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3"/>
  </p:notesMasterIdLst>
  <p:handoutMasterIdLst>
    <p:handoutMasterId r:id="rId54"/>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36" r:id="rId14"/>
    <p:sldId id="361" r:id="rId15"/>
    <p:sldId id="363" r:id="rId16"/>
    <p:sldId id="358" r:id="rId17"/>
    <p:sldId id="334" r:id="rId18"/>
    <p:sldId id="316" r:id="rId19"/>
    <p:sldId id="365" r:id="rId20"/>
    <p:sldId id="346" r:id="rId21"/>
    <p:sldId id="328" r:id="rId22"/>
    <p:sldId id="318" r:id="rId23"/>
    <p:sldId id="344" r:id="rId24"/>
    <p:sldId id="343" r:id="rId25"/>
    <p:sldId id="387" r:id="rId26"/>
    <p:sldId id="366" r:id="rId27"/>
    <p:sldId id="350" r:id="rId28"/>
    <p:sldId id="353" r:id="rId29"/>
    <p:sldId id="337" r:id="rId30"/>
    <p:sldId id="368" r:id="rId31"/>
    <p:sldId id="370" r:id="rId32"/>
    <p:sldId id="371" r:id="rId33"/>
    <p:sldId id="375" r:id="rId34"/>
    <p:sldId id="354" r:id="rId35"/>
    <p:sldId id="349" r:id="rId36"/>
    <p:sldId id="341" r:id="rId37"/>
    <p:sldId id="348" r:id="rId38"/>
    <p:sldId id="376" r:id="rId39"/>
    <p:sldId id="367" r:id="rId40"/>
    <p:sldId id="339" r:id="rId41"/>
    <p:sldId id="338" r:id="rId42"/>
    <p:sldId id="377" r:id="rId43"/>
    <p:sldId id="378" r:id="rId44"/>
    <p:sldId id="379" r:id="rId45"/>
    <p:sldId id="380" r:id="rId46"/>
    <p:sldId id="381" r:id="rId47"/>
    <p:sldId id="385" r:id="rId48"/>
    <p:sldId id="382" r:id="rId49"/>
    <p:sldId id="383" r:id="rId50"/>
    <p:sldId id="384" r:id="rId51"/>
    <p:sldId id="386"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p:scale>
          <a:sx n="66" d="100"/>
          <a:sy n="66" d="100"/>
        </p:scale>
        <p:origin x="-1829"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30.08.2016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30/08/2016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1" i="1" kern="1200" dirty="0" smtClean="0">
                <a:solidFill>
                  <a:srgbClr val="808080"/>
                </a:solidFill>
                <a:latin typeface="+mn-lt"/>
                <a:ea typeface="+mn-ea"/>
                <a:cs typeface="Courier New" pitchFamily="49" charset="0"/>
              </a:rPr>
              <a:t>// Ask the </a:t>
            </a:r>
            <a:r>
              <a:rPr lang="en-US" sz="1200" b="1" i="1" kern="1200" dirty="0" err="1" smtClean="0">
                <a:solidFill>
                  <a:srgbClr val="808080"/>
                </a:solidFill>
                <a:latin typeface="+mn-lt"/>
                <a:ea typeface="+mn-ea"/>
                <a:cs typeface="Courier New" pitchFamily="49" charset="0"/>
              </a:rPr>
              <a:t>busCtrl</a:t>
            </a:r>
            <a:r>
              <a:rPr lang="en-US" sz="1200" b="1" i="1" kern="1200" dirty="0" smtClean="0">
                <a:solidFill>
                  <a:srgbClr val="808080"/>
                </a:solidFill>
                <a:latin typeface="+mn-lt"/>
                <a:ea typeface="+mn-ea"/>
                <a:cs typeface="Courier New" pitchFamily="49" charset="0"/>
              </a:rPr>
              <a:t> to create a readable/writable register at the address 0</a:t>
            </a:r>
            <a:br>
              <a:rPr lang="en-US" sz="1200" b="1" i="1" kern="1200" dirty="0" smtClean="0">
                <a:solidFill>
                  <a:srgbClr val="808080"/>
                </a:solidFill>
                <a:latin typeface="+mn-lt"/>
                <a:ea typeface="+mn-ea"/>
                <a:cs typeface="Courier New" pitchFamily="49" charset="0"/>
              </a:rPr>
            </a:br>
            <a:r>
              <a:rPr lang="en-US" sz="1200" b="1" i="1" kern="1200" dirty="0" smtClean="0">
                <a:solidFill>
                  <a:srgbClr val="808080"/>
                </a:solidFill>
                <a:latin typeface="+mn-lt"/>
                <a:ea typeface="+mn-ea"/>
                <a:cs typeface="Courier New" pitchFamily="49" charset="0"/>
              </a:rPr>
              <a:t>// and drive </a:t>
            </a:r>
            <a:r>
              <a:rPr lang="en-US" sz="1200" b="1" i="1" kern="1200" dirty="0" err="1" smtClean="0">
                <a:solidFill>
                  <a:srgbClr val="808080"/>
                </a:solidFill>
                <a:latin typeface="+mn-lt"/>
                <a:ea typeface="+mn-ea"/>
                <a:cs typeface="Courier New" pitchFamily="49" charset="0"/>
              </a:rPr>
              <a:t>uartCtrl.io.config.clockDivider</a:t>
            </a:r>
            <a:r>
              <a:rPr lang="en-US" sz="1200" b="1" i="1" kern="1200" dirty="0" smtClean="0">
                <a:solidFill>
                  <a:srgbClr val="808080"/>
                </a:solidFill>
                <a:latin typeface="+mn-lt"/>
                <a:ea typeface="+mn-ea"/>
                <a:cs typeface="Courier New" pitchFamily="49" charset="0"/>
              </a:rPr>
              <a:t> with this register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Take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uartCtrl.io.read</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convert it into a Stream, then connect it to the input of a FIFO</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make the output of the FIFO readable at the address 12 by using a non blocking protocol</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(bit 31 =&gt; data valid, bits 7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downto</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0 =&gt; data)</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Ask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busCtrl</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to create a writable Flow[Bits] (valid/payload) at the address 8.</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convert it into a stream, add a register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register</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stage and connect it to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uartCtrl.io.write</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30/08/2016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30/08/2016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30/08/2016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30/08/2016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30/08/2016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16</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24</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Design introspection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7"/>
            <a:ext cx="51689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159969" y="3933056"/>
            <a:ext cx="5004319"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a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complicatedLogic</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660E7A"/>
                </a:solidFill>
                <a:effectLst/>
                <a:latin typeface="+mj-lt"/>
                <a:cs typeface="Courier New" pitchFamily="49" charset="0"/>
              </a:rPr>
              <a:t>a</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000000"/>
                </a:solidFill>
                <a:effectLst/>
                <a:latin typeface="+mj-lt"/>
                <a:cs typeface="Courier New" pitchFamily="49" charset="0"/>
              </a:rPr>
              <a:t>LatencyAnalysis</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Delay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a:t>
            </a:r>
            <a:r>
              <a:rPr kumimoji="0" lang="en-US" sz="1600" b="1" i="0" u="none" strike="noStrike" cap="none" normalizeH="0" baseline="0" dirty="0" err="1" smtClean="0">
                <a:ln>
                  <a:noFill/>
                </a:ln>
                <a:solidFill>
                  <a:srgbClr val="000000"/>
                </a:solidFill>
                <a:effectLst/>
                <a:latin typeface="+mj-lt"/>
                <a:cs typeface="Courier New" pitchFamily="49" charset="0"/>
              </a:rPr>
              <a:t>,cycleCount</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result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233910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26</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0" y="2492896"/>
            <a:ext cx="903311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err="1" smtClean="0">
                <a:latin typeface="+mj-lt"/>
              </a:rPr>
              <a:t>BusSlaveFactory</a:t>
            </a:r>
            <a:r>
              <a:rPr lang="en-US" dirty="0" smtClean="0">
                <a:latin typeface="+mj-lt"/>
              </a:rPr>
              <a:t> tool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423" y="3068960"/>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555776" y="5117361"/>
            <a:ext cx="4489114"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a:solidFill>
                  <a:srgbClr val="660E7A"/>
                </a:solidFill>
                <a:latin typeface="+mj-lt"/>
                <a:cs typeface="Courier New" pitchFamily="49" charset="0"/>
              </a:rPr>
              <a:t>bus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Apb3</a:t>
            </a:r>
            <a:r>
              <a:rPr lang="en-US" sz="1600" b="1" dirty="0">
                <a:solidFill>
                  <a:srgbClr val="000000"/>
                </a:solidFill>
                <a:latin typeface="+mj-lt"/>
                <a:cs typeface="Courier New" pitchFamily="49" charset="0"/>
              </a:rPr>
              <a:t>(</a:t>
            </a:r>
            <a:r>
              <a:rPr lang="en-US" sz="1600" b="1" dirty="0" err="1">
                <a:solidFill>
                  <a:srgbClr val="000000"/>
                </a:solidFill>
                <a:latin typeface="+mj-lt"/>
                <a:cs typeface="Courier New" pitchFamily="49" charset="0"/>
              </a:rPr>
              <a:t>addressWidth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4</a:t>
            </a:r>
            <a:r>
              <a:rPr lang="en-US" sz="1600" b="1" dirty="0">
                <a:solidFill>
                  <a:srgbClr val="000000"/>
                </a:solidFill>
                <a:latin typeface="+mj-lt"/>
                <a:cs typeface="Courier New" pitchFamily="49" charset="0"/>
              </a:rPr>
              <a:t>, </a:t>
            </a:r>
            <a:r>
              <a:rPr lang="en-US" sz="1600" b="1" dirty="0" err="1">
                <a:solidFill>
                  <a:srgbClr val="000000"/>
                </a:solidFill>
                <a:latin typeface="+mj-lt"/>
                <a:cs typeface="Courier New" pitchFamily="49" charset="0"/>
              </a:rPr>
              <a:t>dataWidth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32</a:t>
            </a:r>
            <a:r>
              <a:rPr lang="en-US" sz="1600" b="1" dirty="0">
                <a:solidFill>
                  <a:srgbClr val="000000"/>
                </a:solidFill>
                <a:latin typeface="+mj-lt"/>
                <a:cs typeface="Courier New" pitchFamily="49" charset="0"/>
              </a:rPr>
              <a:t>)</a:t>
            </a:r>
            <a:br>
              <a:rPr lang="en-US" sz="1600" b="1" dirty="0">
                <a:solidFill>
                  <a:srgbClr val="000000"/>
                </a:solidFill>
                <a:latin typeface="+mj-lt"/>
                <a:cs typeface="Courier New" pitchFamily="49" charset="0"/>
              </a:rPr>
            </a:b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err="1">
                <a:solidFill>
                  <a:srgbClr val="660E7A"/>
                </a:solidFill>
                <a:latin typeface="+mj-lt"/>
                <a:cs typeface="Courier New" pitchFamily="49" charset="0"/>
              </a:rPr>
              <a:t>uartCtrl</a:t>
            </a:r>
            <a:r>
              <a:rPr lang="en-US" sz="1600" b="1" i="1" dirty="0">
                <a:solidFill>
                  <a:srgbClr val="660E7A"/>
                </a:solidFill>
                <a:latin typeface="+mj-lt"/>
                <a:cs typeface="Courier New" pitchFamily="49" charset="0"/>
              </a:rPr>
              <a:t> </a:t>
            </a:r>
            <a:r>
              <a:rPr lang="en-US" sz="1600" b="1" dirty="0">
                <a:solidFill>
                  <a:srgbClr val="000000"/>
                </a:solidFill>
                <a:latin typeface="+mj-lt"/>
                <a:cs typeface="Courier New" pitchFamily="49" charset="0"/>
              </a:rPr>
              <a:t>= </a:t>
            </a:r>
            <a:r>
              <a:rPr lang="en-US" sz="1600" b="1" dirty="0">
                <a:solidFill>
                  <a:srgbClr val="000080"/>
                </a:solidFill>
                <a:latin typeface="+mj-lt"/>
                <a:cs typeface="Courier New" pitchFamily="49" charset="0"/>
              </a:rPr>
              <a:t>new </a:t>
            </a:r>
            <a:r>
              <a:rPr lang="en-US" sz="1600" b="1" dirty="0" err="1">
                <a:solidFill>
                  <a:srgbClr val="000000"/>
                </a:solidFill>
                <a:latin typeface="+mj-lt"/>
                <a:cs typeface="Courier New" pitchFamily="49" charset="0"/>
              </a:rPr>
              <a:t>UartCtrl</a:t>
            </a:r>
            <a:r>
              <a:rPr lang="en-US" sz="1600" b="1" dirty="0" smtClean="0">
                <a:solidFill>
                  <a:srgbClr val="000000"/>
                </a:solidFill>
                <a:latin typeface="+mj-lt"/>
                <a:cs typeface="Courier New" pitchFamily="49" charset="0"/>
              </a:rPr>
              <a:t>()</a:t>
            </a:r>
            <a:endParaRPr kumimoji="0" lang="en-US" sz="1600" b="1" i="1" u="none" strike="noStrike" cap="none" normalizeH="0" baseline="0" dirty="0">
              <a:ln>
                <a:noFill/>
              </a:ln>
              <a:solidFill>
                <a:srgbClr val="660E7A"/>
              </a:solidFill>
              <a:effectLst/>
              <a:latin typeface="+mj-lt"/>
              <a:cs typeface="Courier New" pitchFamily="49" charset="0"/>
            </a:endParaRP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Apb3SlaveFactory(bus)</a:t>
            </a:r>
          </a:p>
          <a:p>
            <a:pPr lvl="0" fontAlgn="base">
              <a:spcBef>
                <a:spcPct val="0"/>
              </a:spcBef>
              <a:spcAft>
                <a:spcPct val="0"/>
              </a:spcAft>
            </a:pPr>
            <a:r>
              <a:rPr lang="en-US" sz="1600" b="1" i="1" dirty="0" smtClean="0">
                <a:solidFill>
                  <a:srgbClr val="808080"/>
                </a:solidFill>
                <a:latin typeface="+mj-lt"/>
                <a:cs typeface="Courier New" pitchFamily="49" charset="0"/>
              </a:rPr>
              <a:t>//Incoming “bridge logic”</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323165"/>
          </a:xfrm>
          <a:prstGeom prst="rect">
            <a:avLst/>
          </a:prstGeom>
          <a:noFill/>
        </p:spPr>
        <p:txBody>
          <a:bodyPr wrap="square">
            <a:spAutoFit/>
          </a:bodyPr>
          <a:lstStyle/>
          <a:p>
            <a:pPr lvl="0" fontAlgn="base">
              <a:spcBef>
                <a:spcPct val="0"/>
              </a:spcBef>
              <a:spcAft>
                <a:spcPct val="0"/>
              </a:spcAft>
            </a:pP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17708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41168"/>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2996952"/>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132856"/>
            <a:ext cx="8563947"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210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43</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31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44</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897486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64723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285476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694753" y="2196153"/>
            <a:ext cx="5965479"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399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11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2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5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79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22511</TotalTime>
  <Words>1688</Words>
  <Application>Microsoft Office PowerPoint</Application>
  <PresentationFormat>Affichage à l'écran (4:3)</PresentationFormat>
  <Paragraphs>379</Paragraphs>
  <Slides>51</Slides>
  <Notes>51</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instance</vt:lpstr>
      <vt:lpstr>For, Variable, Generics</vt:lpstr>
      <vt:lpstr>Latch/Loop</vt:lpstr>
      <vt:lpstr>ClockDomains</vt:lpstr>
      <vt:lpstr>Function</vt:lpstr>
      <vt:lpstr>Function</vt:lpstr>
      <vt:lpstr>Advanced examples</vt:lpstr>
      <vt:lpstr>Functional programming</vt:lpstr>
      <vt:lpstr>Basic abstractions</vt:lpstr>
      <vt:lpstr>Flow, Stream</vt:lpstr>
      <vt:lpstr>Stream components</vt:lpstr>
      <vt:lpstr>Stream functions</vt:lpstr>
      <vt:lpstr>Design introspection</vt:lpstr>
      <vt:lpstr>Meta-hardware description examples</vt:lpstr>
      <vt:lpstr>FSM</vt:lpstr>
      <vt:lpstr>FSM style</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lpstr>Component internal organisation</vt:lpstr>
      <vt:lpstr>UInt, Vec, When</vt:lpstr>
      <vt:lpstr>Enum, Switch</vt:lpstr>
      <vt:lpstr>Memory</vt:lpstr>
      <vt:lpstr>Scala is here to help you</vt:lpstr>
      <vt:lpstr> Bus Slave Factory</vt:lpstr>
      <vt:lpstr> Bus Slave Factory</vt:lpstr>
      <vt:lpstr> Bus Slave Factory</vt:lpstr>
      <vt:lpstr>FSM style A</vt:lpstr>
      <vt:lpstr>Function, User utils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887</cp:revision>
  <dcterms:created xsi:type="dcterms:W3CDTF">2014-06-07T19:29:55Z</dcterms:created>
  <dcterms:modified xsi:type="dcterms:W3CDTF">2016-08-30T18:50:25Z</dcterms:modified>
</cp:coreProperties>
</file>