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801600" cy="9601200" type="A3"/>
  <p:notesSz cx="6858000" cy="9144000"/>
  <p:defaultTextStyle>
    <a:defPPr>
      <a:defRPr lang="en-US"/>
    </a:defPPr>
    <a:lvl1pPr marL="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4"/>
    <p:restoredTop sz="94643"/>
  </p:normalViewPr>
  <p:slideViewPr>
    <p:cSldViewPr snapToGrid="0" snapToObjects="1">
      <p:cViewPr>
        <p:scale>
          <a:sx n="100" d="100"/>
          <a:sy n="100" d="100"/>
        </p:scale>
        <p:origin x="800" y="-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A345D-03BA-9648-9376-BEC8D0EB82D8}" type="datetimeFigureOut">
              <a:rPr lang="en-US" smtClean="0"/>
              <a:t>11/2/16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1C0AA-C797-DD44-881A-F85DF2E12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19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1C0AA-C797-DD44-881A-F85DF2E12C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5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1C0AA-C797-DD44-881A-F85DF2E12C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1306-B60B-7F43-BCCF-F7E7344AAF99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9796-990B-CD44-8BBE-38B1AFCA7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1306-B60B-7F43-BCCF-F7E7344AAF99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9796-990B-CD44-8BBE-38B1AFCA7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1306-B60B-7F43-BCCF-F7E7344AAF99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9796-990B-CD44-8BBE-38B1AFCA7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1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1306-B60B-7F43-BCCF-F7E7344AAF99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9796-990B-CD44-8BBE-38B1AFCA7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1306-B60B-7F43-BCCF-F7E7344AAF99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9796-990B-CD44-8BBE-38B1AFCA7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1306-B60B-7F43-BCCF-F7E7344AAF99}" type="datetimeFigureOut">
              <a:rPr lang="en-US" smtClean="0"/>
              <a:t>11/2/16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9796-990B-CD44-8BBE-38B1AFCA7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1306-B60B-7F43-BCCF-F7E7344AAF99}" type="datetimeFigureOut">
              <a:rPr lang="en-US" smtClean="0"/>
              <a:t>11/2/16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9796-990B-CD44-8BBE-38B1AFCA7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1306-B60B-7F43-BCCF-F7E7344AAF99}" type="datetimeFigureOut">
              <a:rPr lang="en-US" smtClean="0"/>
              <a:t>11/2/16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9796-990B-CD44-8BBE-38B1AFCA7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21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1306-B60B-7F43-BCCF-F7E7344AAF99}" type="datetimeFigureOut">
              <a:rPr lang="en-US" smtClean="0"/>
              <a:t>11/2/16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9796-990B-CD44-8BBE-38B1AFCA7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1306-B60B-7F43-BCCF-F7E7344AAF99}" type="datetimeFigureOut">
              <a:rPr lang="en-US" smtClean="0"/>
              <a:t>11/2/16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9796-990B-CD44-8BBE-38B1AFCA7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5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1306-B60B-7F43-BCCF-F7E7344AAF99}" type="datetimeFigureOut">
              <a:rPr lang="en-US" smtClean="0"/>
              <a:t>11/2/16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9796-990B-CD44-8BBE-38B1AFCA7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F1306-B60B-7F43-BCCF-F7E7344AAF99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59796-990B-CD44-8BBE-38B1AFCA7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inemodel.info/" TargetMode="External"/><Relationship Id="rId4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inemodel.info/" TargetMode="External"/><Relationship Id="rId4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801600" cy="960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00" y="2500"/>
            <a:ext cx="2980543" cy="960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00" y="5000"/>
            <a:ext cx="2980543" cy="11492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Spine Model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C A N V A S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  <a:hlinkClick r:id="rId3"/>
              </a:rPr>
              <a:t>www.spinemodel.info</a:t>
            </a:r>
            <a:endParaRPr lang="en-US" sz="1100" dirty="0" smtClean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00" y="9118945"/>
            <a:ext cx="2980543" cy="480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    v0.1 (Oct 2016)</a:t>
            </a:r>
            <a:endParaRPr lang="en-US" sz="800" dirty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00" y="1154243"/>
            <a:ext cx="2980543" cy="7962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Needs</a:t>
            </a:r>
            <a:endParaRPr lang="en-US" sz="1200" dirty="0" smtClean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Depends on the </a:t>
            </a:r>
            <a:r>
              <a:rPr lang="en-US" sz="1000" i="1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Perspective</a:t>
            </a:r>
            <a:r>
              <a:rPr lang="en-US" sz="10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 of the spine.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/>
            </a:r>
            <a:br>
              <a:rPr lang="en-US" sz="1000" dirty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Answers the question: </a:t>
            </a:r>
            <a:r>
              <a:rPr lang="en-US" sz="1000" i="1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From this perspective, the system exists in order that _____.</a:t>
            </a:r>
          </a:p>
          <a:p>
            <a:pPr algn="ctr"/>
            <a:endParaRPr lang="en-US" sz="1000" dirty="0" smtClean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Values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The qualities that, when </a:t>
            </a:r>
            <a:r>
              <a:rPr lang="en-US" sz="1000" dirty="0" err="1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optimised</a:t>
            </a:r>
            <a:r>
              <a:rPr lang="en-US" sz="10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 for, would create an environment in which the Needs are more likely to be met.</a:t>
            </a:r>
          </a:p>
          <a:p>
            <a:pPr algn="ctr"/>
            <a:endParaRPr lang="en-US" sz="1000" dirty="0" smtClean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Answers the question: </a:t>
            </a:r>
            <a:r>
              <a:rPr lang="en-US" sz="1000" i="1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We </a:t>
            </a:r>
            <a:r>
              <a:rPr lang="en-US" sz="1000" i="1" dirty="0" err="1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optimise</a:t>
            </a:r>
            <a:r>
              <a:rPr lang="en-US" sz="1000" i="1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 the system for _____.</a:t>
            </a:r>
            <a:endParaRPr lang="en-US" sz="1000" i="1" dirty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algn="ctr"/>
            <a:endParaRPr lang="en-US" sz="1000" b="1" dirty="0" smtClean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Principles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The abstract rules governing how things behave or interrelate within this system boundary.</a:t>
            </a:r>
            <a:endParaRPr lang="en-US" sz="1000" dirty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algn="ctr"/>
            <a:endParaRPr lang="en-US" sz="1000" dirty="0" smtClean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Answers the question: </a:t>
            </a:r>
            <a:r>
              <a:rPr lang="en-US" sz="1000" i="1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We leverage _____ to maintain or change the system.</a:t>
            </a:r>
          </a:p>
          <a:p>
            <a:pPr algn="ctr"/>
            <a:endParaRPr lang="en-US" sz="1000" dirty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Practices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The structures used and things done in order to achieve or measure progress.</a:t>
            </a:r>
          </a:p>
          <a:p>
            <a:pPr algn="ctr"/>
            <a:endParaRPr lang="en-US" sz="1000" dirty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Answers the question: </a:t>
            </a:r>
            <a:r>
              <a:rPr lang="en-US" sz="1000" i="1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We do _____ to create or increase value.</a:t>
            </a:r>
          </a:p>
          <a:p>
            <a:pPr algn="ctr"/>
            <a:endParaRPr lang="en-US" sz="1000" i="1" dirty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Tools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The things we use to do a Practice, or to automate away the menial, error prone or repetitive parts.</a:t>
            </a:r>
          </a:p>
          <a:p>
            <a:pPr algn="ctr"/>
            <a:endParaRPr lang="en-US" sz="1000" dirty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Answers the question: </a:t>
            </a:r>
            <a:r>
              <a:rPr lang="en-US" sz="1000" i="1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We use _____ to get things done more efficiently.</a:t>
            </a:r>
            <a:endParaRPr lang="en-US" sz="1000" i="1" dirty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88043" y="7500"/>
            <a:ext cx="4765583" cy="11492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 smtClean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53626" y="4414"/>
            <a:ext cx="2880000" cy="11492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Perspective</a:t>
            </a:r>
            <a:r>
              <a:rPr lang="en-US" sz="14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:</a:t>
            </a:r>
          </a:p>
          <a:p>
            <a:endParaRPr lang="en-US" sz="1400" dirty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marL="285750" indent="-285750">
              <a:buFont typeface="Wingdings" charset="2"/>
              <a:buChar char="q"/>
            </a:pPr>
            <a:r>
              <a:rPr lang="en-US" sz="10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Inside the system boundary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0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Outside the system boundary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0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Personal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633626" y="4414"/>
            <a:ext cx="2160000" cy="11492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Time-scale</a:t>
            </a:r>
            <a:r>
              <a:rPr lang="en-US" sz="14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:</a:t>
            </a:r>
          </a:p>
          <a:p>
            <a:endParaRPr lang="en-US" sz="1400" dirty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marL="171450" indent="-171450">
              <a:buFont typeface="Wingdings" charset="2"/>
              <a:buChar char="q"/>
            </a:pPr>
            <a:r>
              <a:rPr lang="en-US" sz="10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Now (snapshot)</a:t>
            </a:r>
          </a:p>
          <a:p>
            <a:pPr marL="171450" indent="-171450">
              <a:buFont typeface="Wingdings" charset="2"/>
              <a:buChar char="q"/>
            </a:pPr>
            <a:r>
              <a:rPr lang="en-US" sz="10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Future (Period: _____________)</a:t>
            </a:r>
          </a:p>
          <a:p>
            <a:pPr marL="171450" indent="-171450">
              <a:buFont typeface="Wingdings" charset="2"/>
              <a:buChar char="q"/>
            </a:pPr>
            <a:r>
              <a:rPr lang="en-US" sz="10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Past (historical record)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993687" y="2500"/>
            <a:ext cx="4757609" cy="115424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System Boundary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983043" y="1164244"/>
            <a:ext cx="9818557" cy="8436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dirty="0" smtClean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 flipV="1">
            <a:off x="2989393" y="1403683"/>
            <a:ext cx="9817200" cy="120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>
          <a:xfrm flipV="1">
            <a:off x="2992301" y="1644816"/>
            <a:ext cx="9817200" cy="120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cxnSpLocks/>
          </p:cNvCxnSpPr>
          <p:nvPr/>
        </p:nvCxnSpPr>
        <p:spPr>
          <a:xfrm flipV="1">
            <a:off x="2989393" y="1885949"/>
            <a:ext cx="9817200" cy="120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cxnSpLocks/>
          </p:cNvCxnSpPr>
          <p:nvPr/>
        </p:nvCxnSpPr>
        <p:spPr>
          <a:xfrm flipV="1">
            <a:off x="2992301" y="2127082"/>
            <a:ext cx="9817200" cy="120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cxnSpLocks/>
          </p:cNvCxnSpPr>
          <p:nvPr/>
        </p:nvCxnSpPr>
        <p:spPr>
          <a:xfrm flipV="1">
            <a:off x="2989393" y="2368215"/>
            <a:ext cx="9817200" cy="120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cxnSpLocks/>
          </p:cNvCxnSpPr>
          <p:nvPr/>
        </p:nvCxnSpPr>
        <p:spPr>
          <a:xfrm flipV="1">
            <a:off x="2992301" y="2609348"/>
            <a:ext cx="9817200" cy="120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</p:cNvCxnSpPr>
          <p:nvPr/>
        </p:nvCxnSpPr>
        <p:spPr>
          <a:xfrm flipV="1">
            <a:off x="2989393" y="2850481"/>
            <a:ext cx="9817200" cy="120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cxnSpLocks/>
          </p:cNvCxnSpPr>
          <p:nvPr/>
        </p:nvCxnSpPr>
        <p:spPr>
          <a:xfrm flipV="1">
            <a:off x="2992301" y="3091614"/>
            <a:ext cx="9817200" cy="120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cxnSpLocks/>
          </p:cNvCxnSpPr>
          <p:nvPr/>
        </p:nvCxnSpPr>
        <p:spPr>
          <a:xfrm flipV="1">
            <a:off x="2975142" y="3332747"/>
            <a:ext cx="9817200" cy="120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cxnSpLocks/>
          </p:cNvCxnSpPr>
          <p:nvPr/>
        </p:nvCxnSpPr>
        <p:spPr>
          <a:xfrm flipV="1">
            <a:off x="2978050" y="3573880"/>
            <a:ext cx="9817200" cy="120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cxnSpLocks/>
          </p:cNvCxnSpPr>
          <p:nvPr/>
        </p:nvCxnSpPr>
        <p:spPr>
          <a:xfrm flipV="1">
            <a:off x="2975142" y="3815013"/>
            <a:ext cx="9817200" cy="120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cxnSpLocks/>
          </p:cNvCxnSpPr>
          <p:nvPr/>
        </p:nvCxnSpPr>
        <p:spPr>
          <a:xfrm flipV="1">
            <a:off x="2978050" y="4056146"/>
            <a:ext cx="9817200" cy="120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cxnSpLocks/>
          </p:cNvCxnSpPr>
          <p:nvPr/>
        </p:nvCxnSpPr>
        <p:spPr>
          <a:xfrm flipV="1">
            <a:off x="2975142" y="4297279"/>
            <a:ext cx="9817200" cy="120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cxnSpLocks/>
          </p:cNvCxnSpPr>
          <p:nvPr/>
        </p:nvCxnSpPr>
        <p:spPr>
          <a:xfrm flipV="1">
            <a:off x="2978050" y="4538412"/>
            <a:ext cx="9817200" cy="120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cxnSpLocks/>
          </p:cNvCxnSpPr>
          <p:nvPr/>
        </p:nvCxnSpPr>
        <p:spPr>
          <a:xfrm flipV="1">
            <a:off x="2975142" y="4779545"/>
            <a:ext cx="9817200" cy="120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cxnSpLocks/>
          </p:cNvCxnSpPr>
          <p:nvPr/>
        </p:nvCxnSpPr>
        <p:spPr>
          <a:xfrm flipV="1">
            <a:off x="2978050" y="5020674"/>
            <a:ext cx="9817200" cy="120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cxnSpLocks/>
          </p:cNvCxnSpPr>
          <p:nvPr/>
        </p:nvCxnSpPr>
        <p:spPr>
          <a:xfrm flipV="1">
            <a:off x="3003644" y="5261312"/>
            <a:ext cx="9817200" cy="120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cxnSpLocks/>
          </p:cNvCxnSpPr>
          <p:nvPr/>
        </p:nvCxnSpPr>
        <p:spPr>
          <a:xfrm flipV="1">
            <a:off x="3006552" y="5502445"/>
            <a:ext cx="9817200" cy="120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cxnSpLocks/>
          </p:cNvCxnSpPr>
          <p:nvPr/>
        </p:nvCxnSpPr>
        <p:spPr>
          <a:xfrm flipV="1">
            <a:off x="3003644" y="5743578"/>
            <a:ext cx="9817200" cy="120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cxnSpLocks/>
          </p:cNvCxnSpPr>
          <p:nvPr/>
        </p:nvCxnSpPr>
        <p:spPr>
          <a:xfrm flipV="1">
            <a:off x="3006552" y="5984711"/>
            <a:ext cx="9817200" cy="120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cxnSpLocks/>
          </p:cNvCxnSpPr>
          <p:nvPr/>
        </p:nvCxnSpPr>
        <p:spPr>
          <a:xfrm flipV="1">
            <a:off x="3003644" y="6225844"/>
            <a:ext cx="9817200" cy="120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cxnSpLocks/>
          </p:cNvCxnSpPr>
          <p:nvPr/>
        </p:nvCxnSpPr>
        <p:spPr>
          <a:xfrm flipV="1">
            <a:off x="3006552" y="6466977"/>
            <a:ext cx="9817200" cy="120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cxnSpLocks/>
          </p:cNvCxnSpPr>
          <p:nvPr/>
        </p:nvCxnSpPr>
        <p:spPr>
          <a:xfrm flipV="1">
            <a:off x="3003644" y="6708110"/>
            <a:ext cx="9817200" cy="120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cxnSpLocks/>
          </p:cNvCxnSpPr>
          <p:nvPr/>
        </p:nvCxnSpPr>
        <p:spPr>
          <a:xfrm flipV="1">
            <a:off x="3006552" y="6949243"/>
            <a:ext cx="9817200" cy="120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cxnSpLocks/>
          </p:cNvCxnSpPr>
          <p:nvPr/>
        </p:nvCxnSpPr>
        <p:spPr>
          <a:xfrm flipV="1">
            <a:off x="2989393" y="7190376"/>
            <a:ext cx="9817200" cy="120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cxnSpLocks/>
          </p:cNvCxnSpPr>
          <p:nvPr/>
        </p:nvCxnSpPr>
        <p:spPr>
          <a:xfrm flipV="1">
            <a:off x="2992301" y="7431509"/>
            <a:ext cx="9817200" cy="120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cxnSpLocks/>
          </p:cNvCxnSpPr>
          <p:nvPr/>
        </p:nvCxnSpPr>
        <p:spPr>
          <a:xfrm flipV="1">
            <a:off x="2989393" y="7672642"/>
            <a:ext cx="9817200" cy="120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cxnSpLocks/>
          </p:cNvCxnSpPr>
          <p:nvPr/>
        </p:nvCxnSpPr>
        <p:spPr>
          <a:xfrm flipV="1">
            <a:off x="2992301" y="7913775"/>
            <a:ext cx="9817200" cy="120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cxnSpLocks/>
          </p:cNvCxnSpPr>
          <p:nvPr/>
        </p:nvCxnSpPr>
        <p:spPr>
          <a:xfrm flipV="1">
            <a:off x="2989393" y="8154908"/>
            <a:ext cx="9817200" cy="120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cxnSpLocks/>
          </p:cNvCxnSpPr>
          <p:nvPr/>
        </p:nvCxnSpPr>
        <p:spPr>
          <a:xfrm flipV="1">
            <a:off x="2992301" y="8396041"/>
            <a:ext cx="9817200" cy="120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cxnSpLocks/>
          </p:cNvCxnSpPr>
          <p:nvPr/>
        </p:nvCxnSpPr>
        <p:spPr>
          <a:xfrm flipV="1">
            <a:off x="2989393" y="8637174"/>
            <a:ext cx="9817200" cy="120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cxnSpLocks/>
          </p:cNvCxnSpPr>
          <p:nvPr/>
        </p:nvCxnSpPr>
        <p:spPr>
          <a:xfrm flipV="1">
            <a:off x="2992301" y="8878303"/>
            <a:ext cx="9817200" cy="120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cxnSpLocks/>
          </p:cNvCxnSpPr>
          <p:nvPr/>
        </p:nvCxnSpPr>
        <p:spPr>
          <a:xfrm flipV="1">
            <a:off x="3003644" y="9118945"/>
            <a:ext cx="9817200" cy="120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cxnSpLocks/>
          </p:cNvCxnSpPr>
          <p:nvPr/>
        </p:nvCxnSpPr>
        <p:spPr>
          <a:xfrm flipV="1">
            <a:off x="3006552" y="9360078"/>
            <a:ext cx="9817200" cy="120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9900" y="9163228"/>
            <a:ext cx="1117600" cy="393700"/>
          </a:xfrm>
          <a:prstGeom prst="rect">
            <a:avLst/>
          </a:prstGeom>
        </p:spPr>
      </p:pic>
      <p:cxnSp>
        <p:nvCxnSpPr>
          <p:cNvPr id="91" name="Straight Connector 90"/>
          <p:cNvCxnSpPr/>
          <p:nvPr/>
        </p:nvCxnSpPr>
        <p:spPr>
          <a:xfrm flipH="1">
            <a:off x="7886700" y="1864526"/>
            <a:ext cx="5622" cy="6543546"/>
          </a:xfrm>
          <a:prstGeom prst="line">
            <a:avLst/>
          </a:prstGeom>
          <a:ln w="127000">
            <a:solidFill>
              <a:schemeClr val="tx1">
                <a:alpha val="10000"/>
              </a:schemeClr>
            </a:solidFill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Connector 78"/>
          <p:cNvCxnSpPr>
            <a:cxnSpLocks/>
          </p:cNvCxnSpPr>
          <p:nvPr/>
        </p:nvCxnSpPr>
        <p:spPr>
          <a:xfrm flipV="1">
            <a:off x="2992301" y="8396041"/>
            <a:ext cx="9817200" cy="120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cxnSpLocks/>
          </p:cNvCxnSpPr>
          <p:nvPr/>
        </p:nvCxnSpPr>
        <p:spPr>
          <a:xfrm flipV="1">
            <a:off x="2989393" y="8637174"/>
            <a:ext cx="9817200" cy="120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cxnSpLocks/>
          </p:cNvCxnSpPr>
          <p:nvPr/>
        </p:nvCxnSpPr>
        <p:spPr>
          <a:xfrm flipV="1">
            <a:off x="2992301" y="8878303"/>
            <a:ext cx="9817200" cy="120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cxnSpLocks/>
          </p:cNvCxnSpPr>
          <p:nvPr/>
        </p:nvCxnSpPr>
        <p:spPr>
          <a:xfrm flipV="1">
            <a:off x="3003644" y="9118945"/>
            <a:ext cx="9817200" cy="120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cxnSpLocks/>
          </p:cNvCxnSpPr>
          <p:nvPr/>
        </p:nvCxnSpPr>
        <p:spPr>
          <a:xfrm flipV="1">
            <a:off x="3006552" y="9360078"/>
            <a:ext cx="9817200" cy="120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8394700" y="8174440"/>
            <a:ext cx="4405653" cy="14142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Steps: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Define the boundaries of the system you would like to map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Agree on a time scale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Agree on the Needs the system exists for, from multiple perspectives (mark each with 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[I]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[O]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or 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[P])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Walk up and down the spine adding items, always making sure they connect up to one or more Needs.</a:t>
            </a:r>
          </a:p>
          <a:p>
            <a:pPr marL="228600" indent="-228600">
              <a:buFont typeface="+mj-lt"/>
              <a:buAutoNum type="arabicPeriod"/>
            </a:pPr>
            <a:endParaRPr lang="en-US" sz="800" dirty="0" smtClean="0">
              <a:solidFill>
                <a:schemeClr val="bg1">
                  <a:lumMod val="50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00" y="2500"/>
            <a:ext cx="2980543" cy="960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00" y="5000"/>
            <a:ext cx="2980543" cy="11492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Spine Model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C A N V A S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  <a:hlinkClick r:id="rId3"/>
              </a:rPr>
              <a:t>www.spinemodel.info</a:t>
            </a:r>
            <a:endParaRPr lang="en-US" sz="1100" dirty="0" smtClean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00" y="9118945"/>
            <a:ext cx="2980543" cy="480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    </a:t>
            </a:r>
            <a:r>
              <a:rPr lang="en-US" sz="8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v0.2 (Nov </a:t>
            </a:r>
            <a:r>
              <a:rPr lang="en-US" sz="8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2016)</a:t>
            </a:r>
            <a:endParaRPr lang="en-US" sz="800" dirty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00" y="1154243"/>
            <a:ext cx="2980543" cy="7962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Needs</a:t>
            </a:r>
            <a:endParaRPr lang="en-US" sz="1200" dirty="0" smtClean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Depends on the </a:t>
            </a:r>
            <a:r>
              <a:rPr lang="en-US" sz="1000" i="1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Perspective</a:t>
            </a:r>
            <a:r>
              <a:rPr lang="en-US" sz="10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 of the spine.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/>
            </a:r>
            <a:br>
              <a:rPr lang="en-US" sz="1000" dirty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Answers the question: </a:t>
            </a:r>
            <a:r>
              <a:rPr lang="en-US" sz="1000" i="1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From this perspective, the system exists in order that _____.</a:t>
            </a:r>
          </a:p>
          <a:p>
            <a:pPr algn="ctr"/>
            <a:endParaRPr lang="en-US" sz="1000" dirty="0" smtClean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Values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The qualities that, when </a:t>
            </a:r>
            <a:r>
              <a:rPr lang="en-US" sz="1000" dirty="0" err="1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optimised</a:t>
            </a:r>
            <a:r>
              <a:rPr lang="en-US" sz="10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 for, would create an environment in which the Needs are more likely to be met.</a:t>
            </a:r>
          </a:p>
          <a:p>
            <a:pPr algn="ctr"/>
            <a:endParaRPr lang="en-US" sz="1000" dirty="0" smtClean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Answers the question: </a:t>
            </a:r>
            <a:r>
              <a:rPr lang="en-US" sz="1000" i="1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We </a:t>
            </a:r>
            <a:r>
              <a:rPr lang="en-US" sz="1000" i="1" dirty="0" err="1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optimise</a:t>
            </a:r>
            <a:r>
              <a:rPr lang="en-US" sz="1000" i="1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 the system for _____.</a:t>
            </a:r>
            <a:endParaRPr lang="en-US" sz="1000" i="1" dirty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algn="ctr"/>
            <a:endParaRPr lang="en-US" sz="1000" b="1" dirty="0" smtClean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Principles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The abstract rules governing how things behave or interrelate within this system boundary.</a:t>
            </a:r>
            <a:endParaRPr lang="en-US" sz="1000" dirty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algn="ctr"/>
            <a:endParaRPr lang="en-US" sz="1000" dirty="0" smtClean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Answers the question: </a:t>
            </a:r>
            <a:r>
              <a:rPr lang="en-US" sz="1000" i="1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We leverage _____ to maintain or change the system.</a:t>
            </a:r>
          </a:p>
          <a:p>
            <a:pPr algn="ctr"/>
            <a:endParaRPr lang="en-US" sz="1000" dirty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Practices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The structures used and things done in order to achieve or measure progress.</a:t>
            </a:r>
          </a:p>
          <a:p>
            <a:pPr algn="ctr"/>
            <a:endParaRPr lang="en-US" sz="1000" dirty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Answers the question: </a:t>
            </a:r>
            <a:r>
              <a:rPr lang="en-US" sz="1000" i="1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We do _____ to create or increase value.</a:t>
            </a:r>
          </a:p>
          <a:p>
            <a:pPr algn="ctr"/>
            <a:endParaRPr lang="en-US" sz="1000" i="1" dirty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Tools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The things we use to do a Practice, or to automate away the menial, error prone or repetitive parts.</a:t>
            </a:r>
          </a:p>
          <a:p>
            <a:pPr algn="ctr"/>
            <a:endParaRPr lang="en-US" sz="1000" dirty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Answers the question: </a:t>
            </a:r>
            <a:r>
              <a:rPr lang="en-US" sz="1000" i="1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We use _____ to get things done more efficiently.</a:t>
            </a:r>
            <a:endParaRPr lang="en-US" sz="1000" i="1" dirty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88043" y="7500"/>
            <a:ext cx="4765583" cy="11492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 smtClean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485266" y="-2579"/>
            <a:ext cx="2318026" cy="115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Need Perspectives:</a:t>
            </a:r>
            <a:endParaRPr lang="en-US" sz="1400" dirty="0" smtClean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sz="1400" dirty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[I] </a:t>
            </a:r>
            <a:r>
              <a:rPr lang="en-US" sz="10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Inside </a:t>
            </a:r>
            <a:r>
              <a:rPr lang="en-US" sz="10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the system boundary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[O] </a:t>
            </a:r>
            <a:r>
              <a:rPr lang="en-US" sz="10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Outside </a:t>
            </a:r>
            <a:r>
              <a:rPr lang="en-US" sz="10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the system boundary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[P] </a:t>
            </a:r>
            <a:r>
              <a:rPr lang="en-US" sz="10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Personal</a:t>
            </a:r>
            <a:endParaRPr lang="en-US" sz="1000" dirty="0" smtClean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759269" y="4364"/>
            <a:ext cx="2718095" cy="11492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Time-scale</a:t>
            </a:r>
            <a:r>
              <a:rPr lang="en-US" sz="14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:</a:t>
            </a:r>
          </a:p>
          <a:p>
            <a:endParaRPr lang="en-US" sz="1400" dirty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marL="171450" indent="-171450">
              <a:buFont typeface="Wingdings" charset="2"/>
              <a:buChar char="q"/>
            </a:pPr>
            <a:r>
              <a:rPr lang="en-US" sz="10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Now (snapshot)</a:t>
            </a:r>
          </a:p>
          <a:p>
            <a:pPr marL="171450" indent="-171450">
              <a:buFont typeface="Wingdings" charset="2"/>
              <a:buChar char="q"/>
            </a:pPr>
            <a:r>
              <a:rPr lang="en-US" sz="10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Future (Period: _____________)</a:t>
            </a:r>
          </a:p>
          <a:p>
            <a:pPr marL="171450" indent="-171450">
              <a:buFont typeface="Wingdings" charset="2"/>
              <a:buChar char="q"/>
            </a:pPr>
            <a:r>
              <a:rPr lang="en-US" sz="10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Past (historical record)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993687" y="2500"/>
            <a:ext cx="4757609" cy="115424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System Boundary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983043" y="1164244"/>
            <a:ext cx="9818557" cy="8436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dirty="0" smtClean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 flipV="1">
            <a:off x="2989393" y="1403683"/>
            <a:ext cx="9817200" cy="120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>
          <a:xfrm flipV="1">
            <a:off x="2992301" y="1644816"/>
            <a:ext cx="9817200" cy="120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cxnSpLocks/>
          </p:cNvCxnSpPr>
          <p:nvPr/>
        </p:nvCxnSpPr>
        <p:spPr>
          <a:xfrm flipV="1">
            <a:off x="2989393" y="1885949"/>
            <a:ext cx="9817200" cy="120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cxnSpLocks/>
          </p:cNvCxnSpPr>
          <p:nvPr/>
        </p:nvCxnSpPr>
        <p:spPr>
          <a:xfrm flipV="1">
            <a:off x="2992301" y="2127082"/>
            <a:ext cx="9817200" cy="120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cxnSpLocks/>
          </p:cNvCxnSpPr>
          <p:nvPr/>
        </p:nvCxnSpPr>
        <p:spPr>
          <a:xfrm flipV="1">
            <a:off x="2989393" y="2368215"/>
            <a:ext cx="9817200" cy="120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cxnSpLocks/>
          </p:cNvCxnSpPr>
          <p:nvPr/>
        </p:nvCxnSpPr>
        <p:spPr>
          <a:xfrm flipV="1">
            <a:off x="2992301" y="2609348"/>
            <a:ext cx="9817200" cy="120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</p:cNvCxnSpPr>
          <p:nvPr/>
        </p:nvCxnSpPr>
        <p:spPr>
          <a:xfrm flipV="1">
            <a:off x="2989393" y="2850481"/>
            <a:ext cx="9817200" cy="120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cxnSpLocks/>
          </p:cNvCxnSpPr>
          <p:nvPr/>
        </p:nvCxnSpPr>
        <p:spPr>
          <a:xfrm flipV="1">
            <a:off x="2992301" y="3091614"/>
            <a:ext cx="9817200" cy="120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cxnSpLocks/>
          </p:cNvCxnSpPr>
          <p:nvPr/>
        </p:nvCxnSpPr>
        <p:spPr>
          <a:xfrm flipV="1">
            <a:off x="2975142" y="3332747"/>
            <a:ext cx="9817200" cy="120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cxnSpLocks/>
          </p:cNvCxnSpPr>
          <p:nvPr/>
        </p:nvCxnSpPr>
        <p:spPr>
          <a:xfrm flipV="1">
            <a:off x="2978050" y="3573880"/>
            <a:ext cx="9817200" cy="120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cxnSpLocks/>
          </p:cNvCxnSpPr>
          <p:nvPr/>
        </p:nvCxnSpPr>
        <p:spPr>
          <a:xfrm flipV="1">
            <a:off x="2975142" y="3815013"/>
            <a:ext cx="9817200" cy="120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cxnSpLocks/>
          </p:cNvCxnSpPr>
          <p:nvPr/>
        </p:nvCxnSpPr>
        <p:spPr>
          <a:xfrm flipV="1">
            <a:off x="2978050" y="4056146"/>
            <a:ext cx="9817200" cy="120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cxnSpLocks/>
          </p:cNvCxnSpPr>
          <p:nvPr/>
        </p:nvCxnSpPr>
        <p:spPr>
          <a:xfrm flipV="1">
            <a:off x="2975142" y="4297279"/>
            <a:ext cx="9817200" cy="120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cxnSpLocks/>
          </p:cNvCxnSpPr>
          <p:nvPr/>
        </p:nvCxnSpPr>
        <p:spPr>
          <a:xfrm flipV="1">
            <a:off x="2978050" y="4538412"/>
            <a:ext cx="9817200" cy="120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cxnSpLocks/>
          </p:cNvCxnSpPr>
          <p:nvPr/>
        </p:nvCxnSpPr>
        <p:spPr>
          <a:xfrm flipV="1">
            <a:off x="2975142" y="4779545"/>
            <a:ext cx="9817200" cy="120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cxnSpLocks/>
          </p:cNvCxnSpPr>
          <p:nvPr/>
        </p:nvCxnSpPr>
        <p:spPr>
          <a:xfrm flipV="1">
            <a:off x="2978050" y="5020674"/>
            <a:ext cx="9817200" cy="120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cxnSpLocks/>
          </p:cNvCxnSpPr>
          <p:nvPr/>
        </p:nvCxnSpPr>
        <p:spPr>
          <a:xfrm flipV="1">
            <a:off x="3003644" y="5261312"/>
            <a:ext cx="9817200" cy="120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cxnSpLocks/>
          </p:cNvCxnSpPr>
          <p:nvPr/>
        </p:nvCxnSpPr>
        <p:spPr>
          <a:xfrm flipV="1">
            <a:off x="3006552" y="5502445"/>
            <a:ext cx="9817200" cy="120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cxnSpLocks/>
          </p:cNvCxnSpPr>
          <p:nvPr/>
        </p:nvCxnSpPr>
        <p:spPr>
          <a:xfrm flipV="1">
            <a:off x="3003644" y="5743578"/>
            <a:ext cx="9817200" cy="120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cxnSpLocks/>
          </p:cNvCxnSpPr>
          <p:nvPr/>
        </p:nvCxnSpPr>
        <p:spPr>
          <a:xfrm flipV="1">
            <a:off x="3006552" y="5984711"/>
            <a:ext cx="9817200" cy="120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cxnSpLocks/>
          </p:cNvCxnSpPr>
          <p:nvPr/>
        </p:nvCxnSpPr>
        <p:spPr>
          <a:xfrm flipV="1">
            <a:off x="3003644" y="6225844"/>
            <a:ext cx="9817200" cy="120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cxnSpLocks/>
          </p:cNvCxnSpPr>
          <p:nvPr/>
        </p:nvCxnSpPr>
        <p:spPr>
          <a:xfrm flipV="1">
            <a:off x="3006552" y="6466977"/>
            <a:ext cx="9817200" cy="120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cxnSpLocks/>
          </p:cNvCxnSpPr>
          <p:nvPr/>
        </p:nvCxnSpPr>
        <p:spPr>
          <a:xfrm flipV="1">
            <a:off x="3003644" y="6708110"/>
            <a:ext cx="9817200" cy="120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cxnSpLocks/>
          </p:cNvCxnSpPr>
          <p:nvPr/>
        </p:nvCxnSpPr>
        <p:spPr>
          <a:xfrm flipV="1">
            <a:off x="3006552" y="6949243"/>
            <a:ext cx="9817200" cy="120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cxnSpLocks/>
          </p:cNvCxnSpPr>
          <p:nvPr/>
        </p:nvCxnSpPr>
        <p:spPr>
          <a:xfrm flipV="1">
            <a:off x="2989393" y="7190376"/>
            <a:ext cx="9817200" cy="120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cxnSpLocks/>
          </p:cNvCxnSpPr>
          <p:nvPr/>
        </p:nvCxnSpPr>
        <p:spPr>
          <a:xfrm flipV="1">
            <a:off x="2992301" y="7431509"/>
            <a:ext cx="9817200" cy="120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cxnSpLocks/>
          </p:cNvCxnSpPr>
          <p:nvPr/>
        </p:nvCxnSpPr>
        <p:spPr>
          <a:xfrm flipV="1">
            <a:off x="2989393" y="7672642"/>
            <a:ext cx="9817200" cy="120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cxnSpLocks/>
          </p:cNvCxnSpPr>
          <p:nvPr/>
        </p:nvCxnSpPr>
        <p:spPr>
          <a:xfrm flipV="1">
            <a:off x="2992301" y="7913775"/>
            <a:ext cx="9817200" cy="120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cxnSpLocks/>
          </p:cNvCxnSpPr>
          <p:nvPr/>
        </p:nvCxnSpPr>
        <p:spPr>
          <a:xfrm flipV="1">
            <a:off x="2989393" y="8154908"/>
            <a:ext cx="9817200" cy="120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9900" y="9163228"/>
            <a:ext cx="1117600" cy="393700"/>
          </a:xfrm>
          <a:prstGeom prst="rect">
            <a:avLst/>
          </a:prstGeom>
        </p:spPr>
      </p:pic>
      <p:cxnSp>
        <p:nvCxnSpPr>
          <p:cNvPr id="91" name="Straight Connector 90"/>
          <p:cNvCxnSpPr/>
          <p:nvPr/>
        </p:nvCxnSpPr>
        <p:spPr>
          <a:xfrm flipH="1">
            <a:off x="7886700" y="1864526"/>
            <a:ext cx="5622" cy="6543546"/>
          </a:xfrm>
          <a:prstGeom prst="line">
            <a:avLst/>
          </a:prstGeom>
          <a:ln w="127000">
            <a:solidFill>
              <a:schemeClr val="tx1">
                <a:alpha val="10000"/>
              </a:schemeClr>
            </a:solidFill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0"/>
            <a:ext cx="12801600" cy="960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80315" y="5246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149212" y="5216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003644" y="140740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965544" y="3324791"/>
            <a:ext cx="3491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>
                <a:solidFill>
                  <a:schemeClr val="bg1">
                    <a:lumMod val="50000"/>
                  </a:schemeClr>
                </a:solidFill>
              </a:rPr>
              <a:t>4 ↓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63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</TotalTime>
  <Words>188</Words>
  <Application>Microsoft Macintosh PowerPoint</Application>
  <PresentationFormat>A3 Paper (297x420 mm)</PresentationFormat>
  <Paragraphs>87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Calibri</vt:lpstr>
      <vt:lpstr>Calibri Light</vt:lpstr>
      <vt:lpstr>Century Gothic</vt:lpstr>
      <vt:lpstr>Courier New</vt:lpstr>
      <vt:lpstr>Wingdings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Trethewey</dc:creator>
  <cp:lastModifiedBy>Kevin Trethewey</cp:lastModifiedBy>
  <cp:revision>54</cp:revision>
  <cp:lastPrinted>2016-10-17T13:58:14Z</cp:lastPrinted>
  <dcterms:created xsi:type="dcterms:W3CDTF">2016-10-17T11:06:30Z</dcterms:created>
  <dcterms:modified xsi:type="dcterms:W3CDTF">2016-11-02T14:28:32Z</dcterms:modified>
</cp:coreProperties>
</file>