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611-EADB-42DF-B50B-4198DB823FF7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9514-1A11-4996-9980-BBE372C8F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92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611-EADB-42DF-B50B-4198DB823FF7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9514-1A11-4996-9980-BBE372C8F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41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611-EADB-42DF-B50B-4198DB823FF7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9514-1A11-4996-9980-BBE372C8F87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2065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611-EADB-42DF-B50B-4198DB823FF7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9514-1A11-4996-9980-BBE372C8F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665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611-EADB-42DF-B50B-4198DB823FF7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9514-1A11-4996-9980-BBE372C8F87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397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611-EADB-42DF-B50B-4198DB823FF7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9514-1A11-4996-9980-BBE372C8F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890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611-EADB-42DF-B50B-4198DB823FF7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9514-1A11-4996-9980-BBE372C8F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344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611-EADB-42DF-B50B-4198DB823FF7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9514-1A11-4996-9980-BBE372C8F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46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611-EADB-42DF-B50B-4198DB823FF7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9514-1A11-4996-9980-BBE372C8F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73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611-EADB-42DF-B50B-4198DB823FF7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9514-1A11-4996-9980-BBE372C8F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59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611-EADB-42DF-B50B-4198DB823FF7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9514-1A11-4996-9980-BBE372C8F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24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611-EADB-42DF-B50B-4198DB823FF7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9514-1A11-4996-9980-BBE372C8F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8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611-EADB-42DF-B50B-4198DB823FF7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9514-1A11-4996-9980-BBE372C8F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74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611-EADB-42DF-B50B-4198DB823FF7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9514-1A11-4996-9980-BBE372C8F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40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611-EADB-42DF-B50B-4198DB823FF7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9514-1A11-4996-9980-BBE372C8F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01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611-EADB-42DF-B50B-4198DB823FF7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9514-1A11-4996-9980-BBE372C8F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32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E8611-EADB-42DF-B50B-4198DB823FF7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049514-1A11-4996-9980-BBE372C8F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65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FTL Develop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WAF Trends Analysis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2024/9/18</a:t>
            </a:r>
          </a:p>
          <a:p>
            <a:r>
              <a:rPr lang="en-US" altLang="zh-TW" dirty="0" smtClean="0"/>
              <a:t>Spark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783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開始執行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406382"/>
            <a:ext cx="8596312" cy="2480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914400" y="2219498"/>
            <a:ext cx="7015942" cy="282633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14400" y="2560319"/>
            <a:ext cx="7015942" cy="374073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992580"/>
            <a:ext cx="7015942" cy="498765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50294" y="4036789"/>
            <a:ext cx="81441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Pre-condition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Sequence Write LCA = 0 ~ </a:t>
            </a:r>
            <a:r>
              <a:rPr lang="zh-TW" altLang="en-US" dirty="0" smtClean="0"/>
              <a:t>最大 </a:t>
            </a:r>
            <a:r>
              <a:rPr lang="en-US" altLang="zh-TW" dirty="0" smtClean="0"/>
              <a:t>OP</a:t>
            </a:r>
            <a:r>
              <a:rPr lang="zh-TW" altLang="en-US" dirty="0"/>
              <a:t> </a:t>
            </a:r>
            <a:r>
              <a:rPr lang="en-US" altLang="zh-TW" dirty="0" smtClean="0"/>
              <a:t>Size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LCA </a:t>
            </a:r>
            <a:r>
              <a:rPr lang="zh-TW" altLang="en-US" dirty="0" smtClean="0"/>
              <a:t>位置。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如右圖</a:t>
            </a:r>
            <a:r>
              <a:rPr lang="zh-TW" altLang="en-US" b="1" dirty="0" smtClean="0">
                <a:solidFill>
                  <a:srgbClr val="0070C0"/>
                </a:solidFill>
              </a:rPr>
              <a:t>藍字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三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Test Case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Sequence Write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Random Write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0 Position Write (</a:t>
            </a:r>
            <a:r>
              <a:rPr lang="zh-TW" altLang="en-US" dirty="0" smtClean="0"/>
              <a:t>持續寫 </a:t>
            </a:r>
            <a:r>
              <a:rPr lang="en-US" altLang="zh-TW" dirty="0"/>
              <a:t>L</a:t>
            </a:r>
            <a:r>
              <a:rPr lang="en-US" altLang="zh-TW" dirty="0" smtClean="0"/>
              <a:t>CA = 0 </a:t>
            </a:r>
            <a:r>
              <a:rPr lang="zh-TW" altLang="en-US" dirty="0" smtClean="0"/>
              <a:t>的位置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確認</a:t>
            </a:r>
            <a:r>
              <a:rPr lang="zh-TW" altLang="en-US" dirty="0"/>
              <a:t>執行正常</a:t>
            </a:r>
            <a:r>
              <a:rPr lang="zh-TW" altLang="en-US" dirty="0" smtClean="0"/>
              <a:t>運作，且資料寫入與讀取後比對正確，並觀察 </a:t>
            </a:r>
            <a:r>
              <a:rPr lang="en-US" altLang="zh-TW" dirty="0" smtClean="0"/>
              <a:t>WAF </a:t>
            </a:r>
            <a:r>
              <a:rPr lang="zh-TW" altLang="en-US" dirty="0" smtClean="0"/>
              <a:t>值趨勢變化。</a:t>
            </a:r>
            <a:endParaRPr lang="en-US" altLang="zh-TW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77799"/>
              </p:ext>
            </p:extLst>
          </p:nvPr>
        </p:nvGraphicFramePr>
        <p:xfrm>
          <a:off x="5353402" y="4783451"/>
          <a:ext cx="6282090" cy="1276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4008">
                  <a:extLst>
                    <a:ext uri="{9D8B030D-6E8A-4147-A177-3AD203B41FA5}">
                      <a16:colId xmlns:a16="http://schemas.microsoft.com/office/drawing/2014/main" val="114615110"/>
                    </a:ext>
                  </a:extLst>
                </a:gridCol>
                <a:gridCol w="697880">
                  <a:extLst>
                    <a:ext uri="{9D8B030D-6E8A-4147-A177-3AD203B41FA5}">
                      <a16:colId xmlns:a16="http://schemas.microsoft.com/office/drawing/2014/main" val="197124019"/>
                    </a:ext>
                  </a:extLst>
                </a:gridCol>
                <a:gridCol w="142748">
                  <a:extLst>
                    <a:ext uri="{9D8B030D-6E8A-4147-A177-3AD203B41FA5}">
                      <a16:colId xmlns:a16="http://schemas.microsoft.com/office/drawing/2014/main" val="316853437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7114061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241168067"/>
                    </a:ext>
                  </a:extLst>
                </a:gridCol>
                <a:gridCol w="621748">
                  <a:extLst>
                    <a:ext uri="{9D8B030D-6E8A-4147-A177-3AD203B41FA5}">
                      <a16:colId xmlns:a16="http://schemas.microsoft.com/office/drawing/2014/main" val="3528064474"/>
                    </a:ext>
                  </a:extLst>
                </a:gridCol>
                <a:gridCol w="562468">
                  <a:extLst>
                    <a:ext uri="{9D8B030D-6E8A-4147-A177-3AD203B41FA5}">
                      <a16:colId xmlns:a16="http://schemas.microsoft.com/office/drawing/2014/main" val="3137192622"/>
                    </a:ext>
                  </a:extLst>
                </a:gridCol>
                <a:gridCol w="1724676">
                  <a:extLst>
                    <a:ext uri="{9D8B030D-6E8A-4147-A177-3AD203B41FA5}">
                      <a16:colId xmlns:a16="http://schemas.microsoft.com/office/drawing/2014/main" val="78655271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Define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Numbers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OP_SIZE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CALC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START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HOST_WRITE_RANGE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1887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TOTAL_DIES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 smtClean="0">
                          <a:effectLst/>
                        </a:rPr>
                        <a:t>6728.97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6728</a:t>
                      </a:r>
                      <a:endParaRPr lang="en-US" altLang="zh-TW" sz="12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6729</a:t>
                      </a:r>
                      <a:endParaRPr lang="en-US" altLang="zh-TW" sz="1200" b="1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40727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BLOCKS_PER_DIE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 smtClean="0">
                          <a:effectLst/>
                        </a:rPr>
                        <a:t>6315.78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6315</a:t>
                      </a:r>
                      <a:endParaRPr lang="en-US" altLang="zh-TW" sz="12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6316</a:t>
                      </a:r>
                      <a:endParaRPr lang="en-US" altLang="zh-TW" sz="1200" b="1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2361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PAGES_PER_BLOCK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5625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5624</a:t>
                      </a:r>
                      <a:endParaRPr lang="en-US" altLang="zh-TW" sz="12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5625</a:t>
                      </a:r>
                      <a:endParaRPr lang="en-US" altLang="zh-TW" sz="1200" b="1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10548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TOTAL_VB_PAGES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 smtClean="0">
                          <a:effectLst/>
                        </a:rPr>
                        <a:t>5333.33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5333</a:t>
                      </a:r>
                      <a:endParaRPr lang="en-US" altLang="zh-TW" sz="12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5334</a:t>
                      </a:r>
                      <a:endParaRPr lang="en-US" altLang="zh-TW" sz="1200" b="1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783133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TOTAL_PAGES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 smtClean="0">
                          <a:effectLst/>
                        </a:rPr>
                        <a:t>5070.42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5070</a:t>
                      </a:r>
                      <a:endParaRPr lang="en-US" altLang="zh-TW" sz="12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5071</a:t>
                      </a:r>
                      <a:endParaRPr lang="en-US" altLang="zh-TW" sz="1200" b="1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6713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13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執行過程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448" y="1270000"/>
            <a:ext cx="5799433" cy="5313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6476767" y="1270000"/>
            <a:ext cx="46456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← </a:t>
            </a:r>
            <a:r>
              <a:rPr lang="en-US" altLang="zh-TW" dirty="0" smtClean="0"/>
              <a:t>Random Write Case (In-Progress)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※</a:t>
            </a:r>
            <a:r>
              <a:rPr lang="zh-TW" altLang="en-US" dirty="0" smtClean="0"/>
              <a:t> 資料比對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sz="1400" dirty="0" smtClean="0"/>
              <a:t>每寫入一筆作資料比對</a:t>
            </a:r>
            <a:endParaRPr lang="en-US" altLang="zh-TW" sz="1400" dirty="0" smtClean="0"/>
          </a:p>
          <a:p>
            <a:pPr marL="342900" indent="-342900">
              <a:buAutoNum type="arabicPeriod"/>
            </a:pPr>
            <a:r>
              <a:rPr lang="zh-TW" altLang="en-US" sz="1400" dirty="0"/>
              <a:t>每</a:t>
            </a:r>
            <a:r>
              <a:rPr lang="zh-TW" altLang="en-US" sz="1400" dirty="0" smtClean="0"/>
              <a:t>寫入 </a:t>
            </a:r>
            <a:r>
              <a:rPr lang="en-US" altLang="zh-TW" sz="1400" dirty="0" smtClean="0"/>
              <a:t>100</a:t>
            </a:r>
            <a:r>
              <a:rPr lang="zh-TW" altLang="en-US" sz="1400" dirty="0" smtClean="0"/>
              <a:t> 筆作資料比對</a:t>
            </a:r>
            <a:endParaRPr lang="en-US" altLang="zh-TW" sz="1400" dirty="0" smtClean="0"/>
          </a:p>
          <a:p>
            <a:pPr marL="342900" indent="-342900">
              <a:buFontTx/>
              <a:buAutoNum type="arabicPeriod"/>
            </a:pPr>
            <a:r>
              <a:rPr lang="en-US" altLang="zh-TW" sz="1400" dirty="0" smtClean="0"/>
              <a:t>Test Case </a:t>
            </a:r>
            <a:r>
              <a:rPr lang="zh-TW" altLang="en-US" sz="1400" dirty="0" smtClean="0"/>
              <a:t>完成後作資料比對 </a:t>
            </a:r>
            <a:r>
              <a:rPr lang="en-US" altLang="zh-TW" sz="1400" dirty="0" smtClean="0"/>
              <a:t>(100</a:t>
            </a:r>
            <a:r>
              <a:rPr lang="zh-TW" altLang="en-US" sz="1400" dirty="0" smtClean="0"/>
              <a:t>萬次</a:t>
            </a:r>
            <a:r>
              <a:rPr lang="en-US" altLang="zh-TW" sz="1400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※</a:t>
            </a:r>
            <a:r>
              <a:rPr lang="zh-TW" altLang="en-US" dirty="0" smtClean="0"/>
              <a:t> </a:t>
            </a:r>
            <a:r>
              <a:rPr lang="en-US" altLang="zh-TW" dirty="0" smtClean="0"/>
              <a:t>GC </a:t>
            </a:r>
            <a:r>
              <a:rPr lang="zh-TW" altLang="en-US" dirty="0" smtClean="0"/>
              <a:t>處理 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分段式 </a:t>
            </a:r>
            <a:r>
              <a:rPr lang="en-US" altLang="zh-TW" dirty="0" smtClean="0"/>
              <a:t>GC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Urgent GC)</a:t>
            </a:r>
          </a:p>
          <a:p>
            <a:pPr marL="342900" indent="-342900">
              <a:buAutoNum type="arabicPeriod"/>
            </a:pPr>
            <a:r>
              <a:rPr lang="zh-TW" altLang="en-US" sz="1400" dirty="0" smtClean="0"/>
              <a:t>分段式：</a:t>
            </a:r>
            <a:r>
              <a:rPr lang="en-US" altLang="zh-TW" sz="1400" dirty="0" smtClean="0"/>
              <a:t>GC </a:t>
            </a:r>
            <a:r>
              <a:rPr lang="zh-TW" altLang="en-US" sz="1400" dirty="0" smtClean="0"/>
              <a:t>與 </a:t>
            </a:r>
            <a:r>
              <a:rPr lang="en-US" altLang="zh-TW" sz="1400" dirty="0" smtClean="0"/>
              <a:t>Write </a:t>
            </a:r>
            <a:r>
              <a:rPr lang="zh-TW" altLang="en-US" sz="1400" dirty="0" smtClean="0"/>
              <a:t>同時處理</a:t>
            </a:r>
            <a:endParaRPr lang="en-US" altLang="zh-TW" sz="1400" dirty="0"/>
          </a:p>
          <a:p>
            <a:pPr marL="342900" indent="-342900">
              <a:buAutoNum type="arabicPeriod"/>
            </a:pPr>
            <a:r>
              <a:rPr lang="en-US" altLang="zh-TW" sz="1400" dirty="0" smtClean="0"/>
              <a:t>Urgent</a:t>
            </a:r>
            <a:r>
              <a:rPr lang="zh-TW" altLang="en-US" sz="1400" dirty="0" smtClean="0"/>
              <a:t>：</a:t>
            </a:r>
            <a:r>
              <a:rPr lang="en-US" altLang="zh-TW" sz="1400" dirty="0" smtClean="0"/>
              <a:t>Free VB </a:t>
            </a:r>
            <a:r>
              <a:rPr lang="zh-TW" altLang="en-US" sz="1400" dirty="0" smtClean="0"/>
              <a:t>不足某個極限值，純作 </a:t>
            </a:r>
            <a:r>
              <a:rPr lang="en-US" altLang="zh-TW" sz="1400" dirty="0" smtClean="0"/>
              <a:t>GC</a:t>
            </a:r>
            <a:r>
              <a:rPr lang="zh-TW" altLang="en-US" sz="1400" dirty="0" smtClean="0"/>
              <a:t> 不執行 </a:t>
            </a:r>
            <a:r>
              <a:rPr lang="en-US" altLang="zh-TW" sz="1400" dirty="0" smtClean="0"/>
              <a:t>Write</a:t>
            </a:r>
            <a:r>
              <a:rPr lang="zh-TW" altLang="en-US" sz="1400" dirty="0" smtClean="0"/>
              <a:t>。</a:t>
            </a:r>
            <a:endParaRPr lang="en-US" altLang="zh-TW" sz="1400" dirty="0" smtClean="0"/>
          </a:p>
          <a:p>
            <a:endParaRPr lang="en-US" altLang="zh-TW" sz="1400" dirty="0"/>
          </a:p>
          <a:p>
            <a:r>
              <a:rPr lang="en-US" altLang="zh-TW" dirty="0" smtClean="0"/>
              <a:t>※</a:t>
            </a:r>
            <a:r>
              <a:rPr lang="zh-TW" altLang="en-US" dirty="0" smtClean="0"/>
              <a:t> </a:t>
            </a:r>
            <a:r>
              <a:rPr lang="en-US" altLang="zh-TW" dirty="0" smtClean="0"/>
              <a:t>Wear-Leveling</a:t>
            </a:r>
          </a:p>
          <a:p>
            <a:r>
              <a:rPr lang="zh-TW" altLang="en-US" sz="1400" dirty="0" smtClean="0"/>
              <a:t>在 </a:t>
            </a:r>
            <a:r>
              <a:rPr lang="en-US" altLang="zh-TW" sz="1400" dirty="0" smtClean="0"/>
              <a:t>Erase VB </a:t>
            </a:r>
            <a:r>
              <a:rPr lang="zh-TW" altLang="en-US" sz="1400" dirty="0" smtClean="0"/>
              <a:t>時確認 </a:t>
            </a:r>
            <a:r>
              <a:rPr lang="en-US" altLang="zh-TW" sz="1400" dirty="0" err="1" smtClean="0"/>
              <a:t>Max_EC</a:t>
            </a:r>
            <a:r>
              <a:rPr lang="en-US" altLang="zh-TW" sz="1400" dirty="0" smtClean="0"/>
              <a:t> – </a:t>
            </a:r>
            <a:r>
              <a:rPr lang="en-US" altLang="zh-TW" sz="1400" dirty="0" err="1" smtClean="0"/>
              <a:t>Min_EC</a:t>
            </a:r>
            <a:r>
              <a:rPr lang="en-US" altLang="zh-TW" sz="1400" dirty="0" smtClean="0"/>
              <a:t> &gt; 10 </a:t>
            </a:r>
            <a:r>
              <a:rPr lang="zh-TW" altLang="en-US" sz="1400" dirty="0" smtClean="0"/>
              <a:t>即執行 </a:t>
            </a:r>
            <a:r>
              <a:rPr lang="en-US" altLang="zh-TW" sz="1400" dirty="0" smtClean="0"/>
              <a:t>Wear-leveling.</a:t>
            </a:r>
          </a:p>
        </p:txBody>
      </p:sp>
    </p:spTree>
    <p:extLst>
      <p:ext uri="{BB962C8B-B14F-4D97-AF65-F5344CB8AC3E}">
        <p14:creationId xmlns:p14="http://schemas.microsoft.com/office/powerpoint/2010/main" val="380614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執行完成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714306" y="1270000"/>
            <a:ext cx="363427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← </a:t>
            </a:r>
            <a:r>
              <a:rPr lang="en-US" altLang="zh-TW" dirty="0" smtClean="0"/>
              <a:t>Random Write Case (Finished)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※</a:t>
            </a:r>
            <a:r>
              <a:rPr lang="zh-TW" altLang="en-US" dirty="0" smtClean="0"/>
              <a:t> </a:t>
            </a:r>
            <a:r>
              <a:rPr lang="en-US" altLang="zh-TW" dirty="0" smtClean="0"/>
              <a:t>VB </a:t>
            </a:r>
            <a:r>
              <a:rPr lang="zh-TW" altLang="en-US" dirty="0" smtClean="0"/>
              <a:t>狀態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sz="1400" dirty="0" smtClean="0"/>
              <a:t>Valid Count</a:t>
            </a:r>
          </a:p>
          <a:p>
            <a:pPr marL="342900" indent="-342900">
              <a:buAutoNum type="arabicPeriod"/>
            </a:pPr>
            <a:r>
              <a:rPr lang="en-US" altLang="zh-TW" sz="1400" dirty="0" smtClean="0"/>
              <a:t>Erase Count</a:t>
            </a:r>
          </a:p>
          <a:p>
            <a:pPr marL="342900" indent="-342900">
              <a:buAutoNum type="arabicPeriod"/>
            </a:pPr>
            <a:r>
              <a:rPr lang="en-US" altLang="zh-TW" sz="1400" dirty="0" smtClean="0"/>
              <a:t>Status: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※</a:t>
            </a:r>
            <a:r>
              <a:rPr lang="zh-TW" altLang="en-US" dirty="0" smtClean="0"/>
              <a:t> </a:t>
            </a:r>
            <a:r>
              <a:rPr lang="en-US" altLang="zh-TW" dirty="0" smtClean="0"/>
              <a:t>Test Summary</a:t>
            </a:r>
          </a:p>
          <a:p>
            <a:pPr marL="342900" indent="-342900">
              <a:buAutoNum type="arabicPeriod"/>
            </a:pPr>
            <a:r>
              <a:rPr lang="en-US" altLang="zh-TW" sz="1400" dirty="0" smtClean="0"/>
              <a:t>Total Erase Count</a:t>
            </a:r>
          </a:p>
          <a:p>
            <a:pPr marL="342900" indent="-342900">
              <a:buAutoNum type="arabicPeriod"/>
            </a:pPr>
            <a:r>
              <a:rPr lang="en-US" altLang="zh-TW" sz="1400" dirty="0" smtClean="0"/>
              <a:t>GC </a:t>
            </a:r>
            <a:r>
              <a:rPr lang="zh-TW" altLang="en-US" sz="1400" dirty="0" smtClean="0"/>
              <a:t>執行次數</a:t>
            </a:r>
            <a:endParaRPr lang="en-US" altLang="zh-TW" sz="1400" dirty="0" smtClean="0"/>
          </a:p>
          <a:p>
            <a:pPr marL="342900" indent="-342900">
              <a:buAutoNum type="arabicPeriod"/>
            </a:pPr>
            <a:r>
              <a:rPr lang="en-US" altLang="zh-TW" sz="1400" dirty="0" smtClean="0"/>
              <a:t>Segmental GC </a:t>
            </a:r>
            <a:r>
              <a:rPr lang="zh-TW" altLang="en-US" sz="1400" dirty="0" smtClean="0"/>
              <a:t>執行次數</a:t>
            </a:r>
            <a:endParaRPr lang="en-US" altLang="zh-TW" sz="1400" dirty="0" smtClean="0"/>
          </a:p>
          <a:p>
            <a:pPr marL="342900" indent="-342900">
              <a:buAutoNum type="arabicPeriod"/>
            </a:pPr>
            <a:r>
              <a:rPr lang="en-US" altLang="zh-TW" sz="1400" dirty="0" smtClean="0"/>
              <a:t>WL </a:t>
            </a:r>
            <a:r>
              <a:rPr lang="zh-TW" altLang="en-US" sz="1400" dirty="0" smtClean="0"/>
              <a:t>執行次數</a:t>
            </a:r>
            <a:endParaRPr lang="en-US" altLang="zh-TW" sz="1400" dirty="0" smtClean="0"/>
          </a:p>
          <a:p>
            <a:pPr marL="342900" indent="-342900">
              <a:buAutoNum type="arabicPeriod"/>
            </a:pPr>
            <a:r>
              <a:rPr lang="zh-TW" altLang="en-US" sz="1400" dirty="0" smtClean="0"/>
              <a:t>最終 </a:t>
            </a:r>
            <a:r>
              <a:rPr lang="en-US" altLang="zh-TW" sz="1400" dirty="0" smtClean="0"/>
              <a:t>WAF </a:t>
            </a:r>
            <a:r>
              <a:rPr lang="zh-TW" altLang="en-US" sz="1400" dirty="0" smtClean="0"/>
              <a:t>值</a:t>
            </a:r>
            <a:endParaRPr lang="en-US" altLang="zh-TW" sz="1400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91" y="1270000"/>
            <a:ext cx="3334381" cy="54009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54" y="1270936"/>
            <a:ext cx="3417804" cy="54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488281" y="2518756"/>
            <a:ext cx="3327262" cy="4152180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41810" y="5079076"/>
            <a:ext cx="1976357" cy="1467890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52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493975" y="157942"/>
            <a:ext cx="7534541" cy="46551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 </a:t>
            </a:r>
            <a:r>
              <a:rPr lang="zh-TW" altLang="en-US" dirty="0" smtClean="0"/>
              <a:t>紀錄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58" y="1283621"/>
            <a:ext cx="2847619" cy="427619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14189"/>
          <a:stretch/>
        </p:blipFill>
        <p:spPr>
          <a:xfrm>
            <a:off x="4783150" y="671080"/>
            <a:ext cx="2980266" cy="4021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949" y="671080"/>
            <a:ext cx="3698327" cy="36682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文字方塊 6"/>
          <p:cNvSpPr txBox="1"/>
          <p:nvPr/>
        </p:nvSpPr>
        <p:spPr>
          <a:xfrm>
            <a:off x="6031384" y="394194"/>
            <a:ext cx="1621653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Test Summary</a:t>
            </a:r>
            <a:endParaRPr lang="en-US" altLang="zh-TW" sz="1400" dirty="0" smtClean="0">
              <a:solidFill>
                <a:schemeClr val="tx2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10353" y="2580851"/>
            <a:ext cx="1192376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VB Status</a:t>
            </a:r>
            <a:endParaRPr lang="en-US" altLang="zh-TW" sz="1400" dirty="0" smtClean="0">
              <a:solidFill>
                <a:schemeClr val="tx2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201938" y="271008"/>
            <a:ext cx="337601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Physical Page Address Value</a:t>
            </a:r>
            <a:endParaRPr lang="en-US" altLang="zh-TW" sz="1400" dirty="0" smtClean="0">
              <a:solidFill>
                <a:schemeClr val="tx2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/>
          <a:srcRect b="14519"/>
          <a:stretch/>
        </p:blipFill>
        <p:spPr>
          <a:xfrm>
            <a:off x="2248638" y="3421716"/>
            <a:ext cx="1582640" cy="3336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文字方塊 12"/>
          <p:cNvSpPr txBox="1"/>
          <p:nvPr/>
        </p:nvSpPr>
        <p:spPr>
          <a:xfrm>
            <a:off x="3899787" y="6389176"/>
            <a:ext cx="146575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5"/>
                </a:solidFill>
              </a:rPr>
              <a:t>WAF </a:t>
            </a:r>
            <a:r>
              <a:rPr lang="zh-TW" altLang="en-US" b="1" dirty="0" smtClean="0">
                <a:solidFill>
                  <a:schemeClr val="accent5"/>
                </a:solidFill>
              </a:rPr>
              <a:t>值趨勢</a:t>
            </a:r>
            <a:endParaRPr lang="en-US" altLang="zh-TW" sz="1400" b="1" dirty="0" smtClean="0">
              <a:solidFill>
                <a:schemeClr val="accent5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2951018" y="157942"/>
            <a:ext cx="1520960" cy="1330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951018" y="3266902"/>
            <a:ext cx="1520960" cy="1546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1812175" y="5559811"/>
            <a:ext cx="436463" cy="1198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1812175" y="3421716"/>
            <a:ext cx="436463" cy="269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3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WAF </a:t>
            </a:r>
            <a:r>
              <a:rPr lang="zh-TW" altLang="en-US" dirty="0" smtClean="0"/>
              <a:t>趨勢圖產生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52" y="1270000"/>
            <a:ext cx="10136954" cy="5490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0" y="1870364"/>
            <a:ext cx="2298586" cy="34844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1308843" y="3791627"/>
            <a:ext cx="734957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執行</a:t>
            </a:r>
            <a:endParaRPr lang="en-US" altLang="zh-TW" sz="1400" dirty="0" smtClean="0">
              <a:solidFill>
                <a:schemeClr val="tx2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2043800" y="3976293"/>
            <a:ext cx="9903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99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WAF </a:t>
            </a:r>
            <a:r>
              <a:rPr lang="zh-TW" altLang="en-US" dirty="0"/>
              <a:t>綜合分析</a:t>
            </a:r>
            <a:endParaRPr lang="zh-TW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58D270D-1EDF-3EB3-BC63-06D66A4698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7334" y="1343799"/>
          <a:ext cx="73289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703">
                  <a:extLst>
                    <a:ext uri="{9D8B030D-6E8A-4147-A177-3AD203B41FA5}">
                      <a16:colId xmlns:a16="http://schemas.microsoft.com/office/drawing/2014/main" val="2832167411"/>
                    </a:ext>
                  </a:extLst>
                </a:gridCol>
                <a:gridCol w="2049780">
                  <a:extLst>
                    <a:ext uri="{9D8B030D-6E8A-4147-A177-3AD203B41FA5}">
                      <a16:colId xmlns:a16="http://schemas.microsoft.com/office/drawing/2014/main" val="1179385810"/>
                    </a:ext>
                  </a:extLst>
                </a:gridCol>
                <a:gridCol w="2049780">
                  <a:extLst>
                    <a:ext uri="{9D8B030D-6E8A-4147-A177-3AD203B41FA5}">
                      <a16:colId xmlns:a16="http://schemas.microsoft.com/office/drawing/2014/main" val="3964196100"/>
                    </a:ext>
                  </a:extLst>
                </a:gridCol>
                <a:gridCol w="2180711">
                  <a:extLst>
                    <a:ext uri="{9D8B030D-6E8A-4147-A177-3AD203B41FA5}">
                      <a16:colId xmlns:a16="http://schemas.microsoft.com/office/drawing/2014/main" val="2973787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OP 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VB = 200, GC = </a:t>
                      </a:r>
                      <a:r>
                        <a:rPr lang="en-US" altLang="zh-TW" dirty="0">
                          <a:solidFill>
                            <a:schemeClr val="accent4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VB = 200, GC = 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VB = </a:t>
                      </a:r>
                      <a:r>
                        <a:rPr lang="en-US" altLang="zh-TW" dirty="0">
                          <a:solidFill>
                            <a:schemeClr val="accent4"/>
                          </a:solidFill>
                        </a:rPr>
                        <a:t>2000</a:t>
                      </a:r>
                      <a:r>
                        <a:rPr lang="en-US" altLang="zh-TW" dirty="0"/>
                        <a:t>, GC = 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07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11.3844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11.38691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3.168148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14%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5.370831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5.369333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2.091501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15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28%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2.956785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3.151922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1.520773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382286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ABCD42F-FBF1-058D-9790-26F611297A0B}"/>
              </a:ext>
            </a:extLst>
          </p:cNvPr>
          <p:cNvSpPr/>
          <p:nvPr/>
        </p:nvSpPr>
        <p:spPr>
          <a:xfrm>
            <a:off x="5866144" y="1767017"/>
            <a:ext cx="1241854" cy="10793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CEAD79-926F-CF29-D0C4-7DE1551E8D20}"/>
              </a:ext>
            </a:extLst>
          </p:cNvPr>
          <p:cNvSpPr txBox="1"/>
          <p:nvPr/>
        </p:nvSpPr>
        <p:spPr>
          <a:xfrm>
            <a:off x="5036695" y="223927"/>
            <a:ext cx="66000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尚未跑到收斂 → </a:t>
            </a:r>
            <a:r>
              <a:rPr lang="en-US" altLang="zh-TW" dirty="0"/>
              <a:t>Block </a:t>
            </a:r>
            <a:r>
              <a:rPr lang="zh-TW" altLang="en-US" dirty="0"/>
              <a:t>數多，跑</a:t>
            </a:r>
            <a:r>
              <a:rPr lang="en-US" altLang="zh-TW" dirty="0"/>
              <a:t>20</a:t>
            </a:r>
            <a:r>
              <a:rPr lang="zh-TW" altLang="en-US" dirty="0"/>
              <a:t>萬次仍不夠，需增加次數。</a:t>
            </a:r>
            <a:endParaRPr lang="en-US" altLang="zh-TW" dirty="0"/>
          </a:p>
          <a:p>
            <a:r>
              <a:rPr lang="zh-TW" altLang="en-US" dirty="0"/>
              <a:t>一次 </a:t>
            </a:r>
            <a:r>
              <a:rPr lang="en-US" altLang="zh-TW" dirty="0"/>
              <a:t>Random </a:t>
            </a:r>
            <a:r>
              <a:rPr lang="zh-TW" altLang="en-US" dirty="0"/>
              <a:t>測試需跑 </a:t>
            </a:r>
            <a:r>
              <a:rPr lang="en-US" altLang="zh-TW" dirty="0"/>
              <a:t>10</a:t>
            </a:r>
            <a:r>
              <a:rPr lang="zh-TW" altLang="en-US" dirty="0"/>
              <a:t> 分鐘以上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19190DEE-E08E-42B1-286E-E6534D4F5E19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 flipV="1">
            <a:off x="7107998" y="870258"/>
            <a:ext cx="1228724" cy="1502582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CC1C5D77-4F65-1C7B-CE68-B9B636ACA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695" y="3345572"/>
            <a:ext cx="3960000" cy="2109976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DBA7408C-7FB9-C9B2-7246-C4CB249FE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743" y="3323681"/>
            <a:ext cx="3960000" cy="213186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1E3C882-B2E9-A316-4309-CBE5BEF6A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7" y="3323681"/>
            <a:ext cx="3960000" cy="2080170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>
            <a:off x="2310938" y="2827159"/>
            <a:ext cx="0" cy="518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</p:cNvCxnSpPr>
          <p:nvPr/>
        </p:nvCxnSpPr>
        <p:spPr>
          <a:xfrm>
            <a:off x="4341821" y="2827159"/>
            <a:ext cx="487874" cy="518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6525491" y="2846381"/>
            <a:ext cx="2344189" cy="499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66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Source Code Package: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Source Code Path: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497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 You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34209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Words>343</Words>
  <Application>Microsoft Office PowerPoint</Application>
  <PresentationFormat>寬螢幕</PresentationFormat>
  <Paragraphs>113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Arial</vt:lpstr>
      <vt:lpstr>Trebuchet MS</vt:lpstr>
      <vt:lpstr>Wingdings 3</vt:lpstr>
      <vt:lpstr>多面向</vt:lpstr>
      <vt:lpstr>FTL Develop and WAF Trends Analysis</vt:lpstr>
      <vt:lpstr>開始執行</vt:lpstr>
      <vt:lpstr>執行過程</vt:lpstr>
      <vt:lpstr>執行完成</vt:lpstr>
      <vt:lpstr>Log 紀錄</vt:lpstr>
      <vt:lpstr>WAF 趨勢圖產生</vt:lpstr>
      <vt:lpstr>WAF 綜合分析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林君諺 (Spark Lin)</dc:creator>
  <cp:lastModifiedBy>林君諺 (Spark Lin)</cp:lastModifiedBy>
  <cp:revision>22</cp:revision>
  <dcterms:created xsi:type="dcterms:W3CDTF">2024-09-18T09:40:03Z</dcterms:created>
  <dcterms:modified xsi:type="dcterms:W3CDTF">2024-09-18T11:41:58Z</dcterms:modified>
</cp:coreProperties>
</file>