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?><Relationships xmlns="http://schemas.openxmlformats.org/package/2006/relationships"><Relationship Target="ppt/presentation.xml" Type="http://schemas.openxmlformats.org/officeDocument/2006/relationships/officeDocument" Id="rId1"></Relationship><Relationship Target="docProps/core.xml" Type="http://schemas.openxmlformats.org/package/2006/relationships/metadata/core-properties" Id="rId5"></Relationship><Relationship Target="docProps/thumbnail.jpeg" Type="http://schemas.openxmlformats.org/package/2006/relationships/metadata/thumbnail" Id="rId6"></Relationship><Relationship Target="docProps/app.xml" Type="http://schemas.openxmlformats.org/officeDocument/2006/relationships/extended-properties" Id="rId7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0" r:id="rId6"/>
    <p:sldId id="263" r:id="rId7"/>
    <p:sldId id="264" r:id="rId8"/>
    <p:sldId id="262" r:id="rId9"/>
    <p:sldId id="261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?><Relationships xmlns="http://schemas.openxmlformats.org/package/2006/relationships"><Relationship Target="slides/slide7.xml" Type="http://schemas.openxmlformats.org/officeDocument/2006/relationships/slide" Id="rId8"></Relationship><Relationship Target="viewProps.xml" Type="http://schemas.openxmlformats.org/officeDocument/2006/relationships/viewProps" Id="rId13"></Relationship><Relationship Target="slides/slide2.xml" Type="http://schemas.openxmlformats.org/officeDocument/2006/relationships/slide" Id="rId3"></Relationship><Relationship Target="slides/slide6.xml" Type="http://schemas.openxmlformats.org/officeDocument/2006/relationships/slide" Id="rId7"></Relationship><Relationship Target="presProps.xml" Type="http://schemas.openxmlformats.org/officeDocument/2006/relationships/presProps" Id="rId12"></Relationship><Relationship Target="slides/slide1.xml" Type="http://schemas.openxmlformats.org/officeDocument/2006/relationships/slide" Id="rId2"></Relationship><Relationship Target="slideMasters/slideMaster1.xml" Type="http://schemas.openxmlformats.org/officeDocument/2006/relationships/slideMaster" Id="rId1"></Relationship><Relationship Target="slides/slide5.xml" Type="http://schemas.openxmlformats.org/officeDocument/2006/relationships/slide" Id="rId6"></Relationship><Relationship Target="slides/slide10.xml" Type="http://schemas.openxmlformats.org/officeDocument/2006/relationships/slide" Id="rId11"></Relationship><Relationship Target="slides/slide4.xml" Type="http://schemas.openxmlformats.org/officeDocument/2006/relationships/slide" Id="rId5"></Relationship><Relationship Target="tableStyles.xml" Type="http://schemas.openxmlformats.org/officeDocument/2006/relationships/tableStyles" Id="rId15"></Relationship><Relationship Target="slides/slide9.xml" Type="http://schemas.openxmlformats.org/officeDocument/2006/relationships/slide" Id="rId10"></Relationship><Relationship Target="slides/slide3.xml" Type="http://schemas.openxmlformats.org/officeDocument/2006/relationships/slide" Id="rId4"></Relationship><Relationship Target="slides/slide8.xml" Type="http://schemas.openxmlformats.org/officeDocument/2006/relationships/slide" Id="rId9"></Relationship><Relationship Target="theme/theme1.xml" Type="http://schemas.openxmlformats.org/officeDocument/2006/relationships/theme" Id="rId14"></Relationship></Relationships>
</file>

<file path=ppt/slideLayouts/_rels/slideLayout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0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11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2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3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4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5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6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7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8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_rels/slideLayout9.xml.rels><?xml version="1.0" encoding="UTF-8" ?><Relationships xmlns="http://schemas.openxmlformats.org/package/2006/relationships"><Relationship Target="../slideMasters/slideMaster1.xml" Type="http://schemas.openxmlformats.org/officeDocument/2006/relationships/slideMaster" Id="rId1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39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859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8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70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65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03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30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3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781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71045"/>
      </p:ext>
    </p:extLst>
  </p:cSld>
  <p:clrMapOvr>
    <a:masterClrMapping/>
  </p:clrMapOvr>
</p:sldLayout>
</file>

<file path=ppt/slideMasters/_rels/slideMaster1.xml.rels><?xml version="1.0" encoding="UTF-8" ?><Relationships xmlns="http://schemas.openxmlformats.org/package/2006/relationships"><Relationship Target="../slideLayouts/slideLayout8.xml" Type="http://schemas.openxmlformats.org/officeDocument/2006/relationships/slideLayout" Id="rId8"></Relationship><Relationship Target="../slideLayouts/slideLayout3.xml" Type="http://schemas.openxmlformats.org/officeDocument/2006/relationships/slideLayout" Id="rId3"></Relationship><Relationship Target="../slideLayouts/slideLayout7.xml" Type="http://schemas.openxmlformats.org/officeDocument/2006/relationships/slideLayout" Id="rId7"></Relationship><Relationship Target="../theme/theme1.xml" Type="http://schemas.openxmlformats.org/officeDocument/2006/relationships/theme" Id="rId12"></Relationship><Relationship Target="../slideLayouts/slideLayout2.xml" Type="http://schemas.openxmlformats.org/officeDocument/2006/relationships/slideLayout" Id="rId2"></Relationship><Relationship Target="../slideLayouts/slideLayout1.xml" Type="http://schemas.openxmlformats.org/officeDocument/2006/relationships/slideLayout" Id="rId1"></Relationship><Relationship Target="../slideLayouts/slideLayout6.xml" Type="http://schemas.openxmlformats.org/officeDocument/2006/relationships/slideLayout" Id="rId6"></Relationship><Relationship Target="../slideLayouts/slideLayout11.xml" Type="http://schemas.openxmlformats.org/officeDocument/2006/relationships/slideLayout" Id="rId11"></Relationship><Relationship Target="../slideLayouts/slideLayout5.xml" Type="http://schemas.openxmlformats.org/officeDocument/2006/relationships/slideLayout" Id="rId5"></Relationship><Relationship Target="../slideLayouts/slideLayout10.xml" Type="http://schemas.openxmlformats.org/officeDocument/2006/relationships/slideLayout" Id="rId10"></Relationship><Relationship Target="../slideLayouts/slideLayout4.xml" Type="http://schemas.openxmlformats.org/officeDocument/2006/relationships/slideLayout" Id="rId4"></Relationship><Relationship Target="../slideLayouts/slideLayout9.xml" Type="http://schemas.openxmlformats.org/officeDocument/2006/relationships/slideLayout" Id="rId9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27EE2-58DD-43CD-860D-166C607CAA93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606D-5E61-40DA-8105-56CE08C6A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480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?><Relationships xmlns="http://schemas.openxmlformats.org/package/2006/relationships"><Relationship Target="../slideLayouts/slideLayout1.xml" Type="http://schemas.openxmlformats.org/officeDocument/2006/relationships/slideLayout" Id="rId1"></Relationship></Relationships>
</file>

<file path=ppt/slides/_rels/slide10.xml.rels><?xml version="1.0" encoding="UTF-8" ?><Relationships xmlns="http://schemas.openxmlformats.org/package/2006/relationships"><Relationship Target="../slideLayouts/slideLayout7.xml" Type="http://schemas.openxmlformats.org/officeDocument/2006/relationships/slideLayout" Id="rId1"></Relationship></Relationships>
</file>

<file path=ppt/slides/_rels/slide2.xml.rels><?xml version="1.0" encoding="UTF-8" ?><Relationships xmlns="http://schemas.openxmlformats.org/package/2006/relationships"><Relationship Target="../media/image2.png" Type="http://schemas.openxmlformats.org/officeDocument/2006/relationships/image" Id="rId3"></Relationship><Relationship Target="../media/image1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3.xml.rels><?xml version="1.0" encoding="UTF-8" ?><Relationships xmlns="http://schemas.openxmlformats.org/package/2006/relationships"><Relationship Target="../media/image4.png" Type="http://schemas.openxmlformats.org/officeDocument/2006/relationships/image" Id="rId3"></Relationship><Relationship Target="../media/image3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Relationship Target="../media/image5.png" Type="http://schemas.openxmlformats.org/officeDocument/2006/relationships/image" Id="rId4"></Relationship></Relationships>
</file>

<file path=ppt/slides/_rels/slide4.xml.rels><?xml version="1.0" encoding="UTF-8" ?><Relationships xmlns="http://schemas.openxmlformats.org/package/2006/relationships"><Relationship Target="../media/image7.png" Type="http://schemas.openxmlformats.org/officeDocument/2006/relationships/image" Id="rId3"></Relationship><Relationship Target="../media/image6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Relationship Target="../media/image8.png" Type="http://schemas.openxmlformats.org/officeDocument/2006/relationships/image" Id="rId4"></Relationship></Relationships>
</file>

<file path=ppt/slides/_rels/slide5.xml.rels><?xml version="1.0" encoding="UTF-8" ?><Relationships xmlns="http://schemas.openxmlformats.org/package/2006/relationships"><Relationship Target="../media/image9.png" Type="http://schemas.openxmlformats.org/officeDocument/2006/relationships/image" Id="rId3"></Relationship><Relationship Target="../media/image6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Relationship Target="../media/image10.png" Type="http://schemas.openxmlformats.org/officeDocument/2006/relationships/image" Id="rId4"></Relationship></Relationships>
</file>

<file path=ppt/slides/_rels/slide6.xml.rels><?xml version="1.0" encoding="UTF-8" ?><Relationships xmlns="http://schemas.openxmlformats.org/package/2006/relationships"><Relationship Target="../media/image11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7.xml.rels><?xml version="1.0" encoding="UTF-8" ?><Relationships xmlns="http://schemas.openxmlformats.org/package/2006/relationships"><Relationship Target="../media/image12.png" Type="http://schemas.openxmlformats.org/officeDocument/2006/relationships/image" Id="rId2"></Relationship><Relationship Target="../slideLayouts/slideLayout2.xml" Type="http://schemas.openxmlformats.org/officeDocument/2006/relationships/slideLayout" Id="rId1"></Relationship></Relationships>
</file>

<file path=ppt/slides/_rels/slide8.xml.rels><?xml version="1.0" encoding="UTF-8" ?><Relationships xmlns="http://schemas.openxmlformats.org/package/2006/relationships"><Relationship Target="../media/image14.png" Type="http://schemas.openxmlformats.org/officeDocument/2006/relationships/image" Id="rId3"></Relationship><Relationship Target="../media/image13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_rels/slide9.xml.rels><?xml version="1.0" encoding="UTF-8" ?><Relationships xmlns="http://schemas.openxmlformats.org/package/2006/relationships"><Relationship Target="../media/image15.png" Type="http://schemas.openxmlformats.org/officeDocument/2006/relationships/image" Id="rId2"></Relationship><Relationship Target="../slideLayouts/slideLayout7.xml" Type="http://schemas.openxmlformats.org/officeDocument/2006/relationships/slideLayout" Id="rId1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/>
              <a:t>BVCA Tool </a:t>
            </a:r>
            <a:r>
              <a:rPr lang="zh-TW" altLang="en-US" b="1" dirty="0" smtClean="0"/>
              <a:t>說明</a:t>
            </a:r>
            <a:endParaRPr lang="zh-TW" altLang="en-US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34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05840" y="1576293"/>
            <a:ext cx="90553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https://confluence.phison.com:8443/display/RD22RD23/Topic+2+%3A+FWVCA+to+FTA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05840" y="507076"/>
            <a:ext cx="932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/>
              <a:t>Reference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8746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1239375"/>
            <a:ext cx="9363075" cy="168592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22218" y="390698"/>
            <a:ext cx="471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使用</a:t>
            </a:r>
            <a:r>
              <a:rPr lang="zh-TW" altLang="en-US" b="1" dirty="0" smtClean="0"/>
              <a:t>說明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773978" y="1421476"/>
            <a:ext cx="482138" cy="29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773978" y="1783078"/>
            <a:ext cx="315884" cy="299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69373" y="2552008"/>
            <a:ext cx="756459" cy="299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2984268" y="2477974"/>
            <a:ext cx="59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256116" y="1308004"/>
            <a:ext cx="5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089862" y="2003268"/>
            <a:ext cx="590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22218" y="5037512"/>
            <a:ext cx="75812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輸入容量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選擇產出的檔案</a:t>
            </a:r>
            <a:r>
              <a:rPr lang="en-US" altLang="zh-TW" dirty="0" smtClean="0"/>
              <a:t>10</a:t>
            </a:r>
            <a:r>
              <a:rPr lang="zh-TW" altLang="en-US" dirty="0" smtClean="0"/>
              <a:t>進位或者</a:t>
            </a:r>
            <a:r>
              <a:rPr lang="en-US" altLang="zh-TW" dirty="0" smtClean="0"/>
              <a:t>16</a:t>
            </a:r>
            <a:r>
              <a:rPr lang="zh-TW" altLang="en-US" dirty="0" smtClean="0"/>
              <a:t>進位表示 與</a:t>
            </a:r>
            <a:r>
              <a:rPr lang="en-US" altLang="zh-TW" dirty="0" err="1" smtClean="0"/>
              <a:t>Nand</a:t>
            </a:r>
            <a:r>
              <a:rPr lang="en-US" altLang="zh-TW" dirty="0" smtClean="0"/>
              <a:t> </a:t>
            </a:r>
            <a:r>
              <a:rPr lang="zh-TW" altLang="en-US" dirty="0" smtClean="0"/>
              <a:t>種類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輸入該</a:t>
            </a:r>
            <a:r>
              <a:rPr lang="en-US" altLang="zh-TW" dirty="0" smtClean="0"/>
              <a:t>Unit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BBS</a:t>
            </a:r>
            <a:r>
              <a:rPr lang="zh-TW" altLang="en-US" dirty="0" smtClean="0"/>
              <a:t>狀態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產出</a:t>
            </a:r>
            <a:r>
              <a:rPr lang="en-US" altLang="zh-TW" dirty="0" smtClean="0"/>
              <a:t>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18" y="3453278"/>
            <a:ext cx="6191250" cy="85725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452253" y="3591602"/>
            <a:ext cx="590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4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02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02" y="1718492"/>
            <a:ext cx="10629900" cy="14859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7502" y="399011"/>
            <a:ext cx="9577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之後如果需要支援更多的</a:t>
            </a:r>
            <a:r>
              <a:rPr lang="en-US" altLang="zh-TW" dirty="0" err="1" smtClean="0"/>
              <a:t>Nand</a:t>
            </a:r>
            <a:r>
              <a:rPr lang="en-US" altLang="zh-TW" dirty="0" smtClean="0"/>
              <a:t> flash, </a:t>
            </a:r>
            <a:r>
              <a:rPr lang="zh-TW" altLang="en-US" dirty="0" smtClean="0"/>
              <a:t>需要根據</a:t>
            </a:r>
            <a:r>
              <a:rPr lang="en-US" altLang="zh-TW" dirty="0" err="1" smtClean="0"/>
              <a:t>Nand</a:t>
            </a:r>
            <a:r>
              <a:rPr lang="en-US" altLang="zh-TW" dirty="0" smtClean="0"/>
              <a:t> spec </a:t>
            </a:r>
            <a:r>
              <a:rPr lang="zh-TW" altLang="en-US" dirty="0" smtClean="0"/>
              <a:t>去增加下列變數</a:t>
            </a:r>
            <a:r>
              <a:rPr lang="en-US" altLang="zh-TW" dirty="0" smtClean="0"/>
              <a:t>&amp;4</a:t>
            </a:r>
            <a:r>
              <a:rPr lang="zh-TW" altLang="en-US" dirty="0" smtClean="0"/>
              <a:t>個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的內容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每個</a:t>
            </a:r>
            <a:r>
              <a:rPr lang="en-US" altLang="zh-TW" dirty="0" smtClean="0"/>
              <a:t>Array</a:t>
            </a:r>
            <a:r>
              <a:rPr lang="zh-TW" altLang="en-US" dirty="0" smtClean="0"/>
              <a:t>會照</a:t>
            </a:r>
            <a:r>
              <a:rPr lang="en-US" altLang="zh-TW" dirty="0" smtClean="0"/>
              <a:t>rule index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的數量依序排列</a:t>
            </a:r>
            <a:r>
              <a:rPr lang="en-US" altLang="zh-TW" dirty="0" smtClean="0"/>
              <a:t>,</a:t>
            </a:r>
            <a:r>
              <a:rPr lang="zh-TW" altLang="en-US" dirty="0" smtClean="0"/>
              <a:t>以下</a:t>
            </a:r>
            <a:r>
              <a:rPr lang="zh-TW" altLang="en-US" dirty="0"/>
              <a:t>會</a:t>
            </a:r>
            <a:r>
              <a:rPr lang="zh-TW" altLang="en-US" dirty="0" smtClean="0"/>
              <a:t>用</a:t>
            </a:r>
            <a:r>
              <a:rPr lang="en-US" altLang="zh-TW" dirty="0" smtClean="0"/>
              <a:t>Micron B58R</a:t>
            </a:r>
            <a:r>
              <a:rPr lang="zh-TW" altLang="en-US" dirty="0" smtClean="0"/>
              <a:t>範例說明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目前</a:t>
            </a:r>
            <a:r>
              <a:rPr lang="en-US" altLang="zh-TW" dirty="0" smtClean="0"/>
              <a:t>Tool</a:t>
            </a:r>
            <a:r>
              <a:rPr lang="zh-TW" altLang="en-US" dirty="0" smtClean="0"/>
              <a:t>只支援</a:t>
            </a:r>
            <a:r>
              <a:rPr lang="en-US" altLang="zh-TW" dirty="0" smtClean="0"/>
              <a:t>B58R &amp; B68S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2" y="3819957"/>
            <a:ext cx="2943225" cy="714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02" y="4669848"/>
            <a:ext cx="4105275" cy="19240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29199" y="1821070"/>
            <a:ext cx="3009207" cy="241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029199" y="2193228"/>
            <a:ext cx="2643448" cy="2171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895157" y="2585147"/>
            <a:ext cx="1734590" cy="2201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895157" y="2953207"/>
            <a:ext cx="1031818" cy="2201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4952610" y="3119641"/>
            <a:ext cx="16626" cy="1003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5119083" y="2771065"/>
            <a:ext cx="117243" cy="1299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5171643" y="2461442"/>
            <a:ext cx="456767" cy="16973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303520" y="2080538"/>
            <a:ext cx="814648" cy="2078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573211" y="4159997"/>
            <a:ext cx="13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B58R</a:t>
            </a: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436254" y="4158117"/>
            <a:ext cx="13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B68S</a:t>
            </a:r>
            <a:r>
              <a:rPr lang="zh-TW" altLang="en-US" dirty="0" smtClean="0"/>
              <a:t>的設定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8132965" y="1822376"/>
            <a:ext cx="2789959" cy="241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/>
          <p:cNvSpPr/>
          <p:nvPr/>
        </p:nvSpPr>
        <p:spPr>
          <a:xfrm>
            <a:off x="7804524" y="2159755"/>
            <a:ext cx="2789959" cy="241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6737986" y="2542552"/>
            <a:ext cx="934662" cy="241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5994169" y="2932359"/>
            <a:ext cx="934662" cy="24106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6629747" y="3204392"/>
            <a:ext cx="1174777" cy="9537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7341652" y="2774795"/>
            <a:ext cx="541897" cy="1383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938998" y="2418467"/>
            <a:ext cx="28120" cy="17049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>
            <a:off x="8022567" y="2048905"/>
            <a:ext cx="194780" cy="20744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3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035" y="726572"/>
            <a:ext cx="5364432" cy="54836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911339" y="5663547"/>
            <a:ext cx="5071111" cy="37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11339" y="3160699"/>
            <a:ext cx="5071111" cy="954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911341" y="1162050"/>
            <a:ext cx="5071110" cy="374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6911340" y="1609724"/>
            <a:ext cx="5071111" cy="15055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11341" y="4175760"/>
            <a:ext cx="5071110" cy="137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833091" y="5711285"/>
            <a:ext cx="104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Section 0 SLC</a:t>
            </a:r>
            <a:endParaRPr lang="zh-TW" altLang="en-US" sz="1200" b="1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833091" y="4724095"/>
            <a:ext cx="1042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Section 1 TLC</a:t>
            </a:r>
            <a:endParaRPr lang="zh-TW" altLang="en-US" sz="1200" b="1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833091" y="3229420"/>
            <a:ext cx="1155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Section 2 </a:t>
            </a:r>
            <a:r>
              <a:rPr lang="en-US" altLang="zh-TW" sz="1200" b="1" dirty="0"/>
              <a:t>M</a:t>
            </a:r>
            <a:r>
              <a:rPr lang="en-US" altLang="zh-TW" sz="1200" b="1" dirty="0" smtClean="0"/>
              <a:t>LC</a:t>
            </a:r>
            <a:endParaRPr lang="zh-TW" altLang="en-US" sz="1200" b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833091" y="2238573"/>
            <a:ext cx="1042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Section 3 </a:t>
            </a:r>
            <a:r>
              <a:rPr lang="en-US" altLang="zh-TW" sz="1200" b="1" dirty="0"/>
              <a:t>T</a:t>
            </a:r>
            <a:r>
              <a:rPr lang="en-US" altLang="zh-TW" sz="1200" b="1" dirty="0" smtClean="0"/>
              <a:t>LC</a:t>
            </a:r>
            <a:endParaRPr lang="zh-TW" altLang="en-US" sz="1200" b="1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33091" y="1188236"/>
            <a:ext cx="1042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/>
              <a:t>Section 4 SLC</a:t>
            </a:r>
            <a:endParaRPr lang="zh-TW" altLang="en-US" sz="12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1742" y="72657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以</a:t>
            </a:r>
            <a:r>
              <a:rPr lang="en-US" altLang="zh-TW" dirty="0"/>
              <a:t>B58R</a:t>
            </a:r>
            <a:r>
              <a:rPr lang="zh-TW" altLang="en-US" dirty="0"/>
              <a:t>為例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TLC</a:t>
            </a:r>
            <a:r>
              <a:rPr lang="zh-TW" altLang="en-US" dirty="0" smtClean="0"/>
              <a:t>分了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Section, WL type</a:t>
            </a:r>
            <a:r>
              <a:rPr lang="zh-TW" altLang="en-US" dirty="0" smtClean="0"/>
              <a:t>依序是</a:t>
            </a:r>
            <a:r>
              <a:rPr lang="en-US" altLang="zh-TW" dirty="0" smtClean="0"/>
              <a:t>SLC/TLC/MLC/TLC/SLC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8" y="1998991"/>
            <a:ext cx="6372225" cy="266700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81742" y="2594226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{5,0,1,1} </a:t>
            </a:r>
            <a:r>
              <a:rPr lang="zh-TW" altLang="en-US" dirty="0" smtClean="0"/>
              <a:t>表示的是</a:t>
            </a:r>
            <a:r>
              <a:rPr lang="en-US" altLang="zh-TW" dirty="0" smtClean="0"/>
              <a:t>Rule Index 0/1/2/3</a:t>
            </a:r>
          </a:p>
          <a:p>
            <a:r>
              <a:rPr lang="zh-TW" altLang="en-US" dirty="0" smtClean="0"/>
              <a:t>分別有</a:t>
            </a:r>
            <a:r>
              <a:rPr lang="en-US" altLang="zh-TW" dirty="0" smtClean="0"/>
              <a:t>5/0/1/1 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section, </a:t>
            </a:r>
            <a:r>
              <a:rPr lang="zh-TW" altLang="en-US" dirty="0" smtClean="0"/>
              <a:t>其中</a:t>
            </a:r>
            <a:r>
              <a:rPr lang="en-US" altLang="zh-TW" dirty="0" smtClean="0"/>
              <a:t>Rule index 1 </a:t>
            </a:r>
            <a:r>
              <a:rPr lang="zh-TW" altLang="en-US" dirty="0" smtClean="0"/>
              <a:t>不存在所以使用</a:t>
            </a:r>
            <a:r>
              <a:rPr lang="en-US" altLang="zh-TW" dirty="0" smtClean="0"/>
              <a:t>0</a:t>
            </a:r>
            <a:r>
              <a:rPr lang="zh-TW" altLang="en-US" dirty="0" smtClean="0"/>
              <a:t>表示</a:t>
            </a:r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8" y="3834767"/>
            <a:ext cx="7391400" cy="238125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38458" y="4539429"/>
            <a:ext cx="5581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{1,3,2,3,1,1,1} 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zh-TW" altLang="en-US" dirty="0"/>
              <a:t>數字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Rule 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section 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WL Type</a:t>
            </a:r>
            <a:r>
              <a:rPr lang="zh-TW" altLang="en-US" dirty="0" smtClean="0"/>
              <a:t> </a:t>
            </a:r>
            <a:r>
              <a:rPr lang="en-US" altLang="zh-TW" dirty="0" smtClean="0"/>
              <a:t>: SLC/TLC/MLC/TLC/SLC, </a:t>
            </a:r>
            <a:r>
              <a:rPr lang="zh-TW" altLang="en-US" dirty="0" smtClean="0"/>
              <a:t>最後面兩個</a:t>
            </a:r>
            <a:r>
              <a:rPr lang="en-US" altLang="zh-TW" dirty="0" smtClean="0"/>
              <a:t>1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Rule index 2 &amp;3 </a:t>
            </a:r>
            <a:r>
              <a:rPr lang="zh-TW" altLang="en-US" dirty="0" smtClean="0"/>
              <a:t>都只有一個</a:t>
            </a:r>
            <a:r>
              <a:rPr lang="en-US" altLang="zh-TW" dirty="0" smtClean="0"/>
              <a:t>SLC section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611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2303" y="180789"/>
            <a:ext cx="5364432" cy="548364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38" y="546107"/>
            <a:ext cx="6825615" cy="20827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0934700" y="4890467"/>
            <a:ext cx="457200" cy="128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887076" y="4000500"/>
            <a:ext cx="457200" cy="128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934700" y="2903466"/>
            <a:ext cx="457200" cy="128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10934700" y="852171"/>
            <a:ext cx="457200" cy="128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0887076" y="5323854"/>
            <a:ext cx="457200" cy="12858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3137" y="1231093"/>
            <a:ext cx="6284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{4,464,472,932,928,928} </a:t>
            </a:r>
          </a:p>
          <a:p>
            <a:r>
              <a:rPr lang="zh-TW" altLang="en-US" dirty="0" smtClean="0"/>
              <a:t>的前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個數字表示</a:t>
            </a:r>
            <a:r>
              <a:rPr lang="en-US" altLang="zh-TW" dirty="0" smtClean="0"/>
              <a:t>Rule Index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section </a:t>
            </a:r>
            <a:r>
              <a:rPr lang="zh-TW" altLang="en-US" dirty="0" smtClean="0"/>
              <a:t>的最大</a:t>
            </a:r>
            <a:r>
              <a:rPr lang="en-US" altLang="zh-TW" dirty="0" smtClean="0"/>
              <a:t>share page+1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後面兩個</a:t>
            </a:r>
            <a:r>
              <a:rPr lang="en-US" altLang="zh-TW" dirty="0" smtClean="0"/>
              <a:t>928</a:t>
            </a:r>
            <a:r>
              <a:rPr lang="zh-TW" altLang="en-US" dirty="0" smtClean="0"/>
              <a:t>代表</a:t>
            </a:r>
            <a:r>
              <a:rPr lang="en-US" altLang="zh-TW" dirty="0" smtClean="0"/>
              <a:t>rule index 2 &amp; 3, </a:t>
            </a:r>
            <a:r>
              <a:rPr lang="zh-TW" altLang="en-US" dirty="0" smtClean="0"/>
              <a:t>因為都是</a:t>
            </a:r>
            <a:r>
              <a:rPr lang="en-US" altLang="zh-TW" dirty="0" smtClean="0"/>
              <a:t>SLC</a:t>
            </a:r>
            <a:r>
              <a:rPr lang="zh-TW" altLang="en-US" dirty="0" smtClean="0"/>
              <a:t>所以只有一個</a:t>
            </a:r>
            <a:r>
              <a:rPr lang="en-US" altLang="zh-TW" dirty="0" smtClean="0"/>
              <a:t>section </a:t>
            </a:r>
            <a:r>
              <a:rPr lang="zh-TW" altLang="en-US" dirty="0" smtClean="0"/>
              <a:t>且</a:t>
            </a:r>
            <a:r>
              <a:rPr lang="zh-TW" altLang="en-US" dirty="0"/>
              <a:t>最大</a:t>
            </a:r>
            <a:r>
              <a:rPr lang="en-US" altLang="zh-TW" dirty="0" smtClean="0"/>
              <a:t>page</a:t>
            </a:r>
            <a:r>
              <a:rPr lang="zh-TW" altLang="en-US" dirty="0" smtClean="0"/>
              <a:t> </a:t>
            </a:r>
            <a:r>
              <a:rPr lang="en-US" altLang="zh-TW" dirty="0" smtClean="0"/>
              <a:t>927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 </a:t>
            </a:r>
            <a:r>
              <a:rPr lang="en-US" altLang="zh-TW" dirty="0" smtClean="0"/>
              <a:t>927</a:t>
            </a:r>
            <a:r>
              <a:rPr lang="zh-TW" altLang="en-US" dirty="0" smtClean="0"/>
              <a:t> </a:t>
            </a:r>
            <a:r>
              <a:rPr lang="en-US" altLang="zh-TW" dirty="0" smtClean="0"/>
              <a:t>+1</a:t>
            </a:r>
            <a:r>
              <a:rPr lang="zh-TW" altLang="en-US" dirty="0" smtClean="0"/>
              <a:t> </a:t>
            </a:r>
            <a:r>
              <a:rPr lang="en-US" altLang="zh-TW" dirty="0" smtClean="0"/>
              <a:t>=</a:t>
            </a:r>
            <a:r>
              <a:rPr lang="zh-TW" altLang="en-US" dirty="0" smtClean="0"/>
              <a:t> </a:t>
            </a:r>
            <a:r>
              <a:rPr lang="en-US" altLang="zh-TW" dirty="0" smtClean="0"/>
              <a:t>928</a:t>
            </a:r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37" y="3148115"/>
            <a:ext cx="5973421" cy="22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2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6" y="881407"/>
            <a:ext cx="7277100" cy="2571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59111"/>
              </p:ext>
            </p:extLst>
          </p:nvPr>
        </p:nvGraphicFramePr>
        <p:xfrm>
          <a:off x="188076" y="2307396"/>
          <a:ext cx="1064029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88">
                  <a:extLst>
                    <a:ext uri="{9D8B030D-6E8A-4147-A177-3AD203B41FA5}">
                      <a16:colId xmlns:a16="http://schemas.microsoft.com/office/drawing/2014/main" val="211205981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285063172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576741500"/>
                    </a:ext>
                  </a:extLst>
                </a:gridCol>
                <a:gridCol w="2028306">
                  <a:extLst>
                    <a:ext uri="{9D8B030D-6E8A-4147-A177-3AD203B41FA5}">
                      <a16:colId xmlns:a16="http://schemas.microsoft.com/office/drawing/2014/main" val="3603795713"/>
                    </a:ext>
                  </a:extLst>
                </a:gridCol>
                <a:gridCol w="4377691">
                  <a:extLst>
                    <a:ext uri="{9D8B030D-6E8A-4147-A177-3AD203B41FA5}">
                      <a16:colId xmlns:a16="http://schemas.microsoft.com/office/drawing/2014/main" val="409211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Rule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</a:t>
                      </a:r>
                      <a:r>
                        <a:rPr lang="en-US" altLang="zh-TW" baseline="0" dirty="0" smtClean="0"/>
                        <a:t>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WL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SharePage</a:t>
                      </a:r>
                      <a:r>
                        <a:rPr lang="en-US" altLang="zh-TW" baseline="0" dirty="0" smtClean="0"/>
                        <a:t>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PageIndex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08026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0~3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 *</a:t>
                      </a:r>
                      <a:r>
                        <a:rPr lang="en-US" altLang="zh-TW" baseline="0" dirty="0" smtClean="0"/>
                        <a:t> 1 = </a:t>
                      </a: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9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 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4~463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463 – 4 + 1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1384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0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464~471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171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464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1384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1400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474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472~931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931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472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1400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2780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4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932~935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935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932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2780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2784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8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 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0~927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927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 =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928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7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</a:t>
                      </a:r>
                      <a:r>
                        <a:rPr lang="en-US" altLang="zh-TW" baseline="0" dirty="0" smtClean="0"/>
                        <a:t> 6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0~927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927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 =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928</a:t>
                      </a:r>
                      <a:endParaRPr lang="zh-TW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2494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8076" y="274320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B58R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6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261202"/>
              </p:ext>
            </p:extLst>
          </p:nvPr>
        </p:nvGraphicFramePr>
        <p:xfrm>
          <a:off x="188076" y="2307396"/>
          <a:ext cx="106402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88">
                  <a:extLst>
                    <a:ext uri="{9D8B030D-6E8A-4147-A177-3AD203B41FA5}">
                      <a16:colId xmlns:a16="http://schemas.microsoft.com/office/drawing/2014/main" val="211205981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285063172"/>
                    </a:ext>
                  </a:extLst>
                </a:gridCol>
                <a:gridCol w="1388225">
                  <a:extLst>
                    <a:ext uri="{9D8B030D-6E8A-4147-A177-3AD203B41FA5}">
                      <a16:colId xmlns:a16="http://schemas.microsoft.com/office/drawing/2014/main" val="576741500"/>
                    </a:ext>
                  </a:extLst>
                </a:gridCol>
                <a:gridCol w="2028306">
                  <a:extLst>
                    <a:ext uri="{9D8B030D-6E8A-4147-A177-3AD203B41FA5}">
                      <a16:colId xmlns:a16="http://schemas.microsoft.com/office/drawing/2014/main" val="3603795713"/>
                    </a:ext>
                  </a:extLst>
                </a:gridCol>
                <a:gridCol w="4377691">
                  <a:extLst>
                    <a:ext uri="{9D8B030D-6E8A-4147-A177-3AD203B41FA5}">
                      <a16:colId xmlns:a16="http://schemas.microsoft.com/office/drawing/2014/main" val="409211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Rule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</a:t>
                      </a:r>
                      <a:r>
                        <a:rPr lang="en-US" altLang="zh-TW" baseline="0" dirty="0" smtClean="0"/>
                        <a:t> #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WL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SharePage</a:t>
                      </a:r>
                      <a:r>
                        <a:rPr lang="en-US" altLang="zh-TW" baseline="0" dirty="0" smtClean="0"/>
                        <a:t> Index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PageIndex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0802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 ~ 539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539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 *</a:t>
                      </a:r>
                      <a:r>
                        <a:rPr lang="en-US" altLang="zh-TW" baseline="0" dirty="0" smtClean="0"/>
                        <a:t> 3 = </a:t>
                      </a:r>
                      <a:r>
                        <a:rPr lang="en-US" altLang="zh-TW" b="1" baseline="0" dirty="0" smtClean="0">
                          <a:solidFill>
                            <a:srgbClr val="FF0000"/>
                          </a:solidFill>
                        </a:rPr>
                        <a:t>1620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8984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 1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540</a:t>
                      </a:r>
                      <a:r>
                        <a:rPr lang="en-US" altLang="zh-TW" baseline="0" dirty="0" smtClean="0"/>
                        <a:t> ~ 555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555 – 540+ 1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1620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1652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09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556</a:t>
                      </a:r>
                      <a:r>
                        <a:rPr lang="en-US" altLang="zh-TW" baseline="0" dirty="0" smtClean="0"/>
                        <a:t> ~ 1107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1107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556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1652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3308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474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Section 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1108</a:t>
                      </a:r>
                      <a:r>
                        <a:rPr lang="en-US" altLang="zh-TW" baseline="0" dirty="0" smtClean="0"/>
                        <a:t> ~ 1111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1111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1108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3308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3312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9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 4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 ~ 1103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1103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 =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1104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57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Section</a:t>
                      </a:r>
                      <a:r>
                        <a:rPr lang="en-US" altLang="zh-TW" baseline="0" dirty="0" smtClean="0"/>
                        <a:t> 5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SLC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0 ~ 1103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1103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–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1)</a:t>
                      </a:r>
                      <a:r>
                        <a:rPr lang="zh-TW" altLang="en-US" dirty="0" smtClean="0"/>
                        <a:t> * </a:t>
                      </a:r>
                      <a:r>
                        <a:rPr lang="en-US" altLang="zh-TW" dirty="0" smtClean="0"/>
                        <a:t>1 = 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1104</a:t>
                      </a:r>
                      <a:endParaRPr lang="zh-TW" alt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24941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8076" y="274320"/>
            <a:ext cx="17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B68S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76" y="898034"/>
            <a:ext cx="106965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4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0501" y="264757"/>
            <a:ext cx="340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 </a:t>
            </a:r>
            <a:r>
              <a:rPr lang="zh-TW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存放</a:t>
            </a:r>
            <a:r>
              <a:rPr lang="zh-TW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位置 </a:t>
            </a:r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 </a:t>
            </a:r>
            <a:r>
              <a:rPr lang="zh-TW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</a:t>
            </a:r>
            <a:r>
              <a:rPr lang="zh-TW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endParaRPr lang="en-US" altLang="zh-TW" dirty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39750" y="734202"/>
            <a:ext cx="817361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存放在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OPTC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RAM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的後面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提供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32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Table Rule 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FW_Entry_Level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 (28 Bits, align 4B)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154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 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7*22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FW_Entry_Content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~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 (84 Bits)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放在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352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Bytes (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16*22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Bytes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33893" y="5870590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 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存放位置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165513" y="6402278"/>
            <a:ext cx="1782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 </a:t>
            </a:r>
            <a:r>
              <a:rPr lang="zh-TW" altLang="en-US" sz="1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存放格式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左大括弧 9"/>
          <p:cNvSpPr/>
          <p:nvPr/>
        </p:nvSpPr>
        <p:spPr>
          <a:xfrm>
            <a:off x="5999584" y="2378869"/>
            <a:ext cx="398592" cy="1222747"/>
          </a:xfrm>
          <a:prstGeom prst="leftBrace">
            <a:avLst>
              <a:gd name="adj1" fmla="val 294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>
            <a:off x="5999584" y="3601616"/>
            <a:ext cx="398592" cy="2777753"/>
          </a:xfrm>
          <a:prstGeom prst="leftBrace">
            <a:avLst>
              <a:gd name="adj1" fmla="val 29401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503780" y="2742847"/>
            <a:ext cx="1439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FW_Entry_Level</a:t>
            </a:r>
            <a:endParaRPr lang="en-US" altLang="zh-TW" sz="14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~ 31</a:t>
            </a:r>
            <a:endParaRPr lang="zh-TW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4423630" y="4734932"/>
            <a:ext cx="1600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FW_Entry_Content</a:t>
            </a:r>
            <a:endParaRPr lang="en-US" altLang="zh-TW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en-US" altLang="zh-TW" sz="1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 ~ 31</a:t>
            </a:r>
            <a:endParaRPr lang="zh-TW" altLang="en-US" sz="1400" dirty="0"/>
          </a:p>
        </p:txBody>
      </p:sp>
      <p:sp>
        <p:nvSpPr>
          <p:cNvPr id="15" name="爆炸 1 14"/>
          <p:cNvSpPr/>
          <p:nvPr/>
        </p:nvSpPr>
        <p:spPr>
          <a:xfrm>
            <a:off x="8509518" y="36392"/>
            <a:ext cx="3610948" cy="1886417"/>
          </a:xfrm>
          <a:prstGeom prst="irregularSeal1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</a:t>
            </a:r>
            <a:endParaRPr lang="en-US" altLang="zh-TW" sz="14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solidFill>
                  <a:schemeClr val="tx1"/>
                </a:solidFill>
              </a:rPr>
              <a:t>HW</a:t>
            </a:r>
            <a:r>
              <a:rPr lang="zh-TW" altLang="en-US" sz="1400" dirty="0" smtClean="0">
                <a:solidFill>
                  <a:schemeClr val="tx1"/>
                </a:solidFill>
              </a:rPr>
              <a:t>是以</a:t>
            </a:r>
            <a:r>
              <a:rPr lang="en-US" altLang="zh-TW" sz="1400" dirty="0" smtClean="0">
                <a:solidFill>
                  <a:schemeClr val="tx1"/>
                </a:solidFill>
              </a:rPr>
              <a:t>22 </a:t>
            </a:r>
            <a:r>
              <a:rPr lang="en-US" altLang="zh-TW" sz="1400" dirty="0">
                <a:solidFill>
                  <a:schemeClr val="tx1"/>
                </a:solidFill>
              </a:rPr>
              <a:t>Bytes</a:t>
            </a:r>
            <a:r>
              <a:rPr lang="zh-TW" altLang="en-US" sz="1400" dirty="0">
                <a:solidFill>
                  <a:schemeClr val="tx1"/>
                </a:solidFill>
              </a:rPr>
              <a:t>為</a:t>
            </a:r>
            <a:r>
              <a:rPr lang="zh-TW" altLang="en-US" sz="1400" dirty="0" smtClean="0">
                <a:solidFill>
                  <a:schemeClr val="tx1"/>
                </a:solidFill>
              </a:rPr>
              <a:t>單位，</a:t>
            </a:r>
            <a:r>
              <a:rPr lang="zh-TW" altLang="en-US" sz="1400" dirty="0" smtClean="0">
                <a:solidFill>
                  <a:srgbClr val="FF0000"/>
                </a:solidFill>
              </a:rPr>
              <a:t>但</a:t>
            </a:r>
            <a:r>
              <a:rPr lang="en-US" altLang="zh-TW" sz="1400" dirty="0" smtClean="0">
                <a:solidFill>
                  <a:srgbClr val="FF0000"/>
                </a:solidFill>
              </a:rPr>
              <a:t>FW</a:t>
            </a:r>
            <a:r>
              <a:rPr lang="zh-TW" altLang="en-US" sz="1400" dirty="0" smtClean="0">
                <a:solidFill>
                  <a:srgbClr val="FF0000"/>
                </a:solidFill>
              </a:rPr>
              <a:t>使用要以</a:t>
            </a:r>
            <a:r>
              <a:rPr lang="en-US" altLang="zh-TW" sz="1400" dirty="0">
                <a:solidFill>
                  <a:srgbClr val="FF0000"/>
                </a:solidFill>
              </a:rPr>
              <a:t>32 Bytes</a:t>
            </a:r>
            <a:r>
              <a:rPr lang="zh-TW" altLang="en-US" sz="1400" dirty="0">
                <a:solidFill>
                  <a:srgbClr val="FF0000"/>
                </a:solidFill>
              </a:rPr>
              <a:t>為單位</a:t>
            </a:r>
            <a:r>
              <a:rPr lang="zh-TW" altLang="en-US" sz="1400" dirty="0" smtClean="0">
                <a:solidFill>
                  <a:srgbClr val="FF0000"/>
                </a:solidFill>
              </a:rPr>
              <a:t>，</a:t>
            </a:r>
            <a:r>
              <a:rPr lang="zh-TW" altLang="en-US" sz="1400" dirty="0">
                <a:solidFill>
                  <a:srgbClr val="FF0000"/>
                </a:solidFill>
              </a:rPr>
              <a:t>並</a:t>
            </a:r>
            <a:r>
              <a:rPr lang="zh-TW" altLang="en-US" sz="1400" dirty="0" smtClean="0">
                <a:solidFill>
                  <a:srgbClr val="FF0000"/>
                </a:solidFill>
              </a:rPr>
              <a:t>只有</a:t>
            </a:r>
            <a:r>
              <a:rPr lang="zh-TW" altLang="en-US" sz="1400" dirty="0">
                <a:solidFill>
                  <a:srgbClr val="FF0000"/>
                </a:solidFill>
              </a:rPr>
              <a:t>前面</a:t>
            </a:r>
            <a:r>
              <a:rPr lang="en-US" altLang="zh-TW" sz="1400" dirty="0" smtClean="0">
                <a:solidFill>
                  <a:srgbClr val="FF0000"/>
                </a:solidFill>
              </a:rPr>
              <a:t>22 </a:t>
            </a:r>
            <a:r>
              <a:rPr lang="en-US" altLang="zh-TW" sz="1400" dirty="0">
                <a:solidFill>
                  <a:srgbClr val="FF0000"/>
                </a:solidFill>
              </a:rPr>
              <a:t>Bytes</a:t>
            </a:r>
            <a:r>
              <a:rPr lang="zh-TW" altLang="en-US" sz="1400" dirty="0">
                <a:solidFill>
                  <a:srgbClr val="FF0000"/>
                </a:solidFill>
              </a:rPr>
              <a:t>可以寫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FE88-450E-4FC2-A740-C2BC93BAC37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176" y="2184220"/>
            <a:ext cx="5316823" cy="4227039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941975" y="1972875"/>
            <a:ext cx="485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0067125" y="1972875"/>
            <a:ext cx="635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1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  <a:endParaRPr lang="zh-TW" altLang="en-US" sz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76" y="2306210"/>
            <a:ext cx="2735779" cy="355809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5705" y="6309945"/>
            <a:ext cx="670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FW</a:t>
            </a:r>
            <a:r>
              <a:rPr lang="zh-TW" altLang="en-US" b="1" dirty="0" smtClean="0">
                <a:solidFill>
                  <a:srgbClr val="FF0000"/>
                </a:solidFill>
              </a:rPr>
              <a:t>必須配合</a:t>
            </a:r>
            <a:r>
              <a:rPr lang="en-US" altLang="zh-TW" b="1" dirty="0" smtClean="0">
                <a:solidFill>
                  <a:srgbClr val="FF0000"/>
                </a:solidFill>
              </a:rPr>
              <a:t>HW</a:t>
            </a:r>
            <a:r>
              <a:rPr lang="zh-TW" altLang="en-US" b="1" dirty="0">
                <a:solidFill>
                  <a:srgbClr val="FF0000"/>
                </a:solidFill>
              </a:rPr>
              <a:t>對齊</a:t>
            </a:r>
            <a:r>
              <a:rPr lang="en-US" altLang="zh-TW" b="1" dirty="0" smtClean="0">
                <a:solidFill>
                  <a:srgbClr val="FF0000"/>
                </a:solidFill>
              </a:rPr>
              <a:t>84bits, Tool</a:t>
            </a:r>
            <a:r>
              <a:rPr lang="zh-TW" altLang="en-US" b="1" dirty="0" smtClean="0">
                <a:solidFill>
                  <a:srgbClr val="FF0000"/>
                </a:solidFill>
              </a:rPr>
              <a:t>實作為了方便就沒有</a:t>
            </a:r>
            <a:r>
              <a:rPr lang="zh-TW" altLang="en-US" b="1" dirty="0">
                <a:solidFill>
                  <a:srgbClr val="FF0000"/>
                </a:solidFill>
              </a:rPr>
              <a:t>對齊</a:t>
            </a:r>
            <a:r>
              <a:rPr lang="en-US" altLang="zh-TW" b="1" dirty="0" smtClean="0">
                <a:solidFill>
                  <a:srgbClr val="FF0000"/>
                </a:solidFill>
              </a:rPr>
              <a:t>84bits</a:t>
            </a:r>
            <a:r>
              <a:rPr lang="zh-TW" altLang="en-US" b="1" dirty="0" smtClean="0">
                <a:solidFill>
                  <a:srgbClr val="FF0000"/>
                </a:solidFill>
              </a:rPr>
              <a:t>了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2859" y="413211"/>
            <a:ext cx="22287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 </a:t>
            </a:r>
            <a:endParaRPr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0423" y="1194316"/>
            <a:ext cx="10674221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Divide Table </a:t>
            </a:r>
            <a:r>
              <a:rPr lang="zh-TW" altLang="en-US" dirty="0" smtClean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</a:t>
            </a:r>
            <a:r>
              <a:rPr lang="zh-TW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容</a:t>
            </a:r>
            <a:endParaRPr lang="en-US" altLang="zh-TW" dirty="0" smtClean="0">
              <a:solidFill>
                <a:srgbClr val="7030A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FW_Entry_Level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 Bits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FW_Entry_Content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84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Bits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(FW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Entry Base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Flash Page Base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WL Type Divider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Flash Plane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GCE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</a:t>
            </a:r>
            <a:r>
              <a:rPr lang="zh-TW" altLang="en-US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Flash Page)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2" y="3471663"/>
            <a:ext cx="10319658" cy="200540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FFE88-450E-4FC2-A740-C2BC93BAC37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61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701</Words>
  <Application>Microsoft Office PowerPoint</Application>
  <PresentationFormat>寬螢幕</PresentationFormat>
  <Paragraphs>129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BVCA Tool 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謝勝任</dc:creator>
  <cp:lastModifiedBy>謝勝任</cp:lastModifiedBy>
  <cp:revision>29</cp:revision>
  <dcterms:created xsi:type="dcterms:W3CDTF">2024-05-22T07:02:30Z</dcterms:created>
  <dcterms:modified xsi:type="dcterms:W3CDTF">2024-05-27T03:22:16Z</dcterms:modified>
</cp:coreProperties>
</file>