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71" r:id="rId4"/>
    <p:sldId id="261" r:id="rId5"/>
    <p:sldId id="270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1D64B-171E-4C5A-8DE2-C29EBD121B6D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1487-E7D7-4D1A-ADCF-F3976CDD3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08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51487-E7D7-4D1A-ADCF-F3976CDD36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3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51487-E7D7-4D1A-ADCF-F3976CDD369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6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86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anose="020B04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07704" y="1847541"/>
            <a:ext cx="1500528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688945" y="2487926"/>
              <a:ext cx="1857571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52728" y="2174514"/>
            <a:ext cx="29185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基本标签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289853" y="2072982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4"/>
            <a:ext cx="1440159" cy="418032"/>
            <a:chOff x="4927934" y="2884106"/>
            <a:chExt cx="842141" cy="638420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887976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3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96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971600" y="843558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5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link</a:t>
            </a:r>
            <a:r>
              <a:rPr lang="zh-CN" altLang="en-US" sz="2400" b="1" dirty="0" smtClean="0"/>
              <a:t>标签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09978" y="1364808"/>
            <a:ext cx="6912768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link</a:t>
            </a:r>
            <a:r>
              <a:rPr lang="zh-CN" altLang="zh-CN" sz="2000" dirty="0"/>
              <a:t>标签用于引入外部样式文件（</a:t>
            </a:r>
            <a:r>
              <a:rPr lang="en-US" altLang="zh-CN" sz="2000" dirty="0"/>
              <a:t>CSS</a:t>
            </a:r>
            <a:r>
              <a:rPr lang="zh-CN" altLang="zh-CN" sz="2000" dirty="0"/>
              <a:t>文件）。这也是属于</a:t>
            </a:r>
            <a:r>
              <a:rPr lang="en-US" altLang="zh-CN" sz="2000" dirty="0"/>
              <a:t>CSS</a:t>
            </a:r>
            <a:r>
              <a:rPr lang="zh-CN" altLang="zh-CN" sz="2000" dirty="0"/>
              <a:t>部分的内容，这里不需要深究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此外，</a:t>
            </a:r>
            <a:r>
              <a:rPr lang="en-US" altLang="zh-CN" sz="2000" dirty="0" smtClean="0"/>
              <a:t>head</a:t>
            </a:r>
            <a:r>
              <a:rPr lang="zh-CN" altLang="en-US" sz="2000" dirty="0" smtClean="0"/>
              <a:t>标签还有一个</a:t>
            </a:r>
            <a:r>
              <a:rPr lang="en-US" altLang="zh-CN" sz="2000" dirty="0" smtClean="0"/>
              <a:t>base</a:t>
            </a:r>
            <a:r>
              <a:rPr lang="zh-CN" altLang="en-US" sz="2000" dirty="0" smtClean="0"/>
              <a:t>标签，不过这个标签一点意义都没有，可以直接忽略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53531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8596" y="615338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5720" y="776073"/>
            <a:ext cx="1185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812293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42808" y="663750"/>
            <a:ext cx="392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 body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899592" y="1563638"/>
            <a:ext cx="7272808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head</a:t>
            </a:r>
            <a:r>
              <a:rPr lang="zh-CN" altLang="zh-CN" sz="2000" dirty="0"/>
              <a:t>标签表示页面的“头部”，而</a:t>
            </a:r>
            <a:r>
              <a:rPr lang="en-US" altLang="zh-CN" sz="2000" dirty="0"/>
              <a:t>body</a:t>
            </a:r>
            <a:r>
              <a:rPr lang="zh-CN" altLang="zh-CN" sz="2000" dirty="0"/>
              <a:t>标签表示页面的“身体”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在后面的章节中，我们学习的所有标签都是位于</a:t>
            </a:r>
            <a:r>
              <a:rPr lang="en-US" altLang="zh-CN" sz="2000" dirty="0"/>
              <a:t>body</a:t>
            </a:r>
            <a:r>
              <a:rPr lang="zh-CN" altLang="zh-CN" sz="2000" dirty="0"/>
              <a:t>标签内部</a:t>
            </a:r>
            <a:r>
              <a:rPr lang="zh-CN" altLang="zh-CN" sz="2000" dirty="0" smtClean="0"/>
              <a:t>的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防止页面出现乱码：</a:t>
            </a:r>
            <a:r>
              <a:rPr lang="en-US" altLang="zh-CN" sz="2000" dirty="0">
                <a:solidFill>
                  <a:srgbClr val="C00000"/>
                </a:solidFill>
              </a:rPr>
              <a:t>&lt;meta charset="utf-8" /&gt;</a:t>
            </a:r>
            <a:endParaRPr lang="en-US" altLang="zh-CN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82037" y="627534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0758" y="810408"/>
            <a:ext cx="142876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12251" y="849354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30757" y="697044"/>
            <a:ext cx="38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 HTML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55576" y="1491630"/>
            <a:ext cx="7164186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对一些关键代码进行注释，好处有非常多，比如方便理解、方便查找以及方便同一个项目组的小伙伴快速理解你的代码，以便快速修改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&lt;!--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注释的内容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--&gt;</a:t>
            </a:r>
            <a:endParaRPr lang="zh-CN" altLang="zh-CN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03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23528" y="411510"/>
            <a:ext cx="8143932" cy="482207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b="1" dirty="0" smtClean="0"/>
              <a:t>练习题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87624" y="699542"/>
            <a:ext cx="8786842" cy="4266474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zh-CN" altLang="zh-CN" sz="3800" b="1" dirty="0"/>
              <a:t>一、单选题</a:t>
            </a:r>
            <a:endParaRPr lang="zh-CN" altLang="zh-CN" sz="3800" dirty="0"/>
          </a:p>
          <a:p>
            <a:pPr marL="0" indent="0">
              <a:buNone/>
            </a:pPr>
            <a:r>
              <a:rPr lang="en-US" altLang="zh-CN" sz="3800" dirty="0"/>
              <a:t> </a:t>
            </a:r>
            <a:r>
              <a:rPr lang="en-US" altLang="zh-CN" sz="3800" dirty="0" smtClean="0"/>
              <a:t>   </a:t>
            </a:r>
            <a:r>
              <a:rPr lang="en-US" altLang="zh-CN" sz="3800" dirty="0"/>
              <a:t>1</a:t>
            </a:r>
            <a:r>
              <a:rPr lang="zh-CN" altLang="zh-CN" sz="3800" dirty="0"/>
              <a:t>、下面哪一个标签不能放在</a:t>
            </a:r>
            <a:r>
              <a:rPr lang="en-US" altLang="zh-CN" sz="3800" dirty="0"/>
              <a:t>head</a:t>
            </a:r>
            <a:r>
              <a:rPr lang="zh-CN" altLang="zh-CN" sz="3800" dirty="0"/>
              <a:t>标签内？（ </a:t>
            </a:r>
            <a:r>
              <a:rPr lang="en-US" altLang="zh-CN" sz="3800" dirty="0" smtClean="0"/>
              <a:t>  </a:t>
            </a:r>
            <a:r>
              <a:rPr lang="zh-CN" altLang="zh-CN" sz="3800" dirty="0" smtClean="0"/>
              <a:t>）</a:t>
            </a:r>
            <a:endParaRPr lang="zh-CN" altLang="zh-CN" sz="3800" dirty="0"/>
          </a:p>
          <a:p>
            <a:pPr marL="0" indent="0">
              <a:buNone/>
            </a:pPr>
            <a:r>
              <a:rPr lang="en-US" altLang="zh-CN" sz="3800" dirty="0"/>
              <a:t>   </a:t>
            </a:r>
            <a:r>
              <a:rPr lang="en-US" altLang="zh-CN" sz="3800" dirty="0" smtClean="0"/>
              <a:t>     </a:t>
            </a:r>
            <a:r>
              <a:rPr lang="en-US" altLang="zh-CN" sz="3800" dirty="0"/>
              <a:t>A. title</a:t>
            </a:r>
            <a:r>
              <a:rPr lang="zh-CN" altLang="zh-CN" sz="3800" dirty="0"/>
              <a:t>标签</a:t>
            </a:r>
            <a:r>
              <a:rPr lang="en-US" altLang="zh-CN" sz="3800" dirty="0"/>
              <a:t>                        </a:t>
            </a:r>
            <a:r>
              <a:rPr lang="en-US" altLang="zh-CN" sz="3800" dirty="0" smtClean="0"/>
              <a:t> B</a:t>
            </a:r>
            <a:r>
              <a:rPr lang="en-US" altLang="zh-CN" sz="3800" dirty="0"/>
              <a:t>. style</a:t>
            </a:r>
            <a:r>
              <a:rPr lang="zh-CN" altLang="zh-CN" sz="3800" dirty="0"/>
              <a:t>标签</a:t>
            </a:r>
          </a:p>
          <a:p>
            <a:pPr marL="0" indent="0">
              <a:buNone/>
            </a:pPr>
            <a:r>
              <a:rPr lang="en-US" altLang="zh-CN" sz="3800" dirty="0"/>
              <a:t>    </a:t>
            </a:r>
            <a:r>
              <a:rPr lang="en-US" altLang="zh-CN" sz="3800" dirty="0" smtClean="0"/>
              <a:t>    C</a:t>
            </a:r>
            <a:r>
              <a:rPr lang="en-US" altLang="zh-CN" sz="3800" dirty="0"/>
              <a:t>. body</a:t>
            </a:r>
            <a:r>
              <a:rPr lang="zh-CN" altLang="zh-CN" sz="3800" dirty="0"/>
              <a:t>标签</a:t>
            </a:r>
            <a:r>
              <a:rPr lang="en-US" altLang="zh-CN" sz="3800" dirty="0"/>
              <a:t>                       D. script</a:t>
            </a:r>
            <a:r>
              <a:rPr lang="zh-CN" altLang="zh-CN" sz="3800" dirty="0"/>
              <a:t>标签</a:t>
            </a:r>
          </a:p>
          <a:p>
            <a:pPr marL="0" indent="0">
              <a:buNone/>
            </a:pPr>
            <a:r>
              <a:rPr lang="en-US" altLang="zh-CN" sz="3800" dirty="0"/>
              <a:t>  </a:t>
            </a:r>
            <a:r>
              <a:rPr lang="en-US" altLang="zh-CN" sz="3800" dirty="0" smtClean="0"/>
              <a:t>  2</a:t>
            </a:r>
            <a:r>
              <a:rPr lang="zh-CN" altLang="zh-CN" sz="3800" dirty="0"/>
              <a:t>、如果网页中出现乱码，我们一般使用（ </a:t>
            </a:r>
            <a:r>
              <a:rPr lang="en-US" altLang="zh-CN" sz="3800" dirty="0" smtClean="0"/>
              <a:t>  </a:t>
            </a:r>
            <a:r>
              <a:rPr lang="zh-CN" altLang="zh-CN" sz="3800" dirty="0" smtClean="0"/>
              <a:t>）</a:t>
            </a:r>
            <a:r>
              <a:rPr lang="zh-CN" altLang="zh-CN" sz="3800" dirty="0"/>
              <a:t>来解决。</a:t>
            </a:r>
          </a:p>
          <a:p>
            <a:pPr marL="0" indent="0">
              <a:buNone/>
            </a:pPr>
            <a:r>
              <a:rPr lang="en-US" altLang="zh-CN" sz="3800" dirty="0"/>
              <a:t>   </a:t>
            </a:r>
            <a:r>
              <a:rPr lang="en-US" altLang="zh-CN" sz="3800" dirty="0" smtClean="0"/>
              <a:t>     </a:t>
            </a:r>
            <a:r>
              <a:rPr lang="en-US" altLang="zh-CN" sz="3800" dirty="0"/>
              <a:t>A. &lt;meta charset="utf-8" /&gt;</a:t>
            </a:r>
            <a:endParaRPr lang="zh-CN" altLang="zh-CN" sz="3800" dirty="0"/>
          </a:p>
          <a:p>
            <a:pPr marL="0" indent="0">
              <a:buNone/>
            </a:pPr>
            <a:r>
              <a:rPr lang="en-US" altLang="zh-CN" sz="3800" dirty="0"/>
              <a:t>    </a:t>
            </a:r>
            <a:r>
              <a:rPr lang="en-US" altLang="zh-CN" sz="3800" dirty="0" smtClean="0"/>
              <a:t>    B</a:t>
            </a:r>
            <a:r>
              <a:rPr lang="en-US" altLang="zh-CN" sz="3800" dirty="0"/>
              <a:t>. &lt;style type="text/</a:t>
            </a:r>
            <a:r>
              <a:rPr lang="en-US" altLang="zh-CN" sz="3800" dirty="0" err="1"/>
              <a:t>css</a:t>
            </a:r>
            <a:r>
              <a:rPr lang="en-US" altLang="zh-CN" sz="3800" dirty="0"/>
              <a:t>"&gt;&lt;/style&gt;</a:t>
            </a:r>
            <a:endParaRPr lang="zh-CN" altLang="zh-CN" sz="3800" dirty="0"/>
          </a:p>
          <a:p>
            <a:pPr marL="0" indent="0">
              <a:buNone/>
            </a:pPr>
            <a:r>
              <a:rPr lang="en-US" altLang="zh-CN" sz="3800" dirty="0"/>
              <a:t>       </a:t>
            </a:r>
            <a:r>
              <a:rPr lang="en-US" altLang="zh-CN" sz="3800" dirty="0" smtClean="0"/>
              <a:t> C</a:t>
            </a:r>
            <a:r>
              <a:rPr lang="en-US" altLang="zh-CN" sz="3800" dirty="0"/>
              <a:t>. &lt;script&gt;&lt;/script&gt;</a:t>
            </a:r>
            <a:endParaRPr lang="zh-CN" altLang="zh-CN" sz="3800" dirty="0"/>
          </a:p>
          <a:p>
            <a:pPr marL="0" indent="0">
              <a:buNone/>
            </a:pPr>
            <a:r>
              <a:rPr lang="en-US" altLang="zh-CN" sz="3800" dirty="0"/>
              <a:t>    </a:t>
            </a:r>
            <a:r>
              <a:rPr lang="en-US" altLang="zh-CN" sz="3800" dirty="0" smtClean="0"/>
              <a:t>    D</a:t>
            </a:r>
            <a:r>
              <a:rPr lang="en-US" altLang="zh-CN" sz="3800" dirty="0"/>
              <a:t>. &lt;link type="text/</a:t>
            </a:r>
            <a:r>
              <a:rPr lang="en-US" altLang="zh-CN" sz="3800" dirty="0" err="1"/>
              <a:t>css</a:t>
            </a:r>
            <a:r>
              <a:rPr lang="en-US" altLang="zh-CN" sz="3800" dirty="0"/>
              <a:t>" </a:t>
            </a:r>
            <a:r>
              <a:rPr lang="en-US" altLang="zh-CN" sz="3800" dirty="0" err="1"/>
              <a:t>rel</a:t>
            </a:r>
            <a:r>
              <a:rPr lang="en-US" altLang="zh-CN" sz="3800" dirty="0"/>
              <a:t>="</a:t>
            </a:r>
            <a:r>
              <a:rPr lang="en-US" altLang="zh-CN" sz="3800" dirty="0" err="1"/>
              <a:t>stylesheet</a:t>
            </a:r>
            <a:r>
              <a:rPr lang="en-US" altLang="zh-CN" sz="3800" dirty="0"/>
              <a:t>" </a:t>
            </a:r>
            <a:r>
              <a:rPr lang="en-US" altLang="zh-CN" sz="3800" dirty="0" err="1"/>
              <a:t>href</a:t>
            </a:r>
            <a:r>
              <a:rPr lang="en-US" altLang="zh-CN" sz="3800" dirty="0"/>
              <a:t>="</a:t>
            </a:r>
            <a:r>
              <a:rPr lang="en-US" altLang="zh-CN" sz="3800" dirty="0" err="1"/>
              <a:t>css</a:t>
            </a:r>
            <a:r>
              <a:rPr lang="en-US" altLang="zh-CN" sz="3800" dirty="0"/>
              <a:t>/index.css"&gt;</a:t>
            </a:r>
            <a:endParaRPr lang="zh-CN" altLang="zh-CN" sz="3800" dirty="0"/>
          </a:p>
          <a:p>
            <a:pPr marL="0" indent="0">
              <a:buNone/>
            </a:pPr>
            <a:r>
              <a:rPr lang="en-US" altLang="zh-CN" sz="3800" dirty="0" smtClean="0"/>
              <a:t>    </a:t>
            </a:r>
            <a:r>
              <a:rPr lang="en-US" altLang="zh-CN" sz="3800" dirty="0"/>
              <a:t>3</a:t>
            </a:r>
            <a:r>
              <a:rPr lang="zh-CN" altLang="zh-CN" sz="3800" dirty="0"/>
              <a:t>、下面选项中，属于</a:t>
            </a:r>
            <a:r>
              <a:rPr lang="en-US" altLang="zh-CN" sz="3800" dirty="0"/>
              <a:t>HTML</a:t>
            </a:r>
            <a:r>
              <a:rPr lang="zh-CN" altLang="zh-CN" sz="3800" dirty="0"/>
              <a:t>正确注释方式是（ </a:t>
            </a:r>
            <a:r>
              <a:rPr lang="en-US" altLang="zh-CN" sz="3800" dirty="0" smtClean="0"/>
              <a:t>  </a:t>
            </a:r>
            <a:r>
              <a:rPr lang="zh-CN" altLang="zh-CN" sz="3800" dirty="0" smtClean="0"/>
              <a:t>）</a:t>
            </a:r>
            <a:r>
              <a:rPr lang="zh-CN" altLang="zh-CN" sz="3800" dirty="0"/>
              <a:t>。</a:t>
            </a:r>
          </a:p>
          <a:p>
            <a:pPr marL="0" indent="0">
              <a:buNone/>
            </a:pPr>
            <a:r>
              <a:rPr lang="en-US" altLang="zh-CN" sz="3800" dirty="0"/>
              <a:t>   </a:t>
            </a:r>
            <a:r>
              <a:rPr lang="en-US" altLang="zh-CN" sz="3800" dirty="0" smtClean="0"/>
              <a:t>     </a:t>
            </a:r>
            <a:r>
              <a:rPr lang="en-US" altLang="zh-CN" sz="3800" dirty="0"/>
              <a:t>A. //</a:t>
            </a:r>
            <a:r>
              <a:rPr lang="zh-CN" altLang="zh-CN" sz="3800" dirty="0"/>
              <a:t>注释内容</a:t>
            </a:r>
          </a:p>
          <a:p>
            <a:pPr marL="0" indent="0">
              <a:buNone/>
            </a:pPr>
            <a:r>
              <a:rPr lang="en-US" altLang="zh-CN" sz="3800" dirty="0"/>
              <a:t>   </a:t>
            </a:r>
            <a:r>
              <a:rPr lang="en-US" altLang="zh-CN" sz="3800" dirty="0" smtClean="0"/>
              <a:t>     </a:t>
            </a:r>
            <a:r>
              <a:rPr lang="en-US" altLang="zh-CN" sz="3800" dirty="0"/>
              <a:t>B. /*</a:t>
            </a:r>
            <a:r>
              <a:rPr lang="zh-CN" altLang="zh-CN" sz="3800" dirty="0"/>
              <a:t>注释内容</a:t>
            </a:r>
            <a:r>
              <a:rPr lang="en-US" altLang="zh-CN" sz="3800" dirty="0"/>
              <a:t>*/</a:t>
            </a:r>
            <a:endParaRPr lang="zh-CN" altLang="zh-CN" sz="3800" dirty="0"/>
          </a:p>
          <a:p>
            <a:pPr marL="0" indent="0">
              <a:buNone/>
            </a:pPr>
            <a:r>
              <a:rPr lang="en-US" altLang="zh-CN" sz="3800" dirty="0"/>
              <a:t>    </a:t>
            </a:r>
            <a:r>
              <a:rPr lang="en-US" altLang="zh-CN" sz="3800" dirty="0" smtClean="0"/>
              <a:t>    C</a:t>
            </a:r>
            <a:r>
              <a:rPr lang="en-US" altLang="zh-CN" sz="3800" dirty="0"/>
              <a:t>. &lt;!--</a:t>
            </a:r>
            <a:r>
              <a:rPr lang="zh-CN" altLang="zh-CN" sz="3800" dirty="0"/>
              <a:t>注释内容</a:t>
            </a:r>
            <a:r>
              <a:rPr lang="en-US" altLang="zh-CN" sz="3800" dirty="0"/>
              <a:t>--&gt;</a:t>
            </a:r>
            <a:endParaRPr lang="zh-CN" altLang="zh-CN" sz="3800" dirty="0"/>
          </a:p>
          <a:p>
            <a:pPr marL="0" indent="0">
              <a:buNone/>
            </a:pPr>
            <a:r>
              <a:rPr lang="en-US" altLang="zh-CN" sz="3800" dirty="0"/>
              <a:t> </a:t>
            </a:r>
            <a:r>
              <a:rPr lang="en-US" altLang="zh-CN" sz="3800" dirty="0" smtClean="0"/>
              <a:t>       </a:t>
            </a:r>
            <a:r>
              <a:rPr lang="en-US" altLang="zh-CN" sz="3800" dirty="0"/>
              <a:t>D.//</a:t>
            </a:r>
            <a:r>
              <a:rPr lang="zh-CN" altLang="zh-CN" sz="3800" dirty="0"/>
              <a:t>注释内容</a:t>
            </a:r>
            <a:r>
              <a:rPr lang="en-US" altLang="zh-CN" sz="3800" dirty="0"/>
              <a:t>//</a:t>
            </a:r>
            <a:endParaRPr lang="zh-CN" altLang="zh-CN" sz="3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94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259632" y="1059582"/>
            <a:ext cx="8786842" cy="42664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1800" b="1" dirty="0"/>
              <a:t>二、编程题</a:t>
            </a:r>
            <a:endParaRPr lang="zh-CN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/>
              <a:t>   1</a:t>
            </a:r>
            <a:r>
              <a:rPr lang="zh-CN" altLang="zh-CN" sz="1800" dirty="0"/>
              <a:t>、不借助开发工具代码提示，默写</a:t>
            </a:r>
            <a:r>
              <a:rPr lang="en-US" altLang="zh-CN" sz="1800" dirty="0"/>
              <a:t>HTML</a:t>
            </a:r>
            <a:r>
              <a:rPr lang="zh-CN" altLang="zh-CN" sz="1800" dirty="0"/>
              <a:t>基本结构。</a:t>
            </a:r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50806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1059582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anose="020B0400000000000000" pitchFamily="34" charset="-122"/>
              </a:rPr>
              <a:t>教学重点</a:t>
            </a:r>
            <a:endParaRPr lang="zh-CN" altLang="en-US" sz="2800" b="1" dirty="0">
              <a:ea typeface="苹方 中等" panose="020B0400000000000000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3848" y="1995686"/>
            <a:ext cx="45005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掌握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HTML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基本结构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掌握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HTML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注释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dirty="0">
              <a:ea typeface="苹方 中等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9683" y="564709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5811" y="747130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45" y="777673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9765" y="601768"/>
            <a:ext cx="389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HTML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51" y="1511488"/>
            <a:ext cx="828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苹方 中等" panose="020B0400000000000000" pitchFamily="34" charset="-122"/>
              </a:rPr>
              <a:t>     一个页面是由以下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4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个部分组成：</a:t>
            </a:r>
            <a:endParaRPr lang="en-US" altLang="zh-CN" sz="2000" dirty="0" smtClean="0">
              <a:ea typeface="苹方 中等" panose="020B0400000000000000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23" y="1886537"/>
            <a:ext cx="4414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一个文档声明：</a:t>
            </a:r>
            <a:r>
              <a:rPr lang="en-US" altLang="zh-CN" sz="2000" dirty="0" smtClean="0">
                <a:latin typeface="Consolas" panose="020B0609020204030204" pitchFamily="49" charset="0"/>
                <a:ea typeface="苹方 中等" panose="020B0400000000000000" pitchFamily="34" charset="-122"/>
              </a:rPr>
              <a:t>&lt;!DOCTYPE html&gt;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一个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html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标签对：</a:t>
            </a:r>
            <a:r>
              <a:rPr lang="en-US" altLang="zh-CN" sz="2000" dirty="0" smtClean="0">
                <a:latin typeface="Consolas" panose="020B0609020204030204" pitchFamily="49" charset="0"/>
                <a:ea typeface="苹方 中等" panose="020B0400000000000000" pitchFamily="34" charset="-122"/>
              </a:rPr>
              <a:t>&lt;html&gt;&lt;/html&gt;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一个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head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标签对：</a:t>
            </a:r>
            <a:r>
              <a:rPr lang="en-US" altLang="zh-CN" sz="2000" dirty="0" smtClean="0">
                <a:latin typeface="Consolas" panose="020B0609020204030204" pitchFamily="49" charset="0"/>
                <a:ea typeface="苹方 中等" panose="020B0400000000000000" pitchFamily="34" charset="-122"/>
              </a:rPr>
              <a:t>&lt;head&gt;&lt;/head&gt;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一个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body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标签对：</a:t>
            </a:r>
            <a:r>
              <a:rPr lang="en-US" altLang="zh-CN" sz="2000" dirty="0" smtClean="0">
                <a:latin typeface="Consolas" panose="020B0609020204030204" pitchFamily="49" charset="0"/>
                <a:ea typeface="苹方 中等" panose="020B0400000000000000" pitchFamily="34" charset="-122"/>
              </a:rPr>
              <a:t>&lt;body&gt;&lt;/body&gt;</a:t>
            </a:r>
            <a:endParaRPr lang="zh-CN" altLang="en-US" sz="2000" dirty="0">
              <a:latin typeface="Consolas" panose="020B0609020204030204" pitchFamily="49" charset="0"/>
              <a:ea typeface="苹方 中等" panose="020B0400000000000000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8104" y="1852176"/>
            <a:ext cx="3067574" cy="184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1284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8596" y="513630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5720" y="674365"/>
            <a:ext cx="1185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2518" y="71331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36815" y="596667"/>
            <a:ext cx="335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head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815" y="1248885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苹方 中等" panose="020B0400000000000000" pitchFamily="34" charset="-122"/>
              </a:rPr>
              <a:t>在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HTML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中，一般来说，只有以下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6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个标签能放在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head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标签内：</a:t>
            </a:r>
            <a:endParaRPr lang="zh-CN" altLang="en-US" sz="2000" dirty="0">
              <a:ea typeface="苹方 中等" panose="020B0400000000000000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5896" y="1851670"/>
            <a:ext cx="15957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ea typeface="苹方 中等" panose="020B0400000000000000" pitchFamily="34" charset="-122"/>
              </a:rPr>
              <a:t>  title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标签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ea typeface="苹方 中等" panose="020B0400000000000000" pitchFamily="34" charset="-122"/>
              </a:rPr>
              <a:t>  meta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标签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ea typeface="苹方 中等" panose="020B0400000000000000" pitchFamily="34" charset="-122"/>
              </a:rPr>
              <a:t>  link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标签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ea typeface="苹方 中等" panose="020B0400000000000000" pitchFamily="34" charset="-122"/>
              </a:rPr>
              <a:t>  style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标签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ea typeface="苹方 中等" panose="020B0400000000000000" pitchFamily="34" charset="-122"/>
              </a:rPr>
              <a:t>  script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标签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ea typeface="苹方 中等" panose="020B0400000000000000" pitchFamily="34" charset="-122"/>
              </a:rPr>
              <a:t>  base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标签</a:t>
            </a:r>
            <a:endParaRPr lang="zh-CN" altLang="en-US" sz="2000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1811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99592" y="843558"/>
            <a:ext cx="7344816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/>
              <a:t>title</a:t>
            </a:r>
            <a:r>
              <a:rPr lang="zh-CN" altLang="en-US" sz="2400" b="1" dirty="0" smtClean="0"/>
              <a:t>标签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937970" y="1364808"/>
            <a:ext cx="6946398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HTML</a:t>
            </a:r>
            <a:r>
              <a:rPr lang="zh-CN" altLang="zh-CN" sz="2000" dirty="0"/>
              <a:t>中，</a:t>
            </a:r>
            <a:r>
              <a:rPr lang="en-US" altLang="zh-CN" sz="2000" dirty="0"/>
              <a:t>title</a:t>
            </a:r>
            <a:r>
              <a:rPr lang="zh-CN" altLang="zh-CN" sz="2000" dirty="0"/>
              <a:t>标签唯一的作用就是定义网页的标题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3411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27584" y="843558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 </a:t>
            </a:r>
            <a:r>
              <a:rPr lang="en-US" altLang="zh-CN" sz="2400" b="1" dirty="0" smtClean="0"/>
              <a:t>meta</a:t>
            </a:r>
            <a:r>
              <a:rPr lang="zh-CN" altLang="en-US" sz="2400" b="1" dirty="0" smtClean="0"/>
              <a:t>标签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971600" y="1347614"/>
            <a:ext cx="7416824" cy="25382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meta</a:t>
            </a:r>
            <a:r>
              <a:rPr lang="zh-CN" altLang="en-US" sz="2000" dirty="0" smtClean="0"/>
              <a:t>标签一般用于定义页面的特殊信息，例如页面关键字、页面描述等。这些信息不是提供给人看的，而是提供给搜索引擎看的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meta</a:t>
            </a:r>
            <a:r>
              <a:rPr lang="zh-CN" altLang="en-US" sz="2000" dirty="0" smtClean="0"/>
              <a:t>标签有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个重要的属性：</a:t>
            </a:r>
            <a:r>
              <a:rPr lang="en-US" sz="2000" dirty="0" smtClean="0"/>
              <a:t>name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http-equiv</a:t>
            </a:r>
            <a:endParaRPr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611560" y="411510"/>
            <a:ext cx="8143932" cy="41791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name</a:t>
            </a:r>
            <a:r>
              <a:rPr lang="zh-CN" altLang="en-US" sz="2000" b="1" dirty="0" smtClean="0"/>
              <a:t>属性</a:t>
            </a:r>
            <a:endParaRPr lang="en-US" altLang="zh-CN" sz="20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/>
              <a:t>      常用的</a:t>
            </a:r>
            <a:r>
              <a:rPr lang="en-US" altLang="zh-CN" sz="2000" dirty="0" smtClean="0"/>
              <a:t>name</a:t>
            </a:r>
            <a:r>
              <a:rPr lang="zh-CN" altLang="en-US" sz="2000" dirty="0" smtClean="0"/>
              <a:t>属性取值只有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个：</a:t>
            </a:r>
            <a:r>
              <a:rPr lang="en-US" altLang="zh-CN" sz="2000" dirty="0" smtClean="0"/>
              <a:t>keywords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description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http-</a:t>
            </a:r>
            <a:r>
              <a:rPr lang="en-US" altLang="zh-CN" sz="2000" b="1" dirty="0" err="1" smtClean="0"/>
              <a:t>equiv</a:t>
            </a:r>
            <a:r>
              <a:rPr lang="zh-CN" altLang="en-US" sz="2000" b="1" dirty="0" smtClean="0"/>
              <a:t>属性</a:t>
            </a:r>
            <a:endParaRPr lang="en-US" altLang="zh-CN" sz="20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/>
              <a:t>      在</a:t>
            </a:r>
            <a:r>
              <a:rPr lang="en-US" sz="2000" dirty="0" smtClean="0"/>
              <a:t>HTML</a:t>
            </a:r>
            <a:r>
              <a:rPr lang="zh-CN" altLang="en-US" sz="2000" dirty="0" smtClean="0"/>
              <a:t>中，</a:t>
            </a:r>
            <a:r>
              <a:rPr lang="en-US" sz="2000" dirty="0" smtClean="0"/>
              <a:t>meta</a:t>
            </a:r>
            <a:r>
              <a:rPr lang="zh-CN" altLang="en-US" sz="2000" dirty="0" smtClean="0"/>
              <a:t>标签的</a:t>
            </a:r>
            <a:r>
              <a:rPr lang="en-US" sz="2000" dirty="0" smtClean="0"/>
              <a:t>http-equiv</a:t>
            </a:r>
            <a:r>
              <a:rPr lang="zh-CN" altLang="en-US" sz="2000" dirty="0" smtClean="0"/>
              <a:t>属性只有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个重要作用：①  定义网页所使用的编码；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       &lt;meta charset="utf-8"/&gt;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/>
              <a:t>     ②  定义网页自动刷新跳转。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   &lt;meta  http-equiv="refresh" content="6;url=http://www.baidu.com"/&gt;</a:t>
            </a:r>
            <a:endParaRPr lang="zh-CN" altLang="en-US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endParaRPr lang="zh-CN" altLang="en-US" sz="2000" dirty="0" smtClean="0"/>
          </a:p>
          <a:p>
            <a:pPr>
              <a:lnSpc>
                <a:spcPct val="150000"/>
              </a:lnSpc>
              <a:buNone/>
            </a:pP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043608" y="843558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style</a:t>
            </a:r>
            <a:r>
              <a:rPr lang="zh-CN" altLang="en-US" sz="2400" b="1" dirty="0" smtClean="0"/>
              <a:t>标签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81986" y="1364808"/>
            <a:ext cx="7378446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style</a:t>
            </a:r>
            <a:r>
              <a:rPr lang="zh-CN" altLang="zh-CN" sz="2000" dirty="0"/>
              <a:t>标签用于定义元素的</a:t>
            </a:r>
            <a:r>
              <a:rPr lang="en-US" altLang="zh-CN" sz="2000" dirty="0"/>
              <a:t>CSS</a:t>
            </a:r>
            <a:r>
              <a:rPr lang="zh-CN" altLang="zh-CN" sz="2000" dirty="0"/>
              <a:t>样式，在</a:t>
            </a:r>
            <a:r>
              <a:rPr lang="en-US" altLang="zh-CN" sz="2000" dirty="0"/>
              <a:t>HTML</a:t>
            </a:r>
            <a:r>
              <a:rPr lang="zh-CN" altLang="zh-CN" sz="2000" dirty="0"/>
              <a:t>中不需要深入研究，在</a:t>
            </a:r>
            <a:r>
              <a:rPr lang="en-US" altLang="zh-CN" sz="2000" dirty="0"/>
              <a:t>CSS</a:t>
            </a:r>
            <a:r>
              <a:rPr lang="zh-CN" altLang="zh-CN" sz="2000" dirty="0"/>
              <a:t>中我们再详细介绍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1478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000068" y="843558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4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script</a:t>
            </a:r>
            <a:r>
              <a:rPr lang="zh-CN" altLang="en-US" sz="2400" b="1" dirty="0" smtClean="0"/>
              <a:t>标签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38446" y="1292800"/>
            <a:ext cx="7056784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script</a:t>
            </a:r>
            <a:r>
              <a:rPr lang="zh-CN" altLang="zh-CN" sz="2000" dirty="0"/>
              <a:t>标签用于定义页面的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代码，也可以引入</a:t>
            </a:r>
            <a:r>
              <a:rPr lang="zh-CN" altLang="zh-CN" sz="2000" dirty="0" smtClean="0"/>
              <a:t>外部</a:t>
            </a:r>
            <a:r>
              <a:rPr lang="en-US" altLang="zh-CN" sz="2000" dirty="0" smtClean="0"/>
              <a:t>JavaScript</a:t>
            </a:r>
            <a:r>
              <a:rPr lang="zh-CN" altLang="zh-CN" sz="2000" dirty="0"/>
              <a:t>文件。在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部分中我们会详细介绍，</a:t>
            </a:r>
            <a:r>
              <a:rPr lang="zh-CN" altLang="zh-CN" sz="2000" dirty="0" smtClean="0"/>
              <a:t>这里不</a:t>
            </a:r>
            <a:r>
              <a:rPr lang="zh-CN" altLang="zh-CN" sz="2000" dirty="0"/>
              <a:t>需要深究。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57017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635</Words>
  <Application>Microsoft Office PowerPoint</Application>
  <PresentationFormat>全屏显示(16:9)</PresentationFormat>
  <Paragraphs>67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helicopter</cp:lastModifiedBy>
  <cp:revision>20</cp:revision>
  <dcterms:created xsi:type="dcterms:W3CDTF">2017-08-10T06:59:40Z</dcterms:created>
  <dcterms:modified xsi:type="dcterms:W3CDTF">2019-04-16T01:48:57Z</dcterms:modified>
</cp:coreProperties>
</file>