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8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61" r:id="rId13"/>
    <p:sldId id="271" r:id="rId14"/>
    <p:sldId id="272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14" y="-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anose="020B0400000000000000" pitchFamily="34" charset="-122"/>
              </a:defRPr>
            </a:lvl1pPr>
          </a:lstStyle>
          <a:p>
            <a:fld id="{7EBFC0FC-ED1C-4E4B-91FD-49416F6393EB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anose="020B0400000000000000" pitchFamily="34" charset="-122"/>
              </a:defRPr>
            </a:lvl1pPr>
          </a:lstStyle>
          <a:p>
            <a:fld id="{5CE04C41-2EEB-4CF5-9160-6403B427A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31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4C41-2EEB-4CF5-9160-6403B427A87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4C41-2EEB-4CF5-9160-6403B427A87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5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4C41-2EEB-4CF5-9160-6403B427A87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5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560" y="221125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文本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25011" y="2080121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57426"/>
            <a:ext cx="1440159" cy="415498"/>
            <a:chOff x="4927934" y="2861354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61354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4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19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246189"/>
            <a:ext cx="4866688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42861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45915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317057"/>
            <a:ext cx="50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4.8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元素和行内元素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596" y="1017974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ea typeface="苹方 中等" panose="020B0400000000000000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7873" y="951570"/>
            <a:ext cx="8492599" cy="41044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HTML</a:t>
            </a:r>
            <a:r>
              <a:rPr lang="zh-CN" altLang="zh-CN" sz="2400" dirty="0"/>
              <a:t>中，根据元素的表现形式，一般可以分为</a:t>
            </a:r>
            <a:r>
              <a:rPr lang="en-US" altLang="zh-CN" sz="2400" dirty="0"/>
              <a:t>2</a:t>
            </a:r>
            <a:r>
              <a:rPr lang="zh-CN" altLang="zh-CN" sz="2400" dirty="0" smtClean="0"/>
              <a:t>类</a:t>
            </a:r>
            <a:r>
              <a:rPr lang="zh-CN" altLang="en-US" sz="2400" dirty="0" smtClean="0">
                <a:sym typeface="Wingdings" pitchFamily="2" charset="2"/>
              </a:rPr>
              <a:t>：块元素、行内元素</a:t>
            </a:r>
            <a:endParaRPr lang="en-US" altLang="zh-CN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ym typeface="Wingdings" pitchFamily="2" charset="2"/>
              </a:rPr>
              <a:t>块</a:t>
            </a:r>
            <a:r>
              <a:rPr lang="zh-CN" altLang="en-US" sz="2400" b="1" dirty="0" smtClean="0">
                <a:sym typeface="Wingdings" pitchFamily="2" charset="2"/>
              </a:rPr>
              <a:t>元素的特点：</a:t>
            </a:r>
            <a:endParaRPr lang="en-US" altLang="zh-CN" sz="2400" b="1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Wingdings" pitchFamily="2" charset="2"/>
              </a:rPr>
              <a:t> </a:t>
            </a:r>
            <a:r>
              <a:rPr lang="en-US" altLang="zh-CN" sz="2400" dirty="0" smtClean="0">
                <a:sym typeface="Wingdings" pitchFamily="2" charset="2"/>
              </a:rPr>
              <a:t>    </a:t>
            </a:r>
            <a:r>
              <a:rPr lang="zh-CN" altLang="en-US" sz="2400" dirty="0" smtClean="0">
                <a:sym typeface="Wingdings" pitchFamily="2" charset="2"/>
              </a:rPr>
              <a:t>（</a:t>
            </a:r>
            <a:r>
              <a:rPr lang="en-US" altLang="zh-CN" sz="2400" dirty="0">
                <a:sym typeface="Wingdings" pitchFamily="2" charset="2"/>
              </a:rPr>
              <a:t>1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r>
              <a:rPr lang="zh-CN" altLang="zh-CN" sz="2400" dirty="0"/>
              <a:t>块元素独占一行，排斥其他元素（包括块元素和行内元素）与其位于同</a:t>
            </a:r>
            <a:r>
              <a:rPr lang="zh-CN" altLang="zh-CN" sz="2400" dirty="0" smtClean="0"/>
              <a:t>一行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Wingdings" pitchFamily="2" charset="2"/>
              </a:rPr>
              <a:t> </a:t>
            </a:r>
            <a:r>
              <a:rPr lang="en-US" altLang="zh-CN" sz="2400" dirty="0" smtClean="0">
                <a:sym typeface="Wingdings" pitchFamily="2" charset="2"/>
              </a:rPr>
              <a:t>    </a:t>
            </a:r>
            <a:r>
              <a:rPr lang="zh-CN" altLang="en-US" sz="2400" dirty="0" smtClean="0">
                <a:sym typeface="Wingdings" pitchFamily="2" charset="2"/>
              </a:rPr>
              <a:t>（</a:t>
            </a:r>
            <a:r>
              <a:rPr lang="en-US" altLang="zh-CN" sz="2400" dirty="0" smtClean="0">
                <a:sym typeface="Wingdings" pitchFamily="2" charset="2"/>
              </a:rPr>
              <a:t>2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r>
              <a:rPr lang="zh-CN" altLang="zh-CN" sz="2400" dirty="0"/>
              <a:t>块元素内部可以容纳其他块元素和行内元素</a:t>
            </a:r>
            <a:r>
              <a:rPr lang="zh-CN" altLang="zh-CN" sz="2400" dirty="0" smtClean="0"/>
              <a:t>；</a:t>
            </a:r>
            <a:endParaRPr lang="en-US" altLang="zh-CN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ym typeface="Wingdings" pitchFamily="2" charset="2"/>
              </a:rPr>
              <a:t>行</a:t>
            </a:r>
            <a:r>
              <a:rPr lang="zh-CN" altLang="en-US" sz="2400" b="1" dirty="0" smtClean="0">
                <a:sym typeface="Wingdings" pitchFamily="2" charset="2"/>
              </a:rPr>
              <a:t>内元素的特点：</a:t>
            </a:r>
            <a:endParaRPr lang="en-US" altLang="zh-CN" sz="2400" b="1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Wingdings" pitchFamily="2" charset="2"/>
              </a:rPr>
              <a:t> </a:t>
            </a:r>
            <a:r>
              <a:rPr lang="en-US" altLang="zh-CN" sz="2400" dirty="0" smtClean="0">
                <a:sym typeface="Wingdings" pitchFamily="2" charset="2"/>
              </a:rPr>
              <a:t>    </a:t>
            </a:r>
            <a:r>
              <a:rPr lang="zh-CN" altLang="en-US" sz="2400" dirty="0" smtClean="0">
                <a:sym typeface="Wingdings" pitchFamily="2" charset="2"/>
              </a:rPr>
              <a:t>（</a:t>
            </a:r>
            <a:r>
              <a:rPr lang="en-US" altLang="zh-CN" sz="2400" dirty="0" smtClean="0">
                <a:sym typeface="Wingdings" pitchFamily="2" charset="2"/>
              </a:rPr>
              <a:t>1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r>
              <a:rPr lang="zh-CN" altLang="zh-CN" sz="2400" dirty="0"/>
              <a:t>行内元素可以与其他行内元素位于同一行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zh-CN" sz="2400" dirty="0"/>
              <a:t>行内元素内部可以容纳其他行内元素，但不可以容纳块元素；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373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74001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56422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86965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44869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特殊符号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8596" y="1345786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ea typeface="苹方 中等" panose="020B0400000000000000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48527" y="1345786"/>
            <a:ext cx="7640537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中，如果想要显示一个特殊符号，也是需要通过代码形式来实现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网页</a:t>
            </a:r>
            <a:r>
              <a:rPr lang="zh-CN" altLang="zh-CN" sz="2000" dirty="0" smtClean="0"/>
              <a:t>特殊</a:t>
            </a:r>
            <a:r>
              <a:rPr lang="zh-CN" altLang="zh-CN" sz="2000" dirty="0"/>
              <a:t>符号对应的代码，都是以“</a:t>
            </a:r>
            <a:r>
              <a:rPr lang="en-US" altLang="zh-CN" sz="2000" dirty="0"/>
              <a:t>&amp;</a:t>
            </a:r>
            <a:r>
              <a:rPr lang="zh-CN" altLang="zh-CN" sz="2000" dirty="0"/>
              <a:t>”开头、并且以“</a:t>
            </a:r>
            <a:r>
              <a:rPr lang="en-US" altLang="zh-CN" sz="2000" dirty="0"/>
              <a:t>;</a:t>
            </a:r>
            <a:r>
              <a:rPr lang="zh-CN" altLang="zh-CN" sz="2000" dirty="0"/>
              <a:t>”（英文分号）结尾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我们只需要记住一个：</a:t>
            </a:r>
            <a:r>
              <a:rPr lang="en-US" altLang="zh-CN" sz="2000" dirty="0">
                <a:solidFill>
                  <a:srgbClr val="C00000"/>
                </a:solidFill>
              </a:rPr>
              <a:t>&amp;</a:t>
            </a:r>
            <a:r>
              <a:rPr lang="en-US" altLang="zh-CN" sz="2000" dirty="0" err="1">
                <a:solidFill>
                  <a:srgbClr val="C00000"/>
                </a:solidFill>
              </a:rPr>
              <a:t>nbsp</a:t>
            </a:r>
            <a:r>
              <a:rPr lang="en-US" altLang="zh-CN" sz="2000" dirty="0">
                <a:solidFill>
                  <a:srgbClr val="C00000"/>
                </a:solidFill>
              </a:rPr>
              <a:t>;</a:t>
            </a:r>
            <a:endParaRPr lang="en-US" altLang="zh-CN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483518"/>
            <a:ext cx="8786842" cy="426647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000" b="1" dirty="0"/>
              <a:t>一、单选题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</a:t>
            </a:r>
            <a:r>
              <a:rPr lang="zh-CN" altLang="zh-CN" sz="2000" dirty="0"/>
              <a:t>、选出你认为最合理的定义标题的方法是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）。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  A</a:t>
            </a:r>
            <a:r>
              <a:rPr lang="en-US" altLang="zh-CN" sz="2000" dirty="0"/>
              <a:t>. &lt;div&gt;</a:t>
            </a:r>
            <a:r>
              <a:rPr lang="zh-CN" altLang="zh-CN" sz="2000" dirty="0"/>
              <a:t>文章标题</a:t>
            </a:r>
            <a:r>
              <a:rPr lang="en-US" altLang="zh-CN" sz="2000" dirty="0"/>
              <a:t>&lt;/div&gt;                 B. &lt;p&gt;&lt;b&gt;</a:t>
            </a:r>
            <a:r>
              <a:rPr lang="zh-CN" altLang="zh-CN" sz="2000" dirty="0"/>
              <a:t>文章标题</a:t>
            </a:r>
            <a:r>
              <a:rPr lang="en-US" altLang="zh-CN" sz="2000" dirty="0"/>
              <a:t>&lt;/b&gt;&lt;/p&gt;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C. </a:t>
            </a:r>
            <a:r>
              <a:rPr lang="en-US" altLang="zh-CN" sz="2000" dirty="0"/>
              <a:t>&lt;h1&gt;</a:t>
            </a:r>
            <a:r>
              <a:rPr lang="zh-CN" altLang="zh-CN" sz="2000" dirty="0"/>
              <a:t>文章标题</a:t>
            </a:r>
            <a:r>
              <a:rPr lang="en-US" altLang="zh-CN" sz="2000" dirty="0" smtClean="0"/>
              <a:t>&lt;/h1&gt;                  </a:t>
            </a:r>
            <a:r>
              <a:rPr lang="en-US" altLang="zh-CN" sz="2000" dirty="0"/>
              <a:t>D.&lt;strong&gt;</a:t>
            </a:r>
            <a:r>
              <a:rPr lang="zh-CN" altLang="zh-CN" sz="2000" dirty="0"/>
              <a:t>文章标题</a:t>
            </a:r>
            <a:r>
              <a:rPr lang="en-US" altLang="zh-CN" sz="2000" dirty="0"/>
              <a:t>&lt;/strong&gt;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2</a:t>
            </a:r>
            <a:r>
              <a:rPr lang="zh-CN" altLang="zh-CN" sz="2000" dirty="0"/>
              <a:t>、如果想要实现粗体效果，我们可以使用（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标签来实现。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&lt;strong&gt;&lt;/strong&gt;              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B. &lt;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&gt;&lt;/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C. &lt;sup&gt;&lt;/sup&gt;                      </a:t>
            </a:r>
            <a:r>
              <a:rPr lang="en-US" altLang="zh-CN" sz="2000" dirty="0" smtClean="0"/>
              <a:t>           D</a:t>
            </a:r>
            <a:r>
              <a:rPr lang="en-US" altLang="zh-CN" sz="2000" dirty="0"/>
              <a:t>.&lt;sub&gt;&lt;/sub&gt;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3</a:t>
            </a:r>
            <a:r>
              <a:rPr lang="zh-CN" altLang="zh-CN" sz="2000" dirty="0"/>
              <a:t>、下面有关自闭合标签说法不正确的是（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</a:t>
            </a:r>
            <a:r>
              <a:rPr lang="zh-CN" altLang="zh-CN" sz="2000" dirty="0"/>
              <a:t>自闭合标签只有开始符号没有结束符号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B. </a:t>
            </a:r>
            <a:r>
              <a:rPr lang="zh-CN" altLang="zh-CN" sz="2000" dirty="0"/>
              <a:t>自闭合标签可以在内部插入文本或图片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C. meta</a:t>
            </a:r>
            <a:r>
              <a:rPr lang="zh-CN" altLang="zh-CN" sz="2000" dirty="0"/>
              <a:t>标签是自闭合标签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D. </a:t>
            </a:r>
            <a:r>
              <a:rPr lang="en-US" altLang="zh-CN" sz="2000" dirty="0" err="1"/>
              <a:t>hr</a:t>
            </a:r>
            <a:r>
              <a:rPr lang="zh-CN" altLang="zh-CN" sz="2000" dirty="0"/>
              <a:t>标签是自闭合标签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83568" y="627534"/>
            <a:ext cx="7776864" cy="4266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4</a:t>
            </a:r>
            <a:r>
              <a:rPr lang="zh-CN" altLang="zh-CN" sz="2000" dirty="0"/>
              <a:t>、在浏览器默认情况下，下面有关块元素和行内元素说法不</a:t>
            </a:r>
            <a:r>
              <a:rPr lang="zh-CN" altLang="zh-CN" sz="2000" dirty="0" smtClean="0"/>
              <a:t>正确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zh-CN" altLang="zh-CN" sz="2000" dirty="0" smtClean="0"/>
              <a:t>的是</a:t>
            </a:r>
            <a:r>
              <a:rPr lang="zh-CN" altLang="zh-CN" sz="2000" dirty="0"/>
              <a:t>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</a:t>
            </a:r>
            <a:r>
              <a:rPr lang="zh-CN" altLang="zh-CN" sz="2000" dirty="0"/>
              <a:t>块元素独占一行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B</a:t>
            </a:r>
            <a:r>
              <a:rPr lang="en-US" altLang="zh-CN" sz="2000" dirty="0"/>
              <a:t>. </a:t>
            </a:r>
            <a:r>
              <a:rPr lang="zh-CN" altLang="zh-CN" sz="2000" dirty="0"/>
              <a:t>块元素内部可以容纳块元素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C. </a:t>
            </a:r>
            <a:r>
              <a:rPr lang="zh-CN" altLang="zh-CN" sz="2000" dirty="0"/>
              <a:t>块元素内部可以容纳行内元素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D</a:t>
            </a:r>
            <a:r>
              <a:rPr lang="en-US" altLang="zh-CN" sz="2000" dirty="0"/>
              <a:t>. </a:t>
            </a:r>
            <a:r>
              <a:rPr lang="zh-CN" altLang="zh-CN" sz="2000" dirty="0"/>
              <a:t>行内元素可以容纳块元素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5</a:t>
            </a:r>
            <a:r>
              <a:rPr lang="zh-CN" altLang="zh-CN" sz="2000" dirty="0"/>
              <a:t>、下面标签中，哪一个不是块元素？（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A. strong            </a:t>
            </a:r>
            <a:r>
              <a:rPr lang="en-US" altLang="zh-CN" sz="2000" dirty="0" smtClean="0"/>
              <a:t>        B</a:t>
            </a:r>
            <a:r>
              <a:rPr lang="en-US" altLang="zh-CN" sz="2000" dirty="0"/>
              <a:t>. p     </a:t>
            </a:r>
            <a:r>
              <a:rPr lang="en-US" altLang="zh-CN" sz="2000" dirty="0" smtClean="0"/>
              <a:t>            </a:t>
            </a:r>
            <a:r>
              <a:rPr lang="en-US" altLang="zh-CN" sz="2000" dirty="0"/>
              <a:t>C. div        </a:t>
            </a:r>
            <a:r>
              <a:rPr lang="en-US" altLang="zh-CN" sz="2000" dirty="0" smtClean="0"/>
              <a:t>         </a:t>
            </a:r>
            <a:r>
              <a:rPr lang="en-US" altLang="zh-CN" sz="2000" dirty="0"/>
              <a:t>D. </a:t>
            </a:r>
            <a:r>
              <a:rPr lang="en-US" altLang="zh-CN" sz="2000" dirty="0" err="1"/>
              <a:t>hr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94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483518"/>
            <a:ext cx="8786842" cy="42664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/>
              <a:t>二、编程题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1</a:t>
            </a:r>
            <a:r>
              <a:rPr lang="zh-CN" altLang="zh-CN" sz="2000" dirty="0"/>
              <a:t>、使用这一章学到的各种文本标签，把下</a:t>
            </a:r>
            <a:r>
              <a:rPr lang="zh-CN" altLang="zh-CN" sz="2000" dirty="0" smtClean="0"/>
              <a:t>图所</a:t>
            </a:r>
            <a:r>
              <a:rPr lang="zh-CN" altLang="zh-CN" sz="2000" dirty="0"/>
              <a:t>示的网页效果做出来。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71800" y="1779662"/>
            <a:ext cx="3528392" cy="2790354"/>
            <a:chOff x="2771800" y="1779662"/>
            <a:chExt cx="3528392" cy="2790354"/>
          </a:xfrm>
        </p:grpSpPr>
        <p:pic>
          <p:nvPicPr>
            <p:cNvPr id="4" name="图片 3"/>
            <p:cNvPicPr preferRelativeResize="0"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71800" y="1779662"/>
              <a:ext cx="3528392" cy="2790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3419872" y="1972239"/>
              <a:ext cx="608608" cy="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02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91556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1657114"/>
            <a:ext cx="7344816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了解静态页面与动态页面的区别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掌握标题标签、段落标签、文本标签等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掌握自闭合标签的特点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掌握块元素和行内元素的区别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了解网页特殊符号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700" dirty="0" smtClean="0">
              <a:ea typeface="苹方 中等" panose="020B0400000000000000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5319" y="60773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447" y="79015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181" y="82069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3396" y="644792"/>
            <a:ext cx="375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67426" y="1419622"/>
            <a:ext cx="7809030" cy="394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中，共有</a:t>
            </a:r>
            <a:r>
              <a:rPr lang="en-US" altLang="zh-CN" sz="2000" dirty="0"/>
              <a:t>6</a:t>
            </a:r>
            <a:r>
              <a:rPr lang="zh-CN" altLang="zh-CN" sz="2000" dirty="0"/>
              <a:t>个级别的标题标签：</a:t>
            </a:r>
            <a:r>
              <a:rPr lang="en-US" altLang="zh-CN" sz="2000" dirty="0"/>
              <a:t>h1</a:t>
            </a:r>
            <a:r>
              <a:rPr lang="zh-CN" altLang="zh-CN" sz="2000" dirty="0"/>
              <a:t>、</a:t>
            </a:r>
            <a:r>
              <a:rPr lang="en-US" altLang="zh-CN" sz="2000" dirty="0"/>
              <a:t>h2</a:t>
            </a:r>
            <a:r>
              <a:rPr lang="zh-CN" altLang="zh-CN" sz="2000" dirty="0"/>
              <a:t>、</a:t>
            </a:r>
            <a:r>
              <a:rPr lang="en-US" altLang="zh-CN" sz="2000" dirty="0"/>
              <a:t>h3</a:t>
            </a:r>
            <a:r>
              <a:rPr lang="zh-CN" altLang="zh-CN" sz="2000" dirty="0"/>
              <a:t>、</a:t>
            </a:r>
            <a:r>
              <a:rPr lang="en-US" altLang="zh-CN" sz="2000" dirty="0"/>
              <a:t>h4</a:t>
            </a:r>
            <a:r>
              <a:rPr lang="zh-CN" altLang="zh-CN" sz="2000" dirty="0"/>
              <a:t>、</a:t>
            </a:r>
            <a:r>
              <a:rPr lang="en-US" altLang="zh-CN" sz="2000" dirty="0"/>
              <a:t>h5</a:t>
            </a:r>
            <a:r>
              <a:rPr lang="zh-CN" altLang="zh-CN" sz="2000" dirty="0"/>
              <a:t>、</a:t>
            </a:r>
            <a:r>
              <a:rPr lang="en-US" altLang="zh-CN" sz="2000" dirty="0"/>
              <a:t>h6</a:t>
            </a:r>
            <a:r>
              <a:rPr lang="zh-CN" altLang="zh-CN" sz="2000" dirty="0"/>
              <a:t>。其中</a:t>
            </a:r>
            <a:r>
              <a:rPr lang="en-US" altLang="zh-CN" sz="2000" dirty="0"/>
              <a:t>h</a:t>
            </a:r>
            <a:r>
              <a:rPr lang="zh-CN" altLang="zh-CN" sz="2000" dirty="0"/>
              <a:t>是“</a:t>
            </a:r>
            <a:r>
              <a:rPr lang="en-US" altLang="zh-CN" sz="2000" dirty="0"/>
              <a:t>header</a:t>
            </a:r>
            <a:r>
              <a:rPr lang="zh-CN" altLang="zh-CN" sz="2000" dirty="0"/>
              <a:t>”的缩写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这</a:t>
            </a:r>
            <a:r>
              <a:rPr lang="en-US" altLang="zh-CN" sz="2000" dirty="0"/>
              <a:t>6</a:t>
            </a:r>
            <a:r>
              <a:rPr lang="zh-CN" altLang="zh-CN" sz="2000" dirty="0"/>
              <a:t>个标题标签在页面的重要性是有区别的，其中</a:t>
            </a:r>
            <a:r>
              <a:rPr lang="en-US" altLang="zh-CN" sz="2000" dirty="0"/>
              <a:t>h1</a:t>
            </a:r>
            <a:r>
              <a:rPr lang="zh-CN" altLang="zh-CN" sz="2000" dirty="0"/>
              <a:t>标签的重要性最高，</a:t>
            </a:r>
            <a:r>
              <a:rPr lang="en-US" altLang="zh-CN" sz="2000" dirty="0"/>
              <a:t>h6</a:t>
            </a:r>
            <a:r>
              <a:rPr lang="zh-CN" altLang="zh-CN" sz="2000" dirty="0"/>
              <a:t>标签的重要性最低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一个页面一般只能有一个</a:t>
            </a:r>
            <a:r>
              <a:rPr lang="en-US" altLang="zh-CN" sz="2000" dirty="0"/>
              <a:t>h1</a:t>
            </a:r>
            <a:r>
              <a:rPr lang="zh-CN" altLang="zh-CN" sz="2000" dirty="0"/>
              <a:t>标签，而</a:t>
            </a:r>
            <a:r>
              <a:rPr lang="en-US" altLang="zh-CN" sz="2000" dirty="0"/>
              <a:t>h2~h6</a:t>
            </a:r>
            <a:r>
              <a:rPr lang="zh-CN" altLang="zh-CN" sz="2000" dirty="0"/>
              <a:t>标签可以有多个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5228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471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525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89348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596" y="1324074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ea typeface="苹方 中等" panose="020B0400000000000000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0721" y="1324074"/>
            <a:ext cx="8143932" cy="12458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不是“会动”的页面就叫动态页面，静态页面和动态页面的区别在于：</a:t>
            </a:r>
            <a:r>
              <a:rPr lang="zh-CN" altLang="zh-CN" sz="2400" b="1" dirty="0">
                <a:solidFill>
                  <a:srgbClr val="C00000"/>
                </a:solidFill>
              </a:rPr>
              <a:t>是否与服务器进行数据交互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以下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种情况不一定是动态页面：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2388765"/>
            <a:ext cx="6037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dirty="0" smtClean="0">
                <a:ea typeface="苹方 中等" panose="020B0400000000000000" pitchFamily="34" charset="-122"/>
              </a:rPr>
              <a:t>  </a:t>
            </a:r>
            <a:r>
              <a:rPr lang="zh-CN" altLang="zh-CN" sz="2000" b="1" dirty="0" smtClean="0">
                <a:ea typeface="苹方 中等" panose="020B0400000000000000" pitchFamily="34" charset="-122"/>
              </a:rPr>
              <a:t>带有</a:t>
            </a:r>
            <a:r>
              <a:rPr lang="zh-CN" altLang="zh-CN" sz="2000" b="1" dirty="0">
                <a:ea typeface="苹方 中等" panose="020B0400000000000000" pitchFamily="34" charset="-122"/>
              </a:rPr>
              <a:t>音频和</a:t>
            </a:r>
            <a:r>
              <a:rPr lang="zh-CN" altLang="zh-CN" sz="2000" b="1" dirty="0" smtClean="0">
                <a:ea typeface="苹方 中等" panose="020B0400000000000000" pitchFamily="34" charset="-122"/>
              </a:rPr>
              <a:t>视频</a:t>
            </a:r>
            <a:endParaRPr lang="en-US" altLang="zh-CN" sz="2000" b="1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dirty="0">
                <a:ea typeface="苹方 中等" panose="020B0400000000000000" pitchFamily="34" charset="-122"/>
              </a:rPr>
              <a:t> </a:t>
            </a:r>
            <a:r>
              <a:rPr lang="en-US" altLang="zh-CN" sz="2000" b="1" dirty="0" smtClean="0">
                <a:ea typeface="苹方 中等" panose="020B0400000000000000" pitchFamily="34" charset="-122"/>
              </a:rPr>
              <a:t> </a:t>
            </a:r>
            <a:r>
              <a:rPr lang="zh-CN" altLang="en-US" sz="2000" b="1" dirty="0" smtClean="0">
                <a:ea typeface="苹方 中等" panose="020B0400000000000000" pitchFamily="34" charset="-122"/>
              </a:rPr>
              <a:t>带有</a:t>
            </a:r>
            <a:r>
              <a:rPr lang="en-US" altLang="zh-CN" sz="2000" b="1" dirty="0" smtClean="0">
                <a:ea typeface="苹方 中等" panose="020B0400000000000000" pitchFamily="34" charset="-122"/>
              </a:rPr>
              <a:t>Flash</a:t>
            </a:r>
            <a:r>
              <a:rPr lang="zh-CN" altLang="en-US" sz="2000" b="1" dirty="0" smtClean="0">
                <a:ea typeface="苹方 中等" panose="020B0400000000000000" pitchFamily="34" charset="-122"/>
              </a:rPr>
              <a:t>动画</a:t>
            </a:r>
            <a:endParaRPr lang="en-US" altLang="zh-CN" sz="2000" b="1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ea typeface="苹方 中等" panose="020B0400000000000000" pitchFamily="34" charset="-122"/>
              </a:rPr>
              <a:t>  带有</a:t>
            </a:r>
            <a:r>
              <a:rPr lang="en-US" altLang="zh-CN" sz="2000" b="1" dirty="0" smtClean="0">
                <a:ea typeface="苹方 中等" panose="020B0400000000000000" pitchFamily="34" charset="-122"/>
              </a:rPr>
              <a:t>CSS</a:t>
            </a:r>
            <a:r>
              <a:rPr lang="zh-CN" altLang="en-US" sz="2000" b="1" dirty="0" smtClean="0">
                <a:ea typeface="苹方 中等" panose="020B0400000000000000" pitchFamily="34" charset="-122"/>
              </a:rPr>
              <a:t>动画</a:t>
            </a:r>
            <a:endParaRPr lang="en-US" altLang="zh-CN" sz="2000" b="1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ea typeface="苹方 中等" panose="020B0400000000000000" pitchFamily="34" charset="-122"/>
              </a:rPr>
              <a:t>  带有</a:t>
            </a:r>
            <a:r>
              <a:rPr lang="en-US" altLang="zh-CN" sz="2000" b="1" dirty="0" smtClean="0">
                <a:ea typeface="苹方 中等" panose="020B0400000000000000" pitchFamily="34" charset="-122"/>
              </a:rPr>
              <a:t>JavaScript</a:t>
            </a:r>
            <a:r>
              <a:rPr lang="zh-CN" altLang="en-US" sz="2000" b="1" dirty="0" smtClean="0">
                <a:ea typeface="苹方 中等" panose="020B0400000000000000" pitchFamily="34" charset="-122"/>
              </a:rPr>
              <a:t>特效</a:t>
            </a:r>
            <a:endParaRPr lang="en-US" altLang="zh-CN" sz="2000" dirty="0" smtClean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08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9542"/>
            <a:ext cx="8496944" cy="51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疑问</a:t>
            </a:r>
            <a:r>
              <a:rPr lang="en-US" altLang="zh-CN" sz="2000" dirty="0">
                <a:solidFill>
                  <a:srgbClr val="C00000"/>
                </a:solidFill>
                <a:ea typeface="苹方 中等" panose="020B0400000000000000" pitchFamily="34" charset="-122"/>
              </a:rPr>
              <a:t>】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网页不是有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title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标签来定义标题了吗？为什么还要用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h1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标签呢？</a:t>
            </a:r>
            <a:endParaRPr lang="zh-CN" altLang="en-US" sz="2000" dirty="0">
              <a:solidFill>
                <a:srgbClr val="C00000"/>
              </a:solidFill>
              <a:ea typeface="苹方 中等" panose="020B0400000000000000" pitchFamily="34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05721" y="1347614"/>
            <a:ext cx="8276574" cy="3661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title</a:t>
            </a:r>
            <a:r>
              <a:rPr lang="zh-CN" altLang="zh-CN" sz="2000" dirty="0"/>
              <a:t>标签和</a:t>
            </a:r>
            <a:r>
              <a:rPr lang="en-US" altLang="zh-CN" sz="2000" dirty="0"/>
              <a:t>h1</a:t>
            </a:r>
            <a:r>
              <a:rPr lang="zh-CN" altLang="zh-CN" sz="2000" dirty="0"/>
              <a:t>标签是不一样的。</a:t>
            </a:r>
            <a:r>
              <a:rPr lang="en-US" altLang="zh-CN" sz="2000" dirty="0"/>
              <a:t>title</a:t>
            </a:r>
            <a:r>
              <a:rPr lang="zh-CN" altLang="zh-CN" sz="2000" dirty="0"/>
              <a:t>标签用于显示地址栏的标题，而</a:t>
            </a:r>
            <a:r>
              <a:rPr lang="en-US" altLang="zh-CN" sz="2000" dirty="0"/>
              <a:t>h1</a:t>
            </a:r>
            <a:r>
              <a:rPr lang="zh-CN" altLang="zh-CN" sz="2000" dirty="0"/>
              <a:t>标签用于显示文章的标题</a:t>
            </a:r>
            <a:endParaRPr lang="en-US" altLang="zh-CN" sz="2000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99742"/>
            <a:ext cx="3168352" cy="2286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6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6572" y="50900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2700" y="691421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566" y="72196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6653" y="579868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1560" y="1280785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ea typeface="苹方 中等" panose="020B0400000000000000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03648" y="1280785"/>
            <a:ext cx="8143932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粗体标签：</a:t>
            </a:r>
            <a:r>
              <a:rPr lang="en-US" altLang="zh-CN" sz="2000" dirty="0" smtClean="0"/>
              <a:t>strong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斜体标签：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em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cite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上标标签：</a:t>
            </a:r>
            <a:r>
              <a:rPr lang="en-US" altLang="zh-CN" sz="2000" dirty="0" smtClean="0"/>
              <a:t>sup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下标标签：</a:t>
            </a:r>
            <a:r>
              <a:rPr lang="en-US" altLang="zh-CN" sz="2000" dirty="0" smtClean="0"/>
              <a:t>sub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划线标签：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u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字号标签：</a:t>
            </a:r>
            <a:r>
              <a:rPr lang="en-US" altLang="zh-CN" sz="2000" dirty="0" smtClean="0"/>
              <a:t>big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small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5976" y="2690545"/>
            <a:ext cx="397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重点掌握：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strong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anose="020B0400000000000000" pitchFamily="34" charset="-122"/>
              </a:rPr>
              <a:t>em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sup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sub</a:t>
            </a:r>
            <a:endParaRPr lang="zh-CN" altLang="en-US" sz="2000" dirty="0">
              <a:solidFill>
                <a:srgbClr val="C00000"/>
              </a:solidFill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62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0933" y="538901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7061" y="721322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95" y="751865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1014" y="609769"/>
            <a:ext cx="411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水平线标签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47605" y="1355354"/>
            <a:ext cx="7633464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我们可以使用“</a:t>
            </a:r>
            <a:r>
              <a:rPr lang="en-US" altLang="zh-CN" sz="2000" dirty="0" err="1"/>
              <a:t>hr</a:t>
            </a:r>
            <a:r>
              <a:rPr lang="zh-CN" altLang="zh-CN" sz="2000" dirty="0"/>
              <a:t>标签”来实现一条水平线。</a:t>
            </a:r>
            <a:r>
              <a:rPr lang="en-US" altLang="zh-CN" sz="2000" dirty="0" err="1"/>
              <a:t>hr</a:t>
            </a:r>
            <a:r>
              <a:rPr lang="zh-CN" altLang="zh-CN" sz="2000" dirty="0" smtClean="0"/>
              <a:t>，“</a:t>
            </a:r>
            <a:r>
              <a:rPr lang="en-US" altLang="zh-CN" sz="2000" dirty="0"/>
              <a:t>horizon</a:t>
            </a:r>
            <a:r>
              <a:rPr lang="zh-CN" altLang="zh-CN" sz="2000" dirty="0"/>
              <a:t>（水平线）”的缩写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011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1800" y="55305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928" y="73547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662" y="76602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1882" y="623925"/>
            <a:ext cx="360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004" y="1324842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ea typeface="苹方 中等" panose="020B0400000000000000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54935" y="1324842"/>
            <a:ext cx="7640537" cy="3482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div</a:t>
            </a:r>
            <a:r>
              <a:rPr lang="zh-CN" altLang="zh-CN" sz="2000" dirty="0"/>
              <a:t>，全称“</a:t>
            </a:r>
            <a:r>
              <a:rPr lang="en-US" altLang="zh-CN" sz="2000" dirty="0"/>
              <a:t>division</a:t>
            </a:r>
            <a:r>
              <a:rPr lang="zh-CN" altLang="zh-CN" sz="2000" dirty="0"/>
              <a:t>（分区）”，用来划分一个</a:t>
            </a:r>
            <a:r>
              <a:rPr lang="zh-CN" altLang="zh-CN" sz="2000" dirty="0" smtClean="0"/>
              <a:t>区域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div</a:t>
            </a:r>
            <a:r>
              <a:rPr lang="zh-CN" altLang="zh-CN" sz="2000" dirty="0"/>
              <a:t>标签最重要的用途</a:t>
            </a:r>
            <a:r>
              <a:rPr lang="zh-CN" altLang="en-US" sz="2000" dirty="0"/>
              <a:t>：</a:t>
            </a:r>
            <a:r>
              <a:rPr lang="zh-CN" altLang="zh-CN" sz="2000" dirty="0">
                <a:solidFill>
                  <a:srgbClr val="C00000"/>
                </a:solidFill>
              </a:rPr>
              <a:t>划分区域，然后结合</a:t>
            </a:r>
            <a:r>
              <a:rPr lang="en-US" altLang="zh-CN" sz="2000" dirty="0">
                <a:solidFill>
                  <a:srgbClr val="C00000"/>
                </a:solidFill>
              </a:rPr>
              <a:t>CSS</a:t>
            </a:r>
            <a:r>
              <a:rPr lang="zh-CN" altLang="zh-CN" sz="2000" dirty="0">
                <a:solidFill>
                  <a:srgbClr val="C00000"/>
                </a:solidFill>
              </a:rPr>
              <a:t>针对该区域进行样式控制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889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274" y="514081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4402" y="696502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136" y="727045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8355" y="584949"/>
            <a:ext cx="396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自闭合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6450" y="1399482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ea typeface="苹方 中等" panose="020B0400000000000000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07393" y="1327474"/>
            <a:ext cx="7928569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中，标签可以分为</a:t>
            </a:r>
            <a:r>
              <a:rPr lang="en-US" altLang="zh-CN" sz="2000" dirty="0"/>
              <a:t>2</a:t>
            </a:r>
            <a:r>
              <a:rPr lang="zh-CN" altLang="zh-CN" sz="2000" dirty="0"/>
              <a:t>种：（</a:t>
            </a:r>
            <a:r>
              <a:rPr lang="en-US" altLang="zh-CN" sz="2000" dirty="0"/>
              <a:t>1</a:t>
            </a:r>
            <a:r>
              <a:rPr lang="zh-CN" altLang="zh-CN" sz="2000" dirty="0"/>
              <a:t>）一般标签；（</a:t>
            </a:r>
            <a:r>
              <a:rPr lang="en-US" altLang="zh-CN" sz="2000" dirty="0"/>
              <a:t>2</a:t>
            </a:r>
            <a:r>
              <a:rPr lang="zh-CN" altLang="zh-CN" sz="2000" dirty="0"/>
              <a:t>）自闭合</a:t>
            </a:r>
            <a:r>
              <a:rPr lang="zh-CN" altLang="zh-CN" sz="2000" dirty="0" smtClean="0"/>
              <a:t>标签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一般标签</a:t>
            </a:r>
            <a:r>
              <a:rPr lang="zh-CN" altLang="zh-CN" sz="2000" dirty="0"/>
              <a:t>：由于有开始符号和结束符号，因此可以在内部插入其他标签或</a:t>
            </a:r>
            <a:r>
              <a:rPr lang="zh-CN" altLang="zh-CN" sz="2000" dirty="0" smtClean="0"/>
              <a:t>文字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自闭合标签</a:t>
            </a:r>
            <a:r>
              <a:rPr lang="zh-CN" altLang="zh-CN" sz="2000" dirty="0"/>
              <a:t>：由于只有开始符号而没有结束符号，因此不可以在内部插入标签或文字。所谓的“自闭合”，指的是本来要用一个配对的结束符号来关闭，然而它却“自己”关闭</a:t>
            </a:r>
            <a:r>
              <a:rPr lang="zh-CN" altLang="zh-CN" sz="2000" dirty="0" smtClean="0"/>
              <a:t>了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927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918</Words>
  <Application>Microsoft Office PowerPoint</Application>
  <PresentationFormat>全屏显示(16:9)</PresentationFormat>
  <Paragraphs>75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01</cp:lastModifiedBy>
  <cp:revision>15</cp:revision>
  <dcterms:created xsi:type="dcterms:W3CDTF">2017-08-11T01:38:56Z</dcterms:created>
  <dcterms:modified xsi:type="dcterms:W3CDTF">2019-04-22T01:55:15Z</dcterms:modified>
</cp:coreProperties>
</file>