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14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B38C-0E7B-46CB-8A8E-BCD3FCEA307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C62EC-8D78-47A1-BE17-03A0724FA7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C62EC-8D78-47A1-BE17-03A0724FA7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9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1"/>
            <a:ext cx="1500528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218437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表格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35517" y="2117812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3"/>
            <a:ext cx="1440159" cy="431015"/>
            <a:chOff x="4927934" y="2884106"/>
            <a:chExt cx="842141" cy="658248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07804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6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70287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8529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91583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773740"/>
            <a:ext cx="331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6.5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合并列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2" y="1516265"/>
            <a:ext cx="8143932" cy="1350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我们可以使用</a:t>
            </a:r>
            <a:r>
              <a:rPr lang="en-US" altLang="zh-CN" sz="2400" dirty="0" err="1"/>
              <a:t>colspan</a:t>
            </a:r>
            <a:r>
              <a:rPr lang="zh-CN" altLang="en-US" sz="2400" dirty="0"/>
              <a:t>属性来合并列。所谓的合并列，指的是将“横向的</a:t>
            </a:r>
            <a:r>
              <a:rPr lang="en-US" altLang="zh-CN" sz="2400" dirty="0"/>
              <a:t>N</a:t>
            </a:r>
            <a:r>
              <a:rPr lang="zh-CN" altLang="en-US" sz="2400" dirty="0"/>
              <a:t>个单元格”合并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547197" y="2884417"/>
            <a:ext cx="4570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&lt;td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col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span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= "</a:t>
            </a:r>
            <a:r>
              <a:rPr lang="zh-CN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跨越的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列</a:t>
            </a:r>
            <a:r>
              <a:rPr lang="zh-CN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数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"&gt;&lt;/td&gt;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常规" pitchFamily="34" charset="-122"/>
            </a:endParaRPr>
          </a:p>
          <a:p>
            <a:endParaRPr lang="zh-CN" altLang="en-US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0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6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1400" y="681540"/>
            <a:ext cx="8786842" cy="426647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000" b="1" dirty="0"/>
              <a:t>一、单选题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1</a:t>
            </a:r>
            <a:r>
              <a:rPr lang="zh-CN" altLang="zh-CN" sz="2000" dirty="0"/>
              <a:t>、下面有关表格的说法正确的是（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A. </a:t>
            </a:r>
            <a:r>
              <a:rPr lang="zh-CN" altLang="zh-CN" sz="2000" dirty="0"/>
              <a:t>表格已经被抛弃了，现在没必要学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 B</a:t>
            </a:r>
            <a:r>
              <a:rPr lang="en-US" altLang="zh-CN" sz="2000" dirty="0"/>
              <a:t>. </a:t>
            </a:r>
            <a:r>
              <a:rPr lang="zh-CN" altLang="zh-CN" sz="2000" dirty="0"/>
              <a:t>我们可以使用表格来布局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 C</a:t>
            </a:r>
            <a:r>
              <a:rPr lang="en-US" altLang="zh-CN" sz="2000" dirty="0"/>
              <a:t>. </a:t>
            </a:r>
            <a:r>
              <a:rPr lang="zh-CN" altLang="zh-CN" sz="2000" dirty="0"/>
              <a:t>表格一般用于展示数据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>D. </a:t>
            </a:r>
            <a:r>
              <a:rPr lang="zh-CN" altLang="zh-CN" sz="2000" dirty="0"/>
              <a:t>表格最基本的</a:t>
            </a:r>
            <a:r>
              <a:rPr lang="en-US" altLang="zh-CN" sz="2000" dirty="0"/>
              <a:t>3</a:t>
            </a:r>
            <a:r>
              <a:rPr lang="zh-CN" altLang="zh-CN" sz="2000" dirty="0"/>
              <a:t>个标签是：</a:t>
            </a:r>
            <a:r>
              <a:rPr lang="en-US" altLang="zh-CN" sz="2000" dirty="0" err="1"/>
              <a:t>tr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th</a:t>
            </a:r>
            <a:r>
              <a:rPr lang="zh-CN" altLang="zh-CN" sz="2000" dirty="0"/>
              <a:t>、</a:t>
            </a:r>
            <a:r>
              <a:rPr lang="en-US" altLang="zh-CN" sz="2000" dirty="0" smtClean="0"/>
              <a:t>td</a:t>
            </a:r>
          </a:p>
          <a:p>
            <a:pPr marL="0" indent="0">
              <a:buNone/>
            </a:pPr>
            <a:r>
              <a:rPr lang="zh-CN" altLang="en-US" sz="2000" b="1" dirty="0" smtClean="0"/>
              <a:t>二、编程题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利用</a:t>
            </a:r>
            <a:r>
              <a:rPr lang="zh-CN" altLang="zh-CN" sz="2000" dirty="0"/>
              <a:t>这一章学到的知识，</a:t>
            </a:r>
            <a:r>
              <a:rPr lang="zh-CN" altLang="zh-CN" sz="2000" dirty="0" smtClean="0"/>
              <a:t>制作</a:t>
            </a:r>
            <a:r>
              <a:rPr lang="zh-CN" altLang="en-US" sz="2000" dirty="0" smtClean="0"/>
              <a:t>右</a:t>
            </a:r>
            <a:r>
              <a:rPr lang="zh-CN" altLang="zh-CN" sz="2000" dirty="0" smtClean="0"/>
              <a:t>图所</a:t>
            </a:r>
            <a:r>
              <a:rPr lang="zh-CN" altLang="zh-CN" sz="2000" dirty="0"/>
              <a:t>示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表格效果，并且</a:t>
            </a:r>
            <a:r>
              <a:rPr lang="zh-CN" altLang="zh-CN" sz="2000" dirty="0"/>
              <a:t>要求代码语义化。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102633" y="2715766"/>
            <a:ext cx="2088232" cy="1692188"/>
            <a:chOff x="6102633" y="2715766"/>
            <a:chExt cx="2088232" cy="1692188"/>
          </a:xfrm>
        </p:grpSpPr>
        <p:pic>
          <p:nvPicPr>
            <p:cNvPr id="4" name="图片 3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2633" y="2715766"/>
              <a:ext cx="2088232" cy="1692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6987728" y="2981737"/>
              <a:ext cx="608608" cy="9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9406" y="1131590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928501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 掌握表格基本结构、完整结构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 掌握表格语义化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 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2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个属性：</a:t>
            </a:r>
            <a:r>
              <a:rPr lang="en-US" altLang="zh-CN" sz="2000" dirty="0" err="1" smtClean="0">
                <a:ea typeface="苹方 中等" panose="020B0400000000000000" pitchFamily="34" charset="-122"/>
              </a:rPr>
              <a:t>rowspan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和</a:t>
            </a:r>
            <a:r>
              <a:rPr lang="en-US" altLang="zh-CN" sz="2000" dirty="0" err="1" smtClean="0">
                <a:ea typeface="苹方 中等" panose="020B0400000000000000" pitchFamily="34" charset="-122"/>
              </a:rPr>
              <a:t>colspan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4229" y="63946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357" y="82188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909" y="85243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310" y="710336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50437" y="1452861"/>
            <a:ext cx="7408131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表格布局方式已经被舍弃，现在用的是“浮动布局”和“定位布局”（</a:t>
            </a:r>
            <a:r>
              <a:rPr lang="en-US" altLang="zh-CN" sz="2000" dirty="0" smtClean="0"/>
              <a:t>CSS</a:t>
            </a:r>
            <a:r>
              <a:rPr lang="zh-CN" altLang="en-US" sz="2000" dirty="0" smtClean="0"/>
              <a:t>部分的内容）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表格一般用于展示数据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3430" y="62039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9558" y="80281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3708" y="83335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3511" y="691263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基本结构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978106" y="1289772"/>
            <a:ext cx="8143932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中，一个表格一般会由以下</a:t>
            </a:r>
            <a:r>
              <a:rPr lang="en-US" altLang="zh-CN" sz="2000" dirty="0"/>
              <a:t>3</a:t>
            </a:r>
            <a:r>
              <a:rPr lang="zh-CN" altLang="zh-CN" sz="2000" dirty="0"/>
              <a:t>个部分组成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29354" y="1807913"/>
            <a:ext cx="1887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 表格：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table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 行：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tr</a:t>
            </a:r>
            <a:endParaRPr lang="en-US" altLang="zh-CN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  单元格：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td</a:t>
            </a:r>
            <a:endParaRPr lang="zh-CN" altLang="en-US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992954" y="3158063"/>
            <a:ext cx="6974378" cy="184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苹方 中等" panose="020B0400000000000000" pitchFamily="34" charset="-122"/>
              </a:rPr>
              <a:t>默认情况下，表格是没有边框的。其中，表格的边框、颜色、大小都是由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CSS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控制</a:t>
            </a:r>
            <a:endParaRPr lang="en-US" altLang="zh-CN" sz="2000" dirty="0" smtClean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6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4229" y="627534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0357" y="809955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12909" y="840498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4310" y="698402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6.3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完整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78429" y="1296911"/>
            <a:ext cx="8143932" cy="1134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表格完整结构包括：</a:t>
            </a:r>
            <a:r>
              <a:rPr lang="en-US" altLang="zh-CN" sz="2000" dirty="0" smtClean="0"/>
              <a:t>table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caption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th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/>
              <a:t>      </a:t>
            </a: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2085869"/>
            <a:ext cx="358623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&lt;table&gt;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&lt;caption&gt;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表格标题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&lt;/caption&gt;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tr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    &lt;td&gt;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单元格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1&lt;/td&gt;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    &lt;td&gt;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单元格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2&lt;/td&gt;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&lt;/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tr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tr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    &lt;td&gt;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单元格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3&lt;/td&gt;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    &lt;td&gt;</a:t>
            </a:r>
            <a:r>
              <a:rPr lang="zh-CN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单元格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4&lt;/td&gt;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    &lt;/</a:t>
            </a:r>
            <a:r>
              <a:rPr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tr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苹方 中等" panose="020B0400000000000000" pitchFamily="34" charset="-122"/>
              </a:rPr>
              <a:t>&lt;/table&gt;</a:t>
            </a:r>
            <a:endParaRPr lang="zh-CN" altLang="zh-CN" sz="1600" dirty="0">
              <a:solidFill>
                <a:srgbClr val="C00000"/>
              </a:solidFill>
              <a:latin typeface="Consolas" panose="020B0609020204030204" pitchFamily="49" charset="0"/>
              <a:ea typeface="苹方 中等" panose="020B0400000000000000" pitchFamily="34" charset="-122"/>
            </a:endParaRPr>
          </a:p>
          <a:p>
            <a:endParaRPr lang="zh-CN" altLang="en-US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4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1129439" y="1236734"/>
            <a:ext cx="8143932" cy="11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err="1">
                <a:ea typeface="苹方 中等" panose="020B0400000000000000" pitchFamily="34" charset="-122"/>
              </a:rPr>
              <a:t>t</a:t>
            </a:r>
            <a:r>
              <a:rPr lang="en-US" altLang="zh-CN" sz="2000" dirty="0" err="1" smtClean="0">
                <a:ea typeface="苹方 中等" panose="020B0400000000000000" pitchFamily="34" charset="-122"/>
              </a:rPr>
              <a:t>h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和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td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的区别：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sz="2000" dirty="0" smtClean="0">
              <a:ea typeface="苹方 中等" panose="020B04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989" y="1764925"/>
            <a:ext cx="6648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ea typeface="苹方 中等" panose="020B0400000000000000" pitchFamily="34" charset="-122"/>
              </a:rPr>
              <a:t>显示上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：</a:t>
            </a:r>
            <a:r>
              <a:rPr lang="zh-CN" altLang="zh-CN" sz="2000" dirty="0">
                <a:ea typeface="苹方 中等" panose="020B0400000000000000" pitchFamily="34" charset="-122"/>
              </a:rPr>
              <a:t>浏览器会以“粗体”和“居中”来显示</a:t>
            </a:r>
            <a:r>
              <a:rPr lang="en-US" altLang="zh-CN" sz="2000" dirty="0" err="1">
                <a:ea typeface="苹方 中等" panose="020B0400000000000000" pitchFamily="34" charset="-122"/>
              </a:rPr>
              <a:t>th</a:t>
            </a:r>
            <a:r>
              <a:rPr lang="zh-CN" altLang="zh-CN" sz="2000" dirty="0">
                <a:ea typeface="苹方 中等" panose="020B0400000000000000" pitchFamily="34" charset="-122"/>
              </a:rPr>
              <a:t>标签中的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内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zh-CN" sz="2000" dirty="0" smtClean="0">
                <a:ea typeface="苹方 中等" panose="020B0400000000000000" pitchFamily="34" charset="-122"/>
              </a:rPr>
              <a:t>容</a:t>
            </a:r>
            <a:r>
              <a:rPr lang="zh-CN" altLang="zh-CN" sz="2000" dirty="0">
                <a:ea typeface="苹方 中等" panose="020B0400000000000000" pitchFamily="34" charset="-122"/>
              </a:rPr>
              <a:t>，但是</a:t>
            </a:r>
            <a:r>
              <a:rPr lang="en-US" altLang="zh-CN" sz="2000" dirty="0">
                <a:ea typeface="苹方 中等" panose="020B0400000000000000" pitchFamily="34" charset="-122"/>
              </a:rPr>
              <a:t>td</a:t>
            </a:r>
            <a:r>
              <a:rPr lang="zh-CN" altLang="zh-CN" sz="2000" dirty="0">
                <a:ea typeface="苹方 中等" panose="020B0400000000000000" pitchFamily="34" charset="-122"/>
              </a:rPr>
              <a:t>标签不会；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b="1" dirty="0">
                <a:ea typeface="苹方 中等" panose="020B0400000000000000" pitchFamily="34" charset="-122"/>
              </a:rPr>
              <a:t>语义上</a:t>
            </a:r>
            <a:r>
              <a:rPr lang="zh-CN" altLang="zh-CN" sz="2000" dirty="0">
                <a:ea typeface="苹方 中等" panose="020B0400000000000000" pitchFamily="34" charset="-122"/>
              </a:rPr>
              <a:t>：</a:t>
            </a:r>
            <a:r>
              <a:rPr lang="en-US" altLang="zh-CN" sz="2000" dirty="0" err="1">
                <a:ea typeface="苹方 中等" panose="020B0400000000000000" pitchFamily="34" charset="-122"/>
              </a:rPr>
              <a:t>th</a:t>
            </a:r>
            <a:r>
              <a:rPr lang="zh-CN" altLang="zh-CN" sz="2000" dirty="0">
                <a:ea typeface="苹方 中等" panose="020B0400000000000000" pitchFamily="34" charset="-122"/>
              </a:rPr>
              <a:t>标签用于表头，而</a:t>
            </a:r>
            <a:r>
              <a:rPr lang="en-US" altLang="zh-CN" sz="2000" dirty="0">
                <a:ea typeface="苹方 中等" panose="020B0400000000000000" pitchFamily="34" charset="-122"/>
              </a:rPr>
              <a:t>td</a:t>
            </a:r>
            <a:r>
              <a:rPr lang="zh-CN" altLang="zh-CN" sz="2000" dirty="0">
                <a:ea typeface="苹方 中等" panose="020B0400000000000000" pitchFamily="34" charset="-122"/>
              </a:rPr>
              <a:t>标签用于表行。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5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08772" y="71854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4900" y="90096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8366" y="93150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8853" y="789411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6.4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表格语义化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94940" y="1603943"/>
            <a:ext cx="7408131" cy="1350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thead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tbody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tfoot</a:t>
            </a:r>
            <a:r>
              <a:rPr lang="zh-CN" altLang="zh-CN" sz="2400" dirty="0"/>
              <a:t>把表格划分为</a:t>
            </a:r>
            <a:r>
              <a:rPr lang="en-US" altLang="zh-CN" sz="2400" dirty="0"/>
              <a:t>3</a:t>
            </a:r>
            <a:r>
              <a:rPr lang="zh-CN" altLang="zh-CN" sz="2400" dirty="0"/>
              <a:t>部分：表头、表身、表</a:t>
            </a:r>
            <a:r>
              <a:rPr lang="zh-CN" altLang="zh-CN" sz="2400" dirty="0" smtClean="0"/>
              <a:t>脚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有了</a:t>
            </a:r>
            <a:r>
              <a:rPr lang="zh-CN" altLang="zh-CN" sz="2400" dirty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个标签，表格语义更加良好，结构更清晰，也更具有可读性和可维护性。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6832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9142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【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疑问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】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：对于表格的显示效果来说，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thead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、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tbody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和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tfoot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这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个标签加了跟没加是一样的啊，为什么还要用呢？</a:t>
            </a:r>
            <a:endParaRPr lang="zh-CN" altLang="en-US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343557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ea typeface="苹方 中等" panose="020B0400000000000000" pitchFamily="34" charset="-122"/>
              </a:rPr>
              <a:t>单纯</a:t>
            </a:r>
            <a:r>
              <a:rPr lang="zh-CN" altLang="zh-CN" sz="2000" dirty="0">
                <a:ea typeface="苹方 中等" panose="020B0400000000000000" pitchFamily="34" charset="-122"/>
              </a:rPr>
              <a:t>从显示效果来说，确实如此。曾经作为初学者时，我也有过这样的疑问。但是加了之后，会让你的代码更具有逻辑性，并且还可以很好地结合</a:t>
            </a:r>
            <a:r>
              <a:rPr lang="en-US" altLang="zh-CN" sz="2000" dirty="0">
                <a:ea typeface="苹方 中等" panose="020B0400000000000000" pitchFamily="34" charset="-122"/>
              </a:rPr>
              <a:t>CSS</a:t>
            </a:r>
            <a:r>
              <a:rPr lang="zh-CN" altLang="zh-CN" sz="2000" dirty="0">
                <a:ea typeface="苹方 中等" panose="020B0400000000000000" pitchFamily="34" charset="-122"/>
              </a:rPr>
              <a:t>来分块控制样式。</a:t>
            </a: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0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7335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5577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8631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4" y="744221"/>
            <a:ext cx="331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6.5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合并行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25392" y="1477775"/>
            <a:ext cx="8143932" cy="1350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我们</a:t>
            </a:r>
            <a:r>
              <a:rPr lang="zh-CN" altLang="en-US" sz="2400" dirty="0"/>
              <a:t>可以使用</a:t>
            </a:r>
            <a:r>
              <a:rPr lang="en-US" altLang="zh-CN" sz="2400" dirty="0" err="1"/>
              <a:t>rowspan</a:t>
            </a:r>
            <a:r>
              <a:rPr lang="zh-CN" altLang="en-US" sz="2400" dirty="0"/>
              <a:t>属性来合并行。所谓的合并行，指的是将“纵向的</a:t>
            </a:r>
            <a:r>
              <a:rPr lang="en-US" altLang="zh-CN" sz="2400" dirty="0"/>
              <a:t>N</a:t>
            </a:r>
            <a:r>
              <a:rPr lang="zh-CN" altLang="en-US" sz="2400" dirty="0"/>
              <a:t>个单元格”合并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497094" y="2854898"/>
            <a:ext cx="4570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&lt;td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rowspan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 = "</a:t>
            </a:r>
            <a:r>
              <a:rPr lang="zh-CN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跨越的行数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苹方 常规" pitchFamily="34" charset="-122"/>
              </a:rPr>
              <a:t>"&gt;&lt;/td&gt;</a:t>
            </a:r>
            <a:endParaRPr lang="zh-CN" altLang="zh-CN" sz="2000" dirty="0">
              <a:solidFill>
                <a:srgbClr val="C00000"/>
              </a:solidFill>
              <a:latin typeface="Consolas" panose="020B0609020204030204" pitchFamily="49" charset="0"/>
              <a:ea typeface="苹方 常规" pitchFamily="34" charset="-122"/>
            </a:endParaRPr>
          </a:p>
          <a:p>
            <a:endParaRPr lang="zh-CN" altLang="en-US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0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560</Words>
  <Application>Microsoft Office PowerPoint</Application>
  <PresentationFormat>全屏显示(16:9)</PresentationFormat>
  <Paragraphs>56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01</cp:lastModifiedBy>
  <cp:revision>22</cp:revision>
  <dcterms:created xsi:type="dcterms:W3CDTF">2017-08-11T01:38:56Z</dcterms:created>
  <dcterms:modified xsi:type="dcterms:W3CDTF">2019-04-22T01:56:24Z</dcterms:modified>
</cp:coreProperties>
</file>