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9" r:id="rId11"/>
    <p:sldId id="270" r:id="rId12"/>
    <p:sldId id="271" r:id="rId13"/>
    <p:sldId id="261" r:id="rId14"/>
    <p:sldId id="272" r:id="rId15"/>
    <p:sldId id="273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3EEA4F19-E255-4471-AB0A-8D2C7799A497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anose="020B0400000000000000" pitchFamily="34" charset="-122"/>
              </a:defRPr>
            </a:lvl1pPr>
          </a:lstStyle>
          <a:p>
            <a:fld id="{1A9342C7-A78C-4591-B1FD-4CEA2DDB308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88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2C7-A78C-4591-B1FD-4CEA2DDB30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9692" y="1847541"/>
            <a:ext cx="1778539" cy="1542434"/>
            <a:chOff x="3546716" y="2024958"/>
            <a:chExt cx="3209068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788486" y="2263220"/>
              <a:ext cx="2151127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4048339" y="2523399"/>
              <a:ext cx="1597715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0637" y="2160852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图片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146714" y="2089544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57426"/>
            <a:ext cx="1440159" cy="415498"/>
            <a:chOff x="4927934" y="2861354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61354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7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971600" y="483518"/>
            <a:ext cx="8143932" cy="348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smtClean="0">
                <a:ea typeface="苹方 中等" panose="020B0400000000000000" pitchFamily="34" charset="-122"/>
              </a:rPr>
              <a:t>jpg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、</a:t>
            </a:r>
            <a:r>
              <a:rPr lang="en-US" altLang="zh-CN" sz="2000" b="1" dirty="0" err="1" smtClean="0">
                <a:ea typeface="苹方 中等" panose="020B0400000000000000" pitchFamily="34" charset="-122"/>
              </a:rPr>
              <a:t>png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、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gif</a:t>
            </a:r>
            <a:r>
              <a:rPr lang="zh-CN" altLang="en-US" sz="2000" b="1" dirty="0">
                <a:ea typeface="苹方 中等" panose="020B0400000000000000" pitchFamily="34" charset="-122"/>
              </a:rPr>
              <a:t> 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  </a:t>
            </a:r>
            <a:r>
              <a:rPr lang="en-US" altLang="zh-CN" sz="2000" b="1" dirty="0" smtClean="0">
                <a:ea typeface="苹方 中等" panose="020B0400000000000000" pitchFamily="34" charset="-122"/>
              </a:rPr>
              <a:t>3</a:t>
            </a:r>
            <a:r>
              <a:rPr lang="zh-CN" altLang="en-US" sz="2000" b="1" dirty="0" smtClean="0">
                <a:ea typeface="苹方 中等" panose="020B0400000000000000" pitchFamily="34" charset="-122"/>
              </a:rPr>
              <a:t>种图片格式比较：</a:t>
            </a:r>
            <a:endParaRPr lang="en-US" altLang="zh-CN" sz="2000" b="1" dirty="0" smtClean="0">
              <a:ea typeface="苹方 中等" panose="020B04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023578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1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）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jpg</a:t>
            </a:r>
            <a:r>
              <a:rPr lang="zh-CN" altLang="zh-CN" sz="2000" dirty="0">
                <a:ea typeface="苹方 中等" panose="020B0400000000000000" pitchFamily="34" charset="-122"/>
              </a:rPr>
              <a:t>可以很好地处理大面积色调的图片，适合存储颜色丰富的复杂图片，如照片、高清图片等。此外，</a:t>
            </a:r>
            <a:r>
              <a:rPr lang="en-US" altLang="zh-CN" sz="2000" dirty="0">
                <a:ea typeface="苹方 中等" panose="020B0400000000000000" pitchFamily="34" charset="-122"/>
              </a:rPr>
              <a:t>jpg</a:t>
            </a:r>
            <a:r>
              <a:rPr lang="zh-CN" altLang="zh-CN" sz="2000" dirty="0">
                <a:ea typeface="苹方 中等" panose="020B0400000000000000" pitchFamily="34" charset="-122"/>
              </a:rPr>
              <a:t>体积较大，并且不支持透明。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 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2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）</a:t>
            </a:r>
            <a:r>
              <a:rPr lang="en-US" altLang="zh-CN" sz="2000" dirty="0" err="1">
                <a:ea typeface="苹方 中等" panose="020B0400000000000000" pitchFamily="34" charset="-122"/>
              </a:rPr>
              <a:t>png</a:t>
            </a:r>
            <a:r>
              <a:rPr lang="zh-CN" altLang="zh-CN" sz="2000" dirty="0">
                <a:ea typeface="苹方 中等" panose="020B0400000000000000" pitchFamily="34" charset="-122"/>
              </a:rPr>
              <a:t>是一种无损格式，可以无损压缩以保证页面打开速度。此外，</a:t>
            </a:r>
            <a:r>
              <a:rPr lang="en-US" altLang="zh-CN" sz="2000" dirty="0" err="1">
                <a:ea typeface="苹方 中等" panose="020B0400000000000000" pitchFamily="34" charset="-122"/>
              </a:rPr>
              <a:t>png</a:t>
            </a:r>
            <a:r>
              <a:rPr lang="zh-CN" altLang="zh-CN" sz="2000" dirty="0">
                <a:ea typeface="苹方 中等" panose="020B0400000000000000" pitchFamily="34" charset="-122"/>
              </a:rPr>
              <a:t>体积较小，并且支持透明，不过不适合存储颜色丰富的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图片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；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（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3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）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gif</a:t>
            </a:r>
            <a:r>
              <a:rPr lang="zh-CN" altLang="zh-CN" sz="2000" dirty="0">
                <a:ea typeface="苹方 中等" panose="020B0400000000000000" pitchFamily="34" charset="-122"/>
              </a:rPr>
              <a:t>图片效果最差，不过它适合制作动画。实际上，小伙伴们经常在</a:t>
            </a:r>
            <a:r>
              <a:rPr lang="en-US" altLang="zh-CN" sz="2000" dirty="0">
                <a:ea typeface="苹方 中等" panose="020B0400000000000000" pitchFamily="34" charset="-122"/>
              </a:rPr>
              <a:t>QQ</a:t>
            </a:r>
            <a:r>
              <a:rPr lang="zh-CN" altLang="zh-CN" sz="2000" dirty="0">
                <a:ea typeface="苹方 中等" panose="020B0400000000000000" pitchFamily="34" charset="-122"/>
              </a:rPr>
              <a:t>发的动图都是</a:t>
            </a:r>
            <a:r>
              <a:rPr lang="en-US" altLang="zh-CN" sz="2000" dirty="0">
                <a:ea typeface="苹方 中等" panose="020B0400000000000000" pitchFamily="34" charset="-122"/>
              </a:rPr>
              <a:t>gif</a:t>
            </a:r>
            <a:r>
              <a:rPr lang="zh-CN" altLang="zh-CN" sz="2000" dirty="0">
                <a:ea typeface="苹方 中等" panose="020B0400000000000000" pitchFamily="34" charset="-122"/>
              </a:rPr>
              <a:t>格式的。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72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87624" y="843558"/>
            <a:ext cx="7272808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、矢量图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226002" y="1364808"/>
            <a:ext cx="6874390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矢量图，又叫做“向量图”，它是用计算机图形学中点、直线或多边形等表示出来的几何图像。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优点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图片</a:t>
            </a:r>
            <a:r>
              <a:rPr lang="zh-CN" altLang="zh-CN" sz="2000" dirty="0"/>
              <a:t>无论放大、缩小或旋转等都不会失真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缺点：</a:t>
            </a:r>
            <a:r>
              <a:rPr lang="zh-CN" altLang="zh-CN" sz="2000" dirty="0"/>
              <a:t>难以表现色彩丰富的图片效果（非常差）。</a:t>
            </a:r>
          </a:p>
        </p:txBody>
      </p:sp>
    </p:spTree>
    <p:extLst>
      <p:ext uri="{BB962C8B-B14F-4D97-AF65-F5344CB8AC3E}">
        <p14:creationId xmlns:p14="http://schemas.microsoft.com/office/powerpoint/2010/main" val="19989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7094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：现在的前端开发工作，还需要用到切图吗？</a:t>
            </a:r>
            <a:endParaRPr lang="zh-CN" altLang="en-US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1115615" y="1361534"/>
            <a:ext cx="6984776" cy="3482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Web 1.0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时代：</a:t>
            </a:r>
            <a:r>
              <a:rPr lang="zh-CN" altLang="zh-CN" sz="2000" dirty="0">
                <a:ea typeface="苹方 中等" panose="020B0400000000000000" pitchFamily="34" charset="-122"/>
              </a:rPr>
              <a:t>切图是一种形象的说法，它指的是使用</a:t>
            </a:r>
            <a:r>
              <a:rPr lang="en-US" altLang="zh-CN" sz="2000" dirty="0">
                <a:ea typeface="苹方 中等" panose="020B0400000000000000" pitchFamily="34" charset="-122"/>
              </a:rPr>
              <a:t>PS</a:t>
            </a:r>
            <a:r>
              <a:rPr lang="zh-CN" altLang="zh-CN" sz="2000" dirty="0">
                <a:ea typeface="苹方 中等" panose="020B0400000000000000" pitchFamily="34" charset="-122"/>
              </a:rPr>
              <a:t>把设计图切成一块一块，然后再用</a:t>
            </a:r>
            <a:r>
              <a:rPr lang="en-US" altLang="zh-CN" sz="2000" dirty="0">
                <a:ea typeface="苹方 中等" panose="020B0400000000000000" pitchFamily="34" charset="-122"/>
              </a:rPr>
              <a:t>Dreamweaver</a:t>
            </a:r>
            <a:r>
              <a:rPr lang="zh-CN" altLang="zh-CN" sz="2000" dirty="0">
                <a:ea typeface="苹方 中等" panose="020B0400000000000000" pitchFamily="34" charset="-122"/>
              </a:rPr>
              <a:t>拼接起来，从而合成一个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网页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；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ea typeface="苹方 中等" panose="020B0400000000000000" pitchFamily="34" charset="-122"/>
              </a:rPr>
              <a:t>Web 2.0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时代：切图更多的是一种设计思路；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如果从事前端开发工作，也需要掌握基本的图片处理操作。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9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339502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99592" y="850661"/>
            <a:ext cx="7688308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1</a:t>
            </a:r>
            <a:r>
              <a:rPr lang="zh-CN" altLang="zh-CN" sz="2000" dirty="0"/>
              <a:t>、在</a:t>
            </a:r>
            <a:r>
              <a:rPr lang="en-US" altLang="zh-CN" sz="2000" dirty="0" err="1"/>
              <a:t>img</a:t>
            </a:r>
            <a:r>
              <a:rPr lang="zh-CN" altLang="zh-CN" sz="2000" dirty="0"/>
              <a:t>标签中</a:t>
            </a:r>
            <a:r>
              <a:rPr lang="zh-CN" altLang="zh-CN" sz="2000" dirty="0" smtClean="0"/>
              <a:t>，（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）属性的内容是提供给搜索引擎看的。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 A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         </a:t>
            </a:r>
            <a:r>
              <a:rPr lang="en-US" altLang="zh-CN" sz="2000" dirty="0" err="1"/>
              <a:t>B.alt</a:t>
            </a:r>
            <a:r>
              <a:rPr lang="en-US" altLang="zh-CN" sz="2000" dirty="0"/>
              <a:t>          </a:t>
            </a:r>
            <a:r>
              <a:rPr lang="en-US" altLang="zh-CN" sz="2000" dirty="0" err="1"/>
              <a:t>C.title</a:t>
            </a:r>
            <a:r>
              <a:rPr lang="en-US" altLang="zh-CN" sz="2000" dirty="0"/>
              <a:t>           </a:t>
            </a:r>
            <a:r>
              <a:rPr lang="en-US" altLang="zh-CN" sz="2000" dirty="0" err="1"/>
              <a:t>D.class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2</a:t>
            </a:r>
            <a:r>
              <a:rPr lang="zh-CN" altLang="zh-CN" sz="2000" dirty="0"/>
              <a:t>、下面说法，正确的是（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A.</a:t>
            </a:r>
            <a:r>
              <a:rPr lang="zh-CN" altLang="zh-CN" sz="2000" dirty="0"/>
              <a:t>当鼠标移到图片上时，就会显示</a:t>
            </a:r>
            <a:r>
              <a:rPr lang="en-US" altLang="zh-CN" sz="2000" dirty="0" err="1"/>
              <a:t>img</a:t>
            </a:r>
            <a:r>
              <a:rPr lang="zh-CN" altLang="zh-CN" sz="2000" dirty="0"/>
              <a:t>标签</a:t>
            </a:r>
            <a:r>
              <a:rPr lang="en-US" altLang="zh-CN" sz="2000" dirty="0"/>
              <a:t>alt</a:t>
            </a:r>
            <a:r>
              <a:rPr lang="zh-CN" altLang="zh-CN" sz="2000" dirty="0"/>
              <a:t>属性中的文字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B. </a:t>
            </a:r>
            <a:r>
              <a:rPr lang="en-US" altLang="zh-CN" sz="2000" dirty="0" err="1"/>
              <a:t>src</a:t>
            </a:r>
            <a:r>
              <a:rPr lang="zh-CN" altLang="zh-CN" sz="2000" dirty="0"/>
              <a:t>是</a:t>
            </a:r>
            <a:r>
              <a:rPr lang="en-US" altLang="zh-CN" sz="2000" dirty="0" err="1"/>
              <a:t>img</a:t>
            </a:r>
            <a:r>
              <a:rPr lang="zh-CN" altLang="zh-CN" sz="2000" dirty="0"/>
              <a:t>标签必不可少的属性，只有定义它之后图片才</a:t>
            </a:r>
            <a:r>
              <a:rPr lang="zh-CN" altLang="zh-CN" sz="2000" dirty="0" smtClean="0"/>
              <a:t>可以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zh-CN" altLang="zh-CN" sz="2000" dirty="0" smtClean="0"/>
              <a:t>显示</a:t>
            </a:r>
            <a:r>
              <a:rPr lang="zh-CN" altLang="zh-CN" sz="2000" dirty="0"/>
              <a:t>出来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C</a:t>
            </a:r>
            <a:r>
              <a:rPr lang="en-US" altLang="zh-CN" sz="2000" dirty="0"/>
              <a:t>. </a:t>
            </a:r>
            <a:r>
              <a:rPr lang="zh-CN" altLang="zh-CN" sz="2000" dirty="0"/>
              <a:t>在实际开发中，我们常用的是绝对路径，很少用到相</a:t>
            </a:r>
            <a:r>
              <a:rPr lang="zh-CN" altLang="zh-CN" sz="2000" dirty="0" smtClean="0"/>
              <a:t>对路径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D. </a:t>
            </a:r>
            <a:r>
              <a:rPr lang="zh-CN" altLang="zh-CN" sz="2000" dirty="0"/>
              <a:t>如果想要显示一张动画图片，可以使用</a:t>
            </a:r>
            <a:r>
              <a:rPr lang="en-US" altLang="zh-CN" sz="2000" dirty="0" err="1"/>
              <a:t>png</a:t>
            </a:r>
            <a:r>
              <a:rPr lang="zh-CN" altLang="zh-CN" sz="2000" dirty="0"/>
              <a:t>格式来实现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179512" y="141480"/>
            <a:ext cx="8352928" cy="42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3</a:t>
            </a:r>
            <a:r>
              <a:rPr lang="zh-CN" altLang="zh-CN" sz="2000" dirty="0">
                <a:ea typeface="苹方 中等" panose="020B0400000000000000" pitchFamily="34" charset="-122"/>
              </a:rPr>
              <a:t>、在下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图的</a:t>
            </a:r>
            <a:r>
              <a:rPr lang="zh-CN" altLang="zh-CN" sz="2000" dirty="0">
                <a:ea typeface="苹方 中等" panose="020B0400000000000000" pitchFamily="34" charset="-122"/>
              </a:rPr>
              <a:t>目录结构中，</a:t>
            </a:r>
            <a:r>
              <a:rPr lang="en-US" altLang="zh-CN" sz="2000" dirty="0">
                <a:ea typeface="苹方 中等" panose="020B0400000000000000" pitchFamily="34" charset="-122"/>
              </a:rPr>
              <a:t>blog</a:t>
            </a:r>
            <a:r>
              <a:rPr lang="zh-CN" altLang="zh-CN" sz="2000" dirty="0">
                <a:ea typeface="苹方 中等" panose="020B0400000000000000" pitchFamily="34" charset="-122"/>
              </a:rPr>
              <a:t>与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zh-CN" altLang="zh-CN" sz="2000" dirty="0">
                <a:ea typeface="苹方 中等" panose="020B0400000000000000" pitchFamily="34" charset="-122"/>
              </a:rPr>
              <a:t>这两个文件位于同一层级，如果我们想要在</a:t>
            </a:r>
            <a:r>
              <a:rPr lang="en-US" altLang="zh-CN" sz="2000" dirty="0">
                <a:ea typeface="苹方 中等" panose="020B0400000000000000" pitchFamily="34" charset="-122"/>
              </a:rPr>
              <a:t>page1.html</a:t>
            </a:r>
            <a:r>
              <a:rPr lang="zh-CN" altLang="zh-CN" sz="2000" dirty="0">
                <a:ea typeface="苹方 中等" panose="020B0400000000000000" pitchFamily="34" charset="-122"/>
              </a:rPr>
              <a:t>中显示</a:t>
            </a:r>
            <a:r>
              <a:rPr lang="en-US" altLang="zh-CN" sz="2000" dirty="0">
                <a:ea typeface="苹方 中等" panose="020B0400000000000000" pitchFamily="34" charset="-122"/>
              </a:rPr>
              <a:t>haizei.png</a:t>
            </a:r>
            <a:r>
              <a:rPr lang="zh-CN" altLang="zh-CN" sz="2000" dirty="0">
                <a:ea typeface="苹方 中等" panose="020B0400000000000000" pitchFamily="34" charset="-122"/>
              </a:rPr>
              <a:t>这张图片，正确的路径写法是（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 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）。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A</a:t>
            </a:r>
            <a:r>
              <a:rPr lang="en-US" altLang="zh-CN" sz="2000" dirty="0">
                <a:ea typeface="苹方 中等" panose="020B0400000000000000" pitchFamily="34" charset="-122"/>
              </a:rPr>
              <a:t>. 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="../../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alt=""/&gt;</a:t>
            </a:r>
            <a:endParaRPr lang="zh-CN" altLang="zh-CN" sz="2000" dirty="0">
              <a:ea typeface="苹方 中等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</a:t>
            </a:r>
            <a:r>
              <a:rPr lang="en-US" altLang="zh-CN" sz="2000" dirty="0">
                <a:ea typeface="苹方 中等" panose="020B0400000000000000" pitchFamily="34" charset="-122"/>
              </a:rPr>
              <a:t>B. 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="../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alt=""/&gt;</a:t>
            </a:r>
            <a:endParaRPr lang="zh-CN" altLang="zh-CN" sz="2000" dirty="0">
              <a:ea typeface="苹方 中等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</a:t>
            </a:r>
            <a:r>
              <a:rPr lang="en-US" altLang="zh-CN" sz="2000" dirty="0">
                <a:ea typeface="苹方 中等" panose="020B0400000000000000" pitchFamily="34" charset="-122"/>
              </a:rPr>
              <a:t>C. 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alt=""/&gt;</a:t>
            </a:r>
            <a:endParaRPr lang="zh-CN" altLang="zh-CN" sz="2000" dirty="0">
              <a:ea typeface="苹方 中等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</a:t>
            </a:r>
            <a:r>
              <a:rPr lang="en-US" altLang="zh-CN" sz="2000" dirty="0">
                <a:ea typeface="苹方 中等" panose="020B0400000000000000" pitchFamily="34" charset="-122"/>
              </a:rPr>
              <a:t>D. 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="../blog/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alt=""/&gt;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6" y="2931790"/>
            <a:ext cx="1728192" cy="184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671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1187624" y="877026"/>
            <a:ext cx="7172843" cy="42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2000" b="1" dirty="0">
                <a:ea typeface="苹方 中等" panose="020B0400000000000000" pitchFamily="34" charset="-122"/>
              </a:rPr>
              <a:t>二、编程题</a:t>
            </a:r>
            <a:endParaRPr lang="zh-CN" altLang="zh-CN" sz="2000" dirty="0">
              <a:ea typeface="苹方 中等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      1</a:t>
            </a:r>
            <a:r>
              <a:rPr lang="zh-CN" altLang="zh-CN" sz="2000" dirty="0">
                <a:ea typeface="苹方 中等" panose="020B0400000000000000" pitchFamily="34" charset="-122"/>
              </a:rPr>
              <a:t>、尝试在一个页面显示</a:t>
            </a:r>
            <a:r>
              <a:rPr lang="en-US" altLang="zh-CN" sz="2000" dirty="0">
                <a:ea typeface="苹方 中等" panose="020B0400000000000000" pitchFamily="34" charset="-122"/>
              </a:rPr>
              <a:t>3</a:t>
            </a:r>
            <a:r>
              <a:rPr lang="zh-CN" altLang="zh-CN" sz="2000" dirty="0">
                <a:ea typeface="苹方 中等" panose="020B0400000000000000" pitchFamily="34" charset="-122"/>
              </a:rPr>
              <a:t>种格式（</a:t>
            </a:r>
            <a:r>
              <a:rPr lang="en-US" altLang="zh-CN" sz="2000" dirty="0">
                <a:ea typeface="苹方 中等" panose="020B0400000000000000" pitchFamily="34" charset="-122"/>
              </a:rPr>
              <a:t>jpg</a:t>
            </a:r>
            <a:r>
              <a:rPr lang="zh-CN" altLang="zh-CN" sz="2000" dirty="0">
                <a:ea typeface="苹方 中等" panose="020B0400000000000000" pitchFamily="34" charset="-122"/>
              </a:rPr>
              <a:t>、</a:t>
            </a:r>
            <a:r>
              <a:rPr lang="en-US" altLang="zh-CN" sz="2000" dirty="0" err="1">
                <a:ea typeface="苹方 中等" panose="020B0400000000000000" pitchFamily="34" charset="-122"/>
              </a:rPr>
              <a:t>png</a:t>
            </a:r>
            <a:r>
              <a:rPr lang="zh-CN" altLang="zh-CN" sz="2000" dirty="0">
                <a:ea typeface="苹方 中等" panose="020B0400000000000000" pitchFamily="34" charset="-122"/>
              </a:rPr>
              <a:t>、</a:t>
            </a:r>
            <a:r>
              <a:rPr lang="en-US" altLang="zh-CN" sz="2000" dirty="0">
                <a:ea typeface="苹方 中等" panose="020B0400000000000000" pitchFamily="34" charset="-122"/>
              </a:rPr>
              <a:t>gif</a:t>
            </a:r>
            <a:r>
              <a:rPr lang="zh-CN" altLang="zh-CN" sz="2000" dirty="0">
                <a:ea typeface="苹方 中等" panose="020B0400000000000000" pitchFamily="34" charset="-122"/>
              </a:rPr>
              <a:t>）的图片，并且注意路径的书写。</a:t>
            </a:r>
          </a:p>
        </p:txBody>
      </p:sp>
    </p:spTree>
    <p:extLst>
      <p:ext uri="{BB962C8B-B14F-4D97-AF65-F5344CB8AC3E}">
        <p14:creationId xmlns:p14="http://schemas.microsoft.com/office/powerpoint/2010/main" val="75864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9815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2023" y="1909142"/>
            <a:ext cx="4500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 掌握</a:t>
            </a:r>
            <a:r>
              <a:rPr lang="zh-CN" altLang="en-US" sz="2000" dirty="0">
                <a:ea typeface="苹方 中等" panose="020B0400000000000000" pitchFamily="34" charset="-122"/>
              </a:rPr>
              <a:t>图片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 掌握图片路径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苹方 中等" panose="020B0400000000000000" pitchFamily="34" charset="-122"/>
              </a:rPr>
              <a:t>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  了解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3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种图片格式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9732" y="58941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5860" y="77183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4" y="80237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9813" y="660281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83568" y="1325787"/>
            <a:ext cx="7475799" cy="9721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，可以</a:t>
            </a:r>
            <a:r>
              <a:rPr lang="zh-CN" altLang="zh-CN" sz="2000" dirty="0"/>
              <a:t>使用</a:t>
            </a:r>
            <a:r>
              <a:rPr lang="en-US" altLang="zh-CN" sz="2000" dirty="0" err="1"/>
              <a:t>img</a:t>
            </a:r>
            <a:r>
              <a:rPr lang="zh-CN" altLang="zh-CN" sz="2000" dirty="0"/>
              <a:t>标签来显示一张</a:t>
            </a:r>
            <a:r>
              <a:rPr lang="zh-CN" altLang="zh-CN" sz="2000" dirty="0" smtClean="0"/>
              <a:t>图片</a:t>
            </a:r>
            <a:r>
              <a:rPr lang="zh-CN" altLang="en-US" sz="2000" dirty="0" smtClean="0"/>
              <a:t>。我们需要掌握</a:t>
            </a:r>
            <a:r>
              <a:rPr lang="en-US" altLang="zh-CN" sz="2000" dirty="0" err="1" smtClean="0"/>
              <a:t>img</a:t>
            </a:r>
            <a:r>
              <a:rPr lang="zh-CN" altLang="en-US" sz="2000" dirty="0" smtClean="0"/>
              <a:t>标签的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个属性：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alt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title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11500" y="2216484"/>
            <a:ext cx="5987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src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：指定图片的路径（必选）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alt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：用于描述图片，提供给搜索引擎看（必选）</a:t>
            </a:r>
            <a:endParaRPr lang="en-US" altLang="zh-CN" sz="2000" dirty="0"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ea typeface="苹方 中等" panose="020B0400000000000000" pitchFamily="34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title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：用于描述图片，提供给用户看（可选）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2443" y="4049098"/>
            <a:ext cx="441659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img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src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="" alt="" title="" /&gt;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常规" pitchFamily="34" charset="-122"/>
            </a:endParaRPr>
          </a:p>
          <a:p>
            <a:pPr>
              <a:lnSpc>
                <a:spcPts val="2700"/>
              </a:lnSpc>
            </a:pPr>
            <a:endParaRPr lang="zh-CN" altLang="zh-CN" sz="2000" dirty="0" smtClean="0">
              <a:solidFill>
                <a:srgbClr val="C00000"/>
              </a:solidFill>
              <a:ea typeface="苹方 中等" panose="020B0400000000000000" pitchFamily="34" charset="-122"/>
            </a:endParaRPr>
          </a:p>
          <a:p>
            <a:endParaRPr lang="zh-CN" altLang="en-US" sz="2000" dirty="0">
              <a:ea typeface="苹方 中等" panose="020B0400000000000000" pitchFamily="34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684456" y="3573695"/>
            <a:ext cx="8143932" cy="48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ea typeface="苹方 中等" panose="020B0400000000000000" pitchFamily="34" charset="-122"/>
              </a:rPr>
              <a:t>语法：</a:t>
            </a:r>
            <a:endParaRPr lang="en-US" altLang="zh-CN" sz="2000" b="1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075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17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371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71620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图片路径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71600" y="1558160"/>
            <a:ext cx="6904075" cy="167418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在</a:t>
            </a:r>
            <a:r>
              <a:rPr lang="en-US" altLang="zh-CN" sz="2200" dirty="0"/>
              <a:t>HTML</a:t>
            </a:r>
            <a:r>
              <a:rPr lang="zh-CN" altLang="zh-CN" sz="2200" dirty="0"/>
              <a:t>中，路径分为</a:t>
            </a:r>
            <a:r>
              <a:rPr lang="en-US" altLang="zh-CN" sz="2200" dirty="0"/>
              <a:t>2</a:t>
            </a:r>
            <a:r>
              <a:rPr lang="zh-CN" altLang="zh-CN" sz="2200" dirty="0"/>
              <a:t>种：①绝对路径；②相对路径</a:t>
            </a:r>
            <a:r>
              <a:rPr lang="zh-CN" altLang="zh-CN" sz="22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绝对路径，指的是图片在你电脑中的完整路径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相对路径，指的是图片相对当前页面的位置。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66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827584" y="699542"/>
            <a:ext cx="8143932" cy="167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举例：</a:t>
            </a:r>
            <a:r>
              <a:rPr lang="en-US" altLang="zh-CN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page1.html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引用</a:t>
            </a:r>
            <a:r>
              <a:rPr lang="zh-CN" altLang="en-US" sz="2000" dirty="0">
                <a:ea typeface="苹方 中等" panose="020B0400000000000000" pitchFamily="34" charset="-122"/>
              </a:rPr>
              <a:t>图片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6153" y="2499742"/>
            <a:ext cx="2539983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98080" y="1293607"/>
            <a:ext cx="6655733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绝对路径写法：</a:t>
            </a:r>
            <a:r>
              <a:rPr lang="en-US" altLang="zh-CN" sz="2000" dirty="0"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="D:/website/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/&gt;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相对路径写法：</a:t>
            </a:r>
            <a:r>
              <a:rPr lang="en-US" altLang="zh-CN" sz="2000" dirty="0"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/&gt;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64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827584" y="771549"/>
            <a:ext cx="8143932" cy="167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举例：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page2.html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引用</a:t>
            </a:r>
            <a:r>
              <a:rPr lang="zh-CN" altLang="en-US" sz="2000" dirty="0">
                <a:ea typeface="苹方 中等" panose="020B0400000000000000" pitchFamily="34" charset="-122"/>
              </a:rPr>
              <a:t>图片</a:t>
            </a:r>
            <a:endParaRPr lang="zh-CN" altLang="zh-CN" sz="2000" dirty="0">
              <a:ea typeface="苹方 中等" panose="020B0400000000000000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370" y="2571750"/>
            <a:ext cx="2444758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98080" y="1365614"/>
            <a:ext cx="6655733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绝对路径写法：</a:t>
            </a:r>
            <a:r>
              <a:rPr lang="en-US" altLang="zh-CN" sz="2000" dirty="0"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="D:/website/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/&gt;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相对路径写法：</a:t>
            </a:r>
            <a:r>
              <a:rPr lang="en-US" altLang="zh-CN" sz="2000" dirty="0">
                <a:ea typeface="苹方 中等" panose="020B0400000000000000" pitchFamily="34" charset="-122"/>
              </a:rPr>
              <a:t>&lt;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err="1">
                <a:ea typeface="苹方 中等" panose="020B0400000000000000" pitchFamily="34" charset="-122"/>
              </a:rPr>
              <a:t>src</a:t>
            </a:r>
            <a:r>
              <a:rPr lang="en-US" altLang="zh-CN" sz="2000" dirty="0">
                <a:ea typeface="苹方 中等" panose="020B0400000000000000" pitchFamily="34" charset="-122"/>
              </a:rPr>
              <a:t>="../</a:t>
            </a:r>
            <a:r>
              <a:rPr lang="en-US" altLang="zh-CN" sz="2000" dirty="0" err="1">
                <a:ea typeface="苹方 中等" panose="020B0400000000000000" pitchFamily="34" charset="-122"/>
              </a:rPr>
              <a:t>img</a:t>
            </a:r>
            <a:r>
              <a:rPr lang="en-US" altLang="zh-CN" sz="2000" dirty="0">
                <a:ea typeface="苹方 中等" panose="020B0400000000000000" pitchFamily="34" charset="-122"/>
              </a:rPr>
              <a:t>/haizei.png" /&gt;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586581" y="915566"/>
            <a:ext cx="7704856" cy="22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总结：在</a:t>
            </a:r>
            <a:r>
              <a:rPr lang="zh-CN" altLang="en-US" sz="2000" dirty="0">
                <a:ea typeface="苹方 中等" panose="020B0400000000000000" pitchFamily="34" charset="-122"/>
              </a:rPr>
              <a:t>实际开发中，站内文件不管是图片还是超链接等，我们都是使用相对路径，几乎不会用绝对路径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。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疑问：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endParaRPr lang="zh-CN" altLang="zh-CN" sz="2000" dirty="0">
              <a:ea typeface="苹方 中等" panose="020B04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493317"/>
            <a:ext cx="6527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1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、为什么我使用绝对路径时，图片不能显示出来？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、对于图片或文件，可以使用中文名吗？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3</a:t>
            </a:r>
            <a:r>
              <a:rPr lang="zh-CN" altLang="en-US" sz="2000" dirty="0">
                <a:solidFill>
                  <a:srgbClr val="C00000"/>
                </a:solidFill>
                <a:ea typeface="苹方 中等" panose="020B0400000000000000" pitchFamily="34" charset="-122"/>
              </a:rPr>
              <a:t>、作为初学者，我老是忘了路径怎么写，该怎么办呢？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53623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80018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982601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101314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871048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图片格式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059591" y="1707654"/>
            <a:ext cx="6976083" cy="1674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在网页中，图片格式有</a:t>
            </a:r>
            <a:r>
              <a:rPr lang="en-US" altLang="zh-CN" sz="2000" dirty="0"/>
              <a:t>2</a:t>
            </a:r>
            <a:r>
              <a:rPr lang="zh-CN" altLang="zh-CN" sz="2000" dirty="0"/>
              <a:t>种：一种是“位图”，另外一种是“矢量图”。</a:t>
            </a:r>
          </a:p>
        </p:txBody>
      </p:sp>
    </p:spTree>
    <p:extLst>
      <p:ext uri="{BB962C8B-B14F-4D97-AF65-F5344CB8AC3E}">
        <p14:creationId xmlns:p14="http://schemas.microsoft.com/office/powerpoint/2010/main" val="136870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000068" y="843558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、位图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038446" y="1364808"/>
            <a:ext cx="7272808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位图，又叫做“像素图”，它是由像素点组成的图片。对于位图来说，放大图片后，图片会失真；缩小图片后，图片同样也会失真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常见位图格式（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种）：</a:t>
            </a:r>
            <a:r>
              <a:rPr lang="en-US" altLang="zh-CN" sz="2000" dirty="0" smtClean="0"/>
              <a:t>jpg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gif</a:t>
            </a:r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874</Words>
  <Application>Microsoft Office PowerPoint</Application>
  <PresentationFormat>全屏显示(16:9)</PresentationFormat>
  <Paragraphs>64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23</cp:revision>
  <dcterms:created xsi:type="dcterms:W3CDTF">2017-08-11T01:38:56Z</dcterms:created>
  <dcterms:modified xsi:type="dcterms:W3CDTF">2019-04-16T01:47:37Z</dcterms:modified>
</cp:coreProperties>
</file>