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6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anose="020B0400000000000000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07704" y="1847542"/>
            <a:ext cx="1500530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9" y="2523401"/>
              <a:ext cx="2056649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5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anose="020B04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7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7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5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52730" y="2184378"/>
            <a:ext cx="26299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超链接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292860" y="2076848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2" y="2248813"/>
            <a:ext cx="1440159" cy="415498"/>
            <a:chOff x="4927934" y="2848201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anose="020B04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4820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8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anose="020B0400000000000000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6780" y="1131590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anose="020B0400000000000000" pitchFamily="34" charset="-122"/>
              </a:rPr>
              <a:t>教学重点</a:t>
            </a:r>
            <a:endParaRPr lang="zh-CN" altLang="en-US" sz="2800" b="1" dirty="0">
              <a:ea typeface="苹方 中等" panose="020B0400000000000000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3596" y="1873137"/>
            <a:ext cx="45005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a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标签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掌握内部链接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anose="020B0400000000000000" pitchFamily="34" charset="-122"/>
              </a:rPr>
              <a:t> </a:t>
            </a:r>
            <a:r>
              <a:rPr lang="en-US" altLang="zh-CN" sz="2000" dirty="0" smtClean="0">
                <a:ea typeface="苹方 中等" panose="020B0400000000000000" pitchFamily="34" charset="-122"/>
              </a:rPr>
              <a:t> </a:t>
            </a:r>
            <a:r>
              <a:rPr lang="zh-CN" altLang="en-US" sz="2000" dirty="0" smtClean="0">
                <a:ea typeface="苹方 中等" panose="020B0400000000000000" pitchFamily="34" charset="-122"/>
              </a:rPr>
              <a:t>掌握锚点链接</a:t>
            </a:r>
            <a:endParaRPr lang="en-US" altLang="zh-CN" sz="2000" dirty="0" smtClean="0">
              <a:ea typeface="苹方 中等" panose="020B0400000000000000" pitchFamily="34" charset="-122"/>
            </a:endParaRPr>
          </a:p>
          <a:p>
            <a:pPr>
              <a:buFont typeface="Arial" pitchFamily="34" charset="0"/>
              <a:buChar char="•"/>
            </a:pPr>
            <a:endParaRPr lang="zh-CN" altLang="en-US" sz="2000" dirty="0"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707166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889587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920130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778033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83568" y="1563638"/>
            <a:ext cx="6976081" cy="3482603"/>
          </a:xfrm>
        </p:spPr>
        <p:txBody>
          <a:bodyPr>
            <a:normAutofit/>
          </a:bodyPr>
          <a:lstStyle/>
          <a:p>
            <a:r>
              <a:rPr lang="zh-CN" altLang="zh-CN" sz="2000" dirty="0" smtClean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中，我们可以使用</a:t>
            </a:r>
            <a:r>
              <a:rPr lang="en-US" altLang="zh-CN" sz="2000" dirty="0"/>
              <a:t>a</a:t>
            </a:r>
            <a:r>
              <a:rPr lang="zh-CN" altLang="zh-CN" sz="2000" dirty="0"/>
              <a:t>标签来实现超链接。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我们可以将文本设置为超链接，这个叫做“文本超链接”。也可以将图片设置超链接，这个叫做“图片超链接”。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827584" y="771550"/>
            <a:ext cx="8143932" cy="48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t</a:t>
            </a:r>
            <a:r>
              <a:rPr lang="en-US" altLang="zh-CN" sz="2400" b="1" dirty="0" smtClean="0"/>
              <a:t>arget</a:t>
            </a:r>
            <a:r>
              <a:rPr lang="zh-CN" altLang="en-US" sz="2400" b="1" dirty="0" smtClean="0"/>
              <a:t>属性</a:t>
            </a:r>
            <a:endParaRPr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65962" y="1225685"/>
            <a:ext cx="8143932" cy="3482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我们可以使用</a:t>
            </a:r>
            <a:r>
              <a:rPr lang="en-US" altLang="zh-CN" sz="2000" dirty="0"/>
              <a:t>target</a:t>
            </a:r>
            <a:r>
              <a:rPr lang="zh-CN" altLang="zh-CN" sz="2000" dirty="0"/>
              <a:t>属性来定义超链接打开窗口的方式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在实际开发中，我们只会用到“</a:t>
            </a:r>
            <a:r>
              <a:rPr lang="en-US" altLang="zh-CN" sz="2000" dirty="0" smtClean="0"/>
              <a:t>_blank</a:t>
            </a:r>
            <a:r>
              <a:rPr lang="zh-CN" altLang="en-US" sz="2000" dirty="0" smtClean="0"/>
              <a:t>”这一个值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912978"/>
            <a:ext cx="5763116" cy="41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&lt;a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href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="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链接地址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 target="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打开方式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"&gt;&lt;/a&gt;</a:t>
            </a:r>
            <a:endParaRPr lang="zh-CN" altLang="en-US" sz="2000" dirty="0">
              <a:latin typeface="Consolas" panose="020B0609020204030204" pitchFamily="49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67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72605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55026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85569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43472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内部链接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827584" y="1364693"/>
            <a:ext cx="7264112" cy="3482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中，超链接有</a:t>
            </a:r>
            <a:r>
              <a:rPr lang="en-US" altLang="zh-CN" sz="2000" dirty="0"/>
              <a:t>2</a:t>
            </a:r>
            <a:r>
              <a:rPr lang="zh-CN" altLang="zh-CN" sz="2000" dirty="0"/>
              <a:t>种，一种是“外部链接”，另外一种是“内部链接”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外部</a:t>
            </a:r>
            <a:r>
              <a:rPr lang="zh-CN" altLang="zh-CN" sz="2000" dirty="0"/>
              <a:t>链接指向的是“外部网站的页面”，而内部链接指向的是“自身网站的页面”。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0761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559603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苹方 中等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42024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72567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prstClr val="white"/>
                </a:solidFill>
                <a:ea typeface="苹方 中等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630470"/>
            <a:ext cx="38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锚点链接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755575" y="1300987"/>
            <a:ext cx="7048087" cy="3482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HTML</a:t>
            </a:r>
            <a:r>
              <a:rPr lang="zh-CN" altLang="zh-CN" sz="2000" dirty="0"/>
              <a:t>中，锚点链接其实是内部链接的一种，它链接地址（也就是</a:t>
            </a:r>
            <a:r>
              <a:rPr lang="en-US" altLang="zh-CN" sz="2000" dirty="0" err="1"/>
              <a:t>href</a:t>
            </a:r>
            <a:r>
              <a:rPr lang="zh-CN" altLang="zh-CN" sz="2000" dirty="0"/>
              <a:t>）指向的是当前页面的某个部分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锚</a:t>
            </a:r>
            <a:r>
              <a:rPr lang="zh-CN" altLang="zh-CN" sz="2000" dirty="0"/>
              <a:t>点链接，简单来说，就是点击某一个超链接，然后它就会跳到“</a:t>
            </a:r>
            <a:r>
              <a:rPr lang="zh-CN" altLang="zh-CN" sz="2000" dirty="0">
                <a:solidFill>
                  <a:srgbClr val="C00000"/>
                </a:solidFill>
              </a:rPr>
              <a:t>当前页面</a:t>
            </a:r>
            <a:r>
              <a:rPr lang="zh-CN" altLang="zh-CN" sz="2000" dirty="0"/>
              <a:t>”的某一部分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想要实现锚点链接，需要定义</a:t>
            </a:r>
            <a:r>
              <a:rPr lang="en-US" altLang="zh-CN" sz="2000" dirty="0"/>
              <a:t>2</a:t>
            </a:r>
            <a:r>
              <a:rPr lang="zh-CN" altLang="zh-CN" sz="2000" dirty="0"/>
              <a:t>个：</a:t>
            </a:r>
            <a:endParaRPr lang="en-US" altLang="zh-CN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5575" y="3677251"/>
            <a:ext cx="33834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目标元素的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anose="020B0400000000000000" pitchFamily="34" charset="-122"/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a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标签的</a:t>
            </a:r>
            <a:r>
              <a:rPr lang="en-US" altLang="zh-CN" sz="2000" dirty="0" err="1" smtClean="0">
                <a:solidFill>
                  <a:srgbClr val="C00000"/>
                </a:solidFill>
                <a:ea typeface="苹方 中等" panose="020B0400000000000000" pitchFamily="34" charset="-122"/>
              </a:rPr>
              <a:t>href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属性指向该</a:t>
            </a:r>
            <a:r>
              <a:rPr lang="en-US" altLang="zh-CN" sz="2000" dirty="0" smtClean="0">
                <a:solidFill>
                  <a:srgbClr val="C00000"/>
                </a:solidFill>
                <a:ea typeface="苹方 中等" panose="020B0400000000000000" pitchFamily="34" charset="-122"/>
              </a:rPr>
              <a:t>id</a:t>
            </a:r>
            <a:endParaRPr lang="en-US" altLang="zh-CN" sz="2000" dirty="0">
              <a:solidFill>
                <a:srgbClr val="C00000"/>
              </a:solidFill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6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14297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b="1" dirty="0" smtClean="0"/>
              <a:t>练习题</a:t>
            </a:r>
            <a:endParaRPr lang="zh-CN" altLang="en-US" sz="2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611560" y="771550"/>
            <a:ext cx="8192438" cy="426647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1800" b="1" dirty="0"/>
              <a:t>一、单选题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1</a:t>
            </a:r>
            <a:r>
              <a:rPr lang="zh-CN" altLang="zh-CN" sz="1800" dirty="0"/>
              <a:t>、想要使得超链接以新窗口的方式打开网页，需要定义</a:t>
            </a:r>
            <a:r>
              <a:rPr lang="en-US" altLang="zh-CN" sz="1800" dirty="0"/>
              <a:t>target</a:t>
            </a:r>
            <a:r>
              <a:rPr lang="zh-CN" altLang="zh-CN" sz="1800" dirty="0"/>
              <a:t>属性值为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 </a:t>
            </a:r>
            <a:r>
              <a:rPr lang="en-US" altLang="zh-CN" sz="1800" dirty="0" smtClean="0"/>
              <a:t>  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A. _self           </a:t>
            </a:r>
            <a:r>
              <a:rPr lang="en-US" altLang="zh-CN" sz="1800" dirty="0" err="1"/>
              <a:t>B._blank</a:t>
            </a:r>
            <a:r>
              <a:rPr lang="en-US" altLang="zh-CN" sz="1800" dirty="0"/>
              <a:t>        </a:t>
            </a:r>
            <a:r>
              <a:rPr lang="en-US" altLang="zh-CN" sz="1800" dirty="0" err="1"/>
              <a:t>C._parent</a:t>
            </a:r>
            <a:r>
              <a:rPr lang="en-US" altLang="zh-CN" sz="1800" dirty="0"/>
              <a:t>                 D. _top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2</a:t>
            </a:r>
            <a:r>
              <a:rPr lang="zh-CN" altLang="zh-CN" sz="1800" dirty="0"/>
              <a:t>、我们可以使用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    </a:t>
            </a:r>
            <a:r>
              <a:rPr lang="zh-CN" altLang="zh-CN" sz="1800" dirty="0" smtClean="0"/>
              <a:t> </a:t>
            </a:r>
            <a:r>
              <a:rPr lang="zh-CN" altLang="zh-CN" sz="1800" dirty="0"/>
              <a:t>）快速定位到当前页面的某一部分。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</a:t>
            </a:r>
            <a:r>
              <a:rPr lang="zh-CN" altLang="zh-CN" sz="1800" dirty="0"/>
              <a:t>外部链接</a:t>
            </a:r>
            <a:r>
              <a:rPr lang="en-US" altLang="zh-CN" sz="1800" dirty="0"/>
              <a:t>               B.</a:t>
            </a:r>
            <a:r>
              <a:rPr lang="zh-CN" altLang="zh-CN" sz="1800" dirty="0"/>
              <a:t>锚点链接</a:t>
            </a:r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C. </a:t>
            </a:r>
            <a:r>
              <a:rPr lang="zh-CN" altLang="zh-CN" sz="1800" dirty="0"/>
              <a:t>特殊链接</a:t>
            </a:r>
            <a:r>
              <a:rPr lang="en-US" altLang="zh-CN" sz="1800" dirty="0"/>
              <a:t>               </a:t>
            </a:r>
            <a:r>
              <a:rPr lang="en-US" altLang="zh-CN" sz="1800" dirty="0" err="1"/>
              <a:t>D.target</a:t>
            </a:r>
            <a:r>
              <a:rPr lang="zh-CN" altLang="zh-CN" sz="1800" dirty="0"/>
              <a:t>属性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  3</a:t>
            </a:r>
            <a:r>
              <a:rPr lang="zh-CN" altLang="zh-CN" sz="1800" dirty="0"/>
              <a:t>、下面有关超链接的说法中，正确的是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   </a:t>
            </a:r>
            <a:r>
              <a:rPr lang="zh-CN" altLang="zh-CN" sz="1800" dirty="0" smtClean="0"/>
              <a:t> 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。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A</a:t>
            </a:r>
            <a:r>
              <a:rPr lang="en-US" altLang="zh-CN" sz="1800" dirty="0"/>
              <a:t>. </a:t>
            </a:r>
            <a:r>
              <a:rPr lang="zh-CN" altLang="zh-CN" sz="1800" dirty="0"/>
              <a:t>不仅文本可以设置超链接，图片也可以设置超链接</a:t>
            </a:r>
          </a:p>
          <a:p>
            <a:pPr marL="0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smtClean="0"/>
              <a:t>     </a:t>
            </a:r>
            <a:r>
              <a:rPr lang="en-US" altLang="zh-CN" sz="1800" dirty="0"/>
              <a:t>B. </a:t>
            </a:r>
            <a:r>
              <a:rPr lang="zh-CN" altLang="zh-CN" sz="1800" dirty="0"/>
              <a:t>锚点链接属于外部链接的其中一种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C</a:t>
            </a:r>
            <a:r>
              <a:rPr lang="en-US" altLang="zh-CN" sz="1800" dirty="0"/>
              <a:t>. </a:t>
            </a:r>
            <a:r>
              <a:rPr lang="zh-CN" altLang="zh-CN" sz="1800" dirty="0"/>
              <a:t>可以使用</a:t>
            </a:r>
            <a:r>
              <a:rPr lang="en-US" altLang="zh-CN" sz="1800" dirty="0" err="1"/>
              <a:t>src</a:t>
            </a:r>
            <a:r>
              <a:rPr lang="zh-CN" altLang="zh-CN" sz="1800" dirty="0"/>
              <a:t>属性指定超链接的跳转地址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    D</a:t>
            </a:r>
            <a:r>
              <a:rPr lang="en-US" altLang="zh-CN" sz="1800" dirty="0"/>
              <a:t>. </a:t>
            </a:r>
            <a:r>
              <a:rPr lang="zh-CN" altLang="zh-CN" sz="1800" dirty="0"/>
              <a:t>可以使用</a:t>
            </a:r>
            <a:r>
              <a:rPr lang="en-US" altLang="zh-CN" sz="1800" dirty="0"/>
              <a:t>target="-blank";</a:t>
            </a:r>
            <a:r>
              <a:rPr lang="zh-CN" altLang="zh-CN" sz="1800" dirty="0"/>
              <a:t>指定超链接在新窗口打开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1043608" y="771550"/>
            <a:ext cx="7167170" cy="42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1800" b="1" dirty="0">
                <a:ea typeface="苹方 中等" panose="020B0400000000000000" pitchFamily="34" charset="-122"/>
              </a:rPr>
              <a:t>二、编程题</a:t>
            </a:r>
            <a:endParaRPr lang="zh-CN" altLang="zh-CN" sz="1800" dirty="0">
              <a:ea typeface="苹方 中等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ea typeface="苹方 中等" panose="020B0400000000000000" pitchFamily="34" charset="-122"/>
              </a:rPr>
              <a:t>    </a:t>
            </a:r>
            <a:r>
              <a:rPr lang="en-US" altLang="zh-CN" sz="1800" dirty="0">
                <a:ea typeface="苹方 中等" panose="020B0400000000000000" pitchFamily="34" charset="-122"/>
              </a:rPr>
              <a:t>1</a:t>
            </a:r>
            <a:r>
              <a:rPr lang="zh-CN" altLang="zh-CN" sz="1800" dirty="0">
                <a:ea typeface="苹方 中等" panose="020B0400000000000000" pitchFamily="34" charset="-122"/>
              </a:rPr>
              <a:t>、制作如下</a:t>
            </a:r>
            <a:r>
              <a:rPr lang="zh-CN" altLang="zh-CN" sz="1800" dirty="0" smtClean="0">
                <a:ea typeface="苹方 中等" panose="020B0400000000000000" pitchFamily="34" charset="-122"/>
              </a:rPr>
              <a:t>图所</a:t>
            </a:r>
            <a:r>
              <a:rPr lang="zh-CN" altLang="zh-CN" sz="1800" dirty="0">
                <a:ea typeface="苹方 中等" panose="020B0400000000000000" pitchFamily="34" charset="-122"/>
              </a:rPr>
              <a:t>示的网页，要求点击图片或者文字都可以跳转到新的页面，并且设置在新窗口打开。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2679" y="2393649"/>
            <a:ext cx="2304256" cy="102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856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440</Words>
  <Application>Microsoft Office PowerPoint</Application>
  <PresentationFormat>全屏显示(16:9)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23</cp:revision>
  <dcterms:created xsi:type="dcterms:W3CDTF">2017-08-11T01:38:56Z</dcterms:created>
  <dcterms:modified xsi:type="dcterms:W3CDTF">2019-04-16T01:47:51Z</dcterms:modified>
</cp:coreProperties>
</file>