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6" r:id="rId5"/>
    <p:sldId id="268" r:id="rId6"/>
    <p:sldId id="267" r:id="rId7"/>
    <p:sldId id="264" r:id="rId8"/>
    <p:sldId id="269" r:id="rId9"/>
    <p:sldId id="271" r:id="rId10"/>
    <p:sldId id="272" r:id="rId11"/>
    <p:sldId id="270" r:id="rId12"/>
    <p:sldId id="273" r:id="rId13"/>
    <p:sldId id="274" r:id="rId14"/>
    <p:sldId id="275" r:id="rId15"/>
    <p:sldId id="276" r:id="rId16"/>
    <p:sldId id="277" r:id="rId17"/>
    <p:sldId id="260" r:id="rId18"/>
    <p:sldId id="261" r:id="rId19"/>
    <p:sldId id="278" r:id="rId20"/>
    <p:sldId id="279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anose="020B0400000000000000" pitchFamily="34" charset="-122"/>
              </a:defRPr>
            </a:lvl1pPr>
          </a:lstStyle>
          <a:p>
            <a:fld id="{593C4A24-76FD-4E4A-9C98-DB64D8B9880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anose="020B0400000000000000" pitchFamily="34" charset="-122"/>
              </a:defRPr>
            </a:lvl1pPr>
          </a:lstStyle>
          <a:p>
            <a:fld id="{80853E12-47D7-42F7-ADF4-390B88503D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00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3E12-47D7-42F7-ADF4-390B88503DD7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10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苹方 中等" panose="020B0400000000000000" pitchFamily="34" charset="-122"/>
              </a:defRPr>
            </a:lvl1pPr>
            <a:lvl2pPr>
              <a:defRPr>
                <a:ea typeface="苹方 中等" panose="020B0400000000000000" pitchFamily="34" charset="-122"/>
              </a:defRPr>
            </a:lvl2pPr>
            <a:lvl3pPr>
              <a:defRPr>
                <a:ea typeface="苹方 中等" panose="020B0400000000000000" pitchFamily="34" charset="-122"/>
              </a:defRPr>
            </a:lvl3pPr>
            <a:lvl4pPr>
              <a:defRPr>
                <a:ea typeface="苹方 中等" panose="020B0400000000000000" pitchFamily="34" charset="-122"/>
              </a:defRPr>
            </a:lvl4pPr>
            <a:lvl5pPr>
              <a:defRPr>
                <a:ea typeface="苹方 中等" panose="020B04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ea typeface="苹方 中等" panose="020B0400000000000000" pitchFamily="34" charset="-122"/>
              </a:defRPr>
            </a:lvl1pPr>
            <a:lvl2pPr>
              <a:defRPr>
                <a:ea typeface="苹方 中等" panose="020B0400000000000000" pitchFamily="34" charset="-122"/>
              </a:defRPr>
            </a:lvl2pPr>
            <a:lvl3pPr>
              <a:defRPr>
                <a:ea typeface="苹方 中等" panose="020B0400000000000000" pitchFamily="34" charset="-122"/>
              </a:defRPr>
            </a:lvl3pPr>
            <a:lvl4pPr>
              <a:defRPr>
                <a:ea typeface="苹方 中等" panose="020B0400000000000000" pitchFamily="34" charset="-122"/>
              </a:defRPr>
            </a:lvl4pPr>
            <a:lvl5pPr>
              <a:defRPr>
                <a:ea typeface="苹方 中等" panose="020B04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  <a:lvl2pPr>
              <a:defRPr>
                <a:ea typeface="苹方 中等" panose="020B0400000000000000" pitchFamily="34" charset="-122"/>
              </a:defRPr>
            </a:lvl2pPr>
            <a:lvl3pPr>
              <a:defRPr>
                <a:ea typeface="苹方 中等" panose="020B0400000000000000" pitchFamily="34" charset="-122"/>
              </a:defRPr>
            </a:lvl3pPr>
            <a:lvl4pPr>
              <a:defRPr>
                <a:ea typeface="苹方 中等" panose="020B0400000000000000" pitchFamily="34" charset="-122"/>
              </a:defRPr>
            </a:lvl4pPr>
            <a:lvl5pPr>
              <a:defRPr>
                <a:ea typeface="苹方 中等" panose="020B04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ea typeface="苹方 中等" panose="020B0400000000000000" pitchFamily="34" charset="-122"/>
              </a:defRPr>
            </a:lvl1pPr>
            <a:lvl2pPr>
              <a:defRPr sz="2400">
                <a:ea typeface="苹方 中等" panose="020B0400000000000000" pitchFamily="34" charset="-122"/>
              </a:defRPr>
            </a:lvl2pPr>
            <a:lvl3pPr>
              <a:defRPr sz="2000">
                <a:ea typeface="苹方 中等" panose="020B0400000000000000" pitchFamily="34" charset="-122"/>
              </a:defRPr>
            </a:lvl3pPr>
            <a:lvl4pPr>
              <a:defRPr sz="1800">
                <a:ea typeface="苹方 中等" panose="020B0400000000000000" pitchFamily="34" charset="-122"/>
              </a:defRPr>
            </a:lvl4pPr>
            <a:lvl5pPr>
              <a:defRPr sz="1800">
                <a:ea typeface="苹方 中等" panose="020B0400000000000000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ea typeface="苹方 中等" panose="020B0400000000000000" pitchFamily="34" charset="-122"/>
              </a:defRPr>
            </a:lvl1pPr>
            <a:lvl2pPr>
              <a:defRPr sz="2400">
                <a:ea typeface="苹方 中等" panose="020B0400000000000000" pitchFamily="34" charset="-122"/>
              </a:defRPr>
            </a:lvl2pPr>
            <a:lvl3pPr>
              <a:defRPr sz="2000">
                <a:ea typeface="苹方 中等" panose="020B0400000000000000" pitchFamily="34" charset="-122"/>
              </a:defRPr>
            </a:lvl3pPr>
            <a:lvl4pPr>
              <a:defRPr sz="1800">
                <a:ea typeface="苹方 中等" panose="020B0400000000000000" pitchFamily="34" charset="-122"/>
              </a:defRPr>
            </a:lvl4pPr>
            <a:lvl5pPr>
              <a:defRPr sz="1800">
                <a:ea typeface="苹方 中等" panose="020B0400000000000000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ea typeface="苹方 中等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ea typeface="苹方 中等" panose="020B0400000000000000" pitchFamily="34" charset="-122"/>
              </a:defRPr>
            </a:lvl1pPr>
            <a:lvl2pPr>
              <a:defRPr sz="2000">
                <a:ea typeface="苹方 中等" panose="020B0400000000000000" pitchFamily="34" charset="-122"/>
              </a:defRPr>
            </a:lvl2pPr>
            <a:lvl3pPr>
              <a:defRPr sz="1800">
                <a:ea typeface="苹方 中等" panose="020B0400000000000000" pitchFamily="34" charset="-122"/>
              </a:defRPr>
            </a:lvl3pPr>
            <a:lvl4pPr>
              <a:defRPr sz="1600">
                <a:ea typeface="苹方 中等" panose="020B0400000000000000" pitchFamily="34" charset="-122"/>
              </a:defRPr>
            </a:lvl4pPr>
            <a:lvl5pPr>
              <a:defRPr sz="1600">
                <a:ea typeface="苹方 中等" panose="020B0400000000000000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ea typeface="苹方 中等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ea typeface="苹方 中等" panose="020B0400000000000000" pitchFamily="34" charset="-122"/>
              </a:defRPr>
            </a:lvl1pPr>
            <a:lvl2pPr>
              <a:defRPr sz="2000">
                <a:ea typeface="苹方 中等" panose="020B0400000000000000" pitchFamily="34" charset="-122"/>
              </a:defRPr>
            </a:lvl2pPr>
            <a:lvl3pPr>
              <a:defRPr sz="1800">
                <a:ea typeface="苹方 中等" panose="020B0400000000000000" pitchFamily="34" charset="-122"/>
              </a:defRPr>
            </a:lvl3pPr>
            <a:lvl4pPr>
              <a:defRPr sz="1600">
                <a:ea typeface="苹方 中等" panose="020B0400000000000000" pitchFamily="34" charset="-122"/>
              </a:defRPr>
            </a:lvl4pPr>
            <a:lvl5pPr>
              <a:defRPr sz="1600">
                <a:ea typeface="苹方 中等" panose="020B0400000000000000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ea typeface="苹方 中等" panose="020B0400000000000000" pitchFamily="34" charset="-122"/>
              </a:defRPr>
            </a:lvl1pPr>
            <a:lvl2pPr>
              <a:defRPr sz="2800">
                <a:ea typeface="苹方 中等" panose="020B0400000000000000" pitchFamily="34" charset="-122"/>
              </a:defRPr>
            </a:lvl2pPr>
            <a:lvl3pPr>
              <a:defRPr sz="2400">
                <a:ea typeface="苹方 中等" panose="020B0400000000000000" pitchFamily="34" charset="-122"/>
              </a:defRPr>
            </a:lvl3pPr>
            <a:lvl4pPr>
              <a:defRPr sz="2000">
                <a:ea typeface="苹方 中等" panose="020B0400000000000000" pitchFamily="34" charset="-122"/>
              </a:defRPr>
            </a:lvl4pPr>
            <a:lvl5pPr>
              <a:defRPr sz="2000">
                <a:ea typeface="苹方 中等" panose="020B04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ea typeface="苹方 中等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ea typeface="苹方 中等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ea typeface="苹方 中等" panose="020B0400000000000000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ea typeface="苹方 中等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1"/>
            <a:ext cx="150052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52729" y="218437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表单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249836" y="2089544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70596" y="2238748"/>
            <a:ext cx="1440159" cy="415498"/>
            <a:chOff x="4937843" y="2832829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37843" y="2832829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9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2753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0995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4049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98402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单选框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56188" y="1437624"/>
            <a:ext cx="8143932" cy="4860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zh-C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8" y="1946278"/>
            <a:ext cx="69333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input type="radio" name="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组名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value="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</a:t>
            </a: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checked/&gt;</a:t>
            </a:r>
            <a:endParaRPr lang="zh-CN" altLang="en-US" dirty="0"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666819" y="2499742"/>
            <a:ext cx="8143932" cy="16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anose="020B0400000000000000" pitchFamily="34" charset="-122"/>
              </a:rPr>
              <a:t>name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属性表示单选框所在的组名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（忽略点）</a:t>
            </a:r>
            <a:endParaRPr lang="en-US" altLang="zh-CN" sz="2000" dirty="0" smtClean="0">
              <a:solidFill>
                <a:srgbClr val="C00000"/>
              </a:solidFill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anose="020B0400000000000000" pitchFamily="34" charset="-122"/>
              </a:rPr>
              <a:t>value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属性表示单选框的取值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anose="020B0400000000000000" pitchFamily="34" charset="-122"/>
              </a:rPr>
              <a:t>checked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属性表示选中某一个选项</a:t>
            </a:r>
            <a:endParaRPr lang="zh-CN" altLang="zh-CN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10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059582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疑问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】</a:t>
            </a:r>
            <a:r>
              <a:rPr lang="zh-CN" altLang="en-US" sz="2000" dirty="0">
                <a:solidFill>
                  <a:srgbClr val="C00000"/>
                </a:solidFill>
                <a:ea typeface="苹方 中等" panose="020B0400000000000000" pitchFamily="34" charset="-122"/>
              </a:rPr>
              <a:t>：对于单选框，加上</a:t>
            </a:r>
            <a:r>
              <a:rPr lang="en-US" altLang="zh-CN" sz="2000" dirty="0">
                <a:solidFill>
                  <a:srgbClr val="C00000"/>
                </a:solidFill>
                <a:ea typeface="苹方 中等" panose="020B0400000000000000" pitchFamily="34" charset="-122"/>
              </a:rPr>
              <a:t>value</a:t>
            </a:r>
            <a:r>
              <a:rPr lang="zh-CN" altLang="en-US" sz="2000" dirty="0">
                <a:solidFill>
                  <a:srgbClr val="C00000"/>
                </a:solidFill>
                <a:ea typeface="苹方 中等" panose="020B0400000000000000" pitchFamily="34" charset="-122"/>
              </a:rPr>
              <a:t>与没加上好像没啥区别啊？为啥还加上呢？</a:t>
            </a:r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1187624" y="1912411"/>
            <a:ext cx="7128792" cy="3482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      value</a:t>
            </a:r>
            <a:r>
              <a:rPr lang="zh-CN" altLang="zh-CN" sz="2000" dirty="0">
                <a:ea typeface="苹方 中等" panose="020B0400000000000000" pitchFamily="34" charset="-122"/>
              </a:rPr>
              <a:t>属性取值一般跟后面的文本相同，之所以加上</a:t>
            </a:r>
            <a:r>
              <a:rPr lang="en-US" altLang="zh-CN" sz="2000" dirty="0">
                <a:ea typeface="苹方 中等" panose="020B0400000000000000" pitchFamily="34" charset="-122"/>
              </a:rPr>
              <a:t>value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属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性</a:t>
            </a:r>
            <a:r>
              <a:rPr lang="zh-CN" altLang="zh-CN" sz="2000" dirty="0">
                <a:ea typeface="苹方 中等" panose="020B0400000000000000" pitchFamily="34" charset="-122"/>
              </a:rPr>
              <a:t>，是为了方便</a:t>
            </a:r>
            <a:r>
              <a:rPr lang="en-US" altLang="zh-CN" sz="2000" dirty="0">
                <a:ea typeface="苹方 中等" panose="020B0400000000000000" pitchFamily="34" charset="-122"/>
              </a:rPr>
              <a:t>JavaScript</a:t>
            </a:r>
            <a:r>
              <a:rPr lang="zh-CN" altLang="zh-CN" sz="2000" dirty="0">
                <a:ea typeface="苹方 中等" panose="020B0400000000000000" pitchFamily="34" charset="-122"/>
              </a:rPr>
              <a:t>或者服务器操作数据用的。所有表单元素的</a:t>
            </a:r>
            <a:r>
              <a:rPr lang="en-US" altLang="zh-CN" sz="2000" dirty="0">
                <a:ea typeface="苹方 中等" panose="020B0400000000000000" pitchFamily="34" charset="-122"/>
              </a:rPr>
              <a:t>value</a:t>
            </a:r>
            <a:r>
              <a:rPr lang="zh-CN" altLang="zh-CN" sz="2000" dirty="0">
                <a:ea typeface="苹方 中等" panose="020B0400000000000000" pitchFamily="34" charset="-122"/>
              </a:rPr>
              <a:t>属性的作用都是一样的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。</a:t>
            </a:r>
            <a:endParaRPr lang="en-US" altLang="zh-CN" sz="2000" dirty="0" smtClean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38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4420" y="68862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0548" y="87104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2718" y="90159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4501" y="759495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00588" y="1583029"/>
            <a:ext cx="8143932" cy="4860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zh-C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44444" y="2150092"/>
            <a:ext cx="6426759" cy="407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&lt;input type="checkbox" name="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组名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value="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/&gt;</a:t>
            </a:r>
            <a:endParaRPr lang="zh-CN" altLang="en-US" dirty="0"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621798" y="2654148"/>
            <a:ext cx="8143932" cy="16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anose="020B0400000000000000" pitchFamily="34" charset="-122"/>
              </a:rPr>
              <a:t>name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属性表示复选框所在的组名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（忽略点）</a:t>
            </a:r>
            <a:endParaRPr lang="en-US" altLang="zh-CN" sz="2000" dirty="0" smtClean="0">
              <a:solidFill>
                <a:srgbClr val="C00000"/>
              </a:solidFill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anose="020B0400000000000000" pitchFamily="34" charset="-122"/>
              </a:rPr>
              <a:t>value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属性表示复选框的取值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anose="020B0400000000000000" pitchFamily="34" charset="-122"/>
              </a:rPr>
              <a:t>checked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属性表示选中某一个选项</a:t>
            </a:r>
            <a:endParaRPr lang="zh-CN" altLang="zh-CN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71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2631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0874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3928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0" y="697187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9.8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69135" y="1277694"/>
            <a:ext cx="8143932" cy="4860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zh-CN" sz="2000" dirty="0"/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425392" y="1385706"/>
            <a:ext cx="8143932" cy="16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ea typeface="苹方 中等" panose="020B0400000000000000" pitchFamily="34" charset="-122"/>
              </a:rPr>
              <a:t>在</a:t>
            </a:r>
            <a:r>
              <a:rPr lang="en-US" altLang="zh-CN" sz="2000" dirty="0">
                <a:ea typeface="苹方 中等" panose="020B0400000000000000" pitchFamily="34" charset="-122"/>
              </a:rPr>
              <a:t>HTML</a:t>
            </a:r>
            <a:r>
              <a:rPr lang="zh-CN" altLang="zh-CN" sz="2000" dirty="0">
                <a:ea typeface="苹方 中等" panose="020B0400000000000000" pitchFamily="34" charset="-122"/>
              </a:rPr>
              <a:t>中，常见的按钮有</a:t>
            </a:r>
            <a:r>
              <a:rPr lang="en-US" altLang="zh-CN" sz="2000" dirty="0">
                <a:ea typeface="苹方 中等" panose="020B0400000000000000" pitchFamily="34" charset="-122"/>
              </a:rPr>
              <a:t>3</a:t>
            </a:r>
            <a:r>
              <a:rPr lang="zh-CN" altLang="zh-CN" sz="2000" dirty="0">
                <a:ea typeface="苹方 中等" panose="020B0400000000000000" pitchFamily="34" charset="-122"/>
              </a:rPr>
              <a:t>种：①普通按钮</a:t>
            </a:r>
            <a:r>
              <a:rPr lang="en-US" altLang="zh-CN" sz="2000" dirty="0">
                <a:ea typeface="苹方 中等" panose="020B0400000000000000" pitchFamily="34" charset="-122"/>
              </a:rPr>
              <a:t>button</a:t>
            </a:r>
            <a:r>
              <a:rPr lang="zh-CN" altLang="zh-CN" sz="2000" dirty="0">
                <a:ea typeface="苹方 中等" panose="020B0400000000000000" pitchFamily="34" charset="-122"/>
              </a:rPr>
              <a:t>；②提交按钮</a:t>
            </a:r>
            <a:r>
              <a:rPr lang="en-US" altLang="zh-CN" sz="2000" dirty="0">
                <a:ea typeface="苹方 中等" panose="020B0400000000000000" pitchFamily="34" charset="-122"/>
              </a:rPr>
              <a:t>submit</a:t>
            </a:r>
            <a:r>
              <a:rPr lang="zh-CN" altLang="zh-CN" sz="2000" dirty="0">
                <a:ea typeface="苹方 中等" panose="020B0400000000000000" pitchFamily="34" charset="-122"/>
              </a:rPr>
              <a:t>；③重置按钮</a:t>
            </a:r>
            <a:r>
              <a:rPr lang="en-US" altLang="zh-CN" sz="2000" dirty="0">
                <a:ea typeface="苹方 中等" panose="020B0400000000000000" pitchFamily="34" charset="-122"/>
              </a:rPr>
              <a:t>reset</a:t>
            </a:r>
            <a:r>
              <a:rPr lang="zh-CN" altLang="zh-CN" sz="2000" dirty="0">
                <a:ea typeface="苹方 中等" panose="020B0400000000000000" pitchFamily="34" charset="-122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2270" y="2362148"/>
            <a:ext cx="7834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普通按钮：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input type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="button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value="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/&gt;</a:t>
            </a:r>
            <a:endParaRPr lang="en-US" altLang="zh-CN" sz="2000" dirty="0" smtClean="0"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Consolas" panose="020B0609020204030204" pitchFamily="49" charset="0"/>
                <a:ea typeface="苹方 中等" panose="020B0400000000000000" pitchFamily="34" charset="-122"/>
              </a:rPr>
              <a:t> 提交按钮：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input type="submit" value="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Consolas" panose="020B0609020204030204" pitchFamily="49" charset="0"/>
                <a:ea typeface="苹方 中等" panose="020B0400000000000000" pitchFamily="34" charset="-122"/>
              </a:rPr>
              <a:t> 重置按钮：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input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type="reset" value="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/&gt;</a:t>
            </a:r>
            <a:endParaRPr lang="en-US" altLang="zh-CN" sz="2000" dirty="0"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000" dirty="0">
              <a:ea typeface="苹方 中等" panose="020B0400000000000000" pitchFamily="34" charset="-122"/>
            </a:endParaRPr>
          </a:p>
        </p:txBody>
      </p:sp>
      <p:sp>
        <p:nvSpPr>
          <p:cNvPr id="16" name="文本占位符 2"/>
          <p:cNvSpPr txBox="1">
            <a:spLocks/>
          </p:cNvSpPr>
          <p:nvPr/>
        </p:nvSpPr>
        <p:spPr>
          <a:xfrm>
            <a:off x="517912" y="3802308"/>
            <a:ext cx="8143932" cy="11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在实际开发中，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button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标签比较少用</a:t>
            </a:r>
            <a:endParaRPr lang="zh-CN" altLang="zh-CN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08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1685" y="61798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7813" y="80040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5453" y="83095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1766" y="688856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67912" y="1431381"/>
            <a:ext cx="8143932" cy="4860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zh-C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98569" y="2009554"/>
            <a:ext cx="3147015" cy="41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&lt;input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type="file" /&gt;</a:t>
            </a:r>
            <a:endParaRPr lang="zh-CN" altLang="en-US" sz="2000" dirty="0"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803006" y="2442129"/>
            <a:ext cx="8143932" cy="16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如果想要实现文件上传的真正功能，需要借助后端技术</a:t>
            </a:r>
            <a:endParaRPr lang="zh-CN" altLang="zh-CN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42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4461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2703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5757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90345" y="715481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9.10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行文本框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69135" y="1295988"/>
            <a:ext cx="8143932" cy="1674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多</a:t>
            </a:r>
            <a:r>
              <a:rPr lang="zh-CN" altLang="zh-CN" sz="2000" dirty="0"/>
              <a:t>行文本框使用的是</a:t>
            </a:r>
            <a:r>
              <a:rPr lang="en-US" altLang="zh-CN" sz="2000" dirty="0" err="1"/>
              <a:t>textarea</a:t>
            </a:r>
            <a:r>
              <a:rPr lang="zh-CN" altLang="zh-CN" sz="2000" dirty="0"/>
              <a:t>标签，而不是</a:t>
            </a:r>
            <a:r>
              <a:rPr lang="en-US" altLang="zh-CN" sz="2000" dirty="0"/>
              <a:t>input</a:t>
            </a:r>
            <a:r>
              <a:rPr lang="zh-CN" altLang="zh-CN" sz="2000" dirty="0"/>
              <a:t>标签。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zh-C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2600833"/>
            <a:ext cx="7135287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&lt;input type="checkbox" name="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组名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value="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/&gt;</a:t>
            </a:r>
            <a:endParaRPr lang="zh-CN" altLang="en-US" sz="2000" dirty="0"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53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2753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0995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4049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90345" y="698402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拉列表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55576" y="1440927"/>
            <a:ext cx="8143932" cy="1674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下拉列表由</a:t>
            </a:r>
            <a:r>
              <a:rPr lang="en-US" altLang="zh-CN" sz="2000" dirty="0"/>
              <a:t>select</a:t>
            </a:r>
            <a:r>
              <a:rPr lang="zh-CN" altLang="zh-CN" sz="2000" dirty="0"/>
              <a:t>和</a:t>
            </a:r>
            <a:r>
              <a:rPr lang="en-US" altLang="zh-CN" sz="2000" dirty="0"/>
              <a:t>option</a:t>
            </a:r>
            <a:r>
              <a:rPr lang="zh-CN" altLang="zh-CN" sz="2000" dirty="0"/>
              <a:t>这</a:t>
            </a:r>
            <a:r>
              <a:rPr lang="en-US" altLang="zh-CN" sz="2000" dirty="0"/>
              <a:t>2</a:t>
            </a:r>
            <a:r>
              <a:rPr lang="zh-CN" altLang="zh-CN" sz="2000" dirty="0"/>
              <a:t>个标签配合使用来</a:t>
            </a:r>
            <a:r>
              <a:rPr lang="zh-CN" altLang="zh-CN" sz="2000" dirty="0" smtClean="0"/>
              <a:t>表示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zh-C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2593055"/>
            <a:ext cx="4172937" cy="180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select&gt;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&lt;option&gt;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选项内容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&lt;/option&gt;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&lt;option&gt;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选项内容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&lt;/option&gt;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71508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915260" y="915566"/>
            <a:ext cx="7416824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800" b="1" dirty="0" smtClean="0"/>
              <a:t>select</a:t>
            </a:r>
            <a:r>
              <a:rPr lang="zh-CN" altLang="en-US" sz="1800" b="1" dirty="0" smtClean="0"/>
              <a:t>标签属性</a:t>
            </a:r>
            <a:endParaRPr lang="zh-CN" altLang="en-US" sz="1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1154"/>
              </p:ext>
            </p:extLst>
          </p:nvPr>
        </p:nvGraphicFramePr>
        <p:xfrm>
          <a:off x="1131284" y="1365616"/>
          <a:ext cx="7200800" cy="1028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0772"/>
                <a:gridCol w="4990028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属性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说明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multiple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设置下拉列表可以选择多项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size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设置下拉列表显示几个列表项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6" name="文本占位符 1"/>
          <p:cNvSpPr txBox="1">
            <a:spLocks/>
          </p:cNvSpPr>
          <p:nvPr/>
        </p:nvSpPr>
        <p:spPr>
          <a:xfrm>
            <a:off x="1059276" y="2715766"/>
            <a:ext cx="7272808" cy="48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1800" b="1" dirty="0" smtClean="0">
                <a:ea typeface="苹方 中等" panose="020B0400000000000000" pitchFamily="34" charset="-122"/>
              </a:rPr>
              <a:t>option</a:t>
            </a:r>
            <a:r>
              <a:rPr lang="zh-CN" altLang="en-US" sz="1800" b="1" dirty="0" smtClean="0">
                <a:ea typeface="苹方 中等" panose="020B0400000000000000" pitchFamily="34" charset="-122"/>
              </a:rPr>
              <a:t>标签属性</a:t>
            </a:r>
            <a:endParaRPr lang="zh-CN" altLang="en-US" sz="1800" b="1" dirty="0">
              <a:ea typeface="苹方 中等" panose="020B0400000000000000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12407"/>
              </p:ext>
            </p:extLst>
          </p:nvPr>
        </p:nvGraphicFramePr>
        <p:xfrm>
          <a:off x="1203292" y="3201820"/>
          <a:ext cx="7128792" cy="1028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8664"/>
                <a:gridCol w="4940128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属性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说明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selected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是否选中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value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选项值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67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269061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647103"/>
            <a:ext cx="8786842" cy="451596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400" b="1" dirty="0"/>
              <a:t>一、单选题</a:t>
            </a:r>
            <a:endParaRPr lang="zh-CN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1</a:t>
            </a:r>
            <a:r>
              <a:rPr lang="zh-CN" altLang="zh-CN" sz="2000" dirty="0"/>
              <a:t>、大多数表单元素都是使用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 </a:t>
            </a:r>
            <a:r>
              <a:rPr lang="zh-CN" altLang="zh-CN" sz="2000" dirty="0"/>
              <a:t>）标签，然后通过</a:t>
            </a:r>
            <a:r>
              <a:rPr lang="en-US" altLang="zh-CN" sz="2000" dirty="0"/>
              <a:t>type</a:t>
            </a:r>
            <a:r>
              <a:rPr lang="zh-CN" altLang="zh-CN" sz="2000" dirty="0"/>
              <a:t>属性指定表单类型。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 smtClean="0"/>
              <a:t>        A</a:t>
            </a:r>
            <a:r>
              <a:rPr lang="en-US" altLang="zh-CN" sz="2000" dirty="0"/>
              <a:t>. input            B. 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            </a:t>
            </a:r>
            <a:r>
              <a:rPr lang="en-US" altLang="zh-CN" sz="2000" dirty="0" smtClean="0"/>
              <a:t>  C</a:t>
            </a:r>
            <a:r>
              <a:rPr lang="en-US" altLang="zh-CN" sz="2000" dirty="0"/>
              <a:t>. select           </a:t>
            </a:r>
            <a:r>
              <a:rPr lang="en-US" altLang="zh-CN" sz="2000" dirty="0" smtClean="0"/>
              <a:t>       </a:t>
            </a:r>
            <a:r>
              <a:rPr lang="en-US" altLang="zh-CN" sz="2000" dirty="0" err="1"/>
              <a:t>D.option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2</a:t>
            </a:r>
            <a:r>
              <a:rPr lang="zh-CN" altLang="zh-CN" sz="2000" dirty="0"/>
              <a:t>、下面表单元素中，有</a:t>
            </a:r>
            <a:r>
              <a:rPr lang="en-US" altLang="zh-CN" sz="2000" dirty="0"/>
              <a:t>value</a:t>
            </a:r>
            <a:r>
              <a:rPr lang="zh-CN" altLang="zh-CN" sz="2000" dirty="0"/>
              <a:t>属性的是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 </a:t>
            </a:r>
            <a:r>
              <a:rPr lang="zh-CN" altLang="zh-CN" sz="2000" dirty="0"/>
              <a:t>）。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</a:t>
            </a:r>
            <a:r>
              <a:rPr lang="zh-CN" altLang="zh-CN" sz="2000" dirty="0"/>
              <a:t>单选框</a:t>
            </a:r>
            <a:r>
              <a:rPr lang="en-US" altLang="zh-CN" sz="2000" dirty="0"/>
              <a:t>          B.</a:t>
            </a:r>
            <a:r>
              <a:rPr lang="zh-CN" altLang="zh-CN" sz="2000" dirty="0"/>
              <a:t>复选框</a:t>
            </a:r>
            <a:r>
              <a:rPr lang="en-US" altLang="zh-CN" sz="2000" dirty="0"/>
              <a:t>           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.</a:t>
            </a:r>
            <a:r>
              <a:rPr lang="zh-CN" altLang="zh-CN" sz="2000" dirty="0"/>
              <a:t>下拉列表</a:t>
            </a:r>
            <a:r>
              <a:rPr lang="en-US" altLang="zh-CN" sz="2000" dirty="0"/>
              <a:t>        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D.</a:t>
            </a:r>
            <a:r>
              <a:rPr lang="zh-CN" altLang="zh-CN" sz="2000" dirty="0"/>
              <a:t>以上都是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3</a:t>
            </a:r>
            <a:r>
              <a:rPr lang="zh-CN" altLang="zh-CN" sz="2000" dirty="0"/>
              <a:t>、单行文本框使用（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实现，密码文本框使用（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实现，多行文本框使用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 </a:t>
            </a:r>
            <a:r>
              <a:rPr lang="zh-CN" altLang="zh-CN" sz="2000" dirty="0"/>
              <a:t>）实现。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&lt;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&gt;&lt;/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&gt;                    </a:t>
            </a:r>
            <a:r>
              <a:rPr lang="en-US" altLang="zh-CN" sz="2000" dirty="0" smtClean="0"/>
              <a:t> B</a:t>
            </a:r>
            <a:r>
              <a:rPr lang="en-US" altLang="zh-CN" sz="2000" dirty="0"/>
              <a:t>.&lt;input type="</a:t>
            </a:r>
            <a:r>
              <a:rPr lang="en-US" altLang="zh-CN" sz="2000" dirty="0" err="1"/>
              <a:t>texarea</a:t>
            </a:r>
            <a:r>
              <a:rPr lang="en-US" altLang="zh-CN" sz="2000" dirty="0"/>
              <a:t>" /&gt;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C</a:t>
            </a:r>
            <a:r>
              <a:rPr lang="en-US" altLang="zh-CN" sz="2000" dirty="0"/>
              <a:t>. &lt;input type="text" /&gt;                     </a:t>
            </a:r>
            <a:r>
              <a:rPr lang="en-US" altLang="zh-CN" sz="2000" dirty="0" smtClean="0"/>
              <a:t>  D</a:t>
            </a:r>
            <a:r>
              <a:rPr lang="en-US" altLang="zh-CN" sz="2000" dirty="0"/>
              <a:t>.&lt;input type="password" /&gt;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4</a:t>
            </a:r>
            <a:r>
              <a:rPr lang="zh-CN" altLang="zh-CN" sz="2000" dirty="0"/>
              <a:t>、如果想要定义单选框默认选中效果，可以使用（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属性来实现。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checked          </a:t>
            </a:r>
            <a:r>
              <a:rPr lang="en-US" altLang="zh-CN" sz="2000" dirty="0" err="1"/>
              <a:t>B.selected</a:t>
            </a:r>
            <a:r>
              <a:rPr lang="en-US" altLang="zh-CN" sz="2000" dirty="0"/>
              <a:t>            </a:t>
            </a:r>
            <a:r>
              <a:rPr lang="en-US" altLang="zh-CN" sz="2000" dirty="0" err="1"/>
              <a:t>C.type</a:t>
            </a:r>
            <a:r>
              <a:rPr lang="en-US" altLang="zh-CN" sz="2000" dirty="0"/>
              <a:t>               </a:t>
            </a:r>
            <a:r>
              <a:rPr lang="en-US" altLang="zh-CN" sz="2000" dirty="0" smtClean="0"/>
              <a:t>  D</a:t>
            </a:r>
            <a:r>
              <a:rPr lang="en-US" altLang="zh-CN" sz="2000" dirty="0"/>
              <a:t>.</a:t>
            </a:r>
            <a:r>
              <a:rPr lang="zh-CN" altLang="zh-CN" sz="2000" dirty="0"/>
              <a:t>以上都</a:t>
            </a:r>
            <a:r>
              <a:rPr lang="zh-CN" altLang="zh-CN" sz="2000" dirty="0" smtClean="0"/>
              <a:t>不是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5</a:t>
            </a:r>
            <a:r>
              <a:rPr lang="zh-CN" altLang="zh-CN" sz="2000" dirty="0"/>
              <a:t>、在表单中，</a:t>
            </a:r>
            <a:r>
              <a:rPr lang="en-US" altLang="zh-CN" sz="2000" dirty="0"/>
              <a:t>input</a:t>
            </a:r>
            <a:r>
              <a:rPr lang="zh-CN" altLang="zh-CN" sz="2000" dirty="0"/>
              <a:t>元素的</a:t>
            </a:r>
            <a:r>
              <a:rPr lang="en-US" altLang="zh-CN" sz="2000" dirty="0"/>
              <a:t>type</a:t>
            </a:r>
            <a:r>
              <a:rPr lang="zh-CN" altLang="zh-CN" sz="2000" dirty="0"/>
              <a:t>属性取值为（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时，用于创建重置按钮。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reset             </a:t>
            </a:r>
            <a:r>
              <a:rPr lang="en-US" altLang="zh-CN" sz="2000" dirty="0" smtClean="0"/>
              <a:t>  B</a:t>
            </a:r>
            <a:r>
              <a:rPr lang="en-US" altLang="zh-CN" sz="2000" dirty="0"/>
              <a:t>. set               </a:t>
            </a:r>
            <a:r>
              <a:rPr lang="en-US" altLang="zh-CN" sz="2000" dirty="0" smtClean="0"/>
              <a:t>      C</a:t>
            </a:r>
            <a:r>
              <a:rPr lang="en-US" altLang="zh-CN" sz="2000" dirty="0"/>
              <a:t>. button             </a:t>
            </a:r>
            <a:r>
              <a:rPr lang="en-US" altLang="zh-CN" sz="2000" dirty="0" err="1"/>
              <a:t>D.submit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57158" y="465516"/>
            <a:ext cx="8786842" cy="451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  6</a:t>
            </a:r>
            <a:r>
              <a:rPr lang="zh-CN" altLang="zh-CN" sz="2000" dirty="0">
                <a:ea typeface="苹方 中等" panose="020B0400000000000000" pitchFamily="34" charset="-122"/>
              </a:rPr>
              <a:t>、下面有关表单的说法，正确的是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（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 </a:t>
            </a:r>
            <a:r>
              <a:rPr lang="zh-CN" altLang="zh-CN" sz="2000" dirty="0">
                <a:ea typeface="苹方 中等" panose="020B0400000000000000" pitchFamily="34" charset="-122"/>
              </a:rPr>
              <a:t>）。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  </a:t>
            </a:r>
            <a:r>
              <a:rPr lang="en-US" altLang="zh-CN" sz="2000" dirty="0">
                <a:ea typeface="苹方 中等" panose="020B0400000000000000" pitchFamily="34" charset="-122"/>
              </a:rPr>
              <a:t>A. </a:t>
            </a:r>
            <a:r>
              <a:rPr lang="zh-CN" altLang="zh-CN" sz="2000" dirty="0">
                <a:ea typeface="苹方 中等" panose="020B0400000000000000" pitchFamily="34" charset="-122"/>
              </a:rPr>
              <a:t>表单其实就是表格，两者是一样的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 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 </a:t>
            </a:r>
            <a:r>
              <a:rPr lang="en-US" altLang="zh-CN" sz="2000" dirty="0">
                <a:ea typeface="苹方 中等" panose="020B0400000000000000" pitchFamily="34" charset="-122"/>
              </a:rPr>
              <a:t>B. </a:t>
            </a:r>
            <a:r>
              <a:rPr lang="zh-CN" altLang="zh-CN" sz="2000" dirty="0">
                <a:ea typeface="苹方 中等" panose="020B0400000000000000" pitchFamily="34" charset="-122"/>
              </a:rPr>
              <a:t>下拉列表不属于表单，而是属于列表的一种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  </a:t>
            </a:r>
            <a:r>
              <a:rPr lang="en-US" altLang="zh-CN" sz="2000" dirty="0">
                <a:ea typeface="苹方 中等" panose="020B0400000000000000" pitchFamily="34" charset="-122"/>
              </a:rPr>
              <a:t>C. </a:t>
            </a:r>
            <a:r>
              <a:rPr lang="zh-CN" altLang="zh-CN" sz="2000" dirty="0">
                <a:ea typeface="苹方 中等" panose="020B0400000000000000" pitchFamily="34" charset="-122"/>
              </a:rPr>
              <a:t>在表单中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，</a:t>
            </a:r>
            <a:r>
              <a:rPr lang="en-US" altLang="zh-CN" sz="2000" dirty="0">
                <a:ea typeface="苹方 中等" panose="020B0400000000000000" pitchFamily="34" charset="-122"/>
              </a:rPr>
              <a:t>group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属性</a:t>
            </a:r>
            <a:r>
              <a:rPr lang="zh-CN" altLang="zh-CN" sz="2000" dirty="0">
                <a:ea typeface="苹方 中等" panose="020B0400000000000000" pitchFamily="34" charset="-122"/>
              </a:rPr>
              <a:t>一般用于单选框和复选框分组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  </a:t>
            </a:r>
            <a:r>
              <a:rPr lang="en-US" altLang="zh-CN" sz="2000" dirty="0">
                <a:ea typeface="苹方 中等" panose="020B0400000000000000" pitchFamily="34" charset="-122"/>
              </a:rPr>
              <a:t>D. </a:t>
            </a:r>
            <a:r>
              <a:rPr lang="zh-CN" altLang="zh-CN" sz="2000" dirty="0">
                <a:ea typeface="苹方 中等" panose="020B0400000000000000" pitchFamily="34" charset="-122"/>
              </a:rPr>
              <a:t>在表单中，</a:t>
            </a:r>
            <a:r>
              <a:rPr lang="en-US" altLang="zh-CN" sz="2000" dirty="0">
                <a:ea typeface="苹方 中等" panose="020B0400000000000000" pitchFamily="34" charset="-122"/>
              </a:rPr>
              <a:t>value</a:t>
            </a:r>
            <a:r>
              <a:rPr lang="zh-CN" altLang="zh-CN" sz="2000" dirty="0">
                <a:ea typeface="苹方 中等" panose="020B0400000000000000" pitchFamily="34" charset="-122"/>
              </a:rPr>
              <a:t>属性一般是为了方便</a:t>
            </a:r>
            <a:r>
              <a:rPr lang="en-US" altLang="zh-CN" sz="2000" dirty="0">
                <a:ea typeface="苹方 中等" panose="020B0400000000000000" pitchFamily="34" charset="-122"/>
              </a:rPr>
              <a:t>JavaScript</a:t>
            </a:r>
            <a:r>
              <a:rPr lang="zh-CN" altLang="zh-CN" sz="2000" dirty="0">
                <a:ea typeface="苹方 中等" panose="020B0400000000000000" pitchFamily="34" charset="-122"/>
              </a:rPr>
              <a:t>或服务器操作数据用的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7</a:t>
            </a:r>
            <a:r>
              <a:rPr lang="zh-CN" altLang="zh-CN" sz="2000" dirty="0">
                <a:ea typeface="苹方 中等" panose="020B0400000000000000" pitchFamily="34" charset="-122"/>
              </a:rPr>
              <a:t>、下面对于按钮的说法，不正确的是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（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 </a:t>
            </a:r>
            <a:r>
              <a:rPr lang="zh-CN" altLang="zh-CN" sz="2000" dirty="0">
                <a:ea typeface="苹方 中等" panose="020B0400000000000000" pitchFamily="34" charset="-122"/>
              </a:rPr>
              <a:t>）。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  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A</a:t>
            </a:r>
            <a:r>
              <a:rPr lang="en-US" altLang="zh-CN" sz="2000" dirty="0">
                <a:ea typeface="苹方 中等" panose="020B0400000000000000" pitchFamily="34" charset="-122"/>
              </a:rPr>
              <a:t>. </a:t>
            </a:r>
            <a:r>
              <a:rPr lang="zh-CN" altLang="zh-CN" sz="2000" dirty="0">
                <a:ea typeface="苹方 中等" panose="020B0400000000000000" pitchFamily="34" charset="-122"/>
              </a:rPr>
              <a:t>普通按钮一般情况下都是配合</a:t>
            </a:r>
            <a:r>
              <a:rPr lang="en-US" altLang="zh-CN" sz="2000" dirty="0">
                <a:ea typeface="苹方 中等" panose="020B0400000000000000" pitchFamily="34" charset="-122"/>
              </a:rPr>
              <a:t>JavaScript</a:t>
            </a:r>
            <a:r>
              <a:rPr lang="zh-CN" altLang="zh-CN" sz="2000" dirty="0">
                <a:ea typeface="苹方 中等" panose="020B0400000000000000" pitchFamily="34" charset="-122"/>
              </a:rPr>
              <a:t>来进行各种操作的；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  </a:t>
            </a:r>
            <a:r>
              <a:rPr lang="en-US" altLang="zh-CN" sz="2000" dirty="0">
                <a:ea typeface="苹方 中等" panose="020B0400000000000000" pitchFamily="34" charset="-122"/>
              </a:rPr>
              <a:t>B. </a:t>
            </a:r>
            <a:r>
              <a:rPr lang="zh-CN" altLang="zh-CN" sz="2000" dirty="0">
                <a:ea typeface="苹方 中等" panose="020B0400000000000000" pitchFamily="34" charset="-122"/>
              </a:rPr>
              <a:t>提交按钮一般都是用来给服务器提交数据的；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  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C</a:t>
            </a:r>
            <a:r>
              <a:rPr lang="en-US" altLang="zh-CN" sz="2000" dirty="0">
                <a:ea typeface="苹方 中等" panose="020B0400000000000000" pitchFamily="34" charset="-122"/>
              </a:rPr>
              <a:t>. </a:t>
            </a:r>
            <a:r>
              <a:rPr lang="zh-CN" altLang="zh-CN" sz="2000" dirty="0">
                <a:ea typeface="苹方 中等" panose="020B0400000000000000" pitchFamily="34" charset="-122"/>
              </a:rPr>
              <a:t>重置按钮一般用来清除用户在表单中输入的内容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  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D</a:t>
            </a:r>
            <a:r>
              <a:rPr lang="en-US" altLang="zh-CN" sz="2000" dirty="0">
                <a:ea typeface="苹方 中等" panose="020B0400000000000000" pitchFamily="34" charset="-122"/>
              </a:rPr>
              <a:t>. </a:t>
            </a:r>
            <a:r>
              <a:rPr lang="zh-CN" altLang="zh-CN" sz="2000" dirty="0">
                <a:ea typeface="苹方 中等" panose="020B0400000000000000" pitchFamily="34" charset="-122"/>
              </a:rPr>
              <a:t>表单中的按钮更多的是使用</a:t>
            </a:r>
            <a:r>
              <a:rPr lang="en-US" altLang="zh-CN" sz="2000" dirty="0">
                <a:ea typeface="苹方 中等" panose="020B0400000000000000" pitchFamily="34" charset="-122"/>
              </a:rPr>
              <a:t>button</a:t>
            </a:r>
            <a:r>
              <a:rPr lang="zh-CN" altLang="zh-CN" sz="2000" dirty="0">
                <a:ea typeface="苹方 中等" panose="020B0400000000000000" pitchFamily="34" charset="-122"/>
              </a:rPr>
              <a:t>标签来实现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02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6102" y="1367935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anose="020B0400000000000000" pitchFamily="34" charset="-122"/>
              </a:rPr>
              <a:t>教学重点</a:t>
            </a:r>
            <a:endParaRPr lang="zh-CN" altLang="en-US" sz="2800" b="1" dirty="0"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6894" y="2143184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form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掌握常见表单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83568" y="699542"/>
            <a:ext cx="8786842" cy="1080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二</a:t>
            </a:r>
            <a:r>
              <a:rPr lang="zh-CN" altLang="zh-CN" sz="2000" b="1" dirty="0" smtClean="0"/>
              <a:t>、</a:t>
            </a:r>
            <a:r>
              <a:rPr lang="zh-CN" altLang="en-US" sz="2000" b="1" dirty="0" smtClean="0"/>
              <a:t>编程题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使用</a:t>
            </a:r>
            <a:r>
              <a:rPr lang="zh-CN" altLang="zh-CN" sz="2000" dirty="0"/>
              <a:t>这一章学到的表单标签，制作下</a:t>
            </a:r>
            <a:r>
              <a:rPr lang="zh-CN" altLang="zh-CN" sz="2000" dirty="0" smtClean="0"/>
              <a:t>图所</a:t>
            </a:r>
            <a:r>
              <a:rPr lang="zh-CN" altLang="zh-CN" sz="2000" dirty="0"/>
              <a:t>示的表单页面。</a:t>
            </a:r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6407" y="1995686"/>
            <a:ext cx="2593746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568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716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958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2012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78032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11560" y="1261770"/>
            <a:ext cx="7480139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表单最重要的作用就是：在浏览器端收集用户的信息，然后将数据提交给服务器来处理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学习表单</a:t>
            </a:r>
            <a:r>
              <a:rPr lang="zh-CN" altLang="zh-CN" sz="2000" dirty="0" smtClean="0"/>
              <a:t>只需</a:t>
            </a:r>
            <a:r>
              <a:rPr lang="zh-CN" altLang="zh-CN" sz="2000" dirty="0"/>
              <a:t>要</a:t>
            </a:r>
            <a:r>
              <a:rPr lang="zh-CN" altLang="zh-CN" sz="2000" dirty="0" smtClean="0"/>
              <a:t>把</a:t>
            </a:r>
            <a:r>
              <a:rPr lang="zh-CN" altLang="en-US" sz="2000" dirty="0" smtClean="0"/>
              <a:t>页面</a:t>
            </a:r>
            <a:r>
              <a:rPr lang="zh-CN" altLang="zh-CN" sz="2000" dirty="0" smtClean="0"/>
              <a:t>效果</a:t>
            </a:r>
            <a:r>
              <a:rPr lang="zh-CN" altLang="zh-CN" sz="2000" dirty="0"/>
              <a:t>做出来就可以，不需要管</a:t>
            </a:r>
            <a:r>
              <a:rPr lang="zh-CN" altLang="zh-CN" sz="2000" dirty="0" smtClean="0"/>
              <a:t>数据处理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常见</a:t>
            </a:r>
            <a:r>
              <a:rPr lang="zh-CN" altLang="zh-CN" sz="2000" dirty="0"/>
              <a:t>表单标签有</a:t>
            </a:r>
            <a:r>
              <a:rPr lang="en-US" altLang="zh-CN" sz="2000" dirty="0"/>
              <a:t>5</a:t>
            </a:r>
            <a:r>
              <a:rPr lang="zh-CN" altLang="zh-CN" sz="2000" dirty="0"/>
              <a:t>种：</a:t>
            </a:r>
            <a:r>
              <a:rPr lang="en-US" altLang="zh-CN" sz="2000" dirty="0"/>
              <a:t>form</a:t>
            </a:r>
            <a:r>
              <a:rPr lang="zh-CN" altLang="zh-CN" sz="2000" dirty="0"/>
              <a:t>、</a:t>
            </a:r>
            <a:r>
              <a:rPr lang="en-US" altLang="zh-CN" sz="2000" dirty="0"/>
              <a:t>input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textarea</a:t>
            </a:r>
            <a:r>
              <a:rPr lang="zh-CN" altLang="zh-CN" sz="2000" dirty="0"/>
              <a:t>、</a:t>
            </a:r>
            <a:r>
              <a:rPr lang="en-US" altLang="zh-CN" sz="2000" dirty="0"/>
              <a:t>select</a:t>
            </a:r>
            <a:r>
              <a:rPr lang="zh-CN" altLang="zh-CN" sz="2000" dirty="0"/>
              <a:t>和</a:t>
            </a:r>
            <a:r>
              <a:rPr lang="en-US" altLang="zh-CN" sz="2000" dirty="0"/>
              <a:t>option</a:t>
            </a:r>
            <a:endParaRPr lang="zh-CN" altLang="zh-CN" sz="2000" dirty="0"/>
          </a:p>
        </p:txBody>
      </p:sp>
      <p:pic>
        <p:nvPicPr>
          <p:cNvPr id="12" name="图片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9063" y="3383409"/>
            <a:ext cx="172819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345"/>
            <a:ext cx="1728192" cy="55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9862"/>
            <a:ext cx="1872208" cy="1035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1139" y="698402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267" y="880823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01" y="911366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1220" y="769270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 form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33331" y="1511795"/>
            <a:ext cx="7350007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我们常说的表单，指的是文本框、按钮、单选框、复选框、下拉列表等的统称。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创建</a:t>
            </a:r>
            <a:r>
              <a:rPr lang="zh-CN" altLang="zh-CN" sz="2000" dirty="0"/>
              <a:t>一个表单，就像创建一个表格，我们也必须要把所有表单标签放在</a:t>
            </a:r>
            <a:r>
              <a:rPr lang="en-US" altLang="zh-CN" sz="2000" dirty="0"/>
              <a:t>form</a:t>
            </a:r>
            <a:r>
              <a:rPr lang="zh-CN" altLang="zh-CN" sz="2000" dirty="0"/>
              <a:t>标签内部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表</a:t>
            </a:r>
            <a:r>
              <a:rPr lang="zh-CN" altLang="en-US" sz="2000" dirty="0" smtClean="0"/>
              <a:t>单跟表格，这是完全不一样的概念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299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17153"/>
              </p:ext>
            </p:extLst>
          </p:nvPr>
        </p:nvGraphicFramePr>
        <p:xfrm>
          <a:off x="1187623" y="1698849"/>
          <a:ext cx="7272808" cy="2057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216"/>
                <a:gridCol w="5328592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属性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列表项符号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name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表单名称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method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提交方式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action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提交地址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target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打开方式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ea typeface="苹方 中等" panose="020B0400000000000000" pitchFamily="34" charset="-122"/>
                        </a:rPr>
                        <a:t>enctype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编码方式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35896" y="1203598"/>
            <a:ext cx="1726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form</a:t>
            </a: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标签属性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12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1334" y="660420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7462" y="842841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5804" y="873384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1415" y="731288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171" y="1311795"/>
            <a:ext cx="8143932" cy="5400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中，大多数表单都是使用</a:t>
            </a:r>
            <a:r>
              <a:rPr lang="en-US" altLang="zh-CN" sz="2000" dirty="0"/>
              <a:t>input</a:t>
            </a:r>
            <a:r>
              <a:rPr lang="zh-CN" altLang="zh-CN" sz="2000" dirty="0"/>
              <a:t>标签来实现的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46" y="2481925"/>
            <a:ext cx="556805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05814" y="1937799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type</a:t>
            </a: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ea typeface="苹方 中等" panose="020B0400000000000000" pitchFamily="34" charset="-122"/>
              </a:rPr>
              <a:t>属性取值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05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4229" y="569386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0357" y="751807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12909" y="782350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4310" y="640254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82965" y="2030851"/>
            <a:ext cx="8143932" cy="5400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常用属性：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1717794"/>
            <a:ext cx="3147015" cy="41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&lt;input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type="text" /&gt;</a:t>
            </a:r>
            <a:endParaRPr lang="zh-CN" altLang="en-US" sz="2000" dirty="0"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755576" y="1335061"/>
            <a:ext cx="8143932" cy="540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语法</a:t>
            </a:r>
            <a:endParaRPr lang="en-US" altLang="zh-CN" sz="2000" dirty="0" smtClean="0">
              <a:ea typeface="苹方 中等" panose="020B0400000000000000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09256"/>
              </p:ext>
            </p:extLst>
          </p:nvPr>
        </p:nvGraphicFramePr>
        <p:xfrm>
          <a:off x="915420" y="2678923"/>
          <a:ext cx="7272808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9343"/>
                <a:gridCol w="5073465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属性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说明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value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设置文本框的默认值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size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设置文本框的长度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ea typeface="苹方 中等" panose="020B0400000000000000" pitchFamily="34" charset="-122"/>
                        </a:rPr>
                        <a:t>maxlength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设置文本框最多可以输入的字符数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78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3" y="54280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1" y="72522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5" y="75577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4" y="613675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密码文本框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11561" y="1299700"/>
            <a:ext cx="7371217" cy="18362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密码文本框看成是一种特殊的单行文本框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在</a:t>
            </a:r>
            <a:r>
              <a:rPr lang="zh-CN" altLang="zh-CN" sz="2000" dirty="0"/>
              <a:t>单行文本框中输入的字符可见，而在密码文本框中输入的字符不可见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zh-C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06015" y="2715766"/>
            <a:ext cx="3711272" cy="41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&lt;input type="password"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/&gt;</a:t>
            </a:r>
            <a:endParaRPr lang="zh-CN" altLang="en-US" sz="2000" dirty="0"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  <p:pic>
        <p:nvPicPr>
          <p:cNvPr id="15" name="图片 14" descr="无标题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69563" y="3272067"/>
            <a:ext cx="1584176" cy="1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3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043608" y="1203598"/>
            <a:ext cx="8143932" cy="5400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常用属性：</a:t>
            </a:r>
            <a:endParaRPr lang="en-US" altLang="zh-CN" sz="2000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56877"/>
              </p:ext>
            </p:extLst>
          </p:nvPr>
        </p:nvGraphicFramePr>
        <p:xfrm>
          <a:off x="1115616" y="1851670"/>
          <a:ext cx="7272808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9343"/>
                <a:gridCol w="5073465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属性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说明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value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苹方 中等" panose="020B0400000000000000" pitchFamily="34" charset="-122"/>
                        </a:rPr>
                        <a:t>设置文本框的默认值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苹方 中等" panose="020B0400000000000000" pitchFamily="34" charset="-122"/>
                        </a:rPr>
                        <a:t>size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设置文本框的长度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ea typeface="苹方 中等" panose="020B0400000000000000" pitchFamily="34" charset="-122"/>
                        </a:rPr>
                        <a:t>maxlength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苹方 中等" panose="020B0400000000000000" pitchFamily="34" charset="-122"/>
                          <a:cs typeface="+mn-cs"/>
                        </a:rPr>
                        <a:t>设置文本框最多可以输入的字符数</a:t>
                      </a:r>
                      <a:endParaRPr lang="zh-CN" altLang="en-US" sz="1800" dirty="0">
                        <a:ea typeface="苹方 中等" panose="020B0400000000000000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8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1071</Words>
  <Application>Microsoft Office PowerPoint</Application>
  <PresentationFormat>全屏显示(16:9)</PresentationFormat>
  <Paragraphs>131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35</cp:revision>
  <dcterms:created xsi:type="dcterms:W3CDTF">2017-08-11T01:38:56Z</dcterms:created>
  <dcterms:modified xsi:type="dcterms:W3CDTF">2019-04-16T01:48:07Z</dcterms:modified>
</cp:coreProperties>
</file>