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5" r:id="rId6"/>
    <p:sldId id="260" r:id="rId7"/>
    <p:sldId id="266" r:id="rId8"/>
    <p:sldId id="267" r:id="rId9"/>
    <p:sldId id="268" r:id="rId10"/>
    <p:sldId id="269" r:id="rId11"/>
    <p:sldId id="261" r:id="rId12"/>
    <p:sldId id="270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苹方 中等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63688" y="1847541"/>
            <a:ext cx="1644544" cy="1542434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3" y="2089543"/>
            <a:ext cx="3894951" cy="6975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75856" y="2357436"/>
            <a:ext cx="128768" cy="118509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2357436"/>
            <a:ext cx="130906" cy="118509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2400424"/>
            <a:ext cx="288238" cy="46073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355976" y="2202647"/>
            <a:ext cx="26299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字体样式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126726" y="2089544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53650" y="2260053"/>
            <a:ext cx="1440159" cy="415498"/>
            <a:chOff x="4927934" y="2865366"/>
            <a:chExt cx="842141" cy="634550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7934" y="2865366"/>
              <a:ext cx="842141" cy="634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第</a:t>
              </a:r>
              <a:r>
                <a:rPr lang="en-US" altLang="zh-CN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13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  <a:ea typeface="苹方 中等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55550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3792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76847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626375"/>
            <a:ext cx="385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13.7  CSS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注释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04229" y="1260888"/>
            <a:ext cx="8143932" cy="18902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为了提高代码的可读性和可维护性，方便自己修改以及团队开发，我们也经常需要对</a:t>
            </a:r>
            <a:r>
              <a:rPr lang="en-US" altLang="zh-CN" sz="2000" dirty="0"/>
              <a:t>CSS</a:t>
            </a:r>
            <a:r>
              <a:rPr lang="zh-CN" altLang="zh-CN" sz="2000" dirty="0"/>
              <a:t>中的关键代码做一下注释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语法：</a:t>
            </a:r>
            <a:endParaRPr lang="en-US" altLang="zh-CN" sz="20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059832" y="2505666"/>
            <a:ext cx="2390398" cy="414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/* </a:t>
            </a:r>
            <a:r>
              <a:rPr lang="zh-CN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注释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的</a:t>
            </a:r>
            <a:r>
              <a:rPr lang="zh-CN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内容 *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/</a:t>
            </a:r>
            <a:endParaRPr lang="zh-CN" altLang="en-US" dirty="0">
              <a:latin typeface="Consolas" panose="020B0609020204030204" pitchFamily="49" charset="0"/>
              <a:ea typeface="苹方 中等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11760" y="3517435"/>
            <a:ext cx="39068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itchFamily="34" charset="-122"/>
              </a:rPr>
              <a:t>  </a:t>
            </a:r>
            <a:r>
              <a:rPr lang="en-US" altLang="zh-CN" sz="2000" dirty="0" smtClean="0">
                <a:ea typeface="苹方 中等" pitchFamily="34" charset="-122"/>
              </a:rPr>
              <a:t>HTML</a:t>
            </a:r>
            <a:r>
              <a:rPr lang="zh-CN" altLang="en-US" sz="2000" dirty="0" smtClean="0">
                <a:ea typeface="苹方 中等" pitchFamily="34" charset="-122"/>
              </a:rPr>
              <a:t>注释：</a:t>
            </a:r>
            <a:r>
              <a:rPr lang="en-US" altLang="zh-CN" sz="2000" dirty="0" smtClean="0">
                <a:solidFill>
                  <a:srgbClr val="C00000"/>
                </a:solidFill>
                <a:ea typeface="苹方 中等" pitchFamily="34" charset="-122"/>
              </a:rPr>
              <a:t>&lt;!--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注释的内容</a:t>
            </a:r>
            <a:r>
              <a:rPr lang="en-US" altLang="zh-CN" sz="2000" dirty="0" smtClean="0">
                <a:solidFill>
                  <a:srgbClr val="C00000"/>
                </a:solidFill>
                <a:ea typeface="苹方 中等" pitchFamily="34" charset="-122"/>
              </a:rPr>
              <a:t>--&gt;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itchFamily="34" charset="-122"/>
              </a:rPr>
              <a:t>  </a:t>
            </a:r>
            <a:r>
              <a:rPr lang="en-US" altLang="zh-CN" sz="2000" dirty="0" smtClean="0">
                <a:ea typeface="苹方 中等" pitchFamily="34" charset="-122"/>
              </a:rPr>
              <a:t>CSS</a:t>
            </a:r>
            <a:r>
              <a:rPr lang="zh-CN" altLang="en-US" sz="2000" dirty="0" smtClean="0">
                <a:ea typeface="苹方 中等" pitchFamily="34" charset="-122"/>
              </a:rPr>
              <a:t>注释    ：</a:t>
            </a:r>
            <a:r>
              <a:rPr lang="en-US" altLang="zh-CN" sz="2000" dirty="0" smtClean="0">
                <a:solidFill>
                  <a:srgbClr val="C00000"/>
                </a:solidFill>
                <a:ea typeface="苹方 中等" pitchFamily="34" charset="-122"/>
              </a:rPr>
              <a:t>/*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注释的内容*</a:t>
            </a:r>
            <a:r>
              <a:rPr lang="en-US" altLang="zh-CN" sz="2000" dirty="0" smtClean="0">
                <a:solidFill>
                  <a:srgbClr val="C00000"/>
                </a:solidFill>
                <a:ea typeface="苹方 中等" pitchFamily="34" charset="-122"/>
              </a:rPr>
              <a:t>/</a:t>
            </a:r>
            <a:endParaRPr lang="en-US" altLang="zh-CN" sz="2000" dirty="0">
              <a:solidFill>
                <a:srgbClr val="C00000"/>
              </a:solidFill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557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357158" y="214296"/>
            <a:ext cx="8143932" cy="4822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400" b="1" dirty="0" smtClean="0"/>
              <a:t>练习题</a:t>
            </a:r>
            <a:endParaRPr lang="zh-CN" altLang="en-US" sz="2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57158" y="627534"/>
            <a:ext cx="8786842" cy="4266474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zh-CN" sz="1800" b="1" dirty="0"/>
              <a:t>一、单</a:t>
            </a:r>
            <a:r>
              <a:rPr lang="zh-CN" altLang="zh-CN" sz="1800" b="1" dirty="0" smtClean="0"/>
              <a:t>选题</a:t>
            </a:r>
            <a:endParaRPr lang="zh-CN" altLang="zh-CN" sz="1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1</a:t>
            </a:r>
            <a:r>
              <a:rPr lang="zh-CN" altLang="zh-CN" sz="1800" dirty="0" smtClean="0"/>
              <a:t>、</a:t>
            </a:r>
            <a:r>
              <a:rPr lang="en-US" altLang="zh-CN" sz="1800" dirty="0" smtClean="0"/>
              <a:t>CSS</a:t>
            </a:r>
            <a:r>
              <a:rPr lang="zh-CN" altLang="zh-CN" sz="1800" dirty="0" smtClean="0"/>
              <a:t>中可以使用（ </a:t>
            </a:r>
            <a:r>
              <a:rPr lang="en-US" altLang="zh-CN" sz="1800" dirty="0" smtClean="0"/>
              <a:t>    </a:t>
            </a:r>
            <a:r>
              <a:rPr lang="zh-CN" altLang="zh-CN" sz="1800" dirty="0" smtClean="0"/>
              <a:t>）属性来定义字体粗细。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 smtClean="0"/>
              <a:t>        A</a:t>
            </a:r>
            <a:r>
              <a:rPr lang="en-US" altLang="zh-CN" sz="1800" dirty="0"/>
              <a:t>. font-family      </a:t>
            </a:r>
            <a:r>
              <a:rPr lang="en-US" altLang="zh-CN" sz="1800" dirty="0" smtClean="0"/>
              <a:t>   </a:t>
            </a:r>
            <a:r>
              <a:rPr lang="en-US" altLang="zh-CN" sz="1800" dirty="0"/>
              <a:t>B. font-size    </a:t>
            </a:r>
            <a:r>
              <a:rPr lang="en-US" altLang="zh-CN" sz="1800" dirty="0" smtClean="0"/>
              <a:t>    </a:t>
            </a:r>
            <a:r>
              <a:rPr lang="en-US" altLang="zh-CN" sz="1800" dirty="0"/>
              <a:t>C. font-weight    </a:t>
            </a:r>
            <a:r>
              <a:rPr lang="en-US" altLang="zh-CN" sz="1800" dirty="0" smtClean="0"/>
              <a:t>    </a:t>
            </a:r>
            <a:r>
              <a:rPr lang="en-US" altLang="zh-CN" sz="1800" dirty="0"/>
              <a:t>D. font-style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</a:t>
            </a:r>
            <a:r>
              <a:rPr lang="en-US" altLang="zh-CN" sz="1800" dirty="0"/>
              <a:t>2</a:t>
            </a:r>
            <a:r>
              <a:rPr lang="zh-CN" altLang="zh-CN" sz="1800" dirty="0"/>
              <a:t>、如果想要实现字体颜色为白色，可以使用定义</a:t>
            </a:r>
            <a:r>
              <a:rPr lang="en-US" altLang="zh-CN" sz="1800" dirty="0"/>
              <a:t>color</a:t>
            </a:r>
            <a:r>
              <a:rPr lang="zh-CN" altLang="zh-CN" sz="1800" dirty="0"/>
              <a:t>属性值为</a:t>
            </a:r>
            <a:r>
              <a:rPr lang="zh-CN" altLang="zh-CN" sz="1800" dirty="0" smtClean="0"/>
              <a:t>（</a:t>
            </a:r>
            <a:r>
              <a:rPr lang="en-US" altLang="zh-CN" sz="1800" dirty="0" smtClean="0"/>
              <a:t>    </a:t>
            </a:r>
            <a:r>
              <a:rPr lang="zh-CN" altLang="zh-CN" sz="1800" dirty="0" smtClean="0"/>
              <a:t> </a:t>
            </a:r>
            <a:r>
              <a:rPr lang="zh-CN" altLang="zh-CN" sz="1800" dirty="0"/>
              <a:t>）。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  A</a:t>
            </a:r>
            <a:r>
              <a:rPr lang="en-US" altLang="zh-CN" sz="1800" dirty="0"/>
              <a:t>. #000000        </a:t>
            </a:r>
            <a:r>
              <a:rPr lang="en-US" altLang="zh-CN" sz="1800" dirty="0" smtClean="0"/>
              <a:t>     </a:t>
            </a:r>
            <a:r>
              <a:rPr lang="en-US" altLang="zh-CN" sz="1800" dirty="0"/>
              <a:t>B. #FFFFFF     </a:t>
            </a:r>
            <a:r>
              <a:rPr lang="en-US" altLang="zh-CN" sz="1800" dirty="0" smtClean="0"/>
              <a:t>     </a:t>
            </a:r>
            <a:r>
              <a:rPr lang="en-US" altLang="zh-CN" sz="1800" dirty="0"/>
              <a:t>C. wheat       </a:t>
            </a:r>
            <a:r>
              <a:rPr lang="en-US" altLang="zh-CN" sz="1800" dirty="0" smtClean="0"/>
              <a:t>         </a:t>
            </a:r>
            <a:r>
              <a:rPr lang="en-US" altLang="zh-CN" sz="1800" dirty="0" err="1"/>
              <a:t>D.black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  </a:t>
            </a:r>
            <a:r>
              <a:rPr lang="en-US" altLang="zh-CN" sz="1800" dirty="0" smtClean="0"/>
              <a:t>  3</a:t>
            </a:r>
            <a:r>
              <a:rPr lang="zh-CN" altLang="zh-CN" sz="1800" dirty="0"/>
              <a:t>、下面有关字体样式，说法正确的是（ </a:t>
            </a:r>
            <a:r>
              <a:rPr lang="en-US" altLang="zh-CN" sz="1800" dirty="0" smtClean="0"/>
              <a:t>    </a:t>
            </a:r>
            <a:r>
              <a:rPr lang="zh-CN" altLang="zh-CN" sz="1800" dirty="0" smtClean="0"/>
              <a:t>）</a:t>
            </a:r>
            <a:r>
              <a:rPr lang="zh-CN" altLang="zh-CN" sz="1800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  A</a:t>
            </a:r>
            <a:r>
              <a:rPr lang="en-US" altLang="zh-CN" sz="1800" dirty="0"/>
              <a:t>. font-family</a:t>
            </a:r>
            <a:r>
              <a:rPr lang="zh-CN" altLang="zh-CN" sz="1800" dirty="0"/>
              <a:t>属性只能指定一种字体类型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  B</a:t>
            </a:r>
            <a:r>
              <a:rPr lang="en-US" altLang="zh-CN" sz="1800" dirty="0"/>
              <a:t>. font-family</a:t>
            </a:r>
            <a:r>
              <a:rPr lang="zh-CN" altLang="zh-CN" sz="1800" dirty="0"/>
              <a:t>属性可以指定多种字体类型，并且浏览器是按照从右到左的顺序选择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  C</a:t>
            </a:r>
            <a:r>
              <a:rPr lang="en-US" altLang="zh-CN" sz="1800" dirty="0"/>
              <a:t>. </a:t>
            </a:r>
            <a:r>
              <a:rPr lang="zh-CN" altLang="zh-CN" sz="1800" dirty="0"/>
              <a:t>在实际开发中，</a:t>
            </a:r>
            <a:r>
              <a:rPr lang="en-US" altLang="zh-CN" sz="1800" dirty="0"/>
              <a:t>font-size</a:t>
            </a:r>
            <a:r>
              <a:rPr lang="zh-CN" altLang="zh-CN" sz="1800" dirty="0"/>
              <a:t>很少取“关键字”作为属性值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  D</a:t>
            </a:r>
            <a:r>
              <a:rPr lang="en-US" altLang="zh-CN" sz="1800" dirty="0"/>
              <a:t>. </a:t>
            </a:r>
            <a:r>
              <a:rPr lang="zh-CN" altLang="zh-CN" sz="1800" dirty="0"/>
              <a:t>在实际开发中，</a:t>
            </a:r>
            <a:r>
              <a:rPr lang="en-US" altLang="zh-CN" sz="1800" dirty="0"/>
              <a:t>font-weight</a:t>
            </a:r>
            <a:r>
              <a:rPr lang="zh-CN" altLang="zh-CN" sz="1800" dirty="0"/>
              <a:t>属性一般取</a:t>
            </a:r>
            <a:r>
              <a:rPr lang="en-US" altLang="zh-CN" sz="1800" dirty="0"/>
              <a:t>100~900</a:t>
            </a:r>
            <a:r>
              <a:rPr lang="zh-CN" altLang="zh-CN" sz="1800" dirty="0"/>
              <a:t>的数值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98114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67544" y="555526"/>
            <a:ext cx="8208912" cy="329436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 smtClean="0"/>
              <a:t>    4</a:t>
            </a:r>
            <a:r>
              <a:rPr lang="zh-CN" altLang="zh-CN" sz="1800" dirty="0"/>
              <a:t>、下面选项中，属于</a:t>
            </a:r>
            <a:r>
              <a:rPr lang="en-US" altLang="zh-CN" sz="1800" dirty="0"/>
              <a:t>CSS</a:t>
            </a:r>
            <a:r>
              <a:rPr lang="zh-CN" altLang="zh-CN" sz="1800" dirty="0"/>
              <a:t>正确注释方式是（ </a:t>
            </a:r>
            <a:r>
              <a:rPr lang="en-US" altLang="zh-CN" sz="1800" dirty="0" smtClean="0"/>
              <a:t>    </a:t>
            </a:r>
            <a:r>
              <a:rPr lang="zh-CN" altLang="zh-CN" sz="1800" dirty="0" smtClean="0"/>
              <a:t>）</a:t>
            </a:r>
            <a:r>
              <a:rPr lang="zh-CN" altLang="zh-CN" sz="1800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     </a:t>
            </a:r>
            <a:r>
              <a:rPr lang="en-US" altLang="zh-CN" sz="1800" dirty="0"/>
              <a:t>A. //</a:t>
            </a:r>
            <a:r>
              <a:rPr lang="zh-CN" altLang="zh-CN" sz="1800" dirty="0"/>
              <a:t>注释内容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  </a:t>
            </a:r>
            <a:r>
              <a:rPr lang="en-US" altLang="zh-CN" sz="1800" dirty="0" smtClean="0"/>
              <a:t>      </a:t>
            </a:r>
            <a:r>
              <a:rPr lang="en-US" altLang="zh-CN" sz="1800" dirty="0"/>
              <a:t>B. /*</a:t>
            </a:r>
            <a:r>
              <a:rPr lang="zh-CN" altLang="zh-CN" sz="1800" dirty="0"/>
              <a:t>注释内容</a:t>
            </a:r>
            <a:r>
              <a:rPr lang="en-US" altLang="zh-CN" sz="1800" dirty="0"/>
              <a:t>*/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  C</a:t>
            </a:r>
            <a:r>
              <a:rPr lang="en-US" altLang="zh-CN" sz="1800" dirty="0"/>
              <a:t>. &lt;!--</a:t>
            </a:r>
            <a:r>
              <a:rPr lang="zh-CN" altLang="zh-CN" sz="1800" dirty="0"/>
              <a:t>注释内容</a:t>
            </a:r>
            <a:r>
              <a:rPr lang="en-US" altLang="zh-CN" sz="1800" dirty="0"/>
              <a:t>--&gt;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     </a:t>
            </a:r>
            <a:r>
              <a:rPr lang="en-US" altLang="zh-CN" sz="1800" dirty="0"/>
              <a:t>D.//</a:t>
            </a:r>
            <a:r>
              <a:rPr lang="zh-CN" altLang="zh-CN" sz="1800" dirty="0"/>
              <a:t>注释内容</a:t>
            </a:r>
            <a:r>
              <a:rPr lang="en-US" altLang="zh-CN" sz="1800" dirty="0"/>
              <a:t>//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800" b="1" dirty="0"/>
              <a:t>二、编程题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 smtClean="0"/>
              <a:t>        </a:t>
            </a:r>
            <a:r>
              <a:rPr lang="zh-CN" altLang="zh-CN" sz="1800" dirty="0" smtClean="0"/>
              <a:t>为</a:t>
            </a:r>
            <a:r>
              <a:rPr lang="zh-CN" altLang="zh-CN" sz="1800" dirty="0"/>
              <a:t>下面这段文字定义字体样式，要求字体类型指定多种、大小为</a:t>
            </a:r>
            <a:r>
              <a:rPr lang="en-US" altLang="zh-CN" sz="1800" dirty="0"/>
              <a:t>14px</a:t>
            </a:r>
            <a:r>
              <a:rPr lang="zh-CN" altLang="zh-CN" sz="1800" dirty="0"/>
              <a:t>、粗细为粗体、颜色为蓝色。</a:t>
            </a:r>
            <a:endParaRPr lang="zh-CN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3715247"/>
            <a:ext cx="5077031" cy="408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“有</a:t>
            </a:r>
            <a:r>
              <a:rPr lang="zh-CN" altLang="en-US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规划的人生叫蓝图，没规划的人生叫拼图</a:t>
            </a:r>
            <a:r>
              <a:rPr lang="zh-CN" altLang="en-US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。”</a:t>
            </a:r>
            <a:endParaRPr lang="zh-CN" altLang="en-US" dirty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0565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9672" y="1188789"/>
            <a:ext cx="2536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a typeface="苹方 中等" pitchFamily="34" charset="-122"/>
              </a:rPr>
              <a:t>教学重点</a:t>
            </a:r>
            <a:endParaRPr lang="zh-CN" altLang="en-US" sz="2800" b="1" dirty="0">
              <a:ea typeface="苹方 中等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8050" y="1995686"/>
            <a:ext cx="450059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itchFamily="34" charset="-122"/>
              </a:rPr>
              <a:t>  掌握字体样式属性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itchFamily="34" charset="-122"/>
              </a:rPr>
              <a:t>  掌握</a:t>
            </a:r>
            <a:r>
              <a:rPr lang="en-US" altLang="zh-CN" sz="2000" dirty="0" smtClean="0">
                <a:ea typeface="苹方 中等" pitchFamily="34" charset="-122"/>
              </a:rPr>
              <a:t>CSS</a:t>
            </a:r>
            <a:r>
              <a:rPr lang="zh-CN" altLang="en-US" sz="2000" dirty="0" smtClean="0">
                <a:ea typeface="苹方 中等" pitchFamily="34" charset="-122"/>
              </a:rPr>
              <a:t>注释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buFont typeface="Arial" pitchFamily="34" charset="0"/>
              <a:buChar char="•"/>
            </a:pPr>
            <a:endParaRPr lang="zh-CN" altLang="en-US" dirty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4812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7233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7776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675680"/>
            <a:ext cx="461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13.1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字体样式简介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817011"/>
              </p:ext>
            </p:extLst>
          </p:nvPr>
        </p:nvGraphicFramePr>
        <p:xfrm>
          <a:off x="536348" y="2499742"/>
          <a:ext cx="8064896" cy="2057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32448"/>
                <a:gridCol w="4032448"/>
              </a:tblGrid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200" dirty="0" smtClean="0">
                          <a:ea typeface="苹方 中等" pitchFamily="34" charset="-122"/>
                        </a:rPr>
                        <a:t>属性</a:t>
                      </a:r>
                      <a:endParaRPr lang="zh-CN" altLang="en-US" sz="12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200" dirty="0" smtClean="0">
                          <a:ea typeface="苹方 中等" pitchFamily="34" charset="-122"/>
                        </a:rPr>
                        <a:t>说明</a:t>
                      </a:r>
                      <a:endParaRPr lang="zh-CN" altLang="en-US" sz="12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200" dirty="0" smtClean="0">
                          <a:ea typeface="苹方 中等" pitchFamily="34" charset="-122"/>
                        </a:rPr>
                        <a:t>font-family</a:t>
                      </a:r>
                      <a:endParaRPr lang="zh-CN" altLang="en-US" sz="12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200" dirty="0" smtClean="0">
                          <a:ea typeface="苹方 中等" pitchFamily="34" charset="-122"/>
                        </a:rPr>
                        <a:t>字体类型</a:t>
                      </a:r>
                      <a:endParaRPr lang="zh-CN" altLang="en-US" sz="12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200" dirty="0" smtClean="0">
                          <a:ea typeface="苹方 中等" pitchFamily="34" charset="-122"/>
                        </a:rPr>
                        <a:t>font-size</a:t>
                      </a:r>
                      <a:endParaRPr lang="zh-CN" altLang="en-US" sz="12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200" dirty="0" smtClean="0">
                          <a:ea typeface="苹方 中等" pitchFamily="34" charset="-122"/>
                        </a:rPr>
                        <a:t>字体大小</a:t>
                      </a:r>
                      <a:endParaRPr lang="zh-CN" altLang="en-US" sz="12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200" dirty="0" smtClean="0">
                          <a:ea typeface="苹方 中等" pitchFamily="34" charset="-122"/>
                        </a:rPr>
                        <a:t>font-weight</a:t>
                      </a:r>
                      <a:endParaRPr lang="zh-CN" altLang="en-US" sz="12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200" dirty="0" smtClean="0">
                          <a:ea typeface="苹方 中等" pitchFamily="34" charset="-122"/>
                        </a:rPr>
                        <a:t>字体粗细</a:t>
                      </a:r>
                      <a:endParaRPr lang="zh-CN" altLang="en-US" sz="12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200" dirty="0" smtClean="0">
                          <a:ea typeface="苹方 中等" pitchFamily="34" charset="-122"/>
                        </a:rPr>
                        <a:t>font-style</a:t>
                      </a:r>
                      <a:endParaRPr lang="zh-CN" altLang="en-US" sz="12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200" dirty="0" smtClean="0">
                          <a:ea typeface="苹方 中等" pitchFamily="34" charset="-122"/>
                        </a:rPr>
                        <a:t>字体风格</a:t>
                      </a:r>
                      <a:endParaRPr lang="zh-CN" altLang="en-US" sz="12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200" dirty="0" smtClean="0">
                          <a:ea typeface="苹方 中等" pitchFamily="34" charset="-122"/>
                        </a:rPr>
                        <a:t>color</a:t>
                      </a:r>
                      <a:endParaRPr lang="zh-CN" altLang="en-US" sz="12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200" dirty="0" smtClean="0">
                          <a:ea typeface="苹方 中等" pitchFamily="34" charset="-122"/>
                        </a:rPr>
                        <a:t>字体颜色</a:t>
                      </a:r>
                      <a:endParaRPr lang="zh-CN" altLang="en-US" sz="12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pic>
        <p:nvPicPr>
          <p:cNvPr id="14" name="图片 1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55987" y="625916"/>
            <a:ext cx="2664295" cy="152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590169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72590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03133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661037"/>
            <a:ext cx="385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13.2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字体类型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04229" y="1349556"/>
            <a:ext cx="8143932" cy="151216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CSS</a:t>
            </a:r>
            <a:r>
              <a:rPr lang="zh-CN" altLang="zh-CN" sz="2400" dirty="0"/>
              <a:t>中，我们可以使用</a:t>
            </a:r>
            <a:r>
              <a:rPr lang="en-US" altLang="zh-CN" sz="2400" dirty="0"/>
              <a:t>font-family</a:t>
            </a:r>
            <a:r>
              <a:rPr lang="zh-CN" altLang="zh-CN" sz="2400" dirty="0"/>
              <a:t>属性来定义字体类型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font-family</a:t>
            </a:r>
            <a:r>
              <a:rPr lang="zh-CN" altLang="en-US" sz="2400" dirty="0" smtClean="0"/>
              <a:t>指定多种字体时，按从左到右的顺序选择。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802654" y="2931790"/>
            <a:ext cx="5532284" cy="413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fr-FR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font-family</a:t>
            </a:r>
            <a:r>
              <a:rPr lang="fr-FR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: </a:t>
            </a:r>
            <a:r>
              <a:rPr lang="zh-CN" altLang="fr-FR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字体</a:t>
            </a:r>
            <a:r>
              <a:rPr lang="fr-FR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1, </a:t>
            </a:r>
            <a:r>
              <a:rPr lang="zh-CN" altLang="fr-FR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字体</a:t>
            </a:r>
            <a:r>
              <a:rPr lang="fr-FR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2, ... , </a:t>
            </a:r>
            <a:r>
              <a:rPr lang="zh-CN" altLang="fr-FR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字体</a:t>
            </a:r>
            <a:r>
              <a:rPr lang="fr-FR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N;</a:t>
            </a:r>
            <a:endParaRPr lang="zh-CN" altLang="en-US" dirty="0">
              <a:latin typeface="Consolas" panose="020B0609020204030204" pitchFamily="49" charset="0"/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6630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45320" y="583351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71448" y="765772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8182" y="796315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65401" y="654219"/>
            <a:ext cx="385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13.3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字体大小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45320" y="1288732"/>
            <a:ext cx="8143932" cy="189021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 smtClean="0"/>
              <a:t>在</a:t>
            </a:r>
            <a:r>
              <a:rPr lang="en-US" altLang="zh-CN" sz="2400" dirty="0"/>
              <a:t>CSS</a:t>
            </a:r>
            <a:r>
              <a:rPr lang="zh-CN" altLang="zh-CN" sz="2400" dirty="0"/>
              <a:t>中，我们可以使用</a:t>
            </a:r>
            <a:r>
              <a:rPr lang="en-US" altLang="zh-CN" sz="2400" dirty="0"/>
              <a:t>font-size</a:t>
            </a:r>
            <a:r>
              <a:rPr lang="zh-CN" altLang="zh-CN" sz="2400" dirty="0"/>
              <a:t>属性来定义字体大小。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font-size</a:t>
            </a:r>
            <a:r>
              <a:rPr lang="zh-CN" altLang="zh-CN" sz="2400" dirty="0"/>
              <a:t>属性取值有</a:t>
            </a:r>
            <a:r>
              <a:rPr lang="en-US" altLang="zh-CN" sz="2400" dirty="0"/>
              <a:t>2</a:t>
            </a:r>
            <a:r>
              <a:rPr lang="zh-CN" altLang="zh-CN" sz="2400" dirty="0"/>
              <a:t>种，一种是“关键字”</a:t>
            </a:r>
            <a:r>
              <a:rPr lang="zh-CN" altLang="zh-CN" sz="2400" dirty="0" smtClean="0"/>
              <a:t>，另外</a:t>
            </a:r>
            <a:r>
              <a:rPr lang="zh-CN" altLang="zh-CN" sz="2400" dirty="0"/>
              <a:t>一种是</a:t>
            </a:r>
            <a:r>
              <a:rPr lang="zh-CN" altLang="zh-CN" sz="2400" dirty="0" smtClean="0"/>
              <a:t>“像素值”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347864" y="2978208"/>
            <a:ext cx="2390398" cy="413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font-size: </a:t>
            </a:r>
            <a:r>
              <a:rPr lang="zh-CN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取值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4151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755576" y="699542"/>
            <a:ext cx="8143932" cy="48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</a:t>
            </a:r>
            <a:r>
              <a:rPr lang="en-US" altLang="zh-CN" sz="2400" b="1" dirty="0" err="1" smtClean="0"/>
              <a:t>px</a:t>
            </a:r>
            <a:r>
              <a:rPr lang="zh-CN" altLang="en-US" sz="2400" b="1" dirty="0" smtClean="0"/>
              <a:t>是什么？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827584" y="1185596"/>
            <a:ext cx="7533581" cy="34826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/>
              <a:t>px</a:t>
            </a:r>
            <a:r>
              <a:rPr lang="zh-CN" altLang="zh-CN" sz="2000" dirty="0"/>
              <a:t>，全称“</a:t>
            </a:r>
            <a:r>
              <a:rPr lang="en-US" altLang="zh-CN" sz="2000" dirty="0"/>
              <a:t>pixel</a:t>
            </a:r>
            <a:r>
              <a:rPr lang="zh-CN" altLang="zh-CN" sz="2000" dirty="0"/>
              <a:t>”（像素）。</a:t>
            </a:r>
            <a:r>
              <a:rPr lang="en-US" altLang="zh-CN" sz="2000" dirty="0" err="1"/>
              <a:t>px</a:t>
            </a:r>
            <a:r>
              <a:rPr lang="zh-CN" altLang="zh-CN" sz="2000" dirty="0"/>
              <a:t>就是一张图片中最小的点，或者是计算机屏幕最小的点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1px</a:t>
            </a:r>
            <a:r>
              <a:rPr lang="zh-CN" altLang="zh-CN" sz="2000" dirty="0"/>
              <a:t>可以看成一个小点，多少</a:t>
            </a:r>
            <a:r>
              <a:rPr lang="en-US" altLang="zh-CN" sz="2000" dirty="0" err="1"/>
              <a:t>px</a:t>
            </a:r>
            <a:r>
              <a:rPr lang="zh-CN" altLang="zh-CN" sz="2000" dirty="0"/>
              <a:t>就可以看成由多少个小点</a:t>
            </a:r>
            <a:r>
              <a:rPr lang="zh-CN" altLang="zh-CN" sz="2000" dirty="0" smtClean="0"/>
              <a:t>组成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  <p:pic>
        <p:nvPicPr>
          <p:cNvPr id="4" name="图片 3" descr="无标题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4500" y="3516273"/>
            <a:ext cx="322089" cy="324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1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5047" y="2976213"/>
            <a:ext cx="1503217" cy="1404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2706589" y="3678291"/>
            <a:ext cx="27384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52653" y="337777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ea typeface="苹方 中等" pitchFamily="34" charset="-122"/>
              </a:rPr>
              <a:t>放大</a:t>
            </a:r>
            <a:endParaRPr lang="zh-CN" altLang="en-US" sz="2000" dirty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1672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755576" y="699542"/>
            <a:ext cx="8143932" cy="48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、采用</a:t>
            </a:r>
            <a:r>
              <a:rPr lang="en-US" altLang="zh-CN" sz="2400" b="1" dirty="0" err="1" smtClean="0"/>
              <a:t>px</a:t>
            </a:r>
            <a:r>
              <a:rPr lang="zh-CN" altLang="en-US" sz="2400" b="1" dirty="0" smtClean="0"/>
              <a:t>为单位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827584" y="1185596"/>
            <a:ext cx="7725910" cy="34826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font-size</a:t>
            </a:r>
            <a:r>
              <a:rPr lang="zh-CN" altLang="zh-CN" sz="2000" dirty="0"/>
              <a:t>的取值单位不仅仅是</a:t>
            </a:r>
            <a:r>
              <a:rPr lang="en-US" altLang="zh-CN" sz="2000" dirty="0" err="1"/>
              <a:t>px</a:t>
            </a:r>
            <a:r>
              <a:rPr lang="zh-CN" altLang="zh-CN" sz="2000" dirty="0"/>
              <a:t>，还有</a:t>
            </a:r>
            <a:r>
              <a:rPr lang="en-US" altLang="zh-CN" sz="2000" dirty="0" err="1"/>
              <a:t>em</a:t>
            </a:r>
            <a:r>
              <a:rPr lang="zh-CN" altLang="zh-CN" sz="2000" dirty="0"/>
              <a:t>、百分比等。不过在</a:t>
            </a:r>
            <a:r>
              <a:rPr lang="en-US" altLang="zh-CN" sz="2000" dirty="0"/>
              <a:t>CSS</a:t>
            </a:r>
            <a:r>
              <a:rPr lang="zh-CN" altLang="zh-CN" sz="2000" dirty="0"/>
              <a:t>入门中，我们只需要掌握</a:t>
            </a:r>
            <a:r>
              <a:rPr lang="en-US" altLang="zh-CN" sz="2000" dirty="0" err="1"/>
              <a:t>px</a:t>
            </a:r>
            <a:r>
              <a:rPr lang="zh-CN" altLang="zh-CN" sz="2000" dirty="0"/>
              <a:t>这一个就可以了。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997738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547889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30310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760853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618757"/>
            <a:ext cx="385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13.5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字体风格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25392" y="1261013"/>
            <a:ext cx="8143932" cy="156617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在</a:t>
            </a:r>
            <a:r>
              <a:rPr lang="en-US" altLang="zh-CN" sz="2000" dirty="0"/>
              <a:t>CSS</a:t>
            </a:r>
            <a:r>
              <a:rPr lang="zh-CN" altLang="zh-CN" sz="2000" dirty="0"/>
              <a:t>中，我们可以使用</a:t>
            </a:r>
            <a:r>
              <a:rPr lang="en-US" altLang="zh-CN" sz="2000" dirty="0"/>
              <a:t>font-style</a:t>
            </a:r>
            <a:r>
              <a:rPr lang="zh-CN" altLang="zh-CN" sz="2000" dirty="0"/>
              <a:t>属性来定义斜体效果</a:t>
            </a:r>
            <a:r>
              <a:rPr lang="zh-CN" altLang="zh-CN" sz="2000" dirty="0" smtClean="0"/>
              <a:t>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在实际开发中，</a:t>
            </a:r>
            <a:r>
              <a:rPr lang="en-US" altLang="zh-CN" sz="2000" dirty="0" smtClean="0"/>
              <a:t>font-style</a:t>
            </a:r>
            <a:r>
              <a:rPr lang="zh-CN" altLang="en-US" sz="2000" dirty="0" smtClean="0"/>
              <a:t>属性用得极少，了解一下就行。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en-US" altLang="zh-CN" sz="2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031825" y="2711432"/>
            <a:ext cx="2531462" cy="413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fr-FR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font-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style</a:t>
            </a:r>
            <a:r>
              <a:rPr lang="fr-FR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: </a:t>
            </a:r>
            <a:r>
              <a:rPr lang="zh-CN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取值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  <a:ea typeface="苹方 中等" pitchFamily="34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698933"/>
              </p:ext>
            </p:extLst>
          </p:nvPr>
        </p:nvGraphicFramePr>
        <p:xfrm>
          <a:off x="1187624" y="3291830"/>
          <a:ext cx="6483924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71556"/>
                <a:gridCol w="3312368"/>
              </a:tblGrid>
              <a:tr h="342900"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ea typeface="苹方 中等" pitchFamily="34" charset="-122"/>
                        </a:rPr>
                        <a:t>属性值</a:t>
                      </a:r>
                      <a:endParaRPr lang="zh-CN" altLang="en-US" sz="15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ea typeface="苹方 中等" pitchFamily="34" charset="-122"/>
                        </a:rPr>
                        <a:t>说明</a:t>
                      </a:r>
                      <a:endParaRPr lang="zh-CN" altLang="en-US" sz="15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ea typeface="苹方 中等" pitchFamily="34" charset="-122"/>
                        </a:rPr>
                        <a:t>normal</a:t>
                      </a:r>
                      <a:endParaRPr lang="zh-CN" altLang="en-US" sz="15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ea typeface="苹方 中等" pitchFamily="34" charset="-122"/>
                        </a:rPr>
                        <a:t>正常（默认值）</a:t>
                      </a:r>
                      <a:endParaRPr lang="zh-CN" altLang="en-US" sz="15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ea typeface="苹方 中等" pitchFamily="34" charset="-122"/>
                        </a:rPr>
                        <a:t>italic</a:t>
                      </a:r>
                      <a:endParaRPr lang="zh-CN" altLang="en-US" sz="15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苹方 中等" pitchFamily="34" charset="-122"/>
                          <a:cs typeface="+mn-cs"/>
                        </a:rPr>
                        <a:t>斜体</a:t>
                      </a:r>
                      <a:endParaRPr lang="zh-CN" altLang="en-US" sz="15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ea typeface="苹方 中等" pitchFamily="34" charset="-122"/>
                        </a:rPr>
                        <a:t>oblique</a:t>
                      </a:r>
                      <a:endParaRPr lang="zh-CN" altLang="en-US" sz="15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苹方 中等" pitchFamily="34" charset="-122"/>
                          <a:cs typeface="+mn-cs"/>
                        </a:rPr>
                        <a:t>斜体</a:t>
                      </a:r>
                      <a:endParaRPr lang="zh-CN" altLang="en-US" sz="15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559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547889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30310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760853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618757"/>
            <a:ext cx="385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13.6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字体颜色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04229" y="1275606"/>
            <a:ext cx="8143932" cy="15121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在</a:t>
            </a:r>
            <a:r>
              <a:rPr lang="en-US" altLang="zh-CN" sz="2000" dirty="0"/>
              <a:t>CSS</a:t>
            </a:r>
            <a:r>
              <a:rPr lang="zh-CN" altLang="zh-CN" sz="2000" dirty="0"/>
              <a:t>中，我们可以使用</a:t>
            </a:r>
            <a:r>
              <a:rPr lang="en-US" altLang="zh-CN" sz="2000" dirty="0"/>
              <a:t>color</a:t>
            </a:r>
            <a:r>
              <a:rPr lang="zh-CN" altLang="zh-CN" sz="2000" dirty="0"/>
              <a:t>属性来定义字体颜色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color</a:t>
            </a:r>
            <a:r>
              <a:rPr lang="zh-CN" altLang="zh-CN" sz="2000" dirty="0"/>
              <a:t>属性取值有</a:t>
            </a:r>
            <a:r>
              <a:rPr lang="en-US" altLang="zh-CN" sz="2000" dirty="0"/>
              <a:t>2</a:t>
            </a:r>
            <a:r>
              <a:rPr lang="zh-CN" altLang="zh-CN" sz="2000" dirty="0"/>
              <a:t>种，一种是“关键字”，另外一种是“</a:t>
            </a:r>
            <a:r>
              <a:rPr lang="en-US" altLang="zh-CN" sz="2000" dirty="0"/>
              <a:t>16</a:t>
            </a:r>
            <a:r>
              <a:rPr lang="zh-CN" altLang="zh-CN" sz="2000" dirty="0"/>
              <a:t>进制</a:t>
            </a:r>
            <a:r>
              <a:rPr lang="en-US" altLang="zh-CN" sz="2000" dirty="0"/>
              <a:t>RGB</a:t>
            </a:r>
            <a:r>
              <a:rPr lang="zh-CN" altLang="zh-CN" sz="2000" dirty="0"/>
              <a:t>值”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527484" y="3939902"/>
            <a:ext cx="2082621" cy="413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color: </a:t>
            </a:r>
            <a:r>
              <a:rPr lang="zh-CN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颜色值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  <a:ea typeface="苹方 中等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576" y="2472792"/>
            <a:ext cx="3896836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  <a:ea typeface="苹方 中等" pitchFamily="34" charset="-122"/>
              </a:rPr>
              <a:t>  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关键字：</a:t>
            </a:r>
            <a:r>
              <a:rPr lang="en-US" altLang="zh-CN" sz="2000" dirty="0" smtClean="0">
                <a:solidFill>
                  <a:srgbClr val="C00000"/>
                </a:solidFill>
                <a:ea typeface="苹方 中等" pitchFamily="34" charset="-122"/>
              </a:rPr>
              <a:t>red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、</a:t>
            </a:r>
            <a:r>
              <a:rPr lang="en-US" altLang="zh-CN" sz="2000" dirty="0" smtClean="0">
                <a:solidFill>
                  <a:srgbClr val="C00000"/>
                </a:solidFill>
                <a:ea typeface="苹方 中等" pitchFamily="34" charset="-122"/>
              </a:rPr>
              <a:t>blue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、</a:t>
            </a:r>
            <a:r>
              <a:rPr lang="en-US" altLang="zh-CN" sz="2000" dirty="0" smtClean="0">
                <a:solidFill>
                  <a:srgbClr val="C00000"/>
                </a:solidFill>
                <a:ea typeface="苹方 中等" pitchFamily="34" charset="-122"/>
              </a:rPr>
              <a:t>green……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  </a:t>
            </a:r>
            <a:r>
              <a:rPr lang="en-US" altLang="zh-CN" sz="2000" dirty="0" smtClean="0">
                <a:solidFill>
                  <a:srgbClr val="C00000"/>
                </a:solidFill>
                <a:ea typeface="苹方 中等" pitchFamily="34" charset="-122"/>
              </a:rPr>
              <a:t>16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进制</a:t>
            </a:r>
            <a:r>
              <a:rPr lang="en-US" altLang="zh-CN" sz="2000" dirty="0" smtClean="0">
                <a:solidFill>
                  <a:srgbClr val="C00000"/>
                </a:solidFill>
                <a:ea typeface="苹方 中等" pitchFamily="34" charset="-122"/>
              </a:rPr>
              <a:t>RGB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：类似“</a:t>
            </a:r>
            <a:r>
              <a:rPr lang="en-US" altLang="zh-CN" sz="2000" dirty="0" smtClean="0">
                <a:solidFill>
                  <a:srgbClr val="C00000"/>
                </a:solidFill>
                <a:ea typeface="苹方 中等" pitchFamily="34" charset="-122"/>
              </a:rPr>
              <a:t>#FBF9D0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”</a:t>
            </a:r>
            <a:endParaRPr lang="en-US" altLang="zh-CN" sz="2000" dirty="0">
              <a:solidFill>
                <a:srgbClr val="C00000"/>
              </a:solidFill>
              <a:ea typeface="苹方 中等" pitchFamily="34" charset="-122"/>
            </a:endParaRPr>
          </a:p>
        </p:txBody>
      </p:sp>
      <p:sp>
        <p:nvSpPr>
          <p:cNvPr id="14" name="文本占位符 2"/>
          <p:cNvSpPr txBox="1">
            <a:spLocks/>
          </p:cNvSpPr>
          <p:nvPr/>
        </p:nvSpPr>
        <p:spPr>
          <a:xfrm>
            <a:off x="425392" y="3535198"/>
            <a:ext cx="8143932" cy="569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 smtClean="0">
                <a:ea typeface="苹方 中等" pitchFamily="34" charset="-122"/>
              </a:rPr>
              <a:t>语法：</a:t>
            </a:r>
            <a:endParaRPr lang="en-US" altLang="zh-CN" sz="2000" b="1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3877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632</Words>
  <Application>Microsoft Office PowerPoint</Application>
  <PresentationFormat>全屏显示(16:9)</PresentationFormat>
  <Paragraphs>79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helicopter</cp:lastModifiedBy>
  <cp:revision>60</cp:revision>
  <dcterms:created xsi:type="dcterms:W3CDTF">2017-08-11T01:38:56Z</dcterms:created>
  <dcterms:modified xsi:type="dcterms:W3CDTF">2019-04-16T01:36:38Z</dcterms:modified>
</cp:coreProperties>
</file>