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4" r:id="rId5"/>
    <p:sldId id="265" r:id="rId6"/>
    <p:sldId id="266" r:id="rId7"/>
    <p:sldId id="267" r:id="rId8"/>
    <p:sldId id="271" r:id="rId9"/>
    <p:sldId id="268" r:id="rId10"/>
    <p:sldId id="269" r:id="rId11"/>
    <p:sldId id="261" r:id="rId12"/>
    <p:sldId id="270" r:id="rId13"/>
    <p:sldId id="272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-114" y="-4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2B8FFC4A-5FCB-40C8-9098-EBC2A2E42243}" type="datetimeFigureOut">
              <a:rPr lang="zh-CN" altLang="en-US" smtClean="0"/>
              <a:pPr/>
              <a:t>2019/4/22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25EE34CD-928D-43A5-9C05-FE5E7B91170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96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E34CD-928D-43A5-9C05-FE5E7B91170B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090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E34CD-928D-43A5-9C05-FE5E7B91170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090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E34CD-928D-43A5-9C05-FE5E7B91170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131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E34CD-928D-43A5-9C05-FE5E7B91170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42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a typeface="苹方 中等" pitchFamily="34" charset="-122"/>
              </a:defRPr>
            </a:lvl1pPr>
            <a:lvl2pPr>
              <a:defRPr>
                <a:ea typeface="苹方 中等" pitchFamily="34" charset="-122"/>
              </a:defRPr>
            </a:lvl2pPr>
            <a:lvl3pPr>
              <a:defRPr>
                <a:ea typeface="苹方 中等" pitchFamily="34" charset="-122"/>
              </a:defRPr>
            </a:lvl3pPr>
            <a:lvl4pPr>
              <a:defRPr>
                <a:ea typeface="苹方 中等" pitchFamily="34" charset="-122"/>
              </a:defRPr>
            </a:lvl4pPr>
            <a:lvl5pPr>
              <a:defRPr>
                <a:ea typeface="苹方 中等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ea typeface="苹方 中等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ea typeface="苹方 中等" pitchFamily="34" charset="-122"/>
              </a:defRPr>
            </a:lvl1pPr>
            <a:lvl2pPr>
              <a:defRPr>
                <a:ea typeface="苹方 中等" pitchFamily="34" charset="-122"/>
              </a:defRPr>
            </a:lvl2pPr>
            <a:lvl3pPr>
              <a:defRPr>
                <a:ea typeface="苹方 中等" pitchFamily="34" charset="-122"/>
              </a:defRPr>
            </a:lvl3pPr>
            <a:lvl4pPr>
              <a:defRPr>
                <a:ea typeface="苹方 中等" pitchFamily="34" charset="-122"/>
              </a:defRPr>
            </a:lvl4pPr>
            <a:lvl5pPr>
              <a:defRPr>
                <a:ea typeface="苹方 中等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  <a:lvl2pPr>
              <a:defRPr>
                <a:ea typeface="苹方 中等" pitchFamily="34" charset="-122"/>
              </a:defRPr>
            </a:lvl2pPr>
            <a:lvl3pPr>
              <a:defRPr>
                <a:ea typeface="苹方 中等" pitchFamily="34" charset="-122"/>
              </a:defRPr>
            </a:lvl3pPr>
            <a:lvl4pPr>
              <a:defRPr>
                <a:ea typeface="苹方 中等" pitchFamily="34" charset="-122"/>
              </a:defRPr>
            </a:lvl4pPr>
            <a:lvl5pPr>
              <a:defRPr>
                <a:ea typeface="苹方 中等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ea typeface="苹方 中等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ea typeface="苹方 中等" pitchFamily="34" charset="-122"/>
              </a:defRPr>
            </a:lvl1pPr>
            <a:lvl2pPr>
              <a:defRPr sz="2400">
                <a:ea typeface="苹方 中等" pitchFamily="34" charset="-122"/>
              </a:defRPr>
            </a:lvl2pPr>
            <a:lvl3pPr>
              <a:defRPr sz="2000">
                <a:ea typeface="苹方 中等" pitchFamily="34" charset="-122"/>
              </a:defRPr>
            </a:lvl3pPr>
            <a:lvl4pPr>
              <a:defRPr sz="1800">
                <a:ea typeface="苹方 中等" pitchFamily="34" charset="-122"/>
              </a:defRPr>
            </a:lvl4pPr>
            <a:lvl5pPr>
              <a:defRPr sz="1800">
                <a:ea typeface="苹方 中等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ea typeface="苹方 中等" pitchFamily="34" charset="-122"/>
              </a:defRPr>
            </a:lvl1pPr>
            <a:lvl2pPr>
              <a:defRPr sz="2400">
                <a:ea typeface="苹方 中等" pitchFamily="34" charset="-122"/>
              </a:defRPr>
            </a:lvl2pPr>
            <a:lvl3pPr>
              <a:defRPr sz="2000">
                <a:ea typeface="苹方 中等" pitchFamily="34" charset="-122"/>
              </a:defRPr>
            </a:lvl3pPr>
            <a:lvl4pPr>
              <a:defRPr sz="1800">
                <a:ea typeface="苹方 中等" pitchFamily="34" charset="-122"/>
              </a:defRPr>
            </a:lvl4pPr>
            <a:lvl5pPr>
              <a:defRPr sz="1800">
                <a:ea typeface="苹方 中等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ea typeface="苹方 中等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ea typeface="苹方 中等" pitchFamily="34" charset="-122"/>
              </a:defRPr>
            </a:lvl1pPr>
            <a:lvl2pPr>
              <a:defRPr sz="2000">
                <a:ea typeface="苹方 中等" pitchFamily="34" charset="-122"/>
              </a:defRPr>
            </a:lvl2pPr>
            <a:lvl3pPr>
              <a:defRPr sz="1800">
                <a:ea typeface="苹方 中等" pitchFamily="34" charset="-122"/>
              </a:defRPr>
            </a:lvl3pPr>
            <a:lvl4pPr>
              <a:defRPr sz="1600">
                <a:ea typeface="苹方 中等" pitchFamily="34" charset="-122"/>
              </a:defRPr>
            </a:lvl4pPr>
            <a:lvl5pPr>
              <a:defRPr sz="1600">
                <a:ea typeface="苹方 中等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ea typeface="苹方 中等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ea typeface="苹方 中等" pitchFamily="34" charset="-122"/>
              </a:defRPr>
            </a:lvl1pPr>
            <a:lvl2pPr>
              <a:defRPr sz="2000">
                <a:ea typeface="苹方 中等" pitchFamily="34" charset="-122"/>
              </a:defRPr>
            </a:lvl2pPr>
            <a:lvl3pPr>
              <a:defRPr sz="1800">
                <a:ea typeface="苹方 中等" pitchFamily="34" charset="-122"/>
              </a:defRPr>
            </a:lvl3pPr>
            <a:lvl4pPr>
              <a:defRPr sz="1600">
                <a:ea typeface="苹方 中等" pitchFamily="34" charset="-122"/>
              </a:defRPr>
            </a:lvl4pPr>
            <a:lvl5pPr>
              <a:defRPr sz="1600">
                <a:ea typeface="苹方 中等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ea typeface="苹方 中等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ea typeface="苹方 中等" pitchFamily="34" charset="-122"/>
              </a:defRPr>
            </a:lvl1pPr>
            <a:lvl2pPr>
              <a:defRPr sz="2800">
                <a:ea typeface="苹方 中等" pitchFamily="34" charset="-122"/>
              </a:defRPr>
            </a:lvl2pPr>
            <a:lvl3pPr>
              <a:defRPr sz="2400">
                <a:ea typeface="苹方 中等" pitchFamily="34" charset="-122"/>
              </a:defRPr>
            </a:lvl3pPr>
            <a:lvl4pPr>
              <a:defRPr sz="2000">
                <a:ea typeface="苹方 中等" pitchFamily="34" charset="-122"/>
              </a:defRPr>
            </a:lvl4pPr>
            <a:lvl5pPr>
              <a:defRPr sz="2000">
                <a:ea typeface="苹方 中等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ea typeface="苹方 中等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ea typeface="苹方 中等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ea typeface="苹方 中等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ea typeface="苹方 中等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5696" y="1847541"/>
            <a:ext cx="1572536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283968" y="2167987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基本标签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224951" y="2087427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50" y="2268197"/>
            <a:ext cx="1440159" cy="415498"/>
            <a:chOff x="4927934" y="2877803"/>
            <a:chExt cx="842141" cy="634550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877803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14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2755" y="495145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8883" y="677566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617" y="708109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2836" y="566013"/>
            <a:ext cx="3966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14.7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间距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1592" y="1347614"/>
            <a:ext cx="8130848" cy="24842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Consolas" panose="020B0609020204030204" pitchFamily="49" charset="0"/>
              </a:rPr>
              <a:t>在</a:t>
            </a:r>
            <a:r>
              <a:rPr lang="en-US" altLang="zh-CN" sz="2000" dirty="0">
                <a:latin typeface="Consolas" panose="020B0609020204030204" pitchFamily="49" charset="0"/>
              </a:rPr>
              <a:t>CSS</a:t>
            </a:r>
            <a:r>
              <a:rPr lang="zh-CN" altLang="zh-CN" sz="2000" dirty="0">
                <a:latin typeface="Consolas" panose="020B0609020204030204" pitchFamily="49" charset="0"/>
              </a:rPr>
              <a:t>中，我们可以使用</a:t>
            </a:r>
            <a:r>
              <a:rPr lang="en-US" altLang="zh-CN" sz="2000" dirty="0">
                <a:latin typeface="Consolas" panose="020B0609020204030204" pitchFamily="49" charset="0"/>
              </a:rPr>
              <a:t>letter-spacing</a:t>
            </a:r>
            <a:r>
              <a:rPr lang="zh-CN" altLang="zh-CN" sz="2000" dirty="0">
                <a:latin typeface="Consolas" panose="020B0609020204030204" pitchFamily="49" charset="0"/>
              </a:rPr>
              <a:t>属性来两个字之间的</a:t>
            </a:r>
            <a:r>
              <a:rPr lang="zh-CN" altLang="zh-CN" sz="2000" dirty="0" smtClean="0">
                <a:latin typeface="Consolas" panose="020B0609020204030204" pitchFamily="49" charset="0"/>
              </a:rPr>
              <a:t>距离</a:t>
            </a:r>
            <a:r>
              <a:rPr lang="zh-CN" altLang="en-US" sz="2000" dirty="0" smtClean="0">
                <a:latin typeface="Consolas" panose="020B0609020204030204" pitchFamily="49" charset="0"/>
              </a:rPr>
              <a:t>（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字间距</a:t>
            </a:r>
            <a:r>
              <a:rPr lang="zh-CN" altLang="en-US" sz="2000" dirty="0" smtClean="0">
                <a:latin typeface="Consolas" panose="020B0609020204030204" pitchFamily="49" charset="0"/>
              </a:rPr>
              <a:t>），以及</a:t>
            </a:r>
            <a:r>
              <a:rPr lang="zh-CN" altLang="zh-CN" sz="2000" dirty="0">
                <a:latin typeface="Consolas" panose="020B0609020204030204" pitchFamily="49" charset="0"/>
              </a:rPr>
              <a:t>使用</a:t>
            </a:r>
            <a:r>
              <a:rPr lang="en-US" altLang="zh-CN" sz="2000" dirty="0">
                <a:latin typeface="Consolas" panose="020B0609020204030204" pitchFamily="49" charset="0"/>
              </a:rPr>
              <a:t>word-spacing</a:t>
            </a:r>
            <a:r>
              <a:rPr lang="zh-CN" altLang="zh-CN" sz="2000" dirty="0">
                <a:latin typeface="Consolas" panose="020B0609020204030204" pitchFamily="49" charset="0"/>
              </a:rPr>
              <a:t>属性来定义两个单词之间的</a:t>
            </a:r>
            <a:r>
              <a:rPr lang="zh-CN" altLang="zh-CN" sz="2000" dirty="0" smtClean="0">
                <a:latin typeface="Consolas" panose="020B0609020204030204" pitchFamily="49" charset="0"/>
              </a:rPr>
              <a:t>距离</a:t>
            </a:r>
            <a:r>
              <a:rPr lang="zh-CN" altLang="en-US" sz="2000" dirty="0" smtClean="0">
                <a:latin typeface="Consolas" panose="020B0609020204030204" pitchFamily="49" charset="0"/>
              </a:rPr>
              <a:t>（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词间距</a:t>
            </a:r>
            <a:r>
              <a:rPr lang="zh-CN" altLang="en-US" sz="2000" dirty="0" smtClean="0">
                <a:latin typeface="Consolas" panose="020B0609020204030204" pitchFamily="49" charset="0"/>
              </a:rPr>
              <a:t>）。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nsolas" panose="020B0609020204030204" pitchFamily="49" charset="0"/>
              </a:rPr>
              <a:t>letter-spacing</a:t>
            </a:r>
            <a:r>
              <a:rPr lang="zh-CN" altLang="zh-CN" sz="2000" dirty="0">
                <a:latin typeface="Consolas" panose="020B0609020204030204" pitchFamily="49" charset="0"/>
              </a:rPr>
              <a:t>和</a:t>
            </a:r>
            <a:r>
              <a:rPr lang="en-US" altLang="zh-CN" sz="2000" dirty="0">
                <a:latin typeface="Consolas" panose="020B0609020204030204" pitchFamily="49" charset="0"/>
              </a:rPr>
              <a:t>word-spacing</a:t>
            </a:r>
            <a:r>
              <a:rPr lang="zh-CN" altLang="zh-CN" sz="2000" dirty="0">
                <a:latin typeface="Consolas" panose="020B0609020204030204" pitchFamily="49" charset="0"/>
              </a:rPr>
              <a:t>只会用于英文</a:t>
            </a:r>
            <a:r>
              <a:rPr lang="zh-CN" altLang="zh-CN" sz="2000" dirty="0" smtClean="0">
                <a:latin typeface="Consolas" panose="020B0609020204030204" pitchFamily="49" charset="0"/>
              </a:rPr>
              <a:t>网页</a:t>
            </a:r>
            <a:r>
              <a:rPr lang="zh-CN" altLang="en-US" sz="2000" dirty="0" smtClean="0">
                <a:latin typeface="Consolas" panose="020B0609020204030204" pitchFamily="49" charset="0"/>
              </a:rPr>
              <a:t>，在实际开发用得不多，了解一下即可。</a:t>
            </a:r>
            <a:endParaRPr lang="en-US" altLang="zh-CN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02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57158" y="214296"/>
            <a:ext cx="8143932" cy="4822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b="1" dirty="0" smtClean="0"/>
              <a:t>练习题</a:t>
            </a:r>
            <a:endParaRPr lang="zh-CN" altLang="en-US" sz="2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57158" y="627534"/>
            <a:ext cx="8786842" cy="426647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zh-CN" sz="2800" b="1" dirty="0"/>
              <a:t>一、单选题</a:t>
            </a:r>
            <a:endParaRPr lang="zh-CN" altLang="zh-CN" sz="2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</a:t>
            </a:r>
            <a:r>
              <a:rPr lang="en-US" altLang="zh-CN" sz="2400" dirty="0" smtClean="0"/>
              <a:t>1</a:t>
            </a:r>
            <a:r>
              <a:rPr lang="zh-CN" altLang="zh-CN" sz="2400" dirty="0"/>
              <a:t>、</a:t>
            </a:r>
            <a:r>
              <a:rPr lang="en-US" altLang="zh-CN" sz="2400" dirty="0"/>
              <a:t>CSS</a:t>
            </a:r>
            <a:r>
              <a:rPr lang="zh-CN" altLang="zh-CN" sz="2400" dirty="0"/>
              <a:t>使用（ </a:t>
            </a:r>
            <a:r>
              <a:rPr lang="en-US" altLang="zh-CN" sz="2400" dirty="0" smtClean="0"/>
              <a:t>    </a:t>
            </a:r>
            <a:r>
              <a:rPr lang="zh-CN" altLang="zh-CN" sz="2400" dirty="0" smtClean="0"/>
              <a:t>）</a:t>
            </a:r>
            <a:r>
              <a:rPr lang="zh-CN" altLang="zh-CN" sz="2400" dirty="0"/>
              <a:t>属性来定义段落的行高。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smtClean="0"/>
              <a:t>    A</a:t>
            </a:r>
            <a:r>
              <a:rPr lang="en-US" altLang="zh-CN" sz="2400" dirty="0"/>
              <a:t>. height          B. align-height          C. line-height        </a:t>
            </a:r>
            <a:r>
              <a:rPr lang="en-US" altLang="zh-CN" sz="2400" dirty="0" err="1"/>
              <a:t>D.min</a:t>
            </a:r>
            <a:r>
              <a:rPr lang="en-US" altLang="zh-CN" sz="2400" dirty="0"/>
              <a:t>-height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/>
              <a:t>2</a:t>
            </a:r>
            <a:r>
              <a:rPr lang="zh-CN" altLang="zh-CN" sz="2400" dirty="0"/>
              <a:t>、</a:t>
            </a:r>
            <a:r>
              <a:rPr lang="en-US" altLang="zh-CN" sz="2400" dirty="0"/>
              <a:t>CSS</a:t>
            </a:r>
            <a:r>
              <a:rPr lang="zh-CN" altLang="zh-CN" sz="2400" dirty="0"/>
              <a:t>使用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    </a:t>
            </a:r>
            <a:r>
              <a:rPr lang="zh-CN" altLang="zh-CN" sz="2400" dirty="0" smtClean="0"/>
              <a:t> </a:t>
            </a:r>
            <a:r>
              <a:rPr lang="zh-CN" altLang="zh-CN" sz="2400" dirty="0"/>
              <a:t>）属性来定义字体下划线、删除线以及顶划线效果。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</a:t>
            </a:r>
            <a:r>
              <a:rPr lang="en-US" altLang="zh-CN" sz="2400" dirty="0" smtClean="0"/>
              <a:t>      </a:t>
            </a:r>
            <a:r>
              <a:rPr lang="en-US" altLang="zh-CN" sz="2400" dirty="0"/>
              <a:t>A. text-decoration                 B. text-indent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smtClean="0"/>
              <a:t>    C</a:t>
            </a:r>
            <a:r>
              <a:rPr lang="en-US" altLang="zh-CN" sz="2400" dirty="0"/>
              <a:t>. text-transform                  </a:t>
            </a:r>
            <a:r>
              <a:rPr lang="en-US" altLang="zh-CN" sz="2400" dirty="0" err="1"/>
              <a:t>D.text</a:t>
            </a:r>
            <a:r>
              <a:rPr lang="en-US" altLang="zh-CN" sz="2400" dirty="0"/>
              <a:t>-align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</a:t>
            </a:r>
            <a:r>
              <a:rPr lang="en-US" altLang="zh-CN" sz="2400" dirty="0" smtClean="0"/>
              <a:t>  3</a:t>
            </a:r>
            <a:r>
              <a:rPr lang="zh-CN" altLang="zh-CN" sz="2400" dirty="0"/>
              <a:t>、如果想要</a:t>
            </a:r>
            <a:r>
              <a:rPr lang="zh-CN" altLang="zh-CN" sz="2400" dirty="0" smtClean="0"/>
              <a:t>实现下图所</a:t>
            </a:r>
            <a:r>
              <a:rPr lang="zh-CN" altLang="zh-CN" sz="2400" dirty="0"/>
              <a:t>示的效果，我们可以使用（ </a:t>
            </a:r>
            <a:r>
              <a:rPr lang="en-US" altLang="zh-CN" sz="2400" dirty="0" smtClean="0"/>
              <a:t>    </a:t>
            </a:r>
            <a:r>
              <a:rPr lang="zh-CN" altLang="zh-CN" sz="2400" dirty="0" smtClean="0"/>
              <a:t>）</a:t>
            </a:r>
            <a:r>
              <a:rPr lang="zh-CN" altLang="zh-CN" sz="2400" dirty="0"/>
              <a:t>来实现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/>
              <a:t>A. </a:t>
            </a:r>
            <a:r>
              <a:rPr lang="en-US" altLang="zh-CN" sz="2400" dirty="0" err="1"/>
              <a:t>text-decoration:none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smtClean="0"/>
              <a:t>    B</a:t>
            </a:r>
            <a:r>
              <a:rPr lang="en-US" altLang="zh-CN" sz="2400" dirty="0"/>
              <a:t>. </a:t>
            </a:r>
            <a:r>
              <a:rPr lang="en-US" altLang="zh-CN" sz="2400" dirty="0" err="1"/>
              <a:t>text-decoration:underline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     </a:t>
            </a:r>
            <a:r>
              <a:rPr lang="en-US" altLang="zh-CN" sz="2400" dirty="0"/>
              <a:t>C. </a:t>
            </a:r>
            <a:r>
              <a:rPr lang="en-US" altLang="zh-CN" sz="2400" dirty="0" err="1"/>
              <a:t>text-decoration:line-through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smtClean="0"/>
              <a:t>    D</a:t>
            </a:r>
            <a:r>
              <a:rPr lang="en-US" altLang="zh-CN" sz="2400" dirty="0"/>
              <a:t>. </a:t>
            </a:r>
            <a:r>
              <a:rPr lang="en-US" altLang="zh-CN" sz="2400" dirty="0" err="1"/>
              <a:t>text-decoration:overline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  <p:pic>
        <p:nvPicPr>
          <p:cNvPr id="5" name="图片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3759882"/>
            <a:ext cx="2232248" cy="45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539552" y="843558"/>
            <a:ext cx="842493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ea typeface="苹方 中等" pitchFamily="34" charset="-122"/>
              </a:rPr>
              <a:t>    4</a:t>
            </a:r>
            <a:r>
              <a:rPr lang="zh-CN" altLang="zh-CN" sz="2000" dirty="0">
                <a:ea typeface="苹方 中等" pitchFamily="34" charset="-122"/>
              </a:rPr>
              <a:t>、下面有关文本样式的说法中，正确的是（ </a:t>
            </a:r>
            <a:r>
              <a:rPr lang="en-US" altLang="zh-CN" sz="2000" dirty="0" smtClean="0">
                <a:ea typeface="苹方 中等" pitchFamily="34" charset="-122"/>
              </a:rPr>
              <a:t>    </a:t>
            </a:r>
            <a:r>
              <a:rPr lang="zh-CN" altLang="zh-CN" sz="2000" dirty="0" smtClean="0">
                <a:ea typeface="苹方 中等" pitchFamily="34" charset="-122"/>
              </a:rPr>
              <a:t>）</a:t>
            </a:r>
            <a:r>
              <a:rPr lang="zh-CN" altLang="zh-CN" sz="2000" dirty="0">
                <a:ea typeface="苹方 中等" pitchFamily="34" charset="-122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ea typeface="苹方 中等" pitchFamily="34" charset="-122"/>
              </a:rPr>
              <a:t>     </a:t>
            </a:r>
            <a:r>
              <a:rPr lang="en-US" altLang="zh-CN" sz="2000" dirty="0" smtClean="0">
                <a:ea typeface="苹方 中等" pitchFamily="34" charset="-122"/>
              </a:rPr>
              <a:t>   A</a:t>
            </a:r>
            <a:r>
              <a:rPr lang="en-US" altLang="zh-CN" sz="2000" dirty="0">
                <a:ea typeface="苹方 中等" pitchFamily="34" charset="-122"/>
              </a:rPr>
              <a:t>. </a:t>
            </a:r>
            <a:r>
              <a:rPr lang="zh-CN" altLang="zh-CN" sz="2000" dirty="0">
                <a:ea typeface="苹方 中等" pitchFamily="34" charset="-122"/>
              </a:rPr>
              <a:t>如果想要让段落首行要缩进</a:t>
            </a:r>
            <a:r>
              <a:rPr lang="en-US" altLang="zh-CN" sz="2000" dirty="0">
                <a:ea typeface="苹方 中等" pitchFamily="34" charset="-122"/>
              </a:rPr>
              <a:t>2</a:t>
            </a:r>
            <a:r>
              <a:rPr lang="zh-CN" altLang="zh-CN" sz="2000" dirty="0">
                <a:ea typeface="苹方 中等" pitchFamily="34" charset="-122"/>
              </a:rPr>
              <a:t>个字的间距，</a:t>
            </a:r>
            <a:r>
              <a:rPr lang="en-US" altLang="zh-CN" sz="2000" dirty="0">
                <a:ea typeface="苹方 中等" pitchFamily="34" charset="-122"/>
              </a:rPr>
              <a:t>text-indent</a:t>
            </a:r>
            <a:r>
              <a:rPr lang="zh-CN" altLang="zh-CN" sz="2000" dirty="0">
                <a:ea typeface="苹方 中等" pitchFamily="34" charset="-122"/>
              </a:rPr>
              <a:t>值应该是</a:t>
            </a:r>
            <a:r>
              <a:rPr lang="en-US" altLang="zh-CN" sz="2000" dirty="0">
                <a:ea typeface="苹方 中等" pitchFamily="34" charset="-122"/>
              </a:rPr>
              <a:t>font-size</a:t>
            </a:r>
            <a:r>
              <a:rPr lang="zh-CN" altLang="zh-CN" sz="2000" dirty="0" smtClean="0">
                <a:ea typeface="苹方 中等" pitchFamily="34" charset="-122"/>
              </a:rPr>
              <a:t>值的</a:t>
            </a:r>
            <a:r>
              <a:rPr lang="en-US" altLang="zh-CN" sz="2000" dirty="0">
                <a:ea typeface="苹方 中等" pitchFamily="34" charset="-122"/>
              </a:rPr>
              <a:t>4</a:t>
            </a:r>
            <a:r>
              <a:rPr lang="zh-CN" altLang="zh-CN" sz="2000" dirty="0">
                <a:ea typeface="苹方 中等" pitchFamily="34" charset="-122"/>
              </a:rPr>
              <a:t>倍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ea typeface="苹方 中等" pitchFamily="34" charset="-122"/>
              </a:rPr>
              <a:t>        B</a:t>
            </a:r>
            <a:r>
              <a:rPr lang="en-US" altLang="zh-CN" sz="2000" dirty="0">
                <a:ea typeface="苹方 中等" pitchFamily="34" charset="-122"/>
              </a:rPr>
              <a:t>.</a:t>
            </a:r>
            <a:r>
              <a:rPr lang="zh-CN" altLang="zh-CN" sz="2000" dirty="0">
                <a:ea typeface="苹方 中等" pitchFamily="34" charset="-122"/>
              </a:rPr>
              <a:t>“ </a:t>
            </a:r>
            <a:r>
              <a:rPr lang="en-US" altLang="zh-CN" sz="2000" dirty="0" err="1">
                <a:ea typeface="苹方 中等" pitchFamily="34" charset="-122"/>
              </a:rPr>
              <a:t>text-align:center</a:t>
            </a:r>
            <a:r>
              <a:rPr lang="en-US" altLang="zh-CN" sz="2000" dirty="0">
                <a:ea typeface="苹方 中等" pitchFamily="34" charset="-122"/>
              </a:rPr>
              <a:t>;</a:t>
            </a:r>
            <a:r>
              <a:rPr lang="zh-CN" altLang="zh-CN" sz="2000" dirty="0">
                <a:ea typeface="苹方 中等" pitchFamily="34" charset="-122"/>
              </a:rPr>
              <a:t>”不仅可以实现文本水平居中，还可以实现图片水平</a:t>
            </a:r>
            <a:r>
              <a:rPr lang="zh-CN" altLang="zh-CN" sz="2000" dirty="0" smtClean="0">
                <a:ea typeface="苹方 中等" pitchFamily="34" charset="-122"/>
              </a:rPr>
              <a:t>居中</a:t>
            </a:r>
            <a:endParaRPr lang="zh-CN" altLang="zh-CN" sz="2000" dirty="0">
              <a:ea typeface="苹方 中等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ea typeface="苹方 中等" pitchFamily="34" charset="-122"/>
              </a:rPr>
              <a:t>        C</a:t>
            </a:r>
            <a:r>
              <a:rPr lang="en-US" altLang="zh-CN" sz="2000" dirty="0">
                <a:ea typeface="苹方 中等" pitchFamily="34" charset="-122"/>
              </a:rPr>
              <a:t>. </a:t>
            </a:r>
            <a:r>
              <a:rPr lang="zh-CN" altLang="zh-CN" sz="2000" dirty="0">
                <a:ea typeface="苹方 中等" pitchFamily="34" charset="-122"/>
              </a:rPr>
              <a:t>我们可以使用</a:t>
            </a:r>
            <a:r>
              <a:rPr lang="en-US" altLang="zh-CN" sz="2000" dirty="0">
                <a:ea typeface="苹方 中等" pitchFamily="34" charset="-122"/>
              </a:rPr>
              <a:t>line-height</a:t>
            </a:r>
            <a:r>
              <a:rPr lang="zh-CN" altLang="zh-CN" sz="2000" dirty="0">
                <a:ea typeface="苹方 中等" pitchFamily="34" charset="-122"/>
              </a:rPr>
              <a:t>来实现一个段落的高度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ea typeface="苹方 中等" pitchFamily="34" charset="-122"/>
              </a:rPr>
              <a:t>        D</a:t>
            </a:r>
            <a:r>
              <a:rPr lang="en-US" altLang="zh-CN" sz="2000" dirty="0">
                <a:ea typeface="苹方 中等" pitchFamily="34" charset="-122"/>
              </a:rPr>
              <a:t>. </a:t>
            </a:r>
            <a:r>
              <a:rPr lang="zh-CN" altLang="zh-CN" sz="2000" dirty="0">
                <a:ea typeface="苹方 中等" pitchFamily="34" charset="-122"/>
              </a:rPr>
              <a:t>我们可以使用“</a:t>
            </a:r>
            <a:r>
              <a:rPr lang="en-US" altLang="zh-CN" sz="2000" dirty="0" err="1">
                <a:ea typeface="苹方 中等" pitchFamily="34" charset="-122"/>
              </a:rPr>
              <a:t>text-transform:uppercase</a:t>
            </a:r>
            <a:r>
              <a:rPr lang="en-US" altLang="zh-CN" sz="2000" dirty="0">
                <a:ea typeface="苹方 中等" pitchFamily="34" charset="-122"/>
              </a:rPr>
              <a:t>;</a:t>
            </a:r>
            <a:r>
              <a:rPr lang="zh-CN" altLang="zh-CN" sz="2000" dirty="0">
                <a:ea typeface="苹方 中等" pitchFamily="34" charset="-122"/>
              </a:rPr>
              <a:t>”来将英文转换为小写</a:t>
            </a:r>
            <a:r>
              <a:rPr lang="zh-CN" altLang="zh-CN" sz="2000" dirty="0" smtClean="0">
                <a:ea typeface="苹方 中等" pitchFamily="34" charset="-122"/>
              </a:rPr>
              <a:t>形式</a:t>
            </a:r>
            <a:endParaRPr lang="zh-CN" altLang="zh-CN" sz="2000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37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395536" y="144415"/>
            <a:ext cx="8568952" cy="2916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zh-CN" sz="2000" b="1" dirty="0" smtClean="0">
                <a:ea typeface="苹方 中等" pitchFamily="34" charset="-122"/>
              </a:rPr>
              <a:t>二</a:t>
            </a:r>
            <a:r>
              <a:rPr lang="zh-CN" altLang="zh-CN" sz="2000" b="1" dirty="0">
                <a:ea typeface="苹方 中等" pitchFamily="34" charset="-122"/>
              </a:rPr>
              <a:t>、编程题</a:t>
            </a:r>
            <a:endParaRPr lang="zh-CN" altLang="zh-CN" sz="2000" dirty="0">
              <a:ea typeface="苹方 中等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ea typeface="苹方 中等" pitchFamily="34" charset="-122"/>
              </a:rPr>
              <a:t>    1</a:t>
            </a:r>
            <a:r>
              <a:rPr lang="zh-CN" altLang="zh-CN" sz="2000" dirty="0">
                <a:ea typeface="苹方 中等" pitchFamily="34" charset="-122"/>
              </a:rPr>
              <a:t>、下面有一段代码，请在这段代码基础上使用正确的选择器以及这两章学到的字体样式、文本样式来实现</a:t>
            </a:r>
            <a:r>
              <a:rPr lang="zh-CN" altLang="zh-CN" sz="2000" dirty="0" smtClean="0">
                <a:ea typeface="苹方 中等" pitchFamily="34" charset="-122"/>
              </a:rPr>
              <a:t>图中</a:t>
            </a:r>
            <a:r>
              <a:rPr lang="zh-CN" altLang="zh-CN" sz="2000" dirty="0">
                <a:ea typeface="苹方 中等" pitchFamily="34" charset="-122"/>
              </a:rPr>
              <a:t>的效果。</a:t>
            </a:r>
            <a:endParaRPr lang="zh-CN" altLang="en-US" sz="2000" dirty="0">
              <a:ea typeface="苹方 中等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710589"/>
            <a:ext cx="5544616" cy="317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&lt;!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DOCTYPE html&gt;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&lt;html&gt;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&lt;head&gt;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&lt;meta charset="utf-8" /&gt;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&lt;title&gt;&lt;/title&gt;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&lt;/head&gt;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&lt;body&gt;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&lt;p&gt;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很多人都喜欢用战术上的勤奋来掩盖战略上的懒惰，事实上这种“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&lt;span&gt;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低水平的勤奋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&lt;/span&gt;”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远远比懒惰可怕。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&lt;/p&gt;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&lt;p&gt;Remember: no pain, no gain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！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&lt;/p&gt;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&lt;/body&gt;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&lt;/html</a:t>
            </a:r>
            <a:r>
              <a:rPr lang="en-US" altLang="zh-CN" sz="14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&gt;</a:t>
            </a:r>
            <a:endParaRPr lang="en-US" altLang="zh-CN" sz="14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940152" y="1516481"/>
            <a:ext cx="2448272" cy="1828800"/>
            <a:chOff x="5940152" y="1516481"/>
            <a:chExt cx="2448272" cy="1828800"/>
          </a:xfrm>
        </p:grpSpPr>
        <p:pic>
          <p:nvPicPr>
            <p:cNvPr id="4" name="图片 3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40152" y="1516481"/>
              <a:ext cx="2448272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矩形 4"/>
            <p:cNvSpPr/>
            <p:nvPr/>
          </p:nvSpPr>
          <p:spPr>
            <a:xfrm>
              <a:off x="7059736" y="1823784"/>
              <a:ext cx="608608" cy="99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151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1275606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itchFamily="34" charset="-122"/>
              </a:rPr>
              <a:t>教学重点</a:t>
            </a:r>
            <a:endParaRPr lang="zh-CN" altLang="en-US" sz="2800" b="1" dirty="0">
              <a:ea typeface="苹方 中等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9792" y="2118506"/>
            <a:ext cx="4500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 掌握常见文本样式属性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buFont typeface="Arial" pitchFamily="34" charset="0"/>
              <a:buChar char="•"/>
            </a:pPr>
            <a:endParaRPr lang="zh-CN" altLang="en-US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51698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69940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72995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587855"/>
            <a:ext cx="461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14.1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文本样式简介 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04690" y="1275606"/>
            <a:ext cx="8128211" cy="34826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字体样式针对的是“文字本身”的型体效果，而文本样式针对的是“整个段落”的排版效果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000" dirty="0"/>
              <a:t>字体样式注重个体，文本样式注重整体</a:t>
            </a:r>
            <a:r>
              <a:rPr lang="zh-CN" altLang="zh-CN" sz="2000" dirty="0" smtClean="0"/>
              <a:t>。</a:t>
            </a:r>
            <a:r>
              <a:rPr lang="zh-CN" altLang="zh-CN" sz="2000" dirty="0"/>
              <a:t>在</a:t>
            </a:r>
            <a:r>
              <a:rPr lang="en-US" altLang="zh-CN" sz="2000" dirty="0"/>
              <a:t>CSS</a:t>
            </a:r>
            <a:r>
              <a:rPr lang="zh-CN" altLang="zh-CN" sz="2000" dirty="0"/>
              <a:t>中，特意使用了“</a:t>
            </a:r>
            <a:r>
              <a:rPr lang="en-US" altLang="zh-CN" sz="2000" dirty="0">
                <a:solidFill>
                  <a:srgbClr val="C00000"/>
                </a:solidFill>
              </a:rPr>
              <a:t>font</a:t>
            </a:r>
            <a:r>
              <a:rPr lang="zh-CN" altLang="zh-CN" sz="2000" dirty="0"/>
              <a:t>”和“</a:t>
            </a:r>
            <a:r>
              <a:rPr lang="en-US" altLang="zh-CN" sz="2000" dirty="0">
                <a:solidFill>
                  <a:srgbClr val="C00000"/>
                </a:solidFill>
              </a:rPr>
              <a:t>text</a:t>
            </a:r>
            <a:r>
              <a:rPr lang="zh-CN" altLang="zh-CN" sz="2000" dirty="0"/>
              <a:t>”两个前缀来区分这</a:t>
            </a:r>
            <a:r>
              <a:rPr lang="en-US" altLang="zh-CN" sz="2000" dirty="0"/>
              <a:t>2</a:t>
            </a:r>
            <a:r>
              <a:rPr lang="zh-CN" altLang="zh-CN" sz="2000" dirty="0"/>
              <a:t>类样式。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31439" y="493195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7567" y="675616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301" y="706159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51520" y="564063"/>
            <a:ext cx="3894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14.2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首行缩进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10276" y="1252582"/>
            <a:ext cx="8416243" cy="13501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CSS</a:t>
            </a:r>
            <a:r>
              <a:rPr lang="zh-CN" altLang="zh-CN" sz="2000" dirty="0"/>
              <a:t>中，我们可以使用</a:t>
            </a:r>
            <a:r>
              <a:rPr lang="en-US" altLang="zh-CN" sz="2000" dirty="0"/>
              <a:t>text-indent</a:t>
            </a:r>
            <a:r>
              <a:rPr lang="zh-CN" altLang="zh-CN" sz="2000" dirty="0"/>
              <a:t>属性来定义</a:t>
            </a:r>
            <a:r>
              <a:rPr lang="en-US" altLang="zh-CN" sz="2000" dirty="0"/>
              <a:t>p</a:t>
            </a:r>
            <a:r>
              <a:rPr lang="zh-CN" altLang="zh-CN" sz="2000" dirty="0"/>
              <a:t>元素的首行缩进。</a:t>
            </a:r>
            <a:r>
              <a:rPr lang="zh-CN" altLang="zh-CN" sz="2000" dirty="0" smtClean="0"/>
              <a:t>字体</a:t>
            </a:r>
            <a:r>
              <a:rPr lang="zh-CN" altLang="zh-CN" sz="2000" dirty="0"/>
              <a:t>样式注重个体，文本样式注重整体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语法：</a:t>
            </a:r>
            <a:endParaRPr lang="en-US" altLang="zh-CN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994228" y="2704735"/>
            <a:ext cx="2787943" cy="413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text-indent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: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  <a:ea typeface="苹方 中等" pitchFamily="34" charset="-122"/>
            </a:endParaRPr>
          </a:p>
        </p:txBody>
      </p:sp>
      <p:sp>
        <p:nvSpPr>
          <p:cNvPr id="13" name="文本占位符 2"/>
          <p:cNvSpPr txBox="1">
            <a:spLocks/>
          </p:cNvSpPr>
          <p:nvPr/>
        </p:nvSpPr>
        <p:spPr>
          <a:xfrm>
            <a:off x="450646" y="3147814"/>
            <a:ext cx="8416243" cy="135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 smtClean="0">
                <a:ea typeface="苹方 中等" pitchFamily="34" charset="-122"/>
              </a:rPr>
              <a:t>实用技巧</a:t>
            </a:r>
            <a:r>
              <a:rPr lang="zh-CN" altLang="en-US" sz="2000" dirty="0" smtClean="0">
                <a:ea typeface="苹方 中等" pitchFamily="34" charset="-122"/>
              </a:rPr>
              <a:t>：想要实现段落首行缩进</a:t>
            </a:r>
            <a:r>
              <a:rPr lang="en-US" altLang="zh-CN" sz="2000" dirty="0" smtClean="0">
                <a:ea typeface="苹方 中等" pitchFamily="34" charset="-122"/>
              </a:rPr>
              <a:t>2</a:t>
            </a:r>
            <a:r>
              <a:rPr lang="zh-CN" altLang="en-US" sz="2000" dirty="0" smtClean="0">
                <a:ea typeface="苹方 中等" pitchFamily="34" charset="-122"/>
              </a:rPr>
              <a:t>个汉字的距离，</a:t>
            </a:r>
            <a:r>
              <a:rPr lang="en-US" altLang="zh-CN" sz="2000" dirty="0" smtClean="0">
                <a:ea typeface="苹方 中等" pitchFamily="34" charset="-122"/>
              </a:rPr>
              <a:t>text-indent</a:t>
            </a:r>
            <a:r>
              <a:rPr lang="zh-CN" altLang="zh-CN" sz="2000" dirty="0">
                <a:ea typeface="苹方 中等" pitchFamily="34" charset="-122"/>
              </a:rPr>
              <a:t>值应该是</a:t>
            </a:r>
            <a:r>
              <a:rPr lang="en-US" altLang="zh-CN" sz="2000" dirty="0">
                <a:ea typeface="苹方 中等" pitchFamily="34" charset="-122"/>
              </a:rPr>
              <a:t>font-size</a:t>
            </a:r>
            <a:r>
              <a:rPr lang="zh-CN" altLang="zh-CN" sz="2000" dirty="0">
                <a:ea typeface="苹方 中等" pitchFamily="34" charset="-122"/>
              </a:rPr>
              <a:t>值的</a:t>
            </a:r>
            <a:r>
              <a:rPr lang="en-US" altLang="zh-CN" sz="2000" dirty="0">
                <a:ea typeface="苹方 中等" pitchFamily="34" charset="-122"/>
              </a:rPr>
              <a:t>2</a:t>
            </a:r>
            <a:r>
              <a:rPr lang="zh-CN" altLang="zh-CN" sz="2000" dirty="0">
                <a:ea typeface="苹方 中等" pitchFamily="34" charset="-122"/>
              </a:rPr>
              <a:t>倍</a:t>
            </a:r>
            <a:endParaRPr lang="en-US" altLang="zh-CN" sz="2000" dirty="0" smtClean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222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480273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662694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93237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551141"/>
            <a:ext cx="401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14.3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水平对齐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9" y="1239660"/>
            <a:ext cx="8416243" cy="13501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CSS</a:t>
            </a:r>
            <a:r>
              <a:rPr lang="zh-CN" altLang="zh-CN" sz="2000" dirty="0"/>
              <a:t>中，我们可以使用</a:t>
            </a:r>
            <a:r>
              <a:rPr lang="en-US" altLang="zh-CN" sz="2000" dirty="0"/>
              <a:t>text-align</a:t>
            </a:r>
            <a:r>
              <a:rPr lang="zh-CN" altLang="zh-CN" sz="2000" dirty="0"/>
              <a:t>属性来控制文本在水平方向上的对齐方式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语法：</a:t>
            </a:r>
            <a:endParaRPr lang="en-US" altLang="zh-CN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131840" y="2581893"/>
            <a:ext cx="2390398" cy="413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text-align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: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取值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  <a:ea typeface="苹方 中等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841253"/>
              </p:ext>
            </p:extLst>
          </p:nvPr>
        </p:nvGraphicFramePr>
        <p:xfrm>
          <a:off x="683568" y="3147814"/>
          <a:ext cx="8064896" cy="1737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2448"/>
                <a:gridCol w="4032448"/>
              </a:tblGrid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dirty="0" smtClean="0">
                          <a:latin typeface="Consolas" panose="020B0609020204030204" pitchFamily="49" charset="0"/>
                          <a:ea typeface="苹方 中等" pitchFamily="34" charset="-122"/>
                        </a:rPr>
                        <a:t>属性值</a:t>
                      </a:r>
                      <a:endParaRPr lang="zh-CN" altLang="en-US" sz="2000" dirty="0">
                        <a:latin typeface="Consolas" panose="020B0609020204030204" pitchFamily="49" charset="0"/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dirty="0" smtClean="0">
                          <a:latin typeface="Consolas" panose="020B0609020204030204" pitchFamily="49" charset="0"/>
                          <a:ea typeface="苹方 中等" pitchFamily="34" charset="-122"/>
                        </a:rPr>
                        <a:t>说明</a:t>
                      </a:r>
                      <a:endParaRPr lang="zh-CN" altLang="en-US" sz="2000" dirty="0">
                        <a:latin typeface="Consolas" panose="020B0609020204030204" pitchFamily="49" charset="0"/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dirty="0" smtClean="0">
                          <a:latin typeface="Consolas" panose="020B0609020204030204" pitchFamily="49" charset="0"/>
                          <a:ea typeface="苹方 中等" pitchFamily="34" charset="-122"/>
                        </a:rPr>
                        <a:t>left</a:t>
                      </a:r>
                      <a:endParaRPr lang="zh-CN" altLang="en-US" sz="2000" dirty="0">
                        <a:latin typeface="Consolas" panose="020B0609020204030204" pitchFamily="49" charset="0"/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dirty="0" smtClean="0">
                          <a:latin typeface="Consolas" panose="020B0609020204030204" pitchFamily="49" charset="0"/>
                          <a:ea typeface="苹方 中等" pitchFamily="34" charset="-122"/>
                        </a:rPr>
                        <a:t>左对齐（默认值）</a:t>
                      </a:r>
                      <a:endParaRPr lang="zh-CN" altLang="en-US" sz="2000" dirty="0">
                        <a:latin typeface="Consolas" panose="020B0609020204030204" pitchFamily="49" charset="0"/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苹方 中等" pitchFamily="34" charset="-122"/>
                        </a:rPr>
                        <a:t>center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苹方 中等" pitchFamily="34" charset="-122"/>
                        </a:rPr>
                        <a:t>居中对齐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dirty="0" smtClean="0">
                          <a:latin typeface="Consolas" panose="020B0609020204030204" pitchFamily="49" charset="0"/>
                          <a:ea typeface="苹方 中等" pitchFamily="34" charset="-122"/>
                        </a:rPr>
                        <a:t>right</a:t>
                      </a:r>
                      <a:endParaRPr lang="zh-CN" altLang="en-US" sz="2000" dirty="0">
                        <a:latin typeface="Consolas" panose="020B0609020204030204" pitchFamily="49" charset="0"/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dirty="0" smtClean="0">
                          <a:latin typeface="Consolas" panose="020B0609020204030204" pitchFamily="49" charset="0"/>
                          <a:ea typeface="苹方 中等" pitchFamily="34" charset="-122"/>
                        </a:rPr>
                        <a:t>右对齐</a:t>
                      </a:r>
                      <a:endParaRPr lang="zh-CN" altLang="en-US" sz="2000" dirty="0">
                        <a:latin typeface="Consolas" panose="020B0609020204030204" pitchFamily="49" charset="0"/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17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481252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663673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94216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4" y="552120"/>
            <a:ext cx="3966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14.4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水平修饰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9" y="1240639"/>
            <a:ext cx="8416243" cy="13501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CSS</a:t>
            </a:r>
            <a:r>
              <a:rPr lang="zh-CN" altLang="zh-CN" sz="2000" dirty="0"/>
              <a:t>中，我们可以使用</a:t>
            </a:r>
            <a:r>
              <a:rPr lang="en-US" altLang="zh-CN" sz="2000" dirty="0"/>
              <a:t>text-decoration</a:t>
            </a:r>
            <a:r>
              <a:rPr lang="zh-CN" altLang="zh-CN" sz="2000" dirty="0"/>
              <a:t>属性来定义文本的修饰效果（下划线、中划线、顶划线）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语法：</a:t>
            </a:r>
            <a:endParaRPr lang="en-US" altLang="zh-CN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911932" y="2499742"/>
            <a:ext cx="3095719" cy="413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text-decoration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: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取值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  <a:ea typeface="苹方 中等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904748"/>
              </p:ext>
            </p:extLst>
          </p:nvPr>
        </p:nvGraphicFramePr>
        <p:xfrm>
          <a:off x="536348" y="3075806"/>
          <a:ext cx="8064896" cy="18516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2448"/>
                <a:gridCol w="4032448"/>
              </a:tblGrid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600" dirty="0" smtClean="0">
                          <a:latin typeface="Consolas" panose="020B0609020204030204" pitchFamily="49" charset="0"/>
                          <a:ea typeface="苹方 中等" pitchFamily="34" charset="-122"/>
                        </a:rPr>
                        <a:t>属性值</a:t>
                      </a:r>
                      <a:endParaRPr lang="zh-CN" altLang="en-US" sz="1600" dirty="0">
                        <a:latin typeface="Consolas" panose="020B0609020204030204" pitchFamily="49" charset="0"/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600" dirty="0" smtClean="0">
                          <a:latin typeface="Consolas" panose="020B0609020204030204" pitchFamily="49" charset="0"/>
                          <a:ea typeface="苹方 中等" pitchFamily="34" charset="-122"/>
                        </a:rPr>
                        <a:t>说明</a:t>
                      </a:r>
                      <a:endParaRPr lang="zh-CN" altLang="en-US" sz="1600" dirty="0">
                        <a:latin typeface="Consolas" panose="020B0609020204030204" pitchFamily="49" charset="0"/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600" dirty="0" smtClean="0">
                          <a:latin typeface="Consolas" panose="020B0609020204030204" pitchFamily="49" charset="0"/>
                          <a:ea typeface="苹方 中等" pitchFamily="34" charset="-122"/>
                        </a:rPr>
                        <a:t>none</a:t>
                      </a:r>
                      <a:endParaRPr lang="zh-CN" altLang="en-US" sz="1600" dirty="0">
                        <a:latin typeface="Consolas" panose="020B0609020204030204" pitchFamily="49" charset="0"/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600" dirty="0" smtClean="0">
                          <a:latin typeface="Consolas" panose="020B0609020204030204" pitchFamily="49" charset="0"/>
                          <a:ea typeface="苹方 中等" pitchFamily="34" charset="-122"/>
                        </a:rPr>
                        <a:t>去除所有划线效果（默认值）</a:t>
                      </a:r>
                      <a:endParaRPr lang="zh-CN" altLang="en-US" sz="1600" dirty="0">
                        <a:latin typeface="Consolas" panose="020B0609020204030204" pitchFamily="49" charset="0"/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苹方 中等" pitchFamily="34" charset="-122"/>
                        </a:rPr>
                        <a:t>underline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苹方 中等" pitchFamily="34" charset="-122"/>
                        </a:rPr>
                        <a:t>下划线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600" dirty="0" smtClean="0">
                          <a:latin typeface="Consolas" panose="020B0609020204030204" pitchFamily="49" charset="0"/>
                          <a:ea typeface="苹方 中等" pitchFamily="34" charset="-122"/>
                        </a:rPr>
                        <a:t>line-through</a:t>
                      </a:r>
                      <a:endParaRPr lang="zh-CN" altLang="en-US" sz="1600" dirty="0">
                        <a:latin typeface="Consolas" panose="020B0609020204030204" pitchFamily="49" charset="0"/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600" dirty="0" smtClean="0">
                          <a:latin typeface="Consolas" panose="020B0609020204030204" pitchFamily="49" charset="0"/>
                          <a:ea typeface="苹方 中等" pitchFamily="34" charset="-122"/>
                        </a:rPr>
                        <a:t>中划线</a:t>
                      </a:r>
                      <a:endParaRPr lang="zh-CN" altLang="en-US" sz="1600" dirty="0">
                        <a:latin typeface="Consolas" panose="020B0609020204030204" pitchFamily="49" charset="0"/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600" dirty="0" err="1" smtClean="0">
                          <a:latin typeface="Consolas" panose="020B0609020204030204" pitchFamily="49" charset="0"/>
                          <a:ea typeface="苹方 中等" pitchFamily="34" charset="-122"/>
                        </a:rPr>
                        <a:t>overline</a:t>
                      </a:r>
                      <a:endParaRPr lang="zh-CN" altLang="en-US" sz="1600" dirty="0">
                        <a:latin typeface="Consolas" panose="020B0609020204030204" pitchFamily="49" charset="0"/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600" dirty="0" smtClean="0">
                          <a:latin typeface="Consolas" panose="020B0609020204030204" pitchFamily="49" charset="0"/>
                          <a:ea typeface="苹方 中等" pitchFamily="34" charset="-122"/>
                        </a:rPr>
                        <a:t>顶划线</a:t>
                      </a:r>
                      <a:endParaRPr lang="zh-CN" altLang="en-US" sz="1600" dirty="0">
                        <a:latin typeface="Consolas" panose="020B0609020204030204" pitchFamily="49" charset="0"/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02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827584" y="1491630"/>
            <a:ext cx="7920879" cy="1350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dirty="0">
                <a:ea typeface="苹方 中等" pitchFamily="34" charset="-122"/>
              </a:rPr>
              <a:t>“</a:t>
            </a:r>
            <a:r>
              <a:rPr lang="en-US" altLang="zh-CN" sz="2000" dirty="0" err="1">
                <a:ea typeface="苹方 中等" pitchFamily="34" charset="-122"/>
              </a:rPr>
              <a:t>text-decoration:none</a:t>
            </a:r>
            <a:r>
              <a:rPr lang="en-US" altLang="zh-CN" sz="2000" dirty="0">
                <a:ea typeface="苹方 中等" pitchFamily="34" charset="-122"/>
              </a:rPr>
              <a:t>;</a:t>
            </a:r>
            <a:r>
              <a:rPr lang="zh-CN" altLang="zh-CN" sz="2000" dirty="0" smtClean="0">
                <a:ea typeface="苹方 中等" pitchFamily="34" charset="-122"/>
              </a:rPr>
              <a:t>”</a:t>
            </a:r>
            <a:r>
              <a:rPr lang="zh-CN" altLang="en-US" sz="2000" dirty="0" smtClean="0">
                <a:ea typeface="苹方 中等" pitchFamily="34" charset="-122"/>
              </a:rPr>
              <a:t>一般用于</a:t>
            </a:r>
            <a:r>
              <a:rPr lang="zh-CN" altLang="zh-CN" sz="2000" dirty="0" smtClean="0">
                <a:ea typeface="苹方 中等" pitchFamily="34" charset="-122"/>
              </a:rPr>
              <a:t>去除</a:t>
            </a:r>
            <a:r>
              <a:rPr lang="en-US" altLang="zh-CN" sz="2000" dirty="0">
                <a:ea typeface="苹方 中等" pitchFamily="34" charset="-122"/>
              </a:rPr>
              <a:t>a</a:t>
            </a:r>
            <a:r>
              <a:rPr lang="zh-CN" altLang="zh-CN" sz="2000" dirty="0">
                <a:ea typeface="苹方 中等" pitchFamily="34" charset="-122"/>
              </a:rPr>
              <a:t>元素的下划线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苹方 中等" pitchFamily="34" charset="-122"/>
              </a:rPr>
              <a:t>下划线一般用于文章中的重点标明，中划线一般用于各大电商网站中的促销，而顶划线在实际开发中用得比较少。</a:t>
            </a:r>
            <a:endParaRPr lang="en-US" altLang="zh-CN" sz="2000" dirty="0" smtClean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605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1" y="51600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19" y="69842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3" y="72897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586875"/>
            <a:ext cx="3966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14.5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大小写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8" y="1275394"/>
            <a:ext cx="8416243" cy="13501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CSS</a:t>
            </a:r>
            <a:r>
              <a:rPr lang="zh-CN" altLang="en-US" sz="2000" dirty="0"/>
              <a:t>中，我们可以使用</a:t>
            </a:r>
            <a:r>
              <a:rPr lang="en-US" altLang="zh-CN" sz="2000" dirty="0"/>
              <a:t>text-transform</a:t>
            </a:r>
            <a:r>
              <a:rPr lang="zh-CN" altLang="en-US" sz="2000" dirty="0"/>
              <a:t>属性来将文本进行大小写转换。</a:t>
            </a:r>
            <a:r>
              <a:rPr lang="en-US" altLang="zh-CN" sz="2000" dirty="0"/>
              <a:t>text-transform</a:t>
            </a:r>
            <a:r>
              <a:rPr lang="zh-CN" altLang="en-US" sz="2000" dirty="0"/>
              <a:t>属性是针对英文</a:t>
            </a:r>
            <a:r>
              <a:rPr lang="zh-CN" altLang="en-US" sz="2000" dirty="0" smtClean="0"/>
              <a:t>而言。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语法：</a:t>
            </a:r>
            <a:endParaRPr lang="en-US" altLang="zh-CN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987822" y="2499742"/>
            <a:ext cx="3095719" cy="413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text-transform: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取值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zh-CN" altLang="en-US" sz="2000" dirty="0">
              <a:latin typeface="Consolas" panose="020B0609020204030204" pitchFamily="49" charset="0"/>
              <a:ea typeface="苹方 中等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82968"/>
              </p:ext>
            </p:extLst>
          </p:nvPr>
        </p:nvGraphicFramePr>
        <p:xfrm>
          <a:off x="536347" y="3003798"/>
          <a:ext cx="8064896" cy="18516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2448"/>
                <a:gridCol w="4032448"/>
              </a:tblGrid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600" dirty="0" smtClean="0">
                          <a:ea typeface="苹方 中等" pitchFamily="34" charset="-122"/>
                        </a:rPr>
                        <a:t>属性值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600" dirty="0" smtClean="0">
                          <a:ea typeface="苹方 中等" pitchFamily="34" charset="-122"/>
                        </a:rPr>
                        <a:t>说明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600" dirty="0" smtClean="0">
                          <a:ea typeface="苹方 中等" pitchFamily="34" charset="-122"/>
                        </a:rPr>
                        <a:t>none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600" dirty="0" smtClean="0">
                          <a:ea typeface="苹方 中等" pitchFamily="34" charset="-122"/>
                        </a:rPr>
                        <a:t>无转换（默认值）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ea typeface="苹方 中等" pitchFamily="34" charset="-122"/>
                        </a:rPr>
                        <a:t>uppercase</a:t>
                      </a:r>
                      <a:endParaRPr lang="zh-CN" altLang="en-US" sz="1600" dirty="0">
                        <a:solidFill>
                          <a:schemeClr val="tx1"/>
                        </a:solidFill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ea typeface="苹方 中等" pitchFamily="34" charset="-122"/>
                        </a:rPr>
                        <a:t>转换为大写</a:t>
                      </a:r>
                      <a:endParaRPr lang="zh-CN" altLang="en-US" sz="1600" dirty="0">
                        <a:solidFill>
                          <a:schemeClr val="tx1"/>
                        </a:solidFill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600" dirty="0" smtClean="0">
                          <a:ea typeface="苹方 中等" pitchFamily="34" charset="-122"/>
                        </a:rPr>
                        <a:t>lowercase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600" dirty="0" smtClean="0">
                          <a:ea typeface="苹方 中等" pitchFamily="34" charset="-122"/>
                        </a:rPr>
                        <a:t>转换为小写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600" dirty="0" smtClean="0">
                          <a:ea typeface="苹方 中等" pitchFamily="34" charset="-122"/>
                        </a:rPr>
                        <a:t>capitalize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600" dirty="0" smtClean="0">
                          <a:ea typeface="苹方 中等" pitchFamily="34" charset="-122"/>
                        </a:rPr>
                        <a:t>只将单词首字母转换为大写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38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556985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39406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769949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627853"/>
            <a:ext cx="3750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14.6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行高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9" y="1316372"/>
            <a:ext cx="8416243" cy="19442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CSS</a:t>
            </a:r>
            <a:r>
              <a:rPr lang="zh-CN" altLang="zh-CN" sz="2000" dirty="0"/>
              <a:t>中，我们可以使用</a:t>
            </a:r>
            <a:r>
              <a:rPr lang="en-US" altLang="zh-CN" sz="2000" dirty="0"/>
              <a:t>line-height</a:t>
            </a:r>
            <a:r>
              <a:rPr lang="zh-CN" altLang="zh-CN" sz="2000" dirty="0"/>
              <a:t>属性来控制</a:t>
            </a:r>
            <a:r>
              <a:rPr lang="zh-CN" altLang="zh-CN" sz="2000" b="1" dirty="0">
                <a:solidFill>
                  <a:srgbClr val="C00000"/>
                </a:solidFill>
              </a:rPr>
              <a:t>一行文本</a:t>
            </a:r>
            <a:r>
              <a:rPr lang="zh-CN" altLang="zh-CN" sz="2000" dirty="0"/>
              <a:t>的高度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line-height</a:t>
            </a:r>
            <a:r>
              <a:rPr lang="zh-CN" altLang="en-US" sz="2000" dirty="0" smtClean="0"/>
              <a:t>，准确来说应该叫“行高”，而不是“行间距”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语法：</a:t>
            </a:r>
            <a:endParaRPr lang="en-US" altLang="zh-CN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174824" y="3075806"/>
            <a:ext cx="2787943" cy="413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line-height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: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29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764</Words>
  <Application>Microsoft Office PowerPoint</Application>
  <PresentationFormat>全屏显示(16:9)</PresentationFormat>
  <Paragraphs>96</Paragraphs>
  <Slides>13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01</cp:lastModifiedBy>
  <cp:revision>59</cp:revision>
  <dcterms:created xsi:type="dcterms:W3CDTF">2017-08-11T01:38:56Z</dcterms:created>
  <dcterms:modified xsi:type="dcterms:W3CDTF">2019-04-22T01:59:53Z</dcterms:modified>
</cp:coreProperties>
</file>