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4" r:id="rId5"/>
    <p:sldId id="265" r:id="rId6"/>
    <p:sldId id="261" r:id="rId7"/>
    <p:sldId id="266" r:id="rId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658" y="-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苹方 中等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苹方 中等" pitchFamily="34" charset="-122"/>
              </a:defRPr>
            </a:lvl1pPr>
          </a:lstStyle>
          <a:p>
            <a:fld id="{96E1CB65-82FB-4652-8CE4-913FD7951553}" type="datetimeFigureOut">
              <a:rPr lang="zh-CN" altLang="en-US" smtClean="0"/>
              <a:pPr/>
              <a:t>2019/4/16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苹方 中等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苹方 中等" pitchFamily="34" charset="-122"/>
              </a:defRPr>
            </a:lvl1pPr>
          </a:lstStyle>
          <a:p>
            <a:fld id="{7DE2EB0B-E138-40D4-8177-477F9A4E83ED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2911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苹方 中等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苹方 中等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苹方 中等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苹方 中等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苹方 中等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EB0B-E138-40D4-8177-477F9A4E83E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3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392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33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苹方 中等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苹方 中等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苹方 中等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苹方 中等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907704" y="1847541"/>
            <a:ext cx="1500528" cy="1542434"/>
            <a:chOff x="3295850" y="2024958"/>
            <a:chExt cx="3459934" cy="3833709"/>
          </a:xfrm>
        </p:grpSpPr>
        <p:sp>
          <p:nvSpPr>
            <p:cNvPr id="3" name="圆角矩形 2"/>
            <p:cNvSpPr/>
            <p:nvPr/>
          </p:nvSpPr>
          <p:spPr>
            <a:xfrm rot="2760000">
              <a:off x="3234395" y="2337279"/>
              <a:ext cx="3833709" cy="3209068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rgbClr val="6C6C6C">
                    <a:alpha val="42000"/>
                  </a:srgbClr>
                </a:gs>
                <a:gs pos="0">
                  <a:schemeClr val="tx1">
                    <a:alpha val="54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4" name="Freeform 5"/>
            <p:cNvSpPr>
              <a:spLocks/>
            </p:cNvSpPr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solidFill>
                  <a:prstClr val="black"/>
                </a:solidFill>
                <a:ea typeface="苹方 中等" pitchFamily="34" charset="-122"/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 rot="2760000">
              <a:off x="3517384" y="2609397"/>
              <a:ext cx="2951667" cy="236939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165"/>
                </a:gs>
                <a:gs pos="100000">
                  <a:srgbClr val="FF9A05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0">
                    <a:srgbClr val="FF9B09"/>
                  </a:gs>
                  <a:gs pos="100000">
                    <a:srgbClr val="FFDBA7"/>
                  </a:gs>
                </a:gsLst>
                <a:lin ang="2700000" scaled="1"/>
                <a:tileRect/>
              </a:gradFill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solidFill>
                  <a:prstClr val="black"/>
                </a:solidFill>
                <a:ea typeface="苹方 中等" pitchFamily="34" charset="-122"/>
              </a:endParaRPr>
            </a:p>
          </p:txBody>
        </p:sp>
      </p:grpSp>
      <p:sp>
        <p:nvSpPr>
          <p:cNvPr id="7" name="圆角矩形 6"/>
          <p:cNvSpPr/>
          <p:nvPr/>
        </p:nvSpPr>
        <p:spPr>
          <a:xfrm>
            <a:off x="3428993" y="2089543"/>
            <a:ext cx="3894951" cy="697502"/>
          </a:xfrm>
          <a:prstGeom prst="roundRect">
            <a:avLst>
              <a:gd name="adj" fmla="val 9976"/>
            </a:avLst>
          </a:prstGeom>
          <a:solidFill>
            <a:srgbClr val="FFB850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275856" y="2357436"/>
            <a:ext cx="128768" cy="118509"/>
            <a:chOff x="4486616" y="3001075"/>
            <a:chExt cx="274695" cy="274699"/>
          </a:xfrm>
        </p:grpSpPr>
        <p:sp>
          <p:nvSpPr>
            <p:cNvPr id="9" name="椭圆 8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928926" y="2357436"/>
            <a:ext cx="130906" cy="118509"/>
            <a:chOff x="4486616" y="3001075"/>
            <a:chExt cx="274695" cy="274699"/>
          </a:xfrm>
        </p:grpSpPr>
        <p:sp>
          <p:nvSpPr>
            <p:cNvPr id="12" name="椭圆 11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027631" y="2400424"/>
            <a:ext cx="288238" cy="46073"/>
            <a:chOff x="4318304" y="3089060"/>
            <a:chExt cx="384317" cy="61430"/>
          </a:xfrm>
        </p:grpSpPr>
        <p:sp>
          <p:nvSpPr>
            <p:cNvPr id="15" name="圆角矩形 14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4283969" y="2203116"/>
            <a:ext cx="262990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dirty="0" smtClean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列表样式</a:t>
            </a:r>
            <a:endParaRPr lang="zh-CN" altLang="en-US" sz="2700" dirty="0">
              <a:solidFill>
                <a:schemeClr val="bg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258429" y="2081263"/>
            <a:ext cx="589923" cy="553376"/>
            <a:chOff x="3108756" y="2110160"/>
            <a:chExt cx="745081" cy="698920"/>
          </a:xfrm>
          <a:solidFill>
            <a:schemeClr val="bg1"/>
          </a:solidFill>
        </p:grpSpPr>
        <p:sp>
          <p:nvSpPr>
            <p:cNvPr id="19" name="Freeform 489"/>
            <p:cNvSpPr>
              <a:spLocks/>
            </p:cNvSpPr>
            <p:nvPr/>
          </p:nvSpPr>
          <p:spPr bwMode="auto">
            <a:xfrm>
              <a:off x="3608602" y="2110160"/>
              <a:ext cx="245235" cy="303659"/>
            </a:xfrm>
            <a:custGeom>
              <a:avLst/>
              <a:gdLst>
                <a:gd name="T0" fmla="*/ 248 w 340"/>
                <a:gd name="T1" fmla="*/ 0 h 421"/>
                <a:gd name="T2" fmla="*/ 0 w 340"/>
                <a:gd name="T3" fmla="*/ 357 h 421"/>
                <a:gd name="T4" fmla="*/ 94 w 340"/>
                <a:gd name="T5" fmla="*/ 421 h 421"/>
                <a:gd name="T6" fmla="*/ 340 w 340"/>
                <a:gd name="T7" fmla="*/ 66 h 421"/>
                <a:gd name="T8" fmla="*/ 248 w 340"/>
                <a:gd name="T9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421">
                  <a:moveTo>
                    <a:pt x="248" y="0"/>
                  </a:moveTo>
                  <a:lnTo>
                    <a:pt x="0" y="357"/>
                  </a:lnTo>
                  <a:lnTo>
                    <a:pt x="94" y="421"/>
                  </a:lnTo>
                  <a:lnTo>
                    <a:pt x="340" y="66"/>
                  </a:lnTo>
                  <a:lnTo>
                    <a:pt x="2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0" name="Freeform 490"/>
            <p:cNvSpPr>
              <a:spLocks/>
            </p:cNvSpPr>
            <p:nvPr/>
          </p:nvSpPr>
          <p:spPr bwMode="auto">
            <a:xfrm>
              <a:off x="3584800" y="2379197"/>
              <a:ext cx="81505" cy="68522"/>
            </a:xfrm>
            <a:custGeom>
              <a:avLst/>
              <a:gdLst>
                <a:gd name="T0" fmla="*/ 14 w 113"/>
                <a:gd name="T1" fmla="*/ 12 h 95"/>
                <a:gd name="T2" fmla="*/ 0 w 113"/>
                <a:gd name="T3" fmla="*/ 33 h 95"/>
                <a:gd name="T4" fmla="*/ 14 w 113"/>
                <a:gd name="T5" fmla="*/ 43 h 95"/>
                <a:gd name="T6" fmla="*/ 26 w 113"/>
                <a:gd name="T7" fmla="*/ 52 h 95"/>
                <a:gd name="T8" fmla="*/ 90 w 113"/>
                <a:gd name="T9" fmla="*/ 95 h 95"/>
                <a:gd name="T10" fmla="*/ 113 w 113"/>
                <a:gd name="T11" fmla="*/ 62 h 95"/>
                <a:gd name="T12" fmla="*/ 23 w 113"/>
                <a:gd name="T13" fmla="*/ 0 h 95"/>
                <a:gd name="T14" fmla="*/ 14 w 113"/>
                <a:gd name="T15" fmla="*/ 1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3" h="95">
                  <a:moveTo>
                    <a:pt x="14" y="12"/>
                  </a:moveTo>
                  <a:lnTo>
                    <a:pt x="0" y="33"/>
                  </a:lnTo>
                  <a:lnTo>
                    <a:pt x="14" y="43"/>
                  </a:lnTo>
                  <a:lnTo>
                    <a:pt x="26" y="52"/>
                  </a:lnTo>
                  <a:lnTo>
                    <a:pt x="90" y="95"/>
                  </a:lnTo>
                  <a:lnTo>
                    <a:pt x="113" y="62"/>
                  </a:lnTo>
                  <a:lnTo>
                    <a:pt x="23" y="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1" name="Freeform 491"/>
            <p:cNvSpPr>
              <a:spLocks/>
            </p:cNvSpPr>
            <p:nvPr/>
          </p:nvSpPr>
          <p:spPr bwMode="auto">
            <a:xfrm>
              <a:off x="3463625" y="2415261"/>
              <a:ext cx="177435" cy="226482"/>
            </a:xfrm>
            <a:custGeom>
              <a:avLst/>
              <a:gdLst>
                <a:gd name="T0" fmla="*/ 66 w 104"/>
                <a:gd name="T1" fmla="*/ 0 h 133"/>
                <a:gd name="T2" fmla="*/ 60 w 104"/>
                <a:gd name="T3" fmla="*/ 8 h 133"/>
                <a:gd name="T4" fmla="*/ 59 w 104"/>
                <a:gd name="T5" fmla="*/ 10 h 133"/>
                <a:gd name="T6" fmla="*/ 11 w 104"/>
                <a:gd name="T7" fmla="*/ 29 h 133"/>
                <a:gd name="T8" fmla="*/ 0 w 104"/>
                <a:gd name="T9" fmla="*/ 129 h 133"/>
                <a:gd name="T10" fmla="*/ 37 w 104"/>
                <a:gd name="T11" fmla="*/ 76 h 133"/>
                <a:gd name="T12" fmla="*/ 37 w 104"/>
                <a:gd name="T13" fmla="*/ 51 h 133"/>
                <a:gd name="T14" fmla="*/ 60 w 104"/>
                <a:gd name="T15" fmla="*/ 43 h 133"/>
                <a:gd name="T16" fmla="*/ 63 w 104"/>
                <a:gd name="T17" fmla="*/ 44 h 133"/>
                <a:gd name="T18" fmla="*/ 66 w 104"/>
                <a:gd name="T19" fmla="*/ 71 h 133"/>
                <a:gd name="T20" fmla="*/ 60 w 104"/>
                <a:gd name="T21" fmla="*/ 77 h 133"/>
                <a:gd name="T22" fmla="*/ 42 w 104"/>
                <a:gd name="T23" fmla="*/ 80 h 133"/>
                <a:gd name="T24" fmla="*/ 6 w 104"/>
                <a:gd name="T25" fmla="*/ 133 h 133"/>
                <a:gd name="T26" fmla="*/ 54 w 104"/>
                <a:gd name="T27" fmla="*/ 109 h 133"/>
                <a:gd name="T28" fmla="*/ 60 w 104"/>
                <a:gd name="T29" fmla="*/ 106 h 133"/>
                <a:gd name="T30" fmla="*/ 77 w 104"/>
                <a:gd name="T31" fmla="*/ 98 h 133"/>
                <a:gd name="T32" fmla="*/ 96 w 104"/>
                <a:gd name="T33" fmla="*/ 88 h 133"/>
                <a:gd name="T34" fmla="*/ 97 w 104"/>
                <a:gd name="T35" fmla="*/ 37 h 133"/>
                <a:gd name="T36" fmla="*/ 104 w 104"/>
                <a:gd name="T37" fmla="*/ 26 h 133"/>
                <a:gd name="T38" fmla="*/ 77 w 104"/>
                <a:gd name="T39" fmla="*/ 7 h 133"/>
                <a:gd name="T40" fmla="*/ 66 w 104"/>
                <a:gd name="T41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33">
                  <a:moveTo>
                    <a:pt x="66" y="0"/>
                  </a:moveTo>
                  <a:cubicBezTo>
                    <a:pt x="60" y="8"/>
                    <a:pt x="60" y="8"/>
                    <a:pt x="60" y="8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2" y="70"/>
                    <a:pt x="31" y="60"/>
                    <a:pt x="37" y="51"/>
                  </a:cubicBezTo>
                  <a:cubicBezTo>
                    <a:pt x="43" y="43"/>
                    <a:pt x="52" y="40"/>
                    <a:pt x="60" y="43"/>
                  </a:cubicBezTo>
                  <a:cubicBezTo>
                    <a:pt x="61" y="43"/>
                    <a:pt x="62" y="44"/>
                    <a:pt x="63" y="44"/>
                  </a:cubicBezTo>
                  <a:cubicBezTo>
                    <a:pt x="71" y="50"/>
                    <a:pt x="72" y="62"/>
                    <a:pt x="66" y="71"/>
                  </a:cubicBezTo>
                  <a:cubicBezTo>
                    <a:pt x="64" y="74"/>
                    <a:pt x="62" y="76"/>
                    <a:pt x="60" y="77"/>
                  </a:cubicBezTo>
                  <a:cubicBezTo>
                    <a:pt x="55" y="81"/>
                    <a:pt x="48" y="82"/>
                    <a:pt x="42" y="80"/>
                  </a:cubicBezTo>
                  <a:cubicBezTo>
                    <a:pt x="6" y="133"/>
                    <a:pt x="6" y="133"/>
                    <a:pt x="6" y="133"/>
                  </a:cubicBezTo>
                  <a:cubicBezTo>
                    <a:pt x="54" y="109"/>
                    <a:pt x="54" y="109"/>
                    <a:pt x="54" y="109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97" y="37"/>
                    <a:pt x="97" y="37"/>
                    <a:pt x="97" y="3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77" y="7"/>
                    <a:pt x="77" y="7"/>
                    <a:pt x="77" y="7"/>
                  </a:cubicBez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2" name="Rectangle 492"/>
            <p:cNvSpPr>
              <a:spLocks noChangeArrowheads="1"/>
            </p:cNvSpPr>
            <p:nvPr/>
          </p:nvSpPr>
          <p:spPr bwMode="auto">
            <a:xfrm>
              <a:off x="3237144" y="2495323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3" name="Rectangle 493"/>
            <p:cNvSpPr>
              <a:spLocks noChangeArrowheads="1"/>
            </p:cNvSpPr>
            <p:nvPr/>
          </p:nvSpPr>
          <p:spPr bwMode="auto">
            <a:xfrm>
              <a:off x="3237144" y="2449161"/>
              <a:ext cx="168779" cy="173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4" name="Rectangle 494"/>
            <p:cNvSpPr>
              <a:spLocks noChangeArrowheads="1"/>
            </p:cNvSpPr>
            <p:nvPr/>
          </p:nvSpPr>
          <p:spPr bwMode="auto">
            <a:xfrm>
              <a:off x="3237144" y="2403000"/>
              <a:ext cx="168779" cy="1586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5" name="Rectangle 495"/>
            <p:cNvSpPr>
              <a:spLocks noChangeArrowheads="1"/>
            </p:cNvSpPr>
            <p:nvPr/>
          </p:nvSpPr>
          <p:spPr bwMode="auto">
            <a:xfrm>
              <a:off x="3237144" y="2357559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6" name="Freeform 496"/>
            <p:cNvSpPr>
              <a:spLocks/>
            </p:cNvSpPr>
            <p:nvPr/>
          </p:nvSpPr>
          <p:spPr bwMode="auto">
            <a:xfrm>
              <a:off x="3108756" y="2215467"/>
              <a:ext cx="489749" cy="593613"/>
            </a:xfrm>
            <a:custGeom>
              <a:avLst/>
              <a:gdLst>
                <a:gd name="T0" fmla="*/ 268 w 287"/>
                <a:gd name="T1" fmla="*/ 303 h 348"/>
                <a:gd name="T2" fmla="*/ 245 w 287"/>
                <a:gd name="T3" fmla="*/ 331 h 348"/>
                <a:gd name="T4" fmla="*/ 90 w 287"/>
                <a:gd name="T5" fmla="*/ 331 h 348"/>
                <a:gd name="T6" fmla="*/ 90 w 287"/>
                <a:gd name="T7" fmla="*/ 281 h 348"/>
                <a:gd name="T8" fmla="*/ 76 w 287"/>
                <a:gd name="T9" fmla="*/ 263 h 348"/>
                <a:gd name="T10" fmla="*/ 17 w 287"/>
                <a:gd name="T11" fmla="*/ 263 h 348"/>
                <a:gd name="T12" fmla="*/ 17 w 287"/>
                <a:gd name="T13" fmla="*/ 59 h 348"/>
                <a:gd name="T14" fmla="*/ 40 w 287"/>
                <a:gd name="T15" fmla="*/ 27 h 348"/>
                <a:gd name="T16" fmla="*/ 251 w 287"/>
                <a:gd name="T17" fmla="*/ 27 h 348"/>
                <a:gd name="T18" fmla="*/ 268 w 287"/>
                <a:gd name="T19" fmla="*/ 52 h 348"/>
                <a:gd name="T20" fmla="*/ 268 w 287"/>
                <a:gd name="T21" fmla="*/ 104 h 348"/>
                <a:gd name="T22" fmla="*/ 268 w 287"/>
                <a:gd name="T23" fmla="*/ 104 h 348"/>
                <a:gd name="T24" fmla="*/ 285 w 287"/>
                <a:gd name="T25" fmla="*/ 83 h 348"/>
                <a:gd name="T26" fmla="*/ 285 w 287"/>
                <a:gd name="T27" fmla="*/ 45 h 348"/>
                <a:gd name="T28" fmla="*/ 252 w 287"/>
                <a:gd name="T29" fmla="*/ 8 h 348"/>
                <a:gd name="T30" fmla="*/ 70 w 287"/>
                <a:gd name="T31" fmla="*/ 8 h 348"/>
                <a:gd name="T32" fmla="*/ 40 w 287"/>
                <a:gd name="T33" fmla="*/ 8 h 348"/>
                <a:gd name="T34" fmla="*/ 0 w 287"/>
                <a:gd name="T35" fmla="*/ 44 h 348"/>
                <a:gd name="T36" fmla="*/ 0 w 287"/>
                <a:gd name="T37" fmla="*/ 294 h 348"/>
                <a:gd name="T38" fmla="*/ 82 w 287"/>
                <a:gd name="T39" fmla="*/ 346 h 348"/>
                <a:gd name="T40" fmla="*/ 252 w 287"/>
                <a:gd name="T41" fmla="*/ 346 h 348"/>
                <a:gd name="T42" fmla="*/ 285 w 287"/>
                <a:gd name="T43" fmla="*/ 321 h 348"/>
                <a:gd name="T44" fmla="*/ 285 w 287"/>
                <a:gd name="T45" fmla="*/ 228 h 348"/>
                <a:gd name="T46" fmla="*/ 268 w 287"/>
                <a:gd name="T47" fmla="*/ 238 h 348"/>
                <a:gd name="T48" fmla="*/ 268 w 287"/>
                <a:gd name="T49" fmla="*/ 303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7" h="348">
                  <a:moveTo>
                    <a:pt x="268" y="303"/>
                  </a:moveTo>
                  <a:cubicBezTo>
                    <a:pt x="268" y="303"/>
                    <a:pt x="272" y="331"/>
                    <a:pt x="245" y="331"/>
                  </a:cubicBezTo>
                  <a:cubicBezTo>
                    <a:pt x="217" y="331"/>
                    <a:pt x="90" y="331"/>
                    <a:pt x="90" y="331"/>
                  </a:cubicBezTo>
                  <a:cubicBezTo>
                    <a:pt x="90" y="281"/>
                    <a:pt x="90" y="281"/>
                    <a:pt x="90" y="281"/>
                  </a:cubicBezTo>
                  <a:cubicBezTo>
                    <a:pt x="90" y="281"/>
                    <a:pt x="91" y="263"/>
                    <a:pt x="76" y="263"/>
                  </a:cubicBezTo>
                  <a:cubicBezTo>
                    <a:pt x="60" y="263"/>
                    <a:pt x="17" y="263"/>
                    <a:pt x="17" y="263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59"/>
                    <a:pt x="13" y="27"/>
                    <a:pt x="40" y="27"/>
                  </a:cubicBezTo>
                  <a:cubicBezTo>
                    <a:pt x="251" y="27"/>
                    <a:pt x="251" y="27"/>
                    <a:pt x="251" y="27"/>
                  </a:cubicBezTo>
                  <a:cubicBezTo>
                    <a:pt x="251" y="27"/>
                    <a:pt x="268" y="30"/>
                    <a:pt x="268" y="52"/>
                  </a:cubicBezTo>
                  <a:cubicBezTo>
                    <a:pt x="268" y="57"/>
                    <a:pt x="268" y="77"/>
                    <a:pt x="268" y="104"/>
                  </a:cubicBezTo>
                  <a:cubicBezTo>
                    <a:pt x="268" y="104"/>
                    <a:pt x="268" y="104"/>
                    <a:pt x="268" y="104"/>
                  </a:cubicBezTo>
                  <a:cubicBezTo>
                    <a:pt x="285" y="83"/>
                    <a:pt x="285" y="83"/>
                    <a:pt x="285" y="83"/>
                  </a:cubicBezTo>
                  <a:cubicBezTo>
                    <a:pt x="285" y="60"/>
                    <a:pt x="285" y="45"/>
                    <a:pt x="285" y="45"/>
                  </a:cubicBezTo>
                  <a:cubicBezTo>
                    <a:pt x="285" y="45"/>
                    <a:pt x="287" y="8"/>
                    <a:pt x="252" y="8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0" y="0"/>
                    <a:pt x="0" y="44"/>
                  </a:cubicBezTo>
                  <a:cubicBezTo>
                    <a:pt x="0" y="87"/>
                    <a:pt x="0" y="294"/>
                    <a:pt x="0" y="294"/>
                  </a:cubicBezTo>
                  <a:cubicBezTo>
                    <a:pt x="82" y="346"/>
                    <a:pt x="82" y="346"/>
                    <a:pt x="82" y="346"/>
                  </a:cubicBezTo>
                  <a:cubicBezTo>
                    <a:pt x="252" y="346"/>
                    <a:pt x="252" y="346"/>
                    <a:pt x="252" y="346"/>
                  </a:cubicBezTo>
                  <a:cubicBezTo>
                    <a:pt x="252" y="346"/>
                    <a:pt x="285" y="348"/>
                    <a:pt x="285" y="321"/>
                  </a:cubicBezTo>
                  <a:cubicBezTo>
                    <a:pt x="285" y="312"/>
                    <a:pt x="285" y="274"/>
                    <a:pt x="285" y="228"/>
                  </a:cubicBezTo>
                  <a:cubicBezTo>
                    <a:pt x="268" y="238"/>
                    <a:pt x="268" y="238"/>
                    <a:pt x="268" y="238"/>
                  </a:cubicBezTo>
                  <a:cubicBezTo>
                    <a:pt x="268" y="275"/>
                    <a:pt x="268" y="303"/>
                    <a:pt x="268" y="3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453648" y="2259932"/>
            <a:ext cx="1440159" cy="415498"/>
            <a:chOff x="4927933" y="2865181"/>
            <a:chExt cx="842141" cy="634550"/>
          </a:xfrm>
        </p:grpSpPr>
        <p:sp>
          <p:nvSpPr>
            <p:cNvPr id="28" name="椭圆 27"/>
            <p:cNvSpPr/>
            <p:nvPr/>
          </p:nvSpPr>
          <p:spPr>
            <a:xfrm>
              <a:off x="5055353" y="2884106"/>
              <a:ext cx="562742" cy="5627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4927933" y="2865181"/>
              <a:ext cx="842141" cy="634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100" dirty="0" smtClean="0">
                  <a:solidFill>
                    <a:srgbClr val="FFB850"/>
                  </a:solidFill>
                  <a:latin typeface="Impact" panose="020B0806030902050204" pitchFamily="34" charset="0"/>
                  <a:ea typeface="苹方 中等" pitchFamily="34" charset="-122"/>
                </a:rPr>
                <a:t>第</a:t>
              </a:r>
              <a:r>
                <a:rPr lang="en-US" altLang="zh-CN" sz="2100" dirty="0" smtClean="0">
                  <a:solidFill>
                    <a:srgbClr val="FFB850"/>
                  </a:solidFill>
                  <a:latin typeface="Impact" panose="020B0806030902050204" pitchFamily="34" charset="0"/>
                  <a:ea typeface="苹方 中等" pitchFamily="34" charset="-122"/>
                </a:rPr>
                <a:t>16</a:t>
              </a:r>
              <a:r>
                <a:rPr lang="zh-CN" altLang="en-US" sz="2100" dirty="0" smtClean="0">
                  <a:solidFill>
                    <a:srgbClr val="FFB850"/>
                  </a:solidFill>
                  <a:latin typeface="Impact" panose="020B0806030902050204" pitchFamily="34" charset="0"/>
                  <a:ea typeface="苹方 中等" pitchFamily="34" charset="-122"/>
                </a:rPr>
                <a:t>章</a:t>
              </a:r>
              <a:endParaRPr lang="zh-CN" altLang="en-US" sz="2100" dirty="0">
                <a:solidFill>
                  <a:srgbClr val="FFB850"/>
                </a:solidFill>
                <a:latin typeface="Impact" panose="020B0806030902050204" pitchFamily="34" charset="0"/>
                <a:ea typeface="苹方 中等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1073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47664" y="1203598"/>
            <a:ext cx="2536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ea typeface="苹方 中等" pitchFamily="34" charset="-122"/>
              </a:rPr>
              <a:t>教学重点</a:t>
            </a:r>
            <a:endParaRPr lang="zh-CN" altLang="en-US" sz="2800" b="1" dirty="0">
              <a:ea typeface="苹方 中等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84497" y="2046498"/>
            <a:ext cx="45005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ea typeface="苹方 中等" pitchFamily="34" charset="-122"/>
              </a:rPr>
              <a:t>  掌握</a:t>
            </a:r>
            <a:r>
              <a:rPr lang="en-US" altLang="zh-CN" sz="2000" dirty="0" smtClean="0">
                <a:ea typeface="苹方 中等" pitchFamily="34" charset="-122"/>
              </a:rPr>
              <a:t>list-style-type</a:t>
            </a:r>
            <a:r>
              <a:rPr lang="zh-CN" altLang="en-US" sz="2000" dirty="0" smtClean="0">
                <a:ea typeface="苹方 中等" pitchFamily="34" charset="-122"/>
              </a:rPr>
              <a:t>属性</a:t>
            </a:r>
            <a:endParaRPr lang="en-US" altLang="zh-CN" sz="2000" dirty="0" smtClean="0">
              <a:ea typeface="苹方 中等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ea typeface="苹方 中等" pitchFamily="34" charset="-122"/>
              </a:rPr>
              <a:t>  </a:t>
            </a:r>
            <a:r>
              <a:rPr lang="zh-CN" altLang="en-US" sz="2000" dirty="0">
                <a:ea typeface="苹方 中等" pitchFamily="34" charset="-122"/>
              </a:rPr>
              <a:t>了解</a:t>
            </a:r>
            <a:r>
              <a:rPr lang="en-US" altLang="zh-CN" sz="2000" dirty="0" smtClean="0">
                <a:ea typeface="苹方 中等" pitchFamily="34" charset="-122"/>
              </a:rPr>
              <a:t>list-style-image</a:t>
            </a:r>
            <a:r>
              <a:rPr lang="zh-CN" altLang="en-US" sz="2000" dirty="0" smtClean="0">
                <a:ea typeface="苹方 中等" pitchFamily="34" charset="-122"/>
              </a:rPr>
              <a:t>属性</a:t>
            </a:r>
            <a:endParaRPr lang="en-US" altLang="zh-CN" sz="2000" dirty="0" smtClean="0">
              <a:ea typeface="苹方 中等" pitchFamily="34" charset="-122"/>
            </a:endParaRPr>
          </a:p>
          <a:p>
            <a:pPr>
              <a:buFont typeface="Arial" pitchFamily="34" charset="0"/>
              <a:buChar char="•"/>
            </a:pPr>
            <a:endParaRPr lang="zh-CN" altLang="en-US" sz="2000" dirty="0">
              <a:ea typeface="苹方 中等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3495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13140" y="560035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39268" y="742456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-3998" y="772999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324940" y="630903"/>
            <a:ext cx="3855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16.1 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列表项符号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445932" y="1347614"/>
            <a:ext cx="8212471" cy="253828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在</a:t>
            </a:r>
            <a:r>
              <a:rPr lang="en-US" altLang="zh-CN" sz="2000" dirty="0" smtClean="0"/>
              <a:t>CSS</a:t>
            </a:r>
            <a:r>
              <a:rPr lang="zh-CN" altLang="en-US" sz="2000" dirty="0" smtClean="0"/>
              <a:t>中，</a:t>
            </a:r>
            <a:r>
              <a:rPr lang="zh-CN" altLang="zh-CN" sz="2000" dirty="0" smtClean="0"/>
              <a:t>不管</a:t>
            </a:r>
            <a:r>
              <a:rPr lang="zh-CN" altLang="zh-CN" sz="2000" dirty="0"/>
              <a:t>是有序列表还是无序列表，我们都是使用</a:t>
            </a:r>
            <a:r>
              <a:rPr lang="en-US" altLang="zh-CN" sz="2000" dirty="0"/>
              <a:t>list-style-type</a:t>
            </a:r>
            <a:r>
              <a:rPr lang="zh-CN" altLang="zh-CN" sz="2000" dirty="0"/>
              <a:t>属性来定义列表项符号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list-style-type</a:t>
            </a:r>
            <a:r>
              <a:rPr lang="zh-CN" altLang="zh-CN" sz="2000" dirty="0"/>
              <a:t>属性是针对</a:t>
            </a:r>
            <a:r>
              <a:rPr lang="en-US" altLang="zh-CN" sz="2000" dirty="0" err="1"/>
              <a:t>ol</a:t>
            </a:r>
            <a:r>
              <a:rPr lang="zh-CN" altLang="zh-CN" sz="2000" dirty="0"/>
              <a:t>或者</a:t>
            </a:r>
            <a:r>
              <a:rPr lang="en-US" altLang="zh-CN" sz="2000" dirty="0" err="1"/>
              <a:t>ul</a:t>
            </a:r>
            <a:r>
              <a:rPr lang="zh-CN" altLang="zh-CN" sz="2000" dirty="0"/>
              <a:t>元素的，而不是</a:t>
            </a:r>
            <a:r>
              <a:rPr lang="en-US" altLang="zh-CN" sz="2000" dirty="0"/>
              <a:t>li</a:t>
            </a:r>
            <a:r>
              <a:rPr lang="zh-CN" altLang="zh-CN" sz="2000" dirty="0"/>
              <a:t>元素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在实际开发中，我们一般用“</a:t>
            </a:r>
            <a:r>
              <a:rPr lang="en-US" altLang="zh-CN" sz="2000" dirty="0" err="1" smtClean="0"/>
              <a:t>list-style-type:none</a:t>
            </a:r>
            <a:r>
              <a:rPr lang="en-US" altLang="zh-CN" sz="2000" dirty="0" smtClean="0"/>
              <a:t>;</a:t>
            </a:r>
            <a:r>
              <a:rPr lang="zh-CN" altLang="en-US" sz="2000" dirty="0" smtClean="0"/>
              <a:t>”来去除列表项符号。</a:t>
            </a:r>
            <a:r>
              <a:rPr lang="zh-CN" altLang="en-US" sz="2000" dirty="0" smtClean="0">
                <a:solidFill>
                  <a:srgbClr val="C00000"/>
                </a:solidFill>
              </a:rPr>
              <a:t>（经常用）</a:t>
            </a:r>
            <a:endParaRPr lang="zh-CN" altLang="zh-CN" sz="2000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4124072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1235789"/>
            <a:ext cx="7496604" cy="5116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ea typeface="苹方 中等" pitchFamily="34" charset="-122"/>
              </a:rPr>
              <a:t>【</a:t>
            </a:r>
            <a:r>
              <a:rPr lang="zh-CN" altLang="en-US" sz="2000" dirty="0" smtClean="0">
                <a:solidFill>
                  <a:srgbClr val="C00000"/>
                </a:solidFill>
                <a:ea typeface="苹方 中等" pitchFamily="34" charset="-122"/>
              </a:rPr>
              <a:t>疑问</a:t>
            </a:r>
            <a:r>
              <a:rPr lang="en-US" altLang="zh-CN" sz="2000" dirty="0" smtClean="0">
                <a:solidFill>
                  <a:srgbClr val="C00000"/>
                </a:solidFill>
                <a:ea typeface="苹方 中等" pitchFamily="34" charset="-122"/>
              </a:rPr>
              <a:t>】</a:t>
            </a:r>
            <a:r>
              <a:rPr lang="zh-CN" altLang="en-US" sz="2000" dirty="0" smtClean="0">
                <a:solidFill>
                  <a:srgbClr val="C00000"/>
                </a:solidFill>
                <a:ea typeface="苹方 中等" pitchFamily="34" charset="-122"/>
              </a:rPr>
              <a:t>：</a:t>
            </a:r>
            <a:r>
              <a:rPr lang="en-US" altLang="zh-CN" sz="2000" dirty="0">
                <a:solidFill>
                  <a:srgbClr val="C00000"/>
                </a:solidFill>
                <a:ea typeface="苹方 中等" pitchFamily="34" charset="-122"/>
              </a:rPr>
              <a:t>list-style-type</a:t>
            </a:r>
            <a:r>
              <a:rPr lang="zh-CN" altLang="en-US" sz="2000" dirty="0">
                <a:solidFill>
                  <a:srgbClr val="C00000"/>
                </a:solidFill>
                <a:ea typeface="苹方 中等" pitchFamily="34" charset="-122"/>
              </a:rPr>
              <a:t>属性有那么多的属性值，怎么记得住呢？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9890" y="1883861"/>
            <a:ext cx="80648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 smtClean="0">
                <a:ea typeface="苹方 中等" pitchFamily="34" charset="-122"/>
              </a:rPr>
              <a:t>我们</a:t>
            </a:r>
            <a:r>
              <a:rPr lang="zh-CN" altLang="zh-CN" sz="2000" dirty="0">
                <a:ea typeface="苹方 中等" pitchFamily="34" charset="-122"/>
              </a:rPr>
              <a:t>只需要记住“</a:t>
            </a:r>
            <a:r>
              <a:rPr lang="en-US" altLang="zh-CN" sz="2000" dirty="0" err="1">
                <a:ea typeface="苹方 中等" pitchFamily="34" charset="-122"/>
              </a:rPr>
              <a:t>list-style-type:none</a:t>
            </a:r>
            <a:r>
              <a:rPr lang="en-US" altLang="zh-CN" sz="2000" dirty="0">
                <a:ea typeface="苹方 中等" pitchFamily="34" charset="-122"/>
              </a:rPr>
              <a:t>;</a:t>
            </a:r>
            <a:r>
              <a:rPr lang="zh-CN" altLang="zh-CN" sz="2000" dirty="0">
                <a:ea typeface="苹方 中等" pitchFamily="34" charset="-122"/>
              </a:rPr>
              <a:t>”这一个就可以了，其他的不需要记住。因为在实际开发中，对于使用</a:t>
            </a:r>
            <a:r>
              <a:rPr lang="en-US" altLang="zh-CN" sz="2000" dirty="0">
                <a:ea typeface="苹方 中等" pitchFamily="34" charset="-122"/>
              </a:rPr>
              <a:t>list-style-type</a:t>
            </a:r>
            <a:r>
              <a:rPr lang="zh-CN" altLang="zh-CN" sz="2000" dirty="0">
                <a:ea typeface="苹方 中等" pitchFamily="34" charset="-122"/>
              </a:rPr>
              <a:t>属性来定义列表项符号，我们几乎用不上。所以那些属性值也不需要去记忆。退一步来说，就算用得上，我们不是还有</a:t>
            </a:r>
            <a:r>
              <a:rPr lang="en-US" altLang="zh-CN" sz="2000" dirty="0" err="1" smtClean="0">
                <a:ea typeface="苹方 中等" pitchFamily="34" charset="-122"/>
              </a:rPr>
              <a:t>HBuilder</a:t>
            </a:r>
            <a:r>
              <a:rPr lang="zh-CN" altLang="zh-CN" sz="2000" dirty="0">
                <a:ea typeface="苹方 中等" pitchFamily="34" charset="-122"/>
              </a:rPr>
              <a:t>提示么？</a:t>
            </a:r>
            <a:endParaRPr lang="zh-CN" altLang="en-US" sz="2000" dirty="0">
              <a:ea typeface="苹方 中等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2207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536348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1520" y="718769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749312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337192" y="607216"/>
            <a:ext cx="3855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16.2 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列表项图片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425393" y="1174011"/>
            <a:ext cx="8251063" cy="237626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/>
              <a:t>在</a:t>
            </a:r>
            <a:r>
              <a:rPr lang="en-US" altLang="zh-CN" sz="2000" dirty="0"/>
              <a:t>CSS</a:t>
            </a:r>
            <a:r>
              <a:rPr lang="zh-CN" altLang="zh-CN" sz="2000" dirty="0"/>
              <a:t>中，我们可以使用</a:t>
            </a:r>
            <a:r>
              <a:rPr lang="en-US" altLang="zh-CN" sz="2000" dirty="0"/>
              <a:t>list-style-image</a:t>
            </a:r>
            <a:r>
              <a:rPr lang="zh-CN" altLang="zh-CN" sz="2000" dirty="0"/>
              <a:t>属性来定义列表项图片，也就是使用图片来代替列表项符号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在实际开发中，对于列表项图标，更多的是使用“字体图标</a:t>
            </a:r>
            <a:r>
              <a:rPr lang="en-US" altLang="zh-CN" sz="2000" dirty="0" err="1" smtClean="0"/>
              <a:t>iconfont</a:t>
            </a:r>
            <a:r>
              <a:rPr lang="zh-CN" altLang="en-US" sz="2000" dirty="0" smtClean="0"/>
              <a:t>”来实现，而不是</a:t>
            </a:r>
            <a:r>
              <a:rPr lang="en-US" altLang="zh-CN" sz="2000" dirty="0" err="1" smtClean="0"/>
              <a:t>ist</a:t>
            </a:r>
            <a:r>
              <a:rPr lang="en-US" altLang="zh-CN" sz="2000" dirty="0" smtClean="0"/>
              <a:t>-style-image</a:t>
            </a:r>
            <a:r>
              <a:rPr lang="zh-CN" altLang="en-US" sz="2000" dirty="0" smtClean="0"/>
              <a:t>属性。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b="1" dirty="0" smtClean="0"/>
              <a:t>语法：</a:t>
            </a:r>
            <a:endParaRPr lang="en-US" altLang="zh-CN" sz="2000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827584" y="3783515"/>
            <a:ext cx="4455066" cy="413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CN" sz="2000" dirty="0" err="1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list-style-image:url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(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图片路径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);</a:t>
            </a:r>
            <a:endParaRPr lang="zh-CN" altLang="en-US" dirty="0">
              <a:latin typeface="Consolas" panose="020B0609020204030204" pitchFamily="49" charset="0"/>
              <a:ea typeface="苹方 中等" pitchFamily="34" charset="-122"/>
            </a:endParaRPr>
          </a:p>
        </p:txBody>
      </p:sp>
      <p:pic>
        <p:nvPicPr>
          <p:cNvPr id="13" name="图片 12" descr="test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00192" y="3147814"/>
            <a:ext cx="1728192" cy="153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167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4294967295"/>
          </p:nvPr>
        </p:nvSpPr>
        <p:spPr>
          <a:xfrm>
            <a:off x="323528" y="339502"/>
            <a:ext cx="8143932" cy="4822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2400" b="1" dirty="0" smtClean="0"/>
              <a:t>练习题</a:t>
            </a:r>
            <a:endParaRPr lang="zh-CN" altLang="en-US" sz="24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357158" y="627534"/>
            <a:ext cx="8319298" cy="4266474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zh-CN" altLang="zh-CN" sz="1800" b="1" dirty="0"/>
              <a:t>一、单选题</a:t>
            </a:r>
            <a:endParaRPr lang="zh-CN" altLang="zh-CN" sz="18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 smtClean="0"/>
              <a:t>    1</a:t>
            </a:r>
            <a:r>
              <a:rPr lang="zh-CN" altLang="zh-CN" sz="1800" dirty="0"/>
              <a:t>、在真正实战开发中，对于下</a:t>
            </a:r>
            <a:r>
              <a:rPr lang="zh-CN" altLang="zh-CN" sz="1800" dirty="0" smtClean="0"/>
              <a:t>图所</a:t>
            </a:r>
            <a:r>
              <a:rPr lang="zh-CN" altLang="zh-CN" sz="1800" dirty="0"/>
              <a:t>示的列表项符号，最佳实现方法是（ </a:t>
            </a:r>
            <a:r>
              <a:rPr lang="en-US" altLang="zh-CN" sz="1800" dirty="0" smtClean="0"/>
              <a:t>    </a:t>
            </a:r>
            <a:r>
              <a:rPr lang="zh-CN" altLang="zh-CN" sz="1800" dirty="0" smtClean="0"/>
              <a:t>）。</a:t>
            </a:r>
            <a:endParaRPr lang="zh-CN" altLang="zh-CN" sz="18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 smtClean="0"/>
              <a:t>        A</a:t>
            </a:r>
            <a:r>
              <a:rPr lang="en-US" altLang="zh-CN" sz="1800" dirty="0"/>
              <a:t>. list-style-type                     </a:t>
            </a:r>
            <a:r>
              <a:rPr lang="en-US" altLang="zh-CN" sz="1800" dirty="0" smtClean="0"/>
              <a:t>      B</a:t>
            </a:r>
            <a:r>
              <a:rPr lang="en-US" altLang="zh-CN" sz="1800" dirty="0"/>
              <a:t>. list-style-image</a:t>
            </a:r>
            <a:endParaRPr lang="zh-CN" altLang="zh-CN" sz="18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/>
              <a:t>    </a:t>
            </a:r>
            <a:r>
              <a:rPr lang="en-US" altLang="zh-CN" sz="1800" dirty="0" smtClean="0"/>
              <a:t>    C</a:t>
            </a:r>
            <a:r>
              <a:rPr lang="en-US" altLang="zh-CN" sz="1800" dirty="0"/>
              <a:t>. </a:t>
            </a:r>
            <a:r>
              <a:rPr lang="zh-CN" altLang="zh-CN" sz="1800" dirty="0"/>
              <a:t>字体图标</a:t>
            </a:r>
            <a:r>
              <a:rPr lang="en-US" altLang="zh-CN" sz="1800" dirty="0"/>
              <a:t>                      </a:t>
            </a:r>
            <a:r>
              <a:rPr lang="en-US" altLang="zh-CN" sz="1800" dirty="0" smtClean="0"/>
              <a:t>            </a:t>
            </a:r>
            <a:r>
              <a:rPr lang="en-US" altLang="zh-CN" sz="1800" dirty="0" err="1"/>
              <a:t>D.background</a:t>
            </a:r>
            <a:r>
              <a:rPr lang="en-US" altLang="zh-CN" sz="1800" dirty="0"/>
              <a:t>-image</a:t>
            </a:r>
            <a:endParaRPr lang="zh-CN" altLang="zh-CN" sz="18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 smtClean="0"/>
              <a:t>    2</a:t>
            </a:r>
            <a:r>
              <a:rPr lang="zh-CN" altLang="zh-CN" sz="1800" dirty="0"/>
              <a:t>、下面对于列表说法中，叙述错误的是（ </a:t>
            </a:r>
            <a:r>
              <a:rPr lang="en-US" altLang="zh-CN" sz="1800" dirty="0" smtClean="0"/>
              <a:t>    </a:t>
            </a:r>
            <a:r>
              <a:rPr lang="zh-CN" altLang="zh-CN" sz="1800" dirty="0" smtClean="0"/>
              <a:t>）</a:t>
            </a:r>
            <a:r>
              <a:rPr lang="zh-CN" altLang="zh-CN" sz="1800" dirty="0"/>
              <a:t>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/>
              <a:t>    </a:t>
            </a:r>
            <a:r>
              <a:rPr lang="en-US" altLang="zh-CN" sz="1800" dirty="0" smtClean="0"/>
              <a:t>    A</a:t>
            </a:r>
            <a:r>
              <a:rPr lang="en-US" altLang="zh-CN" sz="1800" dirty="0"/>
              <a:t>. list-style-type</a:t>
            </a:r>
            <a:r>
              <a:rPr lang="zh-CN" altLang="zh-CN" sz="1800" dirty="0"/>
              <a:t>属性是在</a:t>
            </a:r>
            <a:r>
              <a:rPr lang="en-US" altLang="zh-CN" sz="1800" dirty="0"/>
              <a:t>li</a:t>
            </a:r>
            <a:r>
              <a:rPr lang="zh-CN" altLang="zh-CN" sz="1800" dirty="0"/>
              <a:t>元素中设置的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/>
              <a:t>    </a:t>
            </a:r>
            <a:r>
              <a:rPr lang="en-US" altLang="zh-CN" sz="1800" dirty="0" smtClean="0"/>
              <a:t>    B</a:t>
            </a:r>
            <a:r>
              <a:rPr lang="en-US" altLang="zh-CN" sz="1800" dirty="0"/>
              <a:t>. </a:t>
            </a:r>
            <a:r>
              <a:rPr lang="zh-CN" altLang="zh-CN" sz="1800" dirty="0"/>
              <a:t>我们可以使用“</a:t>
            </a:r>
            <a:r>
              <a:rPr lang="en-US" altLang="zh-CN" sz="1800" dirty="0" err="1"/>
              <a:t>list-style-type:none</a:t>
            </a:r>
            <a:r>
              <a:rPr lang="en-US" altLang="zh-CN" sz="1800" dirty="0"/>
              <a:t>;</a:t>
            </a:r>
            <a:r>
              <a:rPr lang="zh-CN" altLang="zh-CN" sz="1800" dirty="0"/>
              <a:t>”去除列表项符号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/>
              <a:t>   </a:t>
            </a:r>
            <a:r>
              <a:rPr lang="en-US" altLang="zh-CN" sz="1800" dirty="0" smtClean="0"/>
              <a:t>     </a:t>
            </a:r>
            <a:r>
              <a:rPr lang="en-US" altLang="zh-CN" sz="1800" dirty="0"/>
              <a:t>C. </a:t>
            </a:r>
            <a:r>
              <a:rPr lang="zh-CN" altLang="zh-CN" sz="1800" dirty="0"/>
              <a:t>大多数列表我们都是使用</a:t>
            </a:r>
            <a:r>
              <a:rPr lang="en-US" altLang="zh-CN" sz="1800" dirty="0" err="1"/>
              <a:t>ul</a:t>
            </a:r>
            <a:r>
              <a:rPr lang="zh-CN" altLang="zh-CN" sz="1800" dirty="0"/>
              <a:t>元素，而不是使用</a:t>
            </a:r>
            <a:r>
              <a:rPr lang="en-US" altLang="zh-CN" sz="1800" dirty="0" err="1"/>
              <a:t>ol</a:t>
            </a:r>
            <a:r>
              <a:rPr lang="zh-CN" altLang="zh-CN" sz="1800" dirty="0"/>
              <a:t>元素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/>
              <a:t>   </a:t>
            </a:r>
            <a:r>
              <a:rPr lang="en-US" altLang="zh-CN" sz="1800" dirty="0" smtClean="0"/>
              <a:t>     </a:t>
            </a:r>
            <a:r>
              <a:rPr lang="en-US" altLang="zh-CN" sz="1800" dirty="0"/>
              <a:t>D. </a:t>
            </a:r>
            <a:r>
              <a:rPr lang="zh-CN" altLang="zh-CN" sz="1800" dirty="0"/>
              <a:t>不管是有序列表还是无序列表，我们都是使用</a:t>
            </a:r>
            <a:r>
              <a:rPr lang="en-US" altLang="zh-CN" sz="1800" dirty="0"/>
              <a:t>list-style-type</a:t>
            </a:r>
            <a:r>
              <a:rPr lang="zh-CN" altLang="zh-CN" sz="1800" dirty="0"/>
              <a:t>属性来定义</a:t>
            </a:r>
            <a:r>
              <a:rPr lang="zh-CN" altLang="zh-CN" sz="1800" dirty="0" smtClean="0"/>
              <a:t>列表项</a:t>
            </a:r>
            <a:r>
              <a:rPr lang="zh-CN" altLang="zh-CN" sz="1800" dirty="0"/>
              <a:t>符号</a:t>
            </a:r>
            <a:endParaRPr lang="zh-CN" altLang="en-US" sz="1800" dirty="0"/>
          </a:p>
        </p:txBody>
      </p:sp>
      <p:pic>
        <p:nvPicPr>
          <p:cNvPr id="4" name="图片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48264" y="1923678"/>
            <a:ext cx="1215899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98114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/>
          <p:cNvSpPr txBox="1">
            <a:spLocks/>
          </p:cNvSpPr>
          <p:nvPr/>
        </p:nvSpPr>
        <p:spPr>
          <a:xfrm>
            <a:off x="755576" y="555526"/>
            <a:ext cx="7848872" cy="4266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zh-CN" sz="1800" b="1" dirty="0">
                <a:ea typeface="苹方 中等" pitchFamily="34" charset="-122"/>
              </a:rPr>
              <a:t>二、编程题</a:t>
            </a:r>
            <a:endParaRPr lang="zh-CN" altLang="zh-CN" sz="1800" dirty="0">
              <a:ea typeface="苹方 中等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 smtClean="0">
                <a:ea typeface="苹方 中等" pitchFamily="34" charset="-122"/>
              </a:rPr>
              <a:t>        </a:t>
            </a:r>
            <a:r>
              <a:rPr lang="zh-CN" altLang="zh-CN" sz="1800" dirty="0" smtClean="0">
                <a:ea typeface="苹方 中等" pitchFamily="34" charset="-122"/>
              </a:rPr>
              <a:t>定义</a:t>
            </a:r>
            <a:r>
              <a:rPr lang="zh-CN" altLang="zh-CN" sz="1800" dirty="0">
                <a:ea typeface="苹方 中等" pitchFamily="34" charset="-122"/>
              </a:rPr>
              <a:t>一个列表，每一个列表项都是一个超链接，并且要求去除以及列表项符号以及超链接下划线，超链接文本颜色为粉红色，并且点击某一个列表项会以新窗口的形式打开。</a:t>
            </a:r>
          </a:p>
        </p:txBody>
      </p:sp>
      <p:pic>
        <p:nvPicPr>
          <p:cNvPr id="3" name="图片 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2571750"/>
            <a:ext cx="936104" cy="1188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42465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406</Words>
  <Application>Microsoft Office PowerPoint</Application>
  <PresentationFormat>全屏显示(16:9)</PresentationFormat>
  <Paragraphs>29</Paragraphs>
  <Slides>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hasee</dc:creator>
  <cp:lastModifiedBy>helicopter</cp:lastModifiedBy>
  <cp:revision>47</cp:revision>
  <dcterms:created xsi:type="dcterms:W3CDTF">2017-08-11T01:38:56Z</dcterms:created>
  <dcterms:modified xsi:type="dcterms:W3CDTF">2019-04-16T01:38:47Z</dcterms:modified>
</cp:coreProperties>
</file>