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71" r:id="rId6"/>
    <p:sldId id="265" r:id="rId7"/>
    <p:sldId id="266" r:id="rId8"/>
    <p:sldId id="267" r:id="rId9"/>
    <p:sldId id="268" r:id="rId10"/>
    <p:sldId id="269" r:id="rId11"/>
    <p:sldId id="261" r:id="rId12"/>
    <p:sldId id="27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1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729" y="2154005"/>
            <a:ext cx="335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超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链接样式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94114" y="208954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4006" y="2238748"/>
            <a:ext cx="1440159" cy="415498"/>
            <a:chOff x="4928142" y="2832829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8142" y="2832829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20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33621" y="699542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、自定义鼠标样式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71999" y="1220792"/>
            <a:ext cx="8496944" cy="18362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我们还可以使用</a:t>
            </a:r>
            <a:r>
              <a:rPr lang="en-US" altLang="zh-CN" sz="2000" dirty="0"/>
              <a:t>cursor</a:t>
            </a:r>
            <a:r>
              <a:rPr lang="zh-CN" altLang="zh-CN" sz="2000" dirty="0"/>
              <a:t>属性来自定义鼠标样式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其中鼠标图片后缀名一般都是</a:t>
            </a:r>
            <a:r>
              <a:rPr lang="en-US" altLang="zh-CN" sz="2000" dirty="0"/>
              <a:t>.cur</a:t>
            </a:r>
            <a:r>
              <a:rPr lang="zh-CN" altLang="zh-CN" sz="2000" dirty="0" smtClean="0"/>
              <a:t>，可以</a:t>
            </a:r>
            <a:r>
              <a:rPr lang="zh-CN" altLang="zh-CN" sz="2000" dirty="0"/>
              <a:t>使用</a:t>
            </a:r>
            <a:r>
              <a:rPr lang="en-US" altLang="zh-CN" sz="2000" dirty="0"/>
              <a:t>Photoshop</a:t>
            </a:r>
            <a:r>
              <a:rPr lang="zh-CN" altLang="zh-CN" sz="2000" dirty="0"/>
              <a:t>来制作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59" y="2787774"/>
            <a:ext cx="4237057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cursor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url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图片地址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),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属性值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7587" y="3507854"/>
            <a:ext cx="1665402" cy="105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416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1866" y="339502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1866" y="752740"/>
            <a:ext cx="8786842" cy="42664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200" b="1" dirty="0"/>
              <a:t>一、单选题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 smtClean="0"/>
              <a:t>、下面哪一个伪类选择器是用于定义鼠标经过元素时样式的？（</a:t>
            </a:r>
            <a:r>
              <a:rPr lang="en-US" altLang="zh-CN" sz="2200" dirty="0" smtClean="0"/>
              <a:t>  </a:t>
            </a:r>
            <a:r>
              <a:rPr lang="zh-CN" altLang="zh-CN" sz="2200" dirty="0" smtClean="0"/>
              <a:t> 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    A</a:t>
            </a:r>
            <a:r>
              <a:rPr lang="en-US" altLang="zh-CN" sz="2200" dirty="0"/>
              <a:t>. :link      </a:t>
            </a:r>
            <a:r>
              <a:rPr lang="en-US" altLang="zh-CN" sz="2200" dirty="0" smtClean="0"/>
              <a:t>        </a:t>
            </a:r>
            <a:r>
              <a:rPr lang="en-US" altLang="zh-CN" sz="2200" dirty="0"/>
              <a:t>B. :visited         </a:t>
            </a:r>
            <a:r>
              <a:rPr lang="en-US" altLang="zh-CN" sz="2200" dirty="0" smtClean="0"/>
              <a:t>        </a:t>
            </a:r>
            <a:r>
              <a:rPr lang="en-US" altLang="zh-CN" sz="2200" dirty="0"/>
              <a:t>C. :hover         </a:t>
            </a:r>
            <a:r>
              <a:rPr lang="en-US" altLang="zh-CN" sz="2200" dirty="0" smtClean="0"/>
              <a:t>       </a:t>
            </a:r>
            <a:r>
              <a:rPr lang="en-US" altLang="zh-CN" sz="2200" dirty="0"/>
              <a:t>D. :active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2</a:t>
            </a:r>
            <a:r>
              <a:rPr lang="zh-CN" altLang="zh-CN" sz="2200" dirty="0"/>
              <a:t>、在实际开发中，如果想要定义超链接未访问时的样式，可以使用</a:t>
            </a:r>
            <a:r>
              <a:rPr lang="zh-CN" altLang="zh-CN" sz="2200" dirty="0" smtClean="0"/>
              <a:t>（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 </a:t>
            </a:r>
            <a:r>
              <a:rPr lang="zh-CN" altLang="zh-CN" sz="2200" dirty="0"/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a{}          </a:t>
            </a:r>
            <a:r>
              <a:rPr lang="en-US" altLang="zh-CN" sz="2200" dirty="0" smtClean="0"/>
              <a:t>      </a:t>
            </a:r>
            <a:r>
              <a:rPr lang="en-US" altLang="zh-CN" sz="2200" dirty="0" err="1"/>
              <a:t>B.a:visited</a:t>
            </a:r>
            <a:r>
              <a:rPr lang="en-US" altLang="zh-CN" sz="2200" dirty="0"/>
              <a:t>{}      </a:t>
            </a:r>
            <a:r>
              <a:rPr lang="en-US" altLang="zh-CN" sz="2200" dirty="0" smtClean="0"/>
              <a:t>       </a:t>
            </a:r>
            <a:r>
              <a:rPr lang="en-US" altLang="zh-CN" sz="2200" dirty="0"/>
              <a:t>C. a:hover{]    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D. a:active{}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3</a:t>
            </a:r>
            <a:r>
              <a:rPr lang="zh-CN" altLang="zh-CN" sz="2200" dirty="0"/>
              <a:t>、我们可以使用（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来实现鼠标悬停在超链接上时为无下划线效果。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a{</a:t>
            </a:r>
            <a:r>
              <a:rPr lang="en-US" altLang="zh-CN" sz="2200" dirty="0" err="1"/>
              <a:t>text-decoration:underline</a:t>
            </a:r>
            <a:r>
              <a:rPr lang="en-US" altLang="zh-CN" sz="2200" dirty="0"/>
              <a:t>;}                </a:t>
            </a:r>
            <a:endParaRPr lang="en-US" altLang="zh-CN" sz="2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B</a:t>
            </a:r>
            <a:r>
              <a:rPr lang="en-US" altLang="zh-CN" sz="2200" dirty="0"/>
              <a:t>. a{</a:t>
            </a:r>
            <a:r>
              <a:rPr lang="en-US" altLang="zh-CN" sz="2200" dirty="0" err="1"/>
              <a:t>text-decoration:none</a:t>
            </a:r>
            <a:r>
              <a:rPr lang="en-US" altLang="zh-CN" sz="2200" dirty="0"/>
              <a:t>;}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C. a:link{text-decoration:underline;}             </a:t>
            </a:r>
            <a:endParaRPr lang="en-US" altLang="zh-CN" sz="2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D</a:t>
            </a:r>
            <a:r>
              <a:rPr lang="en-US" altLang="zh-CN" sz="2200" dirty="0"/>
              <a:t>. a:hover{text-decoration:none;}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467544" y="339502"/>
            <a:ext cx="8485661" cy="4590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ea typeface="苹方 中等" pitchFamily="34" charset="-122"/>
              </a:rPr>
              <a:t> </a:t>
            </a:r>
            <a:r>
              <a:rPr lang="en-US" altLang="zh-CN" sz="2200" dirty="0" smtClean="0">
                <a:ea typeface="苹方 中等" pitchFamily="34" charset="-122"/>
              </a:rPr>
              <a:t>   4</a:t>
            </a:r>
            <a:r>
              <a:rPr lang="zh-CN" altLang="zh-CN" sz="2200" dirty="0">
                <a:ea typeface="苹方 中等" pitchFamily="34" charset="-122"/>
              </a:rPr>
              <a:t>、下面有关超链接样式说法中，正确的是（ </a:t>
            </a:r>
            <a:r>
              <a:rPr lang="en-US" altLang="zh-CN" sz="2200" dirty="0" smtClean="0">
                <a:ea typeface="苹方 中等" pitchFamily="34" charset="-122"/>
              </a:rPr>
              <a:t>    </a:t>
            </a:r>
            <a:r>
              <a:rPr lang="zh-CN" altLang="zh-CN" sz="2200" dirty="0" smtClean="0">
                <a:ea typeface="苹方 中等" pitchFamily="34" charset="-122"/>
              </a:rPr>
              <a:t>）</a:t>
            </a:r>
            <a:r>
              <a:rPr lang="zh-CN" altLang="zh-CN" sz="2200" dirty="0">
                <a:ea typeface="苹方 中等" pitchFamily="34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>
                <a:ea typeface="苹方 中等" pitchFamily="34" charset="-122"/>
              </a:rPr>
              <a:t>        A</a:t>
            </a:r>
            <a:r>
              <a:rPr lang="en-US" altLang="zh-CN" sz="2200" dirty="0">
                <a:ea typeface="苹方 中等" pitchFamily="34" charset="-122"/>
              </a:rPr>
              <a:t>. </a:t>
            </a:r>
            <a:r>
              <a:rPr lang="zh-CN" altLang="zh-CN" sz="2200" dirty="0">
                <a:ea typeface="苹方 中等" pitchFamily="34" charset="-122"/>
              </a:rPr>
              <a:t>对于超链接的下划线，我们可以使用“</a:t>
            </a:r>
            <a:r>
              <a:rPr lang="en-US" altLang="zh-CN" sz="2200" dirty="0" err="1">
                <a:ea typeface="苹方 中等" pitchFamily="34" charset="-122"/>
              </a:rPr>
              <a:t>text-decoration:none</a:t>
            </a:r>
            <a:r>
              <a:rPr lang="en-US" altLang="zh-CN" sz="2200" dirty="0">
                <a:ea typeface="苹方 中等" pitchFamily="34" charset="-122"/>
              </a:rPr>
              <a:t>;</a:t>
            </a:r>
            <a:r>
              <a:rPr lang="zh-CN" altLang="zh-CN" sz="2200" dirty="0">
                <a:ea typeface="苹方 中等" pitchFamily="34" charset="-122"/>
              </a:rPr>
              <a:t>”去掉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ea typeface="苹方 中等" pitchFamily="34" charset="-122"/>
              </a:rPr>
              <a:t>    </a:t>
            </a:r>
            <a:r>
              <a:rPr lang="en-US" altLang="zh-CN" sz="2200" dirty="0" smtClean="0">
                <a:ea typeface="苹方 中等" pitchFamily="34" charset="-122"/>
              </a:rPr>
              <a:t>    B</a:t>
            </a:r>
            <a:r>
              <a:rPr lang="en-US" altLang="zh-CN" sz="2200" dirty="0">
                <a:ea typeface="苹方 中等" pitchFamily="34" charset="-122"/>
              </a:rPr>
              <a:t>. cursor</a:t>
            </a:r>
            <a:r>
              <a:rPr lang="zh-CN" altLang="zh-CN" sz="2200" dirty="0">
                <a:ea typeface="苹方 中等" pitchFamily="34" charset="-122"/>
              </a:rPr>
              <a:t>属性自定义鼠标样式时，使用的图片文件后缀名可以是</a:t>
            </a:r>
            <a:r>
              <a:rPr lang="en-US" altLang="zh-CN" sz="2200" dirty="0">
                <a:ea typeface="苹方 中等" pitchFamily="34" charset="-122"/>
              </a:rPr>
              <a:t>.</a:t>
            </a:r>
            <a:r>
              <a:rPr lang="en-US" altLang="zh-CN" sz="2200" dirty="0" err="1">
                <a:ea typeface="苹方 中等" pitchFamily="34" charset="-122"/>
              </a:rPr>
              <a:t>png</a:t>
            </a:r>
            <a:endParaRPr lang="zh-CN" altLang="zh-CN" sz="2200" dirty="0">
              <a:ea typeface="苹方 中等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ea typeface="苹方 中等" pitchFamily="34" charset="-122"/>
              </a:rPr>
              <a:t>    </a:t>
            </a:r>
            <a:r>
              <a:rPr lang="en-US" altLang="zh-CN" sz="2200" dirty="0" smtClean="0">
                <a:ea typeface="苹方 中等" pitchFamily="34" charset="-122"/>
              </a:rPr>
              <a:t>    C</a:t>
            </a:r>
            <a:r>
              <a:rPr lang="en-US" altLang="zh-CN" sz="2200" dirty="0">
                <a:ea typeface="苹方 中等" pitchFamily="34" charset="-122"/>
              </a:rPr>
              <a:t>. :hover</a:t>
            </a:r>
            <a:r>
              <a:rPr lang="zh-CN" altLang="zh-CN" sz="2200" dirty="0">
                <a:ea typeface="苹方 中等" pitchFamily="34" charset="-122"/>
              </a:rPr>
              <a:t>伪类只能用于</a:t>
            </a:r>
            <a:r>
              <a:rPr lang="en-US" altLang="zh-CN" sz="2200" dirty="0">
                <a:ea typeface="苹方 中等" pitchFamily="34" charset="-122"/>
              </a:rPr>
              <a:t>a</a:t>
            </a:r>
            <a:r>
              <a:rPr lang="zh-CN" altLang="zh-CN" sz="2200" dirty="0">
                <a:ea typeface="苹方 中等" pitchFamily="34" charset="-122"/>
              </a:rPr>
              <a:t>元素，不能用于其他元素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ea typeface="苹方 中等" pitchFamily="34" charset="-122"/>
              </a:rPr>
              <a:t>    </a:t>
            </a:r>
            <a:r>
              <a:rPr lang="en-US" altLang="zh-CN" sz="2200" dirty="0" smtClean="0">
                <a:ea typeface="苹方 中等" pitchFamily="34" charset="-122"/>
              </a:rPr>
              <a:t>    D</a:t>
            </a:r>
            <a:r>
              <a:rPr lang="en-US" altLang="zh-CN" sz="2200" dirty="0">
                <a:ea typeface="苹方 中等" pitchFamily="34" charset="-122"/>
              </a:rPr>
              <a:t>. </a:t>
            </a:r>
            <a:r>
              <a:rPr lang="zh-CN" altLang="zh-CN" sz="2200" dirty="0">
                <a:ea typeface="苹方 中等" pitchFamily="34" charset="-122"/>
              </a:rPr>
              <a:t>对于超链接来说，在实际开发中，我们一般只会定义</a:t>
            </a:r>
            <a:r>
              <a:rPr lang="en-US" altLang="zh-CN" sz="2200" dirty="0">
                <a:ea typeface="苹方 中等" pitchFamily="34" charset="-122"/>
              </a:rPr>
              <a:t>2</a:t>
            </a:r>
            <a:r>
              <a:rPr lang="zh-CN" altLang="zh-CN" sz="2200" dirty="0">
                <a:ea typeface="苹方 中等" pitchFamily="34" charset="-122"/>
              </a:rPr>
              <a:t>种状态：鼠标经过状态和点击后状态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200" b="1" dirty="0">
                <a:ea typeface="苹方 中等" pitchFamily="34" charset="-122"/>
              </a:rPr>
              <a:t>二、编程题</a:t>
            </a:r>
            <a:endParaRPr lang="zh-CN" altLang="zh-CN" sz="2200" dirty="0">
              <a:ea typeface="苹方 中等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>
                <a:ea typeface="苹方 中等" pitchFamily="34" charset="-122"/>
              </a:rPr>
              <a:t>    1</a:t>
            </a:r>
            <a:r>
              <a:rPr lang="zh-CN" altLang="zh-CN" sz="2200" dirty="0">
                <a:ea typeface="苹方 中等" pitchFamily="34" charset="-122"/>
              </a:rPr>
              <a:t>、在网页中添加一段文本链接，并且设置其在不同的状态下显示不同的效果。要求：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ea typeface="苹方 中等" pitchFamily="34" charset="-122"/>
              </a:rPr>
              <a:t> </a:t>
            </a:r>
            <a:r>
              <a:rPr lang="en-US" altLang="zh-CN" sz="2200" dirty="0" smtClean="0">
                <a:ea typeface="苹方 中等" pitchFamily="34" charset="-122"/>
              </a:rPr>
              <a:t> </a:t>
            </a:r>
            <a:r>
              <a:rPr lang="zh-CN" altLang="zh-CN" sz="2200" dirty="0" smtClean="0">
                <a:ea typeface="苹方 中等" pitchFamily="34" charset="-122"/>
              </a:rPr>
              <a:t>（</a:t>
            </a:r>
            <a:r>
              <a:rPr lang="en-US" altLang="zh-CN" sz="2200" dirty="0">
                <a:ea typeface="苹方 中等" pitchFamily="34" charset="-122"/>
              </a:rPr>
              <a:t>1</a:t>
            </a:r>
            <a:r>
              <a:rPr lang="zh-CN" altLang="zh-CN" sz="2200" dirty="0">
                <a:ea typeface="苹方 中等" pitchFamily="34" charset="-122"/>
              </a:rPr>
              <a:t>）未访问时：没有下划线，颜色为红色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ea typeface="苹方 中等" pitchFamily="34" charset="-122"/>
              </a:rPr>
              <a:t>  </a:t>
            </a:r>
            <a:r>
              <a:rPr lang="zh-CN" altLang="zh-CN" sz="2200" dirty="0">
                <a:ea typeface="苹方 中等" pitchFamily="34" charset="-122"/>
              </a:rPr>
              <a:t>（</a:t>
            </a:r>
            <a:r>
              <a:rPr lang="en-US" altLang="zh-CN" sz="2200" dirty="0">
                <a:ea typeface="苹方 中等" pitchFamily="34" charset="-122"/>
              </a:rPr>
              <a:t>2</a:t>
            </a:r>
            <a:r>
              <a:rPr lang="zh-CN" altLang="zh-CN" sz="2200" dirty="0">
                <a:ea typeface="苹方 中等" pitchFamily="34" charset="-122"/>
              </a:rPr>
              <a:t>）鼠标经过时：有下划线，颜色为蓝色</a:t>
            </a:r>
            <a:endParaRPr lang="zh-CN" altLang="en-US" sz="22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8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392" y="1131590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408" y="1869914"/>
            <a:ext cx="56166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zh-CN" altLang="en-US" sz="2000" dirty="0">
                <a:ea typeface="苹方 中等" pitchFamily="34" charset="-122"/>
              </a:rPr>
              <a:t>超</a:t>
            </a:r>
            <a:r>
              <a:rPr lang="zh-CN" altLang="en-US" sz="2000" dirty="0" smtClean="0">
                <a:ea typeface="苹方 中等" pitchFamily="34" charset="-122"/>
              </a:rPr>
              <a:t>链接伪类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深入了解</a:t>
            </a:r>
            <a:r>
              <a:rPr lang="en-US" altLang="zh-CN" sz="2000" dirty="0" smtClean="0">
                <a:ea typeface="苹方 中等" pitchFamily="34" charset="-122"/>
              </a:rPr>
              <a:t>:hover</a:t>
            </a:r>
            <a:r>
              <a:rPr lang="zh-CN" altLang="en-US" sz="2000" dirty="0" smtClean="0">
                <a:ea typeface="苹方 中等" pitchFamily="34" charset="-122"/>
              </a:rPr>
              <a:t>的使用场合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掌握鼠标样式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1785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027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3081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88721"/>
            <a:ext cx="418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超链接伪类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53254"/>
            <a:ext cx="8416243" cy="594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超链接在鼠标点击不同时期的样式是不一样的：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14496" y="1886229"/>
            <a:ext cx="4948791" cy="1435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zh-CN" altLang="zh-CN" sz="2000" dirty="0" smtClean="0">
                <a:ea typeface="苹方 中等" pitchFamily="34" charset="-122"/>
              </a:rPr>
              <a:t>默认</a:t>
            </a:r>
            <a:r>
              <a:rPr lang="zh-CN" altLang="zh-CN" sz="2000" dirty="0">
                <a:ea typeface="苹方 中等" pitchFamily="34" charset="-122"/>
              </a:rPr>
              <a:t>情况下：字体为蓝色，带有下划线</a:t>
            </a:r>
            <a:endParaRPr lang="en-US" altLang="zh-CN" sz="2000" dirty="0" smtClean="0"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zh-CN" altLang="zh-CN" sz="2000" dirty="0" smtClean="0">
                <a:ea typeface="苹方 中等" pitchFamily="34" charset="-122"/>
              </a:rPr>
              <a:t>鼠标</a:t>
            </a:r>
            <a:r>
              <a:rPr lang="zh-CN" altLang="zh-CN" sz="2000" dirty="0">
                <a:ea typeface="苹方 中等" pitchFamily="34" charset="-122"/>
              </a:rPr>
              <a:t>点击时：字体为红色，带有下划线</a:t>
            </a:r>
            <a:endParaRPr lang="en-US" altLang="zh-CN" sz="2000" dirty="0"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</a:t>
            </a:r>
            <a:r>
              <a:rPr lang="zh-CN" altLang="zh-CN" sz="2000" dirty="0" smtClean="0">
                <a:ea typeface="苹方 中等" pitchFamily="34" charset="-122"/>
              </a:rPr>
              <a:t>鼠标</a:t>
            </a:r>
            <a:r>
              <a:rPr lang="zh-CN" altLang="zh-CN" sz="2000" dirty="0">
                <a:ea typeface="苹方 中等" pitchFamily="34" charset="-122"/>
              </a:rPr>
              <a:t>点击后：字体为紫色，带有下划线</a:t>
            </a:r>
            <a:endParaRPr lang="zh-CN" altLang="en-US" sz="2000" dirty="0">
              <a:ea typeface="苹方 中等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5" y="3579862"/>
            <a:ext cx="1152128" cy="10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611560" y="627534"/>
            <a:ext cx="7992888" cy="2466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 smtClean="0">
                <a:ea typeface="苹方 中等" pitchFamily="34" charset="-122"/>
              </a:rPr>
              <a:t>在</a:t>
            </a:r>
            <a:r>
              <a:rPr lang="en-US" altLang="zh-CN" sz="2000" dirty="0" smtClean="0">
                <a:ea typeface="苹方 中等" pitchFamily="34" charset="-122"/>
              </a:rPr>
              <a:t>CSS</a:t>
            </a:r>
            <a:r>
              <a:rPr lang="zh-CN" altLang="zh-CN" sz="2000" dirty="0" smtClean="0">
                <a:ea typeface="苹方 中等" pitchFamily="34" charset="-122"/>
              </a:rPr>
              <a:t>中，我们可以使用“超链接伪类”来定义超链接在鼠标点击的不同时期的样式。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ea typeface="苹方 中等" pitchFamily="34" charset="-122"/>
              </a:rPr>
              <a:t>在实际开发中，我们只会用到</a:t>
            </a:r>
            <a:r>
              <a:rPr lang="en-US" altLang="zh-CN" sz="2000" dirty="0" smtClean="0">
                <a:ea typeface="苹方 中等" pitchFamily="34" charset="-122"/>
              </a:rPr>
              <a:t>2</a:t>
            </a:r>
            <a:r>
              <a:rPr lang="zh-CN" altLang="zh-CN" sz="2000" dirty="0" smtClean="0">
                <a:ea typeface="苹方 中等" pitchFamily="34" charset="-122"/>
              </a:rPr>
              <a:t>种状态：未访问时状态和鼠标经过状态。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苹方 中等" pitchFamily="34" charset="-122"/>
              </a:rPr>
              <a:t>语法：</a:t>
            </a:r>
            <a:endParaRPr lang="en-US" altLang="zh-CN" sz="2000" b="1" dirty="0" smtClean="0">
              <a:ea typeface="苹方 中等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9285" y="2715766"/>
            <a:ext cx="1877437" cy="145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a:link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{…}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a:visited{…}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a:hover{…}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a:active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{…}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62986"/>
              </p:ext>
            </p:extLst>
          </p:nvPr>
        </p:nvGraphicFramePr>
        <p:xfrm>
          <a:off x="755576" y="1347614"/>
          <a:ext cx="8064896" cy="2171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7383"/>
                <a:gridCol w="5437513"/>
              </a:tblGrid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伪类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说明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a:</a:t>
                      </a:r>
                      <a:r>
                        <a:rPr lang="en-US" altLang="zh-CN" sz="2000" baseline="0" dirty="0" smtClean="0">
                          <a:ea typeface="苹方 中等" pitchFamily="34" charset="-122"/>
                        </a:rPr>
                        <a:t>link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定义</a:t>
                      </a:r>
                      <a:r>
                        <a:rPr lang="en-US" altLang="zh-CN" sz="2000" dirty="0" smtClean="0">
                          <a:ea typeface="苹方 中等" pitchFamily="34" charset="-122"/>
                        </a:rPr>
                        <a:t>a</a:t>
                      </a:r>
                      <a:r>
                        <a:rPr lang="zh-CN" altLang="en-US" sz="2000" dirty="0" smtClean="0">
                          <a:ea typeface="苹方 中等" pitchFamily="34" charset="-122"/>
                        </a:rPr>
                        <a:t>元素未访问时的样式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a:visited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定义</a:t>
                      </a:r>
                      <a:r>
                        <a:rPr lang="en-US" altLang="zh-CN" sz="2000" dirty="0" smtClean="0">
                          <a:ea typeface="苹方 中等" pitchFamily="34" charset="-122"/>
                        </a:rPr>
                        <a:t>a</a:t>
                      </a:r>
                      <a:r>
                        <a:rPr lang="zh-CN" altLang="en-US" sz="2000" dirty="0" smtClean="0">
                          <a:ea typeface="苹方 中等" pitchFamily="34" charset="-122"/>
                        </a:rPr>
                        <a:t>元素访问后的样式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a:hover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定义鼠标经过</a:t>
                      </a:r>
                      <a:r>
                        <a:rPr lang="en-US" altLang="zh-CN" sz="2000" dirty="0" smtClean="0">
                          <a:ea typeface="苹方 中等" pitchFamily="34" charset="-122"/>
                        </a:rPr>
                        <a:t>a</a:t>
                      </a:r>
                      <a:r>
                        <a:rPr lang="zh-CN" altLang="en-US" sz="2000" dirty="0" smtClean="0">
                          <a:ea typeface="苹方 中等" pitchFamily="34" charset="-122"/>
                        </a:rPr>
                        <a:t>元素时的样式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000" dirty="0" smtClean="0">
                          <a:ea typeface="苹方 中等" pitchFamily="34" charset="-122"/>
                        </a:rPr>
                        <a:t>a:active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000" dirty="0" smtClean="0">
                          <a:ea typeface="苹方 中等" pitchFamily="34" charset="-122"/>
                        </a:rPr>
                        <a:t>定义鼠标点击激活时的样式</a:t>
                      </a:r>
                      <a:endParaRPr lang="zh-CN" altLang="en-US" sz="2000" dirty="0">
                        <a:ea typeface="苹方 中等" pitchFamily="34" charset="-122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8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84355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：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为什么我的浏览器中的超链接是紫色的呢？用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color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属性重新定义也无效，这是怎么回事？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548" y="1923678"/>
            <a:ext cx="8208912" cy="143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itchFamily="34" charset="-122"/>
              </a:rPr>
              <a:t>        </a:t>
            </a:r>
            <a:r>
              <a:rPr lang="zh-CN" altLang="zh-CN" sz="2000" dirty="0" smtClean="0">
                <a:ea typeface="苹方 中等" pitchFamily="34" charset="-122"/>
              </a:rPr>
              <a:t>如果</a:t>
            </a:r>
            <a:r>
              <a:rPr lang="zh-CN" altLang="zh-CN" sz="2000" dirty="0">
                <a:ea typeface="苹方 中等" pitchFamily="34" charset="-122"/>
              </a:rPr>
              <a:t>某一个地址的超链接在之前被点击过，浏览器就会记下你的访问记录。那么下次你再用这个地址作为超链接地址时，由于之前你已经访问过了，当然就是紫色的啦。小伙伴们换一个地址就可以了。</a:t>
            </a:r>
            <a:endParaRPr lang="zh-CN" altLang="en-US" sz="2000" dirty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1440" y="574001"/>
            <a:ext cx="4506648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568" y="75642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302" y="78696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1520" y="644869"/>
            <a:ext cx="482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深入了解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:hover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62031" y="1419622"/>
            <a:ext cx="8056203" cy="2106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“</a:t>
            </a:r>
            <a:r>
              <a:rPr lang="en-US" altLang="zh-CN" sz="2000" dirty="0"/>
              <a:t>:hover</a:t>
            </a:r>
            <a:r>
              <a:rPr lang="zh-CN" altLang="zh-CN" sz="2000" dirty="0"/>
              <a:t>伪类”可以定义任何一个元素在鼠标经过时的样式！注意，是</a:t>
            </a:r>
            <a:r>
              <a:rPr lang="zh-CN" altLang="zh-CN" sz="2000" dirty="0">
                <a:solidFill>
                  <a:srgbClr val="C00000"/>
                </a:solidFill>
              </a:rPr>
              <a:t>任何</a:t>
            </a:r>
            <a:r>
              <a:rPr lang="zh-CN" altLang="zh-CN" sz="2000" dirty="0" smtClean="0">
                <a:solidFill>
                  <a:srgbClr val="C00000"/>
                </a:solidFill>
              </a:rPr>
              <a:t>元素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“</a:t>
            </a:r>
            <a:r>
              <a:rPr lang="en-US" altLang="zh-CN" sz="2000" dirty="0"/>
              <a:t>:hover</a:t>
            </a:r>
            <a:r>
              <a:rPr lang="zh-CN" altLang="zh-CN" sz="2000" dirty="0"/>
              <a:t>伪类”应用非常广泛，任何一个网站都会大量地用</a:t>
            </a:r>
            <a:r>
              <a:rPr lang="zh-CN" altLang="zh-CN" sz="2000" dirty="0" smtClean="0"/>
              <a:t>到</a:t>
            </a:r>
            <a:r>
              <a:rPr lang="zh-CN" altLang="en-US" sz="2000" dirty="0" smtClean="0"/>
              <a:t>，请重点掌握。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857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27534"/>
            <a:ext cx="4218616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0995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4049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98402"/>
            <a:ext cx="375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鼠标样式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35886" y="1407234"/>
            <a:ext cx="8416243" cy="7020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中，对于鼠标样式的定义，我们有</a:t>
            </a:r>
            <a:r>
              <a:rPr lang="en-US" altLang="zh-CN" sz="2000" dirty="0"/>
              <a:t>2</a:t>
            </a:r>
            <a:r>
              <a:rPr lang="zh-CN" altLang="zh-CN" sz="2000" dirty="0"/>
              <a:t>种方式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139702"/>
            <a:ext cx="2383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浏览器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鼠标样式</a:t>
            </a:r>
            <a:endParaRPr lang="en-US" altLang="zh-CN" sz="2000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自定义</a:t>
            </a:r>
            <a:r>
              <a:rPr lang="zh-CN" altLang="zh-CN" sz="2000" dirty="0">
                <a:solidFill>
                  <a:srgbClr val="C00000"/>
                </a:solidFill>
                <a:ea typeface="苹方 中等" pitchFamily="34" charset="-122"/>
              </a:rPr>
              <a:t>鼠标</a:t>
            </a:r>
            <a:r>
              <a:rPr lang="zh-CN" altLang="zh-CN" sz="2000" dirty="0" smtClean="0">
                <a:solidFill>
                  <a:srgbClr val="C00000"/>
                </a:solidFill>
                <a:ea typeface="苹方 中等" pitchFamily="34" charset="-122"/>
              </a:rPr>
              <a:t>样式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12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11560" y="750656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、浏览器鼠标样式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94823" y="1271906"/>
            <a:ext cx="7389701" cy="2097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cursor</a:t>
            </a:r>
            <a:r>
              <a:rPr lang="zh-CN" altLang="zh-CN" sz="2000" dirty="0"/>
              <a:t>属性来定义鼠标样式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在实际开发中，我们一般只会用到</a:t>
            </a:r>
            <a:r>
              <a:rPr lang="en-US" altLang="zh-CN" sz="2000" dirty="0" smtClean="0"/>
              <a:t>default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pointer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这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个取值。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8469" y="3353982"/>
            <a:ext cx="1826141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cursor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取值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50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721</Words>
  <Application>Microsoft Office PowerPoint</Application>
  <PresentationFormat>全屏显示(16:9)</PresentationFormat>
  <Paragraphs>67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58</cp:revision>
  <dcterms:created xsi:type="dcterms:W3CDTF">2017-08-11T01:38:56Z</dcterms:created>
  <dcterms:modified xsi:type="dcterms:W3CDTF">2019-04-16T01:42:23Z</dcterms:modified>
</cp:coreProperties>
</file>