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CA8D7677-2316-4467-BE63-3D71188508F3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2EC4659B-31E6-4BC8-9F98-7ACFE298B2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35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4659B-31E6-4BC8-9F98-7ACFE298B2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4659B-31E6-4BC8-9F98-7ACFE298B2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4659B-31E6-4BC8-9F98-7ACFE298B2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6783" y="2167854"/>
            <a:ext cx="291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盒子模型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17657" y="2117812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68198"/>
            <a:ext cx="1440159" cy="415498"/>
            <a:chOff x="4927934" y="2877800"/>
            <a:chExt cx="842141" cy="634549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77800"/>
              <a:ext cx="842141" cy="63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1082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9325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2379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581697"/>
            <a:ext cx="353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外边距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6" y="1216210"/>
            <a:ext cx="8416243" cy="23222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外边距</a:t>
            </a:r>
            <a:r>
              <a:rPr lang="en-US" altLang="zh-CN" sz="2400" dirty="0"/>
              <a:t>margin</a:t>
            </a:r>
            <a:r>
              <a:rPr lang="zh-CN" altLang="zh-CN" sz="2400" dirty="0"/>
              <a:t>，指的是边框到“父元素”或“兄弟元素”之间的那一部分。外边距是在元素边框的外部的。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padding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在元素内部，而</a:t>
            </a:r>
            <a:r>
              <a:rPr lang="en-US" altLang="zh-CN" sz="2400" dirty="0"/>
              <a:t>margin</a:t>
            </a:r>
            <a:r>
              <a:rPr lang="zh-CN" altLang="zh-CN" sz="2400" dirty="0"/>
              <a:t>是在元素外部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margin</a:t>
            </a:r>
            <a:r>
              <a:rPr lang="zh-CN" altLang="zh-CN" sz="2400" dirty="0"/>
              <a:t>看起来不属于</a:t>
            </a:r>
            <a:r>
              <a:rPr lang="en-US" altLang="zh-CN" sz="2400" dirty="0"/>
              <a:t>div</a:t>
            </a:r>
            <a:r>
              <a:rPr lang="zh-CN" altLang="zh-CN" sz="2400" dirty="0"/>
              <a:t>元素的一部分，实际上</a:t>
            </a:r>
            <a:r>
              <a:rPr lang="en-US" altLang="zh-CN" sz="2400" dirty="0"/>
              <a:t>div</a:t>
            </a:r>
            <a:r>
              <a:rPr lang="zh-CN" altLang="zh-CN" sz="2400" dirty="0"/>
              <a:t>元素的盒子模型是包含</a:t>
            </a:r>
            <a:r>
              <a:rPr lang="en-US" altLang="zh-CN" sz="2400" dirty="0"/>
              <a:t>margin</a:t>
            </a:r>
            <a:r>
              <a:rPr lang="zh-CN" altLang="zh-CN" sz="2400" dirty="0"/>
              <a:t>的；</a:t>
            </a:r>
            <a:endParaRPr lang="en-US" altLang="zh-CN" sz="2400" dirty="0" smtClean="0"/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384" y="3219822"/>
            <a:ext cx="3242366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2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85575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margin</a:t>
            </a:r>
            <a:r>
              <a:rPr lang="zh-CN" altLang="zh-CN" sz="2400" b="1" dirty="0" smtClean="0"/>
              <a:t>局部</a:t>
            </a:r>
            <a:r>
              <a:rPr lang="zh-CN" altLang="zh-CN" sz="2400" b="1" dirty="0"/>
              <a:t>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206825"/>
            <a:ext cx="8143932" cy="156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外</a:t>
            </a:r>
            <a:r>
              <a:rPr lang="zh-CN" altLang="zh-CN" sz="2000" dirty="0" smtClean="0"/>
              <a:t>边</a:t>
            </a:r>
            <a:r>
              <a:rPr lang="zh-CN" altLang="zh-CN" sz="2000" dirty="0"/>
              <a:t>距分为</a:t>
            </a:r>
            <a:r>
              <a:rPr lang="en-US" altLang="zh-CN" sz="2000" dirty="0"/>
              <a:t>4</a:t>
            </a:r>
            <a:r>
              <a:rPr lang="zh-CN" altLang="zh-CN" sz="2000" dirty="0"/>
              <a:t>个方向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margin-top</a:t>
            </a:r>
            <a:r>
              <a:rPr lang="zh-CN" altLang="zh-CN" sz="2000" dirty="0"/>
              <a:t>、</a:t>
            </a:r>
            <a:r>
              <a:rPr lang="en-US" altLang="zh-CN" sz="2000" dirty="0"/>
              <a:t>margin-right</a:t>
            </a:r>
            <a:r>
              <a:rPr lang="zh-CN" altLang="zh-CN" sz="2000" dirty="0"/>
              <a:t>、</a:t>
            </a:r>
            <a:r>
              <a:rPr lang="en-US" altLang="zh-CN" sz="2000" dirty="0"/>
              <a:t>margin-bottom</a:t>
            </a:r>
            <a:r>
              <a:rPr lang="zh-CN" altLang="zh-CN" sz="2000" dirty="0"/>
              <a:t>、</a:t>
            </a:r>
            <a:r>
              <a:rPr lang="en-US" altLang="zh-CN" sz="2000" dirty="0"/>
              <a:t>margin-left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2715766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margin-top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margin-right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margin-bottom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margin-left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1082" y="627534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margin</a:t>
            </a:r>
            <a:r>
              <a:rPr lang="zh-CN" altLang="en-US" sz="2400" b="1" dirty="0" smtClean="0"/>
              <a:t>整体</a:t>
            </a:r>
            <a:r>
              <a:rPr lang="zh-CN" altLang="zh-CN" sz="2400" b="1" dirty="0" smtClean="0"/>
              <a:t>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38595" y="1114438"/>
            <a:ext cx="8143932" cy="156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在实际开发中，我们往往使用简写形式，因为这样开发效率更高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5736" y="2211710"/>
            <a:ext cx="557075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margin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3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4;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pic>
        <p:nvPicPr>
          <p:cNvPr id="6" name="图片 5" descr="图片2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880" y="3579862"/>
            <a:ext cx="2094347" cy="10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5536" y="627534"/>
            <a:ext cx="8640960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一、单选题</a:t>
            </a:r>
            <a:endParaRPr lang="zh-CN" altLang="zh-CN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 smtClean="0"/>
              <a:t>    1</a:t>
            </a:r>
            <a:r>
              <a:rPr lang="zh-CN" altLang="zh-CN" sz="1800" dirty="0"/>
              <a:t>、下面哪个属性用于定义外边距？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A. content          </a:t>
            </a:r>
            <a:r>
              <a:rPr lang="en-US" altLang="zh-CN" sz="1800" dirty="0" err="1"/>
              <a:t>B.padding</a:t>
            </a:r>
            <a:r>
              <a:rPr lang="en-US" altLang="zh-CN" sz="1800" dirty="0"/>
              <a:t>          </a:t>
            </a:r>
            <a:r>
              <a:rPr lang="en-US" altLang="zh-CN" sz="1800" dirty="0" err="1"/>
              <a:t>C.border</a:t>
            </a:r>
            <a:r>
              <a:rPr lang="en-US" altLang="zh-CN" sz="1800" dirty="0"/>
              <a:t>           </a:t>
            </a:r>
            <a:r>
              <a:rPr lang="en-US" altLang="zh-CN" sz="1800" dirty="0" err="1"/>
              <a:t>D.margin</a:t>
            </a:r>
            <a:endParaRPr lang="zh-CN" altLang="zh-CN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2</a:t>
            </a:r>
            <a:r>
              <a:rPr lang="zh-CN" altLang="zh-CN" sz="1800" dirty="0"/>
              <a:t>、下面有关</a:t>
            </a:r>
            <a:r>
              <a:rPr lang="en-US" altLang="zh-CN" sz="1800" dirty="0"/>
              <a:t>CSS</a:t>
            </a:r>
            <a:r>
              <a:rPr lang="zh-CN" altLang="zh-CN" sz="1800" dirty="0"/>
              <a:t>盒子模型的说法中，正确的是（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margin</a:t>
            </a:r>
            <a:r>
              <a:rPr lang="zh-CN" altLang="zh-CN" sz="1800" dirty="0"/>
              <a:t>不属于元素的一部分，因为它不在边框内部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padding</a:t>
            </a:r>
            <a:r>
              <a:rPr lang="zh-CN" altLang="zh-CN" sz="1800" dirty="0"/>
              <a:t>又称为“补白”，指的是边框到“父元素”或“兄弟元素”之间的那一部分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</a:t>
            </a:r>
            <a:r>
              <a:rPr lang="zh-CN" altLang="zh-CN" sz="1800" dirty="0"/>
              <a:t>“</a:t>
            </a:r>
            <a:r>
              <a:rPr lang="en-US" altLang="zh-CN" sz="1800" dirty="0"/>
              <a:t>margin:20px 40px 60px 80px;</a:t>
            </a:r>
            <a:r>
              <a:rPr lang="zh-CN" altLang="zh-CN" sz="1800" dirty="0"/>
              <a:t>”表示</a:t>
            </a:r>
            <a:r>
              <a:rPr lang="en-US" altLang="zh-CN" sz="1800" dirty="0"/>
              <a:t>margin-top</a:t>
            </a:r>
            <a:r>
              <a:rPr lang="zh-CN" altLang="zh-CN" sz="1800" dirty="0"/>
              <a:t>为</a:t>
            </a:r>
            <a:r>
              <a:rPr lang="en-US" altLang="zh-CN" sz="1800" dirty="0"/>
              <a:t>20px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margin-left</a:t>
            </a:r>
            <a:r>
              <a:rPr lang="zh-CN" altLang="zh-CN" sz="1800" dirty="0"/>
              <a:t>为</a:t>
            </a:r>
            <a:r>
              <a:rPr lang="en-US" altLang="zh-CN" sz="1800" dirty="0"/>
              <a:t>40px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margin-bottom</a:t>
            </a:r>
            <a:r>
              <a:rPr lang="zh-CN" altLang="zh-CN" sz="1800" dirty="0"/>
              <a:t>为</a:t>
            </a:r>
            <a:r>
              <a:rPr lang="en-US" altLang="zh-CN" sz="1800" dirty="0"/>
              <a:t>60px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margin-right</a:t>
            </a:r>
            <a:r>
              <a:rPr lang="zh-CN" altLang="zh-CN" sz="1800" dirty="0"/>
              <a:t>为</a:t>
            </a:r>
            <a:r>
              <a:rPr lang="en-US" altLang="zh-CN" sz="1800" dirty="0"/>
              <a:t>80px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 </a:t>
            </a:r>
            <a:r>
              <a:rPr lang="en-US" altLang="zh-CN" sz="1800" dirty="0"/>
              <a:t>D. 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只是针对内容区（</a:t>
            </a:r>
            <a:r>
              <a:rPr lang="en-US" altLang="zh-CN" sz="1800" dirty="0"/>
              <a:t>content</a:t>
            </a:r>
            <a:r>
              <a:rPr lang="zh-CN" altLang="zh-CN" sz="1800" dirty="0"/>
              <a:t>）而言的，不包括内边距（</a:t>
            </a:r>
            <a:r>
              <a:rPr lang="en-US" altLang="zh-CN" sz="1800" dirty="0"/>
              <a:t>padding</a:t>
            </a:r>
            <a:r>
              <a:rPr lang="zh-CN" altLang="zh-CN" sz="1800" dirty="0"/>
              <a:t>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7207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23528" y="339502"/>
            <a:ext cx="8496944" cy="494801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3</a:t>
            </a:r>
            <a:r>
              <a:rPr lang="zh-CN" altLang="zh-CN" sz="1800" dirty="0"/>
              <a:t>、如果一个</a:t>
            </a:r>
            <a:r>
              <a:rPr lang="en-US" altLang="zh-CN" sz="1800" dirty="0"/>
              <a:t>div</a:t>
            </a:r>
            <a:r>
              <a:rPr lang="zh-CN" altLang="zh-CN" sz="1800" dirty="0"/>
              <a:t>元素的上内边距和下内边距都是</a:t>
            </a:r>
            <a:r>
              <a:rPr lang="en-US" altLang="zh-CN" sz="1800" dirty="0"/>
              <a:t>20px</a:t>
            </a:r>
            <a:r>
              <a:rPr lang="zh-CN" altLang="zh-CN" sz="1800" dirty="0"/>
              <a:t>，左内边距是</a:t>
            </a:r>
            <a:r>
              <a:rPr lang="en-US" altLang="zh-CN" sz="1800" dirty="0"/>
              <a:t>30px</a:t>
            </a:r>
            <a:r>
              <a:rPr lang="zh-CN" altLang="zh-CN" sz="1800" dirty="0"/>
              <a:t>，右内边距是</a:t>
            </a:r>
            <a:r>
              <a:rPr lang="en-US" altLang="zh-CN" sz="1800" dirty="0"/>
              <a:t>40px</a:t>
            </a:r>
            <a:r>
              <a:rPr lang="zh-CN" altLang="zh-CN" sz="1800" dirty="0"/>
              <a:t>，正确的写法是（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padding:20px 40px 30px;                 B. padding:20px 40px 20px 30px;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B.padding:20px 30px 40px;                  D.padding:40px 20px 30px 20px;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4</a:t>
            </a:r>
            <a:r>
              <a:rPr lang="zh-CN" altLang="zh-CN" sz="1800" dirty="0"/>
              <a:t>、对于“</a:t>
            </a:r>
            <a:r>
              <a:rPr lang="en-US" altLang="zh-CN" sz="1800" dirty="0"/>
              <a:t>margin:20px 40px;</a:t>
            </a:r>
            <a:r>
              <a:rPr lang="zh-CN" altLang="zh-CN" sz="1800" dirty="0"/>
              <a:t>”，下面说法正确的是（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A. margin-top</a:t>
            </a:r>
            <a:r>
              <a:rPr lang="zh-CN" altLang="zh-CN" sz="1800" dirty="0"/>
              <a:t>是</a:t>
            </a:r>
            <a:r>
              <a:rPr lang="en-US" altLang="zh-CN" sz="1800" dirty="0"/>
              <a:t>20px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margin-right</a:t>
            </a:r>
            <a:r>
              <a:rPr lang="zh-CN" altLang="zh-CN" sz="1800" dirty="0"/>
              <a:t>是</a:t>
            </a:r>
            <a:r>
              <a:rPr lang="en-US" altLang="zh-CN" sz="1800" dirty="0"/>
              <a:t>40px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margin-bottom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margin-left</a:t>
            </a:r>
            <a:r>
              <a:rPr lang="zh-CN" altLang="zh-CN" sz="1800" dirty="0"/>
              <a:t>都是</a:t>
            </a:r>
            <a:r>
              <a:rPr lang="en-US" altLang="zh-CN" sz="1800" dirty="0"/>
              <a:t>0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margin-top</a:t>
            </a:r>
            <a:r>
              <a:rPr lang="zh-CN" altLang="zh-CN" sz="1800" dirty="0"/>
              <a:t>是</a:t>
            </a:r>
            <a:r>
              <a:rPr lang="en-US" altLang="zh-CN" sz="1800" dirty="0"/>
              <a:t>20px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margin-bottom</a:t>
            </a:r>
            <a:r>
              <a:rPr lang="zh-CN" altLang="zh-CN" sz="1800" dirty="0"/>
              <a:t>是</a:t>
            </a:r>
            <a:r>
              <a:rPr lang="en-US" altLang="zh-CN" sz="1800" dirty="0"/>
              <a:t>40px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margin-left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margin-right</a:t>
            </a:r>
            <a:r>
              <a:rPr lang="zh-CN" altLang="zh-CN" sz="1800" dirty="0"/>
              <a:t>都是</a:t>
            </a:r>
            <a:r>
              <a:rPr lang="en-US" altLang="zh-CN" sz="1800" dirty="0"/>
              <a:t>0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margin-top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margin-bottom</a:t>
            </a:r>
            <a:r>
              <a:rPr lang="zh-CN" altLang="zh-CN" sz="1800" dirty="0"/>
              <a:t>都是</a:t>
            </a:r>
            <a:r>
              <a:rPr lang="en-US" altLang="zh-CN" sz="1800" dirty="0"/>
              <a:t>20px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margin-left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margin-right</a:t>
            </a:r>
            <a:r>
              <a:rPr lang="zh-CN" altLang="zh-CN" sz="1800" dirty="0"/>
              <a:t>都是</a:t>
            </a:r>
            <a:r>
              <a:rPr lang="en-US" altLang="zh-CN" sz="1800" dirty="0"/>
              <a:t>40px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D</a:t>
            </a:r>
            <a:r>
              <a:rPr lang="en-US" altLang="zh-CN" sz="1800" dirty="0"/>
              <a:t>. margin-top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margin-bottom</a:t>
            </a:r>
            <a:r>
              <a:rPr lang="zh-CN" altLang="zh-CN" sz="1800" dirty="0" smtClean="0"/>
              <a:t>都是</a:t>
            </a:r>
            <a:r>
              <a:rPr lang="en-US" altLang="zh-CN" sz="1800" dirty="0"/>
              <a:t>4</a:t>
            </a:r>
            <a:r>
              <a:rPr lang="en-US" altLang="zh-CN" sz="1800" dirty="0" smtClean="0"/>
              <a:t>0px</a:t>
            </a:r>
            <a:r>
              <a:rPr lang="zh-CN" altLang="zh-CN" sz="1800" dirty="0"/>
              <a:t>，</a:t>
            </a:r>
            <a:r>
              <a:rPr lang="en-US" altLang="zh-CN" sz="1800" dirty="0"/>
              <a:t>margin-left</a:t>
            </a:r>
            <a:r>
              <a:rPr lang="zh-CN" altLang="zh-CN" sz="1800" dirty="0"/>
              <a:t>和</a:t>
            </a:r>
            <a:r>
              <a:rPr lang="en-US" altLang="zh-CN" sz="1800" dirty="0"/>
              <a:t>margin-right</a:t>
            </a:r>
            <a:r>
              <a:rPr lang="zh-CN" altLang="zh-CN" sz="1800" dirty="0" smtClean="0"/>
              <a:t>都是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0px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5</a:t>
            </a:r>
            <a:r>
              <a:rPr lang="zh-CN" altLang="zh-CN" sz="1800" dirty="0"/>
              <a:t>、默认情况下，（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元素设置</a:t>
            </a:r>
            <a:r>
              <a:rPr lang="en-US" altLang="zh-CN" sz="1800" dirty="0"/>
              <a:t>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可以生效。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div            </a:t>
            </a:r>
            <a:r>
              <a:rPr lang="en-US" altLang="zh-CN" sz="1800" dirty="0" smtClean="0"/>
              <a:t>           </a:t>
            </a:r>
            <a:r>
              <a:rPr lang="en-US" altLang="zh-CN" sz="1800" dirty="0" err="1"/>
              <a:t>B.span</a:t>
            </a:r>
            <a:r>
              <a:rPr lang="en-US" altLang="zh-CN" sz="1800" dirty="0"/>
              <a:t>        </a:t>
            </a:r>
            <a:r>
              <a:rPr lang="en-US" altLang="zh-CN" sz="1800" dirty="0" smtClean="0"/>
              <a:t>           </a:t>
            </a:r>
            <a:r>
              <a:rPr lang="en-US" altLang="zh-CN" sz="1800" dirty="0" err="1"/>
              <a:t>C.strong</a:t>
            </a:r>
            <a:r>
              <a:rPr lang="en-US" altLang="zh-CN" sz="1800" dirty="0"/>
              <a:t>           </a:t>
            </a:r>
            <a:r>
              <a:rPr lang="en-US" altLang="zh-CN" sz="1800" dirty="0" smtClean="0"/>
              <a:t>         </a:t>
            </a:r>
            <a:r>
              <a:rPr lang="en-US" altLang="zh-CN" sz="1800" dirty="0" err="1"/>
              <a:t>D.em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1203598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2067694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深入了解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盒子模型各个属性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5915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4157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7211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530021"/>
            <a:ext cx="454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21.1  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6" y="1164534"/>
            <a:ext cx="8416243" cy="1944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在“</a:t>
            </a:r>
            <a:r>
              <a:rPr lang="en-US" altLang="zh-CN" sz="2000" dirty="0"/>
              <a:t>CSS</a:t>
            </a:r>
            <a:r>
              <a:rPr lang="zh-CN" altLang="zh-CN" sz="2000" dirty="0"/>
              <a:t>盒子模型”理论中，页面中的</a:t>
            </a:r>
            <a:r>
              <a:rPr lang="zh-CN" altLang="zh-CN" sz="2000" b="1" dirty="0">
                <a:solidFill>
                  <a:srgbClr val="C00000"/>
                </a:solidFill>
              </a:rPr>
              <a:t>所有元素</a:t>
            </a:r>
            <a:r>
              <a:rPr lang="zh-CN" altLang="zh-CN" sz="2000" dirty="0"/>
              <a:t>都可以看成一个盒子，并且占据着一定的页面空间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个盒子由内容区（</a:t>
            </a:r>
            <a:r>
              <a:rPr lang="en-US" altLang="zh-CN" sz="2000" dirty="0" smtClean="0"/>
              <a:t>content</a:t>
            </a:r>
            <a:r>
              <a:rPr lang="zh-CN" altLang="en-US" sz="2000" dirty="0" smtClean="0"/>
              <a:t>）、内边距（</a:t>
            </a:r>
            <a:r>
              <a:rPr lang="en-US" altLang="zh-CN" sz="2000" dirty="0" smtClean="0"/>
              <a:t>padding</a:t>
            </a:r>
            <a:r>
              <a:rPr lang="zh-CN" altLang="en-US" sz="2000" dirty="0" smtClean="0"/>
              <a:t>）、边框（</a:t>
            </a:r>
            <a:r>
              <a:rPr lang="en-US" altLang="zh-CN" sz="2000" dirty="0" smtClean="0"/>
              <a:t>border</a:t>
            </a:r>
            <a:r>
              <a:rPr lang="zh-CN" altLang="en-US" sz="2000" dirty="0" smtClean="0"/>
              <a:t>）以及外边距（</a:t>
            </a:r>
            <a:r>
              <a:rPr lang="en-US" altLang="zh-CN" sz="2000" dirty="0" smtClean="0"/>
              <a:t>margin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大部分组成。</a:t>
            </a:r>
            <a:endParaRPr lang="en-US" altLang="zh-CN" sz="2000" dirty="0" smtClean="0"/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16762"/>
            <a:ext cx="3024336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8125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6367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9421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552120"/>
            <a:ext cx="331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40639"/>
            <a:ext cx="8416243" cy="19442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</a:rPr>
              <a:t>元素的宽度（</a:t>
            </a:r>
            <a:r>
              <a:rPr lang="en-US" altLang="zh-CN" sz="2400" b="1" dirty="0">
                <a:solidFill>
                  <a:srgbClr val="C00000"/>
                </a:solidFill>
              </a:rPr>
              <a:t>width</a:t>
            </a:r>
            <a:r>
              <a:rPr lang="zh-CN" altLang="zh-CN" sz="2400" b="1" dirty="0">
                <a:solidFill>
                  <a:srgbClr val="C00000"/>
                </a:solidFill>
              </a:rPr>
              <a:t>）和高度（</a:t>
            </a:r>
            <a:r>
              <a:rPr lang="en-US" altLang="zh-CN" sz="2400" b="1" dirty="0">
                <a:solidFill>
                  <a:srgbClr val="C00000"/>
                </a:solidFill>
              </a:rPr>
              <a:t>height</a:t>
            </a:r>
            <a:r>
              <a:rPr lang="zh-CN" altLang="zh-CN" sz="2400" b="1" dirty="0">
                <a:solidFill>
                  <a:srgbClr val="C00000"/>
                </a:solidFill>
              </a:rPr>
              <a:t>）是针对内容区而言的</a:t>
            </a:r>
            <a:r>
              <a:rPr lang="zh-CN" altLang="zh-CN" sz="2400" dirty="0">
                <a:solidFill>
                  <a:srgbClr val="C00000"/>
                </a:solidFill>
              </a:rPr>
              <a:t>。</a:t>
            </a:r>
            <a:r>
              <a:rPr lang="zh-CN" altLang="zh-CN" sz="2400" dirty="0"/>
              <a:t>很多初学的小伙伴容易</a:t>
            </a:r>
            <a:r>
              <a:rPr lang="zh-CN" altLang="zh-CN" sz="2400" dirty="0" smtClean="0"/>
              <a:t>把</a:t>
            </a:r>
            <a:r>
              <a:rPr lang="en-US" altLang="zh-CN" sz="2400" dirty="0" smtClean="0"/>
              <a:t>padding</a:t>
            </a:r>
            <a:r>
              <a:rPr lang="zh-CN" altLang="zh-CN" sz="2400" dirty="0" smtClean="0"/>
              <a:t>也</a:t>
            </a:r>
            <a:r>
              <a:rPr lang="zh-CN" altLang="zh-CN" sz="2400" dirty="0"/>
              <a:t>认为是内容区的一部分，这是错误的。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只有块元素才可以设置</a:t>
            </a:r>
            <a:r>
              <a:rPr lang="en-US" altLang="zh-CN" sz="2400" dirty="0"/>
              <a:t>width</a:t>
            </a:r>
            <a:r>
              <a:rPr lang="zh-CN" altLang="zh-CN" sz="2400" dirty="0"/>
              <a:t>和</a:t>
            </a:r>
            <a:r>
              <a:rPr lang="en-US" altLang="zh-CN" sz="2400" dirty="0"/>
              <a:t>height</a:t>
            </a:r>
            <a:r>
              <a:rPr lang="zh-CN" altLang="zh-CN" sz="2400" dirty="0"/>
              <a:t>，行内元素是无法设置</a:t>
            </a:r>
            <a:r>
              <a:rPr lang="en-US" altLang="zh-CN" sz="2400" dirty="0"/>
              <a:t>width</a:t>
            </a:r>
            <a:r>
              <a:rPr lang="zh-CN" altLang="zh-CN" sz="2400" dirty="0"/>
              <a:t>和</a:t>
            </a:r>
            <a:r>
              <a:rPr lang="en-US" altLang="zh-CN" sz="2400" dirty="0"/>
              <a:t>height</a:t>
            </a:r>
            <a:r>
              <a:rPr lang="zh-CN" altLang="zh-CN" sz="2400" dirty="0"/>
              <a:t>的。</a:t>
            </a:r>
            <a:endParaRPr lang="en-US" altLang="zh-CN" sz="2400" dirty="0" smtClean="0"/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3003798"/>
            <a:ext cx="318209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10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954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：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如果我们想要为行内元素（如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span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等）设置宽度和高度，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那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该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怎么办呢？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85167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ea typeface="苹方 中等" pitchFamily="34" charset="-122"/>
              </a:rPr>
              <a:t>在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zh-CN" sz="2000" dirty="0" smtClean="0">
                <a:ea typeface="苹方 中等" pitchFamily="34" charset="-122"/>
              </a:rPr>
              <a:t>中，我们可以使用</a:t>
            </a:r>
            <a:r>
              <a:rPr lang="en-US" altLang="zh-CN" sz="2000" dirty="0" smtClean="0">
                <a:ea typeface="苹方 中等" pitchFamily="34" charset="-122"/>
              </a:rPr>
              <a:t>display</a:t>
            </a:r>
            <a:r>
              <a:rPr lang="zh-CN" altLang="zh-CN" sz="2000" dirty="0" smtClean="0">
                <a:ea typeface="苹方 中等" pitchFamily="34" charset="-122"/>
              </a:rPr>
              <a:t>属性来将行内元素转换为块元素，也可以将块元素转换为行内元素。不过</a:t>
            </a:r>
            <a:r>
              <a:rPr lang="en-US" altLang="zh-CN" sz="2000" dirty="0" smtClean="0">
                <a:ea typeface="苹方 中等" pitchFamily="34" charset="-122"/>
              </a:rPr>
              <a:t>display</a:t>
            </a:r>
            <a:r>
              <a:rPr lang="zh-CN" altLang="zh-CN" sz="2000" dirty="0" smtClean="0">
                <a:ea typeface="苹方 中等" pitchFamily="34" charset="-122"/>
              </a:rPr>
              <a:t>属性比较复杂，我们放到《</a:t>
            </a:r>
            <a:r>
              <a:rPr lang="zh-CN" altLang="en-US" sz="2000" dirty="0" smtClean="0">
                <a:ea typeface="苹方 中等" pitchFamily="34" charset="-122"/>
              </a:rPr>
              <a:t>从</a:t>
            </a:r>
            <a:r>
              <a:rPr lang="en-US" altLang="zh-CN" sz="2000" dirty="0" smtClean="0">
                <a:ea typeface="苹方 中等" pitchFamily="34" charset="-122"/>
              </a:rPr>
              <a:t>0</a:t>
            </a:r>
            <a:r>
              <a:rPr lang="zh-CN" altLang="en-US" sz="2000" dirty="0" smtClean="0">
                <a:ea typeface="苹方 中等" pitchFamily="34" charset="-122"/>
              </a:rPr>
              <a:t>到</a:t>
            </a:r>
            <a:r>
              <a:rPr lang="en-US" altLang="zh-CN" sz="2000" dirty="0" smtClean="0">
                <a:ea typeface="苹方 中等" pitchFamily="34" charset="-122"/>
              </a:rPr>
              <a:t>1</a:t>
            </a:r>
            <a:r>
              <a:rPr lang="zh-CN" altLang="en-US" sz="2000" dirty="0" smtClean="0">
                <a:ea typeface="苹方 中等" pitchFamily="34" charset="-122"/>
              </a:rPr>
              <a:t>：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进阶之旅</a:t>
            </a:r>
            <a:r>
              <a:rPr lang="zh-CN" altLang="zh-CN" sz="2000" dirty="0" smtClean="0">
                <a:ea typeface="苹方 中等" pitchFamily="34" charset="-122"/>
              </a:rPr>
              <a:t>》中介绍。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47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3165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1407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4461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02523"/>
            <a:ext cx="35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边框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91042"/>
            <a:ext cx="8416243" cy="162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中，我们使用</a:t>
            </a:r>
            <a:r>
              <a:rPr lang="en-US" altLang="zh-CN" sz="2000" dirty="0" smtClean="0"/>
              <a:t>border</a:t>
            </a:r>
            <a:r>
              <a:rPr lang="zh-CN" altLang="en-US" sz="2000" dirty="0" smtClean="0"/>
              <a:t>属性来实现元素的边框。对于边框，在实际开发中一般使用简写形式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859782"/>
            <a:ext cx="3147015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border:1px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solid red;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0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440" y="56246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568" y="74488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02" y="77542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6393" y="639526"/>
            <a:ext cx="339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0277" y="1321847"/>
            <a:ext cx="8416243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内边</a:t>
            </a:r>
            <a:r>
              <a:rPr lang="zh-CN" altLang="zh-CN" sz="2000" dirty="0" smtClean="0"/>
              <a:t>距</a:t>
            </a:r>
            <a:r>
              <a:rPr lang="en-US" altLang="zh-CN" sz="2000" dirty="0" smtClean="0"/>
              <a:t>padding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又常常被称为“补白”，它指的是内容区到边框之间的那一部分。内边距都是在边框内部的。</a:t>
            </a:r>
            <a:endParaRPr lang="en-US" altLang="zh-CN" sz="2000" dirty="0" smtClean="0"/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70928"/>
            <a:ext cx="3024336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978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27534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padding</a:t>
            </a:r>
            <a:r>
              <a:rPr lang="zh-CN" altLang="zh-CN" sz="2400" b="1" dirty="0" smtClean="0"/>
              <a:t>局部</a:t>
            </a:r>
            <a:r>
              <a:rPr lang="zh-CN" altLang="zh-CN" sz="2400" b="1" dirty="0"/>
              <a:t>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202790"/>
            <a:ext cx="8143932" cy="156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内边距分为</a:t>
            </a:r>
            <a:r>
              <a:rPr lang="en-US" altLang="zh-CN" sz="2000" dirty="0"/>
              <a:t>4</a:t>
            </a:r>
            <a:r>
              <a:rPr lang="zh-CN" altLang="zh-CN" sz="2000" dirty="0"/>
              <a:t>个方向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padding-top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padding-right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padding-bottom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padding-left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5816" y="2695259"/>
            <a:ext cx="3352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padding-top: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padding-right: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padding-bottom: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padding-left: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10832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整体</a:t>
            </a:r>
            <a:r>
              <a:rPr lang="zh-CN" altLang="zh-CN" sz="2400" b="1" dirty="0" smtClean="0"/>
              <a:t>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240094"/>
            <a:ext cx="8143932" cy="156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在实际开发中，我们往往使用简写形式，因为这样开发效率更高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3448" y="2571750"/>
            <a:ext cx="572464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2;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padding: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3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4;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323437"/>
            <a:ext cx="2121862" cy="150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031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848</Words>
  <Application>Microsoft Office PowerPoint</Application>
  <PresentationFormat>全屏显示(16:9)</PresentationFormat>
  <Paragraphs>70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57</cp:revision>
  <dcterms:created xsi:type="dcterms:W3CDTF">2017-08-11T01:38:56Z</dcterms:created>
  <dcterms:modified xsi:type="dcterms:W3CDTF">2019-04-16T01:45:05Z</dcterms:modified>
</cp:coreProperties>
</file>