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A83C-90A5-4859-92BA-D283C53F3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84ABA-77EC-4DB1-8578-287AE4047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CA571-9537-4B01-B0D5-27E1CEB5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AF6A-452B-4FA3-BE58-81402744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7E919-69C3-41C4-8065-AF31C7A9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B193-0E63-479E-B41E-98A76DF8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0DDE7-FE62-4CBD-94EB-079CDF274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E0CA-7FC2-402D-B422-1400E7A6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CD2B-11C4-4A9D-B3FD-E51F1290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785A-C9C7-4C12-B293-D07F97A0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6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9B0FD-85F0-46A6-8126-C07E07FAF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8654A-C169-4969-8AC4-300CF922E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1680-C8B3-412B-9503-FCF0BC12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3C63A-AA90-45EE-A772-81757D69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390E3-A826-4630-A30F-A1CA7F53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2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6817-E71D-4B86-B2B3-1E677215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EF5-F435-462F-B667-B113BFA2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43A2-4184-4112-825E-DC6D6456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5C91-9CCD-42A3-A859-B4BB9698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B474-C989-41BC-84FB-25E89AFE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10D8-8DD2-4D63-BA14-850812E1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84A1C-AB7A-4E0F-94FF-9FD260E9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ABA5-06B8-408D-BC7C-9B73BFB1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E3F3-57D8-46EB-A806-42147E54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ABD8-8968-4C58-8361-9A88334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5FCA-84DC-4114-BA4B-DF316DA2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982F-6DEB-46AD-A365-3E8021C3A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17B3D-F329-47AE-8E60-9C06E7C41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ACA1C-8196-4D82-A26E-77AC3554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48127-F195-4C3F-B909-446F5257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9764-9B41-4FB7-8672-724291FF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309F-A48E-42C7-A613-02F84A6F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31C32-6372-4C74-AEFF-4DAEC7AC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77094-972C-4582-9AF4-089936E56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ADD38-4CDC-4CAE-878C-39D5489E1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86764-1575-4934-A364-F33E04B0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996A8-EA1E-426C-949B-D79ABB2B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68845-F9EC-49C5-8121-8B781D55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EE93C-1835-4DDD-9590-D686A0F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3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39CB-906A-4F08-82A2-5CAA0FD0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0A7C0-23B1-4DA2-953A-4ADE3FE3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1D6D8-EFB9-43C5-BDFC-DCCD9FF4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66010-2EF6-4B39-89EE-51301E3A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0E04A-5D17-42CE-8D70-2E324C76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1E99B-E96A-4B35-8686-08C7B6CD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86972-4632-45B8-B0E8-889E4354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DE82-73FD-4D98-955A-4E82E662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CA3-C7D8-48F9-AC0A-2DE4ACB2E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181EA-5B9E-492D-9802-A764BE63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40FF-1840-4665-A5D5-4076E992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8174-B394-4342-BCE1-DB928B2C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AE2AA-8A5F-4CB3-B59B-FCD395F8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9EC7-1909-43F4-B3EB-8E7B13ED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CDC4C-8597-40DE-89CB-EB51BF3FB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62483-B5A0-4913-9DBD-C19406B58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CD93F-3305-46A3-8AC9-C23F326C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C4F4-D20F-44C1-AF76-0499ED68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B2951-CCC3-490B-A321-14EAD2AD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3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9826F-6B99-4B7E-AE2E-BB92161B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7184-723E-4FF7-8D82-2719E14AA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EBF8-41F2-4210-8C39-5DB3AA91B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E8DD-7485-42E3-8622-80B940754E5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7CC3-67CD-4472-9ED0-4E9FF4B70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55A7-56AD-40EB-8F73-4E5FE51B8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DD3BD0-8750-438C-B48F-06C5342B7146}"/>
              </a:ext>
            </a:extLst>
          </p:cNvPr>
          <p:cNvSpPr txBox="1">
            <a:spLocks/>
          </p:cNvSpPr>
          <p:nvPr/>
        </p:nvSpPr>
        <p:spPr>
          <a:xfrm>
            <a:off x="124690" y="1176434"/>
            <a:ext cx="5334001" cy="1002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In the name of God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458B8CD-0D9A-49B5-8EBF-C49BD7595665}"/>
              </a:ext>
            </a:extLst>
          </p:cNvPr>
          <p:cNvSpPr txBox="1">
            <a:spLocks/>
          </p:cNvSpPr>
          <p:nvPr/>
        </p:nvSpPr>
        <p:spPr>
          <a:xfrm>
            <a:off x="13855" y="4212984"/>
            <a:ext cx="6068290" cy="1162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 of Quantum walk </a:t>
            </a:r>
          </a:p>
          <a:p>
            <a:r>
              <a:rPr lang="en-US" dirty="0"/>
              <a:t>And introduce Quantum walk search</a:t>
            </a:r>
          </a:p>
          <a:p>
            <a:r>
              <a:rPr lang="en-US" dirty="0"/>
              <a:t>By: </a:t>
            </a:r>
            <a:r>
              <a:rPr lang="en-US" dirty="0" err="1"/>
              <a:t>Hayede</a:t>
            </a:r>
            <a:r>
              <a:rPr lang="en-US" dirty="0"/>
              <a:t> </a:t>
            </a:r>
            <a:r>
              <a:rPr lang="en-US" dirty="0" err="1"/>
              <a:t>Zarei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09A6AD-8ECB-40A9-B87C-F04EF576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0"/>
            <a:ext cx="6608617" cy="647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091C98-5576-40A3-BDCC-2E5118B8D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977" y="0"/>
            <a:ext cx="6160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0B1C7-F167-41E5-9BCF-BBF48212120A}"/>
              </a:ext>
            </a:extLst>
          </p:cNvPr>
          <p:cNvSpPr txBox="1"/>
          <p:nvPr/>
        </p:nvSpPr>
        <p:spPr>
          <a:xfrm>
            <a:off x="3304308" y="4038081"/>
            <a:ext cx="2332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Quantum walk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755DB-17E1-4612-BC21-AF31D873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44" y="2645631"/>
            <a:ext cx="4903587" cy="4071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078CAC-9EF1-458D-83D5-18E21473E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279"/>
            <a:ext cx="6608617" cy="647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3EBAA-B582-474D-966D-91CD5550B7D2}"/>
              </a:ext>
            </a:extLst>
          </p:cNvPr>
          <p:cNvSpPr txBox="1"/>
          <p:nvPr/>
        </p:nvSpPr>
        <p:spPr>
          <a:xfrm>
            <a:off x="457199" y="1932802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Random walk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DCAD4-504A-49AE-B302-961967DD8A7E}"/>
              </a:ext>
            </a:extLst>
          </p:cNvPr>
          <p:cNvSpPr txBox="1"/>
          <p:nvPr/>
        </p:nvSpPr>
        <p:spPr>
          <a:xfrm>
            <a:off x="3304308" y="1158104"/>
            <a:ext cx="2228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Classical walk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1EAA7B8-F2BE-4F4D-ACC9-006B3BE74936}"/>
              </a:ext>
            </a:extLst>
          </p:cNvPr>
          <p:cNvSpPr/>
          <p:nvPr/>
        </p:nvSpPr>
        <p:spPr>
          <a:xfrm>
            <a:off x="2789582" y="994778"/>
            <a:ext cx="410817" cy="36964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68033-2DAE-4641-9541-4318D70D7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44" y="300531"/>
            <a:ext cx="4903587" cy="223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2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95215-1290-4432-B6ED-B1D54BD81B36}"/>
              </a:ext>
            </a:extLst>
          </p:cNvPr>
          <p:cNvSpPr txBox="1"/>
          <p:nvPr/>
        </p:nvSpPr>
        <p:spPr>
          <a:xfrm>
            <a:off x="1269242" y="1406029"/>
            <a:ext cx="22458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Classical walk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9A095-D8BC-420C-B647-4322F121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295"/>
            <a:ext cx="6608617" cy="647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7F80CE-50DA-4F32-9087-2DD27D76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26" y="89999"/>
            <a:ext cx="6152381" cy="30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103BDF-A382-4AF6-B4B5-82513DF08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107" y="3137618"/>
            <a:ext cx="5999524" cy="39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5BA56F-2D7C-47AA-A236-2838A6E49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36" y="3137618"/>
            <a:ext cx="5337395" cy="31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5A401-A263-4D8F-8572-9D021AF28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467788"/>
            <a:ext cx="9137482" cy="390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00E591-0003-41BE-A5E3-655ACD8F2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541357"/>
            <a:ext cx="3904762" cy="2704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3DFDB-8584-4A77-880B-25012379E7AD}"/>
              </a:ext>
            </a:extLst>
          </p:cNvPr>
          <p:cNvSpPr txBox="1"/>
          <p:nvPr/>
        </p:nvSpPr>
        <p:spPr>
          <a:xfrm>
            <a:off x="10000762" y="4462818"/>
            <a:ext cx="1715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Experimental </a:t>
            </a:r>
          </a:p>
          <a:p>
            <a:r>
              <a:rPr lang="en-US" sz="2000" dirty="0"/>
              <a:t>Conclusion 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0FB082D5-9D2E-4E8F-BED5-8C1F043A88B5}"/>
              </a:ext>
            </a:extLst>
          </p:cNvPr>
          <p:cNvSpPr/>
          <p:nvPr/>
        </p:nvSpPr>
        <p:spPr>
          <a:xfrm>
            <a:off x="3807726" y="1529392"/>
            <a:ext cx="1419368" cy="382138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0FB3C6A-46FA-42A0-8F74-140F2DA72F9B}"/>
              </a:ext>
            </a:extLst>
          </p:cNvPr>
          <p:cNvSpPr/>
          <p:nvPr/>
        </p:nvSpPr>
        <p:spPr>
          <a:xfrm>
            <a:off x="2047164" y="2051769"/>
            <a:ext cx="286603" cy="827909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2AF94-6C93-467E-BEF6-37493B0208BD}"/>
              </a:ext>
            </a:extLst>
          </p:cNvPr>
          <p:cNvSpPr txBox="1"/>
          <p:nvPr/>
        </p:nvSpPr>
        <p:spPr>
          <a:xfrm>
            <a:off x="3807726" y="1160060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7D43C-C33B-40AC-8278-4ACAF64AD47D}"/>
              </a:ext>
            </a:extLst>
          </p:cNvPr>
          <p:cNvSpPr txBox="1"/>
          <p:nvPr/>
        </p:nvSpPr>
        <p:spPr>
          <a:xfrm>
            <a:off x="1129598" y="2281057"/>
            <a:ext cx="1204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Theorical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C8211F-E5CE-489C-9D68-D54303FFCE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04308" y="2051769"/>
            <a:ext cx="2279799" cy="128095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A3B733-83AD-4DFA-827A-5B7AF1F5BA58}"/>
              </a:ext>
            </a:extLst>
          </p:cNvPr>
          <p:cNvSpPr txBox="1"/>
          <p:nvPr/>
        </p:nvSpPr>
        <p:spPr>
          <a:xfrm>
            <a:off x="3399758" y="2386306"/>
            <a:ext cx="166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Experimental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744A7A-8203-4FF8-A684-1336562901D9}"/>
              </a:ext>
            </a:extLst>
          </p:cNvPr>
          <p:cNvSpPr txBox="1"/>
          <p:nvPr/>
        </p:nvSpPr>
        <p:spPr>
          <a:xfrm>
            <a:off x="428768" y="1047045"/>
            <a:ext cx="2328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Quantum walk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C100A-199D-48D8-ABFA-B33BA9BD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8617" cy="6476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3C4801-C50F-40B0-833D-E46D6038BA4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756848" y="1308655"/>
            <a:ext cx="859809" cy="39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EA2832-C1C6-4E64-BF28-8AD0459A77B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56848" y="1047045"/>
            <a:ext cx="859809" cy="261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94B03F9-0638-4C4C-B7E7-5CB63B9E08D3}"/>
              </a:ext>
            </a:extLst>
          </p:cNvPr>
          <p:cNvSpPr/>
          <p:nvPr/>
        </p:nvSpPr>
        <p:spPr>
          <a:xfrm>
            <a:off x="3766782" y="785435"/>
            <a:ext cx="1978925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"coin flip" operator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7BC9E6-7E39-44EB-814C-31496629016D}"/>
              </a:ext>
            </a:extLst>
          </p:cNvPr>
          <p:cNvSpPr/>
          <p:nvPr/>
        </p:nvSpPr>
        <p:spPr>
          <a:xfrm>
            <a:off x="3780430" y="1508368"/>
            <a:ext cx="1965277" cy="5387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a conditional shift operator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4FF1CE-6BE7-494D-96B8-4091F20E5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17" y="1099375"/>
            <a:ext cx="2119478" cy="647619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6E603359-D0A6-4024-A121-C70A69BA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93" y="2246877"/>
            <a:ext cx="99082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position of the system is introduced 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Variants"/>
                <a:ea typeface="Calibri" panose="020F0502020204030204" pitchFamily="34" charset="0"/>
                <a:cs typeface="Helvetica" panose="020B0604020202020204" pitchFamily="34" charset="0"/>
              </a:rPr>
              <a:t>|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  <a:ea typeface="Calibri" panose="020F0502020204030204" pitchFamily="34" charset="0"/>
                <a:cs typeface="Helvetica" panose="020B0604020202020204" pitchFamily="34" charset="0"/>
              </a:rPr>
              <a:t>𝑛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  <a:ea typeface="Calibri" panose="020F0502020204030204" pitchFamily="34" charset="0"/>
                <a:cs typeface="Helvetica" panose="020B0604020202020204" pitchFamily="34" charset="0"/>
              </a:rPr>
              <a:t>⟩</a:t>
            </a:r>
            <a:r>
              <a:rPr lang="en-US" altLang="en-US" dirty="0">
                <a:solidFill>
                  <a:srgbClr val="000000"/>
                </a:solidFill>
                <a:latin typeface="STIXMathJax_Variants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a Hilbert 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  <a:ea typeface="Calibri" panose="020F0502020204030204" pitchFamily="34" charset="0"/>
                <a:cs typeface="Helvetica" panose="020B0604020202020204" pitchFamily="34" charset="0"/>
              </a:rPr>
              <a:t>𝐻𝑝,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  <a:ea typeface="Calibri" panose="020F0502020204030204" pitchFamily="34" charset="0"/>
                <a:cs typeface="Helvetica" panose="020B0604020202020204" pitchFamily="34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Variants"/>
                <a:ea typeface="Calibri" panose="020F0502020204030204" pitchFamily="34" charset="0"/>
                <a:cs typeface="Helvetica" panose="020B0604020202020204" pitchFamily="34" charset="0"/>
              </a:rPr>
              <a:t>|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  <a:ea typeface="Calibri" panose="020F0502020204030204" pitchFamily="34" charset="0"/>
                <a:cs typeface="Helvetica" panose="020B0604020202020204" pitchFamily="34" charset="0"/>
              </a:rPr>
              <a:t>𝑛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  <a:ea typeface="Calibri" panose="020F0502020204030204" pitchFamily="34" charset="0"/>
                <a:cs typeface="Helvetica" panose="020B0604020202020204" pitchFamily="34" charset="0"/>
              </a:rPr>
              <a:t>⟩∈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  <a:ea typeface="Calibri" panose="020F0502020204030204" pitchFamily="34" charset="0"/>
                <a:cs typeface="Helvetica" panose="020B0604020202020204" pitchFamily="34" charset="0"/>
              </a:rPr>
              <a:t>𝑧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  <a:ea typeface="Calibri" panose="020F0502020204030204" pitchFamily="34" charset="0"/>
                <a:cs typeface="Helvetica" panose="020B0604020202020204" pitchFamily="34" charset="0"/>
              </a:rPr>
              <a:t>}.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The direction of the movements is defined in another Hilbert space called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  <a:ea typeface="Calibri" panose="020F0502020204030204" pitchFamily="34" charset="0"/>
                <a:cs typeface="Helvetica" panose="020B0604020202020204" pitchFamily="34" charset="0"/>
              </a:rPr>
              <a:t>𝐻𝑐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(coin space).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285FE7-5B47-4C8B-92E9-EEA1732A5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851" y="3307339"/>
            <a:ext cx="6727712" cy="646331"/>
          </a:xfrm>
          <a:prstGeom prst="rect">
            <a:avLst/>
          </a:prstGeom>
          <a:solidFill>
            <a:srgbClr val="FFFF00"/>
          </a:solidFill>
          <a:ln w="76200">
            <a:solidFill>
              <a:srgbClr val="FFFF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1646CB-2C83-453F-BF5B-7EF428BD7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320" y="4301915"/>
            <a:ext cx="5769821" cy="826721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374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3AB7A4-E28F-4B99-8A38-629C347E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37" y="991578"/>
            <a:ext cx="7808843" cy="3792457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08617" cy="647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357DB1-44FD-4F7B-B6A8-A4A5ED4AB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49" y="5127994"/>
            <a:ext cx="8131941" cy="530684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750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49A41-AABD-4587-A5BA-50FC11EB9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96"/>
            <a:ext cx="6608617" cy="6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C4A51-41B3-4051-AD8B-314B6001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4" y="647619"/>
            <a:ext cx="5323205" cy="279971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9702958-57F1-4312-8B77-4558B92E3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94" y="3448622"/>
            <a:ext cx="577600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The probability distribution of the system after Applying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100 times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Hadamard for initial state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  <a:ea typeface="Calibri" panose="020F0502020204030204" pitchFamily="34" charset="0"/>
                <a:cs typeface="Helvetica" panose="020B0604020202020204" pitchFamily="34" charset="0"/>
              </a:rPr>
              <a:t>𝜓0=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Variants"/>
                <a:ea typeface="Calibri" panose="020F0502020204030204" pitchFamily="34" charset="0"/>
                <a:cs typeface="Helvetica" panose="020B0604020202020204" pitchFamily="34" charset="0"/>
              </a:rPr>
              <a:t>|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  <a:ea typeface="Calibri" panose="020F0502020204030204" pitchFamily="34" charset="0"/>
                <a:cs typeface="Helvetica" panose="020B0604020202020204" pitchFamily="34" charset="0"/>
              </a:rPr>
              <a:t>00⟩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  <a:ea typeface="Calibri" panose="020F0502020204030204" pitchFamily="34" charset="0"/>
                <a:cs typeface="Helvetica" panose="020B0604020202020204" pitchFamily="34" charset="0"/>
              </a:rPr>
              <a:t>ψ0=|00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  <a:ea typeface="Calibri" panose="020F0502020204030204" pitchFamily="34" charset="0"/>
                <a:cs typeface="Cambria Math" panose="02040503050406030204" pitchFamily="18" charset="0"/>
              </a:rPr>
              <a:t>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40123-2E62-46DB-82A4-A33ACA6B7734}"/>
              </a:ext>
            </a:extLst>
          </p:cNvPr>
          <p:cNvSpPr txBox="1"/>
          <p:nvPr/>
        </p:nvSpPr>
        <p:spPr>
          <a:xfrm>
            <a:off x="3995530" y="36587"/>
            <a:ext cx="4200939" cy="40011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Normalized with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Hadamard operator :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F1570B-0C53-4C63-BE77-69CFB79F4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746" y="627650"/>
            <a:ext cx="5628005" cy="2942137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1F027414-6A8F-44E6-B407-0C6FDE781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082" y="3569787"/>
            <a:ext cx="520366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The probability distribution of the system after applying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100 times Hadamard for initial state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  <a:ea typeface="Calibri" panose="020F0502020204030204" pitchFamily="34" charset="0"/>
                <a:cs typeface="Helvetica" panose="020B0604020202020204" pitchFamily="34" charset="0"/>
              </a:rPr>
              <a:t>𝜓0=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Variants"/>
                <a:ea typeface="Calibri" panose="020F0502020204030204" pitchFamily="34" charset="0"/>
                <a:cs typeface="Helvetica" panose="020B0604020202020204" pitchFamily="34" charset="0"/>
              </a:rPr>
              <a:t>|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  <a:ea typeface="Calibri" panose="020F0502020204030204" pitchFamily="34" charset="0"/>
                <a:cs typeface="Helvetica" panose="020B0604020202020204" pitchFamily="34" charset="0"/>
              </a:rPr>
              <a:t>10⟩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  <a:ea typeface="Calibri" panose="020F0502020204030204" pitchFamily="34" charset="0"/>
                <a:cs typeface="Helvetica" panose="020B0604020202020204" pitchFamily="34" charset="0"/>
              </a:rPr>
              <a:t>ψ0=|10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  <a:ea typeface="Calibri" panose="020F0502020204030204" pitchFamily="34" charset="0"/>
                <a:cs typeface="Cambria Math" panose="02040503050406030204" pitchFamily="18" charset="0"/>
              </a:rPr>
              <a:t>⟩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1DCC43-2F60-4BA6-BBAA-FFCF2B776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013" y="4812077"/>
            <a:ext cx="2635347" cy="1097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79C522-50BA-4142-B7E5-E44142FEF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79" y="4094953"/>
            <a:ext cx="4998409" cy="28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6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4328B-5636-4371-8365-C2704BBC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96"/>
            <a:ext cx="6608617" cy="64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F694C0-DA74-453A-82BF-40B1EE5A8778}"/>
              </a:ext>
            </a:extLst>
          </p:cNvPr>
          <p:cNvSpPr txBox="1"/>
          <p:nvPr/>
        </p:nvSpPr>
        <p:spPr>
          <a:xfrm>
            <a:off x="371902" y="896919"/>
            <a:ext cx="3954438" cy="43088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quantum walk search algorithm 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53F65-B822-4524-A73E-21F8E590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02" y="3938459"/>
            <a:ext cx="8268931" cy="2295290"/>
          </a:xfrm>
          <a:prstGeom prst="rect">
            <a:avLst/>
          </a:prstGeom>
          <a:solidFill>
            <a:srgbClr val="FFFF00"/>
          </a:solidFill>
          <a:ln w="57150">
            <a:solidFill>
              <a:srgbClr val="FFFF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39727-3FD0-4DC5-A850-DF7CB172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17" y="225187"/>
            <a:ext cx="4489369" cy="2973739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E8B87C-2250-4D71-AD45-04DBFC230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717" y="3906078"/>
            <a:ext cx="2552381" cy="213333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310F45-53DE-4EE9-A9C0-E5BF679F00DE}"/>
              </a:ext>
            </a:extLst>
          </p:cNvPr>
          <p:cNvSpPr txBox="1"/>
          <p:nvPr/>
        </p:nvSpPr>
        <p:spPr>
          <a:xfrm>
            <a:off x="583096" y="2067339"/>
            <a:ext cx="20805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Shenvi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, Kempe and Whaley</a:t>
            </a:r>
            <a:endParaRPr lang="en-US" dirty="0"/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A0705897-358E-4336-A45F-04860ADA78BE}"/>
              </a:ext>
            </a:extLst>
          </p:cNvPr>
          <p:cNvSpPr/>
          <p:nvPr/>
        </p:nvSpPr>
        <p:spPr>
          <a:xfrm>
            <a:off x="2888974" y="2282783"/>
            <a:ext cx="1099930" cy="183620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2AD2F0-E6B7-429F-A24E-6B0204802912}"/>
              </a:ext>
            </a:extLst>
          </p:cNvPr>
          <p:cNvSpPr/>
          <p:nvPr/>
        </p:nvSpPr>
        <p:spPr>
          <a:xfrm>
            <a:off x="4190591" y="2003587"/>
            <a:ext cx="2080590" cy="7100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SKW</a:t>
            </a:r>
          </a:p>
        </p:txBody>
      </p:sp>
    </p:spTree>
    <p:extLst>
      <p:ext uri="{BB962C8B-B14F-4D97-AF65-F5344CB8AC3E}">
        <p14:creationId xmlns:p14="http://schemas.microsoft.com/office/powerpoint/2010/main" val="418570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A0772-BD55-4470-9DB6-B6F4C3CB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23988"/>
            <a:ext cx="6160168" cy="6858000"/>
          </a:xfrm>
          <a:prstGeom prst="rect">
            <a:avLst/>
          </a:prstGeom>
        </p:spPr>
      </p:pic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A93BE1D7-6982-46B6-8A48-C7B07D37C0D5}"/>
              </a:ext>
            </a:extLst>
          </p:cNvPr>
          <p:cNvSpPr/>
          <p:nvPr/>
        </p:nvSpPr>
        <p:spPr>
          <a:xfrm>
            <a:off x="-364435" y="-23988"/>
            <a:ext cx="7838661" cy="6526697"/>
          </a:xfrm>
          <a:prstGeom prst="irregularSeal2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6078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Black</vt:lpstr>
      <vt:lpstr>Arial Narrow</vt:lpstr>
      <vt:lpstr>Bahnschrift SemiLight Condensed</vt:lpstr>
      <vt:lpstr>Calibri</vt:lpstr>
      <vt:lpstr>Calibri Light</vt:lpstr>
      <vt:lpstr>Helvetica</vt:lpstr>
      <vt:lpstr>STIXMathJax_Main</vt:lpstr>
      <vt:lpstr>STIXMathJax_Normal-italic</vt:lpstr>
      <vt:lpstr>STIXMathJax_Variants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parsian rayane</dc:creator>
  <cp:lastModifiedBy>parsian rayane</cp:lastModifiedBy>
  <cp:revision>8</cp:revision>
  <dcterms:created xsi:type="dcterms:W3CDTF">2022-01-13T10:13:04Z</dcterms:created>
  <dcterms:modified xsi:type="dcterms:W3CDTF">2022-01-14T14:16:15Z</dcterms:modified>
</cp:coreProperties>
</file>