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2" r:id="rId4"/>
    <p:sldId id="257" r:id="rId5"/>
    <p:sldId id="270" r:id="rId6"/>
    <p:sldId id="258" r:id="rId7"/>
    <p:sldId id="259" r:id="rId8"/>
    <p:sldId id="269" r:id="rId9"/>
    <p:sldId id="260" r:id="rId10"/>
    <p:sldId id="268" r:id="rId11"/>
    <p:sldId id="272" r:id="rId12"/>
    <p:sldId id="271" r:id="rId13"/>
    <p:sldId id="267" r:id="rId14"/>
    <p:sldId id="266" r:id="rId15"/>
    <p:sldId id="265" r:id="rId16"/>
    <p:sldId id="276" r:id="rId17"/>
    <p:sldId id="275" r:id="rId18"/>
    <p:sldId id="274" r:id="rId19"/>
    <p:sldId id="273" r:id="rId20"/>
    <p:sldId id="279" r:id="rId21"/>
    <p:sldId id="278" r:id="rId22"/>
    <p:sldId id="277" r:id="rId23"/>
    <p:sldId id="280" r:id="rId24"/>
    <p:sldId id="281" r:id="rId25"/>
    <p:sldId id="261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A83C-90A5-4859-92BA-D283C53F3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84ABA-77EC-4DB1-8578-287AE4047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CA571-9537-4B01-B0D5-27E1CEB5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AF6A-452B-4FA3-BE58-81402744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7E919-69C3-41C4-8065-AF31C7A9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B193-0E63-479E-B41E-98A76DF8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0DDE7-FE62-4CBD-94EB-079CDF274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4E0CA-7FC2-402D-B422-1400E7A6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CD2B-11C4-4A9D-B3FD-E51F1290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A785A-C9C7-4C12-B293-D07F97A0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6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9B0FD-85F0-46A6-8126-C07E07FAF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8654A-C169-4969-8AC4-300CF922E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1680-C8B3-412B-9503-FCF0BC12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3C63A-AA90-45EE-A772-81757D69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390E3-A826-4630-A30F-A1CA7F53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2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6817-E71D-4B86-B2B3-1E677215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2EF5-F435-462F-B667-B113BFA2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843A2-4184-4112-825E-DC6D6456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5C91-9CCD-42A3-A859-B4BB9698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B474-C989-41BC-84FB-25E89AFE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10D8-8DD2-4D63-BA14-850812E1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84A1C-AB7A-4E0F-94FF-9FD260E9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ABA5-06B8-408D-BC7C-9B73BFB1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E3F3-57D8-46EB-A806-42147E54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ABD8-8968-4C58-8361-9A88334A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9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5FCA-84DC-4114-BA4B-DF316DA2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982F-6DEB-46AD-A365-3E8021C3A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17B3D-F329-47AE-8E60-9C06E7C41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ACA1C-8196-4D82-A26E-77AC3554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48127-F195-4C3F-B909-446F5257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9764-9B41-4FB7-8672-724291FF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309F-A48E-42C7-A613-02F84A6F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31C32-6372-4C74-AEFF-4DAEC7AC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77094-972C-4582-9AF4-089936E56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ADD38-4CDC-4CAE-878C-39D5489E1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86764-1575-4934-A364-F33E04B09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996A8-EA1E-426C-949B-D79ABB2B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68845-F9EC-49C5-8121-8B781D55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EE93C-1835-4DDD-9590-D686A0FC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3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39CB-906A-4F08-82A2-5CAA0FD0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0A7C0-23B1-4DA2-953A-4ADE3FE3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1D6D8-EFB9-43C5-BDFC-DCCD9FF4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66010-2EF6-4B39-89EE-51301E3A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5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0E04A-5D17-42CE-8D70-2E324C76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1E99B-E96A-4B35-8686-08C7B6CD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86972-4632-45B8-B0E8-889E4354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DE82-73FD-4D98-955A-4E82E662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8CA3-C7D8-48F9-AC0A-2DE4ACB2E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181EA-5B9E-492D-9802-A764BE63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40FF-1840-4665-A5D5-4076E992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38174-B394-4342-BCE1-DB928B2C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AE2AA-8A5F-4CB3-B59B-FCD395F8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1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9EC7-1909-43F4-B3EB-8E7B13ED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CDC4C-8597-40DE-89CB-EB51BF3FB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62483-B5A0-4913-9DBD-C19406B58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CD93F-3305-46A3-8AC9-C23F326C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8DD-7485-42E3-8622-80B940754E51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C4F4-D20F-44C1-AF76-0499ED68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B2951-CCC3-490B-A321-14EAD2AD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3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9826F-6B99-4B7E-AE2E-BB92161B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B7184-723E-4FF7-8D82-2719E14AA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CEBF8-41F2-4210-8C39-5DB3AA91B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E8DD-7485-42E3-8622-80B940754E51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7CC3-67CD-4472-9ED0-4E9FF4B70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55A7-56AD-40EB-8F73-4E5FE51B8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E980-1446-4DE9-9C86-A3FAF549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DD3BD0-8750-438C-B48F-06C5342B7146}"/>
              </a:ext>
            </a:extLst>
          </p:cNvPr>
          <p:cNvSpPr txBox="1">
            <a:spLocks/>
          </p:cNvSpPr>
          <p:nvPr/>
        </p:nvSpPr>
        <p:spPr>
          <a:xfrm>
            <a:off x="401216" y="1176434"/>
            <a:ext cx="5057475" cy="596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In the name of God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458B8CD-0D9A-49B5-8EBF-C49BD7595665}"/>
              </a:ext>
            </a:extLst>
          </p:cNvPr>
          <p:cNvSpPr txBox="1">
            <a:spLocks/>
          </p:cNvSpPr>
          <p:nvPr/>
        </p:nvSpPr>
        <p:spPr>
          <a:xfrm>
            <a:off x="13855" y="4212984"/>
            <a:ext cx="6068290" cy="1162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By: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Mostafa Shabani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09A6AD-8ECB-40A9-B87C-F04EF576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0"/>
            <a:ext cx="6608617" cy="6476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5131" y="2802739"/>
            <a:ext cx="5617029" cy="1466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Project Title: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en-US" b="1" dirty="0">
                <a:solidFill>
                  <a:srgbClr val="30303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of Quantum walk: its application on search and decision-making</a:t>
            </a:r>
            <a:endParaRPr lang="en-US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084" y="4794185"/>
            <a:ext cx="5575044" cy="1562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011" y="497127"/>
            <a:ext cx="4907508" cy="41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D49D1-B84B-42FC-9AAD-710B69E9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417"/>
            <a:ext cx="6608617" cy="6476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60618" y="1401504"/>
            <a:ext cx="6096000" cy="4176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Quantum Circuit Representation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Position Qubit register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Coin Qubit register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Increment gate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Decrement gate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D49D1-B84B-42FC-9AAD-710B69E9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834"/>
            <a:ext cx="6608617" cy="6476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60617" y="719514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Position Qubits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Number network nodes  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 </a:t>
            </a:r>
            <a:r>
              <a:rPr lang="en-US" dirty="0" smtClean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qubits                                </a:t>
            </a:r>
            <a:r>
              <a:rPr lang="en-US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2^m</a:t>
            </a:r>
            <a:r>
              <a:rPr lang="en-US" dirty="0" smtClean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nodes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929052" y="1619794"/>
            <a:ext cx="1497874" cy="191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57942" y="22329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060769" y="2391190"/>
            <a:ext cx="123444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253543" y="2342331"/>
            <a:ext cx="31101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m=2                             4 nodes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Universal quantum computing using single-particle discrete-time quantum  walk | Scientific Report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917" y="2668649"/>
            <a:ext cx="4277995" cy="4168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0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D49D1-B84B-42FC-9AAD-710B69E9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834"/>
            <a:ext cx="6608617" cy="647619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727666" y="891540"/>
            <a:ext cx="123444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74144" y="821174"/>
            <a:ext cx="3398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m=3                                    8 nodes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304506" y="1781538"/>
            <a:ext cx="3040380" cy="2406650"/>
          </a:xfrm>
          <a:prstGeom prst="rect">
            <a:avLst/>
          </a:prstGeom>
        </p:spPr>
      </p:pic>
      <p:pic>
        <p:nvPicPr>
          <p:cNvPr id="7" name="Picture 6" descr="figure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17" y="1554480"/>
            <a:ext cx="2978150" cy="26619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77440" y="45506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44358" y="4823154"/>
            <a:ext cx="53030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m=4                                 16 nodes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861560" y="4893521"/>
            <a:ext cx="123444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30780" y="5271434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D49D1-B84B-42FC-9AAD-710B69E9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834"/>
            <a:ext cx="6608617" cy="6476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9989" y="814489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Coin Qubits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Number of links between network nodes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56806" y="2051224"/>
            <a:ext cx="5842369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links              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 qubit          left ←    right →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WALK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658688" y="2179319"/>
            <a:ext cx="434340" cy="165463"/>
          </a:xfrm>
          <a:prstGeom prst="rightArrow">
            <a:avLst>
              <a:gd name="adj1" fmla="val 652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6888" y="3031625"/>
            <a:ext cx="5943600" cy="2031365"/>
          </a:xfrm>
          <a:prstGeom prst="rect">
            <a:avLst/>
          </a:prstGeom>
        </p:spPr>
      </p:pic>
      <p:pic>
        <p:nvPicPr>
          <p:cNvPr id="4098" name="Picture 2" descr="An illustration of a one-dimensional single random walk. | Download  Scientific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17" y="3552091"/>
            <a:ext cx="5075193" cy="126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089" y="4981575"/>
            <a:ext cx="2057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D49D1-B84B-42FC-9AAD-710B69E9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417"/>
            <a:ext cx="6608617" cy="6476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37509" y="1527637"/>
            <a:ext cx="7524206" cy="688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 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links </a:t>
            </a:r>
            <a:r>
              <a:rPr lang="en-US" dirty="0" smtClean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</a:t>
            </a:r>
            <a:r>
              <a:rPr lang="en-US" dirty="0" err="1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2qubits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left ←    right →    up ↑    down ↓   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2D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WALK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53293" y="1630680"/>
            <a:ext cx="434340" cy="165463"/>
          </a:xfrm>
          <a:prstGeom prst="rightArrow">
            <a:avLst>
              <a:gd name="adj1" fmla="val 652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57349" y="2761978"/>
            <a:ext cx="6376851" cy="2567668"/>
          </a:xfrm>
          <a:prstGeom prst="rect">
            <a:avLst/>
          </a:prstGeom>
        </p:spPr>
      </p:pic>
      <p:pic>
        <p:nvPicPr>
          <p:cNvPr id="5122" name="Picture 2" descr="Sketch of the alternate quantum walk: the walker is allowed to move... |  Download Scientific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0" y="3668033"/>
            <a:ext cx="4755422" cy="236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5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D49D1-B84B-42FC-9AAD-710B69E9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417"/>
            <a:ext cx="6608617" cy="6476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82240" y="1131429"/>
            <a:ext cx="6096000" cy="15661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Quantum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Circuit 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Qiskit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use 1 Coin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Hadamard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Coin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22594" y="2289945"/>
            <a:ext cx="4095750" cy="1685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82240" y="4222819"/>
            <a:ext cx="6096000" cy="23834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General form for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2^m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nodes (position)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 walk steps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m= number of position qubits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n= walk steps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m,n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3497" y="1320405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(2,1)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2^2=4 number of nodes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 walk step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55468" y="2469379"/>
            <a:ext cx="5943600" cy="168719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766559" y="2630805"/>
            <a:ext cx="4400005" cy="3051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668" y="4650513"/>
            <a:ext cx="2057400" cy="187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D49D1-B84B-42FC-9AAD-710B69E96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7417"/>
            <a:ext cx="6608617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1577" y="858851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(2,2)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2^2=4 number of nodes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 walk steps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11629" y="2545761"/>
            <a:ext cx="5943600" cy="100012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705598" y="3045823"/>
            <a:ext cx="4844143" cy="3400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9D49D1-B84B-42FC-9AAD-710B69E96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7417"/>
            <a:ext cx="6608617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5452" y="719514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(2,3)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2^2=4 number of nodes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 walk steps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99011" y="2194197"/>
            <a:ext cx="5943600" cy="16510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097485" y="3097576"/>
            <a:ext cx="4304211" cy="3381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752" y="4467633"/>
            <a:ext cx="2057400" cy="187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D49D1-B84B-42FC-9AAD-710B69E96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7417"/>
            <a:ext cx="6608617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5418" y="353754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(3,11)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2^3=8 number of nodes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11 walk steps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6953" y="1432651"/>
            <a:ext cx="4335145" cy="526415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310052" y="3554247"/>
            <a:ext cx="5943600" cy="1294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9D49D1-B84B-42FC-9AAD-710B69E96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7417"/>
            <a:ext cx="5799909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078CAC-9EF1-458D-83D5-18E21473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89932"/>
            <a:ext cx="6608617" cy="6476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06695" y="957943"/>
            <a:ext cx="68449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30303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en-US" sz="4800" b="1" dirty="0" smtClean="0">
                <a:solidFill>
                  <a:srgbClr val="30303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30303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circuit implementation of the algorithm on the </a:t>
            </a:r>
            <a:r>
              <a:rPr lang="en-US" sz="4800" b="1" dirty="0" err="1" smtClean="0">
                <a:solidFill>
                  <a:srgbClr val="30303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Qiskit</a:t>
            </a:r>
            <a:r>
              <a:rPr lang="en-US" sz="4800" b="1" dirty="0" smtClean="0">
                <a:solidFill>
                  <a:srgbClr val="30303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30303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59" y="4080463"/>
            <a:ext cx="73437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992777" y="8186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Coin initialized in state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46259"/>
              </p:ext>
            </p:extLst>
          </p:nvPr>
        </p:nvGraphicFramePr>
        <p:xfrm>
          <a:off x="7123611" y="850174"/>
          <a:ext cx="12493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3" imgW="1054100" imgH="419100" progId="Equation.DSMT4">
                  <p:embed/>
                </p:oleObj>
              </mc:Choice>
              <mc:Fallback>
                <p:oleObj name="Equation" r:id="rId3" imgW="10541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611" y="850174"/>
                        <a:ext cx="124936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19104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51909" y="1616529"/>
            <a:ext cx="6096000" cy="15855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Hadamard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gate on Coin Qubit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(6,11)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2^6=64 number of nodes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11 walk steps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2904309" y="3268118"/>
            <a:ext cx="5943600" cy="3300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9D49D1-B84B-42FC-9AAD-710B69E96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7417"/>
            <a:ext cx="6113417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978331" y="984658"/>
            <a:ext cx="6089469" cy="18630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73828" y="3287722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have observed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shift for Probabilities distribution 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Clockwise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on circle   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41122" y="4294414"/>
            <a:ext cx="763588" cy="7130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4385310"/>
            <a:ext cx="5064760" cy="2472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D49D1-B84B-42FC-9AAD-710B69E96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7417"/>
            <a:ext cx="6113417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740229" y="5215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Coin initialized in state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785265"/>
              </p:ext>
            </p:extLst>
          </p:nvPr>
        </p:nvGraphicFramePr>
        <p:xfrm>
          <a:off x="7114903" y="521509"/>
          <a:ext cx="13636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3" imgW="1054100" imgH="419100" progId="Equation.DSMT4">
                  <p:embed/>
                </p:oleObj>
              </mc:Choice>
              <mc:Fallback>
                <p:oleObj name="Equation" r:id="rId3" imgW="10541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4903" y="521509"/>
                        <a:ext cx="1363663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98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43497" y="1495397"/>
            <a:ext cx="6096000" cy="15855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applying X and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Hadamard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gate on Coin Qubit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(6,11)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2^6=64 number of nodes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11 walk steps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124200" y="3226616"/>
            <a:ext cx="5943600" cy="3313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9D49D1-B84B-42FC-9AAD-710B69E96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7417"/>
            <a:ext cx="6113417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202577" y="1089796"/>
            <a:ext cx="5943600" cy="15259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50177" y="2895836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have observed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shift for Probabilities distribution 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Counterclockwise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on circle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95108" y="3895997"/>
            <a:ext cx="1042987" cy="96314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997"/>
            <a:ext cx="5192667" cy="2949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49A41-AABD-4587-A5BA-50FC11EB9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29896"/>
            <a:ext cx="6608617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73532" y="785255"/>
            <a:ext cx="6096000" cy="10840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Symmetric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probability distribution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apply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Ugate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before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Hadamard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gate on Coin Qubit to initialize coin state in 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98917"/>
              </p:ext>
            </p:extLst>
          </p:nvPr>
        </p:nvGraphicFramePr>
        <p:xfrm>
          <a:off x="5064307" y="2121819"/>
          <a:ext cx="131445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3" imgW="1313752" imgH="763213" progId="Equation.DSMT4">
                  <p:embed/>
                </p:oleObj>
              </mc:Choice>
              <mc:Fallback>
                <p:oleObj name="Equation" r:id="rId3" imgW="1313752" imgH="76321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4307" y="2121819"/>
                        <a:ext cx="1314450" cy="76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972595" y="2380308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(6,11)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2^6=64 number of nodes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11 walk steps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337457" y="2885406"/>
            <a:ext cx="5943600" cy="3387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249A41-AABD-4587-A5BA-50FC11EB9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670"/>
            <a:ext cx="6608617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249A41-AABD-4587-A5BA-50FC11EB9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96"/>
            <a:ext cx="6608617" cy="6476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79C522-50BA-4142-B7E5-E44142FEF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13" y="3920781"/>
            <a:ext cx="4486865" cy="253227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3141617" y="1080407"/>
            <a:ext cx="5943600" cy="1562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3086471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56794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have observed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Symmetric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Probabilities distribution on graph nodes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7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Top View Of Clockglassespen And Notebook Written With Thank You For Your  Attention On Wooden Background Stock Photo - Download Image Now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66700"/>
            <a:ext cx="87058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078CAC-9EF1-458D-83D5-18E21473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696"/>
            <a:ext cx="6608617" cy="6476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91" y="772076"/>
            <a:ext cx="3596195" cy="3058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8" y="2595153"/>
            <a:ext cx="6654437" cy="40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1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078CAC-9EF1-458D-83D5-18E21473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696"/>
            <a:ext cx="6608617" cy="647619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E1EAA7B8-F2BE-4F4D-ACC9-006B3BE74936}"/>
              </a:ext>
            </a:extLst>
          </p:cNvPr>
          <p:cNvSpPr/>
          <p:nvPr/>
        </p:nvSpPr>
        <p:spPr>
          <a:xfrm>
            <a:off x="8715284" y="4322816"/>
            <a:ext cx="410817" cy="15648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08617" y="4920597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0303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Q</a:t>
            </a:r>
            <a:r>
              <a:rPr lang="en-US" b="1" dirty="0" smtClean="0">
                <a:solidFill>
                  <a:srgbClr val="30303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uantum </a:t>
            </a:r>
            <a:r>
              <a:rPr lang="en-US" b="1" dirty="0">
                <a:solidFill>
                  <a:srgbClr val="30303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walks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86735" y="4211660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0303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C</a:t>
            </a:r>
            <a:r>
              <a:rPr lang="en-US" b="1" dirty="0" smtClean="0">
                <a:solidFill>
                  <a:srgbClr val="30303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ontinuous-time</a:t>
            </a:r>
            <a:r>
              <a:rPr lang="en-US" b="1" dirty="0" smtClean="0">
                <a:solidFill>
                  <a:srgbClr val="30303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86735" y="5670070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0303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Discrete-time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6141" y="1096510"/>
            <a:ext cx="6096000" cy="47582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Quantum Walk: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Quantum walks: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quantum analogs of classical random walks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Moving particle explores the configuration space at some rate </a:t>
            </a:r>
            <a:r>
              <a:rPr lang="en-US" dirty="0" smtClean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speeds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Quantum walk explore its configuration space at a much faster rate.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is a consequence of the superposition principle, at each time </a:t>
            </a:r>
            <a:r>
              <a:rPr lang="en-US" dirty="0" smtClean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step.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The moving particle initially at site </a:t>
            </a:r>
            <a:r>
              <a:rPr lang="en-US" dirty="0">
                <a:solidFill>
                  <a:srgbClr val="333333"/>
                </a:solidFill>
                <a:latin typeface="MathJax_Math-italic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, simultaneously occupies the </a:t>
            </a:r>
            <a:r>
              <a:rPr lang="en-US" i="1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two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neighboring sites with probabilities given by the square of the respective site amplitudes.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ntum walk and its application domains: A systematic review - 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80" y="1936568"/>
            <a:ext cx="7250060" cy="253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078CAC-9EF1-458D-83D5-18E21473E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0696"/>
            <a:ext cx="6608617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9A095-D8BC-420C-B647-4322F121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295"/>
            <a:ext cx="6608617" cy="647619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145" y="685482"/>
            <a:ext cx="3521710" cy="548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5C100A-199D-48D8-ABFA-B33BA9BD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08617" cy="647619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47903" y="1138645"/>
            <a:ext cx="5943600" cy="52457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6057" y="1258779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0303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Discrete-time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8171" y="1707658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C</a:t>
            </a:r>
            <a:r>
              <a:rPr lang="en-US" b="1" dirty="0" smtClean="0">
                <a:solidFill>
                  <a:srgbClr val="5F6368"/>
                </a:solidFill>
                <a:latin typeface="arial" panose="020B0604020202020204" pitchFamily="34" charset="0"/>
              </a:rPr>
              <a:t>oined</a:t>
            </a:r>
            <a:r>
              <a:rPr lang="en-US" dirty="0" smtClean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037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D49D1-B84B-42FC-9AAD-710B69E9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417"/>
            <a:ext cx="6608617" cy="647619"/>
          </a:xfrm>
          <a:prstGeom prst="rect">
            <a:avLst/>
          </a:prstGeom>
        </p:spPr>
      </p:pic>
      <p:pic>
        <p:nvPicPr>
          <p:cNvPr id="3" name="Picture 2" descr="New Study Opens the Path Towards Control of Quantum Walk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731" y="1184366"/>
            <a:ext cx="6609805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0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9D49D1-B84B-42FC-9AAD-710B69E9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417"/>
            <a:ext cx="6608617" cy="6476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51909" y="1416747"/>
            <a:ext cx="6096000" cy="50333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encoded each position nodes on the graph in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position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qubit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states |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q0,q1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,…..&gt;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Pose qubits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encoded each link between nodes in coin qubit states |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q0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q1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….&gt; 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Coin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qubits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Based on Coin, we walk on network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by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Evolution operator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8993" y="18779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Encode 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position of a "walker" in some n -dimensional space with a vector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306</Words>
  <Application>Microsoft Office PowerPoint</Application>
  <PresentationFormat>Widescreen</PresentationFormat>
  <Paragraphs>95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</vt:lpstr>
      <vt:lpstr>Bahnschrift SemiLight Condensed</vt:lpstr>
      <vt:lpstr>Calibri</vt:lpstr>
      <vt:lpstr>Calibri Light</vt:lpstr>
      <vt:lpstr>Georgia</vt:lpstr>
      <vt:lpstr>Helvetica</vt:lpstr>
      <vt:lpstr>MathJax_Math-italic</vt:lpstr>
      <vt:lpstr>Segoe UI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parsian rayane</dc:creator>
  <cp:lastModifiedBy>Informatic</cp:lastModifiedBy>
  <cp:revision>79</cp:revision>
  <dcterms:created xsi:type="dcterms:W3CDTF">2022-01-13T10:13:04Z</dcterms:created>
  <dcterms:modified xsi:type="dcterms:W3CDTF">2022-01-15T11:12:39Z</dcterms:modified>
</cp:coreProperties>
</file>