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0"/>
        <p:guide pos="384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0" y="0"/>
            <a:ext cx="10429240" cy="701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0" y="5173345"/>
            <a:ext cx="10429240" cy="1304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0" y="3869055"/>
            <a:ext cx="10429240" cy="13042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-8255" y="702310"/>
            <a:ext cx="10438130" cy="3166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5830" y="183515"/>
            <a:ext cx="1035685" cy="321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组织器</a:t>
            </a:r>
            <a:endParaRPr lang="zh-CN" altLang="en-US"/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4042410" y="339725"/>
            <a:ext cx="69342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17520" y="137160"/>
            <a:ext cx="171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r>
              <a:rPr lang="zh-CN" altLang="en-US"/>
              <a:t>指令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53355" y="505460"/>
            <a:ext cx="0" cy="3422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35830" y="847725"/>
            <a:ext cx="1035685" cy="321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分派器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816225" y="1486535"/>
            <a:ext cx="4953000" cy="20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825750" y="1517015"/>
            <a:ext cx="635" cy="34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3" idx="0"/>
          </p:cNvCxnSpPr>
          <p:nvPr/>
        </p:nvCxnSpPr>
        <p:spPr>
          <a:xfrm>
            <a:off x="7785100" y="1486535"/>
            <a:ext cx="26035" cy="123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54430" y="1863090"/>
            <a:ext cx="3326130" cy="336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SMR(i)/GMR</a:t>
            </a:r>
            <a:r>
              <a:rPr lang="zh-CN" altLang="en-US"/>
              <a:t>决策计算机</a:t>
            </a:r>
            <a:r>
              <a:rPr lang="en-US" altLang="zh-CN"/>
              <a:t>(i=1,2)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28015" y="2473325"/>
            <a:ext cx="4702810" cy="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27380" y="2475865"/>
            <a:ext cx="0" cy="261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705" y="273113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传感</a:t>
            </a:r>
            <a:r>
              <a:rPr lang="zh-CN" altLang="en-US"/>
              <a:t>协调器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07135" y="272605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滑轨</a:t>
            </a:r>
            <a:r>
              <a:rPr lang="en-US" altLang="zh-CN"/>
              <a:t>/</a:t>
            </a:r>
            <a:r>
              <a:rPr lang="zh-CN" altLang="en-US"/>
              <a:t>轮协调器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134995" y="2467610"/>
            <a:ext cx="2540" cy="250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82875" y="2717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视觉协调器</a:t>
            </a:r>
            <a:endParaRPr lang="zh-CN" altLang="en-US"/>
          </a:p>
        </p:txBody>
      </p:sp>
      <p:cxnSp>
        <p:nvCxnSpPr>
          <p:cNvPr id="25" name="直接箭头连接符 24"/>
          <p:cNvCxnSpPr>
            <a:endCxn id="26" idx="0"/>
          </p:cNvCxnSpPr>
          <p:nvPr/>
        </p:nvCxnSpPr>
        <p:spPr>
          <a:xfrm>
            <a:off x="627380" y="3490595"/>
            <a:ext cx="635" cy="605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9705" y="409575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传感</a:t>
            </a:r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07135" y="41021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滑轨</a:t>
            </a:r>
            <a:r>
              <a:rPr lang="en-US" altLang="zh-CN"/>
              <a:t>/</a:t>
            </a:r>
            <a:r>
              <a:rPr lang="zh-CN" altLang="en-US"/>
              <a:t>轮控制器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661795" y="3496945"/>
            <a:ext cx="635" cy="605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9705" y="53340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力矩传感</a:t>
            </a:r>
            <a:r>
              <a:rPr lang="zh-CN" altLang="en-US"/>
              <a:t>器</a:t>
            </a:r>
            <a:endParaRPr lang="zh-CN" altLang="en-US"/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>
            <a:off x="626745" y="4855210"/>
            <a:ext cx="1270" cy="478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07135" y="534035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滑轮</a:t>
            </a:r>
            <a:endParaRPr lang="zh-CN" altLang="en-US"/>
          </a:p>
        </p:txBody>
      </p:sp>
      <p:cxnSp>
        <p:nvCxnSpPr>
          <p:cNvPr id="33" name="直接箭头连接符 32"/>
          <p:cNvCxnSpPr>
            <a:endCxn id="32" idx="0"/>
          </p:cNvCxnSpPr>
          <p:nvPr/>
        </p:nvCxnSpPr>
        <p:spPr>
          <a:xfrm>
            <a:off x="1654175" y="4861560"/>
            <a:ext cx="1270" cy="478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5" idx="0"/>
          </p:cNvCxnSpPr>
          <p:nvPr/>
        </p:nvCxnSpPr>
        <p:spPr>
          <a:xfrm>
            <a:off x="3145155" y="3483610"/>
            <a:ext cx="3175" cy="631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00020" y="4114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云台控制器</a:t>
            </a:r>
            <a:endParaRPr lang="zh-CN" altLang="en-US"/>
          </a:p>
        </p:txBody>
      </p:sp>
      <p:cxnSp>
        <p:nvCxnSpPr>
          <p:cNvPr id="36" name="直接箭头连接符 35"/>
          <p:cNvCxnSpPr>
            <a:endCxn id="35" idx="2"/>
          </p:cNvCxnSpPr>
          <p:nvPr/>
        </p:nvCxnSpPr>
        <p:spPr>
          <a:xfrm flipH="1" flipV="1">
            <a:off x="3148330" y="4874260"/>
            <a:ext cx="3810" cy="214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646680" y="5091430"/>
            <a:ext cx="101473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195830" y="533527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腕部深度</a:t>
            </a:r>
            <a:r>
              <a:rPr lang="zh-CN" altLang="en-US"/>
              <a:t>相机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184525" y="534225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手抓</a:t>
            </a:r>
            <a:r>
              <a:rPr lang="zh-CN" altLang="en-US"/>
              <a:t>中心相机</a:t>
            </a:r>
            <a:endParaRPr lang="zh-CN" altLang="en-US"/>
          </a:p>
        </p:txBody>
      </p:sp>
      <p:cxnSp>
        <p:nvCxnSpPr>
          <p:cNvPr id="41" name="直接箭头连接符 40"/>
          <p:cNvCxnSpPr>
            <a:endCxn id="39" idx="0"/>
          </p:cNvCxnSpPr>
          <p:nvPr/>
        </p:nvCxnSpPr>
        <p:spPr>
          <a:xfrm>
            <a:off x="2640330" y="5099050"/>
            <a:ext cx="3810" cy="236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648075" y="5083175"/>
            <a:ext cx="635" cy="298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73220" y="534225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上臂</a:t>
            </a:r>
            <a:r>
              <a:rPr lang="zh-CN" altLang="en-US"/>
              <a:t>关节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161915" y="534225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</a:t>
            </a:r>
            <a:r>
              <a:rPr lang="zh-CN" altLang="en-US"/>
              <a:t>部关节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150610" y="534225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末端执行</a:t>
            </a:r>
            <a:r>
              <a:rPr lang="zh-CN" altLang="en-US"/>
              <a:t>器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645025" y="4874260"/>
            <a:ext cx="1270" cy="478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173220" y="4114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上臂控制器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629910" y="4114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手部控制器</a:t>
            </a:r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H="1" flipV="1">
            <a:off x="6090285" y="4858385"/>
            <a:ext cx="3810" cy="214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588635" y="5083175"/>
            <a:ext cx="999490" cy="5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582285" y="5083175"/>
            <a:ext cx="6985" cy="247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6590030" y="5083810"/>
            <a:ext cx="2540" cy="281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875530" y="2717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手臂协调器</a:t>
            </a:r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5325110" y="3470275"/>
            <a:ext cx="508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4620895" y="3708400"/>
            <a:ext cx="1466215" cy="1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7" idx="0"/>
          </p:cNvCxnSpPr>
          <p:nvPr/>
        </p:nvCxnSpPr>
        <p:spPr>
          <a:xfrm flipH="1">
            <a:off x="4621530" y="3705225"/>
            <a:ext cx="5715" cy="40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8" idx="0"/>
          </p:cNvCxnSpPr>
          <p:nvPr/>
        </p:nvCxnSpPr>
        <p:spPr>
          <a:xfrm flipH="1">
            <a:off x="6078220" y="3714750"/>
            <a:ext cx="127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330190" y="2480945"/>
            <a:ext cx="2540" cy="250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22" idx="0"/>
          </p:cNvCxnSpPr>
          <p:nvPr/>
        </p:nvCxnSpPr>
        <p:spPr>
          <a:xfrm>
            <a:off x="1653540" y="2482850"/>
            <a:ext cx="1905" cy="243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821940" y="2209800"/>
            <a:ext cx="1270" cy="25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5253355" y="1147445"/>
            <a:ext cx="12700" cy="351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204075" y="2717800"/>
            <a:ext cx="1213485" cy="7112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全局视觉</a:t>
            </a:r>
            <a:r>
              <a:rPr lang="zh-CN" altLang="en-US"/>
              <a:t>协调器</a:t>
            </a:r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7838440" y="3432175"/>
            <a:ext cx="16510" cy="6826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407275" y="4114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云台控制器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157085" y="5342255"/>
            <a:ext cx="139763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全局</a:t>
            </a:r>
            <a:r>
              <a:rPr lang="zh-CN" altLang="en-US"/>
              <a:t>外部三维点云相机</a:t>
            </a:r>
            <a:endParaRPr lang="zh-CN" altLang="en-US"/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>
            <a:off x="7854950" y="4863465"/>
            <a:ext cx="1270" cy="478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629910" y="479425"/>
            <a:ext cx="171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TAC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144635" y="13716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组织级</a:t>
            </a:r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271635" y="300736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协调级</a:t>
            </a:r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9271635" y="450596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执行级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557385" y="572516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/>
          <p:cNvSpPr/>
          <p:nvPr/>
        </p:nvSpPr>
        <p:spPr>
          <a:xfrm>
            <a:off x="0" y="0"/>
            <a:ext cx="10429240" cy="7016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0" y="5173345"/>
            <a:ext cx="10429240" cy="1304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0" y="3869055"/>
            <a:ext cx="10429240" cy="13042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-8255" y="702310"/>
            <a:ext cx="10438130" cy="3166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35830" y="183515"/>
            <a:ext cx="1035685" cy="321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组织器</a:t>
            </a:r>
            <a:endParaRPr lang="zh-CN" altLang="en-US"/>
          </a:p>
        </p:txBody>
      </p:sp>
      <p:cxnSp>
        <p:nvCxnSpPr>
          <p:cNvPr id="6" name="直接箭头连接符 5"/>
          <p:cNvCxnSpPr>
            <a:endCxn id="4" idx="1"/>
          </p:cNvCxnSpPr>
          <p:nvPr/>
        </p:nvCxnSpPr>
        <p:spPr>
          <a:xfrm>
            <a:off x="4042410" y="339725"/>
            <a:ext cx="69342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17520" y="137160"/>
            <a:ext cx="171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输入</a:t>
            </a:r>
            <a:r>
              <a:rPr lang="zh-CN" altLang="en-US"/>
              <a:t>指令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5253355" y="505460"/>
            <a:ext cx="0" cy="3422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35830" y="847725"/>
            <a:ext cx="1035685" cy="3219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分派器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816225" y="1486535"/>
            <a:ext cx="4953000" cy="209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825750" y="1517015"/>
            <a:ext cx="635" cy="3409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3" idx="0"/>
          </p:cNvCxnSpPr>
          <p:nvPr/>
        </p:nvCxnSpPr>
        <p:spPr>
          <a:xfrm>
            <a:off x="7785100" y="1486535"/>
            <a:ext cx="26035" cy="12312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154430" y="1863090"/>
            <a:ext cx="3326130" cy="3365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SMR(i)/GMR</a:t>
            </a:r>
            <a:r>
              <a:rPr lang="zh-CN" altLang="en-US"/>
              <a:t>决策计算机</a:t>
            </a:r>
            <a:r>
              <a:rPr lang="en-US" altLang="zh-CN"/>
              <a:t>(i=1,2)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28015" y="2473325"/>
            <a:ext cx="4702810" cy="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27380" y="2475865"/>
            <a:ext cx="0" cy="261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79705" y="273113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传感</a:t>
            </a:r>
            <a:r>
              <a:rPr lang="zh-CN" altLang="en-US"/>
              <a:t>协调器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207135" y="272605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滑轨</a:t>
            </a:r>
            <a:r>
              <a:rPr lang="en-US" altLang="zh-CN"/>
              <a:t>/</a:t>
            </a:r>
            <a:r>
              <a:rPr lang="zh-CN" altLang="en-US"/>
              <a:t>轮协调器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134995" y="2467610"/>
            <a:ext cx="2540" cy="250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682875" y="2717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视觉协调器</a:t>
            </a:r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627380" y="3509645"/>
            <a:ext cx="635" cy="605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79705" y="409575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传感</a:t>
            </a:r>
            <a:r>
              <a:rPr lang="zh-CN" altLang="en-US"/>
              <a:t>控制器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207135" y="41021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滑轨</a:t>
            </a:r>
            <a:r>
              <a:rPr lang="en-US" altLang="zh-CN"/>
              <a:t>/</a:t>
            </a:r>
            <a:r>
              <a:rPr lang="zh-CN" altLang="en-US"/>
              <a:t>轮控制器</a:t>
            </a:r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1661795" y="3496945"/>
            <a:ext cx="635" cy="605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79705" y="53340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力矩传感</a:t>
            </a:r>
            <a:r>
              <a:rPr lang="zh-CN" altLang="en-US"/>
              <a:t>器</a:t>
            </a:r>
            <a:endParaRPr lang="zh-CN" altLang="en-US"/>
          </a:p>
        </p:txBody>
      </p:sp>
      <p:cxnSp>
        <p:nvCxnSpPr>
          <p:cNvPr id="31" name="直接箭头连接符 30"/>
          <p:cNvCxnSpPr>
            <a:endCxn id="30" idx="0"/>
          </p:cNvCxnSpPr>
          <p:nvPr/>
        </p:nvCxnSpPr>
        <p:spPr>
          <a:xfrm>
            <a:off x="626745" y="4855210"/>
            <a:ext cx="1270" cy="478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207135" y="534035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滑轮</a:t>
            </a:r>
            <a:endParaRPr lang="zh-CN" altLang="en-US"/>
          </a:p>
        </p:txBody>
      </p:sp>
      <p:cxnSp>
        <p:nvCxnSpPr>
          <p:cNvPr id="33" name="直接箭头连接符 32"/>
          <p:cNvCxnSpPr>
            <a:endCxn id="32" idx="0"/>
          </p:cNvCxnSpPr>
          <p:nvPr/>
        </p:nvCxnSpPr>
        <p:spPr>
          <a:xfrm>
            <a:off x="1654175" y="4861560"/>
            <a:ext cx="1270" cy="478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35" idx="0"/>
          </p:cNvCxnSpPr>
          <p:nvPr/>
        </p:nvCxnSpPr>
        <p:spPr>
          <a:xfrm>
            <a:off x="3145155" y="3483610"/>
            <a:ext cx="3175" cy="6311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00020" y="4114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云台控制器</a:t>
            </a:r>
            <a:endParaRPr lang="zh-CN" altLang="en-US"/>
          </a:p>
        </p:txBody>
      </p:sp>
      <p:cxnSp>
        <p:nvCxnSpPr>
          <p:cNvPr id="36" name="直接箭头连接符 35"/>
          <p:cNvCxnSpPr>
            <a:endCxn id="35" idx="2"/>
          </p:cNvCxnSpPr>
          <p:nvPr/>
        </p:nvCxnSpPr>
        <p:spPr>
          <a:xfrm flipH="1" flipV="1">
            <a:off x="3148330" y="4874260"/>
            <a:ext cx="3810" cy="214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2646680" y="5091430"/>
            <a:ext cx="1014730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2195830" y="533527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腕部深度</a:t>
            </a:r>
            <a:r>
              <a:rPr lang="zh-CN" altLang="en-US"/>
              <a:t>相机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184525" y="534225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手抓</a:t>
            </a:r>
            <a:r>
              <a:rPr lang="zh-CN" altLang="en-US"/>
              <a:t>中心相机</a:t>
            </a:r>
            <a:endParaRPr lang="zh-CN" altLang="en-US"/>
          </a:p>
        </p:txBody>
      </p:sp>
      <p:cxnSp>
        <p:nvCxnSpPr>
          <p:cNvPr id="41" name="直接箭头连接符 40"/>
          <p:cNvCxnSpPr>
            <a:endCxn id="39" idx="0"/>
          </p:cNvCxnSpPr>
          <p:nvPr/>
        </p:nvCxnSpPr>
        <p:spPr>
          <a:xfrm>
            <a:off x="2640330" y="5099050"/>
            <a:ext cx="3810" cy="236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3648075" y="5083175"/>
            <a:ext cx="635" cy="298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173220" y="534225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上臂</a:t>
            </a:r>
            <a:r>
              <a:rPr lang="zh-CN" altLang="en-US"/>
              <a:t>关节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5161915" y="534225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</a:t>
            </a:r>
            <a:r>
              <a:rPr lang="zh-CN" altLang="en-US"/>
              <a:t>部关节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150610" y="5342255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末端执行</a:t>
            </a:r>
            <a:r>
              <a:rPr lang="zh-CN" altLang="en-US"/>
              <a:t>器</a:t>
            </a:r>
            <a:endParaRPr lang="zh-CN" altLang="en-US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645025" y="4874260"/>
            <a:ext cx="1270" cy="478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173220" y="4114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上臂控制器</a:t>
            </a:r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629910" y="4114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手部控制器</a:t>
            </a:r>
            <a:endParaRPr lang="zh-CN" altLang="en-US"/>
          </a:p>
        </p:txBody>
      </p:sp>
      <p:cxnSp>
        <p:nvCxnSpPr>
          <p:cNvPr id="50" name="直接箭头连接符 49"/>
          <p:cNvCxnSpPr/>
          <p:nvPr/>
        </p:nvCxnSpPr>
        <p:spPr>
          <a:xfrm flipH="1" flipV="1">
            <a:off x="6090285" y="4858385"/>
            <a:ext cx="3810" cy="214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588635" y="5083175"/>
            <a:ext cx="999490" cy="57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5582285" y="5083175"/>
            <a:ext cx="6985" cy="2470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>
            <a:off x="6590030" y="5083810"/>
            <a:ext cx="2540" cy="281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875530" y="2717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手臂协调器</a:t>
            </a:r>
            <a:endParaRPr lang="zh-CN" altLang="en-US"/>
          </a:p>
        </p:txBody>
      </p:sp>
      <p:cxnSp>
        <p:nvCxnSpPr>
          <p:cNvPr id="55" name="直接箭头连接符 54"/>
          <p:cNvCxnSpPr/>
          <p:nvPr/>
        </p:nvCxnSpPr>
        <p:spPr>
          <a:xfrm flipH="1" flipV="1">
            <a:off x="5325110" y="3470275"/>
            <a:ext cx="508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4620895" y="3708400"/>
            <a:ext cx="1466215" cy="1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47" idx="0"/>
          </p:cNvCxnSpPr>
          <p:nvPr/>
        </p:nvCxnSpPr>
        <p:spPr>
          <a:xfrm flipH="1">
            <a:off x="4621530" y="3705225"/>
            <a:ext cx="5715" cy="40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endCxn id="48" idx="0"/>
          </p:cNvCxnSpPr>
          <p:nvPr/>
        </p:nvCxnSpPr>
        <p:spPr>
          <a:xfrm flipH="1">
            <a:off x="6078220" y="3714750"/>
            <a:ext cx="1270" cy="400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5330190" y="2480945"/>
            <a:ext cx="2540" cy="250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endCxn id="22" idx="0"/>
          </p:cNvCxnSpPr>
          <p:nvPr/>
        </p:nvCxnSpPr>
        <p:spPr>
          <a:xfrm>
            <a:off x="1653540" y="2482850"/>
            <a:ext cx="1905" cy="243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821940" y="2209800"/>
            <a:ext cx="1270" cy="25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 flipV="1">
            <a:off x="5253355" y="1147445"/>
            <a:ext cx="12700" cy="3511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204075" y="2717800"/>
            <a:ext cx="1213485" cy="7112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全局视觉</a:t>
            </a:r>
            <a:r>
              <a:rPr lang="zh-CN" altLang="en-US"/>
              <a:t>协调器</a:t>
            </a:r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7838440" y="3432175"/>
            <a:ext cx="16510" cy="6826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407275" y="4114800"/>
            <a:ext cx="89598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云台控制器</a:t>
            </a:r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7157085" y="5342255"/>
            <a:ext cx="1397635" cy="7594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全局</a:t>
            </a:r>
            <a:r>
              <a:rPr lang="zh-CN" altLang="en-US"/>
              <a:t>外部三维点云相机</a:t>
            </a:r>
            <a:endParaRPr lang="zh-CN" altLang="en-US"/>
          </a:p>
        </p:txBody>
      </p:sp>
      <p:cxnSp>
        <p:nvCxnSpPr>
          <p:cNvPr id="67" name="直接箭头连接符 66"/>
          <p:cNvCxnSpPr>
            <a:endCxn id="66" idx="0"/>
          </p:cNvCxnSpPr>
          <p:nvPr/>
        </p:nvCxnSpPr>
        <p:spPr>
          <a:xfrm>
            <a:off x="7854950" y="4863465"/>
            <a:ext cx="1270" cy="47879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5629910" y="479425"/>
            <a:ext cx="171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TAC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9144635" y="13716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组织级</a:t>
            </a:r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9271635" y="300736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协调级</a:t>
            </a:r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9271635" y="450596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执行级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9557385" y="5725160"/>
            <a:ext cx="97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对象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939405" y="5009515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相机云台电机</a:t>
            </a:r>
            <a:r>
              <a:rPr lang="zh-CN" altLang="en-US" sz="1000"/>
              <a:t>输入</a:t>
            </a:r>
            <a:endParaRPr lang="zh-CN" altLang="en-US" sz="1000"/>
          </a:p>
        </p:txBody>
      </p:sp>
      <p:sp>
        <p:nvSpPr>
          <p:cNvPr id="3" name="文本框 2"/>
          <p:cNvSpPr txBox="1"/>
          <p:nvPr/>
        </p:nvSpPr>
        <p:spPr>
          <a:xfrm>
            <a:off x="7157085" y="5107940"/>
            <a:ext cx="913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点云</a:t>
            </a:r>
            <a:r>
              <a:rPr lang="zh-CN" altLang="en-US" sz="1000"/>
              <a:t>图像</a:t>
            </a:r>
            <a:endParaRPr lang="zh-CN" altLang="en-US" sz="1000"/>
          </a:p>
        </p:txBody>
      </p:sp>
      <p:sp>
        <p:nvSpPr>
          <p:cNvPr id="5" name="文本框 4"/>
          <p:cNvSpPr txBox="1"/>
          <p:nvPr/>
        </p:nvSpPr>
        <p:spPr>
          <a:xfrm>
            <a:off x="7157085" y="3623945"/>
            <a:ext cx="9131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点云</a:t>
            </a:r>
            <a:r>
              <a:rPr lang="zh-CN" altLang="en-US" sz="1000"/>
              <a:t>图像</a:t>
            </a:r>
            <a:endParaRPr lang="zh-CN" altLang="en-US" sz="1000"/>
          </a:p>
        </p:txBody>
      </p:sp>
      <p:sp>
        <p:nvSpPr>
          <p:cNvPr id="8" name="文本框 7"/>
          <p:cNvSpPr txBox="1"/>
          <p:nvPr/>
        </p:nvSpPr>
        <p:spPr>
          <a:xfrm>
            <a:off x="7939405" y="3623945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相机云台位姿</a:t>
            </a:r>
            <a:r>
              <a:rPr lang="zh-CN" altLang="en-US" sz="1000"/>
              <a:t>给定</a:t>
            </a:r>
            <a:endParaRPr lang="zh-CN" altLang="en-US" sz="1000"/>
          </a:p>
        </p:txBody>
      </p:sp>
      <p:sp>
        <p:nvSpPr>
          <p:cNvPr id="10" name="文本框 9"/>
          <p:cNvSpPr txBox="1"/>
          <p:nvPr/>
        </p:nvSpPr>
        <p:spPr>
          <a:xfrm>
            <a:off x="6970395" y="2138045"/>
            <a:ext cx="9131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GMR,SMR</a:t>
            </a:r>
            <a:r>
              <a:rPr lang="zh-CN" altLang="en-US" sz="1000"/>
              <a:t>，螺栓世界坐标系下</a:t>
            </a:r>
            <a:r>
              <a:rPr lang="zh-CN" altLang="en-US" sz="1000"/>
              <a:t>坐标</a:t>
            </a:r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7939405" y="2352040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识别</a:t>
            </a:r>
            <a:r>
              <a:rPr lang="zh-CN" altLang="en-US" sz="1000"/>
              <a:t>任务</a:t>
            </a:r>
            <a:endParaRPr lang="zh-CN" altLang="en-US" sz="1000"/>
          </a:p>
        </p:txBody>
      </p:sp>
      <p:sp>
        <p:nvSpPr>
          <p:cNvPr id="17" name="文本框 16"/>
          <p:cNvSpPr txBox="1"/>
          <p:nvPr/>
        </p:nvSpPr>
        <p:spPr>
          <a:xfrm>
            <a:off x="2914015" y="1564640"/>
            <a:ext cx="3580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移动</a:t>
            </a:r>
            <a:r>
              <a:rPr lang="en-US" altLang="zh-CN" sz="1000"/>
              <a:t>/</a:t>
            </a:r>
            <a:r>
              <a:rPr lang="zh-CN" altLang="en-US" sz="1000"/>
              <a:t>抓取</a:t>
            </a:r>
            <a:r>
              <a:rPr lang="en-US" altLang="zh-CN" sz="1000"/>
              <a:t>/</a:t>
            </a:r>
            <a:r>
              <a:rPr lang="zh-CN" altLang="en-US" sz="1000"/>
              <a:t>安装任务，</a:t>
            </a:r>
            <a:r>
              <a:rPr lang="en-US" altLang="zh-CN" sz="1000">
                <a:sym typeface="+mn-ea"/>
              </a:rPr>
              <a:t>GMR,SMR</a:t>
            </a:r>
            <a:r>
              <a:rPr lang="zh-CN" altLang="en-US" sz="1000">
                <a:sym typeface="+mn-ea"/>
              </a:rPr>
              <a:t>，螺栓世界坐标系下坐标</a:t>
            </a:r>
            <a:endParaRPr lang="zh-CN" altLang="en-US" sz="1000"/>
          </a:p>
          <a:p>
            <a:endParaRPr lang="en-US" altLang="zh-CN" sz="1000"/>
          </a:p>
        </p:txBody>
      </p:sp>
      <p:sp>
        <p:nvSpPr>
          <p:cNvPr id="18" name="文本框 17"/>
          <p:cNvSpPr txBox="1"/>
          <p:nvPr/>
        </p:nvSpPr>
        <p:spPr>
          <a:xfrm>
            <a:off x="1562100" y="1564640"/>
            <a:ext cx="1529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当前任务完成</a:t>
            </a:r>
            <a:r>
              <a:rPr lang="zh-CN" altLang="en-US" sz="1000"/>
              <a:t>状态</a:t>
            </a:r>
            <a:endParaRPr lang="zh-CN" altLang="en-US" sz="1000"/>
          </a:p>
        </p:txBody>
      </p:sp>
      <p:sp>
        <p:nvSpPr>
          <p:cNvPr id="29" name="文本框 28"/>
          <p:cNvSpPr txBox="1"/>
          <p:nvPr/>
        </p:nvSpPr>
        <p:spPr>
          <a:xfrm>
            <a:off x="5440680" y="2319020"/>
            <a:ext cx="15297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ym typeface="+mn-ea"/>
              </a:rPr>
              <a:t>传感器、目标移动矢量</a:t>
            </a:r>
            <a:endParaRPr lang="zh-CN" altLang="en-US" sz="1000"/>
          </a:p>
          <a:p>
            <a:r>
              <a:rPr lang="zh-CN" altLang="en-US" sz="1000"/>
              <a:t>移动</a:t>
            </a:r>
            <a:r>
              <a:rPr lang="en-US" altLang="zh-CN" sz="1000"/>
              <a:t>/</a:t>
            </a:r>
            <a:r>
              <a:rPr lang="zh-CN" altLang="en-US" sz="1000"/>
              <a:t>抓取</a:t>
            </a:r>
            <a:r>
              <a:rPr lang="en-US" altLang="zh-CN" sz="1000"/>
              <a:t>/</a:t>
            </a:r>
            <a:r>
              <a:rPr lang="zh-CN" altLang="en-US" sz="1000"/>
              <a:t>安装任务</a:t>
            </a:r>
            <a:endParaRPr lang="zh-CN" altLang="en-US" sz="1000"/>
          </a:p>
        </p:txBody>
      </p:sp>
      <p:sp>
        <p:nvSpPr>
          <p:cNvPr id="37" name="文本框 36"/>
          <p:cNvSpPr txBox="1"/>
          <p:nvPr/>
        </p:nvSpPr>
        <p:spPr>
          <a:xfrm>
            <a:off x="3184525" y="2472690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识别</a:t>
            </a:r>
            <a:r>
              <a:rPr lang="zh-CN" altLang="en-US" sz="1000"/>
              <a:t>任务</a:t>
            </a:r>
            <a:endParaRPr lang="zh-CN" altLang="en-US" sz="1000"/>
          </a:p>
        </p:txBody>
      </p:sp>
      <p:sp>
        <p:nvSpPr>
          <p:cNvPr id="49" name="文本框 48"/>
          <p:cNvSpPr txBox="1"/>
          <p:nvPr/>
        </p:nvSpPr>
        <p:spPr>
          <a:xfrm>
            <a:off x="6057900" y="3654425"/>
            <a:ext cx="1529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关节目标</a:t>
            </a:r>
            <a:r>
              <a:rPr lang="zh-CN" altLang="en-US" sz="1000"/>
              <a:t>角度</a:t>
            </a:r>
            <a:endParaRPr lang="zh-CN" altLang="en-US" sz="1000"/>
          </a:p>
        </p:txBody>
      </p:sp>
      <p:sp>
        <p:nvSpPr>
          <p:cNvPr id="77" name="文本框 76"/>
          <p:cNvSpPr txBox="1"/>
          <p:nvPr/>
        </p:nvSpPr>
        <p:spPr>
          <a:xfrm>
            <a:off x="6150610" y="4853940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电机</a:t>
            </a:r>
            <a:r>
              <a:rPr lang="zh-CN" altLang="en-US" sz="1000"/>
              <a:t>输入</a:t>
            </a:r>
            <a:endParaRPr lang="zh-CN" altLang="en-US" sz="1000"/>
          </a:p>
        </p:txBody>
      </p:sp>
      <p:sp>
        <p:nvSpPr>
          <p:cNvPr id="79" name="文本框 78"/>
          <p:cNvSpPr txBox="1"/>
          <p:nvPr/>
        </p:nvSpPr>
        <p:spPr>
          <a:xfrm>
            <a:off x="4627245" y="5106670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电机</a:t>
            </a:r>
            <a:r>
              <a:rPr lang="zh-CN" altLang="en-US" sz="1000"/>
              <a:t>输入</a:t>
            </a:r>
            <a:endParaRPr lang="zh-CN" altLang="en-US" sz="1000"/>
          </a:p>
        </p:txBody>
      </p:sp>
      <p:sp>
        <p:nvSpPr>
          <p:cNvPr id="80" name="文本框 79"/>
          <p:cNvSpPr txBox="1"/>
          <p:nvPr/>
        </p:nvSpPr>
        <p:spPr>
          <a:xfrm>
            <a:off x="5382260" y="4843780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电机</a:t>
            </a:r>
            <a:r>
              <a:rPr lang="zh-CN" altLang="en-US" sz="1000"/>
              <a:t>反馈</a:t>
            </a:r>
            <a:endParaRPr lang="zh-CN" altLang="en-US" sz="1000"/>
          </a:p>
        </p:txBody>
      </p:sp>
      <p:sp>
        <p:nvSpPr>
          <p:cNvPr id="81" name="文本框 80"/>
          <p:cNvSpPr txBox="1"/>
          <p:nvPr/>
        </p:nvSpPr>
        <p:spPr>
          <a:xfrm>
            <a:off x="4018280" y="5091430"/>
            <a:ext cx="718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电机</a:t>
            </a:r>
            <a:r>
              <a:rPr lang="zh-CN" altLang="en-US" sz="1000"/>
              <a:t>反馈</a:t>
            </a:r>
            <a:endParaRPr lang="zh-CN" altLang="en-US" sz="1000"/>
          </a:p>
        </p:txBody>
      </p:sp>
      <p:sp>
        <p:nvSpPr>
          <p:cNvPr id="82" name="文本框 81"/>
          <p:cNvSpPr txBox="1"/>
          <p:nvPr/>
        </p:nvSpPr>
        <p:spPr>
          <a:xfrm>
            <a:off x="7157085" y="4928235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电机</a:t>
            </a:r>
            <a:r>
              <a:rPr lang="zh-CN" altLang="en-US" sz="1000"/>
              <a:t>反馈</a:t>
            </a:r>
            <a:endParaRPr lang="zh-CN" altLang="en-US" sz="1000"/>
          </a:p>
        </p:txBody>
      </p:sp>
      <p:sp>
        <p:nvSpPr>
          <p:cNvPr id="87" name="文本框 86"/>
          <p:cNvSpPr txBox="1"/>
          <p:nvPr/>
        </p:nvSpPr>
        <p:spPr>
          <a:xfrm>
            <a:off x="67945" y="2138045"/>
            <a:ext cx="645160" cy="629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sym typeface="+mn-ea"/>
              </a:rPr>
              <a:t>处理后的传感器</a:t>
            </a:r>
            <a:r>
              <a:rPr lang="zh-CN" altLang="en-US" sz="1000">
                <a:sym typeface="+mn-ea"/>
              </a:rPr>
              <a:t>信息</a:t>
            </a:r>
            <a:endParaRPr lang="zh-CN" altLang="en-US" sz="1000">
              <a:sym typeface="+mn-e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67945" y="4817110"/>
            <a:ext cx="645160" cy="629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sym typeface="+mn-ea"/>
              </a:rPr>
              <a:t>传感器</a:t>
            </a:r>
            <a:r>
              <a:rPr lang="zh-CN" altLang="en-US" sz="1000">
                <a:sym typeface="+mn-ea"/>
              </a:rPr>
              <a:t>信息</a:t>
            </a:r>
            <a:endParaRPr lang="zh-CN" altLang="en-US" sz="1000"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7945" y="3483610"/>
            <a:ext cx="645160" cy="629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>
                <a:sym typeface="+mn-ea"/>
              </a:rPr>
              <a:t>传感器</a:t>
            </a:r>
            <a:r>
              <a:rPr lang="zh-CN" altLang="en-US" sz="1000">
                <a:sym typeface="+mn-ea"/>
              </a:rPr>
              <a:t>信息</a:t>
            </a:r>
            <a:endParaRPr lang="zh-CN" altLang="en-US" sz="1000"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2226945" y="2463800"/>
            <a:ext cx="1212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目标物体坐</a:t>
            </a:r>
            <a:r>
              <a:rPr lang="zh-CN" altLang="en-US" sz="1000"/>
              <a:t>标</a:t>
            </a:r>
            <a:endParaRPr lang="zh-CN" altLang="en-US" sz="1000"/>
          </a:p>
        </p:txBody>
      </p:sp>
      <p:sp>
        <p:nvSpPr>
          <p:cNvPr id="91" name="文本框 90"/>
          <p:cNvSpPr txBox="1"/>
          <p:nvPr/>
        </p:nvSpPr>
        <p:spPr>
          <a:xfrm>
            <a:off x="3091815" y="4861560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相机云台电机</a:t>
            </a:r>
            <a:r>
              <a:rPr lang="zh-CN" altLang="en-US" sz="1000"/>
              <a:t>输入</a:t>
            </a:r>
            <a:endParaRPr lang="zh-CN" altLang="en-US" sz="1000"/>
          </a:p>
        </p:txBody>
      </p:sp>
      <p:sp>
        <p:nvSpPr>
          <p:cNvPr id="92" name="文本框 91"/>
          <p:cNvSpPr txBox="1"/>
          <p:nvPr/>
        </p:nvSpPr>
        <p:spPr>
          <a:xfrm>
            <a:off x="2455545" y="4843780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电机</a:t>
            </a:r>
            <a:r>
              <a:rPr lang="zh-CN" altLang="en-US" sz="1000"/>
              <a:t>反馈</a:t>
            </a:r>
            <a:endParaRPr lang="zh-CN" altLang="en-US" sz="1000"/>
          </a:p>
        </p:txBody>
      </p:sp>
      <p:sp>
        <p:nvSpPr>
          <p:cNvPr id="93" name="文本框 92"/>
          <p:cNvSpPr txBox="1"/>
          <p:nvPr/>
        </p:nvSpPr>
        <p:spPr>
          <a:xfrm>
            <a:off x="3017520" y="5073015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相机</a:t>
            </a:r>
            <a:r>
              <a:rPr lang="zh-CN" altLang="en-US" sz="1000"/>
              <a:t>图像</a:t>
            </a:r>
            <a:endParaRPr lang="zh-CN" altLang="en-US" sz="1000"/>
          </a:p>
        </p:txBody>
      </p:sp>
      <p:sp>
        <p:nvSpPr>
          <p:cNvPr id="94" name="文本框 93"/>
          <p:cNvSpPr txBox="1"/>
          <p:nvPr/>
        </p:nvSpPr>
        <p:spPr>
          <a:xfrm>
            <a:off x="1978660" y="5088890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深度</a:t>
            </a:r>
            <a:r>
              <a:rPr lang="zh-CN" altLang="en-US" sz="1000"/>
              <a:t>图像</a:t>
            </a:r>
            <a:endParaRPr lang="zh-CN" altLang="en-US" sz="1000"/>
          </a:p>
        </p:txBody>
      </p:sp>
      <p:sp>
        <p:nvSpPr>
          <p:cNvPr id="95" name="文本框 94"/>
          <p:cNvSpPr txBox="1"/>
          <p:nvPr/>
        </p:nvSpPr>
        <p:spPr>
          <a:xfrm>
            <a:off x="2527935" y="3654425"/>
            <a:ext cx="120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深度</a:t>
            </a:r>
            <a:r>
              <a:rPr lang="zh-CN" altLang="en-US" sz="1000"/>
              <a:t>图像</a:t>
            </a:r>
            <a:endParaRPr lang="zh-CN" altLang="en-US" sz="1000"/>
          </a:p>
          <a:p>
            <a:r>
              <a:rPr lang="zh-CN" altLang="en-US" sz="1000"/>
              <a:t>相机</a:t>
            </a:r>
            <a:r>
              <a:rPr lang="zh-CN" altLang="en-US" sz="1000"/>
              <a:t>图像</a:t>
            </a:r>
            <a:endParaRPr lang="zh-CN" altLang="en-US" sz="1000"/>
          </a:p>
        </p:txBody>
      </p:sp>
      <p:sp>
        <p:nvSpPr>
          <p:cNvPr id="96" name="文本框 95"/>
          <p:cNvSpPr txBox="1"/>
          <p:nvPr/>
        </p:nvSpPr>
        <p:spPr>
          <a:xfrm>
            <a:off x="3253740" y="3623945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相机云台位姿</a:t>
            </a:r>
            <a:r>
              <a:rPr lang="zh-CN" altLang="en-US" sz="1000"/>
              <a:t>给定</a:t>
            </a:r>
            <a:endParaRPr lang="zh-CN" altLang="en-US" sz="1000"/>
          </a:p>
        </p:txBody>
      </p:sp>
      <p:sp>
        <p:nvSpPr>
          <p:cNvPr id="97" name="文本框 96"/>
          <p:cNvSpPr txBox="1"/>
          <p:nvPr/>
        </p:nvSpPr>
        <p:spPr>
          <a:xfrm>
            <a:off x="1616075" y="2260600"/>
            <a:ext cx="838835" cy="507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移动任务</a:t>
            </a:r>
            <a:endParaRPr lang="zh-CN" altLang="en-US" sz="1000"/>
          </a:p>
          <a:p>
            <a:r>
              <a:rPr lang="zh-CN" altLang="en-US" sz="1000"/>
              <a:t>目标移动</a:t>
            </a:r>
            <a:r>
              <a:rPr lang="zh-CN" altLang="en-US" sz="1000"/>
              <a:t>量</a:t>
            </a:r>
            <a:endParaRPr lang="zh-CN" altLang="en-US" sz="1000"/>
          </a:p>
        </p:txBody>
      </p:sp>
      <p:sp>
        <p:nvSpPr>
          <p:cNvPr id="98" name="文本框 97"/>
          <p:cNvSpPr txBox="1"/>
          <p:nvPr/>
        </p:nvSpPr>
        <p:spPr>
          <a:xfrm>
            <a:off x="1620520" y="3836035"/>
            <a:ext cx="1062355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滑轮位置</a:t>
            </a:r>
            <a:r>
              <a:rPr lang="zh-CN" altLang="en-US" sz="1000"/>
              <a:t>给定</a:t>
            </a:r>
            <a:endParaRPr lang="zh-CN" altLang="en-US" sz="1000"/>
          </a:p>
        </p:txBody>
      </p:sp>
      <p:sp>
        <p:nvSpPr>
          <p:cNvPr id="99" name="文本框 98"/>
          <p:cNvSpPr txBox="1"/>
          <p:nvPr/>
        </p:nvSpPr>
        <p:spPr>
          <a:xfrm>
            <a:off x="1584325" y="4874260"/>
            <a:ext cx="1062355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滑轮</a:t>
            </a:r>
            <a:r>
              <a:rPr lang="zh-CN" altLang="en-US" sz="1000"/>
              <a:t>电机给定</a:t>
            </a:r>
            <a:endParaRPr lang="zh-CN" altLang="en-US" sz="1000"/>
          </a:p>
        </p:txBody>
      </p:sp>
      <p:sp>
        <p:nvSpPr>
          <p:cNvPr id="100" name="文本框 99"/>
          <p:cNvSpPr txBox="1"/>
          <p:nvPr/>
        </p:nvSpPr>
        <p:spPr>
          <a:xfrm>
            <a:off x="1021080" y="4863465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电机</a:t>
            </a:r>
            <a:r>
              <a:rPr lang="zh-CN" altLang="en-US" sz="1000"/>
              <a:t>反馈</a:t>
            </a:r>
            <a:endParaRPr lang="zh-CN" altLang="en-US" sz="1000"/>
          </a:p>
        </p:txBody>
      </p:sp>
      <p:sp>
        <p:nvSpPr>
          <p:cNvPr id="101" name="文本框 100"/>
          <p:cNvSpPr txBox="1"/>
          <p:nvPr/>
        </p:nvSpPr>
        <p:spPr>
          <a:xfrm>
            <a:off x="4560570" y="3654425"/>
            <a:ext cx="15297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关节目标</a:t>
            </a:r>
            <a:r>
              <a:rPr lang="zh-CN" altLang="en-US" sz="1000"/>
              <a:t>角度</a:t>
            </a:r>
            <a:endParaRPr lang="zh-CN" altLang="en-US" sz="1000"/>
          </a:p>
        </p:txBody>
      </p:sp>
      <p:sp>
        <p:nvSpPr>
          <p:cNvPr id="102" name="文本框 101"/>
          <p:cNvSpPr txBox="1"/>
          <p:nvPr/>
        </p:nvSpPr>
        <p:spPr>
          <a:xfrm>
            <a:off x="553085" y="2446020"/>
            <a:ext cx="1205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检测任务</a:t>
            </a:r>
            <a:endParaRPr lang="zh-CN" altLang="en-US" sz="1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commondata" val="eyJoZGlkIjoiYzcxMmUxOTQ2ZWQzODllZWMyY2JmOTA0ZWY3NDE4MW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WPS 演示</Application>
  <PresentationFormat>宽屏</PresentationFormat>
  <Paragraphs>180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石景元</cp:lastModifiedBy>
  <cp:revision>155</cp:revision>
  <dcterms:created xsi:type="dcterms:W3CDTF">2019-06-19T02:08:00Z</dcterms:created>
  <dcterms:modified xsi:type="dcterms:W3CDTF">2024-11-19T06:19:49Z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7DA85987388D4A39BD261936F7368627_11</vt:lpwstr>
  </property>
</Properties>
</file>