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ublic Sans"/>
      <p:bold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ublicSans-boldItalic.fntdata"/><Relationship Id="rId23" Type="http://schemas.openxmlformats.org/officeDocument/2006/relationships/font" Target="fonts/Public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a9da2a8d1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6a9da2a8d1_0_10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a9da2a8d1_0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6a9da2a8d1_0_15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a9da2a8d1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6a9da2a8d1_0_14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a9da2a8d1_0_1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6a9da2a8d1_0_15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a9f96c93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6a9f96c935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a9f96c93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6a9f96c935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a9f96c9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6a9f96c93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a9da2a8d1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6a9da2a8d1_0_12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6a9da2a8d1_0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6a9da2a8d1_0_14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a9da2a8d1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26a9da2a8d1_0_1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a9da2a8d1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6a9da2a8d1_0_1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a9da2a8d1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6a9da2a8d1_0_1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a9f96c93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6a9f96c935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a9da2a8d1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6a9da2a8d1_0_14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a9da2a8d1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6a9da2a8d1_0_14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a9da2a8d1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6a9da2a8d1_0_14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a9da2a8d1_0_1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6a9da2a8d1_0_16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3.jpg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3.jpg"/><Relationship Id="rId11" Type="http://schemas.openxmlformats.org/officeDocument/2006/relationships/image" Target="../media/image26.jpg"/><Relationship Id="rId10" Type="http://schemas.openxmlformats.org/officeDocument/2006/relationships/image" Target="../media/image9.jpg"/><Relationship Id="rId12" Type="http://schemas.openxmlformats.org/officeDocument/2006/relationships/image" Target="../media/image10.jpg"/><Relationship Id="rId9" Type="http://schemas.openxmlformats.org/officeDocument/2006/relationships/image" Target="../media/image12.jpg"/><Relationship Id="rId5" Type="http://schemas.openxmlformats.org/officeDocument/2006/relationships/image" Target="../media/image11.jpg"/><Relationship Id="rId6" Type="http://schemas.openxmlformats.org/officeDocument/2006/relationships/image" Target="../media/image8.jpg"/><Relationship Id="rId7" Type="http://schemas.openxmlformats.org/officeDocument/2006/relationships/image" Target="../media/image17.jp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148777"/>
            <a:ext cx="9144000" cy="1103620"/>
          </a:xfrm>
          <a:custGeom>
            <a:rect b="b" l="l" r="r" t="t"/>
            <a:pathLst>
              <a:path extrusionOk="0" h="2207239" w="18288000">
                <a:moveTo>
                  <a:pt x="0" y="0"/>
                </a:moveTo>
                <a:lnTo>
                  <a:pt x="18288000" y="0"/>
                </a:lnTo>
                <a:lnTo>
                  <a:pt x="18288000" y="2207240"/>
                </a:lnTo>
                <a:lnTo>
                  <a:pt x="0" y="22072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83847" l="0" r="-106058" t="0"/>
            </a:stretch>
          </a:blipFill>
          <a:ln>
            <a:noFill/>
          </a:ln>
        </p:spPr>
      </p:sp>
      <p:sp>
        <p:nvSpPr>
          <p:cNvPr id="55" name="Google Shape;55;p13"/>
          <p:cNvSpPr/>
          <p:nvPr/>
        </p:nvSpPr>
        <p:spPr>
          <a:xfrm>
            <a:off x="514350" y="2037087"/>
            <a:ext cx="911844" cy="1069327"/>
          </a:xfrm>
          <a:custGeom>
            <a:rect b="b" l="l" r="r" t="t"/>
            <a:pathLst>
              <a:path extrusionOk="0" h="2138653" w="1823688">
                <a:moveTo>
                  <a:pt x="0" y="0"/>
                </a:moveTo>
                <a:lnTo>
                  <a:pt x="1823688" y="0"/>
                </a:lnTo>
                <a:lnTo>
                  <a:pt x="1823688" y="2138654"/>
                </a:lnTo>
                <a:lnTo>
                  <a:pt x="0" y="21386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6" name="Google Shape;56;p13"/>
          <p:cNvGrpSpPr/>
          <p:nvPr/>
        </p:nvGrpSpPr>
        <p:grpSpPr>
          <a:xfrm>
            <a:off x="514350" y="514350"/>
            <a:ext cx="3020058" cy="275430"/>
            <a:chOff x="0" y="0"/>
            <a:chExt cx="8053489" cy="734479"/>
          </a:xfrm>
        </p:grpSpPr>
        <p:sp>
          <p:nvSpPr>
            <p:cNvPr id="57" name="Google Shape;57;p13"/>
            <p:cNvSpPr/>
            <p:nvPr/>
          </p:nvSpPr>
          <p:spPr>
            <a:xfrm>
              <a:off x="0" y="0"/>
              <a:ext cx="932223" cy="734479"/>
            </a:xfrm>
            <a:custGeom>
              <a:rect b="b" l="l" r="r" t="t"/>
              <a:pathLst>
                <a:path extrusionOk="0" h="734479" w="932223">
                  <a:moveTo>
                    <a:pt x="0" y="0"/>
                  </a:moveTo>
                  <a:lnTo>
                    <a:pt x="932223" y="0"/>
                  </a:lnTo>
                  <a:lnTo>
                    <a:pt x="932223" y="734479"/>
                  </a:lnTo>
                  <a:lnTo>
                    <a:pt x="0" y="7344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8" name="Google Shape;58;p13"/>
            <p:cNvSpPr txBox="1"/>
            <p:nvPr/>
          </p:nvSpPr>
          <p:spPr>
            <a:xfrm>
              <a:off x="1314589" y="139698"/>
              <a:ext cx="6738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just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Team Tunnel</a:t>
              </a:r>
              <a:endParaRPr sz="700"/>
            </a:p>
          </p:txBody>
        </p:sp>
      </p:grpSp>
      <p:sp>
        <p:nvSpPr>
          <p:cNvPr id="59" name="Google Shape;59;p13"/>
          <p:cNvSpPr/>
          <p:nvPr/>
        </p:nvSpPr>
        <p:spPr>
          <a:xfrm flipH="1">
            <a:off x="7717806" y="1916218"/>
            <a:ext cx="911844" cy="1069327"/>
          </a:xfrm>
          <a:custGeom>
            <a:rect b="b" l="l" r="r" t="t"/>
            <a:pathLst>
              <a:path extrusionOk="0" h="2138653" w="1823688">
                <a:moveTo>
                  <a:pt x="1823688" y="0"/>
                </a:moveTo>
                <a:lnTo>
                  <a:pt x="0" y="0"/>
                </a:lnTo>
                <a:lnTo>
                  <a:pt x="0" y="2138653"/>
                </a:lnTo>
                <a:lnTo>
                  <a:pt x="1823688" y="2138653"/>
                </a:lnTo>
                <a:lnTo>
                  <a:pt x="1823688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0" name="Google Shape;60;p13"/>
          <p:cNvSpPr txBox="1"/>
          <p:nvPr/>
        </p:nvSpPr>
        <p:spPr>
          <a:xfrm>
            <a:off x="1599453" y="1538288"/>
            <a:ext cx="59451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Programming Competition</a:t>
            </a:r>
            <a:endParaRPr sz="100"/>
          </a:p>
        </p:txBody>
      </p:sp>
      <p:sp>
        <p:nvSpPr>
          <p:cNvPr id="61" name="Google Shape;61;p13"/>
          <p:cNvSpPr txBox="1"/>
          <p:nvPr/>
        </p:nvSpPr>
        <p:spPr>
          <a:xfrm>
            <a:off x="3330608" y="3416817"/>
            <a:ext cx="248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CEC 2024</a:t>
            </a:r>
            <a:endParaRPr sz="1700"/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/>
        </p:nvSpPr>
        <p:spPr>
          <a:xfrm>
            <a:off x="904857" y="725003"/>
            <a:ext cx="732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PROBLEMS ENCOUNTERED</a:t>
            </a:r>
            <a:endParaRPr sz="4200"/>
          </a:p>
        </p:txBody>
      </p:sp>
      <p:sp>
        <p:nvSpPr>
          <p:cNvPr id="186" name="Google Shape;186;p22"/>
          <p:cNvSpPr/>
          <p:nvPr/>
        </p:nvSpPr>
        <p:spPr>
          <a:xfrm>
            <a:off x="-20807" y="4590407"/>
            <a:ext cx="9185615" cy="553093"/>
          </a:xfrm>
          <a:custGeom>
            <a:rect b="b" l="l" r="r" t="t"/>
            <a:pathLst>
              <a:path extrusionOk="0" h="1106186" w="18371230">
                <a:moveTo>
                  <a:pt x="0" y="0"/>
                </a:moveTo>
                <a:lnTo>
                  <a:pt x="18371230" y="0"/>
                </a:lnTo>
                <a:lnTo>
                  <a:pt x="18371230" y="1106186"/>
                </a:lnTo>
                <a:lnTo>
                  <a:pt x="0" y="1106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65872" l="0" r="-105119" t="0"/>
            </a:stretch>
          </a:blipFill>
          <a:ln>
            <a:noFill/>
          </a:ln>
        </p:spPr>
      </p:sp>
      <p:sp>
        <p:nvSpPr>
          <p:cNvPr id="187" name="Google Shape;187;p22"/>
          <p:cNvSpPr/>
          <p:nvPr/>
        </p:nvSpPr>
        <p:spPr>
          <a:xfrm>
            <a:off x="1981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0" y="0"/>
                </a:moveTo>
                <a:lnTo>
                  <a:pt x="1264636" y="0"/>
                </a:lnTo>
                <a:lnTo>
                  <a:pt x="1264636" y="1483047"/>
                </a:lnTo>
                <a:lnTo>
                  <a:pt x="0" y="1483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22"/>
          <p:cNvSpPr/>
          <p:nvPr/>
        </p:nvSpPr>
        <p:spPr>
          <a:xfrm flipH="1">
            <a:off x="83134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1264636" y="0"/>
                </a:moveTo>
                <a:lnTo>
                  <a:pt x="0" y="0"/>
                </a:lnTo>
                <a:lnTo>
                  <a:pt x="0" y="1483047"/>
                </a:lnTo>
                <a:lnTo>
                  <a:pt x="1264636" y="1483047"/>
                </a:lnTo>
                <a:lnTo>
                  <a:pt x="126463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9725" y="1513425"/>
            <a:ext cx="4928475" cy="327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251275" y="1714500"/>
            <a:ext cx="32295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Conclusion: Helium is by far the best resource, by a factor of nearly </a:t>
            </a:r>
            <a:r>
              <a:rPr b="1" lang="en" sz="1800">
                <a:solidFill>
                  <a:schemeClr val="lt1"/>
                </a:solidFill>
              </a:rPr>
              <a:t>3000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/>
        </p:nvSpPr>
        <p:spPr>
          <a:xfrm>
            <a:off x="904857" y="725003"/>
            <a:ext cx="7327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Solution</a:t>
            </a:r>
            <a:endParaRPr sz="4500"/>
          </a:p>
        </p:txBody>
      </p:sp>
      <p:sp>
        <p:nvSpPr>
          <p:cNvPr id="197" name="Google Shape;197;p23"/>
          <p:cNvSpPr txBox="1"/>
          <p:nvPr/>
        </p:nvSpPr>
        <p:spPr>
          <a:xfrm>
            <a:off x="908253" y="1660750"/>
            <a:ext cx="37077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Rig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Focusing on the high helium zone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Selecting the square with the least amount of ecological impact for both coral and species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tiles always within range, no pathfinding necessary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-20807" y="4590407"/>
            <a:ext cx="9185615" cy="553093"/>
          </a:xfrm>
          <a:custGeom>
            <a:rect b="b" l="l" r="r" t="t"/>
            <a:pathLst>
              <a:path extrusionOk="0" h="1106186" w="18371230">
                <a:moveTo>
                  <a:pt x="0" y="0"/>
                </a:moveTo>
                <a:lnTo>
                  <a:pt x="18371230" y="0"/>
                </a:lnTo>
                <a:lnTo>
                  <a:pt x="18371230" y="1106186"/>
                </a:lnTo>
                <a:lnTo>
                  <a:pt x="0" y="1106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65872" l="0" r="-105119" t="0"/>
            </a:stretch>
          </a:blipFill>
          <a:ln>
            <a:noFill/>
          </a:ln>
        </p:spPr>
      </p:sp>
      <p:sp>
        <p:nvSpPr>
          <p:cNvPr id="199" name="Google Shape;199;p23"/>
          <p:cNvSpPr/>
          <p:nvPr/>
        </p:nvSpPr>
        <p:spPr>
          <a:xfrm>
            <a:off x="1981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0" y="0"/>
                </a:moveTo>
                <a:lnTo>
                  <a:pt x="1264636" y="0"/>
                </a:lnTo>
                <a:lnTo>
                  <a:pt x="1264636" y="1483047"/>
                </a:lnTo>
                <a:lnTo>
                  <a:pt x="0" y="1483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p23"/>
          <p:cNvSpPr/>
          <p:nvPr/>
        </p:nvSpPr>
        <p:spPr>
          <a:xfrm flipH="1">
            <a:off x="83134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1264636" y="0"/>
                </a:moveTo>
                <a:lnTo>
                  <a:pt x="0" y="0"/>
                </a:lnTo>
                <a:lnTo>
                  <a:pt x="0" y="1483047"/>
                </a:lnTo>
                <a:lnTo>
                  <a:pt x="1264636" y="1483047"/>
                </a:lnTo>
                <a:lnTo>
                  <a:pt x="126463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2768075" y="3883675"/>
            <a:ext cx="208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The best corner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8950" y="1585450"/>
            <a:ext cx="3184174" cy="30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900" y="3750125"/>
            <a:ext cx="1392725" cy="9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291012">
            <a:off x="4495899" y="3788842"/>
            <a:ext cx="915901" cy="915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00" y="1513425"/>
            <a:ext cx="3959525" cy="31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904857" y="725003"/>
            <a:ext cx="7327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Solution</a:t>
            </a:r>
            <a:endParaRPr sz="4500"/>
          </a:p>
        </p:txBody>
      </p:sp>
      <p:sp>
        <p:nvSpPr>
          <p:cNvPr id="212" name="Google Shape;212;p24"/>
          <p:cNvSpPr txBox="1"/>
          <p:nvPr/>
        </p:nvSpPr>
        <p:spPr>
          <a:xfrm>
            <a:off x="4860550" y="1660750"/>
            <a:ext cx="33750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 </a:t>
            </a:r>
            <a:r>
              <a:rPr b="1"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</a:t>
            </a:r>
            <a:endParaRPr b="1"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“second” best area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Proceed with the same strategy as the first rig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-20807" y="4590407"/>
            <a:ext cx="9185615" cy="553093"/>
          </a:xfrm>
          <a:custGeom>
            <a:rect b="b" l="l" r="r" t="t"/>
            <a:pathLst>
              <a:path extrusionOk="0" h="1106186" w="18371230">
                <a:moveTo>
                  <a:pt x="0" y="0"/>
                </a:moveTo>
                <a:lnTo>
                  <a:pt x="18371230" y="0"/>
                </a:lnTo>
                <a:lnTo>
                  <a:pt x="18371230" y="1106186"/>
                </a:lnTo>
                <a:lnTo>
                  <a:pt x="0" y="1106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665872" l="0" r="-105119" t="0"/>
            </a:stretch>
          </a:blipFill>
          <a:ln>
            <a:noFill/>
          </a:ln>
        </p:spPr>
      </p:sp>
      <p:sp>
        <p:nvSpPr>
          <p:cNvPr id="214" name="Google Shape;214;p24"/>
          <p:cNvSpPr/>
          <p:nvPr/>
        </p:nvSpPr>
        <p:spPr>
          <a:xfrm>
            <a:off x="1981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0" y="0"/>
                </a:moveTo>
                <a:lnTo>
                  <a:pt x="1264636" y="0"/>
                </a:lnTo>
                <a:lnTo>
                  <a:pt x="1264636" y="1483047"/>
                </a:lnTo>
                <a:lnTo>
                  <a:pt x="0" y="1483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p24"/>
          <p:cNvSpPr/>
          <p:nvPr/>
        </p:nvSpPr>
        <p:spPr>
          <a:xfrm flipH="1">
            <a:off x="83134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1264636" y="0"/>
                </a:moveTo>
                <a:lnTo>
                  <a:pt x="0" y="0"/>
                </a:lnTo>
                <a:lnTo>
                  <a:pt x="0" y="1483047"/>
                </a:lnTo>
                <a:lnTo>
                  <a:pt x="1264636" y="1483047"/>
                </a:lnTo>
                <a:lnTo>
                  <a:pt x="1264636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472363">
            <a:off x="3735524" y="3072575"/>
            <a:ext cx="915904" cy="91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/>
        </p:nvSpPr>
        <p:spPr>
          <a:xfrm>
            <a:off x="904857" y="725003"/>
            <a:ext cx="7327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Solution</a:t>
            </a:r>
            <a:endParaRPr sz="4500"/>
          </a:p>
        </p:txBody>
      </p:sp>
      <p:sp>
        <p:nvSpPr>
          <p:cNvPr id="223" name="Google Shape;223;p25"/>
          <p:cNvSpPr txBox="1"/>
          <p:nvPr/>
        </p:nvSpPr>
        <p:spPr>
          <a:xfrm>
            <a:off x="473150" y="1808550"/>
            <a:ext cx="81909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Notes:</a:t>
            </a:r>
            <a:endParaRPr b="1"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-"/>
            </a:pPr>
            <a:r>
              <a:rPr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Oil, metal and shipwrecks were not considered</a:t>
            </a:r>
            <a:endParaRPr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-"/>
            </a:pPr>
            <a:r>
              <a:rPr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Metal does not coincide with helium</a:t>
            </a:r>
            <a:endParaRPr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-"/>
            </a:pPr>
            <a:r>
              <a:rPr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Oil not worth anything significant compared to helium, similarly for shipwrecks</a:t>
            </a:r>
            <a:endParaRPr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-"/>
            </a:pPr>
            <a:r>
              <a:rPr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Missing data was simply ignored</a:t>
            </a:r>
            <a:endParaRPr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-20807" y="4590407"/>
            <a:ext cx="9185615" cy="553093"/>
          </a:xfrm>
          <a:custGeom>
            <a:rect b="b" l="l" r="r" t="t"/>
            <a:pathLst>
              <a:path extrusionOk="0" h="1106186" w="18371230">
                <a:moveTo>
                  <a:pt x="0" y="0"/>
                </a:moveTo>
                <a:lnTo>
                  <a:pt x="18371230" y="0"/>
                </a:lnTo>
                <a:lnTo>
                  <a:pt x="18371230" y="1106186"/>
                </a:lnTo>
                <a:lnTo>
                  <a:pt x="0" y="1106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65872" l="0" r="-105119" t="0"/>
            </a:stretch>
          </a:blipFill>
          <a:ln>
            <a:noFill/>
          </a:ln>
        </p:spPr>
      </p:sp>
      <p:sp>
        <p:nvSpPr>
          <p:cNvPr id="225" name="Google Shape;225;p25"/>
          <p:cNvSpPr/>
          <p:nvPr/>
        </p:nvSpPr>
        <p:spPr>
          <a:xfrm>
            <a:off x="1981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0" y="0"/>
                </a:moveTo>
                <a:lnTo>
                  <a:pt x="1264636" y="0"/>
                </a:lnTo>
                <a:lnTo>
                  <a:pt x="1264636" y="1483047"/>
                </a:lnTo>
                <a:lnTo>
                  <a:pt x="0" y="1483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25"/>
          <p:cNvSpPr/>
          <p:nvPr/>
        </p:nvSpPr>
        <p:spPr>
          <a:xfrm flipH="1">
            <a:off x="83134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1264636" y="0"/>
                </a:moveTo>
                <a:lnTo>
                  <a:pt x="0" y="0"/>
                </a:lnTo>
                <a:lnTo>
                  <a:pt x="0" y="1483047"/>
                </a:lnTo>
                <a:lnTo>
                  <a:pt x="1264636" y="1483047"/>
                </a:lnTo>
                <a:lnTo>
                  <a:pt x="126463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/>
        </p:nvSpPr>
        <p:spPr>
          <a:xfrm>
            <a:off x="904857" y="725003"/>
            <a:ext cx="7327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Interface</a:t>
            </a:r>
            <a:endParaRPr sz="4500"/>
          </a:p>
        </p:txBody>
      </p:sp>
      <p:sp>
        <p:nvSpPr>
          <p:cNvPr id="233" name="Google Shape;233;p26"/>
          <p:cNvSpPr txBox="1"/>
          <p:nvPr/>
        </p:nvSpPr>
        <p:spPr>
          <a:xfrm>
            <a:off x="473150" y="1808550"/>
            <a:ext cx="4140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pygame library, developed application</a:t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Reads images from output of algorithm</a:t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Divides by day, allowing user to scroll with arrow keys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-20807" y="4590407"/>
            <a:ext cx="9185615" cy="553093"/>
          </a:xfrm>
          <a:custGeom>
            <a:rect b="b" l="l" r="r" t="t"/>
            <a:pathLst>
              <a:path extrusionOk="0" h="1106186" w="18371230">
                <a:moveTo>
                  <a:pt x="0" y="0"/>
                </a:moveTo>
                <a:lnTo>
                  <a:pt x="18371230" y="0"/>
                </a:lnTo>
                <a:lnTo>
                  <a:pt x="18371230" y="1106186"/>
                </a:lnTo>
                <a:lnTo>
                  <a:pt x="0" y="1106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65872" l="0" r="-105119" t="0"/>
            </a:stretch>
          </a:blipFill>
          <a:ln>
            <a:noFill/>
          </a:ln>
        </p:spPr>
      </p:sp>
      <p:sp>
        <p:nvSpPr>
          <p:cNvPr id="235" name="Google Shape;235;p26"/>
          <p:cNvSpPr/>
          <p:nvPr/>
        </p:nvSpPr>
        <p:spPr>
          <a:xfrm>
            <a:off x="1981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0" y="0"/>
                </a:moveTo>
                <a:lnTo>
                  <a:pt x="1264636" y="0"/>
                </a:lnTo>
                <a:lnTo>
                  <a:pt x="1264636" y="1483047"/>
                </a:lnTo>
                <a:lnTo>
                  <a:pt x="0" y="1483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6" name="Google Shape;236;p26"/>
          <p:cNvSpPr/>
          <p:nvPr/>
        </p:nvSpPr>
        <p:spPr>
          <a:xfrm flipH="1">
            <a:off x="83134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1264636" y="0"/>
                </a:moveTo>
                <a:lnTo>
                  <a:pt x="0" y="0"/>
                </a:lnTo>
                <a:lnTo>
                  <a:pt x="0" y="1483047"/>
                </a:lnTo>
                <a:lnTo>
                  <a:pt x="1264636" y="1483047"/>
                </a:lnTo>
                <a:lnTo>
                  <a:pt x="126463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6450" y="1665817"/>
            <a:ext cx="4225149" cy="266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/>
        </p:nvSpPr>
        <p:spPr>
          <a:xfrm>
            <a:off x="904857" y="725003"/>
            <a:ext cx="7327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Results</a:t>
            </a:r>
            <a:endParaRPr sz="4500"/>
          </a:p>
        </p:txBody>
      </p:sp>
      <p:sp>
        <p:nvSpPr>
          <p:cNvPr id="244" name="Google Shape;244;p27"/>
          <p:cNvSpPr/>
          <p:nvPr/>
        </p:nvSpPr>
        <p:spPr>
          <a:xfrm>
            <a:off x="-20807" y="4590407"/>
            <a:ext cx="9185615" cy="553093"/>
          </a:xfrm>
          <a:custGeom>
            <a:rect b="b" l="l" r="r" t="t"/>
            <a:pathLst>
              <a:path extrusionOk="0" h="1106186" w="18371230">
                <a:moveTo>
                  <a:pt x="0" y="0"/>
                </a:moveTo>
                <a:lnTo>
                  <a:pt x="18371230" y="0"/>
                </a:lnTo>
                <a:lnTo>
                  <a:pt x="18371230" y="1106186"/>
                </a:lnTo>
                <a:lnTo>
                  <a:pt x="0" y="1106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65872" l="0" r="-105119" t="0"/>
            </a:stretch>
          </a:blipFill>
          <a:ln>
            <a:noFill/>
          </a:ln>
        </p:spPr>
      </p:sp>
      <p:sp>
        <p:nvSpPr>
          <p:cNvPr id="245" name="Google Shape;245;p27"/>
          <p:cNvSpPr/>
          <p:nvPr/>
        </p:nvSpPr>
        <p:spPr>
          <a:xfrm>
            <a:off x="1981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0" y="0"/>
                </a:moveTo>
                <a:lnTo>
                  <a:pt x="1264636" y="0"/>
                </a:lnTo>
                <a:lnTo>
                  <a:pt x="1264636" y="1483047"/>
                </a:lnTo>
                <a:lnTo>
                  <a:pt x="0" y="1483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6" name="Google Shape;246;p27"/>
          <p:cNvSpPr/>
          <p:nvPr/>
        </p:nvSpPr>
        <p:spPr>
          <a:xfrm flipH="1">
            <a:off x="83134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1264636" y="0"/>
                </a:moveTo>
                <a:lnTo>
                  <a:pt x="0" y="0"/>
                </a:lnTo>
                <a:lnTo>
                  <a:pt x="0" y="1483047"/>
                </a:lnTo>
                <a:lnTo>
                  <a:pt x="1264636" y="1483047"/>
                </a:lnTo>
                <a:lnTo>
                  <a:pt x="126463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540350" y="1740250"/>
            <a:ext cx="36795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Rig over 30 days:</a:t>
            </a:r>
            <a:endParaRPr b="1" sz="1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Char char="-"/>
            </a:pPr>
            <a:r>
              <a:rPr lang="en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68100 Helium collected</a:t>
            </a:r>
            <a:endParaRPr sz="1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Char char="-"/>
            </a:pPr>
            <a:r>
              <a:rPr lang="en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2.14 total ecological damage</a:t>
            </a:r>
            <a:endParaRPr sz="1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4572000" y="1732050"/>
            <a:ext cx="40671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 </a:t>
            </a:r>
            <a:r>
              <a:rPr b="1" lang="en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 over 30 days:</a:t>
            </a:r>
            <a:endParaRPr b="1" sz="1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Char char="-"/>
            </a:pPr>
            <a:r>
              <a:rPr lang="en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54480 </a:t>
            </a:r>
            <a:r>
              <a:rPr lang="en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Helium collected</a:t>
            </a:r>
            <a:endParaRPr sz="1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Char char="-"/>
            </a:pPr>
            <a:r>
              <a:rPr lang="en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3.95 total ecological damage</a:t>
            </a:r>
            <a:endParaRPr sz="1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Helvetica Neue"/>
              <a:buChar char="-"/>
            </a:pPr>
            <a:r>
              <a:rPr lang="en" sz="19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elect to not use a second rig, as it brings in less helium for more damage.</a:t>
            </a:r>
            <a:endParaRPr sz="19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540350" y="3086075"/>
            <a:ext cx="43296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GRAND TOTAL:</a:t>
            </a:r>
            <a:endParaRPr b="1" sz="1900">
              <a:solidFill>
                <a:srgbClr val="6AA8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900"/>
              <a:buFont typeface="Helvetica Neue"/>
              <a:buChar char="-"/>
            </a:pPr>
            <a:r>
              <a:rPr b="1" lang="en" sz="19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68100 Helium collected</a:t>
            </a:r>
            <a:endParaRPr b="1" sz="1900">
              <a:solidFill>
                <a:srgbClr val="6AA8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00"/>
              <a:buFont typeface="Helvetica Neue"/>
              <a:buChar char="-"/>
            </a:pPr>
            <a:r>
              <a:rPr b="1" lang="en" sz="19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2.14 total ecological damage</a:t>
            </a:r>
            <a:endParaRPr b="1" sz="1900">
              <a:solidFill>
                <a:srgbClr val="6AA8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465575" y="3007775"/>
            <a:ext cx="3924000" cy="12564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28"/>
          <p:cNvCxnSpPr/>
          <p:nvPr/>
        </p:nvCxnSpPr>
        <p:spPr>
          <a:xfrm flipH="1" rot="10800000">
            <a:off x="18" y="3293050"/>
            <a:ext cx="9175800" cy="17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7" name="Google Shape;257;p28"/>
          <p:cNvGrpSpPr/>
          <p:nvPr/>
        </p:nvGrpSpPr>
        <p:grpSpPr>
          <a:xfrm>
            <a:off x="507381" y="3610274"/>
            <a:ext cx="1932363" cy="536970"/>
            <a:chOff x="0" y="-38100"/>
            <a:chExt cx="773100" cy="214831"/>
          </a:xfrm>
        </p:grpSpPr>
        <p:sp>
          <p:nvSpPr>
            <p:cNvPr id="258" name="Google Shape;258;p28"/>
            <p:cNvSpPr/>
            <p:nvPr/>
          </p:nvSpPr>
          <p:spPr>
            <a:xfrm>
              <a:off x="0" y="0"/>
              <a:ext cx="773082" cy="176731"/>
            </a:xfrm>
            <a:custGeom>
              <a:rect b="b" l="l" r="r" t="t"/>
              <a:pathLst>
                <a:path extrusionOk="0" h="176731" w="773082">
                  <a:moveTo>
                    <a:pt x="4007" y="0"/>
                  </a:moveTo>
                  <a:lnTo>
                    <a:pt x="769075" y="0"/>
                  </a:lnTo>
                  <a:cubicBezTo>
                    <a:pt x="771288" y="0"/>
                    <a:pt x="773082" y="1794"/>
                    <a:pt x="773082" y="4007"/>
                  </a:cubicBezTo>
                  <a:lnTo>
                    <a:pt x="773082" y="172724"/>
                  </a:lnTo>
                  <a:cubicBezTo>
                    <a:pt x="773082" y="174937"/>
                    <a:pt x="771288" y="176731"/>
                    <a:pt x="769075" y="176731"/>
                  </a:cubicBezTo>
                  <a:lnTo>
                    <a:pt x="4007" y="176731"/>
                  </a:lnTo>
                  <a:cubicBezTo>
                    <a:pt x="1794" y="176731"/>
                    <a:pt x="0" y="174937"/>
                    <a:pt x="0" y="172724"/>
                  </a:cubicBezTo>
                  <a:lnTo>
                    <a:pt x="0" y="4007"/>
                  </a:lnTo>
                  <a:cubicBezTo>
                    <a:pt x="0" y="1794"/>
                    <a:pt x="1794" y="0"/>
                    <a:pt x="40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 txBox="1"/>
            <p:nvPr/>
          </p:nvSpPr>
          <p:spPr>
            <a:xfrm>
              <a:off x="0" y="-38100"/>
              <a:ext cx="7731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9:30-11:00</a:t>
              </a:r>
              <a:endParaRPr sz="700"/>
            </a:p>
          </p:txBody>
        </p:sp>
      </p:grpSp>
      <p:grpSp>
        <p:nvGrpSpPr>
          <p:cNvPr id="260" name="Google Shape;260;p28"/>
          <p:cNvGrpSpPr/>
          <p:nvPr/>
        </p:nvGrpSpPr>
        <p:grpSpPr>
          <a:xfrm>
            <a:off x="2573024" y="2362580"/>
            <a:ext cx="1932363" cy="536970"/>
            <a:chOff x="0" y="-38100"/>
            <a:chExt cx="773100" cy="214831"/>
          </a:xfrm>
        </p:grpSpPr>
        <p:sp>
          <p:nvSpPr>
            <p:cNvPr id="261" name="Google Shape;261;p28"/>
            <p:cNvSpPr/>
            <p:nvPr/>
          </p:nvSpPr>
          <p:spPr>
            <a:xfrm>
              <a:off x="0" y="0"/>
              <a:ext cx="773082" cy="176731"/>
            </a:xfrm>
            <a:custGeom>
              <a:rect b="b" l="l" r="r" t="t"/>
              <a:pathLst>
                <a:path extrusionOk="0" h="176731" w="773082">
                  <a:moveTo>
                    <a:pt x="4007" y="0"/>
                  </a:moveTo>
                  <a:lnTo>
                    <a:pt x="769075" y="0"/>
                  </a:lnTo>
                  <a:cubicBezTo>
                    <a:pt x="771288" y="0"/>
                    <a:pt x="773082" y="1794"/>
                    <a:pt x="773082" y="4007"/>
                  </a:cubicBezTo>
                  <a:lnTo>
                    <a:pt x="773082" y="172724"/>
                  </a:lnTo>
                  <a:cubicBezTo>
                    <a:pt x="773082" y="174937"/>
                    <a:pt x="771288" y="176731"/>
                    <a:pt x="769075" y="176731"/>
                  </a:cubicBezTo>
                  <a:lnTo>
                    <a:pt x="4007" y="176731"/>
                  </a:lnTo>
                  <a:cubicBezTo>
                    <a:pt x="1794" y="176731"/>
                    <a:pt x="0" y="174937"/>
                    <a:pt x="0" y="172724"/>
                  </a:cubicBezTo>
                  <a:lnTo>
                    <a:pt x="0" y="4007"/>
                  </a:lnTo>
                  <a:cubicBezTo>
                    <a:pt x="0" y="1794"/>
                    <a:pt x="1794" y="0"/>
                    <a:pt x="40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 txBox="1"/>
            <p:nvPr/>
          </p:nvSpPr>
          <p:spPr>
            <a:xfrm>
              <a:off x="0" y="-38100"/>
              <a:ext cx="7731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11:00-13:00</a:t>
              </a:r>
              <a:endParaRPr sz="700"/>
            </a:p>
          </p:txBody>
        </p:sp>
      </p:grpSp>
      <p:grpSp>
        <p:nvGrpSpPr>
          <p:cNvPr id="263" name="Google Shape;263;p28"/>
          <p:cNvGrpSpPr/>
          <p:nvPr/>
        </p:nvGrpSpPr>
        <p:grpSpPr>
          <a:xfrm>
            <a:off x="4638668" y="3606190"/>
            <a:ext cx="1932363" cy="536970"/>
            <a:chOff x="0" y="-38100"/>
            <a:chExt cx="773100" cy="214831"/>
          </a:xfrm>
        </p:grpSpPr>
        <p:sp>
          <p:nvSpPr>
            <p:cNvPr id="264" name="Google Shape;264;p28"/>
            <p:cNvSpPr/>
            <p:nvPr/>
          </p:nvSpPr>
          <p:spPr>
            <a:xfrm>
              <a:off x="0" y="0"/>
              <a:ext cx="773082" cy="176731"/>
            </a:xfrm>
            <a:custGeom>
              <a:rect b="b" l="l" r="r" t="t"/>
              <a:pathLst>
                <a:path extrusionOk="0" h="176731" w="773082">
                  <a:moveTo>
                    <a:pt x="4007" y="0"/>
                  </a:moveTo>
                  <a:lnTo>
                    <a:pt x="769075" y="0"/>
                  </a:lnTo>
                  <a:cubicBezTo>
                    <a:pt x="771288" y="0"/>
                    <a:pt x="773082" y="1794"/>
                    <a:pt x="773082" y="4007"/>
                  </a:cubicBezTo>
                  <a:lnTo>
                    <a:pt x="773082" y="172724"/>
                  </a:lnTo>
                  <a:cubicBezTo>
                    <a:pt x="773082" y="174937"/>
                    <a:pt x="771288" y="176731"/>
                    <a:pt x="769075" y="176731"/>
                  </a:cubicBezTo>
                  <a:lnTo>
                    <a:pt x="4007" y="176731"/>
                  </a:lnTo>
                  <a:cubicBezTo>
                    <a:pt x="1794" y="176731"/>
                    <a:pt x="0" y="174937"/>
                    <a:pt x="0" y="172724"/>
                  </a:cubicBezTo>
                  <a:lnTo>
                    <a:pt x="0" y="4007"/>
                  </a:lnTo>
                  <a:cubicBezTo>
                    <a:pt x="0" y="1794"/>
                    <a:pt x="1794" y="0"/>
                    <a:pt x="40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 txBox="1"/>
            <p:nvPr/>
          </p:nvSpPr>
          <p:spPr>
            <a:xfrm>
              <a:off x="0" y="-38100"/>
              <a:ext cx="7731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13:00-16:00</a:t>
              </a:r>
              <a:endParaRPr sz="700"/>
            </a:p>
          </p:txBody>
        </p:sp>
      </p:grpSp>
      <p:grpSp>
        <p:nvGrpSpPr>
          <p:cNvPr id="266" name="Google Shape;266;p28"/>
          <p:cNvGrpSpPr/>
          <p:nvPr/>
        </p:nvGrpSpPr>
        <p:grpSpPr>
          <a:xfrm>
            <a:off x="6704311" y="2358496"/>
            <a:ext cx="1932363" cy="536970"/>
            <a:chOff x="0" y="-38100"/>
            <a:chExt cx="773100" cy="214831"/>
          </a:xfrm>
        </p:grpSpPr>
        <p:sp>
          <p:nvSpPr>
            <p:cNvPr id="267" name="Google Shape;267;p28"/>
            <p:cNvSpPr/>
            <p:nvPr/>
          </p:nvSpPr>
          <p:spPr>
            <a:xfrm>
              <a:off x="0" y="0"/>
              <a:ext cx="773082" cy="176731"/>
            </a:xfrm>
            <a:custGeom>
              <a:rect b="b" l="l" r="r" t="t"/>
              <a:pathLst>
                <a:path extrusionOk="0" h="176731" w="773082">
                  <a:moveTo>
                    <a:pt x="4007" y="0"/>
                  </a:moveTo>
                  <a:lnTo>
                    <a:pt x="769075" y="0"/>
                  </a:lnTo>
                  <a:cubicBezTo>
                    <a:pt x="771288" y="0"/>
                    <a:pt x="773082" y="1794"/>
                    <a:pt x="773082" y="4007"/>
                  </a:cubicBezTo>
                  <a:lnTo>
                    <a:pt x="773082" y="172724"/>
                  </a:lnTo>
                  <a:cubicBezTo>
                    <a:pt x="773082" y="174937"/>
                    <a:pt x="771288" y="176731"/>
                    <a:pt x="769075" y="176731"/>
                  </a:cubicBezTo>
                  <a:lnTo>
                    <a:pt x="4007" y="176731"/>
                  </a:lnTo>
                  <a:cubicBezTo>
                    <a:pt x="1794" y="176731"/>
                    <a:pt x="0" y="174937"/>
                    <a:pt x="0" y="172724"/>
                  </a:cubicBezTo>
                  <a:lnTo>
                    <a:pt x="0" y="4007"/>
                  </a:lnTo>
                  <a:cubicBezTo>
                    <a:pt x="0" y="1794"/>
                    <a:pt x="1794" y="0"/>
                    <a:pt x="40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 txBox="1"/>
            <p:nvPr/>
          </p:nvSpPr>
          <p:spPr>
            <a:xfrm>
              <a:off x="0" y="-38100"/>
              <a:ext cx="7731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16:00-17:30</a:t>
              </a:r>
              <a:endParaRPr sz="700"/>
            </a:p>
          </p:txBody>
        </p:sp>
      </p:grpSp>
      <p:cxnSp>
        <p:nvCxnSpPr>
          <p:cNvPr id="269" name="Google Shape;269;p28"/>
          <p:cNvCxnSpPr/>
          <p:nvPr/>
        </p:nvCxnSpPr>
        <p:spPr>
          <a:xfrm flipH="1" rot="10800000">
            <a:off x="7659032" y="2852657"/>
            <a:ext cx="2100" cy="449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lg" w="lg" type="diamond"/>
          </a:ln>
        </p:spPr>
      </p:cxnSp>
      <p:sp>
        <p:nvSpPr>
          <p:cNvPr id="270" name="Google Shape;270;p28"/>
          <p:cNvSpPr txBox="1"/>
          <p:nvPr/>
        </p:nvSpPr>
        <p:spPr>
          <a:xfrm>
            <a:off x="988580" y="673744"/>
            <a:ext cx="716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DESIGN</a:t>
            </a:r>
            <a:r>
              <a:rPr b="1" i="0" lang="en" sz="4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b="1" lang="en" sz="4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TIMELINE</a:t>
            </a:r>
            <a:endParaRPr sz="700"/>
          </a:p>
        </p:txBody>
      </p:sp>
      <p:sp>
        <p:nvSpPr>
          <p:cNvPr id="271" name="Google Shape;271;p28"/>
          <p:cNvSpPr txBox="1"/>
          <p:nvPr/>
        </p:nvSpPr>
        <p:spPr>
          <a:xfrm>
            <a:off x="521312" y="4290114"/>
            <a:ext cx="1918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Testing, brainstorming, selecting priorities</a:t>
            </a:r>
            <a:endParaRPr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2562649" y="1771668"/>
            <a:ext cx="193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Bouncing through solutions, organizing datasets, started presentation slides</a:t>
            </a:r>
            <a:endParaRPr sz="700"/>
          </a:p>
        </p:txBody>
      </p:sp>
      <p:sp>
        <p:nvSpPr>
          <p:cNvPr id="273" name="Google Shape;273;p28"/>
          <p:cNvSpPr txBox="1"/>
          <p:nvPr/>
        </p:nvSpPr>
        <p:spPr>
          <a:xfrm>
            <a:off x="4652599" y="4286031"/>
            <a:ext cx="1918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Idea of using a unique solution for each rig</a:t>
            </a:r>
            <a:endParaRPr sz="700"/>
          </a:p>
        </p:txBody>
      </p:sp>
      <p:sp>
        <p:nvSpPr>
          <p:cNvPr id="274" name="Google Shape;274;p28"/>
          <p:cNvSpPr txBox="1"/>
          <p:nvPr/>
        </p:nvSpPr>
        <p:spPr>
          <a:xfrm>
            <a:off x="6704311" y="1981922"/>
            <a:ext cx="1932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Finalizing and submitting the solution</a:t>
            </a:r>
            <a:endParaRPr sz="700"/>
          </a:p>
        </p:txBody>
      </p:sp>
      <p:sp>
        <p:nvSpPr>
          <p:cNvPr id="275" name="Google Shape;275;p28"/>
          <p:cNvSpPr txBox="1"/>
          <p:nvPr/>
        </p:nvSpPr>
        <p:spPr>
          <a:xfrm>
            <a:off x="507381" y="1249268"/>
            <a:ext cx="8122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Celebrate the excellent individual and collective achievements of your team here.</a:t>
            </a:r>
            <a:endParaRPr sz="700"/>
          </a:p>
        </p:txBody>
      </p:sp>
      <p:cxnSp>
        <p:nvCxnSpPr>
          <p:cNvPr id="276" name="Google Shape;276;p28"/>
          <p:cNvCxnSpPr/>
          <p:nvPr/>
        </p:nvCxnSpPr>
        <p:spPr>
          <a:xfrm flipH="1" rot="10800000">
            <a:off x="3527745" y="2852657"/>
            <a:ext cx="2100" cy="449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lg" w="lg" type="diamond"/>
          </a:ln>
        </p:spPr>
      </p:cxnSp>
      <p:cxnSp>
        <p:nvCxnSpPr>
          <p:cNvPr id="277" name="Google Shape;277;p28"/>
          <p:cNvCxnSpPr/>
          <p:nvPr/>
        </p:nvCxnSpPr>
        <p:spPr>
          <a:xfrm flipH="1" rot="10800000">
            <a:off x="5610831" y="3302037"/>
            <a:ext cx="2100" cy="449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diamond"/>
            <a:tailEnd len="sm" w="sm" type="none"/>
          </a:ln>
        </p:spPr>
      </p:cxnSp>
      <p:cxnSp>
        <p:nvCxnSpPr>
          <p:cNvPr id="278" name="Google Shape;278;p28"/>
          <p:cNvCxnSpPr/>
          <p:nvPr/>
        </p:nvCxnSpPr>
        <p:spPr>
          <a:xfrm flipH="1" rot="10800000">
            <a:off x="1472580" y="3301996"/>
            <a:ext cx="2100" cy="449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diamond"/>
            <a:tailEnd len="sm" w="sm" type="none"/>
          </a:ln>
        </p:spPr>
      </p:cxnSp>
      <p:sp>
        <p:nvSpPr>
          <p:cNvPr id="279" name="Google Shape;279;p28"/>
          <p:cNvSpPr/>
          <p:nvPr/>
        </p:nvSpPr>
        <p:spPr>
          <a:xfrm>
            <a:off x="-9853" y="-285750"/>
            <a:ext cx="851238" cy="1742980"/>
          </a:xfrm>
          <a:custGeom>
            <a:rect b="b" l="l" r="r" t="t"/>
            <a:pathLst>
              <a:path extrusionOk="0" h="3485960" w="1702475">
                <a:moveTo>
                  <a:pt x="0" y="0"/>
                </a:moveTo>
                <a:lnTo>
                  <a:pt x="1702475" y="0"/>
                </a:lnTo>
                <a:lnTo>
                  <a:pt x="1702475" y="3485960"/>
                </a:lnTo>
                <a:lnTo>
                  <a:pt x="0" y="3485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97679" r="0" t="0"/>
            </a:stretch>
          </a:blipFill>
          <a:ln>
            <a:noFill/>
          </a:ln>
        </p:spPr>
      </p:sp>
      <p:sp>
        <p:nvSpPr>
          <p:cNvPr id="280" name="Google Shape;280;p28"/>
          <p:cNvSpPr/>
          <p:nvPr/>
        </p:nvSpPr>
        <p:spPr>
          <a:xfrm flipH="1">
            <a:off x="8292763" y="3686270"/>
            <a:ext cx="851238" cy="1742980"/>
          </a:xfrm>
          <a:custGeom>
            <a:rect b="b" l="l" r="r" t="t"/>
            <a:pathLst>
              <a:path extrusionOk="0" h="3485960" w="1702475">
                <a:moveTo>
                  <a:pt x="1702475" y="0"/>
                </a:moveTo>
                <a:lnTo>
                  <a:pt x="0" y="0"/>
                </a:lnTo>
                <a:lnTo>
                  <a:pt x="0" y="3485960"/>
                </a:lnTo>
                <a:lnTo>
                  <a:pt x="1702475" y="3485960"/>
                </a:lnTo>
                <a:lnTo>
                  <a:pt x="1702475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97679" r="0" t="0"/>
            </a:stretch>
          </a:blipFill>
          <a:ln>
            <a:noFill/>
          </a:ln>
        </p:spPr>
      </p:sp>
      <p:sp>
        <p:nvSpPr>
          <p:cNvPr id="281" name="Google Shape;28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/>
        </p:nvSpPr>
        <p:spPr>
          <a:xfrm>
            <a:off x="904857" y="725003"/>
            <a:ext cx="7327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THANK YOU!</a:t>
            </a:r>
            <a:endParaRPr sz="700"/>
          </a:p>
        </p:txBody>
      </p:sp>
      <p:sp>
        <p:nvSpPr>
          <p:cNvPr id="287" name="Google Shape;287;p29"/>
          <p:cNvSpPr/>
          <p:nvPr/>
        </p:nvSpPr>
        <p:spPr>
          <a:xfrm>
            <a:off x="-20807" y="4590407"/>
            <a:ext cx="9185615" cy="553093"/>
          </a:xfrm>
          <a:custGeom>
            <a:rect b="b" l="l" r="r" t="t"/>
            <a:pathLst>
              <a:path extrusionOk="0" h="1106186" w="18371230">
                <a:moveTo>
                  <a:pt x="0" y="0"/>
                </a:moveTo>
                <a:lnTo>
                  <a:pt x="18371230" y="0"/>
                </a:lnTo>
                <a:lnTo>
                  <a:pt x="18371230" y="1106186"/>
                </a:lnTo>
                <a:lnTo>
                  <a:pt x="0" y="1106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65872" l="0" r="-105119" t="0"/>
            </a:stretch>
          </a:blipFill>
          <a:ln>
            <a:noFill/>
          </a:ln>
        </p:spPr>
      </p:sp>
      <p:sp>
        <p:nvSpPr>
          <p:cNvPr id="288" name="Google Shape;288;p29"/>
          <p:cNvSpPr/>
          <p:nvPr/>
        </p:nvSpPr>
        <p:spPr>
          <a:xfrm>
            <a:off x="1981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0" y="0"/>
                </a:moveTo>
                <a:lnTo>
                  <a:pt x="1264636" y="0"/>
                </a:lnTo>
                <a:lnTo>
                  <a:pt x="1264636" y="1483047"/>
                </a:lnTo>
                <a:lnTo>
                  <a:pt x="0" y="1483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9" name="Google Shape;289;p29"/>
          <p:cNvSpPr/>
          <p:nvPr/>
        </p:nvSpPr>
        <p:spPr>
          <a:xfrm flipH="1">
            <a:off x="83134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1264636" y="0"/>
                </a:moveTo>
                <a:lnTo>
                  <a:pt x="0" y="0"/>
                </a:lnTo>
                <a:lnTo>
                  <a:pt x="0" y="1483047"/>
                </a:lnTo>
                <a:lnTo>
                  <a:pt x="1264636" y="1483047"/>
                </a:lnTo>
                <a:lnTo>
                  <a:pt x="126463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90" name="Google Shape;290;p29"/>
          <p:cNvPicPr preferRelativeResize="0"/>
          <p:nvPr/>
        </p:nvPicPr>
        <p:blipFill rotWithShape="1">
          <a:blip r:embed="rId5">
            <a:alphaModFix/>
          </a:blip>
          <a:srcRect b="52265" l="0" r="0" t="0"/>
          <a:stretch/>
        </p:blipFill>
        <p:spPr>
          <a:xfrm>
            <a:off x="661875" y="1808087"/>
            <a:ext cx="7813448" cy="24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7975" y="3445650"/>
            <a:ext cx="142875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958828" y="2628456"/>
            <a:ext cx="29655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</a:t>
            </a:r>
            <a:r>
              <a:rPr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Members</a:t>
            </a:r>
            <a:endParaRPr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</a:t>
            </a:r>
            <a:endParaRPr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Challenges</a:t>
            </a:r>
            <a:endParaRPr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Initial Plan</a:t>
            </a:r>
            <a:endParaRPr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Problems Encountered</a:t>
            </a:r>
            <a:endParaRPr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lnSpc>
                <a:spcPct val="13001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201964" y="2628456"/>
            <a:ext cx="2373900" cy="15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</a:t>
            </a:r>
            <a:endParaRPr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Interface</a:t>
            </a:r>
            <a:endParaRPr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Timeline</a:t>
            </a:r>
            <a:endParaRPr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767143" y="1298479"/>
            <a:ext cx="364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AGENDA</a:t>
            </a:r>
            <a:endParaRPr sz="700"/>
          </a:p>
        </p:txBody>
      </p:sp>
      <p:cxnSp>
        <p:nvCxnSpPr>
          <p:cNvPr id="70" name="Google Shape;70;p14"/>
          <p:cNvCxnSpPr/>
          <p:nvPr/>
        </p:nvCxnSpPr>
        <p:spPr>
          <a:xfrm flipH="1" rot="10800000">
            <a:off x="4562475" y="2382614"/>
            <a:ext cx="9600" cy="1870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4"/>
          <p:cNvSpPr/>
          <p:nvPr/>
        </p:nvSpPr>
        <p:spPr>
          <a:xfrm>
            <a:off x="-9853" y="0"/>
            <a:ext cx="851238" cy="1742980"/>
          </a:xfrm>
          <a:custGeom>
            <a:rect b="b" l="l" r="r" t="t"/>
            <a:pathLst>
              <a:path extrusionOk="0" h="3485960" w="1702475">
                <a:moveTo>
                  <a:pt x="0" y="0"/>
                </a:moveTo>
                <a:lnTo>
                  <a:pt x="1702475" y="0"/>
                </a:lnTo>
                <a:lnTo>
                  <a:pt x="1702475" y="3485960"/>
                </a:lnTo>
                <a:lnTo>
                  <a:pt x="0" y="3485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97679" r="0" t="0"/>
            </a:stretch>
          </a:blipFill>
          <a:ln>
            <a:noFill/>
          </a:ln>
        </p:spPr>
      </p:sp>
      <p:sp>
        <p:nvSpPr>
          <p:cNvPr id="72" name="Google Shape;72;p14"/>
          <p:cNvSpPr/>
          <p:nvPr/>
        </p:nvSpPr>
        <p:spPr>
          <a:xfrm flipH="1">
            <a:off x="8292763" y="3400520"/>
            <a:ext cx="851238" cy="1742980"/>
          </a:xfrm>
          <a:custGeom>
            <a:rect b="b" l="l" r="r" t="t"/>
            <a:pathLst>
              <a:path extrusionOk="0" h="3485960" w="1702475">
                <a:moveTo>
                  <a:pt x="1702475" y="0"/>
                </a:moveTo>
                <a:lnTo>
                  <a:pt x="0" y="0"/>
                </a:lnTo>
                <a:lnTo>
                  <a:pt x="0" y="3485960"/>
                </a:lnTo>
                <a:lnTo>
                  <a:pt x="1702475" y="3485960"/>
                </a:lnTo>
                <a:lnTo>
                  <a:pt x="1702475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97679" r="0" t="0"/>
            </a:stretch>
          </a:blipFill>
          <a:ln>
            <a:noFill/>
          </a:ln>
        </p:spPr>
      </p:sp>
      <p:sp>
        <p:nvSpPr>
          <p:cNvPr id="73" name="Google Shape;73;p14"/>
          <p:cNvSpPr/>
          <p:nvPr/>
        </p:nvSpPr>
        <p:spPr>
          <a:xfrm rot="5400000">
            <a:off x="4135128" y="-31116"/>
            <a:ext cx="911844" cy="1069327"/>
          </a:xfrm>
          <a:custGeom>
            <a:rect b="b" l="l" r="r" t="t"/>
            <a:pathLst>
              <a:path extrusionOk="0" h="2138653" w="1823688">
                <a:moveTo>
                  <a:pt x="0" y="0"/>
                </a:moveTo>
                <a:lnTo>
                  <a:pt x="1823688" y="0"/>
                </a:lnTo>
                <a:lnTo>
                  <a:pt x="1823688" y="2138653"/>
                </a:lnTo>
                <a:lnTo>
                  <a:pt x="0" y="21386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-99788" y="2368329"/>
            <a:ext cx="549622" cy="644547"/>
          </a:xfrm>
          <a:custGeom>
            <a:rect b="b" l="l" r="r" t="t"/>
            <a:pathLst>
              <a:path extrusionOk="0" h="1289093" w="1099244">
                <a:moveTo>
                  <a:pt x="0" y="0"/>
                </a:moveTo>
                <a:lnTo>
                  <a:pt x="1099244" y="0"/>
                </a:lnTo>
                <a:lnTo>
                  <a:pt x="1099244" y="1289092"/>
                </a:lnTo>
                <a:lnTo>
                  <a:pt x="0" y="1289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0" name="Google Shape;80;p15"/>
          <p:cNvSpPr/>
          <p:nvPr/>
        </p:nvSpPr>
        <p:spPr>
          <a:xfrm>
            <a:off x="449833" y="2368329"/>
            <a:ext cx="549622" cy="644547"/>
          </a:xfrm>
          <a:custGeom>
            <a:rect b="b" l="l" r="r" t="t"/>
            <a:pathLst>
              <a:path extrusionOk="0" h="1289093" w="1099244">
                <a:moveTo>
                  <a:pt x="0" y="0"/>
                </a:moveTo>
                <a:lnTo>
                  <a:pt x="1099244" y="0"/>
                </a:lnTo>
                <a:lnTo>
                  <a:pt x="1099244" y="1289092"/>
                </a:lnTo>
                <a:lnTo>
                  <a:pt x="0" y="1289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1" name="Google Shape;81;p15"/>
          <p:cNvSpPr/>
          <p:nvPr/>
        </p:nvSpPr>
        <p:spPr>
          <a:xfrm>
            <a:off x="999456" y="2368329"/>
            <a:ext cx="549622" cy="644547"/>
          </a:xfrm>
          <a:custGeom>
            <a:rect b="b" l="l" r="r" t="t"/>
            <a:pathLst>
              <a:path extrusionOk="0" h="1289093" w="1099244">
                <a:moveTo>
                  <a:pt x="0" y="0"/>
                </a:moveTo>
                <a:lnTo>
                  <a:pt x="1099245" y="0"/>
                </a:lnTo>
                <a:lnTo>
                  <a:pt x="1099245" y="1289092"/>
                </a:lnTo>
                <a:lnTo>
                  <a:pt x="0" y="1289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2" name="Google Shape;82;p15"/>
          <p:cNvSpPr/>
          <p:nvPr/>
        </p:nvSpPr>
        <p:spPr>
          <a:xfrm>
            <a:off x="1549078" y="2368329"/>
            <a:ext cx="549622" cy="644547"/>
          </a:xfrm>
          <a:custGeom>
            <a:rect b="b" l="l" r="r" t="t"/>
            <a:pathLst>
              <a:path extrusionOk="0" h="1289093" w="1099244">
                <a:moveTo>
                  <a:pt x="0" y="0"/>
                </a:moveTo>
                <a:lnTo>
                  <a:pt x="1099244" y="0"/>
                </a:lnTo>
                <a:lnTo>
                  <a:pt x="1099244" y="1289092"/>
                </a:lnTo>
                <a:lnTo>
                  <a:pt x="0" y="1289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3" name="Google Shape;83;p15"/>
          <p:cNvSpPr/>
          <p:nvPr/>
        </p:nvSpPr>
        <p:spPr>
          <a:xfrm>
            <a:off x="2098700" y="2368329"/>
            <a:ext cx="549622" cy="644547"/>
          </a:xfrm>
          <a:custGeom>
            <a:rect b="b" l="l" r="r" t="t"/>
            <a:pathLst>
              <a:path extrusionOk="0" h="1289093" w="1099244">
                <a:moveTo>
                  <a:pt x="0" y="0"/>
                </a:moveTo>
                <a:lnTo>
                  <a:pt x="1099245" y="0"/>
                </a:lnTo>
                <a:lnTo>
                  <a:pt x="1099245" y="1289092"/>
                </a:lnTo>
                <a:lnTo>
                  <a:pt x="0" y="1289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4" name="Google Shape;84;p15"/>
          <p:cNvSpPr/>
          <p:nvPr/>
        </p:nvSpPr>
        <p:spPr>
          <a:xfrm>
            <a:off x="2648323" y="2368329"/>
            <a:ext cx="549622" cy="644547"/>
          </a:xfrm>
          <a:custGeom>
            <a:rect b="b" l="l" r="r" t="t"/>
            <a:pathLst>
              <a:path extrusionOk="0" h="1289093" w="1099244">
                <a:moveTo>
                  <a:pt x="0" y="0"/>
                </a:moveTo>
                <a:lnTo>
                  <a:pt x="1099244" y="0"/>
                </a:lnTo>
                <a:lnTo>
                  <a:pt x="1099244" y="1289092"/>
                </a:lnTo>
                <a:lnTo>
                  <a:pt x="0" y="1289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5"/>
          <p:cNvSpPr/>
          <p:nvPr/>
        </p:nvSpPr>
        <p:spPr>
          <a:xfrm>
            <a:off x="3197945" y="2368329"/>
            <a:ext cx="549622" cy="644547"/>
          </a:xfrm>
          <a:custGeom>
            <a:rect b="b" l="l" r="r" t="t"/>
            <a:pathLst>
              <a:path extrusionOk="0" h="1289093" w="1099244">
                <a:moveTo>
                  <a:pt x="0" y="0"/>
                </a:moveTo>
                <a:lnTo>
                  <a:pt x="1099244" y="0"/>
                </a:lnTo>
                <a:lnTo>
                  <a:pt x="1099244" y="1289092"/>
                </a:lnTo>
                <a:lnTo>
                  <a:pt x="0" y="1289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5"/>
          <p:cNvSpPr/>
          <p:nvPr/>
        </p:nvSpPr>
        <p:spPr>
          <a:xfrm>
            <a:off x="3747567" y="2368329"/>
            <a:ext cx="549622" cy="644547"/>
          </a:xfrm>
          <a:custGeom>
            <a:rect b="b" l="l" r="r" t="t"/>
            <a:pathLst>
              <a:path extrusionOk="0" h="1289093" w="1099244">
                <a:moveTo>
                  <a:pt x="0" y="0"/>
                </a:moveTo>
                <a:lnTo>
                  <a:pt x="1099245" y="0"/>
                </a:lnTo>
                <a:lnTo>
                  <a:pt x="1099245" y="1289092"/>
                </a:lnTo>
                <a:lnTo>
                  <a:pt x="0" y="1289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5"/>
          <p:cNvSpPr/>
          <p:nvPr/>
        </p:nvSpPr>
        <p:spPr>
          <a:xfrm>
            <a:off x="4297189" y="2368329"/>
            <a:ext cx="549622" cy="644547"/>
          </a:xfrm>
          <a:custGeom>
            <a:rect b="b" l="l" r="r" t="t"/>
            <a:pathLst>
              <a:path extrusionOk="0" h="1289093" w="1099244">
                <a:moveTo>
                  <a:pt x="0" y="0"/>
                </a:moveTo>
                <a:lnTo>
                  <a:pt x="1099244" y="0"/>
                </a:lnTo>
                <a:lnTo>
                  <a:pt x="1099244" y="1289092"/>
                </a:lnTo>
                <a:lnTo>
                  <a:pt x="0" y="1289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5"/>
          <p:cNvSpPr/>
          <p:nvPr/>
        </p:nvSpPr>
        <p:spPr>
          <a:xfrm>
            <a:off x="4846811" y="2368329"/>
            <a:ext cx="549622" cy="644547"/>
          </a:xfrm>
          <a:custGeom>
            <a:rect b="b" l="l" r="r" t="t"/>
            <a:pathLst>
              <a:path extrusionOk="0" h="1289093" w="1099244">
                <a:moveTo>
                  <a:pt x="0" y="0"/>
                </a:moveTo>
                <a:lnTo>
                  <a:pt x="1099245" y="0"/>
                </a:lnTo>
                <a:lnTo>
                  <a:pt x="1099245" y="1289092"/>
                </a:lnTo>
                <a:lnTo>
                  <a:pt x="0" y="1289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5"/>
          <p:cNvSpPr/>
          <p:nvPr/>
        </p:nvSpPr>
        <p:spPr>
          <a:xfrm>
            <a:off x="5396434" y="2368329"/>
            <a:ext cx="549622" cy="644547"/>
          </a:xfrm>
          <a:custGeom>
            <a:rect b="b" l="l" r="r" t="t"/>
            <a:pathLst>
              <a:path extrusionOk="0" h="1289093" w="1099244">
                <a:moveTo>
                  <a:pt x="0" y="0"/>
                </a:moveTo>
                <a:lnTo>
                  <a:pt x="1099244" y="0"/>
                </a:lnTo>
                <a:lnTo>
                  <a:pt x="1099244" y="1289092"/>
                </a:lnTo>
                <a:lnTo>
                  <a:pt x="0" y="1289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5"/>
          <p:cNvSpPr/>
          <p:nvPr/>
        </p:nvSpPr>
        <p:spPr>
          <a:xfrm>
            <a:off x="5946056" y="2368329"/>
            <a:ext cx="549622" cy="644547"/>
          </a:xfrm>
          <a:custGeom>
            <a:rect b="b" l="l" r="r" t="t"/>
            <a:pathLst>
              <a:path extrusionOk="0" h="1289093" w="1099244">
                <a:moveTo>
                  <a:pt x="0" y="0"/>
                </a:moveTo>
                <a:lnTo>
                  <a:pt x="1099244" y="0"/>
                </a:lnTo>
                <a:lnTo>
                  <a:pt x="1099244" y="1289092"/>
                </a:lnTo>
                <a:lnTo>
                  <a:pt x="0" y="1289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5"/>
          <p:cNvSpPr/>
          <p:nvPr/>
        </p:nvSpPr>
        <p:spPr>
          <a:xfrm>
            <a:off x="6495677" y="2368329"/>
            <a:ext cx="549622" cy="644547"/>
          </a:xfrm>
          <a:custGeom>
            <a:rect b="b" l="l" r="r" t="t"/>
            <a:pathLst>
              <a:path extrusionOk="0" h="1289093" w="1099244">
                <a:moveTo>
                  <a:pt x="0" y="0"/>
                </a:moveTo>
                <a:lnTo>
                  <a:pt x="1099245" y="0"/>
                </a:lnTo>
                <a:lnTo>
                  <a:pt x="1099245" y="1289092"/>
                </a:lnTo>
                <a:lnTo>
                  <a:pt x="0" y="1289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5"/>
          <p:cNvSpPr/>
          <p:nvPr/>
        </p:nvSpPr>
        <p:spPr>
          <a:xfrm>
            <a:off x="7045300" y="2368329"/>
            <a:ext cx="549622" cy="644547"/>
          </a:xfrm>
          <a:custGeom>
            <a:rect b="b" l="l" r="r" t="t"/>
            <a:pathLst>
              <a:path extrusionOk="0" h="1289093" w="1099244">
                <a:moveTo>
                  <a:pt x="0" y="0"/>
                </a:moveTo>
                <a:lnTo>
                  <a:pt x="1099244" y="0"/>
                </a:lnTo>
                <a:lnTo>
                  <a:pt x="1099244" y="1289092"/>
                </a:lnTo>
                <a:lnTo>
                  <a:pt x="0" y="1289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5"/>
          <p:cNvSpPr/>
          <p:nvPr/>
        </p:nvSpPr>
        <p:spPr>
          <a:xfrm>
            <a:off x="7594922" y="2368329"/>
            <a:ext cx="549622" cy="644547"/>
          </a:xfrm>
          <a:custGeom>
            <a:rect b="b" l="l" r="r" t="t"/>
            <a:pathLst>
              <a:path extrusionOk="0" h="1289093" w="1099244">
                <a:moveTo>
                  <a:pt x="0" y="0"/>
                </a:moveTo>
                <a:lnTo>
                  <a:pt x="1099245" y="0"/>
                </a:lnTo>
                <a:lnTo>
                  <a:pt x="1099245" y="1289092"/>
                </a:lnTo>
                <a:lnTo>
                  <a:pt x="0" y="1289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5"/>
          <p:cNvSpPr/>
          <p:nvPr/>
        </p:nvSpPr>
        <p:spPr>
          <a:xfrm>
            <a:off x="8144545" y="2368329"/>
            <a:ext cx="549622" cy="644547"/>
          </a:xfrm>
          <a:custGeom>
            <a:rect b="b" l="l" r="r" t="t"/>
            <a:pathLst>
              <a:path extrusionOk="0" h="1289093" w="1099244">
                <a:moveTo>
                  <a:pt x="0" y="0"/>
                </a:moveTo>
                <a:lnTo>
                  <a:pt x="1099244" y="0"/>
                </a:lnTo>
                <a:lnTo>
                  <a:pt x="1099244" y="1289092"/>
                </a:lnTo>
                <a:lnTo>
                  <a:pt x="0" y="1289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5"/>
          <p:cNvSpPr/>
          <p:nvPr/>
        </p:nvSpPr>
        <p:spPr>
          <a:xfrm>
            <a:off x="8694167" y="2368329"/>
            <a:ext cx="549622" cy="644547"/>
          </a:xfrm>
          <a:custGeom>
            <a:rect b="b" l="l" r="r" t="t"/>
            <a:pathLst>
              <a:path extrusionOk="0" h="1289093" w="1099244">
                <a:moveTo>
                  <a:pt x="0" y="0"/>
                </a:moveTo>
                <a:lnTo>
                  <a:pt x="1099244" y="0"/>
                </a:lnTo>
                <a:lnTo>
                  <a:pt x="1099244" y="1289092"/>
                </a:lnTo>
                <a:lnTo>
                  <a:pt x="0" y="1289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6" name="Google Shape;96;p15"/>
          <p:cNvGrpSpPr/>
          <p:nvPr/>
        </p:nvGrpSpPr>
        <p:grpSpPr>
          <a:xfrm>
            <a:off x="2586302" y="1654161"/>
            <a:ext cx="1899450" cy="2697941"/>
            <a:chOff x="0" y="0"/>
            <a:chExt cx="5065200" cy="7194508"/>
          </a:xfrm>
        </p:grpSpPr>
        <p:sp>
          <p:nvSpPr>
            <p:cNvPr id="97" name="Google Shape;97;p15"/>
            <p:cNvSpPr/>
            <p:nvPr/>
          </p:nvSpPr>
          <p:spPr>
            <a:xfrm>
              <a:off x="0" y="0"/>
              <a:ext cx="5065188" cy="5249735"/>
            </a:xfrm>
            <a:custGeom>
              <a:rect b="b" l="l" r="r" t="t"/>
              <a:pathLst>
                <a:path extrusionOk="0" h="5249735" w="5065188">
                  <a:moveTo>
                    <a:pt x="0" y="0"/>
                  </a:moveTo>
                  <a:lnTo>
                    <a:pt x="5065188" y="0"/>
                  </a:lnTo>
                  <a:lnTo>
                    <a:pt x="5065188" y="5249735"/>
                  </a:lnTo>
                  <a:lnTo>
                    <a:pt x="0" y="52497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22398" l="-14579" r="-6249" t="-52579"/>
              </a:stretch>
            </a:blipFill>
            <a:ln>
              <a:noFill/>
            </a:ln>
          </p:spPr>
        </p:sp>
        <p:sp>
          <p:nvSpPr>
            <p:cNvPr id="98" name="Google Shape;98;p15"/>
            <p:cNvSpPr txBox="1"/>
            <p:nvPr/>
          </p:nvSpPr>
          <p:spPr>
            <a:xfrm>
              <a:off x="0" y="5587822"/>
              <a:ext cx="5065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CHLOE LAW</a:t>
              </a:r>
              <a:endParaRPr sz="700"/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0" y="6332308"/>
              <a:ext cx="5065200" cy="8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4th Year Software Engineering</a:t>
              </a:r>
              <a:endParaRPr sz="700"/>
            </a:p>
            <a:p>
              <a:pPr indent="0" lvl="0" marL="0" marR="0" rtl="0" algn="l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514350" y="1654161"/>
            <a:ext cx="1899450" cy="2697941"/>
            <a:chOff x="0" y="0"/>
            <a:chExt cx="5065200" cy="7194508"/>
          </a:xfrm>
        </p:grpSpPr>
        <p:sp>
          <p:nvSpPr>
            <p:cNvPr id="101" name="Google Shape;101;p15"/>
            <p:cNvSpPr/>
            <p:nvPr/>
          </p:nvSpPr>
          <p:spPr>
            <a:xfrm>
              <a:off x="0" y="0"/>
              <a:ext cx="5065188" cy="5249735"/>
            </a:xfrm>
            <a:custGeom>
              <a:rect b="b" l="l" r="r" t="t"/>
              <a:pathLst>
                <a:path extrusionOk="0" h="5249735" w="5065188">
                  <a:moveTo>
                    <a:pt x="0" y="0"/>
                  </a:moveTo>
                  <a:lnTo>
                    <a:pt x="5065188" y="0"/>
                  </a:lnTo>
                  <a:lnTo>
                    <a:pt x="5065188" y="5249735"/>
                  </a:lnTo>
                  <a:lnTo>
                    <a:pt x="0" y="52497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2748" l="-55567" r="-33468" t="-18769"/>
              </a:stretch>
            </a:blipFill>
            <a:ln>
              <a:noFill/>
            </a:ln>
          </p:spPr>
        </p:sp>
        <p:sp>
          <p:nvSpPr>
            <p:cNvPr id="102" name="Google Shape;102;p15"/>
            <p:cNvSpPr txBox="1"/>
            <p:nvPr/>
          </p:nvSpPr>
          <p:spPr>
            <a:xfrm>
              <a:off x="0" y="5587822"/>
              <a:ext cx="5065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CAMILLE GRANADE</a:t>
              </a:r>
              <a:endParaRPr sz="700"/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0" y="6332308"/>
              <a:ext cx="5065200" cy="8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4th Year Computer Engineering</a:t>
              </a:r>
              <a:endParaRPr sz="700"/>
            </a:p>
            <a:p>
              <a:pPr indent="0" lvl="0" marL="0" marR="0" rtl="0" algn="l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grpSp>
        <p:nvGrpSpPr>
          <p:cNvPr id="104" name="Google Shape;104;p15"/>
          <p:cNvGrpSpPr/>
          <p:nvPr/>
        </p:nvGrpSpPr>
        <p:grpSpPr>
          <a:xfrm>
            <a:off x="4658253" y="1654161"/>
            <a:ext cx="1899450" cy="2697941"/>
            <a:chOff x="0" y="0"/>
            <a:chExt cx="5065200" cy="7194508"/>
          </a:xfrm>
        </p:grpSpPr>
        <p:sp>
          <p:nvSpPr>
            <p:cNvPr id="105" name="Google Shape;105;p15"/>
            <p:cNvSpPr/>
            <p:nvPr/>
          </p:nvSpPr>
          <p:spPr>
            <a:xfrm>
              <a:off x="0" y="0"/>
              <a:ext cx="5065188" cy="5249735"/>
            </a:xfrm>
            <a:custGeom>
              <a:rect b="b" l="l" r="r" t="t"/>
              <a:pathLst>
                <a:path extrusionOk="0" h="5249735" w="5065188">
                  <a:moveTo>
                    <a:pt x="0" y="0"/>
                  </a:moveTo>
                  <a:lnTo>
                    <a:pt x="5065188" y="0"/>
                  </a:lnTo>
                  <a:lnTo>
                    <a:pt x="5065188" y="5249735"/>
                  </a:lnTo>
                  <a:lnTo>
                    <a:pt x="0" y="52497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1649" l="-50907" r="-40799" t="-30378"/>
              </a:stretch>
            </a:blipFill>
            <a:ln>
              <a:noFill/>
            </a:ln>
          </p:spPr>
        </p:sp>
        <p:sp>
          <p:nvSpPr>
            <p:cNvPr id="106" name="Google Shape;106;p15"/>
            <p:cNvSpPr txBox="1"/>
            <p:nvPr/>
          </p:nvSpPr>
          <p:spPr>
            <a:xfrm>
              <a:off x="0" y="5587822"/>
              <a:ext cx="5065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JACK SPIRATOS</a:t>
              </a:r>
              <a:endParaRPr sz="700"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0" y="6332308"/>
              <a:ext cx="5065200" cy="8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3rd Year </a:t>
              </a:r>
              <a:r>
                <a:rPr lang="en" sz="10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Software</a:t>
              </a:r>
              <a:r>
                <a:rPr lang="en" sz="10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Engineering</a:t>
              </a:r>
              <a:endParaRPr sz="700"/>
            </a:p>
            <a:p>
              <a:pPr indent="0" lvl="0" marL="0" marR="0" rtl="0" algn="l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6730205" y="1654161"/>
            <a:ext cx="1899450" cy="2697941"/>
            <a:chOff x="0" y="0"/>
            <a:chExt cx="5065200" cy="7194508"/>
          </a:xfrm>
        </p:grpSpPr>
        <p:sp>
          <p:nvSpPr>
            <p:cNvPr id="109" name="Google Shape;109;p15"/>
            <p:cNvSpPr/>
            <p:nvPr/>
          </p:nvSpPr>
          <p:spPr>
            <a:xfrm>
              <a:off x="0" y="0"/>
              <a:ext cx="5065188" cy="5249735"/>
            </a:xfrm>
            <a:custGeom>
              <a:rect b="b" l="l" r="r" t="t"/>
              <a:pathLst>
                <a:path extrusionOk="0" h="5249735" w="5065188">
                  <a:moveTo>
                    <a:pt x="0" y="0"/>
                  </a:moveTo>
                  <a:lnTo>
                    <a:pt x="5065188" y="0"/>
                  </a:lnTo>
                  <a:lnTo>
                    <a:pt x="5065188" y="5249735"/>
                  </a:lnTo>
                  <a:lnTo>
                    <a:pt x="0" y="52497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-38587" r="-88385" t="-45908"/>
              </a:stretch>
            </a:blipFill>
            <a:ln>
              <a:noFill/>
            </a:ln>
          </p:spPr>
        </p:sp>
        <p:sp>
          <p:nvSpPr>
            <p:cNvPr id="110" name="Google Shape;110;p15"/>
            <p:cNvSpPr txBox="1"/>
            <p:nvPr/>
          </p:nvSpPr>
          <p:spPr>
            <a:xfrm>
              <a:off x="0" y="5587822"/>
              <a:ext cx="5065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BEN MARCOTTE</a:t>
              </a:r>
              <a:endParaRPr sz="700"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0" y="6332308"/>
              <a:ext cx="5065200" cy="8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5th Year Software Engineering</a:t>
              </a:r>
              <a:endParaRPr sz="700"/>
            </a:p>
            <a:p>
              <a:pPr indent="0" lvl="0" marL="0" marR="0" rtl="0" algn="l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sp>
        <p:nvSpPr>
          <p:cNvPr id="112" name="Google Shape;112;p15"/>
          <p:cNvSpPr txBox="1"/>
          <p:nvPr/>
        </p:nvSpPr>
        <p:spPr>
          <a:xfrm>
            <a:off x="456593" y="600681"/>
            <a:ext cx="7962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5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OUR TEAM MEMBERS</a:t>
            </a:r>
            <a:endParaRPr sz="700"/>
          </a:p>
        </p:txBody>
      </p:sp>
      <p:sp>
        <p:nvSpPr>
          <p:cNvPr id="113" name="Google Shape;113;p15"/>
          <p:cNvSpPr/>
          <p:nvPr/>
        </p:nvSpPr>
        <p:spPr>
          <a:xfrm flipH="1" rot="10800000">
            <a:off x="-20807" y="-9525"/>
            <a:ext cx="9185615" cy="553093"/>
          </a:xfrm>
          <a:custGeom>
            <a:rect b="b" l="l" r="r" t="t"/>
            <a:pathLst>
              <a:path extrusionOk="0" h="1106186" w="18371230">
                <a:moveTo>
                  <a:pt x="0" y="1106186"/>
                </a:moveTo>
                <a:lnTo>
                  <a:pt x="18371230" y="1106186"/>
                </a:lnTo>
                <a:lnTo>
                  <a:pt x="18371230" y="0"/>
                </a:lnTo>
                <a:lnTo>
                  <a:pt x="0" y="0"/>
                </a:lnTo>
                <a:lnTo>
                  <a:pt x="0" y="1106186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-665872" l="0" r="-105119" t="0"/>
            </a:stretch>
          </a:blipFill>
          <a:ln>
            <a:noFill/>
          </a:ln>
        </p:spPr>
      </p:sp>
      <p:pic>
        <p:nvPicPr>
          <p:cNvPr id="114" name="Google Shape;114;p15"/>
          <p:cNvPicPr preferRelativeResize="0"/>
          <p:nvPr/>
        </p:nvPicPr>
        <p:blipFill rotWithShape="1">
          <a:blip r:embed="rId9">
            <a:alphaModFix/>
          </a:blip>
          <a:srcRect b="28648" l="7146" r="-204" t="7984"/>
          <a:stretch/>
        </p:blipFill>
        <p:spPr>
          <a:xfrm>
            <a:off x="6730200" y="1654150"/>
            <a:ext cx="1928024" cy="19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10">
            <a:alphaModFix/>
          </a:blip>
          <a:srcRect b="10363" l="5606" r="9955" t="5926"/>
          <a:stretch/>
        </p:blipFill>
        <p:spPr>
          <a:xfrm>
            <a:off x="2586300" y="1654150"/>
            <a:ext cx="1985700" cy="196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11">
            <a:alphaModFix/>
          </a:blip>
          <a:srcRect b="23202" l="3629" r="16428" t="38528"/>
          <a:stretch/>
        </p:blipFill>
        <p:spPr>
          <a:xfrm>
            <a:off x="4658250" y="1654150"/>
            <a:ext cx="1899450" cy="19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12">
            <a:alphaModFix/>
          </a:blip>
          <a:srcRect b="0" l="22966" r="14506" t="2143"/>
          <a:stretch/>
        </p:blipFill>
        <p:spPr>
          <a:xfrm>
            <a:off x="485774" y="1632113"/>
            <a:ext cx="1928023" cy="20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904857" y="725003"/>
            <a:ext cx="7327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OBJECTIVES</a:t>
            </a:r>
            <a:endParaRPr sz="4500"/>
          </a:p>
        </p:txBody>
      </p:sp>
      <p:sp>
        <p:nvSpPr>
          <p:cNvPr id="124" name="Google Shape;124;p16"/>
          <p:cNvSpPr txBox="1"/>
          <p:nvPr/>
        </p:nvSpPr>
        <p:spPr>
          <a:xfrm>
            <a:off x="908257" y="1660748"/>
            <a:ext cx="7327500" cy="17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-"/>
            </a:pPr>
            <a:r>
              <a:rPr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solution for offshore drilling around F.I.N, considering biodiversity and preservation priorities.</a:t>
            </a:r>
            <a:endParaRPr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-"/>
            </a:pPr>
            <a:r>
              <a:rPr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suitable datasets.</a:t>
            </a:r>
            <a:endParaRPr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-"/>
            </a:pPr>
            <a:r>
              <a:rPr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 an efficient algorithm.</a:t>
            </a:r>
            <a:endParaRPr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-"/>
            </a:pPr>
            <a:r>
              <a:rPr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a user-friendly interface.</a:t>
            </a:r>
            <a:endParaRPr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-"/>
            </a:pPr>
            <a:r>
              <a:rPr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 and demonstrate the solution.</a:t>
            </a:r>
            <a:endParaRPr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-20807" y="4590407"/>
            <a:ext cx="9185615" cy="553093"/>
          </a:xfrm>
          <a:custGeom>
            <a:rect b="b" l="l" r="r" t="t"/>
            <a:pathLst>
              <a:path extrusionOk="0" h="1106186" w="18371230">
                <a:moveTo>
                  <a:pt x="0" y="0"/>
                </a:moveTo>
                <a:lnTo>
                  <a:pt x="18371230" y="0"/>
                </a:lnTo>
                <a:lnTo>
                  <a:pt x="18371230" y="1106186"/>
                </a:lnTo>
                <a:lnTo>
                  <a:pt x="0" y="1106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65872" l="0" r="-105119" t="0"/>
            </a:stretch>
          </a:blipFill>
          <a:ln>
            <a:noFill/>
          </a:ln>
        </p:spPr>
      </p:sp>
      <p:sp>
        <p:nvSpPr>
          <p:cNvPr id="126" name="Google Shape;126;p16"/>
          <p:cNvSpPr/>
          <p:nvPr/>
        </p:nvSpPr>
        <p:spPr>
          <a:xfrm>
            <a:off x="1981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0" y="0"/>
                </a:moveTo>
                <a:lnTo>
                  <a:pt x="1264636" y="0"/>
                </a:lnTo>
                <a:lnTo>
                  <a:pt x="1264636" y="1483047"/>
                </a:lnTo>
                <a:lnTo>
                  <a:pt x="0" y="1483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16"/>
          <p:cNvSpPr/>
          <p:nvPr/>
        </p:nvSpPr>
        <p:spPr>
          <a:xfrm flipH="1">
            <a:off x="83134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1264636" y="0"/>
                </a:moveTo>
                <a:lnTo>
                  <a:pt x="0" y="0"/>
                </a:lnTo>
                <a:lnTo>
                  <a:pt x="0" y="1483047"/>
                </a:lnTo>
                <a:lnTo>
                  <a:pt x="1264636" y="1483047"/>
                </a:lnTo>
                <a:lnTo>
                  <a:pt x="126463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/>
        </p:nvSpPr>
        <p:spPr>
          <a:xfrm>
            <a:off x="904857" y="725003"/>
            <a:ext cx="7327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OBJECTIVES</a:t>
            </a:r>
            <a:endParaRPr sz="4500"/>
          </a:p>
        </p:txBody>
      </p:sp>
      <p:sp>
        <p:nvSpPr>
          <p:cNvPr id="134" name="Google Shape;134;p17"/>
          <p:cNvSpPr txBox="1"/>
          <p:nvPr/>
        </p:nvSpPr>
        <p:spPr>
          <a:xfrm>
            <a:off x="908257" y="1660748"/>
            <a:ext cx="73275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Datasets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behaviors and values, some static, some moving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for collecting, some for preserving, some for informational purposes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Informative datasets were not useful, but they were “neat”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Selecting at least one set for collecting and one set for preserving. Bonuses awarded for using more sets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-"/>
            </a:pPr>
            <a:r>
              <a:t/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-20807" y="4590407"/>
            <a:ext cx="9185615" cy="553093"/>
          </a:xfrm>
          <a:custGeom>
            <a:rect b="b" l="l" r="r" t="t"/>
            <a:pathLst>
              <a:path extrusionOk="0" h="1106186" w="18371230">
                <a:moveTo>
                  <a:pt x="0" y="0"/>
                </a:moveTo>
                <a:lnTo>
                  <a:pt x="18371230" y="0"/>
                </a:lnTo>
                <a:lnTo>
                  <a:pt x="18371230" y="1106186"/>
                </a:lnTo>
                <a:lnTo>
                  <a:pt x="0" y="1106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65872" l="0" r="-105119" t="0"/>
            </a:stretch>
          </a:blipFill>
          <a:ln>
            <a:noFill/>
          </a:ln>
        </p:spPr>
      </p:sp>
      <p:sp>
        <p:nvSpPr>
          <p:cNvPr id="136" name="Google Shape;136;p17"/>
          <p:cNvSpPr/>
          <p:nvPr/>
        </p:nvSpPr>
        <p:spPr>
          <a:xfrm>
            <a:off x="1981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0" y="0"/>
                </a:moveTo>
                <a:lnTo>
                  <a:pt x="1264636" y="0"/>
                </a:lnTo>
                <a:lnTo>
                  <a:pt x="1264636" y="1483047"/>
                </a:lnTo>
                <a:lnTo>
                  <a:pt x="0" y="1483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17"/>
          <p:cNvSpPr/>
          <p:nvPr/>
        </p:nvSpPr>
        <p:spPr>
          <a:xfrm flipH="1">
            <a:off x="83134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1264636" y="0"/>
                </a:moveTo>
                <a:lnTo>
                  <a:pt x="0" y="0"/>
                </a:lnTo>
                <a:lnTo>
                  <a:pt x="0" y="1483047"/>
                </a:lnTo>
                <a:lnTo>
                  <a:pt x="1264636" y="1483047"/>
                </a:lnTo>
                <a:lnTo>
                  <a:pt x="126463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/>
        </p:nvSpPr>
        <p:spPr>
          <a:xfrm>
            <a:off x="904857" y="725003"/>
            <a:ext cx="7327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CHALLENGES</a:t>
            </a:r>
            <a:endParaRPr sz="4500"/>
          </a:p>
        </p:txBody>
      </p:sp>
      <p:sp>
        <p:nvSpPr>
          <p:cNvPr id="144" name="Google Shape;144;p18"/>
          <p:cNvSpPr txBox="1"/>
          <p:nvPr/>
        </p:nvSpPr>
        <p:spPr>
          <a:xfrm>
            <a:off x="908257" y="1660748"/>
            <a:ext cx="73275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-"/>
            </a:pPr>
            <a:r>
              <a:rPr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 resource extraction and marine protection.</a:t>
            </a:r>
            <a:endParaRPr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-"/>
            </a:pPr>
            <a:r>
              <a:rPr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Mitigate ecological and climatic impacts of mining.</a:t>
            </a:r>
            <a:endParaRPr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-"/>
            </a:pPr>
            <a:r>
              <a:rPr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 the growing difficulty and cost of oceanic mining.</a:t>
            </a:r>
            <a:endParaRPr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-"/>
            </a:pPr>
            <a:r>
              <a:rPr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Adhere to F.I.N's preservation priorities.</a:t>
            </a:r>
            <a:endParaRPr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-20807" y="4590407"/>
            <a:ext cx="9185615" cy="553093"/>
          </a:xfrm>
          <a:custGeom>
            <a:rect b="b" l="l" r="r" t="t"/>
            <a:pathLst>
              <a:path extrusionOk="0" h="1106186" w="18371230">
                <a:moveTo>
                  <a:pt x="0" y="0"/>
                </a:moveTo>
                <a:lnTo>
                  <a:pt x="18371230" y="0"/>
                </a:lnTo>
                <a:lnTo>
                  <a:pt x="18371230" y="1106186"/>
                </a:lnTo>
                <a:lnTo>
                  <a:pt x="0" y="1106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65872" l="0" r="-105119" t="0"/>
            </a:stretch>
          </a:blipFill>
          <a:ln>
            <a:noFill/>
          </a:ln>
        </p:spPr>
      </p:sp>
      <p:sp>
        <p:nvSpPr>
          <p:cNvPr id="146" name="Google Shape;146;p18"/>
          <p:cNvSpPr/>
          <p:nvPr/>
        </p:nvSpPr>
        <p:spPr>
          <a:xfrm>
            <a:off x="1981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0" y="0"/>
                </a:moveTo>
                <a:lnTo>
                  <a:pt x="1264636" y="0"/>
                </a:lnTo>
                <a:lnTo>
                  <a:pt x="1264636" y="1483047"/>
                </a:lnTo>
                <a:lnTo>
                  <a:pt x="0" y="1483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18"/>
          <p:cNvSpPr/>
          <p:nvPr/>
        </p:nvSpPr>
        <p:spPr>
          <a:xfrm flipH="1">
            <a:off x="83134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1264636" y="0"/>
                </a:moveTo>
                <a:lnTo>
                  <a:pt x="0" y="0"/>
                </a:lnTo>
                <a:lnTo>
                  <a:pt x="0" y="1483047"/>
                </a:lnTo>
                <a:lnTo>
                  <a:pt x="1264636" y="1483047"/>
                </a:lnTo>
                <a:lnTo>
                  <a:pt x="126463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/>
        </p:nvSpPr>
        <p:spPr>
          <a:xfrm>
            <a:off x="904857" y="725003"/>
            <a:ext cx="7327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OUR INITIAL PLAN</a:t>
            </a:r>
            <a:endParaRPr sz="4500"/>
          </a:p>
        </p:txBody>
      </p:sp>
      <p:sp>
        <p:nvSpPr>
          <p:cNvPr id="154" name="Google Shape;154;p19"/>
          <p:cNvSpPr txBox="1"/>
          <p:nvPr/>
        </p:nvSpPr>
        <p:spPr>
          <a:xfrm>
            <a:off x="908257" y="1660748"/>
            <a:ext cx="73275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-"/>
            </a:pPr>
            <a:r>
              <a:rPr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Unity for visualization and user interface</a:t>
            </a:r>
            <a:endParaRPr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-"/>
            </a:pPr>
            <a:r>
              <a:rPr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some pathfinding algorithm (likely A*) to find the most efficient path for yield</a:t>
            </a:r>
            <a:endParaRPr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"/>
              <a:buChar char="-"/>
            </a:pPr>
            <a:r>
              <a:rPr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Ask questions for clarifications on Discord</a:t>
            </a:r>
            <a:endParaRPr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-20807" y="4590407"/>
            <a:ext cx="9185615" cy="553093"/>
          </a:xfrm>
          <a:custGeom>
            <a:rect b="b" l="l" r="r" t="t"/>
            <a:pathLst>
              <a:path extrusionOk="0" h="1106186" w="18371230">
                <a:moveTo>
                  <a:pt x="0" y="0"/>
                </a:moveTo>
                <a:lnTo>
                  <a:pt x="18371230" y="0"/>
                </a:lnTo>
                <a:lnTo>
                  <a:pt x="18371230" y="1106186"/>
                </a:lnTo>
                <a:lnTo>
                  <a:pt x="0" y="1106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65872" l="0" r="-105119" t="0"/>
            </a:stretch>
          </a:blipFill>
          <a:ln>
            <a:noFill/>
          </a:ln>
        </p:spPr>
      </p:sp>
      <p:sp>
        <p:nvSpPr>
          <p:cNvPr id="156" name="Google Shape;156;p19"/>
          <p:cNvSpPr/>
          <p:nvPr/>
        </p:nvSpPr>
        <p:spPr>
          <a:xfrm>
            <a:off x="1981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0" y="0"/>
                </a:moveTo>
                <a:lnTo>
                  <a:pt x="1264636" y="0"/>
                </a:lnTo>
                <a:lnTo>
                  <a:pt x="1264636" y="1483047"/>
                </a:lnTo>
                <a:lnTo>
                  <a:pt x="0" y="1483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19"/>
          <p:cNvSpPr/>
          <p:nvPr/>
        </p:nvSpPr>
        <p:spPr>
          <a:xfrm flipH="1">
            <a:off x="83134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1264636" y="0"/>
                </a:moveTo>
                <a:lnTo>
                  <a:pt x="0" y="0"/>
                </a:lnTo>
                <a:lnTo>
                  <a:pt x="0" y="1483047"/>
                </a:lnTo>
                <a:lnTo>
                  <a:pt x="1264636" y="1483047"/>
                </a:lnTo>
                <a:lnTo>
                  <a:pt x="126463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/>
        </p:nvSpPr>
        <p:spPr>
          <a:xfrm>
            <a:off x="904857" y="725003"/>
            <a:ext cx="732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PROBLEMS ENCOUNTERED</a:t>
            </a:r>
            <a:endParaRPr sz="4200"/>
          </a:p>
        </p:txBody>
      </p:sp>
      <p:sp>
        <p:nvSpPr>
          <p:cNvPr id="164" name="Google Shape;164;p20"/>
          <p:cNvSpPr txBox="1"/>
          <p:nvPr/>
        </p:nvSpPr>
        <p:spPr>
          <a:xfrm>
            <a:off x="908257" y="1660748"/>
            <a:ext cx="73275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Unity </a:t>
            </a:r>
            <a:r>
              <a:rPr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compatibility</a:t>
            </a:r>
            <a:r>
              <a:rPr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a forked repo → issues, switched to pyGame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 c</a:t>
            </a:r>
            <a:r>
              <a:rPr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omputation</a:t>
            </a:r>
            <a:r>
              <a:rPr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time when using </a:t>
            </a:r>
            <a:r>
              <a:rPr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algorithms → Focus on smaller areas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assumptions to be made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Strange and unclear data set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Focusing on and around the Helium zone → they are worth the most &amp; they do not move (by evaluating the given dataset)</a:t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 the minimum value of the dataset is zero → no resources at that location</a:t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 that the values are 1:1 between resources → e.g., 1pts oil = 1pts metal</a:t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Compiling the total values of a tile into one singular .csv file</a:t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Char char="-"/>
            </a:pPr>
            <a:r>
              <a:rPr lang="en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area which yields the highest value to retrieve resources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-20807" y="4590407"/>
            <a:ext cx="9185615" cy="553093"/>
          </a:xfrm>
          <a:custGeom>
            <a:rect b="b" l="l" r="r" t="t"/>
            <a:pathLst>
              <a:path extrusionOk="0" h="1106186" w="18371230">
                <a:moveTo>
                  <a:pt x="0" y="0"/>
                </a:moveTo>
                <a:lnTo>
                  <a:pt x="18371230" y="0"/>
                </a:lnTo>
                <a:lnTo>
                  <a:pt x="18371230" y="1106186"/>
                </a:lnTo>
                <a:lnTo>
                  <a:pt x="0" y="1106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65872" l="0" r="-105119" t="0"/>
            </a:stretch>
          </a:blipFill>
          <a:ln>
            <a:noFill/>
          </a:ln>
        </p:spPr>
      </p:sp>
      <p:sp>
        <p:nvSpPr>
          <p:cNvPr id="166" name="Google Shape;166;p20"/>
          <p:cNvSpPr/>
          <p:nvPr/>
        </p:nvSpPr>
        <p:spPr>
          <a:xfrm>
            <a:off x="1981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0" y="0"/>
                </a:moveTo>
                <a:lnTo>
                  <a:pt x="1264636" y="0"/>
                </a:lnTo>
                <a:lnTo>
                  <a:pt x="1264636" y="1483047"/>
                </a:lnTo>
                <a:lnTo>
                  <a:pt x="0" y="1483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20"/>
          <p:cNvSpPr/>
          <p:nvPr/>
        </p:nvSpPr>
        <p:spPr>
          <a:xfrm flipH="1">
            <a:off x="83134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1264636" y="0"/>
                </a:moveTo>
                <a:lnTo>
                  <a:pt x="0" y="0"/>
                </a:lnTo>
                <a:lnTo>
                  <a:pt x="0" y="1483047"/>
                </a:lnTo>
                <a:lnTo>
                  <a:pt x="1264636" y="1483047"/>
                </a:lnTo>
                <a:lnTo>
                  <a:pt x="126463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/>
        </p:nvSpPr>
        <p:spPr>
          <a:xfrm>
            <a:off x="904857" y="725003"/>
            <a:ext cx="732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PROBLEMS ENCOUNTERED</a:t>
            </a:r>
            <a:endParaRPr sz="4200"/>
          </a:p>
        </p:txBody>
      </p:sp>
      <p:sp>
        <p:nvSpPr>
          <p:cNvPr id="174" name="Google Shape;174;p21"/>
          <p:cNvSpPr/>
          <p:nvPr/>
        </p:nvSpPr>
        <p:spPr>
          <a:xfrm>
            <a:off x="-20807" y="4590407"/>
            <a:ext cx="9185615" cy="553093"/>
          </a:xfrm>
          <a:custGeom>
            <a:rect b="b" l="l" r="r" t="t"/>
            <a:pathLst>
              <a:path extrusionOk="0" h="1106186" w="18371230">
                <a:moveTo>
                  <a:pt x="0" y="0"/>
                </a:moveTo>
                <a:lnTo>
                  <a:pt x="18371230" y="0"/>
                </a:lnTo>
                <a:lnTo>
                  <a:pt x="18371230" y="1106186"/>
                </a:lnTo>
                <a:lnTo>
                  <a:pt x="0" y="1106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65872" l="0" r="-105119" t="0"/>
            </a:stretch>
          </a:blipFill>
          <a:ln>
            <a:noFill/>
          </a:ln>
        </p:spPr>
      </p:sp>
      <p:sp>
        <p:nvSpPr>
          <p:cNvPr id="175" name="Google Shape;175;p21"/>
          <p:cNvSpPr/>
          <p:nvPr/>
        </p:nvSpPr>
        <p:spPr>
          <a:xfrm>
            <a:off x="1981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0" y="0"/>
                </a:moveTo>
                <a:lnTo>
                  <a:pt x="1264636" y="0"/>
                </a:lnTo>
                <a:lnTo>
                  <a:pt x="1264636" y="1483047"/>
                </a:lnTo>
                <a:lnTo>
                  <a:pt x="0" y="1483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21"/>
          <p:cNvSpPr/>
          <p:nvPr/>
        </p:nvSpPr>
        <p:spPr>
          <a:xfrm flipH="1">
            <a:off x="8313491" y="771893"/>
            <a:ext cx="632318" cy="741524"/>
          </a:xfrm>
          <a:custGeom>
            <a:rect b="b" l="l" r="r" t="t"/>
            <a:pathLst>
              <a:path extrusionOk="0" h="1483048" w="1264635">
                <a:moveTo>
                  <a:pt x="1264636" y="0"/>
                </a:moveTo>
                <a:lnTo>
                  <a:pt x="0" y="0"/>
                </a:lnTo>
                <a:lnTo>
                  <a:pt x="0" y="1483047"/>
                </a:lnTo>
                <a:lnTo>
                  <a:pt x="1264636" y="1483047"/>
                </a:lnTo>
                <a:lnTo>
                  <a:pt x="126463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673" y="2778525"/>
            <a:ext cx="5181375" cy="17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4470" y="1611063"/>
            <a:ext cx="3060450" cy="28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458175" y="1618425"/>
            <a:ext cx="51582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 sz="1300">
                <a:solidFill>
                  <a:schemeClr val="lt1"/>
                </a:solidFill>
              </a:rPr>
              <a:t>Data sets have different max and min, with widely different ranges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 sz="1300">
                <a:solidFill>
                  <a:schemeClr val="lt1"/>
                </a:solidFill>
              </a:rPr>
              <a:t>Helium has a range of 2700, oil has a range of around 8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 sz="1300">
                <a:solidFill>
                  <a:schemeClr val="lt1"/>
                </a:solidFill>
              </a:rPr>
              <a:t>2700 helium is far better than 8 oil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