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84" r:id="rId2"/>
    <p:sldMasterId id="2147483696" r:id="rId3"/>
  </p:sldMasterIdLst>
  <p:notesMasterIdLst>
    <p:notesMasterId r:id="rId23"/>
  </p:notesMasterIdLst>
  <p:sldIdLst>
    <p:sldId id="256" r:id="rId4"/>
    <p:sldId id="259" r:id="rId5"/>
    <p:sldId id="260" r:id="rId6"/>
    <p:sldId id="286" r:id="rId7"/>
    <p:sldId id="266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262" r:id="rId20"/>
    <p:sldId id="285" r:id="rId21"/>
    <p:sldId id="31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B455E-C356-46EF-99EC-C2148143F4C9}" type="datetimeFigureOut">
              <a:rPr lang="en-GB" smtClean="0"/>
              <a:t>23/01/2020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67CF2-8C7A-4A94-9656-A2E87E927C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367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67CF2-8C7A-4A94-9656-A2E87E927CB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339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7980CDB-878D-4670-9EC3-3B01DA6C09D2}" type="slidenum"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63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79EBEC9-7F44-4798-BABC-29C4375FD2FD}" type="slidenum"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25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79EBEC9-7F44-4798-BABC-29C4375FD2FD}" type="slidenum"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98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79EBEC9-7F44-4798-BABC-29C4375FD2FD}" type="slidenum">
              <a:t>17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94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79EBEC9-7F44-4798-BABC-29C4375FD2FD}" type="slidenum">
              <a:t>18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71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79EBEC9-7F44-4798-BABC-29C4375FD2FD}" type="slidenum">
              <a:t>19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69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2EF1-DC50-47A4-B107-8D5AABFBE5EB}" type="datetime1">
              <a:rPr lang="en-GB" smtClean="0"/>
              <a:t>23/01/2020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MET356: SYNOPTIC ANALYSIS AND NOWCASTING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720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39F0-3AE0-4EE7-AEA1-6E877892EAA0}" type="datetime1">
              <a:rPr lang="en-GB" smtClean="0"/>
              <a:t>23/01/2020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MET356: SYNOPTIC ANALYSIS AND NOWCASTING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090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89D9-D2F0-423D-B9CA-085AF8A5999B}" type="datetime1">
              <a:rPr lang="en-GB" smtClean="0"/>
              <a:t>23/01/2020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MET356: SYNOPTIC ANALYSIS AND NOWCASTING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321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6CDEC1F8-0531-48C3-A859-7B5D3C253415}" type="datetime1">
              <a:rPr lang="en-GB" smtClean="0">
                <a:solidFill>
                  <a:prstClr val="black"/>
                </a:solidFill>
              </a:rPr>
              <a:t>23/01/2020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r>
              <a:rPr lang="en-GB" smtClean="0">
                <a:solidFill>
                  <a:prstClr val="black"/>
                </a:solidFill>
              </a:rPr>
              <a:t>MET356: SYNOPTIC ANALYSIS AND NOWCASTING</a:t>
            </a:r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3872CD5D-0447-4ADD-B3AB-DF1B6AB9B4DA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2703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E4FC-07DE-4A7B-A9D5-68DE74D101FA}" type="datetime1">
              <a:rPr lang="en-GB" smtClean="0">
                <a:solidFill>
                  <a:prstClr val="black"/>
                </a:solidFill>
              </a:rPr>
              <a:t>23/01/2020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MET356: SYNOPTIC ANALYSIS AND NOWCASTING</a:t>
            </a:r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F64F6-1EA7-4971-ADF1-D06895F464BC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646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84709D5-6028-4276-BFDF-32EF89A7028A}" type="datetime1">
              <a:rPr lang="en-GB" smtClean="0">
                <a:solidFill>
                  <a:prstClr val="black"/>
                </a:solidFill>
              </a:rPr>
              <a:t>23/01/2020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 smtClean="0">
                <a:solidFill>
                  <a:prstClr val="black"/>
                </a:solidFill>
              </a:rPr>
              <a:t>MET356: SYNOPTIC ANALYSIS AND NOWCASTING</a:t>
            </a:r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56FAB78-19A4-4638-8CF7-54B6C012F026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1041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5D09-B688-4D2B-83E2-4030CAFFF9CD}" type="datetime1">
              <a:rPr lang="en-GB" smtClean="0">
                <a:solidFill>
                  <a:prstClr val="black"/>
                </a:solidFill>
              </a:rPr>
              <a:t>23/01/2020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MET356: SYNOPTIC ANALYSIS AND NOWCASTING</a:t>
            </a:r>
            <a:endParaRPr lang="en-GB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418B-A39A-4754-B2F7-729E3B1B87B4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021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8A24-00B2-4839-8FDB-7C72C9DE952A}" type="datetime1">
              <a:rPr lang="en-GB" smtClean="0">
                <a:solidFill>
                  <a:prstClr val="black"/>
                </a:solidFill>
              </a:rPr>
              <a:t>23/01/2020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MET356: SYNOPTIC ANALYSIS AND NOWCASTING</a:t>
            </a:r>
            <a:endParaRPr lang="en-GB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5D063-853D-42B9-9443-8D377EA9E142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6087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CE542-AD69-4A08-95AA-5F6439E7F055}" type="datetime1">
              <a:rPr lang="en-GB" smtClean="0">
                <a:solidFill>
                  <a:prstClr val="black"/>
                </a:solidFill>
              </a:rPr>
              <a:t>23/01/2020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MET356: SYNOPTIC ANALYSIS AND NOWCASTING</a:t>
            </a:r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4C0E-9EE4-404F-BFAE-AA53331181CF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2992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18B2-AD3E-4F5A-B30C-13595378EB4F}" type="datetime1">
              <a:rPr lang="en-GB" smtClean="0">
                <a:solidFill>
                  <a:prstClr val="black"/>
                </a:solidFill>
              </a:rPr>
              <a:t>23/01/2020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MET356: SYNOPTIC ANALYSIS AND NOWCASTING</a:t>
            </a:r>
            <a:endParaRPr lang="en-GB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B05C-FD2F-4F8B-8D35-AD11F73DB96E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6972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E7B0-4046-4608-B52B-ADAE5FD92A17}" type="datetime1">
              <a:rPr lang="en-GB" smtClean="0">
                <a:solidFill>
                  <a:prstClr val="black"/>
                </a:solidFill>
              </a:rPr>
              <a:t>23/01/2020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MET356: SYNOPTIC ANALYSIS AND NOWCASTING</a:t>
            </a:r>
            <a:endParaRPr lang="en-GB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A641-6BE3-4380-98EB-D55718DA0860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26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36478-5444-4169-A6FC-C45181224CEE}" type="datetime1">
              <a:rPr lang="en-GB" smtClean="0"/>
              <a:t>23/01/2020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MET356: SYNOPTIC ANALYSIS AND NOWCASTING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5257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6FA2-D75D-4FB2-A16A-2347CCC9239E}" type="datetime1">
              <a:rPr lang="en-GB" smtClean="0">
                <a:solidFill>
                  <a:prstClr val="black"/>
                </a:solidFill>
              </a:rPr>
              <a:t>23/01/2020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MET356: SYNOPTIC ANALYSIS AND NOWCASTING</a:t>
            </a:r>
            <a:endParaRPr lang="en-GB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31882-F6BB-476C-9165-B4C39D20B4F6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808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DE6FA-E84A-470E-A2DB-9ED0ADB5492A}" type="datetime1">
              <a:rPr lang="en-GB" smtClean="0">
                <a:solidFill>
                  <a:prstClr val="black"/>
                </a:solidFill>
              </a:rPr>
              <a:t>23/01/2020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MET356: SYNOPTIC ANALYSIS AND NOWCASTING</a:t>
            </a:r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4699-583A-4039-92FC-D4B29926259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9885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E6319CDC-F1BB-4A4F-BD8A-4846B208C5A0}" type="datetime1">
              <a:rPr lang="en-GB" smtClean="0">
                <a:solidFill>
                  <a:prstClr val="black"/>
                </a:solidFill>
              </a:rPr>
              <a:t>23/01/2020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MET356: SYNOPTIC ANALYSIS AND NOWCASTING</a:t>
            </a:r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0D454C38-3E51-40B5-AD3C-BF12239758EE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2457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86CE168-3CCB-4009-BCAB-4DBF8E8ECA8A}" type="datetime1">
              <a:rPr lang="en-GB" smtClean="0"/>
              <a:t>23/01/2020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GB" smtClean="0"/>
              <a:t>MET356: SYNOPTIC ANALYSIS AND NOWCASTING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2262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93F3A-1796-41E9-B192-9C5BF24E706B}" type="datetime1">
              <a:rPr lang="en-GB" smtClean="0"/>
              <a:t>23/01/2020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MET356: SYNOPTIC ANALYSIS AND NOWCASTING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9088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75E7-F7AD-4897-9ABE-2B1414E44105}" type="datetime1">
              <a:rPr lang="en-GB" smtClean="0"/>
              <a:t>23/01/2020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MET356: SYNOPTIC ANALYSIS AND NOWCASTING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2505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82D2-51AC-43AA-8DD6-8CAF2B5011B4}" type="datetime1">
              <a:rPr lang="en-GB" smtClean="0"/>
              <a:t>23/01/2020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MET356: SYNOPTIC ANALYSIS AND NOWCASTING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6362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B9E1-C9C9-4F4A-814A-BFEFBCF8D6C0}" type="datetime1">
              <a:rPr lang="en-GB" smtClean="0"/>
              <a:t>23/01/2020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MET356: SYNOPTIC ANALYSIS AND NOWCASTING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8159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6D74-5313-4BAA-AB32-5C6A37FEE8A1}" type="datetime1">
              <a:rPr lang="en-GB" smtClean="0"/>
              <a:t>23/01/2020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MET356: SYNOPTIC ANALYSIS AND NOWCASTING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7747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C0122-DE84-4A09-B404-29316DD1192D}" type="datetime1">
              <a:rPr lang="en-GB" smtClean="0"/>
              <a:t>23/01/2020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MET356: SYNOPTIC ANALYSIS AND NOWCASTING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46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5D715-B547-4867-8376-B502B87BEF9A}" type="datetime1">
              <a:rPr lang="en-GB" smtClean="0"/>
              <a:t>23/01/2020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MET356: SYNOPTIC ANALYSIS AND NOWCASTING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0565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1F41-B437-4F25-9F87-ED8BEBAD1FBB}" type="datetime1">
              <a:rPr lang="en-GB" smtClean="0"/>
              <a:t>23/01/2020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MET356: SYNOPTIC ANALYSIS AND NOWCASTING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1199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4AC2-527B-40A5-929F-63C48E1DD028}" type="datetime1">
              <a:rPr lang="en-GB" smtClean="0"/>
              <a:t>23/01/2020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MET356: SYNOPTIC ANALYSIS AND NOWCASTING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0753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20B9-0173-4929-87E0-8A882D0BF8E7}" type="datetime1">
              <a:rPr lang="en-GB" smtClean="0"/>
              <a:t>23/01/2020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MET356: SYNOPTIC ANALYSIS AND NOWCASTING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8531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8274-45B0-49AB-AB19-B158C937F9BA}" type="datetime1">
              <a:rPr lang="en-GB" smtClean="0"/>
              <a:t>23/01/2020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MET356: SYNOPTIC ANALYSIS AND NOWCASTING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5507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4707-36C2-451E-B281-2AE52F35913C}" type="datetime1">
              <a:rPr lang="en-GB" smtClean="0"/>
              <a:t>23/01/2020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MET356: SYNOPTIC ANALYSIS AND NOWCASTING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00111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CE11-B96F-4CF6-85D3-95013824217F}" type="datetime1">
              <a:rPr lang="en-GB" smtClean="0"/>
              <a:t>23/01/2020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MET356: SYNOPTIC ANALYSIS AND NOWCASTING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3461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176B-4056-44D2-900C-104C99317234}" type="datetime1">
              <a:rPr lang="en-GB" smtClean="0"/>
              <a:t>23/01/2020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MET356: SYNOPTIC ANALYSIS AND NOWCASTING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83822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2BEAB-3009-4351-A61C-0703C1534B82}" type="datetime1">
              <a:rPr lang="en-GB" smtClean="0"/>
              <a:t>23/01/2020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MET356: SYNOPTIC ANALYSIS AND NOWCASTING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33792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5F8B-649B-4FEE-B7F6-36632FFE4E39}" type="datetime1">
              <a:rPr lang="en-GB" smtClean="0"/>
              <a:t>23/01/2020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MET356: SYNOPTIC ANALYSIS AND NOWCASTING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96257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C770-A647-4DA9-8526-960F8A8B6783}" type="datetime1">
              <a:rPr lang="en-GB" smtClean="0"/>
              <a:t>23/01/2020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MET356: SYNOPTIC ANALYSIS AND NOWCASTING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376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C522-B308-48A5-9334-7010391513D9}" type="datetime1">
              <a:rPr lang="en-GB" smtClean="0"/>
              <a:t>23/01/2020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MET356: SYNOPTIC ANALYSIS AND NOWCASTING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16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6BE9-CFA6-44FE-AC29-42ABBA025FF0}" type="datetime1">
              <a:rPr lang="en-GB" smtClean="0"/>
              <a:t>23/01/2020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MET356: SYNOPTIC ANALYSIS AND NOWCASTING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627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4E21-D520-4441-9E40-8D7430087778}" type="datetime1">
              <a:rPr lang="en-GB" smtClean="0"/>
              <a:t>23/01/2020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MET356: SYNOPTIC ANALYSIS AND NOWCASTING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157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297C-B60D-46BA-9CF0-0AC02D9DF68A}" type="datetime1">
              <a:rPr lang="en-GB" smtClean="0"/>
              <a:t>23/01/2020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MET356: SYNOPTIC ANALYSIS AND NOWCASTING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794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58D11-095B-4393-BACC-BEB54A0CEC70}" type="datetime1">
              <a:rPr lang="en-GB" smtClean="0"/>
              <a:t>23/01/2020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MET356: SYNOPTIC ANALYSIS AND NOWCASTING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29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4310-C933-42A7-BBF0-0D58D17FBF02}" type="datetime1">
              <a:rPr lang="en-GB" smtClean="0"/>
              <a:t>23/01/2020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MET356: SYNOPTIC ANALYSIS AND NOWCASTING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08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84C81-732A-48E8-87AA-E708810D0E40}" type="datetime1">
              <a:rPr lang="en-GB" smtClean="0"/>
              <a:t>23/01/2020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MET356: SYNOPTIC ANALYSIS AND NOWCASTING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030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5226676B-52D8-4C39-A00E-236257EA0363}" type="datetime1">
              <a:rPr lang="en-GB" smtClean="0"/>
              <a:t>23/01/2020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GB" smtClean="0"/>
              <a:t>MET356: SYNOPTIC ANALYSIS AND NOWCASTING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998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7EAB5F-82E3-4E7A-AD80-F81D9BFB7E44}" type="datetime1">
              <a:rPr lang="en-GB" smtClean="0"/>
              <a:t>23/01/2020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GB" smtClean="0"/>
              <a:t>MET356: SYNOPTIC ANALYSIS AND NOWCASTING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372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jeff.jay8845@gmail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15"/>
          <p:cNvSpPr>
            <a:spLocks noGrp="1"/>
          </p:cNvSpPr>
          <p:nvPr>
            <p:ph type="subTitle" idx="1"/>
          </p:nvPr>
        </p:nvSpPr>
        <p:spPr>
          <a:xfrm>
            <a:off x="1476704" y="3224606"/>
            <a:ext cx="9144000" cy="1572552"/>
          </a:xfrm>
        </p:spPr>
        <p:txBody>
          <a:bodyPr>
            <a:normAutofit/>
          </a:bodyPr>
          <a:lstStyle/>
          <a:p>
            <a:pPr lvl="0"/>
            <a:r>
              <a:rPr lang="en-US" sz="3600" dirty="0" smtClean="0"/>
              <a:t>Jeffrey N. A. Aryee  (PhD)</a:t>
            </a:r>
            <a:endParaRPr lang="en-US" dirty="0" smtClean="0"/>
          </a:p>
          <a:p>
            <a:pPr lvl="0"/>
            <a:r>
              <a:rPr lang="en-US" i="1" dirty="0" smtClean="0"/>
              <a:t>Meteorology &amp; Climate Science Programme</a:t>
            </a:r>
          </a:p>
          <a:p>
            <a:pPr lvl="0"/>
            <a:r>
              <a:rPr lang="en-US" i="1" dirty="0" smtClean="0"/>
              <a:t>Department of Physics, KNUST, Ghana</a:t>
            </a:r>
            <a:endParaRPr lang="en-US" i="1" dirty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193183" y="206059"/>
            <a:ext cx="11835685" cy="23321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 356: SYNOPTIC ANALYSIS AND NOWCASTING </a:t>
            </a:r>
            <a:endParaRPr lang="en-US" sz="46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2" y="5676810"/>
            <a:ext cx="1179607" cy="656823"/>
          </a:xfrm>
          <a:prstGeom prst="rect">
            <a:avLst/>
          </a:prstGeom>
        </p:spPr>
      </p:pic>
      <p:sp>
        <p:nvSpPr>
          <p:cNvPr id="22" name="Subtitle 15"/>
          <p:cNvSpPr txBox="1">
            <a:spLocks/>
          </p:cNvSpPr>
          <p:nvPr/>
        </p:nvSpPr>
        <p:spPr>
          <a:xfrm>
            <a:off x="187459" y="5191829"/>
            <a:ext cx="10961350" cy="96996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i="1" dirty="0"/>
              <a:t>e</a:t>
            </a:r>
            <a:r>
              <a:rPr lang="en-US" i="1" dirty="0" smtClean="0"/>
              <a:t>-mail:</a:t>
            </a:r>
            <a:r>
              <a:rPr lang="en-US" dirty="0" smtClean="0"/>
              <a:t>	     </a:t>
            </a:r>
            <a:r>
              <a:rPr lang="en-US" dirty="0" smtClean="0">
                <a:hlinkClick r:id="rId4"/>
              </a:rPr>
              <a:t>jeff.jay8845@gmail.com</a:t>
            </a:r>
            <a:endParaRPr lang="en-US" b="1" dirty="0"/>
          </a:p>
          <a:p>
            <a:pPr lvl="0" algn="l"/>
            <a:r>
              <a:rPr lang="en-US" dirty="0" smtClean="0"/>
              <a:t>Google Classroom Code:</a:t>
            </a:r>
            <a:r>
              <a:rPr lang="en-US" b="1" dirty="0" smtClean="0"/>
              <a:t> 	</a:t>
            </a:r>
            <a:r>
              <a:rPr lang="en-GB" b="1" dirty="0">
                <a:solidFill>
                  <a:srgbClr val="FF0000"/>
                </a:solidFill>
              </a:rPr>
              <a:t>zxxe7d3</a:t>
            </a:r>
            <a:endParaRPr lang="en-US" b="1" dirty="0" smtClean="0">
              <a:solidFill>
                <a:srgbClr val="FF0000"/>
              </a:solidFill>
            </a:endParaRPr>
          </a:p>
          <a:p>
            <a:pPr lvl="0" algn="l"/>
            <a:r>
              <a:rPr lang="en-US" b="1" dirty="0" smtClean="0"/>
              <a:t>     	</a:t>
            </a:r>
            <a:r>
              <a:rPr lang="en-US" sz="1900" b="1" dirty="0" smtClean="0"/>
              <a:t>https</a:t>
            </a:r>
            <a:r>
              <a:rPr lang="en-US" sz="1900" b="1" dirty="0"/>
              <a:t>://</a:t>
            </a:r>
            <a:r>
              <a:rPr lang="en-US" sz="1900" b="1" dirty="0" smtClean="0"/>
              <a:t>github.com/jeffjay88/</a:t>
            </a:r>
            <a:r>
              <a:rPr lang="en-GB" sz="2000" b="1" dirty="0" smtClean="0"/>
              <a:t>MET356_SYNOPTIC_ANALYSIS_AND_NOWCASTING_LECTURE_SERIES</a:t>
            </a:r>
            <a:endParaRPr lang="en-GB" sz="2000" b="1" dirty="0"/>
          </a:p>
          <a:p>
            <a:pPr algn="l"/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993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7700"/>
            <a:ext cx="10515600" cy="472002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TRIGGER MECHANISMS</a:t>
            </a:r>
            <a:endParaRPr lang="en-GB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0637" y="849089"/>
            <a:ext cx="6743163" cy="3441834"/>
          </a:xfrm>
        </p:spPr>
        <p:txBody>
          <a:bodyPr>
            <a:noAutofit/>
          </a:bodyPr>
          <a:lstStyle/>
          <a:p>
            <a:r>
              <a:rPr lang="en-GB" sz="3600" b="1" dirty="0" smtClean="0"/>
              <a:t>Differential surface </a:t>
            </a:r>
            <a:r>
              <a:rPr lang="en-GB" sz="3600" b="1" dirty="0" smtClean="0"/>
              <a:t>heating</a:t>
            </a:r>
          </a:p>
          <a:p>
            <a:endParaRPr lang="en-GB" sz="3600" b="1" dirty="0" smtClean="0"/>
          </a:p>
          <a:p>
            <a:r>
              <a:rPr lang="en-GB" sz="3600" b="1" dirty="0" smtClean="0"/>
              <a:t>Boundaries between air masses—fronts, ITCZ/ITD, Gust fronts, Sea-</a:t>
            </a:r>
            <a:r>
              <a:rPr lang="en-GB" sz="3600" b="1" dirty="0" err="1" smtClean="0"/>
              <a:t>breaze</a:t>
            </a:r>
            <a:r>
              <a:rPr lang="en-GB" sz="3600" b="1" dirty="0" smtClean="0"/>
              <a:t> fonts,</a:t>
            </a:r>
          </a:p>
          <a:p>
            <a:endParaRPr lang="en-GB" sz="3600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MET356: SYNOPTIC ANALYSIS AND NOWCASTING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10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9" y="849089"/>
            <a:ext cx="3887781" cy="285103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77780" y="4340043"/>
            <a:ext cx="957329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b="1" dirty="0"/>
              <a:t>Atmospheric Buoyancy waves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b="1" dirty="0" smtClean="0"/>
              <a:t>Orography</a:t>
            </a:r>
            <a:endParaRPr lang="en-GB" sz="3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b="1" dirty="0"/>
              <a:t>Shear lines(e.g. Asymptotes of convergence)</a:t>
            </a:r>
          </a:p>
        </p:txBody>
      </p:sp>
    </p:spTree>
    <p:extLst>
      <p:ext uri="{BB962C8B-B14F-4D97-AF65-F5344CB8AC3E}">
        <p14:creationId xmlns:p14="http://schemas.microsoft.com/office/powerpoint/2010/main" val="77666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90" y="184821"/>
            <a:ext cx="10515600" cy="678064"/>
          </a:xfrm>
        </p:spPr>
        <p:txBody>
          <a:bodyPr>
            <a:normAutofit/>
          </a:bodyPr>
          <a:lstStyle/>
          <a:p>
            <a:r>
              <a:rPr lang="en-GB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MESOSCALE WEATHER SYSTEMS INCLUDE</a:t>
            </a:r>
            <a:endParaRPr lang="en-GB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321" y="122031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GB" b="1" dirty="0" smtClean="0"/>
              <a:t>Hurricanes/ Typhoons</a:t>
            </a:r>
          </a:p>
          <a:p>
            <a:endParaRPr lang="en-GB" b="1" dirty="0" smtClean="0"/>
          </a:p>
          <a:p>
            <a:r>
              <a:rPr lang="en-GB" b="1" dirty="0" smtClean="0"/>
              <a:t>Tornadoes</a:t>
            </a:r>
          </a:p>
          <a:p>
            <a:endParaRPr lang="en-GB" b="1" dirty="0" smtClean="0"/>
          </a:p>
          <a:p>
            <a:r>
              <a:rPr lang="en-GB" b="1" dirty="0" smtClean="0"/>
              <a:t>Fronts- cold, warm, gust fronts</a:t>
            </a:r>
          </a:p>
          <a:p>
            <a:endParaRPr lang="en-GB" b="1" dirty="0" smtClean="0"/>
          </a:p>
          <a:p>
            <a:r>
              <a:rPr lang="en-GB" b="1" dirty="0" smtClean="0"/>
              <a:t>Squall lines (and Thunder Storms)</a:t>
            </a:r>
          </a:p>
          <a:p>
            <a:endParaRPr lang="en-GB" b="1" dirty="0" smtClean="0"/>
          </a:p>
          <a:p>
            <a:r>
              <a:rPr lang="en-GB" b="1" dirty="0" smtClean="0"/>
              <a:t>Tropical Cyclones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MET356: SYNOPTIC ANALYSIS AND NOWCASTING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11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20"/>
          <a:stretch/>
        </p:blipFill>
        <p:spPr>
          <a:xfrm>
            <a:off x="6313599" y="1332628"/>
            <a:ext cx="5534963" cy="412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9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38" y="236337"/>
            <a:ext cx="10515600" cy="562154"/>
          </a:xfrm>
        </p:spPr>
        <p:txBody>
          <a:bodyPr>
            <a:no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WEST AFRICAN THUNDERSTORMS AND SQUALL LINES</a:t>
            </a:r>
            <a:endParaRPr lang="en-GB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138" y="1043189"/>
            <a:ext cx="10760298" cy="5447763"/>
          </a:xfrm>
        </p:spPr>
        <p:txBody>
          <a:bodyPr>
            <a:normAutofit fontScale="77500" lnSpcReduction="20000"/>
          </a:bodyPr>
          <a:lstStyle/>
          <a:p>
            <a:r>
              <a:rPr lang="en-GB" b="1" dirty="0" smtClean="0"/>
              <a:t>Squall </a:t>
            </a:r>
            <a:r>
              <a:rPr lang="en-GB" b="1" dirty="0"/>
              <a:t>lines are belts of intense thunderstorms, 100- 500km long, oriented roughly N-S, about </a:t>
            </a:r>
            <a:r>
              <a:rPr lang="en-GB" b="1" dirty="0" smtClean="0"/>
              <a:t>50km wide(E </a:t>
            </a:r>
            <a:r>
              <a:rPr lang="en-GB" b="1" dirty="0"/>
              <a:t>– W) and moving from east to West at approximately 15m/s</a:t>
            </a:r>
          </a:p>
          <a:p>
            <a:endParaRPr lang="en-GB" b="1" dirty="0" smtClean="0"/>
          </a:p>
          <a:p>
            <a:r>
              <a:rPr lang="en-GB" b="1" dirty="0" smtClean="0"/>
              <a:t>Occur </a:t>
            </a:r>
            <a:r>
              <a:rPr lang="en-GB" b="1" dirty="0"/>
              <a:t>in an environment with a relatively drier and cooler 800-600mb layer (low </a:t>
            </a:r>
            <a:r>
              <a:rPr lang="en-GB" dirty="0"/>
              <a:t></a:t>
            </a:r>
            <a:r>
              <a:rPr lang="en-GB" b="1" dirty="0"/>
              <a:t>e air), underlain by </a:t>
            </a:r>
            <a:r>
              <a:rPr lang="en-GB" b="1" dirty="0" smtClean="0"/>
              <a:t>a moist</a:t>
            </a:r>
            <a:r>
              <a:rPr lang="en-GB" b="1" dirty="0"/>
              <a:t>, warm and conditionally unstable air below 850mb.</a:t>
            </a:r>
          </a:p>
          <a:p>
            <a:endParaRPr lang="en-GB" b="1" dirty="0" smtClean="0"/>
          </a:p>
          <a:p>
            <a:r>
              <a:rPr lang="en-GB" b="1" dirty="0" smtClean="0"/>
              <a:t>Depend </a:t>
            </a:r>
            <a:r>
              <a:rPr lang="en-GB" b="1" dirty="0"/>
              <a:t>very critically on the vertical wind shear associated with the African Easterly Jet, AEJ, </a:t>
            </a:r>
            <a:r>
              <a:rPr lang="en-GB" b="1" dirty="0" smtClean="0"/>
              <a:t>located between </a:t>
            </a:r>
            <a:r>
              <a:rPr lang="en-GB" b="1" dirty="0"/>
              <a:t>600 and 700mb levels.</a:t>
            </a:r>
          </a:p>
          <a:p>
            <a:endParaRPr lang="en-GB" dirty="0"/>
          </a:p>
          <a:p>
            <a:r>
              <a:rPr lang="en-GB" b="1" dirty="0" smtClean="0"/>
              <a:t>Develop </a:t>
            </a:r>
            <a:r>
              <a:rPr lang="en-GB" b="1" dirty="0"/>
              <a:t>and move almost always within the area between the AEJ and the upper tropospheric </a:t>
            </a:r>
            <a:r>
              <a:rPr lang="en-GB" b="1" dirty="0" smtClean="0"/>
              <a:t>Tropical Easterly </a:t>
            </a:r>
            <a:r>
              <a:rPr lang="en-GB" b="1" dirty="0"/>
              <a:t>Jet (TEJ) located between 200 -150mb levels.</a:t>
            </a:r>
          </a:p>
          <a:p>
            <a:endParaRPr lang="en-GB" b="1" dirty="0" smtClean="0"/>
          </a:p>
          <a:p>
            <a:r>
              <a:rPr lang="en-GB" b="1" dirty="0" smtClean="0"/>
              <a:t>Together </a:t>
            </a:r>
            <a:r>
              <a:rPr lang="en-GB" b="1" dirty="0"/>
              <a:t>deliver more than 80% of the annual West African precipitation(&gt; 95% in the Sahel; &gt; 70% </a:t>
            </a:r>
            <a:r>
              <a:rPr lang="en-GB" b="1" dirty="0" smtClean="0"/>
              <a:t>on the </a:t>
            </a:r>
            <a:r>
              <a:rPr lang="en-GB" b="1" dirty="0"/>
              <a:t>coast)</a:t>
            </a:r>
          </a:p>
          <a:p>
            <a:endParaRPr lang="en-GB" b="1" dirty="0" smtClean="0"/>
          </a:p>
          <a:p>
            <a:r>
              <a:rPr lang="en-GB" b="1" dirty="0" smtClean="0"/>
              <a:t>Occur </a:t>
            </a:r>
            <a:r>
              <a:rPr lang="en-GB" b="1" dirty="0"/>
              <a:t>only from March to October/November and are very destructive!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MET356: SYNOPTIC ANALYSIS AND NOWCASTING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34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2154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ommonly quoted pressure levels and equivalent heights.</a:t>
            </a:r>
            <a:endParaRPr lang="en-GB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856"/>
            <a:ext cx="10515600" cy="4992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is a list of commonly quoted pressure levels and their appropriate equivalent heights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017431" y="2207243"/>
          <a:ext cx="9813702" cy="4227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1234"/>
                <a:gridCol w="3271234"/>
                <a:gridCol w="3271234"/>
              </a:tblGrid>
              <a:tr h="528412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err="1" smtClean="0">
                          <a:solidFill>
                            <a:srgbClr val="FF0000"/>
                          </a:solidFill>
                        </a:rPr>
                        <a:t>millibars</a:t>
                      </a:r>
                      <a:r>
                        <a:rPr lang="en-GB" sz="2400" b="1" dirty="0" smtClean="0">
                          <a:solidFill>
                            <a:srgbClr val="FF0000"/>
                          </a:solidFill>
                        </a:rPr>
                        <a:t> (mbar)</a:t>
                      </a:r>
                      <a:endParaRPr lang="en-GB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err="1" smtClean="0">
                          <a:solidFill>
                            <a:srgbClr val="FF0000"/>
                          </a:solidFill>
                        </a:rPr>
                        <a:t>kilometers</a:t>
                      </a:r>
                      <a:r>
                        <a:rPr lang="en-GB" sz="2400" b="1" dirty="0" smtClean="0">
                          <a:solidFill>
                            <a:srgbClr val="FF0000"/>
                          </a:solidFill>
                        </a:rPr>
                        <a:t> (km)</a:t>
                      </a:r>
                      <a:endParaRPr lang="en-GB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>
                          <a:solidFill>
                            <a:srgbClr val="FF0000"/>
                          </a:solidFill>
                        </a:rPr>
                        <a:t>feet</a:t>
                      </a:r>
                      <a:r>
                        <a:rPr lang="en-GB" sz="2400" b="1" baseline="0" dirty="0" smtClean="0">
                          <a:solidFill>
                            <a:srgbClr val="FF0000"/>
                          </a:solidFill>
                        </a:rPr>
                        <a:t> (</a:t>
                      </a:r>
                      <a:r>
                        <a:rPr lang="en-GB" sz="2400" b="1" baseline="0" dirty="0" err="1" smtClean="0">
                          <a:solidFill>
                            <a:srgbClr val="FF0000"/>
                          </a:solidFill>
                        </a:rPr>
                        <a:t>ft</a:t>
                      </a:r>
                      <a:r>
                        <a:rPr lang="en-GB" sz="2400" b="1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GB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28412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900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3,000</a:t>
                      </a:r>
                      <a:endParaRPr lang="en-GB" b="1" dirty="0"/>
                    </a:p>
                  </a:txBody>
                  <a:tcPr/>
                </a:tc>
              </a:tr>
              <a:tr h="528412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850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1.5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5,000</a:t>
                      </a:r>
                      <a:endParaRPr lang="en-GB" b="1" dirty="0"/>
                    </a:p>
                  </a:txBody>
                  <a:tcPr/>
                </a:tc>
              </a:tr>
              <a:tr h="528412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700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3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10,000</a:t>
                      </a:r>
                      <a:endParaRPr lang="en-GB" b="1" dirty="0"/>
                    </a:p>
                  </a:txBody>
                  <a:tcPr/>
                </a:tc>
              </a:tr>
              <a:tr h="528412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500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5.5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18,000</a:t>
                      </a:r>
                      <a:endParaRPr lang="en-GB" b="1" dirty="0"/>
                    </a:p>
                  </a:txBody>
                  <a:tcPr/>
                </a:tc>
              </a:tr>
              <a:tr h="528412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300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9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30,000</a:t>
                      </a:r>
                      <a:endParaRPr lang="en-GB" b="1" dirty="0"/>
                    </a:p>
                  </a:txBody>
                  <a:tcPr/>
                </a:tc>
              </a:tr>
              <a:tr h="528412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200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11.5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39,000</a:t>
                      </a:r>
                      <a:endParaRPr lang="en-GB" b="1" dirty="0"/>
                    </a:p>
                  </a:txBody>
                  <a:tcPr/>
                </a:tc>
              </a:tr>
              <a:tr h="528412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100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16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52,000</a:t>
                      </a:r>
                      <a:endParaRPr lang="en-GB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MET356: SYNOPTIC ANALYSIS AND NOWCASTING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35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335" y="244695"/>
            <a:ext cx="11681138" cy="1059623"/>
          </a:xfrm>
        </p:spPr>
        <p:txBody>
          <a:bodyPr>
            <a:noAutofit/>
          </a:bodyPr>
          <a:lstStyle/>
          <a:p>
            <a:pPr algn="just"/>
            <a:r>
              <a:rPr lang="en-GB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Several basic factors help to shape tropical weather processes and also affect their analysis and interpretation.</a:t>
            </a:r>
            <a:endParaRPr lang="en-GB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335" y="1493950"/>
            <a:ext cx="11908665" cy="4919730"/>
          </a:xfrm>
        </p:spPr>
        <p:txBody>
          <a:bodyPr>
            <a:normAutofit/>
          </a:bodyPr>
          <a:lstStyle/>
          <a:p>
            <a:r>
              <a:rPr lang="en-GB" b="1" dirty="0" smtClean="0"/>
              <a:t>First, the </a:t>
            </a:r>
            <a:r>
              <a:rPr lang="en-GB" b="1" dirty="0" err="1" smtClean="0"/>
              <a:t>Coriolis</a:t>
            </a:r>
            <a:r>
              <a:rPr lang="en-GB" b="1" dirty="0" smtClean="0"/>
              <a:t> parameter approaches zero at the equator, so that winds may depart considerably from geostrophic balance.</a:t>
            </a:r>
          </a:p>
          <a:p>
            <a:endParaRPr lang="en-GB" b="1" dirty="0" smtClean="0"/>
          </a:p>
          <a:p>
            <a:r>
              <a:rPr lang="en-GB" b="1" dirty="0" smtClean="0"/>
              <a:t>The tropics have a relatively homogeneous air mass and fairly uniform distribution of surface temperature and pressure. Therefore, local and </a:t>
            </a:r>
            <a:r>
              <a:rPr lang="en-GB" b="1" dirty="0" err="1" smtClean="0"/>
              <a:t>mesoscale</a:t>
            </a:r>
            <a:r>
              <a:rPr lang="en-GB" b="1" dirty="0" smtClean="0"/>
              <a:t> effects are more dominant than synoptic influences, except for tropical cyclones where for example, surface temperature and pressure can change quickly with convection.</a:t>
            </a:r>
          </a:p>
          <a:p>
            <a:endParaRPr lang="en-GB" b="1" dirty="0" smtClean="0"/>
          </a:p>
          <a:p>
            <a:r>
              <a:rPr lang="en-GB" b="1" dirty="0" smtClean="0"/>
              <a:t>Diurnal </a:t>
            </a:r>
            <a:r>
              <a:rPr lang="en-GB" b="1" dirty="0"/>
              <a:t>land/sea breeze regimes play a major role in coastal climates, in part as a result </a:t>
            </a:r>
            <a:r>
              <a:rPr lang="en-GB" b="1" dirty="0" smtClean="0"/>
              <a:t>of the </a:t>
            </a:r>
            <a:r>
              <a:rPr lang="en-GB" b="1" dirty="0"/>
              <a:t>almost constant day length and strong solar heating.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MET356: SYNOPTIC ANALYSIS AND NOWCASTING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82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622" y="365126"/>
            <a:ext cx="10515600" cy="587912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West African </a:t>
            </a:r>
            <a:r>
              <a:rPr lang="en-GB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Monsoon (WAM)</a:t>
            </a:r>
            <a:endParaRPr lang="en-GB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068946"/>
            <a:ext cx="11269015" cy="5331854"/>
          </a:xfrm>
        </p:spPr>
        <p:txBody>
          <a:bodyPr>
            <a:normAutofit/>
          </a:bodyPr>
          <a:lstStyle/>
          <a:p>
            <a:pPr algn="just"/>
            <a:r>
              <a:rPr lang="en-GB" b="1" dirty="0"/>
              <a:t>The West African summer monsoon is characterized by a large-scale inflow of warm, </a:t>
            </a:r>
            <a:r>
              <a:rPr lang="en-GB" b="1" dirty="0" smtClean="0"/>
              <a:t>very humid</a:t>
            </a:r>
            <a:r>
              <a:rPr lang="en-GB" b="1" dirty="0"/>
              <a:t>, conditionally and convectively unstable airstreams from the equatorial Atlantic across the </a:t>
            </a:r>
            <a:r>
              <a:rPr lang="en-GB" b="1" dirty="0" smtClean="0"/>
              <a:t>entire sub </a:t>
            </a:r>
            <a:r>
              <a:rPr lang="en-GB" b="1" dirty="0"/>
              <a:t>region from March to October/November. It is generally a period of widespread and </a:t>
            </a:r>
            <a:r>
              <a:rPr lang="en-GB" b="1" dirty="0" smtClean="0"/>
              <a:t>prolonged precipitation.</a:t>
            </a:r>
          </a:p>
          <a:p>
            <a:pPr algn="just"/>
            <a:endParaRPr lang="en-GB" b="1" dirty="0"/>
          </a:p>
          <a:p>
            <a:pPr algn="just"/>
            <a:r>
              <a:rPr lang="en-GB" b="1" dirty="0"/>
              <a:t>The winter monsoon is a similar large-scale flow but in the reverse direction i.e. from land to </a:t>
            </a:r>
            <a:r>
              <a:rPr lang="en-GB" b="1" dirty="0" smtClean="0"/>
              <a:t>the ocean </a:t>
            </a:r>
            <a:r>
              <a:rPr lang="en-GB" b="1" dirty="0"/>
              <a:t>from the subtropical (Sahara) high-pressure system. </a:t>
            </a:r>
            <a:endParaRPr lang="en-GB" b="1" dirty="0" smtClean="0"/>
          </a:p>
          <a:p>
            <a:pPr algn="just"/>
            <a:endParaRPr lang="en-GB" b="1" dirty="0"/>
          </a:p>
          <a:p>
            <a:pPr algn="just"/>
            <a:r>
              <a:rPr lang="en-GB" b="1" dirty="0" smtClean="0"/>
              <a:t>Unlike </a:t>
            </a:r>
            <a:r>
              <a:rPr lang="en-GB" b="1" dirty="0"/>
              <a:t>the summer component, the </a:t>
            </a:r>
            <a:r>
              <a:rPr lang="en-GB" b="1" dirty="0" smtClean="0"/>
              <a:t>winter monsoon </a:t>
            </a:r>
            <a:r>
              <a:rPr lang="en-GB" b="1" dirty="0"/>
              <a:t>is a period of near total dryness. It is also the </a:t>
            </a:r>
            <a:r>
              <a:rPr lang="en-GB" b="1" dirty="0" smtClean="0"/>
              <a:t>period </a:t>
            </a:r>
            <a:r>
              <a:rPr lang="en-GB" b="1" dirty="0"/>
              <a:t>of the </a:t>
            </a:r>
            <a:r>
              <a:rPr lang="en-GB" b="1" dirty="0" err="1" smtClean="0"/>
              <a:t>Harmattan</a:t>
            </a:r>
            <a:r>
              <a:rPr lang="en-GB" b="1" dirty="0" smtClean="0"/>
              <a:t>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MET356: SYNOPTIC ANALYSIS AND NOWCASTING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751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974"/>
            <a:ext cx="10515600" cy="446244"/>
          </a:xfrm>
        </p:spPr>
        <p:txBody>
          <a:bodyPr>
            <a:normAutofit fontScale="90000"/>
          </a:bodyPr>
          <a:lstStyle/>
          <a:p>
            <a:r>
              <a:rPr lang="en-GB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West African Monsoon flow include:</a:t>
            </a:r>
            <a:endParaRPr lang="en-GB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761" y="1017431"/>
            <a:ext cx="11397802" cy="546064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 smtClean="0"/>
              <a:t>1</a:t>
            </a:r>
            <a:r>
              <a:rPr lang="en-GB" b="1" dirty="0"/>
              <a:t>. Inter- Tropical Discontinuity (ITD),</a:t>
            </a:r>
          </a:p>
          <a:p>
            <a:pPr marL="0" indent="0">
              <a:buNone/>
            </a:pPr>
            <a:r>
              <a:rPr lang="en-GB" b="1" dirty="0" smtClean="0"/>
              <a:t>2. </a:t>
            </a:r>
            <a:r>
              <a:rPr lang="en-GB" b="1" dirty="0"/>
              <a:t>The associated Heat Lows</a:t>
            </a:r>
          </a:p>
          <a:p>
            <a:pPr marL="0" indent="0">
              <a:buNone/>
            </a:pPr>
            <a:r>
              <a:rPr lang="en-GB" b="1" dirty="0"/>
              <a:t>3. Subtropical anticyclones</a:t>
            </a:r>
          </a:p>
          <a:p>
            <a:pPr marL="0" indent="0">
              <a:buNone/>
            </a:pPr>
            <a:r>
              <a:rPr lang="en-GB" b="1" dirty="0"/>
              <a:t>4. Subtropical Jet (STJ)</a:t>
            </a:r>
          </a:p>
          <a:p>
            <a:pPr marL="0" indent="0">
              <a:buNone/>
            </a:pPr>
            <a:r>
              <a:rPr lang="en-GB" b="1" dirty="0"/>
              <a:t>5. Troughs extending from mid-latitudes (MLT)</a:t>
            </a:r>
          </a:p>
          <a:p>
            <a:pPr marL="0" indent="0">
              <a:buNone/>
            </a:pPr>
            <a:r>
              <a:rPr lang="en-GB" b="1" dirty="0"/>
              <a:t>6. The African Easterly Jet (AEJ),</a:t>
            </a:r>
          </a:p>
          <a:p>
            <a:pPr marL="0" indent="0">
              <a:buNone/>
            </a:pPr>
            <a:r>
              <a:rPr lang="en-GB" b="1" dirty="0"/>
              <a:t>7. The Tropical Easterly Jet (TEJ),</a:t>
            </a:r>
          </a:p>
          <a:p>
            <a:pPr marL="0" indent="0">
              <a:buNone/>
            </a:pPr>
            <a:r>
              <a:rPr lang="en-GB" b="1" dirty="0"/>
              <a:t>8. African Easterly Waves (AEW),</a:t>
            </a:r>
          </a:p>
          <a:p>
            <a:pPr marL="0" indent="0">
              <a:buNone/>
            </a:pPr>
            <a:r>
              <a:rPr lang="en-GB" b="1" dirty="0"/>
              <a:t>9. Types and distribution of vegetation cover and the soil types.</a:t>
            </a:r>
          </a:p>
          <a:p>
            <a:pPr marL="0" indent="0">
              <a:buNone/>
            </a:pPr>
            <a:r>
              <a:rPr lang="en-GB" b="1" dirty="0"/>
              <a:t>10. Orography</a:t>
            </a:r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r>
              <a:rPr lang="en-GB" b="1" dirty="0" smtClean="0"/>
              <a:t>All </a:t>
            </a:r>
            <a:r>
              <a:rPr lang="en-GB" b="1" dirty="0"/>
              <a:t>these interact in a rather complex way to produce precipitation and the prevailing weather in </a:t>
            </a:r>
            <a:r>
              <a:rPr lang="en-GB" b="1" dirty="0" smtClean="0"/>
              <a:t>West Africa</a:t>
            </a:r>
            <a:r>
              <a:rPr lang="en-GB" b="1" dirty="0"/>
              <a:t>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MET356: SYNOPTIC ANALYSIS AND NOWCASTING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256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MET356: SYNOPTIC ANALYSIS AND NOWCASTING</a:t>
            </a:r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B05C-FD2F-4F8B-8D35-AD11F73DB96E}" type="slidenum">
              <a:rPr lang="en-GB" smtClean="0">
                <a:solidFill>
                  <a:prstClr val="black"/>
                </a:solidFill>
              </a:rPr>
              <a:pPr/>
              <a:t>17</a:t>
            </a:fld>
            <a:endParaRPr lang="en-GB">
              <a:solidFill>
                <a:prstClr val="black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1" y="261257"/>
            <a:ext cx="11260182" cy="610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83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58677" y="477190"/>
            <a:ext cx="8229627" cy="671786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lvl="0"/>
            <a:r>
              <a:rPr lang="en-US" b="1" dirty="0" smtClean="0">
                <a:solidFill>
                  <a:srgbClr val="FF0000"/>
                </a:solidFill>
                <a:latin typeface="+mn-lt"/>
              </a:rPr>
              <a:t>RECAP OF LECTURE 1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MET356: SYNOPTIC ANALYSIS AND NOWCASTING</a:t>
            </a:r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B05C-FD2F-4F8B-8D35-AD11F73DB96E}" type="slidenum">
              <a:rPr lang="en-GB" smtClean="0">
                <a:solidFill>
                  <a:prstClr val="black"/>
                </a:solidFill>
              </a:rPr>
              <a:pPr/>
              <a:t>18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8789" y="1136467"/>
            <a:ext cx="10972800" cy="18158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GB" sz="2800" dirty="0" smtClean="0"/>
              <a:t>Scales of Weather Systems</a:t>
            </a:r>
          </a:p>
          <a:p>
            <a:pPr marL="514350" indent="-514350">
              <a:buAutoNum type="arabicPeriod"/>
            </a:pPr>
            <a:r>
              <a:rPr lang="en-GB" sz="2800" dirty="0" err="1" smtClean="0"/>
              <a:t>Meso</a:t>
            </a:r>
            <a:r>
              <a:rPr lang="en-GB" sz="2800" dirty="0" smtClean="0"/>
              <a:t>-scale Motions</a:t>
            </a:r>
          </a:p>
          <a:p>
            <a:pPr marL="514350" indent="-514350">
              <a:buAutoNum type="arabicPeriod"/>
            </a:pPr>
            <a:r>
              <a:rPr lang="en-GB" sz="2800" dirty="0" smtClean="0"/>
              <a:t>West African Thunderstorms and Squall Lines</a:t>
            </a:r>
          </a:p>
          <a:p>
            <a:pPr marL="514350" indent="-514350">
              <a:buAutoNum type="arabicPeriod"/>
            </a:pPr>
            <a:r>
              <a:rPr lang="en-GB" sz="2800" dirty="0" smtClean="0"/>
              <a:t>The West African Monsoon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2720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58677" y="477190"/>
            <a:ext cx="8229627" cy="671786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lvl="0"/>
            <a:r>
              <a:rPr lang="en-US" b="1" dirty="0" smtClean="0">
                <a:solidFill>
                  <a:srgbClr val="FF0000"/>
                </a:solidFill>
                <a:latin typeface="+mn-lt"/>
              </a:rPr>
              <a:t>ASSESSMENT 1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MET356: SYNOPTIC ANALYSIS AND NOWCASTING</a:t>
            </a:r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B05C-FD2F-4F8B-8D35-AD11F73DB96E}" type="slidenum">
              <a:rPr lang="en-GB" smtClean="0">
                <a:solidFill>
                  <a:prstClr val="black"/>
                </a:solidFill>
              </a:rPr>
              <a:pPr/>
              <a:t>19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8789" y="1136467"/>
            <a:ext cx="10972800" cy="3477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sz="2800" dirty="0" smtClean="0"/>
          </a:p>
          <a:p>
            <a:endParaRPr lang="en-GB" sz="2800" dirty="0"/>
          </a:p>
          <a:p>
            <a:endParaRPr lang="en-GB" sz="2800" dirty="0" smtClean="0"/>
          </a:p>
          <a:p>
            <a:r>
              <a:rPr lang="en-GB" sz="2800" dirty="0" smtClean="0"/>
              <a:t>Student Presentation on the West African Monsoon Components.</a:t>
            </a:r>
          </a:p>
          <a:p>
            <a:endParaRPr lang="en-GB" sz="2800" dirty="0"/>
          </a:p>
          <a:p>
            <a:endParaRPr lang="en-GB" sz="2800" dirty="0" smtClean="0"/>
          </a:p>
          <a:p>
            <a:endParaRPr lang="en-GB" sz="2800" dirty="0"/>
          </a:p>
          <a:p>
            <a:pPr algn="r"/>
            <a:r>
              <a:rPr lang="en-GB" sz="2400" b="1" i="1" dirty="0" smtClean="0"/>
              <a:t>To be presented next week (January 30, 2020)</a:t>
            </a:r>
            <a:endParaRPr lang="en-GB" sz="2400" b="1" i="1" dirty="0"/>
          </a:p>
        </p:txBody>
      </p:sp>
    </p:spTree>
    <p:extLst>
      <p:ext uri="{BB962C8B-B14F-4D97-AF65-F5344CB8AC3E}">
        <p14:creationId xmlns:p14="http://schemas.microsoft.com/office/powerpoint/2010/main" val="1872070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MET356: SYNOPTIC ANALYSIS AND NOWCASTING</a:t>
            </a:r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B05C-FD2F-4F8B-8D35-AD11F73DB96E}" type="slidenum">
              <a:rPr lang="en-GB" smtClean="0">
                <a:solidFill>
                  <a:prstClr val="black"/>
                </a:solidFill>
              </a:rPr>
              <a:pPr/>
              <a:t>2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43999" y="59998"/>
            <a:ext cx="8062175" cy="665217"/>
          </a:xfrm>
          <a:solidFill>
            <a:schemeClr val="tx2"/>
          </a:solidFill>
        </p:spPr>
        <p:txBody>
          <a:bodyPr>
            <a:normAutofit fontScale="90000"/>
          </a:bodyPr>
          <a:lstStyle/>
          <a:p>
            <a:pPr lvl="0"/>
            <a:r>
              <a:rPr lang="en-US" b="1" dirty="0">
                <a:solidFill>
                  <a:srgbClr val="FF0000"/>
                </a:solidFill>
              </a:rPr>
              <a:t>Course Content (Overview)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334851" y="721174"/>
            <a:ext cx="11590986" cy="5251543"/>
          </a:xfr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anchor="ctr">
            <a:noAutofit/>
          </a:bodyPr>
          <a:lstStyle/>
          <a:p>
            <a:pPr algn="just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 mass analysis: Upper and mid-level humidity,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Tephigrams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Local wind system: Thunderstorms and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mesoscale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convection systems, Analysis, prediction, nowcasting and observation of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mesoscale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weather, Interpretation of satellite and radar images, Nowcasting techniques under operational conditions; </a:t>
            </a:r>
          </a:p>
          <a:p>
            <a:pPr algn="just"/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Definitions: ITD, Monsoon, African Easterly Jet (AEJ);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Extratropical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interactions and upper level analysis, African Easterly Wave (AEW) diagnostics</a:t>
            </a:r>
          </a:p>
          <a:p>
            <a:pPr algn="just"/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Ghana Meteorological Agency (GMET) forecasting techniques: Current tools: model wind profiles and surface charts,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Radiosondes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Satellite imagery, Climatology, Kelvin waves/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Rossby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waves, Teleconnections, ENSO, MJO.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83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MET356: SYNOPTIC ANALYSIS AND NOWCASTING</a:t>
            </a:r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B05C-FD2F-4F8B-8D35-AD11F73DB96E}" type="slidenum">
              <a:rPr lang="en-GB" smtClean="0">
                <a:solidFill>
                  <a:prstClr val="black"/>
                </a:solidFill>
              </a:rPr>
              <a:pPr/>
              <a:t>3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38722" y="65000"/>
            <a:ext cx="7881870" cy="671513"/>
          </a:xfrm>
          <a:solidFill>
            <a:schemeClr val="tx2"/>
          </a:solidFill>
        </p:spPr>
        <p:txBody>
          <a:bodyPr>
            <a:normAutofit fontScale="90000"/>
          </a:bodyPr>
          <a:lstStyle/>
          <a:p>
            <a:pPr lvl="0"/>
            <a:r>
              <a:rPr lang="en-US" b="1" dirty="0">
                <a:solidFill>
                  <a:srgbClr val="FF0000"/>
                </a:solidFill>
              </a:rPr>
              <a:t>Recommended Literature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143691" y="736513"/>
            <a:ext cx="11782697" cy="5427804"/>
          </a:xfr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anchor="ctr">
            <a:noAutofit/>
          </a:bodyPr>
          <a:lstStyle/>
          <a:p>
            <a:pPr marL="457200" lvl="0" indent="-457200" algn="just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Meteorology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Tropical West Africa; The Forecasters’ Handbook. Edited by Douglas J. Parker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Mariane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Diop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-Kane.</a:t>
            </a:r>
          </a:p>
          <a:p>
            <a:pPr marL="457200" lvl="0" indent="-457200" algn="just">
              <a:buFont typeface="+mj-lt"/>
              <a:buAutoNum type="arabicPeriod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95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MET356: SYNOPTIC ANALYSIS AND NOWCASTING</a:t>
            </a:r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B05C-FD2F-4F8B-8D35-AD11F73DB96E}" type="slidenum">
              <a:rPr lang="en-GB" smtClean="0">
                <a:solidFill>
                  <a:prstClr val="black"/>
                </a:solidFill>
              </a:rPr>
              <a:pPr/>
              <a:t>4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47730" y="65000"/>
            <a:ext cx="8615966" cy="671513"/>
          </a:xfrm>
          <a:solidFill>
            <a:schemeClr val="tx2"/>
          </a:solidFill>
        </p:spPr>
        <p:txBody>
          <a:bodyPr>
            <a:normAutofit fontScale="90000"/>
          </a:bodyPr>
          <a:lstStyle/>
          <a:p>
            <a:pPr lvl="0" algn="l"/>
            <a:r>
              <a:rPr lang="en-US" b="1" dirty="0" smtClean="0">
                <a:solidFill>
                  <a:srgbClr val="FF0000"/>
                </a:solidFill>
              </a:rPr>
              <a:t>Second Semester Highlights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347730" y="703596"/>
            <a:ext cx="11733906" cy="3358954"/>
          </a:xfr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 anchor="ctr">
            <a:noAutofit/>
          </a:bodyPr>
          <a:lstStyle/>
          <a:p>
            <a:pPr lvl="0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February 24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28, 2020  	 	-   Quiz 1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March 16 – 20, 2020    		-   Mid-Semester Examination Week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March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23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27,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2020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	-   Mid-Semester Break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April 20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24,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2020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	-   Quiz 2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May 4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15,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2020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		-   Second Semester Examinations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May 16,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2020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		-   End of Second Semester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7730" y="4442556"/>
            <a:ext cx="10006884" cy="15696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b="1" dirty="0" smtClean="0"/>
              <a:t>7 Lecture Series     </a:t>
            </a:r>
            <a:r>
              <a:rPr lang="en-GB" sz="2400" b="1" dirty="0" smtClean="0"/>
              <a:t>(2 to 3 Student Presentations)</a:t>
            </a:r>
            <a:endParaRPr lang="en-GB" sz="2400" b="1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b="1" dirty="0" smtClean="0"/>
              <a:t>5 </a:t>
            </a:r>
            <a:r>
              <a:rPr lang="en-GB" sz="2400" b="1" dirty="0" smtClean="0"/>
              <a:t>Assignments  (To Be Given After Every Lecture Series &amp; Submitted At Start of Next Lecture or As Specified by Lecturer)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b="1" dirty="0" smtClean="0"/>
              <a:t>2 Quizzes</a:t>
            </a:r>
          </a:p>
        </p:txBody>
      </p:sp>
    </p:spTree>
    <p:extLst>
      <p:ext uri="{BB962C8B-B14F-4D97-AF65-F5344CB8AC3E}">
        <p14:creationId xmlns:p14="http://schemas.microsoft.com/office/powerpoint/2010/main" val="332717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986" y="1532585"/>
            <a:ext cx="10515600" cy="1803043"/>
          </a:xfrm>
        </p:spPr>
        <p:txBody>
          <a:bodyPr>
            <a:normAutofit/>
          </a:bodyPr>
          <a:lstStyle/>
          <a:p>
            <a:pPr algn="ctr"/>
            <a:r>
              <a:rPr lang="en-GB" sz="60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LECTURE 1</a:t>
            </a:r>
            <a:r>
              <a:rPr lang="en-GB" sz="40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/>
            </a:r>
            <a:br>
              <a:rPr lang="en-GB" sz="40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</a:br>
            <a:endParaRPr lang="en-GB" sz="4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MET356: SYNOPTIC ANALYSIS AND NOWCASTING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3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932" y="231819"/>
            <a:ext cx="9144000" cy="573580"/>
          </a:xfrm>
        </p:spPr>
        <p:txBody>
          <a:bodyPr>
            <a:noAutofit/>
          </a:bodyPr>
          <a:lstStyle/>
          <a:p>
            <a:pPr algn="just"/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Scales of Weather </a:t>
            </a:r>
            <a:r>
              <a:rPr lang="en-GB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endParaRPr lang="en-GB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2477" y="1000504"/>
            <a:ext cx="10633657" cy="4305592"/>
          </a:xfrm>
        </p:spPr>
        <p:txBody>
          <a:bodyPr numCol="2">
            <a:normAutofit lnSpcReduction="10000"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b="1" dirty="0"/>
              <a:t>Planetary </a:t>
            </a:r>
            <a:r>
              <a:rPr lang="en-GB" b="1" dirty="0" smtClean="0"/>
              <a:t>Scale     </a:t>
            </a:r>
            <a:r>
              <a:rPr lang="en-GB" b="1" dirty="0"/>
              <a:t>~10,000 km</a:t>
            </a:r>
          </a:p>
          <a:p>
            <a:pPr algn="just"/>
            <a:r>
              <a:rPr lang="en-GB" dirty="0" smtClean="0"/>
              <a:t>-   Equatorial </a:t>
            </a:r>
            <a:r>
              <a:rPr lang="en-GB" dirty="0"/>
              <a:t>waves</a:t>
            </a:r>
          </a:p>
          <a:p>
            <a:pPr marL="285750" indent="-285750" algn="just">
              <a:buFontTx/>
              <a:buChar char="-"/>
            </a:pPr>
            <a:r>
              <a:rPr lang="en-GB" dirty="0" smtClean="0"/>
              <a:t>(</a:t>
            </a:r>
            <a:r>
              <a:rPr lang="en-GB" dirty="0"/>
              <a:t>Kelvin and </a:t>
            </a:r>
            <a:r>
              <a:rPr lang="en-GB" dirty="0" err="1"/>
              <a:t>Rossby</a:t>
            </a:r>
            <a:r>
              <a:rPr lang="en-GB" dirty="0"/>
              <a:t> waves; </a:t>
            </a:r>
            <a:endParaRPr lang="en-GB" dirty="0" smtClean="0"/>
          </a:p>
          <a:p>
            <a:pPr algn="just"/>
            <a:r>
              <a:rPr lang="en-GB" dirty="0"/>
              <a:t> </a:t>
            </a:r>
            <a:r>
              <a:rPr lang="en-GB" dirty="0" smtClean="0"/>
              <a:t>    Madden-Julian </a:t>
            </a:r>
            <a:r>
              <a:rPr lang="en-GB" dirty="0"/>
              <a:t>Oscillation</a:t>
            </a:r>
            <a:r>
              <a:rPr lang="en-GB" dirty="0" smtClean="0"/>
              <a:t>)</a:t>
            </a:r>
          </a:p>
          <a:p>
            <a:pPr algn="just"/>
            <a:endParaRPr lang="en-GB" dirty="0" smtClean="0"/>
          </a:p>
          <a:p>
            <a:pPr algn="just"/>
            <a:endParaRPr lang="en-GB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b="1" dirty="0" smtClean="0"/>
              <a:t>Synoptic </a:t>
            </a:r>
            <a:r>
              <a:rPr lang="en-GB" b="1" dirty="0"/>
              <a:t>Scale </a:t>
            </a:r>
            <a:r>
              <a:rPr lang="en-GB" b="1" dirty="0" smtClean="0"/>
              <a:t>    ~</a:t>
            </a:r>
            <a:r>
              <a:rPr lang="en-GB" b="1" dirty="0"/>
              <a:t>1000 km</a:t>
            </a:r>
          </a:p>
          <a:p>
            <a:pPr algn="just"/>
            <a:r>
              <a:rPr lang="en-GB" dirty="0"/>
              <a:t>Easterly waves, jet </a:t>
            </a:r>
            <a:r>
              <a:rPr lang="en-GB" dirty="0" smtClean="0"/>
              <a:t>streaks</a:t>
            </a:r>
          </a:p>
          <a:p>
            <a:pPr algn="just"/>
            <a:r>
              <a:rPr lang="en-GB" dirty="0"/>
              <a:t>Tropical cyclones</a:t>
            </a:r>
          </a:p>
          <a:p>
            <a:pPr algn="just"/>
            <a:endParaRPr lang="en-GB" dirty="0" smtClean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b="1" dirty="0" err="1" smtClean="0"/>
              <a:t>Mesoscale</a:t>
            </a:r>
            <a:r>
              <a:rPr lang="en-GB" b="1" dirty="0" smtClean="0"/>
              <a:t>     ~</a:t>
            </a:r>
            <a:r>
              <a:rPr lang="en-GB" b="1" dirty="0"/>
              <a:t>100km</a:t>
            </a:r>
          </a:p>
          <a:p>
            <a:pPr algn="just"/>
            <a:r>
              <a:rPr lang="en-GB" dirty="0" smtClean="0"/>
              <a:t>	–MCSs</a:t>
            </a:r>
          </a:p>
          <a:p>
            <a:pPr algn="just"/>
            <a:r>
              <a:rPr lang="en-GB" dirty="0" smtClean="0"/>
              <a:t>	– </a:t>
            </a:r>
            <a:r>
              <a:rPr lang="en-GB" dirty="0"/>
              <a:t>Organized moist convection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GB" dirty="0" smtClean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GB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GB" dirty="0" smtClean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b="1" dirty="0" err="1" smtClean="0"/>
              <a:t>Mesoscale</a:t>
            </a:r>
            <a:r>
              <a:rPr lang="en-GB" b="1" dirty="0" smtClean="0"/>
              <a:t>         ~</a:t>
            </a:r>
            <a:r>
              <a:rPr lang="en-GB" b="1" dirty="0"/>
              <a:t>10km</a:t>
            </a:r>
          </a:p>
          <a:p>
            <a:pPr algn="just"/>
            <a:r>
              <a:rPr lang="en-GB" dirty="0" smtClean="0"/>
              <a:t>– </a:t>
            </a:r>
            <a:r>
              <a:rPr lang="en-GB" dirty="0"/>
              <a:t>Unorganized convection, cumulus </a:t>
            </a:r>
            <a:r>
              <a:rPr lang="en-GB" dirty="0" err="1"/>
              <a:t>congestus</a:t>
            </a:r>
            <a:endParaRPr lang="en-GB" dirty="0"/>
          </a:p>
          <a:p>
            <a:pPr algn="just"/>
            <a:endParaRPr lang="en-GB" dirty="0" smtClean="0"/>
          </a:p>
        </p:txBody>
      </p:sp>
      <p:sp>
        <p:nvSpPr>
          <p:cNvPr id="4" name="Rectangle 3"/>
          <p:cNvSpPr/>
          <p:nvPr/>
        </p:nvSpPr>
        <p:spPr>
          <a:xfrm>
            <a:off x="684000" y="5462565"/>
            <a:ext cx="103660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Scales smaller than 2 km defined as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micro-scale phenomena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79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lum bright="-20000" contrast="-40000"/>
          </a:blip>
          <a:stretch>
            <a:fillRect/>
          </a:stretch>
        </p:blipFill>
        <p:spPr>
          <a:xfrm>
            <a:off x="862884" y="805399"/>
            <a:ext cx="9942491" cy="565985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67932" y="231819"/>
            <a:ext cx="9144000" cy="5735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32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Scales of Weather Systems</a:t>
            </a:r>
            <a:endParaRPr lang="en-GB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MET356: SYNOPTIC ANALYSIS AND NOWCASTING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42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017" y="236336"/>
            <a:ext cx="10515600" cy="523517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MESO-SCALE MOTIONS</a:t>
            </a:r>
            <a:endParaRPr lang="en-GB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7583"/>
            <a:ext cx="10515600" cy="5069380"/>
          </a:xfrm>
        </p:spPr>
        <p:txBody>
          <a:bodyPr>
            <a:normAutofit/>
          </a:bodyPr>
          <a:lstStyle/>
          <a:p>
            <a:r>
              <a:rPr lang="en-GB" b="1" dirty="0" smtClean="0"/>
              <a:t>Assume </a:t>
            </a:r>
            <a:r>
              <a:rPr lang="en-GB" b="1" dirty="0"/>
              <a:t>role of major weather producing mechanisms in the tropics, and very crucial in the </a:t>
            </a:r>
            <a:r>
              <a:rPr lang="en-GB" b="1" dirty="0" smtClean="0"/>
              <a:t>atmospheric general circulation</a:t>
            </a:r>
          </a:p>
          <a:p>
            <a:endParaRPr lang="en-GB" b="1" dirty="0"/>
          </a:p>
          <a:p>
            <a:r>
              <a:rPr lang="en-GB" dirty="0" smtClean="0"/>
              <a:t> </a:t>
            </a:r>
            <a:r>
              <a:rPr lang="en-GB" b="1" dirty="0"/>
              <a:t>Possess capability for enormous kinetic energy </a:t>
            </a:r>
            <a:r>
              <a:rPr lang="en-GB" b="1" dirty="0" smtClean="0"/>
              <a:t>generation</a:t>
            </a:r>
          </a:p>
          <a:p>
            <a:endParaRPr lang="en-GB" b="1" dirty="0"/>
          </a:p>
          <a:p>
            <a:r>
              <a:rPr lang="en-GB" b="1" dirty="0" smtClean="0"/>
              <a:t>Are </a:t>
            </a:r>
            <a:r>
              <a:rPr lang="en-GB" b="1" dirty="0"/>
              <a:t>the main regions through which energy transfer is accomplished in the </a:t>
            </a:r>
            <a:r>
              <a:rPr lang="en-GB" b="1" dirty="0" smtClean="0"/>
              <a:t>atmosphere</a:t>
            </a:r>
          </a:p>
          <a:p>
            <a:endParaRPr lang="en-GB" b="1" dirty="0"/>
          </a:p>
          <a:p>
            <a:r>
              <a:rPr lang="en-GB" b="1" dirty="0"/>
              <a:t>Derive their energy from non adiabatic sources (condensation and evaporation</a:t>
            </a:r>
            <a:r>
              <a:rPr lang="en-GB" b="1" dirty="0" smtClean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MET356: SYNOPTIC ANALYSIS AND NOWCASTING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01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412" y="223458"/>
            <a:ext cx="10515600" cy="742458"/>
          </a:xfrm>
        </p:spPr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NECESSARY AMBIENT CONDITIONS</a:t>
            </a:r>
            <a:endParaRPr lang="en-GB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289" y="1030309"/>
            <a:ext cx="10515600" cy="5344732"/>
          </a:xfrm>
        </p:spPr>
        <p:txBody>
          <a:bodyPr>
            <a:normAutofit/>
          </a:bodyPr>
          <a:lstStyle/>
          <a:p>
            <a:r>
              <a:rPr lang="en-GB" dirty="0" smtClean="0"/>
              <a:t> </a:t>
            </a:r>
            <a:r>
              <a:rPr lang="en-GB" b="1" dirty="0" smtClean="0"/>
              <a:t>Conditional or convective instability</a:t>
            </a:r>
          </a:p>
          <a:p>
            <a:endParaRPr lang="en-GB" b="1" dirty="0" smtClean="0"/>
          </a:p>
          <a:p>
            <a:r>
              <a:rPr lang="en-GB" dirty="0" smtClean="0"/>
              <a:t> </a:t>
            </a:r>
            <a:r>
              <a:rPr lang="en-GB" b="1" dirty="0" smtClean="0"/>
              <a:t>Abundant moisture supply at lower levels i.e. the storm fuel</a:t>
            </a:r>
          </a:p>
          <a:p>
            <a:endParaRPr lang="en-GB" b="1" dirty="0" smtClean="0"/>
          </a:p>
          <a:p>
            <a:r>
              <a:rPr lang="en-GB" dirty="0" smtClean="0"/>
              <a:t> </a:t>
            </a:r>
            <a:r>
              <a:rPr lang="en-GB" b="1" dirty="0" smtClean="0"/>
              <a:t>Cold air aloft: Increases conditional instability</a:t>
            </a:r>
          </a:p>
          <a:p>
            <a:endParaRPr lang="en-GB" dirty="0" smtClean="0"/>
          </a:p>
          <a:p>
            <a:r>
              <a:rPr lang="en-GB" dirty="0" smtClean="0"/>
              <a:t> </a:t>
            </a:r>
            <a:r>
              <a:rPr lang="en-GB" b="1" dirty="0" smtClean="0"/>
              <a:t>Relatively drier air at mid levels for a strong and effective downdraft</a:t>
            </a:r>
          </a:p>
          <a:p>
            <a:endParaRPr lang="en-GB" dirty="0" smtClean="0"/>
          </a:p>
          <a:p>
            <a:r>
              <a:rPr lang="en-GB" dirty="0" smtClean="0"/>
              <a:t> </a:t>
            </a:r>
            <a:r>
              <a:rPr lang="en-GB" b="1" dirty="0" smtClean="0"/>
              <a:t>Low level wind shear( vertical and horizontal) boundary layer winds move relative to storms, thus fuelling the storms</a:t>
            </a:r>
            <a:endParaRPr lang="en-GB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MET356: SYNOPTIC ANALYSIS AND NOWCASTING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00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3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5587</TotalTime>
  <Words>1140</Words>
  <Application>Microsoft Office PowerPoint</Application>
  <PresentationFormat>Widescreen</PresentationFormat>
  <Paragraphs>200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Arial</vt:lpstr>
      <vt:lpstr>Arial Black</vt:lpstr>
      <vt:lpstr>Calibri</vt:lpstr>
      <vt:lpstr>Calibri Light</vt:lpstr>
      <vt:lpstr>Century Schoolbook</vt:lpstr>
      <vt:lpstr>Corbel</vt:lpstr>
      <vt:lpstr>Garamond</vt:lpstr>
      <vt:lpstr>Times New Roman</vt:lpstr>
      <vt:lpstr>Wingdings</vt:lpstr>
      <vt:lpstr>Office Theme</vt:lpstr>
      <vt:lpstr>Headlines</vt:lpstr>
      <vt:lpstr>Organic</vt:lpstr>
      <vt:lpstr>PowerPoint Presentation</vt:lpstr>
      <vt:lpstr>Course Content (Overview)</vt:lpstr>
      <vt:lpstr>Recommended Literature</vt:lpstr>
      <vt:lpstr>Second Semester Highlights </vt:lpstr>
      <vt:lpstr>LECTURE 1 </vt:lpstr>
      <vt:lpstr>Scales of Weather Systems</vt:lpstr>
      <vt:lpstr>PowerPoint Presentation</vt:lpstr>
      <vt:lpstr>MESO-SCALE MOTIONS</vt:lpstr>
      <vt:lpstr>NECESSARY AMBIENT CONDITIONS</vt:lpstr>
      <vt:lpstr>TRIGGER MECHANISMS</vt:lpstr>
      <vt:lpstr>THE MESOSCALE WEATHER SYSTEMS INCLUDE</vt:lpstr>
      <vt:lpstr>WEST AFRICAN THUNDERSTORMS AND SQUALL LINES</vt:lpstr>
      <vt:lpstr>Commonly quoted pressure levels and equivalent heights.</vt:lpstr>
      <vt:lpstr>Several basic factors help to shape tropical weather processes and also affect their analysis and interpretation.</vt:lpstr>
      <vt:lpstr>The West African Monsoon (WAM)</vt:lpstr>
      <vt:lpstr>Components of West African Monsoon flow include:</vt:lpstr>
      <vt:lpstr>PowerPoint Presentation</vt:lpstr>
      <vt:lpstr>RECAP OF LECTURE 1</vt:lpstr>
      <vt:lpstr>ASSESSMENT 1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 361: Tropical Meteorology</dc:title>
  <dc:creator>HP</dc:creator>
  <cp:lastModifiedBy>HP</cp:lastModifiedBy>
  <cp:revision>179</cp:revision>
  <dcterms:created xsi:type="dcterms:W3CDTF">2019-09-04T12:24:24Z</dcterms:created>
  <dcterms:modified xsi:type="dcterms:W3CDTF">2020-01-23T07:16:44Z</dcterms:modified>
</cp:coreProperties>
</file>