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84" r:id="rId2"/>
    <p:sldMasterId id="2147483696" r:id="rId3"/>
  </p:sldMasterIdLst>
  <p:notesMasterIdLst>
    <p:notesMasterId r:id="rId27"/>
  </p:notesMasterIdLst>
  <p:sldIdLst>
    <p:sldId id="256" r:id="rId4"/>
    <p:sldId id="259" r:id="rId5"/>
    <p:sldId id="286" r:id="rId6"/>
    <p:sldId id="266" r:id="rId7"/>
    <p:sldId id="300" r:id="rId8"/>
    <p:sldId id="312" r:id="rId9"/>
    <p:sldId id="314" r:id="rId10"/>
    <p:sldId id="315" r:id="rId11"/>
    <p:sldId id="316" r:id="rId12"/>
    <p:sldId id="317" r:id="rId13"/>
    <p:sldId id="318" r:id="rId14"/>
    <p:sldId id="306" r:id="rId15"/>
    <p:sldId id="301" r:id="rId16"/>
    <p:sldId id="302" r:id="rId17"/>
    <p:sldId id="304" r:id="rId18"/>
    <p:sldId id="303" r:id="rId19"/>
    <p:sldId id="305" r:id="rId20"/>
    <p:sldId id="319" r:id="rId21"/>
    <p:sldId id="321" r:id="rId22"/>
    <p:sldId id="320" r:id="rId23"/>
    <p:sldId id="262" r:id="rId24"/>
    <p:sldId id="285" r:id="rId25"/>
    <p:sldId id="31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7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6B455E-C356-46EF-99EC-C2148143F4C9}" type="datetimeFigureOut">
              <a:rPr lang="en-GB" smtClean="0"/>
              <a:t>31/01/2020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567CF2-8C7A-4A94-9656-A2E87E927CB5}" type="slidenum">
              <a:rPr lang="en-GB" smtClean="0"/>
              <a:t>‹#›</a:t>
            </a:fld>
            <a:endParaRPr lang="en-GB"/>
          </a:p>
        </p:txBody>
      </p:sp>
    </p:spTree>
    <p:extLst>
      <p:ext uri="{BB962C8B-B14F-4D97-AF65-F5344CB8AC3E}">
        <p14:creationId xmlns:p14="http://schemas.microsoft.com/office/powerpoint/2010/main" val="444367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2567CF2-8C7A-4A94-9656-A2E87E927CB5}" type="slidenum">
              <a:rPr lang="en-GB" smtClean="0"/>
              <a:t>1</a:t>
            </a:fld>
            <a:endParaRPr lang="en-GB"/>
          </a:p>
        </p:txBody>
      </p:sp>
    </p:spTree>
    <p:extLst>
      <p:ext uri="{BB962C8B-B14F-4D97-AF65-F5344CB8AC3E}">
        <p14:creationId xmlns:p14="http://schemas.microsoft.com/office/powerpoint/2010/main" val="3153339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A7980CDB-878D-4670-9EC3-3B01DA6C09D2}" type="slidenum">
              <a:t>2</a:t>
            </a:fld>
            <a:endParaRPr lang="en-US"/>
          </a:p>
        </p:txBody>
      </p:sp>
      <p:sp>
        <p:nvSpPr>
          <p:cNvPr id="2" name="Slide Image Placeholder 1"/>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590363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79EBEC9-7F44-4798-BABC-29C4375FD2FD}" type="slidenum">
              <a:t>3</a:t>
            </a:fld>
            <a:endParaRPr lang="en-US"/>
          </a:p>
        </p:txBody>
      </p:sp>
      <p:sp>
        <p:nvSpPr>
          <p:cNvPr id="2" name="Slide Image Placeholder 1"/>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543398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79EBEC9-7F44-4798-BABC-29C4375FD2FD}" type="slidenum">
              <a:t>21</a:t>
            </a:fld>
            <a:endParaRPr lang="en-US"/>
          </a:p>
        </p:txBody>
      </p:sp>
      <p:sp>
        <p:nvSpPr>
          <p:cNvPr id="2" name="Slide Image Placeholder 1"/>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819694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79EBEC9-7F44-4798-BABC-29C4375FD2FD}" type="slidenum">
              <a:t>22</a:t>
            </a:fld>
            <a:endParaRPr lang="en-US"/>
          </a:p>
        </p:txBody>
      </p:sp>
      <p:sp>
        <p:nvSpPr>
          <p:cNvPr id="2" name="Slide Image Placeholder 1"/>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203071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79EBEC9-7F44-4798-BABC-29C4375FD2FD}" type="slidenum">
              <a:t>23</a:t>
            </a:fld>
            <a:endParaRPr lang="en-US"/>
          </a:p>
        </p:txBody>
      </p:sp>
      <p:sp>
        <p:nvSpPr>
          <p:cNvPr id="2" name="Slide Image Placeholder 1"/>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205269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49A2EF1-DC50-47A4-B107-8D5AABFBE5EB}" type="datetime1">
              <a:rPr lang="en-GB" smtClean="0"/>
              <a:t>31/01/2020</a:t>
            </a:fld>
            <a:endParaRPr lang="en-GB"/>
          </a:p>
        </p:txBody>
      </p:sp>
      <p:sp>
        <p:nvSpPr>
          <p:cNvPr id="5" name="Footer Placeholder 4"/>
          <p:cNvSpPr>
            <a:spLocks noGrp="1"/>
          </p:cNvSpPr>
          <p:nvPr>
            <p:ph type="ftr" sz="quarter" idx="11"/>
          </p:nvPr>
        </p:nvSpPr>
        <p:spPr/>
        <p:txBody>
          <a:bodyPr/>
          <a:lstStyle/>
          <a:p>
            <a:r>
              <a:rPr lang="en-GB" smtClean="0"/>
              <a:t>MET356: SYNOPTIC ANALYSIS AND NOWCASTING</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3509720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1CF39F0-3AE0-4EE7-AEA1-6E877892EAA0}" type="datetime1">
              <a:rPr lang="en-GB" smtClean="0"/>
              <a:t>31/01/2020</a:t>
            </a:fld>
            <a:endParaRPr lang="en-GB"/>
          </a:p>
        </p:txBody>
      </p:sp>
      <p:sp>
        <p:nvSpPr>
          <p:cNvPr id="5" name="Footer Placeholder 4"/>
          <p:cNvSpPr>
            <a:spLocks noGrp="1"/>
          </p:cNvSpPr>
          <p:nvPr>
            <p:ph type="ftr" sz="quarter" idx="11"/>
          </p:nvPr>
        </p:nvSpPr>
        <p:spPr/>
        <p:txBody>
          <a:bodyPr/>
          <a:lstStyle/>
          <a:p>
            <a:r>
              <a:rPr lang="en-GB" smtClean="0"/>
              <a:t>MET356: SYNOPTIC ANALYSIS AND NOWCASTING</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252090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AE389D9-D2F0-423D-B9CA-085AF8A5999B}" type="datetime1">
              <a:rPr lang="en-GB" smtClean="0"/>
              <a:t>31/01/2020</a:t>
            </a:fld>
            <a:endParaRPr lang="en-GB"/>
          </a:p>
        </p:txBody>
      </p:sp>
      <p:sp>
        <p:nvSpPr>
          <p:cNvPr id="5" name="Footer Placeholder 4"/>
          <p:cNvSpPr>
            <a:spLocks noGrp="1"/>
          </p:cNvSpPr>
          <p:nvPr>
            <p:ph type="ftr" sz="quarter" idx="11"/>
          </p:nvPr>
        </p:nvSpPr>
        <p:spPr/>
        <p:txBody>
          <a:bodyPr/>
          <a:lstStyle/>
          <a:p>
            <a:r>
              <a:rPr lang="en-GB" smtClean="0"/>
              <a:t>MET356: SYNOPTIC ANALYSIS AND NOWCASTING</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034321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6CDEC1F8-0531-48C3-A859-7B5D3C253415}" type="datetime1">
              <a:rPr lang="en-GB" smtClean="0">
                <a:solidFill>
                  <a:prstClr val="black"/>
                </a:solidFill>
              </a:rPr>
              <a:t>31/01/2020</a:t>
            </a:fld>
            <a:endParaRPr lang="en-GB">
              <a:solidFill>
                <a:prstClr val="black"/>
              </a:solidFill>
            </a:endParaRPr>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r>
              <a:rPr lang="en-GB" smtClean="0">
                <a:solidFill>
                  <a:prstClr val="black"/>
                </a:solidFill>
              </a:rPr>
              <a:t>MET356: SYNOPTIC ANALYSIS AND NOWCASTING</a:t>
            </a:r>
            <a:endParaRPr lang="en-GB">
              <a:solidFill>
                <a:prstClr val="black"/>
              </a:solidFill>
            </a:endParaRPr>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3872CD5D-0447-4ADD-B3AB-DF1B6AB9B4DA}" type="slidenum">
              <a:rPr lang="en-GB" smtClean="0">
                <a:solidFill>
                  <a:prstClr val="black"/>
                </a:solidFill>
              </a:rPr>
              <a:pPr/>
              <a:t>‹#›</a:t>
            </a:fld>
            <a:endParaRPr lang="en-GB">
              <a:solidFill>
                <a:prstClr val="black"/>
              </a:solidFill>
            </a:endParaRPr>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270357"/>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82E4FC-07DE-4A7B-A9D5-68DE74D101FA}" type="datetime1">
              <a:rPr lang="en-GB" smtClean="0">
                <a:solidFill>
                  <a:prstClr val="black"/>
                </a:solidFill>
              </a:rPr>
              <a:t>31/01/2020</a:t>
            </a:fld>
            <a:endParaRPr lang="en-GB">
              <a:solidFill>
                <a:prstClr val="black"/>
              </a:solidFill>
            </a:endParaRPr>
          </a:p>
        </p:txBody>
      </p:sp>
      <p:sp>
        <p:nvSpPr>
          <p:cNvPr id="5" name="Footer Placeholder 4"/>
          <p:cNvSpPr>
            <a:spLocks noGrp="1"/>
          </p:cNvSpPr>
          <p:nvPr>
            <p:ph type="ftr" sz="quarter" idx="11"/>
          </p:nvPr>
        </p:nvSpPr>
        <p:spPr/>
        <p:txBody>
          <a:bodyPr/>
          <a:lstStyle/>
          <a:p>
            <a:r>
              <a:rPr lang="en-GB" smtClean="0">
                <a:solidFill>
                  <a:prstClr val="black"/>
                </a:solidFill>
              </a:rPr>
              <a:t>MET356: SYNOPTIC ANALYSIS AND NOWCASTING</a:t>
            </a:r>
            <a:endParaRPr lang="en-GB">
              <a:solidFill>
                <a:prstClr val="black"/>
              </a:solidFill>
            </a:endParaRPr>
          </a:p>
        </p:txBody>
      </p:sp>
      <p:sp>
        <p:nvSpPr>
          <p:cNvPr id="6" name="Slide Number Placeholder 5"/>
          <p:cNvSpPr>
            <a:spLocks noGrp="1"/>
          </p:cNvSpPr>
          <p:nvPr>
            <p:ph type="sldNum" sz="quarter" idx="12"/>
          </p:nvPr>
        </p:nvSpPr>
        <p:spPr/>
        <p:txBody>
          <a:bodyPr/>
          <a:lstStyle/>
          <a:p>
            <a:fld id="{4E1F64F6-1EA7-4971-ADF1-D06895F464BC}" type="slidenum">
              <a:rPr lang="en-GB" smtClean="0">
                <a:solidFill>
                  <a:prstClr val="black"/>
                </a:solidFill>
              </a:rPr>
              <a:pPr/>
              <a:t>‹#›</a:t>
            </a:fld>
            <a:endParaRPr lang="en-GB">
              <a:solidFill>
                <a:prstClr val="black"/>
              </a:solidFill>
            </a:endParaRPr>
          </a:p>
        </p:txBody>
      </p:sp>
    </p:spTree>
    <p:extLst>
      <p:ext uri="{BB962C8B-B14F-4D97-AF65-F5344CB8AC3E}">
        <p14:creationId xmlns:p14="http://schemas.microsoft.com/office/powerpoint/2010/main" val="3481646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F84709D5-6028-4276-BFDF-32EF89A7028A}" type="datetime1">
              <a:rPr lang="en-GB" smtClean="0">
                <a:solidFill>
                  <a:prstClr val="black"/>
                </a:solidFill>
              </a:rPr>
              <a:t>31/01/2020</a:t>
            </a:fld>
            <a:endParaRPr lang="en-GB">
              <a:solidFill>
                <a:prstClr val="black"/>
              </a:solidFill>
            </a:endParaRPr>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r>
              <a:rPr lang="en-GB" smtClean="0">
                <a:solidFill>
                  <a:prstClr val="black"/>
                </a:solidFill>
              </a:rPr>
              <a:t>MET356: SYNOPTIC ANALYSIS AND NOWCASTING</a:t>
            </a:r>
            <a:endParaRPr lang="en-GB">
              <a:solidFill>
                <a:prstClr val="black"/>
              </a:solidFill>
            </a:endParaRPr>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D56FAB78-19A4-4638-8CF7-54B6C012F026}" type="slidenum">
              <a:rPr lang="en-GB" smtClean="0">
                <a:solidFill>
                  <a:prstClr val="black"/>
                </a:solidFill>
              </a:rPr>
              <a:pPr/>
              <a:t>‹#›</a:t>
            </a:fld>
            <a:endParaRPr lang="en-GB">
              <a:solidFill>
                <a:prstClr val="black"/>
              </a:solidFill>
            </a:endParaRPr>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0104162"/>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0045D09-B688-4D2B-83E2-4030CAFFF9CD}" type="datetime1">
              <a:rPr lang="en-GB" smtClean="0">
                <a:solidFill>
                  <a:prstClr val="black"/>
                </a:solidFill>
              </a:rPr>
              <a:t>31/01/2020</a:t>
            </a:fld>
            <a:endParaRPr lang="en-GB">
              <a:solidFill>
                <a:prstClr val="black"/>
              </a:solidFill>
            </a:endParaRPr>
          </a:p>
        </p:txBody>
      </p:sp>
      <p:sp>
        <p:nvSpPr>
          <p:cNvPr id="6" name="Footer Placeholder 5"/>
          <p:cNvSpPr>
            <a:spLocks noGrp="1"/>
          </p:cNvSpPr>
          <p:nvPr>
            <p:ph type="ftr" sz="quarter" idx="11"/>
          </p:nvPr>
        </p:nvSpPr>
        <p:spPr/>
        <p:txBody>
          <a:bodyPr/>
          <a:lstStyle/>
          <a:p>
            <a:r>
              <a:rPr lang="en-GB" smtClean="0">
                <a:solidFill>
                  <a:prstClr val="black"/>
                </a:solidFill>
              </a:rPr>
              <a:t>MET356: SYNOPTIC ANALYSIS AND NOWCASTING</a:t>
            </a:r>
            <a:endParaRPr lang="en-GB">
              <a:solidFill>
                <a:prstClr val="black"/>
              </a:solidFill>
            </a:endParaRPr>
          </a:p>
        </p:txBody>
      </p:sp>
      <p:sp>
        <p:nvSpPr>
          <p:cNvPr id="7" name="Slide Number Placeholder 6"/>
          <p:cNvSpPr>
            <a:spLocks noGrp="1"/>
          </p:cNvSpPr>
          <p:nvPr>
            <p:ph type="sldNum" sz="quarter" idx="12"/>
          </p:nvPr>
        </p:nvSpPr>
        <p:spPr/>
        <p:txBody>
          <a:bodyPr/>
          <a:lstStyle/>
          <a:p>
            <a:fld id="{4A9A418B-A39A-4754-B2F7-729E3B1B87B4}" type="slidenum">
              <a:rPr lang="en-GB" smtClean="0">
                <a:solidFill>
                  <a:prstClr val="black"/>
                </a:solidFill>
              </a:rPr>
              <a:pPr/>
              <a:t>‹#›</a:t>
            </a:fld>
            <a:endParaRPr lang="en-GB">
              <a:solidFill>
                <a:prstClr val="black"/>
              </a:solidFill>
            </a:endParaRPr>
          </a:p>
        </p:txBody>
      </p:sp>
    </p:spTree>
    <p:extLst>
      <p:ext uri="{BB962C8B-B14F-4D97-AF65-F5344CB8AC3E}">
        <p14:creationId xmlns:p14="http://schemas.microsoft.com/office/powerpoint/2010/main" val="6900212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018A24-00B2-4839-8FDB-7C72C9DE952A}" type="datetime1">
              <a:rPr lang="en-GB" smtClean="0">
                <a:solidFill>
                  <a:prstClr val="black"/>
                </a:solidFill>
              </a:rPr>
              <a:t>31/01/2020</a:t>
            </a:fld>
            <a:endParaRPr lang="en-GB">
              <a:solidFill>
                <a:prstClr val="black"/>
              </a:solidFill>
            </a:endParaRPr>
          </a:p>
        </p:txBody>
      </p:sp>
      <p:sp>
        <p:nvSpPr>
          <p:cNvPr id="8" name="Footer Placeholder 7"/>
          <p:cNvSpPr>
            <a:spLocks noGrp="1"/>
          </p:cNvSpPr>
          <p:nvPr>
            <p:ph type="ftr" sz="quarter" idx="11"/>
          </p:nvPr>
        </p:nvSpPr>
        <p:spPr/>
        <p:txBody>
          <a:bodyPr/>
          <a:lstStyle/>
          <a:p>
            <a:r>
              <a:rPr lang="en-GB" smtClean="0">
                <a:solidFill>
                  <a:prstClr val="black"/>
                </a:solidFill>
              </a:rPr>
              <a:t>MET356: SYNOPTIC ANALYSIS AND NOWCASTING</a:t>
            </a:r>
            <a:endParaRPr lang="en-GB">
              <a:solidFill>
                <a:prstClr val="black"/>
              </a:solidFill>
            </a:endParaRPr>
          </a:p>
        </p:txBody>
      </p:sp>
      <p:sp>
        <p:nvSpPr>
          <p:cNvPr id="9" name="Slide Number Placeholder 8"/>
          <p:cNvSpPr>
            <a:spLocks noGrp="1"/>
          </p:cNvSpPr>
          <p:nvPr>
            <p:ph type="sldNum" sz="quarter" idx="12"/>
          </p:nvPr>
        </p:nvSpPr>
        <p:spPr/>
        <p:txBody>
          <a:bodyPr/>
          <a:lstStyle/>
          <a:p>
            <a:fld id="{0475D063-853D-42B9-9443-8D377EA9E142}" type="slidenum">
              <a:rPr lang="en-GB" smtClean="0">
                <a:solidFill>
                  <a:prstClr val="black"/>
                </a:solidFill>
              </a:rPr>
              <a:pPr/>
              <a:t>‹#›</a:t>
            </a:fld>
            <a:endParaRPr lang="en-GB">
              <a:solidFill>
                <a:prstClr val="black"/>
              </a:solidFill>
            </a:endParaRPr>
          </a:p>
        </p:txBody>
      </p:sp>
    </p:spTree>
    <p:extLst>
      <p:ext uri="{BB962C8B-B14F-4D97-AF65-F5344CB8AC3E}">
        <p14:creationId xmlns:p14="http://schemas.microsoft.com/office/powerpoint/2010/main" val="31556087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FECE542-AD69-4A08-95AA-5F6439E7F055}" type="datetime1">
              <a:rPr lang="en-GB" smtClean="0">
                <a:solidFill>
                  <a:prstClr val="black"/>
                </a:solidFill>
              </a:rPr>
              <a:t>31/01/2020</a:t>
            </a:fld>
            <a:endParaRPr lang="en-GB">
              <a:solidFill>
                <a:prstClr val="black"/>
              </a:solidFill>
            </a:endParaRPr>
          </a:p>
        </p:txBody>
      </p:sp>
      <p:sp>
        <p:nvSpPr>
          <p:cNvPr id="4" name="Footer Placeholder 3"/>
          <p:cNvSpPr>
            <a:spLocks noGrp="1"/>
          </p:cNvSpPr>
          <p:nvPr>
            <p:ph type="ftr" sz="quarter" idx="11"/>
          </p:nvPr>
        </p:nvSpPr>
        <p:spPr/>
        <p:txBody>
          <a:bodyPr/>
          <a:lstStyle/>
          <a:p>
            <a:r>
              <a:rPr lang="en-GB" smtClean="0">
                <a:solidFill>
                  <a:prstClr val="black"/>
                </a:solidFill>
              </a:rPr>
              <a:t>MET356: SYNOPTIC ANALYSIS AND NOWCASTING</a:t>
            </a:r>
            <a:endParaRPr lang="en-GB">
              <a:solidFill>
                <a:prstClr val="black"/>
              </a:solidFill>
            </a:endParaRPr>
          </a:p>
        </p:txBody>
      </p:sp>
      <p:sp>
        <p:nvSpPr>
          <p:cNvPr id="5" name="Slide Number Placeholder 4"/>
          <p:cNvSpPr>
            <a:spLocks noGrp="1"/>
          </p:cNvSpPr>
          <p:nvPr>
            <p:ph type="sldNum" sz="quarter" idx="12"/>
          </p:nvPr>
        </p:nvSpPr>
        <p:spPr/>
        <p:txBody>
          <a:bodyPr/>
          <a:lstStyle/>
          <a:p>
            <a:fld id="{36C64C0E-9EE4-404F-BFAE-AA53331181CF}" type="slidenum">
              <a:rPr lang="en-GB" smtClean="0">
                <a:solidFill>
                  <a:prstClr val="black"/>
                </a:solidFill>
              </a:rPr>
              <a:pPr/>
              <a:t>‹#›</a:t>
            </a:fld>
            <a:endParaRPr lang="en-GB">
              <a:solidFill>
                <a:prstClr val="black"/>
              </a:solidFill>
            </a:endParaRPr>
          </a:p>
        </p:txBody>
      </p:sp>
    </p:spTree>
    <p:extLst>
      <p:ext uri="{BB962C8B-B14F-4D97-AF65-F5344CB8AC3E}">
        <p14:creationId xmlns:p14="http://schemas.microsoft.com/office/powerpoint/2010/main" val="18462992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6918B2-AD3E-4F5A-B30C-13595378EB4F}" type="datetime1">
              <a:rPr lang="en-GB" smtClean="0">
                <a:solidFill>
                  <a:prstClr val="black"/>
                </a:solidFill>
              </a:rPr>
              <a:t>31/01/2020</a:t>
            </a:fld>
            <a:endParaRPr lang="en-GB">
              <a:solidFill>
                <a:prstClr val="black"/>
              </a:solidFill>
            </a:endParaRPr>
          </a:p>
        </p:txBody>
      </p:sp>
      <p:sp>
        <p:nvSpPr>
          <p:cNvPr id="3" name="Footer Placeholder 2"/>
          <p:cNvSpPr>
            <a:spLocks noGrp="1"/>
          </p:cNvSpPr>
          <p:nvPr>
            <p:ph type="ftr" sz="quarter" idx="11"/>
          </p:nvPr>
        </p:nvSpPr>
        <p:spPr/>
        <p:txBody>
          <a:bodyPr/>
          <a:lstStyle/>
          <a:p>
            <a:r>
              <a:rPr lang="en-GB" smtClean="0">
                <a:solidFill>
                  <a:prstClr val="black"/>
                </a:solidFill>
              </a:rPr>
              <a:t>MET356: SYNOPTIC ANALYSIS AND NOWCASTING</a:t>
            </a:r>
            <a:endParaRPr lang="en-GB">
              <a:solidFill>
                <a:prstClr val="black"/>
              </a:solidFill>
            </a:endParaRPr>
          </a:p>
        </p:txBody>
      </p:sp>
      <p:sp>
        <p:nvSpPr>
          <p:cNvPr id="4" name="Slide Number Placeholder 3"/>
          <p:cNvSpPr>
            <a:spLocks noGrp="1"/>
          </p:cNvSpPr>
          <p:nvPr>
            <p:ph type="sldNum" sz="quarter" idx="12"/>
          </p:nvPr>
        </p:nvSpPr>
        <p:spPr/>
        <p:txBody>
          <a:bodyPr/>
          <a:lstStyle/>
          <a:p>
            <a:fld id="{7356B05C-FD2F-4F8B-8D35-AD11F73DB96E}" type="slidenum">
              <a:rPr lang="en-GB" smtClean="0">
                <a:solidFill>
                  <a:prstClr val="black"/>
                </a:solidFill>
              </a:rPr>
              <a:pPr/>
              <a:t>‹#›</a:t>
            </a:fld>
            <a:endParaRPr lang="en-GB">
              <a:solidFill>
                <a:prstClr val="black"/>
              </a:solidFill>
            </a:endParaRPr>
          </a:p>
        </p:txBody>
      </p:sp>
    </p:spTree>
    <p:extLst>
      <p:ext uri="{BB962C8B-B14F-4D97-AF65-F5344CB8AC3E}">
        <p14:creationId xmlns:p14="http://schemas.microsoft.com/office/powerpoint/2010/main" val="24166972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14E7B0-4046-4608-B52B-ADAE5FD92A17}" type="datetime1">
              <a:rPr lang="en-GB" smtClean="0">
                <a:solidFill>
                  <a:prstClr val="black"/>
                </a:solidFill>
              </a:rPr>
              <a:t>31/01/2020</a:t>
            </a:fld>
            <a:endParaRPr lang="en-GB">
              <a:solidFill>
                <a:prstClr val="black"/>
              </a:solidFill>
            </a:endParaRPr>
          </a:p>
        </p:txBody>
      </p:sp>
      <p:sp>
        <p:nvSpPr>
          <p:cNvPr id="6" name="Footer Placeholder 5"/>
          <p:cNvSpPr>
            <a:spLocks noGrp="1"/>
          </p:cNvSpPr>
          <p:nvPr>
            <p:ph type="ftr" sz="quarter" idx="11"/>
          </p:nvPr>
        </p:nvSpPr>
        <p:spPr/>
        <p:txBody>
          <a:bodyPr/>
          <a:lstStyle/>
          <a:p>
            <a:r>
              <a:rPr lang="en-GB" smtClean="0">
                <a:solidFill>
                  <a:prstClr val="black"/>
                </a:solidFill>
              </a:rPr>
              <a:t>MET356: SYNOPTIC ANALYSIS AND NOWCASTING</a:t>
            </a:r>
            <a:endParaRPr lang="en-GB">
              <a:solidFill>
                <a:prstClr val="black"/>
              </a:solidFill>
            </a:endParaRPr>
          </a:p>
        </p:txBody>
      </p:sp>
      <p:sp>
        <p:nvSpPr>
          <p:cNvPr id="7" name="Slide Number Placeholder 6"/>
          <p:cNvSpPr>
            <a:spLocks noGrp="1"/>
          </p:cNvSpPr>
          <p:nvPr>
            <p:ph type="sldNum" sz="quarter" idx="12"/>
          </p:nvPr>
        </p:nvSpPr>
        <p:spPr/>
        <p:txBody>
          <a:bodyPr/>
          <a:lstStyle/>
          <a:p>
            <a:fld id="{488EA641-6BE3-4380-98EB-D55718DA0860}" type="slidenum">
              <a:rPr lang="en-GB" smtClean="0">
                <a:solidFill>
                  <a:prstClr val="black"/>
                </a:solidFill>
              </a:rPr>
              <a:pPr/>
              <a:t>‹#›</a:t>
            </a:fld>
            <a:endParaRPr lang="en-GB">
              <a:solidFill>
                <a:prstClr val="black"/>
              </a:solidFill>
            </a:endParaRPr>
          </a:p>
        </p:txBody>
      </p:sp>
    </p:spTree>
    <p:extLst>
      <p:ext uri="{BB962C8B-B14F-4D97-AF65-F5344CB8AC3E}">
        <p14:creationId xmlns:p14="http://schemas.microsoft.com/office/powerpoint/2010/main" val="2657264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BD36478-5444-4169-A6FC-C45181224CEE}" type="datetime1">
              <a:rPr lang="en-GB" smtClean="0"/>
              <a:t>31/01/2020</a:t>
            </a:fld>
            <a:endParaRPr lang="en-GB"/>
          </a:p>
        </p:txBody>
      </p:sp>
      <p:sp>
        <p:nvSpPr>
          <p:cNvPr id="5" name="Footer Placeholder 4"/>
          <p:cNvSpPr>
            <a:spLocks noGrp="1"/>
          </p:cNvSpPr>
          <p:nvPr>
            <p:ph type="ftr" sz="quarter" idx="11"/>
          </p:nvPr>
        </p:nvSpPr>
        <p:spPr/>
        <p:txBody>
          <a:bodyPr/>
          <a:lstStyle/>
          <a:p>
            <a:r>
              <a:rPr lang="en-GB" smtClean="0"/>
              <a:t>MET356: SYNOPTIC ANALYSIS AND NOWCASTING</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38275257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F6FA2-D75D-4FB2-A16A-2347CCC9239E}" type="datetime1">
              <a:rPr lang="en-GB" smtClean="0">
                <a:solidFill>
                  <a:prstClr val="black"/>
                </a:solidFill>
              </a:rPr>
              <a:t>31/01/2020</a:t>
            </a:fld>
            <a:endParaRPr lang="en-GB">
              <a:solidFill>
                <a:prstClr val="black"/>
              </a:solidFill>
            </a:endParaRPr>
          </a:p>
        </p:txBody>
      </p:sp>
      <p:sp>
        <p:nvSpPr>
          <p:cNvPr id="6" name="Footer Placeholder 5"/>
          <p:cNvSpPr>
            <a:spLocks noGrp="1"/>
          </p:cNvSpPr>
          <p:nvPr>
            <p:ph type="ftr" sz="quarter" idx="11"/>
          </p:nvPr>
        </p:nvSpPr>
        <p:spPr/>
        <p:txBody>
          <a:bodyPr/>
          <a:lstStyle/>
          <a:p>
            <a:r>
              <a:rPr lang="en-GB" smtClean="0">
                <a:solidFill>
                  <a:prstClr val="black"/>
                </a:solidFill>
              </a:rPr>
              <a:t>MET356: SYNOPTIC ANALYSIS AND NOWCASTING</a:t>
            </a:r>
            <a:endParaRPr lang="en-GB">
              <a:solidFill>
                <a:prstClr val="black"/>
              </a:solidFill>
            </a:endParaRPr>
          </a:p>
        </p:txBody>
      </p:sp>
      <p:sp>
        <p:nvSpPr>
          <p:cNvPr id="7" name="Slide Number Placeholder 6"/>
          <p:cNvSpPr>
            <a:spLocks noGrp="1"/>
          </p:cNvSpPr>
          <p:nvPr>
            <p:ph type="sldNum" sz="quarter" idx="12"/>
          </p:nvPr>
        </p:nvSpPr>
        <p:spPr/>
        <p:txBody>
          <a:bodyPr/>
          <a:lstStyle/>
          <a:p>
            <a:fld id="{03D31882-F6BB-476C-9165-B4C39D20B4F6}" type="slidenum">
              <a:rPr lang="en-GB" smtClean="0">
                <a:solidFill>
                  <a:prstClr val="black"/>
                </a:solidFill>
              </a:rPr>
              <a:pPr/>
              <a:t>‹#›</a:t>
            </a:fld>
            <a:endParaRPr lang="en-GB">
              <a:solidFill>
                <a:prstClr val="black"/>
              </a:solidFill>
            </a:endParaRPr>
          </a:p>
        </p:txBody>
      </p:sp>
    </p:spTree>
    <p:extLst>
      <p:ext uri="{BB962C8B-B14F-4D97-AF65-F5344CB8AC3E}">
        <p14:creationId xmlns:p14="http://schemas.microsoft.com/office/powerpoint/2010/main" val="15418085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5DE6FA-E84A-470E-A2DB-9ED0ADB5492A}" type="datetime1">
              <a:rPr lang="en-GB" smtClean="0">
                <a:solidFill>
                  <a:prstClr val="black"/>
                </a:solidFill>
              </a:rPr>
              <a:t>31/01/2020</a:t>
            </a:fld>
            <a:endParaRPr lang="en-GB">
              <a:solidFill>
                <a:prstClr val="black"/>
              </a:solidFill>
            </a:endParaRPr>
          </a:p>
        </p:txBody>
      </p:sp>
      <p:sp>
        <p:nvSpPr>
          <p:cNvPr id="5" name="Footer Placeholder 4"/>
          <p:cNvSpPr>
            <a:spLocks noGrp="1"/>
          </p:cNvSpPr>
          <p:nvPr>
            <p:ph type="ftr" sz="quarter" idx="11"/>
          </p:nvPr>
        </p:nvSpPr>
        <p:spPr/>
        <p:txBody>
          <a:bodyPr/>
          <a:lstStyle/>
          <a:p>
            <a:r>
              <a:rPr lang="en-GB" smtClean="0">
                <a:solidFill>
                  <a:prstClr val="black"/>
                </a:solidFill>
              </a:rPr>
              <a:t>MET356: SYNOPTIC ANALYSIS AND NOWCASTING</a:t>
            </a:r>
            <a:endParaRPr lang="en-GB">
              <a:solidFill>
                <a:prstClr val="black"/>
              </a:solidFill>
            </a:endParaRPr>
          </a:p>
        </p:txBody>
      </p:sp>
      <p:sp>
        <p:nvSpPr>
          <p:cNvPr id="6" name="Slide Number Placeholder 5"/>
          <p:cNvSpPr>
            <a:spLocks noGrp="1"/>
          </p:cNvSpPr>
          <p:nvPr>
            <p:ph type="sldNum" sz="quarter" idx="12"/>
          </p:nvPr>
        </p:nvSpPr>
        <p:spPr/>
        <p:txBody>
          <a:bodyPr/>
          <a:lstStyle/>
          <a:p>
            <a:fld id="{25944699-583A-4039-92FC-D4B29926259B}" type="slidenum">
              <a:rPr lang="en-GB" smtClean="0">
                <a:solidFill>
                  <a:prstClr val="black"/>
                </a:solidFill>
              </a:rPr>
              <a:pPr/>
              <a:t>‹#›</a:t>
            </a:fld>
            <a:endParaRPr lang="en-GB">
              <a:solidFill>
                <a:prstClr val="black"/>
              </a:solidFill>
            </a:endParaRPr>
          </a:p>
        </p:txBody>
      </p:sp>
    </p:spTree>
    <p:extLst>
      <p:ext uri="{BB962C8B-B14F-4D97-AF65-F5344CB8AC3E}">
        <p14:creationId xmlns:p14="http://schemas.microsoft.com/office/powerpoint/2010/main" val="8889885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E6319CDC-F1BB-4A4F-BD8A-4846B208C5A0}" type="datetime1">
              <a:rPr lang="en-GB" smtClean="0">
                <a:solidFill>
                  <a:prstClr val="black"/>
                </a:solidFill>
              </a:rPr>
              <a:t>31/01/2020</a:t>
            </a:fld>
            <a:endParaRPr lang="en-GB">
              <a:solidFill>
                <a:prstClr val="black"/>
              </a:solidFill>
            </a:endParaRPr>
          </a:p>
        </p:txBody>
      </p:sp>
      <p:sp>
        <p:nvSpPr>
          <p:cNvPr id="5" name="Footer Placeholder 4"/>
          <p:cNvSpPr>
            <a:spLocks noGrp="1"/>
          </p:cNvSpPr>
          <p:nvPr>
            <p:ph type="ftr" sz="quarter" idx="11"/>
          </p:nvPr>
        </p:nvSpPr>
        <p:spPr>
          <a:xfrm>
            <a:off x="6536187" y="6315949"/>
            <a:ext cx="3814856" cy="365125"/>
          </a:xfrm>
        </p:spPr>
        <p:txBody>
          <a:bodyPr/>
          <a:lstStyle/>
          <a:p>
            <a:r>
              <a:rPr lang="en-GB" smtClean="0">
                <a:solidFill>
                  <a:prstClr val="black"/>
                </a:solidFill>
              </a:rPr>
              <a:t>MET356: SYNOPTIC ANALYSIS AND NOWCASTING</a:t>
            </a:r>
            <a:endParaRPr lang="en-GB">
              <a:solidFill>
                <a:prstClr val="black"/>
              </a:solidFill>
            </a:endParaRPr>
          </a:p>
        </p:txBody>
      </p:sp>
      <p:sp>
        <p:nvSpPr>
          <p:cNvPr id="6" name="Slide Number Placeholder 5"/>
          <p:cNvSpPr>
            <a:spLocks noGrp="1"/>
          </p:cNvSpPr>
          <p:nvPr>
            <p:ph type="sldNum" sz="quarter" idx="12"/>
          </p:nvPr>
        </p:nvSpPr>
        <p:spPr>
          <a:xfrm>
            <a:off x="11784011" y="5607592"/>
            <a:ext cx="407988" cy="365125"/>
          </a:xfrm>
        </p:spPr>
        <p:txBody>
          <a:bodyPr/>
          <a:lstStyle/>
          <a:p>
            <a:fld id="{0D454C38-3E51-40B5-AD3C-BF12239758EE}" type="slidenum">
              <a:rPr lang="en-GB" smtClean="0">
                <a:solidFill>
                  <a:prstClr val="black"/>
                </a:solidFill>
              </a:rPr>
              <a:pPr/>
              <a:t>‹#›</a:t>
            </a:fld>
            <a:endParaRPr lang="en-GB">
              <a:solidFill>
                <a:prstClr val="black"/>
              </a:solidFill>
            </a:endParaRPr>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4245782"/>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86CE168-3CCB-4009-BCAB-4DBF8E8ECA8A}" type="datetime1">
              <a:rPr lang="en-GB" smtClean="0"/>
              <a:t>31/01/2020</a:t>
            </a:fld>
            <a:endParaRPr lang="en-GB"/>
          </a:p>
        </p:txBody>
      </p:sp>
      <p:sp>
        <p:nvSpPr>
          <p:cNvPr id="5" name="Footer Placeholder 4"/>
          <p:cNvSpPr>
            <a:spLocks noGrp="1"/>
          </p:cNvSpPr>
          <p:nvPr>
            <p:ph type="ftr" sz="quarter" idx="11"/>
          </p:nvPr>
        </p:nvSpPr>
        <p:spPr>
          <a:xfrm>
            <a:off x="2692397" y="5037663"/>
            <a:ext cx="5214635" cy="279400"/>
          </a:xfrm>
        </p:spPr>
        <p:txBody>
          <a:bodyPr/>
          <a:lstStyle/>
          <a:p>
            <a:r>
              <a:rPr lang="en-GB" smtClean="0"/>
              <a:t>MET356: SYNOPTIC ANALYSIS AND NOWCASTING</a:t>
            </a:r>
            <a:endParaRPr lang="en-GB"/>
          </a:p>
        </p:txBody>
      </p:sp>
      <p:sp>
        <p:nvSpPr>
          <p:cNvPr id="6" name="Slide Number Placeholder 5"/>
          <p:cNvSpPr>
            <a:spLocks noGrp="1"/>
          </p:cNvSpPr>
          <p:nvPr>
            <p:ph type="sldNum" sz="quarter" idx="12"/>
          </p:nvPr>
        </p:nvSpPr>
        <p:spPr>
          <a:xfrm>
            <a:off x="8956900" y="5037663"/>
            <a:ext cx="551167" cy="279400"/>
          </a:xfrm>
        </p:spPr>
        <p:txBody>
          <a:bodyPr/>
          <a:lstStyle/>
          <a:p>
            <a:fld id="{46CBDAFF-6F72-4DEC-A76B-3A5A3345B25A}" type="slidenum">
              <a:rPr lang="en-GB" smtClean="0"/>
              <a:t>‹#›</a:t>
            </a:fld>
            <a:endParaRPr lang="en-GB"/>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72262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593F3A-1796-41E9-B192-9C5BF24E706B}" type="datetime1">
              <a:rPr lang="en-GB" smtClean="0"/>
              <a:t>31/01/2020</a:t>
            </a:fld>
            <a:endParaRPr lang="en-GB"/>
          </a:p>
        </p:txBody>
      </p:sp>
      <p:sp>
        <p:nvSpPr>
          <p:cNvPr id="5" name="Footer Placeholder 4"/>
          <p:cNvSpPr>
            <a:spLocks noGrp="1"/>
          </p:cNvSpPr>
          <p:nvPr>
            <p:ph type="ftr" sz="quarter" idx="11"/>
          </p:nvPr>
        </p:nvSpPr>
        <p:spPr/>
        <p:txBody>
          <a:bodyPr/>
          <a:lstStyle/>
          <a:p>
            <a:r>
              <a:rPr lang="en-GB" smtClean="0"/>
              <a:t>MET356: SYNOPTIC ANALYSIS AND NOWCASTING</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0299088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7475E7-F7AD-4897-9ABE-2B1414E44105}" type="datetime1">
              <a:rPr lang="en-GB" smtClean="0"/>
              <a:t>31/01/2020</a:t>
            </a:fld>
            <a:endParaRPr lang="en-GB"/>
          </a:p>
        </p:txBody>
      </p:sp>
      <p:sp>
        <p:nvSpPr>
          <p:cNvPr id="5" name="Footer Placeholder 4"/>
          <p:cNvSpPr>
            <a:spLocks noGrp="1"/>
          </p:cNvSpPr>
          <p:nvPr>
            <p:ph type="ftr" sz="quarter" idx="11"/>
          </p:nvPr>
        </p:nvSpPr>
        <p:spPr/>
        <p:txBody>
          <a:bodyPr/>
          <a:lstStyle/>
          <a:p>
            <a:r>
              <a:rPr lang="en-GB" smtClean="0"/>
              <a:t>MET356: SYNOPTIC ANALYSIS AND NOWCASTING</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62505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6E482D2-51AC-43AA-8DD6-8CAF2B5011B4}" type="datetime1">
              <a:rPr lang="en-GB" smtClean="0"/>
              <a:t>31/01/2020</a:t>
            </a:fld>
            <a:endParaRPr lang="en-GB"/>
          </a:p>
        </p:txBody>
      </p:sp>
      <p:sp>
        <p:nvSpPr>
          <p:cNvPr id="6" name="Footer Placeholder 5"/>
          <p:cNvSpPr>
            <a:spLocks noGrp="1"/>
          </p:cNvSpPr>
          <p:nvPr>
            <p:ph type="ftr" sz="quarter" idx="11"/>
          </p:nvPr>
        </p:nvSpPr>
        <p:spPr/>
        <p:txBody>
          <a:bodyPr/>
          <a:lstStyle/>
          <a:p>
            <a:r>
              <a:rPr lang="en-GB" smtClean="0"/>
              <a:t>MET356: SYNOPTIC ANALYSIS AND NOWCASTING</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0776362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2BB9E1-C9C9-4F4A-814A-BFEFBCF8D6C0}" type="datetime1">
              <a:rPr lang="en-GB" smtClean="0"/>
              <a:t>31/01/2020</a:t>
            </a:fld>
            <a:endParaRPr lang="en-GB"/>
          </a:p>
        </p:txBody>
      </p:sp>
      <p:sp>
        <p:nvSpPr>
          <p:cNvPr id="8" name="Footer Placeholder 7"/>
          <p:cNvSpPr>
            <a:spLocks noGrp="1"/>
          </p:cNvSpPr>
          <p:nvPr>
            <p:ph type="ftr" sz="quarter" idx="11"/>
          </p:nvPr>
        </p:nvSpPr>
        <p:spPr/>
        <p:txBody>
          <a:bodyPr/>
          <a:lstStyle/>
          <a:p>
            <a:r>
              <a:rPr lang="en-GB" smtClean="0"/>
              <a:t>MET356: SYNOPTIC ANALYSIS AND NOWCASTING</a:t>
            </a:r>
            <a:endParaRPr lang="en-GB"/>
          </a:p>
        </p:txBody>
      </p:sp>
      <p:sp>
        <p:nvSpPr>
          <p:cNvPr id="9" name="Slide Number Placeholder 8"/>
          <p:cNvSpPr>
            <a:spLocks noGrp="1"/>
          </p:cNvSpPr>
          <p:nvPr>
            <p:ph type="sldNum" sz="quarter" idx="12"/>
          </p:nvPr>
        </p:nvSpPr>
        <p:spPr/>
        <p:txBody>
          <a:bodyPr/>
          <a:lstStyle/>
          <a:p>
            <a:fld id="{46CBDAFF-6F72-4DEC-A76B-3A5A3345B25A}" type="slidenum">
              <a:rPr lang="en-GB" smtClean="0"/>
              <a:t>‹#›</a:t>
            </a:fld>
            <a:endParaRPr lang="en-GB"/>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08159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3C6D74-5313-4BAA-AB32-5C6A37FEE8A1}" type="datetime1">
              <a:rPr lang="en-GB" smtClean="0"/>
              <a:t>31/01/2020</a:t>
            </a:fld>
            <a:endParaRPr lang="en-GB"/>
          </a:p>
        </p:txBody>
      </p:sp>
      <p:sp>
        <p:nvSpPr>
          <p:cNvPr id="4" name="Footer Placeholder 3"/>
          <p:cNvSpPr>
            <a:spLocks noGrp="1"/>
          </p:cNvSpPr>
          <p:nvPr>
            <p:ph type="ftr" sz="quarter" idx="11"/>
          </p:nvPr>
        </p:nvSpPr>
        <p:spPr/>
        <p:txBody>
          <a:bodyPr/>
          <a:lstStyle/>
          <a:p>
            <a:r>
              <a:rPr lang="en-GB" smtClean="0"/>
              <a:t>MET356: SYNOPTIC ANALYSIS AND NOWCASTING</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27747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9C0122-DE84-4A09-B404-29316DD1192D}" type="datetime1">
              <a:rPr lang="en-GB" smtClean="0"/>
              <a:t>31/01/2020</a:t>
            </a:fld>
            <a:endParaRPr lang="en-GB"/>
          </a:p>
        </p:txBody>
      </p:sp>
      <p:sp>
        <p:nvSpPr>
          <p:cNvPr id="3" name="Footer Placeholder 2"/>
          <p:cNvSpPr>
            <a:spLocks noGrp="1"/>
          </p:cNvSpPr>
          <p:nvPr>
            <p:ph type="ftr" sz="quarter" idx="11"/>
          </p:nvPr>
        </p:nvSpPr>
        <p:spPr/>
        <p:txBody>
          <a:bodyPr/>
          <a:lstStyle/>
          <a:p>
            <a:r>
              <a:rPr lang="en-GB" smtClean="0"/>
              <a:t>MET356: SYNOPTIC ANALYSIS AND NOWCASTING</a:t>
            </a:r>
            <a:endParaRPr lang="en-GB"/>
          </a:p>
        </p:txBody>
      </p:sp>
      <p:sp>
        <p:nvSpPr>
          <p:cNvPr id="4" name="Slide Number Placeholder 3"/>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1902469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D5D715-B547-4867-8376-B502B87BEF9A}" type="datetime1">
              <a:rPr lang="en-GB" smtClean="0"/>
              <a:t>31/01/2020</a:t>
            </a:fld>
            <a:endParaRPr lang="en-GB"/>
          </a:p>
        </p:txBody>
      </p:sp>
      <p:sp>
        <p:nvSpPr>
          <p:cNvPr id="5" name="Footer Placeholder 4"/>
          <p:cNvSpPr>
            <a:spLocks noGrp="1"/>
          </p:cNvSpPr>
          <p:nvPr>
            <p:ph type="ftr" sz="quarter" idx="11"/>
          </p:nvPr>
        </p:nvSpPr>
        <p:spPr/>
        <p:txBody>
          <a:bodyPr/>
          <a:lstStyle/>
          <a:p>
            <a:r>
              <a:rPr lang="en-GB" smtClean="0"/>
              <a:t>MET356: SYNOPTIC ANALYSIS AND NOWCASTING</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9660565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901F41-B437-4F25-9F87-ED8BEBAD1FBB}" type="datetime1">
              <a:rPr lang="en-GB" smtClean="0"/>
              <a:t>31/01/2020</a:t>
            </a:fld>
            <a:endParaRPr lang="en-GB"/>
          </a:p>
        </p:txBody>
      </p:sp>
      <p:sp>
        <p:nvSpPr>
          <p:cNvPr id="6" name="Footer Placeholder 5"/>
          <p:cNvSpPr>
            <a:spLocks noGrp="1"/>
          </p:cNvSpPr>
          <p:nvPr>
            <p:ph type="ftr" sz="quarter" idx="11"/>
          </p:nvPr>
        </p:nvSpPr>
        <p:spPr/>
        <p:txBody>
          <a:bodyPr/>
          <a:lstStyle/>
          <a:p>
            <a:r>
              <a:rPr lang="en-GB" smtClean="0"/>
              <a:t>MET356: SYNOPTIC ANALYSIS AND NOWCASTING</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71199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204AC2-527B-40A5-929F-63C48E1DD028}" type="datetime1">
              <a:rPr lang="en-GB" smtClean="0"/>
              <a:t>31/01/2020</a:t>
            </a:fld>
            <a:endParaRPr lang="en-GB"/>
          </a:p>
        </p:txBody>
      </p:sp>
      <p:sp>
        <p:nvSpPr>
          <p:cNvPr id="6" name="Footer Placeholder 5"/>
          <p:cNvSpPr>
            <a:spLocks noGrp="1"/>
          </p:cNvSpPr>
          <p:nvPr>
            <p:ph type="ftr" sz="quarter" idx="11"/>
          </p:nvPr>
        </p:nvSpPr>
        <p:spPr/>
        <p:txBody>
          <a:bodyPr/>
          <a:lstStyle/>
          <a:p>
            <a:r>
              <a:rPr lang="en-GB" smtClean="0"/>
              <a:t>MET356: SYNOPTIC ANALYSIS AND NOWCASTING</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9140753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FD20B9-0173-4929-87E0-8A882D0BF8E7}" type="datetime1">
              <a:rPr lang="en-GB" smtClean="0"/>
              <a:t>31/01/2020</a:t>
            </a:fld>
            <a:endParaRPr lang="en-GB"/>
          </a:p>
        </p:txBody>
      </p:sp>
      <p:sp>
        <p:nvSpPr>
          <p:cNvPr id="6" name="Footer Placeholder 5"/>
          <p:cNvSpPr>
            <a:spLocks noGrp="1"/>
          </p:cNvSpPr>
          <p:nvPr>
            <p:ph type="ftr" sz="quarter" idx="11"/>
          </p:nvPr>
        </p:nvSpPr>
        <p:spPr/>
        <p:txBody>
          <a:bodyPr/>
          <a:lstStyle/>
          <a:p>
            <a:r>
              <a:rPr lang="en-GB" smtClean="0"/>
              <a:t>MET356: SYNOPTIC ANALYSIS AND NOWCASTING</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12385318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D28274-45B0-49AB-AB19-B158C937F9BA}" type="datetime1">
              <a:rPr lang="en-GB" smtClean="0"/>
              <a:t>31/01/2020</a:t>
            </a:fld>
            <a:endParaRPr lang="en-GB"/>
          </a:p>
        </p:txBody>
      </p:sp>
      <p:sp>
        <p:nvSpPr>
          <p:cNvPr id="5" name="Footer Placeholder 4"/>
          <p:cNvSpPr>
            <a:spLocks noGrp="1"/>
          </p:cNvSpPr>
          <p:nvPr>
            <p:ph type="ftr" sz="quarter" idx="11"/>
          </p:nvPr>
        </p:nvSpPr>
        <p:spPr/>
        <p:txBody>
          <a:bodyPr/>
          <a:lstStyle/>
          <a:p>
            <a:r>
              <a:rPr lang="en-GB" smtClean="0"/>
              <a:t>MET356: SYNOPTIC ANALYSIS AND NOWCASTING</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755079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9A4707-36C2-451E-B281-2AE52F35913C}" type="datetime1">
              <a:rPr lang="en-GB" smtClean="0"/>
              <a:t>31/01/2020</a:t>
            </a:fld>
            <a:endParaRPr lang="en-GB"/>
          </a:p>
        </p:txBody>
      </p:sp>
      <p:sp>
        <p:nvSpPr>
          <p:cNvPr id="5" name="Footer Placeholder 4"/>
          <p:cNvSpPr>
            <a:spLocks noGrp="1"/>
          </p:cNvSpPr>
          <p:nvPr>
            <p:ph type="ftr" sz="quarter" idx="11"/>
          </p:nvPr>
        </p:nvSpPr>
        <p:spPr/>
        <p:txBody>
          <a:bodyPr/>
          <a:lstStyle/>
          <a:p>
            <a:r>
              <a:rPr lang="en-GB" smtClean="0"/>
              <a:t>MET356: SYNOPTIC ANALYSIS AND NOWCASTING</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90011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39CE11-B96F-4CF6-85D3-95013824217F}" type="datetime1">
              <a:rPr lang="en-GB" smtClean="0"/>
              <a:t>31/01/2020</a:t>
            </a:fld>
            <a:endParaRPr lang="en-GB"/>
          </a:p>
        </p:txBody>
      </p:sp>
      <p:sp>
        <p:nvSpPr>
          <p:cNvPr id="5" name="Footer Placeholder 4"/>
          <p:cNvSpPr>
            <a:spLocks noGrp="1"/>
          </p:cNvSpPr>
          <p:nvPr>
            <p:ph type="ftr" sz="quarter" idx="11"/>
          </p:nvPr>
        </p:nvSpPr>
        <p:spPr/>
        <p:txBody>
          <a:bodyPr/>
          <a:lstStyle/>
          <a:p>
            <a:r>
              <a:rPr lang="en-GB" smtClean="0"/>
              <a:t>MET356: SYNOPTIC ANALYSIS AND NOWCASTING</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60734613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6F176B-4056-44D2-900C-104C99317234}" type="datetime1">
              <a:rPr lang="en-GB" smtClean="0"/>
              <a:t>31/01/2020</a:t>
            </a:fld>
            <a:endParaRPr lang="en-GB"/>
          </a:p>
        </p:txBody>
      </p:sp>
      <p:sp>
        <p:nvSpPr>
          <p:cNvPr id="5" name="Footer Placeholder 4"/>
          <p:cNvSpPr>
            <a:spLocks noGrp="1"/>
          </p:cNvSpPr>
          <p:nvPr>
            <p:ph type="ftr" sz="quarter" idx="11"/>
          </p:nvPr>
        </p:nvSpPr>
        <p:spPr/>
        <p:txBody>
          <a:bodyPr/>
          <a:lstStyle/>
          <a:p>
            <a:r>
              <a:rPr lang="en-GB" smtClean="0"/>
              <a:t>MET356: SYNOPTIC ANALYSIS AND NOWCASTING</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18382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22BEAB-3009-4351-A61C-0703C1534B82}" type="datetime1">
              <a:rPr lang="en-GB" smtClean="0"/>
              <a:t>31/01/2020</a:t>
            </a:fld>
            <a:endParaRPr lang="en-GB"/>
          </a:p>
        </p:txBody>
      </p:sp>
      <p:sp>
        <p:nvSpPr>
          <p:cNvPr id="5" name="Footer Placeholder 4"/>
          <p:cNvSpPr>
            <a:spLocks noGrp="1"/>
          </p:cNvSpPr>
          <p:nvPr>
            <p:ph type="ftr" sz="quarter" idx="11"/>
          </p:nvPr>
        </p:nvSpPr>
        <p:spPr/>
        <p:txBody>
          <a:bodyPr/>
          <a:lstStyle/>
          <a:p>
            <a:r>
              <a:rPr lang="en-GB" smtClean="0"/>
              <a:t>MET356: SYNOPTIC ANALYSIS AND NOWCASTING</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333792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785F8B-649B-4FEE-B7F6-36632FFE4E39}" type="datetime1">
              <a:rPr lang="en-GB" smtClean="0"/>
              <a:t>31/01/2020</a:t>
            </a:fld>
            <a:endParaRPr lang="en-GB"/>
          </a:p>
        </p:txBody>
      </p:sp>
      <p:sp>
        <p:nvSpPr>
          <p:cNvPr id="5" name="Footer Placeholder 4"/>
          <p:cNvSpPr>
            <a:spLocks noGrp="1"/>
          </p:cNvSpPr>
          <p:nvPr>
            <p:ph type="ftr" sz="quarter" idx="11"/>
          </p:nvPr>
        </p:nvSpPr>
        <p:spPr/>
        <p:txBody>
          <a:bodyPr/>
          <a:lstStyle/>
          <a:p>
            <a:r>
              <a:rPr lang="en-GB" smtClean="0"/>
              <a:t>MET356: SYNOPTIC ANALYSIS AND NOWCASTING</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19625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40C770-A647-4DA9-8526-960F8A8B6783}" type="datetime1">
              <a:rPr lang="en-GB" smtClean="0"/>
              <a:t>31/01/2020</a:t>
            </a:fld>
            <a:endParaRPr lang="en-GB"/>
          </a:p>
        </p:txBody>
      </p:sp>
      <p:sp>
        <p:nvSpPr>
          <p:cNvPr id="5" name="Footer Placeholder 4"/>
          <p:cNvSpPr>
            <a:spLocks noGrp="1"/>
          </p:cNvSpPr>
          <p:nvPr>
            <p:ph type="ftr" sz="quarter" idx="11"/>
          </p:nvPr>
        </p:nvSpPr>
        <p:spPr/>
        <p:txBody>
          <a:bodyPr/>
          <a:lstStyle/>
          <a:p>
            <a:r>
              <a:rPr lang="en-GB" smtClean="0"/>
              <a:t>MET356: SYNOPTIC ANALYSIS AND NOWCASTING</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7376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A4CC522-B308-48A5-9334-7010391513D9}" type="datetime1">
              <a:rPr lang="en-GB" smtClean="0"/>
              <a:t>31/01/2020</a:t>
            </a:fld>
            <a:endParaRPr lang="en-GB"/>
          </a:p>
        </p:txBody>
      </p:sp>
      <p:sp>
        <p:nvSpPr>
          <p:cNvPr id="6" name="Footer Placeholder 5"/>
          <p:cNvSpPr>
            <a:spLocks noGrp="1"/>
          </p:cNvSpPr>
          <p:nvPr>
            <p:ph type="ftr" sz="quarter" idx="11"/>
          </p:nvPr>
        </p:nvSpPr>
        <p:spPr/>
        <p:txBody>
          <a:bodyPr/>
          <a:lstStyle/>
          <a:p>
            <a:r>
              <a:rPr lang="en-GB" smtClean="0"/>
              <a:t>MET356: SYNOPTIC ANALYSIS AND NOWCASTING</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752164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EBD6BE9-CFA6-44FE-AC29-42ABBA025FF0}" type="datetime1">
              <a:rPr lang="en-GB" smtClean="0"/>
              <a:t>31/01/2020</a:t>
            </a:fld>
            <a:endParaRPr lang="en-GB"/>
          </a:p>
        </p:txBody>
      </p:sp>
      <p:sp>
        <p:nvSpPr>
          <p:cNvPr id="8" name="Footer Placeholder 7"/>
          <p:cNvSpPr>
            <a:spLocks noGrp="1"/>
          </p:cNvSpPr>
          <p:nvPr>
            <p:ph type="ftr" sz="quarter" idx="11"/>
          </p:nvPr>
        </p:nvSpPr>
        <p:spPr/>
        <p:txBody>
          <a:bodyPr/>
          <a:lstStyle/>
          <a:p>
            <a:r>
              <a:rPr lang="en-GB" smtClean="0"/>
              <a:t>MET356: SYNOPTIC ANALYSIS AND NOWCASTING</a:t>
            </a:r>
            <a:endParaRPr lang="en-GB"/>
          </a:p>
        </p:txBody>
      </p:sp>
      <p:sp>
        <p:nvSpPr>
          <p:cNvPr id="9" name="Slide Number Placeholder 8"/>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401627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3984E21-D520-4441-9E40-8D7430087778}" type="datetime1">
              <a:rPr lang="en-GB" smtClean="0"/>
              <a:t>31/01/2020</a:t>
            </a:fld>
            <a:endParaRPr lang="en-GB"/>
          </a:p>
        </p:txBody>
      </p:sp>
      <p:sp>
        <p:nvSpPr>
          <p:cNvPr id="4" name="Footer Placeholder 3"/>
          <p:cNvSpPr>
            <a:spLocks noGrp="1"/>
          </p:cNvSpPr>
          <p:nvPr>
            <p:ph type="ftr" sz="quarter" idx="11"/>
          </p:nvPr>
        </p:nvSpPr>
        <p:spPr/>
        <p:txBody>
          <a:bodyPr/>
          <a:lstStyle/>
          <a:p>
            <a:r>
              <a:rPr lang="en-GB" smtClean="0"/>
              <a:t>MET356: SYNOPTIC ANALYSIS AND NOWCASTING</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350157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A3297C-B60D-46BA-9CF0-0AC02D9DF68A}" type="datetime1">
              <a:rPr lang="en-GB" smtClean="0"/>
              <a:t>31/01/2020</a:t>
            </a:fld>
            <a:endParaRPr lang="en-GB"/>
          </a:p>
        </p:txBody>
      </p:sp>
      <p:sp>
        <p:nvSpPr>
          <p:cNvPr id="3" name="Footer Placeholder 2"/>
          <p:cNvSpPr>
            <a:spLocks noGrp="1"/>
          </p:cNvSpPr>
          <p:nvPr>
            <p:ph type="ftr" sz="quarter" idx="11"/>
          </p:nvPr>
        </p:nvSpPr>
        <p:spPr/>
        <p:txBody>
          <a:bodyPr/>
          <a:lstStyle/>
          <a:p>
            <a:r>
              <a:rPr lang="en-GB" smtClean="0"/>
              <a:t>MET356: SYNOPTIC ANALYSIS AND NOWCASTING</a:t>
            </a:r>
            <a:endParaRPr lang="en-GB"/>
          </a:p>
        </p:txBody>
      </p:sp>
      <p:sp>
        <p:nvSpPr>
          <p:cNvPr id="4" name="Slide Number Placeholder 3"/>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4055794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C58D11-095B-4393-BACC-BEB54A0CEC70}" type="datetime1">
              <a:rPr lang="en-GB" smtClean="0"/>
              <a:t>31/01/2020</a:t>
            </a:fld>
            <a:endParaRPr lang="en-GB"/>
          </a:p>
        </p:txBody>
      </p:sp>
      <p:sp>
        <p:nvSpPr>
          <p:cNvPr id="6" name="Footer Placeholder 5"/>
          <p:cNvSpPr>
            <a:spLocks noGrp="1"/>
          </p:cNvSpPr>
          <p:nvPr>
            <p:ph type="ftr" sz="quarter" idx="11"/>
          </p:nvPr>
        </p:nvSpPr>
        <p:spPr/>
        <p:txBody>
          <a:bodyPr/>
          <a:lstStyle/>
          <a:p>
            <a:r>
              <a:rPr lang="en-GB" smtClean="0"/>
              <a:t>MET356: SYNOPTIC ANALYSIS AND NOWCASTING</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539298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D34310-C933-42A7-BBF0-0D58D17FBF02}" type="datetime1">
              <a:rPr lang="en-GB" smtClean="0"/>
              <a:t>31/01/2020</a:t>
            </a:fld>
            <a:endParaRPr lang="en-GB"/>
          </a:p>
        </p:txBody>
      </p:sp>
      <p:sp>
        <p:nvSpPr>
          <p:cNvPr id="6" name="Footer Placeholder 5"/>
          <p:cNvSpPr>
            <a:spLocks noGrp="1"/>
          </p:cNvSpPr>
          <p:nvPr>
            <p:ph type="ftr" sz="quarter" idx="11"/>
          </p:nvPr>
        </p:nvSpPr>
        <p:spPr/>
        <p:txBody>
          <a:bodyPr/>
          <a:lstStyle/>
          <a:p>
            <a:r>
              <a:rPr lang="en-GB" smtClean="0"/>
              <a:t>MET356: SYNOPTIC ANALYSIS AND NOWCASTING</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4144082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image" Target="../media/image4.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image" Target="../media/image3.pn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B84C81-732A-48E8-87AA-E708810D0E40}" type="datetime1">
              <a:rPr lang="en-GB" smtClean="0"/>
              <a:t>31/01/2020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smtClean="0"/>
              <a:t>MET356: SYNOPTIC ANALYSIS AND NOWCASTING</a:t>
            </a:r>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BDAFF-6F72-4DEC-A76B-3A5A3345B25A}" type="slidenum">
              <a:rPr lang="en-GB" smtClean="0"/>
              <a:t>‹#›</a:t>
            </a:fld>
            <a:endParaRPr lang="en-GB"/>
          </a:p>
        </p:txBody>
      </p:sp>
    </p:spTree>
    <p:extLst>
      <p:ext uri="{BB962C8B-B14F-4D97-AF65-F5344CB8AC3E}">
        <p14:creationId xmlns:p14="http://schemas.microsoft.com/office/powerpoint/2010/main" val="2595030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5226676B-52D8-4C39-A00E-236257EA0363}" type="datetime1">
              <a:rPr lang="en-GB" smtClean="0"/>
              <a:t>31/01/2020</a:t>
            </a:fld>
            <a:endParaRPr lang="en-GB"/>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r>
              <a:rPr lang="en-GB" smtClean="0"/>
              <a:t>MET356: SYNOPTIC ANALYSIS AND NOWCASTING</a:t>
            </a:r>
            <a:endParaRPr lang="en-GB"/>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46CBDAFF-6F72-4DEC-A76B-3A5A3345B25A}" type="slidenum">
              <a:rPr lang="en-GB" smtClean="0"/>
              <a:t>‹#›</a:t>
            </a:fld>
            <a:endParaRPr lang="en-GB"/>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399843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67EAB5F-82E3-4E7A-AD80-F81D9BFB7E44}" type="datetime1">
              <a:rPr lang="en-GB" smtClean="0"/>
              <a:t>31/01/2020</a:t>
            </a:fld>
            <a:endParaRPr lang="en-GB"/>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GB" smtClean="0"/>
              <a:t>MET356: SYNOPTIC ANALYSIS AND NOWCASTING</a:t>
            </a:r>
            <a:endParaRPr lang="en-GB"/>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6CBDAFF-6F72-4DEC-A76B-3A5A3345B25A}" type="slidenum">
              <a:rPr lang="en-GB" smtClean="0"/>
              <a:t>‹#›</a:t>
            </a:fld>
            <a:endParaRPr lang="en-GB"/>
          </a:p>
        </p:txBody>
      </p:sp>
    </p:spTree>
    <p:extLst>
      <p:ext uri="{BB962C8B-B14F-4D97-AF65-F5344CB8AC3E}">
        <p14:creationId xmlns:p14="http://schemas.microsoft.com/office/powerpoint/2010/main" val="243237292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jeff.jay8845@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15"/>
          <p:cNvSpPr>
            <a:spLocks noGrp="1"/>
          </p:cNvSpPr>
          <p:nvPr>
            <p:ph type="subTitle" idx="1"/>
          </p:nvPr>
        </p:nvSpPr>
        <p:spPr>
          <a:xfrm>
            <a:off x="1476704" y="3224606"/>
            <a:ext cx="9144000" cy="1572552"/>
          </a:xfrm>
        </p:spPr>
        <p:txBody>
          <a:bodyPr>
            <a:normAutofit/>
          </a:bodyPr>
          <a:lstStyle/>
          <a:p>
            <a:pPr lvl="0"/>
            <a:r>
              <a:rPr lang="en-US" sz="3600" dirty="0" smtClean="0"/>
              <a:t>Jeffrey N. A. Aryee  (PhD)</a:t>
            </a:r>
            <a:endParaRPr lang="en-US" dirty="0" smtClean="0"/>
          </a:p>
          <a:p>
            <a:pPr lvl="0"/>
            <a:r>
              <a:rPr lang="en-US" i="1" dirty="0" smtClean="0"/>
              <a:t>Meteorology &amp; Climate Science Programme</a:t>
            </a:r>
          </a:p>
          <a:p>
            <a:pPr lvl="0"/>
            <a:r>
              <a:rPr lang="en-US" i="1" dirty="0" smtClean="0"/>
              <a:t>Department of Physics, KNUST, Ghana</a:t>
            </a:r>
            <a:endParaRPr lang="en-US" i="1" dirty="0"/>
          </a:p>
        </p:txBody>
      </p:sp>
      <p:sp>
        <p:nvSpPr>
          <p:cNvPr id="18" name="Title 1"/>
          <p:cNvSpPr txBox="1">
            <a:spLocks/>
          </p:cNvSpPr>
          <p:nvPr/>
        </p:nvSpPr>
        <p:spPr>
          <a:xfrm>
            <a:off x="193183" y="206059"/>
            <a:ext cx="11835685" cy="2332189"/>
          </a:xfrm>
          <a:prstGeom prst="rect">
            <a:avLst/>
          </a:prstGeom>
          <a:solidFill>
            <a:schemeClr val="accent3">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800" b="1" dirty="0">
                <a:solidFill>
                  <a:srgbClr val="FF0000"/>
                </a:solidFill>
                <a:latin typeface="Times New Roman" panose="02020603050405020304" pitchFamily="18" charset="0"/>
                <a:cs typeface="Times New Roman" panose="02020603050405020304" pitchFamily="18" charset="0"/>
              </a:rPr>
              <a:t>MET 356: SYNOPTIC ANALYSIS AND NOWCASTING </a:t>
            </a:r>
            <a:endParaRPr lang="en-US" sz="4600" b="1" dirty="0">
              <a:solidFill>
                <a:srgbClr val="FF0000"/>
              </a:solidFill>
              <a:latin typeface="Arial Black" panose="020B0A04020102020204" pitchFamily="34"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602" y="5676810"/>
            <a:ext cx="1179607" cy="656823"/>
          </a:xfrm>
          <a:prstGeom prst="rect">
            <a:avLst/>
          </a:prstGeom>
        </p:spPr>
      </p:pic>
      <p:sp>
        <p:nvSpPr>
          <p:cNvPr id="22" name="Subtitle 15"/>
          <p:cNvSpPr txBox="1">
            <a:spLocks/>
          </p:cNvSpPr>
          <p:nvPr/>
        </p:nvSpPr>
        <p:spPr>
          <a:xfrm>
            <a:off x="187459" y="5191829"/>
            <a:ext cx="10961350" cy="969961"/>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l"/>
            <a:r>
              <a:rPr lang="en-US" i="1" dirty="0"/>
              <a:t>e</a:t>
            </a:r>
            <a:r>
              <a:rPr lang="en-US" i="1" dirty="0" smtClean="0"/>
              <a:t>-mail:</a:t>
            </a:r>
            <a:r>
              <a:rPr lang="en-US" dirty="0" smtClean="0"/>
              <a:t>	     </a:t>
            </a:r>
            <a:r>
              <a:rPr lang="en-US" dirty="0" smtClean="0">
                <a:hlinkClick r:id="rId4"/>
              </a:rPr>
              <a:t>jeff.jay8845@gmail.com</a:t>
            </a:r>
            <a:endParaRPr lang="en-US" b="1" dirty="0"/>
          </a:p>
          <a:p>
            <a:pPr lvl="0" algn="l"/>
            <a:r>
              <a:rPr lang="en-US" dirty="0" smtClean="0"/>
              <a:t>Google Classroom Code:</a:t>
            </a:r>
            <a:r>
              <a:rPr lang="en-US" b="1" dirty="0" smtClean="0"/>
              <a:t> 	</a:t>
            </a:r>
            <a:r>
              <a:rPr lang="en-GB" b="1" dirty="0">
                <a:solidFill>
                  <a:srgbClr val="FF0000"/>
                </a:solidFill>
              </a:rPr>
              <a:t>zxxe7d3</a:t>
            </a:r>
            <a:endParaRPr lang="en-US" b="1" dirty="0" smtClean="0">
              <a:solidFill>
                <a:srgbClr val="FF0000"/>
              </a:solidFill>
            </a:endParaRPr>
          </a:p>
          <a:p>
            <a:pPr lvl="0" algn="l"/>
            <a:r>
              <a:rPr lang="en-US" b="1" dirty="0" smtClean="0"/>
              <a:t>     	</a:t>
            </a:r>
            <a:r>
              <a:rPr lang="en-US" sz="1900" b="1" dirty="0" smtClean="0"/>
              <a:t>https</a:t>
            </a:r>
            <a:r>
              <a:rPr lang="en-US" sz="1900" b="1" dirty="0"/>
              <a:t>://</a:t>
            </a:r>
            <a:r>
              <a:rPr lang="en-US" sz="1900" b="1" dirty="0" smtClean="0"/>
              <a:t>github.com/jeffjay88/</a:t>
            </a:r>
            <a:r>
              <a:rPr lang="en-GB" sz="2000" b="1" dirty="0" smtClean="0"/>
              <a:t>MET356_SYNOPTIC_ANALYSIS_AND_NOWCASTING_LECTURE_SERIES</a:t>
            </a:r>
            <a:endParaRPr lang="en-GB" sz="2000" b="1" dirty="0"/>
          </a:p>
          <a:p>
            <a:pPr algn="l"/>
            <a:endParaRPr lang="en-US" sz="1900" dirty="0"/>
          </a:p>
        </p:txBody>
      </p:sp>
    </p:spTree>
    <p:extLst>
      <p:ext uri="{BB962C8B-B14F-4D97-AF65-F5344CB8AC3E}">
        <p14:creationId xmlns:p14="http://schemas.microsoft.com/office/powerpoint/2010/main" val="99323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7577" y="68551"/>
            <a:ext cx="11668259" cy="6740307"/>
          </a:xfrm>
          <a:prstGeom prst="rect">
            <a:avLst/>
          </a:prstGeom>
        </p:spPr>
        <p:txBody>
          <a:bodyPr wrap="square">
            <a:spAutoFit/>
          </a:bodyPr>
          <a:lstStyle/>
          <a:p>
            <a:pPr algn="just">
              <a:lnSpc>
                <a:spcPct val="150000"/>
              </a:lnSpc>
            </a:pPr>
            <a:r>
              <a:rPr lang="en-US" sz="2400" b="1" dirty="0">
                <a:solidFill>
                  <a:srgbClr val="FF0000"/>
                </a:solidFill>
                <a:latin typeface="Times New Roman" panose="02020603050405020304" pitchFamily="18" charset="0"/>
                <a:cs typeface="Times New Roman" panose="02020603050405020304" pitchFamily="18" charset="0"/>
              </a:rPr>
              <a:t>African Easterly Waves (AEWs):</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These are the dominant synoptic weather systems of the summertime West African Monsoon. AEWs are associated with convective heating in the Intertropical Convergence Zone (ITCZ) and instabilities in the AEJ. Africa easterly waves commonly have two </a:t>
            </a:r>
            <a:r>
              <a:rPr lang="en-US" sz="2400" dirty="0" err="1">
                <a:latin typeface="Times New Roman" panose="02020603050405020304" pitchFamily="18" charset="0"/>
                <a:cs typeface="Times New Roman" panose="02020603050405020304" pitchFamily="18" charset="0"/>
              </a:rPr>
              <a:t>vorticity</a:t>
            </a:r>
            <a:r>
              <a:rPr lang="en-US" sz="2400" dirty="0">
                <a:latin typeface="Times New Roman" panose="02020603050405020304" pitchFamily="18" charset="0"/>
                <a:cs typeface="Times New Roman" panose="02020603050405020304" pitchFamily="18" charset="0"/>
              </a:rPr>
              <a:t> maxima, one at the low-levels in the vicinity of the ITF and one at the AEJ level in the rainy zone south of the jet. Easterly waves are often identified by </a:t>
            </a:r>
            <a:r>
              <a:rPr lang="en-US" sz="2400" dirty="0" err="1">
                <a:latin typeface="Times New Roman" panose="02020603050405020304" pitchFamily="18" charset="0"/>
                <a:cs typeface="Times New Roman" panose="02020603050405020304" pitchFamily="18" charset="0"/>
              </a:rPr>
              <a:t>meridional</a:t>
            </a:r>
            <a:r>
              <a:rPr lang="en-US" sz="2400" dirty="0">
                <a:latin typeface="Times New Roman" panose="02020603050405020304" pitchFamily="18" charset="0"/>
                <a:cs typeface="Times New Roman" panose="02020603050405020304" pitchFamily="18" charset="0"/>
              </a:rPr>
              <a:t> oscillations in the AEJ.</a:t>
            </a:r>
          </a:p>
          <a:p>
            <a:pPr>
              <a:lnSpc>
                <a:spcPct val="150000"/>
              </a:lnSpc>
            </a:pPr>
            <a:endParaRPr lang="en-US" sz="2400" b="1" dirty="0" smtClean="0">
              <a:solidFill>
                <a:srgbClr val="FF0000"/>
              </a:solidFill>
              <a:latin typeface="Times New Roman" panose="02020603050405020304" pitchFamily="18" charset="0"/>
              <a:cs typeface="Times New Roman" panose="02020603050405020304" pitchFamily="18" charset="0"/>
            </a:endParaRPr>
          </a:p>
          <a:p>
            <a:pPr>
              <a:lnSpc>
                <a:spcPct val="150000"/>
              </a:lnSpc>
            </a:pPr>
            <a:r>
              <a:rPr lang="en-US" sz="2400" b="1" dirty="0" smtClean="0">
                <a:solidFill>
                  <a:srgbClr val="FF0000"/>
                </a:solidFill>
                <a:latin typeface="Times New Roman" panose="02020603050405020304" pitchFamily="18" charset="0"/>
                <a:cs typeface="Times New Roman" panose="02020603050405020304" pitchFamily="18" charset="0"/>
              </a:rPr>
              <a:t>Tropical </a:t>
            </a:r>
            <a:r>
              <a:rPr lang="en-US" sz="2400" b="1" dirty="0">
                <a:solidFill>
                  <a:srgbClr val="FF0000"/>
                </a:solidFill>
                <a:latin typeface="Times New Roman" panose="02020603050405020304" pitchFamily="18" charset="0"/>
                <a:cs typeface="Times New Roman" panose="02020603050405020304" pitchFamily="18" charset="0"/>
              </a:rPr>
              <a:t>Easterly Jet (TEJ): </a:t>
            </a:r>
            <a:r>
              <a:rPr lang="en-US" sz="2400" dirty="0">
                <a:latin typeface="Times New Roman" panose="02020603050405020304" pitchFamily="18" charset="0"/>
                <a:cs typeface="Times New Roman" panose="02020603050405020304" pitchFamily="18" charset="0"/>
              </a:rPr>
              <a:t>The TEJ is a strong easterly wind flow between 200 and 100 </a:t>
            </a:r>
            <a:r>
              <a:rPr lang="en-US" sz="2400" dirty="0" err="1">
                <a:latin typeface="Times New Roman" panose="02020603050405020304" pitchFamily="18" charset="0"/>
                <a:cs typeface="Times New Roman" panose="02020603050405020304" pitchFamily="18" charset="0"/>
              </a:rPr>
              <a:t>hPa</a:t>
            </a:r>
            <a:r>
              <a:rPr lang="en-US" sz="2400" dirty="0">
                <a:latin typeface="Times New Roman" panose="02020603050405020304" pitchFamily="18" charset="0"/>
                <a:cs typeface="Times New Roman" panose="02020603050405020304" pitchFamily="18" charset="0"/>
              </a:rPr>
              <a:t> that extends from the Tibetan mountains to Africa and generally exits over the Gulf of Guinea. During the rainy season, it helps reinforce deep convection in the southern branch of the diverging </a:t>
            </a:r>
            <a:r>
              <a:rPr lang="en-US" sz="2400" dirty="0" err="1">
                <a:latin typeface="Times New Roman" panose="02020603050405020304" pitchFamily="18" charset="0"/>
                <a:cs typeface="Times New Roman" panose="02020603050405020304" pitchFamily="18" charset="0"/>
              </a:rPr>
              <a:t>anticyclonic</a:t>
            </a:r>
            <a:r>
              <a:rPr lang="en-US" sz="2400" dirty="0">
                <a:latin typeface="Times New Roman" panose="02020603050405020304" pitchFamily="18" charset="0"/>
                <a:cs typeface="Times New Roman" panose="02020603050405020304" pitchFamily="18" charset="0"/>
              </a:rPr>
              <a:t> flow on top of MCSs over West and part of Central Africa. When the jet is weak, it can inhibit deep convection.</a:t>
            </a:r>
          </a:p>
        </p:txBody>
      </p:sp>
      <p:sp>
        <p:nvSpPr>
          <p:cNvPr id="4" name="Slide Number Placeholder 3"/>
          <p:cNvSpPr>
            <a:spLocks noGrp="1"/>
          </p:cNvSpPr>
          <p:nvPr>
            <p:ph type="sldNum" sz="quarter" idx="12"/>
          </p:nvPr>
        </p:nvSpPr>
        <p:spPr/>
        <p:txBody>
          <a:bodyPr/>
          <a:lstStyle/>
          <a:p>
            <a:fld id="{46CBDAFF-6F72-4DEC-A76B-3A5A3345B25A}" type="slidenum">
              <a:rPr lang="en-GB" smtClean="0"/>
              <a:t>10</a:t>
            </a:fld>
            <a:endParaRPr lang="en-GB"/>
          </a:p>
        </p:txBody>
      </p:sp>
    </p:spTree>
    <p:extLst>
      <p:ext uri="{BB962C8B-B14F-4D97-AF65-F5344CB8AC3E}">
        <p14:creationId xmlns:p14="http://schemas.microsoft.com/office/powerpoint/2010/main" val="12213576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46" y="62105"/>
            <a:ext cx="11732653" cy="6694140"/>
          </a:xfrm>
          <a:prstGeom prst="rect">
            <a:avLst/>
          </a:prstGeom>
        </p:spPr>
        <p:txBody>
          <a:bodyPr wrap="square">
            <a:spAutoFit/>
          </a:bodyPr>
          <a:lstStyle/>
          <a:p>
            <a:pPr algn="just">
              <a:lnSpc>
                <a:spcPct val="150000"/>
              </a:lnSpc>
            </a:pPr>
            <a:r>
              <a:rPr lang="en-GB" sz="2200" b="1" dirty="0" smtClean="0">
                <a:solidFill>
                  <a:srgbClr val="FF0000"/>
                </a:solidFill>
                <a:latin typeface="Times New Roman" panose="02020603050405020304" pitchFamily="18" charset="0"/>
                <a:cs typeface="Times New Roman" panose="02020603050405020304" pitchFamily="18" charset="0"/>
              </a:rPr>
              <a:t>Subtropical </a:t>
            </a:r>
            <a:r>
              <a:rPr lang="en-GB" sz="2200" b="1" dirty="0">
                <a:solidFill>
                  <a:srgbClr val="FF0000"/>
                </a:solidFill>
                <a:latin typeface="Times New Roman" panose="02020603050405020304" pitchFamily="18" charset="0"/>
                <a:cs typeface="Times New Roman" panose="02020603050405020304" pitchFamily="18" charset="0"/>
              </a:rPr>
              <a:t>Jet (STJ):</a:t>
            </a:r>
            <a:r>
              <a:rPr lang="en-GB" sz="2200" b="1" dirty="0">
                <a:latin typeface="Times New Roman" panose="02020603050405020304" pitchFamily="18" charset="0"/>
                <a:cs typeface="Times New Roman" panose="02020603050405020304" pitchFamily="18" charset="0"/>
              </a:rPr>
              <a:t> </a:t>
            </a:r>
            <a:r>
              <a:rPr lang="en-GB" sz="2200" dirty="0">
                <a:latin typeface="Times New Roman" panose="02020603050405020304" pitchFamily="18" charset="0"/>
                <a:cs typeface="Times New Roman" panose="02020603050405020304" pitchFamily="18" charset="0"/>
              </a:rPr>
              <a:t>This jet, sometimes called the subtropical westerly jet, is a strong westerly wind over the Sahara desert between 200 and 300 </a:t>
            </a:r>
            <a:r>
              <a:rPr lang="en-GB" sz="2200" dirty="0" err="1">
                <a:latin typeface="Times New Roman" panose="02020603050405020304" pitchFamily="18" charset="0"/>
                <a:cs typeface="Times New Roman" panose="02020603050405020304" pitchFamily="18" charset="0"/>
              </a:rPr>
              <a:t>hPa</a:t>
            </a:r>
            <a:r>
              <a:rPr lang="en-GB" sz="2200" dirty="0">
                <a:latin typeface="Times New Roman" panose="02020603050405020304" pitchFamily="18" charset="0"/>
                <a:cs typeface="Times New Roman" panose="02020603050405020304" pitchFamily="18" charset="0"/>
              </a:rPr>
              <a:t>. When the STJ is strong, it helps reinforce deep convection in the northern branch of the diverging </a:t>
            </a:r>
            <a:r>
              <a:rPr lang="en-GB" sz="2200" dirty="0" err="1">
                <a:latin typeface="Times New Roman" panose="02020603050405020304" pitchFamily="18" charset="0"/>
                <a:cs typeface="Times New Roman" panose="02020603050405020304" pitchFamily="18" charset="0"/>
              </a:rPr>
              <a:t>anticyclonic</a:t>
            </a:r>
            <a:r>
              <a:rPr lang="en-GB" sz="2200" dirty="0">
                <a:latin typeface="Times New Roman" panose="02020603050405020304" pitchFamily="18" charset="0"/>
                <a:cs typeface="Times New Roman" panose="02020603050405020304" pitchFamily="18" charset="0"/>
              </a:rPr>
              <a:t> flow at the top of MCSs over West and part of Central Africa during the rainy season. On the equatorial side of the jet, there’s an area of dry stratospheric subsiding air, which maintains strong stability over the Sahara desert in the mid-troposphere.</a:t>
            </a:r>
          </a:p>
          <a:p>
            <a:pPr algn="just">
              <a:lnSpc>
                <a:spcPct val="150000"/>
              </a:lnSpc>
            </a:pPr>
            <a:endParaRPr lang="en-GB" sz="2200" dirty="0">
              <a:latin typeface="Times New Roman" panose="02020603050405020304" pitchFamily="18" charset="0"/>
              <a:cs typeface="Times New Roman" panose="02020603050405020304" pitchFamily="18" charset="0"/>
            </a:endParaRPr>
          </a:p>
          <a:p>
            <a:pPr algn="just">
              <a:lnSpc>
                <a:spcPct val="150000"/>
              </a:lnSpc>
            </a:pPr>
            <a:r>
              <a:rPr lang="en-GB" sz="2200" b="1" dirty="0">
                <a:solidFill>
                  <a:srgbClr val="FF0000"/>
                </a:solidFill>
                <a:latin typeface="Times New Roman" panose="02020603050405020304" pitchFamily="18" charset="0"/>
                <a:cs typeface="Times New Roman" panose="02020603050405020304" pitchFamily="18" charset="0"/>
              </a:rPr>
              <a:t>Subsidence or Dry Air Intrusion: </a:t>
            </a:r>
            <a:r>
              <a:rPr lang="en-GB" sz="2200" dirty="0">
                <a:latin typeface="Times New Roman" panose="02020603050405020304" pitchFamily="18" charset="0"/>
                <a:cs typeface="Times New Roman" panose="02020603050405020304" pitchFamily="18" charset="0"/>
              </a:rPr>
              <a:t>This is a dry, cold air mass, known as a dry air intrusion in West Africa, which originates from the polar jet. It is transported eastward up to around 0 degrees longitude where it starts to subside and feed into the mid-troposphere over West Africa. A dry air intrusion is identified as a cold air trough that sometimes forms over the northern part of the continent and the Sahara desert. The dry, cold air flow accelerates monsoon inflow into West Africa and plays a key role in the development of strong convective systems in the region. </a:t>
            </a:r>
          </a:p>
        </p:txBody>
      </p:sp>
      <p:sp>
        <p:nvSpPr>
          <p:cNvPr id="4" name="Slide Number Placeholder 3"/>
          <p:cNvSpPr>
            <a:spLocks noGrp="1"/>
          </p:cNvSpPr>
          <p:nvPr>
            <p:ph type="sldNum" sz="quarter" idx="12"/>
          </p:nvPr>
        </p:nvSpPr>
        <p:spPr/>
        <p:txBody>
          <a:bodyPr/>
          <a:lstStyle/>
          <a:p>
            <a:fld id="{46CBDAFF-6F72-4DEC-A76B-3A5A3345B25A}" type="slidenum">
              <a:rPr lang="en-GB" smtClean="0"/>
              <a:t>11</a:t>
            </a:fld>
            <a:endParaRPr lang="en-GB"/>
          </a:p>
        </p:txBody>
      </p:sp>
    </p:spTree>
    <p:extLst>
      <p:ext uri="{BB962C8B-B14F-4D97-AF65-F5344CB8AC3E}">
        <p14:creationId xmlns:p14="http://schemas.microsoft.com/office/powerpoint/2010/main" val="7925656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259" y="94668"/>
            <a:ext cx="10515600" cy="562154"/>
          </a:xfrm>
        </p:spPr>
        <p:txBody>
          <a:bodyPr>
            <a:noAutofit/>
          </a:bodyPr>
          <a:lstStyle/>
          <a:p>
            <a:r>
              <a:rPr lang="en-GB" sz="2800" b="1" dirty="0" smtClean="0">
                <a:solidFill>
                  <a:srgbClr val="FF0000"/>
                </a:solidFill>
                <a:latin typeface="Times New Roman" panose="02020603050405020304" pitchFamily="18" charset="0"/>
                <a:cs typeface="Times New Roman" panose="02020603050405020304" pitchFamily="18" charset="0"/>
              </a:rPr>
              <a:t>WEST AFRICAN THUNDERSTORMS AND SQUALL LINES</a:t>
            </a:r>
            <a:endParaRPr lang="en-GB" sz="28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4546" y="553791"/>
            <a:ext cx="11902225" cy="1725769"/>
          </a:xfrm>
        </p:spPr>
        <p:txBody>
          <a:bodyPr>
            <a:normAutofit/>
          </a:bodyPr>
          <a:lstStyle/>
          <a:p>
            <a:pPr>
              <a:buFont typeface="Wingdings" panose="05000000000000000000" pitchFamily="2" charset="2"/>
              <a:buChar char="Ø"/>
            </a:pPr>
            <a:r>
              <a:rPr lang="en-GB" sz="2000" b="1" dirty="0" smtClean="0"/>
              <a:t>Squall </a:t>
            </a:r>
            <a:r>
              <a:rPr lang="en-GB" sz="2000" b="1" dirty="0"/>
              <a:t>lines are belts of intense thunderstorms, 100- 500km long, oriented roughly N-S, about </a:t>
            </a:r>
            <a:r>
              <a:rPr lang="en-GB" sz="2000" b="1" dirty="0" smtClean="0"/>
              <a:t>50km wide(E </a:t>
            </a:r>
            <a:r>
              <a:rPr lang="en-GB" sz="2000" b="1" dirty="0"/>
              <a:t>– W) and moving from east to West at approximately </a:t>
            </a:r>
            <a:r>
              <a:rPr lang="en-GB" sz="2000" b="1" dirty="0" smtClean="0"/>
              <a:t>15m/s</a:t>
            </a:r>
          </a:p>
          <a:p>
            <a:pPr>
              <a:buFont typeface="Wingdings" panose="05000000000000000000" pitchFamily="2" charset="2"/>
              <a:buChar char="Ø"/>
            </a:pPr>
            <a:endParaRPr lang="en-GB" sz="2000" b="1" dirty="0" smtClean="0"/>
          </a:p>
          <a:p>
            <a:pPr>
              <a:buFont typeface="Wingdings" panose="05000000000000000000" pitchFamily="2" charset="2"/>
              <a:buChar char="Ø"/>
            </a:pPr>
            <a:r>
              <a:rPr lang="en-GB" sz="2000" b="1" dirty="0" smtClean="0"/>
              <a:t>Occur </a:t>
            </a:r>
            <a:r>
              <a:rPr lang="en-GB" sz="2000" b="1" dirty="0"/>
              <a:t>in an environment with a relatively drier and cooler 800-600mb layer (low </a:t>
            </a:r>
            <a:r>
              <a:rPr lang="en-GB" sz="2000" dirty="0" err="1"/>
              <a:t>Ɵ</a:t>
            </a:r>
            <a:r>
              <a:rPr lang="en-GB" sz="2000" b="1" dirty="0" err="1" smtClean="0"/>
              <a:t>e</a:t>
            </a:r>
            <a:r>
              <a:rPr lang="en-GB" sz="2000" b="1" dirty="0" smtClean="0"/>
              <a:t> </a:t>
            </a:r>
            <a:r>
              <a:rPr lang="en-GB" sz="2000" b="1" dirty="0"/>
              <a:t>air), underlain by </a:t>
            </a:r>
            <a:r>
              <a:rPr lang="en-GB" sz="2000" b="1" dirty="0" smtClean="0"/>
              <a:t>a moist</a:t>
            </a:r>
            <a:r>
              <a:rPr lang="en-GB" sz="2000" b="1" dirty="0"/>
              <a:t>, warm and conditionally unstable air below 850mb.</a:t>
            </a:r>
          </a:p>
          <a:p>
            <a:pPr>
              <a:buFont typeface="Wingdings" panose="05000000000000000000" pitchFamily="2" charset="2"/>
              <a:buChar char="Ø"/>
            </a:pPr>
            <a:endParaRPr lang="en-GB" sz="2000" b="1" dirty="0" smtClean="0"/>
          </a:p>
        </p:txBody>
      </p:sp>
      <p:sp>
        <p:nvSpPr>
          <p:cNvPr id="4" name="Footer Placeholder 3"/>
          <p:cNvSpPr>
            <a:spLocks noGrp="1"/>
          </p:cNvSpPr>
          <p:nvPr>
            <p:ph type="ftr" sz="quarter" idx="11"/>
          </p:nvPr>
        </p:nvSpPr>
        <p:spPr>
          <a:xfrm>
            <a:off x="2853745" y="6510898"/>
            <a:ext cx="4114800" cy="365125"/>
          </a:xfrm>
        </p:spPr>
        <p:txBody>
          <a:bodyPr/>
          <a:lstStyle/>
          <a:p>
            <a:r>
              <a:rPr lang="en-GB" dirty="0" smtClean="0"/>
              <a:t>MET356: SYNOPTIC ANALYSIS AND NOWCASTING</a:t>
            </a:r>
            <a:endParaRPr lang="en-GB" dirty="0"/>
          </a:p>
        </p:txBody>
      </p:sp>
      <p:sp>
        <p:nvSpPr>
          <p:cNvPr id="5" name="Slide Number Placeholder 4"/>
          <p:cNvSpPr>
            <a:spLocks noGrp="1"/>
          </p:cNvSpPr>
          <p:nvPr>
            <p:ph type="sldNum" sz="quarter" idx="12"/>
          </p:nvPr>
        </p:nvSpPr>
        <p:spPr>
          <a:xfrm>
            <a:off x="9313571" y="6492875"/>
            <a:ext cx="2743200" cy="365125"/>
          </a:xfrm>
        </p:spPr>
        <p:txBody>
          <a:bodyPr/>
          <a:lstStyle/>
          <a:p>
            <a:fld id="{46CBDAFF-6F72-4DEC-A76B-3A5A3345B25A}" type="slidenum">
              <a:rPr lang="en-GB" smtClean="0"/>
              <a:t>12</a:t>
            </a:fld>
            <a:endParaRPr lang="en-GB"/>
          </a:p>
        </p:txBody>
      </p:sp>
      <p:sp>
        <p:nvSpPr>
          <p:cNvPr id="6" name="Rectangle 5"/>
          <p:cNvSpPr/>
          <p:nvPr/>
        </p:nvSpPr>
        <p:spPr>
          <a:xfrm>
            <a:off x="5267460" y="2511383"/>
            <a:ext cx="6840828" cy="4093428"/>
          </a:xfrm>
          <a:prstGeom prst="rect">
            <a:avLst/>
          </a:prstGeom>
        </p:spPr>
        <p:txBody>
          <a:bodyPr wrap="square">
            <a:spAutoFit/>
          </a:bodyPr>
          <a:lstStyle/>
          <a:p>
            <a:pPr marL="342900" indent="-342900">
              <a:buFont typeface="Wingdings" panose="05000000000000000000" pitchFamily="2" charset="2"/>
              <a:buChar char="Ø"/>
            </a:pPr>
            <a:r>
              <a:rPr lang="en-GB" sz="2000" b="1" dirty="0"/>
              <a:t>Depend very critically on the vertical wind shear associated with the African Easterly Jet, AEJ, located between 600 and 700mb levels.</a:t>
            </a:r>
          </a:p>
          <a:p>
            <a:pPr marL="342900" indent="-342900">
              <a:buFont typeface="Wingdings" panose="05000000000000000000" pitchFamily="2" charset="2"/>
              <a:buChar char="Ø"/>
            </a:pPr>
            <a:endParaRPr lang="en-GB" sz="2000" b="1" dirty="0"/>
          </a:p>
          <a:p>
            <a:pPr marL="342900" indent="-342900">
              <a:buFont typeface="Wingdings" panose="05000000000000000000" pitchFamily="2" charset="2"/>
              <a:buChar char="Ø"/>
            </a:pPr>
            <a:r>
              <a:rPr lang="en-GB" sz="2000" b="1" dirty="0"/>
              <a:t>Develop and move almost always within the area between the AEJ and the upper tropospheric Tropical Easterly Jet (TEJ) located between 200 -150mb levels.</a:t>
            </a:r>
          </a:p>
          <a:p>
            <a:pPr marL="342900" indent="-342900">
              <a:buFont typeface="Wingdings" panose="05000000000000000000" pitchFamily="2" charset="2"/>
              <a:buChar char="Ø"/>
            </a:pPr>
            <a:endParaRPr lang="en-GB" sz="2000" b="1" dirty="0"/>
          </a:p>
          <a:p>
            <a:pPr marL="342900" indent="-342900">
              <a:buFont typeface="Wingdings" panose="05000000000000000000" pitchFamily="2" charset="2"/>
              <a:buChar char="Ø"/>
            </a:pPr>
            <a:r>
              <a:rPr lang="en-GB" sz="2000" b="1" dirty="0"/>
              <a:t>Together deliver more than 80% of the annual West African precipitation(&gt; 95% in the Sahel; &gt; 70% on the coast)</a:t>
            </a:r>
          </a:p>
          <a:p>
            <a:pPr marL="342900" indent="-342900">
              <a:buFont typeface="Wingdings" panose="05000000000000000000" pitchFamily="2" charset="2"/>
              <a:buChar char="Ø"/>
            </a:pPr>
            <a:endParaRPr lang="en-GB" sz="2000" b="1" dirty="0"/>
          </a:p>
          <a:p>
            <a:pPr marL="342900" indent="-342900">
              <a:buFont typeface="Wingdings" panose="05000000000000000000" pitchFamily="2" charset="2"/>
              <a:buChar char="Ø"/>
            </a:pPr>
            <a:r>
              <a:rPr lang="en-GB" sz="2000" b="1" dirty="0"/>
              <a:t>Occur only from March to October/November and are very destructive!</a:t>
            </a: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b="3918"/>
          <a:stretch/>
        </p:blipFill>
        <p:spPr>
          <a:xfrm>
            <a:off x="-1592" y="2550016"/>
            <a:ext cx="5297910" cy="3723587"/>
          </a:xfrm>
          <a:prstGeom prst="rect">
            <a:avLst/>
          </a:prstGeom>
        </p:spPr>
      </p:pic>
    </p:spTree>
    <p:extLst>
      <p:ext uri="{BB962C8B-B14F-4D97-AF65-F5344CB8AC3E}">
        <p14:creationId xmlns:p14="http://schemas.microsoft.com/office/powerpoint/2010/main" val="2994342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4545" y="50218"/>
            <a:ext cx="11925838" cy="58345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600" b="1" dirty="0" smtClean="0">
                <a:solidFill>
                  <a:srgbClr val="FF0000"/>
                </a:solidFill>
                <a:latin typeface="Times New Roman" panose="02020603050405020304" pitchFamily="18" charset="0"/>
                <a:cs typeface="Times New Roman" panose="02020603050405020304" pitchFamily="18" charset="0"/>
              </a:rPr>
              <a:t>Dynamical and </a:t>
            </a:r>
            <a:r>
              <a:rPr lang="en-GB" sz="2600" b="1" dirty="0">
                <a:solidFill>
                  <a:srgbClr val="FF0000"/>
                </a:solidFill>
                <a:latin typeface="Times New Roman" panose="02020603050405020304" pitchFamily="18" charset="0"/>
                <a:cs typeface="Times New Roman" panose="02020603050405020304" pitchFamily="18" charset="0"/>
              </a:rPr>
              <a:t>thermo-dynamical parameters in the maintenance of squall lines.</a:t>
            </a:r>
          </a:p>
        </p:txBody>
      </p:sp>
      <p:sp>
        <p:nvSpPr>
          <p:cNvPr id="2" name="Footer Placeholder 1"/>
          <p:cNvSpPr>
            <a:spLocks noGrp="1"/>
          </p:cNvSpPr>
          <p:nvPr>
            <p:ph type="ftr" sz="quarter" idx="11"/>
          </p:nvPr>
        </p:nvSpPr>
        <p:spPr>
          <a:xfrm>
            <a:off x="4038600" y="6459382"/>
            <a:ext cx="4114800" cy="365125"/>
          </a:xfrm>
        </p:spPr>
        <p:txBody>
          <a:bodyPr/>
          <a:lstStyle/>
          <a:p>
            <a:r>
              <a:rPr lang="en-GB" dirty="0" smtClean="0"/>
              <a:t>MET356: SYNOPTIC ANALYSIS AND NOWCASTING</a:t>
            </a:r>
            <a:endParaRPr lang="en-GB" dirty="0"/>
          </a:p>
        </p:txBody>
      </p:sp>
      <p:sp>
        <p:nvSpPr>
          <p:cNvPr id="3" name="Slide Number Placeholder 2"/>
          <p:cNvSpPr>
            <a:spLocks noGrp="1"/>
          </p:cNvSpPr>
          <p:nvPr>
            <p:ph type="sldNum" sz="quarter" idx="12"/>
          </p:nvPr>
        </p:nvSpPr>
        <p:spPr/>
        <p:txBody>
          <a:bodyPr/>
          <a:lstStyle/>
          <a:p>
            <a:fld id="{46CBDAFF-6F72-4DEC-A76B-3A5A3345B25A}" type="slidenum">
              <a:rPr lang="en-GB" smtClean="0"/>
              <a:t>13</a:t>
            </a:fld>
            <a:endParaRPr lang="en-GB"/>
          </a:p>
        </p:txBody>
      </p:sp>
      <p:sp>
        <p:nvSpPr>
          <p:cNvPr id="6" name="Content Placeholder 5"/>
          <p:cNvSpPr>
            <a:spLocks noGrp="1"/>
          </p:cNvSpPr>
          <p:nvPr>
            <p:ph idx="1"/>
          </p:nvPr>
        </p:nvSpPr>
        <p:spPr>
          <a:xfrm>
            <a:off x="31113" y="875763"/>
            <a:ext cx="6485597" cy="3786389"/>
          </a:xfrm>
        </p:spPr>
        <p:txBody>
          <a:bodyPr>
            <a:noAutofit/>
          </a:bodyPr>
          <a:lstStyle/>
          <a:p>
            <a:pPr algn="just">
              <a:buFont typeface="Wingdings" panose="05000000000000000000" pitchFamily="2" charset="2"/>
              <a:buChar char="Ø"/>
            </a:pPr>
            <a:r>
              <a:rPr lang="en-GB" sz="1900" b="1" dirty="0" smtClean="0"/>
              <a:t>The </a:t>
            </a:r>
            <a:r>
              <a:rPr lang="en-GB" sz="1900" b="1" dirty="0"/>
              <a:t>downdrafts originate at the level of the AEJ. The downward rushing evaporative </a:t>
            </a:r>
            <a:r>
              <a:rPr lang="en-GB" sz="1900" b="1" dirty="0" smtClean="0"/>
              <a:t>downdrafts undercut </a:t>
            </a:r>
            <a:r>
              <a:rPr lang="en-GB" sz="1900" b="1" dirty="0"/>
              <a:t>and force the warm moist boundary layer air (southwest monsoon) to ascend (updraft) into </a:t>
            </a:r>
            <a:r>
              <a:rPr lang="en-GB" sz="1900" b="1" dirty="0" smtClean="0"/>
              <a:t>the closed </a:t>
            </a:r>
            <a:r>
              <a:rPr lang="en-GB" sz="1900" b="1" dirty="0"/>
              <a:t>system, thus providing the much-needed energy for the maintenance of the squall line</a:t>
            </a:r>
            <a:r>
              <a:rPr lang="en-GB" sz="1900" b="1" dirty="0" smtClean="0"/>
              <a:t>.</a:t>
            </a:r>
          </a:p>
          <a:p>
            <a:pPr algn="just">
              <a:buFont typeface="Wingdings" panose="05000000000000000000" pitchFamily="2" charset="2"/>
              <a:buChar char="Ø"/>
            </a:pPr>
            <a:endParaRPr lang="en-GB" sz="1900" b="1" dirty="0"/>
          </a:p>
          <a:p>
            <a:pPr algn="just">
              <a:buFont typeface="Wingdings" panose="05000000000000000000" pitchFamily="2" charset="2"/>
              <a:buChar char="Ø"/>
            </a:pPr>
            <a:r>
              <a:rPr lang="en-GB" sz="1900" b="1" dirty="0"/>
              <a:t>Afternoon thunderstorms have a life span of less than an hour, whiles some severe thunderstorms </a:t>
            </a:r>
            <a:r>
              <a:rPr lang="en-GB" sz="1900" b="1" dirty="0" smtClean="0"/>
              <a:t>persist for </a:t>
            </a:r>
            <a:r>
              <a:rPr lang="en-GB" sz="1900" b="1" dirty="0"/>
              <a:t>several hours. The reason is organization</a:t>
            </a:r>
            <a:r>
              <a:rPr lang="en-GB" sz="1900" b="1" dirty="0" smtClean="0"/>
              <a:t>.</a:t>
            </a:r>
          </a:p>
          <a:p>
            <a:pPr algn="just">
              <a:buFont typeface="Wingdings" panose="05000000000000000000" pitchFamily="2" charset="2"/>
              <a:buChar char="Ø"/>
            </a:pPr>
            <a:endParaRPr lang="en-GB" sz="1900" b="1" dirty="0" smtClean="0"/>
          </a:p>
          <a:p>
            <a:pPr algn="just">
              <a:buFont typeface="Wingdings" panose="05000000000000000000" pitchFamily="2" charset="2"/>
              <a:buChar char="Ø"/>
            </a:pPr>
            <a:r>
              <a:rPr lang="en-GB" sz="1900" b="1" dirty="0"/>
              <a:t>Thunderstorms develop and thrive on strong updrafts of air. It also produces tremendous </a:t>
            </a:r>
            <a:r>
              <a:rPr lang="en-GB" sz="1900" b="1" dirty="0" smtClean="0"/>
              <a:t>downdraft with </a:t>
            </a:r>
            <a:r>
              <a:rPr lang="en-GB" sz="1900" b="1" dirty="0"/>
              <a:t>the onset of precipitation. </a:t>
            </a:r>
            <a:endParaRPr lang="en-GB" sz="1900" b="1" dirty="0" smtClean="0"/>
          </a:p>
          <a:p>
            <a:pPr algn="just">
              <a:buFont typeface="Wingdings" panose="05000000000000000000" pitchFamily="2" charset="2"/>
              <a:buChar char="Ø"/>
            </a:pPr>
            <a:endParaRPr lang="en-GB" sz="1900" b="1"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1154" y="1038905"/>
            <a:ext cx="5409229" cy="3520217"/>
          </a:xfrm>
          <a:prstGeom prst="rect">
            <a:avLst/>
          </a:prstGeom>
        </p:spPr>
      </p:pic>
      <p:sp>
        <p:nvSpPr>
          <p:cNvPr id="8" name="Rectangle 7"/>
          <p:cNvSpPr/>
          <p:nvPr/>
        </p:nvSpPr>
        <p:spPr>
          <a:xfrm>
            <a:off x="31113" y="5211743"/>
            <a:ext cx="12049270" cy="1323439"/>
          </a:xfrm>
          <a:prstGeom prst="rect">
            <a:avLst/>
          </a:prstGeom>
        </p:spPr>
        <p:txBody>
          <a:bodyPr wrap="square">
            <a:spAutoFit/>
          </a:bodyPr>
          <a:lstStyle/>
          <a:p>
            <a:pPr marL="285750" indent="-285750" algn="just">
              <a:buFont typeface="Wingdings" panose="05000000000000000000" pitchFamily="2" charset="2"/>
              <a:buChar char="Ø"/>
            </a:pPr>
            <a:r>
              <a:rPr lang="en-GB" sz="2000" b="1" dirty="0"/>
              <a:t>These downdrafts are very effective in cutting off the warm, moist air supplied to the storm. Once its warm inflow is cut off, the storm begins to dissipate. </a:t>
            </a:r>
          </a:p>
          <a:p>
            <a:pPr marL="285750" indent="-285750" algn="just">
              <a:buFont typeface="Wingdings" panose="05000000000000000000" pitchFamily="2" charset="2"/>
              <a:buChar char="Ø"/>
            </a:pPr>
            <a:endParaRPr lang="en-GB" sz="2000" b="1" dirty="0" smtClean="0"/>
          </a:p>
          <a:p>
            <a:pPr marL="285750" indent="-285750" algn="just">
              <a:buFont typeface="Wingdings" panose="05000000000000000000" pitchFamily="2" charset="2"/>
              <a:buChar char="Ø"/>
            </a:pPr>
            <a:r>
              <a:rPr lang="en-GB" sz="2000" b="1" dirty="0" smtClean="0"/>
              <a:t>Hence</a:t>
            </a:r>
            <a:r>
              <a:rPr lang="en-GB" sz="2000" b="1" dirty="0"/>
              <a:t>, </a:t>
            </a:r>
            <a:r>
              <a:rPr lang="en-GB" sz="2000" b="1" u="sng" dirty="0"/>
              <a:t>updraft and downdraft separation </a:t>
            </a:r>
            <a:r>
              <a:rPr lang="en-GB" sz="2000" b="1" dirty="0"/>
              <a:t>is the key to sustaining an intense thunderstorm.</a:t>
            </a:r>
            <a:endParaRPr lang="en-GB" sz="2000" dirty="0"/>
          </a:p>
        </p:txBody>
      </p:sp>
    </p:spTree>
    <p:extLst>
      <p:ext uri="{BB962C8B-B14F-4D97-AF65-F5344CB8AC3E}">
        <p14:creationId xmlns:p14="http://schemas.microsoft.com/office/powerpoint/2010/main" val="3398428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667" y="90153"/>
            <a:ext cx="11861442" cy="759853"/>
          </a:xfrm>
        </p:spPr>
        <p:txBody>
          <a:bodyPr>
            <a:noAutofit/>
          </a:bodyPr>
          <a:lstStyle/>
          <a:p>
            <a:r>
              <a:rPr lang="en-GB" sz="2400" b="1" dirty="0">
                <a:latin typeface="+mn-lt"/>
              </a:rPr>
              <a:t>Severe thunderstorm possesses an internal wind structure that maintains that separation, so the </a:t>
            </a:r>
            <a:r>
              <a:rPr lang="en-GB" sz="2400" b="1" dirty="0" smtClean="0">
                <a:latin typeface="+mn-lt"/>
              </a:rPr>
              <a:t>storms downdraft </a:t>
            </a:r>
            <a:r>
              <a:rPr lang="en-GB" sz="2400" b="1" dirty="0">
                <a:latin typeface="+mn-lt"/>
              </a:rPr>
              <a:t>does not choke off its life sustaining updraft.</a:t>
            </a:r>
            <a:endParaRPr lang="en-GB" sz="2400" dirty="0">
              <a:solidFill>
                <a:srgbClr val="FF0000"/>
              </a:solidFill>
              <a:latin typeface="+mn-lt"/>
              <a:cs typeface="Times New Roman" panose="02020603050405020304" pitchFamily="18" charset="0"/>
            </a:endParaRPr>
          </a:p>
        </p:txBody>
      </p:sp>
      <p:sp>
        <p:nvSpPr>
          <p:cNvPr id="4" name="Footer Placeholder 3"/>
          <p:cNvSpPr>
            <a:spLocks noGrp="1"/>
          </p:cNvSpPr>
          <p:nvPr>
            <p:ph type="ftr" sz="quarter" idx="11"/>
          </p:nvPr>
        </p:nvSpPr>
        <p:spPr>
          <a:xfrm>
            <a:off x="4038600" y="6459382"/>
            <a:ext cx="4114800" cy="365125"/>
          </a:xfrm>
        </p:spPr>
        <p:txBody>
          <a:bodyPr/>
          <a:lstStyle/>
          <a:p>
            <a:r>
              <a:rPr lang="en-GB" dirty="0" smtClean="0"/>
              <a:t>MET356: SYNOPTIC ANALYSIS AND NOWCASTING</a:t>
            </a:r>
            <a:endParaRPr lang="en-GB" dirty="0"/>
          </a:p>
        </p:txBody>
      </p:sp>
      <p:sp>
        <p:nvSpPr>
          <p:cNvPr id="5" name="Slide Number Placeholder 4"/>
          <p:cNvSpPr>
            <a:spLocks noGrp="1"/>
          </p:cNvSpPr>
          <p:nvPr>
            <p:ph type="sldNum" sz="quarter" idx="12"/>
          </p:nvPr>
        </p:nvSpPr>
        <p:spPr/>
        <p:txBody>
          <a:bodyPr/>
          <a:lstStyle/>
          <a:p>
            <a:fld id="{46CBDAFF-6F72-4DEC-A76B-3A5A3345B25A}" type="slidenum">
              <a:rPr lang="en-GB" smtClean="0"/>
              <a:t>14</a:t>
            </a:fld>
            <a:endParaRPr lang="en-GB"/>
          </a:p>
        </p:txBody>
      </p:sp>
      <p:pic>
        <p:nvPicPr>
          <p:cNvPr id="7" name="Picture 6"/>
          <p:cNvPicPr>
            <a:picLocks noChangeAspect="1"/>
          </p:cNvPicPr>
          <p:nvPr/>
        </p:nvPicPr>
        <p:blipFill>
          <a:blip r:embed="rId2"/>
          <a:stretch>
            <a:fillRect/>
          </a:stretch>
        </p:blipFill>
        <p:spPr>
          <a:xfrm>
            <a:off x="270456" y="1004552"/>
            <a:ext cx="11732653" cy="5351797"/>
          </a:xfrm>
          <a:prstGeom prst="rect">
            <a:avLst/>
          </a:prstGeom>
        </p:spPr>
      </p:pic>
    </p:spTree>
    <p:extLst>
      <p:ext uri="{BB962C8B-B14F-4D97-AF65-F5344CB8AC3E}">
        <p14:creationId xmlns:p14="http://schemas.microsoft.com/office/powerpoint/2010/main" val="7320167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smtClean="0"/>
              <a:t>MET356: SYNOPTIC ANALYSIS AND NOWCASTING</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15</a:t>
            </a:fld>
            <a:endParaRPr lang="en-GB"/>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3101" y="983508"/>
            <a:ext cx="3200400" cy="3080222"/>
          </a:xfrm>
          <a:prstGeom prst="rect">
            <a:avLst/>
          </a:prstGeom>
        </p:spPr>
      </p:pic>
      <p:sp>
        <p:nvSpPr>
          <p:cNvPr id="9" name="TextBox 8"/>
          <p:cNvSpPr txBox="1"/>
          <p:nvPr/>
        </p:nvSpPr>
        <p:spPr>
          <a:xfrm>
            <a:off x="287628" y="1283994"/>
            <a:ext cx="8444249" cy="2708434"/>
          </a:xfrm>
          <a:prstGeom prst="rect">
            <a:avLst/>
          </a:prstGeom>
          <a:solidFill>
            <a:schemeClr val="accent6">
              <a:lumMod val="60000"/>
              <a:lumOff val="40000"/>
            </a:schemeClr>
          </a:solidFill>
        </p:spPr>
        <p:txBody>
          <a:bodyPr wrap="square" rtlCol="0">
            <a:spAutoFit/>
          </a:bodyPr>
          <a:lstStyle/>
          <a:p>
            <a:endParaRPr lang="en-GB" sz="4400" b="1" dirty="0" smtClean="0">
              <a:solidFill>
                <a:srgbClr val="FF0000"/>
              </a:solidFill>
              <a:latin typeface="Arial Black" panose="020B0A04020102020204" pitchFamily="34" charset="0"/>
            </a:endParaRPr>
          </a:p>
          <a:p>
            <a:r>
              <a:rPr lang="en-GB" sz="4400" b="1" dirty="0" smtClean="0">
                <a:solidFill>
                  <a:srgbClr val="FF0000"/>
                </a:solidFill>
                <a:latin typeface="Arial Black" panose="020B0A04020102020204" pitchFamily="34" charset="0"/>
              </a:rPr>
              <a:t>Class Discussion</a:t>
            </a:r>
          </a:p>
          <a:p>
            <a:endParaRPr lang="en-GB" b="1" dirty="0"/>
          </a:p>
          <a:p>
            <a:pPr marL="571500" indent="-571500">
              <a:buAutoNum type="romanLcPeriod"/>
            </a:pPr>
            <a:r>
              <a:rPr lang="en-GB" sz="3200" b="1" dirty="0" smtClean="0">
                <a:latin typeface="Arial" panose="020B0604020202020204" pitchFamily="34" charset="0"/>
                <a:cs typeface="Arial" panose="020B0604020202020204" pitchFamily="34" charset="0"/>
              </a:rPr>
              <a:t>What is wind shear?</a:t>
            </a:r>
          </a:p>
          <a:p>
            <a:pPr marL="571500" indent="-571500">
              <a:buAutoNum type="romanLcPeriod"/>
            </a:pPr>
            <a:r>
              <a:rPr lang="en-GB" sz="3200" b="1" dirty="0" smtClean="0">
                <a:latin typeface="Arial" panose="020B0604020202020204" pitchFamily="34" charset="0"/>
                <a:cs typeface="Arial" panose="020B0604020202020204" pitchFamily="34" charset="0"/>
              </a:rPr>
              <a:t>What are veering and backing winds?</a:t>
            </a:r>
            <a:endParaRPr lang="en-GB" sz="3200" b="1" dirty="0">
              <a:latin typeface="Arial" panose="020B0604020202020204" pitchFamily="34" charset="0"/>
              <a:cs typeface="Arial" panose="020B0604020202020204" pitchFamily="34" charset="0"/>
            </a:endParaRPr>
          </a:p>
        </p:txBody>
      </p:sp>
      <p:sp>
        <p:nvSpPr>
          <p:cNvPr id="11" name="Rectangle 10"/>
          <p:cNvSpPr/>
          <p:nvPr/>
        </p:nvSpPr>
        <p:spPr>
          <a:xfrm>
            <a:off x="1135876" y="4917652"/>
            <a:ext cx="9554410" cy="584775"/>
          </a:xfrm>
          <a:prstGeom prst="rect">
            <a:avLst/>
          </a:prstGeom>
        </p:spPr>
        <p:txBody>
          <a:bodyPr wrap="none">
            <a:spAutoFit/>
          </a:bodyPr>
          <a:lstStyle/>
          <a:p>
            <a:r>
              <a:rPr lang="en-GB" sz="3200" b="1" dirty="0"/>
              <a:t>http://www.theweatherprediction.com/habyhints/48/</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8532" y="983507"/>
            <a:ext cx="3943468" cy="3080221"/>
          </a:xfrm>
          <a:prstGeom prst="rect">
            <a:avLst/>
          </a:prstGeom>
        </p:spPr>
      </p:pic>
    </p:spTree>
    <p:extLst>
      <p:ext uri="{BB962C8B-B14F-4D97-AF65-F5344CB8AC3E}">
        <p14:creationId xmlns:p14="http://schemas.microsoft.com/office/powerpoint/2010/main" val="776663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03" y="-8364"/>
            <a:ext cx="11887201" cy="742458"/>
          </a:xfrm>
        </p:spPr>
        <p:txBody>
          <a:bodyPr>
            <a:normAutofit/>
          </a:bodyPr>
          <a:lstStyle/>
          <a:p>
            <a:r>
              <a:rPr lang="en-GB" sz="3600" b="1" dirty="0">
                <a:solidFill>
                  <a:srgbClr val="FF0000"/>
                </a:solidFill>
                <a:latin typeface="Times New Roman" panose="02020603050405020304" pitchFamily="18" charset="0"/>
                <a:cs typeface="Times New Roman" panose="02020603050405020304" pitchFamily="18" charset="0"/>
              </a:rPr>
              <a:t>Wind shear, the key to severe thunderstorm organization.</a:t>
            </a:r>
          </a:p>
        </p:txBody>
      </p:sp>
      <p:sp>
        <p:nvSpPr>
          <p:cNvPr id="3" name="Content Placeholder 2"/>
          <p:cNvSpPr>
            <a:spLocks noGrp="1"/>
          </p:cNvSpPr>
          <p:nvPr>
            <p:ph idx="1"/>
          </p:nvPr>
        </p:nvSpPr>
        <p:spPr>
          <a:xfrm>
            <a:off x="180302" y="1030308"/>
            <a:ext cx="11681139" cy="5550795"/>
          </a:xfrm>
        </p:spPr>
        <p:txBody>
          <a:bodyPr>
            <a:normAutofit fontScale="85000" lnSpcReduction="20000"/>
          </a:bodyPr>
          <a:lstStyle/>
          <a:p>
            <a:r>
              <a:rPr lang="en-GB" b="1" dirty="0" smtClean="0">
                <a:solidFill>
                  <a:srgbClr val="FF0000"/>
                </a:solidFill>
              </a:rPr>
              <a:t>Definition </a:t>
            </a:r>
            <a:r>
              <a:rPr lang="en-GB" b="1" dirty="0">
                <a:solidFill>
                  <a:srgbClr val="FF0000"/>
                </a:solidFill>
              </a:rPr>
              <a:t>of wind </a:t>
            </a:r>
            <a:r>
              <a:rPr lang="en-GB" b="1" dirty="0" smtClean="0">
                <a:solidFill>
                  <a:srgbClr val="FF0000"/>
                </a:solidFill>
              </a:rPr>
              <a:t>shear:</a:t>
            </a:r>
            <a:r>
              <a:rPr lang="en-GB" b="1" dirty="0" smtClean="0"/>
              <a:t> </a:t>
            </a:r>
            <a:r>
              <a:rPr lang="en-GB" b="1" dirty="0"/>
              <a:t>the change in the speed and or direction of the wind with height</a:t>
            </a:r>
            <a:r>
              <a:rPr lang="en-GB" b="1" dirty="0" smtClean="0"/>
              <a:t>.</a:t>
            </a:r>
          </a:p>
          <a:p>
            <a:pPr marL="457200" lvl="1" indent="0">
              <a:buNone/>
            </a:pPr>
            <a:endParaRPr lang="en-GB" b="1" dirty="0"/>
          </a:p>
          <a:p>
            <a:pPr marL="457200" lvl="1" indent="0">
              <a:buNone/>
            </a:pPr>
            <a:endParaRPr lang="en-GB" b="1" dirty="0" smtClean="0"/>
          </a:p>
          <a:p>
            <a:pPr marL="457200" lvl="1" indent="0">
              <a:buNone/>
            </a:pPr>
            <a:endParaRPr lang="en-GB" b="1" dirty="0" smtClean="0"/>
          </a:p>
          <a:p>
            <a:pPr marL="457200" lvl="1" indent="0">
              <a:buNone/>
            </a:pPr>
            <a:r>
              <a:rPr lang="en-GB" b="1" dirty="0" smtClean="0"/>
              <a:t>SE </a:t>
            </a:r>
            <a:r>
              <a:rPr lang="en-GB" b="1" dirty="0"/>
              <a:t>wind near the surface</a:t>
            </a:r>
          </a:p>
          <a:p>
            <a:pPr marL="457200" lvl="1" indent="0">
              <a:buNone/>
            </a:pPr>
            <a:r>
              <a:rPr lang="en-GB" b="1" dirty="0" smtClean="0"/>
              <a:t>SW </a:t>
            </a:r>
            <a:r>
              <a:rPr lang="en-GB" b="1" dirty="0"/>
              <a:t>wind around 700mb</a:t>
            </a:r>
          </a:p>
          <a:p>
            <a:pPr marL="457200" lvl="1" indent="0">
              <a:buNone/>
            </a:pPr>
            <a:r>
              <a:rPr lang="en-GB" b="1" dirty="0" smtClean="0"/>
              <a:t>Westerly </a:t>
            </a:r>
            <a:r>
              <a:rPr lang="en-GB" b="1" dirty="0"/>
              <a:t>wind at 300mb</a:t>
            </a:r>
          </a:p>
          <a:p>
            <a:endParaRPr lang="en-GB" b="1" dirty="0" smtClean="0"/>
          </a:p>
          <a:p>
            <a:endParaRPr lang="en-GB" b="1" dirty="0" smtClean="0"/>
          </a:p>
          <a:p>
            <a:endParaRPr lang="en-GB" b="1" dirty="0" smtClean="0"/>
          </a:p>
          <a:p>
            <a:r>
              <a:rPr lang="en-GB" b="1" dirty="0" smtClean="0"/>
              <a:t>Note </a:t>
            </a:r>
            <a:r>
              <a:rPr lang="en-GB" b="1" dirty="0"/>
              <a:t>that in addition to the change in wind direction with height, the wind also increases in speed with height </a:t>
            </a:r>
            <a:r>
              <a:rPr lang="en-GB" b="1" dirty="0" smtClean="0"/>
              <a:t>as shown (in next slides) </a:t>
            </a:r>
            <a:r>
              <a:rPr lang="en-GB" b="1" dirty="0"/>
              <a:t>by the increasing length of the vectors</a:t>
            </a:r>
            <a:r>
              <a:rPr lang="en-GB" b="1" dirty="0" smtClean="0"/>
              <a:t>.</a:t>
            </a:r>
          </a:p>
          <a:p>
            <a:endParaRPr lang="en-GB" b="1" dirty="0"/>
          </a:p>
          <a:p>
            <a:r>
              <a:rPr lang="en-GB" b="1" dirty="0" smtClean="0"/>
              <a:t>A veering or backing </a:t>
            </a:r>
            <a:r>
              <a:rPr lang="en-GB" b="1" dirty="0"/>
              <a:t>of the wind with height is called directional shear and an increase in the speed of the wind </a:t>
            </a:r>
            <a:r>
              <a:rPr lang="en-GB" b="1" dirty="0" smtClean="0"/>
              <a:t>with height </a:t>
            </a:r>
            <a:r>
              <a:rPr lang="en-GB" b="1" dirty="0"/>
              <a:t>is a vertical wind shear.</a:t>
            </a:r>
          </a:p>
        </p:txBody>
      </p:sp>
      <p:sp>
        <p:nvSpPr>
          <p:cNvPr id="4" name="Footer Placeholder 3"/>
          <p:cNvSpPr>
            <a:spLocks noGrp="1"/>
          </p:cNvSpPr>
          <p:nvPr>
            <p:ph type="ftr" sz="quarter" idx="11"/>
          </p:nvPr>
        </p:nvSpPr>
        <p:spPr/>
        <p:txBody>
          <a:bodyPr/>
          <a:lstStyle/>
          <a:p>
            <a:r>
              <a:rPr lang="en-GB" smtClean="0"/>
              <a:t>MET356: SYNOPTIC ANALYSIS AND NOWCASTING</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16</a:t>
            </a:fld>
            <a:endParaRPr lang="en-GB"/>
          </a:p>
        </p:txBody>
      </p:sp>
      <p:pic>
        <p:nvPicPr>
          <p:cNvPr id="6" name="Picture 5"/>
          <p:cNvPicPr>
            <a:picLocks noChangeAspect="1"/>
          </p:cNvPicPr>
          <p:nvPr/>
        </p:nvPicPr>
        <p:blipFill>
          <a:blip r:embed="rId2"/>
          <a:stretch>
            <a:fillRect/>
          </a:stretch>
        </p:blipFill>
        <p:spPr>
          <a:xfrm>
            <a:off x="4656644" y="1411995"/>
            <a:ext cx="6479539" cy="2902428"/>
          </a:xfrm>
          <a:prstGeom prst="rect">
            <a:avLst/>
          </a:prstGeom>
        </p:spPr>
      </p:pic>
    </p:spTree>
    <p:extLst>
      <p:ext uri="{BB962C8B-B14F-4D97-AF65-F5344CB8AC3E}">
        <p14:creationId xmlns:p14="http://schemas.microsoft.com/office/powerpoint/2010/main" val="3113003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8539" y="397566"/>
            <a:ext cx="11754678" cy="1287544"/>
          </a:xfrm>
        </p:spPr>
        <p:txBody>
          <a:bodyPr>
            <a:normAutofit/>
          </a:bodyPr>
          <a:lstStyle/>
          <a:p>
            <a:r>
              <a:rPr lang="en-GB" b="1" dirty="0"/>
              <a:t>When there is a high degree of directional shear or vertical speed shear (or both), air near the surface takes on </a:t>
            </a:r>
            <a:r>
              <a:rPr lang="en-GB" b="1" dirty="0" smtClean="0"/>
              <a:t>a rotational </a:t>
            </a:r>
            <a:r>
              <a:rPr lang="en-GB" b="1" dirty="0"/>
              <a:t>tendency about a horizontal axis.</a:t>
            </a:r>
            <a:endParaRPr lang="en-GB" dirty="0"/>
          </a:p>
        </p:txBody>
      </p:sp>
      <p:sp>
        <p:nvSpPr>
          <p:cNvPr id="4" name="Footer Placeholder 3"/>
          <p:cNvSpPr>
            <a:spLocks noGrp="1"/>
          </p:cNvSpPr>
          <p:nvPr>
            <p:ph type="ftr" sz="quarter" idx="11"/>
          </p:nvPr>
        </p:nvSpPr>
        <p:spPr/>
        <p:txBody>
          <a:bodyPr/>
          <a:lstStyle/>
          <a:p>
            <a:r>
              <a:rPr lang="en-GB" smtClean="0"/>
              <a:t>MET356: SYNOPTIC ANALYSIS AND NOWCASTING</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17</a:t>
            </a:fld>
            <a:endParaRPr lang="en-GB"/>
          </a:p>
        </p:txBody>
      </p:sp>
      <p:pic>
        <p:nvPicPr>
          <p:cNvPr id="8" name="Picture 7"/>
          <p:cNvPicPr>
            <a:picLocks noChangeAspect="1"/>
          </p:cNvPicPr>
          <p:nvPr/>
        </p:nvPicPr>
        <p:blipFill rotWithShape="1">
          <a:blip r:embed="rId2"/>
          <a:srcRect l="562" t="7008" r="6873"/>
          <a:stretch/>
        </p:blipFill>
        <p:spPr>
          <a:xfrm>
            <a:off x="522513" y="1776549"/>
            <a:ext cx="11260184" cy="2690948"/>
          </a:xfrm>
          <a:prstGeom prst="rect">
            <a:avLst/>
          </a:prstGeom>
        </p:spPr>
      </p:pic>
      <p:sp>
        <p:nvSpPr>
          <p:cNvPr id="10" name="Content Placeholder 2"/>
          <p:cNvSpPr txBox="1">
            <a:spLocks/>
          </p:cNvSpPr>
          <p:nvPr/>
        </p:nvSpPr>
        <p:spPr>
          <a:xfrm>
            <a:off x="6677771" y="4698878"/>
            <a:ext cx="5104926" cy="1427602"/>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GB" sz="2400" b="1" dirty="0" smtClean="0">
                <a:solidFill>
                  <a:srgbClr val="FF0000"/>
                </a:solidFill>
              </a:rPr>
              <a:t>Directional Shear: </a:t>
            </a:r>
            <a:r>
              <a:rPr lang="en-GB" sz="2400" b="1" dirty="0" smtClean="0"/>
              <a:t>winds that change direction with height can also cause air to rotate on a horizontal axis.</a:t>
            </a:r>
            <a:endParaRPr lang="en-GB" sz="2400" dirty="0"/>
          </a:p>
        </p:txBody>
      </p:sp>
      <p:sp>
        <p:nvSpPr>
          <p:cNvPr id="11" name="Content Placeholder 2"/>
          <p:cNvSpPr txBox="1">
            <a:spLocks/>
          </p:cNvSpPr>
          <p:nvPr/>
        </p:nvSpPr>
        <p:spPr>
          <a:xfrm>
            <a:off x="238539" y="4698878"/>
            <a:ext cx="5064981" cy="1427602"/>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GB" sz="2400" b="1" dirty="0" smtClean="0">
                <a:solidFill>
                  <a:srgbClr val="FF0000"/>
                </a:solidFill>
              </a:rPr>
              <a:t>Vertical Speed Shear: </a:t>
            </a:r>
            <a:r>
              <a:rPr lang="en-GB" sz="2400" b="1" dirty="0" smtClean="0"/>
              <a:t>winds that increase dramatically with height can create a “tube” of air which rotates about a horizontal axis.</a:t>
            </a:r>
            <a:endParaRPr lang="en-GB" sz="2400" dirty="0"/>
          </a:p>
        </p:txBody>
      </p:sp>
    </p:spTree>
    <p:extLst>
      <p:ext uri="{BB962C8B-B14F-4D97-AF65-F5344CB8AC3E}">
        <p14:creationId xmlns:p14="http://schemas.microsoft.com/office/powerpoint/2010/main" val="17514902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smtClean="0"/>
              <a:t>MET356: SYNOPTIC ANALYSIS AND NOWCASTING</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18</a:t>
            </a:fld>
            <a:endParaRPr lang="en-GB"/>
          </a:p>
        </p:txBody>
      </p:sp>
      <p:pic>
        <p:nvPicPr>
          <p:cNvPr id="6" name="Picture 5"/>
          <p:cNvPicPr>
            <a:picLocks noChangeAspect="1"/>
          </p:cNvPicPr>
          <p:nvPr/>
        </p:nvPicPr>
        <p:blipFill>
          <a:blip r:embed="rId2"/>
          <a:stretch>
            <a:fillRect/>
          </a:stretch>
        </p:blipFill>
        <p:spPr>
          <a:xfrm>
            <a:off x="175587" y="122696"/>
            <a:ext cx="11857383" cy="3688289"/>
          </a:xfrm>
          <a:prstGeom prst="rect">
            <a:avLst/>
          </a:prstGeom>
        </p:spPr>
      </p:pic>
      <p:sp>
        <p:nvSpPr>
          <p:cNvPr id="7" name="Content Placeholder 2"/>
          <p:cNvSpPr txBox="1">
            <a:spLocks/>
          </p:cNvSpPr>
          <p:nvPr/>
        </p:nvSpPr>
        <p:spPr>
          <a:xfrm>
            <a:off x="175587" y="4036270"/>
            <a:ext cx="11857383" cy="2253819"/>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GB" sz="2400" b="1" dirty="0"/>
              <a:t>With favourable wind shear, a horizontal rotating ‘</a:t>
            </a:r>
            <a:r>
              <a:rPr lang="en-GB" sz="2400" b="1" dirty="0" smtClean="0"/>
              <a:t>tube</a:t>
            </a:r>
            <a:r>
              <a:rPr lang="en-GB" sz="2400" b="1" dirty="0"/>
              <a:t>’ of air is formed near the earth’s surface (a</a:t>
            </a:r>
            <a:r>
              <a:rPr lang="en-GB" sz="2400" b="1" dirty="0" smtClean="0"/>
              <a:t>).</a:t>
            </a:r>
          </a:p>
          <a:p>
            <a:pPr algn="just">
              <a:buFont typeface="Wingdings" panose="05000000000000000000" pitchFamily="2" charset="2"/>
              <a:buChar char="Ø"/>
            </a:pPr>
            <a:endParaRPr lang="en-GB" sz="2400" b="1" dirty="0"/>
          </a:p>
          <a:p>
            <a:pPr>
              <a:buFont typeface="Wingdings" panose="05000000000000000000" pitchFamily="2" charset="2"/>
              <a:buChar char="Ø"/>
            </a:pPr>
            <a:r>
              <a:rPr lang="en-GB" sz="2400" b="1" dirty="0"/>
              <a:t>Updrafts from a thunderstorm developing in this region tilt the rotating tube of air vertically forming two </a:t>
            </a:r>
            <a:r>
              <a:rPr lang="en-GB" sz="2400" b="1" dirty="0" smtClean="0"/>
              <a:t>vertical rotating </a:t>
            </a:r>
            <a:r>
              <a:rPr lang="en-GB" sz="2400" b="1" dirty="0"/>
              <a:t>vortices, a northern </a:t>
            </a:r>
            <a:r>
              <a:rPr lang="en-GB" sz="2400" b="1" dirty="0" err="1"/>
              <a:t>anticyclonic</a:t>
            </a:r>
            <a:r>
              <a:rPr lang="en-GB" sz="2400" b="1" dirty="0"/>
              <a:t> vortex and a southern cyclonic vortex (b).</a:t>
            </a:r>
            <a:endParaRPr lang="en-GB" sz="2400" dirty="0"/>
          </a:p>
        </p:txBody>
      </p:sp>
    </p:spTree>
    <p:extLst>
      <p:ext uri="{BB962C8B-B14F-4D97-AF65-F5344CB8AC3E}">
        <p14:creationId xmlns:p14="http://schemas.microsoft.com/office/powerpoint/2010/main" val="4443135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913" y="185738"/>
            <a:ext cx="10515600" cy="650666"/>
          </a:xfrm>
        </p:spPr>
        <p:txBody>
          <a:bodyPr>
            <a:normAutofit fontScale="90000"/>
          </a:bodyPr>
          <a:lstStyle/>
          <a:p>
            <a:r>
              <a:rPr lang="en-GB" b="1" dirty="0" smtClean="0">
                <a:solidFill>
                  <a:srgbClr val="FF0000"/>
                </a:solidFill>
                <a:latin typeface="Times New Roman" panose="02020603050405020304" pitchFamily="18" charset="0"/>
                <a:cs typeface="Times New Roman" panose="02020603050405020304" pitchFamily="18" charset="0"/>
              </a:rPr>
              <a:t>Thunderstorm Type</a:t>
            </a:r>
            <a:endParaRPr lang="en-GB"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2913" y="1242529"/>
            <a:ext cx="9246704" cy="4840218"/>
          </a:xfrm>
        </p:spPr>
        <p:txBody>
          <a:bodyPr>
            <a:normAutofit/>
          </a:bodyPr>
          <a:lstStyle/>
          <a:p>
            <a:pPr marL="0" indent="0">
              <a:buNone/>
            </a:pPr>
            <a:r>
              <a:rPr lang="en-GB" b="1" dirty="0">
                <a:solidFill>
                  <a:srgbClr val="FF0000"/>
                </a:solidFill>
              </a:rPr>
              <a:t>Single cell T-storm (Pulse storm</a:t>
            </a:r>
            <a:r>
              <a:rPr lang="en-GB" b="1" dirty="0" smtClean="0">
                <a:solidFill>
                  <a:srgbClr val="FF0000"/>
                </a:solidFill>
              </a:rPr>
              <a:t>)</a:t>
            </a:r>
          </a:p>
          <a:p>
            <a:pPr marL="0" indent="0">
              <a:buNone/>
            </a:pPr>
            <a:endParaRPr lang="en-GB" b="1" dirty="0">
              <a:solidFill>
                <a:srgbClr val="FF0000"/>
              </a:solidFill>
            </a:endParaRPr>
          </a:p>
          <a:p>
            <a:pPr>
              <a:buFont typeface="Wingdings" panose="05000000000000000000" pitchFamily="2" charset="2"/>
              <a:buChar char="Ø"/>
            </a:pPr>
            <a:r>
              <a:rPr lang="en-GB" sz="2400" b="1" dirty="0" smtClean="0"/>
              <a:t> isolated</a:t>
            </a:r>
            <a:r>
              <a:rPr lang="en-GB" sz="2400" b="1" dirty="0"/>
              <a:t>, away from weather fronts</a:t>
            </a:r>
          </a:p>
          <a:p>
            <a:pPr>
              <a:buFont typeface="Wingdings" panose="05000000000000000000" pitchFamily="2" charset="2"/>
              <a:buChar char="Ø"/>
            </a:pPr>
            <a:r>
              <a:rPr lang="en-GB" sz="2400" b="1" dirty="0" smtClean="0"/>
              <a:t> in </a:t>
            </a:r>
            <a:r>
              <a:rPr lang="en-GB" sz="2400" b="1" dirty="0"/>
              <a:t>weak vertical wind shear environment</a:t>
            </a:r>
          </a:p>
          <a:p>
            <a:pPr>
              <a:buFont typeface="Wingdings" panose="05000000000000000000" pitchFamily="2" charset="2"/>
              <a:buChar char="Ø"/>
            </a:pPr>
            <a:r>
              <a:rPr lang="en-GB" sz="2400" b="1" dirty="0" smtClean="0"/>
              <a:t> short-lived</a:t>
            </a:r>
            <a:r>
              <a:rPr lang="en-GB" sz="2400" b="1" dirty="0"/>
              <a:t>, (20-30 minute);</a:t>
            </a:r>
          </a:p>
          <a:p>
            <a:pPr>
              <a:buFont typeface="Wingdings" panose="05000000000000000000" pitchFamily="2" charset="2"/>
              <a:buChar char="Ø"/>
            </a:pPr>
            <a:r>
              <a:rPr lang="en-GB" sz="2400" b="1" dirty="0" smtClean="0"/>
              <a:t> moderately </a:t>
            </a:r>
            <a:r>
              <a:rPr lang="en-GB" sz="2400" b="1" dirty="0"/>
              <a:t>severe weather;</a:t>
            </a:r>
          </a:p>
          <a:p>
            <a:pPr>
              <a:buFont typeface="Wingdings" panose="05000000000000000000" pitchFamily="2" charset="2"/>
              <a:buChar char="Ø"/>
            </a:pPr>
            <a:r>
              <a:rPr lang="en-GB" sz="2400" b="1" dirty="0" smtClean="0"/>
              <a:t> seldom </a:t>
            </a:r>
            <a:r>
              <a:rPr lang="en-GB" sz="2400" b="1" dirty="0"/>
              <a:t>spawn tornado.</a:t>
            </a:r>
          </a:p>
          <a:p>
            <a:pPr>
              <a:buFont typeface="Wingdings" panose="05000000000000000000" pitchFamily="2" charset="2"/>
              <a:buChar char="Ø"/>
            </a:pPr>
            <a:r>
              <a:rPr lang="en-GB" sz="2400" b="1" dirty="0" smtClean="0"/>
              <a:t> mid-latitude </a:t>
            </a:r>
            <a:r>
              <a:rPr lang="en-GB" sz="2400" b="1" dirty="0"/>
              <a:t>, mainly in summer,</a:t>
            </a:r>
          </a:p>
          <a:p>
            <a:pPr>
              <a:buFont typeface="Wingdings" panose="05000000000000000000" pitchFamily="2" charset="2"/>
              <a:buChar char="Ø"/>
            </a:pPr>
            <a:r>
              <a:rPr lang="en-GB" sz="2400" b="1" dirty="0" smtClean="0"/>
              <a:t> most </a:t>
            </a:r>
            <a:r>
              <a:rPr lang="en-GB" sz="2400" b="1" dirty="0"/>
              <a:t>are in the tropics all year around;</a:t>
            </a:r>
          </a:p>
          <a:p>
            <a:pPr>
              <a:buFont typeface="Wingdings" panose="05000000000000000000" pitchFamily="2" charset="2"/>
              <a:buChar char="Ø"/>
            </a:pPr>
            <a:r>
              <a:rPr lang="en-GB" sz="2400" b="1" dirty="0" smtClean="0"/>
              <a:t> commonly </a:t>
            </a:r>
            <a:r>
              <a:rPr lang="en-GB" sz="2400" b="1" dirty="0"/>
              <a:t>triggered by unequal strong surface heating</a:t>
            </a:r>
            <a:endParaRPr lang="en-GB" sz="2400" dirty="0"/>
          </a:p>
        </p:txBody>
      </p:sp>
      <p:sp>
        <p:nvSpPr>
          <p:cNvPr id="4" name="Footer Placeholder 3"/>
          <p:cNvSpPr>
            <a:spLocks noGrp="1"/>
          </p:cNvSpPr>
          <p:nvPr>
            <p:ph type="ftr" sz="quarter" idx="11"/>
          </p:nvPr>
        </p:nvSpPr>
        <p:spPr/>
        <p:txBody>
          <a:bodyPr/>
          <a:lstStyle/>
          <a:p>
            <a:r>
              <a:rPr lang="en-GB" smtClean="0"/>
              <a:t>MET356: SYNOPTIC ANALYSIS AND NOWCASTING</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19</a:t>
            </a:fld>
            <a:endParaRPr lang="en-GB"/>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6637" y="1499014"/>
            <a:ext cx="5006098" cy="3497055"/>
          </a:xfrm>
          <a:prstGeom prst="rect">
            <a:avLst/>
          </a:prstGeom>
        </p:spPr>
      </p:pic>
      <p:sp>
        <p:nvSpPr>
          <p:cNvPr id="7" name="Rectangle 6"/>
          <p:cNvSpPr/>
          <p:nvPr/>
        </p:nvSpPr>
        <p:spPr>
          <a:xfrm>
            <a:off x="3074958" y="6021820"/>
            <a:ext cx="5780878" cy="400110"/>
          </a:xfrm>
          <a:prstGeom prst="rect">
            <a:avLst/>
          </a:prstGeom>
        </p:spPr>
        <p:txBody>
          <a:bodyPr wrap="none">
            <a:spAutoFit/>
          </a:bodyPr>
          <a:lstStyle/>
          <a:p>
            <a:r>
              <a:rPr lang="en-GB" sz="2000" b="1" dirty="0">
                <a:solidFill>
                  <a:srgbClr val="FF0000"/>
                </a:solidFill>
              </a:rPr>
              <a:t>https://www.youtube.com/watch?v=U8X5u2KDpHU</a:t>
            </a:r>
          </a:p>
        </p:txBody>
      </p:sp>
    </p:spTree>
    <p:extLst>
      <p:ext uri="{BB962C8B-B14F-4D97-AF65-F5344CB8AC3E}">
        <p14:creationId xmlns:p14="http://schemas.microsoft.com/office/powerpoint/2010/main" val="25788296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smtClean="0">
                <a:solidFill>
                  <a:prstClr val="black"/>
                </a:solidFill>
              </a:rPr>
              <a:t>MET356: SYNOPTIC ANALYSIS AND NOWCASTING</a:t>
            </a:r>
            <a:endParaRPr lang="en-GB">
              <a:solidFill>
                <a:prstClr val="black"/>
              </a:solidFill>
            </a:endParaRPr>
          </a:p>
        </p:txBody>
      </p:sp>
      <p:sp>
        <p:nvSpPr>
          <p:cNvPr id="5" name="Slide Number Placeholder 4"/>
          <p:cNvSpPr>
            <a:spLocks noGrp="1"/>
          </p:cNvSpPr>
          <p:nvPr>
            <p:ph type="sldNum" sz="quarter" idx="12"/>
          </p:nvPr>
        </p:nvSpPr>
        <p:spPr/>
        <p:txBody>
          <a:bodyPr/>
          <a:lstStyle/>
          <a:p>
            <a:fld id="{7356B05C-FD2F-4F8B-8D35-AD11F73DB96E}" type="slidenum">
              <a:rPr lang="en-GB" smtClean="0">
                <a:solidFill>
                  <a:prstClr val="black"/>
                </a:solidFill>
              </a:rPr>
              <a:pPr/>
              <a:t>2</a:t>
            </a:fld>
            <a:endParaRPr lang="en-GB">
              <a:solidFill>
                <a:prstClr val="black"/>
              </a:solidFill>
            </a:endParaRPr>
          </a:p>
        </p:txBody>
      </p:sp>
      <p:sp>
        <p:nvSpPr>
          <p:cNvPr id="2" name="Title 1"/>
          <p:cNvSpPr txBox="1">
            <a:spLocks noGrp="1"/>
          </p:cNvSpPr>
          <p:nvPr>
            <p:ph type="title" idx="4294967295"/>
          </p:nvPr>
        </p:nvSpPr>
        <p:spPr>
          <a:xfrm>
            <a:off x="343999" y="59998"/>
            <a:ext cx="8062175" cy="665217"/>
          </a:xfrm>
          <a:solidFill>
            <a:schemeClr val="tx2"/>
          </a:solidFill>
        </p:spPr>
        <p:txBody>
          <a:bodyPr>
            <a:normAutofit fontScale="90000"/>
          </a:bodyPr>
          <a:lstStyle/>
          <a:p>
            <a:pPr lvl="0"/>
            <a:r>
              <a:rPr lang="en-US" b="1" dirty="0">
                <a:solidFill>
                  <a:srgbClr val="FF0000"/>
                </a:solidFill>
              </a:rPr>
              <a:t>Course Content (Overview)</a:t>
            </a:r>
          </a:p>
        </p:txBody>
      </p:sp>
      <p:sp>
        <p:nvSpPr>
          <p:cNvPr id="3" name="Subtitle 2"/>
          <p:cNvSpPr txBox="1">
            <a:spLocks noGrp="1"/>
          </p:cNvSpPr>
          <p:nvPr>
            <p:ph type="subTitle" idx="4294967295"/>
          </p:nvPr>
        </p:nvSpPr>
        <p:spPr>
          <a:xfrm>
            <a:off x="334851" y="721174"/>
            <a:ext cx="11590986" cy="5251543"/>
          </a:xfrm>
          <a:solidFill>
            <a:schemeClr val="accent2">
              <a:lumMod val="60000"/>
              <a:lumOff val="40000"/>
            </a:schemeClr>
          </a:solidFill>
          <a:ln>
            <a:solidFill>
              <a:schemeClr val="tx1"/>
            </a:solidFill>
          </a:ln>
        </p:spPr>
        <p:txBody>
          <a:bodyPr anchor="ctr">
            <a:noAutofit/>
          </a:bodyPr>
          <a:lstStyle/>
          <a:p>
            <a:pPr algn="just"/>
            <a:r>
              <a:rPr lang="en-GB" sz="2400" dirty="0">
                <a:latin typeface="Times New Roman" panose="02020603050405020304" pitchFamily="18" charset="0"/>
                <a:cs typeface="Times New Roman" panose="02020603050405020304" pitchFamily="18" charset="0"/>
              </a:rPr>
              <a:t>Air mass analysis: Upper and mid-level humidity, </a:t>
            </a:r>
            <a:r>
              <a:rPr lang="en-GB" sz="2400" dirty="0" err="1">
                <a:latin typeface="Times New Roman" panose="02020603050405020304" pitchFamily="18" charset="0"/>
                <a:cs typeface="Times New Roman" panose="02020603050405020304" pitchFamily="18" charset="0"/>
              </a:rPr>
              <a:t>Tephigrams</a:t>
            </a:r>
            <a:r>
              <a:rPr lang="en-GB" sz="2400" dirty="0">
                <a:latin typeface="Times New Roman" panose="02020603050405020304" pitchFamily="18" charset="0"/>
                <a:cs typeface="Times New Roman" panose="02020603050405020304" pitchFamily="18" charset="0"/>
              </a:rPr>
              <a:t>; Local wind system: Thunderstorms and </a:t>
            </a:r>
            <a:r>
              <a:rPr lang="en-GB" sz="2400" dirty="0" err="1">
                <a:latin typeface="Times New Roman" panose="02020603050405020304" pitchFamily="18" charset="0"/>
                <a:cs typeface="Times New Roman" panose="02020603050405020304" pitchFamily="18" charset="0"/>
              </a:rPr>
              <a:t>mesoscale</a:t>
            </a:r>
            <a:r>
              <a:rPr lang="en-GB" sz="2400" dirty="0">
                <a:latin typeface="Times New Roman" panose="02020603050405020304" pitchFamily="18" charset="0"/>
                <a:cs typeface="Times New Roman" panose="02020603050405020304" pitchFamily="18" charset="0"/>
              </a:rPr>
              <a:t> convection systems, Analysis, prediction, nowcasting and observation of </a:t>
            </a:r>
            <a:r>
              <a:rPr lang="en-GB" sz="2400" dirty="0" err="1">
                <a:latin typeface="Times New Roman" panose="02020603050405020304" pitchFamily="18" charset="0"/>
                <a:cs typeface="Times New Roman" panose="02020603050405020304" pitchFamily="18" charset="0"/>
              </a:rPr>
              <a:t>mesoscale</a:t>
            </a:r>
            <a:r>
              <a:rPr lang="en-GB" sz="2400" dirty="0">
                <a:latin typeface="Times New Roman" panose="02020603050405020304" pitchFamily="18" charset="0"/>
                <a:cs typeface="Times New Roman" panose="02020603050405020304" pitchFamily="18" charset="0"/>
              </a:rPr>
              <a:t> weather, Interpretation of satellite and radar images, Nowcasting techniques under operational conditions; </a:t>
            </a:r>
          </a:p>
          <a:p>
            <a:pPr algn="just"/>
            <a:endParaRPr lang="en-GB" sz="2400" dirty="0">
              <a:latin typeface="Times New Roman" panose="02020603050405020304" pitchFamily="18" charset="0"/>
              <a:cs typeface="Times New Roman" panose="02020603050405020304" pitchFamily="18" charset="0"/>
            </a:endParaRPr>
          </a:p>
          <a:p>
            <a:pPr algn="just"/>
            <a:r>
              <a:rPr lang="en-GB" sz="2400" dirty="0">
                <a:latin typeface="Times New Roman" panose="02020603050405020304" pitchFamily="18" charset="0"/>
                <a:cs typeface="Times New Roman" panose="02020603050405020304" pitchFamily="18" charset="0"/>
              </a:rPr>
              <a:t>Definitions: ITD, Monsoon, African Easterly Jet (AEJ); </a:t>
            </a:r>
            <a:r>
              <a:rPr lang="en-GB" sz="2400" dirty="0" err="1">
                <a:latin typeface="Times New Roman" panose="02020603050405020304" pitchFamily="18" charset="0"/>
                <a:cs typeface="Times New Roman" panose="02020603050405020304" pitchFamily="18" charset="0"/>
              </a:rPr>
              <a:t>Extratropical</a:t>
            </a:r>
            <a:r>
              <a:rPr lang="en-GB" sz="2400" dirty="0">
                <a:latin typeface="Times New Roman" panose="02020603050405020304" pitchFamily="18" charset="0"/>
                <a:cs typeface="Times New Roman" panose="02020603050405020304" pitchFamily="18" charset="0"/>
              </a:rPr>
              <a:t> interactions and upper level analysis, African Easterly Wave (AEW) diagnostics</a:t>
            </a:r>
          </a:p>
          <a:p>
            <a:pPr algn="just"/>
            <a:endParaRPr lang="en-GB" sz="2400" dirty="0">
              <a:latin typeface="Times New Roman" panose="02020603050405020304" pitchFamily="18" charset="0"/>
              <a:cs typeface="Times New Roman" panose="02020603050405020304" pitchFamily="18" charset="0"/>
            </a:endParaRPr>
          </a:p>
          <a:p>
            <a:pPr algn="just"/>
            <a:r>
              <a:rPr lang="en-GB" sz="2400" dirty="0">
                <a:latin typeface="Times New Roman" panose="02020603050405020304" pitchFamily="18" charset="0"/>
                <a:cs typeface="Times New Roman" panose="02020603050405020304" pitchFamily="18" charset="0"/>
              </a:rPr>
              <a:t>Ghana Meteorological Agency (GMET) forecasting techniques: Current tools: model wind profiles and surface charts, </a:t>
            </a:r>
            <a:r>
              <a:rPr lang="en-GB" sz="2400" dirty="0" err="1">
                <a:latin typeface="Times New Roman" panose="02020603050405020304" pitchFamily="18" charset="0"/>
                <a:cs typeface="Times New Roman" panose="02020603050405020304" pitchFamily="18" charset="0"/>
              </a:rPr>
              <a:t>Radiosondes</a:t>
            </a:r>
            <a:r>
              <a:rPr lang="en-GB" sz="2400" dirty="0">
                <a:latin typeface="Times New Roman" panose="02020603050405020304" pitchFamily="18" charset="0"/>
                <a:cs typeface="Times New Roman" panose="02020603050405020304" pitchFamily="18" charset="0"/>
              </a:rPr>
              <a:t>; Satellite imagery, Climatology, Kelvin waves/</a:t>
            </a:r>
            <a:r>
              <a:rPr lang="en-GB" sz="2400" dirty="0" err="1">
                <a:latin typeface="Times New Roman" panose="02020603050405020304" pitchFamily="18" charset="0"/>
                <a:cs typeface="Times New Roman" panose="02020603050405020304" pitchFamily="18" charset="0"/>
              </a:rPr>
              <a:t>Rossby</a:t>
            </a:r>
            <a:r>
              <a:rPr lang="en-GB" sz="2400" dirty="0">
                <a:latin typeface="Times New Roman" panose="02020603050405020304" pitchFamily="18" charset="0"/>
                <a:cs typeface="Times New Roman" panose="02020603050405020304" pitchFamily="18" charset="0"/>
              </a:rPr>
              <a:t> waves, Teleconnections, ENSO, MJO.</a:t>
            </a:r>
          </a:p>
        </p:txBody>
      </p:sp>
    </p:spTree>
    <p:extLst>
      <p:ext uri="{BB962C8B-B14F-4D97-AF65-F5344CB8AC3E}">
        <p14:creationId xmlns:p14="http://schemas.microsoft.com/office/powerpoint/2010/main" val="1755838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623" y="117568"/>
            <a:ext cx="10515600" cy="444772"/>
          </a:xfrm>
        </p:spPr>
        <p:txBody>
          <a:bodyPr>
            <a:normAutofit fontScale="90000"/>
          </a:bodyPr>
          <a:lstStyle/>
          <a:p>
            <a:r>
              <a:rPr lang="en-GB" b="1" dirty="0">
                <a:solidFill>
                  <a:srgbClr val="FF0000"/>
                </a:solidFill>
                <a:latin typeface="Times New Roman" panose="02020603050405020304" pitchFamily="18" charset="0"/>
                <a:cs typeface="Times New Roman" panose="02020603050405020304" pitchFamily="18" charset="0"/>
              </a:rPr>
              <a:t>3 stages of a single cell </a:t>
            </a:r>
            <a:r>
              <a:rPr lang="en-GB" b="1" dirty="0" smtClean="0">
                <a:solidFill>
                  <a:srgbClr val="FF0000"/>
                </a:solidFill>
                <a:latin typeface="Times New Roman" panose="02020603050405020304" pitchFamily="18" charset="0"/>
                <a:cs typeface="Times New Roman" panose="02020603050405020304" pitchFamily="18" charset="0"/>
              </a:rPr>
              <a:t>Thunderstorm</a:t>
            </a:r>
            <a:endParaRPr lang="en-GB"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9006" y="966654"/>
            <a:ext cx="11795760" cy="5546452"/>
          </a:xfrm>
        </p:spPr>
        <p:txBody>
          <a:bodyPr numCol="2">
            <a:normAutofit fontScale="92500" lnSpcReduction="10000"/>
          </a:bodyPr>
          <a:lstStyle/>
          <a:p>
            <a:pPr marL="0" indent="0">
              <a:buNone/>
            </a:pPr>
            <a:r>
              <a:rPr lang="en-GB" b="1" dirty="0" smtClean="0">
                <a:solidFill>
                  <a:srgbClr val="FF0000"/>
                </a:solidFill>
              </a:rPr>
              <a:t>(</a:t>
            </a:r>
            <a:r>
              <a:rPr lang="en-GB" b="1" dirty="0">
                <a:solidFill>
                  <a:srgbClr val="FF0000"/>
                </a:solidFill>
              </a:rPr>
              <a:t>1) cumulus stage:</a:t>
            </a:r>
          </a:p>
          <a:p>
            <a:pPr>
              <a:buFont typeface="Wingdings" panose="05000000000000000000" pitchFamily="2" charset="2"/>
              <a:buChar char="Ø"/>
            </a:pPr>
            <a:r>
              <a:rPr lang="en-GB" sz="2600" b="1" dirty="0"/>
              <a:t>initial cloud element,</a:t>
            </a:r>
          </a:p>
          <a:p>
            <a:pPr>
              <a:buFont typeface="Wingdings" panose="05000000000000000000" pitchFamily="2" charset="2"/>
              <a:buChar char="Ø"/>
            </a:pPr>
            <a:r>
              <a:rPr lang="en-GB" sz="2600" b="1" dirty="0"/>
              <a:t>making environment more </a:t>
            </a:r>
            <a:r>
              <a:rPr lang="en-GB" sz="2600" b="1" dirty="0" err="1"/>
              <a:t>favorable</a:t>
            </a:r>
            <a:r>
              <a:rPr lang="en-GB" sz="2600" b="1" dirty="0"/>
              <a:t> for successive taller/larger elements</a:t>
            </a:r>
          </a:p>
          <a:p>
            <a:pPr marL="0" indent="0">
              <a:buNone/>
            </a:pPr>
            <a:endParaRPr lang="en-GB" b="1" dirty="0" smtClean="0"/>
          </a:p>
          <a:p>
            <a:pPr marL="0" indent="0">
              <a:buNone/>
            </a:pPr>
            <a:r>
              <a:rPr lang="en-GB" b="1" dirty="0" smtClean="0">
                <a:solidFill>
                  <a:srgbClr val="FF0000"/>
                </a:solidFill>
              </a:rPr>
              <a:t>(</a:t>
            </a:r>
            <a:r>
              <a:rPr lang="en-GB" b="1" dirty="0">
                <a:solidFill>
                  <a:srgbClr val="FF0000"/>
                </a:solidFill>
              </a:rPr>
              <a:t>3) dissipating stage :</a:t>
            </a:r>
          </a:p>
          <a:p>
            <a:pPr>
              <a:buFont typeface="Wingdings" panose="05000000000000000000" pitchFamily="2" charset="2"/>
              <a:buChar char="Ø"/>
            </a:pPr>
            <a:r>
              <a:rPr lang="en-GB" sz="2600" b="1" dirty="0"/>
              <a:t>little moisture left,</a:t>
            </a:r>
          </a:p>
          <a:p>
            <a:pPr>
              <a:buFont typeface="Wingdings" panose="05000000000000000000" pitchFamily="2" charset="2"/>
              <a:buChar char="Ø"/>
            </a:pPr>
            <a:r>
              <a:rPr lang="en-GB" sz="2600" b="1" dirty="0" err="1"/>
              <a:t>ppt</a:t>
            </a:r>
            <a:r>
              <a:rPr lang="en-GB" sz="2600" b="1" dirty="0"/>
              <a:t> induces downdraft,</a:t>
            </a:r>
          </a:p>
          <a:p>
            <a:pPr>
              <a:buFont typeface="Wingdings" panose="05000000000000000000" pitchFamily="2" charset="2"/>
              <a:buChar char="Ø"/>
            </a:pPr>
            <a:r>
              <a:rPr lang="en-GB" sz="2600" b="1" dirty="0"/>
              <a:t>some rain drops evaporate before they reach ground, </a:t>
            </a:r>
            <a:r>
              <a:rPr lang="en-GB" sz="2600" b="1" dirty="0" err="1"/>
              <a:t>virga</a:t>
            </a:r>
            <a:r>
              <a:rPr lang="en-GB" sz="2600" b="1" dirty="0" smtClean="0"/>
              <a:t>;</a:t>
            </a:r>
          </a:p>
          <a:p>
            <a:pPr>
              <a:buFont typeface="Wingdings" panose="05000000000000000000" pitchFamily="2" charset="2"/>
              <a:buChar char="Ø"/>
            </a:pPr>
            <a:r>
              <a:rPr lang="en-GB" sz="2600" b="1" dirty="0"/>
              <a:t>evaporative cooling further enhances downdraft;</a:t>
            </a:r>
          </a:p>
          <a:p>
            <a:pPr>
              <a:buFont typeface="Wingdings" panose="05000000000000000000" pitchFamily="2" charset="2"/>
              <a:buChar char="Ø"/>
            </a:pPr>
            <a:r>
              <a:rPr lang="en-GB" sz="2600" b="1" dirty="0"/>
              <a:t>light </a:t>
            </a:r>
            <a:r>
              <a:rPr lang="en-GB" sz="2600" b="1" dirty="0" smtClean="0"/>
              <a:t>precipitation</a:t>
            </a:r>
          </a:p>
          <a:p>
            <a:pPr>
              <a:buFont typeface="Wingdings" panose="05000000000000000000" pitchFamily="2" charset="2"/>
              <a:buChar char="Ø"/>
            </a:pPr>
            <a:endParaRPr lang="en-GB" sz="2600" dirty="0"/>
          </a:p>
          <a:p>
            <a:pPr marL="0" indent="0">
              <a:buNone/>
            </a:pPr>
            <a:r>
              <a:rPr lang="en-GB" b="1" dirty="0" smtClean="0">
                <a:solidFill>
                  <a:srgbClr val="FF0000"/>
                </a:solidFill>
              </a:rPr>
              <a:t>(</a:t>
            </a:r>
            <a:r>
              <a:rPr lang="en-GB" b="1" dirty="0">
                <a:solidFill>
                  <a:srgbClr val="FF0000"/>
                </a:solidFill>
              </a:rPr>
              <a:t>2) mature stage :</a:t>
            </a:r>
          </a:p>
          <a:p>
            <a:pPr lvl="1">
              <a:buFont typeface="Wingdings" panose="05000000000000000000" pitchFamily="2" charset="2"/>
              <a:buChar char="Ø"/>
            </a:pPr>
            <a:r>
              <a:rPr lang="en-GB" b="1" dirty="0"/>
              <a:t>development time ~ 20 minutes; lasting for 15 to 30 minutes</a:t>
            </a:r>
          </a:p>
          <a:p>
            <a:pPr lvl="1">
              <a:buFont typeface="Wingdings" panose="05000000000000000000" pitchFamily="2" charset="2"/>
              <a:buChar char="Ø"/>
            </a:pPr>
            <a:r>
              <a:rPr lang="en-GB" b="1" dirty="0" smtClean="0"/>
              <a:t>a </a:t>
            </a:r>
            <a:r>
              <a:rPr lang="en-GB" b="1" dirty="0"/>
              <a:t>warm core</a:t>
            </a:r>
          </a:p>
          <a:p>
            <a:pPr lvl="1">
              <a:buFont typeface="Wingdings" panose="05000000000000000000" pitchFamily="2" charset="2"/>
              <a:buChar char="Ø"/>
            </a:pPr>
            <a:r>
              <a:rPr lang="en-GB" b="1" dirty="0" smtClean="0"/>
              <a:t>large </a:t>
            </a:r>
            <a:r>
              <a:rPr lang="en-GB" b="1" dirty="0"/>
              <a:t>updraft (w up to ~ 30 m/s)</a:t>
            </a:r>
          </a:p>
          <a:p>
            <a:pPr lvl="1">
              <a:buFont typeface="Wingdings" panose="05000000000000000000" pitchFamily="2" charset="2"/>
              <a:buChar char="Ø"/>
            </a:pPr>
            <a:r>
              <a:rPr lang="en-GB" b="1" dirty="0" smtClean="0"/>
              <a:t>producing </a:t>
            </a:r>
            <a:r>
              <a:rPr lang="en-GB" b="1" dirty="0"/>
              <a:t>large raindrops/ hail</a:t>
            </a:r>
          </a:p>
          <a:p>
            <a:pPr lvl="1">
              <a:buFont typeface="Wingdings" panose="05000000000000000000" pitchFamily="2" charset="2"/>
              <a:buChar char="Ø"/>
            </a:pPr>
            <a:r>
              <a:rPr lang="en-GB" b="1" dirty="0" smtClean="0"/>
              <a:t>strong </a:t>
            </a:r>
            <a:r>
              <a:rPr lang="en-GB" b="1" dirty="0"/>
              <a:t>updraft electrifies water droplets</a:t>
            </a:r>
          </a:p>
          <a:p>
            <a:pPr lvl="1">
              <a:buFont typeface="Wingdings" panose="05000000000000000000" pitchFamily="2" charset="2"/>
              <a:buChar char="Ø"/>
            </a:pPr>
            <a:r>
              <a:rPr lang="en-GB" b="1" dirty="0" smtClean="0"/>
              <a:t>thunder </a:t>
            </a:r>
            <a:r>
              <a:rPr lang="en-GB" b="1" dirty="0"/>
              <a:t>and lightning</a:t>
            </a:r>
          </a:p>
          <a:p>
            <a:pPr lvl="1">
              <a:buFont typeface="Wingdings" panose="05000000000000000000" pitchFamily="2" charset="2"/>
              <a:buChar char="Ø"/>
            </a:pPr>
            <a:r>
              <a:rPr lang="en-GB" b="1" dirty="0" err="1" smtClean="0"/>
              <a:t>ppt</a:t>
            </a:r>
            <a:r>
              <a:rPr lang="en-GB" b="1" dirty="0" smtClean="0"/>
              <a:t> </a:t>
            </a:r>
            <a:r>
              <a:rPr lang="en-GB" b="1" dirty="0"/>
              <a:t>: a sign of maturity</a:t>
            </a:r>
          </a:p>
          <a:p>
            <a:pPr lvl="1">
              <a:buFont typeface="Wingdings" panose="05000000000000000000" pitchFamily="2" charset="2"/>
              <a:buChar char="Ø"/>
            </a:pPr>
            <a:r>
              <a:rPr lang="en-GB" b="1" dirty="0" smtClean="0"/>
              <a:t>downdrafts </a:t>
            </a:r>
            <a:r>
              <a:rPr lang="en-GB" b="1" dirty="0"/>
              <a:t>appear &amp; coexist with updraft; could sustain one another</a:t>
            </a:r>
          </a:p>
          <a:p>
            <a:pPr lvl="1">
              <a:buFont typeface="Wingdings" panose="05000000000000000000" pitchFamily="2" charset="2"/>
              <a:buChar char="Ø"/>
            </a:pPr>
            <a:r>
              <a:rPr lang="en-GB" b="1" dirty="0" smtClean="0"/>
              <a:t>lateral </a:t>
            </a:r>
            <a:r>
              <a:rPr lang="en-GB" b="1" dirty="0"/>
              <a:t>spreading downdraft at surface causes strong surface </a:t>
            </a:r>
            <a:r>
              <a:rPr lang="en-GB" b="1" dirty="0" smtClean="0"/>
              <a:t>gusts</a:t>
            </a:r>
            <a:endParaRPr lang="en-GB" b="1" dirty="0"/>
          </a:p>
        </p:txBody>
      </p:sp>
      <p:sp>
        <p:nvSpPr>
          <p:cNvPr id="4" name="Footer Placeholder 3"/>
          <p:cNvSpPr>
            <a:spLocks noGrp="1"/>
          </p:cNvSpPr>
          <p:nvPr>
            <p:ph type="ftr" sz="quarter" idx="11"/>
          </p:nvPr>
        </p:nvSpPr>
        <p:spPr>
          <a:xfrm>
            <a:off x="4038600" y="6486980"/>
            <a:ext cx="4114800" cy="365125"/>
          </a:xfrm>
        </p:spPr>
        <p:txBody>
          <a:bodyPr/>
          <a:lstStyle/>
          <a:p>
            <a:r>
              <a:rPr lang="en-GB" smtClean="0"/>
              <a:t>MET356: SYNOPTIC ANALYSIS AND NOWCASTING</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20</a:t>
            </a:fld>
            <a:endParaRPr lang="en-GB"/>
          </a:p>
        </p:txBody>
      </p:sp>
    </p:spTree>
    <p:extLst>
      <p:ext uri="{BB962C8B-B14F-4D97-AF65-F5344CB8AC3E}">
        <p14:creationId xmlns:p14="http://schemas.microsoft.com/office/powerpoint/2010/main" val="1542846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2" end="1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3" end="1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4" end="1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5" end="1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6" end="1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7" end="1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8" end="1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9" end="1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smtClean="0">
                <a:solidFill>
                  <a:prstClr val="black"/>
                </a:solidFill>
              </a:rPr>
              <a:t>MET356: SYNOPTIC ANALYSIS AND NOWCASTING</a:t>
            </a:r>
            <a:endParaRPr lang="en-GB">
              <a:solidFill>
                <a:prstClr val="black"/>
              </a:solidFill>
            </a:endParaRPr>
          </a:p>
        </p:txBody>
      </p:sp>
      <p:sp>
        <p:nvSpPr>
          <p:cNvPr id="5" name="Slide Number Placeholder 4"/>
          <p:cNvSpPr>
            <a:spLocks noGrp="1"/>
          </p:cNvSpPr>
          <p:nvPr>
            <p:ph type="sldNum" sz="quarter" idx="12"/>
          </p:nvPr>
        </p:nvSpPr>
        <p:spPr/>
        <p:txBody>
          <a:bodyPr/>
          <a:lstStyle/>
          <a:p>
            <a:fld id="{7356B05C-FD2F-4F8B-8D35-AD11F73DB96E}" type="slidenum">
              <a:rPr lang="en-GB" smtClean="0">
                <a:solidFill>
                  <a:prstClr val="black"/>
                </a:solidFill>
              </a:rPr>
              <a:pPr/>
              <a:t>21</a:t>
            </a:fld>
            <a:endParaRPr lang="en-GB">
              <a:solidFill>
                <a:prstClr val="black"/>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1" y="261257"/>
            <a:ext cx="11260182" cy="6102914"/>
          </a:xfrm>
          <a:prstGeom prst="rect">
            <a:avLst/>
          </a:prstGeom>
        </p:spPr>
      </p:pic>
    </p:spTree>
    <p:extLst>
      <p:ext uri="{BB962C8B-B14F-4D97-AF65-F5344CB8AC3E}">
        <p14:creationId xmlns:p14="http://schemas.microsoft.com/office/powerpoint/2010/main" val="4199833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58677" y="477190"/>
            <a:ext cx="8229627" cy="671786"/>
          </a:xfrm>
          <a:solidFill>
            <a:schemeClr val="tx1"/>
          </a:solidFill>
        </p:spPr>
        <p:txBody>
          <a:bodyPr>
            <a:normAutofit fontScale="90000"/>
          </a:bodyPr>
          <a:lstStyle/>
          <a:p>
            <a:pPr lvl="0"/>
            <a:r>
              <a:rPr lang="en-US" b="1" dirty="0" smtClean="0">
                <a:solidFill>
                  <a:srgbClr val="FF0000"/>
                </a:solidFill>
                <a:latin typeface="+mn-lt"/>
              </a:rPr>
              <a:t>RECAP OF LECTURE 1</a:t>
            </a:r>
            <a:endParaRPr lang="en-US" b="1" dirty="0">
              <a:solidFill>
                <a:srgbClr val="FF0000"/>
              </a:solidFill>
              <a:latin typeface="+mn-lt"/>
            </a:endParaRPr>
          </a:p>
        </p:txBody>
      </p:sp>
      <p:sp>
        <p:nvSpPr>
          <p:cNvPr id="4" name="Footer Placeholder 3"/>
          <p:cNvSpPr>
            <a:spLocks noGrp="1"/>
          </p:cNvSpPr>
          <p:nvPr>
            <p:ph type="ftr" sz="quarter" idx="11"/>
          </p:nvPr>
        </p:nvSpPr>
        <p:spPr/>
        <p:txBody>
          <a:bodyPr/>
          <a:lstStyle/>
          <a:p>
            <a:r>
              <a:rPr lang="en-GB" smtClean="0">
                <a:solidFill>
                  <a:prstClr val="black"/>
                </a:solidFill>
              </a:rPr>
              <a:t>MET356: SYNOPTIC ANALYSIS AND NOWCASTING</a:t>
            </a:r>
            <a:endParaRPr lang="en-GB">
              <a:solidFill>
                <a:prstClr val="black"/>
              </a:solidFill>
            </a:endParaRPr>
          </a:p>
        </p:txBody>
      </p:sp>
      <p:sp>
        <p:nvSpPr>
          <p:cNvPr id="5" name="Slide Number Placeholder 4"/>
          <p:cNvSpPr>
            <a:spLocks noGrp="1"/>
          </p:cNvSpPr>
          <p:nvPr>
            <p:ph type="sldNum" sz="quarter" idx="12"/>
          </p:nvPr>
        </p:nvSpPr>
        <p:spPr/>
        <p:txBody>
          <a:bodyPr/>
          <a:lstStyle/>
          <a:p>
            <a:fld id="{7356B05C-FD2F-4F8B-8D35-AD11F73DB96E}" type="slidenum">
              <a:rPr lang="en-GB" smtClean="0">
                <a:solidFill>
                  <a:prstClr val="black"/>
                </a:solidFill>
              </a:rPr>
              <a:pPr/>
              <a:t>22</a:t>
            </a:fld>
            <a:endParaRPr lang="en-GB">
              <a:solidFill>
                <a:prstClr val="black"/>
              </a:solidFill>
            </a:endParaRPr>
          </a:p>
        </p:txBody>
      </p:sp>
      <p:sp>
        <p:nvSpPr>
          <p:cNvPr id="3" name="TextBox 2"/>
          <p:cNvSpPr txBox="1"/>
          <p:nvPr/>
        </p:nvSpPr>
        <p:spPr>
          <a:xfrm>
            <a:off x="648789" y="1136467"/>
            <a:ext cx="10972800" cy="954107"/>
          </a:xfrm>
          <a:prstGeom prst="rect">
            <a:avLst/>
          </a:prstGeom>
          <a:solidFill>
            <a:schemeClr val="accent2">
              <a:lumMod val="60000"/>
              <a:lumOff val="40000"/>
            </a:schemeClr>
          </a:solidFill>
          <a:ln>
            <a:solidFill>
              <a:schemeClr val="tx1"/>
            </a:solidFill>
          </a:ln>
        </p:spPr>
        <p:txBody>
          <a:bodyPr wrap="square" rtlCol="0">
            <a:spAutoFit/>
          </a:bodyPr>
          <a:lstStyle/>
          <a:p>
            <a:pPr marL="514350" indent="-514350">
              <a:buAutoNum type="arabicPeriod"/>
            </a:pPr>
            <a:r>
              <a:rPr lang="en-GB" sz="2800" dirty="0" smtClean="0"/>
              <a:t>The West African Monsoon</a:t>
            </a:r>
          </a:p>
          <a:p>
            <a:pPr marL="514350" indent="-514350">
              <a:buAutoNum type="arabicPeriod"/>
            </a:pPr>
            <a:r>
              <a:rPr lang="en-GB" sz="2800" dirty="0" smtClean="0"/>
              <a:t>Thunderstorm and Squall Lines</a:t>
            </a:r>
            <a:endParaRPr lang="en-GB" sz="2800" dirty="0"/>
          </a:p>
        </p:txBody>
      </p:sp>
    </p:spTree>
    <p:extLst>
      <p:ext uri="{BB962C8B-B14F-4D97-AF65-F5344CB8AC3E}">
        <p14:creationId xmlns:p14="http://schemas.microsoft.com/office/powerpoint/2010/main" val="2427201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58677" y="477190"/>
            <a:ext cx="8229627" cy="671786"/>
          </a:xfrm>
          <a:solidFill>
            <a:schemeClr val="tx1"/>
          </a:solidFill>
        </p:spPr>
        <p:txBody>
          <a:bodyPr>
            <a:normAutofit fontScale="90000"/>
          </a:bodyPr>
          <a:lstStyle/>
          <a:p>
            <a:pPr lvl="0"/>
            <a:r>
              <a:rPr lang="en-US" b="1" dirty="0" smtClean="0">
                <a:solidFill>
                  <a:srgbClr val="FF0000"/>
                </a:solidFill>
                <a:latin typeface="+mn-lt"/>
              </a:rPr>
              <a:t>ASSESSMENT 2</a:t>
            </a:r>
            <a:endParaRPr lang="en-US" b="1" dirty="0">
              <a:solidFill>
                <a:srgbClr val="FF0000"/>
              </a:solidFill>
              <a:latin typeface="+mn-lt"/>
            </a:endParaRPr>
          </a:p>
        </p:txBody>
      </p:sp>
      <p:sp>
        <p:nvSpPr>
          <p:cNvPr id="4" name="Footer Placeholder 3"/>
          <p:cNvSpPr>
            <a:spLocks noGrp="1"/>
          </p:cNvSpPr>
          <p:nvPr>
            <p:ph type="ftr" sz="quarter" idx="11"/>
          </p:nvPr>
        </p:nvSpPr>
        <p:spPr/>
        <p:txBody>
          <a:bodyPr/>
          <a:lstStyle/>
          <a:p>
            <a:r>
              <a:rPr lang="en-GB" smtClean="0">
                <a:solidFill>
                  <a:prstClr val="black"/>
                </a:solidFill>
              </a:rPr>
              <a:t>MET356: SYNOPTIC ANALYSIS AND NOWCASTING</a:t>
            </a:r>
            <a:endParaRPr lang="en-GB">
              <a:solidFill>
                <a:prstClr val="black"/>
              </a:solidFill>
            </a:endParaRPr>
          </a:p>
        </p:txBody>
      </p:sp>
      <p:sp>
        <p:nvSpPr>
          <p:cNvPr id="5" name="Slide Number Placeholder 4"/>
          <p:cNvSpPr>
            <a:spLocks noGrp="1"/>
          </p:cNvSpPr>
          <p:nvPr>
            <p:ph type="sldNum" sz="quarter" idx="12"/>
          </p:nvPr>
        </p:nvSpPr>
        <p:spPr/>
        <p:txBody>
          <a:bodyPr/>
          <a:lstStyle/>
          <a:p>
            <a:fld id="{7356B05C-FD2F-4F8B-8D35-AD11F73DB96E}" type="slidenum">
              <a:rPr lang="en-GB" smtClean="0">
                <a:solidFill>
                  <a:prstClr val="black"/>
                </a:solidFill>
              </a:rPr>
              <a:pPr/>
              <a:t>23</a:t>
            </a:fld>
            <a:endParaRPr lang="en-GB">
              <a:solidFill>
                <a:prstClr val="black"/>
              </a:solidFill>
            </a:endParaRPr>
          </a:p>
        </p:txBody>
      </p:sp>
      <p:sp>
        <p:nvSpPr>
          <p:cNvPr id="3" name="TextBox 2"/>
          <p:cNvSpPr txBox="1"/>
          <p:nvPr/>
        </p:nvSpPr>
        <p:spPr>
          <a:xfrm>
            <a:off x="648789" y="1136467"/>
            <a:ext cx="10972800" cy="3477875"/>
          </a:xfrm>
          <a:prstGeom prst="rect">
            <a:avLst/>
          </a:prstGeom>
          <a:solidFill>
            <a:schemeClr val="accent2">
              <a:lumMod val="60000"/>
              <a:lumOff val="40000"/>
            </a:schemeClr>
          </a:solidFill>
          <a:ln>
            <a:solidFill>
              <a:schemeClr val="tx1"/>
            </a:solidFill>
          </a:ln>
        </p:spPr>
        <p:txBody>
          <a:bodyPr wrap="square" rtlCol="0">
            <a:spAutoFit/>
          </a:bodyPr>
          <a:lstStyle/>
          <a:p>
            <a:endParaRPr lang="en-GB" sz="2800" dirty="0" smtClean="0"/>
          </a:p>
          <a:p>
            <a:endParaRPr lang="en-GB" sz="2800" dirty="0"/>
          </a:p>
          <a:p>
            <a:endParaRPr lang="en-GB" sz="2800" dirty="0" smtClean="0"/>
          </a:p>
          <a:p>
            <a:pPr marL="457200" indent="-457200">
              <a:buFont typeface="Wingdings" panose="05000000000000000000" pitchFamily="2" charset="2"/>
              <a:buChar char="q"/>
            </a:pPr>
            <a:r>
              <a:rPr lang="en-GB" sz="2800" dirty="0" smtClean="0"/>
              <a:t>Give a detailed description of thunderstorm types and their respective formative mechanisms.</a:t>
            </a:r>
            <a:endParaRPr lang="en-GB" sz="2800" dirty="0"/>
          </a:p>
          <a:p>
            <a:endParaRPr lang="en-GB" sz="2800" dirty="0" smtClean="0"/>
          </a:p>
          <a:p>
            <a:endParaRPr lang="en-GB" sz="2800" dirty="0"/>
          </a:p>
          <a:p>
            <a:pPr algn="r"/>
            <a:r>
              <a:rPr lang="en-GB" sz="2400" b="1" i="1" dirty="0" smtClean="0"/>
              <a:t>To be presented next week</a:t>
            </a:r>
            <a:endParaRPr lang="en-GB" sz="2400" b="1" i="1" dirty="0"/>
          </a:p>
        </p:txBody>
      </p:sp>
    </p:spTree>
    <p:extLst>
      <p:ext uri="{BB962C8B-B14F-4D97-AF65-F5344CB8AC3E}">
        <p14:creationId xmlns:p14="http://schemas.microsoft.com/office/powerpoint/2010/main" val="1872070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smtClean="0">
                <a:solidFill>
                  <a:prstClr val="black"/>
                </a:solidFill>
              </a:rPr>
              <a:t>MET356: SYNOPTIC ANALYSIS AND NOWCASTING</a:t>
            </a:r>
            <a:endParaRPr lang="en-GB">
              <a:solidFill>
                <a:prstClr val="black"/>
              </a:solidFill>
            </a:endParaRPr>
          </a:p>
        </p:txBody>
      </p:sp>
      <p:sp>
        <p:nvSpPr>
          <p:cNvPr id="5" name="Slide Number Placeholder 4"/>
          <p:cNvSpPr>
            <a:spLocks noGrp="1"/>
          </p:cNvSpPr>
          <p:nvPr>
            <p:ph type="sldNum" sz="quarter" idx="12"/>
          </p:nvPr>
        </p:nvSpPr>
        <p:spPr/>
        <p:txBody>
          <a:bodyPr/>
          <a:lstStyle/>
          <a:p>
            <a:fld id="{7356B05C-FD2F-4F8B-8D35-AD11F73DB96E}" type="slidenum">
              <a:rPr lang="en-GB" smtClean="0">
                <a:solidFill>
                  <a:prstClr val="black"/>
                </a:solidFill>
              </a:rPr>
              <a:pPr/>
              <a:t>3</a:t>
            </a:fld>
            <a:endParaRPr lang="en-GB">
              <a:solidFill>
                <a:prstClr val="black"/>
              </a:solidFill>
            </a:endParaRPr>
          </a:p>
        </p:txBody>
      </p:sp>
      <p:sp>
        <p:nvSpPr>
          <p:cNvPr id="2" name="Title 1"/>
          <p:cNvSpPr txBox="1">
            <a:spLocks noGrp="1"/>
          </p:cNvSpPr>
          <p:nvPr>
            <p:ph type="title" idx="4294967295"/>
          </p:nvPr>
        </p:nvSpPr>
        <p:spPr>
          <a:xfrm>
            <a:off x="347730" y="65000"/>
            <a:ext cx="8615966" cy="671513"/>
          </a:xfrm>
          <a:solidFill>
            <a:schemeClr val="tx2"/>
          </a:solidFill>
        </p:spPr>
        <p:txBody>
          <a:bodyPr>
            <a:normAutofit fontScale="90000"/>
          </a:bodyPr>
          <a:lstStyle/>
          <a:p>
            <a:pPr lvl="0" algn="l"/>
            <a:r>
              <a:rPr lang="en-US" b="1" dirty="0" smtClean="0">
                <a:solidFill>
                  <a:srgbClr val="FF0000"/>
                </a:solidFill>
              </a:rPr>
              <a:t>Second Semester Highlights </a:t>
            </a:r>
            <a:endParaRPr lang="en-US" b="1" dirty="0">
              <a:solidFill>
                <a:srgbClr val="FF0000"/>
              </a:solidFill>
            </a:endParaRPr>
          </a:p>
        </p:txBody>
      </p:sp>
      <p:sp>
        <p:nvSpPr>
          <p:cNvPr id="3" name="Subtitle 2"/>
          <p:cNvSpPr txBox="1">
            <a:spLocks noGrp="1"/>
          </p:cNvSpPr>
          <p:nvPr>
            <p:ph type="subTitle" idx="4294967295"/>
          </p:nvPr>
        </p:nvSpPr>
        <p:spPr>
          <a:xfrm>
            <a:off x="347730" y="703596"/>
            <a:ext cx="11733906" cy="3358954"/>
          </a:xfrm>
          <a:solidFill>
            <a:schemeClr val="accent2">
              <a:lumMod val="60000"/>
              <a:lumOff val="40000"/>
            </a:schemeClr>
          </a:solidFill>
          <a:ln w="38100">
            <a:solidFill>
              <a:schemeClr val="tx1"/>
            </a:solidFill>
          </a:ln>
        </p:spPr>
        <p:txBody>
          <a:bodyPr anchor="ctr">
            <a:noAutofit/>
          </a:bodyPr>
          <a:lstStyle/>
          <a:p>
            <a:pPr lvl="0" algn="just">
              <a:buFont typeface="Wingdings" panose="05000000000000000000" pitchFamily="2" charset="2"/>
              <a:buChar char="Ø"/>
            </a:pPr>
            <a:r>
              <a:rPr lang="en-US" sz="2400" dirty="0" smtClean="0">
                <a:latin typeface="Arial" panose="020B0604020202020204" pitchFamily="34" charset="0"/>
                <a:cs typeface="Arial" panose="020B0604020202020204" pitchFamily="34" charset="0"/>
              </a:rPr>
              <a:t>February 24 </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28, 2020  	 	-   Quiz 1</a:t>
            </a:r>
          </a:p>
          <a:p>
            <a:pPr lvl="0" algn="just">
              <a:buFont typeface="Wingdings" panose="05000000000000000000" pitchFamily="2" charset="2"/>
              <a:buChar char="Ø"/>
            </a:pPr>
            <a:r>
              <a:rPr lang="en-US" sz="2400" dirty="0" smtClean="0">
                <a:latin typeface="Arial" panose="020B0604020202020204" pitchFamily="34" charset="0"/>
                <a:cs typeface="Arial" panose="020B0604020202020204" pitchFamily="34" charset="0"/>
              </a:rPr>
              <a:t>March 16 – 20, 2020    		-   Mid-Semester Examination Week</a:t>
            </a:r>
          </a:p>
          <a:p>
            <a:pPr lvl="0" algn="just">
              <a:buFont typeface="Wingdings" panose="05000000000000000000" pitchFamily="2" charset="2"/>
              <a:buChar char="Ø"/>
            </a:pPr>
            <a:r>
              <a:rPr lang="en-US" sz="2400" dirty="0">
                <a:latin typeface="Arial" panose="020B0604020202020204" pitchFamily="34" charset="0"/>
                <a:cs typeface="Arial" panose="020B0604020202020204" pitchFamily="34" charset="0"/>
              </a:rPr>
              <a:t>March </a:t>
            </a:r>
            <a:r>
              <a:rPr lang="en-US" sz="2400" dirty="0" smtClean="0">
                <a:latin typeface="Arial" panose="020B0604020202020204" pitchFamily="34" charset="0"/>
                <a:cs typeface="Arial" panose="020B0604020202020204" pitchFamily="34" charset="0"/>
              </a:rPr>
              <a:t>23 </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27, </a:t>
            </a:r>
            <a:r>
              <a:rPr lang="en-US" sz="2400" dirty="0">
                <a:latin typeface="Arial" panose="020B0604020202020204" pitchFamily="34" charset="0"/>
                <a:cs typeface="Arial" panose="020B0604020202020204" pitchFamily="34" charset="0"/>
              </a:rPr>
              <a:t>2020 </a:t>
            </a:r>
            <a:r>
              <a:rPr lang="en-US" sz="2400" dirty="0" smtClean="0">
                <a:latin typeface="Arial" panose="020B0604020202020204" pitchFamily="34" charset="0"/>
                <a:cs typeface="Arial" panose="020B0604020202020204" pitchFamily="34" charset="0"/>
              </a:rPr>
              <a:t>		-   Mid-Semester Break</a:t>
            </a:r>
          </a:p>
          <a:p>
            <a:pPr lvl="0" algn="just">
              <a:buFont typeface="Wingdings" panose="05000000000000000000" pitchFamily="2" charset="2"/>
              <a:buChar char="Ø"/>
            </a:pPr>
            <a:r>
              <a:rPr lang="en-US" sz="2400" dirty="0" smtClean="0">
                <a:latin typeface="Arial" panose="020B0604020202020204" pitchFamily="34" charset="0"/>
                <a:cs typeface="Arial" panose="020B0604020202020204" pitchFamily="34" charset="0"/>
              </a:rPr>
              <a:t>April 20 </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24, </a:t>
            </a:r>
            <a:r>
              <a:rPr lang="en-US" sz="2400" dirty="0">
                <a:latin typeface="Arial" panose="020B0604020202020204" pitchFamily="34" charset="0"/>
                <a:cs typeface="Arial" panose="020B0604020202020204" pitchFamily="34" charset="0"/>
              </a:rPr>
              <a:t>2020 </a:t>
            </a:r>
            <a:r>
              <a:rPr lang="en-US" sz="2400" dirty="0" smtClean="0">
                <a:latin typeface="Arial" panose="020B0604020202020204" pitchFamily="34" charset="0"/>
                <a:cs typeface="Arial" panose="020B0604020202020204" pitchFamily="34" charset="0"/>
              </a:rPr>
              <a:t>		-   Quiz 2</a:t>
            </a:r>
          </a:p>
          <a:p>
            <a:pPr lvl="0" algn="just">
              <a:buFont typeface="Wingdings" panose="05000000000000000000" pitchFamily="2" charset="2"/>
              <a:buChar char="Ø"/>
            </a:pPr>
            <a:r>
              <a:rPr lang="en-US" sz="2400" dirty="0" smtClean="0">
                <a:latin typeface="Arial" panose="020B0604020202020204" pitchFamily="34" charset="0"/>
                <a:cs typeface="Arial" panose="020B0604020202020204" pitchFamily="34" charset="0"/>
              </a:rPr>
              <a:t>May 4 </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15, </a:t>
            </a:r>
            <a:r>
              <a:rPr lang="en-US" sz="2400" dirty="0">
                <a:latin typeface="Arial" panose="020B0604020202020204" pitchFamily="34" charset="0"/>
                <a:cs typeface="Arial" panose="020B0604020202020204" pitchFamily="34" charset="0"/>
              </a:rPr>
              <a:t>2020 </a:t>
            </a:r>
            <a:r>
              <a:rPr lang="en-US" sz="2400" dirty="0" smtClean="0">
                <a:latin typeface="Arial" panose="020B0604020202020204" pitchFamily="34" charset="0"/>
                <a:cs typeface="Arial" panose="020B0604020202020204" pitchFamily="34" charset="0"/>
              </a:rPr>
              <a:t>			-   Second Semester Examinations</a:t>
            </a:r>
          </a:p>
          <a:p>
            <a:pPr lvl="0" algn="just">
              <a:buFont typeface="Wingdings" panose="05000000000000000000" pitchFamily="2" charset="2"/>
              <a:buChar char="Ø"/>
            </a:pPr>
            <a:r>
              <a:rPr lang="en-US" sz="2400" dirty="0" smtClean="0">
                <a:latin typeface="Arial" panose="020B0604020202020204" pitchFamily="34" charset="0"/>
                <a:cs typeface="Arial" panose="020B0604020202020204" pitchFamily="34" charset="0"/>
              </a:rPr>
              <a:t>May 16, </a:t>
            </a:r>
            <a:r>
              <a:rPr lang="en-US" sz="2400" dirty="0">
                <a:latin typeface="Arial" panose="020B0604020202020204" pitchFamily="34" charset="0"/>
                <a:cs typeface="Arial" panose="020B0604020202020204" pitchFamily="34" charset="0"/>
              </a:rPr>
              <a:t>2020 </a:t>
            </a:r>
            <a:r>
              <a:rPr lang="en-US" sz="2400" dirty="0" smtClean="0">
                <a:latin typeface="Arial" panose="020B0604020202020204" pitchFamily="34" charset="0"/>
                <a:cs typeface="Arial" panose="020B0604020202020204" pitchFamily="34" charset="0"/>
              </a:rPr>
              <a:t>			-   End of Second Semester</a:t>
            </a:r>
          </a:p>
        </p:txBody>
      </p:sp>
      <p:sp>
        <p:nvSpPr>
          <p:cNvPr id="6" name="TextBox 5"/>
          <p:cNvSpPr txBox="1"/>
          <p:nvPr/>
        </p:nvSpPr>
        <p:spPr>
          <a:xfrm>
            <a:off x="347730" y="4442556"/>
            <a:ext cx="10006884" cy="1569660"/>
          </a:xfrm>
          <a:prstGeom prst="rect">
            <a:avLst/>
          </a:prstGeom>
          <a:solidFill>
            <a:schemeClr val="accent6">
              <a:lumMod val="60000"/>
              <a:lumOff val="40000"/>
            </a:schemeClr>
          </a:solidFill>
          <a:ln>
            <a:solidFill>
              <a:schemeClr val="tx1"/>
            </a:solidFill>
          </a:ln>
        </p:spPr>
        <p:txBody>
          <a:bodyPr wrap="square" rtlCol="0">
            <a:spAutoFit/>
          </a:bodyPr>
          <a:lstStyle/>
          <a:p>
            <a:pPr marL="342900" indent="-342900">
              <a:buFont typeface="Wingdings" panose="05000000000000000000" pitchFamily="2" charset="2"/>
              <a:buChar char="§"/>
            </a:pPr>
            <a:r>
              <a:rPr lang="en-GB" sz="2400" b="1" dirty="0" smtClean="0"/>
              <a:t>7 Lecture Series     (2 to 3 Student Presentations)</a:t>
            </a:r>
          </a:p>
          <a:p>
            <a:pPr marL="342900" indent="-342900">
              <a:buFont typeface="Wingdings" panose="05000000000000000000" pitchFamily="2" charset="2"/>
              <a:buChar char="§"/>
            </a:pPr>
            <a:r>
              <a:rPr lang="en-GB" sz="2400" b="1" dirty="0" smtClean="0"/>
              <a:t>5 Assignments  (To Be Given After Every Lecture Series &amp; Submitted At Start of Next Lecture or As Specified by Lecturer)</a:t>
            </a:r>
          </a:p>
          <a:p>
            <a:pPr marL="342900" indent="-342900">
              <a:buFont typeface="Wingdings" panose="05000000000000000000" pitchFamily="2" charset="2"/>
              <a:buChar char="§"/>
            </a:pPr>
            <a:r>
              <a:rPr lang="en-GB" sz="2400" b="1" dirty="0" smtClean="0"/>
              <a:t>2 Quizzes</a:t>
            </a:r>
          </a:p>
        </p:txBody>
      </p:sp>
    </p:spTree>
    <p:extLst>
      <p:ext uri="{BB962C8B-B14F-4D97-AF65-F5344CB8AC3E}">
        <p14:creationId xmlns:p14="http://schemas.microsoft.com/office/powerpoint/2010/main" val="3327178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986" y="1532585"/>
            <a:ext cx="10515600" cy="1803043"/>
          </a:xfrm>
        </p:spPr>
        <p:txBody>
          <a:bodyPr>
            <a:normAutofit/>
          </a:bodyPr>
          <a:lstStyle/>
          <a:p>
            <a:pPr algn="ctr"/>
            <a:r>
              <a:rPr lang="en-GB" sz="6000" b="1" dirty="0" smtClean="0">
                <a:solidFill>
                  <a:srgbClr val="FF0000"/>
                </a:solidFill>
                <a:latin typeface="Arial Black" panose="020B0A04020102020204" pitchFamily="34" charset="0"/>
              </a:rPr>
              <a:t>LECTURE 2</a:t>
            </a:r>
            <a:r>
              <a:rPr lang="en-GB" sz="4000" b="1" dirty="0" smtClean="0">
                <a:solidFill>
                  <a:srgbClr val="FF0000"/>
                </a:solidFill>
                <a:latin typeface="Arial Black" panose="020B0A04020102020204" pitchFamily="34" charset="0"/>
              </a:rPr>
              <a:t/>
            </a:r>
            <a:br>
              <a:rPr lang="en-GB" sz="4000" b="1" dirty="0" smtClean="0">
                <a:solidFill>
                  <a:srgbClr val="FF0000"/>
                </a:solidFill>
                <a:latin typeface="Arial Black" panose="020B0A04020102020204" pitchFamily="34" charset="0"/>
              </a:rPr>
            </a:br>
            <a:endParaRPr lang="en-GB" sz="4000" b="1" dirty="0">
              <a:solidFill>
                <a:schemeClr val="tx1"/>
              </a:solidFill>
              <a:latin typeface="Arial Black" panose="020B0A04020102020204" pitchFamily="34" charset="0"/>
            </a:endParaRPr>
          </a:p>
        </p:txBody>
      </p:sp>
      <p:sp>
        <p:nvSpPr>
          <p:cNvPr id="3" name="Footer Placeholder 2"/>
          <p:cNvSpPr>
            <a:spLocks noGrp="1"/>
          </p:cNvSpPr>
          <p:nvPr>
            <p:ph type="ftr" sz="quarter" idx="11"/>
          </p:nvPr>
        </p:nvSpPr>
        <p:spPr/>
        <p:txBody>
          <a:bodyPr/>
          <a:lstStyle/>
          <a:p>
            <a:r>
              <a:rPr lang="en-GB" smtClean="0"/>
              <a:t>MET356: SYNOPTIC ANALYSIS AND NOWCASTING</a:t>
            </a:r>
            <a:endParaRPr lang="en-GB"/>
          </a:p>
        </p:txBody>
      </p:sp>
      <p:sp>
        <p:nvSpPr>
          <p:cNvPr id="4" name="Slide Number Placeholder 3"/>
          <p:cNvSpPr>
            <a:spLocks noGrp="1"/>
          </p:cNvSpPr>
          <p:nvPr>
            <p:ph type="sldNum" sz="quarter" idx="12"/>
          </p:nvPr>
        </p:nvSpPr>
        <p:spPr/>
        <p:txBody>
          <a:bodyPr/>
          <a:lstStyle/>
          <a:p>
            <a:fld id="{46CBDAFF-6F72-4DEC-A76B-3A5A3345B25A}" type="slidenum">
              <a:rPr lang="en-GB" smtClean="0"/>
              <a:t>4</a:t>
            </a:fld>
            <a:endParaRPr lang="en-GB"/>
          </a:p>
        </p:txBody>
      </p:sp>
    </p:spTree>
    <p:extLst>
      <p:ext uri="{BB962C8B-B14F-4D97-AF65-F5344CB8AC3E}">
        <p14:creationId xmlns:p14="http://schemas.microsoft.com/office/powerpoint/2010/main" val="10563708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2227" t="4068" r="1980" b="2994"/>
          <a:stretch/>
        </p:blipFill>
        <p:spPr>
          <a:xfrm>
            <a:off x="2331076" y="785610"/>
            <a:ext cx="6413679" cy="4055953"/>
          </a:xfrm>
          <a:prstGeom prst="rect">
            <a:avLst/>
          </a:prstGeom>
        </p:spPr>
      </p:pic>
      <p:sp>
        <p:nvSpPr>
          <p:cNvPr id="2" name="Title 1"/>
          <p:cNvSpPr>
            <a:spLocks noGrp="1"/>
          </p:cNvSpPr>
          <p:nvPr>
            <p:ph type="ctrTitle"/>
          </p:nvPr>
        </p:nvSpPr>
        <p:spPr>
          <a:xfrm>
            <a:off x="467932" y="231819"/>
            <a:ext cx="9144000" cy="573580"/>
          </a:xfrm>
        </p:spPr>
        <p:txBody>
          <a:bodyPr>
            <a:noAutofit/>
          </a:bodyPr>
          <a:lstStyle/>
          <a:p>
            <a:pPr algn="just"/>
            <a:r>
              <a:rPr lang="en-GB" sz="3200" b="1" dirty="0" smtClean="0">
                <a:solidFill>
                  <a:srgbClr val="FF0000"/>
                </a:solidFill>
                <a:latin typeface="Times New Roman" panose="02020603050405020304" pitchFamily="18" charset="0"/>
                <a:cs typeface="Times New Roman" panose="02020603050405020304" pitchFamily="18" charset="0"/>
              </a:rPr>
              <a:t>Brainstorm</a:t>
            </a:r>
            <a:endParaRPr lang="en-GB" sz="3200" dirty="0">
              <a:solidFill>
                <a:srgbClr val="FF0000"/>
              </a:solidFill>
              <a:latin typeface="Times New Roman" panose="02020603050405020304" pitchFamily="18" charset="0"/>
              <a:cs typeface="Times New Roman" panose="02020603050405020304" pitchFamily="18" charset="0"/>
            </a:endParaRPr>
          </a:p>
        </p:txBody>
      </p:sp>
      <p:sp>
        <p:nvSpPr>
          <p:cNvPr id="5" name="Subtitle 4"/>
          <p:cNvSpPr>
            <a:spLocks noGrp="1"/>
          </p:cNvSpPr>
          <p:nvPr>
            <p:ph type="subTitle" idx="1"/>
          </p:nvPr>
        </p:nvSpPr>
        <p:spPr>
          <a:xfrm>
            <a:off x="888642" y="4374770"/>
            <a:ext cx="10457645" cy="1369207"/>
          </a:xfrm>
        </p:spPr>
        <p:txBody>
          <a:bodyPr>
            <a:noAutofit/>
          </a:bodyPr>
          <a:lstStyle/>
          <a:p>
            <a:r>
              <a:rPr lang="en-GB" sz="8000" b="1" dirty="0">
                <a:solidFill>
                  <a:srgbClr val="FF0000"/>
                </a:solidFill>
                <a:latin typeface="Times New Roman" panose="02020603050405020304" pitchFamily="18" charset="0"/>
                <a:cs typeface="Times New Roman" panose="02020603050405020304" pitchFamily="18" charset="0"/>
              </a:rPr>
              <a:t>(Components of WAM)</a:t>
            </a:r>
            <a:endParaRPr lang="en-GB" sz="8000" dirty="0"/>
          </a:p>
        </p:txBody>
      </p:sp>
    </p:spTree>
    <p:extLst>
      <p:ext uri="{BB962C8B-B14F-4D97-AF65-F5344CB8AC3E}">
        <p14:creationId xmlns:p14="http://schemas.microsoft.com/office/powerpoint/2010/main" val="12247910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3284" y="-148320"/>
            <a:ext cx="11567652" cy="6924973"/>
          </a:xfrm>
          <a:prstGeom prst="rect">
            <a:avLst/>
          </a:prstGeom>
        </p:spPr>
        <p:txBody>
          <a:bodyPr wrap="square">
            <a:spAutoFit/>
          </a:bodyPr>
          <a:lstStyle/>
          <a:p>
            <a:pPr algn="just">
              <a:lnSpc>
                <a:spcPct val="150000"/>
              </a:lnSpc>
            </a:pPr>
            <a:r>
              <a:rPr lang="en-US" sz="4000" b="1" dirty="0">
                <a:solidFill>
                  <a:srgbClr val="FF0000"/>
                </a:solidFill>
                <a:latin typeface="Arial Black" panose="020B0A04020102020204" pitchFamily="34" charset="0"/>
                <a:ea typeface="Calibri" panose="020F0502020204030204" pitchFamily="34" charset="0"/>
                <a:cs typeface="Times New Roman" panose="02020603050405020304" pitchFamily="18" charset="0"/>
              </a:rPr>
              <a:t>The West African </a:t>
            </a:r>
            <a:r>
              <a:rPr lang="en-US" sz="4000" b="1" dirty="0" smtClean="0">
                <a:solidFill>
                  <a:srgbClr val="FF0000"/>
                </a:solidFill>
                <a:latin typeface="Arial Black" panose="020B0A04020102020204" pitchFamily="34" charset="0"/>
                <a:ea typeface="Calibri" panose="020F0502020204030204" pitchFamily="34" charset="0"/>
                <a:cs typeface="Times New Roman" panose="02020603050405020304" pitchFamily="18" charset="0"/>
              </a:rPr>
              <a:t>Monsoon</a:t>
            </a:r>
            <a:endParaRPr lang="en-US" sz="4000" dirty="0">
              <a:solidFill>
                <a:srgbClr val="FF0000"/>
              </a:solidFill>
              <a:latin typeface="Arial Black" panose="020B0A04020102020204" pitchFamily="34" charset="0"/>
              <a:ea typeface="Calibri" panose="020F0502020204030204" pitchFamily="34"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ea typeface="Calibri" panose="020F0502020204030204" pitchFamily="34" charset="0"/>
              </a:rPr>
              <a:t>The West African summer monsoon is characterized by a large-scale inflow of warm, very humid, conditionally and convectively unstable airstreams from the equatorial Atlantic across the entire sub region from March to October/November. It is generally a period of widespread and prolonged precipitation.</a:t>
            </a:r>
          </a:p>
          <a:p>
            <a:pPr marL="342900" indent="-342900" algn="just">
              <a:buFont typeface="Wingdings" panose="05000000000000000000" pitchFamily="2" charset="2"/>
              <a:buChar char="Ø"/>
            </a:pPr>
            <a:endParaRPr lang="en-US" sz="2000" dirty="0">
              <a:latin typeface="Times New Roman" panose="02020603050405020304" pitchFamily="18" charset="0"/>
              <a:ea typeface="Calibri" panose="020F0502020204030204" pitchFamily="34" charset="0"/>
            </a:endParaRPr>
          </a:p>
          <a:p>
            <a:pPr marL="342900" indent="-342900">
              <a:buFont typeface="Wingdings" panose="05000000000000000000" pitchFamily="2" charset="2"/>
              <a:buChar char="Ø"/>
            </a:pPr>
            <a:r>
              <a:rPr lang="en-US" sz="2000" dirty="0">
                <a:latin typeface="Times New Roman" panose="02020603050405020304" pitchFamily="18" charset="0"/>
                <a:ea typeface="Calibri" panose="020F0502020204030204" pitchFamily="34" charset="0"/>
              </a:rPr>
              <a:t>The winter monsoon is a similar large-scale flow but in the reverse direction i.e. from land to the ocean from the subtropical (Sahara) high-pressure system. Unlike the summer component, the winter monsoon is a period of near total dryness. It is also the period of the harmattan </a:t>
            </a:r>
          </a:p>
          <a:p>
            <a:endParaRPr lang="en-US" sz="2200" b="1" dirty="0">
              <a:latin typeface="Times New Roman" panose="02020603050405020304" pitchFamily="18" charset="0"/>
            </a:endParaRPr>
          </a:p>
          <a:p>
            <a:r>
              <a:rPr lang="en-US" sz="2200" b="1" dirty="0">
                <a:solidFill>
                  <a:srgbClr val="FF0000"/>
                </a:solidFill>
                <a:latin typeface="Times New Roman" panose="02020603050405020304" pitchFamily="18" charset="0"/>
                <a:cs typeface="Times New Roman" panose="02020603050405020304" pitchFamily="18" charset="0"/>
              </a:rPr>
              <a:t>Important </a:t>
            </a:r>
            <a:r>
              <a:rPr lang="en-US" sz="2200" b="1" dirty="0" smtClean="0">
                <a:solidFill>
                  <a:srgbClr val="FF0000"/>
                </a:solidFill>
                <a:latin typeface="Times New Roman" panose="02020603050405020304" pitchFamily="18" charset="0"/>
                <a:cs typeface="Times New Roman" panose="02020603050405020304" pitchFamily="18" charset="0"/>
              </a:rPr>
              <a:t>components </a:t>
            </a:r>
            <a:r>
              <a:rPr lang="en-US" sz="2200" b="1" dirty="0">
                <a:solidFill>
                  <a:srgbClr val="FF0000"/>
                </a:solidFill>
                <a:latin typeface="Times New Roman" panose="02020603050405020304" pitchFamily="18" charset="0"/>
                <a:cs typeface="Times New Roman" panose="02020603050405020304" pitchFamily="18" charset="0"/>
              </a:rPr>
              <a:t>of the West African monsoon flow include: </a:t>
            </a:r>
          </a:p>
          <a:p>
            <a:pPr marL="342900" lvl="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Inter- Tropical Discontinuity (ITD), </a:t>
            </a:r>
          </a:p>
          <a:p>
            <a:pPr marL="342900" lvl="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Subtropical anticyclones and their associated heat lows</a:t>
            </a:r>
          </a:p>
          <a:p>
            <a:pPr marL="342900" lvl="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Subtropical Jet (STJ)</a:t>
            </a:r>
          </a:p>
          <a:p>
            <a:pPr marL="342900" lvl="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Troughs extending from mid-latitudes (MLT)</a:t>
            </a:r>
          </a:p>
          <a:p>
            <a:pPr marL="342900" lvl="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African Easterly Jet (AEJ), </a:t>
            </a:r>
          </a:p>
          <a:p>
            <a:pPr marL="342900" lvl="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Tropical Easterly Jet (TEJ),</a:t>
            </a:r>
          </a:p>
          <a:p>
            <a:pPr marL="342900" lvl="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African Easterly Waves (AEW), </a:t>
            </a:r>
          </a:p>
          <a:p>
            <a:pPr marL="342900" lvl="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Types and distribution of vegetation cover and </a:t>
            </a:r>
            <a:endParaRPr lang="en-US" sz="2000" dirty="0" smtClean="0">
              <a:latin typeface="Times New Roman" panose="02020603050405020304" pitchFamily="18" charset="0"/>
              <a:cs typeface="Times New Roman" panose="02020603050405020304" pitchFamily="18" charset="0"/>
            </a:endParaRPr>
          </a:p>
          <a:p>
            <a:pPr lvl="0"/>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soil types. </a:t>
            </a:r>
          </a:p>
          <a:p>
            <a:pPr marL="342900" lvl="0" indent="-342900">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Orography</a:t>
            </a:r>
            <a:endParaRPr lang="en-US" sz="20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7472" y="3616062"/>
            <a:ext cx="4945486" cy="2880338"/>
          </a:xfrm>
          <a:prstGeom prst="rect">
            <a:avLst/>
          </a:prstGeom>
        </p:spPr>
      </p:pic>
      <p:sp>
        <p:nvSpPr>
          <p:cNvPr id="5" name="Slide Number Placeholder 4"/>
          <p:cNvSpPr>
            <a:spLocks noGrp="1"/>
          </p:cNvSpPr>
          <p:nvPr>
            <p:ph type="sldNum" sz="quarter" idx="12"/>
          </p:nvPr>
        </p:nvSpPr>
        <p:spPr/>
        <p:txBody>
          <a:bodyPr/>
          <a:lstStyle/>
          <a:p>
            <a:fld id="{46CBDAFF-6F72-4DEC-A76B-3A5A3345B25A}" type="slidenum">
              <a:rPr lang="en-GB" smtClean="0"/>
              <a:t>6</a:t>
            </a:fld>
            <a:endParaRPr lang="en-GB"/>
          </a:p>
        </p:txBody>
      </p:sp>
    </p:spTree>
    <p:extLst>
      <p:ext uri="{BB962C8B-B14F-4D97-AF65-F5344CB8AC3E}">
        <p14:creationId xmlns:p14="http://schemas.microsoft.com/office/powerpoint/2010/main" val="15836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805" y="0"/>
            <a:ext cx="12297213" cy="707886"/>
          </a:xfrm>
          <a:prstGeom prst="rect">
            <a:avLst/>
          </a:prstGeom>
        </p:spPr>
        <p:txBody>
          <a:bodyPr wrap="none">
            <a:spAutoFit/>
          </a:bodyPr>
          <a:lstStyle/>
          <a:p>
            <a:r>
              <a:rPr lang="en-GB" sz="4000" b="1" dirty="0">
                <a:solidFill>
                  <a:srgbClr val="FF0000"/>
                </a:solidFill>
                <a:latin typeface="Arial Black" panose="020B0A04020102020204" pitchFamily="34" charset="0"/>
              </a:rPr>
              <a:t>Key Features of the West African Monsoon </a:t>
            </a:r>
          </a:p>
        </p:txBody>
      </p:sp>
      <p:pic>
        <p:nvPicPr>
          <p:cNvPr id="10242" name="Picture 2" descr="C:\Users\gmet\Pictures\3d_cm_afric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423" y="1356351"/>
            <a:ext cx="5800032" cy="446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501828" y="741663"/>
            <a:ext cx="5328747" cy="5847755"/>
          </a:xfrm>
          <a:prstGeom prst="rect">
            <a:avLst/>
          </a:prstGeom>
        </p:spPr>
        <p:txBody>
          <a:bodyPr wrap="square">
            <a:spAutoFit/>
          </a:bodyPr>
          <a:lstStyle/>
          <a:p>
            <a:pPr algn="just"/>
            <a:r>
              <a:rPr lang="en-GB" sz="2200" b="1" dirty="0">
                <a:solidFill>
                  <a:srgbClr val="FF0000"/>
                </a:solidFill>
                <a:latin typeface="Arial" panose="020B0604020202020204" pitchFamily="34" charset="0"/>
                <a:cs typeface="Arial" panose="020B0604020202020204" pitchFamily="34" charset="0"/>
              </a:rPr>
              <a:t>Monsoon</a:t>
            </a:r>
            <a:r>
              <a:rPr lang="en-GB" sz="2200" dirty="0">
                <a:solidFill>
                  <a:srgbClr val="FF0000"/>
                </a:solidFill>
                <a:latin typeface="Arial" panose="020B0604020202020204" pitchFamily="34" charset="0"/>
                <a:cs typeface="Arial" panose="020B0604020202020204" pitchFamily="34" charset="0"/>
              </a:rPr>
              <a:t>: </a:t>
            </a:r>
            <a:r>
              <a:rPr lang="en-GB" sz="2200" dirty="0">
                <a:latin typeface="Arial" panose="020B0604020202020204" pitchFamily="34" charset="0"/>
                <a:cs typeface="Arial" panose="020B0604020202020204" pitchFamily="34" charset="0"/>
              </a:rPr>
              <a:t>The humid and relatively cool southwest monsoon (green arrow) forms when </a:t>
            </a:r>
            <a:r>
              <a:rPr lang="en-GB" sz="2200" dirty="0" err="1">
                <a:latin typeface="Arial" panose="020B0604020202020204" pitchFamily="34" charset="0"/>
                <a:cs typeface="Arial" panose="020B0604020202020204" pitchFamily="34" charset="0"/>
              </a:rPr>
              <a:t>southeasterly</a:t>
            </a:r>
            <a:r>
              <a:rPr lang="en-GB" sz="2200" dirty="0">
                <a:latin typeface="Arial" panose="020B0604020202020204" pitchFamily="34" charset="0"/>
                <a:cs typeface="Arial" panose="020B0604020202020204" pitchFamily="34" charset="0"/>
              </a:rPr>
              <a:t> flow from the St. Helena High veers to the right after crossing the equator. </a:t>
            </a:r>
            <a:endParaRPr lang="en-GB" sz="2200" dirty="0" smtClean="0">
              <a:latin typeface="Arial" panose="020B0604020202020204" pitchFamily="34" charset="0"/>
              <a:cs typeface="Arial" panose="020B0604020202020204" pitchFamily="34" charset="0"/>
            </a:endParaRPr>
          </a:p>
          <a:p>
            <a:pPr algn="just"/>
            <a:endParaRPr lang="en-GB" sz="22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n-GB" sz="2200" b="1" dirty="0" smtClean="0">
                <a:latin typeface="Arial" panose="020B0604020202020204" pitchFamily="34" charset="0"/>
                <a:cs typeface="Arial" panose="020B0604020202020204" pitchFamily="34" charset="0"/>
              </a:rPr>
              <a:t>The </a:t>
            </a:r>
            <a:r>
              <a:rPr lang="en-GB" sz="2200" b="1" dirty="0">
                <a:latin typeface="Arial" panose="020B0604020202020204" pitchFamily="34" charset="0"/>
                <a:cs typeface="Arial" panose="020B0604020202020204" pitchFamily="34" charset="0"/>
              </a:rPr>
              <a:t>monsoon flow </a:t>
            </a:r>
            <a:r>
              <a:rPr lang="en-GB" sz="2200" dirty="0">
                <a:latin typeface="Arial" panose="020B0604020202020204" pitchFamily="34" charset="0"/>
                <a:cs typeface="Arial" panose="020B0604020202020204" pitchFamily="34" charset="0"/>
              </a:rPr>
              <a:t>is the main source of moisture for the development of convection over West and part of Central Africa during the rainy season. </a:t>
            </a:r>
            <a:endParaRPr lang="en-GB" sz="2200" dirty="0" smtClean="0">
              <a:latin typeface="Arial" panose="020B0604020202020204" pitchFamily="34" charset="0"/>
              <a:cs typeface="Arial" panose="020B0604020202020204" pitchFamily="34" charset="0"/>
            </a:endParaRPr>
          </a:p>
          <a:p>
            <a:pPr algn="just"/>
            <a:endParaRPr lang="en-GB" sz="22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n-GB" sz="2200" dirty="0" smtClean="0">
                <a:latin typeface="Arial" panose="020B0604020202020204" pitchFamily="34" charset="0"/>
                <a:cs typeface="Arial" panose="020B0604020202020204" pitchFamily="34" charset="0"/>
              </a:rPr>
              <a:t>Note </a:t>
            </a:r>
            <a:r>
              <a:rPr lang="en-GB" sz="2200" dirty="0">
                <a:latin typeface="Arial" panose="020B0604020202020204" pitchFamily="34" charset="0"/>
                <a:cs typeface="Arial" panose="020B0604020202020204" pitchFamily="34" charset="0"/>
              </a:rPr>
              <a:t>that a monsoon depth of 1000 to 2000m is required for the initiation of deep convection. The monsoon converges with the Saharan dry air around the intertropical front.  </a:t>
            </a:r>
          </a:p>
        </p:txBody>
      </p:sp>
      <p:sp>
        <p:nvSpPr>
          <p:cNvPr id="5" name="Slide Number Placeholder 4"/>
          <p:cNvSpPr>
            <a:spLocks noGrp="1"/>
          </p:cNvSpPr>
          <p:nvPr>
            <p:ph type="sldNum" sz="quarter" idx="12"/>
          </p:nvPr>
        </p:nvSpPr>
        <p:spPr/>
        <p:txBody>
          <a:bodyPr/>
          <a:lstStyle/>
          <a:p>
            <a:fld id="{46CBDAFF-6F72-4DEC-A76B-3A5A3345B25A}" type="slidenum">
              <a:rPr lang="en-GB" smtClean="0"/>
              <a:t>7</a:t>
            </a:fld>
            <a:endParaRPr lang="en-GB"/>
          </a:p>
        </p:txBody>
      </p:sp>
    </p:spTree>
    <p:extLst>
      <p:ext uri="{BB962C8B-B14F-4D97-AF65-F5344CB8AC3E}">
        <p14:creationId xmlns:p14="http://schemas.microsoft.com/office/powerpoint/2010/main" val="3240388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943" y="88121"/>
            <a:ext cx="11729884" cy="6633354"/>
          </a:xfrm>
          <a:prstGeom prst="rect">
            <a:avLst/>
          </a:prstGeom>
        </p:spPr>
        <p:txBody>
          <a:bodyPr wrap="square">
            <a:spAutoFit/>
          </a:bodyPr>
          <a:lstStyle/>
          <a:p>
            <a:pPr algn="just">
              <a:lnSpc>
                <a:spcPct val="150000"/>
              </a:lnSpc>
            </a:pPr>
            <a:r>
              <a:rPr lang="en-US" sz="2200" b="1" dirty="0">
                <a:solidFill>
                  <a:srgbClr val="FF0000"/>
                </a:solidFill>
                <a:latin typeface="Times New Roman" panose="02020603050405020304" pitchFamily="18" charset="0"/>
                <a:cs typeface="Times New Roman" panose="02020603050405020304" pitchFamily="18" charset="0"/>
              </a:rPr>
              <a:t>Warm Saharan Air</a:t>
            </a:r>
            <a:r>
              <a:rPr lang="en-US" sz="2200" dirty="0">
                <a:solidFill>
                  <a:srgbClr val="FF0000"/>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This is the dry, hot wind (the yellow arrow) from the north that crosses the Sahara and converges with the monsoon over West and part of Central Africa. The dry air forms a dome 4 to 5 km high over the Sahara desert, creating the Saharan heat low. The intensity and location of the heat low affects water vapor transport and convection in West Africa. For example, as the low becomes more intense, the pressure gradient increases between the heat low and the cool Atlantic. This leads to enhanced moisture convergence inland (northward) and more favorable conditions for moist convection. </a:t>
            </a:r>
          </a:p>
          <a:p>
            <a:pPr algn="just">
              <a:lnSpc>
                <a:spcPct val="150000"/>
              </a:lnSpc>
            </a:pPr>
            <a:endParaRPr lang="en-US" sz="2200" b="1" dirty="0" smtClean="0">
              <a:solidFill>
                <a:srgbClr val="FF0000"/>
              </a:solidFill>
              <a:latin typeface="Times New Roman" panose="02020603050405020304" pitchFamily="18" charset="0"/>
              <a:cs typeface="Times New Roman" panose="02020603050405020304" pitchFamily="18" charset="0"/>
            </a:endParaRPr>
          </a:p>
          <a:p>
            <a:pPr algn="just">
              <a:lnSpc>
                <a:spcPct val="150000"/>
              </a:lnSpc>
            </a:pPr>
            <a:r>
              <a:rPr lang="en-US" sz="2200" b="1" dirty="0" smtClean="0">
                <a:solidFill>
                  <a:srgbClr val="FF0000"/>
                </a:solidFill>
                <a:latin typeface="Times New Roman" panose="02020603050405020304" pitchFamily="18" charset="0"/>
                <a:cs typeface="Times New Roman" panose="02020603050405020304" pitchFamily="18" charset="0"/>
              </a:rPr>
              <a:t>Intertropical </a:t>
            </a:r>
            <a:r>
              <a:rPr lang="en-US" sz="2200" b="1" dirty="0">
                <a:solidFill>
                  <a:srgbClr val="FF0000"/>
                </a:solidFill>
                <a:latin typeface="Times New Roman" panose="02020603050405020304" pitchFamily="18" charset="0"/>
                <a:cs typeface="Times New Roman" panose="02020603050405020304" pitchFamily="18" charset="0"/>
              </a:rPr>
              <a:t>Front (ITF): </a:t>
            </a:r>
            <a:r>
              <a:rPr lang="en-US" sz="2200" dirty="0">
                <a:latin typeface="Times New Roman" panose="02020603050405020304" pitchFamily="18" charset="0"/>
                <a:cs typeface="Times New Roman" panose="02020603050405020304" pitchFamily="18" charset="0"/>
              </a:rPr>
              <a:t>The ITF, also known as the Intertropical Discontinuity, is the separation zone between the dry Saharan air and the monsoon flow over West Africa. It is generally associated with Saharan heat lows. Convective systems do not develop along the convergence line due to the weak thickness of the monsoon layer in the zone and subsidence in the mid-troposphere. Deep convection is found 3 to 5 degrees south of the </a:t>
            </a:r>
            <a:r>
              <a:rPr lang="en-US" sz="2200" dirty="0" smtClean="0">
                <a:latin typeface="Times New Roman" panose="02020603050405020304" pitchFamily="18" charset="0"/>
                <a:cs typeface="Times New Roman" panose="02020603050405020304" pitchFamily="18" charset="0"/>
              </a:rPr>
              <a:t>ITF</a:t>
            </a:r>
            <a:endParaRPr lang="en-US"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6CBDAFF-6F72-4DEC-A76B-3A5A3345B25A}" type="slidenum">
              <a:rPr lang="en-GB" smtClean="0"/>
              <a:t>8</a:t>
            </a:fld>
            <a:endParaRPr lang="en-GB"/>
          </a:p>
        </p:txBody>
      </p:sp>
    </p:spTree>
    <p:extLst>
      <p:ext uri="{BB962C8B-B14F-4D97-AF65-F5344CB8AC3E}">
        <p14:creationId xmlns:p14="http://schemas.microsoft.com/office/powerpoint/2010/main" val="10022061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1820" y="0"/>
            <a:ext cx="11719774" cy="6633354"/>
          </a:xfrm>
          <a:prstGeom prst="rect">
            <a:avLst/>
          </a:prstGeom>
        </p:spPr>
        <p:txBody>
          <a:bodyPr wrap="square">
            <a:spAutoFit/>
          </a:bodyPr>
          <a:lstStyle/>
          <a:p>
            <a:pPr algn="just">
              <a:lnSpc>
                <a:spcPct val="150000"/>
              </a:lnSpc>
            </a:pPr>
            <a:r>
              <a:rPr lang="en-GB" sz="2200" b="1" dirty="0">
                <a:solidFill>
                  <a:srgbClr val="FF0000"/>
                </a:solidFill>
                <a:latin typeface="Times New Roman" panose="02020603050405020304" pitchFamily="18" charset="0"/>
                <a:cs typeface="Times New Roman" panose="02020603050405020304" pitchFamily="18" charset="0"/>
              </a:rPr>
              <a:t>Heat Low</a:t>
            </a:r>
            <a:r>
              <a:rPr lang="en-GB" sz="2200" dirty="0">
                <a:solidFill>
                  <a:srgbClr val="FF0000"/>
                </a:solidFill>
                <a:latin typeface="Times New Roman" panose="02020603050405020304" pitchFamily="18" charset="0"/>
                <a:cs typeface="Times New Roman" panose="02020603050405020304" pitchFamily="18" charset="0"/>
              </a:rPr>
              <a:t>: </a:t>
            </a:r>
            <a:r>
              <a:rPr lang="en-GB" sz="2200" dirty="0">
                <a:latin typeface="Times New Roman" panose="02020603050405020304" pitchFamily="18" charset="0"/>
                <a:cs typeface="Times New Roman" panose="02020603050405020304" pitchFamily="18" charset="0"/>
              </a:rPr>
              <a:t>A heat low is an area of high surface temperatures and low surface pressures. (Note that the threshold for pressure values varies throughout the day due to the intense diurnal heat cycle.) Heat lows exist throughout the year and occur where insolation is high and evaporation is low. During the summer, the West African heat low is generally positioned over the Sahara and is often referred to as the Saharan heat low. During this period, the heat low is one of the major dynamic elements of the West African monsoon system. </a:t>
            </a:r>
          </a:p>
          <a:p>
            <a:pPr algn="just">
              <a:lnSpc>
                <a:spcPct val="150000"/>
              </a:lnSpc>
            </a:pPr>
            <a:endParaRPr lang="en-GB" sz="2200" b="1" dirty="0" smtClean="0">
              <a:solidFill>
                <a:srgbClr val="FF0000"/>
              </a:solidFill>
              <a:latin typeface="Times New Roman" panose="02020603050405020304" pitchFamily="18" charset="0"/>
              <a:cs typeface="Times New Roman" panose="02020603050405020304" pitchFamily="18" charset="0"/>
            </a:endParaRPr>
          </a:p>
          <a:p>
            <a:pPr algn="just">
              <a:lnSpc>
                <a:spcPct val="150000"/>
              </a:lnSpc>
            </a:pPr>
            <a:r>
              <a:rPr lang="en-GB" sz="2200" b="1" dirty="0" smtClean="0">
                <a:solidFill>
                  <a:srgbClr val="FF0000"/>
                </a:solidFill>
                <a:latin typeface="Times New Roman" panose="02020603050405020304" pitchFamily="18" charset="0"/>
                <a:cs typeface="Times New Roman" panose="02020603050405020304" pitchFamily="18" charset="0"/>
              </a:rPr>
              <a:t>African </a:t>
            </a:r>
            <a:r>
              <a:rPr lang="en-GB" sz="2200" b="1" dirty="0">
                <a:solidFill>
                  <a:srgbClr val="FF0000"/>
                </a:solidFill>
                <a:latin typeface="Times New Roman" panose="02020603050405020304" pitchFamily="18" charset="0"/>
                <a:cs typeface="Times New Roman" panose="02020603050405020304" pitchFamily="18" charset="0"/>
              </a:rPr>
              <a:t>Easterly Jet (AEJ): </a:t>
            </a:r>
            <a:r>
              <a:rPr lang="en-GB" sz="2200" dirty="0">
                <a:latin typeface="Times New Roman" panose="02020603050405020304" pitchFamily="18" charset="0"/>
                <a:cs typeface="Times New Roman" panose="02020603050405020304" pitchFamily="18" charset="0"/>
              </a:rPr>
              <a:t>The AEJ is a mid-tropospheric easterly wind maximum located between 700 and 600 </a:t>
            </a:r>
            <a:r>
              <a:rPr lang="en-GB" sz="2200" dirty="0" err="1">
                <a:latin typeface="Times New Roman" panose="02020603050405020304" pitchFamily="18" charset="0"/>
                <a:cs typeface="Times New Roman" panose="02020603050405020304" pitchFamily="18" charset="0"/>
              </a:rPr>
              <a:t>hPa</a:t>
            </a:r>
            <a:r>
              <a:rPr lang="en-GB" sz="2200" dirty="0">
                <a:latin typeface="Times New Roman" panose="02020603050405020304" pitchFamily="18" charset="0"/>
                <a:cs typeface="Times New Roman" panose="02020603050405020304" pitchFamily="18" charset="0"/>
              </a:rPr>
              <a:t> over </a:t>
            </a:r>
            <a:r>
              <a:rPr lang="en-GB" sz="2200" dirty="0" err="1">
                <a:latin typeface="Times New Roman" panose="02020603050405020304" pitchFamily="18" charset="0"/>
                <a:cs typeface="Times New Roman" panose="02020603050405020304" pitchFamily="18" charset="0"/>
              </a:rPr>
              <a:t>Sahelian</a:t>
            </a:r>
            <a:r>
              <a:rPr lang="en-GB" sz="2200" dirty="0">
                <a:latin typeface="Times New Roman" panose="02020603050405020304" pitchFamily="18" charset="0"/>
                <a:cs typeface="Times New Roman" panose="02020603050405020304" pitchFamily="18" charset="0"/>
              </a:rPr>
              <a:t> Africa during the northern hemispheric summer.  The AEJ has mean maximum speeds of 10-13 m/s.  The jet is the easterly geostrophic flow response to the strong temperature gradient between warm Saharan air layer and cool monsoon air to the south.  African easterly waves, which produce severe thunderstorms, have their maximum amplitude close to the level of the AEJ but south of the AEJ. </a:t>
            </a:r>
          </a:p>
        </p:txBody>
      </p:sp>
      <p:sp>
        <p:nvSpPr>
          <p:cNvPr id="4" name="Slide Number Placeholder 3"/>
          <p:cNvSpPr>
            <a:spLocks noGrp="1"/>
          </p:cNvSpPr>
          <p:nvPr>
            <p:ph type="sldNum" sz="quarter" idx="12"/>
          </p:nvPr>
        </p:nvSpPr>
        <p:spPr/>
        <p:txBody>
          <a:bodyPr/>
          <a:lstStyle/>
          <a:p>
            <a:fld id="{46CBDAFF-6F72-4DEC-A76B-3A5A3345B25A}" type="slidenum">
              <a:rPr lang="en-GB" smtClean="0"/>
              <a:t>9</a:t>
            </a:fld>
            <a:endParaRPr lang="en-GB"/>
          </a:p>
        </p:txBody>
      </p:sp>
    </p:spTree>
    <p:extLst>
      <p:ext uri="{BB962C8B-B14F-4D97-AF65-F5344CB8AC3E}">
        <p14:creationId xmlns:p14="http://schemas.microsoft.com/office/powerpoint/2010/main" val="1690844747"/>
      </p:ext>
    </p:extLst>
  </p:cSld>
  <p:clrMapOvr>
    <a:masterClrMapping/>
  </p:clrMapOvr>
  <p:timing>
    <p:tnLst>
      <p:par>
        <p:cTn id="1" dur="indefinite" restart="never" nodeType="tmRoot"/>
      </p:par>
    </p:tnLst>
  </p:timing>
</p:sld>
</file>

<file path=ppt/theme/_rels/them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3.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5757</TotalTime>
  <Words>2161</Words>
  <Application>Microsoft Office PowerPoint</Application>
  <PresentationFormat>Widescreen</PresentationFormat>
  <Paragraphs>194</Paragraphs>
  <Slides>23</Slides>
  <Notes>6</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23</vt:i4>
      </vt:variant>
    </vt:vector>
  </HeadingPairs>
  <TitlesOfParts>
    <vt:vector size="35" baseType="lpstr">
      <vt:lpstr>Arial</vt:lpstr>
      <vt:lpstr>Arial Black</vt:lpstr>
      <vt:lpstr>Calibri</vt:lpstr>
      <vt:lpstr>Calibri Light</vt:lpstr>
      <vt:lpstr>Century Schoolbook</vt:lpstr>
      <vt:lpstr>Corbel</vt:lpstr>
      <vt:lpstr>Garamond</vt:lpstr>
      <vt:lpstr>Times New Roman</vt:lpstr>
      <vt:lpstr>Wingdings</vt:lpstr>
      <vt:lpstr>Office Theme</vt:lpstr>
      <vt:lpstr>Headlines</vt:lpstr>
      <vt:lpstr>Organic</vt:lpstr>
      <vt:lpstr>PowerPoint Presentation</vt:lpstr>
      <vt:lpstr>Course Content (Overview)</vt:lpstr>
      <vt:lpstr>Second Semester Highlights </vt:lpstr>
      <vt:lpstr>LECTURE 2 </vt:lpstr>
      <vt:lpstr>Brainstorm</vt:lpstr>
      <vt:lpstr>PowerPoint Presentation</vt:lpstr>
      <vt:lpstr>PowerPoint Presentation</vt:lpstr>
      <vt:lpstr>PowerPoint Presentation</vt:lpstr>
      <vt:lpstr>PowerPoint Presentation</vt:lpstr>
      <vt:lpstr>PowerPoint Presentation</vt:lpstr>
      <vt:lpstr>PowerPoint Presentation</vt:lpstr>
      <vt:lpstr>WEST AFRICAN THUNDERSTORMS AND SQUALL LINES</vt:lpstr>
      <vt:lpstr>PowerPoint Presentation</vt:lpstr>
      <vt:lpstr>Severe thunderstorm possesses an internal wind structure that maintains that separation, so the storms downdraft does not choke off its life sustaining updraft.</vt:lpstr>
      <vt:lpstr>PowerPoint Presentation</vt:lpstr>
      <vt:lpstr>Wind shear, the key to severe thunderstorm organization.</vt:lpstr>
      <vt:lpstr>PowerPoint Presentation</vt:lpstr>
      <vt:lpstr>PowerPoint Presentation</vt:lpstr>
      <vt:lpstr>Thunderstorm Type</vt:lpstr>
      <vt:lpstr>3 stages of a single cell Thunderstorm</vt:lpstr>
      <vt:lpstr>PowerPoint Presentation</vt:lpstr>
      <vt:lpstr>RECAP OF LECTURE 1</vt:lpstr>
      <vt:lpstr>ASSESSMENT 2</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 361: Tropical Meteorology</dc:title>
  <dc:creator>HP</dc:creator>
  <cp:lastModifiedBy>HP</cp:lastModifiedBy>
  <cp:revision>193</cp:revision>
  <dcterms:created xsi:type="dcterms:W3CDTF">2019-09-04T12:24:24Z</dcterms:created>
  <dcterms:modified xsi:type="dcterms:W3CDTF">2020-01-31T12:52:21Z</dcterms:modified>
</cp:coreProperties>
</file>