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k Heynckes" initials="HH" lastIdx="1" clrIdx="0">
    <p:extLst>
      <p:ext uri="{19B8F6BF-5375-455C-9EA6-DF929625EA0E}">
        <p15:presenceInfo xmlns:p15="http://schemas.microsoft.com/office/powerpoint/2012/main" userId="88109cc6f49cca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0323" autoAdjust="0"/>
  </p:normalViewPr>
  <p:slideViewPr>
    <p:cSldViewPr snapToGrid="0">
      <p:cViewPr varScale="1">
        <p:scale>
          <a:sx n="102" d="100"/>
          <a:sy n="102"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9AFEF-E8EE-4741-94B6-A85679B49596}" type="datetimeFigureOut">
              <a:rPr lang="de-DE" smtClean="0"/>
              <a:t>01.12.2020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5D094-B747-4E0E-A832-A65922F03C61}" type="slidenum">
              <a:rPr lang="de-DE" smtClean="0"/>
              <a:t>‹Nr.›</a:t>
            </a:fld>
            <a:endParaRPr lang="de-DE"/>
          </a:p>
        </p:txBody>
      </p:sp>
    </p:spTree>
    <p:extLst>
      <p:ext uri="{BB962C8B-B14F-4D97-AF65-F5344CB8AC3E}">
        <p14:creationId xmlns:p14="http://schemas.microsoft.com/office/powerpoint/2010/main" val="213469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Genauere Beschreibung der Problemstellung sind in unseren Leitfragen und in unserem Exposé zu finden im GitHub-Wiki.</a:t>
            </a:r>
          </a:p>
        </p:txBody>
      </p:sp>
      <p:sp>
        <p:nvSpPr>
          <p:cNvPr id="4" name="Foliennummernplatzhalter 3"/>
          <p:cNvSpPr>
            <a:spLocks noGrp="1"/>
          </p:cNvSpPr>
          <p:nvPr>
            <p:ph type="sldNum" sz="quarter" idx="5"/>
          </p:nvPr>
        </p:nvSpPr>
        <p:spPr/>
        <p:txBody>
          <a:bodyPr/>
          <a:lstStyle/>
          <a:p>
            <a:fld id="{94C5D094-B747-4E0E-A832-A65922F03C61}" type="slidenum">
              <a:rPr lang="de-DE" smtClean="0"/>
              <a:t>2</a:t>
            </a:fld>
            <a:endParaRPr lang="de-DE"/>
          </a:p>
        </p:txBody>
      </p:sp>
    </p:spTree>
    <p:extLst>
      <p:ext uri="{BB962C8B-B14F-4D97-AF65-F5344CB8AC3E}">
        <p14:creationId xmlns:p14="http://schemas.microsoft.com/office/powerpoint/2010/main" val="401822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Das Domänenmodell verbindet die Domäne der Raumplanung mit dem von uns vorgeschlagenen Lösungsansatz. Es wird ein erster Blick auf Stakeholder und verschiedene Anwendungsgebiete geworfen, sowie häufige Probleme der Domäne. Die Planner App PLOOM hat ebenfalls einige kleine Unterarme, um einen Eindruck der Komplexität und der damit eingehenden Funktionen zu gewinnen.</a:t>
            </a:r>
            <a:endParaRPr lang="de-DE" dirty="0"/>
          </a:p>
        </p:txBody>
      </p:sp>
      <p:sp>
        <p:nvSpPr>
          <p:cNvPr id="4" name="Foliennummernplatzhalter 3"/>
          <p:cNvSpPr>
            <a:spLocks noGrp="1"/>
          </p:cNvSpPr>
          <p:nvPr>
            <p:ph type="sldNum" sz="quarter" idx="5"/>
          </p:nvPr>
        </p:nvSpPr>
        <p:spPr/>
        <p:txBody>
          <a:bodyPr/>
          <a:lstStyle/>
          <a:p>
            <a:fld id="{94C5D094-B747-4E0E-A832-A65922F03C61}" type="slidenum">
              <a:rPr lang="de-DE" smtClean="0"/>
              <a:t>3</a:t>
            </a:fld>
            <a:endParaRPr lang="de-DE"/>
          </a:p>
        </p:txBody>
      </p:sp>
    </p:spTree>
    <p:extLst>
      <p:ext uri="{BB962C8B-B14F-4D97-AF65-F5344CB8AC3E}">
        <p14:creationId xmlns:p14="http://schemas.microsoft.com/office/powerpoint/2010/main" val="3961382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Die Grafik zeigt ein primitives Beispiel der 2D Ansicht, die PLOOM generieren können soll. Mehrere verschiedene Raumformen werden dabei in Betracht gezogen. Verschiedene Algorithmen könnten bei jeder </a:t>
            </a:r>
            <a:r>
              <a:rPr lang="de-DE" b="0" i="0" dirty="0" err="1">
                <a:solidFill>
                  <a:srgbClr val="24292E"/>
                </a:solidFill>
                <a:effectLst/>
                <a:latin typeface="-apple-system"/>
              </a:rPr>
              <a:t>Raumform</a:t>
            </a:r>
            <a:r>
              <a:rPr lang="de-DE" b="0" i="0" dirty="0">
                <a:solidFill>
                  <a:srgbClr val="24292E"/>
                </a:solidFill>
                <a:effectLst/>
                <a:latin typeface="-apple-system"/>
              </a:rPr>
              <a:t> auftreten. Die einfachste Form der Anordnung von Objekten in einem Raum ist das zeilenweise Einteilen der Verfügbaren Fläche. Des Weiteren könnten aber auch komplexere Algorithmen entwickelt werden, wie z.B. das Einteilen mehrerer Objekte in einem Raum, via dessen Radius, wenn ggf. ein Mindestabstand besteht. Oder das Zerteilen eines L-förmigen Raumes in zwei Rechtecke zur leichteren Berechnung der zu anordnenden Elemente.</a:t>
            </a:r>
            <a:endParaRPr lang="de-DE" dirty="0"/>
          </a:p>
        </p:txBody>
      </p:sp>
      <p:sp>
        <p:nvSpPr>
          <p:cNvPr id="4" name="Foliennummernplatzhalter 3"/>
          <p:cNvSpPr>
            <a:spLocks noGrp="1"/>
          </p:cNvSpPr>
          <p:nvPr>
            <p:ph type="sldNum" sz="quarter" idx="5"/>
          </p:nvPr>
        </p:nvSpPr>
        <p:spPr/>
        <p:txBody>
          <a:bodyPr/>
          <a:lstStyle/>
          <a:p>
            <a:fld id="{94C5D094-B747-4E0E-A832-A65922F03C61}" type="slidenum">
              <a:rPr lang="de-DE" smtClean="0"/>
              <a:t>4</a:t>
            </a:fld>
            <a:endParaRPr lang="de-DE"/>
          </a:p>
        </p:txBody>
      </p:sp>
    </p:spTree>
    <p:extLst>
      <p:ext uri="{BB962C8B-B14F-4D97-AF65-F5344CB8AC3E}">
        <p14:creationId xmlns:p14="http://schemas.microsoft.com/office/powerpoint/2010/main" val="340782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Der Projektplan und die dazugehörige Zeiteinteilung sind in unserem Wiki zu finden. Jeder </a:t>
            </a:r>
            <a:r>
              <a:rPr lang="de-DE" b="0" i="0" dirty="0" err="1">
                <a:solidFill>
                  <a:srgbClr val="24292E"/>
                </a:solidFill>
                <a:effectLst/>
                <a:latin typeface="-apple-system"/>
              </a:rPr>
              <a:t>Bucket</a:t>
            </a:r>
            <a:r>
              <a:rPr lang="de-DE" b="0" i="0" dirty="0">
                <a:solidFill>
                  <a:srgbClr val="24292E"/>
                </a:solidFill>
                <a:effectLst/>
                <a:latin typeface="-apple-system"/>
              </a:rPr>
              <a:t> besteht aus mehreren Aufgaben, die in dieser Woche zu erfüllen sind. Es wird immer auf ein Audit hingearbeitet und danach werden die neu gewonnen Informationen in die weitere Arbeit eingebunden. Die kurzfristige Planung ist dabei immer sehr detailliert und auf lange Sicht wird gezielt aber eher grobmaschig geplant. Des Weiteren wird die Zeitplanung wöchentlich angepasst, um auf Probleme und neue Aufgaben reagieren zu können. Der Plan wird in Kürze noch um eine Arbeitsmatrix erweitert.</a:t>
            </a:r>
            <a:endParaRPr lang="de-DE" dirty="0"/>
          </a:p>
        </p:txBody>
      </p:sp>
      <p:sp>
        <p:nvSpPr>
          <p:cNvPr id="4" name="Foliennummernplatzhalter 3"/>
          <p:cNvSpPr>
            <a:spLocks noGrp="1"/>
          </p:cNvSpPr>
          <p:nvPr>
            <p:ph type="sldNum" sz="quarter" idx="5"/>
          </p:nvPr>
        </p:nvSpPr>
        <p:spPr/>
        <p:txBody>
          <a:bodyPr/>
          <a:lstStyle/>
          <a:p>
            <a:fld id="{94C5D094-B747-4E0E-A832-A65922F03C61}" type="slidenum">
              <a:rPr lang="de-DE" smtClean="0"/>
              <a:t>5</a:t>
            </a:fld>
            <a:endParaRPr lang="de-DE"/>
          </a:p>
        </p:txBody>
      </p:sp>
    </p:spTree>
    <p:extLst>
      <p:ext uri="{BB962C8B-B14F-4D97-AF65-F5344CB8AC3E}">
        <p14:creationId xmlns:p14="http://schemas.microsoft.com/office/powerpoint/2010/main" val="114042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24292E"/>
                </a:solidFill>
                <a:effectLst/>
                <a:latin typeface="-apple-system"/>
              </a:rPr>
              <a:t>Der Leitfragenkatalog beantwortet allgemeine Verständnisfragen bezüglich der Entwicklung, Organisation, Funktion und Logik hinter PLOOM. Hierbei wurden jedoch nicht alle der vorgegebenen Fragen beantwortet, da zu den betroffenen Restfragen frühestens zum Zeitpunkt der Prototyp-Entwicklung eine Ergänzung durchgeführt werden kann. Um eine diskrete Verständlichkeit der Thematik schaffen zu können werden die Antworten zu den Fragen nur in sehr kurzen Sätzen u.a. hinter Gedankenstrichen verfasst. Weitere Leitfragen sind in unserem </a:t>
            </a:r>
            <a:r>
              <a:rPr lang="de-DE" b="0" i="0" dirty="0" err="1">
                <a:solidFill>
                  <a:srgbClr val="24292E"/>
                </a:solidFill>
                <a:effectLst/>
                <a:latin typeface="-apple-system"/>
              </a:rPr>
              <a:t>Github</a:t>
            </a:r>
            <a:r>
              <a:rPr lang="de-DE" b="0" i="0" dirty="0">
                <a:solidFill>
                  <a:srgbClr val="24292E"/>
                </a:solidFill>
                <a:effectLst/>
                <a:latin typeface="-apple-system"/>
              </a:rPr>
              <a:t>-Wiki zu finden. Diese wurden nicht mit in die Folien aufgenommen, durch begrenzte Präsentationszeit.</a:t>
            </a:r>
          </a:p>
          <a:p>
            <a:br>
              <a:rPr lang="de-DE" dirty="0"/>
            </a:br>
            <a:endParaRPr lang="de-DE" dirty="0"/>
          </a:p>
        </p:txBody>
      </p:sp>
      <p:sp>
        <p:nvSpPr>
          <p:cNvPr id="4" name="Foliennummernplatzhalter 3"/>
          <p:cNvSpPr>
            <a:spLocks noGrp="1"/>
          </p:cNvSpPr>
          <p:nvPr>
            <p:ph type="sldNum" sz="quarter" idx="5"/>
          </p:nvPr>
        </p:nvSpPr>
        <p:spPr/>
        <p:txBody>
          <a:bodyPr/>
          <a:lstStyle/>
          <a:p>
            <a:fld id="{94C5D094-B747-4E0E-A832-A65922F03C61}" type="slidenum">
              <a:rPr lang="de-DE" smtClean="0"/>
              <a:t>7</a:t>
            </a:fld>
            <a:endParaRPr lang="de-DE"/>
          </a:p>
        </p:txBody>
      </p:sp>
    </p:spTree>
    <p:extLst>
      <p:ext uri="{BB962C8B-B14F-4D97-AF65-F5344CB8AC3E}">
        <p14:creationId xmlns:p14="http://schemas.microsoft.com/office/powerpoint/2010/main" val="487094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Erfordernisse sind Bestandteil der Leitfragen zum Projekt. Weitere und detailliertere Erfordernisse sind in unserem GitHub-Wiki zu finden.</a:t>
            </a:r>
          </a:p>
        </p:txBody>
      </p:sp>
      <p:sp>
        <p:nvSpPr>
          <p:cNvPr id="4" name="Foliennummernplatzhalter 3"/>
          <p:cNvSpPr>
            <a:spLocks noGrp="1"/>
          </p:cNvSpPr>
          <p:nvPr>
            <p:ph type="sldNum" sz="quarter" idx="5"/>
          </p:nvPr>
        </p:nvSpPr>
        <p:spPr/>
        <p:txBody>
          <a:bodyPr/>
          <a:lstStyle/>
          <a:p>
            <a:fld id="{94C5D094-B747-4E0E-A832-A65922F03C61}" type="slidenum">
              <a:rPr lang="de-DE" smtClean="0"/>
              <a:t>9</a:t>
            </a:fld>
            <a:endParaRPr lang="de-DE"/>
          </a:p>
        </p:txBody>
      </p:sp>
    </p:spTree>
    <p:extLst>
      <p:ext uri="{BB962C8B-B14F-4D97-AF65-F5344CB8AC3E}">
        <p14:creationId xmlns:p14="http://schemas.microsoft.com/office/powerpoint/2010/main" val="2476185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Anforderungen sind Bestandteil der Leitfragen zum Projekt. Weitere und detailliertere Anforderungen sind in unserem GitHub-Wiki zu finden.</a:t>
            </a:r>
          </a:p>
          <a:p>
            <a:endParaRPr lang="de-DE" dirty="0"/>
          </a:p>
        </p:txBody>
      </p:sp>
      <p:sp>
        <p:nvSpPr>
          <p:cNvPr id="4" name="Foliennummernplatzhalter 3"/>
          <p:cNvSpPr>
            <a:spLocks noGrp="1"/>
          </p:cNvSpPr>
          <p:nvPr>
            <p:ph type="sldNum" sz="quarter" idx="5"/>
          </p:nvPr>
        </p:nvSpPr>
        <p:spPr/>
        <p:txBody>
          <a:bodyPr/>
          <a:lstStyle/>
          <a:p>
            <a:fld id="{94C5D094-B747-4E0E-A832-A65922F03C61}" type="slidenum">
              <a:rPr lang="de-DE" smtClean="0"/>
              <a:t>10</a:t>
            </a:fld>
            <a:endParaRPr lang="de-DE"/>
          </a:p>
        </p:txBody>
      </p:sp>
    </p:spTree>
    <p:extLst>
      <p:ext uri="{BB962C8B-B14F-4D97-AF65-F5344CB8AC3E}">
        <p14:creationId xmlns:p14="http://schemas.microsoft.com/office/powerpoint/2010/main" val="312786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pirit344/EPWS2020AnspachHeynckes/wik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BCC36-766E-4354-8F4A-B6BCFE08F751}"/>
              </a:ext>
            </a:extLst>
          </p:cNvPr>
          <p:cNvSpPr>
            <a:spLocks noGrp="1"/>
          </p:cNvSpPr>
          <p:nvPr>
            <p:ph type="ctrTitle"/>
          </p:nvPr>
        </p:nvSpPr>
        <p:spPr/>
        <p:txBody>
          <a:bodyPr/>
          <a:lstStyle/>
          <a:p>
            <a:r>
              <a:rPr lang="de-DE" dirty="0" err="1"/>
              <a:t>Ploom</a:t>
            </a:r>
            <a:endParaRPr lang="de-DE" dirty="0"/>
          </a:p>
        </p:txBody>
      </p:sp>
      <p:sp>
        <p:nvSpPr>
          <p:cNvPr id="3" name="Untertitel 2">
            <a:extLst>
              <a:ext uri="{FF2B5EF4-FFF2-40B4-BE49-F238E27FC236}">
                <a16:creationId xmlns:a16="http://schemas.microsoft.com/office/drawing/2014/main" id="{6BEBB113-33E1-430D-80D1-3BC3A02771E3}"/>
              </a:ext>
            </a:extLst>
          </p:cNvPr>
          <p:cNvSpPr>
            <a:spLocks noGrp="1"/>
          </p:cNvSpPr>
          <p:nvPr>
            <p:ph type="subTitle" idx="1"/>
          </p:nvPr>
        </p:nvSpPr>
        <p:spPr>
          <a:xfrm>
            <a:off x="2417780" y="3531204"/>
            <a:ext cx="8637072" cy="1543304"/>
          </a:xfrm>
        </p:spPr>
        <p:txBody>
          <a:bodyPr>
            <a:normAutofit fontScale="92500" lnSpcReduction="20000"/>
          </a:bodyPr>
          <a:lstStyle/>
          <a:p>
            <a:r>
              <a:rPr lang="de-DE" dirty="0"/>
              <a:t>Plan </a:t>
            </a:r>
            <a:r>
              <a:rPr lang="de-DE" dirty="0" err="1"/>
              <a:t>Your</a:t>
            </a:r>
            <a:r>
              <a:rPr lang="de-DE" dirty="0"/>
              <a:t> Room</a:t>
            </a:r>
            <a:br>
              <a:rPr lang="de-DE" dirty="0"/>
            </a:br>
            <a:br>
              <a:rPr lang="de-DE" dirty="0"/>
            </a:br>
            <a:r>
              <a:rPr lang="de-DE" dirty="0"/>
              <a:t>Der mobile Raumplaner</a:t>
            </a:r>
            <a:br>
              <a:rPr lang="de-DE" dirty="0"/>
            </a:br>
            <a:br>
              <a:rPr lang="de-DE" dirty="0"/>
            </a:br>
            <a:r>
              <a:rPr lang="de-DE" dirty="0"/>
              <a:t>Entwicklungsprojekt TH Köln</a:t>
            </a:r>
          </a:p>
        </p:txBody>
      </p:sp>
    </p:spTree>
    <p:extLst>
      <p:ext uri="{BB962C8B-B14F-4D97-AF65-F5344CB8AC3E}">
        <p14:creationId xmlns:p14="http://schemas.microsoft.com/office/powerpoint/2010/main" val="3468414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CC44C-6E8C-41F5-BD79-C85041A31D7F}"/>
              </a:ext>
            </a:extLst>
          </p:cNvPr>
          <p:cNvSpPr>
            <a:spLocks noGrp="1"/>
          </p:cNvSpPr>
          <p:nvPr>
            <p:ph type="title"/>
          </p:nvPr>
        </p:nvSpPr>
        <p:spPr/>
        <p:txBody>
          <a:bodyPr/>
          <a:lstStyle/>
          <a:p>
            <a:r>
              <a:rPr lang="de-DE" dirty="0"/>
              <a:t>Anforderungen</a:t>
            </a:r>
          </a:p>
        </p:txBody>
      </p:sp>
      <p:sp>
        <p:nvSpPr>
          <p:cNvPr id="3" name="Inhaltsplatzhalter 2">
            <a:extLst>
              <a:ext uri="{FF2B5EF4-FFF2-40B4-BE49-F238E27FC236}">
                <a16:creationId xmlns:a16="http://schemas.microsoft.com/office/drawing/2014/main" id="{6B821477-5B71-43A6-B3BF-4FA78EB39850}"/>
              </a:ext>
            </a:extLst>
          </p:cNvPr>
          <p:cNvSpPr>
            <a:spLocks noGrp="1"/>
          </p:cNvSpPr>
          <p:nvPr>
            <p:ph idx="1"/>
          </p:nvPr>
        </p:nvSpPr>
        <p:spPr/>
        <p:txBody>
          <a:bodyPr>
            <a:normAutofit lnSpcReduction="10000"/>
          </a:bodyPr>
          <a:lstStyle/>
          <a:p>
            <a:r>
              <a:rPr lang="de-DE" sz="1800" b="1" i="1" u="none" strike="noStrike" baseline="0" dirty="0">
                <a:solidFill>
                  <a:srgbClr val="000000"/>
                </a:solidFill>
                <a:latin typeface="HIVMFW+Verdana-BoldItalic"/>
              </a:rPr>
              <a:t>PLOOM </a:t>
            </a:r>
            <a:r>
              <a:rPr lang="de-DE" sz="1800" b="0" i="1" u="none" strike="noStrike" baseline="0" dirty="0">
                <a:solidFill>
                  <a:srgbClr val="000000"/>
                </a:solidFill>
                <a:latin typeface="KDBQMC+Verdana-Italic"/>
              </a:rPr>
              <a:t>muss die Möglichkeit bieten, variable Objektgrößen eingeben zu können. </a:t>
            </a:r>
          </a:p>
          <a:p>
            <a:r>
              <a:rPr lang="de-DE" sz="1800" b="1" i="1" u="none" strike="noStrike" baseline="0" dirty="0">
                <a:solidFill>
                  <a:srgbClr val="000000"/>
                </a:solidFill>
                <a:latin typeface="HIVMFW+Verdana-BoldItalic"/>
              </a:rPr>
              <a:t>PLOOM </a:t>
            </a:r>
            <a:r>
              <a:rPr lang="de-DE" sz="1800" b="0" i="1" u="none" strike="noStrike" baseline="0" dirty="0">
                <a:solidFill>
                  <a:srgbClr val="000000"/>
                </a:solidFill>
                <a:latin typeface="KDBQMC+Verdana-Italic"/>
              </a:rPr>
              <a:t>sollte die Fähigkeit bieten, verschiedene Formen von Objekten auszuwählen. </a:t>
            </a:r>
            <a:endParaRPr lang="de-DE" sz="1800" i="1" dirty="0">
              <a:solidFill>
                <a:srgbClr val="000000"/>
              </a:solidFill>
              <a:latin typeface="KDBQMC+Verdana-Italic"/>
            </a:endParaRPr>
          </a:p>
          <a:p>
            <a:r>
              <a:rPr lang="de-DE" sz="1800" b="1" i="1" u="none" strike="noStrike" baseline="0" dirty="0">
                <a:solidFill>
                  <a:srgbClr val="000000"/>
                </a:solidFill>
                <a:latin typeface="HIVMFW+Verdana-BoldItalic"/>
              </a:rPr>
              <a:t>PLOOM </a:t>
            </a:r>
            <a:r>
              <a:rPr lang="de-DE" sz="1800" b="0" i="1" u="none" strike="noStrike" baseline="0" dirty="0">
                <a:solidFill>
                  <a:srgbClr val="000000"/>
                </a:solidFill>
                <a:latin typeface="KDBQMC+Verdana-Italic"/>
              </a:rPr>
              <a:t>sollte fähig sein, einzelne Objekte in einem Raum anzuordnen. </a:t>
            </a:r>
          </a:p>
          <a:p>
            <a:r>
              <a:rPr lang="de-DE" sz="1800" b="1" i="1" u="none" strike="noStrike" baseline="0" dirty="0">
                <a:solidFill>
                  <a:srgbClr val="000000"/>
                </a:solidFill>
                <a:latin typeface="HIVMFW+Verdana-BoldItalic"/>
              </a:rPr>
              <a:t>PLOOM </a:t>
            </a:r>
            <a:r>
              <a:rPr lang="de-DE" sz="1800" b="0" i="1" u="none" strike="noStrike" baseline="0" dirty="0">
                <a:solidFill>
                  <a:srgbClr val="000000"/>
                </a:solidFill>
                <a:latin typeface="KDBQMC+Verdana-Italic"/>
              </a:rPr>
              <a:t>sollte die Möglichkeit bieten, verschiedene Objekte zu rendern. </a:t>
            </a:r>
            <a:endParaRPr lang="de-DE" sz="1800" i="1" dirty="0">
              <a:solidFill>
                <a:srgbClr val="000000"/>
              </a:solidFill>
              <a:latin typeface="KDBQMC+Verdana-Italic"/>
            </a:endParaRPr>
          </a:p>
          <a:p>
            <a:r>
              <a:rPr lang="de-DE" sz="1800" b="1" i="1" u="none" strike="noStrike" baseline="0" dirty="0">
                <a:solidFill>
                  <a:srgbClr val="000000"/>
                </a:solidFill>
                <a:latin typeface="HIVMFW+Verdana-BoldItalic"/>
              </a:rPr>
              <a:t>PLOOM </a:t>
            </a:r>
            <a:r>
              <a:rPr lang="de-DE" sz="1800" b="0" i="1" u="none" strike="noStrike" baseline="0" dirty="0">
                <a:solidFill>
                  <a:srgbClr val="000000"/>
                </a:solidFill>
                <a:latin typeface="KDBQMC+Verdana-Italic"/>
              </a:rPr>
              <a:t>muss die Möglichkeit bieten, Raummaße manuell eingeben zu können. </a:t>
            </a:r>
          </a:p>
          <a:p>
            <a:r>
              <a:rPr lang="de-DE" sz="1800" b="1" i="1" u="none" strike="noStrike" baseline="0" dirty="0">
                <a:solidFill>
                  <a:srgbClr val="000000"/>
                </a:solidFill>
                <a:latin typeface="HIVMFW+Verdana-BoldItalic"/>
              </a:rPr>
              <a:t>PLOOM </a:t>
            </a:r>
            <a:r>
              <a:rPr lang="de-DE" sz="1800" b="0" i="1" u="none" strike="noStrike" baseline="0" dirty="0">
                <a:solidFill>
                  <a:srgbClr val="000000"/>
                </a:solidFill>
                <a:latin typeface="KDBQMC+Verdana-Italic"/>
              </a:rPr>
              <a:t>muss die Möglichkeit bieten, nicht-belegbare Zonen in einem Raum via Größenmaßen festzulegen. </a:t>
            </a:r>
            <a:endParaRPr lang="de-DE" sz="1800" i="1" dirty="0">
              <a:solidFill>
                <a:srgbClr val="000000"/>
              </a:solidFill>
              <a:latin typeface="KDBQMC+Verdana-Italic"/>
            </a:endParaRPr>
          </a:p>
          <a:p>
            <a:r>
              <a:rPr lang="de-DE" sz="1800" b="1" i="1" u="none" strike="noStrike" baseline="0" dirty="0">
                <a:solidFill>
                  <a:srgbClr val="000000"/>
                </a:solidFill>
                <a:latin typeface="HIVMFW+Verdana-BoldItalic"/>
              </a:rPr>
              <a:t>PLOOM </a:t>
            </a:r>
            <a:r>
              <a:rPr lang="de-DE" sz="1800" b="0" i="1" u="none" strike="noStrike" baseline="0" dirty="0">
                <a:solidFill>
                  <a:srgbClr val="000000"/>
                </a:solidFill>
                <a:latin typeface="KDBQMC+Verdana-Italic"/>
              </a:rPr>
              <a:t>wird fähig sein, einen Raum zwei/dreidimensional rendern zu können. </a:t>
            </a:r>
            <a:endParaRPr lang="de-DE" dirty="0"/>
          </a:p>
        </p:txBody>
      </p:sp>
    </p:spTree>
    <p:extLst>
      <p:ext uri="{BB962C8B-B14F-4D97-AF65-F5344CB8AC3E}">
        <p14:creationId xmlns:p14="http://schemas.microsoft.com/office/powerpoint/2010/main" val="153758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82EB1A-1C77-45F4-A0BB-943FA740CC44}"/>
              </a:ext>
            </a:extLst>
          </p:cNvPr>
          <p:cNvSpPr>
            <a:spLocks noGrp="1"/>
          </p:cNvSpPr>
          <p:nvPr>
            <p:ph type="title"/>
          </p:nvPr>
        </p:nvSpPr>
        <p:spPr/>
        <p:txBody>
          <a:bodyPr/>
          <a:lstStyle/>
          <a:p>
            <a:r>
              <a:rPr lang="de-DE" dirty="0"/>
              <a:t>Vielen Dank</a:t>
            </a:r>
          </a:p>
        </p:txBody>
      </p:sp>
      <p:sp>
        <p:nvSpPr>
          <p:cNvPr id="3" name="Inhaltsplatzhalter 2">
            <a:extLst>
              <a:ext uri="{FF2B5EF4-FFF2-40B4-BE49-F238E27FC236}">
                <a16:creationId xmlns:a16="http://schemas.microsoft.com/office/drawing/2014/main" id="{D21FA6A9-F3AD-435E-9048-B0120B6A6905}"/>
              </a:ext>
            </a:extLst>
          </p:cNvPr>
          <p:cNvSpPr>
            <a:spLocks noGrp="1"/>
          </p:cNvSpPr>
          <p:nvPr>
            <p:ph idx="1"/>
          </p:nvPr>
        </p:nvSpPr>
        <p:spPr/>
        <p:txBody>
          <a:bodyPr/>
          <a:lstStyle/>
          <a:p>
            <a:r>
              <a:rPr lang="de-DE" dirty="0"/>
              <a:t>Weitere Informationen sind in unserem Wiki zu finden</a:t>
            </a:r>
            <a:br>
              <a:rPr lang="de-DE" dirty="0"/>
            </a:br>
            <a:r>
              <a:rPr lang="de-DE" dirty="0">
                <a:hlinkClick r:id="rId2"/>
              </a:rPr>
              <a:t>https://github.com/Spirit344/EPWS2020AnspachHeynckes/wiki</a:t>
            </a:r>
            <a:endParaRPr lang="de-DE" dirty="0"/>
          </a:p>
          <a:p>
            <a:pPr marL="0" indent="0">
              <a:buNone/>
            </a:pPr>
            <a:endParaRPr lang="de-DE" dirty="0"/>
          </a:p>
        </p:txBody>
      </p:sp>
    </p:spTree>
    <p:extLst>
      <p:ext uri="{BB962C8B-B14F-4D97-AF65-F5344CB8AC3E}">
        <p14:creationId xmlns:p14="http://schemas.microsoft.com/office/powerpoint/2010/main" val="418958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7E385C-73E8-4D61-BC7A-AAA8D78725B1}"/>
              </a:ext>
            </a:extLst>
          </p:cNvPr>
          <p:cNvSpPr>
            <a:spLocks noGrp="1"/>
          </p:cNvSpPr>
          <p:nvPr>
            <p:ph type="title"/>
          </p:nvPr>
        </p:nvSpPr>
        <p:spPr/>
        <p:txBody>
          <a:bodyPr/>
          <a:lstStyle/>
          <a:p>
            <a:r>
              <a:rPr lang="de-DE" dirty="0"/>
              <a:t>Problemstellung</a:t>
            </a:r>
          </a:p>
        </p:txBody>
      </p:sp>
      <p:sp>
        <p:nvSpPr>
          <p:cNvPr id="3" name="Inhaltsplatzhalter 2">
            <a:extLst>
              <a:ext uri="{FF2B5EF4-FFF2-40B4-BE49-F238E27FC236}">
                <a16:creationId xmlns:a16="http://schemas.microsoft.com/office/drawing/2014/main" id="{0687C5C0-D1B7-4073-ACB5-2E638B2180A7}"/>
              </a:ext>
            </a:extLst>
          </p:cNvPr>
          <p:cNvSpPr>
            <a:spLocks noGrp="1"/>
          </p:cNvSpPr>
          <p:nvPr>
            <p:ph idx="1"/>
          </p:nvPr>
        </p:nvSpPr>
        <p:spPr/>
        <p:txBody>
          <a:bodyPr/>
          <a:lstStyle/>
          <a:p>
            <a:r>
              <a:rPr lang="de-DE" b="0" i="0" dirty="0">
                <a:solidFill>
                  <a:srgbClr val="24292E"/>
                </a:solidFill>
                <a:effectLst/>
                <a:latin typeface="-apple-system"/>
              </a:rPr>
              <a:t>Durch die COVID-19 Pandemie entstandenen Abstandsregelungen gestaltet sich die Raumplanung wesentlich schwerer als zuvor</a:t>
            </a:r>
          </a:p>
          <a:p>
            <a:r>
              <a:rPr lang="de-DE" b="0" i="0" dirty="0">
                <a:solidFill>
                  <a:srgbClr val="24292E"/>
                </a:solidFill>
                <a:effectLst/>
                <a:latin typeface="-apple-system"/>
              </a:rPr>
              <a:t>Übersichtlichkeit in der Thematik der Raumplanung von öffentlichen Einrichtungen, Lehrinstituten, Büros, der Gastronomie und Großveranstaltungen ist of</a:t>
            </a:r>
            <a:r>
              <a:rPr lang="de-DE" dirty="0">
                <a:solidFill>
                  <a:srgbClr val="24292E"/>
                </a:solidFill>
                <a:latin typeface="-apple-system"/>
              </a:rPr>
              <a:t>t nicht geschaffen</a:t>
            </a:r>
            <a:endParaRPr lang="de-DE" b="0" i="0" dirty="0">
              <a:solidFill>
                <a:srgbClr val="24292E"/>
              </a:solidFill>
              <a:effectLst/>
              <a:latin typeface="-apple-system"/>
            </a:endParaRPr>
          </a:p>
        </p:txBody>
      </p:sp>
    </p:spTree>
    <p:extLst>
      <p:ext uri="{BB962C8B-B14F-4D97-AF65-F5344CB8AC3E}">
        <p14:creationId xmlns:p14="http://schemas.microsoft.com/office/powerpoint/2010/main" val="340624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el 1">
            <a:extLst>
              <a:ext uri="{FF2B5EF4-FFF2-40B4-BE49-F238E27FC236}">
                <a16:creationId xmlns:a16="http://schemas.microsoft.com/office/drawing/2014/main" id="{5B2EC48F-7A94-41F6-99B0-17B085FACA8A}"/>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Erster Ansatz</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descr="Ein Bild, das Text, Schild, Screenshot, mehrere enthält.&#10;&#10;Automatisch generierte Beschreibung">
            <a:extLst>
              <a:ext uri="{FF2B5EF4-FFF2-40B4-BE49-F238E27FC236}">
                <a16:creationId xmlns:a16="http://schemas.microsoft.com/office/drawing/2014/main" id="{EBE33DBF-82FF-4DA4-B65C-714E5140831C}"/>
              </a:ext>
            </a:extLst>
          </p:cNvPr>
          <p:cNvPicPr>
            <a:picLocks noGrp="1" noChangeAspect="1"/>
          </p:cNvPicPr>
          <p:nvPr>
            <p:ph idx="1"/>
          </p:nvPr>
        </p:nvPicPr>
        <p:blipFill>
          <a:blip r:embed="rId4"/>
          <a:stretch>
            <a:fillRect/>
          </a:stretch>
        </p:blipFill>
        <p:spPr>
          <a:xfrm>
            <a:off x="5372100" y="976902"/>
            <a:ext cx="4814047" cy="4128046"/>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45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9" name="Rectangle 122">
            <a:extLst>
              <a:ext uri="{FF2B5EF4-FFF2-40B4-BE49-F238E27FC236}">
                <a16:creationId xmlns:a16="http://schemas.microsoft.com/office/drawing/2014/main" id="{FC530476-9E4F-445D-8134-2376C17E8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24">
            <a:extLst>
              <a:ext uri="{FF2B5EF4-FFF2-40B4-BE49-F238E27FC236}">
                <a16:creationId xmlns:a16="http://schemas.microsoft.com/office/drawing/2014/main" id="{6CC20C9A-0A22-45EF-A638-6E2B3E358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495610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el 1">
            <a:extLst>
              <a:ext uri="{FF2B5EF4-FFF2-40B4-BE49-F238E27FC236}">
                <a16:creationId xmlns:a16="http://schemas.microsoft.com/office/drawing/2014/main" id="{0A595398-47BF-4879-A48A-0F7FC322A346}"/>
              </a:ext>
            </a:extLst>
          </p:cNvPr>
          <p:cNvSpPr>
            <a:spLocks noGrp="1"/>
          </p:cNvSpPr>
          <p:nvPr>
            <p:ph type="title"/>
          </p:nvPr>
        </p:nvSpPr>
        <p:spPr>
          <a:xfrm>
            <a:off x="1451581" y="804520"/>
            <a:ext cx="4958419" cy="1049235"/>
          </a:xfrm>
        </p:spPr>
        <p:txBody>
          <a:bodyPr vert="horz" lIns="91440" tIns="45720" rIns="91440" bIns="0" rtlCol="0">
            <a:normAutofit/>
          </a:bodyPr>
          <a:lstStyle/>
          <a:p>
            <a:r>
              <a:rPr lang="en-US" dirty="0" err="1"/>
              <a:t>Beispiel</a:t>
            </a:r>
            <a:r>
              <a:rPr lang="en-US" dirty="0"/>
              <a:t> </a:t>
            </a:r>
            <a:r>
              <a:rPr lang="en-US" dirty="0" err="1"/>
              <a:t>Ansicht</a:t>
            </a:r>
            <a:endParaRPr lang="en-US" dirty="0"/>
          </a:p>
        </p:txBody>
      </p:sp>
      <p:sp>
        <p:nvSpPr>
          <p:cNvPr id="151" name="Rectangle 126">
            <a:extLst>
              <a:ext uri="{FF2B5EF4-FFF2-40B4-BE49-F238E27FC236}">
                <a16:creationId xmlns:a16="http://schemas.microsoft.com/office/drawing/2014/main" id="{F9F615F5-24F1-4F7A-B8E5-E7128891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2" name="Content Placeholder 119">
            <a:extLst>
              <a:ext uri="{FF2B5EF4-FFF2-40B4-BE49-F238E27FC236}">
                <a16:creationId xmlns:a16="http://schemas.microsoft.com/office/drawing/2014/main" id="{76DBCABF-184F-4785-8F8B-17BC6E838D30}"/>
              </a:ext>
            </a:extLst>
          </p:cNvPr>
          <p:cNvSpPr>
            <a:spLocks noGrp="1"/>
          </p:cNvSpPr>
          <p:nvPr>
            <p:ph idx="1"/>
          </p:nvPr>
        </p:nvSpPr>
        <p:spPr>
          <a:xfrm>
            <a:off x="1451581" y="2015732"/>
            <a:ext cx="4958419" cy="3450613"/>
          </a:xfrm>
        </p:spPr>
        <p:txBody>
          <a:bodyPr>
            <a:normAutofit/>
          </a:bodyPr>
          <a:lstStyle/>
          <a:p>
            <a:r>
              <a:rPr lang="en-US" dirty="0" err="1"/>
              <a:t>Klassenraum</a:t>
            </a:r>
            <a:r>
              <a:rPr lang="en-US" dirty="0"/>
              <a:t> </a:t>
            </a:r>
            <a:r>
              <a:rPr lang="en-US" dirty="0" err="1"/>
              <a:t>Einfach</a:t>
            </a:r>
            <a:endParaRPr lang="en-US" dirty="0"/>
          </a:p>
          <a:p>
            <a:r>
              <a:rPr lang="en-US" dirty="0" err="1"/>
              <a:t>Klassenraum</a:t>
            </a:r>
            <a:r>
              <a:rPr lang="en-US" dirty="0"/>
              <a:t> </a:t>
            </a:r>
            <a:r>
              <a:rPr lang="en-US" dirty="0" err="1"/>
              <a:t>Komplexer</a:t>
            </a:r>
            <a:endParaRPr lang="en-US" dirty="0"/>
          </a:p>
          <a:p>
            <a:r>
              <a:rPr lang="en-US" dirty="0" err="1"/>
              <a:t>Großraumbüro</a:t>
            </a:r>
            <a:endParaRPr lang="en-US" dirty="0"/>
          </a:p>
          <a:p>
            <a:r>
              <a:rPr lang="en-US" dirty="0" err="1"/>
              <a:t>Veranstaltungssaal</a:t>
            </a:r>
            <a:endParaRPr lang="en-US" dirty="0"/>
          </a:p>
          <a:p>
            <a:r>
              <a:rPr lang="en-US" dirty="0" err="1"/>
              <a:t>Autoralley</a:t>
            </a:r>
            <a:endParaRPr lang="en-US" dirty="0"/>
          </a:p>
          <a:p>
            <a:pPr marL="0" indent="0">
              <a:buNone/>
            </a:pPr>
            <a:endParaRPr lang="en-US" dirty="0"/>
          </a:p>
        </p:txBody>
      </p:sp>
      <p:grpSp>
        <p:nvGrpSpPr>
          <p:cNvPr id="153" name="Group 128">
            <a:extLst>
              <a:ext uri="{FF2B5EF4-FFF2-40B4-BE49-F238E27FC236}">
                <a16:creationId xmlns:a16="http://schemas.microsoft.com/office/drawing/2014/main" id="{E881DADC-361B-4490-B5E5-F744ACCD0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99254" y="482171"/>
            <a:ext cx="4652668" cy="5149101"/>
            <a:chOff x="6899254" y="482171"/>
            <a:chExt cx="4652668" cy="5149101"/>
          </a:xfrm>
        </p:grpSpPr>
        <p:sp>
          <p:nvSpPr>
            <p:cNvPr id="154" name="Rectangle 129">
              <a:extLst>
                <a:ext uri="{FF2B5EF4-FFF2-40B4-BE49-F238E27FC236}">
                  <a16:creationId xmlns:a16="http://schemas.microsoft.com/office/drawing/2014/main" id="{0D8C9000-70B7-4BEE-BD85-98839C65C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99254" y="482171"/>
              <a:ext cx="4652668"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30">
              <a:extLst>
                <a:ext uri="{FF2B5EF4-FFF2-40B4-BE49-F238E27FC236}">
                  <a16:creationId xmlns:a16="http://schemas.microsoft.com/office/drawing/2014/main" id="{CFAB5912-B2E3-44BD-B8E1-167A999BF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39487" y="812507"/>
              <a:ext cx="400124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6" name="Rectangle 132">
            <a:extLst>
              <a:ext uri="{FF2B5EF4-FFF2-40B4-BE49-F238E27FC236}">
                <a16:creationId xmlns:a16="http://schemas.microsoft.com/office/drawing/2014/main" id="{37B4F491-7438-4976-8041-7BEDCA16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6789" y="977965"/>
            <a:ext cx="367121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79C62328-A9CF-4F3F-B1AE-CD335FB7185B}"/>
              </a:ext>
            </a:extLst>
          </p:cNvPr>
          <p:cNvPicPr>
            <a:picLocks noChangeAspect="1"/>
          </p:cNvPicPr>
          <p:nvPr/>
        </p:nvPicPr>
        <p:blipFill rotWithShape="1">
          <a:blip r:embed="rId3"/>
          <a:srcRect r="-3" b="10563"/>
          <a:stretch/>
        </p:blipFill>
        <p:spPr>
          <a:xfrm>
            <a:off x="7861579" y="966535"/>
            <a:ext cx="2979586" cy="4115477"/>
          </a:xfrm>
          <a:prstGeom prst="rect">
            <a:avLst/>
          </a:prstGeom>
        </p:spPr>
      </p:pic>
      <p:pic>
        <p:nvPicPr>
          <p:cNvPr id="157" name="Picture 134">
            <a:extLst>
              <a:ext uri="{FF2B5EF4-FFF2-40B4-BE49-F238E27FC236}">
                <a16:creationId xmlns:a16="http://schemas.microsoft.com/office/drawing/2014/main" id="{48B8FA33-A4F9-456F-B49C-3B9DB4D1B4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7" name="Straight Connector 136">
            <a:extLst>
              <a:ext uri="{FF2B5EF4-FFF2-40B4-BE49-F238E27FC236}">
                <a16:creationId xmlns:a16="http://schemas.microsoft.com/office/drawing/2014/main" id="{4F2D7D0C-3C09-467B-BCB2-A1A52DAC2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44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FDBF6CE8-4E59-435B-827F-B38C94986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A2197D4-6913-4F69-AC8B-0ADF7C981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el 1">
            <a:extLst>
              <a:ext uri="{FF2B5EF4-FFF2-40B4-BE49-F238E27FC236}">
                <a16:creationId xmlns:a16="http://schemas.microsoft.com/office/drawing/2014/main" id="{202F1CD5-C094-45FB-9BD7-A26BB262FAF7}"/>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dirty="0" err="1"/>
              <a:t>Zeitplan</a:t>
            </a:r>
            <a:r>
              <a:rPr lang="en-US" sz="3600" dirty="0"/>
              <a:t> 1</a:t>
            </a:r>
          </a:p>
        </p:txBody>
      </p:sp>
      <p:grpSp>
        <p:nvGrpSpPr>
          <p:cNvPr id="22" name="Group 21">
            <a:extLst>
              <a:ext uri="{FF2B5EF4-FFF2-40B4-BE49-F238E27FC236}">
                <a16:creationId xmlns:a16="http://schemas.microsoft.com/office/drawing/2014/main" id="{11F19DEF-1DB3-4F6F-A1EE-3FEBD79E2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12888" y="323838"/>
            <a:ext cx="6753096" cy="3652791"/>
            <a:chOff x="2712888" y="323838"/>
            <a:chExt cx="6753096" cy="3652791"/>
          </a:xfrm>
        </p:grpSpPr>
        <p:sp>
          <p:nvSpPr>
            <p:cNvPr id="23" name="Rectangle 22">
              <a:extLst>
                <a:ext uri="{FF2B5EF4-FFF2-40B4-BE49-F238E27FC236}">
                  <a16:creationId xmlns:a16="http://schemas.microsoft.com/office/drawing/2014/main" id="{B26B31F7-E333-4A69-AC42-98EF14893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12888" y="323838"/>
              <a:ext cx="6753096" cy="365279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EFDBE13-75A8-4137-9C0E-4525CE641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24495" y="647445"/>
              <a:ext cx="6121616"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C767C2ED-63AC-4AA2-A700-6CE04FAD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7918" y="806495"/>
            <a:ext cx="5781908" cy="2678774"/>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BAE807C7-B8C5-4A7E-9B42-3BD4533C3AF0}"/>
              </a:ext>
            </a:extLst>
          </p:cNvPr>
          <p:cNvPicPr>
            <a:picLocks noGrp="1" noChangeAspect="1"/>
          </p:cNvPicPr>
          <p:nvPr>
            <p:ph idx="1"/>
          </p:nvPr>
        </p:nvPicPr>
        <p:blipFill>
          <a:blip r:embed="rId4"/>
          <a:stretch>
            <a:fillRect/>
          </a:stretch>
        </p:blipFill>
        <p:spPr>
          <a:xfrm>
            <a:off x="3468074" y="963739"/>
            <a:ext cx="5235851" cy="2369223"/>
          </a:xfrm>
          <a:prstGeom prst="rect">
            <a:avLst/>
          </a:prstGeom>
        </p:spPr>
      </p:pic>
      <p:cxnSp>
        <p:nvCxnSpPr>
          <p:cNvPr id="28" name="Straight Connector 27">
            <a:extLst>
              <a:ext uri="{FF2B5EF4-FFF2-40B4-BE49-F238E27FC236}">
                <a16:creationId xmlns:a16="http://schemas.microsoft.com/office/drawing/2014/main" id="{7FED6805-E3CB-443B-A77F-765ACF2076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 name="Picture 29">
            <a:extLst>
              <a:ext uri="{FF2B5EF4-FFF2-40B4-BE49-F238E27FC236}">
                <a16:creationId xmlns:a16="http://schemas.microsoft.com/office/drawing/2014/main" id="{B3B8775D-5536-4223-A232-05E77A8644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D3969087-04E1-4361-8348-2CC71F3327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23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FDBF6CE8-4E59-435B-827F-B38C94986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A2197D4-6913-4F69-AC8B-0ADF7C981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el 1">
            <a:extLst>
              <a:ext uri="{FF2B5EF4-FFF2-40B4-BE49-F238E27FC236}">
                <a16:creationId xmlns:a16="http://schemas.microsoft.com/office/drawing/2014/main" id="{202F1CD5-C094-45FB-9BD7-A26BB262FAF7}"/>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dirty="0" err="1"/>
              <a:t>Zeitplan</a:t>
            </a:r>
            <a:r>
              <a:rPr lang="en-US" sz="3600" dirty="0"/>
              <a:t> 2</a:t>
            </a:r>
          </a:p>
        </p:txBody>
      </p:sp>
      <p:grpSp>
        <p:nvGrpSpPr>
          <p:cNvPr id="22" name="Group 21">
            <a:extLst>
              <a:ext uri="{FF2B5EF4-FFF2-40B4-BE49-F238E27FC236}">
                <a16:creationId xmlns:a16="http://schemas.microsoft.com/office/drawing/2014/main" id="{11F19DEF-1DB3-4F6F-A1EE-3FEBD79E2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12888" y="323838"/>
            <a:ext cx="6753096" cy="3652791"/>
            <a:chOff x="2712888" y="323838"/>
            <a:chExt cx="6753096" cy="3652791"/>
          </a:xfrm>
        </p:grpSpPr>
        <p:sp>
          <p:nvSpPr>
            <p:cNvPr id="23" name="Rectangle 22">
              <a:extLst>
                <a:ext uri="{FF2B5EF4-FFF2-40B4-BE49-F238E27FC236}">
                  <a16:creationId xmlns:a16="http://schemas.microsoft.com/office/drawing/2014/main" id="{B26B31F7-E333-4A69-AC42-98EF14893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12888" y="323838"/>
              <a:ext cx="6753096" cy="365279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EFDBE13-75A8-4137-9C0E-4525CE641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24495" y="647445"/>
              <a:ext cx="6121616"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C767C2ED-63AC-4AA2-A700-6CE04FAD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7918" y="806495"/>
            <a:ext cx="5781908" cy="2678774"/>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FED6805-E3CB-443B-A77F-765ACF2076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 name="Picture 29">
            <a:extLst>
              <a:ext uri="{FF2B5EF4-FFF2-40B4-BE49-F238E27FC236}">
                <a16:creationId xmlns:a16="http://schemas.microsoft.com/office/drawing/2014/main" id="{B3B8775D-5536-4223-A232-05E77A8644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D3969087-04E1-4361-8348-2CC71F3327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Inhaltsplatzhalter 6">
            <a:extLst>
              <a:ext uri="{FF2B5EF4-FFF2-40B4-BE49-F238E27FC236}">
                <a16:creationId xmlns:a16="http://schemas.microsoft.com/office/drawing/2014/main" id="{5C08ACA8-22D6-4F55-BF83-CB60B64C1D11}"/>
              </a:ext>
            </a:extLst>
          </p:cNvPr>
          <p:cNvPicPr>
            <a:picLocks noGrp="1" noChangeAspect="1"/>
          </p:cNvPicPr>
          <p:nvPr>
            <p:ph idx="1"/>
          </p:nvPr>
        </p:nvPicPr>
        <p:blipFill>
          <a:blip r:embed="rId3"/>
          <a:stretch>
            <a:fillRect/>
          </a:stretch>
        </p:blipFill>
        <p:spPr>
          <a:xfrm>
            <a:off x="3187918" y="847961"/>
            <a:ext cx="5781908" cy="2589204"/>
          </a:xfrm>
        </p:spPr>
      </p:pic>
    </p:spTree>
    <p:extLst>
      <p:ext uri="{BB962C8B-B14F-4D97-AF65-F5344CB8AC3E}">
        <p14:creationId xmlns:p14="http://schemas.microsoft.com/office/powerpoint/2010/main" val="291948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22A5E-7ACB-4398-8DE7-7CB3F53A72A9}"/>
              </a:ext>
            </a:extLst>
          </p:cNvPr>
          <p:cNvSpPr>
            <a:spLocks noGrp="1"/>
          </p:cNvSpPr>
          <p:nvPr>
            <p:ph type="title"/>
          </p:nvPr>
        </p:nvSpPr>
        <p:spPr/>
        <p:txBody>
          <a:bodyPr/>
          <a:lstStyle/>
          <a:p>
            <a:r>
              <a:rPr lang="de-DE" dirty="0"/>
              <a:t>Leitfragen im Kontext </a:t>
            </a:r>
            <a:r>
              <a:rPr lang="de-DE" dirty="0" err="1"/>
              <a:t>Ploom</a:t>
            </a:r>
            <a:endParaRPr lang="de-DE" dirty="0"/>
          </a:p>
        </p:txBody>
      </p:sp>
      <p:sp>
        <p:nvSpPr>
          <p:cNvPr id="3" name="Inhaltsplatzhalter 2">
            <a:extLst>
              <a:ext uri="{FF2B5EF4-FFF2-40B4-BE49-F238E27FC236}">
                <a16:creationId xmlns:a16="http://schemas.microsoft.com/office/drawing/2014/main" id="{FB85B19D-250C-4566-8442-523AC4C92561}"/>
              </a:ext>
            </a:extLst>
          </p:cNvPr>
          <p:cNvSpPr>
            <a:spLocks noGrp="1"/>
          </p:cNvSpPr>
          <p:nvPr>
            <p:ph idx="1"/>
          </p:nvPr>
        </p:nvSpPr>
        <p:spPr/>
        <p:txBody>
          <a:bodyPr/>
          <a:lstStyle/>
          <a:p>
            <a:r>
              <a:rPr lang="de-DE" sz="1800" b="0" i="0" u="none" strike="noStrike" baseline="0" dirty="0">
                <a:solidFill>
                  <a:srgbClr val="000000"/>
                </a:solidFill>
                <a:latin typeface="ZTQQWU+Verdana"/>
              </a:rPr>
              <a:t>Was ist das Nutzungsproblem, dass mit und in dem Projekt adressiert werden soll? </a:t>
            </a:r>
            <a:br>
              <a:rPr lang="de-DE" sz="1800" b="0" i="0" u="none" strike="noStrike" baseline="0" dirty="0">
                <a:solidFill>
                  <a:srgbClr val="000000"/>
                </a:solidFill>
                <a:latin typeface="ZTQQWU+Verdana"/>
              </a:rPr>
            </a:br>
            <a:r>
              <a:rPr lang="de-DE" sz="1800" b="0" i="1" u="none" strike="noStrike" baseline="0" dirty="0">
                <a:solidFill>
                  <a:srgbClr val="000000"/>
                </a:solidFill>
                <a:latin typeface="KDBQMC+Verdana-Italic"/>
              </a:rPr>
              <a:t>Organisation und Raumplanung mit Fokus auf COVID-19 Abstandsregelungen. </a:t>
            </a:r>
          </a:p>
          <a:p>
            <a:r>
              <a:rPr lang="de-DE" sz="1800" b="0" i="0" u="none" strike="noStrike" baseline="0" dirty="0">
                <a:solidFill>
                  <a:srgbClr val="000000"/>
                </a:solidFill>
                <a:latin typeface="ZTQQWU+Verdana"/>
              </a:rPr>
              <a:t>Welche Entwicklungsziele (Zielhierarchie auf strategischer, taktischer und operativer Ebene) werden mit dem Projekt für das interaktive System angestrebt? </a:t>
            </a:r>
            <a:br>
              <a:rPr lang="de-DE" sz="1800" i="1" dirty="0">
                <a:solidFill>
                  <a:srgbClr val="000000"/>
                </a:solidFill>
                <a:latin typeface="KDBQMC+Verdana-Italic"/>
              </a:rPr>
            </a:br>
            <a:r>
              <a:rPr lang="de-DE" sz="1800" b="0" i="1" u="none" strike="noStrike" baseline="0" dirty="0">
                <a:solidFill>
                  <a:srgbClr val="000000"/>
                </a:solidFill>
                <a:latin typeface="KDBQMC+Verdana-Italic"/>
              </a:rPr>
              <a:t>Erleichterung der durch COVID-19 entstandenen Problematiken auf Basis von räumlicher Organisation von öffentlichen Einrichtungen, Gastronomien und Großraumveranstaltungen. </a:t>
            </a:r>
            <a:endParaRPr lang="de-DE" sz="1800" i="1" dirty="0">
              <a:solidFill>
                <a:srgbClr val="000000"/>
              </a:solidFill>
              <a:latin typeface="KDBQMC+Verdana-Italic"/>
            </a:endParaRPr>
          </a:p>
          <a:p>
            <a:r>
              <a:rPr lang="de-DE" sz="1800" b="0" i="0" u="none" strike="noStrike" baseline="0" dirty="0">
                <a:solidFill>
                  <a:srgbClr val="000000"/>
                </a:solidFill>
                <a:latin typeface="ZTQQWU+Verdana"/>
              </a:rPr>
              <a:t>Wer sind die Stakeholder? </a:t>
            </a:r>
            <a:br>
              <a:rPr lang="de-DE" sz="1800" b="0" i="1" u="none" strike="noStrike" baseline="0" dirty="0">
                <a:solidFill>
                  <a:srgbClr val="000000"/>
                </a:solidFill>
                <a:latin typeface="KDBQMC+Verdana-Italic"/>
              </a:rPr>
            </a:br>
            <a:r>
              <a:rPr lang="de-DE" sz="1800" b="0" i="1" u="none" strike="noStrike" baseline="0" dirty="0">
                <a:solidFill>
                  <a:srgbClr val="000000"/>
                </a:solidFill>
                <a:latin typeface="KDBQMC+Verdana-Italic"/>
              </a:rPr>
              <a:t>Gastronomen, Erzieher, Event-Organisatoren, Office Management, der Staat sowie ggf. Personengruppen mit einem Interesse an privater Raumorganisation. </a:t>
            </a:r>
            <a:endParaRPr lang="de-DE" dirty="0"/>
          </a:p>
        </p:txBody>
      </p:sp>
    </p:spTree>
    <p:extLst>
      <p:ext uri="{BB962C8B-B14F-4D97-AF65-F5344CB8AC3E}">
        <p14:creationId xmlns:p14="http://schemas.microsoft.com/office/powerpoint/2010/main" val="73341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F2A1A7-1202-4986-98C7-8451FA246305}"/>
              </a:ext>
            </a:extLst>
          </p:cNvPr>
          <p:cNvSpPr>
            <a:spLocks noGrp="1"/>
          </p:cNvSpPr>
          <p:nvPr>
            <p:ph type="title"/>
          </p:nvPr>
        </p:nvSpPr>
        <p:spPr/>
        <p:txBody>
          <a:bodyPr/>
          <a:lstStyle/>
          <a:p>
            <a:r>
              <a:rPr lang="de-DE" dirty="0"/>
              <a:t>Leitfragen im Kontext </a:t>
            </a:r>
            <a:r>
              <a:rPr lang="de-DE" dirty="0" err="1"/>
              <a:t>Ploom</a:t>
            </a:r>
            <a:endParaRPr lang="de-DE" dirty="0"/>
          </a:p>
        </p:txBody>
      </p:sp>
      <p:sp>
        <p:nvSpPr>
          <p:cNvPr id="3" name="Inhaltsplatzhalter 2">
            <a:extLst>
              <a:ext uri="{FF2B5EF4-FFF2-40B4-BE49-F238E27FC236}">
                <a16:creationId xmlns:a16="http://schemas.microsoft.com/office/drawing/2014/main" id="{C8E16A29-045A-45BE-8A39-06A2284C1090}"/>
              </a:ext>
            </a:extLst>
          </p:cNvPr>
          <p:cNvSpPr>
            <a:spLocks noGrp="1"/>
          </p:cNvSpPr>
          <p:nvPr>
            <p:ph idx="1"/>
          </p:nvPr>
        </p:nvSpPr>
        <p:spPr/>
        <p:txBody>
          <a:bodyPr/>
          <a:lstStyle/>
          <a:p>
            <a:r>
              <a:rPr lang="de-DE" sz="1800" b="0" i="0" u="none" strike="noStrike" baseline="0" dirty="0">
                <a:solidFill>
                  <a:srgbClr val="000000"/>
                </a:solidFill>
                <a:latin typeface="ZTQQWU+Verdana"/>
              </a:rPr>
              <a:t>Welches sind die Ziele/Handlungen/Tätigkeiten/Aufgaben der Menschen, die das System unterstützen muss bzw. soll; welche Struktur weisen die Handlungen auf und in welchen Beziehungen stehen die Handlungen zueinander? </a:t>
            </a:r>
            <a:br>
              <a:rPr lang="de-DE" sz="1800" b="0" i="0" u="none" strike="noStrike" baseline="0" dirty="0">
                <a:solidFill>
                  <a:srgbClr val="000000"/>
                </a:solidFill>
                <a:latin typeface="ZTQQWU+Verdana"/>
              </a:rPr>
            </a:br>
            <a:r>
              <a:rPr lang="de-DE" sz="1800" b="0" i="1" u="none" strike="noStrike" baseline="0" dirty="0">
                <a:solidFill>
                  <a:srgbClr val="000000"/>
                </a:solidFill>
                <a:latin typeface="KDBQMC+Verdana-Italic"/>
              </a:rPr>
              <a:t>Anordnung von verschiedengroßen und unterschiedlichen Objekten in Räumlichkeiten mit variabler Größe und Form, evtl. mit gewissen Nebenbedingungen. </a:t>
            </a:r>
          </a:p>
          <a:p>
            <a:r>
              <a:rPr lang="de-DE" sz="1800" b="0" i="0" u="none" strike="noStrike" baseline="0" dirty="0">
                <a:solidFill>
                  <a:srgbClr val="000000"/>
                </a:solidFill>
                <a:latin typeface="ZTQQWU+Verdana"/>
              </a:rPr>
              <a:t>Welche Anwendungslogik ist zu implementieren, um die wichtigsten Anwendungsfälle mit dem System zu ermöglichen? Welche Algorithmen werden dazu implementiert? Welche Objekte aus dem konzeptuellen Modell werden mit der Anwendungslogik adressiert/modifiziert? </a:t>
            </a:r>
            <a:br>
              <a:rPr lang="de-DE" sz="1800" i="1" dirty="0">
                <a:solidFill>
                  <a:srgbClr val="000000"/>
                </a:solidFill>
                <a:latin typeface="KDBQMC+Verdana-Italic"/>
              </a:rPr>
            </a:br>
            <a:r>
              <a:rPr lang="de-DE" sz="1800" b="0" i="1" u="none" strike="noStrike" baseline="0" dirty="0">
                <a:solidFill>
                  <a:srgbClr val="000000"/>
                </a:solidFill>
                <a:latin typeface="KDBQMC+Verdana-Italic"/>
              </a:rPr>
              <a:t>Raum und Objektgrößen/formen, Zuweisung nicht belegbarer Zonen, Rendern der Objekte…</a:t>
            </a:r>
            <a:endParaRPr lang="de-DE" dirty="0"/>
          </a:p>
        </p:txBody>
      </p:sp>
    </p:spTree>
    <p:extLst>
      <p:ext uri="{BB962C8B-B14F-4D97-AF65-F5344CB8AC3E}">
        <p14:creationId xmlns:p14="http://schemas.microsoft.com/office/powerpoint/2010/main" val="104311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D20CE-E8A5-4D9B-8E00-20572ED17A6C}"/>
              </a:ext>
            </a:extLst>
          </p:cNvPr>
          <p:cNvSpPr>
            <a:spLocks noGrp="1"/>
          </p:cNvSpPr>
          <p:nvPr>
            <p:ph type="title"/>
          </p:nvPr>
        </p:nvSpPr>
        <p:spPr/>
        <p:txBody>
          <a:bodyPr/>
          <a:lstStyle/>
          <a:p>
            <a:r>
              <a:rPr lang="de-DE" dirty="0"/>
              <a:t>Erfordernisse</a:t>
            </a:r>
          </a:p>
        </p:txBody>
      </p:sp>
      <p:sp>
        <p:nvSpPr>
          <p:cNvPr id="3" name="Inhaltsplatzhalter 2">
            <a:extLst>
              <a:ext uri="{FF2B5EF4-FFF2-40B4-BE49-F238E27FC236}">
                <a16:creationId xmlns:a16="http://schemas.microsoft.com/office/drawing/2014/main" id="{8B54CF25-2BA0-4019-AC78-554068668A35}"/>
              </a:ext>
            </a:extLst>
          </p:cNvPr>
          <p:cNvSpPr>
            <a:spLocks noGrp="1"/>
          </p:cNvSpPr>
          <p:nvPr>
            <p:ph idx="1"/>
          </p:nvPr>
        </p:nvSpPr>
        <p:spPr/>
        <p:txBody>
          <a:bodyPr/>
          <a:lstStyle/>
          <a:p>
            <a:r>
              <a:rPr lang="de-DE" sz="1800" b="0" i="1" u="none" strike="noStrike" baseline="0" dirty="0">
                <a:solidFill>
                  <a:srgbClr val="000000"/>
                </a:solidFill>
                <a:latin typeface="KDBQMC+Verdana-Italic"/>
              </a:rPr>
              <a:t>Als Raumplaner muss man die Größe des Objektes wissen, um die maximale Anzahl der Elemente in einem Raum schätzen zu können. </a:t>
            </a:r>
          </a:p>
          <a:p>
            <a:r>
              <a:rPr lang="de-DE" sz="1800" b="0" i="1" u="none" strike="noStrike" baseline="0" dirty="0">
                <a:solidFill>
                  <a:srgbClr val="000000"/>
                </a:solidFill>
                <a:latin typeface="KDBQMC+Verdana-Italic"/>
              </a:rPr>
              <a:t>Als Raumplaner muss man die Form des Raumes wissen, um die maximale Anzahl der Elemente in einem Raum schätzen zu können. </a:t>
            </a:r>
          </a:p>
          <a:p>
            <a:r>
              <a:rPr lang="de-DE" sz="1800" b="0" i="1" u="none" strike="noStrike" baseline="0" dirty="0">
                <a:solidFill>
                  <a:srgbClr val="000000"/>
                </a:solidFill>
                <a:latin typeface="KDBQMC+Verdana-Italic"/>
              </a:rPr>
              <a:t>Als Raumplaner muss man die Größe der nicht-belegbaren Zonen in einem Raum wissen, um die maximale Anzahl der Elemente in einem Raum schätzen zu können. </a:t>
            </a:r>
          </a:p>
          <a:p>
            <a:r>
              <a:rPr lang="de-DE" sz="1800" b="0" i="1" u="none" strike="noStrike" baseline="0" dirty="0">
                <a:solidFill>
                  <a:srgbClr val="000000"/>
                </a:solidFill>
                <a:latin typeface="KDBQMC+Verdana-Italic"/>
              </a:rPr>
              <a:t>Als Raumplaner muss man ein klares Bild des Ergebnisses vor sich haben, um die Plausibilität einer Lösung einschätzen zu können. </a:t>
            </a:r>
            <a:endParaRPr lang="de-DE" dirty="0"/>
          </a:p>
        </p:txBody>
      </p:sp>
    </p:spTree>
    <p:extLst>
      <p:ext uri="{BB962C8B-B14F-4D97-AF65-F5344CB8AC3E}">
        <p14:creationId xmlns:p14="http://schemas.microsoft.com/office/powerpoint/2010/main" val="2839840815"/>
      </p:ext>
    </p:extLst>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897</Words>
  <Application>Microsoft Office PowerPoint</Application>
  <PresentationFormat>Breitbild</PresentationFormat>
  <Paragraphs>51</Paragraphs>
  <Slides>11</Slides>
  <Notes>7</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11</vt:i4>
      </vt:variant>
    </vt:vector>
  </HeadingPairs>
  <TitlesOfParts>
    <vt:vector size="19" baseType="lpstr">
      <vt:lpstr>-apple-system</vt:lpstr>
      <vt:lpstr>Arial</vt:lpstr>
      <vt:lpstr>Calibri</vt:lpstr>
      <vt:lpstr>Gill Sans MT</vt:lpstr>
      <vt:lpstr>HIVMFW+Verdana-BoldItalic</vt:lpstr>
      <vt:lpstr>KDBQMC+Verdana-Italic</vt:lpstr>
      <vt:lpstr>ZTQQWU+Verdana</vt:lpstr>
      <vt:lpstr>Katalog</vt:lpstr>
      <vt:lpstr>Ploom</vt:lpstr>
      <vt:lpstr>Problemstellung</vt:lpstr>
      <vt:lpstr>Erster Ansatz</vt:lpstr>
      <vt:lpstr>Beispiel Ansicht</vt:lpstr>
      <vt:lpstr>Zeitplan 1</vt:lpstr>
      <vt:lpstr>Zeitplan 2</vt:lpstr>
      <vt:lpstr>Leitfragen im Kontext Ploom</vt:lpstr>
      <vt:lpstr>Leitfragen im Kontext Ploom</vt:lpstr>
      <vt:lpstr>Erfordernisse</vt:lpstr>
      <vt:lpstr>Anforderungen</vt:lpstr>
      <vt:lpstr>Vielen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Ploom</dc:title>
  <dc:creator>Henrik Heynckes</dc:creator>
  <cp:lastModifiedBy>Henrik Heynckes</cp:lastModifiedBy>
  <cp:revision>1</cp:revision>
  <dcterms:created xsi:type="dcterms:W3CDTF">2020-12-01T13:06:26Z</dcterms:created>
  <dcterms:modified xsi:type="dcterms:W3CDTF">2020-12-01T13:12:43Z</dcterms:modified>
</cp:coreProperties>
</file>