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7" r:id="rId4"/>
    <p:sldId id="258" r:id="rId5"/>
    <p:sldId id="259" r:id="rId6"/>
    <p:sldId id="268"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k Heynckes" initials="HH" lastIdx="1" clrIdx="0">
    <p:extLst>
      <p:ext uri="{19B8F6BF-5375-455C-9EA6-DF929625EA0E}">
        <p15:presenceInfo xmlns:p15="http://schemas.microsoft.com/office/powerpoint/2012/main" userId="88109cc6f49cca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0323" autoAdjust="0"/>
  </p:normalViewPr>
  <p:slideViewPr>
    <p:cSldViewPr snapToGrid="0">
      <p:cViewPr varScale="1">
        <p:scale>
          <a:sx n="151" d="100"/>
          <a:sy n="151" d="100"/>
        </p:scale>
        <p:origin x="55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AFEF-E8EE-4741-94B6-A85679B49596}" type="datetimeFigureOut">
              <a:rPr lang="de-DE" smtClean="0"/>
              <a:t>13.12.2020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5D094-B747-4E0E-A832-A65922F03C61}" type="slidenum">
              <a:rPr lang="de-DE" smtClean="0"/>
              <a:t>‹Nr.›</a:t>
            </a:fld>
            <a:endParaRPr lang="de-DE"/>
          </a:p>
        </p:txBody>
      </p:sp>
    </p:spTree>
    <p:extLst>
      <p:ext uri="{BB962C8B-B14F-4D97-AF65-F5344CB8AC3E}">
        <p14:creationId xmlns:p14="http://schemas.microsoft.com/office/powerpoint/2010/main" val="213469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Genauere Beschreibung der Problemstellung sind in unseren Leitfragen und in unserem Exposé zu finden im GitHub-Wiki.</a:t>
            </a:r>
          </a:p>
        </p:txBody>
      </p:sp>
      <p:sp>
        <p:nvSpPr>
          <p:cNvPr id="4" name="Foliennummernplatzhalter 3"/>
          <p:cNvSpPr>
            <a:spLocks noGrp="1"/>
          </p:cNvSpPr>
          <p:nvPr>
            <p:ph type="sldNum" sz="quarter" idx="5"/>
          </p:nvPr>
        </p:nvSpPr>
        <p:spPr/>
        <p:txBody>
          <a:bodyPr/>
          <a:lstStyle/>
          <a:p>
            <a:fld id="{94C5D094-B747-4E0E-A832-A65922F03C61}" type="slidenum">
              <a:rPr lang="de-DE" smtClean="0"/>
              <a:t>2</a:t>
            </a:fld>
            <a:endParaRPr lang="de-DE"/>
          </a:p>
        </p:txBody>
      </p:sp>
    </p:spTree>
    <p:extLst>
      <p:ext uri="{BB962C8B-B14F-4D97-AF65-F5344CB8AC3E}">
        <p14:creationId xmlns:p14="http://schemas.microsoft.com/office/powerpoint/2010/main" val="401822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Das Domänenmodell verbindet die Domäne der Raumplanung mit dem von uns vorgeschlagenen Lösungsansatz. Es wird ein erster Blick auf Stakeholder und verschiedene Anwendungsgebiete geworfen, sowie häufige Probleme der Domäne. Die Planner App PLOOM hat ebenfalls einige kleine Unterarme, um einen Eindruck der Komplexität und der damit eingehenden Funktionen zu gewinnen.</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4</a:t>
            </a:fld>
            <a:endParaRPr lang="de-DE"/>
          </a:p>
        </p:txBody>
      </p:sp>
    </p:spTree>
    <p:extLst>
      <p:ext uri="{BB962C8B-B14F-4D97-AF65-F5344CB8AC3E}">
        <p14:creationId xmlns:p14="http://schemas.microsoft.com/office/powerpoint/2010/main" val="396138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Die Grafik zeigt ein primitives Beispiel der 2D Ansicht, die PLOOM generieren können soll. Mehrere verschiedene Raumformen werden dabei in Betracht gezogen. Verschiedene Algorithmen könnten bei jeder </a:t>
            </a:r>
            <a:r>
              <a:rPr lang="de-DE" b="0" i="0" dirty="0" err="1">
                <a:solidFill>
                  <a:srgbClr val="24292E"/>
                </a:solidFill>
                <a:effectLst/>
                <a:latin typeface="-apple-system"/>
              </a:rPr>
              <a:t>Raumform</a:t>
            </a:r>
            <a:r>
              <a:rPr lang="de-DE" b="0" i="0" dirty="0">
                <a:solidFill>
                  <a:srgbClr val="24292E"/>
                </a:solidFill>
                <a:effectLst/>
                <a:latin typeface="-apple-system"/>
              </a:rPr>
              <a:t> auftreten. Die einfachste Form der Anordnung von Objekten in einem Raum ist das zeilenweise Einteilen der Verfügbaren Fläche. Des Weiteren könnten aber auch komplexere Algorithmen entwickelt werden, wie z.B. das Einteilen mehrerer Objekte in einem Raum, via dessen Radius, wenn ggf. ein Mindestabstand besteht. Oder das Zerteilen eines L-förmigen Raumes in zwei Rechtecke zur leichteren Berechnung der zu anordnenden Elemente.</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5</a:t>
            </a:fld>
            <a:endParaRPr lang="de-DE"/>
          </a:p>
        </p:txBody>
      </p:sp>
    </p:spTree>
    <p:extLst>
      <p:ext uri="{BB962C8B-B14F-4D97-AF65-F5344CB8AC3E}">
        <p14:creationId xmlns:p14="http://schemas.microsoft.com/office/powerpoint/2010/main" val="340782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pirit344/EPWS2020AnspachHeynckes/tree/main/Ploom%20Scripts%20C%23" TargetMode="External"/><Relationship Id="rId2" Type="http://schemas.openxmlformats.org/officeDocument/2006/relationships/hyperlink" Target="https://github.com/Spirit344/EPWS2020AnspachHeynckes/wiki" TargetMode="External"/><Relationship Id="rId1" Type="http://schemas.openxmlformats.org/officeDocument/2006/relationships/slideLayout" Target="../slideLayouts/slideLayout2.xml"/><Relationship Id="rId4" Type="http://schemas.openxmlformats.org/officeDocument/2006/relationships/hyperlink" Target="https://github.com/Spirit344/EPWS2020AnspachHeynckes/blob/main/EP_Audit2_Anspach_Heynck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BCC36-766E-4354-8F4A-B6BCFE08F751}"/>
              </a:ext>
            </a:extLst>
          </p:cNvPr>
          <p:cNvSpPr>
            <a:spLocks noGrp="1"/>
          </p:cNvSpPr>
          <p:nvPr>
            <p:ph type="ctrTitle"/>
          </p:nvPr>
        </p:nvSpPr>
        <p:spPr/>
        <p:txBody>
          <a:bodyPr/>
          <a:lstStyle/>
          <a:p>
            <a:r>
              <a:rPr lang="de-DE" dirty="0" err="1"/>
              <a:t>Ploom</a:t>
            </a:r>
            <a:endParaRPr lang="de-DE" dirty="0"/>
          </a:p>
        </p:txBody>
      </p:sp>
      <p:sp>
        <p:nvSpPr>
          <p:cNvPr id="3" name="Untertitel 2">
            <a:extLst>
              <a:ext uri="{FF2B5EF4-FFF2-40B4-BE49-F238E27FC236}">
                <a16:creationId xmlns:a16="http://schemas.microsoft.com/office/drawing/2014/main" id="{6BEBB113-33E1-430D-80D1-3BC3A02771E3}"/>
              </a:ext>
            </a:extLst>
          </p:cNvPr>
          <p:cNvSpPr>
            <a:spLocks noGrp="1"/>
          </p:cNvSpPr>
          <p:nvPr>
            <p:ph type="subTitle" idx="1"/>
          </p:nvPr>
        </p:nvSpPr>
        <p:spPr>
          <a:xfrm>
            <a:off x="2417780" y="3531204"/>
            <a:ext cx="8637072" cy="1543304"/>
          </a:xfrm>
        </p:spPr>
        <p:txBody>
          <a:bodyPr>
            <a:normAutofit fontScale="92500" lnSpcReduction="20000"/>
          </a:bodyPr>
          <a:lstStyle/>
          <a:p>
            <a:r>
              <a:rPr lang="de-DE" dirty="0"/>
              <a:t>Plan </a:t>
            </a:r>
            <a:r>
              <a:rPr lang="de-DE" dirty="0" err="1"/>
              <a:t>Your</a:t>
            </a:r>
            <a:r>
              <a:rPr lang="de-DE" dirty="0"/>
              <a:t> Room</a:t>
            </a:r>
            <a:br>
              <a:rPr lang="de-DE" dirty="0"/>
            </a:br>
            <a:br>
              <a:rPr lang="de-DE" dirty="0"/>
            </a:br>
            <a:r>
              <a:rPr lang="de-DE" dirty="0"/>
              <a:t>Der mobile Raumplaner</a:t>
            </a:r>
            <a:br>
              <a:rPr lang="de-DE" dirty="0"/>
            </a:br>
            <a:br>
              <a:rPr lang="de-DE" dirty="0"/>
            </a:br>
            <a:r>
              <a:rPr lang="de-DE" dirty="0"/>
              <a:t>Entwicklungsprojekt TH Köln</a:t>
            </a:r>
          </a:p>
        </p:txBody>
      </p:sp>
    </p:spTree>
    <p:extLst>
      <p:ext uri="{BB962C8B-B14F-4D97-AF65-F5344CB8AC3E}">
        <p14:creationId xmlns:p14="http://schemas.microsoft.com/office/powerpoint/2010/main" val="346841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7E385C-73E8-4D61-BC7A-AAA8D78725B1}"/>
              </a:ext>
            </a:extLst>
          </p:cNvPr>
          <p:cNvSpPr>
            <a:spLocks noGrp="1"/>
          </p:cNvSpPr>
          <p:nvPr>
            <p:ph type="title"/>
          </p:nvPr>
        </p:nvSpPr>
        <p:spPr/>
        <p:txBody>
          <a:bodyPr/>
          <a:lstStyle/>
          <a:p>
            <a:r>
              <a:rPr lang="de-DE" dirty="0" err="1"/>
              <a:t>risiken</a:t>
            </a:r>
            <a:endParaRPr lang="de-DE" dirty="0"/>
          </a:p>
        </p:txBody>
      </p:sp>
      <p:sp>
        <p:nvSpPr>
          <p:cNvPr id="3" name="Inhaltsplatzhalter 2">
            <a:extLst>
              <a:ext uri="{FF2B5EF4-FFF2-40B4-BE49-F238E27FC236}">
                <a16:creationId xmlns:a16="http://schemas.microsoft.com/office/drawing/2014/main" id="{0687C5C0-D1B7-4073-ACB5-2E638B2180A7}"/>
              </a:ext>
            </a:extLst>
          </p:cNvPr>
          <p:cNvSpPr>
            <a:spLocks noGrp="1"/>
          </p:cNvSpPr>
          <p:nvPr>
            <p:ph idx="1"/>
          </p:nvPr>
        </p:nvSpPr>
        <p:spPr/>
        <p:txBody>
          <a:bodyPr/>
          <a:lstStyle/>
          <a:p>
            <a:r>
              <a:rPr lang="de-DE" b="0" i="0" dirty="0">
                <a:solidFill>
                  <a:srgbClr val="24292E"/>
                </a:solidFill>
                <a:effectLst/>
                <a:latin typeface="-apple-system"/>
              </a:rPr>
              <a:t>Algorithmus zur Verteilung der Objekte in einem Raum</a:t>
            </a:r>
          </a:p>
          <a:p>
            <a:r>
              <a:rPr lang="de-DE" dirty="0">
                <a:solidFill>
                  <a:srgbClr val="24292E"/>
                </a:solidFill>
                <a:latin typeface="-apple-system"/>
              </a:rPr>
              <a:t>Anpassen des Algorithmus zum Einsetzen von Hindernissen (Wege, Bühnen…)</a:t>
            </a:r>
            <a:endParaRPr lang="de-DE" b="0" i="0" dirty="0">
              <a:solidFill>
                <a:srgbClr val="24292E"/>
              </a:solidFill>
              <a:effectLst/>
              <a:latin typeface="-apple-system"/>
            </a:endParaRPr>
          </a:p>
          <a:p>
            <a:r>
              <a:rPr lang="de-DE" b="0" i="0" dirty="0">
                <a:solidFill>
                  <a:srgbClr val="24292E"/>
                </a:solidFill>
                <a:effectLst/>
                <a:latin typeface="-apple-system"/>
              </a:rPr>
              <a:t>Parametrisierung der Objekte in Blender</a:t>
            </a:r>
          </a:p>
          <a:p>
            <a:r>
              <a:rPr lang="de-DE" dirty="0">
                <a:solidFill>
                  <a:srgbClr val="24292E"/>
                </a:solidFill>
                <a:latin typeface="-apple-system"/>
              </a:rPr>
              <a:t>2D vs. 3D Darstellung</a:t>
            </a:r>
            <a:endParaRPr lang="de-DE" b="0" i="0" dirty="0">
              <a:solidFill>
                <a:srgbClr val="24292E"/>
              </a:solidFill>
              <a:effectLst/>
              <a:latin typeface="-apple-system"/>
            </a:endParaRPr>
          </a:p>
        </p:txBody>
      </p:sp>
    </p:spTree>
    <p:extLst>
      <p:ext uri="{BB962C8B-B14F-4D97-AF65-F5344CB8AC3E}">
        <p14:creationId xmlns:p14="http://schemas.microsoft.com/office/powerpoint/2010/main" val="340624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9B3934-3044-428A-B401-2B6BD3217F37}"/>
              </a:ext>
            </a:extLst>
          </p:cNvPr>
          <p:cNvSpPr>
            <a:spLocks noGrp="1"/>
          </p:cNvSpPr>
          <p:nvPr>
            <p:ph type="title"/>
          </p:nvPr>
        </p:nvSpPr>
        <p:spPr/>
        <p:txBody>
          <a:bodyPr/>
          <a:lstStyle/>
          <a:p>
            <a:r>
              <a:rPr lang="de-DE" dirty="0"/>
              <a:t>Nutzereingaben</a:t>
            </a:r>
          </a:p>
        </p:txBody>
      </p:sp>
      <p:sp>
        <p:nvSpPr>
          <p:cNvPr id="3" name="Inhaltsplatzhalter 2">
            <a:extLst>
              <a:ext uri="{FF2B5EF4-FFF2-40B4-BE49-F238E27FC236}">
                <a16:creationId xmlns:a16="http://schemas.microsoft.com/office/drawing/2014/main" id="{4AA85E43-8B61-41F5-9C22-36FC2F0AB02A}"/>
              </a:ext>
            </a:extLst>
          </p:cNvPr>
          <p:cNvSpPr>
            <a:spLocks noGrp="1"/>
          </p:cNvSpPr>
          <p:nvPr>
            <p:ph idx="1"/>
          </p:nvPr>
        </p:nvSpPr>
        <p:spPr/>
        <p:txBody>
          <a:bodyPr/>
          <a:lstStyle/>
          <a:p>
            <a:r>
              <a:rPr lang="de-DE" dirty="0"/>
              <a:t>Raummaße in Meter (Breite &amp; Länge)</a:t>
            </a:r>
          </a:p>
          <a:p>
            <a:r>
              <a:rPr lang="de-DE" dirty="0"/>
              <a:t>Objektmaße in Zentimeter (Breite &amp; Länge)</a:t>
            </a:r>
          </a:p>
          <a:p>
            <a:r>
              <a:rPr lang="de-DE" dirty="0"/>
              <a:t>Gewünschter Objektmindestabstand in Zentimeter</a:t>
            </a:r>
          </a:p>
          <a:p>
            <a:r>
              <a:rPr lang="de-DE" dirty="0"/>
              <a:t>Freie Wahl zwischen Vogelperspektive und 3D Ansicht via Schaltfläche</a:t>
            </a:r>
          </a:p>
        </p:txBody>
      </p:sp>
    </p:spTree>
    <p:extLst>
      <p:ext uri="{BB962C8B-B14F-4D97-AF65-F5344CB8AC3E}">
        <p14:creationId xmlns:p14="http://schemas.microsoft.com/office/powerpoint/2010/main" val="420585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2EC48F-7A94-41F6-99B0-17B085FACA8A}"/>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err="1"/>
              <a:t>Berechnung</a:t>
            </a:r>
            <a:endParaRPr lang="en-US"/>
          </a:p>
        </p:txBody>
      </p:sp>
      <p:grpSp>
        <p:nvGrpSpPr>
          <p:cNvPr id="13" name="Group 12">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4" name="Rectangle 13">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Inhaltsplatzhalter 7" descr="Ein Bild, das Text enthält.&#10;&#10;Automatisch generierte Beschreibung">
            <a:extLst>
              <a:ext uri="{FF2B5EF4-FFF2-40B4-BE49-F238E27FC236}">
                <a16:creationId xmlns:a16="http://schemas.microsoft.com/office/drawing/2014/main" id="{793F680D-A9A4-40C5-97C5-3D1F338D2C70}"/>
              </a:ext>
            </a:extLst>
          </p:cNvPr>
          <p:cNvPicPr>
            <a:picLocks noGrp="1" noChangeAspect="1"/>
          </p:cNvPicPr>
          <p:nvPr>
            <p:ph idx="1"/>
          </p:nvPr>
        </p:nvPicPr>
        <p:blipFill>
          <a:blip r:embed="rId3"/>
          <a:stretch>
            <a:fillRect/>
          </a:stretch>
        </p:blipFill>
        <p:spPr>
          <a:xfrm>
            <a:off x="1635739" y="3240426"/>
            <a:ext cx="4613872" cy="991982"/>
          </a:xfrm>
          <a:prstGeom prst="rect">
            <a:avLst/>
          </a:prstGeom>
        </p:spPr>
      </p:pic>
      <p:sp>
        <p:nvSpPr>
          <p:cNvPr id="3" name="Textplatzhalter 2">
            <a:extLst>
              <a:ext uri="{FF2B5EF4-FFF2-40B4-BE49-F238E27FC236}">
                <a16:creationId xmlns:a16="http://schemas.microsoft.com/office/drawing/2014/main" id="{F4856041-868A-4710-A83F-59E4887BE14B}"/>
              </a:ext>
            </a:extLst>
          </p:cNvPr>
          <p:cNvSpPr>
            <a:spLocks noGrp="1"/>
          </p:cNvSpPr>
          <p:nvPr>
            <p:ph type="body" sz="half" idx="4294967295"/>
          </p:nvPr>
        </p:nvSpPr>
        <p:spPr>
          <a:xfrm>
            <a:off x="6589943" y="2015734"/>
            <a:ext cx="4472244" cy="3450613"/>
          </a:xfrm>
        </p:spPr>
        <p:txBody>
          <a:bodyPr vert="horz" lIns="91440" tIns="45720" rIns="91440" bIns="45720" rtlCol="0">
            <a:normAutofit lnSpcReduction="10000"/>
          </a:bodyPr>
          <a:lstStyle/>
          <a:p>
            <a:pPr indent="-228600">
              <a:lnSpc>
                <a:spcPct val="110000"/>
              </a:lnSpc>
              <a:buFont typeface="Arial" panose="020B0604020202020204" pitchFamily="34" charset="0"/>
              <a:buChar char="•"/>
            </a:pPr>
            <a:r>
              <a:rPr lang="en-US" sz="1700" dirty="0"/>
              <a:t>Für die </a:t>
            </a:r>
            <a:r>
              <a:rPr lang="en-US" sz="1700" dirty="0" err="1"/>
              <a:t>gleichmäßige</a:t>
            </a:r>
            <a:r>
              <a:rPr lang="en-US" sz="1700" dirty="0"/>
              <a:t> Distribution </a:t>
            </a:r>
            <a:r>
              <a:rPr lang="en-US" sz="1700" dirty="0" err="1"/>
              <a:t>jeweiliger</a:t>
            </a:r>
            <a:r>
              <a:rPr lang="en-US" sz="1700" dirty="0"/>
              <a:t> </a:t>
            </a:r>
            <a:r>
              <a:rPr lang="en-US" sz="1700" dirty="0" err="1"/>
              <a:t>Objekte</a:t>
            </a:r>
            <a:r>
              <a:rPr lang="en-US" sz="1700" dirty="0"/>
              <a:t> in </a:t>
            </a:r>
            <a:r>
              <a:rPr lang="en-US" sz="1700" dirty="0" err="1"/>
              <a:t>einem</a:t>
            </a:r>
            <a:r>
              <a:rPr lang="en-US" sz="1700" dirty="0"/>
              <a:t> </a:t>
            </a:r>
            <a:r>
              <a:rPr lang="en-US" sz="1700" dirty="0" err="1"/>
              <a:t>Raum</a:t>
            </a:r>
            <a:r>
              <a:rPr lang="en-US" sz="1700" dirty="0"/>
              <a:t>, </a:t>
            </a:r>
            <a:r>
              <a:rPr lang="en-US" sz="1700" dirty="0" err="1"/>
              <a:t>mit</a:t>
            </a:r>
            <a:r>
              <a:rPr lang="en-US" sz="1700" dirty="0"/>
              <a:t> der </a:t>
            </a:r>
            <a:r>
              <a:rPr lang="en-US" sz="1700" dirty="0" err="1"/>
              <a:t>zusätzlichen</a:t>
            </a:r>
            <a:r>
              <a:rPr lang="en-US" sz="1700" dirty="0"/>
              <a:t> </a:t>
            </a:r>
            <a:r>
              <a:rPr lang="en-US" sz="1700" dirty="0" err="1"/>
              <a:t>Berücksichtigung</a:t>
            </a:r>
            <a:r>
              <a:rPr lang="en-US" sz="1700" dirty="0"/>
              <a:t> von </a:t>
            </a:r>
            <a:r>
              <a:rPr lang="en-US" sz="1700" dirty="0" err="1"/>
              <a:t>einem</a:t>
            </a:r>
            <a:r>
              <a:rPr lang="en-US" sz="1700" dirty="0"/>
              <a:t> </a:t>
            </a:r>
            <a:r>
              <a:rPr lang="en-US" sz="1700" dirty="0" err="1"/>
              <a:t>Mindestabstand</a:t>
            </a:r>
            <a:r>
              <a:rPr lang="en-US" sz="1700" dirty="0"/>
              <a:t>, </a:t>
            </a:r>
            <a:r>
              <a:rPr lang="en-US" sz="1700" dirty="0" err="1"/>
              <a:t>sind</a:t>
            </a:r>
            <a:r>
              <a:rPr lang="en-US" sz="1700" dirty="0"/>
              <a:t> die </a:t>
            </a:r>
            <a:r>
              <a:rPr lang="en-US" sz="1700" dirty="0" err="1"/>
              <a:t>folgenden</a:t>
            </a:r>
            <a:r>
              <a:rPr lang="en-US" sz="1700" dirty="0"/>
              <a:t> </a:t>
            </a:r>
            <a:r>
              <a:rPr lang="en-US" sz="1700" dirty="0" err="1"/>
              <a:t>Berechnungen</a:t>
            </a:r>
            <a:r>
              <a:rPr lang="en-US" sz="1700" dirty="0"/>
              <a:t> </a:t>
            </a:r>
            <a:r>
              <a:rPr lang="en-US" sz="1700" dirty="0" err="1"/>
              <a:t>nötig</a:t>
            </a:r>
            <a:r>
              <a:rPr lang="en-US" sz="1700" dirty="0"/>
              <a:t>. </a:t>
            </a:r>
            <a:r>
              <a:rPr lang="en-US" sz="1700" dirty="0" err="1"/>
              <a:t>Diese</a:t>
            </a:r>
            <a:r>
              <a:rPr lang="en-US" sz="1700" dirty="0"/>
              <a:t> warden </a:t>
            </a:r>
            <a:r>
              <a:rPr lang="en-US" sz="1700" dirty="0" err="1"/>
              <a:t>dann</a:t>
            </a:r>
            <a:r>
              <a:rPr lang="en-US" sz="1700" dirty="0"/>
              <a:t> </a:t>
            </a:r>
            <a:r>
              <a:rPr lang="en-US" sz="1700" dirty="0" err="1"/>
              <a:t>im</a:t>
            </a:r>
            <a:r>
              <a:rPr lang="en-US" sz="1700" dirty="0"/>
              <a:t> </a:t>
            </a:r>
            <a:r>
              <a:rPr lang="en-US" sz="1700" dirty="0" err="1"/>
              <a:t>folgenden</a:t>
            </a:r>
            <a:r>
              <a:rPr lang="en-US" sz="1700" dirty="0"/>
              <a:t> </a:t>
            </a:r>
            <a:r>
              <a:rPr lang="en-US" sz="1700" dirty="0" err="1"/>
              <a:t>Algorithmus</a:t>
            </a:r>
            <a:r>
              <a:rPr lang="en-US" sz="1700" dirty="0"/>
              <a:t> </a:t>
            </a:r>
            <a:r>
              <a:rPr lang="en-US" sz="1700" dirty="0" err="1"/>
              <a:t>verarbeitet</a:t>
            </a:r>
            <a:r>
              <a:rPr lang="en-US" sz="1700" dirty="0"/>
              <a:t>. (Details </a:t>
            </a:r>
            <a:r>
              <a:rPr lang="en-US" sz="1700" dirty="0" err="1"/>
              <a:t>siehe</a:t>
            </a:r>
            <a:r>
              <a:rPr lang="en-US" sz="1700" dirty="0"/>
              <a:t> PDF)</a:t>
            </a:r>
          </a:p>
          <a:p>
            <a:pPr indent="-228600">
              <a:lnSpc>
                <a:spcPct val="110000"/>
              </a:lnSpc>
              <a:buFont typeface="Arial" panose="020B0604020202020204" pitchFamily="34" charset="0"/>
              <a:buChar char="•"/>
            </a:pPr>
            <a:r>
              <a:rPr lang="de-DE" sz="1700" dirty="0"/>
              <a:t>Objektanzahl = </a:t>
            </a:r>
            <a:br>
              <a:rPr lang="de-DE" sz="1700" dirty="0"/>
            </a:br>
            <a:r>
              <a:rPr lang="de-DE" sz="1700" dirty="0"/>
              <a:t>Raumbreite : (Objektbreite + Abstand)</a:t>
            </a:r>
            <a:endParaRPr lang="en-US" sz="1700" dirty="0"/>
          </a:p>
          <a:p>
            <a:pPr indent="-228600">
              <a:lnSpc>
                <a:spcPct val="110000"/>
              </a:lnSpc>
              <a:buFont typeface="Arial" panose="020B0604020202020204" pitchFamily="34" charset="0"/>
              <a:buChar char="•"/>
            </a:pPr>
            <a:r>
              <a:rPr lang="de-DE" sz="1700" dirty="0"/>
              <a:t>Mindestabstand = </a:t>
            </a:r>
            <a:br>
              <a:rPr lang="de-DE" sz="1700" dirty="0"/>
            </a:br>
            <a:r>
              <a:rPr lang="de-DE" sz="1700" dirty="0"/>
              <a:t>(Objektanzahl * Abstand + REST) : (Objektanzahl + REST) </a:t>
            </a:r>
            <a:endParaRPr lang="en-US" sz="1700" dirty="0"/>
          </a:p>
        </p:txBody>
      </p:sp>
    </p:spTree>
    <p:extLst>
      <p:ext uri="{BB962C8B-B14F-4D97-AF65-F5344CB8AC3E}">
        <p14:creationId xmlns:p14="http://schemas.microsoft.com/office/powerpoint/2010/main" val="293745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id="{0A595398-47BF-4879-A48A-0F7FC322A346}"/>
              </a:ext>
            </a:extLst>
          </p:cNvPr>
          <p:cNvSpPr>
            <a:spLocks noGrp="1"/>
          </p:cNvSpPr>
          <p:nvPr>
            <p:ph type="title"/>
          </p:nvPr>
        </p:nvSpPr>
        <p:spPr>
          <a:xfrm>
            <a:off x="1451580" y="812507"/>
            <a:ext cx="3530157" cy="1041248"/>
          </a:xfrm>
        </p:spPr>
        <p:txBody>
          <a:bodyPr vert="horz" lIns="91440" tIns="45720" rIns="91440" bIns="0" rtlCol="0">
            <a:normAutofit/>
          </a:bodyPr>
          <a:lstStyle/>
          <a:p>
            <a:r>
              <a:rPr lang="en-US" dirty="0" err="1"/>
              <a:t>Algorithmus</a:t>
            </a:r>
            <a:endParaRPr lang="en-US" dirty="0"/>
          </a:p>
        </p:txBody>
      </p:sp>
      <p:sp>
        <p:nvSpPr>
          <p:cNvPr id="102" name="Rectangle 10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2" name="Content Placeholder 119">
            <a:extLst>
              <a:ext uri="{FF2B5EF4-FFF2-40B4-BE49-F238E27FC236}">
                <a16:creationId xmlns:a16="http://schemas.microsoft.com/office/drawing/2014/main" id="{76DBCABF-184F-4785-8F8B-17BC6E838D30}"/>
              </a:ext>
            </a:extLst>
          </p:cNvPr>
          <p:cNvSpPr>
            <a:spLocks noGrp="1"/>
          </p:cNvSpPr>
          <p:nvPr>
            <p:ph idx="1"/>
          </p:nvPr>
        </p:nvSpPr>
        <p:spPr>
          <a:xfrm>
            <a:off x="1451581" y="2015732"/>
            <a:ext cx="3526523" cy="3450613"/>
          </a:xfrm>
        </p:spPr>
        <p:txBody>
          <a:bodyPr>
            <a:normAutofit/>
          </a:bodyPr>
          <a:lstStyle/>
          <a:p>
            <a:pPr marL="0" indent="0">
              <a:buNone/>
            </a:pPr>
            <a:r>
              <a:rPr lang="de-DE" dirty="0"/>
              <a:t>Wir implementierten zwei, ineinander verschachtelte </a:t>
            </a:r>
            <a:r>
              <a:rPr lang="de-DE" dirty="0" err="1"/>
              <a:t>While</a:t>
            </a:r>
            <a:r>
              <a:rPr lang="de-DE" dirty="0"/>
              <a:t>- Schleifen, die anfangs den Raum anhand der Breite füllen, und dann jeweils ein Maß weiter in die Länge des Raumes geht, bis der ganze Raum gefüllt ist.</a:t>
            </a:r>
            <a:endParaRPr lang="en-US" dirty="0"/>
          </a:p>
        </p:txBody>
      </p:sp>
      <p:grpSp>
        <p:nvGrpSpPr>
          <p:cNvPr id="104" name="Group 10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05" name="Rectangle 10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Text enthält.&#10;&#10;Automatisch generierte Beschreibung">
            <a:extLst>
              <a:ext uri="{FF2B5EF4-FFF2-40B4-BE49-F238E27FC236}">
                <a16:creationId xmlns:a16="http://schemas.microsoft.com/office/drawing/2014/main" id="{49A1DBFE-020D-45B1-89A4-84A73477850B}"/>
              </a:ext>
            </a:extLst>
          </p:cNvPr>
          <p:cNvPicPr>
            <a:picLocks noChangeAspect="1"/>
          </p:cNvPicPr>
          <p:nvPr/>
        </p:nvPicPr>
        <p:blipFill>
          <a:blip r:embed="rId3"/>
          <a:stretch>
            <a:fillRect/>
          </a:stretch>
        </p:blipFill>
        <p:spPr>
          <a:xfrm>
            <a:off x="5942076" y="1108119"/>
            <a:ext cx="5131265" cy="3899761"/>
          </a:xfrm>
          <a:prstGeom prst="rect">
            <a:avLst/>
          </a:prstGeom>
        </p:spPr>
      </p:pic>
      <p:pic>
        <p:nvPicPr>
          <p:cNvPr id="110" name="Picture 10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11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4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3450F0-0C51-4F03-8D5D-E0B9436C8914}"/>
              </a:ext>
            </a:extLst>
          </p:cNvPr>
          <p:cNvSpPr>
            <a:spLocks noGrp="1"/>
          </p:cNvSpPr>
          <p:nvPr>
            <p:ph type="title"/>
          </p:nvPr>
        </p:nvSpPr>
        <p:spPr/>
        <p:txBody>
          <a:bodyPr/>
          <a:lstStyle/>
          <a:p>
            <a:r>
              <a:rPr lang="de-DE" dirty="0"/>
              <a:t>Weiterarbeit</a:t>
            </a:r>
          </a:p>
        </p:txBody>
      </p:sp>
      <p:sp>
        <p:nvSpPr>
          <p:cNvPr id="3" name="Inhaltsplatzhalter 2">
            <a:extLst>
              <a:ext uri="{FF2B5EF4-FFF2-40B4-BE49-F238E27FC236}">
                <a16:creationId xmlns:a16="http://schemas.microsoft.com/office/drawing/2014/main" id="{E2F4DDC1-BA37-49C2-AB16-EF5D06A846D0}"/>
              </a:ext>
            </a:extLst>
          </p:cNvPr>
          <p:cNvSpPr>
            <a:spLocks noGrp="1"/>
          </p:cNvSpPr>
          <p:nvPr>
            <p:ph idx="1"/>
          </p:nvPr>
        </p:nvSpPr>
        <p:spPr>
          <a:xfrm>
            <a:off x="1451579" y="2015732"/>
            <a:ext cx="9603275" cy="3508768"/>
          </a:xfrm>
        </p:spPr>
        <p:txBody>
          <a:bodyPr>
            <a:normAutofit fontScale="92500" lnSpcReduction="10000"/>
          </a:bodyPr>
          <a:lstStyle/>
          <a:p>
            <a:pPr marL="0" indent="0">
              <a:buNone/>
            </a:pPr>
            <a:r>
              <a:rPr lang="de-DE" dirty="0"/>
              <a:t>Lösungen zu den weiteren Risiken suchen:</a:t>
            </a:r>
          </a:p>
          <a:p>
            <a:r>
              <a:rPr lang="de-DE" dirty="0">
                <a:solidFill>
                  <a:srgbClr val="24292E"/>
                </a:solidFill>
                <a:latin typeface="-apple-system"/>
              </a:rPr>
              <a:t>Anpassen des Algorithmus zum Einsetzen von Hindernissen (Wege, Bühnen…)</a:t>
            </a:r>
            <a:endParaRPr lang="de-DE" b="0" i="0" dirty="0">
              <a:solidFill>
                <a:srgbClr val="24292E"/>
              </a:solidFill>
              <a:effectLst/>
              <a:latin typeface="-apple-system"/>
            </a:endParaRPr>
          </a:p>
          <a:p>
            <a:r>
              <a:rPr lang="de-DE" b="0" i="0" dirty="0">
                <a:solidFill>
                  <a:srgbClr val="24292E"/>
                </a:solidFill>
                <a:effectLst/>
                <a:latin typeface="-apple-system"/>
              </a:rPr>
              <a:t>Parametrisierung der Objekte in Blender</a:t>
            </a:r>
          </a:p>
          <a:p>
            <a:pPr marL="0" indent="0">
              <a:buNone/>
            </a:pPr>
            <a:r>
              <a:rPr lang="de-DE" sz="2100" dirty="0"/>
              <a:t>Ansätze zur Spezifizierung von Hindernissen:</a:t>
            </a:r>
          </a:p>
          <a:p>
            <a:r>
              <a:rPr lang="de-DE" dirty="0">
                <a:solidFill>
                  <a:srgbClr val="24292E"/>
                </a:solidFill>
                <a:latin typeface="-apple-system"/>
              </a:rPr>
              <a:t>Raumfläche, wie ein Koordinatensystem verwenden und dem Nutzer die Möglichkeit bieten Hindernisse, wie z.B. Säulen, in einer 2D Übersicht sofort einzusetzen</a:t>
            </a:r>
          </a:p>
          <a:p>
            <a:r>
              <a:rPr lang="de-DE" dirty="0">
                <a:solidFill>
                  <a:srgbClr val="24292E"/>
                </a:solidFill>
                <a:latin typeface="-apple-system"/>
              </a:rPr>
              <a:t>Definieren von Hindernissen wie Wege, via Koordinaten der jeweiligen Ecken</a:t>
            </a:r>
          </a:p>
          <a:p>
            <a:r>
              <a:rPr lang="de-DE" dirty="0">
                <a:solidFill>
                  <a:srgbClr val="24292E"/>
                </a:solidFill>
                <a:latin typeface="-apple-system"/>
              </a:rPr>
              <a:t>Zusammenfügen von mehreren Raumflächen via Nutzer Drag and Drop</a:t>
            </a:r>
          </a:p>
          <a:p>
            <a:endParaRPr lang="de-DE" dirty="0"/>
          </a:p>
          <a:p>
            <a:endParaRPr lang="de-DE" dirty="0"/>
          </a:p>
        </p:txBody>
      </p:sp>
    </p:spTree>
    <p:extLst>
      <p:ext uri="{BB962C8B-B14F-4D97-AF65-F5344CB8AC3E}">
        <p14:creationId xmlns:p14="http://schemas.microsoft.com/office/powerpoint/2010/main" val="402114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2EB1A-1C77-45F4-A0BB-943FA740CC44}"/>
              </a:ext>
            </a:extLst>
          </p:cNvPr>
          <p:cNvSpPr>
            <a:spLocks noGrp="1"/>
          </p:cNvSpPr>
          <p:nvPr>
            <p:ph type="title"/>
          </p:nvPr>
        </p:nvSpPr>
        <p:spPr/>
        <p:txBody>
          <a:bodyPr/>
          <a:lstStyle/>
          <a:p>
            <a:r>
              <a:rPr lang="de-DE" dirty="0"/>
              <a:t>Vielen Dank</a:t>
            </a:r>
          </a:p>
        </p:txBody>
      </p:sp>
      <p:sp>
        <p:nvSpPr>
          <p:cNvPr id="3" name="Inhaltsplatzhalter 2">
            <a:extLst>
              <a:ext uri="{FF2B5EF4-FFF2-40B4-BE49-F238E27FC236}">
                <a16:creationId xmlns:a16="http://schemas.microsoft.com/office/drawing/2014/main" id="{D21FA6A9-F3AD-435E-9048-B0120B6A6905}"/>
              </a:ext>
            </a:extLst>
          </p:cNvPr>
          <p:cNvSpPr>
            <a:spLocks noGrp="1"/>
          </p:cNvSpPr>
          <p:nvPr>
            <p:ph idx="1"/>
          </p:nvPr>
        </p:nvSpPr>
        <p:spPr/>
        <p:txBody>
          <a:bodyPr/>
          <a:lstStyle/>
          <a:p>
            <a:r>
              <a:rPr lang="de-DE" dirty="0"/>
              <a:t>Weitere Informationen, sind in unserem Wiki zu finden</a:t>
            </a:r>
            <a:br>
              <a:rPr lang="de-DE" dirty="0"/>
            </a:br>
            <a:r>
              <a:rPr lang="de-DE" dirty="0">
                <a:hlinkClick r:id="rId2"/>
              </a:rPr>
              <a:t>https://github.com/Spirit344/EPWS2020AnspachHeynckes/wiki</a:t>
            </a:r>
            <a:endParaRPr lang="de-DE" dirty="0"/>
          </a:p>
          <a:p>
            <a:r>
              <a:rPr lang="de-DE" dirty="0"/>
              <a:t>C# Skripts</a:t>
            </a:r>
            <a:br>
              <a:rPr lang="de-DE" dirty="0"/>
            </a:br>
            <a:r>
              <a:rPr lang="de-DE" dirty="0">
                <a:hlinkClick r:id="rId3"/>
              </a:rPr>
              <a:t>https://github.com/Spirit344/EPWS2020AnspachHeynckes/tree/main/Ploom%20Scripts%20C%23</a:t>
            </a:r>
            <a:endParaRPr lang="de-DE" dirty="0"/>
          </a:p>
          <a:p>
            <a:r>
              <a:rPr lang="de-DE" dirty="0"/>
              <a:t>PDF mit Notizen zu den Folien</a:t>
            </a:r>
            <a:br>
              <a:rPr lang="de-DE" dirty="0"/>
            </a:br>
            <a:r>
              <a:rPr lang="de-DE" dirty="0">
                <a:hlinkClick r:id="rId4"/>
              </a:rPr>
              <a:t>https://github.com/Spirit344/EPWS2020AnspachHeynckes/blob/main/EP_Audit2_Anspach_Heynckes.pdf</a:t>
            </a: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189584351"/>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Breitbild</PresentationFormat>
  <Paragraphs>36</Paragraphs>
  <Slides>7</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-apple-system</vt:lpstr>
      <vt:lpstr>Arial</vt:lpstr>
      <vt:lpstr>Calibri</vt:lpstr>
      <vt:lpstr>Gill Sans MT</vt:lpstr>
      <vt:lpstr>Katalog</vt:lpstr>
      <vt:lpstr>Ploom</vt:lpstr>
      <vt:lpstr>risiken</vt:lpstr>
      <vt:lpstr>Nutzereingaben</vt:lpstr>
      <vt:lpstr>Berechnung</vt:lpstr>
      <vt:lpstr>Algorithmus</vt:lpstr>
      <vt:lpstr>Weiterarbeit</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Ploom</dc:title>
  <dc:creator>Henrik Heynckes</dc:creator>
  <cp:lastModifiedBy>Henrik Heynckes</cp:lastModifiedBy>
  <cp:revision>2</cp:revision>
  <dcterms:created xsi:type="dcterms:W3CDTF">2020-12-13T18:50:39Z</dcterms:created>
  <dcterms:modified xsi:type="dcterms:W3CDTF">2020-12-13T18:59:42Z</dcterms:modified>
</cp:coreProperties>
</file>