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67" r:id="rId4"/>
    <p:sldId id="258" r:id="rId5"/>
    <p:sldId id="259" r:id="rId6"/>
    <p:sldId id="268" r:id="rId7"/>
    <p:sldId id="26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nrik Heynckes" initials="HH"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76695" autoAdjust="0"/>
  </p:normalViewPr>
  <p:slideViewPr>
    <p:cSldViewPr snapToGrid="0">
      <p:cViewPr>
        <p:scale>
          <a:sx n="63" d="100"/>
          <a:sy n="63" d="100"/>
        </p:scale>
        <p:origin x="1328"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29AFEF-E8EE-4741-94B6-A85679B49596}" type="datetimeFigureOut">
              <a:rPr lang="de-DE" smtClean="0"/>
              <a:t>14.12.20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C5D094-B747-4E0E-A832-A65922F03C61}" type="slidenum">
              <a:rPr lang="de-DE" smtClean="0"/>
              <a:t>‹Nr.›</a:t>
            </a:fld>
            <a:endParaRPr lang="de-DE"/>
          </a:p>
        </p:txBody>
      </p:sp>
    </p:spTree>
    <p:extLst>
      <p:ext uri="{BB962C8B-B14F-4D97-AF65-F5344CB8AC3E}">
        <p14:creationId xmlns:p14="http://schemas.microsoft.com/office/powerpoint/2010/main" val="213469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Genauere Beschreibung der </a:t>
            </a:r>
            <a:r>
              <a:rPr lang="de-DE" dirty="0" smtClean="0"/>
              <a:t>Risiken,</a:t>
            </a:r>
            <a:r>
              <a:rPr lang="de-DE" baseline="0" dirty="0" smtClean="0"/>
              <a:t> die bei der Entwicklung von PLOOM auftreten könnten. </a:t>
            </a:r>
            <a:endParaRPr lang="de-DE" dirty="0"/>
          </a:p>
        </p:txBody>
      </p:sp>
      <p:sp>
        <p:nvSpPr>
          <p:cNvPr id="4" name="Foliennummernplatzhalter 3"/>
          <p:cNvSpPr>
            <a:spLocks noGrp="1"/>
          </p:cNvSpPr>
          <p:nvPr>
            <p:ph type="sldNum" sz="quarter" idx="5"/>
          </p:nvPr>
        </p:nvSpPr>
        <p:spPr/>
        <p:txBody>
          <a:bodyPr/>
          <a:lstStyle/>
          <a:p>
            <a:fld id="{94C5D094-B747-4E0E-A832-A65922F03C61}" type="slidenum">
              <a:rPr lang="de-DE" smtClean="0"/>
              <a:t>2</a:t>
            </a:fld>
            <a:endParaRPr lang="de-DE"/>
          </a:p>
        </p:txBody>
      </p:sp>
    </p:spTree>
    <p:extLst>
      <p:ext uri="{BB962C8B-B14F-4D97-AF65-F5344CB8AC3E}">
        <p14:creationId xmlns:p14="http://schemas.microsoft.com/office/powerpoint/2010/main" val="4018223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(Eine visuelle</a:t>
            </a:r>
            <a:r>
              <a:rPr lang="de-DE" baseline="0" dirty="0" smtClean="0"/>
              <a:t> Darstellung der Nutzereingaben sind in der PDF-Datei des 2. Audit zu finden.)</a:t>
            </a:r>
            <a:br>
              <a:rPr lang="de-DE" baseline="0" dirty="0" smtClean="0"/>
            </a:br>
            <a:endParaRPr lang="de-DE" baseline="0" dirty="0" smtClean="0"/>
          </a:p>
          <a:p>
            <a:r>
              <a:rPr lang="de-DE" baseline="0" dirty="0" smtClean="0"/>
              <a:t>Die Raummaße, Objektmaße und der Objektmindestabstand werden vom Benutzer eingegeben. Hierbei werden dem Nutzer Eingabebeispiele als Hilfestellung vorgegeben, an die er sich orientieren kann. Der Algorithmus kann somit mit den eingegebenen Werten arbeiten. </a:t>
            </a:r>
            <a:endParaRPr lang="de-DE" dirty="0"/>
          </a:p>
        </p:txBody>
      </p:sp>
      <p:sp>
        <p:nvSpPr>
          <p:cNvPr id="4" name="Foliennummernplatzhalter 3"/>
          <p:cNvSpPr>
            <a:spLocks noGrp="1"/>
          </p:cNvSpPr>
          <p:nvPr>
            <p:ph type="sldNum" sz="quarter" idx="10"/>
          </p:nvPr>
        </p:nvSpPr>
        <p:spPr/>
        <p:txBody>
          <a:bodyPr/>
          <a:lstStyle/>
          <a:p>
            <a:fld id="{94C5D094-B747-4E0E-A832-A65922F03C61}" type="slidenum">
              <a:rPr lang="de-DE" smtClean="0"/>
              <a:t>3</a:t>
            </a:fld>
            <a:endParaRPr lang="de-DE"/>
          </a:p>
        </p:txBody>
      </p:sp>
    </p:spTree>
    <p:extLst>
      <p:ext uri="{BB962C8B-B14F-4D97-AF65-F5344CB8AC3E}">
        <p14:creationId xmlns:p14="http://schemas.microsoft.com/office/powerpoint/2010/main" val="244715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smtClean="0">
                <a:solidFill>
                  <a:schemeClr val="tx1"/>
                </a:solidFill>
                <a:effectLst/>
                <a:latin typeface="+mn-lt"/>
                <a:ea typeface="+mn-ea"/>
                <a:cs typeface="+mn-cs"/>
              </a:rPr>
              <a:t>Um der Kalkulation der ebenmäßigen Objektverteilung folgen zu können, wird die Berechnungsprozedur im Folgenden anhand von skizzierten Grafiken aufgeführt.</a:t>
            </a:r>
            <a:r>
              <a:rPr lang="de-DE" sz="1200" kern="1200" baseline="0" dirty="0" smtClean="0">
                <a:solidFill>
                  <a:schemeClr val="tx1"/>
                </a:solidFill>
                <a:effectLst/>
                <a:latin typeface="+mn-lt"/>
                <a:ea typeface="+mn-ea"/>
                <a:cs typeface="+mn-cs"/>
              </a:rPr>
              <a:t> </a:t>
            </a:r>
            <a:r>
              <a:rPr lang="de-DE" sz="1200" kern="1200" dirty="0" smtClean="0">
                <a:solidFill>
                  <a:schemeClr val="tx1"/>
                </a:solidFill>
                <a:effectLst/>
                <a:latin typeface="+mn-lt"/>
                <a:ea typeface="+mn-ea"/>
                <a:cs typeface="+mn-cs"/>
              </a:rPr>
              <a:t>Nach Angabe der Raum- und Objektbreite muss die Anzahl an verfügbarer Objekte in einer Zeile vorerst festgelegt werden. Da der Abstand zwischen den Objekten jedoch beachtet werden muss, ist für die Bestimmung der Objektanzahl in einem vorgegeben Raum folgende Berechnung notwendig:</a:t>
            </a:r>
          </a:p>
          <a:p>
            <a:pPr marL="0" marR="0" indent="0" algn="l" defTabSz="914400" rtl="0" eaLnBrk="1" fontAlgn="auto" latinLnBrk="0" hangingPunct="1">
              <a:lnSpc>
                <a:spcPct val="100000"/>
              </a:lnSpc>
              <a:spcBef>
                <a:spcPts val="0"/>
              </a:spcBef>
              <a:spcAft>
                <a:spcPts val="0"/>
              </a:spcAft>
              <a:buClrTx/>
              <a:buSzTx/>
              <a:buFontTx/>
              <a:buNone/>
              <a:tabLst/>
              <a:defRPr/>
            </a:pPr>
            <a:endParaRPr lang="de-DE"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de-DE" sz="1200" b="1" i="1" kern="1200" dirty="0" smtClean="0">
                <a:solidFill>
                  <a:schemeClr val="tx1"/>
                </a:solidFill>
                <a:effectLst/>
                <a:latin typeface="+mn-lt"/>
                <a:ea typeface="+mn-ea"/>
                <a:cs typeface="+mn-cs"/>
              </a:rPr>
              <a:t>Objektanzahl =</a:t>
            </a:r>
            <a:r>
              <a:rPr lang="de-DE" sz="1200" i="1" kern="1200" dirty="0" smtClean="0">
                <a:solidFill>
                  <a:schemeClr val="tx1"/>
                </a:solidFill>
                <a:effectLst/>
                <a:latin typeface="+mn-lt"/>
                <a:ea typeface="+mn-ea"/>
                <a:cs typeface="+mn-cs"/>
              </a:rPr>
              <a:t> </a:t>
            </a:r>
            <a:r>
              <a:rPr lang="de-DE" sz="1200" b="1" i="1" kern="1200" dirty="0" smtClean="0">
                <a:solidFill>
                  <a:schemeClr val="tx1"/>
                </a:solidFill>
                <a:effectLst/>
                <a:latin typeface="+mn-lt"/>
                <a:ea typeface="+mn-ea"/>
                <a:cs typeface="+mn-cs"/>
              </a:rPr>
              <a:t>Raumbreite :</a:t>
            </a:r>
            <a:r>
              <a:rPr lang="de-DE" sz="1200" i="1" kern="1200" dirty="0" smtClean="0">
                <a:solidFill>
                  <a:schemeClr val="tx1"/>
                </a:solidFill>
                <a:effectLst/>
                <a:latin typeface="+mn-lt"/>
                <a:ea typeface="+mn-ea"/>
                <a:cs typeface="+mn-cs"/>
              </a:rPr>
              <a:t> (</a:t>
            </a:r>
            <a:r>
              <a:rPr lang="de-DE" sz="1200" b="1" i="1" kern="1200" dirty="0" smtClean="0">
                <a:solidFill>
                  <a:schemeClr val="tx1"/>
                </a:solidFill>
                <a:effectLst/>
                <a:latin typeface="+mn-lt"/>
                <a:ea typeface="+mn-ea"/>
                <a:cs typeface="+mn-cs"/>
              </a:rPr>
              <a:t>Objektbreite + Abstand)</a:t>
            </a:r>
          </a:p>
          <a:p>
            <a:pPr marL="0" marR="0" indent="0" algn="l" defTabSz="914400" rtl="0" eaLnBrk="1" fontAlgn="auto" latinLnBrk="0" hangingPunct="1">
              <a:lnSpc>
                <a:spcPct val="100000"/>
              </a:lnSpc>
              <a:spcBef>
                <a:spcPts val="0"/>
              </a:spcBef>
              <a:spcAft>
                <a:spcPts val="0"/>
              </a:spcAft>
              <a:buClrTx/>
              <a:buSzTx/>
              <a:buFontTx/>
              <a:buNone/>
              <a:tabLst/>
              <a:defRPr/>
            </a:pPr>
            <a:endParaRPr lang="de-DE" sz="1200" b="1" i="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smtClean="0">
                <a:solidFill>
                  <a:schemeClr val="tx1"/>
                </a:solidFill>
                <a:effectLst/>
                <a:latin typeface="+mn-lt"/>
                <a:ea typeface="+mn-ea"/>
                <a:cs typeface="+mn-cs"/>
              </a:rPr>
              <a:t>Für diese Berechnung werden die Werte Objektbreite und Abstand, die durch den Nutzer an das System gelangen, jeweils addiert und anschließend die Raumbreite durch den neuen Wert dividiert und abgerundet. Die Abrundung verhindert das Abschneiden von Objekten, da sie als Ganzes erhalten bleiben sollten. Aus dieser Berechnung ergibt sich zudem ein </a:t>
            </a:r>
            <a:r>
              <a:rPr lang="de-DE" sz="1200" b="1" kern="1200" dirty="0" smtClean="0">
                <a:solidFill>
                  <a:schemeClr val="tx1"/>
                </a:solidFill>
                <a:effectLst/>
                <a:latin typeface="+mn-lt"/>
                <a:ea typeface="+mn-ea"/>
                <a:cs typeface="+mn-cs"/>
              </a:rPr>
              <a:t>REST</a:t>
            </a:r>
            <a:r>
              <a:rPr lang="de-DE" sz="1200" kern="1200" dirty="0" smtClean="0">
                <a:solidFill>
                  <a:schemeClr val="tx1"/>
                </a:solidFill>
                <a:effectLst/>
                <a:latin typeface="+mn-lt"/>
                <a:ea typeface="+mn-ea"/>
                <a:cs typeface="+mn-cs"/>
              </a:rPr>
              <a:t>-Wert, der in der finalen Berechnung für die Ermittlung des Mindestabstands inkludiert wird.</a:t>
            </a:r>
          </a:p>
          <a:p>
            <a:pPr marL="0" marR="0" indent="0" algn="l" defTabSz="914400" rtl="0" eaLnBrk="1" fontAlgn="auto" latinLnBrk="0" hangingPunct="1">
              <a:lnSpc>
                <a:spcPct val="100000"/>
              </a:lnSpc>
              <a:spcBef>
                <a:spcPts val="0"/>
              </a:spcBef>
              <a:spcAft>
                <a:spcPts val="0"/>
              </a:spcAft>
              <a:buClrTx/>
              <a:buSzTx/>
              <a:buFontTx/>
              <a:buNone/>
              <a:tabLst/>
              <a:defRPr/>
            </a:pPr>
            <a:endParaRPr lang="de-DE"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de-DE" sz="1200" b="1" i="1" kern="1200" dirty="0" smtClean="0">
                <a:solidFill>
                  <a:schemeClr val="tx1"/>
                </a:solidFill>
                <a:effectLst/>
                <a:latin typeface="+mn-lt"/>
                <a:ea typeface="+mn-ea"/>
                <a:cs typeface="+mn-cs"/>
              </a:rPr>
              <a:t>Mindestabstand = (Objektanzahl * Abstand + REST) : (Objektanzahl + REST)</a:t>
            </a:r>
            <a:endParaRPr lang="de-DE" sz="1200" kern="1200" dirty="0" smtClean="0">
              <a:solidFill>
                <a:schemeClr val="tx1"/>
              </a:solidFill>
              <a:effectLst/>
              <a:latin typeface="+mn-lt"/>
              <a:ea typeface="+mn-ea"/>
              <a:cs typeface="+mn-cs"/>
            </a:endParaRPr>
          </a:p>
          <a:p>
            <a:endParaRPr lang="de-DE" dirty="0"/>
          </a:p>
        </p:txBody>
      </p:sp>
      <p:sp>
        <p:nvSpPr>
          <p:cNvPr id="4" name="Foliennummernplatzhalter 3"/>
          <p:cNvSpPr>
            <a:spLocks noGrp="1"/>
          </p:cNvSpPr>
          <p:nvPr>
            <p:ph type="sldNum" sz="quarter" idx="5"/>
          </p:nvPr>
        </p:nvSpPr>
        <p:spPr/>
        <p:txBody>
          <a:bodyPr/>
          <a:lstStyle/>
          <a:p>
            <a:fld id="{94C5D094-B747-4E0E-A832-A65922F03C61}" type="slidenum">
              <a:rPr lang="de-DE" smtClean="0"/>
              <a:t>4</a:t>
            </a:fld>
            <a:endParaRPr lang="de-DE"/>
          </a:p>
        </p:txBody>
      </p:sp>
    </p:spTree>
    <p:extLst>
      <p:ext uri="{BB962C8B-B14F-4D97-AF65-F5344CB8AC3E}">
        <p14:creationId xmlns:p14="http://schemas.microsoft.com/office/powerpoint/2010/main" val="3961382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kern="1200" dirty="0" smtClean="0">
                <a:solidFill>
                  <a:schemeClr val="tx1"/>
                </a:solidFill>
                <a:effectLst/>
                <a:latin typeface="+mn-lt"/>
                <a:ea typeface="+mn-ea"/>
                <a:cs typeface="+mn-cs"/>
              </a:rPr>
              <a:t>Um die Berechnungen auf sauberer Basis in das Programm implementieren zu können, wird ein Algorithmus benötigt, der diese Bedingung erfüllt. Hierfür implementierten wir zwei, ineinander verschachtelte </a:t>
            </a:r>
            <a:r>
              <a:rPr lang="de-DE" sz="1200" kern="1200" dirty="0" err="1" smtClean="0">
                <a:solidFill>
                  <a:schemeClr val="tx1"/>
                </a:solidFill>
                <a:effectLst/>
                <a:latin typeface="+mn-lt"/>
                <a:ea typeface="+mn-ea"/>
                <a:cs typeface="+mn-cs"/>
              </a:rPr>
              <a:t>While</a:t>
            </a:r>
            <a:r>
              <a:rPr lang="de-DE" sz="1200" kern="1200" dirty="0" smtClean="0">
                <a:solidFill>
                  <a:schemeClr val="tx1"/>
                </a:solidFill>
                <a:effectLst/>
                <a:latin typeface="+mn-lt"/>
                <a:ea typeface="+mn-ea"/>
                <a:cs typeface="+mn-cs"/>
              </a:rPr>
              <a:t> Schleifen, die anfangs den Raum anhand der Breite gefüllt, und dann jeweils ein Maß weiter in die Länge des Raumes geht, bis der ganze Raum gefüllt ist. </a:t>
            </a:r>
          </a:p>
          <a:p>
            <a:endParaRPr lang="de-DE" dirty="0" smtClean="0"/>
          </a:p>
          <a:p>
            <a:endParaRPr lang="de-DE" dirty="0" smtClean="0"/>
          </a:p>
          <a:p>
            <a:endParaRPr lang="de-DE" dirty="0" smtClean="0"/>
          </a:p>
          <a:p>
            <a:endParaRPr lang="de-DE" dirty="0" smtClean="0"/>
          </a:p>
          <a:p>
            <a:endParaRPr lang="de-DE" dirty="0" smtClean="0"/>
          </a:p>
          <a:p>
            <a:endParaRPr lang="de-DE" dirty="0" smtClean="0"/>
          </a:p>
          <a:p>
            <a:endParaRPr lang="de-DE" dirty="0" smtClean="0"/>
          </a:p>
          <a:p>
            <a:endParaRPr lang="de-DE" dirty="0"/>
          </a:p>
        </p:txBody>
      </p:sp>
      <p:sp>
        <p:nvSpPr>
          <p:cNvPr id="4" name="Foliennummernplatzhalter 3"/>
          <p:cNvSpPr>
            <a:spLocks noGrp="1"/>
          </p:cNvSpPr>
          <p:nvPr>
            <p:ph type="sldNum" sz="quarter" idx="5"/>
          </p:nvPr>
        </p:nvSpPr>
        <p:spPr/>
        <p:txBody>
          <a:bodyPr/>
          <a:lstStyle/>
          <a:p>
            <a:fld id="{94C5D094-B747-4E0E-A832-A65922F03C61}" type="slidenum">
              <a:rPr lang="de-DE" smtClean="0"/>
              <a:t>5</a:t>
            </a:fld>
            <a:endParaRPr lang="de-DE"/>
          </a:p>
        </p:txBody>
      </p:sp>
    </p:spTree>
    <p:extLst>
      <p:ext uri="{BB962C8B-B14F-4D97-AF65-F5344CB8AC3E}">
        <p14:creationId xmlns:p14="http://schemas.microsoft.com/office/powerpoint/2010/main" val="3407825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Da sich die Funktion</a:t>
            </a:r>
            <a:r>
              <a:rPr lang="de-DE" baseline="0" dirty="0" smtClean="0"/>
              <a:t> unseres Systems auch auf Räume mit nicht-belegbaren Zonen bezieht, muss ein Algorithmus angepasst werden, der diese klar identifizieren kann und dementsprechend Hindernisse setzen kann. Nicht-belegbare Zonen beziehen sich auf Flächen des Raumes, die nicht von Objekten belegt werden dürfen, wie z.B. Wege und Gänge in einem Klassenzimmer, Bühnen in einer Konzerthalle, etc.</a:t>
            </a:r>
          </a:p>
          <a:p>
            <a:endParaRPr lang="de-DE" baseline="0" dirty="0" smtClean="0"/>
          </a:p>
          <a:p>
            <a:r>
              <a:rPr lang="de-DE" baseline="0" dirty="0" smtClean="0"/>
              <a:t>Zudem müssen die Objekte für das Programm Blender mit Parametern versehen werden, damit die Größe akkurat bestimmt werden, ohne das die jeweiligen Modelle verzerrt wirken. </a:t>
            </a:r>
            <a:endParaRPr lang="de-DE" dirty="0"/>
          </a:p>
        </p:txBody>
      </p:sp>
      <p:sp>
        <p:nvSpPr>
          <p:cNvPr id="4" name="Foliennummernplatzhalter 3"/>
          <p:cNvSpPr>
            <a:spLocks noGrp="1"/>
          </p:cNvSpPr>
          <p:nvPr>
            <p:ph type="sldNum" sz="quarter" idx="10"/>
          </p:nvPr>
        </p:nvSpPr>
        <p:spPr/>
        <p:txBody>
          <a:bodyPr/>
          <a:lstStyle/>
          <a:p>
            <a:fld id="{94C5D094-B747-4E0E-A832-A65922F03C61}" type="slidenum">
              <a:rPr lang="de-DE" smtClean="0"/>
              <a:t>6</a:t>
            </a:fld>
            <a:endParaRPr lang="de-DE"/>
          </a:p>
        </p:txBody>
      </p:sp>
    </p:spTree>
    <p:extLst>
      <p:ext uri="{BB962C8B-B14F-4D97-AF65-F5344CB8AC3E}">
        <p14:creationId xmlns:p14="http://schemas.microsoft.com/office/powerpoint/2010/main" val="1670039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4C5D094-B747-4E0E-A832-A65922F03C61}" type="slidenum">
              <a:rPr lang="de-DE" smtClean="0"/>
              <a:t>7</a:t>
            </a:fld>
            <a:endParaRPr lang="de-DE"/>
          </a:p>
        </p:txBody>
      </p:sp>
    </p:spTree>
    <p:extLst>
      <p:ext uri="{BB962C8B-B14F-4D97-AF65-F5344CB8AC3E}">
        <p14:creationId xmlns:p14="http://schemas.microsoft.com/office/powerpoint/2010/main" val="912750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de-DE"/>
              <a:t>Mastertitelformat bearbeiten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12/14/20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‹Nr.›</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de-DE"/>
              <a:t>Mastertitelformat bearbeiten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de-DE"/>
              <a:t>Mastertitelformat bearbeiten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48A87A34-81AB-432B-8DAE-1953F412C126}" type="datetimeFigureOut">
              <a:rPr lang="en-US" dirty="0"/>
              <a:t>12/14/20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‹Nr.›</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de-DE"/>
              <a:t>Mastertitelformat bearbeiten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de-DE"/>
              <a:t>Mastertitelformat bearbeiten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447191" y="2824269"/>
            <a:ext cx="4645152" cy="264445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412362" y="2821491"/>
            <a:ext cx="4645152" cy="263737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‹Nr.›</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12/14/20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‹Nr.›</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12/14/20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de-DE"/>
              <a:t>Mastertitelformat bearbeiten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8A87A34-81AB-432B-8DAE-1953F412C126}" type="datetimeFigureOut">
              <a:rPr lang="en-US" dirty="0"/>
              <a:t>12/14/20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12/14/20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‹Nr.›</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12/14/20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‹Nr.›</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1.jp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Spirit344/EPWS2020AnspachHeynckes/wiki" TargetMode="External"/><Relationship Id="rId4" Type="http://schemas.openxmlformats.org/officeDocument/2006/relationships/hyperlink" Target="NULL" TargetMode="External"/><Relationship Id="rId5" Type="http://schemas.openxmlformats.org/officeDocument/2006/relationships/hyperlink" Target="https://github.com/Spirit344/EPWS2020AnspachHeynckes/blob/main/EP_Audit2_Anspach_Heynckes.pdf" TargetMode="Externa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41FBCC36-766E-4354-8F4A-B6BCFE08F751}"/>
              </a:ext>
            </a:extLst>
          </p:cNvPr>
          <p:cNvSpPr>
            <a:spLocks noGrp="1"/>
          </p:cNvSpPr>
          <p:nvPr>
            <p:ph type="ctrTitle"/>
          </p:nvPr>
        </p:nvSpPr>
        <p:spPr/>
        <p:txBody>
          <a:bodyPr/>
          <a:lstStyle/>
          <a:p>
            <a:r>
              <a:rPr lang="de-DE" dirty="0" err="1" smtClean="0"/>
              <a:t>Ploom</a:t>
            </a:r>
            <a:r>
              <a:rPr lang="de-DE" dirty="0" smtClean="0"/>
              <a:t>!</a:t>
            </a:r>
            <a:endParaRPr lang="de-DE" dirty="0"/>
          </a:p>
        </p:txBody>
      </p:sp>
      <p:sp>
        <p:nvSpPr>
          <p:cNvPr id="3" name="Untertitel 2">
            <a:extLst>
              <a:ext uri="{FF2B5EF4-FFF2-40B4-BE49-F238E27FC236}">
                <a16:creationId xmlns:a16="http://schemas.microsoft.com/office/drawing/2014/main" xmlns="" id="{6BEBB113-33E1-430D-80D1-3BC3A02771E3}"/>
              </a:ext>
            </a:extLst>
          </p:cNvPr>
          <p:cNvSpPr>
            <a:spLocks noGrp="1"/>
          </p:cNvSpPr>
          <p:nvPr>
            <p:ph type="subTitle" idx="1"/>
          </p:nvPr>
        </p:nvSpPr>
        <p:spPr>
          <a:xfrm>
            <a:off x="2417780" y="3531204"/>
            <a:ext cx="8637072" cy="1543304"/>
          </a:xfrm>
        </p:spPr>
        <p:txBody>
          <a:bodyPr>
            <a:normAutofit fontScale="92500" lnSpcReduction="20000"/>
          </a:bodyPr>
          <a:lstStyle/>
          <a:p>
            <a:r>
              <a:rPr lang="de-DE" dirty="0"/>
              <a:t>Plan </a:t>
            </a:r>
            <a:r>
              <a:rPr lang="de-DE" dirty="0" err="1"/>
              <a:t>Your</a:t>
            </a:r>
            <a:r>
              <a:rPr lang="de-DE" dirty="0"/>
              <a:t> Room</a:t>
            </a:r>
            <a:br>
              <a:rPr lang="de-DE" dirty="0"/>
            </a:br>
            <a:r>
              <a:rPr lang="de-DE" dirty="0"/>
              <a:t/>
            </a:r>
            <a:br>
              <a:rPr lang="de-DE" dirty="0"/>
            </a:br>
            <a:r>
              <a:rPr lang="de-DE" dirty="0"/>
              <a:t>Der mobile Raumplaner</a:t>
            </a:r>
            <a:br>
              <a:rPr lang="de-DE" dirty="0"/>
            </a:br>
            <a:r>
              <a:rPr lang="de-DE" dirty="0"/>
              <a:t/>
            </a:r>
            <a:br>
              <a:rPr lang="de-DE" dirty="0"/>
            </a:br>
            <a:r>
              <a:rPr lang="de-DE" dirty="0"/>
              <a:t>Entwicklungsprojekt TH Köln</a:t>
            </a:r>
          </a:p>
        </p:txBody>
      </p:sp>
    </p:spTree>
    <p:extLst>
      <p:ext uri="{BB962C8B-B14F-4D97-AF65-F5344CB8AC3E}">
        <p14:creationId xmlns:p14="http://schemas.microsoft.com/office/powerpoint/2010/main" val="34684140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477E385C-73E8-4D61-BC7A-AAA8D78725B1}"/>
              </a:ext>
            </a:extLst>
          </p:cNvPr>
          <p:cNvSpPr>
            <a:spLocks noGrp="1"/>
          </p:cNvSpPr>
          <p:nvPr>
            <p:ph type="title"/>
          </p:nvPr>
        </p:nvSpPr>
        <p:spPr/>
        <p:txBody>
          <a:bodyPr/>
          <a:lstStyle/>
          <a:p>
            <a:r>
              <a:rPr lang="de-DE" dirty="0" err="1"/>
              <a:t>risiken</a:t>
            </a:r>
            <a:endParaRPr lang="de-DE" dirty="0"/>
          </a:p>
        </p:txBody>
      </p:sp>
      <p:sp>
        <p:nvSpPr>
          <p:cNvPr id="3" name="Inhaltsplatzhalter 2">
            <a:extLst>
              <a:ext uri="{FF2B5EF4-FFF2-40B4-BE49-F238E27FC236}">
                <a16:creationId xmlns:a16="http://schemas.microsoft.com/office/drawing/2014/main" xmlns="" id="{0687C5C0-D1B7-4073-ACB5-2E638B2180A7}"/>
              </a:ext>
            </a:extLst>
          </p:cNvPr>
          <p:cNvSpPr>
            <a:spLocks noGrp="1"/>
          </p:cNvSpPr>
          <p:nvPr>
            <p:ph idx="1"/>
          </p:nvPr>
        </p:nvSpPr>
        <p:spPr/>
        <p:txBody>
          <a:bodyPr/>
          <a:lstStyle/>
          <a:p>
            <a:r>
              <a:rPr lang="de-DE" b="0" i="0" dirty="0">
                <a:solidFill>
                  <a:srgbClr val="24292E"/>
                </a:solidFill>
                <a:effectLst/>
                <a:latin typeface="+mj-lt"/>
                <a:ea typeface="Gill Sans MT Condensed" charset="0"/>
                <a:cs typeface="Gill Sans MT Condensed" charset="0"/>
              </a:rPr>
              <a:t>Algorithmus zur Verteilung der Objekte in einem Raum</a:t>
            </a:r>
          </a:p>
          <a:p>
            <a:r>
              <a:rPr lang="de-DE" dirty="0">
                <a:solidFill>
                  <a:srgbClr val="24292E"/>
                </a:solidFill>
                <a:latin typeface="+mj-lt"/>
                <a:ea typeface="Gill Sans MT Condensed" charset="0"/>
                <a:cs typeface="Gill Sans MT Condensed" charset="0"/>
              </a:rPr>
              <a:t>Anpassen des Algorithmus zum Einsetzen von Hindernissen (Wege, Bühnen…)</a:t>
            </a:r>
            <a:endParaRPr lang="de-DE" b="0" i="0" dirty="0">
              <a:solidFill>
                <a:srgbClr val="24292E"/>
              </a:solidFill>
              <a:effectLst/>
              <a:latin typeface="+mj-lt"/>
              <a:ea typeface="Gill Sans MT Condensed" charset="0"/>
              <a:cs typeface="Gill Sans MT Condensed" charset="0"/>
            </a:endParaRPr>
          </a:p>
          <a:p>
            <a:r>
              <a:rPr lang="de-DE" b="0" i="0" dirty="0">
                <a:solidFill>
                  <a:srgbClr val="24292E"/>
                </a:solidFill>
                <a:effectLst/>
                <a:latin typeface="+mj-lt"/>
                <a:ea typeface="Gill Sans MT Condensed" charset="0"/>
                <a:cs typeface="Gill Sans MT Condensed" charset="0"/>
              </a:rPr>
              <a:t>Parametrisierung der Objekte in Blender</a:t>
            </a:r>
          </a:p>
          <a:p>
            <a:r>
              <a:rPr lang="de-DE" dirty="0">
                <a:solidFill>
                  <a:srgbClr val="24292E"/>
                </a:solidFill>
                <a:latin typeface="+mj-lt"/>
                <a:ea typeface="Gill Sans MT Condensed" charset="0"/>
                <a:cs typeface="Gill Sans MT Condensed" charset="0"/>
              </a:rPr>
              <a:t>2D vs. 3D Darstellung</a:t>
            </a:r>
            <a:endParaRPr lang="de-DE" b="0" i="0" dirty="0">
              <a:solidFill>
                <a:srgbClr val="24292E"/>
              </a:solidFill>
              <a:effectLst/>
              <a:latin typeface="+mj-lt"/>
              <a:ea typeface="Gill Sans MT Condensed" charset="0"/>
              <a:cs typeface="Gill Sans MT Condensed" charset="0"/>
            </a:endParaRPr>
          </a:p>
        </p:txBody>
      </p:sp>
    </p:spTree>
    <p:extLst>
      <p:ext uri="{BB962C8B-B14F-4D97-AF65-F5344CB8AC3E}">
        <p14:creationId xmlns:p14="http://schemas.microsoft.com/office/powerpoint/2010/main" val="34062491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499B3934-3044-428A-B401-2B6BD3217F37}"/>
              </a:ext>
            </a:extLst>
          </p:cNvPr>
          <p:cNvSpPr>
            <a:spLocks noGrp="1"/>
          </p:cNvSpPr>
          <p:nvPr>
            <p:ph type="title"/>
          </p:nvPr>
        </p:nvSpPr>
        <p:spPr/>
        <p:txBody>
          <a:bodyPr/>
          <a:lstStyle/>
          <a:p>
            <a:r>
              <a:rPr lang="de-DE" dirty="0"/>
              <a:t>Nutzereingaben</a:t>
            </a:r>
          </a:p>
        </p:txBody>
      </p:sp>
      <p:sp>
        <p:nvSpPr>
          <p:cNvPr id="3" name="Inhaltsplatzhalter 2">
            <a:extLst>
              <a:ext uri="{FF2B5EF4-FFF2-40B4-BE49-F238E27FC236}">
                <a16:creationId xmlns:a16="http://schemas.microsoft.com/office/drawing/2014/main" xmlns="" id="{4AA85E43-8B61-41F5-9C22-36FC2F0AB02A}"/>
              </a:ext>
            </a:extLst>
          </p:cNvPr>
          <p:cNvSpPr>
            <a:spLocks noGrp="1"/>
          </p:cNvSpPr>
          <p:nvPr>
            <p:ph idx="1"/>
          </p:nvPr>
        </p:nvSpPr>
        <p:spPr/>
        <p:txBody>
          <a:bodyPr/>
          <a:lstStyle/>
          <a:p>
            <a:r>
              <a:rPr lang="de-DE" dirty="0"/>
              <a:t>Raummaße in Meter (Breite &amp; Länge)</a:t>
            </a:r>
          </a:p>
          <a:p>
            <a:r>
              <a:rPr lang="de-DE" dirty="0"/>
              <a:t>Objektmaße in Zentimeter (Breite &amp; Länge)</a:t>
            </a:r>
          </a:p>
          <a:p>
            <a:r>
              <a:rPr lang="de-DE" dirty="0"/>
              <a:t>Gewünschter Objektmindestabstand in Zentimeter</a:t>
            </a:r>
          </a:p>
          <a:p>
            <a:r>
              <a:rPr lang="de-DE" dirty="0"/>
              <a:t>Freie Wahl zwischen Vogelperspektive und 3D Ansicht via </a:t>
            </a:r>
            <a:r>
              <a:rPr lang="de-DE" dirty="0" smtClean="0"/>
              <a:t>Schaltfläche</a:t>
            </a:r>
          </a:p>
        </p:txBody>
      </p:sp>
    </p:spTree>
    <p:extLst>
      <p:ext uri="{BB962C8B-B14F-4D97-AF65-F5344CB8AC3E}">
        <p14:creationId xmlns:p14="http://schemas.microsoft.com/office/powerpoint/2010/main" val="4205856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B2EC48F-7A94-41F6-99B0-17B085FACA8A}"/>
              </a:ext>
            </a:extLst>
          </p:cNvPr>
          <p:cNvSpPr>
            <a:spLocks noGrp="1"/>
          </p:cNvSpPr>
          <p:nvPr>
            <p:ph type="title"/>
          </p:nvPr>
        </p:nvSpPr>
        <p:spPr>
          <a:xfrm>
            <a:off x="1451579" y="804519"/>
            <a:ext cx="9603275" cy="1049235"/>
          </a:xfrm>
        </p:spPr>
        <p:txBody>
          <a:bodyPr vert="horz" lIns="91440" tIns="45720" rIns="91440" bIns="45720" rtlCol="0">
            <a:normAutofit/>
          </a:bodyPr>
          <a:lstStyle/>
          <a:p>
            <a:r>
              <a:rPr lang="en-US" dirty="0" err="1">
                <a:solidFill>
                  <a:schemeClr val="bg1">
                    <a:lumMod val="50000"/>
                  </a:schemeClr>
                </a:solidFill>
              </a:rPr>
              <a:t>Berechnung</a:t>
            </a:r>
            <a:endParaRPr lang="en-US" dirty="0">
              <a:solidFill>
                <a:schemeClr val="bg1">
                  <a:lumMod val="50000"/>
                </a:schemeClr>
              </a:solidFill>
            </a:endParaRPr>
          </a:p>
        </p:txBody>
      </p:sp>
      <p:grpSp>
        <p:nvGrpSpPr>
          <p:cNvPr id="13" name="Group 12">
            <a:extLst>
              <a:ext uri="{FF2B5EF4-FFF2-40B4-BE49-F238E27FC236}">
                <a16:creationId xmlns:a16="http://schemas.microsoft.com/office/drawing/2014/main" xmlns="" id="{F2C08210-135F-434B-9B07-F3B4978C6C2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59130" y="2012810"/>
            <a:ext cx="4954206" cy="3453535"/>
            <a:chOff x="7807230" y="2012810"/>
            <a:chExt cx="3251252" cy="3459865"/>
          </a:xfrm>
        </p:grpSpPr>
        <p:sp>
          <p:nvSpPr>
            <p:cNvPr id="14" name="Rectangle 13">
              <a:extLst>
                <a:ext uri="{FF2B5EF4-FFF2-40B4-BE49-F238E27FC236}">
                  <a16:creationId xmlns:a16="http://schemas.microsoft.com/office/drawing/2014/main" xmlns="" id="{F67A18BA-FBAA-4972-B2EE-86107FA7F01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8776751E-B197-4182-95E7-62121266B03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8" name="Inhaltsplatzhalter 7" descr="Ein Bild, das Text enthält.&#10;&#10;Automatisch generierte Beschreibung">
            <a:extLst>
              <a:ext uri="{FF2B5EF4-FFF2-40B4-BE49-F238E27FC236}">
                <a16:creationId xmlns:a16="http://schemas.microsoft.com/office/drawing/2014/main" xmlns="" id="{793F680D-A9A4-40C5-97C5-3D1F338D2C70}"/>
              </a:ext>
            </a:extLst>
          </p:cNvPr>
          <p:cNvPicPr>
            <a:picLocks noGrp="1" noChangeAspect="1"/>
          </p:cNvPicPr>
          <p:nvPr>
            <p:ph idx="1"/>
          </p:nvPr>
        </p:nvPicPr>
        <p:blipFill>
          <a:blip r:embed="rId3"/>
          <a:stretch>
            <a:fillRect/>
          </a:stretch>
        </p:blipFill>
        <p:spPr>
          <a:xfrm>
            <a:off x="1635739" y="3240426"/>
            <a:ext cx="4613872" cy="991982"/>
          </a:xfrm>
          <a:prstGeom prst="rect">
            <a:avLst/>
          </a:prstGeom>
        </p:spPr>
      </p:pic>
      <p:sp>
        <p:nvSpPr>
          <p:cNvPr id="3" name="Textplatzhalter 2">
            <a:extLst>
              <a:ext uri="{FF2B5EF4-FFF2-40B4-BE49-F238E27FC236}">
                <a16:creationId xmlns:a16="http://schemas.microsoft.com/office/drawing/2014/main" xmlns="" id="{F4856041-868A-4710-A83F-59E4887BE14B}"/>
              </a:ext>
            </a:extLst>
          </p:cNvPr>
          <p:cNvSpPr>
            <a:spLocks noGrp="1"/>
          </p:cNvSpPr>
          <p:nvPr>
            <p:ph type="body" sz="half" idx="4294967295"/>
          </p:nvPr>
        </p:nvSpPr>
        <p:spPr>
          <a:xfrm>
            <a:off x="6589943" y="2015734"/>
            <a:ext cx="4472244" cy="3450613"/>
          </a:xfrm>
        </p:spPr>
        <p:txBody>
          <a:bodyPr vert="horz" lIns="91440" tIns="45720" rIns="91440" bIns="45720" rtlCol="0">
            <a:normAutofit lnSpcReduction="10000"/>
          </a:bodyPr>
          <a:lstStyle/>
          <a:p>
            <a:pPr indent="-228600">
              <a:lnSpc>
                <a:spcPct val="110000"/>
              </a:lnSpc>
              <a:buFont typeface="Arial" panose="020B0604020202020204" pitchFamily="34" charset="0"/>
              <a:buChar char="•"/>
            </a:pPr>
            <a:r>
              <a:rPr lang="en-US" sz="1700" dirty="0">
                <a:solidFill>
                  <a:schemeClr val="bg1">
                    <a:lumMod val="65000"/>
                  </a:schemeClr>
                </a:solidFill>
              </a:rPr>
              <a:t>Für die </a:t>
            </a:r>
            <a:r>
              <a:rPr lang="en-US" sz="1700" dirty="0" err="1">
                <a:solidFill>
                  <a:schemeClr val="bg1">
                    <a:lumMod val="65000"/>
                  </a:schemeClr>
                </a:solidFill>
              </a:rPr>
              <a:t>gleichmäßige</a:t>
            </a:r>
            <a:r>
              <a:rPr lang="en-US" sz="1700" dirty="0">
                <a:solidFill>
                  <a:schemeClr val="bg1">
                    <a:lumMod val="65000"/>
                  </a:schemeClr>
                </a:solidFill>
              </a:rPr>
              <a:t> Distribution </a:t>
            </a:r>
            <a:r>
              <a:rPr lang="en-US" sz="1700" dirty="0" err="1">
                <a:solidFill>
                  <a:schemeClr val="bg1">
                    <a:lumMod val="65000"/>
                  </a:schemeClr>
                </a:solidFill>
              </a:rPr>
              <a:t>jeweiliger</a:t>
            </a:r>
            <a:r>
              <a:rPr lang="en-US" sz="1700" dirty="0">
                <a:solidFill>
                  <a:schemeClr val="bg1">
                    <a:lumMod val="65000"/>
                  </a:schemeClr>
                </a:solidFill>
              </a:rPr>
              <a:t> </a:t>
            </a:r>
            <a:r>
              <a:rPr lang="en-US" sz="1700" dirty="0" err="1">
                <a:solidFill>
                  <a:schemeClr val="bg1">
                    <a:lumMod val="65000"/>
                  </a:schemeClr>
                </a:solidFill>
              </a:rPr>
              <a:t>Objekte</a:t>
            </a:r>
            <a:r>
              <a:rPr lang="en-US" sz="1700" dirty="0">
                <a:solidFill>
                  <a:schemeClr val="bg1">
                    <a:lumMod val="65000"/>
                  </a:schemeClr>
                </a:solidFill>
              </a:rPr>
              <a:t> in </a:t>
            </a:r>
            <a:r>
              <a:rPr lang="en-US" sz="1700" dirty="0" err="1">
                <a:solidFill>
                  <a:schemeClr val="bg1">
                    <a:lumMod val="65000"/>
                  </a:schemeClr>
                </a:solidFill>
              </a:rPr>
              <a:t>einem</a:t>
            </a:r>
            <a:r>
              <a:rPr lang="en-US" sz="1700" dirty="0">
                <a:solidFill>
                  <a:schemeClr val="bg1">
                    <a:lumMod val="65000"/>
                  </a:schemeClr>
                </a:solidFill>
              </a:rPr>
              <a:t> </a:t>
            </a:r>
            <a:r>
              <a:rPr lang="en-US" sz="1700" dirty="0" err="1">
                <a:solidFill>
                  <a:schemeClr val="bg1">
                    <a:lumMod val="65000"/>
                  </a:schemeClr>
                </a:solidFill>
              </a:rPr>
              <a:t>Raum</a:t>
            </a:r>
            <a:r>
              <a:rPr lang="en-US" sz="1700" dirty="0">
                <a:solidFill>
                  <a:schemeClr val="bg1">
                    <a:lumMod val="65000"/>
                  </a:schemeClr>
                </a:solidFill>
              </a:rPr>
              <a:t>, </a:t>
            </a:r>
            <a:r>
              <a:rPr lang="en-US" sz="1700" dirty="0" err="1">
                <a:solidFill>
                  <a:schemeClr val="bg1">
                    <a:lumMod val="65000"/>
                  </a:schemeClr>
                </a:solidFill>
              </a:rPr>
              <a:t>mit</a:t>
            </a:r>
            <a:r>
              <a:rPr lang="en-US" sz="1700" dirty="0">
                <a:solidFill>
                  <a:schemeClr val="bg1">
                    <a:lumMod val="65000"/>
                  </a:schemeClr>
                </a:solidFill>
              </a:rPr>
              <a:t> der </a:t>
            </a:r>
            <a:r>
              <a:rPr lang="en-US" sz="1700" dirty="0" err="1">
                <a:solidFill>
                  <a:schemeClr val="bg1">
                    <a:lumMod val="65000"/>
                  </a:schemeClr>
                </a:solidFill>
              </a:rPr>
              <a:t>zusätzlichen</a:t>
            </a:r>
            <a:r>
              <a:rPr lang="en-US" sz="1700" dirty="0">
                <a:solidFill>
                  <a:schemeClr val="bg1">
                    <a:lumMod val="65000"/>
                  </a:schemeClr>
                </a:solidFill>
              </a:rPr>
              <a:t> </a:t>
            </a:r>
            <a:r>
              <a:rPr lang="en-US" sz="1700" dirty="0" err="1">
                <a:solidFill>
                  <a:schemeClr val="bg1">
                    <a:lumMod val="65000"/>
                  </a:schemeClr>
                </a:solidFill>
              </a:rPr>
              <a:t>Berücksichtigung</a:t>
            </a:r>
            <a:r>
              <a:rPr lang="en-US" sz="1700" dirty="0">
                <a:solidFill>
                  <a:schemeClr val="bg1">
                    <a:lumMod val="65000"/>
                  </a:schemeClr>
                </a:solidFill>
              </a:rPr>
              <a:t> von </a:t>
            </a:r>
            <a:r>
              <a:rPr lang="en-US" sz="1700" dirty="0" err="1">
                <a:solidFill>
                  <a:schemeClr val="bg1">
                    <a:lumMod val="65000"/>
                  </a:schemeClr>
                </a:solidFill>
              </a:rPr>
              <a:t>einem</a:t>
            </a:r>
            <a:r>
              <a:rPr lang="en-US" sz="1700" dirty="0">
                <a:solidFill>
                  <a:schemeClr val="bg1">
                    <a:lumMod val="65000"/>
                  </a:schemeClr>
                </a:solidFill>
              </a:rPr>
              <a:t> </a:t>
            </a:r>
            <a:r>
              <a:rPr lang="en-US" sz="1700" dirty="0" err="1">
                <a:solidFill>
                  <a:schemeClr val="bg1">
                    <a:lumMod val="65000"/>
                  </a:schemeClr>
                </a:solidFill>
              </a:rPr>
              <a:t>Mindestabstand</a:t>
            </a:r>
            <a:r>
              <a:rPr lang="en-US" sz="1700" dirty="0">
                <a:solidFill>
                  <a:schemeClr val="bg1">
                    <a:lumMod val="65000"/>
                  </a:schemeClr>
                </a:solidFill>
              </a:rPr>
              <a:t>, </a:t>
            </a:r>
            <a:r>
              <a:rPr lang="en-US" sz="1700" dirty="0" err="1">
                <a:solidFill>
                  <a:schemeClr val="bg1">
                    <a:lumMod val="65000"/>
                  </a:schemeClr>
                </a:solidFill>
              </a:rPr>
              <a:t>sind</a:t>
            </a:r>
            <a:r>
              <a:rPr lang="en-US" sz="1700" dirty="0">
                <a:solidFill>
                  <a:schemeClr val="bg1">
                    <a:lumMod val="65000"/>
                  </a:schemeClr>
                </a:solidFill>
              </a:rPr>
              <a:t> die </a:t>
            </a:r>
            <a:r>
              <a:rPr lang="en-US" sz="1700" dirty="0" err="1">
                <a:solidFill>
                  <a:schemeClr val="bg1">
                    <a:lumMod val="65000"/>
                  </a:schemeClr>
                </a:solidFill>
              </a:rPr>
              <a:t>folgenden</a:t>
            </a:r>
            <a:r>
              <a:rPr lang="en-US" sz="1700" dirty="0">
                <a:solidFill>
                  <a:schemeClr val="bg1">
                    <a:lumMod val="65000"/>
                  </a:schemeClr>
                </a:solidFill>
              </a:rPr>
              <a:t> </a:t>
            </a:r>
            <a:r>
              <a:rPr lang="en-US" sz="1700" dirty="0" err="1">
                <a:solidFill>
                  <a:schemeClr val="bg1">
                    <a:lumMod val="65000"/>
                  </a:schemeClr>
                </a:solidFill>
              </a:rPr>
              <a:t>Berechnungen</a:t>
            </a:r>
            <a:r>
              <a:rPr lang="en-US" sz="1700" dirty="0">
                <a:solidFill>
                  <a:schemeClr val="bg1">
                    <a:lumMod val="65000"/>
                  </a:schemeClr>
                </a:solidFill>
              </a:rPr>
              <a:t> </a:t>
            </a:r>
            <a:r>
              <a:rPr lang="en-US" sz="1700" dirty="0" err="1">
                <a:solidFill>
                  <a:schemeClr val="bg1">
                    <a:lumMod val="65000"/>
                  </a:schemeClr>
                </a:solidFill>
              </a:rPr>
              <a:t>nötig</a:t>
            </a:r>
            <a:r>
              <a:rPr lang="en-US" sz="1700" dirty="0">
                <a:solidFill>
                  <a:schemeClr val="bg1">
                    <a:lumMod val="65000"/>
                  </a:schemeClr>
                </a:solidFill>
              </a:rPr>
              <a:t>. </a:t>
            </a:r>
            <a:r>
              <a:rPr lang="en-US" sz="1700" dirty="0" err="1">
                <a:solidFill>
                  <a:schemeClr val="bg1">
                    <a:lumMod val="65000"/>
                  </a:schemeClr>
                </a:solidFill>
              </a:rPr>
              <a:t>Diese</a:t>
            </a:r>
            <a:r>
              <a:rPr lang="en-US" sz="1700" dirty="0">
                <a:solidFill>
                  <a:schemeClr val="bg1">
                    <a:lumMod val="65000"/>
                  </a:schemeClr>
                </a:solidFill>
              </a:rPr>
              <a:t> warden </a:t>
            </a:r>
            <a:r>
              <a:rPr lang="en-US" sz="1700" dirty="0" err="1">
                <a:solidFill>
                  <a:schemeClr val="bg1">
                    <a:lumMod val="65000"/>
                  </a:schemeClr>
                </a:solidFill>
              </a:rPr>
              <a:t>dann</a:t>
            </a:r>
            <a:r>
              <a:rPr lang="en-US" sz="1700" dirty="0">
                <a:solidFill>
                  <a:schemeClr val="bg1">
                    <a:lumMod val="65000"/>
                  </a:schemeClr>
                </a:solidFill>
              </a:rPr>
              <a:t> </a:t>
            </a:r>
            <a:r>
              <a:rPr lang="en-US" sz="1700" dirty="0" err="1">
                <a:solidFill>
                  <a:schemeClr val="bg1">
                    <a:lumMod val="65000"/>
                  </a:schemeClr>
                </a:solidFill>
              </a:rPr>
              <a:t>im</a:t>
            </a:r>
            <a:r>
              <a:rPr lang="en-US" sz="1700" dirty="0">
                <a:solidFill>
                  <a:schemeClr val="bg1">
                    <a:lumMod val="65000"/>
                  </a:schemeClr>
                </a:solidFill>
              </a:rPr>
              <a:t> </a:t>
            </a:r>
            <a:r>
              <a:rPr lang="en-US" sz="1700" dirty="0" err="1">
                <a:solidFill>
                  <a:schemeClr val="bg1">
                    <a:lumMod val="65000"/>
                  </a:schemeClr>
                </a:solidFill>
              </a:rPr>
              <a:t>folgenden</a:t>
            </a:r>
            <a:r>
              <a:rPr lang="en-US" sz="1700" dirty="0">
                <a:solidFill>
                  <a:schemeClr val="bg1">
                    <a:lumMod val="65000"/>
                  </a:schemeClr>
                </a:solidFill>
              </a:rPr>
              <a:t> </a:t>
            </a:r>
            <a:r>
              <a:rPr lang="en-US" sz="1700" dirty="0" err="1">
                <a:solidFill>
                  <a:schemeClr val="bg1">
                    <a:lumMod val="65000"/>
                  </a:schemeClr>
                </a:solidFill>
              </a:rPr>
              <a:t>Algorithmus</a:t>
            </a:r>
            <a:r>
              <a:rPr lang="en-US" sz="1700" dirty="0">
                <a:solidFill>
                  <a:schemeClr val="bg1">
                    <a:lumMod val="65000"/>
                  </a:schemeClr>
                </a:solidFill>
              </a:rPr>
              <a:t> </a:t>
            </a:r>
            <a:r>
              <a:rPr lang="en-US" sz="1700" dirty="0" err="1">
                <a:solidFill>
                  <a:schemeClr val="bg1">
                    <a:lumMod val="65000"/>
                  </a:schemeClr>
                </a:solidFill>
              </a:rPr>
              <a:t>verarbeitet</a:t>
            </a:r>
            <a:r>
              <a:rPr lang="en-US" sz="1700" dirty="0">
                <a:solidFill>
                  <a:schemeClr val="bg1">
                    <a:lumMod val="65000"/>
                  </a:schemeClr>
                </a:solidFill>
              </a:rPr>
              <a:t>. (Details </a:t>
            </a:r>
            <a:r>
              <a:rPr lang="en-US" sz="1700" dirty="0" err="1">
                <a:solidFill>
                  <a:schemeClr val="bg1">
                    <a:lumMod val="65000"/>
                  </a:schemeClr>
                </a:solidFill>
              </a:rPr>
              <a:t>siehe</a:t>
            </a:r>
            <a:r>
              <a:rPr lang="en-US" sz="1700" dirty="0">
                <a:solidFill>
                  <a:schemeClr val="bg1">
                    <a:lumMod val="65000"/>
                  </a:schemeClr>
                </a:solidFill>
              </a:rPr>
              <a:t> PDF)</a:t>
            </a:r>
          </a:p>
          <a:p>
            <a:pPr indent="-228600">
              <a:lnSpc>
                <a:spcPct val="110000"/>
              </a:lnSpc>
              <a:buFont typeface="Arial" panose="020B0604020202020204" pitchFamily="34" charset="0"/>
              <a:buChar char="•"/>
            </a:pPr>
            <a:r>
              <a:rPr lang="de-DE" sz="1700" dirty="0">
                <a:solidFill>
                  <a:schemeClr val="tx1">
                    <a:lumMod val="75000"/>
                    <a:lumOff val="25000"/>
                  </a:schemeClr>
                </a:solidFill>
              </a:rPr>
              <a:t>Objektanzahl = </a:t>
            </a:r>
            <a:br>
              <a:rPr lang="de-DE" sz="1700" dirty="0">
                <a:solidFill>
                  <a:schemeClr val="tx1">
                    <a:lumMod val="75000"/>
                    <a:lumOff val="25000"/>
                  </a:schemeClr>
                </a:solidFill>
              </a:rPr>
            </a:br>
            <a:r>
              <a:rPr lang="de-DE" sz="1700" dirty="0">
                <a:solidFill>
                  <a:schemeClr val="tx1">
                    <a:lumMod val="75000"/>
                    <a:lumOff val="25000"/>
                  </a:schemeClr>
                </a:solidFill>
              </a:rPr>
              <a:t>Raumbreite : (Objektbreite + Abstand)</a:t>
            </a:r>
            <a:endParaRPr lang="en-US" sz="1700" dirty="0">
              <a:solidFill>
                <a:schemeClr val="tx1">
                  <a:lumMod val="75000"/>
                  <a:lumOff val="25000"/>
                </a:schemeClr>
              </a:solidFill>
            </a:endParaRPr>
          </a:p>
          <a:p>
            <a:pPr indent="-228600">
              <a:lnSpc>
                <a:spcPct val="110000"/>
              </a:lnSpc>
              <a:buFont typeface="Arial" panose="020B0604020202020204" pitchFamily="34" charset="0"/>
              <a:buChar char="•"/>
            </a:pPr>
            <a:r>
              <a:rPr lang="de-DE" sz="1700" dirty="0">
                <a:solidFill>
                  <a:schemeClr val="tx1">
                    <a:lumMod val="75000"/>
                    <a:lumOff val="25000"/>
                  </a:schemeClr>
                </a:solidFill>
              </a:rPr>
              <a:t>Mindestabstand = </a:t>
            </a:r>
            <a:br>
              <a:rPr lang="de-DE" sz="1700" dirty="0">
                <a:solidFill>
                  <a:schemeClr val="tx1">
                    <a:lumMod val="75000"/>
                    <a:lumOff val="25000"/>
                  </a:schemeClr>
                </a:solidFill>
              </a:rPr>
            </a:br>
            <a:r>
              <a:rPr lang="de-DE" sz="1700" dirty="0">
                <a:solidFill>
                  <a:schemeClr val="tx1">
                    <a:lumMod val="75000"/>
                    <a:lumOff val="25000"/>
                  </a:schemeClr>
                </a:solidFill>
              </a:rPr>
              <a:t>(Objektanzahl * Abstand + REST) : (Objektanzahl + REST) </a:t>
            </a:r>
            <a:endParaRPr lang="en-US" sz="1700" dirty="0">
              <a:solidFill>
                <a:schemeClr val="tx1">
                  <a:lumMod val="75000"/>
                  <a:lumOff val="25000"/>
                </a:schemeClr>
              </a:solidFill>
            </a:endParaRPr>
          </a:p>
        </p:txBody>
      </p:sp>
    </p:spTree>
    <p:extLst>
      <p:ext uri="{BB962C8B-B14F-4D97-AF65-F5344CB8AC3E}">
        <p14:creationId xmlns:p14="http://schemas.microsoft.com/office/powerpoint/2010/main" val="29374567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8" name="Rectangle 97">
            <a:extLst>
              <a:ext uri="{FF2B5EF4-FFF2-40B4-BE49-F238E27FC236}">
                <a16:creationId xmlns:a16="http://schemas.microsoft.com/office/drawing/2014/main" xmlns="" id="{3193BA5C-B8F3-4972-BA54-014C48FAFA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Connector 99">
            <a:extLst>
              <a:ext uri="{FF2B5EF4-FFF2-40B4-BE49-F238E27FC236}">
                <a16:creationId xmlns:a16="http://schemas.microsoft.com/office/drawing/2014/main" xmlns="" id="{D7162BAB-C25E-4CE9-B87C-F118DC7E7C2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el 1">
            <a:extLst>
              <a:ext uri="{FF2B5EF4-FFF2-40B4-BE49-F238E27FC236}">
                <a16:creationId xmlns:a16="http://schemas.microsoft.com/office/drawing/2014/main" xmlns="" id="{0A595398-47BF-4879-A48A-0F7FC322A346}"/>
              </a:ext>
            </a:extLst>
          </p:cNvPr>
          <p:cNvSpPr>
            <a:spLocks noGrp="1"/>
          </p:cNvSpPr>
          <p:nvPr>
            <p:ph type="title"/>
          </p:nvPr>
        </p:nvSpPr>
        <p:spPr>
          <a:xfrm>
            <a:off x="1451580" y="812507"/>
            <a:ext cx="3530157" cy="1041248"/>
          </a:xfrm>
        </p:spPr>
        <p:txBody>
          <a:bodyPr vert="horz" lIns="91440" tIns="45720" rIns="91440" bIns="0" rtlCol="0">
            <a:normAutofit/>
          </a:bodyPr>
          <a:lstStyle/>
          <a:p>
            <a:r>
              <a:rPr lang="en-US" dirty="0" err="1">
                <a:solidFill>
                  <a:schemeClr val="bg1">
                    <a:lumMod val="50000"/>
                  </a:schemeClr>
                </a:solidFill>
              </a:rPr>
              <a:t>Algorithmus</a:t>
            </a:r>
            <a:endParaRPr lang="en-US" dirty="0">
              <a:solidFill>
                <a:schemeClr val="bg1">
                  <a:lumMod val="50000"/>
                </a:schemeClr>
              </a:solidFill>
            </a:endParaRPr>
          </a:p>
        </p:txBody>
      </p:sp>
      <p:sp>
        <p:nvSpPr>
          <p:cNvPr id="102" name="Rectangle 101">
            <a:extLst>
              <a:ext uri="{FF2B5EF4-FFF2-40B4-BE49-F238E27FC236}">
                <a16:creationId xmlns:a16="http://schemas.microsoft.com/office/drawing/2014/main" xmlns="" id="{05B93327-222A-4DAC-9163-371BF44CDB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04" name="Group 103">
            <a:extLst>
              <a:ext uri="{FF2B5EF4-FFF2-40B4-BE49-F238E27FC236}">
                <a16:creationId xmlns:a16="http://schemas.microsoft.com/office/drawing/2014/main" xmlns="" id="{14EE34E3-F117-4487-8ACF-33DA65FA11B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05" name="Rectangle 104">
              <a:extLst>
                <a:ext uri="{FF2B5EF4-FFF2-40B4-BE49-F238E27FC236}">
                  <a16:creationId xmlns:a16="http://schemas.microsoft.com/office/drawing/2014/main" xmlns="" id="{39ACC02C-6424-4165-93C4-E83C8E81D46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xmlns="" id="{C182CB9C-C978-4C9B-9AAD-8B13418975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8" name="Rectangle 107">
            <a:extLst>
              <a:ext uri="{FF2B5EF4-FFF2-40B4-BE49-F238E27FC236}">
                <a16:creationId xmlns:a16="http://schemas.microsoft.com/office/drawing/2014/main" xmlns="" id="{56388820-A63D-463C-9DBC-060A5ABE33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fik 3" descr="Ein Bild, das Text enthält.&#10;&#10;Automatisch generierte Beschreibung">
            <a:extLst>
              <a:ext uri="{FF2B5EF4-FFF2-40B4-BE49-F238E27FC236}">
                <a16:creationId xmlns:a16="http://schemas.microsoft.com/office/drawing/2014/main" xmlns="" id="{49A1DBFE-020D-45B1-89A4-84A73477850B}"/>
              </a:ext>
            </a:extLst>
          </p:cNvPr>
          <p:cNvPicPr>
            <a:picLocks noChangeAspect="1"/>
          </p:cNvPicPr>
          <p:nvPr/>
        </p:nvPicPr>
        <p:blipFill>
          <a:blip r:embed="rId3"/>
          <a:stretch>
            <a:fillRect/>
          </a:stretch>
        </p:blipFill>
        <p:spPr>
          <a:xfrm>
            <a:off x="5942076" y="1108119"/>
            <a:ext cx="5131265" cy="3899761"/>
          </a:xfrm>
          <a:prstGeom prst="rect">
            <a:avLst/>
          </a:prstGeom>
        </p:spPr>
      </p:pic>
      <p:pic>
        <p:nvPicPr>
          <p:cNvPr id="110" name="Picture 109">
            <a:extLst>
              <a:ext uri="{FF2B5EF4-FFF2-40B4-BE49-F238E27FC236}">
                <a16:creationId xmlns:a16="http://schemas.microsoft.com/office/drawing/2014/main" xmlns="" id="{C04ED70F-D6FD-4EB1-A171-D30F885FE73E}"/>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2" name="Straight Connector 111">
            <a:extLst>
              <a:ext uri="{FF2B5EF4-FFF2-40B4-BE49-F238E27FC236}">
                <a16:creationId xmlns:a16="http://schemas.microsoft.com/office/drawing/2014/main" xmlns="" id="{DA26CAE9-74C4-4EDD-8A80-77F79EAA86F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5" name="Inhaltsplatzhalter 4"/>
          <p:cNvSpPr>
            <a:spLocks noGrp="1"/>
          </p:cNvSpPr>
          <p:nvPr>
            <p:ph idx="1"/>
          </p:nvPr>
        </p:nvSpPr>
        <p:spPr>
          <a:xfrm>
            <a:off x="1451580" y="2015732"/>
            <a:ext cx="3697366" cy="3450613"/>
          </a:xfrm>
        </p:spPr>
        <p:txBody>
          <a:bodyPr/>
          <a:lstStyle/>
          <a:p>
            <a:r>
              <a:rPr lang="de-DE" dirty="0" smtClean="0">
                <a:solidFill>
                  <a:schemeClr val="bg1">
                    <a:lumMod val="75000"/>
                  </a:schemeClr>
                </a:solidFill>
              </a:rPr>
              <a:t>Implementierung </a:t>
            </a:r>
            <a:r>
              <a:rPr lang="de-DE" dirty="0">
                <a:solidFill>
                  <a:schemeClr val="bg1">
                    <a:lumMod val="75000"/>
                  </a:schemeClr>
                </a:solidFill>
              </a:rPr>
              <a:t>von zwei </a:t>
            </a:r>
            <a:r>
              <a:rPr lang="de-DE" dirty="0" err="1">
                <a:solidFill>
                  <a:schemeClr val="bg1">
                    <a:lumMod val="75000"/>
                  </a:schemeClr>
                </a:solidFill>
              </a:rPr>
              <a:t>While</a:t>
            </a:r>
            <a:r>
              <a:rPr lang="de-DE" dirty="0">
                <a:solidFill>
                  <a:schemeClr val="bg1">
                    <a:lumMod val="75000"/>
                  </a:schemeClr>
                </a:solidFill>
              </a:rPr>
              <a:t> </a:t>
            </a:r>
            <a:r>
              <a:rPr lang="de-DE" dirty="0" smtClean="0">
                <a:solidFill>
                  <a:schemeClr val="bg1">
                    <a:lumMod val="75000"/>
                  </a:schemeClr>
                </a:solidFill>
              </a:rPr>
              <a:t>Schleifen</a:t>
            </a:r>
          </a:p>
          <a:p>
            <a:r>
              <a:rPr lang="de-DE" dirty="0">
                <a:solidFill>
                  <a:schemeClr val="tx1">
                    <a:lumMod val="75000"/>
                    <a:lumOff val="25000"/>
                  </a:schemeClr>
                </a:solidFill>
              </a:rPr>
              <a:t>Anfangs wird der Raum anhand der Breite gefüllt, dann jeweils ein Maß weiter in die Länge des Raumes bis der ganze Raum gefüllt ist</a:t>
            </a:r>
          </a:p>
          <a:p>
            <a:endParaRPr lang="de-DE" dirty="0">
              <a:solidFill>
                <a:schemeClr val="bg1">
                  <a:lumMod val="75000"/>
                </a:schemeClr>
              </a:solidFill>
            </a:endParaRPr>
          </a:p>
          <a:p>
            <a:endParaRPr lang="de-DE" dirty="0" smtClean="0"/>
          </a:p>
          <a:p>
            <a:endParaRPr lang="de-DE" dirty="0"/>
          </a:p>
        </p:txBody>
      </p:sp>
    </p:spTree>
    <p:extLst>
      <p:ext uri="{BB962C8B-B14F-4D97-AF65-F5344CB8AC3E}">
        <p14:creationId xmlns:p14="http://schemas.microsoft.com/office/powerpoint/2010/main" val="22344480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0B3450F0-0C51-4F03-8D5D-E0B9436C8914}"/>
              </a:ext>
            </a:extLst>
          </p:cNvPr>
          <p:cNvSpPr>
            <a:spLocks noGrp="1"/>
          </p:cNvSpPr>
          <p:nvPr>
            <p:ph type="title"/>
          </p:nvPr>
        </p:nvSpPr>
        <p:spPr/>
        <p:txBody>
          <a:bodyPr/>
          <a:lstStyle/>
          <a:p>
            <a:r>
              <a:rPr lang="de-DE" dirty="0"/>
              <a:t>Weiterarbeit</a:t>
            </a:r>
          </a:p>
        </p:txBody>
      </p:sp>
      <p:sp>
        <p:nvSpPr>
          <p:cNvPr id="3" name="Inhaltsplatzhalter 2">
            <a:extLst>
              <a:ext uri="{FF2B5EF4-FFF2-40B4-BE49-F238E27FC236}">
                <a16:creationId xmlns:a16="http://schemas.microsoft.com/office/drawing/2014/main" xmlns="" id="{E2F4DDC1-BA37-49C2-AB16-EF5D06A846D0}"/>
              </a:ext>
            </a:extLst>
          </p:cNvPr>
          <p:cNvSpPr>
            <a:spLocks noGrp="1"/>
          </p:cNvSpPr>
          <p:nvPr>
            <p:ph idx="1"/>
          </p:nvPr>
        </p:nvSpPr>
        <p:spPr>
          <a:xfrm>
            <a:off x="1451579" y="2015732"/>
            <a:ext cx="9603275" cy="3508768"/>
          </a:xfrm>
        </p:spPr>
        <p:txBody>
          <a:bodyPr>
            <a:normAutofit fontScale="92500" lnSpcReduction="10000"/>
          </a:bodyPr>
          <a:lstStyle/>
          <a:p>
            <a:pPr marL="0" indent="0">
              <a:buNone/>
            </a:pPr>
            <a:r>
              <a:rPr lang="de-DE" dirty="0">
                <a:latin typeface="+mj-lt"/>
              </a:rPr>
              <a:t>Lösungen zu den weiteren Risiken suchen:</a:t>
            </a:r>
          </a:p>
          <a:p>
            <a:r>
              <a:rPr lang="de-DE" dirty="0">
                <a:solidFill>
                  <a:srgbClr val="24292E"/>
                </a:solidFill>
                <a:latin typeface="+mj-lt"/>
              </a:rPr>
              <a:t>Anpassen des Algorithmus zum Einsetzen von Hindernissen (Wege, Bühnen…)</a:t>
            </a:r>
            <a:endParaRPr lang="de-DE" b="0" i="0" dirty="0">
              <a:solidFill>
                <a:srgbClr val="24292E"/>
              </a:solidFill>
              <a:effectLst/>
              <a:latin typeface="+mj-lt"/>
            </a:endParaRPr>
          </a:p>
          <a:p>
            <a:r>
              <a:rPr lang="de-DE" b="0" i="0" dirty="0">
                <a:solidFill>
                  <a:srgbClr val="24292E"/>
                </a:solidFill>
                <a:effectLst/>
                <a:latin typeface="+mj-lt"/>
              </a:rPr>
              <a:t>Parametrisierung der Objekte in Blender</a:t>
            </a:r>
          </a:p>
          <a:p>
            <a:pPr marL="0" indent="0">
              <a:buNone/>
            </a:pPr>
            <a:r>
              <a:rPr lang="de-DE" sz="2100" dirty="0">
                <a:latin typeface="+mj-lt"/>
              </a:rPr>
              <a:t>Ansätze zur Spezifizierung von Hindernissen:</a:t>
            </a:r>
          </a:p>
          <a:p>
            <a:r>
              <a:rPr lang="de-DE" dirty="0">
                <a:solidFill>
                  <a:srgbClr val="24292E"/>
                </a:solidFill>
                <a:latin typeface="+mj-lt"/>
              </a:rPr>
              <a:t>Raumfläche, wie ein Koordinatensystem verwenden und dem Nutzer die Möglichkeit bieten Hindernisse, wie z.B. Säulen, in einer 2D Übersicht sofort einzusetzen</a:t>
            </a:r>
          </a:p>
          <a:p>
            <a:r>
              <a:rPr lang="de-DE" dirty="0">
                <a:solidFill>
                  <a:srgbClr val="24292E"/>
                </a:solidFill>
                <a:latin typeface="+mj-lt"/>
              </a:rPr>
              <a:t>Definieren von Hindernissen wie Wege, via Koordinaten der jeweiligen Ecken</a:t>
            </a:r>
          </a:p>
          <a:p>
            <a:r>
              <a:rPr lang="de-DE" dirty="0">
                <a:solidFill>
                  <a:srgbClr val="24292E"/>
                </a:solidFill>
                <a:latin typeface="+mj-lt"/>
              </a:rPr>
              <a:t>Zusammenfügen von mehreren Raumflächen via Nutzer Drag </a:t>
            </a:r>
            <a:r>
              <a:rPr lang="de-DE" dirty="0" err="1">
                <a:solidFill>
                  <a:srgbClr val="24292E"/>
                </a:solidFill>
                <a:latin typeface="+mj-lt"/>
              </a:rPr>
              <a:t>and</a:t>
            </a:r>
            <a:r>
              <a:rPr lang="de-DE" dirty="0">
                <a:solidFill>
                  <a:srgbClr val="24292E"/>
                </a:solidFill>
                <a:latin typeface="+mj-lt"/>
              </a:rPr>
              <a:t> </a:t>
            </a:r>
            <a:r>
              <a:rPr lang="de-DE" dirty="0" smtClean="0">
                <a:solidFill>
                  <a:srgbClr val="24292E"/>
                </a:solidFill>
                <a:latin typeface="+mj-lt"/>
              </a:rPr>
              <a:t>Drop</a:t>
            </a:r>
            <a:endParaRPr lang="de-DE" dirty="0">
              <a:solidFill>
                <a:srgbClr val="24292E"/>
              </a:solidFill>
              <a:latin typeface="+mj-lt"/>
            </a:endParaRPr>
          </a:p>
          <a:p>
            <a:endParaRPr lang="de-DE" dirty="0"/>
          </a:p>
          <a:p>
            <a:endParaRPr lang="de-DE" dirty="0"/>
          </a:p>
        </p:txBody>
      </p:sp>
    </p:spTree>
    <p:extLst>
      <p:ext uri="{BB962C8B-B14F-4D97-AF65-F5344CB8AC3E}">
        <p14:creationId xmlns:p14="http://schemas.microsoft.com/office/powerpoint/2010/main" val="40211404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xmlns="" id="{5C82EB1A-1C77-45F4-A0BB-943FA740CC44}"/>
              </a:ext>
            </a:extLst>
          </p:cNvPr>
          <p:cNvSpPr>
            <a:spLocks noGrp="1"/>
          </p:cNvSpPr>
          <p:nvPr>
            <p:ph type="title"/>
          </p:nvPr>
        </p:nvSpPr>
        <p:spPr/>
        <p:txBody>
          <a:bodyPr/>
          <a:lstStyle/>
          <a:p>
            <a:r>
              <a:rPr lang="de-DE" dirty="0"/>
              <a:t>Vielen Dank</a:t>
            </a:r>
          </a:p>
        </p:txBody>
      </p:sp>
      <p:sp>
        <p:nvSpPr>
          <p:cNvPr id="3" name="Inhaltsplatzhalter 2">
            <a:extLst>
              <a:ext uri="{FF2B5EF4-FFF2-40B4-BE49-F238E27FC236}">
                <a16:creationId xmlns:a16="http://schemas.microsoft.com/office/drawing/2014/main" xmlns="" id="{D21FA6A9-F3AD-435E-9048-B0120B6A6905}"/>
              </a:ext>
            </a:extLst>
          </p:cNvPr>
          <p:cNvSpPr>
            <a:spLocks noGrp="1"/>
          </p:cNvSpPr>
          <p:nvPr>
            <p:ph idx="1"/>
          </p:nvPr>
        </p:nvSpPr>
        <p:spPr/>
        <p:txBody>
          <a:bodyPr/>
          <a:lstStyle/>
          <a:p>
            <a:r>
              <a:rPr lang="de-DE" dirty="0"/>
              <a:t>Weitere Informationen, sind in unserem Wiki zu finden</a:t>
            </a:r>
            <a:br>
              <a:rPr lang="de-DE" dirty="0"/>
            </a:br>
            <a:r>
              <a:rPr lang="de-DE" dirty="0">
                <a:hlinkClick r:id="rId3"/>
              </a:rPr>
              <a:t>https://github.com/Spirit344/EPWS2020AnspachHeynckes/wiki</a:t>
            </a:r>
            <a:endParaRPr lang="de-DE" dirty="0"/>
          </a:p>
          <a:p>
            <a:r>
              <a:rPr lang="de-DE" dirty="0"/>
              <a:t>C# Skripts</a:t>
            </a:r>
            <a:br>
              <a:rPr lang="de-DE" dirty="0"/>
            </a:br>
            <a:r>
              <a:rPr lang="de-DE" dirty="0">
                <a:hlinkClick r:id="rId4" invalidUrl="https://github.com/Spirit344/EPWS2020AnspachHeynckes/tree/main/Ploom Scripts C"/>
              </a:rPr>
              <a:t>https://github.com/Spirit344/EPWS2020AnspachHeynckes/tree/main/Ploom%20Scripts%20C%23</a:t>
            </a:r>
            <a:endParaRPr lang="de-DE" dirty="0"/>
          </a:p>
          <a:p>
            <a:r>
              <a:rPr lang="de-DE" dirty="0"/>
              <a:t>PDF mit Notizen zu den Folien</a:t>
            </a:r>
            <a:br>
              <a:rPr lang="de-DE" dirty="0"/>
            </a:br>
            <a:r>
              <a:rPr lang="de-DE" dirty="0">
                <a:hlinkClick r:id="rId5"/>
              </a:rPr>
              <a:t>https://github.com/Spirit344/EPWS2020AnspachHeynckes/blob/main/EP_Audit2_Anspach_Heynckes.pdf</a:t>
            </a:r>
            <a:endParaRPr lang="de-DE" dirty="0"/>
          </a:p>
          <a:p>
            <a:pPr marL="0" indent="0">
              <a:buNone/>
            </a:pPr>
            <a:endParaRPr lang="de-DE" dirty="0"/>
          </a:p>
          <a:p>
            <a:pPr marL="0" indent="0">
              <a:buNone/>
            </a:pPr>
            <a:endParaRPr lang="de-DE" dirty="0"/>
          </a:p>
        </p:txBody>
      </p:sp>
    </p:spTree>
    <p:extLst>
      <p:ext uri="{BB962C8B-B14F-4D97-AF65-F5344CB8AC3E}">
        <p14:creationId xmlns:p14="http://schemas.microsoft.com/office/powerpoint/2010/main" val="4189584351"/>
      </p:ext>
    </p:extLst>
  </p:cSld>
  <p:clrMapOvr>
    <a:masterClrMapping/>
  </p:clrMapOvr>
  <p:timing>
    <p:tnLst>
      <p:par>
        <p:cTn id="1" dur="indefinite" restart="never" nodeType="tmRoot"/>
      </p:par>
    </p:tnLst>
  </p:timing>
</p:sld>
</file>

<file path=ppt/theme/theme1.xml><?xml version="1.0" encoding="utf-8"?>
<a:theme xmlns:a="http://schemas.openxmlformats.org/drawingml/2006/main" name="Katalog">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576</Words>
  <Application>Microsoft Macintosh PowerPoint</Application>
  <PresentationFormat>Breitbild</PresentationFormat>
  <Paragraphs>58</Paragraphs>
  <Slides>7</Slides>
  <Notes>6</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7</vt:i4>
      </vt:variant>
    </vt:vector>
  </HeadingPairs>
  <TitlesOfParts>
    <vt:vector size="12" baseType="lpstr">
      <vt:lpstr>Calibri</vt:lpstr>
      <vt:lpstr>Gill Sans MT</vt:lpstr>
      <vt:lpstr>Gill Sans MT Condensed</vt:lpstr>
      <vt:lpstr>Arial</vt:lpstr>
      <vt:lpstr>Katalog</vt:lpstr>
      <vt:lpstr>Ploom!</vt:lpstr>
      <vt:lpstr>risiken</vt:lpstr>
      <vt:lpstr>Nutzereingaben</vt:lpstr>
      <vt:lpstr>Berechnung</vt:lpstr>
      <vt:lpstr>Algorithmus</vt:lpstr>
      <vt:lpstr>Weiterarbeit</vt:lpstr>
      <vt:lpstr>Vielen Dank</vt:lpstr>
    </vt:vector>
  </TitlesOfParts>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Ploom</dc:title>
  <dc:creator>Henrik Heynckes</dc:creator>
  <cp:lastModifiedBy>Lara Elaine Anspach</cp:lastModifiedBy>
  <cp:revision>12</cp:revision>
  <dcterms:created xsi:type="dcterms:W3CDTF">2020-12-13T18:50:39Z</dcterms:created>
  <dcterms:modified xsi:type="dcterms:W3CDTF">2020-12-14T18:29:03Z</dcterms:modified>
</cp:coreProperties>
</file>