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8" r:id="rId4"/>
    <p:sldId id="260" r:id="rId5"/>
    <p:sldId id="261" r:id="rId6"/>
    <p:sldId id="259"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AEE"/>
    <a:srgbClr val="152A00"/>
    <a:srgbClr val="4E0233"/>
    <a:srgbClr val="1D3A00"/>
    <a:srgbClr val="00CC99"/>
    <a:srgbClr val="66FFCC"/>
    <a:srgbClr val="007033"/>
    <a:srgbClr val="FE9202"/>
    <a:srgbClr val="CC0099"/>
    <a:srgbClr val="6C1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388549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a:t>
            </a:fld>
            <a:endParaRPr lang="en-US"/>
          </a:p>
        </p:txBody>
      </p:sp>
    </p:spTree>
    <p:extLst>
      <p:ext uri="{BB962C8B-B14F-4D97-AF65-F5344CB8AC3E}">
        <p14:creationId xmlns:p14="http://schemas.microsoft.com/office/powerpoint/2010/main" val="13761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8</a:t>
            </a:fld>
            <a:endParaRPr lang="en-US"/>
          </a:p>
        </p:txBody>
      </p:sp>
    </p:spTree>
    <p:extLst>
      <p:ext uri="{BB962C8B-B14F-4D97-AF65-F5344CB8AC3E}">
        <p14:creationId xmlns:p14="http://schemas.microsoft.com/office/powerpoint/2010/main" val="11240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40568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10</a:t>
            </a:fld>
            <a:endParaRPr lang="en-US"/>
          </a:p>
        </p:txBody>
      </p:sp>
    </p:spTree>
    <p:extLst>
      <p:ext uri="{BB962C8B-B14F-4D97-AF65-F5344CB8AC3E}">
        <p14:creationId xmlns:p14="http://schemas.microsoft.com/office/powerpoint/2010/main" val="3804029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396867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2419045"/>
            <a:ext cx="7177135" cy="1374345"/>
          </a:xfrm>
          <a:noFill/>
          <a:effectLst>
            <a:outerShdw blurRad="50800" dist="38100" dir="2700000" algn="tl" rotWithShape="0">
              <a:prstClr val="black">
                <a:alpha val="40000"/>
              </a:prstClr>
            </a:outerShdw>
          </a:effectLst>
        </p:spPr>
        <p:txBody>
          <a:bodyPr>
            <a:normAutofit/>
          </a:bodyPr>
          <a:lstStyle>
            <a:lvl1pPr algn="r">
              <a:defRPr sz="3600">
                <a:solidFill>
                  <a:srgbClr val="7030A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059785" y="3793391"/>
            <a:ext cx="7177135" cy="763525"/>
          </a:xfrm>
        </p:spPr>
        <p:txBody>
          <a:bodyPr>
            <a:normAutofit/>
          </a:bodyPr>
          <a:lstStyle>
            <a:lvl1pPr marL="0" indent="0" algn="r">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502815"/>
            <a:ext cx="8246070" cy="3206806"/>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433880"/>
            <a:ext cx="6413610" cy="725349"/>
          </a:xfrm>
        </p:spPr>
        <p:txBody>
          <a:bodyPr>
            <a:normAutofit/>
          </a:bodyPr>
          <a:lstStyle>
            <a:lvl1pPr algn="l">
              <a:defRPr sz="360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197405"/>
            <a:ext cx="6413610" cy="3511061"/>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0" cy="763525"/>
          </a:xfrm>
        </p:spPr>
        <p:txBody>
          <a:bodyPr>
            <a:normAutofit/>
          </a:bodyPr>
          <a:lstStyle>
            <a:lvl1pPr algn="l">
              <a:defRPr sz="3600" baseline="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182570"/>
            <a:ext cx="8551480" cy="1068935"/>
          </a:xfrm>
        </p:spPr>
        <p:txBody>
          <a:bodyPr>
            <a:normAutofit fontScale="90000"/>
          </a:bodyPr>
          <a:lstStyle/>
          <a:p>
            <a:pPr algn="ctr"/>
            <a:r>
              <a:rPr lang="en-US" dirty="0">
                <a:solidFill>
                  <a:srgbClr val="7030A0"/>
                </a:solidFill>
              </a:rPr>
              <a:t>REAL-TIME TEAM COLLABORATION PLATFORM FOR SOFTWARE PROJECT MANAGEMENT</a:t>
            </a:r>
          </a:p>
        </p:txBody>
      </p:sp>
      <p:sp>
        <p:nvSpPr>
          <p:cNvPr id="3" name="Subtitle 2"/>
          <p:cNvSpPr>
            <a:spLocks noGrp="1"/>
          </p:cNvSpPr>
          <p:nvPr>
            <p:ph type="subTitle" idx="1"/>
          </p:nvPr>
        </p:nvSpPr>
        <p:spPr>
          <a:xfrm>
            <a:off x="5793640" y="4556915"/>
            <a:ext cx="3206805" cy="458115"/>
          </a:xfrm>
        </p:spPr>
        <p:txBody>
          <a:bodyPr>
            <a:normAutofit/>
          </a:bodyPr>
          <a:lstStyle/>
          <a:p>
            <a:r>
              <a:rPr lang="en-US" sz="1800" dirty="0"/>
              <a:t>EUSL/TC/IS/2018/COM/63</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292853" y="1502815"/>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Conclusion</a:t>
            </a:r>
          </a:p>
        </p:txBody>
      </p:sp>
      <p:sp>
        <p:nvSpPr>
          <p:cNvPr id="3" name="TextBox 2">
            <a:extLst>
              <a:ext uri="{FF2B5EF4-FFF2-40B4-BE49-F238E27FC236}">
                <a16:creationId xmlns:a16="http://schemas.microsoft.com/office/drawing/2014/main" id="{698E253A-FBEB-714C-D471-BFE9556EB67B}"/>
              </a:ext>
            </a:extLst>
          </p:cNvPr>
          <p:cNvSpPr txBox="1"/>
          <p:nvPr/>
        </p:nvSpPr>
        <p:spPr>
          <a:xfrm>
            <a:off x="292853" y="2233196"/>
            <a:ext cx="8866081" cy="584775"/>
          </a:xfrm>
          <a:prstGeom prst="rect">
            <a:avLst/>
          </a:prstGeom>
          <a:noFill/>
        </p:spPr>
        <p:txBody>
          <a:bodyPr wrap="none" rtlCol="0">
            <a:spAutoFit/>
          </a:bodyPr>
          <a:lstStyle/>
          <a:p>
            <a:r>
              <a:rPr lang="en-US" sz="1600" dirty="0"/>
              <a:t>So as mentioned in above I am going to focus on implementing those key features of the application.</a:t>
            </a:r>
          </a:p>
          <a:p>
            <a:r>
              <a:rPr lang="en-US" sz="1600" dirty="0"/>
              <a:t>So the application can be scale as well as more functionalities and features can be added later on.</a:t>
            </a:r>
          </a:p>
        </p:txBody>
      </p:sp>
    </p:spTree>
    <p:extLst>
      <p:ext uri="{BB962C8B-B14F-4D97-AF65-F5344CB8AC3E}">
        <p14:creationId xmlns:p14="http://schemas.microsoft.com/office/powerpoint/2010/main" val="245058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448965" y="2266340"/>
            <a:ext cx="8246070" cy="167975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libri (Body)"/>
              </a:rPr>
              <a:t>THANK YOU!</a:t>
            </a:r>
          </a:p>
        </p:txBody>
      </p:sp>
    </p:spTree>
    <p:extLst>
      <p:ext uri="{BB962C8B-B14F-4D97-AF65-F5344CB8AC3E}">
        <p14:creationId xmlns:p14="http://schemas.microsoft.com/office/powerpoint/2010/main" val="179481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916230"/>
          </a:xfrm>
        </p:spPr>
        <p:txBody>
          <a:bodyPr>
            <a:normAutofit/>
          </a:bodyPr>
          <a:lstStyle/>
          <a:p>
            <a:r>
              <a:rPr lang="en-US" dirty="0"/>
              <a:t>Introduction</a:t>
            </a:r>
          </a:p>
        </p:txBody>
      </p:sp>
      <p:sp>
        <p:nvSpPr>
          <p:cNvPr id="3" name="Content Placeholder 2"/>
          <p:cNvSpPr>
            <a:spLocks noGrp="1"/>
          </p:cNvSpPr>
          <p:nvPr>
            <p:ph idx="1"/>
          </p:nvPr>
        </p:nvSpPr>
        <p:spPr>
          <a:xfrm>
            <a:off x="448965" y="1808225"/>
            <a:ext cx="8246070" cy="2595985"/>
          </a:xfrm>
        </p:spPr>
        <p:txBody>
          <a:bodyPr/>
          <a:lstStyle/>
          <a:p>
            <a:pPr marL="0" indent="0">
              <a:buNone/>
            </a:pPr>
            <a:endParaRPr lang="en-US" dirty="0"/>
          </a:p>
          <a:p>
            <a:endParaRPr lang="en-US" dirty="0"/>
          </a:p>
        </p:txBody>
      </p:sp>
      <p:sp>
        <p:nvSpPr>
          <p:cNvPr id="4" name="TextBox 3">
            <a:extLst>
              <a:ext uri="{FF2B5EF4-FFF2-40B4-BE49-F238E27FC236}">
                <a16:creationId xmlns:a16="http://schemas.microsoft.com/office/drawing/2014/main" id="{D5D34D5F-32D1-C1B1-0886-8F268E3F2229}"/>
              </a:ext>
            </a:extLst>
          </p:cNvPr>
          <p:cNvSpPr txBox="1"/>
          <p:nvPr/>
        </p:nvSpPr>
        <p:spPr>
          <a:xfrm>
            <a:off x="420936" y="1960930"/>
            <a:ext cx="8274099" cy="2554545"/>
          </a:xfrm>
          <a:prstGeom prst="rect">
            <a:avLst/>
          </a:prstGeom>
          <a:noFill/>
        </p:spPr>
        <p:txBody>
          <a:bodyPr wrap="square" rtlCol="0">
            <a:spAutoFit/>
          </a:bodyPr>
          <a:lstStyle/>
          <a:p>
            <a:pPr algn="just"/>
            <a:r>
              <a:rPr lang="en-US" sz="1600" dirty="0"/>
              <a:t>The Real-time Team Collaboration Platform For Software Project Management is an application where users can manage their project's tasks and communicate with other users in real-time. So the application utilizes the </a:t>
            </a:r>
            <a:r>
              <a:rPr lang="en-US" sz="1600" dirty="0" err="1"/>
              <a:t>websocket</a:t>
            </a:r>
            <a:r>
              <a:rPr lang="en-US" sz="1600" dirty="0"/>
              <a:t> protocol for real-time interactions,  enhancing collaborative work experiences. Simultaneously, it leverages HTTP(Hyper Text Transfer Protocol) for the tasks that don't need real-time communication, creating a hybrid architecture that optimizes performance.</a:t>
            </a:r>
          </a:p>
          <a:p>
            <a:pPr algn="just"/>
            <a:endParaRPr lang="en-US" sz="1600" dirty="0"/>
          </a:p>
          <a:p>
            <a:pPr algn="just"/>
            <a:r>
              <a:rPr lang="en-US" sz="1600" dirty="0"/>
              <a:t>In addition to its real-time capabilities, the application harnesses the power of Machine Learning to recommend the most suitable projects to individual users. These recommendations are based on user profiles and explicit familiarity ratings, enhancing the project selection process.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7" y="1655520"/>
            <a:ext cx="8093365" cy="610820"/>
          </a:xfrm>
        </p:spPr>
        <p:txBody>
          <a:bodyPr>
            <a:normAutofit fontScale="90000"/>
          </a:bodyPr>
          <a:lstStyle/>
          <a:p>
            <a:r>
              <a:rPr lang="en-US" dirty="0"/>
              <a:t>Project Goal / Objective</a:t>
            </a:r>
          </a:p>
        </p:txBody>
      </p:sp>
      <p:sp>
        <p:nvSpPr>
          <p:cNvPr id="15" name="TextBox 14">
            <a:extLst>
              <a:ext uri="{FF2B5EF4-FFF2-40B4-BE49-F238E27FC236}">
                <a16:creationId xmlns:a16="http://schemas.microsoft.com/office/drawing/2014/main" id="{EF2880B5-E50D-E5FB-4E92-C35D04719C66}"/>
              </a:ext>
            </a:extLst>
          </p:cNvPr>
          <p:cNvSpPr txBox="1"/>
          <p:nvPr/>
        </p:nvSpPr>
        <p:spPr>
          <a:xfrm>
            <a:off x="525317" y="2571750"/>
            <a:ext cx="8093365" cy="1107996"/>
          </a:xfrm>
          <a:prstGeom prst="rect">
            <a:avLst/>
          </a:prstGeom>
          <a:noFill/>
        </p:spPr>
        <p:txBody>
          <a:bodyPr wrap="square" rtlCol="0">
            <a:spAutoFit/>
          </a:bodyPr>
          <a:lstStyle/>
          <a:p>
            <a:pPr algn="just"/>
            <a:r>
              <a:rPr lang="en-US" sz="1600" kern="100" dirty="0">
                <a:effectLst/>
                <a:latin typeface="Calibri (Body)"/>
                <a:ea typeface="Calibri" panose="020F0502020204030204" pitchFamily="34" charset="0"/>
                <a:cs typeface="Iskoola Pota" panose="020B0502040204020203" pitchFamily="34" charset="0"/>
              </a:rPr>
              <a:t>The goal of this project is to develop a platform that provides real-time communication capabilities with enhanced socket management mechanisms on the server and advance software project management features and functionalities for software teams. </a:t>
            </a:r>
          </a:p>
          <a:p>
            <a:endParaRPr lang="en-US" dirty="0">
              <a:latin typeface="Calibri (Body)"/>
            </a:endParaRPr>
          </a:p>
        </p:txBody>
      </p:sp>
    </p:spTree>
    <p:extLst>
      <p:ext uri="{BB962C8B-B14F-4D97-AF65-F5344CB8AC3E}">
        <p14:creationId xmlns:p14="http://schemas.microsoft.com/office/powerpoint/2010/main" val="417078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448965" y="1350110"/>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Related Work</a:t>
            </a:r>
            <a:endParaRPr lang="en-US" dirty="0">
              <a:solidFill>
                <a:srgbClr val="7030A0"/>
              </a:solidFill>
              <a:effectLst>
                <a:outerShdw blurRad="38100" dist="38100" dir="2700000" algn="tl">
                  <a:srgbClr val="000000">
                    <a:alpha val="43137"/>
                  </a:srgbClr>
                </a:outerShdw>
              </a:effectLst>
              <a:latin typeface="Calibri (Body)"/>
            </a:endParaRPr>
          </a:p>
        </p:txBody>
      </p:sp>
      <p:sp>
        <p:nvSpPr>
          <p:cNvPr id="4" name="TextBox 3">
            <a:extLst>
              <a:ext uri="{FF2B5EF4-FFF2-40B4-BE49-F238E27FC236}">
                <a16:creationId xmlns:a16="http://schemas.microsoft.com/office/drawing/2014/main" id="{2000347D-064A-0C40-707B-20D904DD05EC}"/>
              </a:ext>
            </a:extLst>
          </p:cNvPr>
          <p:cNvSpPr txBox="1"/>
          <p:nvPr/>
        </p:nvSpPr>
        <p:spPr>
          <a:xfrm>
            <a:off x="448966" y="2113635"/>
            <a:ext cx="824607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So here since I am using </a:t>
            </a:r>
            <a:r>
              <a:rPr lang="en-US" sz="1600" dirty="0" err="1"/>
              <a:t>websocket</a:t>
            </a:r>
            <a:r>
              <a:rPr lang="en-US" sz="1600" dirty="0"/>
              <a:t> protocol for real-time capabilities, I have </a:t>
            </a:r>
            <a:r>
              <a:rPr lang="en-US" sz="1600" b="0" i="0" dirty="0">
                <a:effectLst/>
                <a:latin typeface="Calibri (Body)"/>
              </a:rPr>
              <a:t>referred</a:t>
            </a:r>
            <a:r>
              <a:rPr lang="en-US" sz="1600" dirty="0"/>
              <a:t> some research papers about </a:t>
            </a:r>
            <a:r>
              <a:rPr lang="en-US" sz="1600" dirty="0" err="1"/>
              <a:t>websockets</a:t>
            </a:r>
            <a:r>
              <a:rPr lang="en-US" sz="1600" dirty="0"/>
              <a:t>.</a:t>
            </a:r>
          </a:p>
          <a:p>
            <a:pPr algn="just"/>
            <a:endParaRPr lang="en-US" sz="1600" dirty="0"/>
          </a:p>
          <a:p>
            <a:pPr marL="342900" indent="-342900" algn="just">
              <a:buFont typeface="+mj-lt"/>
              <a:buAutoNum type="arabicPeriod"/>
            </a:pPr>
            <a:r>
              <a:rPr lang="en-US" sz="1600" dirty="0"/>
              <a:t>"Research of Web Real-Time Communication Based on Web Socket" this research paper talks about how to adopt </a:t>
            </a:r>
            <a:r>
              <a:rPr lang="en-US" sz="1600" dirty="0" err="1"/>
              <a:t>websocket</a:t>
            </a:r>
            <a:r>
              <a:rPr lang="en-US" sz="1600" dirty="0"/>
              <a:t> protocol for real-time communication. It also discusses the benefits of using </a:t>
            </a:r>
            <a:r>
              <a:rPr lang="en-US" sz="1600" dirty="0" err="1"/>
              <a:t>websocket</a:t>
            </a:r>
            <a:r>
              <a:rPr lang="en-US" sz="1600" dirty="0"/>
              <a:t> protocol. Since </a:t>
            </a:r>
            <a:r>
              <a:rPr lang="en-US" sz="1600" dirty="0" err="1"/>
              <a:t>websocket</a:t>
            </a:r>
            <a:r>
              <a:rPr lang="en-US" sz="1600" dirty="0"/>
              <a:t> is a modern protocol, before </a:t>
            </a:r>
            <a:r>
              <a:rPr lang="en-US" sz="1600" dirty="0" err="1"/>
              <a:t>websocket</a:t>
            </a:r>
            <a:r>
              <a:rPr lang="en-US" sz="1600" dirty="0"/>
              <a:t> was introduced the real-time communication in web applications was achieved through a technique called polling. And there are two types of polling techniques called as 'Long Polling' and 'Short Polling’. But these approaches were less efficient and more complex.</a:t>
            </a:r>
          </a:p>
        </p:txBody>
      </p:sp>
    </p:spTree>
    <p:extLst>
      <p:ext uri="{BB962C8B-B14F-4D97-AF65-F5344CB8AC3E}">
        <p14:creationId xmlns:p14="http://schemas.microsoft.com/office/powerpoint/2010/main" val="1091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448965" y="891995"/>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Related Work</a:t>
            </a:r>
            <a:endParaRPr lang="en-US" dirty="0">
              <a:solidFill>
                <a:srgbClr val="7030A0"/>
              </a:solidFill>
              <a:effectLst>
                <a:outerShdw blurRad="38100" dist="38100" dir="2700000" algn="tl">
                  <a:srgbClr val="000000">
                    <a:alpha val="43137"/>
                  </a:srgbClr>
                </a:outerShdw>
              </a:effectLst>
              <a:latin typeface="Calibri (Body)"/>
            </a:endParaRPr>
          </a:p>
        </p:txBody>
      </p:sp>
      <p:sp>
        <p:nvSpPr>
          <p:cNvPr id="4" name="TextBox 3">
            <a:extLst>
              <a:ext uri="{FF2B5EF4-FFF2-40B4-BE49-F238E27FC236}">
                <a16:creationId xmlns:a16="http://schemas.microsoft.com/office/drawing/2014/main" id="{2000347D-064A-0C40-707B-20D904DD05EC}"/>
              </a:ext>
            </a:extLst>
          </p:cNvPr>
          <p:cNvSpPr txBox="1"/>
          <p:nvPr/>
        </p:nvSpPr>
        <p:spPr>
          <a:xfrm>
            <a:off x="450101" y="1479426"/>
            <a:ext cx="824607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Since the application also uses Machine Learning capabilities for suggesting suitable projects for users, I have </a:t>
            </a:r>
            <a:r>
              <a:rPr lang="en-US" sz="1600" b="0" i="0" dirty="0">
                <a:effectLst/>
                <a:latin typeface="Calibri (Body)"/>
              </a:rPr>
              <a:t>referred</a:t>
            </a:r>
            <a:r>
              <a:rPr lang="en-US" sz="1600" dirty="0"/>
              <a:t> some research papers about that as well.</a:t>
            </a:r>
          </a:p>
          <a:p>
            <a:pPr algn="just"/>
            <a:endParaRPr lang="en-US" sz="1600" dirty="0"/>
          </a:p>
        </p:txBody>
      </p:sp>
      <p:sp>
        <p:nvSpPr>
          <p:cNvPr id="3" name="TextBox 2">
            <a:extLst>
              <a:ext uri="{FF2B5EF4-FFF2-40B4-BE49-F238E27FC236}">
                <a16:creationId xmlns:a16="http://schemas.microsoft.com/office/drawing/2014/main" id="{0DF8BB55-BE64-203E-102B-6758FBC08B6A}"/>
              </a:ext>
            </a:extLst>
          </p:cNvPr>
          <p:cNvSpPr txBox="1"/>
          <p:nvPr/>
        </p:nvSpPr>
        <p:spPr>
          <a:xfrm>
            <a:off x="448660" y="2090246"/>
            <a:ext cx="8093366" cy="2800767"/>
          </a:xfrm>
          <a:prstGeom prst="rect">
            <a:avLst/>
          </a:prstGeom>
          <a:noFill/>
        </p:spPr>
        <p:txBody>
          <a:bodyPr wrap="square" rtlCol="0">
            <a:spAutoFit/>
          </a:bodyPr>
          <a:lstStyle/>
          <a:p>
            <a:pPr marL="342900" indent="-342900" algn="just">
              <a:buFont typeface="+mj-lt"/>
              <a:buAutoNum type="arabicPeriod"/>
            </a:pPr>
            <a:r>
              <a:rPr lang="en-US" sz="1600" dirty="0"/>
              <a:t>"A framework for collaborative filtering recommender systems" this research papers provides an overview about collaborative recommendations. It describes what is collaborative filtering and its requirements.</a:t>
            </a:r>
          </a:p>
          <a:p>
            <a:pPr marL="342900" indent="-342900" algn="just">
              <a:buFont typeface="+mj-lt"/>
              <a:buAutoNum type="arabicPeriod"/>
            </a:pPr>
            <a:r>
              <a:rPr lang="en-US" sz="1600" dirty="0"/>
              <a:t>"A content-based recommender system for computer science publications" this research paper explains about a research that has been done using content based recommendation method. In this research they have introduced a content based recommender system that recommends journals and Conferences for authors who are trying to submit their computer science publications. By referring this paper I have learnt some important terminologies about content based filtering and how it works. So according to the paper they have used "Chi-Square Feature Selection" and “</a:t>
            </a:r>
            <a:r>
              <a:rPr lang="en-US" sz="1600" dirty="0" err="1"/>
              <a:t>Softmax</a:t>
            </a:r>
            <a:r>
              <a:rPr lang="en-US" sz="1600" dirty="0"/>
              <a:t> Regression (Multinomial Logistic Regression)” as a machine learning classification algorithm.</a:t>
            </a:r>
          </a:p>
        </p:txBody>
      </p:sp>
    </p:spTree>
    <p:extLst>
      <p:ext uri="{BB962C8B-B14F-4D97-AF65-F5344CB8AC3E}">
        <p14:creationId xmlns:p14="http://schemas.microsoft.com/office/powerpoint/2010/main" val="277652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6835" y="281175"/>
            <a:ext cx="6108200" cy="725349"/>
          </a:xfrm>
        </p:spPr>
        <p:txBody>
          <a:bodyPr>
            <a:normAutofit/>
          </a:bodyPr>
          <a:lstStyle/>
          <a:p>
            <a:r>
              <a:rPr lang="en-US" dirty="0"/>
              <a:t>Tools &amp; Techniques</a:t>
            </a:r>
          </a:p>
        </p:txBody>
      </p:sp>
      <p:sp>
        <p:nvSpPr>
          <p:cNvPr id="5" name="Content Placeholder 4"/>
          <p:cNvSpPr>
            <a:spLocks noGrp="1"/>
          </p:cNvSpPr>
          <p:nvPr>
            <p:ph idx="1"/>
          </p:nvPr>
        </p:nvSpPr>
        <p:spPr>
          <a:xfrm>
            <a:off x="2586835" y="1159230"/>
            <a:ext cx="6108200" cy="3855800"/>
          </a:xfrm>
        </p:spPr>
        <p:txBody>
          <a:bodyPr>
            <a:normAutofit lnSpcReduction="10000"/>
          </a:bodyPr>
          <a:lstStyle/>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Programming languages :  JavaScript, Python</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Front End technologies : React (</a:t>
            </a:r>
            <a:r>
              <a:rPr lang="en-US" sz="1200" kern="100" dirty="0">
                <a:effectLst/>
                <a:latin typeface="+mj-lt"/>
                <a:ea typeface="Calibri" panose="020F0502020204030204" pitchFamily="34" charset="0"/>
                <a:cs typeface="Iskoola Pota" panose="020B0502040204020203" pitchFamily="34" charset="0"/>
              </a:rPr>
              <a:t>SPA-Single Page Application</a:t>
            </a:r>
            <a:r>
              <a:rPr lang="en-US" sz="1600" kern="100" dirty="0">
                <a:effectLst/>
                <a:latin typeface="+mj-lt"/>
                <a:ea typeface="Calibri" panose="020F0502020204030204" pitchFamily="34" charset="0"/>
                <a:cs typeface="Iskoola Pota" panose="020B0502040204020203" pitchFamily="34" charset="0"/>
              </a:rPr>
              <a:t>) and Tailwind CSS (</a:t>
            </a:r>
            <a:r>
              <a:rPr lang="en-US" sz="1200" kern="100" dirty="0">
                <a:effectLst/>
                <a:latin typeface="+mj-lt"/>
                <a:ea typeface="Calibri" panose="020F0502020204030204" pitchFamily="34" charset="0"/>
                <a:cs typeface="Iskoola Pota" panose="020B0502040204020203" pitchFamily="34" charset="0"/>
              </a:rPr>
              <a:t>As a CSS framework</a:t>
            </a:r>
            <a:r>
              <a:rPr lang="en-US" sz="1600" kern="100" dirty="0">
                <a:effectLst/>
                <a:latin typeface="+mj-lt"/>
                <a:ea typeface="Calibri" panose="020F0502020204030204" pitchFamily="34" charset="0"/>
                <a:cs typeface="Iskoola Pota" panose="020B0502040204020203" pitchFamily="34" charset="0"/>
              </a:rPr>
              <a:t>)</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Back End technologies : NodeJS (</a:t>
            </a:r>
            <a:r>
              <a:rPr lang="en-US" sz="1200" kern="100" dirty="0">
                <a:effectLst/>
                <a:latin typeface="+mj-lt"/>
                <a:ea typeface="Calibri" panose="020F0502020204030204" pitchFamily="34" charset="0"/>
                <a:cs typeface="Iskoola Pota" panose="020B0502040204020203" pitchFamily="34" charset="0"/>
              </a:rPr>
              <a:t>Offers a non-blocking event-driven architecture, ideal for handling </a:t>
            </a:r>
            <a:r>
              <a:rPr lang="en-US" sz="1200" kern="100" dirty="0" err="1">
                <a:effectLst/>
                <a:latin typeface="+mj-lt"/>
                <a:ea typeface="Calibri" panose="020F0502020204030204" pitchFamily="34" charset="0"/>
                <a:cs typeface="Iskoola Pota" panose="020B0502040204020203" pitchFamily="34" charset="0"/>
              </a:rPr>
              <a:t>websockets</a:t>
            </a:r>
            <a:r>
              <a:rPr lang="en-US" sz="1600" kern="100" dirty="0">
                <a:effectLst/>
                <a:latin typeface="+mj-lt"/>
                <a:ea typeface="Calibri" panose="020F0502020204030204" pitchFamily="34" charset="0"/>
                <a:cs typeface="Iskoola Pota" panose="020B0502040204020203" pitchFamily="34" charset="0"/>
              </a:rPr>
              <a:t>)</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Database : MongoDB (</a:t>
            </a:r>
            <a:r>
              <a:rPr lang="en-US" sz="1200" kern="100" dirty="0">
                <a:effectLst/>
                <a:latin typeface="+mj-lt"/>
                <a:ea typeface="Calibri" panose="020F0502020204030204" pitchFamily="34" charset="0"/>
                <a:cs typeface="Iskoola Pota" panose="020B0502040204020203" pitchFamily="34" charset="0"/>
              </a:rPr>
              <a:t>No-SQL type of database which is ideal for storing more complex data</a:t>
            </a:r>
            <a:r>
              <a:rPr lang="en-US" sz="1600" kern="100" dirty="0">
                <a:effectLst/>
                <a:latin typeface="+mj-lt"/>
                <a:ea typeface="Calibri" panose="020F0502020204030204" pitchFamily="34" charset="0"/>
                <a:cs typeface="Iskoola Pota" panose="020B0502040204020203" pitchFamily="34" charset="0"/>
              </a:rPr>
              <a:t>)</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Machine Learning Libraries : Surprise</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Protocols : </a:t>
            </a:r>
            <a:r>
              <a:rPr lang="en-US" sz="1600" kern="100" dirty="0" err="1">
                <a:effectLst/>
                <a:latin typeface="+mj-lt"/>
                <a:ea typeface="Calibri" panose="020F0502020204030204" pitchFamily="34" charset="0"/>
                <a:cs typeface="Iskoola Pota" panose="020B0502040204020203" pitchFamily="34" charset="0"/>
              </a:rPr>
              <a:t>Websocket</a:t>
            </a:r>
            <a:r>
              <a:rPr lang="en-US" sz="1600" kern="100" dirty="0">
                <a:effectLst/>
                <a:latin typeface="+mj-lt"/>
                <a:ea typeface="Calibri" panose="020F0502020204030204" pitchFamily="34" charset="0"/>
                <a:cs typeface="Iskoola Pota" panose="020B0502040204020203" pitchFamily="34" charset="0"/>
              </a:rPr>
              <a:t> , HTTP</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API Testing Tools: Postman, Thunder client</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IDE : VS Code, Anaconda, Spyder</a:t>
            </a:r>
          </a:p>
          <a:p>
            <a:pPr marL="457200" marR="0" algn="just">
              <a:lnSpc>
                <a:spcPct val="107000"/>
              </a:lnSpc>
              <a:spcBef>
                <a:spcPts val="0"/>
              </a:spcBef>
              <a:spcAft>
                <a:spcPts val="600"/>
              </a:spcAft>
            </a:pPr>
            <a:r>
              <a:rPr lang="en-US" sz="1600" kern="100" dirty="0">
                <a:effectLst/>
                <a:latin typeface="+mj-lt"/>
                <a:ea typeface="Calibri" panose="020F0502020204030204" pitchFamily="34" charset="0"/>
                <a:cs typeface="Iskoola Pota" panose="020B0502040204020203" pitchFamily="34" charset="0"/>
              </a:rPr>
              <a:t>Architecture : Hybrid</a:t>
            </a:r>
          </a:p>
          <a:p>
            <a:pPr marL="0" indent="0">
              <a:buNone/>
            </a:pPr>
            <a:endParaRPr lang="en-US" sz="1600" dirty="0"/>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292853" y="1337883"/>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Testing &amp; Evaluation</a:t>
            </a:r>
          </a:p>
        </p:txBody>
      </p:sp>
      <p:sp>
        <p:nvSpPr>
          <p:cNvPr id="3" name="TextBox 2">
            <a:extLst>
              <a:ext uri="{FF2B5EF4-FFF2-40B4-BE49-F238E27FC236}">
                <a16:creationId xmlns:a16="http://schemas.microsoft.com/office/drawing/2014/main" id="{0DF8BB55-BE64-203E-102B-6758FBC08B6A}"/>
              </a:ext>
            </a:extLst>
          </p:cNvPr>
          <p:cNvSpPr txBox="1"/>
          <p:nvPr/>
        </p:nvSpPr>
        <p:spPr>
          <a:xfrm>
            <a:off x="292853" y="2113635"/>
            <a:ext cx="8093366" cy="2308324"/>
          </a:xfrm>
          <a:prstGeom prst="rect">
            <a:avLst/>
          </a:prstGeom>
          <a:noFill/>
        </p:spPr>
        <p:txBody>
          <a:bodyPr wrap="square" rtlCol="0">
            <a:spAutoFit/>
          </a:bodyPr>
          <a:lstStyle/>
          <a:p>
            <a:pPr algn="just"/>
            <a:r>
              <a:rPr lang="en-US" sz="1600" dirty="0"/>
              <a:t>Since this application is going to be a full-stack client server based application, evaluating needs a step-by-step process.</a:t>
            </a:r>
          </a:p>
          <a:p>
            <a:pPr algn="just"/>
            <a:endParaRPr lang="en-US" sz="1600" dirty="0"/>
          </a:p>
          <a:p>
            <a:pPr marL="342900" indent="-342900" algn="just">
              <a:buAutoNum type="arabicPeriod"/>
            </a:pPr>
            <a:r>
              <a:rPr lang="en-US" sz="1600" dirty="0"/>
              <a:t>Identify the requirements of the application. Basically what functionalities that the application will provide.</a:t>
            </a:r>
          </a:p>
          <a:p>
            <a:pPr marL="342900" indent="-342900" algn="just">
              <a:buAutoNum type="arabicPeriod"/>
            </a:pPr>
            <a:r>
              <a:rPr lang="en-US" sz="1600" dirty="0"/>
              <a:t>So based on those functionalities data models should be designed.</a:t>
            </a:r>
          </a:p>
          <a:p>
            <a:pPr marL="342900" indent="-342900" algn="just">
              <a:buAutoNum type="arabicPeriod"/>
            </a:pPr>
            <a:r>
              <a:rPr lang="en-US" sz="1600" dirty="0"/>
              <a:t>Implement the </a:t>
            </a:r>
            <a:r>
              <a:rPr lang="en-US" sz="1600" dirty="0" err="1"/>
              <a:t>websocket</a:t>
            </a:r>
            <a:r>
              <a:rPr lang="en-US" sz="1600" dirty="0"/>
              <a:t> server and manage </a:t>
            </a:r>
            <a:r>
              <a:rPr lang="en-US" sz="1600" dirty="0" err="1"/>
              <a:t>websocket</a:t>
            </a:r>
            <a:r>
              <a:rPr lang="en-US" sz="1600" dirty="0"/>
              <a:t> connections on the server.</a:t>
            </a:r>
          </a:p>
          <a:p>
            <a:pPr marL="342900" indent="-342900" algn="just">
              <a:buAutoNum type="arabicPeriod"/>
            </a:pPr>
            <a:r>
              <a:rPr lang="en-US" sz="1600" dirty="0"/>
              <a:t>Both User Interface design and functionality implementation are done parallelly. And after implementing each functionality of the system it will be tested due to lack of time.</a:t>
            </a:r>
          </a:p>
        </p:txBody>
      </p:sp>
    </p:spTree>
    <p:extLst>
      <p:ext uri="{BB962C8B-B14F-4D97-AF65-F5344CB8AC3E}">
        <p14:creationId xmlns:p14="http://schemas.microsoft.com/office/powerpoint/2010/main" val="308494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292853" y="1502815"/>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Special Application Features</a:t>
            </a:r>
          </a:p>
        </p:txBody>
      </p:sp>
      <p:sp>
        <p:nvSpPr>
          <p:cNvPr id="3" name="TextBox 2">
            <a:extLst>
              <a:ext uri="{FF2B5EF4-FFF2-40B4-BE49-F238E27FC236}">
                <a16:creationId xmlns:a16="http://schemas.microsoft.com/office/drawing/2014/main" id="{0DF8BB55-BE64-203E-102B-6758FBC08B6A}"/>
              </a:ext>
            </a:extLst>
          </p:cNvPr>
          <p:cNvSpPr txBox="1"/>
          <p:nvPr/>
        </p:nvSpPr>
        <p:spPr>
          <a:xfrm>
            <a:off x="292853" y="2419045"/>
            <a:ext cx="8093366" cy="1569660"/>
          </a:xfrm>
          <a:prstGeom prst="rect">
            <a:avLst/>
          </a:prstGeom>
          <a:noFill/>
        </p:spPr>
        <p:txBody>
          <a:bodyPr wrap="square" rtlCol="0">
            <a:spAutoFit/>
          </a:bodyPr>
          <a:lstStyle/>
          <a:p>
            <a:pPr marL="342900" indent="-342900" algn="just">
              <a:buAutoNum type="arabicPeriod"/>
            </a:pPr>
            <a:r>
              <a:rPr lang="en-US" sz="1600" dirty="0"/>
              <a:t>Enhanced Authentication Strategy using access and refresh tokens.</a:t>
            </a:r>
          </a:p>
          <a:p>
            <a:pPr marL="342900" indent="-342900" algn="just">
              <a:buAutoNum type="arabicPeriod"/>
            </a:pPr>
            <a:endParaRPr lang="en-US" sz="1600" dirty="0"/>
          </a:p>
          <a:p>
            <a:pPr marL="342900" indent="-342900" algn="just">
              <a:buAutoNum type="arabicPeriod"/>
            </a:pPr>
            <a:r>
              <a:rPr lang="en-US" sz="1600" dirty="0"/>
              <a:t>Custom </a:t>
            </a:r>
            <a:r>
              <a:rPr lang="en-US" sz="1600" dirty="0" err="1"/>
              <a:t>websocket</a:t>
            </a:r>
            <a:r>
              <a:rPr lang="en-US" sz="1600" dirty="0"/>
              <a:t> management on the server.</a:t>
            </a:r>
          </a:p>
          <a:p>
            <a:pPr marL="342900" indent="-342900" algn="just">
              <a:buAutoNum type="arabicPeriod"/>
            </a:pPr>
            <a:endParaRPr lang="en-US" sz="1600" dirty="0"/>
          </a:p>
          <a:p>
            <a:pPr marL="342900" indent="-342900" algn="just">
              <a:buAutoNum type="arabicPeriod"/>
            </a:pPr>
            <a:r>
              <a:rPr lang="en-US" sz="1600" dirty="0"/>
              <a:t>Real-time and persisting file upload progresses monitoring by managing file uploads on the server.</a:t>
            </a:r>
          </a:p>
        </p:txBody>
      </p:sp>
    </p:spTree>
    <p:extLst>
      <p:ext uri="{BB962C8B-B14F-4D97-AF65-F5344CB8AC3E}">
        <p14:creationId xmlns:p14="http://schemas.microsoft.com/office/powerpoint/2010/main" val="245813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848-8A84-118F-562B-F61D07461A6E}"/>
              </a:ext>
            </a:extLst>
          </p:cNvPr>
          <p:cNvSpPr txBox="1">
            <a:spLocks/>
          </p:cNvSpPr>
          <p:nvPr/>
        </p:nvSpPr>
        <p:spPr>
          <a:xfrm>
            <a:off x="292853" y="1502815"/>
            <a:ext cx="8246070" cy="610820"/>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rgbClr val="7030A0"/>
                </a:solidFill>
                <a:effectLst>
                  <a:outerShdw blurRad="38100" dist="38100" dir="2700000" algn="tl">
                    <a:srgbClr val="000000">
                      <a:alpha val="43137"/>
                    </a:srgbClr>
                  </a:outerShdw>
                </a:effectLst>
                <a:latin typeface="Calibri (Body)"/>
              </a:rPr>
              <a:t>Special Application Features</a:t>
            </a:r>
          </a:p>
        </p:txBody>
      </p:sp>
      <p:sp>
        <p:nvSpPr>
          <p:cNvPr id="4" name="TextBox 3">
            <a:extLst>
              <a:ext uri="{FF2B5EF4-FFF2-40B4-BE49-F238E27FC236}">
                <a16:creationId xmlns:a16="http://schemas.microsoft.com/office/drawing/2014/main" id="{74EA3FC9-1F91-C3A9-A3E4-3ECCB445B266}"/>
              </a:ext>
            </a:extLst>
          </p:cNvPr>
          <p:cNvSpPr txBox="1"/>
          <p:nvPr/>
        </p:nvSpPr>
        <p:spPr>
          <a:xfrm>
            <a:off x="292853" y="2419045"/>
            <a:ext cx="7548110" cy="1661993"/>
          </a:xfrm>
          <a:prstGeom prst="rect">
            <a:avLst/>
          </a:prstGeom>
          <a:noFill/>
        </p:spPr>
        <p:txBody>
          <a:bodyPr wrap="square" rtlCol="0">
            <a:spAutoFit/>
          </a:bodyPr>
          <a:lstStyle/>
          <a:p>
            <a:pPr marL="342900" indent="-342900" algn="just">
              <a:buFont typeface="+mj-lt"/>
              <a:buAutoNum type="arabicPeriod" startAt="4"/>
            </a:pPr>
            <a:r>
              <a:rPr lang="en-US" sz="1600" dirty="0"/>
              <a:t>Using Machine Learning for Content Based project recommendation to individual users based on explicit familiarity ratings that are given. </a:t>
            </a:r>
          </a:p>
          <a:p>
            <a:pPr marL="342900" indent="-342900" algn="just">
              <a:buFont typeface="+mj-lt"/>
              <a:buAutoNum type="arabicPeriod" startAt="4"/>
            </a:pPr>
            <a:endParaRPr lang="en-US" sz="1600" dirty="0"/>
          </a:p>
          <a:p>
            <a:pPr marL="800100" lvl="1" indent="-342900" algn="just">
              <a:buFont typeface="Arial" panose="020B0604020202020204" pitchFamily="34" charset="0"/>
              <a:buChar char="•"/>
            </a:pPr>
            <a:r>
              <a:rPr lang="en-US" sz="1600" dirty="0"/>
              <a:t>KNN (K-Nearest </a:t>
            </a:r>
            <a:r>
              <a:rPr lang="en-US" sz="1600" dirty="0" err="1"/>
              <a:t>Neighbour</a:t>
            </a:r>
            <a:r>
              <a:rPr lang="en-US" sz="1600" dirty="0"/>
              <a:t>) Algorithm</a:t>
            </a:r>
          </a:p>
          <a:p>
            <a:pPr marL="800100" lvl="1" indent="-342900" algn="just">
              <a:buFont typeface="Arial" panose="020B0604020202020204" pitchFamily="34" charset="0"/>
              <a:buChar char="•"/>
            </a:pPr>
            <a:r>
              <a:rPr lang="en-US" sz="1600" dirty="0"/>
              <a:t>Cosine Similarity</a:t>
            </a:r>
          </a:p>
          <a:p>
            <a:endParaRPr lang="en-US" dirty="0"/>
          </a:p>
        </p:txBody>
      </p:sp>
    </p:spTree>
    <p:extLst>
      <p:ext uri="{BB962C8B-B14F-4D97-AF65-F5344CB8AC3E}">
        <p14:creationId xmlns:p14="http://schemas.microsoft.com/office/powerpoint/2010/main" val="1814009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739</Words>
  <Application>Microsoft Office PowerPoint</Application>
  <PresentationFormat>On-screen Show (16:9)</PresentationFormat>
  <Paragraphs>55</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(Body)</vt:lpstr>
      <vt:lpstr>Office Theme</vt:lpstr>
      <vt:lpstr>REAL-TIME TEAM COLLABORATION PLATFORM FOR SOFTWARE PROJECT MANAGEMENT</vt:lpstr>
      <vt:lpstr>Introduction</vt:lpstr>
      <vt:lpstr>Project Goal / Objective</vt:lpstr>
      <vt:lpstr>PowerPoint Presentation</vt:lpstr>
      <vt:lpstr>PowerPoint Presentation</vt:lpstr>
      <vt:lpstr>Tools &amp; Techniques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2023-09-13T14:44:47Z</dcterms:modified>
</cp:coreProperties>
</file>