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8" Type="http://schemas.openxmlformats.org/officeDocument/2006/relationships/slide" Target="slides/slide3.xml"/><Relationship Id="rId26" Type="http://schemas.openxmlformats.org/officeDocument/2006/relationships/customXml" Target="../customXml/item3.xml"/><Relationship Id="rId21" Type="http://schemas.openxmlformats.org/officeDocument/2006/relationships/font" Target="fonts/Roboto-bold.fntdata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7" Type="http://schemas.openxmlformats.org/officeDocument/2006/relationships/slide" Target="slides/slide2.xml"/><Relationship Id="rId25" Type="http://schemas.openxmlformats.org/officeDocument/2006/relationships/customXml" Target="../customXml/item2.xml"/><Relationship Id="rId20" Type="http://schemas.openxmlformats.org/officeDocument/2006/relationships/font" Target="fonts/Roboto-regular.fntdata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24" Type="http://schemas.openxmlformats.org/officeDocument/2006/relationships/customXml" Target="../customXml/item1.xml"/><Relationship Id="rId23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font" Target="fonts/Roboto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b2e9575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b2e9575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b2e9575a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b2e9575a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b2e9575a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b2e9575a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b2e9575a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b2e9575a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b2e9575a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b2e9575a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b2e9575a2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b2e9575a2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b2e9575a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b2e9575a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b2e9575a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b2e9575a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b2e9575a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b2e9575a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b2e9575a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b2e9575a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b2e9575a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b2e9575a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b2e9575a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b2e9575a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b2e9575a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b2e9575a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b2e9575a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b2e9575a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skillv.one/lfop7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skillversum.com/note/view/27365bbec9185a0207f7f95e8362f55423dddb9c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ngular.io/" TargetMode="External"/><Relationship Id="rId4" Type="http://schemas.openxmlformats.org/officeDocument/2006/relationships/hyperlink" Target="https://reactjs.org/" TargetMode="External"/><Relationship Id="rId5" Type="http://schemas.openxmlformats.org/officeDocument/2006/relationships/hyperlink" Target="https://vuejs.org/" TargetMode="External"/><Relationship Id="rId6" Type="http://schemas.openxmlformats.org/officeDocument/2006/relationships/hyperlink" Target="https://getbootstrap.com/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Spring és Spring Boot keretrendszer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1</a:t>
            </a:r>
            <a:r>
              <a:rPr lang="hu"/>
              <a:t>. óra - Maven, Informatikai </a:t>
            </a:r>
            <a:r>
              <a:rPr lang="hu"/>
              <a:t>felzárkóztató,</a:t>
            </a:r>
            <a:r>
              <a:rPr lang="hu"/>
              <a:t> Hello World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225" y="3420325"/>
            <a:ext cx="1685150" cy="168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h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Frontend + Backend - kép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599" y="1224075"/>
            <a:ext cx="5949725" cy="334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450" y="0"/>
            <a:ext cx="634800" cy="6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211800" y="4663225"/>
            <a:ext cx="4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Spring és Spring Boot keretrendszer - PTE MIK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h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 is az a Maven?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Való életbe rengeteg kódot megírtak már helyettünk és ezeket csak használni kell. Ebben (is!) segít nekünk a Maven.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Bővebben: </a:t>
            </a:r>
            <a:r>
              <a:rPr lang="hu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Maven bevezető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Segít felépítenünk forráskódból az alkalmazásunkat, melyet utána a webservernek adhatunk.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Forráskódból becsomagolt fájlt készíthet, melynek több típusa van.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jar: </a:t>
            </a:r>
            <a:r>
              <a:rPr b="1" lang="h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ava </a:t>
            </a:r>
            <a:r>
              <a:rPr b="1" lang="hu">
                <a:latin typeface="Roboto"/>
                <a:ea typeface="Roboto"/>
                <a:cs typeface="Roboto"/>
                <a:sym typeface="Roboto"/>
              </a:rPr>
              <a:t>Ar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chive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war: </a:t>
            </a:r>
            <a:r>
              <a:rPr b="1" lang="hu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eb </a:t>
            </a:r>
            <a:r>
              <a:rPr b="1" lang="hu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pplication A</a:t>
            </a:r>
            <a:r>
              <a:rPr b="1" lang="hu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chive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ear: </a:t>
            </a:r>
            <a:r>
              <a:rPr b="1" lang="hu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nterprise </a:t>
            </a:r>
            <a:r>
              <a:rPr b="1" lang="hu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pplication a</a:t>
            </a:r>
            <a:r>
              <a:rPr b="1" lang="hu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chive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450" y="0"/>
            <a:ext cx="634800" cy="6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211800" y="4663225"/>
            <a:ext cx="4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Spring és Spring Boot keretrendszer - PTE MIK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h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Informatikai szakzsargon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Compile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Kód fordulása, magyarán szintaktikailag megfelelőek-e és a függőségek helyesek-e. Ha helytelen, akkor nem fordul.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Build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Felépítjük az alkalmazásunkat egy eszköz segítségével. Kimenetel például: war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Deploy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Például az összecsomagolt war-t a webserverbe/alkalmazás szerverbe telepítjük, és futtatjuk az alkalmazást.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Undeploy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Kiszedjük a deployolt csomagot webserverből/alkalmazás szerverből.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450" y="0"/>
            <a:ext cx="634800" cy="6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211800" y="4663225"/>
            <a:ext cx="4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Spring és Spring Boot keretrendszer - PTE MIK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h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Spring Boot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hu"/>
              <a:t>Egy stack, ami abban segít, hogy a lehető leggyorsabban lehessen alkalmazást készíteni</a:t>
            </a:r>
            <a:endParaRPr/>
          </a:p>
          <a:p>
            <a:pPr indent="-32575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Mavent használ</a:t>
            </a:r>
            <a:endParaRPr/>
          </a:p>
          <a:p>
            <a:pPr indent="-32575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Magában az alkalmazásodban van az alkalmazás szerver</a:t>
            </a:r>
            <a:endParaRPr/>
          </a:p>
          <a:p>
            <a:pPr indent="-304165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JavaEE-nél nem így van!</a:t>
            </a:r>
            <a:endParaRPr/>
          </a:p>
          <a:p>
            <a:pPr indent="-32575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Összefogja a függőségeket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Egy futtatható </a:t>
            </a:r>
            <a:r>
              <a:rPr b="1" lang="hu"/>
              <a:t>jar </a:t>
            </a:r>
            <a:r>
              <a:rPr lang="hu"/>
              <a:t>fájlt készítünk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Hasonló mint egy </a:t>
            </a:r>
            <a:r>
              <a:rPr b="1" lang="hu"/>
              <a:t>.exe</a:t>
            </a:r>
            <a:endParaRPr/>
          </a:p>
          <a:p>
            <a:pPr indent="-32575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Példa: </a:t>
            </a:r>
            <a:r>
              <a:rPr lang="hu" u="sng">
                <a:solidFill>
                  <a:schemeClr val="hlink"/>
                </a:solidFill>
                <a:hlinkClick r:id="rId3"/>
              </a:rPr>
              <a:t>Első Spring Boot webalkalmazásunk</a:t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hu"/>
            </a:b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450" y="0"/>
            <a:ext cx="634800" cy="6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/>
        </p:nvSpPr>
        <p:spPr>
          <a:xfrm>
            <a:off x="211800" y="4663225"/>
            <a:ext cx="4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Spring és Spring Boot keretrendszer - PTE MIK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Első Spring Boot Hello world programunk!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475" y="1560950"/>
            <a:ext cx="5082750" cy="268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211800" y="4663225"/>
            <a:ext cx="4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Spring és Spring Boot keretrendszer - PTE MIK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Miről is lesz ma szó?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3200" y="1152475"/>
            <a:ext cx="8520600" cy="3764100"/>
          </a:xfrm>
          <a:prstGeom prst="rect">
            <a:avLst/>
          </a:prstGeom>
        </p:spPr>
        <p:txBody>
          <a:bodyPr anchorCtr="0" anchor="t" bIns="126000" lIns="91425" spcFirstLastPara="1" rIns="126000" wrap="square" tIns="126000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Informatikai gyorstalpaló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IntelliJ Idea-ban készítünk egy Hello world-öt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Átbeszéljük, mit látunk.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Ma még elmélet :( Utána már csak kódolás. Mindent IS kódolni fogunk.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11800" y="4663225"/>
            <a:ext cx="4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Spring és Spring Boot keretrendszer - PTE MIK</a:t>
            </a:r>
            <a:endParaRPr sz="10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450" y="0"/>
            <a:ext cx="634800" cy="6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hu">
                <a:solidFill>
                  <a:srgbClr val="000000"/>
                </a:solidFill>
              </a:rPr>
              <a:t>Informatikai felzárkóztató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hu">
                <a:latin typeface="Roboto"/>
                <a:ea typeface="Roboto"/>
                <a:cs typeface="Roboto"/>
                <a:sym typeface="Roboto"/>
              </a:rPr>
              <a:t>Vastag kliens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 - Olyan alkalmazás, amely az oprendszereden fut.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Word, Asztali Skype, Asztali Slack ... etc.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Legtöbb dolog nálad történik a gépeden.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hu">
                <a:latin typeface="Roboto"/>
                <a:ea typeface="Roboto"/>
                <a:cs typeface="Roboto"/>
                <a:sym typeface="Roboto"/>
              </a:rPr>
              <a:t>Vékony kliens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 - Olyan alkalmazás, amely a böngészőben fut.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Facebook, Gmail, SkillVersum ... etc.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Sok dolog a szerveren történik.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hu">
                <a:latin typeface="Roboto"/>
                <a:ea typeface="Roboto"/>
                <a:cs typeface="Roboto"/>
                <a:sym typeface="Roboto"/>
              </a:rPr>
              <a:t>Szerver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 - Olyan szoftver, ami valamilyen feladatot hajt végre.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Adatot tárol, adatot szolgáltat, adatot dolgoz fel.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Adatbázis szerver, Alkalmazás szerver ... etc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450" y="0"/>
            <a:ext cx="634800" cy="6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1700" y="3832969"/>
            <a:ext cx="3057224" cy="11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11800" y="4663225"/>
            <a:ext cx="4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Spring és Spring Boot keretrendszer - PTE MIK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000000"/>
                </a:solidFill>
              </a:rPr>
              <a:t>2. 	Informatikai felzárkóztató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hu">
                <a:latin typeface="Roboto"/>
                <a:ea typeface="Roboto"/>
                <a:cs typeface="Roboto"/>
                <a:sym typeface="Roboto"/>
              </a:rPr>
              <a:t>Adatbázis szerver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 - adatokat tárolhatunk benne és menedzselhetünk vele.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Strukturált formában tudunk adatokat tárolni bennük.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Ez egy számítógépen futó programot jelent, amit az interneten vagy belső hálózaton elérhetünk.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Van egy lekérdező nyelvük, hogy könnyedén lehessen kinyerni és módosítani az adatokat.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SQL alapúak: PostgreSQL, MySQL, MSSql, Oracle ... etc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NoSQL : Mongo, Redis  ... etc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450" y="0"/>
            <a:ext cx="634800" cy="6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3375" y="3314250"/>
            <a:ext cx="1894801" cy="11836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211800" y="4663225"/>
            <a:ext cx="4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Spring és Spring Boot keretrendszer - PTE MIK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h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3. 	Informatikai felzárkóztató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hu">
                <a:latin typeface="Roboto"/>
                <a:ea typeface="Roboto"/>
                <a:cs typeface="Roboto"/>
                <a:sym typeface="Roboto"/>
              </a:rPr>
              <a:t>Alkalmazás szerver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 - A programkódot futtatja, webes elérést biztosít kódhoz.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Apache, Tomcat, WildFly, IIS.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Megfelelő programozási nyelvhez vannak megfelelő alkalmazás szerverek.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Ez egy számítógépen futó programot jelent, amit az interneten vagy belső hálózaton elérhetünk.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Általában HTTP porton kommunikálnak.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Böngészőnek küldenek adatokat.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Képeket, HTML kódokat, CSS-t, JavaScriptet … etc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450" y="0"/>
            <a:ext cx="634800" cy="6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211800" y="4663225"/>
            <a:ext cx="4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Spring és Spring Boot keretrendszer - PTE MIK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4. 	Informatikai felzárkóztató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hu">
                <a:latin typeface="Roboto"/>
                <a:ea typeface="Roboto"/>
                <a:cs typeface="Roboto"/>
                <a:sym typeface="Roboto"/>
              </a:rPr>
              <a:t>HTTP - 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Egy protokoll, mellyel kommunikál a böngésződ az internettel.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Nem biztonságos, bárki látja az adataidat.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Nem igazán adnék meg ilyen kapcsolattal jelszavakat.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hu">
                <a:latin typeface="Roboto"/>
                <a:ea typeface="Roboto"/>
                <a:cs typeface="Roboto"/>
                <a:sym typeface="Roboto"/>
              </a:rPr>
              <a:t>HTTPS - 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Ugyanaz mint a HTTP, csak biztonságosan.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HTTP csak biztonságosan. </a:t>
            </a:r>
            <a:r>
              <a:rPr b="1" lang="hu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b="1" lang="hu">
                <a:latin typeface="Roboto"/>
                <a:ea typeface="Roboto"/>
                <a:cs typeface="Roboto"/>
                <a:sym typeface="Roboto"/>
              </a:rPr>
              <a:t>Secure 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szót</a:t>
            </a:r>
            <a:r>
              <a:rPr b="1" lang="hu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jelenti.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Biztonságos, kódolva mennek az adatok a böngészőből a szerver felé.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Biztonságos, kódolva mennek az adatok a szervertől a böngésző felé.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Mások nem láthatják a jelszavadat.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450" y="0"/>
            <a:ext cx="634800" cy="6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8073" y="3048923"/>
            <a:ext cx="1714800" cy="17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211800" y="4663225"/>
            <a:ext cx="4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Spring és Spring Boot keretrendszer - PTE MIK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h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5. 	Informatikai felzárkóztató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hu">
                <a:latin typeface="Roboto"/>
                <a:ea typeface="Roboto"/>
                <a:cs typeface="Roboto"/>
                <a:sym typeface="Roboto"/>
              </a:rPr>
              <a:t>Keretrendszer -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 más által elkészített kódbázis, melyet egy váznak használunk.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Nem kell az életbe feltalálni a 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spanyolviaszt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Keretrendszer egy keretet ad ahhoz, hogyan kell megvalósítanunk feladatokat.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Ez a váz megkönnyítheti a fejlesztést.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Példa: bejelentkezés, adatbázis műveletek megkönnyítése.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hu">
                <a:latin typeface="Roboto"/>
                <a:ea typeface="Roboto"/>
                <a:cs typeface="Roboto"/>
                <a:sym typeface="Roboto"/>
              </a:rPr>
              <a:t>Library -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 más áltl elkészített kódbázis, melyet használunk.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Egy vagy több feladatra használjuk a kódot.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Példa: Az adatbázisban lévő adatokat ki szeretnénk exportálni excelbe.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450" y="0"/>
            <a:ext cx="634800" cy="6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211800" y="4663225"/>
            <a:ext cx="4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Spring és Spring Boot keretrendszer - PTE MIK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6. 	Informatikai felzárkóztató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hu">
                <a:latin typeface="Roboto"/>
                <a:ea typeface="Roboto"/>
                <a:cs typeface="Roboto"/>
                <a:sym typeface="Roboto"/>
              </a:rPr>
              <a:t>Frontend 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- a kód, amit a böngésző futtat.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7497" lvl="1" marL="914400" rtl="0" algn="l">
              <a:spcBef>
                <a:spcPts val="100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Kliens oldalnak szokták még mondani.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7497" lvl="1" marL="914400" rtl="0" algn="l">
              <a:spcBef>
                <a:spcPts val="100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Böngészőnek a szerver elküldi a szükséges fájlokat: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■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HTML, CSS, Kép, JavaScript … etc.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JavaScript kód fut a böngészőben. A felhasználó látja ezt a kódot.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7497" lvl="1" marL="914400" rtl="0" algn="l">
              <a:spcBef>
                <a:spcPts val="100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Ez a rész a </a:t>
            </a:r>
            <a:r>
              <a:rPr b="1" lang="hu">
                <a:latin typeface="Roboto"/>
                <a:ea typeface="Roboto"/>
                <a:cs typeface="Roboto"/>
                <a:sym typeface="Roboto"/>
              </a:rPr>
              <a:t>UI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b="1" lang="hu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ser </a:t>
            </a:r>
            <a:r>
              <a:rPr b="1" lang="hu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nterface. Ezen az oldalon vannak gombok, képek, hasonlók.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7497" lvl="1" marL="914400" rtl="0" algn="l">
              <a:spcBef>
                <a:spcPts val="100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Kulcsszavai: </a:t>
            </a:r>
            <a:r>
              <a:rPr b="1" lang="hu">
                <a:latin typeface="Roboto"/>
                <a:ea typeface="Roboto"/>
                <a:cs typeface="Roboto"/>
                <a:sym typeface="Roboto"/>
              </a:rPr>
              <a:t>UX 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lang="hu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ser </a:t>
            </a:r>
            <a:r>
              <a:rPr b="1" lang="hu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xperience), </a:t>
            </a:r>
            <a:r>
              <a:rPr b="1" lang="hu">
                <a:latin typeface="Roboto"/>
                <a:ea typeface="Roboto"/>
                <a:cs typeface="Roboto"/>
                <a:sym typeface="Roboto"/>
              </a:rPr>
              <a:t>Reszponzivitás, Design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297497" lvl="1" marL="914400" rtl="0" algn="l">
              <a:spcBef>
                <a:spcPts val="100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Felfoghatatlanul gyorsan változik, mit szabad, mit nem, mi épp a menő.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7497" lvl="1" marL="914400" rtl="0" algn="l">
              <a:spcBef>
                <a:spcPts val="100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Keretrendszerek: </a:t>
            </a:r>
            <a:r>
              <a:rPr lang="hu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Angular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hu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React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hu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Vue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hu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Bootstrap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 … etc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7497" lvl="1" marL="914400" rtl="0" algn="l">
              <a:spcBef>
                <a:spcPts val="100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Kommunikál a </a:t>
            </a:r>
            <a:r>
              <a:rPr b="1" lang="hu">
                <a:latin typeface="Roboto"/>
                <a:ea typeface="Roboto"/>
                <a:cs typeface="Roboto"/>
                <a:sym typeface="Roboto"/>
              </a:rPr>
              <a:t>backend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-del. Kér és küld adatokat a szerver felé.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72450" y="0"/>
            <a:ext cx="634800" cy="6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14675" y="3534300"/>
            <a:ext cx="3117626" cy="13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211800" y="4663225"/>
            <a:ext cx="4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Spring és Spring Boot keretrendszer - PTE MIK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h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7. 	Informatikai felzárkóztató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hu">
                <a:latin typeface="Roboto"/>
                <a:ea typeface="Roboto"/>
                <a:cs typeface="Roboto"/>
                <a:sym typeface="Roboto"/>
              </a:rPr>
              <a:t>Backend 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- a kód, amit az alkalmazás szerver futtat.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Üzleti logika itt szokott végrehajtódni.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Elmentjük az adatokat, töröljük … etc.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Adatbázissal való kommunikáció és műveletek itt hajtódnak végre.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Több programozási nyelv: PHP, Python, Java, C#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Felhasználó nem látja ezt a kódot, mert egy távoli számítógépen fut egy szerverben.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Kulcsszavai: </a:t>
            </a:r>
            <a:r>
              <a:rPr b="1" lang="hu">
                <a:latin typeface="Roboto"/>
                <a:ea typeface="Roboto"/>
                <a:cs typeface="Roboto"/>
                <a:sym typeface="Roboto"/>
              </a:rPr>
              <a:t>Skálázhatóság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hu">
                <a:latin typeface="Roboto"/>
                <a:ea typeface="Roboto"/>
                <a:cs typeface="Roboto"/>
                <a:sym typeface="Roboto"/>
              </a:rPr>
              <a:t>Biztonság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hu">
                <a:latin typeface="Roboto"/>
                <a:ea typeface="Roboto"/>
                <a:cs typeface="Roboto"/>
                <a:sym typeface="Roboto"/>
              </a:rPr>
              <a:t>OOP,  Adatbázis-kezelés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Backend kommunikál más szerverekkel.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Kommunikál a </a:t>
            </a:r>
            <a:r>
              <a:rPr b="1" lang="hu">
                <a:latin typeface="Roboto"/>
                <a:ea typeface="Roboto"/>
                <a:cs typeface="Roboto"/>
                <a:sym typeface="Roboto"/>
              </a:rPr>
              <a:t>frontend</a:t>
            </a:r>
            <a:r>
              <a:rPr lang="hu">
                <a:latin typeface="Roboto"/>
                <a:ea typeface="Roboto"/>
                <a:cs typeface="Roboto"/>
                <a:sym typeface="Roboto"/>
              </a:rPr>
              <a:t>-del. Szolgáltat és fogad adatokat a böngészőtől.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450" y="0"/>
            <a:ext cx="634800" cy="6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0825" y="3574200"/>
            <a:ext cx="2889110" cy="15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211800" y="4663225"/>
            <a:ext cx="4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Spring és Spring Boot keretrendszer - PTE MIK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4FE37C9A95A7644EB6352935D9FA11A4" ma:contentTypeVersion="2" ma:contentTypeDescription="Új dokumentum létrehozása." ma:contentTypeScope="" ma:versionID="f53f5c7ccb8d6125c95ca84c1d1c7807">
  <xsd:schema xmlns:xsd="http://www.w3.org/2001/XMLSchema" xmlns:xs="http://www.w3.org/2001/XMLSchema" xmlns:p="http://schemas.microsoft.com/office/2006/metadata/properties" xmlns:ns2="450a7aba-af30-4ab5-84c8-1fdc5229d0d0" targetNamespace="http://schemas.microsoft.com/office/2006/metadata/properties" ma:root="true" ma:fieldsID="a3109d5b23994a6d1aa15ced14af847c" ns2:_="">
    <xsd:import namespace="450a7aba-af30-4ab5-84c8-1fdc5229d0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0a7aba-af30-4ab5-84c8-1fdc5229d0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DDDB85-18F1-40B7-B220-C722BF912E26}"/>
</file>

<file path=customXml/itemProps2.xml><?xml version="1.0" encoding="utf-8"?>
<ds:datastoreItem xmlns:ds="http://schemas.openxmlformats.org/officeDocument/2006/customXml" ds:itemID="{300F16EC-3C71-4177-9EA9-386682401964}"/>
</file>

<file path=customXml/itemProps3.xml><?xml version="1.0" encoding="utf-8"?>
<ds:datastoreItem xmlns:ds="http://schemas.openxmlformats.org/officeDocument/2006/customXml" ds:itemID="{ED3A467A-AA0E-481D-B66E-6450D8B19931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0x0101004FE37C9A95A7644EB6352935D9FA11A4</vt:lpwstr>
  </property>
</Properties>
</file>