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6" r:id="rId3"/>
    <p:sldMasterId id="2147483714" r:id="rId4"/>
  </p:sldMasterIdLst>
  <p:notesMasterIdLst>
    <p:notesMasterId r:id="rId28"/>
  </p:notesMasterIdLst>
  <p:sldIdLst>
    <p:sldId id="257" r:id="rId5"/>
    <p:sldId id="258" r:id="rId6"/>
    <p:sldId id="259" r:id="rId7"/>
    <p:sldId id="260" r:id="rId8"/>
    <p:sldId id="263" r:id="rId9"/>
    <p:sldId id="264" r:id="rId10"/>
    <p:sldId id="278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9" r:id="rId21"/>
    <p:sldId id="274" r:id="rId22"/>
    <p:sldId id="280" r:id="rId23"/>
    <p:sldId id="275" r:id="rId24"/>
    <p:sldId id="276" r:id="rId25"/>
    <p:sldId id="277" r:id="rId26"/>
    <p:sldId id="281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3C"/>
    <a:srgbClr val="465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4BAAD-150D-4510-A95C-A559038C6F9F}" type="datetimeFigureOut">
              <a:rPr lang="fr-FR" smtClean="0"/>
              <a:t>22/05/2014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F9E4F-37AE-447D-8B12-CFB3738BB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509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Carine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C453E-8961-4F87-BFC7-45682854FAF4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993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 bibliothèque logicielle </a:t>
            </a:r>
            <a:r>
              <a:rPr lang="fr-FR" dirty="0" err="1" smtClean="0"/>
              <a:t>multiplate-forme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F9E4F-37AE-447D-8B12-CFB3738BB6E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378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Vincent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C453E-8961-4F87-BFC7-45682854FAF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291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Carine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C453E-8961-4F87-BFC7-45682854FAF4}" type="slidenum">
              <a:rPr lang="fr-FR" smtClean="0">
                <a:solidFill>
                  <a:prstClr val="black"/>
                </a:solidFill>
              </a:rPr>
              <a:pPr/>
              <a:t>3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09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Carine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C453E-8961-4F87-BFC7-45682854FAF4}" type="slidenum">
              <a:rPr lang="fr-FR" smtClean="0">
                <a:solidFill>
                  <a:prstClr val="black"/>
                </a:solidFill>
              </a:rPr>
              <a:pPr/>
              <a:t>4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39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Carine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C453E-8961-4F87-BFC7-45682854FAF4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484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Registre à décalage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56D8A-5FF4-478D-8BC4-85C437402E3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325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56D8A-5FF4-478D-8BC4-85C437402E3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1197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</a:t>
            </a:r>
            <a:r>
              <a:rPr lang="fr-FR" baseline="0" dirty="0" smtClean="0"/>
              <a:t> éteint la </a:t>
            </a:r>
            <a:r>
              <a:rPr lang="fr-FR" baseline="0" dirty="0" err="1" smtClean="0"/>
              <a:t>led</a:t>
            </a:r>
            <a:r>
              <a:rPr lang="fr-FR" baseline="0" dirty="0" smtClean="0"/>
              <a:t> plus tard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56D8A-5FF4-478D-8BC4-85C437402E3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711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Créer avec </a:t>
            </a:r>
            <a:r>
              <a:rPr lang="fr-FR" dirty="0" err="1" smtClean="0"/>
              <a:t>Qt</a:t>
            </a:r>
            <a:r>
              <a:rPr lang="fr-FR" dirty="0" smtClean="0"/>
              <a:t>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F9E4F-37AE-447D-8B12-CFB3738BB6E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214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59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93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/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77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07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/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13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95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17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58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61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93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68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31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78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79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7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07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85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55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75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49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/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45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64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29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/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64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29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8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1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51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09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18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6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80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70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5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26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15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19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1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44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/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9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6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/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33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60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61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2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91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98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0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2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94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1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9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18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14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7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18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69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/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99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1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/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61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82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7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69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06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7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7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 defTabSz="457200"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fld id="{D57F1E4F-1CFF-5643-939E-217C01CDF565}" type="slidenum">
              <a:rPr lang="en-US" smtClean="0">
                <a:solidFill>
                  <a:prstClr val="black"/>
                </a:solidFill>
              </a:rPr>
              <a:pPr defTabSz="457200"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09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 defTabSz="457200"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fld id="{D57F1E4F-1CFF-5643-939E-217C01CDF565}" type="slidenum">
              <a:rPr lang="en-US" smtClean="0">
                <a:solidFill>
                  <a:prstClr val="black"/>
                </a:solidFill>
              </a:rPr>
              <a:pPr defTabSz="457200"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24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 defTabSz="457200"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fld id="{D57F1E4F-1CFF-5643-939E-217C01CDF565}" type="slidenum">
              <a:rPr lang="en-US" smtClean="0">
                <a:solidFill>
                  <a:prstClr val="black"/>
                </a:solidFill>
              </a:rPr>
              <a:pPr defTabSz="457200"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07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 defTabSz="457200"/>
              <a:t>5/22/2014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fld id="{D57F1E4F-1CFF-5643-939E-217C01CDF565}" type="slidenum">
              <a:rPr lang="en-US" smtClean="0">
                <a:solidFill>
                  <a:prstClr val="black"/>
                </a:solidFill>
              </a:rPr>
              <a:pPr defTabSz="457200"/>
              <a:t>‹N°›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73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1D3C"/>
                </a:solidFill>
                <a:latin typeface="Elephant" panose="02020904090505020303" pitchFamily="18" charset="0"/>
              </a:rPr>
              <a:t>Eyegle</a:t>
            </a:r>
            <a:endParaRPr lang="fr-FR" dirty="0">
              <a:solidFill>
                <a:srgbClr val="001D3C"/>
              </a:solidFill>
              <a:latin typeface="Elephant" panose="0202090409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800" dirty="0" smtClean="0"/>
              <a:t>Scanner 3D sur Drone.</a:t>
            </a:r>
          </a:p>
          <a:p>
            <a:r>
              <a:rPr lang="fr-FR" dirty="0" smtClean="0"/>
              <a:t>Projet de Terminale S SI </a:t>
            </a:r>
          </a:p>
          <a:p>
            <a:r>
              <a:rPr lang="fr-FR" dirty="0" smtClean="0"/>
              <a:t>2013-2014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634" y="103885"/>
            <a:ext cx="5009092" cy="52809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6031" y="5384801"/>
            <a:ext cx="4089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fr-FR" dirty="0">
                <a:solidFill>
                  <a:prstClr val="black"/>
                </a:solidFill>
              </a:rPr>
              <a:t>ARAUJO Carine</a:t>
            </a:r>
          </a:p>
          <a:p>
            <a:pPr defTabSz="457200"/>
            <a:r>
              <a:rPr lang="fr-FR" dirty="0">
                <a:solidFill>
                  <a:prstClr val="black"/>
                </a:solidFill>
              </a:rPr>
              <a:t>GUILLAMOT Vincent</a:t>
            </a:r>
          </a:p>
          <a:p>
            <a:pPr defTabSz="457200"/>
            <a:r>
              <a:rPr lang="fr-FR" dirty="0">
                <a:solidFill>
                  <a:prstClr val="black"/>
                </a:solidFill>
              </a:rPr>
              <a:t>PHELIPOT Pascal</a:t>
            </a:r>
          </a:p>
          <a:p>
            <a:pPr defTabSz="457200"/>
            <a:r>
              <a:rPr lang="fr-FR" dirty="0">
                <a:solidFill>
                  <a:prstClr val="black"/>
                </a:solidFill>
              </a:rPr>
              <a:t>ROIG Joan</a:t>
            </a:r>
          </a:p>
        </p:txBody>
      </p:sp>
    </p:spTree>
    <p:extLst>
      <p:ext uri="{BB962C8B-B14F-4D97-AF65-F5344CB8AC3E}">
        <p14:creationId xmlns:p14="http://schemas.microsoft.com/office/powerpoint/2010/main" val="138834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" presetClass="entr" presetSubtype="12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librairies incluse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474392"/>
              </p:ext>
            </p:extLst>
          </p:nvPr>
        </p:nvGraphicFramePr>
        <p:xfrm>
          <a:off x="2690101" y="2785292"/>
          <a:ext cx="7659004" cy="272166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3829502"/>
                <a:gridCol w="3829502"/>
              </a:tblGrid>
              <a:tr h="4536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50" dirty="0">
                          <a:effectLst/>
                        </a:rPr>
                        <a:t>Librairie</a:t>
                      </a:r>
                      <a:endParaRPr lang="fr-FR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50">
                          <a:effectLst/>
                        </a:rPr>
                        <a:t>Utilité</a:t>
                      </a:r>
                      <a:endParaRPr lang="fr-FR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4925" marR="34925" marT="34925" marB="34925"/>
                </a:tc>
              </a:tr>
              <a:tr h="4536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50" dirty="0" err="1">
                          <a:effectLst/>
                        </a:rPr>
                        <a:t>SPI.h</a:t>
                      </a:r>
                      <a:endParaRPr lang="fr-FR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50">
                          <a:effectLst/>
                        </a:rPr>
                        <a:t> Communication Sans-fil</a:t>
                      </a:r>
                      <a:endParaRPr lang="fr-FR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4925" marR="34925" marT="34925" marB="34925"/>
                </a:tc>
              </a:tr>
              <a:tr h="4536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50">
                          <a:effectLst/>
                        </a:rPr>
                        <a:t>Mirf.h</a:t>
                      </a:r>
                      <a:endParaRPr lang="fr-FR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50">
                          <a:effectLst/>
                        </a:rPr>
                        <a:t> Communication Sans-fil</a:t>
                      </a:r>
                      <a:endParaRPr lang="fr-FR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4925" marR="34925" marT="34925" marB="34925"/>
                </a:tc>
              </a:tr>
              <a:tr h="4536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50" dirty="0">
                          <a:effectLst/>
                        </a:rPr>
                        <a:t>nRF24L01.h</a:t>
                      </a:r>
                      <a:endParaRPr lang="fr-FR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50">
                          <a:effectLst/>
                        </a:rPr>
                        <a:t> Communication Sans-fil</a:t>
                      </a:r>
                      <a:endParaRPr lang="fr-FR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4925" marR="34925" marT="34925" marB="34925"/>
                </a:tc>
              </a:tr>
              <a:tr h="4536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50">
                          <a:effectLst/>
                        </a:rPr>
                        <a:t>MirfHardwareSpiDriver.h</a:t>
                      </a:r>
                      <a:endParaRPr lang="fr-FR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50">
                          <a:effectLst/>
                        </a:rPr>
                        <a:t> Communication Sans-fil</a:t>
                      </a:r>
                      <a:endParaRPr lang="fr-FR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4925" marR="34925" marT="34925" marB="34925"/>
                </a:tc>
              </a:tr>
              <a:tr h="4536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50" dirty="0" err="1">
                          <a:effectLst/>
                        </a:rPr>
                        <a:t>Servo.h</a:t>
                      </a:r>
                      <a:endParaRPr lang="fr-FR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kern="150" dirty="0">
                          <a:effectLst/>
                        </a:rPr>
                        <a:t> Commande du servomoteur</a:t>
                      </a:r>
                      <a:endParaRPr lang="fr-FR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58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6400" y="563034"/>
            <a:ext cx="10515600" cy="1703388"/>
          </a:xfrm>
        </p:spPr>
        <p:txBody>
          <a:bodyPr>
            <a:noAutofit/>
          </a:bodyPr>
          <a:lstStyle/>
          <a:p>
            <a:pPr algn="l">
              <a:spcAft>
                <a:spcPts val="0"/>
              </a:spcAft>
            </a:pPr>
            <a:r>
              <a:rPr lang="fr-FR" sz="1500" kern="150" dirty="0" err="1" smtClean="0">
                <a:solidFill>
                  <a:srgbClr val="CC66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Servo</a:t>
            </a:r>
            <a:r>
              <a:rPr lang="fr-FR" sz="1500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fr-FR" sz="1500" kern="15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monServo</a:t>
            </a:r>
            <a:r>
              <a:rPr lang="fr-FR" sz="1500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;</a:t>
            </a:r>
            <a:r>
              <a:rPr lang="fr-FR" sz="1500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/>
            </a:r>
            <a:br>
              <a:rPr lang="fr-FR" sz="1500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</a:br>
            <a:r>
              <a:rPr lang="fr-FR" sz="1500" kern="150" dirty="0" err="1" smtClean="0">
                <a:solidFill>
                  <a:srgbClr val="CC66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int</a:t>
            </a:r>
            <a:r>
              <a:rPr lang="fr-FR" sz="1500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 pos=0;</a:t>
            </a:r>
            <a:r>
              <a:rPr lang="fr-FR" sz="1500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/>
            </a:r>
            <a:br>
              <a:rPr lang="fr-FR" sz="1500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</a:br>
            <a:r>
              <a:rPr lang="fr-FR" sz="1500" kern="150" dirty="0" err="1" smtClean="0">
                <a:solidFill>
                  <a:srgbClr val="CC66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const</a:t>
            </a:r>
            <a:r>
              <a:rPr lang="fr-FR" sz="1500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fr-FR" sz="1500" kern="150" dirty="0" err="1" smtClean="0">
                <a:solidFill>
                  <a:srgbClr val="CC66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int</a:t>
            </a:r>
            <a:r>
              <a:rPr lang="fr-FR" sz="1500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fr-FR" sz="1500" kern="15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locker</a:t>
            </a:r>
            <a:r>
              <a:rPr lang="fr-FR" sz="1500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 = 12;</a:t>
            </a:r>
            <a:r>
              <a:rPr lang="fr-FR" sz="1500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/>
            </a:r>
            <a:br>
              <a:rPr lang="fr-FR" sz="1500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</a:br>
            <a:r>
              <a:rPr lang="fr-FR" sz="1500" kern="150" dirty="0" err="1" smtClean="0">
                <a:solidFill>
                  <a:srgbClr val="CC66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const</a:t>
            </a:r>
            <a:r>
              <a:rPr lang="fr-FR" sz="1500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fr-FR" sz="1500" kern="150" dirty="0" err="1" smtClean="0">
                <a:solidFill>
                  <a:srgbClr val="CC66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int</a:t>
            </a:r>
            <a:r>
              <a:rPr lang="fr-FR" sz="1500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fr-FR" sz="1500" kern="15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clock</a:t>
            </a:r>
            <a:r>
              <a:rPr lang="fr-FR" sz="1500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 = 10;</a:t>
            </a:r>
            <a:r>
              <a:rPr lang="fr-FR" sz="1500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/>
            </a:r>
            <a:br>
              <a:rPr lang="fr-FR" sz="1500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</a:br>
            <a:r>
              <a:rPr lang="fr-FR" sz="1500" kern="150" dirty="0" err="1" smtClean="0">
                <a:solidFill>
                  <a:srgbClr val="CC66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const</a:t>
            </a:r>
            <a:r>
              <a:rPr lang="fr-FR" sz="1500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fr-FR" sz="1500" kern="150" dirty="0" err="1" smtClean="0">
                <a:solidFill>
                  <a:srgbClr val="CC66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int</a:t>
            </a:r>
            <a:r>
              <a:rPr lang="fr-FR" sz="1500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 data = 11;</a:t>
            </a:r>
            <a:r>
              <a:rPr lang="fr-FR" sz="1500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/>
            </a:r>
            <a:br>
              <a:rPr lang="fr-FR" sz="1500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</a:br>
            <a:r>
              <a:rPr lang="fr-FR" sz="1500" kern="150" dirty="0" err="1" smtClean="0">
                <a:solidFill>
                  <a:srgbClr val="CC66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int</a:t>
            </a:r>
            <a:r>
              <a:rPr lang="fr-FR" sz="1500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fr-FR" sz="1500" kern="15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binled</a:t>
            </a:r>
            <a:r>
              <a:rPr lang="fr-FR" sz="1500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 = 0b00000000;</a:t>
            </a:r>
            <a:r>
              <a:rPr lang="fr-FR" sz="1500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/>
            </a:r>
            <a:br>
              <a:rPr lang="fr-FR" sz="1500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</a:br>
            <a:r>
              <a:rPr lang="fr-FR" sz="1500" kern="150" dirty="0" err="1" smtClean="0">
                <a:solidFill>
                  <a:srgbClr val="CC66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int</a:t>
            </a:r>
            <a:r>
              <a:rPr lang="fr-FR" sz="1500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fr-FR" sz="1500" kern="15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comget</a:t>
            </a:r>
            <a:r>
              <a:rPr lang="fr-FR" sz="1500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 = 0; </a:t>
            </a:r>
            <a:r>
              <a:rPr lang="fr-FR" sz="1500" kern="150" dirty="0" smtClean="0">
                <a:solidFill>
                  <a:srgbClr val="7E7E7E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// stock la commande reçu</a:t>
            </a:r>
            <a:r>
              <a:rPr lang="fr-FR" sz="1500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/>
            </a:r>
            <a:br>
              <a:rPr lang="fr-FR" sz="1500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</a:br>
            <a:endParaRPr lang="fr-FR" sz="1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76400" y="2266422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kern="150" dirty="0" err="1" smtClean="0">
                <a:solidFill>
                  <a:srgbClr val="CC6600"/>
                </a:solidFill>
                <a:effectLst/>
                <a:latin typeface="Verdana" panose="020B0604030504040204" pitchFamily="34" charset="0"/>
                <a:ea typeface="NSimSun" panose="02010609030101010101" pitchFamily="49" charset="-122"/>
              </a:rPr>
              <a:t>void</a:t>
            </a:r>
            <a:r>
              <a:rPr lang="fr-FR" kern="15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NSimSun" panose="02010609030101010101" pitchFamily="49" charset="-122"/>
              </a:rPr>
              <a:t> </a:t>
            </a:r>
            <a:r>
              <a:rPr lang="fr-FR" b="1" kern="150" dirty="0" smtClean="0">
                <a:solidFill>
                  <a:srgbClr val="CC6600"/>
                </a:solidFill>
                <a:effectLst/>
                <a:latin typeface="Verdana" panose="020B0604030504040204" pitchFamily="34" charset="0"/>
                <a:ea typeface="NSimSun" panose="02010609030101010101" pitchFamily="49" charset="-122"/>
              </a:rPr>
              <a:t>setup</a:t>
            </a:r>
            <a:r>
              <a:rPr lang="fr-FR" kern="15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NSimSun" panose="02010609030101010101" pitchFamily="49" charset="-122"/>
              </a:rPr>
              <a:t>()</a:t>
            </a:r>
            <a:r>
              <a:rPr lang="fr-FR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/>
            </a:r>
            <a:br>
              <a:rPr lang="fr-FR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</a:br>
            <a:r>
              <a:rPr lang="fr-FR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{</a:t>
            </a:r>
            <a:r>
              <a:rPr lang="fr-FR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/>
            </a:r>
            <a:br>
              <a:rPr lang="fr-FR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</a:br>
            <a:r>
              <a:rPr lang="fr-FR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    </a:t>
            </a:r>
            <a:r>
              <a:rPr lang="fr-FR" kern="15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monServo.</a:t>
            </a:r>
            <a:r>
              <a:rPr lang="fr-FR" kern="150" dirty="0" err="1" smtClean="0">
                <a:solidFill>
                  <a:srgbClr val="CC66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attach</a:t>
            </a:r>
            <a:r>
              <a:rPr lang="fr-FR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(2, 1000, 2000); </a:t>
            </a:r>
            <a:r>
              <a:rPr lang="fr-FR" kern="150" dirty="0" smtClean="0">
                <a:solidFill>
                  <a:srgbClr val="7E7E7E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// moteur</a:t>
            </a:r>
            <a:r>
              <a:rPr lang="fr-FR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/>
            </a:r>
            <a:br>
              <a:rPr lang="fr-FR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</a:br>
            <a:r>
              <a:rPr lang="fr-FR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    </a:t>
            </a:r>
            <a:r>
              <a:rPr lang="fr-FR" kern="150" dirty="0" err="1" smtClean="0">
                <a:solidFill>
                  <a:srgbClr val="CC66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pinMode</a:t>
            </a:r>
            <a:r>
              <a:rPr lang="fr-FR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(</a:t>
            </a:r>
            <a:r>
              <a:rPr lang="fr-FR" kern="15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locker</a:t>
            </a:r>
            <a:r>
              <a:rPr lang="fr-FR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, </a:t>
            </a:r>
            <a:r>
              <a:rPr lang="fr-FR" kern="150" dirty="0" smtClean="0">
                <a:solidFill>
                  <a:srgbClr val="006699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OUTPUT</a:t>
            </a:r>
            <a:r>
              <a:rPr lang="fr-FR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); </a:t>
            </a:r>
            <a:r>
              <a:rPr lang="fr-FR" kern="150" dirty="0" smtClean="0">
                <a:solidFill>
                  <a:srgbClr val="7E7E7E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// pin configuré en sortie pour le 74HC595</a:t>
            </a:r>
            <a:r>
              <a:rPr lang="fr-FR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/>
            </a:r>
            <a:br>
              <a:rPr lang="fr-FR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</a:br>
            <a:r>
              <a:rPr lang="fr-FR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    </a:t>
            </a:r>
            <a:r>
              <a:rPr lang="fr-FR" kern="150" dirty="0" err="1" smtClean="0">
                <a:solidFill>
                  <a:srgbClr val="CC66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pinMode</a:t>
            </a:r>
            <a:r>
              <a:rPr lang="fr-FR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(</a:t>
            </a:r>
            <a:r>
              <a:rPr lang="fr-FR" kern="15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clock</a:t>
            </a:r>
            <a:r>
              <a:rPr lang="fr-FR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, </a:t>
            </a:r>
            <a:r>
              <a:rPr lang="fr-FR" kern="150" dirty="0" smtClean="0">
                <a:solidFill>
                  <a:srgbClr val="006699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OUTPUT</a:t>
            </a:r>
            <a:r>
              <a:rPr lang="fr-FR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);</a:t>
            </a:r>
            <a:r>
              <a:rPr lang="fr-FR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/>
            </a:r>
            <a:br>
              <a:rPr lang="fr-FR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</a:br>
            <a:r>
              <a:rPr lang="fr-FR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    </a:t>
            </a:r>
            <a:r>
              <a:rPr lang="fr-FR" kern="150" dirty="0" err="1" smtClean="0">
                <a:solidFill>
                  <a:srgbClr val="CC66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pinMode</a:t>
            </a:r>
            <a:r>
              <a:rPr lang="fr-FR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(data, </a:t>
            </a:r>
            <a:r>
              <a:rPr lang="fr-FR" kern="150" dirty="0" smtClean="0">
                <a:solidFill>
                  <a:srgbClr val="006699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OUTPUT</a:t>
            </a:r>
            <a:r>
              <a:rPr lang="fr-FR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);</a:t>
            </a:r>
            <a:r>
              <a:rPr lang="fr-FR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/>
            </a:r>
            <a:br>
              <a:rPr lang="fr-FR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</a:br>
            <a:r>
              <a:rPr lang="fr-FR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    </a:t>
            </a:r>
            <a:r>
              <a:rPr lang="fr-FR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/>
            </a:r>
            <a:br>
              <a:rPr lang="fr-FR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</a:br>
            <a:r>
              <a:rPr lang="fr-FR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    </a:t>
            </a:r>
            <a:r>
              <a:rPr lang="fr-FR" b="1" kern="150" dirty="0" err="1" smtClean="0">
                <a:solidFill>
                  <a:srgbClr val="CC66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Serial</a:t>
            </a:r>
            <a:r>
              <a:rPr lang="fr-FR" kern="15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.</a:t>
            </a:r>
            <a:r>
              <a:rPr lang="fr-FR" kern="150" dirty="0" err="1" smtClean="0">
                <a:solidFill>
                  <a:srgbClr val="CC66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begin</a:t>
            </a:r>
            <a:r>
              <a:rPr lang="fr-FR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(9600);</a:t>
            </a:r>
            <a:r>
              <a:rPr lang="fr-FR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/>
            </a:r>
            <a:br>
              <a:rPr lang="fr-FR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</a:br>
            <a:r>
              <a:rPr lang="fr-FR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   </a:t>
            </a:r>
            <a:r>
              <a:rPr lang="fr-FR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/>
            </a:r>
            <a:br>
              <a:rPr lang="fr-FR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</a:br>
            <a:r>
              <a:rPr lang="fr-FR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    </a:t>
            </a:r>
            <a:r>
              <a:rPr lang="fr-FR" kern="150" dirty="0" smtClean="0">
                <a:solidFill>
                  <a:srgbClr val="7E7E7E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/*** nRF24L01+ ***/</a:t>
            </a:r>
            <a:r>
              <a:rPr lang="fr-FR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/>
            </a:r>
            <a:br>
              <a:rPr lang="fr-FR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</a:br>
            <a:r>
              <a:rPr lang="fr-FR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    </a:t>
            </a:r>
            <a:r>
              <a:rPr lang="fr-FR" kern="15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Mirf.cePin</a:t>
            </a:r>
            <a:r>
              <a:rPr lang="fr-FR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 = 8; </a:t>
            </a:r>
            <a:r>
              <a:rPr lang="fr-FR" kern="150" dirty="0" smtClean="0">
                <a:solidFill>
                  <a:srgbClr val="7E7E7E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// CE sur D8</a:t>
            </a:r>
            <a:r>
              <a:rPr lang="fr-FR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/>
            </a:r>
            <a:br>
              <a:rPr lang="fr-FR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</a:br>
            <a:r>
              <a:rPr lang="fr-FR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    </a:t>
            </a:r>
            <a:r>
              <a:rPr lang="fr-FR" kern="15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Mirf.csnPin</a:t>
            </a:r>
            <a:r>
              <a:rPr lang="fr-FR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 = 7; </a:t>
            </a:r>
            <a:r>
              <a:rPr lang="fr-FR" kern="150" dirty="0" smtClean="0">
                <a:solidFill>
                  <a:srgbClr val="7E7E7E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// CSN sur D7</a:t>
            </a:r>
            <a:r>
              <a:rPr lang="fr-FR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/>
            </a:r>
            <a:br>
              <a:rPr lang="fr-FR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</a:br>
            <a:r>
              <a:rPr lang="fr-FR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    </a:t>
            </a:r>
            <a:r>
              <a:rPr lang="fr-FR" kern="15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Mirf.spi</a:t>
            </a:r>
            <a:r>
              <a:rPr lang="fr-FR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 = &amp;</a:t>
            </a:r>
            <a:r>
              <a:rPr lang="fr-FR" kern="15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MirfHardwareSpi</a:t>
            </a:r>
            <a:r>
              <a:rPr lang="fr-FR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; </a:t>
            </a:r>
            <a:r>
              <a:rPr lang="fr-FR" kern="150" dirty="0" smtClean="0">
                <a:solidFill>
                  <a:srgbClr val="7E7E7E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// on utilise la surcouche de SPI</a:t>
            </a:r>
            <a:r>
              <a:rPr lang="fr-FR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/>
            </a:r>
            <a:br>
              <a:rPr lang="fr-FR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</a:br>
            <a:r>
              <a:rPr lang="fr-FR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    </a:t>
            </a:r>
            <a:r>
              <a:rPr lang="fr-FR" kern="15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Mirf.init</a:t>
            </a:r>
            <a:r>
              <a:rPr lang="fr-FR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(); </a:t>
            </a:r>
            <a:r>
              <a:rPr lang="fr-FR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/>
            </a:r>
            <a:br>
              <a:rPr lang="fr-FR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</a:br>
            <a:r>
              <a:rPr lang="fr-FR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 </a:t>
            </a:r>
            <a:r>
              <a:rPr lang="fr-FR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/>
            </a:r>
            <a:br>
              <a:rPr lang="fr-FR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</a:br>
            <a:r>
              <a:rPr lang="fr-FR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    </a:t>
            </a:r>
            <a:r>
              <a:rPr lang="fr-FR" kern="15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Mirf.channel</a:t>
            </a:r>
            <a:r>
              <a:rPr lang="fr-FR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 = 42; </a:t>
            </a:r>
            <a:r>
              <a:rPr lang="fr-FR" kern="150" dirty="0" smtClean="0">
                <a:solidFill>
                  <a:srgbClr val="7E7E7E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// canal 42 car c'est le bien (aucune raison) ...</a:t>
            </a:r>
            <a:r>
              <a:rPr lang="fr-FR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/>
            </a:r>
            <a:br>
              <a:rPr lang="fr-FR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</a:br>
            <a:r>
              <a:rPr lang="fr-FR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    </a:t>
            </a:r>
            <a:r>
              <a:rPr lang="fr-FR" kern="15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Mirf.payload</a:t>
            </a:r>
            <a:r>
              <a:rPr lang="fr-FR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 = 2; </a:t>
            </a:r>
            <a:r>
              <a:rPr lang="fr-FR" kern="150" dirty="0" smtClean="0">
                <a:solidFill>
                  <a:srgbClr val="7E7E7E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// taille du message à transmettre (2 </a:t>
            </a:r>
            <a:r>
              <a:rPr lang="fr-FR" kern="150" dirty="0" err="1" smtClean="0">
                <a:solidFill>
                  <a:srgbClr val="7E7E7E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octects</a:t>
            </a:r>
            <a:r>
              <a:rPr lang="fr-FR" kern="150" dirty="0" smtClean="0">
                <a:solidFill>
                  <a:srgbClr val="7E7E7E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)</a:t>
            </a:r>
            <a:r>
              <a:rPr lang="fr-FR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/>
            </a:r>
            <a:br>
              <a:rPr lang="fr-FR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</a:br>
            <a:r>
              <a:rPr lang="fr-FR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    </a:t>
            </a:r>
            <a:r>
              <a:rPr lang="fr-FR" kern="15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Mirf.</a:t>
            </a:r>
            <a:r>
              <a:rPr lang="fr-FR" kern="150" dirty="0" err="1" smtClean="0">
                <a:solidFill>
                  <a:srgbClr val="CC66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config</a:t>
            </a:r>
            <a:r>
              <a:rPr lang="fr-FR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();</a:t>
            </a:r>
            <a:r>
              <a:rPr lang="fr-FR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/>
            </a:r>
            <a:br>
              <a:rPr lang="fr-FR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</a:br>
            <a:r>
              <a:rPr lang="fr-FR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     </a:t>
            </a:r>
            <a:r>
              <a:rPr lang="fr-FR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/>
            </a:r>
            <a:br>
              <a:rPr lang="fr-FR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</a:br>
            <a:r>
              <a:rPr lang="fr-FR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    </a:t>
            </a:r>
            <a:r>
              <a:rPr lang="fr-FR" kern="15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Mirf.setTADDR</a:t>
            </a:r>
            <a:r>
              <a:rPr lang="fr-FR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((</a:t>
            </a:r>
            <a:r>
              <a:rPr lang="fr-FR" kern="150" dirty="0" smtClean="0">
                <a:solidFill>
                  <a:srgbClr val="CC66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byte</a:t>
            </a:r>
            <a:r>
              <a:rPr lang="fr-FR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 *)</a:t>
            </a:r>
            <a:r>
              <a:rPr lang="fr-FR" kern="150" dirty="0" smtClean="0">
                <a:solidFill>
                  <a:srgbClr val="006699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"drone"</a:t>
            </a:r>
            <a:r>
              <a:rPr lang="fr-FR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); </a:t>
            </a:r>
            <a:r>
              <a:rPr lang="fr-FR" kern="150" dirty="0" smtClean="0">
                <a:solidFill>
                  <a:srgbClr val="7E7E7E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// Le 1er module va envoyer ses info au 2eme module</a:t>
            </a:r>
            <a:r>
              <a:rPr lang="fr-FR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/>
            </a:r>
            <a:br>
              <a:rPr lang="fr-FR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</a:br>
            <a:r>
              <a:rPr lang="fr-FR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    </a:t>
            </a:r>
            <a:r>
              <a:rPr lang="fr-FR" kern="15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Mirf.setRADDR</a:t>
            </a:r>
            <a:r>
              <a:rPr lang="fr-FR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((</a:t>
            </a:r>
            <a:r>
              <a:rPr lang="fr-FR" kern="150" dirty="0" smtClean="0">
                <a:solidFill>
                  <a:srgbClr val="CC66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byte</a:t>
            </a:r>
            <a:r>
              <a:rPr lang="fr-FR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 *)</a:t>
            </a:r>
            <a:r>
              <a:rPr lang="fr-FR" kern="150" dirty="0" smtClean="0">
                <a:solidFill>
                  <a:srgbClr val="006699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"</a:t>
            </a:r>
            <a:r>
              <a:rPr lang="fr-FR" kern="150" dirty="0" err="1" smtClean="0">
                <a:solidFill>
                  <a:srgbClr val="006699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pcard</a:t>
            </a:r>
            <a:r>
              <a:rPr lang="fr-FR" kern="150" dirty="0" smtClean="0">
                <a:solidFill>
                  <a:srgbClr val="006699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"</a:t>
            </a:r>
            <a:r>
              <a:rPr lang="fr-FR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); </a:t>
            </a:r>
            <a:r>
              <a:rPr lang="fr-FR" kern="150" dirty="0" smtClean="0">
                <a:solidFill>
                  <a:srgbClr val="7E7E7E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// On définit ici l'adresse du 1er module</a:t>
            </a:r>
            <a:r>
              <a:rPr lang="fr-FR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/>
            </a:r>
            <a:br>
              <a:rPr lang="fr-FR" kern="150" dirty="0" smtClean="0"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</a:br>
            <a:r>
              <a:rPr lang="fr-FR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   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071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6644" y="0"/>
            <a:ext cx="10018713" cy="1752599"/>
          </a:xfrm>
        </p:spPr>
        <p:txBody>
          <a:bodyPr/>
          <a:lstStyle/>
          <a:p>
            <a:r>
              <a:rPr lang="fr-FR" dirty="0" smtClean="0"/>
              <a:t>Le programme principal | Algorithme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18843" y="2328333"/>
            <a:ext cx="10018713" cy="312420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sz="4800" i="1" dirty="0"/>
              <a:t>Allume les </a:t>
            </a:r>
            <a:r>
              <a:rPr lang="fr-FR" sz="4800" i="1" dirty="0" err="1" smtClean="0"/>
              <a:t>LEDs</a:t>
            </a:r>
            <a:r>
              <a:rPr lang="fr-FR" sz="4800" i="1" dirty="0" smtClean="0"/>
              <a:t> de </a:t>
            </a:r>
            <a:r>
              <a:rPr lang="fr-FR" sz="4800" i="1" dirty="0"/>
              <a:t>fonctionnement</a:t>
            </a:r>
            <a:endParaRPr lang="fr-FR" sz="4800" dirty="0"/>
          </a:p>
          <a:p>
            <a:pPr marL="0" indent="0">
              <a:buNone/>
            </a:pPr>
            <a:r>
              <a:rPr lang="fr-FR" sz="4800" i="1" dirty="0"/>
              <a:t>Si l'angle est de 0° on tourne jusqu'à 90°</a:t>
            </a:r>
            <a:endParaRPr lang="fr-FR" sz="4800" dirty="0"/>
          </a:p>
          <a:p>
            <a:pPr marL="0" indent="0">
              <a:buNone/>
            </a:pPr>
            <a:r>
              <a:rPr lang="fr-FR" sz="4800" i="1" dirty="0"/>
              <a:t>	On change l'angle</a:t>
            </a:r>
            <a:endParaRPr lang="fr-FR" sz="4800" dirty="0"/>
          </a:p>
          <a:p>
            <a:pPr marL="0" indent="0">
              <a:buNone/>
            </a:pPr>
            <a:r>
              <a:rPr lang="fr-FR" sz="4800" i="1" dirty="0"/>
              <a:t>	On envoie l'angle</a:t>
            </a:r>
            <a:endParaRPr lang="fr-FR" sz="4800" dirty="0"/>
          </a:p>
          <a:p>
            <a:pPr marL="0" indent="0">
              <a:buNone/>
            </a:pPr>
            <a:r>
              <a:rPr lang="fr-FR" sz="4800" i="1" dirty="0"/>
              <a:t>	On lit ce que le Module P nous envoie.</a:t>
            </a:r>
            <a:endParaRPr lang="fr-FR" sz="4800" dirty="0"/>
          </a:p>
          <a:p>
            <a:pPr marL="0" indent="0">
              <a:buNone/>
            </a:pPr>
            <a:r>
              <a:rPr lang="fr-FR" sz="4800" i="1" dirty="0"/>
              <a:t>		On allume la </a:t>
            </a:r>
            <a:r>
              <a:rPr lang="fr-FR" sz="4800" i="1" dirty="0" err="1" smtClean="0"/>
              <a:t>LEDs</a:t>
            </a:r>
            <a:r>
              <a:rPr lang="fr-FR" sz="4800" i="1" dirty="0" smtClean="0"/>
              <a:t> </a:t>
            </a:r>
            <a:r>
              <a:rPr lang="fr-FR" sz="4800" i="1" dirty="0"/>
              <a:t>de </a:t>
            </a:r>
            <a:r>
              <a:rPr lang="fr-FR" sz="4800" i="1" dirty="0" smtClean="0"/>
              <a:t>réception</a:t>
            </a:r>
            <a:endParaRPr lang="fr-FR" sz="4800" dirty="0"/>
          </a:p>
          <a:p>
            <a:pPr marL="0" indent="0">
              <a:buNone/>
            </a:pPr>
            <a:r>
              <a:rPr lang="fr-FR" sz="4800" i="1" dirty="0"/>
              <a:t>		On </a:t>
            </a:r>
            <a:r>
              <a:rPr lang="fr-FR" sz="4800" i="1" dirty="0" smtClean="0"/>
              <a:t>l'éteint</a:t>
            </a:r>
          </a:p>
          <a:p>
            <a:pPr marL="0" indent="0">
              <a:buNone/>
            </a:pPr>
            <a:r>
              <a:rPr lang="fr-FR" sz="4800" i="1" dirty="0"/>
              <a:t>	</a:t>
            </a:r>
            <a:r>
              <a:rPr lang="fr-FR" sz="4800" i="1" dirty="0" smtClean="0"/>
              <a:t>On éteint la </a:t>
            </a:r>
            <a:r>
              <a:rPr lang="fr-FR" sz="4800" i="1" dirty="0" err="1" smtClean="0"/>
              <a:t>LEDs</a:t>
            </a:r>
            <a:r>
              <a:rPr lang="fr-FR" sz="4800" i="1" dirty="0" smtClean="0"/>
              <a:t> allumé lors de l’envoie de l’angle</a:t>
            </a:r>
            <a:endParaRPr lang="fr-FR" sz="4800" dirty="0"/>
          </a:p>
          <a:p>
            <a:pPr marL="0" indent="0">
              <a:buNone/>
            </a:pPr>
            <a:r>
              <a:rPr lang="fr-FR" sz="4800" i="1" dirty="0"/>
              <a:t> </a:t>
            </a:r>
            <a:endParaRPr lang="fr-FR" sz="4800" dirty="0"/>
          </a:p>
          <a:p>
            <a:pPr marL="0" indent="0">
              <a:buNone/>
            </a:pPr>
            <a:r>
              <a:rPr lang="fr-FR" sz="4800" i="1" dirty="0"/>
              <a:t>Si l'angle est de 90° on tourne jusqu'à </a:t>
            </a:r>
            <a:r>
              <a:rPr lang="fr-FR" sz="4800" i="1" dirty="0" smtClean="0"/>
              <a:t>0</a:t>
            </a:r>
            <a:r>
              <a:rPr lang="fr-FR" sz="4800" i="1" dirty="0"/>
              <a:t>°</a:t>
            </a:r>
            <a:endParaRPr lang="fr-FR" sz="4800" dirty="0"/>
          </a:p>
          <a:p>
            <a:pPr marL="0" indent="0">
              <a:buNone/>
            </a:pPr>
            <a:r>
              <a:rPr lang="fr-FR" sz="4800" i="1" dirty="0"/>
              <a:t>	On change l'angle</a:t>
            </a:r>
            <a:endParaRPr lang="fr-FR" sz="4800" dirty="0"/>
          </a:p>
          <a:p>
            <a:pPr marL="0" indent="0">
              <a:buNone/>
            </a:pPr>
            <a:r>
              <a:rPr lang="fr-FR" sz="4800" i="1" dirty="0"/>
              <a:t>	On envoie l'angle</a:t>
            </a:r>
            <a:endParaRPr lang="fr-FR" sz="4800" dirty="0"/>
          </a:p>
          <a:p>
            <a:pPr marL="0" indent="0">
              <a:buNone/>
            </a:pPr>
            <a:r>
              <a:rPr lang="fr-FR" sz="4800" i="1" dirty="0"/>
              <a:t>	On lit ce que le Module P nous envoie.</a:t>
            </a:r>
            <a:endParaRPr lang="fr-FR" sz="4800" dirty="0"/>
          </a:p>
          <a:p>
            <a:pPr marL="0" indent="0">
              <a:buNone/>
            </a:pPr>
            <a:r>
              <a:rPr lang="fr-FR" sz="4800" i="1" dirty="0"/>
              <a:t>		On allume la </a:t>
            </a:r>
            <a:r>
              <a:rPr lang="fr-FR" sz="4800" i="1" dirty="0" smtClean="0"/>
              <a:t>LED de réception</a:t>
            </a:r>
            <a:endParaRPr lang="fr-FR" sz="4800" dirty="0"/>
          </a:p>
          <a:p>
            <a:pPr marL="0" indent="0">
              <a:buNone/>
            </a:pPr>
            <a:r>
              <a:rPr lang="fr-FR" sz="4800" i="1" dirty="0"/>
              <a:t>		On l'éteint</a:t>
            </a:r>
            <a:endParaRPr lang="fr-FR" sz="4800" dirty="0"/>
          </a:p>
          <a:p>
            <a:pPr marL="0" indent="0">
              <a:buNone/>
            </a:pPr>
            <a:r>
              <a:rPr lang="fr-FR" sz="4800" i="1" dirty="0"/>
              <a:t>On remet la valeur exacte de 0 à la variable de position</a:t>
            </a:r>
            <a:endParaRPr lang="fr-FR" sz="4800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165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 </a:t>
            </a:r>
            <a:r>
              <a:rPr lang="fr-FR" dirty="0" err="1" smtClean="0"/>
              <a:t>send_data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17748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fr-FR" sz="1600" dirty="0" err="1" smtClean="0">
                <a:solidFill>
                  <a:srgbClr val="CC66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void</a:t>
            </a:r>
            <a:r>
              <a:rPr lang="fr-FR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fr-FR" sz="16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send_data</a:t>
            </a:r>
            <a:r>
              <a:rPr lang="fr-FR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(</a:t>
            </a:r>
            <a:r>
              <a:rPr lang="fr-FR" sz="1600" dirty="0" err="1" smtClean="0">
                <a:solidFill>
                  <a:srgbClr val="CC66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int</a:t>
            </a:r>
            <a:r>
              <a:rPr lang="fr-FR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 pos)</a:t>
            </a:r>
          </a:p>
          <a:p>
            <a:pPr marL="0" indent="0">
              <a:spcAft>
                <a:spcPts val="0"/>
              </a:spcAft>
              <a:buNone/>
            </a:pPr>
            <a:r>
              <a:rPr lang="fr-FR" sz="1600" kern="15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{</a:t>
            </a:r>
            <a:endParaRPr lang="fr-FR" sz="1500" kern="150" dirty="0" smtClean="0">
              <a:solidFill>
                <a:srgbClr val="000000"/>
              </a:solidFill>
              <a:effectLst/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pPr marL="457200" lvl="1" indent="0">
              <a:buNone/>
            </a:pPr>
            <a:r>
              <a:rPr lang="fr-FR" sz="1500" kern="15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Mirf.</a:t>
            </a:r>
            <a:r>
              <a:rPr lang="fr-FR" sz="1500" kern="150" dirty="0" err="1" smtClean="0">
                <a:solidFill>
                  <a:srgbClr val="CC66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send</a:t>
            </a:r>
            <a:r>
              <a:rPr lang="fr-FR" sz="1500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((</a:t>
            </a:r>
            <a:r>
              <a:rPr lang="fr-FR" sz="1500" kern="150" dirty="0" smtClean="0">
                <a:solidFill>
                  <a:srgbClr val="CC66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byte</a:t>
            </a:r>
            <a:r>
              <a:rPr lang="fr-FR" sz="1500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 *)&amp;pos); </a:t>
            </a:r>
            <a:r>
              <a:rPr lang="fr-FR" sz="1500" kern="150" dirty="0" smtClean="0">
                <a:solidFill>
                  <a:srgbClr val="7E7E7E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// On envoi la valeur de la position</a:t>
            </a:r>
            <a:endParaRPr lang="fr-FR" sz="1500" kern="150" dirty="0" smtClean="0">
              <a:effectLst/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pPr marL="457200" lvl="1" indent="0">
              <a:buNone/>
            </a:pPr>
            <a:r>
              <a:rPr lang="fr-FR" sz="1500" kern="150" dirty="0" err="1" smtClean="0">
                <a:solidFill>
                  <a:srgbClr val="CC66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while</a:t>
            </a:r>
            <a:r>
              <a:rPr lang="fr-FR" sz="1500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(</a:t>
            </a:r>
            <a:r>
              <a:rPr lang="fr-FR" sz="1500" kern="15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Mirf.isSending</a:t>
            </a:r>
            <a:r>
              <a:rPr lang="fr-FR" sz="1500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()); </a:t>
            </a:r>
            <a:r>
              <a:rPr lang="fr-FR" sz="1500" kern="150" dirty="0" smtClean="0">
                <a:solidFill>
                  <a:srgbClr val="7E7E7E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// On boucle (attend) tant que le message n'as pas était envoyé</a:t>
            </a:r>
            <a:endParaRPr lang="fr-FR" sz="1500" kern="150" dirty="0" smtClean="0">
              <a:effectLst/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pPr marL="457200" lvl="1" indent="0">
              <a:buNone/>
            </a:pPr>
            <a:r>
              <a:rPr lang="fr-FR" sz="1500" kern="150" dirty="0" err="1" smtClean="0">
                <a:solidFill>
                  <a:srgbClr val="CC66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digitalWrite</a:t>
            </a:r>
            <a:r>
              <a:rPr lang="fr-FR" sz="1500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(</a:t>
            </a:r>
            <a:r>
              <a:rPr lang="fr-FR" sz="1500" kern="15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locker</a:t>
            </a:r>
            <a:r>
              <a:rPr lang="fr-FR" sz="1500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, </a:t>
            </a:r>
            <a:r>
              <a:rPr lang="fr-FR" sz="1500" kern="150" dirty="0" smtClean="0">
                <a:solidFill>
                  <a:srgbClr val="006699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LOW</a:t>
            </a:r>
            <a:r>
              <a:rPr lang="fr-FR" sz="1500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); </a:t>
            </a:r>
            <a:r>
              <a:rPr lang="fr-FR" sz="1500" kern="150" dirty="0" smtClean="0">
                <a:solidFill>
                  <a:srgbClr val="7E7E7E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// on met le cadenas de la 74GC595 sur 0 pour modifier les </a:t>
            </a:r>
            <a:r>
              <a:rPr lang="fr-FR" sz="1500" kern="150" dirty="0" err="1" smtClean="0">
                <a:solidFill>
                  <a:srgbClr val="7E7E7E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LEDs</a:t>
            </a:r>
            <a:r>
              <a:rPr lang="fr-FR" sz="1500" kern="150" dirty="0" smtClean="0">
                <a:solidFill>
                  <a:srgbClr val="7E7E7E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 allumé</a:t>
            </a:r>
            <a:endParaRPr lang="fr-FR" sz="1500" kern="150" dirty="0" smtClean="0">
              <a:effectLst/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pPr marL="457200" lvl="1" indent="0">
              <a:buNone/>
            </a:pPr>
            <a:r>
              <a:rPr lang="fr-FR" sz="1500" kern="15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binled</a:t>
            </a:r>
            <a:r>
              <a:rPr lang="fr-FR" sz="1500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 = </a:t>
            </a:r>
            <a:r>
              <a:rPr lang="fr-FR" sz="1500" kern="15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change_led</a:t>
            </a:r>
            <a:r>
              <a:rPr lang="fr-FR" sz="1500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(data, </a:t>
            </a:r>
            <a:r>
              <a:rPr lang="fr-FR" sz="1500" kern="15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clock</a:t>
            </a:r>
            <a:r>
              <a:rPr lang="fr-FR" sz="1500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, </a:t>
            </a:r>
            <a:r>
              <a:rPr lang="fr-FR" sz="1500" kern="150" dirty="0" err="1" smtClean="0">
                <a:solidFill>
                  <a:srgbClr val="CC66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true</a:t>
            </a:r>
            <a:r>
              <a:rPr lang="fr-FR" sz="1500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, 2, </a:t>
            </a:r>
            <a:r>
              <a:rPr lang="fr-FR" sz="1500" kern="15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binled</a:t>
            </a:r>
            <a:r>
              <a:rPr lang="fr-FR" sz="1500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); </a:t>
            </a:r>
            <a:r>
              <a:rPr lang="fr-FR" sz="1500" kern="150" dirty="0" smtClean="0">
                <a:solidFill>
                  <a:srgbClr val="7E7E7E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// on envoie la nouvelle commande</a:t>
            </a:r>
            <a:endParaRPr lang="fr-FR" sz="1500" kern="150" dirty="0" smtClean="0">
              <a:effectLst/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pPr marL="457200" lvl="1" indent="0">
              <a:buNone/>
            </a:pPr>
            <a:r>
              <a:rPr lang="fr-FR" sz="1500" kern="150" dirty="0" err="1" smtClean="0">
                <a:solidFill>
                  <a:srgbClr val="CC66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digitalWrite</a:t>
            </a:r>
            <a:r>
              <a:rPr lang="fr-FR" sz="1500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(</a:t>
            </a:r>
            <a:r>
              <a:rPr lang="fr-FR" sz="1500" kern="15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locker</a:t>
            </a:r>
            <a:r>
              <a:rPr lang="fr-FR" sz="1500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, </a:t>
            </a:r>
            <a:r>
              <a:rPr lang="fr-FR" sz="1500" kern="150" dirty="0" smtClean="0">
                <a:solidFill>
                  <a:srgbClr val="006699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HIGH</a:t>
            </a:r>
            <a:r>
              <a:rPr lang="fr-FR" sz="1500" kern="1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); </a:t>
            </a:r>
            <a:r>
              <a:rPr lang="fr-FR" sz="1500" kern="150" dirty="0" smtClean="0">
                <a:solidFill>
                  <a:srgbClr val="7E7E7E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// on </a:t>
            </a:r>
            <a:r>
              <a:rPr lang="fr-FR" sz="1500" kern="150" dirty="0" err="1" smtClean="0">
                <a:solidFill>
                  <a:srgbClr val="7E7E7E"/>
                </a:solidFill>
                <a:effectLst/>
                <a:latin typeface="Courier New" panose="02070309020205020404" pitchFamily="49" charset="0"/>
                <a:ea typeface="NSimSun" panose="02010609030101010101" pitchFamily="49" charset="-122"/>
              </a:rPr>
              <a:t>rebloque</a:t>
            </a:r>
            <a:endParaRPr lang="fr-FR" sz="1500" kern="150" dirty="0" smtClean="0">
              <a:solidFill>
                <a:srgbClr val="7E7E7E"/>
              </a:solidFill>
              <a:effectLst/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pPr marL="0" lvl="1" indent="0">
              <a:buNone/>
            </a:pPr>
            <a:r>
              <a:rPr lang="fr-FR" sz="1500" kern="150" dirty="0">
                <a:solidFill>
                  <a:srgbClr val="7E7E7E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}</a:t>
            </a:r>
            <a:endParaRPr lang="fr-FR" sz="1500" kern="150" dirty="0" smtClean="0">
              <a:effectLst/>
              <a:latin typeface="Courier New" panose="02070309020205020404" pitchFamily="49" charset="0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141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7876" y="980621"/>
            <a:ext cx="10018713" cy="1752599"/>
          </a:xfrm>
        </p:spPr>
        <p:txBody>
          <a:bodyPr/>
          <a:lstStyle/>
          <a:p>
            <a:r>
              <a:rPr lang="fr-FR" dirty="0" smtClean="0"/>
              <a:t>Fonction </a:t>
            </a:r>
            <a:r>
              <a:rPr lang="fr-FR" dirty="0" err="1" smtClean="0"/>
              <a:t>change_led</a:t>
            </a:r>
            <a:r>
              <a:rPr lang="fr-FR" dirty="0" smtClean="0"/>
              <a:t>()</a:t>
            </a:r>
            <a:br>
              <a:rPr lang="fr-FR" dirty="0" smtClean="0"/>
            </a:br>
            <a:r>
              <a:rPr lang="fr-FR" sz="2800" dirty="0" smtClean="0"/>
              <a:t>Fonctionnement du 74HC595</a:t>
            </a:r>
            <a:endParaRPr lang="fr-FR" sz="2800" dirty="0"/>
          </a:p>
        </p:txBody>
      </p:sp>
      <p:sp>
        <p:nvSpPr>
          <p:cNvPr id="4" name="Rectangle 3"/>
          <p:cNvSpPr/>
          <p:nvPr/>
        </p:nvSpPr>
        <p:spPr>
          <a:xfrm>
            <a:off x="4792133" y="3225800"/>
            <a:ext cx="3213100" cy="965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74HC595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5401733" y="4076303"/>
            <a:ext cx="0" cy="48339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5693833" y="4063603"/>
            <a:ext cx="0" cy="48339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960533" y="4063603"/>
            <a:ext cx="0" cy="48339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227233" y="4063603"/>
            <a:ext cx="0" cy="48339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6493933" y="4063603"/>
            <a:ext cx="0" cy="48339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6773333" y="4063603"/>
            <a:ext cx="0" cy="48339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7040033" y="4063603"/>
            <a:ext cx="0" cy="48339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7294033" y="4063603"/>
            <a:ext cx="0" cy="48339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2785533" y="3517186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0010 1100</a:t>
            </a:r>
            <a:endParaRPr lang="fr-FR" dirty="0"/>
          </a:p>
        </p:txBody>
      </p:sp>
      <p:cxnSp>
        <p:nvCxnSpPr>
          <p:cNvPr id="16" name="Connecteur droit avec flèche 15"/>
          <p:cNvCxnSpPr>
            <a:stCxn id="14" idx="3"/>
            <a:endCxn id="4" idx="1"/>
          </p:cNvCxnSpPr>
          <p:nvPr/>
        </p:nvCxnSpPr>
        <p:spPr>
          <a:xfrm>
            <a:off x="4093633" y="3701852"/>
            <a:ext cx="698500" cy="6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5033433" y="4546997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  0     0   1   1    0   1    0   0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002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 </a:t>
            </a:r>
            <a:r>
              <a:rPr lang="fr-FR" dirty="0" err="1" smtClean="0"/>
              <a:t>change_led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489324" y="2992397"/>
            <a:ext cx="328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0000 1001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489324" y="3361729"/>
            <a:ext cx="328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0000 0010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121024" y="3177063"/>
            <a:ext cx="328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OR</a:t>
            </a:r>
            <a:endParaRPr lang="fr-FR" dirty="0"/>
          </a:p>
        </p:txBody>
      </p:sp>
      <p:cxnSp>
        <p:nvCxnSpPr>
          <p:cNvPr id="9" name="Connecteur droit 8"/>
          <p:cNvCxnSpPr>
            <a:endCxn id="5" idx="2"/>
          </p:cNvCxnSpPr>
          <p:nvPr/>
        </p:nvCxnSpPr>
        <p:spPr>
          <a:xfrm>
            <a:off x="2981324" y="3731061"/>
            <a:ext cx="2152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3489324" y="3753841"/>
            <a:ext cx="328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0000 1011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8213724" y="2992397"/>
            <a:ext cx="328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0000 1011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213724" y="3361729"/>
            <a:ext cx="328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0000 0010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7591424" y="3177063"/>
            <a:ext cx="328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NAND</a:t>
            </a:r>
            <a:endParaRPr lang="fr-FR" dirty="0"/>
          </a:p>
        </p:txBody>
      </p:sp>
      <p:cxnSp>
        <p:nvCxnSpPr>
          <p:cNvPr id="15" name="Connecteur droit 14"/>
          <p:cNvCxnSpPr>
            <a:endCxn id="13" idx="2"/>
          </p:cNvCxnSpPr>
          <p:nvPr/>
        </p:nvCxnSpPr>
        <p:spPr>
          <a:xfrm>
            <a:off x="7705724" y="3731061"/>
            <a:ext cx="2152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8213724" y="3753841"/>
            <a:ext cx="328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0000 1001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508249" y="2439987"/>
            <a:ext cx="309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Addition</a:t>
            </a:r>
            <a:endParaRPr lang="fr-FR" sz="2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7232649" y="2438399"/>
            <a:ext cx="309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Soustraction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36345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 </a:t>
            </a:r>
            <a:r>
              <a:rPr lang="fr-FR" dirty="0" err="1" smtClean="0"/>
              <a:t>change_led</a:t>
            </a:r>
            <a:r>
              <a:rPr lang="fr-FR" dirty="0" smtClean="0"/>
              <a:t>()</a:t>
            </a:r>
            <a:endParaRPr lang="fr-FR" i="1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120921"/>
              </p:ext>
            </p:extLst>
          </p:nvPr>
        </p:nvGraphicFramePr>
        <p:xfrm>
          <a:off x="1484311" y="2857720"/>
          <a:ext cx="10515600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Int </a:t>
                      </a:r>
                      <a:r>
                        <a:rPr lang="fr-FR" b="0" dirty="0" err="1" smtClean="0"/>
                        <a:t>dataPin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Broche</a:t>
                      </a:r>
                      <a:r>
                        <a:rPr lang="fr-FR" b="0" baseline="0" dirty="0" smtClean="0"/>
                        <a:t> « data » de la puce 74HC595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Int </a:t>
                      </a:r>
                      <a:r>
                        <a:rPr lang="fr-FR" dirty="0" err="1" smtClean="0"/>
                        <a:t>clockPin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Broche « </a:t>
                      </a:r>
                      <a:r>
                        <a:rPr lang="fr-FR" dirty="0" err="1" smtClean="0"/>
                        <a:t>clock</a:t>
                      </a:r>
                      <a:r>
                        <a:rPr lang="fr-FR" dirty="0" smtClean="0"/>
                        <a:t> » de la puce 74HC595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Boolean</a:t>
                      </a:r>
                      <a:r>
                        <a:rPr lang="fr-FR" baseline="0" dirty="0" smtClean="0"/>
                        <a:t> ope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Sélection</a:t>
                      </a:r>
                      <a:r>
                        <a:rPr lang="fr-FR" baseline="0" dirty="0" smtClean="0"/>
                        <a:t> de l’opération à effectuer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char</a:t>
                      </a:r>
                      <a:r>
                        <a:rPr lang="fr-FR" baseline="0" dirty="0" smtClean="0"/>
                        <a:t> data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Sélection</a:t>
                      </a:r>
                      <a:r>
                        <a:rPr lang="fr-FR" baseline="0" dirty="0" smtClean="0"/>
                        <a:t> de la LED à allumer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Int </a:t>
                      </a:r>
                      <a:r>
                        <a:rPr lang="fr-FR" dirty="0" err="1" smtClean="0"/>
                        <a:t>data_comp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Code</a:t>
                      </a:r>
                      <a:r>
                        <a:rPr lang="fr-FR" baseline="0" dirty="0" smtClean="0"/>
                        <a:t> binaire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84311" y="2438399"/>
            <a:ext cx="802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>
                <a:solidFill>
                  <a:srgbClr val="CC66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int</a:t>
            </a:r>
            <a:r>
              <a:rPr lang="fr-FR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change_led</a:t>
            </a:r>
            <a:r>
              <a:rPr lang="fr-FR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(</a:t>
            </a:r>
            <a:r>
              <a:rPr lang="fr-FR" dirty="0" err="1" smtClean="0">
                <a:solidFill>
                  <a:srgbClr val="CC66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int</a:t>
            </a:r>
            <a:r>
              <a:rPr lang="fr-FR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dataPin</a:t>
            </a:r>
            <a:r>
              <a:rPr lang="fr-FR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, </a:t>
            </a:r>
            <a:r>
              <a:rPr lang="fr-FR" dirty="0" err="1" smtClean="0">
                <a:solidFill>
                  <a:srgbClr val="CC66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int</a:t>
            </a:r>
            <a:r>
              <a:rPr lang="fr-FR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clockPin</a:t>
            </a:r>
            <a:r>
              <a:rPr lang="fr-FR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, </a:t>
            </a:r>
            <a:r>
              <a:rPr lang="fr-FR" dirty="0" err="1" smtClean="0">
                <a:solidFill>
                  <a:srgbClr val="CC66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boolean</a:t>
            </a:r>
            <a:r>
              <a:rPr lang="fr-FR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 ope, </a:t>
            </a:r>
            <a:r>
              <a:rPr lang="fr-FR" dirty="0" smtClean="0">
                <a:solidFill>
                  <a:srgbClr val="CC66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char</a:t>
            </a:r>
            <a:r>
              <a:rPr lang="fr-FR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 data, </a:t>
            </a:r>
            <a:r>
              <a:rPr lang="fr-FR" dirty="0" err="1" smtClean="0">
                <a:solidFill>
                  <a:srgbClr val="CC66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int</a:t>
            </a:r>
            <a:r>
              <a:rPr lang="fr-FR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data_comp</a:t>
            </a:r>
            <a:r>
              <a:rPr lang="fr-FR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)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046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341245" y="2550810"/>
            <a:ext cx="10018713" cy="1752599"/>
          </a:xfrm>
        </p:spPr>
        <p:txBody>
          <a:bodyPr>
            <a:normAutofit/>
          </a:bodyPr>
          <a:lstStyle/>
          <a:p>
            <a:r>
              <a:rPr lang="fr-FR" sz="6000" dirty="0" smtClean="0">
                <a:solidFill>
                  <a:srgbClr val="001D3C"/>
                </a:solidFill>
                <a:latin typeface="Elephant" panose="02020904090505020303" pitchFamily="18" charset="0"/>
              </a:rPr>
              <a:t>Module Ordinateur</a:t>
            </a:r>
            <a:endParaRPr lang="fr-FR" sz="6000" dirty="0">
              <a:solidFill>
                <a:srgbClr val="001D3C"/>
              </a:solidFill>
              <a:latin typeface="Elephant" panose="02020904090505020303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659" y="1890785"/>
            <a:ext cx="2914141" cy="30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1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programme du module Ordinateur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765425"/>
            <a:ext cx="10515600" cy="283527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fr-FR" sz="4000" i="1" dirty="0" smtClean="0"/>
              <a:t>	Boucle tant qu’on a pas 8 bit d’un message provenant d’un message de l’ordinateur</a:t>
            </a:r>
          </a:p>
          <a:p>
            <a:pPr marL="0" indent="0">
              <a:buNone/>
            </a:pPr>
            <a:r>
              <a:rPr lang="fr-FR" sz="4000" i="1" dirty="0"/>
              <a:t>	</a:t>
            </a:r>
            <a:r>
              <a:rPr lang="fr-FR" sz="4000" i="1" dirty="0" smtClean="0"/>
              <a:t>	on vérifie la présence d’un message de l’ordinateur</a:t>
            </a:r>
          </a:p>
          <a:p>
            <a:pPr marL="0" indent="0">
              <a:buNone/>
            </a:pPr>
            <a:r>
              <a:rPr lang="fr-FR" sz="4000" i="1" dirty="0"/>
              <a:t>	</a:t>
            </a:r>
            <a:r>
              <a:rPr lang="fr-FR" sz="4000" i="1" dirty="0" smtClean="0"/>
              <a:t>	on récupère le message du module Drone</a:t>
            </a:r>
          </a:p>
          <a:p>
            <a:pPr marL="0" indent="0">
              <a:buNone/>
            </a:pPr>
            <a:r>
              <a:rPr lang="fr-FR" sz="4000" i="1" dirty="0"/>
              <a:t>	</a:t>
            </a:r>
            <a:r>
              <a:rPr lang="fr-FR" sz="4000" i="1" dirty="0" smtClean="0"/>
              <a:t>	Si on a un message de l’ordinateur on enregistre chaque bit dans un tableau</a:t>
            </a:r>
          </a:p>
          <a:p>
            <a:pPr marL="0" indent="0">
              <a:buNone/>
            </a:pPr>
            <a:endParaRPr lang="fr-FR" sz="4000" i="1" dirty="0" smtClean="0"/>
          </a:p>
          <a:p>
            <a:pPr marL="0" indent="0">
              <a:buNone/>
            </a:pPr>
            <a:r>
              <a:rPr lang="fr-FR" sz="4000" i="1" dirty="0"/>
              <a:t>	</a:t>
            </a:r>
            <a:r>
              <a:rPr lang="fr-FR" sz="4000" i="1" dirty="0" smtClean="0"/>
              <a:t>On recompose grâce à des puissance de 10 la commande</a:t>
            </a:r>
          </a:p>
          <a:p>
            <a:pPr marL="0" indent="0">
              <a:buNone/>
            </a:pPr>
            <a:r>
              <a:rPr lang="fr-FR" sz="4000" i="1" dirty="0" smtClean="0"/>
              <a:t>	On transmet le message au module Drone</a:t>
            </a:r>
          </a:p>
          <a:p>
            <a:pPr marL="0" indent="0">
              <a:buNone/>
            </a:pPr>
            <a:r>
              <a:rPr lang="fr-FR" sz="4000" i="1" dirty="0"/>
              <a:t>	</a:t>
            </a:r>
            <a:endParaRPr lang="fr-FR" sz="4000" i="1" dirty="0" smtClean="0"/>
          </a:p>
          <a:p>
            <a:pPr marL="0" indent="0">
              <a:buNone/>
            </a:pPr>
            <a:r>
              <a:rPr lang="fr-FR" sz="1800" i="1" dirty="0" smtClean="0"/>
              <a:t>	</a:t>
            </a:r>
            <a:endParaRPr lang="fr-FR" sz="1800" dirty="0" smtClean="0"/>
          </a:p>
          <a:p>
            <a:pPr marL="0" indent="0">
              <a:buNone/>
            </a:pPr>
            <a:r>
              <a:rPr lang="fr-FR" sz="1800" i="1" dirty="0" smtClean="0"/>
              <a:t> </a:t>
            </a:r>
            <a:endParaRPr lang="fr-FR" sz="1800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307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504208" y="2550811"/>
            <a:ext cx="10018713" cy="1752599"/>
          </a:xfrm>
        </p:spPr>
        <p:txBody>
          <a:bodyPr>
            <a:normAutofit/>
          </a:bodyPr>
          <a:lstStyle/>
          <a:p>
            <a:r>
              <a:rPr lang="fr-FR" sz="6000" dirty="0" smtClean="0">
                <a:solidFill>
                  <a:srgbClr val="001D3C"/>
                </a:solidFill>
                <a:latin typeface="Elephant" panose="02020904090505020303" pitchFamily="18" charset="0"/>
              </a:rPr>
              <a:t>L’interface</a:t>
            </a:r>
            <a:endParaRPr lang="fr-FR" sz="6000" dirty="0">
              <a:solidFill>
                <a:srgbClr val="001D3C"/>
              </a:solidFill>
              <a:latin typeface="Elephant" panose="02020904090505020303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26" y="1890785"/>
            <a:ext cx="2914141" cy="30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2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1752599"/>
          </a:xfrm>
        </p:spPr>
        <p:txBody>
          <a:bodyPr/>
          <a:lstStyle/>
          <a:p>
            <a:r>
              <a:rPr lang="fr-FR" dirty="0" smtClean="0"/>
              <a:t>Sommaire.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52801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Présentation</a:t>
            </a:r>
          </a:p>
          <a:p>
            <a:pPr lvl="1"/>
            <a:r>
              <a:rPr lang="fr-FR" dirty="0" smtClean="0"/>
              <a:t>Documents techniques.</a:t>
            </a:r>
          </a:p>
          <a:p>
            <a:pPr lvl="1"/>
            <a:r>
              <a:rPr lang="fr-FR" dirty="0" smtClean="0"/>
              <a:t>Notre projet.</a:t>
            </a:r>
          </a:p>
          <a:p>
            <a:pPr lvl="1"/>
            <a:endParaRPr lang="fr-FR" dirty="0"/>
          </a:p>
          <a:p>
            <a:r>
              <a:rPr lang="fr-FR" dirty="0" smtClean="0"/>
              <a:t>Contraintes et Solutions</a:t>
            </a:r>
          </a:p>
          <a:p>
            <a:pPr lvl="1"/>
            <a:r>
              <a:rPr lang="fr-FR" dirty="0" smtClean="0"/>
              <a:t>Mécaniques.</a:t>
            </a:r>
          </a:p>
          <a:p>
            <a:pPr lvl="1"/>
            <a:r>
              <a:rPr lang="fr-FR" dirty="0" smtClean="0"/>
              <a:t>Electroniques.</a:t>
            </a:r>
          </a:p>
          <a:p>
            <a:pPr lvl="1"/>
            <a:r>
              <a:rPr lang="fr-FR" dirty="0" smtClean="0"/>
              <a:t>Informatiques.</a:t>
            </a:r>
          </a:p>
          <a:p>
            <a:pPr lvl="1"/>
            <a:r>
              <a:rPr lang="fr-FR" dirty="0" smtClean="0"/>
              <a:t>Législation.</a:t>
            </a:r>
          </a:p>
          <a:p>
            <a:pPr lvl="1"/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231" y="63215"/>
            <a:ext cx="1265401" cy="133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750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206" y="510011"/>
            <a:ext cx="9541765" cy="5365688"/>
          </a:xfrm>
        </p:spPr>
      </p:pic>
    </p:spTree>
    <p:extLst>
      <p:ext uri="{BB962C8B-B14F-4D97-AF65-F5344CB8AC3E}">
        <p14:creationId xmlns:p14="http://schemas.microsoft.com/office/powerpoint/2010/main" val="235503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Détails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Programmation orienté </a:t>
            </a:r>
            <a:r>
              <a:rPr lang="fr-FR" dirty="0" smtClean="0"/>
              <a:t>objet</a:t>
            </a:r>
          </a:p>
          <a:p>
            <a:r>
              <a:rPr lang="fr-FR" dirty="0" smtClean="0"/>
              <a:t>Créer à l’aide de </a:t>
            </a:r>
            <a:r>
              <a:rPr lang="fr-FR" dirty="0"/>
              <a:t>la </a:t>
            </a:r>
            <a:r>
              <a:rPr lang="fr-FR" dirty="0" smtClean="0"/>
              <a:t>bibliothèque </a:t>
            </a:r>
            <a:r>
              <a:rPr lang="fr-FR" dirty="0"/>
              <a:t>logicielle </a:t>
            </a:r>
            <a:r>
              <a:rPr lang="fr-FR" dirty="0" smtClean="0"/>
              <a:t>multiplateforme </a:t>
            </a:r>
            <a:r>
              <a:rPr lang="fr-FR" dirty="0" err="1" smtClean="0"/>
              <a:t>Qt</a:t>
            </a:r>
            <a:endParaRPr lang="fr-FR" dirty="0" smtClean="0"/>
          </a:p>
          <a:p>
            <a:r>
              <a:rPr lang="fr-FR" dirty="0"/>
              <a:t>Communication série par le biais de </a:t>
            </a:r>
            <a:r>
              <a:rPr lang="fr-FR" dirty="0" err="1"/>
              <a:t>QExtSerialPort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249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438638"/>
              </p:ext>
            </p:extLst>
          </p:nvPr>
        </p:nvGraphicFramePr>
        <p:xfrm>
          <a:off x="1484313" y="2667000"/>
          <a:ext cx="100187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/>
                <a:gridCol w="500935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Fichier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Fonction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main.cpp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Code principale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mywindow.h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Définition de la classe </a:t>
                      </a:r>
                      <a:r>
                        <a:rPr lang="fr-FR" dirty="0" err="1" smtClean="0"/>
                        <a:t>mywindow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mywindow.cpp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Classe </a:t>
                      </a:r>
                      <a:r>
                        <a:rPr lang="fr-FR" dirty="0" err="1" smtClean="0"/>
                        <a:t>mywindow</a:t>
                      </a:r>
                      <a:r>
                        <a:rPr lang="fr-FR" dirty="0" smtClean="0"/>
                        <a:t> gérant l’interface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serialarduino.h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Définition de la classe </a:t>
                      </a:r>
                      <a:r>
                        <a:rPr lang="fr-FR" dirty="0" err="1" smtClean="0"/>
                        <a:t>serialarduino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serialarduino.cpp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Classe </a:t>
                      </a:r>
                      <a:r>
                        <a:rPr lang="fr-FR" dirty="0" err="1" smtClean="0"/>
                        <a:t>mywindow</a:t>
                      </a:r>
                      <a:r>
                        <a:rPr lang="fr-FR" dirty="0" smtClean="0"/>
                        <a:t> gérant la communication série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58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0" y="1175350"/>
            <a:ext cx="8574622" cy="2616199"/>
          </a:xfrm>
        </p:spPr>
        <p:txBody>
          <a:bodyPr/>
          <a:lstStyle/>
          <a:p>
            <a:r>
              <a:rPr lang="fr-FR" dirty="0" smtClean="0">
                <a:solidFill>
                  <a:srgbClr val="001D3C"/>
                </a:solidFill>
                <a:latin typeface="Elephant" panose="02020904090505020303" pitchFamily="18" charset="0"/>
              </a:rPr>
              <a:t>FIN</a:t>
            </a:r>
            <a:endParaRPr lang="fr-FR" dirty="0">
              <a:solidFill>
                <a:srgbClr val="001D3C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57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et problématique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i="1" dirty="0" smtClean="0"/>
              <a:t>Comment réaliser une cartographie de notre monde de manière automatique ?</a:t>
            </a:r>
            <a:endParaRPr lang="fr-FR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231" y="63215"/>
            <a:ext cx="1265401" cy="133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589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80143"/>
            <a:ext cx="10018713" cy="1246597"/>
          </a:xfrm>
        </p:spPr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26740"/>
            <a:ext cx="10018713" cy="4517205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Notre projet:</a:t>
            </a:r>
          </a:p>
          <a:p>
            <a:pPr lvl="1"/>
            <a:r>
              <a:rPr lang="fr-FR" dirty="0">
                <a:latin typeface="Calibri" pitchFamily="34" charset="0"/>
              </a:rPr>
              <a:t>Un dispositif de </a:t>
            </a:r>
            <a:r>
              <a:rPr lang="fr-FR" b="1" dirty="0">
                <a:latin typeface="Calibri" pitchFamily="34" charset="0"/>
              </a:rPr>
              <a:t>triangulation</a:t>
            </a:r>
            <a:r>
              <a:rPr lang="fr-FR" dirty="0">
                <a:latin typeface="Calibri" pitchFamily="34" charset="0"/>
              </a:rPr>
              <a:t> via un </a:t>
            </a:r>
            <a:r>
              <a:rPr lang="fr-FR" b="1" dirty="0">
                <a:latin typeface="Calibri" pitchFamily="34" charset="0"/>
              </a:rPr>
              <a:t>laser</a:t>
            </a:r>
            <a:r>
              <a:rPr lang="fr-FR" dirty="0">
                <a:latin typeface="Calibri" pitchFamily="34" charset="0"/>
              </a:rPr>
              <a:t> et une </a:t>
            </a:r>
            <a:r>
              <a:rPr lang="fr-FR" b="1" dirty="0">
                <a:latin typeface="Calibri" pitchFamily="34" charset="0"/>
              </a:rPr>
              <a:t>caméra</a:t>
            </a:r>
            <a:r>
              <a:rPr lang="fr-FR" dirty="0">
                <a:latin typeface="Calibri" pitchFamily="34" charset="0"/>
              </a:rPr>
              <a:t> embarqué sur un drone.</a:t>
            </a:r>
          </a:p>
          <a:p>
            <a:pPr lvl="1"/>
            <a:r>
              <a:rPr lang="fr-FR" dirty="0">
                <a:latin typeface="Calibri" pitchFamily="34" charset="0"/>
              </a:rPr>
              <a:t>Une </a:t>
            </a:r>
            <a:r>
              <a:rPr lang="fr-FR" b="1" dirty="0">
                <a:latin typeface="Calibri" pitchFamily="34" charset="0"/>
              </a:rPr>
              <a:t>représentation 3D </a:t>
            </a:r>
            <a:r>
              <a:rPr lang="fr-FR" dirty="0">
                <a:latin typeface="Calibri" pitchFamily="34" charset="0"/>
              </a:rPr>
              <a:t>de l’environnement du drone</a:t>
            </a:r>
            <a:r>
              <a:rPr lang="fr-FR" dirty="0" smtClean="0">
                <a:latin typeface="Calibri" pitchFamily="34" charset="0"/>
              </a:rPr>
              <a:t>.</a:t>
            </a:r>
          </a:p>
          <a:p>
            <a:pPr lvl="1"/>
            <a:endParaRPr lang="fr-FR" dirty="0"/>
          </a:p>
          <a:p>
            <a:r>
              <a:rPr lang="fr-FR" dirty="0" smtClean="0">
                <a:latin typeface="Calibri" pitchFamily="34" charset="0"/>
              </a:rPr>
              <a:t>Objectifs :</a:t>
            </a:r>
          </a:p>
          <a:p>
            <a:pPr lvl="1">
              <a:lnSpc>
                <a:spcPts val="2500"/>
              </a:lnSpc>
              <a:buFont typeface="Arial" pitchFamily="34" charset="0"/>
              <a:buChar char="•"/>
            </a:pPr>
            <a:r>
              <a:rPr lang="fr-FR" b="1" dirty="0">
                <a:latin typeface="Calibri" pitchFamily="34" charset="0"/>
              </a:rPr>
              <a:t>Eviter les risques </a:t>
            </a:r>
            <a:r>
              <a:rPr lang="fr-FR" dirty="0">
                <a:latin typeface="Calibri" pitchFamily="34" charset="0"/>
              </a:rPr>
              <a:t>inutiles aux hommes.</a:t>
            </a:r>
          </a:p>
          <a:p>
            <a:pPr lvl="1">
              <a:lnSpc>
                <a:spcPts val="2500"/>
              </a:lnSpc>
              <a:buFont typeface="Arial" pitchFamily="34" charset="0"/>
              <a:buChar char="•"/>
            </a:pPr>
            <a:r>
              <a:rPr lang="fr-FR" b="1" dirty="0" smtClean="0">
                <a:latin typeface="Calibri" pitchFamily="34" charset="0"/>
              </a:rPr>
              <a:t>Explorer </a:t>
            </a:r>
            <a:r>
              <a:rPr lang="fr-FR" b="1" dirty="0">
                <a:latin typeface="Calibri" pitchFamily="34" charset="0"/>
              </a:rPr>
              <a:t>des environnements</a:t>
            </a:r>
            <a:r>
              <a:rPr lang="fr-FR" dirty="0">
                <a:latin typeface="Calibri" pitchFamily="34" charset="0"/>
              </a:rPr>
              <a:t> instables et humainement dangereux.</a:t>
            </a:r>
          </a:p>
          <a:p>
            <a:pPr marL="0" indent="0">
              <a:buNone/>
            </a:pPr>
            <a:endParaRPr lang="fr-FR" dirty="0" smtClean="0">
              <a:latin typeface="Calibri" pitchFamily="34" charset="0"/>
            </a:endParaRPr>
          </a:p>
          <a:p>
            <a:r>
              <a:rPr lang="fr-FR" dirty="0" smtClean="0">
                <a:latin typeface="Calibri" pitchFamily="34" charset="0"/>
              </a:rPr>
              <a:t>Exemple:</a:t>
            </a:r>
          </a:p>
          <a:p>
            <a:pPr lvl="1"/>
            <a:r>
              <a:rPr lang="fr-FR" dirty="0" smtClean="0">
                <a:latin typeface="Calibri" pitchFamily="34" charset="0"/>
              </a:rPr>
              <a:t>Investigation d’un bâtiment </a:t>
            </a:r>
            <a:r>
              <a:rPr lang="fr-FR" b="1" dirty="0" smtClean="0">
                <a:latin typeface="Calibri" pitchFamily="34" charset="0"/>
              </a:rPr>
              <a:t>hostile</a:t>
            </a:r>
            <a:r>
              <a:rPr lang="fr-FR" dirty="0" smtClean="0">
                <a:latin typeface="Calibri" pitchFamily="34" charset="0"/>
              </a:rPr>
              <a:t> aux hommes </a:t>
            </a:r>
            <a:r>
              <a:rPr lang="fr-FR" dirty="0">
                <a:latin typeface="Calibri" pitchFamily="34" charset="0"/>
              </a:rPr>
              <a:t>(fumée, produits toxiques, risque électrique</a:t>
            </a:r>
            <a:r>
              <a:rPr lang="fr-FR" dirty="0" smtClean="0">
                <a:latin typeface="Calibri" pitchFamily="34" charset="0"/>
              </a:rPr>
              <a:t>) dans le but de </a:t>
            </a:r>
            <a:r>
              <a:rPr lang="fr-FR" b="1" dirty="0" smtClean="0">
                <a:latin typeface="Calibri" pitchFamily="34" charset="0"/>
              </a:rPr>
              <a:t>préparer une opération </a:t>
            </a:r>
            <a:r>
              <a:rPr lang="fr-FR" dirty="0" smtClean="0">
                <a:latin typeface="Calibri" pitchFamily="34" charset="0"/>
              </a:rPr>
              <a:t>nécessitant des ressources </a:t>
            </a:r>
            <a:r>
              <a:rPr lang="fr-FR" b="1" dirty="0" smtClean="0">
                <a:latin typeface="Calibri" pitchFamily="34" charset="0"/>
              </a:rPr>
              <a:t>humaines</a:t>
            </a:r>
            <a:r>
              <a:rPr lang="fr-FR" dirty="0" smtClean="0">
                <a:latin typeface="Calibri" pitchFamily="34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231" y="63215"/>
            <a:ext cx="1265401" cy="133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9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8836"/>
            <a:ext cx="10018713" cy="1752599"/>
          </a:xfrm>
        </p:spPr>
        <p:txBody>
          <a:bodyPr/>
          <a:lstStyle/>
          <a:p>
            <a:r>
              <a:rPr lang="fr-FR" dirty="0" smtClean="0"/>
              <a:t>Les détails de notre projet.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09" y="3646040"/>
            <a:ext cx="4895055" cy="3124201"/>
          </a:xfrm>
        </p:spPr>
        <p:txBody>
          <a:bodyPr/>
          <a:lstStyle/>
          <a:p>
            <a:r>
              <a:rPr lang="fr-FR" b="1" dirty="0" smtClean="0"/>
              <a:t>Le module de scanner :</a:t>
            </a:r>
          </a:p>
          <a:p>
            <a:pPr lvl="1"/>
            <a:r>
              <a:rPr lang="fr-FR" dirty="0" smtClean="0"/>
              <a:t>Capturer des données par le biais d’un système caméra/laser.</a:t>
            </a:r>
          </a:p>
          <a:p>
            <a:pPr lvl="1"/>
            <a:r>
              <a:rPr lang="fr-FR" dirty="0" smtClean="0"/>
              <a:t>Renvoyer les données à un ordinateur.</a:t>
            </a:r>
          </a:p>
          <a:p>
            <a:pPr lvl="1"/>
            <a:r>
              <a:rPr lang="fr-FR" dirty="0" smtClean="0"/>
              <a:t>Contrôler le laser avec une précision angulaire.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6" y="3646040"/>
            <a:ext cx="4895056" cy="3124200"/>
          </a:xfrm>
        </p:spPr>
        <p:txBody>
          <a:bodyPr/>
          <a:lstStyle/>
          <a:p>
            <a:r>
              <a:rPr lang="fr-FR" b="1" dirty="0" smtClean="0"/>
              <a:t>Le drone : </a:t>
            </a:r>
          </a:p>
          <a:p>
            <a:pPr lvl="1"/>
            <a:r>
              <a:rPr lang="fr-FR" dirty="0" smtClean="0"/>
              <a:t>Adapter le drone pour le système embarqué.</a:t>
            </a:r>
          </a:p>
          <a:p>
            <a:pPr lvl="1"/>
            <a:r>
              <a:rPr lang="fr-FR" dirty="0" smtClean="0"/>
              <a:t>Créer plusieurs modules pour accorder le drone à son environnement. 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46139" y="1268001"/>
            <a:ext cx="489505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/>
              <a:t>Le programme de cartographie 3D:</a:t>
            </a:r>
          </a:p>
          <a:p>
            <a:pPr lvl="1"/>
            <a:r>
              <a:rPr lang="fr-FR" dirty="0" smtClean="0"/>
              <a:t>Assurer la communication entre le drone et l’ordinateur.</a:t>
            </a:r>
          </a:p>
          <a:p>
            <a:pPr lvl="1"/>
            <a:r>
              <a:rPr lang="fr-FR" dirty="0" smtClean="0"/>
              <a:t>Gérer les calculs et la récupération des coordonnées des points</a:t>
            </a:r>
          </a:p>
          <a:p>
            <a:pPr lvl="1"/>
            <a:r>
              <a:rPr lang="fr-FR" dirty="0" smtClean="0"/>
              <a:t>Mettre en place un système de rendu en 3D des points.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231" y="63215"/>
            <a:ext cx="1265401" cy="133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7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du système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s1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2359023" y="1303432"/>
            <a:ext cx="9144000" cy="4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504208" y="2550811"/>
            <a:ext cx="10018713" cy="1752599"/>
          </a:xfrm>
        </p:spPr>
        <p:txBody>
          <a:bodyPr>
            <a:normAutofit/>
          </a:bodyPr>
          <a:lstStyle/>
          <a:p>
            <a:r>
              <a:rPr lang="fr-FR" sz="6000" dirty="0" smtClean="0">
                <a:solidFill>
                  <a:srgbClr val="001D3C"/>
                </a:solidFill>
                <a:latin typeface="Elephant" panose="02020904090505020303" pitchFamily="18" charset="0"/>
              </a:rPr>
              <a:t>Module Drone</a:t>
            </a:r>
            <a:endParaRPr lang="fr-FR" sz="6000" dirty="0">
              <a:solidFill>
                <a:srgbClr val="001D3C"/>
              </a:solidFill>
              <a:latin typeface="Elephant" panose="02020904090505020303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26" y="1890785"/>
            <a:ext cx="2914141" cy="30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9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80603" y="1336140"/>
            <a:ext cx="10018713" cy="3124201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Compositions :</a:t>
            </a:r>
          </a:p>
          <a:p>
            <a:pPr lvl="1"/>
            <a:r>
              <a:rPr lang="fr-FR" dirty="0" smtClean="0"/>
              <a:t>Servomoteur</a:t>
            </a:r>
          </a:p>
          <a:p>
            <a:pPr lvl="1"/>
            <a:r>
              <a:rPr lang="fr-FR" dirty="0" smtClean="0"/>
              <a:t>74HC595 </a:t>
            </a:r>
          </a:p>
          <a:p>
            <a:pPr lvl="1"/>
            <a:r>
              <a:rPr lang="fr-FR" dirty="0" smtClean="0"/>
              <a:t>nRF24L01+ (</a:t>
            </a:r>
            <a:r>
              <a:rPr lang="fr-FR" dirty="0" err="1" smtClean="0"/>
              <a:t>Transceiver</a:t>
            </a:r>
            <a:r>
              <a:rPr lang="fr-FR" dirty="0" smtClean="0"/>
              <a:t>)</a:t>
            </a:r>
          </a:p>
          <a:p>
            <a:r>
              <a:rPr lang="fr-FR" dirty="0" smtClean="0"/>
              <a:t>Fonctions :</a:t>
            </a:r>
          </a:p>
          <a:p>
            <a:pPr lvl="1"/>
            <a:r>
              <a:rPr lang="fr-FR" dirty="0" smtClean="0"/>
              <a:t>Rotation du servomoteur</a:t>
            </a:r>
          </a:p>
          <a:p>
            <a:pPr lvl="1"/>
            <a:r>
              <a:rPr lang="fr-FR" dirty="0" smtClean="0"/>
              <a:t>Commande des </a:t>
            </a:r>
            <a:r>
              <a:rPr lang="fr-FR" dirty="0" err="1" smtClean="0"/>
              <a:t>LEDs</a:t>
            </a:r>
            <a:r>
              <a:rPr lang="fr-FR" dirty="0" smtClean="0"/>
              <a:t> et du laser par le 74HC595</a:t>
            </a:r>
          </a:p>
          <a:p>
            <a:pPr lvl="1"/>
            <a:r>
              <a:rPr lang="fr-FR" dirty="0" smtClean="0"/>
              <a:t>Communication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661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programme du module Drone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Initialisation de diverses variables devant être réinitialisé à chaque boucle.</a:t>
            </a:r>
          </a:p>
          <a:p>
            <a:r>
              <a:rPr lang="fr-FR" dirty="0" smtClean="0"/>
              <a:t>Initialisation de variable lié au fonctionnement du servomoteur, du 74HC595 et du </a:t>
            </a:r>
            <a:r>
              <a:rPr lang="fr-FR" dirty="0" err="1" smtClean="0"/>
              <a:t>transceiver</a:t>
            </a:r>
            <a:r>
              <a:rPr lang="fr-FR" dirty="0" smtClean="0"/>
              <a:t> nRF24L01+</a:t>
            </a:r>
          </a:p>
          <a:p>
            <a:r>
              <a:rPr lang="fr-FR" dirty="0" smtClean="0"/>
              <a:t>Programme principal</a:t>
            </a:r>
          </a:p>
          <a:p>
            <a:r>
              <a:rPr lang="fr-FR" u="sng" dirty="0" smtClean="0"/>
              <a:t>Fonction</a:t>
            </a:r>
            <a:r>
              <a:rPr lang="fr-FR" dirty="0" smtClean="0"/>
              <a:t> </a:t>
            </a:r>
            <a:r>
              <a:rPr lang="fr-FR" dirty="0" err="1" smtClean="0"/>
              <a:t>send_data</a:t>
            </a:r>
            <a:r>
              <a:rPr lang="fr-FR" dirty="0" smtClean="0"/>
              <a:t>()</a:t>
            </a:r>
          </a:p>
          <a:p>
            <a:r>
              <a:rPr lang="fr-FR" u="sng" dirty="0" smtClean="0"/>
              <a:t>Fonction</a:t>
            </a:r>
            <a:r>
              <a:rPr lang="fr-FR" dirty="0" smtClean="0"/>
              <a:t> </a:t>
            </a:r>
            <a:r>
              <a:rPr lang="fr-FR" dirty="0" err="1" smtClean="0"/>
              <a:t>change_led</a:t>
            </a:r>
            <a:r>
              <a:rPr lang="fr-FR" dirty="0" smtClean="0"/>
              <a:t>()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115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1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2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4.xml><?xml version="1.0" encoding="utf-8"?>
<a:theme xmlns:a="http://schemas.openxmlformats.org/drawingml/2006/main" name="3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514</Words>
  <Application>Microsoft Office PowerPoint</Application>
  <PresentationFormat>Grand écran</PresentationFormat>
  <Paragraphs>176</Paragraphs>
  <Slides>23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23</vt:i4>
      </vt:variant>
    </vt:vector>
  </HeadingPairs>
  <TitlesOfParts>
    <vt:vector size="37" baseType="lpstr">
      <vt:lpstr>NSimSun</vt:lpstr>
      <vt:lpstr>SimSun</vt:lpstr>
      <vt:lpstr>Arial</vt:lpstr>
      <vt:lpstr>Calibri</vt:lpstr>
      <vt:lpstr>Corbel</vt:lpstr>
      <vt:lpstr>Courier New</vt:lpstr>
      <vt:lpstr>Elephant</vt:lpstr>
      <vt:lpstr>Mangal</vt:lpstr>
      <vt:lpstr>Times New Roman</vt:lpstr>
      <vt:lpstr>Verdana</vt:lpstr>
      <vt:lpstr>Parallax</vt:lpstr>
      <vt:lpstr>1_Parallax</vt:lpstr>
      <vt:lpstr>2_Parallax</vt:lpstr>
      <vt:lpstr>3_Parallax</vt:lpstr>
      <vt:lpstr>Eyegle</vt:lpstr>
      <vt:lpstr>Sommaire.</vt:lpstr>
      <vt:lpstr>Présentation et problématique</vt:lpstr>
      <vt:lpstr>Présentation</vt:lpstr>
      <vt:lpstr>Les détails de notre projet.</vt:lpstr>
      <vt:lpstr>Fonctionnement du système</vt:lpstr>
      <vt:lpstr>Module Drone</vt:lpstr>
      <vt:lpstr>Présentation PowerPoint</vt:lpstr>
      <vt:lpstr>Le programme du module Drone</vt:lpstr>
      <vt:lpstr>Les librairies incluse</vt:lpstr>
      <vt:lpstr>Servo monServo; int pos=0; const int locker = 12; const int clock = 10; const int data = 11; int binled = 0b00000000; int comget = 0; // stock la commande reçu </vt:lpstr>
      <vt:lpstr>Le programme principal | Algorithme</vt:lpstr>
      <vt:lpstr>Fonction send_data()</vt:lpstr>
      <vt:lpstr>Fonction change_led() Fonctionnement du 74HC595</vt:lpstr>
      <vt:lpstr>Fonction change_led()</vt:lpstr>
      <vt:lpstr>Fonction change_led()</vt:lpstr>
      <vt:lpstr>Module Ordinateur</vt:lpstr>
      <vt:lpstr>Le programme du module Ordinateur</vt:lpstr>
      <vt:lpstr>L’interface</vt:lpstr>
      <vt:lpstr>Présentation PowerPoint</vt:lpstr>
      <vt:lpstr>Détails techniques</vt:lpstr>
      <vt:lpstr>Présentation PowerPoint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Eyegle</dc:title>
  <dc:creator>GUILLAMOT Vincent</dc:creator>
  <cp:lastModifiedBy>vincent Guillamot</cp:lastModifiedBy>
  <cp:revision>12</cp:revision>
  <dcterms:created xsi:type="dcterms:W3CDTF">2014-05-16T14:46:41Z</dcterms:created>
  <dcterms:modified xsi:type="dcterms:W3CDTF">2014-05-22T19:30:14Z</dcterms:modified>
</cp:coreProperties>
</file>