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5"/>
  </p:notesMasterIdLst>
  <p:sldIdLst>
    <p:sldId id="257" r:id="rId2"/>
    <p:sldId id="504" r:id="rId3"/>
    <p:sldId id="258" r:id="rId4"/>
    <p:sldId id="259" r:id="rId5"/>
    <p:sldId id="260" r:id="rId6"/>
    <p:sldId id="510" r:id="rId7"/>
    <p:sldId id="511" r:id="rId8"/>
    <p:sldId id="605" r:id="rId9"/>
    <p:sldId id="414" r:id="rId10"/>
    <p:sldId id="417" r:id="rId11"/>
    <p:sldId id="416" r:id="rId12"/>
    <p:sldId id="261" r:id="rId13"/>
    <p:sldId id="420" r:id="rId14"/>
    <p:sldId id="419" r:id="rId15"/>
    <p:sldId id="418" r:id="rId16"/>
    <p:sldId id="423" r:id="rId17"/>
    <p:sldId id="606" r:id="rId18"/>
    <p:sldId id="421" r:id="rId19"/>
    <p:sldId id="607" r:id="rId20"/>
    <p:sldId id="426" r:id="rId21"/>
    <p:sldId id="425" r:id="rId22"/>
    <p:sldId id="608" r:id="rId23"/>
    <p:sldId id="432" r:id="rId24"/>
    <p:sldId id="431" r:id="rId25"/>
    <p:sldId id="609" r:id="rId26"/>
    <p:sldId id="525" r:id="rId27"/>
    <p:sldId id="429" r:id="rId28"/>
    <p:sldId id="428" r:id="rId29"/>
    <p:sldId id="436" r:id="rId30"/>
    <p:sldId id="610" r:id="rId31"/>
    <p:sldId id="434" r:id="rId32"/>
    <p:sldId id="433" r:id="rId33"/>
    <p:sldId id="440" r:id="rId34"/>
    <p:sldId id="439" r:id="rId35"/>
    <p:sldId id="438" r:id="rId36"/>
    <p:sldId id="437" r:id="rId37"/>
    <p:sldId id="443" r:id="rId38"/>
    <p:sldId id="442" r:id="rId39"/>
    <p:sldId id="441" r:id="rId40"/>
    <p:sldId id="532" r:id="rId41"/>
    <p:sldId id="445" r:id="rId42"/>
    <p:sldId id="444" r:id="rId43"/>
    <p:sldId id="448" r:id="rId44"/>
    <p:sldId id="449" r:id="rId45"/>
    <p:sldId id="538" r:id="rId46"/>
    <p:sldId id="447" r:id="rId47"/>
    <p:sldId id="540" r:id="rId48"/>
    <p:sldId id="542" r:id="rId49"/>
    <p:sldId id="543" r:id="rId50"/>
    <p:sldId id="544" r:id="rId51"/>
    <p:sldId id="545" r:id="rId52"/>
    <p:sldId id="546" r:id="rId53"/>
    <p:sldId id="547" r:id="rId54"/>
    <p:sldId id="548" r:id="rId55"/>
    <p:sldId id="549" r:id="rId56"/>
    <p:sldId id="550" r:id="rId57"/>
    <p:sldId id="451" r:id="rId58"/>
    <p:sldId id="554" r:id="rId59"/>
    <p:sldId id="611" r:id="rId60"/>
    <p:sldId id="452" r:id="rId61"/>
    <p:sldId id="457" r:id="rId62"/>
    <p:sldId id="456" r:id="rId63"/>
    <p:sldId id="615" r:id="rId64"/>
    <p:sldId id="612" r:id="rId65"/>
    <p:sldId id="616" r:id="rId66"/>
    <p:sldId id="614" r:id="rId67"/>
    <p:sldId id="462" r:id="rId68"/>
    <p:sldId id="461" r:id="rId69"/>
    <p:sldId id="460" r:id="rId70"/>
    <p:sldId id="459" r:id="rId71"/>
    <p:sldId id="458" r:id="rId72"/>
    <p:sldId id="565" r:id="rId73"/>
    <p:sldId id="468" r:id="rId74"/>
    <p:sldId id="467" r:id="rId75"/>
    <p:sldId id="566" r:id="rId76"/>
    <p:sldId id="567" r:id="rId77"/>
    <p:sldId id="568" r:id="rId78"/>
    <p:sldId id="569" r:id="rId79"/>
    <p:sldId id="570" r:id="rId80"/>
    <p:sldId id="571" r:id="rId81"/>
    <p:sldId id="572" r:id="rId82"/>
    <p:sldId id="573" r:id="rId83"/>
    <p:sldId id="574" r:id="rId84"/>
    <p:sldId id="575" r:id="rId85"/>
    <p:sldId id="576" r:id="rId86"/>
    <p:sldId id="577" r:id="rId87"/>
    <p:sldId id="578" r:id="rId88"/>
    <p:sldId id="579" r:id="rId89"/>
    <p:sldId id="580" r:id="rId90"/>
    <p:sldId id="581" r:id="rId91"/>
    <p:sldId id="582" r:id="rId92"/>
    <p:sldId id="583" r:id="rId93"/>
    <p:sldId id="584" r:id="rId94"/>
    <p:sldId id="585" r:id="rId95"/>
    <p:sldId id="586" r:id="rId96"/>
    <p:sldId id="587" r:id="rId97"/>
    <p:sldId id="588" r:id="rId98"/>
    <p:sldId id="589" r:id="rId99"/>
    <p:sldId id="590" r:id="rId100"/>
    <p:sldId id="591" r:id="rId101"/>
    <p:sldId id="592" r:id="rId102"/>
    <p:sldId id="593" r:id="rId103"/>
    <p:sldId id="594" r:id="rId104"/>
    <p:sldId id="595" r:id="rId105"/>
    <p:sldId id="596" r:id="rId106"/>
    <p:sldId id="597" r:id="rId107"/>
    <p:sldId id="598" r:id="rId108"/>
    <p:sldId id="599" r:id="rId109"/>
    <p:sldId id="600" r:id="rId110"/>
    <p:sldId id="601" r:id="rId111"/>
    <p:sldId id="602" r:id="rId112"/>
    <p:sldId id="603" r:id="rId113"/>
    <p:sldId id="604" r:id="rId114"/>
  </p:sldIdLst>
  <p:sldSz cx="9144000" cy="5143500" type="screen16x9"/>
  <p:notesSz cx="6858000" cy="9144000"/>
  <p:embeddedFontLst>
    <p:embeddedFont>
      <p:font typeface="微软雅黑" pitchFamily="34" charset="-122"/>
      <p:regular r:id="rId116"/>
      <p:bold r:id="rId117"/>
    </p:embeddedFont>
    <p:embeddedFont>
      <p:font typeface="Calibri" pitchFamily="34" charset="0"/>
      <p:regular r:id="rId118"/>
      <p:bold r:id="rId119"/>
      <p:italic r:id="rId120"/>
      <p:boldItalic r:id="rId121"/>
    </p:embeddedFont>
    <p:embeddedFont>
      <p:font typeface="Wingdings 2" pitchFamily="18" charset="2"/>
      <p:regular r:id="rId122"/>
    </p:embeddedFont>
    <p:embeddedFont>
      <p:font typeface="黑体" pitchFamily="49" charset="-122"/>
      <p:regular r:id="rId123"/>
    </p:embeddedFont>
    <p:embeddedFont>
      <p:font typeface="Webdings" pitchFamily="18" charset="2"/>
      <p:regular r:id="rId1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66FF66"/>
    <a:srgbClr val="66FFFF"/>
    <a:srgbClr val="00FF00"/>
    <a:srgbClr val="3366FF"/>
    <a:srgbClr val="CC00CC"/>
    <a:srgbClr val="3333FF"/>
    <a:srgbClr val="000099"/>
    <a:srgbClr val="CC0000"/>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65" autoAdjust="0"/>
    <p:restoredTop sz="98564" autoAdjust="0"/>
  </p:normalViewPr>
  <p:slideViewPr>
    <p:cSldViewPr snapToGrid="0">
      <p:cViewPr varScale="1">
        <p:scale>
          <a:sx n="152" d="100"/>
          <a:sy n="152" d="100"/>
        </p:scale>
        <p:origin x="-426"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2.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8.fntdata"/><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font" Target="fonts/font3.fntdata"/><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1.fntdata"/><Relationship Id="rId124"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font" Target="fonts/font4.fntdata"/><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5.fntdata"/><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2018/10/14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xmlns=""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a:t>
            </a:fld>
            <a:endParaRPr lang="zh-CN" altLang="en-US"/>
          </a:p>
        </p:txBody>
      </p:sp>
    </p:spTree>
    <p:extLst>
      <p:ext uri="{BB962C8B-B14F-4D97-AF65-F5344CB8AC3E}">
        <p14:creationId xmlns:p14="http://schemas.microsoft.com/office/powerpoint/2010/main" xmlns="" val="418279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94605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642588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2018/10/14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xmlns=""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41223" y="4662544"/>
            <a:ext cx="1125345" cy="267703"/>
          </a:xfrm>
          <a:prstGeom prst="rect">
            <a:avLst/>
          </a:prstGeom>
        </p:spPr>
      </p:pic>
      <p:sp>
        <p:nvSpPr>
          <p:cNvPr id="12"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sp>
        <p:nvSpPr>
          <p:cNvPr id="14"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矩形 14"/>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
        <p:nvSpPr>
          <p:cNvPr id="18"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27"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a:t>
            </a:r>
            <a:r>
              <a:rPr lang="en-US" altLang="zh-CN" sz="1100" b="1" dirty="0" smtClean="0">
                <a:solidFill>
                  <a:srgbClr val="0070C0"/>
                </a:solidFill>
                <a:latin typeface="微软雅黑" pitchFamily="34" charset="-122"/>
                <a:ea typeface="微软雅黑" pitchFamily="34" charset="-122"/>
              </a:rPr>
              <a:t>7</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8" name="椭圆 27"/>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9"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
        <p:nvSpPr>
          <p:cNvPr id="30" name="椭圆 29"/>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8262049" y="4419021"/>
            <a:ext cx="503429" cy="559959"/>
          </a:xfrm>
          <a:prstGeom prst="rect">
            <a:avLst/>
          </a:prstGeom>
        </p:spPr>
      </p:pic>
      <p:pic>
        <p:nvPicPr>
          <p:cNvPr id="19" name="图片 18"/>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xmlns=""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5" name="Rectangle 4"/>
          <p:cNvSpPr>
            <a:spLocks noChangeArrowheads="1"/>
          </p:cNvSpPr>
          <p:nvPr/>
        </p:nvSpPr>
        <p:spPr bwMode="auto">
          <a:xfrm>
            <a:off x="431231" y="2544537"/>
            <a:ext cx="1206500" cy="2769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a:t>
            </a:r>
            <a:r>
              <a:rPr lang="fr-FR" sz="1200" b="1" dirty="0" smtClean="0">
                <a:solidFill>
                  <a:srgbClr val="00B0F0"/>
                </a:solidFill>
                <a:latin typeface="微软雅黑" pitchFamily="34" charset="-122"/>
                <a:ea typeface="微软雅黑" pitchFamily="34" charset="-122"/>
              </a:rPr>
              <a:t> 编著</a:t>
            </a:r>
            <a:endParaRPr lang="fr-FR" sz="1200" b="1" dirty="0">
              <a:solidFill>
                <a:srgbClr val="00B0F0"/>
              </a:solidFill>
              <a:latin typeface="微软雅黑" pitchFamily="34" charset="-122"/>
              <a:ea typeface="微软雅黑" pitchFamily="34" charset="-122"/>
            </a:endParaRPr>
          </a:p>
        </p:txBody>
      </p:sp>
      <p:sp>
        <p:nvSpPr>
          <p:cNvPr id="6" name="Rectangle 6"/>
          <p:cNvSpPr>
            <a:spLocks noChangeArrowheads="1"/>
          </p:cNvSpPr>
          <p:nvPr/>
        </p:nvSpPr>
        <p:spPr bwMode="auto">
          <a:xfrm>
            <a:off x="49252" y="2239857"/>
            <a:ext cx="249998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计算机网络（第7版</a:t>
            </a:r>
            <a:r>
              <a:rPr lang="fr-FR" sz="1600" b="1" dirty="0" smtClean="0">
                <a:solidFill>
                  <a:srgbClr val="00B0F0"/>
                </a:solidFill>
                <a:latin typeface="微软雅黑" pitchFamily="34" charset="-122"/>
                <a:ea typeface="微软雅黑" pitchFamily="34" charset="-122"/>
              </a:rPr>
              <a:t>）</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3490727" y="1816886"/>
            <a:ext cx="5487400" cy="1785104"/>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互</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联</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网</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上</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的</a:t>
            </a:r>
            <a:endParaRPr lang="en-US" altLang="zh-CN" sz="5500" b="1" dirty="0" smtClean="0">
              <a:solidFill>
                <a:schemeClr val="bg1"/>
              </a:solidFill>
              <a:latin typeface="微软雅黑" pitchFamily="34" charset="-122"/>
              <a:ea typeface="微软雅黑" pitchFamily="34" charset="-122"/>
            </a:endParaRPr>
          </a:p>
          <a:p>
            <a:pPr algn="ctr" eaLnBrk="0" hangingPunct="0"/>
            <a:r>
              <a:rPr lang="zh-CN" altLang="en-US" sz="5500" b="1" dirty="0" smtClean="0">
                <a:solidFill>
                  <a:schemeClr val="bg1"/>
                </a:solidFill>
                <a:latin typeface="微软雅黑" pitchFamily="34" charset="-122"/>
                <a:ea typeface="微软雅黑" pitchFamily="34" charset="-122"/>
              </a:rPr>
              <a:t>音</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频</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和</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视</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频</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服</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务</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334268"/>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8 章</a:t>
            </a:r>
            <a:endParaRPr lang="fr-FR" altLang="zh-CN" sz="28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98877" y="2916846"/>
            <a:ext cx="1198400" cy="285083"/>
          </a:xfrm>
          <a:prstGeom prst="rect">
            <a:avLst/>
          </a:prstGeom>
        </p:spPr>
      </p:pic>
    </p:spTree>
    <p:extLst>
      <p:ext uri="{BB962C8B-B14F-4D97-AF65-F5344CB8AC3E}">
        <p14:creationId xmlns:p14="http://schemas.microsoft.com/office/powerpoint/2010/main" xmlns="" val="402056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424056"/>
            <a:ext cx="8237711"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在传送</a:t>
            </a:r>
            <a:r>
              <a:rPr lang="zh-CN" altLang="en-US" sz="2000" b="1" dirty="0">
                <a:solidFill>
                  <a:srgbClr val="0000FF"/>
                </a:solidFill>
                <a:latin typeface="微软雅黑" pitchFamily="34" charset="-122"/>
                <a:ea typeface="微软雅黑" pitchFamily="34" charset="-122"/>
              </a:rPr>
              <a:t>时延敏感 </a:t>
            </a:r>
            <a:r>
              <a:rPr lang="en-US" altLang="zh-CN" sz="2000" b="1" dirty="0">
                <a:latin typeface="微软雅黑" pitchFamily="34" charset="-122"/>
                <a:ea typeface="微软雅黑" pitchFamily="34" charset="-122"/>
              </a:rPr>
              <a:t>(delay sensitive) </a:t>
            </a:r>
            <a:r>
              <a:rPr lang="zh-CN" altLang="en-US" sz="2000" b="1" dirty="0">
                <a:latin typeface="微软雅黑" pitchFamily="34" charset="-122"/>
                <a:ea typeface="微软雅黑" pitchFamily="34" charset="-122"/>
              </a:rPr>
              <a:t>的实时数据时，不仅</a:t>
            </a:r>
            <a:r>
              <a:rPr lang="zh-CN" altLang="en-US" sz="2000" b="1" dirty="0">
                <a:solidFill>
                  <a:srgbClr val="0000FF"/>
                </a:solidFill>
                <a:latin typeface="微软雅黑" pitchFamily="34" charset="-122"/>
                <a:ea typeface="微软雅黑" pitchFamily="34" charset="-122"/>
              </a:rPr>
              <a:t>传输时延</a:t>
            </a:r>
            <a:r>
              <a:rPr lang="zh-CN" altLang="en-US" sz="2000" b="1" dirty="0">
                <a:latin typeface="微软雅黑" pitchFamily="34" charset="-122"/>
                <a:ea typeface="微软雅黑" pitchFamily="34" charset="-122"/>
              </a:rPr>
              <a:t>不能太大，而且</a:t>
            </a:r>
            <a:r>
              <a:rPr lang="zh-CN" altLang="en-US" sz="2000" b="1" dirty="0">
                <a:solidFill>
                  <a:srgbClr val="0000FF"/>
                </a:solidFill>
                <a:latin typeface="微软雅黑" pitchFamily="34" charset="-122"/>
                <a:ea typeface="微软雅黑" pitchFamily="34" charset="-122"/>
              </a:rPr>
              <a:t>时延抖动</a:t>
            </a:r>
            <a:r>
              <a:rPr lang="zh-CN" altLang="en-US" sz="2000" b="1" dirty="0">
                <a:latin typeface="微软雅黑" pitchFamily="34" charset="-122"/>
                <a:ea typeface="微软雅黑" pitchFamily="34" charset="-122"/>
              </a:rPr>
              <a:t>也必须受到限制。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对于传送实时数据，很少量分组的</a:t>
            </a:r>
            <a:r>
              <a:rPr lang="zh-CN" altLang="en-US" sz="2000" b="1" dirty="0">
                <a:solidFill>
                  <a:srgbClr val="0000FF"/>
                </a:solidFill>
                <a:latin typeface="微软雅黑" pitchFamily="34" charset="-122"/>
                <a:ea typeface="微软雅黑" pitchFamily="34" charset="-122"/>
              </a:rPr>
              <a:t>丢失</a:t>
            </a:r>
            <a:r>
              <a:rPr lang="zh-CN" altLang="en-US" sz="2000" b="1" dirty="0">
                <a:latin typeface="微软雅黑" pitchFamily="34" charset="-122"/>
                <a:ea typeface="微软雅黑" pitchFamily="34" charset="-122"/>
              </a:rPr>
              <a:t>对播放效果的影响并不大（因为这是由人来进行主观评价的），因而是可以容忍的。</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丢失容忍 </a:t>
            </a:r>
            <a:r>
              <a:rPr lang="en-US" altLang="zh-CN" sz="2000" b="1" dirty="0">
                <a:latin typeface="微软雅黑" pitchFamily="34" charset="-122"/>
                <a:ea typeface="微软雅黑" pitchFamily="34" charset="-122"/>
              </a:rPr>
              <a:t>(loss tolerant) </a:t>
            </a:r>
            <a:r>
              <a:rPr lang="zh-CN" altLang="en-US" sz="2000" b="1" dirty="0">
                <a:latin typeface="微软雅黑" pitchFamily="34" charset="-122"/>
                <a:ea typeface="微软雅黑" pitchFamily="34" charset="-122"/>
              </a:rPr>
              <a:t>也是实时数据的另一个重要特点。 </a:t>
            </a:r>
            <a:endParaRPr lang="zh-CN" altLang="en-US" sz="2000" b="1" dirty="0" smtClean="0">
              <a:latin typeface="微软雅黑" pitchFamily="34" charset="-122"/>
              <a:ea typeface="微软雅黑" pitchFamily="34" charset="-122"/>
            </a:endParaRPr>
          </a:p>
        </p:txBody>
      </p:sp>
      <p:sp>
        <p:nvSpPr>
          <p:cNvPr id="3" name="AutoShape 5"/>
          <p:cNvSpPr>
            <a:spLocks noChangeArrowheads="1"/>
          </p:cNvSpPr>
          <p:nvPr/>
        </p:nvSpPr>
        <p:spPr bwMode="auto">
          <a:xfrm>
            <a:off x="509475" y="10510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51560" y="1017850"/>
            <a:ext cx="205697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需要解决的问题 </a:t>
            </a:r>
            <a:endParaRPr lang="fr-FR" altLang="zh-CN" sz="20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511897" y="1137610"/>
            <a:ext cx="8140783" cy="319215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AutoShape 5"/>
          <p:cNvSpPr>
            <a:spLocks noChangeArrowheads="1"/>
          </p:cNvSpPr>
          <p:nvPr/>
        </p:nvSpPr>
        <p:spPr bwMode="auto">
          <a:xfrm>
            <a:off x="511897" y="7112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 name="Rectangle 6"/>
          <p:cNvSpPr>
            <a:spLocks noChangeArrowheads="1"/>
          </p:cNvSpPr>
          <p:nvPr/>
        </p:nvSpPr>
        <p:spPr bwMode="auto">
          <a:xfrm>
            <a:off x="2399064" y="678084"/>
            <a:ext cx="43458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体系结构在路由器中的实现 </a:t>
            </a:r>
            <a:endParaRPr lang="fr-FR" altLang="zh-CN" sz="2000" b="1" dirty="0">
              <a:solidFill>
                <a:schemeClr val="bg1"/>
              </a:solidFill>
              <a:latin typeface="微软雅黑" pitchFamily="34" charset="-122"/>
              <a:ea typeface="微软雅黑" pitchFamily="34" charset="-122"/>
            </a:endParaRPr>
          </a:p>
        </p:txBody>
      </p:sp>
      <p:sp>
        <p:nvSpPr>
          <p:cNvPr id="23" name="Rectangle 4"/>
          <p:cNvSpPr>
            <a:spLocks noChangeArrowheads="1"/>
          </p:cNvSpPr>
          <p:nvPr/>
        </p:nvSpPr>
        <p:spPr bwMode="auto">
          <a:xfrm>
            <a:off x="1866887" y="1328644"/>
            <a:ext cx="5437025" cy="2737624"/>
          </a:xfrm>
          <a:prstGeom prst="rect">
            <a:avLst/>
          </a:prstGeom>
          <a:solidFill>
            <a:schemeClr val="bg1"/>
          </a:solidFill>
          <a:ln w="9525">
            <a:solidFill>
              <a:srgbClr val="333399"/>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24" name="Rectangle 5"/>
          <p:cNvSpPr>
            <a:spLocks noChangeArrowheads="1"/>
          </p:cNvSpPr>
          <p:nvPr/>
        </p:nvSpPr>
        <p:spPr bwMode="auto">
          <a:xfrm>
            <a:off x="1867547" y="1340891"/>
            <a:ext cx="5430427" cy="1716720"/>
          </a:xfrm>
          <a:prstGeom prst="rect">
            <a:avLst/>
          </a:prstGeom>
          <a:solidFill>
            <a:srgbClr val="00FFFF"/>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25" name="Rectangle 6"/>
          <p:cNvSpPr>
            <a:spLocks noChangeArrowheads="1"/>
          </p:cNvSpPr>
          <p:nvPr/>
        </p:nvSpPr>
        <p:spPr bwMode="auto">
          <a:xfrm>
            <a:off x="2065890" y="1472261"/>
            <a:ext cx="1332723"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路由选择协议</a:t>
            </a:r>
          </a:p>
        </p:txBody>
      </p:sp>
      <p:sp>
        <p:nvSpPr>
          <p:cNvPr id="26" name="Rectangle 7"/>
          <p:cNvSpPr>
            <a:spLocks noChangeArrowheads="1"/>
          </p:cNvSpPr>
          <p:nvPr/>
        </p:nvSpPr>
        <p:spPr bwMode="auto">
          <a:xfrm>
            <a:off x="1947695" y="2264936"/>
            <a:ext cx="1518459"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路由选择数据库</a:t>
            </a:r>
          </a:p>
        </p:txBody>
      </p:sp>
      <p:sp>
        <p:nvSpPr>
          <p:cNvPr id="27" name="Rectangle 8"/>
          <p:cNvSpPr>
            <a:spLocks noChangeArrowheads="1"/>
          </p:cNvSpPr>
          <p:nvPr/>
        </p:nvSpPr>
        <p:spPr bwMode="auto">
          <a:xfrm>
            <a:off x="3865367" y="1472261"/>
            <a:ext cx="665758" cy="433076"/>
          </a:xfrm>
          <a:prstGeom prst="rect">
            <a:avLst/>
          </a:prstGeom>
          <a:solidFill>
            <a:srgbClr val="99FF33"/>
          </a:solidFill>
          <a:ln w="9525">
            <a:solidFill>
              <a:srgbClr val="333399"/>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RSVP</a:t>
            </a:r>
          </a:p>
        </p:txBody>
      </p:sp>
      <p:sp>
        <p:nvSpPr>
          <p:cNvPr id="28" name="Rectangle 9"/>
          <p:cNvSpPr>
            <a:spLocks noChangeArrowheads="1"/>
          </p:cNvSpPr>
          <p:nvPr/>
        </p:nvSpPr>
        <p:spPr bwMode="auto">
          <a:xfrm>
            <a:off x="4996674" y="1472261"/>
            <a:ext cx="799634"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接纳控制</a:t>
            </a:r>
          </a:p>
        </p:txBody>
      </p:sp>
      <p:sp>
        <p:nvSpPr>
          <p:cNvPr id="29" name="Rectangle 10"/>
          <p:cNvSpPr>
            <a:spLocks noChangeArrowheads="1"/>
          </p:cNvSpPr>
          <p:nvPr/>
        </p:nvSpPr>
        <p:spPr bwMode="auto">
          <a:xfrm>
            <a:off x="6263062" y="1472261"/>
            <a:ext cx="799634" cy="433076"/>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管理代理</a:t>
            </a:r>
          </a:p>
        </p:txBody>
      </p:sp>
      <p:sp>
        <p:nvSpPr>
          <p:cNvPr id="30" name="Rectangle 11"/>
          <p:cNvSpPr>
            <a:spLocks noChangeArrowheads="1"/>
          </p:cNvSpPr>
          <p:nvPr/>
        </p:nvSpPr>
        <p:spPr bwMode="auto">
          <a:xfrm>
            <a:off x="4864004" y="2264935"/>
            <a:ext cx="1066178" cy="576693"/>
          </a:xfrm>
          <a:prstGeom prst="rect">
            <a:avLst/>
          </a:prstGeom>
          <a:solidFill>
            <a:srgbClr val="0000FF"/>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通信量控制</a:t>
            </a:r>
          </a:p>
          <a:p>
            <a:pPr algn="ctr"/>
            <a:r>
              <a:rPr kumimoji="1" lang="zh-CN" altLang="en-US" sz="1400" b="1" dirty="0">
                <a:solidFill>
                  <a:schemeClr val="bg1"/>
                </a:solidFill>
                <a:latin typeface="微软雅黑" pitchFamily="34" charset="-122"/>
                <a:ea typeface="微软雅黑" pitchFamily="34" charset="-122"/>
              </a:rPr>
              <a:t>数据库</a:t>
            </a:r>
          </a:p>
        </p:txBody>
      </p:sp>
      <p:sp>
        <p:nvSpPr>
          <p:cNvPr id="31" name="Rectangle 12"/>
          <p:cNvSpPr>
            <a:spLocks noChangeArrowheads="1"/>
          </p:cNvSpPr>
          <p:nvPr/>
        </p:nvSpPr>
        <p:spPr bwMode="auto">
          <a:xfrm>
            <a:off x="2266100" y="3201227"/>
            <a:ext cx="932303" cy="721423"/>
          </a:xfrm>
          <a:prstGeom prst="rect">
            <a:avLst/>
          </a:prstGeom>
          <a:solidFill>
            <a:srgbClr val="00B050"/>
          </a:solidFill>
          <a:ln w="9525">
            <a:solidFill>
              <a:srgbClr val="333399"/>
            </a:solidFill>
            <a:miter lim="800000"/>
            <a:headEnd/>
            <a:tailEnd/>
          </a:ln>
          <a:effectLst/>
        </p:spPr>
        <p:txBody>
          <a:bodyPr wrap="none" anchor="ctr"/>
          <a:lstStyle/>
          <a:p>
            <a:pPr algn="ctr">
              <a:lnSpc>
                <a:spcPct val="90000"/>
              </a:lnSpc>
            </a:pPr>
            <a:r>
              <a:rPr kumimoji="1" lang="zh-CN" altLang="en-US" sz="1400" b="1" dirty="0">
                <a:solidFill>
                  <a:schemeClr val="bg1"/>
                </a:solidFill>
                <a:latin typeface="微软雅黑" pitchFamily="34" charset="-122"/>
                <a:ea typeface="微软雅黑" pitchFamily="34" charset="-122"/>
              </a:rPr>
              <a:t>分类器</a:t>
            </a:r>
          </a:p>
          <a:p>
            <a:pPr algn="ctr">
              <a:lnSpc>
                <a:spcPct val="90000"/>
              </a:lnSpc>
            </a:pPr>
            <a:r>
              <a:rPr kumimoji="1" lang="zh-CN" altLang="en-US" sz="1400" b="1" dirty="0">
                <a:solidFill>
                  <a:schemeClr val="bg1"/>
                </a:solidFill>
                <a:latin typeface="微软雅黑" pitchFamily="34" charset="-122"/>
                <a:ea typeface="微软雅黑" pitchFamily="34" charset="-122"/>
              </a:rPr>
              <a:t>与</a:t>
            </a:r>
          </a:p>
          <a:p>
            <a:pPr algn="ctr">
              <a:lnSpc>
                <a:spcPct val="90000"/>
              </a:lnSpc>
            </a:pPr>
            <a:r>
              <a:rPr kumimoji="1" lang="zh-CN" altLang="en-US" sz="1400" b="1" dirty="0">
                <a:solidFill>
                  <a:schemeClr val="bg1"/>
                </a:solidFill>
                <a:latin typeface="微软雅黑" pitchFamily="34" charset="-122"/>
                <a:ea typeface="微软雅黑" pitchFamily="34" charset="-122"/>
              </a:rPr>
              <a:t>分组转发</a:t>
            </a:r>
          </a:p>
        </p:txBody>
      </p:sp>
      <p:sp>
        <p:nvSpPr>
          <p:cNvPr id="32" name="Rectangle 13"/>
          <p:cNvSpPr>
            <a:spLocks noChangeArrowheads="1"/>
          </p:cNvSpPr>
          <p:nvPr/>
        </p:nvSpPr>
        <p:spPr bwMode="auto">
          <a:xfrm>
            <a:off x="4996674" y="3273593"/>
            <a:ext cx="799634" cy="576693"/>
          </a:xfrm>
          <a:prstGeom prst="rect">
            <a:avLst/>
          </a:prstGeom>
          <a:solidFill>
            <a:srgbClr val="00B050"/>
          </a:solidFill>
          <a:ln w="9525">
            <a:solidFill>
              <a:srgbClr val="333399"/>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调度器</a:t>
            </a:r>
          </a:p>
        </p:txBody>
      </p:sp>
      <p:sp>
        <p:nvSpPr>
          <p:cNvPr id="33" name="Freeform 14"/>
          <p:cNvSpPr>
            <a:spLocks/>
          </p:cNvSpPr>
          <p:nvPr/>
        </p:nvSpPr>
        <p:spPr bwMode="auto">
          <a:xfrm>
            <a:off x="6037524" y="3273593"/>
            <a:ext cx="358207" cy="215982"/>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15"/>
          <p:cNvSpPr>
            <a:spLocks noChangeShapeType="1"/>
          </p:cNvSpPr>
          <p:nvPr/>
        </p:nvSpPr>
        <p:spPr bwMode="auto">
          <a:xfrm>
            <a:off x="6329396"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16"/>
          <p:cNvSpPr>
            <a:spLocks noChangeShapeType="1"/>
          </p:cNvSpPr>
          <p:nvPr/>
        </p:nvSpPr>
        <p:spPr bwMode="auto">
          <a:xfrm>
            <a:off x="6263061"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Line 17"/>
          <p:cNvSpPr>
            <a:spLocks noChangeShapeType="1"/>
          </p:cNvSpPr>
          <p:nvPr/>
        </p:nvSpPr>
        <p:spPr bwMode="auto">
          <a:xfrm>
            <a:off x="6196727"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7" name="Line 18"/>
          <p:cNvSpPr>
            <a:spLocks noChangeShapeType="1"/>
          </p:cNvSpPr>
          <p:nvPr/>
        </p:nvSpPr>
        <p:spPr bwMode="auto">
          <a:xfrm>
            <a:off x="6129187" y="3273593"/>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Freeform 19"/>
          <p:cNvSpPr>
            <a:spLocks/>
          </p:cNvSpPr>
          <p:nvPr/>
        </p:nvSpPr>
        <p:spPr bwMode="auto">
          <a:xfrm>
            <a:off x="6037524" y="3634305"/>
            <a:ext cx="358207" cy="215982"/>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Line 20"/>
          <p:cNvSpPr>
            <a:spLocks noChangeShapeType="1"/>
          </p:cNvSpPr>
          <p:nvPr/>
        </p:nvSpPr>
        <p:spPr bwMode="auto">
          <a:xfrm>
            <a:off x="6329396"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0" name="Line 21"/>
          <p:cNvSpPr>
            <a:spLocks noChangeShapeType="1"/>
          </p:cNvSpPr>
          <p:nvPr/>
        </p:nvSpPr>
        <p:spPr bwMode="auto">
          <a:xfrm>
            <a:off x="6263061"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Line 22"/>
          <p:cNvSpPr>
            <a:spLocks noChangeShapeType="1"/>
          </p:cNvSpPr>
          <p:nvPr/>
        </p:nvSpPr>
        <p:spPr bwMode="auto">
          <a:xfrm>
            <a:off x="6196727"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23"/>
          <p:cNvSpPr>
            <a:spLocks noChangeShapeType="1"/>
          </p:cNvSpPr>
          <p:nvPr/>
        </p:nvSpPr>
        <p:spPr bwMode="auto">
          <a:xfrm>
            <a:off x="6129187" y="3634305"/>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24"/>
          <p:cNvSpPr>
            <a:spLocks noChangeShapeType="1"/>
          </p:cNvSpPr>
          <p:nvPr/>
        </p:nvSpPr>
        <p:spPr bwMode="auto">
          <a:xfrm>
            <a:off x="7103702" y="3544126"/>
            <a:ext cx="524646"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25"/>
          <p:cNvSpPr>
            <a:spLocks noChangeShapeType="1"/>
          </p:cNvSpPr>
          <p:nvPr/>
        </p:nvSpPr>
        <p:spPr bwMode="auto">
          <a:xfrm rot="5400000">
            <a:off x="5181111" y="3057611"/>
            <a:ext cx="43196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45" name="Group 26"/>
          <p:cNvGrpSpPr>
            <a:grpSpLocks/>
          </p:cNvGrpSpPr>
          <p:nvPr/>
        </p:nvGrpSpPr>
        <p:grpSpPr bwMode="auto">
          <a:xfrm>
            <a:off x="5796308" y="3381583"/>
            <a:ext cx="266544" cy="360712"/>
            <a:chOff x="3408" y="2088"/>
            <a:chExt cx="240" cy="240"/>
          </a:xfrm>
        </p:grpSpPr>
        <p:sp>
          <p:nvSpPr>
            <p:cNvPr id="46" name="Line 27"/>
            <p:cNvSpPr>
              <a:spLocks noChangeShapeType="1"/>
            </p:cNvSpPr>
            <p:nvPr/>
          </p:nvSpPr>
          <p:spPr bwMode="auto">
            <a:xfrm>
              <a:off x="3408" y="2088"/>
              <a:ext cx="24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Line 28"/>
            <p:cNvSpPr>
              <a:spLocks noChangeShapeType="1"/>
            </p:cNvSpPr>
            <p:nvPr/>
          </p:nvSpPr>
          <p:spPr bwMode="auto">
            <a:xfrm>
              <a:off x="3408" y="2328"/>
              <a:ext cx="24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48" name="Line 29"/>
          <p:cNvSpPr>
            <a:spLocks noChangeShapeType="1"/>
          </p:cNvSpPr>
          <p:nvPr/>
        </p:nvSpPr>
        <p:spPr bwMode="auto">
          <a:xfrm>
            <a:off x="3198403" y="3561939"/>
            <a:ext cx="179827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9" name="Line 30"/>
          <p:cNvSpPr>
            <a:spLocks noChangeShapeType="1"/>
          </p:cNvSpPr>
          <p:nvPr/>
        </p:nvSpPr>
        <p:spPr bwMode="auto">
          <a:xfrm>
            <a:off x="1532801" y="3561939"/>
            <a:ext cx="733299"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0" name="Line 31"/>
          <p:cNvSpPr>
            <a:spLocks noChangeShapeType="1"/>
          </p:cNvSpPr>
          <p:nvPr/>
        </p:nvSpPr>
        <p:spPr bwMode="auto">
          <a:xfrm>
            <a:off x="1866887" y="3057611"/>
            <a:ext cx="54370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1" name="Freeform 32"/>
          <p:cNvSpPr>
            <a:spLocks/>
          </p:cNvSpPr>
          <p:nvPr/>
        </p:nvSpPr>
        <p:spPr bwMode="auto">
          <a:xfrm>
            <a:off x="6394524" y="3372676"/>
            <a:ext cx="130257" cy="365165"/>
          </a:xfrm>
          <a:custGeom>
            <a:avLst/>
            <a:gdLst>
              <a:gd name="T0" fmla="*/ 1 w 94"/>
              <a:gd name="T1" fmla="*/ 0 h 243"/>
              <a:gd name="T2" fmla="*/ 94 w 94"/>
              <a:gd name="T3" fmla="*/ 0 h 243"/>
              <a:gd name="T4" fmla="*/ 94 w 94"/>
              <a:gd name="T5" fmla="*/ 243 h 243"/>
              <a:gd name="T6" fmla="*/ 0 w 94"/>
              <a:gd name="T7" fmla="*/ 243 h 243"/>
            </a:gdLst>
            <a:ahLst/>
            <a:cxnLst>
              <a:cxn ang="0">
                <a:pos x="T0" y="T1"/>
              </a:cxn>
              <a:cxn ang="0">
                <a:pos x="T2" y="T3"/>
              </a:cxn>
              <a:cxn ang="0">
                <a:pos x="T4" y="T5"/>
              </a:cxn>
              <a:cxn ang="0">
                <a:pos x="T6" y="T7"/>
              </a:cxn>
            </a:cxnLst>
            <a:rect l="0" t="0" r="r" b="b"/>
            <a:pathLst>
              <a:path w="94" h="243">
                <a:moveTo>
                  <a:pt x="1" y="0"/>
                </a:moveTo>
                <a:lnTo>
                  <a:pt x="94" y="0"/>
                </a:lnTo>
                <a:lnTo>
                  <a:pt x="94" y="243"/>
                </a:lnTo>
                <a:lnTo>
                  <a:pt x="0" y="243"/>
                </a:lnTo>
              </a:path>
            </a:pathLst>
          </a:custGeom>
          <a:noFill/>
          <a:ln w="19050"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2" name="Line 33"/>
          <p:cNvSpPr>
            <a:spLocks noChangeShapeType="1"/>
          </p:cNvSpPr>
          <p:nvPr/>
        </p:nvSpPr>
        <p:spPr bwMode="auto">
          <a:xfrm flipV="1">
            <a:off x="6523575" y="3548580"/>
            <a:ext cx="230363" cy="334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3" name="Freeform 34"/>
          <p:cNvSpPr>
            <a:spLocks/>
          </p:cNvSpPr>
          <p:nvPr/>
        </p:nvSpPr>
        <p:spPr bwMode="auto">
          <a:xfrm>
            <a:off x="6723786" y="3441702"/>
            <a:ext cx="379917" cy="215982"/>
          </a:xfrm>
          <a:custGeom>
            <a:avLst/>
            <a:gdLst>
              <a:gd name="T0" fmla="*/ 0 w 576"/>
              <a:gd name="T1" fmla="*/ 0 h 96"/>
              <a:gd name="T2" fmla="*/ 576 w 576"/>
              <a:gd name="T3" fmla="*/ 0 h 96"/>
              <a:gd name="T4" fmla="*/ 576 w 576"/>
              <a:gd name="T5" fmla="*/ 96 h 96"/>
              <a:gd name="T6" fmla="*/ 0 w 576"/>
              <a:gd name="T7" fmla="*/ 96 h 96"/>
            </a:gdLst>
            <a:ahLst/>
            <a:cxnLst>
              <a:cxn ang="0">
                <a:pos x="T0" y="T1"/>
              </a:cxn>
              <a:cxn ang="0">
                <a:pos x="T2" y="T3"/>
              </a:cxn>
              <a:cxn ang="0">
                <a:pos x="T4" y="T5"/>
              </a:cxn>
              <a:cxn ang="0">
                <a:pos x="T6" y="T7"/>
              </a:cxn>
            </a:cxnLst>
            <a:rect l="0" t="0" r="r" b="b"/>
            <a:pathLst>
              <a:path w="576" h="96">
                <a:moveTo>
                  <a:pt x="0" y="0"/>
                </a:moveTo>
                <a:lnTo>
                  <a:pt x="576" y="0"/>
                </a:lnTo>
                <a:lnTo>
                  <a:pt x="576" y="96"/>
                </a:lnTo>
                <a:lnTo>
                  <a:pt x="0" y="96"/>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4" name="Line 35"/>
          <p:cNvSpPr>
            <a:spLocks noChangeShapeType="1"/>
          </p:cNvSpPr>
          <p:nvPr/>
        </p:nvSpPr>
        <p:spPr bwMode="auto">
          <a:xfrm>
            <a:off x="7037367"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5" name="Line 36"/>
          <p:cNvSpPr>
            <a:spLocks noChangeShapeType="1"/>
          </p:cNvSpPr>
          <p:nvPr/>
        </p:nvSpPr>
        <p:spPr bwMode="auto">
          <a:xfrm>
            <a:off x="6971033"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6" name="Line 37"/>
          <p:cNvSpPr>
            <a:spLocks noChangeShapeType="1"/>
          </p:cNvSpPr>
          <p:nvPr/>
        </p:nvSpPr>
        <p:spPr bwMode="auto">
          <a:xfrm>
            <a:off x="6903492"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7" name="Line 38"/>
          <p:cNvSpPr>
            <a:spLocks noChangeShapeType="1"/>
          </p:cNvSpPr>
          <p:nvPr/>
        </p:nvSpPr>
        <p:spPr bwMode="auto">
          <a:xfrm>
            <a:off x="6837157" y="3441702"/>
            <a:ext cx="0" cy="2159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8" name="Line 39"/>
          <p:cNvSpPr>
            <a:spLocks noChangeShapeType="1"/>
          </p:cNvSpPr>
          <p:nvPr/>
        </p:nvSpPr>
        <p:spPr bwMode="auto">
          <a:xfrm rot="5400000">
            <a:off x="2553056" y="2085136"/>
            <a:ext cx="359599"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9" name="Line 40"/>
          <p:cNvSpPr>
            <a:spLocks noChangeShapeType="1"/>
          </p:cNvSpPr>
          <p:nvPr/>
        </p:nvSpPr>
        <p:spPr bwMode="auto">
          <a:xfrm rot="5400000">
            <a:off x="2481247" y="2949619"/>
            <a:ext cx="503215"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Line 41"/>
          <p:cNvSpPr>
            <a:spLocks noChangeShapeType="1"/>
          </p:cNvSpPr>
          <p:nvPr/>
        </p:nvSpPr>
        <p:spPr bwMode="auto">
          <a:xfrm>
            <a:off x="4531125" y="1689355"/>
            <a:ext cx="465549"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1" name="Line 42"/>
          <p:cNvSpPr>
            <a:spLocks noChangeShapeType="1"/>
          </p:cNvSpPr>
          <p:nvPr/>
        </p:nvSpPr>
        <p:spPr bwMode="auto">
          <a:xfrm flipH="1">
            <a:off x="5796307" y="1689355"/>
            <a:ext cx="466754"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 name="Freeform 43"/>
          <p:cNvSpPr>
            <a:spLocks/>
          </p:cNvSpPr>
          <p:nvPr/>
        </p:nvSpPr>
        <p:spPr bwMode="auto">
          <a:xfrm>
            <a:off x="4198246" y="1905337"/>
            <a:ext cx="665758" cy="647945"/>
          </a:xfrm>
          <a:custGeom>
            <a:avLst/>
            <a:gdLst>
              <a:gd name="T0" fmla="*/ 0 w 480"/>
              <a:gd name="T1" fmla="*/ 0 h 432"/>
              <a:gd name="T2" fmla="*/ 0 w 480"/>
              <a:gd name="T3" fmla="*/ 432 h 432"/>
              <a:gd name="T4" fmla="*/ 480 w 480"/>
              <a:gd name="T5" fmla="*/ 432 h 432"/>
            </a:gdLst>
            <a:ahLst/>
            <a:cxnLst>
              <a:cxn ang="0">
                <a:pos x="T0" y="T1"/>
              </a:cxn>
              <a:cxn ang="0">
                <a:pos x="T2" y="T3"/>
              </a:cxn>
              <a:cxn ang="0">
                <a:pos x="T4" y="T5"/>
              </a:cxn>
            </a:cxnLst>
            <a:rect l="0" t="0" r="r" b="b"/>
            <a:pathLst>
              <a:path w="480" h="432">
                <a:moveTo>
                  <a:pt x="0" y="0"/>
                </a:moveTo>
                <a:lnTo>
                  <a:pt x="0" y="432"/>
                </a:lnTo>
                <a:lnTo>
                  <a:pt x="480" y="432"/>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 name="Freeform 44"/>
          <p:cNvSpPr>
            <a:spLocks/>
          </p:cNvSpPr>
          <p:nvPr/>
        </p:nvSpPr>
        <p:spPr bwMode="auto">
          <a:xfrm flipH="1">
            <a:off x="5930183" y="1905337"/>
            <a:ext cx="732093" cy="647945"/>
          </a:xfrm>
          <a:custGeom>
            <a:avLst/>
            <a:gdLst>
              <a:gd name="T0" fmla="*/ 0 w 480"/>
              <a:gd name="T1" fmla="*/ 0 h 432"/>
              <a:gd name="T2" fmla="*/ 0 w 480"/>
              <a:gd name="T3" fmla="*/ 432 h 432"/>
              <a:gd name="T4" fmla="*/ 480 w 480"/>
              <a:gd name="T5" fmla="*/ 432 h 432"/>
            </a:gdLst>
            <a:ahLst/>
            <a:cxnLst>
              <a:cxn ang="0">
                <a:pos x="T0" y="T1"/>
              </a:cxn>
              <a:cxn ang="0">
                <a:pos x="T2" y="T3"/>
              </a:cxn>
              <a:cxn ang="0">
                <a:pos x="T4" y="T5"/>
              </a:cxn>
            </a:cxnLst>
            <a:rect l="0" t="0" r="r" b="b"/>
            <a:pathLst>
              <a:path w="480" h="432">
                <a:moveTo>
                  <a:pt x="0" y="0"/>
                </a:moveTo>
                <a:lnTo>
                  <a:pt x="0" y="432"/>
                </a:lnTo>
                <a:lnTo>
                  <a:pt x="480" y="432"/>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 name="Text Box 45"/>
          <p:cNvSpPr txBox="1">
            <a:spLocks noChangeArrowheads="1"/>
          </p:cNvSpPr>
          <p:nvPr/>
        </p:nvSpPr>
        <p:spPr bwMode="auto">
          <a:xfrm>
            <a:off x="1160122" y="3232400"/>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分组入</a:t>
            </a:r>
          </a:p>
        </p:txBody>
      </p:sp>
      <p:sp>
        <p:nvSpPr>
          <p:cNvPr id="65" name="Text Box 46"/>
          <p:cNvSpPr txBox="1">
            <a:spLocks noChangeArrowheads="1"/>
          </p:cNvSpPr>
          <p:nvPr/>
        </p:nvSpPr>
        <p:spPr bwMode="auto">
          <a:xfrm>
            <a:off x="7314766" y="3207907"/>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分组出</a:t>
            </a:r>
          </a:p>
        </p:txBody>
      </p:sp>
    </p:spTree>
    <p:extLst>
      <p:ext uri="{BB962C8B-B14F-4D97-AF65-F5344CB8AC3E}">
        <p14:creationId xmlns:p14="http://schemas.microsoft.com/office/powerpoint/2010/main" xmlns="" val="40806126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439882"/>
            <a:ext cx="8373312"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 RSVP </a:t>
            </a:r>
            <a:r>
              <a:rPr lang="zh-CN" altLang="en-US" sz="2000" b="1" dirty="0">
                <a:latin typeface="微软雅黑" pitchFamily="34" charset="-122"/>
                <a:ea typeface="微软雅黑" pitchFamily="34" charset="-122"/>
              </a:rPr>
              <a:t>所基于的概念是端系统中与分组流有关的状态信息。各路由器中的预留信息只存储有限的时间（这称为</a:t>
            </a:r>
            <a:r>
              <a:rPr lang="zh-CN" altLang="en-US" sz="2000" b="1" dirty="0">
                <a:solidFill>
                  <a:srgbClr val="0000FF"/>
                </a:solidFill>
                <a:latin typeface="微软雅黑" pitchFamily="34" charset="-122"/>
                <a:ea typeface="微软雅黑" pitchFamily="34" charset="-122"/>
              </a:rPr>
              <a:t>软</a:t>
            </a:r>
            <a:r>
              <a:rPr lang="zh-CN" altLang="en-US" sz="2000" b="1" dirty="0" smtClean="0">
                <a:solidFill>
                  <a:srgbClr val="0000FF"/>
                </a:solidFill>
                <a:latin typeface="微软雅黑" pitchFamily="34" charset="-122"/>
                <a:ea typeface="微软雅黑" pitchFamily="34" charset="-122"/>
              </a:rPr>
              <a:t>状态 </a:t>
            </a:r>
            <a:r>
              <a:rPr lang="en-US" altLang="zh-CN" sz="2000" b="1" dirty="0" smtClean="0">
                <a:latin typeface="微软雅黑" pitchFamily="34" charset="-122"/>
                <a:ea typeface="微软雅黑" pitchFamily="34" charset="-122"/>
              </a:rPr>
              <a:t>soft-   state</a:t>
            </a:r>
            <a:r>
              <a:rPr lang="zh-CN" altLang="en-US" sz="2000" b="1" dirty="0">
                <a:latin typeface="微软雅黑" pitchFamily="34" charset="-122"/>
                <a:ea typeface="微软雅黑" pitchFamily="34" charset="-122"/>
              </a:rPr>
              <a:t>），因而各终点对这些预留信息必须</a:t>
            </a:r>
            <a:r>
              <a:rPr lang="zh-CN" altLang="en-US" sz="2000" b="1" dirty="0">
                <a:solidFill>
                  <a:srgbClr val="0000FF"/>
                </a:solidFill>
                <a:latin typeface="微软雅黑" pitchFamily="34" charset="-122"/>
                <a:ea typeface="微软雅黑" pitchFamily="34" charset="-122"/>
              </a:rPr>
              <a:t>定期进行更新</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还应注意到，</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协议不是运输层协议而是个</a:t>
            </a:r>
            <a:r>
              <a:rPr lang="zh-CN" altLang="en-US" sz="2000" b="1" dirty="0">
                <a:solidFill>
                  <a:srgbClr val="0000FF"/>
                </a:solidFill>
                <a:latin typeface="微软雅黑" pitchFamily="34" charset="-122"/>
                <a:ea typeface="微软雅黑" pitchFamily="34" charset="-122"/>
              </a:rPr>
              <a:t>网络层的控制协议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不携带应用数据。</a:t>
            </a:r>
          </a:p>
        </p:txBody>
      </p:sp>
      <p:sp>
        <p:nvSpPr>
          <p:cNvPr id="3" name="AutoShape 5"/>
          <p:cNvSpPr>
            <a:spLocks noChangeArrowheads="1"/>
          </p:cNvSpPr>
          <p:nvPr/>
        </p:nvSpPr>
        <p:spPr bwMode="auto">
          <a:xfrm>
            <a:off x="511897" y="1066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411606" y="1033676"/>
            <a:ext cx="434587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体系结构在路由器中的实现 </a:t>
            </a:r>
          </a:p>
        </p:txBody>
      </p:sp>
    </p:spTree>
    <p:extLst>
      <p:ext uri="{BB962C8B-B14F-4D97-AF65-F5344CB8AC3E}">
        <p14:creationId xmlns:p14="http://schemas.microsoft.com/office/powerpoint/2010/main" xmlns="" val="27466860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468878"/>
            <a:ext cx="8129015" cy="21635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状态</a:t>
            </a:r>
            <a:r>
              <a:rPr lang="zh-CN" altLang="en-US" sz="2000" b="1" dirty="0">
                <a:latin typeface="微软雅黑" pitchFamily="34" charset="-122"/>
                <a:ea typeface="微软雅黑" pitchFamily="34" charset="-122"/>
              </a:rPr>
              <a:t>信息的数量与流的数目</a:t>
            </a:r>
            <a:r>
              <a:rPr lang="zh-CN" altLang="en-US" sz="2000" b="1" dirty="0">
                <a:solidFill>
                  <a:srgbClr val="0000FF"/>
                </a:solidFill>
                <a:latin typeface="微软雅黑" pitchFamily="34" charset="-122"/>
                <a:ea typeface="微软雅黑" pitchFamily="34" charset="-122"/>
              </a:rPr>
              <a:t>成正比</a:t>
            </a:r>
            <a:r>
              <a:rPr lang="zh-CN" altLang="en-US" sz="2000" b="1" dirty="0">
                <a:latin typeface="微软雅黑" pitchFamily="34" charset="-122"/>
                <a:ea typeface="微软雅黑" pitchFamily="34" charset="-122"/>
              </a:rPr>
              <a:t>。因此在大型网络中，按每个流进行资源预留会产生很大的开销。</a:t>
            </a:r>
          </a:p>
          <a:p>
            <a:pPr marL="342900" indent="-342900" eaLnBrk="0" hangingPunct="0">
              <a:lnSpc>
                <a:spcPts val="3300"/>
              </a:lnSpc>
              <a:buClr>
                <a:srgbClr val="0070C0"/>
              </a:buClr>
              <a:buFont typeface="+mj-lt"/>
              <a:buAutoNum type="arabicPeriod"/>
            </a:pPr>
            <a:r>
              <a:rPr lang="en-US" altLang="zh-CN" sz="2000" b="1" dirty="0" err="1" smtClean="0">
                <a:latin typeface="微软雅黑" pitchFamily="34" charset="-122"/>
                <a:ea typeface="微软雅黑" pitchFamily="34" charset="-122"/>
              </a:rPr>
              <a:t>IntServ</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体系结构</a:t>
            </a:r>
            <a:r>
              <a:rPr lang="zh-CN" altLang="en-US" sz="2000" b="1" dirty="0">
                <a:solidFill>
                  <a:srgbClr val="0000FF"/>
                </a:solidFill>
                <a:latin typeface="微软雅黑" pitchFamily="34" charset="-122"/>
                <a:ea typeface="微软雅黑" pitchFamily="34" charset="-122"/>
              </a:rPr>
              <a:t>复杂</a:t>
            </a:r>
            <a:r>
              <a:rPr lang="zh-CN" altLang="en-US" sz="2000" b="1" dirty="0">
                <a:latin typeface="微软雅黑" pitchFamily="34" charset="-122"/>
                <a:ea typeface="微软雅黑" pitchFamily="34" charset="-122"/>
              </a:rPr>
              <a:t>。若要得到有保证的服务，所有的路由器都必须装有 </a:t>
            </a:r>
            <a:r>
              <a:rPr lang="en-US" altLang="zh-CN" sz="2000" b="1" dirty="0">
                <a:latin typeface="微软雅黑" pitchFamily="34" charset="-122"/>
                <a:ea typeface="微软雅黑" pitchFamily="34" charset="-122"/>
              </a:rPr>
              <a:t>RSVP</a:t>
            </a:r>
            <a:r>
              <a:rPr lang="zh-CN" altLang="en-US" sz="2000" b="1" dirty="0">
                <a:latin typeface="微软雅黑" pitchFamily="34" charset="-122"/>
                <a:ea typeface="微软雅黑" pitchFamily="34" charset="-122"/>
              </a:rPr>
              <a:t>、接纳控制、分类器和调度器。</a:t>
            </a:r>
          </a:p>
          <a:p>
            <a:pPr marL="342900" indent="-3429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综合</a:t>
            </a:r>
            <a:r>
              <a:rPr lang="zh-CN" altLang="en-US" sz="2000" b="1" dirty="0">
                <a:latin typeface="微软雅黑" pitchFamily="34" charset="-122"/>
                <a:ea typeface="微软雅黑" pitchFamily="34" charset="-122"/>
              </a:rPr>
              <a:t>服务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所定义的服务质量等级数量</a:t>
            </a:r>
            <a:r>
              <a:rPr lang="zh-CN" altLang="en-US" sz="2000" b="1" dirty="0">
                <a:solidFill>
                  <a:srgbClr val="0000FF"/>
                </a:solidFill>
                <a:latin typeface="微软雅黑" pitchFamily="34" charset="-122"/>
                <a:ea typeface="微软雅黑" pitchFamily="34" charset="-122"/>
              </a:rPr>
              <a:t>太少，不够灵活</a:t>
            </a:r>
            <a:r>
              <a:rPr lang="zh-CN" altLang="en-US" sz="2000" b="1" dirty="0">
                <a:latin typeface="微软雅黑" pitchFamily="34" charset="-122"/>
                <a:ea typeface="微软雅黑" pitchFamily="34" charset="-122"/>
              </a:rPr>
              <a:t>。 </a:t>
            </a:r>
          </a:p>
        </p:txBody>
      </p:sp>
      <p:sp>
        <p:nvSpPr>
          <p:cNvPr id="3" name="AutoShape 5"/>
          <p:cNvSpPr>
            <a:spLocks noChangeArrowheads="1"/>
          </p:cNvSpPr>
          <p:nvPr/>
        </p:nvSpPr>
        <p:spPr bwMode="auto">
          <a:xfrm>
            <a:off x="511897" y="109588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1997940" y="1062672"/>
            <a:ext cx="519225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综合服务 </a:t>
            </a:r>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体系结构存在</a:t>
            </a:r>
            <a:r>
              <a:rPr lang="zh-CN" altLang="en-US" sz="2000" b="1" dirty="0">
                <a:solidFill>
                  <a:schemeClr val="bg1"/>
                </a:solidFill>
                <a:latin typeface="微软雅黑" pitchFamily="34" charset="-122"/>
                <a:ea typeface="微软雅黑" pitchFamily="34" charset="-122"/>
              </a:rPr>
              <a:t>的主要问题 </a:t>
            </a:r>
          </a:p>
        </p:txBody>
      </p:sp>
    </p:spTree>
    <p:extLst>
      <p:ext uri="{BB962C8B-B14F-4D97-AF65-F5344CB8AC3E}">
        <p14:creationId xmlns:p14="http://schemas.microsoft.com/office/powerpoint/2010/main" xmlns="" val="26195362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2"/>
          <p:cNvSpPr>
            <a:spLocks noChangeArrowheads="1"/>
          </p:cNvSpPr>
          <p:nvPr/>
        </p:nvSpPr>
        <p:spPr bwMode="auto">
          <a:xfrm>
            <a:off x="511896" y="822687"/>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10" name="Rectangle 13"/>
          <p:cNvSpPr>
            <a:spLocks noChangeArrowheads="1"/>
          </p:cNvSpPr>
          <p:nvPr/>
        </p:nvSpPr>
        <p:spPr bwMode="auto">
          <a:xfrm>
            <a:off x="2678096" y="797223"/>
            <a:ext cx="37966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8.4.4  </a:t>
            </a:r>
            <a:r>
              <a:rPr lang="zh-CN" altLang="en-US" sz="2400" b="1" dirty="0">
                <a:solidFill>
                  <a:schemeClr val="bg1"/>
                </a:solidFill>
                <a:latin typeface="微软雅黑" pitchFamily="34" charset="-122"/>
                <a:ea typeface="微软雅黑" pitchFamily="34" charset="-122"/>
              </a:rPr>
              <a:t>区分服务 </a:t>
            </a:r>
            <a:r>
              <a:rPr lang="en-US" altLang="zh-CN" sz="2400" b="1" dirty="0" err="1">
                <a:solidFill>
                  <a:schemeClr val="bg1"/>
                </a:solidFill>
                <a:latin typeface="微软雅黑" pitchFamily="34" charset="-122"/>
                <a:ea typeface="微软雅黑" pitchFamily="34" charset="-122"/>
              </a:rPr>
              <a:t>DiffServ</a:t>
            </a:r>
            <a:r>
              <a:rPr lang="en-US" altLang="zh-CN" sz="2400" b="1" dirty="0">
                <a:solidFill>
                  <a:schemeClr val="bg1"/>
                </a:solidFill>
                <a:latin typeface="微软雅黑" pitchFamily="34" charset="-122"/>
                <a:ea typeface="微软雅黑" pitchFamily="34" charset="-122"/>
              </a:rPr>
              <a:t> </a:t>
            </a:r>
          </a:p>
        </p:txBody>
      </p:sp>
      <p:sp>
        <p:nvSpPr>
          <p:cNvPr id="4" name="Rectangle 46"/>
          <p:cNvSpPr>
            <a:spLocks noChangeArrowheads="1"/>
          </p:cNvSpPr>
          <p:nvPr/>
        </p:nvSpPr>
        <p:spPr bwMode="auto">
          <a:xfrm>
            <a:off x="536196" y="1875392"/>
            <a:ext cx="8185110"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a:t>
            </a:r>
            <a:r>
              <a:rPr lang="zh-CN" altLang="en-US" sz="2000" b="1" dirty="0">
                <a:solidFill>
                  <a:srgbClr val="0000FF"/>
                </a:solidFill>
                <a:latin typeface="微软雅黑" pitchFamily="34" charset="-122"/>
                <a:ea typeface="微软雅黑" pitchFamily="34" charset="-122"/>
              </a:rPr>
              <a:t>综合服务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和资源预留协议 </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都较复杂，很难在大规模的网络中实现，因此  </a:t>
            </a:r>
            <a:r>
              <a:rPr lang="en-US" altLang="zh-CN" sz="2000" b="1" dirty="0">
                <a:latin typeface="微软雅黑" pitchFamily="34" charset="-122"/>
                <a:ea typeface="微软雅黑" pitchFamily="34" charset="-122"/>
              </a:rPr>
              <a:t>IETF </a:t>
            </a:r>
            <a:r>
              <a:rPr lang="zh-CN" altLang="en-US" sz="2000" b="1" dirty="0">
                <a:latin typeface="微软雅黑" pitchFamily="34" charset="-122"/>
                <a:ea typeface="微软雅黑" pitchFamily="34" charset="-122"/>
              </a:rPr>
              <a:t>提出了新的策略，即区分服务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(Differentiated Services) </a:t>
            </a:r>
            <a:r>
              <a:rPr lang="zh-CN" altLang="en-US" sz="2000" b="1" dirty="0">
                <a:latin typeface="微软雅黑" pitchFamily="34" charset="-122"/>
                <a:ea typeface="微软雅黑" pitchFamily="34" charset="-122"/>
              </a:rPr>
              <a:t>有时也简写为 </a:t>
            </a:r>
            <a:r>
              <a:rPr lang="en-US" altLang="zh-CN" sz="2000" b="1" dirty="0">
                <a:solidFill>
                  <a:srgbClr val="0000FF"/>
                </a:solidFill>
                <a:latin typeface="微软雅黑" pitchFamily="34" charset="-122"/>
                <a:ea typeface="微软雅黑" pitchFamily="34" charset="-122"/>
              </a:rPr>
              <a:t>DS</a:t>
            </a:r>
            <a:r>
              <a:rPr lang="zh-CN" altLang="en-US" sz="2000" b="1" dirty="0">
                <a:latin typeface="微软雅黑" pitchFamily="34" charset="-122"/>
                <a:ea typeface="微软雅黑" pitchFamily="34" charset="-122"/>
              </a:rPr>
              <a:t>。因此，具有区分服务功能的结点就称为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结点。 </a:t>
            </a:r>
          </a:p>
        </p:txBody>
      </p:sp>
      <p:sp>
        <p:nvSpPr>
          <p:cNvPr id="5" name="AutoShape 5"/>
          <p:cNvSpPr>
            <a:spLocks noChangeArrowheads="1"/>
          </p:cNvSpPr>
          <p:nvPr/>
        </p:nvSpPr>
        <p:spPr bwMode="auto">
          <a:xfrm>
            <a:off x="511897" y="150239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125462" y="1469186"/>
            <a:ext cx="287931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区分服务的基本概念</a:t>
            </a:r>
          </a:p>
        </p:txBody>
      </p:sp>
    </p:spTree>
    <p:extLst>
      <p:ext uri="{BB962C8B-B14F-4D97-AF65-F5344CB8AC3E}">
        <p14:creationId xmlns:p14="http://schemas.microsoft.com/office/powerpoint/2010/main" xmlns="" val="420692946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5"/>
          <p:cNvSpPr>
            <a:spLocks noChangeArrowheads="1"/>
          </p:cNvSpPr>
          <p:nvPr/>
        </p:nvSpPr>
        <p:spPr bwMode="auto">
          <a:xfrm>
            <a:off x="517853" y="70957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矩形 4"/>
          <p:cNvSpPr>
            <a:spLocks noChangeArrowheads="1"/>
          </p:cNvSpPr>
          <p:nvPr/>
        </p:nvSpPr>
        <p:spPr bwMode="auto">
          <a:xfrm>
            <a:off x="635844" y="659744"/>
            <a:ext cx="326865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 </a:t>
            </a:r>
          </a:p>
        </p:txBody>
      </p:sp>
      <p:sp>
        <p:nvSpPr>
          <p:cNvPr id="22" name="圆角矩形 21"/>
          <p:cNvSpPr/>
          <p:nvPr/>
        </p:nvSpPr>
        <p:spPr>
          <a:xfrm>
            <a:off x="517853" y="3262939"/>
            <a:ext cx="8133857" cy="9087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17853" y="1062592"/>
            <a:ext cx="8281090" cy="216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b="1" dirty="0">
                <a:solidFill>
                  <a:srgbClr val="CC00CC"/>
                </a:solidFill>
                <a:latin typeface="微软雅黑" pitchFamily="34" charset="-122"/>
                <a:ea typeface="微软雅黑" pitchFamily="34" charset="-122"/>
              </a:rPr>
              <a:t>(1) </a:t>
            </a:r>
            <a:r>
              <a:rPr lang="en-US" altLang="zh-CN" b="1" dirty="0" err="1">
                <a:solidFill>
                  <a:srgbClr val="CC00CC"/>
                </a:solidFill>
                <a:latin typeface="微软雅黑" pitchFamily="34" charset="-122"/>
                <a:ea typeface="微软雅黑" pitchFamily="34" charset="-122"/>
              </a:rPr>
              <a:t>DiffServ</a:t>
            </a:r>
            <a:r>
              <a:rPr lang="en-US" altLang="zh-CN" b="1" dirty="0">
                <a:solidFill>
                  <a:srgbClr val="CC00CC"/>
                </a:solidFill>
                <a:latin typeface="微软雅黑" pitchFamily="34" charset="-122"/>
                <a:ea typeface="微软雅黑" pitchFamily="34" charset="-122"/>
              </a:rPr>
              <a:t> </a:t>
            </a:r>
            <a:r>
              <a:rPr lang="zh-CN" altLang="en-US" b="1" dirty="0">
                <a:solidFill>
                  <a:srgbClr val="CC00CC"/>
                </a:solidFill>
                <a:latin typeface="微软雅黑" pitchFamily="34" charset="-122"/>
                <a:ea typeface="微软雅黑" pitchFamily="34" charset="-122"/>
              </a:rPr>
              <a:t>力图不改变网络的基础结构，但在路由器中增加区分服务的功能。</a:t>
            </a:r>
          </a:p>
          <a:p>
            <a:pPr marL="684000" indent="-342900" eaLnBrk="0" hangingPunct="0">
              <a:lnSpc>
                <a:spcPts val="2700"/>
              </a:lnSpc>
              <a:buClr>
                <a:srgbClr val="0070C0"/>
              </a:buClr>
              <a:buFont typeface="Wingdings" pitchFamily="2" charset="2"/>
              <a:buChar char="l"/>
            </a:pPr>
            <a:r>
              <a:rPr lang="en-US" altLang="zh-CN" b="1" dirty="0" err="1">
                <a:latin typeface="微软雅黑" pitchFamily="34" charset="-122"/>
                <a:ea typeface="微软雅黑" pitchFamily="34" charset="-122"/>
              </a:rPr>
              <a:t>DiffServ</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将 </a:t>
            </a:r>
            <a:r>
              <a:rPr lang="en-US" altLang="zh-CN" b="1" dirty="0">
                <a:latin typeface="微软雅黑" pitchFamily="34" charset="-122"/>
                <a:ea typeface="微软雅黑" pitchFamily="34" charset="-122"/>
              </a:rPr>
              <a:t>IPv4 </a:t>
            </a:r>
            <a:r>
              <a:rPr lang="zh-CN" altLang="en-US" b="1" dirty="0">
                <a:latin typeface="微软雅黑" pitchFamily="34" charset="-122"/>
                <a:ea typeface="微软雅黑" pitchFamily="34" charset="-122"/>
              </a:rPr>
              <a:t>协议中原有的服务类型字段和 </a:t>
            </a:r>
            <a:r>
              <a:rPr lang="en-US" altLang="zh-CN" b="1" dirty="0">
                <a:latin typeface="微软雅黑" pitchFamily="34" charset="-122"/>
                <a:ea typeface="微软雅黑" pitchFamily="34" charset="-122"/>
              </a:rPr>
              <a:t>IPv6 </a:t>
            </a:r>
            <a:r>
              <a:rPr lang="zh-CN" altLang="en-US" b="1" dirty="0">
                <a:latin typeface="微软雅黑" pitchFamily="34" charset="-122"/>
                <a:ea typeface="微软雅黑" pitchFamily="34" charset="-122"/>
              </a:rPr>
              <a:t>的通信量类字段定义为</a:t>
            </a:r>
            <a:r>
              <a:rPr lang="zh-CN" altLang="en-US" b="1" dirty="0">
                <a:solidFill>
                  <a:srgbClr val="0000FF"/>
                </a:solidFill>
                <a:latin typeface="微软雅黑" pitchFamily="34" charset="-122"/>
                <a:ea typeface="微软雅黑" pitchFamily="34" charset="-122"/>
              </a:rPr>
              <a:t>区分服务字段 </a:t>
            </a:r>
            <a:r>
              <a:rPr lang="en-US" altLang="zh-CN" b="1" dirty="0">
                <a:latin typeface="微软雅黑" pitchFamily="34" charset="-122"/>
                <a:ea typeface="微软雅黑" pitchFamily="34" charset="-122"/>
              </a:rPr>
              <a:t>DS</a:t>
            </a:r>
            <a:r>
              <a:rPr lang="zh-CN" altLang="en-US" b="1" dirty="0">
                <a:latin typeface="微软雅黑" pitchFamily="34" charset="-122"/>
                <a:ea typeface="微软雅黑" pitchFamily="34" charset="-122"/>
              </a:rPr>
              <a:t>。路由器根据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字段的值来转发分组。利用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字段可提供不同等级的服务质量。</a:t>
            </a:r>
          </a:p>
          <a:p>
            <a:pPr marL="6840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字段现只使用前 </a:t>
            </a:r>
            <a:r>
              <a:rPr lang="en-US" altLang="zh-CN" b="1" dirty="0">
                <a:latin typeface="微软雅黑" pitchFamily="34" charset="-122"/>
                <a:ea typeface="微软雅黑" pitchFamily="34" charset="-122"/>
              </a:rPr>
              <a:t>6 bit</a:t>
            </a:r>
            <a:r>
              <a:rPr lang="zh-CN" altLang="en-US" b="1" dirty="0">
                <a:latin typeface="微软雅黑" pitchFamily="34" charset="-122"/>
                <a:ea typeface="微软雅黑" pitchFamily="34" charset="-122"/>
              </a:rPr>
              <a:t>，即</a:t>
            </a:r>
            <a:r>
              <a:rPr lang="zh-CN" altLang="en-US" b="1" dirty="0">
                <a:solidFill>
                  <a:srgbClr val="0000FF"/>
                </a:solidFill>
                <a:latin typeface="微软雅黑" pitchFamily="34" charset="-122"/>
                <a:ea typeface="微软雅黑" pitchFamily="34" charset="-122"/>
              </a:rPr>
              <a:t>区分服务码点 </a:t>
            </a:r>
            <a:r>
              <a:rPr lang="en-US" altLang="zh-CN" b="1" dirty="0" smtClean="0">
                <a:latin typeface="微软雅黑" pitchFamily="34" charset="-122"/>
                <a:ea typeface="微软雅黑" pitchFamily="34" charset="-122"/>
              </a:rPr>
              <a:t>DSCP  (Differentiated </a:t>
            </a:r>
            <a:r>
              <a:rPr lang="en-US" altLang="zh-CN" b="1" dirty="0">
                <a:latin typeface="微软雅黑" pitchFamily="34" charset="-122"/>
                <a:ea typeface="微软雅黑" pitchFamily="34" charset="-122"/>
              </a:rPr>
              <a:t>Services </a:t>
            </a:r>
            <a:r>
              <a:rPr lang="en-US" altLang="zh-CN" b="1" dirty="0" err="1">
                <a:latin typeface="微软雅黑" pitchFamily="34" charset="-122"/>
                <a:ea typeface="微软雅黑" pitchFamily="34" charset="-122"/>
              </a:rPr>
              <a:t>CodePoint</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 </a:t>
            </a:r>
          </a:p>
        </p:txBody>
      </p:sp>
      <p:grpSp>
        <p:nvGrpSpPr>
          <p:cNvPr id="21" name="组合 20"/>
          <p:cNvGrpSpPr/>
          <p:nvPr/>
        </p:nvGrpSpPr>
        <p:grpSpPr>
          <a:xfrm>
            <a:off x="2199734" y="3332788"/>
            <a:ext cx="4812376" cy="719966"/>
            <a:chOff x="2027820" y="5290146"/>
            <a:chExt cx="6371617" cy="1019174"/>
          </a:xfrm>
        </p:grpSpPr>
        <p:sp>
          <p:nvSpPr>
            <p:cNvPr id="8" name="Rectangle 5"/>
            <p:cNvSpPr>
              <a:spLocks noChangeArrowheads="1"/>
            </p:cNvSpPr>
            <p:nvPr/>
          </p:nvSpPr>
          <p:spPr bwMode="auto">
            <a:xfrm>
              <a:off x="2736151" y="5688608"/>
              <a:ext cx="3599525" cy="620712"/>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 name="Rectangle 4"/>
            <p:cNvSpPr>
              <a:spLocks noChangeArrowheads="1"/>
            </p:cNvSpPr>
            <p:nvPr/>
          </p:nvSpPr>
          <p:spPr bwMode="auto">
            <a:xfrm>
              <a:off x="5437944" y="5688608"/>
              <a:ext cx="897732" cy="6096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9" name="Line 6"/>
            <p:cNvSpPr>
              <a:spLocks noChangeShapeType="1"/>
            </p:cNvSpPr>
            <p:nvPr/>
          </p:nvSpPr>
          <p:spPr bwMode="auto">
            <a:xfrm>
              <a:off x="3185017"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0" name="Line 7"/>
            <p:cNvSpPr>
              <a:spLocks noChangeShapeType="1"/>
            </p:cNvSpPr>
            <p:nvPr/>
          </p:nvSpPr>
          <p:spPr bwMode="auto">
            <a:xfrm>
              <a:off x="3637322"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1" name="Line 8"/>
            <p:cNvSpPr>
              <a:spLocks noChangeShapeType="1"/>
            </p:cNvSpPr>
            <p:nvPr/>
          </p:nvSpPr>
          <p:spPr bwMode="auto">
            <a:xfrm>
              <a:off x="4086188"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2" name="Line 9"/>
            <p:cNvSpPr>
              <a:spLocks noChangeShapeType="1"/>
            </p:cNvSpPr>
            <p:nvPr/>
          </p:nvSpPr>
          <p:spPr bwMode="auto">
            <a:xfrm>
              <a:off x="4536773"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3" name="Line 10"/>
            <p:cNvSpPr>
              <a:spLocks noChangeShapeType="1"/>
            </p:cNvSpPr>
            <p:nvPr/>
          </p:nvSpPr>
          <p:spPr bwMode="auto">
            <a:xfrm>
              <a:off x="4985638"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4" name="Line 11"/>
            <p:cNvSpPr>
              <a:spLocks noChangeShapeType="1"/>
            </p:cNvSpPr>
            <p:nvPr/>
          </p:nvSpPr>
          <p:spPr bwMode="auto">
            <a:xfrm>
              <a:off x="5437944"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5" name="Line 12"/>
            <p:cNvSpPr>
              <a:spLocks noChangeShapeType="1"/>
            </p:cNvSpPr>
            <p:nvPr/>
          </p:nvSpPr>
          <p:spPr bwMode="auto">
            <a:xfrm>
              <a:off x="5886809" y="5688608"/>
              <a:ext cx="0" cy="6207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Text Box 13"/>
            <p:cNvSpPr txBox="1">
              <a:spLocks noChangeArrowheads="1"/>
            </p:cNvSpPr>
            <p:nvPr/>
          </p:nvSpPr>
          <p:spPr bwMode="auto">
            <a:xfrm>
              <a:off x="5580116" y="5798146"/>
              <a:ext cx="598488" cy="396875"/>
            </a:xfrm>
            <a:prstGeom prst="rect">
              <a:avLst/>
            </a:prstGeom>
            <a:solidFill>
              <a:srgbClr val="0000FF"/>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1600" b="1" dirty="0">
                  <a:solidFill>
                    <a:schemeClr val="bg1"/>
                  </a:solidFill>
                  <a:latin typeface="微软雅黑" pitchFamily="34" charset="-122"/>
                  <a:ea typeface="微软雅黑" pitchFamily="34" charset="-122"/>
                </a:rPr>
                <a:t>CU</a:t>
              </a:r>
            </a:p>
          </p:txBody>
        </p:sp>
        <p:sp>
          <p:nvSpPr>
            <p:cNvPr id="17" name="Text Box 14"/>
            <p:cNvSpPr txBox="1">
              <a:spLocks noChangeArrowheads="1"/>
            </p:cNvSpPr>
            <p:nvPr/>
          </p:nvSpPr>
          <p:spPr bwMode="auto">
            <a:xfrm>
              <a:off x="2994120" y="5775647"/>
              <a:ext cx="1950897" cy="479252"/>
            </a:xfrm>
            <a:prstGeom prst="rect">
              <a:avLst/>
            </a:prstGeom>
            <a:solidFill>
              <a:srgbClr val="00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600" b="1">
                  <a:latin typeface="微软雅黑" pitchFamily="34" charset="-122"/>
                  <a:ea typeface="微软雅黑" pitchFamily="34" charset="-122"/>
                </a:defRPr>
              </a:lvl1pPr>
            </a:lstStyle>
            <a:p>
              <a:r>
                <a:rPr lang="en-US" altLang="zh-CN" dirty="0"/>
                <a:t>      DSCP      </a:t>
              </a:r>
            </a:p>
          </p:txBody>
        </p:sp>
        <p:sp>
          <p:nvSpPr>
            <p:cNvPr id="18" name="Text Box 15"/>
            <p:cNvSpPr txBox="1">
              <a:spLocks noChangeArrowheads="1"/>
            </p:cNvSpPr>
            <p:nvPr/>
          </p:nvSpPr>
          <p:spPr bwMode="auto">
            <a:xfrm>
              <a:off x="2027820" y="5290146"/>
              <a:ext cx="4832614" cy="479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600" b="1" dirty="0">
                  <a:latin typeface="微软雅黑" pitchFamily="34" charset="-122"/>
                  <a:ea typeface="微软雅黑" pitchFamily="34" charset="-122"/>
                </a:rPr>
                <a:t>比特  </a:t>
              </a:r>
              <a:r>
                <a:rPr kumimoji="1" lang="en-US" altLang="zh-CN" sz="1600" b="1" dirty="0">
                  <a:latin typeface="微软雅黑" pitchFamily="34" charset="-122"/>
                  <a:ea typeface="微软雅黑" pitchFamily="34" charset="-122"/>
                </a:rPr>
                <a:t>0                  </a:t>
              </a:r>
              <a:r>
                <a:rPr kumimoji="1" lang="en-US" altLang="zh-CN" sz="1600" b="1" dirty="0" smtClean="0">
                  <a:latin typeface="微软雅黑" pitchFamily="34" charset="-122"/>
                  <a:ea typeface="微软雅黑" pitchFamily="34" charset="-122"/>
                </a:rPr>
                <a:t>         5   6   </a:t>
              </a:r>
              <a:r>
                <a:rPr kumimoji="1" lang="en-US" altLang="zh-CN" sz="1600" b="1" dirty="0">
                  <a:latin typeface="微软雅黑" pitchFamily="34" charset="-122"/>
                  <a:ea typeface="微软雅黑" pitchFamily="34" charset="-122"/>
                </a:rPr>
                <a:t>7</a:t>
              </a:r>
            </a:p>
          </p:txBody>
        </p:sp>
        <p:sp>
          <p:nvSpPr>
            <p:cNvPr id="19" name="Line 17"/>
            <p:cNvSpPr>
              <a:spLocks noChangeShapeType="1"/>
            </p:cNvSpPr>
            <p:nvPr/>
          </p:nvSpPr>
          <p:spPr bwMode="auto">
            <a:xfrm flipH="1">
              <a:off x="6210203" y="5733059"/>
              <a:ext cx="858177" cy="217487"/>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0" name="Text Box 18"/>
            <p:cNvSpPr txBox="1">
              <a:spLocks noChangeArrowheads="1"/>
            </p:cNvSpPr>
            <p:nvPr/>
          </p:nvSpPr>
          <p:spPr bwMode="auto">
            <a:xfrm>
              <a:off x="6932443" y="5374283"/>
              <a:ext cx="1466994" cy="5228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b="1" dirty="0">
                  <a:latin typeface="微软雅黑" pitchFamily="34" charset="-122"/>
                  <a:ea typeface="微软雅黑" pitchFamily="34" charset="-122"/>
                </a:rPr>
                <a:t>暂不使用</a:t>
              </a:r>
            </a:p>
          </p:txBody>
        </p:sp>
      </p:grpSp>
    </p:spTree>
    <p:extLst>
      <p:ext uri="{BB962C8B-B14F-4D97-AF65-F5344CB8AC3E}">
        <p14:creationId xmlns:p14="http://schemas.microsoft.com/office/powerpoint/2010/main" xmlns="" val="35576445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342968"/>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293140"/>
            <a:ext cx="229421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服务等级协定 </a:t>
            </a:r>
            <a:r>
              <a:rPr lang="en-US" altLang="zh-CN" sz="2000" b="1" dirty="0">
                <a:latin typeface="微软雅黑" pitchFamily="34" charset="-122"/>
                <a:ea typeface="微软雅黑" pitchFamily="34" charset="-122"/>
              </a:rPr>
              <a:t>SLA</a:t>
            </a:r>
          </a:p>
        </p:txBody>
      </p:sp>
      <p:sp>
        <p:nvSpPr>
          <p:cNvPr id="4" name="Rectangle 46"/>
          <p:cNvSpPr>
            <a:spLocks noChangeArrowheads="1"/>
          </p:cNvSpPr>
          <p:nvPr/>
        </p:nvSpPr>
        <p:spPr bwMode="auto">
          <a:xfrm>
            <a:off x="517853" y="1691434"/>
            <a:ext cx="8298343"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在使用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字段之前，互联网的 </a:t>
            </a:r>
            <a:r>
              <a:rPr lang="en-US" altLang="zh-CN" sz="2000" b="1" dirty="0">
                <a:latin typeface="微软雅黑" pitchFamily="34" charset="-122"/>
                <a:ea typeface="微软雅黑" pitchFamily="34" charset="-122"/>
              </a:rPr>
              <a:t>ISP </a:t>
            </a:r>
            <a:r>
              <a:rPr lang="zh-CN" altLang="en-US" sz="2000" b="1" dirty="0">
                <a:latin typeface="微软雅黑" pitchFamily="34" charset="-122"/>
                <a:ea typeface="微软雅黑" pitchFamily="34" charset="-122"/>
              </a:rPr>
              <a:t>要和用户商定一个</a:t>
            </a:r>
            <a:r>
              <a:rPr lang="zh-CN" altLang="en-US" sz="2000" b="1" dirty="0">
                <a:solidFill>
                  <a:srgbClr val="0000FF"/>
                </a:solidFill>
                <a:latin typeface="微软雅黑" pitchFamily="34" charset="-122"/>
                <a:ea typeface="微软雅黑" pitchFamily="34" charset="-122"/>
              </a:rPr>
              <a:t>服务等级协定</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SLA (Service Level Agreement)</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SLA </a:t>
            </a:r>
            <a:r>
              <a:rPr lang="zh-CN" altLang="en-US" sz="2000" b="1" dirty="0">
                <a:latin typeface="微软雅黑" pitchFamily="34" charset="-122"/>
                <a:ea typeface="微软雅黑" pitchFamily="34" charset="-122"/>
              </a:rPr>
              <a:t>中指明了被支持的服务类别（可包括吞吐量、分组丢失率、时延和时延抖动、网络的可用性等）和每一类所容许的通信量。 </a:t>
            </a:r>
            <a:endParaRPr lang="zh-CN" altLang="en-US"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236736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AutoShape 5"/>
          <p:cNvSpPr>
            <a:spLocks noChangeArrowheads="1"/>
          </p:cNvSpPr>
          <p:nvPr/>
        </p:nvSpPr>
        <p:spPr bwMode="auto">
          <a:xfrm>
            <a:off x="517853" y="70581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9" name="矩形 4"/>
          <p:cNvSpPr>
            <a:spLocks noChangeArrowheads="1"/>
          </p:cNvSpPr>
          <p:nvPr/>
        </p:nvSpPr>
        <p:spPr bwMode="auto">
          <a:xfrm>
            <a:off x="635844" y="655984"/>
            <a:ext cx="319170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a:t>
            </a:r>
          </a:p>
        </p:txBody>
      </p:sp>
      <p:sp>
        <p:nvSpPr>
          <p:cNvPr id="5" name="圆角矩形 4"/>
          <p:cNvSpPr/>
          <p:nvPr/>
        </p:nvSpPr>
        <p:spPr>
          <a:xfrm>
            <a:off x="517854" y="2185045"/>
            <a:ext cx="8133856" cy="218375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Rectangle 46"/>
          <p:cNvSpPr>
            <a:spLocks noChangeArrowheads="1"/>
          </p:cNvSpPr>
          <p:nvPr/>
        </p:nvSpPr>
        <p:spPr bwMode="auto">
          <a:xfrm>
            <a:off x="517853" y="1053966"/>
            <a:ext cx="8246585" cy="113107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zh-CN" altLang="en-US" b="1" dirty="0">
                <a:solidFill>
                  <a:srgbClr val="CC00CC"/>
                </a:solidFill>
                <a:latin typeface="微软雅黑" pitchFamily="34" charset="-122"/>
                <a:ea typeface="微软雅黑" pitchFamily="34" charset="-122"/>
              </a:rPr>
              <a:t> </a:t>
            </a:r>
            <a:r>
              <a:rPr lang="en-US" altLang="zh-CN" b="1" dirty="0">
                <a:solidFill>
                  <a:srgbClr val="CC00CC"/>
                </a:solidFill>
                <a:latin typeface="微软雅黑" pitchFamily="34" charset="-122"/>
                <a:ea typeface="微软雅黑" pitchFamily="34" charset="-122"/>
              </a:rPr>
              <a:t>(2) </a:t>
            </a:r>
            <a:r>
              <a:rPr lang="zh-CN" altLang="en-US" b="1" dirty="0">
                <a:solidFill>
                  <a:srgbClr val="CC00CC"/>
                </a:solidFill>
                <a:latin typeface="微软雅黑" pitchFamily="34" charset="-122"/>
                <a:ea typeface="微软雅黑" pitchFamily="34" charset="-122"/>
              </a:rPr>
              <a:t>网络被划分为许多个 </a:t>
            </a:r>
            <a:r>
              <a:rPr lang="en-US" altLang="zh-CN" b="1" dirty="0">
                <a:solidFill>
                  <a:srgbClr val="CC00CC"/>
                </a:solidFill>
                <a:latin typeface="微软雅黑" pitchFamily="34" charset="-122"/>
                <a:ea typeface="微软雅黑" pitchFamily="34" charset="-122"/>
              </a:rPr>
              <a:t>DS </a:t>
            </a:r>
            <a:r>
              <a:rPr lang="zh-CN" altLang="en-US" b="1" dirty="0">
                <a:solidFill>
                  <a:srgbClr val="CC00CC"/>
                </a:solidFill>
                <a:latin typeface="微软雅黑" pitchFamily="34" charset="-122"/>
                <a:ea typeface="微软雅黑" pitchFamily="34" charset="-122"/>
              </a:rPr>
              <a:t>域。</a:t>
            </a:r>
          </a:p>
          <a:p>
            <a:pPr marL="684000" indent="-342900" eaLnBrk="0" hangingPunct="0">
              <a:lnSpc>
                <a:spcPts val="2700"/>
              </a:lnSpc>
              <a:buClr>
                <a:srgbClr val="0070C0"/>
              </a:buClr>
              <a:buFont typeface="Wingdings" pitchFamily="2" charset="2"/>
              <a:buChar char="l"/>
            </a:pPr>
            <a:r>
              <a:rPr lang="en-US" altLang="zh-CN" b="1" dirty="0" err="1">
                <a:latin typeface="微软雅黑" pitchFamily="34" charset="-122"/>
                <a:ea typeface="微软雅黑" pitchFamily="34" charset="-122"/>
              </a:rPr>
              <a:t>DiffServ</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将所有的复杂性放在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域的</a:t>
            </a:r>
            <a:r>
              <a:rPr lang="zh-CN" altLang="en-US" b="1" dirty="0">
                <a:solidFill>
                  <a:srgbClr val="0000FF"/>
                </a:solidFill>
                <a:latin typeface="微软雅黑" pitchFamily="34" charset="-122"/>
                <a:ea typeface="微软雅黑" pitchFamily="34" charset="-122"/>
              </a:rPr>
              <a:t>边界结点</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(boundary node)</a:t>
            </a:r>
            <a:r>
              <a:rPr lang="zh-CN" altLang="en-US" b="1" dirty="0">
                <a:latin typeface="微软雅黑" pitchFamily="34" charset="-122"/>
                <a:ea typeface="微软雅黑" pitchFamily="34" charset="-122"/>
              </a:rPr>
              <a:t>中，而使 </a:t>
            </a:r>
            <a:r>
              <a:rPr lang="en-US" altLang="zh-CN" b="1" dirty="0">
                <a:latin typeface="微软雅黑" pitchFamily="34" charset="-122"/>
                <a:ea typeface="微软雅黑" pitchFamily="34" charset="-122"/>
              </a:rPr>
              <a:t>DS </a:t>
            </a:r>
            <a:r>
              <a:rPr lang="zh-CN" altLang="en-US" b="1" dirty="0">
                <a:latin typeface="微软雅黑" pitchFamily="34" charset="-122"/>
                <a:ea typeface="微软雅黑" pitchFamily="34" charset="-122"/>
              </a:rPr>
              <a:t>域内部路由器工作得尽可能地简单。 </a:t>
            </a:r>
          </a:p>
        </p:txBody>
      </p:sp>
      <p:grpSp>
        <p:nvGrpSpPr>
          <p:cNvPr id="6" name="组合 5"/>
          <p:cNvGrpSpPr/>
          <p:nvPr/>
        </p:nvGrpSpPr>
        <p:grpSpPr>
          <a:xfrm>
            <a:off x="944245" y="2315202"/>
            <a:ext cx="7472926" cy="1834107"/>
            <a:chOff x="1194399" y="2392836"/>
            <a:chExt cx="6764400" cy="1660211"/>
          </a:xfrm>
        </p:grpSpPr>
        <p:grpSp>
          <p:nvGrpSpPr>
            <p:cNvPr id="77" name="Group 10"/>
            <p:cNvGrpSpPr>
              <a:grpSpLocks/>
            </p:cNvGrpSpPr>
            <p:nvPr/>
          </p:nvGrpSpPr>
          <p:grpSpPr bwMode="auto">
            <a:xfrm>
              <a:off x="1811445" y="2581418"/>
              <a:ext cx="2170408" cy="1471629"/>
              <a:chOff x="1680" y="240"/>
              <a:chExt cx="2529" cy="1270"/>
            </a:xfrm>
            <a:solidFill>
              <a:schemeClr val="bg1"/>
            </a:solidFill>
          </p:grpSpPr>
          <p:sp>
            <p:nvSpPr>
              <p:cNvPr id="78"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79"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0"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1"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2"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3"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4"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5"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6"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87" name="Group 10"/>
            <p:cNvGrpSpPr>
              <a:grpSpLocks/>
            </p:cNvGrpSpPr>
            <p:nvPr/>
          </p:nvGrpSpPr>
          <p:grpSpPr bwMode="auto">
            <a:xfrm>
              <a:off x="5122142" y="2552617"/>
              <a:ext cx="2170408" cy="1471629"/>
              <a:chOff x="1680" y="240"/>
              <a:chExt cx="2529" cy="1270"/>
            </a:xfrm>
            <a:solidFill>
              <a:schemeClr val="bg1"/>
            </a:solidFill>
          </p:grpSpPr>
          <p:sp>
            <p:nvSpPr>
              <p:cNvPr id="88"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89"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0"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1"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2"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3"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4"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5"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96"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46" name="Line 44"/>
            <p:cNvSpPr>
              <a:spLocks noChangeShapeType="1"/>
            </p:cNvSpPr>
            <p:nvPr/>
          </p:nvSpPr>
          <p:spPr bwMode="auto">
            <a:xfrm>
              <a:off x="7305260" y="3777475"/>
              <a:ext cx="545048" cy="74324"/>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Line 45"/>
            <p:cNvSpPr>
              <a:spLocks noChangeShapeType="1"/>
            </p:cNvSpPr>
            <p:nvPr/>
          </p:nvSpPr>
          <p:spPr bwMode="auto">
            <a:xfrm>
              <a:off x="4111776" y="3301796"/>
              <a:ext cx="968699"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8" name="Line 46"/>
            <p:cNvSpPr>
              <a:spLocks noChangeShapeType="1"/>
            </p:cNvSpPr>
            <p:nvPr/>
          </p:nvSpPr>
          <p:spPr bwMode="auto">
            <a:xfrm flipV="1">
              <a:off x="1312211" y="3587660"/>
              <a:ext cx="484349" cy="201249"/>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9" name="Oval 47"/>
            <p:cNvSpPr>
              <a:spLocks noChangeArrowheads="1"/>
            </p:cNvSpPr>
            <p:nvPr/>
          </p:nvSpPr>
          <p:spPr bwMode="auto">
            <a:xfrm>
              <a:off x="1978656" y="2824974"/>
              <a:ext cx="1816001" cy="1016534"/>
            </a:xfrm>
            <a:prstGeom prst="ellipse">
              <a:avLst/>
            </a:prstGeom>
            <a:solidFill>
              <a:srgbClr val="66FFCC"/>
            </a:solidFill>
            <a:ln w="6350">
              <a:solidFill>
                <a:schemeClr val="tx1"/>
              </a:solidFill>
              <a:prstDash val="dash"/>
              <a:round/>
              <a:headEnd/>
              <a:tailEnd/>
            </a:ln>
            <a:effectLst/>
            <a:extLst/>
          </p:spPr>
          <p:txBody>
            <a:bodyPr wrap="none" anchor="ctr"/>
            <a:lstStyle/>
            <a:p>
              <a:endParaRPr lang="zh-CN" altLang="en-US" sz="1400" b="1">
                <a:latin typeface="微软雅黑" pitchFamily="34" charset="-122"/>
                <a:ea typeface="微软雅黑" pitchFamily="34" charset="-122"/>
              </a:endParaRPr>
            </a:p>
          </p:txBody>
        </p:sp>
        <p:pic>
          <p:nvPicPr>
            <p:cNvPr id="50" name="Picture 4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6403" y="3459593"/>
              <a:ext cx="302254" cy="190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1" name="Text Box 49"/>
            <p:cNvSpPr txBox="1">
              <a:spLocks noChangeArrowheads="1"/>
            </p:cNvSpPr>
            <p:nvPr/>
          </p:nvSpPr>
          <p:spPr bwMode="auto">
            <a:xfrm>
              <a:off x="2406489" y="2992905"/>
              <a:ext cx="108234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内部路由器</a:t>
              </a:r>
            </a:p>
          </p:txBody>
        </p:sp>
        <p:sp>
          <p:nvSpPr>
            <p:cNvPr id="52" name="Text Box 50"/>
            <p:cNvSpPr txBox="1">
              <a:spLocks noChangeArrowheads="1"/>
            </p:cNvSpPr>
            <p:nvPr/>
          </p:nvSpPr>
          <p:spPr bwMode="auto">
            <a:xfrm>
              <a:off x="4025638" y="2392836"/>
              <a:ext cx="1095809" cy="3064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边界路由器</a:t>
              </a:r>
            </a:p>
          </p:txBody>
        </p:sp>
        <p:pic>
          <p:nvPicPr>
            <p:cNvPr id="55" name="Picture 5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86656" y="3523627"/>
              <a:ext cx="302254" cy="190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6" name="Picture 5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00054" y="3142856"/>
              <a:ext cx="302254" cy="189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7" name="Picture 5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71006" y="3205745"/>
              <a:ext cx="302254" cy="190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8" name="Picture 5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02307" y="3396703"/>
              <a:ext cx="302254" cy="190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9" name="Picture 57"/>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55355" y="3205745"/>
              <a:ext cx="302254" cy="190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0" name="Picture 5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23164" y="3650551"/>
              <a:ext cx="303493" cy="190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1" name="Picture 5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44212" y="3205745"/>
              <a:ext cx="302254" cy="190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2" name="Oval 60"/>
            <p:cNvSpPr>
              <a:spLocks noChangeArrowheads="1"/>
            </p:cNvSpPr>
            <p:nvPr/>
          </p:nvSpPr>
          <p:spPr bwMode="auto">
            <a:xfrm>
              <a:off x="5367863" y="2824974"/>
              <a:ext cx="1816001" cy="1016534"/>
            </a:xfrm>
            <a:prstGeom prst="ellipse">
              <a:avLst/>
            </a:prstGeom>
            <a:solidFill>
              <a:srgbClr val="66FFCC"/>
            </a:solidFill>
            <a:ln w="6350">
              <a:solidFill>
                <a:schemeClr val="tx1"/>
              </a:solidFill>
              <a:prstDash val="dash"/>
              <a:round/>
              <a:headEnd/>
              <a:tailEnd/>
            </a:ln>
            <a:effectLst/>
            <a:extLst/>
          </p:spPr>
          <p:txBody>
            <a:bodyPr wrap="none" anchor="ctr"/>
            <a:lstStyle/>
            <a:p>
              <a:endParaRPr lang="zh-CN" altLang="en-US" sz="1400" b="1">
                <a:latin typeface="微软雅黑" pitchFamily="34" charset="-122"/>
                <a:ea typeface="微软雅黑" pitchFamily="34" charset="-122"/>
              </a:endParaRPr>
            </a:p>
          </p:txBody>
        </p:sp>
        <p:sp>
          <p:nvSpPr>
            <p:cNvPr id="63" name="Text Box 61"/>
            <p:cNvSpPr txBox="1">
              <a:spLocks noChangeArrowheads="1"/>
            </p:cNvSpPr>
            <p:nvPr/>
          </p:nvSpPr>
          <p:spPr bwMode="auto">
            <a:xfrm>
              <a:off x="5774782" y="2992905"/>
              <a:ext cx="108234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内部路由器</a:t>
              </a:r>
            </a:p>
          </p:txBody>
        </p:sp>
        <p:pic>
          <p:nvPicPr>
            <p:cNvPr id="64" name="Picture 6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75863" y="3587661"/>
              <a:ext cx="302254" cy="189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5" name="Picture 6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9958" y="3396703"/>
              <a:ext cx="302254" cy="190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6" name="Picture 6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699513" y="3332669"/>
              <a:ext cx="303493" cy="190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67" name="Picture 6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34308" y="3269780"/>
              <a:ext cx="302254" cy="189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8" name="Text Box 66"/>
            <p:cNvSpPr txBox="1">
              <a:spLocks noChangeArrowheads="1"/>
            </p:cNvSpPr>
            <p:nvPr/>
          </p:nvSpPr>
          <p:spPr bwMode="auto">
            <a:xfrm>
              <a:off x="3877652" y="2902729"/>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69" name="Text Box 67"/>
            <p:cNvSpPr txBox="1">
              <a:spLocks noChangeArrowheads="1"/>
            </p:cNvSpPr>
            <p:nvPr/>
          </p:nvSpPr>
          <p:spPr bwMode="auto">
            <a:xfrm>
              <a:off x="4951645" y="2902729"/>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70" name="Text Box 68"/>
            <p:cNvSpPr txBox="1">
              <a:spLocks noChangeArrowheads="1"/>
            </p:cNvSpPr>
            <p:nvPr/>
          </p:nvSpPr>
          <p:spPr bwMode="auto">
            <a:xfrm>
              <a:off x="1516604" y="3170298"/>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71" name="Text Box 69"/>
            <p:cNvSpPr txBox="1">
              <a:spLocks noChangeArrowheads="1"/>
            </p:cNvSpPr>
            <p:nvPr/>
          </p:nvSpPr>
          <p:spPr bwMode="auto">
            <a:xfrm>
              <a:off x="7281724" y="3369259"/>
              <a:ext cx="3080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B</a:t>
              </a:r>
            </a:p>
          </p:txBody>
        </p:sp>
        <p:sp>
          <p:nvSpPr>
            <p:cNvPr id="72" name="Text Box 70"/>
            <p:cNvSpPr txBox="1">
              <a:spLocks noChangeArrowheads="1"/>
            </p:cNvSpPr>
            <p:nvPr/>
          </p:nvSpPr>
          <p:spPr bwMode="auto">
            <a:xfrm>
              <a:off x="2555149" y="2509864"/>
              <a:ext cx="666308" cy="3064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600" b="1" dirty="0">
                  <a:solidFill>
                    <a:srgbClr val="0000FF"/>
                  </a:solidFill>
                  <a:latin typeface="微软雅黑" pitchFamily="34" charset="-122"/>
                  <a:ea typeface="微软雅黑" pitchFamily="34" charset="-122"/>
                </a:rPr>
                <a:t>DS </a:t>
              </a:r>
              <a:r>
                <a:rPr kumimoji="1" lang="zh-CN" altLang="en-US" sz="1600" b="1" dirty="0">
                  <a:solidFill>
                    <a:srgbClr val="0000FF"/>
                  </a:solidFill>
                  <a:latin typeface="微软雅黑" pitchFamily="34" charset="-122"/>
                  <a:ea typeface="微软雅黑" pitchFamily="34" charset="-122"/>
                </a:rPr>
                <a:t>域</a:t>
              </a:r>
            </a:p>
          </p:txBody>
        </p:sp>
        <p:sp>
          <p:nvSpPr>
            <p:cNvPr id="73" name="Text Box 71"/>
            <p:cNvSpPr txBox="1">
              <a:spLocks noChangeArrowheads="1"/>
            </p:cNvSpPr>
            <p:nvPr/>
          </p:nvSpPr>
          <p:spPr bwMode="auto">
            <a:xfrm>
              <a:off x="5943117" y="2515582"/>
              <a:ext cx="666308" cy="3064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600" b="1" dirty="0" smtClean="0">
                  <a:solidFill>
                    <a:srgbClr val="0000FF"/>
                  </a:solidFill>
                  <a:latin typeface="微软雅黑" pitchFamily="34" charset="-122"/>
                  <a:ea typeface="微软雅黑" pitchFamily="34" charset="-122"/>
                </a:rPr>
                <a:t>DS </a:t>
              </a:r>
              <a:r>
                <a:rPr kumimoji="1" lang="zh-CN" altLang="en-US" sz="1600" b="1" dirty="0">
                  <a:solidFill>
                    <a:srgbClr val="0000FF"/>
                  </a:solidFill>
                  <a:latin typeface="微软雅黑" pitchFamily="34" charset="-122"/>
                  <a:ea typeface="微软雅黑" pitchFamily="34" charset="-122"/>
                </a:rPr>
                <a:t>域</a:t>
              </a:r>
            </a:p>
          </p:txBody>
        </p:sp>
        <p:sp>
          <p:nvSpPr>
            <p:cNvPr id="74" name="Line 72"/>
            <p:cNvSpPr>
              <a:spLocks noChangeShapeType="1"/>
            </p:cNvSpPr>
            <p:nvPr/>
          </p:nvSpPr>
          <p:spPr bwMode="auto">
            <a:xfrm flipH="1">
              <a:off x="4096910" y="2785812"/>
              <a:ext cx="302254" cy="419935"/>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a:off x="4702657" y="2785812"/>
              <a:ext cx="248988" cy="451951"/>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pic>
          <p:nvPicPr>
            <p:cNvPr id="97"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94399" y="3587661"/>
              <a:ext cx="349924" cy="349925"/>
            </a:xfrm>
            <a:prstGeom prst="rect">
              <a:avLst/>
            </a:prstGeom>
            <a:noFill/>
            <a:extLst>
              <a:ext uri="{909E8E84-426E-40DD-AFC4-6F175D3DCCD1}">
                <a14:hiddenFill xmlns:a14="http://schemas.microsoft.com/office/drawing/2010/main" xmlns="">
                  <a:solidFill>
                    <a:srgbClr val="FFFFFF"/>
                  </a:solidFill>
                </a14:hiddenFill>
              </a:ext>
            </a:extLst>
          </p:spPr>
        </p:pic>
        <p:pic>
          <p:nvPicPr>
            <p:cNvPr id="98"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08875" y="3639674"/>
              <a:ext cx="349924" cy="34992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24179909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80693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757106"/>
            <a:ext cx="319170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a:t>
            </a:r>
          </a:p>
        </p:txBody>
      </p:sp>
      <p:sp>
        <p:nvSpPr>
          <p:cNvPr id="4" name="Rectangle 46"/>
          <p:cNvSpPr>
            <a:spLocks noChangeArrowheads="1"/>
          </p:cNvSpPr>
          <p:nvPr/>
        </p:nvSpPr>
        <p:spPr bwMode="auto">
          <a:xfrm>
            <a:off x="517853" y="1155088"/>
            <a:ext cx="8133857"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b="1" dirty="0">
                <a:solidFill>
                  <a:srgbClr val="CC00CC"/>
                </a:solidFill>
                <a:latin typeface="微软雅黑" pitchFamily="34" charset="-122"/>
                <a:ea typeface="微软雅黑" pitchFamily="34" charset="-122"/>
              </a:rPr>
              <a:t>(3) </a:t>
            </a:r>
            <a:r>
              <a:rPr lang="zh-CN" altLang="en-US" sz="2000" b="1" dirty="0">
                <a:solidFill>
                  <a:srgbClr val="CC00CC"/>
                </a:solidFill>
                <a:latin typeface="微软雅黑" pitchFamily="34" charset="-122"/>
                <a:ea typeface="微软雅黑" pitchFamily="34" charset="-122"/>
              </a:rPr>
              <a:t>边界路由器中</a:t>
            </a:r>
            <a:r>
              <a:rPr lang="zh-CN" altLang="en-US" sz="2000" b="1" dirty="0" smtClean="0">
                <a:solidFill>
                  <a:srgbClr val="CC00CC"/>
                </a:solidFill>
                <a:latin typeface="微软雅黑" pitchFamily="34" charset="-122"/>
                <a:ea typeface="微软雅黑" pitchFamily="34" charset="-122"/>
              </a:rPr>
              <a:t>的功能</a:t>
            </a:r>
            <a:r>
              <a:rPr lang="zh-CN" altLang="en-US" sz="2000" b="1" dirty="0">
                <a:solidFill>
                  <a:srgbClr val="CC00CC"/>
                </a:solidFill>
                <a:latin typeface="微软雅黑" pitchFamily="34" charset="-122"/>
                <a:ea typeface="微软雅黑" pitchFamily="34" charset="-122"/>
              </a:rPr>
              <a:t>较多。</a:t>
            </a:r>
          </a:p>
          <a:p>
            <a:pPr eaLnBrk="0" hangingPunct="0">
              <a:lnSpc>
                <a:spcPts val="3300"/>
              </a:lnSpc>
              <a:buClr>
                <a:srgbClr val="0070C0"/>
              </a:buClr>
            </a:pPr>
            <a:r>
              <a:rPr lang="zh-CN" altLang="en-US" sz="2000" b="1" dirty="0">
                <a:latin typeface="微软雅黑" pitchFamily="34" charset="-122"/>
                <a:ea typeface="微软雅黑" pitchFamily="34" charset="-122"/>
              </a:rPr>
              <a:t>可分为两大部分：</a:t>
            </a:r>
          </a:p>
          <a:p>
            <a:pPr marL="6840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分类器 </a:t>
            </a:r>
            <a:r>
              <a:rPr lang="en-US" altLang="zh-CN" sz="2000" b="1" dirty="0">
                <a:latin typeface="微软雅黑" pitchFamily="34" charset="-122"/>
                <a:ea typeface="微软雅黑" pitchFamily="34" charset="-122"/>
              </a:rPr>
              <a:t>(classifier)</a:t>
            </a:r>
          </a:p>
          <a:p>
            <a:pPr marL="6840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通信量调节器 </a:t>
            </a:r>
            <a:r>
              <a:rPr lang="en-US" altLang="zh-CN" sz="2000" b="1" dirty="0">
                <a:latin typeface="微软雅黑" pitchFamily="34" charset="-122"/>
                <a:ea typeface="微软雅黑" pitchFamily="34" charset="-122"/>
              </a:rPr>
              <a:t>(conditioner) </a:t>
            </a:r>
          </a:p>
          <a:p>
            <a:pPr marL="1083150" indent="-342900" eaLnBrk="0" hangingPunct="0">
              <a:lnSpc>
                <a:spcPts val="3300"/>
              </a:lnSpc>
              <a:buClr>
                <a:srgbClr val="7030A0"/>
              </a:buClr>
              <a:buFont typeface="Arial" panose="020B0604020202020204" pitchFamily="34" charset="0"/>
              <a:buChar char="•"/>
            </a:pPr>
            <a:r>
              <a:rPr lang="zh-CN" altLang="en-US" sz="2000" b="1" dirty="0">
                <a:solidFill>
                  <a:srgbClr val="0000FF"/>
                </a:solidFill>
                <a:latin typeface="微软雅黑" pitchFamily="34" charset="-122"/>
                <a:ea typeface="微软雅黑" pitchFamily="34" charset="-122"/>
              </a:rPr>
              <a:t>标记器 </a:t>
            </a:r>
            <a:r>
              <a:rPr lang="en-US" altLang="zh-CN" sz="2000" b="1" dirty="0">
                <a:latin typeface="微软雅黑" pitchFamily="34" charset="-122"/>
                <a:ea typeface="微软雅黑" pitchFamily="34" charset="-122"/>
              </a:rPr>
              <a:t>(marker)</a:t>
            </a:r>
          </a:p>
          <a:p>
            <a:pPr marL="1083150" indent="-342900" eaLnBrk="0" hangingPunct="0">
              <a:lnSpc>
                <a:spcPts val="3300"/>
              </a:lnSpc>
              <a:buClr>
                <a:srgbClr val="7030A0"/>
              </a:buClr>
              <a:buFont typeface="Arial" panose="020B0604020202020204" pitchFamily="34" charset="0"/>
              <a:buChar char="•"/>
            </a:pPr>
            <a:r>
              <a:rPr lang="zh-CN" altLang="en-US" sz="2000" b="1" dirty="0">
                <a:solidFill>
                  <a:srgbClr val="0000FF"/>
                </a:solidFill>
                <a:latin typeface="微软雅黑" pitchFamily="34" charset="-122"/>
                <a:ea typeface="微软雅黑" pitchFamily="34" charset="-122"/>
              </a:rPr>
              <a:t>整形器 </a:t>
            </a:r>
            <a:r>
              <a:rPr lang="en-US" altLang="zh-CN" sz="2000" b="1" dirty="0">
                <a:latin typeface="微软雅黑" pitchFamily="34" charset="-122"/>
                <a:ea typeface="微软雅黑" pitchFamily="34" charset="-122"/>
              </a:rPr>
              <a:t>(shaper)</a:t>
            </a:r>
          </a:p>
          <a:p>
            <a:pPr marL="1083150" indent="-342900" eaLnBrk="0" hangingPunct="0">
              <a:lnSpc>
                <a:spcPts val="3300"/>
              </a:lnSpc>
              <a:buClr>
                <a:srgbClr val="7030A0"/>
              </a:buClr>
              <a:buFont typeface="Arial" panose="020B0604020202020204" pitchFamily="34" charset="0"/>
              <a:buChar char="•"/>
            </a:pPr>
            <a:r>
              <a:rPr lang="zh-CN" altLang="en-US" sz="2000" b="1" dirty="0">
                <a:solidFill>
                  <a:srgbClr val="0000FF"/>
                </a:solidFill>
                <a:latin typeface="微软雅黑" pitchFamily="34" charset="-122"/>
                <a:ea typeface="微软雅黑" pitchFamily="34" charset="-122"/>
              </a:rPr>
              <a:t>测定器 </a:t>
            </a:r>
            <a:r>
              <a:rPr lang="en-US" altLang="zh-CN" sz="2000" b="1" dirty="0">
                <a:latin typeface="微软雅黑" pitchFamily="34" charset="-122"/>
                <a:ea typeface="微软雅黑" pitchFamily="34" charset="-122"/>
              </a:rPr>
              <a:t>(meter)</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9431129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oShape 5"/>
          <p:cNvSpPr>
            <a:spLocks noChangeArrowheads="1"/>
          </p:cNvSpPr>
          <p:nvPr/>
        </p:nvSpPr>
        <p:spPr bwMode="auto">
          <a:xfrm>
            <a:off x="517853" y="62748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3" name="矩形 4"/>
          <p:cNvSpPr>
            <a:spLocks noChangeArrowheads="1"/>
          </p:cNvSpPr>
          <p:nvPr/>
        </p:nvSpPr>
        <p:spPr bwMode="auto">
          <a:xfrm>
            <a:off x="635844" y="577661"/>
            <a:ext cx="3852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边界路由器中的各功能块的关系 </a:t>
            </a:r>
          </a:p>
        </p:txBody>
      </p:sp>
      <p:sp>
        <p:nvSpPr>
          <p:cNvPr id="4" name="圆角矩形 3"/>
          <p:cNvSpPr/>
          <p:nvPr/>
        </p:nvSpPr>
        <p:spPr>
          <a:xfrm>
            <a:off x="517852" y="1044189"/>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9" name="组合 38"/>
          <p:cNvGrpSpPr/>
          <p:nvPr/>
        </p:nvGrpSpPr>
        <p:grpSpPr>
          <a:xfrm>
            <a:off x="914730" y="1202598"/>
            <a:ext cx="7032708" cy="2976947"/>
            <a:chOff x="227005" y="1772816"/>
            <a:chExt cx="9115870" cy="3858750"/>
          </a:xfrm>
        </p:grpSpPr>
        <p:sp>
          <p:nvSpPr>
            <p:cNvPr id="7" name="Rectangle 6"/>
            <p:cNvSpPr>
              <a:spLocks noChangeArrowheads="1"/>
            </p:cNvSpPr>
            <p:nvPr/>
          </p:nvSpPr>
          <p:spPr bwMode="auto">
            <a:xfrm>
              <a:off x="1191063" y="1823616"/>
              <a:ext cx="4075906" cy="1946275"/>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 name="Rectangle 4"/>
            <p:cNvSpPr>
              <a:spLocks noChangeArrowheads="1"/>
            </p:cNvSpPr>
            <p:nvPr/>
          </p:nvSpPr>
          <p:spPr bwMode="auto">
            <a:xfrm>
              <a:off x="2549697" y="1815385"/>
              <a:ext cx="2717271" cy="1958975"/>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 name="Freeform 5"/>
            <p:cNvSpPr>
              <a:spLocks/>
            </p:cNvSpPr>
            <p:nvPr/>
          </p:nvSpPr>
          <p:spPr bwMode="auto">
            <a:xfrm>
              <a:off x="3229016" y="2585615"/>
              <a:ext cx="1720" cy="419100"/>
            </a:xfrm>
            <a:custGeom>
              <a:avLst/>
              <a:gdLst>
                <a:gd name="T0" fmla="*/ 0 w 1"/>
                <a:gd name="T1" fmla="*/ 0 h 195"/>
                <a:gd name="T2" fmla="*/ 0 w 1"/>
                <a:gd name="T3" fmla="*/ 195 h 195"/>
              </a:gdLst>
              <a:ahLst/>
              <a:cxnLst>
                <a:cxn ang="0">
                  <a:pos x="T0" y="T1"/>
                </a:cxn>
                <a:cxn ang="0">
                  <a:pos x="T2" y="T3"/>
                </a:cxn>
              </a:cxnLst>
              <a:rect l="0" t="0" r="r" b="b"/>
              <a:pathLst>
                <a:path w="1" h="195">
                  <a:moveTo>
                    <a:pt x="0" y="0"/>
                  </a:moveTo>
                  <a:lnTo>
                    <a:pt x="0" y="195"/>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Oval 7"/>
            <p:cNvSpPr>
              <a:spLocks noChangeArrowheads="1"/>
            </p:cNvSpPr>
            <p:nvPr/>
          </p:nvSpPr>
          <p:spPr bwMode="auto">
            <a:xfrm>
              <a:off x="4198978" y="4031828"/>
              <a:ext cx="3687233" cy="1441450"/>
            </a:xfrm>
            <a:prstGeom prst="ellipse">
              <a:avLst/>
            </a:prstGeom>
            <a:solidFill>
              <a:srgbClr val="66FFFF"/>
            </a:solidFill>
            <a:ln w="9525">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8"/>
            <p:cNvSpPr>
              <a:spLocks noChangeShapeType="1"/>
            </p:cNvSpPr>
            <p:nvPr/>
          </p:nvSpPr>
          <p:spPr bwMode="auto">
            <a:xfrm flipV="1">
              <a:off x="1968408" y="4750965"/>
              <a:ext cx="7374467" cy="1588"/>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1"/>
            <p:cNvSpPr txBox="1">
              <a:spLocks noChangeArrowheads="1"/>
            </p:cNvSpPr>
            <p:nvPr/>
          </p:nvSpPr>
          <p:spPr bwMode="auto">
            <a:xfrm>
              <a:off x="5385495" y="4931308"/>
              <a:ext cx="1402951" cy="3989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内部路由器</a:t>
              </a:r>
            </a:p>
          </p:txBody>
        </p:sp>
        <p:sp>
          <p:nvSpPr>
            <p:cNvPr id="13" name="Text Box 12"/>
            <p:cNvSpPr txBox="1">
              <a:spLocks noChangeArrowheads="1"/>
            </p:cNvSpPr>
            <p:nvPr/>
          </p:nvSpPr>
          <p:spPr bwMode="auto">
            <a:xfrm>
              <a:off x="2599770" y="4953363"/>
              <a:ext cx="1402951" cy="678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边界路由器</a:t>
              </a:r>
            </a:p>
            <a:p>
              <a:pPr algn="ctr"/>
              <a:r>
                <a:rPr kumimoji="1" lang="zh-CN" altLang="en-US" sz="1400" b="1" dirty="0">
                  <a:solidFill>
                    <a:srgbClr val="CC00CC"/>
                  </a:solidFill>
                  <a:latin typeface="微软雅黑" pitchFamily="34" charset="-122"/>
                  <a:ea typeface="微软雅黑" pitchFamily="34" charset="-122"/>
                </a:rPr>
                <a:t>（入口）</a:t>
              </a:r>
            </a:p>
          </p:txBody>
        </p:sp>
        <p:sp>
          <p:nvSpPr>
            <p:cNvPr id="14" name="Text Box 13"/>
            <p:cNvSpPr txBox="1">
              <a:spLocks noChangeArrowheads="1"/>
            </p:cNvSpPr>
            <p:nvPr/>
          </p:nvSpPr>
          <p:spPr bwMode="auto">
            <a:xfrm>
              <a:off x="7779783" y="4953363"/>
              <a:ext cx="1402951" cy="678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C00CC"/>
                  </a:solidFill>
                  <a:latin typeface="微软雅黑" pitchFamily="34" charset="-122"/>
                  <a:ea typeface="微软雅黑" pitchFamily="34" charset="-122"/>
                </a:rPr>
                <a:t>边界路由器</a:t>
              </a:r>
            </a:p>
            <a:p>
              <a:pPr algn="ctr"/>
              <a:r>
                <a:rPr kumimoji="1" lang="zh-CN" altLang="en-US" sz="1400" b="1" dirty="0">
                  <a:solidFill>
                    <a:srgbClr val="CC00CC"/>
                  </a:solidFill>
                  <a:latin typeface="微软雅黑" pitchFamily="34" charset="-122"/>
                  <a:ea typeface="微软雅黑" pitchFamily="34" charset="-122"/>
                </a:rPr>
                <a:t>（出口）</a:t>
              </a:r>
            </a:p>
          </p:txBody>
        </p:sp>
        <p:pic>
          <p:nvPicPr>
            <p:cNvPr id="16" name="Picture 1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39497" y="4598566"/>
              <a:ext cx="484981"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7" name="Picture 16"/>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51951" y="4598566"/>
              <a:ext cx="484981"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8" name="Picture 17"/>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64403" y="4598566"/>
              <a:ext cx="48670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19" name="Picture 1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78576" y="4598566"/>
              <a:ext cx="484981"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0" name="Rectangle 19"/>
            <p:cNvSpPr>
              <a:spLocks noChangeArrowheads="1"/>
            </p:cNvSpPr>
            <p:nvPr/>
          </p:nvSpPr>
          <p:spPr bwMode="auto">
            <a:xfrm>
              <a:off x="1385398" y="2999954"/>
              <a:ext cx="969963" cy="619125"/>
            </a:xfrm>
            <a:prstGeom prst="rect">
              <a:avLst/>
            </a:prstGeom>
            <a:solidFill>
              <a:srgbClr val="66FFFF"/>
            </a:solidFill>
            <a:ln w="9525">
              <a:solidFill>
                <a:schemeClr val="tx1"/>
              </a:solidFill>
              <a:miter lim="800000"/>
              <a:headEnd/>
              <a:tailEnd/>
            </a:ln>
            <a:effectLst/>
          </p:spPr>
          <p:txBody>
            <a:bodyPr wrap="none" anchor="ctr"/>
            <a:lstStyle/>
            <a:p>
              <a:pPr algn="ctr"/>
              <a:r>
                <a:rPr kumimoji="1" lang="zh-CN" altLang="en-US" sz="1400" b="1">
                  <a:latin typeface="微软雅黑" pitchFamily="34" charset="-122"/>
                  <a:ea typeface="微软雅黑" pitchFamily="34" charset="-122"/>
                </a:rPr>
                <a:t>分类器</a:t>
              </a:r>
            </a:p>
          </p:txBody>
        </p:sp>
        <p:sp>
          <p:nvSpPr>
            <p:cNvPr id="21" name="Rectangle 20"/>
            <p:cNvSpPr>
              <a:spLocks noChangeArrowheads="1"/>
            </p:cNvSpPr>
            <p:nvPr/>
          </p:nvSpPr>
          <p:spPr bwMode="auto">
            <a:xfrm>
              <a:off x="2744034" y="2999954"/>
              <a:ext cx="969963" cy="619125"/>
            </a:xfrm>
            <a:prstGeom prst="rect">
              <a:avLst/>
            </a:prstGeom>
            <a:solidFill>
              <a:srgbClr val="FFFF00"/>
            </a:solidFill>
            <a:ln w="9525">
              <a:solidFill>
                <a:schemeClr val="tx1"/>
              </a:solidFill>
              <a:miter lim="800000"/>
              <a:headEnd/>
              <a:tailEnd/>
            </a:ln>
            <a:effectLst/>
          </p:spPr>
          <p:txBody>
            <a:bodyPr wrap="none" anchor="ctr"/>
            <a:lstStyle/>
            <a:p>
              <a:pPr algn="ctr"/>
              <a:r>
                <a:rPr kumimoji="1" lang="zh-CN" altLang="en-US" sz="1400" b="1">
                  <a:latin typeface="微软雅黑" pitchFamily="34" charset="-122"/>
                  <a:ea typeface="微软雅黑" pitchFamily="34" charset="-122"/>
                </a:rPr>
                <a:t>标记器</a:t>
              </a:r>
            </a:p>
          </p:txBody>
        </p:sp>
        <p:sp>
          <p:nvSpPr>
            <p:cNvPr id="22" name="Rectangle 21"/>
            <p:cNvSpPr>
              <a:spLocks noChangeArrowheads="1"/>
            </p:cNvSpPr>
            <p:nvPr/>
          </p:nvSpPr>
          <p:spPr bwMode="auto">
            <a:xfrm>
              <a:off x="4102669" y="2999954"/>
              <a:ext cx="969963" cy="619125"/>
            </a:xfrm>
            <a:prstGeom prst="rect">
              <a:avLst/>
            </a:prstGeom>
            <a:solidFill>
              <a:srgbClr val="FFFF00"/>
            </a:solidFill>
            <a:ln w="9525">
              <a:solidFill>
                <a:schemeClr val="tx1"/>
              </a:solidFill>
              <a:miter lim="800000"/>
              <a:headEnd/>
              <a:tailEnd/>
            </a:ln>
            <a:effectLst/>
          </p:spPr>
          <p:txBody>
            <a:bodyPr wrap="none" anchor="ctr"/>
            <a:lstStyle/>
            <a:p>
              <a:pPr algn="ctr"/>
              <a:r>
                <a:rPr kumimoji="1" lang="zh-CN" altLang="en-US" sz="1400" b="1">
                  <a:latin typeface="微软雅黑" pitchFamily="34" charset="-122"/>
                  <a:ea typeface="微软雅黑" pitchFamily="34" charset="-122"/>
                </a:rPr>
                <a:t>整形器</a:t>
              </a:r>
            </a:p>
          </p:txBody>
        </p:sp>
        <p:sp>
          <p:nvSpPr>
            <p:cNvPr id="23" name="Rectangle 22"/>
            <p:cNvSpPr>
              <a:spLocks noChangeArrowheads="1"/>
            </p:cNvSpPr>
            <p:nvPr/>
          </p:nvSpPr>
          <p:spPr bwMode="auto">
            <a:xfrm>
              <a:off x="2744034" y="2029991"/>
              <a:ext cx="969963" cy="619125"/>
            </a:xfrm>
            <a:prstGeom prst="rect">
              <a:avLst/>
            </a:prstGeom>
            <a:solidFill>
              <a:srgbClr val="FFFF00"/>
            </a:solidFill>
            <a:ln w="9525">
              <a:solidFill>
                <a:schemeClr val="tx1"/>
              </a:solidFill>
              <a:miter lim="800000"/>
              <a:headEnd/>
              <a:tailEnd/>
            </a:ln>
            <a:effectLst/>
          </p:spPr>
          <p:txBody>
            <a:bodyPr wrap="none" anchor="ctr"/>
            <a:lstStyle/>
            <a:p>
              <a:pPr algn="ctr"/>
              <a:r>
                <a:rPr kumimoji="1" lang="zh-CN" altLang="en-US" sz="1400" b="1" dirty="0">
                  <a:latin typeface="微软雅黑" pitchFamily="34" charset="-122"/>
                  <a:ea typeface="微软雅黑" pitchFamily="34" charset="-122"/>
                </a:rPr>
                <a:t>测定器</a:t>
              </a:r>
            </a:p>
          </p:txBody>
        </p:sp>
        <p:sp>
          <p:nvSpPr>
            <p:cNvPr id="24" name="Line 23"/>
            <p:cNvSpPr>
              <a:spLocks noChangeShapeType="1"/>
            </p:cNvSpPr>
            <p:nvPr/>
          </p:nvSpPr>
          <p:spPr bwMode="auto">
            <a:xfrm>
              <a:off x="511745" y="3309515"/>
              <a:ext cx="873654"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5072632" y="3309515"/>
              <a:ext cx="873654"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flipV="1">
              <a:off x="2367400" y="3309515"/>
              <a:ext cx="376634" cy="127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6"/>
            <p:cNvSpPr>
              <a:spLocks noChangeShapeType="1"/>
            </p:cNvSpPr>
            <p:nvPr/>
          </p:nvSpPr>
          <p:spPr bwMode="auto">
            <a:xfrm>
              <a:off x="3713997" y="3309515"/>
              <a:ext cx="397272"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Freeform 27"/>
            <p:cNvSpPr>
              <a:spLocks/>
            </p:cNvSpPr>
            <p:nvPr/>
          </p:nvSpPr>
          <p:spPr bwMode="auto">
            <a:xfrm>
              <a:off x="1829106" y="2339553"/>
              <a:ext cx="926968" cy="660400"/>
            </a:xfrm>
            <a:custGeom>
              <a:avLst/>
              <a:gdLst>
                <a:gd name="T0" fmla="*/ 0 w 117"/>
                <a:gd name="T1" fmla="*/ 240 h 240"/>
                <a:gd name="T2" fmla="*/ 0 w 117"/>
                <a:gd name="T3" fmla="*/ 0 h 240"/>
                <a:gd name="T4" fmla="*/ 117 w 117"/>
                <a:gd name="T5" fmla="*/ 1 h 240"/>
              </a:gdLst>
              <a:ahLst/>
              <a:cxnLst>
                <a:cxn ang="0">
                  <a:pos x="T0" y="T1"/>
                </a:cxn>
                <a:cxn ang="0">
                  <a:pos x="T2" y="T3"/>
                </a:cxn>
                <a:cxn ang="0">
                  <a:pos x="T4" y="T5"/>
                </a:cxn>
              </a:cxnLst>
              <a:rect l="0" t="0" r="r" b="b"/>
              <a:pathLst>
                <a:path w="117" h="240">
                  <a:moveTo>
                    <a:pt x="0" y="240"/>
                  </a:moveTo>
                  <a:lnTo>
                    <a:pt x="0" y="0"/>
                  </a:lnTo>
                  <a:lnTo>
                    <a:pt x="117" y="1"/>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Freeform 28"/>
            <p:cNvSpPr>
              <a:spLocks/>
            </p:cNvSpPr>
            <p:nvPr/>
          </p:nvSpPr>
          <p:spPr bwMode="auto">
            <a:xfrm>
              <a:off x="3738074" y="2491953"/>
              <a:ext cx="851297" cy="506412"/>
            </a:xfrm>
            <a:custGeom>
              <a:avLst/>
              <a:gdLst>
                <a:gd name="T0" fmla="*/ 0 w 437"/>
                <a:gd name="T1" fmla="*/ 1 h 236"/>
                <a:gd name="T2" fmla="*/ 437 w 437"/>
                <a:gd name="T3" fmla="*/ 0 h 236"/>
                <a:gd name="T4" fmla="*/ 437 w 437"/>
                <a:gd name="T5" fmla="*/ 236 h 236"/>
              </a:gdLst>
              <a:ahLst/>
              <a:cxnLst>
                <a:cxn ang="0">
                  <a:pos x="T0" y="T1"/>
                </a:cxn>
                <a:cxn ang="0">
                  <a:pos x="T2" y="T3"/>
                </a:cxn>
                <a:cxn ang="0">
                  <a:pos x="T4" y="T5"/>
                </a:cxn>
              </a:cxnLst>
              <a:rect l="0" t="0" r="r" b="b"/>
              <a:pathLst>
                <a:path w="437" h="236">
                  <a:moveTo>
                    <a:pt x="0" y="1"/>
                  </a:moveTo>
                  <a:lnTo>
                    <a:pt x="437" y="0"/>
                  </a:lnTo>
                  <a:lnTo>
                    <a:pt x="437" y="236"/>
                  </a:lnTo>
                </a:path>
              </a:pathLst>
            </a:custGeom>
            <a:noFill/>
            <a:ln w="19050" cmpd="sng">
              <a:solidFill>
                <a:srgbClr val="0000FF"/>
              </a:solidFill>
              <a:round/>
              <a:headEnd type="none" w="med" len="me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9"/>
            <p:cNvSpPr>
              <a:spLocks noChangeShapeType="1"/>
            </p:cNvSpPr>
            <p:nvPr/>
          </p:nvSpPr>
          <p:spPr bwMode="auto">
            <a:xfrm flipV="1">
              <a:off x="3351122" y="3782591"/>
              <a:ext cx="1915848" cy="874713"/>
            </a:xfrm>
            <a:prstGeom prst="line">
              <a:avLst/>
            </a:prstGeom>
            <a:noFill/>
            <a:ln w="9525">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0"/>
            <p:cNvSpPr>
              <a:spLocks noChangeShapeType="1"/>
            </p:cNvSpPr>
            <p:nvPr/>
          </p:nvSpPr>
          <p:spPr bwMode="auto">
            <a:xfrm flipH="1" flipV="1">
              <a:off x="1191063" y="3795291"/>
              <a:ext cx="1941644" cy="874713"/>
            </a:xfrm>
            <a:prstGeom prst="line">
              <a:avLst/>
            </a:prstGeom>
            <a:noFill/>
            <a:ln w="9525">
              <a:solidFill>
                <a:srgbClr val="0000FF"/>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AutoShape 31"/>
            <p:cNvSpPr>
              <a:spLocks noChangeArrowheads="1"/>
            </p:cNvSpPr>
            <p:nvPr/>
          </p:nvSpPr>
          <p:spPr bwMode="auto">
            <a:xfrm>
              <a:off x="7058992" y="2339553"/>
              <a:ext cx="1950244" cy="1030287"/>
            </a:xfrm>
            <a:prstGeom prst="wedgeRoundRectCallout">
              <a:avLst>
                <a:gd name="adj1" fmla="val -63028"/>
                <a:gd name="adj2" fmla="val 120396"/>
                <a:gd name="adj3" fmla="val 16667"/>
              </a:avLst>
            </a:prstGeom>
            <a:solidFill>
              <a:srgbClr val="00FF00"/>
            </a:solidFill>
            <a:ln w="9525">
              <a:solidFill>
                <a:schemeClr val="tx1"/>
              </a:solidFill>
              <a:miter lim="800000"/>
              <a:headEnd/>
              <a:tailEnd/>
            </a:ln>
            <a:effectLst/>
          </p:spPr>
          <p:txBody>
            <a:bodyPr/>
            <a:lstStyle/>
            <a:p>
              <a:pPr algn="ctr"/>
              <a:r>
                <a:rPr kumimoji="1" lang="zh-CN" altLang="en-US" sz="1400" b="1" dirty="0">
                  <a:latin typeface="微软雅黑" pitchFamily="34" charset="-122"/>
                  <a:ea typeface="微软雅黑" pitchFamily="34" charset="-122"/>
                </a:rPr>
                <a:t>路由器</a:t>
              </a:r>
              <a:r>
                <a:rPr kumimoji="1" lang="zh-CN" altLang="en-US" sz="1400" b="1" dirty="0" smtClean="0">
                  <a:latin typeface="微软雅黑" pitchFamily="34" charset="-122"/>
                  <a:ea typeface="微软雅黑" pitchFamily="34" charset="-122"/>
                </a:rPr>
                <a:t>根据 </a:t>
              </a:r>
              <a:endParaRPr kumimoji="1" lang="en-US" altLang="zh-CN" sz="1400" b="1" dirty="0" smtClean="0">
                <a:latin typeface="微软雅黑" pitchFamily="34" charset="-122"/>
                <a:ea typeface="微软雅黑" pitchFamily="34" charset="-122"/>
              </a:endParaRPr>
            </a:p>
            <a:p>
              <a:pPr algn="ctr"/>
              <a:r>
                <a:rPr kumimoji="1" lang="en-US" altLang="zh-CN" sz="1400" b="1" dirty="0" smtClean="0">
                  <a:latin typeface="微软雅黑" pitchFamily="34" charset="-122"/>
                  <a:ea typeface="微软雅黑" pitchFamily="34" charset="-122"/>
                </a:rPr>
                <a:t>DS </a:t>
              </a:r>
              <a:r>
                <a:rPr kumimoji="1" lang="zh-CN" altLang="en-US" sz="1400" b="1" dirty="0">
                  <a:latin typeface="微软雅黑" pitchFamily="34" charset="-122"/>
                  <a:ea typeface="微软雅黑" pitchFamily="34" charset="-122"/>
                </a:rPr>
                <a:t>值</a:t>
              </a:r>
            </a:p>
            <a:p>
              <a:pPr algn="ctr"/>
              <a:r>
                <a:rPr kumimoji="1" lang="zh-CN" altLang="en-US" sz="1400" b="1" dirty="0">
                  <a:latin typeface="微软雅黑" pitchFamily="34" charset="-122"/>
                  <a:ea typeface="微软雅黑" pitchFamily="34" charset="-122"/>
                </a:rPr>
                <a:t>进行转发</a:t>
              </a:r>
            </a:p>
          </p:txBody>
        </p:sp>
        <p:sp>
          <p:nvSpPr>
            <p:cNvPr id="33" name="Text Box 32"/>
            <p:cNvSpPr txBox="1">
              <a:spLocks noChangeArrowheads="1"/>
            </p:cNvSpPr>
            <p:nvPr/>
          </p:nvSpPr>
          <p:spPr bwMode="auto">
            <a:xfrm>
              <a:off x="4287432" y="1772816"/>
              <a:ext cx="937517" cy="3989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调节器</a:t>
              </a:r>
            </a:p>
          </p:txBody>
        </p:sp>
        <p:sp>
          <p:nvSpPr>
            <p:cNvPr id="34" name="Text Box 33"/>
            <p:cNvSpPr txBox="1">
              <a:spLocks noChangeArrowheads="1"/>
            </p:cNvSpPr>
            <p:nvPr/>
          </p:nvSpPr>
          <p:spPr bwMode="auto">
            <a:xfrm>
              <a:off x="227005" y="2845966"/>
              <a:ext cx="937517" cy="3989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分组入</a:t>
              </a:r>
            </a:p>
          </p:txBody>
        </p:sp>
        <p:sp>
          <p:nvSpPr>
            <p:cNvPr id="35" name="Text Box 34"/>
            <p:cNvSpPr txBox="1">
              <a:spLocks noChangeArrowheads="1"/>
            </p:cNvSpPr>
            <p:nvPr/>
          </p:nvSpPr>
          <p:spPr bwMode="auto">
            <a:xfrm>
              <a:off x="5360582" y="2853904"/>
              <a:ext cx="937517" cy="3989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分组出</a:t>
              </a:r>
            </a:p>
          </p:txBody>
        </p:sp>
        <p:sp>
          <p:nvSpPr>
            <p:cNvPr id="36" name="AutoShape 35"/>
            <p:cNvSpPr>
              <a:spLocks noChangeArrowheads="1"/>
            </p:cNvSpPr>
            <p:nvPr/>
          </p:nvSpPr>
          <p:spPr bwMode="auto">
            <a:xfrm>
              <a:off x="4506822" y="3636540"/>
              <a:ext cx="134144" cy="406400"/>
            </a:xfrm>
            <a:prstGeom prst="downArrow">
              <a:avLst>
                <a:gd name="adj1" fmla="val 50000"/>
                <a:gd name="adj2" fmla="val 82051"/>
              </a:avLst>
            </a:prstGeom>
            <a:solidFill>
              <a:srgbClr val="FF66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sz="1200" b="1">
                <a:latin typeface="微软雅黑" pitchFamily="34" charset="-122"/>
                <a:ea typeface="微软雅黑" pitchFamily="34" charset="-122"/>
              </a:endParaRPr>
            </a:p>
          </p:txBody>
        </p:sp>
        <p:sp>
          <p:nvSpPr>
            <p:cNvPr id="37" name="Text Box 36"/>
            <p:cNvSpPr txBox="1">
              <a:spLocks noChangeArrowheads="1"/>
            </p:cNvSpPr>
            <p:nvPr/>
          </p:nvSpPr>
          <p:spPr bwMode="auto">
            <a:xfrm>
              <a:off x="3866356" y="3719092"/>
              <a:ext cx="704800" cy="3989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丢弃</a:t>
              </a:r>
            </a:p>
          </p:txBody>
        </p:sp>
        <p:sp>
          <p:nvSpPr>
            <p:cNvPr id="38" name="Line 37"/>
            <p:cNvSpPr>
              <a:spLocks noChangeShapeType="1"/>
            </p:cNvSpPr>
            <p:nvPr/>
          </p:nvSpPr>
          <p:spPr bwMode="auto">
            <a:xfrm>
              <a:off x="2549698" y="1823616"/>
              <a:ext cx="0" cy="1958975"/>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pic>
          <p:nvPicPr>
            <p:cNvPr id="15" name="Picture 1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22641" y="4598566"/>
              <a:ext cx="484981"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pic>
        <p:nvPicPr>
          <p:cNvPr id="40"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41757" y="3223537"/>
            <a:ext cx="449780" cy="449781"/>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75325" y="3197365"/>
            <a:ext cx="449780" cy="4497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690328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6113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911304"/>
            <a:ext cx="319170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的要点</a:t>
            </a:r>
          </a:p>
        </p:txBody>
      </p:sp>
      <p:sp>
        <p:nvSpPr>
          <p:cNvPr id="4" name="Rectangle 46"/>
          <p:cNvSpPr>
            <a:spLocks noChangeArrowheads="1"/>
          </p:cNvSpPr>
          <p:nvPr/>
        </p:nvSpPr>
        <p:spPr bwMode="auto">
          <a:xfrm>
            <a:off x="517852" y="1309286"/>
            <a:ext cx="8401861"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b="1" dirty="0">
                <a:solidFill>
                  <a:srgbClr val="CC00CC"/>
                </a:solidFill>
                <a:latin typeface="微软雅黑" pitchFamily="34" charset="-122"/>
                <a:ea typeface="微软雅黑" pitchFamily="34" charset="-122"/>
              </a:rPr>
              <a:t>(4) </a:t>
            </a:r>
            <a:r>
              <a:rPr lang="zh-CN" altLang="en-US" sz="2000" b="1" dirty="0">
                <a:solidFill>
                  <a:srgbClr val="CC00CC"/>
                </a:solidFill>
                <a:latin typeface="微软雅黑" pitchFamily="34" charset="-122"/>
                <a:ea typeface="微软雅黑" pitchFamily="34" charset="-122"/>
              </a:rPr>
              <a:t>聚合 </a:t>
            </a:r>
            <a:r>
              <a:rPr lang="en-US" altLang="zh-CN" sz="2000" b="1" dirty="0">
                <a:solidFill>
                  <a:srgbClr val="CC00CC"/>
                </a:solidFill>
                <a:latin typeface="微软雅黑" pitchFamily="34" charset="-122"/>
                <a:ea typeface="微软雅黑" pitchFamily="34" charset="-122"/>
              </a:rPr>
              <a:t>(aggregation)</a:t>
            </a:r>
          </a:p>
          <a:p>
            <a:pPr marL="684000" indent="-342900" eaLnBrk="0" hangingPunct="0">
              <a:lnSpc>
                <a:spcPts val="3300"/>
              </a:lnSpc>
              <a:buClr>
                <a:srgbClr val="0070C0"/>
              </a:buClr>
              <a:buFont typeface="Wingdings" pitchFamily="2" charset="2"/>
              <a:buChar char="l"/>
            </a:pP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不是为网络中的每一个流维持供转发时使用的状态信息，而是将</a:t>
            </a:r>
            <a:r>
              <a:rPr lang="zh-CN" altLang="en-US" sz="2000" b="1" dirty="0">
                <a:solidFill>
                  <a:srgbClr val="0000FF"/>
                </a:solidFill>
                <a:latin typeface="微软雅黑" pitchFamily="34" charset="-122"/>
                <a:ea typeface="微软雅黑" pitchFamily="34" charset="-122"/>
              </a:rPr>
              <a:t>若干个流根据其 </a:t>
            </a:r>
            <a:r>
              <a:rPr lang="en-US" altLang="zh-CN" sz="2000" b="1" dirty="0">
                <a:solidFill>
                  <a:srgbClr val="0000FF"/>
                </a:solidFill>
                <a:latin typeface="微软雅黑" pitchFamily="34" charset="-122"/>
                <a:ea typeface="微软雅黑" pitchFamily="34" charset="-122"/>
              </a:rPr>
              <a:t>DS </a:t>
            </a:r>
            <a:r>
              <a:rPr lang="zh-CN" altLang="en-US" sz="2000" b="1" dirty="0">
                <a:solidFill>
                  <a:srgbClr val="0000FF"/>
                </a:solidFill>
                <a:latin typeface="微软雅黑" pitchFamily="34" charset="-122"/>
                <a:ea typeface="微软雅黑" pitchFamily="34" charset="-122"/>
              </a:rPr>
              <a:t>值聚合成少量的流</a:t>
            </a:r>
            <a:r>
              <a:rPr lang="zh-CN" altLang="en-US" sz="2000" b="1" dirty="0">
                <a:latin typeface="微软雅黑" pitchFamily="34" charset="-122"/>
                <a:ea typeface="微软雅黑" pitchFamily="34" charset="-122"/>
              </a:rPr>
              <a:t>。</a:t>
            </a:r>
          </a:p>
          <a:p>
            <a:pPr marL="6840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路由器对相同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值的流都按相同的优先级进行转发。这就大大简化了网络内部的路由器的转发机制。</a:t>
            </a:r>
          </a:p>
          <a:p>
            <a:pPr marL="6840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不需要使用 </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信令。 </a:t>
            </a:r>
          </a:p>
        </p:txBody>
      </p:sp>
    </p:spTree>
    <p:extLst>
      <p:ext uri="{BB962C8B-B14F-4D97-AF65-F5344CB8AC3E}">
        <p14:creationId xmlns:p14="http://schemas.microsoft.com/office/powerpoint/2010/main" xmlns="" val="3207574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195988"/>
            <a:ext cx="8129015"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由于分组的到达可能不按序，但将分组还原和播放时又应当是按序的，因此在发送多媒体分组时还应当给每一个分组加上</a:t>
            </a:r>
            <a:r>
              <a:rPr lang="zh-CN" altLang="en-US" sz="2000" b="1" dirty="0">
                <a:solidFill>
                  <a:srgbClr val="0000FF"/>
                </a:solidFill>
                <a:latin typeface="微软雅黑" pitchFamily="34" charset="-122"/>
                <a:ea typeface="微软雅黑" pitchFamily="34" charset="-122"/>
              </a:rPr>
              <a:t>序号</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要使接收端能够将节目中本来就存在的正常的短时间停顿（如音乐中停顿几拍）和因某些分组的较大迟延造成的“停顿”区分开来</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就</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增加一个</a:t>
            </a:r>
            <a:r>
              <a:rPr lang="zh-CN" altLang="en-US" sz="2000" b="1" dirty="0">
                <a:solidFill>
                  <a:srgbClr val="0000FF"/>
                </a:solidFill>
                <a:latin typeface="微软雅黑" pitchFamily="34" charset="-122"/>
                <a:ea typeface="微软雅黑" pitchFamily="34" charset="-122"/>
              </a:rPr>
              <a:t>时间戳  </a:t>
            </a:r>
            <a:r>
              <a:rPr lang="en-US" altLang="zh-CN" sz="2000" b="1" dirty="0">
                <a:latin typeface="微软雅黑" pitchFamily="34" charset="-122"/>
                <a:ea typeface="微软雅黑" pitchFamily="34" charset="-122"/>
              </a:rPr>
              <a:t>(timestamp)</a:t>
            </a:r>
            <a:r>
              <a:rPr lang="zh-CN" altLang="en-US" sz="2000" b="1" dirty="0">
                <a:latin typeface="微软雅黑" pitchFamily="34" charset="-122"/>
                <a:ea typeface="微软雅黑" pitchFamily="34" charset="-122"/>
              </a:rPr>
              <a:t>，以便告诉接收端应当在什么时间播放哪个分组。</a:t>
            </a:r>
          </a:p>
        </p:txBody>
      </p:sp>
      <p:sp>
        <p:nvSpPr>
          <p:cNvPr id="3" name="AutoShape 5"/>
          <p:cNvSpPr>
            <a:spLocks noChangeArrowheads="1"/>
          </p:cNvSpPr>
          <p:nvPr/>
        </p:nvSpPr>
        <p:spPr bwMode="auto">
          <a:xfrm>
            <a:off x="509475" y="82299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205311" y="789782"/>
            <a:ext cx="274947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需要解决的问题（续）</a:t>
            </a:r>
            <a:endParaRPr lang="fr-FR" altLang="zh-CN" sz="20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8944" y="1663839"/>
            <a:ext cx="8121967" cy="174034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行为</a:t>
            </a:r>
            <a:r>
              <a:rPr lang="zh-CN" altLang="en-US" sz="2000" b="1" dirty="0">
                <a:latin typeface="微软雅黑" pitchFamily="34" charset="-122"/>
                <a:ea typeface="微软雅黑" pitchFamily="34" charset="-122"/>
              </a:rPr>
              <a:t>”就是指在转发分组时路由器对分组是怎样处理的。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每跳</a:t>
            </a:r>
            <a:r>
              <a:rPr lang="zh-CN" altLang="en-US" sz="2000" b="1" dirty="0">
                <a:latin typeface="微软雅黑" pitchFamily="34" charset="-122"/>
                <a:ea typeface="微软雅黑" pitchFamily="34" charset="-122"/>
              </a:rPr>
              <a:t>”是强调这里所说的行为只涉及到本路由器转发的这一跳的行为，而下一个路由器再怎样处理则与本路由器的处理无关。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这和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 RSVP </a:t>
            </a:r>
            <a:r>
              <a:rPr lang="zh-CN" altLang="en-US" sz="2000" b="1" dirty="0">
                <a:latin typeface="微软雅黑" pitchFamily="34" charset="-122"/>
                <a:ea typeface="微软雅黑" pitchFamily="34" charset="-122"/>
              </a:rPr>
              <a:t>考虑的服务质量是“端到端”的很不一样。 </a:t>
            </a:r>
          </a:p>
        </p:txBody>
      </p:sp>
      <p:sp>
        <p:nvSpPr>
          <p:cNvPr id="3" name="AutoShape 5"/>
          <p:cNvSpPr>
            <a:spLocks noChangeArrowheads="1"/>
          </p:cNvSpPr>
          <p:nvPr/>
        </p:nvSpPr>
        <p:spPr bwMode="auto">
          <a:xfrm>
            <a:off x="511897" y="125426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174272" y="1221058"/>
            <a:ext cx="478169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每跳行为 </a:t>
            </a:r>
            <a:r>
              <a:rPr lang="en-US" altLang="zh-CN" sz="2000" b="1" dirty="0">
                <a:solidFill>
                  <a:schemeClr val="bg1"/>
                </a:solidFill>
                <a:latin typeface="微软雅黑" pitchFamily="34" charset="-122"/>
                <a:ea typeface="微软雅黑" pitchFamily="34" charset="-122"/>
              </a:rPr>
              <a:t>PHB (Per-Hop Behavior) </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1880022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7759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927764"/>
            <a:ext cx="330872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定义的两种 </a:t>
            </a:r>
            <a:r>
              <a:rPr lang="en-US" altLang="zh-CN" sz="2000" b="1" dirty="0">
                <a:latin typeface="微软雅黑" pitchFamily="34" charset="-122"/>
                <a:ea typeface="微软雅黑" pitchFamily="34" charset="-122"/>
              </a:rPr>
              <a:t>PHB </a:t>
            </a:r>
          </a:p>
        </p:txBody>
      </p:sp>
      <p:sp>
        <p:nvSpPr>
          <p:cNvPr id="4" name="Rectangle 46"/>
          <p:cNvSpPr>
            <a:spLocks noChangeArrowheads="1"/>
          </p:cNvSpPr>
          <p:nvPr/>
        </p:nvSpPr>
        <p:spPr bwMode="auto">
          <a:xfrm>
            <a:off x="517853" y="1311562"/>
            <a:ext cx="8272464"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迅速转发 </a:t>
            </a:r>
            <a:r>
              <a:rPr lang="en-US" altLang="zh-CN" sz="2000" b="1" dirty="0">
                <a:latin typeface="微软雅黑" pitchFamily="34" charset="-122"/>
                <a:ea typeface="微软雅黑" pitchFamily="34" charset="-122"/>
              </a:rPr>
              <a:t>PBH</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EF PHB</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EF</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EF </a:t>
            </a:r>
            <a:r>
              <a:rPr lang="zh-CN" altLang="en-US" sz="2000" b="1" dirty="0">
                <a:latin typeface="微软雅黑" pitchFamily="34" charset="-122"/>
                <a:ea typeface="微软雅黑" pitchFamily="34" charset="-122"/>
              </a:rPr>
              <a:t>指明离开一个路由器的通信量的数据率必须等于或大于某一数值。因此 </a:t>
            </a:r>
            <a:r>
              <a:rPr lang="en-US" altLang="zh-CN" sz="2000" b="1" dirty="0">
                <a:latin typeface="微软雅黑" pitchFamily="34" charset="-122"/>
                <a:ea typeface="微软雅黑" pitchFamily="34" charset="-122"/>
              </a:rPr>
              <a:t>EF PHB </a:t>
            </a:r>
            <a:r>
              <a:rPr lang="zh-CN" altLang="en-US" sz="2000" b="1" dirty="0">
                <a:latin typeface="微软雅黑" pitchFamily="34" charset="-122"/>
                <a:ea typeface="微软雅黑" pitchFamily="34" charset="-122"/>
              </a:rPr>
              <a:t>用来构造通过 </a:t>
            </a:r>
            <a:r>
              <a:rPr lang="en-US" altLang="zh-CN" sz="2000" b="1" dirty="0">
                <a:latin typeface="微软雅黑" pitchFamily="34" charset="-122"/>
                <a:ea typeface="微软雅黑" pitchFamily="34" charset="-122"/>
              </a:rPr>
              <a:t>DS </a:t>
            </a:r>
            <a:r>
              <a:rPr lang="zh-CN" altLang="en-US" sz="2000" b="1" dirty="0">
                <a:latin typeface="微软雅黑" pitchFamily="34" charset="-122"/>
                <a:ea typeface="微软雅黑" pitchFamily="34" charset="-122"/>
              </a:rPr>
              <a:t>域的低丢失率、低时延、低时延</a:t>
            </a:r>
            <a:r>
              <a:rPr lang="zh-CN" altLang="en-US" sz="2000" b="1" dirty="0" smtClean="0">
                <a:latin typeface="微软雅黑" pitchFamily="34" charset="-122"/>
                <a:ea typeface="微软雅黑" pitchFamily="34" charset="-122"/>
              </a:rPr>
              <a:t>抖  动</a:t>
            </a:r>
            <a:r>
              <a:rPr lang="zh-CN" altLang="en-US" sz="2000" b="1" dirty="0">
                <a:latin typeface="微软雅黑" pitchFamily="34" charset="-122"/>
                <a:ea typeface="微软雅黑" pitchFamily="34" charset="-122"/>
              </a:rPr>
              <a:t>、确保带宽的端到端服务（即不排队或很少排队）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这种服务对端点来说像点对点连接或“虚拟租用线”，又</a:t>
            </a:r>
            <a:r>
              <a:rPr lang="zh-CN" altLang="en-US" sz="2000" b="1" dirty="0" smtClean="0">
                <a:latin typeface="微软雅黑" pitchFamily="34" charset="-122"/>
                <a:ea typeface="微软雅黑" pitchFamily="34" charset="-122"/>
              </a:rPr>
              <a:t>称为 </a:t>
            </a:r>
            <a:r>
              <a:rPr lang="en-US" altLang="zh-CN" sz="2000" b="1" dirty="0" smtClean="0">
                <a:solidFill>
                  <a:srgbClr val="0000FF"/>
                </a:solidFill>
                <a:latin typeface="微软雅黑" pitchFamily="34" charset="-122"/>
                <a:ea typeface="微软雅黑" pitchFamily="34" charset="-122"/>
              </a:rPr>
              <a:t>Premium</a:t>
            </a:r>
            <a:r>
              <a:rPr lang="zh-CN" altLang="en-US" sz="2000" b="1" dirty="0">
                <a:solidFill>
                  <a:srgbClr val="0000FF"/>
                </a:solidFill>
                <a:latin typeface="微软雅黑" pitchFamily="34" charset="-122"/>
                <a:ea typeface="微软雅黑" pitchFamily="34" charset="-122"/>
              </a:rPr>
              <a:t>（优质）服务</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257659172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80507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755244"/>
            <a:ext cx="330872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定义的两种 </a:t>
            </a:r>
            <a:r>
              <a:rPr lang="en-US" altLang="zh-CN" sz="2000" b="1" dirty="0">
                <a:latin typeface="微软雅黑" pitchFamily="34" charset="-122"/>
                <a:ea typeface="微软雅黑" pitchFamily="34" charset="-122"/>
              </a:rPr>
              <a:t>PHB</a:t>
            </a:r>
            <a:endParaRPr lang="en-US" altLang="zh-CN" sz="2000" b="1" dirty="0" smtClean="0">
              <a:latin typeface="微软雅黑" pitchFamily="34" charset="-122"/>
              <a:ea typeface="微软雅黑" pitchFamily="34" charset="-122"/>
            </a:endParaRPr>
          </a:p>
        </p:txBody>
      </p:sp>
      <p:sp>
        <p:nvSpPr>
          <p:cNvPr id="4" name="Rectangle 46"/>
          <p:cNvSpPr>
            <a:spLocks noChangeArrowheads="1"/>
          </p:cNvSpPr>
          <p:nvPr/>
        </p:nvSpPr>
        <p:spPr bwMode="auto">
          <a:xfrm>
            <a:off x="517853" y="1164920"/>
            <a:ext cx="8133857" cy="30099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确保转发 </a:t>
            </a:r>
            <a:r>
              <a:rPr lang="en-US" altLang="zh-CN" sz="2000" b="1" dirty="0">
                <a:latin typeface="微软雅黑" pitchFamily="34" charset="-122"/>
                <a:ea typeface="微软雅黑" pitchFamily="34" charset="-122"/>
              </a:rPr>
              <a:t>PHB</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AF PHB</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AF</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AF </a:t>
            </a:r>
            <a:r>
              <a:rPr lang="zh-CN" altLang="en-US" sz="2000" b="1" dirty="0">
                <a:latin typeface="微软雅黑" pitchFamily="34" charset="-122"/>
                <a:ea typeface="微软雅黑" pitchFamily="34" charset="-122"/>
              </a:rPr>
              <a:t>用 </a:t>
            </a:r>
            <a:r>
              <a:rPr lang="en-US" altLang="zh-CN" sz="2000" b="1" dirty="0">
                <a:latin typeface="微软雅黑" pitchFamily="34" charset="-122"/>
                <a:ea typeface="微软雅黑" pitchFamily="34" charset="-122"/>
              </a:rPr>
              <a:t>DSCP </a:t>
            </a:r>
            <a:r>
              <a:rPr lang="zh-CN" altLang="en-US" sz="2000" b="1" dirty="0">
                <a:latin typeface="微软雅黑" pitchFamily="34" charset="-122"/>
                <a:ea typeface="微软雅黑" pitchFamily="34" charset="-122"/>
              </a:rPr>
              <a:t>的比特 </a:t>
            </a:r>
            <a:r>
              <a:rPr lang="en-US" altLang="zh-CN" sz="2000" b="1" dirty="0">
                <a:latin typeface="微软雅黑" pitchFamily="34" charset="-122"/>
                <a:ea typeface="微软雅黑" pitchFamily="34" charset="-122"/>
              </a:rPr>
              <a:t>0~2 </a:t>
            </a:r>
            <a:r>
              <a:rPr lang="zh-CN" altLang="en-US" sz="2000" b="1" dirty="0">
                <a:latin typeface="微软雅黑" pitchFamily="34" charset="-122"/>
                <a:ea typeface="微软雅黑" pitchFamily="34" charset="-122"/>
              </a:rPr>
              <a:t>将通信量划分为</a:t>
            </a:r>
            <a:r>
              <a:rPr lang="zh-CN" altLang="en-US" sz="2000" b="1" dirty="0">
                <a:solidFill>
                  <a:srgbClr val="0000FF"/>
                </a:solidFill>
                <a:latin typeface="微软雅黑" pitchFamily="34" charset="-122"/>
                <a:ea typeface="微软雅黑" pitchFamily="34" charset="-122"/>
              </a:rPr>
              <a:t>四个等级</a:t>
            </a:r>
            <a:r>
              <a:rPr lang="zh-CN" altLang="en-US" sz="2000" b="1" dirty="0">
                <a:latin typeface="微软雅黑" pitchFamily="34" charset="-122"/>
                <a:ea typeface="微软雅黑" pitchFamily="34" charset="-122"/>
              </a:rPr>
              <a:t>，并给每一种等级提供最低数量的带宽和缓存空间。</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对于其中的每一个等级再用 </a:t>
            </a:r>
            <a:r>
              <a:rPr lang="en-US" altLang="zh-CN" sz="2000" b="1" dirty="0">
                <a:latin typeface="微软雅黑" pitchFamily="34" charset="-122"/>
                <a:ea typeface="微软雅黑" pitchFamily="34" charset="-122"/>
              </a:rPr>
              <a:t>DSCP </a:t>
            </a:r>
            <a:r>
              <a:rPr lang="zh-CN" altLang="en-US" sz="2000" b="1" dirty="0">
                <a:latin typeface="微软雅黑" pitchFamily="34" charset="-122"/>
                <a:ea typeface="微软雅黑" pitchFamily="34" charset="-122"/>
              </a:rPr>
              <a:t>的比特 </a:t>
            </a:r>
            <a:r>
              <a:rPr lang="en-US" altLang="zh-CN" sz="2000" b="1" dirty="0">
                <a:latin typeface="微软雅黑" pitchFamily="34" charset="-122"/>
                <a:ea typeface="微软雅黑" pitchFamily="34" charset="-122"/>
              </a:rPr>
              <a:t>3~5</a:t>
            </a:r>
            <a:r>
              <a:rPr lang="zh-CN" altLang="en-US" sz="2000" b="1" dirty="0">
                <a:latin typeface="微软雅黑" pitchFamily="34" charset="-122"/>
                <a:ea typeface="微软雅黑" pitchFamily="34" charset="-122"/>
              </a:rPr>
              <a:t>划分出</a:t>
            </a:r>
            <a:r>
              <a:rPr lang="zh-CN" altLang="en-US" sz="2000" b="1" dirty="0">
                <a:solidFill>
                  <a:srgbClr val="0000FF"/>
                </a:solidFill>
                <a:latin typeface="微软雅黑" pitchFamily="34" charset="-122"/>
                <a:ea typeface="微软雅黑" pitchFamily="34" charset="-122"/>
              </a:rPr>
              <a:t>三个“丢弃优先级”</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当发生网络拥塞时，对于每个等级的 </a:t>
            </a:r>
            <a:r>
              <a:rPr lang="en-US" altLang="zh-CN" sz="2000" b="1" dirty="0">
                <a:latin typeface="微软雅黑" pitchFamily="34" charset="-122"/>
                <a:ea typeface="微软雅黑" pitchFamily="34" charset="-122"/>
              </a:rPr>
              <a:t>AF</a:t>
            </a:r>
            <a:r>
              <a:rPr lang="zh-CN" altLang="en-US" sz="2000" b="1" dirty="0">
                <a:latin typeface="微软雅黑" pitchFamily="34" charset="-122"/>
                <a:ea typeface="微软雅黑" pitchFamily="34" charset="-122"/>
              </a:rPr>
              <a:t>，路由器</a:t>
            </a:r>
            <a:r>
              <a:rPr lang="zh-CN" altLang="en-US" sz="2000" b="1" dirty="0">
                <a:solidFill>
                  <a:srgbClr val="0000FF"/>
                </a:solidFill>
                <a:latin typeface="微软雅黑" pitchFamily="34" charset="-122"/>
                <a:ea typeface="微软雅黑" pitchFamily="34" charset="-122"/>
              </a:rPr>
              <a:t>首先把“丢弃优先级”较高的分组丢弃</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xmlns="" val="199748279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28159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231762"/>
            <a:ext cx="234532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区分服务 </a:t>
            </a:r>
            <a:r>
              <a:rPr lang="en-US" altLang="zh-CN" sz="2000" b="1" dirty="0" err="1">
                <a:latin typeface="微软雅黑" pitchFamily="34" charset="-122"/>
                <a:ea typeface="微软雅黑" pitchFamily="34" charset="-122"/>
              </a:rPr>
              <a:t>DiffServ</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644552"/>
            <a:ext cx="8133857" cy="174034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从以上所述可看出，区分服务 </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比较灵活，因为它并没有定义特定的服务或服务类别。</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当新的服务类别出现而旧的服务类别不再使用时，</a:t>
            </a:r>
            <a:r>
              <a:rPr lang="en-US" altLang="zh-CN" sz="2000" b="1" dirty="0" err="1">
                <a:latin typeface="微软雅黑" pitchFamily="34" charset="-122"/>
                <a:ea typeface="微软雅黑" pitchFamily="34" charset="-122"/>
              </a:rPr>
              <a:t>DiffServ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仍然可以工作</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502631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99500"/>
            <a:ext cx="8246337"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大量使用光缆和高速路由器</a:t>
            </a:r>
            <a:r>
              <a:rPr lang="zh-CN" altLang="en-US" sz="2000" b="1" dirty="0">
                <a:latin typeface="微软雅黑" pitchFamily="34" charset="-122"/>
                <a:ea typeface="微软雅黑" pitchFamily="34" charset="-122"/>
              </a:rPr>
              <a:t>，网络的时延和时延抖动就可以足够小，在互联网上传送实时数据就不会有问题。</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把互联网改造为能够对</a:t>
            </a:r>
            <a:r>
              <a:rPr lang="zh-CN" altLang="en-US" sz="2000" b="1" dirty="0">
                <a:solidFill>
                  <a:srgbClr val="0000FF"/>
                </a:solidFill>
                <a:latin typeface="微软雅黑" pitchFamily="34" charset="-122"/>
                <a:ea typeface="微软雅黑" pitchFamily="34" charset="-122"/>
              </a:rPr>
              <a:t>端到端</a:t>
            </a:r>
            <a:r>
              <a:rPr lang="zh-CN" altLang="en-US" sz="2000" b="1" dirty="0">
                <a:latin typeface="微软雅黑" pitchFamily="34" charset="-122"/>
                <a:ea typeface="微软雅黑" pitchFamily="34" charset="-122"/>
              </a:rPr>
              <a:t>的带宽实现</a:t>
            </a:r>
            <a:r>
              <a:rPr lang="zh-CN" altLang="en-US" sz="2000" b="1" dirty="0">
                <a:solidFill>
                  <a:srgbClr val="0000FF"/>
                </a:solidFill>
                <a:latin typeface="微软雅黑" pitchFamily="34" charset="-122"/>
                <a:ea typeface="微软雅黑" pitchFamily="34" charset="-122"/>
              </a:rPr>
              <a:t>预留</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(reservation)</a:t>
            </a:r>
            <a:r>
              <a:rPr lang="zh-CN" altLang="en-US" sz="2000" b="1" dirty="0">
                <a:latin typeface="微软雅黑" pitchFamily="34" charset="-122"/>
                <a:ea typeface="微软雅黑" pitchFamily="34" charset="-122"/>
              </a:rPr>
              <a:t>，把使用无连接协议的互联网转变为面向连接的网络。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部分改动互联网的</a:t>
            </a:r>
            <a:r>
              <a:rPr lang="zh-CN" altLang="en-US" sz="2000" b="1" dirty="0">
                <a:solidFill>
                  <a:srgbClr val="0000FF"/>
                </a:solidFill>
                <a:latin typeface="微软雅黑" pitchFamily="34" charset="-122"/>
                <a:ea typeface="微软雅黑" pitchFamily="34" charset="-122"/>
              </a:rPr>
              <a:t>协议栈</a:t>
            </a:r>
            <a:r>
              <a:rPr lang="zh-CN" altLang="en-US" sz="2000" b="1" dirty="0">
                <a:latin typeface="微软雅黑" pitchFamily="34" charset="-122"/>
                <a:ea typeface="微软雅黑" pitchFamily="34" charset="-122"/>
              </a:rPr>
              <a:t>所付出的代价较小，而这也能够使多媒体信息在互联网上的传输质量得到改进。 </a:t>
            </a:r>
          </a:p>
        </p:txBody>
      </p:sp>
      <p:sp>
        <p:nvSpPr>
          <p:cNvPr id="3" name="AutoShape 5"/>
          <p:cNvSpPr>
            <a:spLocks noChangeArrowheads="1"/>
          </p:cNvSpPr>
          <p:nvPr/>
        </p:nvSpPr>
        <p:spPr bwMode="auto">
          <a:xfrm>
            <a:off x="509475" y="92650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166839" y="893294"/>
            <a:ext cx="28264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必须改造现有的互联网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35461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588160"/>
            <a:ext cx="8129015" cy="174034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目前</a:t>
            </a:r>
            <a:r>
              <a:rPr lang="zh-CN" altLang="en-US" sz="2000" b="1" dirty="0">
                <a:latin typeface="微软雅黑" pitchFamily="34" charset="-122"/>
                <a:ea typeface="微软雅黑" pitchFamily="34" charset="-122"/>
              </a:rPr>
              <a:t>互联网提供的音频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视频服务大体上可分为三种类型：</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流式 </a:t>
            </a:r>
            <a:r>
              <a:rPr lang="en-US" altLang="zh-CN" sz="2000" b="1" dirty="0">
                <a:solidFill>
                  <a:srgbClr val="0000FF"/>
                </a:solidFill>
                <a:latin typeface="微软雅黑" pitchFamily="34" charset="-122"/>
                <a:ea typeface="微软雅黑" pitchFamily="34" charset="-122"/>
              </a:rPr>
              <a:t>(streaming) </a:t>
            </a:r>
            <a:r>
              <a:rPr lang="zh-CN" altLang="en-US" sz="2000" b="1" dirty="0">
                <a:solidFill>
                  <a:srgbClr val="0000FF"/>
                </a:solidFill>
                <a:latin typeface="微软雅黑" pitchFamily="34" charset="-122"/>
                <a:ea typeface="微软雅黑" pitchFamily="34" charset="-122"/>
              </a:rPr>
              <a:t>存储音频</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视频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边下载边播放。</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流式实况音频</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视频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边录制边发送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交互式音频</a:t>
            </a:r>
            <a:r>
              <a:rPr lang="en-US" altLang="zh-CN" sz="2000" b="1" dirty="0">
                <a:solidFill>
                  <a:srgbClr val="0000FF"/>
                </a:solidFill>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视频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实时交互式通信。</a:t>
            </a:r>
          </a:p>
        </p:txBody>
      </p:sp>
      <p:sp>
        <p:nvSpPr>
          <p:cNvPr id="3" name="AutoShape 5"/>
          <p:cNvSpPr>
            <a:spLocks noChangeArrowheads="1"/>
          </p:cNvSpPr>
          <p:nvPr/>
        </p:nvSpPr>
        <p:spPr bwMode="auto">
          <a:xfrm>
            <a:off x="509475" y="12151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592964" y="1181954"/>
            <a:ext cx="397416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互联网提供的音频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视频服务类型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4163256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84838"/>
            <a:ext cx="8129015" cy="258673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对于流式音频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视频的“下载”，实际上并没有把“下载”的内容存储在硬盘上。</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“边下载边播放”结束后，在用户的硬盘上没有留下有关播放内容的任何痕迹。</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流媒体 </a:t>
            </a:r>
            <a:r>
              <a:rPr lang="en-US" altLang="zh-CN" sz="2000" b="1" dirty="0">
                <a:latin typeface="微软雅黑" pitchFamily="34" charset="-122"/>
                <a:ea typeface="微软雅黑" pitchFamily="34" charset="-122"/>
              </a:rPr>
              <a:t>(streaming media) </a:t>
            </a:r>
            <a:r>
              <a:rPr lang="zh-CN" altLang="en-US" sz="2000" b="1" dirty="0">
                <a:latin typeface="微软雅黑" pitchFamily="34" charset="-122"/>
                <a:ea typeface="微软雅黑" pitchFamily="34" charset="-122"/>
              </a:rPr>
              <a:t>即流式音频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流媒体特点就是“边下载边播放” </a:t>
            </a:r>
            <a:r>
              <a:rPr lang="en-US" altLang="zh-CN" sz="2000" b="1" dirty="0">
                <a:latin typeface="微软雅黑" pitchFamily="34" charset="-122"/>
                <a:ea typeface="微软雅黑" pitchFamily="34" charset="-122"/>
              </a:rPr>
              <a:t>(streaming and playing) </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09475" y="9118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653878" y="878632"/>
            <a:ext cx="385233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“边下载边播放”中的“下载”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958446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ChangeArrowheads="1"/>
          </p:cNvSpPr>
          <p:nvPr/>
        </p:nvSpPr>
        <p:spPr bwMode="auto">
          <a:xfrm>
            <a:off x="2629135" y="147638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208280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Rectangle 11"/>
          <p:cNvSpPr>
            <a:spLocks noChangeArrowheads="1"/>
          </p:cNvSpPr>
          <p:nvPr/>
        </p:nvSpPr>
        <p:spPr bwMode="auto">
          <a:xfrm>
            <a:off x="2629135" y="270034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10" name="Line 16"/>
          <p:cNvSpPr>
            <a:spLocks noChangeShapeType="1"/>
          </p:cNvSpPr>
          <p:nvPr/>
        </p:nvSpPr>
        <p:spPr bwMode="auto">
          <a:xfrm>
            <a:off x="3637198" y="1036788"/>
            <a:ext cx="0" cy="2899216"/>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 name="Rectangle 8"/>
          <p:cNvSpPr>
            <a:spLocks noChangeArrowheads="1"/>
          </p:cNvSpPr>
          <p:nvPr/>
        </p:nvSpPr>
        <p:spPr bwMode="auto">
          <a:xfrm>
            <a:off x="2700573" y="1441838"/>
            <a:ext cx="5472113" cy="1631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b="1" dirty="0">
                <a:solidFill>
                  <a:schemeClr val="bg1"/>
                </a:solidFill>
                <a:latin typeface="微软雅黑" pitchFamily="34" charset="-122"/>
                <a:ea typeface="微软雅黑" pitchFamily="34" charset="-122"/>
              </a:rPr>
              <a:t>8.2.1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具有</a:t>
            </a:r>
            <a:r>
              <a:rPr lang="zh-CN" altLang="en-US" sz="2000" b="1" dirty="0">
                <a:solidFill>
                  <a:schemeClr val="bg1"/>
                </a:solidFill>
                <a:latin typeface="微软雅黑" pitchFamily="34" charset="-122"/>
                <a:ea typeface="微软雅黑" pitchFamily="34" charset="-122"/>
              </a:rPr>
              <a:t>元文件的万维网</a:t>
            </a:r>
            <a:r>
              <a:rPr lang="zh-CN" altLang="en-US" sz="2000" b="1" dirty="0" smtClean="0">
                <a:solidFill>
                  <a:schemeClr val="bg1"/>
                </a:solidFill>
                <a:latin typeface="微软雅黑" pitchFamily="34" charset="-122"/>
                <a:ea typeface="微软雅黑" pitchFamily="34" charset="-122"/>
              </a:rPr>
              <a:t>服务器</a:t>
            </a:r>
            <a:endParaRPr lang="en-US" altLang="zh-CN" sz="2000" b="1" dirty="0" smtClean="0">
              <a:solidFill>
                <a:schemeClr val="bg1"/>
              </a:solidFill>
              <a:latin typeface="微软雅黑" pitchFamily="34" charset="-122"/>
              <a:ea typeface="微软雅黑" pitchFamily="34" charset="-122"/>
            </a:endParaRPr>
          </a:p>
          <a:p>
            <a:endParaRPr lang="zh-CN" altLang="en-US" sz="2000" b="1" dirty="0">
              <a:solidFill>
                <a:schemeClr val="bg1"/>
              </a:solidFill>
              <a:latin typeface="微软雅黑" pitchFamily="34" charset="-122"/>
              <a:ea typeface="微软雅黑" pitchFamily="34" charset="-122"/>
            </a:endParaRPr>
          </a:p>
          <a:p>
            <a:r>
              <a:rPr lang="en-US" altLang="zh-CN" sz="2000" b="1" dirty="0">
                <a:solidFill>
                  <a:schemeClr val="bg1"/>
                </a:solidFill>
                <a:latin typeface="微软雅黑" pitchFamily="34" charset="-122"/>
                <a:ea typeface="微软雅黑" pitchFamily="34" charset="-122"/>
              </a:rPr>
              <a:t>8.2.2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媒体</a:t>
            </a:r>
            <a:r>
              <a:rPr lang="zh-CN" altLang="en-US" sz="2000" b="1" dirty="0" smtClean="0">
                <a:solidFill>
                  <a:schemeClr val="bg1"/>
                </a:solidFill>
                <a:latin typeface="微软雅黑" pitchFamily="34" charset="-122"/>
                <a:ea typeface="微软雅黑" pitchFamily="34" charset="-122"/>
              </a:rPr>
              <a:t>服务器</a:t>
            </a:r>
            <a:endParaRPr lang="en-US" altLang="zh-CN" sz="2000" b="1" dirty="0" smtClean="0">
              <a:solidFill>
                <a:schemeClr val="bg1"/>
              </a:solidFill>
              <a:latin typeface="微软雅黑" pitchFamily="34" charset="-122"/>
              <a:ea typeface="微软雅黑" pitchFamily="34" charset="-122"/>
            </a:endParaRPr>
          </a:p>
          <a:p>
            <a:endParaRPr lang="zh-CN" altLang="en-US" sz="2000" b="1" dirty="0">
              <a:solidFill>
                <a:schemeClr val="bg1"/>
              </a:solidFill>
              <a:latin typeface="微软雅黑" pitchFamily="34" charset="-122"/>
              <a:ea typeface="微软雅黑" pitchFamily="34" charset="-122"/>
            </a:endParaRPr>
          </a:p>
          <a:p>
            <a:r>
              <a:rPr lang="en-US" altLang="zh-CN" sz="2000" b="1" dirty="0">
                <a:solidFill>
                  <a:schemeClr val="bg1"/>
                </a:solidFill>
                <a:latin typeface="微软雅黑" pitchFamily="34" charset="-122"/>
                <a:ea typeface="微软雅黑" pitchFamily="34" charset="-122"/>
              </a:rPr>
              <a:t>8.2.3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实时流式协议 </a:t>
            </a:r>
            <a:r>
              <a:rPr lang="en-US" altLang="zh-CN" sz="2000" b="1" dirty="0">
                <a:solidFill>
                  <a:schemeClr val="bg1"/>
                </a:solidFill>
                <a:latin typeface="微软雅黑" pitchFamily="34" charset="-122"/>
                <a:ea typeface="微软雅黑" pitchFamily="34" charset="-122"/>
              </a:rPr>
              <a:t>RTSP</a:t>
            </a:r>
          </a:p>
        </p:txBody>
      </p:sp>
      <p:sp>
        <p:nvSpPr>
          <p:cNvPr id="12" name="Rectangle 27"/>
          <p:cNvSpPr>
            <a:spLocks noChangeArrowheads="1"/>
          </p:cNvSpPr>
          <p:nvPr/>
        </p:nvSpPr>
        <p:spPr bwMode="auto">
          <a:xfrm>
            <a:off x="639730" y="147638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3" name="Rectangle 29"/>
          <p:cNvSpPr>
            <a:spLocks noChangeArrowheads="1"/>
          </p:cNvSpPr>
          <p:nvPr/>
        </p:nvSpPr>
        <p:spPr bwMode="auto">
          <a:xfrm>
            <a:off x="648619" y="1571314"/>
            <a:ext cx="162765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8.2</a:t>
            </a:r>
            <a:endParaRPr lang="fr-FR" altLang="zh-CN" sz="2000" b="1" dirty="0">
              <a:solidFill>
                <a:srgbClr val="FFFF00"/>
              </a:solidFill>
              <a:latin typeface="微软雅黑" pitchFamily="34" charset="-122"/>
              <a:ea typeface="微软雅黑" pitchFamily="34" charset="-122"/>
            </a:endParaRPr>
          </a:p>
          <a:p>
            <a:r>
              <a:rPr lang="zh-CN" altLang="en-US" sz="2000" b="1" dirty="0">
                <a:solidFill>
                  <a:schemeClr val="bg1"/>
                </a:solidFill>
                <a:latin typeface="微软雅黑" pitchFamily="34" charset="-122"/>
                <a:ea typeface="微软雅黑" pitchFamily="34" charset="-122"/>
              </a:rPr>
              <a:t>流式</a:t>
            </a:r>
            <a:r>
              <a:rPr lang="zh-CN" altLang="en-US" sz="2000" b="1" dirty="0" smtClean="0">
                <a:solidFill>
                  <a:schemeClr val="bg1"/>
                </a:solidFill>
                <a:latin typeface="微软雅黑" pitchFamily="34" charset="-122"/>
                <a:ea typeface="微软雅黑" pitchFamily="34" charset="-122"/>
              </a:rPr>
              <a:t>存储</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p>
        </p:txBody>
      </p:sp>
    </p:spTree>
    <p:extLst>
      <p:ext uri="{BB962C8B-B14F-4D97-AF65-F5344CB8AC3E}">
        <p14:creationId xmlns:p14="http://schemas.microsoft.com/office/powerpoint/2010/main" xmlns="" val="3444022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12"/>
          <p:cNvSpPr>
            <a:spLocks noChangeArrowheads="1"/>
          </p:cNvSpPr>
          <p:nvPr/>
        </p:nvSpPr>
        <p:spPr bwMode="auto">
          <a:xfrm>
            <a:off x="511896" y="719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28" name="Rectangle 13"/>
          <p:cNvSpPr>
            <a:spLocks noChangeArrowheads="1"/>
          </p:cNvSpPr>
          <p:nvPr/>
        </p:nvSpPr>
        <p:spPr bwMode="auto">
          <a:xfrm>
            <a:off x="2809734" y="694475"/>
            <a:ext cx="35333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  </a:t>
            </a:r>
            <a:r>
              <a:rPr lang="zh-CN" altLang="en-US" sz="2400" b="1" dirty="0">
                <a:solidFill>
                  <a:schemeClr val="bg1"/>
                </a:solidFill>
                <a:latin typeface="微软雅黑" pitchFamily="34" charset="-122"/>
                <a:ea typeface="微软雅黑" pitchFamily="34" charset="-122"/>
              </a:rPr>
              <a:t>流式存储音频</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视频 </a:t>
            </a:r>
          </a:p>
        </p:txBody>
      </p:sp>
      <p:sp>
        <p:nvSpPr>
          <p:cNvPr id="74" name="圆角矩形 73"/>
          <p:cNvSpPr/>
          <p:nvPr/>
        </p:nvSpPr>
        <p:spPr>
          <a:xfrm>
            <a:off x="511896" y="1617465"/>
            <a:ext cx="8129015" cy="274750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11896" y="1161279"/>
            <a:ext cx="8054134" cy="438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浏览器从服务器下载已经录制好的音频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视频文件步骤如下：</a:t>
            </a:r>
          </a:p>
        </p:txBody>
      </p:sp>
      <p:sp>
        <p:nvSpPr>
          <p:cNvPr id="6" name="Rectangle 4"/>
          <p:cNvSpPr>
            <a:spLocks noChangeArrowheads="1"/>
          </p:cNvSpPr>
          <p:nvPr/>
        </p:nvSpPr>
        <p:spPr bwMode="auto">
          <a:xfrm>
            <a:off x="2525191" y="2182495"/>
            <a:ext cx="914594" cy="2091608"/>
          </a:xfrm>
          <a:prstGeom prst="rect">
            <a:avLst/>
          </a:prstGeom>
          <a:solidFill>
            <a:srgbClr val="00FFFF"/>
          </a:solidFill>
          <a:ln>
            <a:solidFill>
              <a:schemeClr val="tx1"/>
            </a:solidFill>
          </a:ln>
          <a:effectLst/>
          <a:extLst/>
        </p:spPr>
        <p:txBody>
          <a:bodyPr wrap="none" anchor="ctr"/>
          <a:lstStyle/>
          <a:p>
            <a:pPr algn="ctr"/>
            <a:endParaRPr lang="zh-CN" altLang="zh-CN" sz="1400" b="1">
              <a:latin typeface="微软雅黑" pitchFamily="34" charset="-122"/>
              <a:ea typeface="微软雅黑" pitchFamily="34" charset="-122"/>
            </a:endParaRPr>
          </a:p>
        </p:txBody>
      </p:sp>
      <p:sp>
        <p:nvSpPr>
          <p:cNvPr id="7" name="Rectangle 5"/>
          <p:cNvSpPr>
            <a:spLocks noChangeArrowheads="1"/>
          </p:cNvSpPr>
          <p:nvPr/>
        </p:nvSpPr>
        <p:spPr bwMode="auto">
          <a:xfrm>
            <a:off x="5801726" y="2247923"/>
            <a:ext cx="716813" cy="914946"/>
          </a:xfrm>
          <a:prstGeom prst="rect">
            <a:avLst/>
          </a:prstGeom>
          <a:solidFill>
            <a:srgbClr val="CC00CC"/>
          </a:solidFill>
          <a:ln w="9525">
            <a:solidFill>
              <a:schemeClr val="tx1"/>
            </a:solidFill>
            <a:miter lim="800000"/>
            <a:headEnd/>
            <a:tailEnd/>
          </a:ln>
          <a:effectLst/>
          <a:extLst/>
        </p:spPr>
        <p:txBody>
          <a:bodyPr wrap="none" anchor="ctr"/>
          <a:lstStyle/>
          <a:p>
            <a:pPr algn="ctr"/>
            <a:r>
              <a:rPr lang="zh-CN" altLang="en-US" sz="1400" b="1">
                <a:solidFill>
                  <a:schemeClr val="bg1"/>
                </a:solidFill>
                <a:latin typeface="微软雅黑" pitchFamily="34" charset="-122"/>
                <a:ea typeface="微软雅黑" pitchFamily="34" charset="-122"/>
              </a:rPr>
              <a:t>万维网</a:t>
            </a:r>
          </a:p>
          <a:p>
            <a:pPr algn="ctr"/>
            <a:r>
              <a:rPr lang="zh-CN" altLang="en-US" sz="1400" b="1">
                <a:solidFill>
                  <a:schemeClr val="bg1"/>
                </a:solidFill>
                <a:latin typeface="微软雅黑" pitchFamily="34" charset="-122"/>
                <a:ea typeface="微软雅黑" pitchFamily="34" charset="-122"/>
              </a:rPr>
              <a:t>服务器</a:t>
            </a:r>
          </a:p>
        </p:txBody>
      </p:sp>
      <p:sp>
        <p:nvSpPr>
          <p:cNvPr id="9" name="Text Box 7"/>
          <p:cNvSpPr txBox="1">
            <a:spLocks noChangeArrowheads="1"/>
          </p:cNvSpPr>
          <p:nvPr/>
        </p:nvSpPr>
        <p:spPr bwMode="auto">
          <a:xfrm>
            <a:off x="2016140" y="1832135"/>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客户机</a:t>
            </a:r>
          </a:p>
        </p:txBody>
      </p:sp>
      <p:sp>
        <p:nvSpPr>
          <p:cNvPr id="10" name="Text Box 8"/>
          <p:cNvSpPr txBox="1">
            <a:spLocks noChangeArrowheads="1"/>
          </p:cNvSpPr>
          <p:nvPr/>
        </p:nvSpPr>
        <p:spPr bwMode="auto">
          <a:xfrm>
            <a:off x="6363058" y="1928167"/>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服务器</a:t>
            </a:r>
          </a:p>
        </p:txBody>
      </p:sp>
      <p:sp>
        <p:nvSpPr>
          <p:cNvPr id="12" name="Rectangle 58"/>
          <p:cNvSpPr>
            <a:spLocks noChangeArrowheads="1"/>
          </p:cNvSpPr>
          <p:nvPr/>
        </p:nvSpPr>
        <p:spPr bwMode="auto">
          <a:xfrm>
            <a:off x="2656663" y="3556498"/>
            <a:ext cx="653935" cy="587803"/>
          </a:xfrm>
          <a:prstGeom prst="rect">
            <a:avLst/>
          </a:prstGeom>
          <a:solidFill>
            <a:srgbClr val="00B050"/>
          </a:solidFill>
          <a:ln w="9525">
            <a:solidFill>
              <a:schemeClr val="tx1"/>
            </a:solidFill>
            <a:miter lim="800000"/>
            <a:headEnd/>
            <a:tailEnd/>
          </a:ln>
          <a:effectLst/>
          <a:extLst/>
        </p:spPr>
        <p:txBody>
          <a:bodyPr wrap="none" anchor="ctr"/>
          <a:lstStyle/>
          <a:p>
            <a:pPr algn="ctr"/>
            <a:r>
              <a:rPr lang="zh-CN" altLang="en-US" sz="1400" b="1" dirty="0">
                <a:solidFill>
                  <a:schemeClr val="bg1"/>
                </a:solidFill>
                <a:latin typeface="微软雅黑" pitchFamily="34" charset="-122"/>
                <a:ea typeface="微软雅黑" pitchFamily="34" charset="-122"/>
              </a:rPr>
              <a:t>媒体</a:t>
            </a:r>
          </a:p>
          <a:p>
            <a:pPr algn="ctr"/>
            <a:r>
              <a:rPr lang="zh-CN" altLang="en-US" sz="1400" b="1" dirty="0">
                <a:solidFill>
                  <a:schemeClr val="bg1"/>
                </a:solidFill>
                <a:latin typeface="微软雅黑" pitchFamily="34" charset="-122"/>
                <a:ea typeface="微软雅黑" pitchFamily="34" charset="-122"/>
              </a:rPr>
              <a:t>播放器</a:t>
            </a:r>
          </a:p>
        </p:txBody>
      </p:sp>
      <p:grpSp>
        <p:nvGrpSpPr>
          <p:cNvPr id="13" name="Group 72"/>
          <p:cNvGrpSpPr>
            <a:grpSpLocks/>
          </p:cNvGrpSpPr>
          <p:nvPr/>
        </p:nvGrpSpPr>
        <p:grpSpPr bwMode="auto">
          <a:xfrm>
            <a:off x="3308312" y="2220478"/>
            <a:ext cx="2455687" cy="338751"/>
            <a:chOff x="1932" y="2210"/>
            <a:chExt cx="2148" cy="321"/>
          </a:xfrm>
        </p:grpSpPr>
        <p:sp>
          <p:nvSpPr>
            <p:cNvPr id="23" name="Line 60"/>
            <p:cNvSpPr>
              <a:spLocks noChangeShapeType="1"/>
            </p:cNvSpPr>
            <p:nvPr/>
          </p:nvSpPr>
          <p:spPr bwMode="auto">
            <a:xfrm rot="-5400000">
              <a:off x="3006" y="1410"/>
              <a:ext cx="0" cy="214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4" name="Text Box 62"/>
            <p:cNvSpPr txBox="1">
              <a:spLocks noChangeArrowheads="1"/>
            </p:cNvSpPr>
            <p:nvPr/>
          </p:nvSpPr>
          <p:spPr bwMode="auto">
            <a:xfrm>
              <a:off x="2057" y="2210"/>
              <a:ext cx="368" cy="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25" name="Text Box 64"/>
            <p:cNvSpPr txBox="1">
              <a:spLocks noChangeArrowheads="1"/>
            </p:cNvSpPr>
            <p:nvPr/>
          </p:nvSpPr>
          <p:spPr bwMode="auto">
            <a:xfrm>
              <a:off x="2386" y="2228"/>
              <a:ext cx="1577"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GET: </a:t>
              </a:r>
              <a:r>
                <a:rPr lang="zh-CN" altLang="en-US" sz="1400" b="1" dirty="0">
                  <a:latin typeface="微软雅黑" pitchFamily="34" charset="-122"/>
                  <a:ea typeface="微软雅黑" pitchFamily="34" charset="-122"/>
                </a:rPr>
                <a:t>音频</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视频文件</a:t>
              </a:r>
            </a:p>
          </p:txBody>
        </p:sp>
      </p:grpSp>
      <p:grpSp>
        <p:nvGrpSpPr>
          <p:cNvPr id="14" name="Group 73"/>
          <p:cNvGrpSpPr>
            <a:grpSpLocks/>
          </p:cNvGrpSpPr>
          <p:nvPr/>
        </p:nvGrpSpPr>
        <p:grpSpPr bwMode="auto">
          <a:xfrm>
            <a:off x="3308312" y="2524407"/>
            <a:ext cx="2586017" cy="338751"/>
            <a:chOff x="1932" y="2498"/>
            <a:chExt cx="2262" cy="321"/>
          </a:xfrm>
        </p:grpSpPr>
        <p:sp>
          <p:nvSpPr>
            <p:cNvPr id="20" name="Line 61"/>
            <p:cNvSpPr>
              <a:spLocks noChangeShapeType="1"/>
            </p:cNvSpPr>
            <p:nvPr/>
          </p:nvSpPr>
          <p:spPr bwMode="auto">
            <a:xfrm rot="-5400000" flipH="1" flipV="1">
              <a:off x="3010" y="1685"/>
              <a:ext cx="10" cy="2165"/>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Text Box 63"/>
            <p:cNvSpPr txBox="1">
              <a:spLocks noChangeArrowheads="1"/>
            </p:cNvSpPr>
            <p:nvPr/>
          </p:nvSpPr>
          <p:spPr bwMode="auto">
            <a:xfrm>
              <a:off x="3826" y="2498"/>
              <a:ext cx="368" cy="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22" name="Text Box 65"/>
            <p:cNvSpPr txBox="1">
              <a:spLocks noChangeArrowheads="1"/>
            </p:cNvSpPr>
            <p:nvPr/>
          </p:nvSpPr>
          <p:spPr bwMode="auto">
            <a:xfrm>
              <a:off x="2871" y="2523"/>
              <a:ext cx="1004"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RESPONSE</a:t>
              </a:r>
            </a:p>
          </p:txBody>
        </p:sp>
      </p:grpSp>
      <p:grpSp>
        <p:nvGrpSpPr>
          <p:cNvPr id="15" name="Group 71"/>
          <p:cNvGrpSpPr>
            <a:grpSpLocks/>
          </p:cNvGrpSpPr>
          <p:nvPr/>
        </p:nvGrpSpPr>
        <p:grpSpPr bwMode="auto">
          <a:xfrm>
            <a:off x="2958471" y="2835727"/>
            <a:ext cx="1352454" cy="719716"/>
            <a:chOff x="1626" y="2793"/>
            <a:chExt cx="1183" cy="682"/>
          </a:xfrm>
        </p:grpSpPr>
        <p:sp>
          <p:nvSpPr>
            <p:cNvPr id="17" name="Line 59"/>
            <p:cNvSpPr>
              <a:spLocks noChangeShapeType="1"/>
            </p:cNvSpPr>
            <p:nvPr/>
          </p:nvSpPr>
          <p:spPr bwMode="auto">
            <a:xfrm>
              <a:off x="1648" y="2793"/>
              <a:ext cx="0" cy="68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Text Box 66"/>
            <p:cNvSpPr txBox="1">
              <a:spLocks noChangeArrowheads="1"/>
            </p:cNvSpPr>
            <p:nvPr/>
          </p:nvSpPr>
          <p:spPr bwMode="auto">
            <a:xfrm>
              <a:off x="1626" y="2854"/>
              <a:ext cx="368" cy="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19" name="Text Box 67"/>
            <p:cNvSpPr txBox="1">
              <a:spLocks noChangeArrowheads="1"/>
            </p:cNvSpPr>
            <p:nvPr/>
          </p:nvSpPr>
          <p:spPr bwMode="auto">
            <a:xfrm>
              <a:off x="1631" y="3112"/>
              <a:ext cx="117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音频</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视频文件</a:t>
              </a:r>
            </a:p>
          </p:txBody>
        </p:sp>
      </p:grpSp>
      <p:sp>
        <p:nvSpPr>
          <p:cNvPr id="16" name="Rectangle 68"/>
          <p:cNvSpPr>
            <a:spLocks noChangeArrowheads="1"/>
          </p:cNvSpPr>
          <p:nvPr/>
        </p:nvSpPr>
        <p:spPr bwMode="auto">
          <a:xfrm>
            <a:off x="2656663" y="2399880"/>
            <a:ext cx="653935" cy="587803"/>
          </a:xfrm>
          <a:prstGeom prst="rect">
            <a:avLst/>
          </a:prstGeom>
          <a:solidFill>
            <a:srgbClr val="0000FF"/>
          </a:solidFill>
          <a:ln w="9525">
            <a:solidFill>
              <a:schemeClr val="tx1"/>
            </a:solidFill>
            <a:miter lim="800000"/>
            <a:headEnd/>
            <a:tailEnd/>
          </a:ln>
          <a:effectLst/>
          <a:extLst/>
        </p:spPr>
        <p:txBody>
          <a:bodyPr wrap="none" anchor="ctr"/>
          <a:lstStyle/>
          <a:p>
            <a:pPr algn="ctr"/>
            <a:r>
              <a:rPr lang="zh-CN" altLang="en-US" sz="1400" b="1" dirty="0">
                <a:solidFill>
                  <a:schemeClr val="bg1"/>
                </a:solidFill>
                <a:latin typeface="微软雅黑" pitchFamily="34" charset="-122"/>
                <a:ea typeface="微软雅黑" pitchFamily="34" charset="-122"/>
              </a:rPr>
              <a:t>浏览器</a:t>
            </a:r>
          </a:p>
        </p:txBody>
      </p:sp>
      <p:pic>
        <p:nvPicPr>
          <p:cNvPr id="75"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11527" y="1787758"/>
            <a:ext cx="564430" cy="564432"/>
          </a:xfrm>
          <a:prstGeom prst="rect">
            <a:avLst/>
          </a:prstGeom>
          <a:noFill/>
          <a:extLst>
            <a:ext uri="{909E8E84-426E-40DD-AFC4-6F175D3DCCD1}">
              <a14:hiddenFill xmlns:a14="http://schemas.microsoft.com/office/drawing/2010/main" xmlns="">
                <a:solidFill>
                  <a:srgbClr val="FFFFFF"/>
                </a:solidFill>
              </a14:hiddenFill>
            </a:ext>
          </a:extLst>
        </p:spPr>
      </p:pic>
      <p:pic>
        <p:nvPicPr>
          <p:cNvPr id="76" name="图片 7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865734" y="1707911"/>
            <a:ext cx="551546" cy="772166"/>
          </a:xfrm>
          <a:prstGeom prst="rect">
            <a:avLst/>
          </a:prstGeom>
        </p:spPr>
      </p:pic>
      <p:sp>
        <p:nvSpPr>
          <p:cNvPr id="77" name="矩形 76"/>
          <p:cNvSpPr/>
          <p:nvPr/>
        </p:nvSpPr>
        <p:spPr>
          <a:xfrm>
            <a:off x="4814860" y="3465541"/>
            <a:ext cx="2510675" cy="738664"/>
          </a:xfrm>
          <a:prstGeom prst="rect">
            <a:avLst/>
          </a:prstGeom>
          <a:solidFill>
            <a:srgbClr val="00FF00"/>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注意：传统的下载文件方法并没有涉及到“流式”（即边下载边播放）的概念。</a:t>
            </a:r>
          </a:p>
        </p:txBody>
      </p:sp>
    </p:spTree>
    <p:extLst>
      <p:ext uri="{BB962C8B-B14F-4D97-AF65-F5344CB8AC3E}">
        <p14:creationId xmlns:p14="http://schemas.microsoft.com/office/powerpoint/2010/main" xmlns="" val="14005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75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175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1750"/>
                                        <p:tgtEl>
                                          <p:spTgt spid="15"/>
                                        </p:tgtEl>
                                      </p:cBhvr>
                                    </p:animEffect>
                                  </p:childTnLst>
                                </p:cTn>
                              </p:par>
                            </p:childTnLst>
                          </p:cTn>
                        </p:par>
                        <p:par>
                          <p:cTn id="18" fill="hold">
                            <p:stCondLst>
                              <p:cond delay="1750"/>
                            </p:stCondLst>
                            <p:childTnLst>
                              <p:par>
                                <p:cTn id="19" presetID="1"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73622"/>
            <a:ext cx="8237711"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用户</a:t>
            </a:r>
            <a:r>
              <a:rPr lang="zh-CN" altLang="en-US" sz="2000" b="1" dirty="0">
                <a:latin typeface="微软雅黑" pitchFamily="34" charset="-122"/>
                <a:ea typeface="微软雅黑" pitchFamily="34" charset="-122"/>
              </a:rPr>
              <a:t>从客户机 </a:t>
            </a:r>
            <a:r>
              <a:rPr lang="en-US" altLang="zh-CN" sz="2000" b="1" dirty="0">
                <a:latin typeface="微软雅黑" pitchFamily="34" charset="-122"/>
                <a:ea typeface="微软雅黑" pitchFamily="34" charset="-122"/>
              </a:rPr>
              <a:t>(client machine) </a:t>
            </a:r>
            <a:r>
              <a:rPr lang="zh-CN" altLang="en-US" sz="2000" b="1" dirty="0">
                <a:latin typeface="微软雅黑" pitchFamily="34" charset="-122"/>
                <a:ea typeface="微软雅黑" pitchFamily="34" charset="-122"/>
              </a:rPr>
              <a:t>的浏览器上用 </a:t>
            </a:r>
            <a:r>
              <a:rPr lang="en-US" altLang="zh-CN" sz="2000" b="1" dirty="0">
                <a:latin typeface="微软雅黑" pitchFamily="34" charset="-122"/>
                <a:ea typeface="微软雅黑" pitchFamily="34" charset="-122"/>
              </a:rPr>
              <a:t>HTTP </a:t>
            </a:r>
            <a:r>
              <a:rPr lang="zh-CN" altLang="en-US" sz="2000" b="1" dirty="0">
                <a:latin typeface="微软雅黑" pitchFamily="34" charset="-122"/>
                <a:ea typeface="微软雅黑" pitchFamily="34" charset="-122"/>
              </a:rPr>
              <a:t>协议向服务器</a:t>
            </a:r>
            <a:r>
              <a:rPr lang="zh-CN" altLang="en-US" sz="2000" b="1" dirty="0">
                <a:solidFill>
                  <a:srgbClr val="0000FF"/>
                </a:solidFill>
                <a:latin typeface="微软雅黑" pitchFamily="34" charset="-122"/>
                <a:ea typeface="微软雅黑" pitchFamily="34" charset="-122"/>
              </a:rPr>
              <a:t>请求下载</a:t>
            </a:r>
            <a:r>
              <a:rPr lang="zh-CN" altLang="en-US" sz="2000" b="1" dirty="0">
                <a:latin typeface="微软雅黑" pitchFamily="34" charset="-122"/>
                <a:ea typeface="微软雅黑" pitchFamily="34" charset="-122"/>
              </a:rPr>
              <a:t>某个音频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a:t>
            </a:r>
          </a:p>
          <a:p>
            <a:pPr marL="457200" indent="-4572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服务器</a:t>
            </a:r>
            <a:r>
              <a:rPr lang="zh-CN" altLang="en-US" sz="2000" b="1" dirty="0">
                <a:latin typeface="微软雅黑" pitchFamily="34" charset="-122"/>
                <a:ea typeface="微软雅黑" pitchFamily="34" charset="-122"/>
              </a:rPr>
              <a:t>如有此文件就发送给浏览器。在响应报文中就装有用户所要的音频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视频文件。整个下载过程可能会</a:t>
            </a:r>
            <a:r>
              <a:rPr lang="zh-CN" altLang="en-US" sz="2000" b="1" dirty="0">
                <a:solidFill>
                  <a:srgbClr val="0000FF"/>
                </a:solidFill>
                <a:latin typeface="微软雅黑" pitchFamily="34" charset="-122"/>
                <a:ea typeface="微软雅黑" pitchFamily="34" charset="-122"/>
              </a:rPr>
              <a:t>花费很长的时间</a:t>
            </a:r>
            <a:r>
              <a:rPr lang="zh-CN" altLang="en-US" sz="2000" b="1" dirty="0">
                <a:latin typeface="微软雅黑" pitchFamily="34" charset="-122"/>
                <a:ea typeface="微软雅黑" pitchFamily="34" charset="-122"/>
              </a:rPr>
              <a:t>。</a:t>
            </a:r>
          </a:p>
          <a:p>
            <a:pPr marL="457200" indent="-457200" eaLnBrk="0" hangingPunct="0">
              <a:lnSpc>
                <a:spcPts val="3300"/>
              </a:lnSpc>
              <a:buClr>
                <a:srgbClr val="0070C0"/>
              </a:buClr>
              <a:buFont typeface="+mj-lt"/>
              <a:buAutoNum type="arabicPeriod"/>
            </a:pP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浏览器</a:t>
            </a:r>
            <a:r>
              <a:rPr lang="zh-CN" altLang="en-US" sz="2000" b="1" dirty="0">
                <a:solidFill>
                  <a:srgbClr val="0000FF"/>
                </a:solidFill>
                <a:latin typeface="微软雅黑" pitchFamily="34" charset="-122"/>
                <a:ea typeface="微软雅黑" pitchFamily="34" charset="-122"/>
              </a:rPr>
              <a:t>完全收下</a:t>
            </a:r>
            <a:r>
              <a:rPr lang="zh-CN" altLang="en-US" sz="2000" b="1" dirty="0">
                <a:latin typeface="微软雅黑" pitchFamily="34" charset="-122"/>
                <a:ea typeface="微软雅黑" pitchFamily="34" charset="-122"/>
              </a:rPr>
              <a:t>这个文件后，就可以传送给自己机器上的媒体播放器进行解压缩，然后播放。 </a:t>
            </a:r>
          </a:p>
        </p:txBody>
      </p:sp>
      <p:sp>
        <p:nvSpPr>
          <p:cNvPr id="3" name="AutoShape 5"/>
          <p:cNvSpPr>
            <a:spLocks noChangeArrowheads="1"/>
          </p:cNvSpPr>
          <p:nvPr/>
        </p:nvSpPr>
        <p:spPr bwMode="auto">
          <a:xfrm>
            <a:off x="509475" y="90062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208244" y="867416"/>
            <a:ext cx="474360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浏览器从服务器下载音频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视频文件步骤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06310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12"/>
          <p:cNvSpPr>
            <a:spLocks noChangeArrowheads="1"/>
          </p:cNvSpPr>
          <p:nvPr/>
        </p:nvSpPr>
        <p:spPr bwMode="auto">
          <a:xfrm>
            <a:off x="511896" y="719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36" name="Rectangle 13"/>
          <p:cNvSpPr>
            <a:spLocks noChangeArrowheads="1"/>
          </p:cNvSpPr>
          <p:nvPr/>
        </p:nvSpPr>
        <p:spPr bwMode="auto">
          <a:xfrm>
            <a:off x="2128458" y="694475"/>
            <a:ext cx="489589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8.2.1  </a:t>
            </a:r>
            <a:r>
              <a:rPr lang="zh-CN" altLang="en-US" sz="2400" b="1" dirty="0">
                <a:solidFill>
                  <a:schemeClr val="bg1"/>
                </a:solidFill>
                <a:latin typeface="微软雅黑" pitchFamily="34" charset="-122"/>
                <a:ea typeface="微软雅黑" pitchFamily="34" charset="-122"/>
              </a:rPr>
              <a:t>具有元文件的万维网服务器 </a:t>
            </a:r>
          </a:p>
        </p:txBody>
      </p:sp>
      <p:sp>
        <p:nvSpPr>
          <p:cNvPr id="5" name="Rectangle 46"/>
          <p:cNvSpPr>
            <a:spLocks noChangeArrowheads="1"/>
          </p:cNvSpPr>
          <p:nvPr/>
        </p:nvSpPr>
        <p:spPr bwMode="auto">
          <a:xfrm>
            <a:off x="471898" y="1173079"/>
            <a:ext cx="8169013" cy="8617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元文件</a:t>
            </a:r>
            <a:r>
              <a:rPr lang="zh-CN" altLang="en-US" sz="2000" b="1" dirty="0">
                <a:latin typeface="微软雅黑" pitchFamily="34" charset="-122"/>
                <a:ea typeface="微软雅黑" pitchFamily="34" charset="-122"/>
              </a:rPr>
              <a:t>就是一种非常小的文件，它描述或指明其他文件的一些重要信息。这里的元文件保存了有关这个音频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视频文件的信息。 </a:t>
            </a:r>
          </a:p>
        </p:txBody>
      </p:sp>
      <p:sp>
        <p:nvSpPr>
          <p:cNvPr id="6" name="圆角矩形 5"/>
          <p:cNvSpPr/>
          <p:nvPr/>
        </p:nvSpPr>
        <p:spPr>
          <a:xfrm>
            <a:off x="511896" y="2034853"/>
            <a:ext cx="8129015" cy="233390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a:spLocks noChangeArrowheads="1"/>
          </p:cNvSpPr>
          <p:nvPr/>
        </p:nvSpPr>
        <p:spPr bwMode="auto">
          <a:xfrm>
            <a:off x="2909058" y="2450925"/>
            <a:ext cx="788692" cy="1740816"/>
          </a:xfrm>
          <a:prstGeom prst="rect">
            <a:avLst/>
          </a:prstGeom>
          <a:solidFill>
            <a:srgbClr val="00FFFF"/>
          </a:solidFill>
          <a:ln w="9525" algn="ctr">
            <a:solidFill>
              <a:schemeClr val="tx1"/>
            </a:solidFill>
            <a:miter lim="800000"/>
            <a:headEnd/>
            <a:tailEnd/>
          </a:ln>
          <a:effectLst/>
          <a:extLst/>
        </p:spPr>
        <p:txBody>
          <a:bodyPr wrap="none" anchor="ctr"/>
          <a:lstStyle/>
          <a:p>
            <a:pPr algn="ctr"/>
            <a:endParaRPr lang="zh-CN" altLang="zh-CN" sz="1200" b="1">
              <a:latin typeface="微软雅黑" pitchFamily="34" charset="-122"/>
              <a:ea typeface="微软雅黑" pitchFamily="34" charset="-122"/>
            </a:endParaRPr>
          </a:p>
        </p:txBody>
      </p:sp>
      <p:sp>
        <p:nvSpPr>
          <p:cNvPr id="8" name="Rectangle 5"/>
          <p:cNvSpPr>
            <a:spLocks noChangeArrowheads="1"/>
          </p:cNvSpPr>
          <p:nvPr/>
        </p:nvSpPr>
        <p:spPr bwMode="auto">
          <a:xfrm>
            <a:off x="5741556" y="2505167"/>
            <a:ext cx="618834" cy="1686574"/>
          </a:xfrm>
          <a:prstGeom prst="rect">
            <a:avLst/>
          </a:prstGeom>
          <a:solidFill>
            <a:srgbClr val="CC00CC"/>
          </a:solidFill>
          <a:ln w="9525" algn="ctr">
            <a:solidFill>
              <a:schemeClr val="tx1"/>
            </a:solidFill>
            <a:miter lim="800000"/>
            <a:headEnd/>
            <a:tailEnd/>
          </a:ln>
          <a:effectLst/>
          <a:extLst/>
        </p:spPr>
        <p:txBody>
          <a:bodyPr wrap="none" anchor="ctr"/>
          <a:lstStyle/>
          <a:p>
            <a:pPr algn="ctr"/>
            <a:r>
              <a:rPr lang="zh-CN" altLang="en-US" sz="1200" b="1">
                <a:solidFill>
                  <a:schemeClr val="bg1"/>
                </a:solidFill>
                <a:latin typeface="微软雅黑" pitchFamily="34" charset="-122"/>
                <a:ea typeface="微软雅黑" pitchFamily="34" charset="-122"/>
              </a:rPr>
              <a:t>万维网</a:t>
            </a:r>
          </a:p>
          <a:p>
            <a:pPr algn="ctr"/>
            <a:r>
              <a:rPr lang="zh-CN" altLang="en-US" sz="1200" b="1">
                <a:solidFill>
                  <a:schemeClr val="bg1"/>
                </a:solidFill>
                <a:latin typeface="微软雅黑" pitchFamily="34" charset="-122"/>
                <a:ea typeface="微软雅黑" pitchFamily="34" charset="-122"/>
              </a:rPr>
              <a:t>服务器</a:t>
            </a:r>
          </a:p>
        </p:txBody>
      </p:sp>
      <p:sp>
        <p:nvSpPr>
          <p:cNvPr id="10" name="Text Box 7"/>
          <p:cNvSpPr txBox="1">
            <a:spLocks noChangeArrowheads="1"/>
          </p:cNvSpPr>
          <p:nvPr/>
        </p:nvSpPr>
        <p:spPr bwMode="auto">
          <a:xfrm>
            <a:off x="2534623" y="2190746"/>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客户机</a:t>
            </a:r>
          </a:p>
        </p:txBody>
      </p:sp>
      <p:sp>
        <p:nvSpPr>
          <p:cNvPr id="11" name="Text Box 8"/>
          <p:cNvSpPr txBox="1">
            <a:spLocks noChangeArrowheads="1"/>
          </p:cNvSpPr>
          <p:nvPr/>
        </p:nvSpPr>
        <p:spPr bwMode="auto">
          <a:xfrm>
            <a:off x="6193286" y="2226374"/>
            <a:ext cx="64633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服务器</a:t>
            </a:r>
          </a:p>
        </p:txBody>
      </p:sp>
      <p:sp>
        <p:nvSpPr>
          <p:cNvPr id="61" name="Rectangle 58"/>
          <p:cNvSpPr>
            <a:spLocks noChangeArrowheads="1"/>
          </p:cNvSpPr>
          <p:nvPr/>
        </p:nvSpPr>
        <p:spPr bwMode="auto">
          <a:xfrm>
            <a:off x="3021991" y="3648478"/>
            <a:ext cx="563745" cy="489022"/>
          </a:xfrm>
          <a:prstGeom prst="rect">
            <a:avLst/>
          </a:prstGeom>
          <a:solidFill>
            <a:srgbClr val="00CC00"/>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200" b="1" dirty="0">
                <a:solidFill>
                  <a:schemeClr val="bg1"/>
                </a:solidFill>
                <a:latin typeface="微软雅黑" pitchFamily="34" charset="-122"/>
                <a:ea typeface="微软雅黑" pitchFamily="34" charset="-122"/>
              </a:rPr>
              <a:t>媒体</a:t>
            </a:r>
          </a:p>
          <a:p>
            <a:pPr algn="ctr"/>
            <a:r>
              <a:rPr lang="zh-CN" altLang="en-US" sz="1200" b="1" dirty="0">
                <a:solidFill>
                  <a:schemeClr val="bg1"/>
                </a:solidFill>
                <a:latin typeface="微软雅黑" pitchFamily="34" charset="-122"/>
                <a:ea typeface="微软雅黑" pitchFamily="34" charset="-122"/>
              </a:rPr>
              <a:t>播放器</a:t>
            </a:r>
          </a:p>
        </p:txBody>
      </p:sp>
      <p:grpSp>
        <p:nvGrpSpPr>
          <p:cNvPr id="62" name="Group 77"/>
          <p:cNvGrpSpPr>
            <a:grpSpLocks/>
          </p:cNvGrpSpPr>
          <p:nvPr/>
        </p:nvGrpSpPr>
        <p:grpSpPr bwMode="auto">
          <a:xfrm>
            <a:off x="3268975" y="2995036"/>
            <a:ext cx="663823" cy="653442"/>
            <a:chOff x="1367" y="2744"/>
            <a:chExt cx="723" cy="771"/>
          </a:xfrm>
        </p:grpSpPr>
        <p:sp>
          <p:nvSpPr>
            <p:cNvPr id="63" name="Line 59"/>
            <p:cNvSpPr>
              <a:spLocks noChangeShapeType="1"/>
            </p:cNvSpPr>
            <p:nvPr/>
          </p:nvSpPr>
          <p:spPr bwMode="auto">
            <a:xfrm flipH="1">
              <a:off x="1405" y="2744"/>
              <a:ext cx="0" cy="77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 name="Text Box 66"/>
            <p:cNvSpPr txBox="1">
              <a:spLocks noChangeArrowheads="1"/>
            </p:cNvSpPr>
            <p:nvPr/>
          </p:nvSpPr>
          <p:spPr bwMode="auto">
            <a:xfrm>
              <a:off x="1367" y="2793"/>
              <a:ext cx="433"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65" name="Text Box 67"/>
            <p:cNvSpPr txBox="1">
              <a:spLocks noChangeArrowheads="1"/>
            </p:cNvSpPr>
            <p:nvPr/>
          </p:nvSpPr>
          <p:spPr bwMode="auto">
            <a:xfrm>
              <a:off x="1386" y="3025"/>
              <a:ext cx="704"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元文件</a:t>
              </a:r>
            </a:p>
          </p:txBody>
        </p:sp>
      </p:grpSp>
      <p:sp>
        <p:nvSpPr>
          <p:cNvPr id="66" name="Rectangle 68"/>
          <p:cNvSpPr>
            <a:spLocks noChangeArrowheads="1"/>
          </p:cNvSpPr>
          <p:nvPr/>
        </p:nvSpPr>
        <p:spPr bwMode="auto">
          <a:xfrm>
            <a:off x="3021991" y="2614498"/>
            <a:ext cx="563745" cy="489022"/>
          </a:xfrm>
          <a:prstGeom prst="rect">
            <a:avLst/>
          </a:prstGeom>
          <a:solidFill>
            <a:srgbClr val="0070C0"/>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200" b="1" dirty="0">
                <a:solidFill>
                  <a:schemeClr val="bg1"/>
                </a:solidFill>
                <a:latin typeface="微软雅黑" pitchFamily="34" charset="-122"/>
                <a:ea typeface="微软雅黑" pitchFamily="34" charset="-122"/>
              </a:rPr>
              <a:t>浏览器</a:t>
            </a:r>
          </a:p>
        </p:txBody>
      </p:sp>
      <p:grpSp>
        <p:nvGrpSpPr>
          <p:cNvPr id="67" name="Group 79"/>
          <p:cNvGrpSpPr>
            <a:grpSpLocks/>
          </p:cNvGrpSpPr>
          <p:nvPr/>
        </p:nvGrpSpPr>
        <p:grpSpPr bwMode="auto">
          <a:xfrm>
            <a:off x="3584818" y="2454304"/>
            <a:ext cx="2139293" cy="307649"/>
            <a:chOff x="1711" y="2106"/>
            <a:chExt cx="2330" cy="363"/>
          </a:xfrm>
        </p:grpSpPr>
        <p:sp>
          <p:nvSpPr>
            <p:cNvPr id="68" name="Text Box 62"/>
            <p:cNvSpPr txBox="1">
              <a:spLocks noChangeArrowheads="1"/>
            </p:cNvSpPr>
            <p:nvPr/>
          </p:nvSpPr>
          <p:spPr bwMode="auto">
            <a:xfrm>
              <a:off x="1830" y="2106"/>
              <a:ext cx="433"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69" name="Text Box 64"/>
            <p:cNvSpPr txBox="1">
              <a:spLocks noChangeArrowheads="1"/>
            </p:cNvSpPr>
            <p:nvPr/>
          </p:nvSpPr>
          <p:spPr bwMode="auto">
            <a:xfrm>
              <a:off x="2109" y="2126"/>
              <a:ext cx="113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GET: </a:t>
              </a:r>
              <a:r>
                <a:rPr lang="zh-CN" altLang="en-US" sz="1200" b="1" dirty="0">
                  <a:latin typeface="微软雅黑" pitchFamily="34" charset="-122"/>
                  <a:ea typeface="微软雅黑" pitchFamily="34" charset="-122"/>
                </a:rPr>
                <a:t>元文件</a:t>
              </a:r>
            </a:p>
          </p:txBody>
        </p:sp>
        <p:sp>
          <p:nvSpPr>
            <p:cNvPr id="70" name="Line 60"/>
            <p:cNvSpPr>
              <a:spLocks noChangeShapeType="1"/>
            </p:cNvSpPr>
            <p:nvPr/>
          </p:nvSpPr>
          <p:spPr bwMode="auto">
            <a:xfrm rot="16200000">
              <a:off x="2876" y="125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71" name="Group 80"/>
          <p:cNvGrpSpPr>
            <a:grpSpLocks/>
          </p:cNvGrpSpPr>
          <p:nvPr/>
        </p:nvGrpSpPr>
        <p:grpSpPr bwMode="auto">
          <a:xfrm>
            <a:off x="3584818" y="2728908"/>
            <a:ext cx="2255899" cy="307651"/>
            <a:chOff x="1711" y="2430"/>
            <a:chExt cx="2457" cy="363"/>
          </a:xfrm>
        </p:grpSpPr>
        <p:sp>
          <p:nvSpPr>
            <p:cNvPr id="72" name="Text Box 63"/>
            <p:cNvSpPr txBox="1">
              <a:spLocks noChangeArrowheads="1"/>
            </p:cNvSpPr>
            <p:nvPr/>
          </p:nvSpPr>
          <p:spPr bwMode="auto">
            <a:xfrm>
              <a:off x="3735" y="2430"/>
              <a:ext cx="433"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400" b="1" dirty="0">
                  <a:latin typeface="微软雅黑" pitchFamily="34" charset="-122"/>
                  <a:ea typeface="微软雅黑" pitchFamily="34" charset="-122"/>
                </a:rPr>
                <a:t> </a:t>
              </a:r>
            </a:p>
          </p:txBody>
        </p:sp>
        <p:sp>
          <p:nvSpPr>
            <p:cNvPr id="73" name="Text Box 65"/>
            <p:cNvSpPr txBox="1">
              <a:spLocks noChangeArrowheads="1"/>
            </p:cNvSpPr>
            <p:nvPr/>
          </p:nvSpPr>
          <p:spPr bwMode="auto">
            <a:xfrm>
              <a:off x="2789" y="2444"/>
              <a:ext cx="110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74" name="Line 61"/>
            <p:cNvSpPr>
              <a:spLocks noChangeShapeType="1"/>
            </p:cNvSpPr>
            <p:nvPr/>
          </p:nvSpPr>
          <p:spPr bwMode="auto">
            <a:xfrm rot="5400000" flipH="1">
              <a:off x="2876" y="157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75" name="Group 81"/>
          <p:cNvGrpSpPr>
            <a:grpSpLocks/>
          </p:cNvGrpSpPr>
          <p:nvPr/>
        </p:nvGrpSpPr>
        <p:grpSpPr bwMode="auto">
          <a:xfrm>
            <a:off x="3584818" y="3479805"/>
            <a:ext cx="2139293" cy="307650"/>
            <a:chOff x="1711" y="3316"/>
            <a:chExt cx="2330" cy="363"/>
          </a:xfrm>
        </p:grpSpPr>
        <p:sp>
          <p:nvSpPr>
            <p:cNvPr id="76" name="Text Box 70"/>
            <p:cNvSpPr txBox="1">
              <a:spLocks noChangeArrowheads="1"/>
            </p:cNvSpPr>
            <p:nvPr/>
          </p:nvSpPr>
          <p:spPr bwMode="auto">
            <a:xfrm>
              <a:off x="1810" y="3316"/>
              <a:ext cx="376"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endParaRPr lang="en-US" altLang="zh-CN" sz="1400" b="1" dirty="0">
                <a:latin typeface="微软雅黑" pitchFamily="34" charset="-122"/>
                <a:ea typeface="微软雅黑" pitchFamily="34" charset="-122"/>
              </a:endParaRPr>
            </a:p>
          </p:txBody>
        </p:sp>
        <p:sp>
          <p:nvSpPr>
            <p:cNvPr id="77" name="Line 69"/>
            <p:cNvSpPr>
              <a:spLocks noChangeShapeType="1"/>
            </p:cNvSpPr>
            <p:nvPr/>
          </p:nvSpPr>
          <p:spPr bwMode="auto">
            <a:xfrm rot="-5400000">
              <a:off x="2876" y="247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8" name="Text Box 73"/>
            <p:cNvSpPr txBox="1">
              <a:spLocks noChangeArrowheads="1"/>
            </p:cNvSpPr>
            <p:nvPr/>
          </p:nvSpPr>
          <p:spPr bwMode="auto">
            <a:xfrm>
              <a:off x="2069" y="3330"/>
              <a:ext cx="171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GET: </a:t>
              </a:r>
              <a:r>
                <a:rPr lang="zh-CN" altLang="en-US" sz="1200" b="1" dirty="0">
                  <a:latin typeface="微软雅黑" pitchFamily="34" charset="-122"/>
                  <a:ea typeface="微软雅黑" pitchFamily="34" charset="-122"/>
                </a:rPr>
                <a:t>音频</a:t>
              </a:r>
              <a:r>
                <a:rPr lang="en-US" altLang="zh-CN" sz="1200" b="1" dirty="0">
                  <a:latin typeface="微软雅黑" pitchFamily="34" charset="-122"/>
                  <a:ea typeface="微软雅黑" pitchFamily="34" charset="-122"/>
                </a:rPr>
                <a:t>/</a:t>
              </a:r>
              <a:r>
                <a:rPr lang="zh-CN" altLang="en-US" sz="1200" b="1" dirty="0">
                  <a:latin typeface="微软雅黑" pitchFamily="34" charset="-122"/>
                  <a:ea typeface="微软雅黑" pitchFamily="34" charset="-122"/>
                </a:rPr>
                <a:t>视频文件</a:t>
              </a:r>
            </a:p>
          </p:txBody>
        </p:sp>
      </p:grpSp>
      <p:grpSp>
        <p:nvGrpSpPr>
          <p:cNvPr id="79" name="Group 82"/>
          <p:cNvGrpSpPr>
            <a:grpSpLocks/>
          </p:cNvGrpSpPr>
          <p:nvPr/>
        </p:nvGrpSpPr>
        <p:grpSpPr bwMode="auto">
          <a:xfrm>
            <a:off x="3584818" y="3768807"/>
            <a:ext cx="2268753" cy="307649"/>
            <a:chOff x="1711" y="3657"/>
            <a:chExt cx="2471" cy="363"/>
          </a:xfrm>
        </p:grpSpPr>
        <p:sp>
          <p:nvSpPr>
            <p:cNvPr id="80" name="Line 71"/>
            <p:cNvSpPr>
              <a:spLocks noChangeShapeType="1"/>
            </p:cNvSpPr>
            <p:nvPr/>
          </p:nvSpPr>
          <p:spPr bwMode="auto">
            <a:xfrm rot="5400000" flipH="1">
              <a:off x="2876" y="2799"/>
              <a:ext cx="0" cy="233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1" name="Text Box 72"/>
            <p:cNvSpPr txBox="1">
              <a:spLocks noChangeArrowheads="1"/>
            </p:cNvSpPr>
            <p:nvPr/>
          </p:nvSpPr>
          <p:spPr bwMode="auto">
            <a:xfrm>
              <a:off x="3756" y="3657"/>
              <a:ext cx="426"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sym typeface="Wingdings 2" pitchFamily="18" charset="2"/>
                </a:rPr>
                <a:t></a:t>
              </a:r>
              <a:r>
                <a:rPr lang="en-US" altLang="zh-CN" sz="1200" b="1" dirty="0">
                  <a:latin typeface="微软雅黑" pitchFamily="34" charset="-122"/>
                  <a:ea typeface="微软雅黑" pitchFamily="34" charset="-122"/>
                  <a:sym typeface="Wingdings 2" pitchFamily="18" charset="2"/>
                </a:rPr>
                <a:t> </a:t>
              </a:r>
              <a:endParaRPr lang="en-US" altLang="zh-CN" sz="1200" b="1" dirty="0">
                <a:latin typeface="微软雅黑" pitchFamily="34" charset="-122"/>
                <a:ea typeface="微软雅黑" pitchFamily="34" charset="-122"/>
              </a:endParaRPr>
            </a:p>
          </p:txBody>
        </p:sp>
        <p:sp>
          <p:nvSpPr>
            <p:cNvPr id="82" name="Text Box 74"/>
            <p:cNvSpPr txBox="1">
              <a:spLocks noChangeArrowheads="1"/>
            </p:cNvSpPr>
            <p:nvPr/>
          </p:nvSpPr>
          <p:spPr bwMode="auto">
            <a:xfrm>
              <a:off x="2817" y="3675"/>
              <a:ext cx="1102"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grpSp>
      <p:pic>
        <p:nvPicPr>
          <p:cNvPr id="85"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51260" y="2209010"/>
            <a:ext cx="303371" cy="303372"/>
          </a:xfrm>
          <a:prstGeom prst="rect">
            <a:avLst/>
          </a:prstGeom>
          <a:noFill/>
          <a:extLst>
            <a:ext uri="{909E8E84-426E-40DD-AFC4-6F175D3DCCD1}">
              <a14:hiddenFill xmlns:a14="http://schemas.microsoft.com/office/drawing/2010/main" xmlns="">
                <a:solidFill>
                  <a:srgbClr val="FFFFFF"/>
                </a:solidFill>
              </a14:hiddenFill>
            </a:ext>
          </a:extLst>
        </p:spPr>
      </p:pic>
      <p:pic>
        <p:nvPicPr>
          <p:cNvPr id="86" name="图片 8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878672" y="2178870"/>
            <a:ext cx="344601" cy="482442"/>
          </a:xfrm>
          <a:prstGeom prst="rect">
            <a:avLst/>
          </a:prstGeom>
        </p:spPr>
      </p:pic>
    </p:spTree>
    <p:extLst>
      <p:ext uri="{BB962C8B-B14F-4D97-AF65-F5344CB8AC3E}">
        <p14:creationId xmlns:p14="http://schemas.microsoft.com/office/powerpoint/2010/main" xmlns="" val="141944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3000"/>
                                        <p:tgtEl>
                                          <p:spTgt spid="67"/>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right)">
                                      <p:cBhvr>
                                        <p:cTn id="11" dur="3000"/>
                                        <p:tgtEl>
                                          <p:spTgt spid="71"/>
                                        </p:tgtEl>
                                      </p:cBhvr>
                                    </p:animEffect>
                                  </p:childTnLst>
                                </p:cTn>
                              </p:par>
                            </p:childTnLst>
                          </p:cTn>
                        </p:par>
                        <p:par>
                          <p:cTn id="12" fill="hold">
                            <p:stCondLst>
                              <p:cond delay="6000"/>
                            </p:stCondLst>
                            <p:childTnLst>
                              <p:par>
                                <p:cTn id="13" presetID="22" presetClass="entr" presetSubtype="1"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up)">
                                      <p:cBhvr>
                                        <p:cTn id="15" dur="3000"/>
                                        <p:tgtEl>
                                          <p:spTgt spid="6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3000"/>
                                        <p:tgtEl>
                                          <p:spTgt spid="75"/>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wipe(right)">
                                      <p:cBhvr>
                                        <p:cTn id="24" dur="3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92862" y="1015474"/>
            <a:ext cx="8309762" cy="31700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mj-lt"/>
              <a:buAutoNum type="arabicPeriod"/>
            </a:pPr>
            <a:r>
              <a:rPr lang="zh-CN" altLang="en-US" b="1" dirty="0" smtClean="0">
                <a:latin typeface="微软雅黑" pitchFamily="34" charset="-122"/>
                <a:ea typeface="微软雅黑" pitchFamily="34" charset="-122"/>
              </a:rPr>
              <a:t>浏览器</a:t>
            </a:r>
            <a:r>
              <a:rPr lang="zh-CN" altLang="en-US" b="1" dirty="0">
                <a:latin typeface="微软雅黑" pitchFamily="34" charset="-122"/>
                <a:ea typeface="微软雅黑" pitchFamily="34" charset="-122"/>
              </a:rPr>
              <a:t>用户</a:t>
            </a:r>
            <a:r>
              <a:rPr lang="zh-CN" altLang="en-US" b="1" dirty="0" smtClean="0">
                <a:latin typeface="微软雅黑" pitchFamily="34" charset="-122"/>
                <a:ea typeface="微软雅黑" pitchFamily="34" charset="-122"/>
              </a:rPr>
              <a:t>使用 </a:t>
            </a:r>
            <a:r>
              <a:rPr lang="en-US" altLang="zh-CN" b="1" dirty="0" smtClean="0">
                <a:latin typeface="微软雅黑" pitchFamily="34" charset="-122"/>
                <a:ea typeface="微软雅黑" pitchFamily="34" charset="-122"/>
              </a:rPr>
              <a:t>HTTP </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GET </a:t>
            </a:r>
            <a:r>
              <a:rPr lang="zh-CN" altLang="en-US" b="1" dirty="0" smtClean="0">
                <a:latin typeface="微软雅黑" pitchFamily="34" charset="-122"/>
                <a:ea typeface="微软雅黑" pitchFamily="34" charset="-122"/>
              </a:rPr>
              <a:t>报文</a:t>
            </a:r>
            <a:r>
              <a:rPr lang="zh-CN" altLang="en-US" b="1" dirty="0">
                <a:latin typeface="微软雅黑" pitchFamily="34" charset="-122"/>
                <a:ea typeface="微软雅黑" pitchFamily="34" charset="-122"/>
              </a:rPr>
              <a:t>接入到万维网服务器。这个超链指向一个元文件。这个元文件有实际的音频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视频文件的统一资源定位</a:t>
            </a:r>
            <a:r>
              <a:rPr lang="zh-CN" altLang="en-US" b="1" dirty="0" smtClean="0">
                <a:latin typeface="微软雅黑" pitchFamily="34" charset="-122"/>
                <a:ea typeface="微软雅黑" pitchFamily="34" charset="-122"/>
              </a:rPr>
              <a:t>符 </a:t>
            </a:r>
            <a:r>
              <a:rPr lang="en-US" altLang="zh-CN" b="1" dirty="0" smtClean="0">
                <a:latin typeface="微软雅黑" pitchFamily="34" charset="-122"/>
                <a:ea typeface="微软雅黑" pitchFamily="34" charset="-122"/>
              </a:rPr>
              <a:t>URL</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a:p>
            <a:pPr marL="342900" indent="-342900" eaLnBrk="0" hangingPunct="0">
              <a:lnSpc>
                <a:spcPts val="3000"/>
              </a:lnSpc>
              <a:buClr>
                <a:srgbClr val="0070C0"/>
              </a:buClr>
              <a:buFont typeface="+mj-lt"/>
              <a:buAutoNum type="arabicPeriod"/>
            </a:pPr>
            <a:r>
              <a:rPr lang="zh-CN" altLang="en-US" b="1" dirty="0" smtClean="0">
                <a:latin typeface="微软雅黑" pitchFamily="34" charset="-122"/>
                <a:ea typeface="微软雅黑" pitchFamily="34" charset="-122"/>
              </a:rPr>
              <a:t>万维网</a:t>
            </a:r>
            <a:r>
              <a:rPr lang="zh-CN" altLang="en-US" b="1" dirty="0">
                <a:latin typeface="微软雅黑" pitchFamily="34" charset="-122"/>
                <a:ea typeface="微软雅黑" pitchFamily="34" charset="-122"/>
              </a:rPr>
              <a:t>服务器把该元文件装入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响应报文的主体，发回给浏览器。</a:t>
            </a:r>
          </a:p>
          <a:p>
            <a:pPr marL="342900" indent="-342900" eaLnBrk="0" hangingPunct="0">
              <a:lnSpc>
                <a:spcPts val="3000"/>
              </a:lnSpc>
              <a:buClr>
                <a:srgbClr val="0070C0"/>
              </a:buClr>
              <a:buFont typeface="+mj-lt"/>
              <a:buAutoNum type="arabicPeriod"/>
            </a:pPr>
            <a:r>
              <a:rPr lang="zh-CN" altLang="en-US" b="1" dirty="0" smtClean="0">
                <a:latin typeface="微软雅黑" pitchFamily="34" charset="-122"/>
                <a:ea typeface="微软雅黑" pitchFamily="34" charset="-122"/>
              </a:rPr>
              <a:t>客户</a:t>
            </a:r>
            <a:r>
              <a:rPr lang="zh-CN" altLang="en-US" b="1" dirty="0">
                <a:latin typeface="微软雅黑" pitchFamily="34" charset="-122"/>
                <a:ea typeface="微软雅黑" pitchFamily="34" charset="-122"/>
              </a:rPr>
              <a:t>机浏览器调用相关的媒体播放器，把提取出的元文件传送给媒体播放器。</a:t>
            </a:r>
          </a:p>
          <a:p>
            <a:pPr marL="342900" indent="-342900" eaLnBrk="0" hangingPunct="0">
              <a:lnSpc>
                <a:spcPts val="3000"/>
              </a:lnSpc>
              <a:buClr>
                <a:srgbClr val="0070C0"/>
              </a:buClr>
              <a:buFont typeface="+mj-lt"/>
              <a:buAutoNum type="arabicPeriod"/>
            </a:pPr>
            <a:r>
              <a:rPr lang="zh-CN" altLang="en-US" b="1" dirty="0" smtClean="0">
                <a:latin typeface="微软雅黑" pitchFamily="34" charset="-122"/>
                <a:ea typeface="微软雅黑" pitchFamily="34" charset="-122"/>
              </a:rPr>
              <a:t>媒体</a:t>
            </a:r>
            <a:r>
              <a:rPr lang="zh-CN" altLang="en-US" b="1" dirty="0">
                <a:latin typeface="微软雅黑" pitchFamily="34" charset="-122"/>
                <a:ea typeface="微软雅黑" pitchFamily="34" charset="-122"/>
              </a:rPr>
              <a:t>播放器使用元文件中</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URL</a:t>
            </a:r>
            <a:r>
              <a:rPr lang="zh-CN" altLang="en-US" b="1" dirty="0" smtClean="0">
                <a:latin typeface="微软雅黑" pitchFamily="34" charset="-122"/>
                <a:ea typeface="微软雅黑" pitchFamily="34" charset="-122"/>
              </a:rPr>
              <a:t>，</a:t>
            </a:r>
            <a:r>
              <a:rPr lang="zh-CN" altLang="en-US" b="1" dirty="0">
                <a:latin typeface="微软雅黑" pitchFamily="34" charset="-122"/>
                <a:ea typeface="微软雅黑" pitchFamily="34" charset="-122"/>
              </a:rPr>
              <a:t>向万维网服务器发送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请求报文，要求下载音频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a:t>
            </a:r>
          </a:p>
          <a:p>
            <a:pPr marL="342900" indent="-342900" eaLnBrk="0" hangingPunct="0">
              <a:lnSpc>
                <a:spcPts val="3000"/>
              </a:lnSpc>
              <a:buClr>
                <a:srgbClr val="0070C0"/>
              </a:buClr>
              <a:buFont typeface="+mj-lt"/>
              <a:buAutoNum type="arabicPeriod"/>
            </a:pPr>
            <a:r>
              <a:rPr lang="zh-CN" altLang="en-US" b="1" dirty="0" smtClean="0">
                <a:latin typeface="微软雅黑" pitchFamily="34" charset="-122"/>
                <a:ea typeface="微软雅黑" pitchFamily="34" charset="-122"/>
              </a:rPr>
              <a:t>万维网</a:t>
            </a:r>
            <a:r>
              <a:rPr lang="zh-CN" altLang="en-US" b="1" dirty="0">
                <a:latin typeface="微软雅黑" pitchFamily="34" charset="-122"/>
                <a:ea typeface="微软雅黑" pitchFamily="34" charset="-122"/>
              </a:rPr>
              <a:t>服务器发送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响应报文，把该音频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视频文件发送给媒体播放器。媒体播放器边下载边解压缩边播放。 </a:t>
            </a:r>
          </a:p>
        </p:txBody>
      </p:sp>
      <p:sp>
        <p:nvSpPr>
          <p:cNvPr id="3" name="AutoShape 5"/>
          <p:cNvSpPr>
            <a:spLocks noChangeArrowheads="1"/>
          </p:cNvSpPr>
          <p:nvPr/>
        </p:nvSpPr>
        <p:spPr bwMode="auto">
          <a:xfrm>
            <a:off x="509475" y="64247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722798" y="609268"/>
            <a:ext cx="37176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使用元文件下载音频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视频文件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801153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9"/>
          <p:cNvSpPr>
            <a:spLocks noChangeArrowheads="1"/>
          </p:cNvSpPr>
          <p:nvPr/>
        </p:nvSpPr>
        <p:spPr bwMode="auto">
          <a:xfrm>
            <a:off x="1736635" y="1477911"/>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0" name="Rectangle 10"/>
          <p:cNvSpPr>
            <a:spLocks noChangeArrowheads="1"/>
          </p:cNvSpPr>
          <p:nvPr/>
        </p:nvSpPr>
        <p:spPr bwMode="auto">
          <a:xfrm>
            <a:off x="1736635" y="19580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1" name="Rectangle 11"/>
          <p:cNvSpPr>
            <a:spLocks noChangeArrowheads="1"/>
          </p:cNvSpPr>
          <p:nvPr/>
        </p:nvSpPr>
        <p:spPr bwMode="auto">
          <a:xfrm>
            <a:off x="1736635" y="2448026"/>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2" name="Rectangle 12"/>
          <p:cNvSpPr>
            <a:spLocks noChangeArrowheads="1"/>
          </p:cNvSpPr>
          <p:nvPr/>
        </p:nvSpPr>
        <p:spPr bwMode="auto">
          <a:xfrm>
            <a:off x="1736635" y="293652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25" name="Line 16"/>
          <p:cNvSpPr>
            <a:spLocks noChangeShapeType="1"/>
          </p:cNvSpPr>
          <p:nvPr/>
        </p:nvSpPr>
        <p:spPr bwMode="auto">
          <a:xfrm>
            <a:off x="2484345" y="1296740"/>
            <a:ext cx="0" cy="2251132"/>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6" name="Rectangle 17"/>
          <p:cNvSpPr>
            <a:spLocks noChangeArrowheads="1"/>
          </p:cNvSpPr>
          <p:nvPr/>
        </p:nvSpPr>
        <p:spPr bwMode="auto">
          <a:xfrm>
            <a:off x="1768382" y="1319770"/>
            <a:ext cx="5661539" cy="204158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8.1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概述</a:t>
            </a:r>
            <a:endParaRPr lang="zh-CN" altLang="en-US" sz="2000" b="1" dirty="0">
              <a:solidFill>
                <a:schemeClr val="bg1"/>
              </a:solidFill>
              <a:latin typeface="微软雅黑" pitchFamily="34" charset="-122"/>
              <a:ea typeface="微软雅黑" pitchFamily="34" charset="-122"/>
            </a:endParaRPr>
          </a:p>
          <a:p>
            <a:pPr>
              <a:lnSpc>
                <a:spcPts val="3800"/>
              </a:lnSpc>
            </a:pPr>
            <a:r>
              <a:rPr lang="en-US" altLang="zh-CN" sz="2000" b="1" dirty="0">
                <a:solidFill>
                  <a:schemeClr val="bg1"/>
                </a:solidFill>
                <a:latin typeface="微软雅黑" pitchFamily="34" charset="-122"/>
                <a:ea typeface="微软雅黑" pitchFamily="34" charset="-122"/>
              </a:rPr>
              <a:t>8.2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流式</a:t>
            </a:r>
            <a:r>
              <a:rPr lang="zh-CN" altLang="en-US" sz="2000" b="1" dirty="0">
                <a:solidFill>
                  <a:schemeClr val="bg1"/>
                </a:solidFill>
                <a:latin typeface="微软雅黑" pitchFamily="34" charset="-122"/>
                <a:ea typeface="微软雅黑" pitchFamily="34" charset="-122"/>
              </a:rPr>
              <a:t>存储音频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p>
          <a:p>
            <a:pPr>
              <a:lnSpc>
                <a:spcPts val="3800"/>
              </a:lnSpc>
            </a:pPr>
            <a:r>
              <a:rPr lang="en-US" altLang="zh-CN" sz="2000" b="1" dirty="0">
                <a:solidFill>
                  <a:schemeClr val="bg1"/>
                </a:solidFill>
                <a:latin typeface="微软雅黑" pitchFamily="34" charset="-122"/>
                <a:ea typeface="微软雅黑" pitchFamily="34" charset="-122"/>
              </a:rPr>
              <a:t>8.3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交互式</a:t>
            </a:r>
            <a:r>
              <a:rPr lang="zh-CN" altLang="en-US" sz="2000" b="1" dirty="0">
                <a:solidFill>
                  <a:schemeClr val="bg1"/>
                </a:solidFill>
                <a:latin typeface="微软雅黑" pitchFamily="34" charset="-122"/>
                <a:ea typeface="微软雅黑" pitchFamily="34" charset="-122"/>
              </a:rPr>
              <a:t>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p>
          <a:p>
            <a:pPr>
              <a:lnSpc>
                <a:spcPts val="3800"/>
              </a:lnSpc>
            </a:pPr>
            <a:r>
              <a:rPr lang="en-US" altLang="zh-CN" sz="2000" b="1" dirty="0">
                <a:solidFill>
                  <a:schemeClr val="bg1"/>
                </a:solidFill>
                <a:latin typeface="微软雅黑" pitchFamily="34" charset="-122"/>
                <a:ea typeface="微软雅黑" pitchFamily="34" charset="-122"/>
              </a:rPr>
              <a:t>8.4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改进</a:t>
            </a:r>
            <a:r>
              <a:rPr lang="zh-CN" altLang="en-US" sz="2000" b="1" dirty="0">
                <a:solidFill>
                  <a:schemeClr val="bg1"/>
                </a:solidFill>
                <a:latin typeface="微软雅黑" pitchFamily="34" charset="-122"/>
                <a:ea typeface="微软雅黑" pitchFamily="34" charset="-122"/>
              </a:rPr>
              <a:t>“尽最大努力交付”的</a:t>
            </a:r>
            <a:r>
              <a:rPr lang="zh-CN" altLang="en-US" sz="2000" b="1" dirty="0" smtClean="0">
                <a:solidFill>
                  <a:schemeClr val="bg1"/>
                </a:solidFill>
                <a:latin typeface="微软雅黑" pitchFamily="34" charset="-122"/>
                <a:ea typeface="微软雅黑" pitchFamily="34" charset="-122"/>
              </a:rPr>
              <a:t>服务</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72592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1896" y="534625"/>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7" name="Rectangle 13"/>
          <p:cNvSpPr>
            <a:spLocks noChangeArrowheads="1"/>
          </p:cNvSpPr>
          <p:nvPr/>
        </p:nvSpPr>
        <p:spPr bwMode="auto">
          <a:xfrm>
            <a:off x="3205676" y="509161"/>
            <a:ext cx="274145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8.2.2  </a:t>
            </a:r>
            <a:r>
              <a:rPr lang="zh-CN" altLang="en-US" sz="2400" b="1" dirty="0">
                <a:solidFill>
                  <a:schemeClr val="bg1"/>
                </a:solidFill>
                <a:latin typeface="微软雅黑" pitchFamily="34" charset="-122"/>
                <a:ea typeface="微软雅黑" pitchFamily="34" charset="-122"/>
              </a:rPr>
              <a:t>媒体服务器 </a:t>
            </a:r>
          </a:p>
        </p:txBody>
      </p:sp>
      <p:sp>
        <p:nvSpPr>
          <p:cNvPr id="4" name="Rectangle 46"/>
          <p:cNvSpPr>
            <a:spLocks noChangeArrowheads="1"/>
          </p:cNvSpPr>
          <p:nvPr/>
        </p:nvSpPr>
        <p:spPr bwMode="auto">
          <a:xfrm>
            <a:off x="511895" y="1025908"/>
            <a:ext cx="8528588"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为了更好地提供播放流式音频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视频文件的服务，现在最为流行的做法就是使用两个分开的服务器。一个是普通的万维网服务器，另一个是媒体服务器。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媒体</a:t>
            </a:r>
            <a:r>
              <a:rPr lang="zh-CN" altLang="en-US" sz="2000" b="1" dirty="0">
                <a:solidFill>
                  <a:srgbClr val="0000FF"/>
                </a:solidFill>
                <a:latin typeface="微软雅黑" pitchFamily="34" charset="-122"/>
                <a:ea typeface="微软雅黑" pitchFamily="34" charset="-122"/>
              </a:rPr>
              <a:t>服务器</a:t>
            </a:r>
            <a:r>
              <a:rPr lang="zh-CN" altLang="en-US" sz="2000" b="1" dirty="0">
                <a:latin typeface="微软雅黑" pitchFamily="34" charset="-122"/>
                <a:ea typeface="微软雅黑" pitchFamily="34" charset="-122"/>
              </a:rPr>
              <a:t>也称为</a:t>
            </a:r>
            <a:r>
              <a:rPr lang="zh-CN" altLang="en-US" sz="2000" b="1" dirty="0">
                <a:solidFill>
                  <a:srgbClr val="0000FF"/>
                </a:solidFill>
                <a:latin typeface="微软雅黑" pitchFamily="34" charset="-122"/>
                <a:ea typeface="微软雅黑" pitchFamily="34" charset="-122"/>
              </a:rPr>
              <a:t>流式服务器 </a:t>
            </a:r>
            <a:r>
              <a:rPr lang="en-US" altLang="zh-CN" sz="2000" b="1" dirty="0">
                <a:latin typeface="微软雅黑" pitchFamily="34" charset="-122"/>
                <a:ea typeface="微软雅黑" pitchFamily="34" charset="-122"/>
              </a:rPr>
              <a:t>(streaming server)</a:t>
            </a:r>
            <a:r>
              <a:rPr lang="zh-CN" altLang="en-US" sz="2000" b="1" dirty="0">
                <a:latin typeface="微软雅黑" pitchFamily="34" charset="-122"/>
                <a:ea typeface="微软雅黑" pitchFamily="34" charset="-122"/>
              </a:rPr>
              <a:t>，它支持流式音频和视频的传送。</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媒体播放器与媒体服务器的关系是</a:t>
            </a:r>
            <a:r>
              <a:rPr lang="zh-CN" altLang="en-US" sz="2000" b="1" dirty="0">
                <a:solidFill>
                  <a:srgbClr val="0000FF"/>
                </a:solidFill>
                <a:latin typeface="微软雅黑" pitchFamily="34" charset="-122"/>
                <a:ea typeface="微软雅黑" pitchFamily="34" charset="-122"/>
              </a:rPr>
              <a:t>客户与服务器的关系</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媒体播放器不是向万维网服务器而是向媒体服务器请求音频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媒体服务器和媒体播放器之间采用</a:t>
            </a:r>
            <a:r>
              <a:rPr lang="zh-CN" altLang="en-US" sz="2000" b="1" dirty="0">
                <a:solidFill>
                  <a:srgbClr val="0000FF"/>
                </a:solidFill>
                <a:latin typeface="微软雅黑" pitchFamily="34" charset="-122"/>
                <a:ea typeface="微软雅黑" pitchFamily="34" charset="-122"/>
              </a:rPr>
              <a:t>另外的协议</a:t>
            </a:r>
            <a:r>
              <a:rPr lang="zh-CN" altLang="en-US" sz="2000" b="1" dirty="0">
                <a:latin typeface="微软雅黑" pitchFamily="34" charset="-122"/>
                <a:ea typeface="微软雅黑" pitchFamily="34" charset="-122"/>
              </a:rPr>
              <a:t>进行交互。 </a:t>
            </a:r>
          </a:p>
        </p:txBody>
      </p:sp>
    </p:spTree>
    <p:extLst>
      <p:ext uri="{BB962C8B-B14F-4D97-AF65-F5344CB8AC3E}">
        <p14:creationId xmlns:p14="http://schemas.microsoft.com/office/powerpoint/2010/main" xmlns="" val="3420886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6" y="1197984"/>
            <a:ext cx="8143204" cy="30814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70088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43512" y="667670"/>
            <a:ext cx="205697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使用媒体服务器 </a:t>
            </a:r>
            <a:endParaRPr lang="fr-FR" altLang="zh-CN" sz="2000" b="1" dirty="0">
              <a:solidFill>
                <a:schemeClr val="bg1"/>
              </a:solidFill>
              <a:latin typeface="微软雅黑" pitchFamily="34" charset="-122"/>
              <a:ea typeface="微软雅黑" pitchFamily="34" charset="-122"/>
            </a:endParaRPr>
          </a:p>
        </p:txBody>
      </p:sp>
      <p:sp>
        <p:nvSpPr>
          <p:cNvPr id="5" name="Rectangle 5"/>
          <p:cNvSpPr>
            <a:spLocks noChangeArrowheads="1"/>
          </p:cNvSpPr>
          <p:nvPr/>
        </p:nvSpPr>
        <p:spPr bwMode="auto">
          <a:xfrm>
            <a:off x="2129403" y="1874027"/>
            <a:ext cx="1060876" cy="2227792"/>
          </a:xfrm>
          <a:prstGeom prst="rect">
            <a:avLst/>
          </a:prstGeom>
          <a:solidFill>
            <a:srgbClr val="00FFFF"/>
          </a:solidFill>
          <a:ln>
            <a:solidFill>
              <a:schemeClr val="tx1"/>
            </a:solidFill>
          </a:ln>
          <a:effectLst/>
          <a:extLst/>
        </p:spPr>
        <p:txBody>
          <a:bodyPr wrap="none" anchor="ctr"/>
          <a:lstStyle/>
          <a:p>
            <a:pPr algn="ctr"/>
            <a:endParaRPr lang="zh-CN" altLang="zh-CN" sz="1600" b="1">
              <a:latin typeface="微软雅黑" pitchFamily="34" charset="-122"/>
              <a:ea typeface="微软雅黑" pitchFamily="34" charset="-122"/>
            </a:endParaRPr>
          </a:p>
        </p:txBody>
      </p:sp>
      <p:sp>
        <p:nvSpPr>
          <p:cNvPr id="6" name="Rectangle 6"/>
          <p:cNvSpPr>
            <a:spLocks noChangeArrowheads="1"/>
          </p:cNvSpPr>
          <p:nvPr/>
        </p:nvSpPr>
        <p:spPr bwMode="auto">
          <a:xfrm>
            <a:off x="5863230" y="1943016"/>
            <a:ext cx="831470" cy="905490"/>
          </a:xfrm>
          <a:prstGeom prst="rect">
            <a:avLst/>
          </a:prstGeom>
          <a:solidFill>
            <a:srgbClr val="CC00CC"/>
          </a:solidFill>
          <a:ln w="9525" algn="ctr">
            <a:solidFill>
              <a:schemeClr val="tx1"/>
            </a:solidFill>
            <a:miter lim="800000"/>
            <a:headEnd/>
            <a:tailEnd/>
          </a:ln>
          <a:effectLst/>
          <a:extLst/>
        </p:spPr>
        <p:txBody>
          <a:bodyPr wrap="none" anchor="ctr"/>
          <a:lstStyle/>
          <a:p>
            <a:pPr algn="ctr"/>
            <a:r>
              <a:rPr lang="zh-CN" altLang="en-US" sz="1600" b="1" dirty="0">
                <a:solidFill>
                  <a:schemeClr val="bg1"/>
                </a:solidFill>
                <a:latin typeface="微软雅黑" pitchFamily="34" charset="-122"/>
                <a:ea typeface="微软雅黑" pitchFamily="34" charset="-122"/>
              </a:rPr>
              <a:t>万维网</a:t>
            </a:r>
          </a:p>
          <a:p>
            <a:pPr algn="ctr"/>
            <a:r>
              <a:rPr lang="zh-CN" altLang="en-US" sz="1600" b="1" dirty="0">
                <a:solidFill>
                  <a:schemeClr val="bg1"/>
                </a:solidFill>
                <a:latin typeface="微软雅黑" pitchFamily="34" charset="-122"/>
                <a:ea typeface="微软雅黑" pitchFamily="34" charset="-122"/>
              </a:rPr>
              <a:t>服务器</a:t>
            </a:r>
          </a:p>
        </p:txBody>
      </p:sp>
      <p:sp>
        <p:nvSpPr>
          <p:cNvPr id="57" name="Rectangle 59"/>
          <p:cNvSpPr>
            <a:spLocks noChangeArrowheads="1"/>
          </p:cNvSpPr>
          <p:nvPr/>
        </p:nvSpPr>
        <p:spPr bwMode="auto">
          <a:xfrm>
            <a:off x="2280956" y="3406173"/>
            <a:ext cx="758806" cy="626657"/>
          </a:xfrm>
          <a:prstGeom prst="rect">
            <a:avLst/>
          </a:prstGeom>
          <a:solidFill>
            <a:srgbClr val="00CC00"/>
          </a:solidFill>
          <a:ln w="9525" algn="ctr">
            <a:solidFill>
              <a:schemeClr val="tx1"/>
            </a:solidFill>
            <a:miter lim="800000"/>
            <a:headEnd/>
            <a:tailEnd/>
          </a:ln>
          <a:effectLst/>
          <a:extLst/>
        </p:spPr>
        <p:txBody>
          <a:bodyPr wrap="none" anchor="ctr"/>
          <a:lstStyle/>
          <a:p>
            <a:pPr algn="ctr"/>
            <a:r>
              <a:rPr lang="zh-CN" altLang="en-US" sz="1600" b="1" dirty="0">
                <a:solidFill>
                  <a:schemeClr val="bg1"/>
                </a:solidFill>
                <a:latin typeface="微软雅黑" pitchFamily="34" charset="-122"/>
                <a:ea typeface="微软雅黑" pitchFamily="34" charset="-122"/>
              </a:rPr>
              <a:t>媒体</a:t>
            </a:r>
          </a:p>
          <a:p>
            <a:pPr algn="ctr"/>
            <a:r>
              <a:rPr lang="zh-CN" altLang="en-US" sz="1600" b="1" dirty="0">
                <a:solidFill>
                  <a:schemeClr val="bg1"/>
                </a:solidFill>
                <a:latin typeface="微软雅黑" pitchFamily="34" charset="-122"/>
                <a:ea typeface="微软雅黑" pitchFamily="34" charset="-122"/>
              </a:rPr>
              <a:t>播放器</a:t>
            </a:r>
          </a:p>
        </p:txBody>
      </p:sp>
      <p:grpSp>
        <p:nvGrpSpPr>
          <p:cNvPr id="58" name="Group 83"/>
          <p:cNvGrpSpPr>
            <a:grpSpLocks/>
          </p:cNvGrpSpPr>
          <p:nvPr/>
        </p:nvGrpSpPr>
        <p:grpSpPr bwMode="auto">
          <a:xfrm>
            <a:off x="2646346" y="2569673"/>
            <a:ext cx="867801" cy="836500"/>
            <a:chOff x="1201" y="2557"/>
            <a:chExt cx="836" cy="873"/>
          </a:xfrm>
        </p:grpSpPr>
        <p:sp>
          <p:nvSpPr>
            <p:cNvPr id="59" name="Line 60"/>
            <p:cNvSpPr>
              <a:spLocks noChangeShapeType="1"/>
            </p:cNvSpPr>
            <p:nvPr/>
          </p:nvSpPr>
          <p:spPr bwMode="auto">
            <a:xfrm flipH="1">
              <a:off x="1215" y="2557"/>
              <a:ext cx="0" cy="873"/>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Text Box 67"/>
            <p:cNvSpPr txBox="1">
              <a:spLocks noChangeArrowheads="1"/>
            </p:cNvSpPr>
            <p:nvPr/>
          </p:nvSpPr>
          <p:spPr bwMode="auto">
            <a:xfrm>
              <a:off x="1201" y="2663"/>
              <a:ext cx="434" cy="3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61" name="Text Box 68"/>
            <p:cNvSpPr txBox="1">
              <a:spLocks noChangeArrowheads="1"/>
            </p:cNvSpPr>
            <p:nvPr/>
          </p:nvSpPr>
          <p:spPr bwMode="auto">
            <a:xfrm>
              <a:off x="1213" y="2926"/>
              <a:ext cx="824"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元文件</a:t>
              </a:r>
            </a:p>
          </p:txBody>
        </p:sp>
      </p:grpSp>
      <p:sp>
        <p:nvSpPr>
          <p:cNvPr id="62" name="Rectangle 69"/>
          <p:cNvSpPr>
            <a:spLocks noChangeArrowheads="1"/>
          </p:cNvSpPr>
          <p:nvPr/>
        </p:nvSpPr>
        <p:spPr bwMode="auto">
          <a:xfrm>
            <a:off x="2280956" y="2082912"/>
            <a:ext cx="758806" cy="625698"/>
          </a:xfrm>
          <a:prstGeom prst="rect">
            <a:avLst/>
          </a:prstGeom>
          <a:solidFill>
            <a:srgbClr val="0070C0"/>
          </a:solidFill>
          <a:ln w="9525" algn="ctr">
            <a:solidFill>
              <a:schemeClr val="tx1"/>
            </a:solidFill>
            <a:miter lim="800000"/>
            <a:headEnd/>
            <a:tailEnd/>
          </a:ln>
          <a:effectLst/>
          <a:extLst/>
        </p:spPr>
        <p:txBody>
          <a:bodyPr wrap="none" anchor="ctr"/>
          <a:lstStyle/>
          <a:p>
            <a:pPr algn="ctr"/>
            <a:r>
              <a:rPr lang="zh-CN" altLang="en-US" sz="1600" b="1" dirty="0">
                <a:solidFill>
                  <a:schemeClr val="bg1"/>
                </a:solidFill>
                <a:latin typeface="微软雅黑" pitchFamily="34" charset="-122"/>
                <a:ea typeface="微软雅黑" pitchFamily="34" charset="-122"/>
              </a:rPr>
              <a:t>浏览器</a:t>
            </a:r>
          </a:p>
        </p:txBody>
      </p:sp>
      <p:grpSp>
        <p:nvGrpSpPr>
          <p:cNvPr id="63" name="Group 79"/>
          <p:cNvGrpSpPr>
            <a:grpSpLocks/>
          </p:cNvGrpSpPr>
          <p:nvPr/>
        </p:nvGrpSpPr>
        <p:grpSpPr bwMode="auto">
          <a:xfrm>
            <a:off x="3037687" y="1884551"/>
            <a:ext cx="2827620" cy="375607"/>
            <a:chOff x="1578" y="1842"/>
            <a:chExt cx="2724" cy="392"/>
          </a:xfrm>
        </p:grpSpPr>
        <p:sp>
          <p:nvSpPr>
            <p:cNvPr id="64" name="Text Box 63"/>
            <p:cNvSpPr txBox="1">
              <a:spLocks noChangeArrowheads="1"/>
            </p:cNvSpPr>
            <p:nvPr/>
          </p:nvSpPr>
          <p:spPr bwMode="auto">
            <a:xfrm>
              <a:off x="1746" y="1842"/>
              <a:ext cx="442" cy="3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b="1" dirty="0">
                  <a:latin typeface="微软雅黑" pitchFamily="34" charset="-122"/>
                  <a:ea typeface="微软雅黑" pitchFamily="34" charset="-122"/>
                </a:rPr>
                <a:t> </a:t>
              </a:r>
            </a:p>
          </p:txBody>
        </p:sp>
        <p:sp>
          <p:nvSpPr>
            <p:cNvPr id="65" name="Text Box 65"/>
            <p:cNvSpPr txBox="1">
              <a:spLocks noChangeArrowheads="1"/>
            </p:cNvSpPr>
            <p:nvPr/>
          </p:nvSpPr>
          <p:spPr bwMode="auto">
            <a:xfrm>
              <a:off x="2064" y="1856"/>
              <a:ext cx="136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GET: </a:t>
              </a:r>
              <a:r>
                <a:rPr lang="zh-CN" altLang="en-US" sz="1600" b="1" dirty="0">
                  <a:latin typeface="微软雅黑" pitchFamily="34" charset="-122"/>
                  <a:ea typeface="微软雅黑" pitchFamily="34" charset="-122"/>
                </a:rPr>
                <a:t>元文件</a:t>
              </a:r>
            </a:p>
          </p:txBody>
        </p:sp>
        <p:sp>
          <p:nvSpPr>
            <p:cNvPr id="66" name="Line 61"/>
            <p:cNvSpPr>
              <a:spLocks noChangeShapeType="1"/>
            </p:cNvSpPr>
            <p:nvPr/>
          </p:nvSpPr>
          <p:spPr bwMode="auto">
            <a:xfrm rot="-5400000">
              <a:off x="2940" y="832"/>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67" name="Group 80"/>
          <p:cNvGrpSpPr>
            <a:grpSpLocks/>
          </p:cNvGrpSpPr>
          <p:nvPr/>
        </p:nvGrpSpPr>
        <p:grpSpPr bwMode="auto">
          <a:xfrm>
            <a:off x="3037687" y="2237168"/>
            <a:ext cx="2884712" cy="383273"/>
            <a:chOff x="1578" y="2210"/>
            <a:chExt cx="2779" cy="400"/>
          </a:xfrm>
        </p:grpSpPr>
        <p:sp>
          <p:nvSpPr>
            <p:cNvPr id="68" name="Text Box 64"/>
            <p:cNvSpPr txBox="1">
              <a:spLocks noChangeArrowheads="1"/>
            </p:cNvSpPr>
            <p:nvPr/>
          </p:nvSpPr>
          <p:spPr bwMode="auto">
            <a:xfrm>
              <a:off x="3923" y="2210"/>
              <a:ext cx="434" cy="3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69" name="Text Box 66"/>
            <p:cNvSpPr txBox="1">
              <a:spLocks noChangeArrowheads="1"/>
            </p:cNvSpPr>
            <p:nvPr/>
          </p:nvSpPr>
          <p:spPr bwMode="auto">
            <a:xfrm>
              <a:off x="2741" y="2232"/>
              <a:ext cx="1324"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RESPONSE</a:t>
              </a:r>
            </a:p>
          </p:txBody>
        </p:sp>
        <p:sp>
          <p:nvSpPr>
            <p:cNvPr id="70" name="Line 62"/>
            <p:cNvSpPr>
              <a:spLocks noChangeShapeType="1"/>
            </p:cNvSpPr>
            <p:nvPr/>
          </p:nvSpPr>
          <p:spPr bwMode="auto">
            <a:xfrm rot="5400000" flipH="1">
              <a:off x="2940" y="1195"/>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71" name="Group 82"/>
          <p:cNvGrpSpPr>
            <a:grpSpLocks/>
          </p:cNvGrpSpPr>
          <p:nvPr/>
        </p:nvGrpSpPr>
        <p:grpSpPr bwMode="auto">
          <a:xfrm>
            <a:off x="3037687" y="3216420"/>
            <a:ext cx="2827620" cy="368900"/>
            <a:chOff x="1578" y="3232"/>
            <a:chExt cx="2724" cy="385"/>
          </a:xfrm>
        </p:grpSpPr>
        <p:sp>
          <p:nvSpPr>
            <p:cNvPr id="72" name="Text Box 71"/>
            <p:cNvSpPr txBox="1">
              <a:spLocks noChangeArrowheads="1"/>
            </p:cNvSpPr>
            <p:nvPr/>
          </p:nvSpPr>
          <p:spPr bwMode="auto">
            <a:xfrm>
              <a:off x="1696" y="3232"/>
              <a:ext cx="376" cy="3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endParaRPr lang="en-US" altLang="zh-CN" b="1" dirty="0">
                <a:latin typeface="微软雅黑" pitchFamily="34" charset="-122"/>
                <a:ea typeface="微软雅黑" pitchFamily="34" charset="-122"/>
              </a:endParaRPr>
            </a:p>
          </p:txBody>
        </p:sp>
        <p:sp>
          <p:nvSpPr>
            <p:cNvPr id="73" name="Line 70"/>
            <p:cNvSpPr>
              <a:spLocks noChangeShapeType="1"/>
            </p:cNvSpPr>
            <p:nvPr/>
          </p:nvSpPr>
          <p:spPr bwMode="auto">
            <a:xfrm rot="-5400000">
              <a:off x="2940" y="2214"/>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4" name="Text Box 74"/>
            <p:cNvSpPr txBox="1">
              <a:spLocks noChangeArrowheads="1"/>
            </p:cNvSpPr>
            <p:nvPr/>
          </p:nvSpPr>
          <p:spPr bwMode="auto">
            <a:xfrm>
              <a:off x="1973" y="3238"/>
              <a:ext cx="2096"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GET: </a:t>
              </a:r>
              <a:r>
                <a:rPr lang="zh-CN" altLang="en-US" sz="1600" b="1" dirty="0">
                  <a:latin typeface="微软雅黑" pitchFamily="34" charset="-122"/>
                  <a:ea typeface="微软雅黑" pitchFamily="34" charset="-122"/>
                </a:rPr>
                <a:t>音频</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视频文件</a:t>
              </a:r>
            </a:p>
          </p:txBody>
        </p:sp>
      </p:grpSp>
      <p:grpSp>
        <p:nvGrpSpPr>
          <p:cNvPr id="75" name="Group 81"/>
          <p:cNvGrpSpPr>
            <a:grpSpLocks/>
          </p:cNvGrpSpPr>
          <p:nvPr/>
        </p:nvGrpSpPr>
        <p:grpSpPr bwMode="auto">
          <a:xfrm>
            <a:off x="3037687" y="3558505"/>
            <a:ext cx="2921044" cy="385190"/>
            <a:chOff x="1578" y="3589"/>
            <a:chExt cx="2814" cy="402"/>
          </a:xfrm>
        </p:grpSpPr>
        <p:sp>
          <p:nvSpPr>
            <p:cNvPr id="76" name="Line 72"/>
            <p:cNvSpPr>
              <a:spLocks noChangeShapeType="1"/>
            </p:cNvSpPr>
            <p:nvPr/>
          </p:nvSpPr>
          <p:spPr bwMode="auto">
            <a:xfrm rot="5400000" flipH="1">
              <a:off x="2940" y="2576"/>
              <a:ext cx="0" cy="272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7" name="Text Box 73"/>
            <p:cNvSpPr txBox="1">
              <a:spLocks noChangeArrowheads="1"/>
            </p:cNvSpPr>
            <p:nvPr/>
          </p:nvSpPr>
          <p:spPr bwMode="auto">
            <a:xfrm>
              <a:off x="3958" y="3589"/>
              <a:ext cx="434" cy="3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sym typeface="Wingdings 2" pitchFamily="18" charset="2"/>
                </a:rPr>
                <a:t> </a:t>
              </a:r>
              <a:endParaRPr lang="en-US" altLang="zh-CN" sz="1600" b="1" dirty="0">
                <a:latin typeface="微软雅黑" pitchFamily="34" charset="-122"/>
                <a:ea typeface="微软雅黑" pitchFamily="34" charset="-122"/>
              </a:endParaRPr>
            </a:p>
          </p:txBody>
        </p:sp>
        <p:sp>
          <p:nvSpPr>
            <p:cNvPr id="78" name="Text Box 75"/>
            <p:cNvSpPr txBox="1">
              <a:spLocks noChangeArrowheads="1"/>
            </p:cNvSpPr>
            <p:nvPr/>
          </p:nvSpPr>
          <p:spPr bwMode="auto">
            <a:xfrm>
              <a:off x="2786" y="3613"/>
              <a:ext cx="1324"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RESPONSE</a:t>
              </a:r>
            </a:p>
          </p:txBody>
        </p:sp>
      </p:grpSp>
      <p:sp>
        <p:nvSpPr>
          <p:cNvPr id="79" name="Rectangle 76"/>
          <p:cNvSpPr>
            <a:spLocks noChangeArrowheads="1"/>
          </p:cNvSpPr>
          <p:nvPr/>
        </p:nvSpPr>
        <p:spPr bwMode="auto">
          <a:xfrm>
            <a:off x="5865307" y="3266276"/>
            <a:ext cx="831470" cy="767511"/>
          </a:xfrm>
          <a:prstGeom prst="rect">
            <a:avLst/>
          </a:prstGeom>
          <a:solidFill>
            <a:srgbClr val="66FF66"/>
          </a:solidFill>
          <a:ln>
            <a:solidFill>
              <a:schemeClr val="tx1"/>
            </a:solidFill>
          </a:ln>
          <a:effectLst/>
          <a:extLst/>
        </p:spPr>
        <p:txBody>
          <a:bodyPr wrap="none" anchor="ctr"/>
          <a:lstStyle/>
          <a:p>
            <a:pPr algn="ctr"/>
            <a:r>
              <a:rPr lang="zh-CN" altLang="en-US" sz="1600" b="1" dirty="0">
                <a:latin typeface="微软雅黑" pitchFamily="34" charset="-122"/>
                <a:ea typeface="微软雅黑" pitchFamily="34" charset="-122"/>
              </a:rPr>
              <a:t>媒体</a:t>
            </a:r>
          </a:p>
          <a:p>
            <a:pPr algn="ctr"/>
            <a:r>
              <a:rPr lang="zh-CN" altLang="en-US" sz="1600" b="1" dirty="0">
                <a:latin typeface="微软雅黑" pitchFamily="34" charset="-122"/>
                <a:ea typeface="微软雅黑" pitchFamily="34" charset="-122"/>
              </a:rPr>
              <a:t>服务器</a:t>
            </a:r>
          </a:p>
        </p:txBody>
      </p:sp>
      <p:sp>
        <p:nvSpPr>
          <p:cNvPr id="80" name="Text Box 8"/>
          <p:cNvSpPr txBox="1">
            <a:spLocks noChangeArrowheads="1"/>
          </p:cNvSpPr>
          <p:nvPr/>
        </p:nvSpPr>
        <p:spPr bwMode="auto">
          <a:xfrm>
            <a:off x="2279917" y="1257357"/>
            <a:ext cx="855143" cy="3617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客户机</a:t>
            </a:r>
          </a:p>
        </p:txBody>
      </p:sp>
      <p:sp>
        <p:nvSpPr>
          <p:cNvPr id="81" name="Text Box 9"/>
          <p:cNvSpPr txBox="1">
            <a:spLocks noChangeArrowheads="1"/>
          </p:cNvSpPr>
          <p:nvPr/>
        </p:nvSpPr>
        <p:spPr bwMode="auto">
          <a:xfrm>
            <a:off x="5936932" y="1257357"/>
            <a:ext cx="855143" cy="3617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a:latin typeface="微软雅黑" pitchFamily="34" charset="-122"/>
                <a:ea typeface="微软雅黑" pitchFamily="34" charset="-122"/>
              </a:rPr>
              <a:t>服务器</a:t>
            </a:r>
          </a:p>
        </p:txBody>
      </p:sp>
      <p:pic>
        <p:nvPicPr>
          <p:cNvPr id="83"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38036" y="1560646"/>
            <a:ext cx="445685" cy="445685"/>
          </a:xfrm>
          <a:prstGeom prst="rect">
            <a:avLst/>
          </a:prstGeom>
          <a:noFill/>
          <a:extLst>
            <a:ext uri="{909E8E84-426E-40DD-AFC4-6F175D3DCCD1}">
              <a14:hiddenFill xmlns:a14="http://schemas.microsoft.com/office/drawing/2010/main" xmlns="">
                <a:solidFill>
                  <a:srgbClr val="FFFFFF"/>
                </a:solidFill>
              </a14:hiddenFill>
            </a:ext>
          </a:extLst>
        </p:spPr>
      </p:pic>
      <p:pic>
        <p:nvPicPr>
          <p:cNvPr id="84" name="图片 8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95527" y="1605036"/>
            <a:ext cx="371029" cy="519442"/>
          </a:xfrm>
          <a:prstGeom prst="rect">
            <a:avLst/>
          </a:prstGeom>
        </p:spPr>
      </p:pic>
      <p:sp>
        <p:nvSpPr>
          <p:cNvPr id="85" name="矩形 84"/>
          <p:cNvSpPr/>
          <p:nvPr/>
        </p:nvSpPr>
        <p:spPr>
          <a:xfrm>
            <a:off x="6885700" y="2260880"/>
            <a:ext cx="1496092" cy="1169551"/>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媒体播放器不是向万维网服务器而是向媒体服务器请求音频</a:t>
            </a: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视频文件。</a:t>
            </a:r>
          </a:p>
        </p:txBody>
      </p:sp>
    </p:spTree>
    <p:extLst>
      <p:ext uri="{BB962C8B-B14F-4D97-AF65-F5344CB8AC3E}">
        <p14:creationId xmlns:p14="http://schemas.microsoft.com/office/powerpoint/2010/main" xmlns="" val="365497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3000"/>
                                        <p:tgtEl>
                                          <p:spTgt spid="63"/>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right)">
                                      <p:cBhvr>
                                        <p:cTn id="11" dur="3000"/>
                                        <p:tgtEl>
                                          <p:spTgt spid="67"/>
                                        </p:tgtEl>
                                      </p:cBhvr>
                                    </p:animEffect>
                                  </p:childTnLst>
                                </p:cTn>
                              </p:par>
                            </p:childTnLst>
                          </p:cTn>
                        </p:par>
                        <p:par>
                          <p:cTn id="12" fill="hold">
                            <p:stCondLst>
                              <p:cond delay="6000"/>
                            </p:stCondLst>
                            <p:childTnLst>
                              <p:par>
                                <p:cTn id="13" presetID="22" presetClass="entr" presetSubtype="1"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up)">
                                      <p:cBhvr>
                                        <p:cTn id="15" dur="30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wipe(left)">
                                      <p:cBhvr>
                                        <p:cTn id="20" dur="3000"/>
                                        <p:tgtEl>
                                          <p:spTgt spid="71"/>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right)">
                                      <p:cBhvr>
                                        <p:cTn id="24" dur="3000"/>
                                        <p:tgtEl>
                                          <p:spTgt spid="75"/>
                                        </p:tgtEl>
                                      </p:cBhvr>
                                    </p:animEffect>
                                  </p:childTnLst>
                                </p:cTn>
                              </p:par>
                            </p:childTnLst>
                          </p:cTn>
                        </p:par>
                        <p:par>
                          <p:cTn id="25" fill="hold">
                            <p:stCondLst>
                              <p:cond delay="6000"/>
                            </p:stCondLst>
                            <p:childTnLst>
                              <p:par>
                                <p:cTn id="26" presetID="1" presetClass="entr" presetSubtype="0" fill="hold" grpId="0" nodeType="afterEffect">
                                  <p:stCondLst>
                                    <p:cond delay="0"/>
                                  </p:stCondLst>
                                  <p:childTnLst>
                                    <p:set>
                                      <p:cBhvr>
                                        <p:cTn id="2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305940"/>
            <a:ext cx="8129016"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ts val="3300"/>
              </a:lnSpc>
              <a:buClr>
                <a:schemeClr val="bg1"/>
              </a:buClr>
            </a:pPr>
            <a:r>
              <a:rPr lang="en-US" altLang="zh-CN" sz="2000" b="1" dirty="0" smtClean="0">
                <a:solidFill>
                  <a:srgbClr val="0070C0"/>
                </a:solidFill>
                <a:latin typeface="微软雅黑" pitchFamily="34" charset="-122"/>
                <a:ea typeface="微软雅黑" pitchFamily="34" charset="-122"/>
              </a:rPr>
              <a:t>1~3 </a:t>
            </a:r>
            <a:r>
              <a:rPr lang="zh-CN" altLang="en-US" sz="2000" b="1" dirty="0" smtClean="0">
                <a:latin typeface="微软雅黑" pitchFamily="34" charset="-122"/>
                <a:ea typeface="微软雅黑" pitchFamily="34" charset="-122"/>
              </a:rPr>
              <a:t> 前</a:t>
            </a:r>
            <a:r>
              <a:rPr lang="zh-CN" altLang="en-US" sz="2000" b="1" dirty="0">
                <a:latin typeface="微软雅黑" pitchFamily="34" charset="-122"/>
                <a:ea typeface="微软雅黑" pitchFamily="34" charset="-122"/>
              </a:rPr>
              <a:t>三个步骤仍然和上一节的一样，区别就是后面两个步骤。</a:t>
            </a:r>
          </a:p>
          <a:p>
            <a:pPr marL="457200" indent="-457200" eaLnBrk="0" hangingPunct="0">
              <a:lnSpc>
                <a:spcPts val="3300"/>
              </a:lnSpc>
              <a:buClr>
                <a:srgbClr val="0070C0"/>
              </a:buClr>
              <a:buFont typeface="+mj-lt"/>
              <a:buAutoNum type="arabicPeriod" startAt="4"/>
            </a:pPr>
            <a:r>
              <a:rPr lang="zh-CN" altLang="en-US" sz="2000" b="1" dirty="0" smtClean="0">
                <a:latin typeface="微软雅黑" pitchFamily="34" charset="-122"/>
                <a:ea typeface="微软雅黑" pitchFamily="34" charset="-122"/>
              </a:rPr>
              <a:t>媒体</a:t>
            </a:r>
            <a:r>
              <a:rPr lang="zh-CN" altLang="en-US" sz="2000" b="1" dirty="0">
                <a:latin typeface="微软雅黑" pitchFamily="34" charset="-122"/>
                <a:ea typeface="微软雅黑" pitchFamily="34" charset="-122"/>
              </a:rPr>
              <a:t>播放器使用元文件中的 </a:t>
            </a:r>
            <a:r>
              <a:rPr lang="en-US" altLang="zh-CN" sz="2000" b="1" dirty="0">
                <a:latin typeface="微软雅黑" pitchFamily="34" charset="-122"/>
                <a:ea typeface="微软雅黑" pitchFamily="34" charset="-122"/>
              </a:rPr>
              <a:t>URL </a:t>
            </a:r>
            <a:r>
              <a:rPr lang="zh-CN" altLang="en-US" sz="2000" b="1" dirty="0">
                <a:latin typeface="微软雅黑" pitchFamily="34" charset="-122"/>
                <a:ea typeface="微软雅黑" pitchFamily="34" charset="-122"/>
              </a:rPr>
              <a:t>接入到</a:t>
            </a:r>
            <a:r>
              <a:rPr lang="zh-CN" altLang="en-US" sz="2000" b="1" dirty="0">
                <a:solidFill>
                  <a:srgbClr val="0000FF"/>
                </a:solidFill>
                <a:latin typeface="微软雅黑" pitchFamily="34" charset="-122"/>
                <a:ea typeface="微软雅黑" pitchFamily="34" charset="-122"/>
              </a:rPr>
              <a:t>媒体服务器</a:t>
            </a:r>
            <a:r>
              <a:rPr lang="zh-CN" altLang="en-US" sz="2000" b="1" dirty="0">
                <a:latin typeface="微软雅黑" pitchFamily="34" charset="-122"/>
                <a:ea typeface="微软雅黑" pitchFamily="34" charset="-122"/>
              </a:rPr>
              <a:t>，请求下载浏览器所请求的音频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视频文件。下载可以借助于使用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的任何协议，例如使用实时运输协议 </a:t>
            </a:r>
            <a:r>
              <a:rPr lang="en-US" altLang="zh-CN" sz="2000" b="1" dirty="0" smtClean="0">
                <a:latin typeface="微软雅黑" pitchFamily="34" charset="-122"/>
                <a:ea typeface="微软雅黑" pitchFamily="34" charset="-122"/>
              </a:rPr>
              <a:t>RTP</a:t>
            </a:r>
            <a:r>
              <a:rPr lang="zh-CN" altLang="en-US" sz="2000" b="1" dirty="0">
                <a:latin typeface="微软雅黑" pitchFamily="34" charset="-122"/>
                <a:ea typeface="微软雅黑" pitchFamily="34" charset="-122"/>
              </a:rPr>
              <a:t>。</a:t>
            </a:r>
          </a:p>
          <a:p>
            <a:pPr marL="457200" indent="-457200" eaLnBrk="0" hangingPunct="0">
              <a:lnSpc>
                <a:spcPts val="3300"/>
              </a:lnSpc>
              <a:buClr>
                <a:srgbClr val="0070C0"/>
              </a:buClr>
              <a:buFont typeface="+mj-lt"/>
              <a:buAutoNum type="arabicPeriod" startAt="4"/>
            </a:pPr>
            <a:r>
              <a:rPr lang="zh-CN" altLang="en-US" sz="2000" b="1" dirty="0">
                <a:latin typeface="微软雅黑" pitchFamily="34" charset="-122"/>
                <a:ea typeface="微软雅黑" pitchFamily="34" charset="-122"/>
              </a:rPr>
              <a:t>媒体服务器给出响应，把该音频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视频文件发送给媒体播放器。媒体播放器在迟延了若干秒后，以流的形式边下载边解压缩边播放</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09475" y="9329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199746" y="899734"/>
            <a:ext cx="474360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使用媒体服务器下载音频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视频文件步骤</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74291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979356"/>
            <a:ext cx="8129016" cy="35548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传送音频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视频文件可以使用 </a:t>
            </a:r>
            <a:r>
              <a:rPr lang="en-US" altLang="zh-CN" b="1" dirty="0">
                <a:latin typeface="微软雅黑" pitchFamily="34" charset="-122"/>
                <a:ea typeface="微软雅黑" pitchFamily="34" charset="-122"/>
              </a:rPr>
              <a:t>TCP</a:t>
            </a:r>
            <a:r>
              <a:rPr lang="zh-CN" altLang="en-US" b="1" dirty="0">
                <a:latin typeface="微软雅黑" pitchFamily="34" charset="-122"/>
                <a:ea typeface="微软雅黑" pitchFamily="34" charset="-122"/>
              </a:rPr>
              <a:t>，也可以使用 </a:t>
            </a:r>
            <a:r>
              <a:rPr lang="en-US" altLang="zh-CN" b="1" dirty="0">
                <a:latin typeface="微软雅黑" pitchFamily="34" charset="-122"/>
                <a:ea typeface="微软雅黑" pitchFamily="34" charset="-122"/>
              </a:rPr>
              <a:t>UDP</a:t>
            </a:r>
            <a:r>
              <a:rPr lang="zh-CN" altLang="en-US" b="1" dirty="0">
                <a:latin typeface="微软雅黑" pitchFamily="34" charset="-122"/>
                <a:ea typeface="微软雅黑" pitchFamily="34" charset="-122"/>
              </a:rPr>
              <a:t>。起初人们选用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来传送。</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采用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会有以下几个缺点：</a:t>
            </a:r>
          </a:p>
          <a:p>
            <a:pPr marL="684000"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由于网络的情况多变，在接收端的播放器很难做到始终按规定的速率播放。</a:t>
            </a:r>
          </a:p>
          <a:p>
            <a:pPr marL="684000"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很多单位的防火墙往往阻拦外部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分组的进入，因而使用 </a:t>
            </a:r>
            <a:r>
              <a:rPr lang="en-US" altLang="zh-CN" b="1" dirty="0">
                <a:latin typeface="微软雅黑" pitchFamily="34" charset="-122"/>
                <a:ea typeface="微软雅黑" pitchFamily="34" charset="-122"/>
              </a:rPr>
              <a:t>UDP </a:t>
            </a:r>
            <a:r>
              <a:rPr lang="zh-CN" altLang="en-US" b="1" dirty="0" smtClean="0">
                <a:latin typeface="微软雅黑" pitchFamily="34" charset="-122"/>
                <a:ea typeface="微软雅黑" pitchFamily="34" charset="-122"/>
              </a:rPr>
              <a:t>传送  多媒体</a:t>
            </a:r>
            <a:r>
              <a:rPr lang="zh-CN" altLang="en-US" b="1" dirty="0">
                <a:latin typeface="微软雅黑" pitchFamily="34" charset="-122"/>
                <a:ea typeface="微软雅黑" pitchFamily="34" charset="-122"/>
              </a:rPr>
              <a:t>文件时会被防火墙阻拦掉。</a:t>
            </a:r>
          </a:p>
          <a:p>
            <a:pPr marL="684000" indent="-342900" eaLnBrk="0" hangingPunct="0">
              <a:lnSpc>
                <a:spcPts val="2700"/>
              </a:lnSpc>
              <a:buClr>
                <a:srgbClr val="7030A0"/>
              </a:buClr>
              <a:buFont typeface="+mj-lt"/>
              <a:buAutoNum type="arabicPeriod"/>
            </a:pPr>
            <a:r>
              <a:rPr lang="zh-CN" altLang="en-US" b="1" dirty="0">
                <a:latin typeface="微软雅黑" pitchFamily="34" charset="-122"/>
                <a:ea typeface="微软雅黑" pitchFamily="34" charset="-122"/>
              </a:rPr>
              <a:t>使用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传送流式多媒体文件时，如果在用户端希望能够控制媒体</a:t>
            </a:r>
            <a:r>
              <a:rPr lang="zh-CN" altLang="en-US" b="1" dirty="0" smtClean="0">
                <a:latin typeface="微软雅黑" pitchFamily="34" charset="-122"/>
                <a:ea typeface="微软雅黑" pitchFamily="34" charset="-122"/>
              </a:rPr>
              <a:t>的     播放</a:t>
            </a:r>
            <a:r>
              <a:rPr lang="zh-CN" altLang="en-US" b="1" dirty="0">
                <a:latin typeface="微软雅黑" pitchFamily="34" charset="-122"/>
                <a:ea typeface="微软雅黑" pitchFamily="34" charset="-122"/>
              </a:rPr>
              <a:t>，如进行暂停、快进等操作，那么还需要使用另外的协议 </a:t>
            </a:r>
            <a:r>
              <a:rPr lang="en-US" altLang="zh-CN" b="1" dirty="0">
                <a:latin typeface="微软雅黑" pitchFamily="34" charset="-122"/>
                <a:ea typeface="微软雅黑" pitchFamily="34" charset="-122"/>
              </a:rPr>
              <a:t>RTP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RTSP</a:t>
            </a:r>
            <a:r>
              <a:rPr lang="zh-CN" altLang="en-US" b="1" dirty="0">
                <a:latin typeface="微软雅黑" pitchFamily="34" charset="-122"/>
                <a:ea typeface="微软雅黑" pitchFamily="34" charset="-122"/>
              </a:rPr>
              <a:t>，增加了成本和复杂性。</a:t>
            </a:r>
          </a:p>
        </p:txBody>
      </p:sp>
      <p:sp>
        <p:nvSpPr>
          <p:cNvPr id="3" name="AutoShape 5"/>
          <p:cNvSpPr>
            <a:spLocks noChangeArrowheads="1"/>
          </p:cNvSpPr>
          <p:nvPr/>
        </p:nvSpPr>
        <p:spPr bwMode="auto">
          <a:xfrm>
            <a:off x="509475" y="6063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107170" y="573150"/>
            <a:ext cx="293984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a:t>
            </a:r>
            <a:r>
              <a:rPr lang="zh-CN" altLang="en-US" sz="2000" b="1" dirty="0">
                <a:solidFill>
                  <a:schemeClr val="bg1"/>
                </a:solidFill>
                <a:latin typeface="微软雅黑" pitchFamily="34" charset="-122"/>
                <a:ea typeface="微软雅黑" pitchFamily="34" charset="-122"/>
              </a:rPr>
              <a:t>，还是 </a:t>
            </a:r>
            <a:r>
              <a:rPr lang="en-US" altLang="zh-CN" sz="2000" b="1" dirty="0">
                <a:solidFill>
                  <a:schemeClr val="bg1"/>
                </a:solidFill>
                <a:latin typeface="微软雅黑" pitchFamily="34" charset="-122"/>
                <a:ea typeface="微软雅黑" pitchFamily="34" charset="-122"/>
              </a:rPr>
              <a:t>UDP</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40351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9475" y="1800762"/>
            <a:ext cx="8129015" cy="25593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595188" y="2060848"/>
            <a:ext cx="2175566" cy="1680357"/>
          </a:xfrm>
          <a:prstGeom prst="rect">
            <a:avLst/>
          </a:prstGeom>
          <a:solidFill>
            <a:srgbClr val="66FFFF"/>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20" name="矩形 19"/>
          <p:cNvSpPr/>
          <p:nvPr/>
        </p:nvSpPr>
        <p:spPr>
          <a:xfrm>
            <a:off x="5682971" y="2408420"/>
            <a:ext cx="916160" cy="1101496"/>
          </a:xfrm>
          <a:prstGeom prst="rect">
            <a:avLst/>
          </a:prstGeom>
          <a:solidFill>
            <a:srgbClr val="3366FF"/>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1" name="矩形 10"/>
          <p:cNvSpPr/>
          <p:nvPr/>
        </p:nvSpPr>
        <p:spPr>
          <a:xfrm>
            <a:off x="4766810" y="2524703"/>
            <a:ext cx="458081" cy="868930"/>
          </a:xfrm>
          <a:prstGeom prst="rect">
            <a:avLst/>
          </a:prstGeom>
          <a:solidFill>
            <a:srgbClr val="3366FF"/>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2" name="矩形 11"/>
          <p:cNvSpPr/>
          <p:nvPr/>
        </p:nvSpPr>
        <p:spPr>
          <a:xfrm>
            <a:off x="1389888" y="1887062"/>
            <a:ext cx="2117516" cy="1854143"/>
          </a:xfrm>
          <a:prstGeom prst="rect">
            <a:avLst/>
          </a:prstGeom>
          <a:solidFill>
            <a:srgbClr val="00FF00"/>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9" name="矩形 18"/>
          <p:cNvSpPr/>
          <p:nvPr/>
        </p:nvSpPr>
        <p:spPr>
          <a:xfrm>
            <a:off x="1676346" y="2177132"/>
            <a:ext cx="801324" cy="1449068"/>
          </a:xfrm>
          <a:prstGeom prst="rect">
            <a:avLst/>
          </a:prstGeom>
          <a:solidFill>
            <a:srgbClr val="0000FF"/>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09475" y="1015932"/>
            <a:ext cx="8129015" cy="7848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现在对流式存储音频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视频的播放，如 </a:t>
            </a:r>
            <a:r>
              <a:rPr lang="en-US" altLang="zh-CN" sz="2000" b="1" dirty="0" smtClean="0">
                <a:latin typeface="微软雅黑" pitchFamily="34" charset="-122"/>
                <a:ea typeface="微软雅黑" pitchFamily="34" charset="-122"/>
              </a:rPr>
              <a:t>YouTube </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Netflix</a:t>
            </a:r>
            <a:r>
              <a:rPr lang="zh-CN" altLang="en-US" sz="2000" b="1" dirty="0">
                <a:latin typeface="微软雅黑" pitchFamily="34" charset="-122"/>
                <a:ea typeface="微软雅黑" pitchFamily="34" charset="-122"/>
              </a:rPr>
              <a:t>，都是采用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来传送。</a:t>
            </a:r>
          </a:p>
        </p:txBody>
      </p:sp>
      <p:sp>
        <p:nvSpPr>
          <p:cNvPr id="6" name="AutoShape 5"/>
          <p:cNvSpPr>
            <a:spLocks noChangeArrowheads="1"/>
          </p:cNvSpPr>
          <p:nvPr/>
        </p:nvSpPr>
        <p:spPr bwMode="auto">
          <a:xfrm>
            <a:off x="509475" y="6429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07170" y="609726"/>
            <a:ext cx="293984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a:t>
            </a:r>
            <a:r>
              <a:rPr lang="zh-CN" altLang="en-US" sz="2000" b="1" dirty="0">
                <a:solidFill>
                  <a:schemeClr val="bg1"/>
                </a:solidFill>
                <a:latin typeface="微软雅黑" pitchFamily="34" charset="-122"/>
                <a:ea typeface="微软雅黑" pitchFamily="34" charset="-122"/>
              </a:rPr>
              <a:t>，还是 </a:t>
            </a:r>
            <a:r>
              <a:rPr lang="en-US" altLang="zh-CN" sz="2000" b="1" dirty="0">
                <a:solidFill>
                  <a:schemeClr val="bg1"/>
                </a:solidFill>
                <a:latin typeface="微软雅黑" pitchFamily="34" charset="-122"/>
                <a:ea typeface="微软雅黑" pitchFamily="34" charset="-122"/>
              </a:rPr>
              <a:t>UDP</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10" name="矩形 9"/>
          <p:cNvSpPr/>
          <p:nvPr/>
        </p:nvSpPr>
        <p:spPr>
          <a:xfrm>
            <a:off x="4938433" y="2524703"/>
            <a:ext cx="286458" cy="867652"/>
          </a:xfrm>
          <a:prstGeom prst="rect">
            <a:avLst/>
          </a:prstGeom>
          <a:solidFill>
            <a:srgbClr val="00B0F0"/>
          </a:solidFill>
          <a:ln w="9525" algn="ctr">
            <a:solidFill>
              <a:schemeClr val="tx1"/>
            </a:solidFill>
            <a:miter lim="800000"/>
            <a:headEnd/>
            <a:tailEnd/>
          </a:ln>
          <a:effectLst/>
        </p:spPr>
        <p:txBody>
          <a:bodyPr wrap="none" anchor="ctr"/>
          <a:lstStyle/>
          <a:p>
            <a:pPr algn="ctr"/>
            <a:endParaRPr lang="zh-CN" altLang="en-US" b="1">
              <a:solidFill>
                <a:schemeClr val="tx1"/>
              </a:solidFill>
              <a:latin typeface="微软雅黑" pitchFamily="34" charset="-122"/>
              <a:ea typeface="微软雅黑" pitchFamily="34" charset="-122"/>
            </a:endParaRPr>
          </a:p>
        </p:txBody>
      </p:sp>
      <p:sp>
        <p:nvSpPr>
          <p:cNvPr id="13" name="矩形 12"/>
          <p:cNvSpPr/>
          <p:nvPr/>
        </p:nvSpPr>
        <p:spPr>
          <a:xfrm>
            <a:off x="5969428" y="2408420"/>
            <a:ext cx="629703" cy="11014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4" name="矩形 13"/>
          <p:cNvSpPr/>
          <p:nvPr/>
        </p:nvSpPr>
        <p:spPr>
          <a:xfrm>
            <a:off x="1676346" y="2177132"/>
            <a:ext cx="343245" cy="1449068"/>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15" name="Text Box 9"/>
          <p:cNvSpPr txBox="1">
            <a:spLocks noChangeArrowheads="1"/>
          </p:cNvSpPr>
          <p:nvPr/>
        </p:nvSpPr>
        <p:spPr bwMode="auto">
          <a:xfrm>
            <a:off x="5639196" y="3741205"/>
            <a:ext cx="64633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客户机</a:t>
            </a:r>
          </a:p>
        </p:txBody>
      </p:sp>
      <p:sp>
        <p:nvSpPr>
          <p:cNvPr id="16" name="Text Box 10"/>
          <p:cNvSpPr txBox="1">
            <a:spLocks noChangeArrowheads="1"/>
          </p:cNvSpPr>
          <p:nvPr/>
        </p:nvSpPr>
        <p:spPr bwMode="auto">
          <a:xfrm>
            <a:off x="2454458" y="3741205"/>
            <a:ext cx="6463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万维网</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服务器</a:t>
            </a:r>
          </a:p>
        </p:txBody>
      </p:sp>
      <p:sp>
        <p:nvSpPr>
          <p:cNvPr id="18" name="矩形 17"/>
          <p:cNvSpPr/>
          <p:nvPr/>
        </p:nvSpPr>
        <p:spPr>
          <a:xfrm>
            <a:off x="2877703" y="2524703"/>
            <a:ext cx="458079" cy="868930"/>
          </a:xfrm>
          <a:prstGeom prst="rect">
            <a:avLst/>
          </a:prstGeom>
          <a:solidFill>
            <a:srgbClr val="66FFFF"/>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21" name="立方体 20"/>
          <p:cNvSpPr/>
          <p:nvPr/>
        </p:nvSpPr>
        <p:spPr>
          <a:xfrm>
            <a:off x="3737076" y="2467200"/>
            <a:ext cx="228410" cy="405075"/>
          </a:xfrm>
          <a:prstGeom prst="cube">
            <a:avLst>
              <a:gd name="adj" fmla="val 8496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23" name="Text Box 10"/>
          <p:cNvSpPr txBox="1">
            <a:spLocks noChangeArrowheads="1"/>
          </p:cNvSpPr>
          <p:nvPr/>
        </p:nvSpPr>
        <p:spPr bwMode="auto">
          <a:xfrm>
            <a:off x="2705371" y="2060848"/>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dirty="0">
                <a:latin typeface="微软雅黑" pitchFamily="34" charset="-122"/>
                <a:ea typeface="微软雅黑" pitchFamily="34" charset="-122"/>
                <a:cs typeface="Times New Roman" pitchFamily="18" charset="0"/>
              </a:rPr>
              <a:t>TCP</a:t>
            </a:r>
          </a:p>
          <a:p>
            <a:pPr algn="ctr" eaLnBrk="1" hangingPunct="1"/>
            <a:r>
              <a:rPr lang="zh-CN" altLang="en-US" sz="1200" b="1" dirty="0">
                <a:latin typeface="微软雅黑" pitchFamily="34" charset="-122"/>
                <a:ea typeface="微软雅黑" pitchFamily="34" charset="-122"/>
              </a:rPr>
              <a:t>发送缓存</a:t>
            </a:r>
          </a:p>
        </p:txBody>
      </p:sp>
      <p:sp>
        <p:nvSpPr>
          <p:cNvPr id="24" name="Text Box 10"/>
          <p:cNvSpPr txBox="1">
            <a:spLocks noChangeArrowheads="1"/>
          </p:cNvSpPr>
          <p:nvPr/>
        </p:nvSpPr>
        <p:spPr bwMode="auto">
          <a:xfrm>
            <a:off x="4575551" y="2074904"/>
            <a:ext cx="8002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200" b="1">
                <a:latin typeface="微软雅黑" pitchFamily="34" charset="-122"/>
                <a:ea typeface="微软雅黑" pitchFamily="34" charset="-122"/>
                <a:cs typeface="Times New Roman" pitchFamily="18" charset="0"/>
              </a:rPr>
              <a:t>TCP</a:t>
            </a:r>
          </a:p>
          <a:p>
            <a:pPr algn="ctr" eaLnBrk="1" hangingPunct="1"/>
            <a:r>
              <a:rPr lang="zh-CN" altLang="en-US" sz="1200" b="1">
                <a:latin typeface="微软雅黑" pitchFamily="34" charset="-122"/>
                <a:ea typeface="微软雅黑" pitchFamily="34" charset="-122"/>
              </a:rPr>
              <a:t>接收缓存</a:t>
            </a:r>
          </a:p>
        </p:txBody>
      </p:sp>
      <p:sp>
        <p:nvSpPr>
          <p:cNvPr id="25" name="Text Box 10"/>
          <p:cNvSpPr txBox="1">
            <a:spLocks noChangeArrowheads="1"/>
          </p:cNvSpPr>
          <p:nvPr/>
        </p:nvSpPr>
        <p:spPr bwMode="auto">
          <a:xfrm>
            <a:off x="1675638" y="1887062"/>
            <a:ext cx="80021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dirty="0">
                <a:latin typeface="微软雅黑" pitchFamily="34" charset="-122"/>
                <a:ea typeface="微软雅黑" pitchFamily="34" charset="-122"/>
              </a:rPr>
              <a:t>视频文件</a:t>
            </a:r>
          </a:p>
        </p:txBody>
      </p:sp>
      <p:sp>
        <p:nvSpPr>
          <p:cNvPr id="26" name="Text Box 10"/>
          <p:cNvSpPr txBox="1">
            <a:spLocks noChangeArrowheads="1"/>
          </p:cNvSpPr>
          <p:nvPr/>
        </p:nvSpPr>
        <p:spPr bwMode="auto">
          <a:xfrm>
            <a:off x="5576956" y="2143907"/>
            <a:ext cx="110799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200" b="1">
                <a:latin typeface="微软雅黑" pitchFamily="34" charset="-122"/>
                <a:ea typeface="微软雅黑" pitchFamily="34" charset="-122"/>
              </a:rPr>
              <a:t>应用程序缓存</a:t>
            </a:r>
          </a:p>
        </p:txBody>
      </p:sp>
      <p:sp>
        <p:nvSpPr>
          <p:cNvPr id="30" name="立方体 29"/>
          <p:cNvSpPr/>
          <p:nvPr/>
        </p:nvSpPr>
        <p:spPr>
          <a:xfrm>
            <a:off x="4022273" y="2467200"/>
            <a:ext cx="229671" cy="405075"/>
          </a:xfrm>
          <a:prstGeom prst="cube">
            <a:avLst>
              <a:gd name="adj" fmla="val 8496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a:solidFill>
                <a:schemeClr val="tx1"/>
              </a:solidFill>
              <a:latin typeface="微软雅黑" pitchFamily="34" charset="-122"/>
              <a:ea typeface="微软雅黑" pitchFamily="34" charset="-122"/>
            </a:endParaRPr>
          </a:p>
        </p:txBody>
      </p:sp>
      <p:sp>
        <p:nvSpPr>
          <p:cNvPr id="32" name="Text Box 10"/>
          <p:cNvSpPr txBox="1">
            <a:spLocks noChangeArrowheads="1"/>
          </p:cNvSpPr>
          <p:nvPr/>
        </p:nvSpPr>
        <p:spPr bwMode="auto">
          <a:xfrm>
            <a:off x="6714996" y="2234634"/>
            <a:ext cx="161591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等时地从缓存中把帧读出，解压缩，显示在屏幕上</a:t>
            </a:r>
          </a:p>
        </p:txBody>
      </p:sp>
      <p:sp>
        <p:nvSpPr>
          <p:cNvPr id="33" name="Text Box 9"/>
          <p:cNvSpPr txBox="1">
            <a:spLocks noChangeArrowheads="1"/>
          </p:cNvSpPr>
          <p:nvPr/>
        </p:nvSpPr>
        <p:spPr bwMode="auto">
          <a:xfrm>
            <a:off x="3451647" y="2988558"/>
            <a:ext cx="110799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互联网上传送</a:t>
            </a:r>
          </a:p>
        </p:txBody>
      </p:sp>
      <p:sp>
        <p:nvSpPr>
          <p:cNvPr id="35" name="Text Box 9"/>
          <p:cNvSpPr txBox="1">
            <a:spLocks noChangeArrowheads="1"/>
          </p:cNvSpPr>
          <p:nvPr/>
        </p:nvSpPr>
        <p:spPr bwMode="auto">
          <a:xfrm>
            <a:off x="2076377" y="2467200"/>
            <a:ext cx="33855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solidFill>
                  <a:schemeClr val="bg1"/>
                </a:solidFill>
                <a:latin typeface="微软雅黑" pitchFamily="34" charset="-122"/>
                <a:ea typeface="微软雅黑" pitchFamily="34" charset="-122"/>
              </a:rPr>
              <a:t>已</a:t>
            </a:r>
            <a:endParaRPr lang="en-US" altLang="zh-CN" sz="1200" b="1" dirty="0">
              <a:solidFill>
                <a:schemeClr val="bg1"/>
              </a:solidFill>
              <a:latin typeface="微软雅黑" pitchFamily="34" charset="-122"/>
              <a:ea typeface="微软雅黑" pitchFamily="34" charset="-122"/>
            </a:endParaRPr>
          </a:p>
          <a:p>
            <a:pPr eaLnBrk="1" hangingPunct="1"/>
            <a:r>
              <a:rPr lang="zh-CN" altLang="en-US" sz="1200" b="1" dirty="0">
                <a:solidFill>
                  <a:schemeClr val="bg1"/>
                </a:solidFill>
                <a:latin typeface="微软雅黑" pitchFamily="34" charset="-122"/>
                <a:ea typeface="微软雅黑" pitchFamily="34" charset="-122"/>
              </a:rPr>
              <a:t>发</a:t>
            </a:r>
            <a:endParaRPr lang="en-US" altLang="zh-CN" sz="1200" b="1" dirty="0">
              <a:solidFill>
                <a:schemeClr val="bg1"/>
              </a:solidFill>
              <a:latin typeface="微软雅黑" pitchFamily="34" charset="-122"/>
              <a:ea typeface="微软雅黑" pitchFamily="34" charset="-122"/>
            </a:endParaRPr>
          </a:p>
          <a:p>
            <a:pPr eaLnBrk="1" hangingPunct="1"/>
            <a:r>
              <a:rPr lang="zh-CN" altLang="en-US" sz="1200" b="1" dirty="0">
                <a:solidFill>
                  <a:schemeClr val="bg1"/>
                </a:solidFill>
                <a:latin typeface="微软雅黑" pitchFamily="34" charset="-122"/>
                <a:ea typeface="微软雅黑" pitchFamily="34" charset="-122"/>
              </a:rPr>
              <a:t>送</a:t>
            </a:r>
            <a:endParaRPr lang="en-US" altLang="zh-CN" sz="1200" b="1" dirty="0">
              <a:solidFill>
                <a:schemeClr val="bg1"/>
              </a:solidFill>
              <a:latin typeface="微软雅黑" pitchFamily="34" charset="-122"/>
              <a:ea typeface="微软雅黑" pitchFamily="34" charset="-122"/>
            </a:endParaRPr>
          </a:p>
          <a:p>
            <a:pPr eaLnBrk="1" hangingPunct="1"/>
            <a:r>
              <a:rPr lang="zh-CN" altLang="en-US" sz="1200" b="1" dirty="0">
                <a:solidFill>
                  <a:schemeClr val="bg1"/>
                </a:solidFill>
                <a:latin typeface="微软雅黑" pitchFamily="34" charset="-122"/>
                <a:ea typeface="微软雅黑" pitchFamily="34" charset="-122"/>
              </a:rPr>
              <a:t>的</a:t>
            </a:r>
          </a:p>
        </p:txBody>
      </p:sp>
      <p:sp>
        <p:nvSpPr>
          <p:cNvPr id="36" name="Text Box 9"/>
          <p:cNvSpPr txBox="1">
            <a:spLocks noChangeArrowheads="1"/>
          </p:cNvSpPr>
          <p:nvPr/>
        </p:nvSpPr>
        <p:spPr bwMode="auto">
          <a:xfrm>
            <a:off x="1691489" y="2467200"/>
            <a:ext cx="33855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a:latin typeface="微软雅黑" pitchFamily="34" charset="-122"/>
                <a:ea typeface="微软雅黑" pitchFamily="34" charset="-122"/>
              </a:rPr>
              <a:t>待</a:t>
            </a:r>
            <a:endParaRPr lang="en-US" altLang="zh-CN" sz="1200" b="1">
              <a:latin typeface="微软雅黑" pitchFamily="34" charset="-122"/>
              <a:ea typeface="微软雅黑" pitchFamily="34" charset="-122"/>
            </a:endParaRPr>
          </a:p>
          <a:p>
            <a:pPr eaLnBrk="1" hangingPunct="1"/>
            <a:r>
              <a:rPr lang="zh-CN" altLang="en-US" sz="1200" b="1">
                <a:latin typeface="微软雅黑" pitchFamily="34" charset="-122"/>
                <a:ea typeface="微软雅黑" pitchFamily="34" charset="-122"/>
              </a:rPr>
              <a:t>发</a:t>
            </a:r>
            <a:endParaRPr lang="en-US" altLang="zh-CN" sz="1200" b="1">
              <a:latin typeface="微软雅黑" pitchFamily="34" charset="-122"/>
              <a:ea typeface="微软雅黑" pitchFamily="34" charset="-122"/>
            </a:endParaRPr>
          </a:p>
          <a:p>
            <a:pPr eaLnBrk="1" hangingPunct="1"/>
            <a:r>
              <a:rPr lang="zh-CN" altLang="en-US" sz="1200" b="1">
                <a:latin typeface="微软雅黑" pitchFamily="34" charset="-122"/>
                <a:ea typeface="微软雅黑" pitchFamily="34" charset="-122"/>
              </a:rPr>
              <a:t>送</a:t>
            </a:r>
            <a:endParaRPr lang="en-US" altLang="zh-CN" sz="1200" b="1">
              <a:latin typeface="微软雅黑" pitchFamily="34" charset="-122"/>
              <a:ea typeface="微软雅黑" pitchFamily="34" charset="-122"/>
            </a:endParaRPr>
          </a:p>
          <a:p>
            <a:pPr eaLnBrk="1" hangingPunct="1"/>
            <a:r>
              <a:rPr lang="zh-CN" altLang="en-US" sz="1200" b="1">
                <a:latin typeface="微软雅黑" pitchFamily="34" charset="-122"/>
                <a:ea typeface="微软雅黑" pitchFamily="34" charset="-122"/>
              </a:rPr>
              <a:t>的</a:t>
            </a:r>
          </a:p>
        </p:txBody>
      </p:sp>
      <p:sp>
        <p:nvSpPr>
          <p:cNvPr id="37" name="Text Box 9"/>
          <p:cNvSpPr txBox="1">
            <a:spLocks noChangeArrowheads="1"/>
          </p:cNvSpPr>
          <p:nvPr/>
        </p:nvSpPr>
        <p:spPr bwMode="auto">
          <a:xfrm>
            <a:off x="6141052" y="2524703"/>
            <a:ext cx="33855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200" b="1" dirty="0">
                <a:latin typeface="微软雅黑" pitchFamily="34" charset="-122"/>
                <a:ea typeface="微软雅黑" pitchFamily="34" charset="-122"/>
              </a:rPr>
              <a:t>已</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收</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到</a:t>
            </a:r>
            <a:endParaRPr lang="en-US" altLang="zh-CN" sz="1200" b="1" dirty="0">
              <a:latin typeface="微软雅黑" pitchFamily="34" charset="-122"/>
              <a:ea typeface="微软雅黑" pitchFamily="34" charset="-122"/>
            </a:endParaRPr>
          </a:p>
          <a:p>
            <a:pPr eaLnBrk="1" hangingPunct="1"/>
            <a:r>
              <a:rPr lang="zh-CN" altLang="en-US" sz="1200" b="1" dirty="0">
                <a:latin typeface="微软雅黑" pitchFamily="34" charset="-122"/>
                <a:ea typeface="微软雅黑" pitchFamily="34" charset="-122"/>
              </a:rPr>
              <a:t>的</a:t>
            </a:r>
          </a:p>
        </p:txBody>
      </p:sp>
      <p:grpSp>
        <p:nvGrpSpPr>
          <p:cNvPr id="3" name="组合 2"/>
          <p:cNvGrpSpPr/>
          <p:nvPr/>
        </p:nvGrpSpPr>
        <p:grpSpPr>
          <a:xfrm>
            <a:off x="2398778" y="2640987"/>
            <a:ext cx="478924" cy="307777"/>
            <a:chOff x="2398778" y="2640987"/>
            <a:chExt cx="478924" cy="307777"/>
          </a:xfrm>
        </p:grpSpPr>
        <p:sp>
          <p:nvSpPr>
            <p:cNvPr id="29" name="Line 68"/>
            <p:cNvSpPr>
              <a:spLocks noChangeShapeType="1"/>
            </p:cNvSpPr>
            <p:nvPr/>
          </p:nvSpPr>
          <p:spPr bwMode="auto">
            <a:xfrm rot="16200000">
              <a:off x="2677687" y="2729763"/>
              <a:ext cx="0" cy="400031"/>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38" name="TextBox 85"/>
            <p:cNvSpPr txBox="1">
              <a:spLocks noChangeArrowheads="1"/>
            </p:cNvSpPr>
            <p:nvPr/>
          </p:nvSpPr>
          <p:spPr bwMode="auto">
            <a:xfrm>
              <a:off x="2398778" y="2640987"/>
              <a:ext cx="3449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grpSp>
        <p:nvGrpSpPr>
          <p:cNvPr id="4" name="组合 3"/>
          <p:cNvGrpSpPr/>
          <p:nvPr/>
        </p:nvGrpSpPr>
        <p:grpSpPr>
          <a:xfrm>
            <a:off x="3231205" y="2640987"/>
            <a:ext cx="1535606" cy="307777"/>
            <a:chOff x="3231205" y="2640987"/>
            <a:chExt cx="1535606" cy="307777"/>
          </a:xfrm>
        </p:grpSpPr>
        <p:sp>
          <p:nvSpPr>
            <p:cNvPr id="34" name="Line 68"/>
            <p:cNvSpPr>
              <a:spLocks noChangeShapeType="1"/>
            </p:cNvSpPr>
            <p:nvPr/>
          </p:nvSpPr>
          <p:spPr bwMode="auto">
            <a:xfrm rot="16200000">
              <a:off x="4051297" y="2214264"/>
              <a:ext cx="0" cy="1431028"/>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39" name="TextBox 86"/>
            <p:cNvSpPr txBox="1">
              <a:spLocks noChangeArrowheads="1"/>
            </p:cNvSpPr>
            <p:nvPr/>
          </p:nvSpPr>
          <p:spPr bwMode="auto">
            <a:xfrm>
              <a:off x="3231205" y="2640987"/>
              <a:ext cx="3449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grpSp>
        <p:nvGrpSpPr>
          <p:cNvPr id="9" name="组合 8"/>
          <p:cNvGrpSpPr/>
          <p:nvPr/>
        </p:nvGrpSpPr>
        <p:grpSpPr>
          <a:xfrm>
            <a:off x="5169134" y="2640987"/>
            <a:ext cx="513836" cy="307777"/>
            <a:chOff x="5169134" y="2640987"/>
            <a:chExt cx="513836" cy="307777"/>
          </a:xfrm>
        </p:grpSpPr>
        <p:sp>
          <p:nvSpPr>
            <p:cNvPr id="27" name="Line 68"/>
            <p:cNvSpPr>
              <a:spLocks noChangeShapeType="1"/>
            </p:cNvSpPr>
            <p:nvPr/>
          </p:nvSpPr>
          <p:spPr bwMode="auto">
            <a:xfrm rot="16200000">
              <a:off x="5453931" y="2700738"/>
              <a:ext cx="0" cy="458079"/>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40" name="TextBox 87"/>
            <p:cNvSpPr txBox="1">
              <a:spLocks noChangeArrowheads="1"/>
            </p:cNvSpPr>
            <p:nvPr/>
          </p:nvSpPr>
          <p:spPr bwMode="auto">
            <a:xfrm>
              <a:off x="5169134" y="2640987"/>
              <a:ext cx="3449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grpSp>
        <p:nvGrpSpPr>
          <p:cNvPr id="17" name="组合 16"/>
          <p:cNvGrpSpPr/>
          <p:nvPr/>
        </p:nvGrpSpPr>
        <p:grpSpPr>
          <a:xfrm>
            <a:off x="6534307" y="2640987"/>
            <a:ext cx="1552639" cy="307777"/>
            <a:chOff x="6534307" y="2640987"/>
            <a:chExt cx="1552639" cy="307777"/>
          </a:xfrm>
        </p:grpSpPr>
        <p:sp>
          <p:nvSpPr>
            <p:cNvPr id="28" name="Line 68"/>
            <p:cNvSpPr>
              <a:spLocks noChangeShapeType="1"/>
            </p:cNvSpPr>
            <p:nvPr/>
          </p:nvSpPr>
          <p:spPr bwMode="auto">
            <a:xfrm rot="16200000">
              <a:off x="7343039" y="2185870"/>
              <a:ext cx="0" cy="1487815"/>
            </a:xfrm>
            <a:prstGeom prst="line">
              <a:avLst/>
            </a:prstGeom>
            <a:noFill/>
            <a:ln w="38100">
              <a:solidFill>
                <a:srgbClr val="0000FF"/>
              </a:solidFill>
              <a:round/>
              <a:headEnd/>
              <a:tailEnd type="triangle" w="med" len="lg"/>
            </a:ln>
            <a:effectLst/>
          </p:spPr>
          <p:txBody>
            <a:bodyPr/>
            <a:lstStyle/>
            <a:p>
              <a:pPr>
                <a:defRPr/>
              </a:pPr>
              <a:endParaRPr lang="zh-CN" altLang="en-US" sz="1200" b="1">
                <a:latin typeface="微软雅黑" pitchFamily="34" charset="-122"/>
                <a:ea typeface="微软雅黑" pitchFamily="34" charset="-122"/>
              </a:endParaRPr>
            </a:p>
          </p:txBody>
        </p:sp>
        <p:sp>
          <p:nvSpPr>
            <p:cNvPr id="41" name="TextBox 88"/>
            <p:cNvSpPr txBox="1">
              <a:spLocks noChangeArrowheads="1"/>
            </p:cNvSpPr>
            <p:nvPr/>
          </p:nvSpPr>
          <p:spPr bwMode="auto">
            <a:xfrm>
              <a:off x="6534307" y="2640987"/>
              <a:ext cx="3449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400" b="1" dirty="0">
                  <a:latin typeface="微软雅黑" pitchFamily="34" charset="-122"/>
                  <a:ea typeface="微软雅黑" pitchFamily="34" charset="-122"/>
                  <a:sym typeface="Wingdings" pitchFamily="2" charset="2"/>
                </a:rPr>
                <a:t></a:t>
              </a:r>
              <a:endParaRPr lang="zh-CN" altLang="en-US" sz="1400" b="1" dirty="0">
                <a:latin typeface="微软雅黑" pitchFamily="34" charset="-122"/>
                <a:ea typeface="微软雅黑" pitchFamily="34" charset="-122"/>
              </a:endParaRPr>
            </a:p>
          </p:txBody>
        </p:sp>
      </p:grpSp>
      <p:pic>
        <p:nvPicPr>
          <p:cNvPr id="90"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23320" y="3647344"/>
            <a:ext cx="493083" cy="493083"/>
          </a:xfrm>
          <a:prstGeom prst="rect">
            <a:avLst/>
          </a:prstGeom>
          <a:noFill/>
          <a:extLst>
            <a:ext uri="{909E8E84-426E-40DD-AFC4-6F175D3DCCD1}">
              <a14:hiddenFill xmlns:a14="http://schemas.microsoft.com/office/drawing/2010/main" xmlns="">
                <a:solidFill>
                  <a:srgbClr val="FFFFFF"/>
                </a:solidFill>
              </a14:hiddenFill>
            </a:ext>
          </a:extLst>
        </p:spPr>
      </p:pic>
      <p:pic>
        <p:nvPicPr>
          <p:cNvPr id="91" name="图片 9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035016" y="3663275"/>
            <a:ext cx="462928" cy="648102"/>
          </a:xfrm>
          <a:prstGeom prst="rect">
            <a:avLst/>
          </a:prstGeom>
        </p:spPr>
      </p:pic>
    </p:spTree>
    <p:extLst>
      <p:ext uri="{BB962C8B-B14F-4D97-AF65-F5344CB8AC3E}">
        <p14:creationId xmlns:p14="http://schemas.microsoft.com/office/powerpoint/2010/main" xmlns="" val="374149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0"/>
                                  </p:stCondLst>
                                  <p:childTnLst>
                                    <p:anim calcmode="discrete" valueType="str">
                                      <p:cBhvr>
                                        <p:cTn id="9"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3000" fill="hold" nodeType="clickEffect">
                                  <p:stCondLst>
                                    <p:cond delay="0"/>
                                  </p:stCondLst>
                                  <p:childTnLst>
                                    <p:anim calcmode="discrete" valueType="str">
                                      <p:cBhvr>
                                        <p:cTn id="13" dur="1000" fill="hold"/>
                                        <p:tgtEl>
                                          <p:spTgt spid="9"/>
                                        </p:tgtEl>
                                        <p:attrNameLst>
                                          <p:attrName>style.visibility</p:attrName>
                                        </p:attrNameLst>
                                      </p:cBhvr>
                                      <p:tavLst>
                                        <p:tav tm="0">
                                          <p:val>
                                            <p:strVal val="hidden"/>
                                          </p:val>
                                        </p:tav>
                                        <p:tav tm="50000">
                                          <p:val>
                                            <p:strVal val="visible"/>
                                          </p:val>
                                        </p:tav>
                                      </p:tavLst>
                                    </p:anim>
                                  </p:childTnLst>
                                </p:cTn>
                              </p:par>
                            </p:childTnLst>
                          </p:cTn>
                        </p:par>
                        <p:par>
                          <p:cTn id="14" fill="hold">
                            <p:stCondLst>
                              <p:cond delay="3000"/>
                            </p:stCondLst>
                            <p:childTnLst>
                              <p:par>
                                <p:cTn id="15" presetID="35" presetClass="emph" presetSubtype="0" repeatCount="3000" fill="hold" nodeType="afterEffect">
                                  <p:stCondLst>
                                    <p:cond delay="0"/>
                                  </p:stCondLst>
                                  <p:childTnLst>
                                    <p:anim calcmode="discrete" valueType="str">
                                      <p:cBhvr>
                                        <p:cTn id="16"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45465" y="1098228"/>
            <a:ext cx="8574142" cy="32085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mj-lt"/>
              <a:buAutoNum type="arabicPeriod"/>
            </a:pP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使用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获取存储在万维网服务器中的视频文件，然后把视频数</a:t>
            </a:r>
            <a:r>
              <a:rPr lang="zh-CN" altLang="en-US" b="1" dirty="0" smtClean="0">
                <a:latin typeface="微软雅黑" pitchFamily="34" charset="-122"/>
                <a:ea typeface="微软雅黑" pitchFamily="34" charset="-122"/>
              </a:rPr>
              <a:t>据传   送</a:t>
            </a:r>
            <a:r>
              <a:rPr lang="zh-CN" altLang="en-US" b="1" dirty="0">
                <a:latin typeface="微软雅黑" pitchFamily="34" charset="-122"/>
                <a:ea typeface="微软雅黑" pitchFamily="34" charset="-122"/>
              </a:rPr>
              <a:t>到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发送缓存中。若发送缓存已填满，就暂时停止传送。</a:t>
            </a:r>
          </a:p>
          <a:p>
            <a:pPr marL="342900" indent="-342900" eaLnBrk="0" hangingPunct="0">
              <a:lnSpc>
                <a:spcPts val="2700"/>
              </a:lnSpc>
              <a:buClr>
                <a:srgbClr val="0070C0"/>
              </a:buClr>
              <a:buFont typeface="+mj-lt"/>
              <a:buAutoNum type="arabicPeriod"/>
            </a:pPr>
            <a:r>
              <a:rPr lang="zh-CN" altLang="en-US" b="1" dirty="0" smtClean="0">
                <a:latin typeface="微软雅黑" pitchFamily="34" charset="-122"/>
                <a:ea typeface="微软雅黑" pitchFamily="34" charset="-122"/>
              </a:rPr>
              <a:t>从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发送缓存通过互联网向客户机中的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接收缓存传送视频数据，</a:t>
            </a:r>
            <a:r>
              <a:rPr lang="zh-CN" altLang="en-US" b="1" dirty="0" smtClean="0">
                <a:latin typeface="微软雅黑" pitchFamily="34" charset="-122"/>
                <a:ea typeface="微软雅黑" pitchFamily="34" charset="-122"/>
              </a:rPr>
              <a:t>直到 接收</a:t>
            </a:r>
            <a:r>
              <a:rPr lang="zh-CN" altLang="en-US" b="1" dirty="0">
                <a:latin typeface="微软雅黑" pitchFamily="34" charset="-122"/>
                <a:ea typeface="微软雅黑" pitchFamily="34" charset="-122"/>
              </a:rPr>
              <a:t>缓存被填满。</a:t>
            </a:r>
          </a:p>
          <a:p>
            <a:pPr marL="342900" indent="-342900" eaLnBrk="0" hangingPunct="0">
              <a:lnSpc>
                <a:spcPts val="2700"/>
              </a:lnSpc>
              <a:buClr>
                <a:srgbClr val="0070C0"/>
              </a:buClr>
              <a:buFont typeface="+mj-lt"/>
              <a:buAutoNum type="arabicPeriod"/>
            </a:pPr>
            <a:r>
              <a:rPr lang="zh-CN" altLang="en-US" b="1" dirty="0" smtClean="0">
                <a:latin typeface="微软雅黑" pitchFamily="34" charset="-122"/>
                <a:ea typeface="微软雅黑" pitchFamily="34" charset="-122"/>
              </a:rPr>
              <a:t>从 </a:t>
            </a:r>
            <a:r>
              <a:rPr lang="en-US" altLang="zh-CN" b="1" dirty="0">
                <a:latin typeface="微软雅黑" pitchFamily="34" charset="-122"/>
                <a:ea typeface="微软雅黑" pitchFamily="34" charset="-122"/>
              </a:rPr>
              <a:t>TCP </a:t>
            </a:r>
            <a:r>
              <a:rPr lang="zh-CN" altLang="en-US" b="1" dirty="0">
                <a:latin typeface="微软雅黑" pitchFamily="34" charset="-122"/>
                <a:ea typeface="微软雅黑" pitchFamily="34" charset="-122"/>
              </a:rPr>
              <a:t>接收缓存把视频数据再传送到应用程序缓存（即媒体播放器的缓存）。当这个缓存中的视频数据存储到一定程度时，就开始播放。这个过程一般不</a:t>
            </a:r>
            <a:r>
              <a:rPr lang="zh-CN" altLang="en-US" b="1" dirty="0" smtClean="0">
                <a:latin typeface="微软雅黑" pitchFamily="34" charset="-122"/>
                <a:ea typeface="微软雅黑" pitchFamily="34" charset="-122"/>
              </a:rPr>
              <a:t>超 过 </a:t>
            </a:r>
            <a:r>
              <a:rPr lang="en-US" altLang="zh-CN" b="1" dirty="0">
                <a:latin typeface="微软雅黑" pitchFamily="34" charset="-122"/>
                <a:ea typeface="微软雅黑" pitchFamily="34" charset="-122"/>
              </a:rPr>
              <a:t>1 </a:t>
            </a:r>
            <a:r>
              <a:rPr lang="zh-CN" altLang="en-US" b="1" dirty="0">
                <a:latin typeface="微软雅黑" pitchFamily="34" charset="-122"/>
                <a:ea typeface="微软雅黑" pitchFamily="34" charset="-122"/>
              </a:rPr>
              <a:t>分钟。</a:t>
            </a:r>
          </a:p>
          <a:p>
            <a:pPr marL="342900" indent="-342900" eaLnBrk="0" hangingPunct="0">
              <a:lnSpc>
                <a:spcPts val="2700"/>
              </a:lnSpc>
              <a:buClr>
                <a:srgbClr val="0070C0"/>
              </a:buClr>
              <a:buFont typeface="+mj-lt"/>
              <a:buAutoNum type="arabicPeriod"/>
            </a:pP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播放时，媒体播放器等时地（即周期性地）把视频数据按帧读出，经解</a:t>
            </a:r>
            <a:r>
              <a:rPr lang="zh-CN" altLang="en-US" b="1" dirty="0" smtClean="0">
                <a:latin typeface="微软雅黑" pitchFamily="34" charset="-122"/>
                <a:ea typeface="微软雅黑" pitchFamily="34" charset="-122"/>
              </a:rPr>
              <a:t>压缩 后</a:t>
            </a:r>
            <a:r>
              <a:rPr lang="zh-CN" altLang="en-US" b="1" dirty="0">
                <a:latin typeface="微软雅黑" pitchFamily="34" charset="-122"/>
                <a:ea typeface="微软雅黑" pitchFamily="34" charset="-122"/>
              </a:rPr>
              <a:t>，把视频节目显示在用户的屏幕上。</a:t>
            </a:r>
          </a:p>
        </p:txBody>
      </p:sp>
      <p:sp>
        <p:nvSpPr>
          <p:cNvPr id="3" name="AutoShape 5"/>
          <p:cNvSpPr>
            <a:spLocks noChangeArrowheads="1"/>
          </p:cNvSpPr>
          <p:nvPr/>
        </p:nvSpPr>
        <p:spPr bwMode="auto">
          <a:xfrm>
            <a:off x="509474" y="7160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628214" y="682878"/>
            <a:ext cx="390805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 </a:t>
            </a:r>
            <a:r>
              <a:rPr lang="zh-CN" altLang="en-US" sz="2000" b="1" dirty="0">
                <a:solidFill>
                  <a:schemeClr val="bg1"/>
                </a:solidFill>
                <a:latin typeface="微软雅黑" pitchFamily="34" charset="-122"/>
                <a:ea typeface="微软雅黑" pitchFamily="34" charset="-122"/>
              </a:rPr>
              <a:t>传送流式视频主要步骤</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718922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575155"/>
            <a:ext cx="8129016"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是观看实况转播，那么最好应当首先考虑</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UDP </a:t>
            </a:r>
            <a:r>
              <a:rPr lang="zh-CN" altLang="en-US" sz="2000" b="1" dirty="0" smtClean="0">
                <a:latin typeface="微软雅黑" pitchFamily="34" charset="-122"/>
                <a:ea typeface="微软雅黑" pitchFamily="34" charset="-122"/>
              </a:rPr>
              <a:t>来</a:t>
            </a:r>
            <a:r>
              <a:rPr lang="zh-CN" altLang="en-US" sz="2000" b="1" dirty="0">
                <a:latin typeface="微软雅黑" pitchFamily="34" charset="-122"/>
                <a:ea typeface="微软雅黑" pitchFamily="34" charset="-122"/>
              </a:rPr>
              <a:t>传送</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如果使用 </a:t>
            </a: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传送</a:t>
            </a:r>
            <a:r>
              <a:rPr lang="zh-CN" altLang="en-US" sz="2000" b="1" dirty="0">
                <a:latin typeface="微软雅黑" pitchFamily="34" charset="-122"/>
                <a:ea typeface="微软雅黑" pitchFamily="34" charset="-122"/>
              </a:rPr>
              <a:t>，则当出现网络严重拥塞而产生播放的暂停时，就会使人难于接受</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UDP </a:t>
            </a:r>
            <a:r>
              <a:rPr lang="zh-CN" altLang="en-US" sz="2000" b="1" dirty="0" smtClean="0">
                <a:latin typeface="微软雅黑" pitchFamily="34" charset="-122"/>
                <a:ea typeface="微软雅黑" pitchFamily="34" charset="-122"/>
              </a:rPr>
              <a:t>传送</a:t>
            </a:r>
            <a:r>
              <a:rPr lang="zh-CN" altLang="en-US" sz="2000" b="1" dirty="0">
                <a:latin typeface="微软雅黑" pitchFamily="34" charset="-122"/>
                <a:ea typeface="微软雅黑" pitchFamily="34" charset="-122"/>
              </a:rPr>
              <a:t>时，即使因网络拥塞丢失了一些分组，对观看的感觉也会比突然出现暂停要好些。</a:t>
            </a:r>
          </a:p>
        </p:txBody>
      </p:sp>
      <p:sp>
        <p:nvSpPr>
          <p:cNvPr id="3" name="AutoShape 5"/>
          <p:cNvSpPr>
            <a:spLocks noChangeArrowheads="1"/>
          </p:cNvSpPr>
          <p:nvPr/>
        </p:nvSpPr>
        <p:spPr bwMode="auto">
          <a:xfrm>
            <a:off x="509475" y="12021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107170" y="1168949"/>
            <a:ext cx="293984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TCP</a:t>
            </a:r>
            <a:r>
              <a:rPr lang="zh-CN" altLang="en-US" sz="2000" b="1" dirty="0">
                <a:solidFill>
                  <a:schemeClr val="bg1"/>
                </a:solidFill>
                <a:latin typeface="微软雅黑" pitchFamily="34" charset="-122"/>
                <a:ea typeface="微软雅黑" pitchFamily="34" charset="-122"/>
              </a:rPr>
              <a:t>，还是 </a:t>
            </a:r>
            <a:r>
              <a:rPr lang="en-US" altLang="zh-CN" sz="2000" b="1" dirty="0">
                <a:solidFill>
                  <a:schemeClr val="bg1"/>
                </a:solidFill>
                <a:latin typeface="微软雅黑" pitchFamily="34" charset="-122"/>
                <a:ea typeface="微软雅黑" pitchFamily="34" charset="-122"/>
              </a:rPr>
              <a:t>UDP</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29341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778002"/>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657609" y="752538"/>
            <a:ext cx="383759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8.2.3 </a:t>
            </a:r>
            <a:r>
              <a:rPr lang="zh-CN" altLang="en-US" sz="2400" b="1" dirty="0">
                <a:solidFill>
                  <a:schemeClr val="bg1"/>
                </a:solidFill>
                <a:latin typeface="微软雅黑" pitchFamily="34" charset="-122"/>
                <a:ea typeface="微软雅黑" pitchFamily="34" charset="-122"/>
              </a:rPr>
              <a:t>实时流式协议 </a:t>
            </a:r>
            <a:r>
              <a:rPr lang="en-US" altLang="zh-CN" sz="2400" b="1" dirty="0">
                <a:solidFill>
                  <a:schemeClr val="bg1"/>
                </a:solidFill>
                <a:latin typeface="微软雅黑" pitchFamily="34" charset="-122"/>
                <a:ea typeface="微软雅黑" pitchFamily="34" charset="-122"/>
              </a:rPr>
              <a:t>RTSP </a:t>
            </a:r>
          </a:p>
        </p:txBody>
      </p:sp>
      <p:sp>
        <p:nvSpPr>
          <p:cNvPr id="4" name="Rectangle 46"/>
          <p:cNvSpPr>
            <a:spLocks noChangeArrowheads="1"/>
          </p:cNvSpPr>
          <p:nvPr/>
        </p:nvSpPr>
        <p:spPr bwMode="auto">
          <a:xfrm>
            <a:off x="511895" y="1258571"/>
            <a:ext cx="8287047"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实时流式协议 </a:t>
            </a:r>
            <a:r>
              <a:rPr lang="en-US" altLang="zh-CN" sz="2000" b="1" dirty="0" smtClean="0">
                <a:latin typeface="微软雅黑" pitchFamily="34" charset="-122"/>
                <a:ea typeface="微软雅黑" pitchFamily="34" charset="-122"/>
              </a:rPr>
              <a:t>RTSP </a:t>
            </a:r>
            <a:r>
              <a:rPr lang="en-US" altLang="zh-CN" sz="2000" b="1" dirty="0">
                <a:latin typeface="微软雅黑" pitchFamily="34" charset="-122"/>
                <a:ea typeface="微软雅黑" pitchFamily="34" charset="-122"/>
              </a:rPr>
              <a:t>(Real-Time Streaming Protocol) </a:t>
            </a:r>
            <a:r>
              <a:rPr lang="zh-CN" altLang="en-US" sz="2000" b="1" dirty="0" smtClean="0">
                <a:latin typeface="微软雅黑" pitchFamily="34" charset="-122"/>
                <a:ea typeface="微软雅黑" pitchFamily="34" charset="-122"/>
              </a:rPr>
              <a:t>本身</a:t>
            </a:r>
            <a:r>
              <a:rPr lang="zh-CN" altLang="en-US" sz="2000" b="1" dirty="0">
                <a:latin typeface="微软雅黑" pitchFamily="34" charset="-122"/>
                <a:ea typeface="微软雅黑" pitchFamily="34" charset="-122"/>
              </a:rPr>
              <a:t>并不传送</a:t>
            </a:r>
            <a:r>
              <a:rPr lang="zh-CN" altLang="en-US" sz="2000" b="1" dirty="0" smtClean="0">
                <a:latin typeface="微软雅黑" pitchFamily="34" charset="-122"/>
                <a:ea typeface="微软雅黑" pitchFamily="34" charset="-122"/>
              </a:rPr>
              <a:t>数据，是</a:t>
            </a:r>
            <a:r>
              <a:rPr lang="zh-CN" altLang="en-US" sz="2000" b="1" dirty="0">
                <a:latin typeface="微软雅黑" pitchFamily="34" charset="-122"/>
                <a:ea typeface="微软雅黑" pitchFamily="34" charset="-122"/>
              </a:rPr>
              <a:t>一个多媒体播放</a:t>
            </a:r>
            <a:r>
              <a:rPr lang="zh-CN" altLang="en-US" sz="2000" b="1" dirty="0" smtClean="0">
                <a:solidFill>
                  <a:srgbClr val="0000FF"/>
                </a:solidFill>
                <a:latin typeface="微软雅黑" pitchFamily="34" charset="-122"/>
                <a:ea typeface="微软雅黑" pitchFamily="34" charset="-122"/>
              </a:rPr>
              <a:t>控制协议。</a:t>
            </a:r>
            <a:endParaRPr lang="en-US" altLang="zh-CN" sz="2000" b="1" dirty="0" smtClean="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它以</a:t>
            </a:r>
            <a:r>
              <a:rPr lang="zh-CN" altLang="en-US" sz="2000" b="1" dirty="0">
                <a:latin typeface="微软雅黑" pitchFamily="34" charset="-122"/>
                <a:ea typeface="微软雅黑" pitchFamily="34" charset="-122"/>
              </a:rPr>
              <a:t>客户服务器方式</a:t>
            </a:r>
            <a:r>
              <a:rPr lang="zh-CN" altLang="en-US" sz="2000" b="1" dirty="0" smtClean="0">
                <a:latin typeface="微软雅黑" pitchFamily="34" charset="-122"/>
                <a:ea typeface="微软雅黑" pitchFamily="34" charset="-122"/>
              </a:rPr>
              <a:t>工作，</a:t>
            </a:r>
            <a:r>
              <a:rPr lang="zh-CN" altLang="en-US" sz="2000" b="1" dirty="0">
                <a:latin typeface="微软雅黑" pitchFamily="34" charset="-122"/>
                <a:ea typeface="微软雅黑" pitchFamily="34" charset="-122"/>
              </a:rPr>
              <a:t>用来使用户在播放从互联网下载的实时数据时能够进行控制，如：暂停</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继续、后退、前进等。因此 </a:t>
            </a: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互联网录像机遥控协议</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要实现 </a:t>
            </a: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的控制功能，我们不仅要有协议，而且要有专门的</a:t>
            </a:r>
            <a:r>
              <a:rPr lang="zh-CN" altLang="en-US" sz="2000" b="1" dirty="0">
                <a:solidFill>
                  <a:srgbClr val="0000FF"/>
                </a:solidFill>
                <a:latin typeface="微软雅黑" pitchFamily="34" charset="-122"/>
                <a:ea typeface="微软雅黑" pitchFamily="34" charset="-122"/>
              </a:rPr>
              <a:t>媒体播放器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(media player)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媒体服务器 </a:t>
            </a:r>
            <a:r>
              <a:rPr lang="en-US" altLang="zh-CN" sz="2000" b="1" dirty="0">
                <a:latin typeface="微软雅黑" pitchFamily="34" charset="-122"/>
                <a:ea typeface="微软雅黑" pitchFamily="34" charset="-122"/>
              </a:rPr>
              <a:t>(media server)</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xmlns="" val="1478564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95512"/>
            <a:ext cx="8229084"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是有状态的协议。它记录客户机所处于的状态（初始化状态、播放状态或暂停状态）。</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控制分组既可在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上传送，也可在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上传送。</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没有定义音频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视频的压缩方案，也没有规定音频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视频在网络中传送时应如何封装在分组中。</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RTSP </a:t>
            </a:r>
            <a:r>
              <a:rPr lang="zh-CN" altLang="en-US" sz="2000" b="1" dirty="0">
                <a:latin typeface="微软雅黑" pitchFamily="34" charset="-122"/>
                <a:ea typeface="微软雅黑" pitchFamily="34" charset="-122"/>
              </a:rPr>
              <a:t>没有规定音频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视频流在媒体播放器中应如何缓存。</a:t>
            </a:r>
          </a:p>
        </p:txBody>
      </p:sp>
      <p:sp>
        <p:nvSpPr>
          <p:cNvPr id="3" name="AutoShape 5"/>
          <p:cNvSpPr>
            <a:spLocks noChangeArrowheads="1"/>
          </p:cNvSpPr>
          <p:nvPr/>
        </p:nvSpPr>
        <p:spPr bwMode="auto">
          <a:xfrm>
            <a:off x="509475" y="92251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26091" y="889306"/>
            <a:ext cx="150791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RTSP </a:t>
            </a:r>
            <a:r>
              <a:rPr lang="zh-CN" altLang="en-US" sz="2000" b="1" dirty="0">
                <a:solidFill>
                  <a:schemeClr val="bg1"/>
                </a:solidFill>
                <a:latin typeface="微软雅黑" pitchFamily="34" charset="-122"/>
                <a:ea typeface="微软雅黑" pitchFamily="34" charset="-122"/>
              </a:rPr>
              <a:t>特点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810958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Rectangle 5"/>
          <p:cNvSpPr>
            <a:spLocks noChangeArrowheads="1"/>
          </p:cNvSpPr>
          <p:nvPr/>
        </p:nvSpPr>
        <p:spPr bwMode="auto">
          <a:xfrm>
            <a:off x="2450593" y="932378"/>
            <a:ext cx="952499" cy="3396372"/>
          </a:xfrm>
          <a:prstGeom prst="rect">
            <a:avLst/>
          </a:prstGeom>
          <a:solidFill>
            <a:srgbClr val="00FFFF"/>
          </a:solidFill>
          <a:ln w="9525" algn="ctr">
            <a:solidFill>
              <a:schemeClr val="tx1"/>
            </a:solidFill>
            <a:miter lim="800000"/>
            <a:headEnd/>
            <a:tailEnd/>
          </a:ln>
          <a:effectLst/>
          <a:extLst/>
        </p:spPr>
        <p:txBody>
          <a:bodyPr wrap="none" anchor="ctr"/>
          <a:lstStyle/>
          <a:p>
            <a:pPr algn="ctr"/>
            <a:endParaRPr lang="zh-CN" altLang="zh-CN" sz="1200" b="1">
              <a:latin typeface="微软雅黑" pitchFamily="34" charset="-122"/>
              <a:ea typeface="微软雅黑" pitchFamily="34" charset="-122"/>
            </a:endParaRPr>
          </a:p>
        </p:txBody>
      </p:sp>
      <p:sp>
        <p:nvSpPr>
          <p:cNvPr id="4" name="Rectangle 6"/>
          <p:cNvSpPr>
            <a:spLocks noChangeArrowheads="1"/>
          </p:cNvSpPr>
          <p:nvPr/>
        </p:nvSpPr>
        <p:spPr bwMode="auto">
          <a:xfrm>
            <a:off x="6027387" y="991695"/>
            <a:ext cx="747282" cy="774947"/>
          </a:xfrm>
          <a:prstGeom prst="rect">
            <a:avLst/>
          </a:prstGeom>
          <a:solidFill>
            <a:srgbClr val="FFFF00"/>
          </a:solidFill>
          <a:ln w="9525" algn="ctr">
            <a:solidFill>
              <a:schemeClr val="tx1"/>
            </a:solidFill>
            <a:miter lim="800000"/>
            <a:headEnd/>
            <a:tailEnd/>
          </a:ln>
          <a:effectLst/>
          <a:extLst/>
        </p:spPr>
        <p:txBody>
          <a:bodyPr wrap="none" anchor="ctr"/>
          <a:lstStyle/>
          <a:p>
            <a:pPr algn="ctr"/>
            <a:r>
              <a:rPr lang="zh-CN" altLang="en-US" sz="1200" b="1">
                <a:latin typeface="微软雅黑" pitchFamily="34" charset="-122"/>
                <a:ea typeface="微软雅黑" pitchFamily="34" charset="-122"/>
              </a:rPr>
              <a:t>万维网</a:t>
            </a:r>
          </a:p>
          <a:p>
            <a:pPr algn="ctr"/>
            <a:r>
              <a:rPr lang="zh-CN" altLang="en-US" sz="1200" b="1">
                <a:latin typeface="微软雅黑" pitchFamily="34" charset="-122"/>
                <a:ea typeface="微软雅黑" pitchFamily="34" charset="-122"/>
              </a:rPr>
              <a:t>服务器</a:t>
            </a:r>
          </a:p>
        </p:txBody>
      </p:sp>
      <p:sp>
        <p:nvSpPr>
          <p:cNvPr id="5" name="Rectangle 59"/>
          <p:cNvSpPr>
            <a:spLocks noChangeArrowheads="1"/>
          </p:cNvSpPr>
          <p:nvPr/>
        </p:nvSpPr>
        <p:spPr bwMode="auto">
          <a:xfrm>
            <a:off x="2587404" y="2183773"/>
            <a:ext cx="679912" cy="2025386"/>
          </a:xfrm>
          <a:prstGeom prst="rect">
            <a:avLst/>
          </a:prstGeom>
          <a:solidFill>
            <a:srgbClr val="00B050"/>
          </a:solidFill>
          <a:ln w="9525" algn="ctr">
            <a:solidFill>
              <a:schemeClr val="tx1"/>
            </a:solidFill>
            <a:miter lim="800000"/>
            <a:headEnd/>
            <a:tailEnd/>
          </a:ln>
          <a:effectLst/>
          <a:extLst/>
        </p:spPr>
        <p:txBody>
          <a:bodyPr wrap="none" anchor="ctr"/>
          <a:lstStyle/>
          <a:p>
            <a:pPr algn="ctr"/>
            <a:r>
              <a:rPr lang="zh-CN" altLang="en-US" sz="1200" b="1" dirty="0">
                <a:solidFill>
                  <a:schemeClr val="bg1"/>
                </a:solidFill>
                <a:latin typeface="微软雅黑" pitchFamily="34" charset="-122"/>
                <a:ea typeface="微软雅黑" pitchFamily="34" charset="-122"/>
              </a:rPr>
              <a:t>媒体</a:t>
            </a:r>
          </a:p>
          <a:p>
            <a:pPr algn="ctr"/>
            <a:r>
              <a:rPr lang="zh-CN" altLang="en-US" sz="1200" b="1" dirty="0">
                <a:solidFill>
                  <a:schemeClr val="bg1"/>
                </a:solidFill>
                <a:latin typeface="微软雅黑" pitchFamily="34" charset="-122"/>
                <a:ea typeface="微软雅黑" pitchFamily="34" charset="-122"/>
              </a:rPr>
              <a:t>播放器</a:t>
            </a:r>
          </a:p>
        </p:txBody>
      </p:sp>
      <p:grpSp>
        <p:nvGrpSpPr>
          <p:cNvPr id="6" name="Group 98"/>
          <p:cNvGrpSpPr>
            <a:grpSpLocks/>
          </p:cNvGrpSpPr>
          <p:nvPr/>
        </p:nvGrpSpPr>
        <p:grpSpPr bwMode="auto">
          <a:xfrm>
            <a:off x="2858955" y="1527460"/>
            <a:ext cx="677840" cy="656313"/>
            <a:chOff x="1051" y="1273"/>
            <a:chExt cx="654" cy="686"/>
          </a:xfrm>
        </p:grpSpPr>
        <p:sp>
          <p:nvSpPr>
            <p:cNvPr id="7" name="Line 60"/>
            <p:cNvSpPr>
              <a:spLocks noChangeShapeType="1"/>
            </p:cNvSpPr>
            <p:nvPr/>
          </p:nvSpPr>
          <p:spPr bwMode="auto">
            <a:xfrm flipH="1">
              <a:off x="1117" y="1273"/>
              <a:ext cx="0" cy="68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67"/>
            <p:cNvSpPr txBox="1">
              <a:spLocks noChangeArrowheads="1"/>
            </p:cNvSpPr>
            <p:nvPr/>
          </p:nvSpPr>
          <p:spPr bwMode="auto">
            <a:xfrm>
              <a:off x="1051" y="1322"/>
              <a:ext cx="413" cy="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9" name="Text Box 68"/>
            <p:cNvSpPr txBox="1">
              <a:spLocks noChangeArrowheads="1"/>
            </p:cNvSpPr>
            <p:nvPr/>
          </p:nvSpPr>
          <p:spPr bwMode="auto">
            <a:xfrm>
              <a:off x="1081" y="1554"/>
              <a:ext cx="624"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元文件</a:t>
              </a:r>
            </a:p>
          </p:txBody>
        </p:sp>
      </p:grpSp>
      <p:sp>
        <p:nvSpPr>
          <p:cNvPr id="10" name="Rectangle 69"/>
          <p:cNvSpPr>
            <a:spLocks noChangeArrowheads="1"/>
          </p:cNvSpPr>
          <p:nvPr/>
        </p:nvSpPr>
        <p:spPr bwMode="auto">
          <a:xfrm>
            <a:off x="2587404" y="1110328"/>
            <a:ext cx="679912" cy="536722"/>
          </a:xfrm>
          <a:prstGeom prst="rect">
            <a:avLst/>
          </a:prstGeom>
          <a:solidFill>
            <a:srgbClr val="0070C0"/>
          </a:solidFill>
          <a:ln w="9525" algn="ctr">
            <a:solidFill>
              <a:schemeClr val="tx1"/>
            </a:solidFill>
            <a:miter lim="800000"/>
            <a:headEnd/>
            <a:tailEnd/>
          </a:ln>
          <a:effectLst/>
          <a:extLst/>
        </p:spPr>
        <p:txBody>
          <a:bodyPr wrap="none" anchor="ctr"/>
          <a:lstStyle/>
          <a:p>
            <a:pPr algn="ctr"/>
            <a:r>
              <a:rPr lang="zh-CN" altLang="en-US" sz="1200" b="1" dirty="0">
                <a:solidFill>
                  <a:schemeClr val="bg1"/>
                </a:solidFill>
                <a:latin typeface="微软雅黑" pitchFamily="34" charset="-122"/>
                <a:ea typeface="微软雅黑" pitchFamily="34" charset="-122"/>
              </a:rPr>
              <a:t>浏览器</a:t>
            </a:r>
          </a:p>
        </p:txBody>
      </p:sp>
      <p:sp>
        <p:nvSpPr>
          <p:cNvPr id="11" name="Rectangle 75"/>
          <p:cNvSpPr>
            <a:spLocks noChangeArrowheads="1"/>
          </p:cNvSpPr>
          <p:nvPr/>
        </p:nvSpPr>
        <p:spPr bwMode="auto">
          <a:xfrm>
            <a:off x="6029460" y="2123499"/>
            <a:ext cx="746245" cy="2204293"/>
          </a:xfrm>
          <a:prstGeom prst="rect">
            <a:avLst/>
          </a:prstGeom>
          <a:solidFill>
            <a:srgbClr val="00FF99"/>
          </a:solidFill>
          <a:ln w="9525" algn="ctr">
            <a:solidFill>
              <a:schemeClr val="tx1"/>
            </a:solidFill>
            <a:miter lim="800000"/>
            <a:headEnd/>
            <a:tailEnd/>
          </a:ln>
          <a:effectLst/>
          <a:extLst/>
        </p:spPr>
        <p:txBody>
          <a:bodyPr wrap="none" anchor="ctr"/>
          <a:lstStyle/>
          <a:p>
            <a:pPr algn="ctr"/>
            <a:r>
              <a:rPr lang="zh-CN" altLang="en-US" sz="1200" b="1" dirty="0">
                <a:latin typeface="微软雅黑" pitchFamily="34" charset="-122"/>
                <a:ea typeface="微软雅黑" pitchFamily="34" charset="-122"/>
              </a:rPr>
              <a:t>媒体</a:t>
            </a:r>
          </a:p>
          <a:p>
            <a:pPr algn="ctr"/>
            <a:r>
              <a:rPr lang="zh-CN" altLang="en-US" sz="1200" b="1" dirty="0">
                <a:latin typeface="微软雅黑" pitchFamily="34" charset="-122"/>
                <a:ea typeface="微软雅黑" pitchFamily="34" charset="-122"/>
              </a:rPr>
              <a:t>服务器</a:t>
            </a:r>
          </a:p>
        </p:txBody>
      </p:sp>
      <p:grpSp>
        <p:nvGrpSpPr>
          <p:cNvPr id="12" name="Group 93"/>
          <p:cNvGrpSpPr>
            <a:grpSpLocks/>
          </p:cNvGrpSpPr>
          <p:nvPr/>
        </p:nvGrpSpPr>
        <p:grpSpPr bwMode="auto">
          <a:xfrm>
            <a:off x="3266280" y="943857"/>
            <a:ext cx="2763180" cy="338680"/>
            <a:chOff x="1444" y="663"/>
            <a:chExt cx="2666" cy="354"/>
          </a:xfrm>
        </p:grpSpPr>
        <p:sp>
          <p:nvSpPr>
            <p:cNvPr id="13" name="Text Box 63"/>
            <p:cNvSpPr txBox="1">
              <a:spLocks noChangeArrowheads="1"/>
            </p:cNvSpPr>
            <p:nvPr/>
          </p:nvSpPr>
          <p:spPr bwMode="auto">
            <a:xfrm>
              <a:off x="1565" y="663"/>
              <a:ext cx="413" cy="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14" name="Text Box 65"/>
            <p:cNvSpPr txBox="1">
              <a:spLocks noChangeArrowheads="1"/>
            </p:cNvSpPr>
            <p:nvPr/>
          </p:nvSpPr>
          <p:spPr bwMode="auto">
            <a:xfrm>
              <a:off x="1904" y="692"/>
              <a:ext cx="1047"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smtClean="0">
                  <a:latin typeface="微软雅黑" pitchFamily="34" charset="-122"/>
                  <a:ea typeface="微软雅黑" pitchFamily="34" charset="-122"/>
                </a:rPr>
                <a:t>GET : </a:t>
              </a:r>
              <a:r>
                <a:rPr lang="zh-CN" altLang="en-US" sz="1200" b="1" dirty="0">
                  <a:latin typeface="微软雅黑" pitchFamily="34" charset="-122"/>
                  <a:ea typeface="微软雅黑" pitchFamily="34" charset="-122"/>
                </a:rPr>
                <a:t>元文件</a:t>
              </a:r>
            </a:p>
          </p:txBody>
        </p:sp>
        <p:sp>
          <p:nvSpPr>
            <p:cNvPr id="15" name="Line 61"/>
            <p:cNvSpPr>
              <a:spLocks noChangeShapeType="1"/>
            </p:cNvSpPr>
            <p:nvPr/>
          </p:nvSpPr>
          <p:spPr bwMode="auto">
            <a:xfrm rot="-5400000">
              <a:off x="2777" y="-371"/>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16" name="Group 92"/>
          <p:cNvGrpSpPr>
            <a:grpSpLocks/>
          </p:cNvGrpSpPr>
          <p:nvPr/>
        </p:nvGrpSpPr>
        <p:grpSpPr bwMode="auto">
          <a:xfrm>
            <a:off x="3266280" y="1208873"/>
            <a:ext cx="2809820" cy="338681"/>
            <a:chOff x="1444" y="940"/>
            <a:chExt cx="2711" cy="354"/>
          </a:xfrm>
        </p:grpSpPr>
        <p:sp>
          <p:nvSpPr>
            <p:cNvPr id="17" name="Text Box 64"/>
            <p:cNvSpPr txBox="1">
              <a:spLocks noChangeArrowheads="1"/>
            </p:cNvSpPr>
            <p:nvPr/>
          </p:nvSpPr>
          <p:spPr bwMode="auto">
            <a:xfrm>
              <a:off x="3742" y="940"/>
              <a:ext cx="413" cy="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18" name="Text Box 66"/>
            <p:cNvSpPr txBox="1">
              <a:spLocks noChangeArrowheads="1"/>
            </p:cNvSpPr>
            <p:nvPr/>
          </p:nvSpPr>
          <p:spPr bwMode="auto">
            <a:xfrm>
              <a:off x="2603" y="982"/>
              <a:ext cx="976"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19" name="Line 62"/>
            <p:cNvSpPr>
              <a:spLocks noChangeShapeType="1"/>
            </p:cNvSpPr>
            <p:nvPr/>
          </p:nvSpPr>
          <p:spPr bwMode="auto">
            <a:xfrm rot="5400000" flipH="1">
              <a:off x="2777" y="-60"/>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20" name="Group 97"/>
          <p:cNvGrpSpPr>
            <a:grpSpLocks/>
          </p:cNvGrpSpPr>
          <p:nvPr/>
        </p:nvGrpSpPr>
        <p:grpSpPr bwMode="auto">
          <a:xfrm>
            <a:off x="3266280" y="1989559"/>
            <a:ext cx="2763180" cy="338681"/>
            <a:chOff x="1444" y="1756"/>
            <a:chExt cx="2666" cy="354"/>
          </a:xfrm>
        </p:grpSpPr>
        <p:sp>
          <p:nvSpPr>
            <p:cNvPr id="21" name="Text Box 4"/>
            <p:cNvSpPr txBox="1">
              <a:spLocks noChangeArrowheads="1"/>
            </p:cNvSpPr>
            <p:nvPr/>
          </p:nvSpPr>
          <p:spPr bwMode="auto">
            <a:xfrm>
              <a:off x="1852" y="1806"/>
              <a:ext cx="660"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SETUP</a:t>
              </a:r>
            </a:p>
          </p:txBody>
        </p:sp>
        <p:sp>
          <p:nvSpPr>
            <p:cNvPr id="22" name="Text Box 71"/>
            <p:cNvSpPr txBox="1">
              <a:spLocks noChangeArrowheads="1"/>
            </p:cNvSpPr>
            <p:nvPr/>
          </p:nvSpPr>
          <p:spPr bwMode="auto">
            <a:xfrm>
              <a:off x="1565" y="1756"/>
              <a:ext cx="354" cy="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endParaRPr lang="en-US" altLang="zh-CN" sz="1600" b="1" dirty="0">
                <a:latin typeface="微软雅黑" pitchFamily="34" charset="-122"/>
                <a:ea typeface="微软雅黑" pitchFamily="34" charset="-122"/>
              </a:endParaRPr>
            </a:p>
          </p:txBody>
        </p:sp>
        <p:sp>
          <p:nvSpPr>
            <p:cNvPr id="23" name="Line 70"/>
            <p:cNvSpPr>
              <a:spLocks noChangeShapeType="1"/>
            </p:cNvSpPr>
            <p:nvPr/>
          </p:nvSpPr>
          <p:spPr bwMode="auto">
            <a:xfrm rot="-5400000">
              <a:off x="2777" y="751"/>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24" name="Group 96"/>
          <p:cNvGrpSpPr>
            <a:grpSpLocks/>
          </p:cNvGrpSpPr>
          <p:nvPr/>
        </p:nvGrpSpPr>
        <p:grpSpPr bwMode="auto">
          <a:xfrm>
            <a:off x="3266280" y="2249788"/>
            <a:ext cx="2809820" cy="338681"/>
            <a:chOff x="1444" y="2028"/>
            <a:chExt cx="2711" cy="354"/>
          </a:xfrm>
        </p:grpSpPr>
        <p:sp>
          <p:nvSpPr>
            <p:cNvPr id="25" name="Text Box 73"/>
            <p:cNvSpPr txBox="1">
              <a:spLocks noChangeArrowheads="1"/>
            </p:cNvSpPr>
            <p:nvPr/>
          </p:nvSpPr>
          <p:spPr bwMode="auto">
            <a:xfrm>
              <a:off x="3742" y="2028"/>
              <a:ext cx="413" cy="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 </a:t>
              </a:r>
              <a:endParaRPr lang="en-US" altLang="zh-CN" sz="1600" b="1" dirty="0">
                <a:latin typeface="微软雅黑" pitchFamily="34" charset="-122"/>
                <a:ea typeface="微软雅黑" pitchFamily="34" charset="-122"/>
              </a:endParaRPr>
            </a:p>
          </p:txBody>
        </p:sp>
        <p:sp>
          <p:nvSpPr>
            <p:cNvPr id="26" name="Text Box 74"/>
            <p:cNvSpPr txBox="1">
              <a:spLocks noChangeArrowheads="1"/>
            </p:cNvSpPr>
            <p:nvPr/>
          </p:nvSpPr>
          <p:spPr bwMode="auto">
            <a:xfrm>
              <a:off x="2650" y="2085"/>
              <a:ext cx="976"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27" name="Line 72"/>
            <p:cNvSpPr>
              <a:spLocks noChangeShapeType="1"/>
            </p:cNvSpPr>
            <p:nvPr/>
          </p:nvSpPr>
          <p:spPr bwMode="auto">
            <a:xfrm rot="5400000" flipH="1">
              <a:off x="2777" y="1020"/>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28" name="Group 94"/>
          <p:cNvGrpSpPr>
            <a:grpSpLocks/>
          </p:cNvGrpSpPr>
          <p:nvPr/>
        </p:nvGrpSpPr>
        <p:grpSpPr bwMode="auto">
          <a:xfrm>
            <a:off x="3266280" y="2554029"/>
            <a:ext cx="2763180" cy="338681"/>
            <a:chOff x="1444" y="2346"/>
            <a:chExt cx="2666" cy="354"/>
          </a:xfrm>
        </p:grpSpPr>
        <p:sp>
          <p:nvSpPr>
            <p:cNvPr id="29" name="Text Box 76"/>
            <p:cNvSpPr txBox="1">
              <a:spLocks noChangeArrowheads="1"/>
            </p:cNvSpPr>
            <p:nvPr/>
          </p:nvSpPr>
          <p:spPr bwMode="auto">
            <a:xfrm>
              <a:off x="1837" y="2387"/>
              <a:ext cx="556"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PLAY</a:t>
              </a:r>
            </a:p>
          </p:txBody>
        </p:sp>
        <p:sp>
          <p:nvSpPr>
            <p:cNvPr id="30" name="Text Box 78"/>
            <p:cNvSpPr txBox="1">
              <a:spLocks noChangeArrowheads="1"/>
            </p:cNvSpPr>
            <p:nvPr/>
          </p:nvSpPr>
          <p:spPr bwMode="auto">
            <a:xfrm>
              <a:off x="1565" y="2346"/>
              <a:ext cx="413" cy="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 </a:t>
              </a:r>
            </a:p>
          </p:txBody>
        </p:sp>
        <p:sp>
          <p:nvSpPr>
            <p:cNvPr id="31" name="Line 77"/>
            <p:cNvSpPr>
              <a:spLocks noChangeShapeType="1"/>
            </p:cNvSpPr>
            <p:nvPr/>
          </p:nvSpPr>
          <p:spPr bwMode="auto">
            <a:xfrm rot="-5400000">
              <a:off x="2777" y="1324"/>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32" name="Group 95"/>
          <p:cNvGrpSpPr>
            <a:grpSpLocks/>
          </p:cNvGrpSpPr>
          <p:nvPr/>
        </p:nvGrpSpPr>
        <p:grpSpPr bwMode="auto">
          <a:xfrm>
            <a:off x="3266280" y="2814261"/>
            <a:ext cx="2809820" cy="338681"/>
            <a:chOff x="1444" y="2618"/>
            <a:chExt cx="2711" cy="354"/>
          </a:xfrm>
        </p:grpSpPr>
        <p:sp>
          <p:nvSpPr>
            <p:cNvPr id="33" name="Text Box 80"/>
            <p:cNvSpPr txBox="1">
              <a:spLocks noChangeArrowheads="1"/>
            </p:cNvSpPr>
            <p:nvPr/>
          </p:nvSpPr>
          <p:spPr bwMode="auto">
            <a:xfrm>
              <a:off x="2650" y="2667"/>
              <a:ext cx="976"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34" name="Text Box 81"/>
            <p:cNvSpPr txBox="1">
              <a:spLocks noChangeArrowheads="1"/>
            </p:cNvSpPr>
            <p:nvPr/>
          </p:nvSpPr>
          <p:spPr bwMode="auto">
            <a:xfrm>
              <a:off x="3742" y="2618"/>
              <a:ext cx="413" cy="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sp>
          <p:nvSpPr>
            <p:cNvPr id="35" name="Line 79"/>
            <p:cNvSpPr>
              <a:spLocks noChangeShapeType="1"/>
            </p:cNvSpPr>
            <p:nvPr/>
          </p:nvSpPr>
          <p:spPr bwMode="auto">
            <a:xfrm rot="5400000" flipH="1">
              <a:off x="2777" y="1593"/>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36" name="Group 91"/>
          <p:cNvGrpSpPr>
            <a:grpSpLocks/>
          </p:cNvGrpSpPr>
          <p:nvPr/>
        </p:nvGrpSpPr>
        <p:grpSpPr bwMode="auto">
          <a:xfrm>
            <a:off x="3266280" y="3835079"/>
            <a:ext cx="2809820" cy="338680"/>
            <a:chOff x="1444" y="3685"/>
            <a:chExt cx="2711" cy="354"/>
          </a:xfrm>
        </p:grpSpPr>
        <p:sp>
          <p:nvSpPr>
            <p:cNvPr id="37" name="Line 84"/>
            <p:cNvSpPr>
              <a:spLocks noChangeShapeType="1"/>
            </p:cNvSpPr>
            <p:nvPr/>
          </p:nvSpPr>
          <p:spPr bwMode="auto">
            <a:xfrm rot="5400000" flipH="1">
              <a:off x="2777" y="2687"/>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Text Box 85"/>
            <p:cNvSpPr txBox="1">
              <a:spLocks noChangeArrowheads="1"/>
            </p:cNvSpPr>
            <p:nvPr/>
          </p:nvSpPr>
          <p:spPr bwMode="auto">
            <a:xfrm>
              <a:off x="2650" y="3731"/>
              <a:ext cx="976"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RESPONSE</a:t>
              </a:r>
            </a:p>
          </p:txBody>
        </p:sp>
        <p:sp>
          <p:nvSpPr>
            <p:cNvPr id="39" name="Text Box 88"/>
            <p:cNvSpPr txBox="1">
              <a:spLocks noChangeArrowheads="1"/>
            </p:cNvSpPr>
            <p:nvPr/>
          </p:nvSpPr>
          <p:spPr bwMode="auto">
            <a:xfrm>
              <a:off x="3742" y="3685"/>
              <a:ext cx="413" cy="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grpSp>
      <p:grpSp>
        <p:nvGrpSpPr>
          <p:cNvPr id="40" name="Group 99"/>
          <p:cNvGrpSpPr>
            <a:grpSpLocks/>
          </p:cNvGrpSpPr>
          <p:nvPr/>
        </p:nvGrpSpPr>
        <p:grpSpPr bwMode="auto">
          <a:xfrm>
            <a:off x="3250734" y="3551893"/>
            <a:ext cx="2763180" cy="338681"/>
            <a:chOff x="1429" y="3389"/>
            <a:chExt cx="2666" cy="354"/>
          </a:xfrm>
        </p:grpSpPr>
        <p:sp>
          <p:nvSpPr>
            <p:cNvPr id="41" name="Line 83"/>
            <p:cNvSpPr>
              <a:spLocks noChangeShapeType="1"/>
            </p:cNvSpPr>
            <p:nvPr/>
          </p:nvSpPr>
          <p:spPr bwMode="auto">
            <a:xfrm rot="-5400000">
              <a:off x="2762" y="2369"/>
              <a:ext cx="0" cy="2666"/>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86"/>
            <p:cNvSpPr txBox="1">
              <a:spLocks noChangeArrowheads="1"/>
            </p:cNvSpPr>
            <p:nvPr/>
          </p:nvSpPr>
          <p:spPr bwMode="auto">
            <a:xfrm>
              <a:off x="1871" y="3432"/>
              <a:ext cx="1097" cy="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TEARDOWN</a:t>
              </a:r>
            </a:p>
          </p:txBody>
        </p:sp>
        <p:sp>
          <p:nvSpPr>
            <p:cNvPr id="43" name="Text Box 87"/>
            <p:cNvSpPr txBox="1">
              <a:spLocks noChangeArrowheads="1"/>
            </p:cNvSpPr>
            <p:nvPr/>
          </p:nvSpPr>
          <p:spPr bwMode="auto">
            <a:xfrm>
              <a:off x="1565" y="3389"/>
              <a:ext cx="413" cy="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sym typeface="Wingdings 2" pitchFamily="18" charset="2"/>
                </a:rPr>
                <a:t></a:t>
              </a:r>
              <a:r>
                <a:rPr lang="en-US" altLang="zh-CN" sz="1600" b="1" dirty="0">
                  <a:latin typeface="微软雅黑" pitchFamily="34" charset="-122"/>
                  <a:ea typeface="微软雅黑" pitchFamily="34" charset="-122"/>
                </a:rPr>
                <a:t> </a:t>
              </a:r>
            </a:p>
          </p:txBody>
        </p:sp>
      </p:grpSp>
      <p:grpSp>
        <p:nvGrpSpPr>
          <p:cNvPr id="44" name="组合 43"/>
          <p:cNvGrpSpPr/>
          <p:nvPr/>
        </p:nvGrpSpPr>
        <p:grpSpPr>
          <a:xfrm>
            <a:off x="3412760" y="3196944"/>
            <a:ext cx="2621187" cy="356859"/>
            <a:chOff x="3412760" y="3196944"/>
            <a:chExt cx="2621187" cy="356859"/>
          </a:xfrm>
        </p:grpSpPr>
        <p:sp>
          <p:nvSpPr>
            <p:cNvPr id="45" name="Rectangle 82"/>
            <p:cNvSpPr>
              <a:spLocks noChangeArrowheads="1"/>
            </p:cNvSpPr>
            <p:nvPr/>
          </p:nvSpPr>
          <p:spPr bwMode="auto">
            <a:xfrm>
              <a:off x="3412760" y="3196944"/>
              <a:ext cx="2621187" cy="356859"/>
            </a:xfrm>
            <a:prstGeom prst="rect">
              <a:avLst/>
            </a:prstGeom>
            <a:solidFill>
              <a:srgbClr val="0000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sz="1200"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46" name="矩形 45"/>
            <p:cNvSpPr/>
            <p:nvPr/>
          </p:nvSpPr>
          <p:spPr>
            <a:xfrm>
              <a:off x="4039856" y="3201158"/>
              <a:ext cx="1308370" cy="338554"/>
            </a:xfrm>
            <a:prstGeom prst="rect">
              <a:avLst/>
            </a:prstGeom>
          </p:spPr>
          <p:txBody>
            <a:bodyPr wrap="none">
              <a:spAutoFit/>
            </a:bodyPr>
            <a:lstStyle/>
            <a:p>
              <a:pPr algn="ctr"/>
              <a:r>
                <a:rPr lang="zh-CN" altLang="en-US" sz="1600" b="1" dirty="0">
                  <a:solidFill>
                    <a:schemeClr val="bg1"/>
                  </a:solidFill>
                  <a:latin typeface="微软雅黑" pitchFamily="34" charset="-122"/>
                  <a:ea typeface="微软雅黑" pitchFamily="34" charset="-122"/>
                </a:rPr>
                <a:t>音频</a:t>
              </a:r>
              <a:r>
                <a:rPr lang="en-US" altLang="zh-CN" sz="1600" b="1" dirty="0">
                  <a:solidFill>
                    <a:schemeClr val="bg1"/>
                  </a:solidFill>
                  <a:latin typeface="微软雅黑" pitchFamily="34" charset="-122"/>
                  <a:ea typeface="微软雅黑" pitchFamily="34" charset="-122"/>
                </a:rPr>
                <a:t>/</a:t>
              </a:r>
              <a:r>
                <a:rPr lang="zh-CN" altLang="en-US" sz="1600" b="1" dirty="0">
                  <a:solidFill>
                    <a:schemeClr val="bg1"/>
                  </a:solidFill>
                  <a:latin typeface="微软雅黑" pitchFamily="34" charset="-122"/>
                  <a:ea typeface="微软雅黑" pitchFamily="34" charset="-122"/>
                </a:rPr>
                <a:t>视频流</a:t>
              </a:r>
            </a:p>
          </p:txBody>
        </p:sp>
      </p:grpSp>
      <p:pic>
        <p:nvPicPr>
          <p:cNvPr id="47"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65390" y="702459"/>
            <a:ext cx="349924" cy="349925"/>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215792" y="613551"/>
            <a:ext cx="386280" cy="540793"/>
          </a:xfrm>
          <a:prstGeom prst="rect">
            <a:avLst/>
          </a:prstGeom>
        </p:spPr>
      </p:pic>
      <p:sp>
        <p:nvSpPr>
          <p:cNvPr id="49" name="矩形 48"/>
          <p:cNvSpPr/>
          <p:nvPr/>
        </p:nvSpPr>
        <p:spPr>
          <a:xfrm>
            <a:off x="6904104" y="2292006"/>
            <a:ext cx="1486721" cy="738664"/>
          </a:xfrm>
          <a:prstGeom prst="rect">
            <a:avLst/>
          </a:prstGeom>
          <a:solidFill>
            <a:srgbClr val="00FFFF"/>
          </a:solidFill>
          <a:ln>
            <a:solidFill>
              <a:schemeClr val="tx1"/>
            </a:solidFill>
          </a:ln>
        </p:spPr>
        <p:txBody>
          <a:bodyPr wrap="square">
            <a:spAutoFit/>
          </a:bodyPr>
          <a:lstStyle/>
          <a:p>
            <a:r>
              <a:rPr lang="zh-CN" altLang="zh-CN" sz="1400" b="1" dirty="0" smtClean="0">
                <a:latin typeface="微软雅黑" pitchFamily="34" charset="-122"/>
                <a:ea typeface="微软雅黑" pitchFamily="34" charset="-122"/>
              </a:rPr>
              <a:t>使用</a:t>
            </a:r>
            <a:r>
              <a:rPr lang="en-US" altLang="zh-CN" sz="1400" b="1" dirty="0" smtClean="0">
                <a:latin typeface="微软雅黑" pitchFamily="34" charset="-122"/>
                <a:ea typeface="微软雅黑" pitchFamily="34" charset="-122"/>
              </a:rPr>
              <a:t> RTSP </a:t>
            </a:r>
            <a:r>
              <a:rPr lang="zh-CN" altLang="zh-CN" sz="1400" b="1" dirty="0" smtClean="0">
                <a:latin typeface="微软雅黑" pitchFamily="34" charset="-122"/>
                <a:ea typeface="微软雅黑" pitchFamily="34" charset="-122"/>
              </a:rPr>
              <a:t>的媒体服务器的工作过程</a:t>
            </a:r>
            <a:endParaRPr lang="zh-CN" altLang="en-US" sz="14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3809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0"/>
                                        <p:tgtEl>
                                          <p:spTgt spid="12"/>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3000"/>
                                        <p:tgtEl>
                                          <p:spTgt spid="16"/>
                                        </p:tgtEl>
                                      </p:cBhvr>
                                    </p:animEffect>
                                  </p:childTnLst>
                                </p:cTn>
                              </p:par>
                            </p:childTnLst>
                          </p:cTn>
                        </p:par>
                        <p:par>
                          <p:cTn id="12" fill="hold">
                            <p:stCondLst>
                              <p:cond delay="6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3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3000"/>
                                        <p:tgtEl>
                                          <p:spTgt spid="20"/>
                                        </p:tgtEl>
                                      </p:cBhvr>
                                    </p:animEffect>
                                  </p:childTnLst>
                                </p:cTn>
                              </p:par>
                            </p:childTnLst>
                          </p:cTn>
                        </p:par>
                        <p:par>
                          <p:cTn id="21" fill="hold">
                            <p:stCondLst>
                              <p:cond delay="3000"/>
                            </p:stCondLst>
                            <p:childTnLst>
                              <p:par>
                                <p:cTn id="22" presetID="22" presetClass="entr" presetSubtype="2"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right)">
                                      <p:cBhvr>
                                        <p:cTn id="24" dur="30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000"/>
                                        <p:tgtEl>
                                          <p:spTgt spid="28"/>
                                        </p:tgtEl>
                                      </p:cBhvr>
                                    </p:animEffect>
                                  </p:childTnLst>
                                </p:cTn>
                              </p:par>
                            </p:childTnLst>
                          </p:cTn>
                        </p:par>
                        <p:par>
                          <p:cTn id="30" fill="hold">
                            <p:stCondLst>
                              <p:cond delay="3000"/>
                            </p:stCondLst>
                            <p:childTnLst>
                              <p:par>
                                <p:cTn id="31" presetID="22" presetClass="entr" presetSubtype="2"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right)">
                                      <p:cBhvr>
                                        <p:cTn id="33" dur="3000"/>
                                        <p:tgtEl>
                                          <p:spTgt spid="32"/>
                                        </p:tgtEl>
                                      </p:cBhvr>
                                    </p:animEffect>
                                  </p:childTnLst>
                                </p:cTn>
                              </p:par>
                            </p:childTnLst>
                          </p:cTn>
                        </p:par>
                        <p:par>
                          <p:cTn id="34" fill="hold">
                            <p:stCondLst>
                              <p:cond delay="6000"/>
                            </p:stCondLst>
                            <p:childTnLst>
                              <p:par>
                                <p:cTn id="35" presetID="22" presetClass="entr" presetSubtype="2"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right)">
                                      <p:cBhvr>
                                        <p:cTn id="37" dur="30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3000"/>
                                        <p:tgtEl>
                                          <p:spTgt spid="40"/>
                                        </p:tgtEl>
                                      </p:cBhvr>
                                    </p:animEffect>
                                  </p:childTnLst>
                                </p:cTn>
                              </p:par>
                            </p:childTnLst>
                          </p:cTn>
                        </p:par>
                        <p:par>
                          <p:cTn id="43" fill="hold">
                            <p:stCondLst>
                              <p:cond delay="3000"/>
                            </p:stCondLst>
                            <p:childTnLst>
                              <p:par>
                                <p:cTn id="44" presetID="22" presetClass="entr" presetSubtype="2" fill="hold"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right)">
                                      <p:cBhvr>
                                        <p:cTn id="46" dur="3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45145" y="1653762"/>
            <a:ext cx="8053711" cy="2208297"/>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计算机网络最初是为传送数据信息设计的</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57188" indent="-357188"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互联网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层提供的“尽最大努力交付”服务，以及每一个分组独立交付的策略，对传送数据信息也是很合适的。</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互联网使用的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协议可以很好地解决网络不能提供可靠交付这一问题。</a:t>
            </a:r>
          </a:p>
        </p:txBody>
      </p:sp>
      <p:sp>
        <p:nvSpPr>
          <p:cNvPr id="5" name="AutoShape 5"/>
          <p:cNvSpPr>
            <a:spLocks noChangeArrowheads="1"/>
          </p:cNvSpPr>
          <p:nvPr/>
        </p:nvSpPr>
        <p:spPr bwMode="auto">
          <a:xfrm>
            <a:off x="545144" y="1163247"/>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3847285" y="1120976"/>
            <a:ext cx="144943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8.1</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概述</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0070012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077620"/>
            <a:ext cx="6135563" cy="32891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mj-lt"/>
              <a:buAutoNum type="arabicPeriod"/>
            </a:pPr>
            <a:r>
              <a:rPr lang="zh-CN" altLang="en-US" b="1" dirty="0" smtClean="0">
                <a:latin typeface="微软雅黑" pitchFamily="34" charset="-122"/>
                <a:ea typeface="微软雅黑" pitchFamily="34" charset="-122"/>
              </a:rPr>
              <a:t>浏览器</a:t>
            </a:r>
            <a:r>
              <a:rPr lang="zh-CN" altLang="en-US" b="1" dirty="0">
                <a:latin typeface="微软雅黑" pitchFamily="34" charset="-122"/>
                <a:ea typeface="微软雅黑" pitchFamily="34" charset="-122"/>
              </a:rPr>
              <a:t>向万维网服务器请求音频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a:t>
            </a:r>
          </a:p>
          <a:p>
            <a:pPr marL="342900" indent="-342900" eaLnBrk="0" hangingPunct="0">
              <a:lnSpc>
                <a:spcPts val="2800"/>
              </a:lnSpc>
              <a:buClr>
                <a:srgbClr val="0070C0"/>
              </a:buClr>
              <a:buFont typeface="+mj-lt"/>
              <a:buAutoNum type="arabicPeriod"/>
            </a:pPr>
            <a:r>
              <a:rPr lang="zh-CN" altLang="en-US" b="1" dirty="0" smtClean="0">
                <a:latin typeface="微软雅黑" pitchFamily="34" charset="-122"/>
                <a:ea typeface="微软雅黑" pitchFamily="34" charset="-122"/>
              </a:rPr>
              <a:t>万维网</a:t>
            </a:r>
            <a:r>
              <a:rPr lang="zh-CN" altLang="en-US" b="1" dirty="0">
                <a:latin typeface="微软雅黑" pitchFamily="34" charset="-122"/>
                <a:ea typeface="微软雅黑" pitchFamily="34" charset="-122"/>
              </a:rPr>
              <a:t>服务器从浏览器发送携带有元文件的响应。</a:t>
            </a:r>
          </a:p>
          <a:p>
            <a:pPr marL="342900" indent="-342900" eaLnBrk="0" hangingPunct="0">
              <a:lnSpc>
                <a:spcPts val="2800"/>
              </a:lnSpc>
              <a:buClr>
                <a:srgbClr val="0070C0"/>
              </a:buClr>
              <a:buFont typeface="+mj-lt"/>
              <a:buAutoNum type="arabicPeriod"/>
            </a:pPr>
            <a:r>
              <a:rPr lang="zh-CN" altLang="en-US" b="1" dirty="0" smtClean="0">
                <a:latin typeface="微软雅黑" pitchFamily="34" charset="-122"/>
                <a:ea typeface="微软雅黑" pitchFamily="34" charset="-122"/>
              </a:rPr>
              <a:t>浏览器</a:t>
            </a:r>
            <a:r>
              <a:rPr lang="zh-CN" altLang="en-US" b="1" dirty="0">
                <a:latin typeface="微软雅黑" pitchFamily="34" charset="-122"/>
                <a:ea typeface="微软雅黑" pitchFamily="34" charset="-122"/>
              </a:rPr>
              <a:t>把收到的元文件传送给媒体播放器。</a:t>
            </a:r>
          </a:p>
          <a:p>
            <a:pPr marL="342900" indent="-342900" eaLnBrk="0" hangingPunct="0">
              <a:lnSpc>
                <a:spcPts val="2800"/>
              </a:lnSpc>
              <a:buClr>
                <a:srgbClr val="0070C0"/>
              </a:buClr>
              <a:buFont typeface="+mj-lt"/>
              <a:buAutoNum type="arabicPeriod"/>
            </a:pPr>
            <a:r>
              <a:rPr lang="en-US" altLang="zh-CN" b="1" dirty="0" smtClean="0">
                <a:latin typeface="微软雅黑" pitchFamily="34" charset="-122"/>
                <a:ea typeface="微软雅黑" pitchFamily="34" charset="-122"/>
              </a:rPr>
              <a:t>RTSP </a:t>
            </a:r>
            <a:r>
              <a:rPr lang="zh-CN" altLang="en-US" b="1" dirty="0">
                <a:latin typeface="微软雅黑" pitchFamily="34" charset="-122"/>
                <a:ea typeface="微软雅黑" pitchFamily="34" charset="-122"/>
              </a:rPr>
              <a:t>客户与媒体服务器的 </a:t>
            </a:r>
            <a:r>
              <a:rPr lang="en-US" altLang="zh-CN" b="1" dirty="0">
                <a:latin typeface="微软雅黑" pitchFamily="34" charset="-122"/>
                <a:ea typeface="微软雅黑" pitchFamily="34" charset="-122"/>
              </a:rPr>
              <a:t>RTSP </a:t>
            </a:r>
            <a:r>
              <a:rPr lang="zh-CN" altLang="en-US" b="1" dirty="0">
                <a:latin typeface="微软雅黑" pitchFamily="34" charset="-122"/>
                <a:ea typeface="微软雅黑" pitchFamily="34" charset="-122"/>
              </a:rPr>
              <a:t>服务器建立连接。</a:t>
            </a:r>
          </a:p>
          <a:p>
            <a:pPr marL="342900" indent="-342900" eaLnBrk="0" hangingPunct="0">
              <a:lnSpc>
                <a:spcPts val="2800"/>
              </a:lnSpc>
              <a:buClr>
                <a:srgbClr val="0070C0"/>
              </a:buClr>
              <a:buFont typeface="+mj-lt"/>
              <a:buAutoNum type="arabicPeriod"/>
            </a:pPr>
            <a:r>
              <a:rPr lang="en-US" altLang="zh-CN" b="1" dirty="0" smtClean="0">
                <a:latin typeface="微软雅黑" pitchFamily="34" charset="-122"/>
                <a:ea typeface="微软雅黑" pitchFamily="34" charset="-122"/>
              </a:rPr>
              <a:t>RTSP </a:t>
            </a:r>
            <a:r>
              <a:rPr lang="zh-CN" altLang="en-US" b="1" dirty="0">
                <a:latin typeface="微软雅黑" pitchFamily="34" charset="-122"/>
                <a:ea typeface="微软雅黑" pitchFamily="34" charset="-122"/>
              </a:rPr>
              <a:t>服务器发送响应 </a:t>
            </a:r>
            <a:r>
              <a:rPr lang="en-US" altLang="zh-CN" b="1" dirty="0">
                <a:latin typeface="微软雅黑" pitchFamily="34" charset="-122"/>
                <a:ea typeface="微软雅黑" pitchFamily="34" charset="-122"/>
              </a:rPr>
              <a:t>RESPONSE </a:t>
            </a:r>
            <a:r>
              <a:rPr lang="zh-CN" altLang="en-US" b="1" dirty="0">
                <a:latin typeface="微软雅黑" pitchFamily="34" charset="-122"/>
                <a:ea typeface="微软雅黑" pitchFamily="34" charset="-122"/>
              </a:rPr>
              <a:t>报文。</a:t>
            </a:r>
          </a:p>
          <a:p>
            <a:pPr marL="342900" indent="-342900" eaLnBrk="0" hangingPunct="0">
              <a:lnSpc>
                <a:spcPts val="2800"/>
              </a:lnSpc>
              <a:buClr>
                <a:srgbClr val="0070C0"/>
              </a:buClr>
              <a:buFont typeface="+mj-lt"/>
              <a:buAutoNum type="arabicPeriod"/>
            </a:pPr>
            <a:r>
              <a:rPr lang="en-US" altLang="zh-CN" b="1" dirty="0" smtClean="0">
                <a:latin typeface="微软雅黑" pitchFamily="34" charset="-122"/>
                <a:ea typeface="微软雅黑" pitchFamily="34" charset="-122"/>
              </a:rPr>
              <a:t>RTSP </a:t>
            </a:r>
            <a:r>
              <a:rPr lang="zh-CN" altLang="en-US" b="1" dirty="0">
                <a:latin typeface="微软雅黑" pitchFamily="34" charset="-122"/>
                <a:ea typeface="微软雅黑" pitchFamily="34" charset="-122"/>
              </a:rPr>
              <a:t>客户发送 </a:t>
            </a:r>
            <a:r>
              <a:rPr lang="en-US" altLang="zh-CN" b="1" dirty="0">
                <a:latin typeface="微软雅黑" pitchFamily="34" charset="-122"/>
                <a:ea typeface="微软雅黑" pitchFamily="34" charset="-122"/>
              </a:rPr>
              <a:t>PLAY </a:t>
            </a:r>
            <a:r>
              <a:rPr lang="zh-CN" altLang="en-US" b="1" dirty="0">
                <a:latin typeface="微软雅黑" pitchFamily="34" charset="-122"/>
                <a:ea typeface="微软雅黑" pitchFamily="34" charset="-122"/>
              </a:rPr>
              <a:t>报文，开始下载音频</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视频文件。</a:t>
            </a:r>
          </a:p>
          <a:p>
            <a:pPr marL="342900" indent="-342900" eaLnBrk="0" hangingPunct="0">
              <a:lnSpc>
                <a:spcPts val="2800"/>
              </a:lnSpc>
              <a:buClr>
                <a:srgbClr val="0070C0"/>
              </a:buClr>
              <a:buFont typeface="+mj-lt"/>
              <a:buAutoNum type="arabicPeriod"/>
            </a:pPr>
            <a:r>
              <a:rPr lang="en-US" altLang="zh-CN" b="1" dirty="0" smtClean="0">
                <a:latin typeface="微软雅黑" pitchFamily="34" charset="-122"/>
                <a:ea typeface="微软雅黑" pitchFamily="34" charset="-122"/>
              </a:rPr>
              <a:t>RTSP </a:t>
            </a:r>
            <a:r>
              <a:rPr lang="zh-CN" altLang="en-US" b="1" dirty="0">
                <a:latin typeface="微软雅黑" pitchFamily="34" charset="-122"/>
                <a:ea typeface="微软雅黑" pitchFamily="34" charset="-122"/>
              </a:rPr>
              <a:t>服务器发送响应 </a:t>
            </a:r>
            <a:r>
              <a:rPr lang="en-US" altLang="zh-CN" b="1" dirty="0">
                <a:latin typeface="微软雅黑" pitchFamily="34" charset="-122"/>
                <a:ea typeface="微软雅黑" pitchFamily="34" charset="-122"/>
              </a:rPr>
              <a:t>RESPONSE </a:t>
            </a:r>
            <a:r>
              <a:rPr lang="zh-CN" altLang="en-US" b="1" dirty="0">
                <a:latin typeface="微软雅黑" pitchFamily="34" charset="-122"/>
                <a:ea typeface="微软雅黑" pitchFamily="34" charset="-122"/>
              </a:rPr>
              <a:t>报文。</a:t>
            </a:r>
          </a:p>
          <a:p>
            <a:pPr marL="342900" indent="-342900" eaLnBrk="0" hangingPunct="0">
              <a:lnSpc>
                <a:spcPts val="2800"/>
              </a:lnSpc>
              <a:buClr>
                <a:srgbClr val="0070C0"/>
              </a:buClr>
              <a:buFont typeface="+mj-lt"/>
              <a:buAutoNum type="arabicPeriod"/>
            </a:pPr>
            <a:r>
              <a:rPr lang="en-US" altLang="zh-CN" b="1" dirty="0" smtClean="0">
                <a:latin typeface="微软雅黑" pitchFamily="34" charset="-122"/>
                <a:ea typeface="微软雅黑" pitchFamily="34" charset="-122"/>
              </a:rPr>
              <a:t>RTSP </a:t>
            </a:r>
            <a:r>
              <a:rPr lang="zh-CN" altLang="en-US" b="1" dirty="0">
                <a:latin typeface="微软雅黑" pitchFamily="34" charset="-122"/>
                <a:ea typeface="微软雅黑" pitchFamily="34" charset="-122"/>
              </a:rPr>
              <a:t>客户发送 </a:t>
            </a:r>
            <a:r>
              <a:rPr lang="en-US" altLang="zh-CN" b="1" dirty="0">
                <a:latin typeface="微软雅黑" pitchFamily="34" charset="-122"/>
                <a:ea typeface="微软雅黑" pitchFamily="34" charset="-122"/>
              </a:rPr>
              <a:t>TEARDOWN </a:t>
            </a:r>
            <a:r>
              <a:rPr lang="zh-CN" altLang="en-US" b="1" dirty="0">
                <a:latin typeface="微软雅黑" pitchFamily="34" charset="-122"/>
                <a:ea typeface="微软雅黑" pitchFamily="34" charset="-122"/>
              </a:rPr>
              <a:t>报文断开连接。</a:t>
            </a:r>
          </a:p>
          <a:p>
            <a:pPr marL="342900" indent="-342900" eaLnBrk="0" hangingPunct="0">
              <a:lnSpc>
                <a:spcPts val="2800"/>
              </a:lnSpc>
              <a:buClr>
                <a:srgbClr val="0070C0"/>
              </a:buClr>
              <a:buFont typeface="+mj-lt"/>
              <a:buAutoNum type="arabicPeriod"/>
            </a:pPr>
            <a:r>
              <a:rPr lang="en-US" altLang="zh-CN" b="1" dirty="0" smtClean="0">
                <a:latin typeface="微软雅黑" pitchFamily="34" charset="-122"/>
                <a:ea typeface="微软雅黑" pitchFamily="34" charset="-122"/>
              </a:rPr>
              <a:t>RTSP </a:t>
            </a:r>
            <a:r>
              <a:rPr lang="zh-CN" altLang="en-US" b="1" dirty="0">
                <a:latin typeface="微软雅黑" pitchFamily="34" charset="-122"/>
                <a:ea typeface="微软雅黑" pitchFamily="34" charset="-122"/>
              </a:rPr>
              <a:t>服务器发送响应 </a:t>
            </a:r>
            <a:r>
              <a:rPr lang="en-US" altLang="zh-CN" b="1" dirty="0">
                <a:latin typeface="微软雅黑" pitchFamily="34" charset="-122"/>
                <a:ea typeface="微软雅黑" pitchFamily="34" charset="-122"/>
              </a:rPr>
              <a:t>RESPONSE </a:t>
            </a:r>
            <a:r>
              <a:rPr lang="zh-CN" altLang="en-US" b="1" dirty="0">
                <a:latin typeface="微软雅黑" pitchFamily="34" charset="-122"/>
                <a:ea typeface="微软雅黑" pitchFamily="34" charset="-122"/>
              </a:rPr>
              <a:t>报文。 </a:t>
            </a:r>
          </a:p>
        </p:txBody>
      </p:sp>
      <p:sp>
        <p:nvSpPr>
          <p:cNvPr id="3" name="AutoShape 5"/>
          <p:cNvSpPr>
            <a:spLocks noChangeArrowheads="1"/>
          </p:cNvSpPr>
          <p:nvPr/>
        </p:nvSpPr>
        <p:spPr bwMode="auto">
          <a:xfrm>
            <a:off x="509475" y="7046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372785" y="671414"/>
            <a:ext cx="440614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 </a:t>
            </a:r>
            <a:r>
              <a:rPr lang="en-US" altLang="zh-CN" sz="2000" b="1" dirty="0">
                <a:solidFill>
                  <a:schemeClr val="bg1"/>
                </a:solidFill>
                <a:latin typeface="微软雅黑" pitchFamily="34" charset="-122"/>
                <a:ea typeface="微软雅黑" pitchFamily="34" charset="-122"/>
              </a:rPr>
              <a:t>RTSP </a:t>
            </a:r>
            <a:r>
              <a:rPr lang="zh-CN" altLang="en-US" sz="2000" b="1" dirty="0">
                <a:solidFill>
                  <a:schemeClr val="bg1"/>
                </a:solidFill>
                <a:latin typeface="微软雅黑" pitchFamily="34" charset="-122"/>
                <a:ea typeface="微软雅黑" pitchFamily="34" charset="-122"/>
              </a:rPr>
              <a:t>的媒体服务器的工作过程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394065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7"/>
          <p:cNvSpPr>
            <a:spLocks noChangeArrowheads="1"/>
          </p:cNvSpPr>
          <p:nvPr/>
        </p:nvSpPr>
        <p:spPr bwMode="auto">
          <a:xfrm>
            <a:off x="639730" y="766870"/>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861802"/>
            <a:ext cx="1627651"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8.3</a:t>
            </a:r>
          </a:p>
          <a:p>
            <a:pPr eaLnBrk="0" hangingPunct="0"/>
            <a:r>
              <a:rPr lang="zh-CN" altLang="en-US" sz="2000" b="1" dirty="0">
                <a:solidFill>
                  <a:schemeClr val="bg1"/>
                </a:solidFill>
                <a:latin typeface="微软雅黑" pitchFamily="34" charset="-122"/>
                <a:ea typeface="微软雅黑" pitchFamily="34" charset="-122"/>
              </a:rPr>
              <a:t>交互式音频</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视频</a:t>
            </a:r>
            <a:endParaRPr lang="zh-CN" altLang="fr-FR" sz="2000" b="1" dirty="0">
              <a:solidFill>
                <a:schemeClr val="bg1"/>
              </a:solidFill>
              <a:latin typeface="微软雅黑" pitchFamily="34" charset="-122"/>
              <a:ea typeface="微软雅黑" pitchFamily="34" charset="-122"/>
            </a:endParaRPr>
          </a:p>
        </p:txBody>
      </p:sp>
      <p:sp>
        <p:nvSpPr>
          <p:cNvPr id="11" name="Rectangle 10"/>
          <p:cNvSpPr>
            <a:spLocks noChangeArrowheads="1"/>
          </p:cNvSpPr>
          <p:nvPr/>
        </p:nvSpPr>
        <p:spPr bwMode="auto">
          <a:xfrm>
            <a:off x="2629135" y="380671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9"/>
          <p:cNvSpPr>
            <a:spLocks noChangeArrowheads="1"/>
          </p:cNvSpPr>
          <p:nvPr/>
        </p:nvSpPr>
        <p:spPr bwMode="auto">
          <a:xfrm>
            <a:off x="2629135" y="320588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60200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9"/>
          <p:cNvSpPr>
            <a:spLocks noChangeArrowheads="1"/>
          </p:cNvSpPr>
          <p:nvPr/>
        </p:nvSpPr>
        <p:spPr bwMode="auto">
          <a:xfrm>
            <a:off x="2629135" y="197717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9"/>
          <p:cNvSpPr>
            <a:spLocks noChangeArrowheads="1"/>
          </p:cNvSpPr>
          <p:nvPr/>
        </p:nvSpPr>
        <p:spPr bwMode="auto">
          <a:xfrm>
            <a:off x="2629135" y="7668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6" name="Rectangle 10"/>
          <p:cNvSpPr>
            <a:spLocks noChangeArrowheads="1"/>
          </p:cNvSpPr>
          <p:nvPr/>
        </p:nvSpPr>
        <p:spPr bwMode="auto">
          <a:xfrm>
            <a:off x="2629135" y="137329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Line 16"/>
          <p:cNvSpPr>
            <a:spLocks noChangeShapeType="1"/>
          </p:cNvSpPr>
          <p:nvPr/>
        </p:nvSpPr>
        <p:spPr bwMode="auto">
          <a:xfrm>
            <a:off x="3637198" y="695432"/>
            <a:ext cx="0" cy="3647968"/>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 name="Rectangle 8"/>
          <p:cNvSpPr>
            <a:spLocks noChangeArrowheads="1"/>
          </p:cNvSpPr>
          <p:nvPr/>
        </p:nvSpPr>
        <p:spPr bwMode="auto">
          <a:xfrm>
            <a:off x="2700573" y="512870"/>
            <a:ext cx="5472113"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8.3.1  </a:t>
            </a:r>
            <a:r>
              <a:rPr lang="en-US" altLang="zh-CN" sz="2000" b="1" dirty="0" smtClean="0">
                <a:solidFill>
                  <a:schemeClr val="bg1"/>
                </a:solidFill>
                <a:latin typeface="微软雅黑" pitchFamily="34" charset="-122"/>
                <a:ea typeface="微软雅黑" pitchFamily="34" charset="-122"/>
              </a:rPr>
              <a:t>				   IP </a:t>
            </a:r>
            <a:r>
              <a:rPr lang="zh-CN" altLang="en-US" sz="2000" b="1" dirty="0">
                <a:solidFill>
                  <a:schemeClr val="bg1"/>
                </a:solidFill>
                <a:latin typeface="微软雅黑" pitchFamily="34" charset="-122"/>
                <a:ea typeface="微软雅黑" pitchFamily="34" charset="-122"/>
              </a:rPr>
              <a:t>电话概述</a:t>
            </a:r>
          </a:p>
          <a:p>
            <a:pPr eaLnBrk="0" hangingPunct="0">
              <a:lnSpc>
                <a:spcPct val="200000"/>
              </a:lnSpc>
            </a:pPr>
            <a:r>
              <a:rPr lang="en-US" altLang="zh-CN" sz="2000" b="1" dirty="0">
                <a:solidFill>
                  <a:schemeClr val="bg1"/>
                </a:solidFill>
                <a:latin typeface="微软雅黑" pitchFamily="34" charset="-122"/>
                <a:ea typeface="微软雅黑" pitchFamily="34" charset="-122"/>
              </a:rPr>
              <a:t>8.3.2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电话所需要的几种应用协议</a:t>
            </a:r>
          </a:p>
          <a:p>
            <a:pPr eaLnBrk="0" hangingPunct="0">
              <a:lnSpc>
                <a:spcPct val="200000"/>
              </a:lnSpc>
            </a:pPr>
            <a:r>
              <a:rPr lang="en-US" altLang="zh-CN" sz="2000" b="1" dirty="0">
                <a:solidFill>
                  <a:schemeClr val="bg1"/>
                </a:solidFill>
                <a:latin typeface="微软雅黑" pitchFamily="34" charset="-122"/>
                <a:ea typeface="微软雅黑" pitchFamily="34" charset="-122"/>
              </a:rPr>
              <a:t>8.3.3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实时</a:t>
            </a:r>
            <a:r>
              <a:rPr lang="zh-CN" altLang="en-US" sz="2000" b="1" dirty="0">
                <a:solidFill>
                  <a:schemeClr val="bg1"/>
                </a:solidFill>
                <a:latin typeface="微软雅黑" pitchFamily="34" charset="-122"/>
                <a:ea typeface="微软雅黑" pitchFamily="34" charset="-122"/>
              </a:rPr>
              <a:t>运输协议 </a:t>
            </a:r>
            <a:r>
              <a:rPr lang="en-US" altLang="zh-CN" sz="2000" b="1" dirty="0">
                <a:solidFill>
                  <a:schemeClr val="bg1"/>
                </a:solidFill>
                <a:latin typeface="微软雅黑" pitchFamily="34" charset="-122"/>
                <a:ea typeface="微软雅黑" pitchFamily="34" charset="-122"/>
              </a:rPr>
              <a:t>RTP</a:t>
            </a:r>
          </a:p>
          <a:p>
            <a:pPr eaLnBrk="0" hangingPunct="0">
              <a:lnSpc>
                <a:spcPct val="200000"/>
              </a:lnSpc>
            </a:pPr>
            <a:r>
              <a:rPr lang="en-US" altLang="zh-CN" sz="2000" b="1" dirty="0">
                <a:solidFill>
                  <a:schemeClr val="bg1"/>
                </a:solidFill>
                <a:latin typeface="微软雅黑" pitchFamily="34" charset="-122"/>
                <a:ea typeface="微软雅黑" pitchFamily="34" charset="-122"/>
              </a:rPr>
              <a:t>8.3.4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实时运输控制协议 </a:t>
            </a:r>
            <a:r>
              <a:rPr lang="en-US" altLang="zh-CN" sz="2000" b="1" dirty="0">
                <a:solidFill>
                  <a:schemeClr val="bg1"/>
                </a:solidFill>
                <a:latin typeface="微软雅黑" pitchFamily="34" charset="-122"/>
                <a:ea typeface="微软雅黑" pitchFamily="34" charset="-122"/>
              </a:rPr>
              <a:t>RTCP</a:t>
            </a:r>
          </a:p>
          <a:p>
            <a:pPr eaLnBrk="0" hangingPunct="0">
              <a:lnSpc>
                <a:spcPct val="200000"/>
              </a:lnSpc>
            </a:pPr>
            <a:r>
              <a:rPr lang="en-US" altLang="zh-CN" sz="2000" b="1" dirty="0">
                <a:solidFill>
                  <a:schemeClr val="bg1"/>
                </a:solidFill>
                <a:latin typeface="微软雅黑" pitchFamily="34" charset="-122"/>
                <a:ea typeface="微软雅黑" pitchFamily="34" charset="-122"/>
              </a:rPr>
              <a:t>8.3.5  </a:t>
            </a:r>
            <a:r>
              <a:rPr lang="en-US" altLang="zh-CN" sz="2000" b="1" dirty="0" smtClean="0">
                <a:solidFill>
                  <a:schemeClr val="bg1"/>
                </a:solidFill>
                <a:latin typeface="微软雅黑" pitchFamily="34" charset="-122"/>
                <a:ea typeface="微软雅黑" pitchFamily="34" charset="-122"/>
              </a:rPr>
              <a:t>				          H.323</a:t>
            </a:r>
            <a:endParaRPr lang="en-US" altLang="zh-CN" sz="2000" b="1" dirty="0">
              <a:solidFill>
                <a:schemeClr val="bg1"/>
              </a:solidFill>
              <a:latin typeface="微软雅黑" pitchFamily="34" charset="-122"/>
              <a:ea typeface="微软雅黑" pitchFamily="34" charset="-122"/>
            </a:endParaRPr>
          </a:p>
          <a:p>
            <a:pPr eaLnBrk="0" hangingPunct="0">
              <a:lnSpc>
                <a:spcPct val="200000"/>
              </a:lnSpc>
            </a:pPr>
            <a:r>
              <a:rPr lang="en-US" altLang="zh-CN" sz="2000" b="1" dirty="0">
                <a:solidFill>
                  <a:schemeClr val="bg1"/>
                </a:solidFill>
                <a:latin typeface="微软雅黑" pitchFamily="34" charset="-122"/>
                <a:ea typeface="微软雅黑" pitchFamily="34" charset="-122"/>
              </a:rPr>
              <a:t>8.3.6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会话发起协议 </a:t>
            </a:r>
            <a:r>
              <a:rPr lang="en-US" altLang="zh-CN" sz="2000" b="1" dirty="0">
                <a:solidFill>
                  <a:schemeClr val="bg1"/>
                </a:solidFill>
                <a:latin typeface="微软雅黑" pitchFamily="34" charset="-122"/>
                <a:ea typeface="微软雅黑" pitchFamily="34" charset="-122"/>
              </a:rPr>
              <a:t>SIP</a:t>
            </a:r>
          </a:p>
        </p:txBody>
      </p:sp>
    </p:spTree>
    <p:extLst>
      <p:ext uri="{BB962C8B-B14F-4D97-AF65-F5344CB8AC3E}">
        <p14:creationId xmlns:p14="http://schemas.microsoft.com/office/powerpoint/2010/main" xmlns="" val="3592119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9474" y="1926107"/>
            <a:ext cx="81290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狭义的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a:t>
            </a:r>
            <a:r>
              <a:rPr lang="zh-CN" altLang="en-US" sz="2000" b="1" dirty="0">
                <a:latin typeface="微软雅黑" pitchFamily="34" charset="-122"/>
                <a:ea typeface="微软雅黑" pitchFamily="34" charset="-122"/>
              </a:rPr>
              <a:t>就是指在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网络上打电话。所谓“</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网络”就是“使用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协议的分组交换网”的简称。</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广义的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a:t>
            </a:r>
            <a:r>
              <a:rPr lang="zh-CN" altLang="en-US" sz="2000" b="1" dirty="0">
                <a:latin typeface="微软雅黑" pitchFamily="34" charset="-122"/>
                <a:ea typeface="微软雅黑" pitchFamily="34" charset="-122"/>
              </a:rPr>
              <a:t>则不仅仅是电话通信，而且还可以是</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网络</a:t>
            </a:r>
            <a:r>
              <a:rPr lang="zh-CN" altLang="en-US" sz="2000" b="1" dirty="0">
                <a:latin typeface="微软雅黑" pitchFamily="34" charset="-122"/>
                <a:ea typeface="微软雅黑" pitchFamily="34" charset="-122"/>
              </a:rPr>
              <a:t>上进行交互式多媒体实时通信（包括话音、视像等），甚至还包括</a:t>
            </a:r>
            <a:r>
              <a:rPr lang="zh-CN" altLang="en-US" sz="2000" b="1" dirty="0">
                <a:solidFill>
                  <a:srgbClr val="0000FF"/>
                </a:solidFill>
                <a:latin typeface="微软雅黑" pitchFamily="34" charset="-122"/>
                <a:ea typeface="微软雅黑" pitchFamily="34" charset="-122"/>
              </a:rPr>
              <a:t>即时</a:t>
            </a:r>
            <a:r>
              <a:rPr lang="zh-CN" altLang="en-US" sz="2000" b="1" dirty="0" smtClean="0">
                <a:solidFill>
                  <a:srgbClr val="0000FF"/>
                </a:solidFill>
                <a:latin typeface="微软雅黑" pitchFamily="34" charset="-122"/>
                <a:ea typeface="微软雅黑" pitchFamily="34" charset="-122"/>
              </a:rPr>
              <a:t>传信 </a:t>
            </a:r>
            <a:r>
              <a:rPr lang="en-US" altLang="zh-CN" sz="2000" b="1" dirty="0" smtClean="0">
                <a:latin typeface="微软雅黑" pitchFamily="34" charset="-122"/>
                <a:ea typeface="微软雅黑" pitchFamily="34" charset="-122"/>
              </a:rPr>
              <a:t>IM </a:t>
            </a:r>
            <a:r>
              <a:rPr lang="en-US" altLang="zh-CN" sz="2000" b="1" dirty="0">
                <a:latin typeface="微软雅黑" pitchFamily="34" charset="-122"/>
                <a:ea typeface="微软雅黑" pitchFamily="34" charset="-122"/>
              </a:rPr>
              <a:t>(Instant Messaging)</a:t>
            </a:r>
            <a:r>
              <a:rPr lang="zh-CN" altLang="en-US" sz="2000" b="1" dirty="0">
                <a:latin typeface="微软雅黑" pitchFamily="34" charset="-122"/>
                <a:ea typeface="微软雅黑" pitchFamily="34" charset="-122"/>
              </a:rPr>
              <a:t>。</a:t>
            </a:r>
          </a:p>
        </p:txBody>
      </p:sp>
      <p:sp>
        <p:nvSpPr>
          <p:cNvPr id="6" name="AutoShape 5"/>
          <p:cNvSpPr>
            <a:spLocks noChangeArrowheads="1"/>
          </p:cNvSpPr>
          <p:nvPr/>
        </p:nvSpPr>
        <p:spPr bwMode="auto">
          <a:xfrm>
            <a:off x="509475" y="15531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959551" y="1519902"/>
            <a:ext cx="321113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狭义的和广义的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电话</a:t>
            </a:r>
          </a:p>
        </p:txBody>
      </p:sp>
      <p:sp>
        <p:nvSpPr>
          <p:cNvPr id="10" name="AutoShape 12"/>
          <p:cNvSpPr>
            <a:spLocks noChangeArrowheads="1"/>
          </p:cNvSpPr>
          <p:nvPr/>
        </p:nvSpPr>
        <p:spPr bwMode="auto">
          <a:xfrm>
            <a:off x="511896" y="868000"/>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11" name="Rectangle 13"/>
          <p:cNvSpPr>
            <a:spLocks noChangeArrowheads="1"/>
          </p:cNvSpPr>
          <p:nvPr/>
        </p:nvSpPr>
        <p:spPr bwMode="auto">
          <a:xfrm>
            <a:off x="3207279" y="842536"/>
            <a:ext cx="273825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8.3.1  IP </a:t>
            </a:r>
            <a:r>
              <a:rPr lang="zh-CN" altLang="en-US" sz="2400" b="1" dirty="0">
                <a:solidFill>
                  <a:schemeClr val="bg1"/>
                </a:solidFill>
                <a:latin typeface="微软雅黑" pitchFamily="34" charset="-122"/>
                <a:ea typeface="微软雅黑" pitchFamily="34" charset="-122"/>
              </a:rPr>
              <a:t>电话概述</a:t>
            </a:r>
          </a:p>
        </p:txBody>
      </p:sp>
    </p:spTree>
    <p:extLst>
      <p:ext uri="{BB962C8B-B14F-4D97-AF65-F5344CB8AC3E}">
        <p14:creationId xmlns:p14="http://schemas.microsoft.com/office/powerpoint/2010/main" xmlns="" val="3956564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3" y="1167658"/>
            <a:ext cx="8513757"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20 </a:t>
            </a:r>
            <a:r>
              <a:rPr lang="zh-CN" altLang="en-US" sz="2000" b="1" dirty="0">
                <a:latin typeface="微软雅黑" pitchFamily="34" charset="-122"/>
                <a:ea typeface="微软雅黑" pitchFamily="34" charset="-122"/>
              </a:rPr>
              <a:t>世纪 </a:t>
            </a:r>
            <a:r>
              <a:rPr lang="en-US" altLang="zh-CN" sz="2000" b="1" dirty="0">
                <a:latin typeface="微软雅黑" pitchFamily="34" charset="-122"/>
                <a:ea typeface="微软雅黑" pitchFamily="34" charset="-122"/>
              </a:rPr>
              <a:t>90 </a:t>
            </a:r>
            <a:r>
              <a:rPr lang="zh-CN" altLang="en-US" sz="2000" b="1" dirty="0">
                <a:latin typeface="微软雅黑" pitchFamily="34" charset="-122"/>
                <a:ea typeface="微软雅黑" pitchFamily="34" charset="-122"/>
              </a:rPr>
              <a:t>年代中期， </a:t>
            </a:r>
            <a:r>
              <a:rPr lang="en-US" altLang="zh-CN" sz="2000" b="1" dirty="0" err="1">
                <a:latin typeface="微软雅黑" pitchFamily="34" charset="-122"/>
                <a:ea typeface="微软雅黑" pitchFamily="34" charset="-122"/>
              </a:rPr>
              <a:t>VocalTec</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公司率先推出了实用化的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电话。但是这种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电话必须使用 </a:t>
            </a:r>
            <a:r>
              <a:rPr lang="en-US" altLang="zh-CN" sz="2000" b="1" dirty="0">
                <a:latin typeface="微软雅黑" pitchFamily="34" charset="-122"/>
                <a:ea typeface="微软雅黑" pitchFamily="34" charset="-122"/>
              </a:rPr>
              <a:t>PC</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1996 </a:t>
            </a:r>
            <a:r>
              <a:rPr lang="zh-CN" altLang="en-US" sz="2000" b="1" dirty="0">
                <a:latin typeface="微软雅黑" pitchFamily="34" charset="-122"/>
                <a:ea typeface="微软雅黑" pitchFamily="34" charset="-122"/>
              </a:rPr>
              <a:t>年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月，</a:t>
            </a:r>
            <a:r>
              <a:rPr lang="en-US" altLang="zh-CN" sz="2000" b="1" dirty="0" err="1">
                <a:latin typeface="微软雅黑" pitchFamily="34" charset="-122"/>
                <a:ea typeface="微软雅黑" pitchFamily="34" charset="-122"/>
              </a:rPr>
              <a:t>VocalTec</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公司成功地推出</a:t>
            </a:r>
            <a:r>
              <a:rPr lang="zh-CN" altLang="en-US" sz="2000" b="1" dirty="0">
                <a:solidFill>
                  <a:srgbClr val="0000FF"/>
                </a:solidFill>
                <a:latin typeface="微软雅黑" pitchFamily="34" charset="-122"/>
                <a:ea typeface="微软雅黑" pitchFamily="34" charset="-122"/>
              </a:rPr>
              <a:t>了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电话网关</a:t>
            </a:r>
            <a:r>
              <a:rPr lang="zh-CN" altLang="en-US" sz="2000" b="1" dirty="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IP Telephony </a:t>
            </a:r>
            <a:r>
              <a:rPr lang="en-US" altLang="zh-CN" sz="2000" b="1" dirty="0">
                <a:latin typeface="微软雅黑" pitchFamily="34" charset="-122"/>
                <a:ea typeface="微软雅黑" pitchFamily="34" charset="-122"/>
              </a:rPr>
              <a:t>Gateway</a:t>
            </a:r>
            <a:r>
              <a:rPr lang="zh-CN" altLang="en-US" sz="2000" b="1" dirty="0">
                <a:latin typeface="微软雅黑" pitchFamily="34" charset="-122"/>
                <a:ea typeface="微软雅黑" pitchFamily="34" charset="-122"/>
              </a:rPr>
              <a:t>），它是公用电话网与</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网络的接口设备。</a:t>
            </a:r>
          </a:p>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电话网关的作用就是：</a:t>
            </a:r>
          </a:p>
          <a:p>
            <a:pPr marL="6840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电话呼叫阶段和呼叫释放阶段进行电话信令的转换。</a:t>
            </a:r>
          </a:p>
          <a:p>
            <a:pPr marL="6840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通话期间进行话音编码的转换。</a:t>
            </a:r>
          </a:p>
        </p:txBody>
      </p:sp>
      <p:sp>
        <p:nvSpPr>
          <p:cNvPr id="3" name="AutoShape 5"/>
          <p:cNvSpPr>
            <a:spLocks noChangeArrowheads="1"/>
          </p:cNvSpPr>
          <p:nvPr/>
        </p:nvSpPr>
        <p:spPr bwMode="auto">
          <a:xfrm>
            <a:off x="509475" y="7946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51100" y="761452"/>
            <a:ext cx="18517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en-US" altLang="zh-CN" sz="2000" b="1" dirty="0" smtClean="0">
                <a:solidFill>
                  <a:schemeClr val="bg1"/>
                </a:solidFill>
                <a:latin typeface="微软雅黑" pitchFamily="34" charset="-122"/>
                <a:ea typeface="微软雅黑" pitchFamily="34" charset="-122"/>
              </a:rPr>
              <a:t>IP </a:t>
            </a:r>
            <a:r>
              <a:rPr lang="zh-CN" altLang="en-US" sz="2000" b="1" dirty="0" smtClean="0">
                <a:solidFill>
                  <a:schemeClr val="bg1"/>
                </a:solidFill>
                <a:latin typeface="微软雅黑" pitchFamily="34" charset="-122"/>
                <a:ea typeface="微软雅黑" pitchFamily="34" charset="-122"/>
              </a:rPr>
              <a:t>电话</a:t>
            </a:r>
            <a:r>
              <a:rPr lang="zh-CN" altLang="en-US" sz="2000" b="1" dirty="0">
                <a:solidFill>
                  <a:schemeClr val="bg1"/>
                </a:solidFill>
                <a:latin typeface="微软雅黑" pitchFamily="34" charset="-122"/>
                <a:ea typeface="微软雅黑" pitchFamily="34" charset="-122"/>
              </a:rPr>
              <a:t>网关</a:t>
            </a:r>
          </a:p>
        </p:txBody>
      </p:sp>
    </p:spTree>
    <p:extLst>
      <p:ext uri="{BB962C8B-B14F-4D97-AF65-F5344CB8AC3E}">
        <p14:creationId xmlns:p14="http://schemas.microsoft.com/office/powerpoint/2010/main" xmlns="" val="6114774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AutoShape 5"/>
          <p:cNvSpPr>
            <a:spLocks noChangeArrowheads="1"/>
          </p:cNvSpPr>
          <p:nvPr/>
        </p:nvSpPr>
        <p:spPr bwMode="auto">
          <a:xfrm>
            <a:off x="517853" y="636843"/>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96" name="矩形 495"/>
          <p:cNvSpPr/>
          <p:nvPr/>
        </p:nvSpPr>
        <p:spPr>
          <a:xfrm>
            <a:off x="637984" y="587531"/>
            <a:ext cx="3414717" cy="400110"/>
          </a:xfrm>
          <a:prstGeom prst="rect">
            <a:avLst/>
          </a:prstGeom>
        </p:spPr>
        <p:txBody>
          <a:bodyPr wrap="none">
            <a:spAutoFit/>
          </a:bodyPr>
          <a:lstStyle/>
          <a:p>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电话网关的几种连接方法 </a:t>
            </a:r>
          </a:p>
        </p:txBody>
      </p:sp>
      <p:sp>
        <p:nvSpPr>
          <p:cNvPr id="2" name="圆角矩形 1"/>
          <p:cNvSpPr/>
          <p:nvPr/>
        </p:nvSpPr>
        <p:spPr>
          <a:xfrm>
            <a:off x="517852" y="1055987"/>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83" name="Group 297"/>
          <p:cNvGrpSpPr>
            <a:grpSpLocks/>
          </p:cNvGrpSpPr>
          <p:nvPr/>
        </p:nvGrpSpPr>
        <p:grpSpPr bwMode="auto">
          <a:xfrm>
            <a:off x="3245374" y="2128020"/>
            <a:ext cx="2329703" cy="2081844"/>
            <a:chOff x="1620" y="1322"/>
            <a:chExt cx="2506" cy="2426"/>
          </a:xfrm>
        </p:grpSpPr>
        <p:sp>
          <p:nvSpPr>
            <p:cNvPr id="484" name="Line 84"/>
            <p:cNvSpPr>
              <a:spLocks noChangeShapeType="1"/>
            </p:cNvSpPr>
            <p:nvPr/>
          </p:nvSpPr>
          <p:spPr bwMode="auto">
            <a:xfrm>
              <a:off x="1620" y="1322"/>
              <a:ext cx="0" cy="2426"/>
            </a:xfrm>
            <a:prstGeom prst="line">
              <a:avLst/>
            </a:prstGeom>
            <a:noFill/>
            <a:ln w="9525">
              <a:solidFill>
                <a:srgbClr val="0000FF"/>
              </a:solidFill>
              <a:prstDash val="lgDash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85" name="Line 85"/>
            <p:cNvSpPr>
              <a:spLocks noChangeShapeType="1"/>
            </p:cNvSpPr>
            <p:nvPr/>
          </p:nvSpPr>
          <p:spPr bwMode="auto">
            <a:xfrm>
              <a:off x="4126" y="1322"/>
              <a:ext cx="0" cy="2426"/>
            </a:xfrm>
            <a:prstGeom prst="line">
              <a:avLst/>
            </a:prstGeom>
            <a:noFill/>
            <a:ln w="9525">
              <a:solidFill>
                <a:srgbClr val="0000FF"/>
              </a:solidFill>
              <a:prstDash val="lgDash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86" name="Line 86"/>
            <p:cNvSpPr>
              <a:spLocks noChangeShapeType="1"/>
            </p:cNvSpPr>
            <p:nvPr/>
          </p:nvSpPr>
          <p:spPr bwMode="auto">
            <a:xfrm>
              <a:off x="1620" y="3558"/>
              <a:ext cx="2506"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87" name="Text Box 87"/>
            <p:cNvSpPr txBox="1">
              <a:spLocks noChangeArrowheads="1"/>
            </p:cNvSpPr>
            <p:nvPr/>
          </p:nvSpPr>
          <p:spPr bwMode="auto">
            <a:xfrm>
              <a:off x="2444" y="3387"/>
              <a:ext cx="861" cy="32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分组交换</a:t>
              </a:r>
            </a:p>
          </p:txBody>
        </p:sp>
      </p:grpSp>
      <p:grpSp>
        <p:nvGrpSpPr>
          <p:cNvPr id="10" name="组合 9"/>
          <p:cNvGrpSpPr/>
          <p:nvPr/>
        </p:nvGrpSpPr>
        <p:grpSpPr>
          <a:xfrm>
            <a:off x="1601521" y="3913136"/>
            <a:ext cx="5651027" cy="287475"/>
            <a:chOff x="1601521" y="3912141"/>
            <a:chExt cx="5651027" cy="287475"/>
          </a:xfrm>
        </p:grpSpPr>
        <p:grpSp>
          <p:nvGrpSpPr>
            <p:cNvPr id="9" name="组合 8"/>
            <p:cNvGrpSpPr/>
            <p:nvPr/>
          </p:nvGrpSpPr>
          <p:grpSpPr>
            <a:xfrm>
              <a:off x="1601521" y="3912141"/>
              <a:ext cx="1643853" cy="277177"/>
              <a:chOff x="1601521" y="3912141"/>
              <a:chExt cx="1643853" cy="277177"/>
            </a:xfrm>
          </p:grpSpPr>
          <p:sp>
            <p:nvSpPr>
              <p:cNvPr id="493" name="Line 88"/>
              <p:cNvSpPr>
                <a:spLocks noChangeShapeType="1"/>
              </p:cNvSpPr>
              <p:nvPr/>
            </p:nvSpPr>
            <p:spPr bwMode="auto">
              <a:xfrm flipV="1">
                <a:off x="1601521" y="4048583"/>
                <a:ext cx="1643853" cy="12443"/>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94" name="Text Box 89"/>
              <p:cNvSpPr txBox="1">
                <a:spLocks noChangeArrowheads="1"/>
              </p:cNvSpPr>
              <p:nvPr/>
            </p:nvSpPr>
            <p:spPr bwMode="auto">
              <a:xfrm>
                <a:off x="2086599" y="3912141"/>
                <a:ext cx="800429" cy="277177"/>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电路交换</a:t>
                </a:r>
              </a:p>
            </p:txBody>
          </p:sp>
        </p:grpSp>
        <p:grpSp>
          <p:nvGrpSpPr>
            <p:cNvPr id="8" name="组合 7"/>
            <p:cNvGrpSpPr/>
            <p:nvPr/>
          </p:nvGrpSpPr>
          <p:grpSpPr>
            <a:xfrm>
              <a:off x="5575076" y="3922439"/>
              <a:ext cx="1677472" cy="277177"/>
              <a:chOff x="5575076" y="3922439"/>
              <a:chExt cx="1677472" cy="277177"/>
            </a:xfrm>
          </p:grpSpPr>
          <p:sp>
            <p:nvSpPr>
              <p:cNvPr id="491" name="Line 68"/>
              <p:cNvSpPr>
                <a:spLocks noChangeShapeType="1"/>
              </p:cNvSpPr>
              <p:nvPr/>
            </p:nvSpPr>
            <p:spPr bwMode="auto">
              <a:xfrm>
                <a:off x="5575076" y="4048585"/>
                <a:ext cx="1677472" cy="2144"/>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92" name="Text Box 90"/>
              <p:cNvSpPr txBox="1">
                <a:spLocks noChangeArrowheads="1"/>
              </p:cNvSpPr>
              <p:nvPr/>
            </p:nvSpPr>
            <p:spPr bwMode="auto">
              <a:xfrm>
                <a:off x="5964285" y="3922439"/>
                <a:ext cx="800429" cy="277177"/>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电路交换</a:t>
                </a:r>
              </a:p>
            </p:txBody>
          </p:sp>
        </p:grpSp>
      </p:grpSp>
      <p:grpSp>
        <p:nvGrpSpPr>
          <p:cNvPr id="7" name="组合 6"/>
          <p:cNvGrpSpPr/>
          <p:nvPr/>
        </p:nvGrpSpPr>
        <p:grpSpPr>
          <a:xfrm>
            <a:off x="1522178" y="2897769"/>
            <a:ext cx="5702560" cy="1050361"/>
            <a:chOff x="1522178" y="2896774"/>
            <a:chExt cx="5702560" cy="1050361"/>
          </a:xfrm>
        </p:grpSpPr>
        <p:sp>
          <p:nvSpPr>
            <p:cNvPr id="167" name="Line 69"/>
            <p:cNvSpPr>
              <a:spLocks noChangeShapeType="1"/>
            </p:cNvSpPr>
            <p:nvPr/>
          </p:nvSpPr>
          <p:spPr bwMode="auto">
            <a:xfrm flipV="1">
              <a:off x="1928060" y="3675105"/>
              <a:ext cx="49634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nvGrpSpPr>
            <p:cNvPr id="368" name="Group 17"/>
            <p:cNvGrpSpPr>
              <a:grpSpLocks/>
            </p:cNvGrpSpPr>
            <p:nvPr/>
          </p:nvGrpSpPr>
          <p:grpSpPr bwMode="auto">
            <a:xfrm>
              <a:off x="5658605" y="3296818"/>
              <a:ext cx="946662" cy="617940"/>
              <a:chOff x="1680" y="240"/>
              <a:chExt cx="2529" cy="1270"/>
            </a:xfrm>
            <a:solidFill>
              <a:schemeClr val="bg1"/>
            </a:solidFill>
          </p:grpSpPr>
          <p:sp>
            <p:nvSpPr>
              <p:cNvPr id="460"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1"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2"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3"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4"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5"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6"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7"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68"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pic>
          <p:nvPicPr>
            <p:cNvPr id="469" name="图片 46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26152" y="3462062"/>
              <a:ext cx="498586" cy="438755"/>
            </a:xfrm>
            <a:prstGeom prst="rect">
              <a:avLst/>
            </a:prstGeom>
          </p:spPr>
        </p:pic>
        <p:pic>
          <p:nvPicPr>
            <p:cNvPr id="470"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50628" y="3569595"/>
              <a:ext cx="620497" cy="300321"/>
            </a:xfrm>
            <a:prstGeom prst="rect">
              <a:avLst/>
            </a:prstGeom>
            <a:noFill/>
            <a:extLst>
              <a:ext uri="{909E8E84-426E-40DD-AFC4-6F175D3DCCD1}">
                <a14:hiddenFill xmlns:a14="http://schemas.microsoft.com/office/drawing/2010/main" xmlns="">
                  <a:solidFill>
                    <a:srgbClr val="FFFFFF"/>
                  </a:solidFill>
                </a14:hiddenFill>
              </a:ext>
            </a:extLst>
          </p:spPr>
        </p:pic>
        <p:pic>
          <p:nvPicPr>
            <p:cNvPr id="471"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02571" y="3546345"/>
              <a:ext cx="620497" cy="30032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72" name="Group 17"/>
            <p:cNvGrpSpPr>
              <a:grpSpLocks/>
            </p:cNvGrpSpPr>
            <p:nvPr/>
          </p:nvGrpSpPr>
          <p:grpSpPr bwMode="auto">
            <a:xfrm>
              <a:off x="2247581" y="3298666"/>
              <a:ext cx="946662" cy="617940"/>
              <a:chOff x="1680" y="240"/>
              <a:chExt cx="2529" cy="1270"/>
            </a:xfrm>
            <a:solidFill>
              <a:schemeClr val="bg1"/>
            </a:solidFill>
          </p:grpSpPr>
          <p:sp>
            <p:nvSpPr>
              <p:cNvPr id="473"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4"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5"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6"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7"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8"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79"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80"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81"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pic>
          <p:nvPicPr>
            <p:cNvPr id="482" name="图片 48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2178" y="3467817"/>
              <a:ext cx="498586" cy="438755"/>
            </a:xfrm>
            <a:prstGeom prst="rect">
              <a:avLst/>
            </a:prstGeom>
          </p:spPr>
        </p:pic>
        <p:grpSp>
          <p:nvGrpSpPr>
            <p:cNvPr id="369" name="Group 107"/>
            <p:cNvGrpSpPr>
              <a:grpSpLocks/>
            </p:cNvGrpSpPr>
            <p:nvPr/>
          </p:nvGrpSpPr>
          <p:grpSpPr bwMode="auto">
            <a:xfrm>
              <a:off x="3823340" y="3403075"/>
              <a:ext cx="1063520" cy="544060"/>
              <a:chOff x="2248" y="820"/>
              <a:chExt cx="2248" cy="883"/>
            </a:xfrm>
          </p:grpSpPr>
          <p:grpSp>
            <p:nvGrpSpPr>
              <p:cNvPr id="370" name="Group 108"/>
              <p:cNvGrpSpPr>
                <a:grpSpLocks/>
              </p:cNvGrpSpPr>
              <p:nvPr/>
            </p:nvGrpSpPr>
            <p:grpSpPr bwMode="auto">
              <a:xfrm>
                <a:off x="3567" y="902"/>
                <a:ext cx="929" cy="759"/>
                <a:chOff x="3567" y="902"/>
                <a:chExt cx="929" cy="759"/>
              </a:xfrm>
            </p:grpSpPr>
            <p:grpSp>
              <p:nvGrpSpPr>
                <p:cNvPr id="400" name="Group 109"/>
                <p:cNvGrpSpPr>
                  <a:grpSpLocks/>
                </p:cNvGrpSpPr>
                <p:nvPr/>
              </p:nvGrpSpPr>
              <p:grpSpPr bwMode="auto">
                <a:xfrm>
                  <a:off x="3926" y="902"/>
                  <a:ext cx="570" cy="611"/>
                  <a:chOff x="3926" y="902"/>
                  <a:chExt cx="570" cy="611"/>
                </a:xfrm>
              </p:grpSpPr>
              <p:grpSp>
                <p:nvGrpSpPr>
                  <p:cNvPr id="405" name="Group 110"/>
                  <p:cNvGrpSpPr>
                    <a:grpSpLocks/>
                  </p:cNvGrpSpPr>
                  <p:nvPr/>
                </p:nvGrpSpPr>
                <p:grpSpPr bwMode="auto">
                  <a:xfrm>
                    <a:off x="4071" y="982"/>
                    <a:ext cx="425" cy="448"/>
                    <a:chOff x="4071" y="982"/>
                    <a:chExt cx="425" cy="448"/>
                  </a:xfrm>
                </p:grpSpPr>
                <p:grpSp>
                  <p:nvGrpSpPr>
                    <p:cNvPr id="415" name="Group 111"/>
                    <p:cNvGrpSpPr>
                      <a:grpSpLocks/>
                    </p:cNvGrpSpPr>
                    <p:nvPr/>
                  </p:nvGrpSpPr>
                  <p:grpSpPr bwMode="auto">
                    <a:xfrm>
                      <a:off x="4071" y="982"/>
                      <a:ext cx="425" cy="448"/>
                      <a:chOff x="4071" y="982"/>
                      <a:chExt cx="425" cy="448"/>
                    </a:xfrm>
                  </p:grpSpPr>
                  <p:grpSp>
                    <p:nvGrpSpPr>
                      <p:cNvPr id="417" name="Group 112"/>
                      <p:cNvGrpSpPr>
                        <a:grpSpLocks/>
                      </p:cNvGrpSpPr>
                      <p:nvPr/>
                    </p:nvGrpSpPr>
                    <p:grpSpPr bwMode="auto">
                      <a:xfrm>
                        <a:off x="4182" y="1010"/>
                        <a:ext cx="314" cy="366"/>
                        <a:chOff x="4182" y="1010"/>
                        <a:chExt cx="314" cy="366"/>
                      </a:xfrm>
                    </p:grpSpPr>
                    <p:grpSp>
                      <p:nvGrpSpPr>
                        <p:cNvPr id="421" name="Group 113"/>
                        <p:cNvGrpSpPr>
                          <a:grpSpLocks/>
                        </p:cNvGrpSpPr>
                        <p:nvPr/>
                      </p:nvGrpSpPr>
                      <p:grpSpPr bwMode="auto">
                        <a:xfrm>
                          <a:off x="4220" y="1010"/>
                          <a:ext cx="276" cy="366"/>
                          <a:chOff x="4220" y="1010"/>
                          <a:chExt cx="276" cy="366"/>
                        </a:xfrm>
                      </p:grpSpPr>
                      <p:sp>
                        <p:nvSpPr>
                          <p:cNvPr id="425"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6"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7"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8"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9"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22"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3"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4"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18"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9"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0"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16"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06" name="Group 126"/>
                  <p:cNvGrpSpPr>
                    <a:grpSpLocks/>
                  </p:cNvGrpSpPr>
                  <p:nvPr/>
                </p:nvGrpSpPr>
                <p:grpSpPr bwMode="auto">
                  <a:xfrm>
                    <a:off x="3926" y="902"/>
                    <a:ext cx="385" cy="556"/>
                    <a:chOff x="3926" y="902"/>
                    <a:chExt cx="385" cy="556"/>
                  </a:xfrm>
                </p:grpSpPr>
                <p:sp>
                  <p:nvSpPr>
                    <p:cNvPr id="409"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0"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1"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2"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3"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14"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07"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8"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401"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2"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3"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4"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71" name="Group 139"/>
              <p:cNvGrpSpPr>
                <a:grpSpLocks/>
              </p:cNvGrpSpPr>
              <p:nvPr/>
            </p:nvGrpSpPr>
            <p:grpSpPr bwMode="auto">
              <a:xfrm>
                <a:off x="2248" y="907"/>
                <a:ext cx="556" cy="525"/>
                <a:chOff x="2248" y="907"/>
                <a:chExt cx="556" cy="525"/>
              </a:xfrm>
            </p:grpSpPr>
            <p:grpSp>
              <p:nvGrpSpPr>
                <p:cNvPr id="385" name="Group 140"/>
                <p:cNvGrpSpPr>
                  <a:grpSpLocks/>
                </p:cNvGrpSpPr>
                <p:nvPr/>
              </p:nvGrpSpPr>
              <p:grpSpPr bwMode="auto">
                <a:xfrm>
                  <a:off x="2248" y="982"/>
                  <a:ext cx="299" cy="314"/>
                  <a:chOff x="2248" y="982"/>
                  <a:chExt cx="299" cy="314"/>
                </a:xfrm>
              </p:grpSpPr>
              <p:sp>
                <p:nvSpPr>
                  <p:cNvPr id="396"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7"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8"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9"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86" name="Group 145"/>
                <p:cNvGrpSpPr>
                  <a:grpSpLocks/>
                </p:cNvGrpSpPr>
                <p:nvPr/>
              </p:nvGrpSpPr>
              <p:grpSpPr bwMode="auto">
                <a:xfrm>
                  <a:off x="2344" y="907"/>
                  <a:ext cx="460" cy="525"/>
                  <a:chOff x="2344" y="907"/>
                  <a:chExt cx="460" cy="525"/>
                </a:xfrm>
              </p:grpSpPr>
              <p:sp>
                <p:nvSpPr>
                  <p:cNvPr id="388"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9"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0"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1"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2"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3"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4"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95"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87"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72" name="Group 155"/>
              <p:cNvGrpSpPr>
                <a:grpSpLocks/>
              </p:cNvGrpSpPr>
              <p:nvPr/>
            </p:nvGrpSpPr>
            <p:grpSpPr bwMode="auto">
              <a:xfrm>
                <a:off x="2529" y="820"/>
                <a:ext cx="1638" cy="883"/>
                <a:chOff x="2529" y="820"/>
                <a:chExt cx="1638" cy="883"/>
              </a:xfrm>
            </p:grpSpPr>
            <p:sp>
              <p:nvSpPr>
                <p:cNvPr id="373"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4"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5"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6"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7"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8"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79"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0"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1"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2"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3"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4"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sp>
          <p:nvSpPr>
            <p:cNvPr id="169" name="Text Box 72"/>
            <p:cNvSpPr txBox="1">
              <a:spLocks noChangeArrowheads="1"/>
            </p:cNvSpPr>
            <p:nvPr/>
          </p:nvSpPr>
          <p:spPr bwMode="auto">
            <a:xfrm>
              <a:off x="2260875" y="3471727"/>
              <a:ext cx="953821" cy="277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公用电话网</a:t>
              </a:r>
            </a:p>
          </p:txBody>
        </p:sp>
        <p:sp>
          <p:nvSpPr>
            <p:cNvPr id="170" name="Text Box 73"/>
            <p:cNvSpPr txBox="1">
              <a:spLocks noChangeArrowheads="1"/>
            </p:cNvSpPr>
            <p:nvPr/>
          </p:nvSpPr>
          <p:spPr bwMode="auto">
            <a:xfrm>
              <a:off x="3202613" y="3215762"/>
              <a:ext cx="691215" cy="406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电话</a:t>
              </a:r>
            </a:p>
            <a:p>
              <a:pPr algn="ctr">
                <a:lnSpc>
                  <a:spcPct val="85000"/>
                </a:lnSpc>
              </a:pPr>
              <a:r>
                <a:rPr kumimoji="1" lang="zh-CN" altLang="en-US" sz="1200" b="1" dirty="0">
                  <a:solidFill>
                    <a:srgbClr val="0000FF"/>
                  </a:solidFill>
                  <a:latin typeface="微软雅黑" pitchFamily="34" charset="-122"/>
                  <a:ea typeface="微软雅黑" pitchFamily="34" charset="-122"/>
                </a:rPr>
                <a:t> 网关</a:t>
              </a:r>
            </a:p>
          </p:txBody>
        </p:sp>
        <p:sp>
          <p:nvSpPr>
            <p:cNvPr id="174" name="Text Box 77"/>
            <p:cNvSpPr txBox="1">
              <a:spLocks noChangeArrowheads="1"/>
            </p:cNvSpPr>
            <p:nvPr/>
          </p:nvSpPr>
          <p:spPr bwMode="auto">
            <a:xfrm>
              <a:off x="5674549" y="3476017"/>
              <a:ext cx="953821" cy="277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公用电话网</a:t>
              </a:r>
            </a:p>
          </p:txBody>
        </p:sp>
        <p:sp>
          <p:nvSpPr>
            <p:cNvPr id="175" name="Text Box 91"/>
            <p:cNvSpPr txBox="1">
              <a:spLocks noChangeArrowheads="1"/>
            </p:cNvSpPr>
            <p:nvPr/>
          </p:nvSpPr>
          <p:spPr bwMode="auto">
            <a:xfrm>
              <a:off x="4879695" y="3219195"/>
              <a:ext cx="691215" cy="406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电话</a:t>
              </a:r>
            </a:p>
            <a:p>
              <a:pPr algn="ctr">
                <a:lnSpc>
                  <a:spcPct val="85000"/>
                </a:lnSpc>
              </a:pPr>
              <a:r>
                <a:rPr kumimoji="1" lang="zh-CN" altLang="en-US" sz="1200" b="1" dirty="0">
                  <a:solidFill>
                    <a:srgbClr val="0000FF"/>
                  </a:solidFill>
                  <a:latin typeface="微软雅黑" pitchFamily="34" charset="-122"/>
                  <a:ea typeface="微软雅黑" pitchFamily="34" charset="-122"/>
                </a:rPr>
                <a:t> 网关</a:t>
              </a:r>
            </a:p>
          </p:txBody>
        </p:sp>
        <p:sp>
          <p:nvSpPr>
            <p:cNvPr id="179" name="Text Box 292"/>
            <p:cNvSpPr txBox="1">
              <a:spLocks noChangeArrowheads="1"/>
            </p:cNvSpPr>
            <p:nvPr/>
          </p:nvSpPr>
          <p:spPr bwMode="auto">
            <a:xfrm>
              <a:off x="4015124" y="3532654"/>
              <a:ext cx="646107" cy="277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互联</a:t>
              </a:r>
              <a:r>
                <a:rPr kumimoji="1" lang="zh-CN" altLang="en-US" sz="1200" b="1" dirty="0" smtClean="0">
                  <a:solidFill>
                    <a:srgbClr val="0000FF"/>
                  </a:solidFill>
                  <a:latin typeface="微软雅黑" pitchFamily="34" charset="-122"/>
                  <a:ea typeface="微软雅黑" pitchFamily="34" charset="-122"/>
                </a:rPr>
                <a:t>网</a:t>
              </a:r>
              <a:endParaRPr kumimoji="1" lang="zh-CN" altLang="en-US" sz="1200" b="1" dirty="0">
                <a:solidFill>
                  <a:srgbClr val="0000FF"/>
                </a:solidFill>
                <a:latin typeface="微软雅黑" pitchFamily="34" charset="-122"/>
                <a:ea typeface="微软雅黑" pitchFamily="34" charset="-122"/>
              </a:endParaRPr>
            </a:p>
          </p:txBody>
        </p:sp>
        <p:sp>
          <p:nvSpPr>
            <p:cNvPr id="180" name="Text Box 300"/>
            <p:cNvSpPr txBox="1">
              <a:spLocks noChangeArrowheads="1"/>
            </p:cNvSpPr>
            <p:nvPr/>
          </p:nvSpPr>
          <p:spPr bwMode="auto">
            <a:xfrm>
              <a:off x="3194243" y="2896774"/>
              <a:ext cx="2441260" cy="3389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固定电话机到固定电话机</a:t>
              </a:r>
            </a:p>
          </p:txBody>
        </p:sp>
        <p:sp>
          <p:nvSpPr>
            <p:cNvPr id="181" name="Line 305"/>
            <p:cNvSpPr>
              <a:spLocks noChangeShapeType="1"/>
            </p:cNvSpPr>
            <p:nvPr/>
          </p:nvSpPr>
          <p:spPr bwMode="auto">
            <a:xfrm flipH="1">
              <a:off x="1928059" y="3079558"/>
              <a:ext cx="1266183" cy="366032"/>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82" name="Line 306"/>
            <p:cNvSpPr>
              <a:spLocks noChangeShapeType="1"/>
            </p:cNvSpPr>
            <p:nvPr/>
          </p:nvSpPr>
          <p:spPr bwMode="auto">
            <a:xfrm>
              <a:off x="5597388" y="3079557"/>
              <a:ext cx="1194624" cy="377124"/>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45" name="组合 444"/>
          <p:cNvGrpSpPr/>
          <p:nvPr/>
        </p:nvGrpSpPr>
        <p:grpSpPr>
          <a:xfrm>
            <a:off x="1936602" y="1131052"/>
            <a:ext cx="2354471" cy="835893"/>
            <a:chOff x="1936602" y="1172345"/>
            <a:chExt cx="2354471" cy="835893"/>
          </a:xfrm>
        </p:grpSpPr>
        <p:sp>
          <p:nvSpPr>
            <p:cNvPr id="19" name="Line 70"/>
            <p:cNvSpPr>
              <a:spLocks noChangeShapeType="1"/>
            </p:cNvSpPr>
            <p:nvPr/>
          </p:nvSpPr>
          <p:spPr bwMode="auto">
            <a:xfrm>
              <a:off x="2452624" y="1755021"/>
              <a:ext cx="1570179"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nvGrpSpPr>
            <p:cNvPr id="245" name="Group 107"/>
            <p:cNvGrpSpPr>
              <a:grpSpLocks/>
            </p:cNvGrpSpPr>
            <p:nvPr/>
          </p:nvGrpSpPr>
          <p:grpSpPr bwMode="auto">
            <a:xfrm>
              <a:off x="2703833" y="1464178"/>
              <a:ext cx="1063520" cy="544060"/>
              <a:chOff x="2248" y="820"/>
              <a:chExt cx="2248" cy="883"/>
            </a:xfrm>
          </p:grpSpPr>
          <p:grpSp>
            <p:nvGrpSpPr>
              <p:cNvPr id="246" name="Group 108"/>
              <p:cNvGrpSpPr>
                <a:grpSpLocks/>
              </p:cNvGrpSpPr>
              <p:nvPr/>
            </p:nvGrpSpPr>
            <p:grpSpPr bwMode="auto">
              <a:xfrm>
                <a:off x="3567" y="902"/>
                <a:ext cx="929" cy="759"/>
                <a:chOff x="3567" y="902"/>
                <a:chExt cx="929" cy="759"/>
              </a:xfrm>
            </p:grpSpPr>
            <p:grpSp>
              <p:nvGrpSpPr>
                <p:cNvPr id="276" name="Group 109"/>
                <p:cNvGrpSpPr>
                  <a:grpSpLocks/>
                </p:cNvGrpSpPr>
                <p:nvPr/>
              </p:nvGrpSpPr>
              <p:grpSpPr bwMode="auto">
                <a:xfrm>
                  <a:off x="3926" y="902"/>
                  <a:ext cx="570" cy="611"/>
                  <a:chOff x="3926" y="902"/>
                  <a:chExt cx="570" cy="611"/>
                </a:xfrm>
              </p:grpSpPr>
              <p:grpSp>
                <p:nvGrpSpPr>
                  <p:cNvPr id="281" name="Group 110"/>
                  <p:cNvGrpSpPr>
                    <a:grpSpLocks/>
                  </p:cNvGrpSpPr>
                  <p:nvPr/>
                </p:nvGrpSpPr>
                <p:grpSpPr bwMode="auto">
                  <a:xfrm>
                    <a:off x="4071" y="982"/>
                    <a:ext cx="425" cy="448"/>
                    <a:chOff x="4071" y="982"/>
                    <a:chExt cx="425" cy="448"/>
                  </a:xfrm>
                </p:grpSpPr>
                <p:grpSp>
                  <p:nvGrpSpPr>
                    <p:cNvPr id="291" name="Group 111"/>
                    <p:cNvGrpSpPr>
                      <a:grpSpLocks/>
                    </p:cNvGrpSpPr>
                    <p:nvPr/>
                  </p:nvGrpSpPr>
                  <p:grpSpPr bwMode="auto">
                    <a:xfrm>
                      <a:off x="4071" y="982"/>
                      <a:ext cx="425" cy="448"/>
                      <a:chOff x="4071" y="982"/>
                      <a:chExt cx="425" cy="448"/>
                    </a:xfrm>
                  </p:grpSpPr>
                  <p:grpSp>
                    <p:nvGrpSpPr>
                      <p:cNvPr id="293" name="Group 112"/>
                      <p:cNvGrpSpPr>
                        <a:grpSpLocks/>
                      </p:cNvGrpSpPr>
                      <p:nvPr/>
                    </p:nvGrpSpPr>
                    <p:grpSpPr bwMode="auto">
                      <a:xfrm>
                        <a:off x="4182" y="1010"/>
                        <a:ext cx="314" cy="366"/>
                        <a:chOff x="4182" y="1010"/>
                        <a:chExt cx="314" cy="366"/>
                      </a:xfrm>
                    </p:grpSpPr>
                    <p:grpSp>
                      <p:nvGrpSpPr>
                        <p:cNvPr id="297" name="Group 113"/>
                        <p:cNvGrpSpPr>
                          <a:grpSpLocks/>
                        </p:cNvGrpSpPr>
                        <p:nvPr/>
                      </p:nvGrpSpPr>
                      <p:grpSpPr bwMode="auto">
                        <a:xfrm>
                          <a:off x="4220" y="1010"/>
                          <a:ext cx="276" cy="366"/>
                          <a:chOff x="4220" y="1010"/>
                          <a:chExt cx="276" cy="366"/>
                        </a:xfrm>
                      </p:grpSpPr>
                      <p:sp>
                        <p:nvSpPr>
                          <p:cNvPr id="301"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2"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3"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4"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5"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98"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99"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00"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94"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95"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96"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92"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82" name="Group 126"/>
                  <p:cNvGrpSpPr>
                    <a:grpSpLocks/>
                  </p:cNvGrpSpPr>
                  <p:nvPr/>
                </p:nvGrpSpPr>
                <p:grpSpPr bwMode="auto">
                  <a:xfrm>
                    <a:off x="3926" y="902"/>
                    <a:ext cx="385" cy="556"/>
                    <a:chOff x="3926" y="902"/>
                    <a:chExt cx="385" cy="556"/>
                  </a:xfrm>
                </p:grpSpPr>
                <p:sp>
                  <p:nvSpPr>
                    <p:cNvPr id="285"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6"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7"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8"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9"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90"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83"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4"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77"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8"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9"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80"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47" name="Group 139"/>
              <p:cNvGrpSpPr>
                <a:grpSpLocks/>
              </p:cNvGrpSpPr>
              <p:nvPr/>
            </p:nvGrpSpPr>
            <p:grpSpPr bwMode="auto">
              <a:xfrm>
                <a:off x="2248" y="907"/>
                <a:ext cx="556" cy="525"/>
                <a:chOff x="2248" y="907"/>
                <a:chExt cx="556" cy="525"/>
              </a:xfrm>
            </p:grpSpPr>
            <p:grpSp>
              <p:nvGrpSpPr>
                <p:cNvPr id="261" name="Group 140"/>
                <p:cNvGrpSpPr>
                  <a:grpSpLocks/>
                </p:cNvGrpSpPr>
                <p:nvPr/>
              </p:nvGrpSpPr>
              <p:grpSpPr bwMode="auto">
                <a:xfrm>
                  <a:off x="2248" y="982"/>
                  <a:ext cx="299" cy="314"/>
                  <a:chOff x="2248" y="982"/>
                  <a:chExt cx="299" cy="314"/>
                </a:xfrm>
              </p:grpSpPr>
              <p:sp>
                <p:nvSpPr>
                  <p:cNvPr id="272"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3"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4"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5"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62" name="Group 145"/>
                <p:cNvGrpSpPr>
                  <a:grpSpLocks/>
                </p:cNvGrpSpPr>
                <p:nvPr/>
              </p:nvGrpSpPr>
              <p:grpSpPr bwMode="auto">
                <a:xfrm>
                  <a:off x="2344" y="907"/>
                  <a:ext cx="460" cy="525"/>
                  <a:chOff x="2344" y="907"/>
                  <a:chExt cx="460" cy="525"/>
                </a:xfrm>
              </p:grpSpPr>
              <p:sp>
                <p:nvSpPr>
                  <p:cNvPr id="264"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5"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6"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7"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8"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9"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70"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71"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263"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248" name="Group 155"/>
              <p:cNvGrpSpPr>
                <a:grpSpLocks/>
              </p:cNvGrpSpPr>
              <p:nvPr/>
            </p:nvGrpSpPr>
            <p:grpSpPr bwMode="auto">
              <a:xfrm>
                <a:off x="2529" y="820"/>
                <a:ext cx="1638" cy="883"/>
                <a:chOff x="2529" y="820"/>
                <a:chExt cx="1638" cy="883"/>
              </a:xfrm>
            </p:grpSpPr>
            <p:sp>
              <p:nvSpPr>
                <p:cNvPr id="249"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0"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1"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2"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3"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4"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5"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6"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7"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8"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9"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60"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sp>
          <p:nvSpPr>
            <p:cNvPr id="22" name="Freeform 98"/>
            <p:cNvSpPr>
              <a:spLocks/>
            </p:cNvSpPr>
            <p:nvPr/>
          </p:nvSpPr>
          <p:spPr bwMode="auto">
            <a:xfrm>
              <a:off x="2130035" y="163488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n>
                  <a:solidFill>
                    <a:srgbClr val="0000FF"/>
                  </a:solidFill>
                </a:ln>
                <a:solidFill>
                  <a:srgbClr val="0000FF"/>
                </a:solidFill>
                <a:latin typeface="微软雅黑" pitchFamily="34" charset="-122"/>
                <a:ea typeface="微软雅黑" pitchFamily="34" charset="-122"/>
              </a:endParaRPr>
            </a:p>
          </p:txBody>
        </p:sp>
        <p:sp>
          <p:nvSpPr>
            <p:cNvPr id="25" name="Freeform 106"/>
            <p:cNvSpPr>
              <a:spLocks/>
            </p:cNvSpPr>
            <p:nvPr/>
          </p:nvSpPr>
          <p:spPr bwMode="auto">
            <a:xfrm>
              <a:off x="3901948" y="1645179"/>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n>
                  <a:solidFill>
                    <a:srgbClr val="0000FF"/>
                  </a:solidFill>
                </a:ln>
                <a:solidFill>
                  <a:srgbClr val="0000FF"/>
                </a:solidFill>
                <a:latin typeface="微软雅黑" pitchFamily="34" charset="-122"/>
                <a:ea typeface="微软雅黑" pitchFamily="34" charset="-122"/>
              </a:endParaRPr>
            </a:p>
          </p:txBody>
        </p:sp>
        <p:sp>
          <p:nvSpPr>
            <p:cNvPr id="27" name="Text Box 168"/>
            <p:cNvSpPr txBox="1">
              <a:spLocks noChangeArrowheads="1"/>
            </p:cNvSpPr>
            <p:nvPr/>
          </p:nvSpPr>
          <p:spPr bwMode="auto">
            <a:xfrm>
              <a:off x="2887700" y="1559365"/>
              <a:ext cx="646107" cy="277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互联网</a:t>
              </a:r>
            </a:p>
          </p:txBody>
        </p:sp>
        <p:sp>
          <p:nvSpPr>
            <p:cNvPr id="28" name="Text Box 298"/>
            <p:cNvSpPr txBox="1">
              <a:spLocks noChangeArrowheads="1"/>
            </p:cNvSpPr>
            <p:nvPr/>
          </p:nvSpPr>
          <p:spPr bwMode="auto">
            <a:xfrm>
              <a:off x="2715270" y="1172345"/>
              <a:ext cx="10567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PC </a:t>
              </a:r>
              <a:r>
                <a:rPr lang="zh-CN" altLang="en-US" sz="1600" b="1" dirty="0">
                  <a:latin typeface="微软雅黑" pitchFamily="34" charset="-122"/>
                  <a:ea typeface="微软雅黑" pitchFamily="34" charset="-122"/>
                </a:rPr>
                <a:t>到 </a:t>
              </a:r>
              <a:r>
                <a:rPr lang="en-US" altLang="zh-CN" sz="1600" b="1" dirty="0">
                  <a:latin typeface="微软雅黑" pitchFamily="34" charset="-122"/>
                  <a:ea typeface="微软雅黑" pitchFamily="34" charset="-122"/>
                </a:rPr>
                <a:t>PC</a:t>
              </a:r>
            </a:p>
          </p:txBody>
        </p:sp>
        <p:sp>
          <p:nvSpPr>
            <p:cNvPr id="29" name="Line 301"/>
            <p:cNvSpPr>
              <a:spLocks noChangeShapeType="1"/>
            </p:cNvSpPr>
            <p:nvPr/>
          </p:nvSpPr>
          <p:spPr bwMode="auto">
            <a:xfrm flipH="1">
              <a:off x="2375642" y="1328526"/>
              <a:ext cx="413514" cy="178166"/>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0" name="Line 302"/>
            <p:cNvSpPr>
              <a:spLocks noChangeShapeType="1"/>
            </p:cNvSpPr>
            <p:nvPr/>
          </p:nvSpPr>
          <p:spPr bwMode="auto">
            <a:xfrm>
              <a:off x="3675572" y="1328526"/>
              <a:ext cx="418852" cy="178166"/>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pic>
          <p:nvPicPr>
            <p:cNvPr id="443"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79007" y="1522035"/>
              <a:ext cx="349924" cy="349925"/>
            </a:xfrm>
            <a:prstGeom prst="rect">
              <a:avLst/>
            </a:prstGeom>
            <a:noFill/>
            <a:extLst>
              <a:ext uri="{909E8E84-426E-40DD-AFC4-6F175D3DCCD1}">
                <a14:hiddenFill xmlns:a14="http://schemas.microsoft.com/office/drawing/2010/main" xmlns="">
                  <a:solidFill>
                    <a:srgbClr val="FFFFFF"/>
                  </a:solidFill>
                </a14:hiddenFill>
              </a:ext>
            </a:extLst>
          </p:spPr>
        </p:pic>
        <p:pic>
          <p:nvPicPr>
            <p:cNvPr id="444"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41149" y="1520886"/>
              <a:ext cx="349924" cy="349925"/>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Text Box 97"/>
            <p:cNvSpPr txBox="1">
              <a:spLocks noChangeArrowheads="1"/>
            </p:cNvSpPr>
            <p:nvPr/>
          </p:nvSpPr>
          <p:spPr bwMode="auto">
            <a:xfrm rot="20287477">
              <a:off x="1936602" y="1350301"/>
              <a:ext cx="3561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0000FF"/>
                  </a:solidFill>
                  <a:latin typeface="微软雅黑" pitchFamily="34" charset="-122"/>
                  <a:ea typeface="微软雅黑" pitchFamily="34" charset="-122"/>
                  <a:sym typeface="Webdings" pitchFamily="18" charset="2"/>
                </a:rPr>
                <a:t></a:t>
              </a:r>
              <a:r>
                <a:rPr kumimoji="1" lang="en-US" altLang="zh-CN" sz="1600" b="1" dirty="0">
                  <a:latin typeface="微软雅黑" pitchFamily="34" charset="-122"/>
                  <a:ea typeface="微软雅黑" pitchFamily="34" charset="-122"/>
                </a:rPr>
                <a:t> </a:t>
              </a:r>
            </a:p>
          </p:txBody>
        </p:sp>
        <p:sp>
          <p:nvSpPr>
            <p:cNvPr id="24" name="Text Box 105"/>
            <p:cNvSpPr txBox="1">
              <a:spLocks noChangeArrowheads="1"/>
            </p:cNvSpPr>
            <p:nvPr/>
          </p:nvSpPr>
          <p:spPr bwMode="auto">
            <a:xfrm rot="20287477">
              <a:off x="3704508" y="1360598"/>
              <a:ext cx="36420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0000FF"/>
                  </a:solidFill>
                  <a:latin typeface="微软雅黑" pitchFamily="34" charset="-122"/>
                  <a:ea typeface="微软雅黑" pitchFamily="34" charset="-122"/>
                  <a:sym typeface="Webdings" pitchFamily="18" charset="2"/>
                </a:rPr>
                <a:t></a:t>
              </a:r>
              <a:r>
                <a:rPr kumimoji="1" lang="en-US" altLang="zh-CN" b="1" dirty="0">
                  <a:latin typeface="微软雅黑" pitchFamily="34" charset="-122"/>
                  <a:ea typeface="微软雅黑" pitchFamily="34" charset="-122"/>
                </a:rPr>
                <a:t> </a:t>
              </a:r>
            </a:p>
          </p:txBody>
        </p:sp>
      </p:grpSp>
      <p:grpSp>
        <p:nvGrpSpPr>
          <p:cNvPr id="6" name="组合 5"/>
          <p:cNvGrpSpPr/>
          <p:nvPr/>
        </p:nvGrpSpPr>
        <p:grpSpPr>
          <a:xfrm>
            <a:off x="3187821" y="1796146"/>
            <a:ext cx="4054155" cy="995530"/>
            <a:chOff x="3198393" y="1737005"/>
            <a:chExt cx="4054155" cy="995530"/>
          </a:xfrm>
        </p:grpSpPr>
        <p:sp>
          <p:nvSpPr>
            <p:cNvPr id="92" name="Line 78"/>
            <p:cNvSpPr>
              <a:spLocks noChangeShapeType="1"/>
            </p:cNvSpPr>
            <p:nvPr/>
          </p:nvSpPr>
          <p:spPr bwMode="auto">
            <a:xfrm>
              <a:off x="3616327" y="2466512"/>
              <a:ext cx="3289101" cy="5149"/>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nvGrpSpPr>
            <p:cNvPr id="449" name="Group 17"/>
            <p:cNvGrpSpPr>
              <a:grpSpLocks/>
            </p:cNvGrpSpPr>
            <p:nvPr/>
          </p:nvGrpSpPr>
          <p:grpSpPr bwMode="auto">
            <a:xfrm>
              <a:off x="5671136" y="2108327"/>
              <a:ext cx="946662" cy="617940"/>
              <a:chOff x="1680" y="240"/>
              <a:chExt cx="2529" cy="1270"/>
            </a:xfrm>
            <a:solidFill>
              <a:schemeClr val="bg1"/>
            </a:solidFill>
          </p:grpSpPr>
          <p:sp>
            <p:nvSpPr>
              <p:cNvPr id="450"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1"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2"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3"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4"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5"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6"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7"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8"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grpSp>
          <p:nvGrpSpPr>
            <p:cNvPr id="306" name="Group 107"/>
            <p:cNvGrpSpPr>
              <a:grpSpLocks/>
            </p:cNvGrpSpPr>
            <p:nvPr/>
          </p:nvGrpSpPr>
          <p:grpSpPr bwMode="auto">
            <a:xfrm>
              <a:off x="3840372" y="2188475"/>
              <a:ext cx="1063520" cy="544060"/>
              <a:chOff x="2248" y="820"/>
              <a:chExt cx="2248" cy="883"/>
            </a:xfrm>
          </p:grpSpPr>
          <p:grpSp>
            <p:nvGrpSpPr>
              <p:cNvPr id="307" name="Group 108"/>
              <p:cNvGrpSpPr>
                <a:grpSpLocks/>
              </p:cNvGrpSpPr>
              <p:nvPr/>
            </p:nvGrpSpPr>
            <p:grpSpPr bwMode="auto">
              <a:xfrm>
                <a:off x="3567" y="902"/>
                <a:ext cx="929" cy="759"/>
                <a:chOff x="3567" y="902"/>
                <a:chExt cx="929" cy="759"/>
              </a:xfrm>
            </p:grpSpPr>
            <p:grpSp>
              <p:nvGrpSpPr>
                <p:cNvPr id="337" name="Group 109"/>
                <p:cNvGrpSpPr>
                  <a:grpSpLocks/>
                </p:cNvGrpSpPr>
                <p:nvPr/>
              </p:nvGrpSpPr>
              <p:grpSpPr bwMode="auto">
                <a:xfrm>
                  <a:off x="3926" y="902"/>
                  <a:ext cx="570" cy="611"/>
                  <a:chOff x="3926" y="902"/>
                  <a:chExt cx="570" cy="611"/>
                </a:xfrm>
              </p:grpSpPr>
              <p:grpSp>
                <p:nvGrpSpPr>
                  <p:cNvPr id="342" name="Group 110"/>
                  <p:cNvGrpSpPr>
                    <a:grpSpLocks/>
                  </p:cNvGrpSpPr>
                  <p:nvPr/>
                </p:nvGrpSpPr>
                <p:grpSpPr bwMode="auto">
                  <a:xfrm>
                    <a:off x="4071" y="982"/>
                    <a:ext cx="425" cy="448"/>
                    <a:chOff x="4071" y="982"/>
                    <a:chExt cx="425" cy="448"/>
                  </a:xfrm>
                </p:grpSpPr>
                <p:grpSp>
                  <p:nvGrpSpPr>
                    <p:cNvPr id="352" name="Group 111"/>
                    <p:cNvGrpSpPr>
                      <a:grpSpLocks/>
                    </p:cNvGrpSpPr>
                    <p:nvPr/>
                  </p:nvGrpSpPr>
                  <p:grpSpPr bwMode="auto">
                    <a:xfrm>
                      <a:off x="4071" y="982"/>
                      <a:ext cx="425" cy="448"/>
                      <a:chOff x="4071" y="982"/>
                      <a:chExt cx="425" cy="448"/>
                    </a:xfrm>
                  </p:grpSpPr>
                  <p:grpSp>
                    <p:nvGrpSpPr>
                      <p:cNvPr id="354" name="Group 112"/>
                      <p:cNvGrpSpPr>
                        <a:grpSpLocks/>
                      </p:cNvGrpSpPr>
                      <p:nvPr/>
                    </p:nvGrpSpPr>
                    <p:grpSpPr bwMode="auto">
                      <a:xfrm>
                        <a:off x="4182" y="1010"/>
                        <a:ext cx="314" cy="366"/>
                        <a:chOff x="4182" y="1010"/>
                        <a:chExt cx="314" cy="366"/>
                      </a:xfrm>
                    </p:grpSpPr>
                    <p:grpSp>
                      <p:nvGrpSpPr>
                        <p:cNvPr id="358" name="Group 113"/>
                        <p:cNvGrpSpPr>
                          <a:grpSpLocks/>
                        </p:cNvGrpSpPr>
                        <p:nvPr/>
                      </p:nvGrpSpPr>
                      <p:grpSpPr bwMode="auto">
                        <a:xfrm>
                          <a:off x="4220" y="1010"/>
                          <a:ext cx="276" cy="366"/>
                          <a:chOff x="4220" y="1010"/>
                          <a:chExt cx="276" cy="366"/>
                        </a:xfrm>
                      </p:grpSpPr>
                      <p:sp>
                        <p:nvSpPr>
                          <p:cNvPr id="36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5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6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5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5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5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5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43" name="Group 126"/>
                  <p:cNvGrpSpPr>
                    <a:grpSpLocks/>
                  </p:cNvGrpSpPr>
                  <p:nvPr/>
                </p:nvGrpSpPr>
                <p:grpSpPr bwMode="auto">
                  <a:xfrm>
                    <a:off x="3926" y="902"/>
                    <a:ext cx="385" cy="556"/>
                    <a:chOff x="3926" y="902"/>
                    <a:chExt cx="385" cy="556"/>
                  </a:xfrm>
                </p:grpSpPr>
                <p:sp>
                  <p:nvSpPr>
                    <p:cNvPr id="34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5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5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4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3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4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08" name="Group 139"/>
              <p:cNvGrpSpPr>
                <a:grpSpLocks/>
              </p:cNvGrpSpPr>
              <p:nvPr/>
            </p:nvGrpSpPr>
            <p:grpSpPr bwMode="auto">
              <a:xfrm>
                <a:off x="2248" y="907"/>
                <a:ext cx="556" cy="525"/>
                <a:chOff x="2248" y="907"/>
                <a:chExt cx="556" cy="525"/>
              </a:xfrm>
            </p:grpSpPr>
            <p:grpSp>
              <p:nvGrpSpPr>
                <p:cNvPr id="322" name="Group 140"/>
                <p:cNvGrpSpPr>
                  <a:grpSpLocks/>
                </p:cNvGrpSpPr>
                <p:nvPr/>
              </p:nvGrpSpPr>
              <p:grpSpPr bwMode="auto">
                <a:xfrm>
                  <a:off x="2248" y="982"/>
                  <a:ext cx="299" cy="314"/>
                  <a:chOff x="2248" y="982"/>
                  <a:chExt cx="299" cy="314"/>
                </a:xfrm>
              </p:grpSpPr>
              <p:sp>
                <p:nvSpPr>
                  <p:cNvPr id="33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23" name="Group 145"/>
                <p:cNvGrpSpPr>
                  <a:grpSpLocks/>
                </p:cNvGrpSpPr>
                <p:nvPr/>
              </p:nvGrpSpPr>
              <p:grpSpPr bwMode="auto">
                <a:xfrm>
                  <a:off x="2344" y="907"/>
                  <a:ext cx="460" cy="525"/>
                  <a:chOff x="2344" y="907"/>
                  <a:chExt cx="460" cy="525"/>
                </a:xfrm>
              </p:grpSpPr>
              <p:sp>
                <p:nvSpPr>
                  <p:cNvPr id="32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3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3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32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309" name="Group 155"/>
              <p:cNvGrpSpPr>
                <a:grpSpLocks/>
              </p:cNvGrpSpPr>
              <p:nvPr/>
            </p:nvGrpSpPr>
            <p:grpSpPr bwMode="auto">
              <a:xfrm>
                <a:off x="2529" y="820"/>
                <a:ext cx="1638" cy="883"/>
                <a:chOff x="2529" y="820"/>
                <a:chExt cx="1638" cy="883"/>
              </a:xfrm>
            </p:grpSpPr>
            <p:sp>
              <p:nvSpPr>
                <p:cNvPr id="31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1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2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sp>
          <p:nvSpPr>
            <p:cNvPr id="95" name="Text Box 81"/>
            <p:cNvSpPr txBox="1">
              <a:spLocks noChangeArrowheads="1"/>
            </p:cNvSpPr>
            <p:nvPr/>
          </p:nvSpPr>
          <p:spPr bwMode="auto">
            <a:xfrm>
              <a:off x="5675502" y="2266566"/>
              <a:ext cx="953821" cy="277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公用电话网</a:t>
              </a:r>
            </a:p>
          </p:txBody>
        </p:sp>
        <p:sp>
          <p:nvSpPr>
            <p:cNvPr id="96" name="Text Box 82"/>
            <p:cNvSpPr txBox="1">
              <a:spLocks noChangeArrowheads="1"/>
            </p:cNvSpPr>
            <p:nvPr/>
          </p:nvSpPr>
          <p:spPr bwMode="auto">
            <a:xfrm>
              <a:off x="4896677" y="2012318"/>
              <a:ext cx="691215" cy="406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1200" b="1" dirty="0">
                  <a:solidFill>
                    <a:srgbClr val="0000FF"/>
                  </a:solidFill>
                  <a:latin typeface="微软雅黑" pitchFamily="34" charset="-122"/>
                  <a:ea typeface="微软雅黑" pitchFamily="34" charset="-122"/>
                </a:rPr>
                <a:t>IP </a:t>
              </a:r>
              <a:r>
                <a:rPr kumimoji="1" lang="zh-CN" altLang="en-US" sz="1200" b="1" dirty="0">
                  <a:solidFill>
                    <a:srgbClr val="0000FF"/>
                  </a:solidFill>
                  <a:latin typeface="微软雅黑" pitchFamily="34" charset="-122"/>
                  <a:ea typeface="微软雅黑" pitchFamily="34" charset="-122"/>
                </a:rPr>
                <a:t>电话</a:t>
              </a:r>
            </a:p>
            <a:p>
              <a:pPr algn="ctr">
                <a:lnSpc>
                  <a:spcPct val="85000"/>
                </a:lnSpc>
              </a:pPr>
              <a:r>
                <a:rPr kumimoji="1" lang="zh-CN" altLang="en-US" sz="1200" b="1" dirty="0">
                  <a:solidFill>
                    <a:srgbClr val="0000FF"/>
                  </a:solidFill>
                  <a:latin typeface="微软雅黑" pitchFamily="34" charset="-122"/>
                  <a:ea typeface="微软雅黑" pitchFamily="34" charset="-122"/>
                </a:rPr>
                <a:t>网关</a:t>
              </a:r>
            </a:p>
          </p:txBody>
        </p:sp>
        <p:sp>
          <p:nvSpPr>
            <p:cNvPr id="102" name="Text Box 291"/>
            <p:cNvSpPr txBox="1">
              <a:spLocks noChangeArrowheads="1"/>
            </p:cNvSpPr>
            <p:nvPr/>
          </p:nvSpPr>
          <p:spPr bwMode="auto">
            <a:xfrm>
              <a:off x="4029092" y="2304324"/>
              <a:ext cx="646107" cy="2771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互联</a:t>
              </a:r>
              <a:r>
                <a:rPr kumimoji="1" lang="zh-CN" altLang="en-US" sz="1200" b="1" dirty="0" smtClean="0">
                  <a:solidFill>
                    <a:srgbClr val="0000FF"/>
                  </a:solidFill>
                  <a:latin typeface="微软雅黑" pitchFamily="34" charset="-122"/>
                  <a:ea typeface="微软雅黑" pitchFamily="34" charset="-122"/>
                </a:rPr>
                <a:t>网</a:t>
              </a:r>
              <a:endParaRPr kumimoji="1" lang="zh-CN" altLang="en-US" sz="1200" b="1" dirty="0">
                <a:solidFill>
                  <a:srgbClr val="0000FF"/>
                </a:solidFill>
                <a:latin typeface="微软雅黑" pitchFamily="34" charset="-122"/>
                <a:ea typeface="微软雅黑" pitchFamily="34" charset="-122"/>
              </a:endParaRPr>
            </a:p>
          </p:txBody>
        </p:sp>
        <p:sp>
          <p:nvSpPr>
            <p:cNvPr id="103" name="Text Box 299"/>
            <p:cNvSpPr txBox="1">
              <a:spLocks noChangeArrowheads="1"/>
            </p:cNvSpPr>
            <p:nvPr/>
          </p:nvSpPr>
          <p:spPr bwMode="auto">
            <a:xfrm>
              <a:off x="4421767" y="1737005"/>
              <a:ext cx="1739375" cy="338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latin typeface="微软雅黑" pitchFamily="34" charset="-122"/>
                  <a:ea typeface="微软雅黑" pitchFamily="34" charset="-122"/>
                </a:rPr>
                <a:t>PC </a:t>
              </a:r>
              <a:r>
                <a:rPr lang="zh-CN" altLang="en-US" sz="1600" b="1" dirty="0">
                  <a:latin typeface="微软雅黑" pitchFamily="34" charset="-122"/>
                  <a:ea typeface="微软雅黑" pitchFamily="34" charset="-122"/>
                </a:rPr>
                <a:t>到固定电话机</a:t>
              </a:r>
            </a:p>
          </p:txBody>
        </p:sp>
        <p:sp>
          <p:nvSpPr>
            <p:cNvPr id="104" name="Line 303"/>
            <p:cNvSpPr>
              <a:spLocks noChangeShapeType="1"/>
            </p:cNvSpPr>
            <p:nvPr/>
          </p:nvSpPr>
          <p:spPr bwMode="auto">
            <a:xfrm flipH="1">
              <a:off x="3675572" y="1929062"/>
              <a:ext cx="820038" cy="276665"/>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05" name="Line 304"/>
            <p:cNvSpPr>
              <a:spLocks noChangeShapeType="1"/>
            </p:cNvSpPr>
            <p:nvPr/>
          </p:nvSpPr>
          <p:spPr bwMode="auto">
            <a:xfrm>
              <a:off x="6078400" y="1907189"/>
              <a:ext cx="713612" cy="355087"/>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447" name="Freeform 98"/>
            <p:cNvSpPr>
              <a:spLocks/>
            </p:cNvSpPr>
            <p:nvPr/>
          </p:nvSpPr>
          <p:spPr bwMode="auto">
            <a:xfrm>
              <a:off x="3391826" y="2338713"/>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n>
                  <a:solidFill>
                    <a:srgbClr val="0000FF"/>
                  </a:solidFill>
                </a:ln>
                <a:solidFill>
                  <a:srgbClr val="0000FF"/>
                </a:solidFill>
                <a:latin typeface="微软雅黑" pitchFamily="34" charset="-122"/>
                <a:ea typeface="微软雅黑" pitchFamily="34" charset="-122"/>
              </a:endParaRPr>
            </a:p>
          </p:txBody>
        </p:sp>
        <p:pic>
          <p:nvPicPr>
            <p:cNvPr id="448"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40798" y="2225866"/>
              <a:ext cx="349924" cy="349925"/>
            </a:xfrm>
            <a:prstGeom prst="rect">
              <a:avLst/>
            </a:prstGeom>
            <a:noFill/>
            <a:extLst>
              <a:ext uri="{909E8E84-426E-40DD-AFC4-6F175D3DCCD1}">
                <a14:hiddenFill xmlns:a14="http://schemas.microsoft.com/office/drawing/2010/main" xmlns="">
                  <a:solidFill>
                    <a:srgbClr val="FFFFFF"/>
                  </a:solidFill>
                </a14:hiddenFill>
              </a:ext>
            </a:extLst>
          </p:spPr>
        </p:pic>
        <p:pic>
          <p:nvPicPr>
            <p:cNvPr id="459" name="图片 45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53962" y="2231900"/>
              <a:ext cx="498586" cy="438755"/>
            </a:xfrm>
            <a:prstGeom prst="rect">
              <a:avLst/>
            </a:prstGeom>
          </p:spPr>
        </p:pic>
        <p:pic>
          <p:nvPicPr>
            <p:cNvPr id="367"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41001" y="2333613"/>
              <a:ext cx="620497" cy="300321"/>
            </a:xfrm>
            <a:prstGeom prst="rect">
              <a:avLst/>
            </a:prstGeom>
            <a:noFill/>
            <a:extLst>
              <a:ext uri="{909E8E84-426E-40DD-AFC4-6F175D3DCCD1}">
                <a14:hiddenFill xmlns:a14="http://schemas.microsoft.com/office/drawing/2010/main" xmlns="">
                  <a:solidFill>
                    <a:srgbClr val="FFFFFF"/>
                  </a:solidFill>
                </a14:hiddenFill>
              </a:ext>
            </a:extLst>
          </p:spPr>
        </p:pic>
        <p:sp>
          <p:nvSpPr>
            <p:cNvPr id="446" name="Text Box 97"/>
            <p:cNvSpPr txBox="1">
              <a:spLocks noChangeArrowheads="1"/>
            </p:cNvSpPr>
            <p:nvPr/>
          </p:nvSpPr>
          <p:spPr bwMode="auto">
            <a:xfrm rot="20287477">
              <a:off x="3198393" y="2054132"/>
              <a:ext cx="3561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0000FF"/>
                  </a:solidFill>
                  <a:latin typeface="微软雅黑" pitchFamily="34" charset="-122"/>
                  <a:ea typeface="微软雅黑" pitchFamily="34" charset="-122"/>
                  <a:sym typeface="Webdings" pitchFamily="18" charset="2"/>
                </a:rPr>
                <a:t></a:t>
              </a:r>
              <a:r>
                <a:rPr kumimoji="1" lang="en-US" altLang="zh-CN" sz="1600" b="1" dirty="0">
                  <a:latin typeface="微软雅黑" pitchFamily="34" charset="-122"/>
                  <a:ea typeface="微软雅黑" pitchFamily="34" charset="-122"/>
                </a:rPr>
                <a:t> </a:t>
              </a:r>
            </a:p>
          </p:txBody>
        </p:sp>
      </p:grpSp>
    </p:spTree>
    <p:extLst>
      <p:ext uri="{BB962C8B-B14F-4D97-AF65-F5344CB8AC3E}">
        <p14:creationId xmlns:p14="http://schemas.microsoft.com/office/powerpoint/2010/main" xmlns="" val="49302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1000"/>
                                  </p:stCondLst>
                                  <p:childTnLst>
                                    <p:set>
                                      <p:cBhvr>
                                        <p:cTn id="20"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6"/>
          <p:cNvSpPr>
            <a:spLocks noChangeArrowheads="1"/>
          </p:cNvSpPr>
          <p:nvPr/>
        </p:nvSpPr>
        <p:spPr bwMode="auto">
          <a:xfrm>
            <a:off x="509474" y="1292918"/>
            <a:ext cx="8129015"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电话的通话质量主要由两个因素决定：</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一个是通话双方端到端的时延和时延抖动；</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另一个是话音分组的丢失率</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但这两个因素是不确定的，取决于当时网络上的通信量。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经验证明，在电话交谈中，端到端的时延不应超过 </a:t>
            </a:r>
            <a:r>
              <a:rPr lang="en-US" altLang="zh-CN" sz="2000" b="1" dirty="0">
                <a:latin typeface="微软雅黑" pitchFamily="34" charset="-122"/>
                <a:ea typeface="微软雅黑" pitchFamily="34" charset="-122"/>
              </a:rPr>
              <a:t>250 </a:t>
            </a:r>
            <a:r>
              <a:rPr lang="en-US" altLang="zh-CN" sz="2000" b="1" dirty="0" err="1">
                <a:latin typeface="微软雅黑" pitchFamily="34" charset="-122"/>
                <a:ea typeface="微软雅黑" pitchFamily="34" charset="-122"/>
              </a:rPr>
              <a:t>ms</a:t>
            </a:r>
            <a:r>
              <a:rPr lang="zh-CN" altLang="en-US" sz="2000" b="1" dirty="0">
                <a:latin typeface="微软雅黑" pitchFamily="34" charset="-122"/>
                <a:ea typeface="微软雅黑" pitchFamily="34" charset="-122"/>
              </a:rPr>
              <a:t>，否则交谈者就能感到不自然。 </a:t>
            </a:r>
          </a:p>
        </p:txBody>
      </p:sp>
      <p:sp>
        <p:nvSpPr>
          <p:cNvPr id="4" name="AutoShape 5"/>
          <p:cNvSpPr>
            <a:spLocks noChangeArrowheads="1"/>
          </p:cNvSpPr>
          <p:nvPr/>
        </p:nvSpPr>
        <p:spPr bwMode="auto">
          <a:xfrm>
            <a:off x="509475" y="91992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Rectangle 6"/>
          <p:cNvSpPr>
            <a:spLocks noChangeArrowheads="1"/>
          </p:cNvSpPr>
          <p:nvPr/>
        </p:nvSpPr>
        <p:spPr bwMode="auto">
          <a:xfrm>
            <a:off x="3272317" y="886712"/>
            <a:ext cx="26212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IP </a:t>
            </a:r>
            <a:r>
              <a:rPr lang="zh-CN" altLang="en-US" sz="2000" b="1" dirty="0">
                <a:solidFill>
                  <a:schemeClr val="bg1"/>
                </a:solidFill>
                <a:latin typeface="微软雅黑" pitchFamily="34" charset="-122"/>
                <a:ea typeface="微软雅黑" pitchFamily="34" charset="-122"/>
              </a:rPr>
              <a:t>电话的通话质量</a:t>
            </a:r>
          </a:p>
        </p:txBody>
      </p:sp>
    </p:spTree>
    <p:extLst>
      <p:ext uri="{BB962C8B-B14F-4D97-AF65-F5344CB8AC3E}">
        <p14:creationId xmlns:p14="http://schemas.microsoft.com/office/powerpoint/2010/main" xmlns="" val="2672793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17853" y="61075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矩形 4"/>
          <p:cNvSpPr>
            <a:spLocks noChangeArrowheads="1"/>
          </p:cNvSpPr>
          <p:nvPr/>
        </p:nvSpPr>
        <p:spPr bwMode="auto">
          <a:xfrm>
            <a:off x="635844" y="560929"/>
            <a:ext cx="26452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电话的端到端时延 </a:t>
            </a:r>
          </a:p>
        </p:txBody>
      </p:sp>
      <p:sp>
        <p:nvSpPr>
          <p:cNvPr id="2" name="Rectangle 46"/>
          <p:cNvSpPr>
            <a:spLocks noChangeArrowheads="1"/>
          </p:cNvSpPr>
          <p:nvPr/>
        </p:nvSpPr>
        <p:spPr bwMode="auto">
          <a:xfrm>
            <a:off x="517854" y="965488"/>
            <a:ext cx="8133856" cy="34394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mj-lt"/>
              <a:buAutoNum type="arabicPeriod"/>
            </a:pPr>
            <a:r>
              <a:rPr lang="zh-CN" altLang="en-US" sz="1900" b="1" dirty="0" smtClean="0">
                <a:latin typeface="微软雅黑" pitchFamily="34" charset="-122"/>
                <a:ea typeface="微软雅黑" pitchFamily="34" charset="-122"/>
              </a:rPr>
              <a:t>话音</a:t>
            </a:r>
            <a:r>
              <a:rPr lang="zh-CN" altLang="en-US" sz="1900" b="1" dirty="0">
                <a:latin typeface="微软雅黑" pitchFamily="34" charset="-122"/>
                <a:ea typeface="微软雅黑" pitchFamily="34" charset="-122"/>
              </a:rPr>
              <a:t>信号进行模数转换要经受时延。</a:t>
            </a:r>
          </a:p>
          <a:p>
            <a:pPr marL="342900" indent="-342900" eaLnBrk="0" hangingPunct="0">
              <a:lnSpc>
                <a:spcPts val="2900"/>
              </a:lnSpc>
              <a:buClr>
                <a:srgbClr val="0070C0"/>
              </a:buClr>
              <a:buFont typeface="+mj-lt"/>
              <a:buAutoNum type="arabicPeriod"/>
            </a:pPr>
            <a:r>
              <a:rPr lang="zh-CN" altLang="en-US" sz="1900" b="1" dirty="0" smtClean="0">
                <a:latin typeface="微软雅黑" pitchFamily="34" charset="-122"/>
                <a:ea typeface="微软雅黑" pitchFamily="34" charset="-122"/>
              </a:rPr>
              <a:t>话音</a:t>
            </a:r>
            <a:r>
              <a:rPr lang="zh-CN" altLang="en-US" sz="1900" b="1" dirty="0">
                <a:latin typeface="微软雅黑" pitchFamily="34" charset="-122"/>
                <a:ea typeface="微软雅黑" pitchFamily="34" charset="-122"/>
              </a:rPr>
              <a:t>比特流装配成话音分组的时延。</a:t>
            </a:r>
          </a:p>
          <a:p>
            <a:pPr marL="342900" indent="-342900" eaLnBrk="0" hangingPunct="0">
              <a:lnSpc>
                <a:spcPts val="2900"/>
              </a:lnSpc>
              <a:buClr>
                <a:srgbClr val="0070C0"/>
              </a:buClr>
              <a:buFont typeface="+mj-lt"/>
              <a:buAutoNum type="arabicPeriod"/>
            </a:pPr>
            <a:r>
              <a:rPr lang="zh-CN" altLang="en-US" sz="1900" b="1" dirty="0" smtClean="0">
                <a:latin typeface="微软雅黑" pitchFamily="34" charset="-122"/>
                <a:ea typeface="微软雅黑" pitchFamily="34" charset="-122"/>
              </a:rPr>
              <a:t>话音</a:t>
            </a:r>
            <a:r>
              <a:rPr lang="zh-CN" altLang="en-US" sz="1900" b="1" dirty="0">
                <a:latin typeface="微软雅黑" pitchFamily="34" charset="-122"/>
                <a:ea typeface="微软雅黑" pitchFamily="34" charset="-122"/>
              </a:rPr>
              <a:t>分组的发送需要时间，此时间等于话音</a:t>
            </a:r>
            <a:r>
              <a:rPr lang="zh-CN" altLang="en-US" sz="1900" b="1" dirty="0" smtClean="0">
                <a:latin typeface="微软雅黑" pitchFamily="34" charset="-122"/>
                <a:ea typeface="微软雅黑" pitchFamily="34" charset="-122"/>
              </a:rPr>
              <a:t>分组长度</a:t>
            </a:r>
            <a:r>
              <a:rPr lang="zh-CN" altLang="en-US" sz="1900" b="1" dirty="0">
                <a:latin typeface="微软雅黑" pitchFamily="34" charset="-122"/>
                <a:ea typeface="微软雅黑" pitchFamily="34" charset="-122"/>
              </a:rPr>
              <a:t>与通信线路的数据率之比。</a:t>
            </a:r>
          </a:p>
          <a:p>
            <a:pPr marL="342900" indent="-342900" eaLnBrk="0" hangingPunct="0">
              <a:lnSpc>
                <a:spcPts val="2900"/>
              </a:lnSpc>
              <a:buClr>
                <a:srgbClr val="0070C0"/>
              </a:buClr>
              <a:buFont typeface="+mj-lt"/>
              <a:buAutoNum type="arabicPeriod"/>
            </a:pPr>
            <a:r>
              <a:rPr lang="zh-CN" altLang="en-US" sz="1900" b="1" dirty="0" smtClean="0">
                <a:latin typeface="微软雅黑" pitchFamily="34" charset="-122"/>
                <a:ea typeface="微软雅黑" pitchFamily="34" charset="-122"/>
              </a:rPr>
              <a:t>话音</a:t>
            </a:r>
            <a:r>
              <a:rPr lang="zh-CN" altLang="en-US" sz="1900" b="1" dirty="0">
                <a:latin typeface="微软雅黑" pitchFamily="34" charset="-122"/>
                <a:ea typeface="微软雅黑" pitchFamily="34" charset="-122"/>
              </a:rPr>
              <a:t>分组</a:t>
            </a:r>
            <a:r>
              <a:rPr lang="zh-CN" altLang="en-US" sz="1900" b="1" dirty="0" smtClean="0">
                <a:latin typeface="微软雅黑" pitchFamily="34" charset="-122"/>
                <a:ea typeface="微软雅黑" pitchFamily="34" charset="-122"/>
              </a:rPr>
              <a:t>在互联网中</a:t>
            </a:r>
            <a:r>
              <a:rPr lang="zh-CN" altLang="en-US" sz="1900" b="1" dirty="0">
                <a:latin typeface="微软雅黑" pitchFamily="34" charset="-122"/>
                <a:ea typeface="微软雅黑" pitchFamily="34" charset="-122"/>
              </a:rPr>
              <a:t>的存储转发时延。</a:t>
            </a:r>
          </a:p>
          <a:p>
            <a:pPr marL="342900" indent="-342900" eaLnBrk="0" hangingPunct="0">
              <a:lnSpc>
                <a:spcPts val="2900"/>
              </a:lnSpc>
              <a:buClr>
                <a:srgbClr val="0070C0"/>
              </a:buClr>
              <a:buFont typeface="+mj-lt"/>
              <a:buAutoNum type="arabicPeriod"/>
            </a:pPr>
            <a:r>
              <a:rPr lang="zh-CN" altLang="en-US" sz="1900" b="1" dirty="0" smtClean="0">
                <a:latin typeface="微软雅黑" pitchFamily="34" charset="-122"/>
                <a:ea typeface="微软雅黑" pitchFamily="34" charset="-122"/>
              </a:rPr>
              <a:t>话音</a:t>
            </a:r>
            <a:r>
              <a:rPr lang="zh-CN" altLang="en-US" sz="1900" b="1" dirty="0">
                <a:latin typeface="微软雅黑" pitchFamily="34" charset="-122"/>
                <a:ea typeface="微软雅黑" pitchFamily="34" charset="-122"/>
              </a:rPr>
              <a:t>分组在接收端缓存中暂存所引起的时延。</a:t>
            </a:r>
          </a:p>
          <a:p>
            <a:pPr marL="342900" indent="-342900" eaLnBrk="0" hangingPunct="0">
              <a:lnSpc>
                <a:spcPts val="2900"/>
              </a:lnSpc>
              <a:buClr>
                <a:srgbClr val="0070C0"/>
              </a:buClr>
              <a:buFont typeface="+mj-lt"/>
              <a:buAutoNum type="arabicPeriod"/>
            </a:pPr>
            <a:r>
              <a:rPr lang="zh-CN" altLang="en-US" sz="1900" b="1" dirty="0" smtClean="0">
                <a:latin typeface="微软雅黑" pitchFamily="34" charset="-122"/>
                <a:ea typeface="微软雅黑" pitchFamily="34" charset="-122"/>
              </a:rPr>
              <a:t>话音</a:t>
            </a:r>
            <a:r>
              <a:rPr lang="zh-CN" altLang="en-US" sz="1900" b="1" dirty="0">
                <a:latin typeface="微软雅黑" pitchFamily="34" charset="-122"/>
                <a:ea typeface="微软雅黑" pitchFamily="34" charset="-122"/>
              </a:rPr>
              <a:t>分组还原成模拟话音信号的时延。</a:t>
            </a:r>
          </a:p>
          <a:p>
            <a:pPr marL="342900" indent="-342900" eaLnBrk="0" hangingPunct="0">
              <a:lnSpc>
                <a:spcPts val="2900"/>
              </a:lnSpc>
              <a:buClr>
                <a:srgbClr val="0070C0"/>
              </a:buClr>
              <a:buFont typeface="+mj-lt"/>
              <a:buAutoNum type="arabicPeriod"/>
            </a:pPr>
            <a:r>
              <a:rPr lang="zh-CN" altLang="en-US" sz="1900" b="1" dirty="0" smtClean="0">
                <a:latin typeface="微软雅黑" pitchFamily="34" charset="-122"/>
                <a:ea typeface="微软雅黑" pitchFamily="34" charset="-122"/>
              </a:rPr>
              <a:t>话音</a:t>
            </a:r>
            <a:r>
              <a:rPr lang="zh-CN" altLang="en-US" sz="1900" b="1" dirty="0">
                <a:latin typeface="微软雅黑" pitchFamily="34" charset="-122"/>
                <a:ea typeface="微软雅黑" pitchFamily="34" charset="-122"/>
              </a:rPr>
              <a:t>信号在通信线路上的传播时延。</a:t>
            </a:r>
          </a:p>
          <a:p>
            <a:pPr marL="342900" indent="-342900" eaLnBrk="0" hangingPunct="0">
              <a:lnSpc>
                <a:spcPts val="2900"/>
              </a:lnSpc>
              <a:buClr>
                <a:srgbClr val="0070C0"/>
              </a:buClr>
              <a:buFont typeface="+mj-lt"/>
              <a:buAutoNum type="arabicPeriod"/>
            </a:pPr>
            <a:r>
              <a:rPr lang="zh-CN" altLang="en-US" sz="1900" b="1" dirty="0" smtClean="0">
                <a:latin typeface="微软雅黑" pitchFamily="34" charset="-122"/>
                <a:ea typeface="微软雅黑" pitchFamily="34" charset="-122"/>
              </a:rPr>
              <a:t>终端设备</a:t>
            </a:r>
            <a:r>
              <a:rPr lang="zh-CN" altLang="en-US" sz="1900" b="1" dirty="0">
                <a:latin typeface="微软雅黑" pitchFamily="34" charset="-122"/>
                <a:ea typeface="微软雅黑" pitchFamily="34" charset="-122"/>
              </a:rPr>
              <a:t>的硬件和操作系统产生的接入时延。 </a:t>
            </a:r>
          </a:p>
        </p:txBody>
      </p:sp>
    </p:spTree>
    <p:extLst>
      <p:ext uri="{BB962C8B-B14F-4D97-AF65-F5344CB8AC3E}">
        <p14:creationId xmlns:p14="http://schemas.microsoft.com/office/powerpoint/2010/main" xmlns="" val="42874524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17853" y="61886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矩形 4"/>
          <p:cNvSpPr>
            <a:spLocks noChangeArrowheads="1"/>
          </p:cNvSpPr>
          <p:nvPr/>
        </p:nvSpPr>
        <p:spPr bwMode="auto">
          <a:xfrm>
            <a:off x="635844" y="569033"/>
            <a:ext cx="369844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低速率话音编码的 </a:t>
            </a:r>
            <a:r>
              <a:rPr lang="en-US" altLang="zh-CN" sz="2000" b="1" dirty="0">
                <a:latin typeface="微软雅黑" pitchFamily="34" charset="-122"/>
                <a:ea typeface="微软雅黑" pitchFamily="34" charset="-122"/>
              </a:rPr>
              <a:t>ITU-T </a:t>
            </a:r>
            <a:r>
              <a:rPr lang="zh-CN" altLang="en-US" sz="2000" b="1" dirty="0">
                <a:latin typeface="微软雅黑" pitchFamily="34" charset="-122"/>
                <a:ea typeface="微软雅黑" pitchFamily="34" charset="-122"/>
              </a:rPr>
              <a:t>标准 </a:t>
            </a:r>
          </a:p>
        </p:txBody>
      </p:sp>
      <p:sp>
        <p:nvSpPr>
          <p:cNvPr id="2" name="Rectangle 46"/>
          <p:cNvSpPr>
            <a:spLocks noChangeArrowheads="1"/>
          </p:cNvSpPr>
          <p:nvPr/>
        </p:nvSpPr>
        <p:spPr bwMode="auto">
          <a:xfrm>
            <a:off x="517851" y="982418"/>
            <a:ext cx="8133859" cy="14773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mj-lt"/>
              <a:buAutoNum type="arabicPeriod"/>
            </a:pPr>
            <a:r>
              <a:rPr lang="en-US" altLang="zh-CN" b="1" dirty="0" smtClean="0">
                <a:latin typeface="微软雅黑" pitchFamily="34" charset="-122"/>
                <a:ea typeface="微软雅黑" pitchFamily="34" charset="-122"/>
              </a:rPr>
              <a:t>G.729</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速率为 </a:t>
            </a:r>
            <a:r>
              <a:rPr lang="en-US" altLang="zh-CN" b="1" dirty="0">
                <a:latin typeface="微软雅黑" pitchFamily="34" charset="-122"/>
                <a:ea typeface="微软雅黑" pitchFamily="34" charset="-122"/>
              </a:rPr>
              <a:t>8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 </a:t>
            </a:r>
            <a:r>
              <a:rPr lang="zh-CN" altLang="en-US" b="1" dirty="0">
                <a:latin typeface="微软雅黑" pitchFamily="34" charset="-122"/>
                <a:ea typeface="微软雅黑" pitchFamily="34" charset="-122"/>
              </a:rPr>
              <a:t>的共轭结构代数码激励线性预测声码器 </a:t>
            </a:r>
            <a:r>
              <a:rPr lang="en-US" altLang="zh-CN" b="1" dirty="0">
                <a:latin typeface="微软雅黑" pitchFamily="34" charset="-122"/>
                <a:ea typeface="微软雅黑" pitchFamily="34" charset="-122"/>
              </a:rPr>
              <a:t>CS-ACELP (Conjugate-Structure Algebraic-Code-Excited Linear Prediction)</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mj-lt"/>
              <a:buAutoNum type="arabicPeriod"/>
            </a:pPr>
            <a:r>
              <a:rPr lang="en-US" altLang="zh-CN" b="1" dirty="0" smtClean="0">
                <a:latin typeface="微软雅黑" pitchFamily="34" charset="-122"/>
                <a:ea typeface="微软雅黑" pitchFamily="34" charset="-122"/>
              </a:rPr>
              <a:t>G.723.1</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速率为 </a:t>
            </a:r>
            <a:r>
              <a:rPr lang="en-US" altLang="zh-CN" b="1" dirty="0">
                <a:latin typeface="微软雅黑" pitchFamily="34" charset="-122"/>
                <a:ea typeface="微软雅黑" pitchFamily="34" charset="-122"/>
              </a:rPr>
              <a:t>5.3/6.3 </a:t>
            </a:r>
            <a:r>
              <a:rPr lang="en-US" altLang="zh-CN" b="1" dirty="0" err="1">
                <a:latin typeface="微软雅黑" pitchFamily="34" charset="-122"/>
                <a:ea typeface="微软雅黑" pitchFamily="34" charset="-122"/>
              </a:rPr>
              <a:t>kbit</a:t>
            </a:r>
            <a:r>
              <a:rPr lang="en-US" altLang="zh-CN" b="1" dirty="0">
                <a:latin typeface="微软雅黑" pitchFamily="34" charset="-122"/>
                <a:ea typeface="微软雅黑" pitchFamily="34" charset="-122"/>
              </a:rPr>
              <a:t>/s </a:t>
            </a:r>
            <a:r>
              <a:rPr lang="zh-CN" altLang="en-US" b="1" dirty="0">
                <a:latin typeface="微软雅黑" pitchFamily="34" charset="-122"/>
                <a:ea typeface="微软雅黑" pitchFamily="34" charset="-122"/>
              </a:rPr>
              <a:t>的为多媒体通信用的低速率声码器。 </a:t>
            </a:r>
          </a:p>
        </p:txBody>
      </p:sp>
      <p:sp>
        <p:nvSpPr>
          <p:cNvPr id="5" name="矩形 7"/>
          <p:cNvSpPr>
            <a:spLocks noChangeArrowheads="1"/>
          </p:cNvSpPr>
          <p:nvPr/>
        </p:nvSpPr>
        <p:spPr bwMode="auto">
          <a:xfrm>
            <a:off x="2684662" y="2597537"/>
            <a:ext cx="392126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eaLnBrk="0" hangingPunct="0"/>
            <a:r>
              <a:rPr lang="en-US" altLang="zh-CN" sz="1600" b="1" dirty="0">
                <a:latin typeface="微软雅黑" pitchFamily="34" charset="-122"/>
                <a:ea typeface="微软雅黑" pitchFamily="34" charset="-122"/>
                <a:cs typeface="Arial" charset="0"/>
              </a:rPr>
              <a:t>G.729 </a:t>
            </a:r>
            <a:r>
              <a:rPr lang="zh-CN" altLang="en-US" sz="1600" b="1" dirty="0">
                <a:latin typeface="微软雅黑" pitchFamily="34" charset="-122"/>
                <a:ea typeface="微软雅黑" pitchFamily="34" charset="-122"/>
                <a:cs typeface="Arial" charset="0"/>
              </a:rPr>
              <a:t>和 </a:t>
            </a:r>
            <a:r>
              <a:rPr lang="en-US" altLang="zh-CN" sz="1600" b="1" dirty="0">
                <a:latin typeface="微软雅黑" pitchFamily="34" charset="-122"/>
                <a:ea typeface="微软雅黑" pitchFamily="34" charset="-122"/>
                <a:cs typeface="Arial" charset="0"/>
              </a:rPr>
              <a:t>G.723.1 </a:t>
            </a:r>
            <a:r>
              <a:rPr lang="zh-CN" altLang="en-US" sz="1600" b="1" dirty="0">
                <a:latin typeface="微软雅黑" pitchFamily="34" charset="-122"/>
                <a:ea typeface="微软雅黑" pitchFamily="34" charset="-122"/>
                <a:cs typeface="Arial" charset="0"/>
              </a:rPr>
              <a:t>的主要性能</a:t>
            </a:r>
            <a:r>
              <a:rPr lang="zh-CN" altLang="en-US" sz="1600" b="1" dirty="0" smtClean="0">
                <a:latin typeface="微软雅黑" pitchFamily="34" charset="-122"/>
                <a:ea typeface="微软雅黑" pitchFamily="34" charset="-122"/>
                <a:cs typeface="Arial" charset="0"/>
              </a:rPr>
              <a:t>比较</a:t>
            </a:r>
            <a:endParaRPr lang="zh-CN" altLang="en-US" sz="1600" b="1" dirty="0">
              <a:latin typeface="微软雅黑" pitchFamily="34" charset="-122"/>
              <a:ea typeface="微软雅黑" pitchFamily="34" charset="-122"/>
              <a:cs typeface="Arial" charset="0"/>
            </a:endParaRPr>
          </a:p>
        </p:txBody>
      </p:sp>
      <p:graphicFrame>
        <p:nvGraphicFramePr>
          <p:cNvPr id="7" name="Group 179"/>
          <p:cNvGraphicFramePr>
            <a:graphicFrameLocks/>
          </p:cNvGraphicFramePr>
          <p:nvPr>
            <p:extLst>
              <p:ext uri="{D42A27DB-BD31-4B8C-83A1-F6EECF244321}">
                <p14:modId xmlns:p14="http://schemas.microsoft.com/office/powerpoint/2010/main" xmlns="" val="1989436246"/>
              </p:ext>
            </p:extLst>
          </p:nvPr>
        </p:nvGraphicFramePr>
        <p:xfrm>
          <a:off x="665041" y="2937454"/>
          <a:ext cx="7812000" cy="1303656"/>
        </p:xfrm>
        <a:graphic>
          <a:graphicData uri="http://schemas.openxmlformats.org/drawingml/2006/table">
            <a:tbl>
              <a:tblPr/>
              <a:tblGrid>
                <a:gridCol w="1332000"/>
                <a:gridCol w="1296000"/>
                <a:gridCol w="1296000"/>
                <a:gridCol w="1296000"/>
                <a:gridCol w="1296000"/>
                <a:gridCol w="1296000"/>
              </a:tblGrid>
              <a:tr h="460295">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标准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比特率</a:t>
                      </a:r>
                      <a:endPar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en-US" altLang="zh-CN" sz="1400" b="1" i="0" u="none" strike="noStrike" cap="none" normalizeH="0" baseline="0" dirty="0" err="1" smtClean="0">
                          <a:ln>
                            <a:noFill/>
                          </a:ln>
                          <a:solidFill>
                            <a:schemeClr val="bg1"/>
                          </a:solidFill>
                          <a:effectLst/>
                          <a:latin typeface="微软雅黑" pitchFamily="34" charset="-122"/>
                          <a:ea typeface="微软雅黑" pitchFamily="34" charset="-122"/>
                        </a:rPr>
                        <a:t>kbit</a:t>
                      </a:r>
                      <a:r>
                        <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rPr>
                        <a:t>/s</a:t>
                      </a: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帧大小</a:t>
                      </a:r>
                      <a:endPar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en-US" altLang="zh-CN" sz="1400" b="1" i="0" u="none" strike="noStrike" cap="none" normalizeH="0" baseline="0" dirty="0" err="1" smtClean="0">
                          <a:ln>
                            <a:noFill/>
                          </a:ln>
                          <a:solidFill>
                            <a:schemeClr val="bg1"/>
                          </a:solidFill>
                          <a:effectLst/>
                          <a:latin typeface="微软雅黑" pitchFamily="34" charset="-122"/>
                          <a:ea typeface="微软雅黑" pitchFamily="34" charset="-122"/>
                        </a:rPr>
                        <a:t>ms</a:t>
                      </a: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处理时延</a:t>
                      </a:r>
                      <a:endPar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en-US" altLang="zh-CN" sz="1400" b="1" i="0" u="none" strike="noStrike" cap="none" normalizeH="0" baseline="0" dirty="0" err="1" smtClean="0">
                          <a:ln>
                            <a:noFill/>
                          </a:ln>
                          <a:solidFill>
                            <a:schemeClr val="bg1"/>
                          </a:solidFill>
                          <a:effectLst/>
                          <a:latin typeface="微软雅黑" pitchFamily="34" charset="-122"/>
                          <a:ea typeface="微软雅黑" pitchFamily="34" charset="-122"/>
                        </a:rPr>
                        <a:t>ms</a:t>
                      </a: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帧长</a:t>
                      </a: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（字节）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数字信号处理</a:t>
                      </a:r>
                      <a:endPar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endParaRPr>
                    </a:p>
                    <a:p>
                      <a:pPr marL="0" marR="0" lvl="0" indent="0" algn="ctr" defTabSz="914400" rtl="0" eaLnBrk="0" fontAlgn="base" latinLnBrk="0" hangingPunct="0">
                        <a:lnSpc>
                          <a:spcPct val="9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 </a:t>
                      </a:r>
                      <a:r>
                        <a:rPr kumimoji="0" lang="en-US" altLang="zh-CN" sz="1400" b="1" i="0" u="none" strike="noStrike" cap="none" normalizeH="0" baseline="0" dirty="0" smtClean="0">
                          <a:ln>
                            <a:noFill/>
                          </a:ln>
                          <a:solidFill>
                            <a:schemeClr val="bg1"/>
                          </a:solidFill>
                          <a:effectLst/>
                          <a:latin typeface="微软雅黑" pitchFamily="34" charset="-122"/>
                          <a:ea typeface="微软雅黑" pitchFamily="34" charset="-122"/>
                        </a:rPr>
                        <a:t>MIPS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458012">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G.729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10</a:t>
                      </a:r>
                      <a:endPar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10</a:t>
                      </a:r>
                      <a:endParaRPr kumimoji="0" lang="zh-CN" altLang="en-US" sz="1800" b="1" i="0" u="none" strike="noStrike" cap="none" normalizeH="0" baseline="30000" dirty="0" smtClean="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10</a:t>
                      </a:r>
                      <a:endParaRPr kumimoji="0" lang="zh-CN" altLang="en-US" sz="1800" b="1" i="0" u="none" strike="noStrike" cap="none" normalizeH="0" baseline="30000" dirty="0" smtClean="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20</a:t>
                      </a:r>
                      <a:endParaRPr kumimoji="0" lang="zh-CN" altLang="en-US" sz="1800" b="1" i="0" u="none" strike="noStrike" cap="none" normalizeH="0" baseline="30000" dirty="0" smtClean="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70156">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G.723.1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5.3/6.3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30</a:t>
                      </a:r>
                      <a:endParaRPr kumimoji="0" lang="zh-CN" altLang="en-US" sz="1800" b="1" i="0" u="none" strike="noStrike" cap="none" normalizeH="0" baseline="30000" dirty="0" smtClean="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30</a:t>
                      </a:r>
                      <a:endParaRPr kumimoji="0" lang="zh-CN" altLang="en-US" sz="1800" b="1" i="0" u="none" strike="noStrike" cap="none" normalizeH="0" baseline="30000" dirty="0" smtClean="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20/24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rPr>
                        <a:t>16</a:t>
                      </a:r>
                      <a:endParaRPr kumimoji="0" lang="zh-CN" altLang="en-US" sz="1800" b="1" i="0" u="none" strike="noStrike" cap="none" normalizeH="0" baseline="30000" dirty="0" smtClean="0">
                        <a:ln>
                          <a:noFill/>
                        </a:ln>
                        <a:solidFill>
                          <a:schemeClr val="tx1"/>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r>
            </a:tbl>
          </a:graphicData>
        </a:graphic>
      </p:graphicFrame>
    </p:spTree>
    <p:extLst>
      <p:ext uri="{BB962C8B-B14F-4D97-AF65-F5344CB8AC3E}">
        <p14:creationId xmlns:p14="http://schemas.microsoft.com/office/powerpoint/2010/main" xmlns="" val="16970741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17853" y="688638"/>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8" name="矩形 4"/>
          <p:cNvSpPr>
            <a:spLocks noChangeArrowheads="1"/>
          </p:cNvSpPr>
          <p:nvPr/>
        </p:nvSpPr>
        <p:spPr bwMode="auto">
          <a:xfrm>
            <a:off x="635844" y="638810"/>
            <a:ext cx="3852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接收端的播放时延有一个最佳值 </a:t>
            </a:r>
          </a:p>
        </p:txBody>
      </p:sp>
      <p:sp>
        <p:nvSpPr>
          <p:cNvPr id="46" name="圆角矩形 45"/>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5" name="组合 44"/>
          <p:cNvGrpSpPr/>
          <p:nvPr/>
        </p:nvGrpSpPr>
        <p:grpSpPr>
          <a:xfrm>
            <a:off x="1856232" y="1131823"/>
            <a:ext cx="5315420" cy="3207089"/>
            <a:chOff x="601495" y="1331814"/>
            <a:chExt cx="7997855" cy="4825552"/>
          </a:xfrm>
        </p:grpSpPr>
        <p:sp>
          <p:nvSpPr>
            <p:cNvPr id="7" name="Text Box 34"/>
            <p:cNvSpPr txBox="1">
              <a:spLocks noChangeArrowheads="1"/>
            </p:cNvSpPr>
            <p:nvPr/>
          </p:nvSpPr>
          <p:spPr bwMode="auto">
            <a:xfrm>
              <a:off x="6412672" y="4891089"/>
              <a:ext cx="487710"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D</a:t>
              </a:r>
            </a:p>
          </p:txBody>
        </p:sp>
        <p:sp>
          <p:nvSpPr>
            <p:cNvPr id="8" name="Text Box 5"/>
            <p:cNvSpPr txBox="1">
              <a:spLocks noChangeArrowheads="1"/>
            </p:cNvSpPr>
            <p:nvPr/>
          </p:nvSpPr>
          <p:spPr bwMode="auto">
            <a:xfrm>
              <a:off x="1225780" y="1331814"/>
              <a:ext cx="1028478" cy="7346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  </a:t>
              </a:r>
              <a:r>
                <a:rPr kumimoji="1" lang="zh-CN" altLang="en-US" sz="1200" b="1" dirty="0">
                  <a:latin typeface="微软雅黑" pitchFamily="34" charset="-122"/>
                  <a:ea typeface="微软雅黑" pitchFamily="34" charset="-122"/>
                </a:rPr>
                <a:t>分组</a:t>
              </a:r>
            </a:p>
            <a:p>
              <a:r>
                <a:rPr kumimoji="1" lang="zh-CN" altLang="en-US" sz="1200" b="1" dirty="0">
                  <a:latin typeface="微软雅黑" pitchFamily="34" charset="-122"/>
                  <a:ea typeface="微软雅黑" pitchFamily="34" charset="-122"/>
                </a:rPr>
                <a:t>丢失率</a:t>
              </a:r>
            </a:p>
          </p:txBody>
        </p:sp>
        <p:sp>
          <p:nvSpPr>
            <p:cNvPr id="9" name="Text Box 6"/>
            <p:cNvSpPr txBox="1">
              <a:spLocks noChangeArrowheads="1"/>
            </p:cNvSpPr>
            <p:nvPr/>
          </p:nvSpPr>
          <p:spPr bwMode="auto">
            <a:xfrm>
              <a:off x="7081122" y="5716590"/>
              <a:ext cx="1518228"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端到端时延</a:t>
              </a:r>
            </a:p>
          </p:txBody>
        </p:sp>
        <p:sp>
          <p:nvSpPr>
            <p:cNvPr id="10" name="Line 7"/>
            <p:cNvSpPr>
              <a:spLocks noChangeShapeType="1"/>
            </p:cNvSpPr>
            <p:nvPr/>
          </p:nvSpPr>
          <p:spPr bwMode="auto">
            <a:xfrm>
              <a:off x="3212139"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8"/>
            <p:cNvSpPr>
              <a:spLocks noChangeShapeType="1"/>
            </p:cNvSpPr>
            <p:nvPr/>
          </p:nvSpPr>
          <p:spPr bwMode="auto">
            <a:xfrm>
              <a:off x="4142547"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9"/>
            <p:cNvSpPr>
              <a:spLocks noChangeShapeType="1"/>
            </p:cNvSpPr>
            <p:nvPr/>
          </p:nvSpPr>
          <p:spPr bwMode="auto">
            <a:xfrm>
              <a:off x="5996482" y="5624514"/>
              <a:ext cx="0" cy="69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rot="5400000">
              <a:off x="2323867" y="4815881"/>
              <a:ext cx="0" cy="7739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rot="5400000">
              <a:off x="2323867" y="3972919"/>
              <a:ext cx="0" cy="7739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rot="5400000">
              <a:off x="2323867" y="2288581"/>
              <a:ext cx="0" cy="7739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Arc 13"/>
            <p:cNvSpPr>
              <a:spLocks/>
            </p:cNvSpPr>
            <p:nvPr/>
          </p:nvSpPr>
          <p:spPr bwMode="auto">
            <a:xfrm>
              <a:off x="2285173" y="2327277"/>
              <a:ext cx="3711310" cy="3367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FF99"/>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Arc 14"/>
            <p:cNvSpPr>
              <a:spLocks/>
            </p:cNvSpPr>
            <p:nvPr/>
          </p:nvSpPr>
          <p:spPr bwMode="auto">
            <a:xfrm>
              <a:off x="2285172" y="4016376"/>
              <a:ext cx="1857375" cy="1697038"/>
            </a:xfrm>
            <a:custGeom>
              <a:avLst/>
              <a:gdLst>
                <a:gd name="G0" fmla="+- 0 0 0"/>
                <a:gd name="G1" fmla="+- 21600 0 0"/>
                <a:gd name="G2" fmla="+- 21600 0 0"/>
                <a:gd name="T0" fmla="*/ 0 w 21600"/>
                <a:gd name="T1" fmla="*/ 0 h 21788"/>
                <a:gd name="T2" fmla="*/ 21599 w 21600"/>
                <a:gd name="T3" fmla="*/ 21788 h 21788"/>
                <a:gd name="T4" fmla="*/ 0 w 21600"/>
                <a:gd name="T5" fmla="*/ 21600 h 21788"/>
              </a:gdLst>
              <a:ahLst/>
              <a:cxnLst>
                <a:cxn ang="0">
                  <a:pos x="T0" y="T1"/>
                </a:cxn>
                <a:cxn ang="0">
                  <a:pos x="T2" y="T3"/>
                </a:cxn>
                <a:cxn ang="0">
                  <a:pos x="T4" y="T5"/>
                </a:cxn>
              </a:cxnLst>
              <a:rect l="0" t="0" r="r" b="b"/>
              <a:pathLst>
                <a:path w="21600" h="21788" fill="none" extrusionOk="0">
                  <a:moveTo>
                    <a:pt x="-1" y="0"/>
                  </a:moveTo>
                  <a:cubicBezTo>
                    <a:pt x="11929" y="0"/>
                    <a:pt x="21600" y="9670"/>
                    <a:pt x="21600" y="21600"/>
                  </a:cubicBezTo>
                  <a:cubicBezTo>
                    <a:pt x="21600" y="21662"/>
                    <a:pt x="21599" y="21725"/>
                    <a:pt x="21599" y="21788"/>
                  </a:cubicBezTo>
                </a:path>
                <a:path w="21600" h="21788" stroke="0" extrusionOk="0">
                  <a:moveTo>
                    <a:pt x="-1" y="0"/>
                  </a:moveTo>
                  <a:cubicBezTo>
                    <a:pt x="11929" y="0"/>
                    <a:pt x="21600" y="9670"/>
                    <a:pt x="21600" y="21600"/>
                  </a:cubicBezTo>
                  <a:cubicBezTo>
                    <a:pt x="21600" y="21662"/>
                    <a:pt x="21599" y="21725"/>
                    <a:pt x="21599" y="21788"/>
                  </a:cubicBezTo>
                  <a:lnTo>
                    <a:pt x="0" y="21600"/>
                  </a:lnTo>
                  <a:close/>
                </a:path>
              </a:pathLst>
            </a:custGeom>
            <a:solidFill>
              <a:srgbClr val="FFFF00"/>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Arc 15"/>
            <p:cNvSpPr>
              <a:spLocks/>
            </p:cNvSpPr>
            <p:nvPr/>
          </p:nvSpPr>
          <p:spPr bwMode="auto">
            <a:xfrm>
              <a:off x="2285172" y="4854576"/>
              <a:ext cx="926967" cy="8397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66FFFF"/>
            </a:solidFill>
            <a:ln w="63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16"/>
            <p:cNvSpPr>
              <a:spLocks noChangeShapeType="1"/>
            </p:cNvSpPr>
            <p:nvPr/>
          </p:nvSpPr>
          <p:spPr bwMode="auto">
            <a:xfrm flipV="1">
              <a:off x="2285172" y="1585914"/>
              <a:ext cx="0" cy="410845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7"/>
            <p:cNvSpPr>
              <a:spLocks noChangeShapeType="1"/>
            </p:cNvSpPr>
            <p:nvPr/>
          </p:nvSpPr>
          <p:spPr bwMode="auto">
            <a:xfrm rot="5400000" flipV="1">
              <a:off x="4747913" y="3231623"/>
              <a:ext cx="0" cy="492548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Freeform 18"/>
            <p:cNvSpPr>
              <a:spLocks/>
            </p:cNvSpPr>
            <p:nvPr/>
          </p:nvSpPr>
          <p:spPr bwMode="auto">
            <a:xfrm>
              <a:off x="3301569" y="2246314"/>
              <a:ext cx="3348435" cy="3054350"/>
            </a:xfrm>
            <a:custGeom>
              <a:avLst/>
              <a:gdLst>
                <a:gd name="T0" fmla="*/ 0 w 1860"/>
                <a:gd name="T1" fmla="*/ 0 h 1608"/>
                <a:gd name="T2" fmla="*/ 0 w 1860"/>
                <a:gd name="T3" fmla="*/ 1608 h 1608"/>
                <a:gd name="T4" fmla="*/ 1860 w 1860"/>
                <a:gd name="T5" fmla="*/ 1608 h 1608"/>
              </a:gdLst>
              <a:ahLst/>
              <a:cxnLst>
                <a:cxn ang="0">
                  <a:pos x="T0" y="T1"/>
                </a:cxn>
                <a:cxn ang="0">
                  <a:pos x="T2" y="T3"/>
                </a:cxn>
                <a:cxn ang="0">
                  <a:pos x="T4" y="T5"/>
                </a:cxn>
              </a:cxnLst>
              <a:rect l="0" t="0" r="r" b="b"/>
              <a:pathLst>
                <a:path w="1860" h="1608">
                  <a:moveTo>
                    <a:pt x="0" y="0"/>
                  </a:moveTo>
                  <a:lnTo>
                    <a:pt x="0" y="1608"/>
                  </a:lnTo>
                  <a:lnTo>
                    <a:pt x="1860" y="1608"/>
                  </a:lnTo>
                </a:path>
              </a:pathLst>
            </a:custGeom>
            <a:noFill/>
            <a:ln w="19050" cap="flat">
              <a:solidFill>
                <a:srgbClr val="FF00FF"/>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 name="Freeform 19"/>
            <p:cNvSpPr>
              <a:spLocks/>
            </p:cNvSpPr>
            <p:nvPr/>
          </p:nvSpPr>
          <p:spPr bwMode="auto">
            <a:xfrm>
              <a:off x="3332525" y="2292351"/>
              <a:ext cx="3327797" cy="3022600"/>
            </a:xfrm>
            <a:custGeom>
              <a:avLst/>
              <a:gdLst>
                <a:gd name="T0" fmla="*/ 0 w 1627"/>
                <a:gd name="T1" fmla="*/ 0 h 1291"/>
                <a:gd name="T2" fmla="*/ 3 w 1627"/>
                <a:gd name="T3" fmla="*/ 323 h 1291"/>
                <a:gd name="T4" fmla="*/ 16 w 1627"/>
                <a:gd name="T5" fmla="*/ 609 h 1291"/>
                <a:gd name="T6" fmla="*/ 63 w 1627"/>
                <a:gd name="T7" fmla="*/ 929 h 1291"/>
                <a:gd name="T8" fmla="*/ 150 w 1627"/>
                <a:gd name="T9" fmla="*/ 1058 h 1291"/>
                <a:gd name="T10" fmla="*/ 231 w 1627"/>
                <a:gd name="T11" fmla="*/ 1109 h 1291"/>
                <a:gd name="T12" fmla="*/ 474 w 1627"/>
                <a:gd name="T13" fmla="*/ 1207 h 1291"/>
                <a:gd name="T14" fmla="*/ 865 w 1627"/>
                <a:gd name="T15" fmla="*/ 1266 h 1291"/>
                <a:gd name="T16" fmla="*/ 1329 w 1627"/>
                <a:gd name="T17" fmla="*/ 1288 h 1291"/>
                <a:gd name="T18" fmla="*/ 1627 w 1627"/>
                <a:gd name="T19" fmla="*/ 1285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7" h="1291">
                  <a:moveTo>
                    <a:pt x="0" y="0"/>
                  </a:moveTo>
                  <a:cubicBezTo>
                    <a:pt x="0" y="54"/>
                    <a:pt x="0" y="222"/>
                    <a:pt x="3" y="323"/>
                  </a:cubicBezTo>
                  <a:cubicBezTo>
                    <a:pt x="6" y="424"/>
                    <a:pt x="6" y="508"/>
                    <a:pt x="16" y="609"/>
                  </a:cubicBezTo>
                  <a:cubicBezTo>
                    <a:pt x="26" y="710"/>
                    <a:pt x="41" y="854"/>
                    <a:pt x="63" y="929"/>
                  </a:cubicBezTo>
                  <a:cubicBezTo>
                    <a:pt x="85" y="1004"/>
                    <a:pt x="122" y="1028"/>
                    <a:pt x="150" y="1058"/>
                  </a:cubicBezTo>
                  <a:cubicBezTo>
                    <a:pt x="178" y="1088"/>
                    <a:pt x="177" y="1084"/>
                    <a:pt x="231" y="1109"/>
                  </a:cubicBezTo>
                  <a:cubicBezTo>
                    <a:pt x="285" y="1134"/>
                    <a:pt x="368" y="1181"/>
                    <a:pt x="474" y="1207"/>
                  </a:cubicBezTo>
                  <a:cubicBezTo>
                    <a:pt x="580" y="1233"/>
                    <a:pt x="723" y="1252"/>
                    <a:pt x="865" y="1266"/>
                  </a:cubicBezTo>
                  <a:cubicBezTo>
                    <a:pt x="1008" y="1280"/>
                    <a:pt x="1203" y="1285"/>
                    <a:pt x="1329" y="1288"/>
                  </a:cubicBezTo>
                  <a:cubicBezTo>
                    <a:pt x="1456" y="1291"/>
                    <a:pt x="1565" y="1286"/>
                    <a:pt x="1627" y="1285"/>
                  </a:cubicBezTo>
                </a:path>
              </a:pathLst>
            </a:custGeom>
            <a:noFill/>
            <a:ln w="28575" cmpd="sng">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3" name="Text Box 20"/>
            <p:cNvSpPr txBox="1">
              <a:spLocks noChangeArrowheads="1"/>
            </p:cNvSpPr>
            <p:nvPr/>
          </p:nvSpPr>
          <p:spPr bwMode="auto">
            <a:xfrm>
              <a:off x="1540501" y="2211390"/>
              <a:ext cx="895837"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20 %</a:t>
              </a:r>
            </a:p>
          </p:txBody>
        </p:sp>
        <p:sp>
          <p:nvSpPr>
            <p:cNvPr id="24" name="Text Box 21"/>
            <p:cNvSpPr txBox="1">
              <a:spLocks noChangeArrowheads="1"/>
            </p:cNvSpPr>
            <p:nvPr/>
          </p:nvSpPr>
          <p:spPr bwMode="auto">
            <a:xfrm>
              <a:off x="1564579" y="3900489"/>
              <a:ext cx="895837"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10 %</a:t>
              </a:r>
            </a:p>
          </p:txBody>
        </p:sp>
        <p:sp>
          <p:nvSpPr>
            <p:cNvPr id="25" name="Text Box 22"/>
            <p:cNvSpPr txBox="1">
              <a:spLocks noChangeArrowheads="1"/>
            </p:cNvSpPr>
            <p:nvPr/>
          </p:nvSpPr>
          <p:spPr bwMode="auto">
            <a:xfrm>
              <a:off x="1671206" y="4710116"/>
              <a:ext cx="745341"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5 %</a:t>
              </a:r>
            </a:p>
          </p:txBody>
        </p:sp>
        <p:sp>
          <p:nvSpPr>
            <p:cNvPr id="26" name="Text Box 23"/>
            <p:cNvSpPr txBox="1">
              <a:spLocks noChangeArrowheads="1"/>
            </p:cNvSpPr>
            <p:nvPr/>
          </p:nvSpPr>
          <p:spPr bwMode="auto">
            <a:xfrm>
              <a:off x="2799388" y="5716590"/>
              <a:ext cx="1178974"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100 ms</a:t>
              </a:r>
            </a:p>
          </p:txBody>
        </p:sp>
        <p:sp>
          <p:nvSpPr>
            <p:cNvPr id="27" name="Text Box 24"/>
            <p:cNvSpPr txBox="1">
              <a:spLocks noChangeArrowheads="1"/>
            </p:cNvSpPr>
            <p:nvPr/>
          </p:nvSpPr>
          <p:spPr bwMode="auto">
            <a:xfrm>
              <a:off x="3839863" y="5716590"/>
              <a:ext cx="1178974"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150 ms</a:t>
              </a:r>
            </a:p>
          </p:txBody>
        </p:sp>
        <p:sp>
          <p:nvSpPr>
            <p:cNvPr id="28" name="Text Box 25"/>
            <p:cNvSpPr txBox="1">
              <a:spLocks noChangeArrowheads="1"/>
            </p:cNvSpPr>
            <p:nvPr/>
          </p:nvSpPr>
          <p:spPr bwMode="auto">
            <a:xfrm>
              <a:off x="5580291" y="5716590"/>
              <a:ext cx="1178974"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400 ms</a:t>
              </a:r>
            </a:p>
          </p:txBody>
        </p:sp>
        <p:sp>
          <p:nvSpPr>
            <p:cNvPr id="29" name="Oval 26"/>
            <p:cNvSpPr>
              <a:spLocks noChangeArrowheads="1"/>
            </p:cNvSpPr>
            <p:nvPr/>
          </p:nvSpPr>
          <p:spPr bwMode="auto">
            <a:xfrm>
              <a:off x="6617327" y="5246690"/>
              <a:ext cx="85990"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Oval 27"/>
            <p:cNvSpPr>
              <a:spLocks noChangeArrowheads="1"/>
            </p:cNvSpPr>
            <p:nvPr/>
          </p:nvSpPr>
          <p:spPr bwMode="auto">
            <a:xfrm>
              <a:off x="3745275" y="4830765"/>
              <a:ext cx="85990" cy="90487"/>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Oval 28"/>
            <p:cNvSpPr>
              <a:spLocks noChangeArrowheads="1"/>
            </p:cNvSpPr>
            <p:nvPr/>
          </p:nvSpPr>
          <p:spPr bwMode="auto">
            <a:xfrm>
              <a:off x="3289530" y="2212977"/>
              <a:ext cx="87709"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2" name="Oval 29"/>
            <p:cNvSpPr>
              <a:spLocks noChangeArrowheads="1"/>
            </p:cNvSpPr>
            <p:nvPr/>
          </p:nvSpPr>
          <p:spPr bwMode="auto">
            <a:xfrm>
              <a:off x="3256854" y="5245101"/>
              <a:ext cx="87710" cy="90488"/>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1" lang="zh-CN" altLang="zh-CN" sz="1200" b="1">
                <a:latin typeface="微软雅黑" pitchFamily="34" charset="-122"/>
                <a:ea typeface="微软雅黑" pitchFamily="34" charset="-122"/>
              </a:endParaRPr>
            </a:p>
          </p:txBody>
        </p:sp>
        <p:sp>
          <p:nvSpPr>
            <p:cNvPr id="33" name="Oval 30"/>
            <p:cNvSpPr>
              <a:spLocks noChangeArrowheads="1"/>
            </p:cNvSpPr>
            <p:nvPr/>
          </p:nvSpPr>
          <p:spPr bwMode="auto">
            <a:xfrm>
              <a:off x="3353162" y="3949702"/>
              <a:ext cx="87710" cy="92075"/>
            </a:xfrm>
            <a:prstGeom prst="ellipse">
              <a:avLst/>
            </a:prstGeom>
            <a:solidFill>
              <a:schemeClr val="bg1"/>
            </a:solidFill>
            <a:ln w="38100">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Text Box 31"/>
            <p:cNvSpPr txBox="1">
              <a:spLocks noChangeArrowheads="1"/>
            </p:cNvSpPr>
            <p:nvPr/>
          </p:nvSpPr>
          <p:spPr bwMode="auto">
            <a:xfrm>
              <a:off x="3332524" y="2009777"/>
              <a:ext cx="477507"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p>
          </p:txBody>
        </p:sp>
        <p:sp>
          <p:nvSpPr>
            <p:cNvPr id="35" name="Text Box 32"/>
            <p:cNvSpPr txBox="1">
              <a:spLocks noChangeArrowheads="1"/>
            </p:cNvSpPr>
            <p:nvPr/>
          </p:nvSpPr>
          <p:spPr bwMode="auto">
            <a:xfrm>
              <a:off x="3416794" y="3629027"/>
              <a:ext cx="462203"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p>
          </p:txBody>
        </p:sp>
        <p:sp>
          <p:nvSpPr>
            <p:cNvPr id="36" name="Text Box 33"/>
            <p:cNvSpPr txBox="1">
              <a:spLocks noChangeArrowheads="1"/>
            </p:cNvSpPr>
            <p:nvPr/>
          </p:nvSpPr>
          <p:spPr bwMode="auto">
            <a:xfrm>
              <a:off x="3800307" y="4602165"/>
              <a:ext cx="459653"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p>
          </p:txBody>
        </p:sp>
        <p:sp>
          <p:nvSpPr>
            <p:cNvPr id="37" name="Text Box 35"/>
            <p:cNvSpPr txBox="1">
              <a:spLocks noChangeArrowheads="1"/>
            </p:cNvSpPr>
            <p:nvPr/>
          </p:nvSpPr>
          <p:spPr bwMode="auto">
            <a:xfrm>
              <a:off x="3270612" y="4999040"/>
              <a:ext cx="500466"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N</a:t>
              </a:r>
            </a:p>
          </p:txBody>
        </p:sp>
        <p:sp>
          <p:nvSpPr>
            <p:cNvPr id="38" name="Text Box 36"/>
            <p:cNvSpPr txBox="1">
              <a:spLocks noChangeArrowheads="1"/>
            </p:cNvSpPr>
            <p:nvPr/>
          </p:nvSpPr>
          <p:spPr bwMode="auto">
            <a:xfrm>
              <a:off x="2415877" y="4298953"/>
              <a:ext cx="783603"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良好</a:t>
              </a:r>
            </a:p>
          </p:txBody>
        </p:sp>
        <p:sp>
          <p:nvSpPr>
            <p:cNvPr id="39" name="Text Box 37"/>
            <p:cNvSpPr txBox="1">
              <a:spLocks noChangeArrowheads="1"/>
            </p:cNvSpPr>
            <p:nvPr/>
          </p:nvSpPr>
          <p:spPr bwMode="auto">
            <a:xfrm>
              <a:off x="2395238" y="2881314"/>
              <a:ext cx="783603" cy="6758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a:latin typeface="微软雅黑" pitchFamily="34" charset="-122"/>
                  <a:ea typeface="微软雅黑" pitchFamily="34" charset="-122"/>
                </a:rPr>
                <a:t>基本</a:t>
              </a:r>
            </a:p>
            <a:p>
              <a:pPr>
                <a:lnSpc>
                  <a:spcPct val="90000"/>
                </a:lnSpc>
              </a:pPr>
              <a:r>
                <a:rPr kumimoji="1" lang="zh-CN" altLang="en-US" sz="1200" b="1">
                  <a:latin typeface="微软雅黑" pitchFamily="34" charset="-122"/>
                  <a:ea typeface="微软雅黑" pitchFamily="34" charset="-122"/>
                </a:rPr>
                <a:t>可用</a:t>
              </a:r>
            </a:p>
          </p:txBody>
        </p:sp>
        <p:sp>
          <p:nvSpPr>
            <p:cNvPr id="40" name="Text Box 38"/>
            <p:cNvSpPr txBox="1">
              <a:spLocks noChangeArrowheads="1"/>
            </p:cNvSpPr>
            <p:nvPr/>
          </p:nvSpPr>
          <p:spPr bwMode="auto">
            <a:xfrm>
              <a:off x="2407277" y="1779589"/>
              <a:ext cx="783603" cy="440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不好</a:t>
              </a:r>
            </a:p>
          </p:txBody>
        </p:sp>
        <p:sp>
          <p:nvSpPr>
            <p:cNvPr id="41" name="Text Box 39"/>
            <p:cNvSpPr txBox="1">
              <a:spLocks noChangeArrowheads="1"/>
            </p:cNvSpPr>
            <p:nvPr/>
          </p:nvSpPr>
          <p:spPr bwMode="auto">
            <a:xfrm>
              <a:off x="601495" y="5049535"/>
              <a:ext cx="1273353" cy="705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200" b="1" dirty="0">
                  <a:latin typeface="微软雅黑" pitchFamily="34" charset="-122"/>
                  <a:ea typeface="微软雅黑" pitchFamily="34" charset="-122"/>
                </a:rPr>
                <a:t>长途电话</a:t>
              </a:r>
            </a:p>
            <a:p>
              <a:pPr>
                <a:lnSpc>
                  <a:spcPct val="95000"/>
                </a:lnSpc>
              </a:pPr>
              <a:r>
                <a:rPr kumimoji="1" lang="zh-CN" altLang="en-US" sz="1200" b="1" dirty="0">
                  <a:latin typeface="微软雅黑" pitchFamily="34" charset="-122"/>
                  <a:ea typeface="微软雅黑" pitchFamily="34" charset="-122"/>
                </a:rPr>
                <a:t>    质量</a:t>
              </a:r>
            </a:p>
          </p:txBody>
        </p:sp>
        <p:sp>
          <p:nvSpPr>
            <p:cNvPr id="43" name="Freeform 41"/>
            <p:cNvSpPr>
              <a:spLocks/>
            </p:cNvSpPr>
            <p:nvPr/>
          </p:nvSpPr>
          <p:spPr bwMode="auto">
            <a:xfrm>
              <a:off x="4010122" y="4048127"/>
              <a:ext cx="1322520" cy="912813"/>
            </a:xfrm>
            <a:custGeom>
              <a:avLst/>
              <a:gdLst>
                <a:gd name="T0" fmla="*/ 0 w 736"/>
                <a:gd name="T1" fmla="*/ 0 h 481"/>
                <a:gd name="T2" fmla="*/ 80 w 736"/>
                <a:gd name="T3" fmla="*/ 212 h 481"/>
                <a:gd name="T4" fmla="*/ 176 w 736"/>
                <a:gd name="T5" fmla="*/ 316 h 481"/>
                <a:gd name="T6" fmla="*/ 308 w 736"/>
                <a:gd name="T7" fmla="*/ 392 h 481"/>
                <a:gd name="T8" fmla="*/ 460 w 736"/>
                <a:gd name="T9" fmla="*/ 444 h 481"/>
                <a:gd name="T10" fmla="*/ 640 w 736"/>
                <a:gd name="T11" fmla="*/ 476 h 481"/>
                <a:gd name="T12" fmla="*/ 736 w 736"/>
                <a:gd name="T13" fmla="*/ 476 h 481"/>
              </a:gdLst>
              <a:ahLst/>
              <a:cxnLst>
                <a:cxn ang="0">
                  <a:pos x="T0" y="T1"/>
                </a:cxn>
                <a:cxn ang="0">
                  <a:pos x="T2" y="T3"/>
                </a:cxn>
                <a:cxn ang="0">
                  <a:pos x="T4" y="T5"/>
                </a:cxn>
                <a:cxn ang="0">
                  <a:pos x="T6" y="T7"/>
                </a:cxn>
                <a:cxn ang="0">
                  <a:pos x="T8" y="T9"/>
                </a:cxn>
                <a:cxn ang="0">
                  <a:pos x="T10" y="T11"/>
                </a:cxn>
                <a:cxn ang="0">
                  <a:pos x="T12" y="T13"/>
                </a:cxn>
              </a:cxnLst>
              <a:rect l="0" t="0" r="r" b="b"/>
              <a:pathLst>
                <a:path w="736" h="481">
                  <a:moveTo>
                    <a:pt x="0" y="0"/>
                  </a:moveTo>
                  <a:cubicBezTo>
                    <a:pt x="13" y="35"/>
                    <a:pt x="51" y="159"/>
                    <a:pt x="80" y="212"/>
                  </a:cubicBezTo>
                  <a:cubicBezTo>
                    <a:pt x="109" y="265"/>
                    <a:pt x="138" y="286"/>
                    <a:pt x="176" y="316"/>
                  </a:cubicBezTo>
                  <a:cubicBezTo>
                    <a:pt x="214" y="346"/>
                    <a:pt x="261" y="371"/>
                    <a:pt x="308" y="392"/>
                  </a:cubicBezTo>
                  <a:cubicBezTo>
                    <a:pt x="355" y="413"/>
                    <a:pt x="405" y="430"/>
                    <a:pt x="460" y="444"/>
                  </a:cubicBezTo>
                  <a:cubicBezTo>
                    <a:pt x="515" y="458"/>
                    <a:pt x="594" y="471"/>
                    <a:pt x="640" y="476"/>
                  </a:cubicBezTo>
                  <a:cubicBezTo>
                    <a:pt x="686" y="481"/>
                    <a:pt x="712" y="480"/>
                    <a:pt x="736" y="476"/>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Text Box 42"/>
            <p:cNvSpPr txBox="1">
              <a:spLocks noChangeArrowheads="1"/>
            </p:cNvSpPr>
            <p:nvPr/>
          </p:nvSpPr>
          <p:spPr bwMode="auto">
            <a:xfrm>
              <a:off x="4068595" y="4032252"/>
              <a:ext cx="1569244" cy="6758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dirty="0">
                  <a:latin typeface="微软雅黑" pitchFamily="34" charset="-122"/>
                  <a:ea typeface="微软雅黑" pitchFamily="34" charset="-122"/>
                </a:rPr>
                <a:t>接收端播放</a:t>
              </a:r>
            </a:p>
            <a:p>
              <a:pPr>
                <a:lnSpc>
                  <a:spcPct val="90000"/>
                </a:lnSpc>
              </a:pPr>
              <a:r>
                <a:rPr kumimoji="1" lang="zh-CN" altLang="en-US" sz="1200" b="1" dirty="0">
                  <a:latin typeface="微软雅黑" pitchFamily="34" charset="-122"/>
                  <a:ea typeface="微软雅黑" pitchFamily="34" charset="-122"/>
                </a:rPr>
                <a:t>    时延增大</a:t>
              </a:r>
            </a:p>
          </p:txBody>
        </p:sp>
        <p:sp>
          <p:nvSpPr>
            <p:cNvPr id="42" name="Line 40"/>
            <p:cNvSpPr>
              <a:spLocks noChangeShapeType="1"/>
            </p:cNvSpPr>
            <p:nvPr/>
          </p:nvSpPr>
          <p:spPr bwMode="auto">
            <a:xfrm flipV="1">
              <a:off x="1853504" y="5392740"/>
              <a:ext cx="820341" cy="9525"/>
            </a:xfrm>
            <a:prstGeom prst="line">
              <a:avLst/>
            </a:prstGeom>
            <a:noFill/>
            <a:ln w="19050">
              <a:solidFill>
                <a:srgbClr val="CC00CC"/>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49" name="矩形 48"/>
          <p:cNvSpPr/>
          <p:nvPr/>
        </p:nvSpPr>
        <p:spPr>
          <a:xfrm>
            <a:off x="5915236" y="1461532"/>
            <a:ext cx="2010497" cy="95410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在点 </a:t>
            </a:r>
            <a:r>
              <a:rPr lang="en-US" altLang="zh-CN" sz="1400" b="1" dirty="0">
                <a:latin typeface="微软雅黑" pitchFamily="34" charset="-122"/>
                <a:ea typeface="微软雅黑" pitchFamily="34" charset="-122"/>
              </a:rPr>
              <a:t>N </a:t>
            </a:r>
            <a:r>
              <a:rPr lang="zh-CN" altLang="en-US" sz="1400" b="1" dirty="0">
                <a:latin typeface="微软雅黑" pitchFamily="34" charset="-122"/>
                <a:ea typeface="微软雅黑" pitchFamily="34" charset="-122"/>
              </a:rPr>
              <a:t>处，端到端时延和话音分组丢失率都是最小。但实际上并不可能工作在这个点上。</a:t>
            </a:r>
          </a:p>
        </p:txBody>
      </p:sp>
    </p:spTree>
    <p:extLst>
      <p:ext uri="{BB962C8B-B14F-4D97-AF65-F5344CB8AC3E}">
        <p14:creationId xmlns:p14="http://schemas.microsoft.com/office/powerpoint/2010/main" xmlns="" val="2769765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1036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860539"/>
            <a:ext cx="154401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线速路由器 </a:t>
            </a:r>
          </a:p>
        </p:txBody>
      </p:sp>
      <p:sp>
        <p:nvSpPr>
          <p:cNvPr id="10" name="Rectangle 46"/>
          <p:cNvSpPr>
            <a:spLocks noChangeArrowheads="1"/>
          </p:cNvSpPr>
          <p:nvPr/>
        </p:nvSpPr>
        <p:spPr bwMode="auto">
          <a:xfrm>
            <a:off x="517853" y="1260829"/>
            <a:ext cx="8315595"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提高路由器的转发分组的速率</a:t>
            </a:r>
            <a:r>
              <a:rPr lang="zh-CN" altLang="en-US" sz="2000" b="1" dirty="0">
                <a:latin typeface="微软雅黑" pitchFamily="34" charset="-122"/>
                <a:ea typeface="微软雅黑" pitchFamily="34" charset="-122"/>
              </a:rPr>
              <a:t>对提高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电话的质量也是很重要的。</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据统计，一个跨大西洋的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电话一般要经过 </a:t>
            </a:r>
            <a:r>
              <a:rPr lang="en-US" altLang="zh-CN" sz="2000" b="1" dirty="0" smtClean="0">
                <a:latin typeface="微软雅黑" pitchFamily="34" charset="-122"/>
                <a:ea typeface="微软雅黑" pitchFamily="34" charset="-122"/>
              </a:rPr>
              <a:t>20~30 </a:t>
            </a:r>
            <a:r>
              <a:rPr lang="zh-CN" altLang="en-US" sz="2000" b="1" dirty="0">
                <a:latin typeface="微软雅黑" pitchFamily="34" charset="-122"/>
                <a:ea typeface="微软雅黑" pitchFamily="34" charset="-122"/>
              </a:rPr>
              <a:t>个路由器</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一个普通路由器每秒可</a:t>
            </a:r>
            <a:r>
              <a:rPr lang="zh-CN" altLang="en-US" sz="2000" b="1" dirty="0" smtClean="0">
                <a:latin typeface="微软雅黑" pitchFamily="34" charset="-122"/>
                <a:ea typeface="微软雅黑" pitchFamily="34" charset="-122"/>
              </a:rPr>
              <a:t>转发 </a:t>
            </a:r>
            <a:r>
              <a:rPr lang="en-US" altLang="zh-CN" sz="2000" b="1" dirty="0">
                <a:latin typeface="微软雅黑" pitchFamily="34" charset="-122"/>
                <a:ea typeface="微软雅黑" pitchFamily="34" charset="-122"/>
              </a:rPr>
              <a:t>50~100 </a:t>
            </a:r>
            <a:r>
              <a:rPr lang="zh-CN" altLang="en-US" sz="2000" b="1" dirty="0" smtClean="0">
                <a:latin typeface="微软雅黑" pitchFamily="34" charset="-122"/>
                <a:ea typeface="微软雅黑" pitchFamily="34" charset="-122"/>
              </a:rPr>
              <a:t>万个分组。</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若能改用吉比特路由器（又称为线速路由器），则每秒可转发 </a:t>
            </a:r>
            <a:r>
              <a:rPr lang="en-US" altLang="zh-CN" sz="2000" b="1" dirty="0">
                <a:latin typeface="微软雅黑" pitchFamily="34" charset="-122"/>
                <a:ea typeface="微软雅黑" pitchFamily="34" charset="-122"/>
              </a:rPr>
              <a:t>5 </a:t>
            </a:r>
            <a:r>
              <a:rPr lang="zh-CN" altLang="en-US" sz="2000" b="1" dirty="0">
                <a:latin typeface="微软雅黑" pitchFamily="34" charset="-122"/>
                <a:ea typeface="微软雅黑" pitchFamily="34" charset="-122"/>
              </a:rPr>
              <a:t>百万至 </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千万个分组（即交换速率达 </a:t>
            </a:r>
            <a:r>
              <a:rPr lang="en-US" altLang="zh-CN" sz="2000" b="1" dirty="0">
                <a:latin typeface="微软雅黑" pitchFamily="34" charset="-122"/>
                <a:ea typeface="微软雅黑" pitchFamily="34" charset="-122"/>
              </a:rPr>
              <a:t>60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左右）。这样还可进一步减少由网络造成的时延。 </a:t>
            </a:r>
          </a:p>
        </p:txBody>
      </p:sp>
    </p:spTree>
    <p:extLst>
      <p:ext uri="{BB962C8B-B14F-4D97-AF65-F5344CB8AC3E}">
        <p14:creationId xmlns:p14="http://schemas.microsoft.com/office/powerpoint/2010/main" xmlns="" val="164998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9472" y="1243501"/>
            <a:ext cx="8411244"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多媒体信息包括：声音和图像信息</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多媒体</a:t>
            </a:r>
            <a:r>
              <a:rPr lang="zh-CN" altLang="en-US" sz="2000" b="1" dirty="0">
                <a:latin typeface="微软雅黑" pitchFamily="34" charset="-122"/>
                <a:ea typeface="微软雅黑" pitchFamily="34" charset="-122"/>
              </a:rPr>
              <a:t>信息的两个最主要特点：</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多媒体信息的信息量往往很大</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1100" eaLnBrk="0" hangingPunct="0">
              <a:lnSpc>
                <a:spcPts val="3300"/>
              </a:lnSpc>
              <a:buClr>
                <a:srgbClr val="7030A0"/>
              </a:buClr>
            </a:pP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标准语音：</a:t>
            </a:r>
            <a:r>
              <a:rPr lang="en-US" altLang="zh-CN" sz="2000" b="1" dirty="0">
                <a:latin typeface="微软雅黑" pitchFamily="34" charset="-122"/>
                <a:ea typeface="微软雅黑" pitchFamily="34" charset="-122"/>
              </a:rPr>
              <a:t>64 </a:t>
            </a:r>
            <a:r>
              <a:rPr lang="en-US" altLang="zh-CN" sz="2000" b="1" dirty="0" err="1" smtClean="0">
                <a:latin typeface="微软雅黑" pitchFamily="34" charset="-122"/>
                <a:ea typeface="微软雅黑" pitchFamily="34" charset="-122"/>
              </a:rPr>
              <a:t>kbit</a:t>
            </a:r>
            <a:r>
              <a:rPr lang="en-US" altLang="zh-CN" sz="2000" b="1" dirty="0" smtClean="0">
                <a:latin typeface="微软雅黑" pitchFamily="34" charset="-122"/>
                <a:ea typeface="微软雅黑" pitchFamily="34" charset="-122"/>
              </a:rPr>
              <a:t>/s</a:t>
            </a:r>
            <a:r>
              <a:rPr lang="zh-CN" altLang="en-US" sz="2000" b="1" dirty="0">
                <a:latin typeface="微软雅黑" pitchFamily="34" charset="-122"/>
                <a:ea typeface="微软雅黑" pitchFamily="34" charset="-122"/>
              </a:rPr>
              <a:t>；高质量的立体声</a:t>
            </a:r>
            <a:r>
              <a:rPr lang="zh-CN" altLang="en-US" sz="2000" b="1" dirty="0" smtClean="0">
                <a:latin typeface="微软雅黑" pitchFamily="34" charset="-122"/>
                <a:ea typeface="微软雅黑" pitchFamily="34" charset="-122"/>
              </a:rPr>
              <a:t>音乐：</a:t>
            </a:r>
            <a:r>
              <a:rPr lang="en-US" altLang="zh-CN" sz="2000" b="1" dirty="0">
                <a:latin typeface="微软雅黑" pitchFamily="34" charset="-122"/>
                <a:ea typeface="微软雅黑" pitchFamily="34" charset="-122"/>
              </a:rPr>
              <a:t>1.4 </a:t>
            </a:r>
            <a:r>
              <a:rPr lang="en-US" altLang="zh-CN" sz="2000" b="1" dirty="0" smtClean="0">
                <a:latin typeface="微软雅黑" pitchFamily="34" charset="-122"/>
                <a:ea typeface="微软雅黑" pitchFamily="34" charset="-122"/>
              </a:rPr>
              <a:t>Mbit/s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1100" eaLnBrk="0" hangingPunct="0">
              <a:lnSpc>
                <a:spcPts val="3300"/>
              </a:lnSpc>
              <a:buClr>
                <a:srgbClr val="7030A0"/>
              </a:buClr>
            </a:pP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数码</a:t>
            </a:r>
            <a:r>
              <a:rPr lang="zh-CN" altLang="en-US" sz="2000" b="1" dirty="0" smtClean="0">
                <a:latin typeface="微软雅黑" pitchFamily="34" charset="-122"/>
                <a:ea typeface="微软雅黑" pitchFamily="34" charset="-122"/>
              </a:rPr>
              <a:t>照片 </a:t>
            </a:r>
            <a:r>
              <a:rPr lang="en-US" altLang="zh-CN" sz="2000" b="1" dirty="0" smtClean="0">
                <a:latin typeface="微软雅黑" pitchFamily="34" charset="-122"/>
                <a:ea typeface="微软雅黑" pitchFamily="34" charset="-122"/>
              </a:rPr>
              <a:t>(1280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960)</a:t>
            </a:r>
            <a:r>
              <a:rPr lang="zh-CN" altLang="en-US"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3.52 </a:t>
            </a:r>
            <a:r>
              <a:rPr lang="en-US" altLang="zh-CN" sz="2000" b="1" dirty="0" smtClean="0">
                <a:latin typeface="微软雅黑" pitchFamily="34" charset="-122"/>
                <a:ea typeface="微软雅黑" pitchFamily="34" charset="-122"/>
              </a:rPr>
              <a:t>MB</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彩色电视：</a:t>
            </a:r>
            <a:r>
              <a:rPr lang="en-US" altLang="zh-CN" sz="2000" b="1" dirty="0">
                <a:latin typeface="微软雅黑" pitchFamily="34" charset="-122"/>
                <a:ea typeface="微软雅黑" pitchFamily="34" charset="-122"/>
              </a:rPr>
              <a:t>250 </a:t>
            </a:r>
            <a:r>
              <a:rPr lang="en-US" altLang="zh-CN" sz="2000" b="1" dirty="0" smtClean="0">
                <a:latin typeface="微软雅黑" pitchFamily="34" charset="-122"/>
                <a:ea typeface="微软雅黑" pitchFamily="34" charset="-122"/>
              </a:rPr>
              <a:t>Mbit/s</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798300" indent="-457200" eaLnBrk="0" hangingPunct="0">
              <a:lnSpc>
                <a:spcPts val="3300"/>
              </a:lnSpc>
              <a:buClr>
                <a:srgbClr val="7030A0"/>
              </a:buClr>
              <a:buFont typeface="+mj-lt"/>
              <a:buAutoNum type="arabicPeriod" startAt="2"/>
            </a:pPr>
            <a:r>
              <a:rPr lang="zh-CN" altLang="en-US" sz="2000" b="1" dirty="0">
                <a:latin typeface="微软雅黑" pitchFamily="34" charset="-122"/>
                <a:ea typeface="微软雅黑" pitchFamily="34" charset="-122"/>
              </a:rPr>
              <a:t>在传输多媒体数据时，对时延和时延抖动均有较高的要求。 </a:t>
            </a:r>
          </a:p>
        </p:txBody>
      </p:sp>
      <p:sp>
        <p:nvSpPr>
          <p:cNvPr id="6" name="AutoShape 5"/>
          <p:cNvSpPr>
            <a:spLocks noChangeArrowheads="1"/>
          </p:cNvSpPr>
          <p:nvPr/>
        </p:nvSpPr>
        <p:spPr bwMode="auto">
          <a:xfrm>
            <a:off x="509473" y="8749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61785" y="841762"/>
            <a:ext cx="22365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多媒体信息的特点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616902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642948"/>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593120"/>
            <a:ext cx="154401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Skype</a:t>
            </a:r>
          </a:p>
        </p:txBody>
      </p:sp>
      <p:sp>
        <p:nvSpPr>
          <p:cNvPr id="4" name="Rectangle 46"/>
          <p:cNvSpPr>
            <a:spLocks noChangeArrowheads="1"/>
          </p:cNvSpPr>
          <p:nvPr/>
        </p:nvSpPr>
        <p:spPr bwMode="auto">
          <a:xfrm>
            <a:off x="517854" y="927419"/>
            <a:ext cx="8220704" cy="35548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b="1" dirty="0">
                <a:solidFill>
                  <a:srgbClr val="0000FF"/>
                </a:solidFill>
                <a:latin typeface="微软雅黑" pitchFamily="34" charset="-122"/>
                <a:ea typeface="微软雅黑" pitchFamily="34" charset="-122"/>
              </a:rPr>
              <a:t>Skype </a:t>
            </a:r>
            <a:r>
              <a:rPr lang="zh-CN" altLang="en-US" b="1" dirty="0">
                <a:solidFill>
                  <a:srgbClr val="0000FF"/>
                </a:solidFill>
                <a:latin typeface="微软雅黑" pitchFamily="34" charset="-122"/>
                <a:ea typeface="微软雅黑" pitchFamily="34" charset="-122"/>
              </a:rPr>
              <a:t>采用了 </a:t>
            </a:r>
            <a:r>
              <a:rPr lang="en-US" altLang="zh-CN" b="1" dirty="0">
                <a:solidFill>
                  <a:srgbClr val="0000FF"/>
                </a:solidFill>
                <a:latin typeface="微软雅黑" pitchFamily="34" charset="-122"/>
                <a:ea typeface="微软雅黑" pitchFamily="34" charset="-122"/>
              </a:rPr>
              <a:t>P2P </a:t>
            </a:r>
            <a:r>
              <a:rPr lang="zh-CN" altLang="en-US" b="1" dirty="0">
                <a:solidFill>
                  <a:srgbClr val="0000FF"/>
                </a:solidFill>
                <a:latin typeface="微软雅黑" pitchFamily="34" charset="-122"/>
                <a:ea typeface="微软雅黑" pitchFamily="34" charset="-122"/>
              </a:rPr>
              <a:t>和全球索引技术</a:t>
            </a:r>
            <a:r>
              <a:rPr lang="zh-CN" altLang="en-US" b="1" dirty="0">
                <a:latin typeface="微软雅黑" pitchFamily="34" charset="-122"/>
                <a:ea typeface="微软雅黑" pitchFamily="34" charset="-122"/>
              </a:rPr>
              <a:t>提供快速路由选择机制，管理成本大大降低。由于用户路由信息分布式存储于因特网的结点中，因此呼叫连接完成得很快。</a:t>
            </a:r>
          </a:p>
          <a:p>
            <a:pPr marL="342900" indent="-342900" eaLnBrk="0" hangingPunct="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Skype </a:t>
            </a:r>
            <a:r>
              <a:rPr lang="zh-CN" altLang="en-US" b="1" dirty="0">
                <a:latin typeface="微软雅黑" pitchFamily="34" charset="-122"/>
                <a:ea typeface="微软雅黑" pitchFamily="34" charset="-122"/>
              </a:rPr>
              <a:t>采用了</a:t>
            </a:r>
            <a:r>
              <a:rPr lang="zh-CN" altLang="en-US" b="1" dirty="0">
                <a:solidFill>
                  <a:srgbClr val="0000FF"/>
                </a:solidFill>
                <a:latin typeface="微软雅黑" pitchFamily="34" charset="-122"/>
                <a:ea typeface="微软雅黑" pitchFamily="34" charset="-122"/>
              </a:rPr>
              <a:t>端对端加密方式</a:t>
            </a:r>
            <a:r>
              <a:rPr lang="zh-CN" altLang="en-US" b="1" dirty="0">
                <a:latin typeface="微软雅黑" pitchFamily="34" charset="-122"/>
                <a:ea typeface="微软雅黑" pitchFamily="34" charset="-122"/>
              </a:rPr>
              <a:t>，保证信息的安全性。</a:t>
            </a:r>
          </a:p>
          <a:p>
            <a:pPr marL="342900" indent="-342900" eaLnBrk="0" hangingPunct="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Skype </a:t>
            </a:r>
            <a:r>
              <a:rPr lang="zh-CN" altLang="en-US" b="1" dirty="0">
                <a:latin typeface="微软雅黑" pitchFamily="34" charset="-122"/>
                <a:ea typeface="微软雅黑" pitchFamily="34" charset="-122"/>
              </a:rPr>
              <a:t>使用 </a:t>
            </a:r>
            <a:r>
              <a:rPr lang="en-US" altLang="zh-CN" b="1" dirty="0">
                <a:latin typeface="微软雅黑" pitchFamily="34" charset="-122"/>
                <a:ea typeface="微软雅黑" pitchFamily="34" charset="-122"/>
              </a:rPr>
              <a:t>P2P </a:t>
            </a:r>
            <a:r>
              <a:rPr lang="zh-CN" altLang="en-US" b="1" dirty="0">
                <a:latin typeface="微软雅黑" pitchFamily="34" charset="-122"/>
                <a:ea typeface="微软雅黑" pitchFamily="34" charset="-122"/>
              </a:rPr>
              <a:t>的技术，用户数据主要存储在 </a:t>
            </a:r>
            <a:r>
              <a:rPr lang="en-US" altLang="zh-CN" b="1" dirty="0">
                <a:latin typeface="微软雅黑" pitchFamily="34" charset="-122"/>
                <a:ea typeface="微软雅黑" pitchFamily="34" charset="-122"/>
              </a:rPr>
              <a:t>P2P </a:t>
            </a:r>
            <a:r>
              <a:rPr lang="zh-CN" altLang="en-US" b="1" dirty="0">
                <a:latin typeface="微软雅黑" pitchFamily="34" charset="-122"/>
                <a:ea typeface="微软雅黑" pitchFamily="34" charset="-122"/>
              </a:rPr>
              <a:t>网络中，因此必须保证存储在公共网络中的数据是可靠的和没有被篡改的。</a:t>
            </a:r>
            <a:r>
              <a:rPr lang="en-US" altLang="zh-CN" b="1" dirty="0">
                <a:latin typeface="微软雅黑" pitchFamily="34" charset="-122"/>
                <a:ea typeface="微软雅黑" pitchFamily="34" charset="-122"/>
              </a:rPr>
              <a:t>Skype </a:t>
            </a:r>
            <a:r>
              <a:rPr lang="zh-CN" altLang="en-US" b="1" dirty="0">
                <a:latin typeface="微软雅黑" pitchFamily="34" charset="-122"/>
                <a:ea typeface="微软雅黑" pitchFamily="34" charset="-122"/>
              </a:rPr>
              <a:t>对公共目录中存储的和用户相关的数据都采用了数字签名，保证了数据无法被篡改</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en-US" altLang="zh-CN" b="1" dirty="0">
                <a:latin typeface="微软雅黑" pitchFamily="34" charset="-122"/>
                <a:ea typeface="微软雅黑" pitchFamily="34" charset="-122"/>
              </a:rPr>
              <a:t>Skype </a:t>
            </a:r>
            <a:r>
              <a:rPr lang="zh-CN" altLang="en-US" b="1" dirty="0">
                <a:latin typeface="微软雅黑" pitchFamily="34" charset="-122"/>
                <a:ea typeface="微软雅黑" pitchFamily="34" charset="-122"/>
              </a:rPr>
              <a:t>的问世给全球信息技术和通信产业带来深远的影响，也给每一位网络使用者带来生活方式的改变。 </a:t>
            </a:r>
          </a:p>
        </p:txBody>
      </p:sp>
    </p:spTree>
    <p:extLst>
      <p:ext uri="{BB962C8B-B14F-4D97-AF65-F5344CB8AC3E}">
        <p14:creationId xmlns:p14="http://schemas.microsoft.com/office/powerpoint/2010/main" xmlns="" val="21231981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899213"/>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1930488" y="873749"/>
            <a:ext cx="529183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8.3.2  IP </a:t>
            </a:r>
            <a:r>
              <a:rPr lang="zh-CN" altLang="en-US" sz="2400" b="1" dirty="0">
                <a:solidFill>
                  <a:schemeClr val="bg1"/>
                </a:solidFill>
                <a:latin typeface="微软雅黑" pitchFamily="34" charset="-122"/>
                <a:ea typeface="微软雅黑" pitchFamily="34" charset="-122"/>
              </a:rPr>
              <a:t>电话所需要的几种应用协议 </a:t>
            </a:r>
          </a:p>
        </p:txBody>
      </p:sp>
      <p:sp>
        <p:nvSpPr>
          <p:cNvPr id="4" name="Rectangle 8"/>
          <p:cNvSpPr>
            <a:spLocks noChangeArrowheads="1"/>
          </p:cNvSpPr>
          <p:nvPr/>
        </p:nvSpPr>
        <p:spPr bwMode="auto">
          <a:xfrm>
            <a:off x="511896" y="1379658"/>
            <a:ext cx="8295674" cy="2631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电话的通信中，至少需要两种应用协议：</a:t>
            </a:r>
          </a:p>
          <a:p>
            <a:pPr marL="682625" indent="-417513">
              <a:lnSpc>
                <a:spcPts val="3300"/>
              </a:lnSpc>
              <a:buClr>
                <a:srgbClr val="7030A0"/>
              </a:buClr>
              <a:buFont typeface="+mj-lt"/>
              <a:buAutoNum type="arabicPeriod"/>
            </a:pPr>
            <a:r>
              <a:rPr lang="zh-CN" altLang="en-US" sz="2000" b="1" dirty="0">
                <a:latin typeface="微软雅黑" pitchFamily="34" charset="-122"/>
                <a:ea typeface="微软雅黑" pitchFamily="34" charset="-122"/>
              </a:rPr>
              <a:t>一种是</a:t>
            </a:r>
            <a:r>
              <a:rPr lang="zh-CN" altLang="en-US" sz="2000" b="1" dirty="0">
                <a:solidFill>
                  <a:srgbClr val="0000FF"/>
                </a:solidFill>
                <a:latin typeface="微软雅黑" pitchFamily="34" charset="-122"/>
                <a:ea typeface="微软雅黑" pitchFamily="34" charset="-122"/>
              </a:rPr>
              <a:t>信令协议</a:t>
            </a:r>
            <a:r>
              <a:rPr lang="zh-CN" altLang="en-US" sz="2000" b="1" dirty="0">
                <a:latin typeface="微软雅黑" pitchFamily="34" charset="-122"/>
                <a:ea typeface="微软雅黑" pitchFamily="34" charset="-122"/>
              </a:rPr>
              <a:t>，它使我们能够在互联网上找到被叫用户。</a:t>
            </a:r>
          </a:p>
          <a:p>
            <a:pPr marL="682625" indent="-417513">
              <a:lnSpc>
                <a:spcPts val="3300"/>
              </a:lnSpc>
              <a:buClr>
                <a:srgbClr val="7030A0"/>
              </a:buClr>
              <a:buFont typeface="+mj-lt"/>
              <a:buAutoNum type="arabicPeriod"/>
            </a:pPr>
            <a:r>
              <a:rPr lang="zh-CN" altLang="en-US" sz="2000" b="1" dirty="0">
                <a:latin typeface="微软雅黑" pitchFamily="34" charset="-122"/>
                <a:ea typeface="微软雅黑" pitchFamily="34" charset="-122"/>
              </a:rPr>
              <a:t>另一种是话音分组的</a:t>
            </a:r>
            <a:r>
              <a:rPr lang="zh-CN" altLang="en-US" sz="2000" b="1" dirty="0">
                <a:solidFill>
                  <a:srgbClr val="0000FF"/>
                </a:solidFill>
                <a:latin typeface="微软雅黑" pitchFamily="34" charset="-122"/>
                <a:ea typeface="微软雅黑" pitchFamily="34" charset="-122"/>
              </a:rPr>
              <a:t>传送协议</a:t>
            </a:r>
            <a:r>
              <a:rPr lang="zh-CN" altLang="en-US" sz="2000" b="1" dirty="0">
                <a:latin typeface="微软雅黑" pitchFamily="34" charset="-122"/>
                <a:ea typeface="微软雅黑" pitchFamily="34" charset="-122"/>
              </a:rPr>
              <a:t>，它使我们用来进行电话通信的话音数据能够以时延敏感属性在互联网中传送。</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为了在互联网中提供实时交互式的音频</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视频服务</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新的多媒体体系结构。</a:t>
            </a:r>
          </a:p>
        </p:txBody>
      </p:sp>
    </p:spTree>
    <p:extLst>
      <p:ext uri="{BB962C8B-B14F-4D97-AF65-F5344CB8AC3E}">
        <p14:creationId xmlns:p14="http://schemas.microsoft.com/office/powerpoint/2010/main" xmlns="" val="34008992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12"/>
          <p:cNvSpPr>
            <a:spLocks noChangeArrowheads="1"/>
          </p:cNvSpPr>
          <p:nvPr/>
        </p:nvSpPr>
        <p:spPr bwMode="auto">
          <a:xfrm>
            <a:off x="511896" y="685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41" name="Rectangle 13"/>
          <p:cNvSpPr>
            <a:spLocks noChangeArrowheads="1"/>
          </p:cNvSpPr>
          <p:nvPr/>
        </p:nvSpPr>
        <p:spPr bwMode="auto">
          <a:xfrm>
            <a:off x="1930488" y="660157"/>
            <a:ext cx="529183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8.3.2  IP </a:t>
            </a:r>
            <a:r>
              <a:rPr lang="zh-CN" altLang="en-US" sz="2400" b="1" dirty="0">
                <a:solidFill>
                  <a:schemeClr val="bg1"/>
                </a:solidFill>
                <a:latin typeface="微软雅黑" pitchFamily="34" charset="-122"/>
                <a:ea typeface="微软雅黑" pitchFamily="34" charset="-122"/>
              </a:rPr>
              <a:t>电话所需要的几种应用协议 </a:t>
            </a:r>
          </a:p>
        </p:txBody>
      </p:sp>
      <p:sp>
        <p:nvSpPr>
          <p:cNvPr id="4" name="圆角矩形 3"/>
          <p:cNvSpPr/>
          <p:nvPr/>
        </p:nvSpPr>
        <p:spPr>
          <a:xfrm>
            <a:off x="511896" y="1218045"/>
            <a:ext cx="8129016" cy="31391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9" name="组合 38"/>
          <p:cNvGrpSpPr/>
          <p:nvPr/>
        </p:nvGrpSpPr>
        <p:grpSpPr>
          <a:xfrm>
            <a:off x="1749043" y="1250097"/>
            <a:ext cx="5657081" cy="3003543"/>
            <a:chOff x="215493" y="1160464"/>
            <a:chExt cx="9562043" cy="5076825"/>
          </a:xfrm>
        </p:grpSpPr>
        <p:sp>
          <p:nvSpPr>
            <p:cNvPr id="7" name="Line 13"/>
            <p:cNvSpPr>
              <a:spLocks noChangeShapeType="1"/>
            </p:cNvSpPr>
            <p:nvPr/>
          </p:nvSpPr>
          <p:spPr bwMode="auto">
            <a:xfrm>
              <a:off x="6165973" y="2832100"/>
              <a:ext cx="0" cy="139858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14"/>
            <p:cNvSpPr>
              <a:spLocks noChangeArrowheads="1"/>
            </p:cNvSpPr>
            <p:nvPr/>
          </p:nvSpPr>
          <p:spPr bwMode="auto">
            <a:xfrm>
              <a:off x="939527" y="3390900"/>
              <a:ext cx="3229769" cy="46513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TCP</a:t>
              </a:r>
            </a:p>
          </p:txBody>
        </p:sp>
        <p:sp>
          <p:nvSpPr>
            <p:cNvPr id="9" name="Rectangle 15"/>
            <p:cNvSpPr>
              <a:spLocks noChangeArrowheads="1"/>
            </p:cNvSpPr>
            <p:nvPr/>
          </p:nvSpPr>
          <p:spPr bwMode="auto">
            <a:xfrm>
              <a:off x="4549369" y="3390900"/>
              <a:ext cx="5228167" cy="46513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UDP</a:t>
              </a:r>
            </a:p>
          </p:txBody>
        </p:sp>
        <p:sp>
          <p:nvSpPr>
            <p:cNvPr id="10" name="Line 16"/>
            <p:cNvSpPr>
              <a:spLocks noChangeShapeType="1"/>
            </p:cNvSpPr>
            <p:nvPr/>
          </p:nvSpPr>
          <p:spPr bwMode="auto">
            <a:xfrm>
              <a:off x="2554410" y="3856038"/>
              <a:ext cx="0" cy="37465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Line 17"/>
            <p:cNvSpPr>
              <a:spLocks noChangeShapeType="1"/>
            </p:cNvSpPr>
            <p:nvPr/>
          </p:nvSpPr>
          <p:spPr bwMode="auto">
            <a:xfrm>
              <a:off x="6924402" y="3856038"/>
              <a:ext cx="0" cy="37465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Line 18"/>
            <p:cNvSpPr>
              <a:spLocks noChangeShapeType="1"/>
            </p:cNvSpPr>
            <p:nvPr/>
          </p:nvSpPr>
          <p:spPr bwMode="auto">
            <a:xfrm>
              <a:off x="1603366" y="2738438"/>
              <a:ext cx="0" cy="652462"/>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Line 19"/>
            <p:cNvSpPr>
              <a:spLocks noChangeShapeType="1"/>
            </p:cNvSpPr>
            <p:nvPr/>
          </p:nvSpPr>
          <p:spPr bwMode="auto">
            <a:xfrm>
              <a:off x="3125381" y="2832100"/>
              <a:ext cx="0" cy="558800"/>
            </a:xfrm>
            <a:prstGeom prst="line">
              <a:avLst/>
            </a:prstGeom>
            <a:noFill/>
            <a:ln w="19050">
              <a:solidFill>
                <a:srgbClr val="0000FF"/>
              </a:solidFill>
              <a:prstDash val="dash"/>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Line 20"/>
            <p:cNvSpPr>
              <a:spLocks noChangeShapeType="1"/>
            </p:cNvSpPr>
            <p:nvPr/>
          </p:nvSpPr>
          <p:spPr bwMode="auto">
            <a:xfrm flipH="1">
              <a:off x="3694633" y="2738438"/>
              <a:ext cx="665559" cy="652462"/>
            </a:xfrm>
            <a:prstGeom prst="line">
              <a:avLst/>
            </a:prstGeom>
            <a:noFill/>
            <a:ln w="19050">
              <a:solidFill>
                <a:srgbClr val="0000FF"/>
              </a:solidFill>
              <a:prstDash val="dash"/>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Line 21"/>
            <p:cNvSpPr>
              <a:spLocks noChangeShapeType="1"/>
            </p:cNvSpPr>
            <p:nvPr/>
          </p:nvSpPr>
          <p:spPr bwMode="auto">
            <a:xfrm>
              <a:off x="7400783" y="2832100"/>
              <a:ext cx="0" cy="5588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6" name="Line 22"/>
            <p:cNvSpPr>
              <a:spLocks noChangeShapeType="1"/>
            </p:cNvSpPr>
            <p:nvPr/>
          </p:nvSpPr>
          <p:spPr bwMode="auto">
            <a:xfrm>
              <a:off x="4931162" y="2832100"/>
              <a:ext cx="0" cy="5588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7" name="Line 23"/>
            <p:cNvSpPr>
              <a:spLocks noChangeShapeType="1"/>
            </p:cNvSpPr>
            <p:nvPr/>
          </p:nvSpPr>
          <p:spPr bwMode="auto">
            <a:xfrm>
              <a:off x="3503736" y="2832100"/>
              <a:ext cx="1236531" cy="5588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24"/>
            <p:cNvSpPr>
              <a:spLocks noChangeShapeType="1"/>
            </p:cNvSpPr>
            <p:nvPr/>
          </p:nvSpPr>
          <p:spPr bwMode="auto">
            <a:xfrm flipH="1">
              <a:off x="9015668" y="2863850"/>
              <a:ext cx="0" cy="52705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Text Box 35"/>
            <p:cNvSpPr txBox="1">
              <a:spLocks noChangeArrowheads="1"/>
            </p:cNvSpPr>
            <p:nvPr/>
          </p:nvSpPr>
          <p:spPr bwMode="auto">
            <a:xfrm>
              <a:off x="2673078" y="1160464"/>
              <a:ext cx="806551" cy="4536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信令</a:t>
              </a:r>
            </a:p>
          </p:txBody>
        </p:sp>
        <p:sp>
          <p:nvSpPr>
            <p:cNvPr id="20" name="Text Box 36"/>
            <p:cNvSpPr txBox="1">
              <a:spLocks noChangeArrowheads="1"/>
            </p:cNvSpPr>
            <p:nvPr/>
          </p:nvSpPr>
          <p:spPr bwMode="auto">
            <a:xfrm>
              <a:off x="6095462" y="1663701"/>
              <a:ext cx="1310644" cy="4536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服务质量</a:t>
              </a:r>
            </a:p>
          </p:txBody>
        </p:sp>
        <p:sp>
          <p:nvSpPr>
            <p:cNvPr id="21" name="Rectangle 37"/>
            <p:cNvSpPr>
              <a:spLocks noChangeArrowheads="1"/>
            </p:cNvSpPr>
            <p:nvPr/>
          </p:nvSpPr>
          <p:spPr bwMode="auto">
            <a:xfrm>
              <a:off x="939526" y="4230689"/>
              <a:ext cx="8838009" cy="46513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IPv4 / IPv6</a:t>
              </a:r>
              <a:endParaRPr kumimoji="1" lang="en-US" altLang="zh-CN" sz="1200" b="1" dirty="0">
                <a:solidFill>
                  <a:schemeClr val="bg1"/>
                </a:solidFill>
                <a:latin typeface="微软雅黑" pitchFamily="34" charset="-122"/>
                <a:ea typeface="微软雅黑" pitchFamily="34" charset="-122"/>
              </a:endParaRPr>
            </a:p>
          </p:txBody>
        </p:sp>
        <p:sp>
          <p:nvSpPr>
            <p:cNvPr id="22" name="AutoShape 38"/>
            <p:cNvSpPr>
              <a:spLocks noChangeArrowheads="1"/>
            </p:cNvSpPr>
            <p:nvPr/>
          </p:nvSpPr>
          <p:spPr bwMode="auto">
            <a:xfrm>
              <a:off x="4074706"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RTSP</a:t>
              </a:r>
            </a:p>
          </p:txBody>
        </p:sp>
        <p:sp>
          <p:nvSpPr>
            <p:cNvPr id="23" name="AutoShape 39"/>
            <p:cNvSpPr>
              <a:spLocks noChangeArrowheads="1"/>
            </p:cNvSpPr>
            <p:nvPr/>
          </p:nvSpPr>
          <p:spPr bwMode="auto">
            <a:xfrm>
              <a:off x="6829813"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RTCP</a:t>
              </a:r>
            </a:p>
          </p:txBody>
        </p:sp>
        <p:sp>
          <p:nvSpPr>
            <p:cNvPr id="24" name="AutoShape 40"/>
            <p:cNvSpPr>
              <a:spLocks noChangeArrowheads="1"/>
            </p:cNvSpPr>
            <p:nvPr/>
          </p:nvSpPr>
          <p:spPr bwMode="auto">
            <a:xfrm>
              <a:off x="5500414"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RSVP</a:t>
              </a:r>
            </a:p>
          </p:txBody>
        </p:sp>
        <p:sp>
          <p:nvSpPr>
            <p:cNvPr id="25" name="AutoShape 41"/>
            <p:cNvSpPr>
              <a:spLocks noChangeArrowheads="1"/>
            </p:cNvSpPr>
            <p:nvPr/>
          </p:nvSpPr>
          <p:spPr bwMode="auto">
            <a:xfrm>
              <a:off x="1034115" y="2460626"/>
              <a:ext cx="1045633"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dirty="0">
                  <a:latin typeface="微软雅黑" pitchFamily="34" charset="-122"/>
                  <a:ea typeface="微软雅黑" pitchFamily="34" charset="-122"/>
                </a:rPr>
                <a:t>H.323</a:t>
              </a:r>
            </a:p>
          </p:txBody>
        </p:sp>
        <p:sp>
          <p:nvSpPr>
            <p:cNvPr id="26" name="AutoShape 42"/>
            <p:cNvSpPr>
              <a:spLocks noChangeArrowheads="1"/>
            </p:cNvSpPr>
            <p:nvPr/>
          </p:nvSpPr>
          <p:spPr bwMode="auto">
            <a:xfrm>
              <a:off x="2554411" y="2460626"/>
              <a:ext cx="1043914"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a:latin typeface="微软雅黑" pitchFamily="34" charset="-122"/>
                  <a:ea typeface="微软雅黑" pitchFamily="34" charset="-122"/>
                </a:rPr>
                <a:t>SIP</a:t>
              </a:r>
            </a:p>
          </p:txBody>
        </p:sp>
        <p:sp>
          <p:nvSpPr>
            <p:cNvPr id="27" name="AutoShape 43"/>
            <p:cNvSpPr>
              <a:spLocks noChangeArrowheads="1"/>
            </p:cNvSpPr>
            <p:nvPr/>
          </p:nvSpPr>
          <p:spPr bwMode="auto">
            <a:xfrm>
              <a:off x="8541006" y="2460626"/>
              <a:ext cx="951044" cy="371475"/>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dirty="0">
                  <a:latin typeface="微软雅黑" pitchFamily="34" charset="-122"/>
                  <a:ea typeface="微软雅黑" pitchFamily="34" charset="-122"/>
                </a:rPr>
                <a:t>RTP</a:t>
              </a:r>
            </a:p>
          </p:txBody>
        </p:sp>
        <p:sp>
          <p:nvSpPr>
            <p:cNvPr id="28" name="AutoShape 44"/>
            <p:cNvSpPr>
              <a:spLocks/>
            </p:cNvSpPr>
            <p:nvPr/>
          </p:nvSpPr>
          <p:spPr bwMode="auto">
            <a:xfrm rot="5400000">
              <a:off x="6548230" y="1039747"/>
              <a:ext cx="279400" cy="2375032"/>
            </a:xfrm>
            <a:prstGeom prst="leftBrace">
              <a:avLst>
                <a:gd name="adj1" fmla="val 65388"/>
                <a:gd name="adj2" fmla="val 50000"/>
              </a:avLst>
            </a:prstGeom>
            <a:noFill/>
            <a:ln w="19050">
              <a:solidFill>
                <a:srgbClr val="CC00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AutoShape 45"/>
            <p:cNvSpPr>
              <a:spLocks/>
            </p:cNvSpPr>
            <p:nvPr/>
          </p:nvSpPr>
          <p:spPr bwMode="auto">
            <a:xfrm rot="5400000">
              <a:off x="2926746" y="-292431"/>
              <a:ext cx="206375" cy="3991637"/>
            </a:xfrm>
            <a:prstGeom prst="leftBrace">
              <a:avLst>
                <a:gd name="adj1" fmla="val 148782"/>
                <a:gd name="adj2" fmla="val 50000"/>
              </a:avLst>
            </a:prstGeom>
            <a:noFill/>
            <a:ln w="19050">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0" name="AutoShape 47"/>
            <p:cNvSpPr>
              <a:spLocks/>
            </p:cNvSpPr>
            <p:nvPr/>
          </p:nvSpPr>
          <p:spPr bwMode="auto">
            <a:xfrm>
              <a:off x="695317" y="1844676"/>
              <a:ext cx="201215" cy="1490663"/>
            </a:xfrm>
            <a:prstGeom prst="leftBrace">
              <a:avLst>
                <a:gd name="adj1" fmla="val 66881"/>
                <a:gd name="adj2" fmla="val 50056"/>
              </a:avLst>
            </a:prstGeom>
            <a:noFill/>
            <a:ln w="19050">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1" name="Text Box 48"/>
            <p:cNvSpPr txBox="1">
              <a:spLocks noChangeArrowheads="1"/>
            </p:cNvSpPr>
            <p:nvPr/>
          </p:nvSpPr>
          <p:spPr bwMode="auto">
            <a:xfrm>
              <a:off x="215493" y="1700213"/>
              <a:ext cx="554503" cy="1663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应</a:t>
              </a:r>
            </a:p>
            <a:p>
              <a:r>
                <a:rPr kumimoji="1" lang="zh-CN" altLang="en-US" sz="1200" b="1">
                  <a:latin typeface="微软雅黑" pitchFamily="34" charset="-122"/>
                  <a:ea typeface="微软雅黑" pitchFamily="34" charset="-122"/>
                </a:rPr>
                <a:t>用</a:t>
              </a:r>
            </a:p>
            <a:p>
              <a:r>
                <a:rPr kumimoji="1" lang="zh-CN" altLang="en-US" sz="1200" b="1">
                  <a:latin typeface="微软雅黑" pitchFamily="34" charset="-122"/>
                  <a:ea typeface="微软雅黑" pitchFamily="34" charset="-122"/>
                </a:rPr>
                <a:t>层</a:t>
              </a:r>
            </a:p>
            <a:p>
              <a:r>
                <a:rPr kumimoji="1" lang="zh-CN" altLang="en-US" sz="1200" b="1">
                  <a:latin typeface="微软雅黑" pitchFamily="34" charset="-122"/>
                  <a:ea typeface="微软雅黑" pitchFamily="34" charset="-122"/>
                </a:rPr>
                <a:t>协</a:t>
              </a:r>
            </a:p>
            <a:p>
              <a:r>
                <a:rPr kumimoji="1" lang="zh-CN" altLang="en-US" sz="1200" b="1">
                  <a:latin typeface="微软雅黑" pitchFamily="34" charset="-122"/>
                  <a:ea typeface="微软雅黑" pitchFamily="34" charset="-122"/>
                </a:rPr>
                <a:t>议</a:t>
              </a:r>
            </a:p>
          </p:txBody>
        </p:sp>
        <p:sp>
          <p:nvSpPr>
            <p:cNvPr id="32" name="Line 49"/>
            <p:cNvSpPr>
              <a:spLocks noChangeShapeType="1"/>
            </p:cNvSpPr>
            <p:nvPr/>
          </p:nvSpPr>
          <p:spPr bwMode="auto">
            <a:xfrm>
              <a:off x="5880487" y="2832100"/>
              <a:ext cx="0" cy="558800"/>
            </a:xfrm>
            <a:prstGeom prst="line">
              <a:avLst/>
            </a:prstGeom>
            <a:noFill/>
            <a:ln w="19050">
              <a:solidFill>
                <a:srgbClr val="0000FF"/>
              </a:solidFill>
              <a:prstDash val="dash"/>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50"/>
            <p:cNvSpPr>
              <a:spLocks noChangeShapeType="1"/>
            </p:cNvSpPr>
            <p:nvPr/>
          </p:nvSpPr>
          <p:spPr bwMode="auto">
            <a:xfrm>
              <a:off x="5359391" y="4695826"/>
              <a:ext cx="0" cy="373063"/>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Text Box 56"/>
            <p:cNvSpPr txBox="1">
              <a:spLocks noChangeArrowheads="1"/>
            </p:cNvSpPr>
            <p:nvPr/>
          </p:nvSpPr>
          <p:spPr bwMode="auto">
            <a:xfrm>
              <a:off x="8274619" y="1465264"/>
              <a:ext cx="1428793" cy="4536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音频</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视频</a:t>
              </a:r>
            </a:p>
          </p:txBody>
        </p:sp>
        <p:sp>
          <p:nvSpPr>
            <p:cNvPr id="35" name="AutoShape 57"/>
            <p:cNvSpPr>
              <a:spLocks noChangeArrowheads="1"/>
            </p:cNvSpPr>
            <p:nvPr/>
          </p:nvSpPr>
          <p:spPr bwMode="auto">
            <a:xfrm>
              <a:off x="8855668" y="1890513"/>
              <a:ext cx="294814" cy="560386"/>
            </a:xfrm>
            <a:prstGeom prst="downArrow">
              <a:avLst>
                <a:gd name="adj1" fmla="val 50000"/>
                <a:gd name="adj2" fmla="val 39932"/>
              </a:avLst>
            </a:prstGeom>
            <a:solidFill>
              <a:srgbClr val="00FF00"/>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sz="1200" b="1">
                <a:latin typeface="微软雅黑" pitchFamily="34" charset="-122"/>
                <a:ea typeface="微软雅黑" pitchFamily="34" charset="-122"/>
              </a:endParaRPr>
            </a:p>
          </p:txBody>
        </p:sp>
        <p:sp>
          <p:nvSpPr>
            <p:cNvPr id="36" name="AutoShape 58"/>
            <p:cNvSpPr>
              <a:spLocks noChangeArrowheads="1"/>
            </p:cNvSpPr>
            <p:nvPr/>
          </p:nvSpPr>
          <p:spPr bwMode="auto">
            <a:xfrm>
              <a:off x="2554411" y="1806575"/>
              <a:ext cx="1043914" cy="374650"/>
            </a:xfrm>
            <a:prstGeom prst="roundRect">
              <a:avLst>
                <a:gd name="adj" fmla="val 39167"/>
              </a:avLst>
            </a:prstGeom>
            <a:solidFill>
              <a:srgbClr val="FFFF00"/>
            </a:solidFill>
            <a:ln w="6350">
              <a:solidFill>
                <a:schemeClr val="tx1"/>
              </a:solidFill>
              <a:round/>
              <a:headEnd/>
              <a:tailEnd/>
            </a:ln>
            <a:effectLst/>
          </p:spPr>
          <p:txBody>
            <a:bodyPr wrap="none" anchor="ctr"/>
            <a:lstStyle/>
            <a:p>
              <a:pPr algn="ctr"/>
              <a:r>
                <a:rPr kumimoji="1" lang="en-US" altLang="zh-CN" sz="1200" b="1" dirty="0">
                  <a:latin typeface="微软雅黑" pitchFamily="34" charset="-122"/>
                  <a:ea typeface="微软雅黑" pitchFamily="34" charset="-122"/>
                </a:rPr>
                <a:t>SDP</a:t>
              </a:r>
            </a:p>
          </p:txBody>
        </p:sp>
        <p:sp>
          <p:nvSpPr>
            <p:cNvPr id="37" name="Line 59"/>
            <p:cNvSpPr>
              <a:spLocks noChangeShapeType="1"/>
            </p:cNvSpPr>
            <p:nvPr/>
          </p:nvSpPr>
          <p:spPr bwMode="auto">
            <a:xfrm>
              <a:off x="3125381" y="2181225"/>
              <a:ext cx="0" cy="27940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Rectangle 62"/>
            <p:cNvSpPr>
              <a:spLocks noChangeArrowheads="1"/>
            </p:cNvSpPr>
            <p:nvPr/>
          </p:nvSpPr>
          <p:spPr bwMode="auto">
            <a:xfrm>
              <a:off x="924048" y="5051426"/>
              <a:ext cx="8838010" cy="1185863"/>
            </a:xfrm>
            <a:prstGeom prst="rect">
              <a:avLst/>
            </a:prstGeom>
            <a:solidFill>
              <a:srgbClr val="66FF66"/>
            </a:solidFill>
            <a:ln>
              <a:solidFill>
                <a:schemeClr val="tx1"/>
              </a:solidFill>
            </a:ln>
            <a:effectLst/>
            <a:extLst/>
          </p:spPr>
          <p:txBody>
            <a:bodyPr wrap="none" anchor="ctr"/>
            <a:lstStyle/>
            <a:p>
              <a:pPr algn="ctr"/>
              <a:r>
                <a:rPr kumimoji="1" lang="zh-CN" altLang="en-US" sz="1200" b="1">
                  <a:latin typeface="微软雅黑" pitchFamily="34" charset="-122"/>
                  <a:ea typeface="微软雅黑" pitchFamily="34" charset="-122"/>
                </a:rPr>
                <a:t>底层网络</a:t>
              </a:r>
            </a:p>
          </p:txBody>
        </p:sp>
      </p:grpSp>
    </p:spTree>
    <p:extLst>
      <p:ext uri="{BB962C8B-B14F-4D97-AF65-F5344CB8AC3E}">
        <p14:creationId xmlns:p14="http://schemas.microsoft.com/office/powerpoint/2010/main" xmlns="" val="1062808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087646"/>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50584" y="1062182"/>
            <a:ext cx="365164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8.3.3  </a:t>
            </a:r>
            <a:r>
              <a:rPr lang="zh-CN" altLang="en-US" sz="2400" b="1" dirty="0">
                <a:solidFill>
                  <a:schemeClr val="bg1"/>
                </a:solidFill>
                <a:latin typeface="微软雅黑" pitchFamily="34" charset="-122"/>
                <a:ea typeface="微软雅黑" pitchFamily="34" charset="-122"/>
              </a:rPr>
              <a:t>实时运输协议 </a:t>
            </a:r>
            <a:r>
              <a:rPr lang="en-US" altLang="zh-CN" sz="2400" b="1" dirty="0">
                <a:solidFill>
                  <a:schemeClr val="bg1"/>
                </a:solidFill>
                <a:latin typeface="微软雅黑" pitchFamily="34" charset="-122"/>
                <a:ea typeface="微软雅黑" pitchFamily="34" charset="-122"/>
              </a:rPr>
              <a:t>RTP</a:t>
            </a:r>
          </a:p>
        </p:txBody>
      </p:sp>
      <p:sp>
        <p:nvSpPr>
          <p:cNvPr id="4" name="Rectangle 8"/>
          <p:cNvSpPr>
            <a:spLocks noChangeArrowheads="1"/>
          </p:cNvSpPr>
          <p:nvPr/>
        </p:nvSpPr>
        <p:spPr bwMode="auto">
          <a:xfrm>
            <a:off x="511896" y="1568091"/>
            <a:ext cx="8129016" cy="2208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实时运输协议 </a:t>
            </a:r>
            <a:r>
              <a:rPr lang="en-US" altLang="zh-CN" sz="2000" b="1" dirty="0">
                <a:solidFill>
                  <a:srgbClr val="0000FF"/>
                </a:solidFill>
                <a:latin typeface="微软雅黑" pitchFamily="34" charset="-122"/>
                <a:ea typeface="微软雅黑" pitchFamily="34" charset="-122"/>
              </a:rPr>
              <a:t>RTP </a:t>
            </a:r>
            <a:r>
              <a:rPr lang="en-US" altLang="zh-CN" sz="2000" b="1" dirty="0">
                <a:latin typeface="微软雅黑" pitchFamily="34" charset="-122"/>
                <a:ea typeface="微软雅黑" pitchFamily="34" charset="-122"/>
              </a:rPr>
              <a:t>(Real-time Transport Protocol) </a:t>
            </a:r>
            <a:r>
              <a:rPr lang="zh-CN" altLang="en-US" sz="2000" b="1" dirty="0">
                <a:latin typeface="微软雅黑" pitchFamily="34" charset="-122"/>
                <a:ea typeface="微软雅黑" pitchFamily="34" charset="-122"/>
              </a:rPr>
              <a:t>为实时应用提供端到端的运输，但</a:t>
            </a:r>
            <a:r>
              <a:rPr lang="zh-CN" altLang="en-US" sz="2000" b="1" dirty="0">
                <a:solidFill>
                  <a:srgbClr val="0000FF"/>
                </a:solidFill>
                <a:latin typeface="微软雅黑" pitchFamily="34" charset="-122"/>
                <a:ea typeface="微软雅黑" pitchFamily="34" charset="-122"/>
              </a:rPr>
              <a:t>不提供任何服务质量的保证</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RTP </a:t>
            </a:r>
            <a:r>
              <a:rPr lang="zh-CN" altLang="en-US" sz="2000" b="1" dirty="0">
                <a:latin typeface="微软雅黑" pitchFamily="34" charset="-122"/>
                <a:ea typeface="微软雅黑" pitchFamily="34" charset="-122"/>
              </a:rPr>
              <a:t>是一个协议框架，只包含了实时应用的一些共同的功能。</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RTP </a:t>
            </a:r>
            <a:r>
              <a:rPr lang="zh-CN" altLang="en-US" sz="2000" b="1" dirty="0" smtClean="0">
                <a:latin typeface="微软雅黑" pitchFamily="34" charset="-122"/>
                <a:ea typeface="微软雅黑" pitchFamily="34" charset="-122"/>
              </a:rPr>
              <a:t>不对</a:t>
            </a:r>
            <a:r>
              <a:rPr lang="zh-CN" altLang="en-US" sz="2000" b="1" dirty="0">
                <a:latin typeface="微软雅黑" pitchFamily="34" charset="-122"/>
                <a:ea typeface="微软雅黑" pitchFamily="34" charset="-122"/>
              </a:rPr>
              <a:t>多媒体数据块做任何处理，而只是向应用层提供一些附加的信息，让应用层知道应当如何进行处理。 </a:t>
            </a:r>
          </a:p>
        </p:txBody>
      </p:sp>
    </p:spTree>
    <p:extLst>
      <p:ext uri="{BB962C8B-B14F-4D97-AF65-F5344CB8AC3E}">
        <p14:creationId xmlns:p14="http://schemas.microsoft.com/office/powerpoint/2010/main" xmlns="" val="30069087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221126" y="1081378"/>
            <a:ext cx="4417363" cy="31614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09475" y="986131"/>
            <a:ext cx="3562796"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从应用开发者的角度看，</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应当是应用层的一部分。</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由于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向多媒体应用程序提供了服务（如时间戳和序号），因此也可以将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看成是在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之上的一个运输层的子层。 </a:t>
            </a:r>
          </a:p>
        </p:txBody>
      </p:sp>
      <p:sp>
        <p:nvSpPr>
          <p:cNvPr id="3" name="AutoShape 5"/>
          <p:cNvSpPr>
            <a:spLocks noChangeArrowheads="1"/>
          </p:cNvSpPr>
          <p:nvPr/>
        </p:nvSpPr>
        <p:spPr bwMode="auto">
          <a:xfrm>
            <a:off x="509475" y="638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77088" y="604989"/>
            <a:ext cx="161050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RTP </a:t>
            </a:r>
            <a:r>
              <a:rPr lang="zh-CN" altLang="en-US" sz="2000" b="1" dirty="0">
                <a:solidFill>
                  <a:schemeClr val="bg1"/>
                </a:solidFill>
                <a:latin typeface="微软雅黑" pitchFamily="34" charset="-122"/>
                <a:ea typeface="微软雅黑" pitchFamily="34" charset="-122"/>
              </a:rPr>
              <a:t>的层次 </a:t>
            </a:r>
          </a:p>
        </p:txBody>
      </p:sp>
      <p:sp>
        <p:nvSpPr>
          <p:cNvPr id="7" name="Line 13"/>
          <p:cNvSpPr>
            <a:spLocks noChangeShapeType="1"/>
          </p:cNvSpPr>
          <p:nvPr/>
        </p:nvSpPr>
        <p:spPr bwMode="auto">
          <a:xfrm>
            <a:off x="4956217" y="2098009"/>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27"/>
          <p:cNvSpPr>
            <a:spLocks noChangeShapeType="1"/>
          </p:cNvSpPr>
          <p:nvPr/>
        </p:nvSpPr>
        <p:spPr bwMode="auto">
          <a:xfrm>
            <a:off x="4617620" y="2109007"/>
            <a:ext cx="439694"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9" name="Line 28"/>
          <p:cNvSpPr>
            <a:spLocks noChangeShapeType="1"/>
          </p:cNvSpPr>
          <p:nvPr/>
        </p:nvSpPr>
        <p:spPr bwMode="auto">
          <a:xfrm>
            <a:off x="4617620" y="2803058"/>
            <a:ext cx="439694"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 name="Text Box 14"/>
          <p:cNvSpPr txBox="1">
            <a:spLocks noChangeArrowheads="1"/>
          </p:cNvSpPr>
          <p:nvPr/>
        </p:nvSpPr>
        <p:spPr bwMode="auto">
          <a:xfrm>
            <a:off x="4660773" y="2076490"/>
            <a:ext cx="262109" cy="738664"/>
          </a:xfrm>
          <a:prstGeom prst="rect">
            <a:avLst/>
          </a:prstGeom>
          <a:noFill/>
          <a:ln>
            <a:noFill/>
          </a:ln>
          <a:effectLst/>
          <a:extLst/>
        </p:spPr>
        <p:txBody>
          <a:bodyPr wrap="square" anchor="ctr">
            <a:spAutoFit/>
          </a:bodyPr>
          <a:lstStyle/>
          <a:p>
            <a:pPr algn="ctr"/>
            <a:r>
              <a:rPr kumimoji="1" lang="zh-CN" altLang="en-US" sz="1400" b="1" dirty="0" smtClean="0">
                <a:latin typeface="微软雅黑" pitchFamily="34" charset="-122"/>
                <a:ea typeface="微软雅黑" pitchFamily="34" charset="-122"/>
              </a:rPr>
              <a:t>运输层</a:t>
            </a:r>
            <a:endParaRPr kumimoji="1" lang="zh-CN" altLang="en-US" sz="1400" b="1" dirty="0">
              <a:latin typeface="微软雅黑" pitchFamily="34" charset="-122"/>
              <a:ea typeface="微软雅黑" pitchFamily="34" charset="-122"/>
            </a:endParaRPr>
          </a:p>
        </p:txBody>
      </p:sp>
      <p:sp>
        <p:nvSpPr>
          <p:cNvPr id="27" name="Line 13"/>
          <p:cNvSpPr>
            <a:spLocks noChangeShapeType="1"/>
          </p:cNvSpPr>
          <p:nvPr/>
        </p:nvSpPr>
        <p:spPr bwMode="auto">
          <a:xfrm>
            <a:off x="8043795" y="1744288"/>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7939124" y="1755286"/>
            <a:ext cx="439694"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28"/>
          <p:cNvSpPr>
            <a:spLocks noChangeShapeType="1"/>
          </p:cNvSpPr>
          <p:nvPr/>
        </p:nvSpPr>
        <p:spPr bwMode="auto">
          <a:xfrm>
            <a:off x="7939124" y="2449337"/>
            <a:ext cx="439694"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Text Box 14"/>
          <p:cNvSpPr txBox="1">
            <a:spLocks noChangeArrowheads="1"/>
          </p:cNvSpPr>
          <p:nvPr/>
        </p:nvSpPr>
        <p:spPr bwMode="auto">
          <a:xfrm>
            <a:off x="8080735" y="1722473"/>
            <a:ext cx="237801" cy="738664"/>
          </a:xfrm>
          <a:prstGeom prst="rect">
            <a:avLst/>
          </a:prstGeom>
          <a:noFill/>
          <a:ln>
            <a:noFill/>
          </a:ln>
          <a:effectLst/>
          <a:extLst/>
        </p:spPr>
        <p:txBody>
          <a:bodyPr wrap="square" anchor="ctr">
            <a:spAutoFit/>
          </a:bodyPr>
          <a:lstStyle/>
          <a:p>
            <a:pPr algn="ctr"/>
            <a:r>
              <a:rPr kumimoji="1" lang="zh-CN" altLang="en-US" sz="1400" b="1" dirty="0">
                <a:latin typeface="微软雅黑" pitchFamily="34" charset="-122"/>
                <a:ea typeface="微软雅黑" pitchFamily="34" charset="-122"/>
              </a:rPr>
              <a:t>应用</a:t>
            </a:r>
            <a:r>
              <a:rPr kumimoji="1" lang="zh-CN" altLang="en-US" sz="1400" b="1" dirty="0" smtClean="0">
                <a:latin typeface="微软雅黑" pitchFamily="34" charset="-122"/>
                <a:ea typeface="微软雅黑" pitchFamily="34" charset="-122"/>
              </a:rPr>
              <a:t>层</a:t>
            </a:r>
            <a:endParaRPr kumimoji="1" lang="zh-CN" altLang="en-US" sz="1400" b="1" dirty="0">
              <a:latin typeface="微软雅黑" pitchFamily="34" charset="-122"/>
              <a:ea typeface="微软雅黑" pitchFamily="34" charset="-122"/>
            </a:endParaRPr>
          </a:p>
        </p:txBody>
      </p:sp>
      <p:sp>
        <p:nvSpPr>
          <p:cNvPr id="5" name="Rectangle 15"/>
          <p:cNvSpPr>
            <a:spLocks noChangeArrowheads="1"/>
          </p:cNvSpPr>
          <p:nvPr/>
        </p:nvSpPr>
        <p:spPr bwMode="auto">
          <a:xfrm>
            <a:off x="5152842" y="1761432"/>
            <a:ext cx="2706236" cy="2083254"/>
          </a:xfrm>
          <a:prstGeom prst="rect">
            <a:avLst/>
          </a:prstGeom>
          <a:solidFill>
            <a:srgbClr val="66FFFF"/>
          </a:solidFill>
          <a:ln w="19050">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 name="Rectangle 30"/>
          <p:cNvSpPr>
            <a:spLocks noChangeArrowheads="1"/>
          </p:cNvSpPr>
          <p:nvPr/>
        </p:nvSpPr>
        <p:spPr bwMode="auto">
          <a:xfrm>
            <a:off x="5157322" y="2102962"/>
            <a:ext cx="2693131" cy="342073"/>
          </a:xfrm>
          <a:prstGeom prst="rect">
            <a:avLst/>
          </a:prstGeom>
          <a:solidFill>
            <a:srgbClr val="FFCC00"/>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9" name="Text Box 16"/>
          <p:cNvSpPr txBox="1">
            <a:spLocks noChangeArrowheads="1"/>
          </p:cNvSpPr>
          <p:nvPr/>
        </p:nvSpPr>
        <p:spPr bwMode="auto">
          <a:xfrm>
            <a:off x="6257495" y="1765832"/>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kumimoji="1" lang="zh-CN" altLang="en-US" sz="1400" b="1" dirty="0" smtClean="0">
                <a:latin typeface="微软雅黑" pitchFamily="34" charset="-122"/>
                <a:ea typeface="微软雅黑" pitchFamily="34" charset="-122"/>
              </a:rPr>
              <a:t>应用</a:t>
            </a:r>
            <a:endParaRPr kumimoji="1" lang="zh-CN" altLang="en-US" sz="1400" b="1" dirty="0">
              <a:latin typeface="微软雅黑" pitchFamily="34" charset="-122"/>
              <a:ea typeface="微软雅黑" pitchFamily="34" charset="-122"/>
            </a:endParaRPr>
          </a:p>
        </p:txBody>
      </p:sp>
      <p:sp>
        <p:nvSpPr>
          <p:cNvPr id="10" name="Line 17"/>
          <p:cNvSpPr>
            <a:spLocks noChangeShapeType="1"/>
          </p:cNvSpPr>
          <p:nvPr/>
        </p:nvSpPr>
        <p:spPr bwMode="auto">
          <a:xfrm>
            <a:off x="5152841" y="2109007"/>
            <a:ext cx="270623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18"/>
          <p:cNvSpPr>
            <a:spLocks noChangeShapeType="1"/>
          </p:cNvSpPr>
          <p:nvPr/>
        </p:nvSpPr>
        <p:spPr bwMode="auto">
          <a:xfrm>
            <a:off x="5152841" y="2455484"/>
            <a:ext cx="2706237"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19"/>
          <p:cNvSpPr>
            <a:spLocks noChangeShapeType="1"/>
          </p:cNvSpPr>
          <p:nvPr/>
        </p:nvSpPr>
        <p:spPr bwMode="auto">
          <a:xfrm>
            <a:off x="5152842" y="2803058"/>
            <a:ext cx="270623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20"/>
          <p:cNvSpPr>
            <a:spLocks noChangeShapeType="1"/>
          </p:cNvSpPr>
          <p:nvPr/>
        </p:nvSpPr>
        <p:spPr bwMode="auto">
          <a:xfrm>
            <a:off x="5152841" y="3150634"/>
            <a:ext cx="270623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21"/>
          <p:cNvSpPr>
            <a:spLocks noChangeShapeType="1"/>
          </p:cNvSpPr>
          <p:nvPr/>
        </p:nvSpPr>
        <p:spPr bwMode="auto">
          <a:xfrm>
            <a:off x="5152841" y="3497110"/>
            <a:ext cx="270623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Text Box 24"/>
          <p:cNvSpPr txBox="1">
            <a:spLocks noChangeArrowheads="1"/>
          </p:cNvSpPr>
          <p:nvPr/>
        </p:nvSpPr>
        <p:spPr bwMode="auto">
          <a:xfrm>
            <a:off x="6324257" y="2827258"/>
            <a:ext cx="428568" cy="362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IP</a:t>
            </a:r>
          </a:p>
        </p:txBody>
      </p:sp>
      <p:sp>
        <p:nvSpPr>
          <p:cNvPr id="16" name="Text Box 25"/>
          <p:cNvSpPr txBox="1">
            <a:spLocks noChangeArrowheads="1"/>
          </p:cNvSpPr>
          <p:nvPr/>
        </p:nvSpPr>
        <p:spPr bwMode="auto">
          <a:xfrm>
            <a:off x="6008803" y="3143973"/>
            <a:ext cx="108234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数据链路层</a:t>
            </a:r>
          </a:p>
        </p:txBody>
      </p:sp>
      <p:sp>
        <p:nvSpPr>
          <p:cNvPr id="17" name="Text Box 26"/>
          <p:cNvSpPr txBox="1">
            <a:spLocks noChangeArrowheads="1"/>
          </p:cNvSpPr>
          <p:nvPr/>
        </p:nvSpPr>
        <p:spPr bwMode="auto">
          <a:xfrm>
            <a:off x="6162961" y="3486372"/>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物理层</a:t>
            </a:r>
          </a:p>
        </p:txBody>
      </p:sp>
      <p:sp>
        <p:nvSpPr>
          <p:cNvPr id="24" name="Rectangle 30"/>
          <p:cNvSpPr>
            <a:spLocks noChangeArrowheads="1"/>
          </p:cNvSpPr>
          <p:nvPr/>
        </p:nvSpPr>
        <p:spPr bwMode="auto">
          <a:xfrm>
            <a:off x="5157322" y="2473083"/>
            <a:ext cx="2693131" cy="318978"/>
          </a:xfrm>
          <a:prstGeom prst="rect">
            <a:avLst/>
          </a:prstGeom>
          <a:solidFill>
            <a:srgbClr val="66FF33"/>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21" name="Text Box 23"/>
          <p:cNvSpPr txBox="1">
            <a:spLocks noChangeArrowheads="1"/>
          </p:cNvSpPr>
          <p:nvPr/>
        </p:nvSpPr>
        <p:spPr bwMode="auto">
          <a:xfrm>
            <a:off x="6258021" y="2473083"/>
            <a:ext cx="58541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UDP</a:t>
            </a:r>
          </a:p>
        </p:txBody>
      </p:sp>
      <p:sp>
        <p:nvSpPr>
          <p:cNvPr id="20" name="Text Box 22"/>
          <p:cNvSpPr txBox="1">
            <a:spLocks noChangeArrowheads="1"/>
          </p:cNvSpPr>
          <p:nvPr/>
        </p:nvSpPr>
        <p:spPr bwMode="auto">
          <a:xfrm>
            <a:off x="6256086" y="2138706"/>
            <a:ext cx="53655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RTP</a:t>
            </a:r>
          </a:p>
        </p:txBody>
      </p:sp>
    </p:spTree>
    <p:extLst>
      <p:ext uri="{BB962C8B-B14F-4D97-AF65-F5344CB8AC3E}">
        <p14:creationId xmlns:p14="http://schemas.microsoft.com/office/powerpoint/2010/main" xmlns="" val="123168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20"/>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4221126" y="1081378"/>
            <a:ext cx="4417363" cy="31614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46"/>
          <p:cNvSpPr>
            <a:spLocks noChangeArrowheads="1"/>
          </p:cNvSpPr>
          <p:nvPr/>
        </p:nvSpPr>
        <p:spPr bwMode="auto">
          <a:xfrm>
            <a:off x="509475" y="986131"/>
            <a:ext cx="3562796" cy="3477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从应用开发者的角度看，</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应当是应用层的一部分。</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由于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向多媒体应用程序提供了服务（如时间戳和序号），因此也可以将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看成是在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之上的一个运输层的子层。 </a:t>
            </a:r>
          </a:p>
        </p:txBody>
      </p:sp>
      <p:sp>
        <p:nvSpPr>
          <p:cNvPr id="3" name="AutoShape 5"/>
          <p:cNvSpPr>
            <a:spLocks noChangeArrowheads="1"/>
          </p:cNvSpPr>
          <p:nvPr/>
        </p:nvSpPr>
        <p:spPr bwMode="auto">
          <a:xfrm>
            <a:off x="509475" y="63820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77088" y="604989"/>
            <a:ext cx="161050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RTP </a:t>
            </a:r>
            <a:r>
              <a:rPr lang="zh-CN" altLang="en-US" sz="2000" b="1" dirty="0">
                <a:solidFill>
                  <a:schemeClr val="bg1"/>
                </a:solidFill>
                <a:latin typeface="微软雅黑" pitchFamily="34" charset="-122"/>
                <a:ea typeface="微软雅黑" pitchFamily="34" charset="-122"/>
              </a:rPr>
              <a:t>的层次 </a:t>
            </a:r>
          </a:p>
        </p:txBody>
      </p:sp>
      <p:sp>
        <p:nvSpPr>
          <p:cNvPr id="7" name="Line 13"/>
          <p:cNvSpPr>
            <a:spLocks noChangeShapeType="1"/>
          </p:cNvSpPr>
          <p:nvPr/>
        </p:nvSpPr>
        <p:spPr bwMode="auto">
          <a:xfrm>
            <a:off x="4956217" y="2098009"/>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27"/>
          <p:cNvSpPr>
            <a:spLocks noChangeShapeType="1"/>
          </p:cNvSpPr>
          <p:nvPr/>
        </p:nvSpPr>
        <p:spPr bwMode="auto">
          <a:xfrm>
            <a:off x="4617620" y="2109007"/>
            <a:ext cx="439694"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9" name="Line 28"/>
          <p:cNvSpPr>
            <a:spLocks noChangeShapeType="1"/>
          </p:cNvSpPr>
          <p:nvPr/>
        </p:nvSpPr>
        <p:spPr bwMode="auto">
          <a:xfrm>
            <a:off x="4617620" y="2803058"/>
            <a:ext cx="439694"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 name="Text Box 14"/>
          <p:cNvSpPr txBox="1">
            <a:spLocks noChangeArrowheads="1"/>
          </p:cNvSpPr>
          <p:nvPr/>
        </p:nvSpPr>
        <p:spPr bwMode="auto">
          <a:xfrm>
            <a:off x="4660773" y="2076490"/>
            <a:ext cx="262109" cy="738664"/>
          </a:xfrm>
          <a:prstGeom prst="rect">
            <a:avLst/>
          </a:prstGeom>
          <a:noFill/>
          <a:ln>
            <a:noFill/>
          </a:ln>
          <a:effectLst/>
          <a:extLst/>
        </p:spPr>
        <p:txBody>
          <a:bodyPr wrap="square" anchor="ctr">
            <a:spAutoFit/>
          </a:bodyPr>
          <a:lstStyle/>
          <a:p>
            <a:pPr algn="ctr"/>
            <a:r>
              <a:rPr kumimoji="1" lang="zh-CN" altLang="en-US" sz="1400" b="1" dirty="0" smtClean="0">
                <a:latin typeface="微软雅黑" pitchFamily="34" charset="-122"/>
                <a:ea typeface="微软雅黑" pitchFamily="34" charset="-122"/>
              </a:rPr>
              <a:t>运输层</a:t>
            </a:r>
            <a:endParaRPr kumimoji="1" lang="zh-CN" altLang="en-US" sz="1400" b="1" dirty="0">
              <a:latin typeface="微软雅黑" pitchFamily="34" charset="-122"/>
              <a:ea typeface="微软雅黑" pitchFamily="34" charset="-122"/>
            </a:endParaRPr>
          </a:p>
        </p:txBody>
      </p:sp>
      <p:sp>
        <p:nvSpPr>
          <p:cNvPr id="27" name="Line 13"/>
          <p:cNvSpPr>
            <a:spLocks noChangeShapeType="1"/>
          </p:cNvSpPr>
          <p:nvPr/>
        </p:nvSpPr>
        <p:spPr bwMode="auto">
          <a:xfrm>
            <a:off x="8043795" y="1744288"/>
            <a:ext cx="0" cy="69405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7939124" y="1755286"/>
            <a:ext cx="439694"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28"/>
          <p:cNvSpPr>
            <a:spLocks noChangeShapeType="1"/>
          </p:cNvSpPr>
          <p:nvPr/>
        </p:nvSpPr>
        <p:spPr bwMode="auto">
          <a:xfrm>
            <a:off x="7939124" y="2449337"/>
            <a:ext cx="439694"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Text Box 14"/>
          <p:cNvSpPr txBox="1">
            <a:spLocks noChangeArrowheads="1"/>
          </p:cNvSpPr>
          <p:nvPr/>
        </p:nvSpPr>
        <p:spPr bwMode="auto">
          <a:xfrm>
            <a:off x="8080735" y="1722473"/>
            <a:ext cx="237801" cy="738664"/>
          </a:xfrm>
          <a:prstGeom prst="rect">
            <a:avLst/>
          </a:prstGeom>
          <a:noFill/>
          <a:ln>
            <a:noFill/>
          </a:ln>
          <a:effectLst/>
          <a:extLst/>
        </p:spPr>
        <p:txBody>
          <a:bodyPr wrap="square" anchor="ctr">
            <a:spAutoFit/>
          </a:bodyPr>
          <a:lstStyle/>
          <a:p>
            <a:pPr algn="ctr"/>
            <a:r>
              <a:rPr kumimoji="1" lang="zh-CN" altLang="en-US" sz="1400" b="1" dirty="0">
                <a:latin typeface="微软雅黑" pitchFamily="34" charset="-122"/>
                <a:ea typeface="微软雅黑" pitchFamily="34" charset="-122"/>
              </a:rPr>
              <a:t>应用</a:t>
            </a:r>
            <a:r>
              <a:rPr kumimoji="1" lang="zh-CN" altLang="en-US" sz="1400" b="1" dirty="0" smtClean="0">
                <a:latin typeface="微软雅黑" pitchFamily="34" charset="-122"/>
                <a:ea typeface="微软雅黑" pitchFamily="34" charset="-122"/>
              </a:rPr>
              <a:t>层</a:t>
            </a:r>
            <a:endParaRPr kumimoji="1" lang="zh-CN" altLang="en-US" sz="1400" b="1" dirty="0">
              <a:latin typeface="微软雅黑" pitchFamily="34" charset="-122"/>
              <a:ea typeface="微软雅黑" pitchFamily="34" charset="-122"/>
            </a:endParaRPr>
          </a:p>
        </p:txBody>
      </p:sp>
      <p:sp>
        <p:nvSpPr>
          <p:cNvPr id="5" name="Rectangle 15"/>
          <p:cNvSpPr>
            <a:spLocks noChangeArrowheads="1"/>
          </p:cNvSpPr>
          <p:nvPr/>
        </p:nvSpPr>
        <p:spPr bwMode="auto">
          <a:xfrm>
            <a:off x="5152842" y="1761432"/>
            <a:ext cx="2706236" cy="2083254"/>
          </a:xfrm>
          <a:prstGeom prst="rect">
            <a:avLst/>
          </a:prstGeom>
          <a:solidFill>
            <a:srgbClr val="66FFFF"/>
          </a:solidFill>
          <a:ln w="19050">
            <a:solidFill>
              <a:schemeClr val="tx1"/>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 name="Rectangle 30"/>
          <p:cNvSpPr>
            <a:spLocks noChangeArrowheads="1"/>
          </p:cNvSpPr>
          <p:nvPr/>
        </p:nvSpPr>
        <p:spPr bwMode="auto">
          <a:xfrm>
            <a:off x="5157322" y="2102962"/>
            <a:ext cx="2693131" cy="342073"/>
          </a:xfrm>
          <a:prstGeom prst="rect">
            <a:avLst/>
          </a:prstGeom>
          <a:solidFill>
            <a:srgbClr val="FFCC00"/>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9" name="Text Box 16"/>
          <p:cNvSpPr txBox="1">
            <a:spLocks noChangeArrowheads="1"/>
          </p:cNvSpPr>
          <p:nvPr/>
        </p:nvSpPr>
        <p:spPr bwMode="auto">
          <a:xfrm>
            <a:off x="6257495" y="1765832"/>
            <a:ext cx="54373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kumimoji="1" lang="zh-CN" altLang="en-US" sz="1400" b="1" dirty="0" smtClean="0">
                <a:latin typeface="微软雅黑" pitchFamily="34" charset="-122"/>
                <a:ea typeface="微软雅黑" pitchFamily="34" charset="-122"/>
              </a:rPr>
              <a:t>应用</a:t>
            </a:r>
            <a:endParaRPr kumimoji="1" lang="zh-CN" altLang="en-US" sz="1400" b="1" dirty="0">
              <a:latin typeface="微软雅黑" pitchFamily="34" charset="-122"/>
              <a:ea typeface="微软雅黑" pitchFamily="34" charset="-122"/>
            </a:endParaRPr>
          </a:p>
        </p:txBody>
      </p:sp>
      <p:sp>
        <p:nvSpPr>
          <p:cNvPr id="10" name="Line 17"/>
          <p:cNvSpPr>
            <a:spLocks noChangeShapeType="1"/>
          </p:cNvSpPr>
          <p:nvPr/>
        </p:nvSpPr>
        <p:spPr bwMode="auto">
          <a:xfrm>
            <a:off x="5152841" y="2109007"/>
            <a:ext cx="270623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18"/>
          <p:cNvSpPr>
            <a:spLocks noChangeShapeType="1"/>
          </p:cNvSpPr>
          <p:nvPr/>
        </p:nvSpPr>
        <p:spPr bwMode="auto">
          <a:xfrm>
            <a:off x="5152841" y="2455484"/>
            <a:ext cx="2706237"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19"/>
          <p:cNvSpPr>
            <a:spLocks noChangeShapeType="1"/>
          </p:cNvSpPr>
          <p:nvPr/>
        </p:nvSpPr>
        <p:spPr bwMode="auto">
          <a:xfrm>
            <a:off x="5152842" y="2803058"/>
            <a:ext cx="270623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20"/>
          <p:cNvSpPr>
            <a:spLocks noChangeShapeType="1"/>
          </p:cNvSpPr>
          <p:nvPr/>
        </p:nvSpPr>
        <p:spPr bwMode="auto">
          <a:xfrm>
            <a:off x="5152841" y="3150634"/>
            <a:ext cx="270623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21"/>
          <p:cNvSpPr>
            <a:spLocks noChangeShapeType="1"/>
          </p:cNvSpPr>
          <p:nvPr/>
        </p:nvSpPr>
        <p:spPr bwMode="auto">
          <a:xfrm>
            <a:off x="5152841" y="3497110"/>
            <a:ext cx="270623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Text Box 24"/>
          <p:cNvSpPr txBox="1">
            <a:spLocks noChangeArrowheads="1"/>
          </p:cNvSpPr>
          <p:nvPr/>
        </p:nvSpPr>
        <p:spPr bwMode="auto">
          <a:xfrm>
            <a:off x="6324257" y="2827258"/>
            <a:ext cx="428568" cy="362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IP</a:t>
            </a:r>
          </a:p>
        </p:txBody>
      </p:sp>
      <p:sp>
        <p:nvSpPr>
          <p:cNvPr id="16" name="Text Box 25"/>
          <p:cNvSpPr txBox="1">
            <a:spLocks noChangeArrowheads="1"/>
          </p:cNvSpPr>
          <p:nvPr/>
        </p:nvSpPr>
        <p:spPr bwMode="auto">
          <a:xfrm>
            <a:off x="6008803" y="3143973"/>
            <a:ext cx="108234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数据链路层</a:t>
            </a:r>
          </a:p>
        </p:txBody>
      </p:sp>
      <p:sp>
        <p:nvSpPr>
          <p:cNvPr id="17" name="Text Box 26"/>
          <p:cNvSpPr txBox="1">
            <a:spLocks noChangeArrowheads="1"/>
          </p:cNvSpPr>
          <p:nvPr/>
        </p:nvSpPr>
        <p:spPr bwMode="auto">
          <a:xfrm>
            <a:off x="6162961" y="3486372"/>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kumimoji="1" lang="zh-CN" altLang="en-US" sz="1400" b="1" dirty="0">
                <a:latin typeface="微软雅黑" pitchFamily="34" charset="-122"/>
                <a:ea typeface="微软雅黑" pitchFamily="34" charset="-122"/>
              </a:rPr>
              <a:t>物理层</a:t>
            </a:r>
          </a:p>
        </p:txBody>
      </p:sp>
      <p:sp>
        <p:nvSpPr>
          <p:cNvPr id="24" name="Rectangle 30"/>
          <p:cNvSpPr>
            <a:spLocks noChangeArrowheads="1"/>
          </p:cNvSpPr>
          <p:nvPr/>
        </p:nvSpPr>
        <p:spPr bwMode="auto">
          <a:xfrm>
            <a:off x="5157322" y="2473083"/>
            <a:ext cx="2693131" cy="318978"/>
          </a:xfrm>
          <a:prstGeom prst="rect">
            <a:avLst/>
          </a:prstGeom>
          <a:solidFill>
            <a:srgbClr val="66FF33"/>
          </a:solidFill>
          <a:ln>
            <a:noFill/>
          </a:ln>
          <a:effectLst/>
          <a:extLst/>
        </p:spPr>
        <p:txBody>
          <a:bodyPr wrap="none" anchor="ctr"/>
          <a:lstStyle/>
          <a:p>
            <a:endParaRPr lang="zh-CN" altLang="en-US" sz="1400" b="1">
              <a:latin typeface="微软雅黑" pitchFamily="34" charset="-122"/>
              <a:ea typeface="微软雅黑" pitchFamily="34" charset="-122"/>
            </a:endParaRPr>
          </a:p>
        </p:txBody>
      </p:sp>
      <p:sp>
        <p:nvSpPr>
          <p:cNvPr id="21" name="Text Box 23"/>
          <p:cNvSpPr txBox="1">
            <a:spLocks noChangeArrowheads="1"/>
          </p:cNvSpPr>
          <p:nvPr/>
        </p:nvSpPr>
        <p:spPr bwMode="auto">
          <a:xfrm>
            <a:off x="6258021" y="2473083"/>
            <a:ext cx="58541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UDP</a:t>
            </a:r>
          </a:p>
        </p:txBody>
      </p:sp>
      <p:sp>
        <p:nvSpPr>
          <p:cNvPr id="20" name="Text Box 22"/>
          <p:cNvSpPr txBox="1">
            <a:spLocks noChangeArrowheads="1"/>
          </p:cNvSpPr>
          <p:nvPr/>
        </p:nvSpPr>
        <p:spPr bwMode="auto">
          <a:xfrm>
            <a:off x="6256086" y="2138706"/>
            <a:ext cx="53655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lgn="ctr"/>
            <a:r>
              <a:rPr kumimoji="1" lang="en-US" altLang="zh-CN" sz="1400" b="1" dirty="0">
                <a:latin typeface="微软雅黑" pitchFamily="34" charset="-122"/>
                <a:ea typeface="微软雅黑" pitchFamily="34" charset="-122"/>
              </a:rPr>
              <a:t>RTP</a:t>
            </a:r>
          </a:p>
        </p:txBody>
      </p:sp>
    </p:spTree>
    <p:extLst>
      <p:ext uri="{BB962C8B-B14F-4D97-AF65-F5344CB8AC3E}">
        <p14:creationId xmlns:p14="http://schemas.microsoft.com/office/powerpoint/2010/main" xmlns="" val="31668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0"/>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5"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2"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Tree>
    <p:extLst>
      <p:ext uri="{BB962C8B-B14F-4D97-AF65-F5344CB8AC3E}">
        <p14:creationId xmlns:p14="http://schemas.microsoft.com/office/powerpoint/2010/main" xmlns="" val="1803283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30965" y="1336431"/>
            <a:ext cx="375363"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xmlns="" val="270926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813718" y="1336431"/>
            <a:ext cx="187682"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xmlns="" val="304466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996598" y="1336431"/>
            <a:ext cx="187682"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xmlns="" val="114736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09474" y="2698940"/>
            <a:ext cx="8129015" cy="16347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5" name="对象 104"/>
          <p:cNvGraphicFramePr>
            <a:graphicFrameLocks noChangeAspect="1"/>
          </p:cNvGraphicFramePr>
          <p:nvPr>
            <p:extLst>
              <p:ext uri="{D42A27DB-BD31-4B8C-83A1-F6EECF244321}">
                <p14:modId xmlns:p14="http://schemas.microsoft.com/office/powerpoint/2010/main" xmlns="" val="3148612871"/>
              </p:ext>
            </p:extLst>
          </p:nvPr>
        </p:nvGraphicFramePr>
        <p:xfrm>
          <a:off x="5365977" y="3139083"/>
          <a:ext cx="1343540" cy="831847"/>
        </p:xfrm>
        <a:graphic>
          <a:graphicData uri="http://schemas.openxmlformats.org/presentationml/2006/ole">
            <p:oleObj spid="_x0000_s6278" name="VISIO" r:id="rId3" imgW="1687068" imgH="964692" progId="">
              <p:embed/>
            </p:oleObj>
          </a:graphicData>
        </a:graphic>
      </p:graphicFrame>
      <p:sp>
        <p:nvSpPr>
          <p:cNvPr id="6" name="Rectangle 46"/>
          <p:cNvSpPr>
            <a:spLocks noChangeArrowheads="1"/>
          </p:cNvSpPr>
          <p:nvPr/>
        </p:nvSpPr>
        <p:spPr bwMode="auto">
          <a:xfrm>
            <a:off x="509474" y="1102862"/>
            <a:ext cx="8129015" cy="159607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模拟的多媒体信号经过采样和模数转换变为数字信号，再组装成分组。这些分组的发送速率是</a:t>
            </a:r>
            <a:r>
              <a:rPr lang="zh-CN" altLang="en-US" sz="2000" b="1" dirty="0">
                <a:solidFill>
                  <a:srgbClr val="0000FF"/>
                </a:solidFill>
                <a:latin typeface="微软雅黑" pitchFamily="34" charset="-122"/>
                <a:ea typeface="微软雅黑" pitchFamily="34" charset="-122"/>
              </a:rPr>
              <a:t>恒定的</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等时的</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传统的互联网本身是</a:t>
            </a:r>
            <a:r>
              <a:rPr lang="zh-CN" altLang="en-US" sz="2000" b="1" dirty="0">
                <a:solidFill>
                  <a:srgbClr val="0000FF"/>
                </a:solidFill>
                <a:latin typeface="微软雅黑" pitchFamily="34" charset="-122"/>
                <a:ea typeface="微软雅黑" pitchFamily="34" charset="-122"/>
              </a:rPr>
              <a:t>非等时</a:t>
            </a:r>
            <a:r>
              <a:rPr lang="zh-CN" altLang="en-US" sz="2000" b="1" dirty="0">
                <a:latin typeface="微软雅黑" pitchFamily="34" charset="-122"/>
                <a:ea typeface="微软雅黑" pitchFamily="34" charset="-122"/>
              </a:rPr>
              <a:t>的。因此经过互联网的分组变成了</a:t>
            </a:r>
            <a:r>
              <a:rPr lang="zh-CN" altLang="en-US" sz="2000" b="1" dirty="0">
                <a:solidFill>
                  <a:srgbClr val="0000FF"/>
                </a:solidFill>
                <a:latin typeface="微软雅黑" pitchFamily="34" charset="-122"/>
                <a:ea typeface="微软雅黑" pitchFamily="34" charset="-122"/>
              </a:rPr>
              <a:t>非恒定速率</a:t>
            </a:r>
            <a:r>
              <a:rPr lang="zh-CN" altLang="en-US" sz="2000" b="1" dirty="0">
                <a:latin typeface="微软雅黑" pitchFamily="34" charset="-122"/>
                <a:ea typeface="微软雅黑" pitchFamily="34" charset="-122"/>
              </a:rPr>
              <a:t>的分组。 </a:t>
            </a:r>
          </a:p>
        </p:txBody>
      </p:sp>
      <p:sp>
        <p:nvSpPr>
          <p:cNvPr id="7" name="AutoShape 5"/>
          <p:cNvSpPr>
            <a:spLocks noChangeArrowheads="1"/>
          </p:cNvSpPr>
          <p:nvPr/>
        </p:nvSpPr>
        <p:spPr bwMode="auto">
          <a:xfrm>
            <a:off x="509475" y="72986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423315" y="696656"/>
            <a:ext cx="231345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互联网是非等时</a:t>
            </a:r>
            <a:r>
              <a:rPr lang="zh-CN" altLang="en-US" sz="2000" b="1" dirty="0" smtClean="0">
                <a:solidFill>
                  <a:schemeClr val="bg1"/>
                </a:solidFill>
                <a:latin typeface="微软雅黑" pitchFamily="34" charset="-122"/>
                <a:ea typeface="微软雅黑" pitchFamily="34" charset="-122"/>
              </a:rPr>
              <a:t>的</a:t>
            </a:r>
            <a:endParaRPr lang="fr-FR" altLang="zh-CN" sz="2000" b="1" dirty="0">
              <a:solidFill>
                <a:schemeClr val="bg1"/>
              </a:solidFill>
              <a:latin typeface="微软雅黑" pitchFamily="34" charset="-122"/>
              <a:ea typeface="微软雅黑" pitchFamily="34" charset="-122"/>
            </a:endParaRPr>
          </a:p>
        </p:txBody>
      </p:sp>
      <p:sp>
        <p:nvSpPr>
          <p:cNvPr id="63" name="Text Box 55"/>
          <p:cNvSpPr txBox="1">
            <a:spLocks noChangeArrowheads="1"/>
          </p:cNvSpPr>
          <p:nvPr/>
        </p:nvSpPr>
        <p:spPr bwMode="auto">
          <a:xfrm>
            <a:off x="5188461" y="3511642"/>
            <a:ext cx="26295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68" name="Text Box 60"/>
          <p:cNvSpPr txBox="1">
            <a:spLocks noChangeArrowheads="1"/>
          </p:cNvSpPr>
          <p:nvPr/>
        </p:nvSpPr>
        <p:spPr bwMode="auto">
          <a:xfrm>
            <a:off x="7734222" y="3511642"/>
            <a:ext cx="26295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0" name="Text Box 62"/>
          <p:cNvSpPr txBox="1">
            <a:spLocks noChangeArrowheads="1"/>
          </p:cNvSpPr>
          <p:nvPr/>
        </p:nvSpPr>
        <p:spPr bwMode="auto">
          <a:xfrm>
            <a:off x="5640094" y="3395322"/>
            <a:ext cx="73600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互联网</a:t>
            </a:r>
            <a:endParaRPr kumimoji="1" lang="zh-CN" altLang="en-US" sz="1400" b="1" dirty="0">
              <a:latin typeface="微软雅黑" pitchFamily="34" charset="-122"/>
              <a:ea typeface="微软雅黑" pitchFamily="34" charset="-122"/>
            </a:endParaRPr>
          </a:p>
        </p:txBody>
      </p:sp>
      <p:sp>
        <p:nvSpPr>
          <p:cNvPr id="71" name="AutoShape 63"/>
          <p:cNvSpPr>
            <a:spLocks noChangeArrowheads="1"/>
          </p:cNvSpPr>
          <p:nvPr/>
        </p:nvSpPr>
        <p:spPr bwMode="auto">
          <a:xfrm>
            <a:off x="5359522"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2" name="AutoShape 64"/>
          <p:cNvSpPr>
            <a:spLocks noChangeArrowheads="1"/>
          </p:cNvSpPr>
          <p:nvPr/>
        </p:nvSpPr>
        <p:spPr bwMode="auto">
          <a:xfrm>
            <a:off x="6315220"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nvGrpSpPr>
          <p:cNvPr id="73" name="Group 65"/>
          <p:cNvGrpSpPr>
            <a:grpSpLocks/>
          </p:cNvGrpSpPr>
          <p:nvPr/>
        </p:nvGrpSpPr>
        <p:grpSpPr bwMode="auto">
          <a:xfrm>
            <a:off x="1468688" y="3048358"/>
            <a:ext cx="1350363" cy="747631"/>
            <a:chOff x="-480" y="1638"/>
            <a:chExt cx="1358" cy="752"/>
          </a:xfrm>
        </p:grpSpPr>
        <p:sp>
          <p:nvSpPr>
            <p:cNvPr id="74" name="Line 66"/>
            <p:cNvSpPr>
              <a:spLocks noChangeShapeType="1"/>
            </p:cNvSpPr>
            <p:nvPr/>
          </p:nvSpPr>
          <p:spPr bwMode="auto">
            <a:xfrm>
              <a:off x="-480" y="221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Freeform 67"/>
            <p:cNvSpPr>
              <a:spLocks/>
            </p:cNvSpPr>
            <p:nvPr/>
          </p:nvSpPr>
          <p:spPr bwMode="auto">
            <a:xfrm>
              <a:off x="-472" y="1968"/>
              <a:ext cx="901" cy="192"/>
            </a:xfrm>
            <a:custGeom>
              <a:avLst/>
              <a:gdLst>
                <a:gd name="T0" fmla="*/ 0 w 901"/>
                <a:gd name="T1" fmla="*/ 132 h 192"/>
                <a:gd name="T2" fmla="*/ 52 w 901"/>
                <a:gd name="T3" fmla="*/ 117 h 192"/>
                <a:gd name="T4" fmla="*/ 60 w 901"/>
                <a:gd name="T5" fmla="*/ 94 h 192"/>
                <a:gd name="T6" fmla="*/ 75 w 901"/>
                <a:gd name="T7" fmla="*/ 72 h 192"/>
                <a:gd name="T8" fmla="*/ 142 w 901"/>
                <a:gd name="T9" fmla="*/ 50 h 192"/>
                <a:gd name="T10" fmla="*/ 217 w 901"/>
                <a:gd name="T11" fmla="*/ 109 h 192"/>
                <a:gd name="T12" fmla="*/ 269 w 901"/>
                <a:gd name="T13" fmla="*/ 109 h 192"/>
                <a:gd name="T14" fmla="*/ 284 w 901"/>
                <a:gd name="T15" fmla="*/ 87 h 192"/>
                <a:gd name="T16" fmla="*/ 307 w 901"/>
                <a:gd name="T17" fmla="*/ 72 h 192"/>
                <a:gd name="T18" fmla="*/ 359 w 901"/>
                <a:gd name="T19" fmla="*/ 12 h 192"/>
                <a:gd name="T20" fmla="*/ 419 w 901"/>
                <a:gd name="T21" fmla="*/ 57 h 192"/>
                <a:gd name="T22" fmla="*/ 479 w 901"/>
                <a:gd name="T23" fmla="*/ 139 h 192"/>
                <a:gd name="T24" fmla="*/ 539 w 901"/>
                <a:gd name="T25" fmla="*/ 177 h 192"/>
                <a:gd name="T26" fmla="*/ 584 w 901"/>
                <a:gd name="T27" fmla="*/ 192 h 192"/>
                <a:gd name="T28" fmla="*/ 673 w 901"/>
                <a:gd name="T29" fmla="*/ 154 h 192"/>
                <a:gd name="T30" fmla="*/ 718 w 901"/>
                <a:gd name="T31" fmla="*/ 64 h 192"/>
                <a:gd name="T32" fmla="*/ 741 w 901"/>
                <a:gd name="T33" fmla="*/ 57 h 192"/>
                <a:gd name="T34" fmla="*/ 838 w 901"/>
                <a:gd name="T35" fmla="*/ 94 h 192"/>
                <a:gd name="T36" fmla="*/ 856 w 901"/>
                <a:gd name="T37" fmla="*/ 111 h 192"/>
                <a:gd name="T38" fmla="*/ 870 w 901"/>
                <a:gd name="T39" fmla="*/ 116 h 192"/>
                <a:gd name="T40" fmla="*/ 901 w 901"/>
                <a:gd name="T41" fmla="*/ 12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1" h="192">
                  <a:moveTo>
                    <a:pt x="0" y="132"/>
                  </a:moveTo>
                  <a:cubicBezTo>
                    <a:pt x="17" y="127"/>
                    <a:pt x="39" y="130"/>
                    <a:pt x="52" y="117"/>
                  </a:cubicBezTo>
                  <a:cubicBezTo>
                    <a:pt x="58" y="111"/>
                    <a:pt x="56" y="101"/>
                    <a:pt x="60" y="94"/>
                  </a:cubicBezTo>
                  <a:cubicBezTo>
                    <a:pt x="64" y="86"/>
                    <a:pt x="68" y="78"/>
                    <a:pt x="75" y="72"/>
                  </a:cubicBezTo>
                  <a:cubicBezTo>
                    <a:pt x="93" y="57"/>
                    <a:pt x="142" y="50"/>
                    <a:pt x="142" y="50"/>
                  </a:cubicBezTo>
                  <a:cubicBezTo>
                    <a:pt x="195" y="66"/>
                    <a:pt x="178" y="83"/>
                    <a:pt x="217" y="109"/>
                  </a:cubicBezTo>
                  <a:cubicBezTo>
                    <a:pt x="231" y="150"/>
                    <a:pt x="240" y="129"/>
                    <a:pt x="269" y="109"/>
                  </a:cubicBezTo>
                  <a:cubicBezTo>
                    <a:pt x="274" y="102"/>
                    <a:pt x="278" y="93"/>
                    <a:pt x="284" y="87"/>
                  </a:cubicBezTo>
                  <a:cubicBezTo>
                    <a:pt x="291" y="81"/>
                    <a:pt x="301" y="79"/>
                    <a:pt x="307" y="72"/>
                  </a:cubicBezTo>
                  <a:cubicBezTo>
                    <a:pt x="370" y="0"/>
                    <a:pt x="308" y="47"/>
                    <a:pt x="359" y="12"/>
                  </a:cubicBezTo>
                  <a:cubicBezTo>
                    <a:pt x="387" y="22"/>
                    <a:pt x="394" y="40"/>
                    <a:pt x="419" y="57"/>
                  </a:cubicBezTo>
                  <a:cubicBezTo>
                    <a:pt x="431" y="94"/>
                    <a:pt x="448" y="118"/>
                    <a:pt x="479" y="139"/>
                  </a:cubicBezTo>
                  <a:cubicBezTo>
                    <a:pt x="503" y="175"/>
                    <a:pt x="486" y="159"/>
                    <a:pt x="539" y="177"/>
                  </a:cubicBezTo>
                  <a:cubicBezTo>
                    <a:pt x="554" y="182"/>
                    <a:pt x="584" y="192"/>
                    <a:pt x="584" y="192"/>
                  </a:cubicBezTo>
                  <a:cubicBezTo>
                    <a:pt x="615" y="181"/>
                    <a:pt x="642" y="165"/>
                    <a:pt x="673" y="154"/>
                  </a:cubicBezTo>
                  <a:cubicBezTo>
                    <a:pt x="679" y="137"/>
                    <a:pt x="705" y="75"/>
                    <a:pt x="718" y="64"/>
                  </a:cubicBezTo>
                  <a:cubicBezTo>
                    <a:pt x="724" y="59"/>
                    <a:pt x="733" y="59"/>
                    <a:pt x="741" y="57"/>
                  </a:cubicBezTo>
                  <a:cubicBezTo>
                    <a:pt x="791" y="63"/>
                    <a:pt x="812" y="55"/>
                    <a:pt x="838" y="94"/>
                  </a:cubicBezTo>
                  <a:cubicBezTo>
                    <a:pt x="856" y="101"/>
                    <a:pt x="851" y="107"/>
                    <a:pt x="856" y="111"/>
                  </a:cubicBezTo>
                  <a:cubicBezTo>
                    <a:pt x="861" y="115"/>
                    <a:pt x="863" y="114"/>
                    <a:pt x="870" y="116"/>
                  </a:cubicBezTo>
                  <a:cubicBezTo>
                    <a:pt x="877" y="118"/>
                    <a:pt x="896" y="122"/>
                    <a:pt x="901" y="123"/>
                  </a:cubicBezTo>
                </a:path>
              </a:pathLst>
            </a:cu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68"/>
            <p:cNvSpPr txBox="1">
              <a:spLocks noChangeArrowheads="1"/>
            </p:cNvSpPr>
            <p:nvPr/>
          </p:nvSpPr>
          <p:spPr bwMode="auto">
            <a:xfrm>
              <a:off x="614" y="2080"/>
              <a:ext cx="264"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7" name="Text Box 69"/>
            <p:cNvSpPr txBox="1">
              <a:spLocks noChangeArrowheads="1"/>
            </p:cNvSpPr>
            <p:nvPr/>
          </p:nvSpPr>
          <p:spPr bwMode="auto">
            <a:xfrm>
              <a:off x="-409" y="1638"/>
              <a:ext cx="924"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模拟信号</a:t>
              </a:r>
            </a:p>
          </p:txBody>
        </p:sp>
      </p:grpSp>
      <p:grpSp>
        <p:nvGrpSpPr>
          <p:cNvPr id="78" name="Group 70"/>
          <p:cNvGrpSpPr>
            <a:grpSpLocks/>
          </p:cNvGrpSpPr>
          <p:nvPr/>
        </p:nvGrpSpPr>
        <p:grpSpPr bwMode="auto">
          <a:xfrm>
            <a:off x="2815369" y="3041401"/>
            <a:ext cx="1393452" cy="778451"/>
            <a:chOff x="873" y="1611"/>
            <a:chExt cx="1399" cy="783"/>
          </a:xfrm>
        </p:grpSpPr>
        <p:sp>
          <p:nvSpPr>
            <p:cNvPr id="79" name="Line 71"/>
            <p:cNvSpPr>
              <a:spLocks noChangeShapeType="1"/>
            </p:cNvSpPr>
            <p:nvPr/>
          </p:nvSpPr>
          <p:spPr bwMode="auto">
            <a:xfrm>
              <a:off x="914" y="220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0" name="Freeform 72"/>
            <p:cNvSpPr>
              <a:spLocks/>
            </p:cNvSpPr>
            <p:nvPr/>
          </p:nvSpPr>
          <p:spPr bwMode="auto">
            <a:xfrm>
              <a:off x="963" y="2080"/>
              <a:ext cx="1" cy="128"/>
            </a:xfrm>
            <a:custGeom>
              <a:avLst/>
              <a:gdLst>
                <a:gd name="T0" fmla="*/ 0 w 1"/>
                <a:gd name="T1" fmla="*/ 128 h 128"/>
                <a:gd name="T2" fmla="*/ 1 w 1"/>
                <a:gd name="T3" fmla="*/ 0 h 128"/>
              </a:gdLst>
              <a:ahLst/>
              <a:cxnLst>
                <a:cxn ang="0">
                  <a:pos x="T0" y="T1"/>
                </a:cxn>
                <a:cxn ang="0">
                  <a:pos x="T2" y="T3"/>
                </a:cxn>
              </a:cxnLst>
              <a:rect l="0" t="0" r="r" b="b"/>
              <a:pathLst>
                <a:path w="1" h="128">
                  <a:moveTo>
                    <a:pt x="0" y="128"/>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1" name="Freeform 73"/>
            <p:cNvSpPr>
              <a:spLocks/>
            </p:cNvSpPr>
            <p:nvPr/>
          </p:nvSpPr>
          <p:spPr bwMode="auto">
            <a:xfrm>
              <a:off x="1011" y="2023"/>
              <a:ext cx="1" cy="185"/>
            </a:xfrm>
            <a:custGeom>
              <a:avLst/>
              <a:gdLst>
                <a:gd name="T0" fmla="*/ 0 w 1"/>
                <a:gd name="T1" fmla="*/ 185 h 185"/>
                <a:gd name="T2" fmla="*/ 1 w 1"/>
                <a:gd name="T3" fmla="*/ 0 h 185"/>
              </a:gdLst>
              <a:ahLst/>
              <a:cxnLst>
                <a:cxn ang="0">
                  <a:pos x="T0" y="T1"/>
                </a:cxn>
                <a:cxn ang="0">
                  <a:pos x="T2" y="T3"/>
                </a:cxn>
              </a:cxnLst>
              <a:rect l="0" t="0" r="r" b="b"/>
              <a:pathLst>
                <a:path w="1" h="185">
                  <a:moveTo>
                    <a:pt x="0" y="18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2" name="Line 74"/>
            <p:cNvSpPr>
              <a:spLocks noChangeShapeType="1"/>
            </p:cNvSpPr>
            <p:nvPr/>
          </p:nvSpPr>
          <p:spPr bwMode="auto">
            <a:xfrm flipH="1" flipV="1">
              <a:off x="1058" y="2010"/>
              <a:ext cx="0" cy="197"/>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3" name="Line 75"/>
            <p:cNvSpPr>
              <a:spLocks noChangeShapeType="1"/>
            </p:cNvSpPr>
            <p:nvPr/>
          </p:nvSpPr>
          <p:spPr bwMode="auto">
            <a:xfrm flipV="1">
              <a:off x="1106" y="2032"/>
              <a:ext cx="0" cy="1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4" name="Line 76"/>
            <p:cNvSpPr>
              <a:spLocks noChangeShapeType="1"/>
            </p:cNvSpPr>
            <p:nvPr/>
          </p:nvSpPr>
          <p:spPr bwMode="auto">
            <a:xfrm flipV="1">
              <a:off x="1154" y="2092"/>
              <a:ext cx="0" cy="115"/>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Freeform 77"/>
            <p:cNvSpPr>
              <a:spLocks/>
            </p:cNvSpPr>
            <p:nvPr/>
          </p:nvSpPr>
          <p:spPr bwMode="auto">
            <a:xfrm>
              <a:off x="1202" y="2053"/>
              <a:ext cx="1" cy="155"/>
            </a:xfrm>
            <a:custGeom>
              <a:avLst/>
              <a:gdLst>
                <a:gd name="T0" fmla="*/ 0 w 1"/>
                <a:gd name="T1" fmla="*/ 155 h 155"/>
                <a:gd name="T2" fmla="*/ 0 w 1"/>
                <a:gd name="T3" fmla="*/ 0 h 155"/>
              </a:gdLst>
              <a:ahLst/>
              <a:cxnLst>
                <a:cxn ang="0">
                  <a:pos x="T0" y="T1"/>
                </a:cxn>
                <a:cxn ang="0">
                  <a:pos x="T2" y="T3"/>
                </a:cxn>
              </a:cxnLst>
              <a:rect l="0" t="0" r="r" b="b"/>
              <a:pathLst>
                <a:path w="1" h="155">
                  <a:moveTo>
                    <a:pt x="0" y="15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6" name="Freeform 78"/>
            <p:cNvSpPr>
              <a:spLocks/>
            </p:cNvSpPr>
            <p:nvPr/>
          </p:nvSpPr>
          <p:spPr bwMode="auto">
            <a:xfrm>
              <a:off x="1251" y="2003"/>
              <a:ext cx="1" cy="205"/>
            </a:xfrm>
            <a:custGeom>
              <a:avLst/>
              <a:gdLst>
                <a:gd name="T0" fmla="*/ 0 w 1"/>
                <a:gd name="T1" fmla="*/ 205 h 205"/>
                <a:gd name="T2" fmla="*/ 1 w 1"/>
                <a:gd name="T3" fmla="*/ 0 h 205"/>
              </a:gdLst>
              <a:ahLst/>
              <a:cxnLst>
                <a:cxn ang="0">
                  <a:pos x="T0" y="T1"/>
                </a:cxn>
                <a:cxn ang="0">
                  <a:pos x="T2" y="T3"/>
                </a:cxn>
              </a:cxnLst>
              <a:rect l="0" t="0" r="r" b="b"/>
              <a:pathLst>
                <a:path w="1" h="205">
                  <a:moveTo>
                    <a:pt x="0" y="20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7" name="Freeform 79"/>
            <p:cNvSpPr>
              <a:spLocks/>
            </p:cNvSpPr>
            <p:nvPr/>
          </p:nvSpPr>
          <p:spPr bwMode="auto">
            <a:xfrm>
              <a:off x="1298" y="1979"/>
              <a:ext cx="1" cy="228"/>
            </a:xfrm>
            <a:custGeom>
              <a:avLst/>
              <a:gdLst>
                <a:gd name="T0" fmla="*/ 0 w 1"/>
                <a:gd name="T1" fmla="*/ 228 h 228"/>
                <a:gd name="T2" fmla="*/ 0 w 1"/>
                <a:gd name="T3" fmla="*/ 0 h 228"/>
              </a:gdLst>
              <a:ahLst/>
              <a:cxnLst>
                <a:cxn ang="0">
                  <a:pos x="T0" y="T1"/>
                </a:cxn>
                <a:cxn ang="0">
                  <a:pos x="T2" y="T3"/>
                </a:cxn>
              </a:cxnLst>
              <a:rect l="0" t="0" r="r" b="b"/>
              <a:pathLst>
                <a:path w="1" h="228">
                  <a:moveTo>
                    <a:pt x="0" y="22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8" name="Freeform 80"/>
            <p:cNvSpPr>
              <a:spLocks/>
            </p:cNvSpPr>
            <p:nvPr/>
          </p:nvSpPr>
          <p:spPr bwMode="auto">
            <a:xfrm>
              <a:off x="1346" y="2026"/>
              <a:ext cx="1" cy="181"/>
            </a:xfrm>
            <a:custGeom>
              <a:avLst/>
              <a:gdLst>
                <a:gd name="T0" fmla="*/ 0 w 1"/>
                <a:gd name="T1" fmla="*/ 181 h 181"/>
                <a:gd name="T2" fmla="*/ 0 w 1"/>
                <a:gd name="T3" fmla="*/ 0 h 181"/>
              </a:gdLst>
              <a:ahLst/>
              <a:cxnLst>
                <a:cxn ang="0">
                  <a:pos x="T0" y="T1"/>
                </a:cxn>
                <a:cxn ang="0">
                  <a:pos x="T2" y="T3"/>
                </a:cxn>
              </a:cxnLst>
              <a:rect l="0" t="0" r="r" b="b"/>
              <a:pathLst>
                <a:path w="1" h="181">
                  <a:moveTo>
                    <a:pt x="0" y="18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Freeform 81"/>
            <p:cNvSpPr>
              <a:spLocks/>
            </p:cNvSpPr>
            <p:nvPr/>
          </p:nvSpPr>
          <p:spPr bwMode="auto">
            <a:xfrm>
              <a:off x="1394" y="2092"/>
              <a:ext cx="1" cy="115"/>
            </a:xfrm>
            <a:custGeom>
              <a:avLst/>
              <a:gdLst>
                <a:gd name="T0" fmla="*/ 0 w 1"/>
                <a:gd name="T1" fmla="*/ 115 h 115"/>
                <a:gd name="T2" fmla="*/ 0 w 1"/>
                <a:gd name="T3" fmla="*/ 0 h 115"/>
              </a:gdLst>
              <a:ahLst/>
              <a:cxnLst>
                <a:cxn ang="0">
                  <a:pos x="T0" y="T1"/>
                </a:cxn>
                <a:cxn ang="0">
                  <a:pos x="T2" y="T3"/>
                </a:cxn>
              </a:cxnLst>
              <a:rect l="0" t="0" r="r" b="b"/>
              <a:pathLst>
                <a:path w="1" h="115">
                  <a:moveTo>
                    <a:pt x="0" y="11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0" name="Freeform 82"/>
            <p:cNvSpPr>
              <a:spLocks/>
            </p:cNvSpPr>
            <p:nvPr/>
          </p:nvSpPr>
          <p:spPr bwMode="auto">
            <a:xfrm>
              <a:off x="1442" y="2129"/>
              <a:ext cx="1" cy="78"/>
            </a:xfrm>
            <a:custGeom>
              <a:avLst/>
              <a:gdLst>
                <a:gd name="T0" fmla="*/ 0 w 1"/>
                <a:gd name="T1" fmla="*/ 78 h 78"/>
                <a:gd name="T2" fmla="*/ 0 w 1"/>
                <a:gd name="T3" fmla="*/ 0 h 78"/>
              </a:gdLst>
              <a:ahLst/>
              <a:cxnLst>
                <a:cxn ang="0">
                  <a:pos x="T0" y="T1"/>
                </a:cxn>
                <a:cxn ang="0">
                  <a:pos x="T2" y="T3"/>
                </a:cxn>
              </a:cxnLst>
              <a:rect l="0" t="0" r="r" b="b"/>
              <a:pathLst>
                <a:path w="1" h="78">
                  <a:moveTo>
                    <a:pt x="0" y="7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1" name="Freeform 83"/>
            <p:cNvSpPr>
              <a:spLocks/>
            </p:cNvSpPr>
            <p:nvPr/>
          </p:nvSpPr>
          <p:spPr bwMode="auto">
            <a:xfrm>
              <a:off x="1490" y="2146"/>
              <a:ext cx="1" cy="61"/>
            </a:xfrm>
            <a:custGeom>
              <a:avLst/>
              <a:gdLst>
                <a:gd name="T0" fmla="*/ 0 w 1"/>
                <a:gd name="T1" fmla="*/ 61 h 61"/>
                <a:gd name="T2" fmla="*/ 0 w 1"/>
                <a:gd name="T3" fmla="*/ 0 h 61"/>
              </a:gdLst>
              <a:ahLst/>
              <a:cxnLst>
                <a:cxn ang="0">
                  <a:pos x="T0" y="T1"/>
                </a:cxn>
                <a:cxn ang="0">
                  <a:pos x="T2" y="T3"/>
                </a:cxn>
              </a:cxnLst>
              <a:rect l="0" t="0" r="r" b="b"/>
              <a:pathLst>
                <a:path w="1" h="61">
                  <a:moveTo>
                    <a:pt x="0" y="6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2" name="Freeform 84"/>
            <p:cNvSpPr>
              <a:spLocks/>
            </p:cNvSpPr>
            <p:nvPr/>
          </p:nvSpPr>
          <p:spPr bwMode="auto">
            <a:xfrm>
              <a:off x="1538" y="2138"/>
              <a:ext cx="1" cy="69"/>
            </a:xfrm>
            <a:custGeom>
              <a:avLst/>
              <a:gdLst>
                <a:gd name="T0" fmla="*/ 0 w 1"/>
                <a:gd name="T1" fmla="*/ 69 h 69"/>
                <a:gd name="T2" fmla="*/ 0 w 1"/>
                <a:gd name="T3" fmla="*/ 0 h 69"/>
              </a:gdLst>
              <a:ahLst/>
              <a:cxnLst>
                <a:cxn ang="0">
                  <a:pos x="T0" y="T1"/>
                </a:cxn>
                <a:cxn ang="0">
                  <a:pos x="T2" y="T3"/>
                </a:cxn>
              </a:cxnLst>
              <a:rect l="0" t="0" r="r" b="b"/>
              <a:pathLst>
                <a:path w="1" h="69">
                  <a:moveTo>
                    <a:pt x="0" y="69"/>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3" name="Freeform 85"/>
            <p:cNvSpPr>
              <a:spLocks/>
            </p:cNvSpPr>
            <p:nvPr/>
          </p:nvSpPr>
          <p:spPr bwMode="auto">
            <a:xfrm>
              <a:off x="1586" y="2117"/>
              <a:ext cx="1" cy="90"/>
            </a:xfrm>
            <a:custGeom>
              <a:avLst/>
              <a:gdLst>
                <a:gd name="T0" fmla="*/ 0 w 1"/>
                <a:gd name="T1" fmla="*/ 90 h 90"/>
                <a:gd name="T2" fmla="*/ 0 w 1"/>
                <a:gd name="T3" fmla="*/ 0 h 90"/>
              </a:gdLst>
              <a:ahLst/>
              <a:cxnLst>
                <a:cxn ang="0">
                  <a:pos x="T0" y="T1"/>
                </a:cxn>
                <a:cxn ang="0">
                  <a:pos x="T2" y="T3"/>
                </a:cxn>
              </a:cxnLst>
              <a:rect l="0" t="0" r="r" b="b"/>
              <a:pathLst>
                <a:path w="1" h="90">
                  <a:moveTo>
                    <a:pt x="0" y="90"/>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Freeform 86"/>
            <p:cNvSpPr>
              <a:spLocks/>
            </p:cNvSpPr>
            <p:nvPr/>
          </p:nvSpPr>
          <p:spPr bwMode="auto">
            <a:xfrm>
              <a:off x="1634" y="2030"/>
              <a:ext cx="1" cy="177"/>
            </a:xfrm>
            <a:custGeom>
              <a:avLst/>
              <a:gdLst>
                <a:gd name="T0" fmla="*/ 0 w 1"/>
                <a:gd name="T1" fmla="*/ 177 h 177"/>
                <a:gd name="T2" fmla="*/ 0 w 1"/>
                <a:gd name="T3" fmla="*/ 0 h 177"/>
              </a:gdLst>
              <a:ahLst/>
              <a:cxnLst>
                <a:cxn ang="0">
                  <a:pos x="T0" y="T1"/>
                </a:cxn>
                <a:cxn ang="0">
                  <a:pos x="T2" y="T3"/>
                </a:cxn>
              </a:cxnLst>
              <a:rect l="0" t="0" r="r" b="b"/>
              <a:pathLst>
                <a:path w="1" h="177">
                  <a:moveTo>
                    <a:pt x="0" y="17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5" name="Freeform 87"/>
            <p:cNvSpPr>
              <a:spLocks/>
            </p:cNvSpPr>
            <p:nvPr/>
          </p:nvSpPr>
          <p:spPr bwMode="auto">
            <a:xfrm>
              <a:off x="1682" y="2020"/>
              <a:ext cx="1" cy="187"/>
            </a:xfrm>
            <a:custGeom>
              <a:avLst/>
              <a:gdLst>
                <a:gd name="T0" fmla="*/ 0 w 1"/>
                <a:gd name="T1" fmla="*/ 187 h 187"/>
                <a:gd name="T2" fmla="*/ 0 w 1"/>
                <a:gd name="T3" fmla="*/ 0 h 187"/>
              </a:gdLst>
              <a:ahLst/>
              <a:cxnLst>
                <a:cxn ang="0">
                  <a:pos x="T0" y="T1"/>
                </a:cxn>
                <a:cxn ang="0">
                  <a:pos x="T2" y="T3"/>
                </a:cxn>
              </a:cxnLst>
              <a:rect l="0" t="0" r="r" b="b"/>
              <a:pathLst>
                <a:path w="1" h="187">
                  <a:moveTo>
                    <a:pt x="0" y="18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6" name="Line 88"/>
            <p:cNvSpPr>
              <a:spLocks noChangeShapeType="1"/>
            </p:cNvSpPr>
            <p:nvPr/>
          </p:nvSpPr>
          <p:spPr bwMode="auto">
            <a:xfrm flipV="1">
              <a:off x="1730" y="2024"/>
              <a:ext cx="0" cy="183"/>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7" name="Freeform 89"/>
            <p:cNvSpPr>
              <a:spLocks/>
            </p:cNvSpPr>
            <p:nvPr/>
          </p:nvSpPr>
          <p:spPr bwMode="auto">
            <a:xfrm>
              <a:off x="1778" y="2066"/>
              <a:ext cx="1" cy="142"/>
            </a:xfrm>
            <a:custGeom>
              <a:avLst/>
              <a:gdLst>
                <a:gd name="T0" fmla="*/ 0 w 1"/>
                <a:gd name="T1" fmla="*/ 142 h 142"/>
                <a:gd name="T2" fmla="*/ 0 w 1"/>
                <a:gd name="T3" fmla="*/ 0 h 142"/>
              </a:gdLst>
              <a:ahLst/>
              <a:cxnLst>
                <a:cxn ang="0">
                  <a:pos x="T0" y="T1"/>
                </a:cxn>
                <a:cxn ang="0">
                  <a:pos x="T2" y="T3"/>
                </a:cxn>
              </a:cxnLst>
              <a:rect l="0" t="0" r="r" b="b"/>
              <a:pathLst>
                <a:path w="1" h="142">
                  <a:moveTo>
                    <a:pt x="0" y="142"/>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8" name="Text Box 90"/>
            <p:cNvSpPr txBox="1">
              <a:spLocks noChangeArrowheads="1"/>
            </p:cNvSpPr>
            <p:nvPr/>
          </p:nvSpPr>
          <p:spPr bwMode="auto">
            <a:xfrm>
              <a:off x="2008" y="2084"/>
              <a:ext cx="264" cy="31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99" name="Text Box 91"/>
            <p:cNvSpPr txBox="1">
              <a:spLocks noChangeArrowheads="1"/>
            </p:cNvSpPr>
            <p:nvPr/>
          </p:nvSpPr>
          <p:spPr bwMode="auto">
            <a:xfrm>
              <a:off x="873" y="1611"/>
              <a:ext cx="1289" cy="31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采样后的信号</a:t>
              </a:r>
            </a:p>
          </p:txBody>
        </p:sp>
      </p:grpSp>
      <p:grpSp>
        <p:nvGrpSpPr>
          <p:cNvPr id="3" name="组合 2"/>
          <p:cNvGrpSpPr/>
          <p:nvPr/>
        </p:nvGrpSpPr>
        <p:grpSpPr>
          <a:xfrm>
            <a:off x="4154137" y="3031662"/>
            <a:ext cx="1099273" cy="603259"/>
            <a:chOff x="4099052" y="3031662"/>
            <a:chExt cx="1099273" cy="603259"/>
          </a:xfrm>
        </p:grpSpPr>
        <p:sp>
          <p:nvSpPr>
            <p:cNvPr id="58" name="Line 50"/>
            <p:cNvSpPr>
              <a:spLocks noChangeShapeType="1"/>
            </p:cNvSpPr>
            <p:nvPr/>
          </p:nvSpPr>
          <p:spPr bwMode="auto">
            <a:xfrm>
              <a:off x="4099052" y="3634921"/>
              <a:ext cx="1099273"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Freeform 51"/>
            <p:cNvSpPr>
              <a:spLocks/>
            </p:cNvSpPr>
            <p:nvPr/>
          </p:nvSpPr>
          <p:spPr bwMode="auto">
            <a:xfrm>
              <a:off x="429084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0" name="Freeform 52"/>
            <p:cNvSpPr>
              <a:spLocks/>
            </p:cNvSpPr>
            <p:nvPr/>
          </p:nvSpPr>
          <p:spPr bwMode="auto">
            <a:xfrm>
              <a:off x="4529774"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1" name="Freeform 53"/>
            <p:cNvSpPr>
              <a:spLocks/>
            </p:cNvSpPr>
            <p:nvPr/>
          </p:nvSpPr>
          <p:spPr bwMode="auto">
            <a:xfrm>
              <a:off x="476869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2" name="Freeform 54"/>
            <p:cNvSpPr>
              <a:spLocks/>
            </p:cNvSpPr>
            <p:nvPr/>
          </p:nvSpPr>
          <p:spPr bwMode="auto">
            <a:xfrm>
              <a:off x="5007623"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100" name="Text Box 92"/>
            <p:cNvSpPr txBox="1">
              <a:spLocks noChangeArrowheads="1"/>
            </p:cNvSpPr>
            <p:nvPr/>
          </p:nvSpPr>
          <p:spPr bwMode="auto">
            <a:xfrm>
              <a:off x="4213724" y="3031662"/>
              <a:ext cx="91869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构成分组</a:t>
              </a:r>
            </a:p>
          </p:txBody>
        </p:sp>
      </p:grpSp>
      <p:sp>
        <p:nvSpPr>
          <p:cNvPr id="101" name="Text Box 93"/>
          <p:cNvSpPr txBox="1">
            <a:spLocks noChangeArrowheads="1"/>
          </p:cNvSpPr>
          <p:nvPr/>
        </p:nvSpPr>
        <p:spPr bwMode="auto">
          <a:xfrm>
            <a:off x="4337977" y="3662759"/>
            <a:ext cx="91869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恒定速率</a:t>
            </a:r>
          </a:p>
        </p:txBody>
      </p:sp>
      <p:grpSp>
        <p:nvGrpSpPr>
          <p:cNvPr id="4" name="组合 3"/>
          <p:cNvGrpSpPr/>
          <p:nvPr/>
        </p:nvGrpSpPr>
        <p:grpSpPr>
          <a:xfrm>
            <a:off x="6702130" y="3442049"/>
            <a:ext cx="1101393" cy="528485"/>
            <a:chOff x="6680096" y="3442049"/>
            <a:chExt cx="1101393" cy="528485"/>
          </a:xfrm>
        </p:grpSpPr>
        <p:sp>
          <p:nvSpPr>
            <p:cNvPr id="64" name="Freeform 56"/>
            <p:cNvSpPr>
              <a:spLocks/>
            </p:cNvSpPr>
            <p:nvPr/>
          </p:nvSpPr>
          <p:spPr bwMode="auto">
            <a:xfrm>
              <a:off x="6860606"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5" name="Freeform 57"/>
            <p:cNvSpPr>
              <a:spLocks/>
            </p:cNvSpPr>
            <p:nvPr/>
          </p:nvSpPr>
          <p:spPr bwMode="auto">
            <a:xfrm>
              <a:off x="7051306"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6" name="Freeform 58"/>
            <p:cNvSpPr>
              <a:spLocks/>
            </p:cNvSpPr>
            <p:nvPr/>
          </p:nvSpPr>
          <p:spPr bwMode="auto">
            <a:xfrm>
              <a:off x="7433807"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7" name="Freeform 59"/>
            <p:cNvSpPr>
              <a:spLocks/>
            </p:cNvSpPr>
            <p:nvPr/>
          </p:nvSpPr>
          <p:spPr bwMode="auto">
            <a:xfrm>
              <a:off x="7541214" y="3442049"/>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9" name="Line 61"/>
            <p:cNvSpPr>
              <a:spLocks noChangeShapeType="1"/>
            </p:cNvSpPr>
            <p:nvPr/>
          </p:nvSpPr>
          <p:spPr bwMode="auto">
            <a:xfrm>
              <a:off x="6680096" y="3634921"/>
              <a:ext cx="10408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2" name="Text Box 94"/>
            <p:cNvSpPr txBox="1">
              <a:spLocks noChangeArrowheads="1"/>
            </p:cNvSpPr>
            <p:nvPr/>
          </p:nvSpPr>
          <p:spPr bwMode="auto">
            <a:xfrm>
              <a:off x="6680096" y="3662757"/>
              <a:ext cx="110139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C00000"/>
                  </a:solidFill>
                  <a:latin typeface="微软雅黑" pitchFamily="34" charset="-122"/>
                  <a:ea typeface="微软雅黑" pitchFamily="34" charset="-122"/>
                </a:rPr>
                <a:t>非恒定速率</a:t>
              </a:r>
            </a:p>
          </p:txBody>
        </p:sp>
      </p:grpSp>
      <p:sp>
        <p:nvSpPr>
          <p:cNvPr id="103" name="AutoShape 95"/>
          <p:cNvSpPr>
            <a:spLocks noChangeArrowheads="1"/>
          </p:cNvSpPr>
          <p:nvPr/>
        </p:nvSpPr>
        <p:spPr bwMode="auto">
          <a:xfrm>
            <a:off x="3918214"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04" name="AutoShape 96"/>
          <p:cNvSpPr>
            <a:spLocks noChangeArrowheads="1"/>
          </p:cNvSpPr>
          <p:nvPr/>
        </p:nvSpPr>
        <p:spPr bwMode="auto">
          <a:xfrm>
            <a:off x="2560289" y="3453497"/>
            <a:ext cx="273996" cy="95442"/>
          </a:xfrm>
          <a:prstGeom prst="rightArrow">
            <a:avLst>
              <a:gd name="adj1" fmla="val 50000"/>
              <a:gd name="adj2" fmla="val 65104"/>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Tree>
    <p:extLst>
      <p:ext uri="{BB962C8B-B14F-4D97-AF65-F5344CB8AC3E}">
        <p14:creationId xmlns:p14="http://schemas.microsoft.com/office/powerpoint/2010/main" xmlns="" val="6689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73"/>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nodeType="afterEffect">
                                  <p:stCondLst>
                                    <p:cond delay="0"/>
                                  </p:stCondLst>
                                  <p:childTnLst>
                                    <p:anim calcmode="discrete" valueType="str">
                                      <p:cBhvr>
                                        <p:cTn id="9"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10" fill="hold">
                            <p:stCondLst>
                              <p:cond delay="6000"/>
                            </p:stCondLst>
                            <p:childTnLst>
                              <p:par>
                                <p:cTn id="11" presetID="35" presetClass="emph" presetSubtype="0" repeatCount="3000" fill="hold" nodeType="afterEffect">
                                  <p:stCondLst>
                                    <p:cond delay="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2179478" y="1336431"/>
            <a:ext cx="760448"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xmlns="" val="1739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2939926" y="1336431"/>
            <a:ext cx="170688"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xmlns="" val="16498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3110613" y="1336431"/>
            <a:ext cx="132808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xmlns="" val="375112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4438699" y="1336431"/>
            <a:ext cx="298369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xmlns="" val="415846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41749" y="1605486"/>
            <a:ext cx="598064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xmlns="" val="424538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41749" y="1873710"/>
            <a:ext cx="5980645" cy="303460"/>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xmlns="" val="168063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9475" y="626223"/>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8" name="Rectangle 6"/>
          <p:cNvSpPr>
            <a:spLocks noChangeArrowheads="1"/>
          </p:cNvSpPr>
          <p:nvPr/>
        </p:nvSpPr>
        <p:spPr bwMode="auto">
          <a:xfrm>
            <a:off x="3335067" y="603133"/>
            <a:ext cx="24929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RTP </a:t>
            </a:r>
            <a:r>
              <a:rPr lang="zh-CN" altLang="en-US" sz="2000" b="1" dirty="0">
                <a:solidFill>
                  <a:schemeClr val="bg1"/>
                </a:solidFill>
                <a:ea typeface="微软雅黑" pitchFamily="34" charset="-122"/>
              </a:rPr>
              <a:t>分组的首部格式 </a:t>
            </a:r>
          </a:p>
        </p:txBody>
      </p:sp>
      <p:sp>
        <p:nvSpPr>
          <p:cNvPr id="9" name="圆角矩形 8"/>
          <p:cNvSpPr/>
          <p:nvPr/>
        </p:nvSpPr>
        <p:spPr>
          <a:xfrm>
            <a:off x="509474" y="1081378"/>
            <a:ext cx="8129015" cy="32803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1"/>
          <p:cNvSpPr>
            <a:spLocks noChangeShapeType="1"/>
          </p:cNvSpPr>
          <p:nvPr/>
        </p:nvSpPr>
        <p:spPr bwMode="auto">
          <a:xfrm rot="16200000">
            <a:off x="7249175" y="1756635"/>
            <a:ext cx="83595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1" name="Text Box 22"/>
          <p:cNvSpPr txBox="1">
            <a:spLocks noChangeArrowheads="1"/>
          </p:cNvSpPr>
          <p:nvPr/>
        </p:nvSpPr>
        <p:spPr bwMode="auto">
          <a:xfrm>
            <a:off x="7422394" y="1558325"/>
            <a:ext cx="518092" cy="492443"/>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200">
                <a:latin typeface="微软雅黑" pitchFamily="34" charset="-122"/>
                <a:ea typeface="微软雅黑" pitchFamily="34" charset="-122"/>
              </a:defRPr>
            </a:lvl1pPr>
          </a:lstStyle>
          <a:p>
            <a:pPr algn="ctr"/>
            <a:r>
              <a:rPr lang="en-US" altLang="zh-CN" sz="1300" b="1" dirty="0"/>
              <a:t>12 </a:t>
            </a:r>
          </a:p>
          <a:p>
            <a:pPr algn="ctr"/>
            <a:r>
              <a:rPr lang="zh-CN" altLang="en-US" sz="1300" b="1" dirty="0"/>
              <a:t>字节</a:t>
            </a:r>
          </a:p>
        </p:txBody>
      </p:sp>
      <p:sp>
        <p:nvSpPr>
          <p:cNvPr id="12" name="Freeform 23"/>
          <p:cNvSpPr>
            <a:spLocks/>
          </p:cNvSpPr>
          <p:nvPr/>
        </p:nvSpPr>
        <p:spPr bwMode="auto">
          <a:xfrm>
            <a:off x="1560595" y="2726983"/>
            <a:ext cx="5884658" cy="486510"/>
          </a:xfrm>
          <a:custGeom>
            <a:avLst/>
            <a:gdLst>
              <a:gd name="T0" fmla="*/ 0 w 4524"/>
              <a:gd name="T1" fmla="*/ 12 h 402"/>
              <a:gd name="T2" fmla="*/ 4524 w 4524"/>
              <a:gd name="T3" fmla="*/ 0 h 402"/>
              <a:gd name="T4" fmla="*/ 2508 w 4524"/>
              <a:gd name="T5" fmla="*/ 402 h 402"/>
              <a:gd name="T6" fmla="*/ 1608 w 4524"/>
              <a:gd name="T7" fmla="*/ 390 h 402"/>
              <a:gd name="T8" fmla="*/ 0 w 4524"/>
              <a:gd name="T9" fmla="*/ 12 h 402"/>
              <a:gd name="connsiteX0" fmla="*/ 0 w 9989"/>
              <a:gd name="connsiteY0" fmla="*/ 0 h 10271"/>
              <a:gd name="connsiteX1" fmla="*/ 9989 w 9989"/>
              <a:gd name="connsiteY1" fmla="*/ 271 h 10271"/>
              <a:gd name="connsiteX2" fmla="*/ 5533 w 9989"/>
              <a:gd name="connsiteY2" fmla="*/ 10271 h 10271"/>
              <a:gd name="connsiteX3" fmla="*/ 3543 w 9989"/>
              <a:gd name="connsiteY3" fmla="*/ 9972 h 10271"/>
              <a:gd name="connsiteX4" fmla="*/ 0 w 9989"/>
              <a:gd name="connsiteY4" fmla="*/ 0 h 10271"/>
              <a:gd name="connsiteX0" fmla="*/ 0 w 9968"/>
              <a:gd name="connsiteY0" fmla="*/ 0 h 10000"/>
              <a:gd name="connsiteX1" fmla="*/ 9968 w 9968"/>
              <a:gd name="connsiteY1" fmla="*/ 264 h 10000"/>
              <a:gd name="connsiteX2" fmla="*/ 5507 w 9968"/>
              <a:gd name="connsiteY2" fmla="*/ 10000 h 10000"/>
              <a:gd name="connsiteX3" fmla="*/ 3515 w 9968"/>
              <a:gd name="connsiteY3" fmla="*/ 9709 h 10000"/>
              <a:gd name="connsiteX4" fmla="*/ 0 w 9968"/>
              <a:gd name="connsiteY4" fmla="*/ 0 h 10000"/>
              <a:gd name="connsiteX0" fmla="*/ 0 w 10043"/>
              <a:gd name="connsiteY0" fmla="*/ 153 h 10153"/>
              <a:gd name="connsiteX1" fmla="*/ 10043 w 10043"/>
              <a:gd name="connsiteY1" fmla="*/ 0 h 10153"/>
              <a:gd name="connsiteX2" fmla="*/ 5525 w 10043"/>
              <a:gd name="connsiteY2" fmla="*/ 10153 h 10153"/>
              <a:gd name="connsiteX3" fmla="*/ 3526 w 10043"/>
              <a:gd name="connsiteY3" fmla="*/ 9862 h 10153"/>
              <a:gd name="connsiteX4" fmla="*/ 0 w 10043"/>
              <a:gd name="connsiteY4" fmla="*/ 153 h 10153"/>
              <a:gd name="connsiteX0" fmla="*/ 0 w 10043"/>
              <a:gd name="connsiteY0" fmla="*/ 153 h 10695"/>
              <a:gd name="connsiteX1" fmla="*/ 10043 w 10043"/>
              <a:gd name="connsiteY1" fmla="*/ 0 h 10695"/>
              <a:gd name="connsiteX2" fmla="*/ 5525 w 10043"/>
              <a:gd name="connsiteY2" fmla="*/ 10153 h 10695"/>
              <a:gd name="connsiteX3" fmla="*/ 3526 w 10043"/>
              <a:gd name="connsiteY3" fmla="*/ 10695 h 10695"/>
              <a:gd name="connsiteX4" fmla="*/ 0 w 10043"/>
              <a:gd name="connsiteY4" fmla="*/ 153 h 10695"/>
              <a:gd name="connsiteX0" fmla="*/ 0 w 10043"/>
              <a:gd name="connsiteY0" fmla="*/ 153 h 10695"/>
              <a:gd name="connsiteX1" fmla="*/ 10043 w 10043"/>
              <a:gd name="connsiteY1" fmla="*/ 0 h 10695"/>
              <a:gd name="connsiteX2" fmla="*/ 5536 w 10043"/>
              <a:gd name="connsiteY2" fmla="*/ 10570 h 10695"/>
              <a:gd name="connsiteX3" fmla="*/ 3526 w 10043"/>
              <a:gd name="connsiteY3" fmla="*/ 10695 h 10695"/>
              <a:gd name="connsiteX4" fmla="*/ 0 w 10043"/>
              <a:gd name="connsiteY4" fmla="*/ 153 h 1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 h="10695">
                <a:moveTo>
                  <a:pt x="0" y="153"/>
                </a:moveTo>
                <a:lnTo>
                  <a:pt x="10043" y="0"/>
                </a:lnTo>
                <a:lnTo>
                  <a:pt x="5536" y="10570"/>
                </a:lnTo>
                <a:lnTo>
                  <a:pt x="3526" y="10695"/>
                </a:lnTo>
                <a:lnTo>
                  <a:pt x="0" y="153"/>
                </a:lnTo>
                <a:close/>
              </a:path>
            </a:pathLst>
          </a:custGeom>
          <a:gradFill rotWithShape="1">
            <a:gsLst>
              <a:gs pos="0">
                <a:schemeClr val="tx2">
                  <a:lumMod val="60000"/>
                  <a:lumOff val="40000"/>
                </a:schemeClr>
              </a:gs>
              <a:gs pos="100000">
                <a:srgbClr val="00B0F0"/>
              </a:gs>
            </a:gsLst>
            <a:lin ang="5400000" scaled="1"/>
          </a:gradFill>
          <a:ln>
            <a:noFill/>
          </a:ln>
          <a:effectLst/>
          <a:extLst/>
        </p:spPr>
        <p:txBody>
          <a:bodyPr/>
          <a:lstStyle/>
          <a:p>
            <a:pPr algn="ctr"/>
            <a:endParaRPr lang="zh-CN" altLang="en-US" sz="1300" b="1">
              <a:latin typeface="微软雅黑" pitchFamily="34" charset="-122"/>
              <a:ea typeface="微软雅黑" pitchFamily="34" charset="-122"/>
            </a:endParaRPr>
          </a:p>
        </p:txBody>
      </p:sp>
      <p:sp>
        <p:nvSpPr>
          <p:cNvPr id="13" name="AutoShape 24"/>
          <p:cNvSpPr>
            <a:spLocks noChangeArrowheads="1"/>
          </p:cNvSpPr>
          <p:nvPr/>
        </p:nvSpPr>
        <p:spPr bwMode="auto">
          <a:xfrm>
            <a:off x="1646865" y="3313955"/>
            <a:ext cx="498992" cy="110723"/>
          </a:xfrm>
          <a:prstGeom prst="leftArrow">
            <a:avLst>
              <a:gd name="adj1" fmla="val 50000"/>
              <a:gd name="adj2" fmla="val 104000"/>
            </a:avLst>
          </a:prstGeom>
          <a:solidFill>
            <a:srgbClr val="CC00CC"/>
          </a:solidFill>
          <a:ln w="9525">
            <a:solidFill>
              <a:schemeClr val="tx1"/>
            </a:solidFill>
            <a:miter lim="800000"/>
            <a:headEnd/>
            <a:tailEnd/>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14" name="Rectangle 25"/>
          <p:cNvSpPr>
            <a:spLocks noChangeArrowheads="1"/>
          </p:cNvSpPr>
          <p:nvPr/>
        </p:nvSpPr>
        <p:spPr bwMode="auto">
          <a:xfrm>
            <a:off x="1441749" y="1338657"/>
            <a:ext cx="5993901" cy="1392896"/>
          </a:xfrm>
          <a:prstGeom prst="rect">
            <a:avLst/>
          </a:prstGeom>
          <a:solidFill>
            <a:srgbClr val="0000FF"/>
          </a:solidFill>
          <a:ln w="9525">
            <a:solidFill>
              <a:schemeClr val="tx1"/>
            </a:solidFill>
            <a:miter lim="800000"/>
            <a:headEnd/>
            <a:tailEnd/>
          </a:ln>
          <a:effectLst/>
        </p:spPr>
        <p:txBody>
          <a:bodyPr wrap="none" anchor="ctr"/>
          <a:lstStyle/>
          <a:p>
            <a:pPr algn="ctr"/>
            <a:endParaRPr lang="zh-CN" altLang="en-US" sz="1300" b="1">
              <a:latin typeface="微软雅黑" pitchFamily="34" charset="-122"/>
              <a:ea typeface="微软雅黑" pitchFamily="34" charset="-122"/>
            </a:endParaRPr>
          </a:p>
        </p:txBody>
      </p:sp>
      <p:sp>
        <p:nvSpPr>
          <p:cNvPr id="15" name="Text Box 26"/>
          <p:cNvSpPr txBox="1">
            <a:spLocks noChangeArrowheads="1"/>
          </p:cNvSpPr>
          <p:nvPr/>
        </p:nvSpPr>
        <p:spPr bwMode="auto">
          <a:xfrm>
            <a:off x="5513986" y="1339764"/>
            <a:ext cx="10150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序          号</a:t>
            </a:r>
          </a:p>
        </p:txBody>
      </p:sp>
      <p:sp>
        <p:nvSpPr>
          <p:cNvPr id="16" name="Line 27"/>
          <p:cNvSpPr>
            <a:spLocks noChangeShapeType="1"/>
          </p:cNvSpPr>
          <p:nvPr/>
        </p:nvSpPr>
        <p:spPr bwMode="auto">
          <a:xfrm>
            <a:off x="1441749" y="1617679"/>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7" name="Line 28"/>
          <p:cNvSpPr>
            <a:spLocks noChangeShapeType="1"/>
          </p:cNvSpPr>
          <p:nvPr/>
        </p:nvSpPr>
        <p:spPr bwMode="auto">
          <a:xfrm>
            <a:off x="1817193"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8" name="Line 29"/>
          <p:cNvSpPr>
            <a:spLocks noChangeShapeType="1"/>
          </p:cNvSpPr>
          <p:nvPr/>
        </p:nvSpPr>
        <p:spPr bwMode="auto">
          <a:xfrm>
            <a:off x="200431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19" name="Line 30"/>
          <p:cNvSpPr>
            <a:spLocks noChangeShapeType="1"/>
          </p:cNvSpPr>
          <p:nvPr/>
        </p:nvSpPr>
        <p:spPr bwMode="auto">
          <a:xfrm>
            <a:off x="2191438"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0" name="Line 31"/>
          <p:cNvSpPr>
            <a:spLocks noChangeShapeType="1"/>
          </p:cNvSpPr>
          <p:nvPr/>
        </p:nvSpPr>
        <p:spPr bwMode="auto">
          <a:xfrm>
            <a:off x="2939926"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1" name="Line 32"/>
          <p:cNvSpPr>
            <a:spLocks noChangeShapeType="1"/>
          </p:cNvSpPr>
          <p:nvPr/>
        </p:nvSpPr>
        <p:spPr bwMode="auto">
          <a:xfrm>
            <a:off x="3127047"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2" name="Line 33"/>
          <p:cNvSpPr>
            <a:spLocks noChangeShapeType="1"/>
          </p:cNvSpPr>
          <p:nvPr/>
        </p:nvSpPr>
        <p:spPr bwMode="auto">
          <a:xfrm>
            <a:off x="4438101" y="1338656"/>
            <a:ext cx="0" cy="279022"/>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3" name="Line 34"/>
          <p:cNvSpPr>
            <a:spLocks noChangeShapeType="1"/>
          </p:cNvSpPr>
          <p:nvPr/>
        </p:nvSpPr>
        <p:spPr bwMode="auto">
          <a:xfrm>
            <a:off x="1441749" y="1895592"/>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4" name="Line 35"/>
          <p:cNvSpPr>
            <a:spLocks noChangeShapeType="1"/>
          </p:cNvSpPr>
          <p:nvPr/>
        </p:nvSpPr>
        <p:spPr bwMode="auto">
          <a:xfrm>
            <a:off x="1441749" y="2174615"/>
            <a:ext cx="5993901" cy="0"/>
          </a:xfrm>
          <a:prstGeom prst="line">
            <a:avLst/>
          </a:prstGeom>
          <a:noFill/>
          <a:ln w="19050">
            <a:solidFill>
              <a:srgbClr val="FF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26" name="Text Box 37"/>
          <p:cNvSpPr txBox="1">
            <a:spLocks noChangeArrowheads="1"/>
          </p:cNvSpPr>
          <p:nvPr/>
        </p:nvSpPr>
        <p:spPr bwMode="auto">
          <a:xfrm>
            <a:off x="3190607" y="1338656"/>
            <a:ext cx="1184941"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有效载荷类型</a:t>
            </a:r>
          </a:p>
        </p:txBody>
      </p:sp>
      <p:sp>
        <p:nvSpPr>
          <p:cNvPr id="32" name="Text Box 43"/>
          <p:cNvSpPr txBox="1">
            <a:spLocks noChangeArrowheads="1"/>
          </p:cNvSpPr>
          <p:nvPr/>
        </p:nvSpPr>
        <p:spPr bwMode="auto">
          <a:xfrm>
            <a:off x="4025625" y="1628751"/>
            <a:ext cx="88357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时  </a:t>
            </a:r>
            <a:r>
              <a:rPr kumimoji="1" lang="zh-CN" altLang="en-US" sz="1300" b="1" dirty="0" smtClean="0">
                <a:solidFill>
                  <a:schemeClr val="bg1"/>
                </a:solidFill>
                <a:latin typeface="微软雅黑" pitchFamily="34" charset="-122"/>
                <a:ea typeface="微软雅黑" pitchFamily="34" charset="-122"/>
              </a:rPr>
              <a:t>间  戳</a:t>
            </a:r>
            <a:endParaRPr kumimoji="1" lang="zh-CN" altLang="en-US" sz="1300" b="1" dirty="0">
              <a:solidFill>
                <a:schemeClr val="bg1"/>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647340" y="1902238"/>
            <a:ext cx="209352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同 </a:t>
            </a:r>
            <a:r>
              <a:rPr kumimoji="1" lang="zh-CN" altLang="en-US" sz="1300" b="1" dirty="0" smtClean="0">
                <a:solidFill>
                  <a:schemeClr val="bg1"/>
                </a:solidFill>
                <a:latin typeface="微软雅黑" pitchFamily="34" charset="-122"/>
                <a:ea typeface="微软雅黑" pitchFamily="34" charset="-122"/>
              </a:rPr>
              <a:t>步 源 标 </a:t>
            </a:r>
            <a:r>
              <a:rPr kumimoji="1" lang="zh-CN" altLang="en-US" sz="1300" b="1" dirty="0">
                <a:solidFill>
                  <a:schemeClr val="bg1"/>
                </a:solidFill>
                <a:latin typeface="微软雅黑" pitchFamily="34" charset="-122"/>
                <a:ea typeface="微软雅黑" pitchFamily="34" charset="-122"/>
              </a:rPr>
              <a:t>识 </a:t>
            </a:r>
            <a:r>
              <a:rPr kumimoji="1" lang="zh-CN" altLang="en-US" sz="1300" b="1" dirty="0" smtClean="0">
                <a:solidFill>
                  <a:schemeClr val="bg1"/>
                </a:solidFill>
                <a:latin typeface="微软雅黑" pitchFamily="34" charset="-122"/>
                <a:ea typeface="微软雅黑" pitchFamily="34" charset="-122"/>
              </a:rPr>
              <a:t>符 </a:t>
            </a:r>
            <a:r>
              <a:rPr kumimoji="1" lang="en-US" altLang="zh-CN" sz="1300" b="1" dirty="0">
                <a:solidFill>
                  <a:schemeClr val="bg1"/>
                </a:solidFill>
                <a:latin typeface="微软雅黑" pitchFamily="34" charset="-122"/>
                <a:ea typeface="微软雅黑" pitchFamily="34" charset="-122"/>
              </a:rPr>
              <a:t>(SSRC)</a:t>
            </a:r>
          </a:p>
        </p:txBody>
      </p:sp>
      <p:sp>
        <p:nvSpPr>
          <p:cNvPr id="34" name="Text Box 45"/>
          <p:cNvSpPr txBox="1">
            <a:spLocks noChangeArrowheads="1"/>
          </p:cNvSpPr>
          <p:nvPr/>
        </p:nvSpPr>
        <p:spPr bwMode="auto">
          <a:xfrm>
            <a:off x="3045543" y="2212261"/>
            <a:ext cx="2739532" cy="442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 </a:t>
            </a:r>
            <a:r>
              <a:rPr kumimoji="1" lang="zh-CN" altLang="en-US" sz="1300" b="1" dirty="0" smtClean="0">
                <a:solidFill>
                  <a:schemeClr val="bg1"/>
                </a:solidFill>
                <a:latin typeface="微软雅黑" pitchFamily="34" charset="-122"/>
                <a:ea typeface="微软雅黑" pitchFamily="34" charset="-122"/>
              </a:rPr>
              <a:t>与 源 标 识 符 </a:t>
            </a:r>
            <a:r>
              <a:rPr kumimoji="1" lang="en-US" altLang="zh-CN" sz="1300" b="1" dirty="0">
                <a:solidFill>
                  <a:schemeClr val="bg1"/>
                </a:solidFill>
                <a:latin typeface="微软雅黑" pitchFamily="34" charset="-122"/>
                <a:ea typeface="微软雅黑" pitchFamily="34" charset="-122"/>
              </a:rPr>
              <a:t>(CSRC) [0..15]</a:t>
            </a:r>
          </a:p>
          <a:p>
            <a:pPr algn="ctr">
              <a:lnSpc>
                <a:spcPct val="75000"/>
              </a:lnSpc>
            </a:pPr>
            <a:r>
              <a:rPr kumimoji="1" lang="en-US" altLang="zh-CN" sz="1300" b="1" dirty="0">
                <a:solidFill>
                  <a:schemeClr val="bg1"/>
                </a:solidFill>
                <a:latin typeface="微软雅黑" pitchFamily="34" charset="-122"/>
                <a:ea typeface="微软雅黑" pitchFamily="34" charset="-122"/>
              </a:rPr>
              <a:t>…</a:t>
            </a:r>
          </a:p>
        </p:txBody>
      </p:sp>
      <p:sp>
        <p:nvSpPr>
          <p:cNvPr id="35" name="Rectangle 46"/>
          <p:cNvSpPr>
            <a:spLocks noChangeArrowheads="1"/>
          </p:cNvSpPr>
          <p:nvPr/>
        </p:nvSpPr>
        <p:spPr bwMode="auto">
          <a:xfrm>
            <a:off x="2111071" y="3202125"/>
            <a:ext cx="4993518" cy="334384"/>
          </a:xfrm>
          <a:prstGeom prst="rect">
            <a:avLst/>
          </a:prstGeom>
          <a:solidFill>
            <a:srgbClr val="00FF99"/>
          </a:solidFill>
          <a:ln w="9525">
            <a:solidFill>
              <a:schemeClr val="tx1"/>
            </a:solidFill>
            <a:miter lim="800000"/>
            <a:headEnd/>
            <a:tailEnd/>
          </a:ln>
          <a:effectLst/>
        </p:spPr>
        <p:txBody>
          <a:bodyPr wrap="none" anchor="ctr"/>
          <a:lstStyle/>
          <a:p>
            <a:pPr algn="ctr"/>
            <a:endParaRPr kumimoji="1" lang="zh-CN" altLang="zh-CN" sz="1300" b="1">
              <a:latin typeface="微软雅黑" pitchFamily="34" charset="-122"/>
              <a:ea typeface="微软雅黑" pitchFamily="34" charset="-122"/>
            </a:endParaRPr>
          </a:p>
        </p:txBody>
      </p:sp>
      <p:sp>
        <p:nvSpPr>
          <p:cNvPr id="36" name="Line 47"/>
          <p:cNvSpPr>
            <a:spLocks noChangeShapeType="1"/>
          </p:cNvSpPr>
          <p:nvPr/>
        </p:nvSpPr>
        <p:spPr bwMode="auto">
          <a:xfrm>
            <a:off x="2763599"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7" name="Line 48"/>
          <p:cNvSpPr>
            <a:spLocks noChangeShapeType="1"/>
          </p:cNvSpPr>
          <p:nvPr/>
        </p:nvSpPr>
        <p:spPr bwMode="auto">
          <a:xfrm>
            <a:off x="3609245"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8" name="Line 49"/>
          <p:cNvSpPr>
            <a:spLocks noChangeShapeType="1"/>
          </p:cNvSpPr>
          <p:nvPr/>
        </p:nvSpPr>
        <p:spPr bwMode="auto">
          <a:xfrm>
            <a:off x="4795552" y="3202125"/>
            <a:ext cx="0" cy="334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39" name="Text Box 50"/>
          <p:cNvSpPr txBox="1">
            <a:spLocks noChangeArrowheads="1"/>
          </p:cNvSpPr>
          <p:nvPr/>
        </p:nvSpPr>
        <p:spPr bwMode="auto">
          <a:xfrm>
            <a:off x="1430965" y="3047114"/>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a:latin typeface="微软雅黑" pitchFamily="34" charset="-122"/>
                <a:ea typeface="微软雅黑" pitchFamily="34" charset="-122"/>
              </a:rPr>
              <a:t>发送</a:t>
            </a:r>
          </a:p>
        </p:txBody>
      </p:sp>
      <p:sp>
        <p:nvSpPr>
          <p:cNvPr id="40" name="Line 51"/>
          <p:cNvSpPr>
            <a:spLocks noChangeShapeType="1"/>
          </p:cNvSpPr>
          <p:nvPr/>
        </p:nvSpPr>
        <p:spPr bwMode="auto">
          <a:xfrm>
            <a:off x="3609247" y="3734098"/>
            <a:ext cx="349534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2" name="Line 53"/>
          <p:cNvSpPr>
            <a:spLocks noChangeShapeType="1"/>
          </p:cNvSpPr>
          <p:nvPr/>
        </p:nvSpPr>
        <p:spPr bwMode="auto">
          <a:xfrm>
            <a:off x="2754002" y="3959503"/>
            <a:ext cx="4350586" cy="221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3" name="Text Box 54"/>
          <p:cNvSpPr txBox="1">
            <a:spLocks noChangeArrowheads="1"/>
          </p:cNvSpPr>
          <p:nvPr/>
        </p:nvSpPr>
        <p:spPr bwMode="auto">
          <a:xfrm>
            <a:off x="4149712" y="3815563"/>
            <a:ext cx="143821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UDP </a:t>
            </a:r>
            <a:r>
              <a:rPr lang="zh-CN" altLang="en-US" sz="1300" dirty="0"/>
              <a:t>用户数据报</a:t>
            </a:r>
          </a:p>
        </p:txBody>
      </p:sp>
      <p:sp>
        <p:nvSpPr>
          <p:cNvPr id="44" name="Line 55"/>
          <p:cNvSpPr>
            <a:spLocks noChangeShapeType="1"/>
          </p:cNvSpPr>
          <p:nvPr/>
        </p:nvSpPr>
        <p:spPr bwMode="auto">
          <a:xfrm>
            <a:off x="2111071" y="4190444"/>
            <a:ext cx="499351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5" name="Text Box 56"/>
          <p:cNvSpPr txBox="1">
            <a:spLocks noChangeArrowheads="1"/>
          </p:cNvSpPr>
          <p:nvPr/>
        </p:nvSpPr>
        <p:spPr bwMode="auto">
          <a:xfrm>
            <a:off x="3954164" y="4046673"/>
            <a:ext cx="899605"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IP </a:t>
            </a:r>
            <a:r>
              <a:rPr lang="zh-CN" altLang="en-US" sz="1300" dirty="0"/>
              <a:t>数据报</a:t>
            </a:r>
          </a:p>
        </p:txBody>
      </p:sp>
      <p:sp>
        <p:nvSpPr>
          <p:cNvPr id="46" name="Line 57"/>
          <p:cNvSpPr>
            <a:spLocks noChangeShapeType="1"/>
          </p:cNvSpPr>
          <p:nvPr/>
        </p:nvSpPr>
        <p:spPr bwMode="auto">
          <a:xfrm>
            <a:off x="7104588"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7" name="Line 58"/>
          <p:cNvSpPr>
            <a:spLocks noChangeShapeType="1"/>
          </p:cNvSpPr>
          <p:nvPr/>
        </p:nvSpPr>
        <p:spPr bwMode="auto">
          <a:xfrm>
            <a:off x="3609245" y="3591871"/>
            <a:ext cx="0" cy="2236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8" name="Line 59"/>
          <p:cNvSpPr>
            <a:spLocks noChangeShapeType="1"/>
          </p:cNvSpPr>
          <p:nvPr/>
        </p:nvSpPr>
        <p:spPr bwMode="auto">
          <a:xfrm>
            <a:off x="2754002" y="3591870"/>
            <a:ext cx="0" cy="3908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49" name="Line 60"/>
          <p:cNvSpPr>
            <a:spLocks noChangeShapeType="1"/>
          </p:cNvSpPr>
          <p:nvPr/>
        </p:nvSpPr>
        <p:spPr bwMode="auto">
          <a:xfrm>
            <a:off x="2111071" y="3591871"/>
            <a:ext cx="0" cy="68906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0" name="Rectangle 61"/>
          <p:cNvSpPr>
            <a:spLocks noChangeArrowheads="1"/>
          </p:cNvSpPr>
          <p:nvPr/>
        </p:nvSpPr>
        <p:spPr bwMode="auto">
          <a:xfrm>
            <a:off x="3609248" y="3202124"/>
            <a:ext cx="1180307" cy="337706"/>
          </a:xfrm>
          <a:prstGeom prst="rect">
            <a:avLst/>
          </a:prstGeom>
          <a:solidFill>
            <a:srgbClr val="0000FF"/>
          </a:solidFill>
          <a:ln w="6350">
            <a:solidFill>
              <a:schemeClr val="tx1"/>
            </a:solidFill>
          </a:ln>
          <a:effectLst/>
          <a:extLst/>
        </p:spPr>
        <p:txBody>
          <a:bodyPr wrap="none" anchor="ctr"/>
          <a:lstStyle/>
          <a:p>
            <a:pPr algn="ctr"/>
            <a:endParaRPr lang="zh-CN" altLang="en-US" sz="1300" b="1">
              <a:latin typeface="微软雅黑" pitchFamily="34" charset="-122"/>
              <a:ea typeface="微软雅黑" pitchFamily="34" charset="-122"/>
            </a:endParaRPr>
          </a:p>
        </p:txBody>
      </p:sp>
      <p:sp>
        <p:nvSpPr>
          <p:cNvPr id="53" name="Line 64"/>
          <p:cNvSpPr>
            <a:spLocks noChangeShapeType="1"/>
          </p:cNvSpPr>
          <p:nvPr/>
        </p:nvSpPr>
        <p:spPr bwMode="auto">
          <a:xfrm flipV="1">
            <a:off x="7498031" y="2167893"/>
            <a:ext cx="286680" cy="66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
        <p:nvSpPr>
          <p:cNvPr id="56" name="Text Box 62"/>
          <p:cNvSpPr txBox="1">
            <a:spLocks noChangeArrowheads="1"/>
          </p:cNvSpPr>
          <p:nvPr/>
        </p:nvSpPr>
        <p:spPr bwMode="auto">
          <a:xfrm>
            <a:off x="2026848" y="3246414"/>
            <a:ext cx="520116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latin typeface="微软雅黑" pitchFamily="34" charset="-122"/>
                <a:ea typeface="微软雅黑" pitchFamily="34" charset="-122"/>
              </a:rPr>
              <a:t>IP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UDP </a:t>
            </a:r>
            <a:r>
              <a:rPr kumimoji="1" lang="zh-CN" altLang="en-US" sz="1300" b="1" dirty="0">
                <a:latin typeface="微软雅黑" pitchFamily="34" charset="-122"/>
                <a:ea typeface="微软雅黑" pitchFamily="34" charset="-122"/>
              </a:rPr>
              <a:t>首部  </a:t>
            </a:r>
            <a:r>
              <a:rPr kumimoji="1" lang="zh-CN" altLang="en-US" sz="1300" b="1" dirty="0" smtClean="0">
                <a:latin typeface="微软雅黑" pitchFamily="34" charset="-122"/>
                <a:ea typeface="微软雅黑" pitchFamily="34" charset="-122"/>
              </a:rPr>
              <a:t>    </a:t>
            </a:r>
            <a:r>
              <a:rPr kumimoji="1" lang="en-US" altLang="zh-CN" sz="1300" b="1" dirty="0" smtClean="0">
                <a:solidFill>
                  <a:schemeClr val="bg1"/>
                </a:solidFill>
                <a:latin typeface="微软雅黑" pitchFamily="34" charset="-122"/>
                <a:ea typeface="微软雅黑" pitchFamily="34" charset="-122"/>
              </a:rPr>
              <a:t>RTP </a:t>
            </a:r>
            <a:r>
              <a:rPr kumimoji="1" lang="zh-CN" altLang="en-US" sz="1300" b="1" dirty="0" smtClean="0">
                <a:solidFill>
                  <a:schemeClr val="bg1"/>
                </a:solidFill>
                <a:latin typeface="微软雅黑" pitchFamily="34" charset="-122"/>
                <a:ea typeface="微软雅黑" pitchFamily="34" charset="-122"/>
              </a:rPr>
              <a:t>首部       </a:t>
            </a:r>
            <a:r>
              <a:rPr kumimoji="1" lang="en-US" altLang="zh-CN" sz="1300" b="1" dirty="0" smtClean="0">
                <a:latin typeface="微软雅黑" pitchFamily="34" charset="-122"/>
                <a:ea typeface="微软雅黑" pitchFamily="34" charset="-122"/>
              </a:rPr>
              <a:t>RTP </a:t>
            </a:r>
            <a:r>
              <a:rPr kumimoji="1" lang="zh-CN" altLang="en-US" sz="1300" b="1" dirty="0">
                <a:latin typeface="微软雅黑" pitchFamily="34" charset="-122"/>
                <a:ea typeface="微软雅黑" pitchFamily="34" charset="-122"/>
              </a:rPr>
              <a:t>数据部分（应用层数据）</a:t>
            </a:r>
          </a:p>
        </p:txBody>
      </p:sp>
      <p:sp>
        <p:nvSpPr>
          <p:cNvPr id="41" name="Text Box 52"/>
          <p:cNvSpPr txBox="1">
            <a:spLocks noChangeArrowheads="1"/>
          </p:cNvSpPr>
          <p:nvPr/>
        </p:nvSpPr>
        <p:spPr bwMode="auto">
          <a:xfrm>
            <a:off x="4747957" y="3601835"/>
            <a:ext cx="894347" cy="292388"/>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sz="1300" dirty="0"/>
              <a:t>RTP </a:t>
            </a:r>
            <a:r>
              <a:rPr lang="zh-CN" altLang="en-US" sz="1300" dirty="0"/>
              <a:t>分组</a:t>
            </a:r>
          </a:p>
        </p:txBody>
      </p:sp>
      <p:sp>
        <p:nvSpPr>
          <p:cNvPr id="51" name="Text Box 38"/>
          <p:cNvSpPr txBox="1">
            <a:spLocks noChangeArrowheads="1"/>
          </p:cNvSpPr>
          <p:nvPr/>
        </p:nvSpPr>
        <p:spPr bwMode="auto">
          <a:xfrm>
            <a:off x="1370596" y="1338656"/>
            <a:ext cx="51809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版本</a:t>
            </a:r>
          </a:p>
        </p:txBody>
      </p:sp>
      <p:sp>
        <p:nvSpPr>
          <p:cNvPr id="54" name="Text Box 39"/>
          <p:cNvSpPr txBox="1">
            <a:spLocks noChangeArrowheads="1"/>
          </p:cNvSpPr>
          <p:nvPr/>
        </p:nvSpPr>
        <p:spPr bwMode="auto">
          <a:xfrm>
            <a:off x="1775080" y="1340870"/>
            <a:ext cx="293670"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P</a:t>
            </a:r>
          </a:p>
        </p:txBody>
      </p:sp>
      <p:sp>
        <p:nvSpPr>
          <p:cNvPr id="55" name="Text Box 41"/>
          <p:cNvSpPr txBox="1">
            <a:spLocks noChangeArrowheads="1"/>
          </p:cNvSpPr>
          <p:nvPr/>
        </p:nvSpPr>
        <p:spPr bwMode="auto">
          <a:xfrm>
            <a:off x="2855695" y="1339764"/>
            <a:ext cx="356188"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M</a:t>
            </a:r>
          </a:p>
        </p:txBody>
      </p:sp>
      <p:sp>
        <p:nvSpPr>
          <p:cNvPr id="63" name="Text Box 40"/>
          <p:cNvSpPr txBox="1">
            <a:spLocks noChangeArrowheads="1"/>
          </p:cNvSpPr>
          <p:nvPr/>
        </p:nvSpPr>
        <p:spPr bwMode="auto">
          <a:xfrm>
            <a:off x="1948410" y="1339764"/>
            <a:ext cx="301685"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300" b="1" dirty="0">
                <a:solidFill>
                  <a:schemeClr val="bg1"/>
                </a:solidFill>
                <a:latin typeface="微软雅黑" pitchFamily="34" charset="-122"/>
                <a:ea typeface="微软雅黑" pitchFamily="34" charset="-122"/>
              </a:rPr>
              <a:t>X</a:t>
            </a:r>
          </a:p>
        </p:txBody>
      </p:sp>
      <p:sp>
        <p:nvSpPr>
          <p:cNvPr id="64" name="Text Box 42"/>
          <p:cNvSpPr txBox="1">
            <a:spLocks noChangeArrowheads="1"/>
          </p:cNvSpPr>
          <p:nvPr/>
        </p:nvSpPr>
        <p:spPr bwMode="auto">
          <a:xfrm>
            <a:off x="2124407" y="1338656"/>
            <a:ext cx="851516"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300" b="1" dirty="0">
                <a:solidFill>
                  <a:schemeClr val="bg1"/>
                </a:solidFill>
                <a:latin typeface="微软雅黑" pitchFamily="34" charset="-122"/>
                <a:ea typeface="微软雅黑" pitchFamily="34" charset="-122"/>
              </a:rPr>
              <a:t>参与源数</a:t>
            </a:r>
          </a:p>
        </p:txBody>
      </p:sp>
      <p:sp>
        <p:nvSpPr>
          <p:cNvPr id="2" name="矩形 1"/>
          <p:cNvSpPr/>
          <p:nvPr/>
        </p:nvSpPr>
        <p:spPr>
          <a:xfrm>
            <a:off x="1441749" y="2166317"/>
            <a:ext cx="5980645" cy="555215"/>
          </a:xfrm>
          <a:prstGeom prst="rect">
            <a:avLst/>
          </a:prstGeom>
          <a:noFill/>
          <a:ln w="381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 Box 36"/>
          <p:cNvSpPr txBox="1">
            <a:spLocks noChangeArrowheads="1"/>
          </p:cNvSpPr>
          <p:nvPr/>
        </p:nvSpPr>
        <p:spPr bwMode="auto">
          <a:xfrm>
            <a:off x="1071192" y="1097280"/>
            <a:ext cx="6737742" cy="292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itchFamily="34" charset="-122"/>
                <a:ea typeface="微软雅黑" pitchFamily="34" charset="-122"/>
              </a:rPr>
              <a:t>位 </a:t>
            </a:r>
            <a:r>
              <a:rPr kumimoji="1" lang="zh-CN" altLang="en-US" sz="1300" b="1" dirty="0" smtClean="0">
                <a:latin typeface="微软雅黑" pitchFamily="34" charset="-122"/>
                <a:ea typeface="微软雅黑" pitchFamily="34" charset="-122"/>
              </a:rPr>
              <a:t>  </a:t>
            </a:r>
            <a:r>
              <a:rPr kumimoji="1" lang="en-US" altLang="zh-CN" sz="1300" b="1" dirty="0" smtClean="0">
                <a:latin typeface="微软雅黑" pitchFamily="34" charset="-122"/>
                <a:ea typeface="微软雅黑" pitchFamily="34" charset="-122"/>
              </a:rPr>
              <a:t>0  </a:t>
            </a:r>
            <a:r>
              <a:rPr kumimoji="1" lang="en-US" altLang="zh-CN" sz="1300" b="1" dirty="0">
                <a:latin typeface="微软雅黑" pitchFamily="34" charset="-122"/>
                <a:ea typeface="微软雅黑" pitchFamily="34" charset="-122"/>
              </a:rPr>
              <a:t>1     </a:t>
            </a:r>
            <a:r>
              <a:rPr kumimoji="1" lang="en-US" altLang="zh-CN" sz="1300" b="1" dirty="0" smtClean="0">
                <a:latin typeface="微软雅黑" pitchFamily="34" charset="-122"/>
                <a:ea typeface="微软雅黑" pitchFamily="34" charset="-122"/>
              </a:rPr>
              <a:t>3                 </a:t>
            </a:r>
            <a:r>
              <a:rPr kumimoji="1" lang="en-US" altLang="zh-CN" sz="1300" b="1" dirty="0">
                <a:latin typeface="微软雅黑" pitchFamily="34" charset="-122"/>
                <a:ea typeface="微软雅黑" pitchFamily="34" charset="-122"/>
              </a:rPr>
              <a:t>8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16 </a:t>
            </a:r>
            <a:r>
              <a:rPr kumimoji="1" lang="en-US" altLang="zh-CN" sz="1300" b="1" dirty="0" smtClean="0">
                <a:latin typeface="微软雅黑" pitchFamily="34" charset="-122"/>
                <a:ea typeface="微软雅黑" pitchFamily="34" charset="-122"/>
              </a:rPr>
              <a:t>                                                    </a:t>
            </a:r>
            <a:r>
              <a:rPr kumimoji="1" lang="en-US" altLang="zh-CN" sz="1300" b="1" dirty="0">
                <a:latin typeface="微软雅黑" pitchFamily="34" charset="-122"/>
                <a:ea typeface="微软雅黑" pitchFamily="34" charset="-122"/>
              </a:rPr>
              <a:t>31</a:t>
            </a:r>
          </a:p>
        </p:txBody>
      </p:sp>
      <p:sp>
        <p:nvSpPr>
          <p:cNvPr id="58" name="Line 63"/>
          <p:cNvSpPr>
            <a:spLocks noChangeShapeType="1"/>
          </p:cNvSpPr>
          <p:nvPr/>
        </p:nvSpPr>
        <p:spPr bwMode="auto">
          <a:xfrm flipV="1">
            <a:off x="7494020" y="1353090"/>
            <a:ext cx="2906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en-US" sz="1300" b="1">
              <a:latin typeface="微软雅黑" pitchFamily="34" charset="-122"/>
              <a:ea typeface="微软雅黑" pitchFamily="34" charset="-122"/>
            </a:endParaRPr>
          </a:p>
        </p:txBody>
      </p:sp>
    </p:spTree>
    <p:extLst>
      <p:ext uri="{BB962C8B-B14F-4D97-AF65-F5344CB8AC3E}">
        <p14:creationId xmlns:p14="http://schemas.microsoft.com/office/powerpoint/2010/main" xmlns="" val="365021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229205"/>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2345441" y="1203741"/>
            <a:ext cx="446192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8.3.4  </a:t>
            </a:r>
            <a:r>
              <a:rPr lang="zh-CN" altLang="en-US" sz="2400" b="1" dirty="0">
                <a:solidFill>
                  <a:schemeClr val="bg1"/>
                </a:solidFill>
                <a:latin typeface="微软雅黑" pitchFamily="34" charset="-122"/>
                <a:ea typeface="微软雅黑" pitchFamily="34" charset="-122"/>
              </a:rPr>
              <a:t>实时运输控制协议 </a:t>
            </a:r>
            <a:r>
              <a:rPr lang="en-US" altLang="zh-CN" sz="2400" b="1" dirty="0">
                <a:solidFill>
                  <a:schemeClr val="bg1"/>
                </a:solidFill>
                <a:latin typeface="微软雅黑" pitchFamily="34" charset="-122"/>
                <a:ea typeface="微软雅黑" pitchFamily="34" charset="-122"/>
              </a:rPr>
              <a:t>RTCP</a:t>
            </a:r>
          </a:p>
        </p:txBody>
      </p:sp>
      <p:sp>
        <p:nvSpPr>
          <p:cNvPr id="7" name="Rectangle 8"/>
          <p:cNvSpPr>
            <a:spLocks noChangeArrowheads="1"/>
          </p:cNvSpPr>
          <p:nvPr/>
        </p:nvSpPr>
        <p:spPr bwMode="auto">
          <a:xfrm>
            <a:off x="511896" y="1715344"/>
            <a:ext cx="8129015" cy="21635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(RTP Control Protocol) </a:t>
            </a:r>
            <a:r>
              <a:rPr lang="zh-CN" altLang="en-US" sz="2000" b="1" dirty="0">
                <a:latin typeface="微软雅黑" pitchFamily="34" charset="-122"/>
                <a:ea typeface="微软雅黑" pitchFamily="34" charset="-122"/>
              </a:rPr>
              <a:t>是</a:t>
            </a:r>
            <a:r>
              <a:rPr lang="zh-CN" altLang="en-US" sz="2000" b="1" dirty="0">
                <a:solidFill>
                  <a:srgbClr val="0000FF"/>
                </a:solidFill>
                <a:latin typeface="微软雅黑" pitchFamily="34" charset="-122"/>
                <a:ea typeface="微软雅黑" pitchFamily="34" charset="-122"/>
              </a:rPr>
              <a:t>与 </a:t>
            </a:r>
            <a:r>
              <a:rPr lang="en-US" altLang="zh-CN" sz="2000" b="1" dirty="0">
                <a:solidFill>
                  <a:srgbClr val="0000FF"/>
                </a:solidFill>
                <a:latin typeface="微软雅黑" pitchFamily="34" charset="-122"/>
                <a:ea typeface="微软雅黑" pitchFamily="34" charset="-122"/>
              </a:rPr>
              <a:t>RTP </a:t>
            </a:r>
            <a:r>
              <a:rPr lang="zh-CN" altLang="en-US" sz="2000" b="1" dirty="0">
                <a:solidFill>
                  <a:srgbClr val="0000FF"/>
                </a:solidFill>
                <a:latin typeface="微软雅黑" pitchFamily="34" charset="-122"/>
                <a:ea typeface="微软雅黑" pitchFamily="34" charset="-122"/>
              </a:rPr>
              <a:t>配合使用</a:t>
            </a:r>
            <a:r>
              <a:rPr lang="zh-CN" altLang="en-US" sz="2000" b="1" dirty="0">
                <a:latin typeface="微软雅黑" pitchFamily="34" charset="-122"/>
                <a:ea typeface="微软雅黑" pitchFamily="34" charset="-122"/>
              </a:rPr>
              <a:t>的协议。</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协议的</a:t>
            </a:r>
            <a:r>
              <a:rPr lang="zh-CN" altLang="en-US" sz="2000" b="1" dirty="0">
                <a:solidFill>
                  <a:srgbClr val="0000FF"/>
                </a:solidFill>
                <a:latin typeface="微软雅黑" pitchFamily="34" charset="-122"/>
                <a:ea typeface="微软雅黑" pitchFamily="34" charset="-122"/>
              </a:rPr>
              <a:t>主要功能</a:t>
            </a:r>
            <a:r>
              <a:rPr lang="zh-CN" altLang="en-US" sz="2000" b="1" dirty="0">
                <a:latin typeface="微软雅黑" pitchFamily="34" charset="-122"/>
                <a:ea typeface="微软雅黑" pitchFamily="34" charset="-122"/>
              </a:rPr>
              <a:t>：</a:t>
            </a:r>
          </a:p>
          <a:p>
            <a:pPr marL="684000"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服务质量的监视与反馈；</a:t>
            </a:r>
          </a:p>
          <a:p>
            <a:pPr marL="684000"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媒体间的同步；</a:t>
            </a:r>
          </a:p>
          <a:p>
            <a:pPr marL="684000"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播组中成员的标识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xmlns="" val="17367554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192933"/>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2345441" y="1167469"/>
            <a:ext cx="446192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8.3.4  </a:t>
            </a:r>
            <a:r>
              <a:rPr lang="zh-CN" altLang="en-US" sz="2400" b="1" dirty="0">
                <a:solidFill>
                  <a:schemeClr val="bg1"/>
                </a:solidFill>
                <a:latin typeface="微软雅黑" pitchFamily="34" charset="-122"/>
                <a:ea typeface="微软雅黑" pitchFamily="34" charset="-122"/>
              </a:rPr>
              <a:t>实时运输控制协议 </a:t>
            </a:r>
            <a:r>
              <a:rPr lang="en-US" altLang="zh-CN" sz="2400" b="1" dirty="0">
                <a:solidFill>
                  <a:schemeClr val="bg1"/>
                </a:solidFill>
                <a:latin typeface="微软雅黑" pitchFamily="34" charset="-122"/>
                <a:ea typeface="微软雅黑" pitchFamily="34" charset="-122"/>
              </a:rPr>
              <a:t>RTCP</a:t>
            </a:r>
          </a:p>
        </p:txBody>
      </p:sp>
      <p:sp>
        <p:nvSpPr>
          <p:cNvPr id="7" name="Rectangle 8"/>
          <p:cNvSpPr>
            <a:spLocks noChangeArrowheads="1"/>
          </p:cNvSpPr>
          <p:nvPr/>
        </p:nvSpPr>
        <p:spPr bwMode="auto">
          <a:xfrm>
            <a:off x="511896" y="1679072"/>
            <a:ext cx="8129015" cy="2208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分组也</a:t>
            </a: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UDP </a:t>
            </a:r>
            <a:r>
              <a:rPr lang="zh-CN" altLang="en-US" sz="2000" b="1" dirty="0">
                <a:solidFill>
                  <a:srgbClr val="0000FF"/>
                </a:solidFill>
                <a:latin typeface="微软雅黑" pitchFamily="34" charset="-122"/>
                <a:ea typeface="微软雅黑" pitchFamily="34" charset="-122"/>
              </a:rPr>
              <a:t>传送</a:t>
            </a:r>
            <a:r>
              <a:rPr lang="zh-CN" altLang="en-US" sz="2000" b="1" dirty="0">
                <a:latin typeface="微软雅黑" pitchFamily="34" charset="-122"/>
                <a:ea typeface="微软雅黑" pitchFamily="34" charset="-122"/>
              </a:rPr>
              <a:t>，但 </a:t>
            </a: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并不对声音或视像分组进行封装。</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可将多个 </a:t>
            </a: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分组封装在一个 </a:t>
            </a:r>
            <a:r>
              <a:rPr lang="en-US" altLang="zh-CN" sz="2000" b="1" dirty="0">
                <a:latin typeface="微软雅黑" pitchFamily="34" charset="-122"/>
                <a:ea typeface="微软雅黑" pitchFamily="34" charset="-122"/>
              </a:rPr>
              <a:t>UDP </a:t>
            </a:r>
            <a:r>
              <a:rPr lang="zh-CN" altLang="en-US" sz="2000" b="1" dirty="0">
                <a:latin typeface="微软雅黑" pitchFamily="34" charset="-122"/>
                <a:ea typeface="微软雅黑" pitchFamily="34" charset="-122"/>
              </a:rPr>
              <a:t>用户数据报中。</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分组</a:t>
            </a:r>
            <a:r>
              <a:rPr lang="zh-CN" altLang="en-US" sz="2000" b="1" dirty="0">
                <a:solidFill>
                  <a:srgbClr val="0000FF"/>
                </a:solidFill>
                <a:latin typeface="微软雅黑" pitchFamily="34" charset="-122"/>
                <a:ea typeface="微软雅黑" pitchFamily="34" charset="-122"/>
              </a:rPr>
              <a:t>周期性</a:t>
            </a:r>
            <a:r>
              <a:rPr lang="zh-CN" altLang="en-US" sz="2000" b="1" dirty="0">
                <a:latin typeface="微软雅黑" pitchFamily="34" charset="-122"/>
                <a:ea typeface="微软雅黑" pitchFamily="34" charset="-122"/>
              </a:rPr>
              <a:t>地在网上传送，它带有发送端和接收端对服务质量的统计信息报告。 </a:t>
            </a:r>
          </a:p>
        </p:txBody>
      </p:sp>
    </p:spTree>
    <p:extLst>
      <p:ext uri="{BB962C8B-B14F-4D97-AF65-F5344CB8AC3E}">
        <p14:creationId xmlns:p14="http://schemas.microsoft.com/office/powerpoint/2010/main" xmlns="" val="1090933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202162"/>
            <a:ext cx="8129015" cy="30099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结束分组 </a:t>
            </a:r>
            <a:r>
              <a:rPr lang="en-US" altLang="zh-CN" sz="2000" b="1" dirty="0">
                <a:solidFill>
                  <a:srgbClr val="0000FF"/>
                </a:solidFill>
                <a:latin typeface="微软雅黑" pitchFamily="34" charset="-122"/>
                <a:ea typeface="微软雅黑" pitchFamily="34" charset="-122"/>
              </a:rPr>
              <a:t>BYE </a:t>
            </a:r>
            <a:r>
              <a:rPr lang="zh-CN" altLang="en-US" sz="2000" b="1" dirty="0">
                <a:latin typeface="微软雅黑" pitchFamily="34" charset="-122"/>
                <a:ea typeface="微软雅黑" pitchFamily="34" charset="-122"/>
              </a:rPr>
              <a:t>表示关闭一个数据流。</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特定应用分组 </a:t>
            </a:r>
            <a:r>
              <a:rPr lang="en-US" altLang="zh-CN" sz="2000" b="1" dirty="0">
                <a:solidFill>
                  <a:srgbClr val="0000FF"/>
                </a:solidFill>
                <a:latin typeface="微软雅黑" pitchFamily="34" charset="-122"/>
                <a:ea typeface="微软雅黑" pitchFamily="34" charset="-122"/>
              </a:rPr>
              <a:t>APP </a:t>
            </a:r>
            <a:r>
              <a:rPr lang="zh-CN" altLang="en-US" sz="2000" b="1" dirty="0">
                <a:latin typeface="微软雅黑" pitchFamily="34" charset="-122"/>
                <a:ea typeface="微软雅黑" pitchFamily="34" charset="-122"/>
              </a:rPr>
              <a:t>使应用程序能够定义新的分组类型。</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接收端报告分组 </a:t>
            </a:r>
            <a:r>
              <a:rPr lang="en-US" altLang="zh-CN" sz="2000" b="1" dirty="0">
                <a:solidFill>
                  <a:srgbClr val="0000FF"/>
                </a:solidFill>
                <a:latin typeface="微软雅黑" pitchFamily="34" charset="-122"/>
                <a:ea typeface="微软雅黑" pitchFamily="34" charset="-122"/>
              </a:rPr>
              <a:t>RR </a:t>
            </a:r>
            <a:r>
              <a:rPr lang="zh-CN" altLang="en-US" sz="2000" b="1" dirty="0">
                <a:latin typeface="微软雅黑" pitchFamily="34" charset="-122"/>
                <a:ea typeface="微软雅黑" pitchFamily="34" charset="-122"/>
              </a:rPr>
              <a:t>用来使接收端周期性地向所有的点用多播方式进行报告。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发送端报告分组 </a:t>
            </a:r>
            <a:r>
              <a:rPr lang="en-US" altLang="zh-CN" sz="2000" b="1" dirty="0">
                <a:solidFill>
                  <a:srgbClr val="0000FF"/>
                </a:solidFill>
                <a:latin typeface="微软雅黑" pitchFamily="34" charset="-122"/>
                <a:ea typeface="微软雅黑" pitchFamily="34" charset="-122"/>
              </a:rPr>
              <a:t>SR </a:t>
            </a:r>
            <a:r>
              <a:rPr lang="zh-CN" altLang="en-US" sz="2000" b="1" dirty="0">
                <a:latin typeface="微软雅黑" pitchFamily="34" charset="-122"/>
                <a:ea typeface="微软雅黑" pitchFamily="34" charset="-122"/>
              </a:rPr>
              <a:t>用来使发送端周期性地向所有接收端用多播方式进行报告。</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源点描述分组 </a:t>
            </a:r>
            <a:r>
              <a:rPr lang="en-US" altLang="zh-CN" sz="2000" b="1" dirty="0">
                <a:solidFill>
                  <a:srgbClr val="0000FF"/>
                </a:solidFill>
                <a:latin typeface="微软雅黑" pitchFamily="34" charset="-122"/>
                <a:ea typeface="微软雅黑" pitchFamily="34" charset="-122"/>
              </a:rPr>
              <a:t>SDES </a:t>
            </a:r>
            <a:r>
              <a:rPr lang="zh-CN" altLang="en-US" sz="2000" b="1" dirty="0">
                <a:latin typeface="微软雅黑" pitchFamily="34" charset="-122"/>
                <a:ea typeface="微软雅黑" pitchFamily="34" charset="-122"/>
              </a:rPr>
              <a:t>给出会话中参加者的描述。 </a:t>
            </a:r>
          </a:p>
        </p:txBody>
      </p:sp>
      <p:sp>
        <p:nvSpPr>
          <p:cNvPr id="3" name="AutoShape 5"/>
          <p:cNvSpPr>
            <a:spLocks noChangeArrowheads="1"/>
          </p:cNvSpPr>
          <p:nvPr/>
        </p:nvSpPr>
        <p:spPr bwMode="auto">
          <a:xfrm>
            <a:off x="509475" y="8119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920740" y="778704"/>
            <a:ext cx="3312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RTCP </a:t>
            </a:r>
            <a:r>
              <a:rPr lang="zh-CN" altLang="en-US" sz="2000" b="1" dirty="0">
                <a:solidFill>
                  <a:schemeClr val="bg1"/>
                </a:solidFill>
                <a:latin typeface="微软雅黑" pitchFamily="34" charset="-122"/>
                <a:ea typeface="微软雅黑" pitchFamily="34" charset="-122"/>
              </a:rPr>
              <a:t>使用的五种分组类型 </a:t>
            </a:r>
          </a:p>
        </p:txBody>
      </p:sp>
    </p:spTree>
    <p:extLst>
      <p:ext uri="{BB962C8B-B14F-4D97-AF65-F5344CB8AC3E}">
        <p14:creationId xmlns:p14="http://schemas.microsoft.com/office/powerpoint/2010/main" xmlns="" val="402653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509474" y="2698940"/>
            <a:ext cx="8129015" cy="163477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5" name="对象 104"/>
          <p:cNvGraphicFramePr>
            <a:graphicFrameLocks noChangeAspect="1"/>
          </p:cNvGraphicFramePr>
          <p:nvPr>
            <p:extLst>
              <p:ext uri="{D42A27DB-BD31-4B8C-83A1-F6EECF244321}">
                <p14:modId xmlns:p14="http://schemas.microsoft.com/office/powerpoint/2010/main" xmlns="" val="2563953095"/>
              </p:ext>
            </p:extLst>
          </p:nvPr>
        </p:nvGraphicFramePr>
        <p:xfrm>
          <a:off x="5365977" y="3139083"/>
          <a:ext cx="1343540" cy="831847"/>
        </p:xfrm>
        <a:graphic>
          <a:graphicData uri="http://schemas.openxmlformats.org/presentationml/2006/ole">
            <p:oleObj spid="_x0000_s12325" name="VISIO" r:id="rId3" imgW="1687068" imgH="964692" progId="">
              <p:embed/>
            </p:oleObj>
          </a:graphicData>
        </a:graphic>
      </p:graphicFrame>
      <p:sp>
        <p:nvSpPr>
          <p:cNvPr id="6" name="Rectangle 46"/>
          <p:cNvSpPr>
            <a:spLocks noChangeArrowheads="1"/>
          </p:cNvSpPr>
          <p:nvPr/>
        </p:nvSpPr>
        <p:spPr bwMode="auto">
          <a:xfrm>
            <a:off x="509474" y="1102862"/>
            <a:ext cx="8129015" cy="159607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模拟的多媒体信号经过采样和模数转换变为数字信号，再组装成分组。这些分组的发送速率是</a:t>
            </a:r>
            <a:r>
              <a:rPr lang="zh-CN" altLang="en-US" sz="2000" b="1" dirty="0">
                <a:solidFill>
                  <a:srgbClr val="0000FF"/>
                </a:solidFill>
                <a:latin typeface="微软雅黑" pitchFamily="34" charset="-122"/>
                <a:ea typeface="微软雅黑" pitchFamily="34" charset="-122"/>
              </a:rPr>
              <a:t>恒定的</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等时的</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传统的互联网本身是</a:t>
            </a:r>
            <a:r>
              <a:rPr lang="zh-CN" altLang="en-US" sz="2000" b="1" dirty="0">
                <a:solidFill>
                  <a:srgbClr val="0000FF"/>
                </a:solidFill>
                <a:latin typeface="微软雅黑" pitchFamily="34" charset="-122"/>
                <a:ea typeface="微软雅黑" pitchFamily="34" charset="-122"/>
              </a:rPr>
              <a:t>非等时</a:t>
            </a:r>
            <a:r>
              <a:rPr lang="zh-CN" altLang="en-US" sz="2000" b="1" dirty="0">
                <a:latin typeface="微软雅黑" pitchFamily="34" charset="-122"/>
                <a:ea typeface="微软雅黑" pitchFamily="34" charset="-122"/>
              </a:rPr>
              <a:t>的。因此经过互联网的分组变成了</a:t>
            </a:r>
            <a:r>
              <a:rPr lang="zh-CN" altLang="en-US" sz="2000" b="1" dirty="0">
                <a:solidFill>
                  <a:srgbClr val="0000FF"/>
                </a:solidFill>
                <a:latin typeface="微软雅黑" pitchFamily="34" charset="-122"/>
                <a:ea typeface="微软雅黑" pitchFamily="34" charset="-122"/>
              </a:rPr>
              <a:t>非恒定速率</a:t>
            </a:r>
            <a:r>
              <a:rPr lang="zh-CN" altLang="en-US" sz="2000" b="1" dirty="0">
                <a:latin typeface="微软雅黑" pitchFamily="34" charset="-122"/>
                <a:ea typeface="微软雅黑" pitchFamily="34" charset="-122"/>
              </a:rPr>
              <a:t>的分组。 </a:t>
            </a:r>
          </a:p>
        </p:txBody>
      </p:sp>
      <p:sp>
        <p:nvSpPr>
          <p:cNvPr id="7" name="AutoShape 5"/>
          <p:cNvSpPr>
            <a:spLocks noChangeArrowheads="1"/>
          </p:cNvSpPr>
          <p:nvPr/>
        </p:nvSpPr>
        <p:spPr bwMode="auto">
          <a:xfrm>
            <a:off x="509475" y="72986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423315" y="696656"/>
            <a:ext cx="231345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互联网是非等时</a:t>
            </a:r>
            <a:r>
              <a:rPr lang="zh-CN" altLang="en-US" sz="2000" b="1" dirty="0" smtClean="0">
                <a:solidFill>
                  <a:schemeClr val="bg1"/>
                </a:solidFill>
                <a:latin typeface="微软雅黑" pitchFamily="34" charset="-122"/>
                <a:ea typeface="微软雅黑" pitchFamily="34" charset="-122"/>
              </a:rPr>
              <a:t>的</a:t>
            </a:r>
            <a:endParaRPr lang="fr-FR" altLang="zh-CN" sz="2000" b="1" dirty="0">
              <a:solidFill>
                <a:schemeClr val="bg1"/>
              </a:solidFill>
              <a:latin typeface="微软雅黑" pitchFamily="34" charset="-122"/>
              <a:ea typeface="微软雅黑" pitchFamily="34" charset="-122"/>
            </a:endParaRPr>
          </a:p>
        </p:txBody>
      </p:sp>
      <p:sp>
        <p:nvSpPr>
          <p:cNvPr id="63" name="Text Box 55"/>
          <p:cNvSpPr txBox="1">
            <a:spLocks noChangeArrowheads="1"/>
          </p:cNvSpPr>
          <p:nvPr/>
        </p:nvSpPr>
        <p:spPr bwMode="auto">
          <a:xfrm>
            <a:off x="5188461" y="3511642"/>
            <a:ext cx="26295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68" name="Text Box 60"/>
          <p:cNvSpPr txBox="1">
            <a:spLocks noChangeArrowheads="1"/>
          </p:cNvSpPr>
          <p:nvPr/>
        </p:nvSpPr>
        <p:spPr bwMode="auto">
          <a:xfrm>
            <a:off x="7734222" y="3511642"/>
            <a:ext cx="26295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0" name="Text Box 62"/>
          <p:cNvSpPr txBox="1">
            <a:spLocks noChangeArrowheads="1"/>
          </p:cNvSpPr>
          <p:nvPr/>
        </p:nvSpPr>
        <p:spPr bwMode="auto">
          <a:xfrm>
            <a:off x="5640094" y="3395322"/>
            <a:ext cx="73600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互联网</a:t>
            </a:r>
            <a:endParaRPr kumimoji="1" lang="zh-CN" altLang="en-US" sz="1400" b="1" dirty="0">
              <a:latin typeface="微软雅黑" pitchFamily="34" charset="-122"/>
              <a:ea typeface="微软雅黑" pitchFamily="34" charset="-122"/>
            </a:endParaRPr>
          </a:p>
        </p:txBody>
      </p:sp>
      <p:sp>
        <p:nvSpPr>
          <p:cNvPr id="71" name="AutoShape 63"/>
          <p:cNvSpPr>
            <a:spLocks noChangeArrowheads="1"/>
          </p:cNvSpPr>
          <p:nvPr/>
        </p:nvSpPr>
        <p:spPr bwMode="auto">
          <a:xfrm>
            <a:off x="5359522"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72" name="AutoShape 64"/>
          <p:cNvSpPr>
            <a:spLocks noChangeArrowheads="1"/>
          </p:cNvSpPr>
          <p:nvPr/>
        </p:nvSpPr>
        <p:spPr bwMode="auto">
          <a:xfrm>
            <a:off x="6315220"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grpSp>
        <p:nvGrpSpPr>
          <p:cNvPr id="73" name="Group 65"/>
          <p:cNvGrpSpPr>
            <a:grpSpLocks/>
          </p:cNvGrpSpPr>
          <p:nvPr/>
        </p:nvGrpSpPr>
        <p:grpSpPr bwMode="auto">
          <a:xfrm>
            <a:off x="1468688" y="3048358"/>
            <a:ext cx="1350363" cy="747631"/>
            <a:chOff x="-480" y="1638"/>
            <a:chExt cx="1358" cy="752"/>
          </a:xfrm>
        </p:grpSpPr>
        <p:sp>
          <p:nvSpPr>
            <p:cNvPr id="74" name="Line 66"/>
            <p:cNvSpPr>
              <a:spLocks noChangeShapeType="1"/>
            </p:cNvSpPr>
            <p:nvPr/>
          </p:nvSpPr>
          <p:spPr bwMode="auto">
            <a:xfrm>
              <a:off x="-480" y="221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Freeform 67"/>
            <p:cNvSpPr>
              <a:spLocks/>
            </p:cNvSpPr>
            <p:nvPr/>
          </p:nvSpPr>
          <p:spPr bwMode="auto">
            <a:xfrm>
              <a:off x="-472" y="1968"/>
              <a:ext cx="901" cy="192"/>
            </a:xfrm>
            <a:custGeom>
              <a:avLst/>
              <a:gdLst>
                <a:gd name="T0" fmla="*/ 0 w 901"/>
                <a:gd name="T1" fmla="*/ 132 h 192"/>
                <a:gd name="T2" fmla="*/ 52 w 901"/>
                <a:gd name="T3" fmla="*/ 117 h 192"/>
                <a:gd name="T4" fmla="*/ 60 w 901"/>
                <a:gd name="T5" fmla="*/ 94 h 192"/>
                <a:gd name="T6" fmla="*/ 75 w 901"/>
                <a:gd name="T7" fmla="*/ 72 h 192"/>
                <a:gd name="T8" fmla="*/ 142 w 901"/>
                <a:gd name="T9" fmla="*/ 50 h 192"/>
                <a:gd name="T10" fmla="*/ 217 w 901"/>
                <a:gd name="T11" fmla="*/ 109 h 192"/>
                <a:gd name="T12" fmla="*/ 269 w 901"/>
                <a:gd name="T13" fmla="*/ 109 h 192"/>
                <a:gd name="T14" fmla="*/ 284 w 901"/>
                <a:gd name="T15" fmla="*/ 87 h 192"/>
                <a:gd name="T16" fmla="*/ 307 w 901"/>
                <a:gd name="T17" fmla="*/ 72 h 192"/>
                <a:gd name="T18" fmla="*/ 359 w 901"/>
                <a:gd name="T19" fmla="*/ 12 h 192"/>
                <a:gd name="T20" fmla="*/ 419 w 901"/>
                <a:gd name="T21" fmla="*/ 57 h 192"/>
                <a:gd name="T22" fmla="*/ 479 w 901"/>
                <a:gd name="T23" fmla="*/ 139 h 192"/>
                <a:gd name="T24" fmla="*/ 539 w 901"/>
                <a:gd name="T25" fmla="*/ 177 h 192"/>
                <a:gd name="T26" fmla="*/ 584 w 901"/>
                <a:gd name="T27" fmla="*/ 192 h 192"/>
                <a:gd name="T28" fmla="*/ 673 w 901"/>
                <a:gd name="T29" fmla="*/ 154 h 192"/>
                <a:gd name="T30" fmla="*/ 718 w 901"/>
                <a:gd name="T31" fmla="*/ 64 h 192"/>
                <a:gd name="T32" fmla="*/ 741 w 901"/>
                <a:gd name="T33" fmla="*/ 57 h 192"/>
                <a:gd name="T34" fmla="*/ 838 w 901"/>
                <a:gd name="T35" fmla="*/ 94 h 192"/>
                <a:gd name="T36" fmla="*/ 856 w 901"/>
                <a:gd name="T37" fmla="*/ 111 h 192"/>
                <a:gd name="T38" fmla="*/ 870 w 901"/>
                <a:gd name="T39" fmla="*/ 116 h 192"/>
                <a:gd name="T40" fmla="*/ 901 w 901"/>
                <a:gd name="T41" fmla="*/ 12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1" h="192">
                  <a:moveTo>
                    <a:pt x="0" y="132"/>
                  </a:moveTo>
                  <a:cubicBezTo>
                    <a:pt x="17" y="127"/>
                    <a:pt x="39" y="130"/>
                    <a:pt x="52" y="117"/>
                  </a:cubicBezTo>
                  <a:cubicBezTo>
                    <a:pt x="58" y="111"/>
                    <a:pt x="56" y="101"/>
                    <a:pt x="60" y="94"/>
                  </a:cubicBezTo>
                  <a:cubicBezTo>
                    <a:pt x="64" y="86"/>
                    <a:pt x="68" y="78"/>
                    <a:pt x="75" y="72"/>
                  </a:cubicBezTo>
                  <a:cubicBezTo>
                    <a:pt x="93" y="57"/>
                    <a:pt x="142" y="50"/>
                    <a:pt x="142" y="50"/>
                  </a:cubicBezTo>
                  <a:cubicBezTo>
                    <a:pt x="195" y="66"/>
                    <a:pt x="178" y="83"/>
                    <a:pt x="217" y="109"/>
                  </a:cubicBezTo>
                  <a:cubicBezTo>
                    <a:pt x="231" y="150"/>
                    <a:pt x="240" y="129"/>
                    <a:pt x="269" y="109"/>
                  </a:cubicBezTo>
                  <a:cubicBezTo>
                    <a:pt x="274" y="102"/>
                    <a:pt x="278" y="93"/>
                    <a:pt x="284" y="87"/>
                  </a:cubicBezTo>
                  <a:cubicBezTo>
                    <a:pt x="291" y="81"/>
                    <a:pt x="301" y="79"/>
                    <a:pt x="307" y="72"/>
                  </a:cubicBezTo>
                  <a:cubicBezTo>
                    <a:pt x="370" y="0"/>
                    <a:pt x="308" y="47"/>
                    <a:pt x="359" y="12"/>
                  </a:cubicBezTo>
                  <a:cubicBezTo>
                    <a:pt x="387" y="22"/>
                    <a:pt x="394" y="40"/>
                    <a:pt x="419" y="57"/>
                  </a:cubicBezTo>
                  <a:cubicBezTo>
                    <a:pt x="431" y="94"/>
                    <a:pt x="448" y="118"/>
                    <a:pt x="479" y="139"/>
                  </a:cubicBezTo>
                  <a:cubicBezTo>
                    <a:pt x="503" y="175"/>
                    <a:pt x="486" y="159"/>
                    <a:pt x="539" y="177"/>
                  </a:cubicBezTo>
                  <a:cubicBezTo>
                    <a:pt x="554" y="182"/>
                    <a:pt x="584" y="192"/>
                    <a:pt x="584" y="192"/>
                  </a:cubicBezTo>
                  <a:cubicBezTo>
                    <a:pt x="615" y="181"/>
                    <a:pt x="642" y="165"/>
                    <a:pt x="673" y="154"/>
                  </a:cubicBezTo>
                  <a:cubicBezTo>
                    <a:pt x="679" y="137"/>
                    <a:pt x="705" y="75"/>
                    <a:pt x="718" y="64"/>
                  </a:cubicBezTo>
                  <a:cubicBezTo>
                    <a:pt x="724" y="59"/>
                    <a:pt x="733" y="59"/>
                    <a:pt x="741" y="57"/>
                  </a:cubicBezTo>
                  <a:cubicBezTo>
                    <a:pt x="791" y="63"/>
                    <a:pt x="812" y="55"/>
                    <a:pt x="838" y="94"/>
                  </a:cubicBezTo>
                  <a:cubicBezTo>
                    <a:pt x="856" y="101"/>
                    <a:pt x="851" y="107"/>
                    <a:pt x="856" y="111"/>
                  </a:cubicBezTo>
                  <a:cubicBezTo>
                    <a:pt x="861" y="115"/>
                    <a:pt x="863" y="114"/>
                    <a:pt x="870" y="116"/>
                  </a:cubicBezTo>
                  <a:cubicBezTo>
                    <a:pt x="877" y="118"/>
                    <a:pt x="896" y="122"/>
                    <a:pt x="901" y="123"/>
                  </a:cubicBezTo>
                </a:path>
              </a:pathLst>
            </a:cu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Text Box 68"/>
            <p:cNvSpPr txBox="1">
              <a:spLocks noChangeArrowheads="1"/>
            </p:cNvSpPr>
            <p:nvPr/>
          </p:nvSpPr>
          <p:spPr bwMode="auto">
            <a:xfrm>
              <a:off x="614" y="2080"/>
              <a:ext cx="264"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77" name="Text Box 69"/>
            <p:cNvSpPr txBox="1">
              <a:spLocks noChangeArrowheads="1"/>
            </p:cNvSpPr>
            <p:nvPr/>
          </p:nvSpPr>
          <p:spPr bwMode="auto">
            <a:xfrm>
              <a:off x="-409" y="1638"/>
              <a:ext cx="924"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模拟信号</a:t>
              </a:r>
            </a:p>
          </p:txBody>
        </p:sp>
      </p:grpSp>
      <p:grpSp>
        <p:nvGrpSpPr>
          <p:cNvPr id="78" name="Group 70"/>
          <p:cNvGrpSpPr>
            <a:grpSpLocks/>
          </p:cNvGrpSpPr>
          <p:nvPr/>
        </p:nvGrpSpPr>
        <p:grpSpPr bwMode="auto">
          <a:xfrm>
            <a:off x="2815369" y="3041401"/>
            <a:ext cx="1393452" cy="778451"/>
            <a:chOff x="873" y="1611"/>
            <a:chExt cx="1399" cy="783"/>
          </a:xfrm>
        </p:grpSpPr>
        <p:sp>
          <p:nvSpPr>
            <p:cNvPr id="79" name="Line 71"/>
            <p:cNvSpPr>
              <a:spLocks noChangeShapeType="1"/>
            </p:cNvSpPr>
            <p:nvPr/>
          </p:nvSpPr>
          <p:spPr bwMode="auto">
            <a:xfrm>
              <a:off x="914" y="2207"/>
              <a:ext cx="1104"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0" name="Freeform 72"/>
            <p:cNvSpPr>
              <a:spLocks/>
            </p:cNvSpPr>
            <p:nvPr/>
          </p:nvSpPr>
          <p:spPr bwMode="auto">
            <a:xfrm>
              <a:off x="963" y="2080"/>
              <a:ext cx="1" cy="128"/>
            </a:xfrm>
            <a:custGeom>
              <a:avLst/>
              <a:gdLst>
                <a:gd name="T0" fmla="*/ 0 w 1"/>
                <a:gd name="T1" fmla="*/ 128 h 128"/>
                <a:gd name="T2" fmla="*/ 1 w 1"/>
                <a:gd name="T3" fmla="*/ 0 h 128"/>
              </a:gdLst>
              <a:ahLst/>
              <a:cxnLst>
                <a:cxn ang="0">
                  <a:pos x="T0" y="T1"/>
                </a:cxn>
                <a:cxn ang="0">
                  <a:pos x="T2" y="T3"/>
                </a:cxn>
              </a:cxnLst>
              <a:rect l="0" t="0" r="r" b="b"/>
              <a:pathLst>
                <a:path w="1" h="128">
                  <a:moveTo>
                    <a:pt x="0" y="128"/>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1" name="Freeform 73"/>
            <p:cNvSpPr>
              <a:spLocks/>
            </p:cNvSpPr>
            <p:nvPr/>
          </p:nvSpPr>
          <p:spPr bwMode="auto">
            <a:xfrm>
              <a:off x="1011" y="2023"/>
              <a:ext cx="1" cy="185"/>
            </a:xfrm>
            <a:custGeom>
              <a:avLst/>
              <a:gdLst>
                <a:gd name="T0" fmla="*/ 0 w 1"/>
                <a:gd name="T1" fmla="*/ 185 h 185"/>
                <a:gd name="T2" fmla="*/ 1 w 1"/>
                <a:gd name="T3" fmla="*/ 0 h 185"/>
              </a:gdLst>
              <a:ahLst/>
              <a:cxnLst>
                <a:cxn ang="0">
                  <a:pos x="T0" y="T1"/>
                </a:cxn>
                <a:cxn ang="0">
                  <a:pos x="T2" y="T3"/>
                </a:cxn>
              </a:cxnLst>
              <a:rect l="0" t="0" r="r" b="b"/>
              <a:pathLst>
                <a:path w="1" h="185">
                  <a:moveTo>
                    <a:pt x="0" y="18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2" name="Line 74"/>
            <p:cNvSpPr>
              <a:spLocks noChangeShapeType="1"/>
            </p:cNvSpPr>
            <p:nvPr/>
          </p:nvSpPr>
          <p:spPr bwMode="auto">
            <a:xfrm flipH="1" flipV="1">
              <a:off x="1058" y="2010"/>
              <a:ext cx="0" cy="197"/>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3" name="Line 75"/>
            <p:cNvSpPr>
              <a:spLocks noChangeShapeType="1"/>
            </p:cNvSpPr>
            <p:nvPr/>
          </p:nvSpPr>
          <p:spPr bwMode="auto">
            <a:xfrm flipV="1">
              <a:off x="1106" y="2032"/>
              <a:ext cx="0" cy="1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4" name="Line 76"/>
            <p:cNvSpPr>
              <a:spLocks noChangeShapeType="1"/>
            </p:cNvSpPr>
            <p:nvPr/>
          </p:nvSpPr>
          <p:spPr bwMode="auto">
            <a:xfrm flipV="1">
              <a:off x="1154" y="2092"/>
              <a:ext cx="0" cy="115"/>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Freeform 77"/>
            <p:cNvSpPr>
              <a:spLocks/>
            </p:cNvSpPr>
            <p:nvPr/>
          </p:nvSpPr>
          <p:spPr bwMode="auto">
            <a:xfrm>
              <a:off x="1202" y="2053"/>
              <a:ext cx="1" cy="155"/>
            </a:xfrm>
            <a:custGeom>
              <a:avLst/>
              <a:gdLst>
                <a:gd name="T0" fmla="*/ 0 w 1"/>
                <a:gd name="T1" fmla="*/ 155 h 155"/>
                <a:gd name="T2" fmla="*/ 0 w 1"/>
                <a:gd name="T3" fmla="*/ 0 h 155"/>
              </a:gdLst>
              <a:ahLst/>
              <a:cxnLst>
                <a:cxn ang="0">
                  <a:pos x="T0" y="T1"/>
                </a:cxn>
                <a:cxn ang="0">
                  <a:pos x="T2" y="T3"/>
                </a:cxn>
              </a:cxnLst>
              <a:rect l="0" t="0" r="r" b="b"/>
              <a:pathLst>
                <a:path w="1" h="155">
                  <a:moveTo>
                    <a:pt x="0" y="15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6" name="Freeform 78"/>
            <p:cNvSpPr>
              <a:spLocks/>
            </p:cNvSpPr>
            <p:nvPr/>
          </p:nvSpPr>
          <p:spPr bwMode="auto">
            <a:xfrm>
              <a:off x="1251" y="2003"/>
              <a:ext cx="1" cy="205"/>
            </a:xfrm>
            <a:custGeom>
              <a:avLst/>
              <a:gdLst>
                <a:gd name="T0" fmla="*/ 0 w 1"/>
                <a:gd name="T1" fmla="*/ 205 h 205"/>
                <a:gd name="T2" fmla="*/ 1 w 1"/>
                <a:gd name="T3" fmla="*/ 0 h 205"/>
              </a:gdLst>
              <a:ahLst/>
              <a:cxnLst>
                <a:cxn ang="0">
                  <a:pos x="T0" y="T1"/>
                </a:cxn>
                <a:cxn ang="0">
                  <a:pos x="T2" y="T3"/>
                </a:cxn>
              </a:cxnLst>
              <a:rect l="0" t="0" r="r" b="b"/>
              <a:pathLst>
                <a:path w="1" h="205">
                  <a:moveTo>
                    <a:pt x="0" y="205"/>
                  </a:moveTo>
                  <a:lnTo>
                    <a:pt x="1"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7" name="Freeform 79"/>
            <p:cNvSpPr>
              <a:spLocks/>
            </p:cNvSpPr>
            <p:nvPr/>
          </p:nvSpPr>
          <p:spPr bwMode="auto">
            <a:xfrm>
              <a:off x="1298" y="1979"/>
              <a:ext cx="1" cy="228"/>
            </a:xfrm>
            <a:custGeom>
              <a:avLst/>
              <a:gdLst>
                <a:gd name="T0" fmla="*/ 0 w 1"/>
                <a:gd name="T1" fmla="*/ 228 h 228"/>
                <a:gd name="T2" fmla="*/ 0 w 1"/>
                <a:gd name="T3" fmla="*/ 0 h 228"/>
              </a:gdLst>
              <a:ahLst/>
              <a:cxnLst>
                <a:cxn ang="0">
                  <a:pos x="T0" y="T1"/>
                </a:cxn>
                <a:cxn ang="0">
                  <a:pos x="T2" y="T3"/>
                </a:cxn>
              </a:cxnLst>
              <a:rect l="0" t="0" r="r" b="b"/>
              <a:pathLst>
                <a:path w="1" h="228">
                  <a:moveTo>
                    <a:pt x="0" y="22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8" name="Freeform 80"/>
            <p:cNvSpPr>
              <a:spLocks/>
            </p:cNvSpPr>
            <p:nvPr/>
          </p:nvSpPr>
          <p:spPr bwMode="auto">
            <a:xfrm>
              <a:off x="1346" y="2026"/>
              <a:ext cx="1" cy="181"/>
            </a:xfrm>
            <a:custGeom>
              <a:avLst/>
              <a:gdLst>
                <a:gd name="T0" fmla="*/ 0 w 1"/>
                <a:gd name="T1" fmla="*/ 181 h 181"/>
                <a:gd name="T2" fmla="*/ 0 w 1"/>
                <a:gd name="T3" fmla="*/ 0 h 181"/>
              </a:gdLst>
              <a:ahLst/>
              <a:cxnLst>
                <a:cxn ang="0">
                  <a:pos x="T0" y="T1"/>
                </a:cxn>
                <a:cxn ang="0">
                  <a:pos x="T2" y="T3"/>
                </a:cxn>
              </a:cxnLst>
              <a:rect l="0" t="0" r="r" b="b"/>
              <a:pathLst>
                <a:path w="1" h="181">
                  <a:moveTo>
                    <a:pt x="0" y="18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Freeform 81"/>
            <p:cNvSpPr>
              <a:spLocks/>
            </p:cNvSpPr>
            <p:nvPr/>
          </p:nvSpPr>
          <p:spPr bwMode="auto">
            <a:xfrm>
              <a:off x="1394" y="2092"/>
              <a:ext cx="1" cy="115"/>
            </a:xfrm>
            <a:custGeom>
              <a:avLst/>
              <a:gdLst>
                <a:gd name="T0" fmla="*/ 0 w 1"/>
                <a:gd name="T1" fmla="*/ 115 h 115"/>
                <a:gd name="T2" fmla="*/ 0 w 1"/>
                <a:gd name="T3" fmla="*/ 0 h 115"/>
              </a:gdLst>
              <a:ahLst/>
              <a:cxnLst>
                <a:cxn ang="0">
                  <a:pos x="T0" y="T1"/>
                </a:cxn>
                <a:cxn ang="0">
                  <a:pos x="T2" y="T3"/>
                </a:cxn>
              </a:cxnLst>
              <a:rect l="0" t="0" r="r" b="b"/>
              <a:pathLst>
                <a:path w="1" h="115">
                  <a:moveTo>
                    <a:pt x="0" y="115"/>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0" name="Freeform 82"/>
            <p:cNvSpPr>
              <a:spLocks/>
            </p:cNvSpPr>
            <p:nvPr/>
          </p:nvSpPr>
          <p:spPr bwMode="auto">
            <a:xfrm>
              <a:off x="1442" y="2129"/>
              <a:ext cx="1" cy="78"/>
            </a:xfrm>
            <a:custGeom>
              <a:avLst/>
              <a:gdLst>
                <a:gd name="T0" fmla="*/ 0 w 1"/>
                <a:gd name="T1" fmla="*/ 78 h 78"/>
                <a:gd name="T2" fmla="*/ 0 w 1"/>
                <a:gd name="T3" fmla="*/ 0 h 78"/>
              </a:gdLst>
              <a:ahLst/>
              <a:cxnLst>
                <a:cxn ang="0">
                  <a:pos x="T0" y="T1"/>
                </a:cxn>
                <a:cxn ang="0">
                  <a:pos x="T2" y="T3"/>
                </a:cxn>
              </a:cxnLst>
              <a:rect l="0" t="0" r="r" b="b"/>
              <a:pathLst>
                <a:path w="1" h="78">
                  <a:moveTo>
                    <a:pt x="0" y="78"/>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1" name="Freeform 83"/>
            <p:cNvSpPr>
              <a:spLocks/>
            </p:cNvSpPr>
            <p:nvPr/>
          </p:nvSpPr>
          <p:spPr bwMode="auto">
            <a:xfrm>
              <a:off x="1490" y="2146"/>
              <a:ext cx="1" cy="61"/>
            </a:xfrm>
            <a:custGeom>
              <a:avLst/>
              <a:gdLst>
                <a:gd name="T0" fmla="*/ 0 w 1"/>
                <a:gd name="T1" fmla="*/ 61 h 61"/>
                <a:gd name="T2" fmla="*/ 0 w 1"/>
                <a:gd name="T3" fmla="*/ 0 h 61"/>
              </a:gdLst>
              <a:ahLst/>
              <a:cxnLst>
                <a:cxn ang="0">
                  <a:pos x="T0" y="T1"/>
                </a:cxn>
                <a:cxn ang="0">
                  <a:pos x="T2" y="T3"/>
                </a:cxn>
              </a:cxnLst>
              <a:rect l="0" t="0" r="r" b="b"/>
              <a:pathLst>
                <a:path w="1" h="61">
                  <a:moveTo>
                    <a:pt x="0" y="61"/>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2" name="Freeform 84"/>
            <p:cNvSpPr>
              <a:spLocks/>
            </p:cNvSpPr>
            <p:nvPr/>
          </p:nvSpPr>
          <p:spPr bwMode="auto">
            <a:xfrm>
              <a:off x="1538" y="2138"/>
              <a:ext cx="1" cy="69"/>
            </a:xfrm>
            <a:custGeom>
              <a:avLst/>
              <a:gdLst>
                <a:gd name="T0" fmla="*/ 0 w 1"/>
                <a:gd name="T1" fmla="*/ 69 h 69"/>
                <a:gd name="T2" fmla="*/ 0 w 1"/>
                <a:gd name="T3" fmla="*/ 0 h 69"/>
              </a:gdLst>
              <a:ahLst/>
              <a:cxnLst>
                <a:cxn ang="0">
                  <a:pos x="T0" y="T1"/>
                </a:cxn>
                <a:cxn ang="0">
                  <a:pos x="T2" y="T3"/>
                </a:cxn>
              </a:cxnLst>
              <a:rect l="0" t="0" r="r" b="b"/>
              <a:pathLst>
                <a:path w="1" h="69">
                  <a:moveTo>
                    <a:pt x="0" y="69"/>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3" name="Freeform 85"/>
            <p:cNvSpPr>
              <a:spLocks/>
            </p:cNvSpPr>
            <p:nvPr/>
          </p:nvSpPr>
          <p:spPr bwMode="auto">
            <a:xfrm>
              <a:off x="1586" y="2117"/>
              <a:ext cx="1" cy="90"/>
            </a:xfrm>
            <a:custGeom>
              <a:avLst/>
              <a:gdLst>
                <a:gd name="T0" fmla="*/ 0 w 1"/>
                <a:gd name="T1" fmla="*/ 90 h 90"/>
                <a:gd name="T2" fmla="*/ 0 w 1"/>
                <a:gd name="T3" fmla="*/ 0 h 90"/>
              </a:gdLst>
              <a:ahLst/>
              <a:cxnLst>
                <a:cxn ang="0">
                  <a:pos x="T0" y="T1"/>
                </a:cxn>
                <a:cxn ang="0">
                  <a:pos x="T2" y="T3"/>
                </a:cxn>
              </a:cxnLst>
              <a:rect l="0" t="0" r="r" b="b"/>
              <a:pathLst>
                <a:path w="1" h="90">
                  <a:moveTo>
                    <a:pt x="0" y="90"/>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4" name="Freeform 86"/>
            <p:cNvSpPr>
              <a:spLocks/>
            </p:cNvSpPr>
            <p:nvPr/>
          </p:nvSpPr>
          <p:spPr bwMode="auto">
            <a:xfrm>
              <a:off x="1634" y="2030"/>
              <a:ext cx="1" cy="177"/>
            </a:xfrm>
            <a:custGeom>
              <a:avLst/>
              <a:gdLst>
                <a:gd name="T0" fmla="*/ 0 w 1"/>
                <a:gd name="T1" fmla="*/ 177 h 177"/>
                <a:gd name="T2" fmla="*/ 0 w 1"/>
                <a:gd name="T3" fmla="*/ 0 h 177"/>
              </a:gdLst>
              <a:ahLst/>
              <a:cxnLst>
                <a:cxn ang="0">
                  <a:pos x="T0" y="T1"/>
                </a:cxn>
                <a:cxn ang="0">
                  <a:pos x="T2" y="T3"/>
                </a:cxn>
              </a:cxnLst>
              <a:rect l="0" t="0" r="r" b="b"/>
              <a:pathLst>
                <a:path w="1" h="177">
                  <a:moveTo>
                    <a:pt x="0" y="17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5" name="Freeform 87"/>
            <p:cNvSpPr>
              <a:spLocks/>
            </p:cNvSpPr>
            <p:nvPr/>
          </p:nvSpPr>
          <p:spPr bwMode="auto">
            <a:xfrm>
              <a:off x="1682" y="2020"/>
              <a:ext cx="1" cy="187"/>
            </a:xfrm>
            <a:custGeom>
              <a:avLst/>
              <a:gdLst>
                <a:gd name="T0" fmla="*/ 0 w 1"/>
                <a:gd name="T1" fmla="*/ 187 h 187"/>
                <a:gd name="T2" fmla="*/ 0 w 1"/>
                <a:gd name="T3" fmla="*/ 0 h 187"/>
              </a:gdLst>
              <a:ahLst/>
              <a:cxnLst>
                <a:cxn ang="0">
                  <a:pos x="T0" y="T1"/>
                </a:cxn>
                <a:cxn ang="0">
                  <a:pos x="T2" y="T3"/>
                </a:cxn>
              </a:cxnLst>
              <a:rect l="0" t="0" r="r" b="b"/>
              <a:pathLst>
                <a:path w="1" h="187">
                  <a:moveTo>
                    <a:pt x="0" y="187"/>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6" name="Line 88"/>
            <p:cNvSpPr>
              <a:spLocks noChangeShapeType="1"/>
            </p:cNvSpPr>
            <p:nvPr/>
          </p:nvSpPr>
          <p:spPr bwMode="auto">
            <a:xfrm flipV="1">
              <a:off x="1730" y="2024"/>
              <a:ext cx="0" cy="183"/>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7" name="Freeform 89"/>
            <p:cNvSpPr>
              <a:spLocks/>
            </p:cNvSpPr>
            <p:nvPr/>
          </p:nvSpPr>
          <p:spPr bwMode="auto">
            <a:xfrm>
              <a:off x="1778" y="2066"/>
              <a:ext cx="1" cy="142"/>
            </a:xfrm>
            <a:custGeom>
              <a:avLst/>
              <a:gdLst>
                <a:gd name="T0" fmla="*/ 0 w 1"/>
                <a:gd name="T1" fmla="*/ 142 h 142"/>
                <a:gd name="T2" fmla="*/ 0 w 1"/>
                <a:gd name="T3" fmla="*/ 0 h 142"/>
              </a:gdLst>
              <a:ahLst/>
              <a:cxnLst>
                <a:cxn ang="0">
                  <a:pos x="T0" y="T1"/>
                </a:cxn>
                <a:cxn ang="0">
                  <a:pos x="T2" y="T3"/>
                </a:cxn>
              </a:cxnLst>
              <a:rect l="0" t="0" r="r" b="b"/>
              <a:pathLst>
                <a:path w="1" h="142">
                  <a:moveTo>
                    <a:pt x="0" y="142"/>
                  </a:moveTo>
                  <a:lnTo>
                    <a:pt x="0" y="0"/>
                  </a:lnTo>
                </a:path>
              </a:pathLst>
            </a:custGeom>
            <a:noFill/>
            <a:ln w="19050" cmpd="sng">
              <a:solidFill>
                <a:schemeClr val="tx1"/>
              </a:solidFill>
              <a:round/>
              <a:headEnd type="none" w="med" len="med"/>
              <a:tailEnd type="non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8" name="Text Box 90"/>
            <p:cNvSpPr txBox="1">
              <a:spLocks noChangeArrowheads="1"/>
            </p:cNvSpPr>
            <p:nvPr/>
          </p:nvSpPr>
          <p:spPr bwMode="auto">
            <a:xfrm>
              <a:off x="2008" y="2084"/>
              <a:ext cx="264" cy="31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t</a:t>
              </a:r>
            </a:p>
          </p:txBody>
        </p:sp>
        <p:sp>
          <p:nvSpPr>
            <p:cNvPr id="99" name="Text Box 91"/>
            <p:cNvSpPr txBox="1">
              <a:spLocks noChangeArrowheads="1"/>
            </p:cNvSpPr>
            <p:nvPr/>
          </p:nvSpPr>
          <p:spPr bwMode="auto">
            <a:xfrm>
              <a:off x="873" y="1611"/>
              <a:ext cx="1289" cy="310"/>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采样后的信号</a:t>
              </a:r>
            </a:p>
          </p:txBody>
        </p:sp>
      </p:grpSp>
      <p:grpSp>
        <p:nvGrpSpPr>
          <p:cNvPr id="3" name="组合 2"/>
          <p:cNvGrpSpPr/>
          <p:nvPr/>
        </p:nvGrpSpPr>
        <p:grpSpPr>
          <a:xfrm>
            <a:off x="4154137" y="3031662"/>
            <a:ext cx="1099273" cy="603259"/>
            <a:chOff x="4099052" y="3031662"/>
            <a:chExt cx="1099273" cy="603259"/>
          </a:xfrm>
        </p:grpSpPr>
        <p:sp>
          <p:nvSpPr>
            <p:cNvPr id="58" name="Line 50"/>
            <p:cNvSpPr>
              <a:spLocks noChangeShapeType="1"/>
            </p:cNvSpPr>
            <p:nvPr/>
          </p:nvSpPr>
          <p:spPr bwMode="auto">
            <a:xfrm>
              <a:off x="4099052" y="3634921"/>
              <a:ext cx="1099273"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Freeform 51"/>
            <p:cNvSpPr>
              <a:spLocks/>
            </p:cNvSpPr>
            <p:nvPr/>
          </p:nvSpPr>
          <p:spPr bwMode="auto">
            <a:xfrm>
              <a:off x="429084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0" name="Freeform 52"/>
            <p:cNvSpPr>
              <a:spLocks/>
            </p:cNvSpPr>
            <p:nvPr/>
          </p:nvSpPr>
          <p:spPr bwMode="auto">
            <a:xfrm>
              <a:off x="4529774"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1" name="Freeform 53"/>
            <p:cNvSpPr>
              <a:spLocks/>
            </p:cNvSpPr>
            <p:nvPr/>
          </p:nvSpPr>
          <p:spPr bwMode="auto">
            <a:xfrm>
              <a:off x="4768699"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2" name="Freeform 54"/>
            <p:cNvSpPr>
              <a:spLocks/>
            </p:cNvSpPr>
            <p:nvPr/>
          </p:nvSpPr>
          <p:spPr bwMode="auto">
            <a:xfrm>
              <a:off x="5007623"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100" name="Text Box 92"/>
            <p:cNvSpPr txBox="1">
              <a:spLocks noChangeArrowheads="1"/>
            </p:cNvSpPr>
            <p:nvPr/>
          </p:nvSpPr>
          <p:spPr bwMode="auto">
            <a:xfrm>
              <a:off x="4213724" y="3031662"/>
              <a:ext cx="91869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构成分组</a:t>
              </a:r>
            </a:p>
          </p:txBody>
        </p:sp>
      </p:grpSp>
      <p:sp>
        <p:nvSpPr>
          <p:cNvPr id="101" name="Text Box 93"/>
          <p:cNvSpPr txBox="1">
            <a:spLocks noChangeArrowheads="1"/>
          </p:cNvSpPr>
          <p:nvPr/>
        </p:nvSpPr>
        <p:spPr bwMode="auto">
          <a:xfrm>
            <a:off x="4337977" y="3662759"/>
            <a:ext cx="91869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恒定速率</a:t>
            </a:r>
          </a:p>
        </p:txBody>
      </p:sp>
      <p:grpSp>
        <p:nvGrpSpPr>
          <p:cNvPr id="4" name="组合 3"/>
          <p:cNvGrpSpPr/>
          <p:nvPr/>
        </p:nvGrpSpPr>
        <p:grpSpPr>
          <a:xfrm>
            <a:off x="6702130" y="3442049"/>
            <a:ext cx="1101393" cy="528485"/>
            <a:chOff x="6680096" y="3442049"/>
            <a:chExt cx="1101393" cy="528485"/>
          </a:xfrm>
        </p:grpSpPr>
        <p:sp>
          <p:nvSpPr>
            <p:cNvPr id="64" name="Freeform 56"/>
            <p:cNvSpPr>
              <a:spLocks/>
            </p:cNvSpPr>
            <p:nvPr/>
          </p:nvSpPr>
          <p:spPr bwMode="auto">
            <a:xfrm>
              <a:off x="6860606" y="3444037"/>
              <a:ext cx="47127"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5" name="Freeform 57"/>
            <p:cNvSpPr>
              <a:spLocks/>
            </p:cNvSpPr>
            <p:nvPr/>
          </p:nvSpPr>
          <p:spPr bwMode="auto">
            <a:xfrm>
              <a:off x="7051306"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6" name="Freeform 58"/>
            <p:cNvSpPr>
              <a:spLocks/>
            </p:cNvSpPr>
            <p:nvPr/>
          </p:nvSpPr>
          <p:spPr bwMode="auto">
            <a:xfrm>
              <a:off x="7433807" y="3444037"/>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7" name="Freeform 59"/>
            <p:cNvSpPr>
              <a:spLocks/>
            </p:cNvSpPr>
            <p:nvPr/>
          </p:nvSpPr>
          <p:spPr bwMode="auto">
            <a:xfrm>
              <a:off x="7541214" y="3442049"/>
              <a:ext cx="48224" cy="190884"/>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p:spPr>
          <p:txBody>
            <a:bodyPr/>
            <a:lstStyle/>
            <a:p>
              <a:endParaRPr lang="zh-CN" altLang="en-US" sz="1400" b="1">
                <a:latin typeface="微软雅黑" pitchFamily="34" charset="-122"/>
                <a:ea typeface="微软雅黑" pitchFamily="34" charset="-122"/>
              </a:endParaRPr>
            </a:p>
          </p:txBody>
        </p:sp>
        <p:sp>
          <p:nvSpPr>
            <p:cNvPr id="69" name="Line 61"/>
            <p:cNvSpPr>
              <a:spLocks noChangeShapeType="1"/>
            </p:cNvSpPr>
            <p:nvPr/>
          </p:nvSpPr>
          <p:spPr bwMode="auto">
            <a:xfrm>
              <a:off x="6680096" y="3634921"/>
              <a:ext cx="10408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2" name="Text Box 94"/>
            <p:cNvSpPr txBox="1">
              <a:spLocks noChangeArrowheads="1"/>
            </p:cNvSpPr>
            <p:nvPr/>
          </p:nvSpPr>
          <p:spPr bwMode="auto">
            <a:xfrm>
              <a:off x="6680096" y="3662757"/>
              <a:ext cx="110139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C00000"/>
                  </a:solidFill>
                  <a:latin typeface="微软雅黑" pitchFamily="34" charset="-122"/>
                  <a:ea typeface="微软雅黑" pitchFamily="34" charset="-122"/>
                </a:rPr>
                <a:t>非恒定速率</a:t>
              </a:r>
            </a:p>
          </p:txBody>
        </p:sp>
      </p:grpSp>
      <p:sp>
        <p:nvSpPr>
          <p:cNvPr id="103" name="AutoShape 95"/>
          <p:cNvSpPr>
            <a:spLocks noChangeArrowheads="1"/>
          </p:cNvSpPr>
          <p:nvPr/>
        </p:nvSpPr>
        <p:spPr bwMode="auto">
          <a:xfrm>
            <a:off x="3918214" y="3477358"/>
            <a:ext cx="275092" cy="95442"/>
          </a:xfrm>
          <a:prstGeom prst="rightArrow">
            <a:avLst>
              <a:gd name="adj1" fmla="val 50000"/>
              <a:gd name="adj2" fmla="val 65365"/>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104" name="AutoShape 96"/>
          <p:cNvSpPr>
            <a:spLocks noChangeArrowheads="1"/>
          </p:cNvSpPr>
          <p:nvPr/>
        </p:nvSpPr>
        <p:spPr bwMode="auto">
          <a:xfrm>
            <a:off x="2560289" y="3453497"/>
            <a:ext cx="273996" cy="95442"/>
          </a:xfrm>
          <a:prstGeom prst="rightArrow">
            <a:avLst>
              <a:gd name="adj1" fmla="val 50000"/>
              <a:gd name="adj2" fmla="val 65104"/>
            </a:avLst>
          </a:prstGeom>
          <a:solidFill>
            <a:srgbClr val="CC00CC"/>
          </a:solidFill>
          <a:ln w="9525">
            <a:no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Tree>
    <p:extLst>
      <p:ext uri="{BB962C8B-B14F-4D97-AF65-F5344CB8AC3E}">
        <p14:creationId xmlns:p14="http://schemas.microsoft.com/office/powerpoint/2010/main" xmlns="" val="232965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9475" y="90629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920740" y="873088"/>
            <a:ext cx="331251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RTCP </a:t>
            </a:r>
            <a:r>
              <a:rPr lang="zh-CN" altLang="en-US" sz="2000" b="1" dirty="0">
                <a:solidFill>
                  <a:schemeClr val="bg1"/>
                </a:solidFill>
                <a:latin typeface="微软雅黑" pitchFamily="34" charset="-122"/>
                <a:ea typeface="微软雅黑" pitchFamily="34" charset="-122"/>
              </a:rPr>
              <a:t>使用的五种分组类型 </a:t>
            </a:r>
          </a:p>
        </p:txBody>
      </p:sp>
      <p:graphicFrame>
        <p:nvGraphicFramePr>
          <p:cNvPr id="5" name="表格 4"/>
          <p:cNvGraphicFramePr>
            <a:graphicFrameLocks noGrp="1"/>
          </p:cNvGraphicFramePr>
          <p:nvPr>
            <p:extLst>
              <p:ext uri="{D42A27DB-BD31-4B8C-83A1-F6EECF244321}">
                <p14:modId xmlns:p14="http://schemas.microsoft.com/office/powerpoint/2010/main" xmlns="" val="3362858252"/>
              </p:ext>
            </p:extLst>
          </p:nvPr>
        </p:nvGraphicFramePr>
        <p:xfrm>
          <a:off x="509473" y="1450847"/>
          <a:ext cx="8129016" cy="2513520"/>
        </p:xfrm>
        <a:graphic>
          <a:graphicData uri="http://schemas.openxmlformats.org/drawingml/2006/table">
            <a:tbl>
              <a:tblPr firstRow="1" bandRow="1">
                <a:tableStyleId>{B301B821-A1FF-4177-AEE7-76D212191A09}</a:tableStyleId>
              </a:tblPr>
              <a:tblGrid>
                <a:gridCol w="1438280"/>
                <a:gridCol w="2054298"/>
                <a:gridCol w="4636438"/>
              </a:tblGrid>
              <a:tr h="418920">
                <a:tc>
                  <a:txBody>
                    <a:bodyPr/>
                    <a:lstStyle/>
                    <a:p>
                      <a:pPr algn="ctr" fontAlgn="auto">
                        <a:lnSpc>
                          <a:spcPct val="100000"/>
                        </a:lnSpc>
                        <a:spcAft>
                          <a:spcPts val="0"/>
                        </a:spcAft>
                        <a:tabLst>
                          <a:tab pos="2637155" algn="ctr"/>
                          <a:tab pos="5274310" algn="r"/>
                          <a:tab pos="266700" algn="l"/>
                        </a:tabLst>
                      </a:pPr>
                      <a:r>
                        <a:rPr lang="zh-CN" sz="1800" b="1" dirty="0">
                          <a:solidFill>
                            <a:schemeClr val="bg1"/>
                          </a:solidFill>
                          <a:effectLst/>
                          <a:latin typeface="微软雅黑" pitchFamily="34" charset="-122"/>
                          <a:ea typeface="微软雅黑" pitchFamily="34" charset="-122"/>
                        </a:rPr>
                        <a:t>类型</a:t>
                      </a:r>
                    </a:p>
                  </a:txBody>
                  <a:tcPr marL="68580" marR="68580" marT="0" marB="0" anchor="ct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3333FF"/>
                    </a:solidFill>
                  </a:tcPr>
                </a:tc>
                <a:tc>
                  <a:txBody>
                    <a:bodyPr/>
                    <a:lstStyle/>
                    <a:p>
                      <a:pPr algn="ctr" fontAlgn="auto">
                        <a:lnSpc>
                          <a:spcPct val="100000"/>
                        </a:lnSpc>
                        <a:spcAft>
                          <a:spcPts val="0"/>
                        </a:spcAft>
                      </a:pPr>
                      <a:r>
                        <a:rPr lang="zh-CN" sz="1800" b="1" dirty="0">
                          <a:solidFill>
                            <a:schemeClr val="bg1"/>
                          </a:solidFill>
                          <a:effectLst/>
                          <a:latin typeface="微软雅黑" pitchFamily="34" charset="-122"/>
                          <a:ea typeface="微软雅黑" pitchFamily="34" charset="-122"/>
                        </a:rPr>
                        <a:t>缩写表示</a:t>
                      </a: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3333FF"/>
                    </a:solidFill>
                  </a:tcPr>
                </a:tc>
                <a:tc>
                  <a:txBody>
                    <a:bodyPr/>
                    <a:lstStyle/>
                    <a:p>
                      <a:pPr algn="ctr" fontAlgn="auto">
                        <a:lnSpc>
                          <a:spcPct val="100000"/>
                        </a:lnSpc>
                        <a:spcAft>
                          <a:spcPts val="0"/>
                        </a:spcAft>
                      </a:pPr>
                      <a:r>
                        <a:rPr lang="zh-CN" sz="1800" b="1" dirty="0">
                          <a:solidFill>
                            <a:schemeClr val="bg1"/>
                          </a:solidFill>
                          <a:effectLst/>
                          <a:latin typeface="微软雅黑" pitchFamily="34" charset="-122"/>
                          <a:ea typeface="微软雅黑" pitchFamily="34" charset="-122"/>
                        </a:rPr>
                        <a:t>意义</a:t>
                      </a:r>
                    </a:p>
                  </a:txBody>
                  <a:tcPr marL="68580" marR="68580" marT="0" marB="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3333FF"/>
                    </a:solidFill>
                  </a:tcPr>
                </a:tc>
              </a:tr>
              <a:tr h="418920">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200</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SR</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zh-CN" sz="1800" b="1">
                          <a:solidFill>
                            <a:schemeClr val="tx1"/>
                          </a:solidFill>
                          <a:effectLst/>
                          <a:latin typeface="微软雅黑" pitchFamily="34" charset="-122"/>
                          <a:ea typeface="微软雅黑" pitchFamily="34" charset="-122"/>
                        </a:rPr>
                        <a:t>发送端报告</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418920">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201</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RR</a:t>
                      </a:r>
                      <a:endParaRPr lang="zh-CN" sz="1800" b="1" dirty="0">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tabLst>
                          <a:tab pos="2637155" algn="ctr"/>
                          <a:tab pos="5274310" algn="r"/>
                          <a:tab pos="266700" algn="l"/>
                        </a:tabLst>
                      </a:pPr>
                      <a:r>
                        <a:rPr lang="zh-CN" sz="1800" b="1" dirty="0">
                          <a:solidFill>
                            <a:schemeClr val="tx1"/>
                          </a:solidFill>
                          <a:effectLst/>
                          <a:latin typeface="微软雅黑" pitchFamily="34" charset="-122"/>
                          <a:ea typeface="微软雅黑" pitchFamily="34" charset="-122"/>
                        </a:rPr>
                        <a:t>接收端报告</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r>
              <a:tr h="418920">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202</a:t>
                      </a:r>
                      <a:endParaRPr lang="zh-CN" sz="1800" b="1">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SDES</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auto">
                        <a:lnSpc>
                          <a:spcPct val="100000"/>
                        </a:lnSpc>
                        <a:spcAft>
                          <a:spcPts val="0"/>
                        </a:spcAft>
                      </a:pPr>
                      <a:r>
                        <a:rPr lang="zh-CN" sz="1800" b="1" dirty="0">
                          <a:solidFill>
                            <a:schemeClr val="tx1"/>
                          </a:solidFill>
                          <a:effectLst/>
                          <a:latin typeface="微软雅黑" pitchFamily="34" charset="-122"/>
                          <a:ea typeface="微软雅黑" pitchFamily="34" charset="-122"/>
                        </a:rPr>
                        <a:t>源点描述</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418920">
                <a:tc>
                  <a:txBody>
                    <a:bodyPr/>
                    <a:lstStyle/>
                    <a:p>
                      <a:pPr algn="ctr" fontAlgn="auto">
                        <a:lnSpc>
                          <a:spcPct val="100000"/>
                        </a:lnSpc>
                        <a:spcAft>
                          <a:spcPts val="0"/>
                        </a:spcAft>
                      </a:pPr>
                      <a:r>
                        <a:rPr lang="en-US" sz="1800" b="1" dirty="0">
                          <a:solidFill>
                            <a:schemeClr val="tx1"/>
                          </a:solidFill>
                          <a:effectLst/>
                          <a:latin typeface="微软雅黑" pitchFamily="34" charset="-122"/>
                          <a:ea typeface="微软雅黑" pitchFamily="34" charset="-122"/>
                        </a:rPr>
                        <a:t>203</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pPr>
                      <a:r>
                        <a:rPr lang="en-US" sz="1800" b="1">
                          <a:solidFill>
                            <a:schemeClr val="tx1"/>
                          </a:solidFill>
                          <a:effectLst/>
                          <a:latin typeface="微软雅黑" pitchFamily="34" charset="-122"/>
                          <a:ea typeface="微软雅黑" pitchFamily="34" charset="-122"/>
                        </a:rPr>
                        <a:t>BYE</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c>
                  <a:txBody>
                    <a:bodyPr/>
                    <a:lstStyle/>
                    <a:p>
                      <a:pPr algn="ctr" fontAlgn="auto">
                        <a:lnSpc>
                          <a:spcPct val="100000"/>
                        </a:lnSpc>
                        <a:spcAft>
                          <a:spcPts val="0"/>
                        </a:spcAft>
                      </a:pPr>
                      <a:r>
                        <a:rPr lang="zh-CN" sz="1800" b="1" dirty="0">
                          <a:solidFill>
                            <a:schemeClr val="tx1"/>
                          </a:solidFill>
                          <a:effectLst/>
                          <a:latin typeface="微软雅黑" pitchFamily="34" charset="-122"/>
                          <a:ea typeface="微软雅黑" pitchFamily="34" charset="-122"/>
                        </a:rPr>
                        <a:t>结束</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66FFFF"/>
                    </a:solidFill>
                  </a:tcPr>
                </a:tc>
              </a:tr>
              <a:tr h="418920">
                <a:tc>
                  <a:txBody>
                    <a:bodyPr/>
                    <a:lstStyle/>
                    <a:p>
                      <a:pPr algn="ctr">
                        <a:lnSpc>
                          <a:spcPct val="100000"/>
                        </a:lnSpc>
                        <a:spcAft>
                          <a:spcPts val="0"/>
                        </a:spcAft>
                      </a:pPr>
                      <a:r>
                        <a:rPr lang="en-US" sz="1800" b="1" dirty="0">
                          <a:solidFill>
                            <a:schemeClr val="tx1"/>
                          </a:solidFill>
                          <a:effectLst/>
                          <a:latin typeface="微软雅黑" pitchFamily="34" charset="-122"/>
                          <a:ea typeface="微软雅黑" pitchFamily="34" charset="-122"/>
                        </a:rPr>
                        <a:t>204</a:t>
                      </a:r>
                      <a:endParaRPr lang="zh-CN" sz="1800" b="1" dirty="0">
                        <a:solidFill>
                          <a:schemeClr val="tx1"/>
                        </a:solidFill>
                        <a:effectLst/>
                        <a:latin typeface="微软雅黑" pitchFamily="34" charset="-122"/>
                        <a:ea typeface="微软雅黑" pitchFamily="34" charset="-122"/>
                      </a:endParaRPr>
                    </a:p>
                  </a:txBody>
                  <a:tcPr marL="68580" marR="68580" marT="0"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lnSpc>
                          <a:spcPct val="100000"/>
                        </a:lnSpc>
                        <a:spcAft>
                          <a:spcPts val="0"/>
                        </a:spcAft>
                      </a:pPr>
                      <a:r>
                        <a:rPr lang="en-US" sz="1800" b="1">
                          <a:solidFill>
                            <a:schemeClr val="tx1"/>
                          </a:solidFill>
                          <a:effectLst/>
                          <a:latin typeface="微软雅黑" pitchFamily="34" charset="-122"/>
                          <a:ea typeface="微软雅黑" pitchFamily="34" charset="-122"/>
                        </a:rPr>
                        <a:t>APP</a:t>
                      </a:r>
                      <a:endParaRPr lang="zh-CN" sz="1800" b="1">
                        <a:solidFill>
                          <a:schemeClr val="tx1"/>
                        </a:solidFill>
                        <a:effectLst/>
                        <a:latin typeface="微软雅黑" pitchFamily="34" charset="-122"/>
                        <a:ea typeface="微软雅黑" pitchFamily="34" charset="-122"/>
                      </a:endParaRP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ctr">
                        <a:lnSpc>
                          <a:spcPct val="100000"/>
                        </a:lnSpc>
                        <a:spcAft>
                          <a:spcPts val="0"/>
                        </a:spcAft>
                      </a:pPr>
                      <a:r>
                        <a:rPr lang="zh-CN" sz="1800" b="1" dirty="0">
                          <a:solidFill>
                            <a:schemeClr val="tx1"/>
                          </a:solidFill>
                          <a:effectLst/>
                          <a:latin typeface="微软雅黑" pitchFamily="34" charset="-122"/>
                          <a:ea typeface="微软雅黑" pitchFamily="34" charset="-122"/>
                        </a:rPr>
                        <a:t>特定应用</a:t>
                      </a:r>
                    </a:p>
                  </a:txBody>
                  <a:tcPr marL="68580" marR="68580" marT="0"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xmlns="" val="2758573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389365"/>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3566352" y="1363901"/>
            <a:ext cx="202010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8.3.5  H.323</a:t>
            </a:r>
          </a:p>
        </p:txBody>
      </p:sp>
      <p:sp>
        <p:nvSpPr>
          <p:cNvPr id="7" name="Rectangle 8"/>
          <p:cNvSpPr>
            <a:spLocks noChangeArrowheads="1"/>
          </p:cNvSpPr>
          <p:nvPr/>
        </p:nvSpPr>
        <p:spPr bwMode="auto">
          <a:xfrm>
            <a:off x="511896" y="1875504"/>
            <a:ext cx="8129015" cy="13619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是 </a:t>
            </a:r>
            <a:r>
              <a:rPr lang="en-US" altLang="zh-CN" sz="2000" b="1" dirty="0">
                <a:latin typeface="微软雅黑" pitchFamily="34" charset="-122"/>
                <a:ea typeface="微软雅黑" pitchFamily="34" charset="-122"/>
              </a:rPr>
              <a:t>ITU-T </a:t>
            </a:r>
            <a:r>
              <a:rPr lang="zh-CN" altLang="en-US" sz="2000" b="1" dirty="0">
                <a:latin typeface="微软雅黑" pitchFamily="34" charset="-122"/>
                <a:ea typeface="微软雅黑" pitchFamily="34" charset="-122"/>
              </a:rPr>
              <a:t>于 </a:t>
            </a:r>
            <a:r>
              <a:rPr lang="en-US" altLang="zh-CN" sz="2000" b="1" dirty="0">
                <a:latin typeface="微软雅黑" pitchFamily="34" charset="-122"/>
                <a:ea typeface="微软雅黑" pitchFamily="34" charset="-122"/>
              </a:rPr>
              <a:t>1996 </a:t>
            </a:r>
            <a:r>
              <a:rPr lang="zh-CN" altLang="en-US" sz="2000" b="1" dirty="0">
                <a:latin typeface="微软雅黑" pitchFamily="34" charset="-122"/>
                <a:ea typeface="微软雅黑" pitchFamily="34" charset="-122"/>
              </a:rPr>
              <a:t>年制订的一个名称很长的建议书，</a:t>
            </a:r>
            <a:r>
              <a:rPr lang="en-US" altLang="zh-CN" sz="2000" b="1" dirty="0">
                <a:latin typeface="微软雅黑" pitchFamily="34" charset="-122"/>
                <a:ea typeface="微软雅黑" pitchFamily="34" charset="-122"/>
              </a:rPr>
              <a:t>1998 </a:t>
            </a:r>
            <a:r>
              <a:rPr lang="zh-CN" altLang="en-US" sz="2000" b="1" dirty="0">
                <a:latin typeface="微软雅黑" pitchFamily="34" charset="-122"/>
                <a:ea typeface="微软雅黑" pitchFamily="34" charset="-122"/>
              </a:rPr>
              <a:t>年的第二个版本改用的名称是“</a:t>
            </a:r>
            <a:r>
              <a:rPr lang="zh-CN" altLang="en-US" sz="2000" b="1" dirty="0">
                <a:solidFill>
                  <a:srgbClr val="0000FF"/>
                </a:solidFill>
                <a:latin typeface="微软雅黑" pitchFamily="34" charset="-122"/>
                <a:ea typeface="微软雅黑" pitchFamily="34" charset="-122"/>
              </a:rPr>
              <a:t>基于分组的多媒体通信系统</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H.323 </a:t>
            </a:r>
            <a:r>
              <a:rPr lang="zh-CN" altLang="en-US" sz="2000" b="1" dirty="0" smtClean="0">
                <a:latin typeface="微软雅黑" pitchFamily="34" charset="-122"/>
                <a:ea typeface="微软雅黑" pitchFamily="34" charset="-122"/>
              </a:rPr>
              <a:t>是</a:t>
            </a:r>
            <a:r>
              <a:rPr lang="zh-CN" altLang="en-US" sz="2000" b="1" dirty="0">
                <a:latin typeface="微软雅黑" pitchFamily="34" charset="-122"/>
                <a:ea typeface="微软雅黑" pitchFamily="34" charset="-122"/>
              </a:rPr>
              <a:t>互联网的端系统之间进行实时声音和视频会议的标准。</a:t>
            </a:r>
          </a:p>
        </p:txBody>
      </p:sp>
    </p:spTree>
    <p:extLst>
      <p:ext uri="{BB962C8B-B14F-4D97-AF65-F5344CB8AC3E}">
        <p14:creationId xmlns:p14="http://schemas.microsoft.com/office/powerpoint/2010/main" xmlns="" val="18851855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圆角矩形 96"/>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387420" y="777968"/>
            <a:ext cx="4310795" cy="338554"/>
          </a:xfrm>
          <a:prstGeom prst="rect">
            <a:avLst/>
          </a:prstGeom>
        </p:spPr>
        <p:txBody>
          <a:bodyPr wrap="none">
            <a:spAutoFit/>
          </a:bodyPr>
          <a:lstStyle/>
          <a:p>
            <a:pPr algn="ctr"/>
            <a:r>
              <a:rPr lang="en-US" altLang="zh-CN" sz="1600" b="1" dirty="0">
                <a:solidFill>
                  <a:srgbClr val="0000FF"/>
                </a:solidFill>
                <a:latin typeface="微软雅黑" pitchFamily="34" charset="-122"/>
                <a:ea typeface="微软雅黑" pitchFamily="34" charset="-122"/>
              </a:rPr>
              <a:t>H.323 </a:t>
            </a:r>
            <a:r>
              <a:rPr lang="zh-CN" altLang="en-US" sz="1600" b="1" dirty="0">
                <a:solidFill>
                  <a:srgbClr val="0000FF"/>
                </a:solidFill>
                <a:latin typeface="微软雅黑" pitchFamily="34" charset="-122"/>
                <a:ea typeface="微软雅黑" pitchFamily="34" charset="-122"/>
              </a:rPr>
              <a:t>终端使用 </a:t>
            </a:r>
            <a:r>
              <a:rPr lang="en-US" altLang="zh-CN" sz="1600" b="1" dirty="0">
                <a:solidFill>
                  <a:srgbClr val="0000FF"/>
                </a:solidFill>
                <a:latin typeface="微软雅黑" pitchFamily="34" charset="-122"/>
                <a:ea typeface="微软雅黑" pitchFamily="34" charset="-122"/>
              </a:rPr>
              <a:t>H.323 </a:t>
            </a:r>
            <a:r>
              <a:rPr lang="zh-CN" altLang="en-US" sz="1600" b="1" dirty="0">
                <a:solidFill>
                  <a:srgbClr val="0000FF"/>
                </a:solidFill>
                <a:latin typeface="微软雅黑" pitchFamily="34" charset="-122"/>
                <a:ea typeface="微软雅黑" pitchFamily="34" charset="-122"/>
              </a:rPr>
              <a:t>协议进行多媒体通信 </a:t>
            </a:r>
          </a:p>
        </p:txBody>
      </p:sp>
      <p:grpSp>
        <p:nvGrpSpPr>
          <p:cNvPr id="102" name="组合 101"/>
          <p:cNvGrpSpPr/>
          <p:nvPr/>
        </p:nvGrpSpPr>
        <p:grpSpPr>
          <a:xfrm>
            <a:off x="1083498" y="1132473"/>
            <a:ext cx="6958312" cy="2367605"/>
            <a:chOff x="1083498" y="1178403"/>
            <a:chExt cx="6958312" cy="2367605"/>
          </a:xfrm>
        </p:grpSpPr>
        <p:sp>
          <p:nvSpPr>
            <p:cNvPr id="4" name="Line 218"/>
            <p:cNvSpPr>
              <a:spLocks noChangeShapeType="1"/>
            </p:cNvSpPr>
            <p:nvPr/>
          </p:nvSpPr>
          <p:spPr bwMode="auto">
            <a:xfrm>
              <a:off x="5604745" y="2553938"/>
              <a:ext cx="1710344" cy="32021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微软雅黑" pitchFamily="34" charset="-122"/>
                <a:ea typeface="微软雅黑" pitchFamily="34" charset="-122"/>
              </a:endParaRPr>
            </a:p>
          </p:txBody>
        </p:sp>
        <p:sp>
          <p:nvSpPr>
            <p:cNvPr id="5" name="Line 219"/>
            <p:cNvSpPr>
              <a:spLocks noChangeShapeType="1"/>
            </p:cNvSpPr>
            <p:nvPr/>
          </p:nvSpPr>
          <p:spPr bwMode="auto">
            <a:xfrm flipV="1">
              <a:off x="1662527" y="2553936"/>
              <a:ext cx="1642592" cy="335147"/>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微软雅黑" pitchFamily="34" charset="-122"/>
                <a:ea typeface="微软雅黑" pitchFamily="34" charset="-122"/>
              </a:endParaRPr>
            </a:p>
          </p:txBody>
        </p:sp>
        <p:sp>
          <p:nvSpPr>
            <p:cNvPr id="10" name="Text Box 224"/>
            <p:cNvSpPr txBox="1">
              <a:spLocks noChangeArrowheads="1"/>
            </p:cNvSpPr>
            <p:nvPr/>
          </p:nvSpPr>
          <p:spPr bwMode="auto">
            <a:xfrm>
              <a:off x="1083498" y="1978472"/>
              <a:ext cx="126348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itchFamily="34" charset="-122"/>
                  <a:ea typeface="微软雅黑" pitchFamily="34" charset="-122"/>
                </a:rPr>
                <a:t>H.323 </a:t>
              </a:r>
              <a:r>
                <a:rPr kumimoji="1" lang="zh-CN" altLang="en-US" sz="1600" b="1" dirty="0">
                  <a:latin typeface="微软雅黑" pitchFamily="34" charset="-122"/>
                  <a:ea typeface="微软雅黑" pitchFamily="34" charset="-122"/>
                </a:rPr>
                <a:t>终端</a:t>
              </a:r>
            </a:p>
          </p:txBody>
        </p:sp>
        <p:sp>
          <p:nvSpPr>
            <p:cNvPr id="11" name="Text Box 225"/>
            <p:cNvSpPr txBox="1">
              <a:spLocks noChangeArrowheads="1"/>
            </p:cNvSpPr>
            <p:nvPr/>
          </p:nvSpPr>
          <p:spPr bwMode="auto">
            <a:xfrm>
              <a:off x="6778323" y="1978472"/>
              <a:ext cx="126348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600" b="1">
                  <a:latin typeface="微软雅黑" pitchFamily="34" charset="-122"/>
                  <a:ea typeface="微软雅黑" pitchFamily="34" charset="-122"/>
                </a:rPr>
                <a:t>H.323 </a:t>
              </a:r>
              <a:r>
                <a:rPr kumimoji="1" lang="zh-CN" altLang="en-US" sz="1600" b="1">
                  <a:latin typeface="微软雅黑" pitchFamily="34" charset="-122"/>
                  <a:ea typeface="微软雅黑" pitchFamily="34" charset="-122"/>
                </a:rPr>
                <a:t>终端</a:t>
              </a:r>
            </a:p>
          </p:txBody>
        </p:sp>
        <p:grpSp>
          <p:nvGrpSpPr>
            <p:cNvPr id="21" name="Group 107"/>
            <p:cNvGrpSpPr>
              <a:grpSpLocks/>
            </p:cNvGrpSpPr>
            <p:nvPr/>
          </p:nvGrpSpPr>
          <p:grpSpPr bwMode="auto">
            <a:xfrm>
              <a:off x="2564324" y="1178403"/>
              <a:ext cx="3848060" cy="2367605"/>
              <a:chOff x="2248" y="820"/>
              <a:chExt cx="2248" cy="883"/>
            </a:xfrm>
          </p:grpSpPr>
          <p:grpSp>
            <p:nvGrpSpPr>
              <p:cNvPr id="32" name="Group 108"/>
              <p:cNvGrpSpPr>
                <a:grpSpLocks/>
              </p:cNvGrpSpPr>
              <p:nvPr/>
            </p:nvGrpSpPr>
            <p:grpSpPr bwMode="auto">
              <a:xfrm>
                <a:off x="3567" y="902"/>
                <a:ext cx="929" cy="759"/>
                <a:chOff x="3567" y="902"/>
                <a:chExt cx="929" cy="759"/>
              </a:xfrm>
            </p:grpSpPr>
            <p:grpSp>
              <p:nvGrpSpPr>
                <p:cNvPr id="62" name="Group 109"/>
                <p:cNvGrpSpPr>
                  <a:grpSpLocks/>
                </p:cNvGrpSpPr>
                <p:nvPr/>
              </p:nvGrpSpPr>
              <p:grpSpPr bwMode="auto">
                <a:xfrm>
                  <a:off x="3926" y="902"/>
                  <a:ext cx="570" cy="611"/>
                  <a:chOff x="3926" y="902"/>
                  <a:chExt cx="570" cy="611"/>
                </a:xfrm>
              </p:grpSpPr>
              <p:grpSp>
                <p:nvGrpSpPr>
                  <p:cNvPr id="67" name="Group 110"/>
                  <p:cNvGrpSpPr>
                    <a:grpSpLocks/>
                  </p:cNvGrpSpPr>
                  <p:nvPr/>
                </p:nvGrpSpPr>
                <p:grpSpPr bwMode="auto">
                  <a:xfrm>
                    <a:off x="4071" y="982"/>
                    <a:ext cx="425" cy="448"/>
                    <a:chOff x="4071" y="982"/>
                    <a:chExt cx="425" cy="448"/>
                  </a:xfrm>
                </p:grpSpPr>
                <p:grpSp>
                  <p:nvGrpSpPr>
                    <p:cNvPr id="77" name="Group 111"/>
                    <p:cNvGrpSpPr>
                      <a:grpSpLocks/>
                    </p:cNvGrpSpPr>
                    <p:nvPr/>
                  </p:nvGrpSpPr>
                  <p:grpSpPr bwMode="auto">
                    <a:xfrm>
                      <a:off x="4071" y="982"/>
                      <a:ext cx="425" cy="448"/>
                      <a:chOff x="4071" y="982"/>
                      <a:chExt cx="425" cy="448"/>
                    </a:xfrm>
                  </p:grpSpPr>
                  <p:grpSp>
                    <p:nvGrpSpPr>
                      <p:cNvPr id="79" name="Group 112"/>
                      <p:cNvGrpSpPr>
                        <a:grpSpLocks/>
                      </p:cNvGrpSpPr>
                      <p:nvPr/>
                    </p:nvGrpSpPr>
                    <p:grpSpPr bwMode="auto">
                      <a:xfrm>
                        <a:off x="4182" y="1010"/>
                        <a:ext cx="314" cy="366"/>
                        <a:chOff x="4182" y="1010"/>
                        <a:chExt cx="314" cy="366"/>
                      </a:xfrm>
                    </p:grpSpPr>
                    <p:grpSp>
                      <p:nvGrpSpPr>
                        <p:cNvPr id="83" name="Group 113"/>
                        <p:cNvGrpSpPr>
                          <a:grpSpLocks/>
                        </p:cNvGrpSpPr>
                        <p:nvPr/>
                      </p:nvGrpSpPr>
                      <p:grpSpPr bwMode="auto">
                        <a:xfrm>
                          <a:off x="4220" y="1010"/>
                          <a:ext cx="276" cy="366"/>
                          <a:chOff x="4220" y="1010"/>
                          <a:chExt cx="276" cy="366"/>
                        </a:xfrm>
                      </p:grpSpPr>
                      <p:sp>
                        <p:nvSpPr>
                          <p:cNvPr id="87"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8"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9"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0"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1"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84"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5"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6"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80"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1"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78"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68" name="Group 126"/>
                  <p:cNvGrpSpPr>
                    <a:grpSpLocks/>
                  </p:cNvGrpSpPr>
                  <p:nvPr/>
                </p:nvGrpSpPr>
                <p:grpSpPr bwMode="auto">
                  <a:xfrm>
                    <a:off x="3926" y="902"/>
                    <a:ext cx="385" cy="556"/>
                    <a:chOff x="3926" y="902"/>
                    <a:chExt cx="385" cy="556"/>
                  </a:xfrm>
                </p:grpSpPr>
                <p:sp>
                  <p:nvSpPr>
                    <p:cNvPr id="71"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5"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76"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69"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63"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4"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5"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6"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3" name="Group 139"/>
              <p:cNvGrpSpPr>
                <a:grpSpLocks/>
              </p:cNvGrpSpPr>
              <p:nvPr/>
            </p:nvGrpSpPr>
            <p:grpSpPr bwMode="auto">
              <a:xfrm>
                <a:off x="2248" y="907"/>
                <a:ext cx="556" cy="525"/>
                <a:chOff x="2248" y="907"/>
                <a:chExt cx="556" cy="525"/>
              </a:xfrm>
            </p:grpSpPr>
            <p:grpSp>
              <p:nvGrpSpPr>
                <p:cNvPr id="47" name="Group 140"/>
                <p:cNvGrpSpPr>
                  <a:grpSpLocks/>
                </p:cNvGrpSpPr>
                <p:nvPr/>
              </p:nvGrpSpPr>
              <p:grpSpPr bwMode="auto">
                <a:xfrm>
                  <a:off x="2248" y="982"/>
                  <a:ext cx="299" cy="314"/>
                  <a:chOff x="2248" y="982"/>
                  <a:chExt cx="299" cy="314"/>
                </a:xfrm>
              </p:grpSpPr>
              <p:sp>
                <p:nvSpPr>
                  <p:cNvPr id="58"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9"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0"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61"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48" name="Group 145"/>
                <p:cNvGrpSpPr>
                  <a:grpSpLocks/>
                </p:cNvGrpSpPr>
                <p:nvPr/>
              </p:nvGrpSpPr>
              <p:grpSpPr bwMode="auto">
                <a:xfrm>
                  <a:off x="2344" y="907"/>
                  <a:ext cx="460" cy="525"/>
                  <a:chOff x="2344" y="907"/>
                  <a:chExt cx="460" cy="525"/>
                </a:xfrm>
              </p:grpSpPr>
              <p:sp>
                <p:nvSpPr>
                  <p:cNvPr id="50"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2"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3"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57"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9"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4" name="Group 155"/>
              <p:cNvGrpSpPr>
                <a:grpSpLocks/>
              </p:cNvGrpSpPr>
              <p:nvPr/>
            </p:nvGrpSpPr>
            <p:grpSpPr bwMode="auto">
              <a:xfrm>
                <a:off x="2529" y="820"/>
                <a:ext cx="1638" cy="883"/>
                <a:chOff x="2529" y="820"/>
                <a:chExt cx="1638" cy="883"/>
              </a:xfrm>
            </p:grpSpPr>
            <p:sp>
              <p:nvSpPr>
                <p:cNvPr id="35"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5"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6"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7" name="Text Box 221"/>
            <p:cNvSpPr txBox="1">
              <a:spLocks noChangeArrowheads="1"/>
            </p:cNvSpPr>
            <p:nvPr/>
          </p:nvSpPr>
          <p:spPr bwMode="auto">
            <a:xfrm>
              <a:off x="3535366" y="1822266"/>
              <a:ext cx="1826141" cy="5601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itchFamily="34" charset="-122"/>
                  <a:ea typeface="微软雅黑" pitchFamily="34" charset="-122"/>
                </a:rPr>
                <a:t>分组交换网</a:t>
              </a:r>
            </a:p>
            <a:p>
              <a:pPr algn="ctr">
                <a:lnSpc>
                  <a:spcPct val="90000"/>
                </a:lnSpc>
              </a:pPr>
              <a:r>
                <a:rPr kumimoji="1" lang="zh-CN" altLang="en-US" sz="1600" b="1" dirty="0">
                  <a:solidFill>
                    <a:srgbClr val="0000FF"/>
                  </a:solidFill>
                  <a:latin typeface="微软雅黑" pitchFamily="34" charset="-122"/>
                  <a:ea typeface="微软雅黑" pitchFamily="34" charset="-122"/>
                </a:rPr>
                <a:t>（例如</a:t>
              </a:r>
              <a:r>
                <a:rPr kumimoji="1" lang="zh-CN" altLang="en-US" sz="1600" b="1" dirty="0" smtClean="0">
                  <a:solidFill>
                    <a:srgbClr val="0000FF"/>
                  </a:solidFill>
                  <a:latin typeface="微软雅黑" pitchFamily="34" charset="-122"/>
                  <a:ea typeface="微软雅黑" pitchFamily="34" charset="-122"/>
                </a:rPr>
                <a:t>，互联网</a:t>
              </a:r>
              <a:r>
                <a:rPr kumimoji="1" lang="zh-CN" altLang="en-US" sz="1600" b="1" dirty="0">
                  <a:solidFill>
                    <a:srgbClr val="0000FF"/>
                  </a:solidFill>
                  <a:latin typeface="微软雅黑" pitchFamily="34" charset="-122"/>
                  <a:ea typeface="微软雅黑" pitchFamily="34" charset="-122"/>
                </a:rPr>
                <a:t>）</a:t>
              </a:r>
            </a:p>
          </p:txBody>
        </p:sp>
        <p:sp>
          <p:nvSpPr>
            <p:cNvPr id="9" name="Text Box 223"/>
            <p:cNvSpPr txBox="1">
              <a:spLocks noChangeArrowheads="1"/>
            </p:cNvSpPr>
            <p:nvPr/>
          </p:nvSpPr>
          <p:spPr bwMode="auto">
            <a:xfrm>
              <a:off x="4014665" y="2617408"/>
              <a:ext cx="86754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b="1" dirty="0">
                  <a:latin typeface="微软雅黑" pitchFamily="34" charset="-122"/>
                  <a:ea typeface="微软雅黑" pitchFamily="34" charset="-122"/>
                </a:rPr>
                <a:t>H.323</a:t>
              </a:r>
            </a:p>
          </p:txBody>
        </p:sp>
        <p:sp>
          <p:nvSpPr>
            <p:cNvPr id="8" name="Line 222"/>
            <p:cNvSpPr>
              <a:spLocks noChangeShapeType="1"/>
            </p:cNvSpPr>
            <p:nvPr/>
          </p:nvSpPr>
          <p:spPr bwMode="auto">
            <a:xfrm>
              <a:off x="1787822" y="3098372"/>
              <a:ext cx="5459513" cy="7053"/>
            </a:xfrm>
            <a:prstGeom prst="line">
              <a:avLst/>
            </a:prstGeom>
            <a:noFill/>
            <a:ln w="57150">
              <a:solidFill>
                <a:srgbClr val="CC00CC"/>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微软雅黑" pitchFamily="34" charset="-122"/>
                <a:ea typeface="微软雅黑" pitchFamily="34" charset="-122"/>
              </a:endParaRPr>
            </a:p>
          </p:txBody>
        </p:sp>
        <p:sp>
          <p:nvSpPr>
            <p:cNvPr id="95" name="Freeform 98"/>
            <p:cNvSpPr>
              <a:spLocks/>
            </p:cNvSpPr>
            <p:nvPr/>
          </p:nvSpPr>
          <p:spPr bwMode="auto">
            <a:xfrm>
              <a:off x="1317649" y="2688363"/>
              <a:ext cx="112455" cy="9518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sp>
          <p:nvSpPr>
            <p:cNvPr id="96" name="Text Box 97"/>
            <p:cNvSpPr txBox="1">
              <a:spLocks noChangeArrowheads="1"/>
            </p:cNvSpPr>
            <p:nvPr/>
          </p:nvSpPr>
          <p:spPr bwMode="auto">
            <a:xfrm rot="20287477">
              <a:off x="1089691" y="2303335"/>
              <a:ext cx="39946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8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pic>
          <p:nvPicPr>
            <p:cNvPr id="94"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1254" y="2352866"/>
              <a:ext cx="594586" cy="59458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01" name="组合 100"/>
            <p:cNvGrpSpPr/>
            <p:nvPr/>
          </p:nvGrpSpPr>
          <p:grpSpPr>
            <a:xfrm>
              <a:off x="6736233" y="2295348"/>
              <a:ext cx="876149" cy="644119"/>
              <a:chOff x="1242091" y="2455735"/>
              <a:chExt cx="876149" cy="644119"/>
            </a:xfrm>
          </p:grpSpPr>
          <p:sp>
            <p:nvSpPr>
              <p:cNvPr id="98" name="Freeform 98"/>
              <p:cNvSpPr>
                <a:spLocks/>
              </p:cNvSpPr>
              <p:nvPr/>
            </p:nvSpPr>
            <p:spPr bwMode="auto">
              <a:xfrm>
                <a:off x="1470049" y="2840763"/>
                <a:ext cx="112455" cy="95180"/>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sp>
            <p:nvSpPr>
              <p:cNvPr id="99" name="Text Box 97"/>
              <p:cNvSpPr txBox="1">
                <a:spLocks noChangeArrowheads="1"/>
              </p:cNvSpPr>
              <p:nvPr/>
            </p:nvSpPr>
            <p:spPr bwMode="auto">
              <a:xfrm rot="20287477">
                <a:off x="1242091" y="2455735"/>
                <a:ext cx="39946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8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pic>
            <p:nvPicPr>
              <p:cNvPr id="100"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3654" y="2505266"/>
                <a:ext cx="594586" cy="594588"/>
              </a:xfrm>
              <a:prstGeom prst="rect">
                <a:avLst/>
              </a:prstGeom>
              <a:noFill/>
              <a:extLst>
                <a:ext uri="{909E8E84-426E-40DD-AFC4-6F175D3DCCD1}">
                  <a14:hiddenFill xmlns:a14="http://schemas.microsoft.com/office/drawing/2010/main" xmlns="">
                    <a:solidFill>
                      <a:srgbClr val="FFFFFF"/>
                    </a:solidFill>
                  </a14:hiddenFill>
                </a:ext>
              </a:extLst>
            </p:spPr>
          </p:pic>
        </p:grpSp>
      </p:grpSp>
      <p:sp>
        <p:nvSpPr>
          <p:cNvPr id="103" name="矩形 102"/>
          <p:cNvSpPr/>
          <p:nvPr/>
        </p:nvSpPr>
        <p:spPr>
          <a:xfrm>
            <a:off x="2005754" y="3648651"/>
            <a:ext cx="5074127" cy="523220"/>
          </a:xfrm>
          <a:prstGeom prst="rect">
            <a:avLst/>
          </a:prstGeom>
          <a:solidFill>
            <a:srgbClr val="00FFFF"/>
          </a:solidFill>
          <a:ln>
            <a:solidFill>
              <a:schemeClr val="tx1"/>
            </a:solidFill>
          </a:ln>
        </p:spPr>
        <p:txBody>
          <a:bodyPr wrap="square">
            <a:spAutoFit/>
          </a:bodyPr>
          <a:lstStyle/>
          <a:p>
            <a:r>
              <a:rPr lang="en-US" altLang="zh-CN" sz="1400" b="1" dirty="0">
                <a:latin typeface="微软雅黑" pitchFamily="34" charset="-122"/>
                <a:ea typeface="微软雅黑" pitchFamily="34" charset="-122"/>
              </a:rPr>
              <a:t>H.323 </a:t>
            </a:r>
            <a:r>
              <a:rPr lang="zh-CN" altLang="en-US" sz="1400" b="1" dirty="0">
                <a:latin typeface="微软雅黑" pitchFamily="34" charset="-122"/>
                <a:ea typeface="微软雅黑" pitchFamily="34" charset="-122"/>
              </a:rPr>
              <a:t>是互联网的端系统之间进行实时声音和视频会议的标准。</a:t>
            </a:r>
          </a:p>
          <a:p>
            <a:r>
              <a:rPr lang="zh-CN" altLang="en-US" sz="1400" b="1" dirty="0">
                <a:latin typeface="微软雅黑" pitchFamily="34" charset="-122"/>
                <a:ea typeface="微软雅黑" pitchFamily="34" charset="-122"/>
              </a:rPr>
              <a:t>请注意，</a:t>
            </a:r>
            <a:r>
              <a:rPr lang="en-US" altLang="zh-CN" sz="1400" b="1" dirty="0">
                <a:latin typeface="微软雅黑" pitchFamily="34" charset="-122"/>
                <a:ea typeface="微软雅黑" pitchFamily="34" charset="-122"/>
              </a:rPr>
              <a:t>H.323 </a:t>
            </a:r>
            <a:r>
              <a:rPr lang="zh-CN" altLang="en-US" sz="1400" b="1" dirty="0">
                <a:latin typeface="微软雅黑" pitchFamily="34" charset="-122"/>
                <a:ea typeface="微软雅黑" pitchFamily="34" charset="-122"/>
              </a:rPr>
              <a:t>不是一个单独的协议而是一组协议。</a:t>
            </a:r>
          </a:p>
        </p:txBody>
      </p:sp>
    </p:spTree>
    <p:extLst>
      <p:ext uri="{BB962C8B-B14F-4D97-AF65-F5344CB8AC3E}">
        <p14:creationId xmlns:p14="http://schemas.microsoft.com/office/powerpoint/2010/main" xmlns="" val="27507938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2"/>
          <p:cNvSpPr>
            <a:spLocks noChangeArrowheads="1"/>
          </p:cNvSpPr>
          <p:nvPr/>
        </p:nvSpPr>
        <p:spPr bwMode="auto">
          <a:xfrm>
            <a:off x="511896" y="1047223"/>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3566352" y="1021759"/>
            <a:ext cx="202010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8.3.5  H.323</a:t>
            </a:r>
          </a:p>
        </p:txBody>
      </p:sp>
      <p:sp>
        <p:nvSpPr>
          <p:cNvPr id="7" name="Rectangle 8"/>
          <p:cNvSpPr>
            <a:spLocks noChangeArrowheads="1"/>
          </p:cNvSpPr>
          <p:nvPr/>
        </p:nvSpPr>
        <p:spPr bwMode="auto">
          <a:xfrm>
            <a:off x="511896" y="1533362"/>
            <a:ext cx="8129015" cy="2208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H.323 </a:t>
            </a:r>
            <a:r>
              <a:rPr lang="zh-CN" altLang="en-US" sz="2000" b="1" dirty="0" smtClean="0">
                <a:latin typeface="微软雅黑" pitchFamily="34" charset="-122"/>
                <a:ea typeface="微软雅黑" pitchFamily="34" charset="-122"/>
              </a:rPr>
              <a:t>包括：</a:t>
            </a:r>
            <a:endParaRPr lang="en-US" altLang="zh-CN" sz="2000" b="1" dirty="0" smtClean="0">
              <a:latin typeface="微软雅黑" pitchFamily="34" charset="-122"/>
              <a:ea typeface="微软雅黑" pitchFamily="34" charset="-122"/>
            </a:endParaRPr>
          </a:p>
          <a:p>
            <a:pPr marL="719138" lvl="1" indent="-365125">
              <a:lnSpc>
                <a:spcPts val="3300"/>
              </a:lnSpc>
              <a:buClr>
                <a:srgbClr val="7030A0"/>
              </a:buClr>
              <a:buFont typeface="Wingdings" pitchFamily="2" charset="2"/>
              <a:buChar char="ü"/>
            </a:pPr>
            <a:r>
              <a:rPr lang="zh-CN" altLang="en-US" sz="2000" b="1" dirty="0" smtClean="0">
                <a:latin typeface="微软雅黑" pitchFamily="34" charset="-122"/>
                <a:ea typeface="微软雅黑" pitchFamily="34" charset="-122"/>
              </a:rPr>
              <a:t>系统</a:t>
            </a:r>
            <a:r>
              <a:rPr lang="zh-CN" altLang="en-US" sz="2000" b="1" dirty="0">
                <a:latin typeface="微软雅黑" pitchFamily="34" charset="-122"/>
                <a:ea typeface="微软雅黑" pitchFamily="34" charset="-122"/>
              </a:rPr>
              <a:t>和构件的</a:t>
            </a:r>
            <a:r>
              <a:rPr lang="zh-CN" altLang="en-US" sz="2000" b="1" dirty="0" smtClean="0">
                <a:latin typeface="微软雅黑" pitchFamily="34" charset="-122"/>
                <a:ea typeface="微软雅黑" pitchFamily="34" charset="-122"/>
              </a:rPr>
              <a:t>描述，呼叫</a:t>
            </a:r>
            <a:r>
              <a:rPr lang="zh-CN" altLang="en-US" sz="2000" b="1" dirty="0">
                <a:latin typeface="微软雅黑" pitchFamily="34" charset="-122"/>
                <a:ea typeface="微软雅黑" pitchFamily="34" charset="-122"/>
              </a:rPr>
              <a:t>模型的</a:t>
            </a:r>
            <a:r>
              <a:rPr lang="zh-CN" altLang="en-US" sz="2000" b="1" dirty="0" smtClean="0">
                <a:latin typeface="微软雅黑" pitchFamily="34" charset="-122"/>
                <a:ea typeface="微软雅黑" pitchFamily="34" charset="-122"/>
              </a:rPr>
              <a:t>描述，呼叫</a:t>
            </a:r>
            <a:r>
              <a:rPr lang="zh-CN" altLang="en-US" sz="2000" b="1" dirty="0">
                <a:latin typeface="微软雅黑" pitchFamily="34" charset="-122"/>
                <a:ea typeface="微软雅黑" pitchFamily="34" charset="-122"/>
              </a:rPr>
              <a:t>信令</a:t>
            </a:r>
            <a:r>
              <a:rPr lang="zh-CN" altLang="en-US" sz="2000" b="1" dirty="0" smtClean="0">
                <a:latin typeface="微软雅黑" pitchFamily="34" charset="-122"/>
                <a:ea typeface="微软雅黑" pitchFamily="34" charset="-122"/>
              </a:rPr>
              <a:t>过程</a:t>
            </a:r>
            <a:endParaRPr lang="en-US" altLang="zh-CN" sz="2000" b="1" dirty="0" smtClean="0">
              <a:latin typeface="微软雅黑" pitchFamily="34" charset="-122"/>
              <a:ea typeface="微软雅黑" pitchFamily="34" charset="-122"/>
            </a:endParaRPr>
          </a:p>
          <a:p>
            <a:pPr marL="719138" lvl="1" indent="-365125">
              <a:lnSpc>
                <a:spcPts val="3300"/>
              </a:lnSpc>
              <a:buClr>
                <a:srgbClr val="7030A0"/>
              </a:buClr>
              <a:buFont typeface="Wingdings" pitchFamily="2" charset="2"/>
              <a:buChar char="ü"/>
            </a:pPr>
            <a:r>
              <a:rPr lang="zh-CN" altLang="en-US" sz="2000" b="1" dirty="0" smtClean="0">
                <a:latin typeface="微软雅黑" pitchFamily="34" charset="-122"/>
                <a:ea typeface="微软雅黑" pitchFamily="34" charset="-122"/>
              </a:rPr>
              <a:t>控制报文， 复用，话音</a:t>
            </a:r>
            <a:r>
              <a:rPr lang="zh-CN" altLang="en-US" sz="2000" b="1" dirty="0">
                <a:latin typeface="微软雅黑" pitchFamily="34" charset="-122"/>
                <a:ea typeface="微软雅黑" pitchFamily="34" charset="-122"/>
              </a:rPr>
              <a:t>编解码器，视像编</a:t>
            </a:r>
            <a:r>
              <a:rPr lang="zh-CN" altLang="en-US" sz="2000" b="1" dirty="0" smtClean="0">
                <a:latin typeface="微软雅黑" pitchFamily="34" charset="-122"/>
                <a:ea typeface="微软雅黑" pitchFamily="34" charset="-122"/>
              </a:rPr>
              <a:t>解码器</a:t>
            </a:r>
            <a:endParaRPr lang="en-US" altLang="zh-CN" sz="2000" b="1" dirty="0" smtClean="0">
              <a:latin typeface="微软雅黑" pitchFamily="34" charset="-122"/>
              <a:ea typeface="微软雅黑" pitchFamily="34" charset="-122"/>
            </a:endParaRPr>
          </a:p>
          <a:p>
            <a:pPr marL="719138" lvl="1" indent="-365125">
              <a:lnSpc>
                <a:spcPts val="3300"/>
              </a:lnSpc>
              <a:buClr>
                <a:srgbClr val="7030A0"/>
              </a:buClr>
              <a:buFont typeface="Wingdings" pitchFamily="2" charset="2"/>
              <a:buChar char="ü"/>
            </a:pPr>
            <a:r>
              <a:rPr lang="zh-CN" altLang="en-US" sz="2000" b="1" dirty="0" smtClean="0">
                <a:latin typeface="微软雅黑" pitchFamily="34" charset="-122"/>
                <a:ea typeface="微软雅黑" pitchFamily="34" charset="-122"/>
              </a:rPr>
              <a:t>以及</a:t>
            </a:r>
            <a:r>
              <a:rPr lang="zh-CN" altLang="en-US" sz="2000" b="1" dirty="0">
                <a:latin typeface="微软雅黑" pitchFamily="34" charset="-122"/>
                <a:ea typeface="微软雅黑" pitchFamily="34" charset="-122"/>
              </a:rPr>
              <a:t>数据协议</a:t>
            </a:r>
            <a:r>
              <a:rPr lang="zh-CN" altLang="en-US" sz="2000" b="1" dirty="0" smtClean="0">
                <a:latin typeface="微软雅黑" pitchFamily="34" charset="-122"/>
                <a:ea typeface="微软雅黑" pitchFamily="34" charset="-122"/>
              </a:rPr>
              <a:t>等</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但</a:t>
            </a:r>
            <a:r>
              <a:rPr lang="zh-CN" altLang="en-US" sz="2000" b="1" dirty="0">
                <a:latin typeface="微软雅黑" pitchFamily="34" charset="-122"/>
                <a:ea typeface="微软雅黑" pitchFamily="34" charset="-122"/>
              </a:rPr>
              <a:t>不保证服务质量 </a:t>
            </a:r>
            <a:r>
              <a:rPr lang="en-US" altLang="zh-CN" sz="2000" b="1" dirty="0" err="1">
                <a:latin typeface="微软雅黑" pitchFamily="34" charset="-122"/>
                <a:ea typeface="微软雅黑" pitchFamily="34" charset="-122"/>
              </a:rPr>
              <a:t>QoS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xmlns="" val="2554221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170346"/>
            <a:ext cx="8129015" cy="30099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en-US" altLang="zh-CN" sz="2000" b="1" dirty="0" smtClean="0">
                <a:solidFill>
                  <a:srgbClr val="0000FF"/>
                </a:solidFill>
                <a:latin typeface="微软雅黑" pitchFamily="34" charset="-122"/>
                <a:ea typeface="微软雅黑" pitchFamily="34" charset="-122"/>
              </a:rPr>
              <a:t>H.323 </a:t>
            </a:r>
            <a:r>
              <a:rPr lang="zh-CN" altLang="en-US" sz="2000" b="1" dirty="0">
                <a:solidFill>
                  <a:srgbClr val="0000FF"/>
                </a:solidFill>
                <a:latin typeface="微软雅黑" pitchFamily="34" charset="-122"/>
                <a:ea typeface="微软雅黑" pitchFamily="34" charset="-122"/>
              </a:rPr>
              <a:t>终端。</a:t>
            </a:r>
          </a:p>
          <a:p>
            <a:pPr marL="342900" indent="-342900" eaLnBrk="0" hangingPunct="0">
              <a:lnSpc>
                <a:spcPts val="3300"/>
              </a:lnSpc>
              <a:buClr>
                <a:srgbClr val="0070C0"/>
              </a:buClr>
              <a:buFont typeface="+mj-lt"/>
              <a:buAutoNum type="arabicPeriod"/>
            </a:pPr>
            <a:r>
              <a:rPr lang="zh-CN" altLang="en-US" sz="2000" b="1" dirty="0" smtClean="0">
                <a:solidFill>
                  <a:srgbClr val="0000FF"/>
                </a:solidFill>
                <a:latin typeface="微软雅黑" pitchFamily="34" charset="-122"/>
                <a:ea typeface="微软雅黑" pitchFamily="34" charset="-122"/>
              </a:rPr>
              <a:t>网关</a:t>
            </a:r>
            <a:r>
              <a:rPr lang="zh-CN" altLang="en-US"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网关连接到两种不同的网络，使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网络可以和非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网络进行通信。</a:t>
            </a:r>
          </a:p>
          <a:p>
            <a:pPr marL="342900" indent="-342900" eaLnBrk="0" hangingPunct="0">
              <a:lnSpc>
                <a:spcPts val="3300"/>
              </a:lnSpc>
              <a:buClr>
                <a:srgbClr val="0070C0"/>
              </a:buClr>
              <a:buFont typeface="+mj-lt"/>
              <a:buAutoNum type="arabicPeriod"/>
            </a:pPr>
            <a:r>
              <a:rPr lang="zh-CN" altLang="en-US" sz="2000" b="1" dirty="0" smtClean="0">
                <a:solidFill>
                  <a:srgbClr val="0000FF"/>
                </a:solidFill>
                <a:latin typeface="微软雅黑" pitchFamily="34" charset="-122"/>
                <a:ea typeface="微软雅黑" pitchFamily="34" charset="-122"/>
              </a:rPr>
              <a:t>网</a:t>
            </a:r>
            <a:r>
              <a:rPr lang="zh-CN" altLang="en-US" sz="2000" b="1" dirty="0">
                <a:solidFill>
                  <a:srgbClr val="0000FF"/>
                </a:solidFill>
                <a:latin typeface="微软雅黑" pitchFamily="34" charset="-122"/>
                <a:ea typeface="微软雅黑" pitchFamily="34" charset="-122"/>
              </a:rPr>
              <a:t>闸 </a:t>
            </a:r>
            <a:r>
              <a:rPr lang="en-US" altLang="zh-CN" sz="2000" b="1" dirty="0">
                <a:solidFill>
                  <a:srgbClr val="0000FF"/>
                </a:solidFill>
                <a:latin typeface="微软雅黑" pitchFamily="34" charset="-122"/>
                <a:ea typeface="微软雅黑" pitchFamily="34" charset="-122"/>
              </a:rPr>
              <a:t>(gatekeeper)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所有的呼叫都要通过网闸，因为网闸提供地址转换、授权、带宽管理和计费功能。</a:t>
            </a:r>
          </a:p>
          <a:p>
            <a:pPr marL="342900" indent="-342900" eaLnBrk="0" hangingPunct="0">
              <a:lnSpc>
                <a:spcPts val="3300"/>
              </a:lnSpc>
              <a:buClr>
                <a:srgbClr val="0070C0"/>
              </a:buClr>
              <a:buFont typeface="+mj-lt"/>
              <a:buAutoNum type="arabicPeriod"/>
            </a:pPr>
            <a:r>
              <a:rPr lang="zh-CN" altLang="en-US" sz="2000" b="1" dirty="0" smtClean="0">
                <a:solidFill>
                  <a:srgbClr val="0000FF"/>
                </a:solidFill>
                <a:latin typeface="微软雅黑" pitchFamily="34" charset="-122"/>
                <a:ea typeface="微软雅黑" pitchFamily="34" charset="-122"/>
              </a:rPr>
              <a:t>多</a:t>
            </a:r>
            <a:r>
              <a:rPr lang="zh-CN" altLang="en-US" sz="2000" b="1" dirty="0">
                <a:solidFill>
                  <a:srgbClr val="0000FF"/>
                </a:solidFill>
                <a:latin typeface="微软雅黑" pitchFamily="34" charset="-122"/>
                <a:ea typeface="微软雅黑" pitchFamily="34" charset="-122"/>
              </a:rPr>
              <a:t>点控制单元 </a:t>
            </a:r>
            <a:r>
              <a:rPr lang="en-US" altLang="zh-CN" sz="2000" b="1" dirty="0">
                <a:solidFill>
                  <a:srgbClr val="0000FF"/>
                </a:solidFill>
                <a:latin typeface="微软雅黑" pitchFamily="34" charset="-122"/>
                <a:ea typeface="微软雅黑" pitchFamily="34" charset="-122"/>
              </a:rPr>
              <a:t>MCU </a:t>
            </a:r>
            <a:r>
              <a:rPr lang="en-US" altLang="zh-CN" sz="2000" b="1" dirty="0">
                <a:latin typeface="微软雅黑" pitchFamily="34" charset="-122"/>
                <a:ea typeface="微软雅黑" pitchFamily="34" charset="-122"/>
              </a:rPr>
              <a:t>(Multipoint Control Unit) —— MCU </a:t>
            </a:r>
            <a:r>
              <a:rPr lang="zh-CN" altLang="en-US" sz="2000" b="1" dirty="0">
                <a:latin typeface="微软雅黑" pitchFamily="34" charset="-122"/>
                <a:ea typeface="微软雅黑" pitchFamily="34" charset="-122"/>
              </a:rPr>
              <a:t>支持三个或更多的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终端的音频或视频会议。 </a:t>
            </a:r>
          </a:p>
        </p:txBody>
      </p:sp>
      <p:sp>
        <p:nvSpPr>
          <p:cNvPr id="3" name="AutoShape 5"/>
          <p:cNvSpPr>
            <a:spLocks noChangeArrowheads="1"/>
          </p:cNvSpPr>
          <p:nvPr/>
        </p:nvSpPr>
        <p:spPr bwMode="auto">
          <a:xfrm>
            <a:off x="509475" y="7973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873644" y="764140"/>
            <a:ext cx="340670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H.323 </a:t>
            </a:r>
            <a:r>
              <a:rPr lang="zh-CN" altLang="en-US" sz="2000" b="1" dirty="0">
                <a:solidFill>
                  <a:schemeClr val="bg1"/>
                </a:solidFill>
                <a:latin typeface="微软雅黑" pitchFamily="34" charset="-122"/>
                <a:ea typeface="微软雅黑" pitchFamily="34" charset="-122"/>
              </a:rPr>
              <a:t>标准指明的四种构件 </a:t>
            </a:r>
          </a:p>
        </p:txBody>
      </p:sp>
    </p:spTree>
    <p:extLst>
      <p:ext uri="{BB962C8B-B14F-4D97-AF65-F5344CB8AC3E}">
        <p14:creationId xmlns:p14="http://schemas.microsoft.com/office/powerpoint/2010/main" xmlns="" val="5595138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09474"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27529" y="650839"/>
            <a:ext cx="370806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用 </a:t>
            </a:r>
            <a:r>
              <a:rPr lang="en-US" altLang="zh-CN" sz="2000" b="1" dirty="0">
                <a:solidFill>
                  <a:schemeClr val="bg1"/>
                </a:solidFill>
                <a:ea typeface="微软雅黑" pitchFamily="34" charset="-122"/>
              </a:rPr>
              <a:t>H.323 </a:t>
            </a:r>
            <a:r>
              <a:rPr lang="zh-CN" altLang="en-US" sz="2000" b="1" dirty="0">
                <a:solidFill>
                  <a:schemeClr val="bg1"/>
                </a:solidFill>
                <a:ea typeface="微软雅黑" pitchFamily="34" charset="-122"/>
              </a:rPr>
              <a:t>网关连接非 </a:t>
            </a:r>
            <a:r>
              <a:rPr lang="en-US" altLang="zh-CN" sz="2000" b="1" dirty="0">
                <a:solidFill>
                  <a:schemeClr val="bg1"/>
                </a:solidFill>
                <a:ea typeface="微软雅黑" pitchFamily="34" charset="-122"/>
              </a:rPr>
              <a:t>H.323 </a:t>
            </a:r>
            <a:r>
              <a:rPr lang="zh-CN" altLang="en-US" sz="2000" b="1" dirty="0">
                <a:solidFill>
                  <a:schemeClr val="bg1"/>
                </a:solidFill>
                <a:ea typeface="微软雅黑" pitchFamily="34" charset="-122"/>
              </a:rPr>
              <a:t>网络</a:t>
            </a:r>
          </a:p>
        </p:txBody>
      </p:sp>
      <p:sp>
        <p:nvSpPr>
          <p:cNvPr id="13" name="Line 48"/>
          <p:cNvSpPr>
            <a:spLocks noChangeShapeType="1"/>
          </p:cNvSpPr>
          <p:nvPr/>
        </p:nvSpPr>
        <p:spPr bwMode="auto">
          <a:xfrm flipV="1">
            <a:off x="3880102" y="2076606"/>
            <a:ext cx="812202" cy="28276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4" name="Line 49"/>
          <p:cNvSpPr>
            <a:spLocks noChangeShapeType="1"/>
          </p:cNvSpPr>
          <p:nvPr/>
        </p:nvSpPr>
        <p:spPr bwMode="auto">
          <a:xfrm flipH="1">
            <a:off x="6118992" y="2697571"/>
            <a:ext cx="405465" cy="56552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5" name="Line 50"/>
          <p:cNvSpPr>
            <a:spLocks noChangeShapeType="1"/>
          </p:cNvSpPr>
          <p:nvPr/>
        </p:nvSpPr>
        <p:spPr bwMode="auto">
          <a:xfrm flipH="1">
            <a:off x="6477580" y="2979158"/>
            <a:ext cx="272005" cy="56552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6" name="Line 51"/>
          <p:cNvSpPr>
            <a:spLocks noChangeShapeType="1"/>
          </p:cNvSpPr>
          <p:nvPr/>
        </p:nvSpPr>
        <p:spPr bwMode="auto">
          <a:xfrm>
            <a:off x="7020319" y="3050729"/>
            <a:ext cx="67367" cy="49395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7" name="Line 52"/>
          <p:cNvSpPr>
            <a:spLocks noChangeShapeType="1"/>
          </p:cNvSpPr>
          <p:nvPr/>
        </p:nvSpPr>
        <p:spPr bwMode="auto">
          <a:xfrm>
            <a:off x="7425785" y="2909934"/>
            <a:ext cx="272005" cy="492777"/>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8" name="Line 53"/>
          <p:cNvSpPr>
            <a:spLocks noChangeShapeType="1"/>
          </p:cNvSpPr>
          <p:nvPr/>
        </p:nvSpPr>
        <p:spPr bwMode="auto">
          <a:xfrm>
            <a:off x="7697790" y="2767967"/>
            <a:ext cx="610105" cy="353157"/>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pic>
        <p:nvPicPr>
          <p:cNvPr id="381" name="图片 38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93114" y="2862040"/>
            <a:ext cx="498586" cy="438755"/>
          </a:xfrm>
          <a:prstGeom prst="rect">
            <a:avLst/>
          </a:prstGeom>
        </p:spPr>
      </p:pic>
      <p:grpSp>
        <p:nvGrpSpPr>
          <p:cNvPr id="24" name="组合 23"/>
          <p:cNvGrpSpPr/>
          <p:nvPr/>
        </p:nvGrpSpPr>
        <p:grpSpPr>
          <a:xfrm>
            <a:off x="4237835" y="2144093"/>
            <a:ext cx="2643788" cy="843315"/>
            <a:chOff x="4237835" y="2144093"/>
            <a:chExt cx="2643788" cy="843315"/>
          </a:xfrm>
        </p:grpSpPr>
        <p:sp>
          <p:nvSpPr>
            <p:cNvPr id="27" name="Text Box 62"/>
            <p:cNvSpPr txBox="1">
              <a:spLocks noChangeArrowheads="1"/>
            </p:cNvSpPr>
            <p:nvPr/>
          </p:nvSpPr>
          <p:spPr bwMode="auto">
            <a:xfrm>
              <a:off x="5050924" y="2144093"/>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网关</a:t>
              </a:r>
            </a:p>
          </p:txBody>
        </p:sp>
        <p:grpSp>
          <p:nvGrpSpPr>
            <p:cNvPr id="21" name="组合 20"/>
            <p:cNvGrpSpPr/>
            <p:nvPr/>
          </p:nvGrpSpPr>
          <p:grpSpPr>
            <a:xfrm>
              <a:off x="4237835" y="2457600"/>
              <a:ext cx="2643788" cy="529808"/>
              <a:chOff x="4237835" y="2457600"/>
              <a:chExt cx="2643788" cy="529808"/>
            </a:xfrm>
          </p:grpSpPr>
          <p:sp>
            <p:nvSpPr>
              <p:cNvPr id="20" name="Line 55"/>
              <p:cNvSpPr>
                <a:spLocks noChangeShapeType="1"/>
              </p:cNvSpPr>
              <p:nvPr/>
            </p:nvSpPr>
            <p:spPr bwMode="auto">
              <a:xfrm>
                <a:off x="4237835" y="2703052"/>
                <a:ext cx="2643788"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pic>
            <p:nvPicPr>
              <p:cNvPr id="382" name="Picture 2" descr="C:\Users\Administrator\Desktop\TIM图片20180727112025.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61416" y="2457600"/>
                <a:ext cx="1094643" cy="529808"/>
              </a:xfrm>
              <a:prstGeom prst="rect">
                <a:avLst/>
              </a:prstGeom>
              <a:noFill/>
              <a:extLst>
                <a:ext uri="{909E8E84-426E-40DD-AFC4-6F175D3DCCD1}">
                  <a14:hiddenFill xmlns:a14="http://schemas.microsoft.com/office/drawing/2010/main" xmlns="">
                    <a:solidFill>
                      <a:srgbClr val="FFFFFF"/>
                    </a:solidFill>
                  </a14:hiddenFill>
                </a:ext>
              </a:extLst>
            </p:spPr>
          </p:pic>
        </p:grpSp>
      </p:grpSp>
      <p:grpSp>
        <p:nvGrpSpPr>
          <p:cNvPr id="30" name="组合 29"/>
          <p:cNvGrpSpPr/>
          <p:nvPr/>
        </p:nvGrpSpPr>
        <p:grpSpPr>
          <a:xfrm>
            <a:off x="1739492" y="2866705"/>
            <a:ext cx="1588941" cy="1057297"/>
            <a:chOff x="1739492" y="2866705"/>
            <a:chExt cx="1588941" cy="1057297"/>
          </a:xfrm>
        </p:grpSpPr>
        <p:sp>
          <p:nvSpPr>
            <p:cNvPr id="28" name="Text Box 63"/>
            <p:cNvSpPr txBox="1">
              <a:spLocks noChangeArrowheads="1"/>
            </p:cNvSpPr>
            <p:nvPr/>
          </p:nvSpPr>
          <p:spPr bwMode="auto">
            <a:xfrm>
              <a:off x="1739492" y="3585448"/>
              <a:ext cx="59503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网闸</a:t>
              </a:r>
            </a:p>
          </p:txBody>
        </p:sp>
        <p:grpSp>
          <p:nvGrpSpPr>
            <p:cNvPr id="8" name="组合 7"/>
            <p:cNvGrpSpPr/>
            <p:nvPr/>
          </p:nvGrpSpPr>
          <p:grpSpPr>
            <a:xfrm>
              <a:off x="1838157" y="2866705"/>
              <a:ext cx="1490276" cy="773106"/>
              <a:chOff x="1838157" y="2866705"/>
              <a:chExt cx="1490276" cy="773106"/>
            </a:xfrm>
          </p:grpSpPr>
          <p:sp>
            <p:nvSpPr>
              <p:cNvPr id="19" name="Line 54"/>
              <p:cNvSpPr>
                <a:spLocks noChangeShapeType="1"/>
              </p:cNvSpPr>
              <p:nvPr/>
            </p:nvSpPr>
            <p:spPr bwMode="auto">
              <a:xfrm flipH="1">
                <a:off x="2172977" y="2866705"/>
                <a:ext cx="1155456" cy="446353"/>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pic>
            <p:nvPicPr>
              <p:cNvPr id="454" name="图片 45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838157" y="3013167"/>
                <a:ext cx="447602" cy="626644"/>
              </a:xfrm>
              <a:prstGeom prst="rect">
                <a:avLst/>
              </a:prstGeom>
            </p:spPr>
          </p:pic>
        </p:grpSp>
      </p:grpSp>
      <p:grpSp>
        <p:nvGrpSpPr>
          <p:cNvPr id="4" name="组合 3"/>
          <p:cNvGrpSpPr/>
          <p:nvPr/>
        </p:nvGrpSpPr>
        <p:grpSpPr>
          <a:xfrm>
            <a:off x="2682689" y="2739057"/>
            <a:ext cx="2036689" cy="1505075"/>
            <a:chOff x="2682689" y="2739057"/>
            <a:chExt cx="2036689" cy="1505075"/>
          </a:xfrm>
        </p:grpSpPr>
        <p:sp>
          <p:nvSpPr>
            <p:cNvPr id="10" name="Line 45"/>
            <p:cNvSpPr>
              <a:spLocks noChangeShapeType="1"/>
            </p:cNvSpPr>
            <p:nvPr/>
          </p:nvSpPr>
          <p:spPr bwMode="auto">
            <a:xfrm flipV="1">
              <a:off x="3175466" y="2739057"/>
              <a:ext cx="522913" cy="844916"/>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1" name="Line 46"/>
            <p:cNvSpPr>
              <a:spLocks noChangeShapeType="1"/>
            </p:cNvSpPr>
            <p:nvPr/>
          </p:nvSpPr>
          <p:spPr bwMode="auto">
            <a:xfrm flipH="1" flipV="1">
              <a:off x="3766343" y="2975253"/>
              <a:ext cx="68637" cy="634743"/>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2" name="Line 47"/>
            <p:cNvSpPr>
              <a:spLocks noChangeShapeType="1"/>
            </p:cNvSpPr>
            <p:nvPr/>
          </p:nvSpPr>
          <p:spPr bwMode="auto">
            <a:xfrm>
              <a:off x="4092936" y="2833285"/>
              <a:ext cx="406736" cy="564347"/>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3" name="组合 2"/>
            <p:cNvGrpSpPr/>
            <p:nvPr/>
          </p:nvGrpSpPr>
          <p:grpSpPr>
            <a:xfrm>
              <a:off x="2682689" y="3157106"/>
              <a:ext cx="2036689" cy="1087026"/>
              <a:chOff x="2682689" y="3157106"/>
              <a:chExt cx="2036689" cy="1087026"/>
            </a:xfrm>
          </p:grpSpPr>
          <p:sp>
            <p:nvSpPr>
              <p:cNvPr id="29" name="Text Box 64"/>
              <p:cNvSpPr txBox="1">
                <a:spLocks noChangeArrowheads="1"/>
              </p:cNvSpPr>
              <p:nvPr/>
            </p:nvSpPr>
            <p:spPr bwMode="auto">
              <a:xfrm>
                <a:off x="3276433" y="3905578"/>
                <a:ext cx="126348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FF"/>
                    </a:solidFill>
                    <a:latin typeface="微软雅黑" pitchFamily="34" charset="-122"/>
                    <a:ea typeface="微软雅黑" pitchFamily="34" charset="-122"/>
                  </a:rPr>
                  <a:t>H.323 </a:t>
                </a:r>
                <a:r>
                  <a:rPr kumimoji="1" lang="zh-CN" altLang="en-US" sz="1600" b="1" dirty="0">
                    <a:solidFill>
                      <a:srgbClr val="0000FF"/>
                    </a:solidFill>
                    <a:latin typeface="微软雅黑" pitchFamily="34" charset="-122"/>
                    <a:ea typeface="微软雅黑" pitchFamily="34" charset="-122"/>
                  </a:rPr>
                  <a:t>终端</a:t>
                </a:r>
              </a:p>
            </p:txBody>
          </p:sp>
          <p:grpSp>
            <p:nvGrpSpPr>
              <p:cNvPr id="457" name="组合 456"/>
              <p:cNvGrpSpPr/>
              <p:nvPr/>
            </p:nvGrpSpPr>
            <p:grpSpPr>
              <a:xfrm>
                <a:off x="2682689" y="3378456"/>
                <a:ext cx="684333" cy="521659"/>
                <a:chOff x="4623937" y="1114451"/>
                <a:chExt cx="684333" cy="521659"/>
              </a:xfrm>
            </p:grpSpPr>
            <p:sp>
              <p:nvSpPr>
                <p:cNvPr id="379"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380" name="Picture 200" descr="jisuanji"/>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xmlns="">
                      <a:solidFill>
                        <a:srgbClr val="FFFFFF"/>
                      </a:solidFill>
                    </a14:hiddenFill>
                  </a:ext>
                </a:extLst>
              </p:spPr>
            </p:pic>
            <p:sp>
              <p:nvSpPr>
                <p:cNvPr id="383"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nvGrpSpPr>
              <p:cNvPr id="459" name="组合 458"/>
              <p:cNvGrpSpPr/>
              <p:nvPr/>
            </p:nvGrpSpPr>
            <p:grpSpPr>
              <a:xfrm>
                <a:off x="3390149" y="3383919"/>
                <a:ext cx="684333" cy="521659"/>
                <a:chOff x="4623937" y="1114451"/>
                <a:chExt cx="684333" cy="521659"/>
              </a:xfrm>
            </p:grpSpPr>
            <p:sp>
              <p:nvSpPr>
                <p:cNvPr id="460"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61" name="Picture 200" descr="jisuanji"/>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xmlns="">
                      <a:solidFill>
                        <a:srgbClr val="FFFFFF"/>
                      </a:solidFill>
                    </a14:hiddenFill>
                  </a:ext>
                </a:extLst>
              </p:spPr>
            </p:pic>
            <p:sp>
              <p:nvSpPr>
                <p:cNvPr id="462"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nvGrpSpPr>
              <p:cNvPr id="463" name="组合 462"/>
              <p:cNvGrpSpPr/>
              <p:nvPr/>
            </p:nvGrpSpPr>
            <p:grpSpPr>
              <a:xfrm>
                <a:off x="4035045" y="3157106"/>
                <a:ext cx="684333" cy="521659"/>
                <a:chOff x="4623937" y="1114451"/>
                <a:chExt cx="684333" cy="521659"/>
              </a:xfrm>
            </p:grpSpPr>
            <p:sp>
              <p:nvSpPr>
                <p:cNvPr id="464"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65" name="Picture 200" descr="jisuanji"/>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xmlns="">
                      <a:solidFill>
                        <a:srgbClr val="FFFFFF"/>
                      </a:solidFill>
                    </a14:hiddenFill>
                  </a:ext>
                </a:extLst>
              </p:spPr>
            </p:pic>
            <p:sp>
              <p:nvSpPr>
                <p:cNvPr id="466"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grpSp>
        <p:nvGrpSpPr>
          <p:cNvPr id="467" name="组合 466"/>
          <p:cNvGrpSpPr/>
          <p:nvPr/>
        </p:nvGrpSpPr>
        <p:grpSpPr>
          <a:xfrm>
            <a:off x="4220252" y="1699555"/>
            <a:ext cx="684333" cy="521659"/>
            <a:chOff x="4623937" y="1114451"/>
            <a:chExt cx="684333" cy="521659"/>
          </a:xfrm>
        </p:grpSpPr>
        <p:sp>
          <p:nvSpPr>
            <p:cNvPr id="468"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69" name="Picture 200" descr="jisuanji"/>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xmlns="">
                  <a:solidFill>
                    <a:srgbClr val="FFFFFF"/>
                  </a:solidFill>
                </a14:hiddenFill>
              </a:ext>
            </a:extLst>
          </p:spPr>
        </p:pic>
        <p:sp>
          <p:nvSpPr>
            <p:cNvPr id="470"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nvGrpSpPr>
          <p:cNvPr id="371" name="Group 17"/>
          <p:cNvGrpSpPr>
            <a:grpSpLocks/>
          </p:cNvGrpSpPr>
          <p:nvPr/>
        </p:nvGrpSpPr>
        <p:grpSpPr bwMode="auto">
          <a:xfrm>
            <a:off x="6068329" y="2047698"/>
            <a:ext cx="1757161" cy="1143823"/>
            <a:chOff x="1680" y="240"/>
            <a:chExt cx="2529" cy="1270"/>
          </a:xfrm>
          <a:solidFill>
            <a:schemeClr val="bg1"/>
          </a:solidFill>
          <a:effectLst>
            <a:outerShdw blurRad="50800" dist="38100" dir="2700000" algn="tl" rotWithShape="0">
              <a:prstClr val="black">
                <a:alpha val="40000"/>
              </a:prstClr>
            </a:outerShdw>
          </a:effectLst>
        </p:grpSpPr>
        <p:sp>
          <p:nvSpPr>
            <p:cNvPr id="444"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5"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6"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7"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8"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49"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0"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1"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52"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26" name="Text Box 61"/>
          <p:cNvSpPr txBox="1">
            <a:spLocks noChangeArrowheads="1"/>
          </p:cNvSpPr>
          <p:nvPr/>
        </p:nvSpPr>
        <p:spPr bwMode="auto">
          <a:xfrm>
            <a:off x="6300510" y="2452950"/>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itchFamily="34" charset="-122"/>
                <a:ea typeface="微软雅黑" pitchFamily="34" charset="-122"/>
              </a:rPr>
              <a:t>公用电话网</a:t>
            </a:r>
          </a:p>
        </p:txBody>
      </p:sp>
      <p:pic>
        <p:nvPicPr>
          <p:cNvPr id="471" name="图片 47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48497" y="3218274"/>
            <a:ext cx="498586" cy="438755"/>
          </a:xfrm>
          <a:prstGeom prst="rect">
            <a:avLst/>
          </a:prstGeom>
        </p:spPr>
      </p:pic>
      <p:pic>
        <p:nvPicPr>
          <p:cNvPr id="472" name="图片 47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55370" y="3366071"/>
            <a:ext cx="498586" cy="438755"/>
          </a:xfrm>
          <a:prstGeom prst="rect">
            <a:avLst/>
          </a:prstGeom>
        </p:spPr>
      </p:pic>
      <p:pic>
        <p:nvPicPr>
          <p:cNvPr id="473" name="图片 47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363636" y="3313059"/>
            <a:ext cx="498586" cy="438755"/>
          </a:xfrm>
          <a:prstGeom prst="rect">
            <a:avLst/>
          </a:prstGeom>
        </p:spPr>
      </p:pic>
      <p:pic>
        <p:nvPicPr>
          <p:cNvPr id="474" name="图片 47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819036" y="3086061"/>
            <a:ext cx="498586" cy="438755"/>
          </a:xfrm>
          <a:prstGeom prst="rect">
            <a:avLst/>
          </a:prstGeom>
        </p:spPr>
      </p:pic>
      <p:grpSp>
        <p:nvGrpSpPr>
          <p:cNvPr id="372" name="Group 107"/>
          <p:cNvGrpSpPr>
            <a:grpSpLocks/>
          </p:cNvGrpSpPr>
          <p:nvPr/>
        </p:nvGrpSpPr>
        <p:grpSpPr bwMode="auto">
          <a:xfrm>
            <a:off x="2784221" y="2076607"/>
            <a:ext cx="1794940" cy="1154106"/>
            <a:chOff x="2248" y="820"/>
            <a:chExt cx="2248" cy="883"/>
          </a:xfrm>
        </p:grpSpPr>
        <p:grpSp>
          <p:nvGrpSpPr>
            <p:cNvPr id="384" name="Group 108"/>
            <p:cNvGrpSpPr>
              <a:grpSpLocks/>
            </p:cNvGrpSpPr>
            <p:nvPr/>
          </p:nvGrpSpPr>
          <p:grpSpPr bwMode="auto">
            <a:xfrm>
              <a:off x="3567" y="902"/>
              <a:ext cx="929" cy="759"/>
              <a:chOff x="3567" y="902"/>
              <a:chExt cx="929" cy="759"/>
            </a:xfrm>
          </p:grpSpPr>
          <p:grpSp>
            <p:nvGrpSpPr>
              <p:cNvPr id="414" name="Group 109"/>
              <p:cNvGrpSpPr>
                <a:grpSpLocks/>
              </p:cNvGrpSpPr>
              <p:nvPr/>
            </p:nvGrpSpPr>
            <p:grpSpPr bwMode="auto">
              <a:xfrm>
                <a:off x="3926" y="902"/>
                <a:ext cx="570" cy="611"/>
                <a:chOff x="3926" y="902"/>
                <a:chExt cx="570" cy="611"/>
              </a:xfrm>
            </p:grpSpPr>
            <p:grpSp>
              <p:nvGrpSpPr>
                <p:cNvPr id="419" name="Group 110"/>
                <p:cNvGrpSpPr>
                  <a:grpSpLocks/>
                </p:cNvGrpSpPr>
                <p:nvPr/>
              </p:nvGrpSpPr>
              <p:grpSpPr bwMode="auto">
                <a:xfrm>
                  <a:off x="4071" y="982"/>
                  <a:ext cx="425" cy="448"/>
                  <a:chOff x="4071" y="982"/>
                  <a:chExt cx="425" cy="448"/>
                </a:xfrm>
              </p:grpSpPr>
              <p:grpSp>
                <p:nvGrpSpPr>
                  <p:cNvPr id="429" name="Group 111"/>
                  <p:cNvGrpSpPr>
                    <a:grpSpLocks/>
                  </p:cNvGrpSpPr>
                  <p:nvPr/>
                </p:nvGrpSpPr>
                <p:grpSpPr bwMode="auto">
                  <a:xfrm>
                    <a:off x="4071" y="982"/>
                    <a:ext cx="425" cy="448"/>
                    <a:chOff x="4071" y="982"/>
                    <a:chExt cx="425" cy="448"/>
                  </a:xfrm>
                </p:grpSpPr>
                <p:grpSp>
                  <p:nvGrpSpPr>
                    <p:cNvPr id="431" name="Group 112"/>
                    <p:cNvGrpSpPr>
                      <a:grpSpLocks/>
                    </p:cNvGrpSpPr>
                    <p:nvPr/>
                  </p:nvGrpSpPr>
                  <p:grpSpPr bwMode="auto">
                    <a:xfrm>
                      <a:off x="4182" y="1010"/>
                      <a:ext cx="314" cy="366"/>
                      <a:chOff x="4182" y="1010"/>
                      <a:chExt cx="314" cy="366"/>
                    </a:xfrm>
                  </p:grpSpPr>
                  <p:grpSp>
                    <p:nvGrpSpPr>
                      <p:cNvPr id="435" name="Group 113"/>
                      <p:cNvGrpSpPr>
                        <a:grpSpLocks/>
                      </p:cNvGrpSpPr>
                      <p:nvPr/>
                    </p:nvGrpSpPr>
                    <p:grpSpPr bwMode="auto">
                      <a:xfrm>
                        <a:off x="4220" y="1010"/>
                        <a:ext cx="276" cy="366"/>
                        <a:chOff x="4220" y="1010"/>
                        <a:chExt cx="276" cy="366"/>
                      </a:xfrm>
                    </p:grpSpPr>
                    <p:sp>
                      <p:nvSpPr>
                        <p:cNvPr id="439"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0"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1"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2"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43"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36"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7"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8"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32"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3"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4"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30"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420" name="Group 126"/>
                <p:cNvGrpSpPr>
                  <a:grpSpLocks/>
                </p:cNvGrpSpPr>
                <p:nvPr/>
              </p:nvGrpSpPr>
              <p:grpSpPr bwMode="auto">
                <a:xfrm>
                  <a:off x="3926" y="902"/>
                  <a:ext cx="385" cy="556"/>
                  <a:chOff x="3926" y="902"/>
                  <a:chExt cx="385" cy="556"/>
                </a:xfrm>
              </p:grpSpPr>
              <p:sp>
                <p:nvSpPr>
                  <p:cNvPr id="423"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4"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5"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6"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7"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428"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21"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22"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15"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6"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7"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8"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85" name="Group 139"/>
            <p:cNvGrpSpPr>
              <a:grpSpLocks/>
            </p:cNvGrpSpPr>
            <p:nvPr/>
          </p:nvGrpSpPr>
          <p:grpSpPr bwMode="auto">
            <a:xfrm>
              <a:off x="2248" y="907"/>
              <a:ext cx="556" cy="525"/>
              <a:chOff x="2248" y="907"/>
              <a:chExt cx="556" cy="525"/>
            </a:xfrm>
          </p:grpSpPr>
          <p:grpSp>
            <p:nvGrpSpPr>
              <p:cNvPr id="399" name="Group 140"/>
              <p:cNvGrpSpPr>
                <a:grpSpLocks/>
              </p:cNvGrpSpPr>
              <p:nvPr/>
            </p:nvGrpSpPr>
            <p:grpSpPr bwMode="auto">
              <a:xfrm>
                <a:off x="2248" y="982"/>
                <a:ext cx="299" cy="314"/>
                <a:chOff x="2248" y="982"/>
                <a:chExt cx="299" cy="314"/>
              </a:xfrm>
            </p:grpSpPr>
            <p:sp>
              <p:nvSpPr>
                <p:cNvPr id="410"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1"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2"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3"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400" name="Group 145"/>
              <p:cNvGrpSpPr>
                <a:grpSpLocks/>
              </p:cNvGrpSpPr>
              <p:nvPr/>
            </p:nvGrpSpPr>
            <p:grpSpPr bwMode="auto">
              <a:xfrm>
                <a:off x="2344" y="907"/>
                <a:ext cx="460" cy="525"/>
                <a:chOff x="2344" y="907"/>
                <a:chExt cx="460" cy="525"/>
              </a:xfrm>
            </p:grpSpPr>
            <p:sp>
              <p:nvSpPr>
                <p:cNvPr id="402"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3"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4"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5"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6"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7"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8"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409"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1"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86" name="Group 155"/>
            <p:cNvGrpSpPr>
              <a:grpSpLocks/>
            </p:cNvGrpSpPr>
            <p:nvPr/>
          </p:nvGrpSpPr>
          <p:grpSpPr bwMode="auto">
            <a:xfrm>
              <a:off x="2529" y="820"/>
              <a:ext cx="1638" cy="883"/>
              <a:chOff x="2529" y="820"/>
              <a:chExt cx="1638" cy="883"/>
            </a:xfrm>
          </p:grpSpPr>
          <p:sp>
            <p:nvSpPr>
              <p:cNvPr id="387"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8"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9"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0"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1"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2"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3"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4"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5"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6"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7"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8"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xmlns="">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22" name="Text Box 58"/>
          <p:cNvSpPr txBox="1">
            <a:spLocks noChangeArrowheads="1"/>
          </p:cNvSpPr>
          <p:nvPr/>
        </p:nvSpPr>
        <p:spPr bwMode="auto">
          <a:xfrm>
            <a:off x="3212096" y="2452950"/>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smtClean="0">
                <a:solidFill>
                  <a:srgbClr val="0000FF"/>
                </a:solidFill>
                <a:latin typeface="微软雅黑" pitchFamily="34" charset="-122"/>
                <a:ea typeface="微软雅黑" pitchFamily="34" charset="-122"/>
              </a:rPr>
              <a:t>互联网</a:t>
            </a:r>
            <a:endParaRPr kumimoji="1" lang="zh-CN" altLang="en-US" sz="1600" b="1" dirty="0">
              <a:solidFill>
                <a:srgbClr val="0000FF"/>
              </a:solidFill>
              <a:latin typeface="微软雅黑" pitchFamily="34" charset="-122"/>
              <a:ea typeface="微软雅黑" pitchFamily="34" charset="-122"/>
            </a:endParaRPr>
          </a:p>
        </p:txBody>
      </p:sp>
      <p:grpSp>
        <p:nvGrpSpPr>
          <p:cNvPr id="31" name="组合 30"/>
          <p:cNvGrpSpPr/>
          <p:nvPr/>
        </p:nvGrpSpPr>
        <p:grpSpPr>
          <a:xfrm>
            <a:off x="829505" y="1318154"/>
            <a:ext cx="2249805" cy="1702857"/>
            <a:chOff x="829505" y="1318154"/>
            <a:chExt cx="2249805" cy="1702857"/>
          </a:xfrm>
        </p:grpSpPr>
        <p:sp>
          <p:nvSpPr>
            <p:cNvPr id="9" name="Line 44"/>
            <p:cNvSpPr>
              <a:spLocks noChangeShapeType="1"/>
            </p:cNvSpPr>
            <p:nvPr/>
          </p:nvSpPr>
          <p:spPr bwMode="auto">
            <a:xfrm flipH="1" flipV="1">
              <a:off x="2278750" y="2217984"/>
              <a:ext cx="540650" cy="185779"/>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47" name="Text Box 406"/>
            <p:cNvSpPr txBox="1">
              <a:spLocks noChangeArrowheads="1"/>
            </p:cNvSpPr>
            <p:nvPr/>
          </p:nvSpPr>
          <p:spPr bwMode="auto">
            <a:xfrm>
              <a:off x="1663538" y="1318154"/>
              <a:ext cx="141577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itchFamily="34" charset="-122"/>
                  <a:ea typeface="微软雅黑" pitchFamily="34" charset="-122"/>
                </a:rPr>
                <a:t>多点控制单元</a:t>
              </a:r>
            </a:p>
            <a:p>
              <a:pPr algn="ctr"/>
              <a:r>
                <a:rPr kumimoji="1" lang="en-US" altLang="zh-CN" sz="1600" b="1" dirty="0">
                  <a:solidFill>
                    <a:srgbClr val="0000FF"/>
                  </a:solidFill>
                  <a:latin typeface="微软雅黑" pitchFamily="34" charset="-122"/>
                  <a:ea typeface="微软雅黑" pitchFamily="34" charset="-122"/>
                </a:rPr>
                <a:t>MCU</a:t>
              </a:r>
            </a:p>
          </p:txBody>
        </p:sp>
        <p:sp>
          <p:nvSpPr>
            <p:cNvPr id="129" name="Line 54"/>
            <p:cNvSpPr>
              <a:spLocks noChangeShapeType="1"/>
            </p:cNvSpPr>
            <p:nvPr/>
          </p:nvSpPr>
          <p:spPr bwMode="auto">
            <a:xfrm flipH="1">
              <a:off x="1712306" y="1707831"/>
              <a:ext cx="0" cy="1267422"/>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30" name="Line 54"/>
            <p:cNvSpPr>
              <a:spLocks noChangeShapeType="1"/>
            </p:cNvSpPr>
            <p:nvPr/>
          </p:nvSpPr>
          <p:spPr bwMode="auto">
            <a:xfrm flipH="1">
              <a:off x="1712306" y="2197505"/>
              <a:ext cx="393756"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2" name="组合 1"/>
            <p:cNvGrpSpPr/>
            <p:nvPr/>
          </p:nvGrpSpPr>
          <p:grpSpPr>
            <a:xfrm>
              <a:off x="829505" y="2039001"/>
              <a:ext cx="881211" cy="521659"/>
              <a:chOff x="829505" y="1722262"/>
              <a:chExt cx="881211" cy="521659"/>
            </a:xfrm>
          </p:grpSpPr>
          <p:sp>
            <p:nvSpPr>
              <p:cNvPr id="135" name="Line 54"/>
              <p:cNvSpPr>
                <a:spLocks noChangeShapeType="1"/>
              </p:cNvSpPr>
              <p:nvPr/>
            </p:nvSpPr>
            <p:spPr bwMode="auto">
              <a:xfrm flipH="1">
                <a:off x="1316960" y="1984136"/>
                <a:ext cx="393756"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131" name="组合 130"/>
              <p:cNvGrpSpPr/>
              <p:nvPr/>
            </p:nvGrpSpPr>
            <p:grpSpPr>
              <a:xfrm>
                <a:off x="829505" y="1722262"/>
                <a:ext cx="684333" cy="521659"/>
                <a:chOff x="4623937" y="1114451"/>
                <a:chExt cx="684333" cy="521659"/>
              </a:xfrm>
            </p:grpSpPr>
            <p:sp>
              <p:nvSpPr>
                <p:cNvPr id="132"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133" name="Picture 200" descr="jisuanji"/>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xmlns="">
                      <a:solidFill>
                        <a:srgbClr val="FFFFFF"/>
                      </a:solidFill>
                    </a14:hiddenFill>
                  </a:ext>
                </a:extLst>
              </p:spPr>
            </p:pic>
            <p:sp>
              <p:nvSpPr>
                <p:cNvPr id="134"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nvGrpSpPr>
            <p:cNvPr id="137" name="组合 136"/>
            <p:cNvGrpSpPr/>
            <p:nvPr/>
          </p:nvGrpSpPr>
          <p:grpSpPr>
            <a:xfrm>
              <a:off x="829505" y="2499352"/>
              <a:ext cx="881211" cy="521659"/>
              <a:chOff x="829505" y="1722262"/>
              <a:chExt cx="881211" cy="521659"/>
            </a:xfrm>
          </p:grpSpPr>
          <p:sp>
            <p:nvSpPr>
              <p:cNvPr id="138" name="Line 54"/>
              <p:cNvSpPr>
                <a:spLocks noChangeShapeType="1"/>
              </p:cNvSpPr>
              <p:nvPr/>
            </p:nvSpPr>
            <p:spPr bwMode="auto">
              <a:xfrm flipH="1">
                <a:off x="1316960" y="1984136"/>
                <a:ext cx="393756"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139" name="组合 138"/>
              <p:cNvGrpSpPr/>
              <p:nvPr/>
            </p:nvGrpSpPr>
            <p:grpSpPr>
              <a:xfrm>
                <a:off x="829505" y="1722262"/>
                <a:ext cx="684333" cy="521659"/>
                <a:chOff x="4623937" y="1114451"/>
                <a:chExt cx="684333" cy="521659"/>
              </a:xfrm>
            </p:grpSpPr>
            <p:sp>
              <p:nvSpPr>
                <p:cNvPr id="140"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141" name="Picture 200" descr="jisuanji"/>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xmlns="">
                      <a:solidFill>
                        <a:srgbClr val="FFFFFF"/>
                      </a:solidFill>
                    </a14:hiddenFill>
                  </a:ext>
                </a:extLst>
              </p:spPr>
            </p:pic>
            <p:sp>
              <p:nvSpPr>
                <p:cNvPr id="142"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nvGrpSpPr>
            <p:cNvPr id="120" name="Group 267"/>
            <p:cNvGrpSpPr>
              <a:grpSpLocks noChangeAspect="1"/>
            </p:cNvGrpSpPr>
            <p:nvPr/>
          </p:nvGrpSpPr>
          <p:grpSpPr bwMode="auto">
            <a:xfrm>
              <a:off x="2044395" y="1910985"/>
              <a:ext cx="543234" cy="560720"/>
              <a:chOff x="3891" y="3006"/>
              <a:chExt cx="466" cy="481"/>
            </a:xfrm>
          </p:grpSpPr>
          <p:sp>
            <p:nvSpPr>
              <p:cNvPr id="121" name="AutoShape 268"/>
              <p:cNvSpPr>
                <a:spLocks noChangeAspect="1" noChangeArrowheads="1" noTextEdit="1"/>
              </p:cNvSpPr>
              <p:nvPr/>
            </p:nvSpPr>
            <p:spPr bwMode="auto">
              <a:xfrm>
                <a:off x="3891" y="3006"/>
                <a:ext cx="466" cy="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122" name="Freeform 269"/>
              <p:cNvSpPr>
                <a:spLocks/>
              </p:cNvSpPr>
              <p:nvPr/>
            </p:nvSpPr>
            <p:spPr bwMode="auto">
              <a:xfrm>
                <a:off x="3891" y="3006"/>
                <a:ext cx="466" cy="481"/>
              </a:xfrm>
              <a:custGeom>
                <a:avLst/>
                <a:gdLst>
                  <a:gd name="T0" fmla="*/ 208 w 15844"/>
                  <a:gd name="T1" fmla="*/ 0 h 16354"/>
                  <a:gd name="T2" fmla="*/ 258 w 15844"/>
                  <a:gd name="T3" fmla="*/ 0 h 16354"/>
                  <a:gd name="T4" fmla="*/ 466 w 15844"/>
                  <a:gd name="T5" fmla="*/ 120 h 16354"/>
                  <a:gd name="T6" fmla="*/ 466 w 15844"/>
                  <a:gd name="T7" fmla="*/ 120 h 16354"/>
                  <a:gd name="T8" fmla="*/ 466 w 15844"/>
                  <a:gd name="T9" fmla="*/ 120 h 16354"/>
                  <a:gd name="T10" fmla="*/ 466 w 15844"/>
                  <a:gd name="T11" fmla="*/ 361 h 16354"/>
                  <a:gd name="T12" fmla="*/ 466 w 15844"/>
                  <a:gd name="T13" fmla="*/ 361 h 16354"/>
                  <a:gd name="T14" fmla="*/ 466 w 15844"/>
                  <a:gd name="T15" fmla="*/ 361 h 16354"/>
                  <a:gd name="T16" fmla="*/ 466 w 15844"/>
                  <a:gd name="T17" fmla="*/ 361 h 16354"/>
                  <a:gd name="T18" fmla="*/ 260 w 15844"/>
                  <a:gd name="T19" fmla="*/ 481 h 16354"/>
                  <a:gd name="T20" fmla="*/ 208 w 15844"/>
                  <a:gd name="T21" fmla="*/ 480 h 16354"/>
                  <a:gd name="T22" fmla="*/ 208 w 15844"/>
                  <a:gd name="T23" fmla="*/ 480 h 16354"/>
                  <a:gd name="T24" fmla="*/ 208 w 15844"/>
                  <a:gd name="T25" fmla="*/ 480 h 16354"/>
                  <a:gd name="T26" fmla="*/ 104 w 15844"/>
                  <a:gd name="T27" fmla="*/ 420 h 16354"/>
                  <a:gd name="T28" fmla="*/ 0 w 15844"/>
                  <a:gd name="T29" fmla="*/ 360 h 16354"/>
                  <a:gd name="T30" fmla="*/ 0 w 15844"/>
                  <a:gd name="T31" fmla="*/ 240 h 16354"/>
                  <a:gd name="T32" fmla="*/ 0 w 15844"/>
                  <a:gd name="T33" fmla="*/ 120 h 16354"/>
                  <a:gd name="T34" fmla="*/ 104 w 15844"/>
                  <a:gd name="T35" fmla="*/ 60 h 16354"/>
                  <a:gd name="T36" fmla="*/ 208 w 15844"/>
                  <a:gd name="T37" fmla="*/ 0 h 16354"/>
                  <a:gd name="T38" fmla="*/ 208 w 15844"/>
                  <a:gd name="T39" fmla="*/ 0 h 163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844" h="16354">
                    <a:moveTo>
                      <a:pt x="7077" y="5"/>
                    </a:moveTo>
                    <a:lnTo>
                      <a:pt x="8774" y="0"/>
                    </a:lnTo>
                    <a:lnTo>
                      <a:pt x="15843" y="4090"/>
                    </a:lnTo>
                    <a:lnTo>
                      <a:pt x="15843" y="4091"/>
                    </a:lnTo>
                    <a:lnTo>
                      <a:pt x="15844" y="4091"/>
                    </a:lnTo>
                    <a:lnTo>
                      <a:pt x="15844" y="12287"/>
                    </a:lnTo>
                    <a:lnTo>
                      <a:pt x="15844" y="12288"/>
                    </a:lnTo>
                    <a:lnTo>
                      <a:pt x="8836" y="16354"/>
                    </a:lnTo>
                    <a:lnTo>
                      <a:pt x="7077" y="16330"/>
                    </a:lnTo>
                    <a:lnTo>
                      <a:pt x="3539" y="14290"/>
                    </a:lnTo>
                    <a:lnTo>
                      <a:pt x="0" y="12249"/>
                    </a:lnTo>
                    <a:lnTo>
                      <a:pt x="0" y="8168"/>
                    </a:lnTo>
                    <a:lnTo>
                      <a:pt x="0" y="4086"/>
                    </a:lnTo>
                    <a:lnTo>
                      <a:pt x="3539" y="2046"/>
                    </a:lnTo>
                    <a:lnTo>
                      <a:pt x="7077" y="6"/>
                    </a:lnTo>
                    <a:lnTo>
                      <a:pt x="7077" y="5"/>
                    </a:lnTo>
                    <a:close/>
                  </a:path>
                </a:pathLst>
              </a:custGeom>
              <a:solidFill>
                <a:srgbClr val="4D72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23" name="Freeform 270"/>
              <p:cNvSpPr>
                <a:spLocks/>
              </p:cNvSpPr>
              <p:nvPr/>
            </p:nvSpPr>
            <p:spPr bwMode="auto">
              <a:xfrm>
                <a:off x="3891" y="3006"/>
                <a:ext cx="466" cy="480"/>
              </a:xfrm>
              <a:custGeom>
                <a:avLst/>
                <a:gdLst>
                  <a:gd name="T0" fmla="*/ 466 w 15844"/>
                  <a:gd name="T1" fmla="*/ 120 h 16325"/>
                  <a:gd name="T2" fmla="*/ 466 w 15844"/>
                  <a:gd name="T3" fmla="*/ 361 h 16325"/>
                  <a:gd name="T4" fmla="*/ 416 w 15844"/>
                  <a:gd name="T5" fmla="*/ 360 h 16325"/>
                  <a:gd name="T6" fmla="*/ 416 w 15844"/>
                  <a:gd name="T7" fmla="*/ 360 h 16325"/>
                  <a:gd name="T8" fmla="*/ 312 w 15844"/>
                  <a:gd name="T9" fmla="*/ 420 h 16325"/>
                  <a:gd name="T10" fmla="*/ 208 w 15844"/>
                  <a:gd name="T11" fmla="*/ 480 h 16325"/>
                  <a:gd name="T12" fmla="*/ 104 w 15844"/>
                  <a:gd name="T13" fmla="*/ 420 h 16325"/>
                  <a:gd name="T14" fmla="*/ 0 w 15844"/>
                  <a:gd name="T15" fmla="*/ 360 h 16325"/>
                  <a:gd name="T16" fmla="*/ 0 w 15844"/>
                  <a:gd name="T17" fmla="*/ 240 h 16325"/>
                  <a:gd name="T18" fmla="*/ 0 w 15844"/>
                  <a:gd name="T19" fmla="*/ 120 h 16325"/>
                  <a:gd name="T20" fmla="*/ 104 w 15844"/>
                  <a:gd name="T21" fmla="*/ 60 h 16325"/>
                  <a:gd name="T22" fmla="*/ 208 w 15844"/>
                  <a:gd name="T23" fmla="*/ 0 h 16325"/>
                  <a:gd name="T24" fmla="*/ 312 w 15844"/>
                  <a:gd name="T25" fmla="*/ 60 h 16325"/>
                  <a:gd name="T26" fmla="*/ 416 w 15844"/>
                  <a:gd name="T27" fmla="*/ 120 h 16325"/>
                  <a:gd name="T28" fmla="*/ 416 w 15844"/>
                  <a:gd name="T29" fmla="*/ 120 h 16325"/>
                  <a:gd name="T30" fmla="*/ 466 w 15844"/>
                  <a:gd name="T31" fmla="*/ 120 h 16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844" h="16325">
                    <a:moveTo>
                      <a:pt x="15844" y="4086"/>
                    </a:moveTo>
                    <a:lnTo>
                      <a:pt x="15844" y="12283"/>
                    </a:lnTo>
                    <a:lnTo>
                      <a:pt x="14155" y="12244"/>
                    </a:lnTo>
                    <a:lnTo>
                      <a:pt x="10616" y="14285"/>
                    </a:lnTo>
                    <a:lnTo>
                      <a:pt x="7077" y="16325"/>
                    </a:lnTo>
                    <a:lnTo>
                      <a:pt x="3539" y="14285"/>
                    </a:lnTo>
                    <a:lnTo>
                      <a:pt x="0" y="12244"/>
                    </a:lnTo>
                    <a:lnTo>
                      <a:pt x="0" y="8163"/>
                    </a:lnTo>
                    <a:lnTo>
                      <a:pt x="0" y="4081"/>
                    </a:lnTo>
                    <a:lnTo>
                      <a:pt x="3539" y="2041"/>
                    </a:lnTo>
                    <a:lnTo>
                      <a:pt x="7077" y="0"/>
                    </a:lnTo>
                    <a:lnTo>
                      <a:pt x="10616" y="2041"/>
                    </a:lnTo>
                    <a:lnTo>
                      <a:pt x="14155" y="4081"/>
                    </a:lnTo>
                    <a:lnTo>
                      <a:pt x="14155" y="4082"/>
                    </a:lnTo>
                    <a:lnTo>
                      <a:pt x="15844" y="4086"/>
                    </a:lnTo>
                    <a:close/>
                  </a:path>
                </a:pathLst>
              </a:custGeom>
              <a:solidFill>
                <a:srgbClr val="00426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24" name="Freeform 271"/>
              <p:cNvSpPr>
                <a:spLocks/>
              </p:cNvSpPr>
              <p:nvPr/>
            </p:nvSpPr>
            <p:spPr bwMode="auto">
              <a:xfrm>
                <a:off x="4099" y="3006"/>
                <a:ext cx="258" cy="481"/>
              </a:xfrm>
              <a:custGeom>
                <a:avLst/>
                <a:gdLst>
                  <a:gd name="T0" fmla="*/ 0 w 8767"/>
                  <a:gd name="T1" fmla="*/ 0 h 16354"/>
                  <a:gd name="T2" fmla="*/ 50 w 8767"/>
                  <a:gd name="T3" fmla="*/ 0 h 16354"/>
                  <a:gd name="T4" fmla="*/ 258 w 8767"/>
                  <a:gd name="T5" fmla="*/ 120 h 16354"/>
                  <a:gd name="T6" fmla="*/ 258 w 8767"/>
                  <a:gd name="T7" fmla="*/ 361 h 16354"/>
                  <a:gd name="T8" fmla="*/ 52 w 8767"/>
                  <a:gd name="T9" fmla="*/ 481 h 16354"/>
                  <a:gd name="T10" fmla="*/ 0 w 8767"/>
                  <a:gd name="T11" fmla="*/ 480 h 16354"/>
                  <a:gd name="T12" fmla="*/ 0 w 8767"/>
                  <a:gd name="T13" fmla="*/ 0 h 163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7" h="16354">
                    <a:moveTo>
                      <a:pt x="0" y="5"/>
                    </a:moveTo>
                    <a:lnTo>
                      <a:pt x="1697" y="0"/>
                    </a:lnTo>
                    <a:lnTo>
                      <a:pt x="8766" y="4090"/>
                    </a:lnTo>
                    <a:lnTo>
                      <a:pt x="8767" y="12287"/>
                    </a:lnTo>
                    <a:lnTo>
                      <a:pt x="1759" y="16354"/>
                    </a:lnTo>
                    <a:lnTo>
                      <a:pt x="0" y="16330"/>
                    </a:lnTo>
                    <a:lnTo>
                      <a:pt x="0" y="5"/>
                    </a:lnTo>
                    <a:close/>
                  </a:path>
                </a:pathLst>
              </a:custGeom>
              <a:solidFill>
                <a:srgbClr val="4D729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25" name="Freeform 272"/>
              <p:cNvSpPr>
                <a:spLocks/>
              </p:cNvSpPr>
              <p:nvPr/>
            </p:nvSpPr>
            <p:spPr bwMode="auto">
              <a:xfrm>
                <a:off x="4307" y="3126"/>
                <a:ext cx="50" cy="241"/>
              </a:xfrm>
              <a:custGeom>
                <a:avLst/>
                <a:gdLst>
                  <a:gd name="T0" fmla="*/ 50 w 1694"/>
                  <a:gd name="T1" fmla="*/ 0 h 8201"/>
                  <a:gd name="T2" fmla="*/ 50 w 1694"/>
                  <a:gd name="T3" fmla="*/ 241 h 8201"/>
                  <a:gd name="T4" fmla="*/ 0 w 1694"/>
                  <a:gd name="T5" fmla="*/ 240 h 8201"/>
                  <a:gd name="T6" fmla="*/ 0 w 1694"/>
                  <a:gd name="T7" fmla="*/ 0 h 8201"/>
                  <a:gd name="T8" fmla="*/ 50 w 1694"/>
                  <a:gd name="T9" fmla="*/ 0 h 82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4" h="8201">
                    <a:moveTo>
                      <a:pt x="1694" y="4"/>
                    </a:moveTo>
                    <a:lnTo>
                      <a:pt x="1694" y="8201"/>
                    </a:lnTo>
                    <a:lnTo>
                      <a:pt x="0" y="8162"/>
                    </a:lnTo>
                    <a:lnTo>
                      <a:pt x="5" y="0"/>
                    </a:lnTo>
                    <a:lnTo>
                      <a:pt x="1694" y="4"/>
                    </a:lnTo>
                    <a:close/>
                  </a:path>
                </a:pathLst>
              </a:custGeom>
              <a:solidFill>
                <a:srgbClr val="00426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26" name="Freeform 273"/>
              <p:cNvSpPr>
                <a:spLocks/>
              </p:cNvSpPr>
              <p:nvPr/>
            </p:nvSpPr>
            <p:spPr bwMode="auto">
              <a:xfrm>
                <a:off x="3891" y="3006"/>
                <a:ext cx="416" cy="480"/>
              </a:xfrm>
              <a:custGeom>
                <a:avLst/>
                <a:gdLst>
                  <a:gd name="T0" fmla="*/ 208 w 14155"/>
                  <a:gd name="T1" fmla="*/ 0 h 16325"/>
                  <a:gd name="T2" fmla="*/ 312 w 14155"/>
                  <a:gd name="T3" fmla="*/ 60 h 16325"/>
                  <a:gd name="T4" fmla="*/ 416 w 14155"/>
                  <a:gd name="T5" fmla="*/ 120 h 16325"/>
                  <a:gd name="T6" fmla="*/ 416 w 14155"/>
                  <a:gd name="T7" fmla="*/ 240 h 16325"/>
                  <a:gd name="T8" fmla="*/ 416 w 14155"/>
                  <a:gd name="T9" fmla="*/ 360 h 16325"/>
                  <a:gd name="T10" fmla="*/ 312 w 14155"/>
                  <a:gd name="T11" fmla="*/ 420 h 16325"/>
                  <a:gd name="T12" fmla="*/ 208 w 14155"/>
                  <a:gd name="T13" fmla="*/ 480 h 16325"/>
                  <a:gd name="T14" fmla="*/ 104 w 14155"/>
                  <a:gd name="T15" fmla="*/ 420 h 16325"/>
                  <a:gd name="T16" fmla="*/ 0 w 14155"/>
                  <a:gd name="T17" fmla="*/ 360 h 16325"/>
                  <a:gd name="T18" fmla="*/ 0 w 14155"/>
                  <a:gd name="T19" fmla="*/ 240 h 16325"/>
                  <a:gd name="T20" fmla="*/ 0 w 14155"/>
                  <a:gd name="T21" fmla="*/ 120 h 16325"/>
                  <a:gd name="T22" fmla="*/ 104 w 14155"/>
                  <a:gd name="T23" fmla="*/ 60 h 16325"/>
                  <a:gd name="T24" fmla="*/ 208 w 14155"/>
                  <a:gd name="T25" fmla="*/ 0 h 163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55" h="16325">
                    <a:moveTo>
                      <a:pt x="7077" y="0"/>
                    </a:moveTo>
                    <a:lnTo>
                      <a:pt x="10616" y="2041"/>
                    </a:lnTo>
                    <a:lnTo>
                      <a:pt x="14155" y="4081"/>
                    </a:lnTo>
                    <a:lnTo>
                      <a:pt x="14155" y="8163"/>
                    </a:lnTo>
                    <a:lnTo>
                      <a:pt x="14155" y="12244"/>
                    </a:lnTo>
                    <a:lnTo>
                      <a:pt x="10616" y="14285"/>
                    </a:lnTo>
                    <a:lnTo>
                      <a:pt x="7077" y="16325"/>
                    </a:lnTo>
                    <a:lnTo>
                      <a:pt x="3539" y="14285"/>
                    </a:lnTo>
                    <a:lnTo>
                      <a:pt x="0" y="12244"/>
                    </a:lnTo>
                    <a:lnTo>
                      <a:pt x="0" y="8163"/>
                    </a:lnTo>
                    <a:lnTo>
                      <a:pt x="0" y="4081"/>
                    </a:lnTo>
                    <a:lnTo>
                      <a:pt x="3539" y="2041"/>
                    </a:lnTo>
                    <a:lnTo>
                      <a:pt x="7077" y="0"/>
                    </a:lnTo>
                    <a:close/>
                  </a:path>
                </a:pathLst>
              </a:custGeom>
              <a:ln/>
            </p:spPr>
            <p:style>
              <a:lnRef idx="0">
                <a:schemeClr val="accent1"/>
              </a:lnRef>
              <a:fillRef idx="3">
                <a:schemeClr val="accent1"/>
              </a:fillRef>
              <a:effectRef idx="3">
                <a:schemeClr val="accent1"/>
              </a:effectRef>
              <a:fontRef idx="minor">
                <a:schemeClr val="lt1"/>
              </a:fontRef>
            </p:style>
            <p:txBody>
              <a:bodyPr/>
              <a:lstStyle/>
              <a:p>
                <a:endParaRPr lang="zh-CN" altLang="en-US"/>
              </a:p>
            </p:txBody>
          </p:sp>
          <p:sp>
            <p:nvSpPr>
              <p:cNvPr id="127" name="Freeform 274"/>
              <p:cNvSpPr>
                <a:spLocks noEditPoints="1"/>
              </p:cNvSpPr>
              <p:nvPr/>
            </p:nvSpPr>
            <p:spPr bwMode="auto">
              <a:xfrm>
                <a:off x="3925" y="3041"/>
                <a:ext cx="373" cy="335"/>
              </a:xfrm>
              <a:custGeom>
                <a:avLst/>
                <a:gdLst>
                  <a:gd name="T0" fmla="*/ 208 w 12696"/>
                  <a:gd name="T1" fmla="*/ 157 h 11389"/>
                  <a:gd name="T2" fmla="*/ 220 w 12696"/>
                  <a:gd name="T3" fmla="*/ 168 h 11389"/>
                  <a:gd name="T4" fmla="*/ 228 w 12696"/>
                  <a:gd name="T5" fmla="*/ 183 h 11389"/>
                  <a:gd name="T6" fmla="*/ 230 w 12696"/>
                  <a:gd name="T7" fmla="*/ 200 h 11389"/>
                  <a:gd name="T8" fmla="*/ 293 w 12696"/>
                  <a:gd name="T9" fmla="*/ 247 h 11389"/>
                  <a:gd name="T10" fmla="*/ 200 w 12696"/>
                  <a:gd name="T11" fmla="*/ 91 h 11389"/>
                  <a:gd name="T12" fmla="*/ 214 w 12696"/>
                  <a:gd name="T13" fmla="*/ 232 h 11389"/>
                  <a:gd name="T14" fmla="*/ 205 w 12696"/>
                  <a:gd name="T15" fmla="*/ 238 h 11389"/>
                  <a:gd name="T16" fmla="*/ 195 w 12696"/>
                  <a:gd name="T17" fmla="*/ 242 h 11389"/>
                  <a:gd name="T18" fmla="*/ 184 w 12696"/>
                  <a:gd name="T19" fmla="*/ 243 h 11389"/>
                  <a:gd name="T20" fmla="*/ 175 w 12696"/>
                  <a:gd name="T21" fmla="*/ 242 h 11389"/>
                  <a:gd name="T22" fmla="*/ 166 w 12696"/>
                  <a:gd name="T23" fmla="*/ 240 h 11389"/>
                  <a:gd name="T24" fmla="*/ 158 w 12696"/>
                  <a:gd name="T25" fmla="*/ 236 h 11389"/>
                  <a:gd name="T26" fmla="*/ 91 w 12696"/>
                  <a:gd name="T27" fmla="*/ 274 h 11389"/>
                  <a:gd name="T28" fmla="*/ 280 w 12696"/>
                  <a:gd name="T29" fmla="*/ 275 h 11389"/>
                  <a:gd name="T30" fmla="*/ 217 w 12696"/>
                  <a:gd name="T31" fmla="*/ 228 h 11389"/>
                  <a:gd name="T32" fmla="*/ 137 w 12696"/>
                  <a:gd name="T33" fmla="*/ 206 h 11389"/>
                  <a:gd name="T34" fmla="*/ 136 w 12696"/>
                  <a:gd name="T35" fmla="*/ 194 h 11389"/>
                  <a:gd name="T36" fmla="*/ 141 w 12696"/>
                  <a:gd name="T37" fmla="*/ 177 h 11389"/>
                  <a:gd name="T38" fmla="*/ 151 w 12696"/>
                  <a:gd name="T39" fmla="*/ 163 h 11389"/>
                  <a:gd name="T40" fmla="*/ 166 w 12696"/>
                  <a:gd name="T41" fmla="*/ 153 h 11389"/>
                  <a:gd name="T42" fmla="*/ 169 w 12696"/>
                  <a:gd name="T43" fmla="*/ 90 h 11389"/>
                  <a:gd name="T44" fmla="*/ 74 w 12696"/>
                  <a:gd name="T45" fmla="*/ 251 h 11389"/>
                  <a:gd name="T46" fmla="*/ 316 w 12696"/>
                  <a:gd name="T47" fmla="*/ 234 h 11389"/>
                  <a:gd name="T48" fmla="*/ 331 w 12696"/>
                  <a:gd name="T49" fmla="*/ 233 h 11389"/>
                  <a:gd name="T50" fmla="*/ 351 w 12696"/>
                  <a:gd name="T51" fmla="*/ 240 h 11389"/>
                  <a:gd name="T52" fmla="*/ 365 w 12696"/>
                  <a:gd name="T53" fmla="*/ 254 h 11389"/>
                  <a:gd name="T54" fmla="*/ 372 w 12696"/>
                  <a:gd name="T55" fmla="*/ 273 h 11389"/>
                  <a:gd name="T56" fmla="*/ 371 w 12696"/>
                  <a:gd name="T57" fmla="*/ 294 h 11389"/>
                  <a:gd name="T58" fmla="*/ 361 w 12696"/>
                  <a:gd name="T59" fmla="*/ 311 h 11389"/>
                  <a:gd name="T60" fmla="*/ 345 w 12696"/>
                  <a:gd name="T61" fmla="*/ 323 h 11389"/>
                  <a:gd name="T62" fmla="*/ 325 w 12696"/>
                  <a:gd name="T63" fmla="*/ 326 h 11389"/>
                  <a:gd name="T64" fmla="*/ 309 w 12696"/>
                  <a:gd name="T65" fmla="*/ 323 h 11389"/>
                  <a:gd name="T66" fmla="*/ 296 w 12696"/>
                  <a:gd name="T67" fmla="*/ 315 h 11389"/>
                  <a:gd name="T68" fmla="*/ 286 w 12696"/>
                  <a:gd name="T69" fmla="*/ 304 h 11389"/>
                  <a:gd name="T70" fmla="*/ 89 w 12696"/>
                  <a:gd name="T71" fmla="*/ 307 h 11389"/>
                  <a:gd name="T72" fmla="*/ 80 w 12696"/>
                  <a:gd name="T73" fmla="*/ 321 h 11389"/>
                  <a:gd name="T74" fmla="*/ 67 w 12696"/>
                  <a:gd name="T75" fmla="*/ 330 h 11389"/>
                  <a:gd name="T76" fmla="*/ 51 w 12696"/>
                  <a:gd name="T77" fmla="*/ 335 h 11389"/>
                  <a:gd name="T78" fmla="*/ 31 w 12696"/>
                  <a:gd name="T79" fmla="*/ 332 h 11389"/>
                  <a:gd name="T80" fmla="*/ 14 w 12696"/>
                  <a:gd name="T81" fmla="*/ 321 h 11389"/>
                  <a:gd name="T82" fmla="*/ 3 w 12696"/>
                  <a:gd name="T83" fmla="*/ 304 h 11389"/>
                  <a:gd name="T84" fmla="*/ 0 w 12696"/>
                  <a:gd name="T85" fmla="*/ 284 h 11389"/>
                  <a:gd name="T86" fmla="*/ 7 w 12696"/>
                  <a:gd name="T87" fmla="*/ 264 h 11389"/>
                  <a:gd name="T88" fmla="*/ 21 w 12696"/>
                  <a:gd name="T89" fmla="*/ 250 h 11389"/>
                  <a:gd name="T90" fmla="*/ 40 w 12696"/>
                  <a:gd name="T91" fmla="*/ 242 h 11389"/>
                  <a:gd name="T92" fmla="*/ 50 w 12696"/>
                  <a:gd name="T93" fmla="*/ 242 h 11389"/>
                  <a:gd name="T94" fmla="*/ 145 w 12696"/>
                  <a:gd name="T95" fmla="*/ 68 h 11389"/>
                  <a:gd name="T96" fmla="*/ 142 w 12696"/>
                  <a:gd name="T97" fmla="*/ 62 h 11389"/>
                  <a:gd name="T98" fmla="*/ 141 w 12696"/>
                  <a:gd name="T99" fmla="*/ 54 h 11389"/>
                  <a:gd name="T100" fmla="*/ 140 w 12696"/>
                  <a:gd name="T101" fmla="*/ 47 h 11389"/>
                  <a:gd name="T102" fmla="*/ 144 w 12696"/>
                  <a:gd name="T103" fmla="*/ 26 h 11389"/>
                  <a:gd name="T104" fmla="*/ 157 w 12696"/>
                  <a:gd name="T105" fmla="*/ 11 h 11389"/>
                  <a:gd name="T106" fmla="*/ 175 w 12696"/>
                  <a:gd name="T107" fmla="*/ 1 h 11389"/>
                  <a:gd name="T108" fmla="*/ 196 w 12696"/>
                  <a:gd name="T109" fmla="*/ 1 h 11389"/>
                  <a:gd name="T110" fmla="*/ 214 w 12696"/>
                  <a:gd name="T111" fmla="*/ 9 h 11389"/>
                  <a:gd name="T112" fmla="*/ 227 w 12696"/>
                  <a:gd name="T113" fmla="*/ 24 h 11389"/>
                  <a:gd name="T114" fmla="*/ 233 w 12696"/>
                  <a:gd name="T115" fmla="*/ 44 h 11389"/>
                  <a:gd name="T116" fmla="*/ 232 w 12696"/>
                  <a:gd name="T117" fmla="*/ 55 h 11389"/>
                  <a:gd name="T118" fmla="*/ 230 w 12696"/>
                  <a:gd name="T119" fmla="*/ 63 h 11389"/>
                  <a:gd name="T120" fmla="*/ 226 w 12696"/>
                  <a:gd name="T121" fmla="*/ 71 h 113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96" h="11389">
                    <a:moveTo>
                      <a:pt x="6654" y="3139"/>
                    </a:moveTo>
                    <a:lnTo>
                      <a:pt x="6654" y="5157"/>
                    </a:lnTo>
                    <a:lnTo>
                      <a:pt x="6715" y="5175"/>
                    </a:lnTo>
                    <a:lnTo>
                      <a:pt x="6777" y="5196"/>
                    </a:lnTo>
                    <a:lnTo>
                      <a:pt x="6837" y="5220"/>
                    </a:lnTo>
                    <a:lnTo>
                      <a:pt x="6895" y="5245"/>
                    </a:lnTo>
                    <a:lnTo>
                      <a:pt x="6953" y="5274"/>
                    </a:lnTo>
                    <a:lnTo>
                      <a:pt x="7009" y="5304"/>
                    </a:lnTo>
                    <a:lnTo>
                      <a:pt x="7064" y="5336"/>
                    </a:lnTo>
                    <a:lnTo>
                      <a:pt x="7118" y="5371"/>
                    </a:lnTo>
                    <a:lnTo>
                      <a:pt x="7170" y="5408"/>
                    </a:lnTo>
                    <a:lnTo>
                      <a:pt x="7220" y="5447"/>
                    </a:lnTo>
                    <a:lnTo>
                      <a:pt x="7269" y="5488"/>
                    </a:lnTo>
                    <a:lnTo>
                      <a:pt x="7316" y="5530"/>
                    </a:lnTo>
                    <a:lnTo>
                      <a:pt x="7361" y="5575"/>
                    </a:lnTo>
                    <a:lnTo>
                      <a:pt x="7404" y="5621"/>
                    </a:lnTo>
                    <a:lnTo>
                      <a:pt x="7446" y="5668"/>
                    </a:lnTo>
                    <a:lnTo>
                      <a:pt x="7486" y="5718"/>
                    </a:lnTo>
                    <a:lnTo>
                      <a:pt x="7524" y="5769"/>
                    </a:lnTo>
                    <a:lnTo>
                      <a:pt x="7560" y="5821"/>
                    </a:lnTo>
                    <a:lnTo>
                      <a:pt x="7593" y="5875"/>
                    </a:lnTo>
                    <a:lnTo>
                      <a:pt x="7625" y="5930"/>
                    </a:lnTo>
                    <a:lnTo>
                      <a:pt x="7655" y="5987"/>
                    </a:lnTo>
                    <a:lnTo>
                      <a:pt x="7681" y="6045"/>
                    </a:lnTo>
                    <a:lnTo>
                      <a:pt x="7707" y="6104"/>
                    </a:lnTo>
                    <a:lnTo>
                      <a:pt x="7729" y="6165"/>
                    </a:lnTo>
                    <a:lnTo>
                      <a:pt x="7749" y="6227"/>
                    </a:lnTo>
                    <a:lnTo>
                      <a:pt x="7766" y="6289"/>
                    </a:lnTo>
                    <a:lnTo>
                      <a:pt x="7782" y="6352"/>
                    </a:lnTo>
                    <a:lnTo>
                      <a:pt x="7794" y="6417"/>
                    </a:lnTo>
                    <a:lnTo>
                      <a:pt x="7804" y="6483"/>
                    </a:lnTo>
                    <a:lnTo>
                      <a:pt x="7811" y="6549"/>
                    </a:lnTo>
                    <a:lnTo>
                      <a:pt x="7815" y="6616"/>
                    </a:lnTo>
                    <a:lnTo>
                      <a:pt x="7816" y="6684"/>
                    </a:lnTo>
                    <a:lnTo>
                      <a:pt x="7815" y="6741"/>
                    </a:lnTo>
                    <a:lnTo>
                      <a:pt x="7812" y="6797"/>
                    </a:lnTo>
                    <a:lnTo>
                      <a:pt x="7807" y="6852"/>
                    </a:lnTo>
                    <a:lnTo>
                      <a:pt x="7801" y="6907"/>
                    </a:lnTo>
                    <a:lnTo>
                      <a:pt x="7792" y="6962"/>
                    </a:lnTo>
                    <a:lnTo>
                      <a:pt x="7782" y="7016"/>
                    </a:lnTo>
                    <a:lnTo>
                      <a:pt x="7769" y="7069"/>
                    </a:lnTo>
                    <a:lnTo>
                      <a:pt x="7755" y="7121"/>
                    </a:lnTo>
                    <a:lnTo>
                      <a:pt x="9912" y="8472"/>
                    </a:lnTo>
                    <a:lnTo>
                      <a:pt x="9942" y="8439"/>
                    </a:lnTo>
                    <a:lnTo>
                      <a:pt x="9973" y="8406"/>
                    </a:lnTo>
                    <a:lnTo>
                      <a:pt x="10004" y="8374"/>
                    </a:lnTo>
                    <a:lnTo>
                      <a:pt x="10037" y="8342"/>
                    </a:lnTo>
                    <a:lnTo>
                      <a:pt x="8210" y="6140"/>
                    </a:lnTo>
                    <a:lnTo>
                      <a:pt x="8151" y="6041"/>
                    </a:lnTo>
                    <a:lnTo>
                      <a:pt x="6964" y="3045"/>
                    </a:lnTo>
                    <a:lnTo>
                      <a:pt x="6926" y="3060"/>
                    </a:lnTo>
                    <a:lnTo>
                      <a:pt x="6888" y="3074"/>
                    </a:lnTo>
                    <a:lnTo>
                      <a:pt x="6850" y="3088"/>
                    </a:lnTo>
                    <a:lnTo>
                      <a:pt x="6812" y="3100"/>
                    </a:lnTo>
                    <a:lnTo>
                      <a:pt x="6773" y="3111"/>
                    </a:lnTo>
                    <a:lnTo>
                      <a:pt x="6734" y="3121"/>
                    </a:lnTo>
                    <a:lnTo>
                      <a:pt x="6694" y="3131"/>
                    </a:lnTo>
                    <a:lnTo>
                      <a:pt x="6654" y="3139"/>
                    </a:lnTo>
                    <a:close/>
                    <a:moveTo>
                      <a:pt x="7391" y="7762"/>
                    </a:moveTo>
                    <a:lnTo>
                      <a:pt x="7363" y="7791"/>
                    </a:lnTo>
                    <a:lnTo>
                      <a:pt x="7334" y="7819"/>
                    </a:lnTo>
                    <a:lnTo>
                      <a:pt x="7306" y="7847"/>
                    </a:lnTo>
                    <a:lnTo>
                      <a:pt x="7276" y="7873"/>
                    </a:lnTo>
                    <a:lnTo>
                      <a:pt x="7245" y="7899"/>
                    </a:lnTo>
                    <a:lnTo>
                      <a:pt x="7215" y="7924"/>
                    </a:lnTo>
                    <a:lnTo>
                      <a:pt x="7183" y="7949"/>
                    </a:lnTo>
                    <a:lnTo>
                      <a:pt x="7151" y="7972"/>
                    </a:lnTo>
                    <a:lnTo>
                      <a:pt x="7119" y="7996"/>
                    </a:lnTo>
                    <a:lnTo>
                      <a:pt x="7085" y="8017"/>
                    </a:lnTo>
                    <a:lnTo>
                      <a:pt x="7051" y="8039"/>
                    </a:lnTo>
                    <a:lnTo>
                      <a:pt x="7016" y="8059"/>
                    </a:lnTo>
                    <a:lnTo>
                      <a:pt x="6981" y="8079"/>
                    </a:lnTo>
                    <a:lnTo>
                      <a:pt x="6946" y="8097"/>
                    </a:lnTo>
                    <a:lnTo>
                      <a:pt x="6910" y="8116"/>
                    </a:lnTo>
                    <a:lnTo>
                      <a:pt x="6873" y="8132"/>
                    </a:lnTo>
                    <a:lnTo>
                      <a:pt x="6836" y="8148"/>
                    </a:lnTo>
                    <a:lnTo>
                      <a:pt x="6798" y="8164"/>
                    </a:lnTo>
                    <a:lnTo>
                      <a:pt x="6760" y="8177"/>
                    </a:lnTo>
                    <a:lnTo>
                      <a:pt x="6721" y="8190"/>
                    </a:lnTo>
                    <a:lnTo>
                      <a:pt x="6683" y="8202"/>
                    </a:lnTo>
                    <a:lnTo>
                      <a:pt x="6644" y="8214"/>
                    </a:lnTo>
                    <a:lnTo>
                      <a:pt x="6604" y="8224"/>
                    </a:lnTo>
                    <a:lnTo>
                      <a:pt x="6564" y="8233"/>
                    </a:lnTo>
                    <a:lnTo>
                      <a:pt x="6523" y="8241"/>
                    </a:lnTo>
                    <a:lnTo>
                      <a:pt x="6482" y="8248"/>
                    </a:lnTo>
                    <a:lnTo>
                      <a:pt x="6441" y="8255"/>
                    </a:lnTo>
                    <a:lnTo>
                      <a:pt x="6399" y="8260"/>
                    </a:lnTo>
                    <a:lnTo>
                      <a:pt x="6357" y="8264"/>
                    </a:lnTo>
                    <a:lnTo>
                      <a:pt x="6315" y="8267"/>
                    </a:lnTo>
                    <a:lnTo>
                      <a:pt x="6272" y="8268"/>
                    </a:lnTo>
                    <a:lnTo>
                      <a:pt x="6230" y="8269"/>
                    </a:lnTo>
                    <a:lnTo>
                      <a:pt x="6193" y="8268"/>
                    </a:lnTo>
                    <a:lnTo>
                      <a:pt x="6159" y="8267"/>
                    </a:lnTo>
                    <a:lnTo>
                      <a:pt x="6123" y="8265"/>
                    </a:lnTo>
                    <a:lnTo>
                      <a:pt x="6087" y="8262"/>
                    </a:lnTo>
                    <a:lnTo>
                      <a:pt x="6052" y="8259"/>
                    </a:lnTo>
                    <a:lnTo>
                      <a:pt x="6017" y="8255"/>
                    </a:lnTo>
                    <a:lnTo>
                      <a:pt x="5983" y="8249"/>
                    </a:lnTo>
                    <a:lnTo>
                      <a:pt x="5948" y="8243"/>
                    </a:lnTo>
                    <a:lnTo>
                      <a:pt x="5914" y="8237"/>
                    </a:lnTo>
                    <a:lnTo>
                      <a:pt x="5879" y="8230"/>
                    </a:lnTo>
                    <a:lnTo>
                      <a:pt x="5846" y="8222"/>
                    </a:lnTo>
                    <a:lnTo>
                      <a:pt x="5813" y="8213"/>
                    </a:lnTo>
                    <a:lnTo>
                      <a:pt x="5779" y="8203"/>
                    </a:lnTo>
                    <a:lnTo>
                      <a:pt x="5746" y="8193"/>
                    </a:lnTo>
                    <a:lnTo>
                      <a:pt x="5714" y="8182"/>
                    </a:lnTo>
                    <a:lnTo>
                      <a:pt x="5682" y="8171"/>
                    </a:lnTo>
                    <a:lnTo>
                      <a:pt x="5650" y="8158"/>
                    </a:lnTo>
                    <a:lnTo>
                      <a:pt x="5618" y="8146"/>
                    </a:lnTo>
                    <a:lnTo>
                      <a:pt x="5588" y="8132"/>
                    </a:lnTo>
                    <a:lnTo>
                      <a:pt x="5557" y="8119"/>
                    </a:lnTo>
                    <a:lnTo>
                      <a:pt x="5526" y="8103"/>
                    </a:lnTo>
                    <a:lnTo>
                      <a:pt x="5496" y="8088"/>
                    </a:lnTo>
                    <a:lnTo>
                      <a:pt x="5466" y="8072"/>
                    </a:lnTo>
                    <a:lnTo>
                      <a:pt x="5436" y="8055"/>
                    </a:lnTo>
                    <a:lnTo>
                      <a:pt x="5408" y="8038"/>
                    </a:lnTo>
                    <a:lnTo>
                      <a:pt x="5379" y="8021"/>
                    </a:lnTo>
                    <a:lnTo>
                      <a:pt x="5350" y="8002"/>
                    </a:lnTo>
                    <a:lnTo>
                      <a:pt x="5323" y="7983"/>
                    </a:lnTo>
                    <a:lnTo>
                      <a:pt x="5296" y="7963"/>
                    </a:lnTo>
                    <a:lnTo>
                      <a:pt x="5268" y="7943"/>
                    </a:lnTo>
                    <a:lnTo>
                      <a:pt x="5242" y="7922"/>
                    </a:lnTo>
                    <a:lnTo>
                      <a:pt x="5216" y="7901"/>
                    </a:lnTo>
                    <a:lnTo>
                      <a:pt x="3080" y="9266"/>
                    </a:lnTo>
                    <a:lnTo>
                      <a:pt x="3089" y="9295"/>
                    </a:lnTo>
                    <a:lnTo>
                      <a:pt x="3099" y="9323"/>
                    </a:lnTo>
                    <a:lnTo>
                      <a:pt x="3107" y="9352"/>
                    </a:lnTo>
                    <a:lnTo>
                      <a:pt x="3116" y="9381"/>
                    </a:lnTo>
                    <a:lnTo>
                      <a:pt x="3124" y="9411"/>
                    </a:lnTo>
                    <a:lnTo>
                      <a:pt x="3132" y="9439"/>
                    </a:lnTo>
                    <a:lnTo>
                      <a:pt x="3138" y="9469"/>
                    </a:lnTo>
                    <a:lnTo>
                      <a:pt x="3144" y="9500"/>
                    </a:lnTo>
                    <a:lnTo>
                      <a:pt x="6391" y="8677"/>
                    </a:lnTo>
                    <a:lnTo>
                      <a:pt x="6561" y="8675"/>
                    </a:lnTo>
                    <a:lnTo>
                      <a:pt x="9532" y="9342"/>
                    </a:lnTo>
                    <a:lnTo>
                      <a:pt x="9535" y="9316"/>
                    </a:lnTo>
                    <a:lnTo>
                      <a:pt x="9539" y="9288"/>
                    </a:lnTo>
                    <a:lnTo>
                      <a:pt x="9543" y="9260"/>
                    </a:lnTo>
                    <a:lnTo>
                      <a:pt x="9547" y="9233"/>
                    </a:lnTo>
                    <a:lnTo>
                      <a:pt x="9552" y="9206"/>
                    </a:lnTo>
                    <a:lnTo>
                      <a:pt x="9557" y="9180"/>
                    </a:lnTo>
                    <a:lnTo>
                      <a:pt x="9563" y="9153"/>
                    </a:lnTo>
                    <a:lnTo>
                      <a:pt x="9570" y="9126"/>
                    </a:lnTo>
                    <a:lnTo>
                      <a:pt x="7391" y="7762"/>
                    </a:lnTo>
                    <a:close/>
                    <a:moveTo>
                      <a:pt x="4773" y="7309"/>
                    </a:moveTo>
                    <a:lnTo>
                      <a:pt x="4758" y="7273"/>
                    </a:lnTo>
                    <a:lnTo>
                      <a:pt x="4743" y="7237"/>
                    </a:lnTo>
                    <a:lnTo>
                      <a:pt x="4730" y="7200"/>
                    </a:lnTo>
                    <a:lnTo>
                      <a:pt x="4718" y="7162"/>
                    </a:lnTo>
                    <a:lnTo>
                      <a:pt x="4706" y="7124"/>
                    </a:lnTo>
                    <a:lnTo>
                      <a:pt x="4695" y="7086"/>
                    </a:lnTo>
                    <a:lnTo>
                      <a:pt x="4685" y="7047"/>
                    </a:lnTo>
                    <a:lnTo>
                      <a:pt x="4677" y="7008"/>
                    </a:lnTo>
                    <a:lnTo>
                      <a:pt x="4669" y="6969"/>
                    </a:lnTo>
                    <a:lnTo>
                      <a:pt x="4663" y="6929"/>
                    </a:lnTo>
                    <a:lnTo>
                      <a:pt x="4656" y="6889"/>
                    </a:lnTo>
                    <a:lnTo>
                      <a:pt x="4652" y="6848"/>
                    </a:lnTo>
                    <a:lnTo>
                      <a:pt x="4648" y="6807"/>
                    </a:lnTo>
                    <a:lnTo>
                      <a:pt x="4645" y="6766"/>
                    </a:lnTo>
                    <a:lnTo>
                      <a:pt x="4644" y="6725"/>
                    </a:lnTo>
                    <a:lnTo>
                      <a:pt x="4643" y="6684"/>
                    </a:lnTo>
                    <a:lnTo>
                      <a:pt x="4645" y="6612"/>
                    </a:lnTo>
                    <a:lnTo>
                      <a:pt x="4649" y="6541"/>
                    </a:lnTo>
                    <a:lnTo>
                      <a:pt x="4657" y="6472"/>
                    </a:lnTo>
                    <a:lnTo>
                      <a:pt x="4669" y="6403"/>
                    </a:lnTo>
                    <a:lnTo>
                      <a:pt x="4682" y="6335"/>
                    </a:lnTo>
                    <a:lnTo>
                      <a:pt x="4698" y="6269"/>
                    </a:lnTo>
                    <a:lnTo>
                      <a:pt x="4718" y="6203"/>
                    </a:lnTo>
                    <a:lnTo>
                      <a:pt x="4740" y="6139"/>
                    </a:lnTo>
                    <a:lnTo>
                      <a:pt x="4765" y="6075"/>
                    </a:lnTo>
                    <a:lnTo>
                      <a:pt x="4793" y="6013"/>
                    </a:lnTo>
                    <a:lnTo>
                      <a:pt x="4822" y="5953"/>
                    </a:lnTo>
                    <a:lnTo>
                      <a:pt x="4855" y="5894"/>
                    </a:lnTo>
                    <a:lnTo>
                      <a:pt x="4890" y="5837"/>
                    </a:lnTo>
                    <a:lnTo>
                      <a:pt x="4928" y="5781"/>
                    </a:lnTo>
                    <a:lnTo>
                      <a:pt x="4966" y="5727"/>
                    </a:lnTo>
                    <a:lnTo>
                      <a:pt x="5008" y="5675"/>
                    </a:lnTo>
                    <a:lnTo>
                      <a:pt x="5052" y="5624"/>
                    </a:lnTo>
                    <a:lnTo>
                      <a:pt x="5097" y="5576"/>
                    </a:lnTo>
                    <a:lnTo>
                      <a:pt x="5146" y="5529"/>
                    </a:lnTo>
                    <a:lnTo>
                      <a:pt x="5196" y="5484"/>
                    </a:lnTo>
                    <a:lnTo>
                      <a:pt x="5247" y="5442"/>
                    </a:lnTo>
                    <a:lnTo>
                      <a:pt x="5300" y="5401"/>
                    </a:lnTo>
                    <a:lnTo>
                      <a:pt x="5355" y="5363"/>
                    </a:lnTo>
                    <a:lnTo>
                      <a:pt x="5412" y="5327"/>
                    </a:lnTo>
                    <a:lnTo>
                      <a:pt x="5470" y="5293"/>
                    </a:lnTo>
                    <a:lnTo>
                      <a:pt x="5530" y="5262"/>
                    </a:lnTo>
                    <a:lnTo>
                      <a:pt x="5592" y="5233"/>
                    </a:lnTo>
                    <a:lnTo>
                      <a:pt x="5654" y="5208"/>
                    </a:lnTo>
                    <a:lnTo>
                      <a:pt x="5718" y="5184"/>
                    </a:lnTo>
                    <a:lnTo>
                      <a:pt x="5783" y="5164"/>
                    </a:lnTo>
                    <a:lnTo>
                      <a:pt x="5850" y="5145"/>
                    </a:lnTo>
                    <a:lnTo>
                      <a:pt x="5917" y="5130"/>
                    </a:lnTo>
                    <a:lnTo>
                      <a:pt x="5917" y="3109"/>
                    </a:lnTo>
                    <a:lnTo>
                      <a:pt x="5875" y="3097"/>
                    </a:lnTo>
                    <a:lnTo>
                      <a:pt x="5833" y="3083"/>
                    </a:lnTo>
                    <a:lnTo>
                      <a:pt x="5792" y="3068"/>
                    </a:lnTo>
                    <a:lnTo>
                      <a:pt x="5752" y="3052"/>
                    </a:lnTo>
                    <a:lnTo>
                      <a:pt x="5711" y="3036"/>
                    </a:lnTo>
                    <a:lnTo>
                      <a:pt x="5673" y="3017"/>
                    </a:lnTo>
                    <a:lnTo>
                      <a:pt x="5634" y="2999"/>
                    </a:lnTo>
                    <a:lnTo>
                      <a:pt x="5596" y="2978"/>
                    </a:lnTo>
                    <a:lnTo>
                      <a:pt x="4472" y="5733"/>
                    </a:lnTo>
                    <a:lnTo>
                      <a:pt x="4429" y="5811"/>
                    </a:lnTo>
                    <a:lnTo>
                      <a:pt x="2475" y="8493"/>
                    </a:lnTo>
                    <a:lnTo>
                      <a:pt x="2501" y="8511"/>
                    </a:lnTo>
                    <a:lnTo>
                      <a:pt x="2527" y="8530"/>
                    </a:lnTo>
                    <a:lnTo>
                      <a:pt x="2552" y="8549"/>
                    </a:lnTo>
                    <a:lnTo>
                      <a:pt x="2577" y="8568"/>
                    </a:lnTo>
                    <a:lnTo>
                      <a:pt x="2602" y="8588"/>
                    </a:lnTo>
                    <a:lnTo>
                      <a:pt x="2626" y="8609"/>
                    </a:lnTo>
                    <a:lnTo>
                      <a:pt x="2650" y="8630"/>
                    </a:lnTo>
                    <a:lnTo>
                      <a:pt x="2673" y="8651"/>
                    </a:lnTo>
                    <a:lnTo>
                      <a:pt x="4773" y="7309"/>
                    </a:lnTo>
                    <a:close/>
                    <a:moveTo>
                      <a:pt x="10693" y="7981"/>
                    </a:moveTo>
                    <a:lnTo>
                      <a:pt x="10743" y="7968"/>
                    </a:lnTo>
                    <a:lnTo>
                      <a:pt x="10793" y="7957"/>
                    </a:lnTo>
                    <a:lnTo>
                      <a:pt x="10844" y="7948"/>
                    </a:lnTo>
                    <a:lnTo>
                      <a:pt x="10897" y="7940"/>
                    </a:lnTo>
                    <a:lnTo>
                      <a:pt x="10949" y="7934"/>
                    </a:lnTo>
                    <a:lnTo>
                      <a:pt x="11002" y="7930"/>
                    </a:lnTo>
                    <a:lnTo>
                      <a:pt x="11055" y="7926"/>
                    </a:lnTo>
                    <a:lnTo>
                      <a:pt x="11109" y="7925"/>
                    </a:lnTo>
                    <a:lnTo>
                      <a:pt x="11190" y="7927"/>
                    </a:lnTo>
                    <a:lnTo>
                      <a:pt x="11271" y="7934"/>
                    </a:lnTo>
                    <a:lnTo>
                      <a:pt x="11351" y="7944"/>
                    </a:lnTo>
                    <a:lnTo>
                      <a:pt x="11429" y="7958"/>
                    </a:lnTo>
                    <a:lnTo>
                      <a:pt x="11505" y="7976"/>
                    </a:lnTo>
                    <a:lnTo>
                      <a:pt x="11580" y="7997"/>
                    </a:lnTo>
                    <a:lnTo>
                      <a:pt x="11654" y="8023"/>
                    </a:lnTo>
                    <a:lnTo>
                      <a:pt x="11727" y="8050"/>
                    </a:lnTo>
                    <a:lnTo>
                      <a:pt x="11796" y="8082"/>
                    </a:lnTo>
                    <a:lnTo>
                      <a:pt x="11865" y="8118"/>
                    </a:lnTo>
                    <a:lnTo>
                      <a:pt x="11931" y="8155"/>
                    </a:lnTo>
                    <a:lnTo>
                      <a:pt x="11996" y="8197"/>
                    </a:lnTo>
                    <a:lnTo>
                      <a:pt x="12058" y="8241"/>
                    </a:lnTo>
                    <a:lnTo>
                      <a:pt x="12117" y="8288"/>
                    </a:lnTo>
                    <a:lnTo>
                      <a:pt x="12175" y="8338"/>
                    </a:lnTo>
                    <a:lnTo>
                      <a:pt x="12230" y="8391"/>
                    </a:lnTo>
                    <a:lnTo>
                      <a:pt x="12283" y="8446"/>
                    </a:lnTo>
                    <a:lnTo>
                      <a:pt x="12333" y="8503"/>
                    </a:lnTo>
                    <a:lnTo>
                      <a:pt x="12380" y="8563"/>
                    </a:lnTo>
                    <a:lnTo>
                      <a:pt x="12424" y="8626"/>
                    </a:lnTo>
                    <a:lnTo>
                      <a:pt x="12465" y="8690"/>
                    </a:lnTo>
                    <a:lnTo>
                      <a:pt x="12504" y="8756"/>
                    </a:lnTo>
                    <a:lnTo>
                      <a:pt x="12539" y="8824"/>
                    </a:lnTo>
                    <a:lnTo>
                      <a:pt x="12571" y="8894"/>
                    </a:lnTo>
                    <a:lnTo>
                      <a:pt x="12599" y="8966"/>
                    </a:lnTo>
                    <a:lnTo>
                      <a:pt x="12624" y="9040"/>
                    </a:lnTo>
                    <a:lnTo>
                      <a:pt x="12645" y="9115"/>
                    </a:lnTo>
                    <a:lnTo>
                      <a:pt x="12664" y="9192"/>
                    </a:lnTo>
                    <a:lnTo>
                      <a:pt x="12677" y="9270"/>
                    </a:lnTo>
                    <a:lnTo>
                      <a:pt x="12687" y="9348"/>
                    </a:lnTo>
                    <a:lnTo>
                      <a:pt x="12694" y="9429"/>
                    </a:lnTo>
                    <a:lnTo>
                      <a:pt x="12696" y="9510"/>
                    </a:lnTo>
                    <a:lnTo>
                      <a:pt x="12694" y="9592"/>
                    </a:lnTo>
                    <a:lnTo>
                      <a:pt x="12687" y="9672"/>
                    </a:lnTo>
                    <a:lnTo>
                      <a:pt x="12677" y="9751"/>
                    </a:lnTo>
                    <a:lnTo>
                      <a:pt x="12664" y="9829"/>
                    </a:lnTo>
                    <a:lnTo>
                      <a:pt x="12645" y="9905"/>
                    </a:lnTo>
                    <a:lnTo>
                      <a:pt x="12624" y="9981"/>
                    </a:lnTo>
                    <a:lnTo>
                      <a:pt x="12599" y="10055"/>
                    </a:lnTo>
                    <a:lnTo>
                      <a:pt x="12571" y="10126"/>
                    </a:lnTo>
                    <a:lnTo>
                      <a:pt x="12539" y="10197"/>
                    </a:lnTo>
                    <a:lnTo>
                      <a:pt x="12504" y="10265"/>
                    </a:lnTo>
                    <a:lnTo>
                      <a:pt x="12465" y="10332"/>
                    </a:lnTo>
                    <a:lnTo>
                      <a:pt x="12424" y="10395"/>
                    </a:lnTo>
                    <a:lnTo>
                      <a:pt x="12380" y="10457"/>
                    </a:lnTo>
                    <a:lnTo>
                      <a:pt x="12333" y="10518"/>
                    </a:lnTo>
                    <a:lnTo>
                      <a:pt x="12283" y="10575"/>
                    </a:lnTo>
                    <a:lnTo>
                      <a:pt x="12230" y="10630"/>
                    </a:lnTo>
                    <a:lnTo>
                      <a:pt x="12175" y="10682"/>
                    </a:lnTo>
                    <a:lnTo>
                      <a:pt x="12117" y="10732"/>
                    </a:lnTo>
                    <a:lnTo>
                      <a:pt x="12058" y="10779"/>
                    </a:lnTo>
                    <a:lnTo>
                      <a:pt x="11996" y="10824"/>
                    </a:lnTo>
                    <a:lnTo>
                      <a:pt x="11931" y="10865"/>
                    </a:lnTo>
                    <a:lnTo>
                      <a:pt x="11865" y="10903"/>
                    </a:lnTo>
                    <a:lnTo>
                      <a:pt x="11796" y="10939"/>
                    </a:lnTo>
                    <a:lnTo>
                      <a:pt x="11727" y="10970"/>
                    </a:lnTo>
                    <a:lnTo>
                      <a:pt x="11654" y="10999"/>
                    </a:lnTo>
                    <a:lnTo>
                      <a:pt x="11580" y="11024"/>
                    </a:lnTo>
                    <a:lnTo>
                      <a:pt x="11505" y="11045"/>
                    </a:lnTo>
                    <a:lnTo>
                      <a:pt x="11429" y="11062"/>
                    </a:lnTo>
                    <a:lnTo>
                      <a:pt x="11351" y="11077"/>
                    </a:lnTo>
                    <a:lnTo>
                      <a:pt x="11271" y="11087"/>
                    </a:lnTo>
                    <a:lnTo>
                      <a:pt x="11190" y="11093"/>
                    </a:lnTo>
                    <a:lnTo>
                      <a:pt x="11109" y="11095"/>
                    </a:lnTo>
                    <a:lnTo>
                      <a:pt x="11048" y="11094"/>
                    </a:lnTo>
                    <a:lnTo>
                      <a:pt x="10988" y="11090"/>
                    </a:lnTo>
                    <a:lnTo>
                      <a:pt x="10927" y="11085"/>
                    </a:lnTo>
                    <a:lnTo>
                      <a:pt x="10868" y="11077"/>
                    </a:lnTo>
                    <a:lnTo>
                      <a:pt x="10809" y="11066"/>
                    </a:lnTo>
                    <a:lnTo>
                      <a:pt x="10750" y="11054"/>
                    </a:lnTo>
                    <a:lnTo>
                      <a:pt x="10693" y="11040"/>
                    </a:lnTo>
                    <a:lnTo>
                      <a:pt x="10637" y="11022"/>
                    </a:lnTo>
                    <a:lnTo>
                      <a:pt x="10581" y="11004"/>
                    </a:lnTo>
                    <a:lnTo>
                      <a:pt x="10526" y="10984"/>
                    </a:lnTo>
                    <a:lnTo>
                      <a:pt x="10473" y="10961"/>
                    </a:lnTo>
                    <a:lnTo>
                      <a:pt x="10421" y="10938"/>
                    </a:lnTo>
                    <a:lnTo>
                      <a:pt x="10369" y="10911"/>
                    </a:lnTo>
                    <a:lnTo>
                      <a:pt x="10318" y="10883"/>
                    </a:lnTo>
                    <a:lnTo>
                      <a:pt x="10268" y="10854"/>
                    </a:lnTo>
                    <a:lnTo>
                      <a:pt x="10220" y="10822"/>
                    </a:lnTo>
                    <a:lnTo>
                      <a:pt x="10173" y="10788"/>
                    </a:lnTo>
                    <a:lnTo>
                      <a:pt x="10128" y="10754"/>
                    </a:lnTo>
                    <a:lnTo>
                      <a:pt x="10083" y="10718"/>
                    </a:lnTo>
                    <a:lnTo>
                      <a:pt x="10040" y="10680"/>
                    </a:lnTo>
                    <a:lnTo>
                      <a:pt x="9999" y="10640"/>
                    </a:lnTo>
                    <a:lnTo>
                      <a:pt x="9958" y="10599"/>
                    </a:lnTo>
                    <a:lnTo>
                      <a:pt x="9919" y="10557"/>
                    </a:lnTo>
                    <a:lnTo>
                      <a:pt x="9883" y="10513"/>
                    </a:lnTo>
                    <a:lnTo>
                      <a:pt x="9847" y="10468"/>
                    </a:lnTo>
                    <a:lnTo>
                      <a:pt x="9813" y="10422"/>
                    </a:lnTo>
                    <a:lnTo>
                      <a:pt x="9780" y="10374"/>
                    </a:lnTo>
                    <a:lnTo>
                      <a:pt x="9751" y="10325"/>
                    </a:lnTo>
                    <a:lnTo>
                      <a:pt x="9721" y="10276"/>
                    </a:lnTo>
                    <a:lnTo>
                      <a:pt x="9694" y="10225"/>
                    </a:lnTo>
                    <a:lnTo>
                      <a:pt x="9669" y="10173"/>
                    </a:lnTo>
                    <a:lnTo>
                      <a:pt x="9645" y="10120"/>
                    </a:lnTo>
                    <a:lnTo>
                      <a:pt x="6486" y="9411"/>
                    </a:lnTo>
                    <a:lnTo>
                      <a:pt x="3105" y="10267"/>
                    </a:lnTo>
                    <a:lnTo>
                      <a:pt x="3085" y="10327"/>
                    </a:lnTo>
                    <a:lnTo>
                      <a:pt x="3063" y="10387"/>
                    </a:lnTo>
                    <a:lnTo>
                      <a:pt x="3039" y="10445"/>
                    </a:lnTo>
                    <a:lnTo>
                      <a:pt x="3012" y="10502"/>
                    </a:lnTo>
                    <a:lnTo>
                      <a:pt x="2982" y="10557"/>
                    </a:lnTo>
                    <a:lnTo>
                      <a:pt x="2952" y="10612"/>
                    </a:lnTo>
                    <a:lnTo>
                      <a:pt x="2919" y="10665"/>
                    </a:lnTo>
                    <a:lnTo>
                      <a:pt x="2884" y="10716"/>
                    </a:lnTo>
                    <a:lnTo>
                      <a:pt x="2847" y="10767"/>
                    </a:lnTo>
                    <a:lnTo>
                      <a:pt x="2808" y="10815"/>
                    </a:lnTo>
                    <a:lnTo>
                      <a:pt x="2767" y="10862"/>
                    </a:lnTo>
                    <a:lnTo>
                      <a:pt x="2725" y="10908"/>
                    </a:lnTo>
                    <a:lnTo>
                      <a:pt x="2680" y="10951"/>
                    </a:lnTo>
                    <a:lnTo>
                      <a:pt x="2635" y="10993"/>
                    </a:lnTo>
                    <a:lnTo>
                      <a:pt x="2587" y="11034"/>
                    </a:lnTo>
                    <a:lnTo>
                      <a:pt x="2539" y="11072"/>
                    </a:lnTo>
                    <a:lnTo>
                      <a:pt x="2488" y="11108"/>
                    </a:lnTo>
                    <a:lnTo>
                      <a:pt x="2436" y="11143"/>
                    </a:lnTo>
                    <a:lnTo>
                      <a:pt x="2383" y="11176"/>
                    </a:lnTo>
                    <a:lnTo>
                      <a:pt x="2328" y="11205"/>
                    </a:lnTo>
                    <a:lnTo>
                      <a:pt x="2272" y="11234"/>
                    </a:lnTo>
                    <a:lnTo>
                      <a:pt x="2215" y="11261"/>
                    </a:lnTo>
                    <a:lnTo>
                      <a:pt x="2156" y="11284"/>
                    </a:lnTo>
                    <a:lnTo>
                      <a:pt x="2097" y="11306"/>
                    </a:lnTo>
                    <a:lnTo>
                      <a:pt x="2037" y="11325"/>
                    </a:lnTo>
                    <a:lnTo>
                      <a:pt x="1974" y="11342"/>
                    </a:lnTo>
                    <a:lnTo>
                      <a:pt x="1912" y="11357"/>
                    </a:lnTo>
                    <a:lnTo>
                      <a:pt x="1848" y="11368"/>
                    </a:lnTo>
                    <a:lnTo>
                      <a:pt x="1784" y="11377"/>
                    </a:lnTo>
                    <a:lnTo>
                      <a:pt x="1720" y="11384"/>
                    </a:lnTo>
                    <a:lnTo>
                      <a:pt x="1654" y="11388"/>
                    </a:lnTo>
                    <a:lnTo>
                      <a:pt x="1588" y="11389"/>
                    </a:lnTo>
                    <a:lnTo>
                      <a:pt x="1506" y="11387"/>
                    </a:lnTo>
                    <a:lnTo>
                      <a:pt x="1425" y="11381"/>
                    </a:lnTo>
                    <a:lnTo>
                      <a:pt x="1346" y="11372"/>
                    </a:lnTo>
                    <a:lnTo>
                      <a:pt x="1268" y="11358"/>
                    </a:lnTo>
                    <a:lnTo>
                      <a:pt x="1191" y="11340"/>
                    </a:lnTo>
                    <a:lnTo>
                      <a:pt x="1116" y="11319"/>
                    </a:lnTo>
                    <a:lnTo>
                      <a:pt x="1042" y="11293"/>
                    </a:lnTo>
                    <a:lnTo>
                      <a:pt x="970" y="11265"/>
                    </a:lnTo>
                    <a:lnTo>
                      <a:pt x="900" y="11233"/>
                    </a:lnTo>
                    <a:lnTo>
                      <a:pt x="831" y="11198"/>
                    </a:lnTo>
                    <a:lnTo>
                      <a:pt x="766" y="11160"/>
                    </a:lnTo>
                    <a:lnTo>
                      <a:pt x="701" y="11119"/>
                    </a:lnTo>
                    <a:lnTo>
                      <a:pt x="639" y="11075"/>
                    </a:lnTo>
                    <a:lnTo>
                      <a:pt x="579" y="11028"/>
                    </a:lnTo>
                    <a:lnTo>
                      <a:pt x="521" y="10978"/>
                    </a:lnTo>
                    <a:lnTo>
                      <a:pt x="466" y="10924"/>
                    </a:lnTo>
                    <a:lnTo>
                      <a:pt x="414" y="10870"/>
                    </a:lnTo>
                    <a:lnTo>
                      <a:pt x="364" y="10812"/>
                    </a:lnTo>
                    <a:lnTo>
                      <a:pt x="317" y="10753"/>
                    </a:lnTo>
                    <a:lnTo>
                      <a:pt x="272" y="10690"/>
                    </a:lnTo>
                    <a:lnTo>
                      <a:pt x="231" y="10626"/>
                    </a:lnTo>
                    <a:lnTo>
                      <a:pt x="193" y="10559"/>
                    </a:lnTo>
                    <a:lnTo>
                      <a:pt x="157" y="10491"/>
                    </a:lnTo>
                    <a:lnTo>
                      <a:pt x="125" y="10421"/>
                    </a:lnTo>
                    <a:lnTo>
                      <a:pt x="97" y="10349"/>
                    </a:lnTo>
                    <a:lnTo>
                      <a:pt x="72" y="10275"/>
                    </a:lnTo>
                    <a:lnTo>
                      <a:pt x="50" y="10201"/>
                    </a:lnTo>
                    <a:lnTo>
                      <a:pt x="33" y="10124"/>
                    </a:lnTo>
                    <a:lnTo>
                      <a:pt x="19" y="10046"/>
                    </a:lnTo>
                    <a:lnTo>
                      <a:pt x="9" y="9967"/>
                    </a:lnTo>
                    <a:lnTo>
                      <a:pt x="2" y="9887"/>
                    </a:lnTo>
                    <a:lnTo>
                      <a:pt x="0" y="9805"/>
                    </a:lnTo>
                    <a:lnTo>
                      <a:pt x="2" y="9724"/>
                    </a:lnTo>
                    <a:lnTo>
                      <a:pt x="9" y="9644"/>
                    </a:lnTo>
                    <a:lnTo>
                      <a:pt x="19" y="9564"/>
                    </a:lnTo>
                    <a:lnTo>
                      <a:pt x="33" y="9486"/>
                    </a:lnTo>
                    <a:lnTo>
                      <a:pt x="50" y="9410"/>
                    </a:lnTo>
                    <a:lnTo>
                      <a:pt x="72" y="9335"/>
                    </a:lnTo>
                    <a:lnTo>
                      <a:pt x="97" y="9261"/>
                    </a:lnTo>
                    <a:lnTo>
                      <a:pt x="125" y="9190"/>
                    </a:lnTo>
                    <a:lnTo>
                      <a:pt x="157" y="9119"/>
                    </a:lnTo>
                    <a:lnTo>
                      <a:pt x="193" y="9051"/>
                    </a:lnTo>
                    <a:lnTo>
                      <a:pt x="231" y="8984"/>
                    </a:lnTo>
                    <a:lnTo>
                      <a:pt x="272" y="8920"/>
                    </a:lnTo>
                    <a:lnTo>
                      <a:pt x="317" y="8858"/>
                    </a:lnTo>
                    <a:lnTo>
                      <a:pt x="364" y="8798"/>
                    </a:lnTo>
                    <a:lnTo>
                      <a:pt x="414" y="8741"/>
                    </a:lnTo>
                    <a:lnTo>
                      <a:pt x="466" y="8686"/>
                    </a:lnTo>
                    <a:lnTo>
                      <a:pt x="521" y="8633"/>
                    </a:lnTo>
                    <a:lnTo>
                      <a:pt x="579" y="8583"/>
                    </a:lnTo>
                    <a:lnTo>
                      <a:pt x="639" y="8536"/>
                    </a:lnTo>
                    <a:lnTo>
                      <a:pt x="701" y="8492"/>
                    </a:lnTo>
                    <a:lnTo>
                      <a:pt x="766" y="8451"/>
                    </a:lnTo>
                    <a:lnTo>
                      <a:pt x="831" y="8412"/>
                    </a:lnTo>
                    <a:lnTo>
                      <a:pt x="900" y="8377"/>
                    </a:lnTo>
                    <a:lnTo>
                      <a:pt x="970" y="8346"/>
                    </a:lnTo>
                    <a:lnTo>
                      <a:pt x="1042" y="8317"/>
                    </a:lnTo>
                    <a:lnTo>
                      <a:pt x="1116" y="8292"/>
                    </a:lnTo>
                    <a:lnTo>
                      <a:pt x="1191" y="8271"/>
                    </a:lnTo>
                    <a:lnTo>
                      <a:pt x="1268" y="8253"/>
                    </a:lnTo>
                    <a:lnTo>
                      <a:pt x="1346" y="8239"/>
                    </a:lnTo>
                    <a:lnTo>
                      <a:pt x="1425" y="8229"/>
                    </a:lnTo>
                    <a:lnTo>
                      <a:pt x="1506" y="8223"/>
                    </a:lnTo>
                    <a:lnTo>
                      <a:pt x="1588" y="8221"/>
                    </a:lnTo>
                    <a:lnTo>
                      <a:pt x="1608" y="8221"/>
                    </a:lnTo>
                    <a:lnTo>
                      <a:pt x="1630" y="8221"/>
                    </a:lnTo>
                    <a:lnTo>
                      <a:pt x="1651" y="8222"/>
                    </a:lnTo>
                    <a:lnTo>
                      <a:pt x="1672" y="8223"/>
                    </a:lnTo>
                    <a:lnTo>
                      <a:pt x="1694" y="8224"/>
                    </a:lnTo>
                    <a:lnTo>
                      <a:pt x="1715" y="8226"/>
                    </a:lnTo>
                    <a:lnTo>
                      <a:pt x="1736" y="8227"/>
                    </a:lnTo>
                    <a:lnTo>
                      <a:pt x="1757" y="8229"/>
                    </a:lnTo>
                    <a:lnTo>
                      <a:pt x="3807" y="5415"/>
                    </a:lnTo>
                    <a:lnTo>
                      <a:pt x="5018" y="2446"/>
                    </a:lnTo>
                    <a:lnTo>
                      <a:pt x="5003" y="2423"/>
                    </a:lnTo>
                    <a:lnTo>
                      <a:pt x="4988" y="2399"/>
                    </a:lnTo>
                    <a:lnTo>
                      <a:pt x="4975" y="2375"/>
                    </a:lnTo>
                    <a:lnTo>
                      <a:pt x="4960" y="2351"/>
                    </a:lnTo>
                    <a:lnTo>
                      <a:pt x="4947" y="2326"/>
                    </a:lnTo>
                    <a:lnTo>
                      <a:pt x="4934" y="2302"/>
                    </a:lnTo>
                    <a:lnTo>
                      <a:pt x="4921" y="2277"/>
                    </a:lnTo>
                    <a:lnTo>
                      <a:pt x="4909" y="2252"/>
                    </a:lnTo>
                    <a:lnTo>
                      <a:pt x="4898" y="2226"/>
                    </a:lnTo>
                    <a:lnTo>
                      <a:pt x="4887" y="2201"/>
                    </a:lnTo>
                    <a:lnTo>
                      <a:pt x="4876" y="2175"/>
                    </a:lnTo>
                    <a:lnTo>
                      <a:pt x="4866" y="2148"/>
                    </a:lnTo>
                    <a:lnTo>
                      <a:pt x="4856" y="2122"/>
                    </a:lnTo>
                    <a:lnTo>
                      <a:pt x="4847" y="2095"/>
                    </a:lnTo>
                    <a:lnTo>
                      <a:pt x="4838" y="2069"/>
                    </a:lnTo>
                    <a:lnTo>
                      <a:pt x="4829" y="2041"/>
                    </a:lnTo>
                    <a:lnTo>
                      <a:pt x="4821" y="2014"/>
                    </a:lnTo>
                    <a:lnTo>
                      <a:pt x="4814" y="1987"/>
                    </a:lnTo>
                    <a:lnTo>
                      <a:pt x="4807" y="1959"/>
                    </a:lnTo>
                    <a:lnTo>
                      <a:pt x="4800" y="1932"/>
                    </a:lnTo>
                    <a:lnTo>
                      <a:pt x="4794" y="1903"/>
                    </a:lnTo>
                    <a:lnTo>
                      <a:pt x="4788" y="1875"/>
                    </a:lnTo>
                    <a:lnTo>
                      <a:pt x="4783" y="1847"/>
                    </a:lnTo>
                    <a:lnTo>
                      <a:pt x="4779" y="1818"/>
                    </a:lnTo>
                    <a:lnTo>
                      <a:pt x="4775" y="1790"/>
                    </a:lnTo>
                    <a:lnTo>
                      <a:pt x="4771" y="1761"/>
                    </a:lnTo>
                    <a:lnTo>
                      <a:pt x="4768" y="1731"/>
                    </a:lnTo>
                    <a:lnTo>
                      <a:pt x="4766" y="1703"/>
                    </a:lnTo>
                    <a:lnTo>
                      <a:pt x="4764" y="1673"/>
                    </a:lnTo>
                    <a:lnTo>
                      <a:pt x="4763" y="1643"/>
                    </a:lnTo>
                    <a:lnTo>
                      <a:pt x="4762" y="1614"/>
                    </a:lnTo>
                    <a:lnTo>
                      <a:pt x="4762" y="1584"/>
                    </a:lnTo>
                    <a:lnTo>
                      <a:pt x="4764" y="1503"/>
                    </a:lnTo>
                    <a:lnTo>
                      <a:pt x="4770" y="1423"/>
                    </a:lnTo>
                    <a:lnTo>
                      <a:pt x="4780" y="1344"/>
                    </a:lnTo>
                    <a:lnTo>
                      <a:pt x="4794" y="1265"/>
                    </a:lnTo>
                    <a:lnTo>
                      <a:pt x="4812" y="1190"/>
                    </a:lnTo>
                    <a:lnTo>
                      <a:pt x="4833" y="1114"/>
                    </a:lnTo>
                    <a:lnTo>
                      <a:pt x="4858" y="1040"/>
                    </a:lnTo>
                    <a:lnTo>
                      <a:pt x="4887" y="969"/>
                    </a:lnTo>
                    <a:lnTo>
                      <a:pt x="4918" y="898"/>
                    </a:lnTo>
                    <a:lnTo>
                      <a:pt x="4953" y="830"/>
                    </a:lnTo>
                    <a:lnTo>
                      <a:pt x="4992" y="763"/>
                    </a:lnTo>
                    <a:lnTo>
                      <a:pt x="5033" y="699"/>
                    </a:lnTo>
                    <a:lnTo>
                      <a:pt x="5077" y="638"/>
                    </a:lnTo>
                    <a:lnTo>
                      <a:pt x="5124" y="577"/>
                    </a:lnTo>
                    <a:lnTo>
                      <a:pt x="5174" y="520"/>
                    </a:lnTo>
                    <a:lnTo>
                      <a:pt x="5227" y="465"/>
                    </a:lnTo>
                    <a:lnTo>
                      <a:pt x="5283" y="412"/>
                    </a:lnTo>
                    <a:lnTo>
                      <a:pt x="5340" y="363"/>
                    </a:lnTo>
                    <a:lnTo>
                      <a:pt x="5399" y="316"/>
                    </a:lnTo>
                    <a:lnTo>
                      <a:pt x="5462" y="271"/>
                    </a:lnTo>
                    <a:lnTo>
                      <a:pt x="5526" y="230"/>
                    </a:lnTo>
                    <a:lnTo>
                      <a:pt x="5593" y="191"/>
                    </a:lnTo>
                    <a:lnTo>
                      <a:pt x="5661" y="156"/>
                    </a:lnTo>
                    <a:lnTo>
                      <a:pt x="5732" y="125"/>
                    </a:lnTo>
                    <a:lnTo>
                      <a:pt x="5804" y="96"/>
                    </a:lnTo>
                    <a:lnTo>
                      <a:pt x="5877" y="71"/>
                    </a:lnTo>
                    <a:lnTo>
                      <a:pt x="5952" y="50"/>
                    </a:lnTo>
                    <a:lnTo>
                      <a:pt x="6029" y="32"/>
                    </a:lnTo>
                    <a:lnTo>
                      <a:pt x="6107" y="18"/>
                    </a:lnTo>
                    <a:lnTo>
                      <a:pt x="6186" y="8"/>
                    </a:lnTo>
                    <a:lnTo>
                      <a:pt x="6267" y="2"/>
                    </a:lnTo>
                    <a:lnTo>
                      <a:pt x="6348" y="0"/>
                    </a:lnTo>
                    <a:lnTo>
                      <a:pt x="6430" y="2"/>
                    </a:lnTo>
                    <a:lnTo>
                      <a:pt x="6510" y="8"/>
                    </a:lnTo>
                    <a:lnTo>
                      <a:pt x="6589" y="18"/>
                    </a:lnTo>
                    <a:lnTo>
                      <a:pt x="6667" y="32"/>
                    </a:lnTo>
                    <a:lnTo>
                      <a:pt x="6744" y="50"/>
                    </a:lnTo>
                    <a:lnTo>
                      <a:pt x="6819" y="71"/>
                    </a:lnTo>
                    <a:lnTo>
                      <a:pt x="6892" y="96"/>
                    </a:lnTo>
                    <a:lnTo>
                      <a:pt x="6965" y="125"/>
                    </a:lnTo>
                    <a:lnTo>
                      <a:pt x="7035" y="156"/>
                    </a:lnTo>
                    <a:lnTo>
                      <a:pt x="7103" y="191"/>
                    </a:lnTo>
                    <a:lnTo>
                      <a:pt x="7170" y="230"/>
                    </a:lnTo>
                    <a:lnTo>
                      <a:pt x="7234" y="271"/>
                    </a:lnTo>
                    <a:lnTo>
                      <a:pt x="7297" y="316"/>
                    </a:lnTo>
                    <a:lnTo>
                      <a:pt x="7357" y="363"/>
                    </a:lnTo>
                    <a:lnTo>
                      <a:pt x="7414" y="412"/>
                    </a:lnTo>
                    <a:lnTo>
                      <a:pt x="7470" y="465"/>
                    </a:lnTo>
                    <a:lnTo>
                      <a:pt x="7522" y="520"/>
                    </a:lnTo>
                    <a:lnTo>
                      <a:pt x="7572" y="577"/>
                    </a:lnTo>
                    <a:lnTo>
                      <a:pt x="7619" y="638"/>
                    </a:lnTo>
                    <a:lnTo>
                      <a:pt x="7663" y="699"/>
                    </a:lnTo>
                    <a:lnTo>
                      <a:pt x="7705" y="763"/>
                    </a:lnTo>
                    <a:lnTo>
                      <a:pt x="7743" y="830"/>
                    </a:lnTo>
                    <a:lnTo>
                      <a:pt x="7778" y="898"/>
                    </a:lnTo>
                    <a:lnTo>
                      <a:pt x="7810" y="969"/>
                    </a:lnTo>
                    <a:lnTo>
                      <a:pt x="7838" y="1040"/>
                    </a:lnTo>
                    <a:lnTo>
                      <a:pt x="7864" y="1114"/>
                    </a:lnTo>
                    <a:lnTo>
                      <a:pt x="7885" y="1190"/>
                    </a:lnTo>
                    <a:lnTo>
                      <a:pt x="7902" y="1265"/>
                    </a:lnTo>
                    <a:lnTo>
                      <a:pt x="7917" y="1344"/>
                    </a:lnTo>
                    <a:lnTo>
                      <a:pt x="7927" y="1423"/>
                    </a:lnTo>
                    <a:lnTo>
                      <a:pt x="7933" y="1503"/>
                    </a:lnTo>
                    <a:lnTo>
                      <a:pt x="7935" y="1584"/>
                    </a:lnTo>
                    <a:lnTo>
                      <a:pt x="7934" y="1620"/>
                    </a:lnTo>
                    <a:lnTo>
                      <a:pt x="7933" y="1656"/>
                    </a:lnTo>
                    <a:lnTo>
                      <a:pt x="7931" y="1690"/>
                    </a:lnTo>
                    <a:lnTo>
                      <a:pt x="7929" y="1725"/>
                    </a:lnTo>
                    <a:lnTo>
                      <a:pt x="7925" y="1760"/>
                    </a:lnTo>
                    <a:lnTo>
                      <a:pt x="7921" y="1795"/>
                    </a:lnTo>
                    <a:lnTo>
                      <a:pt x="7916" y="1829"/>
                    </a:lnTo>
                    <a:lnTo>
                      <a:pt x="7911" y="1863"/>
                    </a:lnTo>
                    <a:lnTo>
                      <a:pt x="7903" y="1897"/>
                    </a:lnTo>
                    <a:lnTo>
                      <a:pt x="7896" y="1931"/>
                    </a:lnTo>
                    <a:lnTo>
                      <a:pt x="7889" y="1964"/>
                    </a:lnTo>
                    <a:lnTo>
                      <a:pt x="7880" y="1997"/>
                    </a:lnTo>
                    <a:lnTo>
                      <a:pt x="7871" y="2030"/>
                    </a:lnTo>
                    <a:lnTo>
                      <a:pt x="7861" y="2063"/>
                    </a:lnTo>
                    <a:lnTo>
                      <a:pt x="7850" y="2094"/>
                    </a:lnTo>
                    <a:lnTo>
                      <a:pt x="7839" y="2126"/>
                    </a:lnTo>
                    <a:lnTo>
                      <a:pt x="7827" y="2158"/>
                    </a:lnTo>
                    <a:lnTo>
                      <a:pt x="7814" y="2189"/>
                    </a:lnTo>
                    <a:lnTo>
                      <a:pt x="7801" y="2220"/>
                    </a:lnTo>
                    <a:lnTo>
                      <a:pt x="7788" y="2251"/>
                    </a:lnTo>
                    <a:lnTo>
                      <a:pt x="7772" y="2280"/>
                    </a:lnTo>
                    <a:lnTo>
                      <a:pt x="7758" y="2311"/>
                    </a:lnTo>
                    <a:lnTo>
                      <a:pt x="7742" y="2341"/>
                    </a:lnTo>
                    <a:lnTo>
                      <a:pt x="7725" y="2369"/>
                    </a:lnTo>
                    <a:lnTo>
                      <a:pt x="7709" y="2398"/>
                    </a:lnTo>
                    <a:lnTo>
                      <a:pt x="7692" y="2426"/>
                    </a:lnTo>
                    <a:lnTo>
                      <a:pt x="7673" y="2454"/>
                    </a:lnTo>
                    <a:lnTo>
                      <a:pt x="7655" y="2482"/>
                    </a:lnTo>
                    <a:lnTo>
                      <a:pt x="7635" y="2509"/>
                    </a:lnTo>
                    <a:lnTo>
                      <a:pt x="7616" y="2536"/>
                    </a:lnTo>
                    <a:lnTo>
                      <a:pt x="7595" y="2562"/>
                    </a:lnTo>
                    <a:lnTo>
                      <a:pt x="7575" y="2588"/>
                    </a:lnTo>
                    <a:lnTo>
                      <a:pt x="8815" y="5717"/>
                    </a:lnTo>
                    <a:lnTo>
                      <a:pt x="10693" y="7981"/>
                    </a:lnTo>
                    <a:close/>
                  </a:path>
                </a:pathLst>
              </a:custGeom>
              <a:solidFill>
                <a:srgbClr val="1F1A1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128" name="Freeform 275"/>
              <p:cNvSpPr>
                <a:spLocks noEditPoints="1"/>
              </p:cNvSpPr>
              <p:nvPr/>
            </p:nvSpPr>
            <p:spPr bwMode="auto">
              <a:xfrm>
                <a:off x="3916" y="3037"/>
                <a:ext cx="374" cy="335"/>
              </a:xfrm>
              <a:custGeom>
                <a:avLst/>
                <a:gdLst>
                  <a:gd name="T0" fmla="*/ 208 w 12695"/>
                  <a:gd name="T1" fmla="*/ 157 h 11390"/>
                  <a:gd name="T2" fmla="*/ 221 w 12695"/>
                  <a:gd name="T3" fmla="*/ 168 h 11390"/>
                  <a:gd name="T4" fmla="*/ 228 w 12695"/>
                  <a:gd name="T5" fmla="*/ 183 h 11390"/>
                  <a:gd name="T6" fmla="*/ 230 w 12695"/>
                  <a:gd name="T7" fmla="*/ 200 h 11390"/>
                  <a:gd name="T8" fmla="*/ 294 w 12695"/>
                  <a:gd name="T9" fmla="*/ 247 h 11390"/>
                  <a:gd name="T10" fmla="*/ 201 w 12695"/>
                  <a:gd name="T11" fmla="*/ 91 h 11390"/>
                  <a:gd name="T12" fmla="*/ 214 w 12695"/>
                  <a:gd name="T13" fmla="*/ 232 h 11390"/>
                  <a:gd name="T14" fmla="*/ 206 w 12695"/>
                  <a:gd name="T15" fmla="*/ 238 h 11390"/>
                  <a:gd name="T16" fmla="*/ 196 w 12695"/>
                  <a:gd name="T17" fmla="*/ 242 h 11390"/>
                  <a:gd name="T18" fmla="*/ 185 w 12695"/>
                  <a:gd name="T19" fmla="*/ 243 h 11390"/>
                  <a:gd name="T20" fmla="*/ 175 w 12695"/>
                  <a:gd name="T21" fmla="*/ 242 h 11390"/>
                  <a:gd name="T22" fmla="*/ 166 w 12695"/>
                  <a:gd name="T23" fmla="*/ 240 h 11390"/>
                  <a:gd name="T24" fmla="*/ 158 w 12695"/>
                  <a:gd name="T25" fmla="*/ 236 h 11390"/>
                  <a:gd name="T26" fmla="*/ 91 w 12695"/>
                  <a:gd name="T27" fmla="*/ 274 h 11390"/>
                  <a:gd name="T28" fmla="*/ 281 w 12695"/>
                  <a:gd name="T29" fmla="*/ 275 h 11390"/>
                  <a:gd name="T30" fmla="*/ 218 w 12695"/>
                  <a:gd name="T31" fmla="*/ 228 h 11390"/>
                  <a:gd name="T32" fmla="*/ 138 w 12695"/>
                  <a:gd name="T33" fmla="*/ 206 h 11390"/>
                  <a:gd name="T34" fmla="*/ 137 w 12695"/>
                  <a:gd name="T35" fmla="*/ 195 h 11390"/>
                  <a:gd name="T36" fmla="*/ 141 w 12695"/>
                  <a:gd name="T37" fmla="*/ 177 h 11390"/>
                  <a:gd name="T38" fmla="*/ 152 w 12695"/>
                  <a:gd name="T39" fmla="*/ 163 h 11390"/>
                  <a:gd name="T40" fmla="*/ 167 w 12695"/>
                  <a:gd name="T41" fmla="*/ 153 h 11390"/>
                  <a:gd name="T42" fmla="*/ 169 w 12695"/>
                  <a:gd name="T43" fmla="*/ 90 h 11390"/>
                  <a:gd name="T44" fmla="*/ 74 w 12695"/>
                  <a:gd name="T45" fmla="*/ 251 h 11390"/>
                  <a:gd name="T46" fmla="*/ 316 w 12695"/>
                  <a:gd name="T47" fmla="*/ 234 h 11390"/>
                  <a:gd name="T48" fmla="*/ 332 w 12695"/>
                  <a:gd name="T49" fmla="*/ 233 h 11390"/>
                  <a:gd name="T50" fmla="*/ 351 w 12695"/>
                  <a:gd name="T51" fmla="*/ 240 h 11390"/>
                  <a:gd name="T52" fmla="*/ 366 w 12695"/>
                  <a:gd name="T53" fmla="*/ 254 h 11390"/>
                  <a:gd name="T54" fmla="*/ 373 w 12695"/>
                  <a:gd name="T55" fmla="*/ 273 h 11390"/>
                  <a:gd name="T56" fmla="*/ 372 w 12695"/>
                  <a:gd name="T57" fmla="*/ 294 h 11390"/>
                  <a:gd name="T58" fmla="*/ 362 w 12695"/>
                  <a:gd name="T59" fmla="*/ 311 h 11390"/>
                  <a:gd name="T60" fmla="*/ 345 w 12695"/>
                  <a:gd name="T61" fmla="*/ 323 h 11390"/>
                  <a:gd name="T62" fmla="*/ 325 w 12695"/>
                  <a:gd name="T63" fmla="*/ 326 h 11390"/>
                  <a:gd name="T64" fmla="*/ 310 w 12695"/>
                  <a:gd name="T65" fmla="*/ 323 h 11390"/>
                  <a:gd name="T66" fmla="*/ 297 w 12695"/>
                  <a:gd name="T67" fmla="*/ 315 h 11390"/>
                  <a:gd name="T68" fmla="*/ 287 w 12695"/>
                  <a:gd name="T69" fmla="*/ 304 h 11390"/>
                  <a:gd name="T70" fmla="*/ 89 w 12695"/>
                  <a:gd name="T71" fmla="*/ 307 h 11390"/>
                  <a:gd name="T72" fmla="*/ 80 w 12695"/>
                  <a:gd name="T73" fmla="*/ 321 h 11390"/>
                  <a:gd name="T74" fmla="*/ 67 w 12695"/>
                  <a:gd name="T75" fmla="*/ 330 h 11390"/>
                  <a:gd name="T76" fmla="*/ 51 w 12695"/>
                  <a:gd name="T77" fmla="*/ 335 h 11390"/>
                  <a:gd name="T78" fmla="*/ 31 w 12695"/>
                  <a:gd name="T79" fmla="*/ 332 h 11390"/>
                  <a:gd name="T80" fmla="*/ 14 w 12695"/>
                  <a:gd name="T81" fmla="*/ 321 h 11390"/>
                  <a:gd name="T82" fmla="*/ 3 w 12695"/>
                  <a:gd name="T83" fmla="*/ 304 h 11390"/>
                  <a:gd name="T84" fmla="*/ 0 w 12695"/>
                  <a:gd name="T85" fmla="*/ 284 h 11390"/>
                  <a:gd name="T86" fmla="*/ 7 w 12695"/>
                  <a:gd name="T87" fmla="*/ 264 h 11390"/>
                  <a:gd name="T88" fmla="*/ 21 w 12695"/>
                  <a:gd name="T89" fmla="*/ 250 h 11390"/>
                  <a:gd name="T90" fmla="*/ 40 w 12695"/>
                  <a:gd name="T91" fmla="*/ 242 h 11390"/>
                  <a:gd name="T92" fmla="*/ 50 w 12695"/>
                  <a:gd name="T93" fmla="*/ 242 h 11390"/>
                  <a:gd name="T94" fmla="*/ 146 w 12695"/>
                  <a:gd name="T95" fmla="*/ 68 h 11390"/>
                  <a:gd name="T96" fmla="*/ 143 w 12695"/>
                  <a:gd name="T97" fmla="*/ 62 h 11390"/>
                  <a:gd name="T98" fmla="*/ 141 w 12695"/>
                  <a:gd name="T99" fmla="*/ 54 h 11390"/>
                  <a:gd name="T100" fmla="*/ 140 w 12695"/>
                  <a:gd name="T101" fmla="*/ 47 h 11390"/>
                  <a:gd name="T102" fmla="*/ 145 w 12695"/>
                  <a:gd name="T103" fmla="*/ 26 h 11390"/>
                  <a:gd name="T104" fmla="*/ 157 w 12695"/>
                  <a:gd name="T105" fmla="*/ 11 h 11390"/>
                  <a:gd name="T106" fmla="*/ 175 w 12695"/>
                  <a:gd name="T107" fmla="*/ 2 h 11390"/>
                  <a:gd name="T108" fmla="*/ 196 w 12695"/>
                  <a:gd name="T109" fmla="*/ 1 h 11390"/>
                  <a:gd name="T110" fmla="*/ 215 w 12695"/>
                  <a:gd name="T111" fmla="*/ 9 h 11390"/>
                  <a:gd name="T112" fmla="*/ 228 w 12695"/>
                  <a:gd name="T113" fmla="*/ 24 h 11390"/>
                  <a:gd name="T114" fmla="*/ 234 w 12695"/>
                  <a:gd name="T115" fmla="*/ 44 h 11390"/>
                  <a:gd name="T116" fmla="*/ 233 w 12695"/>
                  <a:gd name="T117" fmla="*/ 55 h 11390"/>
                  <a:gd name="T118" fmla="*/ 231 w 12695"/>
                  <a:gd name="T119" fmla="*/ 63 h 11390"/>
                  <a:gd name="T120" fmla="*/ 227 w 12695"/>
                  <a:gd name="T121" fmla="*/ 71 h 1139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95" h="11390">
                    <a:moveTo>
                      <a:pt x="6652" y="3140"/>
                    </a:moveTo>
                    <a:lnTo>
                      <a:pt x="6652" y="5157"/>
                    </a:lnTo>
                    <a:lnTo>
                      <a:pt x="6715" y="5176"/>
                    </a:lnTo>
                    <a:lnTo>
                      <a:pt x="6776" y="5197"/>
                    </a:lnTo>
                    <a:lnTo>
                      <a:pt x="6835" y="5221"/>
                    </a:lnTo>
                    <a:lnTo>
                      <a:pt x="6895" y="5246"/>
                    </a:lnTo>
                    <a:lnTo>
                      <a:pt x="6952" y="5275"/>
                    </a:lnTo>
                    <a:lnTo>
                      <a:pt x="7008" y="5304"/>
                    </a:lnTo>
                    <a:lnTo>
                      <a:pt x="7062" y="5337"/>
                    </a:lnTo>
                    <a:lnTo>
                      <a:pt x="7117" y="5372"/>
                    </a:lnTo>
                    <a:lnTo>
                      <a:pt x="7168" y="5409"/>
                    </a:lnTo>
                    <a:lnTo>
                      <a:pt x="7218" y="5448"/>
                    </a:lnTo>
                    <a:lnTo>
                      <a:pt x="7267" y="5487"/>
                    </a:lnTo>
                    <a:lnTo>
                      <a:pt x="7314" y="5530"/>
                    </a:lnTo>
                    <a:lnTo>
                      <a:pt x="7359" y="5574"/>
                    </a:lnTo>
                    <a:lnTo>
                      <a:pt x="7403" y="5620"/>
                    </a:lnTo>
                    <a:lnTo>
                      <a:pt x="7445" y="5668"/>
                    </a:lnTo>
                    <a:lnTo>
                      <a:pt x="7485" y="5717"/>
                    </a:lnTo>
                    <a:lnTo>
                      <a:pt x="7522" y="5769"/>
                    </a:lnTo>
                    <a:lnTo>
                      <a:pt x="7558" y="5822"/>
                    </a:lnTo>
                    <a:lnTo>
                      <a:pt x="7592" y="5876"/>
                    </a:lnTo>
                    <a:lnTo>
                      <a:pt x="7623" y="5931"/>
                    </a:lnTo>
                    <a:lnTo>
                      <a:pt x="7653" y="5987"/>
                    </a:lnTo>
                    <a:lnTo>
                      <a:pt x="7681" y="6046"/>
                    </a:lnTo>
                    <a:lnTo>
                      <a:pt x="7705" y="6105"/>
                    </a:lnTo>
                    <a:lnTo>
                      <a:pt x="7728" y="6165"/>
                    </a:lnTo>
                    <a:lnTo>
                      <a:pt x="7748" y="6227"/>
                    </a:lnTo>
                    <a:lnTo>
                      <a:pt x="7765" y="6290"/>
                    </a:lnTo>
                    <a:lnTo>
                      <a:pt x="7780" y="6353"/>
                    </a:lnTo>
                    <a:lnTo>
                      <a:pt x="7793" y="6418"/>
                    </a:lnTo>
                    <a:lnTo>
                      <a:pt x="7802" y="6483"/>
                    </a:lnTo>
                    <a:lnTo>
                      <a:pt x="7809" y="6549"/>
                    </a:lnTo>
                    <a:lnTo>
                      <a:pt x="7814" y="6617"/>
                    </a:lnTo>
                    <a:lnTo>
                      <a:pt x="7816" y="6684"/>
                    </a:lnTo>
                    <a:lnTo>
                      <a:pt x="7815" y="6741"/>
                    </a:lnTo>
                    <a:lnTo>
                      <a:pt x="7812" y="6797"/>
                    </a:lnTo>
                    <a:lnTo>
                      <a:pt x="7806" y="6853"/>
                    </a:lnTo>
                    <a:lnTo>
                      <a:pt x="7799" y="6908"/>
                    </a:lnTo>
                    <a:lnTo>
                      <a:pt x="7790" y="6962"/>
                    </a:lnTo>
                    <a:lnTo>
                      <a:pt x="7780" y="7017"/>
                    </a:lnTo>
                    <a:lnTo>
                      <a:pt x="7768" y="7070"/>
                    </a:lnTo>
                    <a:lnTo>
                      <a:pt x="7753" y="7122"/>
                    </a:lnTo>
                    <a:lnTo>
                      <a:pt x="9910" y="8472"/>
                    </a:lnTo>
                    <a:lnTo>
                      <a:pt x="9941" y="8439"/>
                    </a:lnTo>
                    <a:lnTo>
                      <a:pt x="9972" y="8407"/>
                    </a:lnTo>
                    <a:lnTo>
                      <a:pt x="10003" y="8375"/>
                    </a:lnTo>
                    <a:lnTo>
                      <a:pt x="10036" y="8343"/>
                    </a:lnTo>
                    <a:lnTo>
                      <a:pt x="8209" y="6141"/>
                    </a:lnTo>
                    <a:lnTo>
                      <a:pt x="8150" y="6041"/>
                    </a:lnTo>
                    <a:lnTo>
                      <a:pt x="6962" y="3045"/>
                    </a:lnTo>
                    <a:lnTo>
                      <a:pt x="6925" y="3060"/>
                    </a:lnTo>
                    <a:lnTo>
                      <a:pt x="6887" y="3074"/>
                    </a:lnTo>
                    <a:lnTo>
                      <a:pt x="6850" y="3087"/>
                    </a:lnTo>
                    <a:lnTo>
                      <a:pt x="6811" y="3100"/>
                    </a:lnTo>
                    <a:lnTo>
                      <a:pt x="6772" y="3112"/>
                    </a:lnTo>
                    <a:lnTo>
                      <a:pt x="6732" y="3122"/>
                    </a:lnTo>
                    <a:lnTo>
                      <a:pt x="6692" y="3131"/>
                    </a:lnTo>
                    <a:lnTo>
                      <a:pt x="6652" y="3140"/>
                    </a:lnTo>
                    <a:close/>
                    <a:moveTo>
                      <a:pt x="7389" y="7763"/>
                    </a:moveTo>
                    <a:lnTo>
                      <a:pt x="7361" y="7791"/>
                    </a:lnTo>
                    <a:lnTo>
                      <a:pt x="7334" y="7820"/>
                    </a:lnTo>
                    <a:lnTo>
                      <a:pt x="7304" y="7848"/>
                    </a:lnTo>
                    <a:lnTo>
                      <a:pt x="7274" y="7874"/>
                    </a:lnTo>
                    <a:lnTo>
                      <a:pt x="7245" y="7900"/>
                    </a:lnTo>
                    <a:lnTo>
                      <a:pt x="7214" y="7925"/>
                    </a:lnTo>
                    <a:lnTo>
                      <a:pt x="7182" y="7950"/>
                    </a:lnTo>
                    <a:lnTo>
                      <a:pt x="7149" y="7973"/>
                    </a:lnTo>
                    <a:lnTo>
                      <a:pt x="7117" y="7996"/>
                    </a:lnTo>
                    <a:lnTo>
                      <a:pt x="7084" y="8018"/>
                    </a:lnTo>
                    <a:lnTo>
                      <a:pt x="7049" y="8040"/>
                    </a:lnTo>
                    <a:lnTo>
                      <a:pt x="7015" y="8060"/>
                    </a:lnTo>
                    <a:lnTo>
                      <a:pt x="6980" y="8080"/>
                    </a:lnTo>
                    <a:lnTo>
                      <a:pt x="6945" y="8098"/>
                    </a:lnTo>
                    <a:lnTo>
                      <a:pt x="6908" y="8115"/>
                    </a:lnTo>
                    <a:lnTo>
                      <a:pt x="6872" y="8133"/>
                    </a:lnTo>
                    <a:lnTo>
                      <a:pt x="6834" y="8149"/>
                    </a:lnTo>
                    <a:lnTo>
                      <a:pt x="6797" y="8163"/>
                    </a:lnTo>
                    <a:lnTo>
                      <a:pt x="6759" y="8178"/>
                    </a:lnTo>
                    <a:lnTo>
                      <a:pt x="6721" y="8191"/>
                    </a:lnTo>
                    <a:lnTo>
                      <a:pt x="6682" y="8203"/>
                    </a:lnTo>
                    <a:lnTo>
                      <a:pt x="6642" y="8214"/>
                    </a:lnTo>
                    <a:lnTo>
                      <a:pt x="6602" y="8225"/>
                    </a:lnTo>
                    <a:lnTo>
                      <a:pt x="6562" y="8234"/>
                    </a:lnTo>
                    <a:lnTo>
                      <a:pt x="6521" y="8242"/>
                    </a:lnTo>
                    <a:lnTo>
                      <a:pt x="6480" y="8249"/>
                    </a:lnTo>
                    <a:lnTo>
                      <a:pt x="6439" y="8255"/>
                    </a:lnTo>
                    <a:lnTo>
                      <a:pt x="6398" y="8260"/>
                    </a:lnTo>
                    <a:lnTo>
                      <a:pt x="6356" y="8265"/>
                    </a:lnTo>
                    <a:lnTo>
                      <a:pt x="6313" y="8267"/>
                    </a:lnTo>
                    <a:lnTo>
                      <a:pt x="6271" y="8269"/>
                    </a:lnTo>
                    <a:lnTo>
                      <a:pt x="6228" y="8269"/>
                    </a:lnTo>
                    <a:lnTo>
                      <a:pt x="6193" y="8269"/>
                    </a:lnTo>
                    <a:lnTo>
                      <a:pt x="6157" y="8268"/>
                    </a:lnTo>
                    <a:lnTo>
                      <a:pt x="6121" y="8266"/>
                    </a:lnTo>
                    <a:lnTo>
                      <a:pt x="6086" y="8262"/>
                    </a:lnTo>
                    <a:lnTo>
                      <a:pt x="6050" y="8259"/>
                    </a:lnTo>
                    <a:lnTo>
                      <a:pt x="6016" y="8254"/>
                    </a:lnTo>
                    <a:lnTo>
                      <a:pt x="5981" y="8250"/>
                    </a:lnTo>
                    <a:lnTo>
                      <a:pt x="5946" y="8244"/>
                    </a:lnTo>
                    <a:lnTo>
                      <a:pt x="5912" y="8237"/>
                    </a:lnTo>
                    <a:lnTo>
                      <a:pt x="5878" y="8230"/>
                    </a:lnTo>
                    <a:lnTo>
                      <a:pt x="5845" y="8222"/>
                    </a:lnTo>
                    <a:lnTo>
                      <a:pt x="5811" y="8213"/>
                    </a:lnTo>
                    <a:lnTo>
                      <a:pt x="5778" y="8204"/>
                    </a:lnTo>
                    <a:lnTo>
                      <a:pt x="5745" y="8194"/>
                    </a:lnTo>
                    <a:lnTo>
                      <a:pt x="5713" y="8183"/>
                    </a:lnTo>
                    <a:lnTo>
                      <a:pt x="5681" y="8172"/>
                    </a:lnTo>
                    <a:lnTo>
                      <a:pt x="5648" y="8159"/>
                    </a:lnTo>
                    <a:lnTo>
                      <a:pt x="5618" y="8146"/>
                    </a:lnTo>
                    <a:lnTo>
                      <a:pt x="5586" y="8133"/>
                    </a:lnTo>
                    <a:lnTo>
                      <a:pt x="5555" y="8118"/>
                    </a:lnTo>
                    <a:lnTo>
                      <a:pt x="5524" y="8104"/>
                    </a:lnTo>
                    <a:lnTo>
                      <a:pt x="5495" y="8089"/>
                    </a:lnTo>
                    <a:lnTo>
                      <a:pt x="5464" y="8072"/>
                    </a:lnTo>
                    <a:lnTo>
                      <a:pt x="5435" y="8056"/>
                    </a:lnTo>
                    <a:lnTo>
                      <a:pt x="5406" y="8039"/>
                    </a:lnTo>
                    <a:lnTo>
                      <a:pt x="5377" y="8020"/>
                    </a:lnTo>
                    <a:lnTo>
                      <a:pt x="5349" y="8002"/>
                    </a:lnTo>
                    <a:lnTo>
                      <a:pt x="5322" y="7983"/>
                    </a:lnTo>
                    <a:lnTo>
                      <a:pt x="5294" y="7964"/>
                    </a:lnTo>
                    <a:lnTo>
                      <a:pt x="5268" y="7944"/>
                    </a:lnTo>
                    <a:lnTo>
                      <a:pt x="5241" y="7923"/>
                    </a:lnTo>
                    <a:lnTo>
                      <a:pt x="5215" y="7902"/>
                    </a:lnTo>
                    <a:lnTo>
                      <a:pt x="3078" y="9267"/>
                    </a:lnTo>
                    <a:lnTo>
                      <a:pt x="3088" y="9295"/>
                    </a:lnTo>
                    <a:lnTo>
                      <a:pt x="3097" y="9323"/>
                    </a:lnTo>
                    <a:lnTo>
                      <a:pt x="3106" y="9352"/>
                    </a:lnTo>
                    <a:lnTo>
                      <a:pt x="3115" y="9382"/>
                    </a:lnTo>
                    <a:lnTo>
                      <a:pt x="3123" y="9410"/>
                    </a:lnTo>
                    <a:lnTo>
                      <a:pt x="3130" y="9440"/>
                    </a:lnTo>
                    <a:lnTo>
                      <a:pt x="3136" y="9470"/>
                    </a:lnTo>
                    <a:lnTo>
                      <a:pt x="3143" y="9499"/>
                    </a:lnTo>
                    <a:lnTo>
                      <a:pt x="6389" y="8676"/>
                    </a:lnTo>
                    <a:lnTo>
                      <a:pt x="6559" y="8675"/>
                    </a:lnTo>
                    <a:lnTo>
                      <a:pt x="9530" y="9343"/>
                    </a:lnTo>
                    <a:lnTo>
                      <a:pt x="9533" y="9315"/>
                    </a:lnTo>
                    <a:lnTo>
                      <a:pt x="9537" y="9288"/>
                    </a:lnTo>
                    <a:lnTo>
                      <a:pt x="9541" y="9261"/>
                    </a:lnTo>
                    <a:lnTo>
                      <a:pt x="9545" y="9234"/>
                    </a:lnTo>
                    <a:lnTo>
                      <a:pt x="9550" y="9207"/>
                    </a:lnTo>
                    <a:lnTo>
                      <a:pt x="9556" y="9180"/>
                    </a:lnTo>
                    <a:lnTo>
                      <a:pt x="9562" y="9154"/>
                    </a:lnTo>
                    <a:lnTo>
                      <a:pt x="9569" y="9127"/>
                    </a:lnTo>
                    <a:lnTo>
                      <a:pt x="7389" y="7763"/>
                    </a:lnTo>
                    <a:close/>
                    <a:moveTo>
                      <a:pt x="4771" y="7310"/>
                    </a:moveTo>
                    <a:lnTo>
                      <a:pt x="4756" y="7274"/>
                    </a:lnTo>
                    <a:lnTo>
                      <a:pt x="4742" y="7237"/>
                    </a:lnTo>
                    <a:lnTo>
                      <a:pt x="4728" y="7201"/>
                    </a:lnTo>
                    <a:lnTo>
                      <a:pt x="4716" y="7163"/>
                    </a:lnTo>
                    <a:lnTo>
                      <a:pt x="4705" y="7125"/>
                    </a:lnTo>
                    <a:lnTo>
                      <a:pt x="4693" y="7086"/>
                    </a:lnTo>
                    <a:lnTo>
                      <a:pt x="4684" y="7047"/>
                    </a:lnTo>
                    <a:lnTo>
                      <a:pt x="4675" y="7008"/>
                    </a:lnTo>
                    <a:lnTo>
                      <a:pt x="4668" y="6970"/>
                    </a:lnTo>
                    <a:lnTo>
                      <a:pt x="4661" y="6930"/>
                    </a:lnTo>
                    <a:lnTo>
                      <a:pt x="4655" y="6889"/>
                    </a:lnTo>
                    <a:lnTo>
                      <a:pt x="4651" y="6849"/>
                    </a:lnTo>
                    <a:lnTo>
                      <a:pt x="4646" y="6808"/>
                    </a:lnTo>
                    <a:lnTo>
                      <a:pt x="4644" y="6767"/>
                    </a:lnTo>
                    <a:lnTo>
                      <a:pt x="4642" y="6726"/>
                    </a:lnTo>
                    <a:lnTo>
                      <a:pt x="4642" y="6684"/>
                    </a:lnTo>
                    <a:lnTo>
                      <a:pt x="4643" y="6613"/>
                    </a:lnTo>
                    <a:lnTo>
                      <a:pt x="4648" y="6542"/>
                    </a:lnTo>
                    <a:lnTo>
                      <a:pt x="4656" y="6473"/>
                    </a:lnTo>
                    <a:lnTo>
                      <a:pt x="4667" y="6403"/>
                    </a:lnTo>
                    <a:lnTo>
                      <a:pt x="4680" y="6336"/>
                    </a:lnTo>
                    <a:lnTo>
                      <a:pt x="4698" y="6269"/>
                    </a:lnTo>
                    <a:lnTo>
                      <a:pt x="4717" y="6204"/>
                    </a:lnTo>
                    <a:lnTo>
                      <a:pt x="4739" y="6139"/>
                    </a:lnTo>
                    <a:lnTo>
                      <a:pt x="4764" y="6076"/>
                    </a:lnTo>
                    <a:lnTo>
                      <a:pt x="4792" y="6014"/>
                    </a:lnTo>
                    <a:lnTo>
                      <a:pt x="4821" y="5954"/>
                    </a:lnTo>
                    <a:lnTo>
                      <a:pt x="4854" y="5894"/>
                    </a:lnTo>
                    <a:lnTo>
                      <a:pt x="4889" y="5837"/>
                    </a:lnTo>
                    <a:lnTo>
                      <a:pt x="4926" y="5782"/>
                    </a:lnTo>
                    <a:lnTo>
                      <a:pt x="4966" y="5728"/>
                    </a:lnTo>
                    <a:lnTo>
                      <a:pt x="5007" y="5674"/>
                    </a:lnTo>
                    <a:lnTo>
                      <a:pt x="5051" y="5624"/>
                    </a:lnTo>
                    <a:lnTo>
                      <a:pt x="5097" y="5575"/>
                    </a:lnTo>
                    <a:lnTo>
                      <a:pt x="5144" y="5529"/>
                    </a:lnTo>
                    <a:lnTo>
                      <a:pt x="5194" y="5484"/>
                    </a:lnTo>
                    <a:lnTo>
                      <a:pt x="5245" y="5441"/>
                    </a:lnTo>
                    <a:lnTo>
                      <a:pt x="5299" y="5402"/>
                    </a:lnTo>
                    <a:lnTo>
                      <a:pt x="5354" y="5364"/>
                    </a:lnTo>
                    <a:lnTo>
                      <a:pt x="5411" y="5327"/>
                    </a:lnTo>
                    <a:lnTo>
                      <a:pt x="5469" y="5294"/>
                    </a:lnTo>
                    <a:lnTo>
                      <a:pt x="5529" y="5263"/>
                    </a:lnTo>
                    <a:lnTo>
                      <a:pt x="5590" y="5234"/>
                    </a:lnTo>
                    <a:lnTo>
                      <a:pt x="5652" y="5208"/>
                    </a:lnTo>
                    <a:lnTo>
                      <a:pt x="5717" y="5185"/>
                    </a:lnTo>
                    <a:lnTo>
                      <a:pt x="5781" y="5163"/>
                    </a:lnTo>
                    <a:lnTo>
                      <a:pt x="5848" y="5146"/>
                    </a:lnTo>
                    <a:lnTo>
                      <a:pt x="5915" y="5131"/>
                    </a:lnTo>
                    <a:lnTo>
                      <a:pt x="5915" y="3110"/>
                    </a:lnTo>
                    <a:lnTo>
                      <a:pt x="5873" y="3097"/>
                    </a:lnTo>
                    <a:lnTo>
                      <a:pt x="5831" y="3083"/>
                    </a:lnTo>
                    <a:lnTo>
                      <a:pt x="5790" y="3069"/>
                    </a:lnTo>
                    <a:lnTo>
                      <a:pt x="5751" y="3053"/>
                    </a:lnTo>
                    <a:lnTo>
                      <a:pt x="5711" y="3036"/>
                    </a:lnTo>
                    <a:lnTo>
                      <a:pt x="5671" y="3018"/>
                    </a:lnTo>
                    <a:lnTo>
                      <a:pt x="5633" y="2999"/>
                    </a:lnTo>
                    <a:lnTo>
                      <a:pt x="5594" y="2979"/>
                    </a:lnTo>
                    <a:lnTo>
                      <a:pt x="4470" y="5733"/>
                    </a:lnTo>
                    <a:lnTo>
                      <a:pt x="4427" y="5810"/>
                    </a:lnTo>
                    <a:lnTo>
                      <a:pt x="2474" y="8492"/>
                    </a:lnTo>
                    <a:lnTo>
                      <a:pt x="2499" y="8511"/>
                    </a:lnTo>
                    <a:lnTo>
                      <a:pt x="2525" y="8529"/>
                    </a:lnTo>
                    <a:lnTo>
                      <a:pt x="2551" y="8549"/>
                    </a:lnTo>
                    <a:lnTo>
                      <a:pt x="2576" y="8568"/>
                    </a:lnTo>
                    <a:lnTo>
                      <a:pt x="2601" y="8589"/>
                    </a:lnTo>
                    <a:lnTo>
                      <a:pt x="2624" y="8609"/>
                    </a:lnTo>
                    <a:lnTo>
                      <a:pt x="2648" y="8630"/>
                    </a:lnTo>
                    <a:lnTo>
                      <a:pt x="2671" y="8652"/>
                    </a:lnTo>
                    <a:lnTo>
                      <a:pt x="4771" y="7310"/>
                    </a:lnTo>
                    <a:close/>
                    <a:moveTo>
                      <a:pt x="10691" y="7981"/>
                    </a:moveTo>
                    <a:lnTo>
                      <a:pt x="10741" y="7968"/>
                    </a:lnTo>
                    <a:lnTo>
                      <a:pt x="10792" y="7958"/>
                    </a:lnTo>
                    <a:lnTo>
                      <a:pt x="10844" y="7948"/>
                    </a:lnTo>
                    <a:lnTo>
                      <a:pt x="10896" y="7941"/>
                    </a:lnTo>
                    <a:lnTo>
                      <a:pt x="10948" y="7934"/>
                    </a:lnTo>
                    <a:lnTo>
                      <a:pt x="11001" y="7929"/>
                    </a:lnTo>
                    <a:lnTo>
                      <a:pt x="11054" y="7927"/>
                    </a:lnTo>
                    <a:lnTo>
                      <a:pt x="11108" y="7926"/>
                    </a:lnTo>
                    <a:lnTo>
                      <a:pt x="11189" y="7928"/>
                    </a:lnTo>
                    <a:lnTo>
                      <a:pt x="11270" y="7934"/>
                    </a:lnTo>
                    <a:lnTo>
                      <a:pt x="11349" y="7945"/>
                    </a:lnTo>
                    <a:lnTo>
                      <a:pt x="11427" y="7958"/>
                    </a:lnTo>
                    <a:lnTo>
                      <a:pt x="11504" y="7976"/>
                    </a:lnTo>
                    <a:lnTo>
                      <a:pt x="11579" y="7998"/>
                    </a:lnTo>
                    <a:lnTo>
                      <a:pt x="11652" y="8022"/>
                    </a:lnTo>
                    <a:lnTo>
                      <a:pt x="11725" y="8051"/>
                    </a:lnTo>
                    <a:lnTo>
                      <a:pt x="11794" y="8083"/>
                    </a:lnTo>
                    <a:lnTo>
                      <a:pt x="11863" y="8117"/>
                    </a:lnTo>
                    <a:lnTo>
                      <a:pt x="11929" y="8156"/>
                    </a:lnTo>
                    <a:lnTo>
                      <a:pt x="11994" y="8197"/>
                    </a:lnTo>
                    <a:lnTo>
                      <a:pt x="12056" y="8242"/>
                    </a:lnTo>
                    <a:lnTo>
                      <a:pt x="12117" y="8289"/>
                    </a:lnTo>
                    <a:lnTo>
                      <a:pt x="12174" y="8338"/>
                    </a:lnTo>
                    <a:lnTo>
                      <a:pt x="12229" y="8391"/>
                    </a:lnTo>
                    <a:lnTo>
                      <a:pt x="12281" y="8446"/>
                    </a:lnTo>
                    <a:lnTo>
                      <a:pt x="12332" y="8504"/>
                    </a:lnTo>
                    <a:lnTo>
                      <a:pt x="12379" y="8564"/>
                    </a:lnTo>
                    <a:lnTo>
                      <a:pt x="12423" y="8625"/>
                    </a:lnTo>
                    <a:lnTo>
                      <a:pt x="12465" y="8690"/>
                    </a:lnTo>
                    <a:lnTo>
                      <a:pt x="12502" y="8756"/>
                    </a:lnTo>
                    <a:lnTo>
                      <a:pt x="12537" y="8825"/>
                    </a:lnTo>
                    <a:lnTo>
                      <a:pt x="12570" y="8895"/>
                    </a:lnTo>
                    <a:lnTo>
                      <a:pt x="12598" y="8967"/>
                    </a:lnTo>
                    <a:lnTo>
                      <a:pt x="12623" y="9040"/>
                    </a:lnTo>
                    <a:lnTo>
                      <a:pt x="12645" y="9116"/>
                    </a:lnTo>
                    <a:lnTo>
                      <a:pt x="12662" y="9192"/>
                    </a:lnTo>
                    <a:lnTo>
                      <a:pt x="12676" y="9270"/>
                    </a:lnTo>
                    <a:lnTo>
                      <a:pt x="12687" y="9349"/>
                    </a:lnTo>
                    <a:lnTo>
                      <a:pt x="12693" y="9430"/>
                    </a:lnTo>
                    <a:lnTo>
                      <a:pt x="12695" y="9511"/>
                    </a:lnTo>
                    <a:lnTo>
                      <a:pt x="12693" y="9592"/>
                    </a:lnTo>
                    <a:lnTo>
                      <a:pt x="12687" y="9672"/>
                    </a:lnTo>
                    <a:lnTo>
                      <a:pt x="12676" y="9752"/>
                    </a:lnTo>
                    <a:lnTo>
                      <a:pt x="12662" y="9829"/>
                    </a:lnTo>
                    <a:lnTo>
                      <a:pt x="12645" y="9906"/>
                    </a:lnTo>
                    <a:lnTo>
                      <a:pt x="12623" y="9981"/>
                    </a:lnTo>
                    <a:lnTo>
                      <a:pt x="12598" y="10054"/>
                    </a:lnTo>
                    <a:lnTo>
                      <a:pt x="12570" y="10127"/>
                    </a:lnTo>
                    <a:lnTo>
                      <a:pt x="12537" y="10196"/>
                    </a:lnTo>
                    <a:lnTo>
                      <a:pt x="12502" y="10265"/>
                    </a:lnTo>
                    <a:lnTo>
                      <a:pt x="12465" y="10331"/>
                    </a:lnTo>
                    <a:lnTo>
                      <a:pt x="12423" y="10396"/>
                    </a:lnTo>
                    <a:lnTo>
                      <a:pt x="12379" y="10458"/>
                    </a:lnTo>
                    <a:lnTo>
                      <a:pt x="12332" y="10517"/>
                    </a:lnTo>
                    <a:lnTo>
                      <a:pt x="12281" y="10576"/>
                    </a:lnTo>
                    <a:lnTo>
                      <a:pt x="12229" y="10631"/>
                    </a:lnTo>
                    <a:lnTo>
                      <a:pt x="12174" y="10683"/>
                    </a:lnTo>
                    <a:lnTo>
                      <a:pt x="12117" y="10733"/>
                    </a:lnTo>
                    <a:lnTo>
                      <a:pt x="12056" y="10780"/>
                    </a:lnTo>
                    <a:lnTo>
                      <a:pt x="11994" y="10824"/>
                    </a:lnTo>
                    <a:lnTo>
                      <a:pt x="11929" y="10866"/>
                    </a:lnTo>
                    <a:lnTo>
                      <a:pt x="11863" y="10904"/>
                    </a:lnTo>
                    <a:lnTo>
                      <a:pt x="11794" y="10938"/>
                    </a:lnTo>
                    <a:lnTo>
                      <a:pt x="11725" y="10970"/>
                    </a:lnTo>
                    <a:lnTo>
                      <a:pt x="11652" y="10999"/>
                    </a:lnTo>
                    <a:lnTo>
                      <a:pt x="11579" y="11024"/>
                    </a:lnTo>
                    <a:lnTo>
                      <a:pt x="11504" y="11046"/>
                    </a:lnTo>
                    <a:lnTo>
                      <a:pt x="11427" y="11063"/>
                    </a:lnTo>
                    <a:lnTo>
                      <a:pt x="11349" y="11077"/>
                    </a:lnTo>
                    <a:lnTo>
                      <a:pt x="11270" y="11088"/>
                    </a:lnTo>
                    <a:lnTo>
                      <a:pt x="11189" y="11094"/>
                    </a:lnTo>
                    <a:lnTo>
                      <a:pt x="11108" y="11096"/>
                    </a:lnTo>
                    <a:lnTo>
                      <a:pt x="11046" y="11094"/>
                    </a:lnTo>
                    <a:lnTo>
                      <a:pt x="10986" y="11091"/>
                    </a:lnTo>
                    <a:lnTo>
                      <a:pt x="10925" y="11086"/>
                    </a:lnTo>
                    <a:lnTo>
                      <a:pt x="10866" y="11077"/>
                    </a:lnTo>
                    <a:lnTo>
                      <a:pt x="10807" y="11067"/>
                    </a:lnTo>
                    <a:lnTo>
                      <a:pt x="10749" y="11054"/>
                    </a:lnTo>
                    <a:lnTo>
                      <a:pt x="10692" y="11040"/>
                    </a:lnTo>
                    <a:lnTo>
                      <a:pt x="10636" y="11023"/>
                    </a:lnTo>
                    <a:lnTo>
                      <a:pt x="10580" y="11005"/>
                    </a:lnTo>
                    <a:lnTo>
                      <a:pt x="10525" y="10984"/>
                    </a:lnTo>
                    <a:lnTo>
                      <a:pt x="10471" y="10962"/>
                    </a:lnTo>
                    <a:lnTo>
                      <a:pt x="10419" y="10937"/>
                    </a:lnTo>
                    <a:lnTo>
                      <a:pt x="10367" y="10912"/>
                    </a:lnTo>
                    <a:lnTo>
                      <a:pt x="10317" y="10883"/>
                    </a:lnTo>
                    <a:lnTo>
                      <a:pt x="10267" y="10854"/>
                    </a:lnTo>
                    <a:lnTo>
                      <a:pt x="10219" y="10822"/>
                    </a:lnTo>
                    <a:lnTo>
                      <a:pt x="10172" y="10789"/>
                    </a:lnTo>
                    <a:lnTo>
                      <a:pt x="10126" y="10754"/>
                    </a:lnTo>
                    <a:lnTo>
                      <a:pt x="10082" y="10718"/>
                    </a:lnTo>
                    <a:lnTo>
                      <a:pt x="10039" y="10680"/>
                    </a:lnTo>
                    <a:lnTo>
                      <a:pt x="9997" y="10641"/>
                    </a:lnTo>
                    <a:lnTo>
                      <a:pt x="9957" y="10600"/>
                    </a:lnTo>
                    <a:lnTo>
                      <a:pt x="9919" y="10557"/>
                    </a:lnTo>
                    <a:lnTo>
                      <a:pt x="9882" y="10514"/>
                    </a:lnTo>
                    <a:lnTo>
                      <a:pt x="9846" y="10469"/>
                    </a:lnTo>
                    <a:lnTo>
                      <a:pt x="9811" y="10422"/>
                    </a:lnTo>
                    <a:lnTo>
                      <a:pt x="9779" y="10375"/>
                    </a:lnTo>
                    <a:lnTo>
                      <a:pt x="9749" y="10326"/>
                    </a:lnTo>
                    <a:lnTo>
                      <a:pt x="9720" y="10276"/>
                    </a:lnTo>
                    <a:lnTo>
                      <a:pt x="9692" y="10226"/>
                    </a:lnTo>
                    <a:lnTo>
                      <a:pt x="9667" y="10174"/>
                    </a:lnTo>
                    <a:lnTo>
                      <a:pt x="9644" y="10121"/>
                    </a:lnTo>
                    <a:lnTo>
                      <a:pt x="6485" y="9410"/>
                    </a:lnTo>
                    <a:lnTo>
                      <a:pt x="3103" y="10268"/>
                    </a:lnTo>
                    <a:lnTo>
                      <a:pt x="3084" y="10328"/>
                    </a:lnTo>
                    <a:lnTo>
                      <a:pt x="3061" y="10387"/>
                    </a:lnTo>
                    <a:lnTo>
                      <a:pt x="3037" y="10446"/>
                    </a:lnTo>
                    <a:lnTo>
                      <a:pt x="3010" y="10502"/>
                    </a:lnTo>
                    <a:lnTo>
                      <a:pt x="2981" y="10558"/>
                    </a:lnTo>
                    <a:lnTo>
                      <a:pt x="2951" y="10612"/>
                    </a:lnTo>
                    <a:lnTo>
                      <a:pt x="2917" y="10666"/>
                    </a:lnTo>
                    <a:lnTo>
                      <a:pt x="2882" y="10717"/>
                    </a:lnTo>
                    <a:lnTo>
                      <a:pt x="2845" y="10767"/>
                    </a:lnTo>
                    <a:lnTo>
                      <a:pt x="2806" y="10816"/>
                    </a:lnTo>
                    <a:lnTo>
                      <a:pt x="2766" y="10863"/>
                    </a:lnTo>
                    <a:lnTo>
                      <a:pt x="2724" y="10908"/>
                    </a:lnTo>
                    <a:lnTo>
                      <a:pt x="2680" y="10952"/>
                    </a:lnTo>
                    <a:lnTo>
                      <a:pt x="2634" y="10994"/>
                    </a:lnTo>
                    <a:lnTo>
                      <a:pt x="2586" y="11034"/>
                    </a:lnTo>
                    <a:lnTo>
                      <a:pt x="2537" y="11072"/>
                    </a:lnTo>
                    <a:lnTo>
                      <a:pt x="2486" y="11109"/>
                    </a:lnTo>
                    <a:lnTo>
                      <a:pt x="2435" y="11143"/>
                    </a:lnTo>
                    <a:lnTo>
                      <a:pt x="2381" y="11176"/>
                    </a:lnTo>
                    <a:lnTo>
                      <a:pt x="2327" y="11206"/>
                    </a:lnTo>
                    <a:lnTo>
                      <a:pt x="2270" y="11235"/>
                    </a:lnTo>
                    <a:lnTo>
                      <a:pt x="2213" y="11260"/>
                    </a:lnTo>
                    <a:lnTo>
                      <a:pt x="2155" y="11285"/>
                    </a:lnTo>
                    <a:lnTo>
                      <a:pt x="2095" y="11306"/>
                    </a:lnTo>
                    <a:lnTo>
                      <a:pt x="2035" y="11326"/>
                    </a:lnTo>
                    <a:lnTo>
                      <a:pt x="1974" y="11342"/>
                    </a:lnTo>
                    <a:lnTo>
                      <a:pt x="1911" y="11356"/>
                    </a:lnTo>
                    <a:lnTo>
                      <a:pt x="1848" y="11369"/>
                    </a:lnTo>
                    <a:lnTo>
                      <a:pt x="1783" y="11378"/>
                    </a:lnTo>
                    <a:lnTo>
                      <a:pt x="1718" y="11385"/>
                    </a:lnTo>
                    <a:lnTo>
                      <a:pt x="1652" y="11389"/>
                    </a:lnTo>
                    <a:lnTo>
                      <a:pt x="1586" y="11390"/>
                    </a:lnTo>
                    <a:lnTo>
                      <a:pt x="1504" y="11388"/>
                    </a:lnTo>
                    <a:lnTo>
                      <a:pt x="1424" y="11382"/>
                    </a:lnTo>
                    <a:lnTo>
                      <a:pt x="1344" y="11372"/>
                    </a:lnTo>
                    <a:lnTo>
                      <a:pt x="1266" y="11359"/>
                    </a:lnTo>
                    <a:lnTo>
                      <a:pt x="1190" y="11340"/>
                    </a:lnTo>
                    <a:lnTo>
                      <a:pt x="1115" y="11319"/>
                    </a:lnTo>
                    <a:lnTo>
                      <a:pt x="1041" y="11294"/>
                    </a:lnTo>
                    <a:lnTo>
                      <a:pt x="969" y="11265"/>
                    </a:lnTo>
                    <a:lnTo>
                      <a:pt x="899" y="11234"/>
                    </a:lnTo>
                    <a:lnTo>
                      <a:pt x="830" y="11199"/>
                    </a:lnTo>
                    <a:lnTo>
                      <a:pt x="764" y="11160"/>
                    </a:lnTo>
                    <a:lnTo>
                      <a:pt x="699" y="11119"/>
                    </a:lnTo>
                    <a:lnTo>
                      <a:pt x="637" y="11075"/>
                    </a:lnTo>
                    <a:lnTo>
                      <a:pt x="578" y="11027"/>
                    </a:lnTo>
                    <a:lnTo>
                      <a:pt x="519" y="10978"/>
                    </a:lnTo>
                    <a:lnTo>
                      <a:pt x="465" y="10925"/>
                    </a:lnTo>
                    <a:lnTo>
                      <a:pt x="412" y="10870"/>
                    </a:lnTo>
                    <a:lnTo>
                      <a:pt x="362" y="10813"/>
                    </a:lnTo>
                    <a:lnTo>
                      <a:pt x="315" y="10752"/>
                    </a:lnTo>
                    <a:lnTo>
                      <a:pt x="271" y="10691"/>
                    </a:lnTo>
                    <a:lnTo>
                      <a:pt x="229" y="10627"/>
                    </a:lnTo>
                    <a:lnTo>
                      <a:pt x="191" y="10560"/>
                    </a:lnTo>
                    <a:lnTo>
                      <a:pt x="156" y="10492"/>
                    </a:lnTo>
                    <a:lnTo>
                      <a:pt x="124" y="10421"/>
                    </a:lnTo>
                    <a:lnTo>
                      <a:pt x="96" y="10350"/>
                    </a:lnTo>
                    <a:lnTo>
                      <a:pt x="70" y="10276"/>
                    </a:lnTo>
                    <a:lnTo>
                      <a:pt x="49" y="10201"/>
                    </a:lnTo>
                    <a:lnTo>
                      <a:pt x="31" y="10125"/>
                    </a:lnTo>
                    <a:lnTo>
                      <a:pt x="17" y="10046"/>
                    </a:lnTo>
                    <a:lnTo>
                      <a:pt x="8" y="9967"/>
                    </a:lnTo>
                    <a:lnTo>
                      <a:pt x="2" y="9887"/>
                    </a:lnTo>
                    <a:lnTo>
                      <a:pt x="0" y="9806"/>
                    </a:lnTo>
                    <a:lnTo>
                      <a:pt x="2" y="9724"/>
                    </a:lnTo>
                    <a:lnTo>
                      <a:pt x="8" y="9644"/>
                    </a:lnTo>
                    <a:lnTo>
                      <a:pt x="17" y="9565"/>
                    </a:lnTo>
                    <a:lnTo>
                      <a:pt x="31" y="9487"/>
                    </a:lnTo>
                    <a:lnTo>
                      <a:pt x="49" y="9410"/>
                    </a:lnTo>
                    <a:lnTo>
                      <a:pt x="70" y="9336"/>
                    </a:lnTo>
                    <a:lnTo>
                      <a:pt x="96" y="9262"/>
                    </a:lnTo>
                    <a:lnTo>
                      <a:pt x="124" y="9190"/>
                    </a:lnTo>
                    <a:lnTo>
                      <a:pt x="156" y="9120"/>
                    </a:lnTo>
                    <a:lnTo>
                      <a:pt x="191" y="9052"/>
                    </a:lnTo>
                    <a:lnTo>
                      <a:pt x="229" y="8985"/>
                    </a:lnTo>
                    <a:lnTo>
                      <a:pt x="271" y="8921"/>
                    </a:lnTo>
                    <a:lnTo>
                      <a:pt x="315" y="8858"/>
                    </a:lnTo>
                    <a:lnTo>
                      <a:pt x="362" y="8798"/>
                    </a:lnTo>
                    <a:lnTo>
                      <a:pt x="412" y="8741"/>
                    </a:lnTo>
                    <a:lnTo>
                      <a:pt x="465" y="8686"/>
                    </a:lnTo>
                    <a:lnTo>
                      <a:pt x="519" y="8634"/>
                    </a:lnTo>
                    <a:lnTo>
                      <a:pt x="578" y="8583"/>
                    </a:lnTo>
                    <a:lnTo>
                      <a:pt x="637" y="8536"/>
                    </a:lnTo>
                    <a:lnTo>
                      <a:pt x="699" y="8492"/>
                    </a:lnTo>
                    <a:lnTo>
                      <a:pt x="764" y="8451"/>
                    </a:lnTo>
                    <a:lnTo>
                      <a:pt x="830" y="8413"/>
                    </a:lnTo>
                    <a:lnTo>
                      <a:pt x="899" y="8378"/>
                    </a:lnTo>
                    <a:lnTo>
                      <a:pt x="969" y="8345"/>
                    </a:lnTo>
                    <a:lnTo>
                      <a:pt x="1041" y="8318"/>
                    </a:lnTo>
                    <a:lnTo>
                      <a:pt x="1115" y="8292"/>
                    </a:lnTo>
                    <a:lnTo>
                      <a:pt x="1190" y="8271"/>
                    </a:lnTo>
                    <a:lnTo>
                      <a:pt x="1266" y="8253"/>
                    </a:lnTo>
                    <a:lnTo>
                      <a:pt x="1344" y="8239"/>
                    </a:lnTo>
                    <a:lnTo>
                      <a:pt x="1424" y="8229"/>
                    </a:lnTo>
                    <a:lnTo>
                      <a:pt x="1504" y="8223"/>
                    </a:lnTo>
                    <a:lnTo>
                      <a:pt x="1586" y="8221"/>
                    </a:lnTo>
                    <a:lnTo>
                      <a:pt x="1607" y="8221"/>
                    </a:lnTo>
                    <a:lnTo>
                      <a:pt x="1629" y="8222"/>
                    </a:lnTo>
                    <a:lnTo>
                      <a:pt x="1650" y="8223"/>
                    </a:lnTo>
                    <a:lnTo>
                      <a:pt x="1672" y="8223"/>
                    </a:lnTo>
                    <a:lnTo>
                      <a:pt x="1692" y="8225"/>
                    </a:lnTo>
                    <a:lnTo>
                      <a:pt x="1714" y="8226"/>
                    </a:lnTo>
                    <a:lnTo>
                      <a:pt x="1735" y="8228"/>
                    </a:lnTo>
                    <a:lnTo>
                      <a:pt x="1756" y="8230"/>
                    </a:lnTo>
                    <a:lnTo>
                      <a:pt x="3805" y="5416"/>
                    </a:lnTo>
                    <a:lnTo>
                      <a:pt x="5017" y="2447"/>
                    </a:lnTo>
                    <a:lnTo>
                      <a:pt x="5002" y="2423"/>
                    </a:lnTo>
                    <a:lnTo>
                      <a:pt x="4987" y="2400"/>
                    </a:lnTo>
                    <a:lnTo>
                      <a:pt x="4973" y="2376"/>
                    </a:lnTo>
                    <a:lnTo>
                      <a:pt x="4960" y="2352"/>
                    </a:lnTo>
                    <a:lnTo>
                      <a:pt x="4945" y="2327"/>
                    </a:lnTo>
                    <a:lnTo>
                      <a:pt x="4933" y="2302"/>
                    </a:lnTo>
                    <a:lnTo>
                      <a:pt x="4921" y="2278"/>
                    </a:lnTo>
                    <a:lnTo>
                      <a:pt x="4908" y="2252"/>
                    </a:lnTo>
                    <a:lnTo>
                      <a:pt x="4896" y="2227"/>
                    </a:lnTo>
                    <a:lnTo>
                      <a:pt x="4885" y="2201"/>
                    </a:lnTo>
                    <a:lnTo>
                      <a:pt x="4875" y="2175"/>
                    </a:lnTo>
                    <a:lnTo>
                      <a:pt x="4864" y="2149"/>
                    </a:lnTo>
                    <a:lnTo>
                      <a:pt x="4854" y="2123"/>
                    </a:lnTo>
                    <a:lnTo>
                      <a:pt x="4845" y="2096"/>
                    </a:lnTo>
                    <a:lnTo>
                      <a:pt x="4836" y="2069"/>
                    </a:lnTo>
                    <a:lnTo>
                      <a:pt x="4828" y="2042"/>
                    </a:lnTo>
                    <a:lnTo>
                      <a:pt x="4819" y="2014"/>
                    </a:lnTo>
                    <a:lnTo>
                      <a:pt x="4812" y="1988"/>
                    </a:lnTo>
                    <a:lnTo>
                      <a:pt x="4805" y="1960"/>
                    </a:lnTo>
                    <a:lnTo>
                      <a:pt x="4799" y="1931"/>
                    </a:lnTo>
                    <a:lnTo>
                      <a:pt x="4793" y="1904"/>
                    </a:lnTo>
                    <a:lnTo>
                      <a:pt x="4787" y="1875"/>
                    </a:lnTo>
                    <a:lnTo>
                      <a:pt x="4781" y="1848"/>
                    </a:lnTo>
                    <a:lnTo>
                      <a:pt x="4777" y="1819"/>
                    </a:lnTo>
                    <a:lnTo>
                      <a:pt x="4773" y="1790"/>
                    </a:lnTo>
                    <a:lnTo>
                      <a:pt x="4770" y="1761"/>
                    </a:lnTo>
                    <a:lnTo>
                      <a:pt x="4767" y="1732"/>
                    </a:lnTo>
                    <a:lnTo>
                      <a:pt x="4765" y="1702"/>
                    </a:lnTo>
                    <a:lnTo>
                      <a:pt x="4763" y="1674"/>
                    </a:lnTo>
                    <a:lnTo>
                      <a:pt x="4761" y="1644"/>
                    </a:lnTo>
                    <a:lnTo>
                      <a:pt x="4761" y="1615"/>
                    </a:lnTo>
                    <a:lnTo>
                      <a:pt x="4760" y="1585"/>
                    </a:lnTo>
                    <a:lnTo>
                      <a:pt x="4762" y="1503"/>
                    </a:lnTo>
                    <a:lnTo>
                      <a:pt x="4768" y="1423"/>
                    </a:lnTo>
                    <a:lnTo>
                      <a:pt x="4778" y="1344"/>
                    </a:lnTo>
                    <a:lnTo>
                      <a:pt x="4793" y="1266"/>
                    </a:lnTo>
                    <a:lnTo>
                      <a:pt x="4810" y="1189"/>
                    </a:lnTo>
                    <a:lnTo>
                      <a:pt x="4832" y="1115"/>
                    </a:lnTo>
                    <a:lnTo>
                      <a:pt x="4856" y="1041"/>
                    </a:lnTo>
                    <a:lnTo>
                      <a:pt x="4885" y="969"/>
                    </a:lnTo>
                    <a:lnTo>
                      <a:pt x="4917" y="899"/>
                    </a:lnTo>
                    <a:lnTo>
                      <a:pt x="4952" y="831"/>
                    </a:lnTo>
                    <a:lnTo>
                      <a:pt x="4990" y="764"/>
                    </a:lnTo>
                    <a:lnTo>
                      <a:pt x="5032" y="700"/>
                    </a:lnTo>
                    <a:lnTo>
                      <a:pt x="5076" y="637"/>
                    </a:lnTo>
                    <a:lnTo>
                      <a:pt x="5123" y="578"/>
                    </a:lnTo>
                    <a:lnTo>
                      <a:pt x="5173" y="520"/>
                    </a:lnTo>
                    <a:lnTo>
                      <a:pt x="5226" y="465"/>
                    </a:lnTo>
                    <a:lnTo>
                      <a:pt x="5281" y="413"/>
                    </a:lnTo>
                    <a:lnTo>
                      <a:pt x="5338" y="362"/>
                    </a:lnTo>
                    <a:lnTo>
                      <a:pt x="5399" y="315"/>
                    </a:lnTo>
                    <a:lnTo>
                      <a:pt x="5461" y="272"/>
                    </a:lnTo>
                    <a:lnTo>
                      <a:pt x="5525" y="231"/>
                    </a:lnTo>
                    <a:lnTo>
                      <a:pt x="5591" y="192"/>
                    </a:lnTo>
                    <a:lnTo>
                      <a:pt x="5659" y="157"/>
                    </a:lnTo>
                    <a:lnTo>
                      <a:pt x="5730" y="125"/>
                    </a:lnTo>
                    <a:lnTo>
                      <a:pt x="5802" y="97"/>
                    </a:lnTo>
                    <a:lnTo>
                      <a:pt x="5875" y="71"/>
                    </a:lnTo>
                    <a:lnTo>
                      <a:pt x="5951" y="51"/>
                    </a:lnTo>
                    <a:lnTo>
                      <a:pt x="6028" y="32"/>
                    </a:lnTo>
                    <a:lnTo>
                      <a:pt x="6106" y="19"/>
                    </a:lnTo>
                    <a:lnTo>
                      <a:pt x="6184" y="9"/>
                    </a:lnTo>
                    <a:lnTo>
                      <a:pt x="6265" y="3"/>
                    </a:lnTo>
                    <a:lnTo>
                      <a:pt x="6347" y="0"/>
                    </a:lnTo>
                    <a:lnTo>
                      <a:pt x="6428" y="3"/>
                    </a:lnTo>
                    <a:lnTo>
                      <a:pt x="6509" y="9"/>
                    </a:lnTo>
                    <a:lnTo>
                      <a:pt x="6588" y="19"/>
                    </a:lnTo>
                    <a:lnTo>
                      <a:pt x="6665" y="32"/>
                    </a:lnTo>
                    <a:lnTo>
                      <a:pt x="6742" y="51"/>
                    </a:lnTo>
                    <a:lnTo>
                      <a:pt x="6818" y="71"/>
                    </a:lnTo>
                    <a:lnTo>
                      <a:pt x="6892" y="97"/>
                    </a:lnTo>
                    <a:lnTo>
                      <a:pt x="6963" y="125"/>
                    </a:lnTo>
                    <a:lnTo>
                      <a:pt x="7034" y="157"/>
                    </a:lnTo>
                    <a:lnTo>
                      <a:pt x="7102" y="192"/>
                    </a:lnTo>
                    <a:lnTo>
                      <a:pt x="7169" y="231"/>
                    </a:lnTo>
                    <a:lnTo>
                      <a:pt x="7233" y="272"/>
                    </a:lnTo>
                    <a:lnTo>
                      <a:pt x="7295" y="315"/>
                    </a:lnTo>
                    <a:lnTo>
                      <a:pt x="7355" y="362"/>
                    </a:lnTo>
                    <a:lnTo>
                      <a:pt x="7412" y="413"/>
                    </a:lnTo>
                    <a:lnTo>
                      <a:pt x="7468" y="465"/>
                    </a:lnTo>
                    <a:lnTo>
                      <a:pt x="7520" y="520"/>
                    </a:lnTo>
                    <a:lnTo>
                      <a:pt x="7570" y="578"/>
                    </a:lnTo>
                    <a:lnTo>
                      <a:pt x="7617" y="637"/>
                    </a:lnTo>
                    <a:lnTo>
                      <a:pt x="7662" y="700"/>
                    </a:lnTo>
                    <a:lnTo>
                      <a:pt x="7703" y="764"/>
                    </a:lnTo>
                    <a:lnTo>
                      <a:pt x="7741" y="831"/>
                    </a:lnTo>
                    <a:lnTo>
                      <a:pt x="7777" y="899"/>
                    </a:lnTo>
                    <a:lnTo>
                      <a:pt x="7808" y="969"/>
                    </a:lnTo>
                    <a:lnTo>
                      <a:pt x="7837" y="1041"/>
                    </a:lnTo>
                    <a:lnTo>
                      <a:pt x="7862" y="1115"/>
                    </a:lnTo>
                    <a:lnTo>
                      <a:pt x="7883" y="1189"/>
                    </a:lnTo>
                    <a:lnTo>
                      <a:pt x="7902" y="1266"/>
                    </a:lnTo>
                    <a:lnTo>
                      <a:pt x="7915" y="1344"/>
                    </a:lnTo>
                    <a:lnTo>
                      <a:pt x="7925" y="1423"/>
                    </a:lnTo>
                    <a:lnTo>
                      <a:pt x="7931" y="1503"/>
                    </a:lnTo>
                    <a:lnTo>
                      <a:pt x="7933" y="1585"/>
                    </a:lnTo>
                    <a:lnTo>
                      <a:pt x="7933" y="1621"/>
                    </a:lnTo>
                    <a:lnTo>
                      <a:pt x="7932" y="1655"/>
                    </a:lnTo>
                    <a:lnTo>
                      <a:pt x="7930" y="1691"/>
                    </a:lnTo>
                    <a:lnTo>
                      <a:pt x="7927" y="1726"/>
                    </a:lnTo>
                    <a:lnTo>
                      <a:pt x="7924" y="1761"/>
                    </a:lnTo>
                    <a:lnTo>
                      <a:pt x="7919" y="1796"/>
                    </a:lnTo>
                    <a:lnTo>
                      <a:pt x="7915" y="1829"/>
                    </a:lnTo>
                    <a:lnTo>
                      <a:pt x="7909" y="1864"/>
                    </a:lnTo>
                    <a:lnTo>
                      <a:pt x="7903" y="1898"/>
                    </a:lnTo>
                    <a:lnTo>
                      <a:pt x="7895" y="1931"/>
                    </a:lnTo>
                    <a:lnTo>
                      <a:pt x="7887" y="1964"/>
                    </a:lnTo>
                    <a:lnTo>
                      <a:pt x="7879" y="1997"/>
                    </a:lnTo>
                    <a:lnTo>
                      <a:pt x="7870" y="2031"/>
                    </a:lnTo>
                    <a:lnTo>
                      <a:pt x="7860" y="2062"/>
                    </a:lnTo>
                    <a:lnTo>
                      <a:pt x="7848" y="2095"/>
                    </a:lnTo>
                    <a:lnTo>
                      <a:pt x="7838" y="2127"/>
                    </a:lnTo>
                    <a:lnTo>
                      <a:pt x="7826" y="2158"/>
                    </a:lnTo>
                    <a:lnTo>
                      <a:pt x="7814" y="2189"/>
                    </a:lnTo>
                    <a:lnTo>
                      <a:pt x="7799" y="2221"/>
                    </a:lnTo>
                    <a:lnTo>
                      <a:pt x="7786" y="2251"/>
                    </a:lnTo>
                    <a:lnTo>
                      <a:pt x="7772" y="2281"/>
                    </a:lnTo>
                    <a:lnTo>
                      <a:pt x="7756" y="2311"/>
                    </a:lnTo>
                    <a:lnTo>
                      <a:pt x="7741" y="2340"/>
                    </a:lnTo>
                    <a:lnTo>
                      <a:pt x="7725" y="2370"/>
                    </a:lnTo>
                    <a:lnTo>
                      <a:pt x="7707" y="2399"/>
                    </a:lnTo>
                    <a:lnTo>
                      <a:pt x="7690" y="2427"/>
                    </a:lnTo>
                    <a:lnTo>
                      <a:pt x="7671" y="2455"/>
                    </a:lnTo>
                    <a:lnTo>
                      <a:pt x="7653" y="2482"/>
                    </a:lnTo>
                    <a:lnTo>
                      <a:pt x="7633" y="2510"/>
                    </a:lnTo>
                    <a:lnTo>
                      <a:pt x="7614" y="2537"/>
                    </a:lnTo>
                    <a:lnTo>
                      <a:pt x="7594" y="2562"/>
                    </a:lnTo>
                    <a:lnTo>
                      <a:pt x="7573" y="2589"/>
                    </a:lnTo>
                    <a:lnTo>
                      <a:pt x="8813" y="5717"/>
                    </a:lnTo>
                    <a:lnTo>
                      <a:pt x="10691" y="7981"/>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150" name="组合 149"/>
            <p:cNvGrpSpPr/>
            <p:nvPr/>
          </p:nvGrpSpPr>
          <p:grpSpPr>
            <a:xfrm>
              <a:off x="829505" y="1591545"/>
              <a:ext cx="881211" cy="521659"/>
              <a:chOff x="829505" y="1722262"/>
              <a:chExt cx="881211" cy="521659"/>
            </a:xfrm>
          </p:grpSpPr>
          <p:sp>
            <p:nvSpPr>
              <p:cNvPr id="151" name="Line 54"/>
              <p:cNvSpPr>
                <a:spLocks noChangeShapeType="1"/>
              </p:cNvSpPr>
              <p:nvPr/>
            </p:nvSpPr>
            <p:spPr bwMode="auto">
              <a:xfrm flipH="1">
                <a:off x="1316960" y="1984136"/>
                <a:ext cx="393756"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grpSp>
            <p:nvGrpSpPr>
              <p:cNvPr id="152" name="组合 151"/>
              <p:cNvGrpSpPr/>
              <p:nvPr/>
            </p:nvGrpSpPr>
            <p:grpSpPr>
              <a:xfrm>
                <a:off x="829505" y="1722262"/>
                <a:ext cx="684333" cy="521659"/>
                <a:chOff x="4623937" y="1114451"/>
                <a:chExt cx="684333" cy="521659"/>
              </a:xfrm>
            </p:grpSpPr>
            <p:sp>
              <p:nvSpPr>
                <p:cNvPr id="153" name="Freeform 98"/>
                <p:cNvSpPr>
                  <a:spLocks/>
                </p:cNvSpPr>
                <p:nvPr/>
              </p:nvSpPr>
              <p:spPr bwMode="auto">
                <a:xfrm>
                  <a:off x="4817370" y="139903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154" name="Picture 200" descr="jisuanji"/>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66342" y="1194181"/>
                  <a:ext cx="441928" cy="441929"/>
                </a:xfrm>
                <a:prstGeom prst="rect">
                  <a:avLst/>
                </a:prstGeom>
                <a:noFill/>
                <a:extLst>
                  <a:ext uri="{909E8E84-426E-40DD-AFC4-6F175D3DCCD1}">
                    <a14:hiddenFill xmlns:a14="http://schemas.microsoft.com/office/drawing/2010/main" xmlns="">
                      <a:solidFill>
                        <a:srgbClr val="FFFFFF"/>
                      </a:solidFill>
                    </a14:hiddenFill>
                  </a:ext>
                </a:extLst>
              </p:spPr>
            </p:pic>
            <p:sp>
              <p:nvSpPr>
                <p:cNvPr id="155" name="Text Box 97"/>
                <p:cNvSpPr txBox="1">
                  <a:spLocks noChangeArrowheads="1"/>
                </p:cNvSpPr>
                <p:nvPr/>
              </p:nvSpPr>
              <p:spPr bwMode="auto">
                <a:xfrm rot="20287477">
                  <a:off x="4623937" y="1114451"/>
                  <a:ext cx="3561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grpSp>
      </p:grpSp>
    </p:spTree>
    <p:extLst>
      <p:ext uri="{BB962C8B-B14F-4D97-AF65-F5344CB8AC3E}">
        <p14:creationId xmlns:p14="http://schemas.microsoft.com/office/powerpoint/2010/main" xmlns="" val="308250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200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nodeType="clickEffect">
                                  <p:stCondLst>
                                    <p:cond delay="0"/>
                                  </p:stCondLst>
                                  <p:childTnLst>
                                    <p:anim calcmode="discrete" valueType="str">
                                      <p:cBhvr>
                                        <p:cTn id="10"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nodeType="clickEffect">
                                  <p:stCondLst>
                                    <p:cond delay="0"/>
                                  </p:stCondLst>
                                  <p:childTnLst>
                                    <p:anim calcmode="discrete" valueType="str">
                                      <p:cBhvr>
                                        <p:cTn id="14" dur="10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3000" fill="hold" nodeType="clickEffect">
                                  <p:stCondLst>
                                    <p:cond delay="0"/>
                                  </p:stCondLst>
                                  <p:childTnLst>
                                    <p:anim calcmode="discrete" valueType="str">
                                      <p:cBhvr>
                                        <p:cTn id="18"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1897" y="701225"/>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23658" y="678135"/>
            <a:ext cx="271580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H.323 </a:t>
            </a:r>
            <a:r>
              <a:rPr lang="zh-CN" altLang="en-US" sz="2000" b="1" dirty="0">
                <a:solidFill>
                  <a:schemeClr val="bg1"/>
                </a:solidFill>
                <a:ea typeface="微软雅黑" pitchFamily="34" charset="-122"/>
              </a:rPr>
              <a:t>的协议体系结构 </a:t>
            </a:r>
          </a:p>
        </p:txBody>
      </p:sp>
      <p:grpSp>
        <p:nvGrpSpPr>
          <p:cNvPr id="4" name="组合 3"/>
          <p:cNvGrpSpPr/>
          <p:nvPr/>
        </p:nvGrpSpPr>
        <p:grpSpPr>
          <a:xfrm>
            <a:off x="511896" y="1161726"/>
            <a:ext cx="8135741" cy="3142843"/>
            <a:chOff x="615153" y="1989139"/>
            <a:chExt cx="8946359" cy="3455986"/>
          </a:xfrm>
        </p:grpSpPr>
        <p:sp>
          <p:nvSpPr>
            <p:cNvPr id="5" name="Rectangle 67"/>
            <p:cNvSpPr>
              <a:spLocks noChangeArrowheads="1"/>
            </p:cNvSpPr>
            <p:nvPr/>
          </p:nvSpPr>
          <p:spPr bwMode="auto">
            <a:xfrm>
              <a:off x="615155" y="4797427"/>
              <a:ext cx="8946357" cy="644525"/>
            </a:xfrm>
            <a:prstGeom prst="rect">
              <a:avLst/>
            </a:prstGeom>
            <a:solidFill>
              <a:srgbClr val="66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6" name="Rectangle 66"/>
            <p:cNvSpPr>
              <a:spLocks noChangeArrowheads="1"/>
            </p:cNvSpPr>
            <p:nvPr/>
          </p:nvSpPr>
          <p:spPr bwMode="auto">
            <a:xfrm>
              <a:off x="5429533" y="4162425"/>
              <a:ext cx="4131979" cy="635001"/>
            </a:xfrm>
            <a:prstGeom prst="rect">
              <a:avLst/>
            </a:prstGeom>
            <a:solidFill>
              <a:srgbClr val="66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 name="Rectangle 65"/>
            <p:cNvSpPr>
              <a:spLocks noChangeArrowheads="1"/>
            </p:cNvSpPr>
            <p:nvPr/>
          </p:nvSpPr>
          <p:spPr bwMode="auto">
            <a:xfrm>
              <a:off x="615153" y="4149725"/>
              <a:ext cx="4815417" cy="635001"/>
            </a:xfrm>
            <a:prstGeom prst="rect">
              <a:avLst/>
            </a:prstGeom>
            <a:solidFill>
              <a:srgbClr val="00B0F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8" name="Rectangle 64"/>
            <p:cNvSpPr>
              <a:spLocks noChangeArrowheads="1"/>
            </p:cNvSpPr>
            <p:nvPr/>
          </p:nvSpPr>
          <p:spPr bwMode="auto">
            <a:xfrm>
              <a:off x="615155" y="2008188"/>
              <a:ext cx="2497137" cy="2138361"/>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9" name="Rectangle 63"/>
            <p:cNvSpPr>
              <a:spLocks noChangeArrowheads="1"/>
            </p:cNvSpPr>
            <p:nvPr/>
          </p:nvSpPr>
          <p:spPr bwMode="auto">
            <a:xfrm>
              <a:off x="7869236" y="1989139"/>
              <a:ext cx="1692275" cy="2174874"/>
            </a:xfrm>
            <a:prstGeom prst="rect">
              <a:avLst/>
            </a:prstGeom>
            <a:solidFill>
              <a:srgbClr val="99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0" name="Rectangle 62"/>
            <p:cNvSpPr>
              <a:spLocks noChangeArrowheads="1"/>
            </p:cNvSpPr>
            <p:nvPr/>
          </p:nvSpPr>
          <p:spPr bwMode="auto">
            <a:xfrm>
              <a:off x="3110574" y="1989139"/>
              <a:ext cx="4763822" cy="2174874"/>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1" name="Rectangle 36"/>
            <p:cNvSpPr>
              <a:spLocks noChangeArrowheads="1"/>
            </p:cNvSpPr>
            <p:nvPr/>
          </p:nvSpPr>
          <p:spPr bwMode="auto">
            <a:xfrm>
              <a:off x="615155" y="2008188"/>
              <a:ext cx="8946356" cy="3436937"/>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12" name="Text Box 37"/>
            <p:cNvSpPr txBox="1">
              <a:spLocks noChangeArrowheads="1"/>
            </p:cNvSpPr>
            <p:nvPr/>
          </p:nvSpPr>
          <p:spPr bwMode="auto">
            <a:xfrm>
              <a:off x="895481" y="2168526"/>
              <a:ext cx="2378471" cy="396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kumimoji="1" lang="zh-CN" altLang="en-US" sz="1600" b="1">
                  <a:latin typeface="微软雅黑" pitchFamily="34" charset="-122"/>
                  <a:ea typeface="微软雅黑" pitchFamily="34" charset="-122"/>
                </a:rPr>
                <a:t>音频</a:t>
              </a:r>
              <a:r>
                <a:rPr kumimoji="1" lang="en-US" altLang="zh-CN" sz="1600" b="1">
                  <a:latin typeface="微软雅黑" pitchFamily="34" charset="-122"/>
                  <a:ea typeface="微软雅黑" pitchFamily="34" charset="-122"/>
                </a:rPr>
                <a:t>/</a:t>
              </a:r>
              <a:r>
                <a:rPr kumimoji="1" lang="zh-CN" altLang="en-US" sz="1600" b="1">
                  <a:latin typeface="微软雅黑" pitchFamily="34" charset="-122"/>
                  <a:ea typeface="微软雅黑" pitchFamily="34" charset="-122"/>
                </a:rPr>
                <a:t>视频应用</a:t>
              </a:r>
            </a:p>
          </p:txBody>
        </p:sp>
        <p:sp>
          <p:nvSpPr>
            <p:cNvPr id="13" name="Text Box 38"/>
            <p:cNvSpPr txBox="1">
              <a:spLocks noChangeArrowheads="1"/>
            </p:cNvSpPr>
            <p:nvPr/>
          </p:nvSpPr>
          <p:spPr bwMode="auto">
            <a:xfrm>
              <a:off x="765463" y="2789239"/>
              <a:ext cx="937632" cy="6274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b="1">
                  <a:latin typeface="微软雅黑" pitchFamily="34" charset="-122"/>
                  <a:ea typeface="微软雅黑" pitchFamily="34" charset="-122"/>
                </a:rPr>
                <a:t>音频</a:t>
              </a:r>
            </a:p>
            <a:p>
              <a:pPr algn="ctr">
                <a:lnSpc>
                  <a:spcPct val="90000"/>
                </a:lnSpc>
              </a:pPr>
              <a:r>
                <a:rPr kumimoji="1" lang="zh-CN" altLang="en-US" sz="1600" b="1">
                  <a:latin typeface="微软雅黑" pitchFamily="34" charset="-122"/>
                  <a:ea typeface="微软雅黑" pitchFamily="34" charset="-122"/>
                </a:rPr>
                <a:t>编解码</a:t>
              </a:r>
            </a:p>
          </p:txBody>
        </p:sp>
        <p:sp>
          <p:nvSpPr>
            <p:cNvPr id="14" name="Text Box 39"/>
            <p:cNvSpPr txBox="1">
              <a:spLocks noChangeArrowheads="1"/>
            </p:cNvSpPr>
            <p:nvPr/>
          </p:nvSpPr>
          <p:spPr bwMode="auto">
            <a:xfrm>
              <a:off x="2006294" y="2789239"/>
              <a:ext cx="937632" cy="6274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b="1">
                  <a:latin typeface="微软雅黑" pitchFamily="34" charset="-122"/>
                  <a:ea typeface="微软雅黑" pitchFamily="34" charset="-122"/>
                </a:rPr>
                <a:t>视频</a:t>
              </a:r>
            </a:p>
            <a:p>
              <a:pPr algn="ctr">
                <a:lnSpc>
                  <a:spcPct val="90000"/>
                </a:lnSpc>
              </a:pPr>
              <a:r>
                <a:rPr kumimoji="1" lang="zh-CN" altLang="en-US" sz="1600" b="1">
                  <a:latin typeface="微软雅黑" pitchFamily="34" charset="-122"/>
                  <a:ea typeface="微软雅黑" pitchFamily="34" charset="-122"/>
                </a:rPr>
                <a:t>编解码</a:t>
              </a:r>
            </a:p>
          </p:txBody>
        </p:sp>
        <p:sp>
          <p:nvSpPr>
            <p:cNvPr id="15" name="Line 40"/>
            <p:cNvSpPr>
              <a:spLocks noChangeShapeType="1"/>
            </p:cNvSpPr>
            <p:nvPr/>
          </p:nvSpPr>
          <p:spPr bwMode="auto">
            <a:xfrm>
              <a:off x="615154" y="2668587"/>
              <a:ext cx="8946357" cy="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6" name="Line 41"/>
            <p:cNvSpPr>
              <a:spLocks noChangeShapeType="1"/>
            </p:cNvSpPr>
            <p:nvPr/>
          </p:nvSpPr>
          <p:spPr bwMode="auto">
            <a:xfrm>
              <a:off x="615154" y="3594100"/>
              <a:ext cx="249713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7" name="Line 42"/>
            <p:cNvSpPr>
              <a:spLocks noChangeShapeType="1"/>
            </p:cNvSpPr>
            <p:nvPr/>
          </p:nvSpPr>
          <p:spPr bwMode="auto">
            <a:xfrm>
              <a:off x="615155" y="4784725"/>
              <a:ext cx="894635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8" name="Line 43"/>
            <p:cNvSpPr>
              <a:spLocks noChangeShapeType="1"/>
            </p:cNvSpPr>
            <p:nvPr/>
          </p:nvSpPr>
          <p:spPr bwMode="auto">
            <a:xfrm>
              <a:off x="3112292" y="2008188"/>
              <a:ext cx="0" cy="21510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19" name="Text Box 44"/>
            <p:cNvSpPr txBox="1">
              <a:spLocks noChangeArrowheads="1"/>
            </p:cNvSpPr>
            <p:nvPr/>
          </p:nvSpPr>
          <p:spPr bwMode="auto">
            <a:xfrm>
              <a:off x="3174205" y="3176589"/>
              <a:ext cx="838460" cy="396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RTCP</a:t>
              </a:r>
            </a:p>
          </p:txBody>
        </p:sp>
        <p:sp>
          <p:nvSpPr>
            <p:cNvPr id="20" name="Text Box 45"/>
            <p:cNvSpPr txBox="1">
              <a:spLocks noChangeArrowheads="1"/>
            </p:cNvSpPr>
            <p:nvPr/>
          </p:nvSpPr>
          <p:spPr bwMode="auto">
            <a:xfrm>
              <a:off x="4261605" y="2943226"/>
              <a:ext cx="1146120" cy="887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H.225.0</a:t>
              </a:r>
            </a:p>
            <a:p>
              <a:pPr algn="ctr">
                <a:lnSpc>
                  <a:spcPct val="90000"/>
                </a:lnSpc>
              </a:pPr>
              <a:r>
                <a:rPr kumimoji="1" lang="zh-CN" altLang="en-US" sz="1600" b="1">
                  <a:latin typeface="微软雅黑" pitchFamily="34" charset="-122"/>
                  <a:ea typeface="微软雅黑" pitchFamily="34" charset="-122"/>
                </a:rPr>
                <a:t>登记</a:t>
              </a:r>
            </a:p>
            <a:p>
              <a:pPr algn="ctr">
                <a:lnSpc>
                  <a:spcPct val="90000"/>
                </a:lnSpc>
              </a:pPr>
              <a:r>
                <a:rPr kumimoji="1" lang="zh-CN" altLang="en-US" sz="1600" b="1">
                  <a:latin typeface="微软雅黑" pitchFamily="34" charset="-122"/>
                  <a:ea typeface="微软雅黑" pitchFamily="34" charset="-122"/>
                </a:rPr>
                <a:t>信令</a:t>
              </a:r>
            </a:p>
          </p:txBody>
        </p:sp>
        <p:sp>
          <p:nvSpPr>
            <p:cNvPr id="21" name="Text Box 46"/>
            <p:cNvSpPr txBox="1">
              <a:spLocks noChangeArrowheads="1"/>
            </p:cNvSpPr>
            <p:nvPr/>
          </p:nvSpPr>
          <p:spPr bwMode="auto">
            <a:xfrm>
              <a:off x="5449119" y="2943226"/>
              <a:ext cx="1146120" cy="887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H.225.0</a:t>
              </a:r>
            </a:p>
            <a:p>
              <a:pPr algn="ctr">
                <a:lnSpc>
                  <a:spcPct val="90000"/>
                </a:lnSpc>
              </a:pPr>
              <a:r>
                <a:rPr kumimoji="1" lang="zh-CN" altLang="en-US" sz="1600" b="1">
                  <a:latin typeface="微软雅黑" pitchFamily="34" charset="-122"/>
                  <a:ea typeface="微软雅黑" pitchFamily="34" charset="-122"/>
                </a:rPr>
                <a:t>呼叫</a:t>
              </a:r>
            </a:p>
            <a:p>
              <a:pPr algn="ctr">
                <a:lnSpc>
                  <a:spcPct val="90000"/>
                </a:lnSpc>
              </a:pPr>
              <a:r>
                <a:rPr kumimoji="1" lang="zh-CN" altLang="en-US" sz="1600" b="1">
                  <a:latin typeface="微软雅黑" pitchFamily="34" charset="-122"/>
                  <a:ea typeface="微软雅黑" pitchFamily="34" charset="-122"/>
                </a:rPr>
                <a:t>信令</a:t>
              </a:r>
            </a:p>
          </p:txBody>
        </p:sp>
        <p:sp>
          <p:nvSpPr>
            <p:cNvPr id="22" name="Text Box 47"/>
            <p:cNvSpPr txBox="1">
              <a:spLocks noChangeArrowheads="1"/>
            </p:cNvSpPr>
            <p:nvPr/>
          </p:nvSpPr>
          <p:spPr bwMode="auto">
            <a:xfrm>
              <a:off x="6769653" y="2938464"/>
              <a:ext cx="928242" cy="887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H.245</a:t>
              </a:r>
            </a:p>
            <a:p>
              <a:pPr algn="ctr">
                <a:lnSpc>
                  <a:spcPct val="90000"/>
                </a:lnSpc>
              </a:pPr>
              <a:r>
                <a:rPr kumimoji="1" lang="zh-CN" altLang="en-US" sz="1600" b="1">
                  <a:latin typeface="微软雅黑" pitchFamily="34" charset="-122"/>
                  <a:ea typeface="微软雅黑" pitchFamily="34" charset="-122"/>
                </a:rPr>
                <a:t>控制</a:t>
              </a:r>
            </a:p>
            <a:p>
              <a:pPr algn="ctr">
                <a:lnSpc>
                  <a:spcPct val="90000"/>
                </a:lnSpc>
              </a:pPr>
              <a:r>
                <a:rPr kumimoji="1" lang="zh-CN" altLang="en-US" sz="1600" b="1">
                  <a:latin typeface="微软雅黑" pitchFamily="34" charset="-122"/>
                  <a:ea typeface="微软雅黑" pitchFamily="34" charset="-122"/>
                </a:rPr>
                <a:t>信令</a:t>
              </a:r>
            </a:p>
          </p:txBody>
        </p:sp>
        <p:sp>
          <p:nvSpPr>
            <p:cNvPr id="23" name="Line 48"/>
            <p:cNvSpPr>
              <a:spLocks noChangeShapeType="1"/>
            </p:cNvSpPr>
            <p:nvPr/>
          </p:nvSpPr>
          <p:spPr bwMode="auto">
            <a:xfrm>
              <a:off x="5430571" y="2668588"/>
              <a:ext cx="0" cy="21161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4" name="Line 49"/>
            <p:cNvSpPr>
              <a:spLocks noChangeShapeType="1"/>
            </p:cNvSpPr>
            <p:nvPr/>
          </p:nvSpPr>
          <p:spPr bwMode="auto">
            <a:xfrm>
              <a:off x="4182002" y="2668588"/>
              <a:ext cx="0" cy="149542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5" name="Line 50"/>
            <p:cNvSpPr>
              <a:spLocks noChangeShapeType="1"/>
            </p:cNvSpPr>
            <p:nvPr/>
          </p:nvSpPr>
          <p:spPr bwMode="auto">
            <a:xfrm>
              <a:off x="6618948" y="2668588"/>
              <a:ext cx="0" cy="149542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6" name="Line 51"/>
            <p:cNvSpPr>
              <a:spLocks noChangeShapeType="1"/>
            </p:cNvSpPr>
            <p:nvPr/>
          </p:nvSpPr>
          <p:spPr bwMode="auto">
            <a:xfrm>
              <a:off x="1829327" y="2668588"/>
              <a:ext cx="0" cy="9255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27" name="Text Box 52"/>
            <p:cNvSpPr txBox="1">
              <a:spLocks noChangeArrowheads="1"/>
            </p:cNvSpPr>
            <p:nvPr/>
          </p:nvSpPr>
          <p:spPr bwMode="auto">
            <a:xfrm>
              <a:off x="1413138" y="3679825"/>
              <a:ext cx="686321" cy="396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RTP</a:t>
              </a:r>
            </a:p>
          </p:txBody>
        </p:sp>
        <p:sp>
          <p:nvSpPr>
            <p:cNvPr id="28" name="Text Box 53"/>
            <p:cNvSpPr txBox="1">
              <a:spLocks noChangeArrowheads="1"/>
            </p:cNvSpPr>
            <p:nvPr/>
          </p:nvSpPr>
          <p:spPr bwMode="auto">
            <a:xfrm>
              <a:off x="2635910" y="4235450"/>
              <a:ext cx="749806" cy="396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UDP</a:t>
              </a:r>
            </a:p>
          </p:txBody>
        </p:sp>
        <p:sp>
          <p:nvSpPr>
            <p:cNvPr id="29" name="Text Box 54"/>
            <p:cNvSpPr txBox="1">
              <a:spLocks noChangeArrowheads="1"/>
            </p:cNvSpPr>
            <p:nvPr/>
          </p:nvSpPr>
          <p:spPr bwMode="auto">
            <a:xfrm>
              <a:off x="7119407" y="4256089"/>
              <a:ext cx="676553" cy="396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TCP</a:t>
              </a:r>
            </a:p>
          </p:txBody>
        </p:sp>
        <p:sp>
          <p:nvSpPr>
            <p:cNvPr id="30" name="Text Box 55"/>
            <p:cNvSpPr txBox="1">
              <a:spLocks noChangeArrowheads="1"/>
            </p:cNvSpPr>
            <p:nvPr/>
          </p:nvSpPr>
          <p:spPr bwMode="auto">
            <a:xfrm>
              <a:off x="5059097" y="4903789"/>
              <a:ext cx="454918" cy="396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IP</a:t>
              </a:r>
            </a:p>
          </p:txBody>
        </p:sp>
        <p:sp>
          <p:nvSpPr>
            <p:cNvPr id="31" name="Text Box 56"/>
            <p:cNvSpPr txBox="1">
              <a:spLocks noChangeArrowheads="1"/>
            </p:cNvSpPr>
            <p:nvPr/>
          </p:nvSpPr>
          <p:spPr bwMode="auto">
            <a:xfrm>
              <a:off x="4720298" y="2097089"/>
              <a:ext cx="1418470" cy="396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信令和控制</a:t>
              </a:r>
            </a:p>
          </p:txBody>
        </p:sp>
        <p:sp>
          <p:nvSpPr>
            <p:cNvPr id="32" name="Line 57"/>
            <p:cNvSpPr>
              <a:spLocks noChangeShapeType="1"/>
            </p:cNvSpPr>
            <p:nvPr/>
          </p:nvSpPr>
          <p:spPr bwMode="auto">
            <a:xfrm>
              <a:off x="615153" y="4159249"/>
              <a:ext cx="8946359"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3" name="Line 58"/>
            <p:cNvSpPr>
              <a:spLocks noChangeShapeType="1"/>
            </p:cNvSpPr>
            <p:nvPr/>
          </p:nvSpPr>
          <p:spPr bwMode="auto">
            <a:xfrm>
              <a:off x="7874397" y="2008188"/>
              <a:ext cx="0" cy="21510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4" name="Text Box 59"/>
            <p:cNvSpPr txBox="1">
              <a:spLocks noChangeArrowheads="1"/>
            </p:cNvSpPr>
            <p:nvPr/>
          </p:nvSpPr>
          <p:spPr bwMode="auto">
            <a:xfrm>
              <a:off x="8053254" y="2111376"/>
              <a:ext cx="1249426" cy="396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数据 应用</a:t>
              </a:r>
            </a:p>
          </p:txBody>
        </p:sp>
        <p:sp>
          <p:nvSpPr>
            <p:cNvPr id="35" name="Text Box 60"/>
            <p:cNvSpPr txBox="1">
              <a:spLocks noChangeArrowheads="1"/>
            </p:cNvSpPr>
            <p:nvPr/>
          </p:nvSpPr>
          <p:spPr bwMode="auto">
            <a:xfrm>
              <a:off x="8281332" y="3074988"/>
              <a:ext cx="857768" cy="6274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b="1">
                  <a:latin typeface="微软雅黑" pitchFamily="34" charset="-122"/>
                  <a:ea typeface="微软雅黑" pitchFamily="34" charset="-122"/>
                </a:rPr>
                <a:t>T.120</a:t>
              </a:r>
            </a:p>
            <a:p>
              <a:pPr algn="ctr">
                <a:lnSpc>
                  <a:spcPct val="90000"/>
                </a:lnSpc>
              </a:pPr>
              <a:r>
                <a:rPr kumimoji="1" lang="zh-CN" altLang="en-US" sz="1600" b="1">
                  <a:latin typeface="微软雅黑" pitchFamily="34" charset="-122"/>
                  <a:ea typeface="微软雅黑" pitchFamily="34" charset="-122"/>
                </a:rPr>
                <a:t>数据</a:t>
              </a:r>
            </a:p>
          </p:txBody>
        </p:sp>
      </p:grpSp>
    </p:spTree>
    <p:extLst>
      <p:ext uri="{BB962C8B-B14F-4D97-AF65-F5344CB8AC3E}">
        <p14:creationId xmlns:p14="http://schemas.microsoft.com/office/powerpoint/2010/main" xmlns="" val="2546190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731805"/>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60843" y="706341"/>
            <a:ext cx="363112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8.3.6  </a:t>
            </a:r>
            <a:r>
              <a:rPr lang="zh-CN" altLang="en-US" sz="2400" b="1" dirty="0">
                <a:solidFill>
                  <a:schemeClr val="bg1"/>
                </a:solidFill>
                <a:latin typeface="微软雅黑" pitchFamily="34" charset="-122"/>
                <a:ea typeface="微软雅黑" pitchFamily="34" charset="-122"/>
              </a:rPr>
              <a:t>会话发起协议 </a:t>
            </a:r>
            <a:r>
              <a:rPr lang="en-US" altLang="zh-CN" sz="2400" b="1" dirty="0">
                <a:solidFill>
                  <a:schemeClr val="bg1"/>
                </a:solidFill>
                <a:latin typeface="微软雅黑" pitchFamily="34" charset="-122"/>
                <a:ea typeface="微软雅黑" pitchFamily="34" charset="-122"/>
              </a:rPr>
              <a:t>SIP </a:t>
            </a:r>
          </a:p>
        </p:txBody>
      </p:sp>
      <p:sp>
        <p:nvSpPr>
          <p:cNvPr id="4" name="Rectangle 8"/>
          <p:cNvSpPr>
            <a:spLocks noChangeArrowheads="1"/>
          </p:cNvSpPr>
          <p:nvPr/>
        </p:nvSpPr>
        <p:spPr bwMode="auto">
          <a:xfrm>
            <a:off x="511896" y="1212250"/>
            <a:ext cx="8129015" cy="33752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过于复杂，不便于发展基于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的新业务。</a:t>
            </a:r>
          </a:p>
          <a:p>
            <a:pPr marL="285750" indent="-28575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会话发起协议 </a:t>
            </a:r>
            <a:r>
              <a:rPr lang="en-US" altLang="zh-CN" sz="2000" b="1" dirty="0" smtClean="0">
                <a:latin typeface="微软雅黑" pitchFamily="34" charset="-122"/>
                <a:ea typeface="微软雅黑" pitchFamily="34" charset="-122"/>
              </a:rPr>
              <a:t>SIP </a:t>
            </a:r>
            <a:r>
              <a:rPr lang="en-US" altLang="zh-CN" sz="2000" b="1" dirty="0">
                <a:latin typeface="微软雅黑" pitchFamily="34" charset="-122"/>
                <a:ea typeface="微软雅黑" pitchFamily="34" charset="-122"/>
              </a:rPr>
              <a:t>(Session Initiation Protocol) </a:t>
            </a:r>
            <a:r>
              <a:rPr lang="zh-CN" altLang="en-US" sz="2000" b="1" dirty="0">
                <a:latin typeface="微软雅黑" pitchFamily="34" charset="-122"/>
                <a:ea typeface="微软雅黑" pitchFamily="34" charset="-122"/>
              </a:rPr>
              <a:t>是一套较为简单且实用的标准，目前已成为互联网的建议标准。</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协议以互联网为基础，把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电话视为互联网上的新应用。</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协议只涉及到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电话的信令和有关服务质量问题</a:t>
            </a:r>
            <a:r>
              <a:rPr lang="zh-CN" altLang="en-US" sz="2000" b="1" dirty="0" smtClean="0">
                <a:latin typeface="微软雅黑" pitchFamily="34" charset="-122"/>
                <a:ea typeface="微软雅黑" pitchFamily="34" charset="-122"/>
              </a:rPr>
              <a:t>，没有提供</a:t>
            </a:r>
            <a:r>
              <a:rPr lang="zh-CN" altLang="en-US" sz="2000" b="1" dirty="0">
                <a:latin typeface="微软雅黑" pitchFamily="34" charset="-122"/>
                <a:ea typeface="微软雅黑" pitchFamily="34" charset="-122"/>
              </a:rPr>
              <a:t>像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那样多的功能。</a:t>
            </a:r>
          </a:p>
          <a:p>
            <a:pPr marL="285750" indent="-28575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没有指定使用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协议，但实际上大家还是选用 </a:t>
            </a:r>
            <a:r>
              <a:rPr lang="en-US" altLang="zh-CN" sz="2000" b="1" dirty="0">
                <a:latin typeface="微软雅黑" pitchFamily="34" charset="-122"/>
                <a:ea typeface="微软雅黑" pitchFamily="34" charset="-122"/>
              </a:rPr>
              <a:t>RTP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RTCP </a:t>
            </a:r>
            <a:r>
              <a:rPr lang="zh-CN" altLang="en-US" sz="2000" b="1" dirty="0">
                <a:latin typeface="微软雅黑" pitchFamily="34" charset="-122"/>
                <a:ea typeface="微软雅黑" pitchFamily="34" charset="-122"/>
              </a:rPr>
              <a:t>作为配合使用的协议。 </a:t>
            </a:r>
          </a:p>
        </p:txBody>
      </p:sp>
    </p:spTree>
    <p:extLst>
      <p:ext uri="{BB962C8B-B14F-4D97-AF65-F5344CB8AC3E}">
        <p14:creationId xmlns:p14="http://schemas.microsoft.com/office/powerpoint/2010/main" xmlns="" val="5083825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865282"/>
            <a:ext cx="8266344" cy="3811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a:latin typeface="微软雅黑" pitchFamily="34" charset="-122"/>
                <a:ea typeface="微软雅黑" pitchFamily="34" charset="-122"/>
              </a:rPr>
              <a:t>SIP </a:t>
            </a:r>
            <a:r>
              <a:rPr lang="zh-CN" altLang="en-US" sz="1900" b="1" dirty="0">
                <a:latin typeface="微软雅黑" pitchFamily="34" charset="-122"/>
                <a:ea typeface="微软雅黑" pitchFamily="34" charset="-122"/>
              </a:rPr>
              <a:t>使用文本方式的</a:t>
            </a:r>
            <a:r>
              <a:rPr lang="zh-CN" altLang="en-US" sz="1900" b="1" dirty="0">
                <a:solidFill>
                  <a:srgbClr val="0000FF"/>
                </a:solidFill>
                <a:latin typeface="微软雅黑" pitchFamily="34" charset="-122"/>
                <a:ea typeface="微软雅黑" pitchFamily="34" charset="-122"/>
              </a:rPr>
              <a:t>客户服务器协议</a:t>
            </a:r>
            <a:r>
              <a:rPr lang="zh-CN" altLang="en-US" sz="1900" b="1" dirty="0">
                <a:latin typeface="微软雅黑" pitchFamily="34" charset="-122"/>
                <a:ea typeface="微软雅黑" pitchFamily="34" charset="-122"/>
              </a:rPr>
              <a:t>。</a:t>
            </a:r>
          </a:p>
          <a:p>
            <a:pPr marL="342900" indent="-342900" eaLnBrk="0" hangingPunct="0">
              <a:lnSpc>
                <a:spcPts val="2900"/>
              </a:lnSpc>
              <a:buClr>
                <a:srgbClr val="0070C0"/>
              </a:buClr>
              <a:buFont typeface="Wingdings" pitchFamily="2" charset="2"/>
              <a:buChar char="l"/>
            </a:pPr>
            <a:r>
              <a:rPr lang="en-US" altLang="zh-CN" sz="1900" b="1" dirty="0">
                <a:latin typeface="微软雅黑" pitchFamily="34" charset="-122"/>
                <a:ea typeface="微软雅黑" pitchFamily="34" charset="-122"/>
              </a:rPr>
              <a:t>SIP </a:t>
            </a:r>
            <a:r>
              <a:rPr lang="zh-CN" altLang="en-US" sz="1900" b="1" dirty="0" smtClean="0">
                <a:latin typeface="微软雅黑" pitchFamily="34" charset="-122"/>
                <a:ea typeface="微软雅黑" pitchFamily="34" charset="-122"/>
              </a:rPr>
              <a:t>系统的两种</a:t>
            </a:r>
            <a:r>
              <a:rPr lang="zh-CN" altLang="en-US" sz="1900" b="1" dirty="0">
                <a:latin typeface="微软雅黑" pitchFamily="34" charset="-122"/>
                <a:ea typeface="微软雅黑" pitchFamily="34" charset="-122"/>
              </a:rPr>
              <a:t>构件是</a:t>
            </a:r>
            <a:r>
              <a:rPr lang="zh-CN" altLang="en-US" sz="1900" b="1" dirty="0">
                <a:solidFill>
                  <a:srgbClr val="0000FF"/>
                </a:solidFill>
                <a:latin typeface="微软雅黑" pitchFamily="34" charset="-122"/>
                <a:ea typeface="微软雅黑" pitchFamily="34" charset="-122"/>
              </a:rPr>
              <a:t>用户代理</a:t>
            </a:r>
            <a:r>
              <a:rPr lang="zh-CN" altLang="en-US" sz="1900" b="1" dirty="0">
                <a:latin typeface="微软雅黑" pitchFamily="34" charset="-122"/>
                <a:ea typeface="微软雅黑" pitchFamily="34" charset="-122"/>
              </a:rPr>
              <a:t>和</a:t>
            </a:r>
            <a:r>
              <a:rPr lang="zh-CN" altLang="en-US" sz="1900" b="1" dirty="0">
                <a:solidFill>
                  <a:srgbClr val="0000FF"/>
                </a:solidFill>
                <a:latin typeface="微软雅黑" pitchFamily="34" charset="-122"/>
                <a:ea typeface="微软雅黑" pitchFamily="34" charset="-122"/>
              </a:rPr>
              <a:t>网络服务器</a:t>
            </a:r>
            <a:r>
              <a:rPr lang="zh-CN" altLang="en-US" sz="1900" b="1" dirty="0">
                <a:latin typeface="微软雅黑" pitchFamily="34" charset="-122"/>
                <a:ea typeface="微软雅黑" pitchFamily="34" charset="-122"/>
              </a:rPr>
              <a:t>。</a:t>
            </a:r>
          </a:p>
          <a:p>
            <a:pPr marL="342900" indent="-342900" eaLnBrk="0" hangingPunct="0">
              <a:lnSpc>
                <a:spcPts val="2900"/>
              </a:lnSpc>
              <a:buClr>
                <a:srgbClr val="0070C0"/>
              </a:buClr>
              <a:buFont typeface="Wingdings" pitchFamily="2" charset="2"/>
              <a:buChar char="l"/>
            </a:pPr>
            <a:r>
              <a:rPr lang="zh-CN" altLang="en-US" sz="1900" b="1" dirty="0">
                <a:solidFill>
                  <a:srgbClr val="0000FF"/>
                </a:solidFill>
                <a:latin typeface="微软雅黑" pitchFamily="34" charset="-122"/>
                <a:ea typeface="微软雅黑" pitchFamily="34" charset="-122"/>
              </a:rPr>
              <a:t>用户代理</a:t>
            </a:r>
            <a:r>
              <a:rPr lang="zh-CN" altLang="en-US" sz="1900" b="1" dirty="0" smtClean="0">
                <a:latin typeface="微软雅黑" pitchFamily="34" charset="-122"/>
                <a:ea typeface="微软雅黑" pitchFamily="34" charset="-122"/>
              </a:rPr>
              <a:t>包括：</a:t>
            </a:r>
            <a:endParaRPr lang="en-US" altLang="zh-CN" sz="1900" b="1" dirty="0" smtClean="0">
              <a:latin typeface="微软雅黑" pitchFamily="34" charset="-122"/>
              <a:ea typeface="微软雅黑" pitchFamily="34" charset="-122"/>
            </a:endParaRPr>
          </a:p>
          <a:p>
            <a:pPr marL="719138" lvl="1" indent="-365125" eaLnBrk="0" hangingPunct="0">
              <a:lnSpc>
                <a:spcPts val="2900"/>
              </a:lnSpc>
              <a:buClr>
                <a:srgbClr val="7030A0"/>
              </a:buClr>
              <a:buFont typeface="+mj-lt"/>
              <a:buAutoNum type="arabicPeriod"/>
            </a:pPr>
            <a:r>
              <a:rPr lang="zh-CN" altLang="en-US" sz="1900" b="1" dirty="0" smtClean="0">
                <a:solidFill>
                  <a:srgbClr val="7030A0"/>
                </a:solidFill>
                <a:latin typeface="微软雅黑" pitchFamily="34" charset="-122"/>
                <a:ea typeface="微软雅黑" pitchFamily="34" charset="-122"/>
              </a:rPr>
              <a:t>用户</a:t>
            </a:r>
            <a:r>
              <a:rPr lang="zh-CN" altLang="en-US" sz="1900" b="1" dirty="0">
                <a:solidFill>
                  <a:srgbClr val="7030A0"/>
                </a:solidFill>
                <a:latin typeface="微软雅黑" pitchFamily="34" charset="-122"/>
                <a:ea typeface="微软雅黑" pitchFamily="34" charset="-122"/>
              </a:rPr>
              <a:t>代理</a:t>
            </a:r>
            <a:r>
              <a:rPr lang="zh-CN" altLang="en-US" sz="1900" b="1" dirty="0" smtClean="0">
                <a:solidFill>
                  <a:srgbClr val="7030A0"/>
                </a:solidFill>
                <a:latin typeface="微软雅黑" pitchFamily="34" charset="-122"/>
                <a:ea typeface="微软雅黑" pitchFamily="34" charset="-122"/>
              </a:rPr>
              <a:t>客户</a:t>
            </a:r>
            <a:r>
              <a:rPr lang="zh-CN" altLang="en-US" sz="1900" b="1" dirty="0" smtClean="0">
                <a:latin typeface="微软雅黑" pitchFamily="34" charset="-122"/>
                <a:ea typeface="微软雅黑" pitchFamily="34" charset="-122"/>
              </a:rPr>
              <a:t>：</a:t>
            </a:r>
            <a:r>
              <a:rPr lang="zh-CN" altLang="en-US" sz="1900" b="1" dirty="0">
                <a:latin typeface="微软雅黑" pitchFamily="34" charset="-122"/>
                <a:ea typeface="微软雅黑" pitchFamily="34" charset="-122"/>
              </a:rPr>
              <a:t>用来发起呼叫</a:t>
            </a:r>
            <a:endParaRPr lang="en-US" altLang="zh-CN" sz="1900" b="1" dirty="0" smtClean="0">
              <a:solidFill>
                <a:srgbClr val="0000FF"/>
              </a:solidFill>
              <a:latin typeface="微软雅黑" pitchFamily="34" charset="-122"/>
              <a:ea typeface="微软雅黑" pitchFamily="34" charset="-122"/>
            </a:endParaRPr>
          </a:p>
          <a:p>
            <a:pPr marL="719138" lvl="1" indent="-365125" eaLnBrk="0" hangingPunct="0">
              <a:lnSpc>
                <a:spcPts val="2900"/>
              </a:lnSpc>
              <a:buClr>
                <a:srgbClr val="7030A0"/>
              </a:buClr>
              <a:buFont typeface="+mj-lt"/>
              <a:buAutoNum type="arabicPeriod"/>
            </a:pPr>
            <a:r>
              <a:rPr lang="zh-CN" altLang="en-US" sz="1900" b="1" dirty="0" smtClean="0">
                <a:solidFill>
                  <a:srgbClr val="7030A0"/>
                </a:solidFill>
                <a:latin typeface="微软雅黑" pitchFamily="34" charset="-122"/>
                <a:ea typeface="微软雅黑" pitchFamily="34" charset="-122"/>
              </a:rPr>
              <a:t>用户</a:t>
            </a:r>
            <a:r>
              <a:rPr lang="zh-CN" altLang="en-US" sz="1900" b="1" dirty="0">
                <a:solidFill>
                  <a:srgbClr val="7030A0"/>
                </a:solidFill>
                <a:latin typeface="微软雅黑" pitchFamily="34" charset="-122"/>
                <a:ea typeface="微软雅黑" pitchFamily="34" charset="-122"/>
              </a:rPr>
              <a:t>代理</a:t>
            </a:r>
            <a:r>
              <a:rPr lang="zh-CN" altLang="en-US" sz="1900" b="1" dirty="0" smtClean="0">
                <a:solidFill>
                  <a:srgbClr val="7030A0"/>
                </a:solidFill>
                <a:latin typeface="微软雅黑" pitchFamily="34" charset="-122"/>
                <a:ea typeface="微软雅黑" pitchFamily="34" charset="-122"/>
              </a:rPr>
              <a:t>服务器</a:t>
            </a:r>
            <a:r>
              <a:rPr lang="zh-CN" altLang="en-US" sz="1900" b="1" dirty="0" smtClean="0">
                <a:latin typeface="微软雅黑" pitchFamily="34" charset="-122"/>
                <a:ea typeface="微软雅黑" pitchFamily="34" charset="-122"/>
              </a:rPr>
              <a:t>：用来</a:t>
            </a:r>
            <a:r>
              <a:rPr lang="zh-CN" altLang="en-US" sz="1900" b="1" dirty="0">
                <a:latin typeface="微软雅黑" pitchFamily="34" charset="-122"/>
                <a:ea typeface="微软雅黑" pitchFamily="34" charset="-122"/>
              </a:rPr>
              <a:t>接受呼叫。</a:t>
            </a:r>
          </a:p>
          <a:p>
            <a:pPr marL="342900" indent="-342900" eaLnBrk="0" hangingPunct="0">
              <a:lnSpc>
                <a:spcPts val="2900"/>
              </a:lnSpc>
              <a:buClr>
                <a:srgbClr val="0070C0"/>
              </a:buClr>
              <a:buFont typeface="Wingdings" pitchFamily="2" charset="2"/>
              <a:buChar char="l"/>
            </a:pPr>
            <a:r>
              <a:rPr lang="zh-CN" altLang="en-US" sz="1900" b="1" dirty="0">
                <a:solidFill>
                  <a:srgbClr val="0000FF"/>
                </a:solidFill>
                <a:latin typeface="微软雅黑" pitchFamily="34" charset="-122"/>
                <a:ea typeface="微软雅黑" pitchFamily="34" charset="-122"/>
              </a:rPr>
              <a:t>网络服务器</a:t>
            </a:r>
            <a:r>
              <a:rPr lang="zh-CN" altLang="en-US" sz="1900" b="1" dirty="0" smtClean="0">
                <a:latin typeface="微软雅黑" pitchFamily="34" charset="-122"/>
                <a:ea typeface="微软雅黑" pitchFamily="34" charset="-122"/>
              </a:rPr>
              <a:t>分为：</a:t>
            </a:r>
            <a:endParaRPr lang="zh-CN" altLang="en-US" sz="1900" b="1" dirty="0">
              <a:latin typeface="微软雅黑" pitchFamily="34" charset="-122"/>
              <a:ea typeface="微软雅黑" pitchFamily="34" charset="-122"/>
            </a:endParaRPr>
          </a:p>
          <a:p>
            <a:pPr marL="684000" indent="-342900" eaLnBrk="0" hangingPunct="0">
              <a:lnSpc>
                <a:spcPts val="2900"/>
              </a:lnSpc>
              <a:buClr>
                <a:srgbClr val="7030A0"/>
              </a:buClr>
              <a:buFont typeface="+mj-lt"/>
              <a:buAutoNum type="arabicPeriod"/>
            </a:pPr>
            <a:r>
              <a:rPr lang="zh-CN" altLang="en-US" sz="1900" b="1" dirty="0">
                <a:solidFill>
                  <a:srgbClr val="7030A0"/>
                </a:solidFill>
                <a:latin typeface="微软雅黑" pitchFamily="34" charset="-122"/>
                <a:ea typeface="微软雅黑" pitchFamily="34" charset="-122"/>
              </a:rPr>
              <a:t>代理</a:t>
            </a:r>
            <a:r>
              <a:rPr lang="zh-CN" altLang="en-US" sz="1900" b="1" dirty="0" smtClean="0">
                <a:solidFill>
                  <a:srgbClr val="7030A0"/>
                </a:solidFill>
                <a:latin typeface="微软雅黑" pitchFamily="34" charset="-122"/>
                <a:ea typeface="微软雅黑" pitchFamily="34" charset="-122"/>
              </a:rPr>
              <a:t>服务器：</a:t>
            </a:r>
            <a:r>
              <a:rPr lang="zh-CN" altLang="en-US" sz="1900" b="1" dirty="0" smtClean="0">
                <a:latin typeface="微软雅黑" pitchFamily="34" charset="-122"/>
                <a:ea typeface="微软雅黑" pitchFamily="34" charset="-122"/>
              </a:rPr>
              <a:t>接受</a:t>
            </a:r>
            <a:r>
              <a:rPr lang="zh-CN" altLang="en-US" sz="1900" b="1" dirty="0">
                <a:latin typeface="微软雅黑" pitchFamily="34" charset="-122"/>
                <a:ea typeface="微软雅黑" pitchFamily="34" charset="-122"/>
              </a:rPr>
              <a:t>来自主叫用户的呼叫请求，并将其转发给下一跳代理服务器，最后将呼叫请求转发给被叫用户。</a:t>
            </a:r>
          </a:p>
          <a:p>
            <a:pPr marL="684000" indent="-342900" eaLnBrk="0" hangingPunct="0">
              <a:lnSpc>
                <a:spcPts val="2900"/>
              </a:lnSpc>
              <a:buClr>
                <a:srgbClr val="7030A0"/>
              </a:buClr>
              <a:buFont typeface="+mj-lt"/>
              <a:buAutoNum type="arabicPeriod"/>
            </a:pPr>
            <a:r>
              <a:rPr lang="zh-CN" altLang="en-US" sz="1900" b="1" dirty="0">
                <a:solidFill>
                  <a:srgbClr val="7030A0"/>
                </a:solidFill>
                <a:latin typeface="微软雅黑" pitchFamily="34" charset="-122"/>
                <a:ea typeface="微软雅黑" pitchFamily="34" charset="-122"/>
              </a:rPr>
              <a:t>重定向</a:t>
            </a:r>
            <a:r>
              <a:rPr lang="zh-CN" altLang="en-US" sz="1900" b="1" dirty="0" smtClean="0">
                <a:solidFill>
                  <a:srgbClr val="7030A0"/>
                </a:solidFill>
                <a:latin typeface="微软雅黑" pitchFamily="34" charset="-122"/>
                <a:ea typeface="微软雅黑" pitchFamily="34" charset="-122"/>
              </a:rPr>
              <a:t>服务器：</a:t>
            </a:r>
            <a:r>
              <a:rPr lang="zh-CN" altLang="en-US" sz="1900" b="1" dirty="0" smtClean="0">
                <a:latin typeface="微软雅黑" pitchFamily="34" charset="-122"/>
                <a:ea typeface="微软雅黑" pitchFamily="34" charset="-122"/>
              </a:rPr>
              <a:t>不</a:t>
            </a:r>
            <a:r>
              <a:rPr lang="zh-CN" altLang="en-US" sz="1900" b="1" dirty="0">
                <a:latin typeface="微软雅黑" pitchFamily="34" charset="-122"/>
                <a:ea typeface="微软雅黑" pitchFamily="34" charset="-122"/>
              </a:rPr>
              <a:t>接受呼叫，它通过响应告诉客户下一跳代理服务器的地址，由客户按此地址向下一跳代理服务器重新发送呼叫请求。</a:t>
            </a:r>
          </a:p>
        </p:txBody>
      </p:sp>
      <p:sp>
        <p:nvSpPr>
          <p:cNvPr id="3" name="AutoShape 5"/>
          <p:cNvSpPr>
            <a:spLocks noChangeArrowheads="1"/>
          </p:cNvSpPr>
          <p:nvPr/>
        </p:nvSpPr>
        <p:spPr bwMode="auto">
          <a:xfrm>
            <a:off x="511896" y="51971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00042" y="486508"/>
            <a:ext cx="195277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系统的构件</a:t>
            </a:r>
          </a:p>
        </p:txBody>
      </p:sp>
    </p:spTree>
    <p:extLst>
      <p:ext uri="{BB962C8B-B14F-4D97-AF65-F5344CB8AC3E}">
        <p14:creationId xmlns:p14="http://schemas.microsoft.com/office/powerpoint/2010/main" xmlns="" val="31811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570572"/>
            <a:ext cx="8129015" cy="21635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可以是电话号码，也可以是电子邮件地址、</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地址或其他类型的地址。但一定要使用 </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的地址格式，例如</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eaLnBrk="0" hangingPunct="0">
              <a:lnSpc>
                <a:spcPts val="3300"/>
              </a:lnSpc>
              <a:buClr>
                <a:srgbClr val="0070C0"/>
              </a:buClr>
            </a:pPr>
            <a:r>
              <a:rPr lang="zh-CN" altLang="en-US" sz="2000" b="1" dirty="0">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电话号码 ：</a:t>
            </a:r>
            <a:r>
              <a:rPr lang="en-US" altLang="zh-CN" sz="2000" b="1" dirty="0" smtClean="0">
                <a:latin typeface="微软雅黑" pitchFamily="34" charset="-122"/>
                <a:ea typeface="微软雅黑" pitchFamily="34" charset="-122"/>
              </a:rPr>
              <a:t>sip:zhangsan@8625-87654321</a:t>
            </a:r>
            <a:endParaRPr lang="en-US" altLang="zh-CN" sz="2000" b="1" dirty="0">
              <a:latin typeface="微软雅黑" pitchFamily="34" charset="-122"/>
              <a:ea typeface="微软雅黑" pitchFamily="34" charset="-122"/>
            </a:endParaRPr>
          </a:p>
          <a:p>
            <a:pPr eaLnBrk="0" hangingPunct="0">
              <a:lnSpc>
                <a:spcPts val="3300"/>
              </a:lnSpc>
              <a:buClr>
                <a:srgbClr val="0070C0"/>
              </a:buClr>
            </a:pPr>
            <a:r>
              <a:rPr lang="en-US" altLang="zh-CN" sz="2000" b="1" dirty="0">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IPv4 </a:t>
            </a:r>
            <a:r>
              <a:rPr lang="zh-CN" altLang="en-US" sz="2000" b="1" dirty="0" smtClean="0">
                <a:solidFill>
                  <a:srgbClr val="0000FF"/>
                </a:solidFill>
                <a:latin typeface="微软雅黑" pitchFamily="34" charset="-122"/>
                <a:ea typeface="微软雅黑" pitchFamily="34" charset="-122"/>
              </a:rPr>
              <a:t>地址：</a:t>
            </a:r>
            <a:r>
              <a:rPr lang="en-US" altLang="zh-CN" sz="2000" b="1" dirty="0">
                <a:latin typeface="微软雅黑" pitchFamily="34" charset="-122"/>
                <a:ea typeface="微软雅黑" pitchFamily="34" charset="-122"/>
              </a:rPr>
              <a:t>sip:zh</a:t>
            </a:r>
            <a:r>
              <a:rPr lang="en-US" altLang="zh-CN" sz="2000" b="1" dirty="0" smtClean="0">
                <a:latin typeface="微软雅黑" pitchFamily="34" charset="-122"/>
                <a:ea typeface="微软雅黑" pitchFamily="34" charset="-122"/>
              </a:rPr>
              <a:t>angsan@201.12.34.56</a:t>
            </a:r>
            <a:endParaRPr lang="en-US" altLang="zh-CN" sz="2000" b="1" dirty="0">
              <a:latin typeface="微软雅黑" pitchFamily="34" charset="-122"/>
              <a:ea typeface="微软雅黑" pitchFamily="34" charset="-122"/>
            </a:endParaRPr>
          </a:p>
          <a:p>
            <a:pPr eaLnBrk="0" hangingPunct="0">
              <a:lnSpc>
                <a:spcPts val="3300"/>
              </a:lnSpc>
              <a:buClr>
                <a:srgbClr val="0070C0"/>
              </a:buClr>
            </a:pPr>
            <a:r>
              <a:rPr lang="en-US" altLang="zh-CN" sz="2000" b="1"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电子邮件</a:t>
            </a:r>
            <a:r>
              <a:rPr lang="zh-CN" altLang="en-US" sz="2000" b="1" dirty="0" smtClean="0">
                <a:solidFill>
                  <a:srgbClr val="0000FF"/>
                </a:solidFill>
                <a:latin typeface="微软雅黑" pitchFamily="34" charset="-122"/>
                <a:ea typeface="微软雅黑" pitchFamily="34" charset="-122"/>
              </a:rPr>
              <a:t>地址：</a:t>
            </a:r>
            <a:r>
              <a:rPr lang="en-US" altLang="zh-CN" sz="2000" b="1" dirty="0" smtClean="0">
                <a:latin typeface="微软雅黑" pitchFamily="34" charset="-122"/>
                <a:ea typeface="微软雅黑" pitchFamily="34" charset="-122"/>
              </a:rPr>
              <a:t>sip:zhangsan@public1.ptt.js.cn</a:t>
            </a:r>
            <a:endParaRPr lang="en-US" altLang="zh-CN" sz="2000" b="1" dirty="0">
              <a:latin typeface="微软雅黑" pitchFamily="34" charset="-122"/>
              <a:ea typeface="微软雅黑" pitchFamily="34" charset="-122"/>
            </a:endParaRPr>
          </a:p>
        </p:txBody>
      </p:sp>
      <p:sp>
        <p:nvSpPr>
          <p:cNvPr id="3" name="AutoShape 5"/>
          <p:cNvSpPr>
            <a:spLocks noChangeArrowheads="1"/>
          </p:cNvSpPr>
          <p:nvPr/>
        </p:nvSpPr>
        <p:spPr bwMode="auto">
          <a:xfrm>
            <a:off x="511896" y="11975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3561" y="1164366"/>
            <a:ext cx="246574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的地址十分灵活</a:t>
            </a:r>
          </a:p>
        </p:txBody>
      </p:sp>
    </p:spTree>
    <p:extLst>
      <p:ext uri="{BB962C8B-B14F-4D97-AF65-F5344CB8AC3E}">
        <p14:creationId xmlns:p14="http://schemas.microsoft.com/office/powerpoint/2010/main" xmlns="" val="2117431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6"/>
          <p:cNvSpPr>
            <a:spLocks noChangeArrowheads="1"/>
          </p:cNvSpPr>
          <p:nvPr/>
        </p:nvSpPr>
        <p:spPr bwMode="auto">
          <a:xfrm>
            <a:off x="509474" y="919620"/>
            <a:ext cx="8280843" cy="16312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要解决非等时问题，接收端需设置适当大小的缓存。</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当缓存中的分组数达到一定的数量后再以恒定速率按顺序把分组读出进行还原播放。</a:t>
            </a: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缓存实际上就是一个先进先出的队列。图中标明的 </a:t>
            </a:r>
            <a:r>
              <a:rPr lang="en-US" altLang="zh-CN" sz="2000" b="1" i="1" dirty="0" smtClean="0">
                <a:latin typeface="微软雅黑" pitchFamily="34" charset="-122"/>
                <a:ea typeface="微软雅黑" pitchFamily="34" charset="-122"/>
              </a:rPr>
              <a:t>T</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叫做</a:t>
            </a:r>
            <a:r>
              <a:rPr lang="zh-CN" altLang="en-US" sz="2000" b="1" dirty="0" smtClean="0">
                <a:solidFill>
                  <a:srgbClr val="0000FF"/>
                </a:solidFill>
                <a:latin typeface="微软雅黑" pitchFamily="34" charset="-122"/>
                <a:ea typeface="微软雅黑" pitchFamily="34" charset="-122"/>
              </a:rPr>
              <a:t>播放时延</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5" name="AutoShape 5"/>
          <p:cNvSpPr>
            <a:spLocks noChangeArrowheads="1"/>
          </p:cNvSpPr>
          <p:nvPr/>
        </p:nvSpPr>
        <p:spPr bwMode="auto">
          <a:xfrm>
            <a:off x="509474" y="5466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23500" y="513414"/>
            <a:ext cx="231345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在接收端设置缓存</a:t>
            </a:r>
            <a:endParaRPr lang="fr-FR" altLang="zh-CN" sz="2000" b="1" dirty="0">
              <a:solidFill>
                <a:schemeClr val="bg1"/>
              </a:solidFill>
              <a:latin typeface="微软雅黑" pitchFamily="34" charset="-122"/>
              <a:ea typeface="微软雅黑" pitchFamily="34" charset="-122"/>
            </a:endParaRPr>
          </a:p>
        </p:txBody>
      </p:sp>
      <p:sp>
        <p:nvSpPr>
          <p:cNvPr id="2" name="圆角矩形 1"/>
          <p:cNvSpPr/>
          <p:nvPr/>
        </p:nvSpPr>
        <p:spPr>
          <a:xfrm>
            <a:off x="509474" y="2537948"/>
            <a:ext cx="8129015" cy="17965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Rectangle 120"/>
          <p:cNvSpPr>
            <a:spLocks noChangeArrowheads="1"/>
          </p:cNvSpPr>
          <p:nvPr/>
        </p:nvSpPr>
        <p:spPr bwMode="auto">
          <a:xfrm>
            <a:off x="3902706" y="3407707"/>
            <a:ext cx="1378373" cy="436118"/>
          </a:xfrm>
          <a:prstGeom prst="rect">
            <a:avLst/>
          </a:prstGeom>
          <a:solidFill>
            <a:srgbClr val="00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58" name="Line 86"/>
          <p:cNvSpPr>
            <a:spLocks noChangeShapeType="1"/>
          </p:cNvSpPr>
          <p:nvPr/>
        </p:nvSpPr>
        <p:spPr bwMode="auto">
          <a:xfrm>
            <a:off x="6150870" y="3806482"/>
            <a:ext cx="2100791"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59" name="Freeform 87"/>
          <p:cNvSpPr>
            <a:spLocks/>
          </p:cNvSpPr>
          <p:nvPr/>
        </p:nvSpPr>
        <p:spPr bwMode="auto">
          <a:xfrm>
            <a:off x="6776483" y="3441050"/>
            <a:ext cx="76576"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FFFF66"/>
          </a:solidFill>
          <a:ln w="9525" cap="flat">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0" name="Freeform 88"/>
          <p:cNvSpPr>
            <a:spLocks/>
          </p:cNvSpPr>
          <p:nvPr/>
        </p:nvSpPr>
        <p:spPr bwMode="auto">
          <a:xfrm>
            <a:off x="7163699"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1" name="Freeform 89"/>
          <p:cNvSpPr>
            <a:spLocks/>
          </p:cNvSpPr>
          <p:nvPr/>
        </p:nvSpPr>
        <p:spPr bwMode="auto">
          <a:xfrm>
            <a:off x="7552360"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2" name="Freeform 90"/>
          <p:cNvSpPr>
            <a:spLocks/>
          </p:cNvSpPr>
          <p:nvPr/>
        </p:nvSpPr>
        <p:spPr bwMode="auto">
          <a:xfrm>
            <a:off x="7941021"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3" name="Text Box 91"/>
          <p:cNvSpPr txBox="1">
            <a:spLocks noChangeArrowheads="1"/>
          </p:cNvSpPr>
          <p:nvPr/>
        </p:nvSpPr>
        <p:spPr bwMode="auto">
          <a:xfrm>
            <a:off x="8237212" y="3543744"/>
            <a:ext cx="323643" cy="384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FF"/>
                </a:solidFill>
                <a:latin typeface="微软雅黑" pitchFamily="34" charset="-122"/>
                <a:ea typeface="微软雅黑" pitchFamily="34" charset="-122"/>
              </a:rPr>
              <a:t>t</a:t>
            </a:r>
          </a:p>
        </p:txBody>
      </p:sp>
      <p:sp>
        <p:nvSpPr>
          <p:cNvPr id="66" name="Freeform 94"/>
          <p:cNvSpPr>
            <a:spLocks/>
          </p:cNvSpPr>
          <p:nvPr/>
        </p:nvSpPr>
        <p:spPr bwMode="auto">
          <a:xfrm>
            <a:off x="3355113" y="3399705"/>
            <a:ext cx="1941859" cy="452123"/>
          </a:xfrm>
          <a:custGeom>
            <a:avLst/>
            <a:gdLst>
              <a:gd name="T0" fmla="*/ 0 w 1200"/>
              <a:gd name="T1" fmla="*/ 0 h 240"/>
              <a:gd name="T2" fmla="*/ 1200 w 1200"/>
              <a:gd name="T3" fmla="*/ 0 h 240"/>
              <a:gd name="T4" fmla="*/ 1200 w 1200"/>
              <a:gd name="T5" fmla="*/ 240 h 240"/>
              <a:gd name="T6" fmla="*/ 0 w 1200"/>
              <a:gd name="T7" fmla="*/ 240 h 240"/>
            </a:gdLst>
            <a:ahLst/>
            <a:cxnLst>
              <a:cxn ang="0">
                <a:pos x="T0" y="T1"/>
              </a:cxn>
              <a:cxn ang="0">
                <a:pos x="T2" y="T3"/>
              </a:cxn>
              <a:cxn ang="0">
                <a:pos x="T4" y="T5"/>
              </a:cxn>
              <a:cxn ang="0">
                <a:pos x="T6" y="T7"/>
              </a:cxn>
            </a:cxnLst>
            <a:rect l="0" t="0" r="r" b="b"/>
            <a:pathLst>
              <a:path w="1200" h="240">
                <a:moveTo>
                  <a:pt x="0" y="0"/>
                </a:moveTo>
                <a:lnTo>
                  <a:pt x="1200" y="0"/>
                </a:lnTo>
                <a:lnTo>
                  <a:pt x="1200" y="240"/>
                </a:lnTo>
                <a:lnTo>
                  <a:pt x="0" y="240"/>
                </a:lnTo>
              </a:path>
            </a:pathLst>
          </a:custGeom>
          <a:noFill/>
          <a:ln w="1905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7" name="Line 95"/>
          <p:cNvSpPr>
            <a:spLocks noChangeShapeType="1"/>
          </p:cNvSpPr>
          <p:nvPr/>
        </p:nvSpPr>
        <p:spPr bwMode="auto">
          <a:xfrm>
            <a:off x="5142375"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8" name="Line 96"/>
          <p:cNvSpPr>
            <a:spLocks noChangeShapeType="1"/>
          </p:cNvSpPr>
          <p:nvPr/>
        </p:nvSpPr>
        <p:spPr bwMode="auto">
          <a:xfrm>
            <a:off x="4986332"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9" name="Line 97"/>
          <p:cNvSpPr>
            <a:spLocks noChangeShapeType="1"/>
          </p:cNvSpPr>
          <p:nvPr/>
        </p:nvSpPr>
        <p:spPr bwMode="auto">
          <a:xfrm>
            <a:off x="4831735"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0" name="Line 98"/>
          <p:cNvSpPr>
            <a:spLocks noChangeShapeType="1"/>
          </p:cNvSpPr>
          <p:nvPr/>
        </p:nvSpPr>
        <p:spPr bwMode="auto">
          <a:xfrm>
            <a:off x="4675693"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1" name="Line 99"/>
          <p:cNvSpPr>
            <a:spLocks noChangeShapeType="1"/>
          </p:cNvSpPr>
          <p:nvPr/>
        </p:nvSpPr>
        <p:spPr bwMode="auto">
          <a:xfrm>
            <a:off x="4521095"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2" name="Line 100"/>
          <p:cNvSpPr>
            <a:spLocks noChangeShapeType="1"/>
          </p:cNvSpPr>
          <p:nvPr/>
        </p:nvSpPr>
        <p:spPr bwMode="auto">
          <a:xfrm>
            <a:off x="4365053"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3" name="Line 101"/>
          <p:cNvSpPr>
            <a:spLocks noChangeShapeType="1"/>
          </p:cNvSpPr>
          <p:nvPr/>
        </p:nvSpPr>
        <p:spPr bwMode="auto">
          <a:xfrm>
            <a:off x="4210456"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4" name="Line 102"/>
          <p:cNvSpPr>
            <a:spLocks noChangeShapeType="1"/>
          </p:cNvSpPr>
          <p:nvPr/>
        </p:nvSpPr>
        <p:spPr bwMode="auto">
          <a:xfrm>
            <a:off x="4054414"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75" name="Line 103"/>
          <p:cNvSpPr>
            <a:spLocks noChangeShapeType="1"/>
          </p:cNvSpPr>
          <p:nvPr/>
        </p:nvSpPr>
        <p:spPr bwMode="auto">
          <a:xfrm>
            <a:off x="3899816" y="3399705"/>
            <a:ext cx="0" cy="45212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grpSp>
        <p:nvGrpSpPr>
          <p:cNvPr id="3" name="组合 2"/>
          <p:cNvGrpSpPr/>
          <p:nvPr/>
        </p:nvGrpSpPr>
        <p:grpSpPr>
          <a:xfrm>
            <a:off x="3795788" y="3023603"/>
            <a:ext cx="1501184" cy="1216330"/>
            <a:chOff x="3795788" y="2993650"/>
            <a:chExt cx="1501184" cy="1216330"/>
          </a:xfrm>
        </p:grpSpPr>
        <p:sp>
          <p:nvSpPr>
            <p:cNvPr id="64" name="Line 92"/>
            <p:cNvSpPr>
              <a:spLocks noChangeShapeType="1"/>
            </p:cNvSpPr>
            <p:nvPr/>
          </p:nvSpPr>
          <p:spPr bwMode="auto">
            <a:xfrm>
              <a:off x="3899816" y="4024596"/>
              <a:ext cx="1397156"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65" name="Text Box 93"/>
            <p:cNvSpPr txBox="1">
              <a:spLocks noChangeArrowheads="1"/>
            </p:cNvSpPr>
            <p:nvPr/>
          </p:nvSpPr>
          <p:spPr bwMode="auto">
            <a:xfrm>
              <a:off x="4408398" y="3840546"/>
              <a:ext cx="329422" cy="369434"/>
            </a:xfrm>
            <a:prstGeom prst="rect">
              <a:avLst/>
            </a:prstGeom>
            <a:solidFill>
              <a:srgbClr val="C5E5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i="1" dirty="0">
                  <a:solidFill>
                    <a:srgbClr val="0000FF"/>
                  </a:solidFill>
                  <a:latin typeface="微软雅黑" pitchFamily="34" charset="-122"/>
                  <a:ea typeface="微软雅黑" pitchFamily="34" charset="-122"/>
                </a:rPr>
                <a:t>T</a:t>
              </a:r>
            </a:p>
          </p:txBody>
        </p:sp>
        <p:sp>
          <p:nvSpPr>
            <p:cNvPr id="76" name="Text Box 104"/>
            <p:cNvSpPr txBox="1">
              <a:spLocks noChangeArrowheads="1"/>
            </p:cNvSpPr>
            <p:nvPr/>
          </p:nvSpPr>
          <p:spPr bwMode="auto">
            <a:xfrm>
              <a:off x="3795788" y="2993650"/>
              <a:ext cx="1346587" cy="3080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缓存（队列）</a:t>
              </a:r>
            </a:p>
          </p:txBody>
        </p:sp>
      </p:grpSp>
      <p:sp>
        <p:nvSpPr>
          <p:cNvPr id="77" name="AutoShape 105"/>
          <p:cNvSpPr>
            <a:spLocks noChangeArrowheads="1"/>
          </p:cNvSpPr>
          <p:nvPr/>
        </p:nvSpPr>
        <p:spPr bwMode="auto">
          <a:xfrm>
            <a:off x="2986680" y="3533075"/>
            <a:ext cx="446454" cy="134703"/>
          </a:xfrm>
          <a:prstGeom prst="rightArrow">
            <a:avLst>
              <a:gd name="adj1" fmla="val 50000"/>
              <a:gd name="adj2" fmla="val 56387"/>
            </a:avLst>
          </a:prstGeom>
          <a:solidFill>
            <a:srgbClr val="CC00CC"/>
          </a:solidFill>
          <a:ln w="9525">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8" name="AutoShape 106"/>
          <p:cNvSpPr>
            <a:spLocks noChangeArrowheads="1"/>
          </p:cNvSpPr>
          <p:nvPr/>
        </p:nvSpPr>
        <p:spPr bwMode="auto">
          <a:xfrm>
            <a:off x="5529590" y="3533075"/>
            <a:ext cx="447899" cy="134703"/>
          </a:xfrm>
          <a:prstGeom prst="rightArrow">
            <a:avLst>
              <a:gd name="adj1" fmla="val 50000"/>
              <a:gd name="adj2" fmla="val 56569"/>
            </a:avLst>
          </a:prstGeom>
          <a:solidFill>
            <a:srgbClr val="CC00CC"/>
          </a:solidFill>
          <a:ln w="9525">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itchFamily="34" charset="-122"/>
              <a:ea typeface="微软雅黑" pitchFamily="34" charset="-122"/>
            </a:endParaRPr>
          </a:p>
        </p:txBody>
      </p:sp>
      <p:sp>
        <p:nvSpPr>
          <p:cNvPr id="79" name="Text Box 107"/>
          <p:cNvSpPr txBox="1">
            <a:spLocks noChangeArrowheads="1"/>
          </p:cNvSpPr>
          <p:nvPr/>
        </p:nvSpPr>
        <p:spPr bwMode="auto">
          <a:xfrm>
            <a:off x="6697017" y="3815818"/>
            <a:ext cx="1128416" cy="384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恒定速率</a:t>
            </a:r>
          </a:p>
        </p:txBody>
      </p:sp>
      <p:sp>
        <p:nvSpPr>
          <p:cNvPr id="80" name="Freeform 108"/>
          <p:cNvSpPr>
            <a:spLocks/>
          </p:cNvSpPr>
          <p:nvPr/>
        </p:nvSpPr>
        <p:spPr bwMode="auto">
          <a:xfrm>
            <a:off x="1255767"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1" name="Freeform 109"/>
          <p:cNvSpPr>
            <a:spLocks/>
          </p:cNvSpPr>
          <p:nvPr/>
        </p:nvSpPr>
        <p:spPr bwMode="auto">
          <a:xfrm>
            <a:off x="1566407"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2" name="Freeform 110"/>
          <p:cNvSpPr>
            <a:spLocks/>
          </p:cNvSpPr>
          <p:nvPr/>
        </p:nvSpPr>
        <p:spPr bwMode="auto">
          <a:xfrm>
            <a:off x="2187686"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3" name="Freeform 111"/>
          <p:cNvSpPr>
            <a:spLocks/>
          </p:cNvSpPr>
          <p:nvPr/>
        </p:nvSpPr>
        <p:spPr bwMode="auto">
          <a:xfrm>
            <a:off x="2362511" y="3438382"/>
            <a:ext cx="78021" cy="364099"/>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4" name="Text Box 112"/>
          <p:cNvSpPr txBox="1">
            <a:spLocks noChangeArrowheads="1"/>
          </p:cNvSpPr>
          <p:nvPr/>
        </p:nvSpPr>
        <p:spPr bwMode="auto">
          <a:xfrm>
            <a:off x="2657258" y="3543744"/>
            <a:ext cx="323643" cy="384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solidFill>
                  <a:srgbClr val="0000FF"/>
                </a:solidFill>
                <a:latin typeface="微软雅黑" pitchFamily="34" charset="-122"/>
                <a:ea typeface="微软雅黑" pitchFamily="34" charset="-122"/>
              </a:rPr>
              <a:t>t</a:t>
            </a:r>
          </a:p>
        </p:txBody>
      </p:sp>
      <p:sp>
        <p:nvSpPr>
          <p:cNvPr id="85" name="Line 113"/>
          <p:cNvSpPr>
            <a:spLocks noChangeShapeType="1"/>
          </p:cNvSpPr>
          <p:nvPr/>
        </p:nvSpPr>
        <p:spPr bwMode="auto">
          <a:xfrm>
            <a:off x="715399" y="3806482"/>
            <a:ext cx="1938969"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6" name="Text Box 114"/>
          <p:cNvSpPr txBox="1">
            <a:spLocks noChangeArrowheads="1"/>
          </p:cNvSpPr>
          <p:nvPr/>
        </p:nvSpPr>
        <p:spPr bwMode="auto">
          <a:xfrm>
            <a:off x="1026039" y="3815818"/>
            <a:ext cx="1352366" cy="384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非恒定速率</a:t>
            </a:r>
          </a:p>
        </p:txBody>
      </p:sp>
      <p:sp>
        <p:nvSpPr>
          <p:cNvPr id="87" name="Freeform 115"/>
          <p:cNvSpPr>
            <a:spLocks/>
          </p:cNvSpPr>
          <p:nvPr/>
        </p:nvSpPr>
        <p:spPr bwMode="auto">
          <a:xfrm>
            <a:off x="869996" y="3441050"/>
            <a:ext cx="78021"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8" name="Freeform 116"/>
          <p:cNvSpPr>
            <a:spLocks/>
          </p:cNvSpPr>
          <p:nvPr/>
        </p:nvSpPr>
        <p:spPr bwMode="auto">
          <a:xfrm>
            <a:off x="6384933" y="3441050"/>
            <a:ext cx="76576" cy="365432"/>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solidFill>
            <a:srgbClr val="66FF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
        <p:nvSpPr>
          <p:cNvPr id="89" name="Text Box 117"/>
          <p:cNvSpPr txBox="1">
            <a:spLocks noChangeArrowheads="1"/>
          </p:cNvSpPr>
          <p:nvPr/>
        </p:nvSpPr>
        <p:spPr bwMode="auto">
          <a:xfrm>
            <a:off x="6923857" y="2695514"/>
            <a:ext cx="1352366" cy="6535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有可能发生</a:t>
            </a:r>
          </a:p>
          <a:p>
            <a:pPr algn="ctr"/>
            <a:r>
              <a:rPr kumimoji="1" lang="zh-CN" altLang="en-US" sz="1400" b="1" dirty="0">
                <a:solidFill>
                  <a:srgbClr val="0000FF"/>
                </a:solidFill>
                <a:latin typeface="微软雅黑" pitchFamily="34" charset="-122"/>
                <a:ea typeface="微软雅黑" pitchFamily="34" charset="-122"/>
              </a:rPr>
              <a:t>分组丢失</a:t>
            </a:r>
          </a:p>
        </p:txBody>
      </p:sp>
      <p:sp>
        <p:nvSpPr>
          <p:cNvPr id="90" name="Line 118"/>
          <p:cNvSpPr>
            <a:spLocks noChangeShapeType="1"/>
          </p:cNvSpPr>
          <p:nvPr/>
        </p:nvSpPr>
        <p:spPr bwMode="auto">
          <a:xfrm flipH="1">
            <a:off x="6838611" y="3076951"/>
            <a:ext cx="244177" cy="314752"/>
          </a:xfrm>
          <a:prstGeom prst="line">
            <a:avLst/>
          </a:prstGeom>
          <a:noFill/>
          <a:ln w="28575">
            <a:solidFill>
              <a:srgbClr val="00CC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xmlns="" val="241799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812343"/>
            <a:ext cx="8485455" cy="13619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HTTP </a:t>
            </a:r>
            <a:r>
              <a:rPr lang="zh-CN" altLang="en-US" sz="2000" b="1" dirty="0">
                <a:latin typeface="微软雅黑" pitchFamily="34" charset="-122"/>
                <a:ea typeface="微软雅黑" pitchFamily="34" charset="-122"/>
              </a:rPr>
              <a:t>相似，</a:t>
            </a: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是基于报文的协议。</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SIP </a:t>
            </a:r>
            <a:r>
              <a:rPr lang="zh-CN" altLang="en-US" sz="2000" b="1" dirty="0">
                <a:latin typeface="微软雅黑" pitchFamily="34" charset="-122"/>
                <a:ea typeface="微软雅黑" pitchFamily="34" charset="-122"/>
              </a:rPr>
              <a:t>使用了 </a:t>
            </a:r>
            <a:r>
              <a:rPr lang="en-US" altLang="zh-CN" sz="2000" b="1" dirty="0">
                <a:latin typeface="微软雅黑" pitchFamily="34" charset="-122"/>
                <a:ea typeface="微软雅黑" pitchFamily="34" charset="-122"/>
              </a:rPr>
              <a:t>HTTP </a:t>
            </a:r>
            <a:r>
              <a:rPr lang="zh-CN" altLang="en-US" sz="2000" b="1" dirty="0">
                <a:latin typeface="微软雅黑" pitchFamily="34" charset="-122"/>
                <a:ea typeface="微软雅黑" pitchFamily="34" charset="-122"/>
              </a:rPr>
              <a:t>的许多首部、编码规则、差错码以及一些鉴别机制。</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它比 </a:t>
            </a:r>
            <a:r>
              <a:rPr lang="en-US" altLang="zh-CN" sz="2000" b="1" dirty="0">
                <a:latin typeface="微软雅黑" pitchFamily="34" charset="-122"/>
                <a:ea typeface="微软雅黑" pitchFamily="34" charset="-122"/>
              </a:rPr>
              <a:t>H.323 </a:t>
            </a:r>
            <a:r>
              <a:rPr lang="zh-CN" altLang="en-US" sz="2000" b="1" dirty="0">
                <a:latin typeface="微软雅黑" pitchFamily="34" charset="-122"/>
                <a:ea typeface="微软雅黑" pitchFamily="34" charset="-122"/>
              </a:rPr>
              <a:t>具有更好的可扩缩性。</a:t>
            </a:r>
          </a:p>
        </p:txBody>
      </p:sp>
      <p:sp>
        <p:nvSpPr>
          <p:cNvPr id="3" name="AutoShape 5"/>
          <p:cNvSpPr>
            <a:spLocks noChangeArrowheads="1"/>
          </p:cNvSpPr>
          <p:nvPr/>
        </p:nvSpPr>
        <p:spPr bwMode="auto">
          <a:xfrm>
            <a:off x="511896" y="143934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81348" y="1406137"/>
            <a:ext cx="118333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特点</a:t>
            </a:r>
          </a:p>
        </p:txBody>
      </p:sp>
    </p:spTree>
    <p:extLst>
      <p:ext uri="{BB962C8B-B14F-4D97-AF65-F5344CB8AC3E}">
        <p14:creationId xmlns:p14="http://schemas.microsoft.com/office/powerpoint/2010/main" xmlns="" val="33465362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492" y="1069847"/>
            <a:ext cx="8129014" cy="32425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11897" y="59115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262185" y="557942"/>
            <a:ext cx="261962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一个简单的 </a:t>
            </a:r>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会话 </a:t>
            </a:r>
            <a:endParaRPr lang="fr-FR" altLang="zh-CN" sz="2000" b="1" dirty="0">
              <a:solidFill>
                <a:schemeClr val="bg1"/>
              </a:solidFill>
              <a:latin typeface="微软雅黑" pitchFamily="34" charset="-122"/>
              <a:ea typeface="微软雅黑" pitchFamily="34" charset="-122"/>
            </a:endParaRPr>
          </a:p>
        </p:txBody>
      </p:sp>
      <p:sp>
        <p:nvSpPr>
          <p:cNvPr id="5" name="矩形 4"/>
          <p:cNvSpPr/>
          <p:nvPr/>
        </p:nvSpPr>
        <p:spPr>
          <a:xfrm>
            <a:off x="615346" y="1986139"/>
            <a:ext cx="1930408" cy="1397627"/>
          </a:xfrm>
          <a:prstGeom prst="rect">
            <a:avLst/>
          </a:prstGeom>
        </p:spPr>
        <p:txBody>
          <a:bodyPr wrap="square">
            <a:spAutoFit/>
          </a:bodyPr>
          <a:lstStyle/>
          <a:p>
            <a:pPr>
              <a:lnSpc>
                <a:spcPts val="2600"/>
              </a:lnSpc>
            </a:pPr>
            <a:r>
              <a:rPr lang="en-US" altLang="zh-CN" b="1" dirty="0">
                <a:solidFill>
                  <a:srgbClr val="0000FF"/>
                </a:solidFill>
                <a:latin typeface="微软雅黑" pitchFamily="34" charset="-122"/>
                <a:ea typeface="微软雅黑" pitchFamily="34" charset="-122"/>
              </a:rPr>
              <a:t>SIP </a:t>
            </a:r>
            <a:r>
              <a:rPr lang="zh-CN" altLang="en-US" b="1" dirty="0">
                <a:solidFill>
                  <a:srgbClr val="0000FF"/>
                </a:solidFill>
                <a:latin typeface="微软雅黑" pitchFamily="34" charset="-122"/>
                <a:ea typeface="微软雅黑" pitchFamily="34" charset="-122"/>
              </a:rPr>
              <a:t>的会话共有三个阶段：建立会话、通信和终止会话。</a:t>
            </a:r>
          </a:p>
        </p:txBody>
      </p:sp>
      <p:grpSp>
        <p:nvGrpSpPr>
          <p:cNvPr id="7" name="组合 6"/>
          <p:cNvGrpSpPr/>
          <p:nvPr/>
        </p:nvGrpSpPr>
        <p:grpSpPr>
          <a:xfrm>
            <a:off x="2658988" y="1241599"/>
            <a:ext cx="868603" cy="699714"/>
            <a:chOff x="7388261" y="2155309"/>
            <a:chExt cx="868603" cy="699714"/>
          </a:xfrm>
        </p:grpSpPr>
        <p:sp>
          <p:nvSpPr>
            <p:cNvPr id="41" name="Freeform 98"/>
            <p:cNvSpPr>
              <a:spLocks/>
            </p:cNvSpPr>
            <p:nvPr/>
          </p:nvSpPr>
          <p:spPr bwMode="auto">
            <a:xfrm>
              <a:off x="7637263" y="2553650"/>
              <a:ext cx="108399" cy="119303"/>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42"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00270" y="2298428"/>
              <a:ext cx="556594" cy="556595"/>
            </a:xfrm>
            <a:prstGeom prst="rect">
              <a:avLst/>
            </a:prstGeom>
            <a:noFill/>
            <a:extLst>
              <a:ext uri="{909E8E84-426E-40DD-AFC4-6F175D3DCCD1}">
                <a14:hiddenFill xmlns:a14="http://schemas.microsoft.com/office/drawing/2010/main" xmlns="">
                  <a:solidFill>
                    <a:srgbClr val="FFFFFF"/>
                  </a:solidFill>
                </a14:hiddenFill>
              </a:ext>
            </a:extLst>
          </p:spPr>
        </p:pic>
        <p:sp>
          <p:nvSpPr>
            <p:cNvPr id="43" name="Text Box 97"/>
            <p:cNvSpPr txBox="1">
              <a:spLocks noChangeArrowheads="1"/>
            </p:cNvSpPr>
            <p:nvPr/>
          </p:nvSpPr>
          <p:spPr bwMode="auto">
            <a:xfrm rot="20287477">
              <a:off x="7388261" y="2155309"/>
              <a:ext cx="42191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32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sp>
        <p:nvSpPr>
          <p:cNvPr id="55" name="Text Box 13"/>
          <p:cNvSpPr txBox="1">
            <a:spLocks noChangeArrowheads="1"/>
          </p:cNvSpPr>
          <p:nvPr/>
        </p:nvSpPr>
        <p:spPr bwMode="auto">
          <a:xfrm>
            <a:off x="2889057" y="1126364"/>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主叫方</a:t>
            </a:r>
          </a:p>
        </p:txBody>
      </p:sp>
      <p:sp>
        <p:nvSpPr>
          <p:cNvPr id="56" name="Text Box 14"/>
          <p:cNvSpPr txBox="1">
            <a:spLocks noChangeArrowheads="1"/>
          </p:cNvSpPr>
          <p:nvPr/>
        </p:nvSpPr>
        <p:spPr bwMode="auto">
          <a:xfrm>
            <a:off x="5956351" y="1126364"/>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被叫方</a:t>
            </a:r>
          </a:p>
        </p:txBody>
      </p:sp>
      <p:sp>
        <p:nvSpPr>
          <p:cNvPr id="57" name="Line 16"/>
          <p:cNvSpPr>
            <a:spLocks noChangeShapeType="1"/>
          </p:cNvSpPr>
          <p:nvPr/>
        </p:nvSpPr>
        <p:spPr bwMode="auto">
          <a:xfrm>
            <a:off x="3246772" y="1831789"/>
            <a:ext cx="0" cy="2279231"/>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8" name="Line 17"/>
          <p:cNvSpPr>
            <a:spLocks noChangeShapeType="1"/>
          </p:cNvSpPr>
          <p:nvPr/>
        </p:nvSpPr>
        <p:spPr bwMode="auto">
          <a:xfrm>
            <a:off x="6315229" y="1831789"/>
            <a:ext cx="0" cy="2279231"/>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59" name="Group 36"/>
          <p:cNvGrpSpPr>
            <a:grpSpLocks/>
          </p:cNvGrpSpPr>
          <p:nvPr/>
        </p:nvGrpSpPr>
        <p:grpSpPr bwMode="auto">
          <a:xfrm>
            <a:off x="3246772" y="2152342"/>
            <a:ext cx="3068457" cy="307686"/>
            <a:chOff x="1719" y="2119"/>
            <a:chExt cx="2642" cy="287"/>
          </a:xfrm>
        </p:grpSpPr>
        <p:sp>
          <p:nvSpPr>
            <p:cNvPr id="60" name="Line 20"/>
            <p:cNvSpPr>
              <a:spLocks noChangeShapeType="1"/>
            </p:cNvSpPr>
            <p:nvPr/>
          </p:nvSpPr>
          <p:spPr bwMode="auto">
            <a:xfrm rot="5400000" flipH="1">
              <a:off x="3040" y="1043"/>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1" name="Text Box 21"/>
            <p:cNvSpPr txBox="1">
              <a:spLocks noChangeArrowheads="1"/>
            </p:cNvSpPr>
            <p:nvPr/>
          </p:nvSpPr>
          <p:spPr bwMode="auto">
            <a:xfrm>
              <a:off x="2683" y="2119"/>
              <a:ext cx="793" cy="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OK: </a:t>
              </a:r>
              <a:r>
                <a:rPr lang="zh-CN" altLang="en-US" sz="1400" b="1" dirty="0">
                  <a:latin typeface="微软雅黑" pitchFamily="34" charset="-122"/>
                  <a:ea typeface="微软雅黑" pitchFamily="34" charset="-122"/>
                </a:rPr>
                <a:t>地址</a:t>
              </a:r>
            </a:p>
          </p:txBody>
        </p:sp>
      </p:grpSp>
      <p:grpSp>
        <p:nvGrpSpPr>
          <p:cNvPr id="62" name="Group 35"/>
          <p:cNvGrpSpPr>
            <a:grpSpLocks/>
          </p:cNvGrpSpPr>
          <p:nvPr/>
        </p:nvGrpSpPr>
        <p:grpSpPr bwMode="auto">
          <a:xfrm>
            <a:off x="3246772" y="2468603"/>
            <a:ext cx="3068457" cy="307686"/>
            <a:chOff x="1719" y="2414"/>
            <a:chExt cx="2642" cy="287"/>
          </a:xfrm>
        </p:grpSpPr>
        <p:sp>
          <p:nvSpPr>
            <p:cNvPr id="63" name="Line 22"/>
            <p:cNvSpPr>
              <a:spLocks noChangeShapeType="1"/>
            </p:cNvSpPr>
            <p:nvPr/>
          </p:nvSpPr>
          <p:spPr bwMode="auto">
            <a:xfrm rot="-5400000">
              <a:off x="3040" y="1345"/>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Text Box 23"/>
            <p:cNvSpPr txBox="1">
              <a:spLocks noChangeArrowheads="1"/>
            </p:cNvSpPr>
            <p:nvPr/>
          </p:nvSpPr>
          <p:spPr bwMode="auto">
            <a:xfrm>
              <a:off x="2789" y="2414"/>
              <a:ext cx="484" cy="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ACK</a:t>
              </a:r>
            </a:p>
          </p:txBody>
        </p:sp>
      </p:grpSp>
      <p:grpSp>
        <p:nvGrpSpPr>
          <p:cNvPr id="65" name="Group 39"/>
          <p:cNvGrpSpPr>
            <a:grpSpLocks/>
          </p:cNvGrpSpPr>
          <p:nvPr/>
        </p:nvGrpSpPr>
        <p:grpSpPr bwMode="auto">
          <a:xfrm>
            <a:off x="2719490" y="1811421"/>
            <a:ext cx="3595739" cy="724723"/>
            <a:chOff x="1265" y="1801"/>
            <a:chExt cx="3096" cy="676"/>
          </a:xfrm>
        </p:grpSpPr>
        <p:grpSp>
          <p:nvGrpSpPr>
            <p:cNvPr id="66" name="Group 34"/>
            <p:cNvGrpSpPr>
              <a:grpSpLocks/>
            </p:cNvGrpSpPr>
            <p:nvPr/>
          </p:nvGrpSpPr>
          <p:grpSpPr bwMode="auto">
            <a:xfrm>
              <a:off x="1719" y="1801"/>
              <a:ext cx="2642" cy="287"/>
              <a:chOff x="1719" y="1801"/>
              <a:chExt cx="2642" cy="287"/>
            </a:xfrm>
          </p:grpSpPr>
          <p:sp>
            <p:nvSpPr>
              <p:cNvPr id="68" name="Line 18"/>
              <p:cNvSpPr>
                <a:spLocks noChangeShapeType="1"/>
              </p:cNvSpPr>
              <p:nvPr/>
            </p:nvSpPr>
            <p:spPr bwMode="auto">
              <a:xfrm rot="-5400000">
                <a:off x="3040" y="740"/>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9" name="Text Box 19"/>
              <p:cNvSpPr txBox="1">
                <a:spLocks noChangeArrowheads="1"/>
              </p:cNvSpPr>
              <p:nvPr/>
            </p:nvSpPr>
            <p:spPr bwMode="auto">
              <a:xfrm>
                <a:off x="2310" y="1801"/>
                <a:ext cx="1553" cy="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INVITE: </a:t>
                </a:r>
                <a:r>
                  <a:rPr lang="zh-CN" altLang="en-US" sz="1400" b="1" dirty="0">
                    <a:latin typeface="微软雅黑" pitchFamily="34" charset="-122"/>
                    <a:ea typeface="微软雅黑" pitchFamily="34" charset="-122"/>
                  </a:rPr>
                  <a:t>地址，选项</a:t>
                </a:r>
              </a:p>
            </p:txBody>
          </p:sp>
        </p:grpSp>
        <p:sp>
          <p:nvSpPr>
            <p:cNvPr id="67" name="Text Box 28"/>
            <p:cNvSpPr txBox="1">
              <a:spLocks noChangeArrowheads="1"/>
            </p:cNvSpPr>
            <p:nvPr/>
          </p:nvSpPr>
          <p:spPr bwMode="auto">
            <a:xfrm>
              <a:off x="1265" y="1989"/>
              <a:ext cx="468" cy="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建立</a:t>
              </a:r>
            </a:p>
            <a:p>
              <a:r>
                <a:rPr lang="zh-CN" altLang="en-US" sz="1400" b="1" dirty="0">
                  <a:latin typeface="微软雅黑" pitchFamily="34" charset="-122"/>
                  <a:ea typeface="微软雅黑" pitchFamily="34" charset="-122"/>
                </a:rPr>
                <a:t>会话</a:t>
              </a:r>
            </a:p>
          </p:txBody>
        </p:sp>
      </p:grpSp>
      <p:grpSp>
        <p:nvGrpSpPr>
          <p:cNvPr id="70" name="Group 41"/>
          <p:cNvGrpSpPr>
            <a:grpSpLocks/>
          </p:cNvGrpSpPr>
          <p:nvPr/>
        </p:nvGrpSpPr>
        <p:grpSpPr bwMode="auto">
          <a:xfrm>
            <a:off x="2719490" y="3513878"/>
            <a:ext cx="3595739" cy="530678"/>
            <a:chOff x="1265" y="3389"/>
            <a:chExt cx="3096" cy="495"/>
          </a:xfrm>
        </p:grpSpPr>
        <p:grpSp>
          <p:nvGrpSpPr>
            <p:cNvPr id="71" name="Group 37"/>
            <p:cNvGrpSpPr>
              <a:grpSpLocks/>
            </p:cNvGrpSpPr>
            <p:nvPr/>
          </p:nvGrpSpPr>
          <p:grpSpPr bwMode="auto">
            <a:xfrm>
              <a:off x="1719" y="3389"/>
              <a:ext cx="2642" cy="287"/>
              <a:chOff x="1719" y="3389"/>
              <a:chExt cx="2642" cy="287"/>
            </a:xfrm>
          </p:grpSpPr>
          <p:sp>
            <p:nvSpPr>
              <p:cNvPr id="73" name="Line 26"/>
              <p:cNvSpPr>
                <a:spLocks noChangeShapeType="1"/>
              </p:cNvSpPr>
              <p:nvPr/>
            </p:nvSpPr>
            <p:spPr bwMode="auto">
              <a:xfrm rot="-5400000">
                <a:off x="3040" y="2312"/>
                <a:ext cx="0" cy="264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4" name="Text Box 27"/>
              <p:cNvSpPr txBox="1">
                <a:spLocks noChangeArrowheads="1"/>
              </p:cNvSpPr>
              <p:nvPr/>
            </p:nvSpPr>
            <p:spPr bwMode="auto">
              <a:xfrm>
                <a:off x="2835" y="3389"/>
                <a:ext cx="450" cy="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BYE</a:t>
                </a:r>
              </a:p>
            </p:txBody>
          </p:sp>
        </p:grpSp>
        <p:sp>
          <p:nvSpPr>
            <p:cNvPr id="72" name="Text Box 29"/>
            <p:cNvSpPr txBox="1">
              <a:spLocks noChangeArrowheads="1"/>
            </p:cNvSpPr>
            <p:nvPr/>
          </p:nvSpPr>
          <p:spPr bwMode="auto">
            <a:xfrm>
              <a:off x="1265" y="3396"/>
              <a:ext cx="468" cy="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终止</a:t>
              </a:r>
            </a:p>
            <a:p>
              <a:r>
                <a:rPr lang="zh-CN" altLang="en-US" sz="1400" b="1" dirty="0">
                  <a:latin typeface="微软雅黑" pitchFamily="34" charset="-122"/>
                  <a:ea typeface="微软雅黑" pitchFamily="34" charset="-122"/>
                </a:rPr>
                <a:t>会话</a:t>
              </a:r>
            </a:p>
          </p:txBody>
        </p:sp>
      </p:grpSp>
      <p:grpSp>
        <p:nvGrpSpPr>
          <p:cNvPr id="75" name="Group 40"/>
          <p:cNvGrpSpPr>
            <a:grpSpLocks/>
          </p:cNvGrpSpPr>
          <p:nvPr/>
        </p:nvGrpSpPr>
        <p:grpSpPr bwMode="auto">
          <a:xfrm>
            <a:off x="2719490" y="2933882"/>
            <a:ext cx="3595739" cy="582137"/>
            <a:chOff x="1265" y="2848"/>
            <a:chExt cx="3096" cy="543"/>
          </a:xfrm>
        </p:grpSpPr>
        <p:grpSp>
          <p:nvGrpSpPr>
            <p:cNvPr id="76" name="Group 38"/>
            <p:cNvGrpSpPr>
              <a:grpSpLocks/>
            </p:cNvGrpSpPr>
            <p:nvPr/>
          </p:nvGrpSpPr>
          <p:grpSpPr bwMode="auto">
            <a:xfrm>
              <a:off x="1719" y="2848"/>
              <a:ext cx="2642" cy="543"/>
              <a:chOff x="1719" y="2848"/>
              <a:chExt cx="2642" cy="543"/>
            </a:xfrm>
          </p:grpSpPr>
          <p:sp>
            <p:nvSpPr>
              <p:cNvPr id="78" name="AutoShape 24"/>
              <p:cNvSpPr>
                <a:spLocks noChangeArrowheads="1"/>
              </p:cNvSpPr>
              <p:nvPr/>
            </p:nvSpPr>
            <p:spPr bwMode="auto">
              <a:xfrm>
                <a:off x="1719" y="2848"/>
                <a:ext cx="2642" cy="543"/>
              </a:xfrm>
              <a:prstGeom prst="leftRightArrow">
                <a:avLst>
                  <a:gd name="adj1" fmla="val 61769"/>
                  <a:gd name="adj2" fmla="val 71136"/>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9" name="Text Box 25"/>
              <p:cNvSpPr txBox="1">
                <a:spLocks noChangeArrowheads="1"/>
              </p:cNvSpPr>
              <p:nvPr/>
            </p:nvSpPr>
            <p:spPr bwMode="auto">
              <a:xfrm>
                <a:off x="2704" y="2976"/>
                <a:ext cx="777" cy="287"/>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电话交谈</a:t>
                </a:r>
              </a:p>
            </p:txBody>
          </p:sp>
        </p:grpSp>
        <p:sp>
          <p:nvSpPr>
            <p:cNvPr id="77" name="Text Box 30"/>
            <p:cNvSpPr txBox="1">
              <a:spLocks noChangeArrowheads="1"/>
            </p:cNvSpPr>
            <p:nvPr/>
          </p:nvSpPr>
          <p:spPr bwMode="auto">
            <a:xfrm>
              <a:off x="1265" y="2999"/>
              <a:ext cx="468" cy="287"/>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a:latin typeface="微软雅黑" pitchFamily="34" charset="-122"/>
                  <a:ea typeface="微软雅黑" pitchFamily="34" charset="-122"/>
                </a:rPr>
                <a:t>通信</a:t>
              </a:r>
            </a:p>
          </p:txBody>
        </p:sp>
      </p:grpSp>
      <p:sp>
        <p:nvSpPr>
          <p:cNvPr id="80" name="Text Box 31"/>
          <p:cNvSpPr txBox="1">
            <a:spLocks noChangeArrowheads="1"/>
          </p:cNvSpPr>
          <p:nvPr/>
        </p:nvSpPr>
        <p:spPr bwMode="auto">
          <a:xfrm>
            <a:off x="3237481" y="3972723"/>
            <a:ext cx="2584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81" name="Text Box 32"/>
          <p:cNvSpPr txBox="1">
            <a:spLocks noChangeArrowheads="1"/>
          </p:cNvSpPr>
          <p:nvPr/>
        </p:nvSpPr>
        <p:spPr bwMode="auto">
          <a:xfrm>
            <a:off x="6305938" y="3972722"/>
            <a:ext cx="2584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grpSp>
        <p:nvGrpSpPr>
          <p:cNvPr id="82" name="组合 81"/>
          <p:cNvGrpSpPr/>
          <p:nvPr/>
        </p:nvGrpSpPr>
        <p:grpSpPr>
          <a:xfrm>
            <a:off x="5716128" y="1241599"/>
            <a:ext cx="868603" cy="699714"/>
            <a:chOff x="7388261" y="2155309"/>
            <a:chExt cx="868603" cy="699714"/>
          </a:xfrm>
        </p:grpSpPr>
        <p:sp>
          <p:nvSpPr>
            <p:cNvPr id="83" name="Freeform 98"/>
            <p:cNvSpPr>
              <a:spLocks/>
            </p:cNvSpPr>
            <p:nvPr/>
          </p:nvSpPr>
          <p:spPr bwMode="auto">
            <a:xfrm>
              <a:off x="7637263" y="2553650"/>
              <a:ext cx="108399" cy="119303"/>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a:ln>
                  <a:solidFill>
                    <a:srgbClr val="0000FF"/>
                  </a:solidFill>
                </a:ln>
                <a:solidFill>
                  <a:srgbClr val="0000FF"/>
                </a:solidFill>
                <a:latin typeface="微软雅黑" pitchFamily="34" charset="-122"/>
                <a:ea typeface="微软雅黑" pitchFamily="34" charset="-122"/>
              </a:endParaRPr>
            </a:p>
          </p:txBody>
        </p:sp>
        <p:pic>
          <p:nvPicPr>
            <p:cNvPr id="84" name="Picture 200" descr="jisuanji"/>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00270" y="2298428"/>
              <a:ext cx="556594" cy="556595"/>
            </a:xfrm>
            <a:prstGeom prst="rect">
              <a:avLst/>
            </a:prstGeom>
            <a:noFill/>
            <a:extLst>
              <a:ext uri="{909E8E84-426E-40DD-AFC4-6F175D3DCCD1}">
                <a14:hiddenFill xmlns:a14="http://schemas.microsoft.com/office/drawing/2010/main" xmlns="">
                  <a:solidFill>
                    <a:srgbClr val="FFFFFF"/>
                  </a:solidFill>
                </a14:hiddenFill>
              </a:ext>
            </a:extLst>
          </p:spPr>
        </p:pic>
        <p:sp>
          <p:nvSpPr>
            <p:cNvPr id="85" name="Text Box 97"/>
            <p:cNvSpPr txBox="1">
              <a:spLocks noChangeArrowheads="1"/>
            </p:cNvSpPr>
            <p:nvPr/>
          </p:nvSpPr>
          <p:spPr bwMode="auto">
            <a:xfrm rot="20287477">
              <a:off x="7388261" y="2155309"/>
              <a:ext cx="42191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3200" dirty="0">
                  <a:solidFill>
                    <a:srgbClr val="0000FF"/>
                  </a:solidFill>
                  <a:latin typeface="微软雅黑" pitchFamily="34" charset="-122"/>
                  <a:ea typeface="微软雅黑" pitchFamily="34" charset="-122"/>
                  <a:sym typeface="Webdings" pitchFamily="18" charset="2"/>
                </a:rPr>
                <a:t></a:t>
              </a:r>
              <a:r>
                <a:rPr kumimoji="1" lang="en-US" altLang="zh-CN" sz="1600" dirty="0">
                  <a:latin typeface="微软雅黑" pitchFamily="34" charset="-122"/>
                  <a:ea typeface="微软雅黑" pitchFamily="34" charset="-122"/>
                </a:rPr>
                <a:t> </a:t>
              </a:r>
            </a:p>
          </p:txBody>
        </p:sp>
      </p:grpSp>
    </p:spTree>
    <p:extLst>
      <p:ext uri="{BB962C8B-B14F-4D97-AF65-F5344CB8AC3E}">
        <p14:creationId xmlns:p14="http://schemas.microsoft.com/office/powerpoint/2010/main" xmlns="" val="61364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3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right)">
                                      <p:cBhvr>
                                        <p:cTn id="12" dur="30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3000"/>
                                        <p:tgtEl>
                                          <p:spTgt spid="62"/>
                                        </p:tgtEl>
                                      </p:cBhvr>
                                    </p:animEffect>
                                  </p:childTnLst>
                                </p:cTn>
                              </p:par>
                            </p:childTnLst>
                          </p:cTn>
                        </p:par>
                        <p:par>
                          <p:cTn id="18" fill="hold">
                            <p:stCondLst>
                              <p:cond delay="3000"/>
                            </p:stCondLst>
                            <p:childTnLst>
                              <p:par>
                                <p:cTn id="19" presetID="22" presetClass="entr" presetSubtype="1" fill="hold" nodeType="afterEffect">
                                  <p:stCondLst>
                                    <p:cond delay="1000"/>
                                  </p:stCondLst>
                                  <p:childTnLst>
                                    <p:set>
                                      <p:cBhvr>
                                        <p:cTn id="20" dur="1" fill="hold">
                                          <p:stCondLst>
                                            <p:cond delay="0"/>
                                          </p:stCondLst>
                                        </p:cTn>
                                        <p:tgtEl>
                                          <p:spTgt spid="75"/>
                                        </p:tgtEl>
                                        <p:attrNameLst>
                                          <p:attrName>style.visibility</p:attrName>
                                        </p:attrNameLst>
                                      </p:cBhvr>
                                      <p:to>
                                        <p:strVal val="visible"/>
                                      </p:to>
                                    </p:set>
                                    <p:animEffect transition="in" filter="wipe(up)">
                                      <p:cBhvr>
                                        <p:cTn id="21" dur="30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742076"/>
            <a:ext cx="8129016"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SIP </a:t>
            </a:r>
            <a:r>
              <a:rPr lang="zh-CN" altLang="en-US" sz="2000" b="1" dirty="0" smtClean="0">
                <a:latin typeface="微软雅黑" pitchFamily="34" charset="-122"/>
                <a:ea typeface="微软雅黑" pitchFamily="34" charset="-122"/>
              </a:rPr>
              <a:t>有</a:t>
            </a:r>
            <a:r>
              <a:rPr lang="zh-CN" altLang="en-US" sz="2000" b="1" dirty="0">
                <a:latin typeface="微软雅黑" pitchFamily="34" charset="-122"/>
                <a:ea typeface="微软雅黑" pitchFamily="34" charset="-122"/>
              </a:rPr>
              <a:t>一种跟踪用户的机制，可以找出被叫方使用</a:t>
            </a:r>
            <a:r>
              <a:rPr lang="zh-CN" altLang="en-US" sz="2000" b="1" dirty="0" smtClean="0">
                <a:latin typeface="微软雅黑" pitchFamily="34" charset="-122"/>
                <a:ea typeface="微软雅黑" pitchFamily="34" charset="-122"/>
              </a:rPr>
              <a:t>的</a:t>
            </a:r>
            <a:r>
              <a:rPr lang="en-US" altLang="zh-CN" sz="2000" b="1" dirty="0" smtClean="0">
                <a:latin typeface="微软雅黑" pitchFamily="34" charset="-122"/>
                <a:ea typeface="微软雅黑" pitchFamily="34" charset="-122"/>
              </a:rPr>
              <a:t> IP </a:t>
            </a:r>
            <a:r>
              <a:rPr lang="zh-CN" altLang="en-US" sz="2000" b="1" dirty="0" smtClean="0">
                <a:latin typeface="微软雅黑" pitchFamily="34" charset="-122"/>
                <a:ea typeface="微软雅黑" pitchFamily="34" charset="-122"/>
              </a:rPr>
              <a:t>地址。</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为了实现跟踪，</a:t>
            </a:r>
            <a:r>
              <a:rPr lang="en-US" altLang="zh-CN" sz="2000" b="1" dirty="0" smtClean="0">
                <a:latin typeface="微软雅黑" pitchFamily="34" charset="-122"/>
                <a:ea typeface="微软雅黑" pitchFamily="34" charset="-122"/>
              </a:rPr>
              <a:t>SIP </a:t>
            </a:r>
            <a:r>
              <a:rPr lang="zh-CN" altLang="en-US" sz="2000" b="1" dirty="0" smtClean="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登记</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概念。</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SIP </a:t>
            </a:r>
            <a:r>
              <a:rPr lang="zh-CN" altLang="en-US" sz="2000" b="1" dirty="0" smtClean="0">
                <a:latin typeface="微软雅黑" pitchFamily="34" charset="-122"/>
                <a:ea typeface="微软雅黑" pitchFamily="34" charset="-122"/>
              </a:rPr>
              <a:t>定义</a:t>
            </a:r>
            <a:r>
              <a:rPr lang="zh-CN" altLang="en-US" sz="2000" b="1" dirty="0">
                <a:latin typeface="微软雅黑" pitchFamily="34" charset="-122"/>
                <a:ea typeface="微软雅黑" pitchFamily="34" charset="-122"/>
              </a:rPr>
              <a:t>一些服务器</a:t>
            </a:r>
            <a:r>
              <a:rPr lang="zh-CN" altLang="en-US" sz="2000" b="1" dirty="0" smtClean="0">
                <a:latin typeface="微软雅黑" pitchFamily="34" charset="-122"/>
                <a:ea typeface="微软雅黑" pitchFamily="34" charset="-122"/>
              </a:rPr>
              <a:t>作为 </a:t>
            </a:r>
            <a:r>
              <a:rPr lang="en-US" altLang="zh-CN" sz="2000" b="1" dirty="0" smtClean="0">
                <a:solidFill>
                  <a:srgbClr val="0000FF"/>
                </a:solidFill>
                <a:latin typeface="微软雅黑" pitchFamily="34" charset="-122"/>
                <a:ea typeface="微软雅黑" pitchFamily="34" charset="-122"/>
              </a:rPr>
              <a:t>SIP </a:t>
            </a:r>
            <a:r>
              <a:rPr lang="zh-CN" altLang="en-US" sz="2000" b="1" dirty="0" smtClean="0">
                <a:solidFill>
                  <a:srgbClr val="0000FF"/>
                </a:solidFill>
                <a:latin typeface="微软雅黑" pitchFamily="34" charset="-122"/>
                <a:ea typeface="微软雅黑" pitchFamily="34" charset="-122"/>
              </a:rPr>
              <a:t>登记</a:t>
            </a:r>
            <a:r>
              <a:rPr lang="zh-CN" altLang="en-US" sz="2000" b="1" dirty="0">
                <a:solidFill>
                  <a:srgbClr val="0000FF"/>
                </a:solidFill>
                <a:latin typeface="微软雅黑" pitchFamily="34" charset="-122"/>
                <a:ea typeface="微软雅黑" pitchFamily="34" charset="-122"/>
              </a:rPr>
              <a:t>器</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每</a:t>
            </a:r>
            <a:r>
              <a:rPr lang="zh-CN" altLang="en-US" sz="2000" b="1" dirty="0">
                <a:latin typeface="微软雅黑" pitchFamily="34" charset="-122"/>
                <a:ea typeface="微软雅黑" pitchFamily="34" charset="-122"/>
              </a:rPr>
              <a:t>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SIP </a:t>
            </a:r>
            <a:r>
              <a:rPr lang="zh-CN" altLang="en-US" sz="2000" b="1" dirty="0" smtClean="0">
                <a:latin typeface="微软雅黑" pitchFamily="34" charset="-122"/>
                <a:ea typeface="微软雅黑" pitchFamily="34" charset="-122"/>
              </a:rPr>
              <a:t>用户</a:t>
            </a:r>
            <a:r>
              <a:rPr lang="zh-CN" altLang="en-US" sz="2000" b="1" dirty="0">
                <a:latin typeface="微软雅黑" pitchFamily="34" charset="-122"/>
                <a:ea typeface="微软雅黑" pitchFamily="34" charset="-122"/>
              </a:rPr>
              <a:t>都有一个相关联</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SIP </a:t>
            </a:r>
            <a:r>
              <a:rPr lang="zh-CN" altLang="en-US" sz="2000" b="1" dirty="0" smtClean="0">
                <a:latin typeface="微软雅黑" pitchFamily="34" charset="-122"/>
                <a:ea typeface="微软雅黑" pitchFamily="34" charset="-122"/>
              </a:rPr>
              <a:t>登记器。</a:t>
            </a:r>
            <a:endParaRPr lang="zh-CN" altLang="en-US" sz="2000" b="1" dirty="0">
              <a:latin typeface="微软雅黑" pitchFamily="34" charset="-122"/>
              <a:ea typeface="微软雅黑" pitchFamily="34" charset="-122"/>
            </a:endParaRPr>
          </a:p>
        </p:txBody>
      </p:sp>
      <p:sp>
        <p:nvSpPr>
          <p:cNvPr id="5" name="AutoShape 5"/>
          <p:cNvSpPr>
            <a:spLocks noChangeArrowheads="1"/>
          </p:cNvSpPr>
          <p:nvPr/>
        </p:nvSpPr>
        <p:spPr bwMode="auto">
          <a:xfrm>
            <a:off x="511897" y="137517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659456" y="1341966"/>
            <a:ext cx="382508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登记器的用途：跟踪被叫方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531222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1898" y="1252848"/>
            <a:ext cx="8129014" cy="30814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11897" y="75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659456" y="722534"/>
            <a:ext cx="382508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SIP </a:t>
            </a:r>
            <a:r>
              <a:rPr lang="zh-CN" altLang="en-US" sz="2000" b="1" dirty="0">
                <a:solidFill>
                  <a:schemeClr val="bg1"/>
                </a:solidFill>
                <a:latin typeface="微软雅黑" pitchFamily="34" charset="-122"/>
                <a:ea typeface="微软雅黑" pitchFamily="34" charset="-122"/>
              </a:rPr>
              <a:t>登记器的用途：跟踪被叫方 </a:t>
            </a:r>
            <a:endParaRPr lang="fr-FR" altLang="zh-CN" sz="2000" b="1" dirty="0">
              <a:solidFill>
                <a:schemeClr val="bg1"/>
              </a:solidFill>
              <a:latin typeface="微软雅黑" pitchFamily="34" charset="-122"/>
              <a:ea typeface="微软雅黑" pitchFamily="34" charset="-122"/>
            </a:endParaRPr>
          </a:p>
        </p:txBody>
      </p:sp>
      <p:sp>
        <p:nvSpPr>
          <p:cNvPr id="15" name="Text Box 13"/>
          <p:cNvSpPr txBox="1">
            <a:spLocks noChangeArrowheads="1"/>
          </p:cNvSpPr>
          <p:nvPr/>
        </p:nvSpPr>
        <p:spPr bwMode="auto">
          <a:xfrm>
            <a:off x="2226634" y="1481250"/>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主叫方</a:t>
            </a:r>
          </a:p>
        </p:txBody>
      </p:sp>
      <p:sp>
        <p:nvSpPr>
          <p:cNvPr id="16" name="Text Box 14"/>
          <p:cNvSpPr txBox="1">
            <a:spLocks noChangeArrowheads="1"/>
          </p:cNvSpPr>
          <p:nvPr/>
        </p:nvSpPr>
        <p:spPr bwMode="auto">
          <a:xfrm>
            <a:off x="6330435" y="1481250"/>
            <a:ext cx="72327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400" b="1" dirty="0">
                <a:latin typeface="微软雅黑" pitchFamily="34" charset="-122"/>
                <a:ea typeface="微软雅黑" pitchFamily="34" charset="-122"/>
              </a:rPr>
              <a:t>被叫方</a:t>
            </a:r>
          </a:p>
        </p:txBody>
      </p:sp>
      <p:sp>
        <p:nvSpPr>
          <p:cNvPr id="17" name="Line 15"/>
          <p:cNvSpPr>
            <a:spLocks noChangeShapeType="1"/>
          </p:cNvSpPr>
          <p:nvPr/>
        </p:nvSpPr>
        <p:spPr bwMode="auto">
          <a:xfrm>
            <a:off x="2576972" y="2062294"/>
            <a:ext cx="0" cy="217578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dirty="0">
              <a:latin typeface="微软雅黑" pitchFamily="34" charset="-122"/>
              <a:ea typeface="微软雅黑" pitchFamily="34" charset="-122"/>
            </a:endParaRPr>
          </a:p>
        </p:txBody>
      </p:sp>
      <p:grpSp>
        <p:nvGrpSpPr>
          <p:cNvPr id="18" name="Group 144"/>
          <p:cNvGrpSpPr>
            <a:grpSpLocks/>
          </p:cNvGrpSpPr>
          <p:nvPr/>
        </p:nvGrpSpPr>
        <p:grpSpPr bwMode="auto">
          <a:xfrm>
            <a:off x="2576972" y="2000211"/>
            <a:ext cx="1017026" cy="276559"/>
            <a:chOff x="793" y="1822"/>
            <a:chExt cx="998" cy="294"/>
          </a:xfrm>
        </p:grpSpPr>
        <p:sp>
          <p:nvSpPr>
            <p:cNvPr id="19" name="Line 16"/>
            <p:cNvSpPr>
              <a:spLocks noChangeShapeType="1"/>
            </p:cNvSpPr>
            <p:nvPr/>
          </p:nvSpPr>
          <p:spPr bwMode="auto">
            <a:xfrm rot="-5400000">
              <a:off x="1292" y="1570"/>
              <a:ext cx="0" cy="99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Text Box 17"/>
            <p:cNvSpPr txBox="1">
              <a:spLocks noChangeArrowheads="1"/>
            </p:cNvSpPr>
            <p:nvPr/>
          </p:nvSpPr>
          <p:spPr bwMode="auto">
            <a:xfrm>
              <a:off x="964" y="1822"/>
              <a:ext cx="699" cy="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INVITE</a:t>
              </a:r>
            </a:p>
          </p:txBody>
        </p:sp>
      </p:grpSp>
      <p:grpSp>
        <p:nvGrpSpPr>
          <p:cNvPr id="21" name="Group 145"/>
          <p:cNvGrpSpPr>
            <a:grpSpLocks/>
          </p:cNvGrpSpPr>
          <p:nvPr/>
        </p:nvGrpSpPr>
        <p:grpSpPr bwMode="auto">
          <a:xfrm>
            <a:off x="3595017" y="2017143"/>
            <a:ext cx="1340071" cy="276559"/>
            <a:chOff x="1792" y="1840"/>
            <a:chExt cx="1315" cy="294"/>
          </a:xfrm>
        </p:grpSpPr>
        <p:sp>
          <p:nvSpPr>
            <p:cNvPr id="22" name="Line 18"/>
            <p:cNvSpPr>
              <a:spLocks noChangeShapeType="1"/>
            </p:cNvSpPr>
            <p:nvPr/>
          </p:nvSpPr>
          <p:spPr bwMode="auto">
            <a:xfrm rot="-5400000">
              <a:off x="2450" y="1456"/>
              <a:ext cx="0" cy="1315"/>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3" name="Text Box 19"/>
            <p:cNvSpPr txBox="1">
              <a:spLocks noChangeArrowheads="1"/>
            </p:cNvSpPr>
            <p:nvPr/>
          </p:nvSpPr>
          <p:spPr bwMode="auto">
            <a:xfrm>
              <a:off x="2265" y="1840"/>
              <a:ext cx="483" cy="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查找</a:t>
              </a:r>
            </a:p>
          </p:txBody>
        </p:sp>
      </p:grpSp>
      <p:grpSp>
        <p:nvGrpSpPr>
          <p:cNvPr id="24" name="Group 146"/>
          <p:cNvGrpSpPr>
            <a:grpSpLocks/>
          </p:cNvGrpSpPr>
          <p:nvPr/>
        </p:nvGrpSpPr>
        <p:grpSpPr bwMode="auto">
          <a:xfrm>
            <a:off x="3593998" y="2235381"/>
            <a:ext cx="1340070" cy="276559"/>
            <a:chOff x="1791" y="2072"/>
            <a:chExt cx="1315" cy="294"/>
          </a:xfrm>
        </p:grpSpPr>
        <p:sp>
          <p:nvSpPr>
            <p:cNvPr id="25" name="Line 20"/>
            <p:cNvSpPr>
              <a:spLocks noChangeShapeType="1"/>
            </p:cNvSpPr>
            <p:nvPr/>
          </p:nvSpPr>
          <p:spPr bwMode="auto">
            <a:xfrm rot="5400000" flipH="1">
              <a:off x="2449" y="1659"/>
              <a:ext cx="0" cy="1315"/>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Text Box 21"/>
            <p:cNvSpPr txBox="1">
              <a:spLocks noChangeArrowheads="1"/>
            </p:cNvSpPr>
            <p:nvPr/>
          </p:nvSpPr>
          <p:spPr bwMode="auto">
            <a:xfrm>
              <a:off x="2283" y="2072"/>
              <a:ext cx="483" cy="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回答</a:t>
              </a:r>
            </a:p>
          </p:txBody>
        </p:sp>
      </p:grpSp>
      <p:grpSp>
        <p:nvGrpSpPr>
          <p:cNvPr id="27" name="Group 152"/>
          <p:cNvGrpSpPr>
            <a:grpSpLocks/>
          </p:cNvGrpSpPr>
          <p:nvPr/>
        </p:nvGrpSpPr>
        <p:grpSpPr bwMode="auto">
          <a:xfrm>
            <a:off x="2576972" y="3427214"/>
            <a:ext cx="4113963" cy="383796"/>
            <a:chOff x="793" y="3339"/>
            <a:chExt cx="4037" cy="408"/>
          </a:xfrm>
        </p:grpSpPr>
        <p:sp>
          <p:nvSpPr>
            <p:cNvPr id="28" name="AutoShape 22"/>
            <p:cNvSpPr>
              <a:spLocks noChangeArrowheads="1"/>
            </p:cNvSpPr>
            <p:nvPr/>
          </p:nvSpPr>
          <p:spPr bwMode="auto">
            <a:xfrm>
              <a:off x="793" y="3339"/>
              <a:ext cx="4037" cy="408"/>
            </a:xfrm>
            <a:prstGeom prst="leftRightArrow">
              <a:avLst>
                <a:gd name="adj1" fmla="val 61769"/>
                <a:gd name="adj2" fmla="val 144663"/>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Text Box 23"/>
            <p:cNvSpPr txBox="1">
              <a:spLocks noChangeArrowheads="1"/>
            </p:cNvSpPr>
            <p:nvPr/>
          </p:nvSpPr>
          <p:spPr bwMode="auto">
            <a:xfrm>
              <a:off x="2447" y="3402"/>
              <a:ext cx="785" cy="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200" b="1" dirty="0">
                  <a:latin typeface="微软雅黑" pitchFamily="34" charset="-122"/>
                  <a:ea typeface="微软雅黑" pitchFamily="34" charset="-122"/>
                </a:rPr>
                <a:t>电话交谈</a:t>
              </a:r>
            </a:p>
          </p:txBody>
        </p:sp>
      </p:grpSp>
      <p:sp>
        <p:nvSpPr>
          <p:cNvPr id="30" name="Text Box 26"/>
          <p:cNvSpPr txBox="1">
            <a:spLocks noChangeArrowheads="1"/>
          </p:cNvSpPr>
          <p:nvPr/>
        </p:nvSpPr>
        <p:spPr bwMode="auto">
          <a:xfrm>
            <a:off x="2607543" y="4067813"/>
            <a:ext cx="2584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31" name="Text Box 27"/>
          <p:cNvSpPr txBox="1">
            <a:spLocks noChangeArrowheads="1"/>
          </p:cNvSpPr>
          <p:nvPr/>
        </p:nvSpPr>
        <p:spPr bwMode="auto">
          <a:xfrm>
            <a:off x="6721508" y="4067813"/>
            <a:ext cx="2584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sp>
        <p:nvSpPr>
          <p:cNvPr id="81" name="Text Box 77"/>
          <p:cNvSpPr txBox="1">
            <a:spLocks noChangeArrowheads="1"/>
          </p:cNvSpPr>
          <p:nvPr/>
        </p:nvSpPr>
        <p:spPr bwMode="auto">
          <a:xfrm>
            <a:off x="3138180" y="1257640"/>
            <a:ext cx="88357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SIP </a:t>
            </a:r>
            <a:r>
              <a:rPr lang="zh-CN" altLang="en-US" sz="1400" b="1" dirty="0">
                <a:latin typeface="微软雅黑" pitchFamily="34" charset="-122"/>
                <a:ea typeface="微软雅黑" pitchFamily="34" charset="-122"/>
              </a:rPr>
              <a:t>代理</a:t>
            </a:r>
          </a:p>
          <a:p>
            <a:pPr algn="ctr"/>
            <a:r>
              <a:rPr lang="zh-CN" altLang="en-US" sz="1400" b="1" dirty="0">
                <a:latin typeface="微软雅黑" pitchFamily="34" charset="-122"/>
                <a:ea typeface="微软雅黑" pitchFamily="34" charset="-122"/>
              </a:rPr>
              <a:t>服务器</a:t>
            </a:r>
          </a:p>
        </p:txBody>
      </p:sp>
      <p:sp>
        <p:nvSpPr>
          <p:cNvPr id="82" name="Text Box 78"/>
          <p:cNvSpPr txBox="1">
            <a:spLocks noChangeArrowheads="1"/>
          </p:cNvSpPr>
          <p:nvPr/>
        </p:nvSpPr>
        <p:spPr bwMode="auto">
          <a:xfrm>
            <a:off x="4409144" y="1488152"/>
            <a:ext cx="106311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dirty="0">
                <a:solidFill>
                  <a:srgbClr val="CC00CC"/>
                </a:solidFill>
                <a:latin typeface="微软雅黑" pitchFamily="34" charset="-122"/>
                <a:ea typeface="微软雅黑" pitchFamily="34" charset="-122"/>
              </a:rPr>
              <a:t>SIP </a:t>
            </a:r>
            <a:r>
              <a:rPr lang="zh-CN" altLang="en-US" sz="1400" b="1" dirty="0">
                <a:solidFill>
                  <a:srgbClr val="CC00CC"/>
                </a:solidFill>
                <a:latin typeface="微软雅黑" pitchFamily="34" charset="-122"/>
                <a:ea typeface="微软雅黑" pitchFamily="34" charset="-122"/>
              </a:rPr>
              <a:t>登记器</a:t>
            </a:r>
          </a:p>
        </p:txBody>
      </p:sp>
      <p:sp>
        <p:nvSpPr>
          <p:cNvPr id="132" name="Line 128"/>
          <p:cNvSpPr>
            <a:spLocks noChangeShapeType="1"/>
          </p:cNvSpPr>
          <p:nvPr/>
        </p:nvSpPr>
        <p:spPr bwMode="auto">
          <a:xfrm>
            <a:off x="3593998" y="2104625"/>
            <a:ext cx="1528" cy="1322589"/>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3" name="Line 129"/>
          <p:cNvSpPr>
            <a:spLocks noChangeShapeType="1"/>
          </p:cNvSpPr>
          <p:nvPr/>
        </p:nvSpPr>
        <p:spPr bwMode="auto">
          <a:xfrm>
            <a:off x="4935087" y="2104625"/>
            <a:ext cx="0" cy="511727"/>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134" name="Group 147"/>
          <p:cNvGrpSpPr>
            <a:grpSpLocks/>
          </p:cNvGrpSpPr>
          <p:nvPr/>
        </p:nvGrpSpPr>
        <p:grpSpPr bwMode="auto">
          <a:xfrm>
            <a:off x="3593999" y="2564618"/>
            <a:ext cx="3096937" cy="276559"/>
            <a:chOff x="1791" y="2422"/>
            <a:chExt cx="3039" cy="294"/>
          </a:xfrm>
        </p:grpSpPr>
        <p:sp>
          <p:nvSpPr>
            <p:cNvPr id="135" name="Line 130"/>
            <p:cNvSpPr>
              <a:spLocks noChangeShapeType="1"/>
            </p:cNvSpPr>
            <p:nvPr/>
          </p:nvSpPr>
          <p:spPr bwMode="auto">
            <a:xfrm rot="-5400000">
              <a:off x="3311" y="1139"/>
              <a:ext cx="0" cy="3039"/>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6" name="Text Box 131"/>
            <p:cNvSpPr txBox="1">
              <a:spLocks noChangeArrowheads="1"/>
            </p:cNvSpPr>
            <p:nvPr/>
          </p:nvSpPr>
          <p:spPr bwMode="auto">
            <a:xfrm>
              <a:off x="2957" y="2422"/>
              <a:ext cx="699" cy="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INVITE</a:t>
              </a:r>
            </a:p>
          </p:txBody>
        </p:sp>
      </p:grpSp>
      <p:grpSp>
        <p:nvGrpSpPr>
          <p:cNvPr id="137" name="Group 148"/>
          <p:cNvGrpSpPr>
            <a:grpSpLocks/>
          </p:cNvGrpSpPr>
          <p:nvPr/>
        </p:nvGrpSpPr>
        <p:grpSpPr bwMode="auto">
          <a:xfrm>
            <a:off x="3593999" y="2770626"/>
            <a:ext cx="3096937" cy="276559"/>
            <a:chOff x="1791" y="2641"/>
            <a:chExt cx="3039" cy="294"/>
          </a:xfrm>
        </p:grpSpPr>
        <p:sp>
          <p:nvSpPr>
            <p:cNvPr id="138" name="Line 132"/>
            <p:cNvSpPr>
              <a:spLocks noChangeShapeType="1"/>
            </p:cNvSpPr>
            <p:nvPr/>
          </p:nvSpPr>
          <p:spPr bwMode="auto">
            <a:xfrm rot="5400000" flipH="1">
              <a:off x="3311" y="1365"/>
              <a:ext cx="0" cy="3039"/>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9" name="Text Box 133"/>
            <p:cNvSpPr txBox="1">
              <a:spLocks noChangeArrowheads="1"/>
            </p:cNvSpPr>
            <p:nvPr/>
          </p:nvSpPr>
          <p:spPr bwMode="auto">
            <a:xfrm>
              <a:off x="3116" y="2641"/>
              <a:ext cx="411" cy="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OK</a:t>
              </a:r>
            </a:p>
          </p:txBody>
        </p:sp>
      </p:grpSp>
      <p:grpSp>
        <p:nvGrpSpPr>
          <p:cNvPr id="140" name="Group 149"/>
          <p:cNvGrpSpPr>
            <a:grpSpLocks/>
          </p:cNvGrpSpPr>
          <p:nvPr/>
        </p:nvGrpSpPr>
        <p:grpSpPr bwMode="auto">
          <a:xfrm>
            <a:off x="2576972" y="2796964"/>
            <a:ext cx="1017026" cy="276559"/>
            <a:chOff x="793" y="2669"/>
            <a:chExt cx="998" cy="294"/>
          </a:xfrm>
        </p:grpSpPr>
        <p:sp>
          <p:nvSpPr>
            <p:cNvPr id="141" name="Line 134"/>
            <p:cNvSpPr>
              <a:spLocks noChangeShapeType="1"/>
            </p:cNvSpPr>
            <p:nvPr/>
          </p:nvSpPr>
          <p:spPr bwMode="auto">
            <a:xfrm rot="5400000" flipH="1">
              <a:off x="1292" y="2432"/>
              <a:ext cx="0" cy="99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2" name="Text Box 135"/>
            <p:cNvSpPr txBox="1">
              <a:spLocks noChangeArrowheads="1"/>
            </p:cNvSpPr>
            <p:nvPr/>
          </p:nvSpPr>
          <p:spPr bwMode="auto">
            <a:xfrm>
              <a:off x="1156" y="2669"/>
              <a:ext cx="411" cy="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OK</a:t>
              </a:r>
            </a:p>
          </p:txBody>
        </p:sp>
      </p:grpSp>
      <p:grpSp>
        <p:nvGrpSpPr>
          <p:cNvPr id="143" name="Group 150"/>
          <p:cNvGrpSpPr>
            <a:grpSpLocks/>
          </p:cNvGrpSpPr>
          <p:nvPr/>
        </p:nvGrpSpPr>
        <p:grpSpPr bwMode="auto">
          <a:xfrm>
            <a:off x="2576972" y="2992627"/>
            <a:ext cx="1017026" cy="276559"/>
            <a:chOff x="793" y="2877"/>
            <a:chExt cx="998" cy="294"/>
          </a:xfrm>
        </p:grpSpPr>
        <p:sp>
          <p:nvSpPr>
            <p:cNvPr id="144" name="Line 136"/>
            <p:cNvSpPr>
              <a:spLocks noChangeShapeType="1"/>
            </p:cNvSpPr>
            <p:nvPr/>
          </p:nvSpPr>
          <p:spPr bwMode="auto">
            <a:xfrm rot="-5400000">
              <a:off x="1292" y="2613"/>
              <a:ext cx="0" cy="99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5" name="Text Box 137"/>
            <p:cNvSpPr txBox="1">
              <a:spLocks noChangeArrowheads="1"/>
            </p:cNvSpPr>
            <p:nvPr/>
          </p:nvSpPr>
          <p:spPr bwMode="auto">
            <a:xfrm>
              <a:off x="1114" y="2877"/>
              <a:ext cx="500" cy="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ACK</a:t>
              </a:r>
            </a:p>
          </p:txBody>
        </p:sp>
      </p:grpSp>
      <p:grpSp>
        <p:nvGrpSpPr>
          <p:cNvPr id="146" name="Group 151"/>
          <p:cNvGrpSpPr>
            <a:grpSpLocks/>
          </p:cNvGrpSpPr>
          <p:nvPr/>
        </p:nvGrpSpPr>
        <p:grpSpPr bwMode="auto">
          <a:xfrm>
            <a:off x="3595017" y="3021786"/>
            <a:ext cx="3095918" cy="276559"/>
            <a:chOff x="1792" y="2908"/>
            <a:chExt cx="3038" cy="294"/>
          </a:xfrm>
        </p:grpSpPr>
        <p:sp>
          <p:nvSpPr>
            <p:cNvPr id="147" name="Line 24"/>
            <p:cNvSpPr>
              <a:spLocks noChangeShapeType="1"/>
            </p:cNvSpPr>
            <p:nvPr/>
          </p:nvSpPr>
          <p:spPr bwMode="auto">
            <a:xfrm rot="-5400000">
              <a:off x="3311" y="1638"/>
              <a:ext cx="0" cy="303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8" name="Text Box 138"/>
            <p:cNvSpPr txBox="1">
              <a:spLocks noChangeArrowheads="1"/>
            </p:cNvSpPr>
            <p:nvPr/>
          </p:nvSpPr>
          <p:spPr bwMode="auto">
            <a:xfrm>
              <a:off x="3071" y="2908"/>
              <a:ext cx="500" cy="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ACK</a:t>
              </a:r>
            </a:p>
          </p:txBody>
        </p:sp>
      </p:grpSp>
      <p:grpSp>
        <p:nvGrpSpPr>
          <p:cNvPr id="149" name="Group 153"/>
          <p:cNvGrpSpPr>
            <a:grpSpLocks/>
          </p:cNvGrpSpPr>
          <p:nvPr/>
        </p:nvGrpSpPr>
        <p:grpSpPr bwMode="auto">
          <a:xfrm>
            <a:off x="2576972" y="3797837"/>
            <a:ext cx="4112945" cy="276558"/>
            <a:chOff x="793" y="3733"/>
            <a:chExt cx="4036" cy="294"/>
          </a:xfrm>
        </p:grpSpPr>
        <p:sp>
          <p:nvSpPr>
            <p:cNvPr id="150" name="Text Box 25"/>
            <p:cNvSpPr txBox="1">
              <a:spLocks noChangeArrowheads="1"/>
            </p:cNvSpPr>
            <p:nvPr/>
          </p:nvSpPr>
          <p:spPr bwMode="auto">
            <a:xfrm>
              <a:off x="2562" y="3733"/>
              <a:ext cx="465" cy="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200" b="1" dirty="0">
                  <a:latin typeface="微软雅黑" pitchFamily="34" charset="-122"/>
                  <a:ea typeface="微软雅黑" pitchFamily="34" charset="-122"/>
                </a:rPr>
                <a:t>BYE</a:t>
              </a:r>
            </a:p>
          </p:txBody>
        </p:sp>
        <p:sp>
          <p:nvSpPr>
            <p:cNvPr id="151" name="Line 139"/>
            <p:cNvSpPr>
              <a:spLocks noChangeShapeType="1"/>
            </p:cNvSpPr>
            <p:nvPr/>
          </p:nvSpPr>
          <p:spPr bwMode="auto">
            <a:xfrm rot="-5400000">
              <a:off x="2811" y="1956"/>
              <a:ext cx="0" cy="4036"/>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sp>
        <p:nvSpPr>
          <p:cNvPr id="152" name="Line 140"/>
          <p:cNvSpPr>
            <a:spLocks noChangeShapeType="1"/>
          </p:cNvSpPr>
          <p:nvPr/>
        </p:nvSpPr>
        <p:spPr bwMode="auto">
          <a:xfrm>
            <a:off x="6690935" y="2062294"/>
            <a:ext cx="0" cy="217578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3" name="Text Box 141"/>
          <p:cNvSpPr txBox="1">
            <a:spLocks noChangeArrowheads="1"/>
          </p:cNvSpPr>
          <p:nvPr/>
        </p:nvSpPr>
        <p:spPr bwMode="auto">
          <a:xfrm>
            <a:off x="4935087" y="2379897"/>
            <a:ext cx="2584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i="1" dirty="0">
                <a:latin typeface="微软雅黑" pitchFamily="34" charset="-122"/>
                <a:ea typeface="微软雅黑" pitchFamily="34" charset="-122"/>
              </a:rPr>
              <a:t>t</a:t>
            </a:r>
          </a:p>
        </p:txBody>
      </p:sp>
      <p:sp>
        <p:nvSpPr>
          <p:cNvPr id="154" name="Text Box 142"/>
          <p:cNvSpPr txBox="1">
            <a:spLocks noChangeArrowheads="1"/>
          </p:cNvSpPr>
          <p:nvPr/>
        </p:nvSpPr>
        <p:spPr bwMode="auto">
          <a:xfrm>
            <a:off x="3593998" y="3256010"/>
            <a:ext cx="258404"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400" b="1" i="1">
                <a:latin typeface="微软雅黑" pitchFamily="34" charset="-122"/>
                <a:ea typeface="微软雅黑" pitchFamily="34" charset="-122"/>
              </a:rPr>
              <a:t>t</a:t>
            </a:r>
          </a:p>
        </p:txBody>
      </p:sp>
      <p:pic>
        <p:nvPicPr>
          <p:cNvPr id="156" name="图片 15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445562" y="1744679"/>
            <a:ext cx="268272" cy="375582"/>
          </a:xfrm>
          <a:prstGeom prst="rect">
            <a:avLst/>
          </a:prstGeom>
        </p:spPr>
      </p:pic>
      <p:grpSp>
        <p:nvGrpSpPr>
          <p:cNvPr id="157" name="组合 156"/>
          <p:cNvGrpSpPr/>
          <p:nvPr/>
        </p:nvGrpSpPr>
        <p:grpSpPr>
          <a:xfrm>
            <a:off x="2182868" y="1660580"/>
            <a:ext cx="591447" cy="472535"/>
            <a:chOff x="1793360" y="2043569"/>
            <a:chExt cx="591447" cy="472535"/>
          </a:xfrm>
        </p:grpSpPr>
        <p:sp>
          <p:nvSpPr>
            <p:cNvPr id="158" name="Freeform 98"/>
            <p:cNvSpPr>
              <a:spLocks/>
            </p:cNvSpPr>
            <p:nvPr/>
          </p:nvSpPr>
          <p:spPr bwMode="auto">
            <a:xfrm>
              <a:off x="1970328" y="231450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ln>
                  <a:solidFill>
                    <a:srgbClr val="0000FF"/>
                  </a:solidFill>
                </a:ln>
                <a:solidFill>
                  <a:srgbClr val="0000FF"/>
                </a:solidFill>
                <a:latin typeface="微软雅黑" pitchFamily="34" charset="-122"/>
                <a:ea typeface="微软雅黑" pitchFamily="34" charset="-122"/>
              </a:endParaRPr>
            </a:p>
          </p:txBody>
        </p:sp>
        <p:pic>
          <p:nvPicPr>
            <p:cNvPr id="159"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12476" y="2143772"/>
              <a:ext cx="372331" cy="372332"/>
            </a:xfrm>
            <a:prstGeom prst="rect">
              <a:avLst/>
            </a:prstGeom>
            <a:noFill/>
            <a:extLst>
              <a:ext uri="{909E8E84-426E-40DD-AFC4-6F175D3DCCD1}">
                <a14:hiddenFill xmlns:a14="http://schemas.microsoft.com/office/drawing/2010/main" xmlns="">
                  <a:solidFill>
                    <a:srgbClr val="FFFFFF"/>
                  </a:solidFill>
                </a14:hiddenFill>
              </a:ext>
            </a:extLst>
          </p:spPr>
        </p:pic>
        <p:sp>
          <p:nvSpPr>
            <p:cNvPr id="160" name="Text Box 97"/>
            <p:cNvSpPr txBox="1">
              <a:spLocks noChangeArrowheads="1"/>
            </p:cNvSpPr>
            <p:nvPr/>
          </p:nvSpPr>
          <p:spPr bwMode="auto">
            <a:xfrm rot="20287477">
              <a:off x="1793360" y="2043569"/>
              <a:ext cx="36420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dirty="0">
                  <a:latin typeface="微软雅黑" pitchFamily="34" charset="-122"/>
                  <a:ea typeface="微软雅黑" pitchFamily="34" charset="-122"/>
                </a:rPr>
                <a:t> </a:t>
              </a:r>
            </a:p>
          </p:txBody>
        </p:sp>
      </p:grpSp>
      <p:grpSp>
        <p:nvGrpSpPr>
          <p:cNvPr id="161" name="组合 160"/>
          <p:cNvGrpSpPr/>
          <p:nvPr/>
        </p:nvGrpSpPr>
        <p:grpSpPr>
          <a:xfrm>
            <a:off x="6285435" y="1662584"/>
            <a:ext cx="591447" cy="472535"/>
            <a:chOff x="1793360" y="2043569"/>
            <a:chExt cx="591447" cy="472535"/>
          </a:xfrm>
        </p:grpSpPr>
        <p:sp>
          <p:nvSpPr>
            <p:cNvPr id="162" name="Freeform 98"/>
            <p:cNvSpPr>
              <a:spLocks/>
            </p:cNvSpPr>
            <p:nvPr/>
          </p:nvSpPr>
          <p:spPr bwMode="auto">
            <a:xfrm>
              <a:off x="1970328" y="2314502"/>
              <a:ext cx="72513" cy="79807"/>
            </a:xfrm>
            <a:custGeom>
              <a:avLst/>
              <a:gdLst>
                <a:gd name="T0" fmla="*/ 9 w 69"/>
                <a:gd name="T1" fmla="*/ 0 h 78"/>
                <a:gd name="T2" fmla="*/ 0 w 69"/>
                <a:gd name="T3" fmla="*/ 30 h 78"/>
                <a:gd name="T4" fmla="*/ 23 w 69"/>
                <a:gd name="T5" fmla="*/ 68 h 78"/>
                <a:gd name="T6" fmla="*/ 69 w 69"/>
                <a:gd name="T7" fmla="*/ 78 h 78"/>
              </a:gdLst>
              <a:ahLst/>
              <a:cxnLst>
                <a:cxn ang="0">
                  <a:pos x="T0" y="T1"/>
                </a:cxn>
                <a:cxn ang="0">
                  <a:pos x="T2" y="T3"/>
                </a:cxn>
                <a:cxn ang="0">
                  <a:pos x="T4" y="T5"/>
                </a:cxn>
                <a:cxn ang="0">
                  <a:pos x="T6" y="T7"/>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ln>
                  <a:solidFill>
                    <a:srgbClr val="0000FF"/>
                  </a:solidFill>
                </a:ln>
                <a:solidFill>
                  <a:srgbClr val="0000FF"/>
                </a:solidFill>
                <a:latin typeface="微软雅黑" pitchFamily="34" charset="-122"/>
                <a:ea typeface="微软雅黑" pitchFamily="34" charset="-122"/>
              </a:endParaRPr>
            </a:p>
          </p:txBody>
        </p:sp>
        <p:pic>
          <p:nvPicPr>
            <p:cNvPr id="163"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12476" y="2143772"/>
              <a:ext cx="372331" cy="372332"/>
            </a:xfrm>
            <a:prstGeom prst="rect">
              <a:avLst/>
            </a:prstGeom>
            <a:noFill/>
            <a:extLst>
              <a:ext uri="{909E8E84-426E-40DD-AFC4-6F175D3DCCD1}">
                <a14:hiddenFill xmlns:a14="http://schemas.microsoft.com/office/drawing/2010/main" xmlns="">
                  <a:solidFill>
                    <a:srgbClr val="FFFFFF"/>
                  </a:solidFill>
                </a14:hiddenFill>
              </a:ext>
            </a:extLst>
          </p:spPr>
        </p:pic>
        <p:sp>
          <p:nvSpPr>
            <p:cNvPr id="164" name="Text Box 97"/>
            <p:cNvSpPr txBox="1">
              <a:spLocks noChangeArrowheads="1"/>
            </p:cNvSpPr>
            <p:nvPr/>
          </p:nvSpPr>
          <p:spPr bwMode="auto">
            <a:xfrm rot="20287477">
              <a:off x="1793360" y="2043569"/>
              <a:ext cx="36420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dirty="0">
                  <a:solidFill>
                    <a:srgbClr val="0000FF"/>
                  </a:solidFill>
                  <a:latin typeface="微软雅黑" pitchFamily="34" charset="-122"/>
                  <a:ea typeface="微软雅黑" pitchFamily="34" charset="-122"/>
                  <a:sym typeface="Webdings" pitchFamily="18" charset="2"/>
                </a:rPr>
                <a:t></a:t>
              </a:r>
              <a:r>
                <a:rPr kumimoji="1" lang="en-US" altLang="zh-CN" dirty="0">
                  <a:latin typeface="微软雅黑" pitchFamily="34" charset="-122"/>
                  <a:ea typeface="微软雅黑" pitchFamily="34" charset="-122"/>
                </a:rPr>
                <a:t> </a:t>
              </a:r>
            </a:p>
          </p:txBody>
        </p:sp>
      </p:grpSp>
      <p:pic>
        <p:nvPicPr>
          <p:cNvPr id="165" name="图片 16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91208" y="1760783"/>
            <a:ext cx="268272" cy="375582"/>
          </a:xfrm>
          <a:prstGeom prst="rect">
            <a:avLst/>
          </a:prstGeom>
        </p:spPr>
      </p:pic>
    </p:spTree>
    <p:extLst>
      <p:ext uri="{BB962C8B-B14F-4D97-AF65-F5344CB8AC3E}">
        <p14:creationId xmlns:p14="http://schemas.microsoft.com/office/powerpoint/2010/main" xmlns="" val="70968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3000"/>
                                        <p:tgtEl>
                                          <p:spTgt spid="21"/>
                                        </p:tgtEl>
                                      </p:cBhvr>
                                    </p:animEffect>
                                  </p:childTnLst>
                                </p:cTn>
                              </p:par>
                            </p:childTnLst>
                          </p:cTn>
                        </p:par>
                        <p:par>
                          <p:cTn id="13" fill="hold">
                            <p:stCondLst>
                              <p:cond delay="3000"/>
                            </p:stCondLst>
                            <p:childTnLst>
                              <p:par>
                                <p:cTn id="14" presetID="22" presetClass="entr" presetSubtype="2"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right)">
                                      <p:cBhvr>
                                        <p:cTn id="16" dur="30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wipe(left)">
                                      <p:cBhvr>
                                        <p:cTn id="21" dur="3000"/>
                                        <p:tgtEl>
                                          <p:spTgt spid="1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wipe(right)">
                                      <p:cBhvr>
                                        <p:cTn id="26" dur="3000"/>
                                        <p:tgtEl>
                                          <p:spTgt spid="137"/>
                                        </p:tgtEl>
                                      </p:cBhvr>
                                    </p:animEffect>
                                  </p:childTnLst>
                                </p:cTn>
                              </p:par>
                            </p:childTnLst>
                          </p:cTn>
                        </p:par>
                        <p:par>
                          <p:cTn id="27" fill="hold">
                            <p:stCondLst>
                              <p:cond delay="3000"/>
                            </p:stCondLst>
                            <p:childTnLst>
                              <p:par>
                                <p:cTn id="28" presetID="22" presetClass="entr" presetSubtype="2" fill="hold" nodeType="after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wipe(right)">
                                      <p:cBhvr>
                                        <p:cTn id="30" dur="3000"/>
                                        <p:tgtEl>
                                          <p:spTgt spid="140"/>
                                        </p:tgtEl>
                                      </p:cBhvr>
                                    </p:animEffect>
                                  </p:childTnLst>
                                </p:cTn>
                              </p:par>
                            </p:childTnLst>
                          </p:cTn>
                        </p:par>
                        <p:par>
                          <p:cTn id="31" fill="hold">
                            <p:stCondLst>
                              <p:cond delay="6000"/>
                            </p:stCondLst>
                            <p:childTnLst>
                              <p:par>
                                <p:cTn id="32" presetID="22" presetClass="entr" presetSubtype="8" fill="hold" nodeType="afterEffect">
                                  <p:stCondLst>
                                    <p:cond delay="0"/>
                                  </p:stCondLst>
                                  <p:childTnLst>
                                    <p:set>
                                      <p:cBhvr>
                                        <p:cTn id="33" dur="1" fill="hold">
                                          <p:stCondLst>
                                            <p:cond delay="0"/>
                                          </p:stCondLst>
                                        </p:cTn>
                                        <p:tgtEl>
                                          <p:spTgt spid="143"/>
                                        </p:tgtEl>
                                        <p:attrNameLst>
                                          <p:attrName>style.visibility</p:attrName>
                                        </p:attrNameLst>
                                      </p:cBhvr>
                                      <p:to>
                                        <p:strVal val="visible"/>
                                      </p:to>
                                    </p:set>
                                    <p:animEffect transition="in" filter="wipe(left)">
                                      <p:cBhvr>
                                        <p:cTn id="34" dur="3000"/>
                                        <p:tgtEl>
                                          <p:spTgt spid="143"/>
                                        </p:tgtEl>
                                      </p:cBhvr>
                                    </p:animEffect>
                                  </p:childTnLst>
                                </p:cTn>
                              </p:par>
                            </p:childTnLst>
                          </p:cTn>
                        </p:par>
                        <p:par>
                          <p:cTn id="35" fill="hold">
                            <p:stCondLst>
                              <p:cond delay="9000"/>
                            </p:stCondLst>
                            <p:childTnLst>
                              <p:par>
                                <p:cTn id="36" presetID="22" presetClass="entr" presetSubtype="8" fill="hold" nodeType="afterEffect">
                                  <p:stCondLst>
                                    <p:cond delay="0"/>
                                  </p:stCondLst>
                                  <p:childTnLst>
                                    <p:set>
                                      <p:cBhvr>
                                        <p:cTn id="37" dur="1" fill="hold">
                                          <p:stCondLst>
                                            <p:cond delay="0"/>
                                          </p:stCondLst>
                                        </p:cTn>
                                        <p:tgtEl>
                                          <p:spTgt spid="146"/>
                                        </p:tgtEl>
                                        <p:attrNameLst>
                                          <p:attrName>style.visibility</p:attrName>
                                        </p:attrNameLst>
                                      </p:cBhvr>
                                      <p:to>
                                        <p:strVal val="visible"/>
                                      </p:to>
                                    </p:set>
                                    <p:animEffect transition="in" filter="wipe(left)">
                                      <p:cBhvr>
                                        <p:cTn id="38" dur="3000"/>
                                        <p:tgtEl>
                                          <p:spTgt spid="146"/>
                                        </p:tgtEl>
                                      </p:cBhvr>
                                    </p:animEffect>
                                  </p:childTnLst>
                                </p:cTn>
                              </p:par>
                            </p:childTnLst>
                          </p:cTn>
                        </p:par>
                        <p:par>
                          <p:cTn id="39" fill="hold">
                            <p:stCondLst>
                              <p:cond delay="12000"/>
                            </p:stCondLst>
                            <p:childTnLst>
                              <p:par>
                                <p:cTn id="40" presetID="22" presetClass="entr" presetSubtype="1" fill="hold" nodeType="afterEffect">
                                  <p:stCondLst>
                                    <p:cond delay="1000"/>
                                  </p:stCondLst>
                                  <p:childTnLst>
                                    <p:set>
                                      <p:cBhvr>
                                        <p:cTn id="41" dur="1" fill="hold">
                                          <p:stCondLst>
                                            <p:cond delay="0"/>
                                          </p:stCondLst>
                                        </p:cTn>
                                        <p:tgtEl>
                                          <p:spTgt spid="27"/>
                                        </p:tgtEl>
                                        <p:attrNameLst>
                                          <p:attrName>style.visibility</p:attrName>
                                        </p:attrNameLst>
                                      </p:cBhvr>
                                      <p:to>
                                        <p:strVal val="visible"/>
                                      </p:to>
                                    </p:set>
                                    <p:animEffect transition="in" filter="wipe(up)">
                                      <p:cBhvr>
                                        <p:cTn id="42" dur="3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9"/>
                                        </p:tgtEl>
                                        <p:attrNameLst>
                                          <p:attrName>style.visibility</p:attrName>
                                        </p:attrNameLst>
                                      </p:cBhvr>
                                      <p:to>
                                        <p:strVal val="visible"/>
                                      </p:to>
                                    </p:set>
                                    <p:animEffect transition="in" filter="wipe(left)">
                                      <p:cBhvr>
                                        <p:cTn id="47"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568708"/>
            <a:ext cx="8129016"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SDP (Session Description Protocol) </a:t>
            </a:r>
            <a:r>
              <a:rPr lang="zh-CN" altLang="en-US" sz="2000" b="1" dirty="0">
                <a:latin typeface="微软雅黑" pitchFamily="34" charset="-122"/>
                <a:ea typeface="微软雅黑" pitchFamily="34" charset="-122"/>
              </a:rPr>
              <a:t>在电话会议的情况下特别重要，因为电话会议的参加者是动态地加入和退出。</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SDP </a:t>
            </a:r>
            <a:r>
              <a:rPr lang="zh-CN" altLang="en-US" sz="2000" b="1" dirty="0">
                <a:latin typeface="微软雅黑" pitchFamily="34" charset="-122"/>
                <a:ea typeface="微软雅黑" pitchFamily="34" charset="-122"/>
              </a:rPr>
              <a:t>详细地指明了媒体编码、协议的端口号以及多播地址。</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SDP </a:t>
            </a:r>
            <a:r>
              <a:rPr lang="zh-CN" altLang="en-US" sz="2000" b="1" dirty="0">
                <a:latin typeface="微软雅黑" pitchFamily="34" charset="-122"/>
                <a:ea typeface="微软雅黑" pitchFamily="34" charset="-122"/>
              </a:rPr>
              <a:t>现在也是互联网建议标准。</a:t>
            </a:r>
          </a:p>
        </p:txBody>
      </p:sp>
      <p:sp>
        <p:nvSpPr>
          <p:cNvPr id="3" name="AutoShape 5"/>
          <p:cNvSpPr>
            <a:spLocks noChangeArrowheads="1"/>
          </p:cNvSpPr>
          <p:nvPr/>
        </p:nvSpPr>
        <p:spPr bwMode="auto">
          <a:xfrm>
            <a:off x="511896" y="11957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71405" y="1162502"/>
            <a:ext cx="240322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会话描述协议 </a:t>
            </a:r>
            <a:r>
              <a:rPr lang="en-US" altLang="zh-CN" sz="2000" b="1" dirty="0">
                <a:solidFill>
                  <a:schemeClr val="bg1"/>
                </a:solidFill>
                <a:latin typeface="微软雅黑" pitchFamily="34" charset="-122"/>
                <a:ea typeface="微软雅黑" pitchFamily="34" charset="-122"/>
              </a:rPr>
              <a:t>SDP </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412088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7"/>
          <p:cNvSpPr>
            <a:spLocks noChangeArrowheads="1"/>
          </p:cNvSpPr>
          <p:nvPr/>
        </p:nvSpPr>
        <p:spPr bwMode="auto">
          <a:xfrm>
            <a:off x="639730" y="112854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9" name="Rectangle 29"/>
          <p:cNvSpPr>
            <a:spLocks noChangeArrowheads="1"/>
          </p:cNvSpPr>
          <p:nvPr/>
        </p:nvSpPr>
        <p:spPr bwMode="auto">
          <a:xfrm>
            <a:off x="648619" y="1223474"/>
            <a:ext cx="1627651" cy="13234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8.</a:t>
            </a:r>
            <a:r>
              <a:rPr lang="en-US" altLang="zh-CN" sz="2000" b="1" dirty="0" smtClean="0">
                <a:solidFill>
                  <a:srgbClr val="FFFF00"/>
                </a:solidFill>
                <a:latin typeface="微软雅黑" pitchFamily="34" charset="-122"/>
                <a:ea typeface="微软雅黑" pitchFamily="34" charset="-122"/>
              </a:rPr>
              <a:t>4</a:t>
            </a:r>
          </a:p>
          <a:p>
            <a:pPr eaLnBrk="0" hangingPunct="0"/>
            <a:r>
              <a:rPr lang="zh-CN" altLang="en-US" sz="2000" b="1" spc="-110" dirty="0" smtClean="0">
                <a:solidFill>
                  <a:schemeClr val="bg1"/>
                </a:solidFill>
                <a:latin typeface="微软雅黑" pitchFamily="34" charset="-122"/>
                <a:ea typeface="微软雅黑" pitchFamily="34" charset="-122"/>
              </a:rPr>
              <a:t>改进</a:t>
            </a:r>
            <a:r>
              <a:rPr lang="zh-CN" altLang="en-US" sz="2000" b="1" spc="-110" dirty="0">
                <a:solidFill>
                  <a:schemeClr val="bg1"/>
                </a:solidFill>
                <a:latin typeface="微软雅黑" pitchFamily="34" charset="-122"/>
                <a:ea typeface="微软雅黑" pitchFamily="34" charset="-122"/>
              </a:rPr>
              <a:t>“尽最大努力交付”的服务</a:t>
            </a:r>
            <a:endParaRPr lang="zh-CN" altLang="fr-FR" sz="2000" b="1" spc="-110" dirty="0">
              <a:solidFill>
                <a:schemeClr val="bg1"/>
              </a:solidFill>
              <a:latin typeface="微软雅黑" pitchFamily="34" charset="-122"/>
              <a:ea typeface="微软雅黑" pitchFamily="34" charset="-122"/>
            </a:endParaRPr>
          </a:p>
        </p:txBody>
      </p:sp>
      <p:sp>
        <p:nvSpPr>
          <p:cNvPr id="12" name="Rectangle 10"/>
          <p:cNvSpPr>
            <a:spLocks noChangeArrowheads="1"/>
          </p:cNvSpPr>
          <p:nvPr/>
        </p:nvSpPr>
        <p:spPr bwMode="auto">
          <a:xfrm>
            <a:off x="2629135" y="296367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233884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9"/>
          <p:cNvSpPr>
            <a:spLocks noChangeArrowheads="1"/>
          </p:cNvSpPr>
          <p:nvPr/>
        </p:nvSpPr>
        <p:spPr bwMode="auto">
          <a:xfrm>
            <a:off x="2629135" y="112854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10"/>
          <p:cNvSpPr>
            <a:spLocks noChangeArrowheads="1"/>
          </p:cNvSpPr>
          <p:nvPr/>
        </p:nvSpPr>
        <p:spPr bwMode="auto">
          <a:xfrm>
            <a:off x="2629135" y="173496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xmlns=""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6" name="Line 16"/>
          <p:cNvSpPr>
            <a:spLocks noChangeShapeType="1"/>
          </p:cNvSpPr>
          <p:nvPr/>
        </p:nvSpPr>
        <p:spPr bwMode="auto">
          <a:xfrm>
            <a:off x="3637198" y="715904"/>
            <a:ext cx="0" cy="3057968"/>
          </a:xfrm>
          <a:prstGeom prst="line">
            <a:avLst/>
          </a:prstGeom>
          <a:noFill/>
          <a:ln w="28575" algn="ctr">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 name="Rectangle 8"/>
          <p:cNvSpPr>
            <a:spLocks noChangeArrowheads="1"/>
          </p:cNvSpPr>
          <p:nvPr/>
        </p:nvSpPr>
        <p:spPr bwMode="auto">
          <a:xfrm>
            <a:off x="2700572" y="874542"/>
            <a:ext cx="5754215" cy="2554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8.4.1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使互联网提供服务质量</a:t>
            </a:r>
          </a:p>
          <a:p>
            <a:pPr eaLnBrk="0" hangingPunct="0">
              <a:lnSpc>
                <a:spcPct val="200000"/>
              </a:lnSpc>
            </a:pPr>
            <a:r>
              <a:rPr lang="en-US" altLang="zh-CN" sz="2000" b="1" dirty="0">
                <a:solidFill>
                  <a:schemeClr val="bg1"/>
                </a:solidFill>
                <a:latin typeface="微软雅黑" pitchFamily="34" charset="-122"/>
                <a:ea typeface="微软雅黑" pitchFamily="34" charset="-122"/>
              </a:rPr>
              <a:t>8.4.2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调度和管制机制</a:t>
            </a:r>
          </a:p>
          <a:p>
            <a:pPr eaLnBrk="0" hangingPunct="0">
              <a:lnSpc>
                <a:spcPct val="200000"/>
              </a:lnSpc>
            </a:pPr>
            <a:r>
              <a:rPr lang="en-US" altLang="zh-CN" sz="2000" b="1" dirty="0" smtClean="0">
                <a:solidFill>
                  <a:schemeClr val="bg1"/>
                </a:solidFill>
                <a:latin typeface="微软雅黑" pitchFamily="34" charset="-122"/>
                <a:ea typeface="微软雅黑" pitchFamily="34" charset="-122"/>
              </a:rPr>
              <a:t>8.4.3    </a:t>
            </a:r>
            <a:r>
              <a:rPr lang="zh-CN" altLang="en-US" sz="2000" b="1" dirty="0">
                <a:solidFill>
                  <a:schemeClr val="bg1"/>
                </a:solidFill>
                <a:latin typeface="微软雅黑" pitchFamily="34" charset="-122"/>
                <a:ea typeface="微软雅黑" pitchFamily="34" charset="-122"/>
              </a:rPr>
              <a:t>综合服务 </a:t>
            </a:r>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与资源预留</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RSVP</a:t>
            </a:r>
          </a:p>
          <a:p>
            <a:pPr eaLnBrk="0" hangingPunct="0">
              <a:lnSpc>
                <a:spcPct val="200000"/>
              </a:lnSpc>
            </a:pPr>
            <a:r>
              <a:rPr lang="en-US" altLang="zh-CN" sz="2000" b="1" dirty="0" smtClean="0">
                <a:solidFill>
                  <a:schemeClr val="bg1"/>
                </a:solidFill>
                <a:latin typeface="微软雅黑" pitchFamily="34" charset="-122"/>
                <a:ea typeface="微软雅黑" pitchFamily="34" charset="-122"/>
              </a:rPr>
              <a:t>8.4.4 			        </a:t>
            </a:r>
            <a:r>
              <a:rPr lang="zh-CN" altLang="en-US" sz="2000" b="1" dirty="0" smtClean="0">
                <a:solidFill>
                  <a:schemeClr val="bg1"/>
                </a:solidFill>
                <a:latin typeface="微软雅黑" pitchFamily="34" charset="-122"/>
                <a:ea typeface="微软雅黑" pitchFamily="34" charset="-122"/>
              </a:rPr>
              <a:t>区分服务 </a:t>
            </a:r>
            <a:r>
              <a:rPr lang="en-US" altLang="zh-CN" sz="2000" b="1" dirty="0" err="1" smtClean="0">
                <a:solidFill>
                  <a:schemeClr val="bg1"/>
                </a:solidFill>
                <a:latin typeface="微软雅黑" pitchFamily="34" charset="-122"/>
                <a:ea typeface="微软雅黑" pitchFamily="34" charset="-122"/>
              </a:rPr>
              <a:t>DiffServ</a:t>
            </a:r>
            <a:endParaRPr lang="en-US"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829244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767055"/>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481920" y="741591"/>
            <a:ext cx="418896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8.4.1  </a:t>
            </a:r>
            <a:r>
              <a:rPr lang="zh-CN" altLang="en-US" sz="2400" b="1" dirty="0">
                <a:solidFill>
                  <a:schemeClr val="bg1"/>
                </a:solidFill>
                <a:latin typeface="微软雅黑" pitchFamily="34" charset="-122"/>
                <a:ea typeface="微软雅黑" pitchFamily="34" charset="-122"/>
              </a:rPr>
              <a:t>使因特网提供服务质量</a:t>
            </a:r>
          </a:p>
        </p:txBody>
      </p:sp>
      <p:sp>
        <p:nvSpPr>
          <p:cNvPr id="4" name="Rectangle 8"/>
          <p:cNvSpPr>
            <a:spLocks noChangeArrowheads="1"/>
          </p:cNvSpPr>
          <p:nvPr/>
        </p:nvSpPr>
        <p:spPr bwMode="auto">
          <a:xfrm>
            <a:off x="511896" y="1253194"/>
            <a:ext cx="8129015" cy="30099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服务质量 </a:t>
            </a:r>
            <a:r>
              <a:rPr lang="en-US" altLang="zh-CN" sz="2000" b="1" dirty="0" err="1">
                <a:solidFill>
                  <a:srgbClr val="0000FF"/>
                </a:solidFill>
                <a:latin typeface="微软雅黑" pitchFamily="34" charset="-122"/>
                <a:ea typeface="微软雅黑" pitchFamily="34" charset="-122"/>
              </a:rPr>
              <a:t>QoS</a:t>
            </a:r>
            <a:r>
              <a:rPr lang="en-US" altLang="zh-CN"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是服务性能的总效果，此效果决定了一个用户对服务的满意程度。因此在最简单的意义上，有服务质量的服务就是能够满足用户的应用需求的服务。</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服务质量可用若干</a:t>
            </a:r>
            <a:r>
              <a:rPr lang="zh-CN" altLang="en-US" sz="2000" b="1" dirty="0">
                <a:solidFill>
                  <a:srgbClr val="0000FF"/>
                </a:solidFill>
                <a:latin typeface="微软雅黑" pitchFamily="34" charset="-122"/>
                <a:ea typeface="微软雅黑" pitchFamily="34" charset="-122"/>
              </a:rPr>
              <a:t>基本的性能指标</a:t>
            </a:r>
            <a:r>
              <a:rPr lang="zh-CN" altLang="en-US" sz="2000" b="1" dirty="0">
                <a:latin typeface="微软雅黑" pitchFamily="34" charset="-122"/>
                <a:ea typeface="微软雅黑" pitchFamily="34" charset="-122"/>
              </a:rPr>
              <a:t>来描述，包括：可用性、差错率、响应时间、吞吐量、分组丢失率、连接建立时间、故障检测和改正时间等。</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服务提供者可向其用户保证某一种等级的服务质量。 </a:t>
            </a:r>
          </a:p>
        </p:txBody>
      </p:sp>
    </p:spTree>
    <p:extLst>
      <p:ext uri="{BB962C8B-B14F-4D97-AF65-F5344CB8AC3E}">
        <p14:creationId xmlns:p14="http://schemas.microsoft.com/office/powerpoint/2010/main" xmlns="" val="3211303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1" name="组合 50"/>
          <p:cNvGrpSpPr/>
          <p:nvPr/>
        </p:nvGrpSpPr>
        <p:grpSpPr>
          <a:xfrm>
            <a:off x="1611566" y="1009477"/>
            <a:ext cx="6018225" cy="2380209"/>
            <a:chOff x="78881" y="765175"/>
            <a:chExt cx="10023854" cy="3964436"/>
          </a:xfrm>
        </p:grpSpPr>
        <p:sp>
          <p:nvSpPr>
            <p:cNvPr id="5"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 name="Text Box 8"/>
            <p:cNvSpPr txBox="1">
              <a:spLocks noChangeArrowheads="1"/>
            </p:cNvSpPr>
            <p:nvPr/>
          </p:nvSpPr>
          <p:spPr bwMode="auto">
            <a:xfrm>
              <a:off x="4016310" y="1685551"/>
              <a:ext cx="2542313"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a:t>
              </a:r>
              <a:r>
                <a:rPr kumimoji="1" lang="en-US" altLang="zh-CN" sz="1400" b="1" dirty="0" smtClean="0">
                  <a:latin typeface="微软雅黑" pitchFamily="34" charset="-122"/>
                  <a:ea typeface="微软雅黑" pitchFamily="34" charset="-122"/>
                </a:rPr>
                <a:t>Mbit/s </a:t>
              </a:r>
              <a:r>
                <a:rPr kumimoji="1" lang="zh-CN" altLang="en-US" sz="1400" b="1" dirty="0">
                  <a:latin typeface="微软雅黑" pitchFamily="34" charset="-122"/>
                  <a:ea typeface="微软雅黑" pitchFamily="34" charset="-122"/>
                </a:rPr>
                <a:t>链路</a:t>
              </a:r>
            </a:p>
          </p:txBody>
        </p:sp>
        <p:sp>
          <p:nvSpPr>
            <p:cNvPr id="11"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6"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7"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8"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9"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22"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3"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32"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Text Box 34"/>
            <p:cNvSpPr txBox="1">
              <a:spLocks noChangeArrowheads="1"/>
            </p:cNvSpPr>
            <p:nvPr/>
          </p:nvSpPr>
          <p:spPr bwMode="auto">
            <a:xfrm>
              <a:off x="4035151" y="3123507"/>
              <a:ext cx="2542313"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a:t>
              </a:r>
              <a:r>
                <a:rPr kumimoji="1" lang="en-US" altLang="zh-CN" sz="1400" b="1" dirty="0" smtClean="0">
                  <a:latin typeface="微软雅黑" pitchFamily="34" charset="-122"/>
                  <a:ea typeface="微软雅黑" pitchFamily="34" charset="-122"/>
                </a:rPr>
                <a:t>Mbit/s </a:t>
              </a:r>
              <a:r>
                <a:rPr kumimoji="1" lang="zh-CN" altLang="en-US" sz="1400" b="1" dirty="0">
                  <a:latin typeface="微软雅黑" pitchFamily="34" charset="-122"/>
                  <a:ea typeface="微软雅黑" pitchFamily="34" charset="-122"/>
                </a:rPr>
                <a:t>链路</a:t>
              </a:r>
            </a:p>
          </p:txBody>
        </p:sp>
        <p:sp>
          <p:nvSpPr>
            <p:cNvPr id="36"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42"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43" name="Picture 4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4" name="Picture 4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5"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Text Box 47"/>
            <p:cNvSpPr txBox="1">
              <a:spLocks noChangeArrowheads="1"/>
            </p:cNvSpPr>
            <p:nvPr/>
          </p:nvSpPr>
          <p:spPr bwMode="auto">
            <a:xfrm>
              <a:off x="2435225" y="893377"/>
              <a:ext cx="4368548" cy="56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solidFill>
                    <a:srgbClr val="CC00CC"/>
                  </a:solidFill>
                  <a:latin typeface="微软雅黑" pitchFamily="34" charset="-122"/>
                  <a:ea typeface="微软雅黑" pitchFamily="34" charset="-122"/>
                </a:rPr>
                <a:t>1 </a:t>
              </a:r>
              <a:r>
                <a:rPr lang="en-US" altLang="zh-CN" sz="1600" b="1" dirty="0" smtClean="0">
                  <a:solidFill>
                    <a:srgbClr val="CC00CC"/>
                  </a:solidFill>
                  <a:latin typeface="微软雅黑" pitchFamily="34" charset="-122"/>
                  <a:ea typeface="微软雅黑" pitchFamily="34" charset="-122"/>
                </a:rPr>
                <a:t>Mbit/s </a:t>
              </a:r>
              <a:r>
                <a:rPr lang="zh-CN" altLang="en-US" sz="1600" b="1" dirty="0" smtClean="0">
                  <a:solidFill>
                    <a:srgbClr val="CC00CC"/>
                  </a:solidFill>
                  <a:latin typeface="微软雅黑" pitchFamily="34" charset="-122"/>
                  <a:ea typeface="微软雅黑" pitchFamily="34" charset="-122"/>
                </a:rPr>
                <a:t>的</a:t>
              </a:r>
              <a:r>
                <a:rPr lang="zh-CN" altLang="en-US" sz="1600" b="1" dirty="0">
                  <a:solidFill>
                    <a:srgbClr val="CC00CC"/>
                  </a:solidFill>
                  <a:latin typeface="微软雅黑" pitchFamily="34" charset="-122"/>
                  <a:ea typeface="微软雅黑" pitchFamily="34" charset="-122"/>
                </a:rPr>
                <a:t>实时音频数据 </a:t>
              </a:r>
            </a:p>
          </p:txBody>
        </p:sp>
        <p:sp>
          <p:nvSpPr>
            <p:cNvPr id="48" name="Line 48"/>
            <p:cNvSpPr>
              <a:spLocks noChangeShapeType="1"/>
            </p:cNvSpPr>
            <p:nvPr/>
          </p:nvSpPr>
          <p:spPr bwMode="auto">
            <a:xfrm flipH="1">
              <a:off x="1988079" y="1365248"/>
              <a:ext cx="639762" cy="371477"/>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9" name="Text Box 49"/>
            <p:cNvSpPr txBox="1">
              <a:spLocks noChangeArrowheads="1"/>
            </p:cNvSpPr>
            <p:nvPr/>
          </p:nvSpPr>
          <p:spPr bwMode="auto">
            <a:xfrm>
              <a:off x="225292" y="4165721"/>
              <a:ext cx="2509311" cy="56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50"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53" name="图片 5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28519" y="2089161"/>
            <a:ext cx="447964" cy="627152"/>
          </a:xfrm>
          <a:prstGeom prst="rect">
            <a:avLst/>
          </a:prstGeom>
        </p:spPr>
      </p:pic>
      <p:pic>
        <p:nvPicPr>
          <p:cNvPr id="56"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xmlns="">
                <a:solidFill>
                  <a:srgbClr val="FFFFFF"/>
                </a:solidFill>
              </a14:hiddenFill>
            </a:ext>
          </a:extLst>
        </p:spPr>
      </p:pic>
      <p:pic>
        <p:nvPicPr>
          <p:cNvPr id="58" name="图片 5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40993" y="2083069"/>
            <a:ext cx="447964" cy="627152"/>
          </a:xfrm>
          <a:prstGeom prst="rect">
            <a:avLst/>
          </a:prstGeom>
        </p:spPr>
      </p:pic>
      <p:pic>
        <p:nvPicPr>
          <p:cNvPr id="59"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Text Box 40"/>
          <p:cNvSpPr txBox="1">
            <a:spLocks noChangeArrowheads="1"/>
          </p:cNvSpPr>
          <p:nvPr/>
        </p:nvSpPr>
        <p:spPr bwMode="auto">
          <a:xfrm>
            <a:off x="960120" y="3432884"/>
            <a:ext cx="7159752" cy="830997"/>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600" b="1" dirty="0">
                <a:solidFill>
                  <a:schemeClr val="tx1"/>
                </a:solidFill>
                <a:latin typeface="微软雅黑" pitchFamily="34" charset="-122"/>
                <a:ea typeface="微软雅黑" pitchFamily="34" charset="-122"/>
              </a:rPr>
              <a:t>需要给不同性质的分组打上不同的标记。当 </a:t>
            </a:r>
            <a:r>
              <a:rPr lang="en-US" altLang="zh-CN" sz="1600" b="1" dirty="0">
                <a:solidFill>
                  <a:schemeClr val="tx1"/>
                </a:solidFill>
                <a:latin typeface="微软雅黑" pitchFamily="34" charset="-122"/>
                <a:ea typeface="微软雅黑" pitchFamily="34" charset="-122"/>
              </a:rPr>
              <a:t>H</a:t>
            </a:r>
            <a:r>
              <a:rPr lang="en-US" altLang="zh-CN" sz="1600" b="1" baseline="-25000" dirty="0">
                <a:solidFill>
                  <a:schemeClr val="tx1"/>
                </a:solidFill>
                <a:latin typeface="微软雅黑" pitchFamily="34" charset="-122"/>
                <a:ea typeface="微软雅黑" pitchFamily="34" charset="-122"/>
              </a:rPr>
              <a:t>1</a:t>
            </a:r>
            <a:r>
              <a:rPr lang="en-US" altLang="zh-CN" sz="1600" b="1" dirty="0">
                <a:solidFill>
                  <a:schemeClr val="tx1"/>
                </a:solidFill>
                <a:latin typeface="微软雅黑" pitchFamily="34" charset="-122"/>
                <a:ea typeface="微软雅黑" pitchFamily="34" charset="-122"/>
              </a:rPr>
              <a:t> </a:t>
            </a:r>
            <a:r>
              <a:rPr lang="zh-CN" altLang="en-US" sz="1600" b="1" dirty="0">
                <a:solidFill>
                  <a:schemeClr val="tx1"/>
                </a:solidFill>
                <a:latin typeface="微软雅黑" pitchFamily="34" charset="-122"/>
                <a:ea typeface="微软雅黑" pitchFamily="34" charset="-122"/>
              </a:rPr>
              <a:t>和 </a:t>
            </a:r>
            <a:r>
              <a:rPr lang="en-US" altLang="zh-CN" sz="1600" b="1" dirty="0">
                <a:solidFill>
                  <a:schemeClr val="tx1"/>
                </a:solidFill>
                <a:latin typeface="微软雅黑" pitchFamily="34" charset="-122"/>
                <a:ea typeface="微软雅黑" pitchFamily="34" charset="-122"/>
              </a:rPr>
              <a:t>H</a:t>
            </a:r>
            <a:r>
              <a:rPr lang="en-US" altLang="zh-CN" sz="1600" b="1" baseline="-25000" dirty="0">
                <a:solidFill>
                  <a:schemeClr val="tx1"/>
                </a:solidFill>
                <a:latin typeface="微软雅黑" pitchFamily="34" charset="-122"/>
                <a:ea typeface="微软雅黑" pitchFamily="34" charset="-122"/>
              </a:rPr>
              <a:t>2</a:t>
            </a:r>
            <a:r>
              <a:rPr lang="en-US" altLang="zh-CN" sz="1600" b="1" dirty="0">
                <a:solidFill>
                  <a:schemeClr val="tx1"/>
                </a:solidFill>
                <a:latin typeface="微软雅黑" pitchFamily="34" charset="-122"/>
                <a:ea typeface="微软雅黑" pitchFamily="34" charset="-122"/>
              </a:rPr>
              <a:t> </a:t>
            </a:r>
            <a:r>
              <a:rPr lang="zh-CN" altLang="en-US" sz="1600" b="1" dirty="0">
                <a:solidFill>
                  <a:schemeClr val="tx1"/>
                </a:solidFill>
                <a:latin typeface="微软雅黑" pitchFamily="34" charset="-122"/>
                <a:ea typeface="微软雅黑" pitchFamily="34" charset="-122"/>
              </a:rPr>
              <a:t>的分组进入 </a:t>
            </a:r>
            <a:r>
              <a:rPr lang="en-US" altLang="zh-CN" sz="1600" b="1" dirty="0">
                <a:solidFill>
                  <a:schemeClr val="tx1"/>
                </a:solidFill>
                <a:latin typeface="微软雅黑" pitchFamily="34" charset="-122"/>
                <a:ea typeface="微软雅黑" pitchFamily="34" charset="-122"/>
              </a:rPr>
              <a:t>R</a:t>
            </a:r>
            <a:r>
              <a:rPr lang="en-US" altLang="zh-CN" sz="1600" b="1" baseline="-25000" dirty="0">
                <a:solidFill>
                  <a:schemeClr val="tx1"/>
                </a:solidFill>
                <a:latin typeface="微软雅黑" pitchFamily="34" charset="-122"/>
                <a:ea typeface="微软雅黑" pitchFamily="34" charset="-122"/>
              </a:rPr>
              <a:t>1 </a:t>
            </a:r>
            <a:r>
              <a:rPr lang="zh-CN" altLang="en-US" sz="1600" b="1" dirty="0">
                <a:solidFill>
                  <a:schemeClr val="tx1"/>
                </a:solidFill>
                <a:latin typeface="微软雅黑" pitchFamily="34" charset="-122"/>
                <a:ea typeface="微软雅黑" pitchFamily="34" charset="-122"/>
              </a:rPr>
              <a:t>时， </a:t>
            </a:r>
            <a:r>
              <a:rPr lang="en-US" altLang="zh-CN" sz="1600" b="1" dirty="0">
                <a:solidFill>
                  <a:schemeClr val="tx1"/>
                </a:solidFill>
                <a:latin typeface="微软雅黑" pitchFamily="34" charset="-122"/>
                <a:ea typeface="微软雅黑" pitchFamily="34" charset="-122"/>
              </a:rPr>
              <a:t>R</a:t>
            </a:r>
            <a:r>
              <a:rPr lang="en-US" altLang="zh-CN" sz="1600" b="1" baseline="-25000" dirty="0">
                <a:solidFill>
                  <a:schemeClr val="tx1"/>
                </a:solidFill>
                <a:latin typeface="微软雅黑" pitchFamily="34" charset="-122"/>
                <a:ea typeface="微软雅黑" pitchFamily="34" charset="-122"/>
              </a:rPr>
              <a:t>1 </a:t>
            </a:r>
            <a:r>
              <a:rPr lang="zh-CN" altLang="en-US" sz="1600" b="1" dirty="0">
                <a:solidFill>
                  <a:schemeClr val="tx1"/>
                </a:solidFill>
                <a:latin typeface="微软雅黑" pitchFamily="34" charset="-122"/>
                <a:ea typeface="微软雅黑" pitchFamily="34" charset="-122"/>
              </a:rPr>
              <a:t>应能识别实时数据分组，并使这些分组以高优先级进入输出队列，而仅在队列有多余空间时才准许低优先级的 </a:t>
            </a:r>
            <a:r>
              <a:rPr lang="en-US" altLang="zh-CN" sz="1600" b="1" dirty="0">
                <a:solidFill>
                  <a:schemeClr val="tx1"/>
                </a:solidFill>
                <a:latin typeface="微软雅黑" pitchFamily="34" charset="-122"/>
                <a:ea typeface="微软雅黑" pitchFamily="34" charset="-122"/>
              </a:rPr>
              <a:t>FTP </a:t>
            </a:r>
            <a:r>
              <a:rPr lang="zh-CN" altLang="en-US" sz="1600" b="1" dirty="0">
                <a:solidFill>
                  <a:schemeClr val="tx1"/>
                </a:solidFill>
                <a:latin typeface="微软雅黑" pitchFamily="34" charset="-122"/>
                <a:ea typeface="微软雅黑" pitchFamily="34" charset="-122"/>
              </a:rPr>
              <a:t>数据分组进入。 </a:t>
            </a:r>
          </a:p>
        </p:txBody>
      </p:sp>
      <p:sp>
        <p:nvSpPr>
          <p:cNvPr id="61" name="矩形 60"/>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1</a:t>
            </a:r>
            <a:r>
              <a:rPr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和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2</a:t>
            </a:r>
            <a:r>
              <a:rPr kumimoji="1"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分别</a:t>
            </a:r>
            <a:r>
              <a:rPr lang="zh-CN" altLang="en-US" b="1" dirty="0">
                <a:solidFill>
                  <a:srgbClr val="0000FF"/>
                </a:solidFill>
                <a:latin typeface="微软雅黑" pitchFamily="34" charset="-122"/>
                <a:ea typeface="微软雅黑" pitchFamily="34" charset="-122"/>
              </a:rPr>
              <a:t>向主机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3</a:t>
            </a:r>
            <a:r>
              <a:rPr lang="en-US" altLang="zh-CN" b="1" dirty="0" smtClean="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4</a:t>
            </a:r>
            <a:r>
              <a:rPr lang="en-US" altLang="zh-CN" b="1" dirty="0" smtClean="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Tree>
    <p:extLst>
      <p:ext uri="{BB962C8B-B14F-4D97-AF65-F5344CB8AC3E}">
        <p14:creationId xmlns:p14="http://schemas.microsoft.com/office/powerpoint/2010/main" xmlns="" val="137118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5" name="组合 54"/>
          <p:cNvGrpSpPr/>
          <p:nvPr/>
        </p:nvGrpSpPr>
        <p:grpSpPr>
          <a:xfrm>
            <a:off x="1221790" y="1009477"/>
            <a:ext cx="6408001" cy="2387033"/>
            <a:chOff x="-570327" y="765175"/>
            <a:chExt cx="10673062" cy="3975802"/>
          </a:xfrm>
        </p:grpSpPr>
        <p:sp>
          <p:nvSpPr>
            <p:cNvPr id="56"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7"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8"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9"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0"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a:t>
              </a:r>
              <a:r>
                <a:rPr kumimoji="1" lang="en-US" altLang="zh-CN" sz="1400" b="1" dirty="0" smtClean="0">
                  <a:latin typeface="微软雅黑" pitchFamily="34" charset="-122"/>
                  <a:ea typeface="微软雅黑" pitchFamily="34" charset="-122"/>
                </a:rPr>
                <a:t>Mbit/s </a:t>
              </a:r>
              <a:r>
                <a:rPr kumimoji="1" lang="zh-CN" altLang="en-US" sz="1400" b="1" dirty="0">
                  <a:latin typeface="微软雅黑" pitchFamily="34" charset="-122"/>
                  <a:ea typeface="微软雅黑" pitchFamily="34" charset="-122"/>
                </a:rPr>
                <a:t>链路</a:t>
              </a:r>
            </a:p>
          </p:txBody>
        </p:sp>
        <p:sp>
          <p:nvSpPr>
            <p:cNvPr id="61"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4"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65"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66"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3</a:t>
              </a:r>
            </a:p>
          </p:txBody>
        </p:sp>
        <p:sp>
          <p:nvSpPr>
            <p:cNvPr id="67"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68"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9"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0"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71"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72"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3"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4"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5"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6"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8"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9"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0"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81"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2"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3"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4"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a:t>
              </a:r>
              <a:r>
                <a:rPr kumimoji="1" lang="en-US" altLang="zh-CN" sz="1400" b="1" dirty="0" smtClean="0">
                  <a:latin typeface="微软雅黑" pitchFamily="34" charset="-122"/>
                  <a:ea typeface="微软雅黑" pitchFamily="34" charset="-122"/>
                </a:rPr>
                <a:t>Mbit/s </a:t>
              </a:r>
              <a:r>
                <a:rPr kumimoji="1" lang="zh-CN" altLang="en-US" sz="1400" b="1" dirty="0">
                  <a:latin typeface="微软雅黑" pitchFamily="34" charset="-122"/>
                  <a:ea typeface="微软雅黑" pitchFamily="34" charset="-122"/>
                </a:rPr>
                <a:t>链路</a:t>
              </a:r>
            </a:p>
          </p:txBody>
        </p:sp>
        <p:sp>
          <p:nvSpPr>
            <p:cNvPr id="85"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6"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7"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8"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89"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90" name="Picture 4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91" name="Picture 4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92"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3"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4" name="Text Box 47"/>
            <p:cNvSpPr txBox="1">
              <a:spLocks noChangeArrowheads="1"/>
            </p:cNvSpPr>
            <p:nvPr/>
          </p:nvSpPr>
          <p:spPr bwMode="auto">
            <a:xfrm>
              <a:off x="2435225" y="893377"/>
              <a:ext cx="4368550" cy="56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solidFill>
                    <a:srgbClr val="CC00CC"/>
                  </a:solidFill>
                  <a:latin typeface="微软雅黑" pitchFamily="34" charset="-122"/>
                  <a:ea typeface="微软雅黑" pitchFamily="34" charset="-122"/>
                </a:rPr>
                <a:t>1 </a:t>
              </a:r>
              <a:r>
                <a:rPr lang="en-US" altLang="zh-CN" sz="1600" b="1" dirty="0" smtClean="0">
                  <a:solidFill>
                    <a:srgbClr val="CC00CC"/>
                  </a:solidFill>
                  <a:latin typeface="微软雅黑" pitchFamily="34" charset="-122"/>
                  <a:ea typeface="微软雅黑" pitchFamily="34" charset="-122"/>
                </a:rPr>
                <a:t>Mbit/s </a:t>
              </a:r>
              <a:r>
                <a:rPr lang="zh-CN" altLang="en-US" sz="1600" b="1" dirty="0" smtClean="0">
                  <a:solidFill>
                    <a:srgbClr val="CC00CC"/>
                  </a:solidFill>
                  <a:latin typeface="微软雅黑" pitchFamily="34" charset="-122"/>
                  <a:ea typeface="微软雅黑" pitchFamily="34" charset="-122"/>
                </a:rPr>
                <a:t>的</a:t>
              </a:r>
              <a:r>
                <a:rPr lang="zh-CN" altLang="en-US" sz="1600" b="1" dirty="0">
                  <a:solidFill>
                    <a:srgbClr val="CC00CC"/>
                  </a:solidFill>
                  <a:latin typeface="微软雅黑" pitchFamily="34" charset="-122"/>
                  <a:ea typeface="微软雅黑" pitchFamily="34" charset="-122"/>
                </a:rPr>
                <a:t>实时音频数据 </a:t>
              </a:r>
            </a:p>
          </p:txBody>
        </p:sp>
        <p:sp>
          <p:nvSpPr>
            <p:cNvPr id="95" name="Line 48"/>
            <p:cNvSpPr>
              <a:spLocks noChangeShapeType="1"/>
            </p:cNvSpPr>
            <p:nvPr/>
          </p:nvSpPr>
          <p:spPr bwMode="auto">
            <a:xfrm flipH="1">
              <a:off x="1988079" y="1365248"/>
              <a:ext cx="639762" cy="371477"/>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6" name="Text Box 49"/>
            <p:cNvSpPr txBox="1">
              <a:spLocks noChangeArrowheads="1"/>
            </p:cNvSpPr>
            <p:nvPr/>
          </p:nvSpPr>
          <p:spPr bwMode="auto">
            <a:xfrm>
              <a:off x="-570327" y="4177087"/>
              <a:ext cx="4319528" cy="56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微软雅黑" pitchFamily="34" charset="-122"/>
                  <a:ea typeface="微软雅黑" pitchFamily="34" charset="-122"/>
                </a:rPr>
                <a:t>高优先级</a:t>
              </a:r>
              <a:r>
                <a:rPr lang="zh-CN" altLang="en-US" sz="1600" b="1" dirty="0">
                  <a:solidFill>
                    <a:srgbClr val="0000FF"/>
                  </a:solidFill>
                  <a:latin typeface="微软雅黑" pitchFamily="34" charset="-122"/>
                  <a:ea typeface="微软雅黑" pitchFamily="34" charset="-122"/>
                </a:rPr>
                <a:t>的 </a:t>
              </a:r>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97"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98" name="图片 9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28519" y="2089161"/>
            <a:ext cx="447964" cy="627152"/>
          </a:xfrm>
          <a:prstGeom prst="rect">
            <a:avLst/>
          </a:prstGeom>
        </p:spPr>
      </p:pic>
      <p:pic>
        <p:nvPicPr>
          <p:cNvPr id="99"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xmlns="">
                <a:solidFill>
                  <a:srgbClr val="FFFFFF"/>
                </a:solidFill>
              </a14:hiddenFill>
            </a:ext>
          </a:extLst>
        </p:spPr>
      </p:pic>
      <p:pic>
        <p:nvPicPr>
          <p:cNvPr id="100" name="图片 9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40993" y="2083069"/>
            <a:ext cx="447964" cy="627152"/>
          </a:xfrm>
          <a:prstGeom prst="rect">
            <a:avLst/>
          </a:prstGeom>
        </p:spPr>
      </p:pic>
      <p:pic>
        <p:nvPicPr>
          <p:cNvPr id="101"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Text Box 40"/>
          <p:cNvSpPr txBox="1">
            <a:spLocks noChangeArrowheads="1"/>
          </p:cNvSpPr>
          <p:nvPr/>
        </p:nvSpPr>
        <p:spPr bwMode="auto">
          <a:xfrm>
            <a:off x="594869" y="3670628"/>
            <a:ext cx="7899907" cy="584775"/>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600" b="1" dirty="0">
                <a:solidFill>
                  <a:schemeClr val="tx1"/>
                </a:solidFill>
                <a:latin typeface="微软雅黑" pitchFamily="34" charset="-122"/>
                <a:ea typeface="微软雅黑" pitchFamily="34" charset="-122"/>
              </a:rPr>
              <a:t>应当使路由器增加分类 </a:t>
            </a:r>
            <a:r>
              <a:rPr lang="en-US" altLang="zh-CN" sz="1600" b="1" dirty="0">
                <a:solidFill>
                  <a:schemeClr val="tx1"/>
                </a:solidFill>
                <a:latin typeface="微软雅黑" pitchFamily="34" charset="-122"/>
                <a:ea typeface="微软雅黑" pitchFamily="34" charset="-122"/>
              </a:rPr>
              <a:t>(classification) </a:t>
            </a:r>
            <a:r>
              <a:rPr lang="zh-CN" altLang="en-US" sz="1600" b="1" dirty="0">
                <a:solidFill>
                  <a:schemeClr val="tx1"/>
                </a:solidFill>
                <a:latin typeface="微软雅黑" pitchFamily="34" charset="-122"/>
                <a:ea typeface="微软雅黑" pitchFamily="34" charset="-122"/>
              </a:rPr>
              <a:t>机制，即路由器根据某些准则（例如，根据发送数据的地址）对输入分组进行分类，然后对不同类别的通信量给予不同的优先级。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1</a:t>
            </a:r>
            <a:r>
              <a:rPr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和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2</a:t>
            </a:r>
            <a:r>
              <a:rPr kumimoji="1"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分别</a:t>
            </a:r>
            <a:r>
              <a:rPr lang="zh-CN" altLang="en-US" b="1" dirty="0">
                <a:solidFill>
                  <a:srgbClr val="0000FF"/>
                </a:solidFill>
                <a:latin typeface="微软雅黑" pitchFamily="34" charset="-122"/>
                <a:ea typeface="微软雅黑" pitchFamily="34" charset="-122"/>
              </a:rPr>
              <a:t>向主机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3</a:t>
            </a:r>
            <a:r>
              <a:rPr lang="en-US" altLang="zh-CN" b="1" dirty="0" smtClean="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4</a:t>
            </a:r>
            <a:r>
              <a:rPr lang="en-US" altLang="zh-CN" b="1" dirty="0" smtClean="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Tree>
    <p:extLst>
      <p:ext uri="{BB962C8B-B14F-4D97-AF65-F5344CB8AC3E}">
        <p14:creationId xmlns:p14="http://schemas.microsoft.com/office/powerpoint/2010/main" xmlns="" val="284383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611566" y="1009477"/>
            <a:ext cx="6018225" cy="2380209"/>
            <a:chOff x="78881" y="765175"/>
            <a:chExt cx="10023854" cy="3964436"/>
          </a:xfrm>
        </p:grpSpPr>
        <p:sp>
          <p:nvSpPr>
            <p:cNvPr id="4"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a:t>
              </a:r>
              <a:r>
                <a:rPr kumimoji="1" lang="en-US" altLang="zh-CN" sz="1400" b="1" dirty="0" smtClean="0">
                  <a:latin typeface="微软雅黑" pitchFamily="34" charset="-122"/>
                  <a:ea typeface="微软雅黑" pitchFamily="34" charset="-122"/>
                </a:rPr>
                <a:t>Mbit/s </a:t>
              </a:r>
              <a:r>
                <a:rPr kumimoji="1" lang="zh-CN" altLang="en-US" sz="1400" b="1" dirty="0">
                  <a:latin typeface="微软雅黑" pitchFamily="34" charset="-122"/>
                  <a:ea typeface="微软雅黑" pitchFamily="34" charset="-122"/>
                </a:rPr>
                <a:t>链路</a:t>
              </a:r>
            </a:p>
          </p:txBody>
        </p:sp>
        <p:sp>
          <p:nvSpPr>
            <p:cNvPr id="9"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3"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4"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5"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6"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19"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0"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29"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a:t>
              </a:r>
              <a:r>
                <a:rPr kumimoji="1" lang="en-US" altLang="zh-CN" sz="1400" b="1" dirty="0" smtClean="0">
                  <a:latin typeface="微软雅黑" pitchFamily="34" charset="-122"/>
                  <a:ea typeface="微软雅黑" pitchFamily="34" charset="-122"/>
                </a:rPr>
                <a:t>Mbit/s </a:t>
              </a:r>
              <a:r>
                <a:rPr kumimoji="1" lang="zh-CN" altLang="en-US" sz="1400" b="1" dirty="0">
                  <a:latin typeface="微软雅黑" pitchFamily="34" charset="-122"/>
                  <a:ea typeface="微软雅黑" pitchFamily="34" charset="-122"/>
                </a:rPr>
                <a:t>链路</a:t>
              </a:r>
            </a:p>
          </p:txBody>
        </p:sp>
        <p:sp>
          <p:nvSpPr>
            <p:cNvPr id="33"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37"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38" name="Picture 4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9" name="Picture 4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0"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47"/>
            <p:cNvSpPr txBox="1">
              <a:spLocks noChangeArrowheads="1"/>
            </p:cNvSpPr>
            <p:nvPr/>
          </p:nvSpPr>
          <p:spPr bwMode="auto">
            <a:xfrm>
              <a:off x="2435225" y="893377"/>
              <a:ext cx="4510054" cy="56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微软雅黑" pitchFamily="34" charset="-122"/>
                  <a:ea typeface="微软雅黑" pitchFamily="34" charset="-122"/>
                </a:rPr>
                <a:t>数据率异常的实时音频数据 </a:t>
              </a:r>
            </a:p>
          </p:txBody>
        </p:sp>
        <p:sp>
          <p:nvSpPr>
            <p:cNvPr id="43" name="Line 48"/>
            <p:cNvSpPr>
              <a:spLocks noChangeShapeType="1"/>
            </p:cNvSpPr>
            <p:nvPr/>
          </p:nvSpPr>
          <p:spPr bwMode="auto">
            <a:xfrm flipH="1">
              <a:off x="1988077" y="1365248"/>
              <a:ext cx="582932" cy="371477"/>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Text Box 49"/>
            <p:cNvSpPr txBox="1">
              <a:spLocks noChangeArrowheads="1"/>
            </p:cNvSpPr>
            <p:nvPr/>
          </p:nvSpPr>
          <p:spPr bwMode="auto">
            <a:xfrm>
              <a:off x="225292" y="4165721"/>
              <a:ext cx="2509311" cy="56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45"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46" name="图片 4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28519" y="2089161"/>
            <a:ext cx="447964" cy="627152"/>
          </a:xfrm>
          <a:prstGeom prst="rect">
            <a:avLst/>
          </a:prstGeom>
        </p:spPr>
      </p:pic>
      <p:pic>
        <p:nvPicPr>
          <p:cNvPr id="4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40993" y="2083069"/>
            <a:ext cx="447964" cy="627152"/>
          </a:xfrm>
          <a:prstGeom prst="rect">
            <a:avLst/>
          </a:prstGeom>
        </p:spPr>
      </p:pic>
      <p:pic>
        <p:nvPicPr>
          <p:cNvPr id="49"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 Box 40"/>
          <p:cNvSpPr txBox="1">
            <a:spLocks noChangeArrowheads="1"/>
          </p:cNvSpPr>
          <p:nvPr/>
        </p:nvSpPr>
        <p:spPr bwMode="auto">
          <a:xfrm>
            <a:off x="704088" y="3405452"/>
            <a:ext cx="7827263" cy="830997"/>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600" b="1" dirty="0">
                <a:solidFill>
                  <a:schemeClr val="tx1"/>
                </a:solidFill>
                <a:latin typeface="微软雅黑" pitchFamily="34" charset="-122"/>
                <a:ea typeface="微软雅黑" pitchFamily="34" charset="-122"/>
              </a:rPr>
              <a:t>路由器应能将对数据流进行通信量的管制 </a:t>
            </a:r>
            <a:r>
              <a:rPr lang="en-US" altLang="zh-CN" sz="1600" b="1" dirty="0">
                <a:solidFill>
                  <a:schemeClr val="tx1"/>
                </a:solidFill>
                <a:latin typeface="微软雅黑" pitchFamily="34" charset="-122"/>
                <a:ea typeface="微软雅黑" pitchFamily="34" charset="-122"/>
              </a:rPr>
              <a:t>(policing)</a:t>
            </a:r>
            <a:r>
              <a:rPr lang="zh-CN" altLang="en-US" sz="1600" b="1" dirty="0">
                <a:solidFill>
                  <a:schemeClr val="tx1"/>
                </a:solidFill>
                <a:latin typeface="微软雅黑" pitchFamily="34" charset="-122"/>
                <a:ea typeface="微软雅黑" pitchFamily="34" charset="-122"/>
              </a:rPr>
              <a:t>，使该数据流不影响其他正常数据流在网络中通过。例如，可将 </a:t>
            </a:r>
            <a:r>
              <a:rPr lang="en-US" altLang="zh-CN" sz="1600" b="1" dirty="0">
                <a:solidFill>
                  <a:schemeClr val="tx1"/>
                </a:solidFill>
                <a:latin typeface="微软雅黑" pitchFamily="34" charset="-122"/>
                <a:ea typeface="微软雅黑" pitchFamily="34" charset="-122"/>
              </a:rPr>
              <a:t>H1 </a:t>
            </a:r>
            <a:r>
              <a:rPr lang="zh-CN" altLang="en-US" sz="1600" b="1" dirty="0">
                <a:solidFill>
                  <a:schemeClr val="tx1"/>
                </a:solidFill>
                <a:latin typeface="微软雅黑" pitchFamily="34" charset="-122"/>
                <a:ea typeface="微软雅黑" pitchFamily="34" charset="-122"/>
              </a:rPr>
              <a:t>的数据率限定为 </a:t>
            </a:r>
            <a:r>
              <a:rPr lang="en-US" altLang="zh-CN" sz="1600" b="1" dirty="0">
                <a:solidFill>
                  <a:schemeClr val="tx1"/>
                </a:solidFill>
                <a:latin typeface="微软雅黑" pitchFamily="34" charset="-122"/>
                <a:ea typeface="微软雅黑" pitchFamily="34" charset="-122"/>
              </a:rPr>
              <a:t>1 Mbit/s</a:t>
            </a:r>
            <a:r>
              <a:rPr lang="zh-CN" altLang="en-US" sz="1600" b="1" dirty="0">
                <a:solidFill>
                  <a:schemeClr val="tx1"/>
                </a:solidFill>
                <a:latin typeface="微软雅黑" pitchFamily="34" charset="-122"/>
                <a:ea typeface="微软雅黑" pitchFamily="34" charset="-122"/>
              </a:rPr>
              <a:t>。</a:t>
            </a:r>
            <a:r>
              <a:rPr lang="en-US" altLang="zh-CN" sz="1600" b="1" dirty="0">
                <a:solidFill>
                  <a:schemeClr val="tx1"/>
                </a:solidFill>
                <a:latin typeface="微软雅黑" pitchFamily="34" charset="-122"/>
                <a:ea typeface="微软雅黑" pitchFamily="34" charset="-122"/>
              </a:rPr>
              <a:t>R1 </a:t>
            </a:r>
            <a:r>
              <a:rPr lang="zh-CN" altLang="en-US" sz="1600" b="1" dirty="0">
                <a:solidFill>
                  <a:schemeClr val="tx1"/>
                </a:solidFill>
                <a:latin typeface="微软雅黑" pitchFamily="34" charset="-122"/>
                <a:ea typeface="微软雅黑" pitchFamily="34" charset="-122"/>
              </a:rPr>
              <a:t>不停地监视 </a:t>
            </a:r>
            <a:r>
              <a:rPr lang="en-US" altLang="zh-CN" sz="1600" b="1" dirty="0">
                <a:solidFill>
                  <a:schemeClr val="tx1"/>
                </a:solidFill>
                <a:latin typeface="微软雅黑" pitchFamily="34" charset="-122"/>
                <a:ea typeface="微软雅黑" pitchFamily="34" charset="-122"/>
              </a:rPr>
              <a:t>H1 </a:t>
            </a:r>
            <a:r>
              <a:rPr lang="zh-CN" altLang="en-US" sz="1600" b="1" dirty="0">
                <a:solidFill>
                  <a:schemeClr val="tx1"/>
                </a:solidFill>
                <a:latin typeface="微软雅黑" pitchFamily="34" charset="-122"/>
                <a:ea typeface="微软雅黑" pitchFamily="34" charset="-122"/>
              </a:rPr>
              <a:t>的数据率。只要其数据率超过规定的 </a:t>
            </a:r>
            <a:r>
              <a:rPr lang="en-US" altLang="zh-CN" sz="1600" b="1" dirty="0">
                <a:solidFill>
                  <a:schemeClr val="tx1"/>
                </a:solidFill>
                <a:latin typeface="微软雅黑" pitchFamily="34" charset="-122"/>
                <a:ea typeface="微软雅黑" pitchFamily="34" charset="-122"/>
              </a:rPr>
              <a:t>1 Mbit/s</a:t>
            </a:r>
            <a:r>
              <a:rPr lang="zh-CN" altLang="en-US" sz="1600" b="1" dirty="0">
                <a:solidFill>
                  <a:schemeClr val="tx1"/>
                </a:solidFill>
                <a:latin typeface="微软雅黑" pitchFamily="34" charset="-122"/>
                <a:ea typeface="微软雅黑" pitchFamily="34" charset="-122"/>
              </a:rPr>
              <a:t>，</a:t>
            </a:r>
            <a:r>
              <a:rPr lang="en-US" altLang="zh-CN" sz="1600" b="1" dirty="0">
                <a:solidFill>
                  <a:schemeClr val="tx1"/>
                </a:solidFill>
                <a:latin typeface="微软雅黑" pitchFamily="34" charset="-122"/>
                <a:ea typeface="微软雅黑" pitchFamily="34" charset="-122"/>
              </a:rPr>
              <a:t>R1 </a:t>
            </a:r>
            <a:r>
              <a:rPr lang="zh-CN" altLang="en-US" sz="1600" b="1" dirty="0">
                <a:solidFill>
                  <a:schemeClr val="tx1"/>
                </a:solidFill>
                <a:latin typeface="微软雅黑" pitchFamily="34" charset="-122"/>
                <a:ea typeface="微软雅黑" pitchFamily="34" charset="-122"/>
              </a:rPr>
              <a:t>就将其中的某些分组丢弃。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1</a:t>
            </a:r>
            <a:r>
              <a:rPr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和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2</a:t>
            </a:r>
            <a:r>
              <a:rPr kumimoji="1"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分别</a:t>
            </a:r>
            <a:r>
              <a:rPr lang="zh-CN" altLang="en-US" b="1" dirty="0">
                <a:solidFill>
                  <a:srgbClr val="0000FF"/>
                </a:solidFill>
                <a:latin typeface="微软雅黑" pitchFamily="34" charset="-122"/>
                <a:ea typeface="微软雅黑" pitchFamily="34" charset="-122"/>
              </a:rPr>
              <a:t>向主机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3</a:t>
            </a:r>
            <a:r>
              <a:rPr lang="en-US" altLang="zh-CN" b="1" dirty="0" smtClean="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4</a:t>
            </a:r>
            <a:r>
              <a:rPr lang="en-US" altLang="zh-CN" b="1" dirty="0" smtClean="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Tree>
    <p:extLst>
      <p:ext uri="{BB962C8B-B14F-4D97-AF65-F5344CB8AC3E}">
        <p14:creationId xmlns:p14="http://schemas.microsoft.com/office/powerpoint/2010/main" xmlns="" val="7087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4" y="1429574"/>
            <a:ext cx="8229084"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缓存使所有到达的分组都经受了迟延。</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早到达的分组在缓存中停留的时间较长，而晚到达的分组在缓存中停留的时间则较短。</a:t>
            </a: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以非恒定速率到达的分组，经过缓存后再以恒定速率读出，就能够在一定程度上消除了时延的</a:t>
            </a:r>
            <a:r>
              <a:rPr lang="zh-CN" altLang="en-US" sz="2000" b="1" dirty="0" smtClean="0">
                <a:solidFill>
                  <a:srgbClr val="CC00CC"/>
                </a:solidFill>
                <a:latin typeface="微软雅黑" pitchFamily="34" charset="-122"/>
                <a:ea typeface="微软雅黑" pitchFamily="34" charset="-122"/>
              </a:rPr>
              <a:t>抖动</a:t>
            </a:r>
            <a:r>
              <a:rPr lang="zh-CN" altLang="en-US" sz="2000" b="1" dirty="0" smtClean="0">
                <a:solidFill>
                  <a:srgbClr val="0000FF"/>
                </a:solidFill>
                <a:latin typeface="微软雅黑" pitchFamily="34" charset="-122"/>
                <a:ea typeface="微软雅黑" pitchFamily="34" charset="-122"/>
              </a:rPr>
              <a:t>。但我们付出的代价是</a:t>
            </a:r>
            <a:r>
              <a:rPr lang="zh-CN" altLang="en-US" sz="2000" b="1" dirty="0" smtClean="0">
                <a:solidFill>
                  <a:srgbClr val="CC00CC"/>
                </a:solidFill>
                <a:latin typeface="微软雅黑" pitchFamily="34" charset="-122"/>
                <a:ea typeface="微软雅黑" pitchFamily="34" charset="-122"/>
              </a:rPr>
              <a:t>增加了时延</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3" name="AutoShape 5"/>
          <p:cNvSpPr>
            <a:spLocks noChangeArrowheads="1"/>
          </p:cNvSpPr>
          <p:nvPr/>
        </p:nvSpPr>
        <p:spPr bwMode="auto">
          <a:xfrm>
            <a:off x="509475" y="105657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46512" y="1023368"/>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缓存的影响</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13872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611566" y="1009477"/>
            <a:ext cx="6018225" cy="2380209"/>
            <a:chOff x="78881" y="765175"/>
            <a:chExt cx="10023854" cy="3964436"/>
          </a:xfrm>
        </p:grpSpPr>
        <p:sp>
          <p:nvSpPr>
            <p:cNvPr id="4"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a:t>
              </a:r>
              <a:r>
                <a:rPr kumimoji="1" lang="en-US" altLang="zh-CN" sz="1400" b="1" dirty="0" smtClean="0">
                  <a:latin typeface="微软雅黑" pitchFamily="34" charset="-122"/>
                  <a:ea typeface="微软雅黑" pitchFamily="34" charset="-122"/>
                </a:rPr>
                <a:t>Mbit/s </a:t>
              </a:r>
              <a:r>
                <a:rPr kumimoji="1" lang="zh-CN" altLang="en-US" sz="1400" b="1" dirty="0">
                  <a:latin typeface="微软雅黑" pitchFamily="34" charset="-122"/>
                  <a:ea typeface="微软雅黑" pitchFamily="34" charset="-122"/>
                </a:rPr>
                <a:t>链路</a:t>
              </a:r>
            </a:p>
          </p:txBody>
        </p:sp>
        <p:sp>
          <p:nvSpPr>
            <p:cNvPr id="9"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3"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4"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5"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6"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19"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0"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29"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a:t>
              </a:r>
              <a:r>
                <a:rPr kumimoji="1" lang="en-US" altLang="zh-CN" sz="1400" b="1" dirty="0" smtClean="0">
                  <a:latin typeface="微软雅黑" pitchFamily="34" charset="-122"/>
                  <a:ea typeface="微软雅黑" pitchFamily="34" charset="-122"/>
                </a:rPr>
                <a:t>Mbit/s </a:t>
              </a:r>
              <a:r>
                <a:rPr kumimoji="1" lang="zh-CN" altLang="en-US" sz="1400" b="1" dirty="0">
                  <a:latin typeface="微软雅黑" pitchFamily="34" charset="-122"/>
                  <a:ea typeface="微软雅黑" pitchFamily="34" charset="-122"/>
                </a:rPr>
                <a:t>链路</a:t>
              </a:r>
            </a:p>
          </p:txBody>
        </p:sp>
        <p:sp>
          <p:nvSpPr>
            <p:cNvPr id="33"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37"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38" name="Picture 4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9" name="Picture 4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0"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47"/>
            <p:cNvSpPr txBox="1">
              <a:spLocks noChangeArrowheads="1"/>
            </p:cNvSpPr>
            <p:nvPr/>
          </p:nvSpPr>
          <p:spPr bwMode="auto">
            <a:xfrm>
              <a:off x="2435225" y="893377"/>
              <a:ext cx="4510054" cy="56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微软雅黑" pitchFamily="34" charset="-122"/>
                  <a:ea typeface="微软雅黑" pitchFamily="34" charset="-122"/>
                </a:rPr>
                <a:t>数据率异常的实时音频数据 </a:t>
              </a:r>
            </a:p>
          </p:txBody>
        </p:sp>
        <p:sp>
          <p:nvSpPr>
            <p:cNvPr id="43" name="Line 48"/>
            <p:cNvSpPr>
              <a:spLocks noChangeShapeType="1"/>
            </p:cNvSpPr>
            <p:nvPr/>
          </p:nvSpPr>
          <p:spPr bwMode="auto">
            <a:xfrm flipH="1">
              <a:off x="1988077" y="1339851"/>
              <a:ext cx="582932" cy="396873"/>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Text Box 49"/>
            <p:cNvSpPr txBox="1">
              <a:spLocks noChangeArrowheads="1"/>
            </p:cNvSpPr>
            <p:nvPr/>
          </p:nvSpPr>
          <p:spPr bwMode="auto">
            <a:xfrm>
              <a:off x="225292" y="4165721"/>
              <a:ext cx="2509311" cy="56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solidFill>
                    <a:srgbClr val="0000FF"/>
                  </a:solidFill>
                  <a:latin typeface="微软雅黑" pitchFamily="34" charset="-122"/>
                  <a:ea typeface="微软雅黑" pitchFamily="34" charset="-122"/>
                </a:rPr>
                <a:t>FTP </a:t>
              </a:r>
              <a:r>
                <a:rPr lang="zh-CN" altLang="en-US" sz="1600" b="1" dirty="0">
                  <a:solidFill>
                    <a:srgbClr val="0000FF"/>
                  </a:solidFill>
                  <a:latin typeface="微软雅黑" pitchFamily="34" charset="-122"/>
                  <a:ea typeface="微软雅黑" pitchFamily="34" charset="-122"/>
                </a:rPr>
                <a:t>文件数据 </a:t>
              </a:r>
            </a:p>
          </p:txBody>
        </p:sp>
        <p:sp>
          <p:nvSpPr>
            <p:cNvPr id="45" name="Line 50"/>
            <p:cNvSpPr>
              <a:spLocks noChangeShapeType="1"/>
            </p:cNvSpPr>
            <p:nvPr/>
          </p:nvSpPr>
          <p:spPr bwMode="auto">
            <a:xfrm flipV="1">
              <a:off x="1358635" y="3248025"/>
              <a:ext cx="240772" cy="97309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pic>
        <p:nvPicPr>
          <p:cNvPr id="46" name="图片 4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28519" y="2089161"/>
            <a:ext cx="447964" cy="627152"/>
          </a:xfrm>
          <a:prstGeom prst="rect">
            <a:avLst/>
          </a:prstGeom>
        </p:spPr>
      </p:pic>
      <p:pic>
        <p:nvPicPr>
          <p:cNvPr id="4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40993" y="2083069"/>
            <a:ext cx="447964" cy="627152"/>
          </a:xfrm>
          <a:prstGeom prst="rect">
            <a:avLst/>
          </a:prstGeom>
        </p:spPr>
      </p:pic>
      <p:pic>
        <p:nvPicPr>
          <p:cNvPr id="49"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 Box 40"/>
          <p:cNvSpPr txBox="1">
            <a:spLocks noChangeArrowheads="1"/>
          </p:cNvSpPr>
          <p:nvPr/>
        </p:nvSpPr>
        <p:spPr bwMode="auto">
          <a:xfrm>
            <a:off x="713232" y="3432884"/>
            <a:ext cx="7754405" cy="830997"/>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600" b="1" dirty="0">
                <a:solidFill>
                  <a:schemeClr val="tx1"/>
                </a:solidFill>
                <a:latin typeface="微软雅黑" pitchFamily="34" charset="-122"/>
                <a:ea typeface="微软雅黑" pitchFamily="34" charset="-122"/>
              </a:rPr>
              <a:t>应在路由器中再增加调度 </a:t>
            </a:r>
            <a:r>
              <a:rPr lang="en-US" altLang="zh-CN" sz="1600" b="1" dirty="0">
                <a:solidFill>
                  <a:schemeClr val="tx1"/>
                </a:solidFill>
                <a:latin typeface="微软雅黑" pitchFamily="34" charset="-122"/>
                <a:ea typeface="微软雅黑" pitchFamily="34" charset="-122"/>
              </a:rPr>
              <a:t>(scheduling) </a:t>
            </a:r>
            <a:r>
              <a:rPr lang="zh-CN" altLang="en-US" sz="1600" b="1" dirty="0">
                <a:solidFill>
                  <a:schemeClr val="tx1"/>
                </a:solidFill>
                <a:latin typeface="微软雅黑" pitchFamily="34" charset="-122"/>
                <a:ea typeface="微软雅黑" pitchFamily="34" charset="-122"/>
              </a:rPr>
              <a:t>机制。利用调度功能给实时音频分配 </a:t>
            </a:r>
            <a:r>
              <a:rPr lang="en-US" altLang="zh-CN" sz="1600" b="1" dirty="0">
                <a:solidFill>
                  <a:schemeClr val="tx1"/>
                </a:solidFill>
                <a:latin typeface="微软雅黑" pitchFamily="34" charset="-122"/>
                <a:ea typeface="微软雅黑" pitchFamily="34" charset="-122"/>
              </a:rPr>
              <a:t>1.0 Mbit/s </a:t>
            </a:r>
            <a:r>
              <a:rPr lang="zh-CN" altLang="en-US" sz="1600" b="1" dirty="0">
                <a:solidFill>
                  <a:schemeClr val="tx1"/>
                </a:solidFill>
                <a:latin typeface="微软雅黑" pitchFamily="34" charset="-122"/>
                <a:ea typeface="微软雅黑" pitchFamily="34" charset="-122"/>
              </a:rPr>
              <a:t>的带宽，给文件传送分配 </a:t>
            </a:r>
            <a:r>
              <a:rPr lang="en-US" altLang="zh-CN" sz="1600" b="1" dirty="0">
                <a:solidFill>
                  <a:schemeClr val="tx1"/>
                </a:solidFill>
                <a:latin typeface="微软雅黑" pitchFamily="34" charset="-122"/>
                <a:ea typeface="微软雅黑" pitchFamily="34" charset="-122"/>
              </a:rPr>
              <a:t>0.5 Mbit/s </a:t>
            </a:r>
            <a:r>
              <a:rPr lang="zh-CN" altLang="en-US" sz="1600" b="1" dirty="0">
                <a:solidFill>
                  <a:schemeClr val="tx1"/>
                </a:solidFill>
                <a:latin typeface="微软雅黑" pitchFamily="34" charset="-122"/>
                <a:ea typeface="微软雅黑" pitchFamily="34" charset="-122"/>
              </a:rPr>
              <a:t>的带宽（相当于在带宽为 </a:t>
            </a:r>
            <a:r>
              <a:rPr lang="en-US" altLang="zh-CN" sz="1600" b="1" dirty="0">
                <a:solidFill>
                  <a:schemeClr val="tx1"/>
                </a:solidFill>
                <a:latin typeface="微软雅黑" pitchFamily="34" charset="-122"/>
                <a:ea typeface="微软雅黑" pitchFamily="34" charset="-122"/>
              </a:rPr>
              <a:t>1.5 Mbit/s </a:t>
            </a:r>
            <a:r>
              <a:rPr lang="zh-CN" altLang="en-US" sz="1600" b="1" dirty="0">
                <a:solidFill>
                  <a:schemeClr val="tx1"/>
                </a:solidFill>
                <a:latin typeface="微软雅黑" pitchFamily="34" charset="-122"/>
                <a:ea typeface="微软雅黑" pitchFamily="34" charset="-122"/>
              </a:rPr>
              <a:t>的链路中划分出两个逻辑链路），因而对这两种应用都有相应的服务质量保证。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1</a:t>
            </a:r>
            <a:r>
              <a:rPr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和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2</a:t>
            </a:r>
            <a:r>
              <a:rPr kumimoji="1"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分别</a:t>
            </a:r>
            <a:r>
              <a:rPr lang="zh-CN" altLang="en-US" b="1" dirty="0">
                <a:solidFill>
                  <a:srgbClr val="0000FF"/>
                </a:solidFill>
                <a:latin typeface="微软雅黑" pitchFamily="34" charset="-122"/>
                <a:ea typeface="微软雅黑" pitchFamily="34" charset="-122"/>
              </a:rPr>
              <a:t>向主机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3</a:t>
            </a:r>
            <a:r>
              <a:rPr lang="en-US" altLang="zh-CN" b="1" dirty="0" smtClean="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4</a:t>
            </a:r>
            <a:r>
              <a:rPr lang="en-US" altLang="zh-CN" b="1" dirty="0" smtClean="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Tree>
    <p:extLst>
      <p:ext uri="{BB962C8B-B14F-4D97-AF65-F5344CB8AC3E}">
        <p14:creationId xmlns:p14="http://schemas.microsoft.com/office/powerpoint/2010/main" xmlns="" val="190801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611566" y="1009477"/>
            <a:ext cx="6018225" cy="2149815"/>
            <a:chOff x="78881" y="765175"/>
            <a:chExt cx="10023854" cy="3580695"/>
          </a:xfrm>
        </p:grpSpPr>
        <p:sp>
          <p:nvSpPr>
            <p:cNvPr id="4" name="Line 4"/>
            <p:cNvSpPr>
              <a:spLocks noChangeShapeType="1"/>
            </p:cNvSpPr>
            <p:nvPr/>
          </p:nvSpPr>
          <p:spPr bwMode="auto">
            <a:xfrm rot="16200000" flipH="1">
              <a:off x="5048449" y="-975056"/>
              <a:ext cx="0" cy="6591961"/>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 name="Line 5"/>
            <p:cNvSpPr>
              <a:spLocks noChangeShapeType="1"/>
            </p:cNvSpPr>
            <p:nvPr/>
          </p:nvSpPr>
          <p:spPr bwMode="auto">
            <a:xfrm flipH="1">
              <a:off x="835818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 name="Line 6"/>
            <p:cNvSpPr>
              <a:spLocks noChangeShapeType="1"/>
            </p:cNvSpPr>
            <p:nvPr/>
          </p:nvSpPr>
          <p:spPr bwMode="auto">
            <a:xfrm rot="5400000" flipH="1">
              <a:off x="8673770" y="1024268"/>
              <a:ext cx="0" cy="631164"/>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 name="Line 7"/>
            <p:cNvSpPr>
              <a:spLocks noChangeShapeType="1"/>
            </p:cNvSpPr>
            <p:nvPr/>
          </p:nvSpPr>
          <p:spPr bwMode="auto">
            <a:xfrm rot="5400000" flipH="1">
              <a:off x="8604118"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Text Box 8"/>
            <p:cNvSpPr txBox="1">
              <a:spLocks noChangeArrowheads="1"/>
            </p:cNvSpPr>
            <p:nvPr/>
          </p:nvSpPr>
          <p:spPr bwMode="auto">
            <a:xfrm>
              <a:off x="4016310" y="1685551"/>
              <a:ext cx="2542312"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a:t>
              </a:r>
              <a:r>
                <a:rPr kumimoji="1" lang="en-US" altLang="zh-CN" sz="1400" b="1" dirty="0" smtClean="0">
                  <a:latin typeface="微软雅黑" pitchFamily="34" charset="-122"/>
                  <a:ea typeface="微软雅黑" pitchFamily="34" charset="-122"/>
                </a:rPr>
                <a:t>Mbit/s </a:t>
              </a:r>
              <a:r>
                <a:rPr kumimoji="1" lang="zh-CN" altLang="en-US" sz="1400" b="1" dirty="0">
                  <a:latin typeface="微软雅黑" pitchFamily="34" charset="-122"/>
                  <a:ea typeface="微软雅黑" pitchFamily="34" charset="-122"/>
                </a:rPr>
                <a:t>链路</a:t>
              </a:r>
            </a:p>
          </p:txBody>
        </p:sp>
        <p:sp>
          <p:nvSpPr>
            <p:cNvPr id="9" name="Line 10"/>
            <p:cNvSpPr>
              <a:spLocks noChangeShapeType="1"/>
            </p:cNvSpPr>
            <p:nvPr/>
          </p:nvSpPr>
          <p:spPr bwMode="auto">
            <a:xfrm>
              <a:off x="1752468" y="1130301"/>
              <a:ext cx="0" cy="2303463"/>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11"/>
            <p:cNvSpPr>
              <a:spLocks noChangeShapeType="1"/>
            </p:cNvSpPr>
            <p:nvPr/>
          </p:nvSpPr>
          <p:spPr bwMode="auto">
            <a:xfrm rot="16200000">
              <a:off x="1506539" y="1093920"/>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12"/>
            <p:cNvSpPr>
              <a:spLocks noChangeShapeType="1"/>
            </p:cNvSpPr>
            <p:nvPr/>
          </p:nvSpPr>
          <p:spPr bwMode="auto">
            <a:xfrm rot="16200000">
              <a:off x="1506539" y="3083058"/>
              <a:ext cx="0" cy="49186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4"/>
            <p:cNvSpPr txBox="1">
              <a:spLocks noChangeArrowheads="1"/>
            </p:cNvSpPr>
            <p:nvPr/>
          </p:nvSpPr>
          <p:spPr bwMode="auto">
            <a:xfrm>
              <a:off x="154552" y="765175"/>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p>
          </p:txBody>
        </p:sp>
        <p:sp>
          <p:nvSpPr>
            <p:cNvPr id="13" name="Text Box 15"/>
            <p:cNvSpPr txBox="1">
              <a:spLocks noChangeArrowheads="1"/>
            </p:cNvSpPr>
            <p:nvPr/>
          </p:nvSpPr>
          <p:spPr bwMode="auto">
            <a:xfrm>
              <a:off x="78881" y="2397126"/>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2</a:t>
              </a:r>
            </a:p>
          </p:txBody>
        </p:sp>
        <p:sp>
          <p:nvSpPr>
            <p:cNvPr id="14" name="Text Box 16"/>
            <p:cNvSpPr txBox="1">
              <a:spLocks noChangeArrowheads="1"/>
            </p:cNvSpPr>
            <p:nvPr/>
          </p:nvSpPr>
          <p:spPr bwMode="auto">
            <a:xfrm>
              <a:off x="9258166" y="811213"/>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H</a:t>
              </a:r>
              <a:r>
                <a:rPr kumimoji="1" lang="en-US" altLang="zh-CN" sz="1400" b="1" baseline="-25000">
                  <a:latin typeface="微软雅黑" pitchFamily="34" charset="-122"/>
                  <a:ea typeface="微软雅黑" pitchFamily="34" charset="-122"/>
                </a:rPr>
                <a:t>3</a:t>
              </a:r>
            </a:p>
          </p:txBody>
        </p:sp>
        <p:sp>
          <p:nvSpPr>
            <p:cNvPr id="15" name="Text Box 17"/>
            <p:cNvSpPr txBox="1">
              <a:spLocks noChangeArrowheads="1"/>
            </p:cNvSpPr>
            <p:nvPr/>
          </p:nvSpPr>
          <p:spPr bwMode="auto">
            <a:xfrm>
              <a:off x="9426708" y="2546351"/>
              <a:ext cx="67602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4</a:t>
              </a:r>
            </a:p>
          </p:txBody>
        </p:sp>
        <p:sp>
          <p:nvSpPr>
            <p:cNvPr id="16" name="Freeform 18"/>
            <p:cNvSpPr>
              <a:spLocks/>
            </p:cNvSpPr>
            <p:nvPr/>
          </p:nvSpPr>
          <p:spPr bwMode="auto">
            <a:xfrm flipV="1">
              <a:off x="7568804" y="1444626"/>
              <a:ext cx="1183217" cy="766763"/>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9"/>
            <p:cNvSpPr>
              <a:spLocks/>
            </p:cNvSpPr>
            <p:nvPr/>
          </p:nvSpPr>
          <p:spPr bwMode="auto">
            <a:xfrm>
              <a:off x="7568804"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Text Box 20"/>
            <p:cNvSpPr txBox="1">
              <a:spLocks noChangeArrowheads="1"/>
            </p:cNvSpPr>
            <p:nvPr/>
          </p:nvSpPr>
          <p:spPr bwMode="auto">
            <a:xfrm>
              <a:off x="6815458" y="1623067"/>
              <a:ext cx="638648"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2</a:t>
              </a:r>
            </a:p>
          </p:txBody>
        </p:sp>
        <p:sp>
          <p:nvSpPr>
            <p:cNvPr id="19" name="Text Box 21"/>
            <p:cNvSpPr txBox="1">
              <a:spLocks noChangeArrowheads="1"/>
            </p:cNvSpPr>
            <p:nvPr/>
          </p:nvSpPr>
          <p:spPr bwMode="auto">
            <a:xfrm>
              <a:off x="2571012" y="1621478"/>
              <a:ext cx="638648"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20" name="Freeform 22"/>
            <p:cNvSpPr>
              <a:spLocks/>
            </p:cNvSpPr>
            <p:nvPr/>
          </p:nvSpPr>
          <p:spPr bwMode="auto">
            <a:xfrm>
              <a:off x="2837656" y="3433763"/>
              <a:ext cx="1183217" cy="419100"/>
            </a:xfrm>
            <a:custGeom>
              <a:avLst/>
              <a:gdLst>
                <a:gd name="T0" fmla="*/ 0 w 576"/>
                <a:gd name="T1" fmla="*/ 0 h 192"/>
                <a:gd name="T2" fmla="*/ 576 w 576"/>
                <a:gd name="T3" fmla="*/ 0 h 192"/>
                <a:gd name="T4" fmla="*/ 576 w 576"/>
                <a:gd name="T5" fmla="*/ 192 h 192"/>
                <a:gd name="T6" fmla="*/ 0 w 576"/>
                <a:gd name="T7" fmla="*/ 192 h 192"/>
              </a:gdLst>
              <a:ahLst/>
              <a:cxnLst>
                <a:cxn ang="0">
                  <a:pos x="T0" y="T1"/>
                </a:cxn>
                <a:cxn ang="0">
                  <a:pos x="T2" y="T3"/>
                </a:cxn>
                <a:cxn ang="0">
                  <a:pos x="T4" y="T5"/>
                </a:cxn>
                <a:cxn ang="0">
                  <a:pos x="T6" y="T7"/>
                </a:cxn>
              </a:cxnLst>
              <a:rect l="0" t="0" r="r" b="b"/>
              <a:pathLst>
                <a:path w="576" h="192">
                  <a:moveTo>
                    <a:pt x="0" y="0"/>
                  </a:moveTo>
                  <a:lnTo>
                    <a:pt x="576" y="0"/>
                  </a:lnTo>
                  <a:lnTo>
                    <a:pt x="576" y="192"/>
                  </a:lnTo>
                  <a:lnTo>
                    <a:pt x="0" y="192"/>
                  </a:lnTo>
                </a:path>
              </a:pathLst>
            </a:custGeom>
            <a:noFill/>
            <a:ln w="19050" cmpd="sng">
              <a:solidFill>
                <a:srgbClr val="7030A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3"/>
            <p:cNvSpPr>
              <a:spLocks noChangeShapeType="1"/>
            </p:cNvSpPr>
            <p:nvPr/>
          </p:nvSpPr>
          <p:spPr bwMode="auto">
            <a:xfrm>
              <a:off x="392112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4"/>
            <p:cNvSpPr>
              <a:spLocks noChangeShapeType="1"/>
            </p:cNvSpPr>
            <p:nvPr/>
          </p:nvSpPr>
          <p:spPr bwMode="auto">
            <a:xfrm>
              <a:off x="382309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5"/>
            <p:cNvSpPr>
              <a:spLocks noChangeShapeType="1"/>
            </p:cNvSpPr>
            <p:nvPr/>
          </p:nvSpPr>
          <p:spPr bwMode="auto">
            <a:xfrm>
              <a:off x="3725069"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6"/>
            <p:cNvSpPr>
              <a:spLocks noChangeShapeType="1"/>
            </p:cNvSpPr>
            <p:nvPr/>
          </p:nvSpPr>
          <p:spPr bwMode="auto">
            <a:xfrm>
              <a:off x="3625321"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7"/>
            <p:cNvSpPr>
              <a:spLocks noChangeShapeType="1"/>
            </p:cNvSpPr>
            <p:nvPr/>
          </p:nvSpPr>
          <p:spPr bwMode="auto">
            <a:xfrm>
              <a:off x="3527293"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8"/>
            <p:cNvSpPr>
              <a:spLocks noChangeShapeType="1"/>
            </p:cNvSpPr>
            <p:nvPr/>
          </p:nvSpPr>
          <p:spPr bwMode="auto">
            <a:xfrm>
              <a:off x="3429265"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9"/>
            <p:cNvSpPr>
              <a:spLocks noChangeShapeType="1"/>
            </p:cNvSpPr>
            <p:nvPr/>
          </p:nvSpPr>
          <p:spPr bwMode="auto">
            <a:xfrm>
              <a:off x="3329517" y="3433763"/>
              <a:ext cx="0" cy="41910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Text Box 30"/>
            <p:cNvSpPr txBox="1">
              <a:spLocks noChangeArrowheads="1"/>
            </p:cNvSpPr>
            <p:nvPr/>
          </p:nvSpPr>
          <p:spPr bwMode="auto">
            <a:xfrm>
              <a:off x="1876592" y="3123000"/>
              <a:ext cx="676027" cy="87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1</a:t>
              </a:r>
              <a:endParaRPr kumimoji="1" lang="en-US" altLang="zh-CN" sz="1400" b="1" dirty="0">
                <a:latin typeface="微软雅黑" pitchFamily="34" charset="-122"/>
                <a:ea typeface="微软雅黑" pitchFamily="34" charset="-122"/>
              </a:endParaRPr>
            </a:p>
            <a:p>
              <a:r>
                <a:rPr kumimoji="1" lang="en-US" altLang="zh-CN" sz="1400" b="1" dirty="0">
                  <a:latin typeface="微软雅黑" pitchFamily="34" charset="-122"/>
                  <a:ea typeface="微软雅黑" pitchFamily="34" charset="-122"/>
                </a:rPr>
                <a:t>H</a:t>
              </a:r>
              <a:r>
                <a:rPr kumimoji="1" lang="en-US" altLang="zh-CN" sz="1400" b="1" baseline="-25000" dirty="0">
                  <a:latin typeface="微软雅黑" pitchFamily="34" charset="-122"/>
                  <a:ea typeface="微软雅黑" pitchFamily="34" charset="-122"/>
                </a:rPr>
                <a:t>2</a:t>
              </a:r>
            </a:p>
          </p:txBody>
        </p:sp>
        <p:sp>
          <p:nvSpPr>
            <p:cNvPr id="29" name="Line 31"/>
            <p:cNvSpPr>
              <a:spLocks noChangeShapeType="1"/>
            </p:cNvSpPr>
            <p:nvPr/>
          </p:nvSpPr>
          <p:spPr bwMode="auto">
            <a:xfrm flipV="1">
              <a:off x="2409428" y="3713163"/>
              <a:ext cx="576130" cy="8731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2"/>
            <p:cNvSpPr>
              <a:spLocks noChangeShapeType="1"/>
            </p:cNvSpPr>
            <p:nvPr/>
          </p:nvSpPr>
          <p:spPr bwMode="auto">
            <a:xfrm>
              <a:off x="2409428" y="3503613"/>
              <a:ext cx="576130" cy="87312"/>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3"/>
            <p:cNvSpPr>
              <a:spLocks noChangeShapeType="1"/>
            </p:cNvSpPr>
            <p:nvPr/>
          </p:nvSpPr>
          <p:spPr bwMode="auto">
            <a:xfrm>
              <a:off x="4020873" y="3643314"/>
              <a:ext cx="1107546" cy="14287"/>
            </a:xfrm>
            <a:prstGeom prst="line">
              <a:avLst/>
            </a:prstGeom>
            <a:noFill/>
            <a:ln w="28575">
              <a:solidFill>
                <a:srgbClr val="7030A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Text Box 34"/>
            <p:cNvSpPr txBox="1">
              <a:spLocks noChangeArrowheads="1"/>
            </p:cNvSpPr>
            <p:nvPr/>
          </p:nvSpPr>
          <p:spPr bwMode="auto">
            <a:xfrm>
              <a:off x="4035151" y="3123508"/>
              <a:ext cx="2542312"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1.5 </a:t>
              </a:r>
              <a:r>
                <a:rPr kumimoji="1" lang="en-US" altLang="zh-CN" sz="1400" b="1" dirty="0" smtClean="0">
                  <a:latin typeface="微软雅黑" pitchFamily="34" charset="-122"/>
                  <a:ea typeface="微软雅黑" pitchFamily="34" charset="-122"/>
                </a:rPr>
                <a:t>Mbit/s </a:t>
              </a:r>
              <a:r>
                <a:rPr kumimoji="1" lang="zh-CN" altLang="en-US" sz="1400" b="1" dirty="0">
                  <a:latin typeface="微软雅黑" pitchFamily="34" charset="-122"/>
                  <a:ea typeface="微软雅黑" pitchFamily="34" charset="-122"/>
                </a:rPr>
                <a:t>链路</a:t>
              </a:r>
            </a:p>
          </p:txBody>
        </p:sp>
        <p:sp>
          <p:nvSpPr>
            <p:cNvPr id="33" name="Rectangle 35"/>
            <p:cNvSpPr>
              <a:spLocks noChangeArrowheads="1"/>
            </p:cNvSpPr>
            <p:nvPr/>
          </p:nvSpPr>
          <p:spPr bwMode="auto">
            <a:xfrm>
              <a:off x="2997598" y="2295526"/>
              <a:ext cx="196056" cy="10477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Line 36"/>
            <p:cNvSpPr>
              <a:spLocks noChangeShapeType="1"/>
            </p:cNvSpPr>
            <p:nvPr/>
          </p:nvSpPr>
          <p:spPr bwMode="auto">
            <a:xfrm>
              <a:off x="3181615" y="2400301"/>
              <a:ext cx="851297" cy="10461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7"/>
            <p:cNvSpPr>
              <a:spLocks noChangeShapeType="1"/>
            </p:cNvSpPr>
            <p:nvPr/>
          </p:nvSpPr>
          <p:spPr bwMode="auto">
            <a:xfrm flipH="1">
              <a:off x="2849696" y="2413001"/>
              <a:ext cx="147902" cy="10334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40"/>
            <p:cNvSpPr txBox="1">
              <a:spLocks noChangeArrowheads="1"/>
            </p:cNvSpPr>
            <p:nvPr/>
          </p:nvSpPr>
          <p:spPr bwMode="auto">
            <a:xfrm>
              <a:off x="2711958" y="3833242"/>
              <a:ext cx="1503707" cy="5126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输出队列</a:t>
              </a:r>
            </a:p>
          </p:txBody>
        </p:sp>
        <p:sp>
          <p:nvSpPr>
            <p:cNvPr id="37" name="AutoShape 41"/>
            <p:cNvSpPr>
              <a:spLocks noChangeArrowheads="1"/>
            </p:cNvSpPr>
            <p:nvPr/>
          </p:nvSpPr>
          <p:spPr bwMode="auto">
            <a:xfrm rot="16200000">
              <a:off x="4915297" y="202142"/>
              <a:ext cx="209550" cy="4237567"/>
            </a:xfrm>
            <a:prstGeom prst="can">
              <a:avLst>
                <a:gd name="adj" fmla="val 60580"/>
              </a:avLst>
            </a:prstGeom>
            <a:gradFill rotWithShape="0">
              <a:gsLst>
                <a:gs pos="0">
                  <a:srgbClr val="00B050"/>
                </a:gs>
                <a:gs pos="50000">
                  <a:srgbClr val="66FFFF"/>
                </a:gs>
                <a:gs pos="100000">
                  <a:srgbClr val="00B050"/>
                </a:gs>
              </a:gsLst>
              <a:lin ang="540000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pic>
          <p:nvPicPr>
            <p:cNvPr id="38" name="Picture 4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31265" y="2071689"/>
              <a:ext cx="78766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39" name="Picture 4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42105" y="2071689"/>
              <a:ext cx="78938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0" name="Freeform 44"/>
            <p:cNvSpPr>
              <a:spLocks/>
            </p:cNvSpPr>
            <p:nvPr/>
          </p:nvSpPr>
          <p:spPr bwMode="auto">
            <a:xfrm>
              <a:off x="1358635" y="1427163"/>
              <a:ext cx="1183217" cy="766762"/>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FF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Freeform 45"/>
            <p:cNvSpPr>
              <a:spLocks/>
            </p:cNvSpPr>
            <p:nvPr/>
          </p:nvSpPr>
          <p:spPr bwMode="auto">
            <a:xfrm flipV="1">
              <a:off x="1358635" y="2455863"/>
              <a:ext cx="1183217" cy="768350"/>
            </a:xfrm>
            <a:custGeom>
              <a:avLst/>
              <a:gdLst>
                <a:gd name="T0" fmla="*/ 0 w 576"/>
                <a:gd name="T1" fmla="*/ 8 h 352"/>
                <a:gd name="T2" fmla="*/ 144 w 576"/>
                <a:gd name="T3" fmla="*/ 8 h 352"/>
                <a:gd name="T4" fmla="*/ 240 w 576"/>
                <a:gd name="T5" fmla="*/ 56 h 352"/>
                <a:gd name="T6" fmla="*/ 288 w 576"/>
                <a:gd name="T7" fmla="*/ 152 h 352"/>
                <a:gd name="T8" fmla="*/ 336 w 576"/>
                <a:gd name="T9" fmla="*/ 296 h 352"/>
                <a:gd name="T10" fmla="*/ 480 w 576"/>
                <a:gd name="T11" fmla="*/ 344 h 352"/>
                <a:gd name="T12" fmla="*/ 576 w 576"/>
                <a:gd name="T13" fmla="*/ 344 h 352"/>
              </a:gdLst>
              <a:ahLst/>
              <a:cxnLst>
                <a:cxn ang="0">
                  <a:pos x="T0" y="T1"/>
                </a:cxn>
                <a:cxn ang="0">
                  <a:pos x="T2" y="T3"/>
                </a:cxn>
                <a:cxn ang="0">
                  <a:pos x="T4" y="T5"/>
                </a:cxn>
                <a:cxn ang="0">
                  <a:pos x="T6" y="T7"/>
                </a:cxn>
                <a:cxn ang="0">
                  <a:pos x="T8" y="T9"/>
                </a:cxn>
                <a:cxn ang="0">
                  <a:pos x="T10" y="T11"/>
                </a:cxn>
                <a:cxn ang="0">
                  <a:pos x="T12" y="T13"/>
                </a:cxn>
              </a:cxnLst>
              <a:rect l="0" t="0" r="r" b="b"/>
              <a:pathLst>
                <a:path w="576" h="352">
                  <a:moveTo>
                    <a:pt x="0" y="8"/>
                  </a:moveTo>
                  <a:cubicBezTo>
                    <a:pt x="52" y="4"/>
                    <a:pt x="104" y="0"/>
                    <a:pt x="144" y="8"/>
                  </a:cubicBezTo>
                  <a:cubicBezTo>
                    <a:pt x="184" y="16"/>
                    <a:pt x="216" y="32"/>
                    <a:pt x="240" y="56"/>
                  </a:cubicBezTo>
                  <a:cubicBezTo>
                    <a:pt x="264" y="80"/>
                    <a:pt x="272" y="112"/>
                    <a:pt x="288" y="152"/>
                  </a:cubicBezTo>
                  <a:cubicBezTo>
                    <a:pt x="304" y="192"/>
                    <a:pt x="304" y="264"/>
                    <a:pt x="336" y="296"/>
                  </a:cubicBezTo>
                  <a:cubicBezTo>
                    <a:pt x="368" y="328"/>
                    <a:pt x="440" y="336"/>
                    <a:pt x="480" y="344"/>
                  </a:cubicBezTo>
                  <a:cubicBezTo>
                    <a:pt x="520" y="352"/>
                    <a:pt x="548" y="348"/>
                    <a:pt x="576" y="344"/>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Text Box 47"/>
            <p:cNvSpPr txBox="1">
              <a:spLocks noChangeArrowheads="1"/>
            </p:cNvSpPr>
            <p:nvPr/>
          </p:nvSpPr>
          <p:spPr bwMode="auto">
            <a:xfrm>
              <a:off x="2435225" y="893377"/>
              <a:ext cx="3685044" cy="5638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600" b="1" dirty="0">
                  <a:solidFill>
                    <a:srgbClr val="CC00CC"/>
                  </a:solidFill>
                  <a:latin typeface="微软雅黑" pitchFamily="34" charset="-122"/>
                  <a:ea typeface="微软雅黑" pitchFamily="34" charset="-122"/>
                </a:rPr>
                <a:t>1 Mbit/s </a:t>
              </a:r>
              <a:r>
                <a:rPr lang="zh-CN" altLang="en-US" sz="1600" b="1" dirty="0">
                  <a:solidFill>
                    <a:srgbClr val="CC00CC"/>
                  </a:solidFill>
                  <a:latin typeface="微软雅黑" pitchFamily="34" charset="-122"/>
                  <a:ea typeface="微软雅黑" pitchFamily="34" charset="-122"/>
                </a:rPr>
                <a:t>的实时数据 </a:t>
              </a:r>
            </a:p>
          </p:txBody>
        </p:sp>
        <p:sp>
          <p:nvSpPr>
            <p:cNvPr id="43" name="Line 48"/>
            <p:cNvSpPr>
              <a:spLocks noChangeShapeType="1"/>
            </p:cNvSpPr>
            <p:nvPr/>
          </p:nvSpPr>
          <p:spPr bwMode="auto">
            <a:xfrm flipH="1">
              <a:off x="1988074" y="1427163"/>
              <a:ext cx="564543" cy="309562"/>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50"/>
            <p:cNvSpPr>
              <a:spLocks noChangeShapeType="1"/>
            </p:cNvSpPr>
            <p:nvPr/>
          </p:nvSpPr>
          <p:spPr bwMode="auto">
            <a:xfrm flipH="1">
              <a:off x="2138223" y="1508530"/>
              <a:ext cx="573733" cy="947334"/>
            </a:xfrm>
            <a:prstGeom prst="line">
              <a:avLst/>
            </a:prstGeom>
            <a:noFill/>
            <a:ln w="9525">
              <a:solidFill>
                <a:schemeClr val="tx2">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dirty="0">
                <a:latin typeface="微软雅黑" pitchFamily="34" charset="-122"/>
                <a:ea typeface="微软雅黑" pitchFamily="34" charset="-122"/>
              </a:endParaRPr>
            </a:p>
          </p:txBody>
        </p:sp>
      </p:grpSp>
      <p:pic>
        <p:nvPicPr>
          <p:cNvPr id="46" name="图片 4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28519" y="2089161"/>
            <a:ext cx="447964" cy="627152"/>
          </a:xfrm>
          <a:prstGeom prst="rect">
            <a:avLst/>
          </a:prstGeom>
        </p:spPr>
      </p:pic>
      <p:pic>
        <p:nvPicPr>
          <p:cNvPr id="47"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73950" y="1108902"/>
            <a:ext cx="372331" cy="372332"/>
          </a:xfrm>
          <a:prstGeom prst="rect">
            <a:avLst/>
          </a:prstGeom>
          <a:noFill/>
          <a:extLst>
            <a:ext uri="{909E8E84-426E-40DD-AFC4-6F175D3DCCD1}">
              <a14:hiddenFill xmlns:a14="http://schemas.microsoft.com/office/drawing/2010/main" xmlns="">
                <a:solidFill>
                  <a:srgbClr val="FFFFFF"/>
                </a:solidFill>
              </a14:hiddenFill>
            </a:ext>
          </a:extLst>
        </p:spPr>
      </p:pic>
      <p:pic>
        <p:nvPicPr>
          <p:cNvPr id="48" name="图片 4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40993" y="2083069"/>
            <a:ext cx="447964" cy="627152"/>
          </a:xfrm>
          <a:prstGeom prst="rect">
            <a:avLst/>
          </a:prstGeom>
        </p:spPr>
      </p:pic>
      <p:pic>
        <p:nvPicPr>
          <p:cNvPr id="49" name="Picture 200" descr="jisuanji"/>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38656" y="1102810"/>
            <a:ext cx="372331" cy="372332"/>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 Box 40"/>
          <p:cNvSpPr txBox="1">
            <a:spLocks noChangeArrowheads="1"/>
          </p:cNvSpPr>
          <p:nvPr/>
        </p:nvSpPr>
        <p:spPr bwMode="auto">
          <a:xfrm>
            <a:off x="932688" y="3228160"/>
            <a:ext cx="7269479" cy="1077218"/>
          </a:xfrm>
          <a:prstGeom prst="rect">
            <a:avLst/>
          </a:prstGeom>
          <a:solidFill>
            <a:srgbClr val="00FF00"/>
          </a:solidFill>
          <a:ln w="12700">
            <a:solidFill>
              <a:schemeClr val="tx1"/>
            </a:solidFill>
            <a:headEnd/>
            <a:tailEnd/>
          </a:ln>
          <a:extLst/>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1600" b="1" dirty="0">
                <a:solidFill>
                  <a:schemeClr val="tx1"/>
                </a:solidFill>
                <a:latin typeface="微软雅黑" pitchFamily="34" charset="-122"/>
                <a:ea typeface="微软雅黑" pitchFamily="34" charset="-122"/>
              </a:rPr>
              <a:t>总数据率已超过了 </a:t>
            </a:r>
            <a:r>
              <a:rPr lang="en-US" altLang="zh-CN" sz="1600" b="1" dirty="0">
                <a:solidFill>
                  <a:schemeClr val="tx1"/>
                </a:solidFill>
                <a:latin typeface="微软雅黑" pitchFamily="34" charset="-122"/>
                <a:ea typeface="微软雅黑" pitchFamily="34" charset="-122"/>
              </a:rPr>
              <a:t>1.5 Mbit/s </a:t>
            </a:r>
            <a:r>
              <a:rPr lang="zh-CN" altLang="en-US" sz="1600" b="1" dirty="0">
                <a:solidFill>
                  <a:schemeClr val="tx1"/>
                </a:solidFill>
                <a:latin typeface="微软雅黑" pitchFamily="34" charset="-122"/>
                <a:ea typeface="微软雅黑" pitchFamily="34" charset="-122"/>
              </a:rPr>
              <a:t>链路的带宽。比较合理的做法是让一个数据流通过 </a:t>
            </a:r>
            <a:r>
              <a:rPr lang="en-US" altLang="zh-CN" sz="1600" b="1" dirty="0">
                <a:solidFill>
                  <a:schemeClr val="tx1"/>
                </a:solidFill>
                <a:latin typeface="微软雅黑" pitchFamily="34" charset="-122"/>
                <a:ea typeface="微软雅黑" pitchFamily="34" charset="-122"/>
              </a:rPr>
              <a:t>1.5 Mbit/s </a:t>
            </a:r>
            <a:r>
              <a:rPr lang="zh-CN" altLang="en-US" sz="1600" b="1" dirty="0">
                <a:solidFill>
                  <a:schemeClr val="tx1"/>
                </a:solidFill>
                <a:latin typeface="微软雅黑" pitchFamily="34" charset="-122"/>
                <a:ea typeface="微软雅黑" pitchFamily="34" charset="-122"/>
              </a:rPr>
              <a:t>的链路，而阻止另一个数据流的通过。这就需要呼叫接纳 </a:t>
            </a:r>
            <a:r>
              <a:rPr lang="en-US" altLang="zh-CN" sz="1600" b="1" dirty="0">
                <a:solidFill>
                  <a:schemeClr val="tx1"/>
                </a:solidFill>
                <a:latin typeface="微软雅黑" pitchFamily="34" charset="-122"/>
                <a:ea typeface="微软雅黑" pitchFamily="34" charset="-122"/>
              </a:rPr>
              <a:t>(call admission) </a:t>
            </a:r>
            <a:r>
              <a:rPr lang="zh-CN" altLang="en-US" sz="1600" b="1" dirty="0">
                <a:solidFill>
                  <a:schemeClr val="tx1"/>
                </a:solidFill>
                <a:latin typeface="微软雅黑" pitchFamily="34" charset="-122"/>
                <a:ea typeface="微软雅黑" pitchFamily="34" charset="-122"/>
              </a:rPr>
              <a:t>机制。数据流要预先声明所需的服务质量，然后或者被准许进入网络，或者被拒绝进入网络。 </a:t>
            </a:r>
          </a:p>
        </p:txBody>
      </p:sp>
      <p:sp>
        <p:nvSpPr>
          <p:cNvPr id="53" name="矩形 52"/>
          <p:cNvSpPr/>
          <p:nvPr/>
        </p:nvSpPr>
        <p:spPr>
          <a:xfrm>
            <a:off x="2051917" y="648051"/>
            <a:ext cx="5058486" cy="369332"/>
          </a:xfrm>
          <a:prstGeom prst="rect">
            <a:avLst/>
          </a:prstGeom>
        </p:spPr>
        <p:txBody>
          <a:bodyPr wrap="square">
            <a:spAutoFit/>
          </a:bodyPr>
          <a:lstStyle/>
          <a:p>
            <a:pPr algn="ctr"/>
            <a:r>
              <a:rPr lang="zh-CN" altLang="en-US" b="1" dirty="0">
                <a:solidFill>
                  <a:srgbClr val="0000FF"/>
                </a:solidFill>
                <a:latin typeface="微软雅黑" pitchFamily="34" charset="-122"/>
                <a:ea typeface="微软雅黑" pitchFamily="34" charset="-122"/>
              </a:rPr>
              <a:t>主机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1</a:t>
            </a:r>
            <a:r>
              <a:rPr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和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2</a:t>
            </a:r>
            <a:r>
              <a:rPr kumimoji="1"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分别</a:t>
            </a:r>
            <a:r>
              <a:rPr lang="zh-CN" altLang="en-US" b="1" dirty="0">
                <a:solidFill>
                  <a:srgbClr val="0000FF"/>
                </a:solidFill>
                <a:latin typeface="微软雅黑" pitchFamily="34" charset="-122"/>
                <a:ea typeface="微软雅黑" pitchFamily="34" charset="-122"/>
              </a:rPr>
              <a:t>向主机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3</a:t>
            </a:r>
            <a:r>
              <a:rPr lang="en-US" altLang="zh-CN" b="1" dirty="0" smtClean="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和 </a:t>
            </a:r>
            <a:r>
              <a:rPr kumimoji="1" lang="en-US" altLang="zh-CN" b="1" dirty="0" smtClean="0">
                <a:solidFill>
                  <a:srgbClr val="0000FF"/>
                </a:solidFill>
                <a:latin typeface="微软雅黑" pitchFamily="34" charset="-122"/>
                <a:ea typeface="微软雅黑" pitchFamily="34" charset="-122"/>
              </a:rPr>
              <a:t>H</a:t>
            </a:r>
            <a:r>
              <a:rPr kumimoji="1" lang="en-US" altLang="zh-CN" b="1" baseline="-25000" dirty="0" smtClean="0">
                <a:solidFill>
                  <a:srgbClr val="0000FF"/>
                </a:solidFill>
                <a:latin typeface="微软雅黑" pitchFamily="34" charset="-122"/>
                <a:ea typeface="微软雅黑" pitchFamily="34" charset="-122"/>
              </a:rPr>
              <a:t>4</a:t>
            </a:r>
            <a:r>
              <a:rPr lang="en-US" altLang="zh-CN" b="1" dirty="0" smtClean="0">
                <a:solidFill>
                  <a:srgbClr val="0000FF"/>
                </a:solidFill>
                <a:latin typeface="微软雅黑" pitchFamily="34" charset="-122"/>
                <a:ea typeface="微软雅黑" pitchFamily="34" charset="-122"/>
              </a:rPr>
              <a:t> </a:t>
            </a:r>
            <a:r>
              <a:rPr lang="zh-CN" altLang="en-US" b="1" dirty="0">
                <a:solidFill>
                  <a:srgbClr val="0000FF"/>
                </a:solidFill>
                <a:latin typeface="微软雅黑" pitchFamily="34" charset="-122"/>
                <a:ea typeface="微软雅黑" pitchFamily="34" charset="-122"/>
              </a:rPr>
              <a:t>发送数据 </a:t>
            </a:r>
          </a:p>
        </p:txBody>
      </p:sp>
    </p:spTree>
    <p:extLst>
      <p:ext uri="{BB962C8B-B14F-4D97-AF65-F5344CB8AC3E}">
        <p14:creationId xmlns:p14="http://schemas.microsoft.com/office/powerpoint/2010/main" xmlns="" val="184969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2"/>
          <p:cNvSpPr>
            <a:spLocks noChangeArrowheads="1"/>
          </p:cNvSpPr>
          <p:nvPr/>
        </p:nvSpPr>
        <p:spPr bwMode="auto">
          <a:xfrm>
            <a:off x="511896" y="651123"/>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13" name="Rectangle 13"/>
          <p:cNvSpPr>
            <a:spLocks noChangeArrowheads="1"/>
          </p:cNvSpPr>
          <p:nvPr/>
        </p:nvSpPr>
        <p:spPr bwMode="auto">
          <a:xfrm>
            <a:off x="2943585" y="625659"/>
            <a:ext cx="326563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8.4.2  </a:t>
            </a:r>
            <a:r>
              <a:rPr lang="zh-CN" altLang="en-US" sz="2400" b="1" dirty="0">
                <a:solidFill>
                  <a:schemeClr val="bg1"/>
                </a:solidFill>
                <a:latin typeface="微软雅黑" pitchFamily="34" charset="-122"/>
                <a:ea typeface="微软雅黑" pitchFamily="34" charset="-122"/>
              </a:rPr>
              <a:t>调度和管制机制</a:t>
            </a:r>
          </a:p>
        </p:txBody>
      </p:sp>
      <p:sp>
        <p:nvSpPr>
          <p:cNvPr id="7" name="Rectangle 46"/>
          <p:cNvSpPr>
            <a:spLocks noChangeArrowheads="1"/>
          </p:cNvSpPr>
          <p:nvPr/>
        </p:nvSpPr>
        <p:spPr bwMode="auto">
          <a:xfrm>
            <a:off x="511896" y="1648964"/>
            <a:ext cx="8129015" cy="275024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调度</a:t>
            </a:r>
            <a:r>
              <a:rPr lang="zh-CN" altLang="en-US" sz="2000" b="1" dirty="0">
                <a:latin typeface="微软雅黑" pitchFamily="34" charset="-122"/>
                <a:ea typeface="微软雅黑" pitchFamily="34" charset="-122"/>
              </a:rPr>
              <a:t>”就是指排队的规则。</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如不采用专门的调度机制，则默认排队规则就是</a:t>
            </a:r>
            <a:r>
              <a:rPr lang="zh-CN" altLang="en-US" sz="2000" b="1" dirty="0">
                <a:solidFill>
                  <a:srgbClr val="0000FF"/>
                </a:solidFill>
                <a:latin typeface="微软雅黑" pitchFamily="34" charset="-122"/>
                <a:ea typeface="微软雅黑" pitchFamily="34" charset="-122"/>
              </a:rPr>
              <a:t>先进先出</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FIFO (First In First Out)</a:t>
            </a:r>
            <a:r>
              <a:rPr lang="zh-CN" altLang="en-US" sz="2000" b="1" dirty="0">
                <a:latin typeface="微软雅黑" pitchFamily="34" charset="-122"/>
                <a:ea typeface="微软雅黑" pitchFamily="34" charset="-122"/>
              </a:rPr>
              <a:t>。当队列已满时，后到达的分组就被丢弃。</a:t>
            </a:r>
          </a:p>
          <a:p>
            <a:pPr marL="342900"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先进先出的最大缺点是：</a:t>
            </a:r>
            <a:r>
              <a:rPr lang="zh-CN" altLang="en-US" sz="2000" b="1" dirty="0">
                <a:latin typeface="微软雅黑" pitchFamily="34" charset="-122"/>
                <a:ea typeface="微软雅黑" pitchFamily="34" charset="-122"/>
              </a:rPr>
              <a:t>不能区分时间敏感分组和一般数据分组，并且也不公平。</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在先进先出的基础上</a:t>
            </a:r>
            <a:r>
              <a:rPr lang="zh-CN" altLang="en-US" sz="2000" b="1" dirty="0">
                <a:solidFill>
                  <a:srgbClr val="0000FF"/>
                </a:solidFill>
                <a:latin typeface="微软雅黑" pitchFamily="34" charset="-122"/>
                <a:ea typeface="微软雅黑" pitchFamily="34" charset="-122"/>
              </a:rPr>
              <a:t>增加按优先级排队</a:t>
            </a:r>
            <a:r>
              <a:rPr lang="zh-CN" altLang="en-US" sz="2000" b="1" dirty="0">
                <a:latin typeface="微软雅黑" pitchFamily="34" charset="-122"/>
                <a:ea typeface="微软雅黑" pitchFamily="34" charset="-122"/>
              </a:rPr>
              <a:t>，就能使优先级高的分组优先得到服务。 </a:t>
            </a:r>
          </a:p>
        </p:txBody>
      </p:sp>
      <p:sp>
        <p:nvSpPr>
          <p:cNvPr id="8" name="AutoShape 5"/>
          <p:cNvSpPr>
            <a:spLocks noChangeArrowheads="1"/>
          </p:cNvSpPr>
          <p:nvPr/>
        </p:nvSpPr>
        <p:spPr bwMode="auto">
          <a:xfrm>
            <a:off x="511897" y="127596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66663" y="1242758"/>
            <a:ext cx="15969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调度机制 </a:t>
            </a:r>
          </a:p>
        </p:txBody>
      </p:sp>
    </p:spTree>
    <p:extLst>
      <p:ext uri="{BB962C8B-B14F-4D97-AF65-F5344CB8AC3E}">
        <p14:creationId xmlns:p14="http://schemas.microsoft.com/office/powerpoint/2010/main" xmlns="" val="70222688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0" name="矩形 4"/>
          <p:cNvSpPr>
            <a:spLocks noChangeArrowheads="1"/>
          </p:cNvSpPr>
          <p:nvPr/>
        </p:nvSpPr>
        <p:spPr bwMode="auto">
          <a:xfrm>
            <a:off x="635844" y="628308"/>
            <a:ext cx="223651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分组按优先级排队</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8" name="组合 37"/>
          <p:cNvGrpSpPr/>
          <p:nvPr/>
        </p:nvGrpSpPr>
        <p:grpSpPr>
          <a:xfrm>
            <a:off x="948358" y="1314450"/>
            <a:ext cx="7199815" cy="2755390"/>
            <a:chOff x="344001" y="1470750"/>
            <a:chExt cx="9490910" cy="3632199"/>
          </a:xfrm>
        </p:grpSpPr>
        <p:sp>
          <p:nvSpPr>
            <p:cNvPr id="5" name="Rectangle 5"/>
            <p:cNvSpPr>
              <a:spLocks noChangeArrowheads="1"/>
            </p:cNvSpPr>
            <p:nvPr/>
          </p:nvSpPr>
          <p:spPr bwMode="auto">
            <a:xfrm>
              <a:off x="1906123" y="2069237"/>
              <a:ext cx="6478455" cy="3033712"/>
            </a:xfrm>
            <a:prstGeom prst="rect">
              <a:avLst/>
            </a:prstGeom>
            <a:solidFill>
              <a:srgbClr val="66FFFF"/>
            </a:solidFill>
            <a:ln w="9525">
              <a:solidFill>
                <a:srgbClr val="0000FF"/>
              </a:solidFill>
              <a:miter lim="800000"/>
              <a:headEnd/>
              <a:tailEnd/>
            </a:ln>
            <a:effectLst/>
          </p:spPr>
          <p:txBody>
            <a:bodyPr wrap="none" anchor="ctr"/>
            <a:lstStyle/>
            <a:p>
              <a:endParaRPr lang="zh-CN" altLang="en-US" sz="1400" b="1">
                <a:latin typeface="微软雅黑" pitchFamily="34" charset="-122"/>
                <a:ea typeface="微软雅黑" pitchFamily="34" charset="-122"/>
              </a:endParaRPr>
            </a:p>
          </p:txBody>
        </p:sp>
        <p:sp>
          <p:nvSpPr>
            <p:cNvPr id="6" name="Rectangle 6"/>
            <p:cNvSpPr>
              <a:spLocks noChangeArrowheads="1"/>
            </p:cNvSpPr>
            <p:nvPr/>
          </p:nvSpPr>
          <p:spPr bwMode="auto">
            <a:xfrm>
              <a:off x="5928716" y="3828187"/>
              <a:ext cx="252810" cy="709612"/>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Rectangle 7"/>
            <p:cNvSpPr>
              <a:spLocks noChangeArrowheads="1"/>
            </p:cNvSpPr>
            <p:nvPr/>
          </p:nvSpPr>
          <p:spPr bwMode="auto">
            <a:xfrm>
              <a:off x="5041303" y="2647088"/>
              <a:ext cx="1140222" cy="708025"/>
            </a:xfrm>
            <a:prstGeom prst="rect">
              <a:avLst/>
            </a:prstGeom>
            <a:solidFill>
              <a:srgbClr val="CC00CC"/>
            </a:solidFill>
            <a:ln w="9525">
              <a:solidFill>
                <a:srgbClr val="FFCC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Text Box 8"/>
            <p:cNvSpPr txBox="1">
              <a:spLocks noChangeArrowheads="1"/>
            </p:cNvSpPr>
            <p:nvPr/>
          </p:nvSpPr>
          <p:spPr bwMode="auto">
            <a:xfrm>
              <a:off x="4253638" y="2185125"/>
              <a:ext cx="1866293" cy="446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高优先级队列</a:t>
              </a:r>
            </a:p>
          </p:txBody>
        </p:sp>
        <p:sp>
          <p:nvSpPr>
            <p:cNvPr id="9" name="Freeform 9"/>
            <p:cNvSpPr>
              <a:spLocks/>
            </p:cNvSpPr>
            <p:nvPr/>
          </p:nvSpPr>
          <p:spPr bwMode="auto">
            <a:xfrm>
              <a:off x="4148732" y="2647088"/>
              <a:ext cx="2032794" cy="70802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 name="Line 10"/>
            <p:cNvSpPr>
              <a:spLocks noChangeShapeType="1"/>
            </p:cNvSpPr>
            <p:nvPr/>
          </p:nvSpPr>
          <p:spPr bwMode="auto">
            <a:xfrm>
              <a:off x="5803171"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Line 11"/>
            <p:cNvSpPr>
              <a:spLocks noChangeShapeType="1"/>
            </p:cNvSpPr>
            <p:nvPr/>
          </p:nvSpPr>
          <p:spPr bwMode="auto">
            <a:xfrm>
              <a:off x="5424817"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Line 12"/>
            <p:cNvSpPr>
              <a:spLocks noChangeShapeType="1"/>
            </p:cNvSpPr>
            <p:nvPr/>
          </p:nvSpPr>
          <p:spPr bwMode="auto">
            <a:xfrm>
              <a:off x="4673267"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Rectangle 57"/>
            <p:cNvSpPr>
              <a:spLocks noChangeArrowheads="1"/>
            </p:cNvSpPr>
            <p:nvPr/>
          </p:nvSpPr>
          <p:spPr bwMode="auto">
            <a:xfrm>
              <a:off x="5804890" y="3836124"/>
              <a:ext cx="392113" cy="700088"/>
            </a:xfrm>
            <a:prstGeom prst="rect">
              <a:avLst/>
            </a:prstGeom>
            <a:solidFill>
              <a:srgbClr val="0000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Freeform 13"/>
            <p:cNvSpPr>
              <a:spLocks/>
            </p:cNvSpPr>
            <p:nvPr/>
          </p:nvSpPr>
          <p:spPr bwMode="auto">
            <a:xfrm>
              <a:off x="4169370" y="3828187"/>
              <a:ext cx="2031073" cy="709612"/>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4"/>
            <p:cNvSpPr>
              <a:spLocks noChangeShapeType="1"/>
            </p:cNvSpPr>
            <p:nvPr/>
          </p:nvSpPr>
          <p:spPr bwMode="auto">
            <a:xfrm>
              <a:off x="5803171"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5"/>
            <p:cNvSpPr>
              <a:spLocks noChangeShapeType="1"/>
            </p:cNvSpPr>
            <p:nvPr/>
          </p:nvSpPr>
          <p:spPr bwMode="auto">
            <a:xfrm>
              <a:off x="5051621"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6"/>
            <p:cNvSpPr>
              <a:spLocks noChangeShapeType="1"/>
            </p:cNvSpPr>
            <p:nvPr/>
          </p:nvSpPr>
          <p:spPr bwMode="auto">
            <a:xfrm>
              <a:off x="4673267"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Text Box 17"/>
            <p:cNvSpPr txBox="1">
              <a:spLocks noChangeArrowheads="1"/>
            </p:cNvSpPr>
            <p:nvPr/>
          </p:nvSpPr>
          <p:spPr bwMode="auto">
            <a:xfrm>
              <a:off x="4279434" y="4515574"/>
              <a:ext cx="1866293" cy="446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低优先级队列</a:t>
              </a:r>
            </a:p>
          </p:txBody>
        </p:sp>
        <p:sp>
          <p:nvSpPr>
            <p:cNvPr id="19" name="AutoShape 18"/>
            <p:cNvSpPr>
              <a:spLocks noChangeArrowheads="1"/>
            </p:cNvSpPr>
            <p:nvPr/>
          </p:nvSpPr>
          <p:spPr bwMode="auto">
            <a:xfrm rot="5400000">
              <a:off x="2556535" y="3213362"/>
              <a:ext cx="709613" cy="754989"/>
            </a:xfrm>
            <a:prstGeom prst="triangle">
              <a:avLst>
                <a:gd name="adj" fmla="val 50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Text Box 19"/>
            <p:cNvSpPr txBox="1">
              <a:spLocks noChangeArrowheads="1"/>
            </p:cNvSpPr>
            <p:nvPr/>
          </p:nvSpPr>
          <p:spPr bwMode="auto">
            <a:xfrm>
              <a:off x="344001" y="2674074"/>
              <a:ext cx="1325338" cy="7708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a:latin typeface="微软雅黑" pitchFamily="34" charset="-122"/>
                  <a:ea typeface="微软雅黑" pitchFamily="34" charset="-122"/>
                </a:rPr>
                <a:t>分组到达</a:t>
              </a:r>
            </a:p>
            <a:p>
              <a:pPr algn="ctr"/>
              <a:r>
                <a:rPr kumimoji="1" lang="zh-CN" altLang="en-US" sz="1600" b="1">
                  <a:latin typeface="微软雅黑" pitchFamily="34" charset="-122"/>
                  <a:ea typeface="微软雅黑" pitchFamily="34" charset="-122"/>
                </a:rPr>
                <a:t>路由器</a:t>
              </a:r>
            </a:p>
          </p:txBody>
        </p:sp>
        <p:sp>
          <p:nvSpPr>
            <p:cNvPr id="21" name="Line 20"/>
            <p:cNvSpPr>
              <a:spLocks noChangeShapeType="1"/>
            </p:cNvSpPr>
            <p:nvPr/>
          </p:nvSpPr>
          <p:spPr bwMode="auto">
            <a:xfrm>
              <a:off x="521691" y="3472587"/>
              <a:ext cx="1131623"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2" name="Line 21"/>
            <p:cNvSpPr>
              <a:spLocks noChangeShapeType="1"/>
            </p:cNvSpPr>
            <p:nvPr/>
          </p:nvSpPr>
          <p:spPr bwMode="auto">
            <a:xfrm rot="-1343676">
              <a:off x="3163291" y="3118575"/>
              <a:ext cx="1131623" cy="3175"/>
            </a:xfrm>
            <a:prstGeom prst="line">
              <a:avLst/>
            </a:prstGeom>
            <a:noFill/>
            <a:ln w="19050">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3" name="Line 22"/>
            <p:cNvSpPr>
              <a:spLocks noChangeShapeType="1"/>
            </p:cNvSpPr>
            <p:nvPr/>
          </p:nvSpPr>
          <p:spPr bwMode="auto">
            <a:xfrm rot="1343676" flipV="1">
              <a:off x="3163291" y="4059962"/>
              <a:ext cx="1131623" cy="4762"/>
            </a:xfrm>
            <a:prstGeom prst="line">
              <a:avLst/>
            </a:prstGeom>
            <a:noFill/>
            <a:ln w="19050">
              <a:solidFill>
                <a:srgbClr val="00B05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5" name="Line 24"/>
            <p:cNvSpPr>
              <a:spLocks noChangeShapeType="1"/>
            </p:cNvSpPr>
            <p:nvPr/>
          </p:nvSpPr>
          <p:spPr bwMode="auto">
            <a:xfrm>
              <a:off x="6181525" y="2999512"/>
              <a:ext cx="959644" cy="385762"/>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25"/>
            <p:cNvSpPr>
              <a:spLocks noChangeShapeType="1"/>
            </p:cNvSpPr>
            <p:nvPr/>
          </p:nvSpPr>
          <p:spPr bwMode="auto">
            <a:xfrm flipV="1">
              <a:off x="6181526" y="3769447"/>
              <a:ext cx="959643" cy="414338"/>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26"/>
            <p:cNvSpPr>
              <a:spLocks noChangeShapeType="1"/>
            </p:cNvSpPr>
            <p:nvPr/>
          </p:nvSpPr>
          <p:spPr bwMode="auto">
            <a:xfrm>
              <a:off x="7942592" y="3591649"/>
              <a:ext cx="1257167" cy="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8559997" y="3472587"/>
              <a:ext cx="1133343"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Text Box 28"/>
            <p:cNvSpPr txBox="1">
              <a:spLocks noChangeArrowheads="1"/>
            </p:cNvSpPr>
            <p:nvPr/>
          </p:nvSpPr>
          <p:spPr bwMode="auto">
            <a:xfrm>
              <a:off x="8509573" y="2672488"/>
              <a:ext cx="1325338" cy="7708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600" b="1">
                  <a:latin typeface="微软雅黑" pitchFamily="34" charset="-122"/>
                  <a:ea typeface="微软雅黑" pitchFamily="34" charset="-122"/>
                </a:rPr>
                <a:t>分组离开</a:t>
              </a:r>
            </a:p>
            <a:p>
              <a:pPr algn="ctr"/>
              <a:r>
                <a:rPr kumimoji="1" lang="zh-CN" altLang="en-US" sz="1600" b="1">
                  <a:latin typeface="微软雅黑" pitchFamily="34" charset="-122"/>
                  <a:ea typeface="微软雅黑" pitchFamily="34" charset="-122"/>
                </a:rPr>
                <a:t>路由器</a:t>
              </a:r>
            </a:p>
          </p:txBody>
        </p:sp>
        <p:sp>
          <p:nvSpPr>
            <p:cNvPr id="30" name="Text Box 29"/>
            <p:cNvSpPr txBox="1">
              <a:spLocks noChangeArrowheads="1"/>
            </p:cNvSpPr>
            <p:nvPr/>
          </p:nvSpPr>
          <p:spPr bwMode="auto">
            <a:xfrm>
              <a:off x="2231163" y="2761388"/>
              <a:ext cx="1054861" cy="446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a:latin typeface="微软雅黑" pitchFamily="34" charset="-122"/>
                  <a:ea typeface="微软雅黑" pitchFamily="34" charset="-122"/>
                </a:rPr>
                <a:t>分类器</a:t>
              </a:r>
            </a:p>
          </p:txBody>
        </p:sp>
        <p:sp>
          <p:nvSpPr>
            <p:cNvPr id="31" name="Text Box 30"/>
            <p:cNvSpPr txBox="1">
              <a:spLocks noChangeArrowheads="1"/>
            </p:cNvSpPr>
            <p:nvPr/>
          </p:nvSpPr>
          <p:spPr bwMode="auto">
            <a:xfrm>
              <a:off x="6748477" y="3913913"/>
              <a:ext cx="1595816" cy="446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（服务员）</a:t>
              </a:r>
            </a:p>
          </p:txBody>
        </p:sp>
        <p:sp>
          <p:nvSpPr>
            <p:cNvPr id="32" name="Line 31"/>
            <p:cNvSpPr>
              <a:spLocks noChangeShapeType="1"/>
            </p:cNvSpPr>
            <p:nvPr/>
          </p:nvSpPr>
          <p:spPr bwMode="auto">
            <a:xfrm>
              <a:off x="1276679" y="3591649"/>
              <a:ext cx="1257167"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Text Box 50"/>
            <p:cNvSpPr txBox="1">
              <a:spLocks noChangeArrowheads="1"/>
            </p:cNvSpPr>
            <p:nvPr/>
          </p:nvSpPr>
          <p:spPr bwMode="auto">
            <a:xfrm>
              <a:off x="4490970" y="1470750"/>
              <a:ext cx="1257719" cy="527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latin typeface="微软雅黑" pitchFamily="34" charset="-122"/>
                  <a:ea typeface="微软雅黑" pitchFamily="34" charset="-122"/>
                </a:rPr>
                <a:t>路由器</a:t>
              </a:r>
            </a:p>
          </p:txBody>
        </p:sp>
        <p:sp>
          <p:nvSpPr>
            <p:cNvPr id="34" name="Text Box 51"/>
            <p:cNvSpPr txBox="1">
              <a:spLocks noChangeArrowheads="1"/>
            </p:cNvSpPr>
            <p:nvPr/>
          </p:nvSpPr>
          <p:spPr bwMode="auto">
            <a:xfrm>
              <a:off x="4982709" y="2755038"/>
              <a:ext cx="1409863" cy="446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spc="700" dirty="0" smtClean="0">
                  <a:solidFill>
                    <a:schemeClr val="bg1"/>
                  </a:solidFill>
                  <a:latin typeface="微软雅黑" pitchFamily="34" charset="-122"/>
                  <a:ea typeface="微软雅黑" pitchFamily="34" charset="-122"/>
                </a:rPr>
                <a:t>高高高</a:t>
              </a:r>
              <a:endParaRPr kumimoji="1" lang="zh-CN" altLang="en-US" sz="1600" b="1" spc="700" dirty="0">
                <a:solidFill>
                  <a:schemeClr val="bg1"/>
                </a:solidFill>
                <a:latin typeface="微软雅黑" pitchFamily="34" charset="-122"/>
                <a:ea typeface="微软雅黑" pitchFamily="34" charset="-122"/>
              </a:endParaRPr>
            </a:p>
          </p:txBody>
        </p:sp>
        <p:sp>
          <p:nvSpPr>
            <p:cNvPr id="35" name="Line 52"/>
            <p:cNvSpPr>
              <a:spLocks noChangeShapeType="1"/>
            </p:cNvSpPr>
            <p:nvPr/>
          </p:nvSpPr>
          <p:spPr bwMode="auto">
            <a:xfrm>
              <a:off x="5051621" y="2647088"/>
              <a:ext cx="0" cy="708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53"/>
            <p:cNvSpPr>
              <a:spLocks noChangeShapeType="1"/>
            </p:cNvSpPr>
            <p:nvPr/>
          </p:nvSpPr>
          <p:spPr bwMode="auto">
            <a:xfrm>
              <a:off x="5445454" y="3828187"/>
              <a:ext cx="0" cy="709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Text Box 54"/>
            <p:cNvSpPr txBox="1">
              <a:spLocks noChangeArrowheads="1"/>
            </p:cNvSpPr>
            <p:nvPr/>
          </p:nvSpPr>
          <p:spPr bwMode="auto">
            <a:xfrm>
              <a:off x="5751577" y="3976979"/>
              <a:ext cx="513906" cy="446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a:solidFill>
                    <a:schemeClr val="bg1"/>
                  </a:solidFill>
                  <a:latin typeface="微软雅黑" pitchFamily="34" charset="-122"/>
                  <a:ea typeface="微软雅黑" pitchFamily="34" charset="-122"/>
                </a:rPr>
                <a:t>低</a:t>
              </a:r>
            </a:p>
          </p:txBody>
        </p:sp>
        <p:sp>
          <p:nvSpPr>
            <p:cNvPr id="24" name="Oval 23"/>
            <p:cNvSpPr>
              <a:spLocks noChangeArrowheads="1"/>
            </p:cNvSpPr>
            <p:nvPr/>
          </p:nvSpPr>
          <p:spPr bwMode="auto">
            <a:xfrm>
              <a:off x="7062059" y="3118574"/>
              <a:ext cx="880533" cy="82708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1600" b="1" dirty="0">
                  <a:latin typeface="微软雅黑" pitchFamily="34" charset="-122"/>
                  <a:ea typeface="微软雅黑" pitchFamily="34" charset="-122"/>
                </a:rPr>
                <a:t>调度</a:t>
              </a:r>
            </a:p>
          </p:txBody>
        </p:sp>
      </p:grpSp>
    </p:spTree>
    <p:extLst>
      <p:ext uri="{BB962C8B-B14F-4D97-AF65-F5344CB8AC3E}">
        <p14:creationId xmlns:p14="http://schemas.microsoft.com/office/powerpoint/2010/main" xmlns="" val="3085284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 name="矩形 4"/>
          <p:cNvSpPr>
            <a:spLocks noChangeArrowheads="1"/>
          </p:cNvSpPr>
          <p:nvPr/>
        </p:nvSpPr>
        <p:spPr bwMode="auto">
          <a:xfrm>
            <a:off x="635844" y="628308"/>
            <a:ext cx="326243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高优先级分组优先接受服务</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200829" y="3623205"/>
            <a:ext cx="6771720"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简单地按优先级排队会带来一个缺点：在高优先级队列中总是有分组时，低优先级队列中的分组就长期得不到服务。这就</a:t>
            </a:r>
            <a:r>
              <a:rPr lang="zh-CN" altLang="en-US" sz="1600" b="1" dirty="0">
                <a:solidFill>
                  <a:srgbClr val="0000FF"/>
                </a:solidFill>
                <a:latin typeface="微软雅黑" pitchFamily="34" charset="-122"/>
                <a:ea typeface="微软雅黑" pitchFamily="34" charset="-122"/>
              </a:rPr>
              <a:t>不太公平</a:t>
            </a:r>
            <a:r>
              <a:rPr lang="zh-CN" altLang="en-US" sz="1600" b="1" dirty="0">
                <a:latin typeface="微软雅黑" pitchFamily="34" charset="-122"/>
                <a:ea typeface="微软雅黑" pitchFamily="34" charset="-122"/>
              </a:rPr>
              <a:t>。</a:t>
            </a:r>
          </a:p>
        </p:txBody>
      </p:sp>
      <p:grpSp>
        <p:nvGrpSpPr>
          <p:cNvPr id="48" name="组合 47"/>
          <p:cNvGrpSpPr/>
          <p:nvPr/>
        </p:nvGrpSpPr>
        <p:grpSpPr>
          <a:xfrm>
            <a:off x="998943" y="1430225"/>
            <a:ext cx="7094376" cy="1964380"/>
            <a:chOff x="272480" y="1555674"/>
            <a:chExt cx="9626167" cy="2665414"/>
          </a:xfrm>
        </p:grpSpPr>
        <p:sp>
          <p:nvSpPr>
            <p:cNvPr id="6" name="Text Box 5"/>
            <p:cNvSpPr txBox="1">
              <a:spLocks noChangeArrowheads="1"/>
            </p:cNvSpPr>
            <p:nvPr/>
          </p:nvSpPr>
          <p:spPr bwMode="auto">
            <a:xfrm>
              <a:off x="9561076" y="2500237"/>
              <a:ext cx="337571" cy="3758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 name="AutoShape 6"/>
            <p:cNvSpPr>
              <a:spLocks noChangeArrowheads="1"/>
            </p:cNvSpPr>
            <p:nvPr/>
          </p:nvSpPr>
          <p:spPr bwMode="auto">
            <a:xfrm>
              <a:off x="1053266" y="1901750"/>
              <a:ext cx="45058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1</a:t>
              </a:r>
            </a:p>
          </p:txBody>
        </p:sp>
        <p:sp>
          <p:nvSpPr>
            <p:cNvPr id="8" name="AutoShape 7"/>
            <p:cNvSpPr>
              <a:spLocks noChangeArrowheads="1"/>
            </p:cNvSpPr>
            <p:nvPr/>
          </p:nvSpPr>
          <p:spPr bwMode="auto">
            <a:xfrm>
              <a:off x="1593280" y="1901750"/>
              <a:ext cx="448866"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2</a:t>
              </a:r>
            </a:p>
          </p:txBody>
        </p:sp>
        <p:sp>
          <p:nvSpPr>
            <p:cNvPr id="9" name="AutoShape 8"/>
            <p:cNvSpPr>
              <a:spLocks noChangeArrowheads="1"/>
            </p:cNvSpPr>
            <p:nvPr/>
          </p:nvSpPr>
          <p:spPr bwMode="auto">
            <a:xfrm>
              <a:off x="2133296" y="1901750"/>
              <a:ext cx="45058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10" name="AutoShape 9"/>
            <p:cNvSpPr>
              <a:spLocks noChangeArrowheads="1"/>
            </p:cNvSpPr>
            <p:nvPr/>
          </p:nvSpPr>
          <p:spPr bwMode="auto">
            <a:xfrm>
              <a:off x="5277074" y="1901750"/>
              <a:ext cx="448866"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sp>
          <p:nvSpPr>
            <p:cNvPr id="11" name="Rectangle 10"/>
            <p:cNvSpPr>
              <a:spLocks noChangeArrowheads="1"/>
            </p:cNvSpPr>
            <p:nvPr/>
          </p:nvSpPr>
          <p:spPr bwMode="auto">
            <a:xfrm>
              <a:off x="965557" y="2760588"/>
              <a:ext cx="8088180" cy="687387"/>
            </a:xfrm>
            <a:prstGeom prst="rect">
              <a:avLst/>
            </a:prstGeom>
            <a:solidFill>
              <a:srgbClr val="00B0F0"/>
            </a:solidFill>
            <a:ln w="19050">
              <a:solidFill>
                <a:srgbClr val="0000FF"/>
              </a:solidFill>
              <a:prstDash val="sys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微软雅黑" pitchFamily="34" charset="-122"/>
                <a:ea typeface="微软雅黑" pitchFamily="34" charset="-122"/>
              </a:endParaRPr>
            </a:p>
          </p:txBody>
        </p:sp>
        <p:sp>
          <p:nvSpPr>
            <p:cNvPr id="12" name="Line 11"/>
            <p:cNvSpPr>
              <a:spLocks noChangeShapeType="1"/>
            </p:cNvSpPr>
            <p:nvPr/>
          </p:nvSpPr>
          <p:spPr bwMode="auto">
            <a:xfrm>
              <a:off x="2582161"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3" name="Line 12"/>
            <p:cNvSpPr>
              <a:spLocks noChangeShapeType="1"/>
            </p:cNvSpPr>
            <p:nvPr/>
          </p:nvSpPr>
          <p:spPr bwMode="auto">
            <a:xfrm>
              <a:off x="4200484"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4" name="Line 13"/>
            <p:cNvSpPr>
              <a:spLocks noChangeShapeType="1"/>
            </p:cNvSpPr>
            <p:nvPr/>
          </p:nvSpPr>
          <p:spPr bwMode="auto">
            <a:xfrm>
              <a:off x="5818809"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5" name="Line 14"/>
            <p:cNvSpPr>
              <a:spLocks noChangeShapeType="1"/>
            </p:cNvSpPr>
            <p:nvPr/>
          </p:nvSpPr>
          <p:spPr bwMode="auto">
            <a:xfrm>
              <a:off x="7438853" y="2760588"/>
              <a:ext cx="0" cy="687387"/>
            </a:xfrm>
            <a:prstGeom prst="line">
              <a:avLst/>
            </a:prstGeom>
            <a:noFill/>
            <a:ln w="19050">
              <a:solidFill>
                <a:srgbClr val="0000FF"/>
              </a:solidFill>
              <a:prstDash val="sys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16" name="Text Box 15"/>
            <p:cNvSpPr txBox="1">
              <a:spLocks noChangeArrowheads="1"/>
            </p:cNvSpPr>
            <p:nvPr/>
          </p:nvSpPr>
          <p:spPr bwMode="auto">
            <a:xfrm>
              <a:off x="272480" y="1895400"/>
              <a:ext cx="737785" cy="417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到达</a:t>
              </a:r>
            </a:p>
          </p:txBody>
        </p:sp>
        <p:sp>
          <p:nvSpPr>
            <p:cNvPr id="17" name="Text Box 16"/>
            <p:cNvSpPr txBox="1">
              <a:spLocks noChangeArrowheads="1"/>
            </p:cNvSpPr>
            <p:nvPr/>
          </p:nvSpPr>
          <p:spPr bwMode="auto">
            <a:xfrm>
              <a:off x="272480" y="3640061"/>
              <a:ext cx="737785" cy="417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离开</a:t>
              </a:r>
            </a:p>
          </p:txBody>
        </p:sp>
        <p:sp>
          <p:nvSpPr>
            <p:cNvPr id="18" name="Text Box 17"/>
            <p:cNvSpPr txBox="1">
              <a:spLocks noChangeArrowheads="1"/>
            </p:cNvSpPr>
            <p:nvPr/>
          </p:nvSpPr>
          <p:spPr bwMode="auto">
            <a:xfrm>
              <a:off x="289678" y="2747888"/>
              <a:ext cx="737785" cy="7099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接受</a:t>
              </a:r>
            </a:p>
            <a:p>
              <a:r>
                <a:rPr kumimoji="1" lang="zh-CN" altLang="en-US" sz="1400" b="1">
                  <a:latin typeface="微软雅黑" pitchFamily="34" charset="-122"/>
                  <a:ea typeface="微软雅黑" pitchFamily="34" charset="-122"/>
                </a:rPr>
                <a:t>服务</a:t>
              </a:r>
            </a:p>
          </p:txBody>
        </p:sp>
        <p:sp>
          <p:nvSpPr>
            <p:cNvPr id="19" name="AutoShape 18"/>
            <p:cNvSpPr>
              <a:spLocks noChangeArrowheads="1"/>
            </p:cNvSpPr>
            <p:nvPr/>
          </p:nvSpPr>
          <p:spPr bwMode="auto">
            <a:xfrm>
              <a:off x="4377624" y="1901750"/>
              <a:ext cx="448865"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20" name="Line 19"/>
            <p:cNvSpPr>
              <a:spLocks noChangeShapeType="1"/>
            </p:cNvSpPr>
            <p:nvPr/>
          </p:nvSpPr>
          <p:spPr bwMode="auto">
            <a:xfrm>
              <a:off x="1232124"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1" name="Line 20"/>
            <p:cNvSpPr>
              <a:spLocks noChangeShapeType="1"/>
            </p:cNvSpPr>
            <p:nvPr/>
          </p:nvSpPr>
          <p:spPr bwMode="auto">
            <a:xfrm>
              <a:off x="1772139"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2" name="Line 21"/>
            <p:cNvSpPr>
              <a:spLocks noChangeShapeType="1"/>
            </p:cNvSpPr>
            <p:nvPr/>
          </p:nvSpPr>
          <p:spPr bwMode="auto">
            <a:xfrm>
              <a:off x="2310434"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3" name="Line 22"/>
            <p:cNvSpPr>
              <a:spLocks noChangeShapeType="1"/>
            </p:cNvSpPr>
            <p:nvPr/>
          </p:nvSpPr>
          <p:spPr bwMode="auto">
            <a:xfrm>
              <a:off x="4558201"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4" name="Line 23"/>
            <p:cNvSpPr>
              <a:spLocks noChangeShapeType="1"/>
            </p:cNvSpPr>
            <p:nvPr/>
          </p:nvSpPr>
          <p:spPr bwMode="auto">
            <a:xfrm>
              <a:off x="5457653" y="23319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25" name="AutoShape 24"/>
            <p:cNvSpPr>
              <a:spLocks noChangeArrowheads="1"/>
            </p:cNvSpPr>
            <p:nvPr/>
          </p:nvSpPr>
          <p:spPr bwMode="auto">
            <a:xfrm>
              <a:off x="1502132" y="2933624"/>
              <a:ext cx="448865" cy="428625"/>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26" name="AutoShape 25"/>
            <p:cNvSpPr>
              <a:spLocks noChangeArrowheads="1"/>
            </p:cNvSpPr>
            <p:nvPr/>
          </p:nvSpPr>
          <p:spPr bwMode="auto">
            <a:xfrm>
              <a:off x="3118737" y="2933624"/>
              <a:ext cx="450585" cy="428625"/>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27" name="AutoShape 26"/>
            <p:cNvSpPr>
              <a:spLocks noChangeArrowheads="1"/>
            </p:cNvSpPr>
            <p:nvPr/>
          </p:nvSpPr>
          <p:spPr bwMode="auto">
            <a:xfrm>
              <a:off x="4737060" y="2933624"/>
              <a:ext cx="450585" cy="428625"/>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2</a:t>
              </a:r>
            </a:p>
          </p:txBody>
        </p:sp>
        <p:sp>
          <p:nvSpPr>
            <p:cNvPr id="28" name="AutoShape 27"/>
            <p:cNvSpPr>
              <a:spLocks noChangeArrowheads="1"/>
            </p:cNvSpPr>
            <p:nvPr/>
          </p:nvSpPr>
          <p:spPr bwMode="auto">
            <a:xfrm>
              <a:off x="6355385" y="2933624"/>
              <a:ext cx="448865" cy="428625"/>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sp>
          <p:nvSpPr>
            <p:cNvPr id="29" name="AutoShape 28"/>
            <p:cNvSpPr>
              <a:spLocks noChangeArrowheads="1"/>
            </p:cNvSpPr>
            <p:nvPr/>
          </p:nvSpPr>
          <p:spPr bwMode="auto">
            <a:xfrm>
              <a:off x="7973707" y="2933624"/>
              <a:ext cx="448866" cy="428625"/>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30" name="Line 29"/>
            <p:cNvSpPr>
              <a:spLocks noChangeShapeType="1"/>
            </p:cNvSpPr>
            <p:nvPr/>
          </p:nvSpPr>
          <p:spPr bwMode="auto">
            <a:xfrm>
              <a:off x="2580441" y="344956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1" name="Line 30"/>
            <p:cNvSpPr>
              <a:spLocks noChangeShapeType="1"/>
            </p:cNvSpPr>
            <p:nvPr/>
          </p:nvSpPr>
          <p:spPr bwMode="auto">
            <a:xfrm>
              <a:off x="4198765" y="3447974"/>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2" name="Line 31"/>
            <p:cNvSpPr>
              <a:spLocks noChangeShapeType="1"/>
            </p:cNvSpPr>
            <p:nvPr/>
          </p:nvSpPr>
          <p:spPr bwMode="auto">
            <a:xfrm>
              <a:off x="5817089" y="3446387"/>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3" name="Line 32"/>
            <p:cNvSpPr>
              <a:spLocks noChangeShapeType="1"/>
            </p:cNvSpPr>
            <p:nvPr/>
          </p:nvSpPr>
          <p:spPr bwMode="auto">
            <a:xfrm>
              <a:off x="7437132" y="3444799"/>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4" name="Line 33"/>
            <p:cNvSpPr>
              <a:spLocks noChangeShapeType="1"/>
            </p:cNvSpPr>
            <p:nvPr/>
          </p:nvSpPr>
          <p:spPr bwMode="auto">
            <a:xfrm>
              <a:off x="9055457" y="3443212"/>
              <a:ext cx="0" cy="34290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35" name="AutoShape 34"/>
            <p:cNvSpPr>
              <a:spLocks noChangeArrowheads="1"/>
            </p:cNvSpPr>
            <p:nvPr/>
          </p:nvSpPr>
          <p:spPr bwMode="auto">
            <a:xfrm>
              <a:off x="2310435" y="3790875"/>
              <a:ext cx="44886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6" name="AutoShape 35"/>
            <p:cNvSpPr>
              <a:spLocks noChangeArrowheads="1"/>
            </p:cNvSpPr>
            <p:nvPr/>
          </p:nvSpPr>
          <p:spPr bwMode="auto">
            <a:xfrm>
              <a:off x="3928758" y="3790875"/>
              <a:ext cx="450585"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3</a:t>
              </a:r>
            </a:p>
          </p:txBody>
        </p:sp>
        <p:sp>
          <p:nvSpPr>
            <p:cNvPr id="37" name="AutoShape 36"/>
            <p:cNvSpPr>
              <a:spLocks noChangeArrowheads="1"/>
            </p:cNvSpPr>
            <p:nvPr/>
          </p:nvSpPr>
          <p:spPr bwMode="auto">
            <a:xfrm>
              <a:off x="5545362" y="3790875"/>
              <a:ext cx="450585"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2</a:t>
              </a:r>
            </a:p>
          </p:txBody>
        </p:sp>
        <p:sp>
          <p:nvSpPr>
            <p:cNvPr id="38" name="AutoShape 37"/>
            <p:cNvSpPr>
              <a:spLocks noChangeArrowheads="1"/>
            </p:cNvSpPr>
            <p:nvPr/>
          </p:nvSpPr>
          <p:spPr bwMode="auto">
            <a:xfrm>
              <a:off x="7165405" y="3790875"/>
              <a:ext cx="448866" cy="430213"/>
            </a:xfrm>
            <a:prstGeom prst="cube">
              <a:avLst>
                <a:gd name="adj" fmla="val 25000"/>
              </a:avLst>
            </a:prstGeom>
            <a:solidFill>
              <a:srgbClr val="99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5</a:t>
              </a:r>
            </a:p>
          </p:txBody>
        </p:sp>
        <p:sp>
          <p:nvSpPr>
            <p:cNvPr id="39" name="AutoShape 38"/>
            <p:cNvSpPr>
              <a:spLocks noChangeArrowheads="1"/>
            </p:cNvSpPr>
            <p:nvPr/>
          </p:nvSpPr>
          <p:spPr bwMode="auto">
            <a:xfrm>
              <a:off x="8782010" y="3790875"/>
              <a:ext cx="448866" cy="430213"/>
            </a:xfrm>
            <a:prstGeom prst="cube">
              <a:avLst>
                <a:gd name="adj" fmla="val 25000"/>
              </a:avLst>
            </a:prstGeom>
            <a:solidFill>
              <a:srgbClr val="FF66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4</a:t>
              </a:r>
            </a:p>
          </p:txBody>
        </p:sp>
        <p:sp>
          <p:nvSpPr>
            <p:cNvPr id="40" name="Line 39"/>
            <p:cNvSpPr>
              <a:spLocks noChangeShapeType="1"/>
            </p:cNvSpPr>
            <p:nvPr/>
          </p:nvSpPr>
          <p:spPr bwMode="auto">
            <a:xfrm>
              <a:off x="9052018" y="2760587"/>
              <a:ext cx="538294" cy="0"/>
            </a:xfrm>
            <a:prstGeom prst="line">
              <a:avLst/>
            </a:prstGeom>
            <a:noFill/>
            <a:ln w="19050">
              <a:solidFill>
                <a:srgbClr val="0000FF"/>
              </a:solidFill>
              <a:prstDash val="sysDash"/>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41" name="Line 40"/>
            <p:cNvSpPr>
              <a:spLocks noChangeShapeType="1"/>
            </p:cNvSpPr>
            <p:nvPr/>
          </p:nvSpPr>
          <p:spPr bwMode="auto">
            <a:xfrm>
              <a:off x="9052018" y="3447974"/>
              <a:ext cx="538294" cy="0"/>
            </a:xfrm>
            <a:prstGeom prst="line">
              <a:avLst/>
            </a:prstGeom>
            <a:noFill/>
            <a:ln w="19050">
              <a:solidFill>
                <a:srgbClr val="0000FF"/>
              </a:solidFill>
              <a:prstDash val="sysDash"/>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微软雅黑" pitchFamily="34" charset="-122"/>
                <a:ea typeface="微软雅黑" pitchFamily="34" charset="-122"/>
              </a:endParaRPr>
            </a:p>
          </p:txBody>
        </p:sp>
        <p:sp>
          <p:nvSpPr>
            <p:cNvPr id="42" name="Text Box 41"/>
            <p:cNvSpPr txBox="1">
              <a:spLocks noChangeArrowheads="1"/>
            </p:cNvSpPr>
            <p:nvPr/>
          </p:nvSpPr>
          <p:spPr bwMode="auto">
            <a:xfrm>
              <a:off x="9561076" y="3189212"/>
              <a:ext cx="337571" cy="3758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43" name="Text Box 42"/>
            <p:cNvSpPr txBox="1">
              <a:spLocks noChangeArrowheads="1"/>
            </p:cNvSpPr>
            <p:nvPr/>
          </p:nvSpPr>
          <p:spPr bwMode="auto">
            <a:xfrm>
              <a:off x="1103244" y="1555674"/>
              <a:ext cx="459375" cy="3758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高</a:t>
              </a:r>
            </a:p>
          </p:txBody>
        </p:sp>
        <p:sp>
          <p:nvSpPr>
            <p:cNvPr id="44" name="Text Box 43"/>
            <p:cNvSpPr txBox="1">
              <a:spLocks noChangeArrowheads="1"/>
            </p:cNvSpPr>
            <p:nvPr/>
          </p:nvSpPr>
          <p:spPr bwMode="auto">
            <a:xfrm>
              <a:off x="2166041" y="1555674"/>
              <a:ext cx="459375" cy="3758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高</a:t>
              </a:r>
            </a:p>
          </p:txBody>
        </p:sp>
        <p:sp>
          <p:nvSpPr>
            <p:cNvPr id="45" name="Text Box 44"/>
            <p:cNvSpPr txBox="1">
              <a:spLocks noChangeArrowheads="1"/>
            </p:cNvSpPr>
            <p:nvPr/>
          </p:nvSpPr>
          <p:spPr bwMode="auto">
            <a:xfrm>
              <a:off x="5337387" y="1555674"/>
              <a:ext cx="459375" cy="3758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高</a:t>
              </a:r>
            </a:p>
          </p:txBody>
        </p:sp>
        <p:sp>
          <p:nvSpPr>
            <p:cNvPr id="46" name="Text Box 45"/>
            <p:cNvSpPr txBox="1">
              <a:spLocks noChangeArrowheads="1"/>
            </p:cNvSpPr>
            <p:nvPr/>
          </p:nvSpPr>
          <p:spPr bwMode="auto">
            <a:xfrm>
              <a:off x="1634642" y="1555674"/>
              <a:ext cx="459375" cy="3758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低</a:t>
              </a:r>
            </a:p>
          </p:txBody>
        </p:sp>
        <p:sp>
          <p:nvSpPr>
            <p:cNvPr id="47" name="Text Box 46"/>
            <p:cNvSpPr txBox="1">
              <a:spLocks noChangeArrowheads="1"/>
            </p:cNvSpPr>
            <p:nvPr/>
          </p:nvSpPr>
          <p:spPr bwMode="auto">
            <a:xfrm>
              <a:off x="4431041" y="1555674"/>
              <a:ext cx="459375" cy="3758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低</a:t>
              </a:r>
            </a:p>
          </p:txBody>
        </p:sp>
      </p:grpSp>
    </p:spTree>
    <p:extLst>
      <p:ext uri="{BB962C8B-B14F-4D97-AF65-F5344CB8AC3E}">
        <p14:creationId xmlns:p14="http://schemas.microsoft.com/office/powerpoint/2010/main" xmlns="" val="35100979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 name="矩形 4"/>
          <p:cNvSpPr>
            <a:spLocks noChangeArrowheads="1"/>
          </p:cNvSpPr>
          <p:nvPr/>
        </p:nvSpPr>
        <p:spPr bwMode="auto">
          <a:xfrm>
            <a:off x="635844" y="628308"/>
            <a:ext cx="356328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公平排队 </a:t>
            </a:r>
            <a:r>
              <a:rPr lang="en-US" altLang="zh-CN" sz="2000" b="1" dirty="0">
                <a:latin typeface="微软雅黑" pitchFamily="34" charset="-122"/>
                <a:ea typeface="微软雅黑" pitchFamily="34" charset="-122"/>
              </a:rPr>
              <a:t>FQ (Fair Queuing)</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24225" y="372110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但公平排队也有不公平的地方，这就是长分组得到的服务时间长，而短分组就比较吃亏，并且公平排队并没有区分分组的优先级。</a:t>
            </a:r>
          </a:p>
        </p:txBody>
      </p:sp>
      <p:grpSp>
        <p:nvGrpSpPr>
          <p:cNvPr id="54" name="组合 53"/>
          <p:cNvGrpSpPr/>
          <p:nvPr/>
        </p:nvGrpSpPr>
        <p:grpSpPr>
          <a:xfrm>
            <a:off x="1295941" y="1099702"/>
            <a:ext cx="6496547" cy="2515342"/>
            <a:chOff x="474148" y="1340768"/>
            <a:chExt cx="9008019" cy="3487738"/>
          </a:xfrm>
        </p:grpSpPr>
        <p:sp>
          <p:nvSpPr>
            <p:cNvPr id="6" name="Text Box 33"/>
            <p:cNvSpPr txBox="1">
              <a:spLocks noChangeArrowheads="1"/>
            </p:cNvSpPr>
            <p:nvPr/>
          </p:nvSpPr>
          <p:spPr bwMode="auto">
            <a:xfrm>
              <a:off x="8249325" y="2559968"/>
              <a:ext cx="1232842" cy="714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分组离开</a:t>
              </a:r>
            </a:p>
            <a:p>
              <a:pPr algn="ctr"/>
              <a:r>
                <a:rPr kumimoji="1" lang="zh-CN" altLang="en-US" sz="1400" b="1">
                  <a:latin typeface="微软雅黑" pitchFamily="34" charset="-122"/>
                  <a:ea typeface="微软雅黑" pitchFamily="34" charset="-122"/>
                </a:rPr>
                <a:t>路由器</a:t>
              </a:r>
            </a:p>
          </p:txBody>
        </p:sp>
        <p:sp>
          <p:nvSpPr>
            <p:cNvPr id="7" name="Rectangle 4"/>
            <p:cNvSpPr>
              <a:spLocks noChangeArrowheads="1"/>
            </p:cNvSpPr>
            <p:nvPr/>
          </p:nvSpPr>
          <p:spPr bwMode="auto">
            <a:xfrm>
              <a:off x="1850717" y="1870993"/>
              <a:ext cx="6289279" cy="2957513"/>
            </a:xfrm>
            <a:prstGeom prst="rect">
              <a:avLst/>
            </a:prstGeom>
            <a:solidFill>
              <a:srgbClr val="66FFFF"/>
            </a:solidFill>
            <a:ln w="9525" algn="ctr">
              <a:solidFill>
                <a:srgbClr val="0000FF"/>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Rectangle 5"/>
            <p:cNvSpPr>
              <a:spLocks noChangeArrowheads="1"/>
            </p:cNvSpPr>
            <p:nvPr/>
          </p:nvSpPr>
          <p:spPr bwMode="auto">
            <a:xfrm>
              <a:off x="5493236" y="3071143"/>
              <a:ext cx="240771" cy="639762"/>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Rectangle 6"/>
            <p:cNvSpPr>
              <a:spLocks noChangeArrowheads="1"/>
            </p:cNvSpPr>
            <p:nvPr/>
          </p:nvSpPr>
          <p:spPr bwMode="auto">
            <a:xfrm>
              <a:off x="5008255" y="2112293"/>
              <a:ext cx="703395" cy="638175"/>
            </a:xfrm>
            <a:prstGeom prst="rect">
              <a:avLst/>
            </a:prstGeom>
            <a:solidFill>
              <a:srgbClr val="CC00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Freeform 7"/>
            <p:cNvSpPr>
              <a:spLocks/>
            </p:cNvSpPr>
            <p:nvPr/>
          </p:nvSpPr>
          <p:spPr bwMode="auto">
            <a:xfrm>
              <a:off x="3821599" y="2112293"/>
              <a:ext cx="1890052" cy="63817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8"/>
            <p:cNvSpPr>
              <a:spLocks noChangeShapeType="1"/>
            </p:cNvSpPr>
            <p:nvPr/>
          </p:nvSpPr>
          <p:spPr bwMode="auto">
            <a:xfrm>
              <a:off x="5477758"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9"/>
            <p:cNvSpPr>
              <a:spLocks noChangeShapeType="1"/>
            </p:cNvSpPr>
            <p:nvPr/>
          </p:nvSpPr>
          <p:spPr bwMode="auto">
            <a:xfrm>
              <a:off x="5242146"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0"/>
            <p:cNvSpPr>
              <a:spLocks noChangeShapeType="1"/>
            </p:cNvSpPr>
            <p:nvPr/>
          </p:nvSpPr>
          <p:spPr bwMode="auto">
            <a:xfrm>
              <a:off x="5008255"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Line 11"/>
            <p:cNvSpPr>
              <a:spLocks noChangeShapeType="1"/>
            </p:cNvSpPr>
            <p:nvPr/>
          </p:nvSpPr>
          <p:spPr bwMode="auto">
            <a:xfrm>
              <a:off x="4774363"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Line 12"/>
            <p:cNvSpPr>
              <a:spLocks noChangeShapeType="1"/>
            </p:cNvSpPr>
            <p:nvPr/>
          </p:nvSpPr>
          <p:spPr bwMode="auto">
            <a:xfrm>
              <a:off x="4540471"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Line 13"/>
            <p:cNvSpPr>
              <a:spLocks noChangeShapeType="1"/>
            </p:cNvSpPr>
            <p:nvPr/>
          </p:nvSpPr>
          <p:spPr bwMode="auto">
            <a:xfrm>
              <a:off x="4306580"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Line 14"/>
            <p:cNvSpPr>
              <a:spLocks noChangeShapeType="1"/>
            </p:cNvSpPr>
            <p:nvPr/>
          </p:nvSpPr>
          <p:spPr bwMode="auto">
            <a:xfrm>
              <a:off x="4072688" y="211229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Freeform 15"/>
            <p:cNvSpPr>
              <a:spLocks/>
            </p:cNvSpPr>
            <p:nvPr/>
          </p:nvSpPr>
          <p:spPr bwMode="auto">
            <a:xfrm>
              <a:off x="3838797" y="307114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Line 16"/>
            <p:cNvSpPr>
              <a:spLocks noChangeShapeType="1"/>
            </p:cNvSpPr>
            <p:nvPr/>
          </p:nvSpPr>
          <p:spPr bwMode="auto">
            <a:xfrm>
              <a:off x="5493236"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Line 17"/>
            <p:cNvSpPr>
              <a:spLocks noChangeShapeType="1"/>
            </p:cNvSpPr>
            <p:nvPr/>
          </p:nvSpPr>
          <p:spPr bwMode="auto">
            <a:xfrm>
              <a:off x="5261065"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18"/>
            <p:cNvSpPr>
              <a:spLocks noChangeShapeType="1"/>
            </p:cNvSpPr>
            <p:nvPr/>
          </p:nvSpPr>
          <p:spPr bwMode="auto">
            <a:xfrm>
              <a:off x="5025453"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19"/>
            <p:cNvSpPr>
              <a:spLocks noChangeShapeType="1"/>
            </p:cNvSpPr>
            <p:nvPr/>
          </p:nvSpPr>
          <p:spPr bwMode="auto">
            <a:xfrm>
              <a:off x="4791561"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0"/>
            <p:cNvSpPr>
              <a:spLocks noChangeShapeType="1"/>
            </p:cNvSpPr>
            <p:nvPr/>
          </p:nvSpPr>
          <p:spPr bwMode="auto">
            <a:xfrm>
              <a:off x="4557669"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1"/>
            <p:cNvSpPr>
              <a:spLocks noChangeShapeType="1"/>
            </p:cNvSpPr>
            <p:nvPr/>
          </p:nvSpPr>
          <p:spPr bwMode="auto">
            <a:xfrm>
              <a:off x="4323778"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2"/>
            <p:cNvSpPr>
              <a:spLocks noChangeShapeType="1"/>
            </p:cNvSpPr>
            <p:nvPr/>
          </p:nvSpPr>
          <p:spPr bwMode="auto">
            <a:xfrm>
              <a:off x="4089886" y="307114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AutoShape 23"/>
            <p:cNvSpPr>
              <a:spLocks noChangeArrowheads="1"/>
            </p:cNvSpPr>
            <p:nvPr/>
          </p:nvSpPr>
          <p:spPr bwMode="auto">
            <a:xfrm rot="5400000">
              <a:off x="2348597" y="3041046"/>
              <a:ext cx="639763" cy="699956"/>
            </a:xfrm>
            <a:prstGeom prst="triangle">
              <a:avLst>
                <a:gd name="adj" fmla="val 50000"/>
              </a:avLst>
            </a:prstGeom>
            <a:solidFill>
              <a:srgbClr val="00FF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Text Box 24"/>
            <p:cNvSpPr txBox="1">
              <a:spLocks noChangeArrowheads="1"/>
            </p:cNvSpPr>
            <p:nvPr/>
          </p:nvSpPr>
          <p:spPr bwMode="auto">
            <a:xfrm>
              <a:off x="474148" y="2559968"/>
              <a:ext cx="1232842" cy="714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分组到达</a:t>
              </a:r>
            </a:p>
            <a:p>
              <a:pPr algn="ctr"/>
              <a:r>
                <a:rPr kumimoji="1" lang="zh-CN" altLang="en-US" sz="1400" b="1">
                  <a:latin typeface="微软雅黑" pitchFamily="34" charset="-122"/>
                  <a:ea typeface="微软雅黑" pitchFamily="34" charset="-122"/>
                </a:rPr>
                <a:t>路由器</a:t>
              </a:r>
            </a:p>
          </p:txBody>
        </p:sp>
        <p:sp>
          <p:nvSpPr>
            <p:cNvPr id="28" name="Line 25"/>
            <p:cNvSpPr>
              <a:spLocks noChangeShapeType="1"/>
            </p:cNvSpPr>
            <p:nvPr/>
          </p:nvSpPr>
          <p:spPr bwMode="auto">
            <a:xfrm>
              <a:off x="560873" y="3282280"/>
              <a:ext cx="10542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6"/>
            <p:cNvSpPr>
              <a:spLocks noChangeShapeType="1"/>
            </p:cNvSpPr>
            <p:nvPr/>
          </p:nvSpPr>
          <p:spPr bwMode="auto">
            <a:xfrm rot="20256324" flipV="1">
              <a:off x="2958264" y="2526630"/>
              <a:ext cx="1133343" cy="639762"/>
            </a:xfrm>
            <a:prstGeom prst="line">
              <a:avLst/>
            </a:prstGeom>
            <a:noFill/>
            <a:ln w="28575">
              <a:solidFill>
                <a:srgbClr val="FF66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7"/>
            <p:cNvSpPr>
              <a:spLocks noChangeShapeType="1"/>
            </p:cNvSpPr>
            <p:nvPr/>
          </p:nvSpPr>
          <p:spPr bwMode="auto">
            <a:xfrm rot="1343676">
              <a:off x="2963423" y="3602956"/>
              <a:ext cx="1012957" cy="668337"/>
            </a:xfrm>
            <a:prstGeom prst="line">
              <a:avLst/>
            </a:prstGeom>
            <a:noFill/>
            <a:ln w="28575">
              <a:solidFill>
                <a:srgbClr val="00B0F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29"/>
            <p:cNvSpPr>
              <a:spLocks noChangeShapeType="1"/>
            </p:cNvSpPr>
            <p:nvPr/>
          </p:nvSpPr>
          <p:spPr bwMode="auto">
            <a:xfrm>
              <a:off x="5711651" y="2447255"/>
              <a:ext cx="1358635" cy="9334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0"/>
            <p:cNvSpPr>
              <a:spLocks noChangeShapeType="1"/>
            </p:cNvSpPr>
            <p:nvPr/>
          </p:nvSpPr>
          <p:spPr bwMode="auto">
            <a:xfrm flipV="1">
              <a:off x="5749485" y="3390230"/>
              <a:ext cx="13208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1"/>
            <p:cNvSpPr>
              <a:spLocks noChangeShapeType="1"/>
            </p:cNvSpPr>
            <p:nvPr/>
          </p:nvSpPr>
          <p:spPr bwMode="auto">
            <a:xfrm>
              <a:off x="7917731" y="3390229"/>
              <a:ext cx="1167739" cy="0"/>
            </a:xfrm>
            <a:prstGeom prst="line">
              <a:avLst/>
            </a:prstGeom>
            <a:noFill/>
            <a:ln w="28575">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2"/>
            <p:cNvSpPr>
              <a:spLocks noChangeShapeType="1"/>
            </p:cNvSpPr>
            <p:nvPr/>
          </p:nvSpPr>
          <p:spPr bwMode="auto">
            <a:xfrm>
              <a:off x="8293057" y="3282280"/>
              <a:ext cx="105251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34"/>
            <p:cNvSpPr txBox="1">
              <a:spLocks noChangeArrowheads="1"/>
            </p:cNvSpPr>
            <p:nvPr/>
          </p:nvSpPr>
          <p:spPr bwMode="auto">
            <a:xfrm>
              <a:off x="2034735" y="2704431"/>
              <a:ext cx="987675" cy="420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分类器</a:t>
              </a:r>
            </a:p>
          </p:txBody>
        </p:sp>
        <p:sp>
          <p:nvSpPr>
            <p:cNvPr id="37" name="Rectangle 35"/>
            <p:cNvSpPr>
              <a:spLocks noChangeArrowheads="1"/>
            </p:cNvSpPr>
            <p:nvPr/>
          </p:nvSpPr>
          <p:spPr bwMode="auto">
            <a:xfrm>
              <a:off x="4791560" y="4029993"/>
              <a:ext cx="937289" cy="639762"/>
            </a:xfrm>
            <a:prstGeom prst="rect">
              <a:avLst/>
            </a:prstGeom>
            <a:solidFill>
              <a:srgbClr val="0000FF"/>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8" name="Freeform 36"/>
            <p:cNvSpPr>
              <a:spLocks/>
            </p:cNvSpPr>
            <p:nvPr/>
          </p:nvSpPr>
          <p:spPr bwMode="auto">
            <a:xfrm>
              <a:off x="3838797" y="402999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Line 37"/>
            <p:cNvSpPr>
              <a:spLocks noChangeShapeType="1"/>
            </p:cNvSpPr>
            <p:nvPr/>
          </p:nvSpPr>
          <p:spPr bwMode="auto">
            <a:xfrm>
              <a:off x="5493236"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0" name="Line 38"/>
            <p:cNvSpPr>
              <a:spLocks noChangeShapeType="1"/>
            </p:cNvSpPr>
            <p:nvPr/>
          </p:nvSpPr>
          <p:spPr bwMode="auto">
            <a:xfrm>
              <a:off x="5261065"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Line 39"/>
            <p:cNvSpPr>
              <a:spLocks noChangeShapeType="1"/>
            </p:cNvSpPr>
            <p:nvPr/>
          </p:nvSpPr>
          <p:spPr bwMode="auto">
            <a:xfrm>
              <a:off x="5025453"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40"/>
            <p:cNvSpPr>
              <a:spLocks noChangeShapeType="1"/>
            </p:cNvSpPr>
            <p:nvPr/>
          </p:nvSpPr>
          <p:spPr bwMode="auto">
            <a:xfrm>
              <a:off x="4791561"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41"/>
            <p:cNvSpPr>
              <a:spLocks noChangeShapeType="1"/>
            </p:cNvSpPr>
            <p:nvPr/>
          </p:nvSpPr>
          <p:spPr bwMode="auto">
            <a:xfrm>
              <a:off x="4557669"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42"/>
            <p:cNvSpPr>
              <a:spLocks noChangeShapeType="1"/>
            </p:cNvSpPr>
            <p:nvPr/>
          </p:nvSpPr>
          <p:spPr bwMode="auto">
            <a:xfrm>
              <a:off x="4323778"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43"/>
            <p:cNvSpPr>
              <a:spLocks noChangeShapeType="1"/>
            </p:cNvSpPr>
            <p:nvPr/>
          </p:nvSpPr>
          <p:spPr bwMode="auto">
            <a:xfrm>
              <a:off x="4089886" y="402999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Line 44"/>
            <p:cNvSpPr>
              <a:spLocks noChangeShapeType="1"/>
            </p:cNvSpPr>
            <p:nvPr/>
          </p:nvSpPr>
          <p:spPr bwMode="auto">
            <a:xfrm rot="-2193812">
              <a:off x="3212792" y="3202905"/>
              <a:ext cx="607087" cy="417512"/>
            </a:xfrm>
            <a:prstGeom prst="line">
              <a:avLst/>
            </a:prstGeom>
            <a:noFill/>
            <a:ln w="28575">
              <a:solidFill>
                <a:srgbClr val="00B05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Line 45"/>
            <p:cNvSpPr>
              <a:spLocks noChangeShapeType="1"/>
            </p:cNvSpPr>
            <p:nvPr/>
          </p:nvSpPr>
          <p:spPr bwMode="auto">
            <a:xfrm flipV="1">
              <a:off x="5730568" y="3407692"/>
              <a:ext cx="1360356" cy="9144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8" name="Freeform 46"/>
            <p:cNvSpPr>
              <a:spLocks/>
            </p:cNvSpPr>
            <p:nvPr/>
          </p:nvSpPr>
          <p:spPr bwMode="auto">
            <a:xfrm>
              <a:off x="6384088" y="2407567"/>
              <a:ext cx="380075"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28575"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9" name="Text Box 50"/>
            <p:cNvSpPr txBox="1">
              <a:spLocks noChangeArrowheads="1"/>
            </p:cNvSpPr>
            <p:nvPr/>
          </p:nvSpPr>
          <p:spPr bwMode="auto">
            <a:xfrm>
              <a:off x="3517198" y="1858293"/>
              <a:ext cx="380073" cy="420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1</a:t>
              </a:r>
              <a:endParaRPr kumimoji="1" lang="en-US" altLang="zh-CN" sz="1400" b="1" baseline="-25000">
                <a:latin typeface="微软雅黑" pitchFamily="34" charset="-122"/>
                <a:ea typeface="微软雅黑" pitchFamily="34" charset="-122"/>
              </a:endParaRPr>
            </a:p>
          </p:txBody>
        </p:sp>
        <p:sp>
          <p:nvSpPr>
            <p:cNvPr id="50" name="Text Box 51"/>
            <p:cNvSpPr txBox="1">
              <a:spLocks noChangeArrowheads="1"/>
            </p:cNvSpPr>
            <p:nvPr/>
          </p:nvSpPr>
          <p:spPr bwMode="auto">
            <a:xfrm>
              <a:off x="3443245" y="2844131"/>
              <a:ext cx="380075" cy="420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2</a:t>
              </a:r>
              <a:endParaRPr kumimoji="1" lang="en-US" altLang="zh-CN" sz="1400" b="1" baseline="-25000">
                <a:latin typeface="微软雅黑" pitchFamily="34" charset="-122"/>
                <a:ea typeface="微软雅黑" pitchFamily="34" charset="-122"/>
              </a:endParaRPr>
            </a:p>
          </p:txBody>
        </p:sp>
        <p:sp>
          <p:nvSpPr>
            <p:cNvPr id="51" name="Text Box 52"/>
            <p:cNvSpPr txBox="1">
              <a:spLocks noChangeArrowheads="1"/>
            </p:cNvSpPr>
            <p:nvPr/>
          </p:nvSpPr>
          <p:spPr bwMode="auto">
            <a:xfrm>
              <a:off x="3487960" y="3763293"/>
              <a:ext cx="380075" cy="420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3</a:t>
              </a:r>
              <a:endParaRPr kumimoji="1" lang="en-US" altLang="zh-CN" sz="1400" b="1" baseline="-25000">
                <a:latin typeface="微软雅黑" pitchFamily="34" charset="-122"/>
                <a:ea typeface="微软雅黑" pitchFamily="34" charset="-122"/>
              </a:endParaRPr>
            </a:p>
          </p:txBody>
        </p:sp>
        <p:sp>
          <p:nvSpPr>
            <p:cNvPr id="52" name="Line 53"/>
            <p:cNvSpPr>
              <a:spLocks noChangeShapeType="1"/>
            </p:cNvSpPr>
            <p:nvPr/>
          </p:nvSpPr>
          <p:spPr bwMode="auto">
            <a:xfrm>
              <a:off x="1147323" y="3390230"/>
              <a:ext cx="117117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3" name="Text Box 54"/>
            <p:cNvSpPr txBox="1">
              <a:spLocks noChangeArrowheads="1"/>
            </p:cNvSpPr>
            <p:nvPr/>
          </p:nvSpPr>
          <p:spPr bwMode="auto">
            <a:xfrm>
              <a:off x="4237789" y="1340768"/>
              <a:ext cx="1197818" cy="5043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latin typeface="微软雅黑" pitchFamily="34" charset="-122"/>
                  <a:ea typeface="微软雅黑" pitchFamily="34" charset="-122"/>
                </a:rPr>
                <a:t>路由器</a:t>
              </a:r>
            </a:p>
          </p:txBody>
        </p:sp>
        <p:sp>
          <p:nvSpPr>
            <p:cNvPr id="31" name="Oval 28"/>
            <p:cNvSpPr>
              <a:spLocks noChangeArrowheads="1"/>
            </p:cNvSpPr>
            <p:nvPr/>
          </p:nvSpPr>
          <p:spPr bwMode="auto">
            <a:xfrm>
              <a:off x="7094363" y="3034631"/>
              <a:ext cx="820340" cy="744537"/>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1400" b="1" dirty="0">
                  <a:latin typeface="微软雅黑" pitchFamily="34" charset="-122"/>
                  <a:ea typeface="微软雅黑" pitchFamily="34" charset="-122"/>
                </a:rPr>
                <a:t>调度</a:t>
              </a:r>
            </a:p>
          </p:txBody>
        </p:sp>
      </p:grpSp>
    </p:spTree>
    <p:extLst>
      <p:ext uri="{BB962C8B-B14F-4D97-AF65-F5344CB8AC3E}">
        <p14:creationId xmlns:p14="http://schemas.microsoft.com/office/powerpoint/2010/main" xmlns="" val="10111006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
          <p:cNvSpPr>
            <a:spLocks noChangeArrowheads="1"/>
          </p:cNvSpPr>
          <p:nvPr/>
        </p:nvSpPr>
        <p:spPr bwMode="auto">
          <a:xfrm>
            <a:off x="517853" y="67813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0" name="矩形 4"/>
          <p:cNvSpPr>
            <a:spLocks noChangeArrowheads="1"/>
          </p:cNvSpPr>
          <p:nvPr/>
        </p:nvSpPr>
        <p:spPr bwMode="auto">
          <a:xfrm>
            <a:off x="635844" y="628308"/>
            <a:ext cx="242887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加权公平排队 </a:t>
            </a:r>
            <a:r>
              <a:rPr lang="en-US" altLang="zh-CN" sz="2000" b="1" dirty="0">
                <a:latin typeface="微软雅黑" pitchFamily="34" charset="-122"/>
                <a:ea typeface="微软雅黑" pitchFamily="34" charset="-122"/>
              </a:rPr>
              <a:t>WFQ</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6" name="组合 55"/>
          <p:cNvGrpSpPr/>
          <p:nvPr/>
        </p:nvGrpSpPr>
        <p:grpSpPr>
          <a:xfrm>
            <a:off x="1355599" y="1143303"/>
            <a:ext cx="6441404" cy="2434125"/>
            <a:chOff x="407006" y="2605558"/>
            <a:chExt cx="9229570" cy="3487738"/>
          </a:xfrm>
        </p:grpSpPr>
        <p:sp>
          <p:nvSpPr>
            <p:cNvPr id="5" name="Text Box 33"/>
            <p:cNvSpPr txBox="1">
              <a:spLocks noChangeArrowheads="1"/>
            </p:cNvSpPr>
            <p:nvPr/>
          </p:nvSpPr>
          <p:spPr bwMode="auto">
            <a:xfrm>
              <a:off x="8182184" y="3824758"/>
              <a:ext cx="1454392" cy="842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itchFamily="34" charset="-122"/>
                  <a:ea typeface="微软雅黑" pitchFamily="34" charset="-122"/>
                </a:rPr>
                <a:t>分组离开</a:t>
              </a:r>
            </a:p>
            <a:p>
              <a:pPr algn="ctr"/>
              <a:r>
                <a:rPr kumimoji="1" lang="zh-CN" altLang="en-US" sz="1400" b="1" dirty="0">
                  <a:latin typeface="微软雅黑" pitchFamily="34" charset="-122"/>
                  <a:ea typeface="微软雅黑" pitchFamily="34" charset="-122"/>
                </a:rPr>
                <a:t>路由器</a:t>
              </a:r>
            </a:p>
          </p:txBody>
        </p:sp>
        <p:sp>
          <p:nvSpPr>
            <p:cNvPr id="6" name="Rectangle 4"/>
            <p:cNvSpPr>
              <a:spLocks noChangeArrowheads="1"/>
            </p:cNvSpPr>
            <p:nvPr/>
          </p:nvSpPr>
          <p:spPr bwMode="auto">
            <a:xfrm>
              <a:off x="1894350" y="3135783"/>
              <a:ext cx="6289279" cy="2957513"/>
            </a:xfrm>
            <a:prstGeom prst="rect">
              <a:avLst/>
            </a:prstGeom>
            <a:solidFill>
              <a:srgbClr val="66FFFF"/>
            </a:solidFill>
            <a:ln w="9525" algn="ctr">
              <a:solidFill>
                <a:srgbClr val="0000FF"/>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7" name="Rectangle 5"/>
            <p:cNvSpPr>
              <a:spLocks noChangeArrowheads="1"/>
            </p:cNvSpPr>
            <p:nvPr/>
          </p:nvSpPr>
          <p:spPr bwMode="auto">
            <a:xfrm>
              <a:off x="5521392" y="4335933"/>
              <a:ext cx="256248" cy="63976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Rectangle 6"/>
            <p:cNvSpPr>
              <a:spLocks noChangeArrowheads="1"/>
            </p:cNvSpPr>
            <p:nvPr/>
          </p:nvSpPr>
          <p:spPr bwMode="auto">
            <a:xfrm>
              <a:off x="5051888" y="3377083"/>
              <a:ext cx="703395" cy="638175"/>
            </a:xfrm>
            <a:prstGeom prst="rect">
              <a:avLst/>
            </a:prstGeom>
            <a:solidFill>
              <a:srgbClr val="CC00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Freeform 7"/>
            <p:cNvSpPr>
              <a:spLocks/>
            </p:cNvSpPr>
            <p:nvPr/>
          </p:nvSpPr>
          <p:spPr bwMode="auto">
            <a:xfrm>
              <a:off x="3865232" y="3377083"/>
              <a:ext cx="1890052" cy="638175"/>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8"/>
            <p:cNvSpPr>
              <a:spLocks noChangeShapeType="1"/>
            </p:cNvSpPr>
            <p:nvPr/>
          </p:nvSpPr>
          <p:spPr bwMode="auto">
            <a:xfrm>
              <a:off x="5521391"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9"/>
            <p:cNvSpPr>
              <a:spLocks noChangeShapeType="1"/>
            </p:cNvSpPr>
            <p:nvPr/>
          </p:nvSpPr>
          <p:spPr bwMode="auto">
            <a:xfrm>
              <a:off x="5285779"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5051888"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4817996"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4584104"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4350213"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4116321" y="3377083"/>
              <a:ext cx="0" cy="638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Freeform 15"/>
            <p:cNvSpPr>
              <a:spLocks/>
            </p:cNvSpPr>
            <p:nvPr/>
          </p:nvSpPr>
          <p:spPr bwMode="auto">
            <a:xfrm>
              <a:off x="3882430" y="433593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Line 16"/>
            <p:cNvSpPr>
              <a:spLocks noChangeShapeType="1"/>
            </p:cNvSpPr>
            <p:nvPr/>
          </p:nvSpPr>
          <p:spPr bwMode="auto">
            <a:xfrm>
              <a:off x="5536869"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Line 17"/>
            <p:cNvSpPr>
              <a:spLocks noChangeShapeType="1"/>
            </p:cNvSpPr>
            <p:nvPr/>
          </p:nvSpPr>
          <p:spPr bwMode="auto">
            <a:xfrm>
              <a:off x="5304698"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Line 18"/>
            <p:cNvSpPr>
              <a:spLocks noChangeShapeType="1"/>
            </p:cNvSpPr>
            <p:nvPr/>
          </p:nvSpPr>
          <p:spPr bwMode="auto">
            <a:xfrm>
              <a:off x="5069086"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19"/>
            <p:cNvSpPr>
              <a:spLocks noChangeShapeType="1"/>
            </p:cNvSpPr>
            <p:nvPr/>
          </p:nvSpPr>
          <p:spPr bwMode="auto">
            <a:xfrm>
              <a:off x="4835194"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0"/>
            <p:cNvSpPr>
              <a:spLocks noChangeShapeType="1"/>
            </p:cNvSpPr>
            <p:nvPr/>
          </p:nvSpPr>
          <p:spPr bwMode="auto">
            <a:xfrm>
              <a:off x="4601302"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1"/>
            <p:cNvSpPr>
              <a:spLocks noChangeShapeType="1"/>
            </p:cNvSpPr>
            <p:nvPr/>
          </p:nvSpPr>
          <p:spPr bwMode="auto">
            <a:xfrm>
              <a:off x="4367411"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4" name="Line 22"/>
            <p:cNvSpPr>
              <a:spLocks noChangeShapeType="1"/>
            </p:cNvSpPr>
            <p:nvPr/>
          </p:nvSpPr>
          <p:spPr bwMode="auto">
            <a:xfrm>
              <a:off x="4133519" y="433593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AutoShape 23"/>
            <p:cNvSpPr>
              <a:spLocks noChangeArrowheads="1"/>
            </p:cNvSpPr>
            <p:nvPr/>
          </p:nvSpPr>
          <p:spPr bwMode="auto">
            <a:xfrm rot="5400000">
              <a:off x="2392230" y="4305836"/>
              <a:ext cx="639763" cy="699956"/>
            </a:xfrm>
            <a:prstGeom prst="triangle">
              <a:avLst>
                <a:gd name="adj" fmla="val 50000"/>
              </a:avLst>
            </a:prstGeom>
            <a:solidFill>
              <a:srgbClr val="66FF66"/>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Text Box 24"/>
            <p:cNvSpPr txBox="1">
              <a:spLocks noChangeArrowheads="1"/>
            </p:cNvSpPr>
            <p:nvPr/>
          </p:nvSpPr>
          <p:spPr bwMode="auto">
            <a:xfrm>
              <a:off x="407006" y="3824758"/>
              <a:ext cx="1454392" cy="842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分组到达</a:t>
              </a:r>
            </a:p>
            <a:p>
              <a:pPr algn="ctr"/>
              <a:r>
                <a:rPr kumimoji="1" lang="zh-CN" altLang="en-US" sz="1400" b="1">
                  <a:latin typeface="微软雅黑" pitchFamily="34" charset="-122"/>
                  <a:ea typeface="微软雅黑" pitchFamily="34" charset="-122"/>
                </a:rPr>
                <a:t>路由器</a:t>
              </a:r>
            </a:p>
          </p:txBody>
        </p:sp>
        <p:sp>
          <p:nvSpPr>
            <p:cNvPr id="27" name="Line 25"/>
            <p:cNvSpPr>
              <a:spLocks noChangeShapeType="1"/>
            </p:cNvSpPr>
            <p:nvPr/>
          </p:nvSpPr>
          <p:spPr bwMode="auto">
            <a:xfrm>
              <a:off x="604506" y="4547070"/>
              <a:ext cx="1054233" cy="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Line 26"/>
            <p:cNvSpPr>
              <a:spLocks noChangeShapeType="1"/>
            </p:cNvSpPr>
            <p:nvPr/>
          </p:nvSpPr>
          <p:spPr bwMode="auto">
            <a:xfrm rot="20256324" flipV="1">
              <a:off x="3001897" y="3791420"/>
              <a:ext cx="1133343" cy="639762"/>
            </a:xfrm>
            <a:prstGeom prst="line">
              <a:avLst/>
            </a:prstGeom>
            <a:noFill/>
            <a:ln w="28575">
              <a:solidFill>
                <a:srgbClr val="FF66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7"/>
            <p:cNvSpPr>
              <a:spLocks noChangeShapeType="1"/>
            </p:cNvSpPr>
            <p:nvPr/>
          </p:nvSpPr>
          <p:spPr bwMode="auto">
            <a:xfrm rot="1343676">
              <a:off x="3007056" y="4867746"/>
              <a:ext cx="1012957" cy="668337"/>
            </a:xfrm>
            <a:prstGeom prst="line">
              <a:avLst/>
            </a:prstGeom>
            <a:noFill/>
            <a:ln w="28575">
              <a:solidFill>
                <a:srgbClr val="00B0F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Oval 28"/>
            <p:cNvSpPr>
              <a:spLocks noChangeArrowheads="1"/>
            </p:cNvSpPr>
            <p:nvPr/>
          </p:nvSpPr>
          <p:spPr bwMode="auto">
            <a:xfrm>
              <a:off x="7137996" y="4299421"/>
              <a:ext cx="820340" cy="744537"/>
            </a:xfrm>
            <a:prstGeom prst="ellipse">
              <a:avLst/>
            </a:prstGeom>
            <a:solidFill>
              <a:srgbClr val="FFFF00"/>
            </a:solidFill>
            <a:ln w="127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1400" b="1">
                  <a:latin typeface="微软雅黑" pitchFamily="34" charset="-122"/>
                  <a:ea typeface="微软雅黑" pitchFamily="34" charset="-122"/>
                </a:rPr>
                <a:t>调度</a:t>
              </a:r>
            </a:p>
          </p:txBody>
        </p:sp>
        <p:sp>
          <p:nvSpPr>
            <p:cNvPr id="31" name="Line 29"/>
            <p:cNvSpPr>
              <a:spLocks noChangeShapeType="1"/>
            </p:cNvSpPr>
            <p:nvPr/>
          </p:nvSpPr>
          <p:spPr bwMode="auto">
            <a:xfrm>
              <a:off x="5755284" y="3712045"/>
              <a:ext cx="1358635" cy="9334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30"/>
            <p:cNvSpPr>
              <a:spLocks noChangeShapeType="1"/>
            </p:cNvSpPr>
            <p:nvPr/>
          </p:nvSpPr>
          <p:spPr bwMode="auto">
            <a:xfrm flipV="1">
              <a:off x="5793118" y="4655020"/>
              <a:ext cx="13208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1"/>
            <p:cNvSpPr>
              <a:spLocks noChangeShapeType="1"/>
            </p:cNvSpPr>
            <p:nvPr/>
          </p:nvSpPr>
          <p:spPr bwMode="auto">
            <a:xfrm>
              <a:off x="7978974" y="4655020"/>
              <a:ext cx="1167739" cy="0"/>
            </a:xfrm>
            <a:prstGeom prst="line">
              <a:avLst/>
            </a:prstGeom>
            <a:noFill/>
            <a:ln w="19050">
              <a:solidFill>
                <a:srgbClr val="7030A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2"/>
            <p:cNvSpPr>
              <a:spLocks noChangeShapeType="1"/>
            </p:cNvSpPr>
            <p:nvPr/>
          </p:nvSpPr>
          <p:spPr bwMode="auto">
            <a:xfrm>
              <a:off x="8336690" y="4547070"/>
              <a:ext cx="1052513" cy="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Text Box 34"/>
            <p:cNvSpPr txBox="1">
              <a:spLocks noChangeArrowheads="1"/>
            </p:cNvSpPr>
            <p:nvPr/>
          </p:nvSpPr>
          <p:spPr bwMode="auto">
            <a:xfrm>
              <a:off x="2078369" y="3969221"/>
              <a:ext cx="1165167" cy="4958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分类器</a:t>
              </a:r>
            </a:p>
          </p:txBody>
        </p:sp>
        <p:sp>
          <p:nvSpPr>
            <p:cNvPr id="36" name="Rectangle 35"/>
            <p:cNvSpPr>
              <a:spLocks noChangeArrowheads="1"/>
            </p:cNvSpPr>
            <p:nvPr/>
          </p:nvSpPr>
          <p:spPr bwMode="auto">
            <a:xfrm>
              <a:off x="4827095" y="5294783"/>
              <a:ext cx="937286" cy="639764"/>
            </a:xfrm>
            <a:prstGeom prst="rect">
              <a:avLst/>
            </a:prstGeom>
            <a:solidFill>
              <a:srgbClr val="0000FF"/>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Freeform 36"/>
            <p:cNvSpPr>
              <a:spLocks/>
            </p:cNvSpPr>
            <p:nvPr/>
          </p:nvSpPr>
          <p:spPr bwMode="auto">
            <a:xfrm>
              <a:off x="3882430" y="5294783"/>
              <a:ext cx="1890052" cy="639763"/>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Line 37"/>
            <p:cNvSpPr>
              <a:spLocks noChangeShapeType="1"/>
            </p:cNvSpPr>
            <p:nvPr/>
          </p:nvSpPr>
          <p:spPr bwMode="auto">
            <a:xfrm>
              <a:off x="5536869"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9" name="Line 38"/>
            <p:cNvSpPr>
              <a:spLocks noChangeShapeType="1"/>
            </p:cNvSpPr>
            <p:nvPr/>
          </p:nvSpPr>
          <p:spPr bwMode="auto">
            <a:xfrm>
              <a:off x="5304698"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0" name="Line 39"/>
            <p:cNvSpPr>
              <a:spLocks noChangeShapeType="1"/>
            </p:cNvSpPr>
            <p:nvPr/>
          </p:nvSpPr>
          <p:spPr bwMode="auto">
            <a:xfrm>
              <a:off x="5069086"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1" name="Line 40"/>
            <p:cNvSpPr>
              <a:spLocks noChangeShapeType="1"/>
            </p:cNvSpPr>
            <p:nvPr/>
          </p:nvSpPr>
          <p:spPr bwMode="auto">
            <a:xfrm>
              <a:off x="4835194"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2" name="Line 41"/>
            <p:cNvSpPr>
              <a:spLocks noChangeShapeType="1"/>
            </p:cNvSpPr>
            <p:nvPr/>
          </p:nvSpPr>
          <p:spPr bwMode="auto">
            <a:xfrm>
              <a:off x="4601302"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3" name="Line 42"/>
            <p:cNvSpPr>
              <a:spLocks noChangeShapeType="1"/>
            </p:cNvSpPr>
            <p:nvPr/>
          </p:nvSpPr>
          <p:spPr bwMode="auto">
            <a:xfrm>
              <a:off x="4367411"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4" name="Line 43"/>
            <p:cNvSpPr>
              <a:spLocks noChangeShapeType="1"/>
            </p:cNvSpPr>
            <p:nvPr/>
          </p:nvSpPr>
          <p:spPr bwMode="auto">
            <a:xfrm>
              <a:off x="4133519" y="5294783"/>
              <a:ext cx="0" cy="639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5" name="Line 44"/>
            <p:cNvSpPr>
              <a:spLocks noChangeShapeType="1"/>
            </p:cNvSpPr>
            <p:nvPr/>
          </p:nvSpPr>
          <p:spPr bwMode="auto">
            <a:xfrm rot="-2193812">
              <a:off x="3256425" y="4467695"/>
              <a:ext cx="607087" cy="417512"/>
            </a:xfrm>
            <a:prstGeom prst="line">
              <a:avLst/>
            </a:prstGeom>
            <a:noFill/>
            <a:ln w="28575">
              <a:solidFill>
                <a:srgbClr val="00CC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Line 45"/>
            <p:cNvSpPr>
              <a:spLocks noChangeShapeType="1"/>
            </p:cNvSpPr>
            <p:nvPr/>
          </p:nvSpPr>
          <p:spPr bwMode="auto">
            <a:xfrm flipV="1">
              <a:off x="5774201" y="4672482"/>
              <a:ext cx="1360356" cy="9144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Freeform 46"/>
            <p:cNvSpPr>
              <a:spLocks/>
            </p:cNvSpPr>
            <p:nvPr/>
          </p:nvSpPr>
          <p:spPr bwMode="auto">
            <a:xfrm>
              <a:off x="6427721" y="3672357"/>
              <a:ext cx="380075" cy="1847850"/>
            </a:xfrm>
            <a:custGeom>
              <a:avLst/>
              <a:gdLst>
                <a:gd name="T0" fmla="*/ 83 w 221"/>
                <a:gd name="T1" fmla="*/ 0 h 1164"/>
                <a:gd name="T2" fmla="*/ 14 w 221"/>
                <a:gd name="T3" fmla="*/ 304 h 1164"/>
                <a:gd name="T4" fmla="*/ 4 w 221"/>
                <a:gd name="T5" fmla="*/ 522 h 1164"/>
                <a:gd name="T6" fmla="*/ 1 w 221"/>
                <a:gd name="T7" fmla="*/ 761 h 1164"/>
                <a:gd name="T8" fmla="*/ 10 w 221"/>
                <a:gd name="T9" fmla="*/ 954 h 1164"/>
                <a:gd name="T10" fmla="*/ 43 w 221"/>
                <a:gd name="T11" fmla="*/ 1105 h 1164"/>
                <a:gd name="T12" fmla="*/ 98 w 221"/>
                <a:gd name="T13" fmla="*/ 1163 h 1164"/>
                <a:gd name="T14" fmla="*/ 140 w 221"/>
                <a:gd name="T15" fmla="*/ 1095 h 1164"/>
                <a:gd name="T16" fmla="*/ 167 w 221"/>
                <a:gd name="T17" fmla="*/ 963 h 1164"/>
                <a:gd name="T18" fmla="*/ 196 w 221"/>
                <a:gd name="T19" fmla="*/ 723 h 1164"/>
                <a:gd name="T20" fmla="*/ 213 w 221"/>
                <a:gd name="T21" fmla="*/ 504 h 1164"/>
                <a:gd name="T22" fmla="*/ 221 w 221"/>
                <a:gd name="T23" fmla="*/ 228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1164">
                  <a:moveTo>
                    <a:pt x="83" y="0"/>
                  </a:moveTo>
                  <a:cubicBezTo>
                    <a:pt x="72" y="51"/>
                    <a:pt x="27" y="217"/>
                    <a:pt x="14" y="304"/>
                  </a:cubicBezTo>
                  <a:cubicBezTo>
                    <a:pt x="1" y="391"/>
                    <a:pt x="6" y="446"/>
                    <a:pt x="4" y="522"/>
                  </a:cubicBezTo>
                  <a:cubicBezTo>
                    <a:pt x="3" y="597"/>
                    <a:pt x="0" y="690"/>
                    <a:pt x="1" y="761"/>
                  </a:cubicBezTo>
                  <a:cubicBezTo>
                    <a:pt x="3" y="832"/>
                    <a:pt x="3" y="897"/>
                    <a:pt x="10" y="954"/>
                  </a:cubicBezTo>
                  <a:cubicBezTo>
                    <a:pt x="17" y="1012"/>
                    <a:pt x="28" y="1070"/>
                    <a:pt x="43" y="1105"/>
                  </a:cubicBezTo>
                  <a:cubicBezTo>
                    <a:pt x="57" y="1140"/>
                    <a:pt x="82" y="1164"/>
                    <a:pt x="98" y="1163"/>
                  </a:cubicBezTo>
                  <a:cubicBezTo>
                    <a:pt x="113" y="1161"/>
                    <a:pt x="129" y="1129"/>
                    <a:pt x="140" y="1095"/>
                  </a:cubicBezTo>
                  <a:cubicBezTo>
                    <a:pt x="152" y="1062"/>
                    <a:pt x="159" y="1024"/>
                    <a:pt x="167" y="963"/>
                  </a:cubicBezTo>
                  <a:cubicBezTo>
                    <a:pt x="176" y="901"/>
                    <a:pt x="188" y="800"/>
                    <a:pt x="196" y="723"/>
                  </a:cubicBezTo>
                  <a:cubicBezTo>
                    <a:pt x="203" y="646"/>
                    <a:pt x="208" y="586"/>
                    <a:pt x="213" y="504"/>
                  </a:cubicBezTo>
                  <a:cubicBezTo>
                    <a:pt x="217" y="421"/>
                    <a:pt x="220" y="285"/>
                    <a:pt x="221" y="228"/>
                  </a:cubicBezTo>
                </a:path>
              </a:pathLst>
            </a:custGeom>
            <a:noFill/>
            <a:ln w="28575"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8" name="Text Box 47"/>
            <p:cNvSpPr txBox="1">
              <a:spLocks noChangeArrowheads="1"/>
            </p:cNvSpPr>
            <p:nvPr/>
          </p:nvSpPr>
          <p:spPr bwMode="auto">
            <a:xfrm>
              <a:off x="5784520" y="3291358"/>
              <a:ext cx="661605" cy="4958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1</a:t>
              </a:r>
            </a:p>
          </p:txBody>
        </p:sp>
        <p:sp>
          <p:nvSpPr>
            <p:cNvPr id="49" name="Text Box 48"/>
            <p:cNvSpPr txBox="1">
              <a:spLocks noChangeArrowheads="1"/>
            </p:cNvSpPr>
            <p:nvPr/>
          </p:nvSpPr>
          <p:spPr bwMode="auto">
            <a:xfrm>
              <a:off x="5755284" y="4116858"/>
              <a:ext cx="661605" cy="4958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2</a:t>
              </a:r>
            </a:p>
          </p:txBody>
        </p:sp>
        <p:sp>
          <p:nvSpPr>
            <p:cNvPr id="50" name="Text Box 49"/>
            <p:cNvSpPr txBox="1">
              <a:spLocks noChangeArrowheads="1"/>
            </p:cNvSpPr>
            <p:nvPr/>
          </p:nvSpPr>
          <p:spPr bwMode="auto">
            <a:xfrm>
              <a:off x="5798279" y="5263033"/>
              <a:ext cx="661605" cy="4958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3</a:t>
              </a:r>
            </a:p>
          </p:txBody>
        </p:sp>
        <p:sp>
          <p:nvSpPr>
            <p:cNvPr id="51" name="Text Box 50"/>
            <p:cNvSpPr txBox="1">
              <a:spLocks noChangeArrowheads="1"/>
            </p:cNvSpPr>
            <p:nvPr/>
          </p:nvSpPr>
          <p:spPr bwMode="auto">
            <a:xfrm>
              <a:off x="3560830" y="3123084"/>
              <a:ext cx="380074" cy="4958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1</a:t>
              </a:r>
              <a:endParaRPr kumimoji="1" lang="en-US" altLang="zh-CN" sz="1400" b="1" baseline="-25000">
                <a:latin typeface="微软雅黑" pitchFamily="34" charset="-122"/>
                <a:ea typeface="微软雅黑" pitchFamily="34" charset="-122"/>
              </a:endParaRPr>
            </a:p>
          </p:txBody>
        </p:sp>
        <p:sp>
          <p:nvSpPr>
            <p:cNvPr id="52" name="Text Box 51"/>
            <p:cNvSpPr txBox="1">
              <a:spLocks noChangeArrowheads="1"/>
            </p:cNvSpPr>
            <p:nvPr/>
          </p:nvSpPr>
          <p:spPr bwMode="auto">
            <a:xfrm>
              <a:off x="3486877" y="4108920"/>
              <a:ext cx="380075" cy="4958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2</a:t>
              </a:r>
              <a:endParaRPr kumimoji="1" lang="en-US" altLang="zh-CN" sz="1400" b="1" baseline="-25000">
                <a:latin typeface="微软雅黑" pitchFamily="34" charset="-122"/>
                <a:ea typeface="微软雅黑" pitchFamily="34" charset="-122"/>
              </a:endParaRPr>
            </a:p>
          </p:txBody>
        </p:sp>
        <p:sp>
          <p:nvSpPr>
            <p:cNvPr id="53" name="Text Box 52"/>
            <p:cNvSpPr txBox="1">
              <a:spLocks noChangeArrowheads="1"/>
            </p:cNvSpPr>
            <p:nvPr/>
          </p:nvSpPr>
          <p:spPr bwMode="auto">
            <a:xfrm>
              <a:off x="3531593" y="5028083"/>
              <a:ext cx="380075" cy="4958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en-US" altLang="zh-CN" sz="1400" b="1">
                  <a:latin typeface="微软雅黑" pitchFamily="34" charset="-122"/>
                  <a:ea typeface="微软雅黑" pitchFamily="34" charset="-122"/>
                </a:rPr>
                <a:t>3</a:t>
              </a:r>
              <a:endParaRPr kumimoji="1" lang="en-US" altLang="zh-CN" sz="1400" b="1" baseline="-25000">
                <a:latin typeface="微软雅黑" pitchFamily="34" charset="-122"/>
                <a:ea typeface="微软雅黑" pitchFamily="34" charset="-122"/>
              </a:endParaRPr>
            </a:p>
          </p:txBody>
        </p:sp>
        <p:sp>
          <p:nvSpPr>
            <p:cNvPr id="54" name="Line 53"/>
            <p:cNvSpPr>
              <a:spLocks noChangeShapeType="1"/>
            </p:cNvSpPr>
            <p:nvPr/>
          </p:nvSpPr>
          <p:spPr bwMode="auto">
            <a:xfrm>
              <a:off x="1190956" y="4655020"/>
              <a:ext cx="117117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55" name="Text Box 54"/>
            <p:cNvSpPr txBox="1">
              <a:spLocks noChangeArrowheads="1"/>
            </p:cNvSpPr>
            <p:nvPr/>
          </p:nvSpPr>
          <p:spPr bwMode="auto">
            <a:xfrm>
              <a:off x="4281422" y="2605558"/>
              <a:ext cx="1413074" cy="594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latin typeface="微软雅黑" pitchFamily="34" charset="-122"/>
                  <a:ea typeface="微软雅黑" pitchFamily="34" charset="-122"/>
                </a:rPr>
                <a:t>路由器</a:t>
              </a:r>
            </a:p>
          </p:txBody>
        </p:sp>
      </p:grpSp>
      <p:sp>
        <p:nvSpPr>
          <p:cNvPr id="58" name="矩形 57"/>
          <p:cNvSpPr/>
          <p:nvPr/>
        </p:nvSpPr>
        <p:spPr>
          <a:xfrm>
            <a:off x="1424225" y="371475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在公平队列 </a:t>
            </a:r>
            <a:r>
              <a:rPr lang="en-US" altLang="zh-CN" sz="1400" b="1" dirty="0">
                <a:latin typeface="微软雅黑" pitchFamily="34" charset="-122"/>
                <a:ea typeface="微软雅黑" pitchFamily="34" charset="-122"/>
              </a:rPr>
              <a:t>(FQ) </a:t>
            </a:r>
            <a:r>
              <a:rPr lang="zh-CN" altLang="en-US" sz="1400" b="1" dirty="0">
                <a:latin typeface="微软雅黑" pitchFamily="34" charset="-122"/>
                <a:ea typeface="微软雅黑" pitchFamily="34" charset="-122"/>
              </a:rPr>
              <a:t>基础上，</a:t>
            </a:r>
            <a:r>
              <a:rPr lang="zh-CN" altLang="en-US" sz="1400" b="1" dirty="0">
                <a:solidFill>
                  <a:srgbClr val="0000FF"/>
                </a:solidFill>
                <a:latin typeface="微软雅黑" pitchFamily="34" charset="-122"/>
                <a:ea typeface="微软雅黑" pitchFamily="34" charset="-122"/>
              </a:rPr>
              <a:t>加权公平排队 </a:t>
            </a:r>
            <a:r>
              <a:rPr lang="en-US" altLang="zh-CN" sz="1400" b="1" dirty="0">
                <a:solidFill>
                  <a:srgbClr val="0000FF"/>
                </a:solidFill>
                <a:latin typeface="微软雅黑" pitchFamily="34" charset="-122"/>
                <a:ea typeface="微软雅黑" pitchFamily="34" charset="-122"/>
              </a:rPr>
              <a:t>WFQ </a:t>
            </a:r>
            <a:r>
              <a:rPr lang="en-US" altLang="zh-CN" sz="1400" b="1" dirty="0">
                <a:latin typeface="微软雅黑" pitchFamily="34" charset="-122"/>
                <a:ea typeface="微软雅黑" pitchFamily="34" charset="-122"/>
              </a:rPr>
              <a:t>(Weighted Fair Queuing) </a:t>
            </a:r>
            <a:r>
              <a:rPr lang="zh-CN" altLang="en-US" sz="1400" b="1" dirty="0">
                <a:latin typeface="微软雅黑" pitchFamily="34" charset="-122"/>
                <a:ea typeface="微软雅黑" pitchFamily="34" charset="-122"/>
              </a:rPr>
              <a:t>增加了队列“</a:t>
            </a:r>
            <a:r>
              <a:rPr lang="zh-CN" altLang="en-US" sz="1400" b="1" dirty="0">
                <a:solidFill>
                  <a:srgbClr val="0000FF"/>
                </a:solidFill>
                <a:latin typeface="微软雅黑" pitchFamily="34" charset="-122"/>
                <a:ea typeface="微软雅黑" pitchFamily="34" charset="-122"/>
              </a:rPr>
              <a:t>权重</a:t>
            </a:r>
            <a:r>
              <a:rPr lang="zh-CN" altLang="en-US" sz="1400" b="1" dirty="0">
                <a:latin typeface="微软雅黑" pitchFamily="34" charset="-122"/>
                <a:ea typeface="微软雅黑" pitchFamily="34" charset="-122"/>
              </a:rPr>
              <a:t>”的概念，使高优先级队列中的分组有更多的机会得到服务</a:t>
            </a:r>
          </a:p>
        </p:txBody>
      </p:sp>
    </p:spTree>
    <p:extLst>
      <p:ext uri="{BB962C8B-B14F-4D97-AF65-F5344CB8AC3E}">
        <p14:creationId xmlns:p14="http://schemas.microsoft.com/office/powerpoint/2010/main" xmlns="" val="39552129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17853" y="77165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矩形 4"/>
          <p:cNvSpPr>
            <a:spLocks noChangeArrowheads="1"/>
          </p:cNvSpPr>
          <p:nvPr/>
        </p:nvSpPr>
        <p:spPr bwMode="auto">
          <a:xfrm>
            <a:off x="635844" y="721827"/>
            <a:ext cx="25058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加权公平排队 </a:t>
            </a:r>
            <a:r>
              <a:rPr lang="en-US" altLang="zh-CN" sz="2000" b="1" dirty="0">
                <a:latin typeface="微软雅黑" pitchFamily="34" charset="-122"/>
                <a:ea typeface="微软雅黑" pitchFamily="34" charset="-122"/>
              </a:rPr>
              <a:t>WFQ </a:t>
            </a:r>
          </a:p>
        </p:txBody>
      </p:sp>
      <p:sp>
        <p:nvSpPr>
          <p:cNvPr id="4" name="Rectangle 46"/>
          <p:cNvSpPr>
            <a:spLocks noChangeArrowheads="1"/>
          </p:cNvSpPr>
          <p:nvPr/>
        </p:nvSpPr>
        <p:spPr bwMode="auto">
          <a:xfrm>
            <a:off x="517853" y="1109720"/>
            <a:ext cx="8229332" cy="19806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分组到达后就将分组进行分类，然后送交与其类别对应的队列。队列按顺序依次将队首的分组发送到链路。遇到队列空就跳过去。</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给队列</a:t>
            </a:r>
            <a:r>
              <a:rPr lang="zh-CN" altLang="en-US" sz="2000" b="1" i="1" dirty="0">
                <a:latin typeface="微软雅黑" pitchFamily="34" charset="-122"/>
                <a:ea typeface="微软雅黑" pitchFamily="34" charset="-122"/>
              </a:rPr>
              <a:t> </a:t>
            </a:r>
            <a:r>
              <a:rPr lang="en-US" altLang="zh-CN" sz="2000" b="1" i="1" dirty="0">
                <a:latin typeface="Times New Roman" pitchFamily="18" charset="0"/>
                <a:ea typeface="微软雅黑" pitchFamily="34" charset="-122"/>
                <a:cs typeface="Times New Roman" pitchFamily="18" charset="0"/>
              </a:rPr>
              <a:t>i</a:t>
            </a:r>
            <a:r>
              <a:rPr lang="en-US" altLang="zh-CN" sz="2000" b="1" i="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指派一个</a:t>
            </a:r>
            <a:r>
              <a:rPr lang="zh-CN" altLang="en-US" sz="2000" b="1" dirty="0">
                <a:solidFill>
                  <a:srgbClr val="0000FF"/>
                </a:solidFill>
                <a:latin typeface="微软雅黑" pitchFamily="34" charset="-122"/>
                <a:ea typeface="微软雅黑" pitchFamily="34" charset="-122"/>
              </a:rPr>
              <a:t>权重 </a:t>
            </a:r>
            <a:r>
              <a:rPr lang="en-US" altLang="zh-CN" sz="2800" i="1" dirty="0" err="1" smtClean="0">
                <a:solidFill>
                  <a:srgbClr val="0000FF"/>
                </a:solidFill>
                <a:latin typeface="Times New Roman" pitchFamily="18" charset="0"/>
              </a:rPr>
              <a:t>w</a:t>
            </a:r>
            <a:r>
              <a:rPr lang="en-US" altLang="zh-CN" sz="2800" i="1" baseline="-25000" dirty="0" err="1" smtClean="0">
                <a:solidFill>
                  <a:srgbClr val="0000FF"/>
                </a:solidFill>
                <a:latin typeface="Times New Roman" pitchFamily="18" charset="0"/>
              </a:rPr>
              <a:t>i</a:t>
            </a:r>
            <a:r>
              <a:rPr lang="zh-CN" altLang="en-US" sz="2000" b="1" dirty="0" smtClean="0">
                <a:solidFill>
                  <a:srgbClr val="0000FF"/>
                </a:solidFill>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。队列</a:t>
            </a:r>
            <a:r>
              <a:rPr lang="zh-CN" altLang="en-US" sz="2000" b="1" i="1" dirty="0" smtClean="0">
                <a:latin typeface="微软雅黑" pitchFamily="34" charset="-122"/>
                <a:ea typeface="微软雅黑" pitchFamily="34" charset="-122"/>
              </a:rPr>
              <a:t> </a:t>
            </a:r>
            <a:r>
              <a:rPr lang="en-US" altLang="zh-CN" sz="2000" b="1" i="1" dirty="0" smtClean="0">
                <a:latin typeface="Times New Roman" pitchFamily="18" charset="0"/>
                <a:ea typeface="微软雅黑" pitchFamily="34" charset="-122"/>
                <a:cs typeface="Times New Roman" pitchFamily="18" charset="0"/>
              </a:rPr>
              <a:t>i</a:t>
            </a:r>
            <a:r>
              <a:rPr lang="en-US" altLang="zh-CN" sz="2000" b="1" i="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得到</a:t>
            </a:r>
            <a:r>
              <a:rPr lang="zh-CN" altLang="en-US" sz="2000" b="1" dirty="0">
                <a:latin typeface="微软雅黑" pitchFamily="34" charset="-122"/>
                <a:ea typeface="微软雅黑" pitchFamily="34" charset="-122"/>
              </a:rPr>
              <a:t>的平均</a:t>
            </a:r>
            <a:r>
              <a:rPr lang="zh-CN" altLang="en-US" sz="2000" b="1" dirty="0" smtClean="0">
                <a:latin typeface="微软雅黑" pitchFamily="34" charset="-122"/>
                <a:ea typeface="微软雅黑" pitchFamily="34" charset="-122"/>
              </a:rPr>
              <a:t>服务时间 </a:t>
            </a:r>
            <a:r>
              <a:rPr lang="en-US" altLang="zh-CN" sz="2800" i="1" dirty="0" err="1" smtClean="0">
                <a:solidFill>
                  <a:srgbClr val="0000FF"/>
                </a:solidFill>
                <a:latin typeface="Times New Roman" pitchFamily="18" charset="0"/>
              </a:rPr>
              <a:t>w</a:t>
            </a:r>
            <a:r>
              <a:rPr lang="en-US" altLang="zh-CN" sz="2800" i="1" baseline="-25000" dirty="0" err="1" smtClean="0">
                <a:solidFill>
                  <a:srgbClr val="0000FF"/>
                </a:solidFill>
                <a:latin typeface="Times New Roman" pitchFamily="18" charset="0"/>
              </a:rPr>
              <a:t>i</a:t>
            </a:r>
            <a:r>
              <a:rPr lang="en-US" altLang="zh-CN" sz="2400" i="1" baseline="-25000" dirty="0" smtClean="0">
                <a:solidFill>
                  <a:srgbClr val="0000FF"/>
                </a:solidFill>
                <a:latin typeface="Times New Roman" pitchFamily="18" charset="0"/>
              </a:rPr>
              <a:t> </a:t>
            </a:r>
            <a:r>
              <a:rPr lang="en-US" altLang="zh-CN" sz="2400" dirty="0">
                <a:solidFill>
                  <a:srgbClr val="0000FF"/>
                </a:solidFill>
                <a:latin typeface="Times New Roman" pitchFamily="18" charset="0"/>
              </a:rPr>
              <a:t>/(</a:t>
            </a:r>
            <a:r>
              <a:rPr lang="en-US" altLang="zh-CN" sz="2400" dirty="0">
                <a:solidFill>
                  <a:srgbClr val="0000FF"/>
                </a:solidFill>
                <a:latin typeface="Times New Roman" pitchFamily="18" charset="0"/>
                <a:sym typeface="Symbol" pitchFamily="18" charset="2"/>
              </a:rPr>
              <a:t></a:t>
            </a:r>
            <a:r>
              <a:rPr lang="en-US" altLang="zh-CN" sz="2400" i="1" dirty="0" err="1" smtClean="0">
                <a:solidFill>
                  <a:srgbClr val="0000FF"/>
                </a:solidFill>
                <a:latin typeface="Times New Roman" pitchFamily="18" charset="0"/>
              </a:rPr>
              <a:t>w</a:t>
            </a:r>
            <a:r>
              <a:rPr lang="en-US" altLang="zh-CN" sz="2400" i="1" baseline="-25000" dirty="0" err="1" smtClean="0">
                <a:solidFill>
                  <a:srgbClr val="0000FF"/>
                </a:solidFill>
                <a:latin typeface="Times New Roman" pitchFamily="18" charset="0"/>
              </a:rPr>
              <a:t>j</a:t>
            </a:r>
            <a:r>
              <a:rPr lang="en-US" altLang="zh-CN" sz="2400" dirty="0" smtClean="0">
                <a:solidFill>
                  <a:srgbClr val="0000FF"/>
                </a:solidFill>
                <a:latin typeface="Times New Roman" pitchFamily="18" charset="0"/>
              </a:rPr>
              <a:t>)</a:t>
            </a:r>
            <a:r>
              <a:rPr lang="zh-CN" altLang="en-US" sz="2000" b="1" dirty="0" smtClean="0">
                <a:latin typeface="微软雅黑" pitchFamily="34" charset="-122"/>
                <a:ea typeface="微软雅黑" pitchFamily="34" charset="-122"/>
              </a:rPr>
              <a:t>，这里 </a:t>
            </a:r>
            <a:r>
              <a:rPr lang="zh-CN" altLang="en-US" sz="2400" dirty="0" smtClean="0">
                <a:sym typeface="Symbol" pitchFamily="18" charset="2"/>
              </a:rPr>
              <a:t></a:t>
            </a:r>
            <a:r>
              <a:rPr lang="en-US" altLang="zh-CN" sz="2400" i="1" dirty="0" err="1" smtClean="0">
                <a:latin typeface="Times New Roman" pitchFamily="18" charset="0"/>
              </a:rPr>
              <a:t>w</a:t>
            </a:r>
            <a:r>
              <a:rPr lang="en-US" altLang="zh-CN" sz="2400" i="1" baseline="-25000" dirty="0" err="1" smtClean="0">
                <a:latin typeface="Times New Roman" pitchFamily="18" charset="0"/>
              </a:rPr>
              <a:t>j</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是对所有的非空队列的权重求和。</a:t>
            </a: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队列 </a:t>
            </a:r>
            <a:r>
              <a:rPr lang="en-US" altLang="zh-CN" sz="2000" b="1" i="1" dirty="0" smtClean="0">
                <a:latin typeface="Times New Roman" pitchFamily="18" charset="0"/>
                <a:ea typeface="微软雅黑" pitchFamily="34" charset="-122"/>
                <a:cs typeface="Times New Roman" pitchFamily="18" charset="0"/>
              </a:rPr>
              <a:t>i </a:t>
            </a:r>
            <a:r>
              <a:rPr lang="zh-CN" altLang="en-US" sz="2000" b="1" dirty="0" smtClean="0">
                <a:latin typeface="微软雅黑" pitchFamily="34" charset="-122"/>
                <a:ea typeface="微软雅黑" pitchFamily="34" charset="-122"/>
              </a:rPr>
              <a:t>将</a:t>
            </a:r>
            <a:r>
              <a:rPr lang="zh-CN" altLang="en-US" sz="2000" b="1" dirty="0">
                <a:latin typeface="微软雅黑" pitchFamily="34" charset="-122"/>
                <a:ea typeface="微软雅黑" pitchFamily="34" charset="-122"/>
              </a:rPr>
              <a:t>得到的有保证的带宽 </a:t>
            </a:r>
            <a:r>
              <a:rPr lang="en-US" altLang="zh-CN" sz="2000" i="1" dirty="0" smtClean="0">
                <a:latin typeface="Times New Roman" pitchFamily="18" charset="0"/>
              </a:rPr>
              <a:t>R</a:t>
            </a:r>
            <a:r>
              <a:rPr lang="en-US" altLang="zh-CN" sz="2000" i="1" baseline="-25000" dirty="0" smtClean="0">
                <a:latin typeface="Times New Roman" pitchFamily="18" charset="0"/>
              </a:rPr>
              <a:t>i </a:t>
            </a:r>
            <a:r>
              <a:rPr lang="zh-CN" altLang="en-US" sz="2000" b="1" dirty="0" smtClean="0">
                <a:latin typeface="微软雅黑" pitchFamily="34" charset="-122"/>
                <a:ea typeface="微软雅黑" pitchFamily="34" charset="-122"/>
              </a:rPr>
              <a:t>应为</a:t>
            </a:r>
            <a:endParaRPr lang="en-US" altLang="zh-CN" sz="2000" b="1" dirty="0" smtClean="0">
              <a:latin typeface="微软雅黑" pitchFamily="34" charset="-122"/>
              <a:ea typeface="微软雅黑" pitchFamily="34" charset="-122"/>
            </a:endParaRPr>
          </a:p>
        </p:txBody>
      </p:sp>
      <p:sp>
        <p:nvSpPr>
          <p:cNvPr id="7" name="矩形 6"/>
          <p:cNvSpPr/>
          <p:nvPr/>
        </p:nvSpPr>
        <p:spPr>
          <a:xfrm>
            <a:off x="517853" y="3181184"/>
            <a:ext cx="8133857" cy="1090532"/>
          </a:xfrm>
          <a:prstGeom prst="rect">
            <a:avLst/>
          </a:prstGeom>
          <a:solidFill>
            <a:srgbClr val="66FFCC"/>
          </a:soli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Object 4"/>
          <p:cNvGraphicFramePr>
            <a:graphicFrameLocks noChangeAspect="1"/>
          </p:cNvGraphicFramePr>
          <p:nvPr>
            <p:extLst>
              <p:ext uri="{D42A27DB-BD31-4B8C-83A1-F6EECF244321}">
                <p14:modId xmlns:p14="http://schemas.microsoft.com/office/powerpoint/2010/main" xmlns="" val="3359911809"/>
              </p:ext>
            </p:extLst>
          </p:nvPr>
        </p:nvGraphicFramePr>
        <p:xfrm>
          <a:off x="3789925" y="3253936"/>
          <a:ext cx="1837658" cy="1017780"/>
        </p:xfrm>
        <a:graphic>
          <a:graphicData uri="http://schemas.openxmlformats.org/presentationml/2006/ole">
            <p:oleObj spid="_x0000_s13338" name="公式" r:id="rId3" imgW="736280" imgH="444307" progId="Equation.3">
              <p:embed/>
            </p:oleObj>
          </a:graphicData>
        </a:graphic>
      </p:graphicFrame>
      <p:sp>
        <p:nvSpPr>
          <p:cNvPr id="9" name="矩形 8"/>
          <p:cNvSpPr/>
          <p:nvPr/>
        </p:nvSpPr>
        <p:spPr>
          <a:xfrm>
            <a:off x="6762869" y="3484110"/>
            <a:ext cx="1442044" cy="492010"/>
          </a:xfrm>
          <a:prstGeom prst="rect">
            <a:avLst/>
          </a:prstGeom>
          <a:solidFill>
            <a:srgbClr val="66FFCC"/>
          </a:solidFill>
        </p:spPr>
        <p:txBody>
          <a:bodyPr wrap="none">
            <a:spAutoFit/>
          </a:bodyPr>
          <a:lstStyle/>
          <a:p>
            <a:pPr algn="ctr"/>
            <a:r>
              <a:rPr lang="zh-CN" altLang="en-US" sz="3200" b="1" dirty="0">
                <a:latin typeface="+mn-lt"/>
                <a:ea typeface="+mn-ea"/>
              </a:rPr>
              <a:t>（</a:t>
            </a:r>
            <a:r>
              <a:rPr lang="en-US" altLang="zh-CN" sz="3200" b="1" dirty="0">
                <a:latin typeface="+mn-lt"/>
                <a:ea typeface="+mn-ea"/>
              </a:rPr>
              <a:t>8-1</a:t>
            </a:r>
            <a:r>
              <a:rPr lang="zh-CN" altLang="en-US" sz="3200" b="1" dirty="0">
                <a:latin typeface="+mn-lt"/>
                <a:ea typeface="+mn-ea"/>
              </a:rPr>
              <a:t>） </a:t>
            </a:r>
          </a:p>
        </p:txBody>
      </p:sp>
    </p:spTree>
    <p:extLst>
      <p:ext uri="{BB962C8B-B14F-4D97-AF65-F5344CB8AC3E}">
        <p14:creationId xmlns:p14="http://schemas.microsoft.com/office/powerpoint/2010/main" xmlns="" val="40128699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AutoShape 5"/>
          <p:cNvSpPr>
            <a:spLocks noChangeArrowheads="1"/>
          </p:cNvSpPr>
          <p:nvPr/>
        </p:nvSpPr>
        <p:spPr bwMode="auto">
          <a:xfrm>
            <a:off x="517853" y="69232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0" name="矩形 4"/>
          <p:cNvSpPr>
            <a:spLocks noChangeArrowheads="1"/>
          </p:cNvSpPr>
          <p:nvPr/>
        </p:nvSpPr>
        <p:spPr bwMode="auto">
          <a:xfrm>
            <a:off x="635844" y="642492"/>
            <a:ext cx="272863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WFQ </a:t>
            </a: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FIFO </a:t>
            </a:r>
            <a:r>
              <a:rPr lang="zh-CN" altLang="en-US" sz="2000" b="1" dirty="0">
                <a:latin typeface="微软雅黑" pitchFamily="34" charset="-122"/>
                <a:ea typeface="微软雅黑" pitchFamily="34" charset="-122"/>
              </a:rPr>
              <a:t>的比较 </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24225" y="371475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分组流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的权重是 </a:t>
            </a:r>
            <a:r>
              <a:rPr lang="en-US" altLang="zh-CN" sz="1400" b="1" dirty="0">
                <a:latin typeface="微软雅黑" pitchFamily="34" charset="-122"/>
                <a:ea typeface="微软雅黑" pitchFamily="34" charset="-122"/>
              </a:rPr>
              <a:t>0.5</a:t>
            </a:r>
            <a:r>
              <a:rPr lang="zh-CN" altLang="en-US" sz="1400" b="1" dirty="0">
                <a:latin typeface="微软雅黑" pitchFamily="34" charset="-122"/>
                <a:ea typeface="微软雅黑" pitchFamily="34" charset="-122"/>
              </a:rPr>
              <a:t>（即得到服务的时间占总的服务时间的一半），分配给其他 </a:t>
            </a:r>
            <a:r>
              <a:rPr lang="en-US" altLang="zh-CN" sz="1400" b="1" dirty="0">
                <a:latin typeface="微软雅黑" pitchFamily="34" charset="-122"/>
                <a:ea typeface="微软雅黑" pitchFamily="34" charset="-122"/>
              </a:rPr>
              <a:t>10 </a:t>
            </a:r>
            <a:r>
              <a:rPr lang="zh-CN" altLang="en-US" sz="1400" b="1" dirty="0">
                <a:latin typeface="微软雅黑" pitchFamily="34" charset="-122"/>
                <a:ea typeface="微软雅黑" pitchFamily="34" charset="-122"/>
              </a:rPr>
              <a:t>个分组流的权重都各为 </a:t>
            </a:r>
            <a:r>
              <a:rPr lang="en-US" altLang="zh-CN" sz="1400" b="1" dirty="0">
                <a:latin typeface="微软雅黑" pitchFamily="34" charset="-122"/>
                <a:ea typeface="微软雅黑" pitchFamily="34" charset="-122"/>
              </a:rPr>
              <a:t>0.05</a:t>
            </a:r>
            <a:r>
              <a:rPr lang="zh-CN" altLang="en-US" sz="1400" b="1" dirty="0">
                <a:latin typeface="微软雅黑" pitchFamily="34" charset="-122"/>
                <a:ea typeface="微软雅黑" pitchFamily="34" charset="-122"/>
              </a:rPr>
              <a:t>。</a:t>
            </a:r>
          </a:p>
        </p:txBody>
      </p:sp>
      <p:sp>
        <p:nvSpPr>
          <p:cNvPr id="6" name="矩形 5"/>
          <p:cNvSpPr/>
          <p:nvPr/>
        </p:nvSpPr>
        <p:spPr>
          <a:xfrm>
            <a:off x="3127591" y="1221615"/>
            <a:ext cx="2824812" cy="338554"/>
          </a:xfrm>
          <a:prstGeom prst="rect">
            <a:avLst/>
          </a:prstGeom>
        </p:spPr>
        <p:txBody>
          <a:bodyPr wrap="none">
            <a:spAutoFit/>
          </a:bodyPr>
          <a:lstStyle/>
          <a:p>
            <a:pPr algn="ct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分组流 </a:t>
            </a:r>
            <a:r>
              <a:rPr lang="en-US" altLang="zh-CN" sz="1600" b="1" dirty="0">
                <a:latin typeface="微软雅黑" pitchFamily="34" charset="-122"/>
                <a:ea typeface="微软雅黑" pitchFamily="34" charset="-122"/>
              </a:rPr>
              <a:t>1 </a:t>
            </a:r>
            <a:r>
              <a:rPr lang="zh-CN" altLang="en-US" sz="1600" b="1" dirty="0">
                <a:latin typeface="微软雅黑" pitchFamily="34" charset="-122"/>
                <a:ea typeface="微软雅黑" pitchFamily="34" charset="-122"/>
              </a:rPr>
              <a:t>的分组连续输入</a:t>
            </a:r>
          </a:p>
        </p:txBody>
      </p:sp>
      <p:grpSp>
        <p:nvGrpSpPr>
          <p:cNvPr id="78" name="组合 77"/>
          <p:cNvGrpSpPr/>
          <p:nvPr/>
        </p:nvGrpSpPr>
        <p:grpSpPr>
          <a:xfrm>
            <a:off x="1269507" y="1554278"/>
            <a:ext cx="6496753" cy="2043125"/>
            <a:chOff x="148170" y="2392263"/>
            <a:chExt cx="9845870" cy="3096369"/>
          </a:xfrm>
        </p:grpSpPr>
        <p:sp>
          <p:nvSpPr>
            <p:cNvPr id="7" name="Rectangle 4"/>
            <p:cNvSpPr>
              <a:spLocks noChangeArrowheads="1"/>
            </p:cNvSpPr>
            <p:nvPr/>
          </p:nvSpPr>
          <p:spPr bwMode="auto">
            <a:xfrm>
              <a:off x="1420475"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8" name="Rectangle 5"/>
            <p:cNvSpPr>
              <a:spLocks noChangeArrowheads="1"/>
            </p:cNvSpPr>
            <p:nvPr/>
          </p:nvSpPr>
          <p:spPr bwMode="auto">
            <a:xfrm>
              <a:off x="1803988"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1</a:t>
              </a:r>
            </a:p>
          </p:txBody>
        </p:sp>
        <p:sp>
          <p:nvSpPr>
            <p:cNvPr id="9" name="Rectangle 6"/>
            <p:cNvSpPr>
              <a:spLocks noChangeArrowheads="1"/>
            </p:cNvSpPr>
            <p:nvPr/>
          </p:nvSpPr>
          <p:spPr bwMode="auto">
            <a:xfrm>
              <a:off x="2185782" y="2439889"/>
              <a:ext cx="38351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0" name="Rectangle 7"/>
            <p:cNvSpPr>
              <a:spLocks noChangeArrowheads="1"/>
            </p:cNvSpPr>
            <p:nvPr/>
          </p:nvSpPr>
          <p:spPr bwMode="auto">
            <a:xfrm>
              <a:off x="2569295"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1" name="Rectangle 8"/>
            <p:cNvSpPr>
              <a:spLocks noChangeArrowheads="1"/>
            </p:cNvSpPr>
            <p:nvPr/>
          </p:nvSpPr>
          <p:spPr bwMode="auto">
            <a:xfrm>
              <a:off x="2952809"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2" name="Rectangle 9"/>
            <p:cNvSpPr>
              <a:spLocks noChangeArrowheads="1"/>
            </p:cNvSpPr>
            <p:nvPr/>
          </p:nvSpPr>
          <p:spPr bwMode="auto">
            <a:xfrm>
              <a:off x="3334603" y="2439889"/>
              <a:ext cx="38351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3" name="Rectangle 10"/>
            <p:cNvSpPr>
              <a:spLocks noChangeArrowheads="1"/>
            </p:cNvSpPr>
            <p:nvPr/>
          </p:nvSpPr>
          <p:spPr bwMode="auto">
            <a:xfrm>
              <a:off x="3718117"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4" name="Rectangle 11"/>
            <p:cNvSpPr>
              <a:spLocks noChangeArrowheads="1"/>
            </p:cNvSpPr>
            <p:nvPr/>
          </p:nvSpPr>
          <p:spPr bwMode="auto">
            <a:xfrm>
              <a:off x="4099910"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5" name="Rectangle 12"/>
            <p:cNvSpPr>
              <a:spLocks noChangeArrowheads="1"/>
            </p:cNvSpPr>
            <p:nvPr/>
          </p:nvSpPr>
          <p:spPr bwMode="auto">
            <a:xfrm>
              <a:off x="4483424" y="2439889"/>
              <a:ext cx="38351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6" name="Rectangle 13"/>
            <p:cNvSpPr>
              <a:spLocks noChangeArrowheads="1"/>
            </p:cNvSpPr>
            <p:nvPr/>
          </p:nvSpPr>
          <p:spPr bwMode="auto">
            <a:xfrm>
              <a:off x="4866937" y="2439889"/>
              <a:ext cx="381794"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7" name="Rectangle 14"/>
            <p:cNvSpPr>
              <a:spLocks noChangeArrowheads="1"/>
            </p:cNvSpPr>
            <p:nvPr/>
          </p:nvSpPr>
          <p:spPr bwMode="auto">
            <a:xfrm>
              <a:off x="5248731" y="2439889"/>
              <a:ext cx="383513" cy="346075"/>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8" name="Rectangle 15"/>
            <p:cNvSpPr>
              <a:spLocks noChangeArrowheads="1"/>
            </p:cNvSpPr>
            <p:nvPr/>
          </p:nvSpPr>
          <p:spPr bwMode="auto">
            <a:xfrm>
              <a:off x="1420475" y="3016151"/>
              <a:ext cx="383513" cy="346075"/>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19" name="Rectangle 16"/>
            <p:cNvSpPr>
              <a:spLocks noChangeArrowheads="1"/>
            </p:cNvSpPr>
            <p:nvPr/>
          </p:nvSpPr>
          <p:spPr bwMode="auto">
            <a:xfrm>
              <a:off x="1420475" y="3938489"/>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20" name="Rectangle 17"/>
            <p:cNvSpPr>
              <a:spLocks noChangeArrowheads="1"/>
            </p:cNvSpPr>
            <p:nvPr/>
          </p:nvSpPr>
          <p:spPr bwMode="auto">
            <a:xfrm>
              <a:off x="1420475" y="4514749"/>
              <a:ext cx="383513" cy="344488"/>
            </a:xfrm>
            <a:prstGeom prst="rect">
              <a:avLst/>
            </a:prstGeom>
            <a:solidFill>
              <a:srgbClr val="66FFCC"/>
            </a:solidFill>
            <a:ln w="9525"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21" name="Rectangle 18"/>
            <p:cNvSpPr>
              <a:spLocks noChangeArrowheads="1"/>
            </p:cNvSpPr>
            <p:nvPr/>
          </p:nvSpPr>
          <p:spPr bwMode="auto">
            <a:xfrm>
              <a:off x="1803988"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22" name="Rectangle 19"/>
            <p:cNvSpPr>
              <a:spLocks noChangeArrowheads="1"/>
            </p:cNvSpPr>
            <p:nvPr/>
          </p:nvSpPr>
          <p:spPr bwMode="auto">
            <a:xfrm>
              <a:off x="2185782" y="4514749"/>
              <a:ext cx="38351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23" name="Rectangle 20"/>
            <p:cNvSpPr>
              <a:spLocks noChangeArrowheads="1"/>
            </p:cNvSpPr>
            <p:nvPr/>
          </p:nvSpPr>
          <p:spPr bwMode="auto">
            <a:xfrm>
              <a:off x="2569294" y="4514749"/>
              <a:ext cx="383513"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24" name="Rectangle 21"/>
            <p:cNvSpPr>
              <a:spLocks noChangeArrowheads="1"/>
            </p:cNvSpPr>
            <p:nvPr/>
          </p:nvSpPr>
          <p:spPr bwMode="auto">
            <a:xfrm>
              <a:off x="2952808"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25" name="Rectangle 22"/>
            <p:cNvSpPr>
              <a:spLocks noChangeArrowheads="1"/>
            </p:cNvSpPr>
            <p:nvPr/>
          </p:nvSpPr>
          <p:spPr bwMode="auto">
            <a:xfrm>
              <a:off x="3334602" y="4514749"/>
              <a:ext cx="38351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26" name="Rectangle 23"/>
            <p:cNvSpPr>
              <a:spLocks noChangeArrowheads="1"/>
            </p:cNvSpPr>
            <p:nvPr/>
          </p:nvSpPr>
          <p:spPr bwMode="auto">
            <a:xfrm>
              <a:off x="3718116"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27" name="Rectangle 24"/>
            <p:cNvSpPr>
              <a:spLocks noChangeArrowheads="1"/>
            </p:cNvSpPr>
            <p:nvPr/>
          </p:nvSpPr>
          <p:spPr bwMode="auto">
            <a:xfrm>
              <a:off x="4099910" y="4514749"/>
              <a:ext cx="383513"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28" name="Rectangle 25"/>
            <p:cNvSpPr>
              <a:spLocks noChangeArrowheads="1"/>
            </p:cNvSpPr>
            <p:nvPr/>
          </p:nvSpPr>
          <p:spPr bwMode="auto">
            <a:xfrm>
              <a:off x="4483424" y="4514749"/>
              <a:ext cx="38351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29" name="Rectangle 26"/>
            <p:cNvSpPr>
              <a:spLocks noChangeArrowheads="1"/>
            </p:cNvSpPr>
            <p:nvPr/>
          </p:nvSpPr>
          <p:spPr bwMode="auto">
            <a:xfrm>
              <a:off x="4866937" y="4514749"/>
              <a:ext cx="381794"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30" name="Rectangle 27"/>
            <p:cNvSpPr>
              <a:spLocks noChangeArrowheads="1"/>
            </p:cNvSpPr>
            <p:nvPr/>
          </p:nvSpPr>
          <p:spPr bwMode="auto">
            <a:xfrm>
              <a:off x="5248731" y="4514749"/>
              <a:ext cx="383513" cy="3444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31" name="Rectangle 28"/>
            <p:cNvSpPr>
              <a:spLocks noChangeArrowheads="1"/>
            </p:cNvSpPr>
            <p:nvPr/>
          </p:nvSpPr>
          <p:spPr bwMode="auto">
            <a:xfrm>
              <a:off x="5632245" y="4514749"/>
              <a:ext cx="383514" cy="344488"/>
            </a:xfrm>
            <a:prstGeom prst="rect">
              <a:avLst/>
            </a:prstGeom>
            <a:solidFill>
              <a:srgbClr val="66FFCC"/>
            </a:solidFill>
            <a:ln w="9525"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2" name="Rectangle 29"/>
            <p:cNvSpPr>
              <a:spLocks noChangeArrowheads="1"/>
            </p:cNvSpPr>
            <p:nvPr/>
          </p:nvSpPr>
          <p:spPr bwMode="auto">
            <a:xfrm>
              <a:off x="1420475" y="5091015"/>
              <a:ext cx="383513"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latin typeface="微软雅黑" pitchFamily="34" charset="-122"/>
                  <a:ea typeface="微软雅黑" pitchFamily="34" charset="-122"/>
                </a:rPr>
                <a:t>1</a:t>
              </a:r>
            </a:p>
          </p:txBody>
        </p:sp>
        <p:sp>
          <p:nvSpPr>
            <p:cNvPr id="33" name="Rectangle 30"/>
            <p:cNvSpPr>
              <a:spLocks noChangeArrowheads="1"/>
            </p:cNvSpPr>
            <p:nvPr/>
          </p:nvSpPr>
          <p:spPr bwMode="auto">
            <a:xfrm>
              <a:off x="1803988"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4" name="Rectangle 31"/>
            <p:cNvSpPr>
              <a:spLocks noChangeArrowheads="1"/>
            </p:cNvSpPr>
            <p:nvPr/>
          </p:nvSpPr>
          <p:spPr bwMode="auto">
            <a:xfrm>
              <a:off x="2185782"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5" name="Rectangle 32"/>
            <p:cNvSpPr>
              <a:spLocks noChangeArrowheads="1"/>
            </p:cNvSpPr>
            <p:nvPr/>
          </p:nvSpPr>
          <p:spPr bwMode="auto">
            <a:xfrm>
              <a:off x="2569294" y="5091015"/>
              <a:ext cx="383513"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6" name="Rectangle 33"/>
            <p:cNvSpPr>
              <a:spLocks noChangeArrowheads="1"/>
            </p:cNvSpPr>
            <p:nvPr/>
          </p:nvSpPr>
          <p:spPr bwMode="auto">
            <a:xfrm>
              <a:off x="2952808"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7" name="Rectangle 34"/>
            <p:cNvSpPr>
              <a:spLocks noChangeArrowheads="1"/>
            </p:cNvSpPr>
            <p:nvPr/>
          </p:nvSpPr>
          <p:spPr bwMode="auto">
            <a:xfrm>
              <a:off x="3334602"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8" name="Rectangle 35"/>
            <p:cNvSpPr>
              <a:spLocks noChangeArrowheads="1"/>
            </p:cNvSpPr>
            <p:nvPr/>
          </p:nvSpPr>
          <p:spPr bwMode="auto">
            <a:xfrm>
              <a:off x="3718116"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9" name="Rectangle 36"/>
            <p:cNvSpPr>
              <a:spLocks noChangeArrowheads="1"/>
            </p:cNvSpPr>
            <p:nvPr/>
          </p:nvSpPr>
          <p:spPr bwMode="auto">
            <a:xfrm>
              <a:off x="4099910" y="5091015"/>
              <a:ext cx="383513"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0" name="Rectangle 37"/>
            <p:cNvSpPr>
              <a:spLocks noChangeArrowheads="1"/>
            </p:cNvSpPr>
            <p:nvPr/>
          </p:nvSpPr>
          <p:spPr bwMode="auto">
            <a:xfrm>
              <a:off x="4483424"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1" name="Rectangle 38"/>
            <p:cNvSpPr>
              <a:spLocks noChangeArrowheads="1"/>
            </p:cNvSpPr>
            <p:nvPr/>
          </p:nvSpPr>
          <p:spPr bwMode="auto">
            <a:xfrm>
              <a:off x="4866937" y="5091015"/>
              <a:ext cx="38179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2" name="Rectangle 39"/>
            <p:cNvSpPr>
              <a:spLocks noChangeArrowheads="1"/>
            </p:cNvSpPr>
            <p:nvPr/>
          </p:nvSpPr>
          <p:spPr bwMode="auto">
            <a:xfrm>
              <a:off x="5248731"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43" name="Rectangle 40"/>
            <p:cNvSpPr>
              <a:spLocks noChangeArrowheads="1"/>
            </p:cNvSpPr>
            <p:nvPr/>
          </p:nvSpPr>
          <p:spPr bwMode="auto">
            <a:xfrm>
              <a:off x="5632244" y="5091014"/>
              <a:ext cx="38351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44" name="Rectangle 41"/>
            <p:cNvSpPr>
              <a:spLocks noChangeArrowheads="1"/>
            </p:cNvSpPr>
            <p:nvPr/>
          </p:nvSpPr>
          <p:spPr bwMode="auto">
            <a:xfrm>
              <a:off x="6015758" y="5091014"/>
              <a:ext cx="38179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45" name="Rectangle 42"/>
            <p:cNvSpPr>
              <a:spLocks noChangeArrowheads="1"/>
            </p:cNvSpPr>
            <p:nvPr/>
          </p:nvSpPr>
          <p:spPr bwMode="auto">
            <a:xfrm>
              <a:off x="6397552"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46" name="Rectangle 43"/>
            <p:cNvSpPr>
              <a:spLocks noChangeArrowheads="1"/>
            </p:cNvSpPr>
            <p:nvPr/>
          </p:nvSpPr>
          <p:spPr bwMode="auto">
            <a:xfrm>
              <a:off x="6781065" y="5091014"/>
              <a:ext cx="38351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47" name="Rectangle 44"/>
            <p:cNvSpPr>
              <a:spLocks noChangeArrowheads="1"/>
            </p:cNvSpPr>
            <p:nvPr/>
          </p:nvSpPr>
          <p:spPr bwMode="auto">
            <a:xfrm>
              <a:off x="7164579" y="5091014"/>
              <a:ext cx="38179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48" name="Rectangle 45"/>
            <p:cNvSpPr>
              <a:spLocks noChangeArrowheads="1"/>
            </p:cNvSpPr>
            <p:nvPr/>
          </p:nvSpPr>
          <p:spPr bwMode="auto">
            <a:xfrm>
              <a:off x="7546373"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49" name="Rectangle 46"/>
            <p:cNvSpPr>
              <a:spLocks noChangeArrowheads="1"/>
            </p:cNvSpPr>
            <p:nvPr/>
          </p:nvSpPr>
          <p:spPr bwMode="auto">
            <a:xfrm>
              <a:off x="7929886" y="5091014"/>
              <a:ext cx="38351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50" name="Rectangle 47"/>
            <p:cNvSpPr>
              <a:spLocks noChangeArrowheads="1"/>
            </p:cNvSpPr>
            <p:nvPr/>
          </p:nvSpPr>
          <p:spPr bwMode="auto">
            <a:xfrm>
              <a:off x="8313400" y="5091014"/>
              <a:ext cx="381794"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51" name="Rectangle 48"/>
            <p:cNvSpPr>
              <a:spLocks noChangeArrowheads="1"/>
            </p:cNvSpPr>
            <p:nvPr/>
          </p:nvSpPr>
          <p:spPr bwMode="auto">
            <a:xfrm>
              <a:off x="8695193" y="5091014"/>
              <a:ext cx="383513" cy="34448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52" name="Rectangle 49"/>
            <p:cNvSpPr>
              <a:spLocks noChangeArrowheads="1"/>
            </p:cNvSpPr>
            <p:nvPr/>
          </p:nvSpPr>
          <p:spPr bwMode="auto">
            <a:xfrm>
              <a:off x="9078708" y="5091015"/>
              <a:ext cx="383514" cy="344487"/>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3" name="Rectangle 50"/>
            <p:cNvSpPr>
              <a:spLocks noChangeArrowheads="1"/>
            </p:cNvSpPr>
            <p:nvPr/>
          </p:nvSpPr>
          <p:spPr bwMode="auto">
            <a:xfrm>
              <a:off x="6015759" y="4514749"/>
              <a:ext cx="38179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4" name="Rectangle 51"/>
            <p:cNvSpPr>
              <a:spLocks noChangeArrowheads="1"/>
            </p:cNvSpPr>
            <p:nvPr/>
          </p:nvSpPr>
          <p:spPr bwMode="auto">
            <a:xfrm>
              <a:off x="6397553" y="4514749"/>
              <a:ext cx="383513"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5" name="Rectangle 52"/>
            <p:cNvSpPr>
              <a:spLocks noChangeArrowheads="1"/>
            </p:cNvSpPr>
            <p:nvPr/>
          </p:nvSpPr>
          <p:spPr bwMode="auto">
            <a:xfrm>
              <a:off x="6781065" y="4514749"/>
              <a:ext cx="38351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6" name="Rectangle 53"/>
            <p:cNvSpPr>
              <a:spLocks noChangeArrowheads="1"/>
            </p:cNvSpPr>
            <p:nvPr/>
          </p:nvSpPr>
          <p:spPr bwMode="auto">
            <a:xfrm>
              <a:off x="7164579" y="4514749"/>
              <a:ext cx="38179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7" name="Rectangle 54"/>
            <p:cNvSpPr>
              <a:spLocks noChangeArrowheads="1"/>
            </p:cNvSpPr>
            <p:nvPr/>
          </p:nvSpPr>
          <p:spPr bwMode="auto">
            <a:xfrm>
              <a:off x="7546373" y="4514749"/>
              <a:ext cx="383513"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8" name="Rectangle 55"/>
            <p:cNvSpPr>
              <a:spLocks noChangeArrowheads="1"/>
            </p:cNvSpPr>
            <p:nvPr/>
          </p:nvSpPr>
          <p:spPr bwMode="auto">
            <a:xfrm>
              <a:off x="7929886" y="4514749"/>
              <a:ext cx="38351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9" name="Rectangle 56"/>
            <p:cNvSpPr>
              <a:spLocks noChangeArrowheads="1"/>
            </p:cNvSpPr>
            <p:nvPr/>
          </p:nvSpPr>
          <p:spPr bwMode="auto">
            <a:xfrm>
              <a:off x="8313400" y="4514749"/>
              <a:ext cx="38179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0" name="Rectangle 57"/>
            <p:cNvSpPr>
              <a:spLocks noChangeArrowheads="1"/>
            </p:cNvSpPr>
            <p:nvPr/>
          </p:nvSpPr>
          <p:spPr bwMode="auto">
            <a:xfrm>
              <a:off x="8695194" y="4514749"/>
              <a:ext cx="383513"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1" name="Rectangle 58"/>
            <p:cNvSpPr>
              <a:spLocks noChangeArrowheads="1"/>
            </p:cNvSpPr>
            <p:nvPr/>
          </p:nvSpPr>
          <p:spPr bwMode="auto">
            <a:xfrm>
              <a:off x="9078708" y="4514749"/>
              <a:ext cx="383514" cy="344488"/>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2" name="Text Box 59"/>
            <p:cNvSpPr txBox="1">
              <a:spLocks noChangeArrowheads="1"/>
            </p:cNvSpPr>
            <p:nvPr/>
          </p:nvSpPr>
          <p:spPr bwMode="auto">
            <a:xfrm>
              <a:off x="206005" y="2420888"/>
              <a:ext cx="1193302" cy="419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分组流 </a:t>
              </a:r>
              <a:r>
                <a:rPr kumimoji="1" lang="en-US" altLang="zh-CN" sz="1200" b="1" dirty="0">
                  <a:latin typeface="微软雅黑" pitchFamily="34" charset="-122"/>
                  <a:ea typeface="微软雅黑" pitchFamily="34" charset="-122"/>
                </a:rPr>
                <a:t>1</a:t>
              </a:r>
            </a:p>
          </p:txBody>
        </p:sp>
        <p:sp>
          <p:nvSpPr>
            <p:cNvPr id="63" name="Text Box 60"/>
            <p:cNvSpPr txBox="1">
              <a:spLocks noChangeArrowheads="1"/>
            </p:cNvSpPr>
            <p:nvPr/>
          </p:nvSpPr>
          <p:spPr bwMode="auto">
            <a:xfrm>
              <a:off x="206005" y="2956882"/>
              <a:ext cx="1193302" cy="419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分组流 </a:t>
              </a:r>
              <a:r>
                <a:rPr kumimoji="1" lang="en-US" altLang="zh-CN" sz="1200" b="1" dirty="0">
                  <a:latin typeface="微软雅黑" pitchFamily="34" charset="-122"/>
                  <a:ea typeface="微软雅黑" pitchFamily="34" charset="-122"/>
                </a:rPr>
                <a:t>2</a:t>
              </a:r>
            </a:p>
          </p:txBody>
        </p:sp>
        <p:sp>
          <p:nvSpPr>
            <p:cNvPr id="64" name="Text Box 61"/>
            <p:cNvSpPr txBox="1">
              <a:spLocks noChangeArrowheads="1"/>
            </p:cNvSpPr>
            <p:nvPr/>
          </p:nvSpPr>
          <p:spPr bwMode="auto">
            <a:xfrm>
              <a:off x="148170" y="3933055"/>
              <a:ext cx="1336636" cy="419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分组流 </a:t>
              </a:r>
              <a:r>
                <a:rPr kumimoji="1" lang="en-US" altLang="zh-CN" sz="1200" b="1" dirty="0">
                  <a:latin typeface="微软雅黑" pitchFamily="34" charset="-122"/>
                  <a:ea typeface="微软雅黑" pitchFamily="34" charset="-122"/>
                </a:rPr>
                <a:t>11</a:t>
              </a:r>
            </a:p>
          </p:txBody>
        </p:sp>
        <p:sp>
          <p:nvSpPr>
            <p:cNvPr id="65" name="Text Box 62"/>
            <p:cNvSpPr txBox="1">
              <a:spLocks noChangeArrowheads="1"/>
            </p:cNvSpPr>
            <p:nvPr/>
          </p:nvSpPr>
          <p:spPr bwMode="auto">
            <a:xfrm>
              <a:off x="429398" y="4492576"/>
              <a:ext cx="811893" cy="419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FIFO</a:t>
              </a:r>
            </a:p>
          </p:txBody>
        </p:sp>
        <p:sp>
          <p:nvSpPr>
            <p:cNvPr id="66" name="Text Box 63"/>
            <p:cNvSpPr txBox="1">
              <a:spLocks noChangeArrowheads="1"/>
            </p:cNvSpPr>
            <p:nvPr/>
          </p:nvSpPr>
          <p:spPr bwMode="auto">
            <a:xfrm>
              <a:off x="429398" y="5068838"/>
              <a:ext cx="853192" cy="419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WFQ</a:t>
              </a:r>
            </a:p>
          </p:txBody>
        </p:sp>
        <p:sp>
          <p:nvSpPr>
            <p:cNvPr id="67" name="Text Box 64"/>
            <p:cNvSpPr txBox="1">
              <a:spLocks noChangeArrowheads="1"/>
            </p:cNvSpPr>
            <p:nvPr/>
          </p:nvSpPr>
          <p:spPr bwMode="auto">
            <a:xfrm rot="16200000">
              <a:off x="484879" y="3445458"/>
              <a:ext cx="578675" cy="5130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a:t>
              </a:r>
            </a:p>
          </p:txBody>
        </p:sp>
        <p:sp>
          <p:nvSpPr>
            <p:cNvPr id="68" name="Line 66"/>
            <p:cNvSpPr>
              <a:spLocks noChangeShapeType="1"/>
            </p:cNvSpPr>
            <p:nvPr/>
          </p:nvSpPr>
          <p:spPr bwMode="auto">
            <a:xfrm>
              <a:off x="1324166" y="2785963"/>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69" name="Line 67"/>
            <p:cNvSpPr>
              <a:spLocks noChangeShapeType="1"/>
            </p:cNvSpPr>
            <p:nvPr/>
          </p:nvSpPr>
          <p:spPr bwMode="auto">
            <a:xfrm>
              <a:off x="1324166" y="3362225"/>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0" name="Line 68"/>
            <p:cNvSpPr>
              <a:spLocks noChangeShapeType="1"/>
            </p:cNvSpPr>
            <p:nvPr/>
          </p:nvSpPr>
          <p:spPr bwMode="auto">
            <a:xfrm>
              <a:off x="1324166" y="4282975"/>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1" name="Line 69"/>
            <p:cNvSpPr>
              <a:spLocks noChangeShapeType="1"/>
            </p:cNvSpPr>
            <p:nvPr/>
          </p:nvSpPr>
          <p:spPr bwMode="auto">
            <a:xfrm>
              <a:off x="1324166" y="4859238"/>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2" name="Line 70"/>
            <p:cNvSpPr>
              <a:spLocks noChangeShapeType="1"/>
            </p:cNvSpPr>
            <p:nvPr/>
          </p:nvSpPr>
          <p:spPr bwMode="auto">
            <a:xfrm>
              <a:off x="1324166" y="5435500"/>
              <a:ext cx="8328951"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3" name="Text Box 71"/>
            <p:cNvSpPr txBox="1">
              <a:spLocks noChangeArrowheads="1"/>
            </p:cNvSpPr>
            <p:nvPr/>
          </p:nvSpPr>
          <p:spPr bwMode="auto">
            <a:xfrm>
              <a:off x="9617002" y="2392263"/>
              <a:ext cx="377037" cy="419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4" name="Text Box 72"/>
            <p:cNvSpPr txBox="1">
              <a:spLocks noChangeArrowheads="1"/>
            </p:cNvSpPr>
            <p:nvPr/>
          </p:nvSpPr>
          <p:spPr bwMode="auto">
            <a:xfrm>
              <a:off x="9617003" y="3035201"/>
              <a:ext cx="377037" cy="419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5" name="Text Box 73"/>
            <p:cNvSpPr txBox="1">
              <a:spLocks noChangeArrowheads="1"/>
            </p:cNvSpPr>
            <p:nvPr/>
          </p:nvSpPr>
          <p:spPr bwMode="auto">
            <a:xfrm>
              <a:off x="9617001" y="3954363"/>
              <a:ext cx="377037" cy="419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6" name="Text Box 74"/>
            <p:cNvSpPr txBox="1">
              <a:spLocks noChangeArrowheads="1"/>
            </p:cNvSpPr>
            <p:nvPr/>
          </p:nvSpPr>
          <p:spPr bwMode="auto">
            <a:xfrm>
              <a:off x="9617001" y="4465539"/>
              <a:ext cx="377037" cy="419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7" name="Text Box 75"/>
            <p:cNvSpPr txBox="1">
              <a:spLocks noChangeArrowheads="1"/>
            </p:cNvSpPr>
            <p:nvPr/>
          </p:nvSpPr>
          <p:spPr bwMode="auto">
            <a:xfrm>
              <a:off x="9617001" y="5041801"/>
              <a:ext cx="377037" cy="419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grpSp>
    </p:spTree>
    <p:extLst>
      <p:ext uri="{BB962C8B-B14F-4D97-AF65-F5344CB8AC3E}">
        <p14:creationId xmlns:p14="http://schemas.microsoft.com/office/powerpoint/2010/main" xmlns="" val="18618389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AutoShape 5"/>
          <p:cNvSpPr>
            <a:spLocks noChangeArrowheads="1"/>
          </p:cNvSpPr>
          <p:nvPr/>
        </p:nvSpPr>
        <p:spPr bwMode="auto">
          <a:xfrm>
            <a:off x="517853" y="69232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1" name="矩形 4"/>
          <p:cNvSpPr>
            <a:spLocks noChangeArrowheads="1"/>
          </p:cNvSpPr>
          <p:nvPr/>
        </p:nvSpPr>
        <p:spPr bwMode="auto">
          <a:xfrm>
            <a:off x="635844" y="642492"/>
            <a:ext cx="272863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WFQ </a:t>
            </a: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FIFO </a:t>
            </a:r>
            <a:r>
              <a:rPr lang="zh-CN" altLang="en-US" sz="2000" b="1" dirty="0">
                <a:latin typeface="微软雅黑" pitchFamily="34" charset="-122"/>
                <a:ea typeface="微软雅黑" pitchFamily="34" charset="-122"/>
              </a:rPr>
              <a:t>的比较 </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24225" y="3714750"/>
            <a:ext cx="6231544"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分组流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的权重是 </a:t>
            </a:r>
            <a:r>
              <a:rPr lang="en-US" altLang="zh-CN" sz="1400" b="1" dirty="0">
                <a:latin typeface="微软雅黑" pitchFamily="34" charset="-122"/>
                <a:ea typeface="微软雅黑" pitchFamily="34" charset="-122"/>
              </a:rPr>
              <a:t>0.5</a:t>
            </a:r>
            <a:r>
              <a:rPr lang="zh-CN" altLang="en-US" sz="1400" b="1" dirty="0">
                <a:latin typeface="微软雅黑" pitchFamily="34" charset="-122"/>
                <a:ea typeface="微软雅黑" pitchFamily="34" charset="-122"/>
              </a:rPr>
              <a:t>（即得到服务的时间占总的服务时间的一半），分配给其他 </a:t>
            </a:r>
            <a:r>
              <a:rPr lang="en-US" altLang="zh-CN" sz="1400" b="1" dirty="0">
                <a:latin typeface="微软雅黑" pitchFamily="34" charset="-122"/>
                <a:ea typeface="微软雅黑" pitchFamily="34" charset="-122"/>
              </a:rPr>
              <a:t>10 </a:t>
            </a:r>
            <a:r>
              <a:rPr lang="zh-CN" altLang="en-US" sz="1400" b="1" dirty="0">
                <a:latin typeface="微软雅黑" pitchFamily="34" charset="-122"/>
                <a:ea typeface="微软雅黑" pitchFamily="34" charset="-122"/>
              </a:rPr>
              <a:t>个分组流的权重都各为 </a:t>
            </a:r>
            <a:r>
              <a:rPr lang="en-US" altLang="zh-CN" sz="1400" b="1" dirty="0">
                <a:latin typeface="微软雅黑" pitchFamily="34" charset="-122"/>
                <a:ea typeface="微软雅黑" pitchFamily="34" charset="-122"/>
              </a:rPr>
              <a:t>0.05</a:t>
            </a:r>
            <a:r>
              <a:rPr lang="zh-CN" altLang="en-US" sz="1400" b="1" dirty="0">
                <a:latin typeface="微软雅黑" pitchFamily="34" charset="-122"/>
                <a:ea typeface="微软雅黑" pitchFamily="34" charset="-122"/>
              </a:rPr>
              <a:t>。</a:t>
            </a:r>
          </a:p>
        </p:txBody>
      </p:sp>
      <p:sp>
        <p:nvSpPr>
          <p:cNvPr id="6" name="矩形 5"/>
          <p:cNvSpPr/>
          <p:nvPr/>
        </p:nvSpPr>
        <p:spPr>
          <a:xfrm>
            <a:off x="3284685" y="1221615"/>
            <a:ext cx="2510624" cy="307777"/>
          </a:xfrm>
          <a:prstGeom prst="rect">
            <a:avLst/>
          </a:prstGeom>
        </p:spPr>
        <p:txBody>
          <a:bodyPr wrap="none">
            <a:spAutoFit/>
          </a:bodyPr>
          <a:lstStyle/>
          <a:p>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分组流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的分组断续输入</a:t>
            </a:r>
          </a:p>
        </p:txBody>
      </p:sp>
      <p:grpSp>
        <p:nvGrpSpPr>
          <p:cNvPr id="79" name="组合 78"/>
          <p:cNvGrpSpPr/>
          <p:nvPr/>
        </p:nvGrpSpPr>
        <p:grpSpPr>
          <a:xfrm>
            <a:off x="1221735" y="1560022"/>
            <a:ext cx="6563979" cy="2029505"/>
            <a:chOff x="128464" y="2420888"/>
            <a:chExt cx="9825065" cy="3037794"/>
          </a:xfrm>
        </p:grpSpPr>
        <p:sp>
          <p:nvSpPr>
            <p:cNvPr id="8" name="Rectangle 75"/>
            <p:cNvSpPr>
              <a:spLocks noChangeArrowheads="1"/>
            </p:cNvSpPr>
            <p:nvPr/>
          </p:nvSpPr>
          <p:spPr bwMode="auto">
            <a:xfrm>
              <a:off x="1427002"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9" name="Rectangle 76"/>
            <p:cNvSpPr>
              <a:spLocks noChangeArrowheads="1"/>
            </p:cNvSpPr>
            <p:nvPr/>
          </p:nvSpPr>
          <p:spPr bwMode="auto">
            <a:xfrm>
              <a:off x="2190589"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0" name="Rectangle 77"/>
            <p:cNvSpPr>
              <a:spLocks noChangeArrowheads="1"/>
            </p:cNvSpPr>
            <p:nvPr/>
          </p:nvSpPr>
          <p:spPr bwMode="auto">
            <a:xfrm>
              <a:off x="2952457"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1" name="Rectangle 78"/>
            <p:cNvSpPr>
              <a:spLocks noChangeArrowheads="1"/>
            </p:cNvSpPr>
            <p:nvPr/>
          </p:nvSpPr>
          <p:spPr bwMode="auto">
            <a:xfrm>
              <a:off x="3716044"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2" name="Rectangle 79"/>
            <p:cNvSpPr>
              <a:spLocks noChangeArrowheads="1"/>
            </p:cNvSpPr>
            <p:nvPr/>
          </p:nvSpPr>
          <p:spPr bwMode="auto">
            <a:xfrm>
              <a:off x="4477912"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3" name="Rectangle 80"/>
            <p:cNvSpPr>
              <a:spLocks noChangeArrowheads="1"/>
            </p:cNvSpPr>
            <p:nvPr/>
          </p:nvSpPr>
          <p:spPr bwMode="auto">
            <a:xfrm>
              <a:off x="5241500" y="2457400"/>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4" name="Rectangle 81"/>
            <p:cNvSpPr>
              <a:spLocks noChangeArrowheads="1"/>
            </p:cNvSpPr>
            <p:nvPr/>
          </p:nvSpPr>
          <p:spPr bwMode="auto">
            <a:xfrm>
              <a:off x="6003367"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5" name="Rectangle 82"/>
            <p:cNvSpPr>
              <a:spLocks noChangeArrowheads="1"/>
            </p:cNvSpPr>
            <p:nvPr/>
          </p:nvSpPr>
          <p:spPr bwMode="auto">
            <a:xfrm>
              <a:off x="6766954" y="2457400"/>
              <a:ext cx="380075"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6" name="Rectangle 83"/>
            <p:cNvSpPr>
              <a:spLocks noChangeArrowheads="1"/>
            </p:cNvSpPr>
            <p:nvPr/>
          </p:nvSpPr>
          <p:spPr bwMode="auto">
            <a:xfrm>
              <a:off x="7528823"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7" name="Rectangle 84"/>
            <p:cNvSpPr>
              <a:spLocks noChangeArrowheads="1"/>
            </p:cNvSpPr>
            <p:nvPr/>
          </p:nvSpPr>
          <p:spPr bwMode="auto">
            <a:xfrm>
              <a:off x="8292411" y="2457400"/>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8" name="Rectangle 85"/>
            <p:cNvSpPr>
              <a:spLocks noChangeArrowheads="1"/>
            </p:cNvSpPr>
            <p:nvPr/>
          </p:nvSpPr>
          <p:spPr bwMode="auto">
            <a:xfrm>
              <a:off x="9054277" y="2457400"/>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19" name="Rectangle 86"/>
            <p:cNvSpPr>
              <a:spLocks noChangeArrowheads="1"/>
            </p:cNvSpPr>
            <p:nvPr/>
          </p:nvSpPr>
          <p:spPr bwMode="auto">
            <a:xfrm>
              <a:off x="1427002" y="3025726"/>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20" name="Rectangle 87"/>
            <p:cNvSpPr>
              <a:spLocks noChangeArrowheads="1"/>
            </p:cNvSpPr>
            <p:nvPr/>
          </p:nvSpPr>
          <p:spPr bwMode="auto">
            <a:xfrm>
              <a:off x="1427002" y="3936949"/>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21" name="Rectangle 88"/>
            <p:cNvSpPr>
              <a:spLocks noChangeArrowheads="1"/>
            </p:cNvSpPr>
            <p:nvPr/>
          </p:nvSpPr>
          <p:spPr bwMode="auto">
            <a:xfrm>
              <a:off x="1427002"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22" name="Rectangle 89"/>
            <p:cNvSpPr>
              <a:spLocks noChangeArrowheads="1"/>
            </p:cNvSpPr>
            <p:nvPr/>
          </p:nvSpPr>
          <p:spPr bwMode="auto">
            <a:xfrm>
              <a:off x="1808796"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23" name="Rectangle 90"/>
            <p:cNvSpPr>
              <a:spLocks noChangeArrowheads="1"/>
            </p:cNvSpPr>
            <p:nvPr/>
          </p:nvSpPr>
          <p:spPr bwMode="auto">
            <a:xfrm>
              <a:off x="2190589"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24" name="Rectangle 91"/>
            <p:cNvSpPr>
              <a:spLocks noChangeArrowheads="1"/>
            </p:cNvSpPr>
            <p:nvPr/>
          </p:nvSpPr>
          <p:spPr bwMode="auto">
            <a:xfrm>
              <a:off x="2572383" y="4506862"/>
              <a:ext cx="380073"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25" name="Rectangle 92"/>
            <p:cNvSpPr>
              <a:spLocks noChangeArrowheads="1"/>
            </p:cNvSpPr>
            <p:nvPr/>
          </p:nvSpPr>
          <p:spPr bwMode="auto">
            <a:xfrm>
              <a:off x="2952456"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26" name="Rectangle 93"/>
            <p:cNvSpPr>
              <a:spLocks noChangeArrowheads="1"/>
            </p:cNvSpPr>
            <p:nvPr/>
          </p:nvSpPr>
          <p:spPr bwMode="auto">
            <a:xfrm>
              <a:off x="3334250"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27" name="Rectangle 94"/>
            <p:cNvSpPr>
              <a:spLocks noChangeArrowheads="1"/>
            </p:cNvSpPr>
            <p:nvPr/>
          </p:nvSpPr>
          <p:spPr bwMode="auto">
            <a:xfrm>
              <a:off x="3716045"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28" name="Rectangle 95"/>
            <p:cNvSpPr>
              <a:spLocks noChangeArrowheads="1"/>
            </p:cNvSpPr>
            <p:nvPr/>
          </p:nvSpPr>
          <p:spPr bwMode="auto">
            <a:xfrm>
              <a:off x="4097837" y="4506862"/>
              <a:ext cx="38007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29" name="Rectangle 96"/>
            <p:cNvSpPr>
              <a:spLocks noChangeArrowheads="1"/>
            </p:cNvSpPr>
            <p:nvPr/>
          </p:nvSpPr>
          <p:spPr bwMode="auto">
            <a:xfrm>
              <a:off x="4477912"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30" name="Rectangle 97"/>
            <p:cNvSpPr>
              <a:spLocks noChangeArrowheads="1"/>
            </p:cNvSpPr>
            <p:nvPr/>
          </p:nvSpPr>
          <p:spPr bwMode="auto">
            <a:xfrm>
              <a:off x="4859706" y="4506862"/>
              <a:ext cx="381794"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31" name="Rectangle 98"/>
            <p:cNvSpPr>
              <a:spLocks noChangeArrowheads="1"/>
            </p:cNvSpPr>
            <p:nvPr/>
          </p:nvSpPr>
          <p:spPr bwMode="auto">
            <a:xfrm>
              <a:off x="5241500" y="4506862"/>
              <a:ext cx="380073" cy="342899"/>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32" name="Rectangle 99"/>
            <p:cNvSpPr>
              <a:spLocks noChangeArrowheads="1"/>
            </p:cNvSpPr>
            <p:nvPr/>
          </p:nvSpPr>
          <p:spPr bwMode="auto">
            <a:xfrm>
              <a:off x="5621573"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3" name="Rectangle 100"/>
            <p:cNvSpPr>
              <a:spLocks noChangeArrowheads="1"/>
            </p:cNvSpPr>
            <p:nvPr/>
          </p:nvSpPr>
          <p:spPr bwMode="auto">
            <a:xfrm>
              <a:off x="1427002"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4" name="Rectangle 101"/>
            <p:cNvSpPr>
              <a:spLocks noChangeArrowheads="1"/>
            </p:cNvSpPr>
            <p:nvPr/>
          </p:nvSpPr>
          <p:spPr bwMode="auto">
            <a:xfrm>
              <a:off x="2190589"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5" name="Rectangle 102"/>
            <p:cNvSpPr>
              <a:spLocks noChangeArrowheads="1"/>
            </p:cNvSpPr>
            <p:nvPr/>
          </p:nvSpPr>
          <p:spPr bwMode="auto">
            <a:xfrm>
              <a:off x="2952457"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6" name="Rectangle 103"/>
            <p:cNvSpPr>
              <a:spLocks noChangeArrowheads="1"/>
            </p:cNvSpPr>
            <p:nvPr/>
          </p:nvSpPr>
          <p:spPr bwMode="auto">
            <a:xfrm>
              <a:off x="3716044"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7" name="Rectangle 104"/>
            <p:cNvSpPr>
              <a:spLocks noChangeArrowheads="1"/>
            </p:cNvSpPr>
            <p:nvPr/>
          </p:nvSpPr>
          <p:spPr bwMode="auto">
            <a:xfrm>
              <a:off x="4477912"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8" name="Rectangle 105"/>
            <p:cNvSpPr>
              <a:spLocks noChangeArrowheads="1"/>
            </p:cNvSpPr>
            <p:nvPr/>
          </p:nvSpPr>
          <p:spPr bwMode="auto">
            <a:xfrm>
              <a:off x="5241500" y="5076775"/>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39" name="Rectangle 106"/>
            <p:cNvSpPr>
              <a:spLocks noChangeArrowheads="1"/>
            </p:cNvSpPr>
            <p:nvPr/>
          </p:nvSpPr>
          <p:spPr bwMode="auto">
            <a:xfrm>
              <a:off x="6003367"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0" name="Rectangle 107"/>
            <p:cNvSpPr>
              <a:spLocks noChangeArrowheads="1"/>
            </p:cNvSpPr>
            <p:nvPr/>
          </p:nvSpPr>
          <p:spPr bwMode="auto">
            <a:xfrm>
              <a:off x="6766954" y="5076775"/>
              <a:ext cx="380075"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1" name="Rectangle 108"/>
            <p:cNvSpPr>
              <a:spLocks noChangeArrowheads="1"/>
            </p:cNvSpPr>
            <p:nvPr/>
          </p:nvSpPr>
          <p:spPr bwMode="auto">
            <a:xfrm>
              <a:off x="7528823"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2" name="Rectangle 109"/>
            <p:cNvSpPr>
              <a:spLocks noChangeArrowheads="1"/>
            </p:cNvSpPr>
            <p:nvPr/>
          </p:nvSpPr>
          <p:spPr bwMode="auto">
            <a:xfrm>
              <a:off x="8292411" y="5076775"/>
              <a:ext cx="380073"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43" name="Rectangle 110"/>
            <p:cNvSpPr>
              <a:spLocks noChangeArrowheads="1"/>
            </p:cNvSpPr>
            <p:nvPr/>
          </p:nvSpPr>
          <p:spPr bwMode="auto">
            <a:xfrm>
              <a:off x="1808796" y="5076776"/>
              <a:ext cx="381794" cy="34131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a:t>
              </a:r>
            </a:p>
          </p:txBody>
        </p:sp>
        <p:sp>
          <p:nvSpPr>
            <p:cNvPr id="44" name="Rectangle 111"/>
            <p:cNvSpPr>
              <a:spLocks noChangeArrowheads="1"/>
            </p:cNvSpPr>
            <p:nvPr/>
          </p:nvSpPr>
          <p:spPr bwMode="auto">
            <a:xfrm>
              <a:off x="2572383" y="5076776"/>
              <a:ext cx="380073" cy="341311"/>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3</a:t>
              </a:r>
            </a:p>
          </p:txBody>
        </p:sp>
        <p:sp>
          <p:nvSpPr>
            <p:cNvPr id="45" name="Rectangle 112"/>
            <p:cNvSpPr>
              <a:spLocks noChangeArrowheads="1"/>
            </p:cNvSpPr>
            <p:nvPr/>
          </p:nvSpPr>
          <p:spPr bwMode="auto">
            <a:xfrm>
              <a:off x="3334250"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4</a:t>
              </a:r>
            </a:p>
          </p:txBody>
        </p:sp>
        <p:sp>
          <p:nvSpPr>
            <p:cNvPr id="46" name="Rectangle 113"/>
            <p:cNvSpPr>
              <a:spLocks noChangeArrowheads="1"/>
            </p:cNvSpPr>
            <p:nvPr/>
          </p:nvSpPr>
          <p:spPr bwMode="auto">
            <a:xfrm>
              <a:off x="4097837" y="5076775"/>
              <a:ext cx="380075"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a:t>
              </a:r>
            </a:p>
          </p:txBody>
        </p:sp>
        <p:sp>
          <p:nvSpPr>
            <p:cNvPr id="47" name="Rectangle 114"/>
            <p:cNvSpPr>
              <a:spLocks noChangeArrowheads="1"/>
            </p:cNvSpPr>
            <p:nvPr/>
          </p:nvSpPr>
          <p:spPr bwMode="auto">
            <a:xfrm>
              <a:off x="4859706"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6</a:t>
              </a:r>
            </a:p>
          </p:txBody>
        </p:sp>
        <p:sp>
          <p:nvSpPr>
            <p:cNvPr id="48" name="Rectangle 115"/>
            <p:cNvSpPr>
              <a:spLocks noChangeArrowheads="1"/>
            </p:cNvSpPr>
            <p:nvPr/>
          </p:nvSpPr>
          <p:spPr bwMode="auto">
            <a:xfrm>
              <a:off x="5621573"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a:t>
              </a:r>
            </a:p>
          </p:txBody>
        </p:sp>
        <p:sp>
          <p:nvSpPr>
            <p:cNvPr id="49" name="Rectangle 116"/>
            <p:cNvSpPr>
              <a:spLocks noChangeArrowheads="1"/>
            </p:cNvSpPr>
            <p:nvPr/>
          </p:nvSpPr>
          <p:spPr bwMode="auto">
            <a:xfrm>
              <a:off x="6385161"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8</a:t>
              </a:r>
            </a:p>
          </p:txBody>
        </p:sp>
        <p:sp>
          <p:nvSpPr>
            <p:cNvPr id="50" name="Rectangle 117"/>
            <p:cNvSpPr>
              <a:spLocks noChangeArrowheads="1"/>
            </p:cNvSpPr>
            <p:nvPr/>
          </p:nvSpPr>
          <p:spPr bwMode="auto">
            <a:xfrm>
              <a:off x="7147029"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9</a:t>
              </a:r>
            </a:p>
          </p:txBody>
        </p:sp>
        <p:sp>
          <p:nvSpPr>
            <p:cNvPr id="51" name="Rectangle 118"/>
            <p:cNvSpPr>
              <a:spLocks noChangeArrowheads="1"/>
            </p:cNvSpPr>
            <p:nvPr/>
          </p:nvSpPr>
          <p:spPr bwMode="auto">
            <a:xfrm>
              <a:off x="7910616"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10</a:t>
              </a:r>
            </a:p>
          </p:txBody>
        </p:sp>
        <p:sp>
          <p:nvSpPr>
            <p:cNvPr id="52" name="Rectangle 119"/>
            <p:cNvSpPr>
              <a:spLocks noChangeArrowheads="1"/>
            </p:cNvSpPr>
            <p:nvPr/>
          </p:nvSpPr>
          <p:spPr bwMode="auto">
            <a:xfrm>
              <a:off x="8672484" y="5076775"/>
              <a:ext cx="381794" cy="341312"/>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11</a:t>
              </a:r>
            </a:p>
          </p:txBody>
        </p:sp>
        <p:sp>
          <p:nvSpPr>
            <p:cNvPr id="53" name="Rectangle 120"/>
            <p:cNvSpPr>
              <a:spLocks noChangeArrowheads="1"/>
            </p:cNvSpPr>
            <p:nvPr/>
          </p:nvSpPr>
          <p:spPr bwMode="auto">
            <a:xfrm>
              <a:off x="9054277" y="5076775"/>
              <a:ext cx="381794" cy="341312"/>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4" name="Rectangle 121"/>
            <p:cNvSpPr>
              <a:spLocks noChangeArrowheads="1"/>
            </p:cNvSpPr>
            <p:nvPr/>
          </p:nvSpPr>
          <p:spPr bwMode="auto">
            <a:xfrm>
              <a:off x="6003367"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5" name="Rectangle 122"/>
            <p:cNvSpPr>
              <a:spLocks noChangeArrowheads="1"/>
            </p:cNvSpPr>
            <p:nvPr/>
          </p:nvSpPr>
          <p:spPr bwMode="auto">
            <a:xfrm>
              <a:off x="6385161"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6" name="Rectangle 123"/>
            <p:cNvSpPr>
              <a:spLocks noChangeArrowheads="1"/>
            </p:cNvSpPr>
            <p:nvPr/>
          </p:nvSpPr>
          <p:spPr bwMode="auto">
            <a:xfrm>
              <a:off x="6766954" y="4506862"/>
              <a:ext cx="380075"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7" name="Rectangle 124"/>
            <p:cNvSpPr>
              <a:spLocks noChangeArrowheads="1"/>
            </p:cNvSpPr>
            <p:nvPr/>
          </p:nvSpPr>
          <p:spPr bwMode="auto">
            <a:xfrm>
              <a:off x="7147029"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8" name="Rectangle 125"/>
            <p:cNvSpPr>
              <a:spLocks noChangeArrowheads="1"/>
            </p:cNvSpPr>
            <p:nvPr/>
          </p:nvSpPr>
          <p:spPr bwMode="auto">
            <a:xfrm>
              <a:off x="7528823"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59" name="Rectangle 126"/>
            <p:cNvSpPr>
              <a:spLocks noChangeArrowheads="1"/>
            </p:cNvSpPr>
            <p:nvPr/>
          </p:nvSpPr>
          <p:spPr bwMode="auto">
            <a:xfrm>
              <a:off x="7910616"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0" name="Rectangle 127"/>
            <p:cNvSpPr>
              <a:spLocks noChangeArrowheads="1"/>
            </p:cNvSpPr>
            <p:nvPr/>
          </p:nvSpPr>
          <p:spPr bwMode="auto">
            <a:xfrm>
              <a:off x="8292411" y="4506862"/>
              <a:ext cx="380073"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1" name="Rectangle 128"/>
            <p:cNvSpPr>
              <a:spLocks noChangeArrowheads="1"/>
            </p:cNvSpPr>
            <p:nvPr/>
          </p:nvSpPr>
          <p:spPr bwMode="auto">
            <a:xfrm>
              <a:off x="8672484"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2" name="Rectangle 129"/>
            <p:cNvSpPr>
              <a:spLocks noChangeArrowheads="1"/>
            </p:cNvSpPr>
            <p:nvPr/>
          </p:nvSpPr>
          <p:spPr bwMode="auto">
            <a:xfrm>
              <a:off x="9054277" y="4506862"/>
              <a:ext cx="381794" cy="342900"/>
            </a:xfrm>
            <a:prstGeom prst="rect">
              <a:avLst/>
            </a:prstGeom>
            <a:solidFill>
              <a:srgbClr val="66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200" b="1">
                  <a:latin typeface="微软雅黑" pitchFamily="34" charset="-122"/>
                  <a:ea typeface="微软雅黑" pitchFamily="34" charset="-122"/>
                </a:rPr>
                <a:t>1</a:t>
              </a:r>
            </a:p>
          </p:txBody>
        </p:sp>
        <p:sp>
          <p:nvSpPr>
            <p:cNvPr id="63" name="Text Box 130"/>
            <p:cNvSpPr txBox="1">
              <a:spLocks noChangeArrowheads="1"/>
            </p:cNvSpPr>
            <p:nvPr/>
          </p:nvSpPr>
          <p:spPr bwMode="auto">
            <a:xfrm>
              <a:off x="128464" y="2420888"/>
              <a:ext cx="1153294" cy="40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分组流 </a:t>
              </a:r>
              <a:r>
                <a:rPr kumimoji="1" lang="en-US" altLang="zh-CN" sz="1200" b="1">
                  <a:latin typeface="微软雅黑" pitchFamily="34" charset="-122"/>
                  <a:ea typeface="微软雅黑" pitchFamily="34" charset="-122"/>
                </a:rPr>
                <a:t>1</a:t>
              </a:r>
            </a:p>
          </p:txBody>
        </p:sp>
        <p:sp>
          <p:nvSpPr>
            <p:cNvPr id="64" name="Text Box 131"/>
            <p:cNvSpPr txBox="1">
              <a:spLocks noChangeArrowheads="1"/>
            </p:cNvSpPr>
            <p:nvPr/>
          </p:nvSpPr>
          <p:spPr bwMode="auto">
            <a:xfrm>
              <a:off x="128464" y="2990800"/>
              <a:ext cx="1153294" cy="40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分组流 </a:t>
              </a:r>
              <a:r>
                <a:rPr kumimoji="1" lang="en-US" altLang="zh-CN" sz="1200" b="1">
                  <a:latin typeface="微软雅黑" pitchFamily="34" charset="-122"/>
                  <a:ea typeface="微软雅黑" pitchFamily="34" charset="-122"/>
                </a:rPr>
                <a:t>2</a:t>
              </a:r>
            </a:p>
          </p:txBody>
        </p:sp>
        <p:sp>
          <p:nvSpPr>
            <p:cNvPr id="65" name="Text Box 132"/>
            <p:cNvSpPr txBox="1">
              <a:spLocks noChangeArrowheads="1"/>
            </p:cNvSpPr>
            <p:nvPr/>
          </p:nvSpPr>
          <p:spPr bwMode="auto">
            <a:xfrm>
              <a:off x="128464" y="3902027"/>
              <a:ext cx="1291822" cy="40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分组流 </a:t>
              </a:r>
              <a:r>
                <a:rPr kumimoji="1" lang="en-US" altLang="zh-CN" sz="1200" b="1">
                  <a:latin typeface="微软雅黑" pitchFamily="34" charset="-122"/>
                  <a:ea typeface="微软雅黑" pitchFamily="34" charset="-122"/>
                </a:rPr>
                <a:t>11</a:t>
              </a:r>
            </a:p>
          </p:txBody>
        </p:sp>
        <p:sp>
          <p:nvSpPr>
            <p:cNvPr id="66" name="Text Box 133"/>
            <p:cNvSpPr txBox="1">
              <a:spLocks noChangeArrowheads="1"/>
            </p:cNvSpPr>
            <p:nvPr/>
          </p:nvSpPr>
          <p:spPr bwMode="auto">
            <a:xfrm>
              <a:off x="396752" y="4471937"/>
              <a:ext cx="784673" cy="40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FIFO</a:t>
              </a:r>
            </a:p>
          </p:txBody>
        </p:sp>
        <p:sp>
          <p:nvSpPr>
            <p:cNvPr id="67" name="Text Box 134"/>
            <p:cNvSpPr txBox="1">
              <a:spLocks noChangeArrowheads="1"/>
            </p:cNvSpPr>
            <p:nvPr/>
          </p:nvSpPr>
          <p:spPr bwMode="auto">
            <a:xfrm>
              <a:off x="396751" y="5040262"/>
              <a:ext cx="824587" cy="40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WFQ</a:t>
              </a:r>
            </a:p>
          </p:txBody>
        </p:sp>
        <p:sp>
          <p:nvSpPr>
            <p:cNvPr id="68" name="Text Box 135"/>
            <p:cNvSpPr txBox="1">
              <a:spLocks noChangeArrowheads="1"/>
            </p:cNvSpPr>
            <p:nvPr/>
          </p:nvSpPr>
          <p:spPr bwMode="auto">
            <a:xfrm rot="16200000">
              <a:off x="463654" y="3446122"/>
              <a:ext cx="559274" cy="495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latin typeface="微软雅黑" pitchFamily="34" charset="-122"/>
                  <a:ea typeface="微软雅黑" pitchFamily="34" charset="-122"/>
                </a:rPr>
                <a:t>…</a:t>
              </a:r>
            </a:p>
          </p:txBody>
        </p:sp>
        <p:sp>
          <p:nvSpPr>
            <p:cNvPr id="69" name="Line 136"/>
            <p:cNvSpPr>
              <a:spLocks noChangeShapeType="1"/>
            </p:cNvSpPr>
            <p:nvPr/>
          </p:nvSpPr>
          <p:spPr bwMode="auto">
            <a:xfrm>
              <a:off x="1332413" y="2798712"/>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0" name="Line 137"/>
            <p:cNvSpPr>
              <a:spLocks noChangeShapeType="1"/>
            </p:cNvSpPr>
            <p:nvPr/>
          </p:nvSpPr>
          <p:spPr bwMode="auto">
            <a:xfrm>
              <a:off x="1332413" y="3368625"/>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1" name="Line 138"/>
            <p:cNvSpPr>
              <a:spLocks noChangeShapeType="1"/>
            </p:cNvSpPr>
            <p:nvPr/>
          </p:nvSpPr>
          <p:spPr bwMode="auto">
            <a:xfrm>
              <a:off x="1332413" y="4279850"/>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2" name="Line 139"/>
            <p:cNvSpPr>
              <a:spLocks noChangeShapeType="1"/>
            </p:cNvSpPr>
            <p:nvPr/>
          </p:nvSpPr>
          <p:spPr bwMode="auto">
            <a:xfrm>
              <a:off x="1332413" y="4849762"/>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3" name="Line 140"/>
            <p:cNvSpPr>
              <a:spLocks noChangeShapeType="1"/>
            </p:cNvSpPr>
            <p:nvPr/>
          </p:nvSpPr>
          <p:spPr bwMode="auto">
            <a:xfrm>
              <a:off x="1332413" y="5418087"/>
              <a:ext cx="8294556"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100" b="1">
                <a:latin typeface="微软雅黑" pitchFamily="34" charset="-122"/>
                <a:ea typeface="微软雅黑" pitchFamily="34" charset="-122"/>
              </a:endParaRPr>
            </a:p>
          </p:txBody>
        </p:sp>
        <p:sp>
          <p:nvSpPr>
            <p:cNvPr id="74" name="Text Box 141"/>
            <p:cNvSpPr txBox="1">
              <a:spLocks noChangeArrowheads="1"/>
            </p:cNvSpPr>
            <p:nvPr/>
          </p:nvSpPr>
          <p:spPr bwMode="auto">
            <a:xfrm>
              <a:off x="9589133" y="2433587"/>
              <a:ext cx="364396" cy="40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5" name="Text Box 142"/>
            <p:cNvSpPr txBox="1">
              <a:spLocks noChangeArrowheads="1"/>
            </p:cNvSpPr>
            <p:nvPr/>
          </p:nvSpPr>
          <p:spPr bwMode="auto">
            <a:xfrm>
              <a:off x="9589133" y="3001912"/>
              <a:ext cx="364396" cy="40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6" name="Text Box 143"/>
            <p:cNvSpPr txBox="1">
              <a:spLocks noChangeArrowheads="1"/>
            </p:cNvSpPr>
            <p:nvPr/>
          </p:nvSpPr>
          <p:spPr bwMode="auto">
            <a:xfrm>
              <a:off x="9589133" y="3914724"/>
              <a:ext cx="364396" cy="40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7" name="Text Box 144"/>
            <p:cNvSpPr txBox="1">
              <a:spLocks noChangeArrowheads="1"/>
            </p:cNvSpPr>
            <p:nvPr/>
          </p:nvSpPr>
          <p:spPr bwMode="auto">
            <a:xfrm>
              <a:off x="9589133" y="4483051"/>
              <a:ext cx="364396" cy="40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sp>
          <p:nvSpPr>
            <p:cNvPr id="78" name="Text Box 145"/>
            <p:cNvSpPr txBox="1">
              <a:spLocks noChangeArrowheads="1"/>
            </p:cNvSpPr>
            <p:nvPr/>
          </p:nvSpPr>
          <p:spPr bwMode="auto">
            <a:xfrm>
              <a:off x="9589133" y="5052963"/>
              <a:ext cx="364396" cy="40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200" b="1" i="1">
                  <a:latin typeface="微软雅黑" pitchFamily="34" charset="-122"/>
                  <a:ea typeface="微软雅黑" pitchFamily="34" charset="-122"/>
                </a:rPr>
                <a:t>t</a:t>
              </a:r>
            </a:p>
          </p:txBody>
        </p:sp>
      </p:grpSp>
    </p:spTree>
    <p:extLst>
      <p:ext uri="{BB962C8B-B14F-4D97-AF65-F5344CB8AC3E}">
        <p14:creationId xmlns:p14="http://schemas.microsoft.com/office/powerpoint/2010/main" xmlns="" val="706785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841352" y="708758"/>
            <a:ext cx="5402930" cy="3565144"/>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96"/>
          <p:cNvGrpSpPr>
            <a:grpSpLocks/>
          </p:cNvGrpSpPr>
          <p:nvPr/>
        </p:nvGrpSpPr>
        <p:grpSpPr bwMode="auto">
          <a:xfrm>
            <a:off x="2086651" y="760233"/>
            <a:ext cx="5109687" cy="590041"/>
            <a:chOff x="384" y="305"/>
            <a:chExt cx="5140" cy="643"/>
          </a:xfrm>
        </p:grpSpPr>
        <p:sp>
          <p:nvSpPr>
            <p:cNvPr id="5" name="Line 5"/>
            <p:cNvSpPr>
              <a:spLocks noChangeShapeType="1"/>
            </p:cNvSpPr>
            <p:nvPr/>
          </p:nvSpPr>
          <p:spPr bwMode="auto">
            <a:xfrm>
              <a:off x="384" y="672"/>
              <a:ext cx="4944" cy="0"/>
            </a:xfrm>
            <a:prstGeom prst="line">
              <a:avLst/>
            </a:prstGeom>
            <a:noFill/>
            <a:ln w="19050">
              <a:solidFill>
                <a:srgbClr val="00B0F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6" name="Line 6"/>
            <p:cNvSpPr>
              <a:spLocks noChangeShapeType="1"/>
            </p:cNvSpPr>
            <p:nvPr/>
          </p:nvSpPr>
          <p:spPr bwMode="auto">
            <a:xfrm flipV="1">
              <a:off x="960"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 name="Line 7"/>
            <p:cNvSpPr>
              <a:spLocks noChangeShapeType="1"/>
            </p:cNvSpPr>
            <p:nvPr/>
          </p:nvSpPr>
          <p:spPr bwMode="auto">
            <a:xfrm flipV="1">
              <a:off x="1296"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 name="Line 8"/>
            <p:cNvSpPr>
              <a:spLocks noChangeShapeType="1"/>
            </p:cNvSpPr>
            <p:nvPr/>
          </p:nvSpPr>
          <p:spPr bwMode="auto">
            <a:xfrm flipV="1">
              <a:off x="1632"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 name="Line 9"/>
            <p:cNvSpPr>
              <a:spLocks noChangeShapeType="1"/>
            </p:cNvSpPr>
            <p:nvPr/>
          </p:nvSpPr>
          <p:spPr bwMode="auto">
            <a:xfrm flipV="1">
              <a:off x="1968"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 name="Line 10"/>
            <p:cNvSpPr>
              <a:spLocks noChangeShapeType="1"/>
            </p:cNvSpPr>
            <p:nvPr/>
          </p:nvSpPr>
          <p:spPr bwMode="auto">
            <a:xfrm flipV="1">
              <a:off x="2304"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 name="Line 11"/>
            <p:cNvSpPr>
              <a:spLocks noChangeShapeType="1"/>
            </p:cNvSpPr>
            <p:nvPr/>
          </p:nvSpPr>
          <p:spPr bwMode="auto">
            <a:xfrm flipV="1">
              <a:off x="2640" y="480"/>
              <a:ext cx="0"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2" name="Text Box 12"/>
            <p:cNvSpPr txBox="1">
              <a:spLocks noChangeArrowheads="1"/>
            </p:cNvSpPr>
            <p:nvPr/>
          </p:nvSpPr>
          <p:spPr bwMode="auto">
            <a:xfrm>
              <a:off x="434" y="305"/>
              <a:ext cx="444" cy="4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000" b="1" dirty="0">
                  <a:latin typeface="微软雅黑" pitchFamily="34" charset="-122"/>
                  <a:ea typeface="微软雅黑" pitchFamily="34" charset="-122"/>
                </a:rPr>
                <a:t>分组</a:t>
              </a:r>
            </a:p>
            <a:p>
              <a:pPr algn="ctr">
                <a:lnSpc>
                  <a:spcPct val="90000"/>
                </a:lnSpc>
              </a:pPr>
              <a:r>
                <a:rPr kumimoji="1" lang="zh-CN" altLang="en-US" sz="1000" b="1" dirty="0">
                  <a:latin typeface="微软雅黑" pitchFamily="34" charset="-122"/>
                  <a:ea typeface="微软雅黑" pitchFamily="34" charset="-122"/>
                </a:rPr>
                <a:t>发出</a:t>
              </a:r>
            </a:p>
          </p:txBody>
        </p:sp>
        <p:sp>
          <p:nvSpPr>
            <p:cNvPr id="13" name="Text Box 13"/>
            <p:cNvSpPr txBox="1">
              <a:spLocks noChangeArrowheads="1"/>
            </p:cNvSpPr>
            <p:nvPr/>
          </p:nvSpPr>
          <p:spPr bwMode="auto">
            <a:xfrm>
              <a:off x="788" y="663"/>
              <a:ext cx="2008" cy="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smtClean="0">
                  <a:latin typeface="微软雅黑" pitchFamily="34" charset="-122"/>
                  <a:ea typeface="微软雅黑" pitchFamily="34" charset="-122"/>
                </a:rPr>
                <a:t> 1      2      3      4      5      6</a:t>
              </a:r>
              <a:endParaRPr kumimoji="1" lang="en-US" altLang="zh-CN" sz="1100" b="1" dirty="0">
                <a:latin typeface="微软雅黑" pitchFamily="34" charset="-122"/>
                <a:ea typeface="微软雅黑" pitchFamily="34" charset="-122"/>
              </a:endParaRPr>
            </a:p>
          </p:txBody>
        </p:sp>
        <p:sp>
          <p:nvSpPr>
            <p:cNvPr id="14" name="Text Box 14"/>
            <p:cNvSpPr txBox="1">
              <a:spLocks noChangeArrowheads="1"/>
            </p:cNvSpPr>
            <p:nvPr/>
          </p:nvSpPr>
          <p:spPr bwMode="auto">
            <a:xfrm>
              <a:off x="5280" y="525"/>
              <a:ext cx="244" cy="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itchFamily="34" charset="-122"/>
                  <a:ea typeface="微软雅黑" pitchFamily="34" charset="-122"/>
                </a:rPr>
                <a:t>t</a:t>
              </a:r>
            </a:p>
          </p:txBody>
        </p:sp>
      </p:grpSp>
      <p:grpSp>
        <p:nvGrpSpPr>
          <p:cNvPr id="15" name="Group 103"/>
          <p:cNvGrpSpPr>
            <a:grpSpLocks/>
          </p:cNvGrpSpPr>
          <p:nvPr/>
        </p:nvGrpSpPr>
        <p:grpSpPr bwMode="auto">
          <a:xfrm>
            <a:off x="1952448" y="1310810"/>
            <a:ext cx="5100740" cy="2529914"/>
            <a:chOff x="249" y="905"/>
            <a:chExt cx="5131" cy="2757"/>
          </a:xfrm>
        </p:grpSpPr>
        <p:sp>
          <p:nvSpPr>
            <p:cNvPr id="16" name="Text Box 34"/>
            <p:cNvSpPr txBox="1">
              <a:spLocks noChangeArrowheads="1"/>
            </p:cNvSpPr>
            <p:nvPr/>
          </p:nvSpPr>
          <p:spPr bwMode="auto">
            <a:xfrm>
              <a:off x="249" y="905"/>
              <a:ext cx="83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000" b="1" dirty="0">
                  <a:latin typeface="微软雅黑" pitchFamily="34" charset="-122"/>
                  <a:ea typeface="微软雅黑" pitchFamily="34" charset="-122"/>
                </a:rPr>
                <a:t>到达分组数</a:t>
              </a:r>
            </a:p>
          </p:txBody>
        </p:sp>
        <p:grpSp>
          <p:nvGrpSpPr>
            <p:cNvPr id="17" name="Group 102"/>
            <p:cNvGrpSpPr>
              <a:grpSpLocks/>
            </p:cNvGrpSpPr>
            <p:nvPr/>
          </p:nvGrpSpPr>
          <p:grpSpPr bwMode="auto">
            <a:xfrm>
              <a:off x="374" y="1104"/>
              <a:ext cx="298" cy="2256"/>
              <a:chOff x="374" y="1104"/>
              <a:chExt cx="298" cy="2256"/>
            </a:xfrm>
          </p:grpSpPr>
          <p:sp>
            <p:nvSpPr>
              <p:cNvPr id="37" name="Line 25"/>
              <p:cNvSpPr>
                <a:spLocks noChangeShapeType="1"/>
              </p:cNvSpPr>
              <p:nvPr/>
            </p:nvSpPr>
            <p:spPr bwMode="auto">
              <a:xfrm>
                <a:off x="624" y="1104"/>
                <a:ext cx="0" cy="2256"/>
              </a:xfrm>
              <a:prstGeom prst="line">
                <a:avLst/>
              </a:prstGeom>
              <a:noFill/>
              <a:ln w="19050">
                <a:solidFill>
                  <a:srgbClr val="00B0F0"/>
                </a:solidFill>
                <a:round/>
                <a:headEnd type="triangle" w="sm"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8" name="Line 27"/>
              <p:cNvSpPr>
                <a:spLocks noChangeShapeType="1"/>
              </p:cNvSpPr>
              <p:nvPr/>
            </p:nvSpPr>
            <p:spPr bwMode="auto">
              <a:xfrm rot="5400000" flipV="1">
                <a:off x="624" y="2976"/>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9" name="Line 28"/>
              <p:cNvSpPr>
                <a:spLocks noChangeShapeType="1"/>
              </p:cNvSpPr>
              <p:nvPr/>
            </p:nvSpPr>
            <p:spPr bwMode="auto">
              <a:xfrm rot="5400000" flipV="1">
                <a:off x="624" y="2640"/>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0" name="Line 29"/>
              <p:cNvSpPr>
                <a:spLocks noChangeShapeType="1"/>
              </p:cNvSpPr>
              <p:nvPr/>
            </p:nvSpPr>
            <p:spPr bwMode="auto">
              <a:xfrm rot="5400000" flipV="1">
                <a:off x="624" y="2304"/>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1" name="Line 30"/>
              <p:cNvSpPr>
                <a:spLocks noChangeShapeType="1"/>
              </p:cNvSpPr>
              <p:nvPr/>
            </p:nvSpPr>
            <p:spPr bwMode="auto">
              <a:xfrm rot="5400000" flipV="1">
                <a:off x="624" y="1968"/>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2" name="Line 31"/>
              <p:cNvSpPr>
                <a:spLocks noChangeShapeType="1"/>
              </p:cNvSpPr>
              <p:nvPr/>
            </p:nvSpPr>
            <p:spPr bwMode="auto">
              <a:xfrm rot="5400000" flipV="1">
                <a:off x="624" y="163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3" name="Line 32"/>
              <p:cNvSpPr>
                <a:spLocks noChangeShapeType="1"/>
              </p:cNvSpPr>
              <p:nvPr/>
            </p:nvSpPr>
            <p:spPr bwMode="auto">
              <a:xfrm rot="5400000" flipV="1">
                <a:off x="624" y="1296"/>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44" name="Text Box 35"/>
              <p:cNvSpPr txBox="1">
                <a:spLocks noChangeArrowheads="1"/>
              </p:cNvSpPr>
              <p:nvPr/>
            </p:nvSpPr>
            <p:spPr bwMode="auto">
              <a:xfrm>
                <a:off x="374" y="1120"/>
                <a:ext cx="273" cy="2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ts val="2400"/>
                  </a:lnSpc>
                </a:pPr>
                <a:r>
                  <a:rPr kumimoji="1" lang="en-US" altLang="zh-CN" sz="1100" b="1" dirty="0">
                    <a:latin typeface="微软雅黑" pitchFamily="34" charset="-122"/>
                    <a:ea typeface="微软雅黑" pitchFamily="34" charset="-122"/>
                  </a:rPr>
                  <a:t>6</a:t>
                </a:r>
              </a:p>
              <a:p>
                <a:pPr>
                  <a:lnSpc>
                    <a:spcPts val="2400"/>
                  </a:lnSpc>
                </a:pPr>
                <a:r>
                  <a:rPr kumimoji="1" lang="en-US" altLang="zh-CN" sz="1100" b="1" dirty="0">
                    <a:latin typeface="微软雅黑" pitchFamily="34" charset="-122"/>
                    <a:ea typeface="微软雅黑" pitchFamily="34" charset="-122"/>
                  </a:rPr>
                  <a:t>5</a:t>
                </a:r>
              </a:p>
              <a:p>
                <a:pPr>
                  <a:lnSpc>
                    <a:spcPts val="2400"/>
                  </a:lnSpc>
                </a:pPr>
                <a:r>
                  <a:rPr kumimoji="1" lang="en-US" altLang="zh-CN" sz="1100" b="1" dirty="0">
                    <a:latin typeface="微软雅黑" pitchFamily="34" charset="-122"/>
                    <a:ea typeface="微软雅黑" pitchFamily="34" charset="-122"/>
                  </a:rPr>
                  <a:t>4</a:t>
                </a:r>
              </a:p>
              <a:p>
                <a:pPr>
                  <a:lnSpc>
                    <a:spcPts val="2400"/>
                  </a:lnSpc>
                </a:pPr>
                <a:r>
                  <a:rPr kumimoji="1" lang="en-US" altLang="zh-CN" sz="1100" b="1" dirty="0">
                    <a:latin typeface="微软雅黑" pitchFamily="34" charset="-122"/>
                    <a:ea typeface="微软雅黑" pitchFamily="34" charset="-122"/>
                  </a:rPr>
                  <a:t>3</a:t>
                </a:r>
              </a:p>
              <a:p>
                <a:pPr>
                  <a:lnSpc>
                    <a:spcPts val="2400"/>
                  </a:lnSpc>
                </a:pPr>
                <a:r>
                  <a:rPr kumimoji="1" lang="en-US" altLang="zh-CN" sz="1100" b="1" dirty="0">
                    <a:latin typeface="微软雅黑" pitchFamily="34" charset="-122"/>
                    <a:ea typeface="微软雅黑" pitchFamily="34" charset="-122"/>
                  </a:rPr>
                  <a:t>2</a:t>
                </a:r>
              </a:p>
              <a:p>
                <a:pPr>
                  <a:lnSpc>
                    <a:spcPts val="2400"/>
                  </a:lnSpc>
                </a:pPr>
                <a:r>
                  <a:rPr kumimoji="1" lang="en-US" altLang="zh-CN" sz="1100" b="1" dirty="0">
                    <a:latin typeface="微软雅黑" pitchFamily="34" charset="-122"/>
                    <a:ea typeface="微软雅黑" pitchFamily="34" charset="-122"/>
                  </a:rPr>
                  <a:t>1</a:t>
                </a:r>
              </a:p>
            </p:txBody>
          </p:sp>
        </p:grpSp>
        <p:grpSp>
          <p:nvGrpSpPr>
            <p:cNvPr id="18" name="Group 101"/>
            <p:cNvGrpSpPr>
              <a:grpSpLocks/>
            </p:cNvGrpSpPr>
            <p:nvPr/>
          </p:nvGrpSpPr>
          <p:grpSpPr bwMode="auto">
            <a:xfrm>
              <a:off x="576" y="3213"/>
              <a:ext cx="4804" cy="449"/>
              <a:chOff x="576" y="3213"/>
              <a:chExt cx="4804" cy="449"/>
            </a:xfrm>
          </p:grpSpPr>
          <p:sp>
            <p:nvSpPr>
              <p:cNvPr id="19" name="Text Box 84"/>
              <p:cNvSpPr txBox="1">
                <a:spLocks noChangeArrowheads="1"/>
              </p:cNvSpPr>
              <p:nvPr/>
            </p:nvSpPr>
            <p:spPr bwMode="auto">
              <a:xfrm>
                <a:off x="835" y="3377"/>
                <a:ext cx="2008" cy="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1      </a:t>
                </a:r>
                <a:r>
                  <a:rPr kumimoji="1" lang="en-US" altLang="zh-CN" sz="1100" b="1" dirty="0" smtClean="0">
                    <a:latin typeface="微软雅黑" pitchFamily="34" charset="-122"/>
                    <a:ea typeface="微软雅黑" pitchFamily="34" charset="-122"/>
                  </a:rPr>
                  <a:t>2      3      4      5      6</a:t>
                </a:r>
                <a:endParaRPr kumimoji="1" lang="en-US" altLang="zh-CN" sz="1100" b="1" dirty="0">
                  <a:latin typeface="微软雅黑" pitchFamily="34" charset="-122"/>
                  <a:ea typeface="微软雅黑" pitchFamily="34" charset="-122"/>
                </a:endParaRPr>
              </a:p>
            </p:txBody>
          </p:sp>
          <p:sp>
            <p:nvSpPr>
              <p:cNvPr id="20" name="Line 26"/>
              <p:cNvSpPr>
                <a:spLocks noChangeShapeType="1"/>
              </p:cNvSpPr>
              <p:nvPr/>
            </p:nvSpPr>
            <p:spPr bwMode="auto">
              <a:xfrm rot="5400000" flipV="1">
                <a:off x="624"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1" name="Line 33"/>
              <p:cNvSpPr>
                <a:spLocks noChangeShapeType="1"/>
              </p:cNvSpPr>
              <p:nvPr/>
            </p:nvSpPr>
            <p:spPr bwMode="auto">
              <a:xfrm rot="10800000" flipV="1">
                <a:off x="624"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2" name="Line 36"/>
              <p:cNvSpPr>
                <a:spLocks noChangeShapeType="1"/>
              </p:cNvSpPr>
              <p:nvPr/>
            </p:nvSpPr>
            <p:spPr bwMode="auto">
              <a:xfrm>
                <a:off x="624" y="3360"/>
                <a:ext cx="4512" cy="0"/>
              </a:xfrm>
              <a:prstGeom prst="line">
                <a:avLst/>
              </a:prstGeom>
              <a:noFill/>
              <a:ln w="19050">
                <a:solidFill>
                  <a:srgbClr val="00B0F0"/>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3" name="Line 37"/>
              <p:cNvSpPr>
                <a:spLocks noChangeShapeType="1"/>
              </p:cNvSpPr>
              <p:nvPr/>
            </p:nvSpPr>
            <p:spPr bwMode="auto">
              <a:xfrm rot="10800000" flipV="1">
                <a:off x="960"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4" name="Line 38"/>
              <p:cNvSpPr>
                <a:spLocks noChangeShapeType="1"/>
              </p:cNvSpPr>
              <p:nvPr/>
            </p:nvSpPr>
            <p:spPr bwMode="auto">
              <a:xfrm rot="10800000" flipV="1">
                <a:off x="1296"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5" name="Line 39"/>
              <p:cNvSpPr>
                <a:spLocks noChangeShapeType="1"/>
              </p:cNvSpPr>
              <p:nvPr/>
            </p:nvSpPr>
            <p:spPr bwMode="auto">
              <a:xfrm rot="10800000" flipV="1">
                <a:off x="1632"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6" name="Line 40"/>
              <p:cNvSpPr>
                <a:spLocks noChangeShapeType="1"/>
              </p:cNvSpPr>
              <p:nvPr/>
            </p:nvSpPr>
            <p:spPr bwMode="auto">
              <a:xfrm rot="10800000" flipV="1">
                <a:off x="1968"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7" name="Line 41"/>
              <p:cNvSpPr>
                <a:spLocks noChangeShapeType="1"/>
              </p:cNvSpPr>
              <p:nvPr/>
            </p:nvSpPr>
            <p:spPr bwMode="auto">
              <a:xfrm rot="10800000" flipV="1">
                <a:off x="2304"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8" name="Line 42"/>
              <p:cNvSpPr>
                <a:spLocks noChangeShapeType="1"/>
              </p:cNvSpPr>
              <p:nvPr/>
            </p:nvSpPr>
            <p:spPr bwMode="auto">
              <a:xfrm rot="10800000" flipV="1">
                <a:off x="2640"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29" name="Line 43"/>
              <p:cNvSpPr>
                <a:spLocks noChangeShapeType="1"/>
              </p:cNvSpPr>
              <p:nvPr/>
            </p:nvSpPr>
            <p:spPr bwMode="auto">
              <a:xfrm rot="10800000" flipV="1">
                <a:off x="2976"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0" name="Line 44"/>
              <p:cNvSpPr>
                <a:spLocks noChangeShapeType="1"/>
              </p:cNvSpPr>
              <p:nvPr/>
            </p:nvSpPr>
            <p:spPr bwMode="auto">
              <a:xfrm rot="10800000" flipV="1">
                <a:off x="3312"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1" name="Line 45"/>
              <p:cNvSpPr>
                <a:spLocks noChangeShapeType="1"/>
              </p:cNvSpPr>
              <p:nvPr/>
            </p:nvSpPr>
            <p:spPr bwMode="auto">
              <a:xfrm rot="10800000" flipV="1">
                <a:off x="3648"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2" name="Line 46"/>
              <p:cNvSpPr>
                <a:spLocks noChangeShapeType="1"/>
              </p:cNvSpPr>
              <p:nvPr/>
            </p:nvSpPr>
            <p:spPr bwMode="auto">
              <a:xfrm rot="10800000" flipV="1">
                <a:off x="3984"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3" name="Line 47"/>
              <p:cNvSpPr>
                <a:spLocks noChangeShapeType="1"/>
              </p:cNvSpPr>
              <p:nvPr/>
            </p:nvSpPr>
            <p:spPr bwMode="auto">
              <a:xfrm rot="10800000" flipV="1">
                <a:off x="4320"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4" name="Line 48"/>
              <p:cNvSpPr>
                <a:spLocks noChangeShapeType="1"/>
              </p:cNvSpPr>
              <p:nvPr/>
            </p:nvSpPr>
            <p:spPr bwMode="auto">
              <a:xfrm rot="10800000" flipV="1">
                <a:off x="4656"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5" name="Line 49"/>
              <p:cNvSpPr>
                <a:spLocks noChangeShapeType="1"/>
              </p:cNvSpPr>
              <p:nvPr/>
            </p:nvSpPr>
            <p:spPr bwMode="auto">
              <a:xfrm rot="10800000" flipV="1">
                <a:off x="4992" y="3312"/>
                <a:ext cx="0" cy="96"/>
              </a:xfrm>
              <a:prstGeom prst="line">
                <a:avLst/>
              </a:prstGeom>
              <a:noFill/>
              <a:ln w="9525">
                <a:solidFill>
                  <a:srgbClr val="00B0F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36" name="Text Box 50"/>
              <p:cNvSpPr txBox="1">
                <a:spLocks noChangeArrowheads="1"/>
              </p:cNvSpPr>
              <p:nvPr/>
            </p:nvSpPr>
            <p:spPr bwMode="auto">
              <a:xfrm>
                <a:off x="5136" y="3213"/>
                <a:ext cx="244" cy="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itchFamily="34" charset="-122"/>
                    <a:ea typeface="微软雅黑" pitchFamily="34" charset="-122"/>
                  </a:rPr>
                  <a:t>t</a:t>
                </a:r>
              </a:p>
            </p:txBody>
          </p:sp>
        </p:grpSp>
      </p:grpSp>
      <p:grpSp>
        <p:nvGrpSpPr>
          <p:cNvPr id="45" name="Group 107"/>
          <p:cNvGrpSpPr>
            <a:grpSpLocks/>
          </p:cNvGrpSpPr>
          <p:nvPr/>
        </p:nvGrpSpPr>
        <p:grpSpPr bwMode="auto">
          <a:xfrm>
            <a:off x="3582777" y="2666156"/>
            <a:ext cx="748560" cy="545075"/>
            <a:chOff x="1889" y="2382"/>
            <a:chExt cx="753" cy="594"/>
          </a:xfrm>
        </p:grpSpPr>
        <p:sp>
          <p:nvSpPr>
            <p:cNvPr id="46" name="Text Box 67"/>
            <p:cNvSpPr txBox="1">
              <a:spLocks noChangeArrowheads="1"/>
            </p:cNvSpPr>
            <p:nvPr/>
          </p:nvSpPr>
          <p:spPr bwMode="auto">
            <a:xfrm>
              <a:off x="1889" y="2382"/>
              <a:ext cx="753" cy="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solidFill>
                    <a:srgbClr val="0000FF"/>
                  </a:solidFill>
                  <a:latin typeface="微软雅黑" pitchFamily="34" charset="-122"/>
                  <a:ea typeface="微软雅黑" pitchFamily="34" charset="-122"/>
                </a:rPr>
                <a:t>缓存时间</a:t>
              </a:r>
            </a:p>
          </p:txBody>
        </p:sp>
        <p:sp>
          <p:nvSpPr>
            <p:cNvPr id="47" name="Line 68"/>
            <p:cNvSpPr>
              <a:spLocks noChangeShapeType="1"/>
            </p:cNvSpPr>
            <p:nvPr/>
          </p:nvSpPr>
          <p:spPr bwMode="auto">
            <a:xfrm>
              <a:off x="2304" y="2592"/>
              <a:ext cx="174" cy="264"/>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grpSp>
          <p:nvGrpSpPr>
            <p:cNvPr id="48" name="Group 93"/>
            <p:cNvGrpSpPr>
              <a:grpSpLocks/>
            </p:cNvGrpSpPr>
            <p:nvPr/>
          </p:nvGrpSpPr>
          <p:grpSpPr bwMode="auto">
            <a:xfrm>
              <a:off x="2400" y="2772"/>
              <a:ext cx="157" cy="204"/>
              <a:chOff x="2400" y="2772"/>
              <a:chExt cx="157" cy="204"/>
            </a:xfrm>
          </p:grpSpPr>
          <p:sp>
            <p:nvSpPr>
              <p:cNvPr id="49" name="Line 58"/>
              <p:cNvSpPr>
                <a:spLocks noChangeShapeType="1"/>
              </p:cNvSpPr>
              <p:nvPr/>
            </p:nvSpPr>
            <p:spPr bwMode="auto">
              <a:xfrm>
                <a:off x="2556" y="2772"/>
                <a:ext cx="1" cy="19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sp>
            <p:nvSpPr>
              <p:cNvPr id="50" name="Line 59"/>
              <p:cNvSpPr>
                <a:spLocks noChangeShapeType="1"/>
              </p:cNvSpPr>
              <p:nvPr/>
            </p:nvSpPr>
            <p:spPr bwMode="auto">
              <a:xfrm>
                <a:off x="2400" y="2868"/>
                <a:ext cx="144" cy="1"/>
              </a:xfrm>
              <a:prstGeom prst="line">
                <a:avLst/>
              </a:prstGeom>
              <a:noFill/>
              <a:ln w="9525">
                <a:solidFill>
                  <a:srgbClr val="CC00CC"/>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sp>
            <p:nvSpPr>
              <p:cNvPr id="51" name="Line 69"/>
              <p:cNvSpPr>
                <a:spLocks noChangeShapeType="1"/>
              </p:cNvSpPr>
              <p:nvPr/>
            </p:nvSpPr>
            <p:spPr bwMode="auto">
              <a:xfrm>
                <a:off x="2400" y="2784"/>
                <a:ext cx="0" cy="192"/>
              </a:xfrm>
              <a:prstGeom prst="line">
                <a:avLst/>
              </a:prstGeom>
              <a:noFill/>
              <a:ln w="952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grpSp>
      </p:grpSp>
      <p:grpSp>
        <p:nvGrpSpPr>
          <p:cNvPr id="52" name="Group 112"/>
          <p:cNvGrpSpPr>
            <a:grpSpLocks/>
          </p:cNvGrpSpPr>
          <p:nvPr/>
        </p:nvGrpSpPr>
        <p:grpSpPr bwMode="auto">
          <a:xfrm>
            <a:off x="4084798" y="1642075"/>
            <a:ext cx="3179140" cy="1939877"/>
            <a:chOff x="2394" y="1266"/>
            <a:chExt cx="3198" cy="2114"/>
          </a:xfrm>
        </p:grpSpPr>
        <p:sp>
          <p:nvSpPr>
            <p:cNvPr id="53" name="Line 70"/>
            <p:cNvSpPr>
              <a:spLocks noChangeShapeType="1"/>
            </p:cNvSpPr>
            <p:nvPr/>
          </p:nvSpPr>
          <p:spPr bwMode="auto">
            <a:xfrm flipV="1">
              <a:off x="3144" y="1266"/>
              <a:ext cx="1752" cy="1752"/>
            </a:xfrm>
            <a:prstGeom prst="line">
              <a:avLst/>
            </a:prstGeom>
            <a:noFill/>
            <a:ln w="28575">
              <a:solidFill>
                <a:srgbClr val="CC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4" name="Oval 71"/>
            <p:cNvSpPr>
              <a:spLocks noChangeArrowheads="1"/>
            </p:cNvSpPr>
            <p:nvPr/>
          </p:nvSpPr>
          <p:spPr bwMode="auto">
            <a:xfrm>
              <a:off x="3114" y="2976"/>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5" name="Oval 72"/>
            <p:cNvSpPr>
              <a:spLocks noChangeArrowheads="1"/>
            </p:cNvSpPr>
            <p:nvPr/>
          </p:nvSpPr>
          <p:spPr bwMode="auto">
            <a:xfrm>
              <a:off x="4789" y="1305"/>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6" name="Oval 73"/>
            <p:cNvSpPr>
              <a:spLocks noChangeArrowheads="1"/>
            </p:cNvSpPr>
            <p:nvPr/>
          </p:nvSpPr>
          <p:spPr bwMode="auto">
            <a:xfrm>
              <a:off x="4446" y="163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7" name="Oval 74"/>
            <p:cNvSpPr>
              <a:spLocks noChangeArrowheads="1"/>
            </p:cNvSpPr>
            <p:nvPr/>
          </p:nvSpPr>
          <p:spPr bwMode="auto">
            <a:xfrm>
              <a:off x="3450" y="2646"/>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8" name="Oval 75"/>
            <p:cNvSpPr>
              <a:spLocks noChangeArrowheads="1"/>
            </p:cNvSpPr>
            <p:nvPr/>
          </p:nvSpPr>
          <p:spPr bwMode="auto">
            <a:xfrm>
              <a:off x="3780" y="2310"/>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59" name="Oval 76"/>
            <p:cNvSpPr>
              <a:spLocks noChangeArrowheads="1"/>
            </p:cNvSpPr>
            <p:nvPr/>
          </p:nvSpPr>
          <p:spPr bwMode="auto">
            <a:xfrm>
              <a:off x="4104" y="1974"/>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nvGrpSpPr>
            <p:cNvPr id="60" name="Group 111"/>
            <p:cNvGrpSpPr>
              <a:grpSpLocks/>
            </p:cNvGrpSpPr>
            <p:nvPr/>
          </p:nvGrpSpPr>
          <p:grpSpPr bwMode="auto">
            <a:xfrm>
              <a:off x="2394" y="3012"/>
              <a:ext cx="771" cy="368"/>
              <a:chOff x="2394" y="3012"/>
              <a:chExt cx="771" cy="368"/>
            </a:xfrm>
          </p:grpSpPr>
          <p:sp>
            <p:nvSpPr>
              <p:cNvPr id="63" name="Line 77"/>
              <p:cNvSpPr>
                <a:spLocks noChangeShapeType="1"/>
              </p:cNvSpPr>
              <p:nvPr/>
            </p:nvSpPr>
            <p:spPr bwMode="auto">
              <a:xfrm>
                <a:off x="3150" y="3012"/>
                <a:ext cx="0" cy="19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nvGrpSpPr>
              <p:cNvPr id="64" name="Group 94"/>
              <p:cNvGrpSpPr>
                <a:grpSpLocks/>
              </p:cNvGrpSpPr>
              <p:nvPr/>
            </p:nvGrpSpPr>
            <p:grpSpPr bwMode="auto">
              <a:xfrm>
                <a:off x="2394" y="3108"/>
                <a:ext cx="771" cy="272"/>
                <a:chOff x="2394" y="3108"/>
                <a:chExt cx="771" cy="272"/>
              </a:xfrm>
            </p:grpSpPr>
            <p:sp>
              <p:nvSpPr>
                <p:cNvPr id="65" name="Text Box 83"/>
                <p:cNvSpPr txBox="1">
                  <a:spLocks noChangeArrowheads="1"/>
                </p:cNvSpPr>
                <p:nvPr/>
              </p:nvSpPr>
              <p:spPr bwMode="auto">
                <a:xfrm>
                  <a:off x="2412" y="3113"/>
                  <a:ext cx="753" cy="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solidFill>
                        <a:srgbClr val="C00000"/>
                      </a:solidFill>
                      <a:latin typeface="微软雅黑" pitchFamily="34" charset="-122"/>
                      <a:ea typeface="微软雅黑" pitchFamily="34" charset="-122"/>
                    </a:rPr>
                    <a:t>缓存时间</a:t>
                  </a:r>
                </a:p>
              </p:txBody>
            </p:sp>
            <p:sp>
              <p:nvSpPr>
                <p:cNvPr id="66" name="Line 78"/>
                <p:cNvSpPr>
                  <a:spLocks noChangeShapeType="1"/>
                </p:cNvSpPr>
                <p:nvPr/>
              </p:nvSpPr>
              <p:spPr bwMode="auto">
                <a:xfrm>
                  <a:off x="2394" y="3108"/>
                  <a:ext cx="750" cy="0"/>
                </a:xfrm>
                <a:prstGeom prst="line">
                  <a:avLst/>
                </a:prstGeom>
                <a:noFill/>
                <a:ln w="9525">
                  <a:solidFill>
                    <a:srgbClr val="CC00CC"/>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sp>
          <p:nvSpPr>
            <p:cNvPr id="61" name="Text Box 81"/>
            <p:cNvSpPr txBox="1">
              <a:spLocks noChangeArrowheads="1"/>
            </p:cNvSpPr>
            <p:nvPr/>
          </p:nvSpPr>
          <p:spPr bwMode="auto">
            <a:xfrm>
              <a:off x="4286" y="2070"/>
              <a:ext cx="1306" cy="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1100" b="1" dirty="0">
                  <a:solidFill>
                    <a:srgbClr val="C00000"/>
                  </a:solidFill>
                  <a:latin typeface="微软雅黑" pitchFamily="34" charset="-122"/>
                  <a:ea typeface="微软雅黑" pitchFamily="34" charset="-122"/>
                  <a:sym typeface="Wingdings" pitchFamily="2" charset="2"/>
                </a:rPr>
                <a:t></a:t>
              </a:r>
              <a:r>
                <a:rPr kumimoji="1" lang="zh-CN" altLang="en-US" sz="1100" b="1" dirty="0">
                  <a:solidFill>
                    <a:srgbClr val="C00000"/>
                  </a:solidFill>
                  <a:latin typeface="微软雅黑" pitchFamily="34" charset="-122"/>
                  <a:ea typeface="微软雅黑" pitchFamily="34" charset="-122"/>
                </a:rPr>
                <a:t>再推迟播放时间</a:t>
              </a:r>
            </a:p>
          </p:txBody>
        </p:sp>
        <p:sp>
          <p:nvSpPr>
            <p:cNvPr id="62" name="Line 82"/>
            <p:cNvSpPr>
              <a:spLocks noChangeShapeType="1"/>
            </p:cNvSpPr>
            <p:nvPr/>
          </p:nvSpPr>
          <p:spPr bwMode="auto">
            <a:xfrm rot="-10800000">
              <a:off x="4332" y="1843"/>
              <a:ext cx="226" cy="226"/>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67" name="Group 104"/>
          <p:cNvGrpSpPr>
            <a:grpSpLocks/>
          </p:cNvGrpSpPr>
          <p:nvPr/>
        </p:nvGrpSpPr>
        <p:grpSpPr bwMode="auto">
          <a:xfrm>
            <a:off x="2659254" y="1713650"/>
            <a:ext cx="2004111" cy="1849949"/>
            <a:chOff x="960" y="1344"/>
            <a:chExt cx="2016" cy="2016"/>
          </a:xfrm>
        </p:grpSpPr>
        <p:sp>
          <p:nvSpPr>
            <p:cNvPr id="68" name="Freeform 4"/>
            <p:cNvSpPr>
              <a:spLocks/>
            </p:cNvSpPr>
            <p:nvPr/>
          </p:nvSpPr>
          <p:spPr bwMode="auto">
            <a:xfrm>
              <a:off x="960" y="1344"/>
              <a:ext cx="2016" cy="2016"/>
            </a:xfrm>
            <a:custGeom>
              <a:avLst/>
              <a:gdLst>
                <a:gd name="T0" fmla="*/ 0 w 2016"/>
                <a:gd name="T1" fmla="*/ 2016 h 2016"/>
                <a:gd name="T2" fmla="*/ 0 w 2016"/>
                <a:gd name="T3" fmla="*/ 1680 h 2016"/>
                <a:gd name="T4" fmla="*/ 336 w 2016"/>
                <a:gd name="T5" fmla="*/ 1680 h 2016"/>
                <a:gd name="T6" fmla="*/ 336 w 2016"/>
                <a:gd name="T7" fmla="*/ 1344 h 2016"/>
                <a:gd name="T8" fmla="*/ 672 w 2016"/>
                <a:gd name="T9" fmla="*/ 1344 h 2016"/>
                <a:gd name="T10" fmla="*/ 672 w 2016"/>
                <a:gd name="T11" fmla="*/ 1008 h 2016"/>
                <a:gd name="T12" fmla="*/ 1008 w 2016"/>
                <a:gd name="T13" fmla="*/ 1008 h 2016"/>
                <a:gd name="T14" fmla="*/ 1008 w 2016"/>
                <a:gd name="T15" fmla="*/ 672 h 2016"/>
                <a:gd name="T16" fmla="*/ 1344 w 2016"/>
                <a:gd name="T17" fmla="*/ 672 h 2016"/>
                <a:gd name="T18" fmla="*/ 1344 w 2016"/>
                <a:gd name="T19" fmla="*/ 336 h 2016"/>
                <a:gd name="T20" fmla="*/ 1680 w 2016"/>
                <a:gd name="T21" fmla="*/ 336 h 2016"/>
                <a:gd name="T22" fmla="*/ 1680 w 2016"/>
                <a:gd name="T23" fmla="*/ 0 h 2016"/>
                <a:gd name="T24" fmla="*/ 2016 w 2016"/>
                <a:gd name="T2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2016">
                  <a:moveTo>
                    <a:pt x="0" y="2016"/>
                  </a:moveTo>
                  <a:lnTo>
                    <a:pt x="0" y="1680"/>
                  </a:lnTo>
                  <a:lnTo>
                    <a:pt x="336" y="1680"/>
                  </a:lnTo>
                  <a:lnTo>
                    <a:pt x="336" y="1344"/>
                  </a:lnTo>
                  <a:lnTo>
                    <a:pt x="672" y="1344"/>
                  </a:lnTo>
                  <a:lnTo>
                    <a:pt x="672" y="1008"/>
                  </a:lnTo>
                  <a:lnTo>
                    <a:pt x="1008" y="1008"/>
                  </a:lnTo>
                  <a:lnTo>
                    <a:pt x="1008" y="672"/>
                  </a:lnTo>
                  <a:lnTo>
                    <a:pt x="1344" y="672"/>
                  </a:lnTo>
                  <a:lnTo>
                    <a:pt x="1344" y="336"/>
                  </a:lnTo>
                  <a:lnTo>
                    <a:pt x="1680" y="336"/>
                  </a:lnTo>
                  <a:lnTo>
                    <a:pt x="1680" y="0"/>
                  </a:lnTo>
                  <a:lnTo>
                    <a:pt x="2016" y="0"/>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69" name="Text Box 85"/>
            <p:cNvSpPr txBox="1">
              <a:spLocks noChangeArrowheads="1"/>
            </p:cNvSpPr>
            <p:nvPr/>
          </p:nvSpPr>
          <p:spPr bwMode="auto">
            <a:xfrm>
              <a:off x="1052" y="1662"/>
              <a:ext cx="1179" cy="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latin typeface="微软雅黑" pitchFamily="34" charset="-122"/>
                  <a:ea typeface="微软雅黑" pitchFamily="34" charset="-122"/>
                </a:rPr>
                <a:t>如果网络无时延</a:t>
              </a:r>
            </a:p>
          </p:txBody>
        </p:sp>
        <p:sp>
          <p:nvSpPr>
            <p:cNvPr id="70" name="Line 86"/>
            <p:cNvSpPr>
              <a:spLocks noChangeShapeType="1"/>
            </p:cNvSpPr>
            <p:nvPr/>
          </p:nvSpPr>
          <p:spPr bwMode="auto">
            <a:xfrm>
              <a:off x="1582" y="1888"/>
              <a:ext cx="381" cy="272"/>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71" name="Group 108"/>
          <p:cNvGrpSpPr>
            <a:grpSpLocks/>
          </p:cNvGrpSpPr>
          <p:nvPr/>
        </p:nvGrpSpPr>
        <p:grpSpPr bwMode="auto">
          <a:xfrm>
            <a:off x="4090762" y="1713650"/>
            <a:ext cx="2004111" cy="1849949"/>
            <a:chOff x="2400" y="1344"/>
            <a:chExt cx="2016" cy="2016"/>
          </a:xfrm>
        </p:grpSpPr>
        <p:sp>
          <p:nvSpPr>
            <p:cNvPr id="72" name="Freeform 51"/>
            <p:cNvSpPr>
              <a:spLocks/>
            </p:cNvSpPr>
            <p:nvPr/>
          </p:nvSpPr>
          <p:spPr bwMode="auto">
            <a:xfrm>
              <a:off x="2400" y="1344"/>
              <a:ext cx="2016" cy="2016"/>
            </a:xfrm>
            <a:custGeom>
              <a:avLst/>
              <a:gdLst>
                <a:gd name="T0" fmla="*/ 0 w 2016"/>
                <a:gd name="T1" fmla="*/ 2016 h 2016"/>
                <a:gd name="T2" fmla="*/ 0 w 2016"/>
                <a:gd name="T3" fmla="*/ 1680 h 2016"/>
                <a:gd name="T4" fmla="*/ 396 w 2016"/>
                <a:gd name="T5" fmla="*/ 1680 h 2016"/>
                <a:gd name="T6" fmla="*/ 396 w 2016"/>
                <a:gd name="T7" fmla="*/ 1338 h 2016"/>
                <a:gd name="T8" fmla="*/ 552 w 2016"/>
                <a:gd name="T9" fmla="*/ 1344 h 2016"/>
                <a:gd name="T10" fmla="*/ 552 w 2016"/>
                <a:gd name="T11" fmla="*/ 1014 h 2016"/>
                <a:gd name="T12" fmla="*/ 1266 w 2016"/>
                <a:gd name="T13" fmla="*/ 1014 h 2016"/>
                <a:gd name="T14" fmla="*/ 1266 w 2016"/>
                <a:gd name="T15" fmla="*/ 672 h 2016"/>
                <a:gd name="T16" fmla="*/ 1398 w 2016"/>
                <a:gd name="T17" fmla="*/ 672 h 2016"/>
                <a:gd name="T18" fmla="*/ 1398 w 2016"/>
                <a:gd name="T19" fmla="*/ 336 h 2016"/>
                <a:gd name="T20" fmla="*/ 1614 w 2016"/>
                <a:gd name="T21" fmla="*/ 330 h 2016"/>
                <a:gd name="T22" fmla="*/ 1614 w 2016"/>
                <a:gd name="T23" fmla="*/ 0 h 2016"/>
                <a:gd name="T24" fmla="*/ 2016 w 2016"/>
                <a:gd name="T2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6" h="2016">
                  <a:moveTo>
                    <a:pt x="0" y="2016"/>
                  </a:moveTo>
                  <a:lnTo>
                    <a:pt x="0" y="1680"/>
                  </a:lnTo>
                  <a:lnTo>
                    <a:pt x="396" y="1680"/>
                  </a:lnTo>
                  <a:lnTo>
                    <a:pt x="396" y="1338"/>
                  </a:lnTo>
                  <a:lnTo>
                    <a:pt x="552" y="1344"/>
                  </a:lnTo>
                  <a:lnTo>
                    <a:pt x="552" y="1014"/>
                  </a:lnTo>
                  <a:lnTo>
                    <a:pt x="1266" y="1014"/>
                  </a:lnTo>
                  <a:lnTo>
                    <a:pt x="1266" y="672"/>
                  </a:lnTo>
                  <a:lnTo>
                    <a:pt x="1398" y="672"/>
                  </a:lnTo>
                  <a:lnTo>
                    <a:pt x="1398" y="336"/>
                  </a:lnTo>
                  <a:lnTo>
                    <a:pt x="1614" y="330"/>
                  </a:lnTo>
                  <a:lnTo>
                    <a:pt x="1614" y="0"/>
                  </a:lnTo>
                  <a:lnTo>
                    <a:pt x="2016" y="0"/>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73" name="Text Box 89"/>
            <p:cNvSpPr txBox="1">
              <a:spLocks noChangeArrowheads="1"/>
            </p:cNvSpPr>
            <p:nvPr/>
          </p:nvSpPr>
          <p:spPr bwMode="auto">
            <a:xfrm>
              <a:off x="2462" y="1862"/>
              <a:ext cx="1037" cy="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latin typeface="微软雅黑" pitchFamily="34" charset="-122"/>
                  <a:ea typeface="微软雅黑" pitchFamily="34" charset="-122"/>
                </a:rPr>
                <a:t>网络出现时延</a:t>
              </a:r>
            </a:p>
          </p:txBody>
        </p:sp>
        <p:sp>
          <p:nvSpPr>
            <p:cNvPr id="74" name="Line 90"/>
            <p:cNvSpPr>
              <a:spLocks noChangeShapeType="1"/>
            </p:cNvSpPr>
            <p:nvPr/>
          </p:nvSpPr>
          <p:spPr bwMode="auto">
            <a:xfrm>
              <a:off x="3089" y="2096"/>
              <a:ext cx="383" cy="245"/>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grpSp>
        <p:nvGrpSpPr>
          <p:cNvPr id="75" name="Group 105"/>
          <p:cNvGrpSpPr>
            <a:grpSpLocks/>
          </p:cNvGrpSpPr>
          <p:nvPr/>
        </p:nvGrpSpPr>
        <p:grpSpPr bwMode="auto">
          <a:xfrm>
            <a:off x="2677149" y="3232338"/>
            <a:ext cx="1413614" cy="245008"/>
            <a:chOff x="978" y="2999"/>
            <a:chExt cx="1422" cy="267"/>
          </a:xfrm>
        </p:grpSpPr>
        <p:sp>
          <p:nvSpPr>
            <p:cNvPr id="76" name="Line 91"/>
            <p:cNvSpPr>
              <a:spLocks noChangeShapeType="1"/>
            </p:cNvSpPr>
            <p:nvPr/>
          </p:nvSpPr>
          <p:spPr bwMode="auto">
            <a:xfrm>
              <a:off x="978" y="3203"/>
              <a:ext cx="1422" cy="0"/>
            </a:xfrm>
            <a:prstGeom prst="line">
              <a:avLst/>
            </a:prstGeom>
            <a:noFill/>
            <a:ln w="9525">
              <a:solidFill>
                <a:srgbClr val="CC00CC"/>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solidFill>
                  <a:srgbClr val="0000FF"/>
                </a:solidFill>
                <a:latin typeface="微软雅黑" pitchFamily="34" charset="-122"/>
                <a:ea typeface="微软雅黑" pitchFamily="34" charset="-122"/>
              </a:endParaRPr>
            </a:p>
          </p:txBody>
        </p:sp>
        <p:sp>
          <p:nvSpPr>
            <p:cNvPr id="77" name="Text Box 92"/>
            <p:cNvSpPr txBox="1">
              <a:spLocks noChangeArrowheads="1"/>
            </p:cNvSpPr>
            <p:nvPr/>
          </p:nvSpPr>
          <p:spPr bwMode="auto">
            <a:xfrm>
              <a:off x="1201" y="2999"/>
              <a:ext cx="1066" cy="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latin typeface="微软雅黑" pitchFamily="34" charset="-122"/>
                  <a:ea typeface="微软雅黑" pitchFamily="34" charset="-122"/>
                </a:rPr>
                <a:t>分组 </a:t>
              </a:r>
              <a:r>
                <a:rPr kumimoji="1" lang="en-US" altLang="zh-CN" sz="1100" b="1" dirty="0">
                  <a:latin typeface="微软雅黑" pitchFamily="34" charset="-122"/>
                  <a:ea typeface="微软雅黑" pitchFamily="34" charset="-122"/>
                </a:rPr>
                <a:t>1 </a:t>
              </a:r>
              <a:r>
                <a:rPr kumimoji="1" lang="zh-CN" altLang="en-US" sz="1100" b="1" dirty="0">
                  <a:latin typeface="微软雅黑" pitchFamily="34" charset="-122"/>
                  <a:ea typeface="微软雅黑" pitchFamily="34" charset="-122"/>
                </a:rPr>
                <a:t>的时延</a:t>
              </a:r>
            </a:p>
          </p:txBody>
        </p:sp>
      </p:grpSp>
      <p:grpSp>
        <p:nvGrpSpPr>
          <p:cNvPr id="78" name="Group 100"/>
          <p:cNvGrpSpPr>
            <a:grpSpLocks/>
          </p:cNvGrpSpPr>
          <p:nvPr/>
        </p:nvGrpSpPr>
        <p:grpSpPr bwMode="auto">
          <a:xfrm>
            <a:off x="1998177" y="3733508"/>
            <a:ext cx="5102727" cy="572606"/>
            <a:chOff x="295" y="3530"/>
            <a:chExt cx="5133" cy="624"/>
          </a:xfrm>
        </p:grpSpPr>
        <p:sp>
          <p:nvSpPr>
            <p:cNvPr id="79" name="AutoShape 99"/>
            <p:cNvSpPr>
              <a:spLocks noChangeArrowheads="1"/>
            </p:cNvSpPr>
            <p:nvPr/>
          </p:nvSpPr>
          <p:spPr bwMode="auto">
            <a:xfrm>
              <a:off x="1111" y="3679"/>
              <a:ext cx="453" cy="91"/>
            </a:xfrm>
            <a:prstGeom prst="rightArrow">
              <a:avLst>
                <a:gd name="adj1" fmla="val 50000"/>
                <a:gd name="adj2" fmla="val 124451"/>
              </a:avLst>
            </a:prstGeom>
            <a:solidFill>
              <a:srgbClr val="00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0" name="Line 15"/>
            <p:cNvSpPr>
              <a:spLocks noChangeShapeType="1"/>
            </p:cNvSpPr>
            <p:nvPr/>
          </p:nvSpPr>
          <p:spPr bwMode="auto">
            <a:xfrm>
              <a:off x="1632" y="3888"/>
              <a:ext cx="3600" cy="0"/>
            </a:xfrm>
            <a:prstGeom prst="line">
              <a:avLst/>
            </a:prstGeom>
            <a:noFill/>
            <a:ln w="19050">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1" name="Line 16"/>
            <p:cNvSpPr>
              <a:spLocks noChangeShapeType="1"/>
            </p:cNvSpPr>
            <p:nvPr/>
          </p:nvSpPr>
          <p:spPr bwMode="auto">
            <a:xfrm flipV="1">
              <a:off x="2400" y="3696"/>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2" name="Line 17"/>
            <p:cNvSpPr>
              <a:spLocks noChangeShapeType="1"/>
            </p:cNvSpPr>
            <p:nvPr/>
          </p:nvSpPr>
          <p:spPr bwMode="auto">
            <a:xfrm flipV="1">
              <a:off x="2775" y="3696"/>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3" name="Line 18"/>
            <p:cNvSpPr>
              <a:spLocks noChangeShapeType="1"/>
            </p:cNvSpPr>
            <p:nvPr/>
          </p:nvSpPr>
          <p:spPr bwMode="auto">
            <a:xfrm flipV="1">
              <a:off x="2949" y="3700"/>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4" name="Line 19"/>
            <p:cNvSpPr>
              <a:spLocks noChangeShapeType="1"/>
            </p:cNvSpPr>
            <p:nvPr/>
          </p:nvSpPr>
          <p:spPr bwMode="auto">
            <a:xfrm flipV="1">
              <a:off x="3660" y="3697"/>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5" name="Line 20"/>
            <p:cNvSpPr>
              <a:spLocks noChangeShapeType="1"/>
            </p:cNvSpPr>
            <p:nvPr/>
          </p:nvSpPr>
          <p:spPr bwMode="auto">
            <a:xfrm flipV="1">
              <a:off x="3792" y="3696"/>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6" name="Line 21"/>
            <p:cNvSpPr>
              <a:spLocks noChangeShapeType="1"/>
            </p:cNvSpPr>
            <p:nvPr/>
          </p:nvSpPr>
          <p:spPr bwMode="auto">
            <a:xfrm flipH="1" flipV="1">
              <a:off x="4008" y="3700"/>
              <a:ext cx="3"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87" name="Text Box 22"/>
            <p:cNvSpPr txBox="1">
              <a:spLocks noChangeArrowheads="1"/>
            </p:cNvSpPr>
            <p:nvPr/>
          </p:nvSpPr>
          <p:spPr bwMode="auto">
            <a:xfrm>
              <a:off x="1791" y="3530"/>
              <a:ext cx="444" cy="4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000" b="1" dirty="0">
                  <a:latin typeface="微软雅黑" pitchFamily="34" charset="-122"/>
                  <a:ea typeface="微软雅黑" pitchFamily="34" charset="-122"/>
                </a:rPr>
                <a:t>分组</a:t>
              </a:r>
            </a:p>
            <a:p>
              <a:pPr>
                <a:lnSpc>
                  <a:spcPct val="90000"/>
                </a:lnSpc>
              </a:pPr>
              <a:r>
                <a:rPr kumimoji="1" lang="zh-CN" altLang="en-US" sz="1000" b="1" dirty="0">
                  <a:latin typeface="微软雅黑" pitchFamily="34" charset="-122"/>
                  <a:ea typeface="微软雅黑" pitchFamily="34" charset="-122"/>
                </a:rPr>
                <a:t>到达</a:t>
              </a:r>
            </a:p>
          </p:txBody>
        </p:sp>
        <p:sp>
          <p:nvSpPr>
            <p:cNvPr id="88" name="Text Box 23"/>
            <p:cNvSpPr txBox="1">
              <a:spLocks noChangeArrowheads="1"/>
            </p:cNvSpPr>
            <p:nvPr/>
          </p:nvSpPr>
          <p:spPr bwMode="auto">
            <a:xfrm>
              <a:off x="2257" y="3869"/>
              <a:ext cx="1966" cy="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1       </a:t>
              </a:r>
              <a:r>
                <a:rPr kumimoji="1" lang="en-US" altLang="zh-CN" sz="1100" b="1" dirty="0" smtClean="0">
                  <a:latin typeface="微软雅黑" pitchFamily="34" charset="-122"/>
                  <a:ea typeface="微软雅黑" pitchFamily="34" charset="-122"/>
                </a:rPr>
                <a:t>2   3              </a:t>
              </a:r>
              <a:r>
                <a:rPr kumimoji="1" lang="en-US" altLang="zh-CN" sz="1100" b="1" dirty="0">
                  <a:latin typeface="微软雅黑" pitchFamily="34" charset="-122"/>
                  <a:ea typeface="微软雅黑" pitchFamily="34" charset="-122"/>
                </a:rPr>
                <a:t>4  </a:t>
              </a:r>
              <a:r>
                <a:rPr kumimoji="1" lang="en-US" altLang="zh-CN" sz="1100" b="1" dirty="0" smtClean="0">
                  <a:latin typeface="微软雅黑" pitchFamily="34" charset="-122"/>
                  <a:ea typeface="微软雅黑" pitchFamily="34" charset="-122"/>
                </a:rPr>
                <a:t>5   </a:t>
              </a:r>
              <a:r>
                <a:rPr kumimoji="1" lang="en-US" altLang="zh-CN" sz="1100" b="1" dirty="0">
                  <a:latin typeface="微软雅黑" pitchFamily="34" charset="-122"/>
                  <a:ea typeface="微软雅黑" pitchFamily="34" charset="-122"/>
                </a:rPr>
                <a:t>6</a:t>
              </a:r>
            </a:p>
          </p:txBody>
        </p:sp>
        <p:sp>
          <p:nvSpPr>
            <p:cNvPr id="89" name="Text Box 24"/>
            <p:cNvSpPr txBox="1">
              <a:spLocks noChangeArrowheads="1"/>
            </p:cNvSpPr>
            <p:nvPr/>
          </p:nvSpPr>
          <p:spPr bwMode="auto">
            <a:xfrm>
              <a:off x="5184" y="3693"/>
              <a:ext cx="244" cy="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itchFamily="34" charset="-122"/>
                  <a:ea typeface="微软雅黑" pitchFamily="34" charset="-122"/>
                </a:rPr>
                <a:t>t</a:t>
              </a:r>
            </a:p>
          </p:txBody>
        </p:sp>
        <p:sp>
          <p:nvSpPr>
            <p:cNvPr id="90" name="Text Box 97"/>
            <p:cNvSpPr txBox="1">
              <a:spLocks noChangeArrowheads="1"/>
            </p:cNvSpPr>
            <p:nvPr/>
          </p:nvSpPr>
          <p:spPr bwMode="auto">
            <a:xfrm>
              <a:off x="295" y="3612"/>
              <a:ext cx="895" cy="267"/>
            </a:xfrm>
            <a:prstGeom prst="rect">
              <a:avLst/>
            </a:prstGeom>
            <a:solidFill>
              <a:srgbClr val="0000FF"/>
            </a:solidFill>
            <a:ln>
              <a:noFill/>
            </a:ln>
            <a:effectLst/>
            <a:extLs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lnSpc>
                  <a:spcPct val="90000"/>
                </a:lnSpc>
              </a:pPr>
              <a:r>
                <a:rPr kumimoji="1" lang="zh-CN" altLang="en-US" sz="1100" b="1" dirty="0">
                  <a:solidFill>
                    <a:schemeClr val="bg1"/>
                  </a:solidFill>
                  <a:latin typeface="微软雅黑" pitchFamily="34" charset="-122"/>
                  <a:ea typeface="微软雅黑" pitchFamily="34" charset="-122"/>
                </a:rPr>
                <a:t>实际的网络</a:t>
              </a:r>
            </a:p>
          </p:txBody>
        </p:sp>
      </p:grpSp>
      <p:grpSp>
        <p:nvGrpSpPr>
          <p:cNvPr id="91" name="Group 110"/>
          <p:cNvGrpSpPr>
            <a:grpSpLocks/>
          </p:cNvGrpSpPr>
          <p:nvPr/>
        </p:nvGrpSpPr>
        <p:grpSpPr bwMode="auto">
          <a:xfrm>
            <a:off x="4204090" y="1446620"/>
            <a:ext cx="1759561" cy="1836184"/>
            <a:chOff x="2514" y="1053"/>
            <a:chExt cx="1770" cy="2001"/>
          </a:xfrm>
        </p:grpSpPr>
        <p:sp>
          <p:nvSpPr>
            <p:cNvPr id="92" name="Line 60"/>
            <p:cNvSpPr>
              <a:spLocks noChangeShapeType="1"/>
            </p:cNvSpPr>
            <p:nvPr/>
          </p:nvSpPr>
          <p:spPr bwMode="auto">
            <a:xfrm flipV="1">
              <a:off x="2544" y="1272"/>
              <a:ext cx="1740" cy="1752"/>
            </a:xfrm>
            <a:prstGeom prst="line">
              <a:avLst/>
            </a:prstGeom>
            <a:noFill/>
            <a:ln w="28575">
              <a:solidFill>
                <a:srgbClr val="CC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3" name="Oval 61"/>
            <p:cNvSpPr>
              <a:spLocks noChangeArrowheads="1"/>
            </p:cNvSpPr>
            <p:nvPr/>
          </p:nvSpPr>
          <p:spPr bwMode="auto">
            <a:xfrm>
              <a:off x="2514" y="298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4" name="Oval 62"/>
            <p:cNvSpPr>
              <a:spLocks noChangeArrowheads="1"/>
            </p:cNvSpPr>
            <p:nvPr/>
          </p:nvSpPr>
          <p:spPr bwMode="auto">
            <a:xfrm>
              <a:off x="4176" y="130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5" name="Oval 63"/>
            <p:cNvSpPr>
              <a:spLocks noChangeArrowheads="1"/>
            </p:cNvSpPr>
            <p:nvPr/>
          </p:nvSpPr>
          <p:spPr bwMode="auto">
            <a:xfrm>
              <a:off x="3846" y="1638"/>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6" name="Oval 64"/>
            <p:cNvSpPr>
              <a:spLocks noChangeArrowheads="1"/>
            </p:cNvSpPr>
            <p:nvPr/>
          </p:nvSpPr>
          <p:spPr bwMode="auto">
            <a:xfrm>
              <a:off x="2850" y="2652"/>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7" name="Oval 65"/>
            <p:cNvSpPr>
              <a:spLocks noChangeArrowheads="1"/>
            </p:cNvSpPr>
            <p:nvPr/>
          </p:nvSpPr>
          <p:spPr bwMode="auto">
            <a:xfrm>
              <a:off x="3180" y="2316"/>
              <a:ext cx="72" cy="7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98" name="Text Box 79"/>
            <p:cNvSpPr txBox="1">
              <a:spLocks noChangeArrowheads="1"/>
            </p:cNvSpPr>
            <p:nvPr/>
          </p:nvSpPr>
          <p:spPr bwMode="auto">
            <a:xfrm>
              <a:off x="3122" y="1053"/>
              <a:ext cx="881" cy="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en-US" altLang="zh-CN" sz="1100" b="1" dirty="0">
                  <a:solidFill>
                    <a:srgbClr val="CC00CC"/>
                  </a:solidFill>
                  <a:latin typeface="微软雅黑" pitchFamily="34" charset="-122"/>
                  <a:ea typeface="微软雅黑" pitchFamily="34" charset="-122"/>
                  <a:sym typeface="Wingdings" pitchFamily="2" charset="2"/>
                </a:rPr>
                <a:t></a:t>
              </a:r>
              <a:r>
                <a:rPr kumimoji="1" lang="zh-CN" altLang="en-US" sz="1100" b="1" dirty="0">
                  <a:solidFill>
                    <a:srgbClr val="CC00CC"/>
                  </a:solidFill>
                  <a:latin typeface="微软雅黑" pitchFamily="34" charset="-122"/>
                  <a:ea typeface="微软雅黑" pitchFamily="34" charset="-122"/>
                </a:rPr>
                <a:t>推迟播放</a:t>
              </a:r>
            </a:p>
          </p:txBody>
        </p:sp>
        <p:sp>
          <p:nvSpPr>
            <p:cNvPr id="99" name="Line 80"/>
            <p:cNvSpPr>
              <a:spLocks noChangeShapeType="1"/>
            </p:cNvSpPr>
            <p:nvPr/>
          </p:nvSpPr>
          <p:spPr bwMode="auto">
            <a:xfrm>
              <a:off x="3582" y="1298"/>
              <a:ext cx="354" cy="302"/>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nvGrpSpPr>
            <p:cNvPr id="100" name="Group 109"/>
            <p:cNvGrpSpPr>
              <a:grpSpLocks/>
            </p:cNvGrpSpPr>
            <p:nvPr/>
          </p:nvGrpSpPr>
          <p:grpSpPr bwMode="auto">
            <a:xfrm>
              <a:off x="2932" y="1520"/>
              <a:ext cx="753" cy="532"/>
              <a:chOff x="2932" y="1520"/>
              <a:chExt cx="753" cy="532"/>
            </a:xfrm>
          </p:grpSpPr>
          <p:sp>
            <p:nvSpPr>
              <p:cNvPr id="101" name="Oval 66"/>
              <p:cNvSpPr>
                <a:spLocks noChangeArrowheads="1"/>
              </p:cNvSpPr>
              <p:nvPr/>
            </p:nvSpPr>
            <p:spPr bwMode="auto">
              <a:xfrm>
                <a:off x="3504" y="1980"/>
                <a:ext cx="72" cy="72"/>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2" name="Line 87"/>
              <p:cNvSpPr>
                <a:spLocks noChangeShapeType="1"/>
              </p:cNvSpPr>
              <p:nvPr/>
            </p:nvSpPr>
            <p:spPr bwMode="auto">
              <a:xfrm>
                <a:off x="3247" y="1743"/>
                <a:ext cx="276" cy="251"/>
              </a:xfrm>
              <a:prstGeom prst="line">
                <a:avLst/>
              </a:prstGeom>
              <a:noFill/>
              <a:ln w="9525">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3" name="Text Box 88"/>
              <p:cNvSpPr txBox="1">
                <a:spLocks noChangeArrowheads="1"/>
              </p:cNvSpPr>
              <p:nvPr/>
            </p:nvSpPr>
            <p:spPr bwMode="auto">
              <a:xfrm>
                <a:off x="2932" y="1520"/>
                <a:ext cx="753" cy="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100" b="1" dirty="0">
                    <a:solidFill>
                      <a:srgbClr val="33CC33"/>
                    </a:solidFill>
                    <a:latin typeface="微软雅黑" pitchFamily="34" charset="-122"/>
                    <a:ea typeface="微软雅黑" pitchFamily="34" charset="-122"/>
                  </a:rPr>
                  <a:t>分组迟到</a:t>
                </a:r>
              </a:p>
            </p:txBody>
          </p:sp>
        </p:grpSp>
      </p:grpSp>
      <p:grpSp>
        <p:nvGrpSpPr>
          <p:cNvPr id="104" name="Group 95"/>
          <p:cNvGrpSpPr>
            <a:grpSpLocks/>
          </p:cNvGrpSpPr>
          <p:nvPr/>
        </p:nvGrpSpPr>
        <p:grpSpPr bwMode="auto">
          <a:xfrm>
            <a:off x="4090762" y="2032987"/>
            <a:ext cx="1598517" cy="1844443"/>
            <a:chOff x="2400" y="1692"/>
            <a:chExt cx="1608" cy="2010"/>
          </a:xfrm>
        </p:grpSpPr>
        <p:sp>
          <p:nvSpPr>
            <p:cNvPr id="105" name="Line 52"/>
            <p:cNvSpPr>
              <a:spLocks noChangeShapeType="1"/>
            </p:cNvSpPr>
            <p:nvPr/>
          </p:nvSpPr>
          <p:spPr bwMode="auto">
            <a:xfrm>
              <a:off x="2400" y="3360"/>
              <a:ext cx="0" cy="336"/>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6" name="Line 53"/>
            <p:cNvSpPr>
              <a:spLocks noChangeShapeType="1"/>
            </p:cNvSpPr>
            <p:nvPr/>
          </p:nvSpPr>
          <p:spPr bwMode="auto">
            <a:xfrm>
              <a:off x="2784" y="3024"/>
              <a:ext cx="0" cy="678"/>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7" name="Line 54"/>
            <p:cNvSpPr>
              <a:spLocks noChangeShapeType="1"/>
            </p:cNvSpPr>
            <p:nvPr/>
          </p:nvSpPr>
          <p:spPr bwMode="auto">
            <a:xfrm>
              <a:off x="2952" y="2682"/>
              <a:ext cx="0" cy="1008"/>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8" name="Line 55"/>
            <p:cNvSpPr>
              <a:spLocks noChangeShapeType="1"/>
            </p:cNvSpPr>
            <p:nvPr/>
          </p:nvSpPr>
          <p:spPr bwMode="auto">
            <a:xfrm>
              <a:off x="3660" y="2365"/>
              <a:ext cx="0" cy="1331"/>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09" name="Line 56"/>
            <p:cNvSpPr>
              <a:spLocks noChangeShapeType="1"/>
            </p:cNvSpPr>
            <p:nvPr/>
          </p:nvSpPr>
          <p:spPr bwMode="auto">
            <a:xfrm flipH="1">
              <a:off x="3792" y="2034"/>
              <a:ext cx="6" cy="1662"/>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sp>
          <p:nvSpPr>
            <p:cNvPr id="110" name="Line 57"/>
            <p:cNvSpPr>
              <a:spLocks noChangeShapeType="1"/>
            </p:cNvSpPr>
            <p:nvPr/>
          </p:nvSpPr>
          <p:spPr bwMode="auto">
            <a:xfrm flipH="1">
              <a:off x="4008" y="1692"/>
              <a:ext cx="0" cy="1968"/>
            </a:xfrm>
            <a:prstGeom prst="line">
              <a:avLst/>
            </a:prstGeom>
            <a:noFill/>
            <a:ln w="19050">
              <a:solidFill>
                <a:srgbClr val="00B05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b="1">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0"/>
                                        <p:tgtEl>
                                          <p:spTgt spid="4"/>
                                        </p:tgtEl>
                                      </p:cBhvr>
                                    </p:animEffect>
                                  </p:childTnLst>
                                </p:cTn>
                              </p:par>
                            </p:childTnLst>
                          </p:cTn>
                        </p:par>
                        <p:par>
                          <p:cTn id="8" fill="hold">
                            <p:stCondLst>
                              <p:cond delay="2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3000"/>
                                        <p:tgtEl>
                                          <p:spTgt spid="15"/>
                                        </p:tgtEl>
                                      </p:cBhvr>
                                    </p:animEffect>
                                  </p:childTnLst>
                                </p:cTn>
                              </p:par>
                            </p:childTnLst>
                          </p:cTn>
                        </p:par>
                        <p:par>
                          <p:cTn id="12" fill="hold">
                            <p:stCondLst>
                              <p:cond delay="5500"/>
                            </p:stCondLst>
                            <p:childTnLst>
                              <p:par>
                                <p:cTn id="13" presetID="22" presetClass="entr" presetSubtype="4" fill="hold"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down)">
                                      <p:cBhvr>
                                        <p:cTn id="15" dur="2500"/>
                                        <p:tgtEl>
                                          <p:spTgt spid="6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wipe(left)">
                                      <p:cBhvr>
                                        <p:cTn id="20" dur="2500"/>
                                        <p:tgtEl>
                                          <p:spTgt spid="78"/>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left)">
                                      <p:cBhvr>
                                        <p:cTn id="24" dur="1500"/>
                                        <p:tgtEl>
                                          <p:spTgt spid="75"/>
                                        </p:tgtEl>
                                      </p:cBhvr>
                                    </p:animEffect>
                                  </p:childTnLst>
                                </p:cTn>
                              </p:par>
                            </p:childTnLst>
                          </p:cTn>
                        </p:par>
                        <p:par>
                          <p:cTn id="25" fill="hold">
                            <p:stCondLst>
                              <p:cond delay="4000"/>
                            </p:stCondLst>
                            <p:childTnLst>
                              <p:par>
                                <p:cTn id="26" presetID="22" presetClass="entr" presetSubtype="4" fill="hold"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down)">
                                      <p:cBhvr>
                                        <p:cTn id="28" dur="2000"/>
                                        <p:tgtEl>
                                          <p:spTgt spid="71"/>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wipe(down)">
                                      <p:cBhvr>
                                        <p:cTn id="32" dur="1750"/>
                                        <p:tgtEl>
                                          <p:spTgt spid="104"/>
                                        </p:tgtEl>
                                      </p:cBhvr>
                                    </p:animEffect>
                                  </p:childTnLst>
                                </p:cTn>
                              </p:par>
                            </p:childTnLst>
                          </p:cTn>
                        </p:par>
                        <p:par>
                          <p:cTn id="33" fill="hold">
                            <p:stCondLst>
                              <p:cond delay="7750"/>
                            </p:stCondLst>
                            <p:childTnLst>
                              <p:par>
                                <p:cTn id="34" presetID="22" presetClass="entr" presetSubtype="1"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up)">
                                      <p:cBhvr>
                                        <p:cTn id="36" dur="1250"/>
                                        <p:tgtEl>
                                          <p:spTgt spid="45"/>
                                        </p:tgtEl>
                                      </p:cBhvr>
                                    </p:animEffect>
                                  </p:childTnLst>
                                </p:cTn>
                              </p:par>
                              <p:par>
                                <p:cTn id="37" presetID="22" presetClass="entr" presetSubtype="4"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wipe(down)">
                                      <p:cBhvr>
                                        <p:cTn id="39" dur="2250"/>
                                        <p:tgtEl>
                                          <p:spTgt spid="9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down)">
                                      <p:cBhvr>
                                        <p:cTn id="44"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501105"/>
            <a:ext cx="8243915" cy="2208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smtClean="0">
                <a:solidFill>
                  <a:srgbClr val="0000FF"/>
                </a:solidFill>
                <a:latin typeface="微软雅黑" pitchFamily="34" charset="-122"/>
                <a:ea typeface="微软雅黑" pitchFamily="34" charset="-122"/>
              </a:rPr>
              <a:t>平均速率</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网络需要控制一个数据流的平均速率。这里的平均速率是指在</a:t>
            </a:r>
            <a:r>
              <a:rPr lang="zh-CN" altLang="en-US" sz="2000" b="1" dirty="0">
                <a:solidFill>
                  <a:srgbClr val="0000FF"/>
                </a:solidFill>
                <a:latin typeface="微软雅黑" pitchFamily="34" charset="-122"/>
                <a:ea typeface="微软雅黑" pitchFamily="34" charset="-122"/>
              </a:rPr>
              <a:t>一定的时间间隔内</a:t>
            </a:r>
            <a:r>
              <a:rPr lang="zh-CN" altLang="en-US" sz="2000" b="1" dirty="0">
                <a:latin typeface="微软雅黑" pitchFamily="34" charset="-122"/>
                <a:ea typeface="微软雅黑" pitchFamily="34" charset="-122"/>
              </a:rPr>
              <a:t>通过的分组数。 </a:t>
            </a:r>
          </a:p>
          <a:p>
            <a:pPr marL="342900" indent="-342900" eaLnBrk="0" hangingPunct="0">
              <a:lnSpc>
                <a:spcPts val="3300"/>
              </a:lnSpc>
              <a:buClr>
                <a:srgbClr val="0070C0"/>
              </a:buClr>
              <a:buFont typeface="+mj-lt"/>
              <a:buAutoNum type="arabicPeriod"/>
            </a:pPr>
            <a:r>
              <a:rPr lang="zh-CN" altLang="en-US" sz="2000" b="1" dirty="0" smtClean="0">
                <a:solidFill>
                  <a:srgbClr val="0000FF"/>
                </a:solidFill>
                <a:latin typeface="微软雅黑" pitchFamily="34" charset="-122"/>
                <a:ea typeface="微软雅黑" pitchFamily="34" charset="-122"/>
              </a:rPr>
              <a:t>峰值</a:t>
            </a:r>
            <a:r>
              <a:rPr lang="zh-CN" altLang="en-US" sz="2000" b="1" dirty="0">
                <a:solidFill>
                  <a:srgbClr val="0000FF"/>
                </a:solidFill>
                <a:latin typeface="微软雅黑" pitchFamily="34" charset="-122"/>
                <a:ea typeface="微软雅黑" pitchFamily="34" charset="-122"/>
              </a:rPr>
              <a:t>速率    </a:t>
            </a:r>
            <a:r>
              <a:rPr lang="zh-CN" altLang="en-US" sz="2000" b="1" dirty="0">
                <a:latin typeface="微软雅黑" pitchFamily="34" charset="-122"/>
                <a:ea typeface="微软雅黑" pitchFamily="34" charset="-122"/>
              </a:rPr>
              <a:t>峰值速率限制了数据流在</a:t>
            </a:r>
            <a:r>
              <a:rPr lang="zh-CN" altLang="en-US" sz="2000" b="1" dirty="0">
                <a:solidFill>
                  <a:srgbClr val="0000FF"/>
                </a:solidFill>
                <a:latin typeface="微软雅黑" pitchFamily="34" charset="-122"/>
                <a:ea typeface="微软雅黑" pitchFamily="34" charset="-122"/>
              </a:rPr>
              <a:t>非常短的时间间隔内</a:t>
            </a:r>
            <a:r>
              <a:rPr lang="zh-CN" altLang="en-US" sz="2000" b="1" dirty="0">
                <a:latin typeface="微软雅黑" pitchFamily="34" charset="-122"/>
                <a:ea typeface="微软雅黑" pitchFamily="34" charset="-122"/>
              </a:rPr>
              <a:t>的流量。 </a:t>
            </a:r>
          </a:p>
          <a:p>
            <a:pPr marL="342900" indent="-342900" eaLnBrk="0" hangingPunct="0">
              <a:lnSpc>
                <a:spcPts val="3300"/>
              </a:lnSpc>
              <a:buClr>
                <a:srgbClr val="0070C0"/>
              </a:buClr>
              <a:buFont typeface="+mj-lt"/>
              <a:buAutoNum type="arabicPeriod"/>
            </a:pPr>
            <a:r>
              <a:rPr lang="zh-CN" altLang="en-US" sz="2000" b="1" dirty="0" smtClean="0">
                <a:solidFill>
                  <a:srgbClr val="0000FF"/>
                </a:solidFill>
                <a:latin typeface="微软雅黑" pitchFamily="34" charset="-122"/>
                <a:ea typeface="微软雅黑" pitchFamily="34" charset="-122"/>
              </a:rPr>
              <a:t>突发长度</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网络也限制在</a:t>
            </a:r>
            <a:r>
              <a:rPr lang="zh-CN" altLang="en-US" sz="2000" b="1" dirty="0">
                <a:solidFill>
                  <a:srgbClr val="0000FF"/>
                </a:solidFill>
                <a:latin typeface="微软雅黑" pitchFamily="34" charset="-122"/>
                <a:ea typeface="微软雅黑" pitchFamily="34" charset="-122"/>
              </a:rPr>
              <a:t>非常短的时间间隔内</a:t>
            </a:r>
            <a:r>
              <a:rPr lang="zh-CN" altLang="en-US" sz="2000" b="1" dirty="0">
                <a:latin typeface="微软雅黑" pitchFamily="34" charset="-122"/>
                <a:ea typeface="微软雅黑" pitchFamily="34" charset="-122"/>
              </a:rPr>
              <a:t>连续注入到网络中的分组数。 </a:t>
            </a:r>
          </a:p>
        </p:txBody>
      </p:sp>
      <p:sp>
        <p:nvSpPr>
          <p:cNvPr id="3" name="AutoShape 5"/>
          <p:cNvSpPr>
            <a:spLocks noChangeArrowheads="1"/>
          </p:cNvSpPr>
          <p:nvPr/>
        </p:nvSpPr>
        <p:spPr bwMode="auto">
          <a:xfrm>
            <a:off x="511897" y="112811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6663" y="1094900"/>
            <a:ext cx="15969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管制机制 </a:t>
            </a:r>
          </a:p>
        </p:txBody>
      </p:sp>
    </p:spTree>
    <p:extLst>
      <p:ext uri="{BB962C8B-B14F-4D97-AF65-F5344CB8AC3E}">
        <p14:creationId xmlns:p14="http://schemas.microsoft.com/office/powerpoint/2010/main" xmlns="" val="41970873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AutoShape 5"/>
          <p:cNvSpPr>
            <a:spLocks noChangeArrowheads="1"/>
          </p:cNvSpPr>
          <p:nvPr/>
        </p:nvSpPr>
        <p:spPr bwMode="auto">
          <a:xfrm>
            <a:off x="517853" y="692320"/>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 name="矩形 4"/>
          <p:cNvSpPr>
            <a:spLocks noChangeArrowheads="1"/>
          </p:cNvSpPr>
          <p:nvPr/>
        </p:nvSpPr>
        <p:spPr bwMode="auto">
          <a:xfrm>
            <a:off x="635844" y="642492"/>
            <a:ext cx="146706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漏桶管制器</a:t>
            </a:r>
          </a:p>
        </p:txBody>
      </p:sp>
      <p:sp>
        <p:nvSpPr>
          <p:cNvPr id="4" name="圆角矩形 3"/>
          <p:cNvSpPr/>
          <p:nvPr/>
        </p:nvSpPr>
        <p:spPr>
          <a:xfrm>
            <a:off x="517852" y="1097280"/>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479106" y="1190498"/>
            <a:ext cx="6201854" cy="338554"/>
          </a:xfrm>
          <a:prstGeom prst="rect">
            <a:avLst/>
          </a:prstGeom>
          <a:solidFill>
            <a:srgbClr val="00FFFF"/>
          </a:solidFill>
          <a:ln>
            <a:solidFill>
              <a:schemeClr val="tx1"/>
            </a:solidFill>
          </a:ln>
        </p:spPr>
        <p:txBody>
          <a:bodyPr wrap="square">
            <a:spAutoFit/>
          </a:bodyPr>
          <a:lstStyle/>
          <a:p>
            <a:pPr algn="ctr"/>
            <a:r>
              <a:rPr lang="zh-CN" altLang="en-US" sz="1600" b="1" dirty="0">
                <a:latin typeface="微软雅黑" pitchFamily="34" charset="-122"/>
                <a:ea typeface="微软雅黑" pitchFamily="34" charset="-122"/>
              </a:rPr>
              <a:t>漏桶管制器 </a:t>
            </a:r>
            <a:r>
              <a:rPr lang="en-US" altLang="zh-CN" sz="1600" b="1" dirty="0">
                <a:latin typeface="微软雅黑" pitchFamily="34" charset="-122"/>
                <a:ea typeface="微软雅黑" pitchFamily="34" charset="-122"/>
              </a:rPr>
              <a:t>(leaky bucket </a:t>
            </a:r>
            <a:r>
              <a:rPr lang="en-US" altLang="zh-CN" sz="1600" b="1" dirty="0" err="1">
                <a:latin typeface="微软雅黑" pitchFamily="34" charset="-122"/>
                <a:ea typeface="微软雅黑" pitchFamily="34" charset="-122"/>
              </a:rPr>
              <a:t>policer</a:t>
            </a:r>
            <a:r>
              <a:rPr lang="en-US" altLang="zh-CN" sz="1600" b="1" dirty="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可以</a:t>
            </a:r>
            <a:r>
              <a:rPr lang="zh-CN" altLang="en-US" sz="1600" b="1" dirty="0">
                <a:latin typeface="微软雅黑" pitchFamily="34" charset="-122"/>
                <a:ea typeface="微软雅黑" pitchFamily="34" charset="-122"/>
              </a:rPr>
              <a:t>管制分组流进入网络。</a:t>
            </a:r>
          </a:p>
        </p:txBody>
      </p:sp>
      <p:grpSp>
        <p:nvGrpSpPr>
          <p:cNvPr id="32" name="组合 31"/>
          <p:cNvGrpSpPr/>
          <p:nvPr/>
        </p:nvGrpSpPr>
        <p:grpSpPr>
          <a:xfrm>
            <a:off x="1733330" y="1639519"/>
            <a:ext cx="5613334" cy="2673638"/>
            <a:chOff x="584729" y="2113692"/>
            <a:chExt cx="8832768" cy="4207058"/>
          </a:xfrm>
        </p:grpSpPr>
        <p:sp>
          <p:nvSpPr>
            <p:cNvPr id="6" name="Text Box 7"/>
            <p:cNvSpPr txBox="1">
              <a:spLocks noChangeArrowheads="1"/>
            </p:cNvSpPr>
            <p:nvPr/>
          </p:nvSpPr>
          <p:spPr bwMode="auto">
            <a:xfrm>
              <a:off x="1269207" y="4764088"/>
              <a:ext cx="1259171" cy="4358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分组到达</a:t>
              </a:r>
            </a:p>
          </p:txBody>
        </p:sp>
        <p:sp>
          <p:nvSpPr>
            <p:cNvPr id="7" name="Freeform 4"/>
            <p:cNvSpPr>
              <a:spLocks/>
            </p:cNvSpPr>
            <p:nvPr/>
          </p:nvSpPr>
          <p:spPr bwMode="auto">
            <a:xfrm>
              <a:off x="4839495" y="2925763"/>
              <a:ext cx="1028435" cy="1241425"/>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chemeClr val="bg1"/>
            </a:solidFill>
            <a:ln w="1270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8" name="Line 5"/>
            <p:cNvSpPr>
              <a:spLocks noChangeShapeType="1"/>
            </p:cNvSpPr>
            <p:nvPr/>
          </p:nvSpPr>
          <p:spPr bwMode="auto">
            <a:xfrm rot="16200000" flipV="1">
              <a:off x="6670411" y="3950362"/>
              <a:ext cx="4763" cy="2645040"/>
            </a:xfrm>
            <a:prstGeom prst="line">
              <a:avLst/>
            </a:prstGeom>
            <a:noFill/>
            <a:ln w="28575">
              <a:solidFill>
                <a:srgbClr val="CC00CC"/>
              </a:solidFill>
              <a:round/>
              <a:headEnd type="triangle" w="med" len="lg"/>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9" name="Line 6"/>
            <p:cNvSpPr>
              <a:spLocks noChangeShapeType="1"/>
            </p:cNvSpPr>
            <p:nvPr/>
          </p:nvSpPr>
          <p:spPr bwMode="auto">
            <a:xfrm rot="5400000">
              <a:off x="2343216" y="4863520"/>
              <a:ext cx="0" cy="875375"/>
            </a:xfrm>
            <a:prstGeom prst="line">
              <a:avLst/>
            </a:prstGeom>
            <a:noFill/>
            <a:ln w="28575">
              <a:solidFill>
                <a:srgbClr val="0000FF"/>
              </a:solidFill>
              <a:round/>
              <a:headEnd type="triangle" w="med" len="lg"/>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Oval 9"/>
            <p:cNvSpPr>
              <a:spLocks noChangeArrowheads="1"/>
            </p:cNvSpPr>
            <p:nvPr/>
          </p:nvSpPr>
          <p:spPr bwMode="auto">
            <a:xfrm>
              <a:off x="4870450" y="3941763"/>
              <a:ext cx="1012958" cy="17145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Oval 10"/>
            <p:cNvSpPr>
              <a:spLocks noChangeArrowheads="1"/>
            </p:cNvSpPr>
            <p:nvPr/>
          </p:nvSpPr>
          <p:spPr bwMode="auto">
            <a:xfrm>
              <a:off x="4870450" y="3713163"/>
              <a:ext cx="1012958" cy="17145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2" name="Oval 11"/>
            <p:cNvSpPr>
              <a:spLocks noChangeArrowheads="1"/>
            </p:cNvSpPr>
            <p:nvPr/>
          </p:nvSpPr>
          <p:spPr bwMode="auto">
            <a:xfrm>
              <a:off x="4870450" y="3482975"/>
              <a:ext cx="1012958" cy="17145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3" name="Oval 12"/>
            <p:cNvSpPr>
              <a:spLocks noChangeArrowheads="1"/>
            </p:cNvSpPr>
            <p:nvPr/>
          </p:nvSpPr>
          <p:spPr bwMode="auto">
            <a:xfrm>
              <a:off x="4870450" y="3254375"/>
              <a:ext cx="1012958" cy="171450"/>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 name="Freeform 14"/>
            <p:cNvSpPr>
              <a:spLocks/>
            </p:cNvSpPr>
            <p:nvPr/>
          </p:nvSpPr>
          <p:spPr bwMode="auto">
            <a:xfrm>
              <a:off x="3795581" y="2708276"/>
              <a:ext cx="1587367" cy="531813"/>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28575" cmpd="sng">
              <a:solidFill>
                <a:srgbClr val="CC00CC"/>
              </a:solidFill>
              <a:round/>
              <a:headEnd type="none" w="sm" len="med"/>
              <a:tailEnd type="triangle" w="med" len="lg"/>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5" name="AutoShape 15"/>
            <p:cNvSpPr>
              <a:spLocks/>
            </p:cNvSpPr>
            <p:nvPr/>
          </p:nvSpPr>
          <p:spPr bwMode="auto">
            <a:xfrm>
              <a:off x="5943601" y="2925763"/>
              <a:ext cx="271727" cy="1241425"/>
            </a:xfrm>
            <a:prstGeom prst="rightBrace">
              <a:avLst>
                <a:gd name="adj1" fmla="val 41245"/>
                <a:gd name="adj2" fmla="val 50000"/>
              </a:avLst>
            </a:prstGeom>
            <a:noFill/>
            <a:ln w="12700">
              <a:solidFill>
                <a:srgbClr val="7030A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16" name="Text Box 16"/>
            <p:cNvSpPr txBox="1">
              <a:spLocks noChangeArrowheads="1"/>
            </p:cNvSpPr>
            <p:nvPr/>
          </p:nvSpPr>
          <p:spPr bwMode="auto">
            <a:xfrm>
              <a:off x="6316324" y="3074989"/>
              <a:ext cx="1809052" cy="7555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05000"/>
                </a:lnSpc>
              </a:pPr>
              <a:r>
                <a:rPr kumimoji="1" lang="zh-CN" altLang="en-US" sz="1200" b="1" dirty="0">
                  <a:latin typeface="微软雅黑" pitchFamily="34" charset="-122"/>
                  <a:ea typeface="微软雅黑" pitchFamily="34" charset="-122"/>
                </a:rPr>
                <a:t>漏桶中最多</a:t>
              </a:r>
            </a:p>
            <a:p>
              <a:pPr algn="ctr">
                <a:lnSpc>
                  <a:spcPct val="105000"/>
                </a:lnSpc>
              </a:pPr>
              <a:r>
                <a:rPr kumimoji="1" lang="zh-CN" altLang="en-US" sz="1200" b="1" dirty="0">
                  <a:latin typeface="微软雅黑" pitchFamily="34" charset="-122"/>
                  <a:ea typeface="微软雅黑" pitchFamily="34" charset="-122"/>
                </a:rPr>
                <a:t>装入 </a:t>
              </a:r>
              <a:r>
                <a:rPr kumimoji="1" lang="en-US" altLang="zh-CN" sz="1200" b="1" i="1" dirty="0">
                  <a:solidFill>
                    <a:srgbClr val="0000FF"/>
                  </a:solidFill>
                  <a:latin typeface="微软雅黑" pitchFamily="34" charset="-122"/>
                  <a:ea typeface="微软雅黑" pitchFamily="34" charset="-122"/>
                </a:rPr>
                <a:t>b</a:t>
              </a:r>
              <a:r>
                <a:rPr kumimoji="1" lang="en-US" altLang="zh-CN" sz="1200" b="1" dirty="0">
                  <a:solidFill>
                    <a:srgbClr val="0000FF"/>
                  </a:solidFill>
                  <a:latin typeface="微软雅黑" pitchFamily="34" charset="-122"/>
                  <a:ea typeface="微软雅黑" pitchFamily="34" charset="-122"/>
                </a:rPr>
                <a:t> </a:t>
              </a:r>
              <a:r>
                <a:rPr kumimoji="1" lang="zh-CN" altLang="en-US" sz="1200" b="1" dirty="0">
                  <a:solidFill>
                    <a:srgbClr val="0000FF"/>
                  </a:solidFill>
                  <a:latin typeface="微软雅黑" pitchFamily="34" charset="-122"/>
                  <a:ea typeface="微软雅黑" pitchFamily="34" charset="-122"/>
                </a:rPr>
                <a:t>个权标</a:t>
              </a:r>
            </a:p>
          </p:txBody>
        </p:sp>
        <p:sp>
          <p:nvSpPr>
            <p:cNvPr id="17" name="Freeform 17"/>
            <p:cNvSpPr>
              <a:spLocks/>
            </p:cNvSpPr>
            <p:nvPr/>
          </p:nvSpPr>
          <p:spPr bwMode="auto">
            <a:xfrm>
              <a:off x="2787783" y="4953001"/>
              <a:ext cx="1222771" cy="639763"/>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AutoShape 18"/>
            <p:cNvSpPr>
              <a:spLocks noChangeArrowheads="1"/>
            </p:cNvSpPr>
            <p:nvPr/>
          </p:nvSpPr>
          <p:spPr bwMode="auto">
            <a:xfrm>
              <a:off x="4622800" y="4725989"/>
              <a:ext cx="1423988" cy="1074737"/>
            </a:xfrm>
            <a:prstGeom prst="diamond">
              <a:avLst/>
            </a:prstGeom>
            <a:solidFill>
              <a:srgbClr val="66FFCC"/>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19" name="Rectangle 30"/>
            <p:cNvSpPr>
              <a:spLocks noChangeArrowheads="1"/>
            </p:cNvSpPr>
            <p:nvPr/>
          </p:nvSpPr>
          <p:spPr bwMode="auto">
            <a:xfrm>
              <a:off x="3344669" y="4979989"/>
              <a:ext cx="658679" cy="592136"/>
            </a:xfrm>
            <a:prstGeom prst="rect">
              <a:avLst/>
            </a:prstGeom>
            <a:solidFill>
              <a:srgbClr val="FFFF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9"/>
            <p:cNvSpPr>
              <a:spLocks noChangeShapeType="1"/>
            </p:cNvSpPr>
            <p:nvPr/>
          </p:nvSpPr>
          <p:spPr bwMode="auto">
            <a:xfrm rot="10800000">
              <a:off x="5351992" y="4178300"/>
              <a:ext cx="3440" cy="577850"/>
            </a:xfrm>
            <a:prstGeom prst="line">
              <a:avLst/>
            </a:prstGeom>
            <a:noFill/>
            <a:ln w="28575">
              <a:solidFill>
                <a:srgbClr val="CC00CC"/>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1" name="Line 20"/>
            <p:cNvSpPr>
              <a:spLocks noChangeShapeType="1"/>
            </p:cNvSpPr>
            <p:nvPr/>
          </p:nvSpPr>
          <p:spPr bwMode="auto">
            <a:xfrm rot="5400000" flipH="1">
              <a:off x="4316677" y="4959615"/>
              <a:ext cx="0" cy="612246"/>
            </a:xfrm>
            <a:prstGeom prst="line">
              <a:avLst/>
            </a:prstGeom>
            <a:noFill/>
            <a:ln w="28575">
              <a:solidFill>
                <a:srgbClr val="CC00CC"/>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2" name="Text Box 21"/>
            <p:cNvSpPr txBox="1">
              <a:spLocks noChangeArrowheads="1"/>
            </p:cNvSpPr>
            <p:nvPr/>
          </p:nvSpPr>
          <p:spPr bwMode="auto">
            <a:xfrm>
              <a:off x="4959639" y="4892956"/>
              <a:ext cx="774875" cy="7264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拿走</a:t>
              </a:r>
            </a:p>
            <a:p>
              <a:r>
                <a:rPr kumimoji="1" lang="zh-CN" altLang="en-US" sz="1200" b="1" dirty="0">
                  <a:latin typeface="微软雅黑" pitchFamily="34" charset="-122"/>
                  <a:ea typeface="微软雅黑" pitchFamily="34" charset="-122"/>
                </a:rPr>
                <a:t>权标</a:t>
              </a:r>
            </a:p>
          </p:txBody>
        </p:sp>
        <p:sp>
          <p:nvSpPr>
            <p:cNvPr id="23" name="Text Box 22"/>
            <p:cNvSpPr txBox="1">
              <a:spLocks noChangeArrowheads="1"/>
            </p:cNvSpPr>
            <p:nvPr/>
          </p:nvSpPr>
          <p:spPr bwMode="auto">
            <a:xfrm>
              <a:off x="6610878" y="4781550"/>
              <a:ext cx="2227764" cy="4358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200" b="1">
                  <a:latin typeface="微软雅黑" pitchFamily="34" charset="-122"/>
                  <a:ea typeface="微软雅黑" pitchFamily="34" charset="-122"/>
                </a:rPr>
                <a:t>准许分组进入网络</a:t>
              </a:r>
            </a:p>
          </p:txBody>
        </p:sp>
        <p:sp>
          <p:nvSpPr>
            <p:cNvPr id="24" name="Text Box 23"/>
            <p:cNvSpPr txBox="1">
              <a:spLocks noChangeArrowheads="1"/>
            </p:cNvSpPr>
            <p:nvPr/>
          </p:nvSpPr>
          <p:spPr bwMode="auto">
            <a:xfrm>
              <a:off x="2717271" y="4456113"/>
              <a:ext cx="1259171" cy="4068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200" b="1">
                  <a:latin typeface="微软雅黑" pitchFamily="34" charset="-122"/>
                  <a:ea typeface="微软雅黑" pitchFamily="34" charset="-122"/>
                </a:rPr>
                <a:t>等待权标</a:t>
              </a:r>
            </a:p>
          </p:txBody>
        </p:sp>
        <p:sp>
          <p:nvSpPr>
            <p:cNvPr id="25" name="Text Box 24"/>
            <p:cNvSpPr txBox="1">
              <a:spLocks noChangeArrowheads="1"/>
            </p:cNvSpPr>
            <p:nvPr/>
          </p:nvSpPr>
          <p:spPr bwMode="auto">
            <a:xfrm>
              <a:off x="584729" y="5788024"/>
              <a:ext cx="8832768" cy="5327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1600" b="1" dirty="0">
                  <a:latin typeface="微软雅黑" pitchFamily="34" charset="-122"/>
                  <a:ea typeface="微软雅黑" pitchFamily="34" charset="-122"/>
                </a:rPr>
                <a:t>在任何时间间隔 </a:t>
              </a:r>
              <a:r>
                <a:rPr kumimoji="1" lang="en-US" altLang="zh-CN" sz="1600" b="1" i="1" dirty="0">
                  <a:latin typeface="微软雅黑" pitchFamily="34" charset="-122"/>
                  <a:ea typeface="微软雅黑" pitchFamily="34" charset="-122"/>
                </a:rPr>
                <a:t>t</a:t>
              </a:r>
              <a:r>
                <a:rPr kumimoji="1" lang="en-US" altLang="zh-CN" sz="1600" b="1" dirty="0">
                  <a:latin typeface="微软雅黑" pitchFamily="34" charset="-122"/>
                  <a:ea typeface="微软雅黑" pitchFamily="34" charset="-122"/>
                </a:rPr>
                <a:t> </a:t>
              </a:r>
              <a:r>
                <a:rPr kumimoji="1" lang="zh-CN" altLang="en-US" sz="1600" b="1" dirty="0">
                  <a:latin typeface="微软雅黑" pitchFamily="34" charset="-122"/>
                  <a:ea typeface="微软雅黑" pitchFamily="34" charset="-122"/>
                </a:rPr>
                <a:t>内</a:t>
              </a:r>
              <a:r>
                <a:rPr kumimoji="1" lang="zh-CN" altLang="en-US" sz="1600" b="1" dirty="0">
                  <a:solidFill>
                    <a:srgbClr val="0000FF"/>
                  </a:solidFill>
                  <a:latin typeface="微软雅黑" pitchFamily="34" charset="-122"/>
                  <a:ea typeface="微软雅黑" pitchFamily="34" charset="-122"/>
                </a:rPr>
                <a:t>准许进入网络的分组数 </a:t>
              </a:r>
              <a:r>
                <a:rPr kumimoji="1" lang="en-US" altLang="zh-CN" sz="1600" b="1" dirty="0">
                  <a:solidFill>
                    <a:srgbClr val="0000FF"/>
                  </a:solidFill>
                  <a:latin typeface="微软雅黑" pitchFamily="34" charset="-122"/>
                  <a:ea typeface="微软雅黑" pitchFamily="34" charset="-122"/>
                </a:rPr>
                <a:t>= </a:t>
              </a:r>
              <a:r>
                <a:rPr kumimoji="1" lang="en-US" altLang="zh-CN" sz="1600" b="1" i="1" dirty="0">
                  <a:solidFill>
                    <a:srgbClr val="0000FF"/>
                  </a:solidFill>
                  <a:latin typeface="微软雅黑" pitchFamily="34" charset="-122"/>
                  <a:ea typeface="微软雅黑" pitchFamily="34" charset="-122"/>
                </a:rPr>
                <a:t>r t</a:t>
              </a:r>
              <a:r>
                <a:rPr kumimoji="1" lang="en-US" altLang="zh-CN" sz="1600" b="1" dirty="0">
                  <a:solidFill>
                    <a:srgbClr val="0000FF"/>
                  </a:solidFill>
                  <a:latin typeface="微软雅黑" pitchFamily="34" charset="-122"/>
                  <a:ea typeface="微软雅黑" pitchFamily="34" charset="-122"/>
                </a:rPr>
                <a:t> + </a:t>
              </a:r>
              <a:r>
                <a:rPr kumimoji="1" lang="en-US" altLang="zh-CN" sz="1600" b="1" i="1" dirty="0">
                  <a:solidFill>
                    <a:srgbClr val="0000FF"/>
                  </a:solidFill>
                  <a:latin typeface="微软雅黑" pitchFamily="34" charset="-122"/>
                  <a:ea typeface="微软雅黑" pitchFamily="34" charset="-122"/>
                </a:rPr>
                <a:t>b</a:t>
              </a:r>
              <a:endParaRPr kumimoji="1" lang="en-US" altLang="zh-CN" sz="1600" b="1" dirty="0">
                <a:solidFill>
                  <a:srgbClr val="0000FF"/>
                </a:solidFill>
                <a:latin typeface="微软雅黑" pitchFamily="34" charset="-122"/>
                <a:ea typeface="微软雅黑" pitchFamily="34" charset="-122"/>
              </a:endParaRPr>
            </a:p>
          </p:txBody>
        </p:sp>
        <p:sp>
          <p:nvSpPr>
            <p:cNvPr id="26" name="Text Box 25"/>
            <p:cNvSpPr txBox="1">
              <a:spLocks noChangeArrowheads="1"/>
            </p:cNvSpPr>
            <p:nvPr/>
          </p:nvSpPr>
          <p:spPr bwMode="auto">
            <a:xfrm>
              <a:off x="2278762" y="2113692"/>
              <a:ext cx="5461454" cy="5327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标记注入漏桶的速率为</a:t>
              </a:r>
              <a:r>
                <a:rPr kumimoji="1" lang="zh-CN" altLang="en-US" sz="1600" b="1" dirty="0">
                  <a:solidFill>
                    <a:srgbClr val="0000FF"/>
                  </a:solidFill>
                  <a:latin typeface="微软雅黑" pitchFamily="34" charset="-122"/>
                  <a:ea typeface="微软雅黑" pitchFamily="34" charset="-122"/>
                </a:rPr>
                <a:t>每秒 </a:t>
              </a:r>
              <a:r>
                <a:rPr kumimoji="1" lang="en-US" altLang="zh-CN" sz="1600" b="1" i="1" dirty="0">
                  <a:solidFill>
                    <a:srgbClr val="0000FF"/>
                  </a:solidFill>
                  <a:latin typeface="微软雅黑" pitchFamily="34" charset="-122"/>
                  <a:ea typeface="微软雅黑" pitchFamily="34" charset="-122"/>
                </a:rPr>
                <a:t>r</a:t>
              </a:r>
              <a:r>
                <a:rPr kumimoji="1" lang="en-US" altLang="zh-CN" sz="1600" b="1" dirty="0">
                  <a:solidFill>
                    <a:srgbClr val="0000FF"/>
                  </a:solidFill>
                  <a:latin typeface="微软雅黑" pitchFamily="34" charset="-122"/>
                  <a:ea typeface="微软雅黑" pitchFamily="34" charset="-122"/>
                </a:rPr>
                <a:t> </a:t>
              </a:r>
              <a:r>
                <a:rPr kumimoji="1" lang="zh-CN" altLang="en-US" sz="1600" b="1" dirty="0">
                  <a:solidFill>
                    <a:srgbClr val="0000FF"/>
                  </a:solidFill>
                  <a:latin typeface="微软雅黑" pitchFamily="34" charset="-122"/>
                  <a:ea typeface="微软雅黑" pitchFamily="34" charset="-122"/>
                </a:rPr>
                <a:t>个权标</a:t>
              </a:r>
            </a:p>
          </p:txBody>
        </p:sp>
        <p:sp>
          <p:nvSpPr>
            <p:cNvPr id="27" name="Line 26"/>
            <p:cNvSpPr>
              <a:spLocks noChangeShapeType="1"/>
            </p:cNvSpPr>
            <p:nvPr/>
          </p:nvSpPr>
          <p:spPr bwMode="auto">
            <a:xfrm>
              <a:off x="3795581" y="4959351"/>
              <a:ext cx="0" cy="6318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Line 27"/>
            <p:cNvSpPr>
              <a:spLocks noChangeShapeType="1"/>
            </p:cNvSpPr>
            <p:nvPr/>
          </p:nvSpPr>
          <p:spPr bwMode="auto">
            <a:xfrm>
              <a:off x="3570288" y="4959351"/>
              <a:ext cx="0" cy="6318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8"/>
            <p:cNvSpPr>
              <a:spLocks noChangeShapeType="1"/>
            </p:cNvSpPr>
            <p:nvPr/>
          </p:nvSpPr>
          <p:spPr bwMode="auto">
            <a:xfrm>
              <a:off x="3343275" y="4959351"/>
              <a:ext cx="0" cy="6318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Text Box 16"/>
            <p:cNvSpPr txBox="1">
              <a:spLocks noChangeArrowheads="1"/>
            </p:cNvSpPr>
            <p:nvPr/>
          </p:nvSpPr>
          <p:spPr bwMode="auto">
            <a:xfrm>
              <a:off x="2744122" y="2846658"/>
              <a:ext cx="774875" cy="4317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05000"/>
                </a:lnSpc>
              </a:pPr>
              <a:r>
                <a:rPr kumimoji="1" lang="zh-CN" altLang="en-US" sz="1200" b="1" dirty="0" smtClean="0">
                  <a:latin typeface="微软雅黑" pitchFamily="34" charset="-122"/>
                  <a:ea typeface="微软雅黑" pitchFamily="34" charset="-122"/>
                </a:rPr>
                <a:t>权标</a:t>
              </a:r>
              <a:endParaRPr kumimoji="1" lang="zh-CN" altLang="en-US" sz="1200" b="1" dirty="0">
                <a:latin typeface="微软雅黑" pitchFamily="34" charset="-122"/>
                <a:ea typeface="微软雅黑" pitchFamily="34" charset="-122"/>
              </a:endParaRPr>
            </a:p>
          </p:txBody>
        </p:sp>
        <p:sp>
          <p:nvSpPr>
            <p:cNvPr id="31" name="Oval 13"/>
            <p:cNvSpPr>
              <a:spLocks noChangeArrowheads="1"/>
            </p:cNvSpPr>
            <p:nvPr/>
          </p:nvSpPr>
          <p:spPr bwMode="auto">
            <a:xfrm>
              <a:off x="2576736" y="2636912"/>
              <a:ext cx="1085188" cy="168275"/>
            </a:xfrm>
            <a:prstGeom prst="ellipse">
              <a:avLst/>
            </a:prstGeom>
            <a:solidFill>
              <a:srgbClr val="000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xmlns="" val="117038839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000875"/>
            <a:ext cx="8129015" cy="25160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把漏桶机制与加权公平排队结合起来，可以控制队列中的</a:t>
            </a:r>
            <a:r>
              <a:rPr lang="zh-CN" altLang="en-US" b="1" dirty="0">
                <a:solidFill>
                  <a:srgbClr val="0000FF"/>
                </a:solidFill>
                <a:latin typeface="微软雅黑" pitchFamily="34" charset="-122"/>
                <a:ea typeface="微软雅黑" pitchFamily="34" charset="-122"/>
              </a:rPr>
              <a:t>最大时延</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现假定有 </a:t>
            </a:r>
            <a:r>
              <a:rPr lang="en-US" altLang="zh-CN" b="1" i="1" dirty="0">
                <a:latin typeface="微软雅黑" pitchFamily="34" charset="-122"/>
                <a:ea typeface="微软雅黑" pitchFamily="34" charset="-122"/>
              </a:rPr>
              <a:t>n</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个分组流输入到一个路由器，复用后从一条链路输出。每一个分组流使用漏桶机制进行管制，漏桶参数为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和 </a:t>
            </a:r>
            <a:r>
              <a:rPr lang="en-US" altLang="zh-CN" b="1" i="1" dirty="0">
                <a:latin typeface="微软雅黑" pitchFamily="34" charset="-122"/>
                <a:ea typeface="微软雅黑" pitchFamily="34" charset="-122"/>
              </a:rPr>
              <a:t>r</a:t>
            </a:r>
            <a:r>
              <a:rPr lang="en-US" altLang="zh-CN" b="1" i="1" baseline="-25000" dirty="0">
                <a:latin typeface="微软雅黑" pitchFamily="34" charset="-122"/>
                <a:ea typeface="微软雅黑" pitchFamily="34" charset="-122"/>
              </a:rPr>
              <a:t>i</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i = 1, 2, …, </a:t>
            </a:r>
            <a:r>
              <a:rPr lang="en-US" altLang="zh-CN" b="1" i="1" dirty="0">
                <a:latin typeface="微软雅黑" pitchFamily="34" charset="-122"/>
                <a:ea typeface="微软雅黑" pitchFamily="34" charset="-122"/>
              </a:rPr>
              <a:t>n</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设漏桶</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i </a:t>
            </a:r>
            <a:r>
              <a:rPr lang="zh-CN" altLang="en-US" b="1" dirty="0">
                <a:latin typeface="微软雅黑" pitchFamily="34" charset="-122"/>
                <a:ea typeface="微软雅黑" pitchFamily="34" charset="-122"/>
              </a:rPr>
              <a:t>已装满了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个权标。因此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个分组可马上从路由器输出。但分组流</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i </a:t>
            </a:r>
            <a:r>
              <a:rPr lang="zh-CN" altLang="en-US" b="1" dirty="0">
                <a:latin typeface="微软雅黑" pitchFamily="34" charset="-122"/>
                <a:ea typeface="微软雅黑" pitchFamily="34" charset="-122"/>
              </a:rPr>
              <a:t>得到的带宽是由公式 </a:t>
            </a:r>
            <a:r>
              <a:rPr lang="en-US" altLang="zh-CN" b="1" dirty="0">
                <a:latin typeface="微软雅黑" pitchFamily="34" charset="-122"/>
                <a:ea typeface="微软雅黑" pitchFamily="34" charset="-122"/>
              </a:rPr>
              <a:t>(8-1) </a:t>
            </a:r>
            <a:r>
              <a:rPr lang="zh-CN" altLang="en-US" b="1" dirty="0">
                <a:latin typeface="微软雅黑" pitchFamily="34" charset="-122"/>
                <a:ea typeface="微软雅黑" pitchFamily="34" charset="-122"/>
              </a:rPr>
              <a:t>给出。这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个分组中的最后一个分组所经受的时延最大，它等于传输这</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个分组所需的时间 </a:t>
            </a:r>
            <a:r>
              <a:rPr lang="en-US" altLang="zh-CN" b="1" i="1" dirty="0" err="1">
                <a:latin typeface="微软雅黑" pitchFamily="34" charset="-122"/>
                <a:ea typeface="微软雅黑" pitchFamily="34" charset="-122"/>
              </a:rPr>
              <a:t>d</a:t>
            </a:r>
            <a:r>
              <a:rPr lang="en-US" altLang="zh-CN" b="1" baseline="-25000" dirty="0" err="1">
                <a:latin typeface="微软雅黑" pitchFamily="34" charset="-122"/>
                <a:ea typeface="微软雅黑" pitchFamily="34" charset="-122"/>
              </a:rPr>
              <a:t>max</a:t>
            </a:r>
            <a:r>
              <a:rPr lang="zh-CN" altLang="en-US" b="1" dirty="0">
                <a:latin typeface="微软雅黑" pitchFamily="34" charset="-122"/>
                <a:ea typeface="微软雅黑" pitchFamily="34" charset="-122"/>
              </a:rPr>
              <a:t>，即</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b</a:t>
            </a:r>
            <a:r>
              <a:rPr lang="en-US" altLang="zh-CN" b="1" i="1" baseline="-25000" dirty="0">
                <a:latin typeface="微软雅黑" pitchFamily="34" charset="-122"/>
                <a:ea typeface="微软雅黑" pitchFamily="34" charset="-122"/>
              </a:rPr>
              <a:t>i</a:t>
            </a:r>
            <a:r>
              <a:rPr lang="en-US" altLang="zh-CN" b="1" i="1" dirty="0">
                <a:latin typeface="微软雅黑" pitchFamily="34" charset="-122"/>
                <a:ea typeface="微软雅黑" pitchFamily="34" charset="-122"/>
              </a:rPr>
              <a:t> </a:t>
            </a:r>
            <a:r>
              <a:rPr lang="zh-CN" altLang="en-US" b="1" dirty="0">
                <a:latin typeface="微软雅黑" pitchFamily="34" charset="-122"/>
                <a:ea typeface="微软雅黑" pitchFamily="34" charset="-122"/>
              </a:rPr>
              <a:t>除以公式 </a:t>
            </a:r>
            <a:r>
              <a:rPr lang="en-US" altLang="zh-CN" b="1" dirty="0">
                <a:latin typeface="微软雅黑" pitchFamily="34" charset="-122"/>
                <a:ea typeface="微软雅黑" pitchFamily="34" charset="-122"/>
              </a:rPr>
              <a:t>(8-1) </a:t>
            </a:r>
            <a:r>
              <a:rPr lang="zh-CN" altLang="en-US" b="1" dirty="0">
                <a:latin typeface="微软雅黑" pitchFamily="34" charset="-122"/>
                <a:ea typeface="微软雅黑" pitchFamily="34" charset="-122"/>
              </a:rPr>
              <a:t>给出的传输速率： </a:t>
            </a:r>
          </a:p>
        </p:txBody>
      </p:sp>
      <p:sp>
        <p:nvSpPr>
          <p:cNvPr id="3" name="AutoShape 5"/>
          <p:cNvSpPr>
            <a:spLocks noChangeArrowheads="1"/>
          </p:cNvSpPr>
          <p:nvPr/>
        </p:nvSpPr>
        <p:spPr bwMode="auto">
          <a:xfrm>
            <a:off x="511897" y="6177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503683" y="594669"/>
            <a:ext cx="416171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漏桶机制与加权公平排队相结合 </a:t>
            </a:r>
          </a:p>
        </p:txBody>
      </p:sp>
      <p:grpSp>
        <p:nvGrpSpPr>
          <p:cNvPr id="12" name="组合 11"/>
          <p:cNvGrpSpPr/>
          <p:nvPr/>
        </p:nvGrpSpPr>
        <p:grpSpPr>
          <a:xfrm>
            <a:off x="511897" y="3491548"/>
            <a:ext cx="8129014" cy="827426"/>
            <a:chOff x="575556" y="3544639"/>
            <a:chExt cx="8129014" cy="827426"/>
          </a:xfrm>
        </p:grpSpPr>
        <p:sp>
          <p:nvSpPr>
            <p:cNvPr id="9" name="矩形 8"/>
            <p:cNvSpPr/>
            <p:nvPr/>
          </p:nvSpPr>
          <p:spPr>
            <a:xfrm>
              <a:off x="575556" y="3546565"/>
              <a:ext cx="8129014" cy="825500"/>
            </a:xfrm>
            <a:prstGeom prst="rect">
              <a:avLst/>
            </a:prstGeom>
            <a:solidFill>
              <a:srgbClr val="66FFCC"/>
            </a:soli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6"/>
            <p:cNvSpPr txBox="1">
              <a:spLocks noChangeArrowheads="1"/>
            </p:cNvSpPr>
            <p:nvPr/>
          </p:nvSpPr>
          <p:spPr bwMode="auto">
            <a:xfrm>
              <a:off x="6639262" y="3696146"/>
              <a:ext cx="1115324" cy="469542"/>
            </a:xfrm>
            <a:prstGeom prst="rect">
              <a:avLst/>
            </a:prstGeom>
            <a:noFill/>
            <a:ln w="12700">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sz="3200" b="1" dirty="0">
                  <a:solidFill>
                    <a:schemeClr val="tx1"/>
                  </a:solidFill>
                </a:rPr>
                <a:t>(8-2)</a:t>
              </a:r>
            </a:p>
          </p:txBody>
        </p:sp>
        <p:graphicFrame>
          <p:nvGraphicFramePr>
            <p:cNvPr id="10" name="对象 9"/>
            <p:cNvGraphicFramePr>
              <a:graphicFrameLocks noChangeAspect="1"/>
            </p:cNvGraphicFramePr>
            <p:nvPr>
              <p:extLst>
                <p:ext uri="{D42A27DB-BD31-4B8C-83A1-F6EECF244321}">
                  <p14:modId xmlns:p14="http://schemas.microsoft.com/office/powerpoint/2010/main" xmlns="" val="1424710714"/>
                </p:ext>
              </p:extLst>
            </p:nvPr>
          </p:nvGraphicFramePr>
          <p:xfrm>
            <a:off x="2714625" y="3544639"/>
            <a:ext cx="2994025" cy="821031"/>
          </p:xfrm>
          <a:graphic>
            <a:graphicData uri="http://schemas.openxmlformats.org/presentationml/2006/ole">
              <p:oleObj spid="_x0000_s14362" name="公式" r:id="rId3" imgW="1205977" imgH="444307" progId="Equation.3">
                <p:embed/>
              </p:oleObj>
            </a:graphicData>
          </a:graphic>
        </p:graphicFrame>
      </p:grpSp>
    </p:spTree>
    <p:extLst>
      <p:ext uri="{BB962C8B-B14F-4D97-AF65-F5344CB8AC3E}">
        <p14:creationId xmlns:p14="http://schemas.microsoft.com/office/powerpoint/2010/main" xmlns="" val="34450412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AutoShape 5"/>
          <p:cNvSpPr>
            <a:spLocks noChangeArrowheads="1"/>
          </p:cNvSpPr>
          <p:nvPr/>
        </p:nvSpPr>
        <p:spPr bwMode="auto">
          <a:xfrm>
            <a:off x="517853" y="62743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1" name="矩形 4"/>
          <p:cNvSpPr>
            <a:spLocks noChangeArrowheads="1"/>
          </p:cNvSpPr>
          <p:nvPr/>
        </p:nvSpPr>
        <p:spPr bwMode="auto">
          <a:xfrm>
            <a:off x="635844" y="577603"/>
            <a:ext cx="25699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用漏桶机制进行管制 </a:t>
            </a:r>
          </a:p>
        </p:txBody>
      </p:sp>
      <p:sp>
        <p:nvSpPr>
          <p:cNvPr id="4" name="圆角矩形 3"/>
          <p:cNvSpPr/>
          <p:nvPr/>
        </p:nvSpPr>
        <p:spPr>
          <a:xfrm>
            <a:off x="517852" y="1032391"/>
            <a:ext cx="8133857" cy="329659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9" name="组合 78"/>
          <p:cNvGrpSpPr/>
          <p:nvPr/>
        </p:nvGrpSpPr>
        <p:grpSpPr>
          <a:xfrm>
            <a:off x="763449" y="1270306"/>
            <a:ext cx="7567291" cy="2620002"/>
            <a:chOff x="358105" y="1623875"/>
            <a:chExt cx="9373272" cy="3245285"/>
          </a:xfrm>
        </p:grpSpPr>
        <p:sp>
          <p:nvSpPr>
            <p:cNvPr id="5" name="Text Box 25"/>
            <p:cNvSpPr txBox="1">
              <a:spLocks noChangeArrowheads="1"/>
            </p:cNvSpPr>
            <p:nvPr/>
          </p:nvSpPr>
          <p:spPr bwMode="auto">
            <a:xfrm>
              <a:off x="8613105" y="2997498"/>
              <a:ext cx="1118272" cy="6480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分组离开</a:t>
              </a:r>
            </a:p>
            <a:p>
              <a:pPr algn="ctr"/>
              <a:r>
                <a:rPr kumimoji="1" lang="zh-CN" altLang="en-US" sz="1400" b="1">
                  <a:latin typeface="微软雅黑" pitchFamily="34" charset="-122"/>
                  <a:ea typeface="微软雅黑" pitchFamily="34" charset="-122"/>
                </a:rPr>
                <a:t>路由器</a:t>
              </a:r>
            </a:p>
          </p:txBody>
        </p:sp>
        <p:sp>
          <p:nvSpPr>
            <p:cNvPr id="6" name="Text Box 18"/>
            <p:cNvSpPr txBox="1">
              <a:spLocks noChangeArrowheads="1"/>
            </p:cNvSpPr>
            <p:nvPr/>
          </p:nvSpPr>
          <p:spPr bwMode="auto">
            <a:xfrm>
              <a:off x="358105" y="2997498"/>
              <a:ext cx="1118272" cy="6480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400" b="1">
                  <a:latin typeface="微软雅黑" pitchFamily="34" charset="-122"/>
                  <a:ea typeface="微软雅黑" pitchFamily="34" charset="-122"/>
                </a:rPr>
                <a:t>分组到达</a:t>
              </a:r>
            </a:p>
            <a:p>
              <a:pPr algn="ctr"/>
              <a:r>
                <a:rPr kumimoji="1" lang="zh-CN" altLang="en-US" sz="1400" b="1">
                  <a:latin typeface="微软雅黑" pitchFamily="34" charset="-122"/>
                  <a:ea typeface="微软雅黑" pitchFamily="34" charset="-122"/>
                </a:rPr>
                <a:t>路由器</a:t>
              </a:r>
            </a:p>
          </p:txBody>
        </p:sp>
        <p:sp>
          <p:nvSpPr>
            <p:cNvPr id="7" name="Rectangle 5"/>
            <p:cNvSpPr>
              <a:spLocks noChangeArrowheads="1"/>
            </p:cNvSpPr>
            <p:nvPr/>
          </p:nvSpPr>
          <p:spPr bwMode="auto">
            <a:xfrm>
              <a:off x="1563885" y="2087860"/>
              <a:ext cx="7027069" cy="2781300"/>
            </a:xfrm>
            <a:prstGeom prst="rect">
              <a:avLst/>
            </a:prstGeom>
            <a:solidFill>
              <a:srgbClr val="66FFFF"/>
            </a:solidFill>
            <a:ln w="9525" algn="ctr">
              <a:solidFill>
                <a:schemeClr val="tx1"/>
              </a:solidFill>
              <a:miter lim="800000"/>
              <a:headEnd/>
              <a:tailEnd/>
            </a:ln>
            <a:effectLst/>
          </p:spPr>
          <p:txBody>
            <a:bodyPr wrap="none" anchor="ctr"/>
            <a:lstStyle/>
            <a:p>
              <a:endParaRPr lang="zh-CN" altLang="en-US" sz="1200" b="1">
                <a:latin typeface="微软雅黑" pitchFamily="34" charset="-122"/>
                <a:ea typeface="微软雅黑" pitchFamily="34" charset="-122"/>
              </a:endParaRPr>
            </a:p>
          </p:txBody>
        </p:sp>
        <p:sp>
          <p:nvSpPr>
            <p:cNvPr id="8" name="Line 6"/>
            <p:cNvSpPr>
              <a:spLocks noChangeShapeType="1"/>
            </p:cNvSpPr>
            <p:nvPr/>
          </p:nvSpPr>
          <p:spPr bwMode="auto">
            <a:xfrm>
              <a:off x="8394897" y="3783310"/>
              <a:ext cx="91665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 name="Freeform 7"/>
            <p:cNvSpPr>
              <a:spLocks/>
            </p:cNvSpPr>
            <p:nvPr/>
          </p:nvSpPr>
          <p:spPr bwMode="auto">
            <a:xfrm>
              <a:off x="3247561" y="4238924"/>
              <a:ext cx="932127" cy="446087"/>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noFill/>
            <a:ln w="19050" cmpd="sng">
              <a:solidFill>
                <a:srgbClr val="0000FF"/>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 name="Rectangle 8"/>
            <p:cNvSpPr>
              <a:spLocks noChangeArrowheads="1"/>
            </p:cNvSpPr>
            <p:nvPr/>
          </p:nvSpPr>
          <p:spPr bwMode="auto">
            <a:xfrm>
              <a:off x="6331147" y="2868910"/>
              <a:ext cx="510779" cy="457200"/>
            </a:xfrm>
            <a:prstGeom prst="rect">
              <a:avLst/>
            </a:prstGeom>
            <a:solidFill>
              <a:srgbClr val="CC00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 name="Freeform 9"/>
            <p:cNvSpPr>
              <a:spLocks/>
            </p:cNvSpPr>
            <p:nvPr/>
          </p:nvSpPr>
          <p:spPr bwMode="auto">
            <a:xfrm>
              <a:off x="5466092" y="2868910"/>
              <a:ext cx="1375833" cy="457200"/>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Line 10"/>
            <p:cNvSpPr>
              <a:spLocks noChangeShapeType="1"/>
            </p:cNvSpPr>
            <p:nvPr/>
          </p:nvSpPr>
          <p:spPr bwMode="auto">
            <a:xfrm>
              <a:off x="6671666"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 name="Line 11"/>
            <p:cNvSpPr>
              <a:spLocks noChangeShapeType="1"/>
            </p:cNvSpPr>
            <p:nvPr/>
          </p:nvSpPr>
          <p:spPr bwMode="auto">
            <a:xfrm>
              <a:off x="6501407"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Line 12"/>
            <p:cNvSpPr>
              <a:spLocks noChangeShapeType="1"/>
            </p:cNvSpPr>
            <p:nvPr/>
          </p:nvSpPr>
          <p:spPr bwMode="auto">
            <a:xfrm>
              <a:off x="6331147"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 name="Line 13"/>
            <p:cNvSpPr>
              <a:spLocks noChangeShapeType="1"/>
            </p:cNvSpPr>
            <p:nvPr/>
          </p:nvSpPr>
          <p:spPr bwMode="auto">
            <a:xfrm>
              <a:off x="6159168"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 name="Line 14"/>
            <p:cNvSpPr>
              <a:spLocks noChangeShapeType="1"/>
            </p:cNvSpPr>
            <p:nvPr/>
          </p:nvSpPr>
          <p:spPr bwMode="auto">
            <a:xfrm>
              <a:off x="5988909"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 name="Line 15"/>
            <p:cNvSpPr>
              <a:spLocks noChangeShapeType="1"/>
            </p:cNvSpPr>
            <p:nvPr/>
          </p:nvSpPr>
          <p:spPr bwMode="auto">
            <a:xfrm>
              <a:off x="5818649"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Line 16"/>
            <p:cNvSpPr>
              <a:spLocks noChangeShapeType="1"/>
            </p:cNvSpPr>
            <p:nvPr/>
          </p:nvSpPr>
          <p:spPr bwMode="auto">
            <a:xfrm>
              <a:off x="5648390" y="28689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AutoShape 17"/>
            <p:cNvSpPr>
              <a:spLocks noChangeArrowheads="1"/>
            </p:cNvSpPr>
            <p:nvPr/>
          </p:nvSpPr>
          <p:spPr bwMode="auto">
            <a:xfrm rot="5400000">
              <a:off x="1907115" y="3527921"/>
              <a:ext cx="457200" cy="510779"/>
            </a:xfrm>
            <a:prstGeom prst="triangle">
              <a:avLst>
                <a:gd name="adj" fmla="val 50000"/>
              </a:avLst>
            </a:prstGeom>
            <a:solidFill>
              <a:srgbClr val="00CC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Line 19"/>
            <p:cNvSpPr>
              <a:spLocks noChangeShapeType="1"/>
            </p:cNvSpPr>
            <p:nvPr/>
          </p:nvSpPr>
          <p:spPr bwMode="auto">
            <a:xfrm>
              <a:off x="616280" y="3707110"/>
              <a:ext cx="767027"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0"/>
            <p:cNvSpPr>
              <a:spLocks noChangeShapeType="1"/>
            </p:cNvSpPr>
            <p:nvPr/>
          </p:nvSpPr>
          <p:spPr bwMode="auto">
            <a:xfrm rot="20256324" flipV="1">
              <a:off x="2368747" y="3261023"/>
              <a:ext cx="1164300" cy="296862"/>
            </a:xfrm>
            <a:prstGeom prst="line">
              <a:avLst/>
            </a:prstGeom>
            <a:noFill/>
            <a:ln w="38100">
              <a:solidFill>
                <a:srgbClr val="00FF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1"/>
            <p:cNvSpPr>
              <a:spLocks noChangeShapeType="1"/>
            </p:cNvSpPr>
            <p:nvPr/>
          </p:nvSpPr>
          <p:spPr bwMode="auto">
            <a:xfrm rot="1343676">
              <a:off x="2391104" y="4003974"/>
              <a:ext cx="1093788" cy="219075"/>
            </a:xfrm>
            <a:prstGeom prst="line">
              <a:avLst/>
            </a:prstGeom>
            <a:noFill/>
            <a:ln w="28575">
              <a:solidFill>
                <a:srgbClr val="008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Oval 22"/>
            <p:cNvSpPr>
              <a:spLocks noChangeArrowheads="1"/>
            </p:cNvSpPr>
            <p:nvPr/>
          </p:nvSpPr>
          <p:spPr bwMode="auto">
            <a:xfrm>
              <a:off x="7849724" y="3529310"/>
              <a:ext cx="595048" cy="533400"/>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zh-CN" altLang="en-US" sz="1400" b="1">
                  <a:latin typeface="微软雅黑" pitchFamily="34" charset="-122"/>
                  <a:ea typeface="微软雅黑" pitchFamily="34" charset="-122"/>
                </a:rPr>
                <a:t>调度</a:t>
              </a:r>
            </a:p>
          </p:txBody>
        </p:sp>
        <p:sp>
          <p:nvSpPr>
            <p:cNvPr id="24" name="Line 23"/>
            <p:cNvSpPr>
              <a:spLocks noChangeShapeType="1"/>
            </p:cNvSpPr>
            <p:nvPr/>
          </p:nvSpPr>
          <p:spPr bwMode="auto">
            <a:xfrm>
              <a:off x="6841925" y="3110210"/>
              <a:ext cx="988880" cy="6667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4"/>
            <p:cNvSpPr>
              <a:spLocks noChangeShapeType="1"/>
            </p:cNvSpPr>
            <p:nvPr/>
          </p:nvSpPr>
          <p:spPr bwMode="auto">
            <a:xfrm>
              <a:off x="8785291" y="3707110"/>
              <a:ext cx="767027"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Text Box 26"/>
            <p:cNvSpPr txBox="1">
              <a:spLocks noChangeArrowheads="1"/>
            </p:cNvSpPr>
            <p:nvPr/>
          </p:nvSpPr>
          <p:spPr bwMode="auto">
            <a:xfrm>
              <a:off x="1687708" y="3121324"/>
              <a:ext cx="895889" cy="381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分类器</a:t>
              </a:r>
            </a:p>
          </p:txBody>
        </p:sp>
        <p:sp>
          <p:nvSpPr>
            <p:cNvPr id="27" name="Rectangle 27"/>
            <p:cNvSpPr>
              <a:spLocks noChangeArrowheads="1"/>
            </p:cNvSpPr>
            <p:nvPr/>
          </p:nvSpPr>
          <p:spPr bwMode="auto">
            <a:xfrm>
              <a:off x="6167034" y="4240510"/>
              <a:ext cx="682758" cy="457200"/>
            </a:xfrm>
            <a:prstGeom prst="rect">
              <a:avLst/>
            </a:prstGeom>
            <a:solidFill>
              <a:srgbClr val="0000FF"/>
            </a:solidFill>
            <a:ln>
              <a:noFill/>
            </a:ln>
            <a:effectLst/>
            <a:extLst/>
          </p:spPr>
          <p:txBody>
            <a:bodyPr wrap="none" anchor="ctr"/>
            <a:lstStyle/>
            <a:p>
              <a:endParaRPr lang="zh-CN" altLang="en-US" sz="1200" b="1">
                <a:latin typeface="微软雅黑" pitchFamily="34" charset="-122"/>
                <a:ea typeface="微软雅黑" pitchFamily="34" charset="-122"/>
              </a:endParaRPr>
            </a:p>
          </p:txBody>
        </p:sp>
        <p:sp>
          <p:nvSpPr>
            <p:cNvPr id="28" name="Freeform 28"/>
            <p:cNvSpPr>
              <a:spLocks/>
            </p:cNvSpPr>
            <p:nvPr/>
          </p:nvSpPr>
          <p:spPr bwMode="auto">
            <a:xfrm>
              <a:off x="5478130" y="4240510"/>
              <a:ext cx="1375833" cy="457200"/>
            </a:xfrm>
            <a:custGeom>
              <a:avLst/>
              <a:gdLst>
                <a:gd name="T0" fmla="*/ 7 w 775"/>
                <a:gd name="T1" fmla="*/ 0 h 288"/>
                <a:gd name="T2" fmla="*/ 775 w 775"/>
                <a:gd name="T3" fmla="*/ 0 h 288"/>
                <a:gd name="T4" fmla="*/ 775 w 775"/>
                <a:gd name="T5" fmla="*/ 288 h 288"/>
                <a:gd name="T6" fmla="*/ 0 w 775"/>
                <a:gd name="T7" fmla="*/ 288 h 288"/>
              </a:gdLst>
              <a:ahLst/>
              <a:cxnLst>
                <a:cxn ang="0">
                  <a:pos x="T0" y="T1"/>
                </a:cxn>
                <a:cxn ang="0">
                  <a:pos x="T2" y="T3"/>
                </a:cxn>
                <a:cxn ang="0">
                  <a:pos x="T4" y="T5"/>
                </a:cxn>
                <a:cxn ang="0">
                  <a:pos x="T6" y="T7"/>
                </a:cxn>
              </a:cxnLst>
              <a:rect l="0" t="0" r="r" b="b"/>
              <a:pathLst>
                <a:path w="775" h="288">
                  <a:moveTo>
                    <a:pt x="7" y="0"/>
                  </a:moveTo>
                  <a:lnTo>
                    <a:pt x="775" y="0"/>
                  </a:lnTo>
                  <a:lnTo>
                    <a:pt x="775" y="288"/>
                  </a:lnTo>
                  <a:lnTo>
                    <a:pt x="0" y="288"/>
                  </a:lnTo>
                </a:path>
              </a:pathLst>
            </a:custGeom>
            <a:noFill/>
            <a:ln w="19050" cmpd="sng">
              <a:solidFill>
                <a:srgbClr val="0000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 name="Line 29"/>
            <p:cNvSpPr>
              <a:spLocks noChangeShapeType="1"/>
            </p:cNvSpPr>
            <p:nvPr/>
          </p:nvSpPr>
          <p:spPr bwMode="auto">
            <a:xfrm>
              <a:off x="6683705"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30"/>
            <p:cNvSpPr>
              <a:spLocks noChangeShapeType="1"/>
            </p:cNvSpPr>
            <p:nvPr/>
          </p:nvSpPr>
          <p:spPr bwMode="auto">
            <a:xfrm>
              <a:off x="6513445"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Line 31"/>
            <p:cNvSpPr>
              <a:spLocks noChangeShapeType="1"/>
            </p:cNvSpPr>
            <p:nvPr/>
          </p:nvSpPr>
          <p:spPr bwMode="auto">
            <a:xfrm>
              <a:off x="6343186"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2" name="Line 32"/>
            <p:cNvSpPr>
              <a:spLocks noChangeShapeType="1"/>
            </p:cNvSpPr>
            <p:nvPr/>
          </p:nvSpPr>
          <p:spPr bwMode="auto">
            <a:xfrm>
              <a:off x="6172926"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3" name="Line 33"/>
            <p:cNvSpPr>
              <a:spLocks noChangeShapeType="1"/>
            </p:cNvSpPr>
            <p:nvPr/>
          </p:nvSpPr>
          <p:spPr bwMode="auto">
            <a:xfrm>
              <a:off x="6002667"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4" name="Line 34"/>
            <p:cNvSpPr>
              <a:spLocks noChangeShapeType="1"/>
            </p:cNvSpPr>
            <p:nvPr/>
          </p:nvSpPr>
          <p:spPr bwMode="auto">
            <a:xfrm>
              <a:off x="5832407"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5" name="Line 35"/>
            <p:cNvSpPr>
              <a:spLocks noChangeShapeType="1"/>
            </p:cNvSpPr>
            <p:nvPr/>
          </p:nvSpPr>
          <p:spPr bwMode="auto">
            <a:xfrm>
              <a:off x="5662148" y="4240510"/>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Line 36"/>
            <p:cNvSpPr>
              <a:spLocks noChangeShapeType="1"/>
            </p:cNvSpPr>
            <p:nvPr/>
          </p:nvSpPr>
          <p:spPr bwMode="auto">
            <a:xfrm flipV="1">
              <a:off x="6855684" y="3796010"/>
              <a:ext cx="990600" cy="6540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7" name="Freeform 37"/>
            <p:cNvSpPr>
              <a:spLocks/>
            </p:cNvSpPr>
            <p:nvPr/>
          </p:nvSpPr>
          <p:spPr bwMode="auto">
            <a:xfrm>
              <a:off x="7330347" y="3065761"/>
              <a:ext cx="276886"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8" name="Text Box 38"/>
            <p:cNvSpPr txBox="1">
              <a:spLocks noChangeArrowheads="1"/>
            </p:cNvSpPr>
            <p:nvPr/>
          </p:nvSpPr>
          <p:spPr bwMode="auto">
            <a:xfrm>
              <a:off x="6862564" y="2808587"/>
              <a:ext cx="508704" cy="381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baseline="-25000">
                  <a:latin typeface="微软雅黑" pitchFamily="34" charset="-122"/>
                  <a:ea typeface="微软雅黑" pitchFamily="34" charset="-122"/>
                </a:rPr>
                <a:t>1</a:t>
              </a:r>
            </a:p>
          </p:txBody>
        </p:sp>
        <p:sp>
          <p:nvSpPr>
            <p:cNvPr id="39" name="Text Box 39"/>
            <p:cNvSpPr txBox="1">
              <a:spLocks noChangeArrowheads="1"/>
            </p:cNvSpPr>
            <p:nvPr/>
          </p:nvSpPr>
          <p:spPr bwMode="auto">
            <a:xfrm>
              <a:off x="6872883" y="4218286"/>
              <a:ext cx="512675" cy="381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i="1">
                  <a:latin typeface="微软雅黑" pitchFamily="34" charset="-122"/>
                  <a:ea typeface="微软雅黑" pitchFamily="34" charset="-122"/>
                </a:rPr>
                <a:t>w</a:t>
              </a:r>
              <a:r>
                <a:rPr kumimoji="1" lang="en-US" altLang="zh-CN" sz="1400" b="1" i="1" baseline="-25000">
                  <a:latin typeface="微软雅黑" pitchFamily="34" charset="-122"/>
                  <a:ea typeface="微软雅黑" pitchFamily="34" charset="-122"/>
                </a:rPr>
                <a:t>n</a:t>
              </a:r>
            </a:p>
          </p:txBody>
        </p:sp>
        <p:sp>
          <p:nvSpPr>
            <p:cNvPr id="40" name="Text Box 40"/>
            <p:cNvSpPr txBox="1">
              <a:spLocks noChangeArrowheads="1"/>
            </p:cNvSpPr>
            <p:nvPr/>
          </p:nvSpPr>
          <p:spPr bwMode="auto">
            <a:xfrm>
              <a:off x="2348110" y="2637136"/>
              <a:ext cx="1023277" cy="381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400" b="1">
                  <a:latin typeface="微软雅黑" pitchFamily="34" charset="-122"/>
                  <a:ea typeface="微软雅黑" pitchFamily="34" charset="-122"/>
                </a:rPr>
                <a:t>队列 </a:t>
              </a:r>
              <a:r>
                <a:rPr kumimoji="1" lang="en-US" altLang="zh-CN" sz="1400" b="1">
                  <a:latin typeface="微软雅黑" pitchFamily="34" charset="-122"/>
                  <a:ea typeface="微软雅黑" pitchFamily="34" charset="-122"/>
                </a:rPr>
                <a:t>1</a:t>
              </a:r>
              <a:endParaRPr kumimoji="1" lang="en-US" altLang="zh-CN" sz="1400" b="1" baseline="-25000">
                <a:latin typeface="微软雅黑" pitchFamily="34" charset="-122"/>
                <a:ea typeface="微软雅黑" pitchFamily="34" charset="-122"/>
              </a:endParaRPr>
            </a:p>
          </p:txBody>
        </p:sp>
        <p:sp>
          <p:nvSpPr>
            <p:cNvPr id="41" name="Text Box 41"/>
            <p:cNvSpPr txBox="1">
              <a:spLocks noChangeArrowheads="1"/>
            </p:cNvSpPr>
            <p:nvPr/>
          </p:nvSpPr>
          <p:spPr bwMode="auto">
            <a:xfrm rot="16200000">
              <a:off x="5658379" y="3394177"/>
              <a:ext cx="657621" cy="6480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微软雅黑" pitchFamily="34" charset="-122"/>
                  <a:ea typeface="微软雅黑" pitchFamily="34" charset="-122"/>
                </a:rPr>
                <a:t>…</a:t>
              </a:r>
            </a:p>
          </p:txBody>
        </p:sp>
        <p:sp>
          <p:nvSpPr>
            <p:cNvPr id="42" name="AutoShape 42"/>
            <p:cNvSpPr>
              <a:spLocks noChangeArrowheads="1"/>
            </p:cNvSpPr>
            <p:nvPr/>
          </p:nvSpPr>
          <p:spPr bwMode="auto">
            <a:xfrm>
              <a:off x="4619955" y="2868910"/>
              <a:ext cx="588169" cy="457200"/>
            </a:xfrm>
            <a:prstGeom prst="diamond">
              <a:avLst/>
            </a:prstGeom>
            <a:solidFill>
              <a:srgbClr val="00FF00"/>
            </a:solidFill>
            <a:ln w="19050" algn="ctr">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43" name="Freeform 43"/>
            <p:cNvSpPr>
              <a:spLocks/>
            </p:cNvSpPr>
            <p:nvPr/>
          </p:nvSpPr>
          <p:spPr bwMode="auto">
            <a:xfrm>
              <a:off x="3247561" y="2868910"/>
              <a:ext cx="932127" cy="446088"/>
            </a:xfrm>
            <a:custGeom>
              <a:avLst/>
              <a:gdLst>
                <a:gd name="T0" fmla="*/ 0 w 864"/>
                <a:gd name="T1" fmla="*/ 0 h 528"/>
                <a:gd name="T2" fmla="*/ 864 w 864"/>
                <a:gd name="T3" fmla="*/ 0 h 528"/>
                <a:gd name="T4" fmla="*/ 864 w 864"/>
                <a:gd name="T5" fmla="*/ 528 h 528"/>
                <a:gd name="T6" fmla="*/ 0 w 864"/>
                <a:gd name="T7" fmla="*/ 528 h 528"/>
              </a:gdLst>
              <a:ahLst/>
              <a:cxnLst>
                <a:cxn ang="0">
                  <a:pos x="T0" y="T1"/>
                </a:cxn>
                <a:cxn ang="0">
                  <a:pos x="T2" y="T3"/>
                </a:cxn>
                <a:cxn ang="0">
                  <a:pos x="T4" y="T5"/>
                </a:cxn>
                <a:cxn ang="0">
                  <a:pos x="T6" y="T7"/>
                </a:cxn>
              </a:cxnLst>
              <a:rect l="0" t="0" r="r" b="b"/>
              <a:pathLst>
                <a:path w="864" h="528">
                  <a:moveTo>
                    <a:pt x="0" y="0"/>
                  </a:moveTo>
                  <a:lnTo>
                    <a:pt x="864" y="0"/>
                  </a:lnTo>
                  <a:lnTo>
                    <a:pt x="864" y="528"/>
                  </a:lnTo>
                  <a:lnTo>
                    <a:pt x="0" y="528"/>
                  </a:lnTo>
                </a:path>
              </a:pathLst>
            </a:custGeom>
            <a:noFill/>
            <a:ln w="19050" cmpd="sng">
              <a:solidFill>
                <a:srgbClr val="0000FF"/>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4" name="Line 44"/>
            <p:cNvSpPr>
              <a:spLocks noChangeShapeType="1"/>
            </p:cNvSpPr>
            <p:nvPr/>
          </p:nvSpPr>
          <p:spPr bwMode="auto">
            <a:xfrm rot="5400000" flipH="1">
              <a:off x="4412719" y="2861304"/>
              <a:ext cx="0" cy="466063"/>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4016307" y="2873674"/>
              <a:ext cx="0" cy="454025"/>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3844328" y="2873674"/>
              <a:ext cx="0" cy="454025"/>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3672349" y="2873674"/>
              <a:ext cx="0" cy="454025"/>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48" name="Freeform 49"/>
            <p:cNvSpPr>
              <a:spLocks/>
            </p:cNvSpPr>
            <p:nvPr/>
          </p:nvSpPr>
          <p:spPr bwMode="auto">
            <a:xfrm>
              <a:off x="4747220" y="2284710"/>
              <a:ext cx="354277" cy="395288"/>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rgbClr val="00FFFF"/>
            </a:solidFill>
            <a:ln w="19050" cmpd="sng">
              <a:solidFill>
                <a:srgbClr val="0000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49" name="Group 50"/>
            <p:cNvGrpSpPr>
              <a:grpSpLocks/>
            </p:cNvGrpSpPr>
            <p:nvPr/>
          </p:nvGrpSpPr>
          <p:grpSpPr bwMode="auto">
            <a:xfrm>
              <a:off x="4757538" y="2389485"/>
              <a:ext cx="349117" cy="273050"/>
              <a:chOff x="2400" y="1518"/>
              <a:chExt cx="768" cy="720"/>
            </a:xfrm>
          </p:grpSpPr>
          <p:sp>
            <p:nvSpPr>
              <p:cNvPr id="50" name="Oval 51"/>
              <p:cNvSpPr>
                <a:spLocks noChangeArrowheads="1"/>
              </p:cNvSpPr>
              <p:nvPr/>
            </p:nvSpPr>
            <p:spPr bwMode="auto">
              <a:xfrm>
                <a:off x="2400" y="2094"/>
                <a:ext cx="768" cy="144"/>
              </a:xfrm>
              <a:prstGeom prst="ellipse">
                <a:avLst/>
              </a:prstGeom>
              <a:solidFill>
                <a:srgbClr val="333399"/>
              </a:soli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1" name="Oval 52"/>
              <p:cNvSpPr>
                <a:spLocks noChangeArrowheads="1"/>
              </p:cNvSpPr>
              <p:nvPr/>
            </p:nvSpPr>
            <p:spPr bwMode="auto">
              <a:xfrm>
                <a:off x="2400" y="1902"/>
                <a:ext cx="768" cy="144"/>
              </a:xfrm>
              <a:prstGeom prst="ellipse">
                <a:avLst/>
              </a:prstGeom>
              <a:solidFill>
                <a:srgbClr val="333399"/>
              </a:soli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2" name="Oval 53"/>
              <p:cNvSpPr>
                <a:spLocks noChangeArrowheads="1"/>
              </p:cNvSpPr>
              <p:nvPr/>
            </p:nvSpPr>
            <p:spPr bwMode="auto">
              <a:xfrm>
                <a:off x="2400" y="1710"/>
                <a:ext cx="768" cy="144"/>
              </a:xfrm>
              <a:prstGeom prst="ellipse">
                <a:avLst/>
              </a:prstGeom>
              <a:solidFill>
                <a:srgbClr val="333399"/>
              </a:soli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Oval 54"/>
              <p:cNvSpPr>
                <a:spLocks noChangeArrowheads="1"/>
              </p:cNvSpPr>
              <p:nvPr/>
            </p:nvSpPr>
            <p:spPr bwMode="auto">
              <a:xfrm>
                <a:off x="2400" y="1518"/>
                <a:ext cx="768" cy="144"/>
              </a:xfrm>
              <a:prstGeom prst="ellipse">
                <a:avLst/>
              </a:prstGeom>
              <a:solidFill>
                <a:srgbClr val="333399"/>
              </a:soli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54" name="Freeform 55"/>
            <p:cNvSpPr>
              <a:spLocks/>
            </p:cNvSpPr>
            <p:nvPr/>
          </p:nvSpPr>
          <p:spPr bwMode="auto">
            <a:xfrm>
              <a:off x="4494409" y="2216449"/>
              <a:ext cx="440267"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5" name="Text Box 56"/>
            <p:cNvSpPr txBox="1">
              <a:spLocks noChangeArrowheads="1"/>
            </p:cNvSpPr>
            <p:nvPr/>
          </p:nvSpPr>
          <p:spPr bwMode="auto">
            <a:xfrm>
              <a:off x="5038120" y="2311699"/>
              <a:ext cx="468991" cy="3774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a:latin typeface="微软雅黑" pitchFamily="34" charset="-122"/>
                  <a:ea typeface="微软雅黑" pitchFamily="34" charset="-122"/>
                </a:rPr>
                <a:t>b</a:t>
              </a:r>
              <a:r>
                <a:rPr kumimoji="1" lang="en-US" altLang="zh-CN" sz="1400" b="1" baseline="-25000">
                  <a:latin typeface="微软雅黑" pitchFamily="34" charset="-122"/>
                  <a:ea typeface="微软雅黑" pitchFamily="34" charset="-122"/>
                </a:rPr>
                <a:t>1</a:t>
              </a:r>
            </a:p>
          </p:txBody>
        </p:sp>
        <p:sp>
          <p:nvSpPr>
            <p:cNvPr id="56" name="Text Box 57"/>
            <p:cNvSpPr txBox="1">
              <a:spLocks noChangeArrowheads="1"/>
            </p:cNvSpPr>
            <p:nvPr/>
          </p:nvSpPr>
          <p:spPr bwMode="auto">
            <a:xfrm>
              <a:off x="4113717" y="1976735"/>
              <a:ext cx="413395" cy="3774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dirty="0">
                  <a:latin typeface="微软雅黑" pitchFamily="34" charset="-122"/>
                  <a:ea typeface="微软雅黑" pitchFamily="34" charset="-122"/>
                </a:rPr>
                <a:t>r</a:t>
              </a:r>
              <a:r>
                <a:rPr kumimoji="1" lang="en-US" altLang="zh-CN" sz="1400" b="1" baseline="-25000" dirty="0">
                  <a:latin typeface="微软雅黑" pitchFamily="34" charset="-122"/>
                  <a:ea typeface="微软雅黑" pitchFamily="34" charset="-122"/>
                </a:rPr>
                <a:t>1</a:t>
              </a:r>
            </a:p>
          </p:txBody>
        </p:sp>
        <p:sp>
          <p:nvSpPr>
            <p:cNvPr id="57" name="Line 58"/>
            <p:cNvSpPr>
              <a:spLocks noChangeShapeType="1"/>
            </p:cNvSpPr>
            <p:nvPr/>
          </p:nvSpPr>
          <p:spPr bwMode="auto">
            <a:xfrm rot="5400000" flipH="1">
              <a:off x="5366344" y="2906613"/>
              <a:ext cx="0" cy="381794"/>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8" name="Line 59"/>
            <p:cNvSpPr>
              <a:spLocks noChangeShapeType="1"/>
            </p:cNvSpPr>
            <p:nvPr/>
          </p:nvSpPr>
          <p:spPr bwMode="auto">
            <a:xfrm rot="10800000" flipH="1">
              <a:off x="4914038" y="2678410"/>
              <a:ext cx="0" cy="198438"/>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AutoShape 60"/>
            <p:cNvSpPr>
              <a:spLocks noChangeArrowheads="1"/>
            </p:cNvSpPr>
            <p:nvPr/>
          </p:nvSpPr>
          <p:spPr bwMode="auto">
            <a:xfrm>
              <a:off x="4619955" y="4238923"/>
              <a:ext cx="588169" cy="457200"/>
            </a:xfrm>
            <a:prstGeom prst="diamond">
              <a:avLst/>
            </a:prstGeom>
            <a:solidFill>
              <a:srgbClr val="00FF00"/>
            </a:solidFill>
            <a:ln w="19050" algn="ctr">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1" lang="zh-CN" altLang="zh-CN" sz="1400" b="1">
                <a:latin typeface="微软雅黑" pitchFamily="34" charset="-122"/>
                <a:ea typeface="微软雅黑" pitchFamily="34" charset="-122"/>
              </a:endParaRPr>
            </a:p>
          </p:txBody>
        </p:sp>
        <p:sp>
          <p:nvSpPr>
            <p:cNvPr id="60" name="Line 61"/>
            <p:cNvSpPr>
              <a:spLocks noChangeShapeType="1"/>
            </p:cNvSpPr>
            <p:nvPr/>
          </p:nvSpPr>
          <p:spPr bwMode="auto">
            <a:xfrm rot="5400000" flipH="1">
              <a:off x="4412719" y="4231317"/>
              <a:ext cx="0" cy="466063"/>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1" name="Line 62"/>
            <p:cNvSpPr>
              <a:spLocks noChangeShapeType="1"/>
            </p:cNvSpPr>
            <p:nvPr/>
          </p:nvSpPr>
          <p:spPr bwMode="auto">
            <a:xfrm>
              <a:off x="4016307" y="4243686"/>
              <a:ext cx="0" cy="454025"/>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2" name="Line 63"/>
            <p:cNvSpPr>
              <a:spLocks noChangeShapeType="1"/>
            </p:cNvSpPr>
            <p:nvPr/>
          </p:nvSpPr>
          <p:spPr bwMode="auto">
            <a:xfrm>
              <a:off x="3844328" y="4243686"/>
              <a:ext cx="0" cy="454025"/>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63" name="Line 64"/>
            <p:cNvSpPr>
              <a:spLocks noChangeShapeType="1"/>
            </p:cNvSpPr>
            <p:nvPr/>
          </p:nvSpPr>
          <p:spPr bwMode="auto">
            <a:xfrm rot="5400000" flipH="1">
              <a:off x="5366344" y="4276626"/>
              <a:ext cx="0" cy="381794"/>
            </a:xfrm>
            <a:prstGeom prst="line">
              <a:avLst/>
            </a:prstGeom>
            <a:noFill/>
            <a:ln w="19050">
              <a:solidFill>
                <a:schemeClr val="tx1"/>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4" name="Line 65"/>
            <p:cNvSpPr>
              <a:spLocks noChangeShapeType="1"/>
            </p:cNvSpPr>
            <p:nvPr/>
          </p:nvSpPr>
          <p:spPr bwMode="auto">
            <a:xfrm rot="10800000" flipH="1">
              <a:off x="4914038" y="4048424"/>
              <a:ext cx="0" cy="198437"/>
            </a:xfrm>
            <a:prstGeom prst="line">
              <a:avLst/>
            </a:prstGeom>
            <a:noFill/>
            <a:ln w="19050">
              <a:solidFill>
                <a:srgbClr val="000099"/>
              </a:solidFill>
              <a:round/>
              <a:headEnd type="triangl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5" name="Freeform 67"/>
            <p:cNvSpPr>
              <a:spLocks/>
            </p:cNvSpPr>
            <p:nvPr/>
          </p:nvSpPr>
          <p:spPr bwMode="auto">
            <a:xfrm>
              <a:off x="4747220" y="3657899"/>
              <a:ext cx="354277" cy="395287"/>
            </a:xfrm>
            <a:custGeom>
              <a:avLst/>
              <a:gdLst>
                <a:gd name="T0" fmla="*/ 0 w 768"/>
                <a:gd name="T1" fmla="*/ 0 h 1008"/>
                <a:gd name="T2" fmla="*/ 0 w 768"/>
                <a:gd name="T3" fmla="*/ 1008 h 1008"/>
                <a:gd name="T4" fmla="*/ 767 w 768"/>
                <a:gd name="T5" fmla="*/ 1003 h 1008"/>
                <a:gd name="T6" fmla="*/ 768 w 768"/>
                <a:gd name="T7" fmla="*/ 0 h 1008"/>
              </a:gdLst>
              <a:ahLst/>
              <a:cxnLst>
                <a:cxn ang="0">
                  <a:pos x="T0" y="T1"/>
                </a:cxn>
                <a:cxn ang="0">
                  <a:pos x="T2" y="T3"/>
                </a:cxn>
                <a:cxn ang="0">
                  <a:pos x="T4" y="T5"/>
                </a:cxn>
                <a:cxn ang="0">
                  <a:pos x="T6" y="T7"/>
                </a:cxn>
              </a:cxnLst>
              <a:rect l="0" t="0" r="r" b="b"/>
              <a:pathLst>
                <a:path w="768" h="1008">
                  <a:moveTo>
                    <a:pt x="0" y="0"/>
                  </a:moveTo>
                  <a:lnTo>
                    <a:pt x="0" y="1008"/>
                  </a:lnTo>
                  <a:lnTo>
                    <a:pt x="767" y="1003"/>
                  </a:lnTo>
                  <a:lnTo>
                    <a:pt x="768" y="0"/>
                  </a:lnTo>
                </a:path>
              </a:pathLst>
            </a:custGeom>
            <a:solidFill>
              <a:srgbClr val="66FF66"/>
            </a:solidFill>
            <a:ln w="19050" cmpd="sng">
              <a:solidFill>
                <a:srgbClr val="0000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nvGrpSpPr>
            <p:cNvPr id="66" name="Group 68"/>
            <p:cNvGrpSpPr>
              <a:grpSpLocks/>
            </p:cNvGrpSpPr>
            <p:nvPr/>
          </p:nvGrpSpPr>
          <p:grpSpPr bwMode="auto">
            <a:xfrm>
              <a:off x="4757538" y="3762673"/>
              <a:ext cx="349117" cy="273050"/>
              <a:chOff x="2400" y="1518"/>
              <a:chExt cx="768" cy="720"/>
            </a:xfrm>
          </p:grpSpPr>
          <p:sp>
            <p:nvSpPr>
              <p:cNvPr id="67" name="Oval 69"/>
              <p:cNvSpPr>
                <a:spLocks noChangeArrowheads="1"/>
              </p:cNvSpPr>
              <p:nvPr/>
            </p:nvSpPr>
            <p:spPr bwMode="auto">
              <a:xfrm>
                <a:off x="2400" y="2094"/>
                <a:ext cx="768" cy="144"/>
              </a:xfrm>
              <a:prstGeom prst="ellipse">
                <a:avLst/>
              </a:prstGeom>
              <a:solidFill>
                <a:srgbClr val="333399"/>
              </a:soli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8" name="Oval 70"/>
              <p:cNvSpPr>
                <a:spLocks noChangeArrowheads="1"/>
              </p:cNvSpPr>
              <p:nvPr/>
            </p:nvSpPr>
            <p:spPr bwMode="auto">
              <a:xfrm>
                <a:off x="2400" y="1902"/>
                <a:ext cx="768" cy="144"/>
              </a:xfrm>
              <a:prstGeom prst="ellipse">
                <a:avLst/>
              </a:prstGeom>
              <a:solidFill>
                <a:srgbClr val="333399"/>
              </a:soli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9" name="Oval 71"/>
              <p:cNvSpPr>
                <a:spLocks noChangeArrowheads="1"/>
              </p:cNvSpPr>
              <p:nvPr/>
            </p:nvSpPr>
            <p:spPr bwMode="auto">
              <a:xfrm>
                <a:off x="2400" y="1710"/>
                <a:ext cx="768" cy="144"/>
              </a:xfrm>
              <a:prstGeom prst="ellipse">
                <a:avLst/>
              </a:prstGeom>
              <a:solidFill>
                <a:srgbClr val="333399"/>
              </a:soli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0" name="Oval 72"/>
              <p:cNvSpPr>
                <a:spLocks noChangeArrowheads="1"/>
              </p:cNvSpPr>
              <p:nvPr/>
            </p:nvSpPr>
            <p:spPr bwMode="auto">
              <a:xfrm>
                <a:off x="2400" y="1518"/>
                <a:ext cx="768" cy="144"/>
              </a:xfrm>
              <a:prstGeom prst="ellipse">
                <a:avLst/>
              </a:prstGeom>
              <a:solidFill>
                <a:srgbClr val="333399"/>
              </a:soli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71" name="Freeform 73"/>
            <p:cNvSpPr>
              <a:spLocks/>
            </p:cNvSpPr>
            <p:nvPr/>
          </p:nvSpPr>
          <p:spPr bwMode="auto">
            <a:xfrm>
              <a:off x="4494409" y="3589636"/>
              <a:ext cx="440267" cy="168275"/>
            </a:xfrm>
            <a:custGeom>
              <a:avLst/>
              <a:gdLst>
                <a:gd name="T0" fmla="*/ 0 w 900"/>
                <a:gd name="T1" fmla="*/ 0 h 452"/>
                <a:gd name="T2" fmla="*/ 220 w 900"/>
                <a:gd name="T3" fmla="*/ 8 h 452"/>
                <a:gd name="T4" fmla="*/ 396 w 900"/>
                <a:gd name="T5" fmla="*/ 24 h 452"/>
                <a:gd name="T6" fmla="*/ 612 w 900"/>
                <a:gd name="T7" fmla="*/ 76 h 452"/>
                <a:gd name="T8" fmla="*/ 808 w 900"/>
                <a:gd name="T9" fmla="*/ 208 h 452"/>
                <a:gd name="T10" fmla="*/ 900 w 900"/>
                <a:gd name="T11" fmla="*/ 452 h 452"/>
              </a:gdLst>
              <a:ahLst/>
              <a:cxnLst>
                <a:cxn ang="0">
                  <a:pos x="T0" y="T1"/>
                </a:cxn>
                <a:cxn ang="0">
                  <a:pos x="T2" y="T3"/>
                </a:cxn>
                <a:cxn ang="0">
                  <a:pos x="T4" y="T5"/>
                </a:cxn>
                <a:cxn ang="0">
                  <a:pos x="T6" y="T7"/>
                </a:cxn>
                <a:cxn ang="0">
                  <a:pos x="T8" y="T9"/>
                </a:cxn>
                <a:cxn ang="0">
                  <a:pos x="T10" y="T11"/>
                </a:cxn>
              </a:cxnLst>
              <a:rect l="0" t="0" r="r" b="b"/>
              <a:pathLst>
                <a:path w="900" h="452">
                  <a:moveTo>
                    <a:pt x="0" y="0"/>
                  </a:moveTo>
                  <a:cubicBezTo>
                    <a:pt x="37" y="1"/>
                    <a:pt x="154" y="4"/>
                    <a:pt x="220" y="8"/>
                  </a:cubicBezTo>
                  <a:cubicBezTo>
                    <a:pt x="286" y="12"/>
                    <a:pt x="331" y="13"/>
                    <a:pt x="396" y="24"/>
                  </a:cubicBezTo>
                  <a:cubicBezTo>
                    <a:pt x="461" y="35"/>
                    <a:pt x="543" y="45"/>
                    <a:pt x="612" y="76"/>
                  </a:cubicBezTo>
                  <a:cubicBezTo>
                    <a:pt x="681" y="107"/>
                    <a:pt x="760" y="145"/>
                    <a:pt x="808" y="208"/>
                  </a:cubicBezTo>
                  <a:cubicBezTo>
                    <a:pt x="856" y="271"/>
                    <a:pt x="881" y="401"/>
                    <a:pt x="900" y="452"/>
                  </a:cubicBezTo>
                </a:path>
              </a:pathLst>
            </a:custGeom>
            <a:noFill/>
            <a:ln w="19050" cmpd="sng">
              <a:solidFill>
                <a:srgbClr val="000099"/>
              </a:solidFill>
              <a:round/>
              <a:headEnd type="none" w="sm" len="med"/>
              <a:tailEnd type="triangle" w="sm" len="me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72" name="Text Box 74"/>
            <p:cNvSpPr txBox="1">
              <a:spLocks noChangeArrowheads="1"/>
            </p:cNvSpPr>
            <p:nvPr/>
          </p:nvSpPr>
          <p:spPr bwMode="auto">
            <a:xfrm>
              <a:off x="5036133" y="3684886"/>
              <a:ext cx="472962" cy="3774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a:latin typeface="微软雅黑" pitchFamily="34" charset="-122"/>
                  <a:ea typeface="微软雅黑" pitchFamily="34" charset="-122"/>
                </a:rPr>
                <a:t>b</a:t>
              </a:r>
              <a:r>
                <a:rPr kumimoji="1" lang="en-US" altLang="zh-CN" sz="1400" b="1" i="1" baseline="-25000">
                  <a:latin typeface="微软雅黑" pitchFamily="34" charset="-122"/>
                  <a:ea typeface="微软雅黑" pitchFamily="34" charset="-122"/>
                </a:rPr>
                <a:t>n</a:t>
              </a:r>
            </a:p>
          </p:txBody>
        </p:sp>
        <p:sp>
          <p:nvSpPr>
            <p:cNvPr id="73" name="Text Box 75"/>
            <p:cNvSpPr txBox="1">
              <a:spLocks noChangeArrowheads="1"/>
            </p:cNvSpPr>
            <p:nvPr/>
          </p:nvSpPr>
          <p:spPr bwMode="auto">
            <a:xfrm>
              <a:off x="4111454" y="3349923"/>
              <a:ext cx="417923" cy="3774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05000"/>
                </a:lnSpc>
              </a:pPr>
              <a:r>
                <a:rPr kumimoji="1" lang="en-US" altLang="zh-CN" sz="1400" b="1" i="1">
                  <a:latin typeface="微软雅黑" pitchFamily="34" charset="-122"/>
                  <a:ea typeface="微软雅黑" pitchFamily="34" charset="-122"/>
                </a:rPr>
                <a:t>r</a:t>
              </a:r>
              <a:r>
                <a:rPr kumimoji="1" lang="en-US" altLang="zh-CN" sz="1400" b="1" i="1" baseline="-25000">
                  <a:latin typeface="微软雅黑" pitchFamily="34" charset="-122"/>
                  <a:ea typeface="微软雅黑" pitchFamily="34" charset="-122"/>
                </a:rPr>
                <a:t>n</a:t>
              </a:r>
            </a:p>
          </p:txBody>
        </p:sp>
        <p:sp>
          <p:nvSpPr>
            <p:cNvPr id="74" name="Text Box 76"/>
            <p:cNvSpPr txBox="1">
              <a:spLocks noChangeArrowheads="1"/>
            </p:cNvSpPr>
            <p:nvPr/>
          </p:nvSpPr>
          <p:spPr bwMode="auto">
            <a:xfrm rot="16200000">
              <a:off x="3166400" y="3432277"/>
              <a:ext cx="657621" cy="6480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800" b="1">
                  <a:latin typeface="微软雅黑" pitchFamily="34" charset="-122"/>
                  <a:ea typeface="微软雅黑" pitchFamily="34" charset="-122"/>
                </a:rPr>
                <a:t>…</a:t>
              </a:r>
            </a:p>
          </p:txBody>
        </p:sp>
        <p:sp>
          <p:nvSpPr>
            <p:cNvPr id="75" name="Text Box 77"/>
            <p:cNvSpPr txBox="1">
              <a:spLocks noChangeArrowheads="1"/>
            </p:cNvSpPr>
            <p:nvPr/>
          </p:nvSpPr>
          <p:spPr bwMode="auto">
            <a:xfrm>
              <a:off x="2339511" y="4221460"/>
              <a:ext cx="1021556" cy="381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1400" b="1">
                  <a:latin typeface="微软雅黑" pitchFamily="34" charset="-122"/>
                  <a:ea typeface="微软雅黑" pitchFamily="34" charset="-122"/>
                </a:rPr>
                <a:t>队列 </a:t>
              </a:r>
              <a:r>
                <a:rPr kumimoji="1" lang="en-US" altLang="zh-CN" sz="1400" b="1" i="1">
                  <a:latin typeface="微软雅黑" pitchFamily="34" charset="-122"/>
                  <a:ea typeface="微软雅黑" pitchFamily="34" charset="-122"/>
                </a:rPr>
                <a:t>n</a:t>
              </a:r>
              <a:endParaRPr kumimoji="1" lang="en-US" altLang="zh-CN" sz="1400" b="1" i="1" baseline="-25000">
                <a:latin typeface="微软雅黑" pitchFamily="34" charset="-122"/>
                <a:ea typeface="微软雅黑" pitchFamily="34" charset="-122"/>
              </a:endParaRPr>
            </a:p>
          </p:txBody>
        </p:sp>
        <p:sp>
          <p:nvSpPr>
            <p:cNvPr id="76" name="Line 78"/>
            <p:cNvSpPr>
              <a:spLocks noChangeShapeType="1"/>
            </p:cNvSpPr>
            <p:nvPr/>
          </p:nvSpPr>
          <p:spPr bwMode="auto">
            <a:xfrm>
              <a:off x="956799" y="3783310"/>
              <a:ext cx="9166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77" name="Text Box 79"/>
            <p:cNvSpPr txBox="1">
              <a:spLocks noChangeArrowheads="1"/>
            </p:cNvSpPr>
            <p:nvPr/>
          </p:nvSpPr>
          <p:spPr bwMode="auto">
            <a:xfrm>
              <a:off x="4596785" y="1623875"/>
              <a:ext cx="895889" cy="381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路由器</a:t>
              </a:r>
            </a:p>
          </p:txBody>
        </p:sp>
        <p:sp>
          <p:nvSpPr>
            <p:cNvPr id="78" name="Freeform 81"/>
            <p:cNvSpPr>
              <a:spLocks/>
            </p:cNvSpPr>
            <p:nvPr/>
          </p:nvSpPr>
          <p:spPr bwMode="auto">
            <a:xfrm>
              <a:off x="7564238" y="3281661"/>
              <a:ext cx="276886" cy="1336675"/>
            </a:xfrm>
            <a:custGeom>
              <a:avLst/>
              <a:gdLst>
                <a:gd name="T0" fmla="*/ 22 w 156"/>
                <a:gd name="T1" fmla="*/ 0 h 842"/>
                <a:gd name="T2" fmla="*/ 10 w 156"/>
                <a:gd name="T3" fmla="*/ 227 h 842"/>
                <a:gd name="T4" fmla="*/ 3 w 156"/>
                <a:gd name="T5" fmla="*/ 383 h 842"/>
                <a:gd name="T6" fmla="*/ 1 w 156"/>
                <a:gd name="T7" fmla="*/ 554 h 842"/>
                <a:gd name="T8" fmla="*/ 7 w 156"/>
                <a:gd name="T9" fmla="*/ 692 h 842"/>
                <a:gd name="T10" fmla="*/ 30 w 156"/>
                <a:gd name="T11" fmla="*/ 800 h 842"/>
                <a:gd name="T12" fmla="*/ 69 w 156"/>
                <a:gd name="T13" fmla="*/ 841 h 842"/>
                <a:gd name="T14" fmla="*/ 99 w 156"/>
                <a:gd name="T15" fmla="*/ 793 h 842"/>
                <a:gd name="T16" fmla="*/ 118 w 156"/>
                <a:gd name="T17" fmla="*/ 698 h 842"/>
                <a:gd name="T18" fmla="*/ 138 w 156"/>
                <a:gd name="T19" fmla="*/ 527 h 842"/>
                <a:gd name="T20" fmla="*/ 150 w 156"/>
                <a:gd name="T21" fmla="*/ 370 h 842"/>
                <a:gd name="T22" fmla="*/ 156 w 156"/>
                <a:gd name="T23" fmla="*/ 17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842">
                  <a:moveTo>
                    <a:pt x="22" y="0"/>
                  </a:moveTo>
                  <a:cubicBezTo>
                    <a:pt x="20" y="38"/>
                    <a:pt x="13" y="163"/>
                    <a:pt x="10" y="227"/>
                  </a:cubicBezTo>
                  <a:cubicBezTo>
                    <a:pt x="7" y="291"/>
                    <a:pt x="4" y="329"/>
                    <a:pt x="3" y="383"/>
                  </a:cubicBezTo>
                  <a:cubicBezTo>
                    <a:pt x="2" y="437"/>
                    <a:pt x="0" y="503"/>
                    <a:pt x="1" y="554"/>
                  </a:cubicBezTo>
                  <a:cubicBezTo>
                    <a:pt x="2" y="605"/>
                    <a:pt x="2" y="651"/>
                    <a:pt x="7" y="692"/>
                  </a:cubicBezTo>
                  <a:cubicBezTo>
                    <a:pt x="12" y="733"/>
                    <a:pt x="20" y="775"/>
                    <a:pt x="30" y="800"/>
                  </a:cubicBezTo>
                  <a:cubicBezTo>
                    <a:pt x="40" y="825"/>
                    <a:pt x="58" y="842"/>
                    <a:pt x="69" y="841"/>
                  </a:cubicBezTo>
                  <a:cubicBezTo>
                    <a:pt x="80" y="840"/>
                    <a:pt x="91" y="817"/>
                    <a:pt x="99" y="793"/>
                  </a:cubicBezTo>
                  <a:cubicBezTo>
                    <a:pt x="107" y="769"/>
                    <a:pt x="112" y="742"/>
                    <a:pt x="118" y="698"/>
                  </a:cubicBezTo>
                  <a:cubicBezTo>
                    <a:pt x="124" y="654"/>
                    <a:pt x="133" y="582"/>
                    <a:pt x="138" y="527"/>
                  </a:cubicBezTo>
                  <a:cubicBezTo>
                    <a:pt x="143" y="472"/>
                    <a:pt x="147" y="429"/>
                    <a:pt x="150" y="370"/>
                  </a:cubicBezTo>
                  <a:cubicBezTo>
                    <a:pt x="153" y="311"/>
                    <a:pt x="155" y="214"/>
                    <a:pt x="156" y="173"/>
                  </a:cubicBezTo>
                </a:path>
              </a:pathLst>
            </a:custGeom>
            <a:noFill/>
            <a:ln w="19050" cmpd="sng">
              <a:solidFill>
                <a:srgbClr val="CC00CC"/>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xmlns="" val="154731152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811940"/>
            <a:ext cx="8129016" cy="422275"/>
          </a:xfrm>
          <a:prstGeom prst="roundRect">
            <a:avLst>
              <a:gd name="adj" fmla="val 16667"/>
            </a:avLst>
          </a:prstGeom>
          <a:solidFill>
            <a:srgbClr val="0089FA"/>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1267453" y="786476"/>
            <a:ext cx="66179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8.4.3  </a:t>
            </a:r>
            <a:r>
              <a:rPr lang="zh-CN" altLang="en-US" sz="2400" b="1" dirty="0">
                <a:solidFill>
                  <a:schemeClr val="bg1"/>
                </a:solidFill>
                <a:latin typeface="微软雅黑" pitchFamily="34" charset="-122"/>
                <a:ea typeface="微软雅黑" pitchFamily="34" charset="-122"/>
              </a:rPr>
              <a:t>综合服务 </a:t>
            </a:r>
            <a:r>
              <a:rPr lang="en-US" altLang="zh-CN" sz="2400" b="1" dirty="0" err="1">
                <a:solidFill>
                  <a:schemeClr val="bg1"/>
                </a:solidFill>
                <a:latin typeface="微软雅黑" pitchFamily="34" charset="-122"/>
                <a:ea typeface="微软雅黑" pitchFamily="34" charset="-122"/>
              </a:rPr>
              <a:t>IntServ</a:t>
            </a:r>
            <a:r>
              <a:rPr lang="zh-CN" altLang="en-US" sz="2400" b="1" dirty="0">
                <a:solidFill>
                  <a:schemeClr val="bg1"/>
                </a:solidFill>
                <a:latin typeface="微软雅黑" pitchFamily="34" charset="-122"/>
                <a:ea typeface="微软雅黑" pitchFamily="34" charset="-122"/>
              </a:rPr>
              <a:t>与资源预留协议 </a:t>
            </a:r>
            <a:r>
              <a:rPr lang="en-US" altLang="zh-CN" sz="2400" b="1" dirty="0">
                <a:solidFill>
                  <a:schemeClr val="bg1"/>
                </a:solidFill>
                <a:latin typeface="微软雅黑" pitchFamily="34" charset="-122"/>
                <a:ea typeface="微软雅黑" pitchFamily="34" charset="-122"/>
              </a:rPr>
              <a:t>RSVP</a:t>
            </a:r>
          </a:p>
        </p:txBody>
      </p:sp>
      <p:sp>
        <p:nvSpPr>
          <p:cNvPr id="4" name="Rectangle 46"/>
          <p:cNvSpPr>
            <a:spLocks noChangeArrowheads="1"/>
          </p:cNvSpPr>
          <p:nvPr/>
        </p:nvSpPr>
        <p:spPr bwMode="auto">
          <a:xfrm>
            <a:off x="511895" y="1265831"/>
            <a:ext cx="8129017" cy="30546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综合服务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(Integrated Services) </a:t>
            </a:r>
            <a:r>
              <a:rPr lang="zh-CN" altLang="en-US" sz="2000" b="1" dirty="0">
                <a:latin typeface="微软雅黑" pitchFamily="34" charset="-122"/>
                <a:ea typeface="微软雅黑" pitchFamily="34" charset="-122"/>
              </a:rPr>
              <a:t>可对单个的应用会话提供服务质量的保证，其主要特点</a:t>
            </a:r>
            <a:r>
              <a:rPr lang="zh-CN" altLang="en-US" sz="2000" b="1" dirty="0" smtClean="0">
                <a:latin typeface="微软雅黑" pitchFamily="34" charset="-122"/>
                <a:ea typeface="微软雅黑" pitchFamily="34" charset="-122"/>
              </a:rPr>
              <a:t>有两个</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资源预留</a:t>
            </a:r>
            <a:r>
              <a:rPr lang="zh-CN" altLang="en-US" sz="2000" b="1" dirty="0">
                <a:latin typeface="微软雅黑" pitchFamily="34" charset="-122"/>
                <a:ea typeface="微软雅黑" pitchFamily="34" charset="-122"/>
              </a:rPr>
              <a:t>。路由器需要知道不断出现的会话已预留了多少</a:t>
            </a:r>
            <a:r>
              <a:rPr lang="zh-CN" altLang="en-US" sz="2000" b="1" dirty="0" smtClean="0">
                <a:latin typeface="微软雅黑" pitchFamily="34" charset="-122"/>
                <a:ea typeface="微软雅黑" pitchFamily="34" charset="-122"/>
              </a:rPr>
              <a:t>资源    （</a:t>
            </a:r>
            <a:r>
              <a:rPr lang="zh-CN" altLang="en-US" sz="2000" b="1" dirty="0">
                <a:latin typeface="微软雅黑" pitchFamily="34" charset="-122"/>
                <a:ea typeface="微软雅黑" pitchFamily="34" charset="-122"/>
              </a:rPr>
              <a:t>即链路带宽和缓存空间）。</a:t>
            </a:r>
          </a:p>
          <a:p>
            <a:pPr marL="684000"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呼叫建立</a:t>
            </a:r>
            <a:r>
              <a:rPr lang="zh-CN" altLang="en-US" sz="2000" b="1" dirty="0">
                <a:latin typeface="微软雅黑" pitchFamily="34" charset="-122"/>
                <a:ea typeface="微软雅黑" pitchFamily="34" charset="-122"/>
              </a:rPr>
              <a:t>。需要服务质量保证的会话必须首先在源站到目的站的路径上的每个路由器预留足够的资源，以保证其端到端的服务质量要求。 </a:t>
            </a:r>
          </a:p>
        </p:txBody>
      </p:sp>
    </p:spTree>
    <p:extLst>
      <p:ext uri="{BB962C8B-B14F-4D97-AF65-F5344CB8AC3E}">
        <p14:creationId xmlns:p14="http://schemas.microsoft.com/office/powerpoint/2010/main" xmlns="" val="414476422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609534"/>
            <a:ext cx="8243915"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有保证的服务 </a:t>
            </a:r>
            <a:r>
              <a:rPr lang="en-US" altLang="zh-CN" sz="2000" b="1" dirty="0">
                <a:latin typeface="微软雅黑" pitchFamily="34" charset="-122"/>
                <a:ea typeface="微软雅黑" pitchFamily="34" charset="-122"/>
              </a:rPr>
              <a:t>(guaranteed service) </a:t>
            </a:r>
            <a:r>
              <a:rPr lang="zh-CN" altLang="en-US" sz="2000" b="1" dirty="0">
                <a:latin typeface="微软雅黑" pitchFamily="34" charset="-122"/>
                <a:ea typeface="微软雅黑" pitchFamily="34" charset="-122"/>
              </a:rPr>
              <a:t>可保证一个分组在通过路由器时的排队时延有一个严格的上限。</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受控负载的服务 </a:t>
            </a:r>
            <a:r>
              <a:rPr lang="en-US" altLang="zh-CN" sz="2000" b="1" dirty="0">
                <a:latin typeface="微软雅黑" pitchFamily="34" charset="-122"/>
                <a:ea typeface="微软雅黑" pitchFamily="34" charset="-122"/>
              </a:rPr>
              <a:t>(controlled-load service) </a:t>
            </a:r>
            <a:r>
              <a:rPr lang="zh-CN" altLang="en-US" sz="2000" b="1" dirty="0">
                <a:latin typeface="微软雅黑" pitchFamily="34" charset="-122"/>
                <a:ea typeface="微软雅黑" pitchFamily="34" charset="-122"/>
              </a:rPr>
              <a:t>可以使应用程序得到比通常的“尽最大努力”更加可靠的服务。</a:t>
            </a:r>
          </a:p>
        </p:txBody>
      </p:sp>
      <p:sp>
        <p:nvSpPr>
          <p:cNvPr id="3" name="AutoShape 5"/>
          <p:cNvSpPr>
            <a:spLocks noChangeArrowheads="1"/>
          </p:cNvSpPr>
          <p:nvPr/>
        </p:nvSpPr>
        <p:spPr bwMode="auto">
          <a:xfrm>
            <a:off x="511897" y="123653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62333" y="1203328"/>
            <a:ext cx="306346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定义了两类服务 </a:t>
            </a:r>
          </a:p>
        </p:txBody>
      </p:sp>
    </p:spTree>
    <p:extLst>
      <p:ext uri="{BB962C8B-B14F-4D97-AF65-F5344CB8AC3E}">
        <p14:creationId xmlns:p14="http://schemas.microsoft.com/office/powerpoint/2010/main" xmlns="" val="35126483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275146"/>
            <a:ext cx="8129015" cy="26314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smtClean="0">
                <a:solidFill>
                  <a:srgbClr val="0000FF"/>
                </a:solidFill>
                <a:latin typeface="微软雅黑" pitchFamily="34" charset="-122"/>
                <a:ea typeface="微软雅黑" pitchFamily="34" charset="-122"/>
              </a:rPr>
              <a:t>资源</a:t>
            </a:r>
            <a:r>
              <a:rPr lang="zh-CN" altLang="en-US" sz="2000" b="1" dirty="0">
                <a:solidFill>
                  <a:srgbClr val="0000FF"/>
                </a:solidFill>
                <a:latin typeface="微软雅黑" pitchFamily="34" charset="-122"/>
                <a:ea typeface="微软雅黑" pitchFamily="34" charset="-122"/>
              </a:rPr>
              <a:t>预留协议 </a:t>
            </a:r>
            <a:r>
              <a:rPr lang="en-US" altLang="zh-CN" sz="2000" b="1" dirty="0">
                <a:solidFill>
                  <a:srgbClr val="0000FF"/>
                </a:solidFill>
                <a:latin typeface="微软雅黑" pitchFamily="34" charset="-122"/>
                <a:ea typeface="微软雅黑" pitchFamily="34" charset="-122"/>
              </a:rPr>
              <a:t>RSVP</a:t>
            </a:r>
            <a:r>
              <a:rPr lang="zh-CN" altLang="en-US" sz="2000" b="1" dirty="0">
                <a:latin typeface="微软雅黑" pitchFamily="34" charset="-122"/>
                <a:ea typeface="微软雅黑" pitchFamily="34" charset="-122"/>
              </a:rPr>
              <a:t>，它是 </a:t>
            </a:r>
            <a:r>
              <a:rPr lang="en-US" altLang="zh-CN" sz="2000" b="1" dirty="0" err="1">
                <a:latin typeface="微软雅黑" pitchFamily="34" charset="-122"/>
                <a:ea typeface="微软雅黑" pitchFamily="34" charset="-122"/>
              </a:rPr>
              <a:t>IntServ</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的信令协议。</a:t>
            </a:r>
          </a:p>
          <a:p>
            <a:pPr marL="342900" indent="-342900" eaLnBrk="0" hangingPunct="0">
              <a:lnSpc>
                <a:spcPts val="3300"/>
              </a:lnSpc>
              <a:buClr>
                <a:srgbClr val="0070C0"/>
              </a:buClr>
              <a:buFont typeface="+mj-lt"/>
              <a:buAutoNum type="arabicPeriod"/>
            </a:pPr>
            <a:r>
              <a:rPr lang="zh-CN" altLang="en-US" sz="2000" b="1" dirty="0" smtClean="0">
                <a:solidFill>
                  <a:srgbClr val="0000FF"/>
                </a:solidFill>
                <a:latin typeface="微软雅黑" pitchFamily="34" charset="-122"/>
                <a:ea typeface="微软雅黑" pitchFamily="34" charset="-122"/>
              </a:rPr>
              <a:t>接纳</a:t>
            </a:r>
            <a:r>
              <a:rPr lang="zh-CN" altLang="en-US" sz="2000" b="1" dirty="0">
                <a:solidFill>
                  <a:srgbClr val="0000FF"/>
                </a:solidFill>
                <a:latin typeface="微软雅黑" pitchFamily="34" charset="-122"/>
                <a:ea typeface="微软雅黑" pitchFamily="34" charset="-122"/>
              </a:rPr>
              <a:t>控制 </a:t>
            </a:r>
            <a:r>
              <a:rPr lang="en-US" altLang="zh-CN" sz="2000" b="1" dirty="0">
                <a:latin typeface="微软雅黑" pitchFamily="34" charset="-122"/>
                <a:ea typeface="微软雅黑" pitchFamily="34" charset="-122"/>
              </a:rPr>
              <a:t>(admission control)</a:t>
            </a:r>
            <a:r>
              <a:rPr lang="zh-CN" altLang="en-US" sz="2000" b="1" dirty="0">
                <a:latin typeface="微软雅黑" pitchFamily="34" charset="-122"/>
                <a:ea typeface="微软雅黑" pitchFamily="34" charset="-122"/>
              </a:rPr>
              <a:t>，用来决定是否同意对某一资源的请求。</a:t>
            </a:r>
          </a:p>
          <a:p>
            <a:pPr marL="342900" indent="-342900" eaLnBrk="0" hangingPunct="0">
              <a:lnSpc>
                <a:spcPts val="3300"/>
              </a:lnSpc>
              <a:buClr>
                <a:srgbClr val="0070C0"/>
              </a:buClr>
              <a:buFont typeface="+mj-lt"/>
              <a:buAutoNum type="arabicPeriod"/>
            </a:pPr>
            <a:r>
              <a:rPr lang="zh-CN" altLang="en-US" sz="2000" b="1" dirty="0" smtClean="0">
                <a:solidFill>
                  <a:srgbClr val="0000FF"/>
                </a:solidFill>
                <a:latin typeface="微软雅黑" pitchFamily="34" charset="-122"/>
                <a:ea typeface="微软雅黑" pitchFamily="34" charset="-122"/>
              </a:rPr>
              <a:t>分类器</a:t>
            </a:r>
            <a:r>
              <a:rPr lang="zh-CN" altLang="en-US"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(classifier)</a:t>
            </a:r>
            <a:r>
              <a:rPr lang="zh-CN" altLang="en-US" sz="2000" b="1" dirty="0">
                <a:latin typeface="微软雅黑" pitchFamily="34" charset="-122"/>
                <a:ea typeface="微软雅黑" pitchFamily="34" charset="-122"/>
              </a:rPr>
              <a:t>，用来将进入路由器的分组进行分类，并根据分类的结果将不同类别的分组放入特定的队列。</a:t>
            </a:r>
          </a:p>
          <a:p>
            <a:pPr marL="342900" indent="-342900" eaLnBrk="0" hangingPunct="0">
              <a:lnSpc>
                <a:spcPts val="3300"/>
              </a:lnSpc>
              <a:buClr>
                <a:srgbClr val="0070C0"/>
              </a:buClr>
              <a:buFont typeface="+mj-lt"/>
              <a:buAutoNum type="arabicPeriod"/>
            </a:pPr>
            <a:r>
              <a:rPr lang="zh-CN" altLang="en-US" sz="2000" b="1" dirty="0" smtClean="0">
                <a:solidFill>
                  <a:srgbClr val="0000FF"/>
                </a:solidFill>
                <a:latin typeface="微软雅黑" pitchFamily="34" charset="-122"/>
                <a:ea typeface="微软雅黑" pitchFamily="34" charset="-122"/>
              </a:rPr>
              <a:t>调度</a:t>
            </a:r>
            <a:r>
              <a:rPr lang="zh-CN" altLang="en-US" sz="2000" b="1" dirty="0">
                <a:solidFill>
                  <a:srgbClr val="0000FF"/>
                </a:solidFill>
                <a:latin typeface="微软雅黑" pitchFamily="34" charset="-122"/>
                <a:ea typeface="微软雅黑" pitchFamily="34" charset="-122"/>
              </a:rPr>
              <a:t>器 </a:t>
            </a:r>
            <a:r>
              <a:rPr lang="en-US" altLang="zh-CN" sz="2000" b="1" dirty="0">
                <a:latin typeface="微软雅黑" pitchFamily="34" charset="-122"/>
                <a:ea typeface="微软雅黑" pitchFamily="34" charset="-122"/>
              </a:rPr>
              <a:t>(scheduler)</a:t>
            </a:r>
            <a:r>
              <a:rPr lang="zh-CN" altLang="en-US" sz="2000" b="1" dirty="0">
                <a:latin typeface="微软雅黑" pitchFamily="34" charset="-122"/>
                <a:ea typeface="微软雅黑" pitchFamily="34" charset="-122"/>
              </a:rPr>
              <a:t>，根据服务质量要求决定分组发送的前后顺序。</a:t>
            </a:r>
          </a:p>
        </p:txBody>
      </p:sp>
      <p:sp>
        <p:nvSpPr>
          <p:cNvPr id="3" name="AutoShape 5"/>
          <p:cNvSpPr>
            <a:spLocks noChangeArrowheads="1"/>
          </p:cNvSpPr>
          <p:nvPr/>
        </p:nvSpPr>
        <p:spPr bwMode="auto">
          <a:xfrm>
            <a:off x="511897" y="9021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43283" y="868940"/>
            <a:ext cx="298652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IntServ</a:t>
            </a:r>
            <a:r>
              <a:rPr lang="en-US" altLang="zh-CN" sz="2000" b="1" dirty="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有四</a:t>
            </a:r>
            <a:r>
              <a:rPr lang="zh-CN" altLang="en-US" sz="2000" b="1" dirty="0">
                <a:solidFill>
                  <a:schemeClr val="bg1"/>
                </a:solidFill>
                <a:latin typeface="微软雅黑" pitchFamily="34" charset="-122"/>
                <a:ea typeface="微软雅黑" pitchFamily="34" charset="-122"/>
              </a:rPr>
              <a:t>个组成部分</a:t>
            </a:r>
          </a:p>
        </p:txBody>
      </p:sp>
    </p:spTree>
    <p:extLst>
      <p:ext uri="{BB962C8B-B14F-4D97-AF65-F5344CB8AC3E}">
        <p14:creationId xmlns:p14="http://schemas.microsoft.com/office/powerpoint/2010/main" xmlns="" val="31575233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635463"/>
            <a:ext cx="7207568" cy="4385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流</a:t>
            </a:r>
            <a:r>
              <a:rPr lang="zh-CN" altLang="en-US" sz="2000" b="1" dirty="0">
                <a:latin typeface="微软雅黑" pitchFamily="34" charset="-122"/>
                <a:ea typeface="微软雅黑" pitchFamily="34" charset="-122"/>
              </a:rPr>
              <a:t>”是在多媒体通信中的一个常用的名词，一般定义为</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11897" y="12624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36253" y="1229257"/>
            <a:ext cx="128387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流 </a:t>
            </a:r>
            <a:r>
              <a:rPr lang="en-US" altLang="zh-CN" sz="2000" b="1" dirty="0">
                <a:solidFill>
                  <a:schemeClr val="bg1"/>
                </a:solidFill>
                <a:latin typeface="微软雅黑" pitchFamily="34" charset="-122"/>
                <a:ea typeface="微软雅黑" pitchFamily="34" charset="-122"/>
              </a:rPr>
              <a:t>(flow)</a:t>
            </a:r>
            <a:endParaRPr lang="zh-CN" altLang="en-US" sz="2000" b="1" dirty="0">
              <a:solidFill>
                <a:schemeClr val="bg1"/>
              </a:solidFill>
              <a:latin typeface="微软雅黑" pitchFamily="34" charset="-122"/>
              <a:ea typeface="微软雅黑" pitchFamily="34" charset="-122"/>
            </a:endParaRPr>
          </a:p>
        </p:txBody>
      </p:sp>
      <p:sp>
        <p:nvSpPr>
          <p:cNvPr id="6" name="圆角矩形 3"/>
          <p:cNvSpPr>
            <a:spLocks noChangeArrowheads="1"/>
          </p:cNvSpPr>
          <p:nvPr/>
        </p:nvSpPr>
        <p:spPr bwMode="auto">
          <a:xfrm>
            <a:off x="511898" y="2313432"/>
            <a:ext cx="8129014" cy="1157996"/>
          </a:xfrm>
          <a:prstGeom prst="roundRect">
            <a:avLst>
              <a:gd name="adj" fmla="val 8708"/>
            </a:avLst>
          </a:prstGeom>
          <a:solidFill>
            <a:srgbClr val="0089FA"/>
          </a:solidFill>
          <a:ln>
            <a:noFill/>
          </a:ln>
          <a:effectLst/>
          <a:scene3d>
            <a:camera prst="orthographicFront">
              <a:rot lat="0" lon="0" rev="0"/>
            </a:camera>
            <a:lightRig rig="glow" dir="t">
              <a:rot lat="0" lon="0" rev="14100000"/>
            </a:lightRig>
          </a:scene3d>
          <a:sp3d prstMaterial="softEdge">
            <a:bevelT w="127000" prst="artDeco"/>
          </a:sp3d>
          <a:extLst/>
        </p:spPr>
        <p:txBody>
          <a:bodyPr anchor="ctr"/>
          <a:lstStyle/>
          <a:p>
            <a:pPr eaLnBrk="0" hangingPunct="0">
              <a:lnSpc>
                <a:spcPct val="150000"/>
              </a:lnSpc>
            </a:pPr>
            <a:r>
              <a:rPr lang="zh-CN" altLang="en-US" sz="2000" b="1" dirty="0">
                <a:solidFill>
                  <a:schemeClr val="bg1"/>
                </a:solidFill>
                <a:latin typeface="微软雅黑" pitchFamily="34" charset="-122"/>
                <a:ea typeface="微软雅黑" pitchFamily="34" charset="-122"/>
              </a:rPr>
              <a:t>具有同样的源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地址、源端口号、目的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地址、目的端口号</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标识符以及服务质量需求的一连串分组。 </a:t>
            </a:r>
          </a:p>
        </p:txBody>
      </p:sp>
    </p:spTree>
    <p:extLst>
      <p:ext uri="{BB962C8B-B14F-4D97-AF65-F5344CB8AC3E}">
        <p14:creationId xmlns:p14="http://schemas.microsoft.com/office/powerpoint/2010/main" xmlns="" val="14489718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6" y="1631224"/>
            <a:ext cx="8295674" cy="17851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10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一个会话必须首先声明它所需的服务质量，以便使路由器能够确定是否有足够的资源来满足该会话的需求。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当请求被接受时，链路带宽和缓存空间就被分配给这个分组流。</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资源预留协议 </a:t>
            </a:r>
            <a:r>
              <a:rPr lang="en-US" altLang="zh-CN" sz="2000" b="1" dirty="0">
                <a:latin typeface="微软雅黑" pitchFamily="34" charset="-122"/>
                <a:ea typeface="微软雅黑" pitchFamily="34" charset="-122"/>
              </a:rPr>
              <a:t>RSVP </a:t>
            </a:r>
            <a:r>
              <a:rPr lang="zh-CN" altLang="en-US" sz="2000" b="1" dirty="0">
                <a:latin typeface="微软雅黑" pitchFamily="34" charset="-122"/>
                <a:ea typeface="微软雅黑" pitchFamily="34" charset="-122"/>
              </a:rPr>
              <a:t>在进行资源预留时采用了多播树的方式。</a:t>
            </a:r>
          </a:p>
        </p:txBody>
      </p:sp>
      <p:sp>
        <p:nvSpPr>
          <p:cNvPr id="3" name="AutoShape 5"/>
          <p:cNvSpPr>
            <a:spLocks noChangeArrowheads="1"/>
          </p:cNvSpPr>
          <p:nvPr/>
        </p:nvSpPr>
        <p:spPr bwMode="auto">
          <a:xfrm>
            <a:off x="511897" y="12582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51579" y="1242270"/>
            <a:ext cx="248497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资源预留协议 </a:t>
            </a:r>
            <a:r>
              <a:rPr lang="en-US" altLang="zh-CN" sz="2000" b="1" dirty="0">
                <a:solidFill>
                  <a:schemeClr val="bg1"/>
                </a:solidFill>
                <a:latin typeface="微软雅黑" pitchFamily="34" charset="-122"/>
                <a:ea typeface="微软雅黑" pitchFamily="34" charset="-122"/>
              </a:rPr>
              <a:t>RSVP</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32930912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圆角矩形 108"/>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247103" y="681865"/>
            <a:ext cx="2026517" cy="307777"/>
          </a:xfrm>
          <a:prstGeom prst="rect">
            <a:avLst/>
          </a:prstGeom>
        </p:spPr>
        <p:txBody>
          <a:bodyPr wrap="none">
            <a:spAutoFit/>
          </a:bodyPr>
          <a:lstStyle/>
          <a:p>
            <a:r>
              <a:rPr lang="en-US" altLang="zh-CN" sz="1400" b="1" dirty="0">
                <a:latin typeface="微软雅黑" pitchFamily="34" charset="-122"/>
                <a:ea typeface="微软雅黑" pitchFamily="34" charset="-122"/>
              </a:rPr>
              <a:t>RSVP </a:t>
            </a:r>
            <a:r>
              <a:rPr lang="zh-CN" altLang="en-US" sz="1400" b="1" dirty="0">
                <a:latin typeface="微软雅黑" pitchFamily="34" charset="-122"/>
                <a:ea typeface="微软雅黑" pitchFamily="34" charset="-122"/>
              </a:rPr>
              <a:t>协议的工作原理 </a:t>
            </a:r>
            <a:endParaRPr lang="zh-CN" altLang="en-US" sz="1400" b="1" dirty="0" smtClean="0">
              <a:latin typeface="微软雅黑" pitchFamily="34" charset="-122"/>
              <a:ea typeface="微软雅黑" pitchFamily="34" charset="-122"/>
            </a:endParaRPr>
          </a:p>
        </p:txBody>
      </p:sp>
      <p:sp>
        <p:nvSpPr>
          <p:cNvPr id="4" name="Line 26"/>
          <p:cNvSpPr>
            <a:spLocks noChangeShapeType="1"/>
          </p:cNvSpPr>
          <p:nvPr/>
        </p:nvSpPr>
        <p:spPr bwMode="auto">
          <a:xfrm flipV="1">
            <a:off x="4239163" y="1074902"/>
            <a:ext cx="894708" cy="36779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5" name="Line 4"/>
          <p:cNvSpPr>
            <a:spLocks noChangeShapeType="1"/>
          </p:cNvSpPr>
          <p:nvPr/>
        </p:nvSpPr>
        <p:spPr bwMode="auto">
          <a:xfrm>
            <a:off x="5246095" y="1810499"/>
            <a:ext cx="33564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6" name="Line 5"/>
          <p:cNvSpPr>
            <a:spLocks noChangeShapeType="1"/>
          </p:cNvSpPr>
          <p:nvPr/>
        </p:nvSpPr>
        <p:spPr bwMode="auto">
          <a:xfrm>
            <a:off x="5246095" y="1074902"/>
            <a:ext cx="33564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 name="Line 6"/>
          <p:cNvSpPr>
            <a:spLocks noChangeShapeType="1"/>
          </p:cNvSpPr>
          <p:nvPr/>
        </p:nvSpPr>
        <p:spPr bwMode="auto">
          <a:xfrm rot="5400000">
            <a:off x="5054989" y="1941652"/>
            <a:ext cx="15776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 name="Line 7"/>
          <p:cNvSpPr>
            <a:spLocks noChangeShapeType="1"/>
          </p:cNvSpPr>
          <p:nvPr/>
        </p:nvSpPr>
        <p:spPr bwMode="auto">
          <a:xfrm rot="16200000" flipH="1">
            <a:off x="4500677" y="2094664"/>
            <a:ext cx="14826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9" name="Line 8"/>
          <p:cNvSpPr>
            <a:spLocks noChangeShapeType="1"/>
          </p:cNvSpPr>
          <p:nvPr/>
        </p:nvSpPr>
        <p:spPr bwMode="auto">
          <a:xfrm rot="10800000">
            <a:off x="5581739" y="2020534"/>
            <a:ext cx="27901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0" name="Line 9"/>
          <p:cNvSpPr>
            <a:spLocks noChangeShapeType="1"/>
          </p:cNvSpPr>
          <p:nvPr/>
        </p:nvSpPr>
        <p:spPr bwMode="auto">
          <a:xfrm rot="10800000">
            <a:off x="5581739" y="1442701"/>
            <a:ext cx="27901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1" name="Line 10"/>
          <p:cNvSpPr>
            <a:spLocks noChangeShapeType="1"/>
          </p:cNvSpPr>
          <p:nvPr/>
        </p:nvSpPr>
        <p:spPr bwMode="auto">
          <a:xfrm rot="10800000">
            <a:off x="5581739" y="969409"/>
            <a:ext cx="27901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2" name="Line 11"/>
          <p:cNvSpPr>
            <a:spLocks noChangeShapeType="1"/>
          </p:cNvSpPr>
          <p:nvPr/>
        </p:nvSpPr>
        <p:spPr bwMode="auto">
          <a:xfrm>
            <a:off x="4183566" y="1494972"/>
            <a:ext cx="894708" cy="31552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13" name="Line 12"/>
          <p:cNvSpPr>
            <a:spLocks noChangeShapeType="1"/>
          </p:cNvSpPr>
          <p:nvPr/>
        </p:nvSpPr>
        <p:spPr bwMode="auto">
          <a:xfrm flipV="1">
            <a:off x="2246922" y="1442701"/>
            <a:ext cx="1880017" cy="1425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14" name="Picture 1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05724" y="1337209"/>
            <a:ext cx="335644" cy="2109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15" name="Text Box 14"/>
          <p:cNvSpPr txBox="1">
            <a:spLocks noChangeArrowheads="1"/>
          </p:cNvSpPr>
          <p:nvPr/>
        </p:nvSpPr>
        <p:spPr bwMode="auto">
          <a:xfrm>
            <a:off x="1789259" y="1176594"/>
            <a:ext cx="357790"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p>
        </p:txBody>
      </p:sp>
      <p:sp>
        <p:nvSpPr>
          <p:cNvPr id="16" name="Text Box 15"/>
          <p:cNvSpPr txBox="1">
            <a:spLocks noChangeArrowheads="1"/>
          </p:cNvSpPr>
          <p:nvPr/>
        </p:nvSpPr>
        <p:spPr bwMode="auto">
          <a:xfrm>
            <a:off x="6085205" y="761277"/>
            <a:ext cx="1111202"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r>
              <a:rPr kumimoji="1" lang="en-US" altLang="zh-CN" sz="1100" b="1" dirty="0">
                <a:latin typeface="微软雅黑" pitchFamily="34" charset="-122"/>
                <a:ea typeface="微软雅黑" pitchFamily="34" charset="-122"/>
              </a:rPr>
              <a:t>   50 </a:t>
            </a:r>
            <a:r>
              <a:rPr kumimoji="1" lang="en-US" altLang="zh-CN" sz="1100" b="1" dirty="0" err="1" smtClean="0">
                <a:latin typeface="微软雅黑" pitchFamily="34" charset="-122"/>
                <a:ea typeface="微软雅黑" pitchFamily="34" charset="-122"/>
              </a:rPr>
              <a:t>kbit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7" name="Text Box 16"/>
          <p:cNvSpPr txBox="1">
            <a:spLocks noChangeArrowheads="1"/>
          </p:cNvSpPr>
          <p:nvPr/>
        </p:nvSpPr>
        <p:spPr bwMode="auto">
          <a:xfrm>
            <a:off x="4011626" y="1125272"/>
            <a:ext cx="340158"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2</a:t>
            </a:r>
          </a:p>
        </p:txBody>
      </p:sp>
      <p:sp>
        <p:nvSpPr>
          <p:cNvPr id="18" name="Text Box 17"/>
          <p:cNvSpPr txBox="1">
            <a:spLocks noChangeArrowheads="1"/>
          </p:cNvSpPr>
          <p:nvPr/>
        </p:nvSpPr>
        <p:spPr bwMode="auto">
          <a:xfrm>
            <a:off x="3038671" y="1125272"/>
            <a:ext cx="340158"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1</a:t>
            </a:r>
          </a:p>
        </p:txBody>
      </p:sp>
      <p:pic>
        <p:nvPicPr>
          <p:cNvPr id="24" name="Picture 2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66049" y="1705958"/>
            <a:ext cx="335644" cy="2100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5" name="Picture 24"/>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66049" y="969409"/>
            <a:ext cx="335644" cy="2100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26" name="Picture 2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9117" y="1337209"/>
            <a:ext cx="335644" cy="2109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7" name="Line 27"/>
          <p:cNvSpPr>
            <a:spLocks noChangeShapeType="1"/>
          </p:cNvSpPr>
          <p:nvPr/>
        </p:nvSpPr>
        <p:spPr bwMode="auto">
          <a:xfrm>
            <a:off x="4406985" y="2020534"/>
            <a:ext cx="83910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28" name="Line 28"/>
          <p:cNvSpPr>
            <a:spLocks noChangeShapeType="1"/>
          </p:cNvSpPr>
          <p:nvPr/>
        </p:nvSpPr>
        <p:spPr bwMode="auto">
          <a:xfrm rot="16200000">
            <a:off x="5240076" y="1206531"/>
            <a:ext cx="68332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29" name="Line 29"/>
          <p:cNvSpPr>
            <a:spLocks noChangeShapeType="1"/>
          </p:cNvSpPr>
          <p:nvPr/>
        </p:nvSpPr>
        <p:spPr bwMode="auto">
          <a:xfrm rot="16200000">
            <a:off x="5352221" y="1860395"/>
            <a:ext cx="45903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0" name="Line 30"/>
          <p:cNvSpPr>
            <a:spLocks noChangeShapeType="1"/>
          </p:cNvSpPr>
          <p:nvPr/>
        </p:nvSpPr>
        <p:spPr bwMode="auto">
          <a:xfrm rot="10800000">
            <a:off x="5581738" y="1736369"/>
            <a:ext cx="16782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1" name="Line 31"/>
          <p:cNvSpPr>
            <a:spLocks noChangeShapeType="1"/>
          </p:cNvSpPr>
          <p:nvPr/>
        </p:nvSpPr>
        <p:spPr bwMode="auto">
          <a:xfrm rot="10800000">
            <a:off x="5581738" y="1179445"/>
            <a:ext cx="16782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2" name="Text Box 32"/>
          <p:cNvSpPr txBox="1">
            <a:spLocks noChangeArrowheads="1"/>
          </p:cNvSpPr>
          <p:nvPr/>
        </p:nvSpPr>
        <p:spPr bwMode="auto">
          <a:xfrm>
            <a:off x="6085205" y="1234567"/>
            <a:ext cx="1156086"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3</a:t>
            </a:r>
            <a:r>
              <a:rPr kumimoji="1" lang="en-US" altLang="zh-CN" sz="1100" b="1" dirty="0">
                <a:latin typeface="微软雅黑" pitchFamily="34" charset="-122"/>
                <a:ea typeface="微软雅黑" pitchFamily="34" charset="-122"/>
              </a:rPr>
              <a:t>  100 </a:t>
            </a:r>
            <a:r>
              <a:rPr kumimoji="1" lang="en-US" altLang="zh-CN" sz="1100" b="1" dirty="0" err="1" smtClean="0">
                <a:latin typeface="微软雅黑" pitchFamily="34" charset="-122"/>
                <a:ea typeface="微软雅黑" pitchFamily="34" charset="-122"/>
              </a:rPr>
              <a:t>kbit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33" name="Text Box 33"/>
          <p:cNvSpPr txBox="1">
            <a:spLocks noChangeArrowheads="1"/>
          </p:cNvSpPr>
          <p:nvPr/>
        </p:nvSpPr>
        <p:spPr bwMode="auto">
          <a:xfrm>
            <a:off x="6085205" y="1843762"/>
            <a:ext cx="1043876"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3 </a:t>
            </a:r>
            <a:r>
              <a:rPr kumimoji="1" lang="en-US" altLang="zh-CN" sz="1100" b="1" dirty="0" err="1" smtClean="0">
                <a:latin typeface="微软雅黑" pitchFamily="34" charset="-122"/>
                <a:ea typeface="微软雅黑" pitchFamily="34" charset="-122"/>
              </a:rPr>
              <a:t>Mbit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34" name="Line 34"/>
          <p:cNvSpPr>
            <a:spLocks noChangeShapeType="1"/>
          </p:cNvSpPr>
          <p:nvPr/>
        </p:nvSpPr>
        <p:spPr bwMode="auto">
          <a:xfrm rot="5400000">
            <a:off x="4840836" y="2099416"/>
            <a:ext cx="15776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35" name="Text Box 35"/>
          <p:cNvSpPr txBox="1">
            <a:spLocks noChangeArrowheads="1"/>
          </p:cNvSpPr>
          <p:nvPr/>
        </p:nvSpPr>
        <p:spPr bwMode="auto">
          <a:xfrm>
            <a:off x="4996935" y="755574"/>
            <a:ext cx="340158"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3</a:t>
            </a:r>
          </a:p>
        </p:txBody>
      </p:sp>
      <p:sp>
        <p:nvSpPr>
          <p:cNvPr id="36" name="Text Box 36"/>
          <p:cNvSpPr txBox="1">
            <a:spLocks noChangeArrowheads="1"/>
          </p:cNvSpPr>
          <p:nvPr/>
        </p:nvSpPr>
        <p:spPr bwMode="auto">
          <a:xfrm>
            <a:off x="5003113" y="1482617"/>
            <a:ext cx="340158"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4</a:t>
            </a:r>
          </a:p>
        </p:txBody>
      </p:sp>
      <p:sp>
        <p:nvSpPr>
          <p:cNvPr id="37" name="Text Box 37"/>
          <p:cNvSpPr txBox="1">
            <a:spLocks noChangeArrowheads="1"/>
          </p:cNvSpPr>
          <p:nvPr/>
        </p:nvSpPr>
        <p:spPr bwMode="auto">
          <a:xfrm>
            <a:off x="5050474" y="2145984"/>
            <a:ext cx="1043876"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5</a:t>
            </a:r>
            <a:r>
              <a:rPr kumimoji="1" lang="en-US" altLang="zh-CN" sz="1100" b="1" dirty="0">
                <a:latin typeface="微软雅黑" pitchFamily="34" charset="-122"/>
                <a:ea typeface="微软雅黑" pitchFamily="34" charset="-122"/>
              </a:rPr>
              <a:t>  3 </a:t>
            </a:r>
            <a:r>
              <a:rPr kumimoji="1" lang="en-US" altLang="zh-CN" sz="1100" b="1" dirty="0" err="1" smtClean="0">
                <a:latin typeface="微软雅黑" pitchFamily="34" charset="-122"/>
                <a:ea typeface="微软雅黑" pitchFamily="34" charset="-122"/>
              </a:rPr>
              <a:t>Mbit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38" name="Text Box 38"/>
          <p:cNvSpPr txBox="1">
            <a:spLocks noChangeArrowheads="1"/>
          </p:cNvSpPr>
          <p:nvPr/>
        </p:nvSpPr>
        <p:spPr bwMode="auto">
          <a:xfrm>
            <a:off x="2030710" y="981765"/>
            <a:ext cx="46679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a:latin typeface="微软雅黑" pitchFamily="34" charset="-122"/>
                <a:ea typeface="微软雅黑" pitchFamily="34" charset="-122"/>
              </a:rPr>
              <a:t>源站</a:t>
            </a:r>
            <a:endParaRPr kumimoji="1" lang="zh-CN" altLang="en-US" sz="1100" b="1" baseline="-25000">
              <a:latin typeface="微软雅黑" pitchFamily="34" charset="-122"/>
              <a:ea typeface="微软雅黑" pitchFamily="34" charset="-122"/>
            </a:endParaRPr>
          </a:p>
        </p:txBody>
      </p:sp>
      <p:sp>
        <p:nvSpPr>
          <p:cNvPr id="39" name="Text Box 39"/>
          <p:cNvSpPr txBox="1">
            <a:spLocks noChangeArrowheads="1"/>
          </p:cNvSpPr>
          <p:nvPr/>
        </p:nvSpPr>
        <p:spPr bwMode="auto">
          <a:xfrm>
            <a:off x="1701017" y="2031607"/>
            <a:ext cx="278332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(a) </a:t>
            </a:r>
            <a:r>
              <a:rPr kumimoji="1" lang="zh-CN" altLang="en-US" sz="1400" b="1" dirty="0">
                <a:solidFill>
                  <a:srgbClr val="0000FF"/>
                </a:solidFill>
                <a:latin typeface="微软雅黑" pitchFamily="34" charset="-122"/>
                <a:ea typeface="微软雅黑" pitchFamily="34" charset="-122"/>
              </a:rPr>
              <a:t>源点用多播发</a:t>
            </a:r>
            <a:r>
              <a:rPr kumimoji="1" lang="zh-CN" altLang="en-US" sz="1400" b="1" dirty="0" smtClean="0">
                <a:solidFill>
                  <a:srgbClr val="0000FF"/>
                </a:solidFill>
                <a:latin typeface="微软雅黑" pitchFamily="34" charset="-122"/>
                <a:ea typeface="微软雅黑" pitchFamily="34" charset="-122"/>
              </a:rPr>
              <a:t>送 </a:t>
            </a:r>
            <a:r>
              <a:rPr kumimoji="1" lang="en-US" altLang="zh-CN" sz="1400" b="1" dirty="0" smtClean="0">
                <a:solidFill>
                  <a:srgbClr val="0000FF"/>
                </a:solidFill>
                <a:latin typeface="微软雅黑" pitchFamily="34" charset="-122"/>
                <a:ea typeface="微软雅黑" pitchFamily="34" charset="-122"/>
              </a:rPr>
              <a:t>PATH </a:t>
            </a:r>
            <a:r>
              <a:rPr kumimoji="1" lang="zh-CN" altLang="en-US" sz="1400" b="1" dirty="0" smtClean="0">
                <a:solidFill>
                  <a:srgbClr val="0000FF"/>
                </a:solidFill>
                <a:latin typeface="微软雅黑" pitchFamily="34" charset="-122"/>
                <a:ea typeface="微软雅黑" pitchFamily="34" charset="-122"/>
              </a:rPr>
              <a:t>报文</a:t>
            </a:r>
            <a:r>
              <a:rPr kumimoji="1" lang="zh-CN" altLang="en-US" sz="2400" b="1" dirty="0" smtClean="0">
                <a:solidFill>
                  <a:srgbClr val="0000FF"/>
                </a:solidFill>
                <a:latin typeface="微软雅黑" pitchFamily="34" charset="-122"/>
                <a:ea typeface="微软雅黑" pitchFamily="34" charset="-122"/>
              </a:rPr>
              <a:t> </a:t>
            </a:r>
            <a:endParaRPr kumimoji="1" lang="zh-CN" altLang="en-US" sz="2400" b="1" dirty="0">
              <a:solidFill>
                <a:srgbClr val="0000FF"/>
              </a:solidFill>
              <a:latin typeface="微软雅黑" pitchFamily="34" charset="-122"/>
              <a:ea typeface="微软雅黑" pitchFamily="34" charset="-122"/>
            </a:endParaRPr>
          </a:p>
        </p:txBody>
      </p:sp>
      <p:sp>
        <p:nvSpPr>
          <p:cNvPr id="40" name="Line 76"/>
          <p:cNvSpPr>
            <a:spLocks noChangeShapeType="1"/>
          </p:cNvSpPr>
          <p:nvPr/>
        </p:nvSpPr>
        <p:spPr bwMode="auto">
          <a:xfrm>
            <a:off x="2538294" y="1368571"/>
            <a:ext cx="334615" cy="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1" name="AutoShape 77"/>
          <p:cNvSpPr>
            <a:spLocks noChangeArrowheads="1"/>
          </p:cNvSpPr>
          <p:nvPr/>
        </p:nvSpPr>
        <p:spPr bwMode="auto">
          <a:xfrm>
            <a:off x="2208827" y="1603316"/>
            <a:ext cx="1684396" cy="348791"/>
          </a:xfrm>
          <a:prstGeom prst="roundRect">
            <a:avLst>
              <a:gd name="adj" fmla="val 16667"/>
            </a:avLst>
          </a:prstGeom>
          <a:solidFill>
            <a:srgbClr val="66FFCC"/>
          </a:solidFill>
          <a:ln w="9525">
            <a:solidFill>
              <a:schemeClr val="tx1"/>
            </a:solidFill>
            <a:round/>
            <a:headEnd/>
            <a:tailEnd/>
          </a:ln>
          <a:effectLst/>
        </p:spPr>
        <p:txBody>
          <a:bodyPr wrap="none" anchor="ctr"/>
          <a:lstStyle/>
          <a:p>
            <a:endParaRPr lang="zh-CN" altLang="en-US" sz="1050" b="1">
              <a:latin typeface="微软雅黑" pitchFamily="34" charset="-122"/>
              <a:ea typeface="微软雅黑" pitchFamily="34" charset="-122"/>
            </a:endParaRPr>
          </a:p>
        </p:txBody>
      </p:sp>
      <p:sp>
        <p:nvSpPr>
          <p:cNvPr id="42" name="Text Box 78"/>
          <p:cNvSpPr txBox="1">
            <a:spLocks noChangeArrowheads="1"/>
          </p:cNvSpPr>
          <p:nvPr/>
        </p:nvSpPr>
        <p:spPr bwMode="auto">
          <a:xfrm>
            <a:off x="2573299" y="1654292"/>
            <a:ext cx="123463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表示 </a:t>
            </a:r>
            <a:r>
              <a:rPr kumimoji="1" lang="en-US" altLang="zh-CN" sz="1100" b="1" dirty="0">
                <a:latin typeface="微软雅黑" pitchFamily="34" charset="-122"/>
                <a:ea typeface="微软雅黑" pitchFamily="34" charset="-122"/>
              </a:rPr>
              <a:t>PATH </a:t>
            </a:r>
            <a:r>
              <a:rPr kumimoji="1" lang="zh-CN" altLang="en-US" sz="1100" b="1" dirty="0">
                <a:latin typeface="微软雅黑" pitchFamily="34" charset="-122"/>
                <a:ea typeface="微软雅黑" pitchFamily="34" charset="-122"/>
              </a:rPr>
              <a:t>报文</a:t>
            </a:r>
            <a:endParaRPr kumimoji="1" lang="zh-CN" altLang="en-US" sz="1100" b="1" baseline="-25000" dirty="0">
              <a:latin typeface="微软雅黑" pitchFamily="34" charset="-122"/>
              <a:ea typeface="微软雅黑" pitchFamily="34" charset="-122"/>
            </a:endParaRPr>
          </a:p>
        </p:txBody>
      </p:sp>
      <p:sp>
        <p:nvSpPr>
          <p:cNvPr id="43" name="Line 79"/>
          <p:cNvSpPr>
            <a:spLocks noChangeShapeType="1"/>
          </p:cNvSpPr>
          <p:nvPr/>
        </p:nvSpPr>
        <p:spPr bwMode="auto">
          <a:xfrm>
            <a:off x="2243833" y="1776286"/>
            <a:ext cx="335644" cy="0"/>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4" name="Line 80"/>
          <p:cNvSpPr>
            <a:spLocks noChangeShapeType="1"/>
          </p:cNvSpPr>
          <p:nvPr/>
        </p:nvSpPr>
        <p:spPr bwMode="auto">
          <a:xfrm>
            <a:off x="3525663" y="1368571"/>
            <a:ext cx="335644" cy="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5" name="Line 81"/>
          <p:cNvSpPr>
            <a:spLocks noChangeShapeType="1"/>
          </p:cNvSpPr>
          <p:nvPr/>
        </p:nvSpPr>
        <p:spPr bwMode="auto">
          <a:xfrm rot="20108977">
            <a:off x="4459494" y="1206056"/>
            <a:ext cx="335644" cy="95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6" name="Line 82"/>
          <p:cNvSpPr>
            <a:spLocks noChangeShapeType="1"/>
          </p:cNvSpPr>
          <p:nvPr/>
        </p:nvSpPr>
        <p:spPr bwMode="auto">
          <a:xfrm rot="1356885">
            <a:off x="4525387" y="1605217"/>
            <a:ext cx="335644" cy="95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7" name="Line 83"/>
          <p:cNvSpPr>
            <a:spLocks noChangeShapeType="1"/>
          </p:cNvSpPr>
          <p:nvPr/>
        </p:nvSpPr>
        <p:spPr bwMode="auto">
          <a:xfrm rot="20542436">
            <a:off x="5421124" y="927593"/>
            <a:ext cx="335644" cy="1901"/>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48" name="Line 84"/>
          <p:cNvSpPr>
            <a:spLocks noChangeShapeType="1"/>
          </p:cNvSpPr>
          <p:nvPr/>
        </p:nvSpPr>
        <p:spPr bwMode="auto">
          <a:xfrm rot="1693237">
            <a:off x="5441716" y="1269731"/>
            <a:ext cx="335644" cy="951"/>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50" name="Line 86"/>
          <p:cNvSpPr>
            <a:spLocks noChangeShapeType="1"/>
          </p:cNvSpPr>
          <p:nvPr/>
        </p:nvSpPr>
        <p:spPr bwMode="auto">
          <a:xfrm rot="221438">
            <a:off x="5457159" y="1879877"/>
            <a:ext cx="335644" cy="951"/>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110"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6484" y="794714"/>
            <a:ext cx="328414" cy="328415"/>
          </a:xfrm>
          <a:prstGeom prst="rect">
            <a:avLst/>
          </a:prstGeom>
          <a:noFill/>
          <a:extLst>
            <a:ext uri="{909E8E84-426E-40DD-AFC4-6F175D3DCCD1}">
              <a14:hiddenFill xmlns:a14="http://schemas.microsoft.com/office/drawing/2010/main" xmlns="">
                <a:solidFill>
                  <a:srgbClr val="FFFFFF"/>
                </a:solidFill>
              </a14:hiddenFill>
            </a:ext>
          </a:extLst>
        </p:spPr>
      </p:pic>
      <p:pic>
        <p:nvPicPr>
          <p:cNvPr id="111"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6484" y="1238793"/>
            <a:ext cx="328414" cy="328415"/>
          </a:xfrm>
          <a:prstGeom prst="rect">
            <a:avLst/>
          </a:prstGeom>
          <a:noFill/>
          <a:extLst>
            <a:ext uri="{909E8E84-426E-40DD-AFC4-6F175D3DCCD1}">
              <a14:hiddenFill xmlns:a14="http://schemas.microsoft.com/office/drawing/2010/main" xmlns="">
                <a:solidFill>
                  <a:srgbClr val="FFFFFF"/>
                </a:solidFill>
              </a14:hiddenFill>
            </a:ext>
          </a:extLst>
        </p:spPr>
      </p:pic>
      <p:pic>
        <p:nvPicPr>
          <p:cNvPr id="112"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6484" y="1849883"/>
            <a:ext cx="328414" cy="328415"/>
          </a:xfrm>
          <a:prstGeom prst="rect">
            <a:avLst/>
          </a:prstGeom>
          <a:noFill/>
          <a:extLst>
            <a:ext uri="{909E8E84-426E-40DD-AFC4-6F175D3DCCD1}">
              <a14:hiddenFill xmlns:a14="http://schemas.microsoft.com/office/drawing/2010/main" xmlns="">
                <a:solidFill>
                  <a:srgbClr val="FFFFFF"/>
                </a:solidFill>
              </a14:hiddenFill>
            </a:ext>
          </a:extLst>
        </p:spPr>
      </p:pic>
      <p:pic>
        <p:nvPicPr>
          <p:cNvPr id="113"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47789" y="2145984"/>
            <a:ext cx="328414" cy="328415"/>
          </a:xfrm>
          <a:prstGeom prst="rect">
            <a:avLst/>
          </a:prstGeom>
          <a:noFill/>
          <a:extLst>
            <a:ext uri="{909E8E84-426E-40DD-AFC4-6F175D3DCCD1}">
              <a14:hiddenFill xmlns:a14="http://schemas.microsoft.com/office/drawing/2010/main" xmlns="">
                <a:solidFill>
                  <a:srgbClr val="FFFFFF"/>
                </a:solidFill>
              </a14:hiddenFill>
            </a:ext>
          </a:extLst>
        </p:spPr>
      </p:pic>
      <p:sp>
        <p:nvSpPr>
          <p:cNvPr id="49" name="Line 85"/>
          <p:cNvSpPr>
            <a:spLocks noChangeShapeType="1"/>
          </p:cNvSpPr>
          <p:nvPr/>
        </p:nvSpPr>
        <p:spPr bwMode="auto">
          <a:xfrm rot="6078718">
            <a:off x="4836044" y="2078468"/>
            <a:ext cx="314577" cy="1030"/>
          </a:xfrm>
          <a:prstGeom prst="line">
            <a:avLst/>
          </a:prstGeom>
          <a:noFill/>
          <a:ln w="38100">
            <a:solidFill>
              <a:srgbClr val="CC00CC"/>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114"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91645" y="1247853"/>
            <a:ext cx="328414" cy="32841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20" name="组合 119"/>
          <p:cNvGrpSpPr/>
          <p:nvPr/>
        </p:nvGrpSpPr>
        <p:grpSpPr>
          <a:xfrm>
            <a:off x="1689810" y="2565105"/>
            <a:ext cx="5570140" cy="1781646"/>
            <a:chOff x="1689810" y="2558755"/>
            <a:chExt cx="5570140" cy="1781646"/>
          </a:xfrm>
        </p:grpSpPr>
        <p:sp>
          <p:nvSpPr>
            <p:cNvPr id="70" name="Line 40"/>
            <p:cNvSpPr>
              <a:spLocks noChangeShapeType="1"/>
            </p:cNvSpPr>
            <p:nvPr/>
          </p:nvSpPr>
          <p:spPr bwMode="auto">
            <a:xfrm>
              <a:off x="5243000" y="3631738"/>
              <a:ext cx="344910" cy="0"/>
            </a:xfrm>
            <a:prstGeom prst="line">
              <a:avLst/>
            </a:prstGeom>
            <a:noFill/>
            <a:ln w="19050">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1" name="Line 41"/>
            <p:cNvSpPr>
              <a:spLocks noChangeShapeType="1"/>
            </p:cNvSpPr>
            <p:nvPr/>
          </p:nvSpPr>
          <p:spPr bwMode="auto">
            <a:xfrm>
              <a:off x="5243000" y="2889488"/>
              <a:ext cx="3449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2" name="Line 42"/>
            <p:cNvSpPr>
              <a:spLocks noChangeShapeType="1"/>
            </p:cNvSpPr>
            <p:nvPr/>
          </p:nvSpPr>
          <p:spPr bwMode="auto">
            <a:xfrm rot="5400000">
              <a:off x="5048884" y="3763841"/>
              <a:ext cx="15966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3" name="Line 43"/>
            <p:cNvSpPr>
              <a:spLocks noChangeShapeType="1"/>
            </p:cNvSpPr>
            <p:nvPr/>
          </p:nvSpPr>
          <p:spPr bwMode="auto">
            <a:xfrm rot="16200000" flipH="1">
              <a:off x="4481109" y="3917803"/>
              <a:ext cx="14826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4" name="Line 44"/>
            <p:cNvSpPr>
              <a:spLocks noChangeShapeType="1"/>
            </p:cNvSpPr>
            <p:nvPr/>
          </p:nvSpPr>
          <p:spPr bwMode="auto">
            <a:xfrm rot="10800000">
              <a:off x="5587909" y="3843673"/>
              <a:ext cx="28622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5" name="Line 45"/>
            <p:cNvSpPr>
              <a:spLocks noChangeShapeType="1"/>
            </p:cNvSpPr>
            <p:nvPr/>
          </p:nvSpPr>
          <p:spPr bwMode="auto">
            <a:xfrm rot="10800000">
              <a:off x="5587909" y="3260138"/>
              <a:ext cx="28622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6" name="Line 46"/>
            <p:cNvSpPr>
              <a:spLocks noChangeShapeType="1"/>
            </p:cNvSpPr>
            <p:nvPr/>
          </p:nvSpPr>
          <p:spPr bwMode="auto">
            <a:xfrm rot="10800000">
              <a:off x="5587909" y="2783996"/>
              <a:ext cx="28622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7" name="Line 47"/>
            <p:cNvSpPr>
              <a:spLocks noChangeShapeType="1"/>
            </p:cNvSpPr>
            <p:nvPr/>
          </p:nvSpPr>
          <p:spPr bwMode="auto">
            <a:xfrm>
              <a:off x="4154732" y="3313359"/>
              <a:ext cx="916328" cy="31837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8" name="Line 48"/>
            <p:cNvSpPr>
              <a:spLocks noChangeShapeType="1"/>
            </p:cNvSpPr>
            <p:nvPr/>
          </p:nvSpPr>
          <p:spPr bwMode="auto">
            <a:xfrm>
              <a:off x="2221178" y="3260138"/>
              <a:ext cx="187589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79" name="Line 62"/>
            <p:cNvSpPr>
              <a:spLocks noChangeShapeType="1"/>
            </p:cNvSpPr>
            <p:nvPr/>
          </p:nvSpPr>
          <p:spPr bwMode="auto">
            <a:xfrm flipV="1">
              <a:off x="4211359" y="2889488"/>
              <a:ext cx="917357" cy="3706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0" name="Line 63"/>
            <p:cNvSpPr>
              <a:spLocks noChangeShapeType="1"/>
            </p:cNvSpPr>
            <p:nvPr/>
          </p:nvSpPr>
          <p:spPr bwMode="auto">
            <a:xfrm>
              <a:off x="4383299" y="3843673"/>
              <a:ext cx="85970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1" name="Line 64"/>
            <p:cNvSpPr>
              <a:spLocks noChangeShapeType="1"/>
            </p:cNvSpPr>
            <p:nvPr/>
          </p:nvSpPr>
          <p:spPr bwMode="auto">
            <a:xfrm rot="16200000">
              <a:off x="5242881" y="3022542"/>
              <a:ext cx="68902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2" name="Line 65"/>
            <p:cNvSpPr>
              <a:spLocks noChangeShapeType="1"/>
            </p:cNvSpPr>
            <p:nvPr/>
          </p:nvSpPr>
          <p:spPr bwMode="auto">
            <a:xfrm rot="16200000">
              <a:off x="5355976" y="3682108"/>
              <a:ext cx="46283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3" name="Line 66"/>
            <p:cNvSpPr>
              <a:spLocks noChangeShapeType="1"/>
            </p:cNvSpPr>
            <p:nvPr/>
          </p:nvSpPr>
          <p:spPr bwMode="auto">
            <a:xfrm rot="10800000">
              <a:off x="5587909" y="3556658"/>
              <a:ext cx="1719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4" name="Line 67"/>
            <p:cNvSpPr>
              <a:spLocks noChangeShapeType="1"/>
            </p:cNvSpPr>
            <p:nvPr/>
          </p:nvSpPr>
          <p:spPr bwMode="auto">
            <a:xfrm rot="10800000">
              <a:off x="5587909" y="2995931"/>
              <a:ext cx="1719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
          <p:nvSpPr>
            <p:cNvPr id="85" name="Line 70"/>
            <p:cNvSpPr>
              <a:spLocks noChangeShapeType="1"/>
            </p:cNvSpPr>
            <p:nvPr/>
          </p:nvSpPr>
          <p:spPr bwMode="auto">
            <a:xfrm rot="5400000">
              <a:off x="4829543" y="3923506"/>
              <a:ext cx="158714"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pic>
          <p:nvPicPr>
            <p:cNvPr id="86" name="Picture 4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07778" y="3154645"/>
              <a:ext cx="343880" cy="211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87" name="Text Box 50"/>
            <p:cNvSpPr txBox="1">
              <a:spLocks noChangeArrowheads="1"/>
            </p:cNvSpPr>
            <p:nvPr/>
          </p:nvSpPr>
          <p:spPr bwMode="auto">
            <a:xfrm>
              <a:off x="1777428" y="3015889"/>
              <a:ext cx="358294"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1</a:t>
              </a:r>
            </a:p>
          </p:txBody>
        </p:sp>
        <p:sp>
          <p:nvSpPr>
            <p:cNvPr id="88" name="Text Box 51"/>
            <p:cNvSpPr txBox="1">
              <a:spLocks noChangeArrowheads="1"/>
            </p:cNvSpPr>
            <p:nvPr/>
          </p:nvSpPr>
          <p:spPr bwMode="auto">
            <a:xfrm>
              <a:off x="6103730" y="2558755"/>
              <a:ext cx="1110919"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2</a:t>
              </a:r>
              <a:r>
                <a:rPr kumimoji="1" lang="en-US" altLang="zh-CN" sz="1100" b="1" dirty="0">
                  <a:latin typeface="微软雅黑" pitchFamily="34" charset="-122"/>
                  <a:ea typeface="微软雅黑" pitchFamily="34" charset="-122"/>
                </a:rPr>
                <a:t>   50 </a:t>
              </a:r>
              <a:r>
                <a:rPr kumimoji="1" lang="en-US" altLang="zh-CN" sz="1100" b="1" dirty="0" err="1" smtClean="0">
                  <a:latin typeface="微软雅黑" pitchFamily="34" charset="-122"/>
                  <a:ea typeface="微软雅黑" pitchFamily="34" charset="-122"/>
                </a:rPr>
                <a:t>kbit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89" name="Text Box 52"/>
            <p:cNvSpPr txBox="1">
              <a:spLocks noChangeArrowheads="1"/>
            </p:cNvSpPr>
            <p:nvPr/>
          </p:nvSpPr>
          <p:spPr bwMode="auto">
            <a:xfrm>
              <a:off x="3947786" y="2902794"/>
              <a:ext cx="339762"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2</a:t>
              </a:r>
            </a:p>
          </p:txBody>
        </p:sp>
        <p:sp>
          <p:nvSpPr>
            <p:cNvPr id="90" name="Text Box 53"/>
            <p:cNvSpPr txBox="1">
              <a:spLocks noChangeArrowheads="1"/>
            </p:cNvSpPr>
            <p:nvPr/>
          </p:nvSpPr>
          <p:spPr bwMode="auto">
            <a:xfrm>
              <a:off x="3041754" y="2922752"/>
              <a:ext cx="339762"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1</a:t>
              </a:r>
            </a:p>
          </p:txBody>
        </p:sp>
        <p:pic>
          <p:nvPicPr>
            <p:cNvPr id="96" name="Picture 5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56776" y="3525295"/>
              <a:ext cx="343880" cy="211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97" name="Picture 60"/>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56776" y="2783996"/>
              <a:ext cx="343880" cy="211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98" name="Picture 6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25135" y="3154645"/>
              <a:ext cx="343880" cy="211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99" name="Text Box 68"/>
            <p:cNvSpPr txBox="1">
              <a:spLocks noChangeArrowheads="1"/>
            </p:cNvSpPr>
            <p:nvPr/>
          </p:nvSpPr>
          <p:spPr bwMode="auto">
            <a:xfrm>
              <a:off x="6103730" y="3045351"/>
              <a:ext cx="1156220"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3</a:t>
              </a:r>
              <a:r>
                <a:rPr kumimoji="1" lang="en-US" altLang="zh-CN" sz="1100" b="1" dirty="0">
                  <a:latin typeface="微软雅黑" pitchFamily="34" charset="-122"/>
                  <a:ea typeface="微软雅黑" pitchFamily="34" charset="-122"/>
                </a:rPr>
                <a:t>  100 </a:t>
              </a:r>
              <a:r>
                <a:rPr kumimoji="1" lang="en-US" altLang="zh-CN" sz="1100" b="1" dirty="0" err="1" smtClean="0">
                  <a:latin typeface="微软雅黑" pitchFamily="34" charset="-122"/>
                  <a:ea typeface="微软雅黑" pitchFamily="34" charset="-122"/>
                </a:rPr>
                <a:t>kbit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00" name="Text Box 69"/>
            <p:cNvSpPr txBox="1">
              <a:spLocks noChangeArrowheads="1"/>
            </p:cNvSpPr>
            <p:nvPr/>
          </p:nvSpPr>
          <p:spPr bwMode="auto">
            <a:xfrm>
              <a:off x="6103730" y="3649795"/>
              <a:ext cx="1043996"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4</a:t>
              </a:r>
              <a:r>
                <a:rPr kumimoji="1" lang="en-US" altLang="zh-CN" sz="1100" b="1" dirty="0">
                  <a:latin typeface="微软雅黑" pitchFamily="34" charset="-122"/>
                  <a:ea typeface="微软雅黑" pitchFamily="34" charset="-122"/>
                </a:rPr>
                <a:t>  3 </a:t>
              </a:r>
              <a:r>
                <a:rPr kumimoji="1" lang="en-US" altLang="zh-CN" sz="1100" b="1" dirty="0" err="1" smtClean="0">
                  <a:latin typeface="微软雅黑" pitchFamily="34" charset="-122"/>
                  <a:ea typeface="微软雅黑" pitchFamily="34" charset="-122"/>
                </a:rPr>
                <a:t>Mbit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01" name="Text Box 71"/>
            <p:cNvSpPr txBox="1">
              <a:spLocks noChangeArrowheads="1"/>
            </p:cNvSpPr>
            <p:nvPr/>
          </p:nvSpPr>
          <p:spPr bwMode="auto">
            <a:xfrm>
              <a:off x="4988693" y="2571110"/>
              <a:ext cx="339762"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a:latin typeface="微软雅黑" pitchFamily="34" charset="-122"/>
                  <a:ea typeface="微软雅黑" pitchFamily="34" charset="-122"/>
                </a:rPr>
                <a:t>R</a:t>
              </a:r>
              <a:r>
                <a:rPr kumimoji="1" lang="en-US" altLang="zh-CN" sz="1100" b="1" baseline="-25000">
                  <a:latin typeface="微软雅黑" pitchFamily="34" charset="-122"/>
                  <a:ea typeface="微软雅黑" pitchFamily="34" charset="-122"/>
                </a:rPr>
                <a:t>3</a:t>
              </a:r>
            </a:p>
          </p:txBody>
        </p:sp>
        <p:sp>
          <p:nvSpPr>
            <p:cNvPr id="102" name="Text Box 72"/>
            <p:cNvSpPr txBox="1">
              <a:spLocks noChangeArrowheads="1"/>
            </p:cNvSpPr>
            <p:nvPr/>
          </p:nvSpPr>
          <p:spPr bwMode="auto">
            <a:xfrm>
              <a:off x="5027817" y="3299104"/>
              <a:ext cx="339762"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R</a:t>
              </a:r>
              <a:r>
                <a:rPr kumimoji="1" lang="en-US" altLang="zh-CN" sz="1100" b="1" baseline="-25000" dirty="0">
                  <a:latin typeface="微软雅黑" pitchFamily="34" charset="-122"/>
                  <a:ea typeface="微软雅黑" pitchFamily="34" charset="-122"/>
                </a:rPr>
                <a:t>4</a:t>
              </a:r>
            </a:p>
          </p:txBody>
        </p:sp>
        <p:sp>
          <p:nvSpPr>
            <p:cNvPr id="103" name="Text Box 73"/>
            <p:cNvSpPr txBox="1">
              <a:spLocks noChangeArrowheads="1"/>
            </p:cNvSpPr>
            <p:nvPr/>
          </p:nvSpPr>
          <p:spPr bwMode="auto">
            <a:xfrm>
              <a:off x="5011344" y="3993834"/>
              <a:ext cx="1043996"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H</a:t>
              </a:r>
              <a:r>
                <a:rPr kumimoji="1" lang="en-US" altLang="zh-CN" sz="1100" b="1" baseline="-25000" dirty="0">
                  <a:latin typeface="微软雅黑" pitchFamily="34" charset="-122"/>
                  <a:ea typeface="微软雅黑" pitchFamily="34" charset="-122"/>
                </a:rPr>
                <a:t>5</a:t>
              </a:r>
              <a:r>
                <a:rPr kumimoji="1" lang="en-US" altLang="zh-CN" sz="1100" b="1" dirty="0">
                  <a:latin typeface="微软雅黑" pitchFamily="34" charset="-122"/>
                  <a:ea typeface="微软雅黑" pitchFamily="34" charset="-122"/>
                </a:rPr>
                <a:t>  3 </a:t>
              </a:r>
              <a:r>
                <a:rPr kumimoji="1" lang="en-US" altLang="zh-CN" sz="1100" b="1" dirty="0" err="1" smtClean="0">
                  <a:latin typeface="微软雅黑" pitchFamily="34" charset="-122"/>
                  <a:ea typeface="微软雅黑" pitchFamily="34" charset="-122"/>
                </a:rPr>
                <a:t>Mbit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sp>
          <p:nvSpPr>
            <p:cNvPr id="104" name="Text Box 74"/>
            <p:cNvSpPr txBox="1">
              <a:spLocks noChangeArrowheads="1"/>
            </p:cNvSpPr>
            <p:nvPr/>
          </p:nvSpPr>
          <p:spPr bwMode="auto">
            <a:xfrm>
              <a:off x="1985403" y="2828664"/>
              <a:ext cx="466400"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源站</a:t>
              </a:r>
              <a:endParaRPr kumimoji="1" lang="zh-CN" altLang="en-US" sz="1100" b="1" baseline="-25000" dirty="0">
                <a:latin typeface="微软雅黑" pitchFamily="34" charset="-122"/>
                <a:ea typeface="微软雅黑" pitchFamily="34" charset="-122"/>
              </a:endParaRPr>
            </a:p>
          </p:txBody>
        </p:sp>
        <p:sp>
          <p:nvSpPr>
            <p:cNvPr id="105" name="Text Box 75"/>
            <p:cNvSpPr txBox="1">
              <a:spLocks noChangeArrowheads="1"/>
            </p:cNvSpPr>
            <p:nvPr/>
          </p:nvSpPr>
          <p:spPr bwMode="auto">
            <a:xfrm>
              <a:off x="1689810" y="3878736"/>
              <a:ext cx="295465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(b) </a:t>
              </a:r>
              <a:r>
                <a:rPr kumimoji="1" lang="zh-CN" altLang="en-US" sz="1400" b="1" dirty="0">
                  <a:solidFill>
                    <a:srgbClr val="0000FF"/>
                  </a:solidFill>
                  <a:latin typeface="微软雅黑" pitchFamily="34" charset="-122"/>
                  <a:ea typeface="微软雅黑" pitchFamily="34" charset="-122"/>
                </a:rPr>
                <a:t>各终点向源点返回 </a:t>
              </a:r>
              <a:r>
                <a:rPr kumimoji="1" lang="en-US" altLang="zh-CN" sz="1400" b="1" dirty="0">
                  <a:solidFill>
                    <a:srgbClr val="0000FF"/>
                  </a:solidFill>
                  <a:latin typeface="微软雅黑" pitchFamily="34" charset="-122"/>
                  <a:ea typeface="微软雅黑" pitchFamily="34" charset="-122"/>
                </a:rPr>
                <a:t>RESV </a:t>
              </a:r>
              <a:r>
                <a:rPr kumimoji="1" lang="zh-CN" altLang="en-US" sz="1400" b="1" dirty="0">
                  <a:solidFill>
                    <a:srgbClr val="0000FF"/>
                  </a:solidFill>
                  <a:latin typeface="微软雅黑" pitchFamily="34" charset="-122"/>
                  <a:ea typeface="微软雅黑" pitchFamily="34" charset="-122"/>
                </a:rPr>
                <a:t>报文</a:t>
              </a:r>
              <a:r>
                <a:rPr kumimoji="1" lang="zh-CN" altLang="en-US" sz="2400" b="1" dirty="0">
                  <a:solidFill>
                    <a:srgbClr val="0000FF"/>
                  </a:solidFill>
                  <a:latin typeface="微软雅黑" pitchFamily="34" charset="-122"/>
                  <a:ea typeface="微软雅黑" pitchFamily="34" charset="-122"/>
                </a:rPr>
                <a:t> </a:t>
              </a:r>
            </a:p>
          </p:txBody>
        </p:sp>
        <p:sp>
          <p:nvSpPr>
            <p:cNvPr id="106" name="AutoShape 99"/>
            <p:cNvSpPr>
              <a:spLocks noChangeArrowheads="1"/>
            </p:cNvSpPr>
            <p:nvPr/>
          </p:nvSpPr>
          <p:spPr bwMode="auto">
            <a:xfrm>
              <a:off x="2097628" y="3454967"/>
              <a:ext cx="1784265" cy="350691"/>
            </a:xfrm>
            <a:prstGeom prst="roundRect">
              <a:avLst>
                <a:gd name="adj" fmla="val 16667"/>
              </a:avLst>
            </a:prstGeom>
            <a:solidFill>
              <a:srgbClr val="66FFFF"/>
            </a:solidFill>
            <a:ln w="9525">
              <a:solidFill>
                <a:schemeClr val="tx1"/>
              </a:solidFill>
              <a:round/>
              <a:headEnd/>
              <a:tailEnd/>
            </a:ln>
            <a:effectLst/>
          </p:spPr>
          <p:txBody>
            <a:bodyPr wrap="none" anchor="ctr"/>
            <a:lstStyle/>
            <a:p>
              <a:endParaRPr lang="zh-CN" altLang="en-US" sz="1050" b="1">
                <a:latin typeface="微软雅黑" pitchFamily="34" charset="-122"/>
                <a:ea typeface="微软雅黑" pitchFamily="34" charset="-122"/>
              </a:endParaRPr>
            </a:p>
          </p:txBody>
        </p:sp>
        <p:sp>
          <p:nvSpPr>
            <p:cNvPr id="107" name="Text Box 100"/>
            <p:cNvSpPr txBox="1">
              <a:spLocks noChangeArrowheads="1"/>
            </p:cNvSpPr>
            <p:nvPr/>
          </p:nvSpPr>
          <p:spPr bwMode="auto">
            <a:xfrm>
              <a:off x="2489898" y="3505337"/>
              <a:ext cx="1196374" cy="261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itchFamily="34" charset="-122"/>
                  <a:ea typeface="微软雅黑" pitchFamily="34" charset="-122"/>
                </a:rPr>
                <a:t>表示 </a:t>
              </a:r>
              <a:r>
                <a:rPr kumimoji="1" lang="en-US" altLang="zh-CN" sz="1100" b="1" dirty="0">
                  <a:latin typeface="微软雅黑" pitchFamily="34" charset="-122"/>
                  <a:ea typeface="微软雅黑" pitchFamily="34" charset="-122"/>
                </a:rPr>
                <a:t>RESV </a:t>
              </a:r>
              <a:r>
                <a:rPr kumimoji="1" lang="zh-CN" altLang="en-US" sz="1100" b="1" dirty="0">
                  <a:latin typeface="微软雅黑" pitchFamily="34" charset="-122"/>
                  <a:ea typeface="微软雅黑" pitchFamily="34" charset="-122"/>
                </a:rPr>
                <a:t>报文</a:t>
              </a:r>
              <a:endParaRPr kumimoji="1" lang="zh-CN" altLang="en-US" sz="1100" b="1" baseline="-25000" dirty="0">
                <a:latin typeface="微软雅黑" pitchFamily="34" charset="-122"/>
                <a:ea typeface="微软雅黑" pitchFamily="34" charset="-122"/>
              </a:endParaRPr>
            </a:p>
          </p:txBody>
        </p:sp>
        <p:sp>
          <p:nvSpPr>
            <p:cNvPr id="108" name="AutoShape 101"/>
            <p:cNvSpPr>
              <a:spLocks noChangeArrowheads="1"/>
            </p:cNvSpPr>
            <p:nvPr/>
          </p:nvSpPr>
          <p:spPr bwMode="auto">
            <a:xfrm>
              <a:off x="2135722" y="3581368"/>
              <a:ext cx="400507" cy="105493"/>
            </a:xfrm>
            <a:prstGeom prst="rightArrow">
              <a:avLst>
                <a:gd name="adj1" fmla="val 50000"/>
                <a:gd name="adj2" fmla="val 876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pic>
          <p:nvPicPr>
            <p:cNvPr id="115"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82715" y="3077319"/>
              <a:ext cx="328414" cy="328415"/>
            </a:xfrm>
            <a:prstGeom prst="rect">
              <a:avLst/>
            </a:prstGeom>
            <a:noFill/>
            <a:extLst>
              <a:ext uri="{909E8E84-426E-40DD-AFC4-6F175D3DCCD1}">
                <a14:hiddenFill xmlns:a14="http://schemas.microsoft.com/office/drawing/2010/main" xmlns="">
                  <a:solidFill>
                    <a:srgbClr val="FFFFFF"/>
                  </a:solidFill>
                </a14:hiddenFill>
              </a:ext>
            </a:extLst>
          </p:spPr>
        </p:pic>
        <p:pic>
          <p:nvPicPr>
            <p:cNvPr id="116"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48049" y="3960303"/>
              <a:ext cx="328414" cy="328415"/>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8893" y="3659850"/>
              <a:ext cx="328414" cy="328415"/>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5139" y="2590310"/>
              <a:ext cx="328414" cy="328415"/>
            </a:xfrm>
            <a:prstGeom prst="rect">
              <a:avLst/>
            </a:prstGeom>
            <a:noFill/>
            <a:extLst>
              <a:ext uri="{909E8E84-426E-40DD-AFC4-6F175D3DCCD1}">
                <a14:hiddenFill xmlns:a14="http://schemas.microsoft.com/office/drawing/2010/main" xmlns="">
                  <a:solidFill>
                    <a:srgbClr val="FFFFFF"/>
                  </a:solidFill>
                </a14:hiddenFill>
              </a:ext>
            </a:extLst>
          </p:spPr>
        </p:pic>
        <p:pic>
          <p:nvPicPr>
            <p:cNvPr id="119" name="Picture 200" descr="jisuanj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15139" y="3073665"/>
              <a:ext cx="328414" cy="3284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39" name="Group 106"/>
          <p:cNvGrpSpPr>
            <a:grpSpLocks/>
          </p:cNvGrpSpPr>
          <p:nvPr/>
        </p:nvGrpSpPr>
        <p:grpSpPr bwMode="auto">
          <a:xfrm>
            <a:off x="3310479" y="2911056"/>
            <a:ext cx="787631" cy="328835"/>
            <a:chOff x="1634" y="2715"/>
            <a:chExt cx="765" cy="346"/>
          </a:xfrm>
        </p:grpSpPr>
        <p:sp>
          <p:nvSpPr>
            <p:cNvPr id="140" name="AutoShape 88"/>
            <p:cNvSpPr>
              <a:spLocks noChangeArrowheads="1"/>
            </p:cNvSpPr>
            <p:nvPr/>
          </p:nvSpPr>
          <p:spPr bwMode="auto">
            <a:xfrm flipH="1">
              <a:off x="1732" y="2950"/>
              <a:ext cx="390" cy="111"/>
            </a:xfrm>
            <a:prstGeom prst="rightArrow">
              <a:avLst>
                <a:gd name="adj1" fmla="val 50000"/>
                <a:gd name="adj2" fmla="val 87838"/>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41" name="Text Box 96"/>
            <p:cNvSpPr txBox="1">
              <a:spLocks noChangeArrowheads="1"/>
            </p:cNvSpPr>
            <p:nvPr/>
          </p:nvSpPr>
          <p:spPr bwMode="auto">
            <a:xfrm>
              <a:off x="1634" y="2715"/>
              <a:ext cx="765" cy="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3 </a:t>
              </a:r>
              <a:r>
                <a:rPr kumimoji="1" lang="en-US" altLang="zh-CN" sz="1100" b="1" dirty="0" err="1" smtClean="0">
                  <a:latin typeface="微软雅黑" pitchFamily="34" charset="-122"/>
                  <a:ea typeface="微软雅黑" pitchFamily="34" charset="-122"/>
                </a:rPr>
                <a:t>Mbit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nvGrpSpPr>
          <p:cNvPr id="142" name="Group 105"/>
          <p:cNvGrpSpPr>
            <a:grpSpLocks/>
          </p:cNvGrpSpPr>
          <p:nvPr/>
        </p:nvGrpSpPr>
        <p:grpSpPr bwMode="auto">
          <a:xfrm>
            <a:off x="2336493" y="2923412"/>
            <a:ext cx="787631" cy="316479"/>
            <a:chOff x="688" y="2728"/>
            <a:chExt cx="765" cy="333"/>
          </a:xfrm>
        </p:grpSpPr>
        <p:sp>
          <p:nvSpPr>
            <p:cNvPr id="143" name="AutoShape 87"/>
            <p:cNvSpPr>
              <a:spLocks noChangeArrowheads="1"/>
            </p:cNvSpPr>
            <p:nvPr/>
          </p:nvSpPr>
          <p:spPr bwMode="auto">
            <a:xfrm flipH="1">
              <a:off x="818" y="2950"/>
              <a:ext cx="389" cy="111"/>
            </a:xfrm>
            <a:prstGeom prst="rightArrow">
              <a:avLst>
                <a:gd name="adj1" fmla="val 50000"/>
                <a:gd name="adj2" fmla="val 87613"/>
              </a:avLst>
            </a:prstGeom>
            <a:solidFill>
              <a:srgbClr val="FFFF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44" name="Text Box 97"/>
            <p:cNvSpPr txBox="1">
              <a:spLocks noChangeArrowheads="1"/>
            </p:cNvSpPr>
            <p:nvPr/>
          </p:nvSpPr>
          <p:spPr bwMode="auto">
            <a:xfrm>
              <a:off x="688" y="2728"/>
              <a:ext cx="765" cy="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3 </a:t>
              </a:r>
              <a:r>
                <a:rPr kumimoji="1" lang="en-US" altLang="zh-CN" sz="1100" b="1" dirty="0" err="1" smtClean="0">
                  <a:latin typeface="微软雅黑" pitchFamily="34" charset="-122"/>
                  <a:ea typeface="微软雅黑" pitchFamily="34" charset="-122"/>
                </a:rPr>
                <a:t>Mbit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nvGrpSpPr>
          <p:cNvPr id="145" name="Group 111"/>
          <p:cNvGrpSpPr>
            <a:grpSpLocks/>
          </p:cNvGrpSpPr>
          <p:nvPr/>
        </p:nvGrpSpPr>
        <p:grpSpPr bwMode="auto">
          <a:xfrm>
            <a:off x="4104291" y="2736174"/>
            <a:ext cx="1103713" cy="742250"/>
            <a:chOff x="2405" y="2531"/>
            <a:chExt cx="1072" cy="781"/>
          </a:xfrm>
        </p:grpSpPr>
        <p:grpSp>
          <p:nvGrpSpPr>
            <p:cNvPr id="146" name="Group 108"/>
            <p:cNvGrpSpPr>
              <a:grpSpLocks/>
            </p:cNvGrpSpPr>
            <p:nvPr/>
          </p:nvGrpSpPr>
          <p:grpSpPr bwMode="auto">
            <a:xfrm>
              <a:off x="2712" y="3008"/>
              <a:ext cx="765" cy="304"/>
              <a:chOff x="2712" y="3008"/>
              <a:chExt cx="765" cy="304"/>
            </a:xfrm>
          </p:grpSpPr>
          <p:sp>
            <p:nvSpPr>
              <p:cNvPr id="150" name="AutoShape 94"/>
              <p:cNvSpPr>
                <a:spLocks noChangeArrowheads="1"/>
              </p:cNvSpPr>
              <p:nvPr/>
            </p:nvSpPr>
            <p:spPr bwMode="auto">
              <a:xfrm rot="1212895" flipH="1">
                <a:off x="2776" y="3201"/>
                <a:ext cx="390" cy="111"/>
              </a:xfrm>
              <a:prstGeom prst="rightArrow">
                <a:avLst>
                  <a:gd name="adj1" fmla="val 50000"/>
                  <a:gd name="adj2" fmla="val 87838"/>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51" name="Text Box 95"/>
              <p:cNvSpPr txBox="1">
                <a:spLocks noChangeArrowheads="1"/>
              </p:cNvSpPr>
              <p:nvPr/>
            </p:nvSpPr>
            <p:spPr bwMode="auto">
              <a:xfrm rot="1270622">
                <a:off x="2712" y="3008"/>
                <a:ext cx="765" cy="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3 </a:t>
                </a:r>
                <a:r>
                  <a:rPr kumimoji="1" lang="en-US" altLang="zh-CN" sz="1100" b="1" dirty="0" err="1" smtClean="0">
                    <a:latin typeface="微软雅黑" pitchFamily="34" charset="-122"/>
                    <a:ea typeface="微软雅黑" pitchFamily="34" charset="-122"/>
                  </a:rPr>
                  <a:t>Mbit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nvGrpSpPr>
            <p:cNvPr id="147" name="Group 107"/>
            <p:cNvGrpSpPr>
              <a:grpSpLocks/>
            </p:cNvGrpSpPr>
            <p:nvPr/>
          </p:nvGrpSpPr>
          <p:grpSpPr bwMode="auto">
            <a:xfrm>
              <a:off x="2405" y="2531"/>
              <a:ext cx="874" cy="363"/>
              <a:chOff x="2405" y="2531"/>
              <a:chExt cx="874" cy="363"/>
            </a:xfrm>
          </p:grpSpPr>
          <p:sp>
            <p:nvSpPr>
              <p:cNvPr id="148" name="AutoShape 89"/>
              <p:cNvSpPr>
                <a:spLocks noChangeArrowheads="1"/>
              </p:cNvSpPr>
              <p:nvPr/>
            </p:nvSpPr>
            <p:spPr bwMode="auto">
              <a:xfrm rot="20167091" flipH="1">
                <a:off x="2651" y="2783"/>
                <a:ext cx="389" cy="111"/>
              </a:xfrm>
              <a:prstGeom prst="rightArrow">
                <a:avLst>
                  <a:gd name="adj1" fmla="val 50000"/>
                  <a:gd name="adj2" fmla="val 87613"/>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49" name="Text Box 98"/>
              <p:cNvSpPr txBox="1">
                <a:spLocks noChangeArrowheads="1"/>
              </p:cNvSpPr>
              <p:nvPr/>
            </p:nvSpPr>
            <p:spPr bwMode="auto">
              <a:xfrm rot="20213853">
                <a:off x="2405" y="2531"/>
                <a:ext cx="874" cy="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itchFamily="34" charset="-122"/>
                    <a:ea typeface="微软雅黑" pitchFamily="34" charset="-122"/>
                  </a:rPr>
                  <a:t>100 </a:t>
                </a:r>
                <a:r>
                  <a:rPr kumimoji="1" lang="en-US" altLang="zh-CN" sz="1100" b="1" dirty="0" err="1" smtClean="0">
                    <a:latin typeface="微软雅黑" pitchFamily="34" charset="-122"/>
                    <a:ea typeface="微软雅黑" pitchFamily="34" charset="-122"/>
                  </a:rPr>
                  <a:t>kbit</a:t>
                </a:r>
                <a:r>
                  <a:rPr kumimoji="1" lang="en-US" altLang="zh-CN" sz="1100" b="1" dirty="0" smtClean="0">
                    <a:latin typeface="微软雅黑" pitchFamily="34" charset="-122"/>
                    <a:ea typeface="微软雅黑" pitchFamily="34" charset="-122"/>
                  </a:rPr>
                  <a:t>/s</a:t>
                </a:r>
                <a:endParaRPr kumimoji="1" lang="en-US" altLang="zh-CN" sz="1100" b="1" baseline="-25000" dirty="0">
                  <a:latin typeface="微软雅黑" pitchFamily="34" charset="-122"/>
                  <a:ea typeface="微软雅黑" pitchFamily="34" charset="-122"/>
                </a:endParaRPr>
              </a:p>
            </p:txBody>
          </p:sp>
        </p:grpSp>
      </p:grpSp>
      <p:grpSp>
        <p:nvGrpSpPr>
          <p:cNvPr id="152" name="Group 109"/>
          <p:cNvGrpSpPr>
            <a:grpSpLocks/>
          </p:cNvGrpSpPr>
          <p:nvPr/>
        </p:nvGrpSpPr>
        <p:grpSpPr bwMode="auto">
          <a:xfrm>
            <a:off x="5331551" y="2717166"/>
            <a:ext cx="430365" cy="1039720"/>
            <a:chOff x="3597" y="2511"/>
            <a:chExt cx="418" cy="1094"/>
          </a:xfrm>
        </p:grpSpPr>
        <p:sp>
          <p:nvSpPr>
            <p:cNvPr id="153" name="AutoShape 90"/>
            <p:cNvSpPr>
              <a:spLocks noChangeArrowheads="1"/>
            </p:cNvSpPr>
            <p:nvPr/>
          </p:nvSpPr>
          <p:spPr bwMode="auto">
            <a:xfrm rot="1132735" flipH="1">
              <a:off x="3625" y="2790"/>
              <a:ext cx="390" cy="111"/>
            </a:xfrm>
            <a:prstGeom prst="rightArrow">
              <a:avLst>
                <a:gd name="adj1" fmla="val 50000"/>
                <a:gd name="adj2" fmla="val 87838"/>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54" name="AutoShape 92"/>
            <p:cNvSpPr>
              <a:spLocks noChangeArrowheads="1"/>
            </p:cNvSpPr>
            <p:nvPr/>
          </p:nvSpPr>
          <p:spPr bwMode="auto">
            <a:xfrm rot="20696103" flipH="1">
              <a:off x="3611" y="2511"/>
              <a:ext cx="390" cy="112"/>
            </a:xfrm>
            <a:prstGeom prst="rightArrow">
              <a:avLst>
                <a:gd name="adj1" fmla="val 50000"/>
                <a:gd name="adj2" fmla="val 87054"/>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sp>
          <p:nvSpPr>
            <p:cNvPr id="155" name="AutoShape 91"/>
            <p:cNvSpPr>
              <a:spLocks noChangeArrowheads="1"/>
            </p:cNvSpPr>
            <p:nvPr/>
          </p:nvSpPr>
          <p:spPr bwMode="auto">
            <a:xfrm rot="619505" flipH="1">
              <a:off x="3597" y="3493"/>
              <a:ext cx="390" cy="112"/>
            </a:xfrm>
            <a:prstGeom prst="rightArrow">
              <a:avLst>
                <a:gd name="adj1" fmla="val 50000"/>
                <a:gd name="adj2" fmla="val 87054"/>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50" b="1">
                <a:latin typeface="微软雅黑" pitchFamily="34" charset="-122"/>
                <a:ea typeface="微软雅黑" pitchFamily="34" charset="-122"/>
              </a:endParaRPr>
            </a:p>
          </p:txBody>
        </p:sp>
      </p:grpSp>
      <p:sp>
        <p:nvSpPr>
          <p:cNvPr id="156" name="AutoShape 93"/>
          <p:cNvSpPr>
            <a:spLocks noChangeArrowheads="1"/>
          </p:cNvSpPr>
          <p:nvPr/>
        </p:nvSpPr>
        <p:spPr bwMode="auto">
          <a:xfrm rot="6284201" flipH="1">
            <a:off x="4819768" y="3810810"/>
            <a:ext cx="360000" cy="108000"/>
          </a:xfrm>
          <a:prstGeom prst="rightArrow">
            <a:avLst>
              <a:gd name="adj1" fmla="val 50000"/>
              <a:gd name="adj2" fmla="val 87054"/>
            </a:avLst>
          </a:prstGeom>
          <a:solidFill>
            <a:srgbClr val="FFFF00"/>
          </a:solidFill>
          <a:ln w="9525">
            <a:solidFill>
              <a:schemeClr val="tx1"/>
            </a:solidFill>
            <a:miter lim="800000"/>
            <a:headEnd/>
            <a:tailEnd/>
          </a:ln>
          <a:effectLst/>
          <a:extLst/>
        </p:spPr>
        <p:txBody>
          <a:bodyPr wrap="none" anchor="ctr"/>
          <a:lstStyle/>
          <a:p>
            <a:endParaRPr lang="zh-CN" altLang="en-US" sz="1050" b="1">
              <a:latin typeface="微软雅黑" pitchFamily="34" charset="-122"/>
              <a:ea typeface="微软雅黑" pitchFamily="34" charset="-122"/>
            </a:endParaRPr>
          </a:p>
        </p:txBody>
      </p:sp>
      <p:sp>
        <p:nvSpPr>
          <p:cNvPr id="121" name="Line 41"/>
          <p:cNvSpPr>
            <a:spLocks noChangeShapeType="1"/>
          </p:cNvSpPr>
          <p:nvPr/>
        </p:nvSpPr>
        <p:spPr bwMode="auto">
          <a:xfrm>
            <a:off x="5252096" y="3621441"/>
            <a:ext cx="3449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50" b="1">
              <a:latin typeface="微软雅黑" pitchFamily="34" charset="-122"/>
              <a:ea typeface="微软雅黑" pitchFamily="34" charset="-122"/>
            </a:endParaRPr>
          </a:p>
        </p:txBody>
      </p:sp>
    </p:spTree>
    <p:extLst>
      <p:ext uri="{BB962C8B-B14F-4D97-AF65-F5344CB8AC3E}">
        <p14:creationId xmlns:p14="http://schemas.microsoft.com/office/powerpoint/2010/main" xmlns="" val="255600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1000"/>
                                        <p:tgtEl>
                                          <p:spTgt spid="44"/>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1000"/>
                                        <p:tgtEl>
                                          <p:spTgt spid="4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left)">
                                      <p:cBhvr>
                                        <p:cTn id="18" dur="1000"/>
                                        <p:tgtEl>
                                          <p:spTgt spid="46"/>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up)">
                                      <p:cBhvr>
                                        <p:cTn id="22" dur="1000"/>
                                        <p:tgtEl>
                                          <p:spTgt spid="4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1000"/>
                                        <p:tgtEl>
                                          <p:spTgt spid="5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left)">
                                      <p:cBhvr>
                                        <p:cTn id="28" dur="1000"/>
                                        <p:tgtEl>
                                          <p:spTgt spid="4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10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0"/>
                                        </p:tgtEl>
                                        <p:attrNameLst>
                                          <p:attrName>style.visibility</p:attrName>
                                        </p:attrNameLst>
                                      </p:cBhvr>
                                      <p:to>
                                        <p:strVal val="visible"/>
                                      </p:to>
                                    </p:set>
                                  </p:childTnLst>
                                </p:cTn>
                              </p:par>
                            </p:childTnLst>
                          </p:cTn>
                        </p:par>
                        <p:par>
                          <p:cTn id="36" fill="hold">
                            <p:stCondLst>
                              <p:cond delay="0"/>
                            </p:stCondLst>
                            <p:childTnLst>
                              <p:par>
                                <p:cTn id="37" presetID="22" presetClass="entr" presetSubtype="2" fill="hold" nodeType="afterEffect">
                                  <p:stCondLst>
                                    <p:cond delay="500"/>
                                  </p:stCondLst>
                                  <p:childTnLst>
                                    <p:set>
                                      <p:cBhvr>
                                        <p:cTn id="38" dur="1" fill="hold">
                                          <p:stCondLst>
                                            <p:cond delay="0"/>
                                          </p:stCondLst>
                                        </p:cTn>
                                        <p:tgtEl>
                                          <p:spTgt spid="152"/>
                                        </p:tgtEl>
                                        <p:attrNameLst>
                                          <p:attrName>style.visibility</p:attrName>
                                        </p:attrNameLst>
                                      </p:cBhvr>
                                      <p:to>
                                        <p:strVal val="visible"/>
                                      </p:to>
                                    </p:set>
                                    <p:animEffect transition="in" filter="wipe(right)">
                                      <p:cBhvr>
                                        <p:cTn id="39" dur="1000"/>
                                        <p:tgtEl>
                                          <p:spTgt spid="152"/>
                                        </p:tgtEl>
                                      </p:cBhvr>
                                    </p:animEffect>
                                  </p:childTnLst>
                                </p:cTn>
                              </p:par>
                              <p:par>
                                <p:cTn id="40" presetID="22" presetClass="entr" presetSubtype="4" fill="hold" grpId="0" nodeType="withEffect">
                                  <p:stCondLst>
                                    <p:cond delay="500"/>
                                  </p:stCondLst>
                                  <p:childTnLst>
                                    <p:set>
                                      <p:cBhvr>
                                        <p:cTn id="41" dur="1" fill="hold">
                                          <p:stCondLst>
                                            <p:cond delay="0"/>
                                          </p:stCondLst>
                                        </p:cTn>
                                        <p:tgtEl>
                                          <p:spTgt spid="156"/>
                                        </p:tgtEl>
                                        <p:attrNameLst>
                                          <p:attrName>style.visibility</p:attrName>
                                        </p:attrNameLst>
                                      </p:cBhvr>
                                      <p:to>
                                        <p:strVal val="visible"/>
                                      </p:to>
                                    </p:set>
                                    <p:animEffect transition="in" filter="wipe(down)">
                                      <p:cBhvr>
                                        <p:cTn id="42" dur="1000"/>
                                        <p:tgtEl>
                                          <p:spTgt spid="156"/>
                                        </p:tgtEl>
                                      </p:cBhvr>
                                    </p:animEffect>
                                  </p:childTnLst>
                                </p:cTn>
                              </p:par>
                            </p:childTnLst>
                          </p:cTn>
                        </p:par>
                        <p:par>
                          <p:cTn id="43" fill="hold">
                            <p:stCondLst>
                              <p:cond delay="1500"/>
                            </p:stCondLst>
                            <p:childTnLst>
                              <p:par>
                                <p:cTn id="44" presetID="22" presetClass="entr" presetSubtype="2" fill="hold" nodeType="afterEffect">
                                  <p:stCondLst>
                                    <p:cond delay="500"/>
                                  </p:stCondLst>
                                  <p:childTnLst>
                                    <p:set>
                                      <p:cBhvr>
                                        <p:cTn id="45" dur="1" fill="hold">
                                          <p:stCondLst>
                                            <p:cond delay="0"/>
                                          </p:stCondLst>
                                        </p:cTn>
                                        <p:tgtEl>
                                          <p:spTgt spid="145"/>
                                        </p:tgtEl>
                                        <p:attrNameLst>
                                          <p:attrName>style.visibility</p:attrName>
                                        </p:attrNameLst>
                                      </p:cBhvr>
                                      <p:to>
                                        <p:strVal val="visible"/>
                                      </p:to>
                                    </p:set>
                                    <p:animEffect transition="in" filter="wipe(right)">
                                      <p:cBhvr>
                                        <p:cTn id="46" dur="1000"/>
                                        <p:tgtEl>
                                          <p:spTgt spid="145"/>
                                        </p:tgtEl>
                                      </p:cBhvr>
                                    </p:animEffect>
                                  </p:childTnLst>
                                </p:cTn>
                              </p:par>
                            </p:childTnLst>
                          </p:cTn>
                        </p:par>
                        <p:par>
                          <p:cTn id="47" fill="hold">
                            <p:stCondLst>
                              <p:cond delay="3000"/>
                            </p:stCondLst>
                            <p:childTnLst>
                              <p:par>
                                <p:cTn id="48" presetID="22" presetClass="entr" presetSubtype="2" fill="hold" nodeType="afterEffect">
                                  <p:stCondLst>
                                    <p:cond delay="500"/>
                                  </p:stCondLst>
                                  <p:childTnLst>
                                    <p:set>
                                      <p:cBhvr>
                                        <p:cTn id="49" dur="1" fill="hold">
                                          <p:stCondLst>
                                            <p:cond delay="0"/>
                                          </p:stCondLst>
                                        </p:cTn>
                                        <p:tgtEl>
                                          <p:spTgt spid="139"/>
                                        </p:tgtEl>
                                        <p:attrNameLst>
                                          <p:attrName>style.visibility</p:attrName>
                                        </p:attrNameLst>
                                      </p:cBhvr>
                                      <p:to>
                                        <p:strVal val="visible"/>
                                      </p:to>
                                    </p:set>
                                    <p:animEffect transition="in" filter="wipe(right)">
                                      <p:cBhvr>
                                        <p:cTn id="50" dur="1000"/>
                                        <p:tgtEl>
                                          <p:spTgt spid="139"/>
                                        </p:tgtEl>
                                      </p:cBhvr>
                                    </p:animEffect>
                                  </p:childTnLst>
                                </p:cTn>
                              </p:par>
                            </p:childTnLst>
                          </p:cTn>
                        </p:par>
                        <p:par>
                          <p:cTn id="51" fill="hold">
                            <p:stCondLst>
                              <p:cond delay="4500"/>
                            </p:stCondLst>
                            <p:childTnLst>
                              <p:par>
                                <p:cTn id="52" presetID="22" presetClass="entr" presetSubtype="2" fill="hold" nodeType="afterEffect">
                                  <p:stCondLst>
                                    <p:cond delay="500"/>
                                  </p:stCondLst>
                                  <p:childTnLst>
                                    <p:set>
                                      <p:cBhvr>
                                        <p:cTn id="53" dur="1" fill="hold">
                                          <p:stCondLst>
                                            <p:cond delay="0"/>
                                          </p:stCondLst>
                                        </p:cTn>
                                        <p:tgtEl>
                                          <p:spTgt spid="142"/>
                                        </p:tgtEl>
                                        <p:attrNameLst>
                                          <p:attrName>style.visibility</p:attrName>
                                        </p:attrNameLst>
                                      </p:cBhvr>
                                      <p:to>
                                        <p:strVal val="visible"/>
                                      </p:to>
                                    </p:set>
                                    <p:animEffect transition="in" filter="wipe(right)">
                                      <p:cBhvr>
                                        <p:cTn id="54"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animBg="1"/>
      <p:bldP spid="45" grpId="0" animBg="1"/>
      <p:bldP spid="46" grpId="0" animBg="1"/>
      <p:bldP spid="47" grpId="0" animBg="1"/>
      <p:bldP spid="48" grpId="0" animBg="1"/>
      <p:bldP spid="50" grpId="0" animBg="1"/>
      <p:bldP spid="49" grpId="0" animBg="1"/>
      <p:bldP spid="15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3227</TotalTime>
  <Words>8110</Words>
  <Application>Microsoft Office PowerPoint</Application>
  <PresentationFormat>全屏显示(16:9)</PresentationFormat>
  <Paragraphs>1325</Paragraphs>
  <Slides>113</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113</vt:i4>
      </vt:variant>
    </vt:vector>
  </HeadingPairs>
  <TitlesOfParts>
    <vt:vector size="126" baseType="lpstr">
      <vt:lpstr>Arial</vt:lpstr>
      <vt:lpstr>宋体</vt:lpstr>
      <vt:lpstr>微软雅黑</vt:lpstr>
      <vt:lpstr>Calibri</vt:lpstr>
      <vt:lpstr>Wingdings</vt:lpstr>
      <vt:lpstr>Wingdings 2</vt:lpstr>
      <vt:lpstr>Times New Roman</vt:lpstr>
      <vt:lpstr>黑体</vt:lpstr>
      <vt:lpstr>Webdings</vt:lpstr>
      <vt:lpstr>Symbol</vt:lpstr>
      <vt:lpstr>Office 主题​​</vt:lpstr>
      <vt:lpstr>VISIO</vt:lpstr>
      <vt:lpstr>公式</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Dell</cp:lastModifiedBy>
  <cp:revision>417</cp:revision>
  <dcterms:created xsi:type="dcterms:W3CDTF">2018-07-18T08:51:30Z</dcterms:created>
  <dcterms:modified xsi:type="dcterms:W3CDTF">2018-10-14T07:17:56Z</dcterms:modified>
</cp:coreProperties>
</file>