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97.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05.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slides/slide89.xml" ContentType="application/vnd.openxmlformats-officedocument.presentationml.slide+xml"/>
  <Override PartName="/ppt/slides/slide9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09"/>
  </p:notesMasterIdLst>
  <p:sldIdLst>
    <p:sldId id="257" r:id="rId2"/>
    <p:sldId id="593" r:id="rId3"/>
    <p:sldId id="258" r:id="rId4"/>
    <p:sldId id="259" r:id="rId5"/>
    <p:sldId id="524" r:id="rId6"/>
    <p:sldId id="522" r:id="rId7"/>
    <p:sldId id="260" r:id="rId8"/>
    <p:sldId id="459" r:id="rId9"/>
    <p:sldId id="464" r:id="rId10"/>
    <p:sldId id="463" r:id="rId11"/>
    <p:sldId id="462" r:id="rId12"/>
    <p:sldId id="461" r:id="rId13"/>
    <p:sldId id="526" r:id="rId14"/>
    <p:sldId id="525" r:id="rId15"/>
    <p:sldId id="469" r:id="rId16"/>
    <p:sldId id="527" r:id="rId17"/>
    <p:sldId id="468" r:id="rId18"/>
    <p:sldId id="467" r:id="rId19"/>
    <p:sldId id="530" r:id="rId20"/>
    <p:sldId id="466" r:id="rId21"/>
    <p:sldId id="477" r:id="rId22"/>
    <p:sldId id="531" r:id="rId23"/>
    <p:sldId id="480" r:id="rId24"/>
    <p:sldId id="479" r:id="rId25"/>
    <p:sldId id="478" r:id="rId26"/>
    <p:sldId id="483" r:id="rId27"/>
    <p:sldId id="482" r:id="rId28"/>
    <p:sldId id="481" r:id="rId29"/>
    <p:sldId id="486" r:id="rId30"/>
    <p:sldId id="537" r:id="rId31"/>
    <p:sldId id="484" r:id="rId32"/>
    <p:sldId id="490" r:id="rId33"/>
    <p:sldId id="489" r:id="rId34"/>
    <p:sldId id="488" r:id="rId35"/>
    <p:sldId id="487" r:id="rId36"/>
    <p:sldId id="493" r:id="rId37"/>
    <p:sldId id="492" r:id="rId38"/>
    <p:sldId id="491" r:id="rId39"/>
    <p:sldId id="476" r:id="rId40"/>
    <p:sldId id="496" r:id="rId41"/>
    <p:sldId id="595" r:id="rId42"/>
    <p:sldId id="542" r:id="rId43"/>
    <p:sldId id="543" r:id="rId44"/>
    <p:sldId id="596" r:id="rId45"/>
    <p:sldId id="597" r:id="rId46"/>
    <p:sldId id="500" r:id="rId47"/>
    <p:sldId id="499" r:id="rId48"/>
    <p:sldId id="498" r:id="rId49"/>
    <p:sldId id="497" r:id="rId50"/>
    <p:sldId id="504" r:id="rId51"/>
    <p:sldId id="503" r:id="rId52"/>
    <p:sldId id="505" r:id="rId53"/>
    <p:sldId id="509" r:id="rId54"/>
    <p:sldId id="508" r:id="rId55"/>
    <p:sldId id="507" r:id="rId56"/>
    <p:sldId id="506" r:id="rId57"/>
    <p:sldId id="513" r:id="rId58"/>
    <p:sldId id="512" r:id="rId59"/>
    <p:sldId id="511" r:id="rId60"/>
    <p:sldId id="510" r:id="rId61"/>
    <p:sldId id="598" r:id="rId62"/>
    <p:sldId id="516" r:id="rId63"/>
    <p:sldId id="515" r:id="rId64"/>
    <p:sldId id="554" r:id="rId65"/>
    <p:sldId id="556" r:id="rId66"/>
    <p:sldId id="514" r:id="rId67"/>
    <p:sldId id="502" r:id="rId68"/>
    <p:sldId id="521" r:id="rId69"/>
    <p:sldId id="557" r:id="rId70"/>
    <p:sldId id="558" r:id="rId71"/>
    <p:sldId id="559" r:id="rId72"/>
    <p:sldId id="560" r:id="rId73"/>
    <p:sldId id="561" r:id="rId74"/>
    <p:sldId id="562" r:id="rId75"/>
    <p:sldId id="563" r:id="rId76"/>
    <p:sldId id="564" r:id="rId77"/>
    <p:sldId id="565" r:id="rId78"/>
    <p:sldId id="566" r:id="rId79"/>
    <p:sldId id="567" r:id="rId80"/>
    <p:sldId id="568" r:id="rId81"/>
    <p:sldId id="569" r:id="rId82"/>
    <p:sldId id="570" r:id="rId83"/>
    <p:sldId id="571" r:id="rId84"/>
    <p:sldId id="572" r:id="rId85"/>
    <p:sldId id="573" r:id="rId86"/>
    <p:sldId id="574" r:id="rId87"/>
    <p:sldId id="575" r:id="rId88"/>
    <p:sldId id="576" r:id="rId89"/>
    <p:sldId id="577" r:id="rId90"/>
    <p:sldId id="578" r:id="rId91"/>
    <p:sldId id="579" r:id="rId92"/>
    <p:sldId id="580" r:id="rId93"/>
    <p:sldId id="581" r:id="rId94"/>
    <p:sldId id="582" r:id="rId95"/>
    <p:sldId id="599" r:id="rId96"/>
    <p:sldId id="583" r:id="rId97"/>
    <p:sldId id="584" r:id="rId98"/>
    <p:sldId id="585" r:id="rId99"/>
    <p:sldId id="600" r:id="rId100"/>
    <p:sldId id="586" r:id="rId101"/>
    <p:sldId id="601" r:id="rId102"/>
    <p:sldId id="587" r:id="rId103"/>
    <p:sldId id="588" r:id="rId104"/>
    <p:sldId id="589" r:id="rId105"/>
    <p:sldId id="590" r:id="rId106"/>
    <p:sldId id="591" r:id="rId107"/>
    <p:sldId id="592" r:id="rId108"/>
  </p:sldIdLst>
  <p:sldSz cx="9144000" cy="5143500" type="screen16x9"/>
  <p:notesSz cx="6858000" cy="9144000"/>
  <p:embeddedFontLst>
    <p:embeddedFont>
      <p:font typeface="微软雅黑" pitchFamily="34" charset="-122"/>
      <p:regular r:id="rId110"/>
      <p:bold r:id="rId111"/>
    </p:embeddedFont>
    <p:embeddedFont>
      <p:font typeface="Calibri" pitchFamily="34" charset="0"/>
      <p:regular r:id="rId112"/>
      <p:bold r:id="rId113"/>
      <p:italic r:id="rId114"/>
      <p:boldItalic r:id="rId115"/>
    </p:embeddedFont>
    <p:embeddedFont>
      <p:font typeface="黑体" pitchFamily="49" charset="-122"/>
      <p:regular r:id="rId116"/>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FF"/>
    <a:srgbClr val="00FFFF"/>
    <a:srgbClr val="CC00FF"/>
    <a:srgbClr val="99FFCC"/>
    <a:srgbClr val="008000"/>
    <a:srgbClr val="0066FF"/>
    <a:srgbClr val="CC0000"/>
    <a:srgbClr val="FF99FF"/>
    <a:srgbClr val="66FFFF"/>
    <a:srgbClr val="99FF6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horzBarState="maximized">
    <p:restoredLeft sz="18053" autoAdjust="0"/>
    <p:restoredTop sz="98564" autoAdjust="0"/>
  </p:normalViewPr>
  <p:slideViewPr>
    <p:cSldViewPr snapToGrid="0">
      <p:cViewPr varScale="1">
        <p:scale>
          <a:sx n="152" d="100"/>
          <a:sy n="152" d="100"/>
        </p:scale>
        <p:origin x="-420" y="-90"/>
      </p:cViewPr>
      <p:guideLst>
        <p:guide orient="horz" pos="1620"/>
        <p:guide pos="2880"/>
      </p:guideLst>
    </p:cSldViewPr>
  </p:slideViewPr>
  <p:notesTextViewPr>
    <p:cViewPr>
      <p:scale>
        <a:sx n="1" d="1"/>
        <a:sy n="1" d="1"/>
      </p:scale>
      <p:origin x="0" y="0"/>
    </p:cViewPr>
  </p:notesTextViewPr>
  <p:sorterViewPr>
    <p:cViewPr>
      <p:scale>
        <a:sx n="125" d="100"/>
        <a:sy n="125" d="100"/>
      </p:scale>
      <p:origin x="0" y="0"/>
    </p:cViewPr>
  </p:sorter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presProps" Target="pres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font" Target="fonts/font3.fntdata"/><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font" Target="fonts/font1.fntdata"/><Relationship Id="rId115" Type="http://schemas.openxmlformats.org/officeDocument/2006/relationships/font" Target="fonts/font6.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font" Target="fonts/font4.fntdata"/><Relationship Id="rId118"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font" Target="fonts/font5.fntdata"/><Relationship Id="rId119"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notesMaster" Target="notesMasters/notes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F7A0F7-AD19-4993-8574-730EC50C92A6}" type="datetimeFigureOut">
              <a:rPr lang="zh-CN" altLang="en-US" smtClean="0"/>
              <a:pPr/>
              <a:t>2018/10/14</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14BD24-89E3-4C51-B736-BCCE6C13A884}" type="slidenum">
              <a:rPr lang="zh-CN" altLang="en-US" smtClean="0"/>
              <a:pPr/>
              <a:t>‹#›</a:t>
            </a:fld>
            <a:endParaRPr lang="zh-CN" altLang="en-US"/>
          </a:p>
        </p:txBody>
      </p:sp>
    </p:spTree>
    <p:extLst>
      <p:ext uri="{BB962C8B-B14F-4D97-AF65-F5344CB8AC3E}">
        <p14:creationId xmlns:p14="http://schemas.microsoft.com/office/powerpoint/2010/main" xmlns="" val="2173373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31946058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00152"/>
            <a:ext cx="8229600" cy="3394472"/>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2018/10/14</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xmlns="" val="3916946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2018/10/14</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xmlns="" val="3315308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76425886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2018/10/14</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xmlns="" val="2499667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2018/10/14</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xmlns="" val="3006400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6"/>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8" y="1151336"/>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8"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2018/10/14</a:t>
            </a:fld>
            <a:endParaRPr lang="zh-CN" altLang="en-US"/>
          </a:p>
        </p:txBody>
      </p:sp>
      <p:sp>
        <p:nvSpPr>
          <p:cNvPr id="8" name="页脚占位符 7"/>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xmlns="" val="992268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2018/10/14</a:t>
            </a:fld>
            <a:endParaRPr lang="zh-CN" altLang="en-US"/>
          </a:p>
        </p:txBody>
      </p:sp>
      <p:sp>
        <p:nvSpPr>
          <p:cNvPr id="4" name="页脚占位符 3"/>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xmlns="" val="2617186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2018/10/14</a:t>
            </a:fld>
            <a:endParaRPr lang="zh-CN" altLang="en-US"/>
          </a:p>
        </p:txBody>
      </p:sp>
      <p:sp>
        <p:nvSpPr>
          <p:cNvPr id="3" name="页脚占位符 2"/>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xmlns="" val="3591302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3" y="204787"/>
            <a:ext cx="3008313" cy="8715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9"/>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3" y="1076327"/>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2018/10/14</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xmlns="" val="3922852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4"/>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2018/10/14</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xmlns="" val="715674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gi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1" name="图片 10"/>
          <p:cNvPicPr>
            <a:picLocks noChangeAspect="1"/>
          </p:cNvPicPr>
          <p:nvPr userDrawn="1"/>
        </p:nvPicPr>
        <p:blipFill>
          <a:blip r:embed="rId13" cstate="print">
            <a:extLst>
              <a:ext uri="{28A0092B-C50C-407E-A947-70E740481C1C}">
                <a14:useLocalDpi xmlns:a14="http://schemas.microsoft.com/office/drawing/2010/main" xmlns="" val="0"/>
              </a:ext>
            </a:extLst>
          </a:blip>
          <a:stretch>
            <a:fillRect/>
          </a:stretch>
        </p:blipFill>
        <p:spPr>
          <a:xfrm>
            <a:off x="141223" y="4662544"/>
            <a:ext cx="1125345" cy="267703"/>
          </a:xfrm>
          <a:prstGeom prst="rect">
            <a:avLst/>
          </a:prstGeom>
        </p:spPr>
      </p:pic>
      <p:sp>
        <p:nvSpPr>
          <p:cNvPr id="12" name="Line 3"/>
          <p:cNvSpPr>
            <a:spLocks noChangeShapeType="1"/>
          </p:cNvSpPr>
          <p:nvPr userDrawn="1"/>
        </p:nvSpPr>
        <p:spPr bwMode="auto">
          <a:xfrm>
            <a:off x="1266568" y="4803998"/>
            <a:ext cx="6942395" cy="0"/>
          </a:xfrm>
          <a:prstGeom prst="line">
            <a:avLst/>
          </a:prstGeom>
          <a:noFill/>
          <a:ln w="19050" algn="ctr">
            <a:solidFill>
              <a:srgbClr val="85D1F7"/>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3" name="Rectangle 9"/>
          <p:cNvSpPr>
            <a:spLocks noChangeArrowheads="1"/>
          </p:cNvSpPr>
          <p:nvPr userDrawn="1"/>
        </p:nvSpPr>
        <p:spPr bwMode="auto">
          <a:xfrm>
            <a:off x="8208962" y="4394656"/>
            <a:ext cx="609917" cy="609917"/>
          </a:xfrm>
          <a:prstGeom prst="rect">
            <a:avLst/>
          </a:prstGeom>
          <a:solidFill>
            <a:schemeClr val="bg1"/>
          </a:solidFill>
          <a:ln w="25400" algn="ctr">
            <a:solidFill>
              <a:srgbClr val="85D1F7"/>
            </a:solidFill>
            <a:miter lim="800000"/>
            <a:headEnd/>
            <a:tailEnd/>
          </a:ln>
        </p:spPr>
        <p:txBody>
          <a:bodyPr wrap="none" anchor="ctr"/>
          <a:lstStyle/>
          <a:p>
            <a:pPr algn="ctr" eaLnBrk="0" hangingPunct="0"/>
            <a:endParaRPr lang="fr-FR">
              <a:cs typeface="Arial" charset="0"/>
            </a:endParaRPr>
          </a:p>
        </p:txBody>
      </p:sp>
      <p:sp>
        <p:nvSpPr>
          <p:cNvPr id="14" name="Line 3"/>
          <p:cNvSpPr>
            <a:spLocks noChangeShapeType="1"/>
          </p:cNvSpPr>
          <p:nvPr userDrawn="1"/>
        </p:nvSpPr>
        <p:spPr bwMode="auto">
          <a:xfrm>
            <a:off x="0" y="428092"/>
            <a:ext cx="9144000" cy="0"/>
          </a:xfrm>
          <a:prstGeom prst="line">
            <a:avLst/>
          </a:prstGeom>
          <a:noFill/>
          <a:ln w="25400" algn="ctr">
            <a:solidFill>
              <a:srgbClr val="85D1F7"/>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5" name="矩形 14"/>
          <p:cNvSpPr/>
          <p:nvPr userDrawn="1"/>
        </p:nvSpPr>
        <p:spPr>
          <a:xfrm>
            <a:off x="4231482" y="123478"/>
            <a:ext cx="681036" cy="4655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Line 3"/>
          <p:cNvSpPr>
            <a:spLocks noChangeShapeType="1"/>
          </p:cNvSpPr>
          <p:nvPr userDrawn="1"/>
        </p:nvSpPr>
        <p:spPr bwMode="auto">
          <a:xfrm>
            <a:off x="0" y="301530"/>
            <a:ext cx="2960498" cy="0"/>
          </a:xfrm>
          <a:prstGeom prst="line">
            <a:avLst/>
          </a:prstGeom>
          <a:noFill/>
          <a:ln w="12700" algn="ctr">
            <a:solidFill>
              <a:srgbClr val="00CC00"/>
            </a:solidFill>
            <a:round/>
            <a:headEnd/>
            <a:tailEnd/>
          </a:ln>
          <a:extLst>
            <a:ext uri="{909E8E84-426E-40DD-AFC4-6F175D3DCCD1}">
              <a14:hiddenFill xmlns:a14="http://schemas.microsoft.com/office/drawing/2010/main" xmlns="">
                <a:noFill/>
              </a14:hiddenFill>
            </a:ext>
          </a:extLst>
        </p:spPr>
        <p:txBody>
          <a:bodyPr/>
          <a:lstStyle/>
          <a:p>
            <a:pPr lvl="0"/>
            <a:endParaRPr lang="zh-CN" altLang="en-US"/>
          </a:p>
        </p:txBody>
      </p:sp>
      <p:sp>
        <p:nvSpPr>
          <p:cNvPr id="18" name="Rectangle 4"/>
          <p:cNvSpPr>
            <a:spLocks noChangeArrowheads="1"/>
          </p:cNvSpPr>
          <p:nvPr userDrawn="1"/>
        </p:nvSpPr>
        <p:spPr bwMode="auto">
          <a:xfrm>
            <a:off x="4810742" y="164227"/>
            <a:ext cx="1065212" cy="26161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0" hangingPunct="0"/>
            <a:r>
              <a:rPr lang="fr-FR" sz="1100" b="1" dirty="0">
                <a:solidFill>
                  <a:srgbClr val="0070C0"/>
                </a:solidFill>
                <a:latin typeface="微软雅黑" pitchFamily="34" charset="-122"/>
                <a:ea typeface="微软雅黑" pitchFamily="34" charset="-122"/>
              </a:rPr>
              <a:t>谢希仁 编著</a:t>
            </a:r>
          </a:p>
        </p:txBody>
      </p:sp>
      <p:sp>
        <p:nvSpPr>
          <p:cNvPr id="27" name="Rectangle 5"/>
          <p:cNvSpPr>
            <a:spLocks noChangeArrowheads="1"/>
          </p:cNvSpPr>
          <p:nvPr userDrawn="1"/>
        </p:nvSpPr>
        <p:spPr bwMode="auto">
          <a:xfrm>
            <a:off x="2960498" y="164857"/>
            <a:ext cx="1367682" cy="26161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r" eaLnBrk="0" hangingPunct="0"/>
            <a:r>
              <a:rPr lang="fr-FR" sz="1100" b="1" dirty="0" smtClean="0">
                <a:solidFill>
                  <a:srgbClr val="0070C0"/>
                </a:solidFill>
                <a:latin typeface="微软雅黑" pitchFamily="34" charset="-122"/>
                <a:ea typeface="微软雅黑" pitchFamily="34" charset="-122"/>
              </a:rPr>
              <a:t>计算机网络</a:t>
            </a:r>
            <a:r>
              <a:rPr lang="en-US" altLang="zh-CN" sz="1100" b="1" dirty="0" smtClean="0">
                <a:solidFill>
                  <a:srgbClr val="0070C0"/>
                </a:solidFill>
                <a:latin typeface="微软雅黑" pitchFamily="34" charset="-122"/>
                <a:ea typeface="微软雅黑" pitchFamily="34" charset="-122"/>
              </a:rPr>
              <a:t>(</a:t>
            </a:r>
            <a:r>
              <a:rPr lang="zh-CN" altLang="en-US" sz="1100" b="1" dirty="0" smtClean="0">
                <a:solidFill>
                  <a:srgbClr val="0070C0"/>
                </a:solidFill>
                <a:latin typeface="微软雅黑" pitchFamily="34" charset="-122"/>
                <a:ea typeface="微软雅黑" pitchFamily="34" charset="-122"/>
              </a:rPr>
              <a:t>第</a:t>
            </a:r>
            <a:r>
              <a:rPr lang="en-US" altLang="zh-CN" sz="1100" b="1" dirty="0" smtClean="0">
                <a:solidFill>
                  <a:srgbClr val="0070C0"/>
                </a:solidFill>
                <a:latin typeface="微软雅黑" pitchFamily="34" charset="-122"/>
                <a:ea typeface="微软雅黑" pitchFamily="34" charset="-122"/>
              </a:rPr>
              <a:t>7</a:t>
            </a:r>
            <a:r>
              <a:rPr lang="zh-CN" altLang="en-US" sz="1100" b="1" dirty="0" smtClean="0">
                <a:solidFill>
                  <a:srgbClr val="0070C0"/>
                </a:solidFill>
                <a:latin typeface="微软雅黑" pitchFamily="34" charset="-122"/>
                <a:ea typeface="微软雅黑" pitchFamily="34" charset="-122"/>
              </a:rPr>
              <a:t>版</a:t>
            </a:r>
            <a:r>
              <a:rPr lang="en-US" altLang="zh-CN" sz="1100" b="1" dirty="0" smtClean="0">
                <a:solidFill>
                  <a:srgbClr val="0070C0"/>
                </a:solidFill>
                <a:latin typeface="微软雅黑" pitchFamily="34" charset="-122"/>
                <a:ea typeface="微软雅黑" pitchFamily="34" charset="-122"/>
              </a:rPr>
              <a:t>)</a:t>
            </a:r>
            <a:endParaRPr lang="fr-FR" sz="1100" b="1" dirty="0">
              <a:solidFill>
                <a:srgbClr val="0070C0"/>
              </a:solidFill>
              <a:latin typeface="微软雅黑" pitchFamily="34" charset="-122"/>
              <a:ea typeface="微软雅黑" pitchFamily="34" charset="-122"/>
            </a:endParaRPr>
          </a:p>
        </p:txBody>
      </p:sp>
      <p:sp>
        <p:nvSpPr>
          <p:cNvPr id="28" name="椭圆 27"/>
          <p:cNvSpPr/>
          <p:nvPr userDrawn="1"/>
        </p:nvSpPr>
        <p:spPr>
          <a:xfrm>
            <a:off x="2942045" y="259181"/>
            <a:ext cx="84698" cy="84698"/>
          </a:xfrm>
          <a:prstGeom prst="ellipse">
            <a:avLst/>
          </a:prstGeom>
          <a:solidFill>
            <a:schemeClr val="bg1"/>
          </a:solidFill>
          <a:ln w="12700" algn="ctr">
            <a:solidFill>
              <a:srgbClr val="00B050"/>
            </a:solidFill>
            <a:round/>
            <a:headEnd/>
            <a:tailEnd/>
          </a:ln>
        </p:spPr>
        <p:txBody>
          <a:bodyPr/>
          <a:lstStyle/>
          <a:p>
            <a:pPr lvl="0"/>
            <a:endParaRPr lang="zh-CN" altLang="en-US">
              <a:solidFill>
                <a:schemeClr val="tx1"/>
              </a:solidFill>
              <a:latin typeface="Arial" charset="0"/>
              <a:ea typeface="宋体" charset="-122"/>
            </a:endParaRPr>
          </a:p>
        </p:txBody>
      </p:sp>
      <p:sp>
        <p:nvSpPr>
          <p:cNvPr id="29" name="Line 3"/>
          <p:cNvSpPr>
            <a:spLocks noChangeShapeType="1"/>
          </p:cNvSpPr>
          <p:nvPr userDrawn="1"/>
        </p:nvSpPr>
        <p:spPr bwMode="auto">
          <a:xfrm>
            <a:off x="5671079" y="301530"/>
            <a:ext cx="3472921" cy="0"/>
          </a:xfrm>
          <a:prstGeom prst="line">
            <a:avLst/>
          </a:prstGeom>
          <a:noFill/>
          <a:ln w="12700" algn="ctr">
            <a:solidFill>
              <a:srgbClr val="00CC00"/>
            </a:solidFill>
            <a:round/>
            <a:headEnd/>
            <a:tailEnd/>
          </a:ln>
          <a:extLst>
            <a:ext uri="{909E8E84-426E-40DD-AFC4-6F175D3DCCD1}">
              <a14:hiddenFill xmlns:a14="http://schemas.microsoft.com/office/drawing/2010/main" xmlns="">
                <a:noFill/>
              </a14:hiddenFill>
            </a:ext>
          </a:extLst>
        </p:spPr>
        <p:txBody>
          <a:bodyPr/>
          <a:lstStyle/>
          <a:p>
            <a:pPr lvl="0"/>
            <a:endParaRPr lang="zh-CN" altLang="en-US"/>
          </a:p>
        </p:txBody>
      </p:sp>
      <p:sp>
        <p:nvSpPr>
          <p:cNvPr id="30" name="椭圆 29"/>
          <p:cNvSpPr/>
          <p:nvPr userDrawn="1"/>
        </p:nvSpPr>
        <p:spPr>
          <a:xfrm>
            <a:off x="5671079" y="259181"/>
            <a:ext cx="84698" cy="84698"/>
          </a:xfrm>
          <a:prstGeom prst="ellipse">
            <a:avLst/>
          </a:prstGeom>
          <a:solidFill>
            <a:schemeClr val="bg1"/>
          </a:solidFill>
          <a:ln w="12700" algn="ctr">
            <a:solidFill>
              <a:srgbClr val="00B050"/>
            </a:solidFill>
            <a:round/>
            <a:headEnd/>
            <a:tailEnd/>
          </a:ln>
        </p:spPr>
        <p:txBody>
          <a:bodyPr/>
          <a:lstStyle/>
          <a:p>
            <a:pPr lvl="0"/>
            <a:endParaRPr lang="zh-CN" altLang="en-US">
              <a:solidFill>
                <a:schemeClr val="tx1"/>
              </a:solidFill>
              <a:latin typeface="Arial" charset="0"/>
              <a:ea typeface="宋体" charset="-122"/>
            </a:endParaRPr>
          </a:p>
        </p:txBody>
      </p:sp>
      <p:pic>
        <p:nvPicPr>
          <p:cNvPr id="16" name="图片 15"/>
          <p:cNvPicPr>
            <a:picLocks noChangeAspect="1"/>
          </p:cNvPicPr>
          <p:nvPr userDrawn="1"/>
        </p:nvPicPr>
        <p:blipFill>
          <a:blip r:embed="rId14" cstate="print">
            <a:extLst>
              <a:ext uri="{28A0092B-C50C-407E-A947-70E740481C1C}">
                <a14:useLocalDpi xmlns:a14="http://schemas.microsoft.com/office/drawing/2010/main" xmlns="" val="0"/>
              </a:ext>
            </a:extLst>
          </a:blip>
          <a:stretch>
            <a:fillRect/>
          </a:stretch>
        </p:blipFill>
        <p:spPr>
          <a:xfrm>
            <a:off x="8262049" y="4419021"/>
            <a:ext cx="503429" cy="559959"/>
          </a:xfrm>
          <a:prstGeom prst="rect">
            <a:avLst/>
          </a:prstGeom>
        </p:spPr>
      </p:pic>
      <p:pic>
        <p:nvPicPr>
          <p:cNvPr id="19" name="图片 18"/>
          <p:cNvPicPr>
            <a:picLocks noChangeAspect="1"/>
          </p:cNvPicPr>
          <p:nvPr userDrawn="1"/>
        </p:nvPicPr>
        <p:blipFill>
          <a:blip r:embed="rId15" cstate="print">
            <a:extLst>
              <a:ext uri="{28A0092B-C50C-407E-A947-70E740481C1C}">
                <a14:useLocalDpi xmlns:a14="http://schemas.microsoft.com/office/drawing/2010/main" xmlns="" val="0"/>
              </a:ext>
            </a:extLst>
          </a:blip>
          <a:stretch>
            <a:fillRect/>
          </a:stretch>
        </p:blipFill>
        <p:spPr>
          <a:xfrm>
            <a:off x="4392827" y="149234"/>
            <a:ext cx="358346" cy="458684"/>
          </a:xfrm>
          <a:prstGeom prst="rect">
            <a:avLst/>
          </a:prstGeom>
        </p:spPr>
      </p:pic>
    </p:spTree>
    <p:extLst>
      <p:ext uri="{BB962C8B-B14F-4D97-AF65-F5344CB8AC3E}">
        <p14:creationId xmlns:p14="http://schemas.microsoft.com/office/powerpoint/2010/main" xmlns="" val="6916023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0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0.png"/><Relationship Id="rId4" Type="http://schemas.openxmlformats.org/officeDocument/2006/relationships/oleObject" Target="../embeddings/oleObject2.bin"/></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slideLayout" Target="../slideLayouts/slideLayout2.xml"/><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13.wmf"/></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wmf"/><Relationship Id="rId4" Type="http://schemas.openxmlformats.org/officeDocument/2006/relationships/oleObject" Target="../embeddings/oleObject1.bin"/></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9144000" cy="5143500"/>
          </a:xfrm>
          <a:prstGeom prst="rect">
            <a:avLst/>
          </a:prstGeom>
        </p:spPr>
      </p:pic>
      <p:sp>
        <p:nvSpPr>
          <p:cNvPr id="5" name="Rectangle 4"/>
          <p:cNvSpPr>
            <a:spLocks noChangeArrowheads="1"/>
          </p:cNvSpPr>
          <p:nvPr/>
        </p:nvSpPr>
        <p:spPr bwMode="auto">
          <a:xfrm>
            <a:off x="431231" y="2544537"/>
            <a:ext cx="1206500" cy="27699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0" hangingPunct="0"/>
            <a:r>
              <a:rPr lang="fr-FR" sz="1200" b="1" dirty="0">
                <a:solidFill>
                  <a:srgbClr val="00B0F0"/>
                </a:solidFill>
                <a:latin typeface="微软雅黑" pitchFamily="34" charset="-122"/>
                <a:ea typeface="微软雅黑" pitchFamily="34" charset="-122"/>
              </a:rPr>
              <a:t>谢希仁 </a:t>
            </a:r>
            <a:r>
              <a:rPr lang="fr-FR" sz="1200" b="1" dirty="0" smtClean="0">
                <a:solidFill>
                  <a:srgbClr val="00B0F0"/>
                </a:solidFill>
                <a:latin typeface="微软雅黑" pitchFamily="34" charset="-122"/>
                <a:ea typeface="微软雅黑" pitchFamily="34" charset="-122"/>
              </a:rPr>
              <a:t> 编著</a:t>
            </a:r>
            <a:endParaRPr lang="fr-FR" sz="1200" b="1" dirty="0">
              <a:solidFill>
                <a:srgbClr val="00B0F0"/>
              </a:solidFill>
              <a:latin typeface="微软雅黑" pitchFamily="34" charset="-122"/>
              <a:ea typeface="微软雅黑" pitchFamily="34" charset="-122"/>
            </a:endParaRPr>
          </a:p>
        </p:txBody>
      </p:sp>
      <p:sp>
        <p:nvSpPr>
          <p:cNvPr id="6" name="Rectangle 6"/>
          <p:cNvSpPr>
            <a:spLocks noChangeArrowheads="1"/>
          </p:cNvSpPr>
          <p:nvPr/>
        </p:nvSpPr>
        <p:spPr bwMode="auto">
          <a:xfrm>
            <a:off x="49252" y="2239857"/>
            <a:ext cx="2499984" cy="3385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r" eaLnBrk="0" hangingPunct="0">
              <a:spcBef>
                <a:spcPts val="1000"/>
              </a:spcBef>
            </a:pPr>
            <a:r>
              <a:rPr lang="fr-FR" sz="1600" b="1" dirty="0">
                <a:solidFill>
                  <a:srgbClr val="00B0F0"/>
                </a:solidFill>
                <a:latin typeface="微软雅黑" pitchFamily="34" charset="-122"/>
                <a:ea typeface="微软雅黑" pitchFamily="34" charset="-122"/>
              </a:rPr>
              <a:t>计算机网络（第7版</a:t>
            </a:r>
            <a:r>
              <a:rPr lang="fr-FR" sz="1600" b="1" dirty="0" smtClean="0">
                <a:solidFill>
                  <a:srgbClr val="00B0F0"/>
                </a:solidFill>
                <a:latin typeface="微软雅黑" pitchFamily="34" charset="-122"/>
                <a:ea typeface="微软雅黑" pitchFamily="34" charset="-122"/>
              </a:rPr>
              <a:t>）</a:t>
            </a:r>
            <a:endParaRPr lang="fr-FR" sz="1600" b="1" dirty="0">
              <a:solidFill>
                <a:srgbClr val="00B0F0"/>
              </a:solidFill>
              <a:latin typeface="微软雅黑" pitchFamily="34" charset="-122"/>
              <a:ea typeface="微软雅黑" pitchFamily="34" charset="-122"/>
            </a:endParaRPr>
          </a:p>
        </p:txBody>
      </p:sp>
      <p:sp>
        <p:nvSpPr>
          <p:cNvPr id="7" name="矩形 6"/>
          <p:cNvSpPr/>
          <p:nvPr/>
        </p:nvSpPr>
        <p:spPr>
          <a:xfrm>
            <a:off x="4240934" y="1943628"/>
            <a:ext cx="3986989" cy="1785104"/>
          </a:xfrm>
          <a:prstGeom prst="rect">
            <a:avLst/>
          </a:prstGeom>
        </p:spPr>
        <p:txBody>
          <a:bodyPr wrap="none">
            <a:spAutoFit/>
          </a:bodyPr>
          <a:lstStyle/>
          <a:p>
            <a:pPr algn="ctr" eaLnBrk="0" hangingPunct="0"/>
            <a:r>
              <a:rPr lang="zh-CN" altLang="en-US" sz="5500" b="1" dirty="0" smtClean="0">
                <a:solidFill>
                  <a:schemeClr val="bg1"/>
                </a:solidFill>
                <a:latin typeface="微软雅黑" pitchFamily="34" charset="-122"/>
                <a:ea typeface="微软雅黑" pitchFamily="34" charset="-122"/>
              </a:rPr>
              <a:t>无</a:t>
            </a:r>
            <a:r>
              <a:rPr lang="zh-CN" altLang="en-US" b="1" dirty="0" smtClean="0">
                <a:solidFill>
                  <a:schemeClr val="bg1"/>
                </a:solidFill>
                <a:latin typeface="微软雅黑" pitchFamily="34" charset="-122"/>
                <a:ea typeface="微软雅黑" pitchFamily="34" charset="-122"/>
              </a:rPr>
              <a:t> </a:t>
            </a:r>
            <a:r>
              <a:rPr lang="zh-CN" altLang="en-US" sz="5500" b="1" dirty="0" smtClean="0">
                <a:solidFill>
                  <a:schemeClr val="bg1"/>
                </a:solidFill>
                <a:latin typeface="微软雅黑" pitchFamily="34" charset="-122"/>
                <a:ea typeface="微软雅黑" pitchFamily="34" charset="-122"/>
              </a:rPr>
              <a:t>线</a:t>
            </a:r>
            <a:r>
              <a:rPr lang="zh-CN" altLang="en-US" b="1" dirty="0" smtClean="0">
                <a:solidFill>
                  <a:schemeClr val="bg1"/>
                </a:solidFill>
                <a:latin typeface="微软雅黑" pitchFamily="34" charset="-122"/>
                <a:ea typeface="微软雅黑" pitchFamily="34" charset="-122"/>
              </a:rPr>
              <a:t> </a:t>
            </a:r>
            <a:r>
              <a:rPr lang="zh-CN" altLang="en-US" sz="5500" b="1" dirty="0" smtClean="0">
                <a:solidFill>
                  <a:schemeClr val="bg1"/>
                </a:solidFill>
                <a:latin typeface="微软雅黑" pitchFamily="34" charset="-122"/>
                <a:ea typeface="微软雅黑" pitchFamily="34" charset="-122"/>
              </a:rPr>
              <a:t>网</a:t>
            </a:r>
            <a:r>
              <a:rPr lang="zh-CN" altLang="en-US" b="1" dirty="0" smtClean="0">
                <a:solidFill>
                  <a:schemeClr val="bg1"/>
                </a:solidFill>
                <a:latin typeface="微软雅黑" pitchFamily="34" charset="-122"/>
                <a:ea typeface="微软雅黑" pitchFamily="34" charset="-122"/>
              </a:rPr>
              <a:t> </a:t>
            </a:r>
            <a:r>
              <a:rPr lang="zh-CN" altLang="en-US" sz="5500" b="1" dirty="0" smtClean="0">
                <a:solidFill>
                  <a:schemeClr val="bg1"/>
                </a:solidFill>
                <a:latin typeface="微软雅黑" pitchFamily="34" charset="-122"/>
                <a:ea typeface="微软雅黑" pitchFamily="34" charset="-122"/>
              </a:rPr>
              <a:t>络</a:t>
            </a:r>
            <a:endParaRPr lang="en-US" altLang="zh-CN" sz="5500" b="1" dirty="0" smtClean="0">
              <a:solidFill>
                <a:schemeClr val="bg1"/>
              </a:solidFill>
              <a:latin typeface="微软雅黑" pitchFamily="34" charset="-122"/>
              <a:ea typeface="微软雅黑" pitchFamily="34" charset="-122"/>
            </a:endParaRPr>
          </a:p>
          <a:p>
            <a:pPr algn="ctr" eaLnBrk="0" hangingPunct="0"/>
            <a:r>
              <a:rPr lang="zh-CN" altLang="en-US" sz="5500" b="1" dirty="0" smtClean="0">
                <a:solidFill>
                  <a:schemeClr val="bg1"/>
                </a:solidFill>
                <a:latin typeface="微软雅黑" pitchFamily="34" charset="-122"/>
                <a:ea typeface="微软雅黑" pitchFamily="34" charset="-122"/>
              </a:rPr>
              <a:t>和</a:t>
            </a:r>
            <a:r>
              <a:rPr lang="zh-CN" altLang="en-US" b="1" dirty="0" smtClean="0">
                <a:solidFill>
                  <a:schemeClr val="bg1"/>
                </a:solidFill>
                <a:latin typeface="微软雅黑" pitchFamily="34" charset="-122"/>
                <a:ea typeface="微软雅黑" pitchFamily="34" charset="-122"/>
              </a:rPr>
              <a:t> </a:t>
            </a:r>
            <a:r>
              <a:rPr lang="zh-CN" altLang="en-US" sz="5500" b="1" dirty="0" smtClean="0">
                <a:solidFill>
                  <a:schemeClr val="bg1"/>
                </a:solidFill>
                <a:latin typeface="微软雅黑" pitchFamily="34" charset="-122"/>
                <a:ea typeface="微软雅黑" pitchFamily="34" charset="-122"/>
              </a:rPr>
              <a:t>移</a:t>
            </a:r>
            <a:r>
              <a:rPr lang="zh-CN" altLang="en-US" b="1" dirty="0" smtClean="0">
                <a:solidFill>
                  <a:schemeClr val="bg1"/>
                </a:solidFill>
                <a:latin typeface="微软雅黑" pitchFamily="34" charset="-122"/>
                <a:ea typeface="微软雅黑" pitchFamily="34" charset="-122"/>
              </a:rPr>
              <a:t> </a:t>
            </a:r>
            <a:r>
              <a:rPr lang="zh-CN" altLang="en-US" sz="5500" b="1" dirty="0" smtClean="0">
                <a:solidFill>
                  <a:schemeClr val="bg1"/>
                </a:solidFill>
                <a:latin typeface="微软雅黑" pitchFamily="34" charset="-122"/>
                <a:ea typeface="微软雅黑" pitchFamily="34" charset="-122"/>
              </a:rPr>
              <a:t>动</a:t>
            </a:r>
            <a:r>
              <a:rPr lang="zh-CN" altLang="en-US" b="1" dirty="0" smtClean="0">
                <a:solidFill>
                  <a:schemeClr val="bg1"/>
                </a:solidFill>
                <a:latin typeface="微软雅黑" pitchFamily="34" charset="-122"/>
                <a:ea typeface="微软雅黑" pitchFamily="34" charset="-122"/>
              </a:rPr>
              <a:t> </a:t>
            </a:r>
            <a:r>
              <a:rPr lang="zh-CN" altLang="en-US" sz="5500" b="1" dirty="0" smtClean="0">
                <a:solidFill>
                  <a:schemeClr val="bg1"/>
                </a:solidFill>
                <a:latin typeface="微软雅黑" pitchFamily="34" charset="-122"/>
                <a:ea typeface="微软雅黑" pitchFamily="34" charset="-122"/>
              </a:rPr>
              <a:t>网</a:t>
            </a:r>
            <a:r>
              <a:rPr lang="zh-CN" altLang="en-US" b="1" dirty="0" smtClean="0">
                <a:solidFill>
                  <a:schemeClr val="bg1"/>
                </a:solidFill>
                <a:latin typeface="微软雅黑" pitchFamily="34" charset="-122"/>
                <a:ea typeface="微软雅黑" pitchFamily="34" charset="-122"/>
              </a:rPr>
              <a:t> </a:t>
            </a:r>
            <a:r>
              <a:rPr lang="zh-CN" altLang="en-US" sz="5500" b="1" dirty="0" smtClean="0">
                <a:solidFill>
                  <a:schemeClr val="bg1"/>
                </a:solidFill>
                <a:latin typeface="微软雅黑" pitchFamily="34" charset="-122"/>
                <a:ea typeface="微软雅黑" pitchFamily="34" charset="-122"/>
              </a:rPr>
              <a:t>络</a:t>
            </a:r>
            <a:endParaRPr lang="fr-FR" altLang="zh-CN" sz="5500" b="1" dirty="0">
              <a:solidFill>
                <a:schemeClr val="bg1"/>
              </a:solidFill>
              <a:latin typeface="微软雅黑" pitchFamily="34" charset="-122"/>
              <a:ea typeface="微软雅黑" pitchFamily="34" charset="-122"/>
            </a:endParaRPr>
          </a:p>
        </p:txBody>
      </p:sp>
      <p:sp>
        <p:nvSpPr>
          <p:cNvPr id="8" name="矩形 7"/>
          <p:cNvSpPr/>
          <p:nvPr/>
        </p:nvSpPr>
        <p:spPr>
          <a:xfrm>
            <a:off x="5565012" y="1461010"/>
            <a:ext cx="1338828" cy="523220"/>
          </a:xfrm>
          <a:prstGeom prst="rect">
            <a:avLst/>
          </a:prstGeom>
        </p:spPr>
        <p:txBody>
          <a:bodyPr wrap="none">
            <a:spAutoFit/>
          </a:bodyPr>
          <a:lstStyle/>
          <a:p>
            <a:pPr algn="ctr" eaLnBrk="0" hangingPunct="0"/>
            <a:r>
              <a:rPr lang="fr-FR" altLang="zh-CN" sz="2800" b="1" dirty="0" smtClean="0">
                <a:solidFill>
                  <a:schemeClr val="bg1"/>
                </a:solidFill>
                <a:latin typeface="微软雅黑" pitchFamily="34" charset="-122"/>
                <a:ea typeface="微软雅黑" pitchFamily="34" charset="-122"/>
              </a:rPr>
              <a:t>第 9 章</a:t>
            </a:r>
            <a:endParaRPr lang="fr-FR" altLang="zh-CN" sz="2800" b="1" dirty="0">
              <a:solidFill>
                <a:schemeClr val="bg1"/>
              </a:solidFill>
              <a:latin typeface="微软雅黑" pitchFamily="34" charset="-122"/>
              <a:ea typeface="微软雅黑" pitchFamily="34" charset="-122"/>
            </a:endParaRPr>
          </a:p>
        </p:txBody>
      </p:sp>
      <p:cxnSp>
        <p:nvCxnSpPr>
          <p:cNvPr id="9" name="直接连接符 8"/>
          <p:cNvCxnSpPr/>
          <p:nvPr/>
        </p:nvCxnSpPr>
        <p:spPr>
          <a:xfrm>
            <a:off x="0" y="2236899"/>
            <a:ext cx="2309091" cy="0"/>
          </a:xfrm>
          <a:prstGeom prst="line">
            <a:avLst/>
          </a:prstGeom>
          <a:ln w="19050">
            <a:solidFill>
              <a:srgbClr val="6DAAE1"/>
            </a:solidFill>
          </a:ln>
        </p:spPr>
        <p:style>
          <a:lnRef idx="1">
            <a:schemeClr val="accent1"/>
          </a:lnRef>
          <a:fillRef idx="0">
            <a:schemeClr val="accent1"/>
          </a:fillRef>
          <a:effectRef idx="0">
            <a:schemeClr val="accent1"/>
          </a:effectRef>
          <a:fontRef idx="minor">
            <a:schemeClr val="tx1"/>
          </a:fontRef>
        </p:style>
      </p:cxnSp>
      <p:pic>
        <p:nvPicPr>
          <p:cNvPr id="10" name="图片 9"/>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98877" y="2916846"/>
            <a:ext cx="1198400" cy="285083"/>
          </a:xfrm>
          <a:prstGeom prst="rect">
            <a:avLst/>
          </a:prstGeom>
        </p:spPr>
      </p:pic>
    </p:spTree>
    <p:extLst>
      <p:ext uri="{BB962C8B-B14F-4D97-AF65-F5344CB8AC3E}">
        <p14:creationId xmlns:p14="http://schemas.microsoft.com/office/powerpoint/2010/main" xmlns="" val="40205601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16085" y="620973"/>
            <a:ext cx="7853464" cy="374071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Line 187"/>
          <p:cNvSpPr>
            <a:spLocks noChangeShapeType="1"/>
          </p:cNvSpPr>
          <p:nvPr/>
        </p:nvSpPr>
        <p:spPr bwMode="auto">
          <a:xfrm flipV="1">
            <a:off x="3088197" y="1963485"/>
            <a:ext cx="3780364"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sz="1200" b="1">
              <a:latin typeface="微软雅黑" pitchFamily="34" charset="-122"/>
              <a:ea typeface="微软雅黑" pitchFamily="34" charset="-122"/>
            </a:endParaRPr>
          </a:p>
        </p:txBody>
      </p:sp>
      <p:grpSp>
        <p:nvGrpSpPr>
          <p:cNvPr id="5" name="Group 107"/>
          <p:cNvGrpSpPr>
            <a:grpSpLocks/>
          </p:cNvGrpSpPr>
          <p:nvPr/>
        </p:nvGrpSpPr>
        <p:grpSpPr bwMode="auto">
          <a:xfrm>
            <a:off x="6729706" y="1655408"/>
            <a:ext cx="958688" cy="490432"/>
            <a:chOff x="2248" y="820"/>
            <a:chExt cx="2248" cy="883"/>
          </a:xfrm>
        </p:grpSpPr>
        <p:grpSp>
          <p:nvGrpSpPr>
            <p:cNvPr id="137" name="Group 108"/>
            <p:cNvGrpSpPr>
              <a:grpSpLocks/>
            </p:cNvGrpSpPr>
            <p:nvPr/>
          </p:nvGrpSpPr>
          <p:grpSpPr bwMode="auto">
            <a:xfrm>
              <a:off x="3567" y="902"/>
              <a:ext cx="929" cy="759"/>
              <a:chOff x="3567" y="902"/>
              <a:chExt cx="929" cy="759"/>
            </a:xfrm>
          </p:grpSpPr>
          <p:grpSp>
            <p:nvGrpSpPr>
              <p:cNvPr id="167" name="Group 109"/>
              <p:cNvGrpSpPr>
                <a:grpSpLocks/>
              </p:cNvGrpSpPr>
              <p:nvPr/>
            </p:nvGrpSpPr>
            <p:grpSpPr bwMode="auto">
              <a:xfrm>
                <a:off x="3926" y="902"/>
                <a:ext cx="570" cy="611"/>
                <a:chOff x="3926" y="902"/>
                <a:chExt cx="570" cy="611"/>
              </a:xfrm>
            </p:grpSpPr>
            <p:grpSp>
              <p:nvGrpSpPr>
                <p:cNvPr id="172" name="Group 110"/>
                <p:cNvGrpSpPr>
                  <a:grpSpLocks/>
                </p:cNvGrpSpPr>
                <p:nvPr/>
              </p:nvGrpSpPr>
              <p:grpSpPr bwMode="auto">
                <a:xfrm>
                  <a:off x="4071" y="982"/>
                  <a:ext cx="425" cy="448"/>
                  <a:chOff x="4071" y="982"/>
                  <a:chExt cx="425" cy="448"/>
                </a:xfrm>
              </p:grpSpPr>
              <p:grpSp>
                <p:nvGrpSpPr>
                  <p:cNvPr id="182" name="Group 111"/>
                  <p:cNvGrpSpPr>
                    <a:grpSpLocks/>
                  </p:cNvGrpSpPr>
                  <p:nvPr/>
                </p:nvGrpSpPr>
                <p:grpSpPr bwMode="auto">
                  <a:xfrm>
                    <a:off x="4071" y="982"/>
                    <a:ext cx="425" cy="448"/>
                    <a:chOff x="4071" y="982"/>
                    <a:chExt cx="425" cy="448"/>
                  </a:xfrm>
                </p:grpSpPr>
                <p:grpSp>
                  <p:nvGrpSpPr>
                    <p:cNvPr id="184" name="Group 112"/>
                    <p:cNvGrpSpPr>
                      <a:grpSpLocks/>
                    </p:cNvGrpSpPr>
                    <p:nvPr/>
                  </p:nvGrpSpPr>
                  <p:grpSpPr bwMode="auto">
                    <a:xfrm>
                      <a:off x="4182" y="1010"/>
                      <a:ext cx="314" cy="366"/>
                      <a:chOff x="4182" y="1010"/>
                      <a:chExt cx="314" cy="366"/>
                    </a:xfrm>
                  </p:grpSpPr>
                  <p:grpSp>
                    <p:nvGrpSpPr>
                      <p:cNvPr id="188" name="Group 113"/>
                      <p:cNvGrpSpPr>
                        <a:grpSpLocks/>
                      </p:cNvGrpSpPr>
                      <p:nvPr/>
                    </p:nvGrpSpPr>
                    <p:grpSpPr bwMode="auto">
                      <a:xfrm>
                        <a:off x="4220" y="1010"/>
                        <a:ext cx="276" cy="366"/>
                        <a:chOff x="4220" y="1010"/>
                        <a:chExt cx="276" cy="366"/>
                      </a:xfrm>
                    </p:grpSpPr>
                    <p:sp>
                      <p:nvSpPr>
                        <p:cNvPr id="192" name="Oval 114"/>
                        <p:cNvSpPr>
                          <a:spLocks noChangeArrowheads="1"/>
                        </p:cNvSpPr>
                        <p:nvPr/>
                      </p:nvSpPr>
                      <p:spPr bwMode="auto">
                        <a:xfrm>
                          <a:off x="4365" y="1228"/>
                          <a:ext cx="131" cy="9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3" name="Oval 115"/>
                        <p:cNvSpPr>
                          <a:spLocks noChangeArrowheads="1"/>
                        </p:cNvSpPr>
                        <p:nvPr/>
                      </p:nvSpPr>
                      <p:spPr bwMode="auto">
                        <a:xfrm>
                          <a:off x="4254" y="1254"/>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4" name="Oval 116"/>
                        <p:cNvSpPr>
                          <a:spLocks noChangeArrowheads="1"/>
                        </p:cNvSpPr>
                        <p:nvPr/>
                      </p:nvSpPr>
                      <p:spPr bwMode="auto">
                        <a:xfrm>
                          <a:off x="4329" y="1091"/>
                          <a:ext cx="131" cy="9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5" name="Oval 117"/>
                        <p:cNvSpPr>
                          <a:spLocks noChangeArrowheads="1"/>
                        </p:cNvSpPr>
                        <p:nvPr/>
                      </p:nvSpPr>
                      <p:spPr bwMode="auto">
                        <a:xfrm>
                          <a:off x="4220" y="1010"/>
                          <a:ext cx="166"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6" name="Freeform 118"/>
                        <p:cNvSpPr>
                          <a:spLocks/>
                        </p:cNvSpPr>
                        <p:nvPr/>
                      </p:nvSpPr>
                      <p:spPr bwMode="auto">
                        <a:xfrm>
                          <a:off x="4332" y="1092"/>
                          <a:ext cx="113" cy="208"/>
                        </a:xfrm>
                        <a:custGeom>
                          <a:avLst/>
                          <a:gdLst>
                            <a:gd name="T0" fmla="*/ 112 w 113"/>
                            <a:gd name="T1" fmla="*/ 205 h 208"/>
                            <a:gd name="T2" fmla="*/ 63 w 113"/>
                            <a:gd name="T3" fmla="*/ 207 h 208"/>
                            <a:gd name="T4" fmla="*/ 0 w 113"/>
                            <a:gd name="T5" fmla="*/ 0 h 208"/>
                            <a:gd name="T6" fmla="*/ 70 w 113"/>
                            <a:gd name="T7" fmla="*/ 15 h 208"/>
                            <a:gd name="T8" fmla="*/ 71 w 113"/>
                            <a:gd name="T9" fmla="*/ 117 h 208"/>
                            <a:gd name="T10" fmla="*/ 112 w 113"/>
                            <a:gd name="T11" fmla="*/ 205 h 208"/>
                          </a:gdLst>
                          <a:ahLst/>
                          <a:cxnLst>
                            <a:cxn ang="0">
                              <a:pos x="T0" y="T1"/>
                            </a:cxn>
                            <a:cxn ang="0">
                              <a:pos x="T2" y="T3"/>
                            </a:cxn>
                            <a:cxn ang="0">
                              <a:pos x="T4" y="T5"/>
                            </a:cxn>
                            <a:cxn ang="0">
                              <a:pos x="T6" y="T7"/>
                            </a:cxn>
                            <a:cxn ang="0">
                              <a:pos x="T8" y="T9"/>
                            </a:cxn>
                            <a:cxn ang="0">
                              <a:pos x="T10" y="T11"/>
                            </a:cxn>
                          </a:cxnLst>
                          <a:rect l="0" t="0" r="r" b="b"/>
                          <a:pathLst>
                            <a:path w="113" h="208">
                              <a:moveTo>
                                <a:pt x="112" y="205"/>
                              </a:moveTo>
                              <a:lnTo>
                                <a:pt x="63" y="207"/>
                              </a:lnTo>
                              <a:lnTo>
                                <a:pt x="0" y="0"/>
                              </a:lnTo>
                              <a:lnTo>
                                <a:pt x="70" y="15"/>
                              </a:lnTo>
                              <a:lnTo>
                                <a:pt x="71" y="117"/>
                              </a:lnTo>
                              <a:lnTo>
                                <a:pt x="112" y="205"/>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89" name="Oval 119"/>
                      <p:cNvSpPr>
                        <a:spLocks noChangeArrowheads="1"/>
                      </p:cNvSpPr>
                      <p:nvPr/>
                    </p:nvSpPr>
                    <p:spPr bwMode="auto">
                      <a:xfrm>
                        <a:off x="4182" y="1119"/>
                        <a:ext cx="240"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0" name="Oval 120"/>
                      <p:cNvSpPr>
                        <a:spLocks noChangeArrowheads="1"/>
                      </p:cNvSpPr>
                      <p:nvPr/>
                    </p:nvSpPr>
                    <p:spPr bwMode="auto">
                      <a:xfrm>
                        <a:off x="4182" y="1228"/>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1" name="Freeform 121"/>
                      <p:cNvSpPr>
                        <a:spLocks/>
                      </p:cNvSpPr>
                      <p:nvPr/>
                    </p:nvSpPr>
                    <p:spPr bwMode="auto">
                      <a:xfrm>
                        <a:off x="4235" y="1068"/>
                        <a:ext cx="121" cy="224"/>
                      </a:xfrm>
                      <a:custGeom>
                        <a:avLst/>
                        <a:gdLst>
                          <a:gd name="T0" fmla="*/ 110 w 121"/>
                          <a:gd name="T1" fmla="*/ 38 h 224"/>
                          <a:gd name="T2" fmla="*/ 97 w 121"/>
                          <a:gd name="T3" fmla="*/ 85 h 224"/>
                          <a:gd name="T4" fmla="*/ 120 w 121"/>
                          <a:gd name="T5" fmla="*/ 192 h 224"/>
                          <a:gd name="T6" fmla="*/ 72 w 121"/>
                          <a:gd name="T7" fmla="*/ 223 h 224"/>
                          <a:gd name="T8" fmla="*/ 0 w 121"/>
                          <a:gd name="T9" fmla="*/ 95 h 224"/>
                          <a:gd name="T10" fmla="*/ 57 w 121"/>
                          <a:gd name="T11" fmla="*/ 0 h 224"/>
                          <a:gd name="T12" fmla="*/ 110 w 121"/>
                          <a:gd name="T13" fmla="*/ 38 h 224"/>
                        </a:gdLst>
                        <a:ahLst/>
                        <a:cxnLst>
                          <a:cxn ang="0">
                            <a:pos x="T0" y="T1"/>
                          </a:cxn>
                          <a:cxn ang="0">
                            <a:pos x="T2" y="T3"/>
                          </a:cxn>
                          <a:cxn ang="0">
                            <a:pos x="T4" y="T5"/>
                          </a:cxn>
                          <a:cxn ang="0">
                            <a:pos x="T6" y="T7"/>
                          </a:cxn>
                          <a:cxn ang="0">
                            <a:pos x="T8" y="T9"/>
                          </a:cxn>
                          <a:cxn ang="0">
                            <a:pos x="T10" y="T11"/>
                          </a:cxn>
                          <a:cxn ang="0">
                            <a:pos x="T12" y="T13"/>
                          </a:cxn>
                        </a:cxnLst>
                        <a:rect l="0" t="0" r="r" b="b"/>
                        <a:pathLst>
                          <a:path w="121" h="224">
                            <a:moveTo>
                              <a:pt x="110" y="38"/>
                            </a:moveTo>
                            <a:lnTo>
                              <a:pt x="97" y="85"/>
                            </a:lnTo>
                            <a:lnTo>
                              <a:pt x="120" y="192"/>
                            </a:lnTo>
                            <a:lnTo>
                              <a:pt x="72" y="223"/>
                            </a:lnTo>
                            <a:lnTo>
                              <a:pt x="0" y="95"/>
                            </a:lnTo>
                            <a:lnTo>
                              <a:pt x="57" y="0"/>
                            </a:lnTo>
                            <a:lnTo>
                              <a:pt x="110" y="3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85" name="Oval 122"/>
                    <p:cNvSpPr>
                      <a:spLocks noChangeArrowheads="1"/>
                    </p:cNvSpPr>
                    <p:nvPr/>
                  </p:nvSpPr>
                  <p:spPr bwMode="auto">
                    <a:xfrm>
                      <a:off x="4182" y="1336"/>
                      <a:ext cx="129"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86" name="Oval 123"/>
                    <p:cNvSpPr>
                      <a:spLocks noChangeArrowheads="1"/>
                    </p:cNvSpPr>
                    <p:nvPr/>
                  </p:nvSpPr>
                  <p:spPr bwMode="auto">
                    <a:xfrm>
                      <a:off x="4071" y="982"/>
                      <a:ext cx="168" cy="12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87" name="Freeform 124"/>
                    <p:cNvSpPr>
                      <a:spLocks/>
                    </p:cNvSpPr>
                    <p:nvPr/>
                  </p:nvSpPr>
                  <p:spPr bwMode="auto">
                    <a:xfrm>
                      <a:off x="4224" y="1313"/>
                      <a:ext cx="85" cy="39"/>
                    </a:xfrm>
                    <a:custGeom>
                      <a:avLst/>
                      <a:gdLst>
                        <a:gd name="T0" fmla="*/ 84 w 85"/>
                        <a:gd name="T1" fmla="*/ 24 h 39"/>
                        <a:gd name="T2" fmla="*/ 58 w 85"/>
                        <a:gd name="T3" fmla="*/ 38 h 39"/>
                        <a:gd name="T4" fmla="*/ 0 w 85"/>
                        <a:gd name="T5" fmla="*/ 18 h 39"/>
                        <a:gd name="T6" fmla="*/ 58 w 85"/>
                        <a:gd name="T7" fmla="*/ 0 h 39"/>
                        <a:gd name="T8" fmla="*/ 84 w 85"/>
                        <a:gd name="T9" fmla="*/ 24 h 39"/>
                      </a:gdLst>
                      <a:ahLst/>
                      <a:cxnLst>
                        <a:cxn ang="0">
                          <a:pos x="T0" y="T1"/>
                        </a:cxn>
                        <a:cxn ang="0">
                          <a:pos x="T2" y="T3"/>
                        </a:cxn>
                        <a:cxn ang="0">
                          <a:pos x="T4" y="T5"/>
                        </a:cxn>
                        <a:cxn ang="0">
                          <a:pos x="T6" y="T7"/>
                        </a:cxn>
                        <a:cxn ang="0">
                          <a:pos x="T8" y="T9"/>
                        </a:cxn>
                      </a:cxnLst>
                      <a:rect l="0" t="0" r="r" b="b"/>
                      <a:pathLst>
                        <a:path w="85" h="39">
                          <a:moveTo>
                            <a:pt x="84" y="24"/>
                          </a:moveTo>
                          <a:lnTo>
                            <a:pt x="58" y="38"/>
                          </a:lnTo>
                          <a:lnTo>
                            <a:pt x="0" y="18"/>
                          </a:lnTo>
                          <a:lnTo>
                            <a:pt x="58" y="0"/>
                          </a:lnTo>
                          <a:lnTo>
                            <a:pt x="84" y="24"/>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83" name="Freeform 125"/>
                  <p:cNvSpPr>
                    <a:spLocks/>
                  </p:cNvSpPr>
                  <p:nvPr/>
                </p:nvSpPr>
                <p:spPr bwMode="auto">
                  <a:xfrm>
                    <a:off x="4209" y="1042"/>
                    <a:ext cx="47" cy="68"/>
                  </a:xfrm>
                  <a:custGeom>
                    <a:avLst/>
                    <a:gdLst>
                      <a:gd name="T0" fmla="*/ 23 w 47"/>
                      <a:gd name="T1" fmla="*/ 0 h 68"/>
                      <a:gd name="T2" fmla="*/ 46 w 47"/>
                      <a:gd name="T3" fmla="*/ 1 h 68"/>
                      <a:gd name="T4" fmla="*/ 38 w 47"/>
                      <a:gd name="T5" fmla="*/ 67 h 68"/>
                      <a:gd name="T6" fmla="*/ 0 w 47"/>
                      <a:gd name="T7" fmla="*/ 54 h 68"/>
                      <a:gd name="T8" fmla="*/ 23 w 47"/>
                      <a:gd name="T9" fmla="*/ 0 h 68"/>
                    </a:gdLst>
                    <a:ahLst/>
                    <a:cxnLst>
                      <a:cxn ang="0">
                        <a:pos x="T0" y="T1"/>
                      </a:cxn>
                      <a:cxn ang="0">
                        <a:pos x="T2" y="T3"/>
                      </a:cxn>
                      <a:cxn ang="0">
                        <a:pos x="T4" y="T5"/>
                      </a:cxn>
                      <a:cxn ang="0">
                        <a:pos x="T6" y="T7"/>
                      </a:cxn>
                      <a:cxn ang="0">
                        <a:pos x="T8" y="T9"/>
                      </a:cxn>
                    </a:cxnLst>
                    <a:rect l="0" t="0" r="r" b="b"/>
                    <a:pathLst>
                      <a:path w="47" h="68">
                        <a:moveTo>
                          <a:pt x="23" y="0"/>
                        </a:moveTo>
                        <a:lnTo>
                          <a:pt x="46" y="1"/>
                        </a:lnTo>
                        <a:lnTo>
                          <a:pt x="38" y="67"/>
                        </a:lnTo>
                        <a:lnTo>
                          <a:pt x="0" y="54"/>
                        </a:lnTo>
                        <a:lnTo>
                          <a:pt x="23"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173" name="Group 126"/>
                <p:cNvGrpSpPr>
                  <a:grpSpLocks/>
                </p:cNvGrpSpPr>
                <p:nvPr/>
              </p:nvGrpSpPr>
              <p:grpSpPr bwMode="auto">
                <a:xfrm>
                  <a:off x="3926" y="902"/>
                  <a:ext cx="385" cy="556"/>
                  <a:chOff x="3926" y="902"/>
                  <a:chExt cx="385" cy="556"/>
                </a:xfrm>
              </p:grpSpPr>
              <p:sp>
                <p:nvSpPr>
                  <p:cNvPr id="176" name="Oval 127"/>
                  <p:cNvSpPr>
                    <a:spLocks noChangeArrowheads="1"/>
                  </p:cNvSpPr>
                  <p:nvPr/>
                </p:nvSpPr>
                <p:spPr bwMode="auto">
                  <a:xfrm>
                    <a:off x="3961" y="1228"/>
                    <a:ext cx="314"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7" name="Oval 128"/>
                  <p:cNvSpPr>
                    <a:spLocks noChangeArrowheads="1"/>
                  </p:cNvSpPr>
                  <p:nvPr/>
                </p:nvSpPr>
                <p:spPr bwMode="auto">
                  <a:xfrm>
                    <a:off x="3997" y="1065"/>
                    <a:ext cx="314" cy="231"/>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8" name="Oval 129"/>
                  <p:cNvSpPr>
                    <a:spLocks noChangeArrowheads="1"/>
                  </p:cNvSpPr>
                  <p:nvPr/>
                </p:nvSpPr>
                <p:spPr bwMode="auto">
                  <a:xfrm>
                    <a:off x="3926" y="902"/>
                    <a:ext cx="241"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9" name="Oval 130"/>
                  <p:cNvSpPr>
                    <a:spLocks noChangeArrowheads="1"/>
                  </p:cNvSpPr>
                  <p:nvPr/>
                </p:nvSpPr>
                <p:spPr bwMode="auto">
                  <a:xfrm>
                    <a:off x="4071" y="1010"/>
                    <a:ext cx="131"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80" name="Freeform 131"/>
                  <p:cNvSpPr>
                    <a:spLocks/>
                  </p:cNvSpPr>
                  <p:nvPr/>
                </p:nvSpPr>
                <p:spPr bwMode="auto">
                  <a:xfrm>
                    <a:off x="4000" y="990"/>
                    <a:ext cx="208" cy="202"/>
                  </a:xfrm>
                  <a:custGeom>
                    <a:avLst/>
                    <a:gdLst>
                      <a:gd name="T0" fmla="*/ 146 w 208"/>
                      <a:gd name="T1" fmla="*/ 8 h 202"/>
                      <a:gd name="T2" fmla="*/ 145 w 208"/>
                      <a:gd name="T3" fmla="*/ 32 h 202"/>
                      <a:gd name="T4" fmla="*/ 194 w 208"/>
                      <a:gd name="T5" fmla="*/ 77 h 202"/>
                      <a:gd name="T6" fmla="*/ 207 w 208"/>
                      <a:gd name="T7" fmla="*/ 82 h 202"/>
                      <a:gd name="T8" fmla="*/ 133 w 208"/>
                      <a:gd name="T9" fmla="*/ 201 h 202"/>
                      <a:gd name="T10" fmla="*/ 0 w 208"/>
                      <a:gd name="T11" fmla="*/ 0 h 202"/>
                      <a:gd name="T12" fmla="*/ 146 w 208"/>
                      <a:gd name="T13" fmla="*/ 8 h 202"/>
                    </a:gdLst>
                    <a:ahLst/>
                    <a:cxnLst>
                      <a:cxn ang="0">
                        <a:pos x="T0" y="T1"/>
                      </a:cxn>
                      <a:cxn ang="0">
                        <a:pos x="T2" y="T3"/>
                      </a:cxn>
                      <a:cxn ang="0">
                        <a:pos x="T4" y="T5"/>
                      </a:cxn>
                      <a:cxn ang="0">
                        <a:pos x="T6" y="T7"/>
                      </a:cxn>
                      <a:cxn ang="0">
                        <a:pos x="T8" y="T9"/>
                      </a:cxn>
                      <a:cxn ang="0">
                        <a:pos x="T10" y="T11"/>
                      </a:cxn>
                      <a:cxn ang="0">
                        <a:pos x="T12" y="T13"/>
                      </a:cxn>
                    </a:cxnLst>
                    <a:rect l="0" t="0" r="r" b="b"/>
                    <a:pathLst>
                      <a:path w="208" h="202">
                        <a:moveTo>
                          <a:pt x="146" y="8"/>
                        </a:moveTo>
                        <a:lnTo>
                          <a:pt x="145" y="32"/>
                        </a:lnTo>
                        <a:lnTo>
                          <a:pt x="194" y="77"/>
                        </a:lnTo>
                        <a:lnTo>
                          <a:pt x="207" y="82"/>
                        </a:lnTo>
                        <a:lnTo>
                          <a:pt x="133" y="201"/>
                        </a:lnTo>
                        <a:lnTo>
                          <a:pt x="0" y="0"/>
                        </a:lnTo>
                        <a:lnTo>
                          <a:pt x="146" y="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sp>
                <p:nvSpPr>
                  <p:cNvPr id="181" name="Freeform 132"/>
                  <p:cNvSpPr>
                    <a:spLocks/>
                  </p:cNvSpPr>
                  <p:nvPr/>
                </p:nvSpPr>
                <p:spPr bwMode="auto">
                  <a:xfrm>
                    <a:off x="4103" y="1271"/>
                    <a:ext cx="133" cy="54"/>
                  </a:xfrm>
                  <a:custGeom>
                    <a:avLst/>
                    <a:gdLst>
                      <a:gd name="T0" fmla="*/ 117 w 133"/>
                      <a:gd name="T1" fmla="*/ 8 h 54"/>
                      <a:gd name="T2" fmla="*/ 132 w 133"/>
                      <a:gd name="T3" fmla="*/ 25 h 54"/>
                      <a:gd name="T4" fmla="*/ 0 w 133"/>
                      <a:gd name="T5" fmla="*/ 53 h 54"/>
                      <a:gd name="T6" fmla="*/ 4 w 133"/>
                      <a:gd name="T7" fmla="*/ 0 h 54"/>
                      <a:gd name="T8" fmla="*/ 117 w 133"/>
                      <a:gd name="T9" fmla="*/ 8 h 54"/>
                    </a:gdLst>
                    <a:ahLst/>
                    <a:cxnLst>
                      <a:cxn ang="0">
                        <a:pos x="T0" y="T1"/>
                      </a:cxn>
                      <a:cxn ang="0">
                        <a:pos x="T2" y="T3"/>
                      </a:cxn>
                      <a:cxn ang="0">
                        <a:pos x="T4" y="T5"/>
                      </a:cxn>
                      <a:cxn ang="0">
                        <a:pos x="T6" y="T7"/>
                      </a:cxn>
                      <a:cxn ang="0">
                        <a:pos x="T8" y="T9"/>
                      </a:cxn>
                    </a:cxnLst>
                    <a:rect l="0" t="0" r="r" b="b"/>
                    <a:pathLst>
                      <a:path w="133" h="54">
                        <a:moveTo>
                          <a:pt x="117" y="8"/>
                        </a:moveTo>
                        <a:lnTo>
                          <a:pt x="132" y="25"/>
                        </a:lnTo>
                        <a:lnTo>
                          <a:pt x="0" y="53"/>
                        </a:lnTo>
                        <a:lnTo>
                          <a:pt x="4" y="0"/>
                        </a:lnTo>
                        <a:lnTo>
                          <a:pt x="117" y="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74" name="Oval 133"/>
                <p:cNvSpPr>
                  <a:spLocks noChangeArrowheads="1"/>
                </p:cNvSpPr>
                <p:nvPr/>
              </p:nvSpPr>
              <p:spPr bwMode="auto">
                <a:xfrm>
                  <a:off x="3926" y="1391"/>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5" name="Freeform 134"/>
                <p:cNvSpPr>
                  <a:spLocks/>
                </p:cNvSpPr>
                <p:nvPr/>
              </p:nvSpPr>
              <p:spPr bwMode="auto">
                <a:xfrm>
                  <a:off x="4041" y="1378"/>
                  <a:ext cx="87" cy="65"/>
                </a:xfrm>
                <a:custGeom>
                  <a:avLst/>
                  <a:gdLst>
                    <a:gd name="T0" fmla="*/ 34 w 87"/>
                    <a:gd name="T1" fmla="*/ 64 h 65"/>
                    <a:gd name="T2" fmla="*/ 86 w 87"/>
                    <a:gd name="T3" fmla="*/ 41 h 65"/>
                    <a:gd name="T4" fmla="*/ 27 w 87"/>
                    <a:gd name="T5" fmla="*/ 0 h 65"/>
                    <a:gd name="T6" fmla="*/ 0 w 87"/>
                    <a:gd name="T7" fmla="*/ 23 h 65"/>
                    <a:gd name="T8" fmla="*/ 34 w 87"/>
                    <a:gd name="T9" fmla="*/ 64 h 65"/>
                  </a:gdLst>
                  <a:ahLst/>
                  <a:cxnLst>
                    <a:cxn ang="0">
                      <a:pos x="T0" y="T1"/>
                    </a:cxn>
                    <a:cxn ang="0">
                      <a:pos x="T2" y="T3"/>
                    </a:cxn>
                    <a:cxn ang="0">
                      <a:pos x="T4" y="T5"/>
                    </a:cxn>
                    <a:cxn ang="0">
                      <a:pos x="T6" y="T7"/>
                    </a:cxn>
                    <a:cxn ang="0">
                      <a:pos x="T8" y="T9"/>
                    </a:cxn>
                  </a:cxnLst>
                  <a:rect l="0" t="0" r="r" b="b"/>
                  <a:pathLst>
                    <a:path w="87" h="65">
                      <a:moveTo>
                        <a:pt x="34" y="64"/>
                      </a:moveTo>
                      <a:lnTo>
                        <a:pt x="86" y="41"/>
                      </a:lnTo>
                      <a:lnTo>
                        <a:pt x="27" y="0"/>
                      </a:lnTo>
                      <a:lnTo>
                        <a:pt x="0" y="23"/>
                      </a:lnTo>
                      <a:lnTo>
                        <a:pt x="34" y="64"/>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68" name="Oval 135"/>
              <p:cNvSpPr>
                <a:spLocks noChangeArrowheads="1"/>
              </p:cNvSpPr>
              <p:nvPr/>
            </p:nvSpPr>
            <p:spPr bwMode="auto">
              <a:xfrm>
                <a:off x="3567" y="1513"/>
                <a:ext cx="204" cy="14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9" name="Oval 136"/>
              <p:cNvSpPr>
                <a:spLocks noChangeArrowheads="1"/>
              </p:cNvSpPr>
              <p:nvPr/>
            </p:nvSpPr>
            <p:spPr bwMode="auto">
              <a:xfrm>
                <a:off x="3742" y="1513"/>
                <a:ext cx="168" cy="12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0" name="Oval 137"/>
              <p:cNvSpPr>
                <a:spLocks noChangeArrowheads="1"/>
              </p:cNvSpPr>
              <p:nvPr/>
            </p:nvSpPr>
            <p:spPr bwMode="auto">
              <a:xfrm>
                <a:off x="3843" y="1469"/>
                <a:ext cx="166" cy="12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1" name="Freeform 138"/>
              <p:cNvSpPr>
                <a:spLocks/>
              </p:cNvSpPr>
              <p:nvPr/>
            </p:nvSpPr>
            <p:spPr bwMode="auto">
              <a:xfrm>
                <a:off x="3696" y="1448"/>
                <a:ext cx="345" cy="171"/>
              </a:xfrm>
              <a:custGeom>
                <a:avLst/>
                <a:gdLst>
                  <a:gd name="T0" fmla="*/ 321 w 345"/>
                  <a:gd name="T1" fmla="*/ 49 h 171"/>
                  <a:gd name="T2" fmla="*/ 288 w 345"/>
                  <a:gd name="T3" fmla="*/ 60 h 171"/>
                  <a:gd name="T4" fmla="*/ 195 w 345"/>
                  <a:gd name="T5" fmla="*/ 129 h 171"/>
                  <a:gd name="T6" fmla="*/ 174 w 345"/>
                  <a:gd name="T7" fmla="*/ 158 h 171"/>
                  <a:gd name="T8" fmla="*/ 73 w 345"/>
                  <a:gd name="T9" fmla="*/ 158 h 171"/>
                  <a:gd name="T10" fmla="*/ 52 w 345"/>
                  <a:gd name="T11" fmla="*/ 170 h 171"/>
                  <a:gd name="T12" fmla="*/ 0 w 345"/>
                  <a:gd name="T13" fmla="*/ 119 h 171"/>
                  <a:gd name="T14" fmla="*/ 233 w 345"/>
                  <a:gd name="T15" fmla="*/ 0 h 171"/>
                  <a:gd name="T16" fmla="*/ 344 w 345"/>
                  <a:gd name="T17" fmla="*/ 27 h 171"/>
                  <a:gd name="T18" fmla="*/ 321 w 345"/>
                  <a:gd name="T19" fmla="*/ 4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5" h="171">
                    <a:moveTo>
                      <a:pt x="321" y="49"/>
                    </a:moveTo>
                    <a:lnTo>
                      <a:pt x="288" y="60"/>
                    </a:lnTo>
                    <a:lnTo>
                      <a:pt x="195" y="129"/>
                    </a:lnTo>
                    <a:lnTo>
                      <a:pt x="174" y="158"/>
                    </a:lnTo>
                    <a:lnTo>
                      <a:pt x="73" y="158"/>
                    </a:lnTo>
                    <a:lnTo>
                      <a:pt x="52" y="170"/>
                    </a:lnTo>
                    <a:lnTo>
                      <a:pt x="0" y="119"/>
                    </a:lnTo>
                    <a:lnTo>
                      <a:pt x="233" y="0"/>
                    </a:lnTo>
                    <a:lnTo>
                      <a:pt x="344" y="27"/>
                    </a:lnTo>
                    <a:lnTo>
                      <a:pt x="321" y="49"/>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138" name="Group 139"/>
            <p:cNvGrpSpPr>
              <a:grpSpLocks/>
            </p:cNvGrpSpPr>
            <p:nvPr/>
          </p:nvGrpSpPr>
          <p:grpSpPr bwMode="auto">
            <a:xfrm>
              <a:off x="2248" y="907"/>
              <a:ext cx="556" cy="525"/>
              <a:chOff x="2248" y="907"/>
              <a:chExt cx="556" cy="525"/>
            </a:xfrm>
          </p:grpSpPr>
          <p:grpSp>
            <p:nvGrpSpPr>
              <p:cNvPr id="152" name="Group 140"/>
              <p:cNvGrpSpPr>
                <a:grpSpLocks/>
              </p:cNvGrpSpPr>
              <p:nvPr/>
            </p:nvGrpSpPr>
            <p:grpSpPr bwMode="auto">
              <a:xfrm>
                <a:off x="2248" y="982"/>
                <a:ext cx="299" cy="314"/>
                <a:chOff x="2248" y="982"/>
                <a:chExt cx="299" cy="314"/>
              </a:xfrm>
            </p:grpSpPr>
            <p:sp>
              <p:nvSpPr>
                <p:cNvPr id="163" name="Oval 141"/>
                <p:cNvSpPr>
                  <a:spLocks noChangeArrowheads="1"/>
                </p:cNvSpPr>
                <p:nvPr/>
              </p:nvSpPr>
              <p:spPr bwMode="auto">
                <a:xfrm>
                  <a:off x="2248" y="1091"/>
                  <a:ext cx="129" cy="9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4" name="Oval 142"/>
                <p:cNvSpPr>
                  <a:spLocks noChangeArrowheads="1"/>
                </p:cNvSpPr>
                <p:nvPr/>
              </p:nvSpPr>
              <p:spPr bwMode="auto">
                <a:xfrm>
                  <a:off x="2270" y="1174"/>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5" name="Oval 143"/>
                <p:cNvSpPr>
                  <a:spLocks noChangeArrowheads="1"/>
                </p:cNvSpPr>
                <p:nvPr/>
              </p:nvSpPr>
              <p:spPr bwMode="auto">
                <a:xfrm>
                  <a:off x="2307" y="982"/>
                  <a:ext cx="240"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6" name="Freeform 144"/>
                <p:cNvSpPr>
                  <a:spLocks/>
                </p:cNvSpPr>
                <p:nvPr/>
              </p:nvSpPr>
              <p:spPr bwMode="auto">
                <a:xfrm>
                  <a:off x="2291" y="1104"/>
                  <a:ext cx="84" cy="95"/>
                </a:xfrm>
                <a:custGeom>
                  <a:avLst/>
                  <a:gdLst>
                    <a:gd name="T0" fmla="*/ 47 w 84"/>
                    <a:gd name="T1" fmla="*/ 0 h 95"/>
                    <a:gd name="T2" fmla="*/ 0 w 84"/>
                    <a:gd name="T3" fmla="*/ 18 h 95"/>
                    <a:gd name="T4" fmla="*/ 1 w 84"/>
                    <a:gd name="T5" fmla="*/ 76 h 95"/>
                    <a:gd name="T6" fmla="*/ 16 w 84"/>
                    <a:gd name="T7" fmla="*/ 94 h 95"/>
                    <a:gd name="T8" fmla="*/ 83 w 84"/>
                    <a:gd name="T9" fmla="*/ 76 h 95"/>
                    <a:gd name="T10" fmla="*/ 47 w 84"/>
                    <a:gd name="T11" fmla="*/ 0 h 95"/>
                  </a:gdLst>
                  <a:ahLst/>
                  <a:cxnLst>
                    <a:cxn ang="0">
                      <a:pos x="T0" y="T1"/>
                    </a:cxn>
                    <a:cxn ang="0">
                      <a:pos x="T2" y="T3"/>
                    </a:cxn>
                    <a:cxn ang="0">
                      <a:pos x="T4" y="T5"/>
                    </a:cxn>
                    <a:cxn ang="0">
                      <a:pos x="T6" y="T7"/>
                    </a:cxn>
                    <a:cxn ang="0">
                      <a:pos x="T8" y="T9"/>
                    </a:cxn>
                    <a:cxn ang="0">
                      <a:pos x="T10" y="T11"/>
                    </a:cxn>
                  </a:cxnLst>
                  <a:rect l="0" t="0" r="r" b="b"/>
                  <a:pathLst>
                    <a:path w="84" h="95">
                      <a:moveTo>
                        <a:pt x="47" y="0"/>
                      </a:moveTo>
                      <a:lnTo>
                        <a:pt x="0" y="18"/>
                      </a:lnTo>
                      <a:lnTo>
                        <a:pt x="1" y="76"/>
                      </a:lnTo>
                      <a:lnTo>
                        <a:pt x="16" y="94"/>
                      </a:lnTo>
                      <a:lnTo>
                        <a:pt x="83" y="76"/>
                      </a:lnTo>
                      <a:lnTo>
                        <a:pt x="47"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153" name="Group 145"/>
              <p:cNvGrpSpPr>
                <a:grpSpLocks/>
              </p:cNvGrpSpPr>
              <p:nvPr/>
            </p:nvGrpSpPr>
            <p:grpSpPr bwMode="auto">
              <a:xfrm>
                <a:off x="2344" y="907"/>
                <a:ext cx="460" cy="525"/>
                <a:chOff x="2344" y="907"/>
                <a:chExt cx="460" cy="525"/>
              </a:xfrm>
            </p:grpSpPr>
            <p:sp>
              <p:nvSpPr>
                <p:cNvPr id="155" name="Oval 146"/>
                <p:cNvSpPr>
                  <a:spLocks noChangeArrowheads="1"/>
                </p:cNvSpPr>
                <p:nvPr/>
              </p:nvSpPr>
              <p:spPr bwMode="auto">
                <a:xfrm>
                  <a:off x="2491" y="929"/>
                  <a:ext cx="313"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6" name="Oval 147"/>
                <p:cNvSpPr>
                  <a:spLocks noChangeArrowheads="1"/>
                </p:cNvSpPr>
                <p:nvPr/>
              </p:nvSpPr>
              <p:spPr bwMode="auto">
                <a:xfrm>
                  <a:off x="2344" y="1091"/>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7" name="Oval 148"/>
                <p:cNvSpPr>
                  <a:spLocks noChangeArrowheads="1"/>
                </p:cNvSpPr>
                <p:nvPr/>
              </p:nvSpPr>
              <p:spPr bwMode="auto">
                <a:xfrm>
                  <a:off x="2380" y="1174"/>
                  <a:ext cx="242" cy="17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8" name="Oval 149"/>
                <p:cNvSpPr>
                  <a:spLocks noChangeArrowheads="1"/>
                </p:cNvSpPr>
                <p:nvPr/>
              </p:nvSpPr>
              <p:spPr bwMode="auto">
                <a:xfrm>
                  <a:off x="2454" y="1254"/>
                  <a:ext cx="240" cy="17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9" name="Oval 150"/>
                <p:cNvSpPr>
                  <a:spLocks noChangeArrowheads="1"/>
                </p:cNvSpPr>
                <p:nvPr/>
              </p:nvSpPr>
              <p:spPr bwMode="auto">
                <a:xfrm>
                  <a:off x="2471" y="1042"/>
                  <a:ext cx="214" cy="151"/>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0" name="Oval 151"/>
                <p:cNvSpPr>
                  <a:spLocks noChangeArrowheads="1"/>
                </p:cNvSpPr>
                <p:nvPr/>
              </p:nvSpPr>
              <p:spPr bwMode="auto">
                <a:xfrm>
                  <a:off x="2656" y="907"/>
                  <a:ext cx="129"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1" name="Freeform 152"/>
                <p:cNvSpPr>
                  <a:spLocks/>
                </p:cNvSpPr>
                <p:nvPr/>
              </p:nvSpPr>
              <p:spPr bwMode="auto">
                <a:xfrm>
                  <a:off x="2541" y="1010"/>
                  <a:ext cx="151" cy="76"/>
                </a:xfrm>
                <a:custGeom>
                  <a:avLst/>
                  <a:gdLst>
                    <a:gd name="T0" fmla="*/ 0 w 151"/>
                    <a:gd name="T1" fmla="*/ 20 h 76"/>
                    <a:gd name="T2" fmla="*/ 19 w 151"/>
                    <a:gd name="T3" fmla="*/ 56 h 76"/>
                    <a:gd name="T4" fmla="*/ 150 w 151"/>
                    <a:gd name="T5" fmla="*/ 75 h 76"/>
                    <a:gd name="T6" fmla="*/ 150 w 151"/>
                    <a:gd name="T7" fmla="*/ 28 h 76"/>
                    <a:gd name="T8" fmla="*/ 9 w 151"/>
                    <a:gd name="T9" fmla="*/ 0 h 76"/>
                    <a:gd name="T10" fmla="*/ 0 w 151"/>
                    <a:gd name="T11" fmla="*/ 20 h 76"/>
                  </a:gdLst>
                  <a:ahLst/>
                  <a:cxnLst>
                    <a:cxn ang="0">
                      <a:pos x="T0" y="T1"/>
                    </a:cxn>
                    <a:cxn ang="0">
                      <a:pos x="T2" y="T3"/>
                    </a:cxn>
                    <a:cxn ang="0">
                      <a:pos x="T4" y="T5"/>
                    </a:cxn>
                    <a:cxn ang="0">
                      <a:pos x="T6" y="T7"/>
                    </a:cxn>
                    <a:cxn ang="0">
                      <a:pos x="T8" y="T9"/>
                    </a:cxn>
                    <a:cxn ang="0">
                      <a:pos x="T10" y="T11"/>
                    </a:cxn>
                  </a:cxnLst>
                  <a:rect l="0" t="0" r="r" b="b"/>
                  <a:pathLst>
                    <a:path w="151" h="76">
                      <a:moveTo>
                        <a:pt x="0" y="20"/>
                      </a:moveTo>
                      <a:lnTo>
                        <a:pt x="19" y="56"/>
                      </a:lnTo>
                      <a:lnTo>
                        <a:pt x="150" y="75"/>
                      </a:lnTo>
                      <a:lnTo>
                        <a:pt x="150" y="28"/>
                      </a:lnTo>
                      <a:lnTo>
                        <a:pt x="9" y="0"/>
                      </a:lnTo>
                      <a:lnTo>
                        <a:pt x="0" y="2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sp>
              <p:nvSpPr>
                <p:cNvPr id="162" name="Freeform 153"/>
                <p:cNvSpPr>
                  <a:spLocks/>
                </p:cNvSpPr>
                <p:nvPr/>
              </p:nvSpPr>
              <p:spPr bwMode="auto">
                <a:xfrm>
                  <a:off x="2394" y="1149"/>
                  <a:ext cx="172" cy="159"/>
                </a:xfrm>
                <a:custGeom>
                  <a:avLst/>
                  <a:gdLst>
                    <a:gd name="T0" fmla="*/ 106 w 172"/>
                    <a:gd name="T1" fmla="*/ 0 h 159"/>
                    <a:gd name="T2" fmla="*/ 0 w 172"/>
                    <a:gd name="T3" fmla="*/ 40 h 159"/>
                    <a:gd name="T4" fmla="*/ 44 w 172"/>
                    <a:gd name="T5" fmla="*/ 71 h 159"/>
                    <a:gd name="T6" fmla="*/ 50 w 172"/>
                    <a:gd name="T7" fmla="*/ 148 h 159"/>
                    <a:gd name="T8" fmla="*/ 75 w 172"/>
                    <a:gd name="T9" fmla="*/ 158 h 159"/>
                    <a:gd name="T10" fmla="*/ 164 w 172"/>
                    <a:gd name="T11" fmla="*/ 108 h 159"/>
                    <a:gd name="T12" fmla="*/ 171 w 172"/>
                    <a:gd name="T13" fmla="*/ 16 h 159"/>
                    <a:gd name="T14" fmla="*/ 106 w 172"/>
                    <a:gd name="T15" fmla="*/ 0 h 1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 h="159">
                      <a:moveTo>
                        <a:pt x="106" y="0"/>
                      </a:moveTo>
                      <a:lnTo>
                        <a:pt x="0" y="40"/>
                      </a:lnTo>
                      <a:lnTo>
                        <a:pt x="44" y="71"/>
                      </a:lnTo>
                      <a:lnTo>
                        <a:pt x="50" y="148"/>
                      </a:lnTo>
                      <a:lnTo>
                        <a:pt x="75" y="158"/>
                      </a:lnTo>
                      <a:lnTo>
                        <a:pt x="164" y="108"/>
                      </a:lnTo>
                      <a:lnTo>
                        <a:pt x="171" y="16"/>
                      </a:lnTo>
                      <a:lnTo>
                        <a:pt x="106"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54" name="Freeform 154"/>
              <p:cNvSpPr>
                <a:spLocks/>
              </p:cNvSpPr>
              <p:nvPr/>
            </p:nvSpPr>
            <p:spPr bwMode="auto">
              <a:xfrm>
                <a:off x="2650" y="963"/>
                <a:ext cx="88" cy="75"/>
              </a:xfrm>
              <a:custGeom>
                <a:avLst/>
                <a:gdLst>
                  <a:gd name="T0" fmla="*/ 0 w 88"/>
                  <a:gd name="T1" fmla="*/ 39 h 75"/>
                  <a:gd name="T2" fmla="*/ 37 w 88"/>
                  <a:gd name="T3" fmla="*/ 0 h 75"/>
                  <a:gd name="T4" fmla="*/ 87 w 88"/>
                  <a:gd name="T5" fmla="*/ 39 h 75"/>
                  <a:gd name="T6" fmla="*/ 45 w 88"/>
                  <a:gd name="T7" fmla="*/ 74 h 75"/>
                  <a:gd name="T8" fmla="*/ 0 w 88"/>
                  <a:gd name="T9" fmla="*/ 39 h 75"/>
                </a:gdLst>
                <a:ahLst/>
                <a:cxnLst>
                  <a:cxn ang="0">
                    <a:pos x="T0" y="T1"/>
                  </a:cxn>
                  <a:cxn ang="0">
                    <a:pos x="T2" y="T3"/>
                  </a:cxn>
                  <a:cxn ang="0">
                    <a:pos x="T4" y="T5"/>
                  </a:cxn>
                  <a:cxn ang="0">
                    <a:pos x="T6" y="T7"/>
                  </a:cxn>
                  <a:cxn ang="0">
                    <a:pos x="T8" y="T9"/>
                  </a:cxn>
                </a:cxnLst>
                <a:rect l="0" t="0" r="r" b="b"/>
                <a:pathLst>
                  <a:path w="88" h="75">
                    <a:moveTo>
                      <a:pt x="0" y="39"/>
                    </a:moveTo>
                    <a:lnTo>
                      <a:pt x="37" y="0"/>
                    </a:lnTo>
                    <a:lnTo>
                      <a:pt x="87" y="39"/>
                    </a:lnTo>
                    <a:lnTo>
                      <a:pt x="45" y="74"/>
                    </a:lnTo>
                    <a:lnTo>
                      <a:pt x="0" y="39"/>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139" name="Group 155"/>
            <p:cNvGrpSpPr>
              <a:grpSpLocks/>
            </p:cNvGrpSpPr>
            <p:nvPr/>
          </p:nvGrpSpPr>
          <p:grpSpPr bwMode="auto">
            <a:xfrm>
              <a:off x="2529" y="820"/>
              <a:ext cx="1638" cy="883"/>
              <a:chOff x="2529" y="820"/>
              <a:chExt cx="1638" cy="883"/>
            </a:xfrm>
          </p:grpSpPr>
          <p:sp>
            <p:nvSpPr>
              <p:cNvPr id="140" name="Oval 156"/>
              <p:cNvSpPr>
                <a:spLocks noChangeArrowheads="1"/>
              </p:cNvSpPr>
              <p:nvPr/>
            </p:nvSpPr>
            <p:spPr bwMode="auto">
              <a:xfrm>
                <a:off x="3042" y="848"/>
                <a:ext cx="388" cy="28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1" name="Oval 157"/>
              <p:cNvSpPr>
                <a:spLocks noChangeArrowheads="1"/>
              </p:cNvSpPr>
              <p:nvPr/>
            </p:nvSpPr>
            <p:spPr bwMode="auto">
              <a:xfrm>
                <a:off x="3374" y="820"/>
                <a:ext cx="313"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2" name="Oval 158"/>
              <p:cNvSpPr>
                <a:spLocks noChangeArrowheads="1"/>
              </p:cNvSpPr>
              <p:nvPr/>
            </p:nvSpPr>
            <p:spPr bwMode="auto">
              <a:xfrm>
                <a:off x="3668" y="1065"/>
                <a:ext cx="499" cy="36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3" name="Oval 159"/>
              <p:cNvSpPr>
                <a:spLocks noChangeArrowheads="1"/>
              </p:cNvSpPr>
              <p:nvPr/>
            </p:nvSpPr>
            <p:spPr bwMode="auto">
              <a:xfrm>
                <a:off x="2712" y="1228"/>
                <a:ext cx="570" cy="42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4" name="Oval 160"/>
              <p:cNvSpPr>
                <a:spLocks noChangeArrowheads="1"/>
              </p:cNvSpPr>
              <p:nvPr/>
            </p:nvSpPr>
            <p:spPr bwMode="auto">
              <a:xfrm>
                <a:off x="3521" y="1282"/>
                <a:ext cx="422" cy="31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5" name="Oval 161"/>
              <p:cNvSpPr>
                <a:spLocks noChangeArrowheads="1"/>
              </p:cNvSpPr>
              <p:nvPr/>
            </p:nvSpPr>
            <p:spPr bwMode="auto">
              <a:xfrm>
                <a:off x="2564" y="1310"/>
                <a:ext cx="315" cy="229"/>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6" name="Oval 162"/>
              <p:cNvSpPr>
                <a:spLocks noChangeArrowheads="1"/>
              </p:cNvSpPr>
              <p:nvPr/>
            </p:nvSpPr>
            <p:spPr bwMode="auto">
              <a:xfrm>
                <a:off x="2529" y="1119"/>
                <a:ext cx="312"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7" name="Oval 163"/>
              <p:cNvSpPr>
                <a:spLocks noChangeArrowheads="1"/>
              </p:cNvSpPr>
              <p:nvPr/>
            </p:nvSpPr>
            <p:spPr bwMode="auto">
              <a:xfrm>
                <a:off x="2675" y="902"/>
                <a:ext cx="498" cy="36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8" name="Oval 164"/>
              <p:cNvSpPr>
                <a:spLocks noChangeArrowheads="1"/>
              </p:cNvSpPr>
              <p:nvPr/>
            </p:nvSpPr>
            <p:spPr bwMode="auto">
              <a:xfrm>
                <a:off x="3115" y="1336"/>
                <a:ext cx="500" cy="36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9" name="Oval 165"/>
              <p:cNvSpPr>
                <a:spLocks noChangeArrowheads="1"/>
              </p:cNvSpPr>
              <p:nvPr/>
            </p:nvSpPr>
            <p:spPr bwMode="auto">
              <a:xfrm>
                <a:off x="3742" y="929"/>
                <a:ext cx="386" cy="28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0" name="Oval 166"/>
              <p:cNvSpPr>
                <a:spLocks noChangeArrowheads="1"/>
              </p:cNvSpPr>
              <p:nvPr/>
            </p:nvSpPr>
            <p:spPr bwMode="auto">
              <a:xfrm>
                <a:off x="3631" y="820"/>
                <a:ext cx="351" cy="25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1" name="Freeform 167"/>
              <p:cNvSpPr>
                <a:spLocks/>
              </p:cNvSpPr>
              <p:nvPr/>
            </p:nvSpPr>
            <p:spPr bwMode="auto">
              <a:xfrm>
                <a:off x="2661" y="889"/>
                <a:ext cx="1415" cy="700"/>
              </a:xfrm>
              <a:custGeom>
                <a:avLst/>
                <a:gdLst>
                  <a:gd name="T0" fmla="*/ 436 w 1415"/>
                  <a:gd name="T1" fmla="*/ 70 h 700"/>
                  <a:gd name="T2" fmla="*/ 494 w 1415"/>
                  <a:gd name="T3" fmla="*/ 20 h 700"/>
                  <a:gd name="T4" fmla="*/ 759 w 1415"/>
                  <a:gd name="T5" fmla="*/ 24 h 700"/>
                  <a:gd name="T6" fmla="*/ 947 w 1415"/>
                  <a:gd name="T7" fmla="*/ 0 h 700"/>
                  <a:gd name="T8" fmla="*/ 1180 w 1415"/>
                  <a:gd name="T9" fmla="*/ 83 h 700"/>
                  <a:gd name="T10" fmla="*/ 1300 w 1415"/>
                  <a:gd name="T11" fmla="*/ 60 h 700"/>
                  <a:gd name="T12" fmla="*/ 1362 w 1415"/>
                  <a:gd name="T13" fmla="*/ 70 h 700"/>
                  <a:gd name="T14" fmla="*/ 1376 w 1415"/>
                  <a:gd name="T15" fmla="*/ 278 h 700"/>
                  <a:gd name="T16" fmla="*/ 1414 w 1415"/>
                  <a:gd name="T17" fmla="*/ 311 h 700"/>
                  <a:gd name="T18" fmla="*/ 1304 w 1415"/>
                  <a:gd name="T19" fmla="*/ 472 h 700"/>
                  <a:gd name="T20" fmla="*/ 1185 w 1415"/>
                  <a:gd name="T21" fmla="*/ 363 h 700"/>
                  <a:gd name="T22" fmla="*/ 1153 w 1415"/>
                  <a:gd name="T23" fmla="*/ 418 h 700"/>
                  <a:gd name="T24" fmla="*/ 986 w 1415"/>
                  <a:gd name="T25" fmla="*/ 640 h 700"/>
                  <a:gd name="T26" fmla="*/ 427 w 1415"/>
                  <a:gd name="T27" fmla="*/ 699 h 700"/>
                  <a:gd name="T28" fmla="*/ 135 w 1415"/>
                  <a:gd name="T29" fmla="*/ 655 h 700"/>
                  <a:gd name="T30" fmla="*/ 45 w 1415"/>
                  <a:gd name="T31" fmla="*/ 519 h 700"/>
                  <a:gd name="T32" fmla="*/ 45 w 1415"/>
                  <a:gd name="T33" fmla="*/ 379 h 700"/>
                  <a:gd name="T34" fmla="*/ 0 w 1415"/>
                  <a:gd name="T35" fmla="*/ 261 h 700"/>
                  <a:gd name="T36" fmla="*/ 436 w 1415"/>
                  <a:gd name="T37" fmla="*/ 70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15" h="700">
                    <a:moveTo>
                      <a:pt x="436" y="70"/>
                    </a:moveTo>
                    <a:lnTo>
                      <a:pt x="494" y="20"/>
                    </a:lnTo>
                    <a:lnTo>
                      <a:pt x="759" y="24"/>
                    </a:lnTo>
                    <a:lnTo>
                      <a:pt x="947" y="0"/>
                    </a:lnTo>
                    <a:lnTo>
                      <a:pt x="1180" y="83"/>
                    </a:lnTo>
                    <a:lnTo>
                      <a:pt x="1300" y="60"/>
                    </a:lnTo>
                    <a:lnTo>
                      <a:pt x="1362" y="70"/>
                    </a:lnTo>
                    <a:lnTo>
                      <a:pt x="1376" y="278"/>
                    </a:lnTo>
                    <a:lnTo>
                      <a:pt x="1414" y="311"/>
                    </a:lnTo>
                    <a:lnTo>
                      <a:pt x="1304" y="472"/>
                    </a:lnTo>
                    <a:lnTo>
                      <a:pt x="1185" y="363"/>
                    </a:lnTo>
                    <a:lnTo>
                      <a:pt x="1153" y="418"/>
                    </a:lnTo>
                    <a:lnTo>
                      <a:pt x="986" y="640"/>
                    </a:lnTo>
                    <a:lnTo>
                      <a:pt x="427" y="699"/>
                    </a:lnTo>
                    <a:lnTo>
                      <a:pt x="135" y="655"/>
                    </a:lnTo>
                    <a:lnTo>
                      <a:pt x="45" y="519"/>
                    </a:lnTo>
                    <a:lnTo>
                      <a:pt x="45" y="379"/>
                    </a:lnTo>
                    <a:lnTo>
                      <a:pt x="0" y="261"/>
                    </a:lnTo>
                    <a:lnTo>
                      <a:pt x="436" y="7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sp>
        <p:nvSpPr>
          <p:cNvPr id="6" name="AutoShape 519"/>
          <p:cNvSpPr>
            <a:spLocks noChangeArrowheads="1"/>
          </p:cNvSpPr>
          <p:nvPr/>
        </p:nvSpPr>
        <p:spPr bwMode="auto">
          <a:xfrm>
            <a:off x="1455605" y="2207506"/>
            <a:ext cx="6087115" cy="2018809"/>
          </a:xfrm>
          <a:prstGeom prst="roundRect">
            <a:avLst>
              <a:gd name="adj" fmla="val 13253"/>
            </a:avLst>
          </a:prstGeom>
          <a:solidFill>
            <a:srgbClr val="00FFFF"/>
          </a:solidFill>
          <a:ln w="6350">
            <a:solidFill>
              <a:schemeClr val="tx1"/>
            </a:solidFill>
            <a:prstDash val="dash"/>
            <a:round/>
            <a:headEnd/>
            <a:tailEnd/>
          </a:ln>
        </p:spPr>
        <p:txBody>
          <a:bodyPr wrap="none" anchor="ctr"/>
          <a:lstStyle/>
          <a:p>
            <a:endParaRPr lang="zh-CN" altLang="en-US" sz="1200" b="1">
              <a:latin typeface="微软雅黑" pitchFamily="34" charset="-122"/>
              <a:ea typeface="微软雅黑" pitchFamily="34" charset="-122"/>
            </a:endParaRPr>
          </a:p>
        </p:txBody>
      </p:sp>
      <p:sp>
        <p:nvSpPr>
          <p:cNvPr id="7" name="Oval 19"/>
          <p:cNvSpPr>
            <a:spLocks noChangeArrowheads="1"/>
          </p:cNvSpPr>
          <p:nvPr/>
        </p:nvSpPr>
        <p:spPr bwMode="auto">
          <a:xfrm>
            <a:off x="1610879" y="2545734"/>
            <a:ext cx="3059872" cy="1518649"/>
          </a:xfrm>
          <a:prstGeom prst="ellipse">
            <a:avLst/>
          </a:prstGeom>
          <a:solidFill>
            <a:srgbClr val="66FF99"/>
          </a:solidFill>
          <a:ln w="6350">
            <a:solidFill>
              <a:schemeClr val="tx1"/>
            </a:solidFill>
            <a:prstDash val="dash"/>
            <a:round/>
            <a:headEnd/>
            <a:tailEnd/>
          </a:ln>
        </p:spPr>
        <p:txBody>
          <a:bodyPr wrap="none" anchor="ctr"/>
          <a:lstStyle/>
          <a:p>
            <a:endParaRPr lang="zh-CN" altLang="en-US" sz="1200" b="1">
              <a:latin typeface="微软雅黑" pitchFamily="34" charset="-122"/>
              <a:ea typeface="微软雅黑" pitchFamily="34" charset="-122"/>
            </a:endParaRPr>
          </a:p>
        </p:txBody>
      </p:sp>
      <p:pic>
        <p:nvPicPr>
          <p:cNvPr id="8" name="Picture 222" descr="D-Link%20DI-713P%20Wireless%20Broadband%20route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238446" y="2340006"/>
            <a:ext cx="517648" cy="4850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Oval 21"/>
          <p:cNvSpPr>
            <a:spLocks noChangeArrowheads="1"/>
          </p:cNvSpPr>
          <p:nvPr/>
        </p:nvSpPr>
        <p:spPr bwMode="auto">
          <a:xfrm>
            <a:off x="4578627" y="2560336"/>
            <a:ext cx="2848707" cy="1504047"/>
          </a:xfrm>
          <a:prstGeom prst="ellipse">
            <a:avLst/>
          </a:prstGeom>
          <a:solidFill>
            <a:srgbClr val="FFCCFF"/>
          </a:solidFill>
          <a:ln w="6350" algn="ctr">
            <a:solidFill>
              <a:schemeClr val="tx1"/>
            </a:solidFill>
            <a:prstDash val="dash"/>
            <a:miter lim="800000"/>
            <a:headEnd/>
            <a:tailEnd/>
          </a:ln>
          <a:effectLst/>
        </p:spPr>
        <p:txBody>
          <a:bodyPr wrap="none" anchor="ctr"/>
          <a:lstStyle/>
          <a:p>
            <a:pPr algn="ctr"/>
            <a:endParaRPr lang="zh-CN" altLang="en-US" sz="1200" b="1">
              <a:latin typeface="微软雅黑" pitchFamily="34" charset="-122"/>
              <a:ea typeface="微软雅黑" pitchFamily="34" charset="-122"/>
            </a:endParaRPr>
          </a:p>
        </p:txBody>
      </p:sp>
      <p:sp>
        <p:nvSpPr>
          <p:cNvPr id="10" name="Text Box 45"/>
          <p:cNvSpPr txBox="1">
            <a:spLocks noChangeArrowheads="1"/>
          </p:cNvSpPr>
          <p:nvPr/>
        </p:nvSpPr>
        <p:spPr bwMode="auto">
          <a:xfrm>
            <a:off x="5986299" y="2748012"/>
            <a:ext cx="878470" cy="3740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85000"/>
              </a:lnSpc>
            </a:pPr>
            <a:r>
              <a:rPr lang="zh-CN" altLang="en-US" sz="1200" b="1" dirty="0">
                <a:latin typeface="微软雅黑" pitchFamily="34" charset="-122"/>
                <a:ea typeface="微软雅黑" pitchFamily="34" charset="-122"/>
              </a:rPr>
              <a:t>基本服务集</a:t>
            </a:r>
          </a:p>
          <a:p>
            <a:pPr eaLnBrk="1" hangingPunct="1">
              <a:lnSpc>
                <a:spcPct val="85000"/>
              </a:lnSpc>
            </a:pPr>
            <a:r>
              <a:rPr lang="zh-CN" altLang="en-US" sz="1200" b="1" dirty="0">
                <a:latin typeface="微软雅黑" pitchFamily="34" charset="-122"/>
                <a:ea typeface="微软雅黑" pitchFamily="34" charset="-122"/>
              </a:rPr>
              <a:t>       </a:t>
            </a:r>
            <a:r>
              <a:rPr lang="en-US" altLang="zh-CN" sz="1200" b="1" dirty="0">
                <a:latin typeface="微软雅黑" pitchFamily="34" charset="-122"/>
                <a:ea typeface="微软雅黑" pitchFamily="34" charset="-122"/>
              </a:rPr>
              <a:t>BSS</a:t>
            </a:r>
          </a:p>
        </p:txBody>
      </p:sp>
      <p:sp>
        <p:nvSpPr>
          <p:cNvPr id="11" name="Text Box 46"/>
          <p:cNvSpPr txBox="1">
            <a:spLocks noChangeArrowheads="1"/>
          </p:cNvSpPr>
          <p:nvPr/>
        </p:nvSpPr>
        <p:spPr bwMode="auto">
          <a:xfrm>
            <a:off x="1671138" y="2211224"/>
            <a:ext cx="1020160" cy="4250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1200" b="1" dirty="0">
                <a:latin typeface="微软雅黑" pitchFamily="34" charset="-122"/>
                <a:ea typeface="微软雅黑" pitchFamily="34" charset="-122"/>
              </a:rPr>
              <a:t>扩展的服务集</a:t>
            </a:r>
          </a:p>
          <a:p>
            <a:pPr algn="ctr" eaLnBrk="1" hangingPunct="1"/>
            <a:r>
              <a:rPr lang="en-US" altLang="zh-CN" sz="1200" b="1" dirty="0">
                <a:latin typeface="微软雅黑" pitchFamily="34" charset="-122"/>
                <a:ea typeface="微软雅黑" pitchFamily="34" charset="-122"/>
              </a:rPr>
              <a:t>ESS</a:t>
            </a:r>
          </a:p>
        </p:txBody>
      </p:sp>
      <p:sp>
        <p:nvSpPr>
          <p:cNvPr id="12" name="Text Box 175"/>
          <p:cNvSpPr txBox="1">
            <a:spLocks noChangeArrowheads="1"/>
          </p:cNvSpPr>
          <p:nvPr/>
        </p:nvSpPr>
        <p:spPr bwMode="auto">
          <a:xfrm>
            <a:off x="1737735" y="3142329"/>
            <a:ext cx="279361" cy="257872"/>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200" b="1" dirty="0">
                <a:solidFill>
                  <a:srgbClr val="0000FF"/>
                </a:solidFill>
                <a:latin typeface="微软雅黑" pitchFamily="34" charset="-122"/>
                <a:ea typeface="微软雅黑" pitchFamily="34" charset="-122"/>
              </a:rPr>
              <a:t>A</a:t>
            </a:r>
          </a:p>
        </p:txBody>
      </p:sp>
      <p:sp>
        <p:nvSpPr>
          <p:cNvPr id="13" name="Text Box 176"/>
          <p:cNvSpPr txBox="1">
            <a:spLocks noChangeArrowheads="1"/>
          </p:cNvSpPr>
          <p:nvPr/>
        </p:nvSpPr>
        <p:spPr bwMode="auto">
          <a:xfrm>
            <a:off x="6773672" y="3231686"/>
            <a:ext cx="270407" cy="2578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200" b="1" dirty="0">
                <a:solidFill>
                  <a:srgbClr val="0000FF"/>
                </a:solidFill>
                <a:latin typeface="微软雅黑" pitchFamily="34" charset="-122"/>
                <a:ea typeface="微软雅黑" pitchFamily="34" charset="-122"/>
              </a:rPr>
              <a:t>B</a:t>
            </a:r>
          </a:p>
        </p:txBody>
      </p:sp>
      <p:sp>
        <p:nvSpPr>
          <p:cNvPr id="14" name="AutoShape 180"/>
          <p:cNvSpPr>
            <a:spLocks noChangeArrowheads="1"/>
          </p:cNvSpPr>
          <p:nvPr/>
        </p:nvSpPr>
        <p:spPr bwMode="auto">
          <a:xfrm>
            <a:off x="4284708" y="3833560"/>
            <a:ext cx="466103" cy="298711"/>
          </a:xfrm>
          <a:prstGeom prst="wedgeRoundRectCallout">
            <a:avLst>
              <a:gd name="adj1" fmla="val 131898"/>
              <a:gd name="adj2" fmla="val -108287"/>
              <a:gd name="adj3" fmla="val 16667"/>
            </a:avLst>
          </a:prstGeom>
          <a:solidFill>
            <a:srgbClr val="FFFF00"/>
          </a:solidFill>
          <a:ln w="9525">
            <a:solidFill>
              <a:schemeClr val="tx1"/>
            </a:solidFill>
            <a:miter lim="800000"/>
            <a:headEnd/>
            <a:tailEnd/>
          </a:ln>
          <a:effectLst/>
        </p:spPr>
        <p:txBody>
          <a:bodyPr/>
          <a:lstStyle/>
          <a:p>
            <a:pPr algn="ctr">
              <a:defRPr/>
            </a:pPr>
            <a:endParaRPr lang="zh-CN" altLang="zh-CN" sz="1200" b="1">
              <a:latin typeface="微软雅黑" pitchFamily="34" charset="-122"/>
              <a:ea typeface="微软雅黑" pitchFamily="34" charset="-122"/>
            </a:endParaRPr>
          </a:p>
        </p:txBody>
      </p:sp>
      <p:sp>
        <p:nvSpPr>
          <p:cNvPr id="15" name="Text Box 178"/>
          <p:cNvSpPr txBox="1">
            <a:spLocks noChangeArrowheads="1"/>
          </p:cNvSpPr>
          <p:nvPr/>
        </p:nvSpPr>
        <p:spPr bwMode="auto">
          <a:xfrm>
            <a:off x="4276895" y="3843783"/>
            <a:ext cx="453404" cy="2550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200" b="1" dirty="0">
                <a:latin typeface="微软雅黑" pitchFamily="34" charset="-122"/>
                <a:ea typeface="微软雅黑" pitchFamily="34" charset="-122"/>
              </a:rPr>
              <a:t>漫游</a:t>
            </a:r>
          </a:p>
        </p:txBody>
      </p:sp>
      <p:sp>
        <p:nvSpPr>
          <p:cNvPr id="17" name="Freeform 288"/>
          <p:cNvSpPr>
            <a:spLocks/>
          </p:cNvSpPr>
          <p:nvPr/>
        </p:nvSpPr>
        <p:spPr bwMode="auto">
          <a:xfrm>
            <a:off x="3089294" y="2172135"/>
            <a:ext cx="140379" cy="233290"/>
          </a:xfrm>
          <a:custGeom>
            <a:avLst/>
            <a:gdLst>
              <a:gd name="T0" fmla="*/ 0 w 336"/>
              <a:gd name="T1" fmla="*/ 0 h 358"/>
              <a:gd name="T2" fmla="*/ 171148 w 336"/>
              <a:gd name="T3" fmla="*/ 194437 h 358"/>
              <a:gd name="T4" fmla="*/ 115510 w 336"/>
              <a:gd name="T5" fmla="*/ 183542 h 358"/>
              <a:gd name="T6" fmla="*/ 203200 w 336"/>
              <a:gd name="T7" fmla="*/ 300037 h 358"/>
              <a:gd name="T8" fmla="*/ 32052 w 336"/>
              <a:gd name="T9" fmla="*/ 139123 h 358"/>
              <a:gd name="T10" fmla="*/ 103414 w 336"/>
              <a:gd name="T11" fmla="*/ 155885 h 358"/>
              <a:gd name="T12" fmla="*/ 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18" name="Freeform 291"/>
          <p:cNvSpPr>
            <a:spLocks/>
          </p:cNvSpPr>
          <p:nvPr/>
        </p:nvSpPr>
        <p:spPr bwMode="auto">
          <a:xfrm>
            <a:off x="3586104" y="2452331"/>
            <a:ext cx="140379" cy="233291"/>
          </a:xfrm>
          <a:custGeom>
            <a:avLst/>
            <a:gdLst>
              <a:gd name="T0" fmla="*/ 203200 w 336"/>
              <a:gd name="T1" fmla="*/ 300038 h 358"/>
              <a:gd name="T2" fmla="*/ 31448 w 336"/>
              <a:gd name="T3" fmla="*/ 105600 h 358"/>
              <a:gd name="T4" fmla="*/ 87690 w 336"/>
              <a:gd name="T5" fmla="*/ 116495 h 358"/>
              <a:gd name="T6" fmla="*/ 0 w 336"/>
              <a:gd name="T7" fmla="*/ 0 h 358"/>
              <a:gd name="T8" fmla="*/ 171148 w 336"/>
              <a:gd name="T9" fmla="*/ 160914 h 358"/>
              <a:gd name="T10" fmla="*/ 99181 w 336"/>
              <a:gd name="T11" fmla="*/ 144152 h 358"/>
              <a:gd name="T12" fmla="*/ 20320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19" name="Freeform 293"/>
          <p:cNvSpPr>
            <a:spLocks/>
          </p:cNvSpPr>
          <p:nvPr/>
        </p:nvSpPr>
        <p:spPr bwMode="auto">
          <a:xfrm>
            <a:off x="3089294" y="2443691"/>
            <a:ext cx="140379" cy="233290"/>
          </a:xfrm>
          <a:custGeom>
            <a:avLst/>
            <a:gdLst>
              <a:gd name="T0" fmla="*/ 0 w 336"/>
              <a:gd name="T1" fmla="*/ 300037 h 358"/>
              <a:gd name="T2" fmla="*/ 171148 w 336"/>
              <a:gd name="T3" fmla="*/ 105600 h 358"/>
              <a:gd name="T4" fmla="*/ 115510 w 336"/>
              <a:gd name="T5" fmla="*/ 116495 h 358"/>
              <a:gd name="T6" fmla="*/ 203200 w 336"/>
              <a:gd name="T7" fmla="*/ 0 h 358"/>
              <a:gd name="T8" fmla="*/ 31448 w 336"/>
              <a:gd name="T9" fmla="*/ 160914 h 358"/>
              <a:gd name="T10" fmla="*/ 103414 w 336"/>
              <a:gd name="T11" fmla="*/ 144152 h 358"/>
              <a:gd name="T12" fmla="*/ 0 w 336"/>
              <a:gd name="T13" fmla="*/ 300037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20" name="Freeform 294"/>
          <p:cNvSpPr>
            <a:spLocks/>
          </p:cNvSpPr>
          <p:nvPr/>
        </p:nvSpPr>
        <p:spPr bwMode="auto">
          <a:xfrm>
            <a:off x="3586104" y="2172135"/>
            <a:ext cx="140379" cy="233290"/>
          </a:xfrm>
          <a:custGeom>
            <a:avLst/>
            <a:gdLst>
              <a:gd name="T0" fmla="*/ 203200 w 336"/>
              <a:gd name="T1" fmla="*/ 0 h 358"/>
              <a:gd name="T2" fmla="*/ 32052 w 336"/>
              <a:gd name="T3" fmla="*/ 194437 h 358"/>
              <a:gd name="T4" fmla="*/ 87690 w 336"/>
              <a:gd name="T5" fmla="*/ 183542 h 358"/>
              <a:gd name="T6" fmla="*/ 0 w 336"/>
              <a:gd name="T7" fmla="*/ 300037 h 358"/>
              <a:gd name="T8" fmla="*/ 171148 w 336"/>
              <a:gd name="T9" fmla="*/ 139123 h 358"/>
              <a:gd name="T10" fmla="*/ 99786 w 336"/>
              <a:gd name="T11" fmla="*/ 155885 h 358"/>
              <a:gd name="T12" fmla="*/ 20320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pic>
        <p:nvPicPr>
          <p:cNvPr id="21" name="Picture 297" descr="D-Link%20DI-713P%20Wireless%20Broadband%20route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377034" y="2396786"/>
            <a:ext cx="517648" cy="485096"/>
          </a:xfrm>
          <a:prstGeom prst="rect">
            <a:avLst/>
          </a:prstGeom>
          <a:noFill/>
          <a:ln>
            <a:noFill/>
          </a:ln>
        </p:spPr>
      </p:pic>
      <p:sp>
        <p:nvSpPr>
          <p:cNvPr id="23" name="Line 49"/>
          <p:cNvSpPr>
            <a:spLocks noChangeShapeType="1"/>
          </p:cNvSpPr>
          <p:nvPr/>
        </p:nvSpPr>
        <p:spPr bwMode="auto">
          <a:xfrm flipV="1">
            <a:off x="5526186" y="1963484"/>
            <a:ext cx="0" cy="652396"/>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sz="1200" b="1">
              <a:latin typeface="微软雅黑" pitchFamily="34" charset="-122"/>
              <a:ea typeface="微软雅黑" pitchFamily="34" charset="-122"/>
            </a:endParaRPr>
          </a:p>
        </p:txBody>
      </p:sp>
      <p:sp>
        <p:nvSpPr>
          <p:cNvPr id="24" name="Text Box 190"/>
          <p:cNvSpPr txBox="1">
            <a:spLocks noChangeArrowheads="1"/>
          </p:cNvSpPr>
          <p:nvPr/>
        </p:nvSpPr>
        <p:spPr bwMode="auto">
          <a:xfrm>
            <a:off x="6859353" y="1795938"/>
            <a:ext cx="595093" cy="2550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200" b="1" dirty="0">
                <a:latin typeface="微软雅黑" pitchFamily="34" charset="-122"/>
                <a:ea typeface="微软雅黑" pitchFamily="34" charset="-122"/>
              </a:rPr>
              <a:t>互联网</a:t>
            </a:r>
          </a:p>
        </p:txBody>
      </p:sp>
      <p:sp>
        <p:nvSpPr>
          <p:cNvPr id="25" name="Freeform 301"/>
          <p:cNvSpPr>
            <a:spLocks/>
          </p:cNvSpPr>
          <p:nvPr/>
        </p:nvSpPr>
        <p:spPr bwMode="auto">
          <a:xfrm>
            <a:off x="5227881" y="2227680"/>
            <a:ext cx="140379" cy="233291"/>
          </a:xfrm>
          <a:custGeom>
            <a:avLst/>
            <a:gdLst>
              <a:gd name="T0" fmla="*/ 0 w 336"/>
              <a:gd name="T1" fmla="*/ 0 h 358"/>
              <a:gd name="T2" fmla="*/ 171148 w 336"/>
              <a:gd name="T3" fmla="*/ 194438 h 358"/>
              <a:gd name="T4" fmla="*/ 115510 w 336"/>
              <a:gd name="T5" fmla="*/ 183543 h 358"/>
              <a:gd name="T6" fmla="*/ 203200 w 336"/>
              <a:gd name="T7" fmla="*/ 300038 h 358"/>
              <a:gd name="T8" fmla="*/ 32052 w 336"/>
              <a:gd name="T9" fmla="*/ 139124 h 358"/>
              <a:gd name="T10" fmla="*/ 103414 w 336"/>
              <a:gd name="T11" fmla="*/ 155886 h 358"/>
              <a:gd name="T12" fmla="*/ 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26" name="Freeform 302"/>
          <p:cNvSpPr>
            <a:spLocks/>
          </p:cNvSpPr>
          <p:nvPr/>
        </p:nvSpPr>
        <p:spPr bwMode="auto">
          <a:xfrm>
            <a:off x="5684112" y="2452331"/>
            <a:ext cx="140379" cy="233291"/>
          </a:xfrm>
          <a:custGeom>
            <a:avLst/>
            <a:gdLst>
              <a:gd name="T0" fmla="*/ 203200 w 336"/>
              <a:gd name="T1" fmla="*/ 300038 h 358"/>
              <a:gd name="T2" fmla="*/ 31448 w 336"/>
              <a:gd name="T3" fmla="*/ 105600 h 358"/>
              <a:gd name="T4" fmla="*/ 87690 w 336"/>
              <a:gd name="T5" fmla="*/ 116495 h 358"/>
              <a:gd name="T6" fmla="*/ 0 w 336"/>
              <a:gd name="T7" fmla="*/ 0 h 358"/>
              <a:gd name="T8" fmla="*/ 171148 w 336"/>
              <a:gd name="T9" fmla="*/ 160914 h 358"/>
              <a:gd name="T10" fmla="*/ 99181 w 336"/>
              <a:gd name="T11" fmla="*/ 144152 h 358"/>
              <a:gd name="T12" fmla="*/ 20320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27" name="Freeform 303"/>
          <p:cNvSpPr>
            <a:spLocks/>
          </p:cNvSpPr>
          <p:nvPr/>
        </p:nvSpPr>
        <p:spPr bwMode="auto">
          <a:xfrm>
            <a:off x="5227881" y="2499236"/>
            <a:ext cx="140379" cy="233291"/>
          </a:xfrm>
          <a:custGeom>
            <a:avLst/>
            <a:gdLst>
              <a:gd name="T0" fmla="*/ 0 w 336"/>
              <a:gd name="T1" fmla="*/ 300038 h 358"/>
              <a:gd name="T2" fmla="*/ 171148 w 336"/>
              <a:gd name="T3" fmla="*/ 105600 h 358"/>
              <a:gd name="T4" fmla="*/ 115510 w 336"/>
              <a:gd name="T5" fmla="*/ 116495 h 358"/>
              <a:gd name="T6" fmla="*/ 203200 w 336"/>
              <a:gd name="T7" fmla="*/ 0 h 358"/>
              <a:gd name="T8" fmla="*/ 31448 w 336"/>
              <a:gd name="T9" fmla="*/ 160914 h 358"/>
              <a:gd name="T10" fmla="*/ 103414 w 336"/>
              <a:gd name="T11" fmla="*/ 144152 h 358"/>
              <a:gd name="T12" fmla="*/ 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28" name="Freeform 304"/>
          <p:cNvSpPr>
            <a:spLocks/>
          </p:cNvSpPr>
          <p:nvPr/>
        </p:nvSpPr>
        <p:spPr bwMode="auto">
          <a:xfrm>
            <a:off x="5684112" y="2172135"/>
            <a:ext cx="140379" cy="233290"/>
          </a:xfrm>
          <a:custGeom>
            <a:avLst/>
            <a:gdLst>
              <a:gd name="T0" fmla="*/ 203200 w 336"/>
              <a:gd name="T1" fmla="*/ 0 h 358"/>
              <a:gd name="T2" fmla="*/ 32052 w 336"/>
              <a:gd name="T3" fmla="*/ 194437 h 358"/>
              <a:gd name="T4" fmla="*/ 87690 w 336"/>
              <a:gd name="T5" fmla="*/ 183542 h 358"/>
              <a:gd name="T6" fmla="*/ 0 w 336"/>
              <a:gd name="T7" fmla="*/ 300037 h 358"/>
              <a:gd name="T8" fmla="*/ 171148 w 336"/>
              <a:gd name="T9" fmla="*/ 139123 h 358"/>
              <a:gd name="T10" fmla="*/ 99786 w 336"/>
              <a:gd name="T11" fmla="*/ 155885 h 358"/>
              <a:gd name="T12" fmla="*/ 20320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29" name="Text Box 305"/>
          <p:cNvSpPr txBox="1">
            <a:spLocks noChangeArrowheads="1"/>
          </p:cNvSpPr>
          <p:nvPr/>
        </p:nvSpPr>
        <p:spPr bwMode="auto">
          <a:xfrm>
            <a:off x="4268259" y="1701804"/>
            <a:ext cx="977358" cy="2550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200" b="1">
                <a:latin typeface="微软雅黑" pitchFamily="34" charset="-122"/>
                <a:ea typeface="微软雅黑" pitchFamily="34" charset="-122"/>
              </a:rPr>
              <a:t>分配系统 </a:t>
            </a:r>
            <a:r>
              <a:rPr lang="en-US" altLang="zh-CN" sz="1200" b="1">
                <a:latin typeface="微软雅黑" pitchFamily="34" charset="-122"/>
                <a:ea typeface="微软雅黑" pitchFamily="34" charset="-122"/>
              </a:rPr>
              <a:t>DS</a:t>
            </a:r>
          </a:p>
        </p:txBody>
      </p:sp>
      <p:pic>
        <p:nvPicPr>
          <p:cNvPr id="30" name="Picture 306"/>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122797" y="1859800"/>
            <a:ext cx="414557" cy="212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699">
                <a:solidFill>
                  <a:srgbClr val="000000"/>
                </a:solidFill>
                <a:miter lim="800000"/>
                <a:headEnd/>
                <a:tailEnd/>
              </a14:hiddenLine>
            </a:ext>
          </a:extLst>
        </p:spPr>
      </p:pic>
      <p:sp>
        <p:nvSpPr>
          <p:cNvPr id="31" name="Line 403"/>
          <p:cNvSpPr>
            <a:spLocks noChangeShapeType="1"/>
          </p:cNvSpPr>
          <p:nvPr/>
        </p:nvSpPr>
        <p:spPr bwMode="auto">
          <a:xfrm flipV="1">
            <a:off x="2193281" y="2788072"/>
            <a:ext cx="1143870" cy="448067"/>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32" name="Line 404"/>
          <p:cNvSpPr>
            <a:spLocks noChangeShapeType="1"/>
          </p:cNvSpPr>
          <p:nvPr/>
        </p:nvSpPr>
        <p:spPr bwMode="auto">
          <a:xfrm flipV="1">
            <a:off x="2839244" y="2788072"/>
            <a:ext cx="597707" cy="896133"/>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33" name="Line 405"/>
          <p:cNvSpPr>
            <a:spLocks noChangeShapeType="1"/>
          </p:cNvSpPr>
          <p:nvPr/>
        </p:nvSpPr>
        <p:spPr bwMode="auto">
          <a:xfrm flipV="1">
            <a:off x="4978927" y="2732527"/>
            <a:ext cx="447458" cy="280195"/>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34" name="Line 406"/>
          <p:cNvSpPr>
            <a:spLocks noChangeShapeType="1"/>
          </p:cNvSpPr>
          <p:nvPr/>
        </p:nvSpPr>
        <p:spPr bwMode="auto">
          <a:xfrm>
            <a:off x="3586105" y="2732527"/>
            <a:ext cx="610733" cy="279578"/>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35" name="Line 407"/>
          <p:cNvSpPr>
            <a:spLocks noChangeShapeType="1"/>
          </p:cNvSpPr>
          <p:nvPr/>
        </p:nvSpPr>
        <p:spPr bwMode="auto">
          <a:xfrm flipV="1">
            <a:off x="3478626" y="2788072"/>
            <a:ext cx="58126" cy="832893"/>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36" name="Line 408"/>
          <p:cNvSpPr>
            <a:spLocks noChangeShapeType="1"/>
          </p:cNvSpPr>
          <p:nvPr/>
        </p:nvSpPr>
        <p:spPr bwMode="auto">
          <a:xfrm flipV="1">
            <a:off x="5263925" y="2788071"/>
            <a:ext cx="262261" cy="671482"/>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37" name="Line 409"/>
          <p:cNvSpPr>
            <a:spLocks noChangeShapeType="1"/>
          </p:cNvSpPr>
          <p:nvPr/>
        </p:nvSpPr>
        <p:spPr bwMode="auto">
          <a:xfrm flipH="1" flipV="1">
            <a:off x="5725788" y="2788072"/>
            <a:ext cx="854783" cy="534630"/>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38" name="Line 410"/>
          <p:cNvSpPr>
            <a:spLocks noChangeShapeType="1"/>
          </p:cNvSpPr>
          <p:nvPr/>
        </p:nvSpPr>
        <p:spPr bwMode="auto">
          <a:xfrm flipH="1" flipV="1">
            <a:off x="5624889" y="2788071"/>
            <a:ext cx="541419" cy="671483"/>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39" name="Line 422"/>
          <p:cNvSpPr>
            <a:spLocks noChangeShapeType="1"/>
          </p:cNvSpPr>
          <p:nvPr/>
        </p:nvSpPr>
        <p:spPr bwMode="auto">
          <a:xfrm flipH="1" flipV="1">
            <a:off x="5575537" y="2788072"/>
            <a:ext cx="209520" cy="755214"/>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40" name="Text Box 423"/>
          <p:cNvSpPr txBox="1">
            <a:spLocks noChangeArrowheads="1"/>
          </p:cNvSpPr>
          <p:nvPr/>
        </p:nvSpPr>
        <p:spPr bwMode="auto">
          <a:xfrm>
            <a:off x="5845725" y="3627425"/>
            <a:ext cx="324131" cy="2578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200" b="1" dirty="0">
                <a:solidFill>
                  <a:srgbClr val="0000FF"/>
                </a:solidFill>
                <a:latin typeface="微软雅黑" pitchFamily="34" charset="-122"/>
                <a:ea typeface="微软雅黑" pitchFamily="34" charset="-122"/>
              </a:rPr>
              <a:t>A</a:t>
            </a:r>
            <a:r>
              <a:rPr lang="en-US" altLang="zh-CN" sz="1200" b="1" dirty="0">
                <a:solidFill>
                  <a:srgbClr val="0000FF"/>
                </a:solidFill>
                <a:latin typeface="微软雅黑" pitchFamily="34" charset="-122"/>
                <a:ea typeface="微软雅黑" pitchFamily="34" charset="-122"/>
                <a:cs typeface="Times New Roman" pitchFamily="18" charset="0"/>
              </a:rPr>
              <a:t>'</a:t>
            </a:r>
          </a:p>
        </p:txBody>
      </p:sp>
      <p:sp>
        <p:nvSpPr>
          <p:cNvPr id="41" name="Line 517"/>
          <p:cNvSpPr>
            <a:spLocks noChangeShapeType="1"/>
          </p:cNvSpPr>
          <p:nvPr/>
        </p:nvSpPr>
        <p:spPr bwMode="auto">
          <a:xfrm flipH="1">
            <a:off x="2491586" y="1937028"/>
            <a:ext cx="485843" cy="0"/>
          </a:xfrm>
          <a:prstGeom prst="line">
            <a:avLst/>
          </a:prstGeom>
          <a:noFill/>
          <a:ln w="38100">
            <a:solidFill>
              <a:srgbClr val="CC00CC"/>
            </a:solidFill>
            <a:round/>
            <a:headEnd/>
            <a:tailEnd type="triangle" w="med" len="lg"/>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42" name="Text Box 44"/>
          <p:cNvSpPr txBox="1">
            <a:spLocks noChangeArrowheads="1"/>
          </p:cNvSpPr>
          <p:nvPr/>
        </p:nvSpPr>
        <p:spPr bwMode="auto">
          <a:xfrm>
            <a:off x="2110148" y="2667341"/>
            <a:ext cx="878470" cy="374058"/>
          </a:xfrm>
          <a:prstGeom prst="rect">
            <a:avLst/>
          </a:prstGeom>
          <a:noFill/>
          <a:ln>
            <a:noFill/>
          </a:ln>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85000"/>
              </a:lnSpc>
            </a:pPr>
            <a:r>
              <a:rPr lang="zh-CN" altLang="en-US" sz="1200" b="1" dirty="0">
                <a:latin typeface="微软雅黑" pitchFamily="34" charset="-122"/>
                <a:ea typeface="微软雅黑" pitchFamily="34" charset="-122"/>
              </a:rPr>
              <a:t>基本服务集</a:t>
            </a:r>
          </a:p>
          <a:p>
            <a:pPr eaLnBrk="1" hangingPunct="1">
              <a:lnSpc>
                <a:spcPct val="85000"/>
              </a:lnSpc>
            </a:pPr>
            <a:r>
              <a:rPr lang="zh-CN" altLang="en-US" sz="1200" b="1" dirty="0">
                <a:latin typeface="微软雅黑" pitchFamily="34" charset="-122"/>
                <a:ea typeface="微软雅黑" pitchFamily="34" charset="-122"/>
              </a:rPr>
              <a:t>       </a:t>
            </a:r>
            <a:r>
              <a:rPr lang="en-US" altLang="zh-CN" sz="1200" b="1" dirty="0">
                <a:latin typeface="微软雅黑" pitchFamily="34" charset="-122"/>
                <a:ea typeface="微软雅黑" pitchFamily="34" charset="-122"/>
              </a:rPr>
              <a:t>BSS</a:t>
            </a:r>
          </a:p>
        </p:txBody>
      </p:sp>
      <p:sp>
        <p:nvSpPr>
          <p:cNvPr id="43" name="Line 48"/>
          <p:cNvSpPr>
            <a:spLocks noChangeShapeType="1"/>
          </p:cNvSpPr>
          <p:nvPr/>
        </p:nvSpPr>
        <p:spPr bwMode="auto">
          <a:xfrm flipH="1">
            <a:off x="3413372" y="1963485"/>
            <a:ext cx="0" cy="582249"/>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sz="1200" b="1">
              <a:latin typeface="微软雅黑" pitchFamily="34" charset="-122"/>
              <a:ea typeface="微软雅黑" pitchFamily="34" charset="-122"/>
            </a:endParaRPr>
          </a:p>
        </p:txBody>
      </p:sp>
      <p:sp>
        <p:nvSpPr>
          <p:cNvPr id="44" name="Rectangle 515"/>
          <p:cNvSpPr>
            <a:spLocks noChangeArrowheads="1"/>
          </p:cNvSpPr>
          <p:nvPr/>
        </p:nvSpPr>
        <p:spPr bwMode="auto">
          <a:xfrm>
            <a:off x="2840341" y="1809156"/>
            <a:ext cx="397009" cy="265419"/>
          </a:xfrm>
          <a:prstGeom prst="rect">
            <a:avLst/>
          </a:prstGeom>
          <a:solidFill>
            <a:srgbClr val="66FF99"/>
          </a:solidFill>
          <a:ln w="9525">
            <a:solidFill>
              <a:schemeClr val="tx1"/>
            </a:solidFill>
            <a:miter lim="800000"/>
            <a:headEnd/>
            <a:tailEnd/>
          </a:ln>
        </p:spPr>
        <p:txBody>
          <a:bodyPr wrap="none" anchor="ctr"/>
          <a:lstStyle/>
          <a:p>
            <a:pPr algn="ctr"/>
            <a:r>
              <a:rPr lang="zh-CN" altLang="en-US" sz="1200" b="1" dirty="0">
                <a:latin typeface="微软雅黑" pitchFamily="34" charset="-122"/>
                <a:ea typeface="微软雅黑" pitchFamily="34" charset="-122"/>
              </a:rPr>
              <a:t>门户</a:t>
            </a:r>
            <a:endParaRPr lang="en-US" altLang="zh-CN" sz="1200" b="1" dirty="0">
              <a:latin typeface="微软雅黑" pitchFamily="34" charset="-122"/>
              <a:ea typeface="微软雅黑" pitchFamily="34" charset="-122"/>
            </a:endParaRPr>
          </a:p>
        </p:txBody>
      </p:sp>
      <p:sp>
        <p:nvSpPr>
          <p:cNvPr id="45" name="Text Box 518"/>
          <p:cNvSpPr txBox="1">
            <a:spLocks noChangeArrowheads="1"/>
          </p:cNvSpPr>
          <p:nvPr/>
        </p:nvSpPr>
        <p:spPr bwMode="auto">
          <a:xfrm>
            <a:off x="1588597" y="1701920"/>
            <a:ext cx="1021635" cy="3740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lnSpc>
                <a:spcPct val="85000"/>
              </a:lnSpc>
            </a:pPr>
            <a:r>
              <a:rPr lang="zh-CN" altLang="en-US" sz="1200" b="1" dirty="0">
                <a:latin typeface="微软雅黑" pitchFamily="34" charset="-122"/>
                <a:ea typeface="微软雅黑" pitchFamily="34" charset="-122"/>
              </a:rPr>
              <a:t>至其他 </a:t>
            </a:r>
            <a:r>
              <a:rPr lang="en-US" altLang="zh-CN" sz="1200" b="1" dirty="0">
                <a:latin typeface="微软雅黑" pitchFamily="34" charset="-122"/>
                <a:ea typeface="微软雅黑" pitchFamily="34" charset="-122"/>
              </a:rPr>
              <a:t>802.x</a:t>
            </a:r>
          </a:p>
          <a:p>
            <a:pPr algn="ctr" eaLnBrk="1" hangingPunct="1">
              <a:lnSpc>
                <a:spcPct val="85000"/>
              </a:lnSpc>
            </a:pPr>
            <a:r>
              <a:rPr lang="zh-CN" altLang="en-US" sz="1200" b="1" dirty="0">
                <a:latin typeface="微软雅黑" pitchFamily="34" charset="-122"/>
                <a:ea typeface="微软雅黑" pitchFamily="34" charset="-122"/>
              </a:rPr>
              <a:t>局域网</a:t>
            </a:r>
          </a:p>
        </p:txBody>
      </p:sp>
      <p:grpSp>
        <p:nvGrpSpPr>
          <p:cNvPr id="46" name="组合 45"/>
          <p:cNvGrpSpPr/>
          <p:nvPr/>
        </p:nvGrpSpPr>
        <p:grpSpPr>
          <a:xfrm>
            <a:off x="1906658" y="3059993"/>
            <a:ext cx="335593" cy="359627"/>
            <a:chOff x="2565534" y="4101618"/>
            <a:chExt cx="360485" cy="386301"/>
          </a:xfrm>
        </p:grpSpPr>
        <p:sp>
          <p:nvSpPr>
            <p:cNvPr id="128"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grpSp>
          <p:nvGrpSpPr>
            <p:cNvPr id="129" name="Group 424"/>
            <p:cNvGrpSpPr>
              <a:grpSpLocks/>
            </p:cNvGrpSpPr>
            <p:nvPr/>
          </p:nvGrpSpPr>
          <p:grpSpPr bwMode="auto">
            <a:xfrm>
              <a:off x="2565534" y="4101618"/>
              <a:ext cx="360485" cy="119330"/>
              <a:chOff x="748" y="2251"/>
              <a:chExt cx="306" cy="90"/>
            </a:xfrm>
          </p:grpSpPr>
          <p:sp>
            <p:nvSpPr>
              <p:cNvPr id="131"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32"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33"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34"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35"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36"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30" name="Picture 200" descr="jisuanji"/>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47" name="组合 46"/>
          <p:cNvGrpSpPr/>
          <p:nvPr/>
        </p:nvGrpSpPr>
        <p:grpSpPr>
          <a:xfrm>
            <a:off x="2562407" y="3473934"/>
            <a:ext cx="335593" cy="359627"/>
            <a:chOff x="2565534" y="4101618"/>
            <a:chExt cx="360485" cy="386301"/>
          </a:xfrm>
        </p:grpSpPr>
        <p:sp>
          <p:nvSpPr>
            <p:cNvPr id="119"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grpSp>
          <p:nvGrpSpPr>
            <p:cNvPr id="120" name="Group 424"/>
            <p:cNvGrpSpPr>
              <a:grpSpLocks/>
            </p:cNvGrpSpPr>
            <p:nvPr/>
          </p:nvGrpSpPr>
          <p:grpSpPr bwMode="auto">
            <a:xfrm>
              <a:off x="2565534" y="4101618"/>
              <a:ext cx="360485" cy="119330"/>
              <a:chOff x="748" y="2251"/>
              <a:chExt cx="306" cy="90"/>
            </a:xfrm>
          </p:grpSpPr>
          <p:sp>
            <p:nvSpPr>
              <p:cNvPr id="122"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23"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24"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25"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26"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27"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21" name="Picture 200" descr="jisuanji"/>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48" name="组合 47"/>
          <p:cNvGrpSpPr/>
          <p:nvPr/>
        </p:nvGrpSpPr>
        <p:grpSpPr>
          <a:xfrm>
            <a:off x="3317153" y="3602450"/>
            <a:ext cx="335593" cy="359627"/>
            <a:chOff x="2565534" y="4101618"/>
            <a:chExt cx="360485" cy="386301"/>
          </a:xfrm>
        </p:grpSpPr>
        <p:sp>
          <p:nvSpPr>
            <p:cNvPr id="110"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grpSp>
          <p:nvGrpSpPr>
            <p:cNvPr id="111" name="Group 424"/>
            <p:cNvGrpSpPr>
              <a:grpSpLocks/>
            </p:cNvGrpSpPr>
            <p:nvPr/>
          </p:nvGrpSpPr>
          <p:grpSpPr bwMode="auto">
            <a:xfrm>
              <a:off x="2565534" y="4101618"/>
              <a:ext cx="360485" cy="119330"/>
              <a:chOff x="748" y="2251"/>
              <a:chExt cx="306" cy="90"/>
            </a:xfrm>
          </p:grpSpPr>
          <p:sp>
            <p:nvSpPr>
              <p:cNvPr id="113"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14"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15"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16"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17"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18"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12" name="Picture 200" descr="jisuanji"/>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49" name="组合 48"/>
          <p:cNvGrpSpPr/>
          <p:nvPr/>
        </p:nvGrpSpPr>
        <p:grpSpPr>
          <a:xfrm>
            <a:off x="4150815" y="2811457"/>
            <a:ext cx="335593" cy="359627"/>
            <a:chOff x="2565534" y="4101618"/>
            <a:chExt cx="360485" cy="386301"/>
          </a:xfrm>
        </p:grpSpPr>
        <p:sp>
          <p:nvSpPr>
            <p:cNvPr id="101"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grpSp>
          <p:nvGrpSpPr>
            <p:cNvPr id="102" name="Group 424"/>
            <p:cNvGrpSpPr>
              <a:grpSpLocks/>
            </p:cNvGrpSpPr>
            <p:nvPr/>
          </p:nvGrpSpPr>
          <p:grpSpPr bwMode="auto">
            <a:xfrm>
              <a:off x="2565534" y="4101618"/>
              <a:ext cx="360485" cy="119330"/>
              <a:chOff x="748" y="2251"/>
              <a:chExt cx="306" cy="90"/>
            </a:xfrm>
          </p:grpSpPr>
          <p:sp>
            <p:nvSpPr>
              <p:cNvPr id="104"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5"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6"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7"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8"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9"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03" name="Picture 200" descr="jisuanji"/>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50" name="组合 49"/>
          <p:cNvGrpSpPr/>
          <p:nvPr/>
        </p:nvGrpSpPr>
        <p:grpSpPr>
          <a:xfrm>
            <a:off x="6136584" y="3473934"/>
            <a:ext cx="335593" cy="359627"/>
            <a:chOff x="2565534" y="4101618"/>
            <a:chExt cx="360485" cy="386301"/>
          </a:xfrm>
        </p:grpSpPr>
        <p:sp>
          <p:nvSpPr>
            <p:cNvPr id="92"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grpSp>
          <p:nvGrpSpPr>
            <p:cNvPr id="93" name="Group 424"/>
            <p:cNvGrpSpPr>
              <a:grpSpLocks/>
            </p:cNvGrpSpPr>
            <p:nvPr/>
          </p:nvGrpSpPr>
          <p:grpSpPr bwMode="auto">
            <a:xfrm>
              <a:off x="2565534" y="4101618"/>
              <a:ext cx="360485" cy="119330"/>
              <a:chOff x="748" y="2251"/>
              <a:chExt cx="306" cy="90"/>
            </a:xfrm>
          </p:grpSpPr>
          <p:sp>
            <p:nvSpPr>
              <p:cNvPr id="95"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6"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7"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8"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9"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0"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94" name="Picture 200" descr="jisuanji"/>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51" name="组合 50"/>
          <p:cNvGrpSpPr/>
          <p:nvPr/>
        </p:nvGrpSpPr>
        <p:grpSpPr>
          <a:xfrm>
            <a:off x="5627131" y="3543287"/>
            <a:ext cx="335593" cy="359627"/>
            <a:chOff x="2565534" y="4101618"/>
            <a:chExt cx="360485" cy="386301"/>
          </a:xfrm>
        </p:grpSpPr>
        <p:sp>
          <p:nvSpPr>
            <p:cNvPr id="83"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grpSp>
          <p:nvGrpSpPr>
            <p:cNvPr id="84" name="Group 424"/>
            <p:cNvGrpSpPr>
              <a:grpSpLocks/>
            </p:cNvGrpSpPr>
            <p:nvPr/>
          </p:nvGrpSpPr>
          <p:grpSpPr bwMode="auto">
            <a:xfrm>
              <a:off x="2565534" y="4101618"/>
              <a:ext cx="360485" cy="119330"/>
              <a:chOff x="748" y="2251"/>
              <a:chExt cx="306" cy="90"/>
            </a:xfrm>
          </p:grpSpPr>
          <p:sp>
            <p:nvSpPr>
              <p:cNvPr id="86"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7"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8"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9"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0"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1"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85" name="Picture 200" descr="jisuanji"/>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52" name="组合 51"/>
          <p:cNvGrpSpPr/>
          <p:nvPr/>
        </p:nvGrpSpPr>
        <p:grpSpPr>
          <a:xfrm>
            <a:off x="4978927" y="3248641"/>
            <a:ext cx="335593" cy="359627"/>
            <a:chOff x="2565534" y="4101618"/>
            <a:chExt cx="360485" cy="386301"/>
          </a:xfrm>
        </p:grpSpPr>
        <p:sp>
          <p:nvSpPr>
            <p:cNvPr id="74"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grpSp>
          <p:nvGrpSpPr>
            <p:cNvPr id="75" name="Group 424"/>
            <p:cNvGrpSpPr>
              <a:grpSpLocks/>
            </p:cNvGrpSpPr>
            <p:nvPr/>
          </p:nvGrpSpPr>
          <p:grpSpPr bwMode="auto">
            <a:xfrm>
              <a:off x="2565534" y="4101618"/>
              <a:ext cx="360485" cy="119330"/>
              <a:chOff x="748" y="2251"/>
              <a:chExt cx="306" cy="90"/>
            </a:xfrm>
          </p:grpSpPr>
          <p:sp>
            <p:nvSpPr>
              <p:cNvPr id="77"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8"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9"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0"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1"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2"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76" name="Picture 200" descr="jisuanji"/>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53" name="组合 52"/>
          <p:cNvGrpSpPr/>
          <p:nvPr/>
        </p:nvGrpSpPr>
        <p:grpSpPr>
          <a:xfrm>
            <a:off x="4703433" y="2821780"/>
            <a:ext cx="335593" cy="359627"/>
            <a:chOff x="2565534" y="4101618"/>
            <a:chExt cx="360485" cy="386301"/>
          </a:xfrm>
        </p:grpSpPr>
        <p:sp>
          <p:nvSpPr>
            <p:cNvPr id="65"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grpSp>
          <p:nvGrpSpPr>
            <p:cNvPr id="66" name="Group 424"/>
            <p:cNvGrpSpPr>
              <a:grpSpLocks/>
            </p:cNvGrpSpPr>
            <p:nvPr/>
          </p:nvGrpSpPr>
          <p:grpSpPr bwMode="auto">
            <a:xfrm>
              <a:off x="2565534" y="4101618"/>
              <a:ext cx="360485" cy="119330"/>
              <a:chOff x="748" y="2251"/>
              <a:chExt cx="306" cy="90"/>
            </a:xfrm>
          </p:grpSpPr>
          <p:sp>
            <p:nvSpPr>
              <p:cNvPr id="68"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9"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0"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1"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2"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3"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67" name="Picture 200" descr="jisuanji"/>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54" name="组合 53"/>
          <p:cNvGrpSpPr/>
          <p:nvPr/>
        </p:nvGrpSpPr>
        <p:grpSpPr>
          <a:xfrm>
            <a:off x="6539900" y="3136206"/>
            <a:ext cx="335593" cy="359627"/>
            <a:chOff x="2565534" y="4101618"/>
            <a:chExt cx="360485" cy="386301"/>
          </a:xfrm>
        </p:grpSpPr>
        <p:sp>
          <p:nvSpPr>
            <p:cNvPr id="56"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grpSp>
          <p:nvGrpSpPr>
            <p:cNvPr id="57" name="Group 424"/>
            <p:cNvGrpSpPr>
              <a:grpSpLocks/>
            </p:cNvGrpSpPr>
            <p:nvPr/>
          </p:nvGrpSpPr>
          <p:grpSpPr bwMode="auto">
            <a:xfrm>
              <a:off x="2565534" y="4101618"/>
              <a:ext cx="360485" cy="119330"/>
              <a:chOff x="748" y="2251"/>
              <a:chExt cx="306" cy="90"/>
            </a:xfrm>
          </p:grpSpPr>
          <p:sp>
            <p:nvSpPr>
              <p:cNvPr id="59"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0"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1"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2"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3"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4"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58" name="Picture 200" descr="jisuanji"/>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55" name="Line 177"/>
          <p:cNvSpPr>
            <a:spLocks noChangeShapeType="1"/>
          </p:cNvSpPr>
          <p:nvPr/>
        </p:nvSpPr>
        <p:spPr bwMode="auto">
          <a:xfrm>
            <a:off x="2171569" y="3342936"/>
            <a:ext cx="3480961" cy="391287"/>
          </a:xfrm>
          <a:prstGeom prst="line">
            <a:avLst/>
          </a:prstGeom>
          <a:noFill/>
          <a:ln w="38100">
            <a:solidFill>
              <a:srgbClr val="0000FF"/>
            </a:solidFill>
            <a:prstDash val="sysDot"/>
            <a:round/>
            <a:headEnd/>
            <a:tailEnd type="triangle" w="sm" len="me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197" name="矩形 196"/>
          <p:cNvSpPr/>
          <p:nvPr/>
        </p:nvSpPr>
        <p:spPr>
          <a:xfrm>
            <a:off x="1658206" y="730205"/>
            <a:ext cx="5769222" cy="307777"/>
          </a:xfrm>
          <a:prstGeom prst="rect">
            <a:avLst/>
          </a:prstGeom>
          <a:solidFill>
            <a:srgbClr val="00FFFF"/>
          </a:solidFill>
          <a:ln>
            <a:solidFill>
              <a:schemeClr val="tx1"/>
            </a:solidFill>
          </a:ln>
        </p:spPr>
        <p:txBody>
          <a:bodyPr wrap="square">
            <a:spAutoFit/>
          </a:bodyPr>
          <a:lstStyle/>
          <a:p>
            <a:r>
              <a:rPr lang="zh-CN" altLang="en-US" sz="1400" b="1" dirty="0">
                <a:latin typeface="微软雅黑" pitchFamily="34" charset="-122"/>
                <a:ea typeface="微软雅黑" pitchFamily="34" charset="-122"/>
              </a:rPr>
              <a:t>基本服务集内的基站叫做</a:t>
            </a:r>
            <a:r>
              <a:rPr lang="zh-CN" altLang="en-US" sz="1400" b="1" dirty="0">
                <a:solidFill>
                  <a:srgbClr val="0000FF"/>
                </a:solidFill>
                <a:latin typeface="微软雅黑" pitchFamily="34" charset="-122"/>
                <a:ea typeface="微软雅黑" pitchFamily="34" charset="-122"/>
              </a:rPr>
              <a:t>接入点 </a:t>
            </a:r>
            <a:r>
              <a:rPr lang="en-US" altLang="zh-CN" sz="1400" b="1" dirty="0">
                <a:solidFill>
                  <a:srgbClr val="0000FF"/>
                </a:solidFill>
                <a:latin typeface="微软雅黑" pitchFamily="34" charset="-122"/>
                <a:ea typeface="微软雅黑" pitchFamily="34" charset="-122"/>
              </a:rPr>
              <a:t>AP </a:t>
            </a:r>
            <a:r>
              <a:rPr lang="en-US" altLang="zh-CN" sz="1400" b="1" dirty="0">
                <a:latin typeface="微软雅黑" pitchFamily="34" charset="-122"/>
                <a:ea typeface="微软雅黑" pitchFamily="34" charset="-122"/>
              </a:rPr>
              <a:t>(Access Point</a:t>
            </a:r>
            <a:r>
              <a:rPr lang="en-US" altLang="zh-CN" sz="1400" b="1" dirty="0" smtClean="0">
                <a:latin typeface="微软雅黑" pitchFamily="34" charset="-122"/>
                <a:ea typeface="微软雅黑" pitchFamily="34" charset="-122"/>
              </a:rPr>
              <a:t>)</a:t>
            </a:r>
            <a:r>
              <a:rPr lang="zh-CN" altLang="en-US" sz="1400" b="1" dirty="0" smtClean="0">
                <a:latin typeface="微软雅黑" pitchFamily="34" charset="-122"/>
                <a:ea typeface="微软雅黑" pitchFamily="34" charset="-122"/>
              </a:rPr>
              <a:t>其</a:t>
            </a:r>
            <a:r>
              <a:rPr lang="zh-CN" altLang="en-US" sz="1400" b="1" dirty="0">
                <a:latin typeface="微软雅黑" pitchFamily="34" charset="-122"/>
                <a:ea typeface="微软雅黑" pitchFamily="34" charset="-122"/>
              </a:rPr>
              <a:t>作用和网桥相似。</a:t>
            </a:r>
          </a:p>
        </p:txBody>
      </p:sp>
      <p:sp>
        <p:nvSpPr>
          <p:cNvPr id="198" name="矩形 197"/>
          <p:cNvSpPr/>
          <p:nvPr/>
        </p:nvSpPr>
        <p:spPr>
          <a:xfrm>
            <a:off x="1651567" y="1097622"/>
            <a:ext cx="5769222" cy="523220"/>
          </a:xfrm>
          <a:prstGeom prst="rect">
            <a:avLst/>
          </a:prstGeom>
          <a:solidFill>
            <a:schemeClr val="bg1"/>
          </a:solidFill>
          <a:ln>
            <a:noFill/>
          </a:ln>
        </p:spPr>
        <p:txBody>
          <a:bodyPr wrap="square">
            <a:spAutoFit/>
          </a:bodyPr>
          <a:lstStyle/>
          <a:p>
            <a:r>
              <a:rPr lang="zh-CN" altLang="en-US" sz="1400" b="1" dirty="0">
                <a:latin typeface="微软雅黑" pitchFamily="34" charset="-122"/>
                <a:ea typeface="微软雅黑" pitchFamily="34" charset="-122"/>
              </a:rPr>
              <a:t>当网络管理员安装 </a:t>
            </a:r>
            <a:r>
              <a:rPr lang="en-US" altLang="zh-CN" sz="1400" b="1" dirty="0">
                <a:latin typeface="微软雅黑" pitchFamily="34" charset="-122"/>
                <a:ea typeface="微软雅黑" pitchFamily="34" charset="-122"/>
              </a:rPr>
              <a:t>AP </a:t>
            </a:r>
            <a:r>
              <a:rPr lang="zh-CN" altLang="en-US" sz="1400" b="1" dirty="0">
                <a:latin typeface="微软雅黑" pitchFamily="34" charset="-122"/>
                <a:ea typeface="微软雅黑" pitchFamily="34" charset="-122"/>
              </a:rPr>
              <a:t>时，必须为该 </a:t>
            </a:r>
            <a:r>
              <a:rPr lang="en-US" altLang="zh-CN" sz="1400" b="1" dirty="0">
                <a:latin typeface="微软雅黑" pitchFamily="34" charset="-122"/>
                <a:ea typeface="微软雅黑" pitchFamily="34" charset="-122"/>
              </a:rPr>
              <a:t>AP </a:t>
            </a:r>
            <a:r>
              <a:rPr lang="zh-CN" altLang="en-US" sz="1400" b="1" dirty="0" smtClean="0">
                <a:latin typeface="微软雅黑" pitchFamily="34" charset="-122"/>
                <a:ea typeface="微软雅黑" pitchFamily="34" charset="-122"/>
              </a:rPr>
              <a:t>分配一</a:t>
            </a:r>
            <a:r>
              <a:rPr lang="zh-CN" altLang="en-US" sz="1400" b="1" dirty="0">
                <a:latin typeface="微软雅黑" pitchFamily="34" charset="-122"/>
                <a:ea typeface="微软雅黑" pitchFamily="34" charset="-122"/>
              </a:rPr>
              <a:t>个不超过 </a:t>
            </a:r>
            <a:r>
              <a:rPr lang="en-US" altLang="zh-CN" sz="1400" b="1" dirty="0">
                <a:latin typeface="微软雅黑" pitchFamily="34" charset="-122"/>
                <a:ea typeface="微软雅黑" pitchFamily="34" charset="-122"/>
              </a:rPr>
              <a:t>32 </a:t>
            </a:r>
            <a:r>
              <a:rPr lang="zh-CN" altLang="en-US" sz="1400" b="1" dirty="0">
                <a:latin typeface="微软雅黑" pitchFamily="34" charset="-122"/>
                <a:ea typeface="微软雅黑" pitchFamily="34" charset="-122"/>
              </a:rPr>
              <a:t>字节的</a:t>
            </a:r>
            <a:r>
              <a:rPr lang="zh-CN" altLang="en-US" sz="1400" b="1" dirty="0">
                <a:solidFill>
                  <a:srgbClr val="0000FF"/>
                </a:solidFill>
                <a:latin typeface="微软雅黑" pitchFamily="34" charset="-122"/>
                <a:ea typeface="微软雅黑" pitchFamily="34" charset="-122"/>
              </a:rPr>
              <a:t>服务集标识符 </a:t>
            </a:r>
            <a:r>
              <a:rPr lang="en-US" altLang="zh-CN" sz="1400" b="1" dirty="0">
                <a:solidFill>
                  <a:srgbClr val="0000FF"/>
                </a:solidFill>
                <a:latin typeface="微软雅黑" pitchFamily="34" charset="-122"/>
                <a:ea typeface="微软雅黑" pitchFamily="34" charset="-122"/>
              </a:rPr>
              <a:t>SSID </a:t>
            </a:r>
            <a:r>
              <a:rPr lang="zh-CN" altLang="en-US" sz="1400" b="1" dirty="0">
                <a:latin typeface="微软雅黑" pitchFamily="34" charset="-122"/>
                <a:ea typeface="微软雅黑" pitchFamily="34" charset="-122"/>
              </a:rPr>
              <a:t>和一个信道。 </a:t>
            </a:r>
          </a:p>
        </p:txBody>
      </p:sp>
      <p:sp>
        <p:nvSpPr>
          <p:cNvPr id="201" name="Text Box 17"/>
          <p:cNvSpPr txBox="1">
            <a:spLocks noChangeArrowheads="1"/>
          </p:cNvSpPr>
          <p:nvPr/>
        </p:nvSpPr>
        <p:spPr bwMode="auto">
          <a:xfrm>
            <a:off x="3696378" y="2285662"/>
            <a:ext cx="971741" cy="27699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333399"/>
                </a:solidFill>
                <a:miter lim="800000"/>
                <a:headEnd/>
                <a:tailEnd/>
              </a14:hiddenLine>
            </a:ext>
          </a:extLst>
        </p:spPr>
        <p:txBody>
          <a:bodyPr wrap="none">
            <a:spAutoFit/>
          </a:bodyPr>
          <a:lstStyle>
            <a:defPPr>
              <a:defRPr lang="zh-CN"/>
            </a:defPPr>
            <a:lvl1pPr eaLnBrk="1" hangingPunct="1">
              <a:defRPr kumimoji="1" sz="2000" b="1">
                <a:solidFill>
                  <a:srgbClr val="FF0000"/>
                </a:solidFill>
                <a:latin typeface="+mn-lt"/>
                <a:ea typeface="+mn-ea"/>
              </a:defRPr>
            </a:lvl1pPr>
            <a:lvl2pPr marL="742950" indent="-285750" eaLnBrk="0" hangingPunct="0">
              <a:defRPr kumimoji="1">
                <a:latin typeface="Times New Roman" pitchFamily="18" charset="0"/>
                <a:ea typeface="宋体" pitchFamily="2" charset="-122"/>
              </a:defRPr>
            </a:lvl2pPr>
            <a:lvl3pPr marL="1143000" indent="-228600" eaLnBrk="0" hangingPunct="0">
              <a:defRPr kumimoji="1">
                <a:latin typeface="Times New Roman" pitchFamily="18" charset="0"/>
                <a:ea typeface="宋体" pitchFamily="2" charset="-122"/>
              </a:defRPr>
            </a:lvl3pPr>
            <a:lvl4pPr marL="1600200" indent="-228600" eaLnBrk="0" hangingPunct="0">
              <a:defRPr kumimoji="1">
                <a:latin typeface="Times New Roman" pitchFamily="18" charset="0"/>
                <a:ea typeface="宋体" pitchFamily="2" charset="-122"/>
              </a:defRPr>
            </a:lvl4pPr>
            <a:lvl5pPr marL="2057400" indent="-228600" eaLnBrk="0" hangingPunct="0">
              <a:defRPr kumimoji="1">
                <a:latin typeface="Times New Roman" pitchFamily="18" charset="0"/>
                <a:ea typeface="宋体" pitchFamily="2" charset="-122"/>
              </a:defRPr>
            </a:lvl5pPr>
            <a:lvl6pPr marL="2514600" indent="-228600" eaLnBrk="0" fontAlgn="base" hangingPunct="0">
              <a:spcBef>
                <a:spcPct val="0"/>
              </a:spcBef>
              <a:spcAft>
                <a:spcPct val="0"/>
              </a:spcAft>
              <a:defRPr kumimoji="1">
                <a:latin typeface="Times New Roman" pitchFamily="18" charset="0"/>
                <a:ea typeface="宋体" pitchFamily="2" charset="-122"/>
              </a:defRPr>
            </a:lvl6pPr>
            <a:lvl7pPr marL="2971800" indent="-228600" eaLnBrk="0" fontAlgn="base" hangingPunct="0">
              <a:spcBef>
                <a:spcPct val="0"/>
              </a:spcBef>
              <a:spcAft>
                <a:spcPct val="0"/>
              </a:spcAft>
              <a:defRPr kumimoji="1">
                <a:latin typeface="Times New Roman" pitchFamily="18" charset="0"/>
                <a:ea typeface="宋体" pitchFamily="2" charset="-122"/>
              </a:defRPr>
            </a:lvl7pPr>
            <a:lvl8pPr marL="3429000" indent="-228600" eaLnBrk="0" fontAlgn="base" hangingPunct="0">
              <a:spcBef>
                <a:spcPct val="0"/>
              </a:spcBef>
              <a:spcAft>
                <a:spcPct val="0"/>
              </a:spcAft>
              <a:defRPr kumimoji="1">
                <a:latin typeface="Times New Roman" pitchFamily="18" charset="0"/>
                <a:ea typeface="宋体" pitchFamily="2" charset="-122"/>
              </a:defRPr>
            </a:lvl8pPr>
            <a:lvl9pPr marL="3886200" indent="-228600" eaLnBrk="0" fontAlgn="base" hangingPunct="0">
              <a:spcBef>
                <a:spcPct val="0"/>
              </a:spcBef>
              <a:spcAft>
                <a:spcPct val="0"/>
              </a:spcAft>
              <a:defRPr kumimoji="1">
                <a:latin typeface="Times New Roman" pitchFamily="18" charset="0"/>
                <a:ea typeface="宋体" pitchFamily="2" charset="-122"/>
              </a:defRPr>
            </a:lvl9pPr>
          </a:lstStyle>
          <a:p>
            <a:r>
              <a:rPr lang="zh-CN" altLang="en-US" sz="1200" dirty="0" smtClean="0">
                <a:solidFill>
                  <a:srgbClr val="0000FF"/>
                </a:solidFill>
                <a:latin typeface="微软雅黑" panose="020B0503020204020204" pitchFamily="34" charset="-122"/>
                <a:ea typeface="微软雅黑" panose="020B0503020204020204" pitchFamily="34" charset="-122"/>
              </a:rPr>
              <a:t>接入点 </a:t>
            </a:r>
            <a:r>
              <a:rPr lang="en-US" altLang="zh-CN" sz="1200" dirty="0" smtClean="0">
                <a:solidFill>
                  <a:srgbClr val="0000FF"/>
                </a:solidFill>
                <a:latin typeface="微软雅黑" panose="020B0503020204020204" pitchFamily="34" charset="-122"/>
                <a:ea typeface="微软雅黑" panose="020B0503020204020204" pitchFamily="34" charset="-122"/>
              </a:rPr>
              <a:t>AP</a:t>
            </a:r>
            <a:r>
              <a:rPr lang="en-US" altLang="zh-CN" sz="1200" baseline="-25000" dirty="0" smtClean="0">
                <a:solidFill>
                  <a:srgbClr val="0000FF"/>
                </a:solidFill>
                <a:latin typeface="微软雅黑" pitchFamily="34" charset="-122"/>
                <a:ea typeface="微软雅黑" pitchFamily="34" charset="-122"/>
              </a:rPr>
              <a:t>1</a:t>
            </a:r>
            <a:endParaRPr lang="en-US" altLang="zh-CN" sz="1200" baseline="-25000" dirty="0">
              <a:solidFill>
                <a:srgbClr val="0000FF"/>
              </a:solidFill>
              <a:latin typeface="微软雅黑" pitchFamily="34" charset="-122"/>
              <a:ea typeface="微软雅黑" pitchFamily="34" charset="-122"/>
            </a:endParaRPr>
          </a:p>
        </p:txBody>
      </p:sp>
      <p:sp>
        <p:nvSpPr>
          <p:cNvPr id="202" name="Text Box 18"/>
          <p:cNvSpPr txBox="1">
            <a:spLocks noChangeArrowheads="1"/>
          </p:cNvSpPr>
          <p:nvPr/>
        </p:nvSpPr>
        <p:spPr bwMode="auto">
          <a:xfrm>
            <a:off x="5827600" y="2300676"/>
            <a:ext cx="971741" cy="27699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333399"/>
                </a:solidFill>
                <a:miter lim="800000"/>
                <a:headEnd/>
                <a:tailEnd/>
              </a14:hiddenLine>
            </a:ext>
          </a:extLst>
        </p:spPr>
        <p:txBody>
          <a:bodyPr wrap="none">
            <a:spAutoFit/>
          </a:bodyPr>
          <a:lstStyle>
            <a:defPPr>
              <a:defRPr lang="zh-CN"/>
            </a:defPPr>
            <a:lvl1pPr eaLnBrk="1" hangingPunct="1">
              <a:defRPr kumimoji="1" sz="2000" b="1">
                <a:solidFill>
                  <a:srgbClr val="FF0000"/>
                </a:solidFill>
                <a:latin typeface="+mn-lt"/>
                <a:ea typeface="+mn-ea"/>
              </a:defRPr>
            </a:lvl1pPr>
            <a:lvl2pPr marL="742950" indent="-285750" eaLnBrk="0" hangingPunct="0">
              <a:defRPr kumimoji="1">
                <a:latin typeface="Times New Roman" pitchFamily="18" charset="0"/>
                <a:ea typeface="宋体" pitchFamily="2" charset="-122"/>
              </a:defRPr>
            </a:lvl2pPr>
            <a:lvl3pPr marL="1143000" indent="-228600" eaLnBrk="0" hangingPunct="0">
              <a:defRPr kumimoji="1">
                <a:latin typeface="Times New Roman" pitchFamily="18" charset="0"/>
                <a:ea typeface="宋体" pitchFamily="2" charset="-122"/>
              </a:defRPr>
            </a:lvl3pPr>
            <a:lvl4pPr marL="1600200" indent="-228600" eaLnBrk="0" hangingPunct="0">
              <a:defRPr kumimoji="1">
                <a:latin typeface="Times New Roman" pitchFamily="18" charset="0"/>
                <a:ea typeface="宋体" pitchFamily="2" charset="-122"/>
              </a:defRPr>
            </a:lvl4pPr>
            <a:lvl5pPr marL="2057400" indent="-228600" eaLnBrk="0" hangingPunct="0">
              <a:defRPr kumimoji="1">
                <a:latin typeface="Times New Roman" pitchFamily="18" charset="0"/>
                <a:ea typeface="宋体" pitchFamily="2" charset="-122"/>
              </a:defRPr>
            </a:lvl5pPr>
            <a:lvl6pPr marL="2514600" indent="-228600" eaLnBrk="0" fontAlgn="base" hangingPunct="0">
              <a:spcBef>
                <a:spcPct val="0"/>
              </a:spcBef>
              <a:spcAft>
                <a:spcPct val="0"/>
              </a:spcAft>
              <a:defRPr kumimoji="1">
                <a:latin typeface="Times New Roman" pitchFamily="18" charset="0"/>
                <a:ea typeface="宋体" pitchFamily="2" charset="-122"/>
              </a:defRPr>
            </a:lvl6pPr>
            <a:lvl7pPr marL="2971800" indent="-228600" eaLnBrk="0" fontAlgn="base" hangingPunct="0">
              <a:spcBef>
                <a:spcPct val="0"/>
              </a:spcBef>
              <a:spcAft>
                <a:spcPct val="0"/>
              </a:spcAft>
              <a:defRPr kumimoji="1">
                <a:latin typeface="Times New Roman" pitchFamily="18" charset="0"/>
                <a:ea typeface="宋体" pitchFamily="2" charset="-122"/>
              </a:defRPr>
            </a:lvl7pPr>
            <a:lvl8pPr marL="3429000" indent="-228600" eaLnBrk="0" fontAlgn="base" hangingPunct="0">
              <a:spcBef>
                <a:spcPct val="0"/>
              </a:spcBef>
              <a:spcAft>
                <a:spcPct val="0"/>
              </a:spcAft>
              <a:defRPr kumimoji="1">
                <a:latin typeface="Times New Roman" pitchFamily="18" charset="0"/>
                <a:ea typeface="宋体" pitchFamily="2" charset="-122"/>
              </a:defRPr>
            </a:lvl8pPr>
            <a:lvl9pPr marL="3886200" indent="-228600" eaLnBrk="0" fontAlgn="base" hangingPunct="0">
              <a:spcBef>
                <a:spcPct val="0"/>
              </a:spcBef>
              <a:spcAft>
                <a:spcPct val="0"/>
              </a:spcAft>
              <a:defRPr kumimoji="1">
                <a:latin typeface="Times New Roman" pitchFamily="18" charset="0"/>
                <a:ea typeface="宋体" pitchFamily="2" charset="-122"/>
              </a:defRPr>
            </a:lvl9pPr>
          </a:lstStyle>
          <a:p>
            <a:r>
              <a:rPr lang="zh-CN" altLang="en-US" sz="1200" dirty="0" smtClean="0">
                <a:solidFill>
                  <a:srgbClr val="0000FF"/>
                </a:solidFill>
                <a:latin typeface="微软雅黑" panose="020B0503020204020204" pitchFamily="34" charset="-122"/>
                <a:ea typeface="微软雅黑" panose="020B0503020204020204" pitchFamily="34" charset="-122"/>
              </a:rPr>
              <a:t>接入点 </a:t>
            </a:r>
            <a:r>
              <a:rPr lang="en-US" altLang="zh-CN" sz="1200" dirty="0" smtClean="0">
                <a:solidFill>
                  <a:srgbClr val="0000FF"/>
                </a:solidFill>
                <a:latin typeface="微软雅黑" panose="020B0503020204020204" pitchFamily="34" charset="-122"/>
                <a:ea typeface="微软雅黑" panose="020B0503020204020204" pitchFamily="34" charset="-122"/>
              </a:rPr>
              <a:t>AP</a:t>
            </a:r>
            <a:r>
              <a:rPr lang="en-US" altLang="zh-CN" sz="1200" baseline="-25000" dirty="0" smtClean="0">
                <a:solidFill>
                  <a:srgbClr val="0000FF"/>
                </a:solidFill>
                <a:latin typeface="微软雅黑" pitchFamily="34" charset="-122"/>
                <a:ea typeface="微软雅黑" pitchFamily="34" charset="-122"/>
              </a:rPr>
              <a:t>2</a:t>
            </a:r>
            <a:endParaRPr lang="en-US" altLang="zh-CN" sz="1200" baseline="-25000" dirty="0">
              <a:solidFill>
                <a:srgbClr val="0000FF"/>
              </a:solidFill>
              <a:latin typeface="微软雅黑" pitchFamily="34" charset="-122"/>
              <a:ea typeface="微软雅黑" pitchFamily="34" charset="-122"/>
            </a:endParaRPr>
          </a:p>
        </p:txBody>
      </p:sp>
    </p:spTree>
    <p:extLst>
      <p:ext uri="{BB962C8B-B14F-4D97-AF65-F5344CB8AC3E}">
        <p14:creationId xmlns:p14="http://schemas.microsoft.com/office/powerpoint/2010/main" xmlns="" val="3149800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0" nodeType="afterEffect">
                                  <p:stCondLst>
                                    <p:cond delay="500"/>
                                  </p:stCondLst>
                                  <p:childTnLst>
                                    <p:anim calcmode="discrete" valueType="str">
                                      <p:cBhvr>
                                        <p:cTn id="6" dur="1000" fill="hold"/>
                                        <p:tgtEl>
                                          <p:spTgt spid="201"/>
                                        </p:tgtEl>
                                        <p:attrNameLst>
                                          <p:attrName>style.visibility</p:attrName>
                                        </p:attrNameLst>
                                      </p:cBhvr>
                                      <p:tavLst>
                                        <p:tav tm="0">
                                          <p:val>
                                            <p:strVal val="hidden"/>
                                          </p:val>
                                        </p:tav>
                                        <p:tav tm="50000">
                                          <p:val>
                                            <p:strVal val="visible"/>
                                          </p:val>
                                        </p:tav>
                                      </p:tavLst>
                                    </p:anim>
                                  </p:childTnLst>
                                </p:cTn>
                              </p:par>
                              <p:par>
                                <p:cTn id="7" presetID="35" presetClass="emph" presetSubtype="0" repeatCount="3000" fill="hold" grpId="0" nodeType="withEffect">
                                  <p:stCondLst>
                                    <p:cond delay="500"/>
                                  </p:stCondLst>
                                  <p:childTnLst>
                                    <p:anim calcmode="discrete" valueType="str">
                                      <p:cBhvr>
                                        <p:cTn id="8" dur="1000" fill="hold"/>
                                        <p:tgtEl>
                                          <p:spTgt spid="202"/>
                                        </p:tgtEl>
                                        <p:attrNameLst>
                                          <p:attrName>style.visibility</p:attrName>
                                        </p:attrNameLst>
                                      </p:cBhvr>
                                      <p:tavLst>
                                        <p:tav tm="0">
                                          <p:val>
                                            <p:strVal val="hidden"/>
                                          </p:val>
                                        </p:tav>
                                        <p:tav tm="50000">
                                          <p:val>
                                            <p:strVal val="visible"/>
                                          </p:val>
                                        </p:tav>
                                      </p:tavLst>
                                    </p:anim>
                                  </p:childTnLst>
                                </p:cTn>
                              </p:par>
                            </p:childTnLst>
                          </p:cTn>
                        </p:par>
                        <p:par>
                          <p:cTn id="9" fill="hold">
                            <p:stCondLst>
                              <p:cond delay="3500"/>
                            </p:stCondLst>
                            <p:childTnLst>
                              <p:par>
                                <p:cTn id="10" presetID="1" presetClass="entr" presetSubtype="0" fill="hold" grpId="0" nodeType="afterEffect">
                                  <p:stCondLst>
                                    <p:cond delay="500"/>
                                  </p:stCondLst>
                                  <p:childTnLst>
                                    <p:set>
                                      <p:cBhvr>
                                        <p:cTn id="11" dur="1" fill="hold">
                                          <p:stCondLst>
                                            <p:cond delay="0"/>
                                          </p:stCondLst>
                                        </p:cTn>
                                        <p:tgtEl>
                                          <p:spTgt spid="1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 grpId="0" animBg="1"/>
      <p:bldP spid="201" grpId="0"/>
      <p:bldP spid="202"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511896" y="1218045"/>
            <a:ext cx="8129016" cy="313910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37" name="Group 17"/>
          <p:cNvGrpSpPr>
            <a:grpSpLocks/>
          </p:cNvGrpSpPr>
          <p:nvPr/>
        </p:nvGrpSpPr>
        <p:grpSpPr bwMode="auto">
          <a:xfrm>
            <a:off x="5004551" y="2103281"/>
            <a:ext cx="2002775" cy="1269256"/>
            <a:chOff x="1680" y="240"/>
            <a:chExt cx="2529" cy="1270"/>
          </a:xfrm>
          <a:solidFill>
            <a:schemeClr val="bg1"/>
          </a:solidFill>
        </p:grpSpPr>
        <p:sp>
          <p:nvSpPr>
            <p:cNvPr id="238" name="Oval 18"/>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200" b="1">
                <a:solidFill>
                  <a:srgbClr val="368AD6"/>
                </a:solidFill>
                <a:latin typeface="+mn-lt"/>
                <a:ea typeface="黑体" pitchFamily="2" charset="-122"/>
              </a:endParaRPr>
            </a:p>
          </p:txBody>
        </p:sp>
        <p:sp>
          <p:nvSpPr>
            <p:cNvPr id="239" name="Oval 19"/>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200" b="1">
                <a:solidFill>
                  <a:srgbClr val="368AD6"/>
                </a:solidFill>
                <a:latin typeface="+mn-lt"/>
                <a:ea typeface="黑体" pitchFamily="2" charset="-122"/>
              </a:endParaRPr>
            </a:p>
          </p:txBody>
        </p:sp>
        <p:sp>
          <p:nvSpPr>
            <p:cNvPr id="240" name="Oval 20"/>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200" b="1">
                <a:solidFill>
                  <a:srgbClr val="368AD6"/>
                </a:solidFill>
                <a:latin typeface="+mn-lt"/>
                <a:ea typeface="黑体" pitchFamily="2" charset="-122"/>
              </a:endParaRPr>
            </a:p>
          </p:txBody>
        </p:sp>
        <p:sp>
          <p:nvSpPr>
            <p:cNvPr id="241" name="Oval 21"/>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200" b="1">
                <a:solidFill>
                  <a:srgbClr val="368AD6"/>
                </a:solidFill>
                <a:latin typeface="+mn-lt"/>
                <a:ea typeface="黑体" pitchFamily="2" charset="-122"/>
              </a:endParaRPr>
            </a:p>
          </p:txBody>
        </p:sp>
        <p:sp>
          <p:nvSpPr>
            <p:cNvPr id="242" name="Oval 22"/>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200" b="1">
                <a:solidFill>
                  <a:srgbClr val="368AD6"/>
                </a:solidFill>
                <a:latin typeface="+mn-lt"/>
                <a:ea typeface="黑体" pitchFamily="2" charset="-122"/>
              </a:endParaRPr>
            </a:p>
          </p:txBody>
        </p:sp>
        <p:sp>
          <p:nvSpPr>
            <p:cNvPr id="243" name="Oval 23"/>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200" b="1">
                <a:solidFill>
                  <a:srgbClr val="368AD6"/>
                </a:solidFill>
                <a:latin typeface="+mn-lt"/>
                <a:ea typeface="黑体" pitchFamily="2" charset="-122"/>
              </a:endParaRPr>
            </a:p>
          </p:txBody>
        </p:sp>
        <p:sp>
          <p:nvSpPr>
            <p:cNvPr id="244" name="Oval 24"/>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200" b="1">
                <a:solidFill>
                  <a:srgbClr val="368AD6"/>
                </a:solidFill>
                <a:latin typeface="+mn-lt"/>
                <a:ea typeface="黑体" pitchFamily="2" charset="-122"/>
              </a:endParaRPr>
            </a:p>
          </p:txBody>
        </p:sp>
        <p:sp>
          <p:nvSpPr>
            <p:cNvPr id="245" name="Oval 25"/>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200" b="1">
                <a:solidFill>
                  <a:srgbClr val="368AD6"/>
                </a:solidFill>
                <a:latin typeface="+mn-lt"/>
                <a:ea typeface="黑体" pitchFamily="2" charset="-122"/>
              </a:endParaRPr>
            </a:p>
          </p:txBody>
        </p:sp>
        <p:sp>
          <p:nvSpPr>
            <p:cNvPr id="246" name="Oval 26"/>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200" b="1">
                <a:solidFill>
                  <a:srgbClr val="368AD6"/>
                </a:solidFill>
                <a:latin typeface="+mn-lt"/>
                <a:ea typeface="黑体" pitchFamily="2" charset="-122"/>
              </a:endParaRPr>
            </a:p>
          </p:txBody>
        </p:sp>
      </p:grpSp>
      <p:sp>
        <p:nvSpPr>
          <p:cNvPr id="2" name="AutoShape 12"/>
          <p:cNvSpPr>
            <a:spLocks noChangeArrowheads="1"/>
          </p:cNvSpPr>
          <p:nvPr/>
        </p:nvSpPr>
        <p:spPr bwMode="auto">
          <a:xfrm>
            <a:off x="511896" y="685621"/>
            <a:ext cx="8129016" cy="422275"/>
          </a:xfrm>
          <a:prstGeom prst="roundRect">
            <a:avLst>
              <a:gd name="adj" fmla="val 16667"/>
            </a:avLst>
          </a:prstGeom>
          <a:solidFill>
            <a:srgbClr val="0089FA"/>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zh-CN" altLang="en-US"/>
          </a:p>
        </p:txBody>
      </p:sp>
      <p:sp>
        <p:nvSpPr>
          <p:cNvPr id="3" name="Rectangle 13"/>
          <p:cNvSpPr>
            <a:spLocks noChangeArrowheads="1"/>
          </p:cNvSpPr>
          <p:nvPr/>
        </p:nvSpPr>
        <p:spPr bwMode="auto">
          <a:xfrm>
            <a:off x="1250815" y="660157"/>
            <a:ext cx="6651180"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9.4.3  </a:t>
            </a:r>
            <a:r>
              <a:rPr lang="zh-CN" altLang="en-US" sz="2400" b="1" dirty="0">
                <a:solidFill>
                  <a:schemeClr val="bg1"/>
                </a:solidFill>
                <a:latin typeface="微软雅黑" pitchFamily="34" charset="-122"/>
                <a:ea typeface="微软雅黑" pitchFamily="34" charset="-122"/>
              </a:rPr>
              <a:t>蜂窝移动通信网</a:t>
            </a:r>
            <a:r>
              <a:rPr lang="zh-CN" altLang="en-US" sz="2400" b="1" dirty="0" smtClean="0">
                <a:solidFill>
                  <a:schemeClr val="bg1"/>
                </a:solidFill>
                <a:latin typeface="微软雅黑" pitchFamily="34" charset="-122"/>
                <a:ea typeface="微软雅黑" pitchFamily="34" charset="-122"/>
              </a:rPr>
              <a:t>中对</a:t>
            </a:r>
            <a:r>
              <a:rPr lang="zh-CN" altLang="en-US" sz="2400" b="1" dirty="0">
                <a:solidFill>
                  <a:schemeClr val="bg1"/>
                </a:solidFill>
                <a:latin typeface="微软雅黑" pitchFamily="34" charset="-122"/>
                <a:ea typeface="微软雅黑" pitchFamily="34" charset="-122"/>
              </a:rPr>
              <a:t>移动用户的路由选择</a:t>
            </a:r>
          </a:p>
        </p:txBody>
      </p:sp>
      <p:sp>
        <p:nvSpPr>
          <p:cNvPr id="5" name="Freeform 4"/>
          <p:cNvSpPr>
            <a:spLocks/>
          </p:cNvSpPr>
          <p:nvPr/>
        </p:nvSpPr>
        <p:spPr bwMode="auto">
          <a:xfrm>
            <a:off x="1629622" y="2549618"/>
            <a:ext cx="2743985" cy="1737507"/>
          </a:xfrm>
          <a:custGeom>
            <a:avLst/>
            <a:gdLst>
              <a:gd name="T0" fmla="*/ 78 w 2210"/>
              <a:gd name="T1" fmla="*/ 404 h 1516"/>
              <a:gd name="T2" fmla="*/ 242 w 2210"/>
              <a:gd name="T3" fmla="*/ 217 h 1516"/>
              <a:gd name="T4" fmla="*/ 399 w 2210"/>
              <a:gd name="T5" fmla="*/ 88 h 1516"/>
              <a:gd name="T6" fmla="*/ 662 w 2210"/>
              <a:gd name="T7" fmla="*/ 12 h 1516"/>
              <a:gd name="T8" fmla="*/ 1045 w 2210"/>
              <a:gd name="T9" fmla="*/ 18 h 1516"/>
              <a:gd name="T10" fmla="*/ 1594 w 2210"/>
              <a:gd name="T11" fmla="*/ 66 h 1516"/>
              <a:gd name="T12" fmla="*/ 2057 w 2210"/>
              <a:gd name="T13" fmla="*/ 131 h 1516"/>
              <a:gd name="T14" fmla="*/ 2175 w 2210"/>
              <a:gd name="T15" fmla="*/ 481 h 1516"/>
              <a:gd name="T16" fmla="*/ 2207 w 2210"/>
              <a:gd name="T17" fmla="*/ 712 h 1516"/>
              <a:gd name="T18" fmla="*/ 2188 w 2210"/>
              <a:gd name="T19" fmla="*/ 958 h 1516"/>
              <a:gd name="T20" fmla="*/ 2072 w 2210"/>
              <a:gd name="T21" fmla="*/ 1124 h 1516"/>
              <a:gd name="T22" fmla="*/ 1908 w 2210"/>
              <a:gd name="T23" fmla="*/ 1254 h 1516"/>
              <a:gd name="T24" fmla="*/ 1682 w 2210"/>
              <a:gd name="T25" fmla="*/ 1345 h 1516"/>
              <a:gd name="T26" fmla="*/ 1400 w 2210"/>
              <a:gd name="T27" fmla="*/ 1396 h 1516"/>
              <a:gd name="T28" fmla="*/ 1071 w 2210"/>
              <a:gd name="T29" fmla="*/ 1498 h 1516"/>
              <a:gd name="T30" fmla="*/ 716 w 2210"/>
              <a:gd name="T31" fmla="*/ 1504 h 1516"/>
              <a:gd name="T32" fmla="*/ 371 w 2210"/>
              <a:gd name="T33" fmla="*/ 1429 h 1516"/>
              <a:gd name="T34" fmla="*/ 94 w 2210"/>
              <a:gd name="T35" fmla="*/ 1209 h 1516"/>
              <a:gd name="T36" fmla="*/ 3 w 2210"/>
              <a:gd name="T37" fmla="*/ 710 h 1516"/>
              <a:gd name="T38" fmla="*/ 78 w 2210"/>
              <a:gd name="T39" fmla="*/ 404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10" h="1516">
                <a:moveTo>
                  <a:pt x="78" y="404"/>
                </a:moveTo>
                <a:cubicBezTo>
                  <a:pt x="118" y="322"/>
                  <a:pt x="189" y="270"/>
                  <a:pt x="242" y="217"/>
                </a:cubicBezTo>
                <a:cubicBezTo>
                  <a:pt x="295" y="164"/>
                  <a:pt x="329" y="122"/>
                  <a:pt x="399" y="88"/>
                </a:cubicBezTo>
                <a:cubicBezTo>
                  <a:pt x="469" y="54"/>
                  <a:pt x="554" y="24"/>
                  <a:pt x="662" y="12"/>
                </a:cubicBezTo>
                <a:cubicBezTo>
                  <a:pt x="770" y="0"/>
                  <a:pt x="890" y="9"/>
                  <a:pt x="1045" y="18"/>
                </a:cubicBezTo>
                <a:cubicBezTo>
                  <a:pt x="1200" y="27"/>
                  <a:pt x="1425" y="47"/>
                  <a:pt x="1594" y="66"/>
                </a:cubicBezTo>
                <a:cubicBezTo>
                  <a:pt x="1763" y="85"/>
                  <a:pt x="1960" y="62"/>
                  <a:pt x="2057" y="131"/>
                </a:cubicBezTo>
                <a:cubicBezTo>
                  <a:pt x="2154" y="200"/>
                  <a:pt x="2150" y="384"/>
                  <a:pt x="2175" y="481"/>
                </a:cubicBezTo>
                <a:cubicBezTo>
                  <a:pt x="2200" y="578"/>
                  <a:pt x="2205" y="633"/>
                  <a:pt x="2207" y="712"/>
                </a:cubicBezTo>
                <a:cubicBezTo>
                  <a:pt x="2209" y="791"/>
                  <a:pt x="2210" y="889"/>
                  <a:pt x="2188" y="958"/>
                </a:cubicBezTo>
                <a:cubicBezTo>
                  <a:pt x="2166" y="1027"/>
                  <a:pt x="2119" y="1075"/>
                  <a:pt x="2072" y="1124"/>
                </a:cubicBezTo>
                <a:cubicBezTo>
                  <a:pt x="2025" y="1173"/>
                  <a:pt x="1973" y="1217"/>
                  <a:pt x="1908" y="1254"/>
                </a:cubicBezTo>
                <a:cubicBezTo>
                  <a:pt x="1843" y="1291"/>
                  <a:pt x="1767" y="1321"/>
                  <a:pt x="1682" y="1345"/>
                </a:cubicBezTo>
                <a:cubicBezTo>
                  <a:pt x="1597" y="1369"/>
                  <a:pt x="1502" y="1371"/>
                  <a:pt x="1400" y="1396"/>
                </a:cubicBezTo>
                <a:cubicBezTo>
                  <a:pt x="1298" y="1421"/>
                  <a:pt x="1185" y="1480"/>
                  <a:pt x="1071" y="1498"/>
                </a:cubicBezTo>
                <a:cubicBezTo>
                  <a:pt x="957" y="1516"/>
                  <a:pt x="833" y="1515"/>
                  <a:pt x="716" y="1504"/>
                </a:cubicBezTo>
                <a:cubicBezTo>
                  <a:pt x="599" y="1493"/>
                  <a:pt x="475" y="1478"/>
                  <a:pt x="371" y="1429"/>
                </a:cubicBezTo>
                <a:cubicBezTo>
                  <a:pt x="267" y="1380"/>
                  <a:pt x="155" y="1329"/>
                  <a:pt x="94" y="1209"/>
                </a:cubicBezTo>
                <a:cubicBezTo>
                  <a:pt x="33" y="1089"/>
                  <a:pt x="6" y="844"/>
                  <a:pt x="3" y="710"/>
                </a:cubicBezTo>
                <a:cubicBezTo>
                  <a:pt x="0" y="576"/>
                  <a:pt x="43" y="496"/>
                  <a:pt x="78" y="404"/>
                </a:cubicBezTo>
                <a:close/>
              </a:path>
            </a:pathLst>
          </a:custGeom>
          <a:solidFill>
            <a:srgbClr val="66FFFF"/>
          </a:solidFill>
          <a:ln>
            <a:noFill/>
          </a:ln>
          <a:effectLs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 name="AutoShape 5"/>
          <p:cNvSpPr>
            <a:spLocks noChangeArrowheads="1"/>
          </p:cNvSpPr>
          <p:nvPr/>
        </p:nvSpPr>
        <p:spPr bwMode="auto">
          <a:xfrm>
            <a:off x="2068416" y="3125532"/>
            <a:ext cx="523167" cy="418038"/>
          </a:xfrm>
          <a:prstGeom prst="hexagon">
            <a:avLst>
              <a:gd name="adj" fmla="val 28880"/>
              <a:gd name="vf" fmla="val 115470"/>
            </a:avLst>
          </a:prstGeom>
          <a:solidFill>
            <a:schemeClr val="bg1"/>
          </a:solidFill>
          <a:ln w="6350">
            <a:solidFill>
              <a:schemeClr val="tx1"/>
            </a:solidFill>
            <a:prstDash val="dash"/>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7" name="AutoShape 6"/>
          <p:cNvSpPr>
            <a:spLocks noChangeArrowheads="1"/>
          </p:cNvSpPr>
          <p:nvPr/>
        </p:nvSpPr>
        <p:spPr bwMode="auto">
          <a:xfrm>
            <a:off x="2460216" y="2912791"/>
            <a:ext cx="523167" cy="418038"/>
          </a:xfrm>
          <a:prstGeom prst="hexagon">
            <a:avLst>
              <a:gd name="adj" fmla="val 28880"/>
              <a:gd name="vf" fmla="val 115470"/>
            </a:avLst>
          </a:prstGeom>
          <a:solidFill>
            <a:schemeClr val="bg1"/>
          </a:solidFill>
          <a:ln w="6350">
            <a:solidFill>
              <a:schemeClr val="tx1"/>
            </a:solidFill>
            <a:prstDash val="dash"/>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8" name="AutoShape 7"/>
          <p:cNvSpPr>
            <a:spLocks noChangeArrowheads="1"/>
          </p:cNvSpPr>
          <p:nvPr/>
        </p:nvSpPr>
        <p:spPr bwMode="auto">
          <a:xfrm>
            <a:off x="2464825" y="3331892"/>
            <a:ext cx="523167" cy="418038"/>
          </a:xfrm>
          <a:prstGeom prst="hexagon">
            <a:avLst>
              <a:gd name="adj" fmla="val 28880"/>
              <a:gd name="vf" fmla="val 115470"/>
            </a:avLst>
          </a:prstGeom>
          <a:solidFill>
            <a:schemeClr val="bg1"/>
          </a:solidFill>
          <a:ln w="6350">
            <a:solidFill>
              <a:schemeClr val="tx1"/>
            </a:solidFill>
            <a:prstDash val="dash"/>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 name="AutoShape 8"/>
          <p:cNvSpPr>
            <a:spLocks noChangeArrowheads="1"/>
          </p:cNvSpPr>
          <p:nvPr/>
        </p:nvSpPr>
        <p:spPr bwMode="auto">
          <a:xfrm>
            <a:off x="2852015" y="3114895"/>
            <a:ext cx="523167" cy="418038"/>
          </a:xfrm>
          <a:prstGeom prst="hexagon">
            <a:avLst>
              <a:gd name="adj" fmla="val 28880"/>
              <a:gd name="vf" fmla="val 115470"/>
            </a:avLst>
          </a:prstGeom>
          <a:solidFill>
            <a:schemeClr val="bg1"/>
          </a:solidFill>
          <a:ln w="6350">
            <a:solidFill>
              <a:schemeClr val="tx1"/>
            </a:solidFill>
            <a:prstDash val="dash"/>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 name="AutoShape 9"/>
          <p:cNvSpPr>
            <a:spLocks noChangeArrowheads="1"/>
          </p:cNvSpPr>
          <p:nvPr/>
        </p:nvSpPr>
        <p:spPr bwMode="auto">
          <a:xfrm>
            <a:off x="2074178" y="3544633"/>
            <a:ext cx="523167" cy="418038"/>
          </a:xfrm>
          <a:prstGeom prst="hexagon">
            <a:avLst>
              <a:gd name="adj" fmla="val 28880"/>
              <a:gd name="vf" fmla="val 115470"/>
            </a:avLst>
          </a:prstGeom>
          <a:solidFill>
            <a:schemeClr val="bg1"/>
          </a:solidFill>
          <a:ln w="6350">
            <a:solidFill>
              <a:schemeClr val="tx1"/>
            </a:solidFill>
            <a:prstDash val="dash"/>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 name="AutoShape 10"/>
          <p:cNvSpPr>
            <a:spLocks noChangeArrowheads="1"/>
          </p:cNvSpPr>
          <p:nvPr/>
        </p:nvSpPr>
        <p:spPr bwMode="auto">
          <a:xfrm>
            <a:off x="2856624" y="3539316"/>
            <a:ext cx="523167" cy="418037"/>
          </a:xfrm>
          <a:prstGeom prst="hexagon">
            <a:avLst>
              <a:gd name="adj" fmla="val 28880"/>
              <a:gd name="vf" fmla="val 115470"/>
            </a:avLst>
          </a:prstGeom>
          <a:solidFill>
            <a:schemeClr val="bg1"/>
          </a:solidFill>
          <a:ln w="6350">
            <a:solidFill>
              <a:schemeClr val="tx1"/>
            </a:solidFill>
            <a:prstDash val="dash"/>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nvGrpSpPr>
          <p:cNvPr id="12" name="Group 11"/>
          <p:cNvGrpSpPr>
            <a:grpSpLocks/>
          </p:cNvGrpSpPr>
          <p:nvPr/>
        </p:nvGrpSpPr>
        <p:grpSpPr bwMode="auto">
          <a:xfrm>
            <a:off x="2627307" y="2753235"/>
            <a:ext cx="208575" cy="338259"/>
            <a:chOff x="4608" y="700"/>
            <a:chExt cx="306" cy="553"/>
          </a:xfrm>
        </p:grpSpPr>
        <p:grpSp>
          <p:nvGrpSpPr>
            <p:cNvPr id="13" name="Group 12"/>
            <p:cNvGrpSpPr>
              <a:grpSpLocks/>
            </p:cNvGrpSpPr>
            <p:nvPr/>
          </p:nvGrpSpPr>
          <p:grpSpPr bwMode="auto">
            <a:xfrm>
              <a:off x="4694" y="784"/>
              <a:ext cx="134" cy="469"/>
              <a:chOff x="4740" y="784"/>
              <a:chExt cx="88" cy="692"/>
            </a:xfrm>
          </p:grpSpPr>
          <p:sp>
            <p:nvSpPr>
              <p:cNvPr id="21" name="Line 13"/>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22" name="Group 14"/>
              <p:cNvGrpSpPr>
                <a:grpSpLocks/>
              </p:cNvGrpSpPr>
              <p:nvPr/>
            </p:nvGrpSpPr>
            <p:grpSpPr bwMode="auto">
              <a:xfrm>
                <a:off x="4740" y="784"/>
                <a:ext cx="88" cy="692"/>
                <a:chOff x="4740" y="784"/>
                <a:chExt cx="88" cy="692"/>
              </a:xfrm>
            </p:grpSpPr>
            <p:sp>
              <p:nvSpPr>
                <p:cNvPr id="23" name="Line 15"/>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4" name="Line 16"/>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5" name="Line 17"/>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6" name="Line 18"/>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7" name="Line 19"/>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8" name="Line 20"/>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9" name="Line 21"/>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0" name="Line 22"/>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1" name="Line 23"/>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2" name="Line 24"/>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3" name="Line 25"/>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4" name="Line 26"/>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5" name="Line 27"/>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6" name="Oval 28"/>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14" name="Group 29"/>
            <p:cNvGrpSpPr>
              <a:grpSpLocks/>
            </p:cNvGrpSpPr>
            <p:nvPr/>
          </p:nvGrpSpPr>
          <p:grpSpPr bwMode="auto">
            <a:xfrm>
              <a:off x="4608" y="700"/>
              <a:ext cx="306" cy="90"/>
              <a:chOff x="748" y="2251"/>
              <a:chExt cx="306" cy="90"/>
            </a:xfrm>
          </p:grpSpPr>
          <p:sp>
            <p:nvSpPr>
              <p:cNvPr id="15" name="AutoShape 30"/>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6" name="AutoShape 31"/>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7" name="AutoShape 32"/>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8" name="AutoShape 33"/>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9" name="AutoShape 34"/>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20" name="AutoShape 35"/>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37" name="Group 36"/>
          <p:cNvGrpSpPr>
            <a:grpSpLocks/>
          </p:cNvGrpSpPr>
          <p:nvPr/>
        </p:nvGrpSpPr>
        <p:grpSpPr bwMode="auto">
          <a:xfrm>
            <a:off x="2209002" y="2994697"/>
            <a:ext cx="208576" cy="338259"/>
            <a:chOff x="4608" y="700"/>
            <a:chExt cx="306" cy="553"/>
          </a:xfrm>
        </p:grpSpPr>
        <p:grpSp>
          <p:nvGrpSpPr>
            <p:cNvPr id="38" name="Group 37"/>
            <p:cNvGrpSpPr>
              <a:grpSpLocks/>
            </p:cNvGrpSpPr>
            <p:nvPr/>
          </p:nvGrpSpPr>
          <p:grpSpPr bwMode="auto">
            <a:xfrm>
              <a:off x="4694" y="784"/>
              <a:ext cx="134" cy="469"/>
              <a:chOff x="4740" y="784"/>
              <a:chExt cx="88" cy="692"/>
            </a:xfrm>
          </p:grpSpPr>
          <p:sp>
            <p:nvSpPr>
              <p:cNvPr id="46" name="Line 38"/>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47" name="Group 39"/>
              <p:cNvGrpSpPr>
                <a:grpSpLocks/>
              </p:cNvGrpSpPr>
              <p:nvPr/>
            </p:nvGrpSpPr>
            <p:grpSpPr bwMode="auto">
              <a:xfrm>
                <a:off x="4740" y="784"/>
                <a:ext cx="88" cy="692"/>
                <a:chOff x="4740" y="784"/>
                <a:chExt cx="88" cy="692"/>
              </a:xfrm>
            </p:grpSpPr>
            <p:sp>
              <p:nvSpPr>
                <p:cNvPr id="48" name="Line 40"/>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9" name="Line 41"/>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0" name="Line 42"/>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1" name="Line 43"/>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2" name="Line 44"/>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3" name="Line 45"/>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4" name="Line 46"/>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5" name="Line 47"/>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6" name="Line 48"/>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7" name="Line 49"/>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8" name="Line 50"/>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9" name="Line 51"/>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0" name="Line 52"/>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1" name="Oval 53"/>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39" name="Group 54"/>
            <p:cNvGrpSpPr>
              <a:grpSpLocks/>
            </p:cNvGrpSpPr>
            <p:nvPr/>
          </p:nvGrpSpPr>
          <p:grpSpPr bwMode="auto">
            <a:xfrm>
              <a:off x="4608" y="700"/>
              <a:ext cx="306" cy="90"/>
              <a:chOff x="748" y="2251"/>
              <a:chExt cx="306" cy="90"/>
            </a:xfrm>
          </p:grpSpPr>
          <p:sp>
            <p:nvSpPr>
              <p:cNvPr id="40" name="AutoShape 55"/>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41" name="AutoShape 56"/>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42" name="AutoShape 57"/>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43" name="AutoShape 58"/>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44" name="AutoShape 59"/>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45" name="AutoShape 60"/>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62" name="Group 61"/>
          <p:cNvGrpSpPr>
            <a:grpSpLocks/>
          </p:cNvGrpSpPr>
          <p:nvPr/>
        </p:nvGrpSpPr>
        <p:grpSpPr bwMode="auto">
          <a:xfrm>
            <a:off x="2679162" y="3236159"/>
            <a:ext cx="208576" cy="338259"/>
            <a:chOff x="4608" y="700"/>
            <a:chExt cx="306" cy="553"/>
          </a:xfrm>
        </p:grpSpPr>
        <p:grpSp>
          <p:nvGrpSpPr>
            <p:cNvPr id="63" name="Group 62"/>
            <p:cNvGrpSpPr>
              <a:grpSpLocks/>
            </p:cNvGrpSpPr>
            <p:nvPr/>
          </p:nvGrpSpPr>
          <p:grpSpPr bwMode="auto">
            <a:xfrm>
              <a:off x="4694" y="784"/>
              <a:ext cx="134" cy="469"/>
              <a:chOff x="4740" y="784"/>
              <a:chExt cx="88" cy="692"/>
            </a:xfrm>
          </p:grpSpPr>
          <p:sp>
            <p:nvSpPr>
              <p:cNvPr id="71" name="Line 63"/>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72" name="Group 64"/>
              <p:cNvGrpSpPr>
                <a:grpSpLocks/>
              </p:cNvGrpSpPr>
              <p:nvPr/>
            </p:nvGrpSpPr>
            <p:grpSpPr bwMode="auto">
              <a:xfrm>
                <a:off x="4740" y="784"/>
                <a:ext cx="88" cy="692"/>
                <a:chOff x="4740" y="784"/>
                <a:chExt cx="88" cy="692"/>
              </a:xfrm>
            </p:grpSpPr>
            <p:sp>
              <p:nvSpPr>
                <p:cNvPr id="73" name="Line 65"/>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4" name="Line 66"/>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5" name="Line 67"/>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6" name="Line 68"/>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7" name="Line 69"/>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8" name="Line 70"/>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9" name="Line 71"/>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0" name="Line 72"/>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1" name="Line 73"/>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2" name="Line 74"/>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3" name="Line 75"/>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4" name="Line 76"/>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5" name="Line 77"/>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6" name="Oval 78"/>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64" name="Group 79"/>
            <p:cNvGrpSpPr>
              <a:grpSpLocks/>
            </p:cNvGrpSpPr>
            <p:nvPr/>
          </p:nvGrpSpPr>
          <p:grpSpPr bwMode="auto">
            <a:xfrm>
              <a:off x="4608" y="700"/>
              <a:ext cx="306" cy="90"/>
              <a:chOff x="748" y="2251"/>
              <a:chExt cx="306" cy="90"/>
            </a:xfrm>
          </p:grpSpPr>
          <p:sp>
            <p:nvSpPr>
              <p:cNvPr id="65" name="AutoShape 80"/>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66" name="AutoShape 81"/>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67" name="AutoShape 82"/>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68" name="AutoShape 83"/>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69" name="AutoShape 84"/>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70" name="AutoShape 85"/>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87" name="Group 86"/>
          <p:cNvGrpSpPr>
            <a:grpSpLocks/>
          </p:cNvGrpSpPr>
          <p:nvPr/>
        </p:nvGrpSpPr>
        <p:grpSpPr bwMode="auto">
          <a:xfrm>
            <a:off x="3097466" y="2945767"/>
            <a:ext cx="208575" cy="338259"/>
            <a:chOff x="4608" y="700"/>
            <a:chExt cx="306" cy="553"/>
          </a:xfrm>
        </p:grpSpPr>
        <p:grpSp>
          <p:nvGrpSpPr>
            <p:cNvPr id="88" name="Group 87"/>
            <p:cNvGrpSpPr>
              <a:grpSpLocks/>
            </p:cNvGrpSpPr>
            <p:nvPr/>
          </p:nvGrpSpPr>
          <p:grpSpPr bwMode="auto">
            <a:xfrm>
              <a:off x="4694" y="784"/>
              <a:ext cx="134" cy="469"/>
              <a:chOff x="4740" y="784"/>
              <a:chExt cx="88" cy="692"/>
            </a:xfrm>
          </p:grpSpPr>
          <p:sp>
            <p:nvSpPr>
              <p:cNvPr id="96" name="Line 88"/>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97" name="Group 89"/>
              <p:cNvGrpSpPr>
                <a:grpSpLocks/>
              </p:cNvGrpSpPr>
              <p:nvPr/>
            </p:nvGrpSpPr>
            <p:grpSpPr bwMode="auto">
              <a:xfrm>
                <a:off x="4740" y="784"/>
                <a:ext cx="88" cy="692"/>
                <a:chOff x="4740" y="784"/>
                <a:chExt cx="88" cy="692"/>
              </a:xfrm>
            </p:grpSpPr>
            <p:sp>
              <p:nvSpPr>
                <p:cNvPr id="98" name="Line 90"/>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99" name="Line 91"/>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00" name="Line 92"/>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01" name="Line 93"/>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02" name="Line 94"/>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03" name="Line 95"/>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04" name="Line 96"/>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05" name="Line 97"/>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06" name="Line 98"/>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07" name="Line 99"/>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08" name="Line 100"/>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09" name="Line 101"/>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10" name="Line 102"/>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11" name="Oval 103"/>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89" name="Group 104"/>
            <p:cNvGrpSpPr>
              <a:grpSpLocks/>
            </p:cNvGrpSpPr>
            <p:nvPr/>
          </p:nvGrpSpPr>
          <p:grpSpPr bwMode="auto">
            <a:xfrm>
              <a:off x="4608" y="700"/>
              <a:ext cx="306" cy="90"/>
              <a:chOff x="748" y="2251"/>
              <a:chExt cx="306" cy="90"/>
            </a:xfrm>
          </p:grpSpPr>
          <p:sp>
            <p:nvSpPr>
              <p:cNvPr id="90" name="AutoShape 105"/>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1" name="AutoShape 106"/>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2" name="AutoShape 107"/>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3" name="AutoShape 108"/>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4" name="AutoShape 109"/>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5" name="AutoShape 110"/>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112" name="Group 111"/>
          <p:cNvGrpSpPr>
            <a:grpSpLocks/>
          </p:cNvGrpSpPr>
          <p:nvPr/>
        </p:nvGrpSpPr>
        <p:grpSpPr bwMode="auto">
          <a:xfrm>
            <a:off x="2260859" y="3428690"/>
            <a:ext cx="208575" cy="338259"/>
            <a:chOff x="4608" y="700"/>
            <a:chExt cx="306" cy="553"/>
          </a:xfrm>
        </p:grpSpPr>
        <p:grpSp>
          <p:nvGrpSpPr>
            <p:cNvPr id="113" name="Group 112"/>
            <p:cNvGrpSpPr>
              <a:grpSpLocks/>
            </p:cNvGrpSpPr>
            <p:nvPr/>
          </p:nvGrpSpPr>
          <p:grpSpPr bwMode="auto">
            <a:xfrm>
              <a:off x="4694" y="784"/>
              <a:ext cx="134" cy="469"/>
              <a:chOff x="4740" y="784"/>
              <a:chExt cx="88" cy="692"/>
            </a:xfrm>
          </p:grpSpPr>
          <p:sp>
            <p:nvSpPr>
              <p:cNvPr id="121" name="Line 113"/>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122" name="Group 114"/>
              <p:cNvGrpSpPr>
                <a:grpSpLocks/>
              </p:cNvGrpSpPr>
              <p:nvPr/>
            </p:nvGrpSpPr>
            <p:grpSpPr bwMode="auto">
              <a:xfrm>
                <a:off x="4740" y="784"/>
                <a:ext cx="88" cy="692"/>
                <a:chOff x="4740" y="784"/>
                <a:chExt cx="88" cy="692"/>
              </a:xfrm>
            </p:grpSpPr>
            <p:sp>
              <p:nvSpPr>
                <p:cNvPr id="123" name="Line 115"/>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24" name="Line 116"/>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25" name="Line 117"/>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26" name="Line 118"/>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27" name="Line 119"/>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28" name="Line 120"/>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29" name="Line 121"/>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30" name="Line 122"/>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31" name="Line 123"/>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32" name="Line 124"/>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33" name="Line 125"/>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34" name="Line 126"/>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35" name="Line 127"/>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36" name="Oval 128"/>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114" name="Group 129"/>
            <p:cNvGrpSpPr>
              <a:grpSpLocks/>
            </p:cNvGrpSpPr>
            <p:nvPr/>
          </p:nvGrpSpPr>
          <p:grpSpPr bwMode="auto">
            <a:xfrm>
              <a:off x="4608" y="700"/>
              <a:ext cx="306" cy="90"/>
              <a:chOff x="748" y="2251"/>
              <a:chExt cx="306" cy="90"/>
            </a:xfrm>
          </p:grpSpPr>
          <p:sp>
            <p:nvSpPr>
              <p:cNvPr id="115" name="AutoShape 130"/>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6" name="AutoShape 131"/>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7" name="AutoShape 132"/>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8" name="AutoShape 133"/>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9" name="AutoShape 134"/>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20" name="AutoShape 135"/>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137" name="Group 136"/>
          <p:cNvGrpSpPr>
            <a:grpSpLocks/>
          </p:cNvGrpSpPr>
          <p:nvPr/>
        </p:nvGrpSpPr>
        <p:grpSpPr bwMode="auto">
          <a:xfrm>
            <a:off x="3045609" y="3428690"/>
            <a:ext cx="208576" cy="338259"/>
            <a:chOff x="4608" y="700"/>
            <a:chExt cx="306" cy="553"/>
          </a:xfrm>
        </p:grpSpPr>
        <p:grpSp>
          <p:nvGrpSpPr>
            <p:cNvPr id="138" name="Group 137"/>
            <p:cNvGrpSpPr>
              <a:grpSpLocks/>
            </p:cNvGrpSpPr>
            <p:nvPr/>
          </p:nvGrpSpPr>
          <p:grpSpPr bwMode="auto">
            <a:xfrm>
              <a:off x="4694" y="784"/>
              <a:ext cx="134" cy="469"/>
              <a:chOff x="4740" y="784"/>
              <a:chExt cx="88" cy="692"/>
            </a:xfrm>
          </p:grpSpPr>
          <p:sp>
            <p:nvSpPr>
              <p:cNvPr id="146" name="Line 138"/>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147" name="Group 139"/>
              <p:cNvGrpSpPr>
                <a:grpSpLocks/>
              </p:cNvGrpSpPr>
              <p:nvPr/>
            </p:nvGrpSpPr>
            <p:grpSpPr bwMode="auto">
              <a:xfrm>
                <a:off x="4740" y="784"/>
                <a:ext cx="88" cy="692"/>
                <a:chOff x="4740" y="784"/>
                <a:chExt cx="88" cy="692"/>
              </a:xfrm>
            </p:grpSpPr>
            <p:sp>
              <p:nvSpPr>
                <p:cNvPr id="148" name="Line 140"/>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49" name="Line 141"/>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0" name="Line 142"/>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1" name="Line 143"/>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2" name="Line 144"/>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3" name="Line 145"/>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4" name="Line 146"/>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5" name="Line 147"/>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6" name="Line 148"/>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7" name="Line 149"/>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8" name="Line 150"/>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9" name="Line 151"/>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60" name="Line 152"/>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61" name="Oval 153"/>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139" name="Group 154"/>
            <p:cNvGrpSpPr>
              <a:grpSpLocks/>
            </p:cNvGrpSpPr>
            <p:nvPr/>
          </p:nvGrpSpPr>
          <p:grpSpPr bwMode="auto">
            <a:xfrm>
              <a:off x="4608" y="700"/>
              <a:ext cx="306" cy="90"/>
              <a:chOff x="748" y="2251"/>
              <a:chExt cx="306" cy="90"/>
            </a:xfrm>
          </p:grpSpPr>
          <p:sp>
            <p:nvSpPr>
              <p:cNvPr id="140" name="AutoShape 155"/>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41" name="AutoShape 156"/>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42" name="AutoShape 157"/>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43" name="AutoShape 158"/>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44" name="AutoShape 159"/>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45" name="AutoShape 160"/>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162" name="Group 161"/>
          <p:cNvGrpSpPr>
            <a:grpSpLocks/>
          </p:cNvGrpSpPr>
          <p:nvPr/>
        </p:nvGrpSpPr>
        <p:grpSpPr bwMode="auto">
          <a:xfrm>
            <a:off x="2052282" y="3091494"/>
            <a:ext cx="148654" cy="279756"/>
            <a:chOff x="4186" y="1736"/>
            <a:chExt cx="229" cy="461"/>
          </a:xfrm>
        </p:grpSpPr>
        <p:pic>
          <p:nvPicPr>
            <p:cNvPr id="163" name="Picture 162" descr="icon-mobile-phone"/>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flipH="1">
              <a:off x="4258" y="1834"/>
              <a:ext cx="157" cy="363"/>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64" name="Group 163"/>
            <p:cNvGrpSpPr>
              <a:grpSpLocks/>
            </p:cNvGrpSpPr>
            <p:nvPr/>
          </p:nvGrpSpPr>
          <p:grpSpPr bwMode="auto">
            <a:xfrm>
              <a:off x="4186" y="1736"/>
              <a:ext cx="198" cy="79"/>
              <a:chOff x="4513" y="1707"/>
              <a:chExt cx="198" cy="177"/>
            </a:xfrm>
          </p:grpSpPr>
          <p:sp>
            <p:nvSpPr>
              <p:cNvPr id="165" name="AutoShape 164"/>
              <p:cNvSpPr>
                <a:spLocks noChangeArrowheads="1"/>
              </p:cNvSpPr>
              <p:nvPr/>
            </p:nvSpPr>
            <p:spPr bwMode="auto">
              <a:xfrm rot="16200000" flipH="1">
                <a:off x="4546" y="1674"/>
                <a:ext cx="132" cy="198"/>
              </a:xfrm>
              <a:prstGeom prst="moon">
                <a:avLst>
                  <a:gd name="adj" fmla="val 18444"/>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66" name="AutoShape 165"/>
              <p:cNvSpPr>
                <a:spLocks noChangeArrowheads="1"/>
              </p:cNvSpPr>
              <p:nvPr/>
            </p:nvSpPr>
            <p:spPr bwMode="auto">
              <a:xfrm rot="16200000" flipH="1">
                <a:off x="4570" y="1756"/>
                <a:ext cx="83" cy="132"/>
              </a:xfrm>
              <a:prstGeom prst="moon">
                <a:avLst>
                  <a:gd name="adj" fmla="val 18347"/>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67" name="AutoShape 166"/>
              <p:cNvSpPr>
                <a:spLocks noChangeArrowheads="1"/>
              </p:cNvSpPr>
              <p:nvPr/>
            </p:nvSpPr>
            <p:spPr bwMode="auto">
              <a:xfrm rot="16200000" flipH="1">
                <a:off x="4591" y="1830"/>
                <a:ext cx="42" cy="66"/>
              </a:xfrm>
              <a:prstGeom prst="moon">
                <a:avLst>
                  <a:gd name="adj" fmla="val 41907"/>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168" name="Group 167"/>
          <p:cNvGrpSpPr>
            <a:grpSpLocks/>
          </p:cNvGrpSpPr>
          <p:nvPr/>
        </p:nvGrpSpPr>
        <p:grpSpPr bwMode="auto">
          <a:xfrm>
            <a:off x="2470587" y="2897899"/>
            <a:ext cx="148653" cy="279756"/>
            <a:chOff x="4186" y="1736"/>
            <a:chExt cx="229" cy="461"/>
          </a:xfrm>
        </p:grpSpPr>
        <p:pic>
          <p:nvPicPr>
            <p:cNvPr id="169" name="Picture 168" descr="icon-mobile-phone"/>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flipH="1">
              <a:off x="4258" y="1834"/>
              <a:ext cx="157" cy="363"/>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70" name="Group 169"/>
            <p:cNvGrpSpPr>
              <a:grpSpLocks/>
            </p:cNvGrpSpPr>
            <p:nvPr/>
          </p:nvGrpSpPr>
          <p:grpSpPr bwMode="auto">
            <a:xfrm>
              <a:off x="4186" y="1736"/>
              <a:ext cx="198" cy="79"/>
              <a:chOff x="4513" y="1707"/>
              <a:chExt cx="198" cy="177"/>
            </a:xfrm>
          </p:grpSpPr>
          <p:sp>
            <p:nvSpPr>
              <p:cNvPr id="171" name="AutoShape 170"/>
              <p:cNvSpPr>
                <a:spLocks noChangeArrowheads="1"/>
              </p:cNvSpPr>
              <p:nvPr/>
            </p:nvSpPr>
            <p:spPr bwMode="auto">
              <a:xfrm rot="16200000" flipH="1">
                <a:off x="4546" y="1674"/>
                <a:ext cx="132" cy="198"/>
              </a:xfrm>
              <a:prstGeom prst="moon">
                <a:avLst>
                  <a:gd name="adj" fmla="val 18444"/>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72" name="AutoShape 171"/>
              <p:cNvSpPr>
                <a:spLocks noChangeArrowheads="1"/>
              </p:cNvSpPr>
              <p:nvPr/>
            </p:nvSpPr>
            <p:spPr bwMode="auto">
              <a:xfrm rot="16200000" flipH="1">
                <a:off x="4570" y="1756"/>
                <a:ext cx="83" cy="132"/>
              </a:xfrm>
              <a:prstGeom prst="moon">
                <a:avLst>
                  <a:gd name="adj" fmla="val 18347"/>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73" name="AutoShape 172"/>
              <p:cNvSpPr>
                <a:spLocks noChangeArrowheads="1"/>
              </p:cNvSpPr>
              <p:nvPr/>
            </p:nvSpPr>
            <p:spPr bwMode="auto">
              <a:xfrm rot="16200000" flipH="1">
                <a:off x="4591" y="1830"/>
                <a:ext cx="42" cy="66"/>
              </a:xfrm>
              <a:prstGeom prst="moon">
                <a:avLst>
                  <a:gd name="adj" fmla="val 41907"/>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174" name="Group 173"/>
          <p:cNvGrpSpPr>
            <a:grpSpLocks/>
          </p:cNvGrpSpPr>
          <p:nvPr/>
        </p:nvGrpSpPr>
        <p:grpSpPr bwMode="auto">
          <a:xfrm>
            <a:off x="2052282" y="3525487"/>
            <a:ext cx="148654" cy="279756"/>
            <a:chOff x="4186" y="1736"/>
            <a:chExt cx="229" cy="461"/>
          </a:xfrm>
        </p:grpSpPr>
        <p:pic>
          <p:nvPicPr>
            <p:cNvPr id="175" name="Picture 174" descr="icon-mobile-phone"/>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flipH="1">
              <a:off x="4258" y="1834"/>
              <a:ext cx="157" cy="363"/>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76" name="Group 175"/>
            <p:cNvGrpSpPr>
              <a:grpSpLocks/>
            </p:cNvGrpSpPr>
            <p:nvPr/>
          </p:nvGrpSpPr>
          <p:grpSpPr bwMode="auto">
            <a:xfrm>
              <a:off x="4186" y="1736"/>
              <a:ext cx="198" cy="79"/>
              <a:chOff x="4513" y="1707"/>
              <a:chExt cx="198" cy="177"/>
            </a:xfrm>
          </p:grpSpPr>
          <p:sp>
            <p:nvSpPr>
              <p:cNvPr id="177" name="AutoShape 176"/>
              <p:cNvSpPr>
                <a:spLocks noChangeArrowheads="1"/>
              </p:cNvSpPr>
              <p:nvPr/>
            </p:nvSpPr>
            <p:spPr bwMode="auto">
              <a:xfrm rot="16200000" flipH="1">
                <a:off x="4546" y="1674"/>
                <a:ext cx="132" cy="198"/>
              </a:xfrm>
              <a:prstGeom prst="moon">
                <a:avLst>
                  <a:gd name="adj" fmla="val 18444"/>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78" name="AutoShape 177"/>
              <p:cNvSpPr>
                <a:spLocks noChangeArrowheads="1"/>
              </p:cNvSpPr>
              <p:nvPr/>
            </p:nvSpPr>
            <p:spPr bwMode="auto">
              <a:xfrm rot="16200000" flipH="1">
                <a:off x="4570" y="1756"/>
                <a:ext cx="83" cy="132"/>
              </a:xfrm>
              <a:prstGeom prst="moon">
                <a:avLst>
                  <a:gd name="adj" fmla="val 18347"/>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79" name="AutoShape 178"/>
              <p:cNvSpPr>
                <a:spLocks noChangeArrowheads="1"/>
              </p:cNvSpPr>
              <p:nvPr/>
            </p:nvSpPr>
            <p:spPr bwMode="auto">
              <a:xfrm rot="16200000" flipH="1">
                <a:off x="4591" y="1830"/>
                <a:ext cx="42" cy="66"/>
              </a:xfrm>
              <a:prstGeom prst="moon">
                <a:avLst>
                  <a:gd name="adj" fmla="val 41907"/>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grpSp>
      <p:graphicFrame>
        <p:nvGraphicFramePr>
          <p:cNvPr id="180" name="Object 179">
            <a:hlinkClick r:id="" action="ppaction://ole?verb=0"/>
          </p:cNvPr>
          <p:cNvGraphicFramePr>
            <a:graphicFrameLocks/>
          </p:cNvGraphicFramePr>
          <p:nvPr>
            <p:extLst>
              <p:ext uri="{D42A27DB-BD31-4B8C-83A1-F6EECF244321}">
                <p14:modId xmlns:p14="http://schemas.microsoft.com/office/powerpoint/2010/main" xmlns="" val="1726151106"/>
              </p:ext>
            </p:extLst>
          </p:nvPr>
        </p:nvGraphicFramePr>
        <p:xfrm>
          <a:off x="2000428" y="3862683"/>
          <a:ext cx="365295" cy="173384"/>
        </p:xfrm>
        <a:graphic>
          <a:graphicData uri="http://schemas.openxmlformats.org/presentationml/2006/ole">
            <p:oleObj spid="_x0000_s2071" name="Microsoft ClipArt Gallery" r:id="rId4" imgW="8839200" imgH="3481388" progId="">
              <p:embed/>
            </p:oleObj>
          </a:graphicData>
        </a:graphic>
      </p:graphicFrame>
      <p:sp>
        <p:nvSpPr>
          <p:cNvPr id="201" name="Line 200"/>
          <p:cNvSpPr>
            <a:spLocks noChangeShapeType="1"/>
          </p:cNvSpPr>
          <p:nvPr/>
        </p:nvSpPr>
        <p:spPr bwMode="auto">
          <a:xfrm>
            <a:off x="3254185" y="3187228"/>
            <a:ext cx="679887" cy="338259"/>
          </a:xfrm>
          <a:prstGeom prst="line">
            <a:avLst/>
          </a:prstGeom>
          <a:noFill/>
          <a:ln w="19050">
            <a:solidFill>
              <a:srgbClr val="FF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02" name="Line 201"/>
          <p:cNvSpPr>
            <a:spLocks noChangeShapeType="1"/>
          </p:cNvSpPr>
          <p:nvPr/>
        </p:nvSpPr>
        <p:spPr bwMode="auto">
          <a:xfrm flipV="1">
            <a:off x="3150474" y="3621221"/>
            <a:ext cx="731742" cy="96798"/>
          </a:xfrm>
          <a:prstGeom prst="line">
            <a:avLst/>
          </a:prstGeom>
          <a:noFill/>
          <a:ln w="19050">
            <a:solidFill>
              <a:srgbClr val="FF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03" name="Line 202"/>
          <p:cNvSpPr>
            <a:spLocks noChangeShapeType="1"/>
          </p:cNvSpPr>
          <p:nvPr/>
        </p:nvSpPr>
        <p:spPr bwMode="auto">
          <a:xfrm>
            <a:off x="2784026" y="3525487"/>
            <a:ext cx="1098190" cy="47867"/>
          </a:xfrm>
          <a:prstGeom prst="line">
            <a:avLst/>
          </a:prstGeom>
          <a:noFill/>
          <a:ln w="19050">
            <a:solidFill>
              <a:srgbClr val="FF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04" name="Line 203"/>
          <p:cNvSpPr>
            <a:spLocks noChangeShapeType="1"/>
          </p:cNvSpPr>
          <p:nvPr/>
        </p:nvSpPr>
        <p:spPr bwMode="auto">
          <a:xfrm>
            <a:off x="2732170" y="3042564"/>
            <a:ext cx="1158113" cy="488243"/>
          </a:xfrm>
          <a:prstGeom prst="line">
            <a:avLst/>
          </a:prstGeom>
          <a:noFill/>
          <a:ln w="19050">
            <a:solidFill>
              <a:srgbClr val="FF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05" name="Line 204"/>
          <p:cNvSpPr>
            <a:spLocks noChangeShapeType="1"/>
          </p:cNvSpPr>
          <p:nvPr/>
        </p:nvSpPr>
        <p:spPr bwMode="auto">
          <a:xfrm>
            <a:off x="2313867" y="3284025"/>
            <a:ext cx="1576416" cy="262736"/>
          </a:xfrm>
          <a:prstGeom prst="line">
            <a:avLst/>
          </a:prstGeom>
          <a:noFill/>
          <a:ln w="19050">
            <a:solidFill>
              <a:srgbClr val="FF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06" name="Line 205"/>
          <p:cNvSpPr>
            <a:spLocks noChangeShapeType="1"/>
          </p:cNvSpPr>
          <p:nvPr/>
        </p:nvSpPr>
        <p:spPr bwMode="auto">
          <a:xfrm flipV="1">
            <a:off x="2365722" y="3586118"/>
            <a:ext cx="1515342" cy="131900"/>
          </a:xfrm>
          <a:prstGeom prst="line">
            <a:avLst/>
          </a:prstGeom>
          <a:noFill/>
          <a:ln w="19050">
            <a:solidFill>
              <a:srgbClr val="FF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07" name="Text Box 206"/>
          <p:cNvSpPr txBox="1">
            <a:spLocks noChangeArrowheads="1"/>
          </p:cNvSpPr>
          <p:nvPr/>
        </p:nvSpPr>
        <p:spPr bwMode="auto">
          <a:xfrm>
            <a:off x="5549684" y="2608570"/>
            <a:ext cx="1082348"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anose="020B0503020204020204" pitchFamily="34" charset="-122"/>
                <a:ea typeface="微软雅黑" panose="020B0503020204020204" pitchFamily="34" charset="-122"/>
              </a:rPr>
              <a:t>公用电话网</a:t>
            </a:r>
          </a:p>
        </p:txBody>
      </p:sp>
      <p:sp>
        <p:nvSpPr>
          <p:cNvPr id="208" name="Text Box 207"/>
          <p:cNvSpPr txBox="1">
            <a:spLocks noChangeArrowheads="1"/>
          </p:cNvSpPr>
          <p:nvPr/>
        </p:nvSpPr>
        <p:spPr bwMode="auto">
          <a:xfrm>
            <a:off x="3829208" y="3620157"/>
            <a:ext cx="460382" cy="2616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100" b="1">
                <a:latin typeface="微软雅黑" panose="020B0503020204020204" pitchFamily="34" charset="-122"/>
                <a:ea typeface="微软雅黑" panose="020B0503020204020204" pitchFamily="34" charset="-122"/>
              </a:rPr>
              <a:t>BSC</a:t>
            </a:r>
          </a:p>
        </p:txBody>
      </p:sp>
      <p:sp>
        <p:nvSpPr>
          <p:cNvPr id="209" name="Text Box 208"/>
          <p:cNvSpPr txBox="1">
            <a:spLocks noChangeArrowheads="1"/>
          </p:cNvSpPr>
          <p:nvPr/>
        </p:nvSpPr>
        <p:spPr bwMode="auto">
          <a:xfrm>
            <a:off x="3328242" y="2727572"/>
            <a:ext cx="800219" cy="276999"/>
          </a:xfrm>
          <a:prstGeom prst="rect">
            <a:avLst/>
          </a:prstGeom>
          <a:solidFill>
            <a:srgbClr val="0066FF"/>
          </a:solidFill>
          <a:ln>
            <a:noFill/>
          </a:ln>
          <a:effectLst/>
          <a:extLst/>
        </p:spPr>
        <p:txBody>
          <a:bodyPr wrap="none">
            <a:spAutoFit/>
          </a:bodyPr>
          <a:lstStyle/>
          <a:p>
            <a:r>
              <a:rPr kumimoji="1" lang="zh-CN" altLang="en-US" sz="1200" b="1" dirty="0">
                <a:solidFill>
                  <a:schemeClr val="bg1"/>
                </a:solidFill>
                <a:latin typeface="微软雅黑" panose="020B0503020204020204" pitchFamily="34" charset="-122"/>
                <a:ea typeface="微软雅黑" panose="020B0503020204020204" pitchFamily="34" charset="-122"/>
              </a:rPr>
              <a:t>被访网络</a:t>
            </a:r>
          </a:p>
        </p:txBody>
      </p:sp>
      <p:sp>
        <p:nvSpPr>
          <p:cNvPr id="210" name="Text Box 209"/>
          <p:cNvSpPr txBox="1">
            <a:spLocks noChangeArrowheads="1"/>
          </p:cNvSpPr>
          <p:nvPr/>
        </p:nvSpPr>
        <p:spPr bwMode="auto">
          <a:xfrm>
            <a:off x="3585300" y="3046943"/>
            <a:ext cx="646331" cy="406265"/>
          </a:xfrm>
          <a:prstGeom prst="rect">
            <a:avLst/>
          </a:prstGeom>
          <a:solidFill>
            <a:srgbClr val="0066FF"/>
          </a:solidFill>
          <a:ln>
            <a:noFill/>
          </a:ln>
          <a:effectLst/>
          <a:extLst/>
        </p:spPr>
        <p:txBody>
          <a:bodyPr wrap="none">
            <a:spAutoFit/>
          </a:bodyPr>
          <a:lstStyle/>
          <a:p>
            <a:pPr algn="ctr">
              <a:lnSpc>
                <a:spcPct val="85000"/>
              </a:lnSpc>
            </a:pPr>
            <a:r>
              <a:rPr kumimoji="1" lang="zh-CN" altLang="en-US" sz="1200" b="1" dirty="0">
                <a:solidFill>
                  <a:schemeClr val="bg1"/>
                </a:solidFill>
                <a:latin typeface="微软雅黑" panose="020B0503020204020204" pitchFamily="34" charset="-122"/>
                <a:ea typeface="微软雅黑" panose="020B0503020204020204" pitchFamily="34" charset="-122"/>
              </a:rPr>
              <a:t>基站</a:t>
            </a:r>
          </a:p>
          <a:p>
            <a:pPr algn="ctr">
              <a:lnSpc>
                <a:spcPct val="85000"/>
              </a:lnSpc>
            </a:pPr>
            <a:r>
              <a:rPr kumimoji="1" lang="zh-CN" altLang="en-US" sz="1200" b="1" dirty="0">
                <a:solidFill>
                  <a:schemeClr val="bg1"/>
                </a:solidFill>
                <a:latin typeface="微软雅黑" panose="020B0503020204020204" pitchFamily="34" charset="-122"/>
                <a:ea typeface="微软雅黑" panose="020B0503020204020204" pitchFamily="34" charset="-122"/>
              </a:rPr>
              <a:t>控制器</a:t>
            </a:r>
          </a:p>
        </p:txBody>
      </p:sp>
      <p:sp>
        <p:nvSpPr>
          <p:cNvPr id="211" name="AutoShape 210"/>
          <p:cNvSpPr>
            <a:spLocks noChangeArrowheads="1"/>
          </p:cNvSpPr>
          <p:nvPr/>
        </p:nvSpPr>
        <p:spPr bwMode="auto">
          <a:xfrm>
            <a:off x="3829208" y="3476557"/>
            <a:ext cx="418304" cy="193595"/>
          </a:xfrm>
          <a:prstGeom prst="can">
            <a:avLst>
              <a:gd name="adj" fmla="val 44935"/>
            </a:avLst>
          </a:prstGeom>
          <a:gradFill rotWithShape="1">
            <a:gsLst>
              <a:gs pos="0">
                <a:srgbClr val="DDDDDD"/>
              </a:gs>
              <a:gs pos="50000">
                <a:srgbClr val="DDDDDD">
                  <a:gamma/>
                  <a:shade val="60392"/>
                  <a:invGamma/>
                </a:srgbClr>
              </a:gs>
              <a:gs pos="100000">
                <a:srgbClr val="DDDDDD"/>
              </a:gs>
            </a:gsLst>
            <a:lin ang="0" scaled="1"/>
          </a:gradFill>
          <a:ln w="63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212" name="Freeform 211"/>
          <p:cNvSpPr>
            <a:spLocks/>
          </p:cNvSpPr>
          <p:nvPr/>
        </p:nvSpPr>
        <p:spPr bwMode="auto">
          <a:xfrm>
            <a:off x="4247511" y="3331892"/>
            <a:ext cx="261583" cy="241462"/>
          </a:xfrm>
          <a:custGeom>
            <a:avLst/>
            <a:gdLst>
              <a:gd name="T0" fmla="*/ 0 w 387"/>
              <a:gd name="T1" fmla="*/ 210 h 210"/>
              <a:gd name="T2" fmla="*/ 387 w 387"/>
              <a:gd name="T3" fmla="*/ 0 h 210"/>
            </a:gdLst>
            <a:ahLst/>
            <a:cxnLst>
              <a:cxn ang="0">
                <a:pos x="T0" y="T1"/>
              </a:cxn>
              <a:cxn ang="0">
                <a:pos x="T2" y="T3"/>
              </a:cxn>
            </a:cxnLst>
            <a:rect l="0" t="0" r="r" b="b"/>
            <a:pathLst>
              <a:path w="387" h="210">
                <a:moveTo>
                  <a:pt x="0" y="210"/>
                </a:moveTo>
                <a:lnTo>
                  <a:pt x="387" y="0"/>
                </a:lnTo>
              </a:path>
            </a:pathLst>
          </a:custGeom>
          <a:noFill/>
          <a:ln w="19050">
            <a:solidFill>
              <a:srgbClr val="FF00FF"/>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13" name="Freeform 212"/>
          <p:cNvSpPr>
            <a:spLocks/>
          </p:cNvSpPr>
          <p:nvPr/>
        </p:nvSpPr>
        <p:spPr bwMode="auto">
          <a:xfrm>
            <a:off x="2460217" y="1353395"/>
            <a:ext cx="2258606" cy="1206245"/>
          </a:xfrm>
          <a:custGeom>
            <a:avLst/>
            <a:gdLst>
              <a:gd name="T0" fmla="*/ 78 w 2210"/>
              <a:gd name="T1" fmla="*/ 404 h 1516"/>
              <a:gd name="T2" fmla="*/ 242 w 2210"/>
              <a:gd name="T3" fmla="*/ 217 h 1516"/>
              <a:gd name="T4" fmla="*/ 399 w 2210"/>
              <a:gd name="T5" fmla="*/ 88 h 1516"/>
              <a:gd name="T6" fmla="*/ 662 w 2210"/>
              <a:gd name="T7" fmla="*/ 12 h 1516"/>
              <a:gd name="T8" fmla="*/ 1045 w 2210"/>
              <a:gd name="T9" fmla="*/ 18 h 1516"/>
              <a:gd name="T10" fmla="*/ 1594 w 2210"/>
              <a:gd name="T11" fmla="*/ 66 h 1516"/>
              <a:gd name="T12" fmla="*/ 2057 w 2210"/>
              <a:gd name="T13" fmla="*/ 131 h 1516"/>
              <a:gd name="T14" fmla="*/ 2175 w 2210"/>
              <a:gd name="T15" fmla="*/ 481 h 1516"/>
              <a:gd name="T16" fmla="*/ 2207 w 2210"/>
              <a:gd name="T17" fmla="*/ 712 h 1516"/>
              <a:gd name="T18" fmla="*/ 2188 w 2210"/>
              <a:gd name="T19" fmla="*/ 958 h 1516"/>
              <a:gd name="T20" fmla="*/ 2072 w 2210"/>
              <a:gd name="T21" fmla="*/ 1124 h 1516"/>
              <a:gd name="T22" fmla="*/ 1908 w 2210"/>
              <a:gd name="T23" fmla="*/ 1254 h 1516"/>
              <a:gd name="T24" fmla="*/ 1682 w 2210"/>
              <a:gd name="T25" fmla="*/ 1345 h 1516"/>
              <a:gd name="T26" fmla="*/ 1400 w 2210"/>
              <a:gd name="T27" fmla="*/ 1396 h 1516"/>
              <a:gd name="T28" fmla="*/ 1071 w 2210"/>
              <a:gd name="T29" fmla="*/ 1498 h 1516"/>
              <a:gd name="T30" fmla="*/ 716 w 2210"/>
              <a:gd name="T31" fmla="*/ 1504 h 1516"/>
              <a:gd name="T32" fmla="*/ 371 w 2210"/>
              <a:gd name="T33" fmla="*/ 1429 h 1516"/>
              <a:gd name="T34" fmla="*/ 94 w 2210"/>
              <a:gd name="T35" fmla="*/ 1209 h 1516"/>
              <a:gd name="T36" fmla="*/ 3 w 2210"/>
              <a:gd name="T37" fmla="*/ 710 h 1516"/>
              <a:gd name="T38" fmla="*/ 78 w 2210"/>
              <a:gd name="T39" fmla="*/ 404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10" h="1516">
                <a:moveTo>
                  <a:pt x="78" y="404"/>
                </a:moveTo>
                <a:cubicBezTo>
                  <a:pt x="118" y="322"/>
                  <a:pt x="189" y="270"/>
                  <a:pt x="242" y="217"/>
                </a:cubicBezTo>
                <a:cubicBezTo>
                  <a:pt x="295" y="164"/>
                  <a:pt x="329" y="122"/>
                  <a:pt x="399" y="88"/>
                </a:cubicBezTo>
                <a:cubicBezTo>
                  <a:pt x="469" y="54"/>
                  <a:pt x="554" y="24"/>
                  <a:pt x="662" y="12"/>
                </a:cubicBezTo>
                <a:cubicBezTo>
                  <a:pt x="770" y="0"/>
                  <a:pt x="890" y="9"/>
                  <a:pt x="1045" y="18"/>
                </a:cubicBezTo>
                <a:cubicBezTo>
                  <a:pt x="1200" y="27"/>
                  <a:pt x="1425" y="47"/>
                  <a:pt x="1594" y="66"/>
                </a:cubicBezTo>
                <a:cubicBezTo>
                  <a:pt x="1763" y="85"/>
                  <a:pt x="1960" y="62"/>
                  <a:pt x="2057" y="131"/>
                </a:cubicBezTo>
                <a:cubicBezTo>
                  <a:pt x="2154" y="200"/>
                  <a:pt x="2150" y="384"/>
                  <a:pt x="2175" y="481"/>
                </a:cubicBezTo>
                <a:cubicBezTo>
                  <a:pt x="2200" y="578"/>
                  <a:pt x="2205" y="633"/>
                  <a:pt x="2207" y="712"/>
                </a:cubicBezTo>
                <a:cubicBezTo>
                  <a:pt x="2209" y="791"/>
                  <a:pt x="2210" y="889"/>
                  <a:pt x="2188" y="958"/>
                </a:cubicBezTo>
                <a:cubicBezTo>
                  <a:pt x="2166" y="1027"/>
                  <a:pt x="2119" y="1075"/>
                  <a:pt x="2072" y="1124"/>
                </a:cubicBezTo>
                <a:cubicBezTo>
                  <a:pt x="2025" y="1173"/>
                  <a:pt x="1973" y="1217"/>
                  <a:pt x="1908" y="1254"/>
                </a:cubicBezTo>
                <a:cubicBezTo>
                  <a:pt x="1843" y="1291"/>
                  <a:pt x="1767" y="1321"/>
                  <a:pt x="1682" y="1345"/>
                </a:cubicBezTo>
                <a:cubicBezTo>
                  <a:pt x="1597" y="1369"/>
                  <a:pt x="1502" y="1371"/>
                  <a:pt x="1400" y="1396"/>
                </a:cubicBezTo>
                <a:cubicBezTo>
                  <a:pt x="1298" y="1421"/>
                  <a:pt x="1185" y="1480"/>
                  <a:pt x="1071" y="1498"/>
                </a:cubicBezTo>
                <a:cubicBezTo>
                  <a:pt x="957" y="1516"/>
                  <a:pt x="833" y="1515"/>
                  <a:pt x="716" y="1504"/>
                </a:cubicBezTo>
                <a:cubicBezTo>
                  <a:pt x="599" y="1493"/>
                  <a:pt x="475" y="1478"/>
                  <a:pt x="371" y="1429"/>
                </a:cubicBezTo>
                <a:cubicBezTo>
                  <a:pt x="267" y="1380"/>
                  <a:pt x="155" y="1329"/>
                  <a:pt x="94" y="1209"/>
                </a:cubicBezTo>
                <a:cubicBezTo>
                  <a:pt x="33" y="1089"/>
                  <a:pt x="6" y="844"/>
                  <a:pt x="3" y="710"/>
                </a:cubicBezTo>
                <a:cubicBezTo>
                  <a:pt x="0" y="576"/>
                  <a:pt x="43" y="496"/>
                  <a:pt x="78" y="404"/>
                </a:cubicBezTo>
                <a:close/>
              </a:path>
            </a:pathLst>
          </a:custGeom>
          <a:solidFill>
            <a:srgbClr val="99FFCC"/>
          </a:solidFill>
          <a:ln>
            <a:noFill/>
          </a:ln>
          <a:effectLs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14" name="Text Box 213"/>
          <p:cNvSpPr txBox="1">
            <a:spLocks noChangeArrowheads="1"/>
          </p:cNvSpPr>
          <p:nvPr/>
        </p:nvSpPr>
        <p:spPr bwMode="auto">
          <a:xfrm>
            <a:off x="3326867" y="1440425"/>
            <a:ext cx="800219" cy="276999"/>
          </a:xfrm>
          <a:prstGeom prst="rect">
            <a:avLst/>
          </a:prstGeom>
          <a:solidFill>
            <a:srgbClr val="0066FF"/>
          </a:solidFill>
          <a:ln>
            <a:noFill/>
          </a:ln>
          <a:effectLst/>
          <a:extLst/>
        </p:spPr>
        <p:txBody>
          <a:bodyPr wrap="none">
            <a:spAutoFit/>
          </a:bodyPr>
          <a:lstStyle/>
          <a:p>
            <a:r>
              <a:rPr kumimoji="1" lang="zh-CN" altLang="en-US" sz="1200" b="1" dirty="0">
                <a:solidFill>
                  <a:schemeClr val="bg1"/>
                </a:solidFill>
                <a:latin typeface="微软雅黑" panose="020B0503020204020204" pitchFamily="34" charset="-122"/>
                <a:ea typeface="微软雅黑" panose="020B0503020204020204" pitchFamily="34" charset="-122"/>
              </a:rPr>
              <a:t>归属网络</a:t>
            </a:r>
          </a:p>
        </p:txBody>
      </p:sp>
      <p:grpSp>
        <p:nvGrpSpPr>
          <p:cNvPr id="215" name="Group 214"/>
          <p:cNvGrpSpPr>
            <a:grpSpLocks/>
          </p:cNvGrpSpPr>
          <p:nvPr/>
        </p:nvGrpSpPr>
        <p:grpSpPr bwMode="auto">
          <a:xfrm>
            <a:off x="4299367" y="2994697"/>
            <a:ext cx="523167" cy="405273"/>
            <a:chOff x="2744" y="1646"/>
            <a:chExt cx="454" cy="381"/>
          </a:xfrm>
        </p:grpSpPr>
        <p:sp>
          <p:nvSpPr>
            <p:cNvPr id="216" name="AutoShape 215"/>
            <p:cNvSpPr>
              <a:spLocks noChangeArrowheads="1"/>
            </p:cNvSpPr>
            <p:nvPr/>
          </p:nvSpPr>
          <p:spPr bwMode="auto">
            <a:xfrm>
              <a:off x="2744" y="1646"/>
              <a:ext cx="454" cy="332"/>
            </a:xfrm>
            <a:prstGeom prst="can">
              <a:avLst>
                <a:gd name="adj" fmla="val 44935"/>
              </a:avLst>
            </a:prstGeom>
            <a:solidFill>
              <a:srgbClr val="99FF66"/>
            </a:solidFill>
            <a:ln w="63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217" name="Text Box 216"/>
            <p:cNvSpPr txBox="1">
              <a:spLocks noChangeArrowheads="1"/>
            </p:cNvSpPr>
            <p:nvPr/>
          </p:nvSpPr>
          <p:spPr bwMode="auto">
            <a:xfrm>
              <a:off x="2777" y="1781"/>
              <a:ext cx="400" cy="246"/>
            </a:xfrm>
            <a:prstGeom prst="rect">
              <a:avLst/>
            </a:prstGeom>
            <a:noFill/>
            <a:ln w="9525">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anose="020B0503020204020204" pitchFamily="34" charset="-122"/>
                  <a:ea typeface="微软雅黑" panose="020B0503020204020204" pitchFamily="34" charset="-122"/>
                </a:rPr>
                <a:t>VLR</a:t>
              </a:r>
            </a:p>
          </p:txBody>
        </p:sp>
      </p:grpSp>
      <p:grpSp>
        <p:nvGrpSpPr>
          <p:cNvPr id="218" name="Group 217"/>
          <p:cNvGrpSpPr>
            <a:grpSpLocks/>
          </p:cNvGrpSpPr>
          <p:nvPr/>
        </p:nvGrpSpPr>
        <p:grpSpPr bwMode="auto">
          <a:xfrm>
            <a:off x="2835876" y="1594861"/>
            <a:ext cx="523166" cy="379745"/>
            <a:chOff x="2744" y="1646"/>
            <a:chExt cx="454" cy="357"/>
          </a:xfrm>
        </p:grpSpPr>
        <p:sp>
          <p:nvSpPr>
            <p:cNvPr id="219" name="AutoShape 218"/>
            <p:cNvSpPr>
              <a:spLocks noChangeArrowheads="1"/>
            </p:cNvSpPr>
            <p:nvPr/>
          </p:nvSpPr>
          <p:spPr bwMode="auto">
            <a:xfrm>
              <a:off x="2744" y="1646"/>
              <a:ext cx="454" cy="332"/>
            </a:xfrm>
            <a:prstGeom prst="can">
              <a:avLst>
                <a:gd name="adj" fmla="val 44935"/>
              </a:avLst>
            </a:prstGeom>
            <a:solidFill>
              <a:srgbClr val="66FFFF"/>
            </a:solidFill>
            <a:ln w="63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220" name="Text Box 219"/>
            <p:cNvSpPr txBox="1">
              <a:spLocks noChangeArrowheads="1"/>
            </p:cNvSpPr>
            <p:nvPr/>
          </p:nvSpPr>
          <p:spPr bwMode="auto">
            <a:xfrm>
              <a:off x="2777" y="1757"/>
              <a:ext cx="412" cy="246"/>
            </a:xfrm>
            <a:prstGeom prst="rect">
              <a:avLst/>
            </a:prstGeom>
            <a:noFill/>
            <a:ln w="9525">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anose="020B0503020204020204" pitchFamily="34" charset="-122"/>
                  <a:ea typeface="微软雅黑" panose="020B0503020204020204" pitchFamily="34" charset="-122"/>
                </a:rPr>
                <a:t>HLR</a:t>
              </a:r>
            </a:p>
          </p:txBody>
        </p:sp>
      </p:grpSp>
      <p:sp>
        <p:nvSpPr>
          <p:cNvPr id="222" name="Text Box 221"/>
          <p:cNvSpPr txBox="1">
            <a:spLocks noChangeArrowheads="1"/>
          </p:cNvSpPr>
          <p:nvPr/>
        </p:nvSpPr>
        <p:spPr bwMode="auto">
          <a:xfrm>
            <a:off x="2154939" y="3975597"/>
            <a:ext cx="800219"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anose="020B0503020204020204" pitchFamily="34" charset="-122"/>
                <a:ea typeface="微软雅黑" panose="020B0503020204020204" pitchFamily="34" charset="-122"/>
              </a:rPr>
              <a:t>移动用户</a:t>
            </a:r>
          </a:p>
        </p:txBody>
      </p:sp>
      <p:sp>
        <p:nvSpPr>
          <p:cNvPr id="223" name="Line 222"/>
          <p:cNvSpPr>
            <a:spLocks noChangeShapeType="1"/>
          </p:cNvSpPr>
          <p:nvPr/>
        </p:nvSpPr>
        <p:spPr bwMode="auto">
          <a:xfrm>
            <a:off x="3202328" y="1933115"/>
            <a:ext cx="365296" cy="241461"/>
          </a:xfrm>
          <a:prstGeom prst="line">
            <a:avLst/>
          </a:prstGeom>
          <a:noFill/>
          <a:ln w="19050">
            <a:solidFill>
              <a:schemeClr val="hlink"/>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24" name="Freeform 223"/>
          <p:cNvSpPr>
            <a:spLocks/>
          </p:cNvSpPr>
          <p:nvPr/>
        </p:nvSpPr>
        <p:spPr bwMode="auto">
          <a:xfrm>
            <a:off x="4188741" y="1831000"/>
            <a:ext cx="2613532" cy="623333"/>
          </a:xfrm>
          <a:custGeom>
            <a:avLst/>
            <a:gdLst>
              <a:gd name="T0" fmla="*/ 2268 w 2268"/>
              <a:gd name="T1" fmla="*/ 0 h 586"/>
              <a:gd name="T2" fmla="*/ 1608 w 2268"/>
              <a:gd name="T3" fmla="*/ 504 h 586"/>
              <a:gd name="T4" fmla="*/ 924 w 2268"/>
              <a:gd name="T5" fmla="*/ 492 h 586"/>
              <a:gd name="T6" fmla="*/ 0 w 2268"/>
              <a:gd name="T7" fmla="*/ 288 h 586"/>
            </a:gdLst>
            <a:ahLst/>
            <a:cxnLst>
              <a:cxn ang="0">
                <a:pos x="T0" y="T1"/>
              </a:cxn>
              <a:cxn ang="0">
                <a:pos x="T2" y="T3"/>
              </a:cxn>
              <a:cxn ang="0">
                <a:pos x="T4" y="T5"/>
              </a:cxn>
              <a:cxn ang="0">
                <a:pos x="T6" y="T7"/>
              </a:cxn>
            </a:cxnLst>
            <a:rect l="0" t="0" r="r" b="b"/>
            <a:pathLst>
              <a:path w="2268" h="586">
                <a:moveTo>
                  <a:pt x="2268" y="0"/>
                </a:moveTo>
                <a:cubicBezTo>
                  <a:pt x="2157" y="84"/>
                  <a:pt x="1832" y="422"/>
                  <a:pt x="1608" y="504"/>
                </a:cubicBezTo>
                <a:cubicBezTo>
                  <a:pt x="1384" y="586"/>
                  <a:pt x="1192" y="528"/>
                  <a:pt x="924" y="492"/>
                </a:cubicBezTo>
                <a:cubicBezTo>
                  <a:pt x="656" y="456"/>
                  <a:pt x="192" y="330"/>
                  <a:pt x="0" y="288"/>
                </a:cubicBezTo>
              </a:path>
            </a:pathLst>
          </a:custGeom>
          <a:noFill/>
          <a:ln w="38100" cmpd="sng">
            <a:solidFill>
              <a:schemeClr val="hlink"/>
            </a:solidFill>
            <a:round/>
            <a:headEnd type="non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25" name="Text Box 224"/>
          <p:cNvSpPr txBox="1">
            <a:spLocks noChangeArrowheads="1"/>
          </p:cNvSpPr>
          <p:nvPr/>
        </p:nvSpPr>
        <p:spPr bwMode="auto">
          <a:xfrm flipH="1">
            <a:off x="6152687" y="1811762"/>
            <a:ext cx="413896"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dirty="0">
                <a:latin typeface="微软雅黑" panose="020B0503020204020204" pitchFamily="34" charset="-122"/>
                <a:ea typeface="微软雅黑" panose="020B0503020204020204" pitchFamily="34" charset="-122"/>
                <a:sym typeface="Wingdings" pitchFamily="2" charset="2"/>
              </a:rPr>
              <a:t></a:t>
            </a:r>
          </a:p>
        </p:txBody>
      </p:sp>
      <p:sp>
        <p:nvSpPr>
          <p:cNvPr id="226" name="Text Box 225"/>
          <p:cNvSpPr txBox="1">
            <a:spLocks noChangeArrowheads="1"/>
          </p:cNvSpPr>
          <p:nvPr/>
        </p:nvSpPr>
        <p:spPr bwMode="auto">
          <a:xfrm flipH="1">
            <a:off x="3103000" y="1962877"/>
            <a:ext cx="413896"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dirty="0">
                <a:latin typeface="微软雅黑" panose="020B0503020204020204" pitchFamily="34" charset="-122"/>
                <a:ea typeface="微软雅黑" panose="020B0503020204020204" pitchFamily="34" charset="-122"/>
                <a:sym typeface="Wingdings" pitchFamily="2" charset="2"/>
              </a:rPr>
              <a:t></a:t>
            </a:r>
          </a:p>
        </p:txBody>
      </p:sp>
      <p:sp>
        <p:nvSpPr>
          <p:cNvPr id="227" name="Text Box 226"/>
          <p:cNvSpPr txBox="1">
            <a:spLocks noChangeArrowheads="1"/>
          </p:cNvSpPr>
          <p:nvPr/>
        </p:nvSpPr>
        <p:spPr bwMode="auto">
          <a:xfrm flipH="1">
            <a:off x="4568694" y="2372405"/>
            <a:ext cx="413896"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dirty="0">
                <a:latin typeface="微软雅黑" panose="020B0503020204020204" pitchFamily="34" charset="-122"/>
                <a:ea typeface="微软雅黑" panose="020B0503020204020204" pitchFamily="34" charset="-122"/>
                <a:sym typeface="Wingdings" pitchFamily="2" charset="2"/>
              </a:rPr>
              <a:t></a:t>
            </a:r>
          </a:p>
        </p:txBody>
      </p:sp>
      <p:sp>
        <p:nvSpPr>
          <p:cNvPr id="228" name="Text Box 227"/>
          <p:cNvSpPr txBox="1">
            <a:spLocks noChangeArrowheads="1"/>
          </p:cNvSpPr>
          <p:nvPr/>
        </p:nvSpPr>
        <p:spPr bwMode="auto">
          <a:xfrm>
            <a:off x="6535959" y="1302594"/>
            <a:ext cx="646331"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anose="020B0503020204020204" pitchFamily="34" charset="-122"/>
                <a:ea typeface="微软雅黑" panose="020B0503020204020204" pitchFamily="34" charset="-122"/>
              </a:rPr>
              <a:t>通信者</a:t>
            </a:r>
          </a:p>
        </p:txBody>
      </p:sp>
      <p:grpSp>
        <p:nvGrpSpPr>
          <p:cNvPr id="229" name="Group 228"/>
          <p:cNvGrpSpPr>
            <a:grpSpLocks/>
          </p:cNvGrpSpPr>
          <p:nvPr/>
        </p:nvGrpSpPr>
        <p:grpSpPr bwMode="auto">
          <a:xfrm>
            <a:off x="4195654" y="2656439"/>
            <a:ext cx="628031" cy="412719"/>
            <a:chOff x="3197" y="2387"/>
            <a:chExt cx="545" cy="388"/>
          </a:xfrm>
        </p:grpSpPr>
        <p:sp>
          <p:nvSpPr>
            <p:cNvPr id="230" name="AutoShape 229"/>
            <p:cNvSpPr>
              <a:spLocks noChangeArrowheads="1"/>
            </p:cNvSpPr>
            <p:nvPr/>
          </p:nvSpPr>
          <p:spPr bwMode="auto">
            <a:xfrm>
              <a:off x="3197" y="2387"/>
              <a:ext cx="545" cy="363"/>
            </a:xfrm>
            <a:prstGeom prst="can">
              <a:avLst>
                <a:gd name="adj" fmla="val 44935"/>
              </a:avLst>
            </a:prstGeom>
            <a:solidFill>
              <a:srgbClr val="FF99FF"/>
            </a:solidFill>
            <a:ln w="63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zh-CN" altLang="zh-CN" sz="1100" b="1">
                <a:latin typeface="微软雅黑" panose="020B0503020204020204" pitchFamily="34" charset="-122"/>
                <a:ea typeface="微软雅黑" panose="020B0503020204020204" pitchFamily="34" charset="-122"/>
              </a:endParaRPr>
            </a:p>
          </p:txBody>
        </p:sp>
        <p:sp>
          <p:nvSpPr>
            <p:cNvPr id="231" name="Text Box 230"/>
            <p:cNvSpPr txBox="1">
              <a:spLocks noChangeArrowheads="1"/>
            </p:cNvSpPr>
            <p:nvPr/>
          </p:nvSpPr>
          <p:spPr bwMode="auto">
            <a:xfrm>
              <a:off x="3287" y="2529"/>
              <a:ext cx="441" cy="246"/>
            </a:xfrm>
            <a:prstGeom prst="rect">
              <a:avLst/>
            </a:prstGeom>
            <a:noFill/>
            <a:ln w="9525">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100" b="1">
                  <a:latin typeface="微软雅黑" panose="020B0503020204020204" pitchFamily="34" charset="-122"/>
                  <a:ea typeface="微软雅黑" panose="020B0503020204020204" pitchFamily="34" charset="-122"/>
                </a:rPr>
                <a:t>MSC</a:t>
              </a:r>
            </a:p>
          </p:txBody>
        </p:sp>
      </p:grpSp>
      <p:sp>
        <p:nvSpPr>
          <p:cNvPr id="232" name="Freeform 231"/>
          <p:cNvSpPr>
            <a:spLocks/>
          </p:cNvSpPr>
          <p:nvPr/>
        </p:nvSpPr>
        <p:spPr bwMode="auto">
          <a:xfrm>
            <a:off x="2342675" y="3024480"/>
            <a:ext cx="2101888" cy="867986"/>
          </a:xfrm>
          <a:custGeom>
            <a:avLst/>
            <a:gdLst>
              <a:gd name="T0" fmla="*/ 1824 w 1824"/>
              <a:gd name="T1" fmla="*/ 0 h 816"/>
              <a:gd name="T2" fmla="*/ 1692 w 1824"/>
              <a:gd name="T3" fmla="*/ 336 h 816"/>
              <a:gd name="T4" fmla="*/ 1428 w 1824"/>
              <a:gd name="T5" fmla="*/ 516 h 816"/>
              <a:gd name="T6" fmla="*/ 786 w 1824"/>
              <a:gd name="T7" fmla="*/ 714 h 816"/>
              <a:gd name="T8" fmla="*/ 396 w 1824"/>
              <a:gd name="T9" fmla="*/ 798 h 816"/>
              <a:gd name="T10" fmla="*/ 0 w 1824"/>
              <a:gd name="T11" fmla="*/ 816 h 816"/>
            </a:gdLst>
            <a:ahLst/>
            <a:cxnLst>
              <a:cxn ang="0">
                <a:pos x="T0" y="T1"/>
              </a:cxn>
              <a:cxn ang="0">
                <a:pos x="T2" y="T3"/>
              </a:cxn>
              <a:cxn ang="0">
                <a:pos x="T4" y="T5"/>
              </a:cxn>
              <a:cxn ang="0">
                <a:pos x="T6" y="T7"/>
              </a:cxn>
              <a:cxn ang="0">
                <a:pos x="T8" y="T9"/>
              </a:cxn>
              <a:cxn ang="0">
                <a:pos x="T10" y="T11"/>
              </a:cxn>
            </a:cxnLst>
            <a:rect l="0" t="0" r="r" b="b"/>
            <a:pathLst>
              <a:path w="1824" h="816">
                <a:moveTo>
                  <a:pt x="1824" y="0"/>
                </a:moveTo>
                <a:cubicBezTo>
                  <a:pt x="1802" y="56"/>
                  <a:pt x="1758" y="250"/>
                  <a:pt x="1692" y="336"/>
                </a:cubicBezTo>
                <a:cubicBezTo>
                  <a:pt x="1626" y="422"/>
                  <a:pt x="1579" y="453"/>
                  <a:pt x="1428" y="516"/>
                </a:cubicBezTo>
                <a:cubicBezTo>
                  <a:pt x="1277" y="579"/>
                  <a:pt x="958" y="667"/>
                  <a:pt x="786" y="714"/>
                </a:cubicBezTo>
                <a:cubicBezTo>
                  <a:pt x="614" y="761"/>
                  <a:pt x="527" y="781"/>
                  <a:pt x="396" y="798"/>
                </a:cubicBezTo>
                <a:cubicBezTo>
                  <a:pt x="265" y="815"/>
                  <a:pt x="82" y="812"/>
                  <a:pt x="0" y="816"/>
                </a:cubicBezTo>
              </a:path>
            </a:pathLst>
          </a:custGeom>
          <a:noFill/>
          <a:ln w="38100" cmpd="sng">
            <a:solidFill>
              <a:schemeClr val="hlink"/>
            </a:solidFill>
            <a:round/>
            <a:headEnd type="non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33" name="AutoShape 232"/>
          <p:cNvSpPr>
            <a:spLocks noChangeArrowheads="1"/>
          </p:cNvSpPr>
          <p:nvPr/>
        </p:nvSpPr>
        <p:spPr bwMode="auto">
          <a:xfrm>
            <a:off x="3567625" y="1980983"/>
            <a:ext cx="628031" cy="386127"/>
          </a:xfrm>
          <a:prstGeom prst="can">
            <a:avLst>
              <a:gd name="adj" fmla="val 44935"/>
            </a:avLst>
          </a:prstGeom>
          <a:solidFill>
            <a:srgbClr val="00B0F0"/>
          </a:solidFill>
          <a:ln w="6350">
            <a:solidFill>
              <a:schemeClr val="tx1"/>
            </a:solidFill>
            <a:round/>
            <a:headEnd/>
            <a:tailEnd/>
          </a:ln>
          <a:effectLst/>
          <a:extLst/>
        </p:spPr>
        <p:txBody>
          <a:bodyPr wrap="none" anchor="ctr"/>
          <a:lstStyle/>
          <a:p>
            <a:pPr algn="ctr"/>
            <a:endParaRPr lang="zh-CN" altLang="zh-CN" sz="1100" b="1">
              <a:latin typeface="微软雅黑" panose="020B0503020204020204" pitchFamily="34" charset="-122"/>
              <a:ea typeface="微软雅黑" panose="020B0503020204020204" pitchFamily="34" charset="-122"/>
            </a:endParaRPr>
          </a:p>
        </p:txBody>
      </p:sp>
      <p:sp>
        <p:nvSpPr>
          <p:cNvPr id="234" name="Text Box 233"/>
          <p:cNvSpPr txBox="1">
            <a:spLocks noChangeArrowheads="1"/>
          </p:cNvSpPr>
          <p:nvPr/>
        </p:nvSpPr>
        <p:spPr bwMode="auto">
          <a:xfrm>
            <a:off x="3463913" y="1741712"/>
            <a:ext cx="894797"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anose="020B0503020204020204" pitchFamily="34" charset="-122"/>
                <a:ea typeface="微软雅黑" panose="020B0503020204020204" pitchFamily="34" charset="-122"/>
              </a:rPr>
              <a:t>归属 </a:t>
            </a:r>
            <a:r>
              <a:rPr kumimoji="1" lang="en-US" altLang="zh-CN" sz="1200" b="1" dirty="0">
                <a:latin typeface="微软雅黑" panose="020B0503020204020204" pitchFamily="34" charset="-122"/>
                <a:ea typeface="微软雅黑" panose="020B0503020204020204" pitchFamily="34" charset="-122"/>
              </a:rPr>
              <a:t>MSC</a:t>
            </a:r>
          </a:p>
        </p:txBody>
      </p:sp>
      <p:sp>
        <p:nvSpPr>
          <p:cNvPr id="235" name="Freeform 234"/>
          <p:cNvSpPr>
            <a:spLocks/>
          </p:cNvSpPr>
          <p:nvPr/>
        </p:nvSpPr>
        <p:spPr bwMode="auto">
          <a:xfrm>
            <a:off x="4091944" y="2271375"/>
            <a:ext cx="1288328" cy="625461"/>
          </a:xfrm>
          <a:custGeom>
            <a:avLst/>
            <a:gdLst>
              <a:gd name="T0" fmla="*/ 0 w 1118"/>
              <a:gd name="T1" fmla="*/ 0 h 588"/>
              <a:gd name="T2" fmla="*/ 936 w 1118"/>
              <a:gd name="T3" fmla="*/ 246 h 588"/>
              <a:gd name="T4" fmla="*/ 1092 w 1118"/>
              <a:gd name="T5" fmla="*/ 384 h 588"/>
              <a:gd name="T6" fmla="*/ 1008 w 1118"/>
              <a:gd name="T7" fmla="*/ 552 h 588"/>
              <a:gd name="T8" fmla="*/ 636 w 1118"/>
              <a:gd name="T9" fmla="*/ 588 h 588"/>
            </a:gdLst>
            <a:ahLst/>
            <a:cxnLst>
              <a:cxn ang="0">
                <a:pos x="T0" y="T1"/>
              </a:cxn>
              <a:cxn ang="0">
                <a:pos x="T2" y="T3"/>
              </a:cxn>
              <a:cxn ang="0">
                <a:pos x="T4" y="T5"/>
              </a:cxn>
              <a:cxn ang="0">
                <a:pos x="T6" y="T7"/>
              </a:cxn>
              <a:cxn ang="0">
                <a:pos x="T8" y="T9"/>
              </a:cxn>
            </a:cxnLst>
            <a:rect l="0" t="0" r="r" b="b"/>
            <a:pathLst>
              <a:path w="1118" h="588">
                <a:moveTo>
                  <a:pt x="0" y="0"/>
                </a:moveTo>
                <a:cubicBezTo>
                  <a:pt x="156" y="42"/>
                  <a:pt x="754" y="182"/>
                  <a:pt x="936" y="246"/>
                </a:cubicBezTo>
                <a:cubicBezTo>
                  <a:pt x="1118" y="310"/>
                  <a:pt x="1080" y="333"/>
                  <a:pt x="1092" y="384"/>
                </a:cubicBezTo>
                <a:cubicBezTo>
                  <a:pt x="1104" y="435"/>
                  <a:pt x="1084" y="518"/>
                  <a:pt x="1008" y="552"/>
                </a:cubicBezTo>
                <a:cubicBezTo>
                  <a:pt x="932" y="586"/>
                  <a:pt x="713" y="581"/>
                  <a:pt x="636" y="588"/>
                </a:cubicBezTo>
              </a:path>
            </a:pathLst>
          </a:custGeom>
          <a:noFill/>
          <a:ln w="38100" cmpd="sng">
            <a:solidFill>
              <a:schemeClr val="hlink"/>
            </a:solidFill>
            <a:round/>
            <a:headEnd type="non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pic>
        <p:nvPicPr>
          <p:cNvPr id="308" name="图片 307"/>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6660625" y="1535034"/>
            <a:ext cx="645521" cy="568058"/>
          </a:xfrm>
          <a:prstGeom prst="rect">
            <a:avLst/>
          </a:prstGeom>
        </p:spPr>
      </p:pic>
      <p:sp>
        <p:nvSpPr>
          <p:cNvPr id="309" name="矩形 308"/>
          <p:cNvSpPr/>
          <p:nvPr/>
        </p:nvSpPr>
        <p:spPr>
          <a:xfrm>
            <a:off x="4905162" y="3658629"/>
            <a:ext cx="3128368" cy="338554"/>
          </a:xfrm>
          <a:prstGeom prst="rect">
            <a:avLst/>
          </a:prstGeom>
          <a:solidFill>
            <a:srgbClr val="00FFFF"/>
          </a:solidFill>
          <a:ln>
            <a:solidFill>
              <a:schemeClr val="tx1"/>
            </a:solidFill>
          </a:ln>
        </p:spPr>
        <p:txBody>
          <a:bodyPr wrap="square">
            <a:spAutoFit/>
          </a:bodyPr>
          <a:lstStyle/>
          <a:p>
            <a:pPr algn="ctr"/>
            <a:r>
              <a:rPr lang="zh-CN" altLang="en-US" sz="1600" b="1" dirty="0">
                <a:latin typeface="微软雅黑" pitchFamily="34" charset="-122"/>
                <a:ea typeface="微软雅黑" pitchFamily="34" charset="-122"/>
              </a:rPr>
              <a:t>呼叫过程使用的是间接路由选择</a:t>
            </a:r>
          </a:p>
        </p:txBody>
      </p:sp>
    </p:spTree>
    <p:extLst>
      <p:ext uri="{BB962C8B-B14F-4D97-AF65-F5344CB8AC3E}">
        <p14:creationId xmlns:p14="http://schemas.microsoft.com/office/powerpoint/2010/main" xmlns="" val="1240373484"/>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2"/>
          <p:cNvSpPr>
            <a:spLocks noChangeArrowheads="1"/>
          </p:cNvSpPr>
          <p:nvPr/>
        </p:nvSpPr>
        <p:spPr bwMode="auto">
          <a:xfrm>
            <a:off x="511896" y="879204"/>
            <a:ext cx="8129016" cy="422275"/>
          </a:xfrm>
          <a:prstGeom prst="roundRect">
            <a:avLst>
              <a:gd name="adj" fmla="val 16667"/>
            </a:avLst>
          </a:prstGeom>
          <a:solidFill>
            <a:srgbClr val="0089FA"/>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zh-CN" altLang="en-US"/>
          </a:p>
        </p:txBody>
      </p:sp>
      <p:sp>
        <p:nvSpPr>
          <p:cNvPr id="3" name="Rectangle 13"/>
          <p:cNvSpPr>
            <a:spLocks noChangeArrowheads="1"/>
          </p:cNvSpPr>
          <p:nvPr/>
        </p:nvSpPr>
        <p:spPr bwMode="auto">
          <a:xfrm>
            <a:off x="1250814" y="853740"/>
            <a:ext cx="6651181"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9.4.3  </a:t>
            </a:r>
            <a:r>
              <a:rPr lang="zh-CN" altLang="en-US" sz="2400" b="1" dirty="0">
                <a:solidFill>
                  <a:schemeClr val="bg1"/>
                </a:solidFill>
                <a:latin typeface="微软雅黑" pitchFamily="34" charset="-122"/>
                <a:ea typeface="微软雅黑" pitchFamily="34" charset="-122"/>
              </a:rPr>
              <a:t>蜂窝移动通信网中对移动用户的路由选择</a:t>
            </a:r>
          </a:p>
        </p:txBody>
      </p:sp>
      <p:sp>
        <p:nvSpPr>
          <p:cNvPr id="4" name="Rectangle 46"/>
          <p:cNvSpPr>
            <a:spLocks noChangeArrowheads="1"/>
          </p:cNvSpPr>
          <p:nvPr/>
        </p:nvSpPr>
        <p:spPr bwMode="auto">
          <a:xfrm>
            <a:off x="511896" y="1363172"/>
            <a:ext cx="8129016" cy="263149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457200" indent="-457200" eaLnBrk="0" hangingPunct="0">
              <a:lnSpc>
                <a:spcPts val="3300"/>
              </a:lnSpc>
              <a:buClr>
                <a:srgbClr val="0070C0"/>
              </a:buClr>
              <a:buFont typeface="+mj-ea"/>
              <a:buAutoNum type="circleNumDbPlain"/>
            </a:pPr>
            <a:r>
              <a:rPr lang="zh-CN" altLang="en-US" sz="2000" b="1" dirty="0" smtClean="0">
                <a:latin typeface="微软雅黑" pitchFamily="34" charset="-122"/>
                <a:ea typeface="微软雅黑" pitchFamily="34" charset="-122"/>
              </a:rPr>
              <a:t>找到</a:t>
            </a:r>
            <a:r>
              <a:rPr lang="zh-CN" altLang="en-US" sz="2000" b="1" dirty="0">
                <a:latin typeface="微软雅黑" pitchFamily="34" charset="-122"/>
                <a:ea typeface="微软雅黑" pitchFamily="34" charset="-122"/>
              </a:rPr>
              <a:t>移动用户的归属网络。</a:t>
            </a:r>
          </a:p>
          <a:p>
            <a:pPr marL="457200" indent="-457200" eaLnBrk="0" hangingPunct="0">
              <a:lnSpc>
                <a:spcPts val="3300"/>
              </a:lnSpc>
              <a:buClr>
                <a:srgbClr val="0070C0"/>
              </a:buClr>
              <a:buFont typeface="+mj-ea"/>
              <a:buAutoNum type="circleNumDbPlain"/>
            </a:pPr>
            <a:r>
              <a:rPr lang="zh-CN" altLang="en-US" sz="2000" b="1" dirty="0" smtClean="0">
                <a:latin typeface="微软雅黑" pitchFamily="34" charset="-122"/>
                <a:ea typeface="微软雅黑" pitchFamily="34" charset="-122"/>
              </a:rPr>
              <a:t>归属 </a:t>
            </a:r>
            <a:r>
              <a:rPr lang="en-US" altLang="zh-CN" sz="2000" b="1" dirty="0">
                <a:latin typeface="微软雅黑" pitchFamily="34" charset="-122"/>
                <a:ea typeface="微软雅黑" pitchFamily="34" charset="-122"/>
              </a:rPr>
              <a:t>MSC </a:t>
            </a:r>
            <a:r>
              <a:rPr lang="zh-CN" altLang="en-US" sz="2000" b="1" dirty="0">
                <a:latin typeface="微软雅黑" pitchFamily="34" charset="-122"/>
                <a:ea typeface="微软雅黑" pitchFamily="34" charset="-122"/>
              </a:rPr>
              <a:t>向其 </a:t>
            </a:r>
            <a:r>
              <a:rPr lang="en-US" altLang="zh-CN" sz="2000" b="1" dirty="0">
                <a:latin typeface="微软雅黑" pitchFamily="34" charset="-122"/>
                <a:ea typeface="微软雅黑" pitchFamily="34" charset="-122"/>
              </a:rPr>
              <a:t>HLR </a:t>
            </a:r>
            <a:r>
              <a:rPr lang="zh-CN" altLang="en-US" sz="2000" b="1" dirty="0">
                <a:latin typeface="微软雅黑" pitchFamily="34" charset="-122"/>
                <a:ea typeface="微软雅黑" pitchFamily="34" charset="-122"/>
              </a:rPr>
              <a:t>查询现在被叫移动用户的位置。</a:t>
            </a:r>
            <a:r>
              <a:rPr lang="en-US" altLang="zh-CN" sz="2000" b="1" dirty="0">
                <a:latin typeface="微软雅黑" pitchFamily="34" charset="-122"/>
                <a:ea typeface="微软雅黑" pitchFamily="34" charset="-122"/>
              </a:rPr>
              <a:t>HLR </a:t>
            </a:r>
            <a:r>
              <a:rPr lang="zh-CN" altLang="en-US" sz="2000" b="1" dirty="0">
                <a:latin typeface="微软雅黑" pitchFamily="34" charset="-122"/>
                <a:ea typeface="微软雅黑" pitchFamily="34" charset="-122"/>
              </a:rPr>
              <a:t>向归属 </a:t>
            </a:r>
            <a:r>
              <a:rPr lang="en-US" altLang="zh-CN" sz="2000" b="1" dirty="0">
                <a:latin typeface="微软雅黑" pitchFamily="34" charset="-122"/>
                <a:ea typeface="微软雅黑" pitchFamily="34" charset="-122"/>
              </a:rPr>
              <a:t>MSC </a:t>
            </a:r>
            <a:r>
              <a:rPr lang="zh-CN" altLang="en-US" sz="2000" b="1" dirty="0">
                <a:latin typeface="微软雅黑" pitchFamily="34" charset="-122"/>
                <a:ea typeface="微软雅黑" pitchFamily="34" charset="-122"/>
              </a:rPr>
              <a:t>返回被叫移动用户的移动站漫游号 </a:t>
            </a:r>
            <a:r>
              <a:rPr lang="en-US" altLang="zh-CN" sz="2000" b="1" dirty="0">
                <a:latin typeface="微软雅黑" pitchFamily="34" charset="-122"/>
                <a:ea typeface="微软雅黑" pitchFamily="34" charset="-122"/>
              </a:rPr>
              <a:t>MSRN</a:t>
            </a:r>
            <a:r>
              <a:rPr lang="zh-CN" altLang="en-US" sz="2000" b="1" dirty="0">
                <a:latin typeface="微软雅黑" pitchFamily="34" charset="-122"/>
                <a:ea typeface="微软雅黑" pitchFamily="34" charset="-122"/>
              </a:rPr>
              <a:t>。</a:t>
            </a:r>
          </a:p>
          <a:p>
            <a:pPr marL="457200" indent="-457200" eaLnBrk="0" hangingPunct="0">
              <a:lnSpc>
                <a:spcPts val="3300"/>
              </a:lnSpc>
              <a:buClr>
                <a:srgbClr val="0070C0"/>
              </a:buClr>
              <a:buFont typeface="+mj-ea"/>
              <a:buAutoNum type="circleNumDbPlain"/>
            </a:pPr>
            <a:r>
              <a:rPr lang="zh-CN" altLang="en-US" sz="2000" b="1" dirty="0" smtClean="0">
                <a:latin typeface="微软雅黑" pitchFamily="34" charset="-122"/>
                <a:ea typeface="微软雅黑" pitchFamily="34" charset="-122"/>
              </a:rPr>
              <a:t>归属 </a:t>
            </a:r>
            <a:r>
              <a:rPr lang="en-US" altLang="zh-CN" sz="2000" b="1" dirty="0">
                <a:latin typeface="微软雅黑" pitchFamily="34" charset="-122"/>
                <a:ea typeface="微软雅黑" pitchFamily="34" charset="-122"/>
              </a:rPr>
              <a:t>MSC </a:t>
            </a:r>
            <a:r>
              <a:rPr lang="zh-CN" altLang="en-US" sz="2000" b="1" dirty="0">
                <a:latin typeface="微软雅黑" pitchFamily="34" charset="-122"/>
                <a:ea typeface="微软雅黑" pitchFamily="34" charset="-122"/>
              </a:rPr>
              <a:t>按照所得到的漫游号码 </a:t>
            </a:r>
            <a:r>
              <a:rPr lang="en-US" altLang="zh-CN" sz="2000" b="1" dirty="0">
                <a:latin typeface="微软雅黑" pitchFamily="34" charset="-122"/>
                <a:ea typeface="微软雅黑" pitchFamily="34" charset="-122"/>
              </a:rPr>
              <a:t>MSRN </a:t>
            </a:r>
            <a:r>
              <a:rPr lang="zh-CN" altLang="en-US" sz="2000" b="1" dirty="0">
                <a:latin typeface="微软雅黑" pitchFamily="34" charset="-122"/>
                <a:ea typeface="微软雅黑" pitchFamily="34" charset="-122"/>
              </a:rPr>
              <a:t>进行呼叫的第二段，把通信者发起的呼叫从归属 </a:t>
            </a:r>
            <a:r>
              <a:rPr lang="en-US" altLang="zh-CN" sz="2000" b="1" dirty="0">
                <a:latin typeface="微软雅黑" pitchFamily="34" charset="-122"/>
                <a:ea typeface="微软雅黑" pitchFamily="34" charset="-122"/>
              </a:rPr>
              <a:t>MSC</a:t>
            </a:r>
            <a:r>
              <a:rPr lang="zh-CN" altLang="en-US" sz="2000" b="1" dirty="0">
                <a:latin typeface="微软雅黑" pitchFamily="34" charset="-122"/>
                <a:ea typeface="微软雅黑" pitchFamily="34" charset="-122"/>
              </a:rPr>
              <a:t>传送到被访网络的 </a:t>
            </a:r>
            <a:r>
              <a:rPr lang="en-US" altLang="zh-CN" sz="2000" b="1" dirty="0">
                <a:latin typeface="微软雅黑" pitchFamily="34" charset="-122"/>
                <a:ea typeface="微软雅黑" pitchFamily="34" charset="-122"/>
              </a:rPr>
              <a:t>MSC</a:t>
            </a:r>
            <a:r>
              <a:rPr lang="zh-CN" altLang="en-US" sz="2000" b="1" dirty="0">
                <a:latin typeface="微软雅黑" pitchFamily="34" charset="-122"/>
                <a:ea typeface="微软雅黑" pitchFamily="34" charset="-122"/>
              </a:rPr>
              <a:t>，再传送到该移动用户所漫游到的小区的基站。</a:t>
            </a:r>
          </a:p>
        </p:txBody>
      </p:sp>
    </p:spTree>
    <p:extLst>
      <p:ext uri="{BB962C8B-B14F-4D97-AF65-F5344CB8AC3E}">
        <p14:creationId xmlns:p14="http://schemas.microsoft.com/office/powerpoint/2010/main" xmlns="" val="2861504828"/>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2"/>
          <p:cNvSpPr>
            <a:spLocks noChangeArrowheads="1"/>
          </p:cNvSpPr>
          <p:nvPr/>
        </p:nvSpPr>
        <p:spPr bwMode="auto">
          <a:xfrm>
            <a:off x="511896" y="725989"/>
            <a:ext cx="8129016" cy="422275"/>
          </a:xfrm>
          <a:prstGeom prst="roundRect">
            <a:avLst>
              <a:gd name="adj" fmla="val 16667"/>
            </a:avLst>
          </a:prstGeom>
          <a:solidFill>
            <a:srgbClr val="0089FA"/>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zh-CN" altLang="en-US"/>
          </a:p>
        </p:txBody>
      </p:sp>
      <p:sp>
        <p:nvSpPr>
          <p:cNvPr id="3" name="Rectangle 13"/>
          <p:cNvSpPr>
            <a:spLocks noChangeArrowheads="1"/>
          </p:cNvSpPr>
          <p:nvPr/>
        </p:nvSpPr>
        <p:spPr bwMode="auto">
          <a:xfrm>
            <a:off x="2990874" y="700525"/>
            <a:ext cx="3171060"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9.4.4  GSM </a:t>
            </a:r>
            <a:r>
              <a:rPr lang="zh-CN" altLang="en-US" sz="2400" b="1" dirty="0">
                <a:solidFill>
                  <a:schemeClr val="bg1"/>
                </a:solidFill>
                <a:latin typeface="微软雅黑" pitchFamily="34" charset="-122"/>
                <a:ea typeface="微软雅黑" pitchFamily="34" charset="-122"/>
              </a:rPr>
              <a:t>中的切换</a:t>
            </a:r>
          </a:p>
        </p:txBody>
      </p:sp>
      <p:sp>
        <p:nvSpPr>
          <p:cNvPr id="4" name="Rectangle 46"/>
          <p:cNvSpPr>
            <a:spLocks noChangeArrowheads="1"/>
          </p:cNvSpPr>
          <p:nvPr/>
        </p:nvSpPr>
        <p:spPr bwMode="auto">
          <a:xfrm>
            <a:off x="511896" y="1173745"/>
            <a:ext cx="8327304" cy="317009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457200" indent="-457200" eaLnBrk="0" hangingPunct="0">
              <a:lnSpc>
                <a:spcPts val="3000"/>
              </a:lnSpc>
              <a:buClr>
                <a:srgbClr val="0070C0"/>
              </a:buClr>
              <a:buFont typeface="Wingdings" panose="05000000000000000000" pitchFamily="2" charset="2"/>
              <a:buChar char="l"/>
            </a:pPr>
            <a:r>
              <a:rPr lang="zh-CN" altLang="en-US" sz="2000" b="1" dirty="0">
                <a:solidFill>
                  <a:srgbClr val="0000FF"/>
                </a:solidFill>
                <a:latin typeface="微软雅黑" pitchFamily="34" charset="-122"/>
                <a:ea typeface="微软雅黑" pitchFamily="34" charset="-122"/>
              </a:rPr>
              <a:t>切换</a:t>
            </a:r>
            <a:r>
              <a:rPr lang="en-US" altLang="zh-CN" sz="2000" b="1" dirty="0">
                <a:latin typeface="微软雅黑" pitchFamily="34" charset="-122"/>
                <a:ea typeface="微软雅黑" pitchFamily="34" charset="-122"/>
              </a:rPr>
              <a:t>(handover)</a:t>
            </a:r>
            <a:r>
              <a:rPr lang="zh-CN" altLang="en-US" sz="2000" b="1" dirty="0">
                <a:latin typeface="微软雅黑" pitchFamily="34" charset="-122"/>
                <a:ea typeface="微软雅黑" pitchFamily="34" charset="-122"/>
              </a:rPr>
              <a:t>就是移动用户与相关联的基站发生了改变。</a:t>
            </a:r>
          </a:p>
          <a:p>
            <a:pPr marL="457200" indent="-457200" eaLnBrk="0" hangingPunct="0">
              <a:lnSpc>
                <a:spcPts val="30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移动用户在和一个基站相关联期间，会</a:t>
            </a:r>
            <a:r>
              <a:rPr lang="zh-CN" altLang="en-US" sz="2000" b="1" dirty="0">
                <a:solidFill>
                  <a:srgbClr val="0000FF"/>
                </a:solidFill>
                <a:latin typeface="微软雅黑" pitchFamily="34" charset="-122"/>
                <a:ea typeface="微软雅黑" pitchFamily="34" charset="-122"/>
              </a:rPr>
              <a:t>周期性</a:t>
            </a:r>
            <a:r>
              <a:rPr lang="zh-CN" altLang="en-US" sz="2000" b="1" dirty="0">
                <a:latin typeface="微软雅黑" pitchFamily="34" charset="-122"/>
                <a:ea typeface="微软雅黑" pitchFamily="34" charset="-122"/>
              </a:rPr>
              <a:t>地测量来自其当前基站及其邻近基站的</a:t>
            </a:r>
            <a:r>
              <a:rPr lang="zh-CN" altLang="en-US" sz="2000" b="1" dirty="0">
                <a:solidFill>
                  <a:srgbClr val="0000FF"/>
                </a:solidFill>
                <a:latin typeface="微软雅黑" pitchFamily="34" charset="-122"/>
                <a:ea typeface="微软雅黑" pitchFamily="34" charset="-122"/>
              </a:rPr>
              <a:t>信标信号强度</a:t>
            </a:r>
            <a:r>
              <a:rPr lang="zh-CN" altLang="en-US" sz="2000" b="1" dirty="0">
                <a:latin typeface="微软雅黑" pitchFamily="34" charset="-122"/>
                <a:ea typeface="微软雅黑" pitchFamily="34" charset="-122"/>
              </a:rPr>
              <a:t>，并将测量结果以每秒 </a:t>
            </a:r>
            <a:r>
              <a:rPr lang="en-US" altLang="zh-CN" sz="2000" b="1" dirty="0">
                <a:latin typeface="微软雅黑" pitchFamily="34" charset="-122"/>
                <a:ea typeface="微软雅黑" pitchFamily="34" charset="-122"/>
              </a:rPr>
              <a:t>1 ~ 2 </a:t>
            </a:r>
            <a:r>
              <a:rPr lang="zh-CN" altLang="en-US" sz="2000" b="1" dirty="0">
                <a:latin typeface="微软雅黑" pitchFamily="34" charset="-122"/>
                <a:ea typeface="微软雅黑" pitchFamily="34" charset="-122"/>
              </a:rPr>
              <a:t>次频率报告给当前基站。根据这些测量数据以及邻近蜂窝的当前负载情况，当前基站决定是否发起切换。</a:t>
            </a:r>
          </a:p>
          <a:p>
            <a:pPr marL="457200" indent="-457200" eaLnBrk="0" hangingPunct="0">
              <a:lnSpc>
                <a:spcPts val="30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移动站的切换可能仍处在同一个 </a:t>
            </a:r>
            <a:r>
              <a:rPr lang="en-US" altLang="zh-CN" sz="2000" b="1" dirty="0">
                <a:latin typeface="微软雅黑" pitchFamily="34" charset="-122"/>
                <a:ea typeface="微软雅黑" pitchFamily="34" charset="-122"/>
              </a:rPr>
              <a:t>MSC </a:t>
            </a:r>
            <a:r>
              <a:rPr lang="zh-CN" altLang="en-US" sz="2000" b="1" dirty="0">
                <a:latin typeface="微软雅黑" pitchFamily="34" charset="-122"/>
                <a:ea typeface="微软雅黑" pitchFamily="34" charset="-122"/>
              </a:rPr>
              <a:t>的控制下，而只是相关联的基站发生了变化。但在许多情况下，移动站的切换是相关联的 </a:t>
            </a:r>
            <a:r>
              <a:rPr lang="en-US" altLang="zh-CN" sz="2000" b="1" dirty="0">
                <a:latin typeface="微软雅黑" pitchFamily="34" charset="-122"/>
                <a:ea typeface="微软雅黑" pitchFamily="34" charset="-122"/>
              </a:rPr>
              <a:t>MSC </a:t>
            </a:r>
            <a:r>
              <a:rPr lang="zh-CN" altLang="en-US" sz="2000" b="1" dirty="0">
                <a:latin typeface="微软雅黑" pitchFamily="34" charset="-122"/>
                <a:ea typeface="微软雅黑" pitchFamily="34" charset="-122"/>
              </a:rPr>
              <a:t>都改变了。在这种情况下，向移动站的呼叫路由会有很大的变化。 </a:t>
            </a:r>
          </a:p>
        </p:txBody>
      </p:sp>
    </p:spTree>
    <p:extLst>
      <p:ext uri="{BB962C8B-B14F-4D97-AF65-F5344CB8AC3E}">
        <p14:creationId xmlns:p14="http://schemas.microsoft.com/office/powerpoint/2010/main" xmlns="" val="247777922"/>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12573" y="620973"/>
            <a:ext cx="8128800" cy="374071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007" name="Group 17"/>
          <p:cNvGrpSpPr>
            <a:grpSpLocks/>
          </p:cNvGrpSpPr>
          <p:nvPr/>
        </p:nvGrpSpPr>
        <p:grpSpPr bwMode="auto">
          <a:xfrm>
            <a:off x="2387604" y="1194240"/>
            <a:ext cx="1839964" cy="1213565"/>
            <a:chOff x="1680" y="240"/>
            <a:chExt cx="2529" cy="1270"/>
          </a:xfrm>
          <a:solidFill>
            <a:schemeClr val="bg1"/>
          </a:solidFill>
        </p:grpSpPr>
        <p:sp>
          <p:nvSpPr>
            <p:cNvPr id="1008" name="Oval 18"/>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200" b="1">
                <a:solidFill>
                  <a:srgbClr val="368AD6"/>
                </a:solidFill>
                <a:latin typeface="+mn-lt"/>
                <a:ea typeface="黑体" pitchFamily="2" charset="-122"/>
              </a:endParaRPr>
            </a:p>
          </p:txBody>
        </p:sp>
        <p:sp>
          <p:nvSpPr>
            <p:cNvPr id="1009" name="Oval 19"/>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200" b="1">
                <a:solidFill>
                  <a:srgbClr val="368AD6"/>
                </a:solidFill>
                <a:latin typeface="+mn-lt"/>
                <a:ea typeface="黑体" pitchFamily="2" charset="-122"/>
              </a:endParaRPr>
            </a:p>
          </p:txBody>
        </p:sp>
        <p:sp>
          <p:nvSpPr>
            <p:cNvPr id="1010" name="Oval 20"/>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200" b="1">
                <a:solidFill>
                  <a:srgbClr val="368AD6"/>
                </a:solidFill>
                <a:latin typeface="+mn-lt"/>
                <a:ea typeface="黑体" pitchFamily="2" charset="-122"/>
              </a:endParaRPr>
            </a:p>
          </p:txBody>
        </p:sp>
        <p:sp>
          <p:nvSpPr>
            <p:cNvPr id="1011" name="Oval 21"/>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200" b="1">
                <a:solidFill>
                  <a:srgbClr val="368AD6"/>
                </a:solidFill>
                <a:latin typeface="+mn-lt"/>
                <a:ea typeface="黑体" pitchFamily="2" charset="-122"/>
              </a:endParaRPr>
            </a:p>
          </p:txBody>
        </p:sp>
        <p:sp>
          <p:nvSpPr>
            <p:cNvPr id="1012" name="Oval 22"/>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200" b="1">
                <a:solidFill>
                  <a:srgbClr val="368AD6"/>
                </a:solidFill>
                <a:latin typeface="+mn-lt"/>
                <a:ea typeface="黑体" pitchFamily="2" charset="-122"/>
              </a:endParaRPr>
            </a:p>
          </p:txBody>
        </p:sp>
        <p:sp>
          <p:nvSpPr>
            <p:cNvPr id="1013" name="Oval 23"/>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200" b="1">
                <a:solidFill>
                  <a:srgbClr val="368AD6"/>
                </a:solidFill>
                <a:latin typeface="+mn-lt"/>
                <a:ea typeface="黑体" pitchFamily="2" charset="-122"/>
              </a:endParaRPr>
            </a:p>
          </p:txBody>
        </p:sp>
        <p:sp>
          <p:nvSpPr>
            <p:cNvPr id="1014" name="Oval 24"/>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200" b="1">
                <a:solidFill>
                  <a:srgbClr val="368AD6"/>
                </a:solidFill>
                <a:latin typeface="+mn-lt"/>
                <a:ea typeface="黑体" pitchFamily="2" charset="-122"/>
              </a:endParaRPr>
            </a:p>
          </p:txBody>
        </p:sp>
        <p:sp>
          <p:nvSpPr>
            <p:cNvPr id="1015" name="Oval 25"/>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200" b="1">
                <a:solidFill>
                  <a:srgbClr val="368AD6"/>
                </a:solidFill>
                <a:latin typeface="+mn-lt"/>
                <a:ea typeface="黑体" pitchFamily="2" charset="-122"/>
              </a:endParaRPr>
            </a:p>
          </p:txBody>
        </p:sp>
        <p:sp>
          <p:nvSpPr>
            <p:cNvPr id="1016" name="Oval 26"/>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200" b="1">
                <a:solidFill>
                  <a:srgbClr val="368AD6"/>
                </a:solidFill>
                <a:latin typeface="+mn-lt"/>
                <a:ea typeface="黑体" pitchFamily="2" charset="-122"/>
              </a:endParaRPr>
            </a:p>
          </p:txBody>
        </p:sp>
      </p:grpSp>
      <p:grpSp>
        <p:nvGrpSpPr>
          <p:cNvPr id="1017" name="Group 17"/>
          <p:cNvGrpSpPr>
            <a:grpSpLocks/>
          </p:cNvGrpSpPr>
          <p:nvPr/>
        </p:nvGrpSpPr>
        <p:grpSpPr bwMode="auto">
          <a:xfrm>
            <a:off x="5651759" y="1200619"/>
            <a:ext cx="1839964" cy="1213565"/>
            <a:chOff x="1680" y="240"/>
            <a:chExt cx="2529" cy="1270"/>
          </a:xfrm>
          <a:solidFill>
            <a:schemeClr val="bg1"/>
          </a:solidFill>
        </p:grpSpPr>
        <p:sp>
          <p:nvSpPr>
            <p:cNvPr id="1018" name="Oval 18"/>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200" b="1">
                <a:solidFill>
                  <a:srgbClr val="368AD6"/>
                </a:solidFill>
                <a:latin typeface="+mn-lt"/>
                <a:ea typeface="黑体" pitchFamily="2" charset="-122"/>
              </a:endParaRPr>
            </a:p>
          </p:txBody>
        </p:sp>
        <p:sp>
          <p:nvSpPr>
            <p:cNvPr id="1019" name="Oval 19"/>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200" b="1">
                <a:solidFill>
                  <a:srgbClr val="368AD6"/>
                </a:solidFill>
                <a:latin typeface="+mn-lt"/>
                <a:ea typeface="黑体" pitchFamily="2" charset="-122"/>
              </a:endParaRPr>
            </a:p>
          </p:txBody>
        </p:sp>
        <p:sp>
          <p:nvSpPr>
            <p:cNvPr id="1020" name="Oval 20"/>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200" b="1">
                <a:solidFill>
                  <a:srgbClr val="368AD6"/>
                </a:solidFill>
                <a:latin typeface="+mn-lt"/>
                <a:ea typeface="黑体" pitchFamily="2" charset="-122"/>
              </a:endParaRPr>
            </a:p>
          </p:txBody>
        </p:sp>
        <p:sp>
          <p:nvSpPr>
            <p:cNvPr id="1021" name="Oval 21"/>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200" b="1">
                <a:solidFill>
                  <a:srgbClr val="368AD6"/>
                </a:solidFill>
                <a:latin typeface="+mn-lt"/>
                <a:ea typeface="黑体" pitchFamily="2" charset="-122"/>
              </a:endParaRPr>
            </a:p>
          </p:txBody>
        </p:sp>
        <p:sp>
          <p:nvSpPr>
            <p:cNvPr id="1022" name="Oval 22"/>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200" b="1">
                <a:solidFill>
                  <a:srgbClr val="368AD6"/>
                </a:solidFill>
                <a:latin typeface="+mn-lt"/>
                <a:ea typeface="黑体" pitchFamily="2" charset="-122"/>
              </a:endParaRPr>
            </a:p>
          </p:txBody>
        </p:sp>
        <p:sp>
          <p:nvSpPr>
            <p:cNvPr id="1023" name="Oval 23"/>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200" b="1">
                <a:solidFill>
                  <a:srgbClr val="368AD6"/>
                </a:solidFill>
                <a:latin typeface="+mn-lt"/>
                <a:ea typeface="黑体" pitchFamily="2" charset="-122"/>
              </a:endParaRPr>
            </a:p>
          </p:txBody>
        </p:sp>
        <p:sp>
          <p:nvSpPr>
            <p:cNvPr id="1024" name="Oval 24"/>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200" b="1">
                <a:solidFill>
                  <a:srgbClr val="368AD6"/>
                </a:solidFill>
                <a:latin typeface="+mn-lt"/>
                <a:ea typeface="黑体" pitchFamily="2" charset="-122"/>
              </a:endParaRPr>
            </a:p>
          </p:txBody>
        </p:sp>
        <p:sp>
          <p:nvSpPr>
            <p:cNvPr id="1025" name="Oval 25"/>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200" b="1">
                <a:solidFill>
                  <a:srgbClr val="368AD6"/>
                </a:solidFill>
                <a:latin typeface="+mn-lt"/>
                <a:ea typeface="黑体" pitchFamily="2" charset="-122"/>
              </a:endParaRPr>
            </a:p>
          </p:txBody>
        </p:sp>
        <p:sp>
          <p:nvSpPr>
            <p:cNvPr id="1026" name="Oval 26"/>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200" b="1">
                <a:solidFill>
                  <a:srgbClr val="368AD6"/>
                </a:solidFill>
                <a:latin typeface="+mn-lt"/>
                <a:ea typeface="黑体" pitchFamily="2" charset="-122"/>
              </a:endParaRPr>
            </a:p>
          </p:txBody>
        </p:sp>
      </p:grpSp>
      <p:sp>
        <p:nvSpPr>
          <p:cNvPr id="5" name="Freeform 6"/>
          <p:cNvSpPr>
            <a:spLocks/>
          </p:cNvSpPr>
          <p:nvPr/>
        </p:nvSpPr>
        <p:spPr bwMode="auto">
          <a:xfrm>
            <a:off x="1303699" y="3072668"/>
            <a:ext cx="1717189" cy="1221763"/>
          </a:xfrm>
          <a:custGeom>
            <a:avLst/>
            <a:gdLst>
              <a:gd name="T0" fmla="*/ 78 w 2210"/>
              <a:gd name="T1" fmla="*/ 404 h 1516"/>
              <a:gd name="T2" fmla="*/ 242 w 2210"/>
              <a:gd name="T3" fmla="*/ 217 h 1516"/>
              <a:gd name="T4" fmla="*/ 399 w 2210"/>
              <a:gd name="T5" fmla="*/ 88 h 1516"/>
              <a:gd name="T6" fmla="*/ 662 w 2210"/>
              <a:gd name="T7" fmla="*/ 12 h 1516"/>
              <a:gd name="T8" fmla="*/ 1045 w 2210"/>
              <a:gd name="T9" fmla="*/ 18 h 1516"/>
              <a:gd name="T10" fmla="*/ 1594 w 2210"/>
              <a:gd name="T11" fmla="*/ 66 h 1516"/>
              <a:gd name="T12" fmla="*/ 2057 w 2210"/>
              <a:gd name="T13" fmla="*/ 131 h 1516"/>
              <a:gd name="T14" fmla="*/ 2175 w 2210"/>
              <a:gd name="T15" fmla="*/ 481 h 1516"/>
              <a:gd name="T16" fmla="*/ 2207 w 2210"/>
              <a:gd name="T17" fmla="*/ 712 h 1516"/>
              <a:gd name="T18" fmla="*/ 2188 w 2210"/>
              <a:gd name="T19" fmla="*/ 958 h 1516"/>
              <a:gd name="T20" fmla="*/ 2072 w 2210"/>
              <a:gd name="T21" fmla="*/ 1124 h 1516"/>
              <a:gd name="T22" fmla="*/ 1908 w 2210"/>
              <a:gd name="T23" fmla="*/ 1254 h 1516"/>
              <a:gd name="T24" fmla="*/ 1682 w 2210"/>
              <a:gd name="T25" fmla="*/ 1345 h 1516"/>
              <a:gd name="T26" fmla="*/ 1400 w 2210"/>
              <a:gd name="T27" fmla="*/ 1396 h 1516"/>
              <a:gd name="T28" fmla="*/ 1071 w 2210"/>
              <a:gd name="T29" fmla="*/ 1498 h 1516"/>
              <a:gd name="T30" fmla="*/ 716 w 2210"/>
              <a:gd name="T31" fmla="*/ 1504 h 1516"/>
              <a:gd name="T32" fmla="*/ 371 w 2210"/>
              <a:gd name="T33" fmla="*/ 1429 h 1516"/>
              <a:gd name="T34" fmla="*/ 94 w 2210"/>
              <a:gd name="T35" fmla="*/ 1209 h 1516"/>
              <a:gd name="T36" fmla="*/ 3 w 2210"/>
              <a:gd name="T37" fmla="*/ 710 h 1516"/>
              <a:gd name="T38" fmla="*/ 78 w 2210"/>
              <a:gd name="T39" fmla="*/ 404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10" h="1516">
                <a:moveTo>
                  <a:pt x="78" y="404"/>
                </a:moveTo>
                <a:cubicBezTo>
                  <a:pt x="118" y="322"/>
                  <a:pt x="189" y="270"/>
                  <a:pt x="242" y="217"/>
                </a:cubicBezTo>
                <a:cubicBezTo>
                  <a:pt x="295" y="164"/>
                  <a:pt x="329" y="122"/>
                  <a:pt x="399" y="88"/>
                </a:cubicBezTo>
                <a:cubicBezTo>
                  <a:pt x="469" y="54"/>
                  <a:pt x="554" y="24"/>
                  <a:pt x="662" y="12"/>
                </a:cubicBezTo>
                <a:cubicBezTo>
                  <a:pt x="770" y="0"/>
                  <a:pt x="890" y="9"/>
                  <a:pt x="1045" y="18"/>
                </a:cubicBezTo>
                <a:cubicBezTo>
                  <a:pt x="1200" y="27"/>
                  <a:pt x="1425" y="47"/>
                  <a:pt x="1594" y="66"/>
                </a:cubicBezTo>
                <a:cubicBezTo>
                  <a:pt x="1763" y="85"/>
                  <a:pt x="1960" y="62"/>
                  <a:pt x="2057" y="131"/>
                </a:cubicBezTo>
                <a:cubicBezTo>
                  <a:pt x="2154" y="200"/>
                  <a:pt x="2150" y="384"/>
                  <a:pt x="2175" y="481"/>
                </a:cubicBezTo>
                <a:cubicBezTo>
                  <a:pt x="2200" y="578"/>
                  <a:pt x="2205" y="633"/>
                  <a:pt x="2207" y="712"/>
                </a:cubicBezTo>
                <a:cubicBezTo>
                  <a:pt x="2209" y="791"/>
                  <a:pt x="2210" y="889"/>
                  <a:pt x="2188" y="958"/>
                </a:cubicBezTo>
                <a:cubicBezTo>
                  <a:pt x="2166" y="1027"/>
                  <a:pt x="2119" y="1075"/>
                  <a:pt x="2072" y="1124"/>
                </a:cubicBezTo>
                <a:cubicBezTo>
                  <a:pt x="2025" y="1173"/>
                  <a:pt x="1973" y="1217"/>
                  <a:pt x="1908" y="1254"/>
                </a:cubicBezTo>
                <a:cubicBezTo>
                  <a:pt x="1843" y="1291"/>
                  <a:pt x="1767" y="1321"/>
                  <a:pt x="1682" y="1345"/>
                </a:cubicBezTo>
                <a:cubicBezTo>
                  <a:pt x="1597" y="1369"/>
                  <a:pt x="1502" y="1371"/>
                  <a:pt x="1400" y="1396"/>
                </a:cubicBezTo>
                <a:cubicBezTo>
                  <a:pt x="1298" y="1421"/>
                  <a:pt x="1185" y="1480"/>
                  <a:pt x="1071" y="1498"/>
                </a:cubicBezTo>
                <a:cubicBezTo>
                  <a:pt x="957" y="1516"/>
                  <a:pt x="833" y="1515"/>
                  <a:pt x="716" y="1504"/>
                </a:cubicBezTo>
                <a:cubicBezTo>
                  <a:pt x="599" y="1493"/>
                  <a:pt x="475" y="1478"/>
                  <a:pt x="371" y="1429"/>
                </a:cubicBezTo>
                <a:cubicBezTo>
                  <a:pt x="267" y="1380"/>
                  <a:pt x="155" y="1329"/>
                  <a:pt x="94" y="1209"/>
                </a:cubicBezTo>
                <a:cubicBezTo>
                  <a:pt x="33" y="1089"/>
                  <a:pt x="6" y="844"/>
                  <a:pt x="3" y="710"/>
                </a:cubicBezTo>
                <a:cubicBezTo>
                  <a:pt x="0" y="576"/>
                  <a:pt x="43" y="496"/>
                  <a:pt x="78" y="404"/>
                </a:cubicBezTo>
                <a:close/>
              </a:path>
            </a:pathLst>
          </a:custGeom>
          <a:solidFill>
            <a:srgbClr val="FFCCFF"/>
          </a:solidFill>
          <a:ln>
            <a:noFill/>
          </a:ln>
          <a:effectLs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 name="AutoShape 7"/>
          <p:cNvSpPr>
            <a:spLocks noChangeArrowheads="1"/>
          </p:cNvSpPr>
          <p:nvPr/>
        </p:nvSpPr>
        <p:spPr bwMode="auto">
          <a:xfrm>
            <a:off x="1543484" y="3437677"/>
            <a:ext cx="444493" cy="355172"/>
          </a:xfrm>
          <a:prstGeom prst="hexagon">
            <a:avLst>
              <a:gd name="adj" fmla="val 28880"/>
              <a:gd name="vf" fmla="val 115470"/>
            </a:avLst>
          </a:prstGeom>
          <a:solidFill>
            <a:schemeClr val="bg1"/>
          </a:solidFill>
          <a:ln w="6350">
            <a:solidFill>
              <a:schemeClr val="tx1"/>
            </a:solidFill>
            <a:prstDash val="dash"/>
            <a:miter lim="800000"/>
            <a:headEnd/>
            <a:tailEnd/>
          </a:ln>
          <a:effectLs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7" name="AutoShape 8"/>
          <p:cNvSpPr>
            <a:spLocks noChangeArrowheads="1"/>
          </p:cNvSpPr>
          <p:nvPr/>
        </p:nvSpPr>
        <p:spPr bwMode="auto">
          <a:xfrm>
            <a:off x="1876364" y="3256926"/>
            <a:ext cx="444493" cy="355172"/>
          </a:xfrm>
          <a:prstGeom prst="hexagon">
            <a:avLst>
              <a:gd name="adj" fmla="val 28880"/>
              <a:gd name="vf" fmla="val 115470"/>
            </a:avLst>
          </a:prstGeom>
          <a:solidFill>
            <a:schemeClr val="bg1"/>
          </a:solidFill>
          <a:ln w="6350">
            <a:solidFill>
              <a:schemeClr val="tx1"/>
            </a:solidFill>
            <a:prstDash val="dash"/>
            <a:miter lim="800000"/>
            <a:headEnd/>
            <a:tailEnd/>
          </a:ln>
          <a:effectLs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8" name="AutoShape 9"/>
          <p:cNvSpPr>
            <a:spLocks noChangeArrowheads="1"/>
          </p:cNvSpPr>
          <p:nvPr/>
        </p:nvSpPr>
        <p:spPr bwMode="auto">
          <a:xfrm>
            <a:off x="1880281" y="3613004"/>
            <a:ext cx="444493" cy="355172"/>
          </a:xfrm>
          <a:prstGeom prst="hexagon">
            <a:avLst>
              <a:gd name="adj" fmla="val 28880"/>
              <a:gd name="vf" fmla="val 115470"/>
            </a:avLst>
          </a:prstGeom>
          <a:solidFill>
            <a:schemeClr val="bg1"/>
          </a:solidFill>
          <a:ln w="6350">
            <a:solidFill>
              <a:schemeClr val="tx1"/>
            </a:solidFill>
            <a:prstDash val="dash"/>
            <a:miter lim="800000"/>
            <a:headEnd/>
            <a:tailEnd/>
          </a:ln>
          <a:effectLs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 name="AutoShape 10"/>
          <p:cNvSpPr>
            <a:spLocks noChangeArrowheads="1"/>
          </p:cNvSpPr>
          <p:nvPr/>
        </p:nvSpPr>
        <p:spPr bwMode="auto">
          <a:xfrm>
            <a:off x="2209246" y="3428639"/>
            <a:ext cx="444493" cy="355172"/>
          </a:xfrm>
          <a:prstGeom prst="hexagon">
            <a:avLst>
              <a:gd name="adj" fmla="val 28880"/>
              <a:gd name="vf" fmla="val 115470"/>
            </a:avLst>
          </a:prstGeom>
          <a:solidFill>
            <a:schemeClr val="bg1"/>
          </a:solidFill>
          <a:ln w="6350">
            <a:solidFill>
              <a:schemeClr val="tx1"/>
            </a:solidFill>
            <a:prstDash val="dash"/>
            <a:miter lim="800000"/>
            <a:headEnd/>
            <a:tailEnd/>
          </a:ln>
          <a:effectLs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 name="AutoShape 11"/>
          <p:cNvSpPr>
            <a:spLocks noChangeArrowheads="1"/>
          </p:cNvSpPr>
          <p:nvPr/>
        </p:nvSpPr>
        <p:spPr bwMode="auto">
          <a:xfrm>
            <a:off x="1548379" y="3793753"/>
            <a:ext cx="444493" cy="355172"/>
          </a:xfrm>
          <a:prstGeom prst="hexagon">
            <a:avLst>
              <a:gd name="adj" fmla="val 28880"/>
              <a:gd name="vf" fmla="val 115470"/>
            </a:avLst>
          </a:prstGeom>
          <a:solidFill>
            <a:schemeClr val="bg1"/>
          </a:solidFill>
          <a:ln w="6350">
            <a:solidFill>
              <a:schemeClr val="tx1"/>
            </a:solidFill>
            <a:prstDash val="dash"/>
            <a:miter lim="800000"/>
            <a:headEnd/>
            <a:tailEnd/>
          </a:ln>
          <a:effectLs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nvGrpSpPr>
          <p:cNvPr id="11" name="Group 12"/>
          <p:cNvGrpSpPr>
            <a:grpSpLocks/>
          </p:cNvGrpSpPr>
          <p:nvPr/>
        </p:nvGrpSpPr>
        <p:grpSpPr bwMode="auto">
          <a:xfrm>
            <a:off x="2018328" y="3121364"/>
            <a:ext cx="177210" cy="287392"/>
            <a:chOff x="4608" y="700"/>
            <a:chExt cx="306" cy="553"/>
          </a:xfrm>
        </p:grpSpPr>
        <p:grpSp>
          <p:nvGrpSpPr>
            <p:cNvPr id="12" name="Group 13"/>
            <p:cNvGrpSpPr>
              <a:grpSpLocks/>
            </p:cNvGrpSpPr>
            <p:nvPr/>
          </p:nvGrpSpPr>
          <p:grpSpPr bwMode="auto">
            <a:xfrm>
              <a:off x="4694" y="784"/>
              <a:ext cx="134" cy="469"/>
              <a:chOff x="4740" y="784"/>
              <a:chExt cx="88" cy="692"/>
            </a:xfrm>
          </p:grpSpPr>
          <p:sp>
            <p:nvSpPr>
              <p:cNvPr id="20" name="Line 14"/>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21" name="Group 15"/>
              <p:cNvGrpSpPr>
                <a:grpSpLocks/>
              </p:cNvGrpSpPr>
              <p:nvPr/>
            </p:nvGrpSpPr>
            <p:grpSpPr bwMode="auto">
              <a:xfrm>
                <a:off x="4740" y="784"/>
                <a:ext cx="88" cy="692"/>
                <a:chOff x="4740" y="784"/>
                <a:chExt cx="88" cy="692"/>
              </a:xfrm>
            </p:grpSpPr>
            <p:sp>
              <p:nvSpPr>
                <p:cNvPr id="22" name="Line 16"/>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3" name="Line 17"/>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4" name="Line 18"/>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5" name="Line 19"/>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6" name="Line 20"/>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7" name="Line 21"/>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8" name="Line 22"/>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9" name="Line 23"/>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0" name="Line 24"/>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1" name="Line 25"/>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2" name="Line 26"/>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3" name="Line 27"/>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4" name="Line 28"/>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5" name="Oval 29"/>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13" name="Group 30"/>
            <p:cNvGrpSpPr>
              <a:grpSpLocks/>
            </p:cNvGrpSpPr>
            <p:nvPr/>
          </p:nvGrpSpPr>
          <p:grpSpPr bwMode="auto">
            <a:xfrm>
              <a:off x="4608" y="700"/>
              <a:ext cx="306" cy="90"/>
              <a:chOff x="748" y="2251"/>
              <a:chExt cx="306" cy="90"/>
            </a:xfrm>
          </p:grpSpPr>
          <p:sp>
            <p:nvSpPr>
              <p:cNvPr id="14" name="AutoShape 31"/>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5" name="AutoShape 32"/>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6" name="AutoShape 33"/>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7" name="AutoShape 34"/>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8" name="AutoShape 35"/>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9" name="AutoShape 36"/>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36" name="Group 37"/>
          <p:cNvGrpSpPr>
            <a:grpSpLocks/>
          </p:cNvGrpSpPr>
          <p:nvPr/>
        </p:nvGrpSpPr>
        <p:grpSpPr bwMode="auto">
          <a:xfrm>
            <a:off x="1662929" y="3326515"/>
            <a:ext cx="177210" cy="287392"/>
            <a:chOff x="4608" y="700"/>
            <a:chExt cx="306" cy="553"/>
          </a:xfrm>
        </p:grpSpPr>
        <p:grpSp>
          <p:nvGrpSpPr>
            <p:cNvPr id="37" name="Group 38"/>
            <p:cNvGrpSpPr>
              <a:grpSpLocks/>
            </p:cNvGrpSpPr>
            <p:nvPr/>
          </p:nvGrpSpPr>
          <p:grpSpPr bwMode="auto">
            <a:xfrm>
              <a:off x="4694" y="784"/>
              <a:ext cx="134" cy="469"/>
              <a:chOff x="4740" y="784"/>
              <a:chExt cx="88" cy="692"/>
            </a:xfrm>
          </p:grpSpPr>
          <p:sp>
            <p:nvSpPr>
              <p:cNvPr id="45" name="Line 39"/>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46" name="Group 40"/>
              <p:cNvGrpSpPr>
                <a:grpSpLocks/>
              </p:cNvGrpSpPr>
              <p:nvPr/>
            </p:nvGrpSpPr>
            <p:grpSpPr bwMode="auto">
              <a:xfrm>
                <a:off x="4740" y="784"/>
                <a:ext cx="88" cy="692"/>
                <a:chOff x="4740" y="784"/>
                <a:chExt cx="88" cy="692"/>
              </a:xfrm>
            </p:grpSpPr>
            <p:sp>
              <p:nvSpPr>
                <p:cNvPr id="47" name="Line 41"/>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8" name="Line 42"/>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9" name="Line 43"/>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0" name="Line 44"/>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1" name="Line 45"/>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2" name="Line 46"/>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3" name="Line 47"/>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4" name="Line 48"/>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5" name="Line 49"/>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6" name="Line 50"/>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7" name="Line 51"/>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8" name="Line 52"/>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9" name="Line 53"/>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0" name="Oval 54"/>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38" name="Group 55"/>
            <p:cNvGrpSpPr>
              <a:grpSpLocks/>
            </p:cNvGrpSpPr>
            <p:nvPr/>
          </p:nvGrpSpPr>
          <p:grpSpPr bwMode="auto">
            <a:xfrm>
              <a:off x="4608" y="700"/>
              <a:ext cx="306" cy="90"/>
              <a:chOff x="748" y="2251"/>
              <a:chExt cx="306" cy="90"/>
            </a:xfrm>
          </p:grpSpPr>
          <p:sp>
            <p:nvSpPr>
              <p:cNvPr id="39" name="AutoShape 56"/>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40" name="AutoShape 57"/>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41" name="AutoShape 58"/>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42" name="AutoShape 59"/>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43" name="AutoShape 60"/>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44" name="AutoShape 61"/>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61" name="Group 62"/>
          <p:cNvGrpSpPr>
            <a:grpSpLocks/>
          </p:cNvGrpSpPr>
          <p:nvPr/>
        </p:nvGrpSpPr>
        <p:grpSpPr bwMode="auto">
          <a:xfrm>
            <a:off x="2062387" y="3531666"/>
            <a:ext cx="177210" cy="287392"/>
            <a:chOff x="4608" y="700"/>
            <a:chExt cx="306" cy="553"/>
          </a:xfrm>
        </p:grpSpPr>
        <p:grpSp>
          <p:nvGrpSpPr>
            <p:cNvPr id="62" name="Group 63"/>
            <p:cNvGrpSpPr>
              <a:grpSpLocks/>
            </p:cNvGrpSpPr>
            <p:nvPr/>
          </p:nvGrpSpPr>
          <p:grpSpPr bwMode="auto">
            <a:xfrm>
              <a:off x="4694" y="784"/>
              <a:ext cx="134" cy="469"/>
              <a:chOff x="4740" y="784"/>
              <a:chExt cx="88" cy="692"/>
            </a:xfrm>
          </p:grpSpPr>
          <p:sp>
            <p:nvSpPr>
              <p:cNvPr id="70" name="Line 64"/>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71" name="Group 65"/>
              <p:cNvGrpSpPr>
                <a:grpSpLocks/>
              </p:cNvGrpSpPr>
              <p:nvPr/>
            </p:nvGrpSpPr>
            <p:grpSpPr bwMode="auto">
              <a:xfrm>
                <a:off x="4740" y="784"/>
                <a:ext cx="88" cy="692"/>
                <a:chOff x="4740" y="784"/>
                <a:chExt cx="88" cy="692"/>
              </a:xfrm>
            </p:grpSpPr>
            <p:sp>
              <p:nvSpPr>
                <p:cNvPr id="72" name="Line 66"/>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3" name="Line 67"/>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4" name="Line 68"/>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5" name="Line 69"/>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6" name="Line 70"/>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7" name="Line 71"/>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8" name="Line 72"/>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9" name="Line 73"/>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0" name="Line 74"/>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1" name="Line 75"/>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2" name="Line 76"/>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3" name="Line 77"/>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4" name="Line 78"/>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5" name="Oval 79"/>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63" name="Group 80"/>
            <p:cNvGrpSpPr>
              <a:grpSpLocks/>
            </p:cNvGrpSpPr>
            <p:nvPr/>
          </p:nvGrpSpPr>
          <p:grpSpPr bwMode="auto">
            <a:xfrm>
              <a:off x="4608" y="700"/>
              <a:ext cx="306" cy="90"/>
              <a:chOff x="748" y="2251"/>
              <a:chExt cx="306" cy="90"/>
            </a:xfrm>
          </p:grpSpPr>
          <p:sp>
            <p:nvSpPr>
              <p:cNvPr id="64" name="AutoShape 81"/>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65" name="AutoShape 82"/>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66" name="AutoShape 83"/>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67" name="AutoShape 84"/>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68" name="AutoShape 85"/>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69" name="AutoShape 86"/>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86" name="Group 87"/>
          <p:cNvGrpSpPr>
            <a:grpSpLocks/>
          </p:cNvGrpSpPr>
          <p:nvPr/>
        </p:nvGrpSpPr>
        <p:grpSpPr bwMode="auto">
          <a:xfrm>
            <a:off x="2417785" y="3284942"/>
            <a:ext cx="177210" cy="287392"/>
            <a:chOff x="4608" y="700"/>
            <a:chExt cx="306" cy="553"/>
          </a:xfrm>
        </p:grpSpPr>
        <p:grpSp>
          <p:nvGrpSpPr>
            <p:cNvPr id="87" name="Group 88"/>
            <p:cNvGrpSpPr>
              <a:grpSpLocks/>
            </p:cNvGrpSpPr>
            <p:nvPr/>
          </p:nvGrpSpPr>
          <p:grpSpPr bwMode="auto">
            <a:xfrm>
              <a:off x="4694" y="784"/>
              <a:ext cx="134" cy="469"/>
              <a:chOff x="4740" y="784"/>
              <a:chExt cx="88" cy="692"/>
            </a:xfrm>
          </p:grpSpPr>
          <p:sp>
            <p:nvSpPr>
              <p:cNvPr id="95" name="Line 89"/>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96" name="Group 90"/>
              <p:cNvGrpSpPr>
                <a:grpSpLocks/>
              </p:cNvGrpSpPr>
              <p:nvPr/>
            </p:nvGrpSpPr>
            <p:grpSpPr bwMode="auto">
              <a:xfrm>
                <a:off x="4740" y="784"/>
                <a:ext cx="88" cy="692"/>
                <a:chOff x="4740" y="784"/>
                <a:chExt cx="88" cy="692"/>
              </a:xfrm>
            </p:grpSpPr>
            <p:sp>
              <p:nvSpPr>
                <p:cNvPr id="97" name="Line 91"/>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98" name="Line 92"/>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99" name="Line 93"/>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00" name="Line 94"/>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01" name="Line 95"/>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02" name="Line 96"/>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03" name="Line 97"/>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04" name="Line 98"/>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05" name="Line 99"/>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06" name="Line 100"/>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07" name="Line 101"/>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08" name="Line 102"/>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09" name="Line 103"/>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10" name="Oval 104"/>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88" name="Group 105"/>
            <p:cNvGrpSpPr>
              <a:grpSpLocks/>
            </p:cNvGrpSpPr>
            <p:nvPr/>
          </p:nvGrpSpPr>
          <p:grpSpPr bwMode="auto">
            <a:xfrm>
              <a:off x="4608" y="700"/>
              <a:ext cx="306" cy="90"/>
              <a:chOff x="748" y="2251"/>
              <a:chExt cx="306" cy="90"/>
            </a:xfrm>
          </p:grpSpPr>
          <p:sp>
            <p:nvSpPr>
              <p:cNvPr id="89" name="AutoShape 106"/>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0" name="AutoShape 107"/>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1" name="AutoShape 108"/>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2" name="AutoShape 109"/>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3" name="AutoShape 110"/>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4" name="AutoShape 111"/>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111" name="Group 112"/>
          <p:cNvGrpSpPr>
            <a:grpSpLocks/>
          </p:cNvGrpSpPr>
          <p:nvPr/>
        </p:nvGrpSpPr>
        <p:grpSpPr bwMode="auto">
          <a:xfrm>
            <a:off x="1706987" y="3695245"/>
            <a:ext cx="177210" cy="287392"/>
            <a:chOff x="4608" y="700"/>
            <a:chExt cx="306" cy="553"/>
          </a:xfrm>
        </p:grpSpPr>
        <p:grpSp>
          <p:nvGrpSpPr>
            <p:cNvPr id="112" name="Group 113"/>
            <p:cNvGrpSpPr>
              <a:grpSpLocks/>
            </p:cNvGrpSpPr>
            <p:nvPr/>
          </p:nvGrpSpPr>
          <p:grpSpPr bwMode="auto">
            <a:xfrm>
              <a:off x="4694" y="784"/>
              <a:ext cx="134" cy="469"/>
              <a:chOff x="4740" y="784"/>
              <a:chExt cx="88" cy="692"/>
            </a:xfrm>
          </p:grpSpPr>
          <p:sp>
            <p:nvSpPr>
              <p:cNvPr id="120" name="Line 114"/>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121" name="Group 115"/>
              <p:cNvGrpSpPr>
                <a:grpSpLocks/>
              </p:cNvGrpSpPr>
              <p:nvPr/>
            </p:nvGrpSpPr>
            <p:grpSpPr bwMode="auto">
              <a:xfrm>
                <a:off x="4740" y="784"/>
                <a:ext cx="88" cy="692"/>
                <a:chOff x="4740" y="784"/>
                <a:chExt cx="88" cy="692"/>
              </a:xfrm>
            </p:grpSpPr>
            <p:sp>
              <p:nvSpPr>
                <p:cNvPr id="122" name="Line 116"/>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23" name="Line 117"/>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24" name="Line 118"/>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25" name="Line 119"/>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26" name="Line 120"/>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27" name="Line 121"/>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28" name="Line 122"/>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29" name="Line 123"/>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30" name="Line 124"/>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31" name="Line 125"/>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32" name="Line 126"/>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33" name="Line 127"/>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34" name="Line 128"/>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35" name="Oval 129"/>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113" name="Group 130"/>
            <p:cNvGrpSpPr>
              <a:grpSpLocks/>
            </p:cNvGrpSpPr>
            <p:nvPr/>
          </p:nvGrpSpPr>
          <p:grpSpPr bwMode="auto">
            <a:xfrm>
              <a:off x="4608" y="700"/>
              <a:ext cx="306" cy="90"/>
              <a:chOff x="748" y="2251"/>
              <a:chExt cx="306" cy="90"/>
            </a:xfrm>
          </p:grpSpPr>
          <p:sp>
            <p:nvSpPr>
              <p:cNvPr id="114" name="AutoShape 131"/>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5" name="AutoShape 132"/>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6" name="AutoShape 133"/>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7" name="AutoShape 134"/>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8" name="AutoShape 135"/>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9" name="AutoShape 136"/>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grpSp>
      <p:sp>
        <p:nvSpPr>
          <p:cNvPr id="136" name="Line 137"/>
          <p:cNvSpPr>
            <a:spLocks noChangeShapeType="1"/>
          </p:cNvSpPr>
          <p:nvPr/>
        </p:nvSpPr>
        <p:spPr bwMode="auto">
          <a:xfrm flipV="1">
            <a:off x="2532336" y="3269579"/>
            <a:ext cx="0" cy="28648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37" name="Line 138"/>
          <p:cNvSpPr>
            <a:spLocks noChangeShapeType="1"/>
          </p:cNvSpPr>
          <p:nvPr/>
        </p:nvSpPr>
        <p:spPr bwMode="auto">
          <a:xfrm flipV="1">
            <a:off x="2151481" y="3269579"/>
            <a:ext cx="336797" cy="50790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38" name="Line 139"/>
          <p:cNvSpPr>
            <a:spLocks noChangeShapeType="1"/>
          </p:cNvSpPr>
          <p:nvPr/>
        </p:nvSpPr>
        <p:spPr bwMode="auto">
          <a:xfrm flipV="1">
            <a:off x="2107424" y="3187338"/>
            <a:ext cx="247702" cy="17984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39" name="Line 140"/>
          <p:cNvSpPr>
            <a:spLocks noChangeShapeType="1"/>
          </p:cNvSpPr>
          <p:nvPr/>
        </p:nvSpPr>
        <p:spPr bwMode="auto">
          <a:xfrm flipV="1">
            <a:off x="1777479" y="3228007"/>
            <a:ext cx="665762" cy="36873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40" name="Line 141"/>
          <p:cNvSpPr>
            <a:spLocks noChangeShapeType="1"/>
          </p:cNvSpPr>
          <p:nvPr/>
        </p:nvSpPr>
        <p:spPr bwMode="auto">
          <a:xfrm flipV="1">
            <a:off x="1796082" y="3228007"/>
            <a:ext cx="647160" cy="71305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41" name="Text Box 142"/>
          <p:cNvSpPr txBox="1">
            <a:spLocks noChangeArrowheads="1"/>
          </p:cNvSpPr>
          <p:nvPr/>
        </p:nvSpPr>
        <p:spPr bwMode="auto">
          <a:xfrm>
            <a:off x="3337601" y="1922009"/>
            <a:ext cx="952143" cy="2798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anose="020B0503020204020204" pitchFamily="34" charset="-122"/>
                <a:ea typeface="微软雅黑" panose="020B0503020204020204" pitchFamily="34" charset="-122"/>
              </a:rPr>
              <a:t>公用电话网</a:t>
            </a:r>
          </a:p>
        </p:txBody>
      </p:sp>
      <p:sp>
        <p:nvSpPr>
          <p:cNvPr id="142" name="Freeform 143"/>
          <p:cNvSpPr>
            <a:spLocks/>
          </p:cNvSpPr>
          <p:nvPr/>
        </p:nvSpPr>
        <p:spPr bwMode="auto">
          <a:xfrm>
            <a:off x="1453296" y="648596"/>
            <a:ext cx="1521059" cy="889268"/>
          </a:xfrm>
          <a:custGeom>
            <a:avLst/>
            <a:gdLst>
              <a:gd name="T0" fmla="*/ 78 w 2210"/>
              <a:gd name="T1" fmla="*/ 404 h 1516"/>
              <a:gd name="T2" fmla="*/ 242 w 2210"/>
              <a:gd name="T3" fmla="*/ 217 h 1516"/>
              <a:gd name="T4" fmla="*/ 399 w 2210"/>
              <a:gd name="T5" fmla="*/ 88 h 1516"/>
              <a:gd name="T6" fmla="*/ 662 w 2210"/>
              <a:gd name="T7" fmla="*/ 12 h 1516"/>
              <a:gd name="T8" fmla="*/ 1045 w 2210"/>
              <a:gd name="T9" fmla="*/ 18 h 1516"/>
              <a:gd name="T10" fmla="*/ 1594 w 2210"/>
              <a:gd name="T11" fmla="*/ 66 h 1516"/>
              <a:gd name="T12" fmla="*/ 2057 w 2210"/>
              <a:gd name="T13" fmla="*/ 131 h 1516"/>
              <a:gd name="T14" fmla="*/ 2175 w 2210"/>
              <a:gd name="T15" fmla="*/ 481 h 1516"/>
              <a:gd name="T16" fmla="*/ 2207 w 2210"/>
              <a:gd name="T17" fmla="*/ 712 h 1516"/>
              <a:gd name="T18" fmla="*/ 2188 w 2210"/>
              <a:gd name="T19" fmla="*/ 958 h 1516"/>
              <a:gd name="T20" fmla="*/ 2072 w 2210"/>
              <a:gd name="T21" fmla="*/ 1124 h 1516"/>
              <a:gd name="T22" fmla="*/ 1908 w 2210"/>
              <a:gd name="T23" fmla="*/ 1254 h 1516"/>
              <a:gd name="T24" fmla="*/ 1682 w 2210"/>
              <a:gd name="T25" fmla="*/ 1345 h 1516"/>
              <a:gd name="T26" fmla="*/ 1400 w 2210"/>
              <a:gd name="T27" fmla="*/ 1396 h 1516"/>
              <a:gd name="T28" fmla="*/ 1071 w 2210"/>
              <a:gd name="T29" fmla="*/ 1498 h 1516"/>
              <a:gd name="T30" fmla="*/ 716 w 2210"/>
              <a:gd name="T31" fmla="*/ 1504 h 1516"/>
              <a:gd name="T32" fmla="*/ 371 w 2210"/>
              <a:gd name="T33" fmla="*/ 1429 h 1516"/>
              <a:gd name="T34" fmla="*/ 94 w 2210"/>
              <a:gd name="T35" fmla="*/ 1209 h 1516"/>
              <a:gd name="T36" fmla="*/ 3 w 2210"/>
              <a:gd name="T37" fmla="*/ 710 h 1516"/>
              <a:gd name="T38" fmla="*/ 78 w 2210"/>
              <a:gd name="T39" fmla="*/ 404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10" h="1516">
                <a:moveTo>
                  <a:pt x="78" y="404"/>
                </a:moveTo>
                <a:cubicBezTo>
                  <a:pt x="118" y="322"/>
                  <a:pt x="189" y="270"/>
                  <a:pt x="242" y="217"/>
                </a:cubicBezTo>
                <a:cubicBezTo>
                  <a:pt x="295" y="164"/>
                  <a:pt x="329" y="122"/>
                  <a:pt x="399" y="88"/>
                </a:cubicBezTo>
                <a:cubicBezTo>
                  <a:pt x="469" y="54"/>
                  <a:pt x="554" y="24"/>
                  <a:pt x="662" y="12"/>
                </a:cubicBezTo>
                <a:cubicBezTo>
                  <a:pt x="770" y="0"/>
                  <a:pt x="890" y="9"/>
                  <a:pt x="1045" y="18"/>
                </a:cubicBezTo>
                <a:cubicBezTo>
                  <a:pt x="1200" y="27"/>
                  <a:pt x="1425" y="47"/>
                  <a:pt x="1594" y="66"/>
                </a:cubicBezTo>
                <a:cubicBezTo>
                  <a:pt x="1763" y="85"/>
                  <a:pt x="1960" y="62"/>
                  <a:pt x="2057" y="131"/>
                </a:cubicBezTo>
                <a:cubicBezTo>
                  <a:pt x="2154" y="200"/>
                  <a:pt x="2150" y="384"/>
                  <a:pt x="2175" y="481"/>
                </a:cubicBezTo>
                <a:cubicBezTo>
                  <a:pt x="2200" y="578"/>
                  <a:pt x="2205" y="633"/>
                  <a:pt x="2207" y="712"/>
                </a:cubicBezTo>
                <a:cubicBezTo>
                  <a:pt x="2209" y="791"/>
                  <a:pt x="2210" y="889"/>
                  <a:pt x="2188" y="958"/>
                </a:cubicBezTo>
                <a:cubicBezTo>
                  <a:pt x="2166" y="1027"/>
                  <a:pt x="2119" y="1075"/>
                  <a:pt x="2072" y="1124"/>
                </a:cubicBezTo>
                <a:cubicBezTo>
                  <a:pt x="2025" y="1173"/>
                  <a:pt x="1973" y="1217"/>
                  <a:pt x="1908" y="1254"/>
                </a:cubicBezTo>
                <a:cubicBezTo>
                  <a:pt x="1843" y="1291"/>
                  <a:pt x="1767" y="1321"/>
                  <a:pt x="1682" y="1345"/>
                </a:cubicBezTo>
                <a:cubicBezTo>
                  <a:pt x="1597" y="1369"/>
                  <a:pt x="1502" y="1371"/>
                  <a:pt x="1400" y="1396"/>
                </a:cubicBezTo>
                <a:cubicBezTo>
                  <a:pt x="1298" y="1421"/>
                  <a:pt x="1185" y="1480"/>
                  <a:pt x="1071" y="1498"/>
                </a:cubicBezTo>
                <a:cubicBezTo>
                  <a:pt x="957" y="1516"/>
                  <a:pt x="833" y="1515"/>
                  <a:pt x="716" y="1504"/>
                </a:cubicBezTo>
                <a:cubicBezTo>
                  <a:pt x="599" y="1493"/>
                  <a:pt x="475" y="1478"/>
                  <a:pt x="371" y="1429"/>
                </a:cubicBezTo>
                <a:cubicBezTo>
                  <a:pt x="267" y="1380"/>
                  <a:pt x="155" y="1329"/>
                  <a:pt x="94" y="1209"/>
                </a:cubicBezTo>
                <a:cubicBezTo>
                  <a:pt x="33" y="1089"/>
                  <a:pt x="6" y="844"/>
                  <a:pt x="3" y="710"/>
                </a:cubicBezTo>
                <a:cubicBezTo>
                  <a:pt x="0" y="576"/>
                  <a:pt x="43" y="496"/>
                  <a:pt x="78" y="404"/>
                </a:cubicBezTo>
                <a:close/>
              </a:path>
            </a:pathLst>
          </a:custGeom>
          <a:solidFill>
            <a:srgbClr val="66CCFF"/>
          </a:solidFill>
          <a:ln>
            <a:noFill/>
          </a:ln>
          <a:effectLs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43" name="Text Box 144"/>
          <p:cNvSpPr txBox="1">
            <a:spLocks noChangeArrowheads="1"/>
          </p:cNvSpPr>
          <p:nvPr/>
        </p:nvSpPr>
        <p:spPr bwMode="auto">
          <a:xfrm>
            <a:off x="1728763" y="688225"/>
            <a:ext cx="800219" cy="276999"/>
          </a:xfrm>
          <a:prstGeom prst="rect">
            <a:avLst/>
          </a:prstGeom>
          <a:noFill/>
          <a:ln>
            <a:noFill/>
          </a:ln>
          <a:effectLst/>
          <a:extLst/>
        </p:spPr>
        <p:txBody>
          <a:bodyPr wrap="none">
            <a:spAutoFit/>
          </a:bodyPr>
          <a:lstStyle/>
          <a:p>
            <a:r>
              <a:rPr kumimoji="1" lang="zh-CN" altLang="en-US" sz="1200" b="1" dirty="0">
                <a:solidFill>
                  <a:srgbClr val="CC00CC"/>
                </a:solidFill>
                <a:latin typeface="微软雅黑" panose="020B0503020204020204" pitchFamily="34" charset="-122"/>
                <a:ea typeface="微软雅黑" panose="020B0503020204020204" pitchFamily="34" charset="-122"/>
              </a:rPr>
              <a:t>归属网络</a:t>
            </a:r>
          </a:p>
        </p:txBody>
      </p:sp>
      <p:sp>
        <p:nvSpPr>
          <p:cNvPr id="145" name="Text Box 146"/>
          <p:cNvSpPr txBox="1">
            <a:spLocks noChangeArrowheads="1"/>
          </p:cNvSpPr>
          <p:nvPr/>
        </p:nvSpPr>
        <p:spPr bwMode="auto">
          <a:xfrm>
            <a:off x="3234646" y="593399"/>
            <a:ext cx="650311" cy="2798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anose="020B0503020204020204" pitchFamily="34" charset="-122"/>
                <a:ea typeface="微软雅黑" panose="020B0503020204020204" pitchFamily="34" charset="-122"/>
              </a:rPr>
              <a:t>通信者</a:t>
            </a:r>
          </a:p>
        </p:txBody>
      </p:sp>
      <p:sp>
        <p:nvSpPr>
          <p:cNvPr id="146" name="AutoShape 147"/>
          <p:cNvSpPr>
            <a:spLocks noChangeArrowheads="1"/>
          </p:cNvSpPr>
          <p:nvPr/>
        </p:nvSpPr>
        <p:spPr bwMode="auto">
          <a:xfrm>
            <a:off x="2095170" y="1066190"/>
            <a:ext cx="533589" cy="328061"/>
          </a:xfrm>
          <a:prstGeom prst="can">
            <a:avLst>
              <a:gd name="adj" fmla="val 44935"/>
            </a:avLst>
          </a:prstGeom>
          <a:solidFill>
            <a:srgbClr val="99FF66"/>
          </a:solidFill>
          <a:ln w="6350">
            <a:solidFill>
              <a:schemeClr val="tx1"/>
            </a:solidFill>
            <a:round/>
            <a:headEnd/>
            <a:tailEnd/>
          </a:ln>
          <a:effectLst/>
          <a:extLst/>
        </p:spPr>
        <p:txBody>
          <a:bodyPr wrap="none" anchor="ctr"/>
          <a:lstStyle/>
          <a:p>
            <a:pPr algn="ctr"/>
            <a:endParaRPr lang="zh-CN" altLang="zh-CN" sz="1100" b="1">
              <a:latin typeface="微软雅黑" panose="020B0503020204020204" pitchFamily="34" charset="-122"/>
              <a:ea typeface="微软雅黑" panose="020B0503020204020204" pitchFamily="34" charset="-122"/>
            </a:endParaRPr>
          </a:p>
        </p:txBody>
      </p:sp>
      <p:sp>
        <p:nvSpPr>
          <p:cNvPr id="147" name="Text Box 148"/>
          <p:cNvSpPr txBox="1">
            <a:spLocks noChangeArrowheads="1"/>
          </p:cNvSpPr>
          <p:nvPr/>
        </p:nvSpPr>
        <p:spPr bwMode="auto">
          <a:xfrm>
            <a:off x="1929877" y="869909"/>
            <a:ext cx="890405" cy="2798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100" b="1" dirty="0">
                <a:latin typeface="微软雅黑" panose="020B0503020204020204" pitchFamily="34" charset="-122"/>
                <a:ea typeface="微软雅黑" panose="020B0503020204020204" pitchFamily="34" charset="-122"/>
              </a:rPr>
              <a:t>归属 </a:t>
            </a:r>
            <a:r>
              <a:rPr kumimoji="1" lang="en-US" altLang="zh-CN" sz="1100" b="1" dirty="0">
                <a:latin typeface="微软雅黑" panose="020B0503020204020204" pitchFamily="34" charset="-122"/>
                <a:ea typeface="微软雅黑" panose="020B0503020204020204" pitchFamily="34" charset="-122"/>
              </a:rPr>
              <a:t>MSC</a:t>
            </a:r>
          </a:p>
        </p:txBody>
      </p:sp>
      <p:sp>
        <p:nvSpPr>
          <p:cNvPr id="148" name="Freeform 149"/>
          <p:cNvSpPr>
            <a:spLocks/>
          </p:cNvSpPr>
          <p:nvPr/>
        </p:nvSpPr>
        <p:spPr bwMode="auto">
          <a:xfrm>
            <a:off x="2606242" y="1043103"/>
            <a:ext cx="1068025" cy="383056"/>
          </a:xfrm>
          <a:custGeom>
            <a:avLst/>
            <a:gdLst>
              <a:gd name="T0" fmla="*/ 1148 w 1148"/>
              <a:gd name="T1" fmla="*/ 0 h 285"/>
              <a:gd name="T2" fmla="*/ 792 w 1148"/>
              <a:gd name="T3" fmla="*/ 276 h 285"/>
              <a:gd name="T4" fmla="*/ 0 w 1148"/>
              <a:gd name="T5" fmla="*/ 56 h 285"/>
              <a:gd name="connsiteX0" fmla="*/ 10700 w 10700"/>
              <a:gd name="connsiteY0" fmla="*/ 0 h 14872"/>
              <a:gd name="connsiteX1" fmla="*/ 6899 w 10700"/>
              <a:gd name="connsiteY1" fmla="*/ 14861 h 14872"/>
              <a:gd name="connsiteX2" fmla="*/ 0 w 10700"/>
              <a:gd name="connsiteY2" fmla="*/ 7142 h 14872"/>
            </a:gdLst>
            <a:ahLst/>
            <a:cxnLst>
              <a:cxn ang="0">
                <a:pos x="connsiteX0" y="connsiteY0"/>
              </a:cxn>
              <a:cxn ang="0">
                <a:pos x="connsiteX1" y="connsiteY1"/>
              </a:cxn>
              <a:cxn ang="0">
                <a:pos x="connsiteX2" y="connsiteY2"/>
              </a:cxn>
            </a:cxnLst>
            <a:rect l="l" t="t" r="r" b="b"/>
            <a:pathLst>
              <a:path w="10700" h="14872">
                <a:moveTo>
                  <a:pt x="10700" y="0"/>
                </a:moveTo>
                <a:cubicBezTo>
                  <a:pt x="10186" y="1579"/>
                  <a:pt x="8563" y="14545"/>
                  <a:pt x="6899" y="14861"/>
                </a:cubicBezTo>
                <a:cubicBezTo>
                  <a:pt x="5235" y="15177"/>
                  <a:pt x="1437" y="8756"/>
                  <a:pt x="0" y="7142"/>
                </a:cubicBezTo>
              </a:path>
            </a:pathLst>
          </a:custGeom>
          <a:noFill/>
          <a:ln w="38100" cmpd="sng">
            <a:solidFill>
              <a:schemeClr val="hlink"/>
            </a:solidFill>
            <a:round/>
            <a:headEnd type="non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149" name="Group 150"/>
          <p:cNvGrpSpPr>
            <a:grpSpLocks/>
          </p:cNvGrpSpPr>
          <p:nvPr/>
        </p:nvGrpSpPr>
        <p:grpSpPr bwMode="auto">
          <a:xfrm>
            <a:off x="1821537" y="4047707"/>
            <a:ext cx="310362" cy="147312"/>
            <a:chOff x="3561" y="3339"/>
            <a:chExt cx="317" cy="163"/>
          </a:xfrm>
        </p:grpSpPr>
        <p:sp>
          <p:nvSpPr>
            <p:cNvPr id="150" name="AutoShape 151"/>
            <p:cNvSpPr>
              <a:spLocks noChangeAspect="1" noChangeArrowheads="1" noTextEdit="1"/>
            </p:cNvSpPr>
            <p:nvPr/>
          </p:nvSpPr>
          <p:spPr bwMode="auto">
            <a:xfrm flipH="1">
              <a:off x="3561" y="3339"/>
              <a:ext cx="317" cy="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151" name="Group 152"/>
            <p:cNvGrpSpPr>
              <a:grpSpLocks/>
            </p:cNvGrpSpPr>
            <p:nvPr/>
          </p:nvGrpSpPr>
          <p:grpSpPr bwMode="auto">
            <a:xfrm flipH="1">
              <a:off x="3676" y="3344"/>
              <a:ext cx="45" cy="34"/>
              <a:chOff x="3037" y="3208"/>
              <a:chExt cx="45" cy="34"/>
            </a:xfrm>
          </p:grpSpPr>
          <p:sp>
            <p:nvSpPr>
              <p:cNvPr id="273" name="Freeform 153"/>
              <p:cNvSpPr>
                <a:spLocks/>
              </p:cNvSpPr>
              <p:nvPr/>
            </p:nvSpPr>
            <p:spPr bwMode="auto">
              <a:xfrm>
                <a:off x="3073" y="3208"/>
                <a:ext cx="9" cy="32"/>
              </a:xfrm>
              <a:custGeom>
                <a:avLst/>
                <a:gdLst>
                  <a:gd name="T0" fmla="*/ 157 w 157"/>
                  <a:gd name="T1" fmla="*/ 0 h 444"/>
                  <a:gd name="T2" fmla="*/ 128 w 157"/>
                  <a:gd name="T3" fmla="*/ 26 h 444"/>
                  <a:gd name="T4" fmla="*/ 58 w 157"/>
                  <a:gd name="T5" fmla="*/ 267 h 444"/>
                  <a:gd name="T6" fmla="*/ 0 w 157"/>
                  <a:gd name="T7" fmla="*/ 444 h 444"/>
                  <a:gd name="T8" fmla="*/ 45 w 157"/>
                  <a:gd name="T9" fmla="*/ 439 h 444"/>
                  <a:gd name="T10" fmla="*/ 157 w 157"/>
                  <a:gd name="T11" fmla="*/ 0 h 444"/>
                </a:gdLst>
                <a:ahLst/>
                <a:cxnLst>
                  <a:cxn ang="0">
                    <a:pos x="T0" y="T1"/>
                  </a:cxn>
                  <a:cxn ang="0">
                    <a:pos x="T2" y="T3"/>
                  </a:cxn>
                  <a:cxn ang="0">
                    <a:pos x="T4" y="T5"/>
                  </a:cxn>
                  <a:cxn ang="0">
                    <a:pos x="T6" y="T7"/>
                  </a:cxn>
                  <a:cxn ang="0">
                    <a:pos x="T8" y="T9"/>
                  </a:cxn>
                  <a:cxn ang="0">
                    <a:pos x="T10" y="T11"/>
                  </a:cxn>
                </a:cxnLst>
                <a:rect l="0" t="0" r="r" b="b"/>
                <a:pathLst>
                  <a:path w="157" h="444">
                    <a:moveTo>
                      <a:pt x="157" y="0"/>
                    </a:moveTo>
                    <a:lnTo>
                      <a:pt x="128" y="26"/>
                    </a:lnTo>
                    <a:lnTo>
                      <a:pt x="58" y="267"/>
                    </a:lnTo>
                    <a:lnTo>
                      <a:pt x="0" y="444"/>
                    </a:lnTo>
                    <a:lnTo>
                      <a:pt x="45" y="439"/>
                    </a:lnTo>
                    <a:lnTo>
                      <a:pt x="157" y="0"/>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74" name="Freeform 154"/>
              <p:cNvSpPr>
                <a:spLocks/>
              </p:cNvSpPr>
              <p:nvPr/>
            </p:nvSpPr>
            <p:spPr bwMode="auto">
              <a:xfrm>
                <a:off x="3037" y="3209"/>
                <a:ext cx="19" cy="33"/>
              </a:xfrm>
              <a:custGeom>
                <a:avLst/>
                <a:gdLst>
                  <a:gd name="T0" fmla="*/ 262 w 340"/>
                  <a:gd name="T1" fmla="*/ 0 h 465"/>
                  <a:gd name="T2" fmla="*/ 0 w 340"/>
                  <a:gd name="T3" fmla="*/ 465 h 465"/>
                  <a:gd name="T4" fmla="*/ 111 w 340"/>
                  <a:gd name="T5" fmla="*/ 464 h 465"/>
                  <a:gd name="T6" fmla="*/ 340 w 340"/>
                  <a:gd name="T7" fmla="*/ 11 h 465"/>
                  <a:gd name="T8" fmla="*/ 262 w 340"/>
                  <a:gd name="T9" fmla="*/ 0 h 465"/>
                </a:gdLst>
                <a:ahLst/>
                <a:cxnLst>
                  <a:cxn ang="0">
                    <a:pos x="T0" y="T1"/>
                  </a:cxn>
                  <a:cxn ang="0">
                    <a:pos x="T2" y="T3"/>
                  </a:cxn>
                  <a:cxn ang="0">
                    <a:pos x="T4" y="T5"/>
                  </a:cxn>
                  <a:cxn ang="0">
                    <a:pos x="T6" y="T7"/>
                  </a:cxn>
                  <a:cxn ang="0">
                    <a:pos x="T8" y="T9"/>
                  </a:cxn>
                </a:cxnLst>
                <a:rect l="0" t="0" r="r" b="b"/>
                <a:pathLst>
                  <a:path w="340" h="465">
                    <a:moveTo>
                      <a:pt x="262" y="0"/>
                    </a:moveTo>
                    <a:lnTo>
                      <a:pt x="0" y="465"/>
                    </a:lnTo>
                    <a:lnTo>
                      <a:pt x="111" y="464"/>
                    </a:lnTo>
                    <a:lnTo>
                      <a:pt x="340" y="11"/>
                    </a:lnTo>
                    <a:lnTo>
                      <a:pt x="262" y="0"/>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nvGrpSpPr>
            <p:cNvPr id="152" name="Group 155"/>
            <p:cNvGrpSpPr>
              <a:grpSpLocks/>
            </p:cNvGrpSpPr>
            <p:nvPr/>
          </p:nvGrpSpPr>
          <p:grpSpPr bwMode="auto">
            <a:xfrm flipH="1">
              <a:off x="3614" y="3351"/>
              <a:ext cx="168" cy="55"/>
              <a:chOff x="2976" y="3215"/>
              <a:chExt cx="168" cy="55"/>
            </a:xfrm>
          </p:grpSpPr>
          <p:sp>
            <p:nvSpPr>
              <p:cNvPr id="257" name="Freeform 156"/>
              <p:cNvSpPr>
                <a:spLocks/>
              </p:cNvSpPr>
              <p:nvPr/>
            </p:nvSpPr>
            <p:spPr bwMode="auto">
              <a:xfrm>
                <a:off x="2981" y="3231"/>
                <a:ext cx="163" cy="30"/>
              </a:xfrm>
              <a:custGeom>
                <a:avLst/>
                <a:gdLst>
                  <a:gd name="T0" fmla="*/ 1633 w 2926"/>
                  <a:gd name="T1" fmla="*/ 113 h 418"/>
                  <a:gd name="T2" fmla="*/ 1686 w 2926"/>
                  <a:gd name="T3" fmla="*/ 67 h 418"/>
                  <a:gd name="T4" fmla="*/ 1721 w 2926"/>
                  <a:gd name="T5" fmla="*/ 37 h 418"/>
                  <a:gd name="T6" fmla="*/ 1768 w 2926"/>
                  <a:gd name="T7" fmla="*/ 20 h 418"/>
                  <a:gd name="T8" fmla="*/ 1821 w 2926"/>
                  <a:gd name="T9" fmla="*/ 0 h 418"/>
                  <a:gd name="T10" fmla="*/ 1902 w 2926"/>
                  <a:gd name="T11" fmla="*/ 0 h 418"/>
                  <a:gd name="T12" fmla="*/ 2656 w 2926"/>
                  <a:gd name="T13" fmla="*/ 44 h 418"/>
                  <a:gd name="T14" fmla="*/ 2725 w 2926"/>
                  <a:gd name="T15" fmla="*/ 50 h 418"/>
                  <a:gd name="T16" fmla="*/ 2763 w 2926"/>
                  <a:gd name="T17" fmla="*/ 54 h 418"/>
                  <a:gd name="T18" fmla="*/ 2796 w 2926"/>
                  <a:gd name="T19" fmla="*/ 64 h 418"/>
                  <a:gd name="T20" fmla="*/ 2823 w 2926"/>
                  <a:gd name="T21" fmla="*/ 76 h 418"/>
                  <a:gd name="T22" fmla="*/ 2851 w 2926"/>
                  <a:gd name="T23" fmla="*/ 91 h 418"/>
                  <a:gd name="T24" fmla="*/ 2868 w 2926"/>
                  <a:gd name="T25" fmla="*/ 105 h 418"/>
                  <a:gd name="T26" fmla="*/ 2886 w 2926"/>
                  <a:gd name="T27" fmla="*/ 128 h 418"/>
                  <a:gd name="T28" fmla="*/ 2902 w 2926"/>
                  <a:gd name="T29" fmla="*/ 152 h 418"/>
                  <a:gd name="T30" fmla="*/ 2926 w 2926"/>
                  <a:gd name="T31" fmla="*/ 208 h 418"/>
                  <a:gd name="T32" fmla="*/ 2900 w 2926"/>
                  <a:gd name="T33" fmla="*/ 316 h 418"/>
                  <a:gd name="T34" fmla="*/ 1766 w 2926"/>
                  <a:gd name="T35" fmla="*/ 418 h 418"/>
                  <a:gd name="T36" fmla="*/ 961 w 2926"/>
                  <a:gd name="T37" fmla="*/ 316 h 418"/>
                  <a:gd name="T38" fmla="*/ 0 w 2926"/>
                  <a:gd name="T39" fmla="*/ 198 h 418"/>
                  <a:gd name="T40" fmla="*/ 889 w 2926"/>
                  <a:gd name="T41" fmla="*/ 130 h 418"/>
                  <a:gd name="T42" fmla="*/ 1466 w 2926"/>
                  <a:gd name="T43" fmla="*/ 125 h 418"/>
                  <a:gd name="T44" fmla="*/ 1633 w 2926"/>
                  <a:gd name="T45" fmla="*/ 113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26" h="418">
                    <a:moveTo>
                      <a:pt x="1633" y="113"/>
                    </a:moveTo>
                    <a:lnTo>
                      <a:pt x="1686" y="67"/>
                    </a:lnTo>
                    <a:lnTo>
                      <a:pt x="1721" y="37"/>
                    </a:lnTo>
                    <a:lnTo>
                      <a:pt x="1768" y="20"/>
                    </a:lnTo>
                    <a:lnTo>
                      <a:pt x="1821" y="0"/>
                    </a:lnTo>
                    <a:lnTo>
                      <a:pt x="1902" y="0"/>
                    </a:lnTo>
                    <a:lnTo>
                      <a:pt x="2656" y="44"/>
                    </a:lnTo>
                    <a:lnTo>
                      <a:pt x="2725" y="50"/>
                    </a:lnTo>
                    <a:lnTo>
                      <a:pt x="2763" y="54"/>
                    </a:lnTo>
                    <a:lnTo>
                      <a:pt x="2796" y="64"/>
                    </a:lnTo>
                    <a:lnTo>
                      <a:pt x="2823" y="76"/>
                    </a:lnTo>
                    <a:lnTo>
                      <a:pt x="2851" y="91"/>
                    </a:lnTo>
                    <a:lnTo>
                      <a:pt x="2868" y="105"/>
                    </a:lnTo>
                    <a:lnTo>
                      <a:pt x="2886" y="128"/>
                    </a:lnTo>
                    <a:lnTo>
                      <a:pt x="2902" y="152"/>
                    </a:lnTo>
                    <a:lnTo>
                      <a:pt x="2926" y="208"/>
                    </a:lnTo>
                    <a:lnTo>
                      <a:pt x="2900" y="316"/>
                    </a:lnTo>
                    <a:lnTo>
                      <a:pt x="1766" y="418"/>
                    </a:lnTo>
                    <a:lnTo>
                      <a:pt x="961" y="316"/>
                    </a:lnTo>
                    <a:lnTo>
                      <a:pt x="0" y="198"/>
                    </a:lnTo>
                    <a:lnTo>
                      <a:pt x="889" y="130"/>
                    </a:lnTo>
                    <a:lnTo>
                      <a:pt x="1466" y="125"/>
                    </a:lnTo>
                    <a:lnTo>
                      <a:pt x="1633" y="113"/>
                    </a:lnTo>
                    <a:close/>
                  </a:path>
                </a:pathLst>
              </a:custGeom>
              <a:solidFill>
                <a:srgbClr val="201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258" name="Group 157"/>
              <p:cNvGrpSpPr>
                <a:grpSpLocks/>
              </p:cNvGrpSpPr>
              <p:nvPr/>
            </p:nvGrpSpPr>
            <p:grpSpPr bwMode="auto">
              <a:xfrm>
                <a:off x="2976" y="3215"/>
                <a:ext cx="132" cy="55"/>
                <a:chOff x="2976" y="3215"/>
                <a:chExt cx="132" cy="55"/>
              </a:xfrm>
            </p:grpSpPr>
            <p:grpSp>
              <p:nvGrpSpPr>
                <p:cNvPr id="259" name="Group 158"/>
                <p:cNvGrpSpPr>
                  <a:grpSpLocks/>
                </p:cNvGrpSpPr>
                <p:nvPr/>
              </p:nvGrpSpPr>
              <p:grpSpPr bwMode="auto">
                <a:xfrm>
                  <a:off x="3014" y="3215"/>
                  <a:ext cx="94" cy="55"/>
                  <a:chOff x="3014" y="3215"/>
                  <a:chExt cx="94" cy="55"/>
                </a:xfrm>
              </p:grpSpPr>
              <p:grpSp>
                <p:nvGrpSpPr>
                  <p:cNvPr id="261" name="Group 159"/>
                  <p:cNvGrpSpPr>
                    <a:grpSpLocks/>
                  </p:cNvGrpSpPr>
                  <p:nvPr/>
                </p:nvGrpSpPr>
                <p:grpSpPr bwMode="auto">
                  <a:xfrm>
                    <a:off x="3054" y="3218"/>
                    <a:ext cx="54" cy="52"/>
                    <a:chOff x="3054" y="3218"/>
                    <a:chExt cx="54" cy="52"/>
                  </a:xfrm>
                </p:grpSpPr>
                <p:grpSp>
                  <p:nvGrpSpPr>
                    <p:cNvPr id="268" name="Group 160"/>
                    <p:cNvGrpSpPr>
                      <a:grpSpLocks/>
                    </p:cNvGrpSpPr>
                    <p:nvPr/>
                  </p:nvGrpSpPr>
                  <p:grpSpPr bwMode="auto">
                    <a:xfrm>
                      <a:off x="3090" y="3228"/>
                      <a:ext cx="9" cy="3"/>
                      <a:chOff x="3090" y="3228"/>
                      <a:chExt cx="9" cy="3"/>
                    </a:xfrm>
                  </p:grpSpPr>
                  <p:sp>
                    <p:nvSpPr>
                      <p:cNvPr id="271" name="Line 161"/>
                      <p:cNvSpPr>
                        <a:spLocks noChangeShapeType="1"/>
                      </p:cNvSpPr>
                      <p:nvPr/>
                    </p:nvSpPr>
                    <p:spPr bwMode="auto">
                      <a:xfrm flipH="1">
                        <a:off x="3090" y="3228"/>
                        <a:ext cx="1" cy="3"/>
                      </a:xfrm>
                      <a:prstGeom prst="line">
                        <a:avLst/>
                      </a:prstGeom>
                      <a:noFill/>
                      <a:ln w="0">
                        <a:solidFill>
                          <a:srgbClr val="201000"/>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72" name="Line 162"/>
                      <p:cNvSpPr>
                        <a:spLocks noChangeShapeType="1"/>
                      </p:cNvSpPr>
                      <p:nvPr/>
                    </p:nvSpPr>
                    <p:spPr bwMode="auto">
                      <a:xfrm flipH="1">
                        <a:off x="3098" y="3228"/>
                        <a:ext cx="1" cy="3"/>
                      </a:xfrm>
                      <a:prstGeom prst="line">
                        <a:avLst/>
                      </a:prstGeom>
                      <a:noFill/>
                      <a:ln w="0">
                        <a:solidFill>
                          <a:srgbClr val="201000"/>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sp>
                  <p:nvSpPr>
                    <p:cNvPr id="269" name="Freeform 163"/>
                    <p:cNvSpPr>
                      <a:spLocks/>
                    </p:cNvSpPr>
                    <p:nvPr/>
                  </p:nvSpPr>
                  <p:spPr bwMode="auto">
                    <a:xfrm>
                      <a:off x="3054" y="3229"/>
                      <a:ext cx="54" cy="41"/>
                    </a:xfrm>
                    <a:custGeom>
                      <a:avLst/>
                      <a:gdLst>
                        <a:gd name="T0" fmla="*/ 279 w 974"/>
                        <a:gd name="T1" fmla="*/ 220 h 579"/>
                        <a:gd name="T2" fmla="*/ 311 w 974"/>
                        <a:gd name="T3" fmla="*/ 187 h 579"/>
                        <a:gd name="T4" fmla="*/ 338 w 974"/>
                        <a:gd name="T5" fmla="*/ 150 h 579"/>
                        <a:gd name="T6" fmla="*/ 447 w 974"/>
                        <a:gd name="T7" fmla="*/ 24 h 579"/>
                        <a:gd name="T8" fmla="*/ 463 w 974"/>
                        <a:gd name="T9" fmla="*/ 14 h 579"/>
                        <a:gd name="T10" fmla="*/ 477 w 974"/>
                        <a:gd name="T11" fmla="*/ 7 h 579"/>
                        <a:gd name="T12" fmla="*/ 491 w 974"/>
                        <a:gd name="T13" fmla="*/ 4 h 579"/>
                        <a:gd name="T14" fmla="*/ 512 w 974"/>
                        <a:gd name="T15" fmla="*/ 0 h 579"/>
                        <a:gd name="T16" fmla="*/ 531 w 974"/>
                        <a:gd name="T17" fmla="*/ 2 h 579"/>
                        <a:gd name="T18" fmla="*/ 852 w 974"/>
                        <a:gd name="T19" fmla="*/ 19 h 579"/>
                        <a:gd name="T20" fmla="*/ 869 w 974"/>
                        <a:gd name="T21" fmla="*/ 20 h 579"/>
                        <a:gd name="T22" fmla="*/ 895 w 974"/>
                        <a:gd name="T23" fmla="*/ 23 h 579"/>
                        <a:gd name="T24" fmla="*/ 914 w 974"/>
                        <a:gd name="T25" fmla="*/ 24 h 579"/>
                        <a:gd name="T26" fmla="*/ 939 w 974"/>
                        <a:gd name="T27" fmla="*/ 32 h 579"/>
                        <a:gd name="T28" fmla="*/ 954 w 974"/>
                        <a:gd name="T29" fmla="*/ 39 h 579"/>
                        <a:gd name="T30" fmla="*/ 965 w 974"/>
                        <a:gd name="T31" fmla="*/ 50 h 579"/>
                        <a:gd name="T32" fmla="*/ 968 w 974"/>
                        <a:gd name="T33" fmla="*/ 65 h 579"/>
                        <a:gd name="T34" fmla="*/ 974 w 974"/>
                        <a:gd name="T35" fmla="*/ 89 h 579"/>
                        <a:gd name="T36" fmla="*/ 972 w 974"/>
                        <a:gd name="T37" fmla="*/ 103 h 579"/>
                        <a:gd name="T38" fmla="*/ 967 w 974"/>
                        <a:gd name="T39" fmla="*/ 121 h 579"/>
                        <a:gd name="T40" fmla="*/ 881 w 974"/>
                        <a:gd name="T41" fmla="*/ 246 h 579"/>
                        <a:gd name="T42" fmla="*/ 850 w 974"/>
                        <a:gd name="T43" fmla="*/ 292 h 579"/>
                        <a:gd name="T44" fmla="*/ 826 w 974"/>
                        <a:gd name="T45" fmla="*/ 323 h 579"/>
                        <a:gd name="T46" fmla="*/ 800 w 974"/>
                        <a:gd name="T47" fmla="*/ 363 h 579"/>
                        <a:gd name="T48" fmla="*/ 768 w 974"/>
                        <a:gd name="T49" fmla="*/ 402 h 579"/>
                        <a:gd name="T50" fmla="*/ 735 w 974"/>
                        <a:gd name="T51" fmla="*/ 434 h 579"/>
                        <a:gd name="T52" fmla="*/ 580 w 974"/>
                        <a:gd name="T53" fmla="*/ 579 h 579"/>
                        <a:gd name="T54" fmla="*/ 0 w 974"/>
                        <a:gd name="T55" fmla="*/ 502 h 579"/>
                        <a:gd name="T56" fmla="*/ 209 w 974"/>
                        <a:gd name="T57" fmla="*/ 284 h 579"/>
                        <a:gd name="T58" fmla="*/ 242 w 974"/>
                        <a:gd name="T59" fmla="*/ 256 h 579"/>
                        <a:gd name="T60" fmla="*/ 279 w 974"/>
                        <a:gd name="T61" fmla="*/ 220 h 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74" h="579">
                          <a:moveTo>
                            <a:pt x="279" y="220"/>
                          </a:moveTo>
                          <a:lnTo>
                            <a:pt x="311" y="187"/>
                          </a:lnTo>
                          <a:lnTo>
                            <a:pt x="338" y="150"/>
                          </a:lnTo>
                          <a:lnTo>
                            <a:pt x="447" y="24"/>
                          </a:lnTo>
                          <a:lnTo>
                            <a:pt x="463" y="14"/>
                          </a:lnTo>
                          <a:lnTo>
                            <a:pt x="477" y="7"/>
                          </a:lnTo>
                          <a:lnTo>
                            <a:pt x="491" y="4"/>
                          </a:lnTo>
                          <a:lnTo>
                            <a:pt x="512" y="0"/>
                          </a:lnTo>
                          <a:lnTo>
                            <a:pt x="531" y="2"/>
                          </a:lnTo>
                          <a:lnTo>
                            <a:pt x="852" y="19"/>
                          </a:lnTo>
                          <a:lnTo>
                            <a:pt x="869" y="20"/>
                          </a:lnTo>
                          <a:lnTo>
                            <a:pt x="895" y="23"/>
                          </a:lnTo>
                          <a:lnTo>
                            <a:pt x="914" y="24"/>
                          </a:lnTo>
                          <a:lnTo>
                            <a:pt x="939" y="32"/>
                          </a:lnTo>
                          <a:lnTo>
                            <a:pt x="954" y="39"/>
                          </a:lnTo>
                          <a:lnTo>
                            <a:pt x="965" y="50"/>
                          </a:lnTo>
                          <a:lnTo>
                            <a:pt x="968" y="65"/>
                          </a:lnTo>
                          <a:lnTo>
                            <a:pt x="974" y="89"/>
                          </a:lnTo>
                          <a:lnTo>
                            <a:pt x="972" y="103"/>
                          </a:lnTo>
                          <a:lnTo>
                            <a:pt x="967" y="121"/>
                          </a:lnTo>
                          <a:lnTo>
                            <a:pt x="881" y="246"/>
                          </a:lnTo>
                          <a:lnTo>
                            <a:pt x="850" y="292"/>
                          </a:lnTo>
                          <a:lnTo>
                            <a:pt x="826" y="323"/>
                          </a:lnTo>
                          <a:lnTo>
                            <a:pt x="800" y="363"/>
                          </a:lnTo>
                          <a:lnTo>
                            <a:pt x="768" y="402"/>
                          </a:lnTo>
                          <a:lnTo>
                            <a:pt x="735" y="434"/>
                          </a:lnTo>
                          <a:lnTo>
                            <a:pt x="580" y="579"/>
                          </a:lnTo>
                          <a:lnTo>
                            <a:pt x="0" y="502"/>
                          </a:lnTo>
                          <a:lnTo>
                            <a:pt x="209" y="284"/>
                          </a:lnTo>
                          <a:lnTo>
                            <a:pt x="242" y="256"/>
                          </a:lnTo>
                          <a:lnTo>
                            <a:pt x="279" y="220"/>
                          </a:lnTo>
                          <a:close/>
                        </a:path>
                      </a:pathLst>
                    </a:custGeom>
                    <a:solidFill>
                      <a:srgbClr val="402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70" name="Freeform 164"/>
                    <p:cNvSpPr>
                      <a:spLocks/>
                    </p:cNvSpPr>
                    <p:nvPr/>
                  </p:nvSpPr>
                  <p:spPr bwMode="auto">
                    <a:xfrm>
                      <a:off x="3084" y="3218"/>
                      <a:ext cx="20" cy="11"/>
                    </a:xfrm>
                    <a:custGeom>
                      <a:avLst/>
                      <a:gdLst>
                        <a:gd name="T0" fmla="*/ 42 w 345"/>
                        <a:gd name="T1" fmla="*/ 15 h 159"/>
                        <a:gd name="T2" fmla="*/ 0 w 345"/>
                        <a:gd name="T3" fmla="*/ 103 h 159"/>
                        <a:gd name="T4" fmla="*/ 0 w 345"/>
                        <a:gd name="T5" fmla="*/ 112 h 159"/>
                        <a:gd name="T6" fmla="*/ 2 w 345"/>
                        <a:gd name="T7" fmla="*/ 123 h 159"/>
                        <a:gd name="T8" fmla="*/ 10 w 345"/>
                        <a:gd name="T9" fmla="*/ 134 h 159"/>
                        <a:gd name="T10" fmla="*/ 17 w 345"/>
                        <a:gd name="T11" fmla="*/ 138 h 159"/>
                        <a:gd name="T12" fmla="*/ 292 w 345"/>
                        <a:gd name="T13" fmla="*/ 159 h 159"/>
                        <a:gd name="T14" fmla="*/ 309 w 345"/>
                        <a:gd name="T15" fmla="*/ 157 h 159"/>
                        <a:gd name="T16" fmla="*/ 322 w 345"/>
                        <a:gd name="T17" fmla="*/ 157 h 159"/>
                        <a:gd name="T18" fmla="*/ 334 w 345"/>
                        <a:gd name="T19" fmla="*/ 145 h 159"/>
                        <a:gd name="T20" fmla="*/ 342 w 345"/>
                        <a:gd name="T21" fmla="*/ 134 h 159"/>
                        <a:gd name="T22" fmla="*/ 345 w 345"/>
                        <a:gd name="T23" fmla="*/ 122 h 159"/>
                        <a:gd name="T24" fmla="*/ 334 w 345"/>
                        <a:gd name="T25" fmla="*/ 26 h 159"/>
                        <a:gd name="T26" fmla="*/ 312 w 345"/>
                        <a:gd name="T27" fmla="*/ 8 h 159"/>
                        <a:gd name="T28" fmla="*/ 297 w 345"/>
                        <a:gd name="T29" fmla="*/ 1 h 159"/>
                        <a:gd name="T30" fmla="*/ 278 w 345"/>
                        <a:gd name="T31" fmla="*/ 0 h 159"/>
                        <a:gd name="T32" fmla="*/ 62 w 345"/>
                        <a:gd name="T33" fmla="*/ 3 h 159"/>
                        <a:gd name="T34" fmla="*/ 49 w 345"/>
                        <a:gd name="T35" fmla="*/ 8 h 159"/>
                        <a:gd name="T36" fmla="*/ 42 w 345"/>
                        <a:gd name="T37" fmla="*/ 1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5" h="159">
                          <a:moveTo>
                            <a:pt x="42" y="15"/>
                          </a:moveTo>
                          <a:lnTo>
                            <a:pt x="0" y="103"/>
                          </a:lnTo>
                          <a:lnTo>
                            <a:pt x="0" y="112"/>
                          </a:lnTo>
                          <a:lnTo>
                            <a:pt x="2" y="123"/>
                          </a:lnTo>
                          <a:lnTo>
                            <a:pt x="10" y="134"/>
                          </a:lnTo>
                          <a:lnTo>
                            <a:pt x="17" y="138"/>
                          </a:lnTo>
                          <a:lnTo>
                            <a:pt x="292" y="159"/>
                          </a:lnTo>
                          <a:lnTo>
                            <a:pt x="309" y="157"/>
                          </a:lnTo>
                          <a:lnTo>
                            <a:pt x="322" y="157"/>
                          </a:lnTo>
                          <a:lnTo>
                            <a:pt x="334" y="145"/>
                          </a:lnTo>
                          <a:lnTo>
                            <a:pt x="342" y="134"/>
                          </a:lnTo>
                          <a:lnTo>
                            <a:pt x="345" y="122"/>
                          </a:lnTo>
                          <a:lnTo>
                            <a:pt x="334" y="26"/>
                          </a:lnTo>
                          <a:lnTo>
                            <a:pt x="312" y="8"/>
                          </a:lnTo>
                          <a:lnTo>
                            <a:pt x="297" y="1"/>
                          </a:lnTo>
                          <a:lnTo>
                            <a:pt x="278" y="0"/>
                          </a:lnTo>
                          <a:lnTo>
                            <a:pt x="62" y="3"/>
                          </a:lnTo>
                          <a:lnTo>
                            <a:pt x="49" y="8"/>
                          </a:lnTo>
                          <a:lnTo>
                            <a:pt x="42" y="15"/>
                          </a:lnTo>
                          <a:close/>
                        </a:path>
                      </a:pathLst>
                    </a:custGeom>
                    <a:solidFill>
                      <a:srgbClr val="402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nvGrpSpPr>
                  <p:cNvPr id="262" name="Group 165"/>
                  <p:cNvGrpSpPr>
                    <a:grpSpLocks/>
                  </p:cNvGrpSpPr>
                  <p:nvPr/>
                </p:nvGrpSpPr>
                <p:grpSpPr bwMode="auto">
                  <a:xfrm>
                    <a:off x="3014" y="3215"/>
                    <a:ext cx="54" cy="53"/>
                    <a:chOff x="3014" y="3215"/>
                    <a:chExt cx="54" cy="53"/>
                  </a:xfrm>
                </p:grpSpPr>
                <p:grpSp>
                  <p:nvGrpSpPr>
                    <p:cNvPr id="263" name="Group 166"/>
                    <p:cNvGrpSpPr>
                      <a:grpSpLocks/>
                    </p:cNvGrpSpPr>
                    <p:nvPr/>
                  </p:nvGrpSpPr>
                  <p:grpSpPr bwMode="auto">
                    <a:xfrm>
                      <a:off x="3050" y="3224"/>
                      <a:ext cx="10" cy="4"/>
                      <a:chOff x="3050" y="3224"/>
                      <a:chExt cx="10" cy="4"/>
                    </a:xfrm>
                  </p:grpSpPr>
                  <p:sp>
                    <p:nvSpPr>
                      <p:cNvPr id="266" name="Line 167"/>
                      <p:cNvSpPr>
                        <a:spLocks noChangeShapeType="1"/>
                      </p:cNvSpPr>
                      <p:nvPr/>
                    </p:nvSpPr>
                    <p:spPr bwMode="auto">
                      <a:xfrm flipH="1">
                        <a:off x="3050" y="3224"/>
                        <a:ext cx="1" cy="4"/>
                      </a:xfrm>
                      <a:prstGeom prst="line">
                        <a:avLst/>
                      </a:prstGeom>
                      <a:noFill/>
                      <a:ln w="0">
                        <a:solidFill>
                          <a:srgbClr val="201000"/>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67" name="Line 168"/>
                      <p:cNvSpPr>
                        <a:spLocks noChangeShapeType="1"/>
                      </p:cNvSpPr>
                      <p:nvPr/>
                    </p:nvSpPr>
                    <p:spPr bwMode="auto">
                      <a:xfrm flipH="1">
                        <a:off x="3059" y="3225"/>
                        <a:ext cx="1" cy="3"/>
                      </a:xfrm>
                      <a:prstGeom prst="line">
                        <a:avLst/>
                      </a:prstGeom>
                      <a:noFill/>
                      <a:ln w="0">
                        <a:solidFill>
                          <a:srgbClr val="201000"/>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sp>
                  <p:nvSpPr>
                    <p:cNvPr id="264" name="Freeform 169"/>
                    <p:cNvSpPr>
                      <a:spLocks/>
                    </p:cNvSpPr>
                    <p:nvPr/>
                  </p:nvSpPr>
                  <p:spPr bwMode="auto">
                    <a:xfrm>
                      <a:off x="3014" y="3227"/>
                      <a:ext cx="54" cy="41"/>
                    </a:xfrm>
                    <a:custGeom>
                      <a:avLst/>
                      <a:gdLst>
                        <a:gd name="T0" fmla="*/ 281 w 974"/>
                        <a:gd name="T1" fmla="*/ 218 h 577"/>
                        <a:gd name="T2" fmla="*/ 310 w 974"/>
                        <a:gd name="T3" fmla="*/ 185 h 577"/>
                        <a:gd name="T4" fmla="*/ 337 w 974"/>
                        <a:gd name="T5" fmla="*/ 150 h 577"/>
                        <a:gd name="T6" fmla="*/ 448 w 974"/>
                        <a:gd name="T7" fmla="*/ 23 h 577"/>
                        <a:gd name="T8" fmla="*/ 462 w 974"/>
                        <a:gd name="T9" fmla="*/ 13 h 577"/>
                        <a:gd name="T10" fmla="*/ 475 w 974"/>
                        <a:gd name="T11" fmla="*/ 5 h 577"/>
                        <a:gd name="T12" fmla="*/ 490 w 974"/>
                        <a:gd name="T13" fmla="*/ 3 h 577"/>
                        <a:gd name="T14" fmla="*/ 512 w 974"/>
                        <a:gd name="T15" fmla="*/ 0 h 577"/>
                        <a:gd name="T16" fmla="*/ 530 w 974"/>
                        <a:gd name="T17" fmla="*/ 1 h 577"/>
                        <a:gd name="T18" fmla="*/ 852 w 974"/>
                        <a:gd name="T19" fmla="*/ 17 h 577"/>
                        <a:gd name="T20" fmla="*/ 869 w 974"/>
                        <a:gd name="T21" fmla="*/ 21 h 577"/>
                        <a:gd name="T22" fmla="*/ 894 w 974"/>
                        <a:gd name="T23" fmla="*/ 22 h 577"/>
                        <a:gd name="T24" fmla="*/ 915 w 974"/>
                        <a:gd name="T25" fmla="*/ 23 h 577"/>
                        <a:gd name="T26" fmla="*/ 938 w 974"/>
                        <a:gd name="T27" fmla="*/ 28 h 577"/>
                        <a:gd name="T28" fmla="*/ 953 w 974"/>
                        <a:gd name="T29" fmla="*/ 39 h 577"/>
                        <a:gd name="T30" fmla="*/ 963 w 974"/>
                        <a:gd name="T31" fmla="*/ 49 h 577"/>
                        <a:gd name="T32" fmla="*/ 970 w 974"/>
                        <a:gd name="T33" fmla="*/ 64 h 577"/>
                        <a:gd name="T34" fmla="*/ 974 w 974"/>
                        <a:gd name="T35" fmla="*/ 87 h 577"/>
                        <a:gd name="T36" fmla="*/ 971 w 974"/>
                        <a:gd name="T37" fmla="*/ 104 h 577"/>
                        <a:gd name="T38" fmla="*/ 969 w 974"/>
                        <a:gd name="T39" fmla="*/ 119 h 577"/>
                        <a:gd name="T40" fmla="*/ 881 w 974"/>
                        <a:gd name="T41" fmla="*/ 245 h 577"/>
                        <a:gd name="T42" fmla="*/ 849 w 974"/>
                        <a:gd name="T43" fmla="*/ 291 h 577"/>
                        <a:gd name="T44" fmla="*/ 826 w 974"/>
                        <a:gd name="T45" fmla="*/ 319 h 577"/>
                        <a:gd name="T46" fmla="*/ 802 w 974"/>
                        <a:gd name="T47" fmla="*/ 363 h 577"/>
                        <a:gd name="T48" fmla="*/ 769 w 974"/>
                        <a:gd name="T49" fmla="*/ 401 h 577"/>
                        <a:gd name="T50" fmla="*/ 736 w 974"/>
                        <a:gd name="T51" fmla="*/ 433 h 577"/>
                        <a:gd name="T52" fmla="*/ 579 w 974"/>
                        <a:gd name="T53" fmla="*/ 577 h 577"/>
                        <a:gd name="T54" fmla="*/ 0 w 974"/>
                        <a:gd name="T55" fmla="*/ 499 h 577"/>
                        <a:gd name="T56" fmla="*/ 207 w 974"/>
                        <a:gd name="T57" fmla="*/ 285 h 577"/>
                        <a:gd name="T58" fmla="*/ 240 w 974"/>
                        <a:gd name="T59" fmla="*/ 255 h 577"/>
                        <a:gd name="T60" fmla="*/ 281 w 974"/>
                        <a:gd name="T61" fmla="*/ 218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74" h="577">
                          <a:moveTo>
                            <a:pt x="281" y="218"/>
                          </a:moveTo>
                          <a:lnTo>
                            <a:pt x="310" y="185"/>
                          </a:lnTo>
                          <a:lnTo>
                            <a:pt x="337" y="150"/>
                          </a:lnTo>
                          <a:lnTo>
                            <a:pt x="448" y="23"/>
                          </a:lnTo>
                          <a:lnTo>
                            <a:pt x="462" y="13"/>
                          </a:lnTo>
                          <a:lnTo>
                            <a:pt x="475" y="5"/>
                          </a:lnTo>
                          <a:lnTo>
                            <a:pt x="490" y="3"/>
                          </a:lnTo>
                          <a:lnTo>
                            <a:pt x="512" y="0"/>
                          </a:lnTo>
                          <a:lnTo>
                            <a:pt x="530" y="1"/>
                          </a:lnTo>
                          <a:lnTo>
                            <a:pt x="852" y="17"/>
                          </a:lnTo>
                          <a:lnTo>
                            <a:pt x="869" y="21"/>
                          </a:lnTo>
                          <a:lnTo>
                            <a:pt x="894" y="22"/>
                          </a:lnTo>
                          <a:lnTo>
                            <a:pt x="915" y="23"/>
                          </a:lnTo>
                          <a:lnTo>
                            <a:pt x="938" y="28"/>
                          </a:lnTo>
                          <a:lnTo>
                            <a:pt x="953" y="39"/>
                          </a:lnTo>
                          <a:lnTo>
                            <a:pt x="963" y="49"/>
                          </a:lnTo>
                          <a:lnTo>
                            <a:pt x="970" y="64"/>
                          </a:lnTo>
                          <a:lnTo>
                            <a:pt x="974" y="87"/>
                          </a:lnTo>
                          <a:lnTo>
                            <a:pt x="971" y="104"/>
                          </a:lnTo>
                          <a:lnTo>
                            <a:pt x="969" y="119"/>
                          </a:lnTo>
                          <a:lnTo>
                            <a:pt x="881" y="245"/>
                          </a:lnTo>
                          <a:lnTo>
                            <a:pt x="849" y="291"/>
                          </a:lnTo>
                          <a:lnTo>
                            <a:pt x="826" y="319"/>
                          </a:lnTo>
                          <a:lnTo>
                            <a:pt x="802" y="363"/>
                          </a:lnTo>
                          <a:lnTo>
                            <a:pt x="769" y="401"/>
                          </a:lnTo>
                          <a:lnTo>
                            <a:pt x="736" y="433"/>
                          </a:lnTo>
                          <a:lnTo>
                            <a:pt x="579" y="577"/>
                          </a:lnTo>
                          <a:lnTo>
                            <a:pt x="0" y="499"/>
                          </a:lnTo>
                          <a:lnTo>
                            <a:pt x="207" y="285"/>
                          </a:lnTo>
                          <a:lnTo>
                            <a:pt x="240" y="255"/>
                          </a:lnTo>
                          <a:lnTo>
                            <a:pt x="281" y="218"/>
                          </a:lnTo>
                          <a:close/>
                        </a:path>
                      </a:pathLst>
                    </a:custGeom>
                    <a:solidFill>
                      <a:srgbClr val="402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65" name="Freeform 170"/>
                    <p:cNvSpPr>
                      <a:spLocks/>
                    </p:cNvSpPr>
                    <p:nvPr/>
                  </p:nvSpPr>
                  <p:spPr bwMode="auto">
                    <a:xfrm>
                      <a:off x="3045" y="3215"/>
                      <a:ext cx="19" cy="12"/>
                    </a:xfrm>
                    <a:custGeom>
                      <a:avLst/>
                      <a:gdLst>
                        <a:gd name="T0" fmla="*/ 41 w 345"/>
                        <a:gd name="T1" fmla="*/ 16 h 159"/>
                        <a:gd name="T2" fmla="*/ 0 w 345"/>
                        <a:gd name="T3" fmla="*/ 103 h 159"/>
                        <a:gd name="T4" fmla="*/ 0 w 345"/>
                        <a:gd name="T5" fmla="*/ 113 h 159"/>
                        <a:gd name="T6" fmla="*/ 1 w 345"/>
                        <a:gd name="T7" fmla="*/ 123 h 159"/>
                        <a:gd name="T8" fmla="*/ 9 w 345"/>
                        <a:gd name="T9" fmla="*/ 134 h 159"/>
                        <a:gd name="T10" fmla="*/ 18 w 345"/>
                        <a:gd name="T11" fmla="*/ 139 h 159"/>
                        <a:gd name="T12" fmla="*/ 294 w 345"/>
                        <a:gd name="T13" fmla="*/ 159 h 159"/>
                        <a:gd name="T14" fmla="*/ 308 w 345"/>
                        <a:gd name="T15" fmla="*/ 158 h 159"/>
                        <a:gd name="T16" fmla="*/ 320 w 345"/>
                        <a:gd name="T17" fmla="*/ 158 h 159"/>
                        <a:gd name="T18" fmla="*/ 333 w 345"/>
                        <a:gd name="T19" fmla="*/ 146 h 159"/>
                        <a:gd name="T20" fmla="*/ 341 w 345"/>
                        <a:gd name="T21" fmla="*/ 134 h 159"/>
                        <a:gd name="T22" fmla="*/ 345 w 345"/>
                        <a:gd name="T23" fmla="*/ 121 h 159"/>
                        <a:gd name="T24" fmla="*/ 333 w 345"/>
                        <a:gd name="T25" fmla="*/ 26 h 159"/>
                        <a:gd name="T26" fmla="*/ 312 w 345"/>
                        <a:gd name="T27" fmla="*/ 7 h 159"/>
                        <a:gd name="T28" fmla="*/ 296 w 345"/>
                        <a:gd name="T29" fmla="*/ 1 h 159"/>
                        <a:gd name="T30" fmla="*/ 276 w 345"/>
                        <a:gd name="T31" fmla="*/ 0 h 159"/>
                        <a:gd name="T32" fmla="*/ 63 w 345"/>
                        <a:gd name="T33" fmla="*/ 4 h 159"/>
                        <a:gd name="T34" fmla="*/ 50 w 345"/>
                        <a:gd name="T35" fmla="*/ 7 h 159"/>
                        <a:gd name="T36" fmla="*/ 41 w 345"/>
                        <a:gd name="T37" fmla="*/ 16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5" h="159">
                          <a:moveTo>
                            <a:pt x="41" y="16"/>
                          </a:moveTo>
                          <a:lnTo>
                            <a:pt x="0" y="103"/>
                          </a:lnTo>
                          <a:lnTo>
                            <a:pt x="0" y="113"/>
                          </a:lnTo>
                          <a:lnTo>
                            <a:pt x="1" y="123"/>
                          </a:lnTo>
                          <a:lnTo>
                            <a:pt x="9" y="134"/>
                          </a:lnTo>
                          <a:lnTo>
                            <a:pt x="18" y="139"/>
                          </a:lnTo>
                          <a:lnTo>
                            <a:pt x="294" y="159"/>
                          </a:lnTo>
                          <a:lnTo>
                            <a:pt x="308" y="158"/>
                          </a:lnTo>
                          <a:lnTo>
                            <a:pt x="320" y="158"/>
                          </a:lnTo>
                          <a:lnTo>
                            <a:pt x="333" y="146"/>
                          </a:lnTo>
                          <a:lnTo>
                            <a:pt x="341" y="134"/>
                          </a:lnTo>
                          <a:lnTo>
                            <a:pt x="345" y="121"/>
                          </a:lnTo>
                          <a:lnTo>
                            <a:pt x="333" y="26"/>
                          </a:lnTo>
                          <a:lnTo>
                            <a:pt x="312" y="7"/>
                          </a:lnTo>
                          <a:lnTo>
                            <a:pt x="296" y="1"/>
                          </a:lnTo>
                          <a:lnTo>
                            <a:pt x="276" y="0"/>
                          </a:lnTo>
                          <a:lnTo>
                            <a:pt x="63" y="4"/>
                          </a:lnTo>
                          <a:lnTo>
                            <a:pt x="50" y="7"/>
                          </a:lnTo>
                          <a:lnTo>
                            <a:pt x="41" y="16"/>
                          </a:lnTo>
                          <a:close/>
                        </a:path>
                      </a:pathLst>
                    </a:custGeom>
                    <a:solidFill>
                      <a:srgbClr val="402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sp>
              <p:nvSpPr>
                <p:cNvPr id="260" name="Freeform 171"/>
                <p:cNvSpPr>
                  <a:spLocks/>
                </p:cNvSpPr>
                <p:nvPr/>
              </p:nvSpPr>
              <p:spPr bwMode="auto">
                <a:xfrm>
                  <a:off x="2976" y="3244"/>
                  <a:ext cx="96" cy="14"/>
                </a:xfrm>
                <a:custGeom>
                  <a:avLst/>
                  <a:gdLst>
                    <a:gd name="T0" fmla="*/ 84 w 1729"/>
                    <a:gd name="T1" fmla="*/ 16 h 194"/>
                    <a:gd name="T2" fmla="*/ 215 w 1729"/>
                    <a:gd name="T3" fmla="*/ 5 h 194"/>
                    <a:gd name="T4" fmla="*/ 303 w 1729"/>
                    <a:gd name="T5" fmla="*/ 2 h 194"/>
                    <a:gd name="T6" fmla="*/ 368 w 1729"/>
                    <a:gd name="T7" fmla="*/ 0 h 194"/>
                    <a:gd name="T8" fmla="*/ 687 w 1729"/>
                    <a:gd name="T9" fmla="*/ 12 h 194"/>
                    <a:gd name="T10" fmla="*/ 733 w 1729"/>
                    <a:gd name="T11" fmla="*/ 12 h 194"/>
                    <a:gd name="T12" fmla="*/ 772 w 1729"/>
                    <a:gd name="T13" fmla="*/ 7 h 194"/>
                    <a:gd name="T14" fmla="*/ 803 w 1729"/>
                    <a:gd name="T15" fmla="*/ 2 h 194"/>
                    <a:gd name="T16" fmla="*/ 837 w 1729"/>
                    <a:gd name="T17" fmla="*/ 0 h 194"/>
                    <a:gd name="T18" fmla="*/ 1020 w 1729"/>
                    <a:gd name="T19" fmla="*/ 0 h 194"/>
                    <a:gd name="T20" fmla="*/ 1214 w 1729"/>
                    <a:gd name="T21" fmla="*/ 16 h 194"/>
                    <a:gd name="T22" fmla="*/ 1273 w 1729"/>
                    <a:gd name="T23" fmla="*/ 26 h 194"/>
                    <a:gd name="T24" fmla="*/ 1337 w 1729"/>
                    <a:gd name="T25" fmla="*/ 35 h 194"/>
                    <a:gd name="T26" fmla="*/ 1405 w 1729"/>
                    <a:gd name="T27" fmla="*/ 48 h 194"/>
                    <a:gd name="T28" fmla="*/ 1472 w 1729"/>
                    <a:gd name="T29" fmla="*/ 66 h 194"/>
                    <a:gd name="T30" fmla="*/ 1540 w 1729"/>
                    <a:gd name="T31" fmla="*/ 89 h 194"/>
                    <a:gd name="T32" fmla="*/ 1598 w 1729"/>
                    <a:gd name="T33" fmla="*/ 115 h 194"/>
                    <a:gd name="T34" fmla="*/ 1729 w 1729"/>
                    <a:gd name="T35" fmla="*/ 180 h 194"/>
                    <a:gd name="T36" fmla="*/ 1375 w 1729"/>
                    <a:gd name="T37" fmla="*/ 194 h 194"/>
                    <a:gd name="T38" fmla="*/ 0 w 1729"/>
                    <a:gd name="T39" fmla="*/ 32 h 194"/>
                    <a:gd name="T40" fmla="*/ 84 w 1729"/>
                    <a:gd name="T41" fmla="*/ 16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29" h="194">
                      <a:moveTo>
                        <a:pt x="84" y="16"/>
                      </a:moveTo>
                      <a:lnTo>
                        <a:pt x="215" y="5"/>
                      </a:lnTo>
                      <a:lnTo>
                        <a:pt x="303" y="2"/>
                      </a:lnTo>
                      <a:lnTo>
                        <a:pt x="368" y="0"/>
                      </a:lnTo>
                      <a:lnTo>
                        <a:pt x="687" y="12"/>
                      </a:lnTo>
                      <a:lnTo>
                        <a:pt x="733" y="12"/>
                      </a:lnTo>
                      <a:lnTo>
                        <a:pt x="772" y="7"/>
                      </a:lnTo>
                      <a:lnTo>
                        <a:pt x="803" y="2"/>
                      </a:lnTo>
                      <a:lnTo>
                        <a:pt x="837" y="0"/>
                      </a:lnTo>
                      <a:lnTo>
                        <a:pt x="1020" y="0"/>
                      </a:lnTo>
                      <a:lnTo>
                        <a:pt x="1214" y="16"/>
                      </a:lnTo>
                      <a:lnTo>
                        <a:pt x="1273" y="26"/>
                      </a:lnTo>
                      <a:lnTo>
                        <a:pt x="1337" y="35"/>
                      </a:lnTo>
                      <a:lnTo>
                        <a:pt x="1405" y="48"/>
                      </a:lnTo>
                      <a:lnTo>
                        <a:pt x="1472" y="66"/>
                      </a:lnTo>
                      <a:lnTo>
                        <a:pt x="1540" y="89"/>
                      </a:lnTo>
                      <a:lnTo>
                        <a:pt x="1598" y="115"/>
                      </a:lnTo>
                      <a:lnTo>
                        <a:pt x="1729" y="180"/>
                      </a:lnTo>
                      <a:lnTo>
                        <a:pt x="1375" y="194"/>
                      </a:lnTo>
                      <a:lnTo>
                        <a:pt x="0" y="32"/>
                      </a:lnTo>
                      <a:lnTo>
                        <a:pt x="84" y="16"/>
                      </a:lnTo>
                      <a:close/>
                    </a:path>
                  </a:pathLst>
                </a:custGeom>
                <a:solidFill>
                  <a:srgbClr val="603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153" name="Group 172"/>
            <p:cNvGrpSpPr>
              <a:grpSpLocks/>
            </p:cNvGrpSpPr>
            <p:nvPr/>
          </p:nvGrpSpPr>
          <p:grpSpPr bwMode="auto">
            <a:xfrm flipH="1">
              <a:off x="3626" y="3348"/>
              <a:ext cx="7" cy="35"/>
              <a:chOff x="3125" y="3212"/>
              <a:chExt cx="7" cy="35"/>
            </a:xfrm>
          </p:grpSpPr>
          <p:sp>
            <p:nvSpPr>
              <p:cNvPr id="255" name="Freeform 173"/>
              <p:cNvSpPr>
                <a:spLocks/>
              </p:cNvSpPr>
              <p:nvPr/>
            </p:nvSpPr>
            <p:spPr bwMode="auto">
              <a:xfrm>
                <a:off x="3125" y="3212"/>
                <a:ext cx="7" cy="35"/>
              </a:xfrm>
              <a:custGeom>
                <a:avLst/>
                <a:gdLst>
                  <a:gd name="T0" fmla="*/ 20 w 129"/>
                  <a:gd name="T1" fmla="*/ 7 h 487"/>
                  <a:gd name="T2" fmla="*/ 30 w 129"/>
                  <a:gd name="T3" fmla="*/ 30 h 487"/>
                  <a:gd name="T4" fmla="*/ 45 w 129"/>
                  <a:gd name="T5" fmla="*/ 90 h 487"/>
                  <a:gd name="T6" fmla="*/ 59 w 129"/>
                  <a:gd name="T7" fmla="*/ 143 h 487"/>
                  <a:gd name="T8" fmla="*/ 68 w 129"/>
                  <a:gd name="T9" fmla="*/ 180 h 487"/>
                  <a:gd name="T10" fmla="*/ 80 w 129"/>
                  <a:gd name="T11" fmla="*/ 235 h 487"/>
                  <a:gd name="T12" fmla="*/ 89 w 129"/>
                  <a:gd name="T13" fmla="*/ 278 h 487"/>
                  <a:gd name="T14" fmla="*/ 105 w 129"/>
                  <a:gd name="T15" fmla="*/ 356 h 487"/>
                  <a:gd name="T16" fmla="*/ 129 w 129"/>
                  <a:gd name="T17" fmla="*/ 486 h 487"/>
                  <a:gd name="T18" fmla="*/ 98 w 129"/>
                  <a:gd name="T19" fmla="*/ 487 h 487"/>
                  <a:gd name="T20" fmla="*/ 88 w 129"/>
                  <a:gd name="T21" fmla="*/ 407 h 487"/>
                  <a:gd name="T22" fmla="*/ 67 w 129"/>
                  <a:gd name="T23" fmla="*/ 280 h 487"/>
                  <a:gd name="T24" fmla="*/ 57 w 129"/>
                  <a:gd name="T25" fmla="*/ 227 h 487"/>
                  <a:gd name="T26" fmla="*/ 48 w 129"/>
                  <a:gd name="T27" fmla="*/ 181 h 487"/>
                  <a:gd name="T28" fmla="*/ 36 w 129"/>
                  <a:gd name="T29" fmla="*/ 136 h 487"/>
                  <a:gd name="T30" fmla="*/ 24 w 129"/>
                  <a:gd name="T31" fmla="*/ 86 h 487"/>
                  <a:gd name="T32" fmla="*/ 0 w 129"/>
                  <a:gd name="T33" fmla="*/ 0 h 487"/>
                  <a:gd name="T34" fmla="*/ 20 w 129"/>
                  <a:gd name="T35" fmla="*/ 7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9" h="487">
                    <a:moveTo>
                      <a:pt x="20" y="7"/>
                    </a:moveTo>
                    <a:lnTo>
                      <a:pt x="30" y="30"/>
                    </a:lnTo>
                    <a:lnTo>
                      <a:pt x="45" y="90"/>
                    </a:lnTo>
                    <a:lnTo>
                      <a:pt x="59" y="143"/>
                    </a:lnTo>
                    <a:lnTo>
                      <a:pt x="68" y="180"/>
                    </a:lnTo>
                    <a:lnTo>
                      <a:pt x="80" y="235"/>
                    </a:lnTo>
                    <a:lnTo>
                      <a:pt x="89" y="278"/>
                    </a:lnTo>
                    <a:lnTo>
                      <a:pt x="105" y="356"/>
                    </a:lnTo>
                    <a:lnTo>
                      <a:pt x="129" y="486"/>
                    </a:lnTo>
                    <a:lnTo>
                      <a:pt x="98" y="487"/>
                    </a:lnTo>
                    <a:lnTo>
                      <a:pt x="88" y="407"/>
                    </a:lnTo>
                    <a:lnTo>
                      <a:pt x="67" y="280"/>
                    </a:lnTo>
                    <a:lnTo>
                      <a:pt x="57" y="227"/>
                    </a:lnTo>
                    <a:lnTo>
                      <a:pt x="48" y="181"/>
                    </a:lnTo>
                    <a:lnTo>
                      <a:pt x="36" y="136"/>
                    </a:lnTo>
                    <a:lnTo>
                      <a:pt x="24" y="86"/>
                    </a:lnTo>
                    <a:lnTo>
                      <a:pt x="0" y="0"/>
                    </a:lnTo>
                    <a:lnTo>
                      <a:pt x="20" y="7"/>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56" name="Freeform 174"/>
              <p:cNvSpPr>
                <a:spLocks/>
              </p:cNvSpPr>
              <p:nvPr/>
            </p:nvSpPr>
            <p:spPr bwMode="auto">
              <a:xfrm>
                <a:off x="3125" y="3212"/>
                <a:ext cx="7" cy="35"/>
              </a:xfrm>
              <a:custGeom>
                <a:avLst/>
                <a:gdLst>
                  <a:gd name="T0" fmla="*/ 24 w 130"/>
                  <a:gd name="T1" fmla="*/ 7 h 487"/>
                  <a:gd name="T2" fmla="*/ 30 w 130"/>
                  <a:gd name="T3" fmla="*/ 30 h 487"/>
                  <a:gd name="T4" fmla="*/ 48 w 130"/>
                  <a:gd name="T5" fmla="*/ 90 h 487"/>
                  <a:gd name="T6" fmla="*/ 61 w 130"/>
                  <a:gd name="T7" fmla="*/ 143 h 487"/>
                  <a:gd name="T8" fmla="*/ 69 w 130"/>
                  <a:gd name="T9" fmla="*/ 180 h 487"/>
                  <a:gd name="T10" fmla="*/ 83 w 130"/>
                  <a:gd name="T11" fmla="*/ 235 h 487"/>
                  <a:gd name="T12" fmla="*/ 92 w 130"/>
                  <a:gd name="T13" fmla="*/ 278 h 487"/>
                  <a:gd name="T14" fmla="*/ 105 w 130"/>
                  <a:gd name="T15" fmla="*/ 356 h 487"/>
                  <a:gd name="T16" fmla="*/ 130 w 130"/>
                  <a:gd name="T17" fmla="*/ 486 h 487"/>
                  <a:gd name="T18" fmla="*/ 100 w 130"/>
                  <a:gd name="T19" fmla="*/ 487 h 487"/>
                  <a:gd name="T20" fmla="*/ 90 w 130"/>
                  <a:gd name="T21" fmla="*/ 407 h 487"/>
                  <a:gd name="T22" fmla="*/ 69 w 130"/>
                  <a:gd name="T23" fmla="*/ 280 h 487"/>
                  <a:gd name="T24" fmla="*/ 58 w 130"/>
                  <a:gd name="T25" fmla="*/ 227 h 487"/>
                  <a:gd name="T26" fmla="*/ 49 w 130"/>
                  <a:gd name="T27" fmla="*/ 181 h 487"/>
                  <a:gd name="T28" fmla="*/ 39 w 130"/>
                  <a:gd name="T29" fmla="*/ 136 h 487"/>
                  <a:gd name="T30" fmla="*/ 26 w 130"/>
                  <a:gd name="T31" fmla="*/ 86 h 487"/>
                  <a:gd name="T32" fmla="*/ 0 w 130"/>
                  <a:gd name="T33" fmla="*/ 0 h 487"/>
                  <a:gd name="T34" fmla="*/ 24 w 130"/>
                  <a:gd name="T35" fmla="*/ 7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0" h="487">
                    <a:moveTo>
                      <a:pt x="24" y="7"/>
                    </a:moveTo>
                    <a:lnTo>
                      <a:pt x="30" y="30"/>
                    </a:lnTo>
                    <a:lnTo>
                      <a:pt x="48" y="90"/>
                    </a:lnTo>
                    <a:lnTo>
                      <a:pt x="61" y="143"/>
                    </a:lnTo>
                    <a:lnTo>
                      <a:pt x="69" y="180"/>
                    </a:lnTo>
                    <a:lnTo>
                      <a:pt x="83" y="235"/>
                    </a:lnTo>
                    <a:lnTo>
                      <a:pt x="92" y="278"/>
                    </a:lnTo>
                    <a:lnTo>
                      <a:pt x="105" y="356"/>
                    </a:lnTo>
                    <a:lnTo>
                      <a:pt x="130" y="486"/>
                    </a:lnTo>
                    <a:lnTo>
                      <a:pt x="100" y="487"/>
                    </a:lnTo>
                    <a:lnTo>
                      <a:pt x="90" y="407"/>
                    </a:lnTo>
                    <a:lnTo>
                      <a:pt x="69" y="280"/>
                    </a:lnTo>
                    <a:lnTo>
                      <a:pt x="58" y="227"/>
                    </a:lnTo>
                    <a:lnTo>
                      <a:pt x="49" y="181"/>
                    </a:lnTo>
                    <a:lnTo>
                      <a:pt x="39" y="136"/>
                    </a:lnTo>
                    <a:lnTo>
                      <a:pt x="26" y="86"/>
                    </a:lnTo>
                    <a:lnTo>
                      <a:pt x="0" y="0"/>
                    </a:lnTo>
                    <a:lnTo>
                      <a:pt x="24" y="7"/>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nvGrpSpPr>
            <p:cNvPr id="154" name="Group 175"/>
            <p:cNvGrpSpPr>
              <a:grpSpLocks/>
            </p:cNvGrpSpPr>
            <p:nvPr/>
          </p:nvGrpSpPr>
          <p:grpSpPr bwMode="auto">
            <a:xfrm flipH="1">
              <a:off x="3655" y="3348"/>
              <a:ext cx="9" cy="38"/>
              <a:chOff x="3094" y="3212"/>
              <a:chExt cx="9" cy="38"/>
            </a:xfrm>
          </p:grpSpPr>
          <p:sp>
            <p:nvSpPr>
              <p:cNvPr id="253" name="Freeform 176"/>
              <p:cNvSpPr>
                <a:spLocks/>
              </p:cNvSpPr>
              <p:nvPr/>
            </p:nvSpPr>
            <p:spPr bwMode="auto">
              <a:xfrm>
                <a:off x="3094" y="3212"/>
                <a:ext cx="9" cy="38"/>
              </a:xfrm>
              <a:custGeom>
                <a:avLst/>
                <a:gdLst>
                  <a:gd name="T0" fmla="*/ 48 w 155"/>
                  <a:gd name="T1" fmla="*/ 0 h 535"/>
                  <a:gd name="T2" fmla="*/ 71 w 155"/>
                  <a:gd name="T3" fmla="*/ 84 h 535"/>
                  <a:gd name="T4" fmla="*/ 90 w 155"/>
                  <a:gd name="T5" fmla="*/ 152 h 535"/>
                  <a:gd name="T6" fmla="*/ 116 w 155"/>
                  <a:gd name="T7" fmla="*/ 272 h 535"/>
                  <a:gd name="T8" fmla="*/ 133 w 155"/>
                  <a:gd name="T9" fmla="*/ 378 h 535"/>
                  <a:gd name="T10" fmla="*/ 145 w 155"/>
                  <a:gd name="T11" fmla="*/ 440 h 535"/>
                  <a:gd name="T12" fmla="*/ 155 w 155"/>
                  <a:gd name="T13" fmla="*/ 534 h 535"/>
                  <a:gd name="T14" fmla="*/ 83 w 155"/>
                  <a:gd name="T15" fmla="*/ 535 h 535"/>
                  <a:gd name="T16" fmla="*/ 71 w 155"/>
                  <a:gd name="T17" fmla="*/ 416 h 535"/>
                  <a:gd name="T18" fmla="*/ 65 w 155"/>
                  <a:gd name="T19" fmla="*/ 341 h 535"/>
                  <a:gd name="T20" fmla="*/ 45 w 155"/>
                  <a:gd name="T21" fmla="*/ 225 h 535"/>
                  <a:gd name="T22" fmla="*/ 26 w 155"/>
                  <a:gd name="T23" fmla="*/ 111 h 535"/>
                  <a:gd name="T24" fmla="*/ 0 w 155"/>
                  <a:gd name="T25" fmla="*/ 0 h 535"/>
                  <a:gd name="T26" fmla="*/ 48 w 155"/>
                  <a:gd name="T27" fmla="*/ 0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5" h="535">
                    <a:moveTo>
                      <a:pt x="48" y="0"/>
                    </a:moveTo>
                    <a:lnTo>
                      <a:pt x="71" y="84"/>
                    </a:lnTo>
                    <a:lnTo>
                      <a:pt x="90" y="152"/>
                    </a:lnTo>
                    <a:lnTo>
                      <a:pt x="116" y="272"/>
                    </a:lnTo>
                    <a:lnTo>
                      <a:pt x="133" y="378"/>
                    </a:lnTo>
                    <a:lnTo>
                      <a:pt x="145" y="440"/>
                    </a:lnTo>
                    <a:lnTo>
                      <a:pt x="155" y="534"/>
                    </a:lnTo>
                    <a:lnTo>
                      <a:pt x="83" y="535"/>
                    </a:lnTo>
                    <a:lnTo>
                      <a:pt x="71" y="416"/>
                    </a:lnTo>
                    <a:lnTo>
                      <a:pt x="65" y="341"/>
                    </a:lnTo>
                    <a:lnTo>
                      <a:pt x="45" y="225"/>
                    </a:lnTo>
                    <a:lnTo>
                      <a:pt x="26" y="111"/>
                    </a:lnTo>
                    <a:lnTo>
                      <a:pt x="0" y="0"/>
                    </a:lnTo>
                    <a:lnTo>
                      <a:pt x="48" y="0"/>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54" name="Freeform 177"/>
              <p:cNvSpPr>
                <a:spLocks/>
              </p:cNvSpPr>
              <p:nvPr/>
            </p:nvSpPr>
            <p:spPr bwMode="auto">
              <a:xfrm>
                <a:off x="3095" y="3212"/>
                <a:ext cx="8" cy="38"/>
              </a:xfrm>
              <a:custGeom>
                <a:avLst/>
                <a:gdLst>
                  <a:gd name="T0" fmla="*/ 49 w 156"/>
                  <a:gd name="T1" fmla="*/ 0 h 535"/>
                  <a:gd name="T2" fmla="*/ 72 w 156"/>
                  <a:gd name="T3" fmla="*/ 83 h 535"/>
                  <a:gd name="T4" fmla="*/ 93 w 156"/>
                  <a:gd name="T5" fmla="*/ 150 h 535"/>
                  <a:gd name="T6" fmla="*/ 117 w 156"/>
                  <a:gd name="T7" fmla="*/ 271 h 535"/>
                  <a:gd name="T8" fmla="*/ 136 w 156"/>
                  <a:gd name="T9" fmla="*/ 377 h 535"/>
                  <a:gd name="T10" fmla="*/ 145 w 156"/>
                  <a:gd name="T11" fmla="*/ 440 h 535"/>
                  <a:gd name="T12" fmla="*/ 156 w 156"/>
                  <a:gd name="T13" fmla="*/ 532 h 535"/>
                  <a:gd name="T14" fmla="*/ 85 w 156"/>
                  <a:gd name="T15" fmla="*/ 535 h 535"/>
                  <a:gd name="T16" fmla="*/ 72 w 156"/>
                  <a:gd name="T17" fmla="*/ 413 h 535"/>
                  <a:gd name="T18" fmla="*/ 65 w 156"/>
                  <a:gd name="T19" fmla="*/ 341 h 535"/>
                  <a:gd name="T20" fmla="*/ 48 w 156"/>
                  <a:gd name="T21" fmla="*/ 222 h 535"/>
                  <a:gd name="T22" fmla="*/ 26 w 156"/>
                  <a:gd name="T23" fmla="*/ 109 h 535"/>
                  <a:gd name="T24" fmla="*/ 0 w 156"/>
                  <a:gd name="T25" fmla="*/ 0 h 535"/>
                  <a:gd name="T26" fmla="*/ 49 w 156"/>
                  <a:gd name="T27" fmla="*/ 0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6" h="535">
                    <a:moveTo>
                      <a:pt x="49" y="0"/>
                    </a:moveTo>
                    <a:lnTo>
                      <a:pt x="72" y="83"/>
                    </a:lnTo>
                    <a:lnTo>
                      <a:pt x="93" y="150"/>
                    </a:lnTo>
                    <a:lnTo>
                      <a:pt x="117" y="271"/>
                    </a:lnTo>
                    <a:lnTo>
                      <a:pt x="136" y="377"/>
                    </a:lnTo>
                    <a:lnTo>
                      <a:pt x="145" y="440"/>
                    </a:lnTo>
                    <a:lnTo>
                      <a:pt x="156" y="532"/>
                    </a:lnTo>
                    <a:lnTo>
                      <a:pt x="85" y="535"/>
                    </a:lnTo>
                    <a:lnTo>
                      <a:pt x="72" y="413"/>
                    </a:lnTo>
                    <a:lnTo>
                      <a:pt x="65" y="341"/>
                    </a:lnTo>
                    <a:lnTo>
                      <a:pt x="48" y="222"/>
                    </a:lnTo>
                    <a:lnTo>
                      <a:pt x="26" y="109"/>
                    </a:lnTo>
                    <a:lnTo>
                      <a:pt x="0" y="0"/>
                    </a:lnTo>
                    <a:lnTo>
                      <a:pt x="49" y="0"/>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nvGrpSpPr>
            <p:cNvPr id="155" name="Group 178"/>
            <p:cNvGrpSpPr>
              <a:grpSpLocks/>
            </p:cNvGrpSpPr>
            <p:nvPr/>
          </p:nvGrpSpPr>
          <p:grpSpPr bwMode="auto">
            <a:xfrm flipH="1">
              <a:off x="3582" y="3404"/>
              <a:ext cx="272" cy="98"/>
              <a:chOff x="2904" y="3268"/>
              <a:chExt cx="272" cy="98"/>
            </a:xfrm>
          </p:grpSpPr>
          <p:grpSp>
            <p:nvGrpSpPr>
              <p:cNvPr id="226" name="Group 179"/>
              <p:cNvGrpSpPr>
                <a:grpSpLocks/>
              </p:cNvGrpSpPr>
              <p:nvPr/>
            </p:nvGrpSpPr>
            <p:grpSpPr bwMode="auto">
              <a:xfrm>
                <a:off x="2904" y="3289"/>
                <a:ext cx="42" cy="54"/>
                <a:chOff x="2904" y="3289"/>
                <a:chExt cx="42" cy="54"/>
              </a:xfrm>
            </p:grpSpPr>
            <p:sp>
              <p:nvSpPr>
                <p:cNvPr id="251" name="Oval 180"/>
                <p:cNvSpPr>
                  <a:spLocks noChangeArrowheads="1"/>
                </p:cNvSpPr>
                <p:nvPr/>
              </p:nvSpPr>
              <p:spPr bwMode="auto">
                <a:xfrm>
                  <a:off x="2904" y="3289"/>
                  <a:ext cx="36" cy="53"/>
                </a:xfrm>
                <a:prstGeom prst="ellipse">
                  <a:avLst/>
                </a:pr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52" name="Oval 181"/>
                <p:cNvSpPr>
                  <a:spLocks noChangeArrowheads="1"/>
                </p:cNvSpPr>
                <p:nvPr/>
              </p:nvSpPr>
              <p:spPr bwMode="auto">
                <a:xfrm>
                  <a:off x="2910" y="3290"/>
                  <a:ext cx="36" cy="53"/>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nvGrpSpPr>
              <p:cNvPr id="227" name="Group 182"/>
              <p:cNvGrpSpPr>
                <a:grpSpLocks/>
              </p:cNvGrpSpPr>
              <p:nvPr/>
            </p:nvGrpSpPr>
            <p:grpSpPr bwMode="auto">
              <a:xfrm>
                <a:off x="2983" y="3281"/>
                <a:ext cx="55" cy="85"/>
                <a:chOff x="2983" y="3281"/>
                <a:chExt cx="55" cy="85"/>
              </a:xfrm>
            </p:grpSpPr>
            <p:sp>
              <p:nvSpPr>
                <p:cNvPr id="240" name="Freeform 183"/>
                <p:cNvSpPr>
                  <a:spLocks/>
                </p:cNvSpPr>
                <p:nvPr/>
              </p:nvSpPr>
              <p:spPr bwMode="auto">
                <a:xfrm>
                  <a:off x="2997" y="3281"/>
                  <a:ext cx="41" cy="46"/>
                </a:xfrm>
                <a:custGeom>
                  <a:avLst/>
                  <a:gdLst>
                    <a:gd name="T0" fmla="*/ 0 w 734"/>
                    <a:gd name="T1" fmla="*/ 128 h 646"/>
                    <a:gd name="T2" fmla="*/ 88 w 734"/>
                    <a:gd name="T3" fmla="*/ 64 h 646"/>
                    <a:gd name="T4" fmla="*/ 171 w 734"/>
                    <a:gd name="T5" fmla="*/ 32 h 646"/>
                    <a:gd name="T6" fmla="*/ 283 w 734"/>
                    <a:gd name="T7" fmla="*/ 6 h 646"/>
                    <a:gd name="T8" fmla="*/ 362 w 734"/>
                    <a:gd name="T9" fmla="*/ 0 h 646"/>
                    <a:gd name="T10" fmla="*/ 459 w 734"/>
                    <a:gd name="T11" fmla="*/ 8 h 646"/>
                    <a:gd name="T12" fmla="*/ 535 w 734"/>
                    <a:gd name="T13" fmla="*/ 38 h 646"/>
                    <a:gd name="T14" fmla="*/ 616 w 734"/>
                    <a:gd name="T15" fmla="*/ 95 h 646"/>
                    <a:gd name="T16" fmla="*/ 662 w 734"/>
                    <a:gd name="T17" fmla="*/ 156 h 646"/>
                    <a:gd name="T18" fmla="*/ 694 w 734"/>
                    <a:gd name="T19" fmla="*/ 225 h 646"/>
                    <a:gd name="T20" fmla="*/ 728 w 734"/>
                    <a:gd name="T21" fmla="*/ 354 h 646"/>
                    <a:gd name="T22" fmla="*/ 734 w 734"/>
                    <a:gd name="T23" fmla="*/ 451 h 646"/>
                    <a:gd name="T24" fmla="*/ 729 w 734"/>
                    <a:gd name="T25" fmla="*/ 608 h 646"/>
                    <a:gd name="T26" fmla="*/ 718 w 734"/>
                    <a:gd name="T27" fmla="*/ 646 h 646"/>
                    <a:gd name="T28" fmla="*/ 6 w 734"/>
                    <a:gd name="T29" fmla="*/ 369 h 646"/>
                    <a:gd name="T30" fmla="*/ 0 w 734"/>
                    <a:gd name="T31" fmla="*/ 128 h 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34" h="646">
                      <a:moveTo>
                        <a:pt x="0" y="128"/>
                      </a:moveTo>
                      <a:lnTo>
                        <a:pt x="88" y="64"/>
                      </a:lnTo>
                      <a:lnTo>
                        <a:pt x="171" y="32"/>
                      </a:lnTo>
                      <a:lnTo>
                        <a:pt x="283" y="6"/>
                      </a:lnTo>
                      <a:lnTo>
                        <a:pt x="362" y="0"/>
                      </a:lnTo>
                      <a:lnTo>
                        <a:pt x="459" y="8"/>
                      </a:lnTo>
                      <a:lnTo>
                        <a:pt x="535" y="38"/>
                      </a:lnTo>
                      <a:lnTo>
                        <a:pt x="616" y="95"/>
                      </a:lnTo>
                      <a:lnTo>
                        <a:pt x="662" y="156"/>
                      </a:lnTo>
                      <a:lnTo>
                        <a:pt x="694" y="225"/>
                      </a:lnTo>
                      <a:lnTo>
                        <a:pt x="728" y="354"/>
                      </a:lnTo>
                      <a:lnTo>
                        <a:pt x="734" y="451"/>
                      </a:lnTo>
                      <a:lnTo>
                        <a:pt x="729" y="608"/>
                      </a:lnTo>
                      <a:lnTo>
                        <a:pt x="718" y="646"/>
                      </a:lnTo>
                      <a:lnTo>
                        <a:pt x="6" y="369"/>
                      </a:lnTo>
                      <a:lnTo>
                        <a:pt x="0" y="12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241" name="Group 184"/>
                <p:cNvGrpSpPr>
                  <a:grpSpLocks/>
                </p:cNvGrpSpPr>
                <p:nvPr/>
              </p:nvGrpSpPr>
              <p:grpSpPr bwMode="auto">
                <a:xfrm>
                  <a:off x="2983" y="3290"/>
                  <a:ext cx="49" cy="76"/>
                  <a:chOff x="2983" y="3290"/>
                  <a:chExt cx="49" cy="76"/>
                </a:xfrm>
              </p:grpSpPr>
              <p:sp>
                <p:nvSpPr>
                  <p:cNvPr id="242" name="Freeform 185"/>
                  <p:cNvSpPr>
                    <a:spLocks/>
                  </p:cNvSpPr>
                  <p:nvPr/>
                </p:nvSpPr>
                <p:spPr bwMode="auto">
                  <a:xfrm>
                    <a:off x="2983" y="3290"/>
                    <a:ext cx="33" cy="76"/>
                  </a:xfrm>
                  <a:custGeom>
                    <a:avLst/>
                    <a:gdLst>
                      <a:gd name="T0" fmla="*/ 582 w 582"/>
                      <a:gd name="T1" fmla="*/ 23 h 1014"/>
                      <a:gd name="T2" fmla="*/ 447 w 582"/>
                      <a:gd name="T3" fmla="*/ 0 h 1014"/>
                      <a:gd name="T4" fmla="*/ 0 w 582"/>
                      <a:gd name="T5" fmla="*/ 507 h 1014"/>
                      <a:gd name="T6" fmla="*/ 447 w 582"/>
                      <a:gd name="T7" fmla="*/ 1014 h 1014"/>
                      <a:gd name="T8" fmla="*/ 464 w 582"/>
                      <a:gd name="T9" fmla="*/ 1013 h 1014"/>
                      <a:gd name="T10" fmla="*/ 447 w 582"/>
                      <a:gd name="T11" fmla="*/ 507 h 1014"/>
                      <a:gd name="T12" fmla="*/ 582 w 582"/>
                      <a:gd name="T13" fmla="*/ 23 h 1014"/>
                    </a:gdLst>
                    <a:ahLst/>
                    <a:cxnLst>
                      <a:cxn ang="0">
                        <a:pos x="T0" y="T1"/>
                      </a:cxn>
                      <a:cxn ang="0">
                        <a:pos x="T2" y="T3"/>
                      </a:cxn>
                      <a:cxn ang="0">
                        <a:pos x="T4" y="T5"/>
                      </a:cxn>
                      <a:cxn ang="0">
                        <a:pos x="T6" y="T7"/>
                      </a:cxn>
                      <a:cxn ang="0">
                        <a:pos x="T8" y="T9"/>
                      </a:cxn>
                      <a:cxn ang="0">
                        <a:pos x="T10" y="T11"/>
                      </a:cxn>
                      <a:cxn ang="0">
                        <a:pos x="T12" y="T13"/>
                      </a:cxn>
                    </a:cxnLst>
                    <a:rect l="0" t="0" r="r" b="b"/>
                    <a:pathLst>
                      <a:path w="582" h="1014">
                        <a:moveTo>
                          <a:pt x="582" y="23"/>
                        </a:moveTo>
                        <a:cubicBezTo>
                          <a:pt x="538" y="7"/>
                          <a:pt x="492" y="0"/>
                          <a:pt x="447" y="0"/>
                        </a:cubicBezTo>
                        <a:cubicBezTo>
                          <a:pt x="200" y="0"/>
                          <a:pt x="0" y="226"/>
                          <a:pt x="0" y="507"/>
                        </a:cubicBezTo>
                        <a:cubicBezTo>
                          <a:pt x="0" y="787"/>
                          <a:pt x="200" y="1014"/>
                          <a:pt x="447" y="1014"/>
                        </a:cubicBezTo>
                        <a:cubicBezTo>
                          <a:pt x="452" y="1013"/>
                          <a:pt x="458" y="1013"/>
                          <a:pt x="464" y="1013"/>
                        </a:cubicBezTo>
                        <a:lnTo>
                          <a:pt x="447" y="507"/>
                        </a:lnTo>
                        <a:lnTo>
                          <a:pt x="582" y="23"/>
                        </a:lnTo>
                        <a:close/>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243" name="Group 186"/>
                  <p:cNvGrpSpPr>
                    <a:grpSpLocks/>
                  </p:cNvGrpSpPr>
                  <p:nvPr/>
                </p:nvGrpSpPr>
                <p:grpSpPr bwMode="auto">
                  <a:xfrm>
                    <a:off x="2992" y="3292"/>
                    <a:ext cx="40" cy="74"/>
                    <a:chOff x="2992" y="3292"/>
                    <a:chExt cx="40" cy="74"/>
                  </a:xfrm>
                </p:grpSpPr>
                <p:sp>
                  <p:nvSpPr>
                    <p:cNvPr id="244" name="Oval 187"/>
                    <p:cNvSpPr>
                      <a:spLocks noChangeArrowheads="1"/>
                    </p:cNvSpPr>
                    <p:nvPr/>
                  </p:nvSpPr>
                  <p:spPr bwMode="auto">
                    <a:xfrm>
                      <a:off x="2992" y="3292"/>
                      <a:ext cx="40" cy="74"/>
                    </a:xfrm>
                    <a:prstGeom prst="ellipse">
                      <a:avLst/>
                    </a:pr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45" name="Oval 188"/>
                    <p:cNvSpPr>
                      <a:spLocks noChangeArrowheads="1"/>
                    </p:cNvSpPr>
                    <p:nvPr/>
                  </p:nvSpPr>
                  <p:spPr bwMode="auto">
                    <a:xfrm>
                      <a:off x="2995" y="3295"/>
                      <a:ext cx="35" cy="68"/>
                    </a:xfrm>
                    <a:prstGeom prst="ellipse">
                      <a:avLst/>
                    </a:pr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46" name="Oval 189"/>
                    <p:cNvSpPr>
                      <a:spLocks noChangeArrowheads="1"/>
                    </p:cNvSpPr>
                    <p:nvPr/>
                  </p:nvSpPr>
                  <p:spPr bwMode="auto">
                    <a:xfrm>
                      <a:off x="3002" y="3306"/>
                      <a:ext cx="23" cy="47"/>
                    </a:xfrm>
                    <a:prstGeom prst="ellipse">
                      <a:avLst/>
                    </a:prstGeom>
                    <a:solidFill>
                      <a:srgbClr val="404040"/>
                    </a:solidFill>
                    <a:ln w="1588">
                      <a:solidFill>
                        <a:srgbClr val="A0A0A0"/>
                      </a:solidFill>
                      <a:round/>
                      <a:headEnd/>
                      <a:tailEnd/>
                    </a:ln>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47" name="Oval 190"/>
                    <p:cNvSpPr>
                      <a:spLocks noChangeArrowheads="1"/>
                    </p:cNvSpPr>
                    <p:nvPr/>
                  </p:nvSpPr>
                  <p:spPr bwMode="auto">
                    <a:xfrm>
                      <a:off x="3004" y="3310"/>
                      <a:ext cx="16" cy="36"/>
                    </a:xfrm>
                    <a:prstGeom prst="ellipse">
                      <a:avLst/>
                    </a:prstGeom>
                    <a:solidFill>
                      <a:srgbClr val="000000"/>
                    </a:solidFill>
                    <a:ln w="0">
                      <a:solidFill>
                        <a:srgbClr val="808080"/>
                      </a:solidFill>
                      <a:round/>
                      <a:headEnd/>
                      <a:tailEnd/>
                    </a:ln>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248" name="Group 191"/>
                    <p:cNvGrpSpPr>
                      <a:grpSpLocks/>
                    </p:cNvGrpSpPr>
                    <p:nvPr/>
                  </p:nvGrpSpPr>
                  <p:grpSpPr bwMode="auto">
                    <a:xfrm>
                      <a:off x="3009" y="3324"/>
                      <a:ext cx="5" cy="10"/>
                      <a:chOff x="3009" y="3324"/>
                      <a:chExt cx="5" cy="10"/>
                    </a:xfrm>
                  </p:grpSpPr>
                  <p:sp>
                    <p:nvSpPr>
                      <p:cNvPr id="249" name="Oval 192"/>
                      <p:cNvSpPr>
                        <a:spLocks noChangeArrowheads="1"/>
                      </p:cNvSpPr>
                      <p:nvPr/>
                    </p:nvSpPr>
                    <p:spPr bwMode="auto">
                      <a:xfrm>
                        <a:off x="3009" y="3324"/>
                        <a:ext cx="5" cy="10"/>
                      </a:xfrm>
                      <a:prstGeom prst="ellipse">
                        <a:avLst/>
                      </a:pr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50" name="Oval 193"/>
                      <p:cNvSpPr>
                        <a:spLocks noChangeArrowheads="1"/>
                      </p:cNvSpPr>
                      <p:nvPr/>
                    </p:nvSpPr>
                    <p:spPr bwMode="auto">
                      <a:xfrm>
                        <a:off x="3010" y="3324"/>
                        <a:ext cx="4" cy="10"/>
                      </a:xfrm>
                      <a:prstGeom prst="ellipse">
                        <a:avLst/>
                      </a:pr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grpSp>
          <p:grpSp>
            <p:nvGrpSpPr>
              <p:cNvPr id="228" name="Group 194"/>
              <p:cNvGrpSpPr>
                <a:grpSpLocks/>
              </p:cNvGrpSpPr>
              <p:nvPr/>
            </p:nvGrpSpPr>
            <p:grpSpPr bwMode="auto">
              <a:xfrm>
                <a:off x="3137" y="3268"/>
                <a:ext cx="39" cy="59"/>
                <a:chOff x="3137" y="3268"/>
                <a:chExt cx="39" cy="59"/>
              </a:xfrm>
            </p:grpSpPr>
            <p:sp>
              <p:nvSpPr>
                <p:cNvPr id="229" name="Freeform 195"/>
                <p:cNvSpPr>
                  <a:spLocks/>
                </p:cNvSpPr>
                <p:nvPr/>
              </p:nvSpPr>
              <p:spPr bwMode="auto">
                <a:xfrm>
                  <a:off x="3153" y="3268"/>
                  <a:ext cx="23" cy="29"/>
                </a:xfrm>
                <a:custGeom>
                  <a:avLst/>
                  <a:gdLst>
                    <a:gd name="T0" fmla="*/ 0 w 418"/>
                    <a:gd name="T1" fmla="*/ 50 h 397"/>
                    <a:gd name="T2" fmla="*/ 49 w 418"/>
                    <a:gd name="T3" fmla="*/ 19 h 397"/>
                    <a:gd name="T4" fmla="*/ 123 w 418"/>
                    <a:gd name="T5" fmla="*/ 0 h 397"/>
                    <a:gd name="T6" fmla="*/ 213 w 418"/>
                    <a:gd name="T7" fmla="*/ 0 h 397"/>
                    <a:gd name="T8" fmla="*/ 296 w 418"/>
                    <a:gd name="T9" fmla="*/ 17 h 397"/>
                    <a:gd name="T10" fmla="*/ 348 w 418"/>
                    <a:gd name="T11" fmla="*/ 61 h 397"/>
                    <a:gd name="T12" fmla="*/ 395 w 418"/>
                    <a:gd name="T13" fmla="*/ 131 h 397"/>
                    <a:gd name="T14" fmla="*/ 411 w 418"/>
                    <a:gd name="T15" fmla="*/ 208 h 397"/>
                    <a:gd name="T16" fmla="*/ 418 w 418"/>
                    <a:gd name="T17" fmla="*/ 263 h 397"/>
                    <a:gd name="T18" fmla="*/ 416 w 418"/>
                    <a:gd name="T19" fmla="*/ 356 h 397"/>
                    <a:gd name="T20" fmla="*/ 405 w 418"/>
                    <a:gd name="T21" fmla="*/ 397 h 397"/>
                    <a:gd name="T22" fmla="*/ 95 w 418"/>
                    <a:gd name="T23" fmla="*/ 331 h 397"/>
                    <a:gd name="T24" fmla="*/ 0 w 418"/>
                    <a:gd name="T25" fmla="*/ 50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8" h="397">
                      <a:moveTo>
                        <a:pt x="0" y="50"/>
                      </a:moveTo>
                      <a:lnTo>
                        <a:pt x="49" y="19"/>
                      </a:lnTo>
                      <a:lnTo>
                        <a:pt x="123" y="0"/>
                      </a:lnTo>
                      <a:lnTo>
                        <a:pt x="213" y="0"/>
                      </a:lnTo>
                      <a:lnTo>
                        <a:pt x="296" y="17"/>
                      </a:lnTo>
                      <a:lnTo>
                        <a:pt x="348" y="61"/>
                      </a:lnTo>
                      <a:lnTo>
                        <a:pt x="395" y="131"/>
                      </a:lnTo>
                      <a:lnTo>
                        <a:pt x="411" y="208"/>
                      </a:lnTo>
                      <a:lnTo>
                        <a:pt x="418" y="263"/>
                      </a:lnTo>
                      <a:lnTo>
                        <a:pt x="416" y="356"/>
                      </a:lnTo>
                      <a:lnTo>
                        <a:pt x="405" y="397"/>
                      </a:lnTo>
                      <a:lnTo>
                        <a:pt x="95" y="331"/>
                      </a:lnTo>
                      <a:lnTo>
                        <a:pt x="0" y="5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230" name="Group 196"/>
                <p:cNvGrpSpPr>
                  <a:grpSpLocks/>
                </p:cNvGrpSpPr>
                <p:nvPr/>
              </p:nvGrpSpPr>
              <p:grpSpPr bwMode="auto">
                <a:xfrm>
                  <a:off x="3137" y="3270"/>
                  <a:ext cx="37" cy="57"/>
                  <a:chOff x="3137" y="3270"/>
                  <a:chExt cx="37" cy="57"/>
                </a:xfrm>
              </p:grpSpPr>
              <p:sp>
                <p:nvSpPr>
                  <p:cNvPr id="231" name="Freeform 197"/>
                  <p:cNvSpPr>
                    <a:spLocks/>
                  </p:cNvSpPr>
                  <p:nvPr/>
                </p:nvSpPr>
                <p:spPr bwMode="auto">
                  <a:xfrm>
                    <a:off x="3137" y="3270"/>
                    <a:ext cx="25" cy="57"/>
                  </a:xfrm>
                  <a:custGeom>
                    <a:avLst/>
                    <a:gdLst>
                      <a:gd name="T0" fmla="*/ 428 w 428"/>
                      <a:gd name="T1" fmla="*/ 17 h 761"/>
                      <a:gd name="T2" fmla="*/ 331 w 428"/>
                      <a:gd name="T3" fmla="*/ 0 h 761"/>
                      <a:gd name="T4" fmla="*/ 0 w 428"/>
                      <a:gd name="T5" fmla="*/ 380 h 761"/>
                      <a:gd name="T6" fmla="*/ 331 w 428"/>
                      <a:gd name="T7" fmla="*/ 761 h 761"/>
                      <a:gd name="T8" fmla="*/ 342 w 428"/>
                      <a:gd name="T9" fmla="*/ 760 h 761"/>
                      <a:gd name="T10" fmla="*/ 331 w 428"/>
                      <a:gd name="T11" fmla="*/ 380 h 761"/>
                      <a:gd name="T12" fmla="*/ 428 w 428"/>
                      <a:gd name="T13" fmla="*/ 17 h 761"/>
                    </a:gdLst>
                    <a:ahLst/>
                    <a:cxnLst>
                      <a:cxn ang="0">
                        <a:pos x="T0" y="T1"/>
                      </a:cxn>
                      <a:cxn ang="0">
                        <a:pos x="T2" y="T3"/>
                      </a:cxn>
                      <a:cxn ang="0">
                        <a:pos x="T4" y="T5"/>
                      </a:cxn>
                      <a:cxn ang="0">
                        <a:pos x="T6" y="T7"/>
                      </a:cxn>
                      <a:cxn ang="0">
                        <a:pos x="T8" y="T9"/>
                      </a:cxn>
                      <a:cxn ang="0">
                        <a:pos x="T10" y="T11"/>
                      </a:cxn>
                      <a:cxn ang="0">
                        <a:pos x="T12" y="T13"/>
                      </a:cxn>
                    </a:cxnLst>
                    <a:rect l="0" t="0" r="r" b="b"/>
                    <a:pathLst>
                      <a:path w="428" h="761">
                        <a:moveTo>
                          <a:pt x="428" y="17"/>
                        </a:moveTo>
                        <a:cubicBezTo>
                          <a:pt x="397" y="5"/>
                          <a:pt x="364" y="0"/>
                          <a:pt x="331" y="0"/>
                        </a:cubicBezTo>
                        <a:cubicBezTo>
                          <a:pt x="148" y="0"/>
                          <a:pt x="0" y="170"/>
                          <a:pt x="0" y="380"/>
                        </a:cubicBezTo>
                        <a:cubicBezTo>
                          <a:pt x="0" y="590"/>
                          <a:pt x="148" y="761"/>
                          <a:pt x="331" y="761"/>
                        </a:cubicBezTo>
                        <a:cubicBezTo>
                          <a:pt x="334" y="760"/>
                          <a:pt x="338" y="760"/>
                          <a:pt x="342" y="760"/>
                        </a:cubicBezTo>
                        <a:lnTo>
                          <a:pt x="331" y="380"/>
                        </a:lnTo>
                        <a:lnTo>
                          <a:pt x="428" y="17"/>
                        </a:lnTo>
                        <a:close/>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232" name="Group 198"/>
                  <p:cNvGrpSpPr>
                    <a:grpSpLocks/>
                  </p:cNvGrpSpPr>
                  <p:nvPr/>
                </p:nvGrpSpPr>
                <p:grpSpPr bwMode="auto">
                  <a:xfrm>
                    <a:off x="3144" y="3271"/>
                    <a:ext cx="30" cy="56"/>
                    <a:chOff x="3144" y="3271"/>
                    <a:chExt cx="30" cy="56"/>
                  </a:xfrm>
                </p:grpSpPr>
                <p:sp>
                  <p:nvSpPr>
                    <p:cNvPr id="233" name="Oval 199"/>
                    <p:cNvSpPr>
                      <a:spLocks noChangeArrowheads="1"/>
                    </p:cNvSpPr>
                    <p:nvPr/>
                  </p:nvSpPr>
                  <p:spPr bwMode="auto">
                    <a:xfrm>
                      <a:off x="3144" y="3271"/>
                      <a:ext cx="30" cy="56"/>
                    </a:xfrm>
                    <a:prstGeom prst="ellipse">
                      <a:avLst/>
                    </a:pr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34" name="Oval 200"/>
                    <p:cNvSpPr>
                      <a:spLocks noChangeArrowheads="1"/>
                    </p:cNvSpPr>
                    <p:nvPr/>
                  </p:nvSpPr>
                  <p:spPr bwMode="auto">
                    <a:xfrm>
                      <a:off x="3146" y="3273"/>
                      <a:ext cx="26" cy="51"/>
                    </a:xfrm>
                    <a:prstGeom prst="ellipse">
                      <a:avLst/>
                    </a:pr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35" name="Oval 201"/>
                    <p:cNvSpPr>
                      <a:spLocks noChangeArrowheads="1"/>
                    </p:cNvSpPr>
                    <p:nvPr/>
                  </p:nvSpPr>
                  <p:spPr bwMode="auto">
                    <a:xfrm>
                      <a:off x="3151" y="3281"/>
                      <a:ext cx="17" cy="36"/>
                    </a:xfrm>
                    <a:prstGeom prst="ellipse">
                      <a:avLst/>
                    </a:prstGeom>
                    <a:solidFill>
                      <a:srgbClr val="404040"/>
                    </a:solidFill>
                    <a:ln w="1588">
                      <a:solidFill>
                        <a:srgbClr val="A0A0A0"/>
                      </a:solidFill>
                      <a:round/>
                      <a:headEnd/>
                      <a:tailEnd/>
                    </a:ln>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36" name="Oval 202"/>
                    <p:cNvSpPr>
                      <a:spLocks noChangeArrowheads="1"/>
                    </p:cNvSpPr>
                    <p:nvPr/>
                  </p:nvSpPr>
                  <p:spPr bwMode="auto">
                    <a:xfrm>
                      <a:off x="3153" y="3285"/>
                      <a:ext cx="11" cy="26"/>
                    </a:xfrm>
                    <a:prstGeom prst="ellipse">
                      <a:avLst/>
                    </a:prstGeom>
                    <a:solidFill>
                      <a:srgbClr val="000000"/>
                    </a:solidFill>
                    <a:ln w="0">
                      <a:solidFill>
                        <a:srgbClr val="808080"/>
                      </a:solidFill>
                      <a:round/>
                      <a:headEnd/>
                      <a:tailEnd/>
                    </a:ln>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237" name="Group 203"/>
                    <p:cNvGrpSpPr>
                      <a:grpSpLocks/>
                    </p:cNvGrpSpPr>
                    <p:nvPr/>
                  </p:nvGrpSpPr>
                  <p:grpSpPr bwMode="auto">
                    <a:xfrm>
                      <a:off x="3156" y="3295"/>
                      <a:ext cx="4" cy="8"/>
                      <a:chOff x="3156" y="3295"/>
                      <a:chExt cx="4" cy="8"/>
                    </a:xfrm>
                  </p:grpSpPr>
                  <p:sp>
                    <p:nvSpPr>
                      <p:cNvPr id="238" name="Oval 204"/>
                      <p:cNvSpPr>
                        <a:spLocks noChangeArrowheads="1"/>
                      </p:cNvSpPr>
                      <p:nvPr/>
                    </p:nvSpPr>
                    <p:spPr bwMode="auto">
                      <a:xfrm>
                        <a:off x="3156" y="3295"/>
                        <a:ext cx="4" cy="8"/>
                      </a:xfrm>
                      <a:prstGeom prst="ellipse">
                        <a:avLst/>
                      </a:pr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39" name="Oval 205"/>
                      <p:cNvSpPr>
                        <a:spLocks noChangeArrowheads="1"/>
                      </p:cNvSpPr>
                      <p:nvPr/>
                    </p:nvSpPr>
                    <p:spPr bwMode="auto">
                      <a:xfrm>
                        <a:off x="3157" y="3295"/>
                        <a:ext cx="3" cy="8"/>
                      </a:xfrm>
                      <a:prstGeom prst="ellipse">
                        <a:avLst/>
                      </a:pr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grpSp>
        </p:grpSp>
        <p:grpSp>
          <p:nvGrpSpPr>
            <p:cNvPr id="156" name="Group 206"/>
            <p:cNvGrpSpPr>
              <a:grpSpLocks/>
            </p:cNvGrpSpPr>
            <p:nvPr/>
          </p:nvGrpSpPr>
          <p:grpSpPr bwMode="auto">
            <a:xfrm flipH="1">
              <a:off x="3568" y="3339"/>
              <a:ext cx="307" cy="133"/>
              <a:chOff x="2883" y="3203"/>
              <a:chExt cx="307" cy="133"/>
            </a:xfrm>
          </p:grpSpPr>
          <p:grpSp>
            <p:nvGrpSpPr>
              <p:cNvPr id="175" name="Group 207"/>
              <p:cNvGrpSpPr>
                <a:grpSpLocks/>
              </p:cNvGrpSpPr>
              <p:nvPr/>
            </p:nvGrpSpPr>
            <p:grpSpPr bwMode="auto">
              <a:xfrm>
                <a:off x="2883" y="3203"/>
                <a:ext cx="307" cy="133"/>
                <a:chOff x="2883" y="3203"/>
                <a:chExt cx="307" cy="133"/>
              </a:xfrm>
            </p:grpSpPr>
            <p:grpSp>
              <p:nvGrpSpPr>
                <p:cNvPr id="197" name="Group 208"/>
                <p:cNvGrpSpPr>
                  <a:grpSpLocks/>
                </p:cNvGrpSpPr>
                <p:nvPr/>
              </p:nvGrpSpPr>
              <p:grpSpPr bwMode="auto">
                <a:xfrm>
                  <a:off x="2883" y="3203"/>
                  <a:ext cx="307" cy="133"/>
                  <a:chOff x="2883" y="3203"/>
                  <a:chExt cx="307" cy="133"/>
                </a:xfrm>
              </p:grpSpPr>
              <p:sp>
                <p:nvSpPr>
                  <p:cNvPr id="221" name="Freeform 209"/>
                  <p:cNvSpPr>
                    <a:spLocks/>
                  </p:cNvSpPr>
                  <p:nvPr/>
                </p:nvSpPr>
                <p:spPr bwMode="auto">
                  <a:xfrm>
                    <a:off x="2979" y="3210"/>
                    <a:ext cx="35" cy="37"/>
                  </a:xfrm>
                  <a:custGeom>
                    <a:avLst/>
                    <a:gdLst>
                      <a:gd name="T0" fmla="*/ 597 w 641"/>
                      <a:gd name="T1" fmla="*/ 13 h 522"/>
                      <a:gd name="T2" fmla="*/ 0 w 641"/>
                      <a:gd name="T3" fmla="*/ 510 h 522"/>
                      <a:gd name="T4" fmla="*/ 26 w 641"/>
                      <a:gd name="T5" fmla="*/ 522 h 522"/>
                      <a:gd name="T6" fmla="*/ 72 w 641"/>
                      <a:gd name="T7" fmla="*/ 522 h 522"/>
                      <a:gd name="T8" fmla="*/ 641 w 641"/>
                      <a:gd name="T9" fmla="*/ 0 h 522"/>
                      <a:gd name="T10" fmla="*/ 597 w 641"/>
                      <a:gd name="T11" fmla="*/ 13 h 522"/>
                    </a:gdLst>
                    <a:ahLst/>
                    <a:cxnLst>
                      <a:cxn ang="0">
                        <a:pos x="T0" y="T1"/>
                      </a:cxn>
                      <a:cxn ang="0">
                        <a:pos x="T2" y="T3"/>
                      </a:cxn>
                      <a:cxn ang="0">
                        <a:pos x="T4" y="T5"/>
                      </a:cxn>
                      <a:cxn ang="0">
                        <a:pos x="T6" y="T7"/>
                      </a:cxn>
                      <a:cxn ang="0">
                        <a:pos x="T8" y="T9"/>
                      </a:cxn>
                      <a:cxn ang="0">
                        <a:pos x="T10" y="T11"/>
                      </a:cxn>
                    </a:cxnLst>
                    <a:rect l="0" t="0" r="r" b="b"/>
                    <a:pathLst>
                      <a:path w="641" h="522">
                        <a:moveTo>
                          <a:pt x="597" y="13"/>
                        </a:moveTo>
                        <a:lnTo>
                          <a:pt x="0" y="510"/>
                        </a:lnTo>
                        <a:lnTo>
                          <a:pt x="26" y="522"/>
                        </a:lnTo>
                        <a:lnTo>
                          <a:pt x="72" y="522"/>
                        </a:lnTo>
                        <a:lnTo>
                          <a:pt x="641" y="0"/>
                        </a:lnTo>
                        <a:lnTo>
                          <a:pt x="597" y="13"/>
                        </a:lnTo>
                        <a:close/>
                      </a:path>
                    </a:pathLst>
                  </a:custGeom>
                  <a:solidFill>
                    <a:srgbClr val="000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222" name="Group 210"/>
                  <p:cNvGrpSpPr>
                    <a:grpSpLocks/>
                  </p:cNvGrpSpPr>
                  <p:nvPr/>
                </p:nvGrpSpPr>
                <p:grpSpPr bwMode="auto">
                  <a:xfrm>
                    <a:off x="2883" y="3203"/>
                    <a:ext cx="307" cy="133"/>
                    <a:chOff x="2883" y="3203"/>
                    <a:chExt cx="307" cy="133"/>
                  </a:xfrm>
                </p:grpSpPr>
                <p:sp>
                  <p:nvSpPr>
                    <p:cNvPr id="223" name="Freeform 211"/>
                    <p:cNvSpPr>
                      <a:spLocks/>
                    </p:cNvSpPr>
                    <p:nvPr/>
                  </p:nvSpPr>
                  <p:spPr bwMode="auto">
                    <a:xfrm>
                      <a:off x="2883" y="3203"/>
                      <a:ext cx="307" cy="132"/>
                    </a:xfrm>
                    <a:custGeom>
                      <a:avLst/>
                      <a:gdLst>
                        <a:gd name="T0" fmla="*/ 17 w 5516"/>
                        <a:gd name="T1" fmla="*/ 1032 h 1848"/>
                        <a:gd name="T2" fmla="*/ 259 w 5516"/>
                        <a:gd name="T3" fmla="*/ 928 h 1848"/>
                        <a:gd name="T4" fmla="*/ 690 w 5516"/>
                        <a:gd name="T5" fmla="*/ 787 h 1848"/>
                        <a:gd name="T6" fmla="*/ 1077 w 5516"/>
                        <a:gd name="T7" fmla="*/ 700 h 1848"/>
                        <a:gd name="T8" fmla="*/ 1502 w 5516"/>
                        <a:gd name="T9" fmla="*/ 625 h 1848"/>
                        <a:gd name="T10" fmla="*/ 1691 w 5516"/>
                        <a:gd name="T11" fmla="*/ 595 h 1848"/>
                        <a:gd name="T12" fmla="*/ 2529 w 5516"/>
                        <a:gd name="T13" fmla="*/ 648 h 1848"/>
                        <a:gd name="T14" fmla="*/ 2881 w 5516"/>
                        <a:gd name="T15" fmla="*/ 684 h 1848"/>
                        <a:gd name="T16" fmla="*/ 3075 w 5516"/>
                        <a:gd name="T17" fmla="*/ 677 h 1848"/>
                        <a:gd name="T18" fmla="*/ 3282 w 5516"/>
                        <a:gd name="T19" fmla="*/ 261 h 1848"/>
                        <a:gd name="T20" fmla="*/ 3286 w 5516"/>
                        <a:gd name="T21" fmla="*/ 152 h 1848"/>
                        <a:gd name="T22" fmla="*/ 2987 w 5516"/>
                        <a:gd name="T23" fmla="*/ 84 h 1848"/>
                        <a:gd name="T24" fmla="*/ 2471 w 5516"/>
                        <a:gd name="T25" fmla="*/ 87 h 1848"/>
                        <a:gd name="T26" fmla="*/ 2378 w 5516"/>
                        <a:gd name="T27" fmla="*/ 81 h 1848"/>
                        <a:gd name="T28" fmla="*/ 2736 w 5516"/>
                        <a:gd name="T29" fmla="*/ 29 h 1848"/>
                        <a:gd name="T30" fmla="*/ 3119 w 5516"/>
                        <a:gd name="T31" fmla="*/ 1 h 1848"/>
                        <a:gd name="T32" fmla="*/ 3461 w 5516"/>
                        <a:gd name="T33" fmla="*/ 164 h 1848"/>
                        <a:gd name="T34" fmla="*/ 3366 w 5516"/>
                        <a:gd name="T35" fmla="*/ 249 h 1848"/>
                        <a:gd name="T36" fmla="*/ 3190 w 5516"/>
                        <a:gd name="T37" fmla="*/ 662 h 1848"/>
                        <a:gd name="T38" fmla="*/ 3225 w 5516"/>
                        <a:gd name="T39" fmla="*/ 714 h 1848"/>
                        <a:gd name="T40" fmla="*/ 4653 w 5516"/>
                        <a:gd name="T41" fmla="*/ 572 h 1848"/>
                        <a:gd name="T42" fmla="*/ 4685 w 5516"/>
                        <a:gd name="T43" fmla="*/ 468 h 1848"/>
                        <a:gd name="T44" fmla="*/ 4534 w 5516"/>
                        <a:gd name="T45" fmla="*/ 274 h 1848"/>
                        <a:gd name="T46" fmla="*/ 4357 w 5516"/>
                        <a:gd name="T47" fmla="*/ 138 h 1848"/>
                        <a:gd name="T48" fmla="*/ 3801 w 5516"/>
                        <a:gd name="T49" fmla="*/ 130 h 1848"/>
                        <a:gd name="T50" fmla="*/ 3353 w 5516"/>
                        <a:gd name="T51" fmla="*/ 0 h 1848"/>
                        <a:gd name="T52" fmla="*/ 3718 w 5516"/>
                        <a:gd name="T53" fmla="*/ 6 h 1848"/>
                        <a:gd name="T54" fmla="*/ 4079 w 5516"/>
                        <a:gd name="T55" fmla="*/ 24 h 1848"/>
                        <a:gd name="T56" fmla="*/ 4332 w 5516"/>
                        <a:gd name="T57" fmla="*/ 55 h 1848"/>
                        <a:gd name="T58" fmla="*/ 4441 w 5516"/>
                        <a:gd name="T59" fmla="*/ 94 h 1848"/>
                        <a:gd name="T60" fmla="*/ 4766 w 5516"/>
                        <a:gd name="T61" fmla="*/ 436 h 1848"/>
                        <a:gd name="T62" fmla="*/ 4874 w 5516"/>
                        <a:gd name="T63" fmla="*/ 536 h 1848"/>
                        <a:gd name="T64" fmla="*/ 5022 w 5516"/>
                        <a:gd name="T65" fmla="*/ 559 h 1848"/>
                        <a:gd name="T66" fmla="*/ 5179 w 5516"/>
                        <a:gd name="T67" fmla="*/ 579 h 1848"/>
                        <a:gd name="T68" fmla="*/ 5395 w 5516"/>
                        <a:gd name="T69" fmla="*/ 625 h 1848"/>
                        <a:gd name="T70" fmla="*/ 5484 w 5516"/>
                        <a:gd name="T71" fmla="*/ 677 h 1848"/>
                        <a:gd name="T72" fmla="*/ 5479 w 5516"/>
                        <a:gd name="T73" fmla="*/ 928 h 1848"/>
                        <a:gd name="T74" fmla="*/ 5327 w 5516"/>
                        <a:gd name="T75" fmla="*/ 1268 h 1848"/>
                        <a:gd name="T76" fmla="*/ 5247 w 5516"/>
                        <a:gd name="T77" fmla="*/ 1228 h 1848"/>
                        <a:gd name="T78" fmla="*/ 5209 w 5516"/>
                        <a:gd name="T79" fmla="*/ 1052 h 1848"/>
                        <a:gd name="T80" fmla="*/ 5079 w 5516"/>
                        <a:gd name="T81" fmla="*/ 949 h 1848"/>
                        <a:gd name="T82" fmla="*/ 4927 w 5516"/>
                        <a:gd name="T83" fmla="*/ 980 h 1848"/>
                        <a:gd name="T84" fmla="*/ 4833 w 5516"/>
                        <a:gd name="T85" fmla="*/ 1063 h 1848"/>
                        <a:gd name="T86" fmla="*/ 4758 w 5516"/>
                        <a:gd name="T87" fmla="*/ 1197 h 1848"/>
                        <a:gd name="T88" fmla="*/ 4681 w 5516"/>
                        <a:gd name="T89" fmla="*/ 1371 h 1848"/>
                        <a:gd name="T90" fmla="*/ 2765 w 5516"/>
                        <a:gd name="T91" fmla="*/ 1724 h 1848"/>
                        <a:gd name="T92" fmla="*/ 2760 w 5516"/>
                        <a:gd name="T93" fmla="*/ 1516 h 1848"/>
                        <a:gd name="T94" fmla="*/ 2714 w 5516"/>
                        <a:gd name="T95" fmla="*/ 1338 h 1848"/>
                        <a:gd name="T96" fmla="*/ 2619 w 5516"/>
                        <a:gd name="T97" fmla="*/ 1209 h 1848"/>
                        <a:gd name="T98" fmla="*/ 2471 w 5516"/>
                        <a:gd name="T99" fmla="*/ 1145 h 1848"/>
                        <a:gd name="T100" fmla="*/ 2299 w 5516"/>
                        <a:gd name="T101" fmla="*/ 1155 h 1848"/>
                        <a:gd name="T102" fmla="*/ 2116 w 5516"/>
                        <a:gd name="T103" fmla="*/ 1237 h 1848"/>
                        <a:gd name="T104" fmla="*/ 1980 w 5516"/>
                        <a:gd name="T105" fmla="*/ 1371 h 1848"/>
                        <a:gd name="T106" fmla="*/ 1869 w 5516"/>
                        <a:gd name="T107" fmla="*/ 1569 h 1848"/>
                        <a:gd name="T108" fmla="*/ 1791 w 5516"/>
                        <a:gd name="T109" fmla="*/ 1778 h 1848"/>
                        <a:gd name="T110" fmla="*/ 1678 w 5516"/>
                        <a:gd name="T111" fmla="*/ 1835 h 1848"/>
                        <a:gd name="T112" fmla="*/ 1302 w 5516"/>
                        <a:gd name="T113" fmla="*/ 1562 h 1848"/>
                        <a:gd name="T114" fmla="*/ 941 w 5516"/>
                        <a:gd name="T115" fmla="*/ 1318 h 1848"/>
                        <a:gd name="T116" fmla="*/ 698 w 5516"/>
                        <a:gd name="T117" fmla="*/ 1292 h 1848"/>
                        <a:gd name="T118" fmla="*/ 375 w 5516"/>
                        <a:gd name="T119" fmla="*/ 1232 h 1848"/>
                        <a:gd name="T120" fmla="*/ 142 w 5516"/>
                        <a:gd name="T121" fmla="*/ 1159 h 1848"/>
                        <a:gd name="T122" fmla="*/ 20 w 5516"/>
                        <a:gd name="T123" fmla="*/ 1100 h 1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16" h="1848">
                          <a:moveTo>
                            <a:pt x="0" y="1084"/>
                          </a:moveTo>
                          <a:lnTo>
                            <a:pt x="0" y="1068"/>
                          </a:lnTo>
                          <a:lnTo>
                            <a:pt x="2" y="1054"/>
                          </a:lnTo>
                          <a:lnTo>
                            <a:pt x="8" y="1042"/>
                          </a:lnTo>
                          <a:lnTo>
                            <a:pt x="17" y="1032"/>
                          </a:lnTo>
                          <a:lnTo>
                            <a:pt x="33" y="1022"/>
                          </a:lnTo>
                          <a:lnTo>
                            <a:pt x="53" y="1010"/>
                          </a:lnTo>
                          <a:lnTo>
                            <a:pt x="146" y="969"/>
                          </a:lnTo>
                          <a:lnTo>
                            <a:pt x="209" y="946"/>
                          </a:lnTo>
                          <a:lnTo>
                            <a:pt x="259" y="928"/>
                          </a:lnTo>
                          <a:lnTo>
                            <a:pt x="311" y="908"/>
                          </a:lnTo>
                          <a:lnTo>
                            <a:pt x="361" y="890"/>
                          </a:lnTo>
                          <a:lnTo>
                            <a:pt x="425" y="871"/>
                          </a:lnTo>
                          <a:lnTo>
                            <a:pt x="624" y="807"/>
                          </a:lnTo>
                          <a:lnTo>
                            <a:pt x="690" y="787"/>
                          </a:lnTo>
                          <a:lnTo>
                            <a:pt x="763" y="768"/>
                          </a:lnTo>
                          <a:lnTo>
                            <a:pt x="820" y="753"/>
                          </a:lnTo>
                          <a:lnTo>
                            <a:pt x="878" y="741"/>
                          </a:lnTo>
                          <a:lnTo>
                            <a:pt x="991" y="717"/>
                          </a:lnTo>
                          <a:lnTo>
                            <a:pt x="1077" y="700"/>
                          </a:lnTo>
                          <a:lnTo>
                            <a:pt x="1173" y="682"/>
                          </a:lnTo>
                          <a:lnTo>
                            <a:pt x="1332" y="655"/>
                          </a:lnTo>
                          <a:lnTo>
                            <a:pt x="1400" y="641"/>
                          </a:lnTo>
                          <a:lnTo>
                            <a:pt x="1463" y="632"/>
                          </a:lnTo>
                          <a:lnTo>
                            <a:pt x="1502" y="625"/>
                          </a:lnTo>
                          <a:lnTo>
                            <a:pt x="1543" y="622"/>
                          </a:lnTo>
                          <a:lnTo>
                            <a:pt x="1577" y="617"/>
                          </a:lnTo>
                          <a:lnTo>
                            <a:pt x="1635" y="611"/>
                          </a:lnTo>
                          <a:lnTo>
                            <a:pt x="1666" y="604"/>
                          </a:lnTo>
                          <a:lnTo>
                            <a:pt x="1691" y="595"/>
                          </a:lnTo>
                          <a:lnTo>
                            <a:pt x="1712" y="589"/>
                          </a:lnTo>
                          <a:lnTo>
                            <a:pt x="2310" y="111"/>
                          </a:lnTo>
                          <a:lnTo>
                            <a:pt x="1736" y="605"/>
                          </a:lnTo>
                          <a:lnTo>
                            <a:pt x="2439" y="638"/>
                          </a:lnTo>
                          <a:lnTo>
                            <a:pt x="2529" y="648"/>
                          </a:lnTo>
                          <a:lnTo>
                            <a:pt x="2624" y="657"/>
                          </a:lnTo>
                          <a:lnTo>
                            <a:pt x="2701" y="662"/>
                          </a:lnTo>
                          <a:lnTo>
                            <a:pt x="2764" y="668"/>
                          </a:lnTo>
                          <a:lnTo>
                            <a:pt x="2830" y="677"/>
                          </a:lnTo>
                          <a:lnTo>
                            <a:pt x="2881" y="684"/>
                          </a:lnTo>
                          <a:lnTo>
                            <a:pt x="2940" y="693"/>
                          </a:lnTo>
                          <a:lnTo>
                            <a:pt x="2990" y="693"/>
                          </a:lnTo>
                          <a:lnTo>
                            <a:pt x="3035" y="693"/>
                          </a:lnTo>
                          <a:lnTo>
                            <a:pt x="3057" y="690"/>
                          </a:lnTo>
                          <a:lnTo>
                            <a:pt x="3075" y="677"/>
                          </a:lnTo>
                          <a:lnTo>
                            <a:pt x="3093" y="661"/>
                          </a:lnTo>
                          <a:lnTo>
                            <a:pt x="3124" y="609"/>
                          </a:lnTo>
                          <a:lnTo>
                            <a:pt x="3240" y="368"/>
                          </a:lnTo>
                          <a:lnTo>
                            <a:pt x="3273" y="286"/>
                          </a:lnTo>
                          <a:lnTo>
                            <a:pt x="3282" y="261"/>
                          </a:lnTo>
                          <a:lnTo>
                            <a:pt x="3293" y="229"/>
                          </a:lnTo>
                          <a:lnTo>
                            <a:pt x="3298" y="205"/>
                          </a:lnTo>
                          <a:lnTo>
                            <a:pt x="3299" y="183"/>
                          </a:lnTo>
                          <a:lnTo>
                            <a:pt x="3295" y="164"/>
                          </a:lnTo>
                          <a:lnTo>
                            <a:pt x="3286" y="152"/>
                          </a:lnTo>
                          <a:lnTo>
                            <a:pt x="3271" y="139"/>
                          </a:lnTo>
                          <a:lnTo>
                            <a:pt x="3236" y="125"/>
                          </a:lnTo>
                          <a:lnTo>
                            <a:pt x="3154" y="106"/>
                          </a:lnTo>
                          <a:lnTo>
                            <a:pt x="3075" y="94"/>
                          </a:lnTo>
                          <a:lnTo>
                            <a:pt x="2987" y="84"/>
                          </a:lnTo>
                          <a:lnTo>
                            <a:pt x="2881" y="79"/>
                          </a:lnTo>
                          <a:lnTo>
                            <a:pt x="2772" y="75"/>
                          </a:lnTo>
                          <a:lnTo>
                            <a:pt x="2630" y="75"/>
                          </a:lnTo>
                          <a:lnTo>
                            <a:pt x="2547" y="81"/>
                          </a:lnTo>
                          <a:lnTo>
                            <a:pt x="2471" y="87"/>
                          </a:lnTo>
                          <a:lnTo>
                            <a:pt x="2407" y="94"/>
                          </a:lnTo>
                          <a:lnTo>
                            <a:pt x="2360" y="99"/>
                          </a:lnTo>
                          <a:lnTo>
                            <a:pt x="2310" y="107"/>
                          </a:lnTo>
                          <a:lnTo>
                            <a:pt x="2346" y="92"/>
                          </a:lnTo>
                          <a:lnTo>
                            <a:pt x="2378" y="81"/>
                          </a:lnTo>
                          <a:lnTo>
                            <a:pt x="2413" y="75"/>
                          </a:lnTo>
                          <a:lnTo>
                            <a:pt x="2459" y="66"/>
                          </a:lnTo>
                          <a:lnTo>
                            <a:pt x="2540" y="53"/>
                          </a:lnTo>
                          <a:lnTo>
                            <a:pt x="2619" y="42"/>
                          </a:lnTo>
                          <a:lnTo>
                            <a:pt x="2736" y="29"/>
                          </a:lnTo>
                          <a:lnTo>
                            <a:pt x="2804" y="24"/>
                          </a:lnTo>
                          <a:lnTo>
                            <a:pt x="2883" y="19"/>
                          </a:lnTo>
                          <a:lnTo>
                            <a:pt x="2960" y="12"/>
                          </a:lnTo>
                          <a:lnTo>
                            <a:pt x="3042" y="6"/>
                          </a:lnTo>
                          <a:lnTo>
                            <a:pt x="3119" y="1"/>
                          </a:lnTo>
                          <a:lnTo>
                            <a:pt x="3208" y="0"/>
                          </a:lnTo>
                          <a:lnTo>
                            <a:pt x="3266" y="0"/>
                          </a:lnTo>
                          <a:lnTo>
                            <a:pt x="3552" y="148"/>
                          </a:lnTo>
                          <a:lnTo>
                            <a:pt x="3507" y="156"/>
                          </a:lnTo>
                          <a:lnTo>
                            <a:pt x="3461" y="164"/>
                          </a:lnTo>
                          <a:lnTo>
                            <a:pt x="3429" y="176"/>
                          </a:lnTo>
                          <a:lnTo>
                            <a:pt x="3406" y="189"/>
                          </a:lnTo>
                          <a:lnTo>
                            <a:pt x="3395" y="203"/>
                          </a:lnTo>
                          <a:lnTo>
                            <a:pt x="3384" y="215"/>
                          </a:lnTo>
                          <a:lnTo>
                            <a:pt x="3366" y="249"/>
                          </a:lnTo>
                          <a:lnTo>
                            <a:pt x="3287" y="411"/>
                          </a:lnTo>
                          <a:lnTo>
                            <a:pt x="3210" y="576"/>
                          </a:lnTo>
                          <a:lnTo>
                            <a:pt x="3199" y="609"/>
                          </a:lnTo>
                          <a:lnTo>
                            <a:pt x="3192" y="638"/>
                          </a:lnTo>
                          <a:lnTo>
                            <a:pt x="3190" y="662"/>
                          </a:lnTo>
                          <a:lnTo>
                            <a:pt x="3190" y="675"/>
                          </a:lnTo>
                          <a:lnTo>
                            <a:pt x="3192" y="693"/>
                          </a:lnTo>
                          <a:lnTo>
                            <a:pt x="3199" y="702"/>
                          </a:lnTo>
                          <a:lnTo>
                            <a:pt x="3209" y="709"/>
                          </a:lnTo>
                          <a:lnTo>
                            <a:pt x="3225" y="714"/>
                          </a:lnTo>
                          <a:lnTo>
                            <a:pt x="3254" y="716"/>
                          </a:lnTo>
                          <a:lnTo>
                            <a:pt x="4577" y="602"/>
                          </a:lnTo>
                          <a:lnTo>
                            <a:pt x="4611" y="595"/>
                          </a:lnTo>
                          <a:lnTo>
                            <a:pt x="4636" y="589"/>
                          </a:lnTo>
                          <a:lnTo>
                            <a:pt x="4653" y="572"/>
                          </a:lnTo>
                          <a:lnTo>
                            <a:pt x="4666" y="558"/>
                          </a:lnTo>
                          <a:lnTo>
                            <a:pt x="4685" y="533"/>
                          </a:lnTo>
                          <a:lnTo>
                            <a:pt x="4689" y="508"/>
                          </a:lnTo>
                          <a:lnTo>
                            <a:pt x="4689" y="488"/>
                          </a:lnTo>
                          <a:lnTo>
                            <a:pt x="4685" y="468"/>
                          </a:lnTo>
                          <a:lnTo>
                            <a:pt x="4675" y="453"/>
                          </a:lnTo>
                          <a:lnTo>
                            <a:pt x="4664" y="436"/>
                          </a:lnTo>
                          <a:lnTo>
                            <a:pt x="4643" y="411"/>
                          </a:lnTo>
                          <a:lnTo>
                            <a:pt x="4608" y="365"/>
                          </a:lnTo>
                          <a:lnTo>
                            <a:pt x="4534" y="274"/>
                          </a:lnTo>
                          <a:lnTo>
                            <a:pt x="4436" y="182"/>
                          </a:lnTo>
                          <a:lnTo>
                            <a:pt x="4418" y="166"/>
                          </a:lnTo>
                          <a:lnTo>
                            <a:pt x="4402" y="156"/>
                          </a:lnTo>
                          <a:lnTo>
                            <a:pt x="4377" y="144"/>
                          </a:lnTo>
                          <a:lnTo>
                            <a:pt x="4357" y="138"/>
                          </a:lnTo>
                          <a:lnTo>
                            <a:pt x="4333" y="131"/>
                          </a:lnTo>
                          <a:lnTo>
                            <a:pt x="4300" y="126"/>
                          </a:lnTo>
                          <a:lnTo>
                            <a:pt x="4263" y="125"/>
                          </a:lnTo>
                          <a:lnTo>
                            <a:pt x="3899" y="125"/>
                          </a:lnTo>
                          <a:lnTo>
                            <a:pt x="3801" y="130"/>
                          </a:lnTo>
                          <a:lnTo>
                            <a:pt x="3712" y="131"/>
                          </a:lnTo>
                          <a:lnTo>
                            <a:pt x="3614" y="143"/>
                          </a:lnTo>
                          <a:lnTo>
                            <a:pt x="3552" y="148"/>
                          </a:lnTo>
                          <a:lnTo>
                            <a:pt x="3266" y="0"/>
                          </a:lnTo>
                          <a:lnTo>
                            <a:pt x="3353" y="0"/>
                          </a:lnTo>
                          <a:lnTo>
                            <a:pt x="3435" y="0"/>
                          </a:lnTo>
                          <a:lnTo>
                            <a:pt x="3512" y="1"/>
                          </a:lnTo>
                          <a:lnTo>
                            <a:pt x="3592" y="2"/>
                          </a:lnTo>
                          <a:lnTo>
                            <a:pt x="3653" y="3"/>
                          </a:lnTo>
                          <a:lnTo>
                            <a:pt x="3718" y="6"/>
                          </a:lnTo>
                          <a:lnTo>
                            <a:pt x="3801" y="9"/>
                          </a:lnTo>
                          <a:lnTo>
                            <a:pt x="3902" y="12"/>
                          </a:lnTo>
                          <a:lnTo>
                            <a:pt x="3974" y="16"/>
                          </a:lnTo>
                          <a:lnTo>
                            <a:pt x="4032" y="20"/>
                          </a:lnTo>
                          <a:lnTo>
                            <a:pt x="4079" y="24"/>
                          </a:lnTo>
                          <a:lnTo>
                            <a:pt x="4123" y="28"/>
                          </a:lnTo>
                          <a:lnTo>
                            <a:pt x="4180" y="34"/>
                          </a:lnTo>
                          <a:lnTo>
                            <a:pt x="4242" y="42"/>
                          </a:lnTo>
                          <a:lnTo>
                            <a:pt x="4289" y="49"/>
                          </a:lnTo>
                          <a:lnTo>
                            <a:pt x="4332" y="55"/>
                          </a:lnTo>
                          <a:lnTo>
                            <a:pt x="4372" y="65"/>
                          </a:lnTo>
                          <a:lnTo>
                            <a:pt x="4391" y="71"/>
                          </a:lnTo>
                          <a:lnTo>
                            <a:pt x="4410" y="75"/>
                          </a:lnTo>
                          <a:lnTo>
                            <a:pt x="4429" y="85"/>
                          </a:lnTo>
                          <a:lnTo>
                            <a:pt x="4441" y="94"/>
                          </a:lnTo>
                          <a:lnTo>
                            <a:pt x="4454" y="102"/>
                          </a:lnTo>
                          <a:lnTo>
                            <a:pt x="4468" y="114"/>
                          </a:lnTo>
                          <a:lnTo>
                            <a:pt x="4481" y="125"/>
                          </a:lnTo>
                          <a:lnTo>
                            <a:pt x="4572" y="210"/>
                          </a:lnTo>
                          <a:lnTo>
                            <a:pt x="4766" y="436"/>
                          </a:lnTo>
                          <a:lnTo>
                            <a:pt x="4791" y="466"/>
                          </a:lnTo>
                          <a:lnTo>
                            <a:pt x="4815" y="492"/>
                          </a:lnTo>
                          <a:lnTo>
                            <a:pt x="4833" y="508"/>
                          </a:lnTo>
                          <a:lnTo>
                            <a:pt x="4855" y="525"/>
                          </a:lnTo>
                          <a:lnTo>
                            <a:pt x="4874" y="536"/>
                          </a:lnTo>
                          <a:lnTo>
                            <a:pt x="4892" y="544"/>
                          </a:lnTo>
                          <a:lnTo>
                            <a:pt x="4916" y="549"/>
                          </a:lnTo>
                          <a:lnTo>
                            <a:pt x="4951" y="554"/>
                          </a:lnTo>
                          <a:lnTo>
                            <a:pt x="4996" y="558"/>
                          </a:lnTo>
                          <a:lnTo>
                            <a:pt x="5022" y="559"/>
                          </a:lnTo>
                          <a:lnTo>
                            <a:pt x="5054" y="562"/>
                          </a:lnTo>
                          <a:lnTo>
                            <a:pt x="5094" y="566"/>
                          </a:lnTo>
                          <a:lnTo>
                            <a:pt x="5116" y="567"/>
                          </a:lnTo>
                          <a:lnTo>
                            <a:pt x="5143" y="571"/>
                          </a:lnTo>
                          <a:lnTo>
                            <a:pt x="5179" y="579"/>
                          </a:lnTo>
                          <a:lnTo>
                            <a:pt x="5221" y="584"/>
                          </a:lnTo>
                          <a:lnTo>
                            <a:pt x="5259" y="592"/>
                          </a:lnTo>
                          <a:lnTo>
                            <a:pt x="5314" y="602"/>
                          </a:lnTo>
                          <a:lnTo>
                            <a:pt x="5370" y="616"/>
                          </a:lnTo>
                          <a:lnTo>
                            <a:pt x="5395" y="625"/>
                          </a:lnTo>
                          <a:lnTo>
                            <a:pt x="5415" y="636"/>
                          </a:lnTo>
                          <a:lnTo>
                            <a:pt x="5435" y="645"/>
                          </a:lnTo>
                          <a:lnTo>
                            <a:pt x="5454" y="662"/>
                          </a:lnTo>
                          <a:lnTo>
                            <a:pt x="5470" y="670"/>
                          </a:lnTo>
                          <a:lnTo>
                            <a:pt x="5484" y="677"/>
                          </a:lnTo>
                          <a:lnTo>
                            <a:pt x="5516" y="798"/>
                          </a:lnTo>
                          <a:lnTo>
                            <a:pt x="5498" y="841"/>
                          </a:lnTo>
                          <a:lnTo>
                            <a:pt x="5490" y="869"/>
                          </a:lnTo>
                          <a:lnTo>
                            <a:pt x="5483" y="895"/>
                          </a:lnTo>
                          <a:lnTo>
                            <a:pt x="5479" y="928"/>
                          </a:lnTo>
                          <a:lnTo>
                            <a:pt x="5490" y="965"/>
                          </a:lnTo>
                          <a:lnTo>
                            <a:pt x="5383" y="1179"/>
                          </a:lnTo>
                          <a:lnTo>
                            <a:pt x="5360" y="1227"/>
                          </a:lnTo>
                          <a:lnTo>
                            <a:pt x="5342" y="1254"/>
                          </a:lnTo>
                          <a:lnTo>
                            <a:pt x="5327" y="1268"/>
                          </a:lnTo>
                          <a:lnTo>
                            <a:pt x="5312" y="1280"/>
                          </a:lnTo>
                          <a:lnTo>
                            <a:pt x="5282" y="1300"/>
                          </a:lnTo>
                          <a:lnTo>
                            <a:pt x="5254" y="1312"/>
                          </a:lnTo>
                          <a:lnTo>
                            <a:pt x="5251" y="1260"/>
                          </a:lnTo>
                          <a:lnTo>
                            <a:pt x="5247" y="1228"/>
                          </a:lnTo>
                          <a:lnTo>
                            <a:pt x="5245" y="1190"/>
                          </a:lnTo>
                          <a:lnTo>
                            <a:pt x="5237" y="1155"/>
                          </a:lnTo>
                          <a:lnTo>
                            <a:pt x="5230" y="1124"/>
                          </a:lnTo>
                          <a:lnTo>
                            <a:pt x="5223" y="1086"/>
                          </a:lnTo>
                          <a:lnTo>
                            <a:pt x="5209" y="1052"/>
                          </a:lnTo>
                          <a:lnTo>
                            <a:pt x="5190" y="1020"/>
                          </a:lnTo>
                          <a:lnTo>
                            <a:pt x="5165" y="990"/>
                          </a:lnTo>
                          <a:lnTo>
                            <a:pt x="5138" y="965"/>
                          </a:lnTo>
                          <a:lnTo>
                            <a:pt x="5106" y="953"/>
                          </a:lnTo>
                          <a:lnTo>
                            <a:pt x="5079" y="949"/>
                          </a:lnTo>
                          <a:lnTo>
                            <a:pt x="5049" y="949"/>
                          </a:lnTo>
                          <a:lnTo>
                            <a:pt x="5012" y="953"/>
                          </a:lnTo>
                          <a:lnTo>
                            <a:pt x="4981" y="959"/>
                          </a:lnTo>
                          <a:lnTo>
                            <a:pt x="4951" y="967"/>
                          </a:lnTo>
                          <a:lnTo>
                            <a:pt x="4927" y="980"/>
                          </a:lnTo>
                          <a:lnTo>
                            <a:pt x="4906" y="995"/>
                          </a:lnTo>
                          <a:lnTo>
                            <a:pt x="4886" y="1008"/>
                          </a:lnTo>
                          <a:lnTo>
                            <a:pt x="4867" y="1026"/>
                          </a:lnTo>
                          <a:lnTo>
                            <a:pt x="4849" y="1045"/>
                          </a:lnTo>
                          <a:lnTo>
                            <a:pt x="4833" y="1063"/>
                          </a:lnTo>
                          <a:lnTo>
                            <a:pt x="4815" y="1084"/>
                          </a:lnTo>
                          <a:lnTo>
                            <a:pt x="4796" y="1111"/>
                          </a:lnTo>
                          <a:lnTo>
                            <a:pt x="4782" y="1143"/>
                          </a:lnTo>
                          <a:lnTo>
                            <a:pt x="4770" y="1164"/>
                          </a:lnTo>
                          <a:lnTo>
                            <a:pt x="4758" y="1197"/>
                          </a:lnTo>
                          <a:lnTo>
                            <a:pt x="4748" y="1238"/>
                          </a:lnTo>
                          <a:lnTo>
                            <a:pt x="4733" y="1278"/>
                          </a:lnTo>
                          <a:lnTo>
                            <a:pt x="4714" y="1319"/>
                          </a:lnTo>
                          <a:lnTo>
                            <a:pt x="4701" y="1345"/>
                          </a:lnTo>
                          <a:lnTo>
                            <a:pt x="4681" y="1371"/>
                          </a:lnTo>
                          <a:lnTo>
                            <a:pt x="4661" y="1402"/>
                          </a:lnTo>
                          <a:lnTo>
                            <a:pt x="4636" y="1428"/>
                          </a:lnTo>
                          <a:lnTo>
                            <a:pt x="4568" y="1432"/>
                          </a:lnTo>
                          <a:lnTo>
                            <a:pt x="2762" y="1742"/>
                          </a:lnTo>
                          <a:lnTo>
                            <a:pt x="2765" y="1724"/>
                          </a:lnTo>
                          <a:lnTo>
                            <a:pt x="2768" y="1694"/>
                          </a:lnTo>
                          <a:lnTo>
                            <a:pt x="2768" y="1643"/>
                          </a:lnTo>
                          <a:lnTo>
                            <a:pt x="2768" y="1600"/>
                          </a:lnTo>
                          <a:lnTo>
                            <a:pt x="2765" y="1550"/>
                          </a:lnTo>
                          <a:lnTo>
                            <a:pt x="2760" y="1516"/>
                          </a:lnTo>
                          <a:lnTo>
                            <a:pt x="2752" y="1484"/>
                          </a:lnTo>
                          <a:lnTo>
                            <a:pt x="2746" y="1446"/>
                          </a:lnTo>
                          <a:lnTo>
                            <a:pt x="2736" y="1409"/>
                          </a:lnTo>
                          <a:lnTo>
                            <a:pt x="2727" y="1375"/>
                          </a:lnTo>
                          <a:lnTo>
                            <a:pt x="2714" y="1338"/>
                          </a:lnTo>
                          <a:lnTo>
                            <a:pt x="2697" y="1310"/>
                          </a:lnTo>
                          <a:lnTo>
                            <a:pt x="2681" y="1279"/>
                          </a:lnTo>
                          <a:lnTo>
                            <a:pt x="2662" y="1254"/>
                          </a:lnTo>
                          <a:lnTo>
                            <a:pt x="2639" y="1228"/>
                          </a:lnTo>
                          <a:lnTo>
                            <a:pt x="2619" y="1209"/>
                          </a:lnTo>
                          <a:lnTo>
                            <a:pt x="2592" y="1188"/>
                          </a:lnTo>
                          <a:lnTo>
                            <a:pt x="2564" y="1175"/>
                          </a:lnTo>
                          <a:lnTo>
                            <a:pt x="2536" y="1163"/>
                          </a:lnTo>
                          <a:lnTo>
                            <a:pt x="2502" y="1154"/>
                          </a:lnTo>
                          <a:lnTo>
                            <a:pt x="2471" y="1145"/>
                          </a:lnTo>
                          <a:lnTo>
                            <a:pt x="2438" y="1142"/>
                          </a:lnTo>
                          <a:lnTo>
                            <a:pt x="2405" y="1142"/>
                          </a:lnTo>
                          <a:lnTo>
                            <a:pt x="2368" y="1143"/>
                          </a:lnTo>
                          <a:lnTo>
                            <a:pt x="2333" y="1147"/>
                          </a:lnTo>
                          <a:lnTo>
                            <a:pt x="2299" y="1155"/>
                          </a:lnTo>
                          <a:lnTo>
                            <a:pt x="2263" y="1163"/>
                          </a:lnTo>
                          <a:lnTo>
                            <a:pt x="2216" y="1181"/>
                          </a:lnTo>
                          <a:lnTo>
                            <a:pt x="2181" y="1197"/>
                          </a:lnTo>
                          <a:lnTo>
                            <a:pt x="2146" y="1215"/>
                          </a:lnTo>
                          <a:lnTo>
                            <a:pt x="2116" y="1237"/>
                          </a:lnTo>
                          <a:lnTo>
                            <a:pt x="2092" y="1257"/>
                          </a:lnTo>
                          <a:lnTo>
                            <a:pt x="2062" y="1280"/>
                          </a:lnTo>
                          <a:lnTo>
                            <a:pt x="2035" y="1306"/>
                          </a:lnTo>
                          <a:lnTo>
                            <a:pt x="2012" y="1335"/>
                          </a:lnTo>
                          <a:lnTo>
                            <a:pt x="1980" y="1371"/>
                          </a:lnTo>
                          <a:lnTo>
                            <a:pt x="1955" y="1414"/>
                          </a:lnTo>
                          <a:lnTo>
                            <a:pt x="1928" y="1455"/>
                          </a:lnTo>
                          <a:lnTo>
                            <a:pt x="1905" y="1496"/>
                          </a:lnTo>
                          <a:lnTo>
                            <a:pt x="1890" y="1529"/>
                          </a:lnTo>
                          <a:lnTo>
                            <a:pt x="1869" y="1569"/>
                          </a:lnTo>
                          <a:lnTo>
                            <a:pt x="1851" y="1608"/>
                          </a:lnTo>
                          <a:lnTo>
                            <a:pt x="1828" y="1666"/>
                          </a:lnTo>
                          <a:lnTo>
                            <a:pt x="1815" y="1707"/>
                          </a:lnTo>
                          <a:lnTo>
                            <a:pt x="1804" y="1745"/>
                          </a:lnTo>
                          <a:lnTo>
                            <a:pt x="1791" y="1778"/>
                          </a:lnTo>
                          <a:lnTo>
                            <a:pt x="1778" y="1796"/>
                          </a:lnTo>
                          <a:lnTo>
                            <a:pt x="1764" y="1807"/>
                          </a:lnTo>
                          <a:lnTo>
                            <a:pt x="1736" y="1821"/>
                          </a:lnTo>
                          <a:lnTo>
                            <a:pt x="1711" y="1829"/>
                          </a:lnTo>
                          <a:lnTo>
                            <a:pt x="1678" y="1835"/>
                          </a:lnTo>
                          <a:lnTo>
                            <a:pt x="1642" y="1842"/>
                          </a:lnTo>
                          <a:lnTo>
                            <a:pt x="1460" y="1848"/>
                          </a:lnTo>
                          <a:lnTo>
                            <a:pt x="1440" y="1848"/>
                          </a:lnTo>
                          <a:lnTo>
                            <a:pt x="1414" y="1838"/>
                          </a:lnTo>
                          <a:lnTo>
                            <a:pt x="1302" y="1562"/>
                          </a:lnTo>
                          <a:lnTo>
                            <a:pt x="1320" y="1559"/>
                          </a:lnTo>
                          <a:lnTo>
                            <a:pt x="1333" y="1552"/>
                          </a:lnTo>
                          <a:lnTo>
                            <a:pt x="1385" y="1326"/>
                          </a:lnTo>
                          <a:lnTo>
                            <a:pt x="986" y="1319"/>
                          </a:lnTo>
                          <a:lnTo>
                            <a:pt x="941" y="1318"/>
                          </a:lnTo>
                          <a:lnTo>
                            <a:pt x="902" y="1316"/>
                          </a:lnTo>
                          <a:lnTo>
                            <a:pt x="851" y="1312"/>
                          </a:lnTo>
                          <a:lnTo>
                            <a:pt x="795" y="1306"/>
                          </a:lnTo>
                          <a:lnTo>
                            <a:pt x="748" y="1301"/>
                          </a:lnTo>
                          <a:lnTo>
                            <a:pt x="698" y="1292"/>
                          </a:lnTo>
                          <a:lnTo>
                            <a:pt x="632" y="1283"/>
                          </a:lnTo>
                          <a:lnTo>
                            <a:pt x="564" y="1271"/>
                          </a:lnTo>
                          <a:lnTo>
                            <a:pt x="500" y="1259"/>
                          </a:lnTo>
                          <a:lnTo>
                            <a:pt x="434" y="1246"/>
                          </a:lnTo>
                          <a:lnTo>
                            <a:pt x="375" y="1232"/>
                          </a:lnTo>
                          <a:lnTo>
                            <a:pt x="278" y="1205"/>
                          </a:lnTo>
                          <a:lnTo>
                            <a:pt x="253" y="1195"/>
                          </a:lnTo>
                          <a:lnTo>
                            <a:pt x="213" y="1182"/>
                          </a:lnTo>
                          <a:lnTo>
                            <a:pt x="177" y="1170"/>
                          </a:lnTo>
                          <a:lnTo>
                            <a:pt x="142" y="1159"/>
                          </a:lnTo>
                          <a:lnTo>
                            <a:pt x="113" y="1149"/>
                          </a:lnTo>
                          <a:lnTo>
                            <a:pt x="88" y="1137"/>
                          </a:lnTo>
                          <a:lnTo>
                            <a:pt x="60" y="1125"/>
                          </a:lnTo>
                          <a:lnTo>
                            <a:pt x="37" y="1111"/>
                          </a:lnTo>
                          <a:lnTo>
                            <a:pt x="20" y="1100"/>
                          </a:lnTo>
                          <a:lnTo>
                            <a:pt x="0" y="1084"/>
                          </a:lnTo>
                          <a:close/>
                        </a:path>
                      </a:pathLst>
                    </a:custGeom>
                    <a:solidFill>
                      <a:srgbClr val="000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24" name="Freeform 212"/>
                    <p:cNvSpPr>
                      <a:spLocks/>
                    </p:cNvSpPr>
                    <p:nvPr/>
                  </p:nvSpPr>
                  <p:spPr bwMode="auto">
                    <a:xfrm>
                      <a:off x="2951" y="3259"/>
                      <a:ext cx="239" cy="77"/>
                    </a:xfrm>
                    <a:custGeom>
                      <a:avLst/>
                      <a:gdLst>
                        <a:gd name="T0" fmla="*/ 590 w 4297"/>
                        <a:gd name="T1" fmla="*/ 395 h 1071"/>
                        <a:gd name="T2" fmla="*/ 918 w 4297"/>
                        <a:gd name="T3" fmla="*/ 302 h 1071"/>
                        <a:gd name="T4" fmla="*/ 1013 w 4297"/>
                        <a:gd name="T5" fmla="*/ 279 h 1071"/>
                        <a:gd name="T6" fmla="*/ 1166 w 4297"/>
                        <a:gd name="T7" fmla="*/ 266 h 1071"/>
                        <a:gd name="T8" fmla="*/ 1320 w 4297"/>
                        <a:gd name="T9" fmla="*/ 279 h 1071"/>
                        <a:gd name="T10" fmla="*/ 2494 w 4297"/>
                        <a:gd name="T11" fmla="*/ 155 h 1071"/>
                        <a:gd name="T12" fmla="*/ 3666 w 4297"/>
                        <a:gd name="T13" fmla="*/ 35 h 1071"/>
                        <a:gd name="T14" fmla="*/ 4009 w 4297"/>
                        <a:gd name="T15" fmla="*/ 6 h 1071"/>
                        <a:gd name="T16" fmla="*/ 4235 w 4297"/>
                        <a:gd name="T17" fmla="*/ 1 h 1071"/>
                        <a:gd name="T18" fmla="*/ 4197 w 4297"/>
                        <a:gd name="T19" fmla="*/ 33 h 1071"/>
                        <a:gd name="T20" fmla="*/ 4100 w 4297"/>
                        <a:gd name="T21" fmla="*/ 67 h 1071"/>
                        <a:gd name="T22" fmla="*/ 4023 w 4297"/>
                        <a:gd name="T23" fmla="*/ 97 h 1071"/>
                        <a:gd name="T24" fmla="*/ 3966 w 4297"/>
                        <a:gd name="T25" fmla="*/ 130 h 1071"/>
                        <a:gd name="T26" fmla="*/ 4013 w 4297"/>
                        <a:gd name="T27" fmla="*/ 215 h 1071"/>
                        <a:gd name="T28" fmla="*/ 4053 w 4297"/>
                        <a:gd name="T29" fmla="*/ 325 h 1071"/>
                        <a:gd name="T30" fmla="*/ 4155 w 4297"/>
                        <a:gd name="T31" fmla="*/ 423 h 1071"/>
                        <a:gd name="T32" fmla="*/ 4077 w 4297"/>
                        <a:gd name="T33" fmla="*/ 500 h 1071"/>
                        <a:gd name="T34" fmla="*/ 4029 w 4297"/>
                        <a:gd name="T35" fmla="*/ 396 h 1071"/>
                        <a:gd name="T36" fmla="*/ 3983 w 4297"/>
                        <a:gd name="T37" fmla="*/ 248 h 1071"/>
                        <a:gd name="T38" fmla="*/ 3919 w 4297"/>
                        <a:gd name="T39" fmla="*/ 149 h 1071"/>
                        <a:gd name="T40" fmla="*/ 3801 w 4297"/>
                        <a:gd name="T41" fmla="*/ 113 h 1071"/>
                        <a:gd name="T42" fmla="*/ 3679 w 4297"/>
                        <a:gd name="T43" fmla="*/ 149 h 1071"/>
                        <a:gd name="T44" fmla="*/ 3586 w 4297"/>
                        <a:gd name="T45" fmla="*/ 248 h 1071"/>
                        <a:gd name="T46" fmla="*/ 3542 w 4297"/>
                        <a:gd name="T47" fmla="*/ 373 h 1071"/>
                        <a:gd name="T48" fmla="*/ 3506 w 4297"/>
                        <a:gd name="T49" fmla="*/ 517 h 1071"/>
                        <a:gd name="T50" fmla="*/ 3447 w 4297"/>
                        <a:gd name="T51" fmla="*/ 612 h 1071"/>
                        <a:gd name="T52" fmla="*/ 1549 w 4297"/>
                        <a:gd name="T53" fmla="*/ 954 h 1071"/>
                        <a:gd name="T54" fmla="*/ 1564 w 4297"/>
                        <a:gd name="T55" fmla="*/ 680 h 1071"/>
                        <a:gd name="T56" fmla="*/ 1532 w 4297"/>
                        <a:gd name="T57" fmla="*/ 530 h 1071"/>
                        <a:gd name="T58" fmla="*/ 1437 w 4297"/>
                        <a:gd name="T59" fmla="*/ 389 h 1071"/>
                        <a:gd name="T60" fmla="*/ 1319 w 4297"/>
                        <a:gd name="T61" fmla="*/ 319 h 1071"/>
                        <a:gd name="T62" fmla="*/ 1203 w 4297"/>
                        <a:gd name="T63" fmla="*/ 292 h 1071"/>
                        <a:gd name="T64" fmla="*/ 1069 w 4297"/>
                        <a:gd name="T65" fmla="*/ 293 h 1071"/>
                        <a:gd name="T66" fmla="*/ 929 w 4297"/>
                        <a:gd name="T67" fmla="*/ 333 h 1071"/>
                        <a:gd name="T68" fmla="*/ 819 w 4297"/>
                        <a:gd name="T69" fmla="*/ 401 h 1071"/>
                        <a:gd name="T70" fmla="*/ 704 w 4297"/>
                        <a:gd name="T71" fmla="*/ 525 h 1071"/>
                        <a:gd name="T72" fmla="*/ 626 w 4297"/>
                        <a:gd name="T73" fmla="*/ 694 h 1071"/>
                        <a:gd name="T74" fmla="*/ 607 w 4297"/>
                        <a:gd name="T75" fmla="*/ 835 h 1071"/>
                        <a:gd name="T76" fmla="*/ 601 w 4297"/>
                        <a:gd name="T77" fmla="*/ 929 h 1071"/>
                        <a:gd name="T78" fmla="*/ 561 w 4297"/>
                        <a:gd name="T79" fmla="*/ 1021 h 1071"/>
                        <a:gd name="T80" fmla="*/ 509 w 4297"/>
                        <a:gd name="T81" fmla="*/ 1057 h 1071"/>
                        <a:gd name="T82" fmla="*/ 416 w 4297"/>
                        <a:gd name="T83" fmla="*/ 1070 h 1071"/>
                        <a:gd name="T84" fmla="*/ 274 w 4297"/>
                        <a:gd name="T85" fmla="*/ 1070 h 1071"/>
                        <a:gd name="T86" fmla="*/ 155 w 4297"/>
                        <a:gd name="T87" fmla="*/ 543 h 10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297" h="1071">
                          <a:moveTo>
                            <a:pt x="155" y="543"/>
                          </a:moveTo>
                          <a:lnTo>
                            <a:pt x="514" y="419"/>
                          </a:lnTo>
                          <a:lnTo>
                            <a:pt x="590" y="395"/>
                          </a:lnTo>
                          <a:lnTo>
                            <a:pt x="721" y="357"/>
                          </a:lnTo>
                          <a:lnTo>
                            <a:pt x="820" y="330"/>
                          </a:lnTo>
                          <a:lnTo>
                            <a:pt x="918" y="302"/>
                          </a:lnTo>
                          <a:lnTo>
                            <a:pt x="955" y="292"/>
                          </a:lnTo>
                          <a:lnTo>
                            <a:pt x="986" y="284"/>
                          </a:lnTo>
                          <a:lnTo>
                            <a:pt x="1013" y="279"/>
                          </a:lnTo>
                          <a:lnTo>
                            <a:pt x="1069" y="270"/>
                          </a:lnTo>
                          <a:lnTo>
                            <a:pt x="1118" y="266"/>
                          </a:lnTo>
                          <a:lnTo>
                            <a:pt x="1166" y="266"/>
                          </a:lnTo>
                          <a:lnTo>
                            <a:pt x="1219" y="268"/>
                          </a:lnTo>
                          <a:lnTo>
                            <a:pt x="1279" y="272"/>
                          </a:lnTo>
                          <a:lnTo>
                            <a:pt x="1320" y="279"/>
                          </a:lnTo>
                          <a:lnTo>
                            <a:pt x="1366" y="280"/>
                          </a:lnTo>
                          <a:lnTo>
                            <a:pt x="2095" y="197"/>
                          </a:lnTo>
                          <a:lnTo>
                            <a:pt x="2494" y="155"/>
                          </a:lnTo>
                          <a:lnTo>
                            <a:pt x="2927" y="107"/>
                          </a:lnTo>
                          <a:lnTo>
                            <a:pt x="3465" y="54"/>
                          </a:lnTo>
                          <a:lnTo>
                            <a:pt x="3666" y="35"/>
                          </a:lnTo>
                          <a:lnTo>
                            <a:pt x="3807" y="23"/>
                          </a:lnTo>
                          <a:lnTo>
                            <a:pt x="3897" y="16"/>
                          </a:lnTo>
                          <a:lnTo>
                            <a:pt x="4009" y="6"/>
                          </a:lnTo>
                          <a:lnTo>
                            <a:pt x="4085" y="0"/>
                          </a:lnTo>
                          <a:lnTo>
                            <a:pt x="4184" y="0"/>
                          </a:lnTo>
                          <a:lnTo>
                            <a:pt x="4235" y="1"/>
                          </a:lnTo>
                          <a:lnTo>
                            <a:pt x="4297" y="19"/>
                          </a:lnTo>
                          <a:lnTo>
                            <a:pt x="4249" y="25"/>
                          </a:lnTo>
                          <a:lnTo>
                            <a:pt x="4197" y="33"/>
                          </a:lnTo>
                          <a:lnTo>
                            <a:pt x="4149" y="45"/>
                          </a:lnTo>
                          <a:lnTo>
                            <a:pt x="4119" y="58"/>
                          </a:lnTo>
                          <a:lnTo>
                            <a:pt x="4100" y="67"/>
                          </a:lnTo>
                          <a:lnTo>
                            <a:pt x="4077" y="79"/>
                          </a:lnTo>
                          <a:lnTo>
                            <a:pt x="4052" y="91"/>
                          </a:lnTo>
                          <a:lnTo>
                            <a:pt x="4023" y="97"/>
                          </a:lnTo>
                          <a:lnTo>
                            <a:pt x="3991" y="100"/>
                          </a:lnTo>
                          <a:lnTo>
                            <a:pt x="3938" y="102"/>
                          </a:lnTo>
                          <a:lnTo>
                            <a:pt x="3966" y="130"/>
                          </a:lnTo>
                          <a:lnTo>
                            <a:pt x="3979" y="149"/>
                          </a:lnTo>
                          <a:lnTo>
                            <a:pt x="3995" y="174"/>
                          </a:lnTo>
                          <a:lnTo>
                            <a:pt x="4013" y="215"/>
                          </a:lnTo>
                          <a:lnTo>
                            <a:pt x="4023" y="267"/>
                          </a:lnTo>
                          <a:lnTo>
                            <a:pt x="4030" y="307"/>
                          </a:lnTo>
                          <a:lnTo>
                            <a:pt x="4053" y="325"/>
                          </a:lnTo>
                          <a:lnTo>
                            <a:pt x="4084" y="344"/>
                          </a:lnTo>
                          <a:lnTo>
                            <a:pt x="4172" y="378"/>
                          </a:lnTo>
                          <a:lnTo>
                            <a:pt x="4155" y="423"/>
                          </a:lnTo>
                          <a:lnTo>
                            <a:pt x="4135" y="451"/>
                          </a:lnTo>
                          <a:lnTo>
                            <a:pt x="4112" y="480"/>
                          </a:lnTo>
                          <a:lnTo>
                            <a:pt x="4077" y="500"/>
                          </a:lnTo>
                          <a:lnTo>
                            <a:pt x="4039" y="525"/>
                          </a:lnTo>
                          <a:lnTo>
                            <a:pt x="4036" y="462"/>
                          </a:lnTo>
                          <a:lnTo>
                            <a:pt x="4029" y="396"/>
                          </a:lnTo>
                          <a:lnTo>
                            <a:pt x="4018" y="344"/>
                          </a:lnTo>
                          <a:lnTo>
                            <a:pt x="4001" y="291"/>
                          </a:lnTo>
                          <a:lnTo>
                            <a:pt x="3983" y="248"/>
                          </a:lnTo>
                          <a:lnTo>
                            <a:pt x="3961" y="214"/>
                          </a:lnTo>
                          <a:lnTo>
                            <a:pt x="3943" y="178"/>
                          </a:lnTo>
                          <a:lnTo>
                            <a:pt x="3919" y="149"/>
                          </a:lnTo>
                          <a:lnTo>
                            <a:pt x="3884" y="130"/>
                          </a:lnTo>
                          <a:lnTo>
                            <a:pt x="3843" y="118"/>
                          </a:lnTo>
                          <a:lnTo>
                            <a:pt x="3801" y="113"/>
                          </a:lnTo>
                          <a:lnTo>
                            <a:pt x="3761" y="118"/>
                          </a:lnTo>
                          <a:lnTo>
                            <a:pt x="3718" y="130"/>
                          </a:lnTo>
                          <a:lnTo>
                            <a:pt x="3679" y="149"/>
                          </a:lnTo>
                          <a:lnTo>
                            <a:pt x="3644" y="174"/>
                          </a:lnTo>
                          <a:lnTo>
                            <a:pt x="3608" y="214"/>
                          </a:lnTo>
                          <a:lnTo>
                            <a:pt x="3586" y="248"/>
                          </a:lnTo>
                          <a:lnTo>
                            <a:pt x="3564" y="291"/>
                          </a:lnTo>
                          <a:lnTo>
                            <a:pt x="3554" y="325"/>
                          </a:lnTo>
                          <a:lnTo>
                            <a:pt x="3542" y="373"/>
                          </a:lnTo>
                          <a:lnTo>
                            <a:pt x="3536" y="416"/>
                          </a:lnTo>
                          <a:lnTo>
                            <a:pt x="3524" y="471"/>
                          </a:lnTo>
                          <a:lnTo>
                            <a:pt x="3506" y="517"/>
                          </a:lnTo>
                          <a:lnTo>
                            <a:pt x="3488" y="553"/>
                          </a:lnTo>
                          <a:lnTo>
                            <a:pt x="3465" y="583"/>
                          </a:lnTo>
                          <a:lnTo>
                            <a:pt x="3447" y="612"/>
                          </a:lnTo>
                          <a:lnTo>
                            <a:pt x="3424" y="644"/>
                          </a:lnTo>
                          <a:lnTo>
                            <a:pt x="3343" y="654"/>
                          </a:lnTo>
                          <a:lnTo>
                            <a:pt x="1549" y="954"/>
                          </a:lnTo>
                          <a:lnTo>
                            <a:pt x="1557" y="824"/>
                          </a:lnTo>
                          <a:lnTo>
                            <a:pt x="1562" y="742"/>
                          </a:lnTo>
                          <a:lnTo>
                            <a:pt x="1564" y="680"/>
                          </a:lnTo>
                          <a:lnTo>
                            <a:pt x="1562" y="634"/>
                          </a:lnTo>
                          <a:lnTo>
                            <a:pt x="1549" y="580"/>
                          </a:lnTo>
                          <a:lnTo>
                            <a:pt x="1532" y="530"/>
                          </a:lnTo>
                          <a:lnTo>
                            <a:pt x="1501" y="477"/>
                          </a:lnTo>
                          <a:lnTo>
                            <a:pt x="1472" y="428"/>
                          </a:lnTo>
                          <a:lnTo>
                            <a:pt x="1437" y="389"/>
                          </a:lnTo>
                          <a:lnTo>
                            <a:pt x="1397" y="357"/>
                          </a:lnTo>
                          <a:lnTo>
                            <a:pt x="1343" y="330"/>
                          </a:lnTo>
                          <a:lnTo>
                            <a:pt x="1319" y="319"/>
                          </a:lnTo>
                          <a:lnTo>
                            <a:pt x="1283" y="307"/>
                          </a:lnTo>
                          <a:lnTo>
                            <a:pt x="1244" y="300"/>
                          </a:lnTo>
                          <a:lnTo>
                            <a:pt x="1203" y="292"/>
                          </a:lnTo>
                          <a:lnTo>
                            <a:pt x="1154" y="288"/>
                          </a:lnTo>
                          <a:lnTo>
                            <a:pt x="1120" y="288"/>
                          </a:lnTo>
                          <a:lnTo>
                            <a:pt x="1069" y="293"/>
                          </a:lnTo>
                          <a:lnTo>
                            <a:pt x="1020" y="305"/>
                          </a:lnTo>
                          <a:lnTo>
                            <a:pt x="973" y="316"/>
                          </a:lnTo>
                          <a:lnTo>
                            <a:pt x="929" y="333"/>
                          </a:lnTo>
                          <a:lnTo>
                            <a:pt x="886" y="352"/>
                          </a:lnTo>
                          <a:lnTo>
                            <a:pt x="851" y="374"/>
                          </a:lnTo>
                          <a:lnTo>
                            <a:pt x="819" y="401"/>
                          </a:lnTo>
                          <a:lnTo>
                            <a:pt x="779" y="435"/>
                          </a:lnTo>
                          <a:lnTo>
                            <a:pt x="741" y="479"/>
                          </a:lnTo>
                          <a:lnTo>
                            <a:pt x="704" y="525"/>
                          </a:lnTo>
                          <a:lnTo>
                            <a:pt x="673" y="578"/>
                          </a:lnTo>
                          <a:lnTo>
                            <a:pt x="651" y="626"/>
                          </a:lnTo>
                          <a:lnTo>
                            <a:pt x="626" y="694"/>
                          </a:lnTo>
                          <a:lnTo>
                            <a:pt x="610" y="753"/>
                          </a:lnTo>
                          <a:lnTo>
                            <a:pt x="604" y="806"/>
                          </a:lnTo>
                          <a:lnTo>
                            <a:pt x="607" y="835"/>
                          </a:lnTo>
                          <a:lnTo>
                            <a:pt x="614" y="874"/>
                          </a:lnTo>
                          <a:lnTo>
                            <a:pt x="610" y="901"/>
                          </a:lnTo>
                          <a:lnTo>
                            <a:pt x="601" y="929"/>
                          </a:lnTo>
                          <a:lnTo>
                            <a:pt x="590" y="966"/>
                          </a:lnTo>
                          <a:lnTo>
                            <a:pt x="574" y="1004"/>
                          </a:lnTo>
                          <a:lnTo>
                            <a:pt x="561" y="1021"/>
                          </a:lnTo>
                          <a:lnTo>
                            <a:pt x="545" y="1035"/>
                          </a:lnTo>
                          <a:lnTo>
                            <a:pt x="530" y="1048"/>
                          </a:lnTo>
                          <a:lnTo>
                            <a:pt x="509" y="1057"/>
                          </a:lnTo>
                          <a:lnTo>
                            <a:pt x="478" y="1062"/>
                          </a:lnTo>
                          <a:lnTo>
                            <a:pt x="448" y="1067"/>
                          </a:lnTo>
                          <a:lnTo>
                            <a:pt x="416" y="1070"/>
                          </a:lnTo>
                          <a:lnTo>
                            <a:pt x="388" y="1071"/>
                          </a:lnTo>
                          <a:lnTo>
                            <a:pt x="344" y="1071"/>
                          </a:lnTo>
                          <a:lnTo>
                            <a:pt x="274" y="1070"/>
                          </a:lnTo>
                          <a:lnTo>
                            <a:pt x="203" y="1067"/>
                          </a:lnTo>
                          <a:lnTo>
                            <a:pt x="0" y="938"/>
                          </a:lnTo>
                          <a:lnTo>
                            <a:pt x="155" y="543"/>
                          </a:lnTo>
                          <a:close/>
                        </a:path>
                      </a:pathLst>
                    </a:custGeom>
                    <a:solidFill>
                      <a:srgbClr val="000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25" name="Freeform 213"/>
                    <p:cNvSpPr>
                      <a:spLocks/>
                    </p:cNvSpPr>
                    <p:nvPr/>
                  </p:nvSpPr>
                  <p:spPr bwMode="auto">
                    <a:xfrm>
                      <a:off x="2883" y="3246"/>
                      <a:ext cx="170" cy="51"/>
                    </a:xfrm>
                    <a:custGeom>
                      <a:avLst/>
                      <a:gdLst>
                        <a:gd name="T0" fmla="*/ 0 w 3057"/>
                        <a:gd name="T1" fmla="*/ 472 h 722"/>
                        <a:gd name="T2" fmla="*/ 8 w 3057"/>
                        <a:gd name="T3" fmla="*/ 446 h 722"/>
                        <a:gd name="T4" fmla="*/ 34 w 3057"/>
                        <a:gd name="T5" fmla="*/ 426 h 722"/>
                        <a:gd name="T6" fmla="*/ 148 w 3057"/>
                        <a:gd name="T7" fmla="*/ 373 h 722"/>
                        <a:gd name="T8" fmla="*/ 260 w 3057"/>
                        <a:gd name="T9" fmla="*/ 332 h 722"/>
                        <a:gd name="T10" fmla="*/ 361 w 3057"/>
                        <a:gd name="T11" fmla="*/ 294 h 722"/>
                        <a:gd name="T12" fmla="*/ 624 w 3057"/>
                        <a:gd name="T13" fmla="*/ 211 h 722"/>
                        <a:gd name="T14" fmla="*/ 763 w 3057"/>
                        <a:gd name="T15" fmla="*/ 173 h 722"/>
                        <a:gd name="T16" fmla="*/ 876 w 3057"/>
                        <a:gd name="T17" fmla="*/ 146 h 722"/>
                        <a:gd name="T18" fmla="*/ 1074 w 3057"/>
                        <a:gd name="T19" fmla="*/ 105 h 722"/>
                        <a:gd name="T20" fmla="*/ 1329 w 3057"/>
                        <a:gd name="T21" fmla="*/ 60 h 722"/>
                        <a:gd name="T22" fmla="*/ 1462 w 3057"/>
                        <a:gd name="T23" fmla="*/ 37 h 722"/>
                        <a:gd name="T24" fmla="*/ 1542 w 3057"/>
                        <a:gd name="T25" fmla="*/ 27 h 722"/>
                        <a:gd name="T26" fmla="*/ 1636 w 3057"/>
                        <a:gd name="T27" fmla="*/ 16 h 722"/>
                        <a:gd name="T28" fmla="*/ 1690 w 3057"/>
                        <a:gd name="T29" fmla="*/ 0 h 722"/>
                        <a:gd name="T30" fmla="*/ 1736 w 3057"/>
                        <a:gd name="T31" fmla="*/ 10 h 722"/>
                        <a:gd name="T32" fmla="*/ 2528 w 3057"/>
                        <a:gd name="T33" fmla="*/ 53 h 722"/>
                        <a:gd name="T34" fmla="*/ 2699 w 3057"/>
                        <a:gd name="T35" fmla="*/ 67 h 722"/>
                        <a:gd name="T36" fmla="*/ 2830 w 3057"/>
                        <a:gd name="T37" fmla="*/ 82 h 722"/>
                        <a:gd name="T38" fmla="*/ 2939 w 3057"/>
                        <a:gd name="T39" fmla="*/ 98 h 722"/>
                        <a:gd name="T40" fmla="*/ 3034 w 3057"/>
                        <a:gd name="T41" fmla="*/ 98 h 722"/>
                        <a:gd name="T42" fmla="*/ 3021 w 3057"/>
                        <a:gd name="T43" fmla="*/ 124 h 722"/>
                        <a:gd name="T44" fmla="*/ 2822 w 3057"/>
                        <a:gd name="T45" fmla="*/ 167 h 722"/>
                        <a:gd name="T46" fmla="*/ 2457 w 3057"/>
                        <a:gd name="T47" fmla="*/ 224 h 722"/>
                        <a:gd name="T48" fmla="*/ 2245 w 3057"/>
                        <a:gd name="T49" fmla="*/ 259 h 722"/>
                        <a:gd name="T50" fmla="*/ 2000 w 3057"/>
                        <a:gd name="T51" fmla="*/ 317 h 722"/>
                        <a:gd name="T52" fmla="*/ 1804 w 3057"/>
                        <a:gd name="T53" fmla="*/ 373 h 722"/>
                        <a:gd name="T54" fmla="*/ 1510 w 3057"/>
                        <a:gd name="T55" fmla="*/ 467 h 722"/>
                        <a:gd name="T56" fmla="*/ 1191 w 3057"/>
                        <a:gd name="T57" fmla="*/ 590 h 722"/>
                        <a:gd name="T58" fmla="*/ 984 w 3057"/>
                        <a:gd name="T59" fmla="*/ 722 h 722"/>
                        <a:gd name="T60" fmla="*/ 902 w 3057"/>
                        <a:gd name="T61" fmla="*/ 719 h 722"/>
                        <a:gd name="T62" fmla="*/ 794 w 3057"/>
                        <a:gd name="T63" fmla="*/ 709 h 722"/>
                        <a:gd name="T64" fmla="*/ 697 w 3057"/>
                        <a:gd name="T65" fmla="*/ 695 h 722"/>
                        <a:gd name="T66" fmla="*/ 565 w 3057"/>
                        <a:gd name="T67" fmla="*/ 674 h 722"/>
                        <a:gd name="T68" fmla="*/ 435 w 3057"/>
                        <a:gd name="T69" fmla="*/ 649 h 722"/>
                        <a:gd name="T70" fmla="*/ 279 w 3057"/>
                        <a:gd name="T71" fmla="*/ 608 h 722"/>
                        <a:gd name="T72" fmla="*/ 213 w 3057"/>
                        <a:gd name="T73" fmla="*/ 585 h 722"/>
                        <a:gd name="T74" fmla="*/ 142 w 3057"/>
                        <a:gd name="T75" fmla="*/ 562 h 722"/>
                        <a:gd name="T76" fmla="*/ 88 w 3057"/>
                        <a:gd name="T77" fmla="*/ 541 h 722"/>
                        <a:gd name="T78" fmla="*/ 36 w 3057"/>
                        <a:gd name="T79" fmla="*/ 515 h 722"/>
                        <a:gd name="T80" fmla="*/ 0 w 3057"/>
                        <a:gd name="T81" fmla="*/ 488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57" h="722">
                          <a:moveTo>
                            <a:pt x="0" y="488"/>
                          </a:moveTo>
                          <a:lnTo>
                            <a:pt x="0" y="472"/>
                          </a:lnTo>
                          <a:lnTo>
                            <a:pt x="2" y="458"/>
                          </a:lnTo>
                          <a:lnTo>
                            <a:pt x="8" y="446"/>
                          </a:lnTo>
                          <a:lnTo>
                            <a:pt x="17" y="436"/>
                          </a:lnTo>
                          <a:lnTo>
                            <a:pt x="34" y="426"/>
                          </a:lnTo>
                          <a:lnTo>
                            <a:pt x="53" y="414"/>
                          </a:lnTo>
                          <a:lnTo>
                            <a:pt x="148" y="373"/>
                          </a:lnTo>
                          <a:lnTo>
                            <a:pt x="207" y="350"/>
                          </a:lnTo>
                          <a:lnTo>
                            <a:pt x="260" y="332"/>
                          </a:lnTo>
                          <a:lnTo>
                            <a:pt x="311" y="312"/>
                          </a:lnTo>
                          <a:lnTo>
                            <a:pt x="361" y="294"/>
                          </a:lnTo>
                          <a:lnTo>
                            <a:pt x="426" y="275"/>
                          </a:lnTo>
                          <a:lnTo>
                            <a:pt x="624" y="211"/>
                          </a:lnTo>
                          <a:lnTo>
                            <a:pt x="691" y="191"/>
                          </a:lnTo>
                          <a:lnTo>
                            <a:pt x="763" y="173"/>
                          </a:lnTo>
                          <a:lnTo>
                            <a:pt x="818" y="158"/>
                          </a:lnTo>
                          <a:lnTo>
                            <a:pt x="876" y="146"/>
                          </a:lnTo>
                          <a:lnTo>
                            <a:pt x="991" y="122"/>
                          </a:lnTo>
                          <a:lnTo>
                            <a:pt x="1074" y="105"/>
                          </a:lnTo>
                          <a:lnTo>
                            <a:pt x="1172" y="87"/>
                          </a:lnTo>
                          <a:lnTo>
                            <a:pt x="1329" y="60"/>
                          </a:lnTo>
                          <a:lnTo>
                            <a:pt x="1400" y="46"/>
                          </a:lnTo>
                          <a:lnTo>
                            <a:pt x="1462" y="37"/>
                          </a:lnTo>
                          <a:lnTo>
                            <a:pt x="1501" y="30"/>
                          </a:lnTo>
                          <a:lnTo>
                            <a:pt x="1542" y="27"/>
                          </a:lnTo>
                          <a:lnTo>
                            <a:pt x="1576" y="22"/>
                          </a:lnTo>
                          <a:lnTo>
                            <a:pt x="1636" y="16"/>
                          </a:lnTo>
                          <a:lnTo>
                            <a:pt x="1666" y="9"/>
                          </a:lnTo>
                          <a:lnTo>
                            <a:pt x="1690" y="0"/>
                          </a:lnTo>
                          <a:lnTo>
                            <a:pt x="1717" y="10"/>
                          </a:lnTo>
                          <a:lnTo>
                            <a:pt x="1736" y="10"/>
                          </a:lnTo>
                          <a:lnTo>
                            <a:pt x="2439" y="43"/>
                          </a:lnTo>
                          <a:lnTo>
                            <a:pt x="2528" y="53"/>
                          </a:lnTo>
                          <a:lnTo>
                            <a:pt x="2622" y="62"/>
                          </a:lnTo>
                          <a:lnTo>
                            <a:pt x="2699" y="67"/>
                          </a:lnTo>
                          <a:lnTo>
                            <a:pt x="2764" y="73"/>
                          </a:lnTo>
                          <a:lnTo>
                            <a:pt x="2830" y="82"/>
                          </a:lnTo>
                          <a:lnTo>
                            <a:pt x="2880" y="89"/>
                          </a:lnTo>
                          <a:lnTo>
                            <a:pt x="2939" y="98"/>
                          </a:lnTo>
                          <a:lnTo>
                            <a:pt x="2989" y="98"/>
                          </a:lnTo>
                          <a:lnTo>
                            <a:pt x="3034" y="98"/>
                          </a:lnTo>
                          <a:lnTo>
                            <a:pt x="3057" y="95"/>
                          </a:lnTo>
                          <a:lnTo>
                            <a:pt x="3021" y="124"/>
                          </a:lnTo>
                          <a:lnTo>
                            <a:pt x="2998" y="137"/>
                          </a:lnTo>
                          <a:lnTo>
                            <a:pt x="2822" y="167"/>
                          </a:lnTo>
                          <a:lnTo>
                            <a:pt x="2634" y="196"/>
                          </a:lnTo>
                          <a:lnTo>
                            <a:pt x="2457" y="224"/>
                          </a:lnTo>
                          <a:lnTo>
                            <a:pt x="2351" y="240"/>
                          </a:lnTo>
                          <a:lnTo>
                            <a:pt x="2245" y="259"/>
                          </a:lnTo>
                          <a:lnTo>
                            <a:pt x="2100" y="291"/>
                          </a:lnTo>
                          <a:lnTo>
                            <a:pt x="2000" y="317"/>
                          </a:lnTo>
                          <a:lnTo>
                            <a:pt x="1919" y="338"/>
                          </a:lnTo>
                          <a:lnTo>
                            <a:pt x="1804" y="373"/>
                          </a:lnTo>
                          <a:lnTo>
                            <a:pt x="1633" y="424"/>
                          </a:lnTo>
                          <a:lnTo>
                            <a:pt x="1510" y="467"/>
                          </a:lnTo>
                          <a:lnTo>
                            <a:pt x="1274" y="554"/>
                          </a:lnTo>
                          <a:lnTo>
                            <a:pt x="1191" y="590"/>
                          </a:lnTo>
                          <a:lnTo>
                            <a:pt x="1125" y="624"/>
                          </a:lnTo>
                          <a:lnTo>
                            <a:pt x="984" y="722"/>
                          </a:lnTo>
                          <a:lnTo>
                            <a:pt x="939" y="721"/>
                          </a:lnTo>
                          <a:lnTo>
                            <a:pt x="902" y="719"/>
                          </a:lnTo>
                          <a:lnTo>
                            <a:pt x="849" y="715"/>
                          </a:lnTo>
                          <a:lnTo>
                            <a:pt x="794" y="709"/>
                          </a:lnTo>
                          <a:lnTo>
                            <a:pt x="748" y="704"/>
                          </a:lnTo>
                          <a:lnTo>
                            <a:pt x="697" y="695"/>
                          </a:lnTo>
                          <a:lnTo>
                            <a:pt x="632" y="686"/>
                          </a:lnTo>
                          <a:lnTo>
                            <a:pt x="565" y="674"/>
                          </a:lnTo>
                          <a:lnTo>
                            <a:pt x="499" y="662"/>
                          </a:lnTo>
                          <a:lnTo>
                            <a:pt x="435" y="649"/>
                          </a:lnTo>
                          <a:lnTo>
                            <a:pt x="373" y="635"/>
                          </a:lnTo>
                          <a:lnTo>
                            <a:pt x="279" y="608"/>
                          </a:lnTo>
                          <a:lnTo>
                            <a:pt x="251" y="598"/>
                          </a:lnTo>
                          <a:lnTo>
                            <a:pt x="213" y="585"/>
                          </a:lnTo>
                          <a:lnTo>
                            <a:pt x="178" y="573"/>
                          </a:lnTo>
                          <a:lnTo>
                            <a:pt x="142" y="562"/>
                          </a:lnTo>
                          <a:lnTo>
                            <a:pt x="113" y="552"/>
                          </a:lnTo>
                          <a:lnTo>
                            <a:pt x="88" y="541"/>
                          </a:lnTo>
                          <a:lnTo>
                            <a:pt x="59" y="529"/>
                          </a:lnTo>
                          <a:lnTo>
                            <a:pt x="36" y="515"/>
                          </a:lnTo>
                          <a:lnTo>
                            <a:pt x="21" y="504"/>
                          </a:lnTo>
                          <a:lnTo>
                            <a:pt x="0" y="488"/>
                          </a:lnTo>
                          <a:close/>
                        </a:path>
                      </a:pathLst>
                    </a:custGeom>
                    <a:solidFill>
                      <a:srgbClr val="0000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198" name="Group 214"/>
                <p:cNvGrpSpPr>
                  <a:grpSpLocks/>
                </p:cNvGrpSpPr>
                <p:nvPr/>
              </p:nvGrpSpPr>
              <p:grpSpPr bwMode="auto">
                <a:xfrm>
                  <a:off x="2975" y="3240"/>
                  <a:ext cx="178" cy="76"/>
                  <a:chOff x="2975" y="3240"/>
                  <a:chExt cx="178" cy="76"/>
                </a:xfrm>
              </p:grpSpPr>
              <p:grpSp>
                <p:nvGrpSpPr>
                  <p:cNvPr id="199" name="Group 215"/>
                  <p:cNvGrpSpPr>
                    <a:grpSpLocks/>
                  </p:cNvGrpSpPr>
                  <p:nvPr/>
                </p:nvGrpSpPr>
                <p:grpSpPr bwMode="auto">
                  <a:xfrm>
                    <a:off x="2975" y="3297"/>
                    <a:ext cx="8" cy="7"/>
                    <a:chOff x="2975" y="3297"/>
                    <a:chExt cx="8" cy="7"/>
                  </a:xfrm>
                </p:grpSpPr>
                <p:sp>
                  <p:nvSpPr>
                    <p:cNvPr id="219" name="Freeform 216"/>
                    <p:cNvSpPr>
                      <a:spLocks/>
                    </p:cNvSpPr>
                    <p:nvPr/>
                  </p:nvSpPr>
                  <p:spPr bwMode="auto">
                    <a:xfrm>
                      <a:off x="2975" y="3297"/>
                      <a:ext cx="8" cy="7"/>
                    </a:xfrm>
                    <a:custGeom>
                      <a:avLst/>
                      <a:gdLst>
                        <a:gd name="T0" fmla="*/ 0 w 142"/>
                        <a:gd name="T1" fmla="*/ 25 h 94"/>
                        <a:gd name="T2" fmla="*/ 123 w 142"/>
                        <a:gd name="T3" fmla="*/ 0 h 94"/>
                        <a:gd name="T4" fmla="*/ 142 w 142"/>
                        <a:gd name="T5" fmla="*/ 2 h 94"/>
                        <a:gd name="T6" fmla="*/ 10 w 142"/>
                        <a:gd name="T7" fmla="*/ 32 h 94"/>
                        <a:gd name="T8" fmla="*/ 10 w 142"/>
                        <a:gd name="T9" fmla="*/ 94 h 94"/>
                        <a:gd name="T10" fmla="*/ 0 w 142"/>
                        <a:gd name="T11" fmla="*/ 90 h 94"/>
                        <a:gd name="T12" fmla="*/ 0 w 142"/>
                        <a:gd name="T13" fmla="*/ 25 h 94"/>
                      </a:gdLst>
                      <a:ahLst/>
                      <a:cxnLst>
                        <a:cxn ang="0">
                          <a:pos x="T0" y="T1"/>
                        </a:cxn>
                        <a:cxn ang="0">
                          <a:pos x="T2" y="T3"/>
                        </a:cxn>
                        <a:cxn ang="0">
                          <a:pos x="T4" y="T5"/>
                        </a:cxn>
                        <a:cxn ang="0">
                          <a:pos x="T6" y="T7"/>
                        </a:cxn>
                        <a:cxn ang="0">
                          <a:pos x="T8" y="T9"/>
                        </a:cxn>
                        <a:cxn ang="0">
                          <a:pos x="T10" y="T11"/>
                        </a:cxn>
                        <a:cxn ang="0">
                          <a:pos x="T12" y="T13"/>
                        </a:cxn>
                      </a:cxnLst>
                      <a:rect l="0" t="0" r="r" b="b"/>
                      <a:pathLst>
                        <a:path w="142" h="94">
                          <a:moveTo>
                            <a:pt x="0" y="25"/>
                          </a:moveTo>
                          <a:lnTo>
                            <a:pt x="123" y="0"/>
                          </a:lnTo>
                          <a:lnTo>
                            <a:pt x="142" y="2"/>
                          </a:lnTo>
                          <a:lnTo>
                            <a:pt x="10" y="32"/>
                          </a:lnTo>
                          <a:lnTo>
                            <a:pt x="10" y="94"/>
                          </a:lnTo>
                          <a:lnTo>
                            <a:pt x="0" y="90"/>
                          </a:lnTo>
                          <a:lnTo>
                            <a:pt x="0" y="25"/>
                          </a:lnTo>
                          <a:close/>
                        </a:path>
                      </a:pathLst>
                    </a:custGeom>
                    <a:solidFill>
                      <a:srgbClr val="FF8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20" name="Freeform 217"/>
                    <p:cNvSpPr>
                      <a:spLocks/>
                    </p:cNvSpPr>
                    <p:nvPr/>
                  </p:nvSpPr>
                  <p:spPr bwMode="auto">
                    <a:xfrm>
                      <a:off x="2976" y="3297"/>
                      <a:ext cx="7" cy="7"/>
                    </a:xfrm>
                    <a:custGeom>
                      <a:avLst/>
                      <a:gdLst>
                        <a:gd name="T0" fmla="*/ 0 w 132"/>
                        <a:gd name="T1" fmla="*/ 30 h 92"/>
                        <a:gd name="T2" fmla="*/ 132 w 132"/>
                        <a:gd name="T3" fmla="*/ 0 h 92"/>
                        <a:gd name="T4" fmla="*/ 132 w 132"/>
                        <a:gd name="T5" fmla="*/ 60 h 92"/>
                        <a:gd name="T6" fmla="*/ 0 w 132"/>
                        <a:gd name="T7" fmla="*/ 92 h 92"/>
                        <a:gd name="T8" fmla="*/ 0 w 132"/>
                        <a:gd name="T9" fmla="*/ 30 h 92"/>
                      </a:gdLst>
                      <a:ahLst/>
                      <a:cxnLst>
                        <a:cxn ang="0">
                          <a:pos x="T0" y="T1"/>
                        </a:cxn>
                        <a:cxn ang="0">
                          <a:pos x="T2" y="T3"/>
                        </a:cxn>
                        <a:cxn ang="0">
                          <a:pos x="T4" y="T5"/>
                        </a:cxn>
                        <a:cxn ang="0">
                          <a:pos x="T6" y="T7"/>
                        </a:cxn>
                        <a:cxn ang="0">
                          <a:pos x="T8" y="T9"/>
                        </a:cxn>
                      </a:cxnLst>
                      <a:rect l="0" t="0" r="r" b="b"/>
                      <a:pathLst>
                        <a:path w="132" h="92">
                          <a:moveTo>
                            <a:pt x="0" y="30"/>
                          </a:moveTo>
                          <a:lnTo>
                            <a:pt x="132" y="0"/>
                          </a:lnTo>
                          <a:lnTo>
                            <a:pt x="132" y="60"/>
                          </a:lnTo>
                          <a:lnTo>
                            <a:pt x="0" y="92"/>
                          </a:lnTo>
                          <a:lnTo>
                            <a:pt x="0" y="30"/>
                          </a:lnTo>
                          <a:close/>
                        </a:path>
                      </a:pathLst>
                    </a:custGeom>
                    <a:solidFill>
                      <a:srgbClr val="FFE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nvGrpSpPr>
                  <p:cNvPr id="200" name="Group 218"/>
                  <p:cNvGrpSpPr>
                    <a:grpSpLocks/>
                  </p:cNvGrpSpPr>
                  <p:nvPr/>
                </p:nvGrpSpPr>
                <p:grpSpPr bwMode="auto">
                  <a:xfrm>
                    <a:off x="3052" y="3240"/>
                    <a:ext cx="101" cy="76"/>
                    <a:chOff x="3052" y="3240"/>
                    <a:chExt cx="101" cy="76"/>
                  </a:xfrm>
                </p:grpSpPr>
                <p:grpSp>
                  <p:nvGrpSpPr>
                    <p:cNvPr id="201" name="Group 219"/>
                    <p:cNvGrpSpPr>
                      <a:grpSpLocks/>
                    </p:cNvGrpSpPr>
                    <p:nvPr/>
                  </p:nvGrpSpPr>
                  <p:grpSpPr bwMode="auto">
                    <a:xfrm>
                      <a:off x="3064" y="3240"/>
                      <a:ext cx="20" cy="23"/>
                      <a:chOff x="3064" y="3240"/>
                      <a:chExt cx="20" cy="23"/>
                    </a:xfrm>
                  </p:grpSpPr>
                  <p:sp>
                    <p:nvSpPr>
                      <p:cNvPr id="212" name="Freeform 220"/>
                      <p:cNvSpPr>
                        <a:spLocks/>
                      </p:cNvSpPr>
                      <p:nvPr/>
                    </p:nvSpPr>
                    <p:spPr bwMode="auto">
                      <a:xfrm>
                        <a:off x="3066" y="3252"/>
                        <a:ext cx="18" cy="11"/>
                      </a:xfrm>
                      <a:custGeom>
                        <a:avLst/>
                        <a:gdLst>
                          <a:gd name="T0" fmla="*/ 0 w 327"/>
                          <a:gd name="T1" fmla="*/ 144 h 144"/>
                          <a:gd name="T2" fmla="*/ 54 w 327"/>
                          <a:gd name="T3" fmla="*/ 137 h 144"/>
                          <a:gd name="T4" fmla="*/ 98 w 327"/>
                          <a:gd name="T5" fmla="*/ 113 h 144"/>
                          <a:gd name="T6" fmla="*/ 147 w 327"/>
                          <a:gd name="T7" fmla="*/ 96 h 144"/>
                          <a:gd name="T8" fmla="*/ 188 w 327"/>
                          <a:gd name="T9" fmla="*/ 90 h 144"/>
                          <a:gd name="T10" fmla="*/ 201 w 327"/>
                          <a:gd name="T11" fmla="*/ 90 h 144"/>
                          <a:gd name="T12" fmla="*/ 241 w 327"/>
                          <a:gd name="T13" fmla="*/ 101 h 144"/>
                          <a:gd name="T14" fmla="*/ 287 w 327"/>
                          <a:gd name="T15" fmla="*/ 119 h 144"/>
                          <a:gd name="T16" fmla="*/ 313 w 327"/>
                          <a:gd name="T17" fmla="*/ 124 h 144"/>
                          <a:gd name="T18" fmla="*/ 321 w 327"/>
                          <a:gd name="T19" fmla="*/ 119 h 144"/>
                          <a:gd name="T20" fmla="*/ 327 w 327"/>
                          <a:gd name="T21" fmla="*/ 107 h 144"/>
                          <a:gd name="T22" fmla="*/ 327 w 327"/>
                          <a:gd name="T23" fmla="*/ 84 h 144"/>
                          <a:gd name="T24" fmla="*/ 321 w 327"/>
                          <a:gd name="T25" fmla="*/ 68 h 144"/>
                          <a:gd name="T26" fmla="*/ 299 w 327"/>
                          <a:gd name="T27" fmla="*/ 41 h 144"/>
                          <a:gd name="T28" fmla="*/ 281 w 327"/>
                          <a:gd name="T29" fmla="*/ 13 h 144"/>
                          <a:gd name="T30" fmla="*/ 276 w 327"/>
                          <a:gd name="T31" fmla="*/ 0 h 144"/>
                          <a:gd name="T32" fmla="*/ 77 w 327"/>
                          <a:gd name="T33" fmla="*/ 13 h 144"/>
                          <a:gd name="T34" fmla="*/ 96 w 327"/>
                          <a:gd name="T35" fmla="*/ 36 h 144"/>
                          <a:gd name="T36" fmla="*/ 98 w 327"/>
                          <a:gd name="T37" fmla="*/ 48 h 144"/>
                          <a:gd name="T38" fmla="*/ 94 w 327"/>
                          <a:gd name="T39" fmla="*/ 68 h 144"/>
                          <a:gd name="T40" fmla="*/ 77 w 327"/>
                          <a:gd name="T41" fmla="*/ 89 h 144"/>
                          <a:gd name="T42" fmla="*/ 50 w 327"/>
                          <a:gd name="T43" fmla="*/ 103 h 144"/>
                          <a:gd name="T44" fmla="*/ 0 w 327"/>
                          <a:gd name="T45" fmla="*/ 1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27" h="144">
                            <a:moveTo>
                              <a:pt x="0" y="144"/>
                            </a:moveTo>
                            <a:lnTo>
                              <a:pt x="54" y="137"/>
                            </a:lnTo>
                            <a:lnTo>
                              <a:pt x="98" y="113"/>
                            </a:lnTo>
                            <a:lnTo>
                              <a:pt x="147" y="96"/>
                            </a:lnTo>
                            <a:lnTo>
                              <a:pt x="188" y="90"/>
                            </a:lnTo>
                            <a:lnTo>
                              <a:pt x="201" y="90"/>
                            </a:lnTo>
                            <a:lnTo>
                              <a:pt x="241" y="101"/>
                            </a:lnTo>
                            <a:lnTo>
                              <a:pt x="287" y="119"/>
                            </a:lnTo>
                            <a:lnTo>
                              <a:pt x="313" y="124"/>
                            </a:lnTo>
                            <a:lnTo>
                              <a:pt x="321" y="119"/>
                            </a:lnTo>
                            <a:lnTo>
                              <a:pt x="327" y="107"/>
                            </a:lnTo>
                            <a:lnTo>
                              <a:pt x="327" y="84"/>
                            </a:lnTo>
                            <a:lnTo>
                              <a:pt x="321" y="68"/>
                            </a:lnTo>
                            <a:lnTo>
                              <a:pt x="299" y="41"/>
                            </a:lnTo>
                            <a:lnTo>
                              <a:pt x="281" y="13"/>
                            </a:lnTo>
                            <a:lnTo>
                              <a:pt x="276" y="0"/>
                            </a:lnTo>
                            <a:lnTo>
                              <a:pt x="77" y="13"/>
                            </a:lnTo>
                            <a:lnTo>
                              <a:pt x="96" y="36"/>
                            </a:lnTo>
                            <a:lnTo>
                              <a:pt x="98" y="48"/>
                            </a:lnTo>
                            <a:lnTo>
                              <a:pt x="94" y="68"/>
                            </a:lnTo>
                            <a:lnTo>
                              <a:pt x="77" y="89"/>
                            </a:lnTo>
                            <a:lnTo>
                              <a:pt x="50" y="103"/>
                            </a:lnTo>
                            <a:lnTo>
                              <a:pt x="0" y="144"/>
                            </a:lnTo>
                            <a:close/>
                          </a:path>
                        </a:pathLst>
                      </a:custGeom>
                      <a:solidFill>
                        <a:srgbClr val="000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213" name="Group 221"/>
                      <p:cNvGrpSpPr>
                        <a:grpSpLocks/>
                      </p:cNvGrpSpPr>
                      <p:nvPr/>
                    </p:nvGrpSpPr>
                    <p:grpSpPr bwMode="auto">
                      <a:xfrm>
                        <a:off x="3064" y="3240"/>
                        <a:ext cx="18" cy="23"/>
                        <a:chOff x="3064" y="3240"/>
                        <a:chExt cx="18" cy="23"/>
                      </a:xfrm>
                    </p:grpSpPr>
                    <p:sp>
                      <p:nvSpPr>
                        <p:cNvPr id="214" name="Freeform 222"/>
                        <p:cNvSpPr>
                          <a:spLocks/>
                        </p:cNvSpPr>
                        <p:nvPr/>
                      </p:nvSpPr>
                      <p:spPr bwMode="auto">
                        <a:xfrm>
                          <a:off x="3064" y="3240"/>
                          <a:ext cx="18" cy="23"/>
                        </a:xfrm>
                        <a:custGeom>
                          <a:avLst/>
                          <a:gdLst>
                            <a:gd name="T0" fmla="*/ 0 w 331"/>
                            <a:gd name="T1" fmla="*/ 246 h 314"/>
                            <a:gd name="T2" fmla="*/ 5 w 331"/>
                            <a:gd name="T3" fmla="*/ 282 h 314"/>
                            <a:gd name="T4" fmla="*/ 9 w 331"/>
                            <a:gd name="T5" fmla="*/ 300 h 314"/>
                            <a:gd name="T6" fmla="*/ 15 w 331"/>
                            <a:gd name="T7" fmla="*/ 307 h 314"/>
                            <a:gd name="T8" fmla="*/ 30 w 331"/>
                            <a:gd name="T9" fmla="*/ 313 h 314"/>
                            <a:gd name="T10" fmla="*/ 43 w 331"/>
                            <a:gd name="T11" fmla="*/ 314 h 314"/>
                            <a:gd name="T12" fmla="*/ 66 w 331"/>
                            <a:gd name="T13" fmla="*/ 313 h 314"/>
                            <a:gd name="T14" fmla="*/ 81 w 331"/>
                            <a:gd name="T15" fmla="*/ 303 h 314"/>
                            <a:gd name="T16" fmla="*/ 85 w 331"/>
                            <a:gd name="T17" fmla="*/ 294 h 314"/>
                            <a:gd name="T18" fmla="*/ 87 w 331"/>
                            <a:gd name="T19" fmla="*/ 258 h 314"/>
                            <a:gd name="T20" fmla="*/ 91 w 331"/>
                            <a:gd name="T21" fmla="*/ 227 h 314"/>
                            <a:gd name="T22" fmla="*/ 91 w 331"/>
                            <a:gd name="T23" fmla="*/ 205 h 314"/>
                            <a:gd name="T24" fmla="*/ 93 w 331"/>
                            <a:gd name="T25" fmla="*/ 194 h 314"/>
                            <a:gd name="T26" fmla="*/ 98 w 331"/>
                            <a:gd name="T27" fmla="*/ 174 h 314"/>
                            <a:gd name="T28" fmla="*/ 107 w 331"/>
                            <a:gd name="T29" fmla="*/ 168 h 314"/>
                            <a:gd name="T30" fmla="*/ 119 w 331"/>
                            <a:gd name="T31" fmla="*/ 168 h 314"/>
                            <a:gd name="T32" fmla="*/ 144 w 331"/>
                            <a:gd name="T33" fmla="*/ 171 h 314"/>
                            <a:gd name="T34" fmla="*/ 184 w 331"/>
                            <a:gd name="T35" fmla="*/ 180 h 314"/>
                            <a:gd name="T36" fmla="*/ 216 w 331"/>
                            <a:gd name="T37" fmla="*/ 186 h 314"/>
                            <a:gd name="T38" fmla="*/ 243 w 331"/>
                            <a:gd name="T39" fmla="*/ 187 h 314"/>
                            <a:gd name="T40" fmla="*/ 273 w 331"/>
                            <a:gd name="T41" fmla="*/ 186 h 314"/>
                            <a:gd name="T42" fmla="*/ 291 w 331"/>
                            <a:gd name="T43" fmla="*/ 180 h 314"/>
                            <a:gd name="T44" fmla="*/ 306 w 331"/>
                            <a:gd name="T45" fmla="*/ 171 h 314"/>
                            <a:gd name="T46" fmla="*/ 318 w 331"/>
                            <a:gd name="T47" fmla="*/ 160 h 314"/>
                            <a:gd name="T48" fmla="*/ 323 w 331"/>
                            <a:gd name="T49" fmla="*/ 145 h 314"/>
                            <a:gd name="T50" fmla="*/ 331 w 331"/>
                            <a:gd name="T51" fmla="*/ 59 h 314"/>
                            <a:gd name="T52" fmla="*/ 325 w 331"/>
                            <a:gd name="T53" fmla="*/ 38 h 314"/>
                            <a:gd name="T54" fmla="*/ 318 w 331"/>
                            <a:gd name="T55" fmla="*/ 28 h 314"/>
                            <a:gd name="T56" fmla="*/ 305 w 331"/>
                            <a:gd name="T57" fmla="*/ 18 h 314"/>
                            <a:gd name="T58" fmla="*/ 282 w 331"/>
                            <a:gd name="T59" fmla="*/ 13 h 314"/>
                            <a:gd name="T60" fmla="*/ 198 w 331"/>
                            <a:gd name="T61" fmla="*/ 3 h 314"/>
                            <a:gd name="T62" fmla="*/ 125 w 331"/>
                            <a:gd name="T63" fmla="*/ 0 h 314"/>
                            <a:gd name="T64" fmla="*/ 83 w 331"/>
                            <a:gd name="T65" fmla="*/ 3 h 314"/>
                            <a:gd name="T66" fmla="*/ 70 w 331"/>
                            <a:gd name="T67" fmla="*/ 12 h 314"/>
                            <a:gd name="T68" fmla="*/ 62 w 331"/>
                            <a:gd name="T69" fmla="*/ 23 h 314"/>
                            <a:gd name="T70" fmla="*/ 55 w 331"/>
                            <a:gd name="T71" fmla="*/ 45 h 314"/>
                            <a:gd name="T72" fmla="*/ 54 w 331"/>
                            <a:gd name="T73" fmla="*/ 105 h 314"/>
                            <a:gd name="T74" fmla="*/ 55 w 331"/>
                            <a:gd name="T75" fmla="*/ 136 h 314"/>
                            <a:gd name="T76" fmla="*/ 66 w 331"/>
                            <a:gd name="T77" fmla="*/ 148 h 314"/>
                            <a:gd name="T78" fmla="*/ 68 w 331"/>
                            <a:gd name="T79" fmla="*/ 151 h 314"/>
                            <a:gd name="T80" fmla="*/ 38 w 331"/>
                            <a:gd name="T81" fmla="*/ 192 h 314"/>
                            <a:gd name="T82" fmla="*/ 15 w 331"/>
                            <a:gd name="T83" fmla="*/ 217 h 314"/>
                            <a:gd name="T84" fmla="*/ 0 w 331"/>
                            <a:gd name="T85" fmla="*/ 230 h 314"/>
                            <a:gd name="T86" fmla="*/ 0 w 331"/>
                            <a:gd name="T87" fmla="*/ 246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1" h="314">
                              <a:moveTo>
                                <a:pt x="0" y="246"/>
                              </a:moveTo>
                              <a:lnTo>
                                <a:pt x="5" y="282"/>
                              </a:lnTo>
                              <a:lnTo>
                                <a:pt x="9" y="300"/>
                              </a:lnTo>
                              <a:lnTo>
                                <a:pt x="15" y="307"/>
                              </a:lnTo>
                              <a:lnTo>
                                <a:pt x="30" y="313"/>
                              </a:lnTo>
                              <a:lnTo>
                                <a:pt x="43" y="314"/>
                              </a:lnTo>
                              <a:lnTo>
                                <a:pt x="66" y="313"/>
                              </a:lnTo>
                              <a:lnTo>
                                <a:pt x="81" y="303"/>
                              </a:lnTo>
                              <a:lnTo>
                                <a:pt x="85" y="294"/>
                              </a:lnTo>
                              <a:lnTo>
                                <a:pt x="87" y="258"/>
                              </a:lnTo>
                              <a:lnTo>
                                <a:pt x="91" y="227"/>
                              </a:lnTo>
                              <a:lnTo>
                                <a:pt x="91" y="205"/>
                              </a:lnTo>
                              <a:lnTo>
                                <a:pt x="93" y="194"/>
                              </a:lnTo>
                              <a:lnTo>
                                <a:pt x="98" y="174"/>
                              </a:lnTo>
                              <a:lnTo>
                                <a:pt x="107" y="168"/>
                              </a:lnTo>
                              <a:lnTo>
                                <a:pt x="119" y="168"/>
                              </a:lnTo>
                              <a:lnTo>
                                <a:pt x="144" y="171"/>
                              </a:lnTo>
                              <a:lnTo>
                                <a:pt x="184" y="180"/>
                              </a:lnTo>
                              <a:lnTo>
                                <a:pt x="216" y="186"/>
                              </a:lnTo>
                              <a:lnTo>
                                <a:pt x="243" y="187"/>
                              </a:lnTo>
                              <a:lnTo>
                                <a:pt x="273" y="186"/>
                              </a:lnTo>
                              <a:lnTo>
                                <a:pt x="291" y="180"/>
                              </a:lnTo>
                              <a:lnTo>
                                <a:pt x="306" y="171"/>
                              </a:lnTo>
                              <a:lnTo>
                                <a:pt x="318" y="160"/>
                              </a:lnTo>
                              <a:lnTo>
                                <a:pt x="323" y="145"/>
                              </a:lnTo>
                              <a:lnTo>
                                <a:pt x="331" y="59"/>
                              </a:lnTo>
                              <a:lnTo>
                                <a:pt x="325" y="38"/>
                              </a:lnTo>
                              <a:lnTo>
                                <a:pt x="318" y="28"/>
                              </a:lnTo>
                              <a:lnTo>
                                <a:pt x="305" y="18"/>
                              </a:lnTo>
                              <a:lnTo>
                                <a:pt x="282" y="13"/>
                              </a:lnTo>
                              <a:lnTo>
                                <a:pt x="198" y="3"/>
                              </a:lnTo>
                              <a:lnTo>
                                <a:pt x="125" y="0"/>
                              </a:lnTo>
                              <a:lnTo>
                                <a:pt x="83" y="3"/>
                              </a:lnTo>
                              <a:lnTo>
                                <a:pt x="70" y="12"/>
                              </a:lnTo>
                              <a:lnTo>
                                <a:pt x="62" y="23"/>
                              </a:lnTo>
                              <a:lnTo>
                                <a:pt x="55" y="45"/>
                              </a:lnTo>
                              <a:lnTo>
                                <a:pt x="54" y="105"/>
                              </a:lnTo>
                              <a:lnTo>
                                <a:pt x="55" y="136"/>
                              </a:lnTo>
                              <a:lnTo>
                                <a:pt x="66" y="148"/>
                              </a:lnTo>
                              <a:lnTo>
                                <a:pt x="68" y="151"/>
                              </a:lnTo>
                              <a:lnTo>
                                <a:pt x="38" y="192"/>
                              </a:lnTo>
                              <a:lnTo>
                                <a:pt x="15" y="217"/>
                              </a:lnTo>
                              <a:lnTo>
                                <a:pt x="0" y="230"/>
                              </a:lnTo>
                              <a:lnTo>
                                <a:pt x="0" y="246"/>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215" name="Group 223"/>
                        <p:cNvGrpSpPr>
                          <a:grpSpLocks/>
                        </p:cNvGrpSpPr>
                        <p:nvPr/>
                      </p:nvGrpSpPr>
                      <p:grpSpPr bwMode="auto">
                        <a:xfrm>
                          <a:off x="3064" y="3242"/>
                          <a:ext cx="18" cy="21"/>
                          <a:chOff x="3064" y="3242"/>
                          <a:chExt cx="18" cy="21"/>
                        </a:xfrm>
                      </p:grpSpPr>
                      <p:sp>
                        <p:nvSpPr>
                          <p:cNvPr id="216" name="Freeform 224"/>
                          <p:cNvSpPr>
                            <a:spLocks/>
                          </p:cNvSpPr>
                          <p:nvPr/>
                        </p:nvSpPr>
                        <p:spPr bwMode="auto">
                          <a:xfrm>
                            <a:off x="3067" y="3247"/>
                            <a:ext cx="1" cy="4"/>
                          </a:xfrm>
                          <a:custGeom>
                            <a:avLst/>
                            <a:gdLst>
                              <a:gd name="T0" fmla="*/ 0 w 18"/>
                              <a:gd name="T1" fmla="*/ 0 h 66"/>
                              <a:gd name="T2" fmla="*/ 11 w 18"/>
                              <a:gd name="T3" fmla="*/ 2 h 66"/>
                              <a:gd name="T4" fmla="*/ 16 w 18"/>
                              <a:gd name="T5" fmla="*/ 9 h 66"/>
                              <a:gd name="T6" fmla="*/ 18 w 18"/>
                              <a:gd name="T7" fmla="*/ 28 h 66"/>
                              <a:gd name="T8" fmla="*/ 18 w 18"/>
                              <a:gd name="T9" fmla="*/ 45 h 66"/>
                              <a:gd name="T10" fmla="*/ 13 w 18"/>
                              <a:gd name="T11" fmla="*/ 66 h 66"/>
                              <a:gd name="T12" fmla="*/ 1 w 18"/>
                              <a:gd name="T13" fmla="*/ 52 h 66"/>
                              <a:gd name="T14" fmla="*/ 0 w 18"/>
                              <a:gd name="T15" fmla="*/ 39 h 66"/>
                              <a:gd name="T16" fmla="*/ 0 w 18"/>
                              <a:gd name="T17"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66">
                                <a:moveTo>
                                  <a:pt x="0" y="0"/>
                                </a:moveTo>
                                <a:lnTo>
                                  <a:pt x="11" y="2"/>
                                </a:lnTo>
                                <a:lnTo>
                                  <a:pt x="16" y="9"/>
                                </a:lnTo>
                                <a:lnTo>
                                  <a:pt x="18" y="28"/>
                                </a:lnTo>
                                <a:lnTo>
                                  <a:pt x="18" y="45"/>
                                </a:lnTo>
                                <a:lnTo>
                                  <a:pt x="13" y="66"/>
                                </a:lnTo>
                                <a:lnTo>
                                  <a:pt x="1" y="52"/>
                                </a:lnTo>
                                <a:lnTo>
                                  <a:pt x="0" y="39"/>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17" name="Freeform 225"/>
                          <p:cNvSpPr>
                            <a:spLocks/>
                          </p:cNvSpPr>
                          <p:nvPr/>
                        </p:nvSpPr>
                        <p:spPr bwMode="auto">
                          <a:xfrm>
                            <a:off x="3071" y="3247"/>
                            <a:ext cx="10" cy="5"/>
                          </a:xfrm>
                          <a:custGeom>
                            <a:avLst/>
                            <a:gdLst>
                              <a:gd name="T0" fmla="*/ 0 w 179"/>
                              <a:gd name="T1" fmla="*/ 27 h 63"/>
                              <a:gd name="T2" fmla="*/ 57 w 179"/>
                              <a:gd name="T3" fmla="*/ 16 h 63"/>
                              <a:gd name="T4" fmla="*/ 96 w 179"/>
                              <a:gd name="T5" fmla="*/ 2 h 63"/>
                              <a:gd name="T6" fmla="*/ 126 w 179"/>
                              <a:gd name="T7" fmla="*/ 0 h 63"/>
                              <a:gd name="T8" fmla="*/ 152 w 179"/>
                              <a:gd name="T9" fmla="*/ 1 h 63"/>
                              <a:gd name="T10" fmla="*/ 179 w 179"/>
                              <a:gd name="T11" fmla="*/ 0 h 63"/>
                              <a:gd name="T12" fmla="*/ 176 w 179"/>
                              <a:gd name="T13" fmla="*/ 33 h 63"/>
                              <a:gd name="T14" fmla="*/ 147 w 179"/>
                              <a:gd name="T15" fmla="*/ 59 h 63"/>
                              <a:gd name="T16" fmla="*/ 109 w 179"/>
                              <a:gd name="T17" fmla="*/ 63 h 63"/>
                              <a:gd name="T18" fmla="*/ 38 w 179"/>
                              <a:gd name="T19" fmla="*/ 45 h 63"/>
                              <a:gd name="T20" fmla="*/ 0 w 179"/>
                              <a:gd name="T21"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9" h="63">
                                <a:moveTo>
                                  <a:pt x="0" y="27"/>
                                </a:moveTo>
                                <a:lnTo>
                                  <a:pt x="57" y="16"/>
                                </a:lnTo>
                                <a:lnTo>
                                  <a:pt x="96" y="2"/>
                                </a:lnTo>
                                <a:lnTo>
                                  <a:pt x="126" y="0"/>
                                </a:lnTo>
                                <a:lnTo>
                                  <a:pt x="152" y="1"/>
                                </a:lnTo>
                                <a:lnTo>
                                  <a:pt x="179" y="0"/>
                                </a:lnTo>
                                <a:lnTo>
                                  <a:pt x="176" y="33"/>
                                </a:lnTo>
                                <a:lnTo>
                                  <a:pt x="147" y="59"/>
                                </a:lnTo>
                                <a:lnTo>
                                  <a:pt x="109" y="63"/>
                                </a:lnTo>
                                <a:lnTo>
                                  <a:pt x="38" y="45"/>
                                </a:lnTo>
                                <a:lnTo>
                                  <a:pt x="0" y="27"/>
                                </a:lnTo>
                                <a:close/>
                              </a:path>
                            </a:pathLst>
                          </a:custGeom>
                          <a:solidFill>
                            <a:srgbClr val="40404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18" name="Freeform 226"/>
                          <p:cNvSpPr>
                            <a:spLocks/>
                          </p:cNvSpPr>
                          <p:nvPr/>
                        </p:nvSpPr>
                        <p:spPr bwMode="auto">
                          <a:xfrm>
                            <a:off x="3064" y="3242"/>
                            <a:ext cx="18" cy="21"/>
                          </a:xfrm>
                          <a:custGeom>
                            <a:avLst/>
                            <a:gdLst>
                              <a:gd name="T0" fmla="*/ 0 w 331"/>
                              <a:gd name="T1" fmla="*/ 228 h 296"/>
                              <a:gd name="T2" fmla="*/ 5 w 331"/>
                              <a:gd name="T3" fmla="*/ 264 h 296"/>
                              <a:gd name="T4" fmla="*/ 9 w 331"/>
                              <a:gd name="T5" fmla="*/ 282 h 296"/>
                              <a:gd name="T6" fmla="*/ 15 w 331"/>
                              <a:gd name="T7" fmla="*/ 289 h 296"/>
                              <a:gd name="T8" fmla="*/ 30 w 331"/>
                              <a:gd name="T9" fmla="*/ 295 h 296"/>
                              <a:gd name="T10" fmla="*/ 43 w 331"/>
                              <a:gd name="T11" fmla="*/ 296 h 296"/>
                              <a:gd name="T12" fmla="*/ 66 w 331"/>
                              <a:gd name="T13" fmla="*/ 295 h 296"/>
                              <a:gd name="T14" fmla="*/ 81 w 331"/>
                              <a:gd name="T15" fmla="*/ 285 h 296"/>
                              <a:gd name="T16" fmla="*/ 85 w 331"/>
                              <a:gd name="T17" fmla="*/ 276 h 296"/>
                              <a:gd name="T18" fmla="*/ 87 w 331"/>
                              <a:gd name="T19" fmla="*/ 240 h 296"/>
                              <a:gd name="T20" fmla="*/ 91 w 331"/>
                              <a:gd name="T21" fmla="*/ 209 h 296"/>
                              <a:gd name="T22" fmla="*/ 91 w 331"/>
                              <a:gd name="T23" fmla="*/ 187 h 296"/>
                              <a:gd name="T24" fmla="*/ 93 w 331"/>
                              <a:gd name="T25" fmla="*/ 176 h 296"/>
                              <a:gd name="T26" fmla="*/ 98 w 331"/>
                              <a:gd name="T27" fmla="*/ 156 h 296"/>
                              <a:gd name="T28" fmla="*/ 107 w 331"/>
                              <a:gd name="T29" fmla="*/ 150 h 296"/>
                              <a:gd name="T30" fmla="*/ 119 w 331"/>
                              <a:gd name="T31" fmla="*/ 150 h 296"/>
                              <a:gd name="T32" fmla="*/ 144 w 331"/>
                              <a:gd name="T33" fmla="*/ 153 h 296"/>
                              <a:gd name="T34" fmla="*/ 184 w 331"/>
                              <a:gd name="T35" fmla="*/ 162 h 296"/>
                              <a:gd name="T36" fmla="*/ 216 w 331"/>
                              <a:gd name="T37" fmla="*/ 168 h 296"/>
                              <a:gd name="T38" fmla="*/ 243 w 331"/>
                              <a:gd name="T39" fmla="*/ 169 h 296"/>
                              <a:gd name="T40" fmla="*/ 273 w 331"/>
                              <a:gd name="T41" fmla="*/ 168 h 296"/>
                              <a:gd name="T42" fmla="*/ 291 w 331"/>
                              <a:gd name="T43" fmla="*/ 162 h 296"/>
                              <a:gd name="T44" fmla="*/ 306 w 331"/>
                              <a:gd name="T45" fmla="*/ 153 h 296"/>
                              <a:gd name="T46" fmla="*/ 318 w 331"/>
                              <a:gd name="T47" fmla="*/ 142 h 296"/>
                              <a:gd name="T48" fmla="*/ 323 w 331"/>
                              <a:gd name="T49" fmla="*/ 127 h 296"/>
                              <a:gd name="T50" fmla="*/ 331 w 331"/>
                              <a:gd name="T51" fmla="*/ 41 h 296"/>
                              <a:gd name="T52" fmla="*/ 325 w 331"/>
                              <a:gd name="T53" fmla="*/ 20 h 296"/>
                              <a:gd name="T54" fmla="*/ 318 w 331"/>
                              <a:gd name="T55" fmla="*/ 10 h 296"/>
                              <a:gd name="T56" fmla="*/ 305 w 331"/>
                              <a:gd name="T57" fmla="*/ 0 h 296"/>
                              <a:gd name="T58" fmla="*/ 318 w 331"/>
                              <a:gd name="T59" fmla="*/ 32 h 296"/>
                              <a:gd name="T60" fmla="*/ 318 w 331"/>
                              <a:gd name="T61" fmla="*/ 45 h 296"/>
                              <a:gd name="T62" fmla="*/ 318 w 331"/>
                              <a:gd name="T63" fmla="*/ 59 h 296"/>
                              <a:gd name="T64" fmla="*/ 316 w 331"/>
                              <a:gd name="T65" fmla="*/ 78 h 296"/>
                              <a:gd name="T66" fmla="*/ 309 w 331"/>
                              <a:gd name="T67" fmla="*/ 109 h 296"/>
                              <a:gd name="T68" fmla="*/ 299 w 331"/>
                              <a:gd name="T69" fmla="*/ 121 h 296"/>
                              <a:gd name="T70" fmla="*/ 284 w 331"/>
                              <a:gd name="T71" fmla="*/ 128 h 296"/>
                              <a:gd name="T72" fmla="*/ 265 w 331"/>
                              <a:gd name="T73" fmla="*/ 130 h 296"/>
                              <a:gd name="T74" fmla="*/ 248 w 331"/>
                              <a:gd name="T75" fmla="*/ 128 h 296"/>
                              <a:gd name="T76" fmla="*/ 228 w 331"/>
                              <a:gd name="T77" fmla="*/ 123 h 296"/>
                              <a:gd name="T78" fmla="*/ 203 w 331"/>
                              <a:gd name="T79" fmla="*/ 118 h 296"/>
                              <a:gd name="T80" fmla="*/ 176 w 331"/>
                              <a:gd name="T81" fmla="*/ 110 h 296"/>
                              <a:gd name="T82" fmla="*/ 155 w 331"/>
                              <a:gd name="T83" fmla="*/ 105 h 296"/>
                              <a:gd name="T84" fmla="*/ 132 w 331"/>
                              <a:gd name="T85" fmla="*/ 100 h 296"/>
                              <a:gd name="T86" fmla="*/ 108 w 331"/>
                              <a:gd name="T87" fmla="*/ 105 h 296"/>
                              <a:gd name="T88" fmla="*/ 98 w 331"/>
                              <a:gd name="T89" fmla="*/ 115 h 296"/>
                              <a:gd name="T90" fmla="*/ 91 w 331"/>
                              <a:gd name="T91" fmla="*/ 142 h 296"/>
                              <a:gd name="T92" fmla="*/ 83 w 331"/>
                              <a:gd name="T93" fmla="*/ 167 h 296"/>
                              <a:gd name="T94" fmla="*/ 68 w 331"/>
                              <a:gd name="T95" fmla="*/ 196 h 296"/>
                              <a:gd name="T96" fmla="*/ 56 w 331"/>
                              <a:gd name="T97" fmla="*/ 212 h 296"/>
                              <a:gd name="T98" fmla="*/ 45 w 331"/>
                              <a:gd name="T99" fmla="*/ 223 h 296"/>
                              <a:gd name="T100" fmla="*/ 27 w 331"/>
                              <a:gd name="T101" fmla="*/ 228 h 296"/>
                              <a:gd name="T102" fmla="*/ 11 w 331"/>
                              <a:gd name="T103" fmla="*/ 231 h 296"/>
                              <a:gd name="T104" fmla="*/ 0 w 331"/>
                              <a:gd name="T105" fmla="*/ 22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1" h="296">
                                <a:moveTo>
                                  <a:pt x="0" y="228"/>
                                </a:moveTo>
                                <a:lnTo>
                                  <a:pt x="5" y="264"/>
                                </a:lnTo>
                                <a:lnTo>
                                  <a:pt x="9" y="282"/>
                                </a:lnTo>
                                <a:lnTo>
                                  <a:pt x="15" y="289"/>
                                </a:lnTo>
                                <a:lnTo>
                                  <a:pt x="30" y="295"/>
                                </a:lnTo>
                                <a:lnTo>
                                  <a:pt x="43" y="296"/>
                                </a:lnTo>
                                <a:lnTo>
                                  <a:pt x="66" y="295"/>
                                </a:lnTo>
                                <a:lnTo>
                                  <a:pt x="81" y="285"/>
                                </a:lnTo>
                                <a:lnTo>
                                  <a:pt x="85" y="276"/>
                                </a:lnTo>
                                <a:lnTo>
                                  <a:pt x="87" y="240"/>
                                </a:lnTo>
                                <a:lnTo>
                                  <a:pt x="91" y="209"/>
                                </a:lnTo>
                                <a:lnTo>
                                  <a:pt x="91" y="187"/>
                                </a:lnTo>
                                <a:lnTo>
                                  <a:pt x="93" y="176"/>
                                </a:lnTo>
                                <a:lnTo>
                                  <a:pt x="98" y="156"/>
                                </a:lnTo>
                                <a:lnTo>
                                  <a:pt x="107" y="150"/>
                                </a:lnTo>
                                <a:lnTo>
                                  <a:pt x="119" y="150"/>
                                </a:lnTo>
                                <a:lnTo>
                                  <a:pt x="144" y="153"/>
                                </a:lnTo>
                                <a:lnTo>
                                  <a:pt x="184" y="162"/>
                                </a:lnTo>
                                <a:lnTo>
                                  <a:pt x="216" y="168"/>
                                </a:lnTo>
                                <a:lnTo>
                                  <a:pt x="243" y="169"/>
                                </a:lnTo>
                                <a:lnTo>
                                  <a:pt x="273" y="168"/>
                                </a:lnTo>
                                <a:lnTo>
                                  <a:pt x="291" y="162"/>
                                </a:lnTo>
                                <a:lnTo>
                                  <a:pt x="306" y="153"/>
                                </a:lnTo>
                                <a:lnTo>
                                  <a:pt x="318" y="142"/>
                                </a:lnTo>
                                <a:lnTo>
                                  <a:pt x="323" y="127"/>
                                </a:lnTo>
                                <a:lnTo>
                                  <a:pt x="331" y="41"/>
                                </a:lnTo>
                                <a:lnTo>
                                  <a:pt x="325" y="20"/>
                                </a:lnTo>
                                <a:lnTo>
                                  <a:pt x="318" y="10"/>
                                </a:lnTo>
                                <a:lnTo>
                                  <a:pt x="305" y="0"/>
                                </a:lnTo>
                                <a:lnTo>
                                  <a:pt x="318" y="32"/>
                                </a:lnTo>
                                <a:lnTo>
                                  <a:pt x="318" y="45"/>
                                </a:lnTo>
                                <a:lnTo>
                                  <a:pt x="318" y="59"/>
                                </a:lnTo>
                                <a:lnTo>
                                  <a:pt x="316" y="78"/>
                                </a:lnTo>
                                <a:lnTo>
                                  <a:pt x="309" y="109"/>
                                </a:lnTo>
                                <a:lnTo>
                                  <a:pt x="299" y="121"/>
                                </a:lnTo>
                                <a:lnTo>
                                  <a:pt x="284" y="128"/>
                                </a:lnTo>
                                <a:lnTo>
                                  <a:pt x="265" y="130"/>
                                </a:lnTo>
                                <a:lnTo>
                                  <a:pt x="248" y="128"/>
                                </a:lnTo>
                                <a:lnTo>
                                  <a:pt x="228" y="123"/>
                                </a:lnTo>
                                <a:lnTo>
                                  <a:pt x="203" y="118"/>
                                </a:lnTo>
                                <a:lnTo>
                                  <a:pt x="176" y="110"/>
                                </a:lnTo>
                                <a:lnTo>
                                  <a:pt x="155" y="105"/>
                                </a:lnTo>
                                <a:lnTo>
                                  <a:pt x="132" y="100"/>
                                </a:lnTo>
                                <a:lnTo>
                                  <a:pt x="108" y="105"/>
                                </a:lnTo>
                                <a:lnTo>
                                  <a:pt x="98" y="115"/>
                                </a:lnTo>
                                <a:lnTo>
                                  <a:pt x="91" y="142"/>
                                </a:lnTo>
                                <a:lnTo>
                                  <a:pt x="83" y="167"/>
                                </a:lnTo>
                                <a:lnTo>
                                  <a:pt x="68" y="196"/>
                                </a:lnTo>
                                <a:lnTo>
                                  <a:pt x="56" y="212"/>
                                </a:lnTo>
                                <a:lnTo>
                                  <a:pt x="45" y="223"/>
                                </a:lnTo>
                                <a:lnTo>
                                  <a:pt x="27" y="228"/>
                                </a:lnTo>
                                <a:lnTo>
                                  <a:pt x="11" y="231"/>
                                </a:lnTo>
                                <a:lnTo>
                                  <a:pt x="0" y="228"/>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grpSp>
                  <p:nvGrpSpPr>
                    <p:cNvPr id="202" name="Group 227"/>
                    <p:cNvGrpSpPr>
                      <a:grpSpLocks/>
                    </p:cNvGrpSpPr>
                    <p:nvPr/>
                  </p:nvGrpSpPr>
                  <p:grpSpPr bwMode="auto">
                    <a:xfrm>
                      <a:off x="3096" y="3250"/>
                      <a:ext cx="51" cy="11"/>
                      <a:chOff x="3096" y="3250"/>
                      <a:chExt cx="51" cy="11"/>
                    </a:xfrm>
                  </p:grpSpPr>
                  <p:grpSp>
                    <p:nvGrpSpPr>
                      <p:cNvPr id="206" name="Group 228"/>
                      <p:cNvGrpSpPr>
                        <a:grpSpLocks/>
                      </p:cNvGrpSpPr>
                      <p:nvPr/>
                    </p:nvGrpSpPr>
                    <p:grpSpPr bwMode="auto">
                      <a:xfrm>
                        <a:off x="3096" y="3255"/>
                        <a:ext cx="9" cy="6"/>
                        <a:chOff x="3096" y="3255"/>
                        <a:chExt cx="9" cy="6"/>
                      </a:xfrm>
                    </p:grpSpPr>
                    <p:sp>
                      <p:nvSpPr>
                        <p:cNvPr id="210" name="Freeform 229"/>
                        <p:cNvSpPr>
                          <a:spLocks/>
                        </p:cNvSpPr>
                        <p:nvPr/>
                      </p:nvSpPr>
                      <p:spPr bwMode="auto">
                        <a:xfrm>
                          <a:off x="3097" y="3258"/>
                          <a:ext cx="8" cy="3"/>
                        </a:xfrm>
                        <a:custGeom>
                          <a:avLst/>
                          <a:gdLst>
                            <a:gd name="T0" fmla="*/ 0 w 141"/>
                            <a:gd name="T1" fmla="*/ 10 h 41"/>
                            <a:gd name="T2" fmla="*/ 13 w 141"/>
                            <a:gd name="T3" fmla="*/ 41 h 41"/>
                            <a:gd name="T4" fmla="*/ 141 w 141"/>
                            <a:gd name="T5" fmla="*/ 32 h 41"/>
                            <a:gd name="T6" fmla="*/ 131 w 141"/>
                            <a:gd name="T7" fmla="*/ 0 h 41"/>
                            <a:gd name="T8" fmla="*/ 0 w 141"/>
                            <a:gd name="T9" fmla="*/ 10 h 41"/>
                          </a:gdLst>
                          <a:ahLst/>
                          <a:cxnLst>
                            <a:cxn ang="0">
                              <a:pos x="T0" y="T1"/>
                            </a:cxn>
                            <a:cxn ang="0">
                              <a:pos x="T2" y="T3"/>
                            </a:cxn>
                            <a:cxn ang="0">
                              <a:pos x="T4" y="T5"/>
                            </a:cxn>
                            <a:cxn ang="0">
                              <a:pos x="T6" y="T7"/>
                            </a:cxn>
                            <a:cxn ang="0">
                              <a:pos x="T8" y="T9"/>
                            </a:cxn>
                          </a:cxnLst>
                          <a:rect l="0" t="0" r="r" b="b"/>
                          <a:pathLst>
                            <a:path w="141" h="41">
                              <a:moveTo>
                                <a:pt x="0" y="10"/>
                              </a:moveTo>
                              <a:lnTo>
                                <a:pt x="13" y="41"/>
                              </a:lnTo>
                              <a:lnTo>
                                <a:pt x="141" y="32"/>
                              </a:lnTo>
                              <a:lnTo>
                                <a:pt x="131" y="0"/>
                              </a:lnTo>
                              <a:lnTo>
                                <a:pt x="0" y="10"/>
                              </a:lnTo>
                              <a:close/>
                            </a:path>
                          </a:pathLst>
                        </a:custGeom>
                        <a:solidFill>
                          <a:srgbClr val="000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11" name="Freeform 230"/>
                        <p:cNvSpPr>
                          <a:spLocks/>
                        </p:cNvSpPr>
                        <p:nvPr/>
                      </p:nvSpPr>
                      <p:spPr bwMode="auto">
                        <a:xfrm>
                          <a:off x="3096" y="3255"/>
                          <a:ext cx="9" cy="3"/>
                        </a:xfrm>
                        <a:custGeom>
                          <a:avLst/>
                          <a:gdLst>
                            <a:gd name="T0" fmla="*/ 0 w 161"/>
                            <a:gd name="T1" fmla="*/ 10 h 44"/>
                            <a:gd name="T2" fmla="*/ 134 w 161"/>
                            <a:gd name="T3" fmla="*/ 0 h 44"/>
                            <a:gd name="T4" fmla="*/ 151 w 161"/>
                            <a:gd name="T5" fmla="*/ 11 h 44"/>
                            <a:gd name="T6" fmla="*/ 161 w 161"/>
                            <a:gd name="T7" fmla="*/ 37 h 44"/>
                            <a:gd name="T8" fmla="*/ 21 w 161"/>
                            <a:gd name="T9" fmla="*/ 44 h 44"/>
                            <a:gd name="T10" fmla="*/ 10 w 161"/>
                            <a:gd name="T11" fmla="*/ 38 h 44"/>
                            <a:gd name="T12" fmla="*/ 0 w 161"/>
                            <a:gd name="T13" fmla="*/ 10 h 44"/>
                          </a:gdLst>
                          <a:ahLst/>
                          <a:cxnLst>
                            <a:cxn ang="0">
                              <a:pos x="T0" y="T1"/>
                            </a:cxn>
                            <a:cxn ang="0">
                              <a:pos x="T2" y="T3"/>
                            </a:cxn>
                            <a:cxn ang="0">
                              <a:pos x="T4" y="T5"/>
                            </a:cxn>
                            <a:cxn ang="0">
                              <a:pos x="T6" y="T7"/>
                            </a:cxn>
                            <a:cxn ang="0">
                              <a:pos x="T8" y="T9"/>
                            </a:cxn>
                            <a:cxn ang="0">
                              <a:pos x="T10" y="T11"/>
                            </a:cxn>
                            <a:cxn ang="0">
                              <a:pos x="T12" y="T13"/>
                            </a:cxn>
                          </a:cxnLst>
                          <a:rect l="0" t="0" r="r" b="b"/>
                          <a:pathLst>
                            <a:path w="161" h="44">
                              <a:moveTo>
                                <a:pt x="0" y="10"/>
                              </a:moveTo>
                              <a:lnTo>
                                <a:pt x="134" y="0"/>
                              </a:lnTo>
                              <a:lnTo>
                                <a:pt x="151" y="11"/>
                              </a:lnTo>
                              <a:lnTo>
                                <a:pt x="161" y="37"/>
                              </a:lnTo>
                              <a:lnTo>
                                <a:pt x="21" y="44"/>
                              </a:lnTo>
                              <a:lnTo>
                                <a:pt x="10" y="38"/>
                              </a:lnTo>
                              <a:lnTo>
                                <a:pt x="0" y="10"/>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nvGrpSpPr>
                      <p:cNvPr id="207" name="Group 231"/>
                      <p:cNvGrpSpPr>
                        <a:grpSpLocks/>
                      </p:cNvGrpSpPr>
                      <p:nvPr/>
                    </p:nvGrpSpPr>
                    <p:grpSpPr bwMode="auto">
                      <a:xfrm>
                        <a:off x="3138" y="3250"/>
                        <a:ext cx="9" cy="5"/>
                        <a:chOff x="3138" y="3250"/>
                        <a:chExt cx="9" cy="5"/>
                      </a:xfrm>
                    </p:grpSpPr>
                    <p:sp>
                      <p:nvSpPr>
                        <p:cNvPr id="208" name="Freeform 232"/>
                        <p:cNvSpPr>
                          <a:spLocks/>
                        </p:cNvSpPr>
                        <p:nvPr/>
                      </p:nvSpPr>
                      <p:spPr bwMode="auto">
                        <a:xfrm>
                          <a:off x="3139" y="3252"/>
                          <a:ext cx="8" cy="3"/>
                        </a:xfrm>
                        <a:custGeom>
                          <a:avLst/>
                          <a:gdLst>
                            <a:gd name="T0" fmla="*/ 0 w 141"/>
                            <a:gd name="T1" fmla="*/ 11 h 43"/>
                            <a:gd name="T2" fmla="*/ 13 w 141"/>
                            <a:gd name="T3" fmla="*/ 43 h 43"/>
                            <a:gd name="T4" fmla="*/ 141 w 141"/>
                            <a:gd name="T5" fmla="*/ 32 h 43"/>
                            <a:gd name="T6" fmla="*/ 129 w 141"/>
                            <a:gd name="T7" fmla="*/ 0 h 43"/>
                            <a:gd name="T8" fmla="*/ 0 w 141"/>
                            <a:gd name="T9" fmla="*/ 11 h 43"/>
                          </a:gdLst>
                          <a:ahLst/>
                          <a:cxnLst>
                            <a:cxn ang="0">
                              <a:pos x="T0" y="T1"/>
                            </a:cxn>
                            <a:cxn ang="0">
                              <a:pos x="T2" y="T3"/>
                            </a:cxn>
                            <a:cxn ang="0">
                              <a:pos x="T4" y="T5"/>
                            </a:cxn>
                            <a:cxn ang="0">
                              <a:pos x="T6" y="T7"/>
                            </a:cxn>
                            <a:cxn ang="0">
                              <a:pos x="T8" y="T9"/>
                            </a:cxn>
                          </a:cxnLst>
                          <a:rect l="0" t="0" r="r" b="b"/>
                          <a:pathLst>
                            <a:path w="141" h="43">
                              <a:moveTo>
                                <a:pt x="0" y="11"/>
                              </a:moveTo>
                              <a:lnTo>
                                <a:pt x="13" y="43"/>
                              </a:lnTo>
                              <a:lnTo>
                                <a:pt x="141" y="32"/>
                              </a:lnTo>
                              <a:lnTo>
                                <a:pt x="129" y="0"/>
                              </a:lnTo>
                              <a:lnTo>
                                <a:pt x="0" y="11"/>
                              </a:lnTo>
                              <a:close/>
                            </a:path>
                          </a:pathLst>
                        </a:custGeom>
                        <a:solidFill>
                          <a:srgbClr val="000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09" name="Freeform 233"/>
                        <p:cNvSpPr>
                          <a:spLocks/>
                        </p:cNvSpPr>
                        <p:nvPr/>
                      </p:nvSpPr>
                      <p:spPr bwMode="auto">
                        <a:xfrm>
                          <a:off x="3138" y="3250"/>
                          <a:ext cx="9" cy="3"/>
                        </a:xfrm>
                        <a:custGeom>
                          <a:avLst/>
                          <a:gdLst>
                            <a:gd name="T0" fmla="*/ 0 w 161"/>
                            <a:gd name="T1" fmla="*/ 6 h 43"/>
                            <a:gd name="T2" fmla="*/ 135 w 161"/>
                            <a:gd name="T3" fmla="*/ 0 h 43"/>
                            <a:gd name="T4" fmla="*/ 149 w 161"/>
                            <a:gd name="T5" fmla="*/ 10 h 43"/>
                            <a:gd name="T6" fmla="*/ 161 w 161"/>
                            <a:gd name="T7" fmla="*/ 35 h 43"/>
                            <a:gd name="T8" fmla="*/ 22 w 161"/>
                            <a:gd name="T9" fmla="*/ 43 h 43"/>
                            <a:gd name="T10" fmla="*/ 10 w 161"/>
                            <a:gd name="T11" fmla="*/ 36 h 43"/>
                            <a:gd name="T12" fmla="*/ 0 w 161"/>
                            <a:gd name="T13" fmla="*/ 6 h 43"/>
                          </a:gdLst>
                          <a:ahLst/>
                          <a:cxnLst>
                            <a:cxn ang="0">
                              <a:pos x="T0" y="T1"/>
                            </a:cxn>
                            <a:cxn ang="0">
                              <a:pos x="T2" y="T3"/>
                            </a:cxn>
                            <a:cxn ang="0">
                              <a:pos x="T4" y="T5"/>
                            </a:cxn>
                            <a:cxn ang="0">
                              <a:pos x="T6" y="T7"/>
                            </a:cxn>
                            <a:cxn ang="0">
                              <a:pos x="T8" y="T9"/>
                            </a:cxn>
                            <a:cxn ang="0">
                              <a:pos x="T10" y="T11"/>
                            </a:cxn>
                            <a:cxn ang="0">
                              <a:pos x="T12" y="T13"/>
                            </a:cxn>
                          </a:cxnLst>
                          <a:rect l="0" t="0" r="r" b="b"/>
                          <a:pathLst>
                            <a:path w="161" h="43">
                              <a:moveTo>
                                <a:pt x="0" y="6"/>
                              </a:moveTo>
                              <a:lnTo>
                                <a:pt x="135" y="0"/>
                              </a:lnTo>
                              <a:lnTo>
                                <a:pt x="149" y="10"/>
                              </a:lnTo>
                              <a:lnTo>
                                <a:pt x="161" y="35"/>
                              </a:lnTo>
                              <a:lnTo>
                                <a:pt x="22" y="43"/>
                              </a:lnTo>
                              <a:lnTo>
                                <a:pt x="10" y="36"/>
                              </a:lnTo>
                              <a:lnTo>
                                <a:pt x="0" y="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203" name="Group 234"/>
                    <p:cNvGrpSpPr>
                      <a:grpSpLocks/>
                    </p:cNvGrpSpPr>
                    <p:nvPr/>
                  </p:nvGrpSpPr>
                  <p:grpSpPr bwMode="auto">
                    <a:xfrm>
                      <a:off x="3052" y="3245"/>
                      <a:ext cx="101" cy="71"/>
                      <a:chOff x="3052" y="3245"/>
                      <a:chExt cx="101" cy="71"/>
                    </a:xfrm>
                  </p:grpSpPr>
                  <p:sp>
                    <p:nvSpPr>
                      <p:cNvPr id="204" name="Freeform 235"/>
                      <p:cNvSpPr>
                        <a:spLocks/>
                      </p:cNvSpPr>
                      <p:nvPr/>
                    </p:nvSpPr>
                    <p:spPr bwMode="auto">
                      <a:xfrm>
                        <a:off x="3104" y="3250"/>
                        <a:ext cx="5" cy="55"/>
                      </a:xfrm>
                      <a:custGeom>
                        <a:avLst/>
                        <a:gdLst>
                          <a:gd name="T0" fmla="*/ 0 w 93"/>
                          <a:gd name="T1" fmla="*/ 0 h 775"/>
                          <a:gd name="T2" fmla="*/ 19 w 93"/>
                          <a:gd name="T3" fmla="*/ 35 h 775"/>
                          <a:gd name="T4" fmla="*/ 32 w 93"/>
                          <a:gd name="T5" fmla="*/ 64 h 775"/>
                          <a:gd name="T6" fmla="*/ 40 w 93"/>
                          <a:gd name="T7" fmla="*/ 91 h 775"/>
                          <a:gd name="T8" fmla="*/ 47 w 93"/>
                          <a:gd name="T9" fmla="*/ 115 h 775"/>
                          <a:gd name="T10" fmla="*/ 54 w 93"/>
                          <a:gd name="T11" fmla="*/ 143 h 775"/>
                          <a:gd name="T12" fmla="*/ 59 w 93"/>
                          <a:gd name="T13" fmla="*/ 173 h 775"/>
                          <a:gd name="T14" fmla="*/ 64 w 93"/>
                          <a:gd name="T15" fmla="*/ 201 h 775"/>
                          <a:gd name="T16" fmla="*/ 70 w 93"/>
                          <a:gd name="T17" fmla="*/ 227 h 775"/>
                          <a:gd name="T18" fmla="*/ 82 w 93"/>
                          <a:gd name="T19" fmla="*/ 246 h 775"/>
                          <a:gd name="T20" fmla="*/ 80 w 93"/>
                          <a:gd name="T21" fmla="*/ 270 h 775"/>
                          <a:gd name="T22" fmla="*/ 77 w 93"/>
                          <a:gd name="T23" fmla="*/ 302 h 775"/>
                          <a:gd name="T24" fmla="*/ 77 w 93"/>
                          <a:gd name="T25" fmla="*/ 341 h 775"/>
                          <a:gd name="T26" fmla="*/ 83 w 93"/>
                          <a:gd name="T27" fmla="*/ 389 h 775"/>
                          <a:gd name="T28" fmla="*/ 90 w 93"/>
                          <a:gd name="T29" fmla="*/ 474 h 775"/>
                          <a:gd name="T30" fmla="*/ 93 w 93"/>
                          <a:gd name="T31" fmla="*/ 551 h 775"/>
                          <a:gd name="T32" fmla="*/ 93 w 93"/>
                          <a:gd name="T33" fmla="*/ 608 h 775"/>
                          <a:gd name="T34" fmla="*/ 87 w 93"/>
                          <a:gd name="T35" fmla="*/ 666 h 775"/>
                          <a:gd name="T36" fmla="*/ 82 w 93"/>
                          <a:gd name="T37" fmla="*/ 717 h 775"/>
                          <a:gd name="T38" fmla="*/ 70 w 93"/>
                          <a:gd name="T39" fmla="*/ 775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3" h="775">
                            <a:moveTo>
                              <a:pt x="0" y="0"/>
                            </a:moveTo>
                            <a:lnTo>
                              <a:pt x="19" y="35"/>
                            </a:lnTo>
                            <a:lnTo>
                              <a:pt x="32" y="64"/>
                            </a:lnTo>
                            <a:lnTo>
                              <a:pt x="40" y="91"/>
                            </a:lnTo>
                            <a:lnTo>
                              <a:pt x="47" y="115"/>
                            </a:lnTo>
                            <a:lnTo>
                              <a:pt x="54" y="143"/>
                            </a:lnTo>
                            <a:lnTo>
                              <a:pt x="59" y="173"/>
                            </a:lnTo>
                            <a:lnTo>
                              <a:pt x="64" y="201"/>
                            </a:lnTo>
                            <a:lnTo>
                              <a:pt x="70" y="227"/>
                            </a:lnTo>
                            <a:lnTo>
                              <a:pt x="82" y="246"/>
                            </a:lnTo>
                            <a:lnTo>
                              <a:pt x="80" y="270"/>
                            </a:lnTo>
                            <a:lnTo>
                              <a:pt x="77" y="302"/>
                            </a:lnTo>
                            <a:lnTo>
                              <a:pt x="77" y="341"/>
                            </a:lnTo>
                            <a:lnTo>
                              <a:pt x="83" y="389"/>
                            </a:lnTo>
                            <a:lnTo>
                              <a:pt x="90" y="474"/>
                            </a:lnTo>
                            <a:lnTo>
                              <a:pt x="93" y="551"/>
                            </a:lnTo>
                            <a:lnTo>
                              <a:pt x="93" y="608"/>
                            </a:lnTo>
                            <a:lnTo>
                              <a:pt x="87" y="666"/>
                            </a:lnTo>
                            <a:lnTo>
                              <a:pt x="82" y="717"/>
                            </a:lnTo>
                            <a:lnTo>
                              <a:pt x="70" y="775"/>
                            </a:lnTo>
                          </a:path>
                        </a:pathLst>
                      </a:custGeom>
                      <a:noFill/>
                      <a:ln w="0">
                        <a:solidFill>
                          <a:srgbClr val="00004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05" name="Freeform 236"/>
                      <p:cNvSpPr>
                        <a:spLocks/>
                      </p:cNvSpPr>
                      <p:nvPr/>
                    </p:nvSpPr>
                    <p:spPr bwMode="auto">
                      <a:xfrm>
                        <a:off x="3052" y="3245"/>
                        <a:ext cx="101" cy="71"/>
                      </a:xfrm>
                      <a:custGeom>
                        <a:avLst/>
                        <a:gdLst>
                          <a:gd name="T0" fmla="*/ 166 w 1822"/>
                          <a:gd name="T1" fmla="*/ 119 h 996"/>
                          <a:gd name="T2" fmla="*/ 100 w 1822"/>
                          <a:gd name="T3" fmla="*/ 130 h 996"/>
                          <a:gd name="T4" fmla="*/ 54 w 1822"/>
                          <a:gd name="T5" fmla="*/ 137 h 996"/>
                          <a:gd name="T6" fmla="*/ 0 w 1822"/>
                          <a:gd name="T7" fmla="*/ 138 h 996"/>
                          <a:gd name="T8" fmla="*/ 16 w 1822"/>
                          <a:gd name="T9" fmla="*/ 191 h 996"/>
                          <a:gd name="T10" fmla="*/ 28 w 1822"/>
                          <a:gd name="T11" fmla="*/ 231 h 996"/>
                          <a:gd name="T12" fmla="*/ 41 w 1822"/>
                          <a:gd name="T13" fmla="*/ 282 h 996"/>
                          <a:gd name="T14" fmla="*/ 48 w 1822"/>
                          <a:gd name="T15" fmla="*/ 328 h 996"/>
                          <a:gd name="T16" fmla="*/ 57 w 1822"/>
                          <a:gd name="T17" fmla="*/ 387 h 996"/>
                          <a:gd name="T18" fmla="*/ 87 w 1822"/>
                          <a:gd name="T19" fmla="*/ 417 h 996"/>
                          <a:gd name="T20" fmla="*/ 61 w 1822"/>
                          <a:gd name="T21" fmla="*/ 430 h 996"/>
                          <a:gd name="T22" fmla="*/ 61 w 1822"/>
                          <a:gd name="T23" fmla="*/ 483 h 996"/>
                          <a:gd name="T24" fmla="*/ 65 w 1822"/>
                          <a:gd name="T25" fmla="*/ 536 h 996"/>
                          <a:gd name="T26" fmla="*/ 71 w 1822"/>
                          <a:gd name="T27" fmla="*/ 604 h 996"/>
                          <a:gd name="T28" fmla="*/ 77 w 1822"/>
                          <a:gd name="T29" fmla="*/ 727 h 996"/>
                          <a:gd name="T30" fmla="*/ 77 w 1822"/>
                          <a:gd name="T31" fmla="*/ 841 h 996"/>
                          <a:gd name="T32" fmla="*/ 73 w 1822"/>
                          <a:gd name="T33" fmla="*/ 905 h 996"/>
                          <a:gd name="T34" fmla="*/ 71 w 1822"/>
                          <a:gd name="T35" fmla="*/ 955 h 996"/>
                          <a:gd name="T36" fmla="*/ 65 w 1822"/>
                          <a:gd name="T37" fmla="*/ 996 h 996"/>
                          <a:gd name="T38" fmla="*/ 1520 w 1822"/>
                          <a:gd name="T39" fmla="*/ 758 h 996"/>
                          <a:gd name="T40" fmla="*/ 1591 w 1822"/>
                          <a:gd name="T41" fmla="*/ 741 h 996"/>
                          <a:gd name="T42" fmla="*/ 1585 w 1822"/>
                          <a:gd name="T43" fmla="*/ 699 h 996"/>
                          <a:gd name="T44" fmla="*/ 1592 w 1822"/>
                          <a:gd name="T45" fmla="*/ 657 h 996"/>
                          <a:gd name="T46" fmla="*/ 1598 w 1822"/>
                          <a:gd name="T47" fmla="*/ 620 h 996"/>
                          <a:gd name="T48" fmla="*/ 1618 w 1822"/>
                          <a:gd name="T49" fmla="*/ 567 h 996"/>
                          <a:gd name="T50" fmla="*/ 1637 w 1822"/>
                          <a:gd name="T51" fmla="*/ 527 h 996"/>
                          <a:gd name="T52" fmla="*/ 1663 w 1822"/>
                          <a:gd name="T53" fmla="*/ 475 h 996"/>
                          <a:gd name="T54" fmla="*/ 1693 w 1822"/>
                          <a:gd name="T55" fmla="*/ 430 h 996"/>
                          <a:gd name="T56" fmla="*/ 1715 w 1822"/>
                          <a:gd name="T57" fmla="*/ 389 h 996"/>
                          <a:gd name="T58" fmla="*/ 1751 w 1822"/>
                          <a:gd name="T59" fmla="*/ 345 h 996"/>
                          <a:gd name="T60" fmla="*/ 1781 w 1822"/>
                          <a:gd name="T61" fmla="*/ 309 h 996"/>
                          <a:gd name="T62" fmla="*/ 1810 w 1822"/>
                          <a:gd name="T63" fmla="*/ 270 h 996"/>
                          <a:gd name="T64" fmla="*/ 1822 w 1822"/>
                          <a:gd name="T65" fmla="*/ 242 h 996"/>
                          <a:gd name="T66" fmla="*/ 1810 w 1822"/>
                          <a:gd name="T67" fmla="*/ 228 h 996"/>
                          <a:gd name="T68" fmla="*/ 1805 w 1822"/>
                          <a:gd name="T69" fmla="*/ 193 h 996"/>
                          <a:gd name="T70" fmla="*/ 1792 w 1822"/>
                          <a:gd name="T71" fmla="*/ 143 h 996"/>
                          <a:gd name="T72" fmla="*/ 1777 w 1822"/>
                          <a:gd name="T73" fmla="*/ 97 h 996"/>
                          <a:gd name="T74" fmla="*/ 1759 w 1822"/>
                          <a:gd name="T75" fmla="*/ 55 h 996"/>
                          <a:gd name="T76" fmla="*/ 1733 w 1822"/>
                          <a:gd name="T77" fmla="*/ 23 h 996"/>
                          <a:gd name="T78" fmla="*/ 1715 w 1822"/>
                          <a:gd name="T79" fmla="*/ 0 h 996"/>
                          <a:gd name="T80" fmla="*/ 1616 w 1822"/>
                          <a:gd name="T81" fmla="*/ 0 h 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22" h="996">
                            <a:moveTo>
                              <a:pt x="166" y="119"/>
                            </a:moveTo>
                            <a:lnTo>
                              <a:pt x="100" y="130"/>
                            </a:lnTo>
                            <a:lnTo>
                              <a:pt x="54" y="137"/>
                            </a:lnTo>
                            <a:lnTo>
                              <a:pt x="0" y="138"/>
                            </a:lnTo>
                            <a:lnTo>
                              <a:pt x="16" y="191"/>
                            </a:lnTo>
                            <a:lnTo>
                              <a:pt x="28" y="231"/>
                            </a:lnTo>
                            <a:lnTo>
                              <a:pt x="41" y="282"/>
                            </a:lnTo>
                            <a:lnTo>
                              <a:pt x="48" y="328"/>
                            </a:lnTo>
                            <a:lnTo>
                              <a:pt x="57" y="387"/>
                            </a:lnTo>
                            <a:lnTo>
                              <a:pt x="87" y="417"/>
                            </a:lnTo>
                            <a:lnTo>
                              <a:pt x="61" y="430"/>
                            </a:lnTo>
                            <a:lnTo>
                              <a:pt x="61" y="483"/>
                            </a:lnTo>
                            <a:lnTo>
                              <a:pt x="65" y="536"/>
                            </a:lnTo>
                            <a:lnTo>
                              <a:pt x="71" y="604"/>
                            </a:lnTo>
                            <a:lnTo>
                              <a:pt x="77" y="727"/>
                            </a:lnTo>
                            <a:lnTo>
                              <a:pt x="77" y="841"/>
                            </a:lnTo>
                            <a:lnTo>
                              <a:pt x="73" y="905"/>
                            </a:lnTo>
                            <a:lnTo>
                              <a:pt x="71" y="955"/>
                            </a:lnTo>
                            <a:lnTo>
                              <a:pt x="65" y="996"/>
                            </a:lnTo>
                            <a:lnTo>
                              <a:pt x="1520" y="758"/>
                            </a:lnTo>
                            <a:lnTo>
                              <a:pt x="1591" y="741"/>
                            </a:lnTo>
                            <a:lnTo>
                              <a:pt x="1585" y="699"/>
                            </a:lnTo>
                            <a:lnTo>
                              <a:pt x="1592" y="657"/>
                            </a:lnTo>
                            <a:lnTo>
                              <a:pt x="1598" y="620"/>
                            </a:lnTo>
                            <a:lnTo>
                              <a:pt x="1618" y="567"/>
                            </a:lnTo>
                            <a:lnTo>
                              <a:pt x="1637" y="527"/>
                            </a:lnTo>
                            <a:lnTo>
                              <a:pt x="1663" y="475"/>
                            </a:lnTo>
                            <a:lnTo>
                              <a:pt x="1693" y="430"/>
                            </a:lnTo>
                            <a:lnTo>
                              <a:pt x="1715" y="389"/>
                            </a:lnTo>
                            <a:lnTo>
                              <a:pt x="1751" y="345"/>
                            </a:lnTo>
                            <a:lnTo>
                              <a:pt x="1781" y="309"/>
                            </a:lnTo>
                            <a:lnTo>
                              <a:pt x="1810" y="270"/>
                            </a:lnTo>
                            <a:lnTo>
                              <a:pt x="1822" y="242"/>
                            </a:lnTo>
                            <a:lnTo>
                              <a:pt x="1810" y="228"/>
                            </a:lnTo>
                            <a:lnTo>
                              <a:pt x="1805" y="193"/>
                            </a:lnTo>
                            <a:lnTo>
                              <a:pt x="1792" y="143"/>
                            </a:lnTo>
                            <a:lnTo>
                              <a:pt x="1777" y="97"/>
                            </a:lnTo>
                            <a:lnTo>
                              <a:pt x="1759" y="55"/>
                            </a:lnTo>
                            <a:lnTo>
                              <a:pt x="1733" y="23"/>
                            </a:lnTo>
                            <a:lnTo>
                              <a:pt x="1715" y="0"/>
                            </a:lnTo>
                            <a:lnTo>
                              <a:pt x="1616" y="0"/>
                            </a:lnTo>
                          </a:path>
                        </a:pathLst>
                      </a:custGeom>
                      <a:noFill/>
                      <a:ln w="0">
                        <a:solidFill>
                          <a:srgbClr val="00004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grpSp>
          <p:grpSp>
            <p:nvGrpSpPr>
              <p:cNvPr id="176" name="Group 237"/>
              <p:cNvGrpSpPr>
                <a:grpSpLocks/>
              </p:cNvGrpSpPr>
              <p:nvPr/>
            </p:nvGrpSpPr>
            <p:grpSpPr bwMode="auto">
              <a:xfrm>
                <a:off x="2883" y="3275"/>
                <a:ext cx="77" cy="45"/>
                <a:chOff x="2883" y="3275"/>
                <a:chExt cx="77" cy="45"/>
              </a:xfrm>
            </p:grpSpPr>
            <p:grpSp>
              <p:nvGrpSpPr>
                <p:cNvPr id="177" name="Group 238"/>
                <p:cNvGrpSpPr>
                  <a:grpSpLocks/>
                </p:cNvGrpSpPr>
                <p:nvPr/>
              </p:nvGrpSpPr>
              <p:grpSpPr bwMode="auto">
                <a:xfrm>
                  <a:off x="2884" y="3281"/>
                  <a:ext cx="76" cy="39"/>
                  <a:chOff x="2884" y="3281"/>
                  <a:chExt cx="76" cy="39"/>
                </a:xfrm>
              </p:grpSpPr>
              <p:grpSp>
                <p:nvGrpSpPr>
                  <p:cNvPr id="179" name="Group 239"/>
                  <p:cNvGrpSpPr>
                    <a:grpSpLocks/>
                  </p:cNvGrpSpPr>
                  <p:nvPr/>
                </p:nvGrpSpPr>
                <p:grpSpPr bwMode="auto">
                  <a:xfrm>
                    <a:off x="2892" y="3283"/>
                    <a:ext cx="47" cy="37"/>
                    <a:chOff x="2892" y="3283"/>
                    <a:chExt cx="47" cy="37"/>
                  </a:xfrm>
                </p:grpSpPr>
                <p:sp>
                  <p:nvSpPr>
                    <p:cNvPr id="189" name="Freeform 240"/>
                    <p:cNvSpPr>
                      <a:spLocks/>
                    </p:cNvSpPr>
                    <p:nvPr/>
                  </p:nvSpPr>
                  <p:spPr bwMode="auto">
                    <a:xfrm>
                      <a:off x="2892" y="3283"/>
                      <a:ext cx="47" cy="37"/>
                    </a:xfrm>
                    <a:custGeom>
                      <a:avLst/>
                      <a:gdLst>
                        <a:gd name="T0" fmla="*/ 0 w 847"/>
                        <a:gd name="T1" fmla="*/ 0 h 524"/>
                        <a:gd name="T2" fmla="*/ 0 w 847"/>
                        <a:gd name="T3" fmla="*/ 321 h 524"/>
                        <a:gd name="T4" fmla="*/ 847 w 847"/>
                        <a:gd name="T5" fmla="*/ 524 h 524"/>
                        <a:gd name="T6" fmla="*/ 847 w 847"/>
                        <a:gd name="T7" fmla="*/ 166 h 524"/>
                        <a:gd name="T8" fmla="*/ 0 w 847"/>
                        <a:gd name="T9" fmla="*/ 0 h 524"/>
                      </a:gdLst>
                      <a:ahLst/>
                      <a:cxnLst>
                        <a:cxn ang="0">
                          <a:pos x="T0" y="T1"/>
                        </a:cxn>
                        <a:cxn ang="0">
                          <a:pos x="T2" y="T3"/>
                        </a:cxn>
                        <a:cxn ang="0">
                          <a:pos x="T4" y="T5"/>
                        </a:cxn>
                        <a:cxn ang="0">
                          <a:pos x="T6" y="T7"/>
                        </a:cxn>
                        <a:cxn ang="0">
                          <a:pos x="T8" y="T9"/>
                        </a:cxn>
                      </a:cxnLst>
                      <a:rect l="0" t="0" r="r" b="b"/>
                      <a:pathLst>
                        <a:path w="847" h="524">
                          <a:moveTo>
                            <a:pt x="0" y="0"/>
                          </a:moveTo>
                          <a:lnTo>
                            <a:pt x="0" y="321"/>
                          </a:lnTo>
                          <a:lnTo>
                            <a:pt x="847" y="524"/>
                          </a:lnTo>
                          <a:lnTo>
                            <a:pt x="847" y="166"/>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190" name="Group 241"/>
                    <p:cNvGrpSpPr>
                      <a:grpSpLocks/>
                    </p:cNvGrpSpPr>
                    <p:nvPr/>
                  </p:nvGrpSpPr>
                  <p:grpSpPr bwMode="auto">
                    <a:xfrm>
                      <a:off x="2895" y="3285"/>
                      <a:ext cx="40" cy="25"/>
                      <a:chOff x="2895" y="3285"/>
                      <a:chExt cx="40" cy="25"/>
                    </a:xfrm>
                  </p:grpSpPr>
                  <p:sp>
                    <p:nvSpPr>
                      <p:cNvPr id="191" name="Arc 242"/>
                      <p:cNvSpPr>
                        <a:spLocks/>
                      </p:cNvSpPr>
                      <p:nvPr/>
                    </p:nvSpPr>
                    <p:spPr bwMode="auto">
                      <a:xfrm>
                        <a:off x="2896" y="3287"/>
                        <a:ext cx="38" cy="12"/>
                      </a:xfrm>
                      <a:custGeom>
                        <a:avLst/>
                        <a:gdLst>
                          <a:gd name="G0" fmla="+- 21528 0 0"/>
                          <a:gd name="G1" fmla="+- 0 0 0"/>
                          <a:gd name="G2" fmla="+- 21600 0 0"/>
                          <a:gd name="T0" fmla="*/ 27008 w 27008"/>
                          <a:gd name="T1" fmla="*/ 20893 h 21600"/>
                          <a:gd name="T2" fmla="*/ 0 w 27008"/>
                          <a:gd name="T3" fmla="*/ 1765 h 21600"/>
                          <a:gd name="T4" fmla="*/ 21528 w 27008"/>
                          <a:gd name="T5" fmla="*/ 0 h 21600"/>
                        </a:gdLst>
                        <a:ahLst/>
                        <a:cxnLst>
                          <a:cxn ang="0">
                            <a:pos x="T0" y="T1"/>
                          </a:cxn>
                          <a:cxn ang="0">
                            <a:pos x="T2" y="T3"/>
                          </a:cxn>
                          <a:cxn ang="0">
                            <a:pos x="T4" y="T5"/>
                          </a:cxn>
                        </a:cxnLst>
                        <a:rect l="0" t="0" r="r" b="b"/>
                        <a:pathLst>
                          <a:path w="27008" h="21600" fill="none" extrusionOk="0">
                            <a:moveTo>
                              <a:pt x="27008" y="20893"/>
                            </a:moveTo>
                            <a:cubicBezTo>
                              <a:pt x="25219" y="21362"/>
                              <a:pt x="23377" y="21599"/>
                              <a:pt x="21528" y="21600"/>
                            </a:cubicBezTo>
                            <a:cubicBezTo>
                              <a:pt x="10282" y="21600"/>
                              <a:pt x="919" y="12972"/>
                              <a:pt x="0" y="1764"/>
                            </a:cubicBezTo>
                          </a:path>
                          <a:path w="27008" h="21600" stroke="0" extrusionOk="0">
                            <a:moveTo>
                              <a:pt x="27008" y="20893"/>
                            </a:moveTo>
                            <a:cubicBezTo>
                              <a:pt x="25219" y="21362"/>
                              <a:pt x="23377" y="21599"/>
                              <a:pt x="21528" y="21600"/>
                            </a:cubicBezTo>
                            <a:cubicBezTo>
                              <a:pt x="10282" y="21600"/>
                              <a:pt x="919" y="12972"/>
                              <a:pt x="0" y="1764"/>
                            </a:cubicBezTo>
                            <a:lnTo>
                              <a:pt x="21528" y="0"/>
                            </a:lnTo>
                            <a:close/>
                          </a:path>
                        </a:pathLst>
                      </a:custGeom>
                      <a:noFill/>
                      <a:ln w="0">
                        <a:solidFill>
                          <a:srgbClr val="A0A0A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92" name="Arc 243"/>
                      <p:cNvSpPr>
                        <a:spLocks/>
                      </p:cNvSpPr>
                      <p:nvPr/>
                    </p:nvSpPr>
                    <p:spPr bwMode="auto">
                      <a:xfrm>
                        <a:off x="2895" y="3290"/>
                        <a:ext cx="39" cy="12"/>
                      </a:xfrm>
                      <a:custGeom>
                        <a:avLst/>
                        <a:gdLst>
                          <a:gd name="G0" fmla="+- 21525 0 0"/>
                          <a:gd name="G1" fmla="+- 0 0 0"/>
                          <a:gd name="G2" fmla="+- 21600 0 0"/>
                          <a:gd name="T0" fmla="*/ 26922 w 26922"/>
                          <a:gd name="T1" fmla="*/ 20915 h 21600"/>
                          <a:gd name="T2" fmla="*/ 0 w 26922"/>
                          <a:gd name="T3" fmla="*/ 1794 h 21600"/>
                          <a:gd name="T4" fmla="*/ 21525 w 26922"/>
                          <a:gd name="T5" fmla="*/ 0 h 21600"/>
                        </a:gdLst>
                        <a:ahLst/>
                        <a:cxnLst>
                          <a:cxn ang="0">
                            <a:pos x="T0" y="T1"/>
                          </a:cxn>
                          <a:cxn ang="0">
                            <a:pos x="T2" y="T3"/>
                          </a:cxn>
                          <a:cxn ang="0">
                            <a:pos x="T4" y="T5"/>
                          </a:cxn>
                        </a:cxnLst>
                        <a:rect l="0" t="0" r="r" b="b"/>
                        <a:pathLst>
                          <a:path w="26922" h="21600" fill="none" extrusionOk="0">
                            <a:moveTo>
                              <a:pt x="26921" y="20914"/>
                            </a:moveTo>
                            <a:cubicBezTo>
                              <a:pt x="25159" y="21369"/>
                              <a:pt x="23345" y="21599"/>
                              <a:pt x="21525" y="21600"/>
                            </a:cubicBezTo>
                            <a:cubicBezTo>
                              <a:pt x="10291" y="21600"/>
                              <a:pt x="932" y="12989"/>
                              <a:pt x="-1" y="1794"/>
                            </a:cubicBezTo>
                          </a:path>
                          <a:path w="26922" h="21600" stroke="0" extrusionOk="0">
                            <a:moveTo>
                              <a:pt x="26921" y="20914"/>
                            </a:moveTo>
                            <a:cubicBezTo>
                              <a:pt x="25159" y="21369"/>
                              <a:pt x="23345" y="21599"/>
                              <a:pt x="21525" y="21600"/>
                            </a:cubicBezTo>
                            <a:cubicBezTo>
                              <a:pt x="10291" y="21600"/>
                              <a:pt x="932" y="12989"/>
                              <a:pt x="-1" y="1794"/>
                            </a:cubicBezTo>
                            <a:lnTo>
                              <a:pt x="21525" y="0"/>
                            </a:lnTo>
                            <a:close/>
                          </a:path>
                        </a:pathLst>
                      </a:custGeom>
                      <a:noFill/>
                      <a:ln w="0">
                        <a:solidFill>
                          <a:srgbClr val="A0A0A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93" name="Arc 244"/>
                      <p:cNvSpPr>
                        <a:spLocks/>
                      </p:cNvSpPr>
                      <p:nvPr/>
                    </p:nvSpPr>
                    <p:spPr bwMode="auto">
                      <a:xfrm>
                        <a:off x="2895" y="3293"/>
                        <a:ext cx="39" cy="12"/>
                      </a:xfrm>
                      <a:custGeom>
                        <a:avLst/>
                        <a:gdLst>
                          <a:gd name="G0" fmla="+- 21525 0 0"/>
                          <a:gd name="G1" fmla="+- 0 0 0"/>
                          <a:gd name="G2" fmla="+- 21600 0 0"/>
                          <a:gd name="T0" fmla="*/ 27378 w 27378"/>
                          <a:gd name="T1" fmla="*/ 20792 h 21600"/>
                          <a:gd name="T2" fmla="*/ 0 w 27378"/>
                          <a:gd name="T3" fmla="*/ 1794 h 21600"/>
                          <a:gd name="T4" fmla="*/ 21525 w 27378"/>
                          <a:gd name="T5" fmla="*/ 0 h 21600"/>
                        </a:gdLst>
                        <a:ahLst/>
                        <a:cxnLst>
                          <a:cxn ang="0">
                            <a:pos x="T0" y="T1"/>
                          </a:cxn>
                          <a:cxn ang="0">
                            <a:pos x="T2" y="T3"/>
                          </a:cxn>
                          <a:cxn ang="0">
                            <a:pos x="T4" y="T5"/>
                          </a:cxn>
                        </a:cxnLst>
                        <a:rect l="0" t="0" r="r" b="b"/>
                        <a:pathLst>
                          <a:path w="27378" h="21600" fill="none" extrusionOk="0">
                            <a:moveTo>
                              <a:pt x="27377" y="20791"/>
                            </a:moveTo>
                            <a:cubicBezTo>
                              <a:pt x="25473" y="21328"/>
                              <a:pt x="23503" y="21599"/>
                              <a:pt x="21525" y="21600"/>
                            </a:cubicBezTo>
                            <a:cubicBezTo>
                              <a:pt x="10291" y="21600"/>
                              <a:pt x="932" y="12989"/>
                              <a:pt x="-1" y="1794"/>
                            </a:cubicBezTo>
                          </a:path>
                          <a:path w="27378" h="21600" stroke="0" extrusionOk="0">
                            <a:moveTo>
                              <a:pt x="27377" y="20791"/>
                            </a:moveTo>
                            <a:cubicBezTo>
                              <a:pt x="25473" y="21328"/>
                              <a:pt x="23503" y="21599"/>
                              <a:pt x="21525" y="21600"/>
                            </a:cubicBezTo>
                            <a:cubicBezTo>
                              <a:pt x="10291" y="21600"/>
                              <a:pt x="932" y="12989"/>
                              <a:pt x="-1" y="1794"/>
                            </a:cubicBezTo>
                            <a:lnTo>
                              <a:pt x="21525" y="0"/>
                            </a:lnTo>
                            <a:close/>
                          </a:path>
                        </a:pathLst>
                      </a:custGeom>
                      <a:noFill/>
                      <a:ln w="0">
                        <a:solidFill>
                          <a:srgbClr val="A0A0A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94" name="Arc 245"/>
                      <p:cNvSpPr>
                        <a:spLocks/>
                      </p:cNvSpPr>
                      <p:nvPr/>
                    </p:nvSpPr>
                    <p:spPr bwMode="auto">
                      <a:xfrm>
                        <a:off x="2895" y="3296"/>
                        <a:ext cx="39" cy="12"/>
                      </a:xfrm>
                      <a:custGeom>
                        <a:avLst/>
                        <a:gdLst>
                          <a:gd name="G0" fmla="+- 21525 0 0"/>
                          <a:gd name="G1" fmla="+- 0 0 0"/>
                          <a:gd name="G2" fmla="+- 21600 0 0"/>
                          <a:gd name="T0" fmla="*/ 27378 w 27378"/>
                          <a:gd name="T1" fmla="*/ 20792 h 21600"/>
                          <a:gd name="T2" fmla="*/ 0 w 27378"/>
                          <a:gd name="T3" fmla="*/ 1794 h 21600"/>
                          <a:gd name="T4" fmla="*/ 21525 w 27378"/>
                          <a:gd name="T5" fmla="*/ 0 h 21600"/>
                        </a:gdLst>
                        <a:ahLst/>
                        <a:cxnLst>
                          <a:cxn ang="0">
                            <a:pos x="T0" y="T1"/>
                          </a:cxn>
                          <a:cxn ang="0">
                            <a:pos x="T2" y="T3"/>
                          </a:cxn>
                          <a:cxn ang="0">
                            <a:pos x="T4" y="T5"/>
                          </a:cxn>
                        </a:cxnLst>
                        <a:rect l="0" t="0" r="r" b="b"/>
                        <a:pathLst>
                          <a:path w="27378" h="21600" fill="none" extrusionOk="0">
                            <a:moveTo>
                              <a:pt x="27377" y="20791"/>
                            </a:moveTo>
                            <a:cubicBezTo>
                              <a:pt x="25473" y="21328"/>
                              <a:pt x="23503" y="21599"/>
                              <a:pt x="21525" y="21600"/>
                            </a:cubicBezTo>
                            <a:cubicBezTo>
                              <a:pt x="10291" y="21600"/>
                              <a:pt x="932" y="12989"/>
                              <a:pt x="-1" y="1794"/>
                            </a:cubicBezTo>
                          </a:path>
                          <a:path w="27378" h="21600" stroke="0" extrusionOk="0">
                            <a:moveTo>
                              <a:pt x="27377" y="20791"/>
                            </a:moveTo>
                            <a:cubicBezTo>
                              <a:pt x="25473" y="21328"/>
                              <a:pt x="23503" y="21599"/>
                              <a:pt x="21525" y="21600"/>
                            </a:cubicBezTo>
                            <a:cubicBezTo>
                              <a:pt x="10291" y="21600"/>
                              <a:pt x="932" y="12989"/>
                              <a:pt x="-1" y="1794"/>
                            </a:cubicBezTo>
                            <a:lnTo>
                              <a:pt x="21525" y="0"/>
                            </a:lnTo>
                            <a:close/>
                          </a:path>
                        </a:pathLst>
                      </a:custGeom>
                      <a:noFill/>
                      <a:ln w="0">
                        <a:solidFill>
                          <a:srgbClr val="A0A0A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95" name="Arc 246"/>
                      <p:cNvSpPr>
                        <a:spLocks/>
                      </p:cNvSpPr>
                      <p:nvPr/>
                    </p:nvSpPr>
                    <p:spPr bwMode="auto">
                      <a:xfrm>
                        <a:off x="2896" y="3298"/>
                        <a:ext cx="38" cy="12"/>
                      </a:xfrm>
                      <a:custGeom>
                        <a:avLst/>
                        <a:gdLst>
                          <a:gd name="G0" fmla="+- 21528 0 0"/>
                          <a:gd name="G1" fmla="+- 0 0 0"/>
                          <a:gd name="G2" fmla="+- 21600 0 0"/>
                          <a:gd name="T0" fmla="*/ 27008 w 27008"/>
                          <a:gd name="T1" fmla="*/ 20893 h 21600"/>
                          <a:gd name="T2" fmla="*/ 0 w 27008"/>
                          <a:gd name="T3" fmla="*/ 1765 h 21600"/>
                          <a:gd name="T4" fmla="*/ 21528 w 27008"/>
                          <a:gd name="T5" fmla="*/ 0 h 21600"/>
                        </a:gdLst>
                        <a:ahLst/>
                        <a:cxnLst>
                          <a:cxn ang="0">
                            <a:pos x="T0" y="T1"/>
                          </a:cxn>
                          <a:cxn ang="0">
                            <a:pos x="T2" y="T3"/>
                          </a:cxn>
                          <a:cxn ang="0">
                            <a:pos x="T4" y="T5"/>
                          </a:cxn>
                        </a:cxnLst>
                        <a:rect l="0" t="0" r="r" b="b"/>
                        <a:pathLst>
                          <a:path w="27008" h="21600" fill="none" extrusionOk="0">
                            <a:moveTo>
                              <a:pt x="27008" y="20893"/>
                            </a:moveTo>
                            <a:cubicBezTo>
                              <a:pt x="25219" y="21362"/>
                              <a:pt x="23377" y="21599"/>
                              <a:pt x="21528" y="21600"/>
                            </a:cubicBezTo>
                            <a:cubicBezTo>
                              <a:pt x="10282" y="21600"/>
                              <a:pt x="919" y="12972"/>
                              <a:pt x="0" y="1764"/>
                            </a:cubicBezTo>
                          </a:path>
                          <a:path w="27008" h="21600" stroke="0" extrusionOk="0">
                            <a:moveTo>
                              <a:pt x="27008" y="20893"/>
                            </a:moveTo>
                            <a:cubicBezTo>
                              <a:pt x="25219" y="21362"/>
                              <a:pt x="23377" y="21599"/>
                              <a:pt x="21528" y="21600"/>
                            </a:cubicBezTo>
                            <a:cubicBezTo>
                              <a:pt x="10282" y="21600"/>
                              <a:pt x="919" y="12972"/>
                              <a:pt x="0" y="1764"/>
                            </a:cubicBezTo>
                            <a:lnTo>
                              <a:pt x="21528" y="0"/>
                            </a:lnTo>
                            <a:close/>
                          </a:path>
                        </a:pathLst>
                      </a:custGeom>
                      <a:noFill/>
                      <a:ln w="0">
                        <a:solidFill>
                          <a:srgbClr val="A0A0A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96" name="Arc 247"/>
                      <p:cNvSpPr>
                        <a:spLocks/>
                      </p:cNvSpPr>
                      <p:nvPr/>
                    </p:nvSpPr>
                    <p:spPr bwMode="auto">
                      <a:xfrm>
                        <a:off x="2896" y="3285"/>
                        <a:ext cx="39" cy="13"/>
                      </a:xfrm>
                      <a:custGeom>
                        <a:avLst/>
                        <a:gdLst>
                          <a:gd name="G0" fmla="+- 21533 0 0"/>
                          <a:gd name="G1" fmla="+- 0 0 0"/>
                          <a:gd name="G2" fmla="+- 21600 0 0"/>
                          <a:gd name="T0" fmla="*/ 27703 w 27703"/>
                          <a:gd name="T1" fmla="*/ 20700 h 21600"/>
                          <a:gd name="T2" fmla="*/ 0 w 27703"/>
                          <a:gd name="T3" fmla="*/ 1695 h 21600"/>
                          <a:gd name="T4" fmla="*/ 21533 w 27703"/>
                          <a:gd name="T5" fmla="*/ 0 h 21600"/>
                        </a:gdLst>
                        <a:ahLst/>
                        <a:cxnLst>
                          <a:cxn ang="0">
                            <a:pos x="T0" y="T1"/>
                          </a:cxn>
                          <a:cxn ang="0">
                            <a:pos x="T2" y="T3"/>
                          </a:cxn>
                          <a:cxn ang="0">
                            <a:pos x="T4" y="T5"/>
                          </a:cxn>
                        </a:cxnLst>
                        <a:rect l="0" t="0" r="r" b="b"/>
                        <a:pathLst>
                          <a:path w="27703" h="21600" fill="none" extrusionOk="0">
                            <a:moveTo>
                              <a:pt x="27703" y="20700"/>
                            </a:moveTo>
                            <a:cubicBezTo>
                              <a:pt x="25700" y="21296"/>
                              <a:pt x="23622" y="21599"/>
                              <a:pt x="21533" y="21600"/>
                            </a:cubicBezTo>
                            <a:cubicBezTo>
                              <a:pt x="10261" y="21600"/>
                              <a:pt x="884" y="12932"/>
                              <a:pt x="-1" y="1695"/>
                            </a:cubicBezTo>
                          </a:path>
                          <a:path w="27703" h="21600" stroke="0" extrusionOk="0">
                            <a:moveTo>
                              <a:pt x="27703" y="20700"/>
                            </a:moveTo>
                            <a:cubicBezTo>
                              <a:pt x="25700" y="21296"/>
                              <a:pt x="23622" y="21599"/>
                              <a:pt x="21533" y="21600"/>
                            </a:cubicBezTo>
                            <a:cubicBezTo>
                              <a:pt x="10261" y="21600"/>
                              <a:pt x="884" y="12932"/>
                              <a:pt x="-1" y="1695"/>
                            </a:cubicBezTo>
                            <a:lnTo>
                              <a:pt x="21533" y="0"/>
                            </a:lnTo>
                            <a:close/>
                          </a:path>
                        </a:pathLst>
                      </a:custGeom>
                      <a:noFill/>
                      <a:ln w="0">
                        <a:solidFill>
                          <a:srgbClr val="A0A0A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180" name="Group 248"/>
                  <p:cNvGrpSpPr>
                    <a:grpSpLocks/>
                  </p:cNvGrpSpPr>
                  <p:nvPr/>
                </p:nvGrpSpPr>
                <p:grpSpPr bwMode="auto">
                  <a:xfrm>
                    <a:off x="2884" y="3281"/>
                    <a:ext cx="76" cy="35"/>
                    <a:chOff x="2884" y="3281"/>
                    <a:chExt cx="76" cy="35"/>
                  </a:xfrm>
                </p:grpSpPr>
                <p:grpSp>
                  <p:nvGrpSpPr>
                    <p:cNvPr id="181" name="Group 249"/>
                    <p:cNvGrpSpPr>
                      <a:grpSpLocks/>
                    </p:cNvGrpSpPr>
                    <p:nvPr/>
                  </p:nvGrpSpPr>
                  <p:grpSpPr bwMode="auto">
                    <a:xfrm>
                      <a:off x="2884" y="3281"/>
                      <a:ext cx="12" cy="26"/>
                      <a:chOff x="2884" y="3281"/>
                      <a:chExt cx="12" cy="26"/>
                    </a:xfrm>
                  </p:grpSpPr>
                  <p:sp>
                    <p:nvSpPr>
                      <p:cNvPr id="186" name="Freeform 250"/>
                      <p:cNvSpPr>
                        <a:spLocks/>
                      </p:cNvSpPr>
                      <p:nvPr/>
                    </p:nvSpPr>
                    <p:spPr bwMode="auto">
                      <a:xfrm>
                        <a:off x="2885" y="3281"/>
                        <a:ext cx="11" cy="24"/>
                      </a:xfrm>
                      <a:custGeom>
                        <a:avLst/>
                        <a:gdLst>
                          <a:gd name="T0" fmla="*/ 0 w 198"/>
                          <a:gd name="T1" fmla="*/ 0 h 334"/>
                          <a:gd name="T2" fmla="*/ 27 w 198"/>
                          <a:gd name="T3" fmla="*/ 251 h 334"/>
                          <a:gd name="T4" fmla="*/ 198 w 198"/>
                          <a:gd name="T5" fmla="*/ 334 h 334"/>
                          <a:gd name="T6" fmla="*/ 182 w 198"/>
                          <a:gd name="T7" fmla="*/ 39 h 334"/>
                          <a:gd name="T8" fmla="*/ 0 w 198"/>
                          <a:gd name="T9" fmla="*/ 0 h 334"/>
                        </a:gdLst>
                        <a:ahLst/>
                        <a:cxnLst>
                          <a:cxn ang="0">
                            <a:pos x="T0" y="T1"/>
                          </a:cxn>
                          <a:cxn ang="0">
                            <a:pos x="T2" y="T3"/>
                          </a:cxn>
                          <a:cxn ang="0">
                            <a:pos x="T4" y="T5"/>
                          </a:cxn>
                          <a:cxn ang="0">
                            <a:pos x="T6" y="T7"/>
                          </a:cxn>
                          <a:cxn ang="0">
                            <a:pos x="T8" y="T9"/>
                          </a:cxn>
                        </a:cxnLst>
                        <a:rect l="0" t="0" r="r" b="b"/>
                        <a:pathLst>
                          <a:path w="198" h="334">
                            <a:moveTo>
                              <a:pt x="0" y="0"/>
                            </a:moveTo>
                            <a:lnTo>
                              <a:pt x="27" y="251"/>
                            </a:lnTo>
                            <a:lnTo>
                              <a:pt x="198" y="334"/>
                            </a:lnTo>
                            <a:lnTo>
                              <a:pt x="182" y="39"/>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87" name="Freeform 251"/>
                      <p:cNvSpPr>
                        <a:spLocks/>
                      </p:cNvSpPr>
                      <p:nvPr/>
                    </p:nvSpPr>
                    <p:spPr bwMode="auto">
                      <a:xfrm>
                        <a:off x="2884" y="3281"/>
                        <a:ext cx="2" cy="19"/>
                      </a:xfrm>
                      <a:custGeom>
                        <a:avLst/>
                        <a:gdLst>
                          <a:gd name="T0" fmla="*/ 0 w 42"/>
                          <a:gd name="T1" fmla="*/ 0 h 276"/>
                          <a:gd name="T2" fmla="*/ 42 w 42"/>
                          <a:gd name="T3" fmla="*/ 276 h 276"/>
                          <a:gd name="T4" fmla="*/ 23 w 42"/>
                          <a:gd name="T5" fmla="*/ 16 h 276"/>
                          <a:gd name="T6" fmla="*/ 0 w 42"/>
                          <a:gd name="T7" fmla="*/ 0 h 276"/>
                        </a:gdLst>
                        <a:ahLst/>
                        <a:cxnLst>
                          <a:cxn ang="0">
                            <a:pos x="T0" y="T1"/>
                          </a:cxn>
                          <a:cxn ang="0">
                            <a:pos x="T2" y="T3"/>
                          </a:cxn>
                          <a:cxn ang="0">
                            <a:pos x="T4" y="T5"/>
                          </a:cxn>
                          <a:cxn ang="0">
                            <a:pos x="T6" y="T7"/>
                          </a:cxn>
                        </a:cxnLst>
                        <a:rect l="0" t="0" r="r" b="b"/>
                        <a:pathLst>
                          <a:path w="42" h="276">
                            <a:moveTo>
                              <a:pt x="0" y="0"/>
                            </a:moveTo>
                            <a:lnTo>
                              <a:pt x="42" y="276"/>
                            </a:lnTo>
                            <a:lnTo>
                              <a:pt x="23" y="16"/>
                            </a:lnTo>
                            <a:lnTo>
                              <a:pt x="0" y="0"/>
                            </a:lnTo>
                            <a:close/>
                          </a:path>
                        </a:pathLst>
                      </a:custGeom>
                      <a:solidFill>
                        <a:srgbClr val="E07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88" name="Freeform 252"/>
                      <p:cNvSpPr>
                        <a:spLocks/>
                      </p:cNvSpPr>
                      <p:nvPr/>
                    </p:nvSpPr>
                    <p:spPr bwMode="auto">
                      <a:xfrm>
                        <a:off x="2892" y="3283"/>
                        <a:ext cx="4" cy="24"/>
                      </a:xfrm>
                      <a:custGeom>
                        <a:avLst/>
                        <a:gdLst>
                          <a:gd name="T0" fmla="*/ 0 w 68"/>
                          <a:gd name="T1" fmla="*/ 0 h 332"/>
                          <a:gd name="T2" fmla="*/ 22 w 68"/>
                          <a:gd name="T3" fmla="*/ 308 h 332"/>
                          <a:gd name="T4" fmla="*/ 68 w 68"/>
                          <a:gd name="T5" fmla="*/ 332 h 332"/>
                          <a:gd name="T6" fmla="*/ 50 w 68"/>
                          <a:gd name="T7" fmla="*/ 4 h 332"/>
                          <a:gd name="T8" fmla="*/ 0 w 68"/>
                          <a:gd name="T9" fmla="*/ 0 h 332"/>
                        </a:gdLst>
                        <a:ahLst/>
                        <a:cxnLst>
                          <a:cxn ang="0">
                            <a:pos x="T0" y="T1"/>
                          </a:cxn>
                          <a:cxn ang="0">
                            <a:pos x="T2" y="T3"/>
                          </a:cxn>
                          <a:cxn ang="0">
                            <a:pos x="T4" y="T5"/>
                          </a:cxn>
                          <a:cxn ang="0">
                            <a:pos x="T6" y="T7"/>
                          </a:cxn>
                          <a:cxn ang="0">
                            <a:pos x="T8" y="T9"/>
                          </a:cxn>
                        </a:cxnLst>
                        <a:rect l="0" t="0" r="r" b="b"/>
                        <a:pathLst>
                          <a:path w="68" h="332">
                            <a:moveTo>
                              <a:pt x="0" y="0"/>
                            </a:moveTo>
                            <a:lnTo>
                              <a:pt x="22" y="308"/>
                            </a:lnTo>
                            <a:lnTo>
                              <a:pt x="68" y="332"/>
                            </a:lnTo>
                            <a:lnTo>
                              <a:pt x="50" y="4"/>
                            </a:lnTo>
                            <a:lnTo>
                              <a:pt x="0"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nvGrpSpPr>
                    <p:cNvPr id="182" name="Group 253"/>
                    <p:cNvGrpSpPr>
                      <a:grpSpLocks/>
                    </p:cNvGrpSpPr>
                    <p:nvPr/>
                  </p:nvGrpSpPr>
                  <p:grpSpPr bwMode="auto">
                    <a:xfrm>
                      <a:off x="2933" y="3295"/>
                      <a:ext cx="27" cy="21"/>
                      <a:chOff x="2933" y="3295"/>
                      <a:chExt cx="27" cy="21"/>
                    </a:xfrm>
                  </p:grpSpPr>
                  <p:sp>
                    <p:nvSpPr>
                      <p:cNvPr id="183" name="Freeform 254"/>
                      <p:cNvSpPr>
                        <a:spLocks/>
                      </p:cNvSpPr>
                      <p:nvPr/>
                    </p:nvSpPr>
                    <p:spPr bwMode="auto">
                      <a:xfrm>
                        <a:off x="2933" y="3295"/>
                        <a:ext cx="6" cy="21"/>
                      </a:xfrm>
                      <a:custGeom>
                        <a:avLst/>
                        <a:gdLst>
                          <a:gd name="T0" fmla="*/ 0 w 106"/>
                          <a:gd name="T1" fmla="*/ 2 h 298"/>
                          <a:gd name="T2" fmla="*/ 25 w 106"/>
                          <a:gd name="T3" fmla="*/ 290 h 298"/>
                          <a:gd name="T4" fmla="*/ 106 w 106"/>
                          <a:gd name="T5" fmla="*/ 298 h 298"/>
                          <a:gd name="T6" fmla="*/ 75 w 106"/>
                          <a:gd name="T7" fmla="*/ 0 h 298"/>
                          <a:gd name="T8" fmla="*/ 0 w 106"/>
                          <a:gd name="T9" fmla="*/ 2 h 298"/>
                        </a:gdLst>
                        <a:ahLst/>
                        <a:cxnLst>
                          <a:cxn ang="0">
                            <a:pos x="T0" y="T1"/>
                          </a:cxn>
                          <a:cxn ang="0">
                            <a:pos x="T2" y="T3"/>
                          </a:cxn>
                          <a:cxn ang="0">
                            <a:pos x="T4" y="T5"/>
                          </a:cxn>
                          <a:cxn ang="0">
                            <a:pos x="T6" y="T7"/>
                          </a:cxn>
                          <a:cxn ang="0">
                            <a:pos x="T8" y="T9"/>
                          </a:cxn>
                        </a:cxnLst>
                        <a:rect l="0" t="0" r="r" b="b"/>
                        <a:pathLst>
                          <a:path w="106" h="298">
                            <a:moveTo>
                              <a:pt x="0" y="2"/>
                            </a:moveTo>
                            <a:lnTo>
                              <a:pt x="25" y="290"/>
                            </a:lnTo>
                            <a:lnTo>
                              <a:pt x="106" y="298"/>
                            </a:lnTo>
                            <a:lnTo>
                              <a:pt x="75" y="0"/>
                            </a:lnTo>
                            <a:lnTo>
                              <a:pt x="0" y="2"/>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84" name="Freeform 255"/>
                      <p:cNvSpPr>
                        <a:spLocks/>
                      </p:cNvSpPr>
                      <p:nvPr/>
                    </p:nvSpPr>
                    <p:spPr bwMode="auto">
                      <a:xfrm>
                        <a:off x="2936" y="3295"/>
                        <a:ext cx="15" cy="21"/>
                      </a:xfrm>
                      <a:custGeom>
                        <a:avLst/>
                        <a:gdLst>
                          <a:gd name="T0" fmla="*/ 0 w 271"/>
                          <a:gd name="T1" fmla="*/ 0 h 299"/>
                          <a:gd name="T2" fmla="*/ 31 w 271"/>
                          <a:gd name="T3" fmla="*/ 293 h 299"/>
                          <a:gd name="T4" fmla="*/ 271 w 271"/>
                          <a:gd name="T5" fmla="*/ 299 h 299"/>
                          <a:gd name="T6" fmla="*/ 244 w 271"/>
                          <a:gd name="T7" fmla="*/ 2 h 299"/>
                          <a:gd name="T8" fmla="*/ 0 w 271"/>
                          <a:gd name="T9" fmla="*/ 0 h 299"/>
                        </a:gdLst>
                        <a:ahLst/>
                        <a:cxnLst>
                          <a:cxn ang="0">
                            <a:pos x="T0" y="T1"/>
                          </a:cxn>
                          <a:cxn ang="0">
                            <a:pos x="T2" y="T3"/>
                          </a:cxn>
                          <a:cxn ang="0">
                            <a:pos x="T4" y="T5"/>
                          </a:cxn>
                          <a:cxn ang="0">
                            <a:pos x="T6" y="T7"/>
                          </a:cxn>
                          <a:cxn ang="0">
                            <a:pos x="T8" y="T9"/>
                          </a:cxn>
                        </a:cxnLst>
                        <a:rect l="0" t="0" r="r" b="b"/>
                        <a:pathLst>
                          <a:path w="271" h="299">
                            <a:moveTo>
                              <a:pt x="0" y="0"/>
                            </a:moveTo>
                            <a:lnTo>
                              <a:pt x="31" y="293"/>
                            </a:lnTo>
                            <a:lnTo>
                              <a:pt x="271" y="299"/>
                            </a:lnTo>
                            <a:lnTo>
                              <a:pt x="244" y="2"/>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85" name="Freeform 256"/>
                      <p:cNvSpPr>
                        <a:spLocks/>
                      </p:cNvSpPr>
                      <p:nvPr/>
                    </p:nvSpPr>
                    <p:spPr bwMode="auto">
                      <a:xfrm>
                        <a:off x="2950" y="3297"/>
                        <a:ext cx="10" cy="18"/>
                      </a:xfrm>
                      <a:custGeom>
                        <a:avLst/>
                        <a:gdLst>
                          <a:gd name="T0" fmla="*/ 0 w 187"/>
                          <a:gd name="T1" fmla="*/ 0 h 250"/>
                          <a:gd name="T2" fmla="*/ 22 w 187"/>
                          <a:gd name="T3" fmla="*/ 250 h 250"/>
                          <a:gd name="T4" fmla="*/ 129 w 187"/>
                          <a:gd name="T5" fmla="*/ 250 h 250"/>
                          <a:gd name="T6" fmla="*/ 187 w 187"/>
                          <a:gd name="T7" fmla="*/ 2 h 250"/>
                          <a:gd name="T8" fmla="*/ 0 w 187"/>
                          <a:gd name="T9" fmla="*/ 0 h 250"/>
                        </a:gdLst>
                        <a:ahLst/>
                        <a:cxnLst>
                          <a:cxn ang="0">
                            <a:pos x="T0" y="T1"/>
                          </a:cxn>
                          <a:cxn ang="0">
                            <a:pos x="T2" y="T3"/>
                          </a:cxn>
                          <a:cxn ang="0">
                            <a:pos x="T4" y="T5"/>
                          </a:cxn>
                          <a:cxn ang="0">
                            <a:pos x="T6" y="T7"/>
                          </a:cxn>
                          <a:cxn ang="0">
                            <a:pos x="T8" y="T9"/>
                          </a:cxn>
                        </a:cxnLst>
                        <a:rect l="0" t="0" r="r" b="b"/>
                        <a:pathLst>
                          <a:path w="187" h="250">
                            <a:moveTo>
                              <a:pt x="0" y="0"/>
                            </a:moveTo>
                            <a:lnTo>
                              <a:pt x="22" y="250"/>
                            </a:lnTo>
                            <a:lnTo>
                              <a:pt x="129" y="250"/>
                            </a:lnTo>
                            <a:lnTo>
                              <a:pt x="187" y="2"/>
                            </a:lnTo>
                            <a:lnTo>
                              <a:pt x="0" y="0"/>
                            </a:lnTo>
                            <a:close/>
                          </a:path>
                        </a:pathLst>
                      </a:custGeom>
                      <a:solidFill>
                        <a:srgbClr val="E07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sp>
              <p:nvSpPr>
                <p:cNvPr id="178" name="Freeform 257"/>
                <p:cNvSpPr>
                  <a:spLocks/>
                </p:cNvSpPr>
                <p:nvPr/>
              </p:nvSpPr>
              <p:spPr bwMode="auto">
                <a:xfrm>
                  <a:off x="2883" y="3275"/>
                  <a:ext cx="77" cy="23"/>
                </a:xfrm>
                <a:custGeom>
                  <a:avLst/>
                  <a:gdLst>
                    <a:gd name="T0" fmla="*/ 79 w 1393"/>
                    <a:gd name="T1" fmla="*/ 0 h 328"/>
                    <a:gd name="T2" fmla="*/ 62 w 1393"/>
                    <a:gd name="T3" fmla="*/ 6 h 328"/>
                    <a:gd name="T4" fmla="*/ 47 w 1393"/>
                    <a:gd name="T5" fmla="*/ 13 h 328"/>
                    <a:gd name="T6" fmla="*/ 35 w 1393"/>
                    <a:gd name="T7" fmla="*/ 20 h 328"/>
                    <a:gd name="T8" fmla="*/ 22 w 1393"/>
                    <a:gd name="T9" fmla="*/ 31 h 328"/>
                    <a:gd name="T10" fmla="*/ 11 w 1393"/>
                    <a:gd name="T11" fmla="*/ 39 h 328"/>
                    <a:gd name="T12" fmla="*/ 3 w 1393"/>
                    <a:gd name="T13" fmla="*/ 52 h 328"/>
                    <a:gd name="T14" fmla="*/ 0 w 1393"/>
                    <a:gd name="T15" fmla="*/ 68 h 328"/>
                    <a:gd name="T16" fmla="*/ 0 w 1393"/>
                    <a:gd name="T17" fmla="*/ 82 h 328"/>
                    <a:gd name="T18" fmla="*/ 11 w 1393"/>
                    <a:gd name="T19" fmla="*/ 91 h 328"/>
                    <a:gd name="T20" fmla="*/ 23 w 1393"/>
                    <a:gd name="T21" fmla="*/ 103 h 328"/>
                    <a:gd name="T22" fmla="*/ 40 w 1393"/>
                    <a:gd name="T23" fmla="*/ 115 h 328"/>
                    <a:gd name="T24" fmla="*/ 68 w 1393"/>
                    <a:gd name="T25" fmla="*/ 129 h 328"/>
                    <a:gd name="T26" fmla="*/ 97 w 1393"/>
                    <a:gd name="T27" fmla="*/ 141 h 328"/>
                    <a:gd name="T28" fmla="*/ 129 w 1393"/>
                    <a:gd name="T29" fmla="*/ 153 h 328"/>
                    <a:gd name="T30" fmla="*/ 169 w 1393"/>
                    <a:gd name="T31" fmla="*/ 168 h 328"/>
                    <a:gd name="T32" fmla="*/ 207 w 1393"/>
                    <a:gd name="T33" fmla="*/ 180 h 328"/>
                    <a:gd name="T34" fmla="*/ 256 w 1393"/>
                    <a:gd name="T35" fmla="*/ 196 h 328"/>
                    <a:gd name="T36" fmla="*/ 301 w 1393"/>
                    <a:gd name="T37" fmla="*/ 210 h 328"/>
                    <a:gd name="T38" fmla="*/ 349 w 1393"/>
                    <a:gd name="T39" fmla="*/ 224 h 328"/>
                    <a:gd name="T40" fmla="*/ 392 w 1393"/>
                    <a:gd name="T41" fmla="*/ 233 h 328"/>
                    <a:gd name="T42" fmla="*/ 433 w 1393"/>
                    <a:gd name="T43" fmla="*/ 245 h 328"/>
                    <a:gd name="T44" fmla="*/ 479 w 1393"/>
                    <a:gd name="T45" fmla="*/ 253 h 328"/>
                    <a:gd name="T46" fmla="*/ 527 w 1393"/>
                    <a:gd name="T47" fmla="*/ 263 h 328"/>
                    <a:gd name="T48" fmla="*/ 572 w 1393"/>
                    <a:gd name="T49" fmla="*/ 272 h 328"/>
                    <a:gd name="T50" fmla="*/ 636 w 1393"/>
                    <a:gd name="T51" fmla="*/ 282 h 328"/>
                    <a:gd name="T52" fmla="*/ 691 w 1393"/>
                    <a:gd name="T53" fmla="*/ 291 h 328"/>
                    <a:gd name="T54" fmla="*/ 760 w 1393"/>
                    <a:gd name="T55" fmla="*/ 303 h 328"/>
                    <a:gd name="T56" fmla="*/ 818 w 1393"/>
                    <a:gd name="T57" fmla="*/ 309 h 328"/>
                    <a:gd name="T58" fmla="*/ 871 w 1393"/>
                    <a:gd name="T59" fmla="*/ 312 h 328"/>
                    <a:gd name="T60" fmla="*/ 928 w 1393"/>
                    <a:gd name="T61" fmla="*/ 316 h 328"/>
                    <a:gd name="T62" fmla="*/ 1028 w 1393"/>
                    <a:gd name="T63" fmla="*/ 322 h 328"/>
                    <a:gd name="T64" fmla="*/ 1319 w 1393"/>
                    <a:gd name="T65" fmla="*/ 328 h 328"/>
                    <a:gd name="T66" fmla="*/ 1393 w 1393"/>
                    <a:gd name="T67" fmla="*/ 322 h 328"/>
                    <a:gd name="T68" fmla="*/ 1140 w 1393"/>
                    <a:gd name="T69" fmla="*/ 219 h 328"/>
                    <a:gd name="T70" fmla="*/ 1112 w 1393"/>
                    <a:gd name="T71" fmla="*/ 208 h 328"/>
                    <a:gd name="T72" fmla="*/ 1080 w 1393"/>
                    <a:gd name="T73" fmla="*/ 205 h 328"/>
                    <a:gd name="T74" fmla="*/ 1050 w 1393"/>
                    <a:gd name="T75" fmla="*/ 205 h 328"/>
                    <a:gd name="T76" fmla="*/ 1021 w 1393"/>
                    <a:gd name="T77" fmla="*/ 208 h 328"/>
                    <a:gd name="T78" fmla="*/ 986 w 1393"/>
                    <a:gd name="T79" fmla="*/ 210 h 328"/>
                    <a:gd name="T80" fmla="*/ 951 w 1393"/>
                    <a:gd name="T81" fmla="*/ 208 h 328"/>
                    <a:gd name="T82" fmla="*/ 912 w 1393"/>
                    <a:gd name="T83" fmla="*/ 204 h 328"/>
                    <a:gd name="T84" fmla="*/ 805 w 1393"/>
                    <a:gd name="T85" fmla="*/ 192 h 328"/>
                    <a:gd name="T86" fmla="*/ 734 w 1393"/>
                    <a:gd name="T87" fmla="*/ 186 h 328"/>
                    <a:gd name="T88" fmla="*/ 666 w 1393"/>
                    <a:gd name="T89" fmla="*/ 176 h 328"/>
                    <a:gd name="T90" fmla="*/ 595 w 1393"/>
                    <a:gd name="T91" fmla="*/ 163 h 328"/>
                    <a:gd name="T92" fmla="*/ 521 w 1393"/>
                    <a:gd name="T93" fmla="*/ 150 h 328"/>
                    <a:gd name="T94" fmla="*/ 433 w 1393"/>
                    <a:gd name="T95" fmla="*/ 135 h 328"/>
                    <a:gd name="T96" fmla="*/ 360 w 1393"/>
                    <a:gd name="T97" fmla="*/ 115 h 328"/>
                    <a:gd name="T98" fmla="*/ 304 w 1393"/>
                    <a:gd name="T99" fmla="*/ 97 h 328"/>
                    <a:gd name="T100" fmla="*/ 249 w 1393"/>
                    <a:gd name="T101" fmla="*/ 82 h 328"/>
                    <a:gd name="T102" fmla="*/ 201 w 1393"/>
                    <a:gd name="T103" fmla="*/ 66 h 328"/>
                    <a:gd name="T104" fmla="*/ 162 w 1393"/>
                    <a:gd name="T105" fmla="*/ 52 h 328"/>
                    <a:gd name="T106" fmla="*/ 129 w 1393"/>
                    <a:gd name="T107" fmla="*/ 36 h 328"/>
                    <a:gd name="T108" fmla="*/ 112 w 1393"/>
                    <a:gd name="T109" fmla="*/ 26 h 328"/>
                    <a:gd name="T110" fmla="*/ 97 w 1393"/>
                    <a:gd name="T111" fmla="*/ 16 h 328"/>
                    <a:gd name="T112" fmla="*/ 79 w 1393"/>
                    <a:gd name="T113"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93" h="328">
                      <a:moveTo>
                        <a:pt x="79" y="0"/>
                      </a:moveTo>
                      <a:lnTo>
                        <a:pt x="62" y="6"/>
                      </a:lnTo>
                      <a:lnTo>
                        <a:pt x="47" y="13"/>
                      </a:lnTo>
                      <a:lnTo>
                        <a:pt x="35" y="20"/>
                      </a:lnTo>
                      <a:lnTo>
                        <a:pt x="22" y="31"/>
                      </a:lnTo>
                      <a:lnTo>
                        <a:pt x="11" y="39"/>
                      </a:lnTo>
                      <a:lnTo>
                        <a:pt x="3" y="52"/>
                      </a:lnTo>
                      <a:lnTo>
                        <a:pt x="0" y="68"/>
                      </a:lnTo>
                      <a:lnTo>
                        <a:pt x="0" y="82"/>
                      </a:lnTo>
                      <a:lnTo>
                        <a:pt x="11" y="91"/>
                      </a:lnTo>
                      <a:lnTo>
                        <a:pt x="23" y="103"/>
                      </a:lnTo>
                      <a:lnTo>
                        <a:pt x="40" y="115"/>
                      </a:lnTo>
                      <a:lnTo>
                        <a:pt x="68" y="129"/>
                      </a:lnTo>
                      <a:lnTo>
                        <a:pt x="97" y="141"/>
                      </a:lnTo>
                      <a:lnTo>
                        <a:pt x="129" y="153"/>
                      </a:lnTo>
                      <a:lnTo>
                        <a:pt x="169" y="168"/>
                      </a:lnTo>
                      <a:lnTo>
                        <a:pt x="207" y="180"/>
                      </a:lnTo>
                      <a:lnTo>
                        <a:pt x="256" y="196"/>
                      </a:lnTo>
                      <a:lnTo>
                        <a:pt x="301" y="210"/>
                      </a:lnTo>
                      <a:lnTo>
                        <a:pt x="349" y="224"/>
                      </a:lnTo>
                      <a:lnTo>
                        <a:pt x="392" y="233"/>
                      </a:lnTo>
                      <a:lnTo>
                        <a:pt x="433" y="245"/>
                      </a:lnTo>
                      <a:lnTo>
                        <a:pt x="479" y="253"/>
                      </a:lnTo>
                      <a:lnTo>
                        <a:pt x="527" y="263"/>
                      </a:lnTo>
                      <a:lnTo>
                        <a:pt x="572" y="272"/>
                      </a:lnTo>
                      <a:lnTo>
                        <a:pt x="636" y="282"/>
                      </a:lnTo>
                      <a:lnTo>
                        <a:pt x="691" y="291"/>
                      </a:lnTo>
                      <a:lnTo>
                        <a:pt x="760" y="303"/>
                      </a:lnTo>
                      <a:lnTo>
                        <a:pt x="818" y="309"/>
                      </a:lnTo>
                      <a:lnTo>
                        <a:pt x="871" y="312"/>
                      </a:lnTo>
                      <a:lnTo>
                        <a:pt x="928" y="316"/>
                      </a:lnTo>
                      <a:lnTo>
                        <a:pt x="1028" y="322"/>
                      </a:lnTo>
                      <a:lnTo>
                        <a:pt x="1319" y="328"/>
                      </a:lnTo>
                      <a:lnTo>
                        <a:pt x="1393" y="322"/>
                      </a:lnTo>
                      <a:lnTo>
                        <a:pt x="1140" y="219"/>
                      </a:lnTo>
                      <a:lnTo>
                        <a:pt x="1112" y="208"/>
                      </a:lnTo>
                      <a:lnTo>
                        <a:pt x="1080" y="205"/>
                      </a:lnTo>
                      <a:lnTo>
                        <a:pt x="1050" y="205"/>
                      </a:lnTo>
                      <a:lnTo>
                        <a:pt x="1021" y="208"/>
                      </a:lnTo>
                      <a:lnTo>
                        <a:pt x="986" y="210"/>
                      </a:lnTo>
                      <a:lnTo>
                        <a:pt x="951" y="208"/>
                      </a:lnTo>
                      <a:lnTo>
                        <a:pt x="912" y="204"/>
                      </a:lnTo>
                      <a:lnTo>
                        <a:pt x="805" y="192"/>
                      </a:lnTo>
                      <a:lnTo>
                        <a:pt x="734" y="186"/>
                      </a:lnTo>
                      <a:lnTo>
                        <a:pt x="666" y="176"/>
                      </a:lnTo>
                      <a:lnTo>
                        <a:pt x="595" y="163"/>
                      </a:lnTo>
                      <a:lnTo>
                        <a:pt x="521" y="150"/>
                      </a:lnTo>
                      <a:lnTo>
                        <a:pt x="433" y="135"/>
                      </a:lnTo>
                      <a:lnTo>
                        <a:pt x="360" y="115"/>
                      </a:lnTo>
                      <a:lnTo>
                        <a:pt x="304" y="97"/>
                      </a:lnTo>
                      <a:lnTo>
                        <a:pt x="249" y="82"/>
                      </a:lnTo>
                      <a:lnTo>
                        <a:pt x="201" y="66"/>
                      </a:lnTo>
                      <a:lnTo>
                        <a:pt x="162" y="52"/>
                      </a:lnTo>
                      <a:lnTo>
                        <a:pt x="129" y="36"/>
                      </a:lnTo>
                      <a:lnTo>
                        <a:pt x="112" y="26"/>
                      </a:lnTo>
                      <a:lnTo>
                        <a:pt x="97" y="16"/>
                      </a:lnTo>
                      <a:lnTo>
                        <a:pt x="79" y="0"/>
                      </a:lnTo>
                      <a:close/>
                    </a:path>
                  </a:pathLst>
                </a:custGeom>
                <a:solidFill>
                  <a:srgbClr val="4040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157" name="Group 258"/>
            <p:cNvGrpSpPr>
              <a:grpSpLocks/>
            </p:cNvGrpSpPr>
            <p:nvPr/>
          </p:nvGrpSpPr>
          <p:grpSpPr bwMode="auto">
            <a:xfrm flipH="1">
              <a:off x="3561" y="3405"/>
              <a:ext cx="317" cy="67"/>
              <a:chOff x="2880" y="3269"/>
              <a:chExt cx="317" cy="67"/>
            </a:xfrm>
          </p:grpSpPr>
          <p:grpSp>
            <p:nvGrpSpPr>
              <p:cNvPr id="158" name="Group 259"/>
              <p:cNvGrpSpPr>
                <a:grpSpLocks/>
              </p:cNvGrpSpPr>
              <p:nvPr/>
            </p:nvGrpSpPr>
            <p:grpSpPr bwMode="auto">
              <a:xfrm>
                <a:off x="3174" y="3269"/>
                <a:ext cx="23" cy="20"/>
                <a:chOff x="3174" y="3269"/>
                <a:chExt cx="23" cy="20"/>
              </a:xfrm>
            </p:grpSpPr>
            <p:grpSp>
              <p:nvGrpSpPr>
                <p:cNvPr id="171" name="Group 260"/>
                <p:cNvGrpSpPr>
                  <a:grpSpLocks/>
                </p:cNvGrpSpPr>
                <p:nvPr/>
              </p:nvGrpSpPr>
              <p:grpSpPr bwMode="auto">
                <a:xfrm>
                  <a:off x="3174" y="3269"/>
                  <a:ext cx="23" cy="20"/>
                  <a:chOff x="3174" y="3269"/>
                  <a:chExt cx="23" cy="20"/>
                </a:xfrm>
              </p:grpSpPr>
              <p:sp>
                <p:nvSpPr>
                  <p:cNvPr id="173" name="Freeform 261"/>
                  <p:cNvSpPr>
                    <a:spLocks/>
                  </p:cNvSpPr>
                  <p:nvPr/>
                </p:nvSpPr>
                <p:spPr bwMode="auto">
                  <a:xfrm>
                    <a:off x="3174" y="3269"/>
                    <a:ext cx="23" cy="20"/>
                  </a:xfrm>
                  <a:custGeom>
                    <a:avLst/>
                    <a:gdLst>
                      <a:gd name="T0" fmla="*/ 249 w 409"/>
                      <a:gd name="T1" fmla="*/ 0 h 271"/>
                      <a:gd name="T2" fmla="*/ 258 w 409"/>
                      <a:gd name="T3" fmla="*/ 21 h 271"/>
                      <a:gd name="T4" fmla="*/ 272 w 409"/>
                      <a:gd name="T5" fmla="*/ 31 h 271"/>
                      <a:gd name="T6" fmla="*/ 297 w 409"/>
                      <a:gd name="T7" fmla="*/ 41 h 271"/>
                      <a:gd name="T8" fmla="*/ 329 w 409"/>
                      <a:gd name="T9" fmla="*/ 54 h 271"/>
                      <a:gd name="T10" fmla="*/ 386 w 409"/>
                      <a:gd name="T11" fmla="*/ 72 h 271"/>
                      <a:gd name="T12" fmla="*/ 400 w 409"/>
                      <a:gd name="T13" fmla="*/ 79 h 271"/>
                      <a:gd name="T14" fmla="*/ 406 w 409"/>
                      <a:gd name="T15" fmla="*/ 87 h 271"/>
                      <a:gd name="T16" fmla="*/ 409 w 409"/>
                      <a:gd name="T17" fmla="*/ 149 h 271"/>
                      <a:gd name="T18" fmla="*/ 407 w 409"/>
                      <a:gd name="T19" fmla="*/ 164 h 271"/>
                      <a:gd name="T20" fmla="*/ 401 w 409"/>
                      <a:gd name="T21" fmla="*/ 176 h 271"/>
                      <a:gd name="T22" fmla="*/ 389 w 409"/>
                      <a:gd name="T23" fmla="*/ 187 h 271"/>
                      <a:gd name="T24" fmla="*/ 379 w 409"/>
                      <a:gd name="T25" fmla="*/ 195 h 271"/>
                      <a:gd name="T26" fmla="*/ 360 w 409"/>
                      <a:gd name="T27" fmla="*/ 206 h 271"/>
                      <a:gd name="T28" fmla="*/ 328 w 409"/>
                      <a:gd name="T29" fmla="*/ 219 h 271"/>
                      <a:gd name="T30" fmla="*/ 291 w 409"/>
                      <a:gd name="T31" fmla="*/ 233 h 271"/>
                      <a:gd name="T32" fmla="*/ 235 w 409"/>
                      <a:gd name="T33" fmla="*/ 249 h 271"/>
                      <a:gd name="T34" fmla="*/ 181 w 409"/>
                      <a:gd name="T35" fmla="*/ 260 h 271"/>
                      <a:gd name="T36" fmla="*/ 149 w 409"/>
                      <a:gd name="T37" fmla="*/ 267 h 271"/>
                      <a:gd name="T38" fmla="*/ 123 w 409"/>
                      <a:gd name="T39" fmla="*/ 270 h 271"/>
                      <a:gd name="T40" fmla="*/ 85 w 409"/>
                      <a:gd name="T41" fmla="*/ 271 h 271"/>
                      <a:gd name="T42" fmla="*/ 63 w 409"/>
                      <a:gd name="T43" fmla="*/ 270 h 271"/>
                      <a:gd name="T44" fmla="*/ 48 w 409"/>
                      <a:gd name="T45" fmla="*/ 265 h 271"/>
                      <a:gd name="T46" fmla="*/ 35 w 409"/>
                      <a:gd name="T47" fmla="*/ 257 h 271"/>
                      <a:gd name="T48" fmla="*/ 29 w 409"/>
                      <a:gd name="T49" fmla="*/ 244 h 271"/>
                      <a:gd name="T50" fmla="*/ 0 w 409"/>
                      <a:gd name="T51" fmla="*/ 104 h 271"/>
                      <a:gd name="T52" fmla="*/ 17 w 409"/>
                      <a:gd name="T53" fmla="*/ 97 h 271"/>
                      <a:gd name="T54" fmla="*/ 44 w 409"/>
                      <a:gd name="T55" fmla="*/ 91 h 271"/>
                      <a:gd name="T56" fmla="*/ 93 w 409"/>
                      <a:gd name="T57" fmla="*/ 83 h 271"/>
                      <a:gd name="T58" fmla="*/ 119 w 409"/>
                      <a:gd name="T59" fmla="*/ 76 h 271"/>
                      <a:gd name="T60" fmla="*/ 149 w 409"/>
                      <a:gd name="T61" fmla="*/ 68 h 271"/>
                      <a:gd name="T62" fmla="*/ 169 w 409"/>
                      <a:gd name="T63" fmla="*/ 62 h 271"/>
                      <a:gd name="T64" fmla="*/ 194 w 409"/>
                      <a:gd name="T65" fmla="*/ 54 h 271"/>
                      <a:gd name="T66" fmla="*/ 208 w 409"/>
                      <a:gd name="T67" fmla="*/ 48 h 271"/>
                      <a:gd name="T68" fmla="*/ 226 w 409"/>
                      <a:gd name="T69" fmla="*/ 40 h 271"/>
                      <a:gd name="T70" fmla="*/ 239 w 409"/>
                      <a:gd name="T71" fmla="*/ 27 h 271"/>
                      <a:gd name="T72" fmla="*/ 246 w 409"/>
                      <a:gd name="T73" fmla="*/ 16 h 271"/>
                      <a:gd name="T74" fmla="*/ 249 w 409"/>
                      <a:gd name="T75" fmla="*/ 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09" h="271">
                        <a:moveTo>
                          <a:pt x="249" y="0"/>
                        </a:moveTo>
                        <a:lnTo>
                          <a:pt x="258" y="21"/>
                        </a:lnTo>
                        <a:lnTo>
                          <a:pt x="272" y="31"/>
                        </a:lnTo>
                        <a:lnTo>
                          <a:pt x="297" y="41"/>
                        </a:lnTo>
                        <a:lnTo>
                          <a:pt x="329" y="54"/>
                        </a:lnTo>
                        <a:lnTo>
                          <a:pt x="386" y="72"/>
                        </a:lnTo>
                        <a:lnTo>
                          <a:pt x="400" y="79"/>
                        </a:lnTo>
                        <a:lnTo>
                          <a:pt x="406" y="87"/>
                        </a:lnTo>
                        <a:lnTo>
                          <a:pt x="409" y="149"/>
                        </a:lnTo>
                        <a:lnTo>
                          <a:pt x="407" y="164"/>
                        </a:lnTo>
                        <a:lnTo>
                          <a:pt x="401" y="176"/>
                        </a:lnTo>
                        <a:lnTo>
                          <a:pt x="389" y="187"/>
                        </a:lnTo>
                        <a:lnTo>
                          <a:pt x="379" y="195"/>
                        </a:lnTo>
                        <a:lnTo>
                          <a:pt x="360" y="206"/>
                        </a:lnTo>
                        <a:lnTo>
                          <a:pt x="328" y="219"/>
                        </a:lnTo>
                        <a:lnTo>
                          <a:pt x="291" y="233"/>
                        </a:lnTo>
                        <a:lnTo>
                          <a:pt x="235" y="249"/>
                        </a:lnTo>
                        <a:lnTo>
                          <a:pt x="181" y="260"/>
                        </a:lnTo>
                        <a:lnTo>
                          <a:pt x="149" y="267"/>
                        </a:lnTo>
                        <a:lnTo>
                          <a:pt x="123" y="270"/>
                        </a:lnTo>
                        <a:lnTo>
                          <a:pt x="85" y="271"/>
                        </a:lnTo>
                        <a:lnTo>
                          <a:pt x="63" y="270"/>
                        </a:lnTo>
                        <a:lnTo>
                          <a:pt x="48" y="265"/>
                        </a:lnTo>
                        <a:lnTo>
                          <a:pt x="35" y="257"/>
                        </a:lnTo>
                        <a:lnTo>
                          <a:pt x="29" y="244"/>
                        </a:lnTo>
                        <a:lnTo>
                          <a:pt x="0" y="104"/>
                        </a:lnTo>
                        <a:lnTo>
                          <a:pt x="17" y="97"/>
                        </a:lnTo>
                        <a:lnTo>
                          <a:pt x="44" y="91"/>
                        </a:lnTo>
                        <a:lnTo>
                          <a:pt x="93" y="83"/>
                        </a:lnTo>
                        <a:lnTo>
                          <a:pt x="119" y="76"/>
                        </a:lnTo>
                        <a:lnTo>
                          <a:pt x="149" y="68"/>
                        </a:lnTo>
                        <a:lnTo>
                          <a:pt x="169" y="62"/>
                        </a:lnTo>
                        <a:lnTo>
                          <a:pt x="194" y="54"/>
                        </a:lnTo>
                        <a:lnTo>
                          <a:pt x="208" y="48"/>
                        </a:lnTo>
                        <a:lnTo>
                          <a:pt x="226" y="40"/>
                        </a:lnTo>
                        <a:lnTo>
                          <a:pt x="239" y="27"/>
                        </a:lnTo>
                        <a:lnTo>
                          <a:pt x="246" y="16"/>
                        </a:lnTo>
                        <a:lnTo>
                          <a:pt x="249" y="0"/>
                        </a:lnTo>
                        <a:close/>
                      </a:path>
                    </a:pathLst>
                  </a:custGeom>
                  <a:solidFill>
                    <a:srgbClr val="40404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74" name="Freeform 262"/>
                  <p:cNvSpPr>
                    <a:spLocks/>
                  </p:cNvSpPr>
                  <p:nvPr/>
                </p:nvSpPr>
                <p:spPr bwMode="auto">
                  <a:xfrm>
                    <a:off x="3175" y="3272"/>
                    <a:ext cx="21" cy="9"/>
                  </a:xfrm>
                  <a:custGeom>
                    <a:avLst/>
                    <a:gdLst>
                      <a:gd name="T0" fmla="*/ 241 w 364"/>
                      <a:gd name="T1" fmla="*/ 27 h 121"/>
                      <a:gd name="T2" fmla="*/ 258 w 364"/>
                      <a:gd name="T3" fmla="*/ 16 h 121"/>
                      <a:gd name="T4" fmla="*/ 274 w 364"/>
                      <a:gd name="T5" fmla="*/ 0 h 121"/>
                      <a:gd name="T6" fmla="*/ 307 w 364"/>
                      <a:gd name="T7" fmla="*/ 13 h 121"/>
                      <a:gd name="T8" fmla="*/ 364 w 364"/>
                      <a:gd name="T9" fmla="*/ 31 h 121"/>
                      <a:gd name="T10" fmla="*/ 360 w 364"/>
                      <a:gd name="T11" fmla="*/ 40 h 121"/>
                      <a:gd name="T12" fmla="*/ 348 w 364"/>
                      <a:gd name="T13" fmla="*/ 50 h 121"/>
                      <a:gd name="T14" fmla="*/ 331 w 364"/>
                      <a:gd name="T15" fmla="*/ 62 h 121"/>
                      <a:gd name="T16" fmla="*/ 300 w 364"/>
                      <a:gd name="T17" fmla="*/ 76 h 121"/>
                      <a:gd name="T18" fmla="*/ 264 w 364"/>
                      <a:gd name="T19" fmla="*/ 89 h 121"/>
                      <a:gd name="T20" fmla="*/ 224 w 364"/>
                      <a:gd name="T21" fmla="*/ 99 h 121"/>
                      <a:gd name="T22" fmla="*/ 192 w 364"/>
                      <a:gd name="T23" fmla="*/ 106 h 121"/>
                      <a:gd name="T24" fmla="*/ 160 w 364"/>
                      <a:gd name="T25" fmla="*/ 111 h 121"/>
                      <a:gd name="T26" fmla="*/ 127 w 364"/>
                      <a:gd name="T27" fmla="*/ 115 h 121"/>
                      <a:gd name="T28" fmla="*/ 83 w 364"/>
                      <a:gd name="T29" fmla="*/ 121 h 121"/>
                      <a:gd name="T30" fmla="*/ 50 w 364"/>
                      <a:gd name="T31" fmla="*/ 121 h 121"/>
                      <a:gd name="T32" fmla="*/ 25 w 364"/>
                      <a:gd name="T33" fmla="*/ 119 h 121"/>
                      <a:gd name="T34" fmla="*/ 7 w 364"/>
                      <a:gd name="T35" fmla="*/ 108 h 121"/>
                      <a:gd name="T36" fmla="*/ 0 w 364"/>
                      <a:gd name="T37" fmla="*/ 97 h 121"/>
                      <a:gd name="T38" fmla="*/ 2 w 364"/>
                      <a:gd name="T39" fmla="*/ 86 h 121"/>
                      <a:gd name="T40" fmla="*/ 8 w 364"/>
                      <a:gd name="T41" fmla="*/ 77 h 121"/>
                      <a:gd name="T42" fmla="*/ 26 w 364"/>
                      <a:gd name="T43" fmla="*/ 76 h 121"/>
                      <a:gd name="T44" fmla="*/ 52 w 364"/>
                      <a:gd name="T45" fmla="*/ 75 h 121"/>
                      <a:gd name="T46" fmla="*/ 71 w 364"/>
                      <a:gd name="T47" fmla="*/ 75 h 121"/>
                      <a:gd name="T48" fmla="*/ 106 w 364"/>
                      <a:gd name="T49" fmla="*/ 69 h 121"/>
                      <a:gd name="T50" fmla="*/ 130 w 364"/>
                      <a:gd name="T51" fmla="*/ 63 h 121"/>
                      <a:gd name="T52" fmla="*/ 156 w 364"/>
                      <a:gd name="T53" fmla="*/ 58 h 121"/>
                      <a:gd name="T54" fmla="*/ 182 w 364"/>
                      <a:gd name="T55" fmla="*/ 54 h 121"/>
                      <a:gd name="T56" fmla="*/ 204 w 364"/>
                      <a:gd name="T57" fmla="*/ 46 h 121"/>
                      <a:gd name="T58" fmla="*/ 226 w 364"/>
                      <a:gd name="T59" fmla="*/ 38 h 121"/>
                      <a:gd name="T60" fmla="*/ 241 w 364"/>
                      <a:gd name="T61" fmla="*/ 2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4" h="121">
                        <a:moveTo>
                          <a:pt x="241" y="27"/>
                        </a:moveTo>
                        <a:lnTo>
                          <a:pt x="258" y="16"/>
                        </a:lnTo>
                        <a:lnTo>
                          <a:pt x="274" y="0"/>
                        </a:lnTo>
                        <a:lnTo>
                          <a:pt x="307" y="13"/>
                        </a:lnTo>
                        <a:lnTo>
                          <a:pt x="364" y="31"/>
                        </a:lnTo>
                        <a:lnTo>
                          <a:pt x="360" y="40"/>
                        </a:lnTo>
                        <a:lnTo>
                          <a:pt x="348" y="50"/>
                        </a:lnTo>
                        <a:lnTo>
                          <a:pt x="331" y="62"/>
                        </a:lnTo>
                        <a:lnTo>
                          <a:pt x="300" y="76"/>
                        </a:lnTo>
                        <a:lnTo>
                          <a:pt x="264" y="89"/>
                        </a:lnTo>
                        <a:lnTo>
                          <a:pt x="224" y="99"/>
                        </a:lnTo>
                        <a:lnTo>
                          <a:pt x="192" y="106"/>
                        </a:lnTo>
                        <a:lnTo>
                          <a:pt x="160" y="111"/>
                        </a:lnTo>
                        <a:lnTo>
                          <a:pt x="127" y="115"/>
                        </a:lnTo>
                        <a:lnTo>
                          <a:pt x="83" y="121"/>
                        </a:lnTo>
                        <a:lnTo>
                          <a:pt x="50" y="121"/>
                        </a:lnTo>
                        <a:lnTo>
                          <a:pt x="25" y="119"/>
                        </a:lnTo>
                        <a:lnTo>
                          <a:pt x="7" y="108"/>
                        </a:lnTo>
                        <a:lnTo>
                          <a:pt x="0" y="97"/>
                        </a:lnTo>
                        <a:lnTo>
                          <a:pt x="2" y="86"/>
                        </a:lnTo>
                        <a:lnTo>
                          <a:pt x="8" y="77"/>
                        </a:lnTo>
                        <a:lnTo>
                          <a:pt x="26" y="76"/>
                        </a:lnTo>
                        <a:lnTo>
                          <a:pt x="52" y="75"/>
                        </a:lnTo>
                        <a:lnTo>
                          <a:pt x="71" y="75"/>
                        </a:lnTo>
                        <a:lnTo>
                          <a:pt x="106" y="69"/>
                        </a:lnTo>
                        <a:lnTo>
                          <a:pt x="130" y="63"/>
                        </a:lnTo>
                        <a:lnTo>
                          <a:pt x="156" y="58"/>
                        </a:lnTo>
                        <a:lnTo>
                          <a:pt x="182" y="54"/>
                        </a:lnTo>
                        <a:lnTo>
                          <a:pt x="204" y="46"/>
                        </a:lnTo>
                        <a:lnTo>
                          <a:pt x="226" y="38"/>
                        </a:lnTo>
                        <a:lnTo>
                          <a:pt x="241" y="27"/>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sp>
              <p:nvSpPr>
                <p:cNvPr id="172" name="Freeform 263"/>
                <p:cNvSpPr>
                  <a:spLocks/>
                </p:cNvSpPr>
                <p:nvPr/>
              </p:nvSpPr>
              <p:spPr bwMode="auto">
                <a:xfrm>
                  <a:off x="3178" y="3277"/>
                  <a:ext cx="16" cy="4"/>
                </a:xfrm>
                <a:custGeom>
                  <a:avLst/>
                  <a:gdLst>
                    <a:gd name="T0" fmla="*/ 0 w 289"/>
                    <a:gd name="T1" fmla="*/ 60 h 60"/>
                    <a:gd name="T2" fmla="*/ 50 w 289"/>
                    <a:gd name="T3" fmla="*/ 59 h 60"/>
                    <a:gd name="T4" fmla="*/ 112 w 289"/>
                    <a:gd name="T5" fmla="*/ 52 h 60"/>
                    <a:gd name="T6" fmla="*/ 171 w 289"/>
                    <a:gd name="T7" fmla="*/ 42 h 60"/>
                    <a:gd name="T8" fmla="*/ 211 w 289"/>
                    <a:gd name="T9" fmla="*/ 34 h 60"/>
                    <a:gd name="T10" fmla="*/ 256 w 289"/>
                    <a:gd name="T11" fmla="*/ 15 h 60"/>
                    <a:gd name="T12" fmla="*/ 289 w 289"/>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289" h="60">
                      <a:moveTo>
                        <a:pt x="0" y="60"/>
                      </a:moveTo>
                      <a:lnTo>
                        <a:pt x="50" y="59"/>
                      </a:lnTo>
                      <a:lnTo>
                        <a:pt x="112" y="52"/>
                      </a:lnTo>
                      <a:lnTo>
                        <a:pt x="171" y="42"/>
                      </a:lnTo>
                      <a:lnTo>
                        <a:pt x="211" y="34"/>
                      </a:lnTo>
                      <a:lnTo>
                        <a:pt x="256" y="15"/>
                      </a:lnTo>
                      <a:lnTo>
                        <a:pt x="289" y="0"/>
                      </a:lnTo>
                    </a:path>
                  </a:pathLst>
                </a:custGeom>
                <a:noFill/>
                <a:ln w="0">
                  <a:solidFill>
                    <a:srgbClr val="E0E0E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nvGrpSpPr>
              <p:cNvPr id="159" name="Group 264"/>
              <p:cNvGrpSpPr>
                <a:grpSpLocks/>
              </p:cNvGrpSpPr>
              <p:nvPr/>
            </p:nvGrpSpPr>
            <p:grpSpPr bwMode="auto">
              <a:xfrm>
                <a:off x="2880" y="3291"/>
                <a:ext cx="103" cy="45"/>
                <a:chOff x="2880" y="3291"/>
                <a:chExt cx="103" cy="45"/>
              </a:xfrm>
            </p:grpSpPr>
            <p:grpSp>
              <p:nvGrpSpPr>
                <p:cNvPr id="160" name="Group 265"/>
                <p:cNvGrpSpPr>
                  <a:grpSpLocks/>
                </p:cNvGrpSpPr>
                <p:nvPr/>
              </p:nvGrpSpPr>
              <p:grpSpPr bwMode="auto">
                <a:xfrm>
                  <a:off x="2880" y="3291"/>
                  <a:ext cx="103" cy="45"/>
                  <a:chOff x="2880" y="3291"/>
                  <a:chExt cx="103" cy="45"/>
                </a:xfrm>
              </p:grpSpPr>
              <p:sp>
                <p:nvSpPr>
                  <p:cNvPr id="168" name="Freeform 266"/>
                  <p:cNvSpPr>
                    <a:spLocks/>
                  </p:cNvSpPr>
                  <p:nvPr/>
                </p:nvSpPr>
                <p:spPr bwMode="auto">
                  <a:xfrm>
                    <a:off x="2880" y="3297"/>
                    <a:ext cx="103" cy="39"/>
                  </a:xfrm>
                  <a:custGeom>
                    <a:avLst/>
                    <a:gdLst>
                      <a:gd name="T0" fmla="*/ 78 w 1857"/>
                      <a:gd name="T1" fmla="*/ 6 h 536"/>
                      <a:gd name="T2" fmla="*/ 35 w 1857"/>
                      <a:gd name="T3" fmla="*/ 31 h 536"/>
                      <a:gd name="T4" fmla="*/ 9 w 1857"/>
                      <a:gd name="T5" fmla="*/ 61 h 536"/>
                      <a:gd name="T6" fmla="*/ 0 w 1857"/>
                      <a:gd name="T7" fmla="*/ 90 h 536"/>
                      <a:gd name="T8" fmla="*/ 3 w 1857"/>
                      <a:gd name="T9" fmla="*/ 210 h 536"/>
                      <a:gd name="T10" fmla="*/ 32 w 1857"/>
                      <a:gd name="T11" fmla="*/ 245 h 536"/>
                      <a:gd name="T12" fmla="*/ 83 w 1857"/>
                      <a:gd name="T13" fmla="*/ 280 h 536"/>
                      <a:gd name="T14" fmla="*/ 246 w 1857"/>
                      <a:gd name="T15" fmla="*/ 341 h 536"/>
                      <a:gd name="T16" fmla="*/ 451 w 1857"/>
                      <a:gd name="T17" fmla="*/ 407 h 536"/>
                      <a:gd name="T18" fmla="*/ 640 w 1857"/>
                      <a:gd name="T19" fmla="*/ 455 h 536"/>
                      <a:gd name="T20" fmla="*/ 819 w 1857"/>
                      <a:gd name="T21" fmla="*/ 489 h 536"/>
                      <a:gd name="T22" fmla="*/ 924 w 1857"/>
                      <a:gd name="T23" fmla="*/ 503 h 536"/>
                      <a:gd name="T24" fmla="*/ 1004 w 1857"/>
                      <a:gd name="T25" fmla="*/ 513 h 536"/>
                      <a:gd name="T26" fmla="*/ 1136 w 1857"/>
                      <a:gd name="T27" fmla="*/ 522 h 536"/>
                      <a:gd name="T28" fmla="*/ 1296 w 1857"/>
                      <a:gd name="T29" fmla="*/ 532 h 536"/>
                      <a:gd name="T30" fmla="*/ 1479 w 1857"/>
                      <a:gd name="T31" fmla="*/ 536 h 536"/>
                      <a:gd name="T32" fmla="*/ 1619 w 1857"/>
                      <a:gd name="T33" fmla="*/ 532 h 536"/>
                      <a:gd name="T34" fmla="*/ 1724 w 1857"/>
                      <a:gd name="T35" fmla="*/ 513 h 536"/>
                      <a:gd name="T36" fmla="*/ 1776 w 1857"/>
                      <a:gd name="T37" fmla="*/ 482 h 536"/>
                      <a:gd name="T38" fmla="*/ 1821 w 1857"/>
                      <a:gd name="T39" fmla="*/ 437 h 536"/>
                      <a:gd name="T40" fmla="*/ 1850 w 1857"/>
                      <a:gd name="T41" fmla="*/ 374 h 536"/>
                      <a:gd name="T42" fmla="*/ 1857 w 1857"/>
                      <a:gd name="T43" fmla="*/ 303 h 536"/>
                      <a:gd name="T44" fmla="*/ 1851 w 1857"/>
                      <a:gd name="T45" fmla="*/ 240 h 536"/>
                      <a:gd name="T46" fmla="*/ 1701 w 1857"/>
                      <a:gd name="T47" fmla="*/ 268 h 536"/>
                      <a:gd name="T48" fmla="*/ 1587 w 1857"/>
                      <a:gd name="T49" fmla="*/ 277 h 536"/>
                      <a:gd name="T50" fmla="*/ 1497 w 1857"/>
                      <a:gd name="T51" fmla="*/ 276 h 536"/>
                      <a:gd name="T52" fmla="*/ 1431 w 1857"/>
                      <a:gd name="T53" fmla="*/ 265 h 536"/>
                      <a:gd name="T54" fmla="*/ 1383 w 1857"/>
                      <a:gd name="T55" fmla="*/ 249 h 536"/>
                      <a:gd name="T56" fmla="*/ 1184 w 1857"/>
                      <a:gd name="T57" fmla="*/ 235 h 536"/>
                      <a:gd name="T58" fmla="*/ 1054 w 1857"/>
                      <a:gd name="T59" fmla="*/ 231 h 536"/>
                      <a:gd name="T60" fmla="*/ 931 w 1857"/>
                      <a:gd name="T61" fmla="*/ 218 h 536"/>
                      <a:gd name="T62" fmla="*/ 785 w 1857"/>
                      <a:gd name="T63" fmla="*/ 199 h 536"/>
                      <a:gd name="T64" fmla="*/ 667 w 1857"/>
                      <a:gd name="T65" fmla="*/ 184 h 536"/>
                      <a:gd name="T66" fmla="*/ 491 w 1857"/>
                      <a:gd name="T67" fmla="*/ 148 h 536"/>
                      <a:gd name="T68" fmla="*/ 340 w 1857"/>
                      <a:gd name="T69" fmla="*/ 110 h 536"/>
                      <a:gd name="T70" fmla="*/ 199 w 1857"/>
                      <a:gd name="T71" fmla="*/ 64 h 536"/>
                      <a:gd name="T72" fmla="*/ 137 w 1857"/>
                      <a:gd name="T73" fmla="*/ 37 h 536"/>
                      <a:gd name="T74" fmla="*/ 115 w 1857"/>
                      <a:gd name="T75" fmla="*/ 18 h 536"/>
                      <a:gd name="T76" fmla="*/ 96 w 1857"/>
                      <a:gd name="T7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57" h="536">
                        <a:moveTo>
                          <a:pt x="96" y="0"/>
                        </a:moveTo>
                        <a:lnTo>
                          <a:pt x="78" y="6"/>
                        </a:lnTo>
                        <a:lnTo>
                          <a:pt x="57" y="17"/>
                        </a:lnTo>
                        <a:lnTo>
                          <a:pt x="35" y="31"/>
                        </a:lnTo>
                        <a:lnTo>
                          <a:pt x="18" y="46"/>
                        </a:lnTo>
                        <a:lnTo>
                          <a:pt x="9" y="61"/>
                        </a:lnTo>
                        <a:lnTo>
                          <a:pt x="3" y="72"/>
                        </a:lnTo>
                        <a:lnTo>
                          <a:pt x="0" y="90"/>
                        </a:lnTo>
                        <a:lnTo>
                          <a:pt x="0" y="193"/>
                        </a:lnTo>
                        <a:lnTo>
                          <a:pt x="3" y="210"/>
                        </a:lnTo>
                        <a:lnTo>
                          <a:pt x="14" y="229"/>
                        </a:lnTo>
                        <a:lnTo>
                          <a:pt x="32" y="245"/>
                        </a:lnTo>
                        <a:lnTo>
                          <a:pt x="52" y="263"/>
                        </a:lnTo>
                        <a:lnTo>
                          <a:pt x="83" y="280"/>
                        </a:lnTo>
                        <a:lnTo>
                          <a:pt x="174" y="314"/>
                        </a:lnTo>
                        <a:lnTo>
                          <a:pt x="246" y="341"/>
                        </a:lnTo>
                        <a:lnTo>
                          <a:pt x="343" y="374"/>
                        </a:lnTo>
                        <a:lnTo>
                          <a:pt x="451" y="407"/>
                        </a:lnTo>
                        <a:lnTo>
                          <a:pt x="536" y="431"/>
                        </a:lnTo>
                        <a:lnTo>
                          <a:pt x="640" y="455"/>
                        </a:lnTo>
                        <a:lnTo>
                          <a:pt x="760" y="477"/>
                        </a:lnTo>
                        <a:lnTo>
                          <a:pt x="819" y="489"/>
                        </a:lnTo>
                        <a:lnTo>
                          <a:pt x="874" y="496"/>
                        </a:lnTo>
                        <a:lnTo>
                          <a:pt x="924" y="503"/>
                        </a:lnTo>
                        <a:lnTo>
                          <a:pt x="959" y="508"/>
                        </a:lnTo>
                        <a:lnTo>
                          <a:pt x="1004" y="513"/>
                        </a:lnTo>
                        <a:lnTo>
                          <a:pt x="1041" y="514"/>
                        </a:lnTo>
                        <a:lnTo>
                          <a:pt x="1136" y="522"/>
                        </a:lnTo>
                        <a:lnTo>
                          <a:pt x="1221" y="527"/>
                        </a:lnTo>
                        <a:lnTo>
                          <a:pt x="1296" y="532"/>
                        </a:lnTo>
                        <a:lnTo>
                          <a:pt x="1381" y="535"/>
                        </a:lnTo>
                        <a:lnTo>
                          <a:pt x="1479" y="536"/>
                        </a:lnTo>
                        <a:lnTo>
                          <a:pt x="1566" y="534"/>
                        </a:lnTo>
                        <a:lnTo>
                          <a:pt x="1619" y="532"/>
                        </a:lnTo>
                        <a:lnTo>
                          <a:pt x="1672" y="523"/>
                        </a:lnTo>
                        <a:lnTo>
                          <a:pt x="1724" y="513"/>
                        </a:lnTo>
                        <a:lnTo>
                          <a:pt x="1754" y="500"/>
                        </a:lnTo>
                        <a:lnTo>
                          <a:pt x="1776" y="482"/>
                        </a:lnTo>
                        <a:lnTo>
                          <a:pt x="1800" y="465"/>
                        </a:lnTo>
                        <a:lnTo>
                          <a:pt x="1821" y="437"/>
                        </a:lnTo>
                        <a:lnTo>
                          <a:pt x="1835" y="414"/>
                        </a:lnTo>
                        <a:lnTo>
                          <a:pt x="1850" y="374"/>
                        </a:lnTo>
                        <a:lnTo>
                          <a:pt x="1855" y="336"/>
                        </a:lnTo>
                        <a:lnTo>
                          <a:pt x="1857" y="303"/>
                        </a:lnTo>
                        <a:lnTo>
                          <a:pt x="1855" y="269"/>
                        </a:lnTo>
                        <a:lnTo>
                          <a:pt x="1851" y="240"/>
                        </a:lnTo>
                        <a:lnTo>
                          <a:pt x="1737" y="263"/>
                        </a:lnTo>
                        <a:lnTo>
                          <a:pt x="1701" y="268"/>
                        </a:lnTo>
                        <a:lnTo>
                          <a:pt x="1638" y="276"/>
                        </a:lnTo>
                        <a:lnTo>
                          <a:pt x="1587" y="277"/>
                        </a:lnTo>
                        <a:lnTo>
                          <a:pt x="1543" y="277"/>
                        </a:lnTo>
                        <a:lnTo>
                          <a:pt x="1497" y="276"/>
                        </a:lnTo>
                        <a:lnTo>
                          <a:pt x="1462" y="275"/>
                        </a:lnTo>
                        <a:lnTo>
                          <a:pt x="1431" y="265"/>
                        </a:lnTo>
                        <a:lnTo>
                          <a:pt x="1407" y="262"/>
                        </a:lnTo>
                        <a:lnTo>
                          <a:pt x="1383" y="249"/>
                        </a:lnTo>
                        <a:lnTo>
                          <a:pt x="1369" y="236"/>
                        </a:lnTo>
                        <a:lnTo>
                          <a:pt x="1184" y="235"/>
                        </a:lnTo>
                        <a:lnTo>
                          <a:pt x="1100" y="232"/>
                        </a:lnTo>
                        <a:lnTo>
                          <a:pt x="1054" y="231"/>
                        </a:lnTo>
                        <a:lnTo>
                          <a:pt x="1004" y="226"/>
                        </a:lnTo>
                        <a:lnTo>
                          <a:pt x="931" y="218"/>
                        </a:lnTo>
                        <a:lnTo>
                          <a:pt x="847" y="209"/>
                        </a:lnTo>
                        <a:lnTo>
                          <a:pt x="785" y="199"/>
                        </a:lnTo>
                        <a:lnTo>
                          <a:pt x="725" y="190"/>
                        </a:lnTo>
                        <a:lnTo>
                          <a:pt x="667" y="184"/>
                        </a:lnTo>
                        <a:lnTo>
                          <a:pt x="580" y="166"/>
                        </a:lnTo>
                        <a:lnTo>
                          <a:pt x="491" y="148"/>
                        </a:lnTo>
                        <a:lnTo>
                          <a:pt x="406" y="129"/>
                        </a:lnTo>
                        <a:lnTo>
                          <a:pt x="340" y="110"/>
                        </a:lnTo>
                        <a:lnTo>
                          <a:pt x="270" y="88"/>
                        </a:lnTo>
                        <a:lnTo>
                          <a:pt x="199" y="64"/>
                        </a:lnTo>
                        <a:lnTo>
                          <a:pt x="163" y="49"/>
                        </a:lnTo>
                        <a:lnTo>
                          <a:pt x="137" y="37"/>
                        </a:lnTo>
                        <a:lnTo>
                          <a:pt x="123" y="29"/>
                        </a:lnTo>
                        <a:lnTo>
                          <a:pt x="115" y="18"/>
                        </a:lnTo>
                        <a:lnTo>
                          <a:pt x="109" y="0"/>
                        </a:lnTo>
                        <a:lnTo>
                          <a:pt x="96" y="0"/>
                        </a:lnTo>
                        <a:close/>
                      </a:path>
                    </a:pathLst>
                  </a:custGeom>
                  <a:solidFill>
                    <a:srgbClr val="40404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69" name="Freeform 267"/>
                  <p:cNvSpPr>
                    <a:spLocks/>
                  </p:cNvSpPr>
                  <p:nvPr/>
                </p:nvSpPr>
                <p:spPr bwMode="auto">
                  <a:xfrm>
                    <a:off x="2880" y="3303"/>
                    <a:ext cx="103" cy="33"/>
                  </a:xfrm>
                  <a:custGeom>
                    <a:avLst/>
                    <a:gdLst>
                      <a:gd name="T0" fmla="*/ 128 w 1857"/>
                      <a:gd name="T1" fmla="*/ 68 h 464"/>
                      <a:gd name="T2" fmla="*/ 63 w 1857"/>
                      <a:gd name="T3" fmla="*/ 41 h 464"/>
                      <a:gd name="T4" fmla="*/ 15 w 1857"/>
                      <a:gd name="T5" fmla="*/ 11 h 464"/>
                      <a:gd name="T6" fmla="*/ 0 w 1857"/>
                      <a:gd name="T7" fmla="*/ 18 h 464"/>
                      <a:gd name="T8" fmla="*/ 3 w 1857"/>
                      <a:gd name="T9" fmla="*/ 138 h 464"/>
                      <a:gd name="T10" fmla="*/ 32 w 1857"/>
                      <a:gd name="T11" fmla="*/ 173 h 464"/>
                      <a:gd name="T12" fmla="*/ 83 w 1857"/>
                      <a:gd name="T13" fmla="*/ 208 h 464"/>
                      <a:gd name="T14" fmla="*/ 246 w 1857"/>
                      <a:gd name="T15" fmla="*/ 269 h 464"/>
                      <a:gd name="T16" fmla="*/ 451 w 1857"/>
                      <a:gd name="T17" fmla="*/ 336 h 464"/>
                      <a:gd name="T18" fmla="*/ 640 w 1857"/>
                      <a:gd name="T19" fmla="*/ 383 h 464"/>
                      <a:gd name="T20" fmla="*/ 819 w 1857"/>
                      <a:gd name="T21" fmla="*/ 417 h 464"/>
                      <a:gd name="T22" fmla="*/ 924 w 1857"/>
                      <a:gd name="T23" fmla="*/ 431 h 464"/>
                      <a:gd name="T24" fmla="*/ 1004 w 1857"/>
                      <a:gd name="T25" fmla="*/ 441 h 464"/>
                      <a:gd name="T26" fmla="*/ 1136 w 1857"/>
                      <a:gd name="T27" fmla="*/ 450 h 464"/>
                      <a:gd name="T28" fmla="*/ 1296 w 1857"/>
                      <a:gd name="T29" fmla="*/ 460 h 464"/>
                      <a:gd name="T30" fmla="*/ 1479 w 1857"/>
                      <a:gd name="T31" fmla="*/ 464 h 464"/>
                      <a:gd name="T32" fmla="*/ 1619 w 1857"/>
                      <a:gd name="T33" fmla="*/ 460 h 464"/>
                      <a:gd name="T34" fmla="*/ 1684 w 1857"/>
                      <a:gd name="T35" fmla="*/ 451 h 464"/>
                      <a:gd name="T36" fmla="*/ 1754 w 1857"/>
                      <a:gd name="T37" fmla="*/ 428 h 464"/>
                      <a:gd name="T38" fmla="*/ 1800 w 1857"/>
                      <a:gd name="T39" fmla="*/ 393 h 464"/>
                      <a:gd name="T40" fmla="*/ 1835 w 1857"/>
                      <a:gd name="T41" fmla="*/ 343 h 464"/>
                      <a:gd name="T42" fmla="*/ 1855 w 1857"/>
                      <a:gd name="T43" fmla="*/ 264 h 464"/>
                      <a:gd name="T44" fmla="*/ 1855 w 1857"/>
                      <a:gd name="T45" fmla="*/ 197 h 464"/>
                      <a:gd name="T46" fmla="*/ 1844 w 1857"/>
                      <a:gd name="T47" fmla="*/ 193 h 464"/>
                      <a:gd name="T48" fmla="*/ 1810 w 1857"/>
                      <a:gd name="T49" fmla="*/ 228 h 464"/>
                      <a:gd name="T50" fmla="*/ 1749 w 1857"/>
                      <a:gd name="T51" fmla="*/ 246 h 464"/>
                      <a:gd name="T52" fmla="*/ 1652 w 1857"/>
                      <a:gd name="T53" fmla="*/ 260 h 464"/>
                      <a:gd name="T54" fmla="*/ 1534 w 1857"/>
                      <a:gd name="T55" fmla="*/ 269 h 464"/>
                      <a:gd name="T56" fmla="*/ 1431 w 1857"/>
                      <a:gd name="T57" fmla="*/ 268 h 464"/>
                      <a:gd name="T58" fmla="*/ 1296 w 1857"/>
                      <a:gd name="T59" fmla="*/ 264 h 464"/>
                      <a:gd name="T60" fmla="*/ 1189 w 1857"/>
                      <a:gd name="T61" fmla="*/ 264 h 464"/>
                      <a:gd name="T62" fmla="*/ 1076 w 1857"/>
                      <a:gd name="T63" fmla="*/ 260 h 464"/>
                      <a:gd name="T64" fmla="*/ 947 w 1857"/>
                      <a:gd name="T65" fmla="*/ 251 h 464"/>
                      <a:gd name="T66" fmla="*/ 807 w 1857"/>
                      <a:gd name="T67" fmla="*/ 237 h 464"/>
                      <a:gd name="T68" fmla="*/ 683 w 1857"/>
                      <a:gd name="T69" fmla="*/ 216 h 464"/>
                      <a:gd name="T70" fmla="*/ 559 w 1857"/>
                      <a:gd name="T71" fmla="*/ 193 h 464"/>
                      <a:gd name="T72" fmla="*/ 456 w 1857"/>
                      <a:gd name="T73" fmla="*/ 167 h 464"/>
                      <a:gd name="T74" fmla="*/ 341 w 1857"/>
                      <a:gd name="T75" fmla="*/ 135 h 464"/>
                      <a:gd name="T76" fmla="*/ 258 w 1857"/>
                      <a:gd name="T77" fmla="*/ 113 h 464"/>
                      <a:gd name="T78" fmla="*/ 187 w 1857"/>
                      <a:gd name="T79" fmla="*/ 88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57" h="464">
                        <a:moveTo>
                          <a:pt x="161" y="77"/>
                        </a:moveTo>
                        <a:lnTo>
                          <a:pt x="128" y="68"/>
                        </a:lnTo>
                        <a:lnTo>
                          <a:pt x="96" y="55"/>
                        </a:lnTo>
                        <a:lnTo>
                          <a:pt x="63" y="41"/>
                        </a:lnTo>
                        <a:lnTo>
                          <a:pt x="38" y="25"/>
                        </a:lnTo>
                        <a:lnTo>
                          <a:pt x="15" y="11"/>
                        </a:lnTo>
                        <a:lnTo>
                          <a:pt x="3" y="0"/>
                        </a:lnTo>
                        <a:lnTo>
                          <a:pt x="0" y="18"/>
                        </a:lnTo>
                        <a:lnTo>
                          <a:pt x="0" y="121"/>
                        </a:lnTo>
                        <a:lnTo>
                          <a:pt x="3" y="138"/>
                        </a:lnTo>
                        <a:lnTo>
                          <a:pt x="14" y="157"/>
                        </a:lnTo>
                        <a:lnTo>
                          <a:pt x="32" y="173"/>
                        </a:lnTo>
                        <a:lnTo>
                          <a:pt x="52" y="191"/>
                        </a:lnTo>
                        <a:lnTo>
                          <a:pt x="83" y="208"/>
                        </a:lnTo>
                        <a:lnTo>
                          <a:pt x="174" y="242"/>
                        </a:lnTo>
                        <a:lnTo>
                          <a:pt x="246" y="269"/>
                        </a:lnTo>
                        <a:lnTo>
                          <a:pt x="343" y="302"/>
                        </a:lnTo>
                        <a:lnTo>
                          <a:pt x="451" y="336"/>
                        </a:lnTo>
                        <a:lnTo>
                          <a:pt x="536" y="359"/>
                        </a:lnTo>
                        <a:lnTo>
                          <a:pt x="640" y="383"/>
                        </a:lnTo>
                        <a:lnTo>
                          <a:pt x="739" y="403"/>
                        </a:lnTo>
                        <a:lnTo>
                          <a:pt x="819" y="417"/>
                        </a:lnTo>
                        <a:lnTo>
                          <a:pt x="874" y="426"/>
                        </a:lnTo>
                        <a:lnTo>
                          <a:pt x="924" y="431"/>
                        </a:lnTo>
                        <a:lnTo>
                          <a:pt x="959" y="436"/>
                        </a:lnTo>
                        <a:lnTo>
                          <a:pt x="1004" y="441"/>
                        </a:lnTo>
                        <a:lnTo>
                          <a:pt x="1046" y="444"/>
                        </a:lnTo>
                        <a:lnTo>
                          <a:pt x="1136" y="450"/>
                        </a:lnTo>
                        <a:lnTo>
                          <a:pt x="1221" y="455"/>
                        </a:lnTo>
                        <a:lnTo>
                          <a:pt x="1296" y="460"/>
                        </a:lnTo>
                        <a:lnTo>
                          <a:pt x="1381" y="463"/>
                        </a:lnTo>
                        <a:lnTo>
                          <a:pt x="1479" y="464"/>
                        </a:lnTo>
                        <a:lnTo>
                          <a:pt x="1566" y="462"/>
                        </a:lnTo>
                        <a:lnTo>
                          <a:pt x="1619" y="460"/>
                        </a:lnTo>
                        <a:lnTo>
                          <a:pt x="1656" y="455"/>
                        </a:lnTo>
                        <a:lnTo>
                          <a:pt x="1684" y="451"/>
                        </a:lnTo>
                        <a:lnTo>
                          <a:pt x="1723" y="442"/>
                        </a:lnTo>
                        <a:lnTo>
                          <a:pt x="1754" y="428"/>
                        </a:lnTo>
                        <a:lnTo>
                          <a:pt x="1779" y="410"/>
                        </a:lnTo>
                        <a:lnTo>
                          <a:pt x="1800" y="393"/>
                        </a:lnTo>
                        <a:lnTo>
                          <a:pt x="1821" y="365"/>
                        </a:lnTo>
                        <a:lnTo>
                          <a:pt x="1835" y="343"/>
                        </a:lnTo>
                        <a:lnTo>
                          <a:pt x="1850" y="302"/>
                        </a:lnTo>
                        <a:lnTo>
                          <a:pt x="1855" y="264"/>
                        </a:lnTo>
                        <a:lnTo>
                          <a:pt x="1857" y="231"/>
                        </a:lnTo>
                        <a:lnTo>
                          <a:pt x="1855" y="197"/>
                        </a:lnTo>
                        <a:lnTo>
                          <a:pt x="1851" y="168"/>
                        </a:lnTo>
                        <a:lnTo>
                          <a:pt x="1844" y="193"/>
                        </a:lnTo>
                        <a:lnTo>
                          <a:pt x="1832" y="215"/>
                        </a:lnTo>
                        <a:lnTo>
                          <a:pt x="1810" y="228"/>
                        </a:lnTo>
                        <a:lnTo>
                          <a:pt x="1779" y="238"/>
                        </a:lnTo>
                        <a:lnTo>
                          <a:pt x="1749" y="246"/>
                        </a:lnTo>
                        <a:lnTo>
                          <a:pt x="1704" y="254"/>
                        </a:lnTo>
                        <a:lnTo>
                          <a:pt x="1652" y="260"/>
                        </a:lnTo>
                        <a:lnTo>
                          <a:pt x="1601" y="264"/>
                        </a:lnTo>
                        <a:lnTo>
                          <a:pt x="1534" y="269"/>
                        </a:lnTo>
                        <a:lnTo>
                          <a:pt x="1477" y="269"/>
                        </a:lnTo>
                        <a:lnTo>
                          <a:pt x="1431" y="268"/>
                        </a:lnTo>
                        <a:lnTo>
                          <a:pt x="1371" y="264"/>
                        </a:lnTo>
                        <a:lnTo>
                          <a:pt x="1296" y="264"/>
                        </a:lnTo>
                        <a:lnTo>
                          <a:pt x="1241" y="264"/>
                        </a:lnTo>
                        <a:lnTo>
                          <a:pt x="1189" y="264"/>
                        </a:lnTo>
                        <a:lnTo>
                          <a:pt x="1138" y="262"/>
                        </a:lnTo>
                        <a:lnTo>
                          <a:pt x="1076" y="260"/>
                        </a:lnTo>
                        <a:lnTo>
                          <a:pt x="1017" y="256"/>
                        </a:lnTo>
                        <a:lnTo>
                          <a:pt x="947" y="251"/>
                        </a:lnTo>
                        <a:lnTo>
                          <a:pt x="874" y="243"/>
                        </a:lnTo>
                        <a:lnTo>
                          <a:pt x="807" y="237"/>
                        </a:lnTo>
                        <a:lnTo>
                          <a:pt x="746" y="226"/>
                        </a:lnTo>
                        <a:lnTo>
                          <a:pt x="683" y="216"/>
                        </a:lnTo>
                        <a:lnTo>
                          <a:pt x="618" y="204"/>
                        </a:lnTo>
                        <a:lnTo>
                          <a:pt x="559" y="193"/>
                        </a:lnTo>
                        <a:lnTo>
                          <a:pt x="507" y="180"/>
                        </a:lnTo>
                        <a:lnTo>
                          <a:pt x="456" y="167"/>
                        </a:lnTo>
                        <a:lnTo>
                          <a:pt x="397" y="150"/>
                        </a:lnTo>
                        <a:lnTo>
                          <a:pt x="341" y="135"/>
                        </a:lnTo>
                        <a:lnTo>
                          <a:pt x="302" y="122"/>
                        </a:lnTo>
                        <a:lnTo>
                          <a:pt x="258" y="113"/>
                        </a:lnTo>
                        <a:lnTo>
                          <a:pt x="226" y="100"/>
                        </a:lnTo>
                        <a:lnTo>
                          <a:pt x="187" y="88"/>
                        </a:lnTo>
                        <a:lnTo>
                          <a:pt x="161" y="77"/>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70" name="Arc 268"/>
                  <p:cNvSpPr>
                    <a:spLocks/>
                  </p:cNvSpPr>
                  <p:nvPr/>
                </p:nvSpPr>
                <p:spPr bwMode="auto">
                  <a:xfrm>
                    <a:off x="2887" y="3291"/>
                    <a:ext cx="71" cy="31"/>
                  </a:xfrm>
                  <a:custGeom>
                    <a:avLst/>
                    <a:gdLst>
                      <a:gd name="G0" fmla="+- 18091 0 0"/>
                      <a:gd name="G1" fmla="+- 0 0 0"/>
                      <a:gd name="G2" fmla="+- 21600 0 0"/>
                      <a:gd name="T0" fmla="*/ 22090 w 22090"/>
                      <a:gd name="T1" fmla="*/ 21227 h 21600"/>
                      <a:gd name="T2" fmla="*/ 0 w 22090"/>
                      <a:gd name="T3" fmla="*/ 11802 h 21600"/>
                      <a:gd name="T4" fmla="*/ 18091 w 22090"/>
                      <a:gd name="T5" fmla="*/ 0 h 21600"/>
                    </a:gdLst>
                    <a:ahLst/>
                    <a:cxnLst>
                      <a:cxn ang="0">
                        <a:pos x="T0" y="T1"/>
                      </a:cxn>
                      <a:cxn ang="0">
                        <a:pos x="T2" y="T3"/>
                      </a:cxn>
                      <a:cxn ang="0">
                        <a:pos x="T4" y="T5"/>
                      </a:cxn>
                    </a:cxnLst>
                    <a:rect l="0" t="0" r="r" b="b"/>
                    <a:pathLst>
                      <a:path w="22090" h="21600" fill="none" extrusionOk="0">
                        <a:moveTo>
                          <a:pt x="22089" y="21226"/>
                        </a:moveTo>
                        <a:cubicBezTo>
                          <a:pt x="20771" y="21474"/>
                          <a:pt x="19432" y="21599"/>
                          <a:pt x="18091" y="21600"/>
                        </a:cubicBezTo>
                        <a:cubicBezTo>
                          <a:pt x="10792" y="21600"/>
                          <a:pt x="3987" y="17914"/>
                          <a:pt x="0" y="11801"/>
                        </a:cubicBezTo>
                      </a:path>
                      <a:path w="22090" h="21600" stroke="0" extrusionOk="0">
                        <a:moveTo>
                          <a:pt x="22089" y="21226"/>
                        </a:moveTo>
                        <a:cubicBezTo>
                          <a:pt x="20771" y="21474"/>
                          <a:pt x="19432" y="21599"/>
                          <a:pt x="18091" y="21600"/>
                        </a:cubicBezTo>
                        <a:cubicBezTo>
                          <a:pt x="10792" y="21600"/>
                          <a:pt x="3987" y="17914"/>
                          <a:pt x="0" y="11801"/>
                        </a:cubicBezTo>
                        <a:lnTo>
                          <a:pt x="18091" y="0"/>
                        </a:lnTo>
                        <a:close/>
                      </a:path>
                    </a:pathLst>
                  </a:custGeom>
                  <a:noFill/>
                  <a:ln w="0">
                    <a:solidFill>
                      <a:srgbClr val="A0A0A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nvGrpSpPr>
                <p:cNvPr id="161" name="Group 269"/>
                <p:cNvGrpSpPr>
                  <a:grpSpLocks/>
                </p:cNvGrpSpPr>
                <p:nvPr/>
              </p:nvGrpSpPr>
              <p:grpSpPr bwMode="auto">
                <a:xfrm>
                  <a:off x="2884" y="3309"/>
                  <a:ext cx="66" cy="22"/>
                  <a:chOff x="2884" y="3309"/>
                  <a:chExt cx="66" cy="22"/>
                </a:xfrm>
              </p:grpSpPr>
              <p:grpSp>
                <p:nvGrpSpPr>
                  <p:cNvPr id="162" name="Group 270"/>
                  <p:cNvGrpSpPr>
                    <a:grpSpLocks/>
                  </p:cNvGrpSpPr>
                  <p:nvPr/>
                </p:nvGrpSpPr>
                <p:grpSpPr bwMode="auto">
                  <a:xfrm>
                    <a:off x="2938" y="3325"/>
                    <a:ext cx="12" cy="6"/>
                    <a:chOff x="2938" y="3325"/>
                    <a:chExt cx="12" cy="6"/>
                  </a:xfrm>
                </p:grpSpPr>
                <p:sp>
                  <p:nvSpPr>
                    <p:cNvPr id="166" name="Freeform 271"/>
                    <p:cNvSpPr>
                      <a:spLocks/>
                    </p:cNvSpPr>
                    <p:nvPr/>
                  </p:nvSpPr>
                  <p:spPr bwMode="auto">
                    <a:xfrm>
                      <a:off x="2938" y="3325"/>
                      <a:ext cx="12" cy="6"/>
                    </a:xfrm>
                    <a:custGeom>
                      <a:avLst/>
                      <a:gdLst>
                        <a:gd name="T0" fmla="*/ 0 w 227"/>
                        <a:gd name="T1" fmla="*/ 0 h 88"/>
                        <a:gd name="T2" fmla="*/ 0 w 227"/>
                        <a:gd name="T3" fmla="*/ 81 h 88"/>
                        <a:gd name="T4" fmla="*/ 227 w 227"/>
                        <a:gd name="T5" fmla="*/ 88 h 88"/>
                        <a:gd name="T6" fmla="*/ 227 w 227"/>
                        <a:gd name="T7" fmla="*/ 71 h 88"/>
                        <a:gd name="T8" fmla="*/ 30 w 227"/>
                        <a:gd name="T9" fmla="*/ 61 h 88"/>
                        <a:gd name="T10" fmla="*/ 31 w 227"/>
                        <a:gd name="T11" fmla="*/ 0 h 88"/>
                        <a:gd name="T12" fmla="*/ 0 w 227"/>
                        <a:gd name="T13" fmla="*/ 0 h 88"/>
                      </a:gdLst>
                      <a:ahLst/>
                      <a:cxnLst>
                        <a:cxn ang="0">
                          <a:pos x="T0" y="T1"/>
                        </a:cxn>
                        <a:cxn ang="0">
                          <a:pos x="T2" y="T3"/>
                        </a:cxn>
                        <a:cxn ang="0">
                          <a:pos x="T4" y="T5"/>
                        </a:cxn>
                        <a:cxn ang="0">
                          <a:pos x="T6" y="T7"/>
                        </a:cxn>
                        <a:cxn ang="0">
                          <a:pos x="T8" y="T9"/>
                        </a:cxn>
                        <a:cxn ang="0">
                          <a:pos x="T10" y="T11"/>
                        </a:cxn>
                        <a:cxn ang="0">
                          <a:pos x="T12" y="T13"/>
                        </a:cxn>
                      </a:cxnLst>
                      <a:rect l="0" t="0" r="r" b="b"/>
                      <a:pathLst>
                        <a:path w="227" h="88">
                          <a:moveTo>
                            <a:pt x="0" y="0"/>
                          </a:moveTo>
                          <a:lnTo>
                            <a:pt x="0" y="81"/>
                          </a:lnTo>
                          <a:lnTo>
                            <a:pt x="227" y="88"/>
                          </a:lnTo>
                          <a:lnTo>
                            <a:pt x="227" y="71"/>
                          </a:lnTo>
                          <a:lnTo>
                            <a:pt x="30" y="61"/>
                          </a:lnTo>
                          <a:lnTo>
                            <a:pt x="31" y="0"/>
                          </a:lnTo>
                          <a:lnTo>
                            <a:pt x="0" y="0"/>
                          </a:lnTo>
                          <a:close/>
                        </a:path>
                      </a:pathLst>
                    </a:custGeom>
                    <a:solidFill>
                      <a:srgbClr val="40404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67" name="Freeform 272"/>
                    <p:cNvSpPr>
                      <a:spLocks/>
                    </p:cNvSpPr>
                    <p:nvPr/>
                  </p:nvSpPr>
                  <p:spPr bwMode="auto">
                    <a:xfrm>
                      <a:off x="2939" y="3325"/>
                      <a:ext cx="11" cy="5"/>
                    </a:xfrm>
                    <a:custGeom>
                      <a:avLst/>
                      <a:gdLst>
                        <a:gd name="T0" fmla="*/ 0 w 201"/>
                        <a:gd name="T1" fmla="*/ 0 h 75"/>
                        <a:gd name="T2" fmla="*/ 196 w 201"/>
                        <a:gd name="T3" fmla="*/ 0 h 75"/>
                        <a:gd name="T4" fmla="*/ 201 w 201"/>
                        <a:gd name="T5" fmla="*/ 75 h 75"/>
                        <a:gd name="T6" fmla="*/ 0 w 201"/>
                        <a:gd name="T7" fmla="*/ 68 h 75"/>
                        <a:gd name="T8" fmla="*/ 0 w 201"/>
                        <a:gd name="T9" fmla="*/ 0 h 75"/>
                      </a:gdLst>
                      <a:ahLst/>
                      <a:cxnLst>
                        <a:cxn ang="0">
                          <a:pos x="T0" y="T1"/>
                        </a:cxn>
                        <a:cxn ang="0">
                          <a:pos x="T2" y="T3"/>
                        </a:cxn>
                        <a:cxn ang="0">
                          <a:pos x="T4" y="T5"/>
                        </a:cxn>
                        <a:cxn ang="0">
                          <a:pos x="T6" y="T7"/>
                        </a:cxn>
                        <a:cxn ang="0">
                          <a:pos x="T8" y="T9"/>
                        </a:cxn>
                      </a:cxnLst>
                      <a:rect l="0" t="0" r="r" b="b"/>
                      <a:pathLst>
                        <a:path w="201" h="75">
                          <a:moveTo>
                            <a:pt x="0" y="0"/>
                          </a:moveTo>
                          <a:lnTo>
                            <a:pt x="196" y="0"/>
                          </a:lnTo>
                          <a:lnTo>
                            <a:pt x="201" y="75"/>
                          </a:lnTo>
                          <a:lnTo>
                            <a:pt x="0" y="68"/>
                          </a:lnTo>
                          <a:lnTo>
                            <a:pt x="0" y="0"/>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nvGrpSpPr>
                  <p:cNvPr id="163" name="Group 273"/>
                  <p:cNvGrpSpPr>
                    <a:grpSpLocks/>
                  </p:cNvGrpSpPr>
                  <p:nvPr/>
                </p:nvGrpSpPr>
                <p:grpSpPr bwMode="auto">
                  <a:xfrm>
                    <a:off x="2884" y="3309"/>
                    <a:ext cx="5" cy="7"/>
                    <a:chOff x="2884" y="3309"/>
                    <a:chExt cx="5" cy="7"/>
                  </a:xfrm>
                </p:grpSpPr>
                <p:sp>
                  <p:nvSpPr>
                    <p:cNvPr id="164" name="Freeform 274"/>
                    <p:cNvSpPr>
                      <a:spLocks/>
                    </p:cNvSpPr>
                    <p:nvPr/>
                  </p:nvSpPr>
                  <p:spPr bwMode="auto">
                    <a:xfrm>
                      <a:off x="2884" y="3309"/>
                      <a:ext cx="5" cy="7"/>
                    </a:xfrm>
                    <a:custGeom>
                      <a:avLst/>
                      <a:gdLst>
                        <a:gd name="T0" fmla="*/ 0 w 91"/>
                        <a:gd name="T1" fmla="*/ 0 h 96"/>
                        <a:gd name="T2" fmla="*/ 0 w 91"/>
                        <a:gd name="T3" fmla="*/ 60 h 96"/>
                        <a:gd name="T4" fmla="*/ 91 w 91"/>
                        <a:gd name="T5" fmla="*/ 96 h 96"/>
                        <a:gd name="T6" fmla="*/ 91 w 91"/>
                        <a:gd name="T7" fmla="*/ 83 h 96"/>
                        <a:gd name="T8" fmla="*/ 9 w 91"/>
                        <a:gd name="T9" fmla="*/ 52 h 96"/>
                        <a:gd name="T10" fmla="*/ 9 w 91"/>
                        <a:gd name="T11" fmla="*/ 4 h 96"/>
                        <a:gd name="T12" fmla="*/ 0 w 91"/>
                        <a:gd name="T13" fmla="*/ 0 h 96"/>
                      </a:gdLst>
                      <a:ahLst/>
                      <a:cxnLst>
                        <a:cxn ang="0">
                          <a:pos x="T0" y="T1"/>
                        </a:cxn>
                        <a:cxn ang="0">
                          <a:pos x="T2" y="T3"/>
                        </a:cxn>
                        <a:cxn ang="0">
                          <a:pos x="T4" y="T5"/>
                        </a:cxn>
                        <a:cxn ang="0">
                          <a:pos x="T6" y="T7"/>
                        </a:cxn>
                        <a:cxn ang="0">
                          <a:pos x="T8" y="T9"/>
                        </a:cxn>
                        <a:cxn ang="0">
                          <a:pos x="T10" y="T11"/>
                        </a:cxn>
                        <a:cxn ang="0">
                          <a:pos x="T12" y="T13"/>
                        </a:cxn>
                      </a:cxnLst>
                      <a:rect l="0" t="0" r="r" b="b"/>
                      <a:pathLst>
                        <a:path w="91" h="96">
                          <a:moveTo>
                            <a:pt x="0" y="0"/>
                          </a:moveTo>
                          <a:lnTo>
                            <a:pt x="0" y="60"/>
                          </a:lnTo>
                          <a:lnTo>
                            <a:pt x="91" y="96"/>
                          </a:lnTo>
                          <a:lnTo>
                            <a:pt x="91" y="83"/>
                          </a:lnTo>
                          <a:lnTo>
                            <a:pt x="9" y="52"/>
                          </a:lnTo>
                          <a:lnTo>
                            <a:pt x="9" y="4"/>
                          </a:lnTo>
                          <a:lnTo>
                            <a:pt x="0" y="0"/>
                          </a:lnTo>
                          <a:close/>
                        </a:path>
                      </a:pathLst>
                    </a:custGeom>
                    <a:solidFill>
                      <a:srgbClr val="40404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65" name="Freeform 275"/>
                    <p:cNvSpPr>
                      <a:spLocks/>
                    </p:cNvSpPr>
                    <p:nvPr/>
                  </p:nvSpPr>
                  <p:spPr bwMode="auto">
                    <a:xfrm>
                      <a:off x="2884" y="3309"/>
                      <a:ext cx="5" cy="6"/>
                    </a:xfrm>
                    <a:custGeom>
                      <a:avLst/>
                      <a:gdLst>
                        <a:gd name="T0" fmla="*/ 0 w 82"/>
                        <a:gd name="T1" fmla="*/ 0 h 81"/>
                        <a:gd name="T2" fmla="*/ 82 w 82"/>
                        <a:gd name="T3" fmla="*/ 27 h 81"/>
                        <a:gd name="T4" fmla="*/ 82 w 82"/>
                        <a:gd name="T5" fmla="*/ 81 h 81"/>
                        <a:gd name="T6" fmla="*/ 0 w 82"/>
                        <a:gd name="T7" fmla="*/ 54 h 81"/>
                        <a:gd name="T8" fmla="*/ 0 w 82"/>
                        <a:gd name="T9" fmla="*/ 0 h 81"/>
                      </a:gdLst>
                      <a:ahLst/>
                      <a:cxnLst>
                        <a:cxn ang="0">
                          <a:pos x="T0" y="T1"/>
                        </a:cxn>
                        <a:cxn ang="0">
                          <a:pos x="T2" y="T3"/>
                        </a:cxn>
                        <a:cxn ang="0">
                          <a:pos x="T4" y="T5"/>
                        </a:cxn>
                        <a:cxn ang="0">
                          <a:pos x="T6" y="T7"/>
                        </a:cxn>
                        <a:cxn ang="0">
                          <a:pos x="T8" y="T9"/>
                        </a:cxn>
                      </a:cxnLst>
                      <a:rect l="0" t="0" r="r" b="b"/>
                      <a:pathLst>
                        <a:path w="82" h="81">
                          <a:moveTo>
                            <a:pt x="0" y="0"/>
                          </a:moveTo>
                          <a:lnTo>
                            <a:pt x="82" y="27"/>
                          </a:lnTo>
                          <a:lnTo>
                            <a:pt x="82" y="81"/>
                          </a:lnTo>
                          <a:lnTo>
                            <a:pt x="0" y="54"/>
                          </a:lnTo>
                          <a:lnTo>
                            <a:pt x="0" y="0"/>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grpSp>
      </p:grpSp>
      <p:sp>
        <p:nvSpPr>
          <p:cNvPr id="275" name="Freeform 276"/>
          <p:cNvSpPr>
            <a:spLocks/>
          </p:cNvSpPr>
          <p:nvPr/>
        </p:nvSpPr>
        <p:spPr bwMode="auto">
          <a:xfrm>
            <a:off x="1575297" y="1796834"/>
            <a:ext cx="1447985" cy="1127466"/>
          </a:xfrm>
          <a:custGeom>
            <a:avLst/>
            <a:gdLst>
              <a:gd name="T0" fmla="*/ 78 w 2210"/>
              <a:gd name="T1" fmla="*/ 404 h 1516"/>
              <a:gd name="T2" fmla="*/ 242 w 2210"/>
              <a:gd name="T3" fmla="*/ 217 h 1516"/>
              <a:gd name="T4" fmla="*/ 399 w 2210"/>
              <a:gd name="T5" fmla="*/ 88 h 1516"/>
              <a:gd name="T6" fmla="*/ 662 w 2210"/>
              <a:gd name="T7" fmla="*/ 12 h 1516"/>
              <a:gd name="T8" fmla="*/ 1045 w 2210"/>
              <a:gd name="T9" fmla="*/ 18 h 1516"/>
              <a:gd name="T10" fmla="*/ 1594 w 2210"/>
              <a:gd name="T11" fmla="*/ 66 h 1516"/>
              <a:gd name="T12" fmla="*/ 2057 w 2210"/>
              <a:gd name="T13" fmla="*/ 131 h 1516"/>
              <a:gd name="T14" fmla="*/ 2175 w 2210"/>
              <a:gd name="T15" fmla="*/ 481 h 1516"/>
              <a:gd name="T16" fmla="*/ 2207 w 2210"/>
              <a:gd name="T17" fmla="*/ 712 h 1516"/>
              <a:gd name="T18" fmla="*/ 2188 w 2210"/>
              <a:gd name="T19" fmla="*/ 958 h 1516"/>
              <a:gd name="T20" fmla="*/ 2072 w 2210"/>
              <a:gd name="T21" fmla="*/ 1124 h 1516"/>
              <a:gd name="T22" fmla="*/ 1908 w 2210"/>
              <a:gd name="T23" fmla="*/ 1254 h 1516"/>
              <a:gd name="T24" fmla="*/ 1682 w 2210"/>
              <a:gd name="T25" fmla="*/ 1345 h 1516"/>
              <a:gd name="T26" fmla="*/ 1400 w 2210"/>
              <a:gd name="T27" fmla="*/ 1396 h 1516"/>
              <a:gd name="T28" fmla="*/ 1071 w 2210"/>
              <a:gd name="T29" fmla="*/ 1498 h 1516"/>
              <a:gd name="T30" fmla="*/ 716 w 2210"/>
              <a:gd name="T31" fmla="*/ 1504 h 1516"/>
              <a:gd name="T32" fmla="*/ 371 w 2210"/>
              <a:gd name="T33" fmla="*/ 1429 h 1516"/>
              <a:gd name="T34" fmla="*/ 94 w 2210"/>
              <a:gd name="T35" fmla="*/ 1209 h 1516"/>
              <a:gd name="T36" fmla="*/ 3 w 2210"/>
              <a:gd name="T37" fmla="*/ 710 h 1516"/>
              <a:gd name="T38" fmla="*/ 78 w 2210"/>
              <a:gd name="T39" fmla="*/ 404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10" h="1516">
                <a:moveTo>
                  <a:pt x="78" y="404"/>
                </a:moveTo>
                <a:cubicBezTo>
                  <a:pt x="118" y="322"/>
                  <a:pt x="189" y="270"/>
                  <a:pt x="242" y="217"/>
                </a:cubicBezTo>
                <a:cubicBezTo>
                  <a:pt x="295" y="164"/>
                  <a:pt x="329" y="122"/>
                  <a:pt x="399" y="88"/>
                </a:cubicBezTo>
                <a:cubicBezTo>
                  <a:pt x="469" y="54"/>
                  <a:pt x="554" y="24"/>
                  <a:pt x="662" y="12"/>
                </a:cubicBezTo>
                <a:cubicBezTo>
                  <a:pt x="770" y="0"/>
                  <a:pt x="890" y="9"/>
                  <a:pt x="1045" y="18"/>
                </a:cubicBezTo>
                <a:cubicBezTo>
                  <a:pt x="1200" y="27"/>
                  <a:pt x="1425" y="47"/>
                  <a:pt x="1594" y="66"/>
                </a:cubicBezTo>
                <a:cubicBezTo>
                  <a:pt x="1763" y="85"/>
                  <a:pt x="1960" y="62"/>
                  <a:pt x="2057" y="131"/>
                </a:cubicBezTo>
                <a:cubicBezTo>
                  <a:pt x="2154" y="200"/>
                  <a:pt x="2150" y="384"/>
                  <a:pt x="2175" y="481"/>
                </a:cubicBezTo>
                <a:cubicBezTo>
                  <a:pt x="2200" y="578"/>
                  <a:pt x="2205" y="633"/>
                  <a:pt x="2207" y="712"/>
                </a:cubicBezTo>
                <a:cubicBezTo>
                  <a:pt x="2209" y="791"/>
                  <a:pt x="2210" y="889"/>
                  <a:pt x="2188" y="958"/>
                </a:cubicBezTo>
                <a:cubicBezTo>
                  <a:pt x="2166" y="1027"/>
                  <a:pt x="2119" y="1075"/>
                  <a:pt x="2072" y="1124"/>
                </a:cubicBezTo>
                <a:cubicBezTo>
                  <a:pt x="2025" y="1173"/>
                  <a:pt x="1973" y="1217"/>
                  <a:pt x="1908" y="1254"/>
                </a:cubicBezTo>
                <a:cubicBezTo>
                  <a:pt x="1843" y="1291"/>
                  <a:pt x="1767" y="1321"/>
                  <a:pt x="1682" y="1345"/>
                </a:cubicBezTo>
                <a:cubicBezTo>
                  <a:pt x="1597" y="1369"/>
                  <a:pt x="1502" y="1371"/>
                  <a:pt x="1400" y="1396"/>
                </a:cubicBezTo>
                <a:cubicBezTo>
                  <a:pt x="1298" y="1421"/>
                  <a:pt x="1185" y="1480"/>
                  <a:pt x="1071" y="1498"/>
                </a:cubicBezTo>
                <a:cubicBezTo>
                  <a:pt x="957" y="1516"/>
                  <a:pt x="833" y="1515"/>
                  <a:pt x="716" y="1504"/>
                </a:cubicBezTo>
                <a:cubicBezTo>
                  <a:pt x="599" y="1493"/>
                  <a:pt x="475" y="1478"/>
                  <a:pt x="371" y="1429"/>
                </a:cubicBezTo>
                <a:cubicBezTo>
                  <a:pt x="267" y="1380"/>
                  <a:pt x="155" y="1329"/>
                  <a:pt x="94" y="1209"/>
                </a:cubicBezTo>
                <a:cubicBezTo>
                  <a:pt x="33" y="1089"/>
                  <a:pt x="6" y="844"/>
                  <a:pt x="3" y="710"/>
                </a:cubicBezTo>
                <a:cubicBezTo>
                  <a:pt x="0" y="576"/>
                  <a:pt x="43" y="496"/>
                  <a:pt x="78" y="404"/>
                </a:cubicBezTo>
                <a:close/>
              </a:path>
            </a:pathLst>
          </a:custGeom>
          <a:solidFill>
            <a:srgbClr val="99FF99"/>
          </a:solidFill>
          <a:ln>
            <a:noFill/>
          </a:ln>
          <a:effectLs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76" name="AutoShape 277"/>
          <p:cNvSpPr>
            <a:spLocks noChangeArrowheads="1"/>
          </p:cNvSpPr>
          <p:nvPr/>
        </p:nvSpPr>
        <p:spPr bwMode="auto">
          <a:xfrm>
            <a:off x="1704525" y="2230218"/>
            <a:ext cx="444494" cy="355174"/>
          </a:xfrm>
          <a:prstGeom prst="hexagon">
            <a:avLst>
              <a:gd name="adj" fmla="val 28880"/>
              <a:gd name="vf" fmla="val 115470"/>
            </a:avLst>
          </a:prstGeom>
          <a:solidFill>
            <a:schemeClr val="bg1"/>
          </a:solidFill>
          <a:ln w="6350">
            <a:solidFill>
              <a:schemeClr val="tx1"/>
            </a:solidFill>
            <a:prstDash val="dash"/>
            <a:miter lim="800000"/>
            <a:headEnd/>
            <a:tailEnd/>
          </a:ln>
          <a:effectLs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277" name="AutoShape 278"/>
          <p:cNvSpPr>
            <a:spLocks noChangeArrowheads="1"/>
          </p:cNvSpPr>
          <p:nvPr/>
        </p:nvSpPr>
        <p:spPr bwMode="auto">
          <a:xfrm>
            <a:off x="2037406" y="2049468"/>
            <a:ext cx="444494" cy="355174"/>
          </a:xfrm>
          <a:prstGeom prst="hexagon">
            <a:avLst>
              <a:gd name="adj" fmla="val 28880"/>
              <a:gd name="vf" fmla="val 115470"/>
            </a:avLst>
          </a:prstGeom>
          <a:solidFill>
            <a:schemeClr val="bg1"/>
          </a:solidFill>
          <a:ln w="6350">
            <a:solidFill>
              <a:schemeClr val="tx1"/>
            </a:solidFill>
            <a:prstDash val="dash"/>
            <a:miter lim="800000"/>
            <a:headEnd/>
            <a:tailEnd/>
          </a:ln>
          <a:effectLs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278" name="AutoShape 279"/>
          <p:cNvSpPr>
            <a:spLocks noChangeArrowheads="1"/>
          </p:cNvSpPr>
          <p:nvPr/>
        </p:nvSpPr>
        <p:spPr bwMode="auto">
          <a:xfrm>
            <a:off x="2041323" y="2405545"/>
            <a:ext cx="444494" cy="355174"/>
          </a:xfrm>
          <a:prstGeom prst="hexagon">
            <a:avLst>
              <a:gd name="adj" fmla="val 28880"/>
              <a:gd name="vf" fmla="val 115470"/>
            </a:avLst>
          </a:prstGeom>
          <a:solidFill>
            <a:schemeClr val="bg1"/>
          </a:solidFill>
          <a:ln w="6350">
            <a:solidFill>
              <a:schemeClr val="tx1"/>
            </a:solidFill>
            <a:prstDash val="dash"/>
            <a:miter lim="800000"/>
            <a:headEnd/>
            <a:tailEnd/>
          </a:ln>
          <a:effectLs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279" name="AutoShape 280"/>
          <p:cNvSpPr>
            <a:spLocks noChangeArrowheads="1"/>
          </p:cNvSpPr>
          <p:nvPr/>
        </p:nvSpPr>
        <p:spPr bwMode="auto">
          <a:xfrm>
            <a:off x="2370288" y="2221181"/>
            <a:ext cx="444494" cy="355174"/>
          </a:xfrm>
          <a:prstGeom prst="hexagon">
            <a:avLst>
              <a:gd name="adj" fmla="val 28880"/>
              <a:gd name="vf" fmla="val 115470"/>
            </a:avLst>
          </a:prstGeom>
          <a:solidFill>
            <a:schemeClr val="bg1"/>
          </a:solidFill>
          <a:ln w="6350">
            <a:solidFill>
              <a:schemeClr val="tx1"/>
            </a:solidFill>
            <a:prstDash val="dash"/>
            <a:miter lim="800000"/>
            <a:headEnd/>
            <a:tailEnd/>
          </a:ln>
          <a:effectLs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nvGrpSpPr>
          <p:cNvPr id="280" name="Group 281"/>
          <p:cNvGrpSpPr>
            <a:grpSpLocks/>
          </p:cNvGrpSpPr>
          <p:nvPr/>
        </p:nvGrpSpPr>
        <p:grpSpPr bwMode="auto">
          <a:xfrm>
            <a:off x="2179370" y="1913907"/>
            <a:ext cx="177210" cy="287392"/>
            <a:chOff x="4608" y="700"/>
            <a:chExt cx="306" cy="553"/>
          </a:xfrm>
        </p:grpSpPr>
        <p:grpSp>
          <p:nvGrpSpPr>
            <p:cNvPr id="281" name="Group 282"/>
            <p:cNvGrpSpPr>
              <a:grpSpLocks/>
            </p:cNvGrpSpPr>
            <p:nvPr/>
          </p:nvGrpSpPr>
          <p:grpSpPr bwMode="auto">
            <a:xfrm>
              <a:off x="4694" y="784"/>
              <a:ext cx="134" cy="469"/>
              <a:chOff x="4740" y="784"/>
              <a:chExt cx="88" cy="692"/>
            </a:xfrm>
          </p:grpSpPr>
          <p:sp>
            <p:nvSpPr>
              <p:cNvPr id="289" name="Line 283"/>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290" name="Group 284"/>
              <p:cNvGrpSpPr>
                <a:grpSpLocks/>
              </p:cNvGrpSpPr>
              <p:nvPr/>
            </p:nvGrpSpPr>
            <p:grpSpPr bwMode="auto">
              <a:xfrm>
                <a:off x="4740" y="784"/>
                <a:ext cx="88" cy="692"/>
                <a:chOff x="4740" y="784"/>
                <a:chExt cx="88" cy="692"/>
              </a:xfrm>
            </p:grpSpPr>
            <p:sp>
              <p:nvSpPr>
                <p:cNvPr id="291" name="Line 285"/>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92" name="Line 286"/>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93" name="Line 287"/>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94" name="Line 288"/>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95" name="Line 289"/>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96" name="Line 290"/>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97" name="Line 291"/>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98" name="Line 292"/>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99" name="Line 293"/>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00" name="Line 294"/>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01" name="Line 295"/>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02" name="Line 296"/>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03" name="Line 297"/>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04" name="Oval 298"/>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282" name="Group 299"/>
            <p:cNvGrpSpPr>
              <a:grpSpLocks/>
            </p:cNvGrpSpPr>
            <p:nvPr/>
          </p:nvGrpSpPr>
          <p:grpSpPr bwMode="auto">
            <a:xfrm>
              <a:off x="4608" y="700"/>
              <a:ext cx="306" cy="90"/>
              <a:chOff x="748" y="2251"/>
              <a:chExt cx="306" cy="90"/>
            </a:xfrm>
          </p:grpSpPr>
          <p:sp>
            <p:nvSpPr>
              <p:cNvPr id="283" name="AutoShape 300"/>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284" name="AutoShape 301"/>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285" name="AutoShape 302"/>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286" name="AutoShape 303"/>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287" name="AutoShape 304"/>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288" name="AutoShape 305"/>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305" name="Group 306"/>
          <p:cNvGrpSpPr>
            <a:grpSpLocks/>
          </p:cNvGrpSpPr>
          <p:nvPr/>
        </p:nvGrpSpPr>
        <p:grpSpPr bwMode="auto">
          <a:xfrm>
            <a:off x="1823971" y="2119058"/>
            <a:ext cx="177210" cy="287392"/>
            <a:chOff x="4608" y="700"/>
            <a:chExt cx="306" cy="553"/>
          </a:xfrm>
        </p:grpSpPr>
        <p:grpSp>
          <p:nvGrpSpPr>
            <p:cNvPr id="306" name="Group 307"/>
            <p:cNvGrpSpPr>
              <a:grpSpLocks/>
            </p:cNvGrpSpPr>
            <p:nvPr/>
          </p:nvGrpSpPr>
          <p:grpSpPr bwMode="auto">
            <a:xfrm>
              <a:off x="4694" y="784"/>
              <a:ext cx="134" cy="469"/>
              <a:chOff x="4740" y="784"/>
              <a:chExt cx="88" cy="692"/>
            </a:xfrm>
          </p:grpSpPr>
          <p:sp>
            <p:nvSpPr>
              <p:cNvPr id="314" name="Line 308"/>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315" name="Group 309"/>
              <p:cNvGrpSpPr>
                <a:grpSpLocks/>
              </p:cNvGrpSpPr>
              <p:nvPr/>
            </p:nvGrpSpPr>
            <p:grpSpPr bwMode="auto">
              <a:xfrm>
                <a:off x="4740" y="784"/>
                <a:ext cx="88" cy="692"/>
                <a:chOff x="4740" y="784"/>
                <a:chExt cx="88" cy="692"/>
              </a:xfrm>
            </p:grpSpPr>
            <p:sp>
              <p:nvSpPr>
                <p:cNvPr id="316" name="Line 310"/>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17" name="Line 311"/>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18" name="Line 312"/>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19" name="Line 313"/>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20" name="Line 314"/>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21" name="Line 315"/>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22" name="Line 316"/>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23" name="Line 317"/>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24" name="Line 318"/>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25" name="Line 319"/>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26" name="Line 320"/>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27" name="Line 321"/>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28" name="Line 322"/>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29" name="Oval 323"/>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307" name="Group 324"/>
            <p:cNvGrpSpPr>
              <a:grpSpLocks/>
            </p:cNvGrpSpPr>
            <p:nvPr/>
          </p:nvGrpSpPr>
          <p:grpSpPr bwMode="auto">
            <a:xfrm>
              <a:off x="4608" y="700"/>
              <a:ext cx="306" cy="90"/>
              <a:chOff x="748" y="2251"/>
              <a:chExt cx="306" cy="90"/>
            </a:xfrm>
          </p:grpSpPr>
          <p:sp>
            <p:nvSpPr>
              <p:cNvPr id="308" name="AutoShape 325"/>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309" name="AutoShape 326"/>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310" name="AutoShape 327"/>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311" name="AutoShape 328"/>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312" name="AutoShape 329"/>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313" name="AutoShape 330"/>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330" name="Group 331"/>
          <p:cNvGrpSpPr>
            <a:grpSpLocks/>
          </p:cNvGrpSpPr>
          <p:nvPr/>
        </p:nvGrpSpPr>
        <p:grpSpPr bwMode="auto">
          <a:xfrm>
            <a:off x="2223427" y="2324208"/>
            <a:ext cx="177210" cy="287392"/>
            <a:chOff x="4608" y="700"/>
            <a:chExt cx="306" cy="553"/>
          </a:xfrm>
        </p:grpSpPr>
        <p:grpSp>
          <p:nvGrpSpPr>
            <p:cNvPr id="331" name="Group 332"/>
            <p:cNvGrpSpPr>
              <a:grpSpLocks/>
            </p:cNvGrpSpPr>
            <p:nvPr/>
          </p:nvGrpSpPr>
          <p:grpSpPr bwMode="auto">
            <a:xfrm>
              <a:off x="4694" y="784"/>
              <a:ext cx="134" cy="469"/>
              <a:chOff x="4740" y="784"/>
              <a:chExt cx="88" cy="692"/>
            </a:xfrm>
          </p:grpSpPr>
          <p:sp>
            <p:nvSpPr>
              <p:cNvPr id="339" name="Line 333"/>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340" name="Group 334"/>
              <p:cNvGrpSpPr>
                <a:grpSpLocks/>
              </p:cNvGrpSpPr>
              <p:nvPr/>
            </p:nvGrpSpPr>
            <p:grpSpPr bwMode="auto">
              <a:xfrm>
                <a:off x="4740" y="784"/>
                <a:ext cx="88" cy="692"/>
                <a:chOff x="4740" y="784"/>
                <a:chExt cx="88" cy="692"/>
              </a:xfrm>
            </p:grpSpPr>
            <p:sp>
              <p:nvSpPr>
                <p:cNvPr id="341" name="Line 335"/>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42" name="Line 336"/>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43" name="Line 337"/>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44" name="Line 338"/>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45" name="Line 339"/>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46" name="Line 340"/>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47" name="Line 341"/>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48" name="Line 342"/>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49" name="Line 343"/>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50" name="Line 344"/>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51" name="Line 345"/>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52" name="Line 346"/>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53" name="Line 347"/>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54" name="Oval 348"/>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332" name="Group 349"/>
            <p:cNvGrpSpPr>
              <a:grpSpLocks/>
            </p:cNvGrpSpPr>
            <p:nvPr/>
          </p:nvGrpSpPr>
          <p:grpSpPr bwMode="auto">
            <a:xfrm>
              <a:off x="4608" y="700"/>
              <a:ext cx="306" cy="90"/>
              <a:chOff x="748" y="2251"/>
              <a:chExt cx="306" cy="90"/>
            </a:xfrm>
          </p:grpSpPr>
          <p:sp>
            <p:nvSpPr>
              <p:cNvPr id="333" name="AutoShape 350"/>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334" name="AutoShape 351"/>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335" name="AutoShape 352"/>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336" name="AutoShape 353"/>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337" name="AutoShape 354"/>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338" name="AutoShape 355"/>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355" name="Group 356"/>
          <p:cNvGrpSpPr>
            <a:grpSpLocks/>
          </p:cNvGrpSpPr>
          <p:nvPr/>
        </p:nvGrpSpPr>
        <p:grpSpPr bwMode="auto">
          <a:xfrm>
            <a:off x="2578827" y="2077485"/>
            <a:ext cx="177210" cy="287392"/>
            <a:chOff x="4608" y="700"/>
            <a:chExt cx="306" cy="553"/>
          </a:xfrm>
        </p:grpSpPr>
        <p:grpSp>
          <p:nvGrpSpPr>
            <p:cNvPr id="356" name="Group 357"/>
            <p:cNvGrpSpPr>
              <a:grpSpLocks/>
            </p:cNvGrpSpPr>
            <p:nvPr/>
          </p:nvGrpSpPr>
          <p:grpSpPr bwMode="auto">
            <a:xfrm>
              <a:off x="4694" y="784"/>
              <a:ext cx="134" cy="469"/>
              <a:chOff x="4740" y="784"/>
              <a:chExt cx="88" cy="692"/>
            </a:xfrm>
          </p:grpSpPr>
          <p:sp>
            <p:nvSpPr>
              <p:cNvPr id="364" name="Line 358"/>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365" name="Group 359"/>
              <p:cNvGrpSpPr>
                <a:grpSpLocks/>
              </p:cNvGrpSpPr>
              <p:nvPr/>
            </p:nvGrpSpPr>
            <p:grpSpPr bwMode="auto">
              <a:xfrm>
                <a:off x="4740" y="784"/>
                <a:ext cx="88" cy="692"/>
                <a:chOff x="4740" y="784"/>
                <a:chExt cx="88" cy="692"/>
              </a:xfrm>
            </p:grpSpPr>
            <p:sp>
              <p:nvSpPr>
                <p:cNvPr id="366" name="Line 360"/>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67" name="Line 361"/>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68" name="Line 362"/>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69" name="Line 363"/>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70" name="Line 364"/>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71" name="Line 365"/>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72" name="Line 366"/>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73" name="Line 367"/>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74" name="Line 368"/>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75" name="Line 369"/>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76" name="Line 370"/>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77" name="Line 371"/>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78" name="Line 372"/>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79" name="Oval 373"/>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357" name="Group 374"/>
            <p:cNvGrpSpPr>
              <a:grpSpLocks/>
            </p:cNvGrpSpPr>
            <p:nvPr/>
          </p:nvGrpSpPr>
          <p:grpSpPr bwMode="auto">
            <a:xfrm>
              <a:off x="4608" y="700"/>
              <a:ext cx="306" cy="90"/>
              <a:chOff x="748" y="2251"/>
              <a:chExt cx="306" cy="90"/>
            </a:xfrm>
          </p:grpSpPr>
          <p:sp>
            <p:nvSpPr>
              <p:cNvPr id="358" name="AutoShape 375"/>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359" name="AutoShape 376"/>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360" name="AutoShape 377"/>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361" name="AutoShape 378"/>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362" name="AutoShape 379"/>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363" name="AutoShape 380"/>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grpSp>
      <p:sp>
        <p:nvSpPr>
          <p:cNvPr id="380" name="Line 381"/>
          <p:cNvSpPr>
            <a:spLocks noChangeShapeType="1"/>
          </p:cNvSpPr>
          <p:nvPr/>
        </p:nvSpPr>
        <p:spPr bwMode="auto">
          <a:xfrm flipV="1">
            <a:off x="2711979" y="2062121"/>
            <a:ext cx="92032" cy="22051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81" name="Line 382"/>
          <p:cNvSpPr>
            <a:spLocks noChangeShapeType="1"/>
          </p:cNvSpPr>
          <p:nvPr/>
        </p:nvSpPr>
        <p:spPr bwMode="auto">
          <a:xfrm flipV="1">
            <a:off x="2312522" y="2022356"/>
            <a:ext cx="403374" cy="54767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82" name="Line 383"/>
          <p:cNvSpPr>
            <a:spLocks noChangeShapeType="1"/>
          </p:cNvSpPr>
          <p:nvPr/>
        </p:nvSpPr>
        <p:spPr bwMode="auto">
          <a:xfrm flipV="1">
            <a:off x="2268465" y="1980783"/>
            <a:ext cx="402394" cy="17894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83" name="Line 384"/>
          <p:cNvSpPr>
            <a:spLocks noChangeShapeType="1"/>
          </p:cNvSpPr>
          <p:nvPr/>
        </p:nvSpPr>
        <p:spPr bwMode="auto">
          <a:xfrm flipV="1">
            <a:off x="1913065" y="2021452"/>
            <a:ext cx="801852" cy="3434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384" name="Group 385"/>
          <p:cNvGrpSpPr>
            <a:grpSpLocks/>
          </p:cNvGrpSpPr>
          <p:nvPr/>
        </p:nvGrpSpPr>
        <p:grpSpPr bwMode="auto">
          <a:xfrm>
            <a:off x="2455470" y="1734969"/>
            <a:ext cx="695135" cy="383191"/>
            <a:chOff x="1193" y="1207"/>
            <a:chExt cx="710" cy="424"/>
          </a:xfrm>
        </p:grpSpPr>
        <p:sp>
          <p:nvSpPr>
            <p:cNvPr id="385" name="AutoShape 386"/>
            <p:cNvSpPr>
              <a:spLocks noChangeArrowheads="1"/>
            </p:cNvSpPr>
            <p:nvPr/>
          </p:nvSpPr>
          <p:spPr bwMode="auto">
            <a:xfrm>
              <a:off x="1233" y="1207"/>
              <a:ext cx="545" cy="363"/>
            </a:xfrm>
            <a:prstGeom prst="can">
              <a:avLst>
                <a:gd name="adj" fmla="val 44935"/>
              </a:avLst>
            </a:prstGeom>
            <a:solidFill>
              <a:srgbClr val="FF99FF"/>
            </a:solidFill>
            <a:ln w="63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zh-CN" altLang="zh-CN" sz="1100" b="1">
                <a:latin typeface="微软雅黑" panose="020B0503020204020204" pitchFamily="34" charset="-122"/>
                <a:ea typeface="微软雅黑" panose="020B0503020204020204" pitchFamily="34" charset="-122"/>
              </a:endParaRPr>
            </a:p>
          </p:txBody>
        </p:sp>
        <p:sp>
          <p:nvSpPr>
            <p:cNvPr id="386" name="Text Box 387"/>
            <p:cNvSpPr txBox="1">
              <a:spLocks noChangeArrowheads="1"/>
            </p:cNvSpPr>
            <p:nvPr/>
          </p:nvSpPr>
          <p:spPr bwMode="auto">
            <a:xfrm>
              <a:off x="1193" y="1321"/>
              <a:ext cx="710" cy="310"/>
            </a:xfrm>
            <a:prstGeom prst="rect">
              <a:avLst/>
            </a:prstGeom>
            <a:noFill/>
            <a:ln w="9525">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100" b="1" dirty="0">
                  <a:latin typeface="微软雅黑" panose="020B0503020204020204" pitchFamily="34" charset="-122"/>
                  <a:ea typeface="微软雅黑" panose="020B0503020204020204" pitchFamily="34" charset="-122"/>
                </a:rPr>
                <a:t>锚</a:t>
              </a:r>
              <a:r>
                <a:rPr kumimoji="1" lang="en-US" altLang="zh-CN" sz="1100" b="1" dirty="0">
                  <a:latin typeface="微软雅黑" panose="020B0503020204020204" pitchFamily="34" charset="-122"/>
                  <a:ea typeface="微软雅黑" panose="020B0503020204020204" pitchFamily="34" charset="-122"/>
                </a:rPr>
                <a:t>MSC</a:t>
              </a:r>
            </a:p>
          </p:txBody>
        </p:sp>
      </p:grpSp>
      <p:sp>
        <p:nvSpPr>
          <p:cNvPr id="387" name="Freeform 388"/>
          <p:cNvSpPr>
            <a:spLocks/>
          </p:cNvSpPr>
          <p:nvPr/>
        </p:nvSpPr>
        <p:spPr bwMode="auto">
          <a:xfrm>
            <a:off x="2551413" y="1360812"/>
            <a:ext cx="1076968" cy="543153"/>
          </a:xfrm>
          <a:custGeom>
            <a:avLst/>
            <a:gdLst>
              <a:gd name="T0" fmla="*/ 0 w 1100"/>
              <a:gd name="T1" fmla="*/ 0 h 601"/>
              <a:gd name="T2" fmla="*/ 742 w 1100"/>
              <a:gd name="T3" fmla="*/ 252 h 601"/>
              <a:gd name="T4" fmla="*/ 1064 w 1100"/>
              <a:gd name="T5" fmla="*/ 396 h 601"/>
              <a:gd name="T6" fmla="*/ 956 w 1100"/>
              <a:gd name="T7" fmla="*/ 568 h 601"/>
              <a:gd name="T8" fmla="*/ 478 w 1100"/>
              <a:gd name="T9" fmla="*/ 596 h 601"/>
            </a:gdLst>
            <a:ahLst/>
            <a:cxnLst>
              <a:cxn ang="0">
                <a:pos x="T0" y="T1"/>
              </a:cxn>
              <a:cxn ang="0">
                <a:pos x="T2" y="T3"/>
              </a:cxn>
              <a:cxn ang="0">
                <a:pos x="T4" y="T5"/>
              </a:cxn>
              <a:cxn ang="0">
                <a:pos x="T6" y="T7"/>
              </a:cxn>
              <a:cxn ang="0">
                <a:pos x="T8" y="T9"/>
              </a:cxn>
            </a:cxnLst>
            <a:rect l="0" t="0" r="r" b="b"/>
            <a:pathLst>
              <a:path w="1100" h="601">
                <a:moveTo>
                  <a:pt x="0" y="0"/>
                </a:moveTo>
                <a:cubicBezTo>
                  <a:pt x="124" y="42"/>
                  <a:pt x="565" y="186"/>
                  <a:pt x="742" y="252"/>
                </a:cubicBezTo>
                <a:cubicBezTo>
                  <a:pt x="919" y="318"/>
                  <a:pt x="1028" y="343"/>
                  <a:pt x="1064" y="396"/>
                </a:cubicBezTo>
                <a:cubicBezTo>
                  <a:pt x="1100" y="449"/>
                  <a:pt x="1054" y="535"/>
                  <a:pt x="956" y="568"/>
                </a:cubicBezTo>
                <a:cubicBezTo>
                  <a:pt x="858" y="601"/>
                  <a:pt x="578" y="590"/>
                  <a:pt x="478" y="596"/>
                </a:cubicBezTo>
              </a:path>
            </a:pathLst>
          </a:custGeom>
          <a:noFill/>
          <a:ln w="38100" cmpd="sng">
            <a:solidFill>
              <a:schemeClr val="hlink"/>
            </a:solidFill>
            <a:round/>
            <a:headEnd type="non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88" name="Freeform 389"/>
          <p:cNvSpPr>
            <a:spLocks/>
          </p:cNvSpPr>
          <p:nvPr/>
        </p:nvSpPr>
        <p:spPr bwMode="auto">
          <a:xfrm>
            <a:off x="2931792" y="3125668"/>
            <a:ext cx="1295776" cy="1149472"/>
          </a:xfrm>
          <a:custGeom>
            <a:avLst/>
            <a:gdLst>
              <a:gd name="T0" fmla="*/ 78 w 2210"/>
              <a:gd name="T1" fmla="*/ 404 h 1516"/>
              <a:gd name="T2" fmla="*/ 242 w 2210"/>
              <a:gd name="T3" fmla="*/ 217 h 1516"/>
              <a:gd name="T4" fmla="*/ 399 w 2210"/>
              <a:gd name="T5" fmla="*/ 88 h 1516"/>
              <a:gd name="T6" fmla="*/ 662 w 2210"/>
              <a:gd name="T7" fmla="*/ 12 h 1516"/>
              <a:gd name="T8" fmla="*/ 1045 w 2210"/>
              <a:gd name="T9" fmla="*/ 18 h 1516"/>
              <a:gd name="T10" fmla="*/ 1594 w 2210"/>
              <a:gd name="T11" fmla="*/ 66 h 1516"/>
              <a:gd name="T12" fmla="*/ 2057 w 2210"/>
              <a:gd name="T13" fmla="*/ 131 h 1516"/>
              <a:gd name="T14" fmla="*/ 2175 w 2210"/>
              <a:gd name="T15" fmla="*/ 481 h 1516"/>
              <a:gd name="T16" fmla="*/ 2207 w 2210"/>
              <a:gd name="T17" fmla="*/ 712 h 1516"/>
              <a:gd name="T18" fmla="*/ 2188 w 2210"/>
              <a:gd name="T19" fmla="*/ 958 h 1516"/>
              <a:gd name="T20" fmla="*/ 2072 w 2210"/>
              <a:gd name="T21" fmla="*/ 1124 h 1516"/>
              <a:gd name="T22" fmla="*/ 1908 w 2210"/>
              <a:gd name="T23" fmla="*/ 1254 h 1516"/>
              <a:gd name="T24" fmla="*/ 1682 w 2210"/>
              <a:gd name="T25" fmla="*/ 1345 h 1516"/>
              <a:gd name="T26" fmla="*/ 1400 w 2210"/>
              <a:gd name="T27" fmla="*/ 1396 h 1516"/>
              <a:gd name="T28" fmla="*/ 1071 w 2210"/>
              <a:gd name="T29" fmla="*/ 1498 h 1516"/>
              <a:gd name="T30" fmla="*/ 716 w 2210"/>
              <a:gd name="T31" fmla="*/ 1504 h 1516"/>
              <a:gd name="T32" fmla="*/ 371 w 2210"/>
              <a:gd name="T33" fmla="*/ 1429 h 1516"/>
              <a:gd name="T34" fmla="*/ 94 w 2210"/>
              <a:gd name="T35" fmla="*/ 1209 h 1516"/>
              <a:gd name="T36" fmla="*/ 3 w 2210"/>
              <a:gd name="T37" fmla="*/ 710 h 1516"/>
              <a:gd name="T38" fmla="*/ 78 w 2210"/>
              <a:gd name="T39" fmla="*/ 404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10" h="1516">
                <a:moveTo>
                  <a:pt x="78" y="404"/>
                </a:moveTo>
                <a:cubicBezTo>
                  <a:pt x="118" y="322"/>
                  <a:pt x="189" y="270"/>
                  <a:pt x="242" y="217"/>
                </a:cubicBezTo>
                <a:cubicBezTo>
                  <a:pt x="295" y="164"/>
                  <a:pt x="329" y="122"/>
                  <a:pt x="399" y="88"/>
                </a:cubicBezTo>
                <a:cubicBezTo>
                  <a:pt x="469" y="54"/>
                  <a:pt x="554" y="24"/>
                  <a:pt x="662" y="12"/>
                </a:cubicBezTo>
                <a:cubicBezTo>
                  <a:pt x="770" y="0"/>
                  <a:pt x="890" y="9"/>
                  <a:pt x="1045" y="18"/>
                </a:cubicBezTo>
                <a:cubicBezTo>
                  <a:pt x="1200" y="27"/>
                  <a:pt x="1425" y="47"/>
                  <a:pt x="1594" y="66"/>
                </a:cubicBezTo>
                <a:cubicBezTo>
                  <a:pt x="1763" y="85"/>
                  <a:pt x="1960" y="62"/>
                  <a:pt x="2057" y="131"/>
                </a:cubicBezTo>
                <a:cubicBezTo>
                  <a:pt x="2154" y="200"/>
                  <a:pt x="2150" y="384"/>
                  <a:pt x="2175" y="481"/>
                </a:cubicBezTo>
                <a:cubicBezTo>
                  <a:pt x="2200" y="578"/>
                  <a:pt x="2205" y="633"/>
                  <a:pt x="2207" y="712"/>
                </a:cubicBezTo>
                <a:cubicBezTo>
                  <a:pt x="2209" y="791"/>
                  <a:pt x="2210" y="889"/>
                  <a:pt x="2188" y="958"/>
                </a:cubicBezTo>
                <a:cubicBezTo>
                  <a:pt x="2166" y="1027"/>
                  <a:pt x="2119" y="1075"/>
                  <a:pt x="2072" y="1124"/>
                </a:cubicBezTo>
                <a:cubicBezTo>
                  <a:pt x="2025" y="1173"/>
                  <a:pt x="1973" y="1217"/>
                  <a:pt x="1908" y="1254"/>
                </a:cubicBezTo>
                <a:cubicBezTo>
                  <a:pt x="1843" y="1291"/>
                  <a:pt x="1767" y="1321"/>
                  <a:pt x="1682" y="1345"/>
                </a:cubicBezTo>
                <a:cubicBezTo>
                  <a:pt x="1597" y="1369"/>
                  <a:pt x="1502" y="1371"/>
                  <a:pt x="1400" y="1396"/>
                </a:cubicBezTo>
                <a:cubicBezTo>
                  <a:pt x="1298" y="1421"/>
                  <a:pt x="1185" y="1480"/>
                  <a:pt x="1071" y="1498"/>
                </a:cubicBezTo>
                <a:cubicBezTo>
                  <a:pt x="957" y="1516"/>
                  <a:pt x="833" y="1515"/>
                  <a:pt x="716" y="1504"/>
                </a:cubicBezTo>
                <a:cubicBezTo>
                  <a:pt x="599" y="1493"/>
                  <a:pt x="475" y="1478"/>
                  <a:pt x="371" y="1429"/>
                </a:cubicBezTo>
                <a:cubicBezTo>
                  <a:pt x="267" y="1380"/>
                  <a:pt x="155" y="1329"/>
                  <a:pt x="94" y="1209"/>
                </a:cubicBezTo>
                <a:cubicBezTo>
                  <a:pt x="33" y="1089"/>
                  <a:pt x="6" y="844"/>
                  <a:pt x="3" y="710"/>
                </a:cubicBezTo>
                <a:cubicBezTo>
                  <a:pt x="0" y="576"/>
                  <a:pt x="43" y="496"/>
                  <a:pt x="78" y="404"/>
                </a:cubicBezTo>
                <a:close/>
              </a:path>
            </a:pathLst>
          </a:custGeom>
          <a:solidFill>
            <a:srgbClr val="66FFFF"/>
          </a:solidFill>
          <a:ln>
            <a:noFill/>
          </a:ln>
          <a:effectLs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89" name="AutoShape 390"/>
          <p:cNvSpPr>
            <a:spLocks noChangeArrowheads="1"/>
          </p:cNvSpPr>
          <p:nvPr/>
        </p:nvSpPr>
        <p:spPr bwMode="auto">
          <a:xfrm>
            <a:off x="3187328" y="3375103"/>
            <a:ext cx="444494" cy="355174"/>
          </a:xfrm>
          <a:prstGeom prst="hexagon">
            <a:avLst>
              <a:gd name="adj" fmla="val 28880"/>
              <a:gd name="vf" fmla="val 115470"/>
            </a:avLst>
          </a:prstGeom>
          <a:solidFill>
            <a:schemeClr val="bg1"/>
          </a:solidFill>
          <a:ln w="6350">
            <a:solidFill>
              <a:schemeClr val="tx1"/>
            </a:solidFill>
            <a:prstDash val="dash"/>
            <a:miter lim="800000"/>
            <a:headEnd/>
            <a:tailEnd/>
          </a:ln>
          <a:effectLs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390" name="AutoShape 391"/>
          <p:cNvSpPr>
            <a:spLocks noChangeArrowheads="1"/>
          </p:cNvSpPr>
          <p:nvPr/>
        </p:nvSpPr>
        <p:spPr bwMode="auto">
          <a:xfrm>
            <a:off x="3520209" y="3194352"/>
            <a:ext cx="444494" cy="355174"/>
          </a:xfrm>
          <a:prstGeom prst="hexagon">
            <a:avLst>
              <a:gd name="adj" fmla="val 28880"/>
              <a:gd name="vf" fmla="val 115470"/>
            </a:avLst>
          </a:prstGeom>
          <a:solidFill>
            <a:schemeClr val="bg1"/>
          </a:solidFill>
          <a:ln w="6350">
            <a:solidFill>
              <a:schemeClr val="tx1"/>
            </a:solidFill>
            <a:prstDash val="dash"/>
            <a:miter lim="800000"/>
            <a:headEnd/>
            <a:tailEnd/>
          </a:ln>
          <a:effectLs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391" name="AutoShape 392"/>
          <p:cNvSpPr>
            <a:spLocks noChangeArrowheads="1"/>
          </p:cNvSpPr>
          <p:nvPr/>
        </p:nvSpPr>
        <p:spPr bwMode="auto">
          <a:xfrm>
            <a:off x="3524125" y="3550429"/>
            <a:ext cx="444494" cy="355174"/>
          </a:xfrm>
          <a:prstGeom prst="hexagon">
            <a:avLst>
              <a:gd name="adj" fmla="val 28880"/>
              <a:gd name="vf" fmla="val 115470"/>
            </a:avLst>
          </a:prstGeom>
          <a:solidFill>
            <a:schemeClr val="bg1"/>
          </a:solidFill>
          <a:ln w="6350">
            <a:solidFill>
              <a:schemeClr val="tx1"/>
            </a:solidFill>
            <a:prstDash val="dash"/>
            <a:miter lim="800000"/>
            <a:headEnd/>
            <a:tailEnd/>
          </a:ln>
          <a:effectLs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392" name="AutoShape 393"/>
          <p:cNvSpPr>
            <a:spLocks noChangeArrowheads="1"/>
          </p:cNvSpPr>
          <p:nvPr/>
        </p:nvSpPr>
        <p:spPr bwMode="auto">
          <a:xfrm>
            <a:off x="3192223" y="3731179"/>
            <a:ext cx="444494" cy="355174"/>
          </a:xfrm>
          <a:prstGeom prst="hexagon">
            <a:avLst>
              <a:gd name="adj" fmla="val 28880"/>
              <a:gd name="vf" fmla="val 115470"/>
            </a:avLst>
          </a:prstGeom>
          <a:solidFill>
            <a:schemeClr val="bg1"/>
          </a:solidFill>
          <a:ln w="6350">
            <a:solidFill>
              <a:schemeClr val="tx1"/>
            </a:solidFill>
            <a:prstDash val="dash"/>
            <a:miter lim="800000"/>
            <a:headEnd/>
            <a:tailEnd/>
          </a:ln>
          <a:effectLs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nvGrpSpPr>
          <p:cNvPr id="393" name="Group 394"/>
          <p:cNvGrpSpPr>
            <a:grpSpLocks/>
          </p:cNvGrpSpPr>
          <p:nvPr/>
        </p:nvGrpSpPr>
        <p:grpSpPr bwMode="auto">
          <a:xfrm>
            <a:off x="3775745" y="3166337"/>
            <a:ext cx="177210" cy="287392"/>
            <a:chOff x="4608" y="700"/>
            <a:chExt cx="306" cy="553"/>
          </a:xfrm>
        </p:grpSpPr>
        <p:grpSp>
          <p:nvGrpSpPr>
            <p:cNvPr id="394" name="Group 395"/>
            <p:cNvGrpSpPr>
              <a:grpSpLocks/>
            </p:cNvGrpSpPr>
            <p:nvPr/>
          </p:nvGrpSpPr>
          <p:grpSpPr bwMode="auto">
            <a:xfrm>
              <a:off x="4694" y="784"/>
              <a:ext cx="134" cy="469"/>
              <a:chOff x="4740" y="784"/>
              <a:chExt cx="88" cy="692"/>
            </a:xfrm>
          </p:grpSpPr>
          <p:sp>
            <p:nvSpPr>
              <p:cNvPr id="402" name="Line 396"/>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403" name="Group 397"/>
              <p:cNvGrpSpPr>
                <a:grpSpLocks/>
              </p:cNvGrpSpPr>
              <p:nvPr/>
            </p:nvGrpSpPr>
            <p:grpSpPr bwMode="auto">
              <a:xfrm>
                <a:off x="4740" y="784"/>
                <a:ext cx="88" cy="692"/>
                <a:chOff x="4740" y="784"/>
                <a:chExt cx="88" cy="692"/>
              </a:xfrm>
            </p:grpSpPr>
            <p:sp>
              <p:nvSpPr>
                <p:cNvPr id="404" name="Line 398"/>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05" name="Line 399"/>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06" name="Line 400"/>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07" name="Line 401"/>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08" name="Line 402"/>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09" name="Line 403"/>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10" name="Line 404"/>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11" name="Line 405"/>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12" name="Line 406"/>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13" name="Line 407"/>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14" name="Line 408"/>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15" name="Line 409"/>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16" name="Line 410"/>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17" name="Oval 411"/>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395" name="Group 412"/>
            <p:cNvGrpSpPr>
              <a:grpSpLocks/>
            </p:cNvGrpSpPr>
            <p:nvPr/>
          </p:nvGrpSpPr>
          <p:grpSpPr bwMode="auto">
            <a:xfrm>
              <a:off x="4608" y="700"/>
              <a:ext cx="306" cy="90"/>
              <a:chOff x="748" y="2251"/>
              <a:chExt cx="306" cy="90"/>
            </a:xfrm>
          </p:grpSpPr>
          <p:sp>
            <p:nvSpPr>
              <p:cNvPr id="396" name="AutoShape 413"/>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397" name="AutoShape 414"/>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398" name="AutoShape 415"/>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399" name="AutoShape 416"/>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400" name="AutoShape 417"/>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401" name="AutoShape 418"/>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418" name="Group 419"/>
          <p:cNvGrpSpPr>
            <a:grpSpLocks/>
          </p:cNvGrpSpPr>
          <p:nvPr/>
        </p:nvGrpSpPr>
        <p:grpSpPr bwMode="auto">
          <a:xfrm>
            <a:off x="3306773" y="3263942"/>
            <a:ext cx="177210" cy="287392"/>
            <a:chOff x="4608" y="700"/>
            <a:chExt cx="306" cy="553"/>
          </a:xfrm>
        </p:grpSpPr>
        <p:grpSp>
          <p:nvGrpSpPr>
            <p:cNvPr id="419" name="Group 420"/>
            <p:cNvGrpSpPr>
              <a:grpSpLocks/>
            </p:cNvGrpSpPr>
            <p:nvPr/>
          </p:nvGrpSpPr>
          <p:grpSpPr bwMode="auto">
            <a:xfrm>
              <a:off x="4694" y="784"/>
              <a:ext cx="134" cy="469"/>
              <a:chOff x="4740" y="784"/>
              <a:chExt cx="88" cy="692"/>
            </a:xfrm>
          </p:grpSpPr>
          <p:sp>
            <p:nvSpPr>
              <p:cNvPr id="427" name="Line 421"/>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428" name="Group 422"/>
              <p:cNvGrpSpPr>
                <a:grpSpLocks/>
              </p:cNvGrpSpPr>
              <p:nvPr/>
            </p:nvGrpSpPr>
            <p:grpSpPr bwMode="auto">
              <a:xfrm>
                <a:off x="4740" y="784"/>
                <a:ext cx="88" cy="692"/>
                <a:chOff x="4740" y="784"/>
                <a:chExt cx="88" cy="692"/>
              </a:xfrm>
            </p:grpSpPr>
            <p:sp>
              <p:nvSpPr>
                <p:cNvPr id="429" name="Line 423"/>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30" name="Line 424"/>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31" name="Line 425"/>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32" name="Line 426"/>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33" name="Line 427"/>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34" name="Line 428"/>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35" name="Line 429"/>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36" name="Line 430"/>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37" name="Line 431"/>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38" name="Line 432"/>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39" name="Line 433"/>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40" name="Line 434"/>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41" name="Line 435"/>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42" name="Oval 436"/>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420" name="Group 437"/>
            <p:cNvGrpSpPr>
              <a:grpSpLocks/>
            </p:cNvGrpSpPr>
            <p:nvPr/>
          </p:nvGrpSpPr>
          <p:grpSpPr bwMode="auto">
            <a:xfrm>
              <a:off x="4608" y="700"/>
              <a:ext cx="306" cy="90"/>
              <a:chOff x="748" y="2251"/>
              <a:chExt cx="306" cy="90"/>
            </a:xfrm>
          </p:grpSpPr>
          <p:sp>
            <p:nvSpPr>
              <p:cNvPr id="421" name="AutoShape 438"/>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422" name="AutoShape 439"/>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423" name="AutoShape 440"/>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424" name="AutoShape 441"/>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425" name="AutoShape 442"/>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426" name="AutoShape 443"/>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443" name="Group 444"/>
          <p:cNvGrpSpPr>
            <a:grpSpLocks/>
          </p:cNvGrpSpPr>
          <p:nvPr/>
        </p:nvGrpSpPr>
        <p:grpSpPr bwMode="auto">
          <a:xfrm>
            <a:off x="3706231" y="3469092"/>
            <a:ext cx="177210" cy="287392"/>
            <a:chOff x="4608" y="700"/>
            <a:chExt cx="306" cy="553"/>
          </a:xfrm>
          <a:solidFill>
            <a:schemeClr val="bg1"/>
          </a:solidFill>
        </p:grpSpPr>
        <p:grpSp>
          <p:nvGrpSpPr>
            <p:cNvPr id="444" name="Group 445"/>
            <p:cNvGrpSpPr>
              <a:grpSpLocks/>
            </p:cNvGrpSpPr>
            <p:nvPr/>
          </p:nvGrpSpPr>
          <p:grpSpPr bwMode="auto">
            <a:xfrm>
              <a:off x="4694" y="784"/>
              <a:ext cx="134" cy="469"/>
              <a:chOff x="4740" y="784"/>
              <a:chExt cx="88" cy="692"/>
            </a:xfrm>
            <a:grpFill/>
          </p:grpSpPr>
          <p:sp>
            <p:nvSpPr>
              <p:cNvPr id="452" name="Line 446"/>
              <p:cNvSpPr>
                <a:spLocks noChangeShapeType="1"/>
              </p:cNvSpPr>
              <p:nvPr/>
            </p:nvSpPr>
            <p:spPr bwMode="auto">
              <a:xfrm>
                <a:off x="4771" y="1032"/>
                <a:ext cx="29" cy="1"/>
              </a:xfrm>
              <a:prstGeom prst="line">
                <a:avLst/>
              </a:prstGeom>
              <a:grpFill/>
              <a:ln w="6350">
                <a:solidFill>
                  <a:schemeClr val="tx1"/>
                </a:solidFill>
                <a:round/>
                <a:headEnd/>
                <a:tailEnd/>
              </a:ln>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453" name="Group 447"/>
              <p:cNvGrpSpPr>
                <a:grpSpLocks/>
              </p:cNvGrpSpPr>
              <p:nvPr/>
            </p:nvGrpSpPr>
            <p:grpSpPr bwMode="auto">
              <a:xfrm>
                <a:off x="4740" y="784"/>
                <a:ext cx="88" cy="692"/>
                <a:chOff x="4740" y="784"/>
                <a:chExt cx="88" cy="692"/>
              </a:xfrm>
              <a:grpFill/>
            </p:grpSpPr>
            <p:sp>
              <p:nvSpPr>
                <p:cNvPr id="454" name="Line 448"/>
                <p:cNvSpPr>
                  <a:spLocks noChangeShapeType="1"/>
                </p:cNvSpPr>
                <p:nvPr/>
              </p:nvSpPr>
              <p:spPr bwMode="auto">
                <a:xfrm flipV="1">
                  <a:off x="4785" y="793"/>
                  <a:ext cx="1" cy="139"/>
                </a:xfrm>
                <a:prstGeom prst="line">
                  <a:avLst/>
                </a:prstGeom>
                <a:grpFill/>
                <a:ln w="6350">
                  <a:solidFill>
                    <a:schemeClr val="tx1"/>
                  </a:solidFill>
                  <a:round/>
                  <a:headEnd/>
                  <a:tailEnd/>
                </a:ln>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55" name="Line 449"/>
                <p:cNvSpPr>
                  <a:spLocks noChangeShapeType="1"/>
                </p:cNvSpPr>
                <p:nvPr/>
              </p:nvSpPr>
              <p:spPr bwMode="auto">
                <a:xfrm flipV="1">
                  <a:off x="4740" y="929"/>
                  <a:ext cx="35" cy="547"/>
                </a:xfrm>
                <a:prstGeom prst="line">
                  <a:avLst/>
                </a:prstGeom>
                <a:grpFill/>
                <a:ln w="6350">
                  <a:solidFill>
                    <a:schemeClr val="tx1"/>
                  </a:solidFill>
                  <a:round/>
                  <a:headEnd/>
                  <a:tailEnd/>
                </a:ln>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56" name="Line 450"/>
                <p:cNvSpPr>
                  <a:spLocks noChangeShapeType="1"/>
                </p:cNvSpPr>
                <p:nvPr/>
              </p:nvSpPr>
              <p:spPr bwMode="auto">
                <a:xfrm>
                  <a:off x="4793" y="929"/>
                  <a:ext cx="35" cy="547"/>
                </a:xfrm>
                <a:prstGeom prst="line">
                  <a:avLst/>
                </a:prstGeom>
                <a:grpFill/>
                <a:ln w="6350">
                  <a:solidFill>
                    <a:schemeClr val="tx1"/>
                  </a:solidFill>
                  <a:round/>
                  <a:headEnd/>
                  <a:tailEnd/>
                </a:ln>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57" name="Line 451"/>
                <p:cNvSpPr>
                  <a:spLocks noChangeShapeType="1"/>
                </p:cNvSpPr>
                <p:nvPr/>
              </p:nvSpPr>
              <p:spPr bwMode="auto">
                <a:xfrm>
                  <a:off x="4743" y="1461"/>
                  <a:ext cx="84" cy="1"/>
                </a:xfrm>
                <a:prstGeom prst="line">
                  <a:avLst/>
                </a:prstGeom>
                <a:grpFill/>
                <a:ln w="6350">
                  <a:solidFill>
                    <a:schemeClr val="tx1"/>
                  </a:solidFill>
                  <a:round/>
                  <a:headEnd/>
                  <a:tailEnd/>
                </a:ln>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58" name="Line 452"/>
                <p:cNvSpPr>
                  <a:spLocks noChangeShapeType="1"/>
                </p:cNvSpPr>
                <p:nvPr/>
              </p:nvSpPr>
              <p:spPr bwMode="auto">
                <a:xfrm>
                  <a:off x="4753" y="1312"/>
                  <a:ext cx="66" cy="1"/>
                </a:xfrm>
                <a:prstGeom prst="line">
                  <a:avLst/>
                </a:prstGeom>
                <a:grpFill/>
                <a:ln w="6350">
                  <a:solidFill>
                    <a:schemeClr val="tx1"/>
                  </a:solidFill>
                  <a:round/>
                  <a:headEnd/>
                  <a:tailEnd/>
                </a:ln>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59" name="Line 453"/>
                <p:cNvSpPr>
                  <a:spLocks noChangeShapeType="1"/>
                </p:cNvSpPr>
                <p:nvPr/>
              </p:nvSpPr>
              <p:spPr bwMode="auto">
                <a:xfrm>
                  <a:off x="4752" y="1314"/>
                  <a:ext cx="73" cy="151"/>
                </a:xfrm>
                <a:prstGeom prst="line">
                  <a:avLst/>
                </a:prstGeom>
                <a:grpFill/>
                <a:ln w="6350">
                  <a:solidFill>
                    <a:schemeClr val="tx1"/>
                  </a:solidFill>
                  <a:round/>
                  <a:headEnd/>
                  <a:tailEnd/>
                </a:ln>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60" name="Line 454"/>
                <p:cNvSpPr>
                  <a:spLocks noChangeShapeType="1"/>
                </p:cNvSpPr>
                <p:nvPr/>
              </p:nvSpPr>
              <p:spPr bwMode="auto">
                <a:xfrm flipH="1">
                  <a:off x="4745" y="1313"/>
                  <a:ext cx="73" cy="149"/>
                </a:xfrm>
                <a:prstGeom prst="line">
                  <a:avLst/>
                </a:prstGeom>
                <a:grpFill/>
                <a:ln w="6350">
                  <a:solidFill>
                    <a:schemeClr val="tx1"/>
                  </a:solidFill>
                  <a:round/>
                  <a:headEnd/>
                  <a:tailEnd/>
                </a:ln>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61" name="Line 455"/>
                <p:cNvSpPr>
                  <a:spLocks noChangeShapeType="1"/>
                </p:cNvSpPr>
                <p:nvPr/>
              </p:nvSpPr>
              <p:spPr bwMode="auto">
                <a:xfrm>
                  <a:off x="4762" y="1167"/>
                  <a:ext cx="46" cy="1"/>
                </a:xfrm>
                <a:prstGeom prst="line">
                  <a:avLst/>
                </a:prstGeom>
                <a:grpFill/>
                <a:ln w="6350">
                  <a:solidFill>
                    <a:schemeClr val="tx1"/>
                  </a:solidFill>
                  <a:round/>
                  <a:headEnd/>
                  <a:tailEnd/>
                </a:ln>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62" name="Line 456"/>
                <p:cNvSpPr>
                  <a:spLocks noChangeShapeType="1"/>
                </p:cNvSpPr>
                <p:nvPr/>
              </p:nvSpPr>
              <p:spPr bwMode="auto">
                <a:xfrm>
                  <a:off x="4761" y="1166"/>
                  <a:ext cx="54" cy="147"/>
                </a:xfrm>
                <a:prstGeom prst="line">
                  <a:avLst/>
                </a:prstGeom>
                <a:grpFill/>
                <a:ln w="6350">
                  <a:solidFill>
                    <a:schemeClr val="tx1"/>
                  </a:solidFill>
                  <a:round/>
                  <a:headEnd/>
                  <a:tailEnd/>
                </a:ln>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63" name="Line 457"/>
                <p:cNvSpPr>
                  <a:spLocks noChangeShapeType="1"/>
                </p:cNvSpPr>
                <p:nvPr/>
              </p:nvSpPr>
              <p:spPr bwMode="auto">
                <a:xfrm flipV="1">
                  <a:off x="4750" y="1166"/>
                  <a:ext cx="57" cy="145"/>
                </a:xfrm>
                <a:prstGeom prst="line">
                  <a:avLst/>
                </a:prstGeom>
                <a:grpFill/>
                <a:ln w="6350">
                  <a:solidFill>
                    <a:schemeClr val="tx1"/>
                  </a:solidFill>
                  <a:round/>
                  <a:headEnd/>
                  <a:tailEnd/>
                </a:ln>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64" name="Line 458"/>
                <p:cNvSpPr>
                  <a:spLocks noChangeShapeType="1"/>
                </p:cNvSpPr>
                <p:nvPr/>
              </p:nvSpPr>
              <p:spPr bwMode="auto">
                <a:xfrm>
                  <a:off x="4768" y="1032"/>
                  <a:ext cx="41" cy="136"/>
                </a:xfrm>
                <a:prstGeom prst="line">
                  <a:avLst/>
                </a:prstGeom>
                <a:grpFill/>
                <a:ln w="6350">
                  <a:solidFill>
                    <a:schemeClr val="tx1"/>
                  </a:solidFill>
                  <a:round/>
                  <a:headEnd/>
                  <a:tailEnd/>
                </a:ln>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65" name="Line 459"/>
                <p:cNvSpPr>
                  <a:spLocks noChangeShapeType="1"/>
                </p:cNvSpPr>
                <p:nvPr/>
              </p:nvSpPr>
              <p:spPr bwMode="auto">
                <a:xfrm flipV="1">
                  <a:off x="4759" y="1031"/>
                  <a:ext cx="39" cy="138"/>
                </a:xfrm>
                <a:prstGeom prst="line">
                  <a:avLst/>
                </a:prstGeom>
                <a:grpFill/>
                <a:ln w="6350">
                  <a:solidFill>
                    <a:schemeClr val="tx1"/>
                  </a:solidFill>
                  <a:round/>
                  <a:headEnd/>
                  <a:tailEnd/>
                </a:ln>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66" name="Line 460"/>
                <p:cNvSpPr>
                  <a:spLocks noChangeShapeType="1"/>
                </p:cNvSpPr>
                <p:nvPr/>
              </p:nvSpPr>
              <p:spPr bwMode="auto">
                <a:xfrm flipV="1">
                  <a:off x="4766" y="930"/>
                  <a:ext cx="27" cy="106"/>
                </a:xfrm>
                <a:prstGeom prst="line">
                  <a:avLst/>
                </a:prstGeom>
                <a:grpFill/>
                <a:ln w="6350">
                  <a:solidFill>
                    <a:schemeClr val="tx1"/>
                  </a:solidFill>
                  <a:round/>
                  <a:headEnd/>
                  <a:tailEnd/>
                </a:ln>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67" name="Oval 461"/>
                <p:cNvSpPr>
                  <a:spLocks noChangeArrowheads="1"/>
                </p:cNvSpPr>
                <p:nvPr/>
              </p:nvSpPr>
              <p:spPr bwMode="auto">
                <a:xfrm>
                  <a:off x="4774" y="784"/>
                  <a:ext cx="22" cy="16"/>
                </a:xfrm>
                <a:prstGeom prst="ellipse">
                  <a:avLst/>
                </a:prstGeom>
                <a:grpFill/>
                <a:ln w="6350">
                  <a:solidFill>
                    <a:schemeClr val="tx1"/>
                  </a:solidFill>
                  <a:round/>
                  <a:headEnd/>
                  <a:tailEnd/>
                </a:ln>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445" name="Group 462"/>
            <p:cNvGrpSpPr>
              <a:grpSpLocks/>
            </p:cNvGrpSpPr>
            <p:nvPr/>
          </p:nvGrpSpPr>
          <p:grpSpPr bwMode="auto">
            <a:xfrm>
              <a:off x="4608" y="700"/>
              <a:ext cx="306" cy="90"/>
              <a:chOff x="748" y="2251"/>
              <a:chExt cx="306" cy="90"/>
            </a:xfrm>
            <a:grpFill/>
          </p:grpSpPr>
          <p:sp>
            <p:nvSpPr>
              <p:cNvPr id="446" name="AutoShape 463"/>
              <p:cNvSpPr>
                <a:spLocks noChangeArrowheads="1"/>
              </p:cNvSpPr>
              <p:nvPr/>
            </p:nvSpPr>
            <p:spPr bwMode="auto">
              <a:xfrm>
                <a:off x="748" y="2251"/>
                <a:ext cx="111" cy="90"/>
              </a:xfrm>
              <a:prstGeom prst="moon">
                <a:avLst>
                  <a:gd name="adj" fmla="val 18444"/>
                </a:avLst>
              </a:prstGeom>
              <a:grpFill/>
              <a:ln w="63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447" name="AutoShape 464"/>
              <p:cNvSpPr>
                <a:spLocks noChangeArrowheads="1"/>
              </p:cNvSpPr>
              <p:nvPr/>
            </p:nvSpPr>
            <p:spPr bwMode="auto">
              <a:xfrm flipH="1">
                <a:off x="943" y="2251"/>
                <a:ext cx="111" cy="90"/>
              </a:xfrm>
              <a:prstGeom prst="moon">
                <a:avLst>
                  <a:gd name="adj" fmla="val 18444"/>
                </a:avLst>
              </a:prstGeom>
              <a:grpFill/>
              <a:ln w="63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448" name="AutoShape 465"/>
              <p:cNvSpPr>
                <a:spLocks noChangeArrowheads="1"/>
              </p:cNvSpPr>
              <p:nvPr/>
            </p:nvSpPr>
            <p:spPr bwMode="auto">
              <a:xfrm flipH="1">
                <a:off x="922" y="2266"/>
                <a:ext cx="70" cy="60"/>
              </a:xfrm>
              <a:prstGeom prst="moon">
                <a:avLst>
                  <a:gd name="adj" fmla="val 18347"/>
                </a:avLst>
              </a:prstGeom>
              <a:grpFill/>
              <a:ln w="63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449" name="AutoShape 466"/>
              <p:cNvSpPr>
                <a:spLocks noChangeArrowheads="1"/>
              </p:cNvSpPr>
              <p:nvPr/>
            </p:nvSpPr>
            <p:spPr bwMode="auto">
              <a:xfrm>
                <a:off x="806" y="2266"/>
                <a:ext cx="70" cy="60"/>
              </a:xfrm>
              <a:prstGeom prst="moon">
                <a:avLst>
                  <a:gd name="adj" fmla="val 18347"/>
                </a:avLst>
              </a:prstGeom>
              <a:grpFill/>
              <a:ln w="63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450" name="AutoShape 467"/>
              <p:cNvSpPr>
                <a:spLocks noChangeArrowheads="1"/>
              </p:cNvSpPr>
              <p:nvPr/>
            </p:nvSpPr>
            <p:spPr bwMode="auto">
              <a:xfrm flipH="1">
                <a:off x="905" y="2281"/>
                <a:ext cx="35" cy="30"/>
              </a:xfrm>
              <a:prstGeom prst="moon">
                <a:avLst>
                  <a:gd name="adj" fmla="val 41907"/>
                </a:avLst>
              </a:prstGeom>
              <a:grpFill/>
              <a:ln w="63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451" name="AutoShape 468"/>
              <p:cNvSpPr>
                <a:spLocks noChangeArrowheads="1"/>
              </p:cNvSpPr>
              <p:nvPr/>
            </p:nvSpPr>
            <p:spPr bwMode="auto">
              <a:xfrm>
                <a:off x="857" y="2281"/>
                <a:ext cx="35" cy="30"/>
              </a:xfrm>
              <a:prstGeom prst="moon">
                <a:avLst>
                  <a:gd name="adj" fmla="val 41907"/>
                </a:avLst>
              </a:prstGeom>
              <a:grpFill/>
              <a:ln w="63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468" name="Group 469"/>
          <p:cNvGrpSpPr>
            <a:grpSpLocks/>
          </p:cNvGrpSpPr>
          <p:nvPr/>
        </p:nvGrpSpPr>
        <p:grpSpPr bwMode="auto">
          <a:xfrm>
            <a:off x="3350831" y="3632672"/>
            <a:ext cx="177210" cy="287392"/>
            <a:chOff x="4608" y="700"/>
            <a:chExt cx="306" cy="553"/>
          </a:xfrm>
        </p:grpSpPr>
        <p:grpSp>
          <p:nvGrpSpPr>
            <p:cNvPr id="469" name="Group 470"/>
            <p:cNvGrpSpPr>
              <a:grpSpLocks/>
            </p:cNvGrpSpPr>
            <p:nvPr/>
          </p:nvGrpSpPr>
          <p:grpSpPr bwMode="auto">
            <a:xfrm>
              <a:off x="4694" y="784"/>
              <a:ext cx="134" cy="469"/>
              <a:chOff x="4740" y="784"/>
              <a:chExt cx="88" cy="692"/>
            </a:xfrm>
          </p:grpSpPr>
          <p:sp>
            <p:nvSpPr>
              <p:cNvPr id="477" name="Line 471"/>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478" name="Group 472"/>
              <p:cNvGrpSpPr>
                <a:grpSpLocks/>
              </p:cNvGrpSpPr>
              <p:nvPr/>
            </p:nvGrpSpPr>
            <p:grpSpPr bwMode="auto">
              <a:xfrm>
                <a:off x="4740" y="784"/>
                <a:ext cx="88" cy="692"/>
                <a:chOff x="4740" y="784"/>
                <a:chExt cx="88" cy="692"/>
              </a:xfrm>
            </p:grpSpPr>
            <p:sp>
              <p:nvSpPr>
                <p:cNvPr id="479" name="Line 473"/>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80" name="Line 474"/>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81" name="Line 475"/>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82" name="Line 476"/>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83" name="Line 477"/>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84" name="Line 478"/>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85" name="Line 479"/>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86" name="Line 480"/>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87" name="Line 481"/>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88" name="Line 482"/>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89" name="Line 483"/>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90" name="Line 484"/>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91" name="Line 485"/>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92" name="Oval 486"/>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470" name="Group 487"/>
            <p:cNvGrpSpPr>
              <a:grpSpLocks/>
            </p:cNvGrpSpPr>
            <p:nvPr/>
          </p:nvGrpSpPr>
          <p:grpSpPr bwMode="auto">
            <a:xfrm>
              <a:off x="4608" y="700"/>
              <a:ext cx="306" cy="90"/>
              <a:chOff x="748" y="2251"/>
              <a:chExt cx="306" cy="90"/>
            </a:xfrm>
          </p:grpSpPr>
          <p:sp>
            <p:nvSpPr>
              <p:cNvPr id="471" name="AutoShape 488"/>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472" name="AutoShape 489"/>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473" name="AutoShape 490"/>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474" name="AutoShape 491"/>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475" name="AutoShape 492"/>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476" name="AutoShape 493"/>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grpSp>
      <p:sp>
        <p:nvSpPr>
          <p:cNvPr id="493" name="Line 494"/>
          <p:cNvSpPr>
            <a:spLocks noChangeShapeType="1"/>
          </p:cNvSpPr>
          <p:nvPr/>
        </p:nvSpPr>
        <p:spPr bwMode="auto">
          <a:xfrm flipH="1" flipV="1">
            <a:off x="3623989" y="3208812"/>
            <a:ext cx="171336" cy="506099"/>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94" name="Line 495"/>
          <p:cNvSpPr>
            <a:spLocks noChangeShapeType="1"/>
          </p:cNvSpPr>
          <p:nvPr/>
        </p:nvSpPr>
        <p:spPr bwMode="auto">
          <a:xfrm>
            <a:off x="3686650" y="3181700"/>
            <a:ext cx="178189" cy="23045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95" name="Line 496"/>
          <p:cNvSpPr>
            <a:spLocks noChangeShapeType="1"/>
          </p:cNvSpPr>
          <p:nvPr/>
        </p:nvSpPr>
        <p:spPr bwMode="auto">
          <a:xfrm flipV="1">
            <a:off x="3395868" y="3166336"/>
            <a:ext cx="69513" cy="3434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96" name="Line 497"/>
          <p:cNvSpPr>
            <a:spLocks noChangeShapeType="1"/>
          </p:cNvSpPr>
          <p:nvPr/>
        </p:nvSpPr>
        <p:spPr bwMode="auto">
          <a:xfrm flipV="1">
            <a:off x="3439926" y="3196160"/>
            <a:ext cx="93990" cy="68233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497" name="Group 498"/>
          <p:cNvGrpSpPr>
            <a:grpSpLocks/>
          </p:cNvGrpSpPr>
          <p:nvPr/>
        </p:nvGrpSpPr>
        <p:grpSpPr bwMode="auto">
          <a:xfrm>
            <a:off x="3331275" y="2879853"/>
            <a:ext cx="556112" cy="389517"/>
            <a:chOff x="3197" y="2387"/>
            <a:chExt cx="568" cy="431"/>
          </a:xfrm>
        </p:grpSpPr>
        <p:sp>
          <p:nvSpPr>
            <p:cNvPr id="498" name="AutoShape 499"/>
            <p:cNvSpPr>
              <a:spLocks noChangeArrowheads="1"/>
            </p:cNvSpPr>
            <p:nvPr/>
          </p:nvSpPr>
          <p:spPr bwMode="auto">
            <a:xfrm>
              <a:off x="3197" y="2387"/>
              <a:ext cx="545" cy="363"/>
            </a:xfrm>
            <a:prstGeom prst="can">
              <a:avLst>
                <a:gd name="adj" fmla="val 44935"/>
              </a:avLst>
            </a:prstGeom>
            <a:solidFill>
              <a:srgbClr val="66FFFF"/>
            </a:solidFill>
            <a:ln w="63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zh-CN" altLang="zh-CN" sz="1100" b="1">
                <a:latin typeface="微软雅黑" panose="020B0503020204020204" pitchFamily="34" charset="-122"/>
                <a:ea typeface="微软雅黑" panose="020B0503020204020204" pitchFamily="34" charset="-122"/>
              </a:endParaRPr>
            </a:p>
          </p:txBody>
        </p:sp>
        <p:sp>
          <p:nvSpPr>
            <p:cNvPr id="499" name="Text Box 500"/>
            <p:cNvSpPr txBox="1">
              <a:spLocks noChangeArrowheads="1"/>
            </p:cNvSpPr>
            <p:nvPr/>
          </p:nvSpPr>
          <p:spPr bwMode="auto">
            <a:xfrm>
              <a:off x="3209" y="2508"/>
              <a:ext cx="556" cy="310"/>
            </a:xfrm>
            <a:prstGeom prst="rect">
              <a:avLst/>
            </a:prstGeom>
            <a:noFill/>
            <a:ln w="9525">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anose="020B0503020204020204" pitchFamily="34" charset="-122"/>
                  <a:ea typeface="微软雅黑" panose="020B0503020204020204" pitchFamily="34" charset="-122"/>
                </a:rPr>
                <a:t>MSC</a:t>
              </a:r>
            </a:p>
          </p:txBody>
        </p:sp>
      </p:grpSp>
      <p:grpSp>
        <p:nvGrpSpPr>
          <p:cNvPr id="500" name="Group 501"/>
          <p:cNvGrpSpPr>
            <a:grpSpLocks/>
          </p:cNvGrpSpPr>
          <p:nvPr/>
        </p:nvGrpSpPr>
        <p:grpSpPr bwMode="auto">
          <a:xfrm>
            <a:off x="2266048" y="2983095"/>
            <a:ext cx="579608" cy="389517"/>
            <a:chOff x="3197" y="2387"/>
            <a:chExt cx="592" cy="431"/>
          </a:xfrm>
        </p:grpSpPr>
        <p:sp>
          <p:nvSpPr>
            <p:cNvPr id="501" name="AutoShape 502"/>
            <p:cNvSpPr>
              <a:spLocks noChangeArrowheads="1"/>
            </p:cNvSpPr>
            <p:nvPr/>
          </p:nvSpPr>
          <p:spPr bwMode="auto">
            <a:xfrm>
              <a:off x="3197" y="2387"/>
              <a:ext cx="545" cy="363"/>
            </a:xfrm>
            <a:prstGeom prst="can">
              <a:avLst>
                <a:gd name="adj" fmla="val 44935"/>
              </a:avLst>
            </a:prstGeom>
            <a:solidFill>
              <a:srgbClr val="66FFFF"/>
            </a:solidFill>
            <a:ln w="63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zh-CN" altLang="zh-CN" sz="1100" b="1">
                <a:latin typeface="微软雅黑" panose="020B0503020204020204" pitchFamily="34" charset="-122"/>
                <a:ea typeface="微软雅黑" panose="020B0503020204020204" pitchFamily="34" charset="-122"/>
              </a:endParaRPr>
            </a:p>
          </p:txBody>
        </p:sp>
        <p:sp>
          <p:nvSpPr>
            <p:cNvPr id="502" name="Text Box 503"/>
            <p:cNvSpPr txBox="1">
              <a:spLocks noChangeArrowheads="1"/>
            </p:cNvSpPr>
            <p:nvPr/>
          </p:nvSpPr>
          <p:spPr bwMode="auto">
            <a:xfrm>
              <a:off x="3233" y="2508"/>
              <a:ext cx="556" cy="310"/>
            </a:xfrm>
            <a:prstGeom prst="rect">
              <a:avLst/>
            </a:prstGeom>
            <a:noFill/>
            <a:ln w="9525">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anose="020B0503020204020204" pitchFamily="34" charset="-122"/>
                  <a:ea typeface="微软雅黑" panose="020B0503020204020204" pitchFamily="34" charset="-122"/>
                </a:rPr>
                <a:t>MSC</a:t>
              </a:r>
            </a:p>
          </p:txBody>
        </p:sp>
      </p:grpSp>
      <p:sp>
        <p:nvSpPr>
          <p:cNvPr id="503" name="Text Box 504"/>
          <p:cNvSpPr txBox="1">
            <a:spLocks noChangeArrowheads="1"/>
          </p:cNvSpPr>
          <p:nvPr/>
        </p:nvSpPr>
        <p:spPr bwMode="auto">
          <a:xfrm>
            <a:off x="6611202" y="1877559"/>
            <a:ext cx="952143" cy="2798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anose="020B0503020204020204" pitchFamily="34" charset="-122"/>
                <a:ea typeface="微软雅黑" panose="020B0503020204020204" pitchFamily="34" charset="-122"/>
              </a:rPr>
              <a:t>公用电话网</a:t>
            </a:r>
          </a:p>
        </p:txBody>
      </p:sp>
      <p:sp>
        <p:nvSpPr>
          <p:cNvPr id="504" name="Freeform 505"/>
          <p:cNvSpPr>
            <a:spLocks/>
          </p:cNvSpPr>
          <p:nvPr/>
        </p:nvSpPr>
        <p:spPr bwMode="auto">
          <a:xfrm>
            <a:off x="4937394" y="660352"/>
            <a:ext cx="1459188" cy="853096"/>
          </a:xfrm>
          <a:custGeom>
            <a:avLst/>
            <a:gdLst>
              <a:gd name="T0" fmla="*/ 78 w 2210"/>
              <a:gd name="T1" fmla="*/ 404 h 1516"/>
              <a:gd name="T2" fmla="*/ 242 w 2210"/>
              <a:gd name="T3" fmla="*/ 217 h 1516"/>
              <a:gd name="T4" fmla="*/ 399 w 2210"/>
              <a:gd name="T5" fmla="*/ 88 h 1516"/>
              <a:gd name="T6" fmla="*/ 662 w 2210"/>
              <a:gd name="T7" fmla="*/ 12 h 1516"/>
              <a:gd name="T8" fmla="*/ 1045 w 2210"/>
              <a:gd name="T9" fmla="*/ 18 h 1516"/>
              <a:gd name="T10" fmla="*/ 1594 w 2210"/>
              <a:gd name="T11" fmla="*/ 66 h 1516"/>
              <a:gd name="T12" fmla="*/ 2057 w 2210"/>
              <a:gd name="T13" fmla="*/ 131 h 1516"/>
              <a:gd name="T14" fmla="*/ 2175 w 2210"/>
              <a:gd name="T15" fmla="*/ 481 h 1516"/>
              <a:gd name="T16" fmla="*/ 2207 w 2210"/>
              <a:gd name="T17" fmla="*/ 712 h 1516"/>
              <a:gd name="T18" fmla="*/ 2188 w 2210"/>
              <a:gd name="T19" fmla="*/ 958 h 1516"/>
              <a:gd name="T20" fmla="*/ 2072 w 2210"/>
              <a:gd name="T21" fmla="*/ 1124 h 1516"/>
              <a:gd name="T22" fmla="*/ 1908 w 2210"/>
              <a:gd name="T23" fmla="*/ 1254 h 1516"/>
              <a:gd name="T24" fmla="*/ 1682 w 2210"/>
              <a:gd name="T25" fmla="*/ 1345 h 1516"/>
              <a:gd name="T26" fmla="*/ 1400 w 2210"/>
              <a:gd name="T27" fmla="*/ 1396 h 1516"/>
              <a:gd name="T28" fmla="*/ 1071 w 2210"/>
              <a:gd name="T29" fmla="*/ 1498 h 1516"/>
              <a:gd name="T30" fmla="*/ 716 w 2210"/>
              <a:gd name="T31" fmla="*/ 1504 h 1516"/>
              <a:gd name="T32" fmla="*/ 371 w 2210"/>
              <a:gd name="T33" fmla="*/ 1429 h 1516"/>
              <a:gd name="T34" fmla="*/ 94 w 2210"/>
              <a:gd name="T35" fmla="*/ 1209 h 1516"/>
              <a:gd name="T36" fmla="*/ 3 w 2210"/>
              <a:gd name="T37" fmla="*/ 710 h 1516"/>
              <a:gd name="T38" fmla="*/ 78 w 2210"/>
              <a:gd name="T39" fmla="*/ 404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10" h="1516">
                <a:moveTo>
                  <a:pt x="78" y="404"/>
                </a:moveTo>
                <a:cubicBezTo>
                  <a:pt x="118" y="322"/>
                  <a:pt x="189" y="270"/>
                  <a:pt x="242" y="217"/>
                </a:cubicBezTo>
                <a:cubicBezTo>
                  <a:pt x="295" y="164"/>
                  <a:pt x="329" y="122"/>
                  <a:pt x="399" y="88"/>
                </a:cubicBezTo>
                <a:cubicBezTo>
                  <a:pt x="469" y="54"/>
                  <a:pt x="554" y="24"/>
                  <a:pt x="662" y="12"/>
                </a:cubicBezTo>
                <a:cubicBezTo>
                  <a:pt x="770" y="0"/>
                  <a:pt x="890" y="9"/>
                  <a:pt x="1045" y="18"/>
                </a:cubicBezTo>
                <a:cubicBezTo>
                  <a:pt x="1200" y="27"/>
                  <a:pt x="1425" y="47"/>
                  <a:pt x="1594" y="66"/>
                </a:cubicBezTo>
                <a:cubicBezTo>
                  <a:pt x="1763" y="85"/>
                  <a:pt x="1960" y="62"/>
                  <a:pt x="2057" y="131"/>
                </a:cubicBezTo>
                <a:cubicBezTo>
                  <a:pt x="2154" y="200"/>
                  <a:pt x="2150" y="384"/>
                  <a:pt x="2175" y="481"/>
                </a:cubicBezTo>
                <a:cubicBezTo>
                  <a:pt x="2200" y="578"/>
                  <a:pt x="2205" y="633"/>
                  <a:pt x="2207" y="712"/>
                </a:cubicBezTo>
                <a:cubicBezTo>
                  <a:pt x="2209" y="791"/>
                  <a:pt x="2210" y="889"/>
                  <a:pt x="2188" y="958"/>
                </a:cubicBezTo>
                <a:cubicBezTo>
                  <a:pt x="2166" y="1027"/>
                  <a:pt x="2119" y="1075"/>
                  <a:pt x="2072" y="1124"/>
                </a:cubicBezTo>
                <a:cubicBezTo>
                  <a:pt x="2025" y="1173"/>
                  <a:pt x="1973" y="1217"/>
                  <a:pt x="1908" y="1254"/>
                </a:cubicBezTo>
                <a:cubicBezTo>
                  <a:pt x="1843" y="1291"/>
                  <a:pt x="1767" y="1321"/>
                  <a:pt x="1682" y="1345"/>
                </a:cubicBezTo>
                <a:cubicBezTo>
                  <a:pt x="1597" y="1369"/>
                  <a:pt x="1502" y="1371"/>
                  <a:pt x="1400" y="1396"/>
                </a:cubicBezTo>
                <a:cubicBezTo>
                  <a:pt x="1298" y="1421"/>
                  <a:pt x="1185" y="1480"/>
                  <a:pt x="1071" y="1498"/>
                </a:cubicBezTo>
                <a:cubicBezTo>
                  <a:pt x="957" y="1516"/>
                  <a:pt x="833" y="1515"/>
                  <a:pt x="716" y="1504"/>
                </a:cubicBezTo>
                <a:cubicBezTo>
                  <a:pt x="599" y="1493"/>
                  <a:pt x="475" y="1478"/>
                  <a:pt x="371" y="1429"/>
                </a:cubicBezTo>
                <a:cubicBezTo>
                  <a:pt x="267" y="1380"/>
                  <a:pt x="155" y="1329"/>
                  <a:pt x="94" y="1209"/>
                </a:cubicBezTo>
                <a:cubicBezTo>
                  <a:pt x="33" y="1089"/>
                  <a:pt x="6" y="844"/>
                  <a:pt x="3" y="710"/>
                </a:cubicBezTo>
                <a:cubicBezTo>
                  <a:pt x="0" y="576"/>
                  <a:pt x="43" y="496"/>
                  <a:pt x="78" y="404"/>
                </a:cubicBezTo>
                <a:close/>
              </a:path>
            </a:pathLst>
          </a:custGeom>
          <a:solidFill>
            <a:srgbClr val="66CCFF"/>
          </a:solidFill>
          <a:ln>
            <a:noFill/>
          </a:ln>
          <a:effectLs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05" name="Text Box 506"/>
          <p:cNvSpPr txBox="1">
            <a:spLocks noChangeArrowheads="1"/>
          </p:cNvSpPr>
          <p:nvPr/>
        </p:nvSpPr>
        <p:spPr bwMode="auto">
          <a:xfrm>
            <a:off x="5078564" y="681875"/>
            <a:ext cx="800219" cy="276999"/>
          </a:xfrm>
          <a:prstGeom prst="rect">
            <a:avLst/>
          </a:prstGeom>
          <a:noFill/>
          <a:ln>
            <a:noFill/>
          </a:ln>
          <a:effectLst/>
          <a:extLst/>
        </p:spPr>
        <p:txBody>
          <a:bodyPr wrap="none">
            <a:spAutoFit/>
          </a:bodyPr>
          <a:lstStyle/>
          <a:p>
            <a:r>
              <a:rPr kumimoji="1" lang="zh-CN" altLang="en-US" sz="1200" b="1" dirty="0">
                <a:solidFill>
                  <a:srgbClr val="CC00CC"/>
                </a:solidFill>
                <a:latin typeface="微软雅黑" panose="020B0503020204020204" pitchFamily="34" charset="-122"/>
                <a:ea typeface="微软雅黑" panose="020B0503020204020204" pitchFamily="34" charset="-122"/>
              </a:rPr>
              <a:t>归属网络</a:t>
            </a:r>
          </a:p>
        </p:txBody>
      </p:sp>
      <p:sp>
        <p:nvSpPr>
          <p:cNvPr id="507" name="Text Box 508"/>
          <p:cNvSpPr txBox="1">
            <a:spLocks noChangeArrowheads="1"/>
          </p:cNvSpPr>
          <p:nvPr/>
        </p:nvSpPr>
        <p:spPr bwMode="auto">
          <a:xfrm>
            <a:off x="6541732" y="612449"/>
            <a:ext cx="650311" cy="2798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anose="020B0503020204020204" pitchFamily="34" charset="-122"/>
                <a:ea typeface="微软雅黑" panose="020B0503020204020204" pitchFamily="34" charset="-122"/>
              </a:rPr>
              <a:t>通信者</a:t>
            </a:r>
          </a:p>
        </p:txBody>
      </p:sp>
      <p:sp>
        <p:nvSpPr>
          <p:cNvPr id="508" name="AutoShape 509"/>
          <p:cNvSpPr>
            <a:spLocks noChangeArrowheads="1"/>
          </p:cNvSpPr>
          <p:nvPr/>
        </p:nvSpPr>
        <p:spPr bwMode="auto">
          <a:xfrm>
            <a:off x="5444973" y="1059840"/>
            <a:ext cx="533589" cy="328061"/>
          </a:xfrm>
          <a:prstGeom prst="can">
            <a:avLst>
              <a:gd name="adj" fmla="val 44935"/>
            </a:avLst>
          </a:prstGeom>
          <a:solidFill>
            <a:srgbClr val="99FF66"/>
          </a:solidFill>
          <a:ln w="6350">
            <a:solidFill>
              <a:schemeClr val="tx1"/>
            </a:solidFill>
            <a:round/>
            <a:headEnd/>
            <a:tailEnd/>
          </a:ln>
          <a:effectLst/>
          <a:extLst/>
        </p:spPr>
        <p:txBody>
          <a:bodyPr wrap="none" anchor="ctr"/>
          <a:lstStyle/>
          <a:p>
            <a:pPr algn="ctr"/>
            <a:endParaRPr lang="zh-CN" altLang="zh-CN" sz="1100" b="1">
              <a:latin typeface="微软雅黑" panose="020B0503020204020204" pitchFamily="34" charset="-122"/>
              <a:ea typeface="微软雅黑" panose="020B0503020204020204" pitchFamily="34" charset="-122"/>
            </a:endParaRPr>
          </a:p>
        </p:txBody>
      </p:sp>
      <p:sp>
        <p:nvSpPr>
          <p:cNvPr id="509" name="Text Box 510"/>
          <p:cNvSpPr txBox="1">
            <a:spLocks noChangeArrowheads="1"/>
          </p:cNvSpPr>
          <p:nvPr/>
        </p:nvSpPr>
        <p:spPr bwMode="auto">
          <a:xfrm>
            <a:off x="5266978" y="857209"/>
            <a:ext cx="890405" cy="2798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100" b="1" dirty="0">
                <a:latin typeface="微软雅黑" panose="020B0503020204020204" pitchFamily="34" charset="-122"/>
                <a:ea typeface="微软雅黑" panose="020B0503020204020204" pitchFamily="34" charset="-122"/>
              </a:rPr>
              <a:t>归属 </a:t>
            </a:r>
            <a:r>
              <a:rPr kumimoji="1" lang="en-US" altLang="zh-CN" sz="1100" b="1" dirty="0">
                <a:latin typeface="微软雅黑" panose="020B0503020204020204" pitchFamily="34" charset="-122"/>
                <a:ea typeface="微软雅黑" panose="020B0503020204020204" pitchFamily="34" charset="-122"/>
              </a:rPr>
              <a:t>MSC</a:t>
            </a:r>
          </a:p>
        </p:txBody>
      </p:sp>
      <p:sp>
        <p:nvSpPr>
          <p:cNvPr id="510" name="Freeform 511"/>
          <p:cNvSpPr>
            <a:spLocks/>
          </p:cNvSpPr>
          <p:nvPr/>
        </p:nvSpPr>
        <p:spPr bwMode="auto">
          <a:xfrm>
            <a:off x="5956044" y="1087545"/>
            <a:ext cx="969614" cy="332264"/>
          </a:xfrm>
          <a:custGeom>
            <a:avLst/>
            <a:gdLst>
              <a:gd name="T0" fmla="*/ 1148 w 1148"/>
              <a:gd name="T1" fmla="*/ 0 h 285"/>
              <a:gd name="T2" fmla="*/ 792 w 1148"/>
              <a:gd name="T3" fmla="*/ 276 h 285"/>
              <a:gd name="T4" fmla="*/ 0 w 1148"/>
              <a:gd name="T5" fmla="*/ 56 h 285"/>
              <a:gd name="connsiteX0" fmla="*/ 10931 w 10931"/>
              <a:gd name="connsiteY0" fmla="*/ 0 h 12900"/>
              <a:gd name="connsiteX1" fmla="*/ 6899 w 10931"/>
              <a:gd name="connsiteY1" fmla="*/ 12889 h 12900"/>
              <a:gd name="connsiteX2" fmla="*/ 0 w 10931"/>
              <a:gd name="connsiteY2" fmla="*/ 5170 h 12900"/>
            </a:gdLst>
            <a:ahLst/>
            <a:cxnLst>
              <a:cxn ang="0">
                <a:pos x="connsiteX0" y="connsiteY0"/>
              </a:cxn>
              <a:cxn ang="0">
                <a:pos x="connsiteX1" y="connsiteY1"/>
              </a:cxn>
              <a:cxn ang="0">
                <a:pos x="connsiteX2" y="connsiteY2"/>
              </a:cxn>
            </a:cxnLst>
            <a:rect l="l" t="t" r="r" b="b"/>
            <a:pathLst>
              <a:path w="10931" h="12900">
                <a:moveTo>
                  <a:pt x="10931" y="0"/>
                </a:moveTo>
                <a:cubicBezTo>
                  <a:pt x="10417" y="1579"/>
                  <a:pt x="8563" y="12573"/>
                  <a:pt x="6899" y="12889"/>
                </a:cubicBezTo>
                <a:cubicBezTo>
                  <a:pt x="5235" y="13205"/>
                  <a:pt x="1437" y="6784"/>
                  <a:pt x="0" y="5170"/>
                </a:cubicBezTo>
              </a:path>
            </a:pathLst>
          </a:custGeom>
          <a:noFill/>
          <a:ln w="38100" cmpd="sng">
            <a:solidFill>
              <a:schemeClr val="hlink"/>
            </a:solidFill>
            <a:round/>
            <a:headEnd type="non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11" name="Freeform 512"/>
          <p:cNvSpPr>
            <a:spLocks/>
          </p:cNvSpPr>
          <p:nvPr/>
        </p:nvSpPr>
        <p:spPr bwMode="auto">
          <a:xfrm>
            <a:off x="4906974" y="1776370"/>
            <a:ext cx="1466110" cy="1141579"/>
          </a:xfrm>
          <a:custGeom>
            <a:avLst/>
            <a:gdLst>
              <a:gd name="T0" fmla="*/ 78 w 2210"/>
              <a:gd name="T1" fmla="*/ 404 h 1516"/>
              <a:gd name="T2" fmla="*/ 242 w 2210"/>
              <a:gd name="T3" fmla="*/ 217 h 1516"/>
              <a:gd name="T4" fmla="*/ 399 w 2210"/>
              <a:gd name="T5" fmla="*/ 88 h 1516"/>
              <a:gd name="T6" fmla="*/ 662 w 2210"/>
              <a:gd name="T7" fmla="*/ 12 h 1516"/>
              <a:gd name="T8" fmla="*/ 1045 w 2210"/>
              <a:gd name="T9" fmla="*/ 18 h 1516"/>
              <a:gd name="T10" fmla="*/ 1594 w 2210"/>
              <a:gd name="T11" fmla="*/ 66 h 1516"/>
              <a:gd name="T12" fmla="*/ 2057 w 2210"/>
              <a:gd name="T13" fmla="*/ 131 h 1516"/>
              <a:gd name="T14" fmla="*/ 2175 w 2210"/>
              <a:gd name="T15" fmla="*/ 481 h 1516"/>
              <a:gd name="T16" fmla="*/ 2207 w 2210"/>
              <a:gd name="T17" fmla="*/ 712 h 1516"/>
              <a:gd name="T18" fmla="*/ 2188 w 2210"/>
              <a:gd name="T19" fmla="*/ 958 h 1516"/>
              <a:gd name="T20" fmla="*/ 2072 w 2210"/>
              <a:gd name="T21" fmla="*/ 1124 h 1516"/>
              <a:gd name="T22" fmla="*/ 1908 w 2210"/>
              <a:gd name="T23" fmla="*/ 1254 h 1516"/>
              <a:gd name="T24" fmla="*/ 1682 w 2210"/>
              <a:gd name="T25" fmla="*/ 1345 h 1516"/>
              <a:gd name="T26" fmla="*/ 1400 w 2210"/>
              <a:gd name="T27" fmla="*/ 1396 h 1516"/>
              <a:gd name="T28" fmla="*/ 1071 w 2210"/>
              <a:gd name="T29" fmla="*/ 1498 h 1516"/>
              <a:gd name="T30" fmla="*/ 716 w 2210"/>
              <a:gd name="T31" fmla="*/ 1504 h 1516"/>
              <a:gd name="T32" fmla="*/ 371 w 2210"/>
              <a:gd name="T33" fmla="*/ 1429 h 1516"/>
              <a:gd name="T34" fmla="*/ 94 w 2210"/>
              <a:gd name="T35" fmla="*/ 1209 h 1516"/>
              <a:gd name="T36" fmla="*/ 3 w 2210"/>
              <a:gd name="T37" fmla="*/ 710 h 1516"/>
              <a:gd name="T38" fmla="*/ 78 w 2210"/>
              <a:gd name="T39" fmla="*/ 404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10" h="1516">
                <a:moveTo>
                  <a:pt x="78" y="404"/>
                </a:moveTo>
                <a:cubicBezTo>
                  <a:pt x="118" y="322"/>
                  <a:pt x="189" y="270"/>
                  <a:pt x="242" y="217"/>
                </a:cubicBezTo>
                <a:cubicBezTo>
                  <a:pt x="295" y="164"/>
                  <a:pt x="329" y="122"/>
                  <a:pt x="399" y="88"/>
                </a:cubicBezTo>
                <a:cubicBezTo>
                  <a:pt x="469" y="54"/>
                  <a:pt x="554" y="24"/>
                  <a:pt x="662" y="12"/>
                </a:cubicBezTo>
                <a:cubicBezTo>
                  <a:pt x="770" y="0"/>
                  <a:pt x="890" y="9"/>
                  <a:pt x="1045" y="18"/>
                </a:cubicBezTo>
                <a:cubicBezTo>
                  <a:pt x="1200" y="27"/>
                  <a:pt x="1425" y="47"/>
                  <a:pt x="1594" y="66"/>
                </a:cubicBezTo>
                <a:cubicBezTo>
                  <a:pt x="1763" y="85"/>
                  <a:pt x="1960" y="62"/>
                  <a:pt x="2057" y="131"/>
                </a:cubicBezTo>
                <a:cubicBezTo>
                  <a:pt x="2154" y="200"/>
                  <a:pt x="2150" y="384"/>
                  <a:pt x="2175" y="481"/>
                </a:cubicBezTo>
                <a:cubicBezTo>
                  <a:pt x="2200" y="578"/>
                  <a:pt x="2205" y="633"/>
                  <a:pt x="2207" y="712"/>
                </a:cubicBezTo>
                <a:cubicBezTo>
                  <a:pt x="2209" y="791"/>
                  <a:pt x="2210" y="889"/>
                  <a:pt x="2188" y="958"/>
                </a:cubicBezTo>
                <a:cubicBezTo>
                  <a:pt x="2166" y="1027"/>
                  <a:pt x="2119" y="1075"/>
                  <a:pt x="2072" y="1124"/>
                </a:cubicBezTo>
                <a:cubicBezTo>
                  <a:pt x="2025" y="1173"/>
                  <a:pt x="1973" y="1217"/>
                  <a:pt x="1908" y="1254"/>
                </a:cubicBezTo>
                <a:cubicBezTo>
                  <a:pt x="1843" y="1291"/>
                  <a:pt x="1767" y="1321"/>
                  <a:pt x="1682" y="1345"/>
                </a:cubicBezTo>
                <a:cubicBezTo>
                  <a:pt x="1597" y="1369"/>
                  <a:pt x="1502" y="1371"/>
                  <a:pt x="1400" y="1396"/>
                </a:cubicBezTo>
                <a:cubicBezTo>
                  <a:pt x="1298" y="1421"/>
                  <a:pt x="1185" y="1480"/>
                  <a:pt x="1071" y="1498"/>
                </a:cubicBezTo>
                <a:cubicBezTo>
                  <a:pt x="957" y="1516"/>
                  <a:pt x="833" y="1515"/>
                  <a:pt x="716" y="1504"/>
                </a:cubicBezTo>
                <a:cubicBezTo>
                  <a:pt x="599" y="1493"/>
                  <a:pt x="475" y="1478"/>
                  <a:pt x="371" y="1429"/>
                </a:cubicBezTo>
                <a:cubicBezTo>
                  <a:pt x="267" y="1380"/>
                  <a:pt x="155" y="1329"/>
                  <a:pt x="94" y="1209"/>
                </a:cubicBezTo>
                <a:cubicBezTo>
                  <a:pt x="33" y="1089"/>
                  <a:pt x="6" y="844"/>
                  <a:pt x="3" y="710"/>
                </a:cubicBezTo>
                <a:cubicBezTo>
                  <a:pt x="0" y="576"/>
                  <a:pt x="43" y="496"/>
                  <a:pt x="78" y="404"/>
                </a:cubicBezTo>
                <a:close/>
              </a:path>
            </a:pathLst>
          </a:custGeom>
          <a:solidFill>
            <a:srgbClr val="99FF99"/>
          </a:solidFill>
          <a:ln>
            <a:noFill/>
          </a:ln>
          <a:effectLs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12" name="AutoShape 513"/>
          <p:cNvSpPr>
            <a:spLocks noChangeArrowheads="1"/>
          </p:cNvSpPr>
          <p:nvPr/>
        </p:nvSpPr>
        <p:spPr bwMode="auto">
          <a:xfrm>
            <a:off x="5054327" y="2223868"/>
            <a:ext cx="444494" cy="355174"/>
          </a:xfrm>
          <a:prstGeom prst="hexagon">
            <a:avLst>
              <a:gd name="adj" fmla="val 28880"/>
              <a:gd name="vf" fmla="val 115470"/>
            </a:avLst>
          </a:prstGeom>
          <a:solidFill>
            <a:schemeClr val="bg1"/>
          </a:solidFill>
          <a:ln w="6350">
            <a:solidFill>
              <a:schemeClr val="tx1"/>
            </a:solidFill>
            <a:prstDash val="dash"/>
            <a:miter lim="800000"/>
            <a:headEnd/>
            <a:tailEnd/>
          </a:ln>
          <a:effectLs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513" name="AutoShape 514"/>
          <p:cNvSpPr>
            <a:spLocks noChangeArrowheads="1"/>
          </p:cNvSpPr>
          <p:nvPr/>
        </p:nvSpPr>
        <p:spPr bwMode="auto">
          <a:xfrm>
            <a:off x="5387209" y="2043118"/>
            <a:ext cx="444494" cy="355174"/>
          </a:xfrm>
          <a:prstGeom prst="hexagon">
            <a:avLst>
              <a:gd name="adj" fmla="val 28880"/>
              <a:gd name="vf" fmla="val 115470"/>
            </a:avLst>
          </a:prstGeom>
          <a:solidFill>
            <a:schemeClr val="bg1"/>
          </a:solidFill>
          <a:ln w="6350">
            <a:solidFill>
              <a:schemeClr val="tx1"/>
            </a:solidFill>
            <a:prstDash val="dash"/>
            <a:miter lim="800000"/>
            <a:headEnd/>
            <a:tailEnd/>
          </a:ln>
          <a:effectLs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514" name="AutoShape 515"/>
          <p:cNvSpPr>
            <a:spLocks noChangeArrowheads="1"/>
          </p:cNvSpPr>
          <p:nvPr/>
        </p:nvSpPr>
        <p:spPr bwMode="auto">
          <a:xfrm>
            <a:off x="5391124" y="2399195"/>
            <a:ext cx="444494" cy="355174"/>
          </a:xfrm>
          <a:prstGeom prst="hexagon">
            <a:avLst>
              <a:gd name="adj" fmla="val 28880"/>
              <a:gd name="vf" fmla="val 115470"/>
            </a:avLst>
          </a:prstGeom>
          <a:solidFill>
            <a:schemeClr val="bg1"/>
          </a:solidFill>
          <a:ln w="6350">
            <a:solidFill>
              <a:schemeClr val="tx1"/>
            </a:solidFill>
            <a:prstDash val="dash"/>
            <a:miter lim="800000"/>
            <a:headEnd/>
            <a:tailEnd/>
          </a:ln>
          <a:effectLs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515" name="AutoShape 516"/>
          <p:cNvSpPr>
            <a:spLocks noChangeArrowheads="1"/>
          </p:cNvSpPr>
          <p:nvPr/>
        </p:nvSpPr>
        <p:spPr bwMode="auto">
          <a:xfrm>
            <a:off x="5720089" y="2214831"/>
            <a:ext cx="444494" cy="355174"/>
          </a:xfrm>
          <a:prstGeom prst="hexagon">
            <a:avLst>
              <a:gd name="adj" fmla="val 28880"/>
              <a:gd name="vf" fmla="val 115470"/>
            </a:avLst>
          </a:prstGeom>
          <a:solidFill>
            <a:schemeClr val="bg1"/>
          </a:solidFill>
          <a:ln w="6350">
            <a:solidFill>
              <a:schemeClr val="tx1"/>
            </a:solidFill>
            <a:prstDash val="dash"/>
            <a:miter lim="800000"/>
            <a:headEnd/>
            <a:tailEnd/>
          </a:ln>
          <a:effectLs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nvGrpSpPr>
          <p:cNvPr id="516" name="Group 517"/>
          <p:cNvGrpSpPr>
            <a:grpSpLocks/>
          </p:cNvGrpSpPr>
          <p:nvPr/>
        </p:nvGrpSpPr>
        <p:grpSpPr bwMode="auto">
          <a:xfrm>
            <a:off x="5529172" y="1907557"/>
            <a:ext cx="177210" cy="287392"/>
            <a:chOff x="4608" y="700"/>
            <a:chExt cx="306" cy="553"/>
          </a:xfrm>
        </p:grpSpPr>
        <p:grpSp>
          <p:nvGrpSpPr>
            <p:cNvPr id="517" name="Group 518"/>
            <p:cNvGrpSpPr>
              <a:grpSpLocks/>
            </p:cNvGrpSpPr>
            <p:nvPr/>
          </p:nvGrpSpPr>
          <p:grpSpPr bwMode="auto">
            <a:xfrm>
              <a:off x="4694" y="784"/>
              <a:ext cx="134" cy="469"/>
              <a:chOff x="4740" y="784"/>
              <a:chExt cx="88" cy="692"/>
            </a:xfrm>
          </p:grpSpPr>
          <p:sp>
            <p:nvSpPr>
              <p:cNvPr id="525" name="Line 519"/>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526" name="Group 520"/>
              <p:cNvGrpSpPr>
                <a:grpSpLocks/>
              </p:cNvGrpSpPr>
              <p:nvPr/>
            </p:nvGrpSpPr>
            <p:grpSpPr bwMode="auto">
              <a:xfrm>
                <a:off x="4740" y="784"/>
                <a:ext cx="88" cy="692"/>
                <a:chOff x="4740" y="784"/>
                <a:chExt cx="88" cy="692"/>
              </a:xfrm>
            </p:grpSpPr>
            <p:sp>
              <p:nvSpPr>
                <p:cNvPr id="527" name="Line 521"/>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28" name="Line 522"/>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29" name="Line 523"/>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30" name="Line 524"/>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31" name="Line 525"/>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32" name="Line 526"/>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33" name="Line 527"/>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34" name="Line 528"/>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35" name="Line 529"/>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36" name="Line 530"/>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37" name="Line 531"/>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38" name="Line 532"/>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39" name="Line 533"/>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40" name="Oval 534"/>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518" name="Group 535"/>
            <p:cNvGrpSpPr>
              <a:grpSpLocks/>
            </p:cNvGrpSpPr>
            <p:nvPr/>
          </p:nvGrpSpPr>
          <p:grpSpPr bwMode="auto">
            <a:xfrm>
              <a:off x="4608" y="700"/>
              <a:ext cx="306" cy="90"/>
              <a:chOff x="748" y="2251"/>
              <a:chExt cx="306" cy="90"/>
            </a:xfrm>
          </p:grpSpPr>
          <p:sp>
            <p:nvSpPr>
              <p:cNvPr id="519" name="AutoShape 536"/>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520" name="AutoShape 537"/>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521" name="AutoShape 538"/>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522" name="AutoShape 539"/>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523" name="AutoShape 540"/>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524" name="AutoShape 541"/>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541" name="Group 542"/>
          <p:cNvGrpSpPr>
            <a:grpSpLocks/>
          </p:cNvGrpSpPr>
          <p:nvPr/>
        </p:nvGrpSpPr>
        <p:grpSpPr bwMode="auto">
          <a:xfrm>
            <a:off x="5173773" y="2112708"/>
            <a:ext cx="177210" cy="287392"/>
            <a:chOff x="4608" y="700"/>
            <a:chExt cx="306" cy="553"/>
          </a:xfrm>
        </p:grpSpPr>
        <p:grpSp>
          <p:nvGrpSpPr>
            <p:cNvPr id="542" name="Group 543"/>
            <p:cNvGrpSpPr>
              <a:grpSpLocks/>
            </p:cNvGrpSpPr>
            <p:nvPr/>
          </p:nvGrpSpPr>
          <p:grpSpPr bwMode="auto">
            <a:xfrm>
              <a:off x="4694" y="784"/>
              <a:ext cx="134" cy="469"/>
              <a:chOff x="4740" y="784"/>
              <a:chExt cx="88" cy="692"/>
            </a:xfrm>
          </p:grpSpPr>
          <p:sp>
            <p:nvSpPr>
              <p:cNvPr id="550" name="Line 544"/>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551" name="Group 545"/>
              <p:cNvGrpSpPr>
                <a:grpSpLocks/>
              </p:cNvGrpSpPr>
              <p:nvPr/>
            </p:nvGrpSpPr>
            <p:grpSpPr bwMode="auto">
              <a:xfrm>
                <a:off x="4740" y="784"/>
                <a:ext cx="88" cy="692"/>
                <a:chOff x="4740" y="784"/>
                <a:chExt cx="88" cy="692"/>
              </a:xfrm>
            </p:grpSpPr>
            <p:sp>
              <p:nvSpPr>
                <p:cNvPr id="552" name="Line 546"/>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53" name="Line 547"/>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54" name="Line 548"/>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55" name="Line 549"/>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56" name="Line 550"/>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57" name="Line 551"/>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58" name="Line 552"/>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59" name="Line 553"/>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60" name="Line 554"/>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61" name="Line 555"/>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62" name="Line 556"/>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63" name="Line 557"/>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64" name="Line 558"/>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65" name="Oval 559"/>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543" name="Group 560"/>
            <p:cNvGrpSpPr>
              <a:grpSpLocks/>
            </p:cNvGrpSpPr>
            <p:nvPr/>
          </p:nvGrpSpPr>
          <p:grpSpPr bwMode="auto">
            <a:xfrm>
              <a:off x="4608" y="700"/>
              <a:ext cx="306" cy="90"/>
              <a:chOff x="748" y="2251"/>
              <a:chExt cx="306" cy="90"/>
            </a:xfrm>
          </p:grpSpPr>
          <p:sp>
            <p:nvSpPr>
              <p:cNvPr id="544" name="AutoShape 561"/>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545" name="AutoShape 562"/>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546" name="AutoShape 563"/>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547" name="AutoShape 564"/>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548" name="AutoShape 565"/>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549" name="AutoShape 566"/>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566" name="Group 567"/>
          <p:cNvGrpSpPr>
            <a:grpSpLocks/>
          </p:cNvGrpSpPr>
          <p:nvPr/>
        </p:nvGrpSpPr>
        <p:grpSpPr bwMode="auto">
          <a:xfrm>
            <a:off x="5573229" y="2317858"/>
            <a:ext cx="177210" cy="287392"/>
            <a:chOff x="4608" y="700"/>
            <a:chExt cx="306" cy="553"/>
          </a:xfrm>
        </p:grpSpPr>
        <p:grpSp>
          <p:nvGrpSpPr>
            <p:cNvPr id="567" name="Group 568"/>
            <p:cNvGrpSpPr>
              <a:grpSpLocks/>
            </p:cNvGrpSpPr>
            <p:nvPr/>
          </p:nvGrpSpPr>
          <p:grpSpPr bwMode="auto">
            <a:xfrm>
              <a:off x="4694" y="784"/>
              <a:ext cx="134" cy="469"/>
              <a:chOff x="4740" y="784"/>
              <a:chExt cx="88" cy="692"/>
            </a:xfrm>
          </p:grpSpPr>
          <p:sp>
            <p:nvSpPr>
              <p:cNvPr id="575" name="Line 569"/>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576" name="Group 570"/>
              <p:cNvGrpSpPr>
                <a:grpSpLocks/>
              </p:cNvGrpSpPr>
              <p:nvPr/>
            </p:nvGrpSpPr>
            <p:grpSpPr bwMode="auto">
              <a:xfrm>
                <a:off x="4740" y="784"/>
                <a:ext cx="88" cy="692"/>
                <a:chOff x="4740" y="784"/>
                <a:chExt cx="88" cy="692"/>
              </a:xfrm>
            </p:grpSpPr>
            <p:sp>
              <p:nvSpPr>
                <p:cNvPr id="577" name="Line 571"/>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78" name="Line 572"/>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79" name="Line 573"/>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80" name="Line 574"/>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81" name="Line 575"/>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82" name="Line 576"/>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83" name="Line 577"/>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84" name="Line 578"/>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85" name="Line 579"/>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86" name="Line 580"/>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87" name="Line 581"/>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88" name="Line 582"/>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89" name="Line 583"/>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90" name="Oval 584"/>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568" name="Group 585"/>
            <p:cNvGrpSpPr>
              <a:grpSpLocks/>
            </p:cNvGrpSpPr>
            <p:nvPr/>
          </p:nvGrpSpPr>
          <p:grpSpPr bwMode="auto">
            <a:xfrm>
              <a:off x="4608" y="700"/>
              <a:ext cx="306" cy="90"/>
              <a:chOff x="748" y="2251"/>
              <a:chExt cx="306" cy="90"/>
            </a:xfrm>
          </p:grpSpPr>
          <p:sp>
            <p:nvSpPr>
              <p:cNvPr id="569" name="AutoShape 586"/>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570" name="AutoShape 587"/>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571" name="AutoShape 588"/>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572" name="AutoShape 589"/>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573" name="AutoShape 590"/>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574" name="AutoShape 591"/>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591" name="Group 592"/>
          <p:cNvGrpSpPr>
            <a:grpSpLocks/>
          </p:cNvGrpSpPr>
          <p:nvPr/>
        </p:nvGrpSpPr>
        <p:grpSpPr bwMode="auto">
          <a:xfrm>
            <a:off x="5928630" y="2071135"/>
            <a:ext cx="177210" cy="287392"/>
            <a:chOff x="4608" y="700"/>
            <a:chExt cx="306" cy="553"/>
          </a:xfrm>
        </p:grpSpPr>
        <p:grpSp>
          <p:nvGrpSpPr>
            <p:cNvPr id="592" name="Group 593"/>
            <p:cNvGrpSpPr>
              <a:grpSpLocks/>
            </p:cNvGrpSpPr>
            <p:nvPr/>
          </p:nvGrpSpPr>
          <p:grpSpPr bwMode="auto">
            <a:xfrm>
              <a:off x="4694" y="784"/>
              <a:ext cx="134" cy="469"/>
              <a:chOff x="4740" y="784"/>
              <a:chExt cx="88" cy="692"/>
            </a:xfrm>
          </p:grpSpPr>
          <p:sp>
            <p:nvSpPr>
              <p:cNvPr id="600" name="Line 594"/>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601" name="Group 595"/>
              <p:cNvGrpSpPr>
                <a:grpSpLocks/>
              </p:cNvGrpSpPr>
              <p:nvPr/>
            </p:nvGrpSpPr>
            <p:grpSpPr bwMode="auto">
              <a:xfrm>
                <a:off x="4740" y="784"/>
                <a:ext cx="88" cy="692"/>
                <a:chOff x="4740" y="784"/>
                <a:chExt cx="88" cy="692"/>
              </a:xfrm>
            </p:grpSpPr>
            <p:sp>
              <p:nvSpPr>
                <p:cNvPr id="602" name="Line 596"/>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03" name="Line 597"/>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04" name="Line 598"/>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05" name="Line 599"/>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06" name="Line 600"/>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07" name="Line 601"/>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08" name="Line 602"/>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09" name="Line 603"/>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10" name="Line 604"/>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11" name="Line 605"/>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12" name="Line 606"/>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13" name="Line 607"/>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14" name="Line 608"/>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15" name="Oval 609"/>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593" name="Group 610"/>
            <p:cNvGrpSpPr>
              <a:grpSpLocks/>
            </p:cNvGrpSpPr>
            <p:nvPr/>
          </p:nvGrpSpPr>
          <p:grpSpPr bwMode="auto">
            <a:xfrm>
              <a:off x="4608" y="700"/>
              <a:ext cx="306" cy="90"/>
              <a:chOff x="748" y="2251"/>
              <a:chExt cx="306" cy="90"/>
            </a:xfrm>
          </p:grpSpPr>
          <p:sp>
            <p:nvSpPr>
              <p:cNvPr id="594" name="AutoShape 611"/>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595" name="AutoShape 612"/>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596" name="AutoShape 613"/>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597" name="AutoShape 614"/>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598" name="AutoShape 615"/>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599" name="AutoShape 616"/>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grpSp>
      <p:sp>
        <p:nvSpPr>
          <p:cNvPr id="616" name="Line 617"/>
          <p:cNvSpPr>
            <a:spLocks noChangeShapeType="1"/>
          </p:cNvSpPr>
          <p:nvPr/>
        </p:nvSpPr>
        <p:spPr bwMode="auto">
          <a:xfrm flipV="1">
            <a:off x="6061782" y="2055771"/>
            <a:ext cx="92032" cy="22051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17" name="Line 618"/>
          <p:cNvSpPr>
            <a:spLocks noChangeShapeType="1"/>
          </p:cNvSpPr>
          <p:nvPr/>
        </p:nvSpPr>
        <p:spPr bwMode="auto">
          <a:xfrm flipV="1">
            <a:off x="5662325" y="2016006"/>
            <a:ext cx="403374" cy="54767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18" name="Line 619"/>
          <p:cNvSpPr>
            <a:spLocks noChangeShapeType="1"/>
          </p:cNvSpPr>
          <p:nvPr/>
        </p:nvSpPr>
        <p:spPr bwMode="auto">
          <a:xfrm flipV="1">
            <a:off x="5618266" y="1974433"/>
            <a:ext cx="402394" cy="17894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19" name="Line 620"/>
          <p:cNvSpPr>
            <a:spLocks noChangeShapeType="1"/>
          </p:cNvSpPr>
          <p:nvPr/>
        </p:nvSpPr>
        <p:spPr bwMode="auto">
          <a:xfrm flipV="1">
            <a:off x="5262868" y="2015102"/>
            <a:ext cx="801851" cy="3434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620" name="Group 621"/>
          <p:cNvGrpSpPr>
            <a:grpSpLocks/>
          </p:cNvGrpSpPr>
          <p:nvPr/>
        </p:nvGrpSpPr>
        <p:grpSpPr bwMode="auto">
          <a:xfrm>
            <a:off x="5811147" y="1728620"/>
            <a:ext cx="695135" cy="376865"/>
            <a:chOff x="1199" y="1207"/>
            <a:chExt cx="710" cy="417"/>
          </a:xfrm>
        </p:grpSpPr>
        <p:sp>
          <p:nvSpPr>
            <p:cNvPr id="621" name="AutoShape 622"/>
            <p:cNvSpPr>
              <a:spLocks noChangeArrowheads="1"/>
            </p:cNvSpPr>
            <p:nvPr/>
          </p:nvSpPr>
          <p:spPr bwMode="auto">
            <a:xfrm>
              <a:off x="1233" y="1207"/>
              <a:ext cx="545" cy="363"/>
            </a:xfrm>
            <a:prstGeom prst="can">
              <a:avLst>
                <a:gd name="adj" fmla="val 44935"/>
              </a:avLst>
            </a:prstGeom>
            <a:solidFill>
              <a:srgbClr val="FF99FF"/>
            </a:solidFill>
            <a:ln w="63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zh-CN" altLang="zh-CN" sz="1100" b="1">
                <a:latin typeface="微软雅黑" panose="020B0503020204020204" pitchFamily="34" charset="-122"/>
                <a:ea typeface="微软雅黑" panose="020B0503020204020204" pitchFamily="34" charset="-122"/>
              </a:endParaRPr>
            </a:p>
          </p:txBody>
        </p:sp>
        <p:sp>
          <p:nvSpPr>
            <p:cNvPr id="622" name="Text Box 623"/>
            <p:cNvSpPr txBox="1">
              <a:spLocks noChangeArrowheads="1"/>
            </p:cNvSpPr>
            <p:nvPr/>
          </p:nvSpPr>
          <p:spPr bwMode="auto">
            <a:xfrm>
              <a:off x="1199" y="1314"/>
              <a:ext cx="710" cy="310"/>
            </a:xfrm>
            <a:prstGeom prst="rect">
              <a:avLst/>
            </a:prstGeom>
            <a:noFill/>
            <a:ln w="9525">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100" b="1" dirty="0">
                  <a:latin typeface="微软雅黑" panose="020B0503020204020204" pitchFamily="34" charset="-122"/>
                  <a:ea typeface="微软雅黑" panose="020B0503020204020204" pitchFamily="34" charset="-122"/>
                </a:rPr>
                <a:t>锚</a:t>
              </a:r>
              <a:r>
                <a:rPr kumimoji="1" lang="en-US" altLang="zh-CN" sz="1100" b="1" dirty="0">
                  <a:latin typeface="微软雅黑" panose="020B0503020204020204" pitchFamily="34" charset="-122"/>
                  <a:ea typeface="微软雅黑" panose="020B0503020204020204" pitchFamily="34" charset="-122"/>
                </a:rPr>
                <a:t>MSC</a:t>
              </a:r>
            </a:p>
          </p:txBody>
        </p:sp>
      </p:grpSp>
      <p:sp>
        <p:nvSpPr>
          <p:cNvPr id="623" name="Freeform 624"/>
          <p:cNvSpPr>
            <a:spLocks/>
          </p:cNvSpPr>
          <p:nvPr/>
        </p:nvSpPr>
        <p:spPr bwMode="auto">
          <a:xfrm>
            <a:off x="5901215" y="1354462"/>
            <a:ext cx="1076968" cy="543153"/>
          </a:xfrm>
          <a:custGeom>
            <a:avLst/>
            <a:gdLst>
              <a:gd name="T0" fmla="*/ 0 w 1100"/>
              <a:gd name="T1" fmla="*/ 0 h 601"/>
              <a:gd name="T2" fmla="*/ 742 w 1100"/>
              <a:gd name="T3" fmla="*/ 252 h 601"/>
              <a:gd name="T4" fmla="*/ 1064 w 1100"/>
              <a:gd name="T5" fmla="*/ 396 h 601"/>
              <a:gd name="T6" fmla="*/ 956 w 1100"/>
              <a:gd name="T7" fmla="*/ 568 h 601"/>
              <a:gd name="T8" fmla="*/ 478 w 1100"/>
              <a:gd name="T9" fmla="*/ 596 h 601"/>
            </a:gdLst>
            <a:ahLst/>
            <a:cxnLst>
              <a:cxn ang="0">
                <a:pos x="T0" y="T1"/>
              </a:cxn>
              <a:cxn ang="0">
                <a:pos x="T2" y="T3"/>
              </a:cxn>
              <a:cxn ang="0">
                <a:pos x="T4" y="T5"/>
              </a:cxn>
              <a:cxn ang="0">
                <a:pos x="T6" y="T7"/>
              </a:cxn>
              <a:cxn ang="0">
                <a:pos x="T8" y="T9"/>
              </a:cxn>
            </a:cxnLst>
            <a:rect l="0" t="0" r="r" b="b"/>
            <a:pathLst>
              <a:path w="1100" h="601">
                <a:moveTo>
                  <a:pt x="0" y="0"/>
                </a:moveTo>
                <a:cubicBezTo>
                  <a:pt x="124" y="42"/>
                  <a:pt x="565" y="186"/>
                  <a:pt x="742" y="252"/>
                </a:cubicBezTo>
                <a:cubicBezTo>
                  <a:pt x="919" y="318"/>
                  <a:pt x="1028" y="343"/>
                  <a:pt x="1064" y="396"/>
                </a:cubicBezTo>
                <a:cubicBezTo>
                  <a:pt x="1100" y="449"/>
                  <a:pt x="1054" y="535"/>
                  <a:pt x="956" y="568"/>
                </a:cubicBezTo>
                <a:cubicBezTo>
                  <a:pt x="858" y="601"/>
                  <a:pt x="578" y="590"/>
                  <a:pt x="478" y="596"/>
                </a:cubicBezTo>
              </a:path>
            </a:pathLst>
          </a:custGeom>
          <a:noFill/>
          <a:ln w="38100" cmpd="sng">
            <a:solidFill>
              <a:schemeClr val="hlink"/>
            </a:solidFill>
            <a:round/>
            <a:headEnd type="non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24" name="Freeform 625"/>
          <p:cNvSpPr>
            <a:spLocks/>
          </p:cNvSpPr>
          <p:nvPr/>
        </p:nvSpPr>
        <p:spPr bwMode="auto">
          <a:xfrm>
            <a:off x="6522895" y="2935168"/>
            <a:ext cx="1317406" cy="1168660"/>
          </a:xfrm>
          <a:custGeom>
            <a:avLst/>
            <a:gdLst>
              <a:gd name="T0" fmla="*/ 78 w 2210"/>
              <a:gd name="T1" fmla="*/ 404 h 1516"/>
              <a:gd name="T2" fmla="*/ 242 w 2210"/>
              <a:gd name="T3" fmla="*/ 217 h 1516"/>
              <a:gd name="T4" fmla="*/ 399 w 2210"/>
              <a:gd name="T5" fmla="*/ 88 h 1516"/>
              <a:gd name="T6" fmla="*/ 662 w 2210"/>
              <a:gd name="T7" fmla="*/ 12 h 1516"/>
              <a:gd name="T8" fmla="*/ 1045 w 2210"/>
              <a:gd name="T9" fmla="*/ 18 h 1516"/>
              <a:gd name="T10" fmla="*/ 1594 w 2210"/>
              <a:gd name="T11" fmla="*/ 66 h 1516"/>
              <a:gd name="T12" fmla="*/ 2057 w 2210"/>
              <a:gd name="T13" fmla="*/ 131 h 1516"/>
              <a:gd name="T14" fmla="*/ 2175 w 2210"/>
              <a:gd name="T15" fmla="*/ 481 h 1516"/>
              <a:gd name="T16" fmla="*/ 2207 w 2210"/>
              <a:gd name="T17" fmla="*/ 712 h 1516"/>
              <a:gd name="T18" fmla="*/ 2188 w 2210"/>
              <a:gd name="T19" fmla="*/ 958 h 1516"/>
              <a:gd name="T20" fmla="*/ 2072 w 2210"/>
              <a:gd name="T21" fmla="*/ 1124 h 1516"/>
              <a:gd name="T22" fmla="*/ 1908 w 2210"/>
              <a:gd name="T23" fmla="*/ 1254 h 1516"/>
              <a:gd name="T24" fmla="*/ 1682 w 2210"/>
              <a:gd name="T25" fmla="*/ 1345 h 1516"/>
              <a:gd name="T26" fmla="*/ 1400 w 2210"/>
              <a:gd name="T27" fmla="*/ 1396 h 1516"/>
              <a:gd name="T28" fmla="*/ 1071 w 2210"/>
              <a:gd name="T29" fmla="*/ 1498 h 1516"/>
              <a:gd name="T30" fmla="*/ 716 w 2210"/>
              <a:gd name="T31" fmla="*/ 1504 h 1516"/>
              <a:gd name="T32" fmla="*/ 371 w 2210"/>
              <a:gd name="T33" fmla="*/ 1429 h 1516"/>
              <a:gd name="T34" fmla="*/ 94 w 2210"/>
              <a:gd name="T35" fmla="*/ 1209 h 1516"/>
              <a:gd name="T36" fmla="*/ 3 w 2210"/>
              <a:gd name="T37" fmla="*/ 710 h 1516"/>
              <a:gd name="T38" fmla="*/ 78 w 2210"/>
              <a:gd name="T39" fmla="*/ 404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10" h="1516">
                <a:moveTo>
                  <a:pt x="78" y="404"/>
                </a:moveTo>
                <a:cubicBezTo>
                  <a:pt x="118" y="322"/>
                  <a:pt x="189" y="270"/>
                  <a:pt x="242" y="217"/>
                </a:cubicBezTo>
                <a:cubicBezTo>
                  <a:pt x="295" y="164"/>
                  <a:pt x="329" y="122"/>
                  <a:pt x="399" y="88"/>
                </a:cubicBezTo>
                <a:cubicBezTo>
                  <a:pt x="469" y="54"/>
                  <a:pt x="554" y="24"/>
                  <a:pt x="662" y="12"/>
                </a:cubicBezTo>
                <a:cubicBezTo>
                  <a:pt x="770" y="0"/>
                  <a:pt x="890" y="9"/>
                  <a:pt x="1045" y="18"/>
                </a:cubicBezTo>
                <a:cubicBezTo>
                  <a:pt x="1200" y="27"/>
                  <a:pt x="1425" y="47"/>
                  <a:pt x="1594" y="66"/>
                </a:cubicBezTo>
                <a:cubicBezTo>
                  <a:pt x="1763" y="85"/>
                  <a:pt x="1960" y="62"/>
                  <a:pt x="2057" y="131"/>
                </a:cubicBezTo>
                <a:cubicBezTo>
                  <a:pt x="2154" y="200"/>
                  <a:pt x="2150" y="384"/>
                  <a:pt x="2175" y="481"/>
                </a:cubicBezTo>
                <a:cubicBezTo>
                  <a:pt x="2200" y="578"/>
                  <a:pt x="2205" y="633"/>
                  <a:pt x="2207" y="712"/>
                </a:cubicBezTo>
                <a:cubicBezTo>
                  <a:pt x="2209" y="791"/>
                  <a:pt x="2210" y="889"/>
                  <a:pt x="2188" y="958"/>
                </a:cubicBezTo>
                <a:cubicBezTo>
                  <a:pt x="2166" y="1027"/>
                  <a:pt x="2119" y="1075"/>
                  <a:pt x="2072" y="1124"/>
                </a:cubicBezTo>
                <a:cubicBezTo>
                  <a:pt x="2025" y="1173"/>
                  <a:pt x="1973" y="1217"/>
                  <a:pt x="1908" y="1254"/>
                </a:cubicBezTo>
                <a:cubicBezTo>
                  <a:pt x="1843" y="1291"/>
                  <a:pt x="1767" y="1321"/>
                  <a:pt x="1682" y="1345"/>
                </a:cubicBezTo>
                <a:cubicBezTo>
                  <a:pt x="1597" y="1369"/>
                  <a:pt x="1502" y="1371"/>
                  <a:pt x="1400" y="1396"/>
                </a:cubicBezTo>
                <a:cubicBezTo>
                  <a:pt x="1298" y="1421"/>
                  <a:pt x="1185" y="1480"/>
                  <a:pt x="1071" y="1498"/>
                </a:cubicBezTo>
                <a:cubicBezTo>
                  <a:pt x="957" y="1516"/>
                  <a:pt x="833" y="1515"/>
                  <a:pt x="716" y="1504"/>
                </a:cubicBezTo>
                <a:cubicBezTo>
                  <a:pt x="599" y="1493"/>
                  <a:pt x="475" y="1478"/>
                  <a:pt x="371" y="1429"/>
                </a:cubicBezTo>
                <a:cubicBezTo>
                  <a:pt x="267" y="1380"/>
                  <a:pt x="155" y="1329"/>
                  <a:pt x="94" y="1209"/>
                </a:cubicBezTo>
                <a:cubicBezTo>
                  <a:pt x="33" y="1089"/>
                  <a:pt x="6" y="844"/>
                  <a:pt x="3" y="710"/>
                </a:cubicBezTo>
                <a:cubicBezTo>
                  <a:pt x="0" y="576"/>
                  <a:pt x="43" y="496"/>
                  <a:pt x="78" y="404"/>
                </a:cubicBezTo>
                <a:close/>
              </a:path>
            </a:pathLst>
          </a:custGeom>
          <a:solidFill>
            <a:srgbClr val="66FFFF"/>
          </a:solidFill>
          <a:ln>
            <a:noFill/>
          </a:ln>
          <a:effectLs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25" name="AutoShape 626"/>
          <p:cNvSpPr>
            <a:spLocks noChangeArrowheads="1"/>
          </p:cNvSpPr>
          <p:nvPr/>
        </p:nvSpPr>
        <p:spPr bwMode="auto">
          <a:xfrm>
            <a:off x="6778431" y="3184603"/>
            <a:ext cx="444494" cy="355174"/>
          </a:xfrm>
          <a:prstGeom prst="hexagon">
            <a:avLst>
              <a:gd name="adj" fmla="val 28880"/>
              <a:gd name="vf" fmla="val 115470"/>
            </a:avLst>
          </a:prstGeom>
          <a:solidFill>
            <a:schemeClr val="bg1"/>
          </a:solidFill>
          <a:ln w="6350">
            <a:solidFill>
              <a:schemeClr val="tx1"/>
            </a:solidFill>
            <a:prstDash val="dash"/>
            <a:miter lim="800000"/>
            <a:headEnd/>
            <a:tailEnd/>
          </a:ln>
          <a:effectLs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626" name="AutoShape 627"/>
          <p:cNvSpPr>
            <a:spLocks noChangeArrowheads="1"/>
          </p:cNvSpPr>
          <p:nvPr/>
        </p:nvSpPr>
        <p:spPr bwMode="auto">
          <a:xfrm>
            <a:off x="7111312" y="3003852"/>
            <a:ext cx="444494" cy="355174"/>
          </a:xfrm>
          <a:prstGeom prst="hexagon">
            <a:avLst>
              <a:gd name="adj" fmla="val 28880"/>
              <a:gd name="vf" fmla="val 115470"/>
            </a:avLst>
          </a:prstGeom>
          <a:solidFill>
            <a:schemeClr val="bg1"/>
          </a:solidFill>
          <a:ln w="6350">
            <a:solidFill>
              <a:schemeClr val="tx1"/>
            </a:solidFill>
            <a:prstDash val="dash"/>
            <a:miter lim="800000"/>
            <a:headEnd/>
            <a:tailEnd/>
          </a:ln>
          <a:effectLs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627" name="AutoShape 628"/>
          <p:cNvSpPr>
            <a:spLocks noChangeArrowheads="1"/>
          </p:cNvSpPr>
          <p:nvPr/>
        </p:nvSpPr>
        <p:spPr bwMode="auto">
          <a:xfrm>
            <a:off x="7115227" y="3359929"/>
            <a:ext cx="444494" cy="355174"/>
          </a:xfrm>
          <a:prstGeom prst="hexagon">
            <a:avLst>
              <a:gd name="adj" fmla="val 28880"/>
              <a:gd name="vf" fmla="val 115470"/>
            </a:avLst>
          </a:prstGeom>
          <a:solidFill>
            <a:schemeClr val="bg1"/>
          </a:solidFill>
          <a:ln w="6350">
            <a:solidFill>
              <a:schemeClr val="tx1"/>
            </a:solidFill>
            <a:prstDash val="dash"/>
            <a:miter lim="800000"/>
            <a:headEnd/>
            <a:tailEnd/>
          </a:ln>
          <a:effectLs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628" name="AutoShape 629"/>
          <p:cNvSpPr>
            <a:spLocks noChangeArrowheads="1"/>
          </p:cNvSpPr>
          <p:nvPr/>
        </p:nvSpPr>
        <p:spPr bwMode="auto">
          <a:xfrm>
            <a:off x="6783326" y="3540679"/>
            <a:ext cx="444494" cy="355174"/>
          </a:xfrm>
          <a:prstGeom prst="hexagon">
            <a:avLst>
              <a:gd name="adj" fmla="val 28880"/>
              <a:gd name="vf" fmla="val 115470"/>
            </a:avLst>
          </a:prstGeom>
          <a:solidFill>
            <a:schemeClr val="bg1"/>
          </a:solidFill>
          <a:ln w="6350">
            <a:solidFill>
              <a:schemeClr val="tx1"/>
            </a:solidFill>
            <a:prstDash val="dash"/>
            <a:miter lim="800000"/>
            <a:headEnd/>
            <a:tailEnd/>
          </a:ln>
          <a:effectLs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nvGrpSpPr>
          <p:cNvPr id="629" name="Group 630"/>
          <p:cNvGrpSpPr>
            <a:grpSpLocks/>
          </p:cNvGrpSpPr>
          <p:nvPr/>
        </p:nvGrpSpPr>
        <p:grpSpPr bwMode="auto">
          <a:xfrm>
            <a:off x="7366846" y="2975837"/>
            <a:ext cx="177210" cy="287392"/>
            <a:chOff x="4608" y="700"/>
            <a:chExt cx="306" cy="553"/>
          </a:xfrm>
        </p:grpSpPr>
        <p:grpSp>
          <p:nvGrpSpPr>
            <p:cNvPr id="630" name="Group 631"/>
            <p:cNvGrpSpPr>
              <a:grpSpLocks/>
            </p:cNvGrpSpPr>
            <p:nvPr/>
          </p:nvGrpSpPr>
          <p:grpSpPr bwMode="auto">
            <a:xfrm>
              <a:off x="4694" y="784"/>
              <a:ext cx="134" cy="469"/>
              <a:chOff x="4740" y="784"/>
              <a:chExt cx="88" cy="692"/>
            </a:xfrm>
          </p:grpSpPr>
          <p:sp>
            <p:nvSpPr>
              <p:cNvPr id="638" name="Line 632"/>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639" name="Group 633"/>
              <p:cNvGrpSpPr>
                <a:grpSpLocks/>
              </p:cNvGrpSpPr>
              <p:nvPr/>
            </p:nvGrpSpPr>
            <p:grpSpPr bwMode="auto">
              <a:xfrm>
                <a:off x="4740" y="784"/>
                <a:ext cx="88" cy="692"/>
                <a:chOff x="4740" y="784"/>
                <a:chExt cx="88" cy="692"/>
              </a:xfrm>
            </p:grpSpPr>
            <p:sp>
              <p:nvSpPr>
                <p:cNvPr id="640" name="Line 634"/>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41" name="Line 635"/>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42" name="Line 636"/>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43" name="Line 637"/>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44" name="Line 638"/>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45" name="Line 639"/>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46" name="Line 640"/>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47" name="Line 641"/>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48" name="Line 642"/>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49" name="Line 643"/>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50" name="Line 644"/>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51" name="Line 645"/>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52" name="Line 646"/>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53" name="Oval 647"/>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631" name="Group 648"/>
            <p:cNvGrpSpPr>
              <a:grpSpLocks/>
            </p:cNvGrpSpPr>
            <p:nvPr/>
          </p:nvGrpSpPr>
          <p:grpSpPr bwMode="auto">
            <a:xfrm>
              <a:off x="4608" y="700"/>
              <a:ext cx="306" cy="90"/>
              <a:chOff x="748" y="2251"/>
              <a:chExt cx="306" cy="90"/>
            </a:xfrm>
          </p:grpSpPr>
          <p:sp>
            <p:nvSpPr>
              <p:cNvPr id="632" name="AutoShape 649"/>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633" name="AutoShape 650"/>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634" name="AutoShape 651"/>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635" name="AutoShape 652"/>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636" name="AutoShape 653"/>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637" name="AutoShape 654"/>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654" name="Group 655"/>
          <p:cNvGrpSpPr>
            <a:grpSpLocks/>
          </p:cNvGrpSpPr>
          <p:nvPr/>
        </p:nvGrpSpPr>
        <p:grpSpPr bwMode="auto">
          <a:xfrm>
            <a:off x="6897876" y="3073442"/>
            <a:ext cx="177210" cy="287392"/>
            <a:chOff x="4608" y="700"/>
            <a:chExt cx="306" cy="553"/>
          </a:xfrm>
        </p:grpSpPr>
        <p:grpSp>
          <p:nvGrpSpPr>
            <p:cNvPr id="655" name="Group 656"/>
            <p:cNvGrpSpPr>
              <a:grpSpLocks/>
            </p:cNvGrpSpPr>
            <p:nvPr/>
          </p:nvGrpSpPr>
          <p:grpSpPr bwMode="auto">
            <a:xfrm>
              <a:off x="4694" y="784"/>
              <a:ext cx="134" cy="469"/>
              <a:chOff x="4740" y="784"/>
              <a:chExt cx="88" cy="692"/>
            </a:xfrm>
          </p:grpSpPr>
          <p:sp>
            <p:nvSpPr>
              <p:cNvPr id="663" name="Line 657"/>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664" name="Group 658"/>
              <p:cNvGrpSpPr>
                <a:grpSpLocks/>
              </p:cNvGrpSpPr>
              <p:nvPr/>
            </p:nvGrpSpPr>
            <p:grpSpPr bwMode="auto">
              <a:xfrm>
                <a:off x="4740" y="784"/>
                <a:ext cx="88" cy="692"/>
                <a:chOff x="4740" y="784"/>
                <a:chExt cx="88" cy="692"/>
              </a:xfrm>
            </p:grpSpPr>
            <p:sp>
              <p:nvSpPr>
                <p:cNvPr id="665" name="Line 659"/>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66" name="Line 660"/>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67" name="Line 661"/>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68" name="Line 662"/>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69" name="Line 663"/>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70" name="Line 664"/>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71" name="Line 665"/>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72" name="Line 666"/>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73" name="Line 667"/>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74" name="Line 668"/>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75" name="Line 669"/>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76" name="Line 670"/>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77" name="Line 671"/>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78" name="Oval 672"/>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656" name="Group 673"/>
            <p:cNvGrpSpPr>
              <a:grpSpLocks/>
            </p:cNvGrpSpPr>
            <p:nvPr/>
          </p:nvGrpSpPr>
          <p:grpSpPr bwMode="auto">
            <a:xfrm>
              <a:off x="4608" y="700"/>
              <a:ext cx="306" cy="90"/>
              <a:chOff x="748" y="2251"/>
              <a:chExt cx="306" cy="90"/>
            </a:xfrm>
          </p:grpSpPr>
          <p:sp>
            <p:nvSpPr>
              <p:cNvPr id="657" name="AutoShape 674"/>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658" name="AutoShape 675"/>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659" name="AutoShape 676"/>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660" name="AutoShape 677"/>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661" name="AutoShape 678"/>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662" name="AutoShape 679"/>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679" name="Group 680"/>
          <p:cNvGrpSpPr>
            <a:grpSpLocks/>
          </p:cNvGrpSpPr>
          <p:nvPr/>
        </p:nvGrpSpPr>
        <p:grpSpPr bwMode="auto">
          <a:xfrm>
            <a:off x="7297334" y="3278592"/>
            <a:ext cx="177210" cy="287392"/>
            <a:chOff x="4608" y="700"/>
            <a:chExt cx="306" cy="553"/>
          </a:xfrm>
        </p:grpSpPr>
        <p:grpSp>
          <p:nvGrpSpPr>
            <p:cNvPr id="680" name="Group 681"/>
            <p:cNvGrpSpPr>
              <a:grpSpLocks/>
            </p:cNvGrpSpPr>
            <p:nvPr/>
          </p:nvGrpSpPr>
          <p:grpSpPr bwMode="auto">
            <a:xfrm>
              <a:off x="4694" y="784"/>
              <a:ext cx="134" cy="469"/>
              <a:chOff x="4740" y="784"/>
              <a:chExt cx="88" cy="692"/>
            </a:xfrm>
          </p:grpSpPr>
          <p:sp>
            <p:nvSpPr>
              <p:cNvPr id="688" name="Line 682"/>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689" name="Group 683"/>
              <p:cNvGrpSpPr>
                <a:grpSpLocks/>
              </p:cNvGrpSpPr>
              <p:nvPr/>
            </p:nvGrpSpPr>
            <p:grpSpPr bwMode="auto">
              <a:xfrm>
                <a:off x="4740" y="784"/>
                <a:ext cx="88" cy="692"/>
                <a:chOff x="4740" y="784"/>
                <a:chExt cx="88" cy="692"/>
              </a:xfrm>
            </p:grpSpPr>
            <p:sp>
              <p:nvSpPr>
                <p:cNvPr id="690" name="Line 684"/>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91" name="Line 685"/>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92" name="Line 686"/>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93" name="Line 687"/>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94" name="Line 688"/>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95" name="Line 689"/>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96" name="Line 690"/>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97" name="Line 691"/>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98" name="Line 692"/>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99" name="Line 693"/>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00" name="Line 694"/>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01" name="Line 695"/>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02" name="Line 696"/>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03" name="Oval 697"/>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681" name="Group 698"/>
            <p:cNvGrpSpPr>
              <a:grpSpLocks/>
            </p:cNvGrpSpPr>
            <p:nvPr/>
          </p:nvGrpSpPr>
          <p:grpSpPr bwMode="auto">
            <a:xfrm>
              <a:off x="4608" y="700"/>
              <a:ext cx="306" cy="90"/>
              <a:chOff x="748" y="2251"/>
              <a:chExt cx="306" cy="90"/>
            </a:xfrm>
          </p:grpSpPr>
          <p:sp>
            <p:nvSpPr>
              <p:cNvPr id="682" name="AutoShape 699"/>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683" name="AutoShape 700"/>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684" name="AutoShape 701"/>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685" name="AutoShape 702"/>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686" name="AutoShape 703"/>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687" name="AutoShape 704"/>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704" name="Group 705"/>
          <p:cNvGrpSpPr>
            <a:grpSpLocks/>
          </p:cNvGrpSpPr>
          <p:nvPr/>
        </p:nvGrpSpPr>
        <p:grpSpPr bwMode="auto">
          <a:xfrm>
            <a:off x="6941933" y="3442172"/>
            <a:ext cx="177210" cy="287392"/>
            <a:chOff x="4608" y="700"/>
            <a:chExt cx="306" cy="553"/>
          </a:xfrm>
        </p:grpSpPr>
        <p:grpSp>
          <p:nvGrpSpPr>
            <p:cNvPr id="705" name="Group 706"/>
            <p:cNvGrpSpPr>
              <a:grpSpLocks/>
            </p:cNvGrpSpPr>
            <p:nvPr/>
          </p:nvGrpSpPr>
          <p:grpSpPr bwMode="auto">
            <a:xfrm>
              <a:off x="4694" y="784"/>
              <a:ext cx="134" cy="469"/>
              <a:chOff x="4740" y="784"/>
              <a:chExt cx="88" cy="692"/>
            </a:xfrm>
          </p:grpSpPr>
          <p:sp>
            <p:nvSpPr>
              <p:cNvPr id="713" name="Line 707"/>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714" name="Group 708"/>
              <p:cNvGrpSpPr>
                <a:grpSpLocks/>
              </p:cNvGrpSpPr>
              <p:nvPr/>
            </p:nvGrpSpPr>
            <p:grpSpPr bwMode="auto">
              <a:xfrm>
                <a:off x="4740" y="784"/>
                <a:ext cx="88" cy="692"/>
                <a:chOff x="4740" y="784"/>
                <a:chExt cx="88" cy="692"/>
              </a:xfrm>
            </p:grpSpPr>
            <p:sp>
              <p:nvSpPr>
                <p:cNvPr id="715" name="Line 709"/>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16" name="Line 710"/>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17" name="Line 711"/>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18" name="Line 712"/>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19" name="Line 713"/>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20" name="Line 714"/>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21" name="Line 715"/>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22" name="Line 716"/>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23" name="Line 717"/>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24" name="Line 718"/>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25" name="Line 719"/>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26" name="Line 720"/>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27" name="Line 721"/>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28" name="Oval 722"/>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706" name="Group 723"/>
            <p:cNvGrpSpPr>
              <a:grpSpLocks/>
            </p:cNvGrpSpPr>
            <p:nvPr/>
          </p:nvGrpSpPr>
          <p:grpSpPr bwMode="auto">
            <a:xfrm>
              <a:off x="4608" y="700"/>
              <a:ext cx="306" cy="90"/>
              <a:chOff x="748" y="2251"/>
              <a:chExt cx="306" cy="90"/>
            </a:xfrm>
          </p:grpSpPr>
          <p:sp>
            <p:nvSpPr>
              <p:cNvPr id="707" name="AutoShape 724"/>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708" name="AutoShape 725"/>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709" name="AutoShape 726"/>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710" name="AutoShape 727"/>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711" name="AutoShape 728"/>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712" name="AutoShape 729"/>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grpSp>
      <p:sp>
        <p:nvSpPr>
          <p:cNvPr id="729" name="Line 730"/>
          <p:cNvSpPr>
            <a:spLocks noChangeShapeType="1"/>
          </p:cNvSpPr>
          <p:nvPr/>
        </p:nvSpPr>
        <p:spPr bwMode="auto">
          <a:xfrm flipH="1" flipV="1">
            <a:off x="7215092" y="3018312"/>
            <a:ext cx="171336" cy="506099"/>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30" name="Line 731"/>
          <p:cNvSpPr>
            <a:spLocks noChangeShapeType="1"/>
          </p:cNvSpPr>
          <p:nvPr/>
        </p:nvSpPr>
        <p:spPr bwMode="auto">
          <a:xfrm>
            <a:off x="7277752" y="2991200"/>
            <a:ext cx="178189" cy="23045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31" name="Line 732"/>
          <p:cNvSpPr>
            <a:spLocks noChangeShapeType="1"/>
          </p:cNvSpPr>
          <p:nvPr/>
        </p:nvSpPr>
        <p:spPr bwMode="auto">
          <a:xfrm flipV="1">
            <a:off x="6986970" y="2975836"/>
            <a:ext cx="69514" cy="3434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32" name="Line 733"/>
          <p:cNvSpPr>
            <a:spLocks noChangeShapeType="1"/>
          </p:cNvSpPr>
          <p:nvPr/>
        </p:nvSpPr>
        <p:spPr bwMode="auto">
          <a:xfrm flipV="1">
            <a:off x="7031028" y="3005660"/>
            <a:ext cx="93990" cy="68233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733" name="Group 734"/>
          <p:cNvGrpSpPr>
            <a:grpSpLocks/>
          </p:cNvGrpSpPr>
          <p:nvPr/>
        </p:nvGrpSpPr>
        <p:grpSpPr bwMode="auto">
          <a:xfrm>
            <a:off x="6922355" y="2689354"/>
            <a:ext cx="620726" cy="383191"/>
            <a:chOff x="3197" y="2387"/>
            <a:chExt cx="634" cy="424"/>
          </a:xfrm>
        </p:grpSpPr>
        <p:sp>
          <p:nvSpPr>
            <p:cNvPr id="734" name="AutoShape 735"/>
            <p:cNvSpPr>
              <a:spLocks noChangeArrowheads="1"/>
            </p:cNvSpPr>
            <p:nvPr/>
          </p:nvSpPr>
          <p:spPr bwMode="auto">
            <a:xfrm>
              <a:off x="3197" y="2387"/>
              <a:ext cx="545" cy="363"/>
            </a:xfrm>
            <a:prstGeom prst="can">
              <a:avLst>
                <a:gd name="adj" fmla="val 44935"/>
              </a:avLst>
            </a:prstGeom>
            <a:solidFill>
              <a:srgbClr val="66FFFF"/>
            </a:solidFill>
            <a:ln w="63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zh-CN" altLang="zh-CN" sz="1100" b="1">
                <a:latin typeface="微软雅黑" panose="020B0503020204020204" pitchFamily="34" charset="-122"/>
                <a:ea typeface="微软雅黑" panose="020B0503020204020204" pitchFamily="34" charset="-122"/>
              </a:endParaRPr>
            </a:p>
          </p:txBody>
        </p:sp>
        <p:sp>
          <p:nvSpPr>
            <p:cNvPr id="735" name="Text Box 736"/>
            <p:cNvSpPr txBox="1">
              <a:spLocks noChangeArrowheads="1"/>
            </p:cNvSpPr>
            <p:nvPr/>
          </p:nvSpPr>
          <p:spPr bwMode="auto">
            <a:xfrm>
              <a:off x="3275" y="2501"/>
              <a:ext cx="556" cy="310"/>
            </a:xfrm>
            <a:prstGeom prst="rect">
              <a:avLst/>
            </a:prstGeom>
            <a:noFill/>
            <a:ln w="9525">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anose="020B0503020204020204" pitchFamily="34" charset="-122"/>
                  <a:ea typeface="微软雅黑" panose="020B0503020204020204" pitchFamily="34" charset="-122"/>
                </a:rPr>
                <a:t>MSC</a:t>
              </a:r>
            </a:p>
          </p:txBody>
        </p:sp>
      </p:grpSp>
      <p:sp>
        <p:nvSpPr>
          <p:cNvPr id="736" name="Freeform 737"/>
          <p:cNvSpPr>
            <a:spLocks/>
          </p:cNvSpPr>
          <p:nvPr/>
        </p:nvSpPr>
        <p:spPr bwMode="auto">
          <a:xfrm>
            <a:off x="6383312" y="2005194"/>
            <a:ext cx="697487" cy="1756435"/>
          </a:xfrm>
          <a:custGeom>
            <a:avLst/>
            <a:gdLst>
              <a:gd name="T0" fmla="*/ 0 w 838"/>
              <a:gd name="T1" fmla="*/ 0 h 2228"/>
              <a:gd name="T2" fmla="*/ 495 w 838"/>
              <a:gd name="T3" fmla="*/ 316 h 2228"/>
              <a:gd name="T4" fmla="*/ 751 w 838"/>
              <a:gd name="T5" fmla="*/ 872 h 2228"/>
              <a:gd name="T6" fmla="*/ 759 w 838"/>
              <a:gd name="T7" fmla="*/ 1580 h 2228"/>
              <a:gd name="T8" fmla="*/ 279 w 838"/>
              <a:gd name="T9" fmla="*/ 2228 h 2228"/>
              <a:gd name="connsiteX0" fmla="*/ 0 w 9350"/>
              <a:gd name="connsiteY0" fmla="*/ 0 h 9937"/>
              <a:gd name="connsiteX1" fmla="*/ 5675 w 9350"/>
              <a:gd name="connsiteY1" fmla="*/ 1355 h 9937"/>
              <a:gd name="connsiteX2" fmla="*/ 8730 w 9350"/>
              <a:gd name="connsiteY2" fmla="*/ 3851 h 9937"/>
              <a:gd name="connsiteX3" fmla="*/ 8825 w 9350"/>
              <a:gd name="connsiteY3" fmla="*/ 7029 h 9937"/>
              <a:gd name="connsiteX4" fmla="*/ 3097 w 9350"/>
              <a:gd name="connsiteY4" fmla="*/ 9937 h 9937"/>
              <a:gd name="connsiteX0" fmla="*/ 0 w 10000"/>
              <a:gd name="connsiteY0" fmla="*/ 0 h 8445"/>
              <a:gd name="connsiteX1" fmla="*/ 6070 w 10000"/>
              <a:gd name="connsiteY1" fmla="*/ 1364 h 8445"/>
              <a:gd name="connsiteX2" fmla="*/ 9337 w 10000"/>
              <a:gd name="connsiteY2" fmla="*/ 3875 h 8445"/>
              <a:gd name="connsiteX3" fmla="*/ 9439 w 10000"/>
              <a:gd name="connsiteY3" fmla="*/ 7074 h 8445"/>
              <a:gd name="connsiteX4" fmla="*/ 6126 w 10000"/>
              <a:gd name="connsiteY4" fmla="*/ 8445 h 8445"/>
              <a:gd name="connsiteX0" fmla="*/ 0 w 10118"/>
              <a:gd name="connsiteY0" fmla="*/ 0 h 10000"/>
              <a:gd name="connsiteX1" fmla="*/ 6070 w 10118"/>
              <a:gd name="connsiteY1" fmla="*/ 1615 h 10000"/>
              <a:gd name="connsiteX2" fmla="*/ 9337 w 10118"/>
              <a:gd name="connsiteY2" fmla="*/ 4589 h 10000"/>
              <a:gd name="connsiteX3" fmla="*/ 9605 w 10118"/>
              <a:gd name="connsiteY3" fmla="*/ 7701 h 10000"/>
              <a:gd name="connsiteX4" fmla="*/ 6126 w 10118"/>
              <a:gd name="connsiteY4" fmla="*/ 10000 h 10000"/>
              <a:gd name="connsiteX0" fmla="*/ 0 w 9888"/>
              <a:gd name="connsiteY0" fmla="*/ 0 h 10169"/>
              <a:gd name="connsiteX1" fmla="*/ 6070 w 9888"/>
              <a:gd name="connsiteY1" fmla="*/ 1615 h 10169"/>
              <a:gd name="connsiteX2" fmla="*/ 9337 w 9888"/>
              <a:gd name="connsiteY2" fmla="*/ 4589 h 10169"/>
              <a:gd name="connsiteX3" fmla="*/ 9605 w 9888"/>
              <a:gd name="connsiteY3" fmla="*/ 7701 h 10169"/>
              <a:gd name="connsiteX4" fmla="*/ 6188 w 9888"/>
              <a:gd name="connsiteY4" fmla="*/ 10004 h 10169"/>
              <a:gd name="connsiteX5" fmla="*/ 6126 w 9888"/>
              <a:gd name="connsiteY5" fmla="*/ 10000 h 10169"/>
              <a:gd name="connsiteX0" fmla="*/ 0 w 10092"/>
              <a:gd name="connsiteY0" fmla="*/ 0 h 10222"/>
              <a:gd name="connsiteX1" fmla="*/ 6231 w 10092"/>
              <a:gd name="connsiteY1" fmla="*/ 1810 h 10222"/>
              <a:gd name="connsiteX2" fmla="*/ 9535 w 10092"/>
              <a:gd name="connsiteY2" fmla="*/ 4735 h 10222"/>
              <a:gd name="connsiteX3" fmla="*/ 9806 w 10092"/>
              <a:gd name="connsiteY3" fmla="*/ 7795 h 10222"/>
              <a:gd name="connsiteX4" fmla="*/ 6350 w 10092"/>
              <a:gd name="connsiteY4" fmla="*/ 10060 h 10222"/>
              <a:gd name="connsiteX5" fmla="*/ 6287 w 10092"/>
              <a:gd name="connsiteY5" fmla="*/ 10056 h 10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92" h="10222">
                <a:moveTo>
                  <a:pt x="0" y="0"/>
                </a:moveTo>
                <a:cubicBezTo>
                  <a:pt x="1071" y="279"/>
                  <a:pt x="4642" y="1021"/>
                  <a:pt x="6231" y="1810"/>
                </a:cubicBezTo>
                <a:cubicBezTo>
                  <a:pt x="7820" y="2599"/>
                  <a:pt x="8939" y="3738"/>
                  <a:pt x="9535" y="4735"/>
                </a:cubicBezTo>
                <a:cubicBezTo>
                  <a:pt x="10130" y="5732"/>
                  <a:pt x="10294" y="6926"/>
                  <a:pt x="9806" y="7795"/>
                </a:cubicBezTo>
                <a:cubicBezTo>
                  <a:pt x="9317" y="8664"/>
                  <a:pt x="6937" y="9683"/>
                  <a:pt x="6350" y="10060"/>
                </a:cubicBezTo>
                <a:cubicBezTo>
                  <a:pt x="5764" y="10436"/>
                  <a:pt x="6340" y="10038"/>
                  <a:pt x="6287" y="10056"/>
                </a:cubicBezTo>
              </a:path>
            </a:pathLst>
          </a:custGeom>
          <a:noFill/>
          <a:ln w="38100" cmpd="sng">
            <a:solidFill>
              <a:schemeClr val="hlink"/>
            </a:solidFill>
            <a:round/>
            <a:headEnd type="non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37" name="Line 738"/>
          <p:cNvSpPr>
            <a:spLocks noChangeShapeType="1"/>
          </p:cNvSpPr>
          <p:nvPr/>
        </p:nvSpPr>
        <p:spPr bwMode="auto">
          <a:xfrm>
            <a:off x="4574259" y="621307"/>
            <a:ext cx="2713" cy="3740381"/>
          </a:xfrm>
          <a:prstGeom prst="line">
            <a:avLst/>
          </a:prstGeom>
          <a:noFill/>
          <a:ln w="12700">
            <a:solidFill>
              <a:srgbClr val="FF00FF"/>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38" name="Text Box 739"/>
          <p:cNvSpPr txBox="1">
            <a:spLocks noChangeArrowheads="1"/>
          </p:cNvSpPr>
          <p:nvPr/>
        </p:nvSpPr>
        <p:spPr bwMode="auto">
          <a:xfrm>
            <a:off x="678330" y="2214007"/>
            <a:ext cx="898981" cy="2798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(a) </a:t>
            </a:r>
            <a:r>
              <a:rPr kumimoji="1" lang="zh-CN" altLang="en-US" sz="1200" b="1" dirty="0">
                <a:latin typeface="微软雅黑" panose="020B0503020204020204" pitchFamily="34" charset="-122"/>
                <a:ea typeface="微软雅黑" panose="020B0503020204020204" pitchFamily="34" charset="-122"/>
              </a:rPr>
              <a:t>切换前</a:t>
            </a:r>
          </a:p>
        </p:txBody>
      </p:sp>
      <p:sp>
        <p:nvSpPr>
          <p:cNvPr id="739" name="Freeform 740"/>
          <p:cNvSpPr>
            <a:spLocks/>
          </p:cNvSpPr>
          <p:nvPr/>
        </p:nvSpPr>
        <p:spPr bwMode="auto">
          <a:xfrm>
            <a:off x="2169462" y="2011488"/>
            <a:ext cx="1256312" cy="2119491"/>
          </a:xfrm>
          <a:custGeom>
            <a:avLst/>
            <a:gdLst>
              <a:gd name="T0" fmla="*/ 876 w 1334"/>
              <a:gd name="T1" fmla="*/ 0 h 2640"/>
              <a:gd name="T2" fmla="*/ 1308 w 1334"/>
              <a:gd name="T3" fmla="*/ 384 h 2640"/>
              <a:gd name="T4" fmla="*/ 723 w 1334"/>
              <a:gd name="T5" fmla="*/ 1134 h 2640"/>
              <a:gd name="T6" fmla="*/ 621 w 1334"/>
              <a:gd name="T7" fmla="*/ 1611 h 2640"/>
              <a:gd name="T8" fmla="*/ 504 w 1334"/>
              <a:gd name="T9" fmla="*/ 2187 h 2640"/>
              <a:gd name="T10" fmla="*/ 339 w 1334"/>
              <a:gd name="T11" fmla="*/ 2424 h 2640"/>
              <a:gd name="T12" fmla="*/ 0 w 1334"/>
              <a:gd name="T13" fmla="*/ 2640 h 2640"/>
              <a:gd name="connsiteX0" fmla="*/ 6373 w 9620"/>
              <a:gd name="connsiteY0" fmla="*/ 0 h 9255"/>
              <a:gd name="connsiteX1" fmla="*/ 9611 w 9620"/>
              <a:gd name="connsiteY1" fmla="*/ 1455 h 9255"/>
              <a:gd name="connsiteX2" fmla="*/ 5226 w 9620"/>
              <a:gd name="connsiteY2" fmla="*/ 4295 h 9255"/>
              <a:gd name="connsiteX3" fmla="*/ 4461 w 9620"/>
              <a:gd name="connsiteY3" fmla="*/ 6102 h 9255"/>
              <a:gd name="connsiteX4" fmla="*/ 3584 w 9620"/>
              <a:gd name="connsiteY4" fmla="*/ 8284 h 9255"/>
              <a:gd name="connsiteX5" fmla="*/ 2347 w 9620"/>
              <a:gd name="connsiteY5" fmla="*/ 9182 h 9255"/>
              <a:gd name="connsiteX6" fmla="*/ 0 w 9620"/>
              <a:gd name="connsiteY6" fmla="*/ 8989 h 9255"/>
              <a:gd name="connsiteX0" fmla="*/ 6625 w 10000"/>
              <a:gd name="connsiteY0" fmla="*/ 0 h 9713"/>
              <a:gd name="connsiteX1" fmla="*/ 9991 w 10000"/>
              <a:gd name="connsiteY1" fmla="*/ 1572 h 9713"/>
              <a:gd name="connsiteX2" fmla="*/ 5432 w 10000"/>
              <a:gd name="connsiteY2" fmla="*/ 4641 h 9713"/>
              <a:gd name="connsiteX3" fmla="*/ 4637 w 10000"/>
              <a:gd name="connsiteY3" fmla="*/ 6593 h 9713"/>
              <a:gd name="connsiteX4" fmla="*/ 3726 w 10000"/>
              <a:gd name="connsiteY4" fmla="*/ 8951 h 9713"/>
              <a:gd name="connsiteX5" fmla="*/ 2693 w 10000"/>
              <a:gd name="connsiteY5" fmla="*/ 9375 h 9713"/>
              <a:gd name="connsiteX6" fmla="*/ 0 w 10000"/>
              <a:gd name="connsiteY6" fmla="*/ 9713 h 9713"/>
              <a:gd name="connsiteX0" fmla="*/ 6625 w 10000"/>
              <a:gd name="connsiteY0" fmla="*/ 0 h 10000"/>
              <a:gd name="connsiteX1" fmla="*/ 9991 w 10000"/>
              <a:gd name="connsiteY1" fmla="*/ 1618 h 10000"/>
              <a:gd name="connsiteX2" fmla="*/ 5432 w 10000"/>
              <a:gd name="connsiteY2" fmla="*/ 4778 h 10000"/>
              <a:gd name="connsiteX3" fmla="*/ 4637 w 10000"/>
              <a:gd name="connsiteY3" fmla="*/ 6788 h 10000"/>
              <a:gd name="connsiteX4" fmla="*/ 4080 w 10000"/>
              <a:gd name="connsiteY4" fmla="*/ 8475 h 10000"/>
              <a:gd name="connsiteX5" fmla="*/ 2693 w 10000"/>
              <a:gd name="connsiteY5" fmla="*/ 9652 h 10000"/>
              <a:gd name="connsiteX6" fmla="*/ 0 w 10000"/>
              <a:gd name="connsiteY6" fmla="*/ 10000 h 10000"/>
              <a:gd name="connsiteX0" fmla="*/ 6928 w 10006"/>
              <a:gd name="connsiteY0" fmla="*/ 0 h 9793"/>
              <a:gd name="connsiteX1" fmla="*/ 9991 w 10006"/>
              <a:gd name="connsiteY1" fmla="*/ 1411 h 9793"/>
              <a:gd name="connsiteX2" fmla="*/ 5432 w 10006"/>
              <a:gd name="connsiteY2" fmla="*/ 4571 h 9793"/>
              <a:gd name="connsiteX3" fmla="*/ 4637 w 10006"/>
              <a:gd name="connsiteY3" fmla="*/ 6581 h 9793"/>
              <a:gd name="connsiteX4" fmla="*/ 4080 w 10006"/>
              <a:gd name="connsiteY4" fmla="*/ 8268 h 9793"/>
              <a:gd name="connsiteX5" fmla="*/ 2693 w 10006"/>
              <a:gd name="connsiteY5" fmla="*/ 9445 h 9793"/>
              <a:gd name="connsiteX6" fmla="*/ 0 w 10006"/>
              <a:gd name="connsiteY6" fmla="*/ 9793 h 9793"/>
              <a:gd name="connsiteX0" fmla="*/ 6570 w 9993"/>
              <a:gd name="connsiteY0" fmla="*/ 0 h 10091"/>
              <a:gd name="connsiteX1" fmla="*/ 9985 w 9993"/>
              <a:gd name="connsiteY1" fmla="*/ 1532 h 10091"/>
              <a:gd name="connsiteX2" fmla="*/ 5429 w 9993"/>
              <a:gd name="connsiteY2" fmla="*/ 4759 h 10091"/>
              <a:gd name="connsiteX3" fmla="*/ 4634 w 9993"/>
              <a:gd name="connsiteY3" fmla="*/ 6811 h 10091"/>
              <a:gd name="connsiteX4" fmla="*/ 4078 w 9993"/>
              <a:gd name="connsiteY4" fmla="*/ 8534 h 10091"/>
              <a:gd name="connsiteX5" fmla="*/ 2691 w 9993"/>
              <a:gd name="connsiteY5" fmla="*/ 9736 h 10091"/>
              <a:gd name="connsiteX6" fmla="*/ 0 w 9993"/>
              <a:gd name="connsiteY6" fmla="*/ 10091 h 1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3" h="10091">
                <a:moveTo>
                  <a:pt x="6570" y="0"/>
                </a:moveTo>
                <a:cubicBezTo>
                  <a:pt x="7130" y="280"/>
                  <a:pt x="10175" y="739"/>
                  <a:pt x="9985" y="1532"/>
                </a:cubicBezTo>
                <a:cubicBezTo>
                  <a:pt x="9795" y="2325"/>
                  <a:pt x="6324" y="3881"/>
                  <a:pt x="5429" y="4759"/>
                </a:cubicBezTo>
                <a:cubicBezTo>
                  <a:pt x="4533" y="5637"/>
                  <a:pt x="4859" y="6182"/>
                  <a:pt x="4634" y="6811"/>
                </a:cubicBezTo>
                <a:cubicBezTo>
                  <a:pt x="4409" y="7440"/>
                  <a:pt x="4401" y="8047"/>
                  <a:pt x="4078" y="8534"/>
                </a:cubicBezTo>
                <a:cubicBezTo>
                  <a:pt x="3754" y="9022"/>
                  <a:pt x="3346" y="9413"/>
                  <a:pt x="2691" y="9736"/>
                </a:cubicBezTo>
                <a:cubicBezTo>
                  <a:pt x="2038" y="10058"/>
                  <a:pt x="553" y="9898"/>
                  <a:pt x="0" y="10091"/>
                </a:cubicBezTo>
              </a:path>
            </a:pathLst>
          </a:custGeom>
          <a:noFill/>
          <a:ln w="38100" cmpd="sng">
            <a:solidFill>
              <a:schemeClr val="hlink"/>
            </a:solidFill>
            <a:round/>
            <a:headEnd type="non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dirty="0">
              <a:latin typeface="微软雅黑" panose="020B0503020204020204" pitchFamily="34" charset="-122"/>
              <a:ea typeface="微软雅黑" panose="020B0503020204020204" pitchFamily="34" charset="-122"/>
            </a:endParaRPr>
          </a:p>
        </p:txBody>
      </p:sp>
      <p:sp>
        <p:nvSpPr>
          <p:cNvPr id="740" name="Freeform 741"/>
          <p:cNvSpPr>
            <a:spLocks/>
          </p:cNvSpPr>
          <p:nvPr/>
        </p:nvSpPr>
        <p:spPr bwMode="auto">
          <a:xfrm>
            <a:off x="4946095" y="3070564"/>
            <a:ext cx="1709954" cy="1216614"/>
          </a:xfrm>
          <a:custGeom>
            <a:avLst/>
            <a:gdLst>
              <a:gd name="T0" fmla="*/ 78 w 2210"/>
              <a:gd name="T1" fmla="*/ 404 h 1516"/>
              <a:gd name="T2" fmla="*/ 242 w 2210"/>
              <a:gd name="T3" fmla="*/ 217 h 1516"/>
              <a:gd name="T4" fmla="*/ 399 w 2210"/>
              <a:gd name="T5" fmla="*/ 88 h 1516"/>
              <a:gd name="T6" fmla="*/ 662 w 2210"/>
              <a:gd name="T7" fmla="*/ 12 h 1516"/>
              <a:gd name="T8" fmla="*/ 1045 w 2210"/>
              <a:gd name="T9" fmla="*/ 18 h 1516"/>
              <a:gd name="T10" fmla="*/ 1594 w 2210"/>
              <a:gd name="T11" fmla="*/ 66 h 1516"/>
              <a:gd name="T12" fmla="*/ 2057 w 2210"/>
              <a:gd name="T13" fmla="*/ 131 h 1516"/>
              <a:gd name="T14" fmla="*/ 2175 w 2210"/>
              <a:gd name="T15" fmla="*/ 481 h 1516"/>
              <a:gd name="T16" fmla="*/ 2207 w 2210"/>
              <a:gd name="T17" fmla="*/ 712 h 1516"/>
              <a:gd name="T18" fmla="*/ 2188 w 2210"/>
              <a:gd name="T19" fmla="*/ 958 h 1516"/>
              <a:gd name="T20" fmla="*/ 2072 w 2210"/>
              <a:gd name="T21" fmla="*/ 1124 h 1516"/>
              <a:gd name="T22" fmla="*/ 1908 w 2210"/>
              <a:gd name="T23" fmla="*/ 1254 h 1516"/>
              <a:gd name="T24" fmla="*/ 1682 w 2210"/>
              <a:gd name="T25" fmla="*/ 1345 h 1516"/>
              <a:gd name="T26" fmla="*/ 1400 w 2210"/>
              <a:gd name="T27" fmla="*/ 1396 h 1516"/>
              <a:gd name="T28" fmla="*/ 1071 w 2210"/>
              <a:gd name="T29" fmla="*/ 1498 h 1516"/>
              <a:gd name="T30" fmla="*/ 716 w 2210"/>
              <a:gd name="T31" fmla="*/ 1504 h 1516"/>
              <a:gd name="T32" fmla="*/ 371 w 2210"/>
              <a:gd name="T33" fmla="*/ 1429 h 1516"/>
              <a:gd name="T34" fmla="*/ 94 w 2210"/>
              <a:gd name="T35" fmla="*/ 1209 h 1516"/>
              <a:gd name="T36" fmla="*/ 3 w 2210"/>
              <a:gd name="T37" fmla="*/ 710 h 1516"/>
              <a:gd name="T38" fmla="*/ 78 w 2210"/>
              <a:gd name="T39" fmla="*/ 404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10" h="1516">
                <a:moveTo>
                  <a:pt x="78" y="404"/>
                </a:moveTo>
                <a:cubicBezTo>
                  <a:pt x="118" y="322"/>
                  <a:pt x="189" y="270"/>
                  <a:pt x="242" y="217"/>
                </a:cubicBezTo>
                <a:cubicBezTo>
                  <a:pt x="295" y="164"/>
                  <a:pt x="329" y="122"/>
                  <a:pt x="399" y="88"/>
                </a:cubicBezTo>
                <a:cubicBezTo>
                  <a:pt x="469" y="54"/>
                  <a:pt x="554" y="24"/>
                  <a:pt x="662" y="12"/>
                </a:cubicBezTo>
                <a:cubicBezTo>
                  <a:pt x="770" y="0"/>
                  <a:pt x="890" y="9"/>
                  <a:pt x="1045" y="18"/>
                </a:cubicBezTo>
                <a:cubicBezTo>
                  <a:pt x="1200" y="27"/>
                  <a:pt x="1425" y="47"/>
                  <a:pt x="1594" y="66"/>
                </a:cubicBezTo>
                <a:cubicBezTo>
                  <a:pt x="1763" y="85"/>
                  <a:pt x="1960" y="62"/>
                  <a:pt x="2057" y="131"/>
                </a:cubicBezTo>
                <a:cubicBezTo>
                  <a:pt x="2154" y="200"/>
                  <a:pt x="2150" y="384"/>
                  <a:pt x="2175" y="481"/>
                </a:cubicBezTo>
                <a:cubicBezTo>
                  <a:pt x="2200" y="578"/>
                  <a:pt x="2205" y="633"/>
                  <a:pt x="2207" y="712"/>
                </a:cubicBezTo>
                <a:cubicBezTo>
                  <a:pt x="2209" y="791"/>
                  <a:pt x="2210" y="889"/>
                  <a:pt x="2188" y="958"/>
                </a:cubicBezTo>
                <a:cubicBezTo>
                  <a:pt x="2166" y="1027"/>
                  <a:pt x="2119" y="1075"/>
                  <a:pt x="2072" y="1124"/>
                </a:cubicBezTo>
                <a:cubicBezTo>
                  <a:pt x="2025" y="1173"/>
                  <a:pt x="1973" y="1217"/>
                  <a:pt x="1908" y="1254"/>
                </a:cubicBezTo>
                <a:cubicBezTo>
                  <a:pt x="1843" y="1291"/>
                  <a:pt x="1767" y="1321"/>
                  <a:pt x="1682" y="1345"/>
                </a:cubicBezTo>
                <a:cubicBezTo>
                  <a:pt x="1597" y="1369"/>
                  <a:pt x="1502" y="1371"/>
                  <a:pt x="1400" y="1396"/>
                </a:cubicBezTo>
                <a:cubicBezTo>
                  <a:pt x="1298" y="1421"/>
                  <a:pt x="1185" y="1480"/>
                  <a:pt x="1071" y="1498"/>
                </a:cubicBezTo>
                <a:cubicBezTo>
                  <a:pt x="957" y="1516"/>
                  <a:pt x="833" y="1515"/>
                  <a:pt x="716" y="1504"/>
                </a:cubicBezTo>
                <a:cubicBezTo>
                  <a:pt x="599" y="1493"/>
                  <a:pt x="475" y="1478"/>
                  <a:pt x="371" y="1429"/>
                </a:cubicBezTo>
                <a:cubicBezTo>
                  <a:pt x="267" y="1380"/>
                  <a:pt x="155" y="1329"/>
                  <a:pt x="94" y="1209"/>
                </a:cubicBezTo>
                <a:cubicBezTo>
                  <a:pt x="33" y="1089"/>
                  <a:pt x="6" y="844"/>
                  <a:pt x="3" y="710"/>
                </a:cubicBezTo>
                <a:cubicBezTo>
                  <a:pt x="0" y="576"/>
                  <a:pt x="43" y="496"/>
                  <a:pt x="78" y="404"/>
                </a:cubicBezTo>
                <a:close/>
              </a:path>
            </a:pathLst>
          </a:custGeom>
          <a:solidFill>
            <a:srgbClr val="FFCCFF"/>
          </a:solidFill>
          <a:ln>
            <a:noFill/>
          </a:ln>
          <a:effectLs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41" name="AutoShape 742"/>
          <p:cNvSpPr>
            <a:spLocks noChangeArrowheads="1"/>
          </p:cNvSpPr>
          <p:nvPr/>
        </p:nvSpPr>
        <p:spPr bwMode="auto">
          <a:xfrm>
            <a:off x="5178643" y="3430422"/>
            <a:ext cx="444494" cy="355174"/>
          </a:xfrm>
          <a:prstGeom prst="hexagon">
            <a:avLst>
              <a:gd name="adj" fmla="val 28880"/>
              <a:gd name="vf" fmla="val 115470"/>
            </a:avLst>
          </a:prstGeom>
          <a:solidFill>
            <a:schemeClr val="bg1"/>
          </a:solidFill>
          <a:ln w="6350">
            <a:solidFill>
              <a:schemeClr val="tx1"/>
            </a:solidFill>
            <a:prstDash val="dash"/>
            <a:miter lim="800000"/>
            <a:headEnd/>
            <a:tailEnd/>
          </a:ln>
          <a:effectLs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742" name="AutoShape 743"/>
          <p:cNvSpPr>
            <a:spLocks noChangeArrowheads="1"/>
          </p:cNvSpPr>
          <p:nvPr/>
        </p:nvSpPr>
        <p:spPr bwMode="auto">
          <a:xfrm>
            <a:off x="5511523" y="3249672"/>
            <a:ext cx="444494" cy="355174"/>
          </a:xfrm>
          <a:prstGeom prst="hexagon">
            <a:avLst>
              <a:gd name="adj" fmla="val 28880"/>
              <a:gd name="vf" fmla="val 115470"/>
            </a:avLst>
          </a:prstGeom>
          <a:solidFill>
            <a:schemeClr val="bg1"/>
          </a:solidFill>
          <a:ln w="6350">
            <a:solidFill>
              <a:schemeClr val="tx1"/>
            </a:solidFill>
            <a:prstDash val="dash"/>
            <a:miter lim="800000"/>
            <a:headEnd/>
            <a:tailEnd/>
          </a:ln>
          <a:effectLs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743" name="AutoShape 744"/>
          <p:cNvSpPr>
            <a:spLocks noChangeArrowheads="1"/>
          </p:cNvSpPr>
          <p:nvPr/>
        </p:nvSpPr>
        <p:spPr bwMode="auto">
          <a:xfrm>
            <a:off x="5515440" y="3605749"/>
            <a:ext cx="444494" cy="355174"/>
          </a:xfrm>
          <a:prstGeom prst="hexagon">
            <a:avLst>
              <a:gd name="adj" fmla="val 28880"/>
              <a:gd name="vf" fmla="val 115470"/>
            </a:avLst>
          </a:prstGeom>
          <a:solidFill>
            <a:schemeClr val="bg1"/>
          </a:solidFill>
          <a:ln w="6350">
            <a:solidFill>
              <a:schemeClr val="tx1"/>
            </a:solidFill>
            <a:prstDash val="dash"/>
            <a:miter lim="800000"/>
            <a:headEnd/>
            <a:tailEnd/>
          </a:ln>
          <a:effectLs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744" name="AutoShape 745"/>
          <p:cNvSpPr>
            <a:spLocks noChangeArrowheads="1"/>
          </p:cNvSpPr>
          <p:nvPr/>
        </p:nvSpPr>
        <p:spPr bwMode="auto">
          <a:xfrm>
            <a:off x="5844405" y="3421385"/>
            <a:ext cx="444494" cy="355174"/>
          </a:xfrm>
          <a:prstGeom prst="hexagon">
            <a:avLst>
              <a:gd name="adj" fmla="val 28880"/>
              <a:gd name="vf" fmla="val 115470"/>
            </a:avLst>
          </a:prstGeom>
          <a:solidFill>
            <a:schemeClr val="bg1"/>
          </a:solidFill>
          <a:ln w="6350">
            <a:solidFill>
              <a:schemeClr val="tx1"/>
            </a:solidFill>
            <a:prstDash val="dash"/>
            <a:miter lim="800000"/>
            <a:headEnd/>
            <a:tailEnd/>
          </a:ln>
          <a:effectLs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745" name="AutoShape 746"/>
          <p:cNvSpPr>
            <a:spLocks noChangeArrowheads="1"/>
          </p:cNvSpPr>
          <p:nvPr/>
        </p:nvSpPr>
        <p:spPr bwMode="auto">
          <a:xfrm>
            <a:off x="5183538" y="3786499"/>
            <a:ext cx="444494" cy="355174"/>
          </a:xfrm>
          <a:prstGeom prst="hexagon">
            <a:avLst>
              <a:gd name="adj" fmla="val 28880"/>
              <a:gd name="vf" fmla="val 115470"/>
            </a:avLst>
          </a:prstGeom>
          <a:solidFill>
            <a:schemeClr val="bg1"/>
          </a:solidFill>
          <a:ln w="6350">
            <a:solidFill>
              <a:schemeClr val="tx1"/>
            </a:solidFill>
            <a:prstDash val="dash"/>
            <a:miter lim="800000"/>
            <a:headEnd/>
            <a:tailEnd/>
          </a:ln>
          <a:effectLs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nvGrpSpPr>
          <p:cNvPr id="746" name="Group 747"/>
          <p:cNvGrpSpPr>
            <a:grpSpLocks/>
          </p:cNvGrpSpPr>
          <p:nvPr/>
        </p:nvGrpSpPr>
        <p:grpSpPr bwMode="auto">
          <a:xfrm>
            <a:off x="5653487" y="3114110"/>
            <a:ext cx="177210" cy="287392"/>
            <a:chOff x="4608" y="700"/>
            <a:chExt cx="306" cy="553"/>
          </a:xfrm>
        </p:grpSpPr>
        <p:grpSp>
          <p:nvGrpSpPr>
            <p:cNvPr id="747" name="Group 748"/>
            <p:cNvGrpSpPr>
              <a:grpSpLocks/>
            </p:cNvGrpSpPr>
            <p:nvPr/>
          </p:nvGrpSpPr>
          <p:grpSpPr bwMode="auto">
            <a:xfrm>
              <a:off x="4694" y="784"/>
              <a:ext cx="134" cy="469"/>
              <a:chOff x="4740" y="784"/>
              <a:chExt cx="88" cy="692"/>
            </a:xfrm>
          </p:grpSpPr>
          <p:sp>
            <p:nvSpPr>
              <p:cNvPr id="755" name="Line 749"/>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756" name="Group 750"/>
              <p:cNvGrpSpPr>
                <a:grpSpLocks/>
              </p:cNvGrpSpPr>
              <p:nvPr/>
            </p:nvGrpSpPr>
            <p:grpSpPr bwMode="auto">
              <a:xfrm>
                <a:off x="4740" y="784"/>
                <a:ext cx="88" cy="692"/>
                <a:chOff x="4740" y="784"/>
                <a:chExt cx="88" cy="692"/>
              </a:xfrm>
            </p:grpSpPr>
            <p:sp>
              <p:nvSpPr>
                <p:cNvPr id="757" name="Line 751"/>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58" name="Line 752"/>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59" name="Line 753"/>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60" name="Line 754"/>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61" name="Line 755"/>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62" name="Line 756"/>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63" name="Line 757"/>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64" name="Line 758"/>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65" name="Line 759"/>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66" name="Line 760"/>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67" name="Line 761"/>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68" name="Line 762"/>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69" name="Line 763"/>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70" name="Oval 764"/>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748" name="Group 765"/>
            <p:cNvGrpSpPr>
              <a:grpSpLocks/>
            </p:cNvGrpSpPr>
            <p:nvPr/>
          </p:nvGrpSpPr>
          <p:grpSpPr bwMode="auto">
            <a:xfrm>
              <a:off x="4608" y="700"/>
              <a:ext cx="306" cy="90"/>
              <a:chOff x="748" y="2251"/>
              <a:chExt cx="306" cy="90"/>
            </a:xfrm>
          </p:grpSpPr>
          <p:sp>
            <p:nvSpPr>
              <p:cNvPr id="749" name="AutoShape 766"/>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750" name="AutoShape 767"/>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751" name="AutoShape 768"/>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752" name="AutoShape 769"/>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753" name="AutoShape 770"/>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754" name="AutoShape 771"/>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771" name="Group 772"/>
          <p:cNvGrpSpPr>
            <a:grpSpLocks/>
          </p:cNvGrpSpPr>
          <p:nvPr/>
        </p:nvGrpSpPr>
        <p:grpSpPr bwMode="auto">
          <a:xfrm>
            <a:off x="5298087" y="3319261"/>
            <a:ext cx="177210" cy="287392"/>
            <a:chOff x="4608" y="700"/>
            <a:chExt cx="306" cy="553"/>
          </a:xfrm>
        </p:grpSpPr>
        <p:grpSp>
          <p:nvGrpSpPr>
            <p:cNvPr id="772" name="Group 773"/>
            <p:cNvGrpSpPr>
              <a:grpSpLocks/>
            </p:cNvGrpSpPr>
            <p:nvPr/>
          </p:nvGrpSpPr>
          <p:grpSpPr bwMode="auto">
            <a:xfrm>
              <a:off x="4694" y="784"/>
              <a:ext cx="134" cy="469"/>
              <a:chOff x="4740" y="784"/>
              <a:chExt cx="88" cy="692"/>
            </a:xfrm>
          </p:grpSpPr>
          <p:sp>
            <p:nvSpPr>
              <p:cNvPr id="780" name="Line 774"/>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781" name="Group 775"/>
              <p:cNvGrpSpPr>
                <a:grpSpLocks/>
              </p:cNvGrpSpPr>
              <p:nvPr/>
            </p:nvGrpSpPr>
            <p:grpSpPr bwMode="auto">
              <a:xfrm>
                <a:off x="4740" y="784"/>
                <a:ext cx="88" cy="692"/>
                <a:chOff x="4740" y="784"/>
                <a:chExt cx="88" cy="692"/>
              </a:xfrm>
            </p:grpSpPr>
            <p:sp>
              <p:nvSpPr>
                <p:cNvPr id="782" name="Line 776"/>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83" name="Line 777"/>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84" name="Line 778"/>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85" name="Line 779"/>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86" name="Line 780"/>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87" name="Line 781"/>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88" name="Line 782"/>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89" name="Line 783"/>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90" name="Line 784"/>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91" name="Line 785"/>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92" name="Line 786"/>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93" name="Line 787"/>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94" name="Line 788"/>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95" name="Oval 789"/>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773" name="Group 790"/>
            <p:cNvGrpSpPr>
              <a:grpSpLocks/>
            </p:cNvGrpSpPr>
            <p:nvPr/>
          </p:nvGrpSpPr>
          <p:grpSpPr bwMode="auto">
            <a:xfrm>
              <a:off x="4608" y="700"/>
              <a:ext cx="306" cy="90"/>
              <a:chOff x="748" y="2251"/>
              <a:chExt cx="306" cy="90"/>
            </a:xfrm>
          </p:grpSpPr>
          <p:sp>
            <p:nvSpPr>
              <p:cNvPr id="774" name="AutoShape 791"/>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775" name="AutoShape 792"/>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776" name="AutoShape 793"/>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777" name="AutoShape 794"/>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778" name="AutoShape 795"/>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779" name="AutoShape 796"/>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796" name="Group 797"/>
          <p:cNvGrpSpPr>
            <a:grpSpLocks/>
          </p:cNvGrpSpPr>
          <p:nvPr/>
        </p:nvGrpSpPr>
        <p:grpSpPr bwMode="auto">
          <a:xfrm>
            <a:off x="5697544" y="3524412"/>
            <a:ext cx="177210" cy="287392"/>
            <a:chOff x="4608" y="700"/>
            <a:chExt cx="306" cy="553"/>
          </a:xfrm>
        </p:grpSpPr>
        <p:grpSp>
          <p:nvGrpSpPr>
            <p:cNvPr id="797" name="Group 798"/>
            <p:cNvGrpSpPr>
              <a:grpSpLocks/>
            </p:cNvGrpSpPr>
            <p:nvPr/>
          </p:nvGrpSpPr>
          <p:grpSpPr bwMode="auto">
            <a:xfrm>
              <a:off x="4694" y="784"/>
              <a:ext cx="134" cy="469"/>
              <a:chOff x="4740" y="784"/>
              <a:chExt cx="88" cy="692"/>
            </a:xfrm>
          </p:grpSpPr>
          <p:sp>
            <p:nvSpPr>
              <p:cNvPr id="805" name="Line 799"/>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806" name="Group 800"/>
              <p:cNvGrpSpPr>
                <a:grpSpLocks/>
              </p:cNvGrpSpPr>
              <p:nvPr/>
            </p:nvGrpSpPr>
            <p:grpSpPr bwMode="auto">
              <a:xfrm>
                <a:off x="4740" y="784"/>
                <a:ext cx="88" cy="692"/>
                <a:chOff x="4740" y="784"/>
                <a:chExt cx="88" cy="692"/>
              </a:xfrm>
            </p:grpSpPr>
            <p:sp>
              <p:nvSpPr>
                <p:cNvPr id="807" name="Line 801"/>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08" name="Line 802"/>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09" name="Line 803"/>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10" name="Line 804"/>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11" name="Line 805"/>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12" name="Line 806"/>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13" name="Line 807"/>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14" name="Line 808"/>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15" name="Line 809"/>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16" name="Line 810"/>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17" name="Line 811"/>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18" name="Line 812"/>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19" name="Line 813"/>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20" name="Oval 814"/>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798" name="Group 815"/>
            <p:cNvGrpSpPr>
              <a:grpSpLocks/>
            </p:cNvGrpSpPr>
            <p:nvPr/>
          </p:nvGrpSpPr>
          <p:grpSpPr bwMode="auto">
            <a:xfrm>
              <a:off x="4608" y="700"/>
              <a:ext cx="306" cy="90"/>
              <a:chOff x="748" y="2251"/>
              <a:chExt cx="306" cy="90"/>
            </a:xfrm>
          </p:grpSpPr>
          <p:sp>
            <p:nvSpPr>
              <p:cNvPr id="799" name="AutoShape 816"/>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800" name="AutoShape 817"/>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801" name="AutoShape 818"/>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802" name="AutoShape 819"/>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803" name="AutoShape 820"/>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804" name="AutoShape 821"/>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821" name="Group 822"/>
          <p:cNvGrpSpPr>
            <a:grpSpLocks/>
          </p:cNvGrpSpPr>
          <p:nvPr/>
        </p:nvGrpSpPr>
        <p:grpSpPr bwMode="auto">
          <a:xfrm>
            <a:off x="6052943" y="3277689"/>
            <a:ext cx="177210" cy="287392"/>
            <a:chOff x="4608" y="700"/>
            <a:chExt cx="306" cy="553"/>
          </a:xfrm>
        </p:grpSpPr>
        <p:grpSp>
          <p:nvGrpSpPr>
            <p:cNvPr id="822" name="Group 823"/>
            <p:cNvGrpSpPr>
              <a:grpSpLocks/>
            </p:cNvGrpSpPr>
            <p:nvPr/>
          </p:nvGrpSpPr>
          <p:grpSpPr bwMode="auto">
            <a:xfrm>
              <a:off x="4694" y="784"/>
              <a:ext cx="134" cy="469"/>
              <a:chOff x="4740" y="784"/>
              <a:chExt cx="88" cy="692"/>
            </a:xfrm>
          </p:grpSpPr>
          <p:sp>
            <p:nvSpPr>
              <p:cNvPr id="830" name="Line 824"/>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831" name="Group 825"/>
              <p:cNvGrpSpPr>
                <a:grpSpLocks/>
              </p:cNvGrpSpPr>
              <p:nvPr/>
            </p:nvGrpSpPr>
            <p:grpSpPr bwMode="auto">
              <a:xfrm>
                <a:off x="4740" y="784"/>
                <a:ext cx="88" cy="692"/>
                <a:chOff x="4740" y="784"/>
                <a:chExt cx="88" cy="692"/>
              </a:xfrm>
            </p:grpSpPr>
            <p:sp>
              <p:nvSpPr>
                <p:cNvPr id="832" name="Line 826"/>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33" name="Line 827"/>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34" name="Line 828"/>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35" name="Line 829"/>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36" name="Line 830"/>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37" name="Line 831"/>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38" name="Line 832"/>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39" name="Line 833"/>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40" name="Line 834"/>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41" name="Line 835"/>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42" name="Line 836"/>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43" name="Line 837"/>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44" name="Line 838"/>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45" name="Oval 839"/>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823" name="Group 840"/>
            <p:cNvGrpSpPr>
              <a:grpSpLocks/>
            </p:cNvGrpSpPr>
            <p:nvPr/>
          </p:nvGrpSpPr>
          <p:grpSpPr bwMode="auto">
            <a:xfrm>
              <a:off x="4608" y="700"/>
              <a:ext cx="306" cy="90"/>
              <a:chOff x="748" y="2251"/>
              <a:chExt cx="306" cy="90"/>
            </a:xfrm>
          </p:grpSpPr>
          <p:sp>
            <p:nvSpPr>
              <p:cNvPr id="824" name="AutoShape 841"/>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825" name="AutoShape 842"/>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826" name="AutoShape 843"/>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827" name="AutoShape 844"/>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828" name="AutoShape 845"/>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829" name="AutoShape 846"/>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846" name="Group 847"/>
          <p:cNvGrpSpPr>
            <a:grpSpLocks/>
          </p:cNvGrpSpPr>
          <p:nvPr/>
        </p:nvGrpSpPr>
        <p:grpSpPr bwMode="auto">
          <a:xfrm>
            <a:off x="5342144" y="3687991"/>
            <a:ext cx="177210" cy="287392"/>
            <a:chOff x="4608" y="700"/>
            <a:chExt cx="306" cy="553"/>
          </a:xfrm>
        </p:grpSpPr>
        <p:grpSp>
          <p:nvGrpSpPr>
            <p:cNvPr id="847" name="Group 848"/>
            <p:cNvGrpSpPr>
              <a:grpSpLocks/>
            </p:cNvGrpSpPr>
            <p:nvPr/>
          </p:nvGrpSpPr>
          <p:grpSpPr bwMode="auto">
            <a:xfrm>
              <a:off x="4694" y="784"/>
              <a:ext cx="134" cy="469"/>
              <a:chOff x="4740" y="784"/>
              <a:chExt cx="88" cy="692"/>
            </a:xfrm>
          </p:grpSpPr>
          <p:sp>
            <p:nvSpPr>
              <p:cNvPr id="855" name="Line 849"/>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856" name="Group 850"/>
              <p:cNvGrpSpPr>
                <a:grpSpLocks/>
              </p:cNvGrpSpPr>
              <p:nvPr/>
            </p:nvGrpSpPr>
            <p:grpSpPr bwMode="auto">
              <a:xfrm>
                <a:off x="4740" y="784"/>
                <a:ext cx="88" cy="692"/>
                <a:chOff x="4740" y="784"/>
                <a:chExt cx="88" cy="692"/>
              </a:xfrm>
            </p:grpSpPr>
            <p:sp>
              <p:nvSpPr>
                <p:cNvPr id="857" name="Line 851"/>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58" name="Line 852"/>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59" name="Line 853"/>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60" name="Line 854"/>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61" name="Line 855"/>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62" name="Line 856"/>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63" name="Line 857"/>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64" name="Line 858"/>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65" name="Line 859"/>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66" name="Line 860"/>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67" name="Line 861"/>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68" name="Line 862"/>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69" name="Line 863"/>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70" name="Oval 864"/>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848" name="Group 865"/>
            <p:cNvGrpSpPr>
              <a:grpSpLocks/>
            </p:cNvGrpSpPr>
            <p:nvPr/>
          </p:nvGrpSpPr>
          <p:grpSpPr bwMode="auto">
            <a:xfrm>
              <a:off x="4608" y="700"/>
              <a:ext cx="306" cy="90"/>
              <a:chOff x="748" y="2251"/>
              <a:chExt cx="306" cy="90"/>
            </a:xfrm>
          </p:grpSpPr>
          <p:sp>
            <p:nvSpPr>
              <p:cNvPr id="849" name="AutoShape 866"/>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850" name="AutoShape 867"/>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851" name="AutoShape 868"/>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852" name="AutoShape 869"/>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853" name="AutoShape 870"/>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854" name="AutoShape 871"/>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grpSp>
      <p:sp>
        <p:nvSpPr>
          <p:cNvPr id="871" name="Line 872"/>
          <p:cNvSpPr>
            <a:spLocks noChangeShapeType="1"/>
          </p:cNvSpPr>
          <p:nvPr/>
        </p:nvSpPr>
        <p:spPr bwMode="auto">
          <a:xfrm flipV="1">
            <a:off x="6167494" y="3262324"/>
            <a:ext cx="0" cy="286489"/>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72" name="Line 873"/>
          <p:cNvSpPr>
            <a:spLocks noChangeShapeType="1"/>
          </p:cNvSpPr>
          <p:nvPr/>
        </p:nvSpPr>
        <p:spPr bwMode="auto">
          <a:xfrm flipV="1">
            <a:off x="5786639" y="3262325"/>
            <a:ext cx="336797" cy="50790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73" name="Line 874"/>
          <p:cNvSpPr>
            <a:spLocks noChangeShapeType="1"/>
          </p:cNvSpPr>
          <p:nvPr/>
        </p:nvSpPr>
        <p:spPr bwMode="auto">
          <a:xfrm flipV="1">
            <a:off x="5742581" y="3180084"/>
            <a:ext cx="247702" cy="17984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74" name="Line 875"/>
          <p:cNvSpPr>
            <a:spLocks noChangeShapeType="1"/>
          </p:cNvSpPr>
          <p:nvPr/>
        </p:nvSpPr>
        <p:spPr bwMode="auto">
          <a:xfrm flipV="1">
            <a:off x="5412637" y="3220752"/>
            <a:ext cx="665762" cy="36873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75" name="Line 876"/>
          <p:cNvSpPr>
            <a:spLocks noChangeShapeType="1"/>
          </p:cNvSpPr>
          <p:nvPr/>
        </p:nvSpPr>
        <p:spPr bwMode="auto">
          <a:xfrm flipV="1">
            <a:off x="5431238" y="3220752"/>
            <a:ext cx="647160" cy="713059"/>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876" name="Group 877"/>
          <p:cNvGrpSpPr>
            <a:grpSpLocks/>
          </p:cNvGrpSpPr>
          <p:nvPr/>
        </p:nvGrpSpPr>
        <p:grpSpPr bwMode="auto">
          <a:xfrm>
            <a:off x="5901205" y="2975841"/>
            <a:ext cx="579608" cy="395843"/>
            <a:chOff x="3197" y="2387"/>
            <a:chExt cx="592" cy="438"/>
          </a:xfrm>
        </p:grpSpPr>
        <p:sp>
          <p:nvSpPr>
            <p:cNvPr id="877" name="AutoShape 878"/>
            <p:cNvSpPr>
              <a:spLocks noChangeArrowheads="1"/>
            </p:cNvSpPr>
            <p:nvPr/>
          </p:nvSpPr>
          <p:spPr bwMode="auto">
            <a:xfrm>
              <a:off x="3197" y="2387"/>
              <a:ext cx="545" cy="363"/>
            </a:xfrm>
            <a:prstGeom prst="can">
              <a:avLst>
                <a:gd name="adj" fmla="val 44935"/>
              </a:avLst>
            </a:prstGeom>
            <a:solidFill>
              <a:srgbClr val="66FFFF"/>
            </a:solidFill>
            <a:ln w="63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zh-CN" altLang="zh-CN" sz="1100" b="1">
                <a:latin typeface="微软雅黑" panose="020B0503020204020204" pitchFamily="34" charset="-122"/>
                <a:ea typeface="微软雅黑" panose="020B0503020204020204" pitchFamily="34" charset="-122"/>
              </a:endParaRPr>
            </a:p>
          </p:txBody>
        </p:sp>
        <p:sp>
          <p:nvSpPr>
            <p:cNvPr id="878" name="Text Box 879"/>
            <p:cNvSpPr txBox="1">
              <a:spLocks noChangeArrowheads="1"/>
            </p:cNvSpPr>
            <p:nvPr/>
          </p:nvSpPr>
          <p:spPr bwMode="auto">
            <a:xfrm>
              <a:off x="3233" y="2515"/>
              <a:ext cx="556" cy="310"/>
            </a:xfrm>
            <a:prstGeom prst="rect">
              <a:avLst/>
            </a:prstGeom>
            <a:noFill/>
            <a:ln w="9525">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anose="020B0503020204020204" pitchFamily="34" charset="-122"/>
                  <a:ea typeface="微软雅黑" panose="020B0503020204020204" pitchFamily="34" charset="-122"/>
                </a:rPr>
                <a:t>MSC</a:t>
              </a:r>
            </a:p>
          </p:txBody>
        </p:sp>
      </p:grpSp>
      <p:sp>
        <p:nvSpPr>
          <p:cNvPr id="879" name="Text Box 880"/>
          <p:cNvSpPr txBox="1">
            <a:spLocks noChangeArrowheads="1"/>
          </p:cNvSpPr>
          <p:nvPr/>
        </p:nvSpPr>
        <p:spPr bwMode="auto">
          <a:xfrm>
            <a:off x="7571334" y="2214359"/>
            <a:ext cx="912700" cy="2798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(b) </a:t>
            </a:r>
            <a:r>
              <a:rPr kumimoji="1" lang="zh-CN" altLang="en-US" sz="1200" b="1" dirty="0">
                <a:latin typeface="微软雅黑" panose="020B0503020204020204" pitchFamily="34" charset="-122"/>
                <a:ea typeface="微软雅黑" panose="020B0503020204020204" pitchFamily="34" charset="-122"/>
              </a:rPr>
              <a:t>切换后</a:t>
            </a:r>
          </a:p>
        </p:txBody>
      </p:sp>
      <p:grpSp>
        <p:nvGrpSpPr>
          <p:cNvPr id="880" name="Group 881"/>
          <p:cNvGrpSpPr>
            <a:grpSpLocks/>
          </p:cNvGrpSpPr>
          <p:nvPr/>
        </p:nvGrpSpPr>
        <p:grpSpPr bwMode="auto">
          <a:xfrm>
            <a:off x="6611983" y="3714204"/>
            <a:ext cx="310362" cy="147312"/>
            <a:chOff x="3561" y="3339"/>
            <a:chExt cx="317" cy="163"/>
          </a:xfrm>
        </p:grpSpPr>
        <p:sp>
          <p:nvSpPr>
            <p:cNvPr id="881" name="AutoShape 882"/>
            <p:cNvSpPr>
              <a:spLocks noChangeAspect="1" noChangeArrowheads="1" noTextEdit="1"/>
            </p:cNvSpPr>
            <p:nvPr/>
          </p:nvSpPr>
          <p:spPr bwMode="auto">
            <a:xfrm flipH="1">
              <a:off x="3561" y="3339"/>
              <a:ext cx="317" cy="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882" name="Group 883"/>
            <p:cNvGrpSpPr>
              <a:grpSpLocks/>
            </p:cNvGrpSpPr>
            <p:nvPr/>
          </p:nvGrpSpPr>
          <p:grpSpPr bwMode="auto">
            <a:xfrm flipH="1">
              <a:off x="3676" y="3344"/>
              <a:ext cx="45" cy="34"/>
              <a:chOff x="3037" y="3208"/>
              <a:chExt cx="45" cy="34"/>
            </a:xfrm>
          </p:grpSpPr>
          <p:sp>
            <p:nvSpPr>
              <p:cNvPr id="1004" name="Freeform 884"/>
              <p:cNvSpPr>
                <a:spLocks/>
              </p:cNvSpPr>
              <p:nvPr/>
            </p:nvSpPr>
            <p:spPr bwMode="auto">
              <a:xfrm>
                <a:off x="3073" y="3208"/>
                <a:ext cx="9" cy="32"/>
              </a:xfrm>
              <a:custGeom>
                <a:avLst/>
                <a:gdLst>
                  <a:gd name="T0" fmla="*/ 157 w 157"/>
                  <a:gd name="T1" fmla="*/ 0 h 444"/>
                  <a:gd name="T2" fmla="*/ 128 w 157"/>
                  <a:gd name="T3" fmla="*/ 26 h 444"/>
                  <a:gd name="T4" fmla="*/ 58 w 157"/>
                  <a:gd name="T5" fmla="*/ 267 h 444"/>
                  <a:gd name="T6" fmla="*/ 0 w 157"/>
                  <a:gd name="T7" fmla="*/ 444 h 444"/>
                  <a:gd name="T8" fmla="*/ 45 w 157"/>
                  <a:gd name="T9" fmla="*/ 439 h 444"/>
                  <a:gd name="T10" fmla="*/ 157 w 157"/>
                  <a:gd name="T11" fmla="*/ 0 h 444"/>
                </a:gdLst>
                <a:ahLst/>
                <a:cxnLst>
                  <a:cxn ang="0">
                    <a:pos x="T0" y="T1"/>
                  </a:cxn>
                  <a:cxn ang="0">
                    <a:pos x="T2" y="T3"/>
                  </a:cxn>
                  <a:cxn ang="0">
                    <a:pos x="T4" y="T5"/>
                  </a:cxn>
                  <a:cxn ang="0">
                    <a:pos x="T6" y="T7"/>
                  </a:cxn>
                  <a:cxn ang="0">
                    <a:pos x="T8" y="T9"/>
                  </a:cxn>
                  <a:cxn ang="0">
                    <a:pos x="T10" y="T11"/>
                  </a:cxn>
                </a:cxnLst>
                <a:rect l="0" t="0" r="r" b="b"/>
                <a:pathLst>
                  <a:path w="157" h="444">
                    <a:moveTo>
                      <a:pt x="157" y="0"/>
                    </a:moveTo>
                    <a:lnTo>
                      <a:pt x="128" y="26"/>
                    </a:lnTo>
                    <a:lnTo>
                      <a:pt x="58" y="267"/>
                    </a:lnTo>
                    <a:lnTo>
                      <a:pt x="0" y="444"/>
                    </a:lnTo>
                    <a:lnTo>
                      <a:pt x="45" y="439"/>
                    </a:lnTo>
                    <a:lnTo>
                      <a:pt x="157" y="0"/>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005" name="Freeform 885"/>
              <p:cNvSpPr>
                <a:spLocks/>
              </p:cNvSpPr>
              <p:nvPr/>
            </p:nvSpPr>
            <p:spPr bwMode="auto">
              <a:xfrm>
                <a:off x="3037" y="3209"/>
                <a:ext cx="19" cy="33"/>
              </a:xfrm>
              <a:custGeom>
                <a:avLst/>
                <a:gdLst>
                  <a:gd name="T0" fmla="*/ 262 w 340"/>
                  <a:gd name="T1" fmla="*/ 0 h 465"/>
                  <a:gd name="T2" fmla="*/ 0 w 340"/>
                  <a:gd name="T3" fmla="*/ 465 h 465"/>
                  <a:gd name="T4" fmla="*/ 111 w 340"/>
                  <a:gd name="T5" fmla="*/ 464 h 465"/>
                  <a:gd name="T6" fmla="*/ 340 w 340"/>
                  <a:gd name="T7" fmla="*/ 11 h 465"/>
                  <a:gd name="T8" fmla="*/ 262 w 340"/>
                  <a:gd name="T9" fmla="*/ 0 h 465"/>
                </a:gdLst>
                <a:ahLst/>
                <a:cxnLst>
                  <a:cxn ang="0">
                    <a:pos x="T0" y="T1"/>
                  </a:cxn>
                  <a:cxn ang="0">
                    <a:pos x="T2" y="T3"/>
                  </a:cxn>
                  <a:cxn ang="0">
                    <a:pos x="T4" y="T5"/>
                  </a:cxn>
                  <a:cxn ang="0">
                    <a:pos x="T6" y="T7"/>
                  </a:cxn>
                  <a:cxn ang="0">
                    <a:pos x="T8" y="T9"/>
                  </a:cxn>
                </a:cxnLst>
                <a:rect l="0" t="0" r="r" b="b"/>
                <a:pathLst>
                  <a:path w="340" h="465">
                    <a:moveTo>
                      <a:pt x="262" y="0"/>
                    </a:moveTo>
                    <a:lnTo>
                      <a:pt x="0" y="465"/>
                    </a:lnTo>
                    <a:lnTo>
                      <a:pt x="111" y="464"/>
                    </a:lnTo>
                    <a:lnTo>
                      <a:pt x="340" y="11"/>
                    </a:lnTo>
                    <a:lnTo>
                      <a:pt x="262" y="0"/>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nvGrpSpPr>
            <p:cNvPr id="883" name="Group 886"/>
            <p:cNvGrpSpPr>
              <a:grpSpLocks/>
            </p:cNvGrpSpPr>
            <p:nvPr/>
          </p:nvGrpSpPr>
          <p:grpSpPr bwMode="auto">
            <a:xfrm flipH="1">
              <a:off x="3614" y="3351"/>
              <a:ext cx="168" cy="55"/>
              <a:chOff x="2976" y="3215"/>
              <a:chExt cx="168" cy="55"/>
            </a:xfrm>
          </p:grpSpPr>
          <p:sp>
            <p:nvSpPr>
              <p:cNvPr id="988" name="Freeform 887"/>
              <p:cNvSpPr>
                <a:spLocks/>
              </p:cNvSpPr>
              <p:nvPr/>
            </p:nvSpPr>
            <p:spPr bwMode="auto">
              <a:xfrm>
                <a:off x="2981" y="3231"/>
                <a:ext cx="163" cy="30"/>
              </a:xfrm>
              <a:custGeom>
                <a:avLst/>
                <a:gdLst>
                  <a:gd name="T0" fmla="*/ 1633 w 2926"/>
                  <a:gd name="T1" fmla="*/ 113 h 418"/>
                  <a:gd name="T2" fmla="*/ 1686 w 2926"/>
                  <a:gd name="T3" fmla="*/ 67 h 418"/>
                  <a:gd name="T4" fmla="*/ 1721 w 2926"/>
                  <a:gd name="T5" fmla="*/ 37 h 418"/>
                  <a:gd name="T6" fmla="*/ 1768 w 2926"/>
                  <a:gd name="T7" fmla="*/ 20 h 418"/>
                  <a:gd name="T8" fmla="*/ 1821 w 2926"/>
                  <a:gd name="T9" fmla="*/ 0 h 418"/>
                  <a:gd name="T10" fmla="*/ 1902 w 2926"/>
                  <a:gd name="T11" fmla="*/ 0 h 418"/>
                  <a:gd name="T12" fmla="*/ 2656 w 2926"/>
                  <a:gd name="T13" fmla="*/ 44 h 418"/>
                  <a:gd name="T14" fmla="*/ 2725 w 2926"/>
                  <a:gd name="T15" fmla="*/ 50 h 418"/>
                  <a:gd name="T16" fmla="*/ 2763 w 2926"/>
                  <a:gd name="T17" fmla="*/ 54 h 418"/>
                  <a:gd name="T18" fmla="*/ 2796 w 2926"/>
                  <a:gd name="T19" fmla="*/ 64 h 418"/>
                  <a:gd name="T20" fmla="*/ 2823 w 2926"/>
                  <a:gd name="T21" fmla="*/ 76 h 418"/>
                  <a:gd name="T22" fmla="*/ 2851 w 2926"/>
                  <a:gd name="T23" fmla="*/ 91 h 418"/>
                  <a:gd name="T24" fmla="*/ 2868 w 2926"/>
                  <a:gd name="T25" fmla="*/ 105 h 418"/>
                  <a:gd name="T26" fmla="*/ 2886 w 2926"/>
                  <a:gd name="T27" fmla="*/ 128 h 418"/>
                  <a:gd name="T28" fmla="*/ 2902 w 2926"/>
                  <a:gd name="T29" fmla="*/ 152 h 418"/>
                  <a:gd name="T30" fmla="*/ 2926 w 2926"/>
                  <a:gd name="T31" fmla="*/ 208 h 418"/>
                  <a:gd name="T32" fmla="*/ 2900 w 2926"/>
                  <a:gd name="T33" fmla="*/ 316 h 418"/>
                  <a:gd name="T34" fmla="*/ 1766 w 2926"/>
                  <a:gd name="T35" fmla="*/ 418 h 418"/>
                  <a:gd name="T36" fmla="*/ 961 w 2926"/>
                  <a:gd name="T37" fmla="*/ 316 h 418"/>
                  <a:gd name="T38" fmla="*/ 0 w 2926"/>
                  <a:gd name="T39" fmla="*/ 198 h 418"/>
                  <a:gd name="T40" fmla="*/ 889 w 2926"/>
                  <a:gd name="T41" fmla="*/ 130 h 418"/>
                  <a:gd name="T42" fmla="*/ 1466 w 2926"/>
                  <a:gd name="T43" fmla="*/ 125 h 418"/>
                  <a:gd name="T44" fmla="*/ 1633 w 2926"/>
                  <a:gd name="T45" fmla="*/ 113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26" h="418">
                    <a:moveTo>
                      <a:pt x="1633" y="113"/>
                    </a:moveTo>
                    <a:lnTo>
                      <a:pt x="1686" y="67"/>
                    </a:lnTo>
                    <a:lnTo>
                      <a:pt x="1721" y="37"/>
                    </a:lnTo>
                    <a:lnTo>
                      <a:pt x="1768" y="20"/>
                    </a:lnTo>
                    <a:lnTo>
                      <a:pt x="1821" y="0"/>
                    </a:lnTo>
                    <a:lnTo>
                      <a:pt x="1902" y="0"/>
                    </a:lnTo>
                    <a:lnTo>
                      <a:pt x="2656" y="44"/>
                    </a:lnTo>
                    <a:lnTo>
                      <a:pt x="2725" y="50"/>
                    </a:lnTo>
                    <a:lnTo>
                      <a:pt x="2763" y="54"/>
                    </a:lnTo>
                    <a:lnTo>
                      <a:pt x="2796" y="64"/>
                    </a:lnTo>
                    <a:lnTo>
                      <a:pt x="2823" y="76"/>
                    </a:lnTo>
                    <a:lnTo>
                      <a:pt x="2851" y="91"/>
                    </a:lnTo>
                    <a:lnTo>
                      <a:pt x="2868" y="105"/>
                    </a:lnTo>
                    <a:lnTo>
                      <a:pt x="2886" y="128"/>
                    </a:lnTo>
                    <a:lnTo>
                      <a:pt x="2902" y="152"/>
                    </a:lnTo>
                    <a:lnTo>
                      <a:pt x="2926" y="208"/>
                    </a:lnTo>
                    <a:lnTo>
                      <a:pt x="2900" y="316"/>
                    </a:lnTo>
                    <a:lnTo>
                      <a:pt x="1766" y="418"/>
                    </a:lnTo>
                    <a:lnTo>
                      <a:pt x="961" y="316"/>
                    </a:lnTo>
                    <a:lnTo>
                      <a:pt x="0" y="198"/>
                    </a:lnTo>
                    <a:lnTo>
                      <a:pt x="889" y="130"/>
                    </a:lnTo>
                    <a:lnTo>
                      <a:pt x="1466" y="125"/>
                    </a:lnTo>
                    <a:lnTo>
                      <a:pt x="1633" y="113"/>
                    </a:lnTo>
                    <a:close/>
                  </a:path>
                </a:pathLst>
              </a:custGeom>
              <a:solidFill>
                <a:srgbClr val="201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989" name="Group 888"/>
              <p:cNvGrpSpPr>
                <a:grpSpLocks/>
              </p:cNvGrpSpPr>
              <p:nvPr/>
            </p:nvGrpSpPr>
            <p:grpSpPr bwMode="auto">
              <a:xfrm>
                <a:off x="2976" y="3215"/>
                <a:ext cx="132" cy="55"/>
                <a:chOff x="2976" y="3215"/>
                <a:chExt cx="132" cy="55"/>
              </a:xfrm>
            </p:grpSpPr>
            <p:grpSp>
              <p:nvGrpSpPr>
                <p:cNvPr id="990" name="Group 889"/>
                <p:cNvGrpSpPr>
                  <a:grpSpLocks/>
                </p:cNvGrpSpPr>
                <p:nvPr/>
              </p:nvGrpSpPr>
              <p:grpSpPr bwMode="auto">
                <a:xfrm>
                  <a:off x="3014" y="3215"/>
                  <a:ext cx="94" cy="55"/>
                  <a:chOff x="3014" y="3215"/>
                  <a:chExt cx="94" cy="55"/>
                </a:xfrm>
              </p:grpSpPr>
              <p:grpSp>
                <p:nvGrpSpPr>
                  <p:cNvPr id="992" name="Group 890"/>
                  <p:cNvGrpSpPr>
                    <a:grpSpLocks/>
                  </p:cNvGrpSpPr>
                  <p:nvPr/>
                </p:nvGrpSpPr>
                <p:grpSpPr bwMode="auto">
                  <a:xfrm>
                    <a:off x="3054" y="3218"/>
                    <a:ext cx="54" cy="52"/>
                    <a:chOff x="3054" y="3218"/>
                    <a:chExt cx="54" cy="52"/>
                  </a:xfrm>
                </p:grpSpPr>
                <p:grpSp>
                  <p:nvGrpSpPr>
                    <p:cNvPr id="999" name="Group 891"/>
                    <p:cNvGrpSpPr>
                      <a:grpSpLocks/>
                    </p:cNvGrpSpPr>
                    <p:nvPr/>
                  </p:nvGrpSpPr>
                  <p:grpSpPr bwMode="auto">
                    <a:xfrm>
                      <a:off x="3090" y="3228"/>
                      <a:ext cx="9" cy="3"/>
                      <a:chOff x="3090" y="3228"/>
                      <a:chExt cx="9" cy="3"/>
                    </a:xfrm>
                  </p:grpSpPr>
                  <p:sp>
                    <p:nvSpPr>
                      <p:cNvPr id="1002" name="Line 892"/>
                      <p:cNvSpPr>
                        <a:spLocks noChangeShapeType="1"/>
                      </p:cNvSpPr>
                      <p:nvPr/>
                    </p:nvSpPr>
                    <p:spPr bwMode="auto">
                      <a:xfrm flipH="1">
                        <a:off x="3090" y="3228"/>
                        <a:ext cx="1" cy="3"/>
                      </a:xfrm>
                      <a:prstGeom prst="line">
                        <a:avLst/>
                      </a:prstGeom>
                      <a:noFill/>
                      <a:ln w="0">
                        <a:solidFill>
                          <a:srgbClr val="201000"/>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003" name="Line 893"/>
                      <p:cNvSpPr>
                        <a:spLocks noChangeShapeType="1"/>
                      </p:cNvSpPr>
                      <p:nvPr/>
                    </p:nvSpPr>
                    <p:spPr bwMode="auto">
                      <a:xfrm flipH="1">
                        <a:off x="3098" y="3228"/>
                        <a:ext cx="1" cy="3"/>
                      </a:xfrm>
                      <a:prstGeom prst="line">
                        <a:avLst/>
                      </a:prstGeom>
                      <a:noFill/>
                      <a:ln w="0">
                        <a:solidFill>
                          <a:srgbClr val="201000"/>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sp>
                  <p:nvSpPr>
                    <p:cNvPr id="1000" name="Freeform 894"/>
                    <p:cNvSpPr>
                      <a:spLocks/>
                    </p:cNvSpPr>
                    <p:nvPr/>
                  </p:nvSpPr>
                  <p:spPr bwMode="auto">
                    <a:xfrm>
                      <a:off x="3054" y="3229"/>
                      <a:ext cx="54" cy="41"/>
                    </a:xfrm>
                    <a:custGeom>
                      <a:avLst/>
                      <a:gdLst>
                        <a:gd name="T0" fmla="*/ 279 w 974"/>
                        <a:gd name="T1" fmla="*/ 220 h 579"/>
                        <a:gd name="T2" fmla="*/ 311 w 974"/>
                        <a:gd name="T3" fmla="*/ 187 h 579"/>
                        <a:gd name="T4" fmla="*/ 338 w 974"/>
                        <a:gd name="T5" fmla="*/ 150 h 579"/>
                        <a:gd name="T6" fmla="*/ 447 w 974"/>
                        <a:gd name="T7" fmla="*/ 24 h 579"/>
                        <a:gd name="T8" fmla="*/ 463 w 974"/>
                        <a:gd name="T9" fmla="*/ 14 h 579"/>
                        <a:gd name="T10" fmla="*/ 477 w 974"/>
                        <a:gd name="T11" fmla="*/ 7 h 579"/>
                        <a:gd name="T12" fmla="*/ 491 w 974"/>
                        <a:gd name="T13" fmla="*/ 4 h 579"/>
                        <a:gd name="T14" fmla="*/ 512 w 974"/>
                        <a:gd name="T15" fmla="*/ 0 h 579"/>
                        <a:gd name="T16" fmla="*/ 531 w 974"/>
                        <a:gd name="T17" fmla="*/ 2 h 579"/>
                        <a:gd name="T18" fmla="*/ 852 w 974"/>
                        <a:gd name="T19" fmla="*/ 19 h 579"/>
                        <a:gd name="T20" fmla="*/ 869 w 974"/>
                        <a:gd name="T21" fmla="*/ 20 h 579"/>
                        <a:gd name="T22" fmla="*/ 895 w 974"/>
                        <a:gd name="T23" fmla="*/ 23 h 579"/>
                        <a:gd name="T24" fmla="*/ 914 w 974"/>
                        <a:gd name="T25" fmla="*/ 24 h 579"/>
                        <a:gd name="T26" fmla="*/ 939 w 974"/>
                        <a:gd name="T27" fmla="*/ 32 h 579"/>
                        <a:gd name="T28" fmla="*/ 954 w 974"/>
                        <a:gd name="T29" fmla="*/ 39 h 579"/>
                        <a:gd name="T30" fmla="*/ 965 w 974"/>
                        <a:gd name="T31" fmla="*/ 50 h 579"/>
                        <a:gd name="T32" fmla="*/ 968 w 974"/>
                        <a:gd name="T33" fmla="*/ 65 h 579"/>
                        <a:gd name="T34" fmla="*/ 974 w 974"/>
                        <a:gd name="T35" fmla="*/ 89 h 579"/>
                        <a:gd name="T36" fmla="*/ 972 w 974"/>
                        <a:gd name="T37" fmla="*/ 103 h 579"/>
                        <a:gd name="T38" fmla="*/ 967 w 974"/>
                        <a:gd name="T39" fmla="*/ 121 h 579"/>
                        <a:gd name="T40" fmla="*/ 881 w 974"/>
                        <a:gd name="T41" fmla="*/ 246 h 579"/>
                        <a:gd name="T42" fmla="*/ 850 w 974"/>
                        <a:gd name="T43" fmla="*/ 292 h 579"/>
                        <a:gd name="T44" fmla="*/ 826 w 974"/>
                        <a:gd name="T45" fmla="*/ 323 h 579"/>
                        <a:gd name="T46" fmla="*/ 800 w 974"/>
                        <a:gd name="T47" fmla="*/ 363 h 579"/>
                        <a:gd name="T48" fmla="*/ 768 w 974"/>
                        <a:gd name="T49" fmla="*/ 402 h 579"/>
                        <a:gd name="T50" fmla="*/ 735 w 974"/>
                        <a:gd name="T51" fmla="*/ 434 h 579"/>
                        <a:gd name="T52" fmla="*/ 580 w 974"/>
                        <a:gd name="T53" fmla="*/ 579 h 579"/>
                        <a:gd name="T54" fmla="*/ 0 w 974"/>
                        <a:gd name="T55" fmla="*/ 502 h 579"/>
                        <a:gd name="T56" fmla="*/ 209 w 974"/>
                        <a:gd name="T57" fmla="*/ 284 h 579"/>
                        <a:gd name="T58" fmla="*/ 242 w 974"/>
                        <a:gd name="T59" fmla="*/ 256 h 579"/>
                        <a:gd name="T60" fmla="*/ 279 w 974"/>
                        <a:gd name="T61" fmla="*/ 220 h 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74" h="579">
                          <a:moveTo>
                            <a:pt x="279" y="220"/>
                          </a:moveTo>
                          <a:lnTo>
                            <a:pt x="311" y="187"/>
                          </a:lnTo>
                          <a:lnTo>
                            <a:pt x="338" y="150"/>
                          </a:lnTo>
                          <a:lnTo>
                            <a:pt x="447" y="24"/>
                          </a:lnTo>
                          <a:lnTo>
                            <a:pt x="463" y="14"/>
                          </a:lnTo>
                          <a:lnTo>
                            <a:pt x="477" y="7"/>
                          </a:lnTo>
                          <a:lnTo>
                            <a:pt x="491" y="4"/>
                          </a:lnTo>
                          <a:lnTo>
                            <a:pt x="512" y="0"/>
                          </a:lnTo>
                          <a:lnTo>
                            <a:pt x="531" y="2"/>
                          </a:lnTo>
                          <a:lnTo>
                            <a:pt x="852" y="19"/>
                          </a:lnTo>
                          <a:lnTo>
                            <a:pt x="869" y="20"/>
                          </a:lnTo>
                          <a:lnTo>
                            <a:pt x="895" y="23"/>
                          </a:lnTo>
                          <a:lnTo>
                            <a:pt x="914" y="24"/>
                          </a:lnTo>
                          <a:lnTo>
                            <a:pt x="939" y="32"/>
                          </a:lnTo>
                          <a:lnTo>
                            <a:pt x="954" y="39"/>
                          </a:lnTo>
                          <a:lnTo>
                            <a:pt x="965" y="50"/>
                          </a:lnTo>
                          <a:lnTo>
                            <a:pt x="968" y="65"/>
                          </a:lnTo>
                          <a:lnTo>
                            <a:pt x="974" y="89"/>
                          </a:lnTo>
                          <a:lnTo>
                            <a:pt x="972" y="103"/>
                          </a:lnTo>
                          <a:lnTo>
                            <a:pt x="967" y="121"/>
                          </a:lnTo>
                          <a:lnTo>
                            <a:pt x="881" y="246"/>
                          </a:lnTo>
                          <a:lnTo>
                            <a:pt x="850" y="292"/>
                          </a:lnTo>
                          <a:lnTo>
                            <a:pt x="826" y="323"/>
                          </a:lnTo>
                          <a:lnTo>
                            <a:pt x="800" y="363"/>
                          </a:lnTo>
                          <a:lnTo>
                            <a:pt x="768" y="402"/>
                          </a:lnTo>
                          <a:lnTo>
                            <a:pt x="735" y="434"/>
                          </a:lnTo>
                          <a:lnTo>
                            <a:pt x="580" y="579"/>
                          </a:lnTo>
                          <a:lnTo>
                            <a:pt x="0" y="502"/>
                          </a:lnTo>
                          <a:lnTo>
                            <a:pt x="209" y="284"/>
                          </a:lnTo>
                          <a:lnTo>
                            <a:pt x="242" y="256"/>
                          </a:lnTo>
                          <a:lnTo>
                            <a:pt x="279" y="220"/>
                          </a:lnTo>
                          <a:close/>
                        </a:path>
                      </a:pathLst>
                    </a:custGeom>
                    <a:solidFill>
                      <a:srgbClr val="402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001" name="Freeform 895"/>
                    <p:cNvSpPr>
                      <a:spLocks/>
                    </p:cNvSpPr>
                    <p:nvPr/>
                  </p:nvSpPr>
                  <p:spPr bwMode="auto">
                    <a:xfrm>
                      <a:off x="3084" y="3218"/>
                      <a:ext cx="20" cy="11"/>
                    </a:xfrm>
                    <a:custGeom>
                      <a:avLst/>
                      <a:gdLst>
                        <a:gd name="T0" fmla="*/ 42 w 345"/>
                        <a:gd name="T1" fmla="*/ 15 h 159"/>
                        <a:gd name="T2" fmla="*/ 0 w 345"/>
                        <a:gd name="T3" fmla="*/ 103 h 159"/>
                        <a:gd name="T4" fmla="*/ 0 w 345"/>
                        <a:gd name="T5" fmla="*/ 112 h 159"/>
                        <a:gd name="T6" fmla="*/ 2 w 345"/>
                        <a:gd name="T7" fmla="*/ 123 h 159"/>
                        <a:gd name="T8" fmla="*/ 10 w 345"/>
                        <a:gd name="T9" fmla="*/ 134 h 159"/>
                        <a:gd name="T10" fmla="*/ 17 w 345"/>
                        <a:gd name="T11" fmla="*/ 138 h 159"/>
                        <a:gd name="T12" fmla="*/ 292 w 345"/>
                        <a:gd name="T13" fmla="*/ 159 h 159"/>
                        <a:gd name="T14" fmla="*/ 309 w 345"/>
                        <a:gd name="T15" fmla="*/ 157 h 159"/>
                        <a:gd name="T16" fmla="*/ 322 w 345"/>
                        <a:gd name="T17" fmla="*/ 157 h 159"/>
                        <a:gd name="T18" fmla="*/ 334 w 345"/>
                        <a:gd name="T19" fmla="*/ 145 h 159"/>
                        <a:gd name="T20" fmla="*/ 342 w 345"/>
                        <a:gd name="T21" fmla="*/ 134 h 159"/>
                        <a:gd name="T22" fmla="*/ 345 w 345"/>
                        <a:gd name="T23" fmla="*/ 122 h 159"/>
                        <a:gd name="T24" fmla="*/ 334 w 345"/>
                        <a:gd name="T25" fmla="*/ 26 h 159"/>
                        <a:gd name="T26" fmla="*/ 312 w 345"/>
                        <a:gd name="T27" fmla="*/ 8 h 159"/>
                        <a:gd name="T28" fmla="*/ 297 w 345"/>
                        <a:gd name="T29" fmla="*/ 1 h 159"/>
                        <a:gd name="T30" fmla="*/ 278 w 345"/>
                        <a:gd name="T31" fmla="*/ 0 h 159"/>
                        <a:gd name="T32" fmla="*/ 62 w 345"/>
                        <a:gd name="T33" fmla="*/ 3 h 159"/>
                        <a:gd name="T34" fmla="*/ 49 w 345"/>
                        <a:gd name="T35" fmla="*/ 8 h 159"/>
                        <a:gd name="T36" fmla="*/ 42 w 345"/>
                        <a:gd name="T37" fmla="*/ 1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5" h="159">
                          <a:moveTo>
                            <a:pt x="42" y="15"/>
                          </a:moveTo>
                          <a:lnTo>
                            <a:pt x="0" y="103"/>
                          </a:lnTo>
                          <a:lnTo>
                            <a:pt x="0" y="112"/>
                          </a:lnTo>
                          <a:lnTo>
                            <a:pt x="2" y="123"/>
                          </a:lnTo>
                          <a:lnTo>
                            <a:pt x="10" y="134"/>
                          </a:lnTo>
                          <a:lnTo>
                            <a:pt x="17" y="138"/>
                          </a:lnTo>
                          <a:lnTo>
                            <a:pt x="292" y="159"/>
                          </a:lnTo>
                          <a:lnTo>
                            <a:pt x="309" y="157"/>
                          </a:lnTo>
                          <a:lnTo>
                            <a:pt x="322" y="157"/>
                          </a:lnTo>
                          <a:lnTo>
                            <a:pt x="334" y="145"/>
                          </a:lnTo>
                          <a:lnTo>
                            <a:pt x="342" y="134"/>
                          </a:lnTo>
                          <a:lnTo>
                            <a:pt x="345" y="122"/>
                          </a:lnTo>
                          <a:lnTo>
                            <a:pt x="334" y="26"/>
                          </a:lnTo>
                          <a:lnTo>
                            <a:pt x="312" y="8"/>
                          </a:lnTo>
                          <a:lnTo>
                            <a:pt x="297" y="1"/>
                          </a:lnTo>
                          <a:lnTo>
                            <a:pt x="278" y="0"/>
                          </a:lnTo>
                          <a:lnTo>
                            <a:pt x="62" y="3"/>
                          </a:lnTo>
                          <a:lnTo>
                            <a:pt x="49" y="8"/>
                          </a:lnTo>
                          <a:lnTo>
                            <a:pt x="42" y="15"/>
                          </a:lnTo>
                          <a:close/>
                        </a:path>
                      </a:pathLst>
                    </a:custGeom>
                    <a:solidFill>
                      <a:srgbClr val="402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nvGrpSpPr>
                  <p:cNvPr id="993" name="Group 896"/>
                  <p:cNvGrpSpPr>
                    <a:grpSpLocks/>
                  </p:cNvGrpSpPr>
                  <p:nvPr/>
                </p:nvGrpSpPr>
                <p:grpSpPr bwMode="auto">
                  <a:xfrm>
                    <a:off x="3014" y="3215"/>
                    <a:ext cx="54" cy="53"/>
                    <a:chOff x="3014" y="3215"/>
                    <a:chExt cx="54" cy="53"/>
                  </a:xfrm>
                </p:grpSpPr>
                <p:grpSp>
                  <p:nvGrpSpPr>
                    <p:cNvPr id="994" name="Group 897"/>
                    <p:cNvGrpSpPr>
                      <a:grpSpLocks/>
                    </p:cNvGrpSpPr>
                    <p:nvPr/>
                  </p:nvGrpSpPr>
                  <p:grpSpPr bwMode="auto">
                    <a:xfrm>
                      <a:off x="3050" y="3224"/>
                      <a:ext cx="10" cy="4"/>
                      <a:chOff x="3050" y="3224"/>
                      <a:chExt cx="10" cy="4"/>
                    </a:xfrm>
                  </p:grpSpPr>
                  <p:sp>
                    <p:nvSpPr>
                      <p:cNvPr id="997" name="Line 898"/>
                      <p:cNvSpPr>
                        <a:spLocks noChangeShapeType="1"/>
                      </p:cNvSpPr>
                      <p:nvPr/>
                    </p:nvSpPr>
                    <p:spPr bwMode="auto">
                      <a:xfrm flipH="1">
                        <a:off x="3050" y="3224"/>
                        <a:ext cx="1" cy="4"/>
                      </a:xfrm>
                      <a:prstGeom prst="line">
                        <a:avLst/>
                      </a:prstGeom>
                      <a:noFill/>
                      <a:ln w="0">
                        <a:solidFill>
                          <a:srgbClr val="201000"/>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998" name="Line 899"/>
                      <p:cNvSpPr>
                        <a:spLocks noChangeShapeType="1"/>
                      </p:cNvSpPr>
                      <p:nvPr/>
                    </p:nvSpPr>
                    <p:spPr bwMode="auto">
                      <a:xfrm flipH="1">
                        <a:off x="3059" y="3225"/>
                        <a:ext cx="1" cy="3"/>
                      </a:xfrm>
                      <a:prstGeom prst="line">
                        <a:avLst/>
                      </a:prstGeom>
                      <a:noFill/>
                      <a:ln w="0">
                        <a:solidFill>
                          <a:srgbClr val="201000"/>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sp>
                  <p:nvSpPr>
                    <p:cNvPr id="995" name="Freeform 900"/>
                    <p:cNvSpPr>
                      <a:spLocks/>
                    </p:cNvSpPr>
                    <p:nvPr/>
                  </p:nvSpPr>
                  <p:spPr bwMode="auto">
                    <a:xfrm>
                      <a:off x="3014" y="3227"/>
                      <a:ext cx="54" cy="41"/>
                    </a:xfrm>
                    <a:custGeom>
                      <a:avLst/>
                      <a:gdLst>
                        <a:gd name="T0" fmla="*/ 281 w 974"/>
                        <a:gd name="T1" fmla="*/ 218 h 577"/>
                        <a:gd name="T2" fmla="*/ 310 w 974"/>
                        <a:gd name="T3" fmla="*/ 185 h 577"/>
                        <a:gd name="T4" fmla="*/ 337 w 974"/>
                        <a:gd name="T5" fmla="*/ 150 h 577"/>
                        <a:gd name="T6" fmla="*/ 448 w 974"/>
                        <a:gd name="T7" fmla="*/ 23 h 577"/>
                        <a:gd name="T8" fmla="*/ 462 w 974"/>
                        <a:gd name="T9" fmla="*/ 13 h 577"/>
                        <a:gd name="T10" fmla="*/ 475 w 974"/>
                        <a:gd name="T11" fmla="*/ 5 h 577"/>
                        <a:gd name="T12" fmla="*/ 490 w 974"/>
                        <a:gd name="T13" fmla="*/ 3 h 577"/>
                        <a:gd name="T14" fmla="*/ 512 w 974"/>
                        <a:gd name="T15" fmla="*/ 0 h 577"/>
                        <a:gd name="T16" fmla="*/ 530 w 974"/>
                        <a:gd name="T17" fmla="*/ 1 h 577"/>
                        <a:gd name="T18" fmla="*/ 852 w 974"/>
                        <a:gd name="T19" fmla="*/ 17 h 577"/>
                        <a:gd name="T20" fmla="*/ 869 w 974"/>
                        <a:gd name="T21" fmla="*/ 21 h 577"/>
                        <a:gd name="T22" fmla="*/ 894 w 974"/>
                        <a:gd name="T23" fmla="*/ 22 h 577"/>
                        <a:gd name="T24" fmla="*/ 915 w 974"/>
                        <a:gd name="T25" fmla="*/ 23 h 577"/>
                        <a:gd name="T26" fmla="*/ 938 w 974"/>
                        <a:gd name="T27" fmla="*/ 28 h 577"/>
                        <a:gd name="T28" fmla="*/ 953 w 974"/>
                        <a:gd name="T29" fmla="*/ 39 h 577"/>
                        <a:gd name="T30" fmla="*/ 963 w 974"/>
                        <a:gd name="T31" fmla="*/ 49 h 577"/>
                        <a:gd name="T32" fmla="*/ 970 w 974"/>
                        <a:gd name="T33" fmla="*/ 64 h 577"/>
                        <a:gd name="T34" fmla="*/ 974 w 974"/>
                        <a:gd name="T35" fmla="*/ 87 h 577"/>
                        <a:gd name="T36" fmla="*/ 971 w 974"/>
                        <a:gd name="T37" fmla="*/ 104 h 577"/>
                        <a:gd name="T38" fmla="*/ 969 w 974"/>
                        <a:gd name="T39" fmla="*/ 119 h 577"/>
                        <a:gd name="T40" fmla="*/ 881 w 974"/>
                        <a:gd name="T41" fmla="*/ 245 h 577"/>
                        <a:gd name="T42" fmla="*/ 849 w 974"/>
                        <a:gd name="T43" fmla="*/ 291 h 577"/>
                        <a:gd name="T44" fmla="*/ 826 w 974"/>
                        <a:gd name="T45" fmla="*/ 319 h 577"/>
                        <a:gd name="T46" fmla="*/ 802 w 974"/>
                        <a:gd name="T47" fmla="*/ 363 h 577"/>
                        <a:gd name="T48" fmla="*/ 769 w 974"/>
                        <a:gd name="T49" fmla="*/ 401 h 577"/>
                        <a:gd name="T50" fmla="*/ 736 w 974"/>
                        <a:gd name="T51" fmla="*/ 433 h 577"/>
                        <a:gd name="T52" fmla="*/ 579 w 974"/>
                        <a:gd name="T53" fmla="*/ 577 h 577"/>
                        <a:gd name="T54" fmla="*/ 0 w 974"/>
                        <a:gd name="T55" fmla="*/ 499 h 577"/>
                        <a:gd name="T56" fmla="*/ 207 w 974"/>
                        <a:gd name="T57" fmla="*/ 285 h 577"/>
                        <a:gd name="T58" fmla="*/ 240 w 974"/>
                        <a:gd name="T59" fmla="*/ 255 h 577"/>
                        <a:gd name="T60" fmla="*/ 281 w 974"/>
                        <a:gd name="T61" fmla="*/ 218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74" h="577">
                          <a:moveTo>
                            <a:pt x="281" y="218"/>
                          </a:moveTo>
                          <a:lnTo>
                            <a:pt x="310" y="185"/>
                          </a:lnTo>
                          <a:lnTo>
                            <a:pt x="337" y="150"/>
                          </a:lnTo>
                          <a:lnTo>
                            <a:pt x="448" y="23"/>
                          </a:lnTo>
                          <a:lnTo>
                            <a:pt x="462" y="13"/>
                          </a:lnTo>
                          <a:lnTo>
                            <a:pt x="475" y="5"/>
                          </a:lnTo>
                          <a:lnTo>
                            <a:pt x="490" y="3"/>
                          </a:lnTo>
                          <a:lnTo>
                            <a:pt x="512" y="0"/>
                          </a:lnTo>
                          <a:lnTo>
                            <a:pt x="530" y="1"/>
                          </a:lnTo>
                          <a:lnTo>
                            <a:pt x="852" y="17"/>
                          </a:lnTo>
                          <a:lnTo>
                            <a:pt x="869" y="21"/>
                          </a:lnTo>
                          <a:lnTo>
                            <a:pt x="894" y="22"/>
                          </a:lnTo>
                          <a:lnTo>
                            <a:pt x="915" y="23"/>
                          </a:lnTo>
                          <a:lnTo>
                            <a:pt x="938" y="28"/>
                          </a:lnTo>
                          <a:lnTo>
                            <a:pt x="953" y="39"/>
                          </a:lnTo>
                          <a:lnTo>
                            <a:pt x="963" y="49"/>
                          </a:lnTo>
                          <a:lnTo>
                            <a:pt x="970" y="64"/>
                          </a:lnTo>
                          <a:lnTo>
                            <a:pt x="974" y="87"/>
                          </a:lnTo>
                          <a:lnTo>
                            <a:pt x="971" y="104"/>
                          </a:lnTo>
                          <a:lnTo>
                            <a:pt x="969" y="119"/>
                          </a:lnTo>
                          <a:lnTo>
                            <a:pt x="881" y="245"/>
                          </a:lnTo>
                          <a:lnTo>
                            <a:pt x="849" y="291"/>
                          </a:lnTo>
                          <a:lnTo>
                            <a:pt x="826" y="319"/>
                          </a:lnTo>
                          <a:lnTo>
                            <a:pt x="802" y="363"/>
                          </a:lnTo>
                          <a:lnTo>
                            <a:pt x="769" y="401"/>
                          </a:lnTo>
                          <a:lnTo>
                            <a:pt x="736" y="433"/>
                          </a:lnTo>
                          <a:lnTo>
                            <a:pt x="579" y="577"/>
                          </a:lnTo>
                          <a:lnTo>
                            <a:pt x="0" y="499"/>
                          </a:lnTo>
                          <a:lnTo>
                            <a:pt x="207" y="285"/>
                          </a:lnTo>
                          <a:lnTo>
                            <a:pt x="240" y="255"/>
                          </a:lnTo>
                          <a:lnTo>
                            <a:pt x="281" y="218"/>
                          </a:lnTo>
                          <a:close/>
                        </a:path>
                      </a:pathLst>
                    </a:custGeom>
                    <a:solidFill>
                      <a:srgbClr val="402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996" name="Freeform 901"/>
                    <p:cNvSpPr>
                      <a:spLocks/>
                    </p:cNvSpPr>
                    <p:nvPr/>
                  </p:nvSpPr>
                  <p:spPr bwMode="auto">
                    <a:xfrm>
                      <a:off x="3045" y="3215"/>
                      <a:ext cx="19" cy="12"/>
                    </a:xfrm>
                    <a:custGeom>
                      <a:avLst/>
                      <a:gdLst>
                        <a:gd name="T0" fmla="*/ 41 w 345"/>
                        <a:gd name="T1" fmla="*/ 16 h 159"/>
                        <a:gd name="T2" fmla="*/ 0 w 345"/>
                        <a:gd name="T3" fmla="*/ 103 h 159"/>
                        <a:gd name="T4" fmla="*/ 0 w 345"/>
                        <a:gd name="T5" fmla="*/ 113 h 159"/>
                        <a:gd name="T6" fmla="*/ 1 w 345"/>
                        <a:gd name="T7" fmla="*/ 123 h 159"/>
                        <a:gd name="T8" fmla="*/ 9 w 345"/>
                        <a:gd name="T9" fmla="*/ 134 h 159"/>
                        <a:gd name="T10" fmla="*/ 18 w 345"/>
                        <a:gd name="T11" fmla="*/ 139 h 159"/>
                        <a:gd name="T12" fmla="*/ 294 w 345"/>
                        <a:gd name="T13" fmla="*/ 159 h 159"/>
                        <a:gd name="T14" fmla="*/ 308 w 345"/>
                        <a:gd name="T15" fmla="*/ 158 h 159"/>
                        <a:gd name="T16" fmla="*/ 320 w 345"/>
                        <a:gd name="T17" fmla="*/ 158 h 159"/>
                        <a:gd name="T18" fmla="*/ 333 w 345"/>
                        <a:gd name="T19" fmla="*/ 146 h 159"/>
                        <a:gd name="T20" fmla="*/ 341 w 345"/>
                        <a:gd name="T21" fmla="*/ 134 h 159"/>
                        <a:gd name="T22" fmla="*/ 345 w 345"/>
                        <a:gd name="T23" fmla="*/ 121 h 159"/>
                        <a:gd name="T24" fmla="*/ 333 w 345"/>
                        <a:gd name="T25" fmla="*/ 26 h 159"/>
                        <a:gd name="T26" fmla="*/ 312 w 345"/>
                        <a:gd name="T27" fmla="*/ 7 h 159"/>
                        <a:gd name="T28" fmla="*/ 296 w 345"/>
                        <a:gd name="T29" fmla="*/ 1 h 159"/>
                        <a:gd name="T30" fmla="*/ 276 w 345"/>
                        <a:gd name="T31" fmla="*/ 0 h 159"/>
                        <a:gd name="T32" fmla="*/ 63 w 345"/>
                        <a:gd name="T33" fmla="*/ 4 h 159"/>
                        <a:gd name="T34" fmla="*/ 50 w 345"/>
                        <a:gd name="T35" fmla="*/ 7 h 159"/>
                        <a:gd name="T36" fmla="*/ 41 w 345"/>
                        <a:gd name="T37" fmla="*/ 16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5" h="159">
                          <a:moveTo>
                            <a:pt x="41" y="16"/>
                          </a:moveTo>
                          <a:lnTo>
                            <a:pt x="0" y="103"/>
                          </a:lnTo>
                          <a:lnTo>
                            <a:pt x="0" y="113"/>
                          </a:lnTo>
                          <a:lnTo>
                            <a:pt x="1" y="123"/>
                          </a:lnTo>
                          <a:lnTo>
                            <a:pt x="9" y="134"/>
                          </a:lnTo>
                          <a:lnTo>
                            <a:pt x="18" y="139"/>
                          </a:lnTo>
                          <a:lnTo>
                            <a:pt x="294" y="159"/>
                          </a:lnTo>
                          <a:lnTo>
                            <a:pt x="308" y="158"/>
                          </a:lnTo>
                          <a:lnTo>
                            <a:pt x="320" y="158"/>
                          </a:lnTo>
                          <a:lnTo>
                            <a:pt x="333" y="146"/>
                          </a:lnTo>
                          <a:lnTo>
                            <a:pt x="341" y="134"/>
                          </a:lnTo>
                          <a:lnTo>
                            <a:pt x="345" y="121"/>
                          </a:lnTo>
                          <a:lnTo>
                            <a:pt x="333" y="26"/>
                          </a:lnTo>
                          <a:lnTo>
                            <a:pt x="312" y="7"/>
                          </a:lnTo>
                          <a:lnTo>
                            <a:pt x="296" y="1"/>
                          </a:lnTo>
                          <a:lnTo>
                            <a:pt x="276" y="0"/>
                          </a:lnTo>
                          <a:lnTo>
                            <a:pt x="63" y="4"/>
                          </a:lnTo>
                          <a:lnTo>
                            <a:pt x="50" y="7"/>
                          </a:lnTo>
                          <a:lnTo>
                            <a:pt x="41" y="16"/>
                          </a:lnTo>
                          <a:close/>
                        </a:path>
                      </a:pathLst>
                    </a:custGeom>
                    <a:solidFill>
                      <a:srgbClr val="402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sp>
              <p:nvSpPr>
                <p:cNvPr id="991" name="Freeform 902"/>
                <p:cNvSpPr>
                  <a:spLocks/>
                </p:cNvSpPr>
                <p:nvPr/>
              </p:nvSpPr>
              <p:spPr bwMode="auto">
                <a:xfrm>
                  <a:off x="2976" y="3244"/>
                  <a:ext cx="96" cy="14"/>
                </a:xfrm>
                <a:custGeom>
                  <a:avLst/>
                  <a:gdLst>
                    <a:gd name="T0" fmla="*/ 84 w 1729"/>
                    <a:gd name="T1" fmla="*/ 16 h 194"/>
                    <a:gd name="T2" fmla="*/ 215 w 1729"/>
                    <a:gd name="T3" fmla="*/ 5 h 194"/>
                    <a:gd name="T4" fmla="*/ 303 w 1729"/>
                    <a:gd name="T5" fmla="*/ 2 h 194"/>
                    <a:gd name="T6" fmla="*/ 368 w 1729"/>
                    <a:gd name="T7" fmla="*/ 0 h 194"/>
                    <a:gd name="T8" fmla="*/ 687 w 1729"/>
                    <a:gd name="T9" fmla="*/ 12 h 194"/>
                    <a:gd name="T10" fmla="*/ 733 w 1729"/>
                    <a:gd name="T11" fmla="*/ 12 h 194"/>
                    <a:gd name="T12" fmla="*/ 772 w 1729"/>
                    <a:gd name="T13" fmla="*/ 7 h 194"/>
                    <a:gd name="T14" fmla="*/ 803 w 1729"/>
                    <a:gd name="T15" fmla="*/ 2 h 194"/>
                    <a:gd name="T16" fmla="*/ 837 w 1729"/>
                    <a:gd name="T17" fmla="*/ 0 h 194"/>
                    <a:gd name="T18" fmla="*/ 1020 w 1729"/>
                    <a:gd name="T19" fmla="*/ 0 h 194"/>
                    <a:gd name="T20" fmla="*/ 1214 w 1729"/>
                    <a:gd name="T21" fmla="*/ 16 h 194"/>
                    <a:gd name="T22" fmla="*/ 1273 w 1729"/>
                    <a:gd name="T23" fmla="*/ 26 h 194"/>
                    <a:gd name="T24" fmla="*/ 1337 w 1729"/>
                    <a:gd name="T25" fmla="*/ 35 h 194"/>
                    <a:gd name="T26" fmla="*/ 1405 w 1729"/>
                    <a:gd name="T27" fmla="*/ 48 h 194"/>
                    <a:gd name="T28" fmla="*/ 1472 w 1729"/>
                    <a:gd name="T29" fmla="*/ 66 h 194"/>
                    <a:gd name="T30" fmla="*/ 1540 w 1729"/>
                    <a:gd name="T31" fmla="*/ 89 h 194"/>
                    <a:gd name="T32" fmla="*/ 1598 w 1729"/>
                    <a:gd name="T33" fmla="*/ 115 h 194"/>
                    <a:gd name="T34" fmla="*/ 1729 w 1729"/>
                    <a:gd name="T35" fmla="*/ 180 h 194"/>
                    <a:gd name="T36" fmla="*/ 1375 w 1729"/>
                    <a:gd name="T37" fmla="*/ 194 h 194"/>
                    <a:gd name="T38" fmla="*/ 0 w 1729"/>
                    <a:gd name="T39" fmla="*/ 32 h 194"/>
                    <a:gd name="T40" fmla="*/ 84 w 1729"/>
                    <a:gd name="T41" fmla="*/ 16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29" h="194">
                      <a:moveTo>
                        <a:pt x="84" y="16"/>
                      </a:moveTo>
                      <a:lnTo>
                        <a:pt x="215" y="5"/>
                      </a:lnTo>
                      <a:lnTo>
                        <a:pt x="303" y="2"/>
                      </a:lnTo>
                      <a:lnTo>
                        <a:pt x="368" y="0"/>
                      </a:lnTo>
                      <a:lnTo>
                        <a:pt x="687" y="12"/>
                      </a:lnTo>
                      <a:lnTo>
                        <a:pt x="733" y="12"/>
                      </a:lnTo>
                      <a:lnTo>
                        <a:pt x="772" y="7"/>
                      </a:lnTo>
                      <a:lnTo>
                        <a:pt x="803" y="2"/>
                      </a:lnTo>
                      <a:lnTo>
                        <a:pt x="837" y="0"/>
                      </a:lnTo>
                      <a:lnTo>
                        <a:pt x="1020" y="0"/>
                      </a:lnTo>
                      <a:lnTo>
                        <a:pt x="1214" y="16"/>
                      </a:lnTo>
                      <a:lnTo>
                        <a:pt x="1273" y="26"/>
                      </a:lnTo>
                      <a:lnTo>
                        <a:pt x="1337" y="35"/>
                      </a:lnTo>
                      <a:lnTo>
                        <a:pt x="1405" y="48"/>
                      </a:lnTo>
                      <a:lnTo>
                        <a:pt x="1472" y="66"/>
                      </a:lnTo>
                      <a:lnTo>
                        <a:pt x="1540" y="89"/>
                      </a:lnTo>
                      <a:lnTo>
                        <a:pt x="1598" y="115"/>
                      </a:lnTo>
                      <a:lnTo>
                        <a:pt x="1729" y="180"/>
                      </a:lnTo>
                      <a:lnTo>
                        <a:pt x="1375" y="194"/>
                      </a:lnTo>
                      <a:lnTo>
                        <a:pt x="0" y="32"/>
                      </a:lnTo>
                      <a:lnTo>
                        <a:pt x="84" y="16"/>
                      </a:lnTo>
                      <a:close/>
                    </a:path>
                  </a:pathLst>
                </a:custGeom>
                <a:solidFill>
                  <a:srgbClr val="603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884" name="Group 903"/>
            <p:cNvGrpSpPr>
              <a:grpSpLocks/>
            </p:cNvGrpSpPr>
            <p:nvPr/>
          </p:nvGrpSpPr>
          <p:grpSpPr bwMode="auto">
            <a:xfrm flipH="1">
              <a:off x="3626" y="3348"/>
              <a:ext cx="7" cy="35"/>
              <a:chOff x="3125" y="3212"/>
              <a:chExt cx="7" cy="35"/>
            </a:xfrm>
          </p:grpSpPr>
          <p:sp>
            <p:nvSpPr>
              <p:cNvPr id="986" name="Freeform 904"/>
              <p:cNvSpPr>
                <a:spLocks/>
              </p:cNvSpPr>
              <p:nvPr/>
            </p:nvSpPr>
            <p:spPr bwMode="auto">
              <a:xfrm>
                <a:off x="3125" y="3212"/>
                <a:ext cx="7" cy="35"/>
              </a:xfrm>
              <a:custGeom>
                <a:avLst/>
                <a:gdLst>
                  <a:gd name="T0" fmla="*/ 20 w 129"/>
                  <a:gd name="T1" fmla="*/ 7 h 487"/>
                  <a:gd name="T2" fmla="*/ 30 w 129"/>
                  <a:gd name="T3" fmla="*/ 30 h 487"/>
                  <a:gd name="T4" fmla="*/ 45 w 129"/>
                  <a:gd name="T5" fmla="*/ 90 h 487"/>
                  <a:gd name="T6" fmla="*/ 59 w 129"/>
                  <a:gd name="T7" fmla="*/ 143 h 487"/>
                  <a:gd name="T8" fmla="*/ 68 w 129"/>
                  <a:gd name="T9" fmla="*/ 180 h 487"/>
                  <a:gd name="T10" fmla="*/ 80 w 129"/>
                  <a:gd name="T11" fmla="*/ 235 h 487"/>
                  <a:gd name="T12" fmla="*/ 89 w 129"/>
                  <a:gd name="T13" fmla="*/ 278 h 487"/>
                  <a:gd name="T14" fmla="*/ 105 w 129"/>
                  <a:gd name="T15" fmla="*/ 356 h 487"/>
                  <a:gd name="T16" fmla="*/ 129 w 129"/>
                  <a:gd name="T17" fmla="*/ 486 h 487"/>
                  <a:gd name="T18" fmla="*/ 98 w 129"/>
                  <a:gd name="T19" fmla="*/ 487 h 487"/>
                  <a:gd name="T20" fmla="*/ 88 w 129"/>
                  <a:gd name="T21" fmla="*/ 407 h 487"/>
                  <a:gd name="T22" fmla="*/ 67 w 129"/>
                  <a:gd name="T23" fmla="*/ 280 h 487"/>
                  <a:gd name="T24" fmla="*/ 57 w 129"/>
                  <a:gd name="T25" fmla="*/ 227 h 487"/>
                  <a:gd name="T26" fmla="*/ 48 w 129"/>
                  <a:gd name="T27" fmla="*/ 181 h 487"/>
                  <a:gd name="T28" fmla="*/ 36 w 129"/>
                  <a:gd name="T29" fmla="*/ 136 h 487"/>
                  <a:gd name="T30" fmla="*/ 24 w 129"/>
                  <a:gd name="T31" fmla="*/ 86 h 487"/>
                  <a:gd name="T32" fmla="*/ 0 w 129"/>
                  <a:gd name="T33" fmla="*/ 0 h 487"/>
                  <a:gd name="T34" fmla="*/ 20 w 129"/>
                  <a:gd name="T35" fmla="*/ 7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9" h="487">
                    <a:moveTo>
                      <a:pt x="20" y="7"/>
                    </a:moveTo>
                    <a:lnTo>
                      <a:pt x="30" y="30"/>
                    </a:lnTo>
                    <a:lnTo>
                      <a:pt x="45" y="90"/>
                    </a:lnTo>
                    <a:lnTo>
                      <a:pt x="59" y="143"/>
                    </a:lnTo>
                    <a:lnTo>
                      <a:pt x="68" y="180"/>
                    </a:lnTo>
                    <a:lnTo>
                      <a:pt x="80" y="235"/>
                    </a:lnTo>
                    <a:lnTo>
                      <a:pt x="89" y="278"/>
                    </a:lnTo>
                    <a:lnTo>
                      <a:pt x="105" y="356"/>
                    </a:lnTo>
                    <a:lnTo>
                      <a:pt x="129" y="486"/>
                    </a:lnTo>
                    <a:lnTo>
                      <a:pt x="98" y="487"/>
                    </a:lnTo>
                    <a:lnTo>
                      <a:pt x="88" y="407"/>
                    </a:lnTo>
                    <a:lnTo>
                      <a:pt x="67" y="280"/>
                    </a:lnTo>
                    <a:lnTo>
                      <a:pt x="57" y="227"/>
                    </a:lnTo>
                    <a:lnTo>
                      <a:pt x="48" y="181"/>
                    </a:lnTo>
                    <a:lnTo>
                      <a:pt x="36" y="136"/>
                    </a:lnTo>
                    <a:lnTo>
                      <a:pt x="24" y="86"/>
                    </a:lnTo>
                    <a:lnTo>
                      <a:pt x="0" y="0"/>
                    </a:lnTo>
                    <a:lnTo>
                      <a:pt x="20" y="7"/>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987" name="Freeform 905"/>
              <p:cNvSpPr>
                <a:spLocks/>
              </p:cNvSpPr>
              <p:nvPr/>
            </p:nvSpPr>
            <p:spPr bwMode="auto">
              <a:xfrm>
                <a:off x="3125" y="3212"/>
                <a:ext cx="7" cy="35"/>
              </a:xfrm>
              <a:custGeom>
                <a:avLst/>
                <a:gdLst>
                  <a:gd name="T0" fmla="*/ 24 w 130"/>
                  <a:gd name="T1" fmla="*/ 7 h 487"/>
                  <a:gd name="T2" fmla="*/ 30 w 130"/>
                  <a:gd name="T3" fmla="*/ 30 h 487"/>
                  <a:gd name="T4" fmla="*/ 48 w 130"/>
                  <a:gd name="T5" fmla="*/ 90 h 487"/>
                  <a:gd name="T6" fmla="*/ 61 w 130"/>
                  <a:gd name="T7" fmla="*/ 143 h 487"/>
                  <a:gd name="T8" fmla="*/ 69 w 130"/>
                  <a:gd name="T9" fmla="*/ 180 h 487"/>
                  <a:gd name="T10" fmla="*/ 83 w 130"/>
                  <a:gd name="T11" fmla="*/ 235 h 487"/>
                  <a:gd name="T12" fmla="*/ 92 w 130"/>
                  <a:gd name="T13" fmla="*/ 278 h 487"/>
                  <a:gd name="T14" fmla="*/ 105 w 130"/>
                  <a:gd name="T15" fmla="*/ 356 h 487"/>
                  <a:gd name="T16" fmla="*/ 130 w 130"/>
                  <a:gd name="T17" fmla="*/ 486 h 487"/>
                  <a:gd name="T18" fmla="*/ 100 w 130"/>
                  <a:gd name="T19" fmla="*/ 487 h 487"/>
                  <a:gd name="T20" fmla="*/ 90 w 130"/>
                  <a:gd name="T21" fmla="*/ 407 h 487"/>
                  <a:gd name="T22" fmla="*/ 69 w 130"/>
                  <a:gd name="T23" fmla="*/ 280 h 487"/>
                  <a:gd name="T24" fmla="*/ 58 w 130"/>
                  <a:gd name="T25" fmla="*/ 227 h 487"/>
                  <a:gd name="T26" fmla="*/ 49 w 130"/>
                  <a:gd name="T27" fmla="*/ 181 h 487"/>
                  <a:gd name="T28" fmla="*/ 39 w 130"/>
                  <a:gd name="T29" fmla="*/ 136 h 487"/>
                  <a:gd name="T30" fmla="*/ 26 w 130"/>
                  <a:gd name="T31" fmla="*/ 86 h 487"/>
                  <a:gd name="T32" fmla="*/ 0 w 130"/>
                  <a:gd name="T33" fmla="*/ 0 h 487"/>
                  <a:gd name="T34" fmla="*/ 24 w 130"/>
                  <a:gd name="T35" fmla="*/ 7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0" h="487">
                    <a:moveTo>
                      <a:pt x="24" y="7"/>
                    </a:moveTo>
                    <a:lnTo>
                      <a:pt x="30" y="30"/>
                    </a:lnTo>
                    <a:lnTo>
                      <a:pt x="48" y="90"/>
                    </a:lnTo>
                    <a:lnTo>
                      <a:pt x="61" y="143"/>
                    </a:lnTo>
                    <a:lnTo>
                      <a:pt x="69" y="180"/>
                    </a:lnTo>
                    <a:lnTo>
                      <a:pt x="83" y="235"/>
                    </a:lnTo>
                    <a:lnTo>
                      <a:pt x="92" y="278"/>
                    </a:lnTo>
                    <a:lnTo>
                      <a:pt x="105" y="356"/>
                    </a:lnTo>
                    <a:lnTo>
                      <a:pt x="130" y="486"/>
                    </a:lnTo>
                    <a:lnTo>
                      <a:pt x="100" y="487"/>
                    </a:lnTo>
                    <a:lnTo>
                      <a:pt x="90" y="407"/>
                    </a:lnTo>
                    <a:lnTo>
                      <a:pt x="69" y="280"/>
                    </a:lnTo>
                    <a:lnTo>
                      <a:pt x="58" y="227"/>
                    </a:lnTo>
                    <a:lnTo>
                      <a:pt x="49" y="181"/>
                    </a:lnTo>
                    <a:lnTo>
                      <a:pt x="39" y="136"/>
                    </a:lnTo>
                    <a:lnTo>
                      <a:pt x="26" y="86"/>
                    </a:lnTo>
                    <a:lnTo>
                      <a:pt x="0" y="0"/>
                    </a:lnTo>
                    <a:lnTo>
                      <a:pt x="24" y="7"/>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nvGrpSpPr>
            <p:cNvPr id="885" name="Group 906"/>
            <p:cNvGrpSpPr>
              <a:grpSpLocks/>
            </p:cNvGrpSpPr>
            <p:nvPr/>
          </p:nvGrpSpPr>
          <p:grpSpPr bwMode="auto">
            <a:xfrm flipH="1">
              <a:off x="3655" y="3348"/>
              <a:ext cx="9" cy="38"/>
              <a:chOff x="3094" y="3212"/>
              <a:chExt cx="9" cy="38"/>
            </a:xfrm>
          </p:grpSpPr>
          <p:sp>
            <p:nvSpPr>
              <p:cNvPr id="984" name="Freeform 907"/>
              <p:cNvSpPr>
                <a:spLocks/>
              </p:cNvSpPr>
              <p:nvPr/>
            </p:nvSpPr>
            <p:spPr bwMode="auto">
              <a:xfrm>
                <a:off x="3094" y="3212"/>
                <a:ext cx="9" cy="38"/>
              </a:xfrm>
              <a:custGeom>
                <a:avLst/>
                <a:gdLst>
                  <a:gd name="T0" fmla="*/ 48 w 155"/>
                  <a:gd name="T1" fmla="*/ 0 h 535"/>
                  <a:gd name="T2" fmla="*/ 71 w 155"/>
                  <a:gd name="T3" fmla="*/ 84 h 535"/>
                  <a:gd name="T4" fmla="*/ 90 w 155"/>
                  <a:gd name="T5" fmla="*/ 152 h 535"/>
                  <a:gd name="T6" fmla="*/ 116 w 155"/>
                  <a:gd name="T7" fmla="*/ 272 h 535"/>
                  <a:gd name="T8" fmla="*/ 133 w 155"/>
                  <a:gd name="T9" fmla="*/ 378 h 535"/>
                  <a:gd name="T10" fmla="*/ 145 w 155"/>
                  <a:gd name="T11" fmla="*/ 440 h 535"/>
                  <a:gd name="T12" fmla="*/ 155 w 155"/>
                  <a:gd name="T13" fmla="*/ 534 h 535"/>
                  <a:gd name="T14" fmla="*/ 83 w 155"/>
                  <a:gd name="T15" fmla="*/ 535 h 535"/>
                  <a:gd name="T16" fmla="*/ 71 w 155"/>
                  <a:gd name="T17" fmla="*/ 416 h 535"/>
                  <a:gd name="T18" fmla="*/ 65 w 155"/>
                  <a:gd name="T19" fmla="*/ 341 h 535"/>
                  <a:gd name="T20" fmla="*/ 45 w 155"/>
                  <a:gd name="T21" fmla="*/ 225 h 535"/>
                  <a:gd name="T22" fmla="*/ 26 w 155"/>
                  <a:gd name="T23" fmla="*/ 111 h 535"/>
                  <a:gd name="T24" fmla="*/ 0 w 155"/>
                  <a:gd name="T25" fmla="*/ 0 h 535"/>
                  <a:gd name="T26" fmla="*/ 48 w 155"/>
                  <a:gd name="T27" fmla="*/ 0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5" h="535">
                    <a:moveTo>
                      <a:pt x="48" y="0"/>
                    </a:moveTo>
                    <a:lnTo>
                      <a:pt x="71" y="84"/>
                    </a:lnTo>
                    <a:lnTo>
                      <a:pt x="90" y="152"/>
                    </a:lnTo>
                    <a:lnTo>
                      <a:pt x="116" y="272"/>
                    </a:lnTo>
                    <a:lnTo>
                      <a:pt x="133" y="378"/>
                    </a:lnTo>
                    <a:lnTo>
                      <a:pt x="145" y="440"/>
                    </a:lnTo>
                    <a:lnTo>
                      <a:pt x="155" y="534"/>
                    </a:lnTo>
                    <a:lnTo>
                      <a:pt x="83" y="535"/>
                    </a:lnTo>
                    <a:lnTo>
                      <a:pt x="71" y="416"/>
                    </a:lnTo>
                    <a:lnTo>
                      <a:pt x="65" y="341"/>
                    </a:lnTo>
                    <a:lnTo>
                      <a:pt x="45" y="225"/>
                    </a:lnTo>
                    <a:lnTo>
                      <a:pt x="26" y="111"/>
                    </a:lnTo>
                    <a:lnTo>
                      <a:pt x="0" y="0"/>
                    </a:lnTo>
                    <a:lnTo>
                      <a:pt x="48" y="0"/>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985" name="Freeform 908"/>
              <p:cNvSpPr>
                <a:spLocks/>
              </p:cNvSpPr>
              <p:nvPr/>
            </p:nvSpPr>
            <p:spPr bwMode="auto">
              <a:xfrm>
                <a:off x="3095" y="3212"/>
                <a:ext cx="8" cy="38"/>
              </a:xfrm>
              <a:custGeom>
                <a:avLst/>
                <a:gdLst>
                  <a:gd name="T0" fmla="*/ 49 w 156"/>
                  <a:gd name="T1" fmla="*/ 0 h 535"/>
                  <a:gd name="T2" fmla="*/ 72 w 156"/>
                  <a:gd name="T3" fmla="*/ 83 h 535"/>
                  <a:gd name="T4" fmla="*/ 93 w 156"/>
                  <a:gd name="T5" fmla="*/ 150 h 535"/>
                  <a:gd name="T6" fmla="*/ 117 w 156"/>
                  <a:gd name="T7" fmla="*/ 271 h 535"/>
                  <a:gd name="T8" fmla="*/ 136 w 156"/>
                  <a:gd name="T9" fmla="*/ 377 h 535"/>
                  <a:gd name="T10" fmla="*/ 145 w 156"/>
                  <a:gd name="T11" fmla="*/ 440 h 535"/>
                  <a:gd name="T12" fmla="*/ 156 w 156"/>
                  <a:gd name="T13" fmla="*/ 532 h 535"/>
                  <a:gd name="T14" fmla="*/ 85 w 156"/>
                  <a:gd name="T15" fmla="*/ 535 h 535"/>
                  <a:gd name="T16" fmla="*/ 72 w 156"/>
                  <a:gd name="T17" fmla="*/ 413 h 535"/>
                  <a:gd name="T18" fmla="*/ 65 w 156"/>
                  <a:gd name="T19" fmla="*/ 341 h 535"/>
                  <a:gd name="T20" fmla="*/ 48 w 156"/>
                  <a:gd name="T21" fmla="*/ 222 h 535"/>
                  <a:gd name="T22" fmla="*/ 26 w 156"/>
                  <a:gd name="T23" fmla="*/ 109 h 535"/>
                  <a:gd name="T24" fmla="*/ 0 w 156"/>
                  <a:gd name="T25" fmla="*/ 0 h 535"/>
                  <a:gd name="T26" fmla="*/ 49 w 156"/>
                  <a:gd name="T27" fmla="*/ 0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6" h="535">
                    <a:moveTo>
                      <a:pt x="49" y="0"/>
                    </a:moveTo>
                    <a:lnTo>
                      <a:pt x="72" y="83"/>
                    </a:lnTo>
                    <a:lnTo>
                      <a:pt x="93" y="150"/>
                    </a:lnTo>
                    <a:lnTo>
                      <a:pt x="117" y="271"/>
                    </a:lnTo>
                    <a:lnTo>
                      <a:pt x="136" y="377"/>
                    </a:lnTo>
                    <a:lnTo>
                      <a:pt x="145" y="440"/>
                    </a:lnTo>
                    <a:lnTo>
                      <a:pt x="156" y="532"/>
                    </a:lnTo>
                    <a:lnTo>
                      <a:pt x="85" y="535"/>
                    </a:lnTo>
                    <a:lnTo>
                      <a:pt x="72" y="413"/>
                    </a:lnTo>
                    <a:lnTo>
                      <a:pt x="65" y="341"/>
                    </a:lnTo>
                    <a:lnTo>
                      <a:pt x="48" y="222"/>
                    </a:lnTo>
                    <a:lnTo>
                      <a:pt x="26" y="109"/>
                    </a:lnTo>
                    <a:lnTo>
                      <a:pt x="0" y="0"/>
                    </a:lnTo>
                    <a:lnTo>
                      <a:pt x="49" y="0"/>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nvGrpSpPr>
            <p:cNvPr id="886" name="Group 909"/>
            <p:cNvGrpSpPr>
              <a:grpSpLocks/>
            </p:cNvGrpSpPr>
            <p:nvPr/>
          </p:nvGrpSpPr>
          <p:grpSpPr bwMode="auto">
            <a:xfrm flipH="1">
              <a:off x="3582" y="3404"/>
              <a:ext cx="272" cy="98"/>
              <a:chOff x="2904" y="3268"/>
              <a:chExt cx="272" cy="98"/>
            </a:xfrm>
          </p:grpSpPr>
          <p:grpSp>
            <p:nvGrpSpPr>
              <p:cNvPr id="957" name="Group 910"/>
              <p:cNvGrpSpPr>
                <a:grpSpLocks/>
              </p:cNvGrpSpPr>
              <p:nvPr/>
            </p:nvGrpSpPr>
            <p:grpSpPr bwMode="auto">
              <a:xfrm>
                <a:off x="2904" y="3289"/>
                <a:ext cx="42" cy="54"/>
                <a:chOff x="2904" y="3289"/>
                <a:chExt cx="42" cy="54"/>
              </a:xfrm>
            </p:grpSpPr>
            <p:sp>
              <p:nvSpPr>
                <p:cNvPr id="982" name="Oval 911"/>
                <p:cNvSpPr>
                  <a:spLocks noChangeArrowheads="1"/>
                </p:cNvSpPr>
                <p:nvPr/>
              </p:nvSpPr>
              <p:spPr bwMode="auto">
                <a:xfrm>
                  <a:off x="2904" y="3289"/>
                  <a:ext cx="36" cy="53"/>
                </a:xfrm>
                <a:prstGeom prst="ellipse">
                  <a:avLst/>
                </a:pr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983" name="Oval 912"/>
                <p:cNvSpPr>
                  <a:spLocks noChangeArrowheads="1"/>
                </p:cNvSpPr>
                <p:nvPr/>
              </p:nvSpPr>
              <p:spPr bwMode="auto">
                <a:xfrm>
                  <a:off x="2910" y="3290"/>
                  <a:ext cx="36" cy="53"/>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nvGrpSpPr>
              <p:cNvPr id="958" name="Group 913"/>
              <p:cNvGrpSpPr>
                <a:grpSpLocks/>
              </p:cNvGrpSpPr>
              <p:nvPr/>
            </p:nvGrpSpPr>
            <p:grpSpPr bwMode="auto">
              <a:xfrm>
                <a:off x="2983" y="3281"/>
                <a:ext cx="55" cy="85"/>
                <a:chOff x="2983" y="3281"/>
                <a:chExt cx="55" cy="85"/>
              </a:xfrm>
            </p:grpSpPr>
            <p:sp>
              <p:nvSpPr>
                <p:cNvPr id="971" name="Freeform 914"/>
                <p:cNvSpPr>
                  <a:spLocks/>
                </p:cNvSpPr>
                <p:nvPr/>
              </p:nvSpPr>
              <p:spPr bwMode="auto">
                <a:xfrm>
                  <a:off x="2997" y="3281"/>
                  <a:ext cx="41" cy="46"/>
                </a:xfrm>
                <a:custGeom>
                  <a:avLst/>
                  <a:gdLst>
                    <a:gd name="T0" fmla="*/ 0 w 734"/>
                    <a:gd name="T1" fmla="*/ 128 h 646"/>
                    <a:gd name="T2" fmla="*/ 88 w 734"/>
                    <a:gd name="T3" fmla="*/ 64 h 646"/>
                    <a:gd name="T4" fmla="*/ 171 w 734"/>
                    <a:gd name="T5" fmla="*/ 32 h 646"/>
                    <a:gd name="T6" fmla="*/ 283 w 734"/>
                    <a:gd name="T7" fmla="*/ 6 h 646"/>
                    <a:gd name="T8" fmla="*/ 362 w 734"/>
                    <a:gd name="T9" fmla="*/ 0 h 646"/>
                    <a:gd name="T10" fmla="*/ 459 w 734"/>
                    <a:gd name="T11" fmla="*/ 8 h 646"/>
                    <a:gd name="T12" fmla="*/ 535 w 734"/>
                    <a:gd name="T13" fmla="*/ 38 h 646"/>
                    <a:gd name="T14" fmla="*/ 616 w 734"/>
                    <a:gd name="T15" fmla="*/ 95 h 646"/>
                    <a:gd name="T16" fmla="*/ 662 w 734"/>
                    <a:gd name="T17" fmla="*/ 156 h 646"/>
                    <a:gd name="T18" fmla="*/ 694 w 734"/>
                    <a:gd name="T19" fmla="*/ 225 h 646"/>
                    <a:gd name="T20" fmla="*/ 728 w 734"/>
                    <a:gd name="T21" fmla="*/ 354 h 646"/>
                    <a:gd name="T22" fmla="*/ 734 w 734"/>
                    <a:gd name="T23" fmla="*/ 451 h 646"/>
                    <a:gd name="T24" fmla="*/ 729 w 734"/>
                    <a:gd name="T25" fmla="*/ 608 h 646"/>
                    <a:gd name="T26" fmla="*/ 718 w 734"/>
                    <a:gd name="T27" fmla="*/ 646 h 646"/>
                    <a:gd name="T28" fmla="*/ 6 w 734"/>
                    <a:gd name="T29" fmla="*/ 369 h 646"/>
                    <a:gd name="T30" fmla="*/ 0 w 734"/>
                    <a:gd name="T31" fmla="*/ 128 h 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34" h="646">
                      <a:moveTo>
                        <a:pt x="0" y="128"/>
                      </a:moveTo>
                      <a:lnTo>
                        <a:pt x="88" y="64"/>
                      </a:lnTo>
                      <a:lnTo>
                        <a:pt x="171" y="32"/>
                      </a:lnTo>
                      <a:lnTo>
                        <a:pt x="283" y="6"/>
                      </a:lnTo>
                      <a:lnTo>
                        <a:pt x="362" y="0"/>
                      </a:lnTo>
                      <a:lnTo>
                        <a:pt x="459" y="8"/>
                      </a:lnTo>
                      <a:lnTo>
                        <a:pt x="535" y="38"/>
                      </a:lnTo>
                      <a:lnTo>
                        <a:pt x="616" y="95"/>
                      </a:lnTo>
                      <a:lnTo>
                        <a:pt x="662" y="156"/>
                      </a:lnTo>
                      <a:lnTo>
                        <a:pt x="694" y="225"/>
                      </a:lnTo>
                      <a:lnTo>
                        <a:pt x="728" y="354"/>
                      </a:lnTo>
                      <a:lnTo>
                        <a:pt x="734" y="451"/>
                      </a:lnTo>
                      <a:lnTo>
                        <a:pt x="729" y="608"/>
                      </a:lnTo>
                      <a:lnTo>
                        <a:pt x="718" y="646"/>
                      </a:lnTo>
                      <a:lnTo>
                        <a:pt x="6" y="369"/>
                      </a:lnTo>
                      <a:lnTo>
                        <a:pt x="0" y="12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972" name="Group 915"/>
                <p:cNvGrpSpPr>
                  <a:grpSpLocks/>
                </p:cNvGrpSpPr>
                <p:nvPr/>
              </p:nvGrpSpPr>
              <p:grpSpPr bwMode="auto">
                <a:xfrm>
                  <a:off x="2983" y="3290"/>
                  <a:ext cx="49" cy="76"/>
                  <a:chOff x="2983" y="3290"/>
                  <a:chExt cx="49" cy="76"/>
                </a:xfrm>
              </p:grpSpPr>
              <p:sp>
                <p:nvSpPr>
                  <p:cNvPr id="973" name="Freeform 916"/>
                  <p:cNvSpPr>
                    <a:spLocks/>
                  </p:cNvSpPr>
                  <p:nvPr/>
                </p:nvSpPr>
                <p:spPr bwMode="auto">
                  <a:xfrm>
                    <a:off x="2983" y="3290"/>
                    <a:ext cx="33" cy="76"/>
                  </a:xfrm>
                  <a:custGeom>
                    <a:avLst/>
                    <a:gdLst>
                      <a:gd name="T0" fmla="*/ 582 w 582"/>
                      <a:gd name="T1" fmla="*/ 23 h 1014"/>
                      <a:gd name="T2" fmla="*/ 447 w 582"/>
                      <a:gd name="T3" fmla="*/ 0 h 1014"/>
                      <a:gd name="T4" fmla="*/ 0 w 582"/>
                      <a:gd name="T5" fmla="*/ 507 h 1014"/>
                      <a:gd name="T6" fmla="*/ 447 w 582"/>
                      <a:gd name="T7" fmla="*/ 1014 h 1014"/>
                      <a:gd name="T8" fmla="*/ 464 w 582"/>
                      <a:gd name="T9" fmla="*/ 1013 h 1014"/>
                      <a:gd name="T10" fmla="*/ 447 w 582"/>
                      <a:gd name="T11" fmla="*/ 507 h 1014"/>
                      <a:gd name="T12" fmla="*/ 582 w 582"/>
                      <a:gd name="T13" fmla="*/ 23 h 1014"/>
                    </a:gdLst>
                    <a:ahLst/>
                    <a:cxnLst>
                      <a:cxn ang="0">
                        <a:pos x="T0" y="T1"/>
                      </a:cxn>
                      <a:cxn ang="0">
                        <a:pos x="T2" y="T3"/>
                      </a:cxn>
                      <a:cxn ang="0">
                        <a:pos x="T4" y="T5"/>
                      </a:cxn>
                      <a:cxn ang="0">
                        <a:pos x="T6" y="T7"/>
                      </a:cxn>
                      <a:cxn ang="0">
                        <a:pos x="T8" y="T9"/>
                      </a:cxn>
                      <a:cxn ang="0">
                        <a:pos x="T10" y="T11"/>
                      </a:cxn>
                      <a:cxn ang="0">
                        <a:pos x="T12" y="T13"/>
                      </a:cxn>
                    </a:cxnLst>
                    <a:rect l="0" t="0" r="r" b="b"/>
                    <a:pathLst>
                      <a:path w="582" h="1014">
                        <a:moveTo>
                          <a:pt x="582" y="23"/>
                        </a:moveTo>
                        <a:cubicBezTo>
                          <a:pt x="538" y="7"/>
                          <a:pt x="492" y="0"/>
                          <a:pt x="447" y="0"/>
                        </a:cubicBezTo>
                        <a:cubicBezTo>
                          <a:pt x="200" y="0"/>
                          <a:pt x="0" y="226"/>
                          <a:pt x="0" y="507"/>
                        </a:cubicBezTo>
                        <a:cubicBezTo>
                          <a:pt x="0" y="787"/>
                          <a:pt x="200" y="1014"/>
                          <a:pt x="447" y="1014"/>
                        </a:cubicBezTo>
                        <a:cubicBezTo>
                          <a:pt x="452" y="1013"/>
                          <a:pt x="458" y="1013"/>
                          <a:pt x="464" y="1013"/>
                        </a:cubicBezTo>
                        <a:lnTo>
                          <a:pt x="447" y="507"/>
                        </a:lnTo>
                        <a:lnTo>
                          <a:pt x="582" y="23"/>
                        </a:lnTo>
                        <a:close/>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974" name="Group 917"/>
                  <p:cNvGrpSpPr>
                    <a:grpSpLocks/>
                  </p:cNvGrpSpPr>
                  <p:nvPr/>
                </p:nvGrpSpPr>
                <p:grpSpPr bwMode="auto">
                  <a:xfrm>
                    <a:off x="2992" y="3292"/>
                    <a:ext cx="40" cy="74"/>
                    <a:chOff x="2992" y="3292"/>
                    <a:chExt cx="40" cy="74"/>
                  </a:xfrm>
                </p:grpSpPr>
                <p:sp>
                  <p:nvSpPr>
                    <p:cNvPr id="975" name="Oval 918"/>
                    <p:cNvSpPr>
                      <a:spLocks noChangeArrowheads="1"/>
                    </p:cNvSpPr>
                    <p:nvPr/>
                  </p:nvSpPr>
                  <p:spPr bwMode="auto">
                    <a:xfrm>
                      <a:off x="2992" y="3292"/>
                      <a:ext cx="40" cy="74"/>
                    </a:xfrm>
                    <a:prstGeom prst="ellipse">
                      <a:avLst/>
                    </a:pr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976" name="Oval 919"/>
                    <p:cNvSpPr>
                      <a:spLocks noChangeArrowheads="1"/>
                    </p:cNvSpPr>
                    <p:nvPr/>
                  </p:nvSpPr>
                  <p:spPr bwMode="auto">
                    <a:xfrm>
                      <a:off x="2995" y="3295"/>
                      <a:ext cx="35" cy="68"/>
                    </a:xfrm>
                    <a:prstGeom prst="ellipse">
                      <a:avLst/>
                    </a:pr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977" name="Oval 920"/>
                    <p:cNvSpPr>
                      <a:spLocks noChangeArrowheads="1"/>
                    </p:cNvSpPr>
                    <p:nvPr/>
                  </p:nvSpPr>
                  <p:spPr bwMode="auto">
                    <a:xfrm>
                      <a:off x="3002" y="3306"/>
                      <a:ext cx="23" cy="47"/>
                    </a:xfrm>
                    <a:prstGeom prst="ellipse">
                      <a:avLst/>
                    </a:prstGeom>
                    <a:solidFill>
                      <a:srgbClr val="404040"/>
                    </a:solidFill>
                    <a:ln w="1588">
                      <a:solidFill>
                        <a:srgbClr val="A0A0A0"/>
                      </a:solidFill>
                      <a:round/>
                      <a:headEnd/>
                      <a:tailEnd/>
                    </a:ln>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978" name="Oval 921"/>
                    <p:cNvSpPr>
                      <a:spLocks noChangeArrowheads="1"/>
                    </p:cNvSpPr>
                    <p:nvPr/>
                  </p:nvSpPr>
                  <p:spPr bwMode="auto">
                    <a:xfrm>
                      <a:off x="3004" y="3310"/>
                      <a:ext cx="16" cy="36"/>
                    </a:xfrm>
                    <a:prstGeom prst="ellipse">
                      <a:avLst/>
                    </a:prstGeom>
                    <a:solidFill>
                      <a:srgbClr val="000000"/>
                    </a:solidFill>
                    <a:ln w="0">
                      <a:solidFill>
                        <a:srgbClr val="808080"/>
                      </a:solidFill>
                      <a:round/>
                      <a:headEnd/>
                      <a:tailEnd/>
                    </a:ln>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979" name="Group 922"/>
                    <p:cNvGrpSpPr>
                      <a:grpSpLocks/>
                    </p:cNvGrpSpPr>
                    <p:nvPr/>
                  </p:nvGrpSpPr>
                  <p:grpSpPr bwMode="auto">
                    <a:xfrm>
                      <a:off x="3009" y="3324"/>
                      <a:ext cx="5" cy="10"/>
                      <a:chOff x="3009" y="3324"/>
                      <a:chExt cx="5" cy="10"/>
                    </a:xfrm>
                  </p:grpSpPr>
                  <p:sp>
                    <p:nvSpPr>
                      <p:cNvPr id="980" name="Oval 923"/>
                      <p:cNvSpPr>
                        <a:spLocks noChangeArrowheads="1"/>
                      </p:cNvSpPr>
                      <p:nvPr/>
                    </p:nvSpPr>
                    <p:spPr bwMode="auto">
                      <a:xfrm>
                        <a:off x="3009" y="3324"/>
                        <a:ext cx="5" cy="10"/>
                      </a:xfrm>
                      <a:prstGeom prst="ellipse">
                        <a:avLst/>
                      </a:pr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981" name="Oval 924"/>
                      <p:cNvSpPr>
                        <a:spLocks noChangeArrowheads="1"/>
                      </p:cNvSpPr>
                      <p:nvPr/>
                    </p:nvSpPr>
                    <p:spPr bwMode="auto">
                      <a:xfrm>
                        <a:off x="3010" y="3324"/>
                        <a:ext cx="4" cy="10"/>
                      </a:xfrm>
                      <a:prstGeom prst="ellipse">
                        <a:avLst/>
                      </a:pr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grpSp>
          <p:grpSp>
            <p:nvGrpSpPr>
              <p:cNvPr id="959" name="Group 925"/>
              <p:cNvGrpSpPr>
                <a:grpSpLocks/>
              </p:cNvGrpSpPr>
              <p:nvPr/>
            </p:nvGrpSpPr>
            <p:grpSpPr bwMode="auto">
              <a:xfrm>
                <a:off x="3137" y="3268"/>
                <a:ext cx="39" cy="59"/>
                <a:chOff x="3137" y="3268"/>
                <a:chExt cx="39" cy="59"/>
              </a:xfrm>
            </p:grpSpPr>
            <p:sp>
              <p:nvSpPr>
                <p:cNvPr id="960" name="Freeform 926"/>
                <p:cNvSpPr>
                  <a:spLocks/>
                </p:cNvSpPr>
                <p:nvPr/>
              </p:nvSpPr>
              <p:spPr bwMode="auto">
                <a:xfrm>
                  <a:off x="3153" y="3268"/>
                  <a:ext cx="23" cy="29"/>
                </a:xfrm>
                <a:custGeom>
                  <a:avLst/>
                  <a:gdLst>
                    <a:gd name="T0" fmla="*/ 0 w 418"/>
                    <a:gd name="T1" fmla="*/ 50 h 397"/>
                    <a:gd name="T2" fmla="*/ 49 w 418"/>
                    <a:gd name="T3" fmla="*/ 19 h 397"/>
                    <a:gd name="T4" fmla="*/ 123 w 418"/>
                    <a:gd name="T5" fmla="*/ 0 h 397"/>
                    <a:gd name="T6" fmla="*/ 213 w 418"/>
                    <a:gd name="T7" fmla="*/ 0 h 397"/>
                    <a:gd name="T8" fmla="*/ 296 w 418"/>
                    <a:gd name="T9" fmla="*/ 17 h 397"/>
                    <a:gd name="T10" fmla="*/ 348 w 418"/>
                    <a:gd name="T11" fmla="*/ 61 h 397"/>
                    <a:gd name="T12" fmla="*/ 395 w 418"/>
                    <a:gd name="T13" fmla="*/ 131 h 397"/>
                    <a:gd name="T14" fmla="*/ 411 w 418"/>
                    <a:gd name="T15" fmla="*/ 208 h 397"/>
                    <a:gd name="T16" fmla="*/ 418 w 418"/>
                    <a:gd name="T17" fmla="*/ 263 h 397"/>
                    <a:gd name="T18" fmla="*/ 416 w 418"/>
                    <a:gd name="T19" fmla="*/ 356 h 397"/>
                    <a:gd name="T20" fmla="*/ 405 w 418"/>
                    <a:gd name="T21" fmla="*/ 397 h 397"/>
                    <a:gd name="T22" fmla="*/ 95 w 418"/>
                    <a:gd name="T23" fmla="*/ 331 h 397"/>
                    <a:gd name="T24" fmla="*/ 0 w 418"/>
                    <a:gd name="T25" fmla="*/ 50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8" h="397">
                      <a:moveTo>
                        <a:pt x="0" y="50"/>
                      </a:moveTo>
                      <a:lnTo>
                        <a:pt x="49" y="19"/>
                      </a:lnTo>
                      <a:lnTo>
                        <a:pt x="123" y="0"/>
                      </a:lnTo>
                      <a:lnTo>
                        <a:pt x="213" y="0"/>
                      </a:lnTo>
                      <a:lnTo>
                        <a:pt x="296" y="17"/>
                      </a:lnTo>
                      <a:lnTo>
                        <a:pt x="348" y="61"/>
                      </a:lnTo>
                      <a:lnTo>
                        <a:pt x="395" y="131"/>
                      </a:lnTo>
                      <a:lnTo>
                        <a:pt x="411" y="208"/>
                      </a:lnTo>
                      <a:lnTo>
                        <a:pt x="418" y="263"/>
                      </a:lnTo>
                      <a:lnTo>
                        <a:pt x="416" y="356"/>
                      </a:lnTo>
                      <a:lnTo>
                        <a:pt x="405" y="397"/>
                      </a:lnTo>
                      <a:lnTo>
                        <a:pt x="95" y="331"/>
                      </a:lnTo>
                      <a:lnTo>
                        <a:pt x="0" y="5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961" name="Group 927"/>
                <p:cNvGrpSpPr>
                  <a:grpSpLocks/>
                </p:cNvGrpSpPr>
                <p:nvPr/>
              </p:nvGrpSpPr>
              <p:grpSpPr bwMode="auto">
                <a:xfrm>
                  <a:off x="3137" y="3270"/>
                  <a:ext cx="37" cy="57"/>
                  <a:chOff x="3137" y="3270"/>
                  <a:chExt cx="37" cy="57"/>
                </a:xfrm>
              </p:grpSpPr>
              <p:sp>
                <p:nvSpPr>
                  <p:cNvPr id="962" name="Freeform 928"/>
                  <p:cNvSpPr>
                    <a:spLocks/>
                  </p:cNvSpPr>
                  <p:nvPr/>
                </p:nvSpPr>
                <p:spPr bwMode="auto">
                  <a:xfrm>
                    <a:off x="3137" y="3270"/>
                    <a:ext cx="25" cy="57"/>
                  </a:xfrm>
                  <a:custGeom>
                    <a:avLst/>
                    <a:gdLst>
                      <a:gd name="T0" fmla="*/ 428 w 428"/>
                      <a:gd name="T1" fmla="*/ 17 h 761"/>
                      <a:gd name="T2" fmla="*/ 331 w 428"/>
                      <a:gd name="T3" fmla="*/ 0 h 761"/>
                      <a:gd name="T4" fmla="*/ 0 w 428"/>
                      <a:gd name="T5" fmla="*/ 380 h 761"/>
                      <a:gd name="T6" fmla="*/ 331 w 428"/>
                      <a:gd name="T7" fmla="*/ 761 h 761"/>
                      <a:gd name="T8" fmla="*/ 342 w 428"/>
                      <a:gd name="T9" fmla="*/ 760 h 761"/>
                      <a:gd name="T10" fmla="*/ 331 w 428"/>
                      <a:gd name="T11" fmla="*/ 380 h 761"/>
                      <a:gd name="T12" fmla="*/ 428 w 428"/>
                      <a:gd name="T13" fmla="*/ 17 h 761"/>
                    </a:gdLst>
                    <a:ahLst/>
                    <a:cxnLst>
                      <a:cxn ang="0">
                        <a:pos x="T0" y="T1"/>
                      </a:cxn>
                      <a:cxn ang="0">
                        <a:pos x="T2" y="T3"/>
                      </a:cxn>
                      <a:cxn ang="0">
                        <a:pos x="T4" y="T5"/>
                      </a:cxn>
                      <a:cxn ang="0">
                        <a:pos x="T6" y="T7"/>
                      </a:cxn>
                      <a:cxn ang="0">
                        <a:pos x="T8" y="T9"/>
                      </a:cxn>
                      <a:cxn ang="0">
                        <a:pos x="T10" y="T11"/>
                      </a:cxn>
                      <a:cxn ang="0">
                        <a:pos x="T12" y="T13"/>
                      </a:cxn>
                    </a:cxnLst>
                    <a:rect l="0" t="0" r="r" b="b"/>
                    <a:pathLst>
                      <a:path w="428" h="761">
                        <a:moveTo>
                          <a:pt x="428" y="17"/>
                        </a:moveTo>
                        <a:cubicBezTo>
                          <a:pt x="397" y="5"/>
                          <a:pt x="364" y="0"/>
                          <a:pt x="331" y="0"/>
                        </a:cubicBezTo>
                        <a:cubicBezTo>
                          <a:pt x="148" y="0"/>
                          <a:pt x="0" y="170"/>
                          <a:pt x="0" y="380"/>
                        </a:cubicBezTo>
                        <a:cubicBezTo>
                          <a:pt x="0" y="590"/>
                          <a:pt x="148" y="761"/>
                          <a:pt x="331" y="761"/>
                        </a:cubicBezTo>
                        <a:cubicBezTo>
                          <a:pt x="334" y="760"/>
                          <a:pt x="338" y="760"/>
                          <a:pt x="342" y="760"/>
                        </a:cubicBezTo>
                        <a:lnTo>
                          <a:pt x="331" y="380"/>
                        </a:lnTo>
                        <a:lnTo>
                          <a:pt x="428" y="17"/>
                        </a:lnTo>
                        <a:close/>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963" name="Group 929"/>
                  <p:cNvGrpSpPr>
                    <a:grpSpLocks/>
                  </p:cNvGrpSpPr>
                  <p:nvPr/>
                </p:nvGrpSpPr>
                <p:grpSpPr bwMode="auto">
                  <a:xfrm>
                    <a:off x="3144" y="3271"/>
                    <a:ext cx="30" cy="56"/>
                    <a:chOff x="3144" y="3271"/>
                    <a:chExt cx="30" cy="56"/>
                  </a:xfrm>
                </p:grpSpPr>
                <p:sp>
                  <p:nvSpPr>
                    <p:cNvPr id="964" name="Oval 930"/>
                    <p:cNvSpPr>
                      <a:spLocks noChangeArrowheads="1"/>
                    </p:cNvSpPr>
                    <p:nvPr/>
                  </p:nvSpPr>
                  <p:spPr bwMode="auto">
                    <a:xfrm>
                      <a:off x="3144" y="3271"/>
                      <a:ext cx="30" cy="56"/>
                    </a:xfrm>
                    <a:prstGeom prst="ellipse">
                      <a:avLst/>
                    </a:pr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965" name="Oval 931"/>
                    <p:cNvSpPr>
                      <a:spLocks noChangeArrowheads="1"/>
                    </p:cNvSpPr>
                    <p:nvPr/>
                  </p:nvSpPr>
                  <p:spPr bwMode="auto">
                    <a:xfrm>
                      <a:off x="3146" y="3273"/>
                      <a:ext cx="26" cy="51"/>
                    </a:xfrm>
                    <a:prstGeom prst="ellipse">
                      <a:avLst/>
                    </a:pr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966" name="Oval 932"/>
                    <p:cNvSpPr>
                      <a:spLocks noChangeArrowheads="1"/>
                    </p:cNvSpPr>
                    <p:nvPr/>
                  </p:nvSpPr>
                  <p:spPr bwMode="auto">
                    <a:xfrm>
                      <a:off x="3151" y="3281"/>
                      <a:ext cx="17" cy="36"/>
                    </a:xfrm>
                    <a:prstGeom prst="ellipse">
                      <a:avLst/>
                    </a:prstGeom>
                    <a:solidFill>
                      <a:srgbClr val="404040"/>
                    </a:solidFill>
                    <a:ln w="1588">
                      <a:solidFill>
                        <a:srgbClr val="A0A0A0"/>
                      </a:solidFill>
                      <a:round/>
                      <a:headEnd/>
                      <a:tailEnd/>
                    </a:ln>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967" name="Oval 933"/>
                    <p:cNvSpPr>
                      <a:spLocks noChangeArrowheads="1"/>
                    </p:cNvSpPr>
                    <p:nvPr/>
                  </p:nvSpPr>
                  <p:spPr bwMode="auto">
                    <a:xfrm>
                      <a:off x="3153" y="3285"/>
                      <a:ext cx="11" cy="26"/>
                    </a:xfrm>
                    <a:prstGeom prst="ellipse">
                      <a:avLst/>
                    </a:prstGeom>
                    <a:solidFill>
                      <a:srgbClr val="000000"/>
                    </a:solidFill>
                    <a:ln w="0">
                      <a:solidFill>
                        <a:srgbClr val="808080"/>
                      </a:solidFill>
                      <a:round/>
                      <a:headEnd/>
                      <a:tailEnd/>
                    </a:ln>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968" name="Group 934"/>
                    <p:cNvGrpSpPr>
                      <a:grpSpLocks/>
                    </p:cNvGrpSpPr>
                    <p:nvPr/>
                  </p:nvGrpSpPr>
                  <p:grpSpPr bwMode="auto">
                    <a:xfrm>
                      <a:off x="3156" y="3295"/>
                      <a:ext cx="4" cy="8"/>
                      <a:chOff x="3156" y="3295"/>
                      <a:chExt cx="4" cy="8"/>
                    </a:xfrm>
                  </p:grpSpPr>
                  <p:sp>
                    <p:nvSpPr>
                      <p:cNvPr id="969" name="Oval 935"/>
                      <p:cNvSpPr>
                        <a:spLocks noChangeArrowheads="1"/>
                      </p:cNvSpPr>
                      <p:nvPr/>
                    </p:nvSpPr>
                    <p:spPr bwMode="auto">
                      <a:xfrm>
                        <a:off x="3156" y="3295"/>
                        <a:ext cx="4" cy="8"/>
                      </a:xfrm>
                      <a:prstGeom prst="ellipse">
                        <a:avLst/>
                      </a:pr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970" name="Oval 936"/>
                      <p:cNvSpPr>
                        <a:spLocks noChangeArrowheads="1"/>
                      </p:cNvSpPr>
                      <p:nvPr/>
                    </p:nvSpPr>
                    <p:spPr bwMode="auto">
                      <a:xfrm>
                        <a:off x="3157" y="3295"/>
                        <a:ext cx="3" cy="8"/>
                      </a:xfrm>
                      <a:prstGeom prst="ellipse">
                        <a:avLst/>
                      </a:pr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grpSp>
        </p:grpSp>
        <p:grpSp>
          <p:nvGrpSpPr>
            <p:cNvPr id="887" name="Group 937"/>
            <p:cNvGrpSpPr>
              <a:grpSpLocks/>
            </p:cNvGrpSpPr>
            <p:nvPr/>
          </p:nvGrpSpPr>
          <p:grpSpPr bwMode="auto">
            <a:xfrm flipH="1">
              <a:off x="3568" y="3339"/>
              <a:ext cx="307" cy="133"/>
              <a:chOff x="2883" y="3203"/>
              <a:chExt cx="307" cy="133"/>
            </a:xfrm>
          </p:grpSpPr>
          <p:grpSp>
            <p:nvGrpSpPr>
              <p:cNvPr id="906" name="Group 938"/>
              <p:cNvGrpSpPr>
                <a:grpSpLocks/>
              </p:cNvGrpSpPr>
              <p:nvPr/>
            </p:nvGrpSpPr>
            <p:grpSpPr bwMode="auto">
              <a:xfrm>
                <a:off x="2883" y="3203"/>
                <a:ext cx="307" cy="133"/>
                <a:chOff x="2883" y="3203"/>
                <a:chExt cx="307" cy="133"/>
              </a:xfrm>
            </p:grpSpPr>
            <p:grpSp>
              <p:nvGrpSpPr>
                <p:cNvPr id="928" name="Group 939"/>
                <p:cNvGrpSpPr>
                  <a:grpSpLocks/>
                </p:cNvGrpSpPr>
                <p:nvPr/>
              </p:nvGrpSpPr>
              <p:grpSpPr bwMode="auto">
                <a:xfrm>
                  <a:off x="2883" y="3203"/>
                  <a:ext cx="307" cy="133"/>
                  <a:chOff x="2883" y="3203"/>
                  <a:chExt cx="307" cy="133"/>
                </a:xfrm>
              </p:grpSpPr>
              <p:sp>
                <p:nvSpPr>
                  <p:cNvPr id="952" name="Freeform 940"/>
                  <p:cNvSpPr>
                    <a:spLocks/>
                  </p:cNvSpPr>
                  <p:nvPr/>
                </p:nvSpPr>
                <p:spPr bwMode="auto">
                  <a:xfrm>
                    <a:off x="2979" y="3210"/>
                    <a:ext cx="35" cy="37"/>
                  </a:xfrm>
                  <a:custGeom>
                    <a:avLst/>
                    <a:gdLst>
                      <a:gd name="T0" fmla="*/ 597 w 641"/>
                      <a:gd name="T1" fmla="*/ 13 h 522"/>
                      <a:gd name="T2" fmla="*/ 0 w 641"/>
                      <a:gd name="T3" fmla="*/ 510 h 522"/>
                      <a:gd name="T4" fmla="*/ 26 w 641"/>
                      <a:gd name="T5" fmla="*/ 522 h 522"/>
                      <a:gd name="T6" fmla="*/ 72 w 641"/>
                      <a:gd name="T7" fmla="*/ 522 h 522"/>
                      <a:gd name="T8" fmla="*/ 641 w 641"/>
                      <a:gd name="T9" fmla="*/ 0 h 522"/>
                      <a:gd name="T10" fmla="*/ 597 w 641"/>
                      <a:gd name="T11" fmla="*/ 13 h 522"/>
                    </a:gdLst>
                    <a:ahLst/>
                    <a:cxnLst>
                      <a:cxn ang="0">
                        <a:pos x="T0" y="T1"/>
                      </a:cxn>
                      <a:cxn ang="0">
                        <a:pos x="T2" y="T3"/>
                      </a:cxn>
                      <a:cxn ang="0">
                        <a:pos x="T4" y="T5"/>
                      </a:cxn>
                      <a:cxn ang="0">
                        <a:pos x="T6" y="T7"/>
                      </a:cxn>
                      <a:cxn ang="0">
                        <a:pos x="T8" y="T9"/>
                      </a:cxn>
                      <a:cxn ang="0">
                        <a:pos x="T10" y="T11"/>
                      </a:cxn>
                    </a:cxnLst>
                    <a:rect l="0" t="0" r="r" b="b"/>
                    <a:pathLst>
                      <a:path w="641" h="522">
                        <a:moveTo>
                          <a:pt x="597" y="13"/>
                        </a:moveTo>
                        <a:lnTo>
                          <a:pt x="0" y="510"/>
                        </a:lnTo>
                        <a:lnTo>
                          <a:pt x="26" y="522"/>
                        </a:lnTo>
                        <a:lnTo>
                          <a:pt x="72" y="522"/>
                        </a:lnTo>
                        <a:lnTo>
                          <a:pt x="641" y="0"/>
                        </a:lnTo>
                        <a:lnTo>
                          <a:pt x="597" y="13"/>
                        </a:lnTo>
                        <a:close/>
                      </a:path>
                    </a:pathLst>
                  </a:custGeom>
                  <a:solidFill>
                    <a:srgbClr val="000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953" name="Group 941"/>
                  <p:cNvGrpSpPr>
                    <a:grpSpLocks/>
                  </p:cNvGrpSpPr>
                  <p:nvPr/>
                </p:nvGrpSpPr>
                <p:grpSpPr bwMode="auto">
                  <a:xfrm>
                    <a:off x="2883" y="3203"/>
                    <a:ext cx="307" cy="133"/>
                    <a:chOff x="2883" y="3203"/>
                    <a:chExt cx="307" cy="133"/>
                  </a:xfrm>
                </p:grpSpPr>
                <p:sp>
                  <p:nvSpPr>
                    <p:cNvPr id="954" name="Freeform 942"/>
                    <p:cNvSpPr>
                      <a:spLocks/>
                    </p:cNvSpPr>
                    <p:nvPr/>
                  </p:nvSpPr>
                  <p:spPr bwMode="auto">
                    <a:xfrm>
                      <a:off x="2883" y="3203"/>
                      <a:ext cx="307" cy="132"/>
                    </a:xfrm>
                    <a:custGeom>
                      <a:avLst/>
                      <a:gdLst>
                        <a:gd name="T0" fmla="*/ 17 w 5516"/>
                        <a:gd name="T1" fmla="*/ 1032 h 1848"/>
                        <a:gd name="T2" fmla="*/ 259 w 5516"/>
                        <a:gd name="T3" fmla="*/ 928 h 1848"/>
                        <a:gd name="T4" fmla="*/ 690 w 5516"/>
                        <a:gd name="T5" fmla="*/ 787 h 1848"/>
                        <a:gd name="T6" fmla="*/ 1077 w 5516"/>
                        <a:gd name="T7" fmla="*/ 700 h 1848"/>
                        <a:gd name="T8" fmla="*/ 1502 w 5516"/>
                        <a:gd name="T9" fmla="*/ 625 h 1848"/>
                        <a:gd name="T10" fmla="*/ 1691 w 5516"/>
                        <a:gd name="T11" fmla="*/ 595 h 1848"/>
                        <a:gd name="T12" fmla="*/ 2529 w 5516"/>
                        <a:gd name="T13" fmla="*/ 648 h 1848"/>
                        <a:gd name="T14" fmla="*/ 2881 w 5516"/>
                        <a:gd name="T15" fmla="*/ 684 h 1848"/>
                        <a:gd name="T16" fmla="*/ 3075 w 5516"/>
                        <a:gd name="T17" fmla="*/ 677 h 1848"/>
                        <a:gd name="T18" fmla="*/ 3282 w 5516"/>
                        <a:gd name="T19" fmla="*/ 261 h 1848"/>
                        <a:gd name="T20" fmla="*/ 3286 w 5516"/>
                        <a:gd name="T21" fmla="*/ 152 h 1848"/>
                        <a:gd name="T22" fmla="*/ 2987 w 5516"/>
                        <a:gd name="T23" fmla="*/ 84 h 1848"/>
                        <a:gd name="T24" fmla="*/ 2471 w 5516"/>
                        <a:gd name="T25" fmla="*/ 87 h 1848"/>
                        <a:gd name="T26" fmla="*/ 2378 w 5516"/>
                        <a:gd name="T27" fmla="*/ 81 h 1848"/>
                        <a:gd name="T28" fmla="*/ 2736 w 5516"/>
                        <a:gd name="T29" fmla="*/ 29 h 1848"/>
                        <a:gd name="T30" fmla="*/ 3119 w 5516"/>
                        <a:gd name="T31" fmla="*/ 1 h 1848"/>
                        <a:gd name="T32" fmla="*/ 3461 w 5516"/>
                        <a:gd name="T33" fmla="*/ 164 h 1848"/>
                        <a:gd name="T34" fmla="*/ 3366 w 5516"/>
                        <a:gd name="T35" fmla="*/ 249 h 1848"/>
                        <a:gd name="T36" fmla="*/ 3190 w 5516"/>
                        <a:gd name="T37" fmla="*/ 662 h 1848"/>
                        <a:gd name="T38" fmla="*/ 3225 w 5516"/>
                        <a:gd name="T39" fmla="*/ 714 h 1848"/>
                        <a:gd name="T40" fmla="*/ 4653 w 5516"/>
                        <a:gd name="T41" fmla="*/ 572 h 1848"/>
                        <a:gd name="T42" fmla="*/ 4685 w 5516"/>
                        <a:gd name="T43" fmla="*/ 468 h 1848"/>
                        <a:gd name="T44" fmla="*/ 4534 w 5516"/>
                        <a:gd name="T45" fmla="*/ 274 h 1848"/>
                        <a:gd name="T46" fmla="*/ 4357 w 5516"/>
                        <a:gd name="T47" fmla="*/ 138 h 1848"/>
                        <a:gd name="T48" fmla="*/ 3801 w 5516"/>
                        <a:gd name="T49" fmla="*/ 130 h 1848"/>
                        <a:gd name="T50" fmla="*/ 3353 w 5516"/>
                        <a:gd name="T51" fmla="*/ 0 h 1848"/>
                        <a:gd name="T52" fmla="*/ 3718 w 5516"/>
                        <a:gd name="T53" fmla="*/ 6 h 1848"/>
                        <a:gd name="T54" fmla="*/ 4079 w 5516"/>
                        <a:gd name="T55" fmla="*/ 24 h 1848"/>
                        <a:gd name="T56" fmla="*/ 4332 w 5516"/>
                        <a:gd name="T57" fmla="*/ 55 h 1848"/>
                        <a:gd name="T58" fmla="*/ 4441 w 5516"/>
                        <a:gd name="T59" fmla="*/ 94 h 1848"/>
                        <a:gd name="T60" fmla="*/ 4766 w 5516"/>
                        <a:gd name="T61" fmla="*/ 436 h 1848"/>
                        <a:gd name="T62" fmla="*/ 4874 w 5516"/>
                        <a:gd name="T63" fmla="*/ 536 h 1848"/>
                        <a:gd name="T64" fmla="*/ 5022 w 5516"/>
                        <a:gd name="T65" fmla="*/ 559 h 1848"/>
                        <a:gd name="T66" fmla="*/ 5179 w 5516"/>
                        <a:gd name="T67" fmla="*/ 579 h 1848"/>
                        <a:gd name="T68" fmla="*/ 5395 w 5516"/>
                        <a:gd name="T69" fmla="*/ 625 h 1848"/>
                        <a:gd name="T70" fmla="*/ 5484 w 5516"/>
                        <a:gd name="T71" fmla="*/ 677 h 1848"/>
                        <a:gd name="T72" fmla="*/ 5479 w 5516"/>
                        <a:gd name="T73" fmla="*/ 928 h 1848"/>
                        <a:gd name="T74" fmla="*/ 5327 w 5516"/>
                        <a:gd name="T75" fmla="*/ 1268 h 1848"/>
                        <a:gd name="T76" fmla="*/ 5247 w 5516"/>
                        <a:gd name="T77" fmla="*/ 1228 h 1848"/>
                        <a:gd name="T78" fmla="*/ 5209 w 5516"/>
                        <a:gd name="T79" fmla="*/ 1052 h 1848"/>
                        <a:gd name="T80" fmla="*/ 5079 w 5516"/>
                        <a:gd name="T81" fmla="*/ 949 h 1848"/>
                        <a:gd name="T82" fmla="*/ 4927 w 5516"/>
                        <a:gd name="T83" fmla="*/ 980 h 1848"/>
                        <a:gd name="T84" fmla="*/ 4833 w 5516"/>
                        <a:gd name="T85" fmla="*/ 1063 h 1848"/>
                        <a:gd name="T86" fmla="*/ 4758 w 5516"/>
                        <a:gd name="T87" fmla="*/ 1197 h 1848"/>
                        <a:gd name="T88" fmla="*/ 4681 w 5516"/>
                        <a:gd name="T89" fmla="*/ 1371 h 1848"/>
                        <a:gd name="T90" fmla="*/ 2765 w 5516"/>
                        <a:gd name="T91" fmla="*/ 1724 h 1848"/>
                        <a:gd name="T92" fmla="*/ 2760 w 5516"/>
                        <a:gd name="T93" fmla="*/ 1516 h 1848"/>
                        <a:gd name="T94" fmla="*/ 2714 w 5516"/>
                        <a:gd name="T95" fmla="*/ 1338 h 1848"/>
                        <a:gd name="T96" fmla="*/ 2619 w 5516"/>
                        <a:gd name="T97" fmla="*/ 1209 h 1848"/>
                        <a:gd name="T98" fmla="*/ 2471 w 5516"/>
                        <a:gd name="T99" fmla="*/ 1145 h 1848"/>
                        <a:gd name="T100" fmla="*/ 2299 w 5516"/>
                        <a:gd name="T101" fmla="*/ 1155 h 1848"/>
                        <a:gd name="T102" fmla="*/ 2116 w 5516"/>
                        <a:gd name="T103" fmla="*/ 1237 h 1848"/>
                        <a:gd name="T104" fmla="*/ 1980 w 5516"/>
                        <a:gd name="T105" fmla="*/ 1371 h 1848"/>
                        <a:gd name="T106" fmla="*/ 1869 w 5516"/>
                        <a:gd name="T107" fmla="*/ 1569 h 1848"/>
                        <a:gd name="T108" fmla="*/ 1791 w 5516"/>
                        <a:gd name="T109" fmla="*/ 1778 h 1848"/>
                        <a:gd name="T110" fmla="*/ 1678 w 5516"/>
                        <a:gd name="T111" fmla="*/ 1835 h 1848"/>
                        <a:gd name="T112" fmla="*/ 1302 w 5516"/>
                        <a:gd name="T113" fmla="*/ 1562 h 1848"/>
                        <a:gd name="T114" fmla="*/ 941 w 5516"/>
                        <a:gd name="T115" fmla="*/ 1318 h 1848"/>
                        <a:gd name="T116" fmla="*/ 698 w 5516"/>
                        <a:gd name="T117" fmla="*/ 1292 h 1848"/>
                        <a:gd name="T118" fmla="*/ 375 w 5516"/>
                        <a:gd name="T119" fmla="*/ 1232 h 1848"/>
                        <a:gd name="T120" fmla="*/ 142 w 5516"/>
                        <a:gd name="T121" fmla="*/ 1159 h 1848"/>
                        <a:gd name="T122" fmla="*/ 20 w 5516"/>
                        <a:gd name="T123" fmla="*/ 1100 h 1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16" h="1848">
                          <a:moveTo>
                            <a:pt x="0" y="1084"/>
                          </a:moveTo>
                          <a:lnTo>
                            <a:pt x="0" y="1068"/>
                          </a:lnTo>
                          <a:lnTo>
                            <a:pt x="2" y="1054"/>
                          </a:lnTo>
                          <a:lnTo>
                            <a:pt x="8" y="1042"/>
                          </a:lnTo>
                          <a:lnTo>
                            <a:pt x="17" y="1032"/>
                          </a:lnTo>
                          <a:lnTo>
                            <a:pt x="33" y="1022"/>
                          </a:lnTo>
                          <a:lnTo>
                            <a:pt x="53" y="1010"/>
                          </a:lnTo>
                          <a:lnTo>
                            <a:pt x="146" y="969"/>
                          </a:lnTo>
                          <a:lnTo>
                            <a:pt x="209" y="946"/>
                          </a:lnTo>
                          <a:lnTo>
                            <a:pt x="259" y="928"/>
                          </a:lnTo>
                          <a:lnTo>
                            <a:pt x="311" y="908"/>
                          </a:lnTo>
                          <a:lnTo>
                            <a:pt x="361" y="890"/>
                          </a:lnTo>
                          <a:lnTo>
                            <a:pt x="425" y="871"/>
                          </a:lnTo>
                          <a:lnTo>
                            <a:pt x="624" y="807"/>
                          </a:lnTo>
                          <a:lnTo>
                            <a:pt x="690" y="787"/>
                          </a:lnTo>
                          <a:lnTo>
                            <a:pt x="763" y="768"/>
                          </a:lnTo>
                          <a:lnTo>
                            <a:pt x="820" y="753"/>
                          </a:lnTo>
                          <a:lnTo>
                            <a:pt x="878" y="741"/>
                          </a:lnTo>
                          <a:lnTo>
                            <a:pt x="991" y="717"/>
                          </a:lnTo>
                          <a:lnTo>
                            <a:pt x="1077" y="700"/>
                          </a:lnTo>
                          <a:lnTo>
                            <a:pt x="1173" y="682"/>
                          </a:lnTo>
                          <a:lnTo>
                            <a:pt x="1332" y="655"/>
                          </a:lnTo>
                          <a:lnTo>
                            <a:pt x="1400" y="641"/>
                          </a:lnTo>
                          <a:lnTo>
                            <a:pt x="1463" y="632"/>
                          </a:lnTo>
                          <a:lnTo>
                            <a:pt x="1502" y="625"/>
                          </a:lnTo>
                          <a:lnTo>
                            <a:pt x="1543" y="622"/>
                          </a:lnTo>
                          <a:lnTo>
                            <a:pt x="1577" y="617"/>
                          </a:lnTo>
                          <a:lnTo>
                            <a:pt x="1635" y="611"/>
                          </a:lnTo>
                          <a:lnTo>
                            <a:pt x="1666" y="604"/>
                          </a:lnTo>
                          <a:lnTo>
                            <a:pt x="1691" y="595"/>
                          </a:lnTo>
                          <a:lnTo>
                            <a:pt x="1712" y="589"/>
                          </a:lnTo>
                          <a:lnTo>
                            <a:pt x="2310" y="111"/>
                          </a:lnTo>
                          <a:lnTo>
                            <a:pt x="1736" y="605"/>
                          </a:lnTo>
                          <a:lnTo>
                            <a:pt x="2439" y="638"/>
                          </a:lnTo>
                          <a:lnTo>
                            <a:pt x="2529" y="648"/>
                          </a:lnTo>
                          <a:lnTo>
                            <a:pt x="2624" y="657"/>
                          </a:lnTo>
                          <a:lnTo>
                            <a:pt x="2701" y="662"/>
                          </a:lnTo>
                          <a:lnTo>
                            <a:pt x="2764" y="668"/>
                          </a:lnTo>
                          <a:lnTo>
                            <a:pt x="2830" y="677"/>
                          </a:lnTo>
                          <a:lnTo>
                            <a:pt x="2881" y="684"/>
                          </a:lnTo>
                          <a:lnTo>
                            <a:pt x="2940" y="693"/>
                          </a:lnTo>
                          <a:lnTo>
                            <a:pt x="2990" y="693"/>
                          </a:lnTo>
                          <a:lnTo>
                            <a:pt x="3035" y="693"/>
                          </a:lnTo>
                          <a:lnTo>
                            <a:pt x="3057" y="690"/>
                          </a:lnTo>
                          <a:lnTo>
                            <a:pt x="3075" y="677"/>
                          </a:lnTo>
                          <a:lnTo>
                            <a:pt x="3093" y="661"/>
                          </a:lnTo>
                          <a:lnTo>
                            <a:pt x="3124" y="609"/>
                          </a:lnTo>
                          <a:lnTo>
                            <a:pt x="3240" y="368"/>
                          </a:lnTo>
                          <a:lnTo>
                            <a:pt x="3273" y="286"/>
                          </a:lnTo>
                          <a:lnTo>
                            <a:pt x="3282" y="261"/>
                          </a:lnTo>
                          <a:lnTo>
                            <a:pt x="3293" y="229"/>
                          </a:lnTo>
                          <a:lnTo>
                            <a:pt x="3298" y="205"/>
                          </a:lnTo>
                          <a:lnTo>
                            <a:pt x="3299" y="183"/>
                          </a:lnTo>
                          <a:lnTo>
                            <a:pt x="3295" y="164"/>
                          </a:lnTo>
                          <a:lnTo>
                            <a:pt x="3286" y="152"/>
                          </a:lnTo>
                          <a:lnTo>
                            <a:pt x="3271" y="139"/>
                          </a:lnTo>
                          <a:lnTo>
                            <a:pt x="3236" y="125"/>
                          </a:lnTo>
                          <a:lnTo>
                            <a:pt x="3154" y="106"/>
                          </a:lnTo>
                          <a:lnTo>
                            <a:pt x="3075" y="94"/>
                          </a:lnTo>
                          <a:lnTo>
                            <a:pt x="2987" y="84"/>
                          </a:lnTo>
                          <a:lnTo>
                            <a:pt x="2881" y="79"/>
                          </a:lnTo>
                          <a:lnTo>
                            <a:pt x="2772" y="75"/>
                          </a:lnTo>
                          <a:lnTo>
                            <a:pt x="2630" y="75"/>
                          </a:lnTo>
                          <a:lnTo>
                            <a:pt x="2547" y="81"/>
                          </a:lnTo>
                          <a:lnTo>
                            <a:pt x="2471" y="87"/>
                          </a:lnTo>
                          <a:lnTo>
                            <a:pt x="2407" y="94"/>
                          </a:lnTo>
                          <a:lnTo>
                            <a:pt x="2360" y="99"/>
                          </a:lnTo>
                          <a:lnTo>
                            <a:pt x="2310" y="107"/>
                          </a:lnTo>
                          <a:lnTo>
                            <a:pt x="2346" y="92"/>
                          </a:lnTo>
                          <a:lnTo>
                            <a:pt x="2378" y="81"/>
                          </a:lnTo>
                          <a:lnTo>
                            <a:pt x="2413" y="75"/>
                          </a:lnTo>
                          <a:lnTo>
                            <a:pt x="2459" y="66"/>
                          </a:lnTo>
                          <a:lnTo>
                            <a:pt x="2540" y="53"/>
                          </a:lnTo>
                          <a:lnTo>
                            <a:pt x="2619" y="42"/>
                          </a:lnTo>
                          <a:lnTo>
                            <a:pt x="2736" y="29"/>
                          </a:lnTo>
                          <a:lnTo>
                            <a:pt x="2804" y="24"/>
                          </a:lnTo>
                          <a:lnTo>
                            <a:pt x="2883" y="19"/>
                          </a:lnTo>
                          <a:lnTo>
                            <a:pt x="2960" y="12"/>
                          </a:lnTo>
                          <a:lnTo>
                            <a:pt x="3042" y="6"/>
                          </a:lnTo>
                          <a:lnTo>
                            <a:pt x="3119" y="1"/>
                          </a:lnTo>
                          <a:lnTo>
                            <a:pt x="3208" y="0"/>
                          </a:lnTo>
                          <a:lnTo>
                            <a:pt x="3266" y="0"/>
                          </a:lnTo>
                          <a:lnTo>
                            <a:pt x="3552" y="148"/>
                          </a:lnTo>
                          <a:lnTo>
                            <a:pt x="3507" y="156"/>
                          </a:lnTo>
                          <a:lnTo>
                            <a:pt x="3461" y="164"/>
                          </a:lnTo>
                          <a:lnTo>
                            <a:pt x="3429" y="176"/>
                          </a:lnTo>
                          <a:lnTo>
                            <a:pt x="3406" y="189"/>
                          </a:lnTo>
                          <a:lnTo>
                            <a:pt x="3395" y="203"/>
                          </a:lnTo>
                          <a:lnTo>
                            <a:pt x="3384" y="215"/>
                          </a:lnTo>
                          <a:lnTo>
                            <a:pt x="3366" y="249"/>
                          </a:lnTo>
                          <a:lnTo>
                            <a:pt x="3287" y="411"/>
                          </a:lnTo>
                          <a:lnTo>
                            <a:pt x="3210" y="576"/>
                          </a:lnTo>
                          <a:lnTo>
                            <a:pt x="3199" y="609"/>
                          </a:lnTo>
                          <a:lnTo>
                            <a:pt x="3192" y="638"/>
                          </a:lnTo>
                          <a:lnTo>
                            <a:pt x="3190" y="662"/>
                          </a:lnTo>
                          <a:lnTo>
                            <a:pt x="3190" y="675"/>
                          </a:lnTo>
                          <a:lnTo>
                            <a:pt x="3192" y="693"/>
                          </a:lnTo>
                          <a:lnTo>
                            <a:pt x="3199" y="702"/>
                          </a:lnTo>
                          <a:lnTo>
                            <a:pt x="3209" y="709"/>
                          </a:lnTo>
                          <a:lnTo>
                            <a:pt x="3225" y="714"/>
                          </a:lnTo>
                          <a:lnTo>
                            <a:pt x="3254" y="716"/>
                          </a:lnTo>
                          <a:lnTo>
                            <a:pt x="4577" y="602"/>
                          </a:lnTo>
                          <a:lnTo>
                            <a:pt x="4611" y="595"/>
                          </a:lnTo>
                          <a:lnTo>
                            <a:pt x="4636" y="589"/>
                          </a:lnTo>
                          <a:lnTo>
                            <a:pt x="4653" y="572"/>
                          </a:lnTo>
                          <a:lnTo>
                            <a:pt x="4666" y="558"/>
                          </a:lnTo>
                          <a:lnTo>
                            <a:pt x="4685" y="533"/>
                          </a:lnTo>
                          <a:lnTo>
                            <a:pt x="4689" y="508"/>
                          </a:lnTo>
                          <a:lnTo>
                            <a:pt x="4689" y="488"/>
                          </a:lnTo>
                          <a:lnTo>
                            <a:pt x="4685" y="468"/>
                          </a:lnTo>
                          <a:lnTo>
                            <a:pt x="4675" y="453"/>
                          </a:lnTo>
                          <a:lnTo>
                            <a:pt x="4664" y="436"/>
                          </a:lnTo>
                          <a:lnTo>
                            <a:pt x="4643" y="411"/>
                          </a:lnTo>
                          <a:lnTo>
                            <a:pt x="4608" y="365"/>
                          </a:lnTo>
                          <a:lnTo>
                            <a:pt x="4534" y="274"/>
                          </a:lnTo>
                          <a:lnTo>
                            <a:pt x="4436" y="182"/>
                          </a:lnTo>
                          <a:lnTo>
                            <a:pt x="4418" y="166"/>
                          </a:lnTo>
                          <a:lnTo>
                            <a:pt x="4402" y="156"/>
                          </a:lnTo>
                          <a:lnTo>
                            <a:pt x="4377" y="144"/>
                          </a:lnTo>
                          <a:lnTo>
                            <a:pt x="4357" y="138"/>
                          </a:lnTo>
                          <a:lnTo>
                            <a:pt x="4333" y="131"/>
                          </a:lnTo>
                          <a:lnTo>
                            <a:pt x="4300" y="126"/>
                          </a:lnTo>
                          <a:lnTo>
                            <a:pt x="4263" y="125"/>
                          </a:lnTo>
                          <a:lnTo>
                            <a:pt x="3899" y="125"/>
                          </a:lnTo>
                          <a:lnTo>
                            <a:pt x="3801" y="130"/>
                          </a:lnTo>
                          <a:lnTo>
                            <a:pt x="3712" y="131"/>
                          </a:lnTo>
                          <a:lnTo>
                            <a:pt x="3614" y="143"/>
                          </a:lnTo>
                          <a:lnTo>
                            <a:pt x="3552" y="148"/>
                          </a:lnTo>
                          <a:lnTo>
                            <a:pt x="3266" y="0"/>
                          </a:lnTo>
                          <a:lnTo>
                            <a:pt x="3353" y="0"/>
                          </a:lnTo>
                          <a:lnTo>
                            <a:pt x="3435" y="0"/>
                          </a:lnTo>
                          <a:lnTo>
                            <a:pt x="3512" y="1"/>
                          </a:lnTo>
                          <a:lnTo>
                            <a:pt x="3592" y="2"/>
                          </a:lnTo>
                          <a:lnTo>
                            <a:pt x="3653" y="3"/>
                          </a:lnTo>
                          <a:lnTo>
                            <a:pt x="3718" y="6"/>
                          </a:lnTo>
                          <a:lnTo>
                            <a:pt x="3801" y="9"/>
                          </a:lnTo>
                          <a:lnTo>
                            <a:pt x="3902" y="12"/>
                          </a:lnTo>
                          <a:lnTo>
                            <a:pt x="3974" y="16"/>
                          </a:lnTo>
                          <a:lnTo>
                            <a:pt x="4032" y="20"/>
                          </a:lnTo>
                          <a:lnTo>
                            <a:pt x="4079" y="24"/>
                          </a:lnTo>
                          <a:lnTo>
                            <a:pt x="4123" y="28"/>
                          </a:lnTo>
                          <a:lnTo>
                            <a:pt x="4180" y="34"/>
                          </a:lnTo>
                          <a:lnTo>
                            <a:pt x="4242" y="42"/>
                          </a:lnTo>
                          <a:lnTo>
                            <a:pt x="4289" y="49"/>
                          </a:lnTo>
                          <a:lnTo>
                            <a:pt x="4332" y="55"/>
                          </a:lnTo>
                          <a:lnTo>
                            <a:pt x="4372" y="65"/>
                          </a:lnTo>
                          <a:lnTo>
                            <a:pt x="4391" y="71"/>
                          </a:lnTo>
                          <a:lnTo>
                            <a:pt x="4410" y="75"/>
                          </a:lnTo>
                          <a:lnTo>
                            <a:pt x="4429" y="85"/>
                          </a:lnTo>
                          <a:lnTo>
                            <a:pt x="4441" y="94"/>
                          </a:lnTo>
                          <a:lnTo>
                            <a:pt x="4454" y="102"/>
                          </a:lnTo>
                          <a:lnTo>
                            <a:pt x="4468" y="114"/>
                          </a:lnTo>
                          <a:lnTo>
                            <a:pt x="4481" y="125"/>
                          </a:lnTo>
                          <a:lnTo>
                            <a:pt x="4572" y="210"/>
                          </a:lnTo>
                          <a:lnTo>
                            <a:pt x="4766" y="436"/>
                          </a:lnTo>
                          <a:lnTo>
                            <a:pt x="4791" y="466"/>
                          </a:lnTo>
                          <a:lnTo>
                            <a:pt x="4815" y="492"/>
                          </a:lnTo>
                          <a:lnTo>
                            <a:pt x="4833" y="508"/>
                          </a:lnTo>
                          <a:lnTo>
                            <a:pt x="4855" y="525"/>
                          </a:lnTo>
                          <a:lnTo>
                            <a:pt x="4874" y="536"/>
                          </a:lnTo>
                          <a:lnTo>
                            <a:pt x="4892" y="544"/>
                          </a:lnTo>
                          <a:lnTo>
                            <a:pt x="4916" y="549"/>
                          </a:lnTo>
                          <a:lnTo>
                            <a:pt x="4951" y="554"/>
                          </a:lnTo>
                          <a:lnTo>
                            <a:pt x="4996" y="558"/>
                          </a:lnTo>
                          <a:lnTo>
                            <a:pt x="5022" y="559"/>
                          </a:lnTo>
                          <a:lnTo>
                            <a:pt x="5054" y="562"/>
                          </a:lnTo>
                          <a:lnTo>
                            <a:pt x="5094" y="566"/>
                          </a:lnTo>
                          <a:lnTo>
                            <a:pt x="5116" y="567"/>
                          </a:lnTo>
                          <a:lnTo>
                            <a:pt x="5143" y="571"/>
                          </a:lnTo>
                          <a:lnTo>
                            <a:pt x="5179" y="579"/>
                          </a:lnTo>
                          <a:lnTo>
                            <a:pt x="5221" y="584"/>
                          </a:lnTo>
                          <a:lnTo>
                            <a:pt x="5259" y="592"/>
                          </a:lnTo>
                          <a:lnTo>
                            <a:pt x="5314" y="602"/>
                          </a:lnTo>
                          <a:lnTo>
                            <a:pt x="5370" y="616"/>
                          </a:lnTo>
                          <a:lnTo>
                            <a:pt x="5395" y="625"/>
                          </a:lnTo>
                          <a:lnTo>
                            <a:pt x="5415" y="636"/>
                          </a:lnTo>
                          <a:lnTo>
                            <a:pt x="5435" y="645"/>
                          </a:lnTo>
                          <a:lnTo>
                            <a:pt x="5454" y="662"/>
                          </a:lnTo>
                          <a:lnTo>
                            <a:pt x="5470" y="670"/>
                          </a:lnTo>
                          <a:lnTo>
                            <a:pt x="5484" y="677"/>
                          </a:lnTo>
                          <a:lnTo>
                            <a:pt x="5516" y="798"/>
                          </a:lnTo>
                          <a:lnTo>
                            <a:pt x="5498" y="841"/>
                          </a:lnTo>
                          <a:lnTo>
                            <a:pt x="5490" y="869"/>
                          </a:lnTo>
                          <a:lnTo>
                            <a:pt x="5483" y="895"/>
                          </a:lnTo>
                          <a:lnTo>
                            <a:pt x="5479" y="928"/>
                          </a:lnTo>
                          <a:lnTo>
                            <a:pt x="5490" y="965"/>
                          </a:lnTo>
                          <a:lnTo>
                            <a:pt x="5383" y="1179"/>
                          </a:lnTo>
                          <a:lnTo>
                            <a:pt x="5360" y="1227"/>
                          </a:lnTo>
                          <a:lnTo>
                            <a:pt x="5342" y="1254"/>
                          </a:lnTo>
                          <a:lnTo>
                            <a:pt x="5327" y="1268"/>
                          </a:lnTo>
                          <a:lnTo>
                            <a:pt x="5312" y="1280"/>
                          </a:lnTo>
                          <a:lnTo>
                            <a:pt x="5282" y="1300"/>
                          </a:lnTo>
                          <a:lnTo>
                            <a:pt x="5254" y="1312"/>
                          </a:lnTo>
                          <a:lnTo>
                            <a:pt x="5251" y="1260"/>
                          </a:lnTo>
                          <a:lnTo>
                            <a:pt x="5247" y="1228"/>
                          </a:lnTo>
                          <a:lnTo>
                            <a:pt x="5245" y="1190"/>
                          </a:lnTo>
                          <a:lnTo>
                            <a:pt x="5237" y="1155"/>
                          </a:lnTo>
                          <a:lnTo>
                            <a:pt x="5230" y="1124"/>
                          </a:lnTo>
                          <a:lnTo>
                            <a:pt x="5223" y="1086"/>
                          </a:lnTo>
                          <a:lnTo>
                            <a:pt x="5209" y="1052"/>
                          </a:lnTo>
                          <a:lnTo>
                            <a:pt x="5190" y="1020"/>
                          </a:lnTo>
                          <a:lnTo>
                            <a:pt x="5165" y="990"/>
                          </a:lnTo>
                          <a:lnTo>
                            <a:pt x="5138" y="965"/>
                          </a:lnTo>
                          <a:lnTo>
                            <a:pt x="5106" y="953"/>
                          </a:lnTo>
                          <a:lnTo>
                            <a:pt x="5079" y="949"/>
                          </a:lnTo>
                          <a:lnTo>
                            <a:pt x="5049" y="949"/>
                          </a:lnTo>
                          <a:lnTo>
                            <a:pt x="5012" y="953"/>
                          </a:lnTo>
                          <a:lnTo>
                            <a:pt x="4981" y="959"/>
                          </a:lnTo>
                          <a:lnTo>
                            <a:pt x="4951" y="967"/>
                          </a:lnTo>
                          <a:lnTo>
                            <a:pt x="4927" y="980"/>
                          </a:lnTo>
                          <a:lnTo>
                            <a:pt x="4906" y="995"/>
                          </a:lnTo>
                          <a:lnTo>
                            <a:pt x="4886" y="1008"/>
                          </a:lnTo>
                          <a:lnTo>
                            <a:pt x="4867" y="1026"/>
                          </a:lnTo>
                          <a:lnTo>
                            <a:pt x="4849" y="1045"/>
                          </a:lnTo>
                          <a:lnTo>
                            <a:pt x="4833" y="1063"/>
                          </a:lnTo>
                          <a:lnTo>
                            <a:pt x="4815" y="1084"/>
                          </a:lnTo>
                          <a:lnTo>
                            <a:pt x="4796" y="1111"/>
                          </a:lnTo>
                          <a:lnTo>
                            <a:pt x="4782" y="1143"/>
                          </a:lnTo>
                          <a:lnTo>
                            <a:pt x="4770" y="1164"/>
                          </a:lnTo>
                          <a:lnTo>
                            <a:pt x="4758" y="1197"/>
                          </a:lnTo>
                          <a:lnTo>
                            <a:pt x="4748" y="1238"/>
                          </a:lnTo>
                          <a:lnTo>
                            <a:pt x="4733" y="1278"/>
                          </a:lnTo>
                          <a:lnTo>
                            <a:pt x="4714" y="1319"/>
                          </a:lnTo>
                          <a:lnTo>
                            <a:pt x="4701" y="1345"/>
                          </a:lnTo>
                          <a:lnTo>
                            <a:pt x="4681" y="1371"/>
                          </a:lnTo>
                          <a:lnTo>
                            <a:pt x="4661" y="1402"/>
                          </a:lnTo>
                          <a:lnTo>
                            <a:pt x="4636" y="1428"/>
                          </a:lnTo>
                          <a:lnTo>
                            <a:pt x="4568" y="1432"/>
                          </a:lnTo>
                          <a:lnTo>
                            <a:pt x="2762" y="1742"/>
                          </a:lnTo>
                          <a:lnTo>
                            <a:pt x="2765" y="1724"/>
                          </a:lnTo>
                          <a:lnTo>
                            <a:pt x="2768" y="1694"/>
                          </a:lnTo>
                          <a:lnTo>
                            <a:pt x="2768" y="1643"/>
                          </a:lnTo>
                          <a:lnTo>
                            <a:pt x="2768" y="1600"/>
                          </a:lnTo>
                          <a:lnTo>
                            <a:pt x="2765" y="1550"/>
                          </a:lnTo>
                          <a:lnTo>
                            <a:pt x="2760" y="1516"/>
                          </a:lnTo>
                          <a:lnTo>
                            <a:pt x="2752" y="1484"/>
                          </a:lnTo>
                          <a:lnTo>
                            <a:pt x="2746" y="1446"/>
                          </a:lnTo>
                          <a:lnTo>
                            <a:pt x="2736" y="1409"/>
                          </a:lnTo>
                          <a:lnTo>
                            <a:pt x="2727" y="1375"/>
                          </a:lnTo>
                          <a:lnTo>
                            <a:pt x="2714" y="1338"/>
                          </a:lnTo>
                          <a:lnTo>
                            <a:pt x="2697" y="1310"/>
                          </a:lnTo>
                          <a:lnTo>
                            <a:pt x="2681" y="1279"/>
                          </a:lnTo>
                          <a:lnTo>
                            <a:pt x="2662" y="1254"/>
                          </a:lnTo>
                          <a:lnTo>
                            <a:pt x="2639" y="1228"/>
                          </a:lnTo>
                          <a:lnTo>
                            <a:pt x="2619" y="1209"/>
                          </a:lnTo>
                          <a:lnTo>
                            <a:pt x="2592" y="1188"/>
                          </a:lnTo>
                          <a:lnTo>
                            <a:pt x="2564" y="1175"/>
                          </a:lnTo>
                          <a:lnTo>
                            <a:pt x="2536" y="1163"/>
                          </a:lnTo>
                          <a:lnTo>
                            <a:pt x="2502" y="1154"/>
                          </a:lnTo>
                          <a:lnTo>
                            <a:pt x="2471" y="1145"/>
                          </a:lnTo>
                          <a:lnTo>
                            <a:pt x="2438" y="1142"/>
                          </a:lnTo>
                          <a:lnTo>
                            <a:pt x="2405" y="1142"/>
                          </a:lnTo>
                          <a:lnTo>
                            <a:pt x="2368" y="1143"/>
                          </a:lnTo>
                          <a:lnTo>
                            <a:pt x="2333" y="1147"/>
                          </a:lnTo>
                          <a:lnTo>
                            <a:pt x="2299" y="1155"/>
                          </a:lnTo>
                          <a:lnTo>
                            <a:pt x="2263" y="1163"/>
                          </a:lnTo>
                          <a:lnTo>
                            <a:pt x="2216" y="1181"/>
                          </a:lnTo>
                          <a:lnTo>
                            <a:pt x="2181" y="1197"/>
                          </a:lnTo>
                          <a:lnTo>
                            <a:pt x="2146" y="1215"/>
                          </a:lnTo>
                          <a:lnTo>
                            <a:pt x="2116" y="1237"/>
                          </a:lnTo>
                          <a:lnTo>
                            <a:pt x="2092" y="1257"/>
                          </a:lnTo>
                          <a:lnTo>
                            <a:pt x="2062" y="1280"/>
                          </a:lnTo>
                          <a:lnTo>
                            <a:pt x="2035" y="1306"/>
                          </a:lnTo>
                          <a:lnTo>
                            <a:pt x="2012" y="1335"/>
                          </a:lnTo>
                          <a:lnTo>
                            <a:pt x="1980" y="1371"/>
                          </a:lnTo>
                          <a:lnTo>
                            <a:pt x="1955" y="1414"/>
                          </a:lnTo>
                          <a:lnTo>
                            <a:pt x="1928" y="1455"/>
                          </a:lnTo>
                          <a:lnTo>
                            <a:pt x="1905" y="1496"/>
                          </a:lnTo>
                          <a:lnTo>
                            <a:pt x="1890" y="1529"/>
                          </a:lnTo>
                          <a:lnTo>
                            <a:pt x="1869" y="1569"/>
                          </a:lnTo>
                          <a:lnTo>
                            <a:pt x="1851" y="1608"/>
                          </a:lnTo>
                          <a:lnTo>
                            <a:pt x="1828" y="1666"/>
                          </a:lnTo>
                          <a:lnTo>
                            <a:pt x="1815" y="1707"/>
                          </a:lnTo>
                          <a:lnTo>
                            <a:pt x="1804" y="1745"/>
                          </a:lnTo>
                          <a:lnTo>
                            <a:pt x="1791" y="1778"/>
                          </a:lnTo>
                          <a:lnTo>
                            <a:pt x="1778" y="1796"/>
                          </a:lnTo>
                          <a:lnTo>
                            <a:pt x="1764" y="1807"/>
                          </a:lnTo>
                          <a:lnTo>
                            <a:pt x="1736" y="1821"/>
                          </a:lnTo>
                          <a:lnTo>
                            <a:pt x="1711" y="1829"/>
                          </a:lnTo>
                          <a:lnTo>
                            <a:pt x="1678" y="1835"/>
                          </a:lnTo>
                          <a:lnTo>
                            <a:pt x="1642" y="1842"/>
                          </a:lnTo>
                          <a:lnTo>
                            <a:pt x="1460" y="1848"/>
                          </a:lnTo>
                          <a:lnTo>
                            <a:pt x="1440" y="1848"/>
                          </a:lnTo>
                          <a:lnTo>
                            <a:pt x="1414" y="1838"/>
                          </a:lnTo>
                          <a:lnTo>
                            <a:pt x="1302" y="1562"/>
                          </a:lnTo>
                          <a:lnTo>
                            <a:pt x="1320" y="1559"/>
                          </a:lnTo>
                          <a:lnTo>
                            <a:pt x="1333" y="1552"/>
                          </a:lnTo>
                          <a:lnTo>
                            <a:pt x="1385" y="1326"/>
                          </a:lnTo>
                          <a:lnTo>
                            <a:pt x="986" y="1319"/>
                          </a:lnTo>
                          <a:lnTo>
                            <a:pt x="941" y="1318"/>
                          </a:lnTo>
                          <a:lnTo>
                            <a:pt x="902" y="1316"/>
                          </a:lnTo>
                          <a:lnTo>
                            <a:pt x="851" y="1312"/>
                          </a:lnTo>
                          <a:lnTo>
                            <a:pt x="795" y="1306"/>
                          </a:lnTo>
                          <a:lnTo>
                            <a:pt x="748" y="1301"/>
                          </a:lnTo>
                          <a:lnTo>
                            <a:pt x="698" y="1292"/>
                          </a:lnTo>
                          <a:lnTo>
                            <a:pt x="632" y="1283"/>
                          </a:lnTo>
                          <a:lnTo>
                            <a:pt x="564" y="1271"/>
                          </a:lnTo>
                          <a:lnTo>
                            <a:pt x="500" y="1259"/>
                          </a:lnTo>
                          <a:lnTo>
                            <a:pt x="434" y="1246"/>
                          </a:lnTo>
                          <a:lnTo>
                            <a:pt x="375" y="1232"/>
                          </a:lnTo>
                          <a:lnTo>
                            <a:pt x="278" y="1205"/>
                          </a:lnTo>
                          <a:lnTo>
                            <a:pt x="253" y="1195"/>
                          </a:lnTo>
                          <a:lnTo>
                            <a:pt x="213" y="1182"/>
                          </a:lnTo>
                          <a:lnTo>
                            <a:pt x="177" y="1170"/>
                          </a:lnTo>
                          <a:lnTo>
                            <a:pt x="142" y="1159"/>
                          </a:lnTo>
                          <a:lnTo>
                            <a:pt x="113" y="1149"/>
                          </a:lnTo>
                          <a:lnTo>
                            <a:pt x="88" y="1137"/>
                          </a:lnTo>
                          <a:lnTo>
                            <a:pt x="60" y="1125"/>
                          </a:lnTo>
                          <a:lnTo>
                            <a:pt x="37" y="1111"/>
                          </a:lnTo>
                          <a:lnTo>
                            <a:pt x="20" y="1100"/>
                          </a:lnTo>
                          <a:lnTo>
                            <a:pt x="0" y="1084"/>
                          </a:lnTo>
                          <a:close/>
                        </a:path>
                      </a:pathLst>
                    </a:custGeom>
                    <a:solidFill>
                      <a:srgbClr val="000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955" name="Freeform 943"/>
                    <p:cNvSpPr>
                      <a:spLocks/>
                    </p:cNvSpPr>
                    <p:nvPr/>
                  </p:nvSpPr>
                  <p:spPr bwMode="auto">
                    <a:xfrm>
                      <a:off x="2951" y="3259"/>
                      <a:ext cx="239" cy="77"/>
                    </a:xfrm>
                    <a:custGeom>
                      <a:avLst/>
                      <a:gdLst>
                        <a:gd name="T0" fmla="*/ 590 w 4297"/>
                        <a:gd name="T1" fmla="*/ 395 h 1071"/>
                        <a:gd name="T2" fmla="*/ 918 w 4297"/>
                        <a:gd name="T3" fmla="*/ 302 h 1071"/>
                        <a:gd name="T4" fmla="*/ 1013 w 4297"/>
                        <a:gd name="T5" fmla="*/ 279 h 1071"/>
                        <a:gd name="T6" fmla="*/ 1166 w 4297"/>
                        <a:gd name="T7" fmla="*/ 266 h 1071"/>
                        <a:gd name="T8" fmla="*/ 1320 w 4297"/>
                        <a:gd name="T9" fmla="*/ 279 h 1071"/>
                        <a:gd name="T10" fmla="*/ 2494 w 4297"/>
                        <a:gd name="T11" fmla="*/ 155 h 1071"/>
                        <a:gd name="T12" fmla="*/ 3666 w 4297"/>
                        <a:gd name="T13" fmla="*/ 35 h 1071"/>
                        <a:gd name="T14" fmla="*/ 4009 w 4297"/>
                        <a:gd name="T15" fmla="*/ 6 h 1071"/>
                        <a:gd name="T16" fmla="*/ 4235 w 4297"/>
                        <a:gd name="T17" fmla="*/ 1 h 1071"/>
                        <a:gd name="T18" fmla="*/ 4197 w 4297"/>
                        <a:gd name="T19" fmla="*/ 33 h 1071"/>
                        <a:gd name="T20" fmla="*/ 4100 w 4297"/>
                        <a:gd name="T21" fmla="*/ 67 h 1071"/>
                        <a:gd name="T22" fmla="*/ 4023 w 4297"/>
                        <a:gd name="T23" fmla="*/ 97 h 1071"/>
                        <a:gd name="T24" fmla="*/ 3966 w 4297"/>
                        <a:gd name="T25" fmla="*/ 130 h 1071"/>
                        <a:gd name="T26" fmla="*/ 4013 w 4297"/>
                        <a:gd name="T27" fmla="*/ 215 h 1071"/>
                        <a:gd name="T28" fmla="*/ 4053 w 4297"/>
                        <a:gd name="T29" fmla="*/ 325 h 1071"/>
                        <a:gd name="T30" fmla="*/ 4155 w 4297"/>
                        <a:gd name="T31" fmla="*/ 423 h 1071"/>
                        <a:gd name="T32" fmla="*/ 4077 w 4297"/>
                        <a:gd name="T33" fmla="*/ 500 h 1071"/>
                        <a:gd name="T34" fmla="*/ 4029 w 4297"/>
                        <a:gd name="T35" fmla="*/ 396 h 1071"/>
                        <a:gd name="T36" fmla="*/ 3983 w 4297"/>
                        <a:gd name="T37" fmla="*/ 248 h 1071"/>
                        <a:gd name="T38" fmla="*/ 3919 w 4297"/>
                        <a:gd name="T39" fmla="*/ 149 h 1071"/>
                        <a:gd name="T40" fmla="*/ 3801 w 4297"/>
                        <a:gd name="T41" fmla="*/ 113 h 1071"/>
                        <a:gd name="T42" fmla="*/ 3679 w 4297"/>
                        <a:gd name="T43" fmla="*/ 149 h 1071"/>
                        <a:gd name="T44" fmla="*/ 3586 w 4297"/>
                        <a:gd name="T45" fmla="*/ 248 h 1071"/>
                        <a:gd name="T46" fmla="*/ 3542 w 4297"/>
                        <a:gd name="T47" fmla="*/ 373 h 1071"/>
                        <a:gd name="T48" fmla="*/ 3506 w 4297"/>
                        <a:gd name="T49" fmla="*/ 517 h 1071"/>
                        <a:gd name="T50" fmla="*/ 3447 w 4297"/>
                        <a:gd name="T51" fmla="*/ 612 h 1071"/>
                        <a:gd name="T52" fmla="*/ 1549 w 4297"/>
                        <a:gd name="T53" fmla="*/ 954 h 1071"/>
                        <a:gd name="T54" fmla="*/ 1564 w 4297"/>
                        <a:gd name="T55" fmla="*/ 680 h 1071"/>
                        <a:gd name="T56" fmla="*/ 1532 w 4297"/>
                        <a:gd name="T57" fmla="*/ 530 h 1071"/>
                        <a:gd name="T58" fmla="*/ 1437 w 4297"/>
                        <a:gd name="T59" fmla="*/ 389 h 1071"/>
                        <a:gd name="T60" fmla="*/ 1319 w 4297"/>
                        <a:gd name="T61" fmla="*/ 319 h 1071"/>
                        <a:gd name="T62" fmla="*/ 1203 w 4297"/>
                        <a:gd name="T63" fmla="*/ 292 h 1071"/>
                        <a:gd name="T64" fmla="*/ 1069 w 4297"/>
                        <a:gd name="T65" fmla="*/ 293 h 1071"/>
                        <a:gd name="T66" fmla="*/ 929 w 4297"/>
                        <a:gd name="T67" fmla="*/ 333 h 1071"/>
                        <a:gd name="T68" fmla="*/ 819 w 4297"/>
                        <a:gd name="T69" fmla="*/ 401 h 1071"/>
                        <a:gd name="T70" fmla="*/ 704 w 4297"/>
                        <a:gd name="T71" fmla="*/ 525 h 1071"/>
                        <a:gd name="T72" fmla="*/ 626 w 4297"/>
                        <a:gd name="T73" fmla="*/ 694 h 1071"/>
                        <a:gd name="T74" fmla="*/ 607 w 4297"/>
                        <a:gd name="T75" fmla="*/ 835 h 1071"/>
                        <a:gd name="T76" fmla="*/ 601 w 4297"/>
                        <a:gd name="T77" fmla="*/ 929 h 1071"/>
                        <a:gd name="T78" fmla="*/ 561 w 4297"/>
                        <a:gd name="T79" fmla="*/ 1021 h 1071"/>
                        <a:gd name="T80" fmla="*/ 509 w 4297"/>
                        <a:gd name="T81" fmla="*/ 1057 h 1071"/>
                        <a:gd name="T82" fmla="*/ 416 w 4297"/>
                        <a:gd name="T83" fmla="*/ 1070 h 1071"/>
                        <a:gd name="T84" fmla="*/ 274 w 4297"/>
                        <a:gd name="T85" fmla="*/ 1070 h 1071"/>
                        <a:gd name="T86" fmla="*/ 155 w 4297"/>
                        <a:gd name="T87" fmla="*/ 543 h 10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297" h="1071">
                          <a:moveTo>
                            <a:pt x="155" y="543"/>
                          </a:moveTo>
                          <a:lnTo>
                            <a:pt x="514" y="419"/>
                          </a:lnTo>
                          <a:lnTo>
                            <a:pt x="590" y="395"/>
                          </a:lnTo>
                          <a:lnTo>
                            <a:pt x="721" y="357"/>
                          </a:lnTo>
                          <a:lnTo>
                            <a:pt x="820" y="330"/>
                          </a:lnTo>
                          <a:lnTo>
                            <a:pt x="918" y="302"/>
                          </a:lnTo>
                          <a:lnTo>
                            <a:pt x="955" y="292"/>
                          </a:lnTo>
                          <a:lnTo>
                            <a:pt x="986" y="284"/>
                          </a:lnTo>
                          <a:lnTo>
                            <a:pt x="1013" y="279"/>
                          </a:lnTo>
                          <a:lnTo>
                            <a:pt x="1069" y="270"/>
                          </a:lnTo>
                          <a:lnTo>
                            <a:pt x="1118" y="266"/>
                          </a:lnTo>
                          <a:lnTo>
                            <a:pt x="1166" y="266"/>
                          </a:lnTo>
                          <a:lnTo>
                            <a:pt x="1219" y="268"/>
                          </a:lnTo>
                          <a:lnTo>
                            <a:pt x="1279" y="272"/>
                          </a:lnTo>
                          <a:lnTo>
                            <a:pt x="1320" y="279"/>
                          </a:lnTo>
                          <a:lnTo>
                            <a:pt x="1366" y="280"/>
                          </a:lnTo>
                          <a:lnTo>
                            <a:pt x="2095" y="197"/>
                          </a:lnTo>
                          <a:lnTo>
                            <a:pt x="2494" y="155"/>
                          </a:lnTo>
                          <a:lnTo>
                            <a:pt x="2927" y="107"/>
                          </a:lnTo>
                          <a:lnTo>
                            <a:pt x="3465" y="54"/>
                          </a:lnTo>
                          <a:lnTo>
                            <a:pt x="3666" y="35"/>
                          </a:lnTo>
                          <a:lnTo>
                            <a:pt x="3807" y="23"/>
                          </a:lnTo>
                          <a:lnTo>
                            <a:pt x="3897" y="16"/>
                          </a:lnTo>
                          <a:lnTo>
                            <a:pt x="4009" y="6"/>
                          </a:lnTo>
                          <a:lnTo>
                            <a:pt x="4085" y="0"/>
                          </a:lnTo>
                          <a:lnTo>
                            <a:pt x="4184" y="0"/>
                          </a:lnTo>
                          <a:lnTo>
                            <a:pt x="4235" y="1"/>
                          </a:lnTo>
                          <a:lnTo>
                            <a:pt x="4297" y="19"/>
                          </a:lnTo>
                          <a:lnTo>
                            <a:pt x="4249" y="25"/>
                          </a:lnTo>
                          <a:lnTo>
                            <a:pt x="4197" y="33"/>
                          </a:lnTo>
                          <a:lnTo>
                            <a:pt x="4149" y="45"/>
                          </a:lnTo>
                          <a:lnTo>
                            <a:pt x="4119" y="58"/>
                          </a:lnTo>
                          <a:lnTo>
                            <a:pt x="4100" y="67"/>
                          </a:lnTo>
                          <a:lnTo>
                            <a:pt x="4077" y="79"/>
                          </a:lnTo>
                          <a:lnTo>
                            <a:pt x="4052" y="91"/>
                          </a:lnTo>
                          <a:lnTo>
                            <a:pt x="4023" y="97"/>
                          </a:lnTo>
                          <a:lnTo>
                            <a:pt x="3991" y="100"/>
                          </a:lnTo>
                          <a:lnTo>
                            <a:pt x="3938" y="102"/>
                          </a:lnTo>
                          <a:lnTo>
                            <a:pt x="3966" y="130"/>
                          </a:lnTo>
                          <a:lnTo>
                            <a:pt x="3979" y="149"/>
                          </a:lnTo>
                          <a:lnTo>
                            <a:pt x="3995" y="174"/>
                          </a:lnTo>
                          <a:lnTo>
                            <a:pt x="4013" y="215"/>
                          </a:lnTo>
                          <a:lnTo>
                            <a:pt x="4023" y="267"/>
                          </a:lnTo>
                          <a:lnTo>
                            <a:pt x="4030" y="307"/>
                          </a:lnTo>
                          <a:lnTo>
                            <a:pt x="4053" y="325"/>
                          </a:lnTo>
                          <a:lnTo>
                            <a:pt x="4084" y="344"/>
                          </a:lnTo>
                          <a:lnTo>
                            <a:pt x="4172" y="378"/>
                          </a:lnTo>
                          <a:lnTo>
                            <a:pt x="4155" y="423"/>
                          </a:lnTo>
                          <a:lnTo>
                            <a:pt x="4135" y="451"/>
                          </a:lnTo>
                          <a:lnTo>
                            <a:pt x="4112" y="480"/>
                          </a:lnTo>
                          <a:lnTo>
                            <a:pt x="4077" y="500"/>
                          </a:lnTo>
                          <a:lnTo>
                            <a:pt x="4039" y="525"/>
                          </a:lnTo>
                          <a:lnTo>
                            <a:pt x="4036" y="462"/>
                          </a:lnTo>
                          <a:lnTo>
                            <a:pt x="4029" y="396"/>
                          </a:lnTo>
                          <a:lnTo>
                            <a:pt x="4018" y="344"/>
                          </a:lnTo>
                          <a:lnTo>
                            <a:pt x="4001" y="291"/>
                          </a:lnTo>
                          <a:lnTo>
                            <a:pt x="3983" y="248"/>
                          </a:lnTo>
                          <a:lnTo>
                            <a:pt x="3961" y="214"/>
                          </a:lnTo>
                          <a:lnTo>
                            <a:pt x="3943" y="178"/>
                          </a:lnTo>
                          <a:lnTo>
                            <a:pt x="3919" y="149"/>
                          </a:lnTo>
                          <a:lnTo>
                            <a:pt x="3884" y="130"/>
                          </a:lnTo>
                          <a:lnTo>
                            <a:pt x="3843" y="118"/>
                          </a:lnTo>
                          <a:lnTo>
                            <a:pt x="3801" y="113"/>
                          </a:lnTo>
                          <a:lnTo>
                            <a:pt x="3761" y="118"/>
                          </a:lnTo>
                          <a:lnTo>
                            <a:pt x="3718" y="130"/>
                          </a:lnTo>
                          <a:lnTo>
                            <a:pt x="3679" y="149"/>
                          </a:lnTo>
                          <a:lnTo>
                            <a:pt x="3644" y="174"/>
                          </a:lnTo>
                          <a:lnTo>
                            <a:pt x="3608" y="214"/>
                          </a:lnTo>
                          <a:lnTo>
                            <a:pt x="3586" y="248"/>
                          </a:lnTo>
                          <a:lnTo>
                            <a:pt x="3564" y="291"/>
                          </a:lnTo>
                          <a:lnTo>
                            <a:pt x="3554" y="325"/>
                          </a:lnTo>
                          <a:lnTo>
                            <a:pt x="3542" y="373"/>
                          </a:lnTo>
                          <a:lnTo>
                            <a:pt x="3536" y="416"/>
                          </a:lnTo>
                          <a:lnTo>
                            <a:pt x="3524" y="471"/>
                          </a:lnTo>
                          <a:lnTo>
                            <a:pt x="3506" y="517"/>
                          </a:lnTo>
                          <a:lnTo>
                            <a:pt x="3488" y="553"/>
                          </a:lnTo>
                          <a:lnTo>
                            <a:pt x="3465" y="583"/>
                          </a:lnTo>
                          <a:lnTo>
                            <a:pt x="3447" y="612"/>
                          </a:lnTo>
                          <a:lnTo>
                            <a:pt x="3424" y="644"/>
                          </a:lnTo>
                          <a:lnTo>
                            <a:pt x="3343" y="654"/>
                          </a:lnTo>
                          <a:lnTo>
                            <a:pt x="1549" y="954"/>
                          </a:lnTo>
                          <a:lnTo>
                            <a:pt x="1557" y="824"/>
                          </a:lnTo>
                          <a:lnTo>
                            <a:pt x="1562" y="742"/>
                          </a:lnTo>
                          <a:lnTo>
                            <a:pt x="1564" y="680"/>
                          </a:lnTo>
                          <a:lnTo>
                            <a:pt x="1562" y="634"/>
                          </a:lnTo>
                          <a:lnTo>
                            <a:pt x="1549" y="580"/>
                          </a:lnTo>
                          <a:lnTo>
                            <a:pt x="1532" y="530"/>
                          </a:lnTo>
                          <a:lnTo>
                            <a:pt x="1501" y="477"/>
                          </a:lnTo>
                          <a:lnTo>
                            <a:pt x="1472" y="428"/>
                          </a:lnTo>
                          <a:lnTo>
                            <a:pt x="1437" y="389"/>
                          </a:lnTo>
                          <a:lnTo>
                            <a:pt x="1397" y="357"/>
                          </a:lnTo>
                          <a:lnTo>
                            <a:pt x="1343" y="330"/>
                          </a:lnTo>
                          <a:lnTo>
                            <a:pt x="1319" y="319"/>
                          </a:lnTo>
                          <a:lnTo>
                            <a:pt x="1283" y="307"/>
                          </a:lnTo>
                          <a:lnTo>
                            <a:pt x="1244" y="300"/>
                          </a:lnTo>
                          <a:lnTo>
                            <a:pt x="1203" y="292"/>
                          </a:lnTo>
                          <a:lnTo>
                            <a:pt x="1154" y="288"/>
                          </a:lnTo>
                          <a:lnTo>
                            <a:pt x="1120" y="288"/>
                          </a:lnTo>
                          <a:lnTo>
                            <a:pt x="1069" y="293"/>
                          </a:lnTo>
                          <a:lnTo>
                            <a:pt x="1020" y="305"/>
                          </a:lnTo>
                          <a:lnTo>
                            <a:pt x="973" y="316"/>
                          </a:lnTo>
                          <a:lnTo>
                            <a:pt x="929" y="333"/>
                          </a:lnTo>
                          <a:lnTo>
                            <a:pt x="886" y="352"/>
                          </a:lnTo>
                          <a:lnTo>
                            <a:pt x="851" y="374"/>
                          </a:lnTo>
                          <a:lnTo>
                            <a:pt x="819" y="401"/>
                          </a:lnTo>
                          <a:lnTo>
                            <a:pt x="779" y="435"/>
                          </a:lnTo>
                          <a:lnTo>
                            <a:pt x="741" y="479"/>
                          </a:lnTo>
                          <a:lnTo>
                            <a:pt x="704" y="525"/>
                          </a:lnTo>
                          <a:lnTo>
                            <a:pt x="673" y="578"/>
                          </a:lnTo>
                          <a:lnTo>
                            <a:pt x="651" y="626"/>
                          </a:lnTo>
                          <a:lnTo>
                            <a:pt x="626" y="694"/>
                          </a:lnTo>
                          <a:lnTo>
                            <a:pt x="610" y="753"/>
                          </a:lnTo>
                          <a:lnTo>
                            <a:pt x="604" y="806"/>
                          </a:lnTo>
                          <a:lnTo>
                            <a:pt x="607" y="835"/>
                          </a:lnTo>
                          <a:lnTo>
                            <a:pt x="614" y="874"/>
                          </a:lnTo>
                          <a:lnTo>
                            <a:pt x="610" y="901"/>
                          </a:lnTo>
                          <a:lnTo>
                            <a:pt x="601" y="929"/>
                          </a:lnTo>
                          <a:lnTo>
                            <a:pt x="590" y="966"/>
                          </a:lnTo>
                          <a:lnTo>
                            <a:pt x="574" y="1004"/>
                          </a:lnTo>
                          <a:lnTo>
                            <a:pt x="561" y="1021"/>
                          </a:lnTo>
                          <a:lnTo>
                            <a:pt x="545" y="1035"/>
                          </a:lnTo>
                          <a:lnTo>
                            <a:pt x="530" y="1048"/>
                          </a:lnTo>
                          <a:lnTo>
                            <a:pt x="509" y="1057"/>
                          </a:lnTo>
                          <a:lnTo>
                            <a:pt x="478" y="1062"/>
                          </a:lnTo>
                          <a:lnTo>
                            <a:pt x="448" y="1067"/>
                          </a:lnTo>
                          <a:lnTo>
                            <a:pt x="416" y="1070"/>
                          </a:lnTo>
                          <a:lnTo>
                            <a:pt x="388" y="1071"/>
                          </a:lnTo>
                          <a:lnTo>
                            <a:pt x="344" y="1071"/>
                          </a:lnTo>
                          <a:lnTo>
                            <a:pt x="274" y="1070"/>
                          </a:lnTo>
                          <a:lnTo>
                            <a:pt x="203" y="1067"/>
                          </a:lnTo>
                          <a:lnTo>
                            <a:pt x="0" y="938"/>
                          </a:lnTo>
                          <a:lnTo>
                            <a:pt x="155" y="543"/>
                          </a:lnTo>
                          <a:close/>
                        </a:path>
                      </a:pathLst>
                    </a:custGeom>
                    <a:solidFill>
                      <a:srgbClr val="000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956" name="Freeform 944"/>
                    <p:cNvSpPr>
                      <a:spLocks/>
                    </p:cNvSpPr>
                    <p:nvPr/>
                  </p:nvSpPr>
                  <p:spPr bwMode="auto">
                    <a:xfrm>
                      <a:off x="2883" y="3246"/>
                      <a:ext cx="170" cy="51"/>
                    </a:xfrm>
                    <a:custGeom>
                      <a:avLst/>
                      <a:gdLst>
                        <a:gd name="T0" fmla="*/ 0 w 3057"/>
                        <a:gd name="T1" fmla="*/ 472 h 722"/>
                        <a:gd name="T2" fmla="*/ 8 w 3057"/>
                        <a:gd name="T3" fmla="*/ 446 h 722"/>
                        <a:gd name="T4" fmla="*/ 34 w 3057"/>
                        <a:gd name="T5" fmla="*/ 426 h 722"/>
                        <a:gd name="T6" fmla="*/ 148 w 3057"/>
                        <a:gd name="T7" fmla="*/ 373 h 722"/>
                        <a:gd name="T8" fmla="*/ 260 w 3057"/>
                        <a:gd name="T9" fmla="*/ 332 h 722"/>
                        <a:gd name="T10" fmla="*/ 361 w 3057"/>
                        <a:gd name="T11" fmla="*/ 294 h 722"/>
                        <a:gd name="T12" fmla="*/ 624 w 3057"/>
                        <a:gd name="T13" fmla="*/ 211 h 722"/>
                        <a:gd name="T14" fmla="*/ 763 w 3057"/>
                        <a:gd name="T15" fmla="*/ 173 h 722"/>
                        <a:gd name="T16" fmla="*/ 876 w 3057"/>
                        <a:gd name="T17" fmla="*/ 146 h 722"/>
                        <a:gd name="T18" fmla="*/ 1074 w 3057"/>
                        <a:gd name="T19" fmla="*/ 105 h 722"/>
                        <a:gd name="T20" fmla="*/ 1329 w 3057"/>
                        <a:gd name="T21" fmla="*/ 60 h 722"/>
                        <a:gd name="T22" fmla="*/ 1462 w 3057"/>
                        <a:gd name="T23" fmla="*/ 37 h 722"/>
                        <a:gd name="T24" fmla="*/ 1542 w 3057"/>
                        <a:gd name="T25" fmla="*/ 27 h 722"/>
                        <a:gd name="T26" fmla="*/ 1636 w 3057"/>
                        <a:gd name="T27" fmla="*/ 16 h 722"/>
                        <a:gd name="T28" fmla="*/ 1690 w 3057"/>
                        <a:gd name="T29" fmla="*/ 0 h 722"/>
                        <a:gd name="T30" fmla="*/ 1736 w 3057"/>
                        <a:gd name="T31" fmla="*/ 10 h 722"/>
                        <a:gd name="T32" fmla="*/ 2528 w 3057"/>
                        <a:gd name="T33" fmla="*/ 53 h 722"/>
                        <a:gd name="T34" fmla="*/ 2699 w 3057"/>
                        <a:gd name="T35" fmla="*/ 67 h 722"/>
                        <a:gd name="T36" fmla="*/ 2830 w 3057"/>
                        <a:gd name="T37" fmla="*/ 82 h 722"/>
                        <a:gd name="T38" fmla="*/ 2939 w 3057"/>
                        <a:gd name="T39" fmla="*/ 98 h 722"/>
                        <a:gd name="T40" fmla="*/ 3034 w 3057"/>
                        <a:gd name="T41" fmla="*/ 98 h 722"/>
                        <a:gd name="T42" fmla="*/ 3021 w 3057"/>
                        <a:gd name="T43" fmla="*/ 124 h 722"/>
                        <a:gd name="T44" fmla="*/ 2822 w 3057"/>
                        <a:gd name="T45" fmla="*/ 167 h 722"/>
                        <a:gd name="T46" fmla="*/ 2457 w 3057"/>
                        <a:gd name="T47" fmla="*/ 224 h 722"/>
                        <a:gd name="T48" fmla="*/ 2245 w 3057"/>
                        <a:gd name="T49" fmla="*/ 259 h 722"/>
                        <a:gd name="T50" fmla="*/ 2000 w 3057"/>
                        <a:gd name="T51" fmla="*/ 317 h 722"/>
                        <a:gd name="T52" fmla="*/ 1804 w 3057"/>
                        <a:gd name="T53" fmla="*/ 373 h 722"/>
                        <a:gd name="T54" fmla="*/ 1510 w 3057"/>
                        <a:gd name="T55" fmla="*/ 467 h 722"/>
                        <a:gd name="T56" fmla="*/ 1191 w 3057"/>
                        <a:gd name="T57" fmla="*/ 590 h 722"/>
                        <a:gd name="T58" fmla="*/ 984 w 3057"/>
                        <a:gd name="T59" fmla="*/ 722 h 722"/>
                        <a:gd name="T60" fmla="*/ 902 w 3057"/>
                        <a:gd name="T61" fmla="*/ 719 h 722"/>
                        <a:gd name="T62" fmla="*/ 794 w 3057"/>
                        <a:gd name="T63" fmla="*/ 709 h 722"/>
                        <a:gd name="T64" fmla="*/ 697 w 3057"/>
                        <a:gd name="T65" fmla="*/ 695 h 722"/>
                        <a:gd name="T66" fmla="*/ 565 w 3057"/>
                        <a:gd name="T67" fmla="*/ 674 h 722"/>
                        <a:gd name="T68" fmla="*/ 435 w 3057"/>
                        <a:gd name="T69" fmla="*/ 649 h 722"/>
                        <a:gd name="T70" fmla="*/ 279 w 3057"/>
                        <a:gd name="T71" fmla="*/ 608 h 722"/>
                        <a:gd name="T72" fmla="*/ 213 w 3057"/>
                        <a:gd name="T73" fmla="*/ 585 h 722"/>
                        <a:gd name="T74" fmla="*/ 142 w 3057"/>
                        <a:gd name="T75" fmla="*/ 562 h 722"/>
                        <a:gd name="T76" fmla="*/ 88 w 3057"/>
                        <a:gd name="T77" fmla="*/ 541 h 722"/>
                        <a:gd name="T78" fmla="*/ 36 w 3057"/>
                        <a:gd name="T79" fmla="*/ 515 h 722"/>
                        <a:gd name="T80" fmla="*/ 0 w 3057"/>
                        <a:gd name="T81" fmla="*/ 488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57" h="722">
                          <a:moveTo>
                            <a:pt x="0" y="488"/>
                          </a:moveTo>
                          <a:lnTo>
                            <a:pt x="0" y="472"/>
                          </a:lnTo>
                          <a:lnTo>
                            <a:pt x="2" y="458"/>
                          </a:lnTo>
                          <a:lnTo>
                            <a:pt x="8" y="446"/>
                          </a:lnTo>
                          <a:lnTo>
                            <a:pt x="17" y="436"/>
                          </a:lnTo>
                          <a:lnTo>
                            <a:pt x="34" y="426"/>
                          </a:lnTo>
                          <a:lnTo>
                            <a:pt x="53" y="414"/>
                          </a:lnTo>
                          <a:lnTo>
                            <a:pt x="148" y="373"/>
                          </a:lnTo>
                          <a:lnTo>
                            <a:pt x="207" y="350"/>
                          </a:lnTo>
                          <a:lnTo>
                            <a:pt x="260" y="332"/>
                          </a:lnTo>
                          <a:lnTo>
                            <a:pt x="311" y="312"/>
                          </a:lnTo>
                          <a:lnTo>
                            <a:pt x="361" y="294"/>
                          </a:lnTo>
                          <a:lnTo>
                            <a:pt x="426" y="275"/>
                          </a:lnTo>
                          <a:lnTo>
                            <a:pt x="624" y="211"/>
                          </a:lnTo>
                          <a:lnTo>
                            <a:pt x="691" y="191"/>
                          </a:lnTo>
                          <a:lnTo>
                            <a:pt x="763" y="173"/>
                          </a:lnTo>
                          <a:lnTo>
                            <a:pt x="818" y="158"/>
                          </a:lnTo>
                          <a:lnTo>
                            <a:pt x="876" y="146"/>
                          </a:lnTo>
                          <a:lnTo>
                            <a:pt x="991" y="122"/>
                          </a:lnTo>
                          <a:lnTo>
                            <a:pt x="1074" y="105"/>
                          </a:lnTo>
                          <a:lnTo>
                            <a:pt x="1172" y="87"/>
                          </a:lnTo>
                          <a:lnTo>
                            <a:pt x="1329" y="60"/>
                          </a:lnTo>
                          <a:lnTo>
                            <a:pt x="1400" y="46"/>
                          </a:lnTo>
                          <a:lnTo>
                            <a:pt x="1462" y="37"/>
                          </a:lnTo>
                          <a:lnTo>
                            <a:pt x="1501" y="30"/>
                          </a:lnTo>
                          <a:lnTo>
                            <a:pt x="1542" y="27"/>
                          </a:lnTo>
                          <a:lnTo>
                            <a:pt x="1576" y="22"/>
                          </a:lnTo>
                          <a:lnTo>
                            <a:pt x="1636" y="16"/>
                          </a:lnTo>
                          <a:lnTo>
                            <a:pt x="1666" y="9"/>
                          </a:lnTo>
                          <a:lnTo>
                            <a:pt x="1690" y="0"/>
                          </a:lnTo>
                          <a:lnTo>
                            <a:pt x="1717" y="10"/>
                          </a:lnTo>
                          <a:lnTo>
                            <a:pt x="1736" y="10"/>
                          </a:lnTo>
                          <a:lnTo>
                            <a:pt x="2439" y="43"/>
                          </a:lnTo>
                          <a:lnTo>
                            <a:pt x="2528" y="53"/>
                          </a:lnTo>
                          <a:lnTo>
                            <a:pt x="2622" y="62"/>
                          </a:lnTo>
                          <a:lnTo>
                            <a:pt x="2699" y="67"/>
                          </a:lnTo>
                          <a:lnTo>
                            <a:pt x="2764" y="73"/>
                          </a:lnTo>
                          <a:lnTo>
                            <a:pt x="2830" y="82"/>
                          </a:lnTo>
                          <a:lnTo>
                            <a:pt x="2880" y="89"/>
                          </a:lnTo>
                          <a:lnTo>
                            <a:pt x="2939" y="98"/>
                          </a:lnTo>
                          <a:lnTo>
                            <a:pt x="2989" y="98"/>
                          </a:lnTo>
                          <a:lnTo>
                            <a:pt x="3034" y="98"/>
                          </a:lnTo>
                          <a:lnTo>
                            <a:pt x="3057" y="95"/>
                          </a:lnTo>
                          <a:lnTo>
                            <a:pt x="3021" y="124"/>
                          </a:lnTo>
                          <a:lnTo>
                            <a:pt x="2998" y="137"/>
                          </a:lnTo>
                          <a:lnTo>
                            <a:pt x="2822" y="167"/>
                          </a:lnTo>
                          <a:lnTo>
                            <a:pt x="2634" y="196"/>
                          </a:lnTo>
                          <a:lnTo>
                            <a:pt x="2457" y="224"/>
                          </a:lnTo>
                          <a:lnTo>
                            <a:pt x="2351" y="240"/>
                          </a:lnTo>
                          <a:lnTo>
                            <a:pt x="2245" y="259"/>
                          </a:lnTo>
                          <a:lnTo>
                            <a:pt x="2100" y="291"/>
                          </a:lnTo>
                          <a:lnTo>
                            <a:pt x="2000" y="317"/>
                          </a:lnTo>
                          <a:lnTo>
                            <a:pt x="1919" y="338"/>
                          </a:lnTo>
                          <a:lnTo>
                            <a:pt x="1804" y="373"/>
                          </a:lnTo>
                          <a:lnTo>
                            <a:pt x="1633" y="424"/>
                          </a:lnTo>
                          <a:lnTo>
                            <a:pt x="1510" y="467"/>
                          </a:lnTo>
                          <a:lnTo>
                            <a:pt x="1274" y="554"/>
                          </a:lnTo>
                          <a:lnTo>
                            <a:pt x="1191" y="590"/>
                          </a:lnTo>
                          <a:lnTo>
                            <a:pt x="1125" y="624"/>
                          </a:lnTo>
                          <a:lnTo>
                            <a:pt x="984" y="722"/>
                          </a:lnTo>
                          <a:lnTo>
                            <a:pt x="939" y="721"/>
                          </a:lnTo>
                          <a:lnTo>
                            <a:pt x="902" y="719"/>
                          </a:lnTo>
                          <a:lnTo>
                            <a:pt x="849" y="715"/>
                          </a:lnTo>
                          <a:lnTo>
                            <a:pt x="794" y="709"/>
                          </a:lnTo>
                          <a:lnTo>
                            <a:pt x="748" y="704"/>
                          </a:lnTo>
                          <a:lnTo>
                            <a:pt x="697" y="695"/>
                          </a:lnTo>
                          <a:lnTo>
                            <a:pt x="632" y="686"/>
                          </a:lnTo>
                          <a:lnTo>
                            <a:pt x="565" y="674"/>
                          </a:lnTo>
                          <a:lnTo>
                            <a:pt x="499" y="662"/>
                          </a:lnTo>
                          <a:lnTo>
                            <a:pt x="435" y="649"/>
                          </a:lnTo>
                          <a:lnTo>
                            <a:pt x="373" y="635"/>
                          </a:lnTo>
                          <a:lnTo>
                            <a:pt x="279" y="608"/>
                          </a:lnTo>
                          <a:lnTo>
                            <a:pt x="251" y="598"/>
                          </a:lnTo>
                          <a:lnTo>
                            <a:pt x="213" y="585"/>
                          </a:lnTo>
                          <a:lnTo>
                            <a:pt x="178" y="573"/>
                          </a:lnTo>
                          <a:lnTo>
                            <a:pt x="142" y="562"/>
                          </a:lnTo>
                          <a:lnTo>
                            <a:pt x="113" y="552"/>
                          </a:lnTo>
                          <a:lnTo>
                            <a:pt x="88" y="541"/>
                          </a:lnTo>
                          <a:lnTo>
                            <a:pt x="59" y="529"/>
                          </a:lnTo>
                          <a:lnTo>
                            <a:pt x="36" y="515"/>
                          </a:lnTo>
                          <a:lnTo>
                            <a:pt x="21" y="504"/>
                          </a:lnTo>
                          <a:lnTo>
                            <a:pt x="0" y="488"/>
                          </a:lnTo>
                          <a:close/>
                        </a:path>
                      </a:pathLst>
                    </a:custGeom>
                    <a:solidFill>
                      <a:srgbClr val="0000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929" name="Group 945"/>
                <p:cNvGrpSpPr>
                  <a:grpSpLocks/>
                </p:cNvGrpSpPr>
                <p:nvPr/>
              </p:nvGrpSpPr>
              <p:grpSpPr bwMode="auto">
                <a:xfrm>
                  <a:off x="2975" y="3240"/>
                  <a:ext cx="178" cy="76"/>
                  <a:chOff x="2975" y="3240"/>
                  <a:chExt cx="178" cy="76"/>
                </a:xfrm>
              </p:grpSpPr>
              <p:grpSp>
                <p:nvGrpSpPr>
                  <p:cNvPr id="930" name="Group 946"/>
                  <p:cNvGrpSpPr>
                    <a:grpSpLocks/>
                  </p:cNvGrpSpPr>
                  <p:nvPr/>
                </p:nvGrpSpPr>
                <p:grpSpPr bwMode="auto">
                  <a:xfrm>
                    <a:off x="2975" y="3297"/>
                    <a:ext cx="8" cy="7"/>
                    <a:chOff x="2975" y="3297"/>
                    <a:chExt cx="8" cy="7"/>
                  </a:xfrm>
                </p:grpSpPr>
                <p:sp>
                  <p:nvSpPr>
                    <p:cNvPr id="950" name="Freeform 947"/>
                    <p:cNvSpPr>
                      <a:spLocks/>
                    </p:cNvSpPr>
                    <p:nvPr/>
                  </p:nvSpPr>
                  <p:spPr bwMode="auto">
                    <a:xfrm>
                      <a:off x="2975" y="3297"/>
                      <a:ext cx="8" cy="7"/>
                    </a:xfrm>
                    <a:custGeom>
                      <a:avLst/>
                      <a:gdLst>
                        <a:gd name="T0" fmla="*/ 0 w 142"/>
                        <a:gd name="T1" fmla="*/ 25 h 94"/>
                        <a:gd name="T2" fmla="*/ 123 w 142"/>
                        <a:gd name="T3" fmla="*/ 0 h 94"/>
                        <a:gd name="T4" fmla="*/ 142 w 142"/>
                        <a:gd name="T5" fmla="*/ 2 h 94"/>
                        <a:gd name="T6" fmla="*/ 10 w 142"/>
                        <a:gd name="T7" fmla="*/ 32 h 94"/>
                        <a:gd name="T8" fmla="*/ 10 w 142"/>
                        <a:gd name="T9" fmla="*/ 94 h 94"/>
                        <a:gd name="T10" fmla="*/ 0 w 142"/>
                        <a:gd name="T11" fmla="*/ 90 h 94"/>
                        <a:gd name="T12" fmla="*/ 0 w 142"/>
                        <a:gd name="T13" fmla="*/ 25 h 94"/>
                      </a:gdLst>
                      <a:ahLst/>
                      <a:cxnLst>
                        <a:cxn ang="0">
                          <a:pos x="T0" y="T1"/>
                        </a:cxn>
                        <a:cxn ang="0">
                          <a:pos x="T2" y="T3"/>
                        </a:cxn>
                        <a:cxn ang="0">
                          <a:pos x="T4" y="T5"/>
                        </a:cxn>
                        <a:cxn ang="0">
                          <a:pos x="T6" y="T7"/>
                        </a:cxn>
                        <a:cxn ang="0">
                          <a:pos x="T8" y="T9"/>
                        </a:cxn>
                        <a:cxn ang="0">
                          <a:pos x="T10" y="T11"/>
                        </a:cxn>
                        <a:cxn ang="0">
                          <a:pos x="T12" y="T13"/>
                        </a:cxn>
                      </a:cxnLst>
                      <a:rect l="0" t="0" r="r" b="b"/>
                      <a:pathLst>
                        <a:path w="142" h="94">
                          <a:moveTo>
                            <a:pt x="0" y="25"/>
                          </a:moveTo>
                          <a:lnTo>
                            <a:pt x="123" y="0"/>
                          </a:lnTo>
                          <a:lnTo>
                            <a:pt x="142" y="2"/>
                          </a:lnTo>
                          <a:lnTo>
                            <a:pt x="10" y="32"/>
                          </a:lnTo>
                          <a:lnTo>
                            <a:pt x="10" y="94"/>
                          </a:lnTo>
                          <a:lnTo>
                            <a:pt x="0" y="90"/>
                          </a:lnTo>
                          <a:lnTo>
                            <a:pt x="0" y="25"/>
                          </a:lnTo>
                          <a:close/>
                        </a:path>
                      </a:pathLst>
                    </a:custGeom>
                    <a:solidFill>
                      <a:srgbClr val="FF8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951" name="Freeform 948"/>
                    <p:cNvSpPr>
                      <a:spLocks/>
                    </p:cNvSpPr>
                    <p:nvPr/>
                  </p:nvSpPr>
                  <p:spPr bwMode="auto">
                    <a:xfrm>
                      <a:off x="2976" y="3297"/>
                      <a:ext cx="7" cy="7"/>
                    </a:xfrm>
                    <a:custGeom>
                      <a:avLst/>
                      <a:gdLst>
                        <a:gd name="T0" fmla="*/ 0 w 132"/>
                        <a:gd name="T1" fmla="*/ 30 h 92"/>
                        <a:gd name="T2" fmla="*/ 132 w 132"/>
                        <a:gd name="T3" fmla="*/ 0 h 92"/>
                        <a:gd name="T4" fmla="*/ 132 w 132"/>
                        <a:gd name="T5" fmla="*/ 60 h 92"/>
                        <a:gd name="T6" fmla="*/ 0 w 132"/>
                        <a:gd name="T7" fmla="*/ 92 h 92"/>
                        <a:gd name="T8" fmla="*/ 0 w 132"/>
                        <a:gd name="T9" fmla="*/ 30 h 92"/>
                      </a:gdLst>
                      <a:ahLst/>
                      <a:cxnLst>
                        <a:cxn ang="0">
                          <a:pos x="T0" y="T1"/>
                        </a:cxn>
                        <a:cxn ang="0">
                          <a:pos x="T2" y="T3"/>
                        </a:cxn>
                        <a:cxn ang="0">
                          <a:pos x="T4" y="T5"/>
                        </a:cxn>
                        <a:cxn ang="0">
                          <a:pos x="T6" y="T7"/>
                        </a:cxn>
                        <a:cxn ang="0">
                          <a:pos x="T8" y="T9"/>
                        </a:cxn>
                      </a:cxnLst>
                      <a:rect l="0" t="0" r="r" b="b"/>
                      <a:pathLst>
                        <a:path w="132" h="92">
                          <a:moveTo>
                            <a:pt x="0" y="30"/>
                          </a:moveTo>
                          <a:lnTo>
                            <a:pt x="132" y="0"/>
                          </a:lnTo>
                          <a:lnTo>
                            <a:pt x="132" y="60"/>
                          </a:lnTo>
                          <a:lnTo>
                            <a:pt x="0" y="92"/>
                          </a:lnTo>
                          <a:lnTo>
                            <a:pt x="0" y="30"/>
                          </a:lnTo>
                          <a:close/>
                        </a:path>
                      </a:pathLst>
                    </a:custGeom>
                    <a:solidFill>
                      <a:srgbClr val="FFE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nvGrpSpPr>
                  <p:cNvPr id="931" name="Group 949"/>
                  <p:cNvGrpSpPr>
                    <a:grpSpLocks/>
                  </p:cNvGrpSpPr>
                  <p:nvPr/>
                </p:nvGrpSpPr>
                <p:grpSpPr bwMode="auto">
                  <a:xfrm>
                    <a:off x="3052" y="3240"/>
                    <a:ext cx="101" cy="76"/>
                    <a:chOff x="3052" y="3240"/>
                    <a:chExt cx="101" cy="76"/>
                  </a:xfrm>
                </p:grpSpPr>
                <p:grpSp>
                  <p:nvGrpSpPr>
                    <p:cNvPr id="932" name="Group 950"/>
                    <p:cNvGrpSpPr>
                      <a:grpSpLocks/>
                    </p:cNvGrpSpPr>
                    <p:nvPr/>
                  </p:nvGrpSpPr>
                  <p:grpSpPr bwMode="auto">
                    <a:xfrm>
                      <a:off x="3064" y="3240"/>
                      <a:ext cx="20" cy="23"/>
                      <a:chOff x="3064" y="3240"/>
                      <a:chExt cx="20" cy="23"/>
                    </a:xfrm>
                  </p:grpSpPr>
                  <p:sp>
                    <p:nvSpPr>
                      <p:cNvPr id="943" name="Freeform 951"/>
                      <p:cNvSpPr>
                        <a:spLocks/>
                      </p:cNvSpPr>
                      <p:nvPr/>
                    </p:nvSpPr>
                    <p:spPr bwMode="auto">
                      <a:xfrm>
                        <a:off x="3066" y="3252"/>
                        <a:ext cx="18" cy="11"/>
                      </a:xfrm>
                      <a:custGeom>
                        <a:avLst/>
                        <a:gdLst>
                          <a:gd name="T0" fmla="*/ 0 w 327"/>
                          <a:gd name="T1" fmla="*/ 144 h 144"/>
                          <a:gd name="T2" fmla="*/ 54 w 327"/>
                          <a:gd name="T3" fmla="*/ 137 h 144"/>
                          <a:gd name="T4" fmla="*/ 98 w 327"/>
                          <a:gd name="T5" fmla="*/ 113 h 144"/>
                          <a:gd name="T6" fmla="*/ 147 w 327"/>
                          <a:gd name="T7" fmla="*/ 96 h 144"/>
                          <a:gd name="T8" fmla="*/ 188 w 327"/>
                          <a:gd name="T9" fmla="*/ 90 h 144"/>
                          <a:gd name="T10" fmla="*/ 201 w 327"/>
                          <a:gd name="T11" fmla="*/ 90 h 144"/>
                          <a:gd name="T12" fmla="*/ 241 w 327"/>
                          <a:gd name="T13" fmla="*/ 101 h 144"/>
                          <a:gd name="T14" fmla="*/ 287 w 327"/>
                          <a:gd name="T15" fmla="*/ 119 h 144"/>
                          <a:gd name="T16" fmla="*/ 313 w 327"/>
                          <a:gd name="T17" fmla="*/ 124 h 144"/>
                          <a:gd name="T18" fmla="*/ 321 w 327"/>
                          <a:gd name="T19" fmla="*/ 119 h 144"/>
                          <a:gd name="T20" fmla="*/ 327 w 327"/>
                          <a:gd name="T21" fmla="*/ 107 h 144"/>
                          <a:gd name="T22" fmla="*/ 327 w 327"/>
                          <a:gd name="T23" fmla="*/ 84 h 144"/>
                          <a:gd name="T24" fmla="*/ 321 w 327"/>
                          <a:gd name="T25" fmla="*/ 68 h 144"/>
                          <a:gd name="T26" fmla="*/ 299 w 327"/>
                          <a:gd name="T27" fmla="*/ 41 h 144"/>
                          <a:gd name="T28" fmla="*/ 281 w 327"/>
                          <a:gd name="T29" fmla="*/ 13 h 144"/>
                          <a:gd name="T30" fmla="*/ 276 w 327"/>
                          <a:gd name="T31" fmla="*/ 0 h 144"/>
                          <a:gd name="T32" fmla="*/ 77 w 327"/>
                          <a:gd name="T33" fmla="*/ 13 h 144"/>
                          <a:gd name="T34" fmla="*/ 96 w 327"/>
                          <a:gd name="T35" fmla="*/ 36 h 144"/>
                          <a:gd name="T36" fmla="*/ 98 w 327"/>
                          <a:gd name="T37" fmla="*/ 48 h 144"/>
                          <a:gd name="T38" fmla="*/ 94 w 327"/>
                          <a:gd name="T39" fmla="*/ 68 h 144"/>
                          <a:gd name="T40" fmla="*/ 77 w 327"/>
                          <a:gd name="T41" fmla="*/ 89 h 144"/>
                          <a:gd name="T42" fmla="*/ 50 w 327"/>
                          <a:gd name="T43" fmla="*/ 103 h 144"/>
                          <a:gd name="T44" fmla="*/ 0 w 327"/>
                          <a:gd name="T45" fmla="*/ 1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27" h="144">
                            <a:moveTo>
                              <a:pt x="0" y="144"/>
                            </a:moveTo>
                            <a:lnTo>
                              <a:pt x="54" y="137"/>
                            </a:lnTo>
                            <a:lnTo>
                              <a:pt x="98" y="113"/>
                            </a:lnTo>
                            <a:lnTo>
                              <a:pt x="147" y="96"/>
                            </a:lnTo>
                            <a:lnTo>
                              <a:pt x="188" y="90"/>
                            </a:lnTo>
                            <a:lnTo>
                              <a:pt x="201" y="90"/>
                            </a:lnTo>
                            <a:lnTo>
                              <a:pt x="241" y="101"/>
                            </a:lnTo>
                            <a:lnTo>
                              <a:pt x="287" y="119"/>
                            </a:lnTo>
                            <a:lnTo>
                              <a:pt x="313" y="124"/>
                            </a:lnTo>
                            <a:lnTo>
                              <a:pt x="321" y="119"/>
                            </a:lnTo>
                            <a:lnTo>
                              <a:pt x="327" y="107"/>
                            </a:lnTo>
                            <a:lnTo>
                              <a:pt x="327" y="84"/>
                            </a:lnTo>
                            <a:lnTo>
                              <a:pt x="321" y="68"/>
                            </a:lnTo>
                            <a:lnTo>
                              <a:pt x="299" y="41"/>
                            </a:lnTo>
                            <a:lnTo>
                              <a:pt x="281" y="13"/>
                            </a:lnTo>
                            <a:lnTo>
                              <a:pt x="276" y="0"/>
                            </a:lnTo>
                            <a:lnTo>
                              <a:pt x="77" y="13"/>
                            </a:lnTo>
                            <a:lnTo>
                              <a:pt x="96" y="36"/>
                            </a:lnTo>
                            <a:lnTo>
                              <a:pt x="98" y="48"/>
                            </a:lnTo>
                            <a:lnTo>
                              <a:pt x="94" y="68"/>
                            </a:lnTo>
                            <a:lnTo>
                              <a:pt x="77" y="89"/>
                            </a:lnTo>
                            <a:lnTo>
                              <a:pt x="50" y="103"/>
                            </a:lnTo>
                            <a:lnTo>
                              <a:pt x="0" y="144"/>
                            </a:lnTo>
                            <a:close/>
                          </a:path>
                        </a:pathLst>
                      </a:custGeom>
                      <a:solidFill>
                        <a:srgbClr val="000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944" name="Group 952"/>
                      <p:cNvGrpSpPr>
                        <a:grpSpLocks/>
                      </p:cNvGrpSpPr>
                      <p:nvPr/>
                    </p:nvGrpSpPr>
                    <p:grpSpPr bwMode="auto">
                      <a:xfrm>
                        <a:off x="3064" y="3240"/>
                        <a:ext cx="18" cy="23"/>
                        <a:chOff x="3064" y="3240"/>
                        <a:chExt cx="18" cy="23"/>
                      </a:xfrm>
                    </p:grpSpPr>
                    <p:sp>
                      <p:nvSpPr>
                        <p:cNvPr id="945" name="Freeform 953"/>
                        <p:cNvSpPr>
                          <a:spLocks/>
                        </p:cNvSpPr>
                        <p:nvPr/>
                      </p:nvSpPr>
                      <p:spPr bwMode="auto">
                        <a:xfrm>
                          <a:off x="3064" y="3240"/>
                          <a:ext cx="18" cy="23"/>
                        </a:xfrm>
                        <a:custGeom>
                          <a:avLst/>
                          <a:gdLst>
                            <a:gd name="T0" fmla="*/ 0 w 331"/>
                            <a:gd name="T1" fmla="*/ 246 h 314"/>
                            <a:gd name="T2" fmla="*/ 5 w 331"/>
                            <a:gd name="T3" fmla="*/ 282 h 314"/>
                            <a:gd name="T4" fmla="*/ 9 w 331"/>
                            <a:gd name="T5" fmla="*/ 300 h 314"/>
                            <a:gd name="T6" fmla="*/ 15 w 331"/>
                            <a:gd name="T7" fmla="*/ 307 h 314"/>
                            <a:gd name="T8" fmla="*/ 30 w 331"/>
                            <a:gd name="T9" fmla="*/ 313 h 314"/>
                            <a:gd name="T10" fmla="*/ 43 w 331"/>
                            <a:gd name="T11" fmla="*/ 314 h 314"/>
                            <a:gd name="T12" fmla="*/ 66 w 331"/>
                            <a:gd name="T13" fmla="*/ 313 h 314"/>
                            <a:gd name="T14" fmla="*/ 81 w 331"/>
                            <a:gd name="T15" fmla="*/ 303 h 314"/>
                            <a:gd name="T16" fmla="*/ 85 w 331"/>
                            <a:gd name="T17" fmla="*/ 294 h 314"/>
                            <a:gd name="T18" fmla="*/ 87 w 331"/>
                            <a:gd name="T19" fmla="*/ 258 h 314"/>
                            <a:gd name="T20" fmla="*/ 91 w 331"/>
                            <a:gd name="T21" fmla="*/ 227 h 314"/>
                            <a:gd name="T22" fmla="*/ 91 w 331"/>
                            <a:gd name="T23" fmla="*/ 205 h 314"/>
                            <a:gd name="T24" fmla="*/ 93 w 331"/>
                            <a:gd name="T25" fmla="*/ 194 h 314"/>
                            <a:gd name="T26" fmla="*/ 98 w 331"/>
                            <a:gd name="T27" fmla="*/ 174 h 314"/>
                            <a:gd name="T28" fmla="*/ 107 w 331"/>
                            <a:gd name="T29" fmla="*/ 168 h 314"/>
                            <a:gd name="T30" fmla="*/ 119 w 331"/>
                            <a:gd name="T31" fmla="*/ 168 h 314"/>
                            <a:gd name="T32" fmla="*/ 144 w 331"/>
                            <a:gd name="T33" fmla="*/ 171 h 314"/>
                            <a:gd name="T34" fmla="*/ 184 w 331"/>
                            <a:gd name="T35" fmla="*/ 180 h 314"/>
                            <a:gd name="T36" fmla="*/ 216 w 331"/>
                            <a:gd name="T37" fmla="*/ 186 h 314"/>
                            <a:gd name="T38" fmla="*/ 243 w 331"/>
                            <a:gd name="T39" fmla="*/ 187 h 314"/>
                            <a:gd name="T40" fmla="*/ 273 w 331"/>
                            <a:gd name="T41" fmla="*/ 186 h 314"/>
                            <a:gd name="T42" fmla="*/ 291 w 331"/>
                            <a:gd name="T43" fmla="*/ 180 h 314"/>
                            <a:gd name="T44" fmla="*/ 306 w 331"/>
                            <a:gd name="T45" fmla="*/ 171 h 314"/>
                            <a:gd name="T46" fmla="*/ 318 w 331"/>
                            <a:gd name="T47" fmla="*/ 160 h 314"/>
                            <a:gd name="T48" fmla="*/ 323 w 331"/>
                            <a:gd name="T49" fmla="*/ 145 h 314"/>
                            <a:gd name="T50" fmla="*/ 331 w 331"/>
                            <a:gd name="T51" fmla="*/ 59 h 314"/>
                            <a:gd name="T52" fmla="*/ 325 w 331"/>
                            <a:gd name="T53" fmla="*/ 38 h 314"/>
                            <a:gd name="T54" fmla="*/ 318 w 331"/>
                            <a:gd name="T55" fmla="*/ 28 h 314"/>
                            <a:gd name="T56" fmla="*/ 305 w 331"/>
                            <a:gd name="T57" fmla="*/ 18 h 314"/>
                            <a:gd name="T58" fmla="*/ 282 w 331"/>
                            <a:gd name="T59" fmla="*/ 13 h 314"/>
                            <a:gd name="T60" fmla="*/ 198 w 331"/>
                            <a:gd name="T61" fmla="*/ 3 h 314"/>
                            <a:gd name="T62" fmla="*/ 125 w 331"/>
                            <a:gd name="T63" fmla="*/ 0 h 314"/>
                            <a:gd name="T64" fmla="*/ 83 w 331"/>
                            <a:gd name="T65" fmla="*/ 3 h 314"/>
                            <a:gd name="T66" fmla="*/ 70 w 331"/>
                            <a:gd name="T67" fmla="*/ 12 h 314"/>
                            <a:gd name="T68" fmla="*/ 62 w 331"/>
                            <a:gd name="T69" fmla="*/ 23 h 314"/>
                            <a:gd name="T70" fmla="*/ 55 w 331"/>
                            <a:gd name="T71" fmla="*/ 45 h 314"/>
                            <a:gd name="T72" fmla="*/ 54 w 331"/>
                            <a:gd name="T73" fmla="*/ 105 h 314"/>
                            <a:gd name="T74" fmla="*/ 55 w 331"/>
                            <a:gd name="T75" fmla="*/ 136 h 314"/>
                            <a:gd name="T76" fmla="*/ 66 w 331"/>
                            <a:gd name="T77" fmla="*/ 148 h 314"/>
                            <a:gd name="T78" fmla="*/ 68 w 331"/>
                            <a:gd name="T79" fmla="*/ 151 h 314"/>
                            <a:gd name="T80" fmla="*/ 38 w 331"/>
                            <a:gd name="T81" fmla="*/ 192 h 314"/>
                            <a:gd name="T82" fmla="*/ 15 w 331"/>
                            <a:gd name="T83" fmla="*/ 217 h 314"/>
                            <a:gd name="T84" fmla="*/ 0 w 331"/>
                            <a:gd name="T85" fmla="*/ 230 h 314"/>
                            <a:gd name="T86" fmla="*/ 0 w 331"/>
                            <a:gd name="T87" fmla="*/ 246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1" h="314">
                              <a:moveTo>
                                <a:pt x="0" y="246"/>
                              </a:moveTo>
                              <a:lnTo>
                                <a:pt x="5" y="282"/>
                              </a:lnTo>
                              <a:lnTo>
                                <a:pt x="9" y="300"/>
                              </a:lnTo>
                              <a:lnTo>
                                <a:pt x="15" y="307"/>
                              </a:lnTo>
                              <a:lnTo>
                                <a:pt x="30" y="313"/>
                              </a:lnTo>
                              <a:lnTo>
                                <a:pt x="43" y="314"/>
                              </a:lnTo>
                              <a:lnTo>
                                <a:pt x="66" y="313"/>
                              </a:lnTo>
                              <a:lnTo>
                                <a:pt x="81" y="303"/>
                              </a:lnTo>
                              <a:lnTo>
                                <a:pt x="85" y="294"/>
                              </a:lnTo>
                              <a:lnTo>
                                <a:pt x="87" y="258"/>
                              </a:lnTo>
                              <a:lnTo>
                                <a:pt x="91" y="227"/>
                              </a:lnTo>
                              <a:lnTo>
                                <a:pt x="91" y="205"/>
                              </a:lnTo>
                              <a:lnTo>
                                <a:pt x="93" y="194"/>
                              </a:lnTo>
                              <a:lnTo>
                                <a:pt x="98" y="174"/>
                              </a:lnTo>
                              <a:lnTo>
                                <a:pt x="107" y="168"/>
                              </a:lnTo>
                              <a:lnTo>
                                <a:pt x="119" y="168"/>
                              </a:lnTo>
                              <a:lnTo>
                                <a:pt x="144" y="171"/>
                              </a:lnTo>
                              <a:lnTo>
                                <a:pt x="184" y="180"/>
                              </a:lnTo>
                              <a:lnTo>
                                <a:pt x="216" y="186"/>
                              </a:lnTo>
                              <a:lnTo>
                                <a:pt x="243" y="187"/>
                              </a:lnTo>
                              <a:lnTo>
                                <a:pt x="273" y="186"/>
                              </a:lnTo>
                              <a:lnTo>
                                <a:pt x="291" y="180"/>
                              </a:lnTo>
                              <a:lnTo>
                                <a:pt x="306" y="171"/>
                              </a:lnTo>
                              <a:lnTo>
                                <a:pt x="318" y="160"/>
                              </a:lnTo>
                              <a:lnTo>
                                <a:pt x="323" y="145"/>
                              </a:lnTo>
                              <a:lnTo>
                                <a:pt x="331" y="59"/>
                              </a:lnTo>
                              <a:lnTo>
                                <a:pt x="325" y="38"/>
                              </a:lnTo>
                              <a:lnTo>
                                <a:pt x="318" y="28"/>
                              </a:lnTo>
                              <a:lnTo>
                                <a:pt x="305" y="18"/>
                              </a:lnTo>
                              <a:lnTo>
                                <a:pt x="282" y="13"/>
                              </a:lnTo>
                              <a:lnTo>
                                <a:pt x="198" y="3"/>
                              </a:lnTo>
                              <a:lnTo>
                                <a:pt x="125" y="0"/>
                              </a:lnTo>
                              <a:lnTo>
                                <a:pt x="83" y="3"/>
                              </a:lnTo>
                              <a:lnTo>
                                <a:pt x="70" y="12"/>
                              </a:lnTo>
                              <a:lnTo>
                                <a:pt x="62" y="23"/>
                              </a:lnTo>
                              <a:lnTo>
                                <a:pt x="55" y="45"/>
                              </a:lnTo>
                              <a:lnTo>
                                <a:pt x="54" y="105"/>
                              </a:lnTo>
                              <a:lnTo>
                                <a:pt x="55" y="136"/>
                              </a:lnTo>
                              <a:lnTo>
                                <a:pt x="66" y="148"/>
                              </a:lnTo>
                              <a:lnTo>
                                <a:pt x="68" y="151"/>
                              </a:lnTo>
                              <a:lnTo>
                                <a:pt x="38" y="192"/>
                              </a:lnTo>
                              <a:lnTo>
                                <a:pt x="15" y="217"/>
                              </a:lnTo>
                              <a:lnTo>
                                <a:pt x="0" y="230"/>
                              </a:lnTo>
                              <a:lnTo>
                                <a:pt x="0" y="246"/>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946" name="Group 954"/>
                        <p:cNvGrpSpPr>
                          <a:grpSpLocks/>
                        </p:cNvGrpSpPr>
                        <p:nvPr/>
                      </p:nvGrpSpPr>
                      <p:grpSpPr bwMode="auto">
                        <a:xfrm>
                          <a:off x="3064" y="3242"/>
                          <a:ext cx="18" cy="21"/>
                          <a:chOff x="3064" y="3242"/>
                          <a:chExt cx="18" cy="21"/>
                        </a:xfrm>
                      </p:grpSpPr>
                      <p:sp>
                        <p:nvSpPr>
                          <p:cNvPr id="947" name="Freeform 955"/>
                          <p:cNvSpPr>
                            <a:spLocks/>
                          </p:cNvSpPr>
                          <p:nvPr/>
                        </p:nvSpPr>
                        <p:spPr bwMode="auto">
                          <a:xfrm>
                            <a:off x="3067" y="3247"/>
                            <a:ext cx="1" cy="4"/>
                          </a:xfrm>
                          <a:custGeom>
                            <a:avLst/>
                            <a:gdLst>
                              <a:gd name="T0" fmla="*/ 0 w 18"/>
                              <a:gd name="T1" fmla="*/ 0 h 66"/>
                              <a:gd name="T2" fmla="*/ 11 w 18"/>
                              <a:gd name="T3" fmla="*/ 2 h 66"/>
                              <a:gd name="T4" fmla="*/ 16 w 18"/>
                              <a:gd name="T5" fmla="*/ 9 h 66"/>
                              <a:gd name="T6" fmla="*/ 18 w 18"/>
                              <a:gd name="T7" fmla="*/ 28 h 66"/>
                              <a:gd name="T8" fmla="*/ 18 w 18"/>
                              <a:gd name="T9" fmla="*/ 45 h 66"/>
                              <a:gd name="T10" fmla="*/ 13 w 18"/>
                              <a:gd name="T11" fmla="*/ 66 h 66"/>
                              <a:gd name="T12" fmla="*/ 1 w 18"/>
                              <a:gd name="T13" fmla="*/ 52 h 66"/>
                              <a:gd name="T14" fmla="*/ 0 w 18"/>
                              <a:gd name="T15" fmla="*/ 39 h 66"/>
                              <a:gd name="T16" fmla="*/ 0 w 18"/>
                              <a:gd name="T17"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66">
                                <a:moveTo>
                                  <a:pt x="0" y="0"/>
                                </a:moveTo>
                                <a:lnTo>
                                  <a:pt x="11" y="2"/>
                                </a:lnTo>
                                <a:lnTo>
                                  <a:pt x="16" y="9"/>
                                </a:lnTo>
                                <a:lnTo>
                                  <a:pt x="18" y="28"/>
                                </a:lnTo>
                                <a:lnTo>
                                  <a:pt x="18" y="45"/>
                                </a:lnTo>
                                <a:lnTo>
                                  <a:pt x="13" y="66"/>
                                </a:lnTo>
                                <a:lnTo>
                                  <a:pt x="1" y="52"/>
                                </a:lnTo>
                                <a:lnTo>
                                  <a:pt x="0" y="39"/>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948" name="Freeform 956"/>
                          <p:cNvSpPr>
                            <a:spLocks/>
                          </p:cNvSpPr>
                          <p:nvPr/>
                        </p:nvSpPr>
                        <p:spPr bwMode="auto">
                          <a:xfrm>
                            <a:off x="3071" y="3247"/>
                            <a:ext cx="10" cy="5"/>
                          </a:xfrm>
                          <a:custGeom>
                            <a:avLst/>
                            <a:gdLst>
                              <a:gd name="T0" fmla="*/ 0 w 179"/>
                              <a:gd name="T1" fmla="*/ 27 h 63"/>
                              <a:gd name="T2" fmla="*/ 57 w 179"/>
                              <a:gd name="T3" fmla="*/ 16 h 63"/>
                              <a:gd name="T4" fmla="*/ 96 w 179"/>
                              <a:gd name="T5" fmla="*/ 2 h 63"/>
                              <a:gd name="T6" fmla="*/ 126 w 179"/>
                              <a:gd name="T7" fmla="*/ 0 h 63"/>
                              <a:gd name="T8" fmla="*/ 152 w 179"/>
                              <a:gd name="T9" fmla="*/ 1 h 63"/>
                              <a:gd name="T10" fmla="*/ 179 w 179"/>
                              <a:gd name="T11" fmla="*/ 0 h 63"/>
                              <a:gd name="T12" fmla="*/ 176 w 179"/>
                              <a:gd name="T13" fmla="*/ 33 h 63"/>
                              <a:gd name="T14" fmla="*/ 147 w 179"/>
                              <a:gd name="T15" fmla="*/ 59 h 63"/>
                              <a:gd name="T16" fmla="*/ 109 w 179"/>
                              <a:gd name="T17" fmla="*/ 63 h 63"/>
                              <a:gd name="T18" fmla="*/ 38 w 179"/>
                              <a:gd name="T19" fmla="*/ 45 h 63"/>
                              <a:gd name="T20" fmla="*/ 0 w 179"/>
                              <a:gd name="T21"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9" h="63">
                                <a:moveTo>
                                  <a:pt x="0" y="27"/>
                                </a:moveTo>
                                <a:lnTo>
                                  <a:pt x="57" y="16"/>
                                </a:lnTo>
                                <a:lnTo>
                                  <a:pt x="96" y="2"/>
                                </a:lnTo>
                                <a:lnTo>
                                  <a:pt x="126" y="0"/>
                                </a:lnTo>
                                <a:lnTo>
                                  <a:pt x="152" y="1"/>
                                </a:lnTo>
                                <a:lnTo>
                                  <a:pt x="179" y="0"/>
                                </a:lnTo>
                                <a:lnTo>
                                  <a:pt x="176" y="33"/>
                                </a:lnTo>
                                <a:lnTo>
                                  <a:pt x="147" y="59"/>
                                </a:lnTo>
                                <a:lnTo>
                                  <a:pt x="109" y="63"/>
                                </a:lnTo>
                                <a:lnTo>
                                  <a:pt x="38" y="45"/>
                                </a:lnTo>
                                <a:lnTo>
                                  <a:pt x="0" y="27"/>
                                </a:lnTo>
                                <a:close/>
                              </a:path>
                            </a:pathLst>
                          </a:custGeom>
                          <a:solidFill>
                            <a:srgbClr val="40404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949" name="Freeform 957"/>
                          <p:cNvSpPr>
                            <a:spLocks/>
                          </p:cNvSpPr>
                          <p:nvPr/>
                        </p:nvSpPr>
                        <p:spPr bwMode="auto">
                          <a:xfrm>
                            <a:off x="3064" y="3242"/>
                            <a:ext cx="18" cy="21"/>
                          </a:xfrm>
                          <a:custGeom>
                            <a:avLst/>
                            <a:gdLst>
                              <a:gd name="T0" fmla="*/ 0 w 331"/>
                              <a:gd name="T1" fmla="*/ 228 h 296"/>
                              <a:gd name="T2" fmla="*/ 5 w 331"/>
                              <a:gd name="T3" fmla="*/ 264 h 296"/>
                              <a:gd name="T4" fmla="*/ 9 w 331"/>
                              <a:gd name="T5" fmla="*/ 282 h 296"/>
                              <a:gd name="T6" fmla="*/ 15 w 331"/>
                              <a:gd name="T7" fmla="*/ 289 h 296"/>
                              <a:gd name="T8" fmla="*/ 30 w 331"/>
                              <a:gd name="T9" fmla="*/ 295 h 296"/>
                              <a:gd name="T10" fmla="*/ 43 w 331"/>
                              <a:gd name="T11" fmla="*/ 296 h 296"/>
                              <a:gd name="T12" fmla="*/ 66 w 331"/>
                              <a:gd name="T13" fmla="*/ 295 h 296"/>
                              <a:gd name="T14" fmla="*/ 81 w 331"/>
                              <a:gd name="T15" fmla="*/ 285 h 296"/>
                              <a:gd name="T16" fmla="*/ 85 w 331"/>
                              <a:gd name="T17" fmla="*/ 276 h 296"/>
                              <a:gd name="T18" fmla="*/ 87 w 331"/>
                              <a:gd name="T19" fmla="*/ 240 h 296"/>
                              <a:gd name="T20" fmla="*/ 91 w 331"/>
                              <a:gd name="T21" fmla="*/ 209 h 296"/>
                              <a:gd name="T22" fmla="*/ 91 w 331"/>
                              <a:gd name="T23" fmla="*/ 187 h 296"/>
                              <a:gd name="T24" fmla="*/ 93 w 331"/>
                              <a:gd name="T25" fmla="*/ 176 h 296"/>
                              <a:gd name="T26" fmla="*/ 98 w 331"/>
                              <a:gd name="T27" fmla="*/ 156 h 296"/>
                              <a:gd name="T28" fmla="*/ 107 w 331"/>
                              <a:gd name="T29" fmla="*/ 150 h 296"/>
                              <a:gd name="T30" fmla="*/ 119 w 331"/>
                              <a:gd name="T31" fmla="*/ 150 h 296"/>
                              <a:gd name="T32" fmla="*/ 144 w 331"/>
                              <a:gd name="T33" fmla="*/ 153 h 296"/>
                              <a:gd name="T34" fmla="*/ 184 w 331"/>
                              <a:gd name="T35" fmla="*/ 162 h 296"/>
                              <a:gd name="T36" fmla="*/ 216 w 331"/>
                              <a:gd name="T37" fmla="*/ 168 h 296"/>
                              <a:gd name="T38" fmla="*/ 243 w 331"/>
                              <a:gd name="T39" fmla="*/ 169 h 296"/>
                              <a:gd name="T40" fmla="*/ 273 w 331"/>
                              <a:gd name="T41" fmla="*/ 168 h 296"/>
                              <a:gd name="T42" fmla="*/ 291 w 331"/>
                              <a:gd name="T43" fmla="*/ 162 h 296"/>
                              <a:gd name="T44" fmla="*/ 306 w 331"/>
                              <a:gd name="T45" fmla="*/ 153 h 296"/>
                              <a:gd name="T46" fmla="*/ 318 w 331"/>
                              <a:gd name="T47" fmla="*/ 142 h 296"/>
                              <a:gd name="T48" fmla="*/ 323 w 331"/>
                              <a:gd name="T49" fmla="*/ 127 h 296"/>
                              <a:gd name="T50" fmla="*/ 331 w 331"/>
                              <a:gd name="T51" fmla="*/ 41 h 296"/>
                              <a:gd name="T52" fmla="*/ 325 w 331"/>
                              <a:gd name="T53" fmla="*/ 20 h 296"/>
                              <a:gd name="T54" fmla="*/ 318 w 331"/>
                              <a:gd name="T55" fmla="*/ 10 h 296"/>
                              <a:gd name="T56" fmla="*/ 305 w 331"/>
                              <a:gd name="T57" fmla="*/ 0 h 296"/>
                              <a:gd name="T58" fmla="*/ 318 w 331"/>
                              <a:gd name="T59" fmla="*/ 32 h 296"/>
                              <a:gd name="T60" fmla="*/ 318 w 331"/>
                              <a:gd name="T61" fmla="*/ 45 h 296"/>
                              <a:gd name="T62" fmla="*/ 318 w 331"/>
                              <a:gd name="T63" fmla="*/ 59 h 296"/>
                              <a:gd name="T64" fmla="*/ 316 w 331"/>
                              <a:gd name="T65" fmla="*/ 78 h 296"/>
                              <a:gd name="T66" fmla="*/ 309 w 331"/>
                              <a:gd name="T67" fmla="*/ 109 h 296"/>
                              <a:gd name="T68" fmla="*/ 299 w 331"/>
                              <a:gd name="T69" fmla="*/ 121 h 296"/>
                              <a:gd name="T70" fmla="*/ 284 w 331"/>
                              <a:gd name="T71" fmla="*/ 128 h 296"/>
                              <a:gd name="T72" fmla="*/ 265 w 331"/>
                              <a:gd name="T73" fmla="*/ 130 h 296"/>
                              <a:gd name="T74" fmla="*/ 248 w 331"/>
                              <a:gd name="T75" fmla="*/ 128 h 296"/>
                              <a:gd name="T76" fmla="*/ 228 w 331"/>
                              <a:gd name="T77" fmla="*/ 123 h 296"/>
                              <a:gd name="T78" fmla="*/ 203 w 331"/>
                              <a:gd name="T79" fmla="*/ 118 h 296"/>
                              <a:gd name="T80" fmla="*/ 176 w 331"/>
                              <a:gd name="T81" fmla="*/ 110 h 296"/>
                              <a:gd name="T82" fmla="*/ 155 w 331"/>
                              <a:gd name="T83" fmla="*/ 105 h 296"/>
                              <a:gd name="T84" fmla="*/ 132 w 331"/>
                              <a:gd name="T85" fmla="*/ 100 h 296"/>
                              <a:gd name="T86" fmla="*/ 108 w 331"/>
                              <a:gd name="T87" fmla="*/ 105 h 296"/>
                              <a:gd name="T88" fmla="*/ 98 w 331"/>
                              <a:gd name="T89" fmla="*/ 115 h 296"/>
                              <a:gd name="T90" fmla="*/ 91 w 331"/>
                              <a:gd name="T91" fmla="*/ 142 h 296"/>
                              <a:gd name="T92" fmla="*/ 83 w 331"/>
                              <a:gd name="T93" fmla="*/ 167 h 296"/>
                              <a:gd name="T94" fmla="*/ 68 w 331"/>
                              <a:gd name="T95" fmla="*/ 196 h 296"/>
                              <a:gd name="T96" fmla="*/ 56 w 331"/>
                              <a:gd name="T97" fmla="*/ 212 h 296"/>
                              <a:gd name="T98" fmla="*/ 45 w 331"/>
                              <a:gd name="T99" fmla="*/ 223 h 296"/>
                              <a:gd name="T100" fmla="*/ 27 w 331"/>
                              <a:gd name="T101" fmla="*/ 228 h 296"/>
                              <a:gd name="T102" fmla="*/ 11 w 331"/>
                              <a:gd name="T103" fmla="*/ 231 h 296"/>
                              <a:gd name="T104" fmla="*/ 0 w 331"/>
                              <a:gd name="T105" fmla="*/ 22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1" h="296">
                                <a:moveTo>
                                  <a:pt x="0" y="228"/>
                                </a:moveTo>
                                <a:lnTo>
                                  <a:pt x="5" y="264"/>
                                </a:lnTo>
                                <a:lnTo>
                                  <a:pt x="9" y="282"/>
                                </a:lnTo>
                                <a:lnTo>
                                  <a:pt x="15" y="289"/>
                                </a:lnTo>
                                <a:lnTo>
                                  <a:pt x="30" y="295"/>
                                </a:lnTo>
                                <a:lnTo>
                                  <a:pt x="43" y="296"/>
                                </a:lnTo>
                                <a:lnTo>
                                  <a:pt x="66" y="295"/>
                                </a:lnTo>
                                <a:lnTo>
                                  <a:pt x="81" y="285"/>
                                </a:lnTo>
                                <a:lnTo>
                                  <a:pt x="85" y="276"/>
                                </a:lnTo>
                                <a:lnTo>
                                  <a:pt x="87" y="240"/>
                                </a:lnTo>
                                <a:lnTo>
                                  <a:pt x="91" y="209"/>
                                </a:lnTo>
                                <a:lnTo>
                                  <a:pt x="91" y="187"/>
                                </a:lnTo>
                                <a:lnTo>
                                  <a:pt x="93" y="176"/>
                                </a:lnTo>
                                <a:lnTo>
                                  <a:pt x="98" y="156"/>
                                </a:lnTo>
                                <a:lnTo>
                                  <a:pt x="107" y="150"/>
                                </a:lnTo>
                                <a:lnTo>
                                  <a:pt x="119" y="150"/>
                                </a:lnTo>
                                <a:lnTo>
                                  <a:pt x="144" y="153"/>
                                </a:lnTo>
                                <a:lnTo>
                                  <a:pt x="184" y="162"/>
                                </a:lnTo>
                                <a:lnTo>
                                  <a:pt x="216" y="168"/>
                                </a:lnTo>
                                <a:lnTo>
                                  <a:pt x="243" y="169"/>
                                </a:lnTo>
                                <a:lnTo>
                                  <a:pt x="273" y="168"/>
                                </a:lnTo>
                                <a:lnTo>
                                  <a:pt x="291" y="162"/>
                                </a:lnTo>
                                <a:lnTo>
                                  <a:pt x="306" y="153"/>
                                </a:lnTo>
                                <a:lnTo>
                                  <a:pt x="318" y="142"/>
                                </a:lnTo>
                                <a:lnTo>
                                  <a:pt x="323" y="127"/>
                                </a:lnTo>
                                <a:lnTo>
                                  <a:pt x="331" y="41"/>
                                </a:lnTo>
                                <a:lnTo>
                                  <a:pt x="325" y="20"/>
                                </a:lnTo>
                                <a:lnTo>
                                  <a:pt x="318" y="10"/>
                                </a:lnTo>
                                <a:lnTo>
                                  <a:pt x="305" y="0"/>
                                </a:lnTo>
                                <a:lnTo>
                                  <a:pt x="318" y="32"/>
                                </a:lnTo>
                                <a:lnTo>
                                  <a:pt x="318" y="45"/>
                                </a:lnTo>
                                <a:lnTo>
                                  <a:pt x="318" y="59"/>
                                </a:lnTo>
                                <a:lnTo>
                                  <a:pt x="316" y="78"/>
                                </a:lnTo>
                                <a:lnTo>
                                  <a:pt x="309" y="109"/>
                                </a:lnTo>
                                <a:lnTo>
                                  <a:pt x="299" y="121"/>
                                </a:lnTo>
                                <a:lnTo>
                                  <a:pt x="284" y="128"/>
                                </a:lnTo>
                                <a:lnTo>
                                  <a:pt x="265" y="130"/>
                                </a:lnTo>
                                <a:lnTo>
                                  <a:pt x="248" y="128"/>
                                </a:lnTo>
                                <a:lnTo>
                                  <a:pt x="228" y="123"/>
                                </a:lnTo>
                                <a:lnTo>
                                  <a:pt x="203" y="118"/>
                                </a:lnTo>
                                <a:lnTo>
                                  <a:pt x="176" y="110"/>
                                </a:lnTo>
                                <a:lnTo>
                                  <a:pt x="155" y="105"/>
                                </a:lnTo>
                                <a:lnTo>
                                  <a:pt x="132" y="100"/>
                                </a:lnTo>
                                <a:lnTo>
                                  <a:pt x="108" y="105"/>
                                </a:lnTo>
                                <a:lnTo>
                                  <a:pt x="98" y="115"/>
                                </a:lnTo>
                                <a:lnTo>
                                  <a:pt x="91" y="142"/>
                                </a:lnTo>
                                <a:lnTo>
                                  <a:pt x="83" y="167"/>
                                </a:lnTo>
                                <a:lnTo>
                                  <a:pt x="68" y="196"/>
                                </a:lnTo>
                                <a:lnTo>
                                  <a:pt x="56" y="212"/>
                                </a:lnTo>
                                <a:lnTo>
                                  <a:pt x="45" y="223"/>
                                </a:lnTo>
                                <a:lnTo>
                                  <a:pt x="27" y="228"/>
                                </a:lnTo>
                                <a:lnTo>
                                  <a:pt x="11" y="231"/>
                                </a:lnTo>
                                <a:lnTo>
                                  <a:pt x="0" y="228"/>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grpSp>
                  <p:nvGrpSpPr>
                    <p:cNvPr id="933" name="Group 958"/>
                    <p:cNvGrpSpPr>
                      <a:grpSpLocks/>
                    </p:cNvGrpSpPr>
                    <p:nvPr/>
                  </p:nvGrpSpPr>
                  <p:grpSpPr bwMode="auto">
                    <a:xfrm>
                      <a:off x="3096" y="3250"/>
                      <a:ext cx="51" cy="11"/>
                      <a:chOff x="3096" y="3250"/>
                      <a:chExt cx="51" cy="11"/>
                    </a:xfrm>
                  </p:grpSpPr>
                  <p:grpSp>
                    <p:nvGrpSpPr>
                      <p:cNvPr id="937" name="Group 959"/>
                      <p:cNvGrpSpPr>
                        <a:grpSpLocks/>
                      </p:cNvGrpSpPr>
                      <p:nvPr/>
                    </p:nvGrpSpPr>
                    <p:grpSpPr bwMode="auto">
                      <a:xfrm>
                        <a:off x="3096" y="3255"/>
                        <a:ext cx="9" cy="6"/>
                        <a:chOff x="3096" y="3255"/>
                        <a:chExt cx="9" cy="6"/>
                      </a:xfrm>
                    </p:grpSpPr>
                    <p:sp>
                      <p:nvSpPr>
                        <p:cNvPr id="941" name="Freeform 960"/>
                        <p:cNvSpPr>
                          <a:spLocks/>
                        </p:cNvSpPr>
                        <p:nvPr/>
                      </p:nvSpPr>
                      <p:spPr bwMode="auto">
                        <a:xfrm>
                          <a:off x="3097" y="3258"/>
                          <a:ext cx="8" cy="3"/>
                        </a:xfrm>
                        <a:custGeom>
                          <a:avLst/>
                          <a:gdLst>
                            <a:gd name="T0" fmla="*/ 0 w 141"/>
                            <a:gd name="T1" fmla="*/ 10 h 41"/>
                            <a:gd name="T2" fmla="*/ 13 w 141"/>
                            <a:gd name="T3" fmla="*/ 41 h 41"/>
                            <a:gd name="T4" fmla="*/ 141 w 141"/>
                            <a:gd name="T5" fmla="*/ 32 h 41"/>
                            <a:gd name="T6" fmla="*/ 131 w 141"/>
                            <a:gd name="T7" fmla="*/ 0 h 41"/>
                            <a:gd name="T8" fmla="*/ 0 w 141"/>
                            <a:gd name="T9" fmla="*/ 10 h 41"/>
                          </a:gdLst>
                          <a:ahLst/>
                          <a:cxnLst>
                            <a:cxn ang="0">
                              <a:pos x="T0" y="T1"/>
                            </a:cxn>
                            <a:cxn ang="0">
                              <a:pos x="T2" y="T3"/>
                            </a:cxn>
                            <a:cxn ang="0">
                              <a:pos x="T4" y="T5"/>
                            </a:cxn>
                            <a:cxn ang="0">
                              <a:pos x="T6" y="T7"/>
                            </a:cxn>
                            <a:cxn ang="0">
                              <a:pos x="T8" y="T9"/>
                            </a:cxn>
                          </a:cxnLst>
                          <a:rect l="0" t="0" r="r" b="b"/>
                          <a:pathLst>
                            <a:path w="141" h="41">
                              <a:moveTo>
                                <a:pt x="0" y="10"/>
                              </a:moveTo>
                              <a:lnTo>
                                <a:pt x="13" y="41"/>
                              </a:lnTo>
                              <a:lnTo>
                                <a:pt x="141" y="32"/>
                              </a:lnTo>
                              <a:lnTo>
                                <a:pt x="131" y="0"/>
                              </a:lnTo>
                              <a:lnTo>
                                <a:pt x="0" y="10"/>
                              </a:lnTo>
                              <a:close/>
                            </a:path>
                          </a:pathLst>
                        </a:custGeom>
                        <a:solidFill>
                          <a:srgbClr val="000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942" name="Freeform 961"/>
                        <p:cNvSpPr>
                          <a:spLocks/>
                        </p:cNvSpPr>
                        <p:nvPr/>
                      </p:nvSpPr>
                      <p:spPr bwMode="auto">
                        <a:xfrm>
                          <a:off x="3096" y="3255"/>
                          <a:ext cx="9" cy="3"/>
                        </a:xfrm>
                        <a:custGeom>
                          <a:avLst/>
                          <a:gdLst>
                            <a:gd name="T0" fmla="*/ 0 w 161"/>
                            <a:gd name="T1" fmla="*/ 10 h 44"/>
                            <a:gd name="T2" fmla="*/ 134 w 161"/>
                            <a:gd name="T3" fmla="*/ 0 h 44"/>
                            <a:gd name="T4" fmla="*/ 151 w 161"/>
                            <a:gd name="T5" fmla="*/ 11 h 44"/>
                            <a:gd name="T6" fmla="*/ 161 w 161"/>
                            <a:gd name="T7" fmla="*/ 37 h 44"/>
                            <a:gd name="T8" fmla="*/ 21 w 161"/>
                            <a:gd name="T9" fmla="*/ 44 h 44"/>
                            <a:gd name="T10" fmla="*/ 10 w 161"/>
                            <a:gd name="T11" fmla="*/ 38 h 44"/>
                            <a:gd name="T12" fmla="*/ 0 w 161"/>
                            <a:gd name="T13" fmla="*/ 10 h 44"/>
                          </a:gdLst>
                          <a:ahLst/>
                          <a:cxnLst>
                            <a:cxn ang="0">
                              <a:pos x="T0" y="T1"/>
                            </a:cxn>
                            <a:cxn ang="0">
                              <a:pos x="T2" y="T3"/>
                            </a:cxn>
                            <a:cxn ang="0">
                              <a:pos x="T4" y="T5"/>
                            </a:cxn>
                            <a:cxn ang="0">
                              <a:pos x="T6" y="T7"/>
                            </a:cxn>
                            <a:cxn ang="0">
                              <a:pos x="T8" y="T9"/>
                            </a:cxn>
                            <a:cxn ang="0">
                              <a:pos x="T10" y="T11"/>
                            </a:cxn>
                            <a:cxn ang="0">
                              <a:pos x="T12" y="T13"/>
                            </a:cxn>
                          </a:cxnLst>
                          <a:rect l="0" t="0" r="r" b="b"/>
                          <a:pathLst>
                            <a:path w="161" h="44">
                              <a:moveTo>
                                <a:pt x="0" y="10"/>
                              </a:moveTo>
                              <a:lnTo>
                                <a:pt x="134" y="0"/>
                              </a:lnTo>
                              <a:lnTo>
                                <a:pt x="151" y="11"/>
                              </a:lnTo>
                              <a:lnTo>
                                <a:pt x="161" y="37"/>
                              </a:lnTo>
                              <a:lnTo>
                                <a:pt x="21" y="44"/>
                              </a:lnTo>
                              <a:lnTo>
                                <a:pt x="10" y="38"/>
                              </a:lnTo>
                              <a:lnTo>
                                <a:pt x="0" y="10"/>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nvGrpSpPr>
                      <p:cNvPr id="938" name="Group 962"/>
                      <p:cNvGrpSpPr>
                        <a:grpSpLocks/>
                      </p:cNvGrpSpPr>
                      <p:nvPr/>
                    </p:nvGrpSpPr>
                    <p:grpSpPr bwMode="auto">
                      <a:xfrm>
                        <a:off x="3138" y="3250"/>
                        <a:ext cx="9" cy="5"/>
                        <a:chOff x="3138" y="3250"/>
                        <a:chExt cx="9" cy="5"/>
                      </a:xfrm>
                    </p:grpSpPr>
                    <p:sp>
                      <p:nvSpPr>
                        <p:cNvPr id="939" name="Freeform 963"/>
                        <p:cNvSpPr>
                          <a:spLocks/>
                        </p:cNvSpPr>
                        <p:nvPr/>
                      </p:nvSpPr>
                      <p:spPr bwMode="auto">
                        <a:xfrm>
                          <a:off x="3139" y="3252"/>
                          <a:ext cx="8" cy="3"/>
                        </a:xfrm>
                        <a:custGeom>
                          <a:avLst/>
                          <a:gdLst>
                            <a:gd name="T0" fmla="*/ 0 w 141"/>
                            <a:gd name="T1" fmla="*/ 11 h 43"/>
                            <a:gd name="T2" fmla="*/ 13 w 141"/>
                            <a:gd name="T3" fmla="*/ 43 h 43"/>
                            <a:gd name="T4" fmla="*/ 141 w 141"/>
                            <a:gd name="T5" fmla="*/ 32 h 43"/>
                            <a:gd name="T6" fmla="*/ 129 w 141"/>
                            <a:gd name="T7" fmla="*/ 0 h 43"/>
                            <a:gd name="T8" fmla="*/ 0 w 141"/>
                            <a:gd name="T9" fmla="*/ 11 h 43"/>
                          </a:gdLst>
                          <a:ahLst/>
                          <a:cxnLst>
                            <a:cxn ang="0">
                              <a:pos x="T0" y="T1"/>
                            </a:cxn>
                            <a:cxn ang="0">
                              <a:pos x="T2" y="T3"/>
                            </a:cxn>
                            <a:cxn ang="0">
                              <a:pos x="T4" y="T5"/>
                            </a:cxn>
                            <a:cxn ang="0">
                              <a:pos x="T6" y="T7"/>
                            </a:cxn>
                            <a:cxn ang="0">
                              <a:pos x="T8" y="T9"/>
                            </a:cxn>
                          </a:cxnLst>
                          <a:rect l="0" t="0" r="r" b="b"/>
                          <a:pathLst>
                            <a:path w="141" h="43">
                              <a:moveTo>
                                <a:pt x="0" y="11"/>
                              </a:moveTo>
                              <a:lnTo>
                                <a:pt x="13" y="43"/>
                              </a:lnTo>
                              <a:lnTo>
                                <a:pt x="141" y="32"/>
                              </a:lnTo>
                              <a:lnTo>
                                <a:pt x="129" y="0"/>
                              </a:lnTo>
                              <a:lnTo>
                                <a:pt x="0" y="11"/>
                              </a:lnTo>
                              <a:close/>
                            </a:path>
                          </a:pathLst>
                        </a:custGeom>
                        <a:solidFill>
                          <a:srgbClr val="000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940" name="Freeform 964"/>
                        <p:cNvSpPr>
                          <a:spLocks/>
                        </p:cNvSpPr>
                        <p:nvPr/>
                      </p:nvSpPr>
                      <p:spPr bwMode="auto">
                        <a:xfrm>
                          <a:off x="3138" y="3250"/>
                          <a:ext cx="9" cy="3"/>
                        </a:xfrm>
                        <a:custGeom>
                          <a:avLst/>
                          <a:gdLst>
                            <a:gd name="T0" fmla="*/ 0 w 161"/>
                            <a:gd name="T1" fmla="*/ 6 h 43"/>
                            <a:gd name="T2" fmla="*/ 135 w 161"/>
                            <a:gd name="T3" fmla="*/ 0 h 43"/>
                            <a:gd name="T4" fmla="*/ 149 w 161"/>
                            <a:gd name="T5" fmla="*/ 10 h 43"/>
                            <a:gd name="T6" fmla="*/ 161 w 161"/>
                            <a:gd name="T7" fmla="*/ 35 h 43"/>
                            <a:gd name="T8" fmla="*/ 22 w 161"/>
                            <a:gd name="T9" fmla="*/ 43 h 43"/>
                            <a:gd name="T10" fmla="*/ 10 w 161"/>
                            <a:gd name="T11" fmla="*/ 36 h 43"/>
                            <a:gd name="T12" fmla="*/ 0 w 161"/>
                            <a:gd name="T13" fmla="*/ 6 h 43"/>
                          </a:gdLst>
                          <a:ahLst/>
                          <a:cxnLst>
                            <a:cxn ang="0">
                              <a:pos x="T0" y="T1"/>
                            </a:cxn>
                            <a:cxn ang="0">
                              <a:pos x="T2" y="T3"/>
                            </a:cxn>
                            <a:cxn ang="0">
                              <a:pos x="T4" y="T5"/>
                            </a:cxn>
                            <a:cxn ang="0">
                              <a:pos x="T6" y="T7"/>
                            </a:cxn>
                            <a:cxn ang="0">
                              <a:pos x="T8" y="T9"/>
                            </a:cxn>
                            <a:cxn ang="0">
                              <a:pos x="T10" y="T11"/>
                            </a:cxn>
                            <a:cxn ang="0">
                              <a:pos x="T12" y="T13"/>
                            </a:cxn>
                          </a:cxnLst>
                          <a:rect l="0" t="0" r="r" b="b"/>
                          <a:pathLst>
                            <a:path w="161" h="43">
                              <a:moveTo>
                                <a:pt x="0" y="6"/>
                              </a:moveTo>
                              <a:lnTo>
                                <a:pt x="135" y="0"/>
                              </a:lnTo>
                              <a:lnTo>
                                <a:pt x="149" y="10"/>
                              </a:lnTo>
                              <a:lnTo>
                                <a:pt x="161" y="35"/>
                              </a:lnTo>
                              <a:lnTo>
                                <a:pt x="22" y="43"/>
                              </a:lnTo>
                              <a:lnTo>
                                <a:pt x="10" y="36"/>
                              </a:lnTo>
                              <a:lnTo>
                                <a:pt x="0" y="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934" name="Group 965"/>
                    <p:cNvGrpSpPr>
                      <a:grpSpLocks/>
                    </p:cNvGrpSpPr>
                    <p:nvPr/>
                  </p:nvGrpSpPr>
                  <p:grpSpPr bwMode="auto">
                    <a:xfrm>
                      <a:off x="3052" y="3245"/>
                      <a:ext cx="101" cy="71"/>
                      <a:chOff x="3052" y="3245"/>
                      <a:chExt cx="101" cy="71"/>
                    </a:xfrm>
                  </p:grpSpPr>
                  <p:sp>
                    <p:nvSpPr>
                      <p:cNvPr id="935" name="Freeform 966"/>
                      <p:cNvSpPr>
                        <a:spLocks/>
                      </p:cNvSpPr>
                      <p:nvPr/>
                    </p:nvSpPr>
                    <p:spPr bwMode="auto">
                      <a:xfrm>
                        <a:off x="3104" y="3250"/>
                        <a:ext cx="5" cy="55"/>
                      </a:xfrm>
                      <a:custGeom>
                        <a:avLst/>
                        <a:gdLst>
                          <a:gd name="T0" fmla="*/ 0 w 93"/>
                          <a:gd name="T1" fmla="*/ 0 h 775"/>
                          <a:gd name="T2" fmla="*/ 19 w 93"/>
                          <a:gd name="T3" fmla="*/ 35 h 775"/>
                          <a:gd name="T4" fmla="*/ 32 w 93"/>
                          <a:gd name="T5" fmla="*/ 64 h 775"/>
                          <a:gd name="T6" fmla="*/ 40 w 93"/>
                          <a:gd name="T7" fmla="*/ 91 h 775"/>
                          <a:gd name="T8" fmla="*/ 47 w 93"/>
                          <a:gd name="T9" fmla="*/ 115 h 775"/>
                          <a:gd name="T10" fmla="*/ 54 w 93"/>
                          <a:gd name="T11" fmla="*/ 143 h 775"/>
                          <a:gd name="T12" fmla="*/ 59 w 93"/>
                          <a:gd name="T13" fmla="*/ 173 h 775"/>
                          <a:gd name="T14" fmla="*/ 64 w 93"/>
                          <a:gd name="T15" fmla="*/ 201 h 775"/>
                          <a:gd name="T16" fmla="*/ 70 w 93"/>
                          <a:gd name="T17" fmla="*/ 227 h 775"/>
                          <a:gd name="T18" fmla="*/ 82 w 93"/>
                          <a:gd name="T19" fmla="*/ 246 h 775"/>
                          <a:gd name="T20" fmla="*/ 80 w 93"/>
                          <a:gd name="T21" fmla="*/ 270 h 775"/>
                          <a:gd name="T22" fmla="*/ 77 w 93"/>
                          <a:gd name="T23" fmla="*/ 302 h 775"/>
                          <a:gd name="T24" fmla="*/ 77 w 93"/>
                          <a:gd name="T25" fmla="*/ 341 h 775"/>
                          <a:gd name="T26" fmla="*/ 83 w 93"/>
                          <a:gd name="T27" fmla="*/ 389 h 775"/>
                          <a:gd name="T28" fmla="*/ 90 w 93"/>
                          <a:gd name="T29" fmla="*/ 474 h 775"/>
                          <a:gd name="T30" fmla="*/ 93 w 93"/>
                          <a:gd name="T31" fmla="*/ 551 h 775"/>
                          <a:gd name="T32" fmla="*/ 93 w 93"/>
                          <a:gd name="T33" fmla="*/ 608 h 775"/>
                          <a:gd name="T34" fmla="*/ 87 w 93"/>
                          <a:gd name="T35" fmla="*/ 666 h 775"/>
                          <a:gd name="T36" fmla="*/ 82 w 93"/>
                          <a:gd name="T37" fmla="*/ 717 h 775"/>
                          <a:gd name="T38" fmla="*/ 70 w 93"/>
                          <a:gd name="T39" fmla="*/ 775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3" h="775">
                            <a:moveTo>
                              <a:pt x="0" y="0"/>
                            </a:moveTo>
                            <a:lnTo>
                              <a:pt x="19" y="35"/>
                            </a:lnTo>
                            <a:lnTo>
                              <a:pt x="32" y="64"/>
                            </a:lnTo>
                            <a:lnTo>
                              <a:pt x="40" y="91"/>
                            </a:lnTo>
                            <a:lnTo>
                              <a:pt x="47" y="115"/>
                            </a:lnTo>
                            <a:lnTo>
                              <a:pt x="54" y="143"/>
                            </a:lnTo>
                            <a:lnTo>
                              <a:pt x="59" y="173"/>
                            </a:lnTo>
                            <a:lnTo>
                              <a:pt x="64" y="201"/>
                            </a:lnTo>
                            <a:lnTo>
                              <a:pt x="70" y="227"/>
                            </a:lnTo>
                            <a:lnTo>
                              <a:pt x="82" y="246"/>
                            </a:lnTo>
                            <a:lnTo>
                              <a:pt x="80" y="270"/>
                            </a:lnTo>
                            <a:lnTo>
                              <a:pt x="77" y="302"/>
                            </a:lnTo>
                            <a:lnTo>
                              <a:pt x="77" y="341"/>
                            </a:lnTo>
                            <a:lnTo>
                              <a:pt x="83" y="389"/>
                            </a:lnTo>
                            <a:lnTo>
                              <a:pt x="90" y="474"/>
                            </a:lnTo>
                            <a:lnTo>
                              <a:pt x="93" y="551"/>
                            </a:lnTo>
                            <a:lnTo>
                              <a:pt x="93" y="608"/>
                            </a:lnTo>
                            <a:lnTo>
                              <a:pt x="87" y="666"/>
                            </a:lnTo>
                            <a:lnTo>
                              <a:pt x="82" y="717"/>
                            </a:lnTo>
                            <a:lnTo>
                              <a:pt x="70" y="775"/>
                            </a:lnTo>
                          </a:path>
                        </a:pathLst>
                      </a:custGeom>
                      <a:noFill/>
                      <a:ln w="0">
                        <a:solidFill>
                          <a:srgbClr val="00004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936" name="Freeform 967"/>
                      <p:cNvSpPr>
                        <a:spLocks/>
                      </p:cNvSpPr>
                      <p:nvPr/>
                    </p:nvSpPr>
                    <p:spPr bwMode="auto">
                      <a:xfrm>
                        <a:off x="3052" y="3245"/>
                        <a:ext cx="101" cy="71"/>
                      </a:xfrm>
                      <a:custGeom>
                        <a:avLst/>
                        <a:gdLst>
                          <a:gd name="T0" fmla="*/ 166 w 1822"/>
                          <a:gd name="T1" fmla="*/ 119 h 996"/>
                          <a:gd name="T2" fmla="*/ 100 w 1822"/>
                          <a:gd name="T3" fmla="*/ 130 h 996"/>
                          <a:gd name="T4" fmla="*/ 54 w 1822"/>
                          <a:gd name="T5" fmla="*/ 137 h 996"/>
                          <a:gd name="T6" fmla="*/ 0 w 1822"/>
                          <a:gd name="T7" fmla="*/ 138 h 996"/>
                          <a:gd name="T8" fmla="*/ 16 w 1822"/>
                          <a:gd name="T9" fmla="*/ 191 h 996"/>
                          <a:gd name="T10" fmla="*/ 28 w 1822"/>
                          <a:gd name="T11" fmla="*/ 231 h 996"/>
                          <a:gd name="T12" fmla="*/ 41 w 1822"/>
                          <a:gd name="T13" fmla="*/ 282 h 996"/>
                          <a:gd name="T14" fmla="*/ 48 w 1822"/>
                          <a:gd name="T15" fmla="*/ 328 h 996"/>
                          <a:gd name="T16" fmla="*/ 57 w 1822"/>
                          <a:gd name="T17" fmla="*/ 387 h 996"/>
                          <a:gd name="T18" fmla="*/ 87 w 1822"/>
                          <a:gd name="T19" fmla="*/ 417 h 996"/>
                          <a:gd name="T20" fmla="*/ 61 w 1822"/>
                          <a:gd name="T21" fmla="*/ 430 h 996"/>
                          <a:gd name="T22" fmla="*/ 61 w 1822"/>
                          <a:gd name="T23" fmla="*/ 483 h 996"/>
                          <a:gd name="T24" fmla="*/ 65 w 1822"/>
                          <a:gd name="T25" fmla="*/ 536 h 996"/>
                          <a:gd name="T26" fmla="*/ 71 w 1822"/>
                          <a:gd name="T27" fmla="*/ 604 h 996"/>
                          <a:gd name="T28" fmla="*/ 77 w 1822"/>
                          <a:gd name="T29" fmla="*/ 727 h 996"/>
                          <a:gd name="T30" fmla="*/ 77 w 1822"/>
                          <a:gd name="T31" fmla="*/ 841 h 996"/>
                          <a:gd name="T32" fmla="*/ 73 w 1822"/>
                          <a:gd name="T33" fmla="*/ 905 h 996"/>
                          <a:gd name="T34" fmla="*/ 71 w 1822"/>
                          <a:gd name="T35" fmla="*/ 955 h 996"/>
                          <a:gd name="T36" fmla="*/ 65 w 1822"/>
                          <a:gd name="T37" fmla="*/ 996 h 996"/>
                          <a:gd name="T38" fmla="*/ 1520 w 1822"/>
                          <a:gd name="T39" fmla="*/ 758 h 996"/>
                          <a:gd name="T40" fmla="*/ 1591 w 1822"/>
                          <a:gd name="T41" fmla="*/ 741 h 996"/>
                          <a:gd name="T42" fmla="*/ 1585 w 1822"/>
                          <a:gd name="T43" fmla="*/ 699 h 996"/>
                          <a:gd name="T44" fmla="*/ 1592 w 1822"/>
                          <a:gd name="T45" fmla="*/ 657 h 996"/>
                          <a:gd name="T46" fmla="*/ 1598 w 1822"/>
                          <a:gd name="T47" fmla="*/ 620 h 996"/>
                          <a:gd name="T48" fmla="*/ 1618 w 1822"/>
                          <a:gd name="T49" fmla="*/ 567 h 996"/>
                          <a:gd name="T50" fmla="*/ 1637 w 1822"/>
                          <a:gd name="T51" fmla="*/ 527 h 996"/>
                          <a:gd name="T52" fmla="*/ 1663 w 1822"/>
                          <a:gd name="T53" fmla="*/ 475 h 996"/>
                          <a:gd name="T54" fmla="*/ 1693 w 1822"/>
                          <a:gd name="T55" fmla="*/ 430 h 996"/>
                          <a:gd name="T56" fmla="*/ 1715 w 1822"/>
                          <a:gd name="T57" fmla="*/ 389 h 996"/>
                          <a:gd name="T58" fmla="*/ 1751 w 1822"/>
                          <a:gd name="T59" fmla="*/ 345 h 996"/>
                          <a:gd name="T60" fmla="*/ 1781 w 1822"/>
                          <a:gd name="T61" fmla="*/ 309 h 996"/>
                          <a:gd name="T62" fmla="*/ 1810 w 1822"/>
                          <a:gd name="T63" fmla="*/ 270 h 996"/>
                          <a:gd name="T64" fmla="*/ 1822 w 1822"/>
                          <a:gd name="T65" fmla="*/ 242 h 996"/>
                          <a:gd name="T66" fmla="*/ 1810 w 1822"/>
                          <a:gd name="T67" fmla="*/ 228 h 996"/>
                          <a:gd name="T68" fmla="*/ 1805 w 1822"/>
                          <a:gd name="T69" fmla="*/ 193 h 996"/>
                          <a:gd name="T70" fmla="*/ 1792 w 1822"/>
                          <a:gd name="T71" fmla="*/ 143 h 996"/>
                          <a:gd name="T72" fmla="*/ 1777 w 1822"/>
                          <a:gd name="T73" fmla="*/ 97 h 996"/>
                          <a:gd name="T74" fmla="*/ 1759 w 1822"/>
                          <a:gd name="T75" fmla="*/ 55 h 996"/>
                          <a:gd name="T76" fmla="*/ 1733 w 1822"/>
                          <a:gd name="T77" fmla="*/ 23 h 996"/>
                          <a:gd name="T78" fmla="*/ 1715 w 1822"/>
                          <a:gd name="T79" fmla="*/ 0 h 996"/>
                          <a:gd name="T80" fmla="*/ 1616 w 1822"/>
                          <a:gd name="T81" fmla="*/ 0 h 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22" h="996">
                            <a:moveTo>
                              <a:pt x="166" y="119"/>
                            </a:moveTo>
                            <a:lnTo>
                              <a:pt x="100" y="130"/>
                            </a:lnTo>
                            <a:lnTo>
                              <a:pt x="54" y="137"/>
                            </a:lnTo>
                            <a:lnTo>
                              <a:pt x="0" y="138"/>
                            </a:lnTo>
                            <a:lnTo>
                              <a:pt x="16" y="191"/>
                            </a:lnTo>
                            <a:lnTo>
                              <a:pt x="28" y="231"/>
                            </a:lnTo>
                            <a:lnTo>
                              <a:pt x="41" y="282"/>
                            </a:lnTo>
                            <a:lnTo>
                              <a:pt x="48" y="328"/>
                            </a:lnTo>
                            <a:lnTo>
                              <a:pt x="57" y="387"/>
                            </a:lnTo>
                            <a:lnTo>
                              <a:pt x="87" y="417"/>
                            </a:lnTo>
                            <a:lnTo>
                              <a:pt x="61" y="430"/>
                            </a:lnTo>
                            <a:lnTo>
                              <a:pt x="61" y="483"/>
                            </a:lnTo>
                            <a:lnTo>
                              <a:pt x="65" y="536"/>
                            </a:lnTo>
                            <a:lnTo>
                              <a:pt x="71" y="604"/>
                            </a:lnTo>
                            <a:lnTo>
                              <a:pt x="77" y="727"/>
                            </a:lnTo>
                            <a:lnTo>
                              <a:pt x="77" y="841"/>
                            </a:lnTo>
                            <a:lnTo>
                              <a:pt x="73" y="905"/>
                            </a:lnTo>
                            <a:lnTo>
                              <a:pt x="71" y="955"/>
                            </a:lnTo>
                            <a:lnTo>
                              <a:pt x="65" y="996"/>
                            </a:lnTo>
                            <a:lnTo>
                              <a:pt x="1520" y="758"/>
                            </a:lnTo>
                            <a:lnTo>
                              <a:pt x="1591" y="741"/>
                            </a:lnTo>
                            <a:lnTo>
                              <a:pt x="1585" y="699"/>
                            </a:lnTo>
                            <a:lnTo>
                              <a:pt x="1592" y="657"/>
                            </a:lnTo>
                            <a:lnTo>
                              <a:pt x="1598" y="620"/>
                            </a:lnTo>
                            <a:lnTo>
                              <a:pt x="1618" y="567"/>
                            </a:lnTo>
                            <a:lnTo>
                              <a:pt x="1637" y="527"/>
                            </a:lnTo>
                            <a:lnTo>
                              <a:pt x="1663" y="475"/>
                            </a:lnTo>
                            <a:lnTo>
                              <a:pt x="1693" y="430"/>
                            </a:lnTo>
                            <a:lnTo>
                              <a:pt x="1715" y="389"/>
                            </a:lnTo>
                            <a:lnTo>
                              <a:pt x="1751" y="345"/>
                            </a:lnTo>
                            <a:lnTo>
                              <a:pt x="1781" y="309"/>
                            </a:lnTo>
                            <a:lnTo>
                              <a:pt x="1810" y="270"/>
                            </a:lnTo>
                            <a:lnTo>
                              <a:pt x="1822" y="242"/>
                            </a:lnTo>
                            <a:lnTo>
                              <a:pt x="1810" y="228"/>
                            </a:lnTo>
                            <a:lnTo>
                              <a:pt x="1805" y="193"/>
                            </a:lnTo>
                            <a:lnTo>
                              <a:pt x="1792" y="143"/>
                            </a:lnTo>
                            <a:lnTo>
                              <a:pt x="1777" y="97"/>
                            </a:lnTo>
                            <a:lnTo>
                              <a:pt x="1759" y="55"/>
                            </a:lnTo>
                            <a:lnTo>
                              <a:pt x="1733" y="23"/>
                            </a:lnTo>
                            <a:lnTo>
                              <a:pt x="1715" y="0"/>
                            </a:lnTo>
                            <a:lnTo>
                              <a:pt x="1616" y="0"/>
                            </a:lnTo>
                          </a:path>
                        </a:pathLst>
                      </a:custGeom>
                      <a:noFill/>
                      <a:ln w="0">
                        <a:solidFill>
                          <a:srgbClr val="00004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grpSp>
          <p:grpSp>
            <p:nvGrpSpPr>
              <p:cNvPr id="907" name="Group 968"/>
              <p:cNvGrpSpPr>
                <a:grpSpLocks/>
              </p:cNvGrpSpPr>
              <p:nvPr/>
            </p:nvGrpSpPr>
            <p:grpSpPr bwMode="auto">
              <a:xfrm>
                <a:off x="2883" y="3275"/>
                <a:ext cx="77" cy="45"/>
                <a:chOff x="2883" y="3275"/>
                <a:chExt cx="77" cy="45"/>
              </a:xfrm>
            </p:grpSpPr>
            <p:grpSp>
              <p:nvGrpSpPr>
                <p:cNvPr id="908" name="Group 969"/>
                <p:cNvGrpSpPr>
                  <a:grpSpLocks/>
                </p:cNvGrpSpPr>
                <p:nvPr/>
              </p:nvGrpSpPr>
              <p:grpSpPr bwMode="auto">
                <a:xfrm>
                  <a:off x="2884" y="3281"/>
                  <a:ext cx="76" cy="39"/>
                  <a:chOff x="2884" y="3281"/>
                  <a:chExt cx="76" cy="39"/>
                </a:xfrm>
              </p:grpSpPr>
              <p:grpSp>
                <p:nvGrpSpPr>
                  <p:cNvPr id="910" name="Group 970"/>
                  <p:cNvGrpSpPr>
                    <a:grpSpLocks/>
                  </p:cNvGrpSpPr>
                  <p:nvPr/>
                </p:nvGrpSpPr>
                <p:grpSpPr bwMode="auto">
                  <a:xfrm>
                    <a:off x="2892" y="3283"/>
                    <a:ext cx="47" cy="37"/>
                    <a:chOff x="2892" y="3283"/>
                    <a:chExt cx="47" cy="37"/>
                  </a:xfrm>
                </p:grpSpPr>
                <p:sp>
                  <p:nvSpPr>
                    <p:cNvPr id="920" name="Freeform 971"/>
                    <p:cNvSpPr>
                      <a:spLocks/>
                    </p:cNvSpPr>
                    <p:nvPr/>
                  </p:nvSpPr>
                  <p:spPr bwMode="auto">
                    <a:xfrm>
                      <a:off x="2892" y="3283"/>
                      <a:ext cx="47" cy="37"/>
                    </a:xfrm>
                    <a:custGeom>
                      <a:avLst/>
                      <a:gdLst>
                        <a:gd name="T0" fmla="*/ 0 w 847"/>
                        <a:gd name="T1" fmla="*/ 0 h 524"/>
                        <a:gd name="T2" fmla="*/ 0 w 847"/>
                        <a:gd name="T3" fmla="*/ 321 h 524"/>
                        <a:gd name="T4" fmla="*/ 847 w 847"/>
                        <a:gd name="T5" fmla="*/ 524 h 524"/>
                        <a:gd name="T6" fmla="*/ 847 w 847"/>
                        <a:gd name="T7" fmla="*/ 166 h 524"/>
                        <a:gd name="T8" fmla="*/ 0 w 847"/>
                        <a:gd name="T9" fmla="*/ 0 h 524"/>
                      </a:gdLst>
                      <a:ahLst/>
                      <a:cxnLst>
                        <a:cxn ang="0">
                          <a:pos x="T0" y="T1"/>
                        </a:cxn>
                        <a:cxn ang="0">
                          <a:pos x="T2" y="T3"/>
                        </a:cxn>
                        <a:cxn ang="0">
                          <a:pos x="T4" y="T5"/>
                        </a:cxn>
                        <a:cxn ang="0">
                          <a:pos x="T6" y="T7"/>
                        </a:cxn>
                        <a:cxn ang="0">
                          <a:pos x="T8" y="T9"/>
                        </a:cxn>
                      </a:cxnLst>
                      <a:rect l="0" t="0" r="r" b="b"/>
                      <a:pathLst>
                        <a:path w="847" h="524">
                          <a:moveTo>
                            <a:pt x="0" y="0"/>
                          </a:moveTo>
                          <a:lnTo>
                            <a:pt x="0" y="321"/>
                          </a:lnTo>
                          <a:lnTo>
                            <a:pt x="847" y="524"/>
                          </a:lnTo>
                          <a:lnTo>
                            <a:pt x="847" y="166"/>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921" name="Group 972"/>
                    <p:cNvGrpSpPr>
                      <a:grpSpLocks/>
                    </p:cNvGrpSpPr>
                    <p:nvPr/>
                  </p:nvGrpSpPr>
                  <p:grpSpPr bwMode="auto">
                    <a:xfrm>
                      <a:off x="2895" y="3285"/>
                      <a:ext cx="40" cy="25"/>
                      <a:chOff x="2895" y="3285"/>
                      <a:chExt cx="40" cy="25"/>
                    </a:xfrm>
                  </p:grpSpPr>
                  <p:sp>
                    <p:nvSpPr>
                      <p:cNvPr id="922" name="Arc 973"/>
                      <p:cNvSpPr>
                        <a:spLocks/>
                      </p:cNvSpPr>
                      <p:nvPr/>
                    </p:nvSpPr>
                    <p:spPr bwMode="auto">
                      <a:xfrm>
                        <a:off x="2896" y="3287"/>
                        <a:ext cx="38" cy="12"/>
                      </a:xfrm>
                      <a:custGeom>
                        <a:avLst/>
                        <a:gdLst>
                          <a:gd name="G0" fmla="+- 21528 0 0"/>
                          <a:gd name="G1" fmla="+- 0 0 0"/>
                          <a:gd name="G2" fmla="+- 21600 0 0"/>
                          <a:gd name="T0" fmla="*/ 27008 w 27008"/>
                          <a:gd name="T1" fmla="*/ 20893 h 21600"/>
                          <a:gd name="T2" fmla="*/ 0 w 27008"/>
                          <a:gd name="T3" fmla="*/ 1765 h 21600"/>
                          <a:gd name="T4" fmla="*/ 21528 w 27008"/>
                          <a:gd name="T5" fmla="*/ 0 h 21600"/>
                        </a:gdLst>
                        <a:ahLst/>
                        <a:cxnLst>
                          <a:cxn ang="0">
                            <a:pos x="T0" y="T1"/>
                          </a:cxn>
                          <a:cxn ang="0">
                            <a:pos x="T2" y="T3"/>
                          </a:cxn>
                          <a:cxn ang="0">
                            <a:pos x="T4" y="T5"/>
                          </a:cxn>
                        </a:cxnLst>
                        <a:rect l="0" t="0" r="r" b="b"/>
                        <a:pathLst>
                          <a:path w="27008" h="21600" fill="none" extrusionOk="0">
                            <a:moveTo>
                              <a:pt x="27008" y="20893"/>
                            </a:moveTo>
                            <a:cubicBezTo>
                              <a:pt x="25219" y="21362"/>
                              <a:pt x="23377" y="21599"/>
                              <a:pt x="21528" y="21600"/>
                            </a:cubicBezTo>
                            <a:cubicBezTo>
                              <a:pt x="10282" y="21600"/>
                              <a:pt x="919" y="12972"/>
                              <a:pt x="0" y="1764"/>
                            </a:cubicBezTo>
                          </a:path>
                          <a:path w="27008" h="21600" stroke="0" extrusionOk="0">
                            <a:moveTo>
                              <a:pt x="27008" y="20893"/>
                            </a:moveTo>
                            <a:cubicBezTo>
                              <a:pt x="25219" y="21362"/>
                              <a:pt x="23377" y="21599"/>
                              <a:pt x="21528" y="21600"/>
                            </a:cubicBezTo>
                            <a:cubicBezTo>
                              <a:pt x="10282" y="21600"/>
                              <a:pt x="919" y="12972"/>
                              <a:pt x="0" y="1764"/>
                            </a:cubicBezTo>
                            <a:lnTo>
                              <a:pt x="21528" y="0"/>
                            </a:lnTo>
                            <a:close/>
                          </a:path>
                        </a:pathLst>
                      </a:custGeom>
                      <a:noFill/>
                      <a:ln w="0">
                        <a:solidFill>
                          <a:srgbClr val="A0A0A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923" name="Arc 974"/>
                      <p:cNvSpPr>
                        <a:spLocks/>
                      </p:cNvSpPr>
                      <p:nvPr/>
                    </p:nvSpPr>
                    <p:spPr bwMode="auto">
                      <a:xfrm>
                        <a:off x="2895" y="3290"/>
                        <a:ext cx="39" cy="12"/>
                      </a:xfrm>
                      <a:custGeom>
                        <a:avLst/>
                        <a:gdLst>
                          <a:gd name="G0" fmla="+- 21525 0 0"/>
                          <a:gd name="G1" fmla="+- 0 0 0"/>
                          <a:gd name="G2" fmla="+- 21600 0 0"/>
                          <a:gd name="T0" fmla="*/ 26922 w 26922"/>
                          <a:gd name="T1" fmla="*/ 20915 h 21600"/>
                          <a:gd name="T2" fmla="*/ 0 w 26922"/>
                          <a:gd name="T3" fmla="*/ 1794 h 21600"/>
                          <a:gd name="T4" fmla="*/ 21525 w 26922"/>
                          <a:gd name="T5" fmla="*/ 0 h 21600"/>
                        </a:gdLst>
                        <a:ahLst/>
                        <a:cxnLst>
                          <a:cxn ang="0">
                            <a:pos x="T0" y="T1"/>
                          </a:cxn>
                          <a:cxn ang="0">
                            <a:pos x="T2" y="T3"/>
                          </a:cxn>
                          <a:cxn ang="0">
                            <a:pos x="T4" y="T5"/>
                          </a:cxn>
                        </a:cxnLst>
                        <a:rect l="0" t="0" r="r" b="b"/>
                        <a:pathLst>
                          <a:path w="26922" h="21600" fill="none" extrusionOk="0">
                            <a:moveTo>
                              <a:pt x="26921" y="20914"/>
                            </a:moveTo>
                            <a:cubicBezTo>
                              <a:pt x="25159" y="21369"/>
                              <a:pt x="23345" y="21599"/>
                              <a:pt x="21525" y="21600"/>
                            </a:cubicBezTo>
                            <a:cubicBezTo>
                              <a:pt x="10291" y="21600"/>
                              <a:pt x="932" y="12989"/>
                              <a:pt x="-1" y="1794"/>
                            </a:cubicBezTo>
                          </a:path>
                          <a:path w="26922" h="21600" stroke="0" extrusionOk="0">
                            <a:moveTo>
                              <a:pt x="26921" y="20914"/>
                            </a:moveTo>
                            <a:cubicBezTo>
                              <a:pt x="25159" y="21369"/>
                              <a:pt x="23345" y="21599"/>
                              <a:pt x="21525" y="21600"/>
                            </a:cubicBezTo>
                            <a:cubicBezTo>
                              <a:pt x="10291" y="21600"/>
                              <a:pt x="932" y="12989"/>
                              <a:pt x="-1" y="1794"/>
                            </a:cubicBezTo>
                            <a:lnTo>
                              <a:pt x="21525" y="0"/>
                            </a:lnTo>
                            <a:close/>
                          </a:path>
                        </a:pathLst>
                      </a:custGeom>
                      <a:noFill/>
                      <a:ln w="0">
                        <a:solidFill>
                          <a:srgbClr val="A0A0A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924" name="Arc 975"/>
                      <p:cNvSpPr>
                        <a:spLocks/>
                      </p:cNvSpPr>
                      <p:nvPr/>
                    </p:nvSpPr>
                    <p:spPr bwMode="auto">
                      <a:xfrm>
                        <a:off x="2895" y="3293"/>
                        <a:ext cx="39" cy="12"/>
                      </a:xfrm>
                      <a:custGeom>
                        <a:avLst/>
                        <a:gdLst>
                          <a:gd name="G0" fmla="+- 21525 0 0"/>
                          <a:gd name="G1" fmla="+- 0 0 0"/>
                          <a:gd name="G2" fmla="+- 21600 0 0"/>
                          <a:gd name="T0" fmla="*/ 27378 w 27378"/>
                          <a:gd name="T1" fmla="*/ 20792 h 21600"/>
                          <a:gd name="T2" fmla="*/ 0 w 27378"/>
                          <a:gd name="T3" fmla="*/ 1794 h 21600"/>
                          <a:gd name="T4" fmla="*/ 21525 w 27378"/>
                          <a:gd name="T5" fmla="*/ 0 h 21600"/>
                        </a:gdLst>
                        <a:ahLst/>
                        <a:cxnLst>
                          <a:cxn ang="0">
                            <a:pos x="T0" y="T1"/>
                          </a:cxn>
                          <a:cxn ang="0">
                            <a:pos x="T2" y="T3"/>
                          </a:cxn>
                          <a:cxn ang="0">
                            <a:pos x="T4" y="T5"/>
                          </a:cxn>
                        </a:cxnLst>
                        <a:rect l="0" t="0" r="r" b="b"/>
                        <a:pathLst>
                          <a:path w="27378" h="21600" fill="none" extrusionOk="0">
                            <a:moveTo>
                              <a:pt x="27377" y="20791"/>
                            </a:moveTo>
                            <a:cubicBezTo>
                              <a:pt x="25473" y="21328"/>
                              <a:pt x="23503" y="21599"/>
                              <a:pt x="21525" y="21600"/>
                            </a:cubicBezTo>
                            <a:cubicBezTo>
                              <a:pt x="10291" y="21600"/>
                              <a:pt x="932" y="12989"/>
                              <a:pt x="-1" y="1794"/>
                            </a:cubicBezTo>
                          </a:path>
                          <a:path w="27378" h="21600" stroke="0" extrusionOk="0">
                            <a:moveTo>
                              <a:pt x="27377" y="20791"/>
                            </a:moveTo>
                            <a:cubicBezTo>
                              <a:pt x="25473" y="21328"/>
                              <a:pt x="23503" y="21599"/>
                              <a:pt x="21525" y="21600"/>
                            </a:cubicBezTo>
                            <a:cubicBezTo>
                              <a:pt x="10291" y="21600"/>
                              <a:pt x="932" y="12989"/>
                              <a:pt x="-1" y="1794"/>
                            </a:cubicBezTo>
                            <a:lnTo>
                              <a:pt x="21525" y="0"/>
                            </a:lnTo>
                            <a:close/>
                          </a:path>
                        </a:pathLst>
                      </a:custGeom>
                      <a:noFill/>
                      <a:ln w="0">
                        <a:solidFill>
                          <a:srgbClr val="A0A0A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925" name="Arc 976"/>
                      <p:cNvSpPr>
                        <a:spLocks/>
                      </p:cNvSpPr>
                      <p:nvPr/>
                    </p:nvSpPr>
                    <p:spPr bwMode="auto">
                      <a:xfrm>
                        <a:off x="2895" y="3296"/>
                        <a:ext cx="39" cy="12"/>
                      </a:xfrm>
                      <a:custGeom>
                        <a:avLst/>
                        <a:gdLst>
                          <a:gd name="G0" fmla="+- 21525 0 0"/>
                          <a:gd name="G1" fmla="+- 0 0 0"/>
                          <a:gd name="G2" fmla="+- 21600 0 0"/>
                          <a:gd name="T0" fmla="*/ 27378 w 27378"/>
                          <a:gd name="T1" fmla="*/ 20792 h 21600"/>
                          <a:gd name="T2" fmla="*/ 0 w 27378"/>
                          <a:gd name="T3" fmla="*/ 1794 h 21600"/>
                          <a:gd name="T4" fmla="*/ 21525 w 27378"/>
                          <a:gd name="T5" fmla="*/ 0 h 21600"/>
                        </a:gdLst>
                        <a:ahLst/>
                        <a:cxnLst>
                          <a:cxn ang="0">
                            <a:pos x="T0" y="T1"/>
                          </a:cxn>
                          <a:cxn ang="0">
                            <a:pos x="T2" y="T3"/>
                          </a:cxn>
                          <a:cxn ang="0">
                            <a:pos x="T4" y="T5"/>
                          </a:cxn>
                        </a:cxnLst>
                        <a:rect l="0" t="0" r="r" b="b"/>
                        <a:pathLst>
                          <a:path w="27378" h="21600" fill="none" extrusionOk="0">
                            <a:moveTo>
                              <a:pt x="27377" y="20791"/>
                            </a:moveTo>
                            <a:cubicBezTo>
                              <a:pt x="25473" y="21328"/>
                              <a:pt x="23503" y="21599"/>
                              <a:pt x="21525" y="21600"/>
                            </a:cubicBezTo>
                            <a:cubicBezTo>
                              <a:pt x="10291" y="21600"/>
                              <a:pt x="932" y="12989"/>
                              <a:pt x="-1" y="1794"/>
                            </a:cubicBezTo>
                          </a:path>
                          <a:path w="27378" h="21600" stroke="0" extrusionOk="0">
                            <a:moveTo>
                              <a:pt x="27377" y="20791"/>
                            </a:moveTo>
                            <a:cubicBezTo>
                              <a:pt x="25473" y="21328"/>
                              <a:pt x="23503" y="21599"/>
                              <a:pt x="21525" y="21600"/>
                            </a:cubicBezTo>
                            <a:cubicBezTo>
                              <a:pt x="10291" y="21600"/>
                              <a:pt x="932" y="12989"/>
                              <a:pt x="-1" y="1794"/>
                            </a:cubicBezTo>
                            <a:lnTo>
                              <a:pt x="21525" y="0"/>
                            </a:lnTo>
                            <a:close/>
                          </a:path>
                        </a:pathLst>
                      </a:custGeom>
                      <a:noFill/>
                      <a:ln w="0">
                        <a:solidFill>
                          <a:srgbClr val="A0A0A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926" name="Arc 977"/>
                      <p:cNvSpPr>
                        <a:spLocks/>
                      </p:cNvSpPr>
                      <p:nvPr/>
                    </p:nvSpPr>
                    <p:spPr bwMode="auto">
                      <a:xfrm>
                        <a:off x="2896" y="3298"/>
                        <a:ext cx="38" cy="12"/>
                      </a:xfrm>
                      <a:custGeom>
                        <a:avLst/>
                        <a:gdLst>
                          <a:gd name="G0" fmla="+- 21528 0 0"/>
                          <a:gd name="G1" fmla="+- 0 0 0"/>
                          <a:gd name="G2" fmla="+- 21600 0 0"/>
                          <a:gd name="T0" fmla="*/ 27008 w 27008"/>
                          <a:gd name="T1" fmla="*/ 20893 h 21600"/>
                          <a:gd name="T2" fmla="*/ 0 w 27008"/>
                          <a:gd name="T3" fmla="*/ 1765 h 21600"/>
                          <a:gd name="T4" fmla="*/ 21528 w 27008"/>
                          <a:gd name="T5" fmla="*/ 0 h 21600"/>
                        </a:gdLst>
                        <a:ahLst/>
                        <a:cxnLst>
                          <a:cxn ang="0">
                            <a:pos x="T0" y="T1"/>
                          </a:cxn>
                          <a:cxn ang="0">
                            <a:pos x="T2" y="T3"/>
                          </a:cxn>
                          <a:cxn ang="0">
                            <a:pos x="T4" y="T5"/>
                          </a:cxn>
                        </a:cxnLst>
                        <a:rect l="0" t="0" r="r" b="b"/>
                        <a:pathLst>
                          <a:path w="27008" h="21600" fill="none" extrusionOk="0">
                            <a:moveTo>
                              <a:pt x="27008" y="20893"/>
                            </a:moveTo>
                            <a:cubicBezTo>
                              <a:pt x="25219" y="21362"/>
                              <a:pt x="23377" y="21599"/>
                              <a:pt x="21528" y="21600"/>
                            </a:cubicBezTo>
                            <a:cubicBezTo>
                              <a:pt x="10282" y="21600"/>
                              <a:pt x="919" y="12972"/>
                              <a:pt x="0" y="1764"/>
                            </a:cubicBezTo>
                          </a:path>
                          <a:path w="27008" h="21600" stroke="0" extrusionOk="0">
                            <a:moveTo>
                              <a:pt x="27008" y="20893"/>
                            </a:moveTo>
                            <a:cubicBezTo>
                              <a:pt x="25219" y="21362"/>
                              <a:pt x="23377" y="21599"/>
                              <a:pt x="21528" y="21600"/>
                            </a:cubicBezTo>
                            <a:cubicBezTo>
                              <a:pt x="10282" y="21600"/>
                              <a:pt x="919" y="12972"/>
                              <a:pt x="0" y="1764"/>
                            </a:cubicBezTo>
                            <a:lnTo>
                              <a:pt x="21528" y="0"/>
                            </a:lnTo>
                            <a:close/>
                          </a:path>
                        </a:pathLst>
                      </a:custGeom>
                      <a:noFill/>
                      <a:ln w="0">
                        <a:solidFill>
                          <a:srgbClr val="A0A0A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927" name="Arc 978"/>
                      <p:cNvSpPr>
                        <a:spLocks/>
                      </p:cNvSpPr>
                      <p:nvPr/>
                    </p:nvSpPr>
                    <p:spPr bwMode="auto">
                      <a:xfrm>
                        <a:off x="2896" y="3285"/>
                        <a:ext cx="39" cy="13"/>
                      </a:xfrm>
                      <a:custGeom>
                        <a:avLst/>
                        <a:gdLst>
                          <a:gd name="G0" fmla="+- 21533 0 0"/>
                          <a:gd name="G1" fmla="+- 0 0 0"/>
                          <a:gd name="G2" fmla="+- 21600 0 0"/>
                          <a:gd name="T0" fmla="*/ 27703 w 27703"/>
                          <a:gd name="T1" fmla="*/ 20700 h 21600"/>
                          <a:gd name="T2" fmla="*/ 0 w 27703"/>
                          <a:gd name="T3" fmla="*/ 1695 h 21600"/>
                          <a:gd name="T4" fmla="*/ 21533 w 27703"/>
                          <a:gd name="T5" fmla="*/ 0 h 21600"/>
                        </a:gdLst>
                        <a:ahLst/>
                        <a:cxnLst>
                          <a:cxn ang="0">
                            <a:pos x="T0" y="T1"/>
                          </a:cxn>
                          <a:cxn ang="0">
                            <a:pos x="T2" y="T3"/>
                          </a:cxn>
                          <a:cxn ang="0">
                            <a:pos x="T4" y="T5"/>
                          </a:cxn>
                        </a:cxnLst>
                        <a:rect l="0" t="0" r="r" b="b"/>
                        <a:pathLst>
                          <a:path w="27703" h="21600" fill="none" extrusionOk="0">
                            <a:moveTo>
                              <a:pt x="27703" y="20700"/>
                            </a:moveTo>
                            <a:cubicBezTo>
                              <a:pt x="25700" y="21296"/>
                              <a:pt x="23622" y="21599"/>
                              <a:pt x="21533" y="21600"/>
                            </a:cubicBezTo>
                            <a:cubicBezTo>
                              <a:pt x="10261" y="21600"/>
                              <a:pt x="884" y="12932"/>
                              <a:pt x="-1" y="1695"/>
                            </a:cubicBezTo>
                          </a:path>
                          <a:path w="27703" h="21600" stroke="0" extrusionOk="0">
                            <a:moveTo>
                              <a:pt x="27703" y="20700"/>
                            </a:moveTo>
                            <a:cubicBezTo>
                              <a:pt x="25700" y="21296"/>
                              <a:pt x="23622" y="21599"/>
                              <a:pt x="21533" y="21600"/>
                            </a:cubicBezTo>
                            <a:cubicBezTo>
                              <a:pt x="10261" y="21600"/>
                              <a:pt x="884" y="12932"/>
                              <a:pt x="-1" y="1695"/>
                            </a:cubicBezTo>
                            <a:lnTo>
                              <a:pt x="21533" y="0"/>
                            </a:lnTo>
                            <a:close/>
                          </a:path>
                        </a:pathLst>
                      </a:custGeom>
                      <a:noFill/>
                      <a:ln w="0">
                        <a:solidFill>
                          <a:srgbClr val="A0A0A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911" name="Group 979"/>
                  <p:cNvGrpSpPr>
                    <a:grpSpLocks/>
                  </p:cNvGrpSpPr>
                  <p:nvPr/>
                </p:nvGrpSpPr>
                <p:grpSpPr bwMode="auto">
                  <a:xfrm>
                    <a:off x="2884" y="3281"/>
                    <a:ext cx="76" cy="35"/>
                    <a:chOff x="2884" y="3281"/>
                    <a:chExt cx="76" cy="35"/>
                  </a:xfrm>
                </p:grpSpPr>
                <p:grpSp>
                  <p:nvGrpSpPr>
                    <p:cNvPr id="912" name="Group 980"/>
                    <p:cNvGrpSpPr>
                      <a:grpSpLocks/>
                    </p:cNvGrpSpPr>
                    <p:nvPr/>
                  </p:nvGrpSpPr>
                  <p:grpSpPr bwMode="auto">
                    <a:xfrm>
                      <a:off x="2884" y="3281"/>
                      <a:ext cx="12" cy="26"/>
                      <a:chOff x="2884" y="3281"/>
                      <a:chExt cx="12" cy="26"/>
                    </a:xfrm>
                  </p:grpSpPr>
                  <p:sp>
                    <p:nvSpPr>
                      <p:cNvPr id="917" name="Freeform 981"/>
                      <p:cNvSpPr>
                        <a:spLocks/>
                      </p:cNvSpPr>
                      <p:nvPr/>
                    </p:nvSpPr>
                    <p:spPr bwMode="auto">
                      <a:xfrm>
                        <a:off x="2885" y="3281"/>
                        <a:ext cx="11" cy="24"/>
                      </a:xfrm>
                      <a:custGeom>
                        <a:avLst/>
                        <a:gdLst>
                          <a:gd name="T0" fmla="*/ 0 w 198"/>
                          <a:gd name="T1" fmla="*/ 0 h 334"/>
                          <a:gd name="T2" fmla="*/ 27 w 198"/>
                          <a:gd name="T3" fmla="*/ 251 h 334"/>
                          <a:gd name="T4" fmla="*/ 198 w 198"/>
                          <a:gd name="T5" fmla="*/ 334 h 334"/>
                          <a:gd name="T6" fmla="*/ 182 w 198"/>
                          <a:gd name="T7" fmla="*/ 39 h 334"/>
                          <a:gd name="T8" fmla="*/ 0 w 198"/>
                          <a:gd name="T9" fmla="*/ 0 h 334"/>
                        </a:gdLst>
                        <a:ahLst/>
                        <a:cxnLst>
                          <a:cxn ang="0">
                            <a:pos x="T0" y="T1"/>
                          </a:cxn>
                          <a:cxn ang="0">
                            <a:pos x="T2" y="T3"/>
                          </a:cxn>
                          <a:cxn ang="0">
                            <a:pos x="T4" y="T5"/>
                          </a:cxn>
                          <a:cxn ang="0">
                            <a:pos x="T6" y="T7"/>
                          </a:cxn>
                          <a:cxn ang="0">
                            <a:pos x="T8" y="T9"/>
                          </a:cxn>
                        </a:cxnLst>
                        <a:rect l="0" t="0" r="r" b="b"/>
                        <a:pathLst>
                          <a:path w="198" h="334">
                            <a:moveTo>
                              <a:pt x="0" y="0"/>
                            </a:moveTo>
                            <a:lnTo>
                              <a:pt x="27" y="251"/>
                            </a:lnTo>
                            <a:lnTo>
                              <a:pt x="198" y="334"/>
                            </a:lnTo>
                            <a:lnTo>
                              <a:pt x="182" y="39"/>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918" name="Freeform 982"/>
                      <p:cNvSpPr>
                        <a:spLocks/>
                      </p:cNvSpPr>
                      <p:nvPr/>
                    </p:nvSpPr>
                    <p:spPr bwMode="auto">
                      <a:xfrm>
                        <a:off x="2884" y="3281"/>
                        <a:ext cx="2" cy="19"/>
                      </a:xfrm>
                      <a:custGeom>
                        <a:avLst/>
                        <a:gdLst>
                          <a:gd name="T0" fmla="*/ 0 w 42"/>
                          <a:gd name="T1" fmla="*/ 0 h 276"/>
                          <a:gd name="T2" fmla="*/ 42 w 42"/>
                          <a:gd name="T3" fmla="*/ 276 h 276"/>
                          <a:gd name="T4" fmla="*/ 23 w 42"/>
                          <a:gd name="T5" fmla="*/ 16 h 276"/>
                          <a:gd name="T6" fmla="*/ 0 w 42"/>
                          <a:gd name="T7" fmla="*/ 0 h 276"/>
                        </a:gdLst>
                        <a:ahLst/>
                        <a:cxnLst>
                          <a:cxn ang="0">
                            <a:pos x="T0" y="T1"/>
                          </a:cxn>
                          <a:cxn ang="0">
                            <a:pos x="T2" y="T3"/>
                          </a:cxn>
                          <a:cxn ang="0">
                            <a:pos x="T4" y="T5"/>
                          </a:cxn>
                          <a:cxn ang="0">
                            <a:pos x="T6" y="T7"/>
                          </a:cxn>
                        </a:cxnLst>
                        <a:rect l="0" t="0" r="r" b="b"/>
                        <a:pathLst>
                          <a:path w="42" h="276">
                            <a:moveTo>
                              <a:pt x="0" y="0"/>
                            </a:moveTo>
                            <a:lnTo>
                              <a:pt x="42" y="276"/>
                            </a:lnTo>
                            <a:lnTo>
                              <a:pt x="23" y="16"/>
                            </a:lnTo>
                            <a:lnTo>
                              <a:pt x="0" y="0"/>
                            </a:lnTo>
                            <a:close/>
                          </a:path>
                        </a:pathLst>
                      </a:custGeom>
                      <a:solidFill>
                        <a:srgbClr val="E07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919" name="Freeform 983"/>
                      <p:cNvSpPr>
                        <a:spLocks/>
                      </p:cNvSpPr>
                      <p:nvPr/>
                    </p:nvSpPr>
                    <p:spPr bwMode="auto">
                      <a:xfrm>
                        <a:off x="2892" y="3283"/>
                        <a:ext cx="4" cy="24"/>
                      </a:xfrm>
                      <a:custGeom>
                        <a:avLst/>
                        <a:gdLst>
                          <a:gd name="T0" fmla="*/ 0 w 68"/>
                          <a:gd name="T1" fmla="*/ 0 h 332"/>
                          <a:gd name="T2" fmla="*/ 22 w 68"/>
                          <a:gd name="T3" fmla="*/ 308 h 332"/>
                          <a:gd name="T4" fmla="*/ 68 w 68"/>
                          <a:gd name="T5" fmla="*/ 332 h 332"/>
                          <a:gd name="T6" fmla="*/ 50 w 68"/>
                          <a:gd name="T7" fmla="*/ 4 h 332"/>
                          <a:gd name="T8" fmla="*/ 0 w 68"/>
                          <a:gd name="T9" fmla="*/ 0 h 332"/>
                        </a:gdLst>
                        <a:ahLst/>
                        <a:cxnLst>
                          <a:cxn ang="0">
                            <a:pos x="T0" y="T1"/>
                          </a:cxn>
                          <a:cxn ang="0">
                            <a:pos x="T2" y="T3"/>
                          </a:cxn>
                          <a:cxn ang="0">
                            <a:pos x="T4" y="T5"/>
                          </a:cxn>
                          <a:cxn ang="0">
                            <a:pos x="T6" y="T7"/>
                          </a:cxn>
                          <a:cxn ang="0">
                            <a:pos x="T8" y="T9"/>
                          </a:cxn>
                        </a:cxnLst>
                        <a:rect l="0" t="0" r="r" b="b"/>
                        <a:pathLst>
                          <a:path w="68" h="332">
                            <a:moveTo>
                              <a:pt x="0" y="0"/>
                            </a:moveTo>
                            <a:lnTo>
                              <a:pt x="22" y="308"/>
                            </a:lnTo>
                            <a:lnTo>
                              <a:pt x="68" y="332"/>
                            </a:lnTo>
                            <a:lnTo>
                              <a:pt x="50" y="4"/>
                            </a:lnTo>
                            <a:lnTo>
                              <a:pt x="0"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nvGrpSpPr>
                    <p:cNvPr id="913" name="Group 984"/>
                    <p:cNvGrpSpPr>
                      <a:grpSpLocks/>
                    </p:cNvGrpSpPr>
                    <p:nvPr/>
                  </p:nvGrpSpPr>
                  <p:grpSpPr bwMode="auto">
                    <a:xfrm>
                      <a:off x="2933" y="3295"/>
                      <a:ext cx="27" cy="21"/>
                      <a:chOff x="2933" y="3295"/>
                      <a:chExt cx="27" cy="21"/>
                    </a:xfrm>
                  </p:grpSpPr>
                  <p:sp>
                    <p:nvSpPr>
                      <p:cNvPr id="914" name="Freeform 985"/>
                      <p:cNvSpPr>
                        <a:spLocks/>
                      </p:cNvSpPr>
                      <p:nvPr/>
                    </p:nvSpPr>
                    <p:spPr bwMode="auto">
                      <a:xfrm>
                        <a:off x="2933" y="3295"/>
                        <a:ext cx="6" cy="21"/>
                      </a:xfrm>
                      <a:custGeom>
                        <a:avLst/>
                        <a:gdLst>
                          <a:gd name="T0" fmla="*/ 0 w 106"/>
                          <a:gd name="T1" fmla="*/ 2 h 298"/>
                          <a:gd name="T2" fmla="*/ 25 w 106"/>
                          <a:gd name="T3" fmla="*/ 290 h 298"/>
                          <a:gd name="T4" fmla="*/ 106 w 106"/>
                          <a:gd name="T5" fmla="*/ 298 h 298"/>
                          <a:gd name="T6" fmla="*/ 75 w 106"/>
                          <a:gd name="T7" fmla="*/ 0 h 298"/>
                          <a:gd name="T8" fmla="*/ 0 w 106"/>
                          <a:gd name="T9" fmla="*/ 2 h 298"/>
                        </a:gdLst>
                        <a:ahLst/>
                        <a:cxnLst>
                          <a:cxn ang="0">
                            <a:pos x="T0" y="T1"/>
                          </a:cxn>
                          <a:cxn ang="0">
                            <a:pos x="T2" y="T3"/>
                          </a:cxn>
                          <a:cxn ang="0">
                            <a:pos x="T4" y="T5"/>
                          </a:cxn>
                          <a:cxn ang="0">
                            <a:pos x="T6" y="T7"/>
                          </a:cxn>
                          <a:cxn ang="0">
                            <a:pos x="T8" y="T9"/>
                          </a:cxn>
                        </a:cxnLst>
                        <a:rect l="0" t="0" r="r" b="b"/>
                        <a:pathLst>
                          <a:path w="106" h="298">
                            <a:moveTo>
                              <a:pt x="0" y="2"/>
                            </a:moveTo>
                            <a:lnTo>
                              <a:pt x="25" y="290"/>
                            </a:lnTo>
                            <a:lnTo>
                              <a:pt x="106" y="298"/>
                            </a:lnTo>
                            <a:lnTo>
                              <a:pt x="75" y="0"/>
                            </a:lnTo>
                            <a:lnTo>
                              <a:pt x="0" y="2"/>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915" name="Freeform 986"/>
                      <p:cNvSpPr>
                        <a:spLocks/>
                      </p:cNvSpPr>
                      <p:nvPr/>
                    </p:nvSpPr>
                    <p:spPr bwMode="auto">
                      <a:xfrm>
                        <a:off x="2936" y="3295"/>
                        <a:ext cx="15" cy="21"/>
                      </a:xfrm>
                      <a:custGeom>
                        <a:avLst/>
                        <a:gdLst>
                          <a:gd name="T0" fmla="*/ 0 w 271"/>
                          <a:gd name="T1" fmla="*/ 0 h 299"/>
                          <a:gd name="T2" fmla="*/ 31 w 271"/>
                          <a:gd name="T3" fmla="*/ 293 h 299"/>
                          <a:gd name="T4" fmla="*/ 271 w 271"/>
                          <a:gd name="T5" fmla="*/ 299 h 299"/>
                          <a:gd name="T6" fmla="*/ 244 w 271"/>
                          <a:gd name="T7" fmla="*/ 2 h 299"/>
                          <a:gd name="T8" fmla="*/ 0 w 271"/>
                          <a:gd name="T9" fmla="*/ 0 h 299"/>
                        </a:gdLst>
                        <a:ahLst/>
                        <a:cxnLst>
                          <a:cxn ang="0">
                            <a:pos x="T0" y="T1"/>
                          </a:cxn>
                          <a:cxn ang="0">
                            <a:pos x="T2" y="T3"/>
                          </a:cxn>
                          <a:cxn ang="0">
                            <a:pos x="T4" y="T5"/>
                          </a:cxn>
                          <a:cxn ang="0">
                            <a:pos x="T6" y="T7"/>
                          </a:cxn>
                          <a:cxn ang="0">
                            <a:pos x="T8" y="T9"/>
                          </a:cxn>
                        </a:cxnLst>
                        <a:rect l="0" t="0" r="r" b="b"/>
                        <a:pathLst>
                          <a:path w="271" h="299">
                            <a:moveTo>
                              <a:pt x="0" y="0"/>
                            </a:moveTo>
                            <a:lnTo>
                              <a:pt x="31" y="293"/>
                            </a:lnTo>
                            <a:lnTo>
                              <a:pt x="271" y="299"/>
                            </a:lnTo>
                            <a:lnTo>
                              <a:pt x="244" y="2"/>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916" name="Freeform 987"/>
                      <p:cNvSpPr>
                        <a:spLocks/>
                      </p:cNvSpPr>
                      <p:nvPr/>
                    </p:nvSpPr>
                    <p:spPr bwMode="auto">
                      <a:xfrm>
                        <a:off x="2950" y="3297"/>
                        <a:ext cx="10" cy="18"/>
                      </a:xfrm>
                      <a:custGeom>
                        <a:avLst/>
                        <a:gdLst>
                          <a:gd name="T0" fmla="*/ 0 w 187"/>
                          <a:gd name="T1" fmla="*/ 0 h 250"/>
                          <a:gd name="T2" fmla="*/ 22 w 187"/>
                          <a:gd name="T3" fmla="*/ 250 h 250"/>
                          <a:gd name="T4" fmla="*/ 129 w 187"/>
                          <a:gd name="T5" fmla="*/ 250 h 250"/>
                          <a:gd name="T6" fmla="*/ 187 w 187"/>
                          <a:gd name="T7" fmla="*/ 2 h 250"/>
                          <a:gd name="T8" fmla="*/ 0 w 187"/>
                          <a:gd name="T9" fmla="*/ 0 h 250"/>
                        </a:gdLst>
                        <a:ahLst/>
                        <a:cxnLst>
                          <a:cxn ang="0">
                            <a:pos x="T0" y="T1"/>
                          </a:cxn>
                          <a:cxn ang="0">
                            <a:pos x="T2" y="T3"/>
                          </a:cxn>
                          <a:cxn ang="0">
                            <a:pos x="T4" y="T5"/>
                          </a:cxn>
                          <a:cxn ang="0">
                            <a:pos x="T6" y="T7"/>
                          </a:cxn>
                          <a:cxn ang="0">
                            <a:pos x="T8" y="T9"/>
                          </a:cxn>
                        </a:cxnLst>
                        <a:rect l="0" t="0" r="r" b="b"/>
                        <a:pathLst>
                          <a:path w="187" h="250">
                            <a:moveTo>
                              <a:pt x="0" y="0"/>
                            </a:moveTo>
                            <a:lnTo>
                              <a:pt x="22" y="250"/>
                            </a:lnTo>
                            <a:lnTo>
                              <a:pt x="129" y="250"/>
                            </a:lnTo>
                            <a:lnTo>
                              <a:pt x="187" y="2"/>
                            </a:lnTo>
                            <a:lnTo>
                              <a:pt x="0" y="0"/>
                            </a:lnTo>
                            <a:close/>
                          </a:path>
                        </a:pathLst>
                      </a:custGeom>
                      <a:solidFill>
                        <a:srgbClr val="E07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sp>
              <p:nvSpPr>
                <p:cNvPr id="909" name="Freeform 988"/>
                <p:cNvSpPr>
                  <a:spLocks/>
                </p:cNvSpPr>
                <p:nvPr/>
              </p:nvSpPr>
              <p:spPr bwMode="auto">
                <a:xfrm>
                  <a:off x="2883" y="3275"/>
                  <a:ext cx="77" cy="23"/>
                </a:xfrm>
                <a:custGeom>
                  <a:avLst/>
                  <a:gdLst>
                    <a:gd name="T0" fmla="*/ 79 w 1393"/>
                    <a:gd name="T1" fmla="*/ 0 h 328"/>
                    <a:gd name="T2" fmla="*/ 62 w 1393"/>
                    <a:gd name="T3" fmla="*/ 6 h 328"/>
                    <a:gd name="T4" fmla="*/ 47 w 1393"/>
                    <a:gd name="T5" fmla="*/ 13 h 328"/>
                    <a:gd name="T6" fmla="*/ 35 w 1393"/>
                    <a:gd name="T7" fmla="*/ 20 h 328"/>
                    <a:gd name="T8" fmla="*/ 22 w 1393"/>
                    <a:gd name="T9" fmla="*/ 31 h 328"/>
                    <a:gd name="T10" fmla="*/ 11 w 1393"/>
                    <a:gd name="T11" fmla="*/ 39 h 328"/>
                    <a:gd name="T12" fmla="*/ 3 w 1393"/>
                    <a:gd name="T13" fmla="*/ 52 h 328"/>
                    <a:gd name="T14" fmla="*/ 0 w 1393"/>
                    <a:gd name="T15" fmla="*/ 68 h 328"/>
                    <a:gd name="T16" fmla="*/ 0 w 1393"/>
                    <a:gd name="T17" fmla="*/ 82 h 328"/>
                    <a:gd name="T18" fmla="*/ 11 w 1393"/>
                    <a:gd name="T19" fmla="*/ 91 h 328"/>
                    <a:gd name="T20" fmla="*/ 23 w 1393"/>
                    <a:gd name="T21" fmla="*/ 103 h 328"/>
                    <a:gd name="T22" fmla="*/ 40 w 1393"/>
                    <a:gd name="T23" fmla="*/ 115 h 328"/>
                    <a:gd name="T24" fmla="*/ 68 w 1393"/>
                    <a:gd name="T25" fmla="*/ 129 h 328"/>
                    <a:gd name="T26" fmla="*/ 97 w 1393"/>
                    <a:gd name="T27" fmla="*/ 141 h 328"/>
                    <a:gd name="T28" fmla="*/ 129 w 1393"/>
                    <a:gd name="T29" fmla="*/ 153 h 328"/>
                    <a:gd name="T30" fmla="*/ 169 w 1393"/>
                    <a:gd name="T31" fmla="*/ 168 h 328"/>
                    <a:gd name="T32" fmla="*/ 207 w 1393"/>
                    <a:gd name="T33" fmla="*/ 180 h 328"/>
                    <a:gd name="T34" fmla="*/ 256 w 1393"/>
                    <a:gd name="T35" fmla="*/ 196 h 328"/>
                    <a:gd name="T36" fmla="*/ 301 w 1393"/>
                    <a:gd name="T37" fmla="*/ 210 h 328"/>
                    <a:gd name="T38" fmla="*/ 349 w 1393"/>
                    <a:gd name="T39" fmla="*/ 224 h 328"/>
                    <a:gd name="T40" fmla="*/ 392 w 1393"/>
                    <a:gd name="T41" fmla="*/ 233 h 328"/>
                    <a:gd name="T42" fmla="*/ 433 w 1393"/>
                    <a:gd name="T43" fmla="*/ 245 h 328"/>
                    <a:gd name="T44" fmla="*/ 479 w 1393"/>
                    <a:gd name="T45" fmla="*/ 253 h 328"/>
                    <a:gd name="T46" fmla="*/ 527 w 1393"/>
                    <a:gd name="T47" fmla="*/ 263 h 328"/>
                    <a:gd name="T48" fmla="*/ 572 w 1393"/>
                    <a:gd name="T49" fmla="*/ 272 h 328"/>
                    <a:gd name="T50" fmla="*/ 636 w 1393"/>
                    <a:gd name="T51" fmla="*/ 282 h 328"/>
                    <a:gd name="T52" fmla="*/ 691 w 1393"/>
                    <a:gd name="T53" fmla="*/ 291 h 328"/>
                    <a:gd name="T54" fmla="*/ 760 w 1393"/>
                    <a:gd name="T55" fmla="*/ 303 h 328"/>
                    <a:gd name="T56" fmla="*/ 818 w 1393"/>
                    <a:gd name="T57" fmla="*/ 309 h 328"/>
                    <a:gd name="T58" fmla="*/ 871 w 1393"/>
                    <a:gd name="T59" fmla="*/ 312 h 328"/>
                    <a:gd name="T60" fmla="*/ 928 w 1393"/>
                    <a:gd name="T61" fmla="*/ 316 h 328"/>
                    <a:gd name="T62" fmla="*/ 1028 w 1393"/>
                    <a:gd name="T63" fmla="*/ 322 h 328"/>
                    <a:gd name="T64" fmla="*/ 1319 w 1393"/>
                    <a:gd name="T65" fmla="*/ 328 h 328"/>
                    <a:gd name="T66" fmla="*/ 1393 w 1393"/>
                    <a:gd name="T67" fmla="*/ 322 h 328"/>
                    <a:gd name="T68" fmla="*/ 1140 w 1393"/>
                    <a:gd name="T69" fmla="*/ 219 h 328"/>
                    <a:gd name="T70" fmla="*/ 1112 w 1393"/>
                    <a:gd name="T71" fmla="*/ 208 h 328"/>
                    <a:gd name="T72" fmla="*/ 1080 w 1393"/>
                    <a:gd name="T73" fmla="*/ 205 h 328"/>
                    <a:gd name="T74" fmla="*/ 1050 w 1393"/>
                    <a:gd name="T75" fmla="*/ 205 h 328"/>
                    <a:gd name="T76" fmla="*/ 1021 w 1393"/>
                    <a:gd name="T77" fmla="*/ 208 h 328"/>
                    <a:gd name="T78" fmla="*/ 986 w 1393"/>
                    <a:gd name="T79" fmla="*/ 210 h 328"/>
                    <a:gd name="T80" fmla="*/ 951 w 1393"/>
                    <a:gd name="T81" fmla="*/ 208 h 328"/>
                    <a:gd name="T82" fmla="*/ 912 w 1393"/>
                    <a:gd name="T83" fmla="*/ 204 h 328"/>
                    <a:gd name="T84" fmla="*/ 805 w 1393"/>
                    <a:gd name="T85" fmla="*/ 192 h 328"/>
                    <a:gd name="T86" fmla="*/ 734 w 1393"/>
                    <a:gd name="T87" fmla="*/ 186 h 328"/>
                    <a:gd name="T88" fmla="*/ 666 w 1393"/>
                    <a:gd name="T89" fmla="*/ 176 h 328"/>
                    <a:gd name="T90" fmla="*/ 595 w 1393"/>
                    <a:gd name="T91" fmla="*/ 163 h 328"/>
                    <a:gd name="T92" fmla="*/ 521 w 1393"/>
                    <a:gd name="T93" fmla="*/ 150 h 328"/>
                    <a:gd name="T94" fmla="*/ 433 w 1393"/>
                    <a:gd name="T95" fmla="*/ 135 h 328"/>
                    <a:gd name="T96" fmla="*/ 360 w 1393"/>
                    <a:gd name="T97" fmla="*/ 115 h 328"/>
                    <a:gd name="T98" fmla="*/ 304 w 1393"/>
                    <a:gd name="T99" fmla="*/ 97 h 328"/>
                    <a:gd name="T100" fmla="*/ 249 w 1393"/>
                    <a:gd name="T101" fmla="*/ 82 h 328"/>
                    <a:gd name="T102" fmla="*/ 201 w 1393"/>
                    <a:gd name="T103" fmla="*/ 66 h 328"/>
                    <a:gd name="T104" fmla="*/ 162 w 1393"/>
                    <a:gd name="T105" fmla="*/ 52 h 328"/>
                    <a:gd name="T106" fmla="*/ 129 w 1393"/>
                    <a:gd name="T107" fmla="*/ 36 h 328"/>
                    <a:gd name="T108" fmla="*/ 112 w 1393"/>
                    <a:gd name="T109" fmla="*/ 26 h 328"/>
                    <a:gd name="T110" fmla="*/ 97 w 1393"/>
                    <a:gd name="T111" fmla="*/ 16 h 328"/>
                    <a:gd name="T112" fmla="*/ 79 w 1393"/>
                    <a:gd name="T113"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93" h="328">
                      <a:moveTo>
                        <a:pt x="79" y="0"/>
                      </a:moveTo>
                      <a:lnTo>
                        <a:pt x="62" y="6"/>
                      </a:lnTo>
                      <a:lnTo>
                        <a:pt x="47" y="13"/>
                      </a:lnTo>
                      <a:lnTo>
                        <a:pt x="35" y="20"/>
                      </a:lnTo>
                      <a:lnTo>
                        <a:pt x="22" y="31"/>
                      </a:lnTo>
                      <a:lnTo>
                        <a:pt x="11" y="39"/>
                      </a:lnTo>
                      <a:lnTo>
                        <a:pt x="3" y="52"/>
                      </a:lnTo>
                      <a:lnTo>
                        <a:pt x="0" y="68"/>
                      </a:lnTo>
                      <a:lnTo>
                        <a:pt x="0" y="82"/>
                      </a:lnTo>
                      <a:lnTo>
                        <a:pt x="11" y="91"/>
                      </a:lnTo>
                      <a:lnTo>
                        <a:pt x="23" y="103"/>
                      </a:lnTo>
                      <a:lnTo>
                        <a:pt x="40" y="115"/>
                      </a:lnTo>
                      <a:lnTo>
                        <a:pt x="68" y="129"/>
                      </a:lnTo>
                      <a:lnTo>
                        <a:pt x="97" y="141"/>
                      </a:lnTo>
                      <a:lnTo>
                        <a:pt x="129" y="153"/>
                      </a:lnTo>
                      <a:lnTo>
                        <a:pt x="169" y="168"/>
                      </a:lnTo>
                      <a:lnTo>
                        <a:pt x="207" y="180"/>
                      </a:lnTo>
                      <a:lnTo>
                        <a:pt x="256" y="196"/>
                      </a:lnTo>
                      <a:lnTo>
                        <a:pt x="301" y="210"/>
                      </a:lnTo>
                      <a:lnTo>
                        <a:pt x="349" y="224"/>
                      </a:lnTo>
                      <a:lnTo>
                        <a:pt x="392" y="233"/>
                      </a:lnTo>
                      <a:lnTo>
                        <a:pt x="433" y="245"/>
                      </a:lnTo>
                      <a:lnTo>
                        <a:pt x="479" y="253"/>
                      </a:lnTo>
                      <a:lnTo>
                        <a:pt x="527" y="263"/>
                      </a:lnTo>
                      <a:lnTo>
                        <a:pt x="572" y="272"/>
                      </a:lnTo>
                      <a:lnTo>
                        <a:pt x="636" y="282"/>
                      </a:lnTo>
                      <a:lnTo>
                        <a:pt x="691" y="291"/>
                      </a:lnTo>
                      <a:lnTo>
                        <a:pt x="760" y="303"/>
                      </a:lnTo>
                      <a:lnTo>
                        <a:pt x="818" y="309"/>
                      </a:lnTo>
                      <a:lnTo>
                        <a:pt x="871" y="312"/>
                      </a:lnTo>
                      <a:lnTo>
                        <a:pt x="928" y="316"/>
                      </a:lnTo>
                      <a:lnTo>
                        <a:pt x="1028" y="322"/>
                      </a:lnTo>
                      <a:lnTo>
                        <a:pt x="1319" y="328"/>
                      </a:lnTo>
                      <a:lnTo>
                        <a:pt x="1393" y="322"/>
                      </a:lnTo>
                      <a:lnTo>
                        <a:pt x="1140" y="219"/>
                      </a:lnTo>
                      <a:lnTo>
                        <a:pt x="1112" y="208"/>
                      </a:lnTo>
                      <a:lnTo>
                        <a:pt x="1080" y="205"/>
                      </a:lnTo>
                      <a:lnTo>
                        <a:pt x="1050" y="205"/>
                      </a:lnTo>
                      <a:lnTo>
                        <a:pt x="1021" y="208"/>
                      </a:lnTo>
                      <a:lnTo>
                        <a:pt x="986" y="210"/>
                      </a:lnTo>
                      <a:lnTo>
                        <a:pt x="951" y="208"/>
                      </a:lnTo>
                      <a:lnTo>
                        <a:pt x="912" y="204"/>
                      </a:lnTo>
                      <a:lnTo>
                        <a:pt x="805" y="192"/>
                      </a:lnTo>
                      <a:lnTo>
                        <a:pt x="734" y="186"/>
                      </a:lnTo>
                      <a:lnTo>
                        <a:pt x="666" y="176"/>
                      </a:lnTo>
                      <a:lnTo>
                        <a:pt x="595" y="163"/>
                      </a:lnTo>
                      <a:lnTo>
                        <a:pt x="521" y="150"/>
                      </a:lnTo>
                      <a:lnTo>
                        <a:pt x="433" y="135"/>
                      </a:lnTo>
                      <a:lnTo>
                        <a:pt x="360" y="115"/>
                      </a:lnTo>
                      <a:lnTo>
                        <a:pt x="304" y="97"/>
                      </a:lnTo>
                      <a:lnTo>
                        <a:pt x="249" y="82"/>
                      </a:lnTo>
                      <a:lnTo>
                        <a:pt x="201" y="66"/>
                      </a:lnTo>
                      <a:lnTo>
                        <a:pt x="162" y="52"/>
                      </a:lnTo>
                      <a:lnTo>
                        <a:pt x="129" y="36"/>
                      </a:lnTo>
                      <a:lnTo>
                        <a:pt x="112" y="26"/>
                      </a:lnTo>
                      <a:lnTo>
                        <a:pt x="97" y="16"/>
                      </a:lnTo>
                      <a:lnTo>
                        <a:pt x="79" y="0"/>
                      </a:lnTo>
                      <a:close/>
                    </a:path>
                  </a:pathLst>
                </a:custGeom>
                <a:solidFill>
                  <a:srgbClr val="4040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888" name="Group 989"/>
            <p:cNvGrpSpPr>
              <a:grpSpLocks/>
            </p:cNvGrpSpPr>
            <p:nvPr/>
          </p:nvGrpSpPr>
          <p:grpSpPr bwMode="auto">
            <a:xfrm flipH="1">
              <a:off x="3561" y="3405"/>
              <a:ext cx="317" cy="67"/>
              <a:chOff x="2880" y="3269"/>
              <a:chExt cx="317" cy="67"/>
            </a:xfrm>
          </p:grpSpPr>
          <p:grpSp>
            <p:nvGrpSpPr>
              <p:cNvPr id="889" name="Group 990"/>
              <p:cNvGrpSpPr>
                <a:grpSpLocks/>
              </p:cNvGrpSpPr>
              <p:nvPr/>
            </p:nvGrpSpPr>
            <p:grpSpPr bwMode="auto">
              <a:xfrm>
                <a:off x="3174" y="3269"/>
                <a:ext cx="23" cy="20"/>
                <a:chOff x="3174" y="3269"/>
                <a:chExt cx="23" cy="20"/>
              </a:xfrm>
            </p:grpSpPr>
            <p:grpSp>
              <p:nvGrpSpPr>
                <p:cNvPr id="902" name="Group 991"/>
                <p:cNvGrpSpPr>
                  <a:grpSpLocks/>
                </p:cNvGrpSpPr>
                <p:nvPr/>
              </p:nvGrpSpPr>
              <p:grpSpPr bwMode="auto">
                <a:xfrm>
                  <a:off x="3174" y="3269"/>
                  <a:ext cx="23" cy="20"/>
                  <a:chOff x="3174" y="3269"/>
                  <a:chExt cx="23" cy="20"/>
                </a:xfrm>
              </p:grpSpPr>
              <p:sp>
                <p:nvSpPr>
                  <p:cNvPr id="904" name="Freeform 992"/>
                  <p:cNvSpPr>
                    <a:spLocks/>
                  </p:cNvSpPr>
                  <p:nvPr/>
                </p:nvSpPr>
                <p:spPr bwMode="auto">
                  <a:xfrm>
                    <a:off x="3174" y="3269"/>
                    <a:ext cx="23" cy="20"/>
                  </a:xfrm>
                  <a:custGeom>
                    <a:avLst/>
                    <a:gdLst>
                      <a:gd name="T0" fmla="*/ 249 w 409"/>
                      <a:gd name="T1" fmla="*/ 0 h 271"/>
                      <a:gd name="T2" fmla="*/ 258 w 409"/>
                      <a:gd name="T3" fmla="*/ 21 h 271"/>
                      <a:gd name="T4" fmla="*/ 272 w 409"/>
                      <a:gd name="T5" fmla="*/ 31 h 271"/>
                      <a:gd name="T6" fmla="*/ 297 w 409"/>
                      <a:gd name="T7" fmla="*/ 41 h 271"/>
                      <a:gd name="T8" fmla="*/ 329 w 409"/>
                      <a:gd name="T9" fmla="*/ 54 h 271"/>
                      <a:gd name="T10" fmla="*/ 386 w 409"/>
                      <a:gd name="T11" fmla="*/ 72 h 271"/>
                      <a:gd name="T12" fmla="*/ 400 w 409"/>
                      <a:gd name="T13" fmla="*/ 79 h 271"/>
                      <a:gd name="T14" fmla="*/ 406 w 409"/>
                      <a:gd name="T15" fmla="*/ 87 h 271"/>
                      <a:gd name="T16" fmla="*/ 409 w 409"/>
                      <a:gd name="T17" fmla="*/ 149 h 271"/>
                      <a:gd name="T18" fmla="*/ 407 w 409"/>
                      <a:gd name="T19" fmla="*/ 164 h 271"/>
                      <a:gd name="T20" fmla="*/ 401 w 409"/>
                      <a:gd name="T21" fmla="*/ 176 h 271"/>
                      <a:gd name="T22" fmla="*/ 389 w 409"/>
                      <a:gd name="T23" fmla="*/ 187 h 271"/>
                      <a:gd name="T24" fmla="*/ 379 w 409"/>
                      <a:gd name="T25" fmla="*/ 195 h 271"/>
                      <a:gd name="T26" fmla="*/ 360 w 409"/>
                      <a:gd name="T27" fmla="*/ 206 h 271"/>
                      <a:gd name="T28" fmla="*/ 328 w 409"/>
                      <a:gd name="T29" fmla="*/ 219 h 271"/>
                      <a:gd name="T30" fmla="*/ 291 w 409"/>
                      <a:gd name="T31" fmla="*/ 233 h 271"/>
                      <a:gd name="T32" fmla="*/ 235 w 409"/>
                      <a:gd name="T33" fmla="*/ 249 h 271"/>
                      <a:gd name="T34" fmla="*/ 181 w 409"/>
                      <a:gd name="T35" fmla="*/ 260 h 271"/>
                      <a:gd name="T36" fmla="*/ 149 w 409"/>
                      <a:gd name="T37" fmla="*/ 267 h 271"/>
                      <a:gd name="T38" fmla="*/ 123 w 409"/>
                      <a:gd name="T39" fmla="*/ 270 h 271"/>
                      <a:gd name="T40" fmla="*/ 85 w 409"/>
                      <a:gd name="T41" fmla="*/ 271 h 271"/>
                      <a:gd name="T42" fmla="*/ 63 w 409"/>
                      <a:gd name="T43" fmla="*/ 270 h 271"/>
                      <a:gd name="T44" fmla="*/ 48 w 409"/>
                      <a:gd name="T45" fmla="*/ 265 h 271"/>
                      <a:gd name="T46" fmla="*/ 35 w 409"/>
                      <a:gd name="T47" fmla="*/ 257 h 271"/>
                      <a:gd name="T48" fmla="*/ 29 w 409"/>
                      <a:gd name="T49" fmla="*/ 244 h 271"/>
                      <a:gd name="T50" fmla="*/ 0 w 409"/>
                      <a:gd name="T51" fmla="*/ 104 h 271"/>
                      <a:gd name="T52" fmla="*/ 17 w 409"/>
                      <a:gd name="T53" fmla="*/ 97 h 271"/>
                      <a:gd name="T54" fmla="*/ 44 w 409"/>
                      <a:gd name="T55" fmla="*/ 91 h 271"/>
                      <a:gd name="T56" fmla="*/ 93 w 409"/>
                      <a:gd name="T57" fmla="*/ 83 h 271"/>
                      <a:gd name="T58" fmla="*/ 119 w 409"/>
                      <a:gd name="T59" fmla="*/ 76 h 271"/>
                      <a:gd name="T60" fmla="*/ 149 w 409"/>
                      <a:gd name="T61" fmla="*/ 68 h 271"/>
                      <a:gd name="T62" fmla="*/ 169 w 409"/>
                      <a:gd name="T63" fmla="*/ 62 h 271"/>
                      <a:gd name="T64" fmla="*/ 194 w 409"/>
                      <a:gd name="T65" fmla="*/ 54 h 271"/>
                      <a:gd name="T66" fmla="*/ 208 w 409"/>
                      <a:gd name="T67" fmla="*/ 48 h 271"/>
                      <a:gd name="T68" fmla="*/ 226 w 409"/>
                      <a:gd name="T69" fmla="*/ 40 h 271"/>
                      <a:gd name="T70" fmla="*/ 239 w 409"/>
                      <a:gd name="T71" fmla="*/ 27 h 271"/>
                      <a:gd name="T72" fmla="*/ 246 w 409"/>
                      <a:gd name="T73" fmla="*/ 16 h 271"/>
                      <a:gd name="T74" fmla="*/ 249 w 409"/>
                      <a:gd name="T75" fmla="*/ 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09" h="271">
                        <a:moveTo>
                          <a:pt x="249" y="0"/>
                        </a:moveTo>
                        <a:lnTo>
                          <a:pt x="258" y="21"/>
                        </a:lnTo>
                        <a:lnTo>
                          <a:pt x="272" y="31"/>
                        </a:lnTo>
                        <a:lnTo>
                          <a:pt x="297" y="41"/>
                        </a:lnTo>
                        <a:lnTo>
                          <a:pt x="329" y="54"/>
                        </a:lnTo>
                        <a:lnTo>
                          <a:pt x="386" y="72"/>
                        </a:lnTo>
                        <a:lnTo>
                          <a:pt x="400" y="79"/>
                        </a:lnTo>
                        <a:lnTo>
                          <a:pt x="406" y="87"/>
                        </a:lnTo>
                        <a:lnTo>
                          <a:pt x="409" y="149"/>
                        </a:lnTo>
                        <a:lnTo>
                          <a:pt x="407" y="164"/>
                        </a:lnTo>
                        <a:lnTo>
                          <a:pt x="401" y="176"/>
                        </a:lnTo>
                        <a:lnTo>
                          <a:pt x="389" y="187"/>
                        </a:lnTo>
                        <a:lnTo>
                          <a:pt x="379" y="195"/>
                        </a:lnTo>
                        <a:lnTo>
                          <a:pt x="360" y="206"/>
                        </a:lnTo>
                        <a:lnTo>
                          <a:pt x="328" y="219"/>
                        </a:lnTo>
                        <a:lnTo>
                          <a:pt x="291" y="233"/>
                        </a:lnTo>
                        <a:lnTo>
                          <a:pt x="235" y="249"/>
                        </a:lnTo>
                        <a:lnTo>
                          <a:pt x="181" y="260"/>
                        </a:lnTo>
                        <a:lnTo>
                          <a:pt x="149" y="267"/>
                        </a:lnTo>
                        <a:lnTo>
                          <a:pt x="123" y="270"/>
                        </a:lnTo>
                        <a:lnTo>
                          <a:pt x="85" y="271"/>
                        </a:lnTo>
                        <a:lnTo>
                          <a:pt x="63" y="270"/>
                        </a:lnTo>
                        <a:lnTo>
                          <a:pt x="48" y="265"/>
                        </a:lnTo>
                        <a:lnTo>
                          <a:pt x="35" y="257"/>
                        </a:lnTo>
                        <a:lnTo>
                          <a:pt x="29" y="244"/>
                        </a:lnTo>
                        <a:lnTo>
                          <a:pt x="0" y="104"/>
                        </a:lnTo>
                        <a:lnTo>
                          <a:pt x="17" y="97"/>
                        </a:lnTo>
                        <a:lnTo>
                          <a:pt x="44" y="91"/>
                        </a:lnTo>
                        <a:lnTo>
                          <a:pt x="93" y="83"/>
                        </a:lnTo>
                        <a:lnTo>
                          <a:pt x="119" y="76"/>
                        </a:lnTo>
                        <a:lnTo>
                          <a:pt x="149" y="68"/>
                        </a:lnTo>
                        <a:lnTo>
                          <a:pt x="169" y="62"/>
                        </a:lnTo>
                        <a:lnTo>
                          <a:pt x="194" y="54"/>
                        </a:lnTo>
                        <a:lnTo>
                          <a:pt x="208" y="48"/>
                        </a:lnTo>
                        <a:lnTo>
                          <a:pt x="226" y="40"/>
                        </a:lnTo>
                        <a:lnTo>
                          <a:pt x="239" y="27"/>
                        </a:lnTo>
                        <a:lnTo>
                          <a:pt x="246" y="16"/>
                        </a:lnTo>
                        <a:lnTo>
                          <a:pt x="249" y="0"/>
                        </a:lnTo>
                        <a:close/>
                      </a:path>
                    </a:pathLst>
                  </a:custGeom>
                  <a:solidFill>
                    <a:srgbClr val="40404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905" name="Freeform 993"/>
                  <p:cNvSpPr>
                    <a:spLocks/>
                  </p:cNvSpPr>
                  <p:nvPr/>
                </p:nvSpPr>
                <p:spPr bwMode="auto">
                  <a:xfrm>
                    <a:off x="3175" y="3272"/>
                    <a:ext cx="21" cy="9"/>
                  </a:xfrm>
                  <a:custGeom>
                    <a:avLst/>
                    <a:gdLst>
                      <a:gd name="T0" fmla="*/ 241 w 364"/>
                      <a:gd name="T1" fmla="*/ 27 h 121"/>
                      <a:gd name="T2" fmla="*/ 258 w 364"/>
                      <a:gd name="T3" fmla="*/ 16 h 121"/>
                      <a:gd name="T4" fmla="*/ 274 w 364"/>
                      <a:gd name="T5" fmla="*/ 0 h 121"/>
                      <a:gd name="T6" fmla="*/ 307 w 364"/>
                      <a:gd name="T7" fmla="*/ 13 h 121"/>
                      <a:gd name="T8" fmla="*/ 364 w 364"/>
                      <a:gd name="T9" fmla="*/ 31 h 121"/>
                      <a:gd name="T10" fmla="*/ 360 w 364"/>
                      <a:gd name="T11" fmla="*/ 40 h 121"/>
                      <a:gd name="T12" fmla="*/ 348 w 364"/>
                      <a:gd name="T13" fmla="*/ 50 h 121"/>
                      <a:gd name="T14" fmla="*/ 331 w 364"/>
                      <a:gd name="T15" fmla="*/ 62 h 121"/>
                      <a:gd name="T16" fmla="*/ 300 w 364"/>
                      <a:gd name="T17" fmla="*/ 76 h 121"/>
                      <a:gd name="T18" fmla="*/ 264 w 364"/>
                      <a:gd name="T19" fmla="*/ 89 h 121"/>
                      <a:gd name="T20" fmla="*/ 224 w 364"/>
                      <a:gd name="T21" fmla="*/ 99 h 121"/>
                      <a:gd name="T22" fmla="*/ 192 w 364"/>
                      <a:gd name="T23" fmla="*/ 106 h 121"/>
                      <a:gd name="T24" fmla="*/ 160 w 364"/>
                      <a:gd name="T25" fmla="*/ 111 h 121"/>
                      <a:gd name="T26" fmla="*/ 127 w 364"/>
                      <a:gd name="T27" fmla="*/ 115 h 121"/>
                      <a:gd name="T28" fmla="*/ 83 w 364"/>
                      <a:gd name="T29" fmla="*/ 121 h 121"/>
                      <a:gd name="T30" fmla="*/ 50 w 364"/>
                      <a:gd name="T31" fmla="*/ 121 h 121"/>
                      <a:gd name="T32" fmla="*/ 25 w 364"/>
                      <a:gd name="T33" fmla="*/ 119 h 121"/>
                      <a:gd name="T34" fmla="*/ 7 w 364"/>
                      <a:gd name="T35" fmla="*/ 108 h 121"/>
                      <a:gd name="T36" fmla="*/ 0 w 364"/>
                      <a:gd name="T37" fmla="*/ 97 h 121"/>
                      <a:gd name="T38" fmla="*/ 2 w 364"/>
                      <a:gd name="T39" fmla="*/ 86 h 121"/>
                      <a:gd name="T40" fmla="*/ 8 w 364"/>
                      <a:gd name="T41" fmla="*/ 77 h 121"/>
                      <a:gd name="T42" fmla="*/ 26 w 364"/>
                      <a:gd name="T43" fmla="*/ 76 h 121"/>
                      <a:gd name="T44" fmla="*/ 52 w 364"/>
                      <a:gd name="T45" fmla="*/ 75 h 121"/>
                      <a:gd name="T46" fmla="*/ 71 w 364"/>
                      <a:gd name="T47" fmla="*/ 75 h 121"/>
                      <a:gd name="T48" fmla="*/ 106 w 364"/>
                      <a:gd name="T49" fmla="*/ 69 h 121"/>
                      <a:gd name="T50" fmla="*/ 130 w 364"/>
                      <a:gd name="T51" fmla="*/ 63 h 121"/>
                      <a:gd name="T52" fmla="*/ 156 w 364"/>
                      <a:gd name="T53" fmla="*/ 58 h 121"/>
                      <a:gd name="T54" fmla="*/ 182 w 364"/>
                      <a:gd name="T55" fmla="*/ 54 h 121"/>
                      <a:gd name="T56" fmla="*/ 204 w 364"/>
                      <a:gd name="T57" fmla="*/ 46 h 121"/>
                      <a:gd name="T58" fmla="*/ 226 w 364"/>
                      <a:gd name="T59" fmla="*/ 38 h 121"/>
                      <a:gd name="T60" fmla="*/ 241 w 364"/>
                      <a:gd name="T61" fmla="*/ 2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4" h="121">
                        <a:moveTo>
                          <a:pt x="241" y="27"/>
                        </a:moveTo>
                        <a:lnTo>
                          <a:pt x="258" y="16"/>
                        </a:lnTo>
                        <a:lnTo>
                          <a:pt x="274" y="0"/>
                        </a:lnTo>
                        <a:lnTo>
                          <a:pt x="307" y="13"/>
                        </a:lnTo>
                        <a:lnTo>
                          <a:pt x="364" y="31"/>
                        </a:lnTo>
                        <a:lnTo>
                          <a:pt x="360" y="40"/>
                        </a:lnTo>
                        <a:lnTo>
                          <a:pt x="348" y="50"/>
                        </a:lnTo>
                        <a:lnTo>
                          <a:pt x="331" y="62"/>
                        </a:lnTo>
                        <a:lnTo>
                          <a:pt x="300" y="76"/>
                        </a:lnTo>
                        <a:lnTo>
                          <a:pt x="264" y="89"/>
                        </a:lnTo>
                        <a:lnTo>
                          <a:pt x="224" y="99"/>
                        </a:lnTo>
                        <a:lnTo>
                          <a:pt x="192" y="106"/>
                        </a:lnTo>
                        <a:lnTo>
                          <a:pt x="160" y="111"/>
                        </a:lnTo>
                        <a:lnTo>
                          <a:pt x="127" y="115"/>
                        </a:lnTo>
                        <a:lnTo>
                          <a:pt x="83" y="121"/>
                        </a:lnTo>
                        <a:lnTo>
                          <a:pt x="50" y="121"/>
                        </a:lnTo>
                        <a:lnTo>
                          <a:pt x="25" y="119"/>
                        </a:lnTo>
                        <a:lnTo>
                          <a:pt x="7" y="108"/>
                        </a:lnTo>
                        <a:lnTo>
                          <a:pt x="0" y="97"/>
                        </a:lnTo>
                        <a:lnTo>
                          <a:pt x="2" y="86"/>
                        </a:lnTo>
                        <a:lnTo>
                          <a:pt x="8" y="77"/>
                        </a:lnTo>
                        <a:lnTo>
                          <a:pt x="26" y="76"/>
                        </a:lnTo>
                        <a:lnTo>
                          <a:pt x="52" y="75"/>
                        </a:lnTo>
                        <a:lnTo>
                          <a:pt x="71" y="75"/>
                        </a:lnTo>
                        <a:lnTo>
                          <a:pt x="106" y="69"/>
                        </a:lnTo>
                        <a:lnTo>
                          <a:pt x="130" y="63"/>
                        </a:lnTo>
                        <a:lnTo>
                          <a:pt x="156" y="58"/>
                        </a:lnTo>
                        <a:lnTo>
                          <a:pt x="182" y="54"/>
                        </a:lnTo>
                        <a:lnTo>
                          <a:pt x="204" y="46"/>
                        </a:lnTo>
                        <a:lnTo>
                          <a:pt x="226" y="38"/>
                        </a:lnTo>
                        <a:lnTo>
                          <a:pt x="241" y="27"/>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sp>
              <p:nvSpPr>
                <p:cNvPr id="903" name="Freeform 994"/>
                <p:cNvSpPr>
                  <a:spLocks/>
                </p:cNvSpPr>
                <p:nvPr/>
              </p:nvSpPr>
              <p:spPr bwMode="auto">
                <a:xfrm>
                  <a:off x="3178" y="3277"/>
                  <a:ext cx="16" cy="4"/>
                </a:xfrm>
                <a:custGeom>
                  <a:avLst/>
                  <a:gdLst>
                    <a:gd name="T0" fmla="*/ 0 w 289"/>
                    <a:gd name="T1" fmla="*/ 60 h 60"/>
                    <a:gd name="T2" fmla="*/ 50 w 289"/>
                    <a:gd name="T3" fmla="*/ 59 h 60"/>
                    <a:gd name="T4" fmla="*/ 112 w 289"/>
                    <a:gd name="T5" fmla="*/ 52 h 60"/>
                    <a:gd name="T6" fmla="*/ 171 w 289"/>
                    <a:gd name="T7" fmla="*/ 42 h 60"/>
                    <a:gd name="T8" fmla="*/ 211 w 289"/>
                    <a:gd name="T9" fmla="*/ 34 h 60"/>
                    <a:gd name="T10" fmla="*/ 256 w 289"/>
                    <a:gd name="T11" fmla="*/ 15 h 60"/>
                    <a:gd name="T12" fmla="*/ 289 w 289"/>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289" h="60">
                      <a:moveTo>
                        <a:pt x="0" y="60"/>
                      </a:moveTo>
                      <a:lnTo>
                        <a:pt x="50" y="59"/>
                      </a:lnTo>
                      <a:lnTo>
                        <a:pt x="112" y="52"/>
                      </a:lnTo>
                      <a:lnTo>
                        <a:pt x="171" y="42"/>
                      </a:lnTo>
                      <a:lnTo>
                        <a:pt x="211" y="34"/>
                      </a:lnTo>
                      <a:lnTo>
                        <a:pt x="256" y="15"/>
                      </a:lnTo>
                      <a:lnTo>
                        <a:pt x="289" y="0"/>
                      </a:lnTo>
                    </a:path>
                  </a:pathLst>
                </a:custGeom>
                <a:noFill/>
                <a:ln w="0">
                  <a:solidFill>
                    <a:srgbClr val="E0E0E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nvGrpSpPr>
              <p:cNvPr id="890" name="Group 995"/>
              <p:cNvGrpSpPr>
                <a:grpSpLocks/>
              </p:cNvGrpSpPr>
              <p:nvPr/>
            </p:nvGrpSpPr>
            <p:grpSpPr bwMode="auto">
              <a:xfrm>
                <a:off x="2880" y="3291"/>
                <a:ext cx="103" cy="45"/>
                <a:chOff x="2880" y="3291"/>
                <a:chExt cx="103" cy="45"/>
              </a:xfrm>
            </p:grpSpPr>
            <p:grpSp>
              <p:nvGrpSpPr>
                <p:cNvPr id="891" name="Group 996"/>
                <p:cNvGrpSpPr>
                  <a:grpSpLocks/>
                </p:cNvGrpSpPr>
                <p:nvPr/>
              </p:nvGrpSpPr>
              <p:grpSpPr bwMode="auto">
                <a:xfrm>
                  <a:off x="2880" y="3291"/>
                  <a:ext cx="103" cy="45"/>
                  <a:chOff x="2880" y="3291"/>
                  <a:chExt cx="103" cy="45"/>
                </a:xfrm>
              </p:grpSpPr>
              <p:sp>
                <p:nvSpPr>
                  <p:cNvPr id="899" name="Freeform 997"/>
                  <p:cNvSpPr>
                    <a:spLocks/>
                  </p:cNvSpPr>
                  <p:nvPr/>
                </p:nvSpPr>
                <p:spPr bwMode="auto">
                  <a:xfrm>
                    <a:off x="2880" y="3297"/>
                    <a:ext cx="103" cy="39"/>
                  </a:xfrm>
                  <a:custGeom>
                    <a:avLst/>
                    <a:gdLst>
                      <a:gd name="T0" fmla="*/ 78 w 1857"/>
                      <a:gd name="T1" fmla="*/ 6 h 536"/>
                      <a:gd name="T2" fmla="*/ 35 w 1857"/>
                      <a:gd name="T3" fmla="*/ 31 h 536"/>
                      <a:gd name="T4" fmla="*/ 9 w 1857"/>
                      <a:gd name="T5" fmla="*/ 61 h 536"/>
                      <a:gd name="T6" fmla="*/ 0 w 1857"/>
                      <a:gd name="T7" fmla="*/ 90 h 536"/>
                      <a:gd name="T8" fmla="*/ 3 w 1857"/>
                      <a:gd name="T9" fmla="*/ 210 h 536"/>
                      <a:gd name="T10" fmla="*/ 32 w 1857"/>
                      <a:gd name="T11" fmla="*/ 245 h 536"/>
                      <a:gd name="T12" fmla="*/ 83 w 1857"/>
                      <a:gd name="T13" fmla="*/ 280 h 536"/>
                      <a:gd name="T14" fmla="*/ 246 w 1857"/>
                      <a:gd name="T15" fmla="*/ 341 h 536"/>
                      <a:gd name="T16" fmla="*/ 451 w 1857"/>
                      <a:gd name="T17" fmla="*/ 407 h 536"/>
                      <a:gd name="T18" fmla="*/ 640 w 1857"/>
                      <a:gd name="T19" fmla="*/ 455 h 536"/>
                      <a:gd name="T20" fmla="*/ 819 w 1857"/>
                      <a:gd name="T21" fmla="*/ 489 h 536"/>
                      <a:gd name="T22" fmla="*/ 924 w 1857"/>
                      <a:gd name="T23" fmla="*/ 503 h 536"/>
                      <a:gd name="T24" fmla="*/ 1004 w 1857"/>
                      <a:gd name="T25" fmla="*/ 513 h 536"/>
                      <a:gd name="T26" fmla="*/ 1136 w 1857"/>
                      <a:gd name="T27" fmla="*/ 522 h 536"/>
                      <a:gd name="T28" fmla="*/ 1296 w 1857"/>
                      <a:gd name="T29" fmla="*/ 532 h 536"/>
                      <a:gd name="T30" fmla="*/ 1479 w 1857"/>
                      <a:gd name="T31" fmla="*/ 536 h 536"/>
                      <a:gd name="T32" fmla="*/ 1619 w 1857"/>
                      <a:gd name="T33" fmla="*/ 532 h 536"/>
                      <a:gd name="T34" fmla="*/ 1724 w 1857"/>
                      <a:gd name="T35" fmla="*/ 513 h 536"/>
                      <a:gd name="T36" fmla="*/ 1776 w 1857"/>
                      <a:gd name="T37" fmla="*/ 482 h 536"/>
                      <a:gd name="T38" fmla="*/ 1821 w 1857"/>
                      <a:gd name="T39" fmla="*/ 437 h 536"/>
                      <a:gd name="T40" fmla="*/ 1850 w 1857"/>
                      <a:gd name="T41" fmla="*/ 374 h 536"/>
                      <a:gd name="T42" fmla="*/ 1857 w 1857"/>
                      <a:gd name="T43" fmla="*/ 303 h 536"/>
                      <a:gd name="T44" fmla="*/ 1851 w 1857"/>
                      <a:gd name="T45" fmla="*/ 240 h 536"/>
                      <a:gd name="T46" fmla="*/ 1701 w 1857"/>
                      <a:gd name="T47" fmla="*/ 268 h 536"/>
                      <a:gd name="T48" fmla="*/ 1587 w 1857"/>
                      <a:gd name="T49" fmla="*/ 277 h 536"/>
                      <a:gd name="T50" fmla="*/ 1497 w 1857"/>
                      <a:gd name="T51" fmla="*/ 276 h 536"/>
                      <a:gd name="T52" fmla="*/ 1431 w 1857"/>
                      <a:gd name="T53" fmla="*/ 265 h 536"/>
                      <a:gd name="T54" fmla="*/ 1383 w 1857"/>
                      <a:gd name="T55" fmla="*/ 249 h 536"/>
                      <a:gd name="T56" fmla="*/ 1184 w 1857"/>
                      <a:gd name="T57" fmla="*/ 235 h 536"/>
                      <a:gd name="T58" fmla="*/ 1054 w 1857"/>
                      <a:gd name="T59" fmla="*/ 231 h 536"/>
                      <a:gd name="T60" fmla="*/ 931 w 1857"/>
                      <a:gd name="T61" fmla="*/ 218 h 536"/>
                      <a:gd name="T62" fmla="*/ 785 w 1857"/>
                      <a:gd name="T63" fmla="*/ 199 h 536"/>
                      <a:gd name="T64" fmla="*/ 667 w 1857"/>
                      <a:gd name="T65" fmla="*/ 184 h 536"/>
                      <a:gd name="T66" fmla="*/ 491 w 1857"/>
                      <a:gd name="T67" fmla="*/ 148 h 536"/>
                      <a:gd name="T68" fmla="*/ 340 w 1857"/>
                      <a:gd name="T69" fmla="*/ 110 h 536"/>
                      <a:gd name="T70" fmla="*/ 199 w 1857"/>
                      <a:gd name="T71" fmla="*/ 64 h 536"/>
                      <a:gd name="T72" fmla="*/ 137 w 1857"/>
                      <a:gd name="T73" fmla="*/ 37 h 536"/>
                      <a:gd name="T74" fmla="*/ 115 w 1857"/>
                      <a:gd name="T75" fmla="*/ 18 h 536"/>
                      <a:gd name="T76" fmla="*/ 96 w 1857"/>
                      <a:gd name="T7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57" h="536">
                        <a:moveTo>
                          <a:pt x="96" y="0"/>
                        </a:moveTo>
                        <a:lnTo>
                          <a:pt x="78" y="6"/>
                        </a:lnTo>
                        <a:lnTo>
                          <a:pt x="57" y="17"/>
                        </a:lnTo>
                        <a:lnTo>
                          <a:pt x="35" y="31"/>
                        </a:lnTo>
                        <a:lnTo>
                          <a:pt x="18" y="46"/>
                        </a:lnTo>
                        <a:lnTo>
                          <a:pt x="9" y="61"/>
                        </a:lnTo>
                        <a:lnTo>
                          <a:pt x="3" y="72"/>
                        </a:lnTo>
                        <a:lnTo>
                          <a:pt x="0" y="90"/>
                        </a:lnTo>
                        <a:lnTo>
                          <a:pt x="0" y="193"/>
                        </a:lnTo>
                        <a:lnTo>
                          <a:pt x="3" y="210"/>
                        </a:lnTo>
                        <a:lnTo>
                          <a:pt x="14" y="229"/>
                        </a:lnTo>
                        <a:lnTo>
                          <a:pt x="32" y="245"/>
                        </a:lnTo>
                        <a:lnTo>
                          <a:pt x="52" y="263"/>
                        </a:lnTo>
                        <a:lnTo>
                          <a:pt x="83" y="280"/>
                        </a:lnTo>
                        <a:lnTo>
                          <a:pt x="174" y="314"/>
                        </a:lnTo>
                        <a:lnTo>
                          <a:pt x="246" y="341"/>
                        </a:lnTo>
                        <a:lnTo>
                          <a:pt x="343" y="374"/>
                        </a:lnTo>
                        <a:lnTo>
                          <a:pt x="451" y="407"/>
                        </a:lnTo>
                        <a:lnTo>
                          <a:pt x="536" y="431"/>
                        </a:lnTo>
                        <a:lnTo>
                          <a:pt x="640" y="455"/>
                        </a:lnTo>
                        <a:lnTo>
                          <a:pt x="760" y="477"/>
                        </a:lnTo>
                        <a:lnTo>
                          <a:pt x="819" y="489"/>
                        </a:lnTo>
                        <a:lnTo>
                          <a:pt x="874" y="496"/>
                        </a:lnTo>
                        <a:lnTo>
                          <a:pt x="924" y="503"/>
                        </a:lnTo>
                        <a:lnTo>
                          <a:pt x="959" y="508"/>
                        </a:lnTo>
                        <a:lnTo>
                          <a:pt x="1004" y="513"/>
                        </a:lnTo>
                        <a:lnTo>
                          <a:pt x="1041" y="514"/>
                        </a:lnTo>
                        <a:lnTo>
                          <a:pt x="1136" y="522"/>
                        </a:lnTo>
                        <a:lnTo>
                          <a:pt x="1221" y="527"/>
                        </a:lnTo>
                        <a:lnTo>
                          <a:pt x="1296" y="532"/>
                        </a:lnTo>
                        <a:lnTo>
                          <a:pt x="1381" y="535"/>
                        </a:lnTo>
                        <a:lnTo>
                          <a:pt x="1479" y="536"/>
                        </a:lnTo>
                        <a:lnTo>
                          <a:pt x="1566" y="534"/>
                        </a:lnTo>
                        <a:lnTo>
                          <a:pt x="1619" y="532"/>
                        </a:lnTo>
                        <a:lnTo>
                          <a:pt x="1672" y="523"/>
                        </a:lnTo>
                        <a:lnTo>
                          <a:pt x="1724" y="513"/>
                        </a:lnTo>
                        <a:lnTo>
                          <a:pt x="1754" y="500"/>
                        </a:lnTo>
                        <a:lnTo>
                          <a:pt x="1776" y="482"/>
                        </a:lnTo>
                        <a:lnTo>
                          <a:pt x="1800" y="465"/>
                        </a:lnTo>
                        <a:lnTo>
                          <a:pt x="1821" y="437"/>
                        </a:lnTo>
                        <a:lnTo>
                          <a:pt x="1835" y="414"/>
                        </a:lnTo>
                        <a:lnTo>
                          <a:pt x="1850" y="374"/>
                        </a:lnTo>
                        <a:lnTo>
                          <a:pt x="1855" y="336"/>
                        </a:lnTo>
                        <a:lnTo>
                          <a:pt x="1857" y="303"/>
                        </a:lnTo>
                        <a:lnTo>
                          <a:pt x="1855" y="269"/>
                        </a:lnTo>
                        <a:lnTo>
                          <a:pt x="1851" y="240"/>
                        </a:lnTo>
                        <a:lnTo>
                          <a:pt x="1737" y="263"/>
                        </a:lnTo>
                        <a:lnTo>
                          <a:pt x="1701" y="268"/>
                        </a:lnTo>
                        <a:lnTo>
                          <a:pt x="1638" y="276"/>
                        </a:lnTo>
                        <a:lnTo>
                          <a:pt x="1587" y="277"/>
                        </a:lnTo>
                        <a:lnTo>
                          <a:pt x="1543" y="277"/>
                        </a:lnTo>
                        <a:lnTo>
                          <a:pt x="1497" y="276"/>
                        </a:lnTo>
                        <a:lnTo>
                          <a:pt x="1462" y="275"/>
                        </a:lnTo>
                        <a:lnTo>
                          <a:pt x="1431" y="265"/>
                        </a:lnTo>
                        <a:lnTo>
                          <a:pt x="1407" y="262"/>
                        </a:lnTo>
                        <a:lnTo>
                          <a:pt x="1383" y="249"/>
                        </a:lnTo>
                        <a:lnTo>
                          <a:pt x="1369" y="236"/>
                        </a:lnTo>
                        <a:lnTo>
                          <a:pt x="1184" y="235"/>
                        </a:lnTo>
                        <a:lnTo>
                          <a:pt x="1100" y="232"/>
                        </a:lnTo>
                        <a:lnTo>
                          <a:pt x="1054" y="231"/>
                        </a:lnTo>
                        <a:lnTo>
                          <a:pt x="1004" y="226"/>
                        </a:lnTo>
                        <a:lnTo>
                          <a:pt x="931" y="218"/>
                        </a:lnTo>
                        <a:lnTo>
                          <a:pt x="847" y="209"/>
                        </a:lnTo>
                        <a:lnTo>
                          <a:pt x="785" y="199"/>
                        </a:lnTo>
                        <a:lnTo>
                          <a:pt x="725" y="190"/>
                        </a:lnTo>
                        <a:lnTo>
                          <a:pt x="667" y="184"/>
                        </a:lnTo>
                        <a:lnTo>
                          <a:pt x="580" y="166"/>
                        </a:lnTo>
                        <a:lnTo>
                          <a:pt x="491" y="148"/>
                        </a:lnTo>
                        <a:lnTo>
                          <a:pt x="406" y="129"/>
                        </a:lnTo>
                        <a:lnTo>
                          <a:pt x="340" y="110"/>
                        </a:lnTo>
                        <a:lnTo>
                          <a:pt x="270" y="88"/>
                        </a:lnTo>
                        <a:lnTo>
                          <a:pt x="199" y="64"/>
                        </a:lnTo>
                        <a:lnTo>
                          <a:pt x="163" y="49"/>
                        </a:lnTo>
                        <a:lnTo>
                          <a:pt x="137" y="37"/>
                        </a:lnTo>
                        <a:lnTo>
                          <a:pt x="123" y="29"/>
                        </a:lnTo>
                        <a:lnTo>
                          <a:pt x="115" y="18"/>
                        </a:lnTo>
                        <a:lnTo>
                          <a:pt x="109" y="0"/>
                        </a:lnTo>
                        <a:lnTo>
                          <a:pt x="96" y="0"/>
                        </a:lnTo>
                        <a:close/>
                      </a:path>
                    </a:pathLst>
                  </a:custGeom>
                  <a:solidFill>
                    <a:srgbClr val="40404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900" name="Freeform 998"/>
                  <p:cNvSpPr>
                    <a:spLocks/>
                  </p:cNvSpPr>
                  <p:nvPr/>
                </p:nvSpPr>
                <p:spPr bwMode="auto">
                  <a:xfrm>
                    <a:off x="2880" y="3303"/>
                    <a:ext cx="103" cy="33"/>
                  </a:xfrm>
                  <a:custGeom>
                    <a:avLst/>
                    <a:gdLst>
                      <a:gd name="T0" fmla="*/ 128 w 1857"/>
                      <a:gd name="T1" fmla="*/ 68 h 464"/>
                      <a:gd name="T2" fmla="*/ 63 w 1857"/>
                      <a:gd name="T3" fmla="*/ 41 h 464"/>
                      <a:gd name="T4" fmla="*/ 15 w 1857"/>
                      <a:gd name="T5" fmla="*/ 11 h 464"/>
                      <a:gd name="T6" fmla="*/ 0 w 1857"/>
                      <a:gd name="T7" fmla="*/ 18 h 464"/>
                      <a:gd name="T8" fmla="*/ 3 w 1857"/>
                      <a:gd name="T9" fmla="*/ 138 h 464"/>
                      <a:gd name="T10" fmla="*/ 32 w 1857"/>
                      <a:gd name="T11" fmla="*/ 173 h 464"/>
                      <a:gd name="T12" fmla="*/ 83 w 1857"/>
                      <a:gd name="T13" fmla="*/ 208 h 464"/>
                      <a:gd name="T14" fmla="*/ 246 w 1857"/>
                      <a:gd name="T15" fmla="*/ 269 h 464"/>
                      <a:gd name="T16" fmla="*/ 451 w 1857"/>
                      <a:gd name="T17" fmla="*/ 336 h 464"/>
                      <a:gd name="T18" fmla="*/ 640 w 1857"/>
                      <a:gd name="T19" fmla="*/ 383 h 464"/>
                      <a:gd name="T20" fmla="*/ 819 w 1857"/>
                      <a:gd name="T21" fmla="*/ 417 h 464"/>
                      <a:gd name="T22" fmla="*/ 924 w 1857"/>
                      <a:gd name="T23" fmla="*/ 431 h 464"/>
                      <a:gd name="T24" fmla="*/ 1004 w 1857"/>
                      <a:gd name="T25" fmla="*/ 441 h 464"/>
                      <a:gd name="T26" fmla="*/ 1136 w 1857"/>
                      <a:gd name="T27" fmla="*/ 450 h 464"/>
                      <a:gd name="T28" fmla="*/ 1296 w 1857"/>
                      <a:gd name="T29" fmla="*/ 460 h 464"/>
                      <a:gd name="T30" fmla="*/ 1479 w 1857"/>
                      <a:gd name="T31" fmla="*/ 464 h 464"/>
                      <a:gd name="T32" fmla="*/ 1619 w 1857"/>
                      <a:gd name="T33" fmla="*/ 460 h 464"/>
                      <a:gd name="T34" fmla="*/ 1684 w 1857"/>
                      <a:gd name="T35" fmla="*/ 451 h 464"/>
                      <a:gd name="T36" fmla="*/ 1754 w 1857"/>
                      <a:gd name="T37" fmla="*/ 428 h 464"/>
                      <a:gd name="T38" fmla="*/ 1800 w 1857"/>
                      <a:gd name="T39" fmla="*/ 393 h 464"/>
                      <a:gd name="T40" fmla="*/ 1835 w 1857"/>
                      <a:gd name="T41" fmla="*/ 343 h 464"/>
                      <a:gd name="T42" fmla="*/ 1855 w 1857"/>
                      <a:gd name="T43" fmla="*/ 264 h 464"/>
                      <a:gd name="T44" fmla="*/ 1855 w 1857"/>
                      <a:gd name="T45" fmla="*/ 197 h 464"/>
                      <a:gd name="T46" fmla="*/ 1844 w 1857"/>
                      <a:gd name="T47" fmla="*/ 193 h 464"/>
                      <a:gd name="T48" fmla="*/ 1810 w 1857"/>
                      <a:gd name="T49" fmla="*/ 228 h 464"/>
                      <a:gd name="T50" fmla="*/ 1749 w 1857"/>
                      <a:gd name="T51" fmla="*/ 246 h 464"/>
                      <a:gd name="T52" fmla="*/ 1652 w 1857"/>
                      <a:gd name="T53" fmla="*/ 260 h 464"/>
                      <a:gd name="T54" fmla="*/ 1534 w 1857"/>
                      <a:gd name="T55" fmla="*/ 269 h 464"/>
                      <a:gd name="T56" fmla="*/ 1431 w 1857"/>
                      <a:gd name="T57" fmla="*/ 268 h 464"/>
                      <a:gd name="T58" fmla="*/ 1296 w 1857"/>
                      <a:gd name="T59" fmla="*/ 264 h 464"/>
                      <a:gd name="T60" fmla="*/ 1189 w 1857"/>
                      <a:gd name="T61" fmla="*/ 264 h 464"/>
                      <a:gd name="T62" fmla="*/ 1076 w 1857"/>
                      <a:gd name="T63" fmla="*/ 260 h 464"/>
                      <a:gd name="T64" fmla="*/ 947 w 1857"/>
                      <a:gd name="T65" fmla="*/ 251 h 464"/>
                      <a:gd name="T66" fmla="*/ 807 w 1857"/>
                      <a:gd name="T67" fmla="*/ 237 h 464"/>
                      <a:gd name="T68" fmla="*/ 683 w 1857"/>
                      <a:gd name="T69" fmla="*/ 216 h 464"/>
                      <a:gd name="T70" fmla="*/ 559 w 1857"/>
                      <a:gd name="T71" fmla="*/ 193 h 464"/>
                      <a:gd name="T72" fmla="*/ 456 w 1857"/>
                      <a:gd name="T73" fmla="*/ 167 h 464"/>
                      <a:gd name="T74" fmla="*/ 341 w 1857"/>
                      <a:gd name="T75" fmla="*/ 135 h 464"/>
                      <a:gd name="T76" fmla="*/ 258 w 1857"/>
                      <a:gd name="T77" fmla="*/ 113 h 464"/>
                      <a:gd name="T78" fmla="*/ 187 w 1857"/>
                      <a:gd name="T79" fmla="*/ 88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57" h="464">
                        <a:moveTo>
                          <a:pt x="161" y="77"/>
                        </a:moveTo>
                        <a:lnTo>
                          <a:pt x="128" y="68"/>
                        </a:lnTo>
                        <a:lnTo>
                          <a:pt x="96" y="55"/>
                        </a:lnTo>
                        <a:lnTo>
                          <a:pt x="63" y="41"/>
                        </a:lnTo>
                        <a:lnTo>
                          <a:pt x="38" y="25"/>
                        </a:lnTo>
                        <a:lnTo>
                          <a:pt x="15" y="11"/>
                        </a:lnTo>
                        <a:lnTo>
                          <a:pt x="3" y="0"/>
                        </a:lnTo>
                        <a:lnTo>
                          <a:pt x="0" y="18"/>
                        </a:lnTo>
                        <a:lnTo>
                          <a:pt x="0" y="121"/>
                        </a:lnTo>
                        <a:lnTo>
                          <a:pt x="3" y="138"/>
                        </a:lnTo>
                        <a:lnTo>
                          <a:pt x="14" y="157"/>
                        </a:lnTo>
                        <a:lnTo>
                          <a:pt x="32" y="173"/>
                        </a:lnTo>
                        <a:lnTo>
                          <a:pt x="52" y="191"/>
                        </a:lnTo>
                        <a:lnTo>
                          <a:pt x="83" y="208"/>
                        </a:lnTo>
                        <a:lnTo>
                          <a:pt x="174" y="242"/>
                        </a:lnTo>
                        <a:lnTo>
                          <a:pt x="246" y="269"/>
                        </a:lnTo>
                        <a:lnTo>
                          <a:pt x="343" y="302"/>
                        </a:lnTo>
                        <a:lnTo>
                          <a:pt x="451" y="336"/>
                        </a:lnTo>
                        <a:lnTo>
                          <a:pt x="536" y="359"/>
                        </a:lnTo>
                        <a:lnTo>
                          <a:pt x="640" y="383"/>
                        </a:lnTo>
                        <a:lnTo>
                          <a:pt x="739" y="403"/>
                        </a:lnTo>
                        <a:lnTo>
                          <a:pt x="819" y="417"/>
                        </a:lnTo>
                        <a:lnTo>
                          <a:pt x="874" y="426"/>
                        </a:lnTo>
                        <a:lnTo>
                          <a:pt x="924" y="431"/>
                        </a:lnTo>
                        <a:lnTo>
                          <a:pt x="959" y="436"/>
                        </a:lnTo>
                        <a:lnTo>
                          <a:pt x="1004" y="441"/>
                        </a:lnTo>
                        <a:lnTo>
                          <a:pt x="1046" y="444"/>
                        </a:lnTo>
                        <a:lnTo>
                          <a:pt x="1136" y="450"/>
                        </a:lnTo>
                        <a:lnTo>
                          <a:pt x="1221" y="455"/>
                        </a:lnTo>
                        <a:lnTo>
                          <a:pt x="1296" y="460"/>
                        </a:lnTo>
                        <a:lnTo>
                          <a:pt x="1381" y="463"/>
                        </a:lnTo>
                        <a:lnTo>
                          <a:pt x="1479" y="464"/>
                        </a:lnTo>
                        <a:lnTo>
                          <a:pt x="1566" y="462"/>
                        </a:lnTo>
                        <a:lnTo>
                          <a:pt x="1619" y="460"/>
                        </a:lnTo>
                        <a:lnTo>
                          <a:pt x="1656" y="455"/>
                        </a:lnTo>
                        <a:lnTo>
                          <a:pt x="1684" y="451"/>
                        </a:lnTo>
                        <a:lnTo>
                          <a:pt x="1723" y="442"/>
                        </a:lnTo>
                        <a:lnTo>
                          <a:pt x="1754" y="428"/>
                        </a:lnTo>
                        <a:lnTo>
                          <a:pt x="1779" y="410"/>
                        </a:lnTo>
                        <a:lnTo>
                          <a:pt x="1800" y="393"/>
                        </a:lnTo>
                        <a:lnTo>
                          <a:pt x="1821" y="365"/>
                        </a:lnTo>
                        <a:lnTo>
                          <a:pt x="1835" y="343"/>
                        </a:lnTo>
                        <a:lnTo>
                          <a:pt x="1850" y="302"/>
                        </a:lnTo>
                        <a:lnTo>
                          <a:pt x="1855" y="264"/>
                        </a:lnTo>
                        <a:lnTo>
                          <a:pt x="1857" y="231"/>
                        </a:lnTo>
                        <a:lnTo>
                          <a:pt x="1855" y="197"/>
                        </a:lnTo>
                        <a:lnTo>
                          <a:pt x="1851" y="168"/>
                        </a:lnTo>
                        <a:lnTo>
                          <a:pt x="1844" y="193"/>
                        </a:lnTo>
                        <a:lnTo>
                          <a:pt x="1832" y="215"/>
                        </a:lnTo>
                        <a:lnTo>
                          <a:pt x="1810" y="228"/>
                        </a:lnTo>
                        <a:lnTo>
                          <a:pt x="1779" y="238"/>
                        </a:lnTo>
                        <a:lnTo>
                          <a:pt x="1749" y="246"/>
                        </a:lnTo>
                        <a:lnTo>
                          <a:pt x="1704" y="254"/>
                        </a:lnTo>
                        <a:lnTo>
                          <a:pt x="1652" y="260"/>
                        </a:lnTo>
                        <a:lnTo>
                          <a:pt x="1601" y="264"/>
                        </a:lnTo>
                        <a:lnTo>
                          <a:pt x="1534" y="269"/>
                        </a:lnTo>
                        <a:lnTo>
                          <a:pt x="1477" y="269"/>
                        </a:lnTo>
                        <a:lnTo>
                          <a:pt x="1431" y="268"/>
                        </a:lnTo>
                        <a:lnTo>
                          <a:pt x="1371" y="264"/>
                        </a:lnTo>
                        <a:lnTo>
                          <a:pt x="1296" y="264"/>
                        </a:lnTo>
                        <a:lnTo>
                          <a:pt x="1241" y="264"/>
                        </a:lnTo>
                        <a:lnTo>
                          <a:pt x="1189" y="264"/>
                        </a:lnTo>
                        <a:lnTo>
                          <a:pt x="1138" y="262"/>
                        </a:lnTo>
                        <a:lnTo>
                          <a:pt x="1076" y="260"/>
                        </a:lnTo>
                        <a:lnTo>
                          <a:pt x="1017" y="256"/>
                        </a:lnTo>
                        <a:lnTo>
                          <a:pt x="947" y="251"/>
                        </a:lnTo>
                        <a:lnTo>
                          <a:pt x="874" y="243"/>
                        </a:lnTo>
                        <a:lnTo>
                          <a:pt x="807" y="237"/>
                        </a:lnTo>
                        <a:lnTo>
                          <a:pt x="746" y="226"/>
                        </a:lnTo>
                        <a:lnTo>
                          <a:pt x="683" y="216"/>
                        </a:lnTo>
                        <a:lnTo>
                          <a:pt x="618" y="204"/>
                        </a:lnTo>
                        <a:lnTo>
                          <a:pt x="559" y="193"/>
                        </a:lnTo>
                        <a:lnTo>
                          <a:pt x="507" y="180"/>
                        </a:lnTo>
                        <a:lnTo>
                          <a:pt x="456" y="167"/>
                        </a:lnTo>
                        <a:lnTo>
                          <a:pt x="397" y="150"/>
                        </a:lnTo>
                        <a:lnTo>
                          <a:pt x="341" y="135"/>
                        </a:lnTo>
                        <a:lnTo>
                          <a:pt x="302" y="122"/>
                        </a:lnTo>
                        <a:lnTo>
                          <a:pt x="258" y="113"/>
                        </a:lnTo>
                        <a:lnTo>
                          <a:pt x="226" y="100"/>
                        </a:lnTo>
                        <a:lnTo>
                          <a:pt x="187" y="88"/>
                        </a:lnTo>
                        <a:lnTo>
                          <a:pt x="161" y="77"/>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901" name="Arc 999"/>
                  <p:cNvSpPr>
                    <a:spLocks/>
                  </p:cNvSpPr>
                  <p:nvPr/>
                </p:nvSpPr>
                <p:spPr bwMode="auto">
                  <a:xfrm>
                    <a:off x="2887" y="3291"/>
                    <a:ext cx="71" cy="31"/>
                  </a:xfrm>
                  <a:custGeom>
                    <a:avLst/>
                    <a:gdLst>
                      <a:gd name="G0" fmla="+- 18091 0 0"/>
                      <a:gd name="G1" fmla="+- 0 0 0"/>
                      <a:gd name="G2" fmla="+- 21600 0 0"/>
                      <a:gd name="T0" fmla="*/ 22090 w 22090"/>
                      <a:gd name="T1" fmla="*/ 21227 h 21600"/>
                      <a:gd name="T2" fmla="*/ 0 w 22090"/>
                      <a:gd name="T3" fmla="*/ 11802 h 21600"/>
                      <a:gd name="T4" fmla="*/ 18091 w 22090"/>
                      <a:gd name="T5" fmla="*/ 0 h 21600"/>
                    </a:gdLst>
                    <a:ahLst/>
                    <a:cxnLst>
                      <a:cxn ang="0">
                        <a:pos x="T0" y="T1"/>
                      </a:cxn>
                      <a:cxn ang="0">
                        <a:pos x="T2" y="T3"/>
                      </a:cxn>
                      <a:cxn ang="0">
                        <a:pos x="T4" y="T5"/>
                      </a:cxn>
                    </a:cxnLst>
                    <a:rect l="0" t="0" r="r" b="b"/>
                    <a:pathLst>
                      <a:path w="22090" h="21600" fill="none" extrusionOk="0">
                        <a:moveTo>
                          <a:pt x="22089" y="21226"/>
                        </a:moveTo>
                        <a:cubicBezTo>
                          <a:pt x="20771" y="21474"/>
                          <a:pt x="19432" y="21599"/>
                          <a:pt x="18091" y="21600"/>
                        </a:cubicBezTo>
                        <a:cubicBezTo>
                          <a:pt x="10792" y="21600"/>
                          <a:pt x="3987" y="17914"/>
                          <a:pt x="0" y="11801"/>
                        </a:cubicBezTo>
                      </a:path>
                      <a:path w="22090" h="21600" stroke="0" extrusionOk="0">
                        <a:moveTo>
                          <a:pt x="22089" y="21226"/>
                        </a:moveTo>
                        <a:cubicBezTo>
                          <a:pt x="20771" y="21474"/>
                          <a:pt x="19432" y="21599"/>
                          <a:pt x="18091" y="21600"/>
                        </a:cubicBezTo>
                        <a:cubicBezTo>
                          <a:pt x="10792" y="21600"/>
                          <a:pt x="3987" y="17914"/>
                          <a:pt x="0" y="11801"/>
                        </a:cubicBezTo>
                        <a:lnTo>
                          <a:pt x="18091" y="0"/>
                        </a:lnTo>
                        <a:close/>
                      </a:path>
                    </a:pathLst>
                  </a:custGeom>
                  <a:noFill/>
                  <a:ln w="0">
                    <a:solidFill>
                      <a:srgbClr val="A0A0A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nvGrpSpPr>
                <p:cNvPr id="892" name="Group 1000"/>
                <p:cNvGrpSpPr>
                  <a:grpSpLocks/>
                </p:cNvGrpSpPr>
                <p:nvPr/>
              </p:nvGrpSpPr>
              <p:grpSpPr bwMode="auto">
                <a:xfrm>
                  <a:off x="2884" y="3309"/>
                  <a:ext cx="66" cy="22"/>
                  <a:chOff x="2884" y="3309"/>
                  <a:chExt cx="66" cy="22"/>
                </a:xfrm>
              </p:grpSpPr>
              <p:grpSp>
                <p:nvGrpSpPr>
                  <p:cNvPr id="893" name="Group 1001"/>
                  <p:cNvGrpSpPr>
                    <a:grpSpLocks/>
                  </p:cNvGrpSpPr>
                  <p:nvPr/>
                </p:nvGrpSpPr>
                <p:grpSpPr bwMode="auto">
                  <a:xfrm>
                    <a:off x="2938" y="3325"/>
                    <a:ext cx="12" cy="6"/>
                    <a:chOff x="2938" y="3325"/>
                    <a:chExt cx="12" cy="6"/>
                  </a:xfrm>
                </p:grpSpPr>
                <p:sp>
                  <p:nvSpPr>
                    <p:cNvPr id="897" name="Freeform 1002"/>
                    <p:cNvSpPr>
                      <a:spLocks/>
                    </p:cNvSpPr>
                    <p:nvPr/>
                  </p:nvSpPr>
                  <p:spPr bwMode="auto">
                    <a:xfrm>
                      <a:off x="2938" y="3325"/>
                      <a:ext cx="12" cy="6"/>
                    </a:xfrm>
                    <a:custGeom>
                      <a:avLst/>
                      <a:gdLst>
                        <a:gd name="T0" fmla="*/ 0 w 227"/>
                        <a:gd name="T1" fmla="*/ 0 h 88"/>
                        <a:gd name="T2" fmla="*/ 0 w 227"/>
                        <a:gd name="T3" fmla="*/ 81 h 88"/>
                        <a:gd name="T4" fmla="*/ 227 w 227"/>
                        <a:gd name="T5" fmla="*/ 88 h 88"/>
                        <a:gd name="T6" fmla="*/ 227 w 227"/>
                        <a:gd name="T7" fmla="*/ 71 h 88"/>
                        <a:gd name="T8" fmla="*/ 30 w 227"/>
                        <a:gd name="T9" fmla="*/ 61 h 88"/>
                        <a:gd name="T10" fmla="*/ 31 w 227"/>
                        <a:gd name="T11" fmla="*/ 0 h 88"/>
                        <a:gd name="T12" fmla="*/ 0 w 227"/>
                        <a:gd name="T13" fmla="*/ 0 h 88"/>
                      </a:gdLst>
                      <a:ahLst/>
                      <a:cxnLst>
                        <a:cxn ang="0">
                          <a:pos x="T0" y="T1"/>
                        </a:cxn>
                        <a:cxn ang="0">
                          <a:pos x="T2" y="T3"/>
                        </a:cxn>
                        <a:cxn ang="0">
                          <a:pos x="T4" y="T5"/>
                        </a:cxn>
                        <a:cxn ang="0">
                          <a:pos x="T6" y="T7"/>
                        </a:cxn>
                        <a:cxn ang="0">
                          <a:pos x="T8" y="T9"/>
                        </a:cxn>
                        <a:cxn ang="0">
                          <a:pos x="T10" y="T11"/>
                        </a:cxn>
                        <a:cxn ang="0">
                          <a:pos x="T12" y="T13"/>
                        </a:cxn>
                      </a:cxnLst>
                      <a:rect l="0" t="0" r="r" b="b"/>
                      <a:pathLst>
                        <a:path w="227" h="88">
                          <a:moveTo>
                            <a:pt x="0" y="0"/>
                          </a:moveTo>
                          <a:lnTo>
                            <a:pt x="0" y="81"/>
                          </a:lnTo>
                          <a:lnTo>
                            <a:pt x="227" y="88"/>
                          </a:lnTo>
                          <a:lnTo>
                            <a:pt x="227" y="71"/>
                          </a:lnTo>
                          <a:lnTo>
                            <a:pt x="30" y="61"/>
                          </a:lnTo>
                          <a:lnTo>
                            <a:pt x="31" y="0"/>
                          </a:lnTo>
                          <a:lnTo>
                            <a:pt x="0" y="0"/>
                          </a:lnTo>
                          <a:close/>
                        </a:path>
                      </a:pathLst>
                    </a:custGeom>
                    <a:solidFill>
                      <a:srgbClr val="40404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98" name="Freeform 1003"/>
                    <p:cNvSpPr>
                      <a:spLocks/>
                    </p:cNvSpPr>
                    <p:nvPr/>
                  </p:nvSpPr>
                  <p:spPr bwMode="auto">
                    <a:xfrm>
                      <a:off x="2939" y="3325"/>
                      <a:ext cx="11" cy="5"/>
                    </a:xfrm>
                    <a:custGeom>
                      <a:avLst/>
                      <a:gdLst>
                        <a:gd name="T0" fmla="*/ 0 w 201"/>
                        <a:gd name="T1" fmla="*/ 0 h 75"/>
                        <a:gd name="T2" fmla="*/ 196 w 201"/>
                        <a:gd name="T3" fmla="*/ 0 h 75"/>
                        <a:gd name="T4" fmla="*/ 201 w 201"/>
                        <a:gd name="T5" fmla="*/ 75 h 75"/>
                        <a:gd name="T6" fmla="*/ 0 w 201"/>
                        <a:gd name="T7" fmla="*/ 68 h 75"/>
                        <a:gd name="T8" fmla="*/ 0 w 201"/>
                        <a:gd name="T9" fmla="*/ 0 h 75"/>
                      </a:gdLst>
                      <a:ahLst/>
                      <a:cxnLst>
                        <a:cxn ang="0">
                          <a:pos x="T0" y="T1"/>
                        </a:cxn>
                        <a:cxn ang="0">
                          <a:pos x="T2" y="T3"/>
                        </a:cxn>
                        <a:cxn ang="0">
                          <a:pos x="T4" y="T5"/>
                        </a:cxn>
                        <a:cxn ang="0">
                          <a:pos x="T6" y="T7"/>
                        </a:cxn>
                        <a:cxn ang="0">
                          <a:pos x="T8" y="T9"/>
                        </a:cxn>
                      </a:cxnLst>
                      <a:rect l="0" t="0" r="r" b="b"/>
                      <a:pathLst>
                        <a:path w="201" h="75">
                          <a:moveTo>
                            <a:pt x="0" y="0"/>
                          </a:moveTo>
                          <a:lnTo>
                            <a:pt x="196" y="0"/>
                          </a:lnTo>
                          <a:lnTo>
                            <a:pt x="201" y="75"/>
                          </a:lnTo>
                          <a:lnTo>
                            <a:pt x="0" y="68"/>
                          </a:lnTo>
                          <a:lnTo>
                            <a:pt x="0" y="0"/>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nvGrpSpPr>
                  <p:cNvPr id="894" name="Group 1004"/>
                  <p:cNvGrpSpPr>
                    <a:grpSpLocks/>
                  </p:cNvGrpSpPr>
                  <p:nvPr/>
                </p:nvGrpSpPr>
                <p:grpSpPr bwMode="auto">
                  <a:xfrm>
                    <a:off x="2884" y="3309"/>
                    <a:ext cx="5" cy="7"/>
                    <a:chOff x="2884" y="3309"/>
                    <a:chExt cx="5" cy="7"/>
                  </a:xfrm>
                </p:grpSpPr>
                <p:sp>
                  <p:nvSpPr>
                    <p:cNvPr id="895" name="Freeform 1005"/>
                    <p:cNvSpPr>
                      <a:spLocks/>
                    </p:cNvSpPr>
                    <p:nvPr/>
                  </p:nvSpPr>
                  <p:spPr bwMode="auto">
                    <a:xfrm>
                      <a:off x="2884" y="3309"/>
                      <a:ext cx="5" cy="7"/>
                    </a:xfrm>
                    <a:custGeom>
                      <a:avLst/>
                      <a:gdLst>
                        <a:gd name="T0" fmla="*/ 0 w 91"/>
                        <a:gd name="T1" fmla="*/ 0 h 96"/>
                        <a:gd name="T2" fmla="*/ 0 w 91"/>
                        <a:gd name="T3" fmla="*/ 60 h 96"/>
                        <a:gd name="T4" fmla="*/ 91 w 91"/>
                        <a:gd name="T5" fmla="*/ 96 h 96"/>
                        <a:gd name="T6" fmla="*/ 91 w 91"/>
                        <a:gd name="T7" fmla="*/ 83 h 96"/>
                        <a:gd name="T8" fmla="*/ 9 w 91"/>
                        <a:gd name="T9" fmla="*/ 52 h 96"/>
                        <a:gd name="T10" fmla="*/ 9 w 91"/>
                        <a:gd name="T11" fmla="*/ 4 h 96"/>
                        <a:gd name="T12" fmla="*/ 0 w 91"/>
                        <a:gd name="T13" fmla="*/ 0 h 96"/>
                      </a:gdLst>
                      <a:ahLst/>
                      <a:cxnLst>
                        <a:cxn ang="0">
                          <a:pos x="T0" y="T1"/>
                        </a:cxn>
                        <a:cxn ang="0">
                          <a:pos x="T2" y="T3"/>
                        </a:cxn>
                        <a:cxn ang="0">
                          <a:pos x="T4" y="T5"/>
                        </a:cxn>
                        <a:cxn ang="0">
                          <a:pos x="T6" y="T7"/>
                        </a:cxn>
                        <a:cxn ang="0">
                          <a:pos x="T8" y="T9"/>
                        </a:cxn>
                        <a:cxn ang="0">
                          <a:pos x="T10" y="T11"/>
                        </a:cxn>
                        <a:cxn ang="0">
                          <a:pos x="T12" y="T13"/>
                        </a:cxn>
                      </a:cxnLst>
                      <a:rect l="0" t="0" r="r" b="b"/>
                      <a:pathLst>
                        <a:path w="91" h="96">
                          <a:moveTo>
                            <a:pt x="0" y="0"/>
                          </a:moveTo>
                          <a:lnTo>
                            <a:pt x="0" y="60"/>
                          </a:lnTo>
                          <a:lnTo>
                            <a:pt x="91" y="96"/>
                          </a:lnTo>
                          <a:lnTo>
                            <a:pt x="91" y="83"/>
                          </a:lnTo>
                          <a:lnTo>
                            <a:pt x="9" y="52"/>
                          </a:lnTo>
                          <a:lnTo>
                            <a:pt x="9" y="4"/>
                          </a:lnTo>
                          <a:lnTo>
                            <a:pt x="0" y="0"/>
                          </a:lnTo>
                          <a:close/>
                        </a:path>
                      </a:pathLst>
                    </a:custGeom>
                    <a:solidFill>
                      <a:srgbClr val="40404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96" name="Freeform 1006"/>
                    <p:cNvSpPr>
                      <a:spLocks/>
                    </p:cNvSpPr>
                    <p:nvPr/>
                  </p:nvSpPr>
                  <p:spPr bwMode="auto">
                    <a:xfrm>
                      <a:off x="2884" y="3309"/>
                      <a:ext cx="5" cy="6"/>
                    </a:xfrm>
                    <a:custGeom>
                      <a:avLst/>
                      <a:gdLst>
                        <a:gd name="T0" fmla="*/ 0 w 82"/>
                        <a:gd name="T1" fmla="*/ 0 h 81"/>
                        <a:gd name="T2" fmla="*/ 82 w 82"/>
                        <a:gd name="T3" fmla="*/ 27 h 81"/>
                        <a:gd name="T4" fmla="*/ 82 w 82"/>
                        <a:gd name="T5" fmla="*/ 81 h 81"/>
                        <a:gd name="T6" fmla="*/ 0 w 82"/>
                        <a:gd name="T7" fmla="*/ 54 h 81"/>
                        <a:gd name="T8" fmla="*/ 0 w 82"/>
                        <a:gd name="T9" fmla="*/ 0 h 81"/>
                      </a:gdLst>
                      <a:ahLst/>
                      <a:cxnLst>
                        <a:cxn ang="0">
                          <a:pos x="T0" y="T1"/>
                        </a:cxn>
                        <a:cxn ang="0">
                          <a:pos x="T2" y="T3"/>
                        </a:cxn>
                        <a:cxn ang="0">
                          <a:pos x="T4" y="T5"/>
                        </a:cxn>
                        <a:cxn ang="0">
                          <a:pos x="T6" y="T7"/>
                        </a:cxn>
                        <a:cxn ang="0">
                          <a:pos x="T8" y="T9"/>
                        </a:cxn>
                      </a:cxnLst>
                      <a:rect l="0" t="0" r="r" b="b"/>
                      <a:pathLst>
                        <a:path w="82" h="81">
                          <a:moveTo>
                            <a:pt x="0" y="0"/>
                          </a:moveTo>
                          <a:lnTo>
                            <a:pt x="82" y="27"/>
                          </a:lnTo>
                          <a:lnTo>
                            <a:pt x="82" y="81"/>
                          </a:lnTo>
                          <a:lnTo>
                            <a:pt x="0" y="54"/>
                          </a:lnTo>
                          <a:lnTo>
                            <a:pt x="0" y="0"/>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grpSp>
      </p:grpSp>
      <p:pic>
        <p:nvPicPr>
          <p:cNvPr id="1028" name="图片 1027"/>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668348" y="850859"/>
            <a:ext cx="543314" cy="478115"/>
          </a:xfrm>
          <a:prstGeom prst="rect">
            <a:avLst/>
          </a:prstGeom>
        </p:spPr>
      </p:pic>
      <p:pic>
        <p:nvPicPr>
          <p:cNvPr id="1029" name="图片 1028"/>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354108" y="824104"/>
            <a:ext cx="435075" cy="382865"/>
          </a:xfrm>
          <a:prstGeom prst="rect">
            <a:avLst/>
          </a:prstGeom>
        </p:spPr>
      </p:pic>
    </p:spTree>
    <p:extLst>
      <p:ext uri="{BB962C8B-B14F-4D97-AF65-F5344CB8AC3E}">
        <p14:creationId xmlns:p14="http://schemas.microsoft.com/office/powerpoint/2010/main" xmlns="" val="3876114104"/>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2"/>
          <p:cNvSpPr>
            <a:spLocks noChangeArrowheads="1"/>
          </p:cNvSpPr>
          <p:nvPr/>
        </p:nvSpPr>
        <p:spPr bwMode="auto">
          <a:xfrm>
            <a:off x="511896" y="726376"/>
            <a:ext cx="8129016" cy="422275"/>
          </a:xfrm>
          <a:prstGeom prst="roundRect">
            <a:avLst>
              <a:gd name="adj" fmla="val 16667"/>
            </a:avLst>
          </a:prstGeom>
          <a:solidFill>
            <a:srgbClr val="0089FA"/>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zh-CN" altLang="en-US"/>
          </a:p>
        </p:txBody>
      </p:sp>
      <p:sp>
        <p:nvSpPr>
          <p:cNvPr id="3" name="Rectangle 13"/>
          <p:cNvSpPr>
            <a:spLocks noChangeArrowheads="1"/>
          </p:cNvSpPr>
          <p:nvPr/>
        </p:nvSpPr>
        <p:spPr bwMode="auto">
          <a:xfrm>
            <a:off x="2174144" y="700912"/>
            <a:ext cx="4804520"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9.4.5  </a:t>
            </a:r>
            <a:r>
              <a:rPr lang="zh-CN" altLang="en-US" sz="2400" b="1" dirty="0">
                <a:solidFill>
                  <a:schemeClr val="bg1"/>
                </a:solidFill>
                <a:latin typeface="微软雅黑" pitchFamily="34" charset="-122"/>
                <a:ea typeface="微软雅黑" pitchFamily="34" charset="-122"/>
              </a:rPr>
              <a:t>无线网络对高层协议的影响</a:t>
            </a:r>
          </a:p>
        </p:txBody>
      </p:sp>
      <p:sp>
        <p:nvSpPr>
          <p:cNvPr id="4" name="Rectangle 46"/>
          <p:cNvSpPr>
            <a:spLocks noChangeArrowheads="1"/>
          </p:cNvSpPr>
          <p:nvPr/>
        </p:nvSpPr>
        <p:spPr bwMode="auto">
          <a:xfrm>
            <a:off x="511896" y="1210344"/>
            <a:ext cx="8129016" cy="317009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457200" indent="-457200" eaLnBrk="0" hangingPunct="0">
              <a:lnSpc>
                <a:spcPts val="3000"/>
              </a:lnSpc>
              <a:buClr>
                <a:srgbClr val="0070C0"/>
              </a:buClr>
              <a:buFont typeface="Wingdings" panose="05000000000000000000" pitchFamily="2" charset="2"/>
              <a:buChar char="l"/>
            </a:pPr>
            <a:r>
              <a:rPr lang="zh-CN" altLang="en-US" sz="1900" b="1" dirty="0">
                <a:latin typeface="微软雅黑" pitchFamily="34" charset="-122"/>
                <a:ea typeface="微软雅黑" pitchFamily="34" charset="-122"/>
              </a:rPr>
              <a:t>无线网络在移动站漫游时，会经常更换移动用户到无线网络的</a:t>
            </a:r>
            <a:r>
              <a:rPr lang="zh-CN" altLang="en-US" sz="1900" b="1" dirty="0" smtClean="0">
                <a:latin typeface="微软雅黑" pitchFamily="34" charset="-122"/>
                <a:ea typeface="微软雅黑" pitchFamily="34" charset="-122"/>
              </a:rPr>
              <a:t>连接点</a:t>
            </a:r>
            <a:endParaRPr lang="en-US" altLang="zh-CN" sz="1900" b="1" dirty="0" smtClean="0">
              <a:latin typeface="微软雅黑" pitchFamily="34" charset="-122"/>
              <a:ea typeface="微软雅黑" pitchFamily="34" charset="-122"/>
            </a:endParaRPr>
          </a:p>
          <a:p>
            <a:pPr marL="442913" eaLnBrk="0" hangingPunct="0">
              <a:lnSpc>
                <a:spcPts val="3000"/>
              </a:lnSpc>
              <a:buClr>
                <a:srgbClr val="0070C0"/>
              </a:buClr>
            </a:pPr>
            <a:r>
              <a:rPr lang="zh-CN" altLang="en-US" sz="1900" b="1" dirty="0" smtClean="0">
                <a:latin typeface="微软雅黑" pitchFamily="34" charset="-122"/>
                <a:ea typeface="微软雅黑" pitchFamily="34" charset="-122"/>
              </a:rPr>
              <a:t>（</a:t>
            </a:r>
            <a:r>
              <a:rPr lang="zh-CN" altLang="en-US" sz="1900" b="1" dirty="0">
                <a:latin typeface="微软雅黑" pitchFamily="34" charset="-122"/>
                <a:ea typeface="微软雅黑" pitchFamily="34" charset="-122"/>
              </a:rPr>
              <a:t>即到移动站相关联的基站）。这样，网络的连接就会发生很短时间的中断。</a:t>
            </a:r>
          </a:p>
          <a:p>
            <a:pPr marL="457200" indent="-457200" eaLnBrk="0" hangingPunct="0">
              <a:lnSpc>
                <a:spcPts val="3000"/>
              </a:lnSpc>
              <a:buClr>
                <a:srgbClr val="0070C0"/>
              </a:buClr>
              <a:buFont typeface="Wingdings" panose="05000000000000000000" pitchFamily="2" charset="2"/>
              <a:buChar char="l"/>
            </a:pPr>
            <a:r>
              <a:rPr lang="zh-CN" altLang="en-US" sz="1900" b="1" dirty="0">
                <a:latin typeface="微软雅黑" pitchFamily="34" charset="-122"/>
                <a:ea typeface="微软雅黑" pitchFamily="34" charset="-122"/>
              </a:rPr>
              <a:t>由于移动用户更新相关联的基站需要一定的时间，这就可能造成</a:t>
            </a:r>
            <a:r>
              <a:rPr lang="en-US" altLang="zh-CN" sz="1900" b="1" dirty="0">
                <a:latin typeface="微软雅黑" pitchFamily="34" charset="-122"/>
                <a:ea typeface="微软雅黑" pitchFamily="34" charset="-122"/>
              </a:rPr>
              <a:t>TCP</a:t>
            </a:r>
            <a:r>
              <a:rPr lang="zh-CN" altLang="en-US" sz="1900" b="1" dirty="0">
                <a:latin typeface="微软雅黑" pitchFamily="34" charset="-122"/>
                <a:ea typeface="微软雅黑" pitchFamily="34" charset="-122"/>
              </a:rPr>
              <a:t>报文段的丢失。只要出现</a:t>
            </a:r>
            <a:r>
              <a:rPr lang="en-US" altLang="zh-CN" sz="1900" b="1" dirty="0">
                <a:latin typeface="微软雅黑" pitchFamily="34" charset="-122"/>
                <a:ea typeface="微软雅黑" pitchFamily="34" charset="-122"/>
              </a:rPr>
              <a:t>TCP</a:t>
            </a:r>
            <a:r>
              <a:rPr lang="zh-CN" altLang="en-US" sz="1900" b="1" dirty="0">
                <a:latin typeface="微软雅黑" pitchFamily="34" charset="-122"/>
                <a:ea typeface="微软雅黑" pitchFamily="34" charset="-122"/>
              </a:rPr>
              <a:t>报文段频繁丢失，</a:t>
            </a:r>
            <a:r>
              <a:rPr lang="en-US" altLang="zh-CN" sz="1900" b="1" dirty="0">
                <a:latin typeface="微软雅黑" pitchFamily="34" charset="-122"/>
                <a:ea typeface="微软雅黑" pitchFamily="34" charset="-122"/>
              </a:rPr>
              <a:t>TCP</a:t>
            </a:r>
            <a:r>
              <a:rPr lang="zh-CN" altLang="en-US" sz="1900" b="1" dirty="0">
                <a:latin typeface="微软雅黑" pitchFamily="34" charset="-122"/>
                <a:ea typeface="微软雅黑" pitchFamily="34" charset="-122"/>
              </a:rPr>
              <a:t>的拥塞控制就会采取措施，减小其拥塞窗口，从而使</a:t>
            </a:r>
            <a:r>
              <a:rPr lang="en-US" altLang="zh-CN" sz="1900" b="1" dirty="0">
                <a:latin typeface="微软雅黑" pitchFamily="34" charset="-122"/>
                <a:ea typeface="微软雅黑" pitchFamily="34" charset="-122"/>
              </a:rPr>
              <a:t>TCP</a:t>
            </a:r>
            <a:r>
              <a:rPr lang="zh-CN" altLang="en-US" sz="1900" b="1" dirty="0">
                <a:latin typeface="微软雅黑" pitchFamily="34" charset="-122"/>
                <a:ea typeface="微软雅黑" pitchFamily="34" charset="-122"/>
              </a:rPr>
              <a:t>发送方的报文段发送速率降低。</a:t>
            </a:r>
          </a:p>
          <a:p>
            <a:pPr marL="457200" indent="-457200" eaLnBrk="0" hangingPunct="0">
              <a:lnSpc>
                <a:spcPts val="3000"/>
              </a:lnSpc>
              <a:buClr>
                <a:srgbClr val="0070C0"/>
              </a:buClr>
              <a:buFont typeface="Wingdings" panose="05000000000000000000" pitchFamily="2" charset="2"/>
              <a:buChar char="l"/>
            </a:pPr>
            <a:r>
              <a:rPr lang="zh-CN" altLang="en-US" sz="1900" b="1" dirty="0">
                <a:latin typeface="微软雅黑" pitchFamily="34" charset="-122"/>
                <a:ea typeface="微软雅黑" pitchFamily="34" charset="-122"/>
              </a:rPr>
              <a:t>当无线信道出现严重的比特差错，或由于切换产生了报文段丢失，</a:t>
            </a:r>
            <a:r>
              <a:rPr lang="zh-CN" altLang="en-US" sz="1900" b="1" dirty="0">
                <a:solidFill>
                  <a:srgbClr val="0000FF"/>
                </a:solidFill>
                <a:latin typeface="微软雅黑" pitchFamily="34" charset="-122"/>
                <a:ea typeface="微软雅黑" pitchFamily="34" charset="-122"/>
              </a:rPr>
              <a:t>减小</a:t>
            </a:r>
            <a:r>
              <a:rPr lang="en-US" altLang="zh-CN" sz="1900" b="1" dirty="0">
                <a:solidFill>
                  <a:srgbClr val="0000FF"/>
                </a:solidFill>
                <a:latin typeface="微软雅黑" pitchFamily="34" charset="-122"/>
                <a:ea typeface="微软雅黑" pitchFamily="34" charset="-122"/>
              </a:rPr>
              <a:t>TCP</a:t>
            </a:r>
            <a:r>
              <a:rPr lang="zh-CN" altLang="en-US" sz="1900" b="1" dirty="0">
                <a:solidFill>
                  <a:srgbClr val="0000FF"/>
                </a:solidFill>
                <a:latin typeface="微软雅黑" pitchFamily="34" charset="-122"/>
                <a:ea typeface="微软雅黑" pitchFamily="34" charset="-122"/>
              </a:rPr>
              <a:t>发送方的拥塞窗口对改善网络性能并不会有任何好处。</a:t>
            </a:r>
          </a:p>
        </p:txBody>
      </p:sp>
    </p:spTree>
    <p:extLst>
      <p:ext uri="{BB962C8B-B14F-4D97-AF65-F5344CB8AC3E}">
        <p14:creationId xmlns:p14="http://schemas.microsoft.com/office/powerpoint/2010/main" xmlns="" val="3185887978"/>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2"/>
          <p:cNvSpPr>
            <a:spLocks noChangeArrowheads="1"/>
          </p:cNvSpPr>
          <p:nvPr/>
        </p:nvSpPr>
        <p:spPr bwMode="auto">
          <a:xfrm>
            <a:off x="511896" y="773658"/>
            <a:ext cx="8129016" cy="422275"/>
          </a:xfrm>
          <a:prstGeom prst="roundRect">
            <a:avLst>
              <a:gd name="adj" fmla="val 16667"/>
            </a:avLst>
          </a:prstGeom>
          <a:solidFill>
            <a:srgbClr val="0089FA"/>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zh-CN" altLang="en-US"/>
          </a:p>
        </p:txBody>
      </p:sp>
      <p:sp>
        <p:nvSpPr>
          <p:cNvPr id="3" name="Rectangle 13"/>
          <p:cNvSpPr>
            <a:spLocks noChangeArrowheads="1"/>
          </p:cNvSpPr>
          <p:nvPr/>
        </p:nvSpPr>
        <p:spPr bwMode="auto">
          <a:xfrm>
            <a:off x="2174144" y="748194"/>
            <a:ext cx="4804520"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9.4.5  </a:t>
            </a:r>
            <a:r>
              <a:rPr lang="zh-CN" altLang="en-US" sz="2400" b="1" dirty="0">
                <a:solidFill>
                  <a:schemeClr val="bg1"/>
                </a:solidFill>
                <a:latin typeface="微软雅黑" pitchFamily="34" charset="-122"/>
                <a:ea typeface="微软雅黑" pitchFamily="34" charset="-122"/>
              </a:rPr>
              <a:t>无线网络对高层协议的影响</a:t>
            </a:r>
          </a:p>
        </p:txBody>
      </p:sp>
      <p:sp>
        <p:nvSpPr>
          <p:cNvPr id="4" name="Rectangle 46"/>
          <p:cNvSpPr>
            <a:spLocks noChangeArrowheads="1"/>
          </p:cNvSpPr>
          <p:nvPr/>
        </p:nvSpPr>
        <p:spPr bwMode="auto">
          <a:xfrm>
            <a:off x="511896" y="1257626"/>
            <a:ext cx="8129016" cy="305468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457200" indent="-457200" eaLnBrk="0" hangingPunct="0">
              <a:lnSpc>
                <a:spcPts val="3300"/>
              </a:lnSpc>
              <a:buClr>
                <a:srgbClr val="0070C0"/>
              </a:buClr>
              <a:buFont typeface="Wingdings" panose="05000000000000000000" pitchFamily="2" charset="2"/>
              <a:buChar char="l"/>
            </a:pPr>
            <a:r>
              <a:rPr lang="zh-CN" altLang="en-US" sz="2000" b="1" dirty="0">
                <a:solidFill>
                  <a:srgbClr val="0000FF"/>
                </a:solidFill>
                <a:latin typeface="微软雅黑" pitchFamily="34" charset="-122"/>
                <a:ea typeface="微软雅黑" pitchFamily="34" charset="-122"/>
              </a:rPr>
              <a:t>解决方法：</a:t>
            </a:r>
          </a:p>
          <a:p>
            <a:pPr marL="809625" indent="-36195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本地恢复。这是指差错在什么地方出现，就在什么地方改正。</a:t>
            </a:r>
          </a:p>
          <a:p>
            <a:pPr marL="809625" indent="-36195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让 </a:t>
            </a: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发送方知道什么地方使用了无线链路。只有当</a:t>
            </a:r>
            <a:r>
              <a:rPr lang="en-US" altLang="zh-CN" sz="2000" b="1" dirty="0">
                <a:latin typeface="微软雅黑" pitchFamily="34" charset="-122"/>
                <a:ea typeface="微软雅黑" pitchFamily="34" charset="-122"/>
              </a:rPr>
              <a:t>TCP</a:t>
            </a:r>
            <a:r>
              <a:rPr lang="zh-CN" altLang="en-US" sz="2000" b="1" dirty="0">
                <a:latin typeface="微软雅黑" pitchFamily="34" charset="-122"/>
                <a:ea typeface="微软雅黑" pitchFamily="34" charset="-122"/>
              </a:rPr>
              <a:t>能够</a:t>
            </a:r>
            <a:r>
              <a:rPr lang="zh-CN" altLang="en-US" sz="2000" b="1" dirty="0" smtClean="0">
                <a:latin typeface="微软雅黑" pitchFamily="34" charset="-122"/>
                <a:ea typeface="微软雅黑" pitchFamily="34" charset="-122"/>
              </a:rPr>
              <a:t>确知</a:t>
            </a:r>
            <a:r>
              <a:rPr lang="zh-CN" altLang="en-US" sz="2000" b="1" dirty="0">
                <a:latin typeface="微软雅黑" pitchFamily="34" charset="-122"/>
                <a:ea typeface="微软雅黑" pitchFamily="34" charset="-122"/>
              </a:rPr>
              <a:t>，是有线网络部分发生了拥塞时，</a:t>
            </a:r>
            <a:r>
              <a:rPr lang="en-US" altLang="zh-CN" sz="2000" b="1" dirty="0">
                <a:latin typeface="微软雅黑" pitchFamily="34" charset="-122"/>
                <a:ea typeface="微软雅黑" pitchFamily="34" charset="-122"/>
              </a:rPr>
              <a:t>TCP</a:t>
            </a:r>
            <a:r>
              <a:rPr lang="zh-CN" altLang="en-US" sz="2000" b="1" dirty="0">
                <a:latin typeface="微软雅黑" pitchFamily="34" charset="-122"/>
                <a:ea typeface="微软雅黑" pitchFamily="34" charset="-122"/>
              </a:rPr>
              <a:t>才采用拥塞控制的策略。</a:t>
            </a:r>
          </a:p>
          <a:p>
            <a:pPr marL="809625" indent="-36195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把含有移动用户的端到端 </a:t>
            </a: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连接拆成两个互相串接的 </a:t>
            </a: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连接。 </a:t>
            </a:r>
          </a:p>
        </p:txBody>
      </p:sp>
    </p:spTree>
    <p:extLst>
      <p:ext uri="{BB962C8B-B14F-4D97-AF65-F5344CB8AC3E}">
        <p14:creationId xmlns:p14="http://schemas.microsoft.com/office/powerpoint/2010/main" xmlns="" val="597475071"/>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45145" y="1172420"/>
            <a:ext cx="8053711" cy="3054682"/>
          </a:xfrm>
          <a:prstGeom prst="rect">
            <a:avLst/>
          </a:prstGeom>
        </p:spPr>
        <p:txBody>
          <a:bodyPr wrap="square">
            <a:spAutoFit/>
          </a:bodyPr>
          <a:lstStyle/>
          <a:p>
            <a:pPr marL="357188" indent="-357188"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前面已经介绍了两种不同的无线上网方法。</a:t>
            </a:r>
          </a:p>
          <a:p>
            <a:pPr marL="357188" indent="-357188"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但应注意，它们上网所需的</a:t>
            </a:r>
            <a:r>
              <a:rPr lang="zh-CN" altLang="en-US" sz="2000" b="1" dirty="0">
                <a:solidFill>
                  <a:srgbClr val="0000FF"/>
                </a:solidFill>
                <a:latin typeface="微软雅黑" pitchFamily="34" charset="-122"/>
                <a:ea typeface="微软雅黑" pitchFamily="34" charset="-122"/>
              </a:rPr>
              <a:t>费用是很不一样的</a:t>
            </a:r>
            <a:r>
              <a:rPr lang="zh-CN" altLang="en-US" sz="2000" b="1" dirty="0">
                <a:latin typeface="微软雅黑" pitchFamily="34" charset="-122"/>
                <a:ea typeface="微软雅黑" pitchFamily="34" charset="-122"/>
              </a:rPr>
              <a:t>。</a:t>
            </a:r>
          </a:p>
          <a:p>
            <a:pPr marL="684000"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目前</a:t>
            </a:r>
            <a:r>
              <a:rPr lang="zh-CN" altLang="en-US" sz="2000" b="1" dirty="0">
                <a:solidFill>
                  <a:srgbClr val="0000FF"/>
                </a:solidFill>
                <a:latin typeface="微软雅黑" pitchFamily="34" charset="-122"/>
                <a:ea typeface="微软雅黑" pitchFamily="34" charset="-122"/>
              </a:rPr>
              <a:t>蜂窝移动网络</a:t>
            </a:r>
            <a:r>
              <a:rPr lang="zh-CN" altLang="en-US" sz="2000" b="1" dirty="0">
                <a:latin typeface="微软雅黑" pitchFamily="34" charset="-122"/>
                <a:ea typeface="微软雅黑" pitchFamily="34" charset="-122"/>
              </a:rPr>
              <a:t>的运营商的上网收费都是按照用户所消耗的</a:t>
            </a:r>
            <a:r>
              <a:rPr lang="zh-CN" altLang="en-US" sz="2000" b="1" dirty="0">
                <a:solidFill>
                  <a:srgbClr val="0000FF"/>
                </a:solidFill>
                <a:latin typeface="微软雅黑" pitchFamily="34" charset="-122"/>
                <a:ea typeface="微软雅黑" pitchFamily="34" charset="-122"/>
              </a:rPr>
              <a:t>数据流量</a:t>
            </a:r>
            <a:r>
              <a:rPr lang="zh-CN" altLang="en-US" sz="2000" b="1" dirty="0">
                <a:latin typeface="微软雅黑" pitchFamily="34" charset="-122"/>
                <a:ea typeface="微软雅黑" pitchFamily="34" charset="-122"/>
              </a:rPr>
              <a:t>来计算的。</a:t>
            </a:r>
          </a:p>
          <a:p>
            <a:pPr marL="684000"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我国的</a:t>
            </a:r>
            <a:r>
              <a:rPr lang="zh-CN" altLang="en-US" sz="2000" b="1" dirty="0">
                <a:solidFill>
                  <a:srgbClr val="0000FF"/>
                </a:solidFill>
                <a:latin typeface="微软雅黑" pitchFamily="34" charset="-122"/>
                <a:ea typeface="微软雅黑" pitchFamily="34" charset="-122"/>
              </a:rPr>
              <a:t>宽带入网</a:t>
            </a:r>
            <a:r>
              <a:rPr lang="zh-CN" altLang="en-US" sz="2000" b="1" dirty="0">
                <a:latin typeface="微软雅黑" pitchFamily="34" charset="-122"/>
                <a:ea typeface="微软雅黑" pitchFamily="34" charset="-122"/>
              </a:rPr>
              <a:t>一般都是根据用户使用的带宽多少，按使用的</a:t>
            </a:r>
            <a:r>
              <a:rPr lang="zh-CN" altLang="en-US" sz="2000" b="1" dirty="0">
                <a:solidFill>
                  <a:srgbClr val="0000FF"/>
                </a:solidFill>
                <a:latin typeface="微软雅黑" pitchFamily="34" charset="-122"/>
                <a:ea typeface="微软雅黑" pitchFamily="34" charset="-122"/>
              </a:rPr>
              <a:t>时间</a:t>
            </a:r>
            <a:r>
              <a:rPr lang="zh-CN" altLang="en-US" sz="2000" b="1" dirty="0">
                <a:latin typeface="微软雅黑" pitchFamily="34" charset="-122"/>
                <a:ea typeface="微软雅黑" pitchFamily="34" charset="-122"/>
              </a:rPr>
              <a:t>（按月或按年）付费的，因此，使用家庭的无线路由器上网，并不需要再增加任何额外上网的费用</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p:txBody>
      </p:sp>
      <p:sp>
        <p:nvSpPr>
          <p:cNvPr id="5" name="AutoShape 5"/>
          <p:cNvSpPr>
            <a:spLocks noChangeArrowheads="1"/>
          </p:cNvSpPr>
          <p:nvPr/>
        </p:nvSpPr>
        <p:spPr bwMode="auto">
          <a:xfrm>
            <a:off x="545144" y="758091"/>
            <a:ext cx="8053712" cy="388721"/>
          </a:xfrm>
          <a:prstGeom prst="roundRect">
            <a:avLst>
              <a:gd name="adj" fmla="val 16667"/>
            </a:avLst>
          </a:prstGeom>
          <a:solidFill>
            <a:srgbClr val="0070C0"/>
          </a:solid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endParaRPr lang="zh-CN" altLang="en-US">
              <a:latin typeface="宋体" charset="-122"/>
            </a:endParaRPr>
          </a:p>
        </p:txBody>
      </p:sp>
      <p:sp>
        <p:nvSpPr>
          <p:cNvPr id="6" name="Rectangle 6"/>
          <p:cNvSpPr>
            <a:spLocks noChangeArrowheads="1"/>
          </p:cNvSpPr>
          <p:nvPr/>
        </p:nvSpPr>
        <p:spPr bwMode="auto">
          <a:xfrm>
            <a:off x="2923955" y="724873"/>
            <a:ext cx="329609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400" b="1" dirty="0" smtClean="0">
                <a:solidFill>
                  <a:srgbClr val="FFFF00"/>
                </a:solidFill>
                <a:latin typeface="微软雅黑" pitchFamily="34" charset="-122"/>
                <a:ea typeface="微软雅黑" pitchFamily="34" charset="-122"/>
              </a:rPr>
              <a:t>9.5  </a:t>
            </a:r>
            <a:r>
              <a:rPr lang="zh-CN" altLang="en-US" sz="2400" b="1" dirty="0" smtClean="0">
                <a:solidFill>
                  <a:schemeClr val="bg1"/>
                </a:solidFill>
                <a:latin typeface="微软雅黑" pitchFamily="34" charset="-122"/>
                <a:ea typeface="微软雅黑" pitchFamily="34" charset="-122"/>
              </a:rPr>
              <a:t>两种</a:t>
            </a:r>
            <a:r>
              <a:rPr lang="zh-CN" altLang="en-US" sz="2400" b="1" dirty="0">
                <a:solidFill>
                  <a:schemeClr val="bg1"/>
                </a:solidFill>
                <a:latin typeface="微软雅黑" pitchFamily="34" charset="-122"/>
                <a:ea typeface="微软雅黑" pitchFamily="34" charset="-122"/>
              </a:rPr>
              <a:t>不同无线上网</a:t>
            </a:r>
          </a:p>
        </p:txBody>
      </p:sp>
    </p:spTree>
    <p:extLst>
      <p:ext uri="{BB962C8B-B14F-4D97-AF65-F5344CB8AC3E}">
        <p14:creationId xmlns:p14="http://schemas.microsoft.com/office/powerpoint/2010/main" xmlns="" val="618758425"/>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11896" y="1218045"/>
            <a:ext cx="8129016" cy="313910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AutoShape 12"/>
          <p:cNvSpPr>
            <a:spLocks noChangeArrowheads="1"/>
          </p:cNvSpPr>
          <p:nvPr/>
        </p:nvSpPr>
        <p:spPr bwMode="auto">
          <a:xfrm>
            <a:off x="511896" y="685621"/>
            <a:ext cx="8129016" cy="422275"/>
          </a:xfrm>
          <a:prstGeom prst="roundRect">
            <a:avLst>
              <a:gd name="adj" fmla="val 16667"/>
            </a:avLst>
          </a:prstGeom>
          <a:solidFill>
            <a:srgbClr val="0089FA"/>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zh-CN" altLang="en-US"/>
          </a:p>
        </p:txBody>
      </p:sp>
      <p:sp>
        <p:nvSpPr>
          <p:cNvPr id="4" name="Rectangle 13"/>
          <p:cNvSpPr>
            <a:spLocks noChangeArrowheads="1"/>
          </p:cNvSpPr>
          <p:nvPr/>
        </p:nvSpPr>
        <p:spPr bwMode="auto">
          <a:xfrm>
            <a:off x="3099077" y="660157"/>
            <a:ext cx="295465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zh-CN" altLang="en-US" sz="2400" b="1" dirty="0">
                <a:solidFill>
                  <a:schemeClr val="bg1"/>
                </a:solidFill>
                <a:latin typeface="微软雅黑" pitchFamily="34" charset="-122"/>
                <a:ea typeface="微软雅黑" pitchFamily="34" charset="-122"/>
              </a:rPr>
              <a:t>几种无线网络的比较</a:t>
            </a:r>
          </a:p>
        </p:txBody>
      </p:sp>
      <p:sp>
        <p:nvSpPr>
          <p:cNvPr id="5" name="矩形 4"/>
          <p:cNvSpPr/>
          <p:nvPr/>
        </p:nvSpPr>
        <p:spPr>
          <a:xfrm>
            <a:off x="6849692" y="2106383"/>
            <a:ext cx="1633908" cy="1169551"/>
          </a:xfrm>
          <a:prstGeom prst="rect">
            <a:avLst/>
          </a:prstGeom>
          <a:solidFill>
            <a:srgbClr val="00FFFF"/>
          </a:solidFill>
          <a:ln>
            <a:solidFill>
              <a:schemeClr val="tx1"/>
            </a:solidFill>
          </a:ln>
        </p:spPr>
        <p:txBody>
          <a:bodyPr wrap="square">
            <a:spAutoFit/>
          </a:bodyPr>
          <a:lstStyle/>
          <a:p>
            <a:r>
              <a:rPr lang="zh-CN" altLang="en-US" sz="1400" b="1" dirty="0">
                <a:latin typeface="微软雅黑" pitchFamily="34" charset="-122"/>
                <a:ea typeface="微软雅黑" pitchFamily="34" charset="-122"/>
              </a:rPr>
              <a:t>各种无线网络，可以看出，这些网络各有优缺点，也都有各自最适宜的使用环境。</a:t>
            </a:r>
          </a:p>
        </p:txBody>
      </p:sp>
      <p:sp>
        <p:nvSpPr>
          <p:cNvPr id="6" name="Oval 22"/>
          <p:cNvSpPr>
            <a:spLocks noChangeArrowheads="1"/>
          </p:cNvSpPr>
          <p:nvPr/>
        </p:nvSpPr>
        <p:spPr bwMode="auto">
          <a:xfrm>
            <a:off x="3134922" y="1981296"/>
            <a:ext cx="987877" cy="410198"/>
          </a:xfrm>
          <a:prstGeom prst="ellipse">
            <a:avLst/>
          </a:prstGeom>
          <a:solidFill>
            <a:srgbClr val="33CC33"/>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802.11n</a:t>
            </a:r>
          </a:p>
        </p:txBody>
      </p:sp>
      <p:sp>
        <p:nvSpPr>
          <p:cNvPr id="7" name="Text Box 19"/>
          <p:cNvSpPr txBox="1">
            <a:spLocks noChangeArrowheads="1"/>
          </p:cNvSpPr>
          <p:nvPr/>
        </p:nvSpPr>
        <p:spPr bwMode="auto">
          <a:xfrm>
            <a:off x="6354333" y="3703510"/>
            <a:ext cx="800219" cy="313932"/>
          </a:xfrm>
          <a:prstGeom prst="rect">
            <a:avLst/>
          </a:prstGeom>
          <a:noFill/>
          <a:ln>
            <a:noFill/>
          </a:ln>
          <a:effectLst/>
          <a:extLst>
            <a:ext uri="{91240B29-F687-4F45-9708-019B960494DF}">
              <a14:hiddenLine xmlns:a14="http://schemas.microsoft.com/office/drawing/2010/main" xmlns="" w="38100" cmpd="dbl">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lnSpc>
                <a:spcPct val="120000"/>
              </a:lnSpc>
            </a:pPr>
            <a:r>
              <a:rPr lang="zh-CN" altLang="en-US" sz="1200" b="1" dirty="0">
                <a:latin typeface="微软雅黑" panose="020B0503020204020204" pitchFamily="34" charset="-122"/>
                <a:ea typeface="微软雅黑" panose="020B0503020204020204" pitchFamily="34" charset="-122"/>
              </a:rPr>
              <a:t>覆盖范围</a:t>
            </a:r>
          </a:p>
        </p:txBody>
      </p:sp>
      <p:sp>
        <p:nvSpPr>
          <p:cNvPr id="8" name="Text Box 5"/>
          <p:cNvSpPr txBox="1">
            <a:spLocks noChangeArrowheads="1"/>
          </p:cNvSpPr>
          <p:nvPr/>
        </p:nvSpPr>
        <p:spPr bwMode="auto">
          <a:xfrm>
            <a:off x="624307" y="1601627"/>
            <a:ext cx="1032655" cy="275152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r">
              <a:lnSpc>
                <a:spcPct val="120000"/>
              </a:lnSpc>
            </a:pPr>
            <a:r>
              <a:rPr lang="en-US" altLang="zh-CN" sz="1200" b="1" dirty="0">
                <a:latin typeface="微软雅黑" panose="020B0503020204020204" pitchFamily="34" charset="-122"/>
                <a:ea typeface="微软雅黑" panose="020B0503020204020204" pitchFamily="34" charset="-122"/>
              </a:rPr>
              <a:t>1 </a:t>
            </a:r>
            <a:r>
              <a:rPr lang="en-US" altLang="zh-CN" sz="1200" b="1" dirty="0" err="1" smtClean="0">
                <a:latin typeface="微软雅黑" panose="020B0503020204020204" pitchFamily="34" charset="-122"/>
                <a:ea typeface="微软雅黑" panose="020B0503020204020204" pitchFamily="34" charset="-122"/>
              </a:rPr>
              <a:t>Gbit</a:t>
            </a:r>
            <a:r>
              <a:rPr lang="en-US" altLang="zh-CN" sz="1200" b="1" dirty="0" smtClean="0">
                <a:latin typeface="微软雅黑" panose="020B0503020204020204" pitchFamily="34" charset="-122"/>
                <a:ea typeface="微软雅黑" panose="020B0503020204020204" pitchFamily="34" charset="-122"/>
              </a:rPr>
              <a:t>/s</a:t>
            </a:r>
            <a:endParaRPr lang="en-US" altLang="zh-CN" sz="1200" b="1" dirty="0">
              <a:latin typeface="微软雅黑" panose="020B0503020204020204" pitchFamily="34" charset="-122"/>
              <a:ea typeface="微软雅黑" panose="020B0503020204020204" pitchFamily="34" charset="-122"/>
            </a:endParaRPr>
          </a:p>
          <a:p>
            <a:pPr algn="r">
              <a:lnSpc>
                <a:spcPct val="120000"/>
              </a:lnSpc>
            </a:pPr>
            <a:endParaRPr lang="en-US" altLang="zh-CN" sz="1200" b="1" dirty="0">
              <a:latin typeface="微软雅黑" panose="020B0503020204020204" pitchFamily="34" charset="-122"/>
              <a:ea typeface="微软雅黑" panose="020B0503020204020204" pitchFamily="34" charset="-122"/>
            </a:endParaRPr>
          </a:p>
          <a:p>
            <a:pPr algn="r">
              <a:lnSpc>
                <a:spcPct val="120000"/>
              </a:lnSpc>
            </a:pPr>
            <a:r>
              <a:rPr lang="en-US" altLang="zh-CN" sz="1200" b="1" dirty="0">
                <a:latin typeface="微软雅黑" panose="020B0503020204020204" pitchFamily="34" charset="-122"/>
                <a:ea typeface="微软雅黑" panose="020B0503020204020204" pitchFamily="34" charset="-122"/>
              </a:rPr>
              <a:t>100 </a:t>
            </a:r>
            <a:r>
              <a:rPr lang="en-US" altLang="zh-CN" sz="1200" b="1" dirty="0" err="1" smtClean="0">
                <a:latin typeface="微软雅黑" panose="020B0503020204020204" pitchFamily="34" charset="-122"/>
                <a:ea typeface="微软雅黑" panose="020B0503020204020204" pitchFamily="34" charset="-122"/>
              </a:rPr>
              <a:t>Mbit</a:t>
            </a:r>
            <a:r>
              <a:rPr lang="en-US" altLang="zh-CN" sz="1200" b="1" dirty="0" smtClean="0">
                <a:latin typeface="微软雅黑" panose="020B0503020204020204" pitchFamily="34" charset="-122"/>
                <a:ea typeface="微软雅黑" panose="020B0503020204020204" pitchFamily="34" charset="-122"/>
              </a:rPr>
              <a:t>/s</a:t>
            </a:r>
            <a:endParaRPr lang="en-US" altLang="zh-CN" sz="1200" b="1" dirty="0">
              <a:latin typeface="微软雅黑" panose="020B0503020204020204" pitchFamily="34" charset="-122"/>
              <a:ea typeface="微软雅黑" panose="020B0503020204020204" pitchFamily="34" charset="-122"/>
            </a:endParaRPr>
          </a:p>
          <a:p>
            <a:pPr algn="r">
              <a:lnSpc>
                <a:spcPct val="120000"/>
              </a:lnSpc>
            </a:pPr>
            <a:endParaRPr lang="en-US" altLang="zh-CN" sz="1200" b="1" dirty="0">
              <a:latin typeface="微软雅黑" panose="020B0503020204020204" pitchFamily="34" charset="-122"/>
              <a:ea typeface="微软雅黑" panose="020B0503020204020204" pitchFamily="34" charset="-122"/>
            </a:endParaRPr>
          </a:p>
          <a:p>
            <a:pPr algn="r">
              <a:lnSpc>
                <a:spcPct val="120000"/>
              </a:lnSpc>
            </a:pPr>
            <a:r>
              <a:rPr lang="en-US" altLang="zh-CN" sz="1200" b="1" dirty="0">
                <a:latin typeface="微软雅黑" panose="020B0503020204020204" pitchFamily="34" charset="-122"/>
                <a:ea typeface="微软雅黑" panose="020B0503020204020204" pitchFamily="34" charset="-122"/>
              </a:rPr>
              <a:t>10 </a:t>
            </a:r>
            <a:r>
              <a:rPr lang="en-US" altLang="zh-CN" sz="1200" b="1" dirty="0" err="1" smtClean="0">
                <a:latin typeface="微软雅黑" panose="020B0503020204020204" pitchFamily="34" charset="-122"/>
                <a:ea typeface="微软雅黑" panose="020B0503020204020204" pitchFamily="34" charset="-122"/>
              </a:rPr>
              <a:t>Mbit</a:t>
            </a:r>
            <a:r>
              <a:rPr lang="en-US" altLang="zh-CN" sz="1200" b="1" dirty="0" smtClean="0">
                <a:latin typeface="微软雅黑" panose="020B0503020204020204" pitchFamily="34" charset="-122"/>
                <a:ea typeface="微软雅黑" panose="020B0503020204020204" pitchFamily="34" charset="-122"/>
              </a:rPr>
              <a:t>/s</a:t>
            </a:r>
            <a:endParaRPr lang="en-US" altLang="zh-CN" sz="1200" b="1" dirty="0">
              <a:latin typeface="微软雅黑" panose="020B0503020204020204" pitchFamily="34" charset="-122"/>
              <a:ea typeface="微软雅黑" panose="020B0503020204020204" pitchFamily="34" charset="-122"/>
            </a:endParaRPr>
          </a:p>
          <a:p>
            <a:pPr algn="r">
              <a:lnSpc>
                <a:spcPct val="120000"/>
              </a:lnSpc>
            </a:pPr>
            <a:endParaRPr lang="en-US" altLang="zh-CN" sz="1200" b="1" dirty="0">
              <a:latin typeface="微软雅黑" panose="020B0503020204020204" pitchFamily="34" charset="-122"/>
              <a:ea typeface="微软雅黑" panose="020B0503020204020204" pitchFamily="34" charset="-122"/>
            </a:endParaRPr>
          </a:p>
          <a:p>
            <a:pPr algn="r">
              <a:lnSpc>
                <a:spcPct val="120000"/>
              </a:lnSpc>
            </a:pPr>
            <a:r>
              <a:rPr lang="en-US" altLang="zh-CN" sz="1200" b="1" dirty="0">
                <a:latin typeface="微软雅黑" panose="020B0503020204020204" pitchFamily="34" charset="-122"/>
                <a:ea typeface="微软雅黑" panose="020B0503020204020204" pitchFamily="34" charset="-122"/>
              </a:rPr>
              <a:t>1 </a:t>
            </a:r>
            <a:r>
              <a:rPr lang="en-US" altLang="zh-CN" sz="1200" b="1" dirty="0" err="1" smtClean="0">
                <a:latin typeface="微软雅黑" panose="020B0503020204020204" pitchFamily="34" charset="-122"/>
                <a:ea typeface="微软雅黑" panose="020B0503020204020204" pitchFamily="34" charset="-122"/>
              </a:rPr>
              <a:t>Mbit</a:t>
            </a:r>
            <a:r>
              <a:rPr lang="en-US" altLang="zh-CN" sz="1200" b="1" dirty="0" smtClean="0">
                <a:latin typeface="微软雅黑" panose="020B0503020204020204" pitchFamily="34" charset="-122"/>
                <a:ea typeface="微软雅黑" panose="020B0503020204020204" pitchFamily="34" charset="-122"/>
              </a:rPr>
              <a:t>/s</a:t>
            </a:r>
            <a:endParaRPr lang="en-US" altLang="zh-CN" sz="1200" b="1" dirty="0">
              <a:latin typeface="微软雅黑" panose="020B0503020204020204" pitchFamily="34" charset="-122"/>
              <a:ea typeface="微软雅黑" panose="020B0503020204020204" pitchFamily="34" charset="-122"/>
            </a:endParaRPr>
          </a:p>
          <a:p>
            <a:pPr algn="r">
              <a:lnSpc>
                <a:spcPct val="120000"/>
              </a:lnSpc>
            </a:pPr>
            <a:endParaRPr lang="en-US" altLang="zh-CN" sz="1200" b="1" dirty="0">
              <a:latin typeface="微软雅黑" panose="020B0503020204020204" pitchFamily="34" charset="-122"/>
              <a:ea typeface="微软雅黑" panose="020B0503020204020204" pitchFamily="34" charset="-122"/>
            </a:endParaRPr>
          </a:p>
          <a:p>
            <a:pPr algn="r">
              <a:lnSpc>
                <a:spcPct val="120000"/>
              </a:lnSpc>
            </a:pPr>
            <a:r>
              <a:rPr lang="en-US" altLang="zh-CN" sz="1200" b="1" dirty="0">
                <a:latin typeface="微软雅黑" panose="020B0503020204020204" pitchFamily="34" charset="-122"/>
                <a:ea typeface="微软雅黑" panose="020B0503020204020204" pitchFamily="34" charset="-122"/>
              </a:rPr>
              <a:t>100 </a:t>
            </a:r>
            <a:r>
              <a:rPr lang="en-US" altLang="zh-CN" sz="1200" b="1" dirty="0" err="1" smtClean="0">
                <a:latin typeface="微软雅黑" panose="020B0503020204020204" pitchFamily="34" charset="-122"/>
                <a:ea typeface="微软雅黑" panose="020B0503020204020204" pitchFamily="34" charset="-122"/>
              </a:rPr>
              <a:t>kbit</a:t>
            </a:r>
            <a:r>
              <a:rPr lang="en-US" altLang="zh-CN" sz="1200" b="1" dirty="0" smtClean="0">
                <a:latin typeface="微软雅黑" panose="020B0503020204020204" pitchFamily="34" charset="-122"/>
                <a:ea typeface="微软雅黑" panose="020B0503020204020204" pitchFamily="34" charset="-122"/>
              </a:rPr>
              <a:t>/s</a:t>
            </a:r>
            <a:endParaRPr lang="en-US" altLang="zh-CN" sz="1200" b="1" dirty="0">
              <a:latin typeface="微软雅黑" panose="020B0503020204020204" pitchFamily="34" charset="-122"/>
              <a:ea typeface="微软雅黑" panose="020B0503020204020204" pitchFamily="34" charset="-122"/>
            </a:endParaRPr>
          </a:p>
          <a:p>
            <a:pPr algn="r">
              <a:lnSpc>
                <a:spcPct val="120000"/>
              </a:lnSpc>
            </a:pPr>
            <a:endParaRPr lang="en-US" altLang="zh-CN" sz="1200" b="1" dirty="0">
              <a:latin typeface="微软雅黑" panose="020B0503020204020204" pitchFamily="34" charset="-122"/>
              <a:ea typeface="微软雅黑" panose="020B0503020204020204" pitchFamily="34" charset="-122"/>
            </a:endParaRPr>
          </a:p>
          <a:p>
            <a:pPr algn="r">
              <a:lnSpc>
                <a:spcPct val="120000"/>
              </a:lnSpc>
            </a:pPr>
            <a:r>
              <a:rPr lang="en-US" altLang="zh-CN" sz="1200" b="1" dirty="0">
                <a:latin typeface="微软雅黑" panose="020B0503020204020204" pitchFamily="34" charset="-122"/>
                <a:ea typeface="微软雅黑" panose="020B0503020204020204" pitchFamily="34" charset="-122"/>
              </a:rPr>
              <a:t>10 </a:t>
            </a:r>
            <a:r>
              <a:rPr lang="en-US" altLang="zh-CN" sz="1200" b="1" dirty="0" err="1" smtClean="0">
                <a:latin typeface="微软雅黑" panose="020B0503020204020204" pitchFamily="34" charset="-122"/>
                <a:ea typeface="微软雅黑" panose="020B0503020204020204" pitchFamily="34" charset="-122"/>
              </a:rPr>
              <a:t>kbit</a:t>
            </a:r>
            <a:r>
              <a:rPr lang="en-US" altLang="zh-CN" sz="1200" b="1" dirty="0" smtClean="0">
                <a:latin typeface="微软雅黑" panose="020B0503020204020204" pitchFamily="34" charset="-122"/>
                <a:ea typeface="微软雅黑" panose="020B0503020204020204" pitchFamily="34" charset="-122"/>
              </a:rPr>
              <a:t>/s</a:t>
            </a:r>
            <a:endParaRPr lang="en-US" altLang="zh-CN" sz="1200" b="1" dirty="0">
              <a:latin typeface="微软雅黑" panose="020B0503020204020204" pitchFamily="34" charset="-122"/>
              <a:ea typeface="微软雅黑" panose="020B0503020204020204" pitchFamily="34" charset="-122"/>
            </a:endParaRPr>
          </a:p>
          <a:p>
            <a:pPr algn="r">
              <a:lnSpc>
                <a:spcPct val="120000"/>
              </a:lnSpc>
            </a:pPr>
            <a:endParaRPr lang="en-US" altLang="zh-CN" sz="1200" b="1" dirty="0">
              <a:latin typeface="微软雅黑" panose="020B0503020204020204" pitchFamily="34" charset="-122"/>
              <a:ea typeface="微软雅黑" panose="020B0503020204020204" pitchFamily="34" charset="-122"/>
            </a:endParaRPr>
          </a:p>
        </p:txBody>
      </p:sp>
      <p:sp>
        <p:nvSpPr>
          <p:cNvPr id="9" name="Line 6"/>
          <p:cNvSpPr>
            <a:spLocks noChangeShapeType="1"/>
          </p:cNvSpPr>
          <p:nvPr/>
        </p:nvSpPr>
        <p:spPr bwMode="auto">
          <a:xfrm>
            <a:off x="1603550" y="3996091"/>
            <a:ext cx="5088596" cy="0"/>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200" b="1">
              <a:latin typeface="微软雅黑" panose="020B0503020204020204" pitchFamily="34" charset="-122"/>
              <a:ea typeface="微软雅黑" panose="020B0503020204020204" pitchFamily="34" charset="-122"/>
            </a:endParaRPr>
          </a:p>
        </p:txBody>
      </p:sp>
      <p:sp>
        <p:nvSpPr>
          <p:cNvPr id="10" name="Line 7"/>
          <p:cNvSpPr>
            <a:spLocks noChangeShapeType="1"/>
          </p:cNvSpPr>
          <p:nvPr/>
        </p:nvSpPr>
        <p:spPr bwMode="auto">
          <a:xfrm rot="16200000">
            <a:off x="448445" y="2924852"/>
            <a:ext cx="2508440" cy="0"/>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200" b="1">
              <a:latin typeface="微软雅黑" panose="020B0503020204020204" pitchFamily="34" charset="-122"/>
              <a:ea typeface="微软雅黑" panose="020B0503020204020204" pitchFamily="34" charset="-122"/>
            </a:endParaRPr>
          </a:p>
        </p:txBody>
      </p:sp>
      <p:sp>
        <p:nvSpPr>
          <p:cNvPr id="11" name="Text Box 8"/>
          <p:cNvSpPr txBox="1">
            <a:spLocks noChangeArrowheads="1"/>
          </p:cNvSpPr>
          <p:nvPr/>
        </p:nvSpPr>
        <p:spPr bwMode="auto">
          <a:xfrm>
            <a:off x="1651792" y="1342875"/>
            <a:ext cx="646331" cy="489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lnSpc>
                <a:spcPct val="120000"/>
              </a:lnSpc>
            </a:pPr>
            <a:r>
              <a:rPr lang="zh-CN" altLang="en-US" sz="1200" b="1">
                <a:latin typeface="微软雅黑" panose="020B0503020204020204" pitchFamily="34" charset="-122"/>
                <a:ea typeface="微软雅黑" panose="020B0503020204020204" pitchFamily="34" charset="-122"/>
              </a:rPr>
              <a:t>用户</a:t>
            </a:r>
          </a:p>
          <a:p>
            <a:pPr algn="ctr">
              <a:lnSpc>
                <a:spcPct val="95000"/>
              </a:lnSpc>
            </a:pPr>
            <a:r>
              <a:rPr lang="zh-CN" altLang="en-US" sz="1200" b="1">
                <a:latin typeface="微软雅黑" panose="020B0503020204020204" pitchFamily="34" charset="-122"/>
                <a:ea typeface="微软雅黑" panose="020B0503020204020204" pitchFamily="34" charset="-122"/>
              </a:rPr>
              <a:t>数据率</a:t>
            </a:r>
          </a:p>
        </p:txBody>
      </p:sp>
      <p:sp>
        <p:nvSpPr>
          <p:cNvPr id="12" name="Text Box 9"/>
          <p:cNvSpPr txBox="1">
            <a:spLocks noChangeArrowheads="1"/>
          </p:cNvSpPr>
          <p:nvPr/>
        </p:nvSpPr>
        <p:spPr bwMode="auto">
          <a:xfrm>
            <a:off x="1990568" y="3960903"/>
            <a:ext cx="4638514" cy="3139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lnSpc>
                <a:spcPct val="120000"/>
              </a:lnSpc>
            </a:pPr>
            <a:r>
              <a:rPr lang="en-US" altLang="zh-CN" sz="1200" b="1" dirty="0">
                <a:latin typeface="微软雅黑" panose="020B0503020204020204" pitchFamily="34" charset="-122"/>
                <a:ea typeface="微软雅黑" panose="020B0503020204020204" pitchFamily="34" charset="-122"/>
              </a:rPr>
              <a:t>PAN                  </a:t>
            </a:r>
            <a:r>
              <a:rPr lang="en-US" altLang="zh-CN" sz="1200" b="1" dirty="0" smtClean="0">
                <a:latin typeface="微软雅黑" panose="020B0503020204020204" pitchFamily="34" charset="-122"/>
                <a:ea typeface="微软雅黑" panose="020B0503020204020204" pitchFamily="34" charset="-122"/>
              </a:rPr>
              <a:t>   LAN                    </a:t>
            </a:r>
            <a:r>
              <a:rPr lang="en-US" altLang="zh-CN" sz="1200" b="1" dirty="0">
                <a:latin typeface="微软雅黑" panose="020B0503020204020204" pitchFamily="34" charset="-122"/>
                <a:ea typeface="微软雅黑" panose="020B0503020204020204" pitchFamily="34" charset="-122"/>
              </a:rPr>
              <a:t>MAN        </a:t>
            </a:r>
            <a:r>
              <a:rPr lang="en-US" altLang="zh-CN" sz="1200" b="1" dirty="0" smtClean="0">
                <a:latin typeface="微软雅黑" panose="020B0503020204020204" pitchFamily="34" charset="-122"/>
                <a:ea typeface="微软雅黑" panose="020B0503020204020204" pitchFamily="34" charset="-122"/>
              </a:rPr>
              <a:t>               </a:t>
            </a:r>
            <a:r>
              <a:rPr lang="en-US" altLang="zh-CN" sz="1200" b="1" dirty="0">
                <a:latin typeface="微软雅黑" panose="020B0503020204020204" pitchFamily="34" charset="-122"/>
                <a:ea typeface="微软雅黑" panose="020B0503020204020204" pitchFamily="34" charset="-122"/>
              </a:rPr>
              <a:t>WAN</a:t>
            </a:r>
          </a:p>
        </p:txBody>
      </p:sp>
      <p:sp>
        <p:nvSpPr>
          <p:cNvPr id="13" name="Oval 10"/>
          <p:cNvSpPr>
            <a:spLocks noChangeArrowheads="1"/>
          </p:cNvSpPr>
          <p:nvPr/>
        </p:nvSpPr>
        <p:spPr bwMode="auto">
          <a:xfrm>
            <a:off x="1949907" y="3220938"/>
            <a:ext cx="987877" cy="456446"/>
          </a:xfrm>
          <a:prstGeom prst="ellipse">
            <a:avLst/>
          </a:prstGeom>
          <a:solidFill>
            <a:srgbClr val="0066FF"/>
          </a:solidFill>
          <a:ln w="12700">
            <a:solidFill>
              <a:schemeClr val="tx1"/>
            </a:solidFill>
            <a:round/>
            <a:headEnd/>
            <a:tailEnd/>
          </a:ln>
          <a:effectLst/>
          <a:extLst/>
        </p:spPr>
        <p:txBody>
          <a:bodyPr wrap="none" anchor="ctr"/>
          <a:lstStyle/>
          <a:p>
            <a:pPr algn="ctr"/>
            <a:r>
              <a:rPr lang="en-US" altLang="zh-CN" sz="1200" b="1" dirty="0">
                <a:solidFill>
                  <a:schemeClr val="bg1"/>
                </a:solidFill>
                <a:latin typeface="微软雅黑" panose="020B0503020204020204" pitchFamily="34" charset="-122"/>
                <a:ea typeface="微软雅黑" panose="020B0503020204020204" pitchFamily="34" charset="-122"/>
              </a:rPr>
              <a:t>802.15.4</a:t>
            </a:r>
          </a:p>
          <a:p>
            <a:pPr algn="ctr"/>
            <a:r>
              <a:rPr lang="en-US" altLang="zh-CN" sz="1200" b="1" dirty="0">
                <a:solidFill>
                  <a:schemeClr val="bg1"/>
                </a:solidFill>
                <a:latin typeface="微软雅黑" panose="020B0503020204020204" pitchFamily="34" charset="-122"/>
                <a:ea typeface="微软雅黑" panose="020B0503020204020204" pitchFamily="34" charset="-122"/>
              </a:rPr>
              <a:t>ZigBee</a:t>
            </a:r>
          </a:p>
        </p:txBody>
      </p:sp>
      <p:sp>
        <p:nvSpPr>
          <p:cNvPr id="14" name="Oval 11"/>
          <p:cNvSpPr>
            <a:spLocks noChangeArrowheads="1"/>
          </p:cNvSpPr>
          <p:nvPr/>
        </p:nvSpPr>
        <p:spPr bwMode="auto">
          <a:xfrm>
            <a:off x="1949907" y="2719147"/>
            <a:ext cx="987877" cy="519875"/>
          </a:xfrm>
          <a:prstGeom prst="ellipse">
            <a:avLst/>
          </a:prstGeom>
          <a:solidFill>
            <a:srgbClr val="00B0F0"/>
          </a:solidFill>
          <a:ln w="12700">
            <a:solidFill>
              <a:schemeClr val="tx1"/>
            </a:solidFill>
            <a:round/>
            <a:headEnd/>
            <a:tailEnd/>
          </a:ln>
          <a:effectLst/>
          <a:extLst/>
        </p:spPr>
        <p:txBody>
          <a:bodyPr wrap="none" anchor="ctr"/>
          <a:lstStyle/>
          <a:p>
            <a:pPr algn="ctr"/>
            <a:r>
              <a:rPr lang="en-US" altLang="zh-CN" sz="1200" b="1" dirty="0">
                <a:solidFill>
                  <a:schemeClr val="bg1"/>
                </a:solidFill>
                <a:latin typeface="微软雅黑" panose="020B0503020204020204" pitchFamily="34" charset="-122"/>
                <a:ea typeface="微软雅黑" panose="020B0503020204020204" pitchFamily="34" charset="-122"/>
              </a:rPr>
              <a:t>802.15.1</a:t>
            </a:r>
          </a:p>
          <a:p>
            <a:pPr algn="ctr"/>
            <a:r>
              <a:rPr lang="zh-CN" altLang="en-US" sz="1200" b="1" dirty="0">
                <a:solidFill>
                  <a:schemeClr val="bg1"/>
                </a:solidFill>
                <a:latin typeface="微软雅黑" panose="020B0503020204020204" pitchFamily="34" charset="-122"/>
                <a:ea typeface="微软雅黑" panose="020B0503020204020204" pitchFamily="34" charset="-122"/>
              </a:rPr>
              <a:t>蓝牙</a:t>
            </a:r>
          </a:p>
        </p:txBody>
      </p:sp>
      <p:sp>
        <p:nvSpPr>
          <p:cNvPr id="15" name="Oval 12"/>
          <p:cNvSpPr>
            <a:spLocks noChangeArrowheads="1"/>
          </p:cNvSpPr>
          <p:nvPr/>
        </p:nvSpPr>
        <p:spPr bwMode="auto">
          <a:xfrm>
            <a:off x="1949907" y="1777921"/>
            <a:ext cx="987877" cy="503995"/>
          </a:xfrm>
          <a:prstGeom prst="ellipse">
            <a:avLst/>
          </a:prstGeom>
          <a:solidFill>
            <a:srgbClr val="66FFFF"/>
          </a:solidFill>
          <a:ln w="12700">
            <a:solidFill>
              <a:schemeClr val="tx1"/>
            </a:solidFill>
            <a:round/>
            <a:headEnd/>
            <a:tailEnd/>
          </a:ln>
          <a:effectLs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802.15.3</a:t>
            </a:r>
          </a:p>
          <a:p>
            <a:pPr algn="ctr"/>
            <a:r>
              <a:rPr lang="zh-CN" altLang="en-US" sz="1200" b="1" dirty="0">
                <a:latin typeface="微软雅黑" panose="020B0503020204020204" pitchFamily="34" charset="-122"/>
                <a:ea typeface="微软雅黑" panose="020B0503020204020204" pitchFamily="34" charset="-122"/>
              </a:rPr>
              <a:t>超宽带</a:t>
            </a:r>
          </a:p>
        </p:txBody>
      </p:sp>
      <p:sp>
        <p:nvSpPr>
          <p:cNvPr id="16" name="Oval 13"/>
          <p:cNvSpPr>
            <a:spLocks noChangeArrowheads="1"/>
          </p:cNvSpPr>
          <p:nvPr/>
        </p:nvSpPr>
        <p:spPr bwMode="auto">
          <a:xfrm>
            <a:off x="3134922" y="2289210"/>
            <a:ext cx="987877" cy="410198"/>
          </a:xfrm>
          <a:prstGeom prst="ellipse">
            <a:avLst/>
          </a:prstGeom>
          <a:solidFill>
            <a:srgbClr val="99FF66"/>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802.11g, a</a:t>
            </a:r>
          </a:p>
        </p:txBody>
      </p:sp>
      <p:sp>
        <p:nvSpPr>
          <p:cNvPr id="17" name="Oval 14"/>
          <p:cNvSpPr>
            <a:spLocks noChangeArrowheads="1"/>
          </p:cNvSpPr>
          <p:nvPr/>
        </p:nvSpPr>
        <p:spPr bwMode="auto">
          <a:xfrm>
            <a:off x="3134922" y="2607918"/>
            <a:ext cx="987877" cy="410198"/>
          </a:xfrm>
          <a:prstGeom prst="ellipse">
            <a:avLst/>
          </a:prstGeom>
          <a:solidFill>
            <a:srgbClr val="FFFFCC"/>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802.11b</a:t>
            </a:r>
          </a:p>
        </p:txBody>
      </p:sp>
      <p:sp>
        <p:nvSpPr>
          <p:cNvPr id="18" name="Oval 15"/>
          <p:cNvSpPr>
            <a:spLocks noChangeArrowheads="1"/>
          </p:cNvSpPr>
          <p:nvPr/>
        </p:nvSpPr>
        <p:spPr bwMode="auto">
          <a:xfrm>
            <a:off x="4272014" y="2445785"/>
            <a:ext cx="987877" cy="410198"/>
          </a:xfrm>
          <a:prstGeom prst="ellipse">
            <a:avLst/>
          </a:prstGeom>
          <a:solidFill>
            <a:srgbClr val="FFFF00"/>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sz="1200" b="1">
                <a:latin typeface="微软雅黑" panose="020B0503020204020204" pitchFamily="34" charset="-122"/>
                <a:ea typeface="微软雅黑" panose="020B0503020204020204" pitchFamily="34" charset="-122"/>
              </a:rPr>
              <a:t>802.16</a:t>
            </a:r>
          </a:p>
        </p:txBody>
      </p:sp>
      <p:sp>
        <p:nvSpPr>
          <p:cNvPr id="19" name="Oval 16"/>
          <p:cNvSpPr>
            <a:spLocks noChangeArrowheads="1"/>
          </p:cNvSpPr>
          <p:nvPr/>
        </p:nvSpPr>
        <p:spPr bwMode="auto">
          <a:xfrm>
            <a:off x="5474179" y="3321015"/>
            <a:ext cx="1187530" cy="493101"/>
          </a:xfrm>
          <a:prstGeom prst="ellipse">
            <a:avLst/>
          </a:prstGeom>
          <a:solidFill>
            <a:srgbClr val="99FF66"/>
          </a:solidFill>
          <a:ln w="12700" cmpd="dbl">
            <a:solidFill>
              <a:schemeClr val="tx1"/>
            </a:solidFill>
            <a:round/>
            <a:headEnd/>
            <a:tailEnd/>
          </a:ln>
          <a:effectLs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2G</a:t>
            </a:r>
          </a:p>
          <a:p>
            <a:pPr algn="ctr"/>
            <a:r>
              <a:rPr lang="zh-CN" altLang="en-US" sz="1200" b="1" dirty="0">
                <a:latin typeface="微软雅黑" panose="020B0503020204020204" pitchFamily="34" charset="-122"/>
                <a:ea typeface="微软雅黑" panose="020B0503020204020204" pitchFamily="34" charset="-122"/>
              </a:rPr>
              <a:t>移动通信</a:t>
            </a:r>
          </a:p>
        </p:txBody>
      </p:sp>
      <p:sp>
        <p:nvSpPr>
          <p:cNvPr id="20" name="Oval 17"/>
          <p:cNvSpPr>
            <a:spLocks noChangeArrowheads="1"/>
          </p:cNvSpPr>
          <p:nvPr/>
        </p:nvSpPr>
        <p:spPr bwMode="auto">
          <a:xfrm>
            <a:off x="5432078" y="2776805"/>
            <a:ext cx="1202730" cy="499412"/>
          </a:xfrm>
          <a:prstGeom prst="ellipse">
            <a:avLst/>
          </a:prstGeom>
          <a:solidFill>
            <a:srgbClr val="FFCCFF"/>
          </a:solidFill>
          <a:ln w="12700" cmpd="dbl">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3G</a:t>
            </a:r>
          </a:p>
          <a:p>
            <a:pPr algn="ctr"/>
            <a:r>
              <a:rPr lang="zh-CN" altLang="en-US" sz="1200" b="1" dirty="0">
                <a:latin typeface="微软雅黑" panose="020B0503020204020204" pitchFamily="34" charset="-122"/>
                <a:ea typeface="微软雅黑" panose="020B0503020204020204" pitchFamily="34" charset="-122"/>
              </a:rPr>
              <a:t>移动通信</a:t>
            </a:r>
          </a:p>
        </p:txBody>
      </p:sp>
      <p:sp>
        <p:nvSpPr>
          <p:cNvPr id="21" name="Oval 18"/>
          <p:cNvSpPr>
            <a:spLocks noChangeArrowheads="1"/>
          </p:cNvSpPr>
          <p:nvPr/>
        </p:nvSpPr>
        <p:spPr bwMode="auto">
          <a:xfrm>
            <a:off x="5374596" y="2195388"/>
            <a:ext cx="1255117" cy="521165"/>
          </a:xfrm>
          <a:prstGeom prst="ellipse">
            <a:avLst/>
          </a:prstGeom>
          <a:solidFill>
            <a:srgbClr val="99FFCC"/>
          </a:solidFill>
          <a:ln w="12700" cmpd="dbl">
            <a:solidFill>
              <a:schemeClr val="tx1"/>
            </a:solidFill>
            <a:prstDash val="solid"/>
            <a:round/>
            <a:headEnd/>
            <a:tailEnd/>
          </a:ln>
          <a:effectLs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4G</a:t>
            </a:r>
          </a:p>
          <a:p>
            <a:pPr algn="ctr"/>
            <a:r>
              <a:rPr lang="zh-CN" altLang="en-US" sz="1200" b="1" dirty="0">
                <a:latin typeface="微软雅黑" panose="020B0503020204020204" pitchFamily="34" charset="-122"/>
                <a:ea typeface="微软雅黑" panose="020B0503020204020204" pitchFamily="34" charset="-122"/>
              </a:rPr>
              <a:t>移动通信</a:t>
            </a:r>
          </a:p>
        </p:txBody>
      </p:sp>
      <p:sp>
        <p:nvSpPr>
          <p:cNvPr id="22" name="Text Box 20"/>
          <p:cNvSpPr txBox="1">
            <a:spLocks noChangeArrowheads="1"/>
          </p:cNvSpPr>
          <p:nvPr/>
        </p:nvSpPr>
        <p:spPr bwMode="auto">
          <a:xfrm>
            <a:off x="3316321" y="1713863"/>
            <a:ext cx="593432" cy="2951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lnSpc>
                <a:spcPct val="120000"/>
              </a:lnSpc>
            </a:pPr>
            <a:r>
              <a:rPr lang="en-US" altLang="zh-CN" sz="1200" b="1">
                <a:latin typeface="微软雅黑" panose="020B0503020204020204" pitchFamily="34" charset="-122"/>
                <a:ea typeface="微软雅黑" panose="020B0503020204020204" pitchFamily="34" charset="-122"/>
              </a:rPr>
              <a:t>Wi-Fi</a:t>
            </a:r>
          </a:p>
        </p:txBody>
      </p:sp>
      <p:sp>
        <p:nvSpPr>
          <p:cNvPr id="23" name="Text Box 21"/>
          <p:cNvSpPr txBox="1">
            <a:spLocks noChangeArrowheads="1"/>
          </p:cNvSpPr>
          <p:nvPr/>
        </p:nvSpPr>
        <p:spPr bwMode="auto">
          <a:xfrm>
            <a:off x="4396096" y="2198460"/>
            <a:ext cx="776175" cy="2951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lnSpc>
                <a:spcPct val="120000"/>
              </a:lnSpc>
            </a:pPr>
            <a:r>
              <a:rPr lang="en-US" altLang="zh-CN" sz="1200" b="1">
                <a:latin typeface="微软雅黑" panose="020B0503020204020204" pitchFamily="34" charset="-122"/>
                <a:ea typeface="微软雅黑" panose="020B0503020204020204" pitchFamily="34" charset="-122"/>
              </a:rPr>
              <a:t>WiMAX</a:t>
            </a:r>
          </a:p>
        </p:txBody>
      </p:sp>
      <p:sp>
        <p:nvSpPr>
          <p:cNvPr id="24" name="Oval 18"/>
          <p:cNvSpPr>
            <a:spLocks noChangeArrowheads="1"/>
          </p:cNvSpPr>
          <p:nvPr/>
        </p:nvSpPr>
        <p:spPr bwMode="auto">
          <a:xfrm>
            <a:off x="5450184" y="1356180"/>
            <a:ext cx="1088999" cy="566589"/>
          </a:xfrm>
          <a:prstGeom prst="ellipse">
            <a:avLst/>
          </a:prstGeom>
          <a:solidFill>
            <a:srgbClr val="66FFFF"/>
          </a:solidFill>
          <a:ln w="12700" cmpd="dbl">
            <a:solidFill>
              <a:schemeClr val="tx1"/>
            </a:solidFill>
            <a:prstDash val="dash"/>
            <a:round/>
            <a:headEnd/>
            <a:tailEnd/>
          </a:ln>
          <a:effectLs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5</a:t>
            </a:r>
            <a:r>
              <a:rPr lang="en-US" altLang="zh-CN" sz="1200" b="1" dirty="0" smtClean="0">
                <a:latin typeface="微软雅黑" panose="020B0503020204020204" pitchFamily="34" charset="-122"/>
                <a:ea typeface="微软雅黑" panose="020B0503020204020204" pitchFamily="34" charset="-122"/>
              </a:rPr>
              <a:t>G</a:t>
            </a:r>
            <a:endParaRPr lang="en-US" altLang="zh-CN" sz="1200" b="1" dirty="0">
              <a:latin typeface="微软雅黑" panose="020B0503020204020204" pitchFamily="34" charset="-122"/>
              <a:ea typeface="微软雅黑" panose="020B0503020204020204" pitchFamily="34" charset="-122"/>
            </a:endParaRPr>
          </a:p>
          <a:p>
            <a:pPr algn="ctr"/>
            <a:r>
              <a:rPr lang="zh-CN" altLang="en-US" sz="1200" b="1" dirty="0" smtClean="0">
                <a:latin typeface="微软雅黑" panose="020B0503020204020204" pitchFamily="34" charset="-122"/>
                <a:ea typeface="微软雅黑" panose="020B0503020204020204" pitchFamily="34" charset="-122"/>
              </a:rPr>
              <a:t>移动通信</a:t>
            </a:r>
            <a:endParaRPr lang="zh-CN" altLang="en-US" sz="1200" b="1" dirty="0">
              <a:latin typeface="微软雅黑" panose="020B0503020204020204" pitchFamily="34" charset="-122"/>
              <a:ea typeface="微软雅黑" panose="020B0503020204020204" pitchFamily="34" charset="-122"/>
            </a:endParaRPr>
          </a:p>
        </p:txBody>
      </p:sp>
      <p:sp>
        <p:nvSpPr>
          <p:cNvPr id="25" name="Line 23"/>
          <p:cNvSpPr>
            <a:spLocks noChangeShapeType="1"/>
          </p:cNvSpPr>
          <p:nvPr/>
        </p:nvSpPr>
        <p:spPr bwMode="auto">
          <a:xfrm flipV="1">
            <a:off x="6006917" y="1843226"/>
            <a:ext cx="0" cy="378438"/>
          </a:xfrm>
          <a:prstGeom prst="line">
            <a:avLst/>
          </a:prstGeom>
          <a:noFill/>
          <a:ln w="38100">
            <a:solidFill>
              <a:srgbClr val="FF00FF"/>
            </a:solidFill>
            <a:prstDash val="sysDot"/>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200" b="1">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12930720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16085" y="620973"/>
            <a:ext cx="7853464" cy="374071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 name="组合 2"/>
          <p:cNvGrpSpPr/>
          <p:nvPr/>
        </p:nvGrpSpPr>
        <p:grpSpPr>
          <a:xfrm>
            <a:off x="1455605" y="1566338"/>
            <a:ext cx="6232789" cy="2570907"/>
            <a:chOff x="1238395" y="1340022"/>
            <a:chExt cx="6695086" cy="2761596"/>
          </a:xfrm>
        </p:grpSpPr>
        <p:sp>
          <p:nvSpPr>
            <p:cNvPr id="4" name="Line 187"/>
            <p:cNvSpPr>
              <a:spLocks noChangeShapeType="1"/>
            </p:cNvSpPr>
            <p:nvPr/>
          </p:nvSpPr>
          <p:spPr bwMode="auto">
            <a:xfrm flipV="1">
              <a:off x="2992079" y="1670950"/>
              <a:ext cx="4060760"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sz="1200" b="1">
                <a:latin typeface="微软雅黑" pitchFamily="34" charset="-122"/>
                <a:ea typeface="微软雅黑" pitchFamily="34" charset="-122"/>
              </a:endParaRPr>
            </a:p>
          </p:txBody>
        </p:sp>
        <p:grpSp>
          <p:nvGrpSpPr>
            <p:cNvPr id="5" name="Group 107"/>
            <p:cNvGrpSpPr>
              <a:grpSpLocks/>
            </p:cNvGrpSpPr>
            <p:nvPr/>
          </p:nvGrpSpPr>
          <p:grpSpPr bwMode="auto">
            <a:xfrm>
              <a:off x="6903685" y="1340022"/>
              <a:ext cx="1029796" cy="526808"/>
              <a:chOff x="2248" y="820"/>
              <a:chExt cx="2248" cy="883"/>
            </a:xfrm>
          </p:grpSpPr>
          <p:grpSp>
            <p:nvGrpSpPr>
              <p:cNvPr id="137" name="Group 108"/>
              <p:cNvGrpSpPr>
                <a:grpSpLocks/>
              </p:cNvGrpSpPr>
              <p:nvPr/>
            </p:nvGrpSpPr>
            <p:grpSpPr bwMode="auto">
              <a:xfrm>
                <a:off x="3567" y="902"/>
                <a:ext cx="929" cy="759"/>
                <a:chOff x="3567" y="902"/>
                <a:chExt cx="929" cy="759"/>
              </a:xfrm>
            </p:grpSpPr>
            <p:grpSp>
              <p:nvGrpSpPr>
                <p:cNvPr id="167" name="Group 109"/>
                <p:cNvGrpSpPr>
                  <a:grpSpLocks/>
                </p:cNvGrpSpPr>
                <p:nvPr/>
              </p:nvGrpSpPr>
              <p:grpSpPr bwMode="auto">
                <a:xfrm>
                  <a:off x="3926" y="902"/>
                  <a:ext cx="570" cy="611"/>
                  <a:chOff x="3926" y="902"/>
                  <a:chExt cx="570" cy="611"/>
                </a:xfrm>
              </p:grpSpPr>
              <p:grpSp>
                <p:nvGrpSpPr>
                  <p:cNvPr id="172" name="Group 110"/>
                  <p:cNvGrpSpPr>
                    <a:grpSpLocks/>
                  </p:cNvGrpSpPr>
                  <p:nvPr/>
                </p:nvGrpSpPr>
                <p:grpSpPr bwMode="auto">
                  <a:xfrm>
                    <a:off x="4071" y="982"/>
                    <a:ext cx="425" cy="448"/>
                    <a:chOff x="4071" y="982"/>
                    <a:chExt cx="425" cy="448"/>
                  </a:xfrm>
                </p:grpSpPr>
                <p:grpSp>
                  <p:nvGrpSpPr>
                    <p:cNvPr id="182" name="Group 111"/>
                    <p:cNvGrpSpPr>
                      <a:grpSpLocks/>
                    </p:cNvGrpSpPr>
                    <p:nvPr/>
                  </p:nvGrpSpPr>
                  <p:grpSpPr bwMode="auto">
                    <a:xfrm>
                      <a:off x="4071" y="982"/>
                      <a:ext cx="425" cy="448"/>
                      <a:chOff x="4071" y="982"/>
                      <a:chExt cx="425" cy="448"/>
                    </a:xfrm>
                  </p:grpSpPr>
                  <p:grpSp>
                    <p:nvGrpSpPr>
                      <p:cNvPr id="184" name="Group 112"/>
                      <p:cNvGrpSpPr>
                        <a:grpSpLocks/>
                      </p:cNvGrpSpPr>
                      <p:nvPr/>
                    </p:nvGrpSpPr>
                    <p:grpSpPr bwMode="auto">
                      <a:xfrm>
                        <a:off x="4182" y="1010"/>
                        <a:ext cx="314" cy="366"/>
                        <a:chOff x="4182" y="1010"/>
                        <a:chExt cx="314" cy="366"/>
                      </a:xfrm>
                    </p:grpSpPr>
                    <p:grpSp>
                      <p:nvGrpSpPr>
                        <p:cNvPr id="188" name="Group 113"/>
                        <p:cNvGrpSpPr>
                          <a:grpSpLocks/>
                        </p:cNvGrpSpPr>
                        <p:nvPr/>
                      </p:nvGrpSpPr>
                      <p:grpSpPr bwMode="auto">
                        <a:xfrm>
                          <a:off x="4220" y="1010"/>
                          <a:ext cx="276" cy="366"/>
                          <a:chOff x="4220" y="1010"/>
                          <a:chExt cx="276" cy="366"/>
                        </a:xfrm>
                      </p:grpSpPr>
                      <p:sp>
                        <p:nvSpPr>
                          <p:cNvPr id="192" name="Oval 114"/>
                          <p:cNvSpPr>
                            <a:spLocks noChangeArrowheads="1"/>
                          </p:cNvSpPr>
                          <p:nvPr/>
                        </p:nvSpPr>
                        <p:spPr bwMode="auto">
                          <a:xfrm>
                            <a:off x="4365" y="1228"/>
                            <a:ext cx="131" cy="9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3" name="Oval 115"/>
                          <p:cNvSpPr>
                            <a:spLocks noChangeArrowheads="1"/>
                          </p:cNvSpPr>
                          <p:nvPr/>
                        </p:nvSpPr>
                        <p:spPr bwMode="auto">
                          <a:xfrm>
                            <a:off x="4254" y="1254"/>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4" name="Oval 116"/>
                          <p:cNvSpPr>
                            <a:spLocks noChangeArrowheads="1"/>
                          </p:cNvSpPr>
                          <p:nvPr/>
                        </p:nvSpPr>
                        <p:spPr bwMode="auto">
                          <a:xfrm>
                            <a:off x="4329" y="1091"/>
                            <a:ext cx="131" cy="9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5" name="Oval 117"/>
                          <p:cNvSpPr>
                            <a:spLocks noChangeArrowheads="1"/>
                          </p:cNvSpPr>
                          <p:nvPr/>
                        </p:nvSpPr>
                        <p:spPr bwMode="auto">
                          <a:xfrm>
                            <a:off x="4220" y="1010"/>
                            <a:ext cx="166"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6" name="Freeform 118"/>
                          <p:cNvSpPr>
                            <a:spLocks/>
                          </p:cNvSpPr>
                          <p:nvPr/>
                        </p:nvSpPr>
                        <p:spPr bwMode="auto">
                          <a:xfrm>
                            <a:off x="4332" y="1092"/>
                            <a:ext cx="113" cy="208"/>
                          </a:xfrm>
                          <a:custGeom>
                            <a:avLst/>
                            <a:gdLst>
                              <a:gd name="T0" fmla="*/ 112 w 113"/>
                              <a:gd name="T1" fmla="*/ 205 h 208"/>
                              <a:gd name="T2" fmla="*/ 63 w 113"/>
                              <a:gd name="T3" fmla="*/ 207 h 208"/>
                              <a:gd name="T4" fmla="*/ 0 w 113"/>
                              <a:gd name="T5" fmla="*/ 0 h 208"/>
                              <a:gd name="T6" fmla="*/ 70 w 113"/>
                              <a:gd name="T7" fmla="*/ 15 h 208"/>
                              <a:gd name="T8" fmla="*/ 71 w 113"/>
                              <a:gd name="T9" fmla="*/ 117 h 208"/>
                              <a:gd name="T10" fmla="*/ 112 w 113"/>
                              <a:gd name="T11" fmla="*/ 205 h 208"/>
                            </a:gdLst>
                            <a:ahLst/>
                            <a:cxnLst>
                              <a:cxn ang="0">
                                <a:pos x="T0" y="T1"/>
                              </a:cxn>
                              <a:cxn ang="0">
                                <a:pos x="T2" y="T3"/>
                              </a:cxn>
                              <a:cxn ang="0">
                                <a:pos x="T4" y="T5"/>
                              </a:cxn>
                              <a:cxn ang="0">
                                <a:pos x="T6" y="T7"/>
                              </a:cxn>
                              <a:cxn ang="0">
                                <a:pos x="T8" y="T9"/>
                              </a:cxn>
                              <a:cxn ang="0">
                                <a:pos x="T10" y="T11"/>
                              </a:cxn>
                            </a:cxnLst>
                            <a:rect l="0" t="0" r="r" b="b"/>
                            <a:pathLst>
                              <a:path w="113" h="208">
                                <a:moveTo>
                                  <a:pt x="112" y="205"/>
                                </a:moveTo>
                                <a:lnTo>
                                  <a:pt x="63" y="207"/>
                                </a:lnTo>
                                <a:lnTo>
                                  <a:pt x="0" y="0"/>
                                </a:lnTo>
                                <a:lnTo>
                                  <a:pt x="70" y="15"/>
                                </a:lnTo>
                                <a:lnTo>
                                  <a:pt x="71" y="117"/>
                                </a:lnTo>
                                <a:lnTo>
                                  <a:pt x="112" y="205"/>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89" name="Oval 119"/>
                        <p:cNvSpPr>
                          <a:spLocks noChangeArrowheads="1"/>
                        </p:cNvSpPr>
                        <p:nvPr/>
                      </p:nvSpPr>
                      <p:spPr bwMode="auto">
                        <a:xfrm>
                          <a:off x="4182" y="1119"/>
                          <a:ext cx="240"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0" name="Oval 120"/>
                        <p:cNvSpPr>
                          <a:spLocks noChangeArrowheads="1"/>
                        </p:cNvSpPr>
                        <p:nvPr/>
                      </p:nvSpPr>
                      <p:spPr bwMode="auto">
                        <a:xfrm>
                          <a:off x="4182" y="1228"/>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1" name="Freeform 121"/>
                        <p:cNvSpPr>
                          <a:spLocks/>
                        </p:cNvSpPr>
                        <p:nvPr/>
                      </p:nvSpPr>
                      <p:spPr bwMode="auto">
                        <a:xfrm>
                          <a:off x="4235" y="1068"/>
                          <a:ext cx="121" cy="224"/>
                        </a:xfrm>
                        <a:custGeom>
                          <a:avLst/>
                          <a:gdLst>
                            <a:gd name="T0" fmla="*/ 110 w 121"/>
                            <a:gd name="T1" fmla="*/ 38 h 224"/>
                            <a:gd name="T2" fmla="*/ 97 w 121"/>
                            <a:gd name="T3" fmla="*/ 85 h 224"/>
                            <a:gd name="T4" fmla="*/ 120 w 121"/>
                            <a:gd name="T5" fmla="*/ 192 h 224"/>
                            <a:gd name="T6" fmla="*/ 72 w 121"/>
                            <a:gd name="T7" fmla="*/ 223 h 224"/>
                            <a:gd name="T8" fmla="*/ 0 w 121"/>
                            <a:gd name="T9" fmla="*/ 95 h 224"/>
                            <a:gd name="T10" fmla="*/ 57 w 121"/>
                            <a:gd name="T11" fmla="*/ 0 h 224"/>
                            <a:gd name="T12" fmla="*/ 110 w 121"/>
                            <a:gd name="T13" fmla="*/ 38 h 224"/>
                          </a:gdLst>
                          <a:ahLst/>
                          <a:cxnLst>
                            <a:cxn ang="0">
                              <a:pos x="T0" y="T1"/>
                            </a:cxn>
                            <a:cxn ang="0">
                              <a:pos x="T2" y="T3"/>
                            </a:cxn>
                            <a:cxn ang="0">
                              <a:pos x="T4" y="T5"/>
                            </a:cxn>
                            <a:cxn ang="0">
                              <a:pos x="T6" y="T7"/>
                            </a:cxn>
                            <a:cxn ang="0">
                              <a:pos x="T8" y="T9"/>
                            </a:cxn>
                            <a:cxn ang="0">
                              <a:pos x="T10" y="T11"/>
                            </a:cxn>
                            <a:cxn ang="0">
                              <a:pos x="T12" y="T13"/>
                            </a:cxn>
                          </a:cxnLst>
                          <a:rect l="0" t="0" r="r" b="b"/>
                          <a:pathLst>
                            <a:path w="121" h="224">
                              <a:moveTo>
                                <a:pt x="110" y="38"/>
                              </a:moveTo>
                              <a:lnTo>
                                <a:pt x="97" y="85"/>
                              </a:lnTo>
                              <a:lnTo>
                                <a:pt x="120" y="192"/>
                              </a:lnTo>
                              <a:lnTo>
                                <a:pt x="72" y="223"/>
                              </a:lnTo>
                              <a:lnTo>
                                <a:pt x="0" y="95"/>
                              </a:lnTo>
                              <a:lnTo>
                                <a:pt x="57" y="0"/>
                              </a:lnTo>
                              <a:lnTo>
                                <a:pt x="110" y="3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85" name="Oval 122"/>
                      <p:cNvSpPr>
                        <a:spLocks noChangeArrowheads="1"/>
                      </p:cNvSpPr>
                      <p:nvPr/>
                    </p:nvSpPr>
                    <p:spPr bwMode="auto">
                      <a:xfrm>
                        <a:off x="4182" y="1336"/>
                        <a:ext cx="129"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86" name="Oval 123"/>
                      <p:cNvSpPr>
                        <a:spLocks noChangeArrowheads="1"/>
                      </p:cNvSpPr>
                      <p:nvPr/>
                    </p:nvSpPr>
                    <p:spPr bwMode="auto">
                      <a:xfrm>
                        <a:off x="4071" y="982"/>
                        <a:ext cx="168" cy="12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87" name="Freeform 124"/>
                      <p:cNvSpPr>
                        <a:spLocks/>
                      </p:cNvSpPr>
                      <p:nvPr/>
                    </p:nvSpPr>
                    <p:spPr bwMode="auto">
                      <a:xfrm>
                        <a:off x="4224" y="1313"/>
                        <a:ext cx="85" cy="39"/>
                      </a:xfrm>
                      <a:custGeom>
                        <a:avLst/>
                        <a:gdLst>
                          <a:gd name="T0" fmla="*/ 84 w 85"/>
                          <a:gd name="T1" fmla="*/ 24 h 39"/>
                          <a:gd name="T2" fmla="*/ 58 w 85"/>
                          <a:gd name="T3" fmla="*/ 38 h 39"/>
                          <a:gd name="T4" fmla="*/ 0 w 85"/>
                          <a:gd name="T5" fmla="*/ 18 h 39"/>
                          <a:gd name="T6" fmla="*/ 58 w 85"/>
                          <a:gd name="T7" fmla="*/ 0 h 39"/>
                          <a:gd name="T8" fmla="*/ 84 w 85"/>
                          <a:gd name="T9" fmla="*/ 24 h 39"/>
                        </a:gdLst>
                        <a:ahLst/>
                        <a:cxnLst>
                          <a:cxn ang="0">
                            <a:pos x="T0" y="T1"/>
                          </a:cxn>
                          <a:cxn ang="0">
                            <a:pos x="T2" y="T3"/>
                          </a:cxn>
                          <a:cxn ang="0">
                            <a:pos x="T4" y="T5"/>
                          </a:cxn>
                          <a:cxn ang="0">
                            <a:pos x="T6" y="T7"/>
                          </a:cxn>
                          <a:cxn ang="0">
                            <a:pos x="T8" y="T9"/>
                          </a:cxn>
                        </a:cxnLst>
                        <a:rect l="0" t="0" r="r" b="b"/>
                        <a:pathLst>
                          <a:path w="85" h="39">
                            <a:moveTo>
                              <a:pt x="84" y="24"/>
                            </a:moveTo>
                            <a:lnTo>
                              <a:pt x="58" y="38"/>
                            </a:lnTo>
                            <a:lnTo>
                              <a:pt x="0" y="18"/>
                            </a:lnTo>
                            <a:lnTo>
                              <a:pt x="58" y="0"/>
                            </a:lnTo>
                            <a:lnTo>
                              <a:pt x="84" y="24"/>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83" name="Freeform 125"/>
                    <p:cNvSpPr>
                      <a:spLocks/>
                    </p:cNvSpPr>
                    <p:nvPr/>
                  </p:nvSpPr>
                  <p:spPr bwMode="auto">
                    <a:xfrm>
                      <a:off x="4209" y="1042"/>
                      <a:ext cx="47" cy="68"/>
                    </a:xfrm>
                    <a:custGeom>
                      <a:avLst/>
                      <a:gdLst>
                        <a:gd name="T0" fmla="*/ 23 w 47"/>
                        <a:gd name="T1" fmla="*/ 0 h 68"/>
                        <a:gd name="T2" fmla="*/ 46 w 47"/>
                        <a:gd name="T3" fmla="*/ 1 h 68"/>
                        <a:gd name="T4" fmla="*/ 38 w 47"/>
                        <a:gd name="T5" fmla="*/ 67 h 68"/>
                        <a:gd name="T6" fmla="*/ 0 w 47"/>
                        <a:gd name="T7" fmla="*/ 54 h 68"/>
                        <a:gd name="T8" fmla="*/ 23 w 47"/>
                        <a:gd name="T9" fmla="*/ 0 h 68"/>
                      </a:gdLst>
                      <a:ahLst/>
                      <a:cxnLst>
                        <a:cxn ang="0">
                          <a:pos x="T0" y="T1"/>
                        </a:cxn>
                        <a:cxn ang="0">
                          <a:pos x="T2" y="T3"/>
                        </a:cxn>
                        <a:cxn ang="0">
                          <a:pos x="T4" y="T5"/>
                        </a:cxn>
                        <a:cxn ang="0">
                          <a:pos x="T6" y="T7"/>
                        </a:cxn>
                        <a:cxn ang="0">
                          <a:pos x="T8" y="T9"/>
                        </a:cxn>
                      </a:cxnLst>
                      <a:rect l="0" t="0" r="r" b="b"/>
                      <a:pathLst>
                        <a:path w="47" h="68">
                          <a:moveTo>
                            <a:pt x="23" y="0"/>
                          </a:moveTo>
                          <a:lnTo>
                            <a:pt x="46" y="1"/>
                          </a:lnTo>
                          <a:lnTo>
                            <a:pt x="38" y="67"/>
                          </a:lnTo>
                          <a:lnTo>
                            <a:pt x="0" y="54"/>
                          </a:lnTo>
                          <a:lnTo>
                            <a:pt x="23"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173" name="Group 126"/>
                  <p:cNvGrpSpPr>
                    <a:grpSpLocks/>
                  </p:cNvGrpSpPr>
                  <p:nvPr/>
                </p:nvGrpSpPr>
                <p:grpSpPr bwMode="auto">
                  <a:xfrm>
                    <a:off x="3926" y="902"/>
                    <a:ext cx="385" cy="556"/>
                    <a:chOff x="3926" y="902"/>
                    <a:chExt cx="385" cy="556"/>
                  </a:xfrm>
                </p:grpSpPr>
                <p:sp>
                  <p:nvSpPr>
                    <p:cNvPr id="176" name="Oval 127"/>
                    <p:cNvSpPr>
                      <a:spLocks noChangeArrowheads="1"/>
                    </p:cNvSpPr>
                    <p:nvPr/>
                  </p:nvSpPr>
                  <p:spPr bwMode="auto">
                    <a:xfrm>
                      <a:off x="3961" y="1228"/>
                      <a:ext cx="314"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7" name="Oval 128"/>
                    <p:cNvSpPr>
                      <a:spLocks noChangeArrowheads="1"/>
                    </p:cNvSpPr>
                    <p:nvPr/>
                  </p:nvSpPr>
                  <p:spPr bwMode="auto">
                    <a:xfrm>
                      <a:off x="3997" y="1065"/>
                      <a:ext cx="314" cy="231"/>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8" name="Oval 129"/>
                    <p:cNvSpPr>
                      <a:spLocks noChangeArrowheads="1"/>
                    </p:cNvSpPr>
                    <p:nvPr/>
                  </p:nvSpPr>
                  <p:spPr bwMode="auto">
                    <a:xfrm>
                      <a:off x="3926" y="902"/>
                      <a:ext cx="241"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9" name="Oval 130"/>
                    <p:cNvSpPr>
                      <a:spLocks noChangeArrowheads="1"/>
                    </p:cNvSpPr>
                    <p:nvPr/>
                  </p:nvSpPr>
                  <p:spPr bwMode="auto">
                    <a:xfrm>
                      <a:off x="4071" y="1010"/>
                      <a:ext cx="131"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80" name="Freeform 131"/>
                    <p:cNvSpPr>
                      <a:spLocks/>
                    </p:cNvSpPr>
                    <p:nvPr/>
                  </p:nvSpPr>
                  <p:spPr bwMode="auto">
                    <a:xfrm>
                      <a:off x="4000" y="990"/>
                      <a:ext cx="208" cy="202"/>
                    </a:xfrm>
                    <a:custGeom>
                      <a:avLst/>
                      <a:gdLst>
                        <a:gd name="T0" fmla="*/ 146 w 208"/>
                        <a:gd name="T1" fmla="*/ 8 h 202"/>
                        <a:gd name="T2" fmla="*/ 145 w 208"/>
                        <a:gd name="T3" fmla="*/ 32 h 202"/>
                        <a:gd name="T4" fmla="*/ 194 w 208"/>
                        <a:gd name="T5" fmla="*/ 77 h 202"/>
                        <a:gd name="T6" fmla="*/ 207 w 208"/>
                        <a:gd name="T7" fmla="*/ 82 h 202"/>
                        <a:gd name="T8" fmla="*/ 133 w 208"/>
                        <a:gd name="T9" fmla="*/ 201 h 202"/>
                        <a:gd name="T10" fmla="*/ 0 w 208"/>
                        <a:gd name="T11" fmla="*/ 0 h 202"/>
                        <a:gd name="T12" fmla="*/ 146 w 208"/>
                        <a:gd name="T13" fmla="*/ 8 h 202"/>
                      </a:gdLst>
                      <a:ahLst/>
                      <a:cxnLst>
                        <a:cxn ang="0">
                          <a:pos x="T0" y="T1"/>
                        </a:cxn>
                        <a:cxn ang="0">
                          <a:pos x="T2" y="T3"/>
                        </a:cxn>
                        <a:cxn ang="0">
                          <a:pos x="T4" y="T5"/>
                        </a:cxn>
                        <a:cxn ang="0">
                          <a:pos x="T6" y="T7"/>
                        </a:cxn>
                        <a:cxn ang="0">
                          <a:pos x="T8" y="T9"/>
                        </a:cxn>
                        <a:cxn ang="0">
                          <a:pos x="T10" y="T11"/>
                        </a:cxn>
                        <a:cxn ang="0">
                          <a:pos x="T12" y="T13"/>
                        </a:cxn>
                      </a:cxnLst>
                      <a:rect l="0" t="0" r="r" b="b"/>
                      <a:pathLst>
                        <a:path w="208" h="202">
                          <a:moveTo>
                            <a:pt x="146" y="8"/>
                          </a:moveTo>
                          <a:lnTo>
                            <a:pt x="145" y="32"/>
                          </a:lnTo>
                          <a:lnTo>
                            <a:pt x="194" y="77"/>
                          </a:lnTo>
                          <a:lnTo>
                            <a:pt x="207" y="82"/>
                          </a:lnTo>
                          <a:lnTo>
                            <a:pt x="133" y="201"/>
                          </a:lnTo>
                          <a:lnTo>
                            <a:pt x="0" y="0"/>
                          </a:lnTo>
                          <a:lnTo>
                            <a:pt x="146" y="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sp>
                  <p:nvSpPr>
                    <p:cNvPr id="181" name="Freeform 132"/>
                    <p:cNvSpPr>
                      <a:spLocks/>
                    </p:cNvSpPr>
                    <p:nvPr/>
                  </p:nvSpPr>
                  <p:spPr bwMode="auto">
                    <a:xfrm>
                      <a:off x="4103" y="1271"/>
                      <a:ext cx="133" cy="54"/>
                    </a:xfrm>
                    <a:custGeom>
                      <a:avLst/>
                      <a:gdLst>
                        <a:gd name="T0" fmla="*/ 117 w 133"/>
                        <a:gd name="T1" fmla="*/ 8 h 54"/>
                        <a:gd name="T2" fmla="*/ 132 w 133"/>
                        <a:gd name="T3" fmla="*/ 25 h 54"/>
                        <a:gd name="T4" fmla="*/ 0 w 133"/>
                        <a:gd name="T5" fmla="*/ 53 h 54"/>
                        <a:gd name="T6" fmla="*/ 4 w 133"/>
                        <a:gd name="T7" fmla="*/ 0 h 54"/>
                        <a:gd name="T8" fmla="*/ 117 w 133"/>
                        <a:gd name="T9" fmla="*/ 8 h 54"/>
                      </a:gdLst>
                      <a:ahLst/>
                      <a:cxnLst>
                        <a:cxn ang="0">
                          <a:pos x="T0" y="T1"/>
                        </a:cxn>
                        <a:cxn ang="0">
                          <a:pos x="T2" y="T3"/>
                        </a:cxn>
                        <a:cxn ang="0">
                          <a:pos x="T4" y="T5"/>
                        </a:cxn>
                        <a:cxn ang="0">
                          <a:pos x="T6" y="T7"/>
                        </a:cxn>
                        <a:cxn ang="0">
                          <a:pos x="T8" y="T9"/>
                        </a:cxn>
                      </a:cxnLst>
                      <a:rect l="0" t="0" r="r" b="b"/>
                      <a:pathLst>
                        <a:path w="133" h="54">
                          <a:moveTo>
                            <a:pt x="117" y="8"/>
                          </a:moveTo>
                          <a:lnTo>
                            <a:pt x="132" y="25"/>
                          </a:lnTo>
                          <a:lnTo>
                            <a:pt x="0" y="53"/>
                          </a:lnTo>
                          <a:lnTo>
                            <a:pt x="4" y="0"/>
                          </a:lnTo>
                          <a:lnTo>
                            <a:pt x="117" y="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74" name="Oval 133"/>
                  <p:cNvSpPr>
                    <a:spLocks noChangeArrowheads="1"/>
                  </p:cNvSpPr>
                  <p:nvPr/>
                </p:nvSpPr>
                <p:spPr bwMode="auto">
                  <a:xfrm>
                    <a:off x="3926" y="1391"/>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5" name="Freeform 134"/>
                  <p:cNvSpPr>
                    <a:spLocks/>
                  </p:cNvSpPr>
                  <p:nvPr/>
                </p:nvSpPr>
                <p:spPr bwMode="auto">
                  <a:xfrm>
                    <a:off x="4041" y="1378"/>
                    <a:ext cx="87" cy="65"/>
                  </a:xfrm>
                  <a:custGeom>
                    <a:avLst/>
                    <a:gdLst>
                      <a:gd name="T0" fmla="*/ 34 w 87"/>
                      <a:gd name="T1" fmla="*/ 64 h 65"/>
                      <a:gd name="T2" fmla="*/ 86 w 87"/>
                      <a:gd name="T3" fmla="*/ 41 h 65"/>
                      <a:gd name="T4" fmla="*/ 27 w 87"/>
                      <a:gd name="T5" fmla="*/ 0 h 65"/>
                      <a:gd name="T6" fmla="*/ 0 w 87"/>
                      <a:gd name="T7" fmla="*/ 23 h 65"/>
                      <a:gd name="T8" fmla="*/ 34 w 87"/>
                      <a:gd name="T9" fmla="*/ 64 h 65"/>
                    </a:gdLst>
                    <a:ahLst/>
                    <a:cxnLst>
                      <a:cxn ang="0">
                        <a:pos x="T0" y="T1"/>
                      </a:cxn>
                      <a:cxn ang="0">
                        <a:pos x="T2" y="T3"/>
                      </a:cxn>
                      <a:cxn ang="0">
                        <a:pos x="T4" y="T5"/>
                      </a:cxn>
                      <a:cxn ang="0">
                        <a:pos x="T6" y="T7"/>
                      </a:cxn>
                      <a:cxn ang="0">
                        <a:pos x="T8" y="T9"/>
                      </a:cxn>
                    </a:cxnLst>
                    <a:rect l="0" t="0" r="r" b="b"/>
                    <a:pathLst>
                      <a:path w="87" h="65">
                        <a:moveTo>
                          <a:pt x="34" y="64"/>
                        </a:moveTo>
                        <a:lnTo>
                          <a:pt x="86" y="41"/>
                        </a:lnTo>
                        <a:lnTo>
                          <a:pt x="27" y="0"/>
                        </a:lnTo>
                        <a:lnTo>
                          <a:pt x="0" y="23"/>
                        </a:lnTo>
                        <a:lnTo>
                          <a:pt x="34" y="64"/>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68" name="Oval 135"/>
                <p:cNvSpPr>
                  <a:spLocks noChangeArrowheads="1"/>
                </p:cNvSpPr>
                <p:nvPr/>
              </p:nvSpPr>
              <p:spPr bwMode="auto">
                <a:xfrm>
                  <a:off x="3567" y="1513"/>
                  <a:ext cx="204" cy="14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9" name="Oval 136"/>
                <p:cNvSpPr>
                  <a:spLocks noChangeArrowheads="1"/>
                </p:cNvSpPr>
                <p:nvPr/>
              </p:nvSpPr>
              <p:spPr bwMode="auto">
                <a:xfrm>
                  <a:off x="3742" y="1513"/>
                  <a:ext cx="168" cy="12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0" name="Oval 137"/>
                <p:cNvSpPr>
                  <a:spLocks noChangeArrowheads="1"/>
                </p:cNvSpPr>
                <p:nvPr/>
              </p:nvSpPr>
              <p:spPr bwMode="auto">
                <a:xfrm>
                  <a:off x="3843" y="1469"/>
                  <a:ext cx="166" cy="12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1" name="Freeform 138"/>
                <p:cNvSpPr>
                  <a:spLocks/>
                </p:cNvSpPr>
                <p:nvPr/>
              </p:nvSpPr>
              <p:spPr bwMode="auto">
                <a:xfrm>
                  <a:off x="3696" y="1448"/>
                  <a:ext cx="345" cy="171"/>
                </a:xfrm>
                <a:custGeom>
                  <a:avLst/>
                  <a:gdLst>
                    <a:gd name="T0" fmla="*/ 321 w 345"/>
                    <a:gd name="T1" fmla="*/ 49 h 171"/>
                    <a:gd name="T2" fmla="*/ 288 w 345"/>
                    <a:gd name="T3" fmla="*/ 60 h 171"/>
                    <a:gd name="T4" fmla="*/ 195 w 345"/>
                    <a:gd name="T5" fmla="*/ 129 h 171"/>
                    <a:gd name="T6" fmla="*/ 174 w 345"/>
                    <a:gd name="T7" fmla="*/ 158 h 171"/>
                    <a:gd name="T8" fmla="*/ 73 w 345"/>
                    <a:gd name="T9" fmla="*/ 158 h 171"/>
                    <a:gd name="T10" fmla="*/ 52 w 345"/>
                    <a:gd name="T11" fmla="*/ 170 h 171"/>
                    <a:gd name="T12" fmla="*/ 0 w 345"/>
                    <a:gd name="T13" fmla="*/ 119 h 171"/>
                    <a:gd name="T14" fmla="*/ 233 w 345"/>
                    <a:gd name="T15" fmla="*/ 0 h 171"/>
                    <a:gd name="T16" fmla="*/ 344 w 345"/>
                    <a:gd name="T17" fmla="*/ 27 h 171"/>
                    <a:gd name="T18" fmla="*/ 321 w 345"/>
                    <a:gd name="T19" fmla="*/ 4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5" h="171">
                      <a:moveTo>
                        <a:pt x="321" y="49"/>
                      </a:moveTo>
                      <a:lnTo>
                        <a:pt x="288" y="60"/>
                      </a:lnTo>
                      <a:lnTo>
                        <a:pt x="195" y="129"/>
                      </a:lnTo>
                      <a:lnTo>
                        <a:pt x="174" y="158"/>
                      </a:lnTo>
                      <a:lnTo>
                        <a:pt x="73" y="158"/>
                      </a:lnTo>
                      <a:lnTo>
                        <a:pt x="52" y="170"/>
                      </a:lnTo>
                      <a:lnTo>
                        <a:pt x="0" y="119"/>
                      </a:lnTo>
                      <a:lnTo>
                        <a:pt x="233" y="0"/>
                      </a:lnTo>
                      <a:lnTo>
                        <a:pt x="344" y="27"/>
                      </a:lnTo>
                      <a:lnTo>
                        <a:pt x="321" y="49"/>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138" name="Group 139"/>
              <p:cNvGrpSpPr>
                <a:grpSpLocks/>
              </p:cNvGrpSpPr>
              <p:nvPr/>
            </p:nvGrpSpPr>
            <p:grpSpPr bwMode="auto">
              <a:xfrm>
                <a:off x="2248" y="907"/>
                <a:ext cx="556" cy="525"/>
                <a:chOff x="2248" y="907"/>
                <a:chExt cx="556" cy="525"/>
              </a:xfrm>
            </p:grpSpPr>
            <p:grpSp>
              <p:nvGrpSpPr>
                <p:cNvPr id="152" name="Group 140"/>
                <p:cNvGrpSpPr>
                  <a:grpSpLocks/>
                </p:cNvGrpSpPr>
                <p:nvPr/>
              </p:nvGrpSpPr>
              <p:grpSpPr bwMode="auto">
                <a:xfrm>
                  <a:off x="2248" y="982"/>
                  <a:ext cx="299" cy="314"/>
                  <a:chOff x="2248" y="982"/>
                  <a:chExt cx="299" cy="314"/>
                </a:xfrm>
              </p:grpSpPr>
              <p:sp>
                <p:nvSpPr>
                  <p:cNvPr id="163" name="Oval 141"/>
                  <p:cNvSpPr>
                    <a:spLocks noChangeArrowheads="1"/>
                  </p:cNvSpPr>
                  <p:nvPr/>
                </p:nvSpPr>
                <p:spPr bwMode="auto">
                  <a:xfrm>
                    <a:off x="2248" y="1091"/>
                    <a:ext cx="129" cy="9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4" name="Oval 142"/>
                  <p:cNvSpPr>
                    <a:spLocks noChangeArrowheads="1"/>
                  </p:cNvSpPr>
                  <p:nvPr/>
                </p:nvSpPr>
                <p:spPr bwMode="auto">
                  <a:xfrm>
                    <a:off x="2270" y="1174"/>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5" name="Oval 143"/>
                  <p:cNvSpPr>
                    <a:spLocks noChangeArrowheads="1"/>
                  </p:cNvSpPr>
                  <p:nvPr/>
                </p:nvSpPr>
                <p:spPr bwMode="auto">
                  <a:xfrm>
                    <a:off x="2307" y="982"/>
                    <a:ext cx="240"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6" name="Freeform 144"/>
                  <p:cNvSpPr>
                    <a:spLocks/>
                  </p:cNvSpPr>
                  <p:nvPr/>
                </p:nvSpPr>
                <p:spPr bwMode="auto">
                  <a:xfrm>
                    <a:off x="2291" y="1104"/>
                    <a:ext cx="84" cy="95"/>
                  </a:xfrm>
                  <a:custGeom>
                    <a:avLst/>
                    <a:gdLst>
                      <a:gd name="T0" fmla="*/ 47 w 84"/>
                      <a:gd name="T1" fmla="*/ 0 h 95"/>
                      <a:gd name="T2" fmla="*/ 0 w 84"/>
                      <a:gd name="T3" fmla="*/ 18 h 95"/>
                      <a:gd name="T4" fmla="*/ 1 w 84"/>
                      <a:gd name="T5" fmla="*/ 76 h 95"/>
                      <a:gd name="T6" fmla="*/ 16 w 84"/>
                      <a:gd name="T7" fmla="*/ 94 h 95"/>
                      <a:gd name="T8" fmla="*/ 83 w 84"/>
                      <a:gd name="T9" fmla="*/ 76 h 95"/>
                      <a:gd name="T10" fmla="*/ 47 w 84"/>
                      <a:gd name="T11" fmla="*/ 0 h 95"/>
                    </a:gdLst>
                    <a:ahLst/>
                    <a:cxnLst>
                      <a:cxn ang="0">
                        <a:pos x="T0" y="T1"/>
                      </a:cxn>
                      <a:cxn ang="0">
                        <a:pos x="T2" y="T3"/>
                      </a:cxn>
                      <a:cxn ang="0">
                        <a:pos x="T4" y="T5"/>
                      </a:cxn>
                      <a:cxn ang="0">
                        <a:pos x="T6" y="T7"/>
                      </a:cxn>
                      <a:cxn ang="0">
                        <a:pos x="T8" y="T9"/>
                      </a:cxn>
                      <a:cxn ang="0">
                        <a:pos x="T10" y="T11"/>
                      </a:cxn>
                    </a:cxnLst>
                    <a:rect l="0" t="0" r="r" b="b"/>
                    <a:pathLst>
                      <a:path w="84" h="95">
                        <a:moveTo>
                          <a:pt x="47" y="0"/>
                        </a:moveTo>
                        <a:lnTo>
                          <a:pt x="0" y="18"/>
                        </a:lnTo>
                        <a:lnTo>
                          <a:pt x="1" y="76"/>
                        </a:lnTo>
                        <a:lnTo>
                          <a:pt x="16" y="94"/>
                        </a:lnTo>
                        <a:lnTo>
                          <a:pt x="83" y="76"/>
                        </a:lnTo>
                        <a:lnTo>
                          <a:pt x="47"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153" name="Group 145"/>
                <p:cNvGrpSpPr>
                  <a:grpSpLocks/>
                </p:cNvGrpSpPr>
                <p:nvPr/>
              </p:nvGrpSpPr>
              <p:grpSpPr bwMode="auto">
                <a:xfrm>
                  <a:off x="2344" y="907"/>
                  <a:ext cx="460" cy="525"/>
                  <a:chOff x="2344" y="907"/>
                  <a:chExt cx="460" cy="525"/>
                </a:xfrm>
              </p:grpSpPr>
              <p:sp>
                <p:nvSpPr>
                  <p:cNvPr id="155" name="Oval 146"/>
                  <p:cNvSpPr>
                    <a:spLocks noChangeArrowheads="1"/>
                  </p:cNvSpPr>
                  <p:nvPr/>
                </p:nvSpPr>
                <p:spPr bwMode="auto">
                  <a:xfrm>
                    <a:off x="2491" y="929"/>
                    <a:ext cx="313"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6" name="Oval 147"/>
                  <p:cNvSpPr>
                    <a:spLocks noChangeArrowheads="1"/>
                  </p:cNvSpPr>
                  <p:nvPr/>
                </p:nvSpPr>
                <p:spPr bwMode="auto">
                  <a:xfrm>
                    <a:off x="2344" y="1091"/>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7" name="Oval 148"/>
                  <p:cNvSpPr>
                    <a:spLocks noChangeArrowheads="1"/>
                  </p:cNvSpPr>
                  <p:nvPr/>
                </p:nvSpPr>
                <p:spPr bwMode="auto">
                  <a:xfrm>
                    <a:off x="2380" y="1174"/>
                    <a:ext cx="242" cy="17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8" name="Oval 149"/>
                  <p:cNvSpPr>
                    <a:spLocks noChangeArrowheads="1"/>
                  </p:cNvSpPr>
                  <p:nvPr/>
                </p:nvSpPr>
                <p:spPr bwMode="auto">
                  <a:xfrm>
                    <a:off x="2454" y="1254"/>
                    <a:ext cx="240" cy="17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9" name="Oval 150"/>
                  <p:cNvSpPr>
                    <a:spLocks noChangeArrowheads="1"/>
                  </p:cNvSpPr>
                  <p:nvPr/>
                </p:nvSpPr>
                <p:spPr bwMode="auto">
                  <a:xfrm>
                    <a:off x="2471" y="1042"/>
                    <a:ext cx="214" cy="151"/>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0" name="Oval 151"/>
                  <p:cNvSpPr>
                    <a:spLocks noChangeArrowheads="1"/>
                  </p:cNvSpPr>
                  <p:nvPr/>
                </p:nvSpPr>
                <p:spPr bwMode="auto">
                  <a:xfrm>
                    <a:off x="2656" y="907"/>
                    <a:ext cx="129"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1" name="Freeform 152"/>
                  <p:cNvSpPr>
                    <a:spLocks/>
                  </p:cNvSpPr>
                  <p:nvPr/>
                </p:nvSpPr>
                <p:spPr bwMode="auto">
                  <a:xfrm>
                    <a:off x="2541" y="1010"/>
                    <a:ext cx="151" cy="76"/>
                  </a:xfrm>
                  <a:custGeom>
                    <a:avLst/>
                    <a:gdLst>
                      <a:gd name="T0" fmla="*/ 0 w 151"/>
                      <a:gd name="T1" fmla="*/ 20 h 76"/>
                      <a:gd name="T2" fmla="*/ 19 w 151"/>
                      <a:gd name="T3" fmla="*/ 56 h 76"/>
                      <a:gd name="T4" fmla="*/ 150 w 151"/>
                      <a:gd name="T5" fmla="*/ 75 h 76"/>
                      <a:gd name="T6" fmla="*/ 150 w 151"/>
                      <a:gd name="T7" fmla="*/ 28 h 76"/>
                      <a:gd name="T8" fmla="*/ 9 w 151"/>
                      <a:gd name="T9" fmla="*/ 0 h 76"/>
                      <a:gd name="T10" fmla="*/ 0 w 151"/>
                      <a:gd name="T11" fmla="*/ 20 h 76"/>
                    </a:gdLst>
                    <a:ahLst/>
                    <a:cxnLst>
                      <a:cxn ang="0">
                        <a:pos x="T0" y="T1"/>
                      </a:cxn>
                      <a:cxn ang="0">
                        <a:pos x="T2" y="T3"/>
                      </a:cxn>
                      <a:cxn ang="0">
                        <a:pos x="T4" y="T5"/>
                      </a:cxn>
                      <a:cxn ang="0">
                        <a:pos x="T6" y="T7"/>
                      </a:cxn>
                      <a:cxn ang="0">
                        <a:pos x="T8" y="T9"/>
                      </a:cxn>
                      <a:cxn ang="0">
                        <a:pos x="T10" y="T11"/>
                      </a:cxn>
                    </a:cxnLst>
                    <a:rect l="0" t="0" r="r" b="b"/>
                    <a:pathLst>
                      <a:path w="151" h="76">
                        <a:moveTo>
                          <a:pt x="0" y="20"/>
                        </a:moveTo>
                        <a:lnTo>
                          <a:pt x="19" y="56"/>
                        </a:lnTo>
                        <a:lnTo>
                          <a:pt x="150" y="75"/>
                        </a:lnTo>
                        <a:lnTo>
                          <a:pt x="150" y="28"/>
                        </a:lnTo>
                        <a:lnTo>
                          <a:pt x="9" y="0"/>
                        </a:lnTo>
                        <a:lnTo>
                          <a:pt x="0" y="2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sp>
                <p:nvSpPr>
                  <p:cNvPr id="162" name="Freeform 153"/>
                  <p:cNvSpPr>
                    <a:spLocks/>
                  </p:cNvSpPr>
                  <p:nvPr/>
                </p:nvSpPr>
                <p:spPr bwMode="auto">
                  <a:xfrm>
                    <a:off x="2394" y="1149"/>
                    <a:ext cx="172" cy="159"/>
                  </a:xfrm>
                  <a:custGeom>
                    <a:avLst/>
                    <a:gdLst>
                      <a:gd name="T0" fmla="*/ 106 w 172"/>
                      <a:gd name="T1" fmla="*/ 0 h 159"/>
                      <a:gd name="T2" fmla="*/ 0 w 172"/>
                      <a:gd name="T3" fmla="*/ 40 h 159"/>
                      <a:gd name="T4" fmla="*/ 44 w 172"/>
                      <a:gd name="T5" fmla="*/ 71 h 159"/>
                      <a:gd name="T6" fmla="*/ 50 w 172"/>
                      <a:gd name="T7" fmla="*/ 148 h 159"/>
                      <a:gd name="T8" fmla="*/ 75 w 172"/>
                      <a:gd name="T9" fmla="*/ 158 h 159"/>
                      <a:gd name="T10" fmla="*/ 164 w 172"/>
                      <a:gd name="T11" fmla="*/ 108 h 159"/>
                      <a:gd name="T12" fmla="*/ 171 w 172"/>
                      <a:gd name="T13" fmla="*/ 16 h 159"/>
                      <a:gd name="T14" fmla="*/ 106 w 172"/>
                      <a:gd name="T15" fmla="*/ 0 h 1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 h="159">
                        <a:moveTo>
                          <a:pt x="106" y="0"/>
                        </a:moveTo>
                        <a:lnTo>
                          <a:pt x="0" y="40"/>
                        </a:lnTo>
                        <a:lnTo>
                          <a:pt x="44" y="71"/>
                        </a:lnTo>
                        <a:lnTo>
                          <a:pt x="50" y="148"/>
                        </a:lnTo>
                        <a:lnTo>
                          <a:pt x="75" y="158"/>
                        </a:lnTo>
                        <a:lnTo>
                          <a:pt x="164" y="108"/>
                        </a:lnTo>
                        <a:lnTo>
                          <a:pt x="171" y="16"/>
                        </a:lnTo>
                        <a:lnTo>
                          <a:pt x="106"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54" name="Freeform 154"/>
                <p:cNvSpPr>
                  <a:spLocks/>
                </p:cNvSpPr>
                <p:nvPr/>
              </p:nvSpPr>
              <p:spPr bwMode="auto">
                <a:xfrm>
                  <a:off x="2650" y="963"/>
                  <a:ext cx="88" cy="75"/>
                </a:xfrm>
                <a:custGeom>
                  <a:avLst/>
                  <a:gdLst>
                    <a:gd name="T0" fmla="*/ 0 w 88"/>
                    <a:gd name="T1" fmla="*/ 39 h 75"/>
                    <a:gd name="T2" fmla="*/ 37 w 88"/>
                    <a:gd name="T3" fmla="*/ 0 h 75"/>
                    <a:gd name="T4" fmla="*/ 87 w 88"/>
                    <a:gd name="T5" fmla="*/ 39 h 75"/>
                    <a:gd name="T6" fmla="*/ 45 w 88"/>
                    <a:gd name="T7" fmla="*/ 74 h 75"/>
                    <a:gd name="T8" fmla="*/ 0 w 88"/>
                    <a:gd name="T9" fmla="*/ 39 h 75"/>
                  </a:gdLst>
                  <a:ahLst/>
                  <a:cxnLst>
                    <a:cxn ang="0">
                      <a:pos x="T0" y="T1"/>
                    </a:cxn>
                    <a:cxn ang="0">
                      <a:pos x="T2" y="T3"/>
                    </a:cxn>
                    <a:cxn ang="0">
                      <a:pos x="T4" y="T5"/>
                    </a:cxn>
                    <a:cxn ang="0">
                      <a:pos x="T6" y="T7"/>
                    </a:cxn>
                    <a:cxn ang="0">
                      <a:pos x="T8" y="T9"/>
                    </a:cxn>
                  </a:cxnLst>
                  <a:rect l="0" t="0" r="r" b="b"/>
                  <a:pathLst>
                    <a:path w="88" h="75">
                      <a:moveTo>
                        <a:pt x="0" y="39"/>
                      </a:moveTo>
                      <a:lnTo>
                        <a:pt x="37" y="0"/>
                      </a:lnTo>
                      <a:lnTo>
                        <a:pt x="87" y="39"/>
                      </a:lnTo>
                      <a:lnTo>
                        <a:pt x="45" y="74"/>
                      </a:lnTo>
                      <a:lnTo>
                        <a:pt x="0" y="39"/>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139" name="Group 155"/>
              <p:cNvGrpSpPr>
                <a:grpSpLocks/>
              </p:cNvGrpSpPr>
              <p:nvPr/>
            </p:nvGrpSpPr>
            <p:grpSpPr bwMode="auto">
              <a:xfrm>
                <a:off x="2529" y="820"/>
                <a:ext cx="1638" cy="883"/>
                <a:chOff x="2529" y="820"/>
                <a:chExt cx="1638" cy="883"/>
              </a:xfrm>
            </p:grpSpPr>
            <p:sp>
              <p:nvSpPr>
                <p:cNvPr id="140" name="Oval 156"/>
                <p:cNvSpPr>
                  <a:spLocks noChangeArrowheads="1"/>
                </p:cNvSpPr>
                <p:nvPr/>
              </p:nvSpPr>
              <p:spPr bwMode="auto">
                <a:xfrm>
                  <a:off x="3042" y="848"/>
                  <a:ext cx="388" cy="28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1" name="Oval 157"/>
                <p:cNvSpPr>
                  <a:spLocks noChangeArrowheads="1"/>
                </p:cNvSpPr>
                <p:nvPr/>
              </p:nvSpPr>
              <p:spPr bwMode="auto">
                <a:xfrm>
                  <a:off x="3374" y="820"/>
                  <a:ext cx="313"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2" name="Oval 158"/>
                <p:cNvSpPr>
                  <a:spLocks noChangeArrowheads="1"/>
                </p:cNvSpPr>
                <p:nvPr/>
              </p:nvSpPr>
              <p:spPr bwMode="auto">
                <a:xfrm>
                  <a:off x="3668" y="1065"/>
                  <a:ext cx="499" cy="36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3" name="Oval 159"/>
                <p:cNvSpPr>
                  <a:spLocks noChangeArrowheads="1"/>
                </p:cNvSpPr>
                <p:nvPr/>
              </p:nvSpPr>
              <p:spPr bwMode="auto">
                <a:xfrm>
                  <a:off x="2712" y="1228"/>
                  <a:ext cx="570" cy="42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4" name="Oval 160"/>
                <p:cNvSpPr>
                  <a:spLocks noChangeArrowheads="1"/>
                </p:cNvSpPr>
                <p:nvPr/>
              </p:nvSpPr>
              <p:spPr bwMode="auto">
                <a:xfrm>
                  <a:off x="3521" y="1282"/>
                  <a:ext cx="422" cy="31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5" name="Oval 161"/>
                <p:cNvSpPr>
                  <a:spLocks noChangeArrowheads="1"/>
                </p:cNvSpPr>
                <p:nvPr/>
              </p:nvSpPr>
              <p:spPr bwMode="auto">
                <a:xfrm>
                  <a:off x="2564" y="1310"/>
                  <a:ext cx="315" cy="229"/>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6" name="Oval 162"/>
                <p:cNvSpPr>
                  <a:spLocks noChangeArrowheads="1"/>
                </p:cNvSpPr>
                <p:nvPr/>
              </p:nvSpPr>
              <p:spPr bwMode="auto">
                <a:xfrm>
                  <a:off x="2529" y="1119"/>
                  <a:ext cx="312"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7" name="Oval 163"/>
                <p:cNvSpPr>
                  <a:spLocks noChangeArrowheads="1"/>
                </p:cNvSpPr>
                <p:nvPr/>
              </p:nvSpPr>
              <p:spPr bwMode="auto">
                <a:xfrm>
                  <a:off x="2675" y="902"/>
                  <a:ext cx="498" cy="36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8" name="Oval 164"/>
                <p:cNvSpPr>
                  <a:spLocks noChangeArrowheads="1"/>
                </p:cNvSpPr>
                <p:nvPr/>
              </p:nvSpPr>
              <p:spPr bwMode="auto">
                <a:xfrm>
                  <a:off x="3115" y="1336"/>
                  <a:ext cx="500" cy="36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9" name="Oval 165"/>
                <p:cNvSpPr>
                  <a:spLocks noChangeArrowheads="1"/>
                </p:cNvSpPr>
                <p:nvPr/>
              </p:nvSpPr>
              <p:spPr bwMode="auto">
                <a:xfrm>
                  <a:off x="3742" y="929"/>
                  <a:ext cx="386" cy="28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0" name="Oval 166"/>
                <p:cNvSpPr>
                  <a:spLocks noChangeArrowheads="1"/>
                </p:cNvSpPr>
                <p:nvPr/>
              </p:nvSpPr>
              <p:spPr bwMode="auto">
                <a:xfrm>
                  <a:off x="3631" y="820"/>
                  <a:ext cx="351" cy="25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1" name="Freeform 167"/>
                <p:cNvSpPr>
                  <a:spLocks/>
                </p:cNvSpPr>
                <p:nvPr/>
              </p:nvSpPr>
              <p:spPr bwMode="auto">
                <a:xfrm>
                  <a:off x="2661" y="889"/>
                  <a:ext cx="1415" cy="700"/>
                </a:xfrm>
                <a:custGeom>
                  <a:avLst/>
                  <a:gdLst>
                    <a:gd name="T0" fmla="*/ 436 w 1415"/>
                    <a:gd name="T1" fmla="*/ 70 h 700"/>
                    <a:gd name="T2" fmla="*/ 494 w 1415"/>
                    <a:gd name="T3" fmla="*/ 20 h 700"/>
                    <a:gd name="T4" fmla="*/ 759 w 1415"/>
                    <a:gd name="T5" fmla="*/ 24 h 700"/>
                    <a:gd name="T6" fmla="*/ 947 w 1415"/>
                    <a:gd name="T7" fmla="*/ 0 h 700"/>
                    <a:gd name="T8" fmla="*/ 1180 w 1415"/>
                    <a:gd name="T9" fmla="*/ 83 h 700"/>
                    <a:gd name="T10" fmla="*/ 1300 w 1415"/>
                    <a:gd name="T11" fmla="*/ 60 h 700"/>
                    <a:gd name="T12" fmla="*/ 1362 w 1415"/>
                    <a:gd name="T13" fmla="*/ 70 h 700"/>
                    <a:gd name="T14" fmla="*/ 1376 w 1415"/>
                    <a:gd name="T15" fmla="*/ 278 h 700"/>
                    <a:gd name="T16" fmla="*/ 1414 w 1415"/>
                    <a:gd name="T17" fmla="*/ 311 h 700"/>
                    <a:gd name="T18" fmla="*/ 1304 w 1415"/>
                    <a:gd name="T19" fmla="*/ 472 h 700"/>
                    <a:gd name="T20" fmla="*/ 1185 w 1415"/>
                    <a:gd name="T21" fmla="*/ 363 h 700"/>
                    <a:gd name="T22" fmla="*/ 1153 w 1415"/>
                    <a:gd name="T23" fmla="*/ 418 h 700"/>
                    <a:gd name="T24" fmla="*/ 986 w 1415"/>
                    <a:gd name="T25" fmla="*/ 640 h 700"/>
                    <a:gd name="T26" fmla="*/ 427 w 1415"/>
                    <a:gd name="T27" fmla="*/ 699 h 700"/>
                    <a:gd name="T28" fmla="*/ 135 w 1415"/>
                    <a:gd name="T29" fmla="*/ 655 h 700"/>
                    <a:gd name="T30" fmla="*/ 45 w 1415"/>
                    <a:gd name="T31" fmla="*/ 519 h 700"/>
                    <a:gd name="T32" fmla="*/ 45 w 1415"/>
                    <a:gd name="T33" fmla="*/ 379 h 700"/>
                    <a:gd name="T34" fmla="*/ 0 w 1415"/>
                    <a:gd name="T35" fmla="*/ 261 h 700"/>
                    <a:gd name="T36" fmla="*/ 436 w 1415"/>
                    <a:gd name="T37" fmla="*/ 70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15" h="700">
                      <a:moveTo>
                        <a:pt x="436" y="70"/>
                      </a:moveTo>
                      <a:lnTo>
                        <a:pt x="494" y="20"/>
                      </a:lnTo>
                      <a:lnTo>
                        <a:pt x="759" y="24"/>
                      </a:lnTo>
                      <a:lnTo>
                        <a:pt x="947" y="0"/>
                      </a:lnTo>
                      <a:lnTo>
                        <a:pt x="1180" y="83"/>
                      </a:lnTo>
                      <a:lnTo>
                        <a:pt x="1300" y="60"/>
                      </a:lnTo>
                      <a:lnTo>
                        <a:pt x="1362" y="70"/>
                      </a:lnTo>
                      <a:lnTo>
                        <a:pt x="1376" y="278"/>
                      </a:lnTo>
                      <a:lnTo>
                        <a:pt x="1414" y="311"/>
                      </a:lnTo>
                      <a:lnTo>
                        <a:pt x="1304" y="472"/>
                      </a:lnTo>
                      <a:lnTo>
                        <a:pt x="1185" y="363"/>
                      </a:lnTo>
                      <a:lnTo>
                        <a:pt x="1153" y="418"/>
                      </a:lnTo>
                      <a:lnTo>
                        <a:pt x="986" y="640"/>
                      </a:lnTo>
                      <a:lnTo>
                        <a:pt x="427" y="699"/>
                      </a:lnTo>
                      <a:lnTo>
                        <a:pt x="135" y="655"/>
                      </a:lnTo>
                      <a:lnTo>
                        <a:pt x="45" y="519"/>
                      </a:lnTo>
                      <a:lnTo>
                        <a:pt x="45" y="379"/>
                      </a:lnTo>
                      <a:lnTo>
                        <a:pt x="0" y="261"/>
                      </a:lnTo>
                      <a:lnTo>
                        <a:pt x="436" y="7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sp>
          <p:nvSpPr>
            <p:cNvPr id="6" name="AutoShape 519"/>
            <p:cNvSpPr>
              <a:spLocks noChangeArrowheads="1"/>
            </p:cNvSpPr>
            <p:nvPr/>
          </p:nvSpPr>
          <p:spPr bwMode="auto">
            <a:xfrm>
              <a:off x="1238395" y="1933070"/>
              <a:ext cx="6538607" cy="2168548"/>
            </a:xfrm>
            <a:prstGeom prst="roundRect">
              <a:avLst>
                <a:gd name="adj" fmla="val 13253"/>
              </a:avLst>
            </a:prstGeom>
            <a:solidFill>
              <a:srgbClr val="00FFFF"/>
            </a:solidFill>
            <a:ln w="6350">
              <a:solidFill>
                <a:schemeClr val="tx1"/>
              </a:solidFill>
              <a:prstDash val="dash"/>
              <a:round/>
              <a:headEnd/>
              <a:tailEnd/>
            </a:ln>
          </p:spPr>
          <p:txBody>
            <a:bodyPr wrap="none" anchor="ctr"/>
            <a:lstStyle/>
            <a:p>
              <a:endParaRPr lang="zh-CN" altLang="en-US" sz="1200" b="1">
                <a:latin typeface="微软雅黑" pitchFamily="34" charset="-122"/>
                <a:ea typeface="微软雅黑" pitchFamily="34" charset="-122"/>
              </a:endParaRPr>
            </a:p>
          </p:txBody>
        </p:sp>
        <p:sp>
          <p:nvSpPr>
            <p:cNvPr id="7" name="Oval 19"/>
            <p:cNvSpPr>
              <a:spLocks noChangeArrowheads="1"/>
            </p:cNvSpPr>
            <p:nvPr/>
          </p:nvSpPr>
          <p:spPr bwMode="auto">
            <a:xfrm>
              <a:off x="1405186" y="2296385"/>
              <a:ext cx="3286828" cy="1631290"/>
            </a:xfrm>
            <a:prstGeom prst="ellipse">
              <a:avLst/>
            </a:prstGeom>
            <a:solidFill>
              <a:srgbClr val="66FF99"/>
            </a:solidFill>
            <a:ln w="6350">
              <a:solidFill>
                <a:schemeClr val="tx1"/>
              </a:solidFill>
              <a:prstDash val="dash"/>
              <a:round/>
              <a:headEnd/>
              <a:tailEnd/>
            </a:ln>
          </p:spPr>
          <p:txBody>
            <a:bodyPr wrap="none" anchor="ctr"/>
            <a:lstStyle/>
            <a:p>
              <a:endParaRPr lang="zh-CN" altLang="en-US" sz="1200" b="1">
                <a:latin typeface="微软雅黑" pitchFamily="34" charset="-122"/>
                <a:ea typeface="微软雅黑" pitchFamily="34" charset="-122"/>
              </a:endParaRPr>
            </a:p>
          </p:txBody>
        </p:sp>
        <p:pic>
          <p:nvPicPr>
            <p:cNvPr id="8" name="Picture 222" descr="D-Link%20DI-713P%20Wireless%20Broadband%20route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153473" y="2075398"/>
              <a:ext cx="556043" cy="5210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Oval 21"/>
            <p:cNvSpPr>
              <a:spLocks noChangeArrowheads="1"/>
            </p:cNvSpPr>
            <p:nvPr/>
          </p:nvSpPr>
          <p:spPr bwMode="auto">
            <a:xfrm>
              <a:off x="4593057" y="2312070"/>
              <a:ext cx="3060001" cy="1615605"/>
            </a:xfrm>
            <a:prstGeom prst="ellipse">
              <a:avLst/>
            </a:prstGeom>
            <a:solidFill>
              <a:srgbClr val="FFCCFF"/>
            </a:solidFill>
            <a:ln w="6350" algn="ctr">
              <a:solidFill>
                <a:schemeClr val="tx1"/>
              </a:solidFill>
              <a:prstDash val="dash"/>
              <a:miter lim="800000"/>
              <a:headEnd/>
              <a:tailEnd/>
            </a:ln>
            <a:effectLst/>
          </p:spPr>
          <p:txBody>
            <a:bodyPr wrap="none" anchor="ctr"/>
            <a:lstStyle/>
            <a:p>
              <a:pPr algn="ctr"/>
              <a:endParaRPr lang="zh-CN" altLang="en-US" sz="1200" b="1">
                <a:latin typeface="微软雅黑" pitchFamily="34" charset="-122"/>
                <a:ea typeface="微软雅黑" pitchFamily="34" charset="-122"/>
              </a:endParaRPr>
            </a:p>
          </p:txBody>
        </p:sp>
        <p:sp>
          <p:nvSpPr>
            <p:cNvPr id="10" name="Text Box 45"/>
            <p:cNvSpPr txBox="1">
              <a:spLocks noChangeArrowheads="1"/>
            </p:cNvSpPr>
            <p:nvPr/>
          </p:nvSpPr>
          <p:spPr bwMode="auto">
            <a:xfrm>
              <a:off x="6105139" y="2513667"/>
              <a:ext cx="943628" cy="401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85000"/>
                </a:lnSpc>
              </a:pPr>
              <a:r>
                <a:rPr lang="zh-CN" altLang="en-US" sz="1200" b="1" dirty="0">
                  <a:latin typeface="微软雅黑" pitchFamily="34" charset="-122"/>
                  <a:ea typeface="微软雅黑" pitchFamily="34" charset="-122"/>
                </a:rPr>
                <a:t>基本服务集</a:t>
              </a:r>
            </a:p>
            <a:p>
              <a:pPr eaLnBrk="1" hangingPunct="1">
                <a:lnSpc>
                  <a:spcPct val="85000"/>
                </a:lnSpc>
              </a:pPr>
              <a:r>
                <a:rPr lang="zh-CN" altLang="en-US" sz="1200" b="1" dirty="0">
                  <a:latin typeface="微软雅黑" pitchFamily="34" charset="-122"/>
                  <a:ea typeface="微软雅黑" pitchFamily="34" charset="-122"/>
                </a:rPr>
                <a:t>       </a:t>
              </a:r>
              <a:r>
                <a:rPr lang="en-US" altLang="zh-CN" sz="1200" b="1" dirty="0">
                  <a:latin typeface="微软雅黑" pitchFamily="34" charset="-122"/>
                  <a:ea typeface="微软雅黑" pitchFamily="34" charset="-122"/>
                </a:rPr>
                <a:t>BSS</a:t>
              </a:r>
            </a:p>
          </p:txBody>
        </p:sp>
        <p:sp>
          <p:nvSpPr>
            <p:cNvPr id="11" name="Text Box 46"/>
            <p:cNvSpPr txBox="1">
              <a:spLocks noChangeArrowheads="1"/>
            </p:cNvSpPr>
            <p:nvPr/>
          </p:nvSpPr>
          <p:spPr bwMode="auto">
            <a:xfrm>
              <a:off x="1469915" y="1937064"/>
              <a:ext cx="1095827" cy="4565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1200" b="1" dirty="0">
                  <a:latin typeface="微软雅黑" pitchFamily="34" charset="-122"/>
                  <a:ea typeface="微软雅黑" pitchFamily="34" charset="-122"/>
                </a:rPr>
                <a:t>扩展的服务集</a:t>
              </a:r>
            </a:p>
            <a:p>
              <a:pPr algn="ctr" eaLnBrk="1" hangingPunct="1"/>
              <a:r>
                <a:rPr lang="en-US" altLang="zh-CN" sz="1200" b="1" dirty="0">
                  <a:latin typeface="微软雅黑" pitchFamily="34" charset="-122"/>
                  <a:ea typeface="微软雅黑" pitchFamily="34" charset="-122"/>
                </a:rPr>
                <a:t>ESS</a:t>
              </a:r>
            </a:p>
          </p:txBody>
        </p:sp>
        <p:sp>
          <p:nvSpPr>
            <p:cNvPr id="12" name="Text Box 175"/>
            <p:cNvSpPr txBox="1">
              <a:spLocks noChangeArrowheads="1"/>
            </p:cNvSpPr>
            <p:nvPr/>
          </p:nvSpPr>
          <p:spPr bwMode="auto">
            <a:xfrm>
              <a:off x="1541451" y="2937231"/>
              <a:ext cx="300082" cy="276999"/>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200" b="1" dirty="0">
                  <a:solidFill>
                    <a:srgbClr val="0000FF"/>
                  </a:solidFill>
                  <a:latin typeface="微软雅黑" pitchFamily="34" charset="-122"/>
                  <a:ea typeface="微软雅黑" pitchFamily="34" charset="-122"/>
                </a:rPr>
                <a:t>A</a:t>
              </a:r>
            </a:p>
          </p:txBody>
        </p:sp>
        <p:sp>
          <p:nvSpPr>
            <p:cNvPr id="13" name="Text Box 176"/>
            <p:cNvSpPr txBox="1">
              <a:spLocks noChangeArrowheads="1"/>
            </p:cNvSpPr>
            <p:nvPr/>
          </p:nvSpPr>
          <p:spPr bwMode="auto">
            <a:xfrm>
              <a:off x="6950912" y="3033216"/>
              <a:ext cx="290464"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200" b="1" dirty="0">
                  <a:solidFill>
                    <a:srgbClr val="0000FF"/>
                  </a:solidFill>
                  <a:latin typeface="微软雅黑" pitchFamily="34" charset="-122"/>
                  <a:ea typeface="微软雅黑" pitchFamily="34" charset="-122"/>
                </a:rPr>
                <a:t>B</a:t>
              </a:r>
            </a:p>
          </p:txBody>
        </p:sp>
        <p:sp>
          <p:nvSpPr>
            <p:cNvPr id="14" name="AutoShape 180"/>
            <p:cNvSpPr>
              <a:spLocks noChangeArrowheads="1"/>
            </p:cNvSpPr>
            <p:nvPr/>
          </p:nvSpPr>
          <p:spPr bwMode="auto">
            <a:xfrm>
              <a:off x="4277338" y="3679732"/>
              <a:ext cx="500675" cy="320867"/>
            </a:xfrm>
            <a:prstGeom prst="wedgeRoundRectCallout">
              <a:avLst>
                <a:gd name="adj1" fmla="val 131898"/>
                <a:gd name="adj2" fmla="val -108287"/>
                <a:gd name="adj3" fmla="val 16667"/>
              </a:avLst>
            </a:prstGeom>
            <a:solidFill>
              <a:srgbClr val="FFFF00"/>
            </a:solidFill>
            <a:ln w="9525">
              <a:solidFill>
                <a:schemeClr val="tx1"/>
              </a:solidFill>
              <a:miter lim="800000"/>
              <a:headEnd/>
              <a:tailEnd/>
            </a:ln>
            <a:effectLst/>
          </p:spPr>
          <p:txBody>
            <a:bodyPr/>
            <a:lstStyle/>
            <a:p>
              <a:pPr algn="ctr">
                <a:defRPr/>
              </a:pPr>
              <a:endParaRPr lang="zh-CN" altLang="zh-CN" sz="1200" b="1">
                <a:latin typeface="微软雅黑" pitchFamily="34" charset="-122"/>
                <a:ea typeface="微软雅黑" pitchFamily="34" charset="-122"/>
              </a:endParaRPr>
            </a:p>
          </p:txBody>
        </p:sp>
        <p:sp>
          <p:nvSpPr>
            <p:cNvPr id="15" name="Text Box 178"/>
            <p:cNvSpPr txBox="1">
              <a:spLocks noChangeArrowheads="1"/>
            </p:cNvSpPr>
            <p:nvPr/>
          </p:nvSpPr>
          <p:spPr bwMode="auto">
            <a:xfrm>
              <a:off x="4268945" y="3690713"/>
              <a:ext cx="487034" cy="2739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200" b="1" dirty="0">
                  <a:latin typeface="微软雅黑" pitchFamily="34" charset="-122"/>
                  <a:ea typeface="微软雅黑" pitchFamily="34" charset="-122"/>
                </a:rPr>
                <a:t>漫游</a:t>
              </a:r>
            </a:p>
          </p:txBody>
        </p:sp>
        <p:sp>
          <p:nvSpPr>
            <p:cNvPr id="16" name="Text Box 50"/>
            <p:cNvSpPr txBox="1">
              <a:spLocks noChangeArrowheads="1"/>
            </p:cNvSpPr>
            <p:nvPr/>
          </p:nvSpPr>
          <p:spPr bwMode="auto">
            <a:xfrm>
              <a:off x="3643611" y="2015732"/>
              <a:ext cx="1043817" cy="2975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200" b="1" dirty="0" smtClean="0">
                  <a:solidFill>
                    <a:srgbClr val="0000FF"/>
                  </a:solidFill>
                  <a:latin typeface="微软雅黑" pitchFamily="34" charset="-122"/>
                  <a:ea typeface="微软雅黑" pitchFamily="34" charset="-122"/>
                </a:rPr>
                <a:t>接入点 </a:t>
              </a:r>
              <a:r>
                <a:rPr lang="en-US" altLang="zh-CN" sz="1200" b="1" dirty="0" smtClean="0">
                  <a:solidFill>
                    <a:srgbClr val="0000FF"/>
                  </a:solidFill>
                  <a:latin typeface="微软雅黑" pitchFamily="34" charset="-122"/>
                  <a:ea typeface="微软雅黑" pitchFamily="34" charset="-122"/>
                </a:rPr>
                <a:t>AP</a:t>
              </a:r>
              <a:r>
                <a:rPr lang="en-US" altLang="zh-CN" sz="1200" b="1" baseline="-25000" dirty="0" smtClean="0">
                  <a:solidFill>
                    <a:srgbClr val="0000FF"/>
                  </a:solidFill>
                  <a:latin typeface="微软雅黑" pitchFamily="34" charset="-122"/>
                  <a:ea typeface="微软雅黑" pitchFamily="34" charset="-122"/>
                </a:rPr>
                <a:t>1</a:t>
              </a:r>
              <a:endParaRPr lang="en-US" altLang="zh-CN" sz="1200" b="1" baseline="-25000" dirty="0">
                <a:solidFill>
                  <a:srgbClr val="0000FF"/>
                </a:solidFill>
                <a:latin typeface="微软雅黑" pitchFamily="34" charset="-122"/>
                <a:ea typeface="微软雅黑" pitchFamily="34" charset="-122"/>
              </a:endParaRPr>
            </a:p>
          </p:txBody>
        </p:sp>
        <p:sp>
          <p:nvSpPr>
            <p:cNvPr id="17" name="Freeform 288"/>
            <p:cNvSpPr>
              <a:spLocks/>
            </p:cNvSpPr>
            <p:nvPr/>
          </p:nvSpPr>
          <p:spPr bwMode="auto">
            <a:xfrm>
              <a:off x="2993258" y="1895076"/>
              <a:ext cx="150791" cy="250594"/>
            </a:xfrm>
            <a:custGeom>
              <a:avLst/>
              <a:gdLst>
                <a:gd name="T0" fmla="*/ 0 w 336"/>
                <a:gd name="T1" fmla="*/ 0 h 358"/>
                <a:gd name="T2" fmla="*/ 171148 w 336"/>
                <a:gd name="T3" fmla="*/ 194437 h 358"/>
                <a:gd name="T4" fmla="*/ 115510 w 336"/>
                <a:gd name="T5" fmla="*/ 183542 h 358"/>
                <a:gd name="T6" fmla="*/ 203200 w 336"/>
                <a:gd name="T7" fmla="*/ 300037 h 358"/>
                <a:gd name="T8" fmla="*/ 32052 w 336"/>
                <a:gd name="T9" fmla="*/ 139123 h 358"/>
                <a:gd name="T10" fmla="*/ 103414 w 336"/>
                <a:gd name="T11" fmla="*/ 155885 h 358"/>
                <a:gd name="T12" fmla="*/ 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18" name="Freeform 291"/>
            <p:cNvSpPr>
              <a:spLocks/>
            </p:cNvSpPr>
            <p:nvPr/>
          </p:nvSpPr>
          <p:spPr bwMode="auto">
            <a:xfrm>
              <a:off x="3526917" y="2196054"/>
              <a:ext cx="150791" cy="250595"/>
            </a:xfrm>
            <a:custGeom>
              <a:avLst/>
              <a:gdLst>
                <a:gd name="T0" fmla="*/ 203200 w 336"/>
                <a:gd name="T1" fmla="*/ 300038 h 358"/>
                <a:gd name="T2" fmla="*/ 31448 w 336"/>
                <a:gd name="T3" fmla="*/ 105600 h 358"/>
                <a:gd name="T4" fmla="*/ 87690 w 336"/>
                <a:gd name="T5" fmla="*/ 116495 h 358"/>
                <a:gd name="T6" fmla="*/ 0 w 336"/>
                <a:gd name="T7" fmla="*/ 0 h 358"/>
                <a:gd name="T8" fmla="*/ 171148 w 336"/>
                <a:gd name="T9" fmla="*/ 160914 h 358"/>
                <a:gd name="T10" fmla="*/ 99181 w 336"/>
                <a:gd name="T11" fmla="*/ 144152 h 358"/>
                <a:gd name="T12" fmla="*/ 20320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19" name="Freeform 293"/>
            <p:cNvSpPr>
              <a:spLocks/>
            </p:cNvSpPr>
            <p:nvPr/>
          </p:nvSpPr>
          <p:spPr bwMode="auto">
            <a:xfrm>
              <a:off x="2993258" y="2186773"/>
              <a:ext cx="150791" cy="250594"/>
            </a:xfrm>
            <a:custGeom>
              <a:avLst/>
              <a:gdLst>
                <a:gd name="T0" fmla="*/ 0 w 336"/>
                <a:gd name="T1" fmla="*/ 300037 h 358"/>
                <a:gd name="T2" fmla="*/ 171148 w 336"/>
                <a:gd name="T3" fmla="*/ 105600 h 358"/>
                <a:gd name="T4" fmla="*/ 115510 w 336"/>
                <a:gd name="T5" fmla="*/ 116495 h 358"/>
                <a:gd name="T6" fmla="*/ 203200 w 336"/>
                <a:gd name="T7" fmla="*/ 0 h 358"/>
                <a:gd name="T8" fmla="*/ 31448 w 336"/>
                <a:gd name="T9" fmla="*/ 160914 h 358"/>
                <a:gd name="T10" fmla="*/ 103414 w 336"/>
                <a:gd name="T11" fmla="*/ 144152 h 358"/>
                <a:gd name="T12" fmla="*/ 0 w 336"/>
                <a:gd name="T13" fmla="*/ 300037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20" name="Freeform 294"/>
            <p:cNvSpPr>
              <a:spLocks/>
            </p:cNvSpPr>
            <p:nvPr/>
          </p:nvSpPr>
          <p:spPr bwMode="auto">
            <a:xfrm>
              <a:off x="3526917" y="1895076"/>
              <a:ext cx="150791" cy="250594"/>
            </a:xfrm>
            <a:custGeom>
              <a:avLst/>
              <a:gdLst>
                <a:gd name="T0" fmla="*/ 203200 w 336"/>
                <a:gd name="T1" fmla="*/ 0 h 358"/>
                <a:gd name="T2" fmla="*/ 32052 w 336"/>
                <a:gd name="T3" fmla="*/ 194437 h 358"/>
                <a:gd name="T4" fmla="*/ 87690 w 336"/>
                <a:gd name="T5" fmla="*/ 183542 h 358"/>
                <a:gd name="T6" fmla="*/ 0 w 336"/>
                <a:gd name="T7" fmla="*/ 300037 h 358"/>
                <a:gd name="T8" fmla="*/ 171148 w 336"/>
                <a:gd name="T9" fmla="*/ 139123 h 358"/>
                <a:gd name="T10" fmla="*/ 99786 w 336"/>
                <a:gd name="T11" fmla="*/ 155885 h 358"/>
                <a:gd name="T12" fmla="*/ 20320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pic>
          <p:nvPicPr>
            <p:cNvPr id="21" name="Picture 297" descr="D-Link%20DI-713P%20Wireless%20Broadband%20route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450683" y="2136389"/>
              <a:ext cx="556043" cy="521077"/>
            </a:xfrm>
            <a:prstGeom prst="rect">
              <a:avLst/>
            </a:prstGeom>
            <a:noFill/>
            <a:ln>
              <a:noFill/>
            </a:ln>
          </p:spPr>
        </p:pic>
        <p:sp>
          <p:nvSpPr>
            <p:cNvPr id="22" name="Text Box 300"/>
            <p:cNvSpPr txBox="1">
              <a:spLocks noChangeArrowheads="1"/>
            </p:cNvSpPr>
            <p:nvPr/>
          </p:nvSpPr>
          <p:spPr bwMode="auto">
            <a:xfrm>
              <a:off x="5934930" y="2030742"/>
              <a:ext cx="1043817" cy="2975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200" b="1" dirty="0" smtClean="0">
                  <a:solidFill>
                    <a:srgbClr val="0000FF"/>
                  </a:solidFill>
                  <a:latin typeface="微软雅黑" pitchFamily="34" charset="-122"/>
                  <a:ea typeface="微软雅黑" pitchFamily="34" charset="-122"/>
                </a:rPr>
                <a:t>接入点 </a:t>
              </a:r>
              <a:r>
                <a:rPr lang="en-US" altLang="zh-CN" sz="1200" b="1" dirty="0" smtClean="0">
                  <a:solidFill>
                    <a:srgbClr val="0000FF"/>
                  </a:solidFill>
                  <a:latin typeface="微软雅黑" pitchFamily="34" charset="-122"/>
                  <a:ea typeface="微软雅黑" pitchFamily="34" charset="-122"/>
                </a:rPr>
                <a:t>AP</a:t>
              </a:r>
              <a:r>
                <a:rPr lang="en-US" altLang="zh-CN" sz="1200" b="1" baseline="-25000" dirty="0" smtClean="0">
                  <a:solidFill>
                    <a:srgbClr val="0000FF"/>
                  </a:solidFill>
                  <a:latin typeface="微软雅黑" pitchFamily="34" charset="-122"/>
                  <a:ea typeface="微软雅黑" pitchFamily="34" charset="-122"/>
                </a:rPr>
                <a:t>2</a:t>
              </a:r>
              <a:endParaRPr lang="en-US" altLang="zh-CN" sz="1200" b="1" baseline="-25000" dirty="0">
                <a:solidFill>
                  <a:srgbClr val="0000FF"/>
                </a:solidFill>
                <a:latin typeface="微软雅黑" pitchFamily="34" charset="-122"/>
                <a:ea typeface="微软雅黑" pitchFamily="34" charset="-122"/>
              </a:endParaRPr>
            </a:p>
          </p:txBody>
        </p:sp>
        <p:sp>
          <p:nvSpPr>
            <p:cNvPr id="23" name="Line 49"/>
            <p:cNvSpPr>
              <a:spLocks noChangeShapeType="1"/>
            </p:cNvSpPr>
            <p:nvPr/>
          </p:nvSpPr>
          <p:spPr bwMode="auto">
            <a:xfrm flipV="1">
              <a:off x="5610898" y="1670949"/>
              <a:ext cx="0" cy="700785"/>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sz="1200" b="1">
                <a:latin typeface="微软雅黑" pitchFamily="34" charset="-122"/>
                <a:ea typeface="微软雅黑" pitchFamily="34" charset="-122"/>
              </a:endParaRPr>
            </a:p>
          </p:txBody>
        </p:sp>
        <p:sp>
          <p:nvSpPr>
            <p:cNvPr id="24" name="Text Box 190"/>
            <p:cNvSpPr txBox="1">
              <a:spLocks noChangeArrowheads="1"/>
            </p:cNvSpPr>
            <p:nvPr/>
          </p:nvSpPr>
          <p:spPr bwMode="auto">
            <a:xfrm>
              <a:off x="7042949" y="1490975"/>
              <a:ext cx="639232" cy="2739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200" b="1" dirty="0">
                  <a:latin typeface="微软雅黑" pitchFamily="34" charset="-122"/>
                  <a:ea typeface="微软雅黑" pitchFamily="34" charset="-122"/>
                </a:rPr>
                <a:t>互联网</a:t>
              </a:r>
            </a:p>
          </p:txBody>
        </p:sp>
        <p:sp>
          <p:nvSpPr>
            <p:cNvPr id="25" name="Freeform 301"/>
            <p:cNvSpPr>
              <a:spLocks/>
            </p:cNvSpPr>
            <p:nvPr/>
          </p:nvSpPr>
          <p:spPr bwMode="auto">
            <a:xfrm>
              <a:off x="5290467" y="1954741"/>
              <a:ext cx="150791" cy="250595"/>
            </a:xfrm>
            <a:custGeom>
              <a:avLst/>
              <a:gdLst>
                <a:gd name="T0" fmla="*/ 0 w 336"/>
                <a:gd name="T1" fmla="*/ 0 h 358"/>
                <a:gd name="T2" fmla="*/ 171148 w 336"/>
                <a:gd name="T3" fmla="*/ 194438 h 358"/>
                <a:gd name="T4" fmla="*/ 115510 w 336"/>
                <a:gd name="T5" fmla="*/ 183543 h 358"/>
                <a:gd name="T6" fmla="*/ 203200 w 336"/>
                <a:gd name="T7" fmla="*/ 300038 h 358"/>
                <a:gd name="T8" fmla="*/ 32052 w 336"/>
                <a:gd name="T9" fmla="*/ 139124 h 358"/>
                <a:gd name="T10" fmla="*/ 103414 w 336"/>
                <a:gd name="T11" fmla="*/ 155886 h 358"/>
                <a:gd name="T12" fmla="*/ 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26" name="Freeform 302"/>
            <p:cNvSpPr>
              <a:spLocks/>
            </p:cNvSpPr>
            <p:nvPr/>
          </p:nvSpPr>
          <p:spPr bwMode="auto">
            <a:xfrm>
              <a:off x="5780538" y="2196054"/>
              <a:ext cx="150791" cy="250595"/>
            </a:xfrm>
            <a:custGeom>
              <a:avLst/>
              <a:gdLst>
                <a:gd name="T0" fmla="*/ 203200 w 336"/>
                <a:gd name="T1" fmla="*/ 300038 h 358"/>
                <a:gd name="T2" fmla="*/ 31448 w 336"/>
                <a:gd name="T3" fmla="*/ 105600 h 358"/>
                <a:gd name="T4" fmla="*/ 87690 w 336"/>
                <a:gd name="T5" fmla="*/ 116495 h 358"/>
                <a:gd name="T6" fmla="*/ 0 w 336"/>
                <a:gd name="T7" fmla="*/ 0 h 358"/>
                <a:gd name="T8" fmla="*/ 171148 w 336"/>
                <a:gd name="T9" fmla="*/ 160914 h 358"/>
                <a:gd name="T10" fmla="*/ 99181 w 336"/>
                <a:gd name="T11" fmla="*/ 144152 h 358"/>
                <a:gd name="T12" fmla="*/ 20320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27" name="Freeform 303"/>
            <p:cNvSpPr>
              <a:spLocks/>
            </p:cNvSpPr>
            <p:nvPr/>
          </p:nvSpPr>
          <p:spPr bwMode="auto">
            <a:xfrm>
              <a:off x="5290467" y="2246438"/>
              <a:ext cx="150791" cy="250595"/>
            </a:xfrm>
            <a:custGeom>
              <a:avLst/>
              <a:gdLst>
                <a:gd name="T0" fmla="*/ 0 w 336"/>
                <a:gd name="T1" fmla="*/ 300038 h 358"/>
                <a:gd name="T2" fmla="*/ 171148 w 336"/>
                <a:gd name="T3" fmla="*/ 105600 h 358"/>
                <a:gd name="T4" fmla="*/ 115510 w 336"/>
                <a:gd name="T5" fmla="*/ 116495 h 358"/>
                <a:gd name="T6" fmla="*/ 203200 w 336"/>
                <a:gd name="T7" fmla="*/ 0 h 358"/>
                <a:gd name="T8" fmla="*/ 31448 w 336"/>
                <a:gd name="T9" fmla="*/ 160914 h 358"/>
                <a:gd name="T10" fmla="*/ 103414 w 336"/>
                <a:gd name="T11" fmla="*/ 144152 h 358"/>
                <a:gd name="T12" fmla="*/ 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28" name="Freeform 304"/>
            <p:cNvSpPr>
              <a:spLocks/>
            </p:cNvSpPr>
            <p:nvPr/>
          </p:nvSpPr>
          <p:spPr bwMode="auto">
            <a:xfrm>
              <a:off x="5780538" y="1895076"/>
              <a:ext cx="150791" cy="250594"/>
            </a:xfrm>
            <a:custGeom>
              <a:avLst/>
              <a:gdLst>
                <a:gd name="T0" fmla="*/ 203200 w 336"/>
                <a:gd name="T1" fmla="*/ 0 h 358"/>
                <a:gd name="T2" fmla="*/ 32052 w 336"/>
                <a:gd name="T3" fmla="*/ 194437 h 358"/>
                <a:gd name="T4" fmla="*/ 87690 w 336"/>
                <a:gd name="T5" fmla="*/ 183542 h 358"/>
                <a:gd name="T6" fmla="*/ 0 w 336"/>
                <a:gd name="T7" fmla="*/ 300037 h 358"/>
                <a:gd name="T8" fmla="*/ 171148 w 336"/>
                <a:gd name="T9" fmla="*/ 139123 h 358"/>
                <a:gd name="T10" fmla="*/ 99786 w 336"/>
                <a:gd name="T11" fmla="*/ 155885 h 358"/>
                <a:gd name="T12" fmla="*/ 20320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29" name="Text Box 305"/>
            <p:cNvSpPr txBox="1">
              <a:spLocks noChangeArrowheads="1"/>
            </p:cNvSpPr>
            <p:nvPr/>
          </p:nvSpPr>
          <p:spPr bwMode="auto">
            <a:xfrm>
              <a:off x="4259668" y="1389859"/>
              <a:ext cx="1049850" cy="2739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200" b="1">
                  <a:latin typeface="微软雅黑" pitchFamily="34" charset="-122"/>
                  <a:ea typeface="微软雅黑" pitchFamily="34" charset="-122"/>
                </a:rPr>
                <a:t>分配系统 </a:t>
              </a:r>
              <a:r>
                <a:rPr lang="en-US" altLang="zh-CN" sz="1200" b="1">
                  <a:latin typeface="微软雅黑" pitchFamily="34" charset="-122"/>
                  <a:ea typeface="微软雅黑" pitchFamily="34" charset="-122"/>
                </a:rPr>
                <a:t>DS</a:t>
              </a:r>
            </a:p>
          </p:txBody>
        </p:sp>
        <p:pic>
          <p:nvPicPr>
            <p:cNvPr id="30" name="Picture 306"/>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251761" y="1559574"/>
              <a:ext cx="445305" cy="2280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699">
                  <a:solidFill>
                    <a:srgbClr val="000000"/>
                  </a:solidFill>
                  <a:miter lim="800000"/>
                  <a:headEnd/>
                  <a:tailEnd/>
                </a14:hiddenLine>
              </a:ext>
            </a:extLst>
          </p:spPr>
        </p:pic>
        <p:sp>
          <p:nvSpPr>
            <p:cNvPr id="31" name="Line 403"/>
            <p:cNvSpPr>
              <a:spLocks noChangeShapeType="1"/>
            </p:cNvSpPr>
            <p:nvPr/>
          </p:nvSpPr>
          <p:spPr bwMode="auto">
            <a:xfrm flipV="1">
              <a:off x="2030786" y="2556698"/>
              <a:ext cx="1228713" cy="481301"/>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32" name="Line 404"/>
            <p:cNvSpPr>
              <a:spLocks noChangeShapeType="1"/>
            </p:cNvSpPr>
            <p:nvPr/>
          </p:nvSpPr>
          <p:spPr bwMode="auto">
            <a:xfrm flipV="1">
              <a:off x="2724661" y="2556698"/>
              <a:ext cx="642040" cy="962601"/>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33" name="Line 405"/>
            <p:cNvSpPr>
              <a:spLocks noChangeShapeType="1"/>
            </p:cNvSpPr>
            <p:nvPr/>
          </p:nvSpPr>
          <p:spPr bwMode="auto">
            <a:xfrm flipV="1">
              <a:off x="5023048" y="2497033"/>
              <a:ext cx="480647" cy="300978"/>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34" name="Line 406"/>
            <p:cNvSpPr>
              <a:spLocks noChangeShapeType="1"/>
            </p:cNvSpPr>
            <p:nvPr/>
          </p:nvSpPr>
          <p:spPr bwMode="auto">
            <a:xfrm>
              <a:off x="3526918" y="2497033"/>
              <a:ext cx="656032" cy="300315"/>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35" name="Line 407"/>
            <p:cNvSpPr>
              <a:spLocks noChangeShapeType="1"/>
            </p:cNvSpPr>
            <p:nvPr/>
          </p:nvSpPr>
          <p:spPr bwMode="auto">
            <a:xfrm flipV="1">
              <a:off x="3411467" y="2556698"/>
              <a:ext cx="62437" cy="894670"/>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36" name="Line 408"/>
            <p:cNvSpPr>
              <a:spLocks noChangeShapeType="1"/>
            </p:cNvSpPr>
            <p:nvPr/>
          </p:nvSpPr>
          <p:spPr bwMode="auto">
            <a:xfrm flipV="1">
              <a:off x="5329185" y="2556697"/>
              <a:ext cx="281713" cy="721287"/>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37" name="Line 409"/>
            <p:cNvSpPr>
              <a:spLocks noChangeShapeType="1"/>
            </p:cNvSpPr>
            <p:nvPr/>
          </p:nvSpPr>
          <p:spPr bwMode="auto">
            <a:xfrm flipH="1" flipV="1">
              <a:off x="5825305" y="2556698"/>
              <a:ext cx="918184" cy="574284"/>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38" name="Line 410"/>
            <p:cNvSpPr>
              <a:spLocks noChangeShapeType="1"/>
            </p:cNvSpPr>
            <p:nvPr/>
          </p:nvSpPr>
          <p:spPr bwMode="auto">
            <a:xfrm flipH="1" flipV="1">
              <a:off x="5716922" y="2556697"/>
              <a:ext cx="581577" cy="721288"/>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39" name="Line 422"/>
            <p:cNvSpPr>
              <a:spLocks noChangeShapeType="1"/>
            </p:cNvSpPr>
            <p:nvPr/>
          </p:nvSpPr>
          <p:spPr bwMode="auto">
            <a:xfrm flipH="1" flipV="1">
              <a:off x="5663910" y="2556698"/>
              <a:ext cx="225060" cy="811230"/>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40" name="Text Box 423"/>
            <p:cNvSpPr txBox="1">
              <a:spLocks noChangeArrowheads="1"/>
            </p:cNvSpPr>
            <p:nvPr/>
          </p:nvSpPr>
          <p:spPr bwMode="auto">
            <a:xfrm>
              <a:off x="5954138" y="3458307"/>
              <a:ext cx="348172"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200" b="1" dirty="0">
                  <a:solidFill>
                    <a:srgbClr val="0000FF"/>
                  </a:solidFill>
                  <a:latin typeface="微软雅黑" pitchFamily="34" charset="-122"/>
                  <a:ea typeface="微软雅黑" pitchFamily="34" charset="-122"/>
                </a:rPr>
                <a:t>A</a:t>
              </a:r>
              <a:r>
                <a:rPr lang="en-US" altLang="zh-CN" sz="1200" b="1" dirty="0">
                  <a:solidFill>
                    <a:srgbClr val="0000FF"/>
                  </a:solidFill>
                  <a:latin typeface="微软雅黑" pitchFamily="34" charset="-122"/>
                  <a:ea typeface="微软雅黑" pitchFamily="34" charset="-122"/>
                  <a:cs typeface="Times New Roman" pitchFamily="18" charset="0"/>
                </a:rPr>
                <a:t>'</a:t>
              </a:r>
            </a:p>
          </p:txBody>
        </p:sp>
        <p:sp>
          <p:nvSpPr>
            <p:cNvPr id="41" name="Line 517"/>
            <p:cNvSpPr>
              <a:spLocks noChangeShapeType="1"/>
            </p:cNvSpPr>
            <p:nvPr/>
          </p:nvSpPr>
          <p:spPr bwMode="auto">
            <a:xfrm flipH="1">
              <a:off x="2351217" y="1642530"/>
              <a:ext cx="521879" cy="0"/>
            </a:xfrm>
            <a:prstGeom prst="line">
              <a:avLst/>
            </a:prstGeom>
            <a:noFill/>
            <a:ln w="38100">
              <a:solidFill>
                <a:srgbClr val="CC00CC"/>
              </a:solidFill>
              <a:round/>
              <a:headEnd/>
              <a:tailEnd type="triangle" w="med" len="lg"/>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42" name="Text Box 44"/>
            <p:cNvSpPr txBox="1">
              <a:spLocks noChangeArrowheads="1"/>
            </p:cNvSpPr>
            <p:nvPr/>
          </p:nvSpPr>
          <p:spPr bwMode="auto">
            <a:xfrm>
              <a:off x="1941487" y="2427012"/>
              <a:ext cx="943628" cy="401803"/>
            </a:xfrm>
            <a:prstGeom prst="rect">
              <a:avLst/>
            </a:prstGeom>
            <a:noFill/>
            <a:ln>
              <a:noFill/>
            </a:ln>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85000"/>
                </a:lnSpc>
              </a:pPr>
              <a:r>
                <a:rPr lang="zh-CN" altLang="en-US" sz="1200" b="1" dirty="0">
                  <a:latin typeface="微软雅黑" pitchFamily="34" charset="-122"/>
                  <a:ea typeface="微软雅黑" pitchFamily="34" charset="-122"/>
                </a:rPr>
                <a:t>基本服务集</a:t>
              </a:r>
            </a:p>
            <a:p>
              <a:pPr eaLnBrk="1" hangingPunct="1">
                <a:lnSpc>
                  <a:spcPct val="85000"/>
                </a:lnSpc>
              </a:pPr>
              <a:r>
                <a:rPr lang="zh-CN" altLang="en-US" sz="1200" b="1" dirty="0">
                  <a:latin typeface="微软雅黑" pitchFamily="34" charset="-122"/>
                  <a:ea typeface="微软雅黑" pitchFamily="34" charset="-122"/>
                </a:rPr>
                <a:t>       </a:t>
              </a:r>
              <a:r>
                <a:rPr lang="en-US" altLang="zh-CN" sz="1200" b="1" dirty="0">
                  <a:latin typeface="微软雅黑" pitchFamily="34" charset="-122"/>
                  <a:ea typeface="微软雅黑" pitchFamily="34" charset="-122"/>
                </a:rPr>
                <a:t>BSS</a:t>
              </a:r>
            </a:p>
          </p:txBody>
        </p:sp>
        <p:sp>
          <p:nvSpPr>
            <p:cNvPr id="43" name="Line 48"/>
            <p:cNvSpPr>
              <a:spLocks noChangeShapeType="1"/>
            </p:cNvSpPr>
            <p:nvPr/>
          </p:nvSpPr>
          <p:spPr bwMode="auto">
            <a:xfrm flipH="1">
              <a:off x="3341373" y="1670950"/>
              <a:ext cx="0" cy="625435"/>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sz="1200" b="1">
                <a:latin typeface="微软雅黑" pitchFamily="34" charset="-122"/>
                <a:ea typeface="微软雅黑" pitchFamily="34" charset="-122"/>
              </a:endParaRPr>
            </a:p>
          </p:txBody>
        </p:sp>
        <p:sp>
          <p:nvSpPr>
            <p:cNvPr id="44" name="Rectangle 515"/>
            <p:cNvSpPr>
              <a:spLocks noChangeArrowheads="1"/>
            </p:cNvSpPr>
            <p:nvPr/>
          </p:nvSpPr>
          <p:spPr bwMode="auto">
            <a:xfrm>
              <a:off x="2725839" y="1505174"/>
              <a:ext cx="426456" cy="285106"/>
            </a:xfrm>
            <a:prstGeom prst="rect">
              <a:avLst/>
            </a:prstGeom>
            <a:solidFill>
              <a:srgbClr val="66FF99"/>
            </a:solidFill>
            <a:ln w="9525">
              <a:solidFill>
                <a:schemeClr val="tx1"/>
              </a:solidFill>
              <a:miter lim="800000"/>
              <a:headEnd/>
              <a:tailEnd/>
            </a:ln>
          </p:spPr>
          <p:txBody>
            <a:bodyPr wrap="none" anchor="ctr"/>
            <a:lstStyle/>
            <a:p>
              <a:pPr algn="ctr"/>
              <a:r>
                <a:rPr lang="zh-CN" altLang="en-US" sz="1200" b="1" dirty="0">
                  <a:latin typeface="微软雅黑" pitchFamily="34" charset="-122"/>
                  <a:ea typeface="微软雅黑" pitchFamily="34" charset="-122"/>
                </a:rPr>
                <a:t>门户</a:t>
              </a:r>
              <a:endParaRPr lang="en-US" altLang="zh-CN" sz="1200" b="1" dirty="0">
                <a:latin typeface="微软雅黑" pitchFamily="34" charset="-122"/>
                <a:ea typeface="微软雅黑" pitchFamily="34" charset="-122"/>
              </a:endParaRPr>
            </a:p>
          </p:txBody>
        </p:sp>
        <p:sp>
          <p:nvSpPr>
            <p:cNvPr id="45" name="Text Box 518"/>
            <p:cNvSpPr txBox="1">
              <a:spLocks noChangeArrowheads="1"/>
            </p:cNvSpPr>
            <p:nvPr/>
          </p:nvSpPr>
          <p:spPr bwMode="auto">
            <a:xfrm>
              <a:off x="1381251" y="1389984"/>
              <a:ext cx="1097412" cy="401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lnSpc>
                  <a:spcPct val="85000"/>
                </a:lnSpc>
              </a:pPr>
              <a:r>
                <a:rPr lang="zh-CN" altLang="en-US" sz="1200" b="1" dirty="0">
                  <a:latin typeface="微软雅黑" pitchFamily="34" charset="-122"/>
                  <a:ea typeface="微软雅黑" pitchFamily="34" charset="-122"/>
                </a:rPr>
                <a:t>至其他 </a:t>
              </a:r>
              <a:r>
                <a:rPr lang="en-US" altLang="zh-CN" sz="1200" b="1" dirty="0">
                  <a:latin typeface="微软雅黑" pitchFamily="34" charset="-122"/>
                  <a:ea typeface="微软雅黑" pitchFamily="34" charset="-122"/>
                </a:rPr>
                <a:t>802.x</a:t>
              </a:r>
            </a:p>
            <a:p>
              <a:pPr algn="ctr" eaLnBrk="1" hangingPunct="1">
                <a:lnSpc>
                  <a:spcPct val="85000"/>
                </a:lnSpc>
              </a:pPr>
              <a:r>
                <a:rPr lang="zh-CN" altLang="en-US" sz="1200" b="1" dirty="0">
                  <a:latin typeface="微软雅黑" pitchFamily="34" charset="-122"/>
                  <a:ea typeface="微软雅黑" pitchFamily="34" charset="-122"/>
                </a:rPr>
                <a:t>局域网</a:t>
              </a:r>
            </a:p>
          </p:txBody>
        </p:sp>
        <p:grpSp>
          <p:nvGrpSpPr>
            <p:cNvPr id="46" name="组合 45"/>
            <p:cNvGrpSpPr/>
            <p:nvPr/>
          </p:nvGrpSpPr>
          <p:grpSpPr>
            <a:xfrm>
              <a:off x="1722903" y="2848788"/>
              <a:ext cx="360485" cy="386301"/>
              <a:chOff x="2565534" y="4101618"/>
              <a:chExt cx="360485" cy="386301"/>
            </a:xfrm>
          </p:grpSpPr>
          <p:sp>
            <p:nvSpPr>
              <p:cNvPr id="128"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grpSp>
            <p:nvGrpSpPr>
              <p:cNvPr id="129" name="Group 424"/>
              <p:cNvGrpSpPr>
                <a:grpSpLocks/>
              </p:cNvGrpSpPr>
              <p:nvPr/>
            </p:nvGrpSpPr>
            <p:grpSpPr bwMode="auto">
              <a:xfrm>
                <a:off x="2565534" y="4101618"/>
                <a:ext cx="360485" cy="119330"/>
                <a:chOff x="748" y="2251"/>
                <a:chExt cx="306" cy="90"/>
              </a:xfrm>
            </p:grpSpPr>
            <p:sp>
              <p:nvSpPr>
                <p:cNvPr id="131"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32"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33"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34"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35"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36"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30" name="Picture 200" descr="jisuanji"/>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47" name="组合 46"/>
            <p:cNvGrpSpPr/>
            <p:nvPr/>
          </p:nvGrpSpPr>
          <p:grpSpPr>
            <a:xfrm>
              <a:off x="2427290" y="3293431"/>
              <a:ext cx="360485" cy="386301"/>
              <a:chOff x="2565534" y="4101618"/>
              <a:chExt cx="360485" cy="386301"/>
            </a:xfrm>
          </p:grpSpPr>
          <p:sp>
            <p:nvSpPr>
              <p:cNvPr id="119"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grpSp>
            <p:nvGrpSpPr>
              <p:cNvPr id="120" name="Group 424"/>
              <p:cNvGrpSpPr>
                <a:grpSpLocks/>
              </p:cNvGrpSpPr>
              <p:nvPr/>
            </p:nvGrpSpPr>
            <p:grpSpPr bwMode="auto">
              <a:xfrm>
                <a:off x="2565534" y="4101618"/>
                <a:ext cx="360485" cy="119330"/>
                <a:chOff x="748" y="2251"/>
                <a:chExt cx="306" cy="90"/>
              </a:xfrm>
            </p:grpSpPr>
            <p:sp>
              <p:nvSpPr>
                <p:cNvPr id="122"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23"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24"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25"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26"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27"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21" name="Picture 200" descr="jisuanji"/>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48" name="组合 47"/>
            <p:cNvGrpSpPr/>
            <p:nvPr/>
          </p:nvGrpSpPr>
          <p:grpSpPr>
            <a:xfrm>
              <a:off x="3238017" y="3431480"/>
              <a:ext cx="360485" cy="386301"/>
              <a:chOff x="2565534" y="4101618"/>
              <a:chExt cx="360485" cy="386301"/>
            </a:xfrm>
          </p:grpSpPr>
          <p:sp>
            <p:nvSpPr>
              <p:cNvPr id="110"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grpSp>
            <p:nvGrpSpPr>
              <p:cNvPr id="111" name="Group 424"/>
              <p:cNvGrpSpPr>
                <a:grpSpLocks/>
              </p:cNvGrpSpPr>
              <p:nvPr/>
            </p:nvGrpSpPr>
            <p:grpSpPr bwMode="auto">
              <a:xfrm>
                <a:off x="2565534" y="4101618"/>
                <a:ext cx="360485" cy="119330"/>
                <a:chOff x="748" y="2251"/>
                <a:chExt cx="306" cy="90"/>
              </a:xfrm>
            </p:grpSpPr>
            <p:sp>
              <p:nvSpPr>
                <p:cNvPr id="113"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14"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15"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16"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17"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18"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12" name="Picture 200" descr="jisuanji"/>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49" name="组合 48"/>
            <p:cNvGrpSpPr/>
            <p:nvPr/>
          </p:nvGrpSpPr>
          <p:grpSpPr>
            <a:xfrm>
              <a:off x="4133514" y="2581817"/>
              <a:ext cx="360485" cy="386301"/>
              <a:chOff x="2565534" y="4101618"/>
              <a:chExt cx="360485" cy="386301"/>
            </a:xfrm>
          </p:grpSpPr>
          <p:sp>
            <p:nvSpPr>
              <p:cNvPr id="101"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grpSp>
            <p:nvGrpSpPr>
              <p:cNvPr id="102" name="Group 424"/>
              <p:cNvGrpSpPr>
                <a:grpSpLocks/>
              </p:cNvGrpSpPr>
              <p:nvPr/>
            </p:nvGrpSpPr>
            <p:grpSpPr bwMode="auto">
              <a:xfrm>
                <a:off x="2565534" y="4101618"/>
                <a:ext cx="360485" cy="119330"/>
                <a:chOff x="748" y="2251"/>
                <a:chExt cx="306" cy="90"/>
              </a:xfrm>
            </p:grpSpPr>
            <p:sp>
              <p:nvSpPr>
                <p:cNvPr id="104"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5"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6"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7"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8"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9"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03" name="Picture 200" descr="jisuanji"/>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50" name="组合 49"/>
            <p:cNvGrpSpPr/>
            <p:nvPr/>
          </p:nvGrpSpPr>
          <p:grpSpPr>
            <a:xfrm>
              <a:off x="6266571" y="3293431"/>
              <a:ext cx="360485" cy="386301"/>
              <a:chOff x="2565534" y="4101618"/>
              <a:chExt cx="360485" cy="386301"/>
            </a:xfrm>
          </p:grpSpPr>
          <p:sp>
            <p:nvSpPr>
              <p:cNvPr id="92"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grpSp>
            <p:nvGrpSpPr>
              <p:cNvPr id="93" name="Group 424"/>
              <p:cNvGrpSpPr>
                <a:grpSpLocks/>
              </p:cNvGrpSpPr>
              <p:nvPr/>
            </p:nvGrpSpPr>
            <p:grpSpPr bwMode="auto">
              <a:xfrm>
                <a:off x="2565534" y="4101618"/>
                <a:ext cx="360485" cy="119330"/>
                <a:chOff x="748" y="2251"/>
                <a:chExt cx="306" cy="90"/>
              </a:xfrm>
            </p:grpSpPr>
            <p:sp>
              <p:nvSpPr>
                <p:cNvPr id="95"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6"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7"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8"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9"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0"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94" name="Picture 200" descr="jisuanji"/>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51" name="组合 50"/>
            <p:cNvGrpSpPr/>
            <p:nvPr/>
          </p:nvGrpSpPr>
          <p:grpSpPr>
            <a:xfrm>
              <a:off x="5719330" y="3367928"/>
              <a:ext cx="360485" cy="386301"/>
              <a:chOff x="2565534" y="4101618"/>
              <a:chExt cx="360485" cy="386301"/>
            </a:xfrm>
          </p:grpSpPr>
          <p:sp>
            <p:nvSpPr>
              <p:cNvPr id="83"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grpSp>
            <p:nvGrpSpPr>
              <p:cNvPr id="84" name="Group 424"/>
              <p:cNvGrpSpPr>
                <a:grpSpLocks/>
              </p:cNvGrpSpPr>
              <p:nvPr/>
            </p:nvGrpSpPr>
            <p:grpSpPr bwMode="auto">
              <a:xfrm>
                <a:off x="2565534" y="4101618"/>
                <a:ext cx="360485" cy="119330"/>
                <a:chOff x="748" y="2251"/>
                <a:chExt cx="306" cy="90"/>
              </a:xfrm>
            </p:grpSpPr>
            <p:sp>
              <p:nvSpPr>
                <p:cNvPr id="86"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7"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8"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9"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0"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1"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85" name="Picture 200" descr="jisuanji"/>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52" name="组合 51"/>
            <p:cNvGrpSpPr/>
            <p:nvPr/>
          </p:nvGrpSpPr>
          <p:grpSpPr>
            <a:xfrm>
              <a:off x="5023048" y="3051428"/>
              <a:ext cx="360485" cy="386301"/>
              <a:chOff x="2565534" y="4101618"/>
              <a:chExt cx="360485" cy="386301"/>
            </a:xfrm>
          </p:grpSpPr>
          <p:sp>
            <p:nvSpPr>
              <p:cNvPr id="74"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grpSp>
            <p:nvGrpSpPr>
              <p:cNvPr id="75" name="Group 424"/>
              <p:cNvGrpSpPr>
                <a:grpSpLocks/>
              </p:cNvGrpSpPr>
              <p:nvPr/>
            </p:nvGrpSpPr>
            <p:grpSpPr bwMode="auto">
              <a:xfrm>
                <a:off x="2565534" y="4101618"/>
                <a:ext cx="360485" cy="119330"/>
                <a:chOff x="748" y="2251"/>
                <a:chExt cx="306" cy="90"/>
              </a:xfrm>
            </p:grpSpPr>
            <p:sp>
              <p:nvSpPr>
                <p:cNvPr id="77"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8"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9"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0"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1"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2"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76" name="Picture 200" descr="jisuanji"/>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53" name="组合 52"/>
            <p:cNvGrpSpPr/>
            <p:nvPr/>
          </p:nvGrpSpPr>
          <p:grpSpPr>
            <a:xfrm>
              <a:off x="4727120" y="2592906"/>
              <a:ext cx="360485" cy="386301"/>
              <a:chOff x="2565534" y="4101618"/>
              <a:chExt cx="360485" cy="386301"/>
            </a:xfrm>
          </p:grpSpPr>
          <p:sp>
            <p:nvSpPr>
              <p:cNvPr id="65"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grpSp>
            <p:nvGrpSpPr>
              <p:cNvPr id="66" name="Group 424"/>
              <p:cNvGrpSpPr>
                <a:grpSpLocks/>
              </p:cNvGrpSpPr>
              <p:nvPr/>
            </p:nvGrpSpPr>
            <p:grpSpPr bwMode="auto">
              <a:xfrm>
                <a:off x="2565534" y="4101618"/>
                <a:ext cx="360485" cy="119330"/>
                <a:chOff x="748" y="2251"/>
                <a:chExt cx="306" cy="90"/>
              </a:xfrm>
            </p:grpSpPr>
            <p:sp>
              <p:nvSpPr>
                <p:cNvPr id="68"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9"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0"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1"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2"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3"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67" name="Picture 200" descr="jisuanji"/>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54" name="组合 53"/>
            <p:cNvGrpSpPr/>
            <p:nvPr/>
          </p:nvGrpSpPr>
          <p:grpSpPr>
            <a:xfrm>
              <a:off x="6699801" y="2930654"/>
              <a:ext cx="360485" cy="386301"/>
              <a:chOff x="2565534" y="4101618"/>
              <a:chExt cx="360485" cy="386301"/>
            </a:xfrm>
          </p:grpSpPr>
          <p:sp>
            <p:nvSpPr>
              <p:cNvPr id="56"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grpSp>
            <p:nvGrpSpPr>
              <p:cNvPr id="57" name="Group 424"/>
              <p:cNvGrpSpPr>
                <a:grpSpLocks/>
              </p:cNvGrpSpPr>
              <p:nvPr/>
            </p:nvGrpSpPr>
            <p:grpSpPr bwMode="auto">
              <a:xfrm>
                <a:off x="2565534" y="4101618"/>
                <a:ext cx="360485" cy="119330"/>
                <a:chOff x="748" y="2251"/>
                <a:chExt cx="306" cy="90"/>
              </a:xfrm>
            </p:grpSpPr>
            <p:sp>
              <p:nvSpPr>
                <p:cNvPr id="59"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0"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1"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2"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3"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4"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58" name="Picture 200" descr="jisuanji"/>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55" name="Line 177"/>
            <p:cNvSpPr>
              <a:spLocks noChangeShapeType="1"/>
            </p:cNvSpPr>
            <p:nvPr/>
          </p:nvSpPr>
          <p:spPr bwMode="auto">
            <a:xfrm>
              <a:off x="2007463" y="3152717"/>
              <a:ext cx="3739150" cy="420309"/>
            </a:xfrm>
            <a:prstGeom prst="line">
              <a:avLst/>
            </a:prstGeom>
            <a:noFill/>
            <a:ln w="38100">
              <a:solidFill>
                <a:srgbClr val="0000FF"/>
              </a:solidFill>
              <a:prstDash val="sysDot"/>
              <a:round/>
              <a:headEnd/>
              <a:tailEnd type="triangle" w="sm" len="me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grpSp>
      <p:sp>
        <p:nvSpPr>
          <p:cNvPr id="197" name="矩形 196"/>
          <p:cNvSpPr/>
          <p:nvPr/>
        </p:nvSpPr>
        <p:spPr>
          <a:xfrm>
            <a:off x="1381829" y="795523"/>
            <a:ext cx="6321976" cy="738664"/>
          </a:xfrm>
          <a:prstGeom prst="rect">
            <a:avLst/>
          </a:prstGeom>
          <a:solidFill>
            <a:srgbClr val="00FFFF"/>
          </a:solidFill>
          <a:ln>
            <a:solidFill>
              <a:schemeClr val="tx1"/>
            </a:solidFill>
          </a:ln>
        </p:spPr>
        <p:txBody>
          <a:bodyPr wrap="square">
            <a:spAutoFit/>
          </a:bodyPr>
          <a:lstStyle/>
          <a:p>
            <a:r>
              <a:rPr lang="zh-CN" altLang="en-US" sz="1400" b="1" dirty="0">
                <a:latin typeface="微软雅黑" pitchFamily="34" charset="-122"/>
                <a:ea typeface="微软雅黑" pitchFamily="34" charset="-122"/>
              </a:rPr>
              <a:t>一个基本服务集可以是孤立的，也可通过接入点 </a:t>
            </a:r>
            <a:r>
              <a:rPr lang="en-US" altLang="zh-CN" sz="1400" b="1" dirty="0" smtClean="0">
                <a:latin typeface="微软雅黑" pitchFamily="34" charset="-122"/>
                <a:ea typeface="微软雅黑" pitchFamily="34" charset="-122"/>
              </a:rPr>
              <a:t>AP </a:t>
            </a:r>
            <a:r>
              <a:rPr lang="zh-CN" altLang="en-US" sz="1400" b="1" dirty="0" smtClean="0">
                <a:latin typeface="微软雅黑" pitchFamily="34" charset="-122"/>
                <a:ea typeface="微软雅黑" pitchFamily="34" charset="-122"/>
              </a:rPr>
              <a:t>连接</a:t>
            </a:r>
            <a:r>
              <a:rPr lang="zh-CN" altLang="en-US" sz="1400" b="1" dirty="0">
                <a:latin typeface="微软雅黑" pitchFamily="34" charset="-122"/>
                <a:ea typeface="微软雅黑" pitchFamily="34" charset="-122"/>
              </a:rPr>
              <a:t>到一个</a:t>
            </a:r>
            <a:r>
              <a:rPr lang="zh-CN" altLang="en-US" sz="1400" b="1" dirty="0">
                <a:solidFill>
                  <a:srgbClr val="0000FF"/>
                </a:solidFill>
                <a:latin typeface="微软雅黑" pitchFamily="34" charset="-122"/>
                <a:ea typeface="微软雅黑" pitchFamily="34" charset="-122"/>
              </a:rPr>
              <a:t>主干分配系统 </a:t>
            </a:r>
            <a:r>
              <a:rPr lang="en-US" altLang="zh-CN" sz="1400" b="1" dirty="0">
                <a:solidFill>
                  <a:srgbClr val="0000FF"/>
                </a:solidFill>
                <a:latin typeface="微软雅黑" pitchFamily="34" charset="-122"/>
                <a:ea typeface="微软雅黑" pitchFamily="34" charset="-122"/>
              </a:rPr>
              <a:t>DS </a:t>
            </a:r>
            <a:r>
              <a:rPr lang="en-US" altLang="zh-CN" sz="1400" b="1" dirty="0">
                <a:latin typeface="微软雅黑" pitchFamily="34" charset="-122"/>
                <a:ea typeface="微软雅黑" pitchFamily="34" charset="-122"/>
              </a:rPr>
              <a:t>(Distribution System)</a:t>
            </a:r>
            <a:r>
              <a:rPr lang="zh-CN" altLang="en-US" sz="1400" b="1" dirty="0" smtClean="0">
                <a:latin typeface="微软雅黑" pitchFamily="34" charset="-122"/>
                <a:ea typeface="微软雅黑" pitchFamily="34" charset="-122"/>
              </a:rPr>
              <a:t>，然后</a:t>
            </a:r>
            <a:r>
              <a:rPr lang="zh-CN" altLang="en-US" sz="1400" b="1" dirty="0">
                <a:latin typeface="微软雅黑" pitchFamily="34" charset="-122"/>
                <a:ea typeface="微软雅黑" pitchFamily="34" charset="-122"/>
              </a:rPr>
              <a:t>再接入到另一个基本服务集，</a:t>
            </a:r>
            <a:r>
              <a:rPr lang="zh-CN" altLang="en-US" sz="1400" b="1" dirty="0" smtClean="0">
                <a:latin typeface="微软雅黑" pitchFamily="34" charset="-122"/>
                <a:ea typeface="微软雅黑" pitchFamily="34" charset="-122"/>
              </a:rPr>
              <a:t>构成</a:t>
            </a:r>
            <a:r>
              <a:rPr lang="zh-CN" altLang="en-US" sz="1400" b="1" dirty="0" smtClean="0">
                <a:solidFill>
                  <a:srgbClr val="0000FF"/>
                </a:solidFill>
                <a:latin typeface="微软雅黑" pitchFamily="34" charset="-122"/>
                <a:ea typeface="微软雅黑" pitchFamily="34" charset="-122"/>
              </a:rPr>
              <a:t>扩展</a:t>
            </a:r>
            <a:r>
              <a:rPr lang="zh-CN" altLang="en-US" sz="1400" b="1" dirty="0">
                <a:solidFill>
                  <a:srgbClr val="0000FF"/>
                </a:solidFill>
                <a:latin typeface="微软雅黑" pitchFamily="34" charset="-122"/>
                <a:ea typeface="微软雅黑" pitchFamily="34" charset="-122"/>
              </a:rPr>
              <a:t>的服务</a:t>
            </a:r>
            <a:r>
              <a:rPr lang="zh-CN" altLang="en-US" sz="1400" b="1" dirty="0" smtClean="0">
                <a:solidFill>
                  <a:srgbClr val="0000FF"/>
                </a:solidFill>
                <a:latin typeface="微软雅黑" pitchFamily="34" charset="-122"/>
                <a:ea typeface="微软雅黑" pitchFamily="34" charset="-122"/>
              </a:rPr>
              <a:t>集 </a:t>
            </a:r>
            <a:r>
              <a:rPr lang="en-US" altLang="zh-CN" sz="1400" b="1" dirty="0" smtClean="0">
                <a:solidFill>
                  <a:srgbClr val="0000FF"/>
                </a:solidFill>
                <a:latin typeface="微软雅黑" pitchFamily="34" charset="-122"/>
                <a:ea typeface="微软雅黑" pitchFamily="34" charset="-122"/>
              </a:rPr>
              <a:t>ESS </a:t>
            </a:r>
            <a:r>
              <a:rPr lang="en-US" altLang="zh-CN" sz="1400" b="1" dirty="0">
                <a:latin typeface="微软雅黑" pitchFamily="34" charset="-122"/>
                <a:ea typeface="微软雅黑" pitchFamily="34" charset="-122"/>
              </a:rPr>
              <a:t>(Extended Service Set)</a:t>
            </a:r>
            <a:r>
              <a:rPr lang="zh-CN" altLang="en-US" sz="1400" b="1" dirty="0">
                <a:latin typeface="微软雅黑" pitchFamily="34" charset="-122"/>
                <a:ea typeface="微软雅黑" pitchFamily="34" charset="-122"/>
              </a:rPr>
              <a:t>。</a:t>
            </a:r>
          </a:p>
        </p:txBody>
      </p:sp>
      <p:sp>
        <p:nvSpPr>
          <p:cNvPr id="200" name="Line 16"/>
          <p:cNvSpPr>
            <a:spLocks noChangeShapeType="1"/>
          </p:cNvSpPr>
          <p:nvPr/>
        </p:nvSpPr>
        <p:spPr bwMode="auto">
          <a:xfrm flipV="1">
            <a:off x="3490852" y="1958873"/>
            <a:ext cx="0" cy="610658"/>
          </a:xfrm>
          <a:prstGeom prst="line">
            <a:avLst/>
          </a:prstGeom>
          <a:noFill/>
          <a:ln w="381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01" name="Line 17"/>
          <p:cNvSpPr>
            <a:spLocks noChangeShapeType="1"/>
          </p:cNvSpPr>
          <p:nvPr/>
        </p:nvSpPr>
        <p:spPr bwMode="auto">
          <a:xfrm>
            <a:off x="3494641" y="1975958"/>
            <a:ext cx="1968008" cy="0"/>
          </a:xfrm>
          <a:prstGeom prst="line">
            <a:avLst/>
          </a:prstGeom>
          <a:noFill/>
          <a:ln w="381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02" name="Line 18"/>
          <p:cNvSpPr>
            <a:spLocks noChangeShapeType="1"/>
          </p:cNvSpPr>
          <p:nvPr/>
        </p:nvSpPr>
        <p:spPr bwMode="auto">
          <a:xfrm>
            <a:off x="5462649" y="1958873"/>
            <a:ext cx="0" cy="610658"/>
          </a:xfrm>
          <a:prstGeom prst="line">
            <a:avLst/>
          </a:prstGeom>
          <a:noFill/>
          <a:ln w="381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03" name="AutoShape 15"/>
          <p:cNvSpPr>
            <a:spLocks noChangeArrowheads="1"/>
          </p:cNvSpPr>
          <p:nvPr/>
        </p:nvSpPr>
        <p:spPr bwMode="auto">
          <a:xfrm>
            <a:off x="1397929" y="2068477"/>
            <a:ext cx="6214587" cy="2129452"/>
          </a:xfrm>
          <a:prstGeom prst="roundRect">
            <a:avLst>
              <a:gd name="adj" fmla="val 9045"/>
            </a:avLst>
          </a:prstGeom>
          <a:noFill/>
          <a:ln w="38100">
            <a:solidFill>
              <a:schemeClr val="hlink"/>
            </a:solidFill>
            <a:prstDash val="dash"/>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xmlns="" val="1013772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200"/>
                                        </p:tgtEl>
                                        <p:attrNameLst>
                                          <p:attrName>style.visibility</p:attrName>
                                        </p:attrNameLst>
                                      </p:cBhvr>
                                      <p:to>
                                        <p:strVal val="visible"/>
                                      </p:to>
                                    </p:set>
                                    <p:animEffect transition="in" filter="wipe(down)">
                                      <p:cBhvr>
                                        <p:cTn id="7" dur="1000"/>
                                        <p:tgtEl>
                                          <p:spTgt spid="200"/>
                                        </p:tgtEl>
                                      </p:cBhvr>
                                    </p:animEffect>
                                  </p:childTnLst>
                                </p:cTn>
                              </p:par>
                            </p:childTnLst>
                          </p:cTn>
                        </p:par>
                        <p:par>
                          <p:cTn id="8" fill="hold">
                            <p:stCondLst>
                              <p:cond delay="1500"/>
                            </p:stCondLst>
                            <p:childTnLst>
                              <p:par>
                                <p:cTn id="9" presetID="22" presetClass="entr" presetSubtype="8" fill="hold" grpId="0" nodeType="afterEffect">
                                  <p:stCondLst>
                                    <p:cond delay="500"/>
                                  </p:stCondLst>
                                  <p:childTnLst>
                                    <p:set>
                                      <p:cBhvr>
                                        <p:cTn id="10" dur="1" fill="hold">
                                          <p:stCondLst>
                                            <p:cond delay="0"/>
                                          </p:stCondLst>
                                        </p:cTn>
                                        <p:tgtEl>
                                          <p:spTgt spid="201"/>
                                        </p:tgtEl>
                                        <p:attrNameLst>
                                          <p:attrName>style.visibility</p:attrName>
                                        </p:attrNameLst>
                                      </p:cBhvr>
                                      <p:to>
                                        <p:strVal val="visible"/>
                                      </p:to>
                                    </p:set>
                                    <p:animEffect transition="in" filter="wipe(left)">
                                      <p:cBhvr>
                                        <p:cTn id="11" dur="1000"/>
                                        <p:tgtEl>
                                          <p:spTgt spid="201"/>
                                        </p:tgtEl>
                                      </p:cBhvr>
                                    </p:animEffect>
                                  </p:childTnLst>
                                </p:cTn>
                              </p:par>
                            </p:childTnLst>
                          </p:cTn>
                        </p:par>
                        <p:par>
                          <p:cTn id="12" fill="hold">
                            <p:stCondLst>
                              <p:cond delay="3000"/>
                            </p:stCondLst>
                            <p:childTnLst>
                              <p:par>
                                <p:cTn id="13" presetID="22" presetClass="entr" presetSubtype="1" fill="hold" grpId="0" nodeType="afterEffect">
                                  <p:stCondLst>
                                    <p:cond delay="500"/>
                                  </p:stCondLst>
                                  <p:childTnLst>
                                    <p:set>
                                      <p:cBhvr>
                                        <p:cTn id="14" dur="1" fill="hold">
                                          <p:stCondLst>
                                            <p:cond delay="0"/>
                                          </p:stCondLst>
                                        </p:cTn>
                                        <p:tgtEl>
                                          <p:spTgt spid="202"/>
                                        </p:tgtEl>
                                        <p:attrNameLst>
                                          <p:attrName>style.visibility</p:attrName>
                                        </p:attrNameLst>
                                      </p:cBhvr>
                                      <p:to>
                                        <p:strVal val="visible"/>
                                      </p:to>
                                    </p:set>
                                    <p:animEffect transition="in" filter="wipe(up)">
                                      <p:cBhvr>
                                        <p:cTn id="15" dur="1000"/>
                                        <p:tgtEl>
                                          <p:spTgt spid="202"/>
                                        </p:tgtEl>
                                      </p:cBhvr>
                                    </p:animEffect>
                                  </p:childTnLst>
                                </p:cTn>
                              </p:par>
                            </p:childTnLst>
                          </p:cTn>
                        </p:par>
                        <p:par>
                          <p:cTn id="16" fill="hold">
                            <p:stCondLst>
                              <p:cond delay="4500"/>
                            </p:stCondLst>
                            <p:childTnLst>
                              <p:par>
                                <p:cTn id="17" presetID="35" presetClass="emph" presetSubtype="0" repeatCount="3000" fill="hold" grpId="0" nodeType="afterEffect">
                                  <p:stCondLst>
                                    <p:cond delay="0"/>
                                  </p:stCondLst>
                                  <p:childTnLst>
                                    <p:anim calcmode="discrete" valueType="str">
                                      <p:cBhvr>
                                        <p:cTn id="18" dur="1000" fill="hold"/>
                                        <p:tgtEl>
                                          <p:spTgt spid="20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 grpId="0" animBg="1"/>
      <p:bldP spid="201" grpId="0" animBg="1"/>
      <p:bldP spid="202" grpId="0" animBg="1"/>
      <p:bldP spid="20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16085" y="620973"/>
            <a:ext cx="7853464" cy="374071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 name="组合 2"/>
          <p:cNvGrpSpPr/>
          <p:nvPr/>
        </p:nvGrpSpPr>
        <p:grpSpPr>
          <a:xfrm>
            <a:off x="1455605" y="1501020"/>
            <a:ext cx="6232789" cy="2570907"/>
            <a:chOff x="1238395" y="1340022"/>
            <a:chExt cx="6695086" cy="2761596"/>
          </a:xfrm>
        </p:grpSpPr>
        <p:sp>
          <p:nvSpPr>
            <p:cNvPr id="4" name="Line 187"/>
            <p:cNvSpPr>
              <a:spLocks noChangeShapeType="1"/>
            </p:cNvSpPr>
            <p:nvPr/>
          </p:nvSpPr>
          <p:spPr bwMode="auto">
            <a:xfrm flipV="1">
              <a:off x="2992079" y="1670950"/>
              <a:ext cx="4060760"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sz="1200" b="1">
                <a:latin typeface="微软雅黑" pitchFamily="34" charset="-122"/>
                <a:ea typeface="微软雅黑" pitchFamily="34" charset="-122"/>
              </a:endParaRPr>
            </a:p>
          </p:txBody>
        </p:sp>
        <p:grpSp>
          <p:nvGrpSpPr>
            <p:cNvPr id="5" name="Group 107"/>
            <p:cNvGrpSpPr>
              <a:grpSpLocks/>
            </p:cNvGrpSpPr>
            <p:nvPr/>
          </p:nvGrpSpPr>
          <p:grpSpPr bwMode="auto">
            <a:xfrm>
              <a:off x="6903685" y="1340022"/>
              <a:ext cx="1029796" cy="526808"/>
              <a:chOff x="2248" y="820"/>
              <a:chExt cx="2248" cy="883"/>
            </a:xfrm>
          </p:grpSpPr>
          <p:grpSp>
            <p:nvGrpSpPr>
              <p:cNvPr id="137" name="Group 108"/>
              <p:cNvGrpSpPr>
                <a:grpSpLocks/>
              </p:cNvGrpSpPr>
              <p:nvPr/>
            </p:nvGrpSpPr>
            <p:grpSpPr bwMode="auto">
              <a:xfrm>
                <a:off x="3567" y="902"/>
                <a:ext cx="929" cy="759"/>
                <a:chOff x="3567" y="902"/>
                <a:chExt cx="929" cy="759"/>
              </a:xfrm>
            </p:grpSpPr>
            <p:grpSp>
              <p:nvGrpSpPr>
                <p:cNvPr id="167" name="Group 109"/>
                <p:cNvGrpSpPr>
                  <a:grpSpLocks/>
                </p:cNvGrpSpPr>
                <p:nvPr/>
              </p:nvGrpSpPr>
              <p:grpSpPr bwMode="auto">
                <a:xfrm>
                  <a:off x="3926" y="902"/>
                  <a:ext cx="570" cy="611"/>
                  <a:chOff x="3926" y="902"/>
                  <a:chExt cx="570" cy="611"/>
                </a:xfrm>
              </p:grpSpPr>
              <p:grpSp>
                <p:nvGrpSpPr>
                  <p:cNvPr id="172" name="Group 110"/>
                  <p:cNvGrpSpPr>
                    <a:grpSpLocks/>
                  </p:cNvGrpSpPr>
                  <p:nvPr/>
                </p:nvGrpSpPr>
                <p:grpSpPr bwMode="auto">
                  <a:xfrm>
                    <a:off x="4071" y="982"/>
                    <a:ext cx="425" cy="448"/>
                    <a:chOff x="4071" y="982"/>
                    <a:chExt cx="425" cy="448"/>
                  </a:xfrm>
                </p:grpSpPr>
                <p:grpSp>
                  <p:nvGrpSpPr>
                    <p:cNvPr id="182" name="Group 111"/>
                    <p:cNvGrpSpPr>
                      <a:grpSpLocks/>
                    </p:cNvGrpSpPr>
                    <p:nvPr/>
                  </p:nvGrpSpPr>
                  <p:grpSpPr bwMode="auto">
                    <a:xfrm>
                      <a:off x="4071" y="982"/>
                      <a:ext cx="425" cy="448"/>
                      <a:chOff x="4071" y="982"/>
                      <a:chExt cx="425" cy="448"/>
                    </a:xfrm>
                  </p:grpSpPr>
                  <p:grpSp>
                    <p:nvGrpSpPr>
                      <p:cNvPr id="184" name="Group 112"/>
                      <p:cNvGrpSpPr>
                        <a:grpSpLocks/>
                      </p:cNvGrpSpPr>
                      <p:nvPr/>
                    </p:nvGrpSpPr>
                    <p:grpSpPr bwMode="auto">
                      <a:xfrm>
                        <a:off x="4182" y="1010"/>
                        <a:ext cx="314" cy="366"/>
                        <a:chOff x="4182" y="1010"/>
                        <a:chExt cx="314" cy="366"/>
                      </a:xfrm>
                    </p:grpSpPr>
                    <p:grpSp>
                      <p:nvGrpSpPr>
                        <p:cNvPr id="188" name="Group 113"/>
                        <p:cNvGrpSpPr>
                          <a:grpSpLocks/>
                        </p:cNvGrpSpPr>
                        <p:nvPr/>
                      </p:nvGrpSpPr>
                      <p:grpSpPr bwMode="auto">
                        <a:xfrm>
                          <a:off x="4220" y="1010"/>
                          <a:ext cx="276" cy="366"/>
                          <a:chOff x="4220" y="1010"/>
                          <a:chExt cx="276" cy="366"/>
                        </a:xfrm>
                      </p:grpSpPr>
                      <p:sp>
                        <p:nvSpPr>
                          <p:cNvPr id="192" name="Oval 114"/>
                          <p:cNvSpPr>
                            <a:spLocks noChangeArrowheads="1"/>
                          </p:cNvSpPr>
                          <p:nvPr/>
                        </p:nvSpPr>
                        <p:spPr bwMode="auto">
                          <a:xfrm>
                            <a:off x="4365" y="1228"/>
                            <a:ext cx="131" cy="9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3" name="Oval 115"/>
                          <p:cNvSpPr>
                            <a:spLocks noChangeArrowheads="1"/>
                          </p:cNvSpPr>
                          <p:nvPr/>
                        </p:nvSpPr>
                        <p:spPr bwMode="auto">
                          <a:xfrm>
                            <a:off x="4254" y="1254"/>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4" name="Oval 116"/>
                          <p:cNvSpPr>
                            <a:spLocks noChangeArrowheads="1"/>
                          </p:cNvSpPr>
                          <p:nvPr/>
                        </p:nvSpPr>
                        <p:spPr bwMode="auto">
                          <a:xfrm>
                            <a:off x="4329" y="1091"/>
                            <a:ext cx="131" cy="9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5" name="Oval 117"/>
                          <p:cNvSpPr>
                            <a:spLocks noChangeArrowheads="1"/>
                          </p:cNvSpPr>
                          <p:nvPr/>
                        </p:nvSpPr>
                        <p:spPr bwMode="auto">
                          <a:xfrm>
                            <a:off x="4220" y="1010"/>
                            <a:ext cx="166"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6" name="Freeform 118"/>
                          <p:cNvSpPr>
                            <a:spLocks/>
                          </p:cNvSpPr>
                          <p:nvPr/>
                        </p:nvSpPr>
                        <p:spPr bwMode="auto">
                          <a:xfrm>
                            <a:off x="4332" y="1092"/>
                            <a:ext cx="113" cy="208"/>
                          </a:xfrm>
                          <a:custGeom>
                            <a:avLst/>
                            <a:gdLst>
                              <a:gd name="T0" fmla="*/ 112 w 113"/>
                              <a:gd name="T1" fmla="*/ 205 h 208"/>
                              <a:gd name="T2" fmla="*/ 63 w 113"/>
                              <a:gd name="T3" fmla="*/ 207 h 208"/>
                              <a:gd name="T4" fmla="*/ 0 w 113"/>
                              <a:gd name="T5" fmla="*/ 0 h 208"/>
                              <a:gd name="T6" fmla="*/ 70 w 113"/>
                              <a:gd name="T7" fmla="*/ 15 h 208"/>
                              <a:gd name="T8" fmla="*/ 71 w 113"/>
                              <a:gd name="T9" fmla="*/ 117 h 208"/>
                              <a:gd name="T10" fmla="*/ 112 w 113"/>
                              <a:gd name="T11" fmla="*/ 205 h 208"/>
                            </a:gdLst>
                            <a:ahLst/>
                            <a:cxnLst>
                              <a:cxn ang="0">
                                <a:pos x="T0" y="T1"/>
                              </a:cxn>
                              <a:cxn ang="0">
                                <a:pos x="T2" y="T3"/>
                              </a:cxn>
                              <a:cxn ang="0">
                                <a:pos x="T4" y="T5"/>
                              </a:cxn>
                              <a:cxn ang="0">
                                <a:pos x="T6" y="T7"/>
                              </a:cxn>
                              <a:cxn ang="0">
                                <a:pos x="T8" y="T9"/>
                              </a:cxn>
                              <a:cxn ang="0">
                                <a:pos x="T10" y="T11"/>
                              </a:cxn>
                            </a:cxnLst>
                            <a:rect l="0" t="0" r="r" b="b"/>
                            <a:pathLst>
                              <a:path w="113" h="208">
                                <a:moveTo>
                                  <a:pt x="112" y="205"/>
                                </a:moveTo>
                                <a:lnTo>
                                  <a:pt x="63" y="207"/>
                                </a:lnTo>
                                <a:lnTo>
                                  <a:pt x="0" y="0"/>
                                </a:lnTo>
                                <a:lnTo>
                                  <a:pt x="70" y="15"/>
                                </a:lnTo>
                                <a:lnTo>
                                  <a:pt x="71" y="117"/>
                                </a:lnTo>
                                <a:lnTo>
                                  <a:pt x="112" y="205"/>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89" name="Oval 119"/>
                        <p:cNvSpPr>
                          <a:spLocks noChangeArrowheads="1"/>
                        </p:cNvSpPr>
                        <p:nvPr/>
                      </p:nvSpPr>
                      <p:spPr bwMode="auto">
                        <a:xfrm>
                          <a:off x="4182" y="1119"/>
                          <a:ext cx="240"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0" name="Oval 120"/>
                        <p:cNvSpPr>
                          <a:spLocks noChangeArrowheads="1"/>
                        </p:cNvSpPr>
                        <p:nvPr/>
                      </p:nvSpPr>
                      <p:spPr bwMode="auto">
                        <a:xfrm>
                          <a:off x="4182" y="1228"/>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1" name="Freeform 121"/>
                        <p:cNvSpPr>
                          <a:spLocks/>
                        </p:cNvSpPr>
                        <p:nvPr/>
                      </p:nvSpPr>
                      <p:spPr bwMode="auto">
                        <a:xfrm>
                          <a:off x="4235" y="1068"/>
                          <a:ext cx="121" cy="224"/>
                        </a:xfrm>
                        <a:custGeom>
                          <a:avLst/>
                          <a:gdLst>
                            <a:gd name="T0" fmla="*/ 110 w 121"/>
                            <a:gd name="T1" fmla="*/ 38 h 224"/>
                            <a:gd name="T2" fmla="*/ 97 w 121"/>
                            <a:gd name="T3" fmla="*/ 85 h 224"/>
                            <a:gd name="T4" fmla="*/ 120 w 121"/>
                            <a:gd name="T5" fmla="*/ 192 h 224"/>
                            <a:gd name="T6" fmla="*/ 72 w 121"/>
                            <a:gd name="T7" fmla="*/ 223 h 224"/>
                            <a:gd name="T8" fmla="*/ 0 w 121"/>
                            <a:gd name="T9" fmla="*/ 95 h 224"/>
                            <a:gd name="T10" fmla="*/ 57 w 121"/>
                            <a:gd name="T11" fmla="*/ 0 h 224"/>
                            <a:gd name="T12" fmla="*/ 110 w 121"/>
                            <a:gd name="T13" fmla="*/ 38 h 224"/>
                          </a:gdLst>
                          <a:ahLst/>
                          <a:cxnLst>
                            <a:cxn ang="0">
                              <a:pos x="T0" y="T1"/>
                            </a:cxn>
                            <a:cxn ang="0">
                              <a:pos x="T2" y="T3"/>
                            </a:cxn>
                            <a:cxn ang="0">
                              <a:pos x="T4" y="T5"/>
                            </a:cxn>
                            <a:cxn ang="0">
                              <a:pos x="T6" y="T7"/>
                            </a:cxn>
                            <a:cxn ang="0">
                              <a:pos x="T8" y="T9"/>
                            </a:cxn>
                            <a:cxn ang="0">
                              <a:pos x="T10" y="T11"/>
                            </a:cxn>
                            <a:cxn ang="0">
                              <a:pos x="T12" y="T13"/>
                            </a:cxn>
                          </a:cxnLst>
                          <a:rect l="0" t="0" r="r" b="b"/>
                          <a:pathLst>
                            <a:path w="121" h="224">
                              <a:moveTo>
                                <a:pt x="110" y="38"/>
                              </a:moveTo>
                              <a:lnTo>
                                <a:pt x="97" y="85"/>
                              </a:lnTo>
                              <a:lnTo>
                                <a:pt x="120" y="192"/>
                              </a:lnTo>
                              <a:lnTo>
                                <a:pt x="72" y="223"/>
                              </a:lnTo>
                              <a:lnTo>
                                <a:pt x="0" y="95"/>
                              </a:lnTo>
                              <a:lnTo>
                                <a:pt x="57" y="0"/>
                              </a:lnTo>
                              <a:lnTo>
                                <a:pt x="110" y="3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85" name="Oval 122"/>
                      <p:cNvSpPr>
                        <a:spLocks noChangeArrowheads="1"/>
                      </p:cNvSpPr>
                      <p:nvPr/>
                    </p:nvSpPr>
                    <p:spPr bwMode="auto">
                      <a:xfrm>
                        <a:off x="4182" y="1336"/>
                        <a:ext cx="129"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86" name="Oval 123"/>
                      <p:cNvSpPr>
                        <a:spLocks noChangeArrowheads="1"/>
                      </p:cNvSpPr>
                      <p:nvPr/>
                    </p:nvSpPr>
                    <p:spPr bwMode="auto">
                      <a:xfrm>
                        <a:off x="4071" y="982"/>
                        <a:ext cx="168" cy="12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87" name="Freeform 124"/>
                      <p:cNvSpPr>
                        <a:spLocks/>
                      </p:cNvSpPr>
                      <p:nvPr/>
                    </p:nvSpPr>
                    <p:spPr bwMode="auto">
                      <a:xfrm>
                        <a:off x="4224" y="1313"/>
                        <a:ext cx="85" cy="39"/>
                      </a:xfrm>
                      <a:custGeom>
                        <a:avLst/>
                        <a:gdLst>
                          <a:gd name="T0" fmla="*/ 84 w 85"/>
                          <a:gd name="T1" fmla="*/ 24 h 39"/>
                          <a:gd name="T2" fmla="*/ 58 w 85"/>
                          <a:gd name="T3" fmla="*/ 38 h 39"/>
                          <a:gd name="T4" fmla="*/ 0 w 85"/>
                          <a:gd name="T5" fmla="*/ 18 h 39"/>
                          <a:gd name="T6" fmla="*/ 58 w 85"/>
                          <a:gd name="T7" fmla="*/ 0 h 39"/>
                          <a:gd name="T8" fmla="*/ 84 w 85"/>
                          <a:gd name="T9" fmla="*/ 24 h 39"/>
                        </a:gdLst>
                        <a:ahLst/>
                        <a:cxnLst>
                          <a:cxn ang="0">
                            <a:pos x="T0" y="T1"/>
                          </a:cxn>
                          <a:cxn ang="0">
                            <a:pos x="T2" y="T3"/>
                          </a:cxn>
                          <a:cxn ang="0">
                            <a:pos x="T4" y="T5"/>
                          </a:cxn>
                          <a:cxn ang="0">
                            <a:pos x="T6" y="T7"/>
                          </a:cxn>
                          <a:cxn ang="0">
                            <a:pos x="T8" y="T9"/>
                          </a:cxn>
                        </a:cxnLst>
                        <a:rect l="0" t="0" r="r" b="b"/>
                        <a:pathLst>
                          <a:path w="85" h="39">
                            <a:moveTo>
                              <a:pt x="84" y="24"/>
                            </a:moveTo>
                            <a:lnTo>
                              <a:pt x="58" y="38"/>
                            </a:lnTo>
                            <a:lnTo>
                              <a:pt x="0" y="18"/>
                            </a:lnTo>
                            <a:lnTo>
                              <a:pt x="58" y="0"/>
                            </a:lnTo>
                            <a:lnTo>
                              <a:pt x="84" y="24"/>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83" name="Freeform 125"/>
                    <p:cNvSpPr>
                      <a:spLocks/>
                    </p:cNvSpPr>
                    <p:nvPr/>
                  </p:nvSpPr>
                  <p:spPr bwMode="auto">
                    <a:xfrm>
                      <a:off x="4209" y="1042"/>
                      <a:ext cx="47" cy="68"/>
                    </a:xfrm>
                    <a:custGeom>
                      <a:avLst/>
                      <a:gdLst>
                        <a:gd name="T0" fmla="*/ 23 w 47"/>
                        <a:gd name="T1" fmla="*/ 0 h 68"/>
                        <a:gd name="T2" fmla="*/ 46 w 47"/>
                        <a:gd name="T3" fmla="*/ 1 h 68"/>
                        <a:gd name="T4" fmla="*/ 38 w 47"/>
                        <a:gd name="T5" fmla="*/ 67 h 68"/>
                        <a:gd name="T6" fmla="*/ 0 w 47"/>
                        <a:gd name="T7" fmla="*/ 54 h 68"/>
                        <a:gd name="T8" fmla="*/ 23 w 47"/>
                        <a:gd name="T9" fmla="*/ 0 h 68"/>
                      </a:gdLst>
                      <a:ahLst/>
                      <a:cxnLst>
                        <a:cxn ang="0">
                          <a:pos x="T0" y="T1"/>
                        </a:cxn>
                        <a:cxn ang="0">
                          <a:pos x="T2" y="T3"/>
                        </a:cxn>
                        <a:cxn ang="0">
                          <a:pos x="T4" y="T5"/>
                        </a:cxn>
                        <a:cxn ang="0">
                          <a:pos x="T6" y="T7"/>
                        </a:cxn>
                        <a:cxn ang="0">
                          <a:pos x="T8" y="T9"/>
                        </a:cxn>
                      </a:cxnLst>
                      <a:rect l="0" t="0" r="r" b="b"/>
                      <a:pathLst>
                        <a:path w="47" h="68">
                          <a:moveTo>
                            <a:pt x="23" y="0"/>
                          </a:moveTo>
                          <a:lnTo>
                            <a:pt x="46" y="1"/>
                          </a:lnTo>
                          <a:lnTo>
                            <a:pt x="38" y="67"/>
                          </a:lnTo>
                          <a:lnTo>
                            <a:pt x="0" y="54"/>
                          </a:lnTo>
                          <a:lnTo>
                            <a:pt x="23"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173" name="Group 126"/>
                  <p:cNvGrpSpPr>
                    <a:grpSpLocks/>
                  </p:cNvGrpSpPr>
                  <p:nvPr/>
                </p:nvGrpSpPr>
                <p:grpSpPr bwMode="auto">
                  <a:xfrm>
                    <a:off x="3926" y="902"/>
                    <a:ext cx="385" cy="556"/>
                    <a:chOff x="3926" y="902"/>
                    <a:chExt cx="385" cy="556"/>
                  </a:xfrm>
                </p:grpSpPr>
                <p:sp>
                  <p:nvSpPr>
                    <p:cNvPr id="176" name="Oval 127"/>
                    <p:cNvSpPr>
                      <a:spLocks noChangeArrowheads="1"/>
                    </p:cNvSpPr>
                    <p:nvPr/>
                  </p:nvSpPr>
                  <p:spPr bwMode="auto">
                    <a:xfrm>
                      <a:off x="3961" y="1228"/>
                      <a:ext cx="314"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7" name="Oval 128"/>
                    <p:cNvSpPr>
                      <a:spLocks noChangeArrowheads="1"/>
                    </p:cNvSpPr>
                    <p:nvPr/>
                  </p:nvSpPr>
                  <p:spPr bwMode="auto">
                    <a:xfrm>
                      <a:off x="3997" y="1065"/>
                      <a:ext cx="314" cy="231"/>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8" name="Oval 129"/>
                    <p:cNvSpPr>
                      <a:spLocks noChangeArrowheads="1"/>
                    </p:cNvSpPr>
                    <p:nvPr/>
                  </p:nvSpPr>
                  <p:spPr bwMode="auto">
                    <a:xfrm>
                      <a:off x="3926" y="902"/>
                      <a:ext cx="241"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9" name="Oval 130"/>
                    <p:cNvSpPr>
                      <a:spLocks noChangeArrowheads="1"/>
                    </p:cNvSpPr>
                    <p:nvPr/>
                  </p:nvSpPr>
                  <p:spPr bwMode="auto">
                    <a:xfrm>
                      <a:off x="4071" y="1010"/>
                      <a:ext cx="131"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80" name="Freeform 131"/>
                    <p:cNvSpPr>
                      <a:spLocks/>
                    </p:cNvSpPr>
                    <p:nvPr/>
                  </p:nvSpPr>
                  <p:spPr bwMode="auto">
                    <a:xfrm>
                      <a:off x="4000" y="990"/>
                      <a:ext cx="208" cy="202"/>
                    </a:xfrm>
                    <a:custGeom>
                      <a:avLst/>
                      <a:gdLst>
                        <a:gd name="T0" fmla="*/ 146 w 208"/>
                        <a:gd name="T1" fmla="*/ 8 h 202"/>
                        <a:gd name="T2" fmla="*/ 145 w 208"/>
                        <a:gd name="T3" fmla="*/ 32 h 202"/>
                        <a:gd name="T4" fmla="*/ 194 w 208"/>
                        <a:gd name="T5" fmla="*/ 77 h 202"/>
                        <a:gd name="T6" fmla="*/ 207 w 208"/>
                        <a:gd name="T7" fmla="*/ 82 h 202"/>
                        <a:gd name="T8" fmla="*/ 133 w 208"/>
                        <a:gd name="T9" fmla="*/ 201 h 202"/>
                        <a:gd name="T10" fmla="*/ 0 w 208"/>
                        <a:gd name="T11" fmla="*/ 0 h 202"/>
                        <a:gd name="T12" fmla="*/ 146 w 208"/>
                        <a:gd name="T13" fmla="*/ 8 h 202"/>
                      </a:gdLst>
                      <a:ahLst/>
                      <a:cxnLst>
                        <a:cxn ang="0">
                          <a:pos x="T0" y="T1"/>
                        </a:cxn>
                        <a:cxn ang="0">
                          <a:pos x="T2" y="T3"/>
                        </a:cxn>
                        <a:cxn ang="0">
                          <a:pos x="T4" y="T5"/>
                        </a:cxn>
                        <a:cxn ang="0">
                          <a:pos x="T6" y="T7"/>
                        </a:cxn>
                        <a:cxn ang="0">
                          <a:pos x="T8" y="T9"/>
                        </a:cxn>
                        <a:cxn ang="0">
                          <a:pos x="T10" y="T11"/>
                        </a:cxn>
                        <a:cxn ang="0">
                          <a:pos x="T12" y="T13"/>
                        </a:cxn>
                      </a:cxnLst>
                      <a:rect l="0" t="0" r="r" b="b"/>
                      <a:pathLst>
                        <a:path w="208" h="202">
                          <a:moveTo>
                            <a:pt x="146" y="8"/>
                          </a:moveTo>
                          <a:lnTo>
                            <a:pt x="145" y="32"/>
                          </a:lnTo>
                          <a:lnTo>
                            <a:pt x="194" y="77"/>
                          </a:lnTo>
                          <a:lnTo>
                            <a:pt x="207" y="82"/>
                          </a:lnTo>
                          <a:lnTo>
                            <a:pt x="133" y="201"/>
                          </a:lnTo>
                          <a:lnTo>
                            <a:pt x="0" y="0"/>
                          </a:lnTo>
                          <a:lnTo>
                            <a:pt x="146" y="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sp>
                  <p:nvSpPr>
                    <p:cNvPr id="181" name="Freeform 132"/>
                    <p:cNvSpPr>
                      <a:spLocks/>
                    </p:cNvSpPr>
                    <p:nvPr/>
                  </p:nvSpPr>
                  <p:spPr bwMode="auto">
                    <a:xfrm>
                      <a:off x="4103" y="1271"/>
                      <a:ext cx="133" cy="54"/>
                    </a:xfrm>
                    <a:custGeom>
                      <a:avLst/>
                      <a:gdLst>
                        <a:gd name="T0" fmla="*/ 117 w 133"/>
                        <a:gd name="T1" fmla="*/ 8 h 54"/>
                        <a:gd name="T2" fmla="*/ 132 w 133"/>
                        <a:gd name="T3" fmla="*/ 25 h 54"/>
                        <a:gd name="T4" fmla="*/ 0 w 133"/>
                        <a:gd name="T5" fmla="*/ 53 h 54"/>
                        <a:gd name="T6" fmla="*/ 4 w 133"/>
                        <a:gd name="T7" fmla="*/ 0 h 54"/>
                        <a:gd name="T8" fmla="*/ 117 w 133"/>
                        <a:gd name="T9" fmla="*/ 8 h 54"/>
                      </a:gdLst>
                      <a:ahLst/>
                      <a:cxnLst>
                        <a:cxn ang="0">
                          <a:pos x="T0" y="T1"/>
                        </a:cxn>
                        <a:cxn ang="0">
                          <a:pos x="T2" y="T3"/>
                        </a:cxn>
                        <a:cxn ang="0">
                          <a:pos x="T4" y="T5"/>
                        </a:cxn>
                        <a:cxn ang="0">
                          <a:pos x="T6" y="T7"/>
                        </a:cxn>
                        <a:cxn ang="0">
                          <a:pos x="T8" y="T9"/>
                        </a:cxn>
                      </a:cxnLst>
                      <a:rect l="0" t="0" r="r" b="b"/>
                      <a:pathLst>
                        <a:path w="133" h="54">
                          <a:moveTo>
                            <a:pt x="117" y="8"/>
                          </a:moveTo>
                          <a:lnTo>
                            <a:pt x="132" y="25"/>
                          </a:lnTo>
                          <a:lnTo>
                            <a:pt x="0" y="53"/>
                          </a:lnTo>
                          <a:lnTo>
                            <a:pt x="4" y="0"/>
                          </a:lnTo>
                          <a:lnTo>
                            <a:pt x="117" y="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74" name="Oval 133"/>
                  <p:cNvSpPr>
                    <a:spLocks noChangeArrowheads="1"/>
                  </p:cNvSpPr>
                  <p:nvPr/>
                </p:nvSpPr>
                <p:spPr bwMode="auto">
                  <a:xfrm>
                    <a:off x="3926" y="1391"/>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5" name="Freeform 134"/>
                  <p:cNvSpPr>
                    <a:spLocks/>
                  </p:cNvSpPr>
                  <p:nvPr/>
                </p:nvSpPr>
                <p:spPr bwMode="auto">
                  <a:xfrm>
                    <a:off x="4041" y="1378"/>
                    <a:ext cx="87" cy="65"/>
                  </a:xfrm>
                  <a:custGeom>
                    <a:avLst/>
                    <a:gdLst>
                      <a:gd name="T0" fmla="*/ 34 w 87"/>
                      <a:gd name="T1" fmla="*/ 64 h 65"/>
                      <a:gd name="T2" fmla="*/ 86 w 87"/>
                      <a:gd name="T3" fmla="*/ 41 h 65"/>
                      <a:gd name="T4" fmla="*/ 27 w 87"/>
                      <a:gd name="T5" fmla="*/ 0 h 65"/>
                      <a:gd name="T6" fmla="*/ 0 w 87"/>
                      <a:gd name="T7" fmla="*/ 23 h 65"/>
                      <a:gd name="T8" fmla="*/ 34 w 87"/>
                      <a:gd name="T9" fmla="*/ 64 h 65"/>
                    </a:gdLst>
                    <a:ahLst/>
                    <a:cxnLst>
                      <a:cxn ang="0">
                        <a:pos x="T0" y="T1"/>
                      </a:cxn>
                      <a:cxn ang="0">
                        <a:pos x="T2" y="T3"/>
                      </a:cxn>
                      <a:cxn ang="0">
                        <a:pos x="T4" y="T5"/>
                      </a:cxn>
                      <a:cxn ang="0">
                        <a:pos x="T6" y="T7"/>
                      </a:cxn>
                      <a:cxn ang="0">
                        <a:pos x="T8" y="T9"/>
                      </a:cxn>
                    </a:cxnLst>
                    <a:rect l="0" t="0" r="r" b="b"/>
                    <a:pathLst>
                      <a:path w="87" h="65">
                        <a:moveTo>
                          <a:pt x="34" y="64"/>
                        </a:moveTo>
                        <a:lnTo>
                          <a:pt x="86" y="41"/>
                        </a:lnTo>
                        <a:lnTo>
                          <a:pt x="27" y="0"/>
                        </a:lnTo>
                        <a:lnTo>
                          <a:pt x="0" y="23"/>
                        </a:lnTo>
                        <a:lnTo>
                          <a:pt x="34" y="64"/>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68" name="Oval 135"/>
                <p:cNvSpPr>
                  <a:spLocks noChangeArrowheads="1"/>
                </p:cNvSpPr>
                <p:nvPr/>
              </p:nvSpPr>
              <p:spPr bwMode="auto">
                <a:xfrm>
                  <a:off x="3567" y="1513"/>
                  <a:ext cx="204" cy="14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9" name="Oval 136"/>
                <p:cNvSpPr>
                  <a:spLocks noChangeArrowheads="1"/>
                </p:cNvSpPr>
                <p:nvPr/>
              </p:nvSpPr>
              <p:spPr bwMode="auto">
                <a:xfrm>
                  <a:off x="3742" y="1513"/>
                  <a:ext cx="168" cy="12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0" name="Oval 137"/>
                <p:cNvSpPr>
                  <a:spLocks noChangeArrowheads="1"/>
                </p:cNvSpPr>
                <p:nvPr/>
              </p:nvSpPr>
              <p:spPr bwMode="auto">
                <a:xfrm>
                  <a:off x="3843" y="1469"/>
                  <a:ext cx="166" cy="12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1" name="Freeform 138"/>
                <p:cNvSpPr>
                  <a:spLocks/>
                </p:cNvSpPr>
                <p:nvPr/>
              </p:nvSpPr>
              <p:spPr bwMode="auto">
                <a:xfrm>
                  <a:off x="3696" y="1448"/>
                  <a:ext cx="345" cy="171"/>
                </a:xfrm>
                <a:custGeom>
                  <a:avLst/>
                  <a:gdLst>
                    <a:gd name="T0" fmla="*/ 321 w 345"/>
                    <a:gd name="T1" fmla="*/ 49 h 171"/>
                    <a:gd name="T2" fmla="*/ 288 w 345"/>
                    <a:gd name="T3" fmla="*/ 60 h 171"/>
                    <a:gd name="T4" fmla="*/ 195 w 345"/>
                    <a:gd name="T5" fmla="*/ 129 h 171"/>
                    <a:gd name="T6" fmla="*/ 174 w 345"/>
                    <a:gd name="T7" fmla="*/ 158 h 171"/>
                    <a:gd name="T8" fmla="*/ 73 w 345"/>
                    <a:gd name="T9" fmla="*/ 158 h 171"/>
                    <a:gd name="T10" fmla="*/ 52 w 345"/>
                    <a:gd name="T11" fmla="*/ 170 h 171"/>
                    <a:gd name="T12" fmla="*/ 0 w 345"/>
                    <a:gd name="T13" fmla="*/ 119 h 171"/>
                    <a:gd name="T14" fmla="*/ 233 w 345"/>
                    <a:gd name="T15" fmla="*/ 0 h 171"/>
                    <a:gd name="T16" fmla="*/ 344 w 345"/>
                    <a:gd name="T17" fmla="*/ 27 h 171"/>
                    <a:gd name="T18" fmla="*/ 321 w 345"/>
                    <a:gd name="T19" fmla="*/ 4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5" h="171">
                      <a:moveTo>
                        <a:pt x="321" y="49"/>
                      </a:moveTo>
                      <a:lnTo>
                        <a:pt x="288" y="60"/>
                      </a:lnTo>
                      <a:lnTo>
                        <a:pt x="195" y="129"/>
                      </a:lnTo>
                      <a:lnTo>
                        <a:pt x="174" y="158"/>
                      </a:lnTo>
                      <a:lnTo>
                        <a:pt x="73" y="158"/>
                      </a:lnTo>
                      <a:lnTo>
                        <a:pt x="52" y="170"/>
                      </a:lnTo>
                      <a:lnTo>
                        <a:pt x="0" y="119"/>
                      </a:lnTo>
                      <a:lnTo>
                        <a:pt x="233" y="0"/>
                      </a:lnTo>
                      <a:lnTo>
                        <a:pt x="344" y="27"/>
                      </a:lnTo>
                      <a:lnTo>
                        <a:pt x="321" y="49"/>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138" name="Group 139"/>
              <p:cNvGrpSpPr>
                <a:grpSpLocks/>
              </p:cNvGrpSpPr>
              <p:nvPr/>
            </p:nvGrpSpPr>
            <p:grpSpPr bwMode="auto">
              <a:xfrm>
                <a:off x="2248" y="907"/>
                <a:ext cx="556" cy="525"/>
                <a:chOff x="2248" y="907"/>
                <a:chExt cx="556" cy="525"/>
              </a:xfrm>
            </p:grpSpPr>
            <p:grpSp>
              <p:nvGrpSpPr>
                <p:cNvPr id="152" name="Group 140"/>
                <p:cNvGrpSpPr>
                  <a:grpSpLocks/>
                </p:cNvGrpSpPr>
                <p:nvPr/>
              </p:nvGrpSpPr>
              <p:grpSpPr bwMode="auto">
                <a:xfrm>
                  <a:off x="2248" y="982"/>
                  <a:ext cx="299" cy="314"/>
                  <a:chOff x="2248" y="982"/>
                  <a:chExt cx="299" cy="314"/>
                </a:xfrm>
              </p:grpSpPr>
              <p:sp>
                <p:nvSpPr>
                  <p:cNvPr id="163" name="Oval 141"/>
                  <p:cNvSpPr>
                    <a:spLocks noChangeArrowheads="1"/>
                  </p:cNvSpPr>
                  <p:nvPr/>
                </p:nvSpPr>
                <p:spPr bwMode="auto">
                  <a:xfrm>
                    <a:off x="2248" y="1091"/>
                    <a:ext cx="129" cy="9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4" name="Oval 142"/>
                  <p:cNvSpPr>
                    <a:spLocks noChangeArrowheads="1"/>
                  </p:cNvSpPr>
                  <p:nvPr/>
                </p:nvSpPr>
                <p:spPr bwMode="auto">
                  <a:xfrm>
                    <a:off x="2270" y="1174"/>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5" name="Oval 143"/>
                  <p:cNvSpPr>
                    <a:spLocks noChangeArrowheads="1"/>
                  </p:cNvSpPr>
                  <p:nvPr/>
                </p:nvSpPr>
                <p:spPr bwMode="auto">
                  <a:xfrm>
                    <a:off x="2307" y="982"/>
                    <a:ext cx="240"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6" name="Freeform 144"/>
                  <p:cNvSpPr>
                    <a:spLocks/>
                  </p:cNvSpPr>
                  <p:nvPr/>
                </p:nvSpPr>
                <p:spPr bwMode="auto">
                  <a:xfrm>
                    <a:off x="2291" y="1104"/>
                    <a:ext cx="84" cy="95"/>
                  </a:xfrm>
                  <a:custGeom>
                    <a:avLst/>
                    <a:gdLst>
                      <a:gd name="T0" fmla="*/ 47 w 84"/>
                      <a:gd name="T1" fmla="*/ 0 h 95"/>
                      <a:gd name="T2" fmla="*/ 0 w 84"/>
                      <a:gd name="T3" fmla="*/ 18 h 95"/>
                      <a:gd name="T4" fmla="*/ 1 w 84"/>
                      <a:gd name="T5" fmla="*/ 76 h 95"/>
                      <a:gd name="T6" fmla="*/ 16 w 84"/>
                      <a:gd name="T7" fmla="*/ 94 h 95"/>
                      <a:gd name="T8" fmla="*/ 83 w 84"/>
                      <a:gd name="T9" fmla="*/ 76 h 95"/>
                      <a:gd name="T10" fmla="*/ 47 w 84"/>
                      <a:gd name="T11" fmla="*/ 0 h 95"/>
                    </a:gdLst>
                    <a:ahLst/>
                    <a:cxnLst>
                      <a:cxn ang="0">
                        <a:pos x="T0" y="T1"/>
                      </a:cxn>
                      <a:cxn ang="0">
                        <a:pos x="T2" y="T3"/>
                      </a:cxn>
                      <a:cxn ang="0">
                        <a:pos x="T4" y="T5"/>
                      </a:cxn>
                      <a:cxn ang="0">
                        <a:pos x="T6" y="T7"/>
                      </a:cxn>
                      <a:cxn ang="0">
                        <a:pos x="T8" y="T9"/>
                      </a:cxn>
                      <a:cxn ang="0">
                        <a:pos x="T10" y="T11"/>
                      </a:cxn>
                    </a:cxnLst>
                    <a:rect l="0" t="0" r="r" b="b"/>
                    <a:pathLst>
                      <a:path w="84" h="95">
                        <a:moveTo>
                          <a:pt x="47" y="0"/>
                        </a:moveTo>
                        <a:lnTo>
                          <a:pt x="0" y="18"/>
                        </a:lnTo>
                        <a:lnTo>
                          <a:pt x="1" y="76"/>
                        </a:lnTo>
                        <a:lnTo>
                          <a:pt x="16" y="94"/>
                        </a:lnTo>
                        <a:lnTo>
                          <a:pt x="83" y="76"/>
                        </a:lnTo>
                        <a:lnTo>
                          <a:pt x="47"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153" name="Group 145"/>
                <p:cNvGrpSpPr>
                  <a:grpSpLocks/>
                </p:cNvGrpSpPr>
                <p:nvPr/>
              </p:nvGrpSpPr>
              <p:grpSpPr bwMode="auto">
                <a:xfrm>
                  <a:off x="2344" y="907"/>
                  <a:ext cx="460" cy="525"/>
                  <a:chOff x="2344" y="907"/>
                  <a:chExt cx="460" cy="525"/>
                </a:xfrm>
              </p:grpSpPr>
              <p:sp>
                <p:nvSpPr>
                  <p:cNvPr id="155" name="Oval 146"/>
                  <p:cNvSpPr>
                    <a:spLocks noChangeArrowheads="1"/>
                  </p:cNvSpPr>
                  <p:nvPr/>
                </p:nvSpPr>
                <p:spPr bwMode="auto">
                  <a:xfrm>
                    <a:off x="2491" y="929"/>
                    <a:ext cx="313"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6" name="Oval 147"/>
                  <p:cNvSpPr>
                    <a:spLocks noChangeArrowheads="1"/>
                  </p:cNvSpPr>
                  <p:nvPr/>
                </p:nvSpPr>
                <p:spPr bwMode="auto">
                  <a:xfrm>
                    <a:off x="2344" y="1091"/>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7" name="Oval 148"/>
                  <p:cNvSpPr>
                    <a:spLocks noChangeArrowheads="1"/>
                  </p:cNvSpPr>
                  <p:nvPr/>
                </p:nvSpPr>
                <p:spPr bwMode="auto">
                  <a:xfrm>
                    <a:off x="2380" y="1174"/>
                    <a:ext cx="242" cy="17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8" name="Oval 149"/>
                  <p:cNvSpPr>
                    <a:spLocks noChangeArrowheads="1"/>
                  </p:cNvSpPr>
                  <p:nvPr/>
                </p:nvSpPr>
                <p:spPr bwMode="auto">
                  <a:xfrm>
                    <a:off x="2454" y="1254"/>
                    <a:ext cx="240" cy="17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9" name="Oval 150"/>
                  <p:cNvSpPr>
                    <a:spLocks noChangeArrowheads="1"/>
                  </p:cNvSpPr>
                  <p:nvPr/>
                </p:nvSpPr>
                <p:spPr bwMode="auto">
                  <a:xfrm>
                    <a:off x="2471" y="1042"/>
                    <a:ext cx="214" cy="151"/>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0" name="Oval 151"/>
                  <p:cNvSpPr>
                    <a:spLocks noChangeArrowheads="1"/>
                  </p:cNvSpPr>
                  <p:nvPr/>
                </p:nvSpPr>
                <p:spPr bwMode="auto">
                  <a:xfrm>
                    <a:off x="2656" y="907"/>
                    <a:ext cx="129"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1" name="Freeform 152"/>
                  <p:cNvSpPr>
                    <a:spLocks/>
                  </p:cNvSpPr>
                  <p:nvPr/>
                </p:nvSpPr>
                <p:spPr bwMode="auto">
                  <a:xfrm>
                    <a:off x="2541" y="1010"/>
                    <a:ext cx="151" cy="76"/>
                  </a:xfrm>
                  <a:custGeom>
                    <a:avLst/>
                    <a:gdLst>
                      <a:gd name="T0" fmla="*/ 0 w 151"/>
                      <a:gd name="T1" fmla="*/ 20 h 76"/>
                      <a:gd name="T2" fmla="*/ 19 w 151"/>
                      <a:gd name="T3" fmla="*/ 56 h 76"/>
                      <a:gd name="T4" fmla="*/ 150 w 151"/>
                      <a:gd name="T5" fmla="*/ 75 h 76"/>
                      <a:gd name="T6" fmla="*/ 150 w 151"/>
                      <a:gd name="T7" fmla="*/ 28 h 76"/>
                      <a:gd name="T8" fmla="*/ 9 w 151"/>
                      <a:gd name="T9" fmla="*/ 0 h 76"/>
                      <a:gd name="T10" fmla="*/ 0 w 151"/>
                      <a:gd name="T11" fmla="*/ 20 h 76"/>
                    </a:gdLst>
                    <a:ahLst/>
                    <a:cxnLst>
                      <a:cxn ang="0">
                        <a:pos x="T0" y="T1"/>
                      </a:cxn>
                      <a:cxn ang="0">
                        <a:pos x="T2" y="T3"/>
                      </a:cxn>
                      <a:cxn ang="0">
                        <a:pos x="T4" y="T5"/>
                      </a:cxn>
                      <a:cxn ang="0">
                        <a:pos x="T6" y="T7"/>
                      </a:cxn>
                      <a:cxn ang="0">
                        <a:pos x="T8" y="T9"/>
                      </a:cxn>
                      <a:cxn ang="0">
                        <a:pos x="T10" y="T11"/>
                      </a:cxn>
                    </a:cxnLst>
                    <a:rect l="0" t="0" r="r" b="b"/>
                    <a:pathLst>
                      <a:path w="151" h="76">
                        <a:moveTo>
                          <a:pt x="0" y="20"/>
                        </a:moveTo>
                        <a:lnTo>
                          <a:pt x="19" y="56"/>
                        </a:lnTo>
                        <a:lnTo>
                          <a:pt x="150" y="75"/>
                        </a:lnTo>
                        <a:lnTo>
                          <a:pt x="150" y="28"/>
                        </a:lnTo>
                        <a:lnTo>
                          <a:pt x="9" y="0"/>
                        </a:lnTo>
                        <a:lnTo>
                          <a:pt x="0" y="2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sp>
                <p:nvSpPr>
                  <p:cNvPr id="162" name="Freeform 153"/>
                  <p:cNvSpPr>
                    <a:spLocks/>
                  </p:cNvSpPr>
                  <p:nvPr/>
                </p:nvSpPr>
                <p:spPr bwMode="auto">
                  <a:xfrm>
                    <a:off x="2394" y="1149"/>
                    <a:ext cx="172" cy="159"/>
                  </a:xfrm>
                  <a:custGeom>
                    <a:avLst/>
                    <a:gdLst>
                      <a:gd name="T0" fmla="*/ 106 w 172"/>
                      <a:gd name="T1" fmla="*/ 0 h 159"/>
                      <a:gd name="T2" fmla="*/ 0 w 172"/>
                      <a:gd name="T3" fmla="*/ 40 h 159"/>
                      <a:gd name="T4" fmla="*/ 44 w 172"/>
                      <a:gd name="T5" fmla="*/ 71 h 159"/>
                      <a:gd name="T6" fmla="*/ 50 w 172"/>
                      <a:gd name="T7" fmla="*/ 148 h 159"/>
                      <a:gd name="T8" fmla="*/ 75 w 172"/>
                      <a:gd name="T9" fmla="*/ 158 h 159"/>
                      <a:gd name="T10" fmla="*/ 164 w 172"/>
                      <a:gd name="T11" fmla="*/ 108 h 159"/>
                      <a:gd name="T12" fmla="*/ 171 w 172"/>
                      <a:gd name="T13" fmla="*/ 16 h 159"/>
                      <a:gd name="T14" fmla="*/ 106 w 172"/>
                      <a:gd name="T15" fmla="*/ 0 h 1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 h="159">
                        <a:moveTo>
                          <a:pt x="106" y="0"/>
                        </a:moveTo>
                        <a:lnTo>
                          <a:pt x="0" y="40"/>
                        </a:lnTo>
                        <a:lnTo>
                          <a:pt x="44" y="71"/>
                        </a:lnTo>
                        <a:lnTo>
                          <a:pt x="50" y="148"/>
                        </a:lnTo>
                        <a:lnTo>
                          <a:pt x="75" y="158"/>
                        </a:lnTo>
                        <a:lnTo>
                          <a:pt x="164" y="108"/>
                        </a:lnTo>
                        <a:lnTo>
                          <a:pt x="171" y="16"/>
                        </a:lnTo>
                        <a:lnTo>
                          <a:pt x="106"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54" name="Freeform 154"/>
                <p:cNvSpPr>
                  <a:spLocks/>
                </p:cNvSpPr>
                <p:nvPr/>
              </p:nvSpPr>
              <p:spPr bwMode="auto">
                <a:xfrm>
                  <a:off x="2650" y="963"/>
                  <a:ext cx="88" cy="75"/>
                </a:xfrm>
                <a:custGeom>
                  <a:avLst/>
                  <a:gdLst>
                    <a:gd name="T0" fmla="*/ 0 w 88"/>
                    <a:gd name="T1" fmla="*/ 39 h 75"/>
                    <a:gd name="T2" fmla="*/ 37 w 88"/>
                    <a:gd name="T3" fmla="*/ 0 h 75"/>
                    <a:gd name="T4" fmla="*/ 87 w 88"/>
                    <a:gd name="T5" fmla="*/ 39 h 75"/>
                    <a:gd name="T6" fmla="*/ 45 w 88"/>
                    <a:gd name="T7" fmla="*/ 74 h 75"/>
                    <a:gd name="T8" fmla="*/ 0 w 88"/>
                    <a:gd name="T9" fmla="*/ 39 h 75"/>
                  </a:gdLst>
                  <a:ahLst/>
                  <a:cxnLst>
                    <a:cxn ang="0">
                      <a:pos x="T0" y="T1"/>
                    </a:cxn>
                    <a:cxn ang="0">
                      <a:pos x="T2" y="T3"/>
                    </a:cxn>
                    <a:cxn ang="0">
                      <a:pos x="T4" y="T5"/>
                    </a:cxn>
                    <a:cxn ang="0">
                      <a:pos x="T6" y="T7"/>
                    </a:cxn>
                    <a:cxn ang="0">
                      <a:pos x="T8" y="T9"/>
                    </a:cxn>
                  </a:cxnLst>
                  <a:rect l="0" t="0" r="r" b="b"/>
                  <a:pathLst>
                    <a:path w="88" h="75">
                      <a:moveTo>
                        <a:pt x="0" y="39"/>
                      </a:moveTo>
                      <a:lnTo>
                        <a:pt x="37" y="0"/>
                      </a:lnTo>
                      <a:lnTo>
                        <a:pt x="87" y="39"/>
                      </a:lnTo>
                      <a:lnTo>
                        <a:pt x="45" y="74"/>
                      </a:lnTo>
                      <a:lnTo>
                        <a:pt x="0" y="39"/>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139" name="Group 155"/>
              <p:cNvGrpSpPr>
                <a:grpSpLocks/>
              </p:cNvGrpSpPr>
              <p:nvPr/>
            </p:nvGrpSpPr>
            <p:grpSpPr bwMode="auto">
              <a:xfrm>
                <a:off x="2529" y="820"/>
                <a:ext cx="1638" cy="883"/>
                <a:chOff x="2529" y="820"/>
                <a:chExt cx="1638" cy="883"/>
              </a:xfrm>
            </p:grpSpPr>
            <p:sp>
              <p:nvSpPr>
                <p:cNvPr id="140" name="Oval 156"/>
                <p:cNvSpPr>
                  <a:spLocks noChangeArrowheads="1"/>
                </p:cNvSpPr>
                <p:nvPr/>
              </p:nvSpPr>
              <p:spPr bwMode="auto">
                <a:xfrm>
                  <a:off x="3042" y="848"/>
                  <a:ext cx="388" cy="28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1" name="Oval 157"/>
                <p:cNvSpPr>
                  <a:spLocks noChangeArrowheads="1"/>
                </p:cNvSpPr>
                <p:nvPr/>
              </p:nvSpPr>
              <p:spPr bwMode="auto">
                <a:xfrm>
                  <a:off x="3374" y="820"/>
                  <a:ext cx="313"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2" name="Oval 158"/>
                <p:cNvSpPr>
                  <a:spLocks noChangeArrowheads="1"/>
                </p:cNvSpPr>
                <p:nvPr/>
              </p:nvSpPr>
              <p:spPr bwMode="auto">
                <a:xfrm>
                  <a:off x="3668" y="1065"/>
                  <a:ext cx="499" cy="36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3" name="Oval 159"/>
                <p:cNvSpPr>
                  <a:spLocks noChangeArrowheads="1"/>
                </p:cNvSpPr>
                <p:nvPr/>
              </p:nvSpPr>
              <p:spPr bwMode="auto">
                <a:xfrm>
                  <a:off x="2712" y="1228"/>
                  <a:ext cx="570" cy="42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4" name="Oval 160"/>
                <p:cNvSpPr>
                  <a:spLocks noChangeArrowheads="1"/>
                </p:cNvSpPr>
                <p:nvPr/>
              </p:nvSpPr>
              <p:spPr bwMode="auto">
                <a:xfrm>
                  <a:off x="3521" y="1282"/>
                  <a:ext cx="422" cy="31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5" name="Oval 161"/>
                <p:cNvSpPr>
                  <a:spLocks noChangeArrowheads="1"/>
                </p:cNvSpPr>
                <p:nvPr/>
              </p:nvSpPr>
              <p:spPr bwMode="auto">
                <a:xfrm>
                  <a:off x="2564" y="1310"/>
                  <a:ext cx="315" cy="229"/>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6" name="Oval 162"/>
                <p:cNvSpPr>
                  <a:spLocks noChangeArrowheads="1"/>
                </p:cNvSpPr>
                <p:nvPr/>
              </p:nvSpPr>
              <p:spPr bwMode="auto">
                <a:xfrm>
                  <a:off x="2529" y="1119"/>
                  <a:ext cx="312"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7" name="Oval 163"/>
                <p:cNvSpPr>
                  <a:spLocks noChangeArrowheads="1"/>
                </p:cNvSpPr>
                <p:nvPr/>
              </p:nvSpPr>
              <p:spPr bwMode="auto">
                <a:xfrm>
                  <a:off x="2675" y="902"/>
                  <a:ext cx="498" cy="36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8" name="Oval 164"/>
                <p:cNvSpPr>
                  <a:spLocks noChangeArrowheads="1"/>
                </p:cNvSpPr>
                <p:nvPr/>
              </p:nvSpPr>
              <p:spPr bwMode="auto">
                <a:xfrm>
                  <a:off x="3115" y="1336"/>
                  <a:ext cx="500" cy="36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9" name="Oval 165"/>
                <p:cNvSpPr>
                  <a:spLocks noChangeArrowheads="1"/>
                </p:cNvSpPr>
                <p:nvPr/>
              </p:nvSpPr>
              <p:spPr bwMode="auto">
                <a:xfrm>
                  <a:off x="3742" y="929"/>
                  <a:ext cx="386" cy="28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0" name="Oval 166"/>
                <p:cNvSpPr>
                  <a:spLocks noChangeArrowheads="1"/>
                </p:cNvSpPr>
                <p:nvPr/>
              </p:nvSpPr>
              <p:spPr bwMode="auto">
                <a:xfrm>
                  <a:off x="3631" y="820"/>
                  <a:ext cx="351" cy="25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1" name="Freeform 167"/>
                <p:cNvSpPr>
                  <a:spLocks/>
                </p:cNvSpPr>
                <p:nvPr/>
              </p:nvSpPr>
              <p:spPr bwMode="auto">
                <a:xfrm>
                  <a:off x="2661" y="889"/>
                  <a:ext cx="1415" cy="700"/>
                </a:xfrm>
                <a:custGeom>
                  <a:avLst/>
                  <a:gdLst>
                    <a:gd name="T0" fmla="*/ 436 w 1415"/>
                    <a:gd name="T1" fmla="*/ 70 h 700"/>
                    <a:gd name="T2" fmla="*/ 494 w 1415"/>
                    <a:gd name="T3" fmla="*/ 20 h 700"/>
                    <a:gd name="T4" fmla="*/ 759 w 1415"/>
                    <a:gd name="T5" fmla="*/ 24 h 700"/>
                    <a:gd name="T6" fmla="*/ 947 w 1415"/>
                    <a:gd name="T7" fmla="*/ 0 h 700"/>
                    <a:gd name="T8" fmla="*/ 1180 w 1415"/>
                    <a:gd name="T9" fmla="*/ 83 h 700"/>
                    <a:gd name="T10" fmla="*/ 1300 w 1415"/>
                    <a:gd name="T11" fmla="*/ 60 h 700"/>
                    <a:gd name="T12" fmla="*/ 1362 w 1415"/>
                    <a:gd name="T13" fmla="*/ 70 h 700"/>
                    <a:gd name="T14" fmla="*/ 1376 w 1415"/>
                    <a:gd name="T15" fmla="*/ 278 h 700"/>
                    <a:gd name="T16" fmla="*/ 1414 w 1415"/>
                    <a:gd name="T17" fmla="*/ 311 h 700"/>
                    <a:gd name="T18" fmla="*/ 1304 w 1415"/>
                    <a:gd name="T19" fmla="*/ 472 h 700"/>
                    <a:gd name="T20" fmla="*/ 1185 w 1415"/>
                    <a:gd name="T21" fmla="*/ 363 h 700"/>
                    <a:gd name="T22" fmla="*/ 1153 w 1415"/>
                    <a:gd name="T23" fmla="*/ 418 h 700"/>
                    <a:gd name="T24" fmla="*/ 986 w 1415"/>
                    <a:gd name="T25" fmla="*/ 640 h 700"/>
                    <a:gd name="T26" fmla="*/ 427 w 1415"/>
                    <a:gd name="T27" fmla="*/ 699 h 700"/>
                    <a:gd name="T28" fmla="*/ 135 w 1415"/>
                    <a:gd name="T29" fmla="*/ 655 h 700"/>
                    <a:gd name="T30" fmla="*/ 45 w 1415"/>
                    <a:gd name="T31" fmla="*/ 519 h 700"/>
                    <a:gd name="T32" fmla="*/ 45 w 1415"/>
                    <a:gd name="T33" fmla="*/ 379 h 700"/>
                    <a:gd name="T34" fmla="*/ 0 w 1415"/>
                    <a:gd name="T35" fmla="*/ 261 h 700"/>
                    <a:gd name="T36" fmla="*/ 436 w 1415"/>
                    <a:gd name="T37" fmla="*/ 70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15" h="700">
                      <a:moveTo>
                        <a:pt x="436" y="70"/>
                      </a:moveTo>
                      <a:lnTo>
                        <a:pt x="494" y="20"/>
                      </a:lnTo>
                      <a:lnTo>
                        <a:pt x="759" y="24"/>
                      </a:lnTo>
                      <a:lnTo>
                        <a:pt x="947" y="0"/>
                      </a:lnTo>
                      <a:lnTo>
                        <a:pt x="1180" y="83"/>
                      </a:lnTo>
                      <a:lnTo>
                        <a:pt x="1300" y="60"/>
                      </a:lnTo>
                      <a:lnTo>
                        <a:pt x="1362" y="70"/>
                      </a:lnTo>
                      <a:lnTo>
                        <a:pt x="1376" y="278"/>
                      </a:lnTo>
                      <a:lnTo>
                        <a:pt x="1414" y="311"/>
                      </a:lnTo>
                      <a:lnTo>
                        <a:pt x="1304" y="472"/>
                      </a:lnTo>
                      <a:lnTo>
                        <a:pt x="1185" y="363"/>
                      </a:lnTo>
                      <a:lnTo>
                        <a:pt x="1153" y="418"/>
                      </a:lnTo>
                      <a:lnTo>
                        <a:pt x="986" y="640"/>
                      </a:lnTo>
                      <a:lnTo>
                        <a:pt x="427" y="699"/>
                      </a:lnTo>
                      <a:lnTo>
                        <a:pt x="135" y="655"/>
                      </a:lnTo>
                      <a:lnTo>
                        <a:pt x="45" y="519"/>
                      </a:lnTo>
                      <a:lnTo>
                        <a:pt x="45" y="379"/>
                      </a:lnTo>
                      <a:lnTo>
                        <a:pt x="0" y="261"/>
                      </a:lnTo>
                      <a:lnTo>
                        <a:pt x="436" y="7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sp>
          <p:nvSpPr>
            <p:cNvPr id="6" name="AutoShape 519"/>
            <p:cNvSpPr>
              <a:spLocks noChangeArrowheads="1"/>
            </p:cNvSpPr>
            <p:nvPr/>
          </p:nvSpPr>
          <p:spPr bwMode="auto">
            <a:xfrm>
              <a:off x="1238395" y="1933070"/>
              <a:ext cx="6538607" cy="2168548"/>
            </a:xfrm>
            <a:prstGeom prst="roundRect">
              <a:avLst>
                <a:gd name="adj" fmla="val 13253"/>
              </a:avLst>
            </a:prstGeom>
            <a:solidFill>
              <a:srgbClr val="00FFFF"/>
            </a:solidFill>
            <a:ln w="6350">
              <a:solidFill>
                <a:schemeClr val="tx1"/>
              </a:solidFill>
              <a:prstDash val="dash"/>
              <a:round/>
              <a:headEnd/>
              <a:tailEnd/>
            </a:ln>
          </p:spPr>
          <p:txBody>
            <a:bodyPr wrap="none" anchor="ctr"/>
            <a:lstStyle/>
            <a:p>
              <a:endParaRPr lang="zh-CN" altLang="en-US" sz="1200" b="1">
                <a:latin typeface="微软雅黑" pitchFamily="34" charset="-122"/>
                <a:ea typeface="微软雅黑" pitchFamily="34" charset="-122"/>
              </a:endParaRPr>
            </a:p>
          </p:txBody>
        </p:sp>
        <p:sp>
          <p:nvSpPr>
            <p:cNvPr id="7" name="Oval 19"/>
            <p:cNvSpPr>
              <a:spLocks noChangeArrowheads="1"/>
            </p:cNvSpPr>
            <p:nvPr/>
          </p:nvSpPr>
          <p:spPr bwMode="auto">
            <a:xfrm>
              <a:off x="1405186" y="2296385"/>
              <a:ext cx="3286828" cy="1631290"/>
            </a:xfrm>
            <a:prstGeom prst="ellipse">
              <a:avLst/>
            </a:prstGeom>
            <a:solidFill>
              <a:srgbClr val="66FF99"/>
            </a:solidFill>
            <a:ln w="6350">
              <a:solidFill>
                <a:schemeClr val="tx1"/>
              </a:solidFill>
              <a:prstDash val="dash"/>
              <a:round/>
              <a:headEnd/>
              <a:tailEnd/>
            </a:ln>
          </p:spPr>
          <p:txBody>
            <a:bodyPr wrap="none" anchor="ctr"/>
            <a:lstStyle/>
            <a:p>
              <a:endParaRPr lang="zh-CN" altLang="en-US" sz="1200" b="1">
                <a:latin typeface="微软雅黑" pitchFamily="34" charset="-122"/>
                <a:ea typeface="微软雅黑" pitchFamily="34" charset="-122"/>
              </a:endParaRPr>
            </a:p>
          </p:txBody>
        </p:sp>
        <p:pic>
          <p:nvPicPr>
            <p:cNvPr id="8" name="Picture 222" descr="D-Link%20DI-713P%20Wireless%20Broadband%20route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153473" y="2075398"/>
              <a:ext cx="556043" cy="5210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Oval 21"/>
            <p:cNvSpPr>
              <a:spLocks noChangeArrowheads="1"/>
            </p:cNvSpPr>
            <p:nvPr/>
          </p:nvSpPr>
          <p:spPr bwMode="auto">
            <a:xfrm>
              <a:off x="4593057" y="2312070"/>
              <a:ext cx="3060001" cy="1615605"/>
            </a:xfrm>
            <a:prstGeom prst="ellipse">
              <a:avLst/>
            </a:prstGeom>
            <a:solidFill>
              <a:srgbClr val="FFCCFF"/>
            </a:solidFill>
            <a:ln w="6350" algn="ctr">
              <a:solidFill>
                <a:schemeClr val="tx1"/>
              </a:solidFill>
              <a:prstDash val="dash"/>
              <a:miter lim="800000"/>
              <a:headEnd/>
              <a:tailEnd/>
            </a:ln>
            <a:effectLst/>
          </p:spPr>
          <p:txBody>
            <a:bodyPr wrap="none" anchor="ctr"/>
            <a:lstStyle/>
            <a:p>
              <a:pPr algn="ctr"/>
              <a:endParaRPr lang="zh-CN" altLang="en-US" sz="1200" b="1">
                <a:latin typeface="微软雅黑" pitchFamily="34" charset="-122"/>
                <a:ea typeface="微软雅黑" pitchFamily="34" charset="-122"/>
              </a:endParaRPr>
            </a:p>
          </p:txBody>
        </p:sp>
        <p:sp>
          <p:nvSpPr>
            <p:cNvPr id="10" name="Text Box 45"/>
            <p:cNvSpPr txBox="1">
              <a:spLocks noChangeArrowheads="1"/>
            </p:cNvSpPr>
            <p:nvPr/>
          </p:nvSpPr>
          <p:spPr bwMode="auto">
            <a:xfrm>
              <a:off x="6105139" y="2513667"/>
              <a:ext cx="943628" cy="401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85000"/>
                </a:lnSpc>
              </a:pPr>
              <a:r>
                <a:rPr lang="zh-CN" altLang="en-US" sz="1200" b="1" dirty="0">
                  <a:latin typeface="微软雅黑" pitchFamily="34" charset="-122"/>
                  <a:ea typeface="微软雅黑" pitchFamily="34" charset="-122"/>
                </a:rPr>
                <a:t>基本服务集</a:t>
              </a:r>
            </a:p>
            <a:p>
              <a:pPr eaLnBrk="1" hangingPunct="1">
                <a:lnSpc>
                  <a:spcPct val="85000"/>
                </a:lnSpc>
              </a:pPr>
              <a:r>
                <a:rPr lang="zh-CN" altLang="en-US" sz="1200" b="1" dirty="0">
                  <a:latin typeface="微软雅黑" pitchFamily="34" charset="-122"/>
                  <a:ea typeface="微软雅黑" pitchFamily="34" charset="-122"/>
                </a:rPr>
                <a:t>       </a:t>
              </a:r>
              <a:r>
                <a:rPr lang="en-US" altLang="zh-CN" sz="1200" b="1" dirty="0">
                  <a:latin typeface="微软雅黑" pitchFamily="34" charset="-122"/>
                  <a:ea typeface="微软雅黑" pitchFamily="34" charset="-122"/>
                </a:rPr>
                <a:t>BSS</a:t>
              </a:r>
            </a:p>
          </p:txBody>
        </p:sp>
        <p:sp>
          <p:nvSpPr>
            <p:cNvPr id="11" name="Text Box 46"/>
            <p:cNvSpPr txBox="1">
              <a:spLocks noChangeArrowheads="1"/>
            </p:cNvSpPr>
            <p:nvPr/>
          </p:nvSpPr>
          <p:spPr bwMode="auto">
            <a:xfrm>
              <a:off x="1469915" y="1937064"/>
              <a:ext cx="1095827" cy="4565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1200" b="1" dirty="0">
                  <a:latin typeface="微软雅黑" pitchFamily="34" charset="-122"/>
                  <a:ea typeface="微软雅黑" pitchFamily="34" charset="-122"/>
                </a:rPr>
                <a:t>扩展的服务集</a:t>
              </a:r>
            </a:p>
            <a:p>
              <a:pPr algn="ctr" eaLnBrk="1" hangingPunct="1"/>
              <a:r>
                <a:rPr lang="en-US" altLang="zh-CN" sz="1200" b="1" dirty="0">
                  <a:latin typeface="微软雅黑" pitchFamily="34" charset="-122"/>
                  <a:ea typeface="微软雅黑" pitchFamily="34" charset="-122"/>
                </a:rPr>
                <a:t>ESS</a:t>
              </a:r>
            </a:p>
          </p:txBody>
        </p:sp>
        <p:sp>
          <p:nvSpPr>
            <p:cNvPr id="12" name="Text Box 175"/>
            <p:cNvSpPr txBox="1">
              <a:spLocks noChangeArrowheads="1"/>
            </p:cNvSpPr>
            <p:nvPr/>
          </p:nvSpPr>
          <p:spPr bwMode="auto">
            <a:xfrm>
              <a:off x="1541451" y="2937231"/>
              <a:ext cx="300082" cy="276999"/>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200" b="1" dirty="0">
                  <a:solidFill>
                    <a:srgbClr val="0000FF"/>
                  </a:solidFill>
                  <a:latin typeface="微软雅黑" pitchFamily="34" charset="-122"/>
                  <a:ea typeface="微软雅黑" pitchFamily="34" charset="-122"/>
                </a:rPr>
                <a:t>A</a:t>
              </a:r>
            </a:p>
          </p:txBody>
        </p:sp>
        <p:sp>
          <p:nvSpPr>
            <p:cNvPr id="13" name="Text Box 176"/>
            <p:cNvSpPr txBox="1">
              <a:spLocks noChangeArrowheads="1"/>
            </p:cNvSpPr>
            <p:nvPr/>
          </p:nvSpPr>
          <p:spPr bwMode="auto">
            <a:xfrm>
              <a:off x="6950912" y="3033216"/>
              <a:ext cx="290464"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200" b="1" dirty="0">
                  <a:solidFill>
                    <a:srgbClr val="0000FF"/>
                  </a:solidFill>
                  <a:latin typeface="微软雅黑" pitchFamily="34" charset="-122"/>
                  <a:ea typeface="微软雅黑" pitchFamily="34" charset="-122"/>
                </a:rPr>
                <a:t>B</a:t>
              </a:r>
            </a:p>
          </p:txBody>
        </p:sp>
        <p:sp>
          <p:nvSpPr>
            <p:cNvPr id="14" name="AutoShape 180"/>
            <p:cNvSpPr>
              <a:spLocks noChangeArrowheads="1"/>
            </p:cNvSpPr>
            <p:nvPr/>
          </p:nvSpPr>
          <p:spPr bwMode="auto">
            <a:xfrm>
              <a:off x="4277338" y="3679732"/>
              <a:ext cx="500675" cy="320867"/>
            </a:xfrm>
            <a:prstGeom prst="wedgeRoundRectCallout">
              <a:avLst>
                <a:gd name="adj1" fmla="val 131898"/>
                <a:gd name="adj2" fmla="val -108287"/>
                <a:gd name="adj3" fmla="val 16667"/>
              </a:avLst>
            </a:prstGeom>
            <a:solidFill>
              <a:srgbClr val="FFFF00"/>
            </a:solidFill>
            <a:ln w="9525">
              <a:solidFill>
                <a:schemeClr val="tx1"/>
              </a:solidFill>
              <a:miter lim="800000"/>
              <a:headEnd/>
              <a:tailEnd/>
            </a:ln>
            <a:effectLst/>
          </p:spPr>
          <p:txBody>
            <a:bodyPr/>
            <a:lstStyle/>
            <a:p>
              <a:pPr algn="ctr">
                <a:defRPr/>
              </a:pPr>
              <a:endParaRPr lang="zh-CN" altLang="zh-CN" sz="1200" b="1">
                <a:latin typeface="微软雅黑" pitchFamily="34" charset="-122"/>
                <a:ea typeface="微软雅黑" pitchFamily="34" charset="-122"/>
              </a:endParaRPr>
            </a:p>
          </p:txBody>
        </p:sp>
        <p:sp>
          <p:nvSpPr>
            <p:cNvPr id="15" name="Text Box 178"/>
            <p:cNvSpPr txBox="1">
              <a:spLocks noChangeArrowheads="1"/>
            </p:cNvSpPr>
            <p:nvPr/>
          </p:nvSpPr>
          <p:spPr bwMode="auto">
            <a:xfrm>
              <a:off x="4268945" y="3690713"/>
              <a:ext cx="487034" cy="2739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200" b="1" dirty="0">
                  <a:latin typeface="微软雅黑" pitchFamily="34" charset="-122"/>
                  <a:ea typeface="微软雅黑" pitchFamily="34" charset="-122"/>
                </a:rPr>
                <a:t>漫游</a:t>
              </a:r>
            </a:p>
          </p:txBody>
        </p:sp>
        <p:sp>
          <p:nvSpPr>
            <p:cNvPr id="16" name="Text Box 50"/>
            <p:cNvSpPr txBox="1">
              <a:spLocks noChangeArrowheads="1"/>
            </p:cNvSpPr>
            <p:nvPr/>
          </p:nvSpPr>
          <p:spPr bwMode="auto">
            <a:xfrm>
              <a:off x="3653335" y="2015732"/>
              <a:ext cx="1043817" cy="2975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200" b="1" dirty="0" smtClean="0">
                  <a:solidFill>
                    <a:srgbClr val="0000FF"/>
                  </a:solidFill>
                  <a:latin typeface="微软雅黑" pitchFamily="34" charset="-122"/>
                  <a:ea typeface="微软雅黑" pitchFamily="34" charset="-122"/>
                </a:rPr>
                <a:t>接入点 </a:t>
              </a:r>
              <a:r>
                <a:rPr lang="en-US" altLang="zh-CN" sz="1200" b="1" dirty="0" smtClean="0">
                  <a:solidFill>
                    <a:srgbClr val="0000FF"/>
                  </a:solidFill>
                  <a:latin typeface="微软雅黑" pitchFamily="34" charset="-122"/>
                  <a:ea typeface="微软雅黑" pitchFamily="34" charset="-122"/>
                </a:rPr>
                <a:t>AP</a:t>
              </a:r>
              <a:r>
                <a:rPr lang="en-US" altLang="zh-CN" sz="1200" b="1" baseline="-25000" dirty="0" smtClean="0">
                  <a:solidFill>
                    <a:srgbClr val="0000FF"/>
                  </a:solidFill>
                  <a:latin typeface="微软雅黑" pitchFamily="34" charset="-122"/>
                  <a:ea typeface="微软雅黑" pitchFamily="34" charset="-122"/>
                </a:rPr>
                <a:t>1</a:t>
              </a:r>
              <a:endParaRPr lang="en-US" altLang="zh-CN" sz="1200" b="1" baseline="-25000" dirty="0">
                <a:solidFill>
                  <a:srgbClr val="0000FF"/>
                </a:solidFill>
                <a:latin typeface="微软雅黑" pitchFamily="34" charset="-122"/>
                <a:ea typeface="微软雅黑" pitchFamily="34" charset="-122"/>
              </a:endParaRPr>
            </a:p>
          </p:txBody>
        </p:sp>
        <p:sp>
          <p:nvSpPr>
            <p:cNvPr id="17" name="Freeform 288"/>
            <p:cNvSpPr>
              <a:spLocks/>
            </p:cNvSpPr>
            <p:nvPr/>
          </p:nvSpPr>
          <p:spPr bwMode="auto">
            <a:xfrm>
              <a:off x="2993258" y="1895076"/>
              <a:ext cx="150791" cy="250594"/>
            </a:xfrm>
            <a:custGeom>
              <a:avLst/>
              <a:gdLst>
                <a:gd name="T0" fmla="*/ 0 w 336"/>
                <a:gd name="T1" fmla="*/ 0 h 358"/>
                <a:gd name="T2" fmla="*/ 171148 w 336"/>
                <a:gd name="T3" fmla="*/ 194437 h 358"/>
                <a:gd name="T4" fmla="*/ 115510 w 336"/>
                <a:gd name="T5" fmla="*/ 183542 h 358"/>
                <a:gd name="T6" fmla="*/ 203200 w 336"/>
                <a:gd name="T7" fmla="*/ 300037 h 358"/>
                <a:gd name="T8" fmla="*/ 32052 w 336"/>
                <a:gd name="T9" fmla="*/ 139123 h 358"/>
                <a:gd name="T10" fmla="*/ 103414 w 336"/>
                <a:gd name="T11" fmla="*/ 155885 h 358"/>
                <a:gd name="T12" fmla="*/ 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18" name="Freeform 291"/>
            <p:cNvSpPr>
              <a:spLocks/>
            </p:cNvSpPr>
            <p:nvPr/>
          </p:nvSpPr>
          <p:spPr bwMode="auto">
            <a:xfrm>
              <a:off x="3526917" y="2196054"/>
              <a:ext cx="150791" cy="250595"/>
            </a:xfrm>
            <a:custGeom>
              <a:avLst/>
              <a:gdLst>
                <a:gd name="T0" fmla="*/ 203200 w 336"/>
                <a:gd name="T1" fmla="*/ 300038 h 358"/>
                <a:gd name="T2" fmla="*/ 31448 w 336"/>
                <a:gd name="T3" fmla="*/ 105600 h 358"/>
                <a:gd name="T4" fmla="*/ 87690 w 336"/>
                <a:gd name="T5" fmla="*/ 116495 h 358"/>
                <a:gd name="T6" fmla="*/ 0 w 336"/>
                <a:gd name="T7" fmla="*/ 0 h 358"/>
                <a:gd name="T8" fmla="*/ 171148 w 336"/>
                <a:gd name="T9" fmla="*/ 160914 h 358"/>
                <a:gd name="T10" fmla="*/ 99181 w 336"/>
                <a:gd name="T11" fmla="*/ 144152 h 358"/>
                <a:gd name="T12" fmla="*/ 20320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19" name="Freeform 293"/>
            <p:cNvSpPr>
              <a:spLocks/>
            </p:cNvSpPr>
            <p:nvPr/>
          </p:nvSpPr>
          <p:spPr bwMode="auto">
            <a:xfrm>
              <a:off x="2993258" y="2186773"/>
              <a:ext cx="150791" cy="250594"/>
            </a:xfrm>
            <a:custGeom>
              <a:avLst/>
              <a:gdLst>
                <a:gd name="T0" fmla="*/ 0 w 336"/>
                <a:gd name="T1" fmla="*/ 300037 h 358"/>
                <a:gd name="T2" fmla="*/ 171148 w 336"/>
                <a:gd name="T3" fmla="*/ 105600 h 358"/>
                <a:gd name="T4" fmla="*/ 115510 w 336"/>
                <a:gd name="T5" fmla="*/ 116495 h 358"/>
                <a:gd name="T6" fmla="*/ 203200 w 336"/>
                <a:gd name="T7" fmla="*/ 0 h 358"/>
                <a:gd name="T8" fmla="*/ 31448 w 336"/>
                <a:gd name="T9" fmla="*/ 160914 h 358"/>
                <a:gd name="T10" fmla="*/ 103414 w 336"/>
                <a:gd name="T11" fmla="*/ 144152 h 358"/>
                <a:gd name="T12" fmla="*/ 0 w 336"/>
                <a:gd name="T13" fmla="*/ 300037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20" name="Freeform 294"/>
            <p:cNvSpPr>
              <a:spLocks/>
            </p:cNvSpPr>
            <p:nvPr/>
          </p:nvSpPr>
          <p:spPr bwMode="auto">
            <a:xfrm>
              <a:off x="3526917" y="1895076"/>
              <a:ext cx="150791" cy="250594"/>
            </a:xfrm>
            <a:custGeom>
              <a:avLst/>
              <a:gdLst>
                <a:gd name="T0" fmla="*/ 203200 w 336"/>
                <a:gd name="T1" fmla="*/ 0 h 358"/>
                <a:gd name="T2" fmla="*/ 32052 w 336"/>
                <a:gd name="T3" fmla="*/ 194437 h 358"/>
                <a:gd name="T4" fmla="*/ 87690 w 336"/>
                <a:gd name="T5" fmla="*/ 183542 h 358"/>
                <a:gd name="T6" fmla="*/ 0 w 336"/>
                <a:gd name="T7" fmla="*/ 300037 h 358"/>
                <a:gd name="T8" fmla="*/ 171148 w 336"/>
                <a:gd name="T9" fmla="*/ 139123 h 358"/>
                <a:gd name="T10" fmla="*/ 99786 w 336"/>
                <a:gd name="T11" fmla="*/ 155885 h 358"/>
                <a:gd name="T12" fmla="*/ 20320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pic>
          <p:nvPicPr>
            <p:cNvPr id="21" name="Picture 297" descr="D-Link%20DI-713P%20Wireless%20Broadband%20route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450683" y="2136389"/>
              <a:ext cx="556043" cy="521077"/>
            </a:xfrm>
            <a:prstGeom prst="rect">
              <a:avLst/>
            </a:prstGeom>
            <a:noFill/>
            <a:ln>
              <a:noFill/>
            </a:ln>
          </p:spPr>
        </p:pic>
        <p:sp>
          <p:nvSpPr>
            <p:cNvPr id="22" name="Text Box 300"/>
            <p:cNvSpPr txBox="1">
              <a:spLocks noChangeArrowheads="1"/>
            </p:cNvSpPr>
            <p:nvPr/>
          </p:nvSpPr>
          <p:spPr bwMode="auto">
            <a:xfrm>
              <a:off x="5944654" y="2030742"/>
              <a:ext cx="1043817" cy="2975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200" b="1" dirty="0" smtClean="0">
                  <a:solidFill>
                    <a:srgbClr val="0000FF"/>
                  </a:solidFill>
                  <a:latin typeface="微软雅黑" pitchFamily="34" charset="-122"/>
                  <a:ea typeface="微软雅黑" pitchFamily="34" charset="-122"/>
                </a:rPr>
                <a:t>接入点 </a:t>
              </a:r>
              <a:r>
                <a:rPr lang="en-US" altLang="zh-CN" sz="1200" b="1" dirty="0" smtClean="0">
                  <a:solidFill>
                    <a:srgbClr val="0000FF"/>
                  </a:solidFill>
                  <a:latin typeface="微软雅黑" pitchFamily="34" charset="-122"/>
                  <a:ea typeface="微软雅黑" pitchFamily="34" charset="-122"/>
                </a:rPr>
                <a:t>AP</a:t>
              </a:r>
              <a:r>
                <a:rPr lang="en-US" altLang="zh-CN" sz="1200" b="1" baseline="-25000" dirty="0" smtClean="0">
                  <a:solidFill>
                    <a:srgbClr val="0000FF"/>
                  </a:solidFill>
                  <a:latin typeface="微软雅黑" pitchFamily="34" charset="-122"/>
                  <a:ea typeface="微软雅黑" pitchFamily="34" charset="-122"/>
                </a:rPr>
                <a:t>2</a:t>
              </a:r>
              <a:endParaRPr lang="en-US" altLang="zh-CN" sz="1200" b="1" baseline="-25000" dirty="0">
                <a:solidFill>
                  <a:srgbClr val="0000FF"/>
                </a:solidFill>
                <a:latin typeface="微软雅黑" pitchFamily="34" charset="-122"/>
                <a:ea typeface="微软雅黑" pitchFamily="34" charset="-122"/>
              </a:endParaRPr>
            </a:p>
          </p:txBody>
        </p:sp>
        <p:sp>
          <p:nvSpPr>
            <p:cNvPr id="23" name="Line 49"/>
            <p:cNvSpPr>
              <a:spLocks noChangeShapeType="1"/>
            </p:cNvSpPr>
            <p:nvPr/>
          </p:nvSpPr>
          <p:spPr bwMode="auto">
            <a:xfrm flipV="1">
              <a:off x="5610898" y="1670949"/>
              <a:ext cx="0" cy="700785"/>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sz="1200" b="1">
                <a:latin typeface="微软雅黑" pitchFamily="34" charset="-122"/>
                <a:ea typeface="微软雅黑" pitchFamily="34" charset="-122"/>
              </a:endParaRPr>
            </a:p>
          </p:txBody>
        </p:sp>
        <p:sp>
          <p:nvSpPr>
            <p:cNvPr id="24" name="Text Box 190"/>
            <p:cNvSpPr txBox="1">
              <a:spLocks noChangeArrowheads="1"/>
            </p:cNvSpPr>
            <p:nvPr/>
          </p:nvSpPr>
          <p:spPr bwMode="auto">
            <a:xfrm>
              <a:off x="7042949" y="1490975"/>
              <a:ext cx="639232" cy="2739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200" b="1" dirty="0">
                  <a:latin typeface="微软雅黑" pitchFamily="34" charset="-122"/>
                  <a:ea typeface="微软雅黑" pitchFamily="34" charset="-122"/>
                </a:rPr>
                <a:t>互联网</a:t>
              </a:r>
            </a:p>
          </p:txBody>
        </p:sp>
        <p:sp>
          <p:nvSpPr>
            <p:cNvPr id="25" name="Freeform 301"/>
            <p:cNvSpPr>
              <a:spLocks/>
            </p:cNvSpPr>
            <p:nvPr/>
          </p:nvSpPr>
          <p:spPr bwMode="auto">
            <a:xfrm>
              <a:off x="5290467" y="1954741"/>
              <a:ext cx="150791" cy="250595"/>
            </a:xfrm>
            <a:custGeom>
              <a:avLst/>
              <a:gdLst>
                <a:gd name="T0" fmla="*/ 0 w 336"/>
                <a:gd name="T1" fmla="*/ 0 h 358"/>
                <a:gd name="T2" fmla="*/ 171148 w 336"/>
                <a:gd name="T3" fmla="*/ 194438 h 358"/>
                <a:gd name="T4" fmla="*/ 115510 w 336"/>
                <a:gd name="T5" fmla="*/ 183543 h 358"/>
                <a:gd name="T6" fmla="*/ 203200 w 336"/>
                <a:gd name="T7" fmla="*/ 300038 h 358"/>
                <a:gd name="T8" fmla="*/ 32052 w 336"/>
                <a:gd name="T9" fmla="*/ 139124 h 358"/>
                <a:gd name="T10" fmla="*/ 103414 w 336"/>
                <a:gd name="T11" fmla="*/ 155886 h 358"/>
                <a:gd name="T12" fmla="*/ 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26" name="Freeform 302"/>
            <p:cNvSpPr>
              <a:spLocks/>
            </p:cNvSpPr>
            <p:nvPr/>
          </p:nvSpPr>
          <p:spPr bwMode="auto">
            <a:xfrm>
              <a:off x="5780538" y="2196054"/>
              <a:ext cx="150791" cy="250595"/>
            </a:xfrm>
            <a:custGeom>
              <a:avLst/>
              <a:gdLst>
                <a:gd name="T0" fmla="*/ 203200 w 336"/>
                <a:gd name="T1" fmla="*/ 300038 h 358"/>
                <a:gd name="T2" fmla="*/ 31448 w 336"/>
                <a:gd name="T3" fmla="*/ 105600 h 358"/>
                <a:gd name="T4" fmla="*/ 87690 w 336"/>
                <a:gd name="T5" fmla="*/ 116495 h 358"/>
                <a:gd name="T6" fmla="*/ 0 w 336"/>
                <a:gd name="T7" fmla="*/ 0 h 358"/>
                <a:gd name="T8" fmla="*/ 171148 w 336"/>
                <a:gd name="T9" fmla="*/ 160914 h 358"/>
                <a:gd name="T10" fmla="*/ 99181 w 336"/>
                <a:gd name="T11" fmla="*/ 144152 h 358"/>
                <a:gd name="T12" fmla="*/ 20320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27" name="Freeform 303"/>
            <p:cNvSpPr>
              <a:spLocks/>
            </p:cNvSpPr>
            <p:nvPr/>
          </p:nvSpPr>
          <p:spPr bwMode="auto">
            <a:xfrm>
              <a:off x="5290467" y="2246438"/>
              <a:ext cx="150791" cy="250595"/>
            </a:xfrm>
            <a:custGeom>
              <a:avLst/>
              <a:gdLst>
                <a:gd name="T0" fmla="*/ 0 w 336"/>
                <a:gd name="T1" fmla="*/ 300038 h 358"/>
                <a:gd name="T2" fmla="*/ 171148 w 336"/>
                <a:gd name="T3" fmla="*/ 105600 h 358"/>
                <a:gd name="T4" fmla="*/ 115510 w 336"/>
                <a:gd name="T5" fmla="*/ 116495 h 358"/>
                <a:gd name="T6" fmla="*/ 203200 w 336"/>
                <a:gd name="T7" fmla="*/ 0 h 358"/>
                <a:gd name="T8" fmla="*/ 31448 w 336"/>
                <a:gd name="T9" fmla="*/ 160914 h 358"/>
                <a:gd name="T10" fmla="*/ 103414 w 336"/>
                <a:gd name="T11" fmla="*/ 144152 h 358"/>
                <a:gd name="T12" fmla="*/ 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28" name="Freeform 304"/>
            <p:cNvSpPr>
              <a:spLocks/>
            </p:cNvSpPr>
            <p:nvPr/>
          </p:nvSpPr>
          <p:spPr bwMode="auto">
            <a:xfrm>
              <a:off x="5780538" y="1895076"/>
              <a:ext cx="150791" cy="250594"/>
            </a:xfrm>
            <a:custGeom>
              <a:avLst/>
              <a:gdLst>
                <a:gd name="T0" fmla="*/ 203200 w 336"/>
                <a:gd name="T1" fmla="*/ 0 h 358"/>
                <a:gd name="T2" fmla="*/ 32052 w 336"/>
                <a:gd name="T3" fmla="*/ 194437 h 358"/>
                <a:gd name="T4" fmla="*/ 87690 w 336"/>
                <a:gd name="T5" fmla="*/ 183542 h 358"/>
                <a:gd name="T6" fmla="*/ 0 w 336"/>
                <a:gd name="T7" fmla="*/ 300037 h 358"/>
                <a:gd name="T8" fmla="*/ 171148 w 336"/>
                <a:gd name="T9" fmla="*/ 139123 h 358"/>
                <a:gd name="T10" fmla="*/ 99786 w 336"/>
                <a:gd name="T11" fmla="*/ 155885 h 358"/>
                <a:gd name="T12" fmla="*/ 20320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29" name="Text Box 305"/>
            <p:cNvSpPr txBox="1">
              <a:spLocks noChangeArrowheads="1"/>
            </p:cNvSpPr>
            <p:nvPr/>
          </p:nvSpPr>
          <p:spPr bwMode="auto">
            <a:xfrm>
              <a:off x="4259668" y="1389859"/>
              <a:ext cx="1049850" cy="2739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200" b="1">
                  <a:latin typeface="微软雅黑" pitchFamily="34" charset="-122"/>
                  <a:ea typeface="微软雅黑" pitchFamily="34" charset="-122"/>
                </a:rPr>
                <a:t>分配系统 </a:t>
              </a:r>
              <a:r>
                <a:rPr lang="en-US" altLang="zh-CN" sz="1200" b="1">
                  <a:latin typeface="微软雅黑" pitchFamily="34" charset="-122"/>
                  <a:ea typeface="微软雅黑" pitchFamily="34" charset="-122"/>
                </a:rPr>
                <a:t>DS</a:t>
              </a:r>
            </a:p>
          </p:txBody>
        </p:sp>
        <p:pic>
          <p:nvPicPr>
            <p:cNvPr id="30" name="Picture 306"/>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251761" y="1559574"/>
              <a:ext cx="445305" cy="2280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699">
                  <a:solidFill>
                    <a:srgbClr val="000000"/>
                  </a:solidFill>
                  <a:miter lim="800000"/>
                  <a:headEnd/>
                  <a:tailEnd/>
                </a14:hiddenLine>
              </a:ext>
            </a:extLst>
          </p:spPr>
        </p:pic>
        <p:sp>
          <p:nvSpPr>
            <p:cNvPr id="31" name="Line 403"/>
            <p:cNvSpPr>
              <a:spLocks noChangeShapeType="1"/>
            </p:cNvSpPr>
            <p:nvPr/>
          </p:nvSpPr>
          <p:spPr bwMode="auto">
            <a:xfrm flipV="1">
              <a:off x="2030786" y="2556698"/>
              <a:ext cx="1228713" cy="481301"/>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32" name="Line 404"/>
            <p:cNvSpPr>
              <a:spLocks noChangeShapeType="1"/>
            </p:cNvSpPr>
            <p:nvPr/>
          </p:nvSpPr>
          <p:spPr bwMode="auto">
            <a:xfrm flipV="1">
              <a:off x="2724661" y="2556698"/>
              <a:ext cx="642040" cy="962601"/>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33" name="Line 405"/>
            <p:cNvSpPr>
              <a:spLocks noChangeShapeType="1"/>
            </p:cNvSpPr>
            <p:nvPr/>
          </p:nvSpPr>
          <p:spPr bwMode="auto">
            <a:xfrm flipV="1">
              <a:off x="5023048" y="2497033"/>
              <a:ext cx="480647" cy="300978"/>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34" name="Line 406"/>
            <p:cNvSpPr>
              <a:spLocks noChangeShapeType="1"/>
            </p:cNvSpPr>
            <p:nvPr/>
          </p:nvSpPr>
          <p:spPr bwMode="auto">
            <a:xfrm>
              <a:off x="3526918" y="2497033"/>
              <a:ext cx="656032" cy="300315"/>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35" name="Line 407"/>
            <p:cNvSpPr>
              <a:spLocks noChangeShapeType="1"/>
            </p:cNvSpPr>
            <p:nvPr/>
          </p:nvSpPr>
          <p:spPr bwMode="auto">
            <a:xfrm flipV="1">
              <a:off x="3411467" y="2556698"/>
              <a:ext cx="62437" cy="894670"/>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36" name="Line 408"/>
            <p:cNvSpPr>
              <a:spLocks noChangeShapeType="1"/>
            </p:cNvSpPr>
            <p:nvPr/>
          </p:nvSpPr>
          <p:spPr bwMode="auto">
            <a:xfrm flipV="1">
              <a:off x="5329185" y="2556697"/>
              <a:ext cx="281713" cy="721287"/>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37" name="Line 409"/>
            <p:cNvSpPr>
              <a:spLocks noChangeShapeType="1"/>
            </p:cNvSpPr>
            <p:nvPr/>
          </p:nvSpPr>
          <p:spPr bwMode="auto">
            <a:xfrm flipH="1" flipV="1">
              <a:off x="5825305" y="2556698"/>
              <a:ext cx="918184" cy="574284"/>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38" name="Line 410"/>
            <p:cNvSpPr>
              <a:spLocks noChangeShapeType="1"/>
            </p:cNvSpPr>
            <p:nvPr/>
          </p:nvSpPr>
          <p:spPr bwMode="auto">
            <a:xfrm flipH="1" flipV="1">
              <a:off x="5716922" y="2556697"/>
              <a:ext cx="581577" cy="721288"/>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39" name="Line 422"/>
            <p:cNvSpPr>
              <a:spLocks noChangeShapeType="1"/>
            </p:cNvSpPr>
            <p:nvPr/>
          </p:nvSpPr>
          <p:spPr bwMode="auto">
            <a:xfrm flipH="1" flipV="1">
              <a:off x="5663910" y="2556698"/>
              <a:ext cx="225060" cy="811230"/>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40" name="Text Box 423"/>
            <p:cNvSpPr txBox="1">
              <a:spLocks noChangeArrowheads="1"/>
            </p:cNvSpPr>
            <p:nvPr/>
          </p:nvSpPr>
          <p:spPr bwMode="auto">
            <a:xfrm>
              <a:off x="5954138" y="3458307"/>
              <a:ext cx="348172"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200" b="1" dirty="0">
                  <a:solidFill>
                    <a:srgbClr val="0000FF"/>
                  </a:solidFill>
                  <a:latin typeface="微软雅黑" pitchFamily="34" charset="-122"/>
                  <a:ea typeface="微软雅黑" pitchFamily="34" charset="-122"/>
                </a:rPr>
                <a:t>A</a:t>
              </a:r>
              <a:r>
                <a:rPr lang="en-US" altLang="zh-CN" sz="1200" b="1" dirty="0">
                  <a:solidFill>
                    <a:srgbClr val="0000FF"/>
                  </a:solidFill>
                  <a:latin typeface="微软雅黑" pitchFamily="34" charset="-122"/>
                  <a:ea typeface="微软雅黑" pitchFamily="34" charset="-122"/>
                  <a:cs typeface="Times New Roman" pitchFamily="18" charset="0"/>
                </a:rPr>
                <a:t>'</a:t>
              </a:r>
            </a:p>
          </p:txBody>
        </p:sp>
        <p:sp>
          <p:nvSpPr>
            <p:cNvPr id="41" name="Line 517"/>
            <p:cNvSpPr>
              <a:spLocks noChangeShapeType="1"/>
            </p:cNvSpPr>
            <p:nvPr/>
          </p:nvSpPr>
          <p:spPr bwMode="auto">
            <a:xfrm flipH="1">
              <a:off x="2351217" y="1642530"/>
              <a:ext cx="521879" cy="0"/>
            </a:xfrm>
            <a:prstGeom prst="line">
              <a:avLst/>
            </a:prstGeom>
            <a:noFill/>
            <a:ln w="38100">
              <a:solidFill>
                <a:srgbClr val="CC00CC"/>
              </a:solidFill>
              <a:round/>
              <a:headEnd/>
              <a:tailEnd type="triangle" w="med" len="lg"/>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42" name="Text Box 44"/>
            <p:cNvSpPr txBox="1">
              <a:spLocks noChangeArrowheads="1"/>
            </p:cNvSpPr>
            <p:nvPr/>
          </p:nvSpPr>
          <p:spPr bwMode="auto">
            <a:xfrm>
              <a:off x="1941487" y="2427012"/>
              <a:ext cx="943628" cy="401803"/>
            </a:xfrm>
            <a:prstGeom prst="rect">
              <a:avLst/>
            </a:prstGeom>
            <a:noFill/>
            <a:ln>
              <a:noFill/>
            </a:ln>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85000"/>
                </a:lnSpc>
              </a:pPr>
              <a:r>
                <a:rPr lang="zh-CN" altLang="en-US" sz="1200" b="1" dirty="0">
                  <a:latin typeface="微软雅黑" pitchFamily="34" charset="-122"/>
                  <a:ea typeface="微软雅黑" pitchFamily="34" charset="-122"/>
                </a:rPr>
                <a:t>基本服务集</a:t>
              </a:r>
            </a:p>
            <a:p>
              <a:pPr eaLnBrk="1" hangingPunct="1">
                <a:lnSpc>
                  <a:spcPct val="85000"/>
                </a:lnSpc>
              </a:pPr>
              <a:r>
                <a:rPr lang="zh-CN" altLang="en-US" sz="1200" b="1" dirty="0">
                  <a:latin typeface="微软雅黑" pitchFamily="34" charset="-122"/>
                  <a:ea typeface="微软雅黑" pitchFamily="34" charset="-122"/>
                </a:rPr>
                <a:t>       </a:t>
              </a:r>
              <a:r>
                <a:rPr lang="en-US" altLang="zh-CN" sz="1200" b="1" dirty="0">
                  <a:latin typeface="微软雅黑" pitchFamily="34" charset="-122"/>
                  <a:ea typeface="微软雅黑" pitchFamily="34" charset="-122"/>
                </a:rPr>
                <a:t>BSS</a:t>
              </a:r>
            </a:p>
          </p:txBody>
        </p:sp>
        <p:sp>
          <p:nvSpPr>
            <p:cNvPr id="43" name="Line 48"/>
            <p:cNvSpPr>
              <a:spLocks noChangeShapeType="1"/>
            </p:cNvSpPr>
            <p:nvPr/>
          </p:nvSpPr>
          <p:spPr bwMode="auto">
            <a:xfrm flipH="1">
              <a:off x="3341373" y="1670950"/>
              <a:ext cx="0" cy="625435"/>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sz="1200" b="1">
                <a:latin typeface="微软雅黑" pitchFamily="34" charset="-122"/>
                <a:ea typeface="微软雅黑" pitchFamily="34" charset="-122"/>
              </a:endParaRPr>
            </a:p>
          </p:txBody>
        </p:sp>
        <p:sp>
          <p:nvSpPr>
            <p:cNvPr id="44" name="Rectangle 515"/>
            <p:cNvSpPr>
              <a:spLocks noChangeArrowheads="1"/>
            </p:cNvSpPr>
            <p:nvPr/>
          </p:nvSpPr>
          <p:spPr bwMode="auto">
            <a:xfrm>
              <a:off x="2725839" y="1505174"/>
              <a:ext cx="426456" cy="285106"/>
            </a:xfrm>
            <a:prstGeom prst="rect">
              <a:avLst/>
            </a:prstGeom>
            <a:solidFill>
              <a:srgbClr val="66FF99"/>
            </a:solidFill>
            <a:ln w="9525">
              <a:solidFill>
                <a:schemeClr val="tx1"/>
              </a:solidFill>
              <a:miter lim="800000"/>
              <a:headEnd/>
              <a:tailEnd/>
            </a:ln>
          </p:spPr>
          <p:txBody>
            <a:bodyPr wrap="none" anchor="ctr"/>
            <a:lstStyle/>
            <a:p>
              <a:pPr algn="ctr"/>
              <a:r>
                <a:rPr lang="zh-CN" altLang="en-US" sz="1200" b="1" dirty="0">
                  <a:latin typeface="微软雅黑" pitchFamily="34" charset="-122"/>
                  <a:ea typeface="微软雅黑" pitchFamily="34" charset="-122"/>
                </a:rPr>
                <a:t>门户</a:t>
              </a:r>
              <a:endParaRPr lang="en-US" altLang="zh-CN" sz="1200" b="1" dirty="0">
                <a:latin typeface="微软雅黑" pitchFamily="34" charset="-122"/>
                <a:ea typeface="微软雅黑" pitchFamily="34" charset="-122"/>
              </a:endParaRPr>
            </a:p>
          </p:txBody>
        </p:sp>
        <p:sp>
          <p:nvSpPr>
            <p:cNvPr id="45" name="Text Box 518"/>
            <p:cNvSpPr txBox="1">
              <a:spLocks noChangeArrowheads="1"/>
            </p:cNvSpPr>
            <p:nvPr/>
          </p:nvSpPr>
          <p:spPr bwMode="auto">
            <a:xfrm>
              <a:off x="1381251" y="1389984"/>
              <a:ext cx="1097412" cy="401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lnSpc>
                  <a:spcPct val="85000"/>
                </a:lnSpc>
              </a:pPr>
              <a:r>
                <a:rPr lang="zh-CN" altLang="en-US" sz="1200" b="1" dirty="0">
                  <a:latin typeface="微软雅黑" pitchFamily="34" charset="-122"/>
                  <a:ea typeface="微软雅黑" pitchFamily="34" charset="-122"/>
                </a:rPr>
                <a:t>至其他 </a:t>
              </a:r>
              <a:r>
                <a:rPr lang="en-US" altLang="zh-CN" sz="1200" b="1" dirty="0">
                  <a:latin typeface="微软雅黑" pitchFamily="34" charset="-122"/>
                  <a:ea typeface="微软雅黑" pitchFamily="34" charset="-122"/>
                </a:rPr>
                <a:t>802.x</a:t>
              </a:r>
            </a:p>
            <a:p>
              <a:pPr algn="ctr" eaLnBrk="1" hangingPunct="1">
                <a:lnSpc>
                  <a:spcPct val="85000"/>
                </a:lnSpc>
              </a:pPr>
              <a:r>
                <a:rPr lang="zh-CN" altLang="en-US" sz="1200" b="1" dirty="0">
                  <a:latin typeface="微软雅黑" pitchFamily="34" charset="-122"/>
                  <a:ea typeface="微软雅黑" pitchFamily="34" charset="-122"/>
                </a:rPr>
                <a:t>局域网</a:t>
              </a:r>
            </a:p>
          </p:txBody>
        </p:sp>
        <p:grpSp>
          <p:nvGrpSpPr>
            <p:cNvPr id="46" name="组合 45"/>
            <p:cNvGrpSpPr/>
            <p:nvPr/>
          </p:nvGrpSpPr>
          <p:grpSpPr>
            <a:xfrm>
              <a:off x="1722903" y="2848788"/>
              <a:ext cx="360485" cy="386301"/>
              <a:chOff x="2565534" y="4101618"/>
              <a:chExt cx="360485" cy="386301"/>
            </a:xfrm>
          </p:grpSpPr>
          <p:sp>
            <p:nvSpPr>
              <p:cNvPr id="128"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grpSp>
            <p:nvGrpSpPr>
              <p:cNvPr id="129" name="Group 424"/>
              <p:cNvGrpSpPr>
                <a:grpSpLocks/>
              </p:cNvGrpSpPr>
              <p:nvPr/>
            </p:nvGrpSpPr>
            <p:grpSpPr bwMode="auto">
              <a:xfrm>
                <a:off x="2565534" y="4101618"/>
                <a:ext cx="360485" cy="119330"/>
                <a:chOff x="748" y="2251"/>
                <a:chExt cx="306" cy="90"/>
              </a:xfrm>
            </p:grpSpPr>
            <p:sp>
              <p:nvSpPr>
                <p:cNvPr id="131"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32"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33"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34"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35"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36"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30" name="Picture 200" descr="jisuanji"/>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47" name="组合 46"/>
            <p:cNvGrpSpPr/>
            <p:nvPr/>
          </p:nvGrpSpPr>
          <p:grpSpPr>
            <a:xfrm>
              <a:off x="2427290" y="3293431"/>
              <a:ext cx="360485" cy="386301"/>
              <a:chOff x="2565534" y="4101618"/>
              <a:chExt cx="360485" cy="386301"/>
            </a:xfrm>
          </p:grpSpPr>
          <p:sp>
            <p:nvSpPr>
              <p:cNvPr id="119"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grpSp>
            <p:nvGrpSpPr>
              <p:cNvPr id="120" name="Group 424"/>
              <p:cNvGrpSpPr>
                <a:grpSpLocks/>
              </p:cNvGrpSpPr>
              <p:nvPr/>
            </p:nvGrpSpPr>
            <p:grpSpPr bwMode="auto">
              <a:xfrm>
                <a:off x="2565534" y="4101618"/>
                <a:ext cx="360485" cy="119330"/>
                <a:chOff x="748" y="2251"/>
                <a:chExt cx="306" cy="90"/>
              </a:xfrm>
            </p:grpSpPr>
            <p:sp>
              <p:nvSpPr>
                <p:cNvPr id="122"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23"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24"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25"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26"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27"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21" name="Picture 200" descr="jisuanji"/>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48" name="组合 47"/>
            <p:cNvGrpSpPr/>
            <p:nvPr/>
          </p:nvGrpSpPr>
          <p:grpSpPr>
            <a:xfrm>
              <a:off x="3238017" y="3431480"/>
              <a:ext cx="360485" cy="386301"/>
              <a:chOff x="2565534" y="4101618"/>
              <a:chExt cx="360485" cy="386301"/>
            </a:xfrm>
          </p:grpSpPr>
          <p:sp>
            <p:nvSpPr>
              <p:cNvPr id="110"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grpSp>
            <p:nvGrpSpPr>
              <p:cNvPr id="111" name="Group 424"/>
              <p:cNvGrpSpPr>
                <a:grpSpLocks/>
              </p:cNvGrpSpPr>
              <p:nvPr/>
            </p:nvGrpSpPr>
            <p:grpSpPr bwMode="auto">
              <a:xfrm>
                <a:off x="2565534" y="4101618"/>
                <a:ext cx="360485" cy="119330"/>
                <a:chOff x="748" y="2251"/>
                <a:chExt cx="306" cy="90"/>
              </a:xfrm>
            </p:grpSpPr>
            <p:sp>
              <p:nvSpPr>
                <p:cNvPr id="113"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14"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15"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16"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17"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18"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12" name="Picture 200" descr="jisuanji"/>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49" name="组合 48"/>
            <p:cNvGrpSpPr/>
            <p:nvPr/>
          </p:nvGrpSpPr>
          <p:grpSpPr>
            <a:xfrm>
              <a:off x="4133514" y="2581817"/>
              <a:ext cx="360485" cy="386301"/>
              <a:chOff x="2565534" y="4101618"/>
              <a:chExt cx="360485" cy="386301"/>
            </a:xfrm>
          </p:grpSpPr>
          <p:sp>
            <p:nvSpPr>
              <p:cNvPr id="101"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grpSp>
            <p:nvGrpSpPr>
              <p:cNvPr id="102" name="Group 424"/>
              <p:cNvGrpSpPr>
                <a:grpSpLocks/>
              </p:cNvGrpSpPr>
              <p:nvPr/>
            </p:nvGrpSpPr>
            <p:grpSpPr bwMode="auto">
              <a:xfrm>
                <a:off x="2565534" y="4101618"/>
                <a:ext cx="360485" cy="119330"/>
                <a:chOff x="748" y="2251"/>
                <a:chExt cx="306" cy="90"/>
              </a:xfrm>
            </p:grpSpPr>
            <p:sp>
              <p:nvSpPr>
                <p:cNvPr id="104"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5"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6"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7"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8"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9"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03" name="Picture 200" descr="jisuanji"/>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50" name="组合 49"/>
            <p:cNvGrpSpPr/>
            <p:nvPr/>
          </p:nvGrpSpPr>
          <p:grpSpPr>
            <a:xfrm>
              <a:off x="6266571" y="3293431"/>
              <a:ext cx="360485" cy="386301"/>
              <a:chOff x="2565534" y="4101618"/>
              <a:chExt cx="360485" cy="386301"/>
            </a:xfrm>
          </p:grpSpPr>
          <p:sp>
            <p:nvSpPr>
              <p:cNvPr id="92"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grpSp>
            <p:nvGrpSpPr>
              <p:cNvPr id="93" name="Group 424"/>
              <p:cNvGrpSpPr>
                <a:grpSpLocks/>
              </p:cNvGrpSpPr>
              <p:nvPr/>
            </p:nvGrpSpPr>
            <p:grpSpPr bwMode="auto">
              <a:xfrm>
                <a:off x="2565534" y="4101618"/>
                <a:ext cx="360485" cy="119330"/>
                <a:chOff x="748" y="2251"/>
                <a:chExt cx="306" cy="90"/>
              </a:xfrm>
            </p:grpSpPr>
            <p:sp>
              <p:nvSpPr>
                <p:cNvPr id="95"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6"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7"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8"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9"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0"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94" name="Picture 200" descr="jisuanji"/>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51" name="组合 50"/>
            <p:cNvGrpSpPr/>
            <p:nvPr/>
          </p:nvGrpSpPr>
          <p:grpSpPr>
            <a:xfrm>
              <a:off x="5719330" y="3367928"/>
              <a:ext cx="360485" cy="386301"/>
              <a:chOff x="2565534" y="4101618"/>
              <a:chExt cx="360485" cy="386301"/>
            </a:xfrm>
          </p:grpSpPr>
          <p:sp>
            <p:nvSpPr>
              <p:cNvPr id="83"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grpSp>
            <p:nvGrpSpPr>
              <p:cNvPr id="84" name="Group 424"/>
              <p:cNvGrpSpPr>
                <a:grpSpLocks/>
              </p:cNvGrpSpPr>
              <p:nvPr/>
            </p:nvGrpSpPr>
            <p:grpSpPr bwMode="auto">
              <a:xfrm>
                <a:off x="2565534" y="4101618"/>
                <a:ext cx="360485" cy="119330"/>
                <a:chOff x="748" y="2251"/>
                <a:chExt cx="306" cy="90"/>
              </a:xfrm>
            </p:grpSpPr>
            <p:sp>
              <p:nvSpPr>
                <p:cNvPr id="86"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7"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8"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9"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0"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1"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85" name="Picture 200" descr="jisuanji"/>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52" name="组合 51"/>
            <p:cNvGrpSpPr/>
            <p:nvPr/>
          </p:nvGrpSpPr>
          <p:grpSpPr>
            <a:xfrm>
              <a:off x="5023048" y="3051428"/>
              <a:ext cx="360485" cy="386301"/>
              <a:chOff x="2565534" y="4101618"/>
              <a:chExt cx="360485" cy="386301"/>
            </a:xfrm>
          </p:grpSpPr>
          <p:sp>
            <p:nvSpPr>
              <p:cNvPr id="74"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grpSp>
            <p:nvGrpSpPr>
              <p:cNvPr id="75" name="Group 424"/>
              <p:cNvGrpSpPr>
                <a:grpSpLocks/>
              </p:cNvGrpSpPr>
              <p:nvPr/>
            </p:nvGrpSpPr>
            <p:grpSpPr bwMode="auto">
              <a:xfrm>
                <a:off x="2565534" y="4101618"/>
                <a:ext cx="360485" cy="119330"/>
                <a:chOff x="748" y="2251"/>
                <a:chExt cx="306" cy="90"/>
              </a:xfrm>
            </p:grpSpPr>
            <p:sp>
              <p:nvSpPr>
                <p:cNvPr id="77"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8"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9"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0"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1"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2"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76" name="Picture 200" descr="jisuanji"/>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53" name="组合 52"/>
            <p:cNvGrpSpPr/>
            <p:nvPr/>
          </p:nvGrpSpPr>
          <p:grpSpPr>
            <a:xfrm>
              <a:off x="4727120" y="2592906"/>
              <a:ext cx="360485" cy="386301"/>
              <a:chOff x="2565534" y="4101618"/>
              <a:chExt cx="360485" cy="386301"/>
            </a:xfrm>
          </p:grpSpPr>
          <p:sp>
            <p:nvSpPr>
              <p:cNvPr id="65"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grpSp>
            <p:nvGrpSpPr>
              <p:cNvPr id="66" name="Group 424"/>
              <p:cNvGrpSpPr>
                <a:grpSpLocks/>
              </p:cNvGrpSpPr>
              <p:nvPr/>
            </p:nvGrpSpPr>
            <p:grpSpPr bwMode="auto">
              <a:xfrm>
                <a:off x="2565534" y="4101618"/>
                <a:ext cx="360485" cy="119330"/>
                <a:chOff x="748" y="2251"/>
                <a:chExt cx="306" cy="90"/>
              </a:xfrm>
            </p:grpSpPr>
            <p:sp>
              <p:nvSpPr>
                <p:cNvPr id="68"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9"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0"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1"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2"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3"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67" name="Picture 200" descr="jisuanji"/>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54" name="组合 53"/>
            <p:cNvGrpSpPr/>
            <p:nvPr/>
          </p:nvGrpSpPr>
          <p:grpSpPr>
            <a:xfrm>
              <a:off x="6699801" y="2930654"/>
              <a:ext cx="360485" cy="386301"/>
              <a:chOff x="2565534" y="4101618"/>
              <a:chExt cx="360485" cy="386301"/>
            </a:xfrm>
          </p:grpSpPr>
          <p:sp>
            <p:nvSpPr>
              <p:cNvPr id="56"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grpSp>
            <p:nvGrpSpPr>
              <p:cNvPr id="57" name="Group 424"/>
              <p:cNvGrpSpPr>
                <a:grpSpLocks/>
              </p:cNvGrpSpPr>
              <p:nvPr/>
            </p:nvGrpSpPr>
            <p:grpSpPr bwMode="auto">
              <a:xfrm>
                <a:off x="2565534" y="4101618"/>
                <a:ext cx="360485" cy="119330"/>
                <a:chOff x="748" y="2251"/>
                <a:chExt cx="306" cy="90"/>
              </a:xfrm>
            </p:grpSpPr>
            <p:sp>
              <p:nvSpPr>
                <p:cNvPr id="59"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0"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1"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2"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3"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4"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58" name="Picture 200" descr="jisuanji"/>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55" name="Line 177"/>
            <p:cNvSpPr>
              <a:spLocks noChangeShapeType="1"/>
            </p:cNvSpPr>
            <p:nvPr/>
          </p:nvSpPr>
          <p:spPr bwMode="auto">
            <a:xfrm>
              <a:off x="2007463" y="3152717"/>
              <a:ext cx="3739150" cy="420309"/>
            </a:xfrm>
            <a:prstGeom prst="line">
              <a:avLst/>
            </a:prstGeom>
            <a:noFill/>
            <a:ln w="38100">
              <a:solidFill>
                <a:srgbClr val="0000FF"/>
              </a:solidFill>
              <a:prstDash val="sysDot"/>
              <a:round/>
              <a:headEnd/>
              <a:tailEnd type="triangle" w="sm" len="me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grpSp>
      <p:sp>
        <p:nvSpPr>
          <p:cNvPr id="197" name="矩形 196"/>
          <p:cNvSpPr/>
          <p:nvPr/>
        </p:nvSpPr>
        <p:spPr>
          <a:xfrm>
            <a:off x="1381829" y="795523"/>
            <a:ext cx="6321976" cy="523220"/>
          </a:xfrm>
          <a:prstGeom prst="rect">
            <a:avLst/>
          </a:prstGeom>
          <a:solidFill>
            <a:srgbClr val="00FFFF"/>
          </a:solidFill>
          <a:ln>
            <a:solidFill>
              <a:schemeClr val="tx1"/>
            </a:solidFill>
          </a:ln>
        </p:spPr>
        <p:txBody>
          <a:bodyPr wrap="square">
            <a:spAutoFit/>
          </a:bodyPr>
          <a:lstStyle/>
          <a:p>
            <a:r>
              <a:rPr lang="en-US" altLang="zh-CN" sz="1400" b="1" dirty="0">
                <a:latin typeface="微软雅黑" pitchFamily="34" charset="-122"/>
                <a:ea typeface="微软雅黑" pitchFamily="34" charset="-122"/>
              </a:rPr>
              <a:t>ESS </a:t>
            </a:r>
            <a:r>
              <a:rPr lang="zh-CN" altLang="en-US" sz="1400" b="1" dirty="0">
                <a:latin typeface="微软雅黑" pitchFamily="34" charset="-122"/>
                <a:ea typeface="微软雅黑" pitchFamily="34" charset="-122"/>
              </a:rPr>
              <a:t>还可</a:t>
            </a:r>
            <a:r>
              <a:rPr lang="zh-CN" altLang="en-US" sz="1400" b="1" dirty="0" smtClean="0">
                <a:latin typeface="微软雅黑" pitchFamily="34" charset="-122"/>
                <a:ea typeface="微软雅黑" pitchFamily="34" charset="-122"/>
              </a:rPr>
              <a:t>通过</a:t>
            </a:r>
            <a:r>
              <a:rPr lang="zh-CN" altLang="en-US" sz="1400" b="1" dirty="0" smtClean="0">
                <a:solidFill>
                  <a:srgbClr val="0000FF"/>
                </a:solidFill>
                <a:latin typeface="微软雅黑" pitchFamily="34" charset="-122"/>
                <a:ea typeface="微软雅黑" pitchFamily="34" charset="-122"/>
              </a:rPr>
              <a:t>门户 </a:t>
            </a:r>
            <a:r>
              <a:rPr lang="en-US" altLang="zh-CN" sz="1400" b="1" dirty="0" smtClean="0">
                <a:latin typeface="微软雅黑" pitchFamily="34" charset="-122"/>
                <a:ea typeface="微软雅黑" pitchFamily="34" charset="-122"/>
              </a:rPr>
              <a:t>(</a:t>
            </a:r>
            <a:r>
              <a:rPr lang="en-US" altLang="zh-CN" sz="1400" b="1" dirty="0">
                <a:latin typeface="微软雅黑" pitchFamily="34" charset="-122"/>
                <a:ea typeface="微软雅黑" pitchFamily="34" charset="-122"/>
              </a:rPr>
              <a:t>portal</a:t>
            </a:r>
            <a:r>
              <a:rPr lang="en-US" altLang="zh-CN" sz="1400" b="1" dirty="0" smtClean="0">
                <a:latin typeface="微软雅黑" pitchFamily="34" charset="-122"/>
                <a:ea typeface="微软雅黑" pitchFamily="34" charset="-122"/>
              </a:rPr>
              <a:t>) </a:t>
            </a:r>
            <a:r>
              <a:rPr lang="zh-CN" altLang="en-US" sz="1400" b="1" dirty="0" smtClean="0">
                <a:latin typeface="微软雅黑" pitchFamily="34" charset="-122"/>
                <a:ea typeface="微软雅黑" pitchFamily="34" charset="-122"/>
              </a:rPr>
              <a:t>为</a:t>
            </a:r>
            <a:r>
              <a:rPr lang="zh-CN" altLang="en-US" sz="1400" b="1" dirty="0">
                <a:latin typeface="微软雅黑" pitchFamily="34" charset="-122"/>
                <a:ea typeface="微软雅黑" pitchFamily="34" charset="-122"/>
              </a:rPr>
              <a:t>无线用户</a:t>
            </a:r>
            <a:r>
              <a:rPr lang="zh-CN" altLang="en-US" sz="1400" b="1" dirty="0" smtClean="0">
                <a:latin typeface="微软雅黑" pitchFamily="34" charset="-122"/>
                <a:ea typeface="微软雅黑" pitchFamily="34" charset="-122"/>
              </a:rPr>
              <a:t>提供到</a:t>
            </a:r>
            <a:r>
              <a:rPr lang="zh-CN" altLang="en-US" sz="1400" b="1" dirty="0">
                <a:latin typeface="微软雅黑" pitchFamily="34" charset="-122"/>
                <a:ea typeface="微软雅黑" pitchFamily="34" charset="-122"/>
              </a:rPr>
              <a:t>非 </a:t>
            </a:r>
            <a:r>
              <a:rPr lang="en-US" altLang="zh-CN" sz="1400" b="1" dirty="0">
                <a:latin typeface="微软雅黑" pitchFamily="34" charset="-122"/>
                <a:ea typeface="微软雅黑" pitchFamily="34" charset="-122"/>
              </a:rPr>
              <a:t>802.11 </a:t>
            </a:r>
            <a:r>
              <a:rPr lang="zh-CN" altLang="en-US" sz="1400" b="1" dirty="0">
                <a:latin typeface="微软雅黑" pitchFamily="34" charset="-122"/>
                <a:ea typeface="微软雅黑" pitchFamily="34" charset="-122"/>
              </a:rPr>
              <a:t>无线局域网（例如，到有线</a:t>
            </a:r>
            <a:r>
              <a:rPr lang="zh-CN" altLang="en-US" sz="1400" b="1" dirty="0" smtClean="0">
                <a:latin typeface="微软雅黑" pitchFamily="34" charset="-122"/>
                <a:ea typeface="微软雅黑" pitchFamily="34" charset="-122"/>
              </a:rPr>
              <a:t>连接的</a:t>
            </a:r>
            <a:r>
              <a:rPr lang="zh-CN" altLang="en-US" sz="1400" b="1" dirty="0">
                <a:latin typeface="微软雅黑" pitchFamily="34" charset="-122"/>
                <a:ea typeface="微软雅黑" pitchFamily="34" charset="-122"/>
              </a:rPr>
              <a:t>互联网）的接入。</a:t>
            </a:r>
            <a:r>
              <a:rPr lang="zh-CN" altLang="en-US" sz="1400" b="1" dirty="0">
                <a:solidFill>
                  <a:srgbClr val="0000FF"/>
                </a:solidFill>
                <a:latin typeface="微软雅黑" pitchFamily="34" charset="-122"/>
                <a:ea typeface="微软雅黑" pitchFamily="34" charset="-122"/>
              </a:rPr>
              <a:t>门户的作用就相当于一个网桥</a:t>
            </a:r>
            <a:r>
              <a:rPr lang="zh-CN" altLang="en-US" sz="1400" b="1" dirty="0">
                <a:latin typeface="微软雅黑" pitchFamily="34" charset="-122"/>
                <a:ea typeface="微软雅黑" pitchFamily="34" charset="-122"/>
              </a:rPr>
              <a:t>。 </a:t>
            </a:r>
          </a:p>
        </p:txBody>
      </p:sp>
      <p:sp>
        <p:nvSpPr>
          <p:cNvPr id="200" name="Rectangle 14"/>
          <p:cNvSpPr>
            <a:spLocks noChangeArrowheads="1"/>
          </p:cNvSpPr>
          <p:nvPr/>
        </p:nvSpPr>
        <p:spPr bwMode="auto">
          <a:xfrm>
            <a:off x="2783091" y="1613373"/>
            <a:ext cx="513590" cy="354356"/>
          </a:xfrm>
          <a:prstGeom prst="rect">
            <a:avLst/>
          </a:prstGeom>
          <a:noFill/>
          <a:ln w="38100">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xmlns="" val="3990000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0" nodeType="afterEffect">
                                  <p:stCondLst>
                                    <p:cond delay="750"/>
                                  </p:stCondLst>
                                  <p:childTnLst>
                                    <p:anim calcmode="discrete" valueType="str">
                                      <p:cBhvr>
                                        <p:cTn id="6" dur="1000" fill="hold"/>
                                        <p:tgtEl>
                                          <p:spTgt spid="20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16085" y="620973"/>
            <a:ext cx="7853464" cy="374071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 name="组合 2"/>
          <p:cNvGrpSpPr/>
          <p:nvPr/>
        </p:nvGrpSpPr>
        <p:grpSpPr>
          <a:xfrm>
            <a:off x="1455605" y="1566338"/>
            <a:ext cx="6232789" cy="2570907"/>
            <a:chOff x="1238395" y="1340022"/>
            <a:chExt cx="6695086" cy="2761596"/>
          </a:xfrm>
        </p:grpSpPr>
        <p:sp>
          <p:nvSpPr>
            <p:cNvPr id="4" name="Line 187"/>
            <p:cNvSpPr>
              <a:spLocks noChangeShapeType="1"/>
            </p:cNvSpPr>
            <p:nvPr/>
          </p:nvSpPr>
          <p:spPr bwMode="auto">
            <a:xfrm flipV="1">
              <a:off x="2992079" y="1670950"/>
              <a:ext cx="4060760"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sz="1200" b="1">
                <a:latin typeface="微软雅黑" pitchFamily="34" charset="-122"/>
                <a:ea typeface="微软雅黑" pitchFamily="34" charset="-122"/>
              </a:endParaRPr>
            </a:p>
          </p:txBody>
        </p:sp>
        <p:grpSp>
          <p:nvGrpSpPr>
            <p:cNvPr id="5" name="Group 107"/>
            <p:cNvGrpSpPr>
              <a:grpSpLocks/>
            </p:cNvGrpSpPr>
            <p:nvPr/>
          </p:nvGrpSpPr>
          <p:grpSpPr bwMode="auto">
            <a:xfrm>
              <a:off x="6903685" y="1340022"/>
              <a:ext cx="1029796" cy="526808"/>
              <a:chOff x="2248" y="820"/>
              <a:chExt cx="2248" cy="883"/>
            </a:xfrm>
          </p:grpSpPr>
          <p:grpSp>
            <p:nvGrpSpPr>
              <p:cNvPr id="137" name="Group 108"/>
              <p:cNvGrpSpPr>
                <a:grpSpLocks/>
              </p:cNvGrpSpPr>
              <p:nvPr/>
            </p:nvGrpSpPr>
            <p:grpSpPr bwMode="auto">
              <a:xfrm>
                <a:off x="3567" y="902"/>
                <a:ext cx="929" cy="759"/>
                <a:chOff x="3567" y="902"/>
                <a:chExt cx="929" cy="759"/>
              </a:xfrm>
            </p:grpSpPr>
            <p:grpSp>
              <p:nvGrpSpPr>
                <p:cNvPr id="167" name="Group 109"/>
                <p:cNvGrpSpPr>
                  <a:grpSpLocks/>
                </p:cNvGrpSpPr>
                <p:nvPr/>
              </p:nvGrpSpPr>
              <p:grpSpPr bwMode="auto">
                <a:xfrm>
                  <a:off x="3926" y="902"/>
                  <a:ext cx="570" cy="611"/>
                  <a:chOff x="3926" y="902"/>
                  <a:chExt cx="570" cy="611"/>
                </a:xfrm>
              </p:grpSpPr>
              <p:grpSp>
                <p:nvGrpSpPr>
                  <p:cNvPr id="172" name="Group 110"/>
                  <p:cNvGrpSpPr>
                    <a:grpSpLocks/>
                  </p:cNvGrpSpPr>
                  <p:nvPr/>
                </p:nvGrpSpPr>
                <p:grpSpPr bwMode="auto">
                  <a:xfrm>
                    <a:off x="4071" y="982"/>
                    <a:ext cx="425" cy="448"/>
                    <a:chOff x="4071" y="982"/>
                    <a:chExt cx="425" cy="448"/>
                  </a:xfrm>
                </p:grpSpPr>
                <p:grpSp>
                  <p:nvGrpSpPr>
                    <p:cNvPr id="182" name="Group 111"/>
                    <p:cNvGrpSpPr>
                      <a:grpSpLocks/>
                    </p:cNvGrpSpPr>
                    <p:nvPr/>
                  </p:nvGrpSpPr>
                  <p:grpSpPr bwMode="auto">
                    <a:xfrm>
                      <a:off x="4071" y="982"/>
                      <a:ext cx="425" cy="448"/>
                      <a:chOff x="4071" y="982"/>
                      <a:chExt cx="425" cy="448"/>
                    </a:xfrm>
                  </p:grpSpPr>
                  <p:grpSp>
                    <p:nvGrpSpPr>
                      <p:cNvPr id="184" name="Group 112"/>
                      <p:cNvGrpSpPr>
                        <a:grpSpLocks/>
                      </p:cNvGrpSpPr>
                      <p:nvPr/>
                    </p:nvGrpSpPr>
                    <p:grpSpPr bwMode="auto">
                      <a:xfrm>
                        <a:off x="4182" y="1010"/>
                        <a:ext cx="314" cy="366"/>
                        <a:chOff x="4182" y="1010"/>
                        <a:chExt cx="314" cy="366"/>
                      </a:xfrm>
                    </p:grpSpPr>
                    <p:grpSp>
                      <p:nvGrpSpPr>
                        <p:cNvPr id="188" name="Group 113"/>
                        <p:cNvGrpSpPr>
                          <a:grpSpLocks/>
                        </p:cNvGrpSpPr>
                        <p:nvPr/>
                      </p:nvGrpSpPr>
                      <p:grpSpPr bwMode="auto">
                        <a:xfrm>
                          <a:off x="4220" y="1010"/>
                          <a:ext cx="276" cy="366"/>
                          <a:chOff x="4220" y="1010"/>
                          <a:chExt cx="276" cy="366"/>
                        </a:xfrm>
                      </p:grpSpPr>
                      <p:sp>
                        <p:nvSpPr>
                          <p:cNvPr id="192" name="Oval 114"/>
                          <p:cNvSpPr>
                            <a:spLocks noChangeArrowheads="1"/>
                          </p:cNvSpPr>
                          <p:nvPr/>
                        </p:nvSpPr>
                        <p:spPr bwMode="auto">
                          <a:xfrm>
                            <a:off x="4365" y="1228"/>
                            <a:ext cx="131" cy="9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3" name="Oval 115"/>
                          <p:cNvSpPr>
                            <a:spLocks noChangeArrowheads="1"/>
                          </p:cNvSpPr>
                          <p:nvPr/>
                        </p:nvSpPr>
                        <p:spPr bwMode="auto">
                          <a:xfrm>
                            <a:off x="4254" y="1254"/>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4" name="Oval 116"/>
                          <p:cNvSpPr>
                            <a:spLocks noChangeArrowheads="1"/>
                          </p:cNvSpPr>
                          <p:nvPr/>
                        </p:nvSpPr>
                        <p:spPr bwMode="auto">
                          <a:xfrm>
                            <a:off x="4329" y="1091"/>
                            <a:ext cx="131" cy="9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5" name="Oval 117"/>
                          <p:cNvSpPr>
                            <a:spLocks noChangeArrowheads="1"/>
                          </p:cNvSpPr>
                          <p:nvPr/>
                        </p:nvSpPr>
                        <p:spPr bwMode="auto">
                          <a:xfrm>
                            <a:off x="4220" y="1010"/>
                            <a:ext cx="166"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6" name="Freeform 118"/>
                          <p:cNvSpPr>
                            <a:spLocks/>
                          </p:cNvSpPr>
                          <p:nvPr/>
                        </p:nvSpPr>
                        <p:spPr bwMode="auto">
                          <a:xfrm>
                            <a:off x="4332" y="1092"/>
                            <a:ext cx="113" cy="208"/>
                          </a:xfrm>
                          <a:custGeom>
                            <a:avLst/>
                            <a:gdLst>
                              <a:gd name="T0" fmla="*/ 112 w 113"/>
                              <a:gd name="T1" fmla="*/ 205 h 208"/>
                              <a:gd name="T2" fmla="*/ 63 w 113"/>
                              <a:gd name="T3" fmla="*/ 207 h 208"/>
                              <a:gd name="T4" fmla="*/ 0 w 113"/>
                              <a:gd name="T5" fmla="*/ 0 h 208"/>
                              <a:gd name="T6" fmla="*/ 70 w 113"/>
                              <a:gd name="T7" fmla="*/ 15 h 208"/>
                              <a:gd name="T8" fmla="*/ 71 w 113"/>
                              <a:gd name="T9" fmla="*/ 117 h 208"/>
                              <a:gd name="T10" fmla="*/ 112 w 113"/>
                              <a:gd name="T11" fmla="*/ 205 h 208"/>
                            </a:gdLst>
                            <a:ahLst/>
                            <a:cxnLst>
                              <a:cxn ang="0">
                                <a:pos x="T0" y="T1"/>
                              </a:cxn>
                              <a:cxn ang="0">
                                <a:pos x="T2" y="T3"/>
                              </a:cxn>
                              <a:cxn ang="0">
                                <a:pos x="T4" y="T5"/>
                              </a:cxn>
                              <a:cxn ang="0">
                                <a:pos x="T6" y="T7"/>
                              </a:cxn>
                              <a:cxn ang="0">
                                <a:pos x="T8" y="T9"/>
                              </a:cxn>
                              <a:cxn ang="0">
                                <a:pos x="T10" y="T11"/>
                              </a:cxn>
                            </a:cxnLst>
                            <a:rect l="0" t="0" r="r" b="b"/>
                            <a:pathLst>
                              <a:path w="113" h="208">
                                <a:moveTo>
                                  <a:pt x="112" y="205"/>
                                </a:moveTo>
                                <a:lnTo>
                                  <a:pt x="63" y="207"/>
                                </a:lnTo>
                                <a:lnTo>
                                  <a:pt x="0" y="0"/>
                                </a:lnTo>
                                <a:lnTo>
                                  <a:pt x="70" y="15"/>
                                </a:lnTo>
                                <a:lnTo>
                                  <a:pt x="71" y="117"/>
                                </a:lnTo>
                                <a:lnTo>
                                  <a:pt x="112" y="205"/>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89" name="Oval 119"/>
                        <p:cNvSpPr>
                          <a:spLocks noChangeArrowheads="1"/>
                        </p:cNvSpPr>
                        <p:nvPr/>
                      </p:nvSpPr>
                      <p:spPr bwMode="auto">
                        <a:xfrm>
                          <a:off x="4182" y="1119"/>
                          <a:ext cx="240"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0" name="Oval 120"/>
                        <p:cNvSpPr>
                          <a:spLocks noChangeArrowheads="1"/>
                        </p:cNvSpPr>
                        <p:nvPr/>
                      </p:nvSpPr>
                      <p:spPr bwMode="auto">
                        <a:xfrm>
                          <a:off x="4182" y="1228"/>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1" name="Freeform 121"/>
                        <p:cNvSpPr>
                          <a:spLocks/>
                        </p:cNvSpPr>
                        <p:nvPr/>
                      </p:nvSpPr>
                      <p:spPr bwMode="auto">
                        <a:xfrm>
                          <a:off x="4235" y="1068"/>
                          <a:ext cx="121" cy="224"/>
                        </a:xfrm>
                        <a:custGeom>
                          <a:avLst/>
                          <a:gdLst>
                            <a:gd name="T0" fmla="*/ 110 w 121"/>
                            <a:gd name="T1" fmla="*/ 38 h 224"/>
                            <a:gd name="T2" fmla="*/ 97 w 121"/>
                            <a:gd name="T3" fmla="*/ 85 h 224"/>
                            <a:gd name="T4" fmla="*/ 120 w 121"/>
                            <a:gd name="T5" fmla="*/ 192 h 224"/>
                            <a:gd name="T6" fmla="*/ 72 w 121"/>
                            <a:gd name="T7" fmla="*/ 223 h 224"/>
                            <a:gd name="T8" fmla="*/ 0 w 121"/>
                            <a:gd name="T9" fmla="*/ 95 h 224"/>
                            <a:gd name="T10" fmla="*/ 57 w 121"/>
                            <a:gd name="T11" fmla="*/ 0 h 224"/>
                            <a:gd name="T12" fmla="*/ 110 w 121"/>
                            <a:gd name="T13" fmla="*/ 38 h 224"/>
                          </a:gdLst>
                          <a:ahLst/>
                          <a:cxnLst>
                            <a:cxn ang="0">
                              <a:pos x="T0" y="T1"/>
                            </a:cxn>
                            <a:cxn ang="0">
                              <a:pos x="T2" y="T3"/>
                            </a:cxn>
                            <a:cxn ang="0">
                              <a:pos x="T4" y="T5"/>
                            </a:cxn>
                            <a:cxn ang="0">
                              <a:pos x="T6" y="T7"/>
                            </a:cxn>
                            <a:cxn ang="0">
                              <a:pos x="T8" y="T9"/>
                            </a:cxn>
                            <a:cxn ang="0">
                              <a:pos x="T10" y="T11"/>
                            </a:cxn>
                            <a:cxn ang="0">
                              <a:pos x="T12" y="T13"/>
                            </a:cxn>
                          </a:cxnLst>
                          <a:rect l="0" t="0" r="r" b="b"/>
                          <a:pathLst>
                            <a:path w="121" h="224">
                              <a:moveTo>
                                <a:pt x="110" y="38"/>
                              </a:moveTo>
                              <a:lnTo>
                                <a:pt x="97" y="85"/>
                              </a:lnTo>
                              <a:lnTo>
                                <a:pt x="120" y="192"/>
                              </a:lnTo>
                              <a:lnTo>
                                <a:pt x="72" y="223"/>
                              </a:lnTo>
                              <a:lnTo>
                                <a:pt x="0" y="95"/>
                              </a:lnTo>
                              <a:lnTo>
                                <a:pt x="57" y="0"/>
                              </a:lnTo>
                              <a:lnTo>
                                <a:pt x="110" y="3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85" name="Oval 122"/>
                      <p:cNvSpPr>
                        <a:spLocks noChangeArrowheads="1"/>
                      </p:cNvSpPr>
                      <p:nvPr/>
                    </p:nvSpPr>
                    <p:spPr bwMode="auto">
                      <a:xfrm>
                        <a:off x="4182" y="1336"/>
                        <a:ext cx="129"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86" name="Oval 123"/>
                      <p:cNvSpPr>
                        <a:spLocks noChangeArrowheads="1"/>
                      </p:cNvSpPr>
                      <p:nvPr/>
                    </p:nvSpPr>
                    <p:spPr bwMode="auto">
                      <a:xfrm>
                        <a:off x="4071" y="982"/>
                        <a:ext cx="168" cy="12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87" name="Freeform 124"/>
                      <p:cNvSpPr>
                        <a:spLocks/>
                      </p:cNvSpPr>
                      <p:nvPr/>
                    </p:nvSpPr>
                    <p:spPr bwMode="auto">
                      <a:xfrm>
                        <a:off x="4224" y="1313"/>
                        <a:ext cx="85" cy="39"/>
                      </a:xfrm>
                      <a:custGeom>
                        <a:avLst/>
                        <a:gdLst>
                          <a:gd name="T0" fmla="*/ 84 w 85"/>
                          <a:gd name="T1" fmla="*/ 24 h 39"/>
                          <a:gd name="T2" fmla="*/ 58 w 85"/>
                          <a:gd name="T3" fmla="*/ 38 h 39"/>
                          <a:gd name="T4" fmla="*/ 0 w 85"/>
                          <a:gd name="T5" fmla="*/ 18 h 39"/>
                          <a:gd name="T6" fmla="*/ 58 w 85"/>
                          <a:gd name="T7" fmla="*/ 0 h 39"/>
                          <a:gd name="T8" fmla="*/ 84 w 85"/>
                          <a:gd name="T9" fmla="*/ 24 h 39"/>
                        </a:gdLst>
                        <a:ahLst/>
                        <a:cxnLst>
                          <a:cxn ang="0">
                            <a:pos x="T0" y="T1"/>
                          </a:cxn>
                          <a:cxn ang="0">
                            <a:pos x="T2" y="T3"/>
                          </a:cxn>
                          <a:cxn ang="0">
                            <a:pos x="T4" y="T5"/>
                          </a:cxn>
                          <a:cxn ang="0">
                            <a:pos x="T6" y="T7"/>
                          </a:cxn>
                          <a:cxn ang="0">
                            <a:pos x="T8" y="T9"/>
                          </a:cxn>
                        </a:cxnLst>
                        <a:rect l="0" t="0" r="r" b="b"/>
                        <a:pathLst>
                          <a:path w="85" h="39">
                            <a:moveTo>
                              <a:pt x="84" y="24"/>
                            </a:moveTo>
                            <a:lnTo>
                              <a:pt x="58" y="38"/>
                            </a:lnTo>
                            <a:lnTo>
                              <a:pt x="0" y="18"/>
                            </a:lnTo>
                            <a:lnTo>
                              <a:pt x="58" y="0"/>
                            </a:lnTo>
                            <a:lnTo>
                              <a:pt x="84" y="24"/>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83" name="Freeform 125"/>
                    <p:cNvSpPr>
                      <a:spLocks/>
                    </p:cNvSpPr>
                    <p:nvPr/>
                  </p:nvSpPr>
                  <p:spPr bwMode="auto">
                    <a:xfrm>
                      <a:off x="4209" y="1042"/>
                      <a:ext cx="47" cy="68"/>
                    </a:xfrm>
                    <a:custGeom>
                      <a:avLst/>
                      <a:gdLst>
                        <a:gd name="T0" fmla="*/ 23 w 47"/>
                        <a:gd name="T1" fmla="*/ 0 h 68"/>
                        <a:gd name="T2" fmla="*/ 46 w 47"/>
                        <a:gd name="T3" fmla="*/ 1 h 68"/>
                        <a:gd name="T4" fmla="*/ 38 w 47"/>
                        <a:gd name="T5" fmla="*/ 67 h 68"/>
                        <a:gd name="T6" fmla="*/ 0 w 47"/>
                        <a:gd name="T7" fmla="*/ 54 h 68"/>
                        <a:gd name="T8" fmla="*/ 23 w 47"/>
                        <a:gd name="T9" fmla="*/ 0 h 68"/>
                      </a:gdLst>
                      <a:ahLst/>
                      <a:cxnLst>
                        <a:cxn ang="0">
                          <a:pos x="T0" y="T1"/>
                        </a:cxn>
                        <a:cxn ang="0">
                          <a:pos x="T2" y="T3"/>
                        </a:cxn>
                        <a:cxn ang="0">
                          <a:pos x="T4" y="T5"/>
                        </a:cxn>
                        <a:cxn ang="0">
                          <a:pos x="T6" y="T7"/>
                        </a:cxn>
                        <a:cxn ang="0">
                          <a:pos x="T8" y="T9"/>
                        </a:cxn>
                      </a:cxnLst>
                      <a:rect l="0" t="0" r="r" b="b"/>
                      <a:pathLst>
                        <a:path w="47" h="68">
                          <a:moveTo>
                            <a:pt x="23" y="0"/>
                          </a:moveTo>
                          <a:lnTo>
                            <a:pt x="46" y="1"/>
                          </a:lnTo>
                          <a:lnTo>
                            <a:pt x="38" y="67"/>
                          </a:lnTo>
                          <a:lnTo>
                            <a:pt x="0" y="54"/>
                          </a:lnTo>
                          <a:lnTo>
                            <a:pt x="23"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173" name="Group 126"/>
                  <p:cNvGrpSpPr>
                    <a:grpSpLocks/>
                  </p:cNvGrpSpPr>
                  <p:nvPr/>
                </p:nvGrpSpPr>
                <p:grpSpPr bwMode="auto">
                  <a:xfrm>
                    <a:off x="3926" y="902"/>
                    <a:ext cx="385" cy="556"/>
                    <a:chOff x="3926" y="902"/>
                    <a:chExt cx="385" cy="556"/>
                  </a:xfrm>
                </p:grpSpPr>
                <p:sp>
                  <p:nvSpPr>
                    <p:cNvPr id="176" name="Oval 127"/>
                    <p:cNvSpPr>
                      <a:spLocks noChangeArrowheads="1"/>
                    </p:cNvSpPr>
                    <p:nvPr/>
                  </p:nvSpPr>
                  <p:spPr bwMode="auto">
                    <a:xfrm>
                      <a:off x="3961" y="1228"/>
                      <a:ext cx="314"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7" name="Oval 128"/>
                    <p:cNvSpPr>
                      <a:spLocks noChangeArrowheads="1"/>
                    </p:cNvSpPr>
                    <p:nvPr/>
                  </p:nvSpPr>
                  <p:spPr bwMode="auto">
                    <a:xfrm>
                      <a:off x="3997" y="1065"/>
                      <a:ext cx="314" cy="231"/>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8" name="Oval 129"/>
                    <p:cNvSpPr>
                      <a:spLocks noChangeArrowheads="1"/>
                    </p:cNvSpPr>
                    <p:nvPr/>
                  </p:nvSpPr>
                  <p:spPr bwMode="auto">
                    <a:xfrm>
                      <a:off x="3926" y="902"/>
                      <a:ext cx="241"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9" name="Oval 130"/>
                    <p:cNvSpPr>
                      <a:spLocks noChangeArrowheads="1"/>
                    </p:cNvSpPr>
                    <p:nvPr/>
                  </p:nvSpPr>
                  <p:spPr bwMode="auto">
                    <a:xfrm>
                      <a:off x="4071" y="1010"/>
                      <a:ext cx="131"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80" name="Freeform 131"/>
                    <p:cNvSpPr>
                      <a:spLocks/>
                    </p:cNvSpPr>
                    <p:nvPr/>
                  </p:nvSpPr>
                  <p:spPr bwMode="auto">
                    <a:xfrm>
                      <a:off x="4000" y="990"/>
                      <a:ext cx="208" cy="202"/>
                    </a:xfrm>
                    <a:custGeom>
                      <a:avLst/>
                      <a:gdLst>
                        <a:gd name="T0" fmla="*/ 146 w 208"/>
                        <a:gd name="T1" fmla="*/ 8 h 202"/>
                        <a:gd name="T2" fmla="*/ 145 w 208"/>
                        <a:gd name="T3" fmla="*/ 32 h 202"/>
                        <a:gd name="T4" fmla="*/ 194 w 208"/>
                        <a:gd name="T5" fmla="*/ 77 h 202"/>
                        <a:gd name="T6" fmla="*/ 207 w 208"/>
                        <a:gd name="T7" fmla="*/ 82 h 202"/>
                        <a:gd name="T8" fmla="*/ 133 w 208"/>
                        <a:gd name="T9" fmla="*/ 201 h 202"/>
                        <a:gd name="T10" fmla="*/ 0 w 208"/>
                        <a:gd name="T11" fmla="*/ 0 h 202"/>
                        <a:gd name="T12" fmla="*/ 146 w 208"/>
                        <a:gd name="T13" fmla="*/ 8 h 202"/>
                      </a:gdLst>
                      <a:ahLst/>
                      <a:cxnLst>
                        <a:cxn ang="0">
                          <a:pos x="T0" y="T1"/>
                        </a:cxn>
                        <a:cxn ang="0">
                          <a:pos x="T2" y="T3"/>
                        </a:cxn>
                        <a:cxn ang="0">
                          <a:pos x="T4" y="T5"/>
                        </a:cxn>
                        <a:cxn ang="0">
                          <a:pos x="T6" y="T7"/>
                        </a:cxn>
                        <a:cxn ang="0">
                          <a:pos x="T8" y="T9"/>
                        </a:cxn>
                        <a:cxn ang="0">
                          <a:pos x="T10" y="T11"/>
                        </a:cxn>
                        <a:cxn ang="0">
                          <a:pos x="T12" y="T13"/>
                        </a:cxn>
                      </a:cxnLst>
                      <a:rect l="0" t="0" r="r" b="b"/>
                      <a:pathLst>
                        <a:path w="208" h="202">
                          <a:moveTo>
                            <a:pt x="146" y="8"/>
                          </a:moveTo>
                          <a:lnTo>
                            <a:pt x="145" y="32"/>
                          </a:lnTo>
                          <a:lnTo>
                            <a:pt x="194" y="77"/>
                          </a:lnTo>
                          <a:lnTo>
                            <a:pt x="207" y="82"/>
                          </a:lnTo>
                          <a:lnTo>
                            <a:pt x="133" y="201"/>
                          </a:lnTo>
                          <a:lnTo>
                            <a:pt x="0" y="0"/>
                          </a:lnTo>
                          <a:lnTo>
                            <a:pt x="146" y="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sp>
                  <p:nvSpPr>
                    <p:cNvPr id="181" name="Freeform 132"/>
                    <p:cNvSpPr>
                      <a:spLocks/>
                    </p:cNvSpPr>
                    <p:nvPr/>
                  </p:nvSpPr>
                  <p:spPr bwMode="auto">
                    <a:xfrm>
                      <a:off x="4103" y="1271"/>
                      <a:ext cx="133" cy="54"/>
                    </a:xfrm>
                    <a:custGeom>
                      <a:avLst/>
                      <a:gdLst>
                        <a:gd name="T0" fmla="*/ 117 w 133"/>
                        <a:gd name="T1" fmla="*/ 8 h 54"/>
                        <a:gd name="T2" fmla="*/ 132 w 133"/>
                        <a:gd name="T3" fmla="*/ 25 h 54"/>
                        <a:gd name="T4" fmla="*/ 0 w 133"/>
                        <a:gd name="T5" fmla="*/ 53 h 54"/>
                        <a:gd name="T6" fmla="*/ 4 w 133"/>
                        <a:gd name="T7" fmla="*/ 0 h 54"/>
                        <a:gd name="T8" fmla="*/ 117 w 133"/>
                        <a:gd name="T9" fmla="*/ 8 h 54"/>
                      </a:gdLst>
                      <a:ahLst/>
                      <a:cxnLst>
                        <a:cxn ang="0">
                          <a:pos x="T0" y="T1"/>
                        </a:cxn>
                        <a:cxn ang="0">
                          <a:pos x="T2" y="T3"/>
                        </a:cxn>
                        <a:cxn ang="0">
                          <a:pos x="T4" y="T5"/>
                        </a:cxn>
                        <a:cxn ang="0">
                          <a:pos x="T6" y="T7"/>
                        </a:cxn>
                        <a:cxn ang="0">
                          <a:pos x="T8" y="T9"/>
                        </a:cxn>
                      </a:cxnLst>
                      <a:rect l="0" t="0" r="r" b="b"/>
                      <a:pathLst>
                        <a:path w="133" h="54">
                          <a:moveTo>
                            <a:pt x="117" y="8"/>
                          </a:moveTo>
                          <a:lnTo>
                            <a:pt x="132" y="25"/>
                          </a:lnTo>
                          <a:lnTo>
                            <a:pt x="0" y="53"/>
                          </a:lnTo>
                          <a:lnTo>
                            <a:pt x="4" y="0"/>
                          </a:lnTo>
                          <a:lnTo>
                            <a:pt x="117" y="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74" name="Oval 133"/>
                  <p:cNvSpPr>
                    <a:spLocks noChangeArrowheads="1"/>
                  </p:cNvSpPr>
                  <p:nvPr/>
                </p:nvSpPr>
                <p:spPr bwMode="auto">
                  <a:xfrm>
                    <a:off x="3926" y="1391"/>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5" name="Freeform 134"/>
                  <p:cNvSpPr>
                    <a:spLocks/>
                  </p:cNvSpPr>
                  <p:nvPr/>
                </p:nvSpPr>
                <p:spPr bwMode="auto">
                  <a:xfrm>
                    <a:off x="4041" y="1378"/>
                    <a:ext cx="87" cy="65"/>
                  </a:xfrm>
                  <a:custGeom>
                    <a:avLst/>
                    <a:gdLst>
                      <a:gd name="T0" fmla="*/ 34 w 87"/>
                      <a:gd name="T1" fmla="*/ 64 h 65"/>
                      <a:gd name="T2" fmla="*/ 86 w 87"/>
                      <a:gd name="T3" fmla="*/ 41 h 65"/>
                      <a:gd name="T4" fmla="*/ 27 w 87"/>
                      <a:gd name="T5" fmla="*/ 0 h 65"/>
                      <a:gd name="T6" fmla="*/ 0 w 87"/>
                      <a:gd name="T7" fmla="*/ 23 h 65"/>
                      <a:gd name="T8" fmla="*/ 34 w 87"/>
                      <a:gd name="T9" fmla="*/ 64 h 65"/>
                    </a:gdLst>
                    <a:ahLst/>
                    <a:cxnLst>
                      <a:cxn ang="0">
                        <a:pos x="T0" y="T1"/>
                      </a:cxn>
                      <a:cxn ang="0">
                        <a:pos x="T2" y="T3"/>
                      </a:cxn>
                      <a:cxn ang="0">
                        <a:pos x="T4" y="T5"/>
                      </a:cxn>
                      <a:cxn ang="0">
                        <a:pos x="T6" y="T7"/>
                      </a:cxn>
                      <a:cxn ang="0">
                        <a:pos x="T8" y="T9"/>
                      </a:cxn>
                    </a:cxnLst>
                    <a:rect l="0" t="0" r="r" b="b"/>
                    <a:pathLst>
                      <a:path w="87" h="65">
                        <a:moveTo>
                          <a:pt x="34" y="64"/>
                        </a:moveTo>
                        <a:lnTo>
                          <a:pt x="86" y="41"/>
                        </a:lnTo>
                        <a:lnTo>
                          <a:pt x="27" y="0"/>
                        </a:lnTo>
                        <a:lnTo>
                          <a:pt x="0" y="23"/>
                        </a:lnTo>
                        <a:lnTo>
                          <a:pt x="34" y="64"/>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68" name="Oval 135"/>
                <p:cNvSpPr>
                  <a:spLocks noChangeArrowheads="1"/>
                </p:cNvSpPr>
                <p:nvPr/>
              </p:nvSpPr>
              <p:spPr bwMode="auto">
                <a:xfrm>
                  <a:off x="3567" y="1513"/>
                  <a:ext cx="204" cy="14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9" name="Oval 136"/>
                <p:cNvSpPr>
                  <a:spLocks noChangeArrowheads="1"/>
                </p:cNvSpPr>
                <p:nvPr/>
              </p:nvSpPr>
              <p:spPr bwMode="auto">
                <a:xfrm>
                  <a:off x="3742" y="1513"/>
                  <a:ext cx="168" cy="12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0" name="Oval 137"/>
                <p:cNvSpPr>
                  <a:spLocks noChangeArrowheads="1"/>
                </p:cNvSpPr>
                <p:nvPr/>
              </p:nvSpPr>
              <p:spPr bwMode="auto">
                <a:xfrm>
                  <a:off x="3843" y="1469"/>
                  <a:ext cx="166" cy="12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1" name="Freeform 138"/>
                <p:cNvSpPr>
                  <a:spLocks/>
                </p:cNvSpPr>
                <p:nvPr/>
              </p:nvSpPr>
              <p:spPr bwMode="auto">
                <a:xfrm>
                  <a:off x="3696" y="1448"/>
                  <a:ext cx="345" cy="171"/>
                </a:xfrm>
                <a:custGeom>
                  <a:avLst/>
                  <a:gdLst>
                    <a:gd name="T0" fmla="*/ 321 w 345"/>
                    <a:gd name="T1" fmla="*/ 49 h 171"/>
                    <a:gd name="T2" fmla="*/ 288 w 345"/>
                    <a:gd name="T3" fmla="*/ 60 h 171"/>
                    <a:gd name="T4" fmla="*/ 195 w 345"/>
                    <a:gd name="T5" fmla="*/ 129 h 171"/>
                    <a:gd name="T6" fmla="*/ 174 w 345"/>
                    <a:gd name="T7" fmla="*/ 158 h 171"/>
                    <a:gd name="T8" fmla="*/ 73 w 345"/>
                    <a:gd name="T9" fmla="*/ 158 h 171"/>
                    <a:gd name="T10" fmla="*/ 52 w 345"/>
                    <a:gd name="T11" fmla="*/ 170 h 171"/>
                    <a:gd name="T12" fmla="*/ 0 w 345"/>
                    <a:gd name="T13" fmla="*/ 119 h 171"/>
                    <a:gd name="T14" fmla="*/ 233 w 345"/>
                    <a:gd name="T15" fmla="*/ 0 h 171"/>
                    <a:gd name="T16" fmla="*/ 344 w 345"/>
                    <a:gd name="T17" fmla="*/ 27 h 171"/>
                    <a:gd name="T18" fmla="*/ 321 w 345"/>
                    <a:gd name="T19" fmla="*/ 4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5" h="171">
                      <a:moveTo>
                        <a:pt x="321" y="49"/>
                      </a:moveTo>
                      <a:lnTo>
                        <a:pt x="288" y="60"/>
                      </a:lnTo>
                      <a:lnTo>
                        <a:pt x="195" y="129"/>
                      </a:lnTo>
                      <a:lnTo>
                        <a:pt x="174" y="158"/>
                      </a:lnTo>
                      <a:lnTo>
                        <a:pt x="73" y="158"/>
                      </a:lnTo>
                      <a:lnTo>
                        <a:pt x="52" y="170"/>
                      </a:lnTo>
                      <a:lnTo>
                        <a:pt x="0" y="119"/>
                      </a:lnTo>
                      <a:lnTo>
                        <a:pt x="233" y="0"/>
                      </a:lnTo>
                      <a:lnTo>
                        <a:pt x="344" y="27"/>
                      </a:lnTo>
                      <a:lnTo>
                        <a:pt x="321" y="49"/>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138" name="Group 139"/>
              <p:cNvGrpSpPr>
                <a:grpSpLocks/>
              </p:cNvGrpSpPr>
              <p:nvPr/>
            </p:nvGrpSpPr>
            <p:grpSpPr bwMode="auto">
              <a:xfrm>
                <a:off x="2248" y="907"/>
                <a:ext cx="556" cy="525"/>
                <a:chOff x="2248" y="907"/>
                <a:chExt cx="556" cy="525"/>
              </a:xfrm>
            </p:grpSpPr>
            <p:grpSp>
              <p:nvGrpSpPr>
                <p:cNvPr id="152" name="Group 140"/>
                <p:cNvGrpSpPr>
                  <a:grpSpLocks/>
                </p:cNvGrpSpPr>
                <p:nvPr/>
              </p:nvGrpSpPr>
              <p:grpSpPr bwMode="auto">
                <a:xfrm>
                  <a:off x="2248" y="982"/>
                  <a:ext cx="299" cy="314"/>
                  <a:chOff x="2248" y="982"/>
                  <a:chExt cx="299" cy="314"/>
                </a:xfrm>
              </p:grpSpPr>
              <p:sp>
                <p:nvSpPr>
                  <p:cNvPr id="163" name="Oval 141"/>
                  <p:cNvSpPr>
                    <a:spLocks noChangeArrowheads="1"/>
                  </p:cNvSpPr>
                  <p:nvPr/>
                </p:nvSpPr>
                <p:spPr bwMode="auto">
                  <a:xfrm>
                    <a:off x="2248" y="1091"/>
                    <a:ext cx="129" cy="9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4" name="Oval 142"/>
                  <p:cNvSpPr>
                    <a:spLocks noChangeArrowheads="1"/>
                  </p:cNvSpPr>
                  <p:nvPr/>
                </p:nvSpPr>
                <p:spPr bwMode="auto">
                  <a:xfrm>
                    <a:off x="2270" y="1174"/>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5" name="Oval 143"/>
                  <p:cNvSpPr>
                    <a:spLocks noChangeArrowheads="1"/>
                  </p:cNvSpPr>
                  <p:nvPr/>
                </p:nvSpPr>
                <p:spPr bwMode="auto">
                  <a:xfrm>
                    <a:off x="2307" y="982"/>
                    <a:ext cx="240"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6" name="Freeform 144"/>
                  <p:cNvSpPr>
                    <a:spLocks/>
                  </p:cNvSpPr>
                  <p:nvPr/>
                </p:nvSpPr>
                <p:spPr bwMode="auto">
                  <a:xfrm>
                    <a:off x="2291" y="1104"/>
                    <a:ext cx="84" cy="95"/>
                  </a:xfrm>
                  <a:custGeom>
                    <a:avLst/>
                    <a:gdLst>
                      <a:gd name="T0" fmla="*/ 47 w 84"/>
                      <a:gd name="T1" fmla="*/ 0 h 95"/>
                      <a:gd name="T2" fmla="*/ 0 w 84"/>
                      <a:gd name="T3" fmla="*/ 18 h 95"/>
                      <a:gd name="T4" fmla="*/ 1 w 84"/>
                      <a:gd name="T5" fmla="*/ 76 h 95"/>
                      <a:gd name="T6" fmla="*/ 16 w 84"/>
                      <a:gd name="T7" fmla="*/ 94 h 95"/>
                      <a:gd name="T8" fmla="*/ 83 w 84"/>
                      <a:gd name="T9" fmla="*/ 76 h 95"/>
                      <a:gd name="T10" fmla="*/ 47 w 84"/>
                      <a:gd name="T11" fmla="*/ 0 h 95"/>
                    </a:gdLst>
                    <a:ahLst/>
                    <a:cxnLst>
                      <a:cxn ang="0">
                        <a:pos x="T0" y="T1"/>
                      </a:cxn>
                      <a:cxn ang="0">
                        <a:pos x="T2" y="T3"/>
                      </a:cxn>
                      <a:cxn ang="0">
                        <a:pos x="T4" y="T5"/>
                      </a:cxn>
                      <a:cxn ang="0">
                        <a:pos x="T6" y="T7"/>
                      </a:cxn>
                      <a:cxn ang="0">
                        <a:pos x="T8" y="T9"/>
                      </a:cxn>
                      <a:cxn ang="0">
                        <a:pos x="T10" y="T11"/>
                      </a:cxn>
                    </a:cxnLst>
                    <a:rect l="0" t="0" r="r" b="b"/>
                    <a:pathLst>
                      <a:path w="84" h="95">
                        <a:moveTo>
                          <a:pt x="47" y="0"/>
                        </a:moveTo>
                        <a:lnTo>
                          <a:pt x="0" y="18"/>
                        </a:lnTo>
                        <a:lnTo>
                          <a:pt x="1" y="76"/>
                        </a:lnTo>
                        <a:lnTo>
                          <a:pt x="16" y="94"/>
                        </a:lnTo>
                        <a:lnTo>
                          <a:pt x="83" y="76"/>
                        </a:lnTo>
                        <a:lnTo>
                          <a:pt x="47"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153" name="Group 145"/>
                <p:cNvGrpSpPr>
                  <a:grpSpLocks/>
                </p:cNvGrpSpPr>
                <p:nvPr/>
              </p:nvGrpSpPr>
              <p:grpSpPr bwMode="auto">
                <a:xfrm>
                  <a:off x="2344" y="907"/>
                  <a:ext cx="460" cy="525"/>
                  <a:chOff x="2344" y="907"/>
                  <a:chExt cx="460" cy="525"/>
                </a:xfrm>
              </p:grpSpPr>
              <p:sp>
                <p:nvSpPr>
                  <p:cNvPr id="155" name="Oval 146"/>
                  <p:cNvSpPr>
                    <a:spLocks noChangeArrowheads="1"/>
                  </p:cNvSpPr>
                  <p:nvPr/>
                </p:nvSpPr>
                <p:spPr bwMode="auto">
                  <a:xfrm>
                    <a:off x="2491" y="929"/>
                    <a:ext cx="313"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6" name="Oval 147"/>
                  <p:cNvSpPr>
                    <a:spLocks noChangeArrowheads="1"/>
                  </p:cNvSpPr>
                  <p:nvPr/>
                </p:nvSpPr>
                <p:spPr bwMode="auto">
                  <a:xfrm>
                    <a:off x="2344" y="1091"/>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7" name="Oval 148"/>
                  <p:cNvSpPr>
                    <a:spLocks noChangeArrowheads="1"/>
                  </p:cNvSpPr>
                  <p:nvPr/>
                </p:nvSpPr>
                <p:spPr bwMode="auto">
                  <a:xfrm>
                    <a:off x="2380" y="1174"/>
                    <a:ext cx="242" cy="17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8" name="Oval 149"/>
                  <p:cNvSpPr>
                    <a:spLocks noChangeArrowheads="1"/>
                  </p:cNvSpPr>
                  <p:nvPr/>
                </p:nvSpPr>
                <p:spPr bwMode="auto">
                  <a:xfrm>
                    <a:off x="2454" y="1254"/>
                    <a:ext cx="240" cy="17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9" name="Oval 150"/>
                  <p:cNvSpPr>
                    <a:spLocks noChangeArrowheads="1"/>
                  </p:cNvSpPr>
                  <p:nvPr/>
                </p:nvSpPr>
                <p:spPr bwMode="auto">
                  <a:xfrm>
                    <a:off x="2471" y="1042"/>
                    <a:ext cx="214" cy="151"/>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0" name="Oval 151"/>
                  <p:cNvSpPr>
                    <a:spLocks noChangeArrowheads="1"/>
                  </p:cNvSpPr>
                  <p:nvPr/>
                </p:nvSpPr>
                <p:spPr bwMode="auto">
                  <a:xfrm>
                    <a:off x="2656" y="907"/>
                    <a:ext cx="129"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1" name="Freeform 152"/>
                  <p:cNvSpPr>
                    <a:spLocks/>
                  </p:cNvSpPr>
                  <p:nvPr/>
                </p:nvSpPr>
                <p:spPr bwMode="auto">
                  <a:xfrm>
                    <a:off x="2541" y="1010"/>
                    <a:ext cx="151" cy="76"/>
                  </a:xfrm>
                  <a:custGeom>
                    <a:avLst/>
                    <a:gdLst>
                      <a:gd name="T0" fmla="*/ 0 w 151"/>
                      <a:gd name="T1" fmla="*/ 20 h 76"/>
                      <a:gd name="T2" fmla="*/ 19 w 151"/>
                      <a:gd name="T3" fmla="*/ 56 h 76"/>
                      <a:gd name="T4" fmla="*/ 150 w 151"/>
                      <a:gd name="T5" fmla="*/ 75 h 76"/>
                      <a:gd name="T6" fmla="*/ 150 w 151"/>
                      <a:gd name="T7" fmla="*/ 28 h 76"/>
                      <a:gd name="T8" fmla="*/ 9 w 151"/>
                      <a:gd name="T9" fmla="*/ 0 h 76"/>
                      <a:gd name="T10" fmla="*/ 0 w 151"/>
                      <a:gd name="T11" fmla="*/ 20 h 76"/>
                    </a:gdLst>
                    <a:ahLst/>
                    <a:cxnLst>
                      <a:cxn ang="0">
                        <a:pos x="T0" y="T1"/>
                      </a:cxn>
                      <a:cxn ang="0">
                        <a:pos x="T2" y="T3"/>
                      </a:cxn>
                      <a:cxn ang="0">
                        <a:pos x="T4" y="T5"/>
                      </a:cxn>
                      <a:cxn ang="0">
                        <a:pos x="T6" y="T7"/>
                      </a:cxn>
                      <a:cxn ang="0">
                        <a:pos x="T8" y="T9"/>
                      </a:cxn>
                      <a:cxn ang="0">
                        <a:pos x="T10" y="T11"/>
                      </a:cxn>
                    </a:cxnLst>
                    <a:rect l="0" t="0" r="r" b="b"/>
                    <a:pathLst>
                      <a:path w="151" h="76">
                        <a:moveTo>
                          <a:pt x="0" y="20"/>
                        </a:moveTo>
                        <a:lnTo>
                          <a:pt x="19" y="56"/>
                        </a:lnTo>
                        <a:lnTo>
                          <a:pt x="150" y="75"/>
                        </a:lnTo>
                        <a:lnTo>
                          <a:pt x="150" y="28"/>
                        </a:lnTo>
                        <a:lnTo>
                          <a:pt x="9" y="0"/>
                        </a:lnTo>
                        <a:lnTo>
                          <a:pt x="0" y="2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sp>
                <p:nvSpPr>
                  <p:cNvPr id="162" name="Freeform 153"/>
                  <p:cNvSpPr>
                    <a:spLocks/>
                  </p:cNvSpPr>
                  <p:nvPr/>
                </p:nvSpPr>
                <p:spPr bwMode="auto">
                  <a:xfrm>
                    <a:off x="2394" y="1149"/>
                    <a:ext cx="172" cy="159"/>
                  </a:xfrm>
                  <a:custGeom>
                    <a:avLst/>
                    <a:gdLst>
                      <a:gd name="T0" fmla="*/ 106 w 172"/>
                      <a:gd name="T1" fmla="*/ 0 h 159"/>
                      <a:gd name="T2" fmla="*/ 0 w 172"/>
                      <a:gd name="T3" fmla="*/ 40 h 159"/>
                      <a:gd name="T4" fmla="*/ 44 w 172"/>
                      <a:gd name="T5" fmla="*/ 71 h 159"/>
                      <a:gd name="T6" fmla="*/ 50 w 172"/>
                      <a:gd name="T7" fmla="*/ 148 h 159"/>
                      <a:gd name="T8" fmla="*/ 75 w 172"/>
                      <a:gd name="T9" fmla="*/ 158 h 159"/>
                      <a:gd name="T10" fmla="*/ 164 w 172"/>
                      <a:gd name="T11" fmla="*/ 108 h 159"/>
                      <a:gd name="T12" fmla="*/ 171 w 172"/>
                      <a:gd name="T13" fmla="*/ 16 h 159"/>
                      <a:gd name="T14" fmla="*/ 106 w 172"/>
                      <a:gd name="T15" fmla="*/ 0 h 1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 h="159">
                        <a:moveTo>
                          <a:pt x="106" y="0"/>
                        </a:moveTo>
                        <a:lnTo>
                          <a:pt x="0" y="40"/>
                        </a:lnTo>
                        <a:lnTo>
                          <a:pt x="44" y="71"/>
                        </a:lnTo>
                        <a:lnTo>
                          <a:pt x="50" y="148"/>
                        </a:lnTo>
                        <a:lnTo>
                          <a:pt x="75" y="158"/>
                        </a:lnTo>
                        <a:lnTo>
                          <a:pt x="164" y="108"/>
                        </a:lnTo>
                        <a:lnTo>
                          <a:pt x="171" y="16"/>
                        </a:lnTo>
                        <a:lnTo>
                          <a:pt x="106"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54" name="Freeform 154"/>
                <p:cNvSpPr>
                  <a:spLocks/>
                </p:cNvSpPr>
                <p:nvPr/>
              </p:nvSpPr>
              <p:spPr bwMode="auto">
                <a:xfrm>
                  <a:off x="2650" y="963"/>
                  <a:ext cx="88" cy="75"/>
                </a:xfrm>
                <a:custGeom>
                  <a:avLst/>
                  <a:gdLst>
                    <a:gd name="T0" fmla="*/ 0 w 88"/>
                    <a:gd name="T1" fmla="*/ 39 h 75"/>
                    <a:gd name="T2" fmla="*/ 37 w 88"/>
                    <a:gd name="T3" fmla="*/ 0 h 75"/>
                    <a:gd name="T4" fmla="*/ 87 w 88"/>
                    <a:gd name="T5" fmla="*/ 39 h 75"/>
                    <a:gd name="T6" fmla="*/ 45 w 88"/>
                    <a:gd name="T7" fmla="*/ 74 h 75"/>
                    <a:gd name="T8" fmla="*/ 0 w 88"/>
                    <a:gd name="T9" fmla="*/ 39 h 75"/>
                  </a:gdLst>
                  <a:ahLst/>
                  <a:cxnLst>
                    <a:cxn ang="0">
                      <a:pos x="T0" y="T1"/>
                    </a:cxn>
                    <a:cxn ang="0">
                      <a:pos x="T2" y="T3"/>
                    </a:cxn>
                    <a:cxn ang="0">
                      <a:pos x="T4" y="T5"/>
                    </a:cxn>
                    <a:cxn ang="0">
                      <a:pos x="T6" y="T7"/>
                    </a:cxn>
                    <a:cxn ang="0">
                      <a:pos x="T8" y="T9"/>
                    </a:cxn>
                  </a:cxnLst>
                  <a:rect l="0" t="0" r="r" b="b"/>
                  <a:pathLst>
                    <a:path w="88" h="75">
                      <a:moveTo>
                        <a:pt x="0" y="39"/>
                      </a:moveTo>
                      <a:lnTo>
                        <a:pt x="37" y="0"/>
                      </a:lnTo>
                      <a:lnTo>
                        <a:pt x="87" y="39"/>
                      </a:lnTo>
                      <a:lnTo>
                        <a:pt x="45" y="74"/>
                      </a:lnTo>
                      <a:lnTo>
                        <a:pt x="0" y="39"/>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139" name="Group 155"/>
              <p:cNvGrpSpPr>
                <a:grpSpLocks/>
              </p:cNvGrpSpPr>
              <p:nvPr/>
            </p:nvGrpSpPr>
            <p:grpSpPr bwMode="auto">
              <a:xfrm>
                <a:off x="2529" y="820"/>
                <a:ext cx="1638" cy="883"/>
                <a:chOff x="2529" y="820"/>
                <a:chExt cx="1638" cy="883"/>
              </a:xfrm>
            </p:grpSpPr>
            <p:sp>
              <p:nvSpPr>
                <p:cNvPr id="140" name="Oval 156"/>
                <p:cNvSpPr>
                  <a:spLocks noChangeArrowheads="1"/>
                </p:cNvSpPr>
                <p:nvPr/>
              </p:nvSpPr>
              <p:spPr bwMode="auto">
                <a:xfrm>
                  <a:off x="3042" y="848"/>
                  <a:ext cx="388" cy="28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1" name="Oval 157"/>
                <p:cNvSpPr>
                  <a:spLocks noChangeArrowheads="1"/>
                </p:cNvSpPr>
                <p:nvPr/>
              </p:nvSpPr>
              <p:spPr bwMode="auto">
                <a:xfrm>
                  <a:off x="3374" y="820"/>
                  <a:ext cx="313"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2" name="Oval 158"/>
                <p:cNvSpPr>
                  <a:spLocks noChangeArrowheads="1"/>
                </p:cNvSpPr>
                <p:nvPr/>
              </p:nvSpPr>
              <p:spPr bwMode="auto">
                <a:xfrm>
                  <a:off x="3668" y="1065"/>
                  <a:ext cx="499" cy="36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3" name="Oval 159"/>
                <p:cNvSpPr>
                  <a:spLocks noChangeArrowheads="1"/>
                </p:cNvSpPr>
                <p:nvPr/>
              </p:nvSpPr>
              <p:spPr bwMode="auto">
                <a:xfrm>
                  <a:off x="2712" y="1228"/>
                  <a:ext cx="570" cy="42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4" name="Oval 160"/>
                <p:cNvSpPr>
                  <a:spLocks noChangeArrowheads="1"/>
                </p:cNvSpPr>
                <p:nvPr/>
              </p:nvSpPr>
              <p:spPr bwMode="auto">
                <a:xfrm>
                  <a:off x="3521" y="1282"/>
                  <a:ext cx="422" cy="31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5" name="Oval 161"/>
                <p:cNvSpPr>
                  <a:spLocks noChangeArrowheads="1"/>
                </p:cNvSpPr>
                <p:nvPr/>
              </p:nvSpPr>
              <p:spPr bwMode="auto">
                <a:xfrm>
                  <a:off x="2564" y="1310"/>
                  <a:ext cx="315" cy="229"/>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6" name="Oval 162"/>
                <p:cNvSpPr>
                  <a:spLocks noChangeArrowheads="1"/>
                </p:cNvSpPr>
                <p:nvPr/>
              </p:nvSpPr>
              <p:spPr bwMode="auto">
                <a:xfrm>
                  <a:off x="2529" y="1119"/>
                  <a:ext cx="312"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7" name="Oval 163"/>
                <p:cNvSpPr>
                  <a:spLocks noChangeArrowheads="1"/>
                </p:cNvSpPr>
                <p:nvPr/>
              </p:nvSpPr>
              <p:spPr bwMode="auto">
                <a:xfrm>
                  <a:off x="2675" y="902"/>
                  <a:ext cx="498" cy="36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8" name="Oval 164"/>
                <p:cNvSpPr>
                  <a:spLocks noChangeArrowheads="1"/>
                </p:cNvSpPr>
                <p:nvPr/>
              </p:nvSpPr>
              <p:spPr bwMode="auto">
                <a:xfrm>
                  <a:off x="3115" y="1336"/>
                  <a:ext cx="500" cy="36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9" name="Oval 165"/>
                <p:cNvSpPr>
                  <a:spLocks noChangeArrowheads="1"/>
                </p:cNvSpPr>
                <p:nvPr/>
              </p:nvSpPr>
              <p:spPr bwMode="auto">
                <a:xfrm>
                  <a:off x="3742" y="929"/>
                  <a:ext cx="386" cy="28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0" name="Oval 166"/>
                <p:cNvSpPr>
                  <a:spLocks noChangeArrowheads="1"/>
                </p:cNvSpPr>
                <p:nvPr/>
              </p:nvSpPr>
              <p:spPr bwMode="auto">
                <a:xfrm>
                  <a:off x="3631" y="820"/>
                  <a:ext cx="351" cy="25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1" name="Freeform 167"/>
                <p:cNvSpPr>
                  <a:spLocks/>
                </p:cNvSpPr>
                <p:nvPr/>
              </p:nvSpPr>
              <p:spPr bwMode="auto">
                <a:xfrm>
                  <a:off x="2661" y="889"/>
                  <a:ext cx="1415" cy="700"/>
                </a:xfrm>
                <a:custGeom>
                  <a:avLst/>
                  <a:gdLst>
                    <a:gd name="T0" fmla="*/ 436 w 1415"/>
                    <a:gd name="T1" fmla="*/ 70 h 700"/>
                    <a:gd name="T2" fmla="*/ 494 w 1415"/>
                    <a:gd name="T3" fmla="*/ 20 h 700"/>
                    <a:gd name="T4" fmla="*/ 759 w 1415"/>
                    <a:gd name="T5" fmla="*/ 24 h 700"/>
                    <a:gd name="T6" fmla="*/ 947 w 1415"/>
                    <a:gd name="T7" fmla="*/ 0 h 700"/>
                    <a:gd name="T8" fmla="*/ 1180 w 1415"/>
                    <a:gd name="T9" fmla="*/ 83 h 700"/>
                    <a:gd name="T10" fmla="*/ 1300 w 1415"/>
                    <a:gd name="T11" fmla="*/ 60 h 700"/>
                    <a:gd name="T12" fmla="*/ 1362 w 1415"/>
                    <a:gd name="T13" fmla="*/ 70 h 700"/>
                    <a:gd name="T14" fmla="*/ 1376 w 1415"/>
                    <a:gd name="T15" fmla="*/ 278 h 700"/>
                    <a:gd name="T16" fmla="*/ 1414 w 1415"/>
                    <a:gd name="T17" fmla="*/ 311 h 700"/>
                    <a:gd name="T18" fmla="*/ 1304 w 1415"/>
                    <a:gd name="T19" fmla="*/ 472 h 700"/>
                    <a:gd name="T20" fmla="*/ 1185 w 1415"/>
                    <a:gd name="T21" fmla="*/ 363 h 700"/>
                    <a:gd name="T22" fmla="*/ 1153 w 1415"/>
                    <a:gd name="T23" fmla="*/ 418 h 700"/>
                    <a:gd name="T24" fmla="*/ 986 w 1415"/>
                    <a:gd name="T25" fmla="*/ 640 h 700"/>
                    <a:gd name="T26" fmla="*/ 427 w 1415"/>
                    <a:gd name="T27" fmla="*/ 699 h 700"/>
                    <a:gd name="T28" fmla="*/ 135 w 1415"/>
                    <a:gd name="T29" fmla="*/ 655 h 700"/>
                    <a:gd name="T30" fmla="*/ 45 w 1415"/>
                    <a:gd name="T31" fmla="*/ 519 h 700"/>
                    <a:gd name="T32" fmla="*/ 45 w 1415"/>
                    <a:gd name="T33" fmla="*/ 379 h 700"/>
                    <a:gd name="T34" fmla="*/ 0 w 1415"/>
                    <a:gd name="T35" fmla="*/ 261 h 700"/>
                    <a:gd name="T36" fmla="*/ 436 w 1415"/>
                    <a:gd name="T37" fmla="*/ 70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15" h="700">
                      <a:moveTo>
                        <a:pt x="436" y="70"/>
                      </a:moveTo>
                      <a:lnTo>
                        <a:pt x="494" y="20"/>
                      </a:lnTo>
                      <a:lnTo>
                        <a:pt x="759" y="24"/>
                      </a:lnTo>
                      <a:lnTo>
                        <a:pt x="947" y="0"/>
                      </a:lnTo>
                      <a:lnTo>
                        <a:pt x="1180" y="83"/>
                      </a:lnTo>
                      <a:lnTo>
                        <a:pt x="1300" y="60"/>
                      </a:lnTo>
                      <a:lnTo>
                        <a:pt x="1362" y="70"/>
                      </a:lnTo>
                      <a:lnTo>
                        <a:pt x="1376" y="278"/>
                      </a:lnTo>
                      <a:lnTo>
                        <a:pt x="1414" y="311"/>
                      </a:lnTo>
                      <a:lnTo>
                        <a:pt x="1304" y="472"/>
                      </a:lnTo>
                      <a:lnTo>
                        <a:pt x="1185" y="363"/>
                      </a:lnTo>
                      <a:lnTo>
                        <a:pt x="1153" y="418"/>
                      </a:lnTo>
                      <a:lnTo>
                        <a:pt x="986" y="640"/>
                      </a:lnTo>
                      <a:lnTo>
                        <a:pt x="427" y="699"/>
                      </a:lnTo>
                      <a:lnTo>
                        <a:pt x="135" y="655"/>
                      </a:lnTo>
                      <a:lnTo>
                        <a:pt x="45" y="519"/>
                      </a:lnTo>
                      <a:lnTo>
                        <a:pt x="45" y="379"/>
                      </a:lnTo>
                      <a:lnTo>
                        <a:pt x="0" y="261"/>
                      </a:lnTo>
                      <a:lnTo>
                        <a:pt x="436" y="7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sp>
          <p:nvSpPr>
            <p:cNvPr id="6" name="AutoShape 519"/>
            <p:cNvSpPr>
              <a:spLocks noChangeArrowheads="1"/>
            </p:cNvSpPr>
            <p:nvPr/>
          </p:nvSpPr>
          <p:spPr bwMode="auto">
            <a:xfrm>
              <a:off x="1238395" y="1933070"/>
              <a:ext cx="6538607" cy="2168548"/>
            </a:xfrm>
            <a:prstGeom prst="roundRect">
              <a:avLst>
                <a:gd name="adj" fmla="val 13253"/>
              </a:avLst>
            </a:prstGeom>
            <a:solidFill>
              <a:srgbClr val="00FFFF"/>
            </a:solidFill>
            <a:ln w="6350">
              <a:solidFill>
                <a:schemeClr val="tx1"/>
              </a:solidFill>
              <a:prstDash val="dash"/>
              <a:round/>
              <a:headEnd/>
              <a:tailEnd/>
            </a:ln>
          </p:spPr>
          <p:txBody>
            <a:bodyPr wrap="none" anchor="ctr"/>
            <a:lstStyle/>
            <a:p>
              <a:endParaRPr lang="zh-CN" altLang="en-US" sz="1200" b="1">
                <a:latin typeface="微软雅黑" pitchFamily="34" charset="-122"/>
                <a:ea typeface="微软雅黑" pitchFamily="34" charset="-122"/>
              </a:endParaRPr>
            </a:p>
          </p:txBody>
        </p:sp>
        <p:sp>
          <p:nvSpPr>
            <p:cNvPr id="7" name="Oval 19"/>
            <p:cNvSpPr>
              <a:spLocks noChangeArrowheads="1"/>
            </p:cNvSpPr>
            <p:nvPr/>
          </p:nvSpPr>
          <p:spPr bwMode="auto">
            <a:xfrm>
              <a:off x="1405186" y="2296385"/>
              <a:ext cx="3286828" cy="1631290"/>
            </a:xfrm>
            <a:prstGeom prst="ellipse">
              <a:avLst/>
            </a:prstGeom>
            <a:solidFill>
              <a:srgbClr val="66FF99"/>
            </a:solidFill>
            <a:ln w="6350">
              <a:solidFill>
                <a:schemeClr val="tx1"/>
              </a:solidFill>
              <a:prstDash val="dash"/>
              <a:round/>
              <a:headEnd/>
              <a:tailEnd/>
            </a:ln>
          </p:spPr>
          <p:txBody>
            <a:bodyPr wrap="none" anchor="ctr"/>
            <a:lstStyle/>
            <a:p>
              <a:endParaRPr lang="zh-CN" altLang="en-US" sz="1200" b="1">
                <a:latin typeface="微软雅黑" pitchFamily="34" charset="-122"/>
                <a:ea typeface="微软雅黑" pitchFamily="34" charset="-122"/>
              </a:endParaRPr>
            </a:p>
          </p:txBody>
        </p:sp>
        <p:pic>
          <p:nvPicPr>
            <p:cNvPr id="8" name="Picture 222" descr="D-Link%20DI-713P%20Wireless%20Broadband%20route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153473" y="2075398"/>
              <a:ext cx="556043" cy="5210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Oval 21"/>
            <p:cNvSpPr>
              <a:spLocks noChangeArrowheads="1"/>
            </p:cNvSpPr>
            <p:nvPr/>
          </p:nvSpPr>
          <p:spPr bwMode="auto">
            <a:xfrm>
              <a:off x="4593057" y="2312070"/>
              <a:ext cx="3060001" cy="1615605"/>
            </a:xfrm>
            <a:prstGeom prst="ellipse">
              <a:avLst/>
            </a:prstGeom>
            <a:solidFill>
              <a:srgbClr val="FFCCFF"/>
            </a:solidFill>
            <a:ln w="6350" algn="ctr">
              <a:solidFill>
                <a:schemeClr val="tx1"/>
              </a:solidFill>
              <a:prstDash val="dash"/>
              <a:miter lim="800000"/>
              <a:headEnd/>
              <a:tailEnd/>
            </a:ln>
            <a:effectLst/>
          </p:spPr>
          <p:txBody>
            <a:bodyPr wrap="none" anchor="ctr"/>
            <a:lstStyle/>
            <a:p>
              <a:pPr algn="ctr"/>
              <a:endParaRPr lang="zh-CN" altLang="en-US" sz="1200" b="1">
                <a:latin typeface="微软雅黑" pitchFamily="34" charset="-122"/>
                <a:ea typeface="微软雅黑" pitchFamily="34" charset="-122"/>
              </a:endParaRPr>
            </a:p>
          </p:txBody>
        </p:sp>
        <p:sp>
          <p:nvSpPr>
            <p:cNvPr id="10" name="Text Box 45"/>
            <p:cNvSpPr txBox="1">
              <a:spLocks noChangeArrowheads="1"/>
            </p:cNvSpPr>
            <p:nvPr/>
          </p:nvSpPr>
          <p:spPr bwMode="auto">
            <a:xfrm>
              <a:off x="6105139" y="2513667"/>
              <a:ext cx="943628" cy="401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85000"/>
                </a:lnSpc>
              </a:pPr>
              <a:r>
                <a:rPr lang="zh-CN" altLang="en-US" sz="1200" b="1" dirty="0">
                  <a:latin typeface="微软雅黑" pitchFamily="34" charset="-122"/>
                  <a:ea typeface="微软雅黑" pitchFamily="34" charset="-122"/>
                </a:rPr>
                <a:t>基本服务集</a:t>
              </a:r>
            </a:p>
            <a:p>
              <a:pPr eaLnBrk="1" hangingPunct="1">
                <a:lnSpc>
                  <a:spcPct val="85000"/>
                </a:lnSpc>
              </a:pPr>
              <a:r>
                <a:rPr lang="zh-CN" altLang="en-US" sz="1200" b="1" dirty="0">
                  <a:latin typeface="微软雅黑" pitchFamily="34" charset="-122"/>
                  <a:ea typeface="微软雅黑" pitchFamily="34" charset="-122"/>
                </a:rPr>
                <a:t>       </a:t>
              </a:r>
              <a:r>
                <a:rPr lang="en-US" altLang="zh-CN" sz="1200" b="1" dirty="0">
                  <a:latin typeface="微软雅黑" pitchFamily="34" charset="-122"/>
                  <a:ea typeface="微软雅黑" pitchFamily="34" charset="-122"/>
                </a:rPr>
                <a:t>BSS</a:t>
              </a:r>
            </a:p>
          </p:txBody>
        </p:sp>
        <p:sp>
          <p:nvSpPr>
            <p:cNvPr id="11" name="Text Box 46"/>
            <p:cNvSpPr txBox="1">
              <a:spLocks noChangeArrowheads="1"/>
            </p:cNvSpPr>
            <p:nvPr/>
          </p:nvSpPr>
          <p:spPr bwMode="auto">
            <a:xfrm>
              <a:off x="1469915" y="1937064"/>
              <a:ext cx="1095827" cy="4565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1200" b="1" dirty="0">
                  <a:latin typeface="微软雅黑" pitchFamily="34" charset="-122"/>
                  <a:ea typeface="微软雅黑" pitchFamily="34" charset="-122"/>
                </a:rPr>
                <a:t>扩展的服务集</a:t>
              </a:r>
            </a:p>
            <a:p>
              <a:pPr algn="ctr" eaLnBrk="1" hangingPunct="1"/>
              <a:r>
                <a:rPr lang="en-US" altLang="zh-CN" sz="1200" b="1" dirty="0">
                  <a:latin typeface="微软雅黑" pitchFamily="34" charset="-122"/>
                  <a:ea typeface="微软雅黑" pitchFamily="34" charset="-122"/>
                </a:rPr>
                <a:t>ESS</a:t>
              </a:r>
            </a:p>
          </p:txBody>
        </p:sp>
        <p:sp>
          <p:nvSpPr>
            <p:cNvPr id="12" name="Text Box 175"/>
            <p:cNvSpPr txBox="1">
              <a:spLocks noChangeArrowheads="1"/>
            </p:cNvSpPr>
            <p:nvPr/>
          </p:nvSpPr>
          <p:spPr bwMode="auto">
            <a:xfrm>
              <a:off x="1541451" y="2937231"/>
              <a:ext cx="300082" cy="276999"/>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200" b="1" dirty="0">
                  <a:solidFill>
                    <a:srgbClr val="0000FF"/>
                  </a:solidFill>
                  <a:latin typeface="微软雅黑" pitchFamily="34" charset="-122"/>
                  <a:ea typeface="微软雅黑" pitchFamily="34" charset="-122"/>
                </a:rPr>
                <a:t>A</a:t>
              </a:r>
            </a:p>
          </p:txBody>
        </p:sp>
        <p:sp>
          <p:nvSpPr>
            <p:cNvPr id="13" name="Text Box 176"/>
            <p:cNvSpPr txBox="1">
              <a:spLocks noChangeArrowheads="1"/>
            </p:cNvSpPr>
            <p:nvPr/>
          </p:nvSpPr>
          <p:spPr bwMode="auto">
            <a:xfrm>
              <a:off x="6950912" y="3033216"/>
              <a:ext cx="290464"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200" b="1" dirty="0">
                  <a:solidFill>
                    <a:srgbClr val="0000FF"/>
                  </a:solidFill>
                  <a:latin typeface="微软雅黑" pitchFamily="34" charset="-122"/>
                  <a:ea typeface="微软雅黑" pitchFamily="34" charset="-122"/>
                </a:rPr>
                <a:t>B</a:t>
              </a:r>
            </a:p>
          </p:txBody>
        </p:sp>
        <p:sp>
          <p:nvSpPr>
            <p:cNvPr id="14" name="AutoShape 180"/>
            <p:cNvSpPr>
              <a:spLocks noChangeArrowheads="1"/>
            </p:cNvSpPr>
            <p:nvPr/>
          </p:nvSpPr>
          <p:spPr bwMode="auto">
            <a:xfrm>
              <a:off x="4277338" y="3679732"/>
              <a:ext cx="500675" cy="320867"/>
            </a:xfrm>
            <a:prstGeom prst="wedgeRoundRectCallout">
              <a:avLst>
                <a:gd name="adj1" fmla="val 131898"/>
                <a:gd name="adj2" fmla="val -108287"/>
                <a:gd name="adj3" fmla="val 16667"/>
              </a:avLst>
            </a:prstGeom>
            <a:solidFill>
              <a:srgbClr val="FFFF00"/>
            </a:solidFill>
            <a:ln w="9525">
              <a:solidFill>
                <a:schemeClr val="tx1"/>
              </a:solidFill>
              <a:miter lim="800000"/>
              <a:headEnd/>
              <a:tailEnd/>
            </a:ln>
            <a:effectLst/>
          </p:spPr>
          <p:txBody>
            <a:bodyPr/>
            <a:lstStyle/>
            <a:p>
              <a:pPr algn="ctr">
                <a:defRPr/>
              </a:pPr>
              <a:endParaRPr lang="zh-CN" altLang="zh-CN" sz="1200" b="1">
                <a:latin typeface="微软雅黑" pitchFamily="34" charset="-122"/>
                <a:ea typeface="微软雅黑" pitchFamily="34" charset="-122"/>
              </a:endParaRPr>
            </a:p>
          </p:txBody>
        </p:sp>
        <p:sp>
          <p:nvSpPr>
            <p:cNvPr id="15" name="Text Box 178"/>
            <p:cNvSpPr txBox="1">
              <a:spLocks noChangeArrowheads="1"/>
            </p:cNvSpPr>
            <p:nvPr/>
          </p:nvSpPr>
          <p:spPr bwMode="auto">
            <a:xfrm>
              <a:off x="4268945" y="3690713"/>
              <a:ext cx="487034" cy="2739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200" b="1" dirty="0">
                  <a:latin typeface="微软雅黑" pitchFamily="34" charset="-122"/>
                  <a:ea typeface="微软雅黑" pitchFamily="34" charset="-122"/>
                </a:rPr>
                <a:t>漫游</a:t>
              </a:r>
            </a:p>
          </p:txBody>
        </p:sp>
        <p:sp>
          <p:nvSpPr>
            <p:cNvPr id="16" name="Text Box 50"/>
            <p:cNvSpPr txBox="1">
              <a:spLocks noChangeArrowheads="1"/>
            </p:cNvSpPr>
            <p:nvPr/>
          </p:nvSpPr>
          <p:spPr bwMode="auto">
            <a:xfrm>
              <a:off x="3643611" y="2015732"/>
              <a:ext cx="1043817" cy="2975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200" b="1" dirty="0" smtClean="0">
                  <a:solidFill>
                    <a:srgbClr val="0000FF"/>
                  </a:solidFill>
                  <a:latin typeface="微软雅黑" pitchFamily="34" charset="-122"/>
                  <a:ea typeface="微软雅黑" pitchFamily="34" charset="-122"/>
                </a:rPr>
                <a:t>接入点 </a:t>
              </a:r>
              <a:r>
                <a:rPr lang="en-US" altLang="zh-CN" sz="1200" b="1" dirty="0" smtClean="0">
                  <a:solidFill>
                    <a:srgbClr val="0000FF"/>
                  </a:solidFill>
                  <a:latin typeface="微软雅黑" pitchFamily="34" charset="-122"/>
                  <a:ea typeface="微软雅黑" pitchFamily="34" charset="-122"/>
                </a:rPr>
                <a:t>AP</a:t>
              </a:r>
              <a:r>
                <a:rPr lang="en-US" altLang="zh-CN" sz="1200" b="1" baseline="-25000" dirty="0" smtClean="0">
                  <a:solidFill>
                    <a:srgbClr val="0000FF"/>
                  </a:solidFill>
                  <a:latin typeface="微软雅黑" pitchFamily="34" charset="-122"/>
                  <a:ea typeface="微软雅黑" pitchFamily="34" charset="-122"/>
                </a:rPr>
                <a:t>1</a:t>
              </a:r>
              <a:endParaRPr lang="en-US" altLang="zh-CN" sz="1200" b="1" baseline="-25000" dirty="0">
                <a:solidFill>
                  <a:srgbClr val="0000FF"/>
                </a:solidFill>
                <a:latin typeface="微软雅黑" pitchFamily="34" charset="-122"/>
                <a:ea typeface="微软雅黑" pitchFamily="34" charset="-122"/>
              </a:endParaRPr>
            </a:p>
          </p:txBody>
        </p:sp>
        <p:sp>
          <p:nvSpPr>
            <p:cNvPr id="17" name="Freeform 288"/>
            <p:cNvSpPr>
              <a:spLocks/>
            </p:cNvSpPr>
            <p:nvPr/>
          </p:nvSpPr>
          <p:spPr bwMode="auto">
            <a:xfrm>
              <a:off x="2993258" y="1895076"/>
              <a:ext cx="150791" cy="250594"/>
            </a:xfrm>
            <a:custGeom>
              <a:avLst/>
              <a:gdLst>
                <a:gd name="T0" fmla="*/ 0 w 336"/>
                <a:gd name="T1" fmla="*/ 0 h 358"/>
                <a:gd name="T2" fmla="*/ 171148 w 336"/>
                <a:gd name="T3" fmla="*/ 194437 h 358"/>
                <a:gd name="T4" fmla="*/ 115510 w 336"/>
                <a:gd name="T5" fmla="*/ 183542 h 358"/>
                <a:gd name="T6" fmla="*/ 203200 w 336"/>
                <a:gd name="T7" fmla="*/ 300037 h 358"/>
                <a:gd name="T8" fmla="*/ 32052 w 336"/>
                <a:gd name="T9" fmla="*/ 139123 h 358"/>
                <a:gd name="T10" fmla="*/ 103414 w 336"/>
                <a:gd name="T11" fmla="*/ 155885 h 358"/>
                <a:gd name="T12" fmla="*/ 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18" name="Freeform 291"/>
            <p:cNvSpPr>
              <a:spLocks/>
            </p:cNvSpPr>
            <p:nvPr/>
          </p:nvSpPr>
          <p:spPr bwMode="auto">
            <a:xfrm>
              <a:off x="3526917" y="2196054"/>
              <a:ext cx="150791" cy="250595"/>
            </a:xfrm>
            <a:custGeom>
              <a:avLst/>
              <a:gdLst>
                <a:gd name="T0" fmla="*/ 203200 w 336"/>
                <a:gd name="T1" fmla="*/ 300038 h 358"/>
                <a:gd name="T2" fmla="*/ 31448 w 336"/>
                <a:gd name="T3" fmla="*/ 105600 h 358"/>
                <a:gd name="T4" fmla="*/ 87690 w 336"/>
                <a:gd name="T5" fmla="*/ 116495 h 358"/>
                <a:gd name="T6" fmla="*/ 0 w 336"/>
                <a:gd name="T7" fmla="*/ 0 h 358"/>
                <a:gd name="T8" fmla="*/ 171148 w 336"/>
                <a:gd name="T9" fmla="*/ 160914 h 358"/>
                <a:gd name="T10" fmla="*/ 99181 w 336"/>
                <a:gd name="T11" fmla="*/ 144152 h 358"/>
                <a:gd name="T12" fmla="*/ 20320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19" name="Freeform 293"/>
            <p:cNvSpPr>
              <a:spLocks/>
            </p:cNvSpPr>
            <p:nvPr/>
          </p:nvSpPr>
          <p:spPr bwMode="auto">
            <a:xfrm>
              <a:off x="2993258" y="2186773"/>
              <a:ext cx="150791" cy="250594"/>
            </a:xfrm>
            <a:custGeom>
              <a:avLst/>
              <a:gdLst>
                <a:gd name="T0" fmla="*/ 0 w 336"/>
                <a:gd name="T1" fmla="*/ 300037 h 358"/>
                <a:gd name="T2" fmla="*/ 171148 w 336"/>
                <a:gd name="T3" fmla="*/ 105600 h 358"/>
                <a:gd name="T4" fmla="*/ 115510 w 336"/>
                <a:gd name="T5" fmla="*/ 116495 h 358"/>
                <a:gd name="T6" fmla="*/ 203200 w 336"/>
                <a:gd name="T7" fmla="*/ 0 h 358"/>
                <a:gd name="T8" fmla="*/ 31448 w 336"/>
                <a:gd name="T9" fmla="*/ 160914 h 358"/>
                <a:gd name="T10" fmla="*/ 103414 w 336"/>
                <a:gd name="T11" fmla="*/ 144152 h 358"/>
                <a:gd name="T12" fmla="*/ 0 w 336"/>
                <a:gd name="T13" fmla="*/ 300037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20" name="Freeform 294"/>
            <p:cNvSpPr>
              <a:spLocks/>
            </p:cNvSpPr>
            <p:nvPr/>
          </p:nvSpPr>
          <p:spPr bwMode="auto">
            <a:xfrm>
              <a:off x="3526917" y="1895076"/>
              <a:ext cx="150791" cy="250594"/>
            </a:xfrm>
            <a:custGeom>
              <a:avLst/>
              <a:gdLst>
                <a:gd name="T0" fmla="*/ 203200 w 336"/>
                <a:gd name="T1" fmla="*/ 0 h 358"/>
                <a:gd name="T2" fmla="*/ 32052 w 336"/>
                <a:gd name="T3" fmla="*/ 194437 h 358"/>
                <a:gd name="T4" fmla="*/ 87690 w 336"/>
                <a:gd name="T5" fmla="*/ 183542 h 358"/>
                <a:gd name="T6" fmla="*/ 0 w 336"/>
                <a:gd name="T7" fmla="*/ 300037 h 358"/>
                <a:gd name="T8" fmla="*/ 171148 w 336"/>
                <a:gd name="T9" fmla="*/ 139123 h 358"/>
                <a:gd name="T10" fmla="*/ 99786 w 336"/>
                <a:gd name="T11" fmla="*/ 155885 h 358"/>
                <a:gd name="T12" fmla="*/ 20320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pic>
          <p:nvPicPr>
            <p:cNvPr id="21" name="Picture 297" descr="D-Link%20DI-713P%20Wireless%20Broadband%20route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450683" y="2136389"/>
              <a:ext cx="556043" cy="521077"/>
            </a:xfrm>
            <a:prstGeom prst="rect">
              <a:avLst/>
            </a:prstGeom>
            <a:noFill/>
            <a:ln>
              <a:noFill/>
            </a:ln>
          </p:spPr>
        </p:pic>
        <p:sp>
          <p:nvSpPr>
            <p:cNvPr id="22" name="Text Box 300"/>
            <p:cNvSpPr txBox="1">
              <a:spLocks noChangeArrowheads="1"/>
            </p:cNvSpPr>
            <p:nvPr/>
          </p:nvSpPr>
          <p:spPr bwMode="auto">
            <a:xfrm>
              <a:off x="5934930" y="2030742"/>
              <a:ext cx="1043817" cy="2975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200" b="1" dirty="0" smtClean="0">
                  <a:solidFill>
                    <a:srgbClr val="0000FF"/>
                  </a:solidFill>
                  <a:latin typeface="微软雅黑" pitchFamily="34" charset="-122"/>
                  <a:ea typeface="微软雅黑" pitchFamily="34" charset="-122"/>
                </a:rPr>
                <a:t>接入点 </a:t>
              </a:r>
              <a:r>
                <a:rPr lang="en-US" altLang="zh-CN" sz="1200" b="1" dirty="0" smtClean="0">
                  <a:solidFill>
                    <a:srgbClr val="0000FF"/>
                  </a:solidFill>
                  <a:latin typeface="微软雅黑" pitchFamily="34" charset="-122"/>
                  <a:ea typeface="微软雅黑" pitchFamily="34" charset="-122"/>
                </a:rPr>
                <a:t>AP</a:t>
              </a:r>
              <a:r>
                <a:rPr lang="en-US" altLang="zh-CN" sz="1200" b="1" baseline="-25000" dirty="0" smtClean="0">
                  <a:solidFill>
                    <a:srgbClr val="0000FF"/>
                  </a:solidFill>
                  <a:latin typeface="微软雅黑" pitchFamily="34" charset="-122"/>
                  <a:ea typeface="微软雅黑" pitchFamily="34" charset="-122"/>
                </a:rPr>
                <a:t>2</a:t>
              </a:r>
              <a:endParaRPr lang="en-US" altLang="zh-CN" sz="1200" b="1" baseline="-25000" dirty="0">
                <a:solidFill>
                  <a:srgbClr val="0000FF"/>
                </a:solidFill>
                <a:latin typeface="微软雅黑" pitchFamily="34" charset="-122"/>
                <a:ea typeface="微软雅黑" pitchFamily="34" charset="-122"/>
              </a:endParaRPr>
            </a:p>
          </p:txBody>
        </p:sp>
        <p:sp>
          <p:nvSpPr>
            <p:cNvPr id="23" name="Line 49"/>
            <p:cNvSpPr>
              <a:spLocks noChangeShapeType="1"/>
            </p:cNvSpPr>
            <p:nvPr/>
          </p:nvSpPr>
          <p:spPr bwMode="auto">
            <a:xfrm flipV="1">
              <a:off x="5610898" y="1670949"/>
              <a:ext cx="0" cy="700785"/>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sz="1200" b="1">
                <a:latin typeface="微软雅黑" pitchFamily="34" charset="-122"/>
                <a:ea typeface="微软雅黑" pitchFamily="34" charset="-122"/>
              </a:endParaRPr>
            </a:p>
          </p:txBody>
        </p:sp>
        <p:sp>
          <p:nvSpPr>
            <p:cNvPr id="24" name="Text Box 190"/>
            <p:cNvSpPr txBox="1">
              <a:spLocks noChangeArrowheads="1"/>
            </p:cNvSpPr>
            <p:nvPr/>
          </p:nvSpPr>
          <p:spPr bwMode="auto">
            <a:xfrm>
              <a:off x="7042949" y="1490975"/>
              <a:ext cx="639232" cy="2739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200" b="1" dirty="0">
                  <a:latin typeface="微软雅黑" pitchFamily="34" charset="-122"/>
                  <a:ea typeface="微软雅黑" pitchFamily="34" charset="-122"/>
                </a:rPr>
                <a:t>互联网</a:t>
              </a:r>
            </a:p>
          </p:txBody>
        </p:sp>
        <p:sp>
          <p:nvSpPr>
            <p:cNvPr id="25" name="Freeform 301"/>
            <p:cNvSpPr>
              <a:spLocks/>
            </p:cNvSpPr>
            <p:nvPr/>
          </p:nvSpPr>
          <p:spPr bwMode="auto">
            <a:xfrm>
              <a:off x="5290467" y="1954741"/>
              <a:ext cx="150791" cy="250595"/>
            </a:xfrm>
            <a:custGeom>
              <a:avLst/>
              <a:gdLst>
                <a:gd name="T0" fmla="*/ 0 w 336"/>
                <a:gd name="T1" fmla="*/ 0 h 358"/>
                <a:gd name="T2" fmla="*/ 171148 w 336"/>
                <a:gd name="T3" fmla="*/ 194438 h 358"/>
                <a:gd name="T4" fmla="*/ 115510 w 336"/>
                <a:gd name="T5" fmla="*/ 183543 h 358"/>
                <a:gd name="T6" fmla="*/ 203200 w 336"/>
                <a:gd name="T7" fmla="*/ 300038 h 358"/>
                <a:gd name="T8" fmla="*/ 32052 w 336"/>
                <a:gd name="T9" fmla="*/ 139124 h 358"/>
                <a:gd name="T10" fmla="*/ 103414 w 336"/>
                <a:gd name="T11" fmla="*/ 155886 h 358"/>
                <a:gd name="T12" fmla="*/ 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26" name="Freeform 302"/>
            <p:cNvSpPr>
              <a:spLocks/>
            </p:cNvSpPr>
            <p:nvPr/>
          </p:nvSpPr>
          <p:spPr bwMode="auto">
            <a:xfrm>
              <a:off x="5780538" y="2196054"/>
              <a:ext cx="150791" cy="250595"/>
            </a:xfrm>
            <a:custGeom>
              <a:avLst/>
              <a:gdLst>
                <a:gd name="T0" fmla="*/ 203200 w 336"/>
                <a:gd name="T1" fmla="*/ 300038 h 358"/>
                <a:gd name="T2" fmla="*/ 31448 w 336"/>
                <a:gd name="T3" fmla="*/ 105600 h 358"/>
                <a:gd name="T4" fmla="*/ 87690 w 336"/>
                <a:gd name="T5" fmla="*/ 116495 h 358"/>
                <a:gd name="T6" fmla="*/ 0 w 336"/>
                <a:gd name="T7" fmla="*/ 0 h 358"/>
                <a:gd name="T8" fmla="*/ 171148 w 336"/>
                <a:gd name="T9" fmla="*/ 160914 h 358"/>
                <a:gd name="T10" fmla="*/ 99181 w 336"/>
                <a:gd name="T11" fmla="*/ 144152 h 358"/>
                <a:gd name="T12" fmla="*/ 20320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27" name="Freeform 303"/>
            <p:cNvSpPr>
              <a:spLocks/>
            </p:cNvSpPr>
            <p:nvPr/>
          </p:nvSpPr>
          <p:spPr bwMode="auto">
            <a:xfrm>
              <a:off x="5290467" y="2246438"/>
              <a:ext cx="150791" cy="250595"/>
            </a:xfrm>
            <a:custGeom>
              <a:avLst/>
              <a:gdLst>
                <a:gd name="T0" fmla="*/ 0 w 336"/>
                <a:gd name="T1" fmla="*/ 300038 h 358"/>
                <a:gd name="T2" fmla="*/ 171148 w 336"/>
                <a:gd name="T3" fmla="*/ 105600 h 358"/>
                <a:gd name="T4" fmla="*/ 115510 w 336"/>
                <a:gd name="T5" fmla="*/ 116495 h 358"/>
                <a:gd name="T6" fmla="*/ 203200 w 336"/>
                <a:gd name="T7" fmla="*/ 0 h 358"/>
                <a:gd name="T8" fmla="*/ 31448 w 336"/>
                <a:gd name="T9" fmla="*/ 160914 h 358"/>
                <a:gd name="T10" fmla="*/ 103414 w 336"/>
                <a:gd name="T11" fmla="*/ 144152 h 358"/>
                <a:gd name="T12" fmla="*/ 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28" name="Freeform 304"/>
            <p:cNvSpPr>
              <a:spLocks/>
            </p:cNvSpPr>
            <p:nvPr/>
          </p:nvSpPr>
          <p:spPr bwMode="auto">
            <a:xfrm>
              <a:off x="5780538" y="1895076"/>
              <a:ext cx="150791" cy="250594"/>
            </a:xfrm>
            <a:custGeom>
              <a:avLst/>
              <a:gdLst>
                <a:gd name="T0" fmla="*/ 203200 w 336"/>
                <a:gd name="T1" fmla="*/ 0 h 358"/>
                <a:gd name="T2" fmla="*/ 32052 w 336"/>
                <a:gd name="T3" fmla="*/ 194437 h 358"/>
                <a:gd name="T4" fmla="*/ 87690 w 336"/>
                <a:gd name="T5" fmla="*/ 183542 h 358"/>
                <a:gd name="T6" fmla="*/ 0 w 336"/>
                <a:gd name="T7" fmla="*/ 300037 h 358"/>
                <a:gd name="T8" fmla="*/ 171148 w 336"/>
                <a:gd name="T9" fmla="*/ 139123 h 358"/>
                <a:gd name="T10" fmla="*/ 99786 w 336"/>
                <a:gd name="T11" fmla="*/ 155885 h 358"/>
                <a:gd name="T12" fmla="*/ 20320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29" name="Text Box 305"/>
            <p:cNvSpPr txBox="1">
              <a:spLocks noChangeArrowheads="1"/>
            </p:cNvSpPr>
            <p:nvPr/>
          </p:nvSpPr>
          <p:spPr bwMode="auto">
            <a:xfrm>
              <a:off x="4259668" y="1389859"/>
              <a:ext cx="1049850" cy="2739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200" b="1">
                  <a:latin typeface="微软雅黑" pitchFamily="34" charset="-122"/>
                  <a:ea typeface="微软雅黑" pitchFamily="34" charset="-122"/>
                </a:rPr>
                <a:t>分配系统 </a:t>
              </a:r>
              <a:r>
                <a:rPr lang="en-US" altLang="zh-CN" sz="1200" b="1">
                  <a:latin typeface="微软雅黑" pitchFamily="34" charset="-122"/>
                  <a:ea typeface="微软雅黑" pitchFamily="34" charset="-122"/>
                </a:rPr>
                <a:t>DS</a:t>
              </a:r>
            </a:p>
          </p:txBody>
        </p:sp>
        <p:pic>
          <p:nvPicPr>
            <p:cNvPr id="30" name="Picture 306"/>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251761" y="1559574"/>
              <a:ext cx="445305" cy="2280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699">
                  <a:solidFill>
                    <a:srgbClr val="000000"/>
                  </a:solidFill>
                  <a:miter lim="800000"/>
                  <a:headEnd/>
                  <a:tailEnd/>
                </a14:hiddenLine>
              </a:ext>
            </a:extLst>
          </p:spPr>
        </p:pic>
        <p:sp>
          <p:nvSpPr>
            <p:cNvPr id="31" name="Line 403"/>
            <p:cNvSpPr>
              <a:spLocks noChangeShapeType="1"/>
            </p:cNvSpPr>
            <p:nvPr/>
          </p:nvSpPr>
          <p:spPr bwMode="auto">
            <a:xfrm flipV="1">
              <a:off x="2030786" y="2556698"/>
              <a:ext cx="1228713" cy="481301"/>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32" name="Line 404"/>
            <p:cNvSpPr>
              <a:spLocks noChangeShapeType="1"/>
            </p:cNvSpPr>
            <p:nvPr/>
          </p:nvSpPr>
          <p:spPr bwMode="auto">
            <a:xfrm flipV="1">
              <a:off x="2724661" y="2556698"/>
              <a:ext cx="642040" cy="962601"/>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33" name="Line 405"/>
            <p:cNvSpPr>
              <a:spLocks noChangeShapeType="1"/>
            </p:cNvSpPr>
            <p:nvPr/>
          </p:nvSpPr>
          <p:spPr bwMode="auto">
            <a:xfrm flipV="1">
              <a:off x="5023048" y="2497033"/>
              <a:ext cx="480647" cy="300978"/>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34" name="Line 406"/>
            <p:cNvSpPr>
              <a:spLocks noChangeShapeType="1"/>
            </p:cNvSpPr>
            <p:nvPr/>
          </p:nvSpPr>
          <p:spPr bwMode="auto">
            <a:xfrm>
              <a:off x="3526918" y="2497033"/>
              <a:ext cx="656032" cy="300315"/>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35" name="Line 407"/>
            <p:cNvSpPr>
              <a:spLocks noChangeShapeType="1"/>
            </p:cNvSpPr>
            <p:nvPr/>
          </p:nvSpPr>
          <p:spPr bwMode="auto">
            <a:xfrm flipV="1">
              <a:off x="3411467" y="2556698"/>
              <a:ext cx="62437" cy="894670"/>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36" name="Line 408"/>
            <p:cNvSpPr>
              <a:spLocks noChangeShapeType="1"/>
            </p:cNvSpPr>
            <p:nvPr/>
          </p:nvSpPr>
          <p:spPr bwMode="auto">
            <a:xfrm flipV="1">
              <a:off x="5329185" y="2556697"/>
              <a:ext cx="281713" cy="721287"/>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37" name="Line 409"/>
            <p:cNvSpPr>
              <a:spLocks noChangeShapeType="1"/>
            </p:cNvSpPr>
            <p:nvPr/>
          </p:nvSpPr>
          <p:spPr bwMode="auto">
            <a:xfrm flipH="1" flipV="1">
              <a:off x="5825305" y="2556698"/>
              <a:ext cx="918184" cy="574284"/>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38" name="Line 410"/>
            <p:cNvSpPr>
              <a:spLocks noChangeShapeType="1"/>
            </p:cNvSpPr>
            <p:nvPr/>
          </p:nvSpPr>
          <p:spPr bwMode="auto">
            <a:xfrm flipH="1" flipV="1">
              <a:off x="5716922" y="2556697"/>
              <a:ext cx="581577" cy="721288"/>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39" name="Line 422"/>
            <p:cNvSpPr>
              <a:spLocks noChangeShapeType="1"/>
            </p:cNvSpPr>
            <p:nvPr/>
          </p:nvSpPr>
          <p:spPr bwMode="auto">
            <a:xfrm flipH="1" flipV="1">
              <a:off x="5663910" y="2556698"/>
              <a:ext cx="225060" cy="811230"/>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40" name="Text Box 423"/>
            <p:cNvSpPr txBox="1">
              <a:spLocks noChangeArrowheads="1"/>
            </p:cNvSpPr>
            <p:nvPr/>
          </p:nvSpPr>
          <p:spPr bwMode="auto">
            <a:xfrm>
              <a:off x="5954138" y="3458307"/>
              <a:ext cx="348172"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200" b="1" dirty="0">
                  <a:solidFill>
                    <a:srgbClr val="0000FF"/>
                  </a:solidFill>
                  <a:latin typeface="微软雅黑" pitchFamily="34" charset="-122"/>
                  <a:ea typeface="微软雅黑" pitchFamily="34" charset="-122"/>
                </a:rPr>
                <a:t>A</a:t>
              </a:r>
              <a:r>
                <a:rPr lang="en-US" altLang="zh-CN" sz="1200" b="1" dirty="0">
                  <a:solidFill>
                    <a:srgbClr val="0000FF"/>
                  </a:solidFill>
                  <a:latin typeface="微软雅黑" pitchFamily="34" charset="-122"/>
                  <a:ea typeface="微软雅黑" pitchFamily="34" charset="-122"/>
                  <a:cs typeface="Times New Roman" pitchFamily="18" charset="0"/>
                </a:rPr>
                <a:t>'</a:t>
              </a:r>
            </a:p>
          </p:txBody>
        </p:sp>
        <p:sp>
          <p:nvSpPr>
            <p:cNvPr id="41" name="Line 517"/>
            <p:cNvSpPr>
              <a:spLocks noChangeShapeType="1"/>
            </p:cNvSpPr>
            <p:nvPr/>
          </p:nvSpPr>
          <p:spPr bwMode="auto">
            <a:xfrm flipH="1">
              <a:off x="2351217" y="1642530"/>
              <a:ext cx="521879" cy="0"/>
            </a:xfrm>
            <a:prstGeom prst="line">
              <a:avLst/>
            </a:prstGeom>
            <a:noFill/>
            <a:ln w="38100">
              <a:solidFill>
                <a:srgbClr val="CC00CC"/>
              </a:solidFill>
              <a:round/>
              <a:headEnd/>
              <a:tailEnd type="triangle" w="med" len="lg"/>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42" name="Text Box 44"/>
            <p:cNvSpPr txBox="1">
              <a:spLocks noChangeArrowheads="1"/>
            </p:cNvSpPr>
            <p:nvPr/>
          </p:nvSpPr>
          <p:spPr bwMode="auto">
            <a:xfrm>
              <a:off x="1941487" y="2427012"/>
              <a:ext cx="943628" cy="401803"/>
            </a:xfrm>
            <a:prstGeom prst="rect">
              <a:avLst/>
            </a:prstGeom>
            <a:noFill/>
            <a:ln>
              <a:noFill/>
            </a:ln>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85000"/>
                </a:lnSpc>
              </a:pPr>
              <a:r>
                <a:rPr lang="zh-CN" altLang="en-US" sz="1200" b="1" dirty="0">
                  <a:latin typeface="微软雅黑" pitchFamily="34" charset="-122"/>
                  <a:ea typeface="微软雅黑" pitchFamily="34" charset="-122"/>
                </a:rPr>
                <a:t>基本服务集</a:t>
              </a:r>
            </a:p>
            <a:p>
              <a:pPr eaLnBrk="1" hangingPunct="1">
                <a:lnSpc>
                  <a:spcPct val="85000"/>
                </a:lnSpc>
              </a:pPr>
              <a:r>
                <a:rPr lang="zh-CN" altLang="en-US" sz="1200" b="1" dirty="0">
                  <a:latin typeface="微软雅黑" pitchFamily="34" charset="-122"/>
                  <a:ea typeface="微软雅黑" pitchFamily="34" charset="-122"/>
                </a:rPr>
                <a:t>       </a:t>
              </a:r>
              <a:r>
                <a:rPr lang="en-US" altLang="zh-CN" sz="1200" b="1" dirty="0">
                  <a:latin typeface="微软雅黑" pitchFamily="34" charset="-122"/>
                  <a:ea typeface="微软雅黑" pitchFamily="34" charset="-122"/>
                </a:rPr>
                <a:t>BSS</a:t>
              </a:r>
            </a:p>
          </p:txBody>
        </p:sp>
        <p:sp>
          <p:nvSpPr>
            <p:cNvPr id="43" name="Line 48"/>
            <p:cNvSpPr>
              <a:spLocks noChangeShapeType="1"/>
            </p:cNvSpPr>
            <p:nvPr/>
          </p:nvSpPr>
          <p:spPr bwMode="auto">
            <a:xfrm flipH="1">
              <a:off x="3341373" y="1670950"/>
              <a:ext cx="0" cy="625435"/>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sz="1200" b="1">
                <a:latin typeface="微软雅黑" pitchFamily="34" charset="-122"/>
                <a:ea typeface="微软雅黑" pitchFamily="34" charset="-122"/>
              </a:endParaRPr>
            </a:p>
          </p:txBody>
        </p:sp>
        <p:sp>
          <p:nvSpPr>
            <p:cNvPr id="44" name="Rectangle 515"/>
            <p:cNvSpPr>
              <a:spLocks noChangeArrowheads="1"/>
            </p:cNvSpPr>
            <p:nvPr/>
          </p:nvSpPr>
          <p:spPr bwMode="auto">
            <a:xfrm>
              <a:off x="2725839" y="1505174"/>
              <a:ext cx="426456" cy="285106"/>
            </a:xfrm>
            <a:prstGeom prst="rect">
              <a:avLst/>
            </a:prstGeom>
            <a:solidFill>
              <a:srgbClr val="66FF99"/>
            </a:solidFill>
            <a:ln w="9525">
              <a:solidFill>
                <a:schemeClr val="tx1"/>
              </a:solidFill>
              <a:miter lim="800000"/>
              <a:headEnd/>
              <a:tailEnd/>
            </a:ln>
          </p:spPr>
          <p:txBody>
            <a:bodyPr wrap="none" anchor="ctr"/>
            <a:lstStyle/>
            <a:p>
              <a:pPr algn="ctr"/>
              <a:r>
                <a:rPr lang="zh-CN" altLang="en-US" sz="1200" b="1" dirty="0">
                  <a:latin typeface="微软雅黑" pitchFamily="34" charset="-122"/>
                  <a:ea typeface="微软雅黑" pitchFamily="34" charset="-122"/>
                </a:rPr>
                <a:t>门户</a:t>
              </a:r>
              <a:endParaRPr lang="en-US" altLang="zh-CN" sz="1200" b="1" dirty="0">
                <a:latin typeface="微软雅黑" pitchFamily="34" charset="-122"/>
                <a:ea typeface="微软雅黑" pitchFamily="34" charset="-122"/>
              </a:endParaRPr>
            </a:p>
          </p:txBody>
        </p:sp>
        <p:sp>
          <p:nvSpPr>
            <p:cNvPr id="45" name="Text Box 518"/>
            <p:cNvSpPr txBox="1">
              <a:spLocks noChangeArrowheads="1"/>
            </p:cNvSpPr>
            <p:nvPr/>
          </p:nvSpPr>
          <p:spPr bwMode="auto">
            <a:xfrm>
              <a:off x="1381251" y="1389984"/>
              <a:ext cx="1097412" cy="401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lnSpc>
                  <a:spcPct val="85000"/>
                </a:lnSpc>
              </a:pPr>
              <a:r>
                <a:rPr lang="zh-CN" altLang="en-US" sz="1200" b="1" dirty="0">
                  <a:latin typeface="微软雅黑" pitchFamily="34" charset="-122"/>
                  <a:ea typeface="微软雅黑" pitchFamily="34" charset="-122"/>
                </a:rPr>
                <a:t>至其他 </a:t>
              </a:r>
              <a:r>
                <a:rPr lang="en-US" altLang="zh-CN" sz="1200" b="1" dirty="0">
                  <a:latin typeface="微软雅黑" pitchFamily="34" charset="-122"/>
                  <a:ea typeface="微软雅黑" pitchFamily="34" charset="-122"/>
                </a:rPr>
                <a:t>802.x</a:t>
              </a:r>
            </a:p>
            <a:p>
              <a:pPr algn="ctr" eaLnBrk="1" hangingPunct="1">
                <a:lnSpc>
                  <a:spcPct val="85000"/>
                </a:lnSpc>
              </a:pPr>
              <a:r>
                <a:rPr lang="zh-CN" altLang="en-US" sz="1200" b="1" dirty="0">
                  <a:latin typeface="微软雅黑" pitchFamily="34" charset="-122"/>
                  <a:ea typeface="微软雅黑" pitchFamily="34" charset="-122"/>
                </a:rPr>
                <a:t>局域网</a:t>
              </a:r>
            </a:p>
          </p:txBody>
        </p:sp>
        <p:grpSp>
          <p:nvGrpSpPr>
            <p:cNvPr id="46" name="组合 45"/>
            <p:cNvGrpSpPr/>
            <p:nvPr/>
          </p:nvGrpSpPr>
          <p:grpSpPr>
            <a:xfrm>
              <a:off x="1722903" y="2848788"/>
              <a:ext cx="360485" cy="386301"/>
              <a:chOff x="2565534" y="4101618"/>
              <a:chExt cx="360485" cy="386301"/>
            </a:xfrm>
          </p:grpSpPr>
          <p:sp>
            <p:nvSpPr>
              <p:cNvPr id="128"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grpSp>
            <p:nvGrpSpPr>
              <p:cNvPr id="129" name="Group 424"/>
              <p:cNvGrpSpPr>
                <a:grpSpLocks/>
              </p:cNvGrpSpPr>
              <p:nvPr/>
            </p:nvGrpSpPr>
            <p:grpSpPr bwMode="auto">
              <a:xfrm>
                <a:off x="2565534" y="4101618"/>
                <a:ext cx="360485" cy="119330"/>
                <a:chOff x="748" y="2251"/>
                <a:chExt cx="306" cy="90"/>
              </a:xfrm>
            </p:grpSpPr>
            <p:sp>
              <p:nvSpPr>
                <p:cNvPr id="131"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32"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33"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34"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35"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36"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30" name="Picture 200" descr="jisuanji"/>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47" name="组合 46"/>
            <p:cNvGrpSpPr/>
            <p:nvPr/>
          </p:nvGrpSpPr>
          <p:grpSpPr>
            <a:xfrm>
              <a:off x="2427290" y="3293431"/>
              <a:ext cx="360485" cy="386301"/>
              <a:chOff x="2565534" y="4101618"/>
              <a:chExt cx="360485" cy="386301"/>
            </a:xfrm>
          </p:grpSpPr>
          <p:sp>
            <p:nvSpPr>
              <p:cNvPr id="119"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grpSp>
            <p:nvGrpSpPr>
              <p:cNvPr id="120" name="Group 424"/>
              <p:cNvGrpSpPr>
                <a:grpSpLocks/>
              </p:cNvGrpSpPr>
              <p:nvPr/>
            </p:nvGrpSpPr>
            <p:grpSpPr bwMode="auto">
              <a:xfrm>
                <a:off x="2565534" y="4101618"/>
                <a:ext cx="360485" cy="119330"/>
                <a:chOff x="748" y="2251"/>
                <a:chExt cx="306" cy="90"/>
              </a:xfrm>
            </p:grpSpPr>
            <p:sp>
              <p:nvSpPr>
                <p:cNvPr id="122"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23"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24"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25"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26"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27"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21" name="Picture 200" descr="jisuanji"/>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48" name="组合 47"/>
            <p:cNvGrpSpPr/>
            <p:nvPr/>
          </p:nvGrpSpPr>
          <p:grpSpPr>
            <a:xfrm>
              <a:off x="3238017" y="3431480"/>
              <a:ext cx="360485" cy="386301"/>
              <a:chOff x="2565534" y="4101618"/>
              <a:chExt cx="360485" cy="386301"/>
            </a:xfrm>
          </p:grpSpPr>
          <p:sp>
            <p:nvSpPr>
              <p:cNvPr id="110"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grpSp>
            <p:nvGrpSpPr>
              <p:cNvPr id="111" name="Group 424"/>
              <p:cNvGrpSpPr>
                <a:grpSpLocks/>
              </p:cNvGrpSpPr>
              <p:nvPr/>
            </p:nvGrpSpPr>
            <p:grpSpPr bwMode="auto">
              <a:xfrm>
                <a:off x="2565534" y="4101618"/>
                <a:ext cx="360485" cy="119330"/>
                <a:chOff x="748" y="2251"/>
                <a:chExt cx="306" cy="90"/>
              </a:xfrm>
            </p:grpSpPr>
            <p:sp>
              <p:nvSpPr>
                <p:cNvPr id="113"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14"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15"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16"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17"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18"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12" name="Picture 200" descr="jisuanji"/>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49" name="组合 48"/>
            <p:cNvGrpSpPr/>
            <p:nvPr/>
          </p:nvGrpSpPr>
          <p:grpSpPr>
            <a:xfrm>
              <a:off x="4133514" y="2581817"/>
              <a:ext cx="360485" cy="386301"/>
              <a:chOff x="2565534" y="4101618"/>
              <a:chExt cx="360485" cy="386301"/>
            </a:xfrm>
          </p:grpSpPr>
          <p:sp>
            <p:nvSpPr>
              <p:cNvPr id="101"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grpSp>
            <p:nvGrpSpPr>
              <p:cNvPr id="102" name="Group 424"/>
              <p:cNvGrpSpPr>
                <a:grpSpLocks/>
              </p:cNvGrpSpPr>
              <p:nvPr/>
            </p:nvGrpSpPr>
            <p:grpSpPr bwMode="auto">
              <a:xfrm>
                <a:off x="2565534" y="4101618"/>
                <a:ext cx="360485" cy="119330"/>
                <a:chOff x="748" y="2251"/>
                <a:chExt cx="306" cy="90"/>
              </a:xfrm>
            </p:grpSpPr>
            <p:sp>
              <p:nvSpPr>
                <p:cNvPr id="104"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5"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6"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7"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8"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9"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03" name="Picture 200" descr="jisuanji"/>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50" name="组合 49"/>
            <p:cNvGrpSpPr/>
            <p:nvPr/>
          </p:nvGrpSpPr>
          <p:grpSpPr>
            <a:xfrm>
              <a:off x="6266571" y="3293431"/>
              <a:ext cx="360485" cy="386301"/>
              <a:chOff x="2565534" y="4101618"/>
              <a:chExt cx="360485" cy="386301"/>
            </a:xfrm>
          </p:grpSpPr>
          <p:sp>
            <p:nvSpPr>
              <p:cNvPr id="92"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grpSp>
            <p:nvGrpSpPr>
              <p:cNvPr id="93" name="Group 424"/>
              <p:cNvGrpSpPr>
                <a:grpSpLocks/>
              </p:cNvGrpSpPr>
              <p:nvPr/>
            </p:nvGrpSpPr>
            <p:grpSpPr bwMode="auto">
              <a:xfrm>
                <a:off x="2565534" y="4101618"/>
                <a:ext cx="360485" cy="119330"/>
                <a:chOff x="748" y="2251"/>
                <a:chExt cx="306" cy="90"/>
              </a:xfrm>
            </p:grpSpPr>
            <p:sp>
              <p:nvSpPr>
                <p:cNvPr id="95"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6"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7"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8"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9"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0"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94" name="Picture 200" descr="jisuanji"/>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51" name="组合 50"/>
            <p:cNvGrpSpPr/>
            <p:nvPr/>
          </p:nvGrpSpPr>
          <p:grpSpPr>
            <a:xfrm>
              <a:off x="5719330" y="3367928"/>
              <a:ext cx="360485" cy="386301"/>
              <a:chOff x="2565534" y="4101618"/>
              <a:chExt cx="360485" cy="386301"/>
            </a:xfrm>
          </p:grpSpPr>
          <p:sp>
            <p:nvSpPr>
              <p:cNvPr id="83"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grpSp>
            <p:nvGrpSpPr>
              <p:cNvPr id="84" name="Group 424"/>
              <p:cNvGrpSpPr>
                <a:grpSpLocks/>
              </p:cNvGrpSpPr>
              <p:nvPr/>
            </p:nvGrpSpPr>
            <p:grpSpPr bwMode="auto">
              <a:xfrm>
                <a:off x="2565534" y="4101618"/>
                <a:ext cx="360485" cy="119330"/>
                <a:chOff x="748" y="2251"/>
                <a:chExt cx="306" cy="90"/>
              </a:xfrm>
            </p:grpSpPr>
            <p:sp>
              <p:nvSpPr>
                <p:cNvPr id="86"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7"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8"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9"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0"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1"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85" name="Picture 200" descr="jisuanji"/>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52" name="组合 51"/>
            <p:cNvGrpSpPr/>
            <p:nvPr/>
          </p:nvGrpSpPr>
          <p:grpSpPr>
            <a:xfrm>
              <a:off x="5023048" y="3051428"/>
              <a:ext cx="360485" cy="386301"/>
              <a:chOff x="2565534" y="4101618"/>
              <a:chExt cx="360485" cy="386301"/>
            </a:xfrm>
          </p:grpSpPr>
          <p:sp>
            <p:nvSpPr>
              <p:cNvPr id="74"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grpSp>
            <p:nvGrpSpPr>
              <p:cNvPr id="75" name="Group 424"/>
              <p:cNvGrpSpPr>
                <a:grpSpLocks/>
              </p:cNvGrpSpPr>
              <p:nvPr/>
            </p:nvGrpSpPr>
            <p:grpSpPr bwMode="auto">
              <a:xfrm>
                <a:off x="2565534" y="4101618"/>
                <a:ext cx="360485" cy="119330"/>
                <a:chOff x="748" y="2251"/>
                <a:chExt cx="306" cy="90"/>
              </a:xfrm>
            </p:grpSpPr>
            <p:sp>
              <p:nvSpPr>
                <p:cNvPr id="77"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8"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9"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0"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1"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2"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76" name="Picture 200" descr="jisuanji"/>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53" name="组合 52"/>
            <p:cNvGrpSpPr/>
            <p:nvPr/>
          </p:nvGrpSpPr>
          <p:grpSpPr>
            <a:xfrm>
              <a:off x="4727120" y="2592906"/>
              <a:ext cx="360485" cy="386301"/>
              <a:chOff x="2565534" y="4101618"/>
              <a:chExt cx="360485" cy="386301"/>
            </a:xfrm>
          </p:grpSpPr>
          <p:sp>
            <p:nvSpPr>
              <p:cNvPr id="65"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grpSp>
            <p:nvGrpSpPr>
              <p:cNvPr id="66" name="Group 424"/>
              <p:cNvGrpSpPr>
                <a:grpSpLocks/>
              </p:cNvGrpSpPr>
              <p:nvPr/>
            </p:nvGrpSpPr>
            <p:grpSpPr bwMode="auto">
              <a:xfrm>
                <a:off x="2565534" y="4101618"/>
                <a:ext cx="360485" cy="119330"/>
                <a:chOff x="748" y="2251"/>
                <a:chExt cx="306" cy="90"/>
              </a:xfrm>
            </p:grpSpPr>
            <p:sp>
              <p:nvSpPr>
                <p:cNvPr id="68"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9"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0"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1"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2"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3"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67" name="Picture 200" descr="jisuanji"/>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54" name="组合 53"/>
            <p:cNvGrpSpPr/>
            <p:nvPr/>
          </p:nvGrpSpPr>
          <p:grpSpPr>
            <a:xfrm>
              <a:off x="6699801" y="2930654"/>
              <a:ext cx="360485" cy="386301"/>
              <a:chOff x="2565534" y="4101618"/>
              <a:chExt cx="360485" cy="386301"/>
            </a:xfrm>
          </p:grpSpPr>
          <p:sp>
            <p:nvSpPr>
              <p:cNvPr id="56"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grpSp>
            <p:nvGrpSpPr>
              <p:cNvPr id="57" name="Group 424"/>
              <p:cNvGrpSpPr>
                <a:grpSpLocks/>
              </p:cNvGrpSpPr>
              <p:nvPr/>
            </p:nvGrpSpPr>
            <p:grpSpPr bwMode="auto">
              <a:xfrm>
                <a:off x="2565534" y="4101618"/>
                <a:ext cx="360485" cy="119330"/>
                <a:chOff x="748" y="2251"/>
                <a:chExt cx="306" cy="90"/>
              </a:xfrm>
            </p:grpSpPr>
            <p:sp>
              <p:nvSpPr>
                <p:cNvPr id="59"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0"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1"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2"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3"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4"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58" name="Picture 200" descr="jisuanji"/>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55" name="Line 177"/>
            <p:cNvSpPr>
              <a:spLocks noChangeShapeType="1"/>
            </p:cNvSpPr>
            <p:nvPr/>
          </p:nvSpPr>
          <p:spPr bwMode="auto">
            <a:xfrm>
              <a:off x="2007463" y="3152717"/>
              <a:ext cx="3739150" cy="420309"/>
            </a:xfrm>
            <a:prstGeom prst="line">
              <a:avLst/>
            </a:prstGeom>
            <a:noFill/>
            <a:ln w="38100">
              <a:solidFill>
                <a:srgbClr val="0000FF"/>
              </a:solidFill>
              <a:prstDash val="sysDot"/>
              <a:round/>
              <a:headEnd/>
              <a:tailEnd type="triangle" w="sm" len="me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grpSp>
      <p:sp>
        <p:nvSpPr>
          <p:cNvPr id="197" name="矩形 196"/>
          <p:cNvSpPr/>
          <p:nvPr/>
        </p:nvSpPr>
        <p:spPr>
          <a:xfrm>
            <a:off x="1381829" y="795523"/>
            <a:ext cx="6321976" cy="738664"/>
          </a:xfrm>
          <a:prstGeom prst="rect">
            <a:avLst/>
          </a:prstGeom>
          <a:solidFill>
            <a:srgbClr val="00FFFF"/>
          </a:solidFill>
          <a:ln>
            <a:solidFill>
              <a:schemeClr val="tx1"/>
            </a:solidFill>
          </a:ln>
        </p:spPr>
        <p:txBody>
          <a:bodyPr wrap="square">
            <a:spAutoFit/>
          </a:bodyPr>
          <a:lstStyle/>
          <a:p>
            <a:r>
              <a:rPr lang="zh-CN" altLang="en-US" sz="1400" b="1" dirty="0">
                <a:latin typeface="微软雅黑" pitchFamily="34" charset="-122"/>
                <a:ea typeface="微软雅黑" pitchFamily="34" charset="-122"/>
              </a:rPr>
              <a:t>一个基本服务集可以是孤立的，也可通过接入点 </a:t>
            </a:r>
            <a:r>
              <a:rPr lang="en-US" altLang="zh-CN" sz="1400" b="1" dirty="0" smtClean="0">
                <a:latin typeface="微软雅黑" pitchFamily="34" charset="-122"/>
                <a:ea typeface="微软雅黑" pitchFamily="34" charset="-122"/>
              </a:rPr>
              <a:t>AP </a:t>
            </a:r>
            <a:r>
              <a:rPr lang="zh-CN" altLang="en-US" sz="1400" b="1" dirty="0" smtClean="0">
                <a:latin typeface="微软雅黑" pitchFamily="34" charset="-122"/>
                <a:ea typeface="微软雅黑" pitchFamily="34" charset="-122"/>
              </a:rPr>
              <a:t>连接</a:t>
            </a:r>
            <a:r>
              <a:rPr lang="zh-CN" altLang="en-US" sz="1400" b="1" dirty="0">
                <a:latin typeface="微软雅黑" pitchFamily="34" charset="-122"/>
                <a:ea typeface="微软雅黑" pitchFamily="34" charset="-122"/>
              </a:rPr>
              <a:t>到一个</a:t>
            </a:r>
            <a:r>
              <a:rPr lang="zh-CN" altLang="en-US" sz="1400" b="1" dirty="0">
                <a:solidFill>
                  <a:srgbClr val="0000FF"/>
                </a:solidFill>
                <a:latin typeface="微软雅黑" pitchFamily="34" charset="-122"/>
                <a:ea typeface="微软雅黑" pitchFamily="34" charset="-122"/>
              </a:rPr>
              <a:t>主干分配系统 </a:t>
            </a:r>
            <a:r>
              <a:rPr lang="zh-CN" altLang="en-US" sz="1400" b="1" dirty="0" smtClean="0">
                <a:solidFill>
                  <a:srgbClr val="0000FF"/>
                </a:solidFill>
                <a:latin typeface="微软雅黑" pitchFamily="34" charset="-122"/>
                <a:ea typeface="微软雅黑" pitchFamily="34" charset="-122"/>
              </a:rPr>
              <a:t> </a:t>
            </a:r>
            <a:r>
              <a:rPr lang="en-US" altLang="zh-CN" sz="1400" b="1" dirty="0" smtClean="0">
                <a:solidFill>
                  <a:srgbClr val="0000FF"/>
                </a:solidFill>
                <a:latin typeface="微软雅黑" pitchFamily="34" charset="-122"/>
                <a:ea typeface="微软雅黑" pitchFamily="34" charset="-122"/>
              </a:rPr>
              <a:t>DS </a:t>
            </a:r>
            <a:r>
              <a:rPr lang="en-US" altLang="zh-CN" sz="1400" b="1" dirty="0">
                <a:latin typeface="微软雅黑" pitchFamily="34" charset="-122"/>
                <a:ea typeface="微软雅黑" pitchFamily="34" charset="-122"/>
              </a:rPr>
              <a:t>(Distribution System)</a:t>
            </a:r>
            <a:r>
              <a:rPr lang="zh-CN" altLang="en-US" sz="1400" b="1" dirty="0" smtClean="0">
                <a:latin typeface="微软雅黑" pitchFamily="34" charset="-122"/>
                <a:ea typeface="微软雅黑" pitchFamily="34" charset="-122"/>
              </a:rPr>
              <a:t>，然后</a:t>
            </a:r>
            <a:r>
              <a:rPr lang="zh-CN" altLang="en-US" sz="1400" b="1" dirty="0">
                <a:latin typeface="微软雅黑" pitchFamily="34" charset="-122"/>
                <a:ea typeface="微软雅黑" pitchFamily="34" charset="-122"/>
              </a:rPr>
              <a:t>再接入到另一个基本服务集，</a:t>
            </a:r>
            <a:r>
              <a:rPr lang="zh-CN" altLang="en-US" sz="1400" b="1" dirty="0" smtClean="0">
                <a:latin typeface="微软雅黑" pitchFamily="34" charset="-122"/>
                <a:ea typeface="微软雅黑" pitchFamily="34" charset="-122"/>
              </a:rPr>
              <a:t>构成</a:t>
            </a:r>
            <a:r>
              <a:rPr lang="zh-CN" altLang="en-US" sz="1400" b="1" dirty="0" smtClean="0">
                <a:solidFill>
                  <a:srgbClr val="0000FF"/>
                </a:solidFill>
                <a:latin typeface="微软雅黑" pitchFamily="34" charset="-122"/>
                <a:ea typeface="微软雅黑" pitchFamily="34" charset="-122"/>
              </a:rPr>
              <a:t>扩展</a:t>
            </a:r>
            <a:r>
              <a:rPr lang="zh-CN" altLang="en-US" sz="1400" b="1" dirty="0">
                <a:solidFill>
                  <a:srgbClr val="0000FF"/>
                </a:solidFill>
                <a:latin typeface="微软雅黑" pitchFamily="34" charset="-122"/>
                <a:ea typeface="微软雅黑" pitchFamily="34" charset="-122"/>
              </a:rPr>
              <a:t>的服务</a:t>
            </a:r>
            <a:r>
              <a:rPr lang="zh-CN" altLang="en-US" sz="1400" b="1" dirty="0" smtClean="0">
                <a:solidFill>
                  <a:srgbClr val="0000FF"/>
                </a:solidFill>
                <a:latin typeface="微软雅黑" pitchFamily="34" charset="-122"/>
                <a:ea typeface="微软雅黑" pitchFamily="34" charset="-122"/>
              </a:rPr>
              <a:t>集 </a:t>
            </a:r>
            <a:r>
              <a:rPr lang="en-US" altLang="zh-CN" sz="1400" b="1" dirty="0" smtClean="0">
                <a:solidFill>
                  <a:srgbClr val="0000FF"/>
                </a:solidFill>
                <a:latin typeface="微软雅黑" pitchFamily="34" charset="-122"/>
                <a:ea typeface="微软雅黑" pitchFamily="34" charset="-122"/>
              </a:rPr>
              <a:t>ESS </a:t>
            </a:r>
            <a:r>
              <a:rPr lang="en-US" altLang="zh-CN" sz="1400" b="1" dirty="0">
                <a:latin typeface="微软雅黑" pitchFamily="34" charset="-122"/>
                <a:ea typeface="微软雅黑" pitchFamily="34" charset="-122"/>
              </a:rPr>
              <a:t>(Extended Service Set)</a:t>
            </a:r>
            <a:r>
              <a:rPr lang="zh-CN" altLang="en-US" sz="1400" b="1" dirty="0">
                <a:latin typeface="微软雅黑" pitchFamily="34" charset="-122"/>
                <a:ea typeface="微软雅黑" pitchFamily="34" charset="-122"/>
              </a:rPr>
              <a:t>。</a:t>
            </a:r>
          </a:p>
        </p:txBody>
      </p:sp>
      <p:sp>
        <p:nvSpPr>
          <p:cNvPr id="200" name="Line 16"/>
          <p:cNvSpPr>
            <a:spLocks noChangeShapeType="1"/>
          </p:cNvSpPr>
          <p:nvPr/>
        </p:nvSpPr>
        <p:spPr bwMode="auto">
          <a:xfrm flipV="1">
            <a:off x="3490852" y="1958873"/>
            <a:ext cx="0" cy="610658"/>
          </a:xfrm>
          <a:prstGeom prst="line">
            <a:avLst/>
          </a:prstGeom>
          <a:noFill/>
          <a:ln w="381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01" name="Line 17"/>
          <p:cNvSpPr>
            <a:spLocks noChangeShapeType="1"/>
          </p:cNvSpPr>
          <p:nvPr/>
        </p:nvSpPr>
        <p:spPr bwMode="auto">
          <a:xfrm>
            <a:off x="3494641" y="1975958"/>
            <a:ext cx="1968008" cy="0"/>
          </a:xfrm>
          <a:prstGeom prst="line">
            <a:avLst/>
          </a:prstGeom>
          <a:noFill/>
          <a:ln w="381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02" name="Line 18"/>
          <p:cNvSpPr>
            <a:spLocks noChangeShapeType="1"/>
          </p:cNvSpPr>
          <p:nvPr/>
        </p:nvSpPr>
        <p:spPr bwMode="auto">
          <a:xfrm>
            <a:off x="5462649" y="1958873"/>
            <a:ext cx="0" cy="610658"/>
          </a:xfrm>
          <a:prstGeom prst="line">
            <a:avLst/>
          </a:prstGeom>
          <a:noFill/>
          <a:ln w="381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03" name="AutoShape 15"/>
          <p:cNvSpPr>
            <a:spLocks noChangeArrowheads="1"/>
          </p:cNvSpPr>
          <p:nvPr/>
        </p:nvSpPr>
        <p:spPr bwMode="auto">
          <a:xfrm>
            <a:off x="1397929" y="2068477"/>
            <a:ext cx="6214587" cy="2129452"/>
          </a:xfrm>
          <a:prstGeom prst="roundRect">
            <a:avLst>
              <a:gd name="adj" fmla="val 9045"/>
            </a:avLst>
          </a:prstGeom>
          <a:noFill/>
          <a:ln w="38100">
            <a:solidFill>
              <a:schemeClr val="hlink"/>
            </a:solidFill>
            <a:prstDash val="dash"/>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04" name="Line 16"/>
          <p:cNvSpPr>
            <a:spLocks noChangeShapeType="1"/>
          </p:cNvSpPr>
          <p:nvPr/>
        </p:nvSpPr>
        <p:spPr bwMode="auto">
          <a:xfrm flipV="1">
            <a:off x="2229552" y="2570040"/>
            <a:ext cx="1274000" cy="514125"/>
          </a:xfrm>
          <a:prstGeom prst="line">
            <a:avLst/>
          </a:prstGeom>
          <a:noFill/>
          <a:ln w="381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05" name="Line 16"/>
          <p:cNvSpPr>
            <a:spLocks noChangeShapeType="1"/>
          </p:cNvSpPr>
          <p:nvPr/>
        </p:nvSpPr>
        <p:spPr bwMode="auto">
          <a:xfrm>
            <a:off x="5462648" y="2547220"/>
            <a:ext cx="1125871" cy="633010"/>
          </a:xfrm>
          <a:prstGeom prst="line">
            <a:avLst/>
          </a:prstGeom>
          <a:noFill/>
          <a:ln w="381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xmlns="" val="3378814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04"/>
                                        </p:tgtEl>
                                        <p:attrNameLst>
                                          <p:attrName>style.visibility</p:attrName>
                                        </p:attrNameLst>
                                      </p:cBhvr>
                                      <p:to>
                                        <p:strVal val="visible"/>
                                      </p:to>
                                    </p:set>
                                    <p:animEffect transition="in" filter="wipe(left)">
                                      <p:cBhvr>
                                        <p:cTn id="7" dur="2000"/>
                                        <p:tgtEl>
                                          <p:spTgt spid="204"/>
                                        </p:tgtEl>
                                      </p:cBhvr>
                                    </p:animEffect>
                                  </p:childTnLst>
                                </p:cTn>
                              </p:par>
                            </p:childTnLst>
                          </p:cTn>
                        </p:par>
                        <p:par>
                          <p:cTn id="8" fill="hold">
                            <p:stCondLst>
                              <p:cond delay="2000"/>
                            </p:stCondLst>
                            <p:childTnLst>
                              <p:par>
                                <p:cTn id="9" presetID="22" presetClass="entr" presetSubtype="4" fill="hold" grpId="0" nodeType="afterEffect">
                                  <p:stCondLst>
                                    <p:cond delay="500"/>
                                  </p:stCondLst>
                                  <p:childTnLst>
                                    <p:set>
                                      <p:cBhvr>
                                        <p:cTn id="10" dur="1" fill="hold">
                                          <p:stCondLst>
                                            <p:cond delay="0"/>
                                          </p:stCondLst>
                                        </p:cTn>
                                        <p:tgtEl>
                                          <p:spTgt spid="200"/>
                                        </p:tgtEl>
                                        <p:attrNameLst>
                                          <p:attrName>style.visibility</p:attrName>
                                        </p:attrNameLst>
                                      </p:cBhvr>
                                      <p:to>
                                        <p:strVal val="visible"/>
                                      </p:to>
                                    </p:set>
                                    <p:animEffect transition="in" filter="wipe(down)">
                                      <p:cBhvr>
                                        <p:cTn id="11" dur="2000"/>
                                        <p:tgtEl>
                                          <p:spTgt spid="200"/>
                                        </p:tgtEl>
                                      </p:cBhvr>
                                    </p:animEffect>
                                  </p:childTnLst>
                                </p:cTn>
                              </p:par>
                            </p:childTnLst>
                          </p:cTn>
                        </p:par>
                        <p:par>
                          <p:cTn id="12" fill="hold">
                            <p:stCondLst>
                              <p:cond delay="4500"/>
                            </p:stCondLst>
                            <p:childTnLst>
                              <p:par>
                                <p:cTn id="13" presetID="22" presetClass="entr" presetSubtype="8" fill="hold" grpId="0" nodeType="afterEffect">
                                  <p:stCondLst>
                                    <p:cond delay="500"/>
                                  </p:stCondLst>
                                  <p:childTnLst>
                                    <p:set>
                                      <p:cBhvr>
                                        <p:cTn id="14" dur="1" fill="hold">
                                          <p:stCondLst>
                                            <p:cond delay="0"/>
                                          </p:stCondLst>
                                        </p:cTn>
                                        <p:tgtEl>
                                          <p:spTgt spid="201"/>
                                        </p:tgtEl>
                                        <p:attrNameLst>
                                          <p:attrName>style.visibility</p:attrName>
                                        </p:attrNameLst>
                                      </p:cBhvr>
                                      <p:to>
                                        <p:strVal val="visible"/>
                                      </p:to>
                                    </p:set>
                                    <p:animEffect transition="in" filter="wipe(left)">
                                      <p:cBhvr>
                                        <p:cTn id="15" dur="2000"/>
                                        <p:tgtEl>
                                          <p:spTgt spid="201"/>
                                        </p:tgtEl>
                                      </p:cBhvr>
                                    </p:animEffect>
                                  </p:childTnLst>
                                </p:cTn>
                              </p:par>
                            </p:childTnLst>
                          </p:cTn>
                        </p:par>
                        <p:par>
                          <p:cTn id="16" fill="hold">
                            <p:stCondLst>
                              <p:cond delay="7000"/>
                            </p:stCondLst>
                            <p:childTnLst>
                              <p:par>
                                <p:cTn id="17" presetID="22" presetClass="entr" presetSubtype="1" fill="hold" grpId="0" nodeType="afterEffect">
                                  <p:stCondLst>
                                    <p:cond delay="500"/>
                                  </p:stCondLst>
                                  <p:childTnLst>
                                    <p:set>
                                      <p:cBhvr>
                                        <p:cTn id="18" dur="1" fill="hold">
                                          <p:stCondLst>
                                            <p:cond delay="0"/>
                                          </p:stCondLst>
                                        </p:cTn>
                                        <p:tgtEl>
                                          <p:spTgt spid="202"/>
                                        </p:tgtEl>
                                        <p:attrNameLst>
                                          <p:attrName>style.visibility</p:attrName>
                                        </p:attrNameLst>
                                      </p:cBhvr>
                                      <p:to>
                                        <p:strVal val="visible"/>
                                      </p:to>
                                    </p:set>
                                    <p:animEffect transition="in" filter="wipe(up)">
                                      <p:cBhvr>
                                        <p:cTn id="19" dur="2000"/>
                                        <p:tgtEl>
                                          <p:spTgt spid="202"/>
                                        </p:tgtEl>
                                      </p:cBhvr>
                                    </p:animEffect>
                                  </p:childTnLst>
                                </p:cTn>
                              </p:par>
                            </p:childTnLst>
                          </p:cTn>
                        </p:par>
                        <p:par>
                          <p:cTn id="20" fill="hold">
                            <p:stCondLst>
                              <p:cond delay="9500"/>
                            </p:stCondLst>
                            <p:childTnLst>
                              <p:par>
                                <p:cTn id="21" presetID="22" presetClass="entr" presetSubtype="8" fill="hold" grpId="0" nodeType="afterEffect">
                                  <p:stCondLst>
                                    <p:cond delay="500"/>
                                  </p:stCondLst>
                                  <p:childTnLst>
                                    <p:set>
                                      <p:cBhvr>
                                        <p:cTn id="22" dur="1" fill="hold">
                                          <p:stCondLst>
                                            <p:cond delay="0"/>
                                          </p:stCondLst>
                                        </p:cTn>
                                        <p:tgtEl>
                                          <p:spTgt spid="205"/>
                                        </p:tgtEl>
                                        <p:attrNameLst>
                                          <p:attrName>style.visibility</p:attrName>
                                        </p:attrNameLst>
                                      </p:cBhvr>
                                      <p:to>
                                        <p:strVal val="visible"/>
                                      </p:to>
                                    </p:set>
                                    <p:animEffect transition="in" filter="wipe(left)">
                                      <p:cBhvr>
                                        <p:cTn id="23" dur="2000"/>
                                        <p:tgtEl>
                                          <p:spTgt spid="2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 grpId="0" animBg="1"/>
      <p:bldP spid="201" grpId="0" animBg="1"/>
      <p:bldP spid="202" grpId="0" animBg="1"/>
      <p:bldP spid="204" grpId="0" animBg="1"/>
      <p:bldP spid="20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16085" y="620973"/>
            <a:ext cx="7853464" cy="374071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 name="组合 2"/>
          <p:cNvGrpSpPr/>
          <p:nvPr/>
        </p:nvGrpSpPr>
        <p:grpSpPr>
          <a:xfrm>
            <a:off x="1455605" y="1501020"/>
            <a:ext cx="6232789" cy="2570907"/>
            <a:chOff x="1238395" y="1340022"/>
            <a:chExt cx="6695086" cy="2761596"/>
          </a:xfrm>
        </p:grpSpPr>
        <p:sp>
          <p:nvSpPr>
            <p:cNvPr id="4" name="Line 187"/>
            <p:cNvSpPr>
              <a:spLocks noChangeShapeType="1"/>
            </p:cNvSpPr>
            <p:nvPr/>
          </p:nvSpPr>
          <p:spPr bwMode="auto">
            <a:xfrm flipV="1">
              <a:off x="2992079" y="1670950"/>
              <a:ext cx="4060760"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sz="1200" b="1">
                <a:latin typeface="微软雅黑" pitchFamily="34" charset="-122"/>
                <a:ea typeface="微软雅黑" pitchFamily="34" charset="-122"/>
              </a:endParaRPr>
            </a:p>
          </p:txBody>
        </p:sp>
        <p:grpSp>
          <p:nvGrpSpPr>
            <p:cNvPr id="5" name="Group 107"/>
            <p:cNvGrpSpPr>
              <a:grpSpLocks/>
            </p:cNvGrpSpPr>
            <p:nvPr/>
          </p:nvGrpSpPr>
          <p:grpSpPr bwMode="auto">
            <a:xfrm>
              <a:off x="6903685" y="1340022"/>
              <a:ext cx="1029796" cy="526808"/>
              <a:chOff x="2248" y="820"/>
              <a:chExt cx="2248" cy="883"/>
            </a:xfrm>
          </p:grpSpPr>
          <p:grpSp>
            <p:nvGrpSpPr>
              <p:cNvPr id="137" name="Group 108"/>
              <p:cNvGrpSpPr>
                <a:grpSpLocks/>
              </p:cNvGrpSpPr>
              <p:nvPr/>
            </p:nvGrpSpPr>
            <p:grpSpPr bwMode="auto">
              <a:xfrm>
                <a:off x="3567" y="902"/>
                <a:ext cx="929" cy="759"/>
                <a:chOff x="3567" y="902"/>
                <a:chExt cx="929" cy="759"/>
              </a:xfrm>
            </p:grpSpPr>
            <p:grpSp>
              <p:nvGrpSpPr>
                <p:cNvPr id="167" name="Group 109"/>
                <p:cNvGrpSpPr>
                  <a:grpSpLocks/>
                </p:cNvGrpSpPr>
                <p:nvPr/>
              </p:nvGrpSpPr>
              <p:grpSpPr bwMode="auto">
                <a:xfrm>
                  <a:off x="3926" y="902"/>
                  <a:ext cx="570" cy="611"/>
                  <a:chOff x="3926" y="902"/>
                  <a:chExt cx="570" cy="611"/>
                </a:xfrm>
              </p:grpSpPr>
              <p:grpSp>
                <p:nvGrpSpPr>
                  <p:cNvPr id="172" name="Group 110"/>
                  <p:cNvGrpSpPr>
                    <a:grpSpLocks/>
                  </p:cNvGrpSpPr>
                  <p:nvPr/>
                </p:nvGrpSpPr>
                <p:grpSpPr bwMode="auto">
                  <a:xfrm>
                    <a:off x="4071" y="982"/>
                    <a:ext cx="425" cy="448"/>
                    <a:chOff x="4071" y="982"/>
                    <a:chExt cx="425" cy="448"/>
                  </a:xfrm>
                </p:grpSpPr>
                <p:grpSp>
                  <p:nvGrpSpPr>
                    <p:cNvPr id="182" name="Group 111"/>
                    <p:cNvGrpSpPr>
                      <a:grpSpLocks/>
                    </p:cNvGrpSpPr>
                    <p:nvPr/>
                  </p:nvGrpSpPr>
                  <p:grpSpPr bwMode="auto">
                    <a:xfrm>
                      <a:off x="4071" y="982"/>
                      <a:ext cx="425" cy="448"/>
                      <a:chOff x="4071" y="982"/>
                      <a:chExt cx="425" cy="448"/>
                    </a:xfrm>
                  </p:grpSpPr>
                  <p:grpSp>
                    <p:nvGrpSpPr>
                      <p:cNvPr id="184" name="Group 112"/>
                      <p:cNvGrpSpPr>
                        <a:grpSpLocks/>
                      </p:cNvGrpSpPr>
                      <p:nvPr/>
                    </p:nvGrpSpPr>
                    <p:grpSpPr bwMode="auto">
                      <a:xfrm>
                        <a:off x="4182" y="1010"/>
                        <a:ext cx="314" cy="366"/>
                        <a:chOff x="4182" y="1010"/>
                        <a:chExt cx="314" cy="366"/>
                      </a:xfrm>
                    </p:grpSpPr>
                    <p:grpSp>
                      <p:nvGrpSpPr>
                        <p:cNvPr id="188" name="Group 113"/>
                        <p:cNvGrpSpPr>
                          <a:grpSpLocks/>
                        </p:cNvGrpSpPr>
                        <p:nvPr/>
                      </p:nvGrpSpPr>
                      <p:grpSpPr bwMode="auto">
                        <a:xfrm>
                          <a:off x="4220" y="1010"/>
                          <a:ext cx="276" cy="366"/>
                          <a:chOff x="4220" y="1010"/>
                          <a:chExt cx="276" cy="366"/>
                        </a:xfrm>
                      </p:grpSpPr>
                      <p:sp>
                        <p:nvSpPr>
                          <p:cNvPr id="192" name="Oval 114"/>
                          <p:cNvSpPr>
                            <a:spLocks noChangeArrowheads="1"/>
                          </p:cNvSpPr>
                          <p:nvPr/>
                        </p:nvSpPr>
                        <p:spPr bwMode="auto">
                          <a:xfrm>
                            <a:off x="4365" y="1228"/>
                            <a:ext cx="131" cy="9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3" name="Oval 115"/>
                          <p:cNvSpPr>
                            <a:spLocks noChangeArrowheads="1"/>
                          </p:cNvSpPr>
                          <p:nvPr/>
                        </p:nvSpPr>
                        <p:spPr bwMode="auto">
                          <a:xfrm>
                            <a:off x="4254" y="1254"/>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4" name="Oval 116"/>
                          <p:cNvSpPr>
                            <a:spLocks noChangeArrowheads="1"/>
                          </p:cNvSpPr>
                          <p:nvPr/>
                        </p:nvSpPr>
                        <p:spPr bwMode="auto">
                          <a:xfrm>
                            <a:off x="4329" y="1091"/>
                            <a:ext cx="131" cy="9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5" name="Oval 117"/>
                          <p:cNvSpPr>
                            <a:spLocks noChangeArrowheads="1"/>
                          </p:cNvSpPr>
                          <p:nvPr/>
                        </p:nvSpPr>
                        <p:spPr bwMode="auto">
                          <a:xfrm>
                            <a:off x="4220" y="1010"/>
                            <a:ext cx="166"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6" name="Freeform 118"/>
                          <p:cNvSpPr>
                            <a:spLocks/>
                          </p:cNvSpPr>
                          <p:nvPr/>
                        </p:nvSpPr>
                        <p:spPr bwMode="auto">
                          <a:xfrm>
                            <a:off x="4332" y="1092"/>
                            <a:ext cx="113" cy="208"/>
                          </a:xfrm>
                          <a:custGeom>
                            <a:avLst/>
                            <a:gdLst>
                              <a:gd name="T0" fmla="*/ 112 w 113"/>
                              <a:gd name="T1" fmla="*/ 205 h 208"/>
                              <a:gd name="T2" fmla="*/ 63 w 113"/>
                              <a:gd name="T3" fmla="*/ 207 h 208"/>
                              <a:gd name="T4" fmla="*/ 0 w 113"/>
                              <a:gd name="T5" fmla="*/ 0 h 208"/>
                              <a:gd name="T6" fmla="*/ 70 w 113"/>
                              <a:gd name="T7" fmla="*/ 15 h 208"/>
                              <a:gd name="T8" fmla="*/ 71 w 113"/>
                              <a:gd name="T9" fmla="*/ 117 h 208"/>
                              <a:gd name="T10" fmla="*/ 112 w 113"/>
                              <a:gd name="T11" fmla="*/ 205 h 208"/>
                            </a:gdLst>
                            <a:ahLst/>
                            <a:cxnLst>
                              <a:cxn ang="0">
                                <a:pos x="T0" y="T1"/>
                              </a:cxn>
                              <a:cxn ang="0">
                                <a:pos x="T2" y="T3"/>
                              </a:cxn>
                              <a:cxn ang="0">
                                <a:pos x="T4" y="T5"/>
                              </a:cxn>
                              <a:cxn ang="0">
                                <a:pos x="T6" y="T7"/>
                              </a:cxn>
                              <a:cxn ang="0">
                                <a:pos x="T8" y="T9"/>
                              </a:cxn>
                              <a:cxn ang="0">
                                <a:pos x="T10" y="T11"/>
                              </a:cxn>
                            </a:cxnLst>
                            <a:rect l="0" t="0" r="r" b="b"/>
                            <a:pathLst>
                              <a:path w="113" h="208">
                                <a:moveTo>
                                  <a:pt x="112" y="205"/>
                                </a:moveTo>
                                <a:lnTo>
                                  <a:pt x="63" y="207"/>
                                </a:lnTo>
                                <a:lnTo>
                                  <a:pt x="0" y="0"/>
                                </a:lnTo>
                                <a:lnTo>
                                  <a:pt x="70" y="15"/>
                                </a:lnTo>
                                <a:lnTo>
                                  <a:pt x="71" y="117"/>
                                </a:lnTo>
                                <a:lnTo>
                                  <a:pt x="112" y="205"/>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89" name="Oval 119"/>
                        <p:cNvSpPr>
                          <a:spLocks noChangeArrowheads="1"/>
                        </p:cNvSpPr>
                        <p:nvPr/>
                      </p:nvSpPr>
                      <p:spPr bwMode="auto">
                        <a:xfrm>
                          <a:off x="4182" y="1119"/>
                          <a:ext cx="240"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0" name="Oval 120"/>
                        <p:cNvSpPr>
                          <a:spLocks noChangeArrowheads="1"/>
                        </p:cNvSpPr>
                        <p:nvPr/>
                      </p:nvSpPr>
                      <p:spPr bwMode="auto">
                        <a:xfrm>
                          <a:off x="4182" y="1228"/>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1" name="Freeform 121"/>
                        <p:cNvSpPr>
                          <a:spLocks/>
                        </p:cNvSpPr>
                        <p:nvPr/>
                      </p:nvSpPr>
                      <p:spPr bwMode="auto">
                        <a:xfrm>
                          <a:off x="4235" y="1068"/>
                          <a:ext cx="121" cy="224"/>
                        </a:xfrm>
                        <a:custGeom>
                          <a:avLst/>
                          <a:gdLst>
                            <a:gd name="T0" fmla="*/ 110 w 121"/>
                            <a:gd name="T1" fmla="*/ 38 h 224"/>
                            <a:gd name="T2" fmla="*/ 97 w 121"/>
                            <a:gd name="T3" fmla="*/ 85 h 224"/>
                            <a:gd name="T4" fmla="*/ 120 w 121"/>
                            <a:gd name="T5" fmla="*/ 192 h 224"/>
                            <a:gd name="T6" fmla="*/ 72 w 121"/>
                            <a:gd name="T7" fmla="*/ 223 h 224"/>
                            <a:gd name="T8" fmla="*/ 0 w 121"/>
                            <a:gd name="T9" fmla="*/ 95 h 224"/>
                            <a:gd name="T10" fmla="*/ 57 w 121"/>
                            <a:gd name="T11" fmla="*/ 0 h 224"/>
                            <a:gd name="T12" fmla="*/ 110 w 121"/>
                            <a:gd name="T13" fmla="*/ 38 h 224"/>
                          </a:gdLst>
                          <a:ahLst/>
                          <a:cxnLst>
                            <a:cxn ang="0">
                              <a:pos x="T0" y="T1"/>
                            </a:cxn>
                            <a:cxn ang="0">
                              <a:pos x="T2" y="T3"/>
                            </a:cxn>
                            <a:cxn ang="0">
                              <a:pos x="T4" y="T5"/>
                            </a:cxn>
                            <a:cxn ang="0">
                              <a:pos x="T6" y="T7"/>
                            </a:cxn>
                            <a:cxn ang="0">
                              <a:pos x="T8" y="T9"/>
                            </a:cxn>
                            <a:cxn ang="0">
                              <a:pos x="T10" y="T11"/>
                            </a:cxn>
                            <a:cxn ang="0">
                              <a:pos x="T12" y="T13"/>
                            </a:cxn>
                          </a:cxnLst>
                          <a:rect l="0" t="0" r="r" b="b"/>
                          <a:pathLst>
                            <a:path w="121" h="224">
                              <a:moveTo>
                                <a:pt x="110" y="38"/>
                              </a:moveTo>
                              <a:lnTo>
                                <a:pt x="97" y="85"/>
                              </a:lnTo>
                              <a:lnTo>
                                <a:pt x="120" y="192"/>
                              </a:lnTo>
                              <a:lnTo>
                                <a:pt x="72" y="223"/>
                              </a:lnTo>
                              <a:lnTo>
                                <a:pt x="0" y="95"/>
                              </a:lnTo>
                              <a:lnTo>
                                <a:pt x="57" y="0"/>
                              </a:lnTo>
                              <a:lnTo>
                                <a:pt x="110" y="3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85" name="Oval 122"/>
                      <p:cNvSpPr>
                        <a:spLocks noChangeArrowheads="1"/>
                      </p:cNvSpPr>
                      <p:nvPr/>
                    </p:nvSpPr>
                    <p:spPr bwMode="auto">
                      <a:xfrm>
                        <a:off x="4182" y="1336"/>
                        <a:ext cx="129"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86" name="Oval 123"/>
                      <p:cNvSpPr>
                        <a:spLocks noChangeArrowheads="1"/>
                      </p:cNvSpPr>
                      <p:nvPr/>
                    </p:nvSpPr>
                    <p:spPr bwMode="auto">
                      <a:xfrm>
                        <a:off x="4071" y="982"/>
                        <a:ext cx="168" cy="12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87" name="Freeform 124"/>
                      <p:cNvSpPr>
                        <a:spLocks/>
                      </p:cNvSpPr>
                      <p:nvPr/>
                    </p:nvSpPr>
                    <p:spPr bwMode="auto">
                      <a:xfrm>
                        <a:off x="4224" y="1313"/>
                        <a:ext cx="85" cy="39"/>
                      </a:xfrm>
                      <a:custGeom>
                        <a:avLst/>
                        <a:gdLst>
                          <a:gd name="T0" fmla="*/ 84 w 85"/>
                          <a:gd name="T1" fmla="*/ 24 h 39"/>
                          <a:gd name="T2" fmla="*/ 58 w 85"/>
                          <a:gd name="T3" fmla="*/ 38 h 39"/>
                          <a:gd name="T4" fmla="*/ 0 w 85"/>
                          <a:gd name="T5" fmla="*/ 18 h 39"/>
                          <a:gd name="T6" fmla="*/ 58 w 85"/>
                          <a:gd name="T7" fmla="*/ 0 h 39"/>
                          <a:gd name="T8" fmla="*/ 84 w 85"/>
                          <a:gd name="T9" fmla="*/ 24 h 39"/>
                        </a:gdLst>
                        <a:ahLst/>
                        <a:cxnLst>
                          <a:cxn ang="0">
                            <a:pos x="T0" y="T1"/>
                          </a:cxn>
                          <a:cxn ang="0">
                            <a:pos x="T2" y="T3"/>
                          </a:cxn>
                          <a:cxn ang="0">
                            <a:pos x="T4" y="T5"/>
                          </a:cxn>
                          <a:cxn ang="0">
                            <a:pos x="T6" y="T7"/>
                          </a:cxn>
                          <a:cxn ang="0">
                            <a:pos x="T8" y="T9"/>
                          </a:cxn>
                        </a:cxnLst>
                        <a:rect l="0" t="0" r="r" b="b"/>
                        <a:pathLst>
                          <a:path w="85" h="39">
                            <a:moveTo>
                              <a:pt x="84" y="24"/>
                            </a:moveTo>
                            <a:lnTo>
                              <a:pt x="58" y="38"/>
                            </a:lnTo>
                            <a:lnTo>
                              <a:pt x="0" y="18"/>
                            </a:lnTo>
                            <a:lnTo>
                              <a:pt x="58" y="0"/>
                            </a:lnTo>
                            <a:lnTo>
                              <a:pt x="84" y="24"/>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83" name="Freeform 125"/>
                    <p:cNvSpPr>
                      <a:spLocks/>
                    </p:cNvSpPr>
                    <p:nvPr/>
                  </p:nvSpPr>
                  <p:spPr bwMode="auto">
                    <a:xfrm>
                      <a:off x="4209" y="1042"/>
                      <a:ext cx="47" cy="68"/>
                    </a:xfrm>
                    <a:custGeom>
                      <a:avLst/>
                      <a:gdLst>
                        <a:gd name="T0" fmla="*/ 23 w 47"/>
                        <a:gd name="T1" fmla="*/ 0 h 68"/>
                        <a:gd name="T2" fmla="*/ 46 w 47"/>
                        <a:gd name="T3" fmla="*/ 1 h 68"/>
                        <a:gd name="T4" fmla="*/ 38 w 47"/>
                        <a:gd name="T5" fmla="*/ 67 h 68"/>
                        <a:gd name="T6" fmla="*/ 0 w 47"/>
                        <a:gd name="T7" fmla="*/ 54 h 68"/>
                        <a:gd name="T8" fmla="*/ 23 w 47"/>
                        <a:gd name="T9" fmla="*/ 0 h 68"/>
                      </a:gdLst>
                      <a:ahLst/>
                      <a:cxnLst>
                        <a:cxn ang="0">
                          <a:pos x="T0" y="T1"/>
                        </a:cxn>
                        <a:cxn ang="0">
                          <a:pos x="T2" y="T3"/>
                        </a:cxn>
                        <a:cxn ang="0">
                          <a:pos x="T4" y="T5"/>
                        </a:cxn>
                        <a:cxn ang="0">
                          <a:pos x="T6" y="T7"/>
                        </a:cxn>
                        <a:cxn ang="0">
                          <a:pos x="T8" y="T9"/>
                        </a:cxn>
                      </a:cxnLst>
                      <a:rect l="0" t="0" r="r" b="b"/>
                      <a:pathLst>
                        <a:path w="47" h="68">
                          <a:moveTo>
                            <a:pt x="23" y="0"/>
                          </a:moveTo>
                          <a:lnTo>
                            <a:pt x="46" y="1"/>
                          </a:lnTo>
                          <a:lnTo>
                            <a:pt x="38" y="67"/>
                          </a:lnTo>
                          <a:lnTo>
                            <a:pt x="0" y="54"/>
                          </a:lnTo>
                          <a:lnTo>
                            <a:pt x="23"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173" name="Group 126"/>
                  <p:cNvGrpSpPr>
                    <a:grpSpLocks/>
                  </p:cNvGrpSpPr>
                  <p:nvPr/>
                </p:nvGrpSpPr>
                <p:grpSpPr bwMode="auto">
                  <a:xfrm>
                    <a:off x="3926" y="902"/>
                    <a:ext cx="385" cy="556"/>
                    <a:chOff x="3926" y="902"/>
                    <a:chExt cx="385" cy="556"/>
                  </a:xfrm>
                </p:grpSpPr>
                <p:sp>
                  <p:nvSpPr>
                    <p:cNvPr id="176" name="Oval 127"/>
                    <p:cNvSpPr>
                      <a:spLocks noChangeArrowheads="1"/>
                    </p:cNvSpPr>
                    <p:nvPr/>
                  </p:nvSpPr>
                  <p:spPr bwMode="auto">
                    <a:xfrm>
                      <a:off x="3961" y="1228"/>
                      <a:ext cx="314"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7" name="Oval 128"/>
                    <p:cNvSpPr>
                      <a:spLocks noChangeArrowheads="1"/>
                    </p:cNvSpPr>
                    <p:nvPr/>
                  </p:nvSpPr>
                  <p:spPr bwMode="auto">
                    <a:xfrm>
                      <a:off x="3997" y="1065"/>
                      <a:ext cx="314" cy="231"/>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8" name="Oval 129"/>
                    <p:cNvSpPr>
                      <a:spLocks noChangeArrowheads="1"/>
                    </p:cNvSpPr>
                    <p:nvPr/>
                  </p:nvSpPr>
                  <p:spPr bwMode="auto">
                    <a:xfrm>
                      <a:off x="3926" y="902"/>
                      <a:ext cx="241"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9" name="Oval 130"/>
                    <p:cNvSpPr>
                      <a:spLocks noChangeArrowheads="1"/>
                    </p:cNvSpPr>
                    <p:nvPr/>
                  </p:nvSpPr>
                  <p:spPr bwMode="auto">
                    <a:xfrm>
                      <a:off x="4071" y="1010"/>
                      <a:ext cx="131"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80" name="Freeform 131"/>
                    <p:cNvSpPr>
                      <a:spLocks/>
                    </p:cNvSpPr>
                    <p:nvPr/>
                  </p:nvSpPr>
                  <p:spPr bwMode="auto">
                    <a:xfrm>
                      <a:off x="4000" y="990"/>
                      <a:ext cx="208" cy="202"/>
                    </a:xfrm>
                    <a:custGeom>
                      <a:avLst/>
                      <a:gdLst>
                        <a:gd name="T0" fmla="*/ 146 w 208"/>
                        <a:gd name="T1" fmla="*/ 8 h 202"/>
                        <a:gd name="T2" fmla="*/ 145 w 208"/>
                        <a:gd name="T3" fmla="*/ 32 h 202"/>
                        <a:gd name="T4" fmla="*/ 194 w 208"/>
                        <a:gd name="T5" fmla="*/ 77 h 202"/>
                        <a:gd name="T6" fmla="*/ 207 w 208"/>
                        <a:gd name="T7" fmla="*/ 82 h 202"/>
                        <a:gd name="T8" fmla="*/ 133 w 208"/>
                        <a:gd name="T9" fmla="*/ 201 h 202"/>
                        <a:gd name="T10" fmla="*/ 0 w 208"/>
                        <a:gd name="T11" fmla="*/ 0 h 202"/>
                        <a:gd name="T12" fmla="*/ 146 w 208"/>
                        <a:gd name="T13" fmla="*/ 8 h 202"/>
                      </a:gdLst>
                      <a:ahLst/>
                      <a:cxnLst>
                        <a:cxn ang="0">
                          <a:pos x="T0" y="T1"/>
                        </a:cxn>
                        <a:cxn ang="0">
                          <a:pos x="T2" y="T3"/>
                        </a:cxn>
                        <a:cxn ang="0">
                          <a:pos x="T4" y="T5"/>
                        </a:cxn>
                        <a:cxn ang="0">
                          <a:pos x="T6" y="T7"/>
                        </a:cxn>
                        <a:cxn ang="0">
                          <a:pos x="T8" y="T9"/>
                        </a:cxn>
                        <a:cxn ang="0">
                          <a:pos x="T10" y="T11"/>
                        </a:cxn>
                        <a:cxn ang="0">
                          <a:pos x="T12" y="T13"/>
                        </a:cxn>
                      </a:cxnLst>
                      <a:rect l="0" t="0" r="r" b="b"/>
                      <a:pathLst>
                        <a:path w="208" h="202">
                          <a:moveTo>
                            <a:pt x="146" y="8"/>
                          </a:moveTo>
                          <a:lnTo>
                            <a:pt x="145" y="32"/>
                          </a:lnTo>
                          <a:lnTo>
                            <a:pt x="194" y="77"/>
                          </a:lnTo>
                          <a:lnTo>
                            <a:pt x="207" y="82"/>
                          </a:lnTo>
                          <a:lnTo>
                            <a:pt x="133" y="201"/>
                          </a:lnTo>
                          <a:lnTo>
                            <a:pt x="0" y="0"/>
                          </a:lnTo>
                          <a:lnTo>
                            <a:pt x="146" y="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sp>
                  <p:nvSpPr>
                    <p:cNvPr id="181" name="Freeform 132"/>
                    <p:cNvSpPr>
                      <a:spLocks/>
                    </p:cNvSpPr>
                    <p:nvPr/>
                  </p:nvSpPr>
                  <p:spPr bwMode="auto">
                    <a:xfrm>
                      <a:off x="4103" y="1271"/>
                      <a:ext cx="133" cy="54"/>
                    </a:xfrm>
                    <a:custGeom>
                      <a:avLst/>
                      <a:gdLst>
                        <a:gd name="T0" fmla="*/ 117 w 133"/>
                        <a:gd name="T1" fmla="*/ 8 h 54"/>
                        <a:gd name="T2" fmla="*/ 132 w 133"/>
                        <a:gd name="T3" fmla="*/ 25 h 54"/>
                        <a:gd name="T4" fmla="*/ 0 w 133"/>
                        <a:gd name="T5" fmla="*/ 53 h 54"/>
                        <a:gd name="T6" fmla="*/ 4 w 133"/>
                        <a:gd name="T7" fmla="*/ 0 h 54"/>
                        <a:gd name="T8" fmla="*/ 117 w 133"/>
                        <a:gd name="T9" fmla="*/ 8 h 54"/>
                      </a:gdLst>
                      <a:ahLst/>
                      <a:cxnLst>
                        <a:cxn ang="0">
                          <a:pos x="T0" y="T1"/>
                        </a:cxn>
                        <a:cxn ang="0">
                          <a:pos x="T2" y="T3"/>
                        </a:cxn>
                        <a:cxn ang="0">
                          <a:pos x="T4" y="T5"/>
                        </a:cxn>
                        <a:cxn ang="0">
                          <a:pos x="T6" y="T7"/>
                        </a:cxn>
                        <a:cxn ang="0">
                          <a:pos x="T8" y="T9"/>
                        </a:cxn>
                      </a:cxnLst>
                      <a:rect l="0" t="0" r="r" b="b"/>
                      <a:pathLst>
                        <a:path w="133" h="54">
                          <a:moveTo>
                            <a:pt x="117" y="8"/>
                          </a:moveTo>
                          <a:lnTo>
                            <a:pt x="132" y="25"/>
                          </a:lnTo>
                          <a:lnTo>
                            <a:pt x="0" y="53"/>
                          </a:lnTo>
                          <a:lnTo>
                            <a:pt x="4" y="0"/>
                          </a:lnTo>
                          <a:lnTo>
                            <a:pt x="117" y="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74" name="Oval 133"/>
                  <p:cNvSpPr>
                    <a:spLocks noChangeArrowheads="1"/>
                  </p:cNvSpPr>
                  <p:nvPr/>
                </p:nvSpPr>
                <p:spPr bwMode="auto">
                  <a:xfrm>
                    <a:off x="3926" y="1391"/>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5" name="Freeform 134"/>
                  <p:cNvSpPr>
                    <a:spLocks/>
                  </p:cNvSpPr>
                  <p:nvPr/>
                </p:nvSpPr>
                <p:spPr bwMode="auto">
                  <a:xfrm>
                    <a:off x="4041" y="1378"/>
                    <a:ext cx="87" cy="65"/>
                  </a:xfrm>
                  <a:custGeom>
                    <a:avLst/>
                    <a:gdLst>
                      <a:gd name="T0" fmla="*/ 34 w 87"/>
                      <a:gd name="T1" fmla="*/ 64 h 65"/>
                      <a:gd name="T2" fmla="*/ 86 w 87"/>
                      <a:gd name="T3" fmla="*/ 41 h 65"/>
                      <a:gd name="T4" fmla="*/ 27 w 87"/>
                      <a:gd name="T5" fmla="*/ 0 h 65"/>
                      <a:gd name="T6" fmla="*/ 0 w 87"/>
                      <a:gd name="T7" fmla="*/ 23 h 65"/>
                      <a:gd name="T8" fmla="*/ 34 w 87"/>
                      <a:gd name="T9" fmla="*/ 64 h 65"/>
                    </a:gdLst>
                    <a:ahLst/>
                    <a:cxnLst>
                      <a:cxn ang="0">
                        <a:pos x="T0" y="T1"/>
                      </a:cxn>
                      <a:cxn ang="0">
                        <a:pos x="T2" y="T3"/>
                      </a:cxn>
                      <a:cxn ang="0">
                        <a:pos x="T4" y="T5"/>
                      </a:cxn>
                      <a:cxn ang="0">
                        <a:pos x="T6" y="T7"/>
                      </a:cxn>
                      <a:cxn ang="0">
                        <a:pos x="T8" y="T9"/>
                      </a:cxn>
                    </a:cxnLst>
                    <a:rect l="0" t="0" r="r" b="b"/>
                    <a:pathLst>
                      <a:path w="87" h="65">
                        <a:moveTo>
                          <a:pt x="34" y="64"/>
                        </a:moveTo>
                        <a:lnTo>
                          <a:pt x="86" y="41"/>
                        </a:lnTo>
                        <a:lnTo>
                          <a:pt x="27" y="0"/>
                        </a:lnTo>
                        <a:lnTo>
                          <a:pt x="0" y="23"/>
                        </a:lnTo>
                        <a:lnTo>
                          <a:pt x="34" y="64"/>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68" name="Oval 135"/>
                <p:cNvSpPr>
                  <a:spLocks noChangeArrowheads="1"/>
                </p:cNvSpPr>
                <p:nvPr/>
              </p:nvSpPr>
              <p:spPr bwMode="auto">
                <a:xfrm>
                  <a:off x="3567" y="1513"/>
                  <a:ext cx="204" cy="14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9" name="Oval 136"/>
                <p:cNvSpPr>
                  <a:spLocks noChangeArrowheads="1"/>
                </p:cNvSpPr>
                <p:nvPr/>
              </p:nvSpPr>
              <p:spPr bwMode="auto">
                <a:xfrm>
                  <a:off x="3742" y="1513"/>
                  <a:ext cx="168" cy="12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0" name="Oval 137"/>
                <p:cNvSpPr>
                  <a:spLocks noChangeArrowheads="1"/>
                </p:cNvSpPr>
                <p:nvPr/>
              </p:nvSpPr>
              <p:spPr bwMode="auto">
                <a:xfrm>
                  <a:off x="3843" y="1469"/>
                  <a:ext cx="166" cy="12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1" name="Freeform 138"/>
                <p:cNvSpPr>
                  <a:spLocks/>
                </p:cNvSpPr>
                <p:nvPr/>
              </p:nvSpPr>
              <p:spPr bwMode="auto">
                <a:xfrm>
                  <a:off x="3696" y="1448"/>
                  <a:ext cx="345" cy="171"/>
                </a:xfrm>
                <a:custGeom>
                  <a:avLst/>
                  <a:gdLst>
                    <a:gd name="T0" fmla="*/ 321 w 345"/>
                    <a:gd name="T1" fmla="*/ 49 h 171"/>
                    <a:gd name="T2" fmla="*/ 288 w 345"/>
                    <a:gd name="T3" fmla="*/ 60 h 171"/>
                    <a:gd name="T4" fmla="*/ 195 w 345"/>
                    <a:gd name="T5" fmla="*/ 129 h 171"/>
                    <a:gd name="T6" fmla="*/ 174 w 345"/>
                    <a:gd name="T7" fmla="*/ 158 h 171"/>
                    <a:gd name="T8" fmla="*/ 73 w 345"/>
                    <a:gd name="T9" fmla="*/ 158 h 171"/>
                    <a:gd name="T10" fmla="*/ 52 w 345"/>
                    <a:gd name="T11" fmla="*/ 170 h 171"/>
                    <a:gd name="T12" fmla="*/ 0 w 345"/>
                    <a:gd name="T13" fmla="*/ 119 h 171"/>
                    <a:gd name="T14" fmla="*/ 233 w 345"/>
                    <a:gd name="T15" fmla="*/ 0 h 171"/>
                    <a:gd name="T16" fmla="*/ 344 w 345"/>
                    <a:gd name="T17" fmla="*/ 27 h 171"/>
                    <a:gd name="T18" fmla="*/ 321 w 345"/>
                    <a:gd name="T19" fmla="*/ 4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5" h="171">
                      <a:moveTo>
                        <a:pt x="321" y="49"/>
                      </a:moveTo>
                      <a:lnTo>
                        <a:pt x="288" y="60"/>
                      </a:lnTo>
                      <a:lnTo>
                        <a:pt x="195" y="129"/>
                      </a:lnTo>
                      <a:lnTo>
                        <a:pt x="174" y="158"/>
                      </a:lnTo>
                      <a:lnTo>
                        <a:pt x="73" y="158"/>
                      </a:lnTo>
                      <a:lnTo>
                        <a:pt x="52" y="170"/>
                      </a:lnTo>
                      <a:lnTo>
                        <a:pt x="0" y="119"/>
                      </a:lnTo>
                      <a:lnTo>
                        <a:pt x="233" y="0"/>
                      </a:lnTo>
                      <a:lnTo>
                        <a:pt x="344" y="27"/>
                      </a:lnTo>
                      <a:lnTo>
                        <a:pt x="321" y="49"/>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138" name="Group 139"/>
              <p:cNvGrpSpPr>
                <a:grpSpLocks/>
              </p:cNvGrpSpPr>
              <p:nvPr/>
            </p:nvGrpSpPr>
            <p:grpSpPr bwMode="auto">
              <a:xfrm>
                <a:off x="2248" y="907"/>
                <a:ext cx="556" cy="525"/>
                <a:chOff x="2248" y="907"/>
                <a:chExt cx="556" cy="525"/>
              </a:xfrm>
            </p:grpSpPr>
            <p:grpSp>
              <p:nvGrpSpPr>
                <p:cNvPr id="152" name="Group 140"/>
                <p:cNvGrpSpPr>
                  <a:grpSpLocks/>
                </p:cNvGrpSpPr>
                <p:nvPr/>
              </p:nvGrpSpPr>
              <p:grpSpPr bwMode="auto">
                <a:xfrm>
                  <a:off x="2248" y="982"/>
                  <a:ext cx="299" cy="314"/>
                  <a:chOff x="2248" y="982"/>
                  <a:chExt cx="299" cy="314"/>
                </a:xfrm>
              </p:grpSpPr>
              <p:sp>
                <p:nvSpPr>
                  <p:cNvPr id="163" name="Oval 141"/>
                  <p:cNvSpPr>
                    <a:spLocks noChangeArrowheads="1"/>
                  </p:cNvSpPr>
                  <p:nvPr/>
                </p:nvSpPr>
                <p:spPr bwMode="auto">
                  <a:xfrm>
                    <a:off x="2248" y="1091"/>
                    <a:ext cx="129" cy="9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4" name="Oval 142"/>
                  <p:cNvSpPr>
                    <a:spLocks noChangeArrowheads="1"/>
                  </p:cNvSpPr>
                  <p:nvPr/>
                </p:nvSpPr>
                <p:spPr bwMode="auto">
                  <a:xfrm>
                    <a:off x="2270" y="1174"/>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5" name="Oval 143"/>
                  <p:cNvSpPr>
                    <a:spLocks noChangeArrowheads="1"/>
                  </p:cNvSpPr>
                  <p:nvPr/>
                </p:nvSpPr>
                <p:spPr bwMode="auto">
                  <a:xfrm>
                    <a:off x="2307" y="982"/>
                    <a:ext cx="240"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6" name="Freeform 144"/>
                  <p:cNvSpPr>
                    <a:spLocks/>
                  </p:cNvSpPr>
                  <p:nvPr/>
                </p:nvSpPr>
                <p:spPr bwMode="auto">
                  <a:xfrm>
                    <a:off x="2291" y="1104"/>
                    <a:ext cx="84" cy="95"/>
                  </a:xfrm>
                  <a:custGeom>
                    <a:avLst/>
                    <a:gdLst>
                      <a:gd name="T0" fmla="*/ 47 w 84"/>
                      <a:gd name="T1" fmla="*/ 0 h 95"/>
                      <a:gd name="T2" fmla="*/ 0 w 84"/>
                      <a:gd name="T3" fmla="*/ 18 h 95"/>
                      <a:gd name="T4" fmla="*/ 1 w 84"/>
                      <a:gd name="T5" fmla="*/ 76 h 95"/>
                      <a:gd name="T6" fmla="*/ 16 w 84"/>
                      <a:gd name="T7" fmla="*/ 94 h 95"/>
                      <a:gd name="T8" fmla="*/ 83 w 84"/>
                      <a:gd name="T9" fmla="*/ 76 h 95"/>
                      <a:gd name="T10" fmla="*/ 47 w 84"/>
                      <a:gd name="T11" fmla="*/ 0 h 95"/>
                    </a:gdLst>
                    <a:ahLst/>
                    <a:cxnLst>
                      <a:cxn ang="0">
                        <a:pos x="T0" y="T1"/>
                      </a:cxn>
                      <a:cxn ang="0">
                        <a:pos x="T2" y="T3"/>
                      </a:cxn>
                      <a:cxn ang="0">
                        <a:pos x="T4" y="T5"/>
                      </a:cxn>
                      <a:cxn ang="0">
                        <a:pos x="T6" y="T7"/>
                      </a:cxn>
                      <a:cxn ang="0">
                        <a:pos x="T8" y="T9"/>
                      </a:cxn>
                      <a:cxn ang="0">
                        <a:pos x="T10" y="T11"/>
                      </a:cxn>
                    </a:cxnLst>
                    <a:rect l="0" t="0" r="r" b="b"/>
                    <a:pathLst>
                      <a:path w="84" h="95">
                        <a:moveTo>
                          <a:pt x="47" y="0"/>
                        </a:moveTo>
                        <a:lnTo>
                          <a:pt x="0" y="18"/>
                        </a:lnTo>
                        <a:lnTo>
                          <a:pt x="1" y="76"/>
                        </a:lnTo>
                        <a:lnTo>
                          <a:pt x="16" y="94"/>
                        </a:lnTo>
                        <a:lnTo>
                          <a:pt x="83" y="76"/>
                        </a:lnTo>
                        <a:lnTo>
                          <a:pt x="47"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153" name="Group 145"/>
                <p:cNvGrpSpPr>
                  <a:grpSpLocks/>
                </p:cNvGrpSpPr>
                <p:nvPr/>
              </p:nvGrpSpPr>
              <p:grpSpPr bwMode="auto">
                <a:xfrm>
                  <a:off x="2344" y="907"/>
                  <a:ext cx="460" cy="525"/>
                  <a:chOff x="2344" y="907"/>
                  <a:chExt cx="460" cy="525"/>
                </a:xfrm>
              </p:grpSpPr>
              <p:sp>
                <p:nvSpPr>
                  <p:cNvPr id="155" name="Oval 146"/>
                  <p:cNvSpPr>
                    <a:spLocks noChangeArrowheads="1"/>
                  </p:cNvSpPr>
                  <p:nvPr/>
                </p:nvSpPr>
                <p:spPr bwMode="auto">
                  <a:xfrm>
                    <a:off x="2491" y="929"/>
                    <a:ext cx="313"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6" name="Oval 147"/>
                  <p:cNvSpPr>
                    <a:spLocks noChangeArrowheads="1"/>
                  </p:cNvSpPr>
                  <p:nvPr/>
                </p:nvSpPr>
                <p:spPr bwMode="auto">
                  <a:xfrm>
                    <a:off x="2344" y="1091"/>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7" name="Oval 148"/>
                  <p:cNvSpPr>
                    <a:spLocks noChangeArrowheads="1"/>
                  </p:cNvSpPr>
                  <p:nvPr/>
                </p:nvSpPr>
                <p:spPr bwMode="auto">
                  <a:xfrm>
                    <a:off x="2380" y="1174"/>
                    <a:ext cx="242" cy="17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8" name="Oval 149"/>
                  <p:cNvSpPr>
                    <a:spLocks noChangeArrowheads="1"/>
                  </p:cNvSpPr>
                  <p:nvPr/>
                </p:nvSpPr>
                <p:spPr bwMode="auto">
                  <a:xfrm>
                    <a:off x="2454" y="1254"/>
                    <a:ext cx="240" cy="17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9" name="Oval 150"/>
                  <p:cNvSpPr>
                    <a:spLocks noChangeArrowheads="1"/>
                  </p:cNvSpPr>
                  <p:nvPr/>
                </p:nvSpPr>
                <p:spPr bwMode="auto">
                  <a:xfrm>
                    <a:off x="2471" y="1042"/>
                    <a:ext cx="214" cy="151"/>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0" name="Oval 151"/>
                  <p:cNvSpPr>
                    <a:spLocks noChangeArrowheads="1"/>
                  </p:cNvSpPr>
                  <p:nvPr/>
                </p:nvSpPr>
                <p:spPr bwMode="auto">
                  <a:xfrm>
                    <a:off x="2656" y="907"/>
                    <a:ext cx="129"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1" name="Freeform 152"/>
                  <p:cNvSpPr>
                    <a:spLocks/>
                  </p:cNvSpPr>
                  <p:nvPr/>
                </p:nvSpPr>
                <p:spPr bwMode="auto">
                  <a:xfrm>
                    <a:off x="2541" y="1010"/>
                    <a:ext cx="151" cy="76"/>
                  </a:xfrm>
                  <a:custGeom>
                    <a:avLst/>
                    <a:gdLst>
                      <a:gd name="T0" fmla="*/ 0 w 151"/>
                      <a:gd name="T1" fmla="*/ 20 h 76"/>
                      <a:gd name="T2" fmla="*/ 19 w 151"/>
                      <a:gd name="T3" fmla="*/ 56 h 76"/>
                      <a:gd name="T4" fmla="*/ 150 w 151"/>
                      <a:gd name="T5" fmla="*/ 75 h 76"/>
                      <a:gd name="T6" fmla="*/ 150 w 151"/>
                      <a:gd name="T7" fmla="*/ 28 h 76"/>
                      <a:gd name="T8" fmla="*/ 9 w 151"/>
                      <a:gd name="T9" fmla="*/ 0 h 76"/>
                      <a:gd name="T10" fmla="*/ 0 w 151"/>
                      <a:gd name="T11" fmla="*/ 20 h 76"/>
                    </a:gdLst>
                    <a:ahLst/>
                    <a:cxnLst>
                      <a:cxn ang="0">
                        <a:pos x="T0" y="T1"/>
                      </a:cxn>
                      <a:cxn ang="0">
                        <a:pos x="T2" y="T3"/>
                      </a:cxn>
                      <a:cxn ang="0">
                        <a:pos x="T4" y="T5"/>
                      </a:cxn>
                      <a:cxn ang="0">
                        <a:pos x="T6" y="T7"/>
                      </a:cxn>
                      <a:cxn ang="0">
                        <a:pos x="T8" y="T9"/>
                      </a:cxn>
                      <a:cxn ang="0">
                        <a:pos x="T10" y="T11"/>
                      </a:cxn>
                    </a:cxnLst>
                    <a:rect l="0" t="0" r="r" b="b"/>
                    <a:pathLst>
                      <a:path w="151" h="76">
                        <a:moveTo>
                          <a:pt x="0" y="20"/>
                        </a:moveTo>
                        <a:lnTo>
                          <a:pt x="19" y="56"/>
                        </a:lnTo>
                        <a:lnTo>
                          <a:pt x="150" y="75"/>
                        </a:lnTo>
                        <a:lnTo>
                          <a:pt x="150" y="28"/>
                        </a:lnTo>
                        <a:lnTo>
                          <a:pt x="9" y="0"/>
                        </a:lnTo>
                        <a:lnTo>
                          <a:pt x="0" y="2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sp>
                <p:nvSpPr>
                  <p:cNvPr id="162" name="Freeform 153"/>
                  <p:cNvSpPr>
                    <a:spLocks/>
                  </p:cNvSpPr>
                  <p:nvPr/>
                </p:nvSpPr>
                <p:spPr bwMode="auto">
                  <a:xfrm>
                    <a:off x="2394" y="1149"/>
                    <a:ext cx="172" cy="159"/>
                  </a:xfrm>
                  <a:custGeom>
                    <a:avLst/>
                    <a:gdLst>
                      <a:gd name="T0" fmla="*/ 106 w 172"/>
                      <a:gd name="T1" fmla="*/ 0 h 159"/>
                      <a:gd name="T2" fmla="*/ 0 w 172"/>
                      <a:gd name="T3" fmla="*/ 40 h 159"/>
                      <a:gd name="T4" fmla="*/ 44 w 172"/>
                      <a:gd name="T5" fmla="*/ 71 h 159"/>
                      <a:gd name="T6" fmla="*/ 50 w 172"/>
                      <a:gd name="T7" fmla="*/ 148 h 159"/>
                      <a:gd name="T8" fmla="*/ 75 w 172"/>
                      <a:gd name="T9" fmla="*/ 158 h 159"/>
                      <a:gd name="T10" fmla="*/ 164 w 172"/>
                      <a:gd name="T11" fmla="*/ 108 h 159"/>
                      <a:gd name="T12" fmla="*/ 171 w 172"/>
                      <a:gd name="T13" fmla="*/ 16 h 159"/>
                      <a:gd name="T14" fmla="*/ 106 w 172"/>
                      <a:gd name="T15" fmla="*/ 0 h 1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 h="159">
                        <a:moveTo>
                          <a:pt x="106" y="0"/>
                        </a:moveTo>
                        <a:lnTo>
                          <a:pt x="0" y="40"/>
                        </a:lnTo>
                        <a:lnTo>
                          <a:pt x="44" y="71"/>
                        </a:lnTo>
                        <a:lnTo>
                          <a:pt x="50" y="148"/>
                        </a:lnTo>
                        <a:lnTo>
                          <a:pt x="75" y="158"/>
                        </a:lnTo>
                        <a:lnTo>
                          <a:pt x="164" y="108"/>
                        </a:lnTo>
                        <a:lnTo>
                          <a:pt x="171" y="16"/>
                        </a:lnTo>
                        <a:lnTo>
                          <a:pt x="106"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54" name="Freeform 154"/>
                <p:cNvSpPr>
                  <a:spLocks/>
                </p:cNvSpPr>
                <p:nvPr/>
              </p:nvSpPr>
              <p:spPr bwMode="auto">
                <a:xfrm>
                  <a:off x="2650" y="963"/>
                  <a:ext cx="88" cy="75"/>
                </a:xfrm>
                <a:custGeom>
                  <a:avLst/>
                  <a:gdLst>
                    <a:gd name="T0" fmla="*/ 0 w 88"/>
                    <a:gd name="T1" fmla="*/ 39 h 75"/>
                    <a:gd name="T2" fmla="*/ 37 w 88"/>
                    <a:gd name="T3" fmla="*/ 0 h 75"/>
                    <a:gd name="T4" fmla="*/ 87 w 88"/>
                    <a:gd name="T5" fmla="*/ 39 h 75"/>
                    <a:gd name="T6" fmla="*/ 45 w 88"/>
                    <a:gd name="T7" fmla="*/ 74 h 75"/>
                    <a:gd name="T8" fmla="*/ 0 w 88"/>
                    <a:gd name="T9" fmla="*/ 39 h 75"/>
                  </a:gdLst>
                  <a:ahLst/>
                  <a:cxnLst>
                    <a:cxn ang="0">
                      <a:pos x="T0" y="T1"/>
                    </a:cxn>
                    <a:cxn ang="0">
                      <a:pos x="T2" y="T3"/>
                    </a:cxn>
                    <a:cxn ang="0">
                      <a:pos x="T4" y="T5"/>
                    </a:cxn>
                    <a:cxn ang="0">
                      <a:pos x="T6" y="T7"/>
                    </a:cxn>
                    <a:cxn ang="0">
                      <a:pos x="T8" y="T9"/>
                    </a:cxn>
                  </a:cxnLst>
                  <a:rect l="0" t="0" r="r" b="b"/>
                  <a:pathLst>
                    <a:path w="88" h="75">
                      <a:moveTo>
                        <a:pt x="0" y="39"/>
                      </a:moveTo>
                      <a:lnTo>
                        <a:pt x="37" y="0"/>
                      </a:lnTo>
                      <a:lnTo>
                        <a:pt x="87" y="39"/>
                      </a:lnTo>
                      <a:lnTo>
                        <a:pt x="45" y="74"/>
                      </a:lnTo>
                      <a:lnTo>
                        <a:pt x="0" y="39"/>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139" name="Group 155"/>
              <p:cNvGrpSpPr>
                <a:grpSpLocks/>
              </p:cNvGrpSpPr>
              <p:nvPr/>
            </p:nvGrpSpPr>
            <p:grpSpPr bwMode="auto">
              <a:xfrm>
                <a:off x="2529" y="820"/>
                <a:ext cx="1638" cy="883"/>
                <a:chOff x="2529" y="820"/>
                <a:chExt cx="1638" cy="883"/>
              </a:xfrm>
            </p:grpSpPr>
            <p:sp>
              <p:nvSpPr>
                <p:cNvPr id="140" name="Oval 156"/>
                <p:cNvSpPr>
                  <a:spLocks noChangeArrowheads="1"/>
                </p:cNvSpPr>
                <p:nvPr/>
              </p:nvSpPr>
              <p:spPr bwMode="auto">
                <a:xfrm>
                  <a:off x="3042" y="848"/>
                  <a:ext cx="388" cy="28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1" name="Oval 157"/>
                <p:cNvSpPr>
                  <a:spLocks noChangeArrowheads="1"/>
                </p:cNvSpPr>
                <p:nvPr/>
              </p:nvSpPr>
              <p:spPr bwMode="auto">
                <a:xfrm>
                  <a:off x="3374" y="820"/>
                  <a:ext cx="313"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2" name="Oval 158"/>
                <p:cNvSpPr>
                  <a:spLocks noChangeArrowheads="1"/>
                </p:cNvSpPr>
                <p:nvPr/>
              </p:nvSpPr>
              <p:spPr bwMode="auto">
                <a:xfrm>
                  <a:off x="3668" y="1065"/>
                  <a:ext cx="499" cy="36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3" name="Oval 159"/>
                <p:cNvSpPr>
                  <a:spLocks noChangeArrowheads="1"/>
                </p:cNvSpPr>
                <p:nvPr/>
              </p:nvSpPr>
              <p:spPr bwMode="auto">
                <a:xfrm>
                  <a:off x="2712" y="1228"/>
                  <a:ext cx="570" cy="42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4" name="Oval 160"/>
                <p:cNvSpPr>
                  <a:spLocks noChangeArrowheads="1"/>
                </p:cNvSpPr>
                <p:nvPr/>
              </p:nvSpPr>
              <p:spPr bwMode="auto">
                <a:xfrm>
                  <a:off x="3521" y="1282"/>
                  <a:ext cx="422" cy="31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5" name="Oval 161"/>
                <p:cNvSpPr>
                  <a:spLocks noChangeArrowheads="1"/>
                </p:cNvSpPr>
                <p:nvPr/>
              </p:nvSpPr>
              <p:spPr bwMode="auto">
                <a:xfrm>
                  <a:off x="2564" y="1310"/>
                  <a:ext cx="315" cy="229"/>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6" name="Oval 162"/>
                <p:cNvSpPr>
                  <a:spLocks noChangeArrowheads="1"/>
                </p:cNvSpPr>
                <p:nvPr/>
              </p:nvSpPr>
              <p:spPr bwMode="auto">
                <a:xfrm>
                  <a:off x="2529" y="1119"/>
                  <a:ext cx="312"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7" name="Oval 163"/>
                <p:cNvSpPr>
                  <a:spLocks noChangeArrowheads="1"/>
                </p:cNvSpPr>
                <p:nvPr/>
              </p:nvSpPr>
              <p:spPr bwMode="auto">
                <a:xfrm>
                  <a:off x="2675" y="902"/>
                  <a:ext cx="498" cy="36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8" name="Oval 164"/>
                <p:cNvSpPr>
                  <a:spLocks noChangeArrowheads="1"/>
                </p:cNvSpPr>
                <p:nvPr/>
              </p:nvSpPr>
              <p:spPr bwMode="auto">
                <a:xfrm>
                  <a:off x="3115" y="1336"/>
                  <a:ext cx="500" cy="36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9" name="Oval 165"/>
                <p:cNvSpPr>
                  <a:spLocks noChangeArrowheads="1"/>
                </p:cNvSpPr>
                <p:nvPr/>
              </p:nvSpPr>
              <p:spPr bwMode="auto">
                <a:xfrm>
                  <a:off x="3742" y="929"/>
                  <a:ext cx="386" cy="28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0" name="Oval 166"/>
                <p:cNvSpPr>
                  <a:spLocks noChangeArrowheads="1"/>
                </p:cNvSpPr>
                <p:nvPr/>
              </p:nvSpPr>
              <p:spPr bwMode="auto">
                <a:xfrm>
                  <a:off x="3631" y="820"/>
                  <a:ext cx="351" cy="25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1" name="Freeform 167"/>
                <p:cNvSpPr>
                  <a:spLocks/>
                </p:cNvSpPr>
                <p:nvPr/>
              </p:nvSpPr>
              <p:spPr bwMode="auto">
                <a:xfrm>
                  <a:off x="2661" y="889"/>
                  <a:ext cx="1415" cy="700"/>
                </a:xfrm>
                <a:custGeom>
                  <a:avLst/>
                  <a:gdLst>
                    <a:gd name="T0" fmla="*/ 436 w 1415"/>
                    <a:gd name="T1" fmla="*/ 70 h 700"/>
                    <a:gd name="T2" fmla="*/ 494 w 1415"/>
                    <a:gd name="T3" fmla="*/ 20 h 700"/>
                    <a:gd name="T4" fmla="*/ 759 w 1415"/>
                    <a:gd name="T5" fmla="*/ 24 h 700"/>
                    <a:gd name="T6" fmla="*/ 947 w 1415"/>
                    <a:gd name="T7" fmla="*/ 0 h 700"/>
                    <a:gd name="T8" fmla="*/ 1180 w 1415"/>
                    <a:gd name="T9" fmla="*/ 83 h 700"/>
                    <a:gd name="T10" fmla="*/ 1300 w 1415"/>
                    <a:gd name="T11" fmla="*/ 60 h 700"/>
                    <a:gd name="T12" fmla="*/ 1362 w 1415"/>
                    <a:gd name="T13" fmla="*/ 70 h 700"/>
                    <a:gd name="T14" fmla="*/ 1376 w 1415"/>
                    <a:gd name="T15" fmla="*/ 278 h 700"/>
                    <a:gd name="T16" fmla="*/ 1414 w 1415"/>
                    <a:gd name="T17" fmla="*/ 311 h 700"/>
                    <a:gd name="T18" fmla="*/ 1304 w 1415"/>
                    <a:gd name="T19" fmla="*/ 472 h 700"/>
                    <a:gd name="T20" fmla="*/ 1185 w 1415"/>
                    <a:gd name="T21" fmla="*/ 363 h 700"/>
                    <a:gd name="T22" fmla="*/ 1153 w 1415"/>
                    <a:gd name="T23" fmla="*/ 418 h 700"/>
                    <a:gd name="T24" fmla="*/ 986 w 1415"/>
                    <a:gd name="T25" fmla="*/ 640 h 700"/>
                    <a:gd name="T26" fmla="*/ 427 w 1415"/>
                    <a:gd name="T27" fmla="*/ 699 h 700"/>
                    <a:gd name="T28" fmla="*/ 135 w 1415"/>
                    <a:gd name="T29" fmla="*/ 655 h 700"/>
                    <a:gd name="T30" fmla="*/ 45 w 1415"/>
                    <a:gd name="T31" fmla="*/ 519 h 700"/>
                    <a:gd name="T32" fmla="*/ 45 w 1415"/>
                    <a:gd name="T33" fmla="*/ 379 h 700"/>
                    <a:gd name="T34" fmla="*/ 0 w 1415"/>
                    <a:gd name="T35" fmla="*/ 261 h 700"/>
                    <a:gd name="T36" fmla="*/ 436 w 1415"/>
                    <a:gd name="T37" fmla="*/ 70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15" h="700">
                      <a:moveTo>
                        <a:pt x="436" y="70"/>
                      </a:moveTo>
                      <a:lnTo>
                        <a:pt x="494" y="20"/>
                      </a:lnTo>
                      <a:lnTo>
                        <a:pt x="759" y="24"/>
                      </a:lnTo>
                      <a:lnTo>
                        <a:pt x="947" y="0"/>
                      </a:lnTo>
                      <a:lnTo>
                        <a:pt x="1180" y="83"/>
                      </a:lnTo>
                      <a:lnTo>
                        <a:pt x="1300" y="60"/>
                      </a:lnTo>
                      <a:lnTo>
                        <a:pt x="1362" y="70"/>
                      </a:lnTo>
                      <a:lnTo>
                        <a:pt x="1376" y="278"/>
                      </a:lnTo>
                      <a:lnTo>
                        <a:pt x="1414" y="311"/>
                      </a:lnTo>
                      <a:lnTo>
                        <a:pt x="1304" y="472"/>
                      </a:lnTo>
                      <a:lnTo>
                        <a:pt x="1185" y="363"/>
                      </a:lnTo>
                      <a:lnTo>
                        <a:pt x="1153" y="418"/>
                      </a:lnTo>
                      <a:lnTo>
                        <a:pt x="986" y="640"/>
                      </a:lnTo>
                      <a:lnTo>
                        <a:pt x="427" y="699"/>
                      </a:lnTo>
                      <a:lnTo>
                        <a:pt x="135" y="655"/>
                      </a:lnTo>
                      <a:lnTo>
                        <a:pt x="45" y="519"/>
                      </a:lnTo>
                      <a:lnTo>
                        <a:pt x="45" y="379"/>
                      </a:lnTo>
                      <a:lnTo>
                        <a:pt x="0" y="261"/>
                      </a:lnTo>
                      <a:lnTo>
                        <a:pt x="436" y="7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sp>
          <p:nvSpPr>
            <p:cNvPr id="6" name="AutoShape 519"/>
            <p:cNvSpPr>
              <a:spLocks noChangeArrowheads="1"/>
            </p:cNvSpPr>
            <p:nvPr/>
          </p:nvSpPr>
          <p:spPr bwMode="auto">
            <a:xfrm>
              <a:off x="1238395" y="1933070"/>
              <a:ext cx="6538607" cy="2168548"/>
            </a:xfrm>
            <a:prstGeom prst="roundRect">
              <a:avLst>
                <a:gd name="adj" fmla="val 13253"/>
              </a:avLst>
            </a:prstGeom>
            <a:solidFill>
              <a:srgbClr val="00FFFF"/>
            </a:solidFill>
            <a:ln w="6350">
              <a:solidFill>
                <a:schemeClr val="tx1"/>
              </a:solidFill>
              <a:prstDash val="dash"/>
              <a:round/>
              <a:headEnd/>
              <a:tailEnd/>
            </a:ln>
          </p:spPr>
          <p:txBody>
            <a:bodyPr wrap="none" anchor="ctr"/>
            <a:lstStyle/>
            <a:p>
              <a:endParaRPr lang="zh-CN" altLang="en-US" sz="1200" b="1">
                <a:latin typeface="微软雅黑" pitchFamily="34" charset="-122"/>
                <a:ea typeface="微软雅黑" pitchFamily="34" charset="-122"/>
              </a:endParaRPr>
            </a:p>
          </p:txBody>
        </p:sp>
        <p:sp>
          <p:nvSpPr>
            <p:cNvPr id="7" name="Oval 19"/>
            <p:cNvSpPr>
              <a:spLocks noChangeArrowheads="1"/>
            </p:cNvSpPr>
            <p:nvPr/>
          </p:nvSpPr>
          <p:spPr bwMode="auto">
            <a:xfrm>
              <a:off x="1405186" y="2296385"/>
              <a:ext cx="3286828" cy="1631290"/>
            </a:xfrm>
            <a:prstGeom prst="ellipse">
              <a:avLst/>
            </a:prstGeom>
            <a:solidFill>
              <a:srgbClr val="66FF99"/>
            </a:solidFill>
            <a:ln w="6350">
              <a:solidFill>
                <a:schemeClr val="tx1"/>
              </a:solidFill>
              <a:prstDash val="dash"/>
              <a:round/>
              <a:headEnd/>
              <a:tailEnd/>
            </a:ln>
          </p:spPr>
          <p:txBody>
            <a:bodyPr wrap="none" anchor="ctr"/>
            <a:lstStyle/>
            <a:p>
              <a:endParaRPr lang="zh-CN" altLang="en-US" sz="1200" b="1">
                <a:latin typeface="微软雅黑" pitchFamily="34" charset="-122"/>
                <a:ea typeface="微软雅黑" pitchFamily="34" charset="-122"/>
              </a:endParaRPr>
            </a:p>
          </p:txBody>
        </p:sp>
        <p:pic>
          <p:nvPicPr>
            <p:cNvPr id="8" name="Picture 222" descr="D-Link%20DI-713P%20Wireless%20Broadband%20route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153473" y="2075398"/>
              <a:ext cx="556043" cy="5210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Oval 21"/>
            <p:cNvSpPr>
              <a:spLocks noChangeArrowheads="1"/>
            </p:cNvSpPr>
            <p:nvPr/>
          </p:nvSpPr>
          <p:spPr bwMode="auto">
            <a:xfrm>
              <a:off x="4593057" y="2312070"/>
              <a:ext cx="3060001" cy="1615605"/>
            </a:xfrm>
            <a:prstGeom prst="ellipse">
              <a:avLst/>
            </a:prstGeom>
            <a:solidFill>
              <a:srgbClr val="FFCCFF"/>
            </a:solidFill>
            <a:ln w="6350" algn="ctr">
              <a:solidFill>
                <a:schemeClr val="tx1"/>
              </a:solidFill>
              <a:prstDash val="dash"/>
              <a:miter lim="800000"/>
              <a:headEnd/>
              <a:tailEnd/>
            </a:ln>
            <a:effectLst/>
          </p:spPr>
          <p:txBody>
            <a:bodyPr wrap="none" anchor="ctr"/>
            <a:lstStyle/>
            <a:p>
              <a:pPr algn="ctr"/>
              <a:endParaRPr lang="zh-CN" altLang="en-US" sz="1200" b="1">
                <a:latin typeface="微软雅黑" pitchFamily="34" charset="-122"/>
                <a:ea typeface="微软雅黑" pitchFamily="34" charset="-122"/>
              </a:endParaRPr>
            </a:p>
          </p:txBody>
        </p:sp>
        <p:sp>
          <p:nvSpPr>
            <p:cNvPr id="10" name="Text Box 45"/>
            <p:cNvSpPr txBox="1">
              <a:spLocks noChangeArrowheads="1"/>
            </p:cNvSpPr>
            <p:nvPr/>
          </p:nvSpPr>
          <p:spPr bwMode="auto">
            <a:xfrm>
              <a:off x="6105139" y="2513667"/>
              <a:ext cx="943628" cy="401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85000"/>
                </a:lnSpc>
              </a:pPr>
              <a:r>
                <a:rPr lang="zh-CN" altLang="en-US" sz="1200" b="1" dirty="0">
                  <a:latin typeface="微软雅黑" pitchFamily="34" charset="-122"/>
                  <a:ea typeface="微软雅黑" pitchFamily="34" charset="-122"/>
                </a:rPr>
                <a:t>基本服务集</a:t>
              </a:r>
            </a:p>
            <a:p>
              <a:pPr eaLnBrk="1" hangingPunct="1">
                <a:lnSpc>
                  <a:spcPct val="85000"/>
                </a:lnSpc>
              </a:pPr>
              <a:r>
                <a:rPr lang="zh-CN" altLang="en-US" sz="1200" b="1" dirty="0">
                  <a:latin typeface="微软雅黑" pitchFamily="34" charset="-122"/>
                  <a:ea typeface="微软雅黑" pitchFamily="34" charset="-122"/>
                </a:rPr>
                <a:t>       </a:t>
              </a:r>
              <a:r>
                <a:rPr lang="en-US" altLang="zh-CN" sz="1200" b="1" dirty="0">
                  <a:latin typeface="微软雅黑" pitchFamily="34" charset="-122"/>
                  <a:ea typeface="微软雅黑" pitchFamily="34" charset="-122"/>
                </a:rPr>
                <a:t>BSS</a:t>
              </a:r>
            </a:p>
          </p:txBody>
        </p:sp>
        <p:sp>
          <p:nvSpPr>
            <p:cNvPr id="11" name="Text Box 46"/>
            <p:cNvSpPr txBox="1">
              <a:spLocks noChangeArrowheads="1"/>
            </p:cNvSpPr>
            <p:nvPr/>
          </p:nvSpPr>
          <p:spPr bwMode="auto">
            <a:xfrm>
              <a:off x="1469915" y="1937064"/>
              <a:ext cx="1095827" cy="4565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1200" b="1" dirty="0">
                  <a:latin typeface="微软雅黑" pitchFamily="34" charset="-122"/>
                  <a:ea typeface="微软雅黑" pitchFamily="34" charset="-122"/>
                </a:rPr>
                <a:t>扩展的服务集</a:t>
              </a:r>
            </a:p>
            <a:p>
              <a:pPr algn="ctr" eaLnBrk="1" hangingPunct="1"/>
              <a:r>
                <a:rPr lang="en-US" altLang="zh-CN" sz="1200" b="1" dirty="0">
                  <a:latin typeface="微软雅黑" pitchFamily="34" charset="-122"/>
                  <a:ea typeface="微软雅黑" pitchFamily="34" charset="-122"/>
                </a:rPr>
                <a:t>ESS</a:t>
              </a:r>
            </a:p>
          </p:txBody>
        </p:sp>
        <p:sp>
          <p:nvSpPr>
            <p:cNvPr id="12" name="Text Box 175"/>
            <p:cNvSpPr txBox="1">
              <a:spLocks noChangeArrowheads="1"/>
            </p:cNvSpPr>
            <p:nvPr/>
          </p:nvSpPr>
          <p:spPr bwMode="auto">
            <a:xfrm>
              <a:off x="1541451" y="2937231"/>
              <a:ext cx="300082" cy="276999"/>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200" b="1" dirty="0">
                  <a:solidFill>
                    <a:srgbClr val="0000FF"/>
                  </a:solidFill>
                  <a:latin typeface="微软雅黑" pitchFamily="34" charset="-122"/>
                  <a:ea typeface="微软雅黑" pitchFamily="34" charset="-122"/>
                </a:rPr>
                <a:t>A</a:t>
              </a:r>
            </a:p>
          </p:txBody>
        </p:sp>
        <p:sp>
          <p:nvSpPr>
            <p:cNvPr id="13" name="Text Box 176"/>
            <p:cNvSpPr txBox="1">
              <a:spLocks noChangeArrowheads="1"/>
            </p:cNvSpPr>
            <p:nvPr/>
          </p:nvSpPr>
          <p:spPr bwMode="auto">
            <a:xfrm>
              <a:off x="6950912" y="3033216"/>
              <a:ext cx="290464"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200" b="1" dirty="0">
                  <a:solidFill>
                    <a:srgbClr val="0000FF"/>
                  </a:solidFill>
                  <a:latin typeface="微软雅黑" pitchFamily="34" charset="-122"/>
                  <a:ea typeface="微软雅黑" pitchFamily="34" charset="-122"/>
                </a:rPr>
                <a:t>B</a:t>
              </a:r>
            </a:p>
          </p:txBody>
        </p:sp>
        <p:sp>
          <p:nvSpPr>
            <p:cNvPr id="14" name="AutoShape 180"/>
            <p:cNvSpPr>
              <a:spLocks noChangeArrowheads="1"/>
            </p:cNvSpPr>
            <p:nvPr/>
          </p:nvSpPr>
          <p:spPr bwMode="auto">
            <a:xfrm>
              <a:off x="4277338" y="3679732"/>
              <a:ext cx="500675" cy="320867"/>
            </a:xfrm>
            <a:prstGeom prst="wedgeRoundRectCallout">
              <a:avLst>
                <a:gd name="adj1" fmla="val 131898"/>
                <a:gd name="adj2" fmla="val -108287"/>
                <a:gd name="adj3" fmla="val 16667"/>
              </a:avLst>
            </a:prstGeom>
            <a:solidFill>
              <a:srgbClr val="FFFF00"/>
            </a:solidFill>
            <a:ln w="9525">
              <a:solidFill>
                <a:schemeClr val="tx1"/>
              </a:solidFill>
              <a:miter lim="800000"/>
              <a:headEnd/>
              <a:tailEnd/>
            </a:ln>
            <a:effectLst/>
          </p:spPr>
          <p:txBody>
            <a:bodyPr/>
            <a:lstStyle/>
            <a:p>
              <a:pPr algn="ctr">
                <a:defRPr/>
              </a:pPr>
              <a:endParaRPr lang="zh-CN" altLang="zh-CN" sz="1200" b="1">
                <a:latin typeface="微软雅黑" pitchFamily="34" charset="-122"/>
                <a:ea typeface="微软雅黑" pitchFamily="34" charset="-122"/>
              </a:endParaRPr>
            </a:p>
          </p:txBody>
        </p:sp>
        <p:sp>
          <p:nvSpPr>
            <p:cNvPr id="15" name="Text Box 178"/>
            <p:cNvSpPr txBox="1">
              <a:spLocks noChangeArrowheads="1"/>
            </p:cNvSpPr>
            <p:nvPr/>
          </p:nvSpPr>
          <p:spPr bwMode="auto">
            <a:xfrm>
              <a:off x="4268945" y="3690713"/>
              <a:ext cx="487034" cy="2739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200" b="1" dirty="0">
                  <a:latin typeface="微软雅黑" pitchFamily="34" charset="-122"/>
                  <a:ea typeface="微软雅黑" pitchFamily="34" charset="-122"/>
                </a:rPr>
                <a:t>漫游</a:t>
              </a:r>
            </a:p>
          </p:txBody>
        </p:sp>
        <p:sp>
          <p:nvSpPr>
            <p:cNvPr id="16" name="Text Box 50"/>
            <p:cNvSpPr txBox="1">
              <a:spLocks noChangeArrowheads="1"/>
            </p:cNvSpPr>
            <p:nvPr/>
          </p:nvSpPr>
          <p:spPr bwMode="auto">
            <a:xfrm>
              <a:off x="3643611" y="2015732"/>
              <a:ext cx="1043817" cy="2975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200" b="1" dirty="0" smtClean="0">
                  <a:solidFill>
                    <a:srgbClr val="0000FF"/>
                  </a:solidFill>
                  <a:latin typeface="微软雅黑" pitchFamily="34" charset="-122"/>
                  <a:ea typeface="微软雅黑" pitchFamily="34" charset="-122"/>
                </a:rPr>
                <a:t>接入点 </a:t>
              </a:r>
              <a:r>
                <a:rPr lang="en-US" altLang="zh-CN" sz="1200" b="1" dirty="0" smtClean="0">
                  <a:solidFill>
                    <a:srgbClr val="0000FF"/>
                  </a:solidFill>
                  <a:latin typeface="微软雅黑" pitchFamily="34" charset="-122"/>
                  <a:ea typeface="微软雅黑" pitchFamily="34" charset="-122"/>
                </a:rPr>
                <a:t>AP</a:t>
              </a:r>
              <a:r>
                <a:rPr lang="en-US" altLang="zh-CN" sz="1200" b="1" baseline="-25000" dirty="0" smtClean="0">
                  <a:solidFill>
                    <a:srgbClr val="0000FF"/>
                  </a:solidFill>
                  <a:latin typeface="微软雅黑" pitchFamily="34" charset="-122"/>
                  <a:ea typeface="微软雅黑" pitchFamily="34" charset="-122"/>
                </a:rPr>
                <a:t>1</a:t>
              </a:r>
              <a:endParaRPr lang="en-US" altLang="zh-CN" sz="1200" b="1" baseline="-25000" dirty="0">
                <a:solidFill>
                  <a:srgbClr val="0000FF"/>
                </a:solidFill>
                <a:latin typeface="微软雅黑" pitchFamily="34" charset="-122"/>
                <a:ea typeface="微软雅黑" pitchFamily="34" charset="-122"/>
              </a:endParaRPr>
            </a:p>
          </p:txBody>
        </p:sp>
        <p:sp>
          <p:nvSpPr>
            <p:cNvPr id="17" name="Freeform 288"/>
            <p:cNvSpPr>
              <a:spLocks/>
            </p:cNvSpPr>
            <p:nvPr/>
          </p:nvSpPr>
          <p:spPr bwMode="auto">
            <a:xfrm>
              <a:off x="2993258" y="1895076"/>
              <a:ext cx="150791" cy="250594"/>
            </a:xfrm>
            <a:custGeom>
              <a:avLst/>
              <a:gdLst>
                <a:gd name="T0" fmla="*/ 0 w 336"/>
                <a:gd name="T1" fmla="*/ 0 h 358"/>
                <a:gd name="T2" fmla="*/ 171148 w 336"/>
                <a:gd name="T3" fmla="*/ 194437 h 358"/>
                <a:gd name="T4" fmla="*/ 115510 w 336"/>
                <a:gd name="T5" fmla="*/ 183542 h 358"/>
                <a:gd name="T6" fmla="*/ 203200 w 336"/>
                <a:gd name="T7" fmla="*/ 300037 h 358"/>
                <a:gd name="T8" fmla="*/ 32052 w 336"/>
                <a:gd name="T9" fmla="*/ 139123 h 358"/>
                <a:gd name="T10" fmla="*/ 103414 w 336"/>
                <a:gd name="T11" fmla="*/ 155885 h 358"/>
                <a:gd name="T12" fmla="*/ 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18" name="Freeform 291"/>
            <p:cNvSpPr>
              <a:spLocks/>
            </p:cNvSpPr>
            <p:nvPr/>
          </p:nvSpPr>
          <p:spPr bwMode="auto">
            <a:xfrm>
              <a:off x="3526917" y="2196054"/>
              <a:ext cx="150791" cy="250595"/>
            </a:xfrm>
            <a:custGeom>
              <a:avLst/>
              <a:gdLst>
                <a:gd name="T0" fmla="*/ 203200 w 336"/>
                <a:gd name="T1" fmla="*/ 300038 h 358"/>
                <a:gd name="T2" fmla="*/ 31448 w 336"/>
                <a:gd name="T3" fmla="*/ 105600 h 358"/>
                <a:gd name="T4" fmla="*/ 87690 w 336"/>
                <a:gd name="T5" fmla="*/ 116495 h 358"/>
                <a:gd name="T6" fmla="*/ 0 w 336"/>
                <a:gd name="T7" fmla="*/ 0 h 358"/>
                <a:gd name="T8" fmla="*/ 171148 w 336"/>
                <a:gd name="T9" fmla="*/ 160914 h 358"/>
                <a:gd name="T10" fmla="*/ 99181 w 336"/>
                <a:gd name="T11" fmla="*/ 144152 h 358"/>
                <a:gd name="T12" fmla="*/ 20320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19" name="Freeform 293"/>
            <p:cNvSpPr>
              <a:spLocks/>
            </p:cNvSpPr>
            <p:nvPr/>
          </p:nvSpPr>
          <p:spPr bwMode="auto">
            <a:xfrm>
              <a:off x="2993258" y="2186773"/>
              <a:ext cx="150791" cy="250594"/>
            </a:xfrm>
            <a:custGeom>
              <a:avLst/>
              <a:gdLst>
                <a:gd name="T0" fmla="*/ 0 w 336"/>
                <a:gd name="T1" fmla="*/ 300037 h 358"/>
                <a:gd name="T2" fmla="*/ 171148 w 336"/>
                <a:gd name="T3" fmla="*/ 105600 h 358"/>
                <a:gd name="T4" fmla="*/ 115510 w 336"/>
                <a:gd name="T5" fmla="*/ 116495 h 358"/>
                <a:gd name="T6" fmla="*/ 203200 w 336"/>
                <a:gd name="T7" fmla="*/ 0 h 358"/>
                <a:gd name="T8" fmla="*/ 31448 w 336"/>
                <a:gd name="T9" fmla="*/ 160914 h 358"/>
                <a:gd name="T10" fmla="*/ 103414 w 336"/>
                <a:gd name="T11" fmla="*/ 144152 h 358"/>
                <a:gd name="T12" fmla="*/ 0 w 336"/>
                <a:gd name="T13" fmla="*/ 300037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20" name="Freeform 294"/>
            <p:cNvSpPr>
              <a:spLocks/>
            </p:cNvSpPr>
            <p:nvPr/>
          </p:nvSpPr>
          <p:spPr bwMode="auto">
            <a:xfrm>
              <a:off x="3526917" y="1895076"/>
              <a:ext cx="150791" cy="250594"/>
            </a:xfrm>
            <a:custGeom>
              <a:avLst/>
              <a:gdLst>
                <a:gd name="T0" fmla="*/ 203200 w 336"/>
                <a:gd name="T1" fmla="*/ 0 h 358"/>
                <a:gd name="T2" fmla="*/ 32052 w 336"/>
                <a:gd name="T3" fmla="*/ 194437 h 358"/>
                <a:gd name="T4" fmla="*/ 87690 w 336"/>
                <a:gd name="T5" fmla="*/ 183542 h 358"/>
                <a:gd name="T6" fmla="*/ 0 w 336"/>
                <a:gd name="T7" fmla="*/ 300037 h 358"/>
                <a:gd name="T8" fmla="*/ 171148 w 336"/>
                <a:gd name="T9" fmla="*/ 139123 h 358"/>
                <a:gd name="T10" fmla="*/ 99786 w 336"/>
                <a:gd name="T11" fmla="*/ 155885 h 358"/>
                <a:gd name="T12" fmla="*/ 20320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pic>
          <p:nvPicPr>
            <p:cNvPr id="21" name="Picture 297" descr="D-Link%20DI-713P%20Wireless%20Broadband%20route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450683" y="2136389"/>
              <a:ext cx="556043" cy="521077"/>
            </a:xfrm>
            <a:prstGeom prst="rect">
              <a:avLst/>
            </a:prstGeom>
            <a:noFill/>
            <a:ln>
              <a:noFill/>
            </a:ln>
          </p:spPr>
        </p:pic>
        <p:sp>
          <p:nvSpPr>
            <p:cNvPr id="22" name="Text Box 300"/>
            <p:cNvSpPr txBox="1">
              <a:spLocks noChangeArrowheads="1"/>
            </p:cNvSpPr>
            <p:nvPr/>
          </p:nvSpPr>
          <p:spPr bwMode="auto">
            <a:xfrm>
              <a:off x="5934930" y="2030742"/>
              <a:ext cx="1043817" cy="2975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200" b="1" dirty="0" smtClean="0">
                  <a:solidFill>
                    <a:srgbClr val="0000FF"/>
                  </a:solidFill>
                  <a:latin typeface="微软雅黑" pitchFamily="34" charset="-122"/>
                  <a:ea typeface="微软雅黑" pitchFamily="34" charset="-122"/>
                </a:rPr>
                <a:t>接入点 </a:t>
              </a:r>
              <a:r>
                <a:rPr lang="en-US" altLang="zh-CN" sz="1200" b="1" dirty="0" smtClean="0">
                  <a:solidFill>
                    <a:srgbClr val="0000FF"/>
                  </a:solidFill>
                  <a:latin typeface="微软雅黑" pitchFamily="34" charset="-122"/>
                  <a:ea typeface="微软雅黑" pitchFamily="34" charset="-122"/>
                </a:rPr>
                <a:t>AP</a:t>
              </a:r>
              <a:r>
                <a:rPr lang="en-US" altLang="zh-CN" sz="1200" b="1" baseline="-25000" dirty="0" smtClean="0">
                  <a:solidFill>
                    <a:srgbClr val="0000FF"/>
                  </a:solidFill>
                  <a:latin typeface="微软雅黑" pitchFamily="34" charset="-122"/>
                  <a:ea typeface="微软雅黑" pitchFamily="34" charset="-122"/>
                </a:rPr>
                <a:t>2</a:t>
              </a:r>
              <a:endParaRPr lang="en-US" altLang="zh-CN" sz="1200" b="1" baseline="-25000" dirty="0">
                <a:solidFill>
                  <a:srgbClr val="0000FF"/>
                </a:solidFill>
                <a:latin typeface="微软雅黑" pitchFamily="34" charset="-122"/>
                <a:ea typeface="微软雅黑" pitchFamily="34" charset="-122"/>
              </a:endParaRPr>
            </a:p>
          </p:txBody>
        </p:sp>
        <p:sp>
          <p:nvSpPr>
            <p:cNvPr id="23" name="Line 49"/>
            <p:cNvSpPr>
              <a:spLocks noChangeShapeType="1"/>
            </p:cNvSpPr>
            <p:nvPr/>
          </p:nvSpPr>
          <p:spPr bwMode="auto">
            <a:xfrm flipV="1">
              <a:off x="5610898" y="1670949"/>
              <a:ext cx="0" cy="700785"/>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sz="1200" b="1">
                <a:latin typeface="微软雅黑" pitchFamily="34" charset="-122"/>
                <a:ea typeface="微软雅黑" pitchFamily="34" charset="-122"/>
              </a:endParaRPr>
            </a:p>
          </p:txBody>
        </p:sp>
        <p:sp>
          <p:nvSpPr>
            <p:cNvPr id="24" name="Text Box 190"/>
            <p:cNvSpPr txBox="1">
              <a:spLocks noChangeArrowheads="1"/>
            </p:cNvSpPr>
            <p:nvPr/>
          </p:nvSpPr>
          <p:spPr bwMode="auto">
            <a:xfrm>
              <a:off x="7042949" y="1490975"/>
              <a:ext cx="639232" cy="2739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200" b="1" dirty="0">
                  <a:latin typeface="微软雅黑" pitchFamily="34" charset="-122"/>
                  <a:ea typeface="微软雅黑" pitchFamily="34" charset="-122"/>
                </a:rPr>
                <a:t>互联网</a:t>
              </a:r>
            </a:p>
          </p:txBody>
        </p:sp>
        <p:sp>
          <p:nvSpPr>
            <p:cNvPr id="25" name="Freeform 301"/>
            <p:cNvSpPr>
              <a:spLocks/>
            </p:cNvSpPr>
            <p:nvPr/>
          </p:nvSpPr>
          <p:spPr bwMode="auto">
            <a:xfrm>
              <a:off x="5290467" y="1954741"/>
              <a:ext cx="150791" cy="250595"/>
            </a:xfrm>
            <a:custGeom>
              <a:avLst/>
              <a:gdLst>
                <a:gd name="T0" fmla="*/ 0 w 336"/>
                <a:gd name="T1" fmla="*/ 0 h 358"/>
                <a:gd name="T2" fmla="*/ 171148 w 336"/>
                <a:gd name="T3" fmla="*/ 194438 h 358"/>
                <a:gd name="T4" fmla="*/ 115510 w 336"/>
                <a:gd name="T5" fmla="*/ 183543 h 358"/>
                <a:gd name="T6" fmla="*/ 203200 w 336"/>
                <a:gd name="T7" fmla="*/ 300038 h 358"/>
                <a:gd name="T8" fmla="*/ 32052 w 336"/>
                <a:gd name="T9" fmla="*/ 139124 h 358"/>
                <a:gd name="T10" fmla="*/ 103414 w 336"/>
                <a:gd name="T11" fmla="*/ 155886 h 358"/>
                <a:gd name="T12" fmla="*/ 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26" name="Freeform 302"/>
            <p:cNvSpPr>
              <a:spLocks/>
            </p:cNvSpPr>
            <p:nvPr/>
          </p:nvSpPr>
          <p:spPr bwMode="auto">
            <a:xfrm>
              <a:off x="5780538" y="2196054"/>
              <a:ext cx="150791" cy="250595"/>
            </a:xfrm>
            <a:custGeom>
              <a:avLst/>
              <a:gdLst>
                <a:gd name="T0" fmla="*/ 203200 w 336"/>
                <a:gd name="T1" fmla="*/ 300038 h 358"/>
                <a:gd name="T2" fmla="*/ 31448 w 336"/>
                <a:gd name="T3" fmla="*/ 105600 h 358"/>
                <a:gd name="T4" fmla="*/ 87690 w 336"/>
                <a:gd name="T5" fmla="*/ 116495 h 358"/>
                <a:gd name="T6" fmla="*/ 0 w 336"/>
                <a:gd name="T7" fmla="*/ 0 h 358"/>
                <a:gd name="T8" fmla="*/ 171148 w 336"/>
                <a:gd name="T9" fmla="*/ 160914 h 358"/>
                <a:gd name="T10" fmla="*/ 99181 w 336"/>
                <a:gd name="T11" fmla="*/ 144152 h 358"/>
                <a:gd name="T12" fmla="*/ 20320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27" name="Freeform 303"/>
            <p:cNvSpPr>
              <a:spLocks/>
            </p:cNvSpPr>
            <p:nvPr/>
          </p:nvSpPr>
          <p:spPr bwMode="auto">
            <a:xfrm>
              <a:off x="5290467" y="2246438"/>
              <a:ext cx="150791" cy="250595"/>
            </a:xfrm>
            <a:custGeom>
              <a:avLst/>
              <a:gdLst>
                <a:gd name="T0" fmla="*/ 0 w 336"/>
                <a:gd name="T1" fmla="*/ 300038 h 358"/>
                <a:gd name="T2" fmla="*/ 171148 w 336"/>
                <a:gd name="T3" fmla="*/ 105600 h 358"/>
                <a:gd name="T4" fmla="*/ 115510 w 336"/>
                <a:gd name="T5" fmla="*/ 116495 h 358"/>
                <a:gd name="T6" fmla="*/ 203200 w 336"/>
                <a:gd name="T7" fmla="*/ 0 h 358"/>
                <a:gd name="T8" fmla="*/ 31448 w 336"/>
                <a:gd name="T9" fmla="*/ 160914 h 358"/>
                <a:gd name="T10" fmla="*/ 103414 w 336"/>
                <a:gd name="T11" fmla="*/ 144152 h 358"/>
                <a:gd name="T12" fmla="*/ 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28" name="Freeform 304"/>
            <p:cNvSpPr>
              <a:spLocks/>
            </p:cNvSpPr>
            <p:nvPr/>
          </p:nvSpPr>
          <p:spPr bwMode="auto">
            <a:xfrm>
              <a:off x="5780538" y="1895076"/>
              <a:ext cx="150791" cy="250594"/>
            </a:xfrm>
            <a:custGeom>
              <a:avLst/>
              <a:gdLst>
                <a:gd name="T0" fmla="*/ 203200 w 336"/>
                <a:gd name="T1" fmla="*/ 0 h 358"/>
                <a:gd name="T2" fmla="*/ 32052 w 336"/>
                <a:gd name="T3" fmla="*/ 194437 h 358"/>
                <a:gd name="T4" fmla="*/ 87690 w 336"/>
                <a:gd name="T5" fmla="*/ 183542 h 358"/>
                <a:gd name="T6" fmla="*/ 0 w 336"/>
                <a:gd name="T7" fmla="*/ 300037 h 358"/>
                <a:gd name="T8" fmla="*/ 171148 w 336"/>
                <a:gd name="T9" fmla="*/ 139123 h 358"/>
                <a:gd name="T10" fmla="*/ 99786 w 336"/>
                <a:gd name="T11" fmla="*/ 155885 h 358"/>
                <a:gd name="T12" fmla="*/ 20320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29" name="Text Box 305"/>
            <p:cNvSpPr txBox="1">
              <a:spLocks noChangeArrowheads="1"/>
            </p:cNvSpPr>
            <p:nvPr/>
          </p:nvSpPr>
          <p:spPr bwMode="auto">
            <a:xfrm>
              <a:off x="4259668" y="1389859"/>
              <a:ext cx="1049850" cy="2739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200" b="1">
                  <a:latin typeface="微软雅黑" pitchFamily="34" charset="-122"/>
                  <a:ea typeface="微软雅黑" pitchFamily="34" charset="-122"/>
                </a:rPr>
                <a:t>分配系统 </a:t>
              </a:r>
              <a:r>
                <a:rPr lang="en-US" altLang="zh-CN" sz="1200" b="1">
                  <a:latin typeface="微软雅黑" pitchFamily="34" charset="-122"/>
                  <a:ea typeface="微软雅黑" pitchFamily="34" charset="-122"/>
                </a:rPr>
                <a:t>DS</a:t>
              </a:r>
            </a:p>
          </p:txBody>
        </p:sp>
        <p:pic>
          <p:nvPicPr>
            <p:cNvPr id="30" name="Picture 306"/>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251761" y="1559574"/>
              <a:ext cx="445305" cy="2280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699">
                  <a:solidFill>
                    <a:srgbClr val="000000"/>
                  </a:solidFill>
                  <a:miter lim="800000"/>
                  <a:headEnd/>
                  <a:tailEnd/>
                </a14:hiddenLine>
              </a:ext>
            </a:extLst>
          </p:spPr>
        </p:pic>
        <p:sp>
          <p:nvSpPr>
            <p:cNvPr id="31" name="Line 403"/>
            <p:cNvSpPr>
              <a:spLocks noChangeShapeType="1"/>
            </p:cNvSpPr>
            <p:nvPr/>
          </p:nvSpPr>
          <p:spPr bwMode="auto">
            <a:xfrm flipV="1">
              <a:off x="2030786" y="2556698"/>
              <a:ext cx="1228713" cy="481301"/>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32" name="Line 404"/>
            <p:cNvSpPr>
              <a:spLocks noChangeShapeType="1"/>
            </p:cNvSpPr>
            <p:nvPr/>
          </p:nvSpPr>
          <p:spPr bwMode="auto">
            <a:xfrm flipV="1">
              <a:off x="2724661" y="2556698"/>
              <a:ext cx="642040" cy="962601"/>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33" name="Line 405"/>
            <p:cNvSpPr>
              <a:spLocks noChangeShapeType="1"/>
            </p:cNvSpPr>
            <p:nvPr/>
          </p:nvSpPr>
          <p:spPr bwMode="auto">
            <a:xfrm flipV="1">
              <a:off x="5023048" y="2497033"/>
              <a:ext cx="480647" cy="300978"/>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34" name="Line 406"/>
            <p:cNvSpPr>
              <a:spLocks noChangeShapeType="1"/>
            </p:cNvSpPr>
            <p:nvPr/>
          </p:nvSpPr>
          <p:spPr bwMode="auto">
            <a:xfrm>
              <a:off x="3526918" y="2497033"/>
              <a:ext cx="656032" cy="300315"/>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35" name="Line 407"/>
            <p:cNvSpPr>
              <a:spLocks noChangeShapeType="1"/>
            </p:cNvSpPr>
            <p:nvPr/>
          </p:nvSpPr>
          <p:spPr bwMode="auto">
            <a:xfrm flipV="1">
              <a:off x="3411467" y="2556698"/>
              <a:ext cx="62437" cy="894670"/>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36" name="Line 408"/>
            <p:cNvSpPr>
              <a:spLocks noChangeShapeType="1"/>
            </p:cNvSpPr>
            <p:nvPr/>
          </p:nvSpPr>
          <p:spPr bwMode="auto">
            <a:xfrm flipV="1">
              <a:off x="5329185" y="2556697"/>
              <a:ext cx="281713" cy="721287"/>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37" name="Line 409"/>
            <p:cNvSpPr>
              <a:spLocks noChangeShapeType="1"/>
            </p:cNvSpPr>
            <p:nvPr/>
          </p:nvSpPr>
          <p:spPr bwMode="auto">
            <a:xfrm flipH="1" flipV="1">
              <a:off x="5825305" y="2556698"/>
              <a:ext cx="918184" cy="574284"/>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38" name="Line 410"/>
            <p:cNvSpPr>
              <a:spLocks noChangeShapeType="1"/>
            </p:cNvSpPr>
            <p:nvPr/>
          </p:nvSpPr>
          <p:spPr bwMode="auto">
            <a:xfrm flipH="1" flipV="1">
              <a:off x="5716922" y="2556697"/>
              <a:ext cx="581577" cy="721288"/>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39" name="Line 422"/>
            <p:cNvSpPr>
              <a:spLocks noChangeShapeType="1"/>
            </p:cNvSpPr>
            <p:nvPr/>
          </p:nvSpPr>
          <p:spPr bwMode="auto">
            <a:xfrm flipH="1" flipV="1">
              <a:off x="5663910" y="2556698"/>
              <a:ext cx="225060" cy="811230"/>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40" name="Text Box 423"/>
            <p:cNvSpPr txBox="1">
              <a:spLocks noChangeArrowheads="1"/>
            </p:cNvSpPr>
            <p:nvPr/>
          </p:nvSpPr>
          <p:spPr bwMode="auto">
            <a:xfrm>
              <a:off x="5954138" y="3458307"/>
              <a:ext cx="348172"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200" b="1" dirty="0">
                  <a:solidFill>
                    <a:srgbClr val="0000FF"/>
                  </a:solidFill>
                  <a:latin typeface="微软雅黑" pitchFamily="34" charset="-122"/>
                  <a:ea typeface="微软雅黑" pitchFamily="34" charset="-122"/>
                </a:rPr>
                <a:t>A</a:t>
              </a:r>
              <a:r>
                <a:rPr lang="en-US" altLang="zh-CN" sz="1200" b="1" dirty="0">
                  <a:solidFill>
                    <a:srgbClr val="0000FF"/>
                  </a:solidFill>
                  <a:latin typeface="微软雅黑" pitchFamily="34" charset="-122"/>
                  <a:ea typeface="微软雅黑" pitchFamily="34" charset="-122"/>
                  <a:cs typeface="Times New Roman" pitchFamily="18" charset="0"/>
                </a:rPr>
                <a:t>'</a:t>
              </a:r>
            </a:p>
          </p:txBody>
        </p:sp>
        <p:sp>
          <p:nvSpPr>
            <p:cNvPr id="41" name="Line 517"/>
            <p:cNvSpPr>
              <a:spLocks noChangeShapeType="1"/>
            </p:cNvSpPr>
            <p:nvPr/>
          </p:nvSpPr>
          <p:spPr bwMode="auto">
            <a:xfrm flipH="1">
              <a:off x="2351217" y="1642530"/>
              <a:ext cx="521879" cy="0"/>
            </a:xfrm>
            <a:prstGeom prst="line">
              <a:avLst/>
            </a:prstGeom>
            <a:noFill/>
            <a:ln w="38100">
              <a:solidFill>
                <a:srgbClr val="CC00CC"/>
              </a:solidFill>
              <a:round/>
              <a:headEnd/>
              <a:tailEnd type="triangle" w="med" len="lg"/>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42" name="Text Box 44"/>
            <p:cNvSpPr txBox="1">
              <a:spLocks noChangeArrowheads="1"/>
            </p:cNvSpPr>
            <p:nvPr/>
          </p:nvSpPr>
          <p:spPr bwMode="auto">
            <a:xfrm>
              <a:off x="1941487" y="2427012"/>
              <a:ext cx="943628" cy="401803"/>
            </a:xfrm>
            <a:prstGeom prst="rect">
              <a:avLst/>
            </a:prstGeom>
            <a:noFill/>
            <a:ln>
              <a:noFill/>
            </a:ln>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85000"/>
                </a:lnSpc>
              </a:pPr>
              <a:r>
                <a:rPr lang="zh-CN" altLang="en-US" sz="1200" b="1" dirty="0">
                  <a:latin typeface="微软雅黑" pitchFamily="34" charset="-122"/>
                  <a:ea typeface="微软雅黑" pitchFamily="34" charset="-122"/>
                </a:rPr>
                <a:t>基本服务集</a:t>
              </a:r>
            </a:p>
            <a:p>
              <a:pPr eaLnBrk="1" hangingPunct="1">
                <a:lnSpc>
                  <a:spcPct val="85000"/>
                </a:lnSpc>
              </a:pPr>
              <a:r>
                <a:rPr lang="zh-CN" altLang="en-US" sz="1200" b="1" dirty="0">
                  <a:latin typeface="微软雅黑" pitchFamily="34" charset="-122"/>
                  <a:ea typeface="微软雅黑" pitchFamily="34" charset="-122"/>
                </a:rPr>
                <a:t>       </a:t>
              </a:r>
              <a:r>
                <a:rPr lang="en-US" altLang="zh-CN" sz="1200" b="1" dirty="0">
                  <a:latin typeface="微软雅黑" pitchFamily="34" charset="-122"/>
                  <a:ea typeface="微软雅黑" pitchFamily="34" charset="-122"/>
                </a:rPr>
                <a:t>BSS</a:t>
              </a:r>
            </a:p>
          </p:txBody>
        </p:sp>
        <p:sp>
          <p:nvSpPr>
            <p:cNvPr id="43" name="Line 48"/>
            <p:cNvSpPr>
              <a:spLocks noChangeShapeType="1"/>
            </p:cNvSpPr>
            <p:nvPr/>
          </p:nvSpPr>
          <p:spPr bwMode="auto">
            <a:xfrm flipH="1">
              <a:off x="3341373" y="1670950"/>
              <a:ext cx="0" cy="625435"/>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sz="1200" b="1">
                <a:latin typeface="微软雅黑" pitchFamily="34" charset="-122"/>
                <a:ea typeface="微软雅黑" pitchFamily="34" charset="-122"/>
              </a:endParaRPr>
            </a:p>
          </p:txBody>
        </p:sp>
        <p:sp>
          <p:nvSpPr>
            <p:cNvPr id="44" name="Rectangle 515"/>
            <p:cNvSpPr>
              <a:spLocks noChangeArrowheads="1"/>
            </p:cNvSpPr>
            <p:nvPr/>
          </p:nvSpPr>
          <p:spPr bwMode="auto">
            <a:xfrm>
              <a:off x="2725839" y="1505174"/>
              <a:ext cx="426456" cy="285106"/>
            </a:xfrm>
            <a:prstGeom prst="rect">
              <a:avLst/>
            </a:prstGeom>
            <a:solidFill>
              <a:srgbClr val="66FF99"/>
            </a:solidFill>
            <a:ln w="9525">
              <a:solidFill>
                <a:schemeClr val="tx1"/>
              </a:solidFill>
              <a:miter lim="800000"/>
              <a:headEnd/>
              <a:tailEnd/>
            </a:ln>
          </p:spPr>
          <p:txBody>
            <a:bodyPr wrap="none" anchor="ctr"/>
            <a:lstStyle/>
            <a:p>
              <a:pPr algn="ctr"/>
              <a:r>
                <a:rPr lang="zh-CN" altLang="en-US" sz="1200" b="1" dirty="0">
                  <a:latin typeface="微软雅黑" pitchFamily="34" charset="-122"/>
                  <a:ea typeface="微软雅黑" pitchFamily="34" charset="-122"/>
                </a:rPr>
                <a:t>门户</a:t>
              </a:r>
              <a:endParaRPr lang="en-US" altLang="zh-CN" sz="1200" b="1" dirty="0">
                <a:latin typeface="微软雅黑" pitchFamily="34" charset="-122"/>
                <a:ea typeface="微软雅黑" pitchFamily="34" charset="-122"/>
              </a:endParaRPr>
            </a:p>
          </p:txBody>
        </p:sp>
        <p:sp>
          <p:nvSpPr>
            <p:cNvPr id="45" name="Text Box 518"/>
            <p:cNvSpPr txBox="1">
              <a:spLocks noChangeArrowheads="1"/>
            </p:cNvSpPr>
            <p:nvPr/>
          </p:nvSpPr>
          <p:spPr bwMode="auto">
            <a:xfrm>
              <a:off x="1381251" y="1389984"/>
              <a:ext cx="1097412" cy="401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lnSpc>
                  <a:spcPct val="85000"/>
                </a:lnSpc>
              </a:pPr>
              <a:r>
                <a:rPr lang="zh-CN" altLang="en-US" sz="1200" b="1" dirty="0">
                  <a:latin typeface="微软雅黑" pitchFamily="34" charset="-122"/>
                  <a:ea typeface="微软雅黑" pitchFamily="34" charset="-122"/>
                </a:rPr>
                <a:t>至其他 </a:t>
              </a:r>
              <a:r>
                <a:rPr lang="en-US" altLang="zh-CN" sz="1200" b="1" dirty="0">
                  <a:latin typeface="微软雅黑" pitchFamily="34" charset="-122"/>
                  <a:ea typeface="微软雅黑" pitchFamily="34" charset="-122"/>
                </a:rPr>
                <a:t>802.x</a:t>
              </a:r>
            </a:p>
            <a:p>
              <a:pPr algn="ctr" eaLnBrk="1" hangingPunct="1">
                <a:lnSpc>
                  <a:spcPct val="85000"/>
                </a:lnSpc>
              </a:pPr>
              <a:r>
                <a:rPr lang="zh-CN" altLang="en-US" sz="1200" b="1" dirty="0">
                  <a:latin typeface="微软雅黑" pitchFamily="34" charset="-122"/>
                  <a:ea typeface="微软雅黑" pitchFamily="34" charset="-122"/>
                </a:rPr>
                <a:t>局域网</a:t>
              </a:r>
            </a:p>
          </p:txBody>
        </p:sp>
        <p:grpSp>
          <p:nvGrpSpPr>
            <p:cNvPr id="46" name="组合 45"/>
            <p:cNvGrpSpPr/>
            <p:nvPr/>
          </p:nvGrpSpPr>
          <p:grpSpPr>
            <a:xfrm>
              <a:off x="1722903" y="2848788"/>
              <a:ext cx="360485" cy="386301"/>
              <a:chOff x="2565534" y="4101618"/>
              <a:chExt cx="360485" cy="386301"/>
            </a:xfrm>
          </p:grpSpPr>
          <p:sp>
            <p:nvSpPr>
              <p:cNvPr id="128"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grpSp>
            <p:nvGrpSpPr>
              <p:cNvPr id="129" name="Group 424"/>
              <p:cNvGrpSpPr>
                <a:grpSpLocks/>
              </p:cNvGrpSpPr>
              <p:nvPr/>
            </p:nvGrpSpPr>
            <p:grpSpPr bwMode="auto">
              <a:xfrm>
                <a:off x="2565534" y="4101618"/>
                <a:ext cx="360485" cy="119330"/>
                <a:chOff x="748" y="2251"/>
                <a:chExt cx="306" cy="90"/>
              </a:xfrm>
            </p:grpSpPr>
            <p:sp>
              <p:nvSpPr>
                <p:cNvPr id="131"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32"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33"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34"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35"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36"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30" name="Picture 200" descr="jisuanji"/>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47" name="组合 46"/>
            <p:cNvGrpSpPr/>
            <p:nvPr/>
          </p:nvGrpSpPr>
          <p:grpSpPr>
            <a:xfrm>
              <a:off x="2427290" y="3293431"/>
              <a:ext cx="360485" cy="386301"/>
              <a:chOff x="2565534" y="4101618"/>
              <a:chExt cx="360485" cy="386301"/>
            </a:xfrm>
          </p:grpSpPr>
          <p:sp>
            <p:nvSpPr>
              <p:cNvPr id="119"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grpSp>
            <p:nvGrpSpPr>
              <p:cNvPr id="120" name="Group 424"/>
              <p:cNvGrpSpPr>
                <a:grpSpLocks/>
              </p:cNvGrpSpPr>
              <p:nvPr/>
            </p:nvGrpSpPr>
            <p:grpSpPr bwMode="auto">
              <a:xfrm>
                <a:off x="2565534" y="4101618"/>
                <a:ext cx="360485" cy="119330"/>
                <a:chOff x="748" y="2251"/>
                <a:chExt cx="306" cy="90"/>
              </a:xfrm>
            </p:grpSpPr>
            <p:sp>
              <p:nvSpPr>
                <p:cNvPr id="122"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23"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24"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25"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26"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27"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21" name="Picture 200" descr="jisuanji"/>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48" name="组合 47"/>
            <p:cNvGrpSpPr/>
            <p:nvPr/>
          </p:nvGrpSpPr>
          <p:grpSpPr>
            <a:xfrm>
              <a:off x="3238017" y="3431480"/>
              <a:ext cx="360485" cy="386301"/>
              <a:chOff x="2565534" y="4101618"/>
              <a:chExt cx="360485" cy="386301"/>
            </a:xfrm>
          </p:grpSpPr>
          <p:sp>
            <p:nvSpPr>
              <p:cNvPr id="110"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grpSp>
            <p:nvGrpSpPr>
              <p:cNvPr id="111" name="Group 424"/>
              <p:cNvGrpSpPr>
                <a:grpSpLocks/>
              </p:cNvGrpSpPr>
              <p:nvPr/>
            </p:nvGrpSpPr>
            <p:grpSpPr bwMode="auto">
              <a:xfrm>
                <a:off x="2565534" y="4101618"/>
                <a:ext cx="360485" cy="119330"/>
                <a:chOff x="748" y="2251"/>
                <a:chExt cx="306" cy="90"/>
              </a:xfrm>
            </p:grpSpPr>
            <p:sp>
              <p:nvSpPr>
                <p:cNvPr id="113"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14"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15"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16"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17"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18"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12" name="Picture 200" descr="jisuanji"/>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49" name="组合 48"/>
            <p:cNvGrpSpPr/>
            <p:nvPr/>
          </p:nvGrpSpPr>
          <p:grpSpPr>
            <a:xfrm>
              <a:off x="4133514" y="2581817"/>
              <a:ext cx="360485" cy="386301"/>
              <a:chOff x="2565534" y="4101618"/>
              <a:chExt cx="360485" cy="386301"/>
            </a:xfrm>
          </p:grpSpPr>
          <p:sp>
            <p:nvSpPr>
              <p:cNvPr id="101"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grpSp>
            <p:nvGrpSpPr>
              <p:cNvPr id="102" name="Group 424"/>
              <p:cNvGrpSpPr>
                <a:grpSpLocks/>
              </p:cNvGrpSpPr>
              <p:nvPr/>
            </p:nvGrpSpPr>
            <p:grpSpPr bwMode="auto">
              <a:xfrm>
                <a:off x="2565534" y="4101618"/>
                <a:ext cx="360485" cy="119330"/>
                <a:chOff x="748" y="2251"/>
                <a:chExt cx="306" cy="90"/>
              </a:xfrm>
            </p:grpSpPr>
            <p:sp>
              <p:nvSpPr>
                <p:cNvPr id="104"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5"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6"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7"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8"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9"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03" name="Picture 200" descr="jisuanji"/>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50" name="组合 49"/>
            <p:cNvGrpSpPr/>
            <p:nvPr/>
          </p:nvGrpSpPr>
          <p:grpSpPr>
            <a:xfrm>
              <a:off x="6266571" y="3293431"/>
              <a:ext cx="360485" cy="386301"/>
              <a:chOff x="2565534" y="4101618"/>
              <a:chExt cx="360485" cy="386301"/>
            </a:xfrm>
          </p:grpSpPr>
          <p:sp>
            <p:nvSpPr>
              <p:cNvPr id="92"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grpSp>
            <p:nvGrpSpPr>
              <p:cNvPr id="93" name="Group 424"/>
              <p:cNvGrpSpPr>
                <a:grpSpLocks/>
              </p:cNvGrpSpPr>
              <p:nvPr/>
            </p:nvGrpSpPr>
            <p:grpSpPr bwMode="auto">
              <a:xfrm>
                <a:off x="2565534" y="4101618"/>
                <a:ext cx="360485" cy="119330"/>
                <a:chOff x="748" y="2251"/>
                <a:chExt cx="306" cy="90"/>
              </a:xfrm>
            </p:grpSpPr>
            <p:sp>
              <p:nvSpPr>
                <p:cNvPr id="95"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6"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7"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8"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9"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0"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94" name="Picture 200" descr="jisuanji"/>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51" name="组合 50"/>
            <p:cNvGrpSpPr/>
            <p:nvPr/>
          </p:nvGrpSpPr>
          <p:grpSpPr>
            <a:xfrm>
              <a:off x="5719330" y="3367928"/>
              <a:ext cx="360485" cy="386301"/>
              <a:chOff x="2565534" y="4101618"/>
              <a:chExt cx="360485" cy="386301"/>
            </a:xfrm>
          </p:grpSpPr>
          <p:sp>
            <p:nvSpPr>
              <p:cNvPr id="83"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grpSp>
            <p:nvGrpSpPr>
              <p:cNvPr id="84" name="Group 424"/>
              <p:cNvGrpSpPr>
                <a:grpSpLocks/>
              </p:cNvGrpSpPr>
              <p:nvPr/>
            </p:nvGrpSpPr>
            <p:grpSpPr bwMode="auto">
              <a:xfrm>
                <a:off x="2565534" y="4101618"/>
                <a:ext cx="360485" cy="119330"/>
                <a:chOff x="748" y="2251"/>
                <a:chExt cx="306" cy="90"/>
              </a:xfrm>
            </p:grpSpPr>
            <p:sp>
              <p:nvSpPr>
                <p:cNvPr id="86"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7"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8"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9"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0"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1"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85" name="Picture 200" descr="jisuanji"/>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52" name="组合 51"/>
            <p:cNvGrpSpPr/>
            <p:nvPr/>
          </p:nvGrpSpPr>
          <p:grpSpPr>
            <a:xfrm>
              <a:off x="5023048" y="3051428"/>
              <a:ext cx="360485" cy="386301"/>
              <a:chOff x="2565534" y="4101618"/>
              <a:chExt cx="360485" cy="386301"/>
            </a:xfrm>
          </p:grpSpPr>
          <p:sp>
            <p:nvSpPr>
              <p:cNvPr id="74"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grpSp>
            <p:nvGrpSpPr>
              <p:cNvPr id="75" name="Group 424"/>
              <p:cNvGrpSpPr>
                <a:grpSpLocks/>
              </p:cNvGrpSpPr>
              <p:nvPr/>
            </p:nvGrpSpPr>
            <p:grpSpPr bwMode="auto">
              <a:xfrm>
                <a:off x="2565534" y="4101618"/>
                <a:ext cx="360485" cy="119330"/>
                <a:chOff x="748" y="2251"/>
                <a:chExt cx="306" cy="90"/>
              </a:xfrm>
            </p:grpSpPr>
            <p:sp>
              <p:nvSpPr>
                <p:cNvPr id="77"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8"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9"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0"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1"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2"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76" name="Picture 200" descr="jisuanji"/>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53" name="组合 52"/>
            <p:cNvGrpSpPr/>
            <p:nvPr/>
          </p:nvGrpSpPr>
          <p:grpSpPr>
            <a:xfrm>
              <a:off x="4727120" y="2592906"/>
              <a:ext cx="360485" cy="386301"/>
              <a:chOff x="2565534" y="4101618"/>
              <a:chExt cx="360485" cy="386301"/>
            </a:xfrm>
          </p:grpSpPr>
          <p:sp>
            <p:nvSpPr>
              <p:cNvPr id="65"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grpSp>
            <p:nvGrpSpPr>
              <p:cNvPr id="66" name="Group 424"/>
              <p:cNvGrpSpPr>
                <a:grpSpLocks/>
              </p:cNvGrpSpPr>
              <p:nvPr/>
            </p:nvGrpSpPr>
            <p:grpSpPr bwMode="auto">
              <a:xfrm>
                <a:off x="2565534" y="4101618"/>
                <a:ext cx="360485" cy="119330"/>
                <a:chOff x="748" y="2251"/>
                <a:chExt cx="306" cy="90"/>
              </a:xfrm>
            </p:grpSpPr>
            <p:sp>
              <p:nvSpPr>
                <p:cNvPr id="68"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9"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0"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1"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2"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3"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67" name="Picture 200" descr="jisuanji"/>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54" name="组合 53"/>
            <p:cNvGrpSpPr/>
            <p:nvPr/>
          </p:nvGrpSpPr>
          <p:grpSpPr>
            <a:xfrm>
              <a:off x="6699801" y="2930654"/>
              <a:ext cx="360485" cy="386301"/>
              <a:chOff x="2565534" y="4101618"/>
              <a:chExt cx="360485" cy="386301"/>
            </a:xfrm>
          </p:grpSpPr>
          <p:sp>
            <p:nvSpPr>
              <p:cNvPr id="56"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grpSp>
            <p:nvGrpSpPr>
              <p:cNvPr id="57" name="Group 424"/>
              <p:cNvGrpSpPr>
                <a:grpSpLocks/>
              </p:cNvGrpSpPr>
              <p:nvPr/>
            </p:nvGrpSpPr>
            <p:grpSpPr bwMode="auto">
              <a:xfrm>
                <a:off x="2565534" y="4101618"/>
                <a:ext cx="360485" cy="119330"/>
                <a:chOff x="748" y="2251"/>
                <a:chExt cx="306" cy="90"/>
              </a:xfrm>
            </p:grpSpPr>
            <p:sp>
              <p:nvSpPr>
                <p:cNvPr id="59"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0"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1"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2"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3"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4"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58" name="Picture 200" descr="jisuanji"/>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55" name="Line 177"/>
            <p:cNvSpPr>
              <a:spLocks noChangeShapeType="1"/>
            </p:cNvSpPr>
            <p:nvPr/>
          </p:nvSpPr>
          <p:spPr bwMode="auto">
            <a:xfrm>
              <a:off x="2007463" y="3152717"/>
              <a:ext cx="3739150" cy="420309"/>
            </a:xfrm>
            <a:prstGeom prst="line">
              <a:avLst/>
            </a:prstGeom>
            <a:noFill/>
            <a:ln w="38100">
              <a:solidFill>
                <a:srgbClr val="0000FF"/>
              </a:solidFill>
              <a:prstDash val="sysDot"/>
              <a:round/>
              <a:headEnd/>
              <a:tailEnd type="triangle" w="sm" len="me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grpSp>
      <p:sp>
        <p:nvSpPr>
          <p:cNvPr id="197" name="矩形 196"/>
          <p:cNvSpPr/>
          <p:nvPr/>
        </p:nvSpPr>
        <p:spPr>
          <a:xfrm>
            <a:off x="1381829" y="795523"/>
            <a:ext cx="6321976" cy="523220"/>
          </a:xfrm>
          <a:prstGeom prst="rect">
            <a:avLst/>
          </a:prstGeom>
          <a:solidFill>
            <a:srgbClr val="00FFFF"/>
          </a:solidFill>
          <a:ln>
            <a:solidFill>
              <a:schemeClr val="tx1"/>
            </a:solidFill>
          </a:ln>
        </p:spPr>
        <p:txBody>
          <a:bodyPr wrap="square">
            <a:spAutoFit/>
          </a:bodyPr>
          <a:lstStyle/>
          <a:p>
            <a:r>
              <a:rPr lang="zh-CN" altLang="en-US" sz="1400" b="1" dirty="0">
                <a:latin typeface="微软雅黑" pitchFamily="34" charset="-122"/>
                <a:ea typeface="微软雅黑" pitchFamily="34" charset="-122"/>
              </a:rPr>
              <a:t>移动站 </a:t>
            </a:r>
            <a:r>
              <a:rPr lang="en-US" altLang="zh-CN" sz="1400" b="1" dirty="0">
                <a:latin typeface="微软雅黑" pitchFamily="34" charset="-122"/>
                <a:ea typeface="微软雅黑" pitchFamily="34" charset="-122"/>
              </a:rPr>
              <a:t>A </a:t>
            </a:r>
            <a:r>
              <a:rPr lang="zh-CN" altLang="en-US" sz="1400" b="1" dirty="0">
                <a:latin typeface="微软雅黑" pitchFamily="34" charset="-122"/>
                <a:ea typeface="微软雅黑" pitchFamily="34" charset="-122"/>
              </a:rPr>
              <a:t>从某一个基本服务集</a:t>
            </a:r>
            <a:r>
              <a:rPr lang="zh-CN" altLang="en-US" sz="1400" b="1" dirty="0">
                <a:solidFill>
                  <a:srgbClr val="0000FF"/>
                </a:solidFill>
                <a:latin typeface="微软雅黑" pitchFamily="34" charset="-122"/>
                <a:ea typeface="微软雅黑" pitchFamily="34" charset="-122"/>
              </a:rPr>
              <a:t>漫游</a:t>
            </a:r>
            <a:r>
              <a:rPr lang="zh-CN" altLang="en-US" sz="1400" b="1" dirty="0" smtClean="0">
                <a:latin typeface="微软雅黑" pitchFamily="34" charset="-122"/>
                <a:ea typeface="微软雅黑" pitchFamily="34" charset="-122"/>
              </a:rPr>
              <a:t>到另</a:t>
            </a:r>
            <a:r>
              <a:rPr lang="zh-CN" altLang="en-US" sz="1400" b="1" dirty="0">
                <a:latin typeface="微软雅黑" pitchFamily="34" charset="-122"/>
                <a:ea typeface="微软雅黑" pitchFamily="34" charset="-122"/>
              </a:rPr>
              <a:t>一个基本服务集（到 </a:t>
            </a:r>
            <a:r>
              <a:rPr lang="zh-CN" altLang="en-US" sz="1400" b="1" dirty="0" smtClean="0">
                <a:latin typeface="微软雅黑" pitchFamily="34" charset="-122"/>
                <a:ea typeface="微软雅黑" pitchFamily="34" charset="-122"/>
              </a:rPr>
              <a:t> </a:t>
            </a:r>
            <a:r>
              <a:rPr lang="en-US" altLang="zh-CN" sz="1400" b="1" dirty="0" smtClean="0">
                <a:latin typeface="微软雅黑" pitchFamily="34" charset="-122"/>
                <a:ea typeface="微软雅黑" pitchFamily="34" charset="-122"/>
              </a:rPr>
              <a:t>A</a:t>
            </a:r>
            <a:r>
              <a:rPr lang="en-US" altLang="zh-CN" sz="1400" dirty="0" smtClean="0">
                <a:sym typeface="Symbol" pitchFamily="18" charset="2"/>
              </a:rPr>
              <a:t> </a:t>
            </a:r>
            <a:r>
              <a:rPr lang="en-US" altLang="zh-CN" sz="1400" dirty="0">
                <a:sym typeface="Symbol" pitchFamily="18" charset="2"/>
              </a:rPr>
              <a:t></a:t>
            </a:r>
            <a:r>
              <a:rPr lang="en-US" altLang="zh-CN" sz="1400" b="1" dirty="0" smtClean="0">
                <a:latin typeface="微软雅黑" pitchFamily="34" charset="-122"/>
                <a:ea typeface="微软雅黑" pitchFamily="34" charset="-122"/>
              </a:rPr>
              <a:t> </a:t>
            </a:r>
            <a:r>
              <a:rPr lang="zh-CN" altLang="en-US" sz="1400" b="1" dirty="0">
                <a:latin typeface="微软雅黑" pitchFamily="34" charset="-122"/>
                <a:ea typeface="微软雅黑" pitchFamily="34" charset="-122"/>
              </a:rPr>
              <a:t>的位置</a:t>
            </a:r>
            <a:r>
              <a:rPr lang="zh-CN" altLang="en-US" sz="1400" b="1" dirty="0" smtClean="0">
                <a:latin typeface="微软雅黑" pitchFamily="34" charset="-122"/>
                <a:ea typeface="微软雅黑" pitchFamily="34" charset="-122"/>
              </a:rPr>
              <a:t>），仍</a:t>
            </a:r>
            <a:r>
              <a:rPr lang="zh-CN" altLang="en-US" sz="1400" b="1" dirty="0">
                <a:latin typeface="微软雅黑" pitchFamily="34" charset="-122"/>
                <a:ea typeface="微软雅黑" pitchFamily="34" charset="-122"/>
              </a:rPr>
              <a:t>可保持与另一个移动站 </a:t>
            </a:r>
            <a:r>
              <a:rPr lang="en-US" altLang="zh-CN" sz="1400" b="1" dirty="0">
                <a:latin typeface="微软雅黑" pitchFamily="34" charset="-122"/>
                <a:ea typeface="微软雅黑" pitchFamily="34" charset="-122"/>
              </a:rPr>
              <a:t>B </a:t>
            </a:r>
            <a:r>
              <a:rPr lang="zh-CN" altLang="en-US" sz="1400" b="1" dirty="0">
                <a:latin typeface="微软雅黑" pitchFamily="34" charset="-122"/>
                <a:ea typeface="微软雅黑" pitchFamily="34" charset="-122"/>
              </a:rPr>
              <a:t>进行通信。 </a:t>
            </a:r>
          </a:p>
        </p:txBody>
      </p:sp>
      <p:sp>
        <p:nvSpPr>
          <p:cNvPr id="199" name="Line 13"/>
          <p:cNvSpPr>
            <a:spLocks noChangeShapeType="1"/>
          </p:cNvSpPr>
          <p:nvPr/>
        </p:nvSpPr>
        <p:spPr bwMode="auto">
          <a:xfrm>
            <a:off x="1999511" y="3303821"/>
            <a:ext cx="3782219" cy="449722"/>
          </a:xfrm>
          <a:prstGeom prst="line">
            <a:avLst/>
          </a:prstGeom>
          <a:noFill/>
          <a:ln w="57150">
            <a:solidFill>
              <a:srgbClr val="FF0000"/>
            </a:solidFill>
            <a:prstDash val="sysDash"/>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01" name="Line 17"/>
          <p:cNvSpPr>
            <a:spLocks noChangeShapeType="1"/>
          </p:cNvSpPr>
          <p:nvPr/>
        </p:nvSpPr>
        <p:spPr bwMode="auto">
          <a:xfrm flipV="1">
            <a:off x="5837699" y="3384191"/>
            <a:ext cx="1049158" cy="432719"/>
          </a:xfrm>
          <a:prstGeom prst="line">
            <a:avLst/>
          </a:prstGeom>
          <a:noFill/>
          <a:ln w="38100">
            <a:solidFill>
              <a:srgbClr val="CC00CC"/>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03" name="Line 16"/>
          <p:cNvSpPr>
            <a:spLocks noChangeShapeType="1"/>
          </p:cNvSpPr>
          <p:nvPr/>
        </p:nvSpPr>
        <p:spPr bwMode="auto">
          <a:xfrm>
            <a:off x="2017097" y="3265232"/>
            <a:ext cx="4832446" cy="72828"/>
          </a:xfrm>
          <a:prstGeom prst="line">
            <a:avLst/>
          </a:prstGeom>
          <a:noFill/>
          <a:ln w="38100">
            <a:solidFill>
              <a:srgbClr val="CC00CC"/>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xmlns="" val="311059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99"/>
                                        </p:tgtEl>
                                        <p:attrNameLst>
                                          <p:attrName>style.visibility</p:attrName>
                                        </p:attrNameLst>
                                      </p:cBhvr>
                                      <p:to>
                                        <p:strVal val="visible"/>
                                      </p:to>
                                    </p:set>
                                    <p:animEffect transition="in" filter="wipe(left)">
                                      <p:cBhvr>
                                        <p:cTn id="7" dur="3000"/>
                                        <p:tgtEl>
                                          <p:spTgt spid="199"/>
                                        </p:tgtEl>
                                      </p:cBhvr>
                                    </p:animEffect>
                                  </p:childTnLst>
                                </p:cTn>
                              </p:par>
                            </p:childTnLst>
                          </p:cTn>
                        </p:par>
                        <p:par>
                          <p:cTn id="8" fill="hold">
                            <p:stCondLst>
                              <p:cond delay="3000"/>
                            </p:stCondLst>
                            <p:childTnLst>
                              <p:par>
                                <p:cTn id="9" presetID="1" presetClass="exit" presetSubtype="0" fill="hold" grpId="1" nodeType="afterEffect">
                                  <p:stCondLst>
                                    <p:cond delay="0"/>
                                  </p:stCondLst>
                                  <p:childTnLst>
                                    <p:set>
                                      <p:cBhvr>
                                        <p:cTn id="10" dur="1" fill="hold">
                                          <p:stCondLst>
                                            <p:cond delay="0"/>
                                          </p:stCondLst>
                                        </p:cTn>
                                        <p:tgtEl>
                                          <p:spTgt spid="203"/>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2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 grpId="0" animBg="1"/>
      <p:bldP spid="201" grpId="0" animBg="1"/>
      <p:bldP spid="203"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17853" y="978116"/>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 name="矩形 4"/>
          <p:cNvSpPr>
            <a:spLocks noChangeArrowheads="1"/>
          </p:cNvSpPr>
          <p:nvPr/>
        </p:nvSpPr>
        <p:spPr bwMode="auto">
          <a:xfrm>
            <a:off x="635844" y="928288"/>
            <a:ext cx="292740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zh-CN" altLang="en-US" sz="2000" b="1" dirty="0">
                <a:latin typeface="微软雅黑" pitchFamily="34" charset="-122"/>
                <a:ea typeface="微软雅黑" pitchFamily="34" charset="-122"/>
              </a:rPr>
              <a:t>建立</a:t>
            </a:r>
            <a:r>
              <a:rPr lang="zh-CN" altLang="en-US" sz="2000" b="1" dirty="0" smtClean="0">
                <a:solidFill>
                  <a:srgbClr val="0000FF"/>
                </a:solidFill>
                <a:latin typeface="微软雅黑" pitchFamily="34" charset="-122"/>
                <a:ea typeface="微软雅黑" pitchFamily="34" charset="-122"/>
              </a:rPr>
              <a:t>关联 </a:t>
            </a:r>
            <a:r>
              <a:rPr lang="en-US" altLang="zh-CN" sz="2000" b="1" dirty="0" smtClean="0">
                <a:latin typeface="微软雅黑" pitchFamily="34" charset="-122"/>
                <a:ea typeface="微软雅黑" pitchFamily="34" charset="-122"/>
              </a:rPr>
              <a:t>(</a:t>
            </a:r>
            <a:r>
              <a:rPr lang="en-US" altLang="zh-CN" sz="2000" b="1" dirty="0">
                <a:latin typeface="微软雅黑" pitchFamily="34" charset="-122"/>
                <a:ea typeface="微软雅黑" pitchFamily="34" charset="-122"/>
              </a:rPr>
              <a:t>association)</a:t>
            </a:r>
          </a:p>
        </p:txBody>
      </p:sp>
      <p:sp>
        <p:nvSpPr>
          <p:cNvPr id="4" name="Rectangle 46"/>
          <p:cNvSpPr>
            <a:spLocks noChangeArrowheads="1"/>
          </p:cNvSpPr>
          <p:nvPr/>
        </p:nvSpPr>
        <p:spPr bwMode="auto">
          <a:xfrm>
            <a:off x="517853" y="1337098"/>
            <a:ext cx="8237186" cy="263149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一个移动站若要加入到一个基本服务集 </a:t>
            </a:r>
            <a:r>
              <a:rPr lang="en-US" altLang="zh-CN" sz="2000" b="1" dirty="0">
                <a:latin typeface="微软雅黑" pitchFamily="34" charset="-122"/>
                <a:ea typeface="微软雅黑" pitchFamily="34" charset="-122"/>
              </a:rPr>
              <a:t>BSS</a:t>
            </a:r>
            <a:r>
              <a:rPr lang="zh-CN" altLang="en-US" sz="2000" b="1" dirty="0">
                <a:latin typeface="微软雅黑" pitchFamily="34" charset="-122"/>
                <a:ea typeface="微软雅黑" pitchFamily="34" charset="-122"/>
              </a:rPr>
              <a:t>，就必须先选择一个接入点 </a:t>
            </a:r>
            <a:r>
              <a:rPr lang="en-US" altLang="zh-CN" sz="2000" b="1" dirty="0">
                <a:latin typeface="微软雅黑" pitchFamily="34" charset="-122"/>
                <a:ea typeface="微软雅黑" pitchFamily="34" charset="-122"/>
              </a:rPr>
              <a:t>AP</a:t>
            </a:r>
            <a:r>
              <a:rPr lang="zh-CN" altLang="en-US" sz="2000" b="1" dirty="0">
                <a:latin typeface="微软雅黑" pitchFamily="34" charset="-122"/>
                <a:ea typeface="微软雅黑" pitchFamily="34" charset="-122"/>
              </a:rPr>
              <a:t>，并与此接入点</a:t>
            </a:r>
            <a:r>
              <a:rPr lang="zh-CN" altLang="en-US" sz="2000" b="1" dirty="0">
                <a:solidFill>
                  <a:srgbClr val="0000FF"/>
                </a:solidFill>
                <a:latin typeface="微软雅黑" pitchFamily="34" charset="-122"/>
                <a:ea typeface="微软雅黑" pitchFamily="34" charset="-122"/>
              </a:rPr>
              <a:t>建立</a:t>
            </a:r>
            <a:r>
              <a:rPr lang="zh-CN" altLang="en-US" sz="2000" b="1" dirty="0" smtClean="0">
                <a:solidFill>
                  <a:srgbClr val="0000FF"/>
                </a:solidFill>
                <a:latin typeface="微软雅黑" pitchFamily="34" charset="-122"/>
                <a:ea typeface="微软雅黑" pitchFamily="34" charset="-122"/>
              </a:rPr>
              <a:t>关联 </a:t>
            </a:r>
            <a:r>
              <a:rPr lang="en-US" altLang="zh-CN" sz="2000" b="1" dirty="0" smtClean="0">
                <a:latin typeface="微软雅黑" pitchFamily="34" charset="-122"/>
                <a:ea typeface="微软雅黑" pitchFamily="34" charset="-122"/>
              </a:rPr>
              <a:t>(</a:t>
            </a:r>
            <a:r>
              <a:rPr lang="en-US" altLang="zh-CN" sz="2000" b="1" dirty="0">
                <a:latin typeface="微软雅黑" pitchFamily="34" charset="-122"/>
                <a:ea typeface="微软雅黑" pitchFamily="34" charset="-122"/>
              </a:rPr>
              <a:t>association) </a:t>
            </a:r>
            <a:r>
              <a:rPr lang="zh-CN" altLang="en-US" sz="2000" b="1" dirty="0">
                <a:latin typeface="微软雅黑" pitchFamily="34" charset="-122"/>
                <a:ea typeface="微软雅黑" pitchFamily="34" charset="-122"/>
              </a:rPr>
              <a:t>。</a:t>
            </a: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建立关联就表示这个移动站加入了选定的 </a:t>
            </a:r>
            <a:r>
              <a:rPr lang="en-US" altLang="zh-CN" sz="2000" b="1" dirty="0">
                <a:latin typeface="微软雅黑" pitchFamily="34" charset="-122"/>
                <a:ea typeface="微软雅黑" pitchFamily="34" charset="-122"/>
              </a:rPr>
              <a:t>AP </a:t>
            </a:r>
            <a:r>
              <a:rPr lang="zh-CN" altLang="en-US" sz="2000" b="1" dirty="0">
                <a:latin typeface="微软雅黑" pitchFamily="34" charset="-122"/>
                <a:ea typeface="微软雅黑" pitchFamily="34" charset="-122"/>
              </a:rPr>
              <a:t>所属的子网，并和这个 </a:t>
            </a:r>
            <a:r>
              <a:rPr lang="en-US" altLang="zh-CN" sz="2000" b="1" dirty="0">
                <a:latin typeface="微软雅黑" pitchFamily="34" charset="-122"/>
                <a:ea typeface="微软雅黑" pitchFamily="34" charset="-122"/>
              </a:rPr>
              <a:t>AP </a:t>
            </a:r>
            <a:r>
              <a:rPr lang="zh-CN" altLang="en-US" sz="2000" b="1" dirty="0">
                <a:latin typeface="微软雅黑" pitchFamily="34" charset="-122"/>
                <a:ea typeface="微软雅黑" pitchFamily="34" charset="-122"/>
              </a:rPr>
              <a:t>之间创建了一个</a:t>
            </a:r>
            <a:r>
              <a:rPr lang="zh-CN" altLang="en-US" sz="2000" b="1" dirty="0">
                <a:solidFill>
                  <a:srgbClr val="0000FF"/>
                </a:solidFill>
                <a:latin typeface="微软雅黑" pitchFamily="34" charset="-122"/>
                <a:ea typeface="微软雅黑" pitchFamily="34" charset="-122"/>
              </a:rPr>
              <a:t>虚拟线路</a:t>
            </a:r>
            <a:r>
              <a:rPr lang="zh-CN" altLang="en-US" sz="2000" b="1" dirty="0">
                <a:latin typeface="微软雅黑" pitchFamily="34" charset="-122"/>
                <a:ea typeface="微软雅黑" pitchFamily="34" charset="-122"/>
              </a:rPr>
              <a:t>。</a:t>
            </a: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只有关联的 </a:t>
            </a:r>
            <a:r>
              <a:rPr lang="en-US" altLang="zh-CN" sz="2000" b="1" dirty="0">
                <a:latin typeface="微软雅黑" pitchFamily="34" charset="-122"/>
                <a:ea typeface="微软雅黑" pitchFamily="34" charset="-122"/>
              </a:rPr>
              <a:t>AP </a:t>
            </a:r>
            <a:r>
              <a:rPr lang="zh-CN" altLang="en-US" sz="2000" b="1" dirty="0" smtClean="0">
                <a:latin typeface="微软雅黑" pitchFamily="34" charset="-122"/>
                <a:ea typeface="微软雅黑" pitchFamily="34" charset="-122"/>
              </a:rPr>
              <a:t>才能向</a:t>
            </a:r>
            <a:r>
              <a:rPr lang="zh-CN" altLang="en-US" sz="2000" b="1" dirty="0">
                <a:latin typeface="微软雅黑" pitchFamily="34" charset="-122"/>
                <a:ea typeface="微软雅黑" pitchFamily="34" charset="-122"/>
              </a:rPr>
              <a:t>这个移动站发送数据帧，而这个移动站也只有通过关联的 </a:t>
            </a:r>
            <a:r>
              <a:rPr lang="en-US" altLang="zh-CN" sz="2000" b="1" dirty="0">
                <a:latin typeface="微软雅黑" pitchFamily="34" charset="-122"/>
                <a:ea typeface="微软雅黑" pitchFamily="34" charset="-122"/>
              </a:rPr>
              <a:t>AP </a:t>
            </a:r>
            <a:r>
              <a:rPr lang="zh-CN" altLang="en-US" sz="2000" b="1" dirty="0">
                <a:latin typeface="微软雅黑" pitchFamily="34" charset="-122"/>
                <a:ea typeface="微软雅黑" pitchFamily="34" charset="-122"/>
              </a:rPr>
              <a:t>才能向其他站点发送数据帧。</a:t>
            </a:r>
          </a:p>
        </p:txBody>
      </p:sp>
    </p:spTree>
    <p:extLst>
      <p:ext uri="{BB962C8B-B14F-4D97-AF65-F5344CB8AC3E}">
        <p14:creationId xmlns:p14="http://schemas.microsoft.com/office/powerpoint/2010/main" xmlns="" val="34665892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17853" y="1444137"/>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 name="矩形 4"/>
          <p:cNvSpPr>
            <a:spLocks noChangeArrowheads="1"/>
          </p:cNvSpPr>
          <p:nvPr/>
        </p:nvSpPr>
        <p:spPr bwMode="auto">
          <a:xfrm>
            <a:off x="635844" y="1394309"/>
            <a:ext cx="584519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zh-CN" altLang="en-US" sz="2000" b="1" dirty="0">
                <a:latin typeface="微软雅黑" pitchFamily="34" charset="-122"/>
                <a:ea typeface="微软雅黑" pitchFamily="34" charset="-122"/>
              </a:rPr>
              <a:t>重建</a:t>
            </a:r>
            <a:r>
              <a:rPr lang="zh-CN" altLang="en-US" sz="2000" b="1" dirty="0" smtClean="0">
                <a:latin typeface="微软雅黑" pitchFamily="34" charset="-122"/>
                <a:ea typeface="微软雅黑" pitchFamily="34" charset="-122"/>
              </a:rPr>
              <a:t>关联 </a:t>
            </a:r>
            <a:r>
              <a:rPr lang="en-US" altLang="zh-CN" sz="2000" b="1" dirty="0" smtClean="0">
                <a:latin typeface="微软雅黑" pitchFamily="34" charset="-122"/>
                <a:ea typeface="微软雅黑" pitchFamily="34" charset="-122"/>
              </a:rPr>
              <a:t>(</a:t>
            </a:r>
            <a:r>
              <a:rPr lang="en-US" altLang="zh-CN" sz="2000" b="1" dirty="0" err="1">
                <a:latin typeface="微软雅黑" pitchFamily="34" charset="-122"/>
                <a:ea typeface="微软雅黑" pitchFamily="34" charset="-122"/>
              </a:rPr>
              <a:t>reassociation</a:t>
            </a:r>
            <a:r>
              <a:rPr lang="en-US" altLang="zh-CN" sz="2000" b="1" dirty="0" smtClean="0">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和分离 </a:t>
            </a:r>
            <a:r>
              <a:rPr lang="en-US" altLang="zh-CN" sz="2000" b="1" dirty="0" smtClean="0">
                <a:latin typeface="微软雅黑" pitchFamily="34" charset="-122"/>
                <a:ea typeface="微软雅黑" pitchFamily="34" charset="-122"/>
              </a:rPr>
              <a:t>(</a:t>
            </a:r>
            <a:r>
              <a:rPr lang="en-US" altLang="zh-CN" sz="2000" b="1" dirty="0">
                <a:latin typeface="微软雅黑" pitchFamily="34" charset="-122"/>
                <a:ea typeface="微软雅黑" pitchFamily="34" charset="-122"/>
              </a:rPr>
              <a:t>dissociation)</a:t>
            </a:r>
          </a:p>
        </p:txBody>
      </p:sp>
      <p:sp>
        <p:nvSpPr>
          <p:cNvPr id="4" name="Rectangle 46"/>
          <p:cNvSpPr>
            <a:spLocks noChangeArrowheads="1"/>
          </p:cNvSpPr>
          <p:nvPr/>
        </p:nvSpPr>
        <p:spPr bwMode="auto">
          <a:xfrm>
            <a:off x="517853" y="1803119"/>
            <a:ext cx="8133857" cy="136191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itchFamily="34" charset="-122"/>
                <a:ea typeface="微软雅黑" pitchFamily="34" charset="-122"/>
              </a:rPr>
              <a:t>若</a:t>
            </a:r>
            <a:r>
              <a:rPr lang="zh-CN" altLang="en-US" sz="2000" b="1" dirty="0">
                <a:latin typeface="微软雅黑" pitchFamily="34" charset="-122"/>
                <a:ea typeface="微软雅黑" pitchFamily="34" charset="-122"/>
              </a:rPr>
              <a:t>移动站使用重建</a:t>
            </a:r>
            <a:r>
              <a:rPr lang="zh-CN" altLang="en-US" sz="2000" b="1" dirty="0" smtClean="0">
                <a:latin typeface="微软雅黑" pitchFamily="34" charset="-122"/>
                <a:ea typeface="微软雅黑" pitchFamily="34" charset="-122"/>
              </a:rPr>
              <a:t>关联 </a:t>
            </a:r>
            <a:r>
              <a:rPr lang="en-US" altLang="zh-CN" sz="2000" b="1" dirty="0" smtClean="0">
                <a:latin typeface="微软雅黑" pitchFamily="34" charset="-122"/>
                <a:ea typeface="微软雅黑" pitchFamily="34" charset="-122"/>
              </a:rPr>
              <a:t>(</a:t>
            </a:r>
            <a:r>
              <a:rPr lang="en-US" altLang="zh-CN" sz="2000" b="1" dirty="0" err="1">
                <a:latin typeface="微软雅黑" pitchFamily="34" charset="-122"/>
                <a:ea typeface="微软雅黑" pitchFamily="34" charset="-122"/>
              </a:rPr>
              <a:t>reassociation</a:t>
            </a:r>
            <a:r>
              <a:rPr lang="en-US" altLang="zh-CN" sz="2000" b="1" dirty="0" smtClean="0">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服务</a:t>
            </a:r>
            <a:r>
              <a:rPr lang="zh-CN" altLang="en-US" sz="2000" b="1" dirty="0">
                <a:latin typeface="微软雅黑" pitchFamily="34" charset="-122"/>
                <a:ea typeface="微软雅黑" pitchFamily="34" charset="-122"/>
              </a:rPr>
              <a:t>，就可把这种关联转移到另一个接入点。</a:t>
            </a:r>
          </a:p>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itchFamily="34" charset="-122"/>
                <a:ea typeface="微软雅黑" pitchFamily="34" charset="-122"/>
              </a:rPr>
              <a:t>当</a:t>
            </a:r>
            <a:r>
              <a:rPr lang="zh-CN" altLang="en-US" sz="2000" b="1" dirty="0">
                <a:latin typeface="微软雅黑" pitchFamily="34" charset="-122"/>
                <a:ea typeface="微软雅黑" pitchFamily="34" charset="-122"/>
              </a:rPr>
              <a:t>使用</a:t>
            </a:r>
            <a:r>
              <a:rPr lang="zh-CN" altLang="en-US" sz="2000" b="1" dirty="0" smtClean="0">
                <a:latin typeface="微软雅黑" pitchFamily="34" charset="-122"/>
                <a:ea typeface="微软雅黑" pitchFamily="34" charset="-122"/>
              </a:rPr>
              <a:t>分离 </a:t>
            </a:r>
            <a:r>
              <a:rPr lang="en-US" altLang="zh-CN" sz="2000" b="1" dirty="0" smtClean="0">
                <a:latin typeface="微软雅黑" pitchFamily="34" charset="-122"/>
                <a:ea typeface="微软雅黑" pitchFamily="34" charset="-122"/>
              </a:rPr>
              <a:t>(</a:t>
            </a:r>
            <a:r>
              <a:rPr lang="en-US" altLang="zh-CN" sz="2000" b="1" dirty="0">
                <a:latin typeface="微软雅黑" pitchFamily="34" charset="-122"/>
                <a:ea typeface="微软雅黑" pitchFamily="34" charset="-122"/>
              </a:rPr>
              <a:t>dissociation</a:t>
            </a:r>
            <a:r>
              <a:rPr lang="en-US" altLang="zh-CN" sz="2000" b="1" dirty="0" smtClean="0">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服务</a:t>
            </a:r>
            <a:r>
              <a:rPr lang="zh-CN" altLang="en-US" sz="2000" b="1" dirty="0">
                <a:latin typeface="微软雅黑" pitchFamily="34" charset="-122"/>
                <a:ea typeface="微软雅黑" pitchFamily="34" charset="-122"/>
              </a:rPr>
              <a:t>时，就可终止这种关联。</a:t>
            </a:r>
          </a:p>
        </p:txBody>
      </p:sp>
    </p:spTree>
    <p:extLst>
      <p:ext uri="{BB962C8B-B14F-4D97-AF65-F5344CB8AC3E}">
        <p14:creationId xmlns:p14="http://schemas.microsoft.com/office/powerpoint/2010/main" xmlns="" val="14558507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17853" y="1067997"/>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 name="矩形 4"/>
          <p:cNvSpPr>
            <a:spLocks noChangeArrowheads="1"/>
          </p:cNvSpPr>
          <p:nvPr/>
        </p:nvSpPr>
        <p:spPr bwMode="auto">
          <a:xfrm>
            <a:off x="635844" y="1018169"/>
            <a:ext cx="352051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zh-CN" altLang="en-US" sz="2000" b="1" dirty="0">
                <a:latin typeface="微软雅黑" pitchFamily="34" charset="-122"/>
                <a:ea typeface="微软雅黑" pitchFamily="34" charset="-122"/>
              </a:rPr>
              <a:t>移动站与 </a:t>
            </a:r>
            <a:r>
              <a:rPr lang="en-US" altLang="zh-CN" sz="2000" b="1" dirty="0">
                <a:latin typeface="微软雅黑" pitchFamily="34" charset="-122"/>
                <a:ea typeface="微软雅黑" pitchFamily="34" charset="-122"/>
              </a:rPr>
              <a:t>AP </a:t>
            </a:r>
            <a:r>
              <a:rPr lang="zh-CN" altLang="en-US" sz="2000" b="1" dirty="0">
                <a:latin typeface="微软雅黑" pitchFamily="34" charset="-122"/>
                <a:ea typeface="微软雅黑" pitchFamily="34" charset="-122"/>
              </a:rPr>
              <a:t>建立关联的方法</a:t>
            </a:r>
          </a:p>
        </p:txBody>
      </p:sp>
      <p:sp>
        <p:nvSpPr>
          <p:cNvPr id="4" name="Rectangle 46"/>
          <p:cNvSpPr>
            <a:spLocks noChangeArrowheads="1"/>
          </p:cNvSpPr>
          <p:nvPr/>
        </p:nvSpPr>
        <p:spPr bwMode="auto">
          <a:xfrm>
            <a:off x="517853" y="1426979"/>
            <a:ext cx="8133857" cy="220829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solidFill>
                  <a:srgbClr val="0000FF"/>
                </a:solidFill>
                <a:latin typeface="微软雅黑" pitchFamily="34" charset="-122"/>
                <a:ea typeface="微软雅黑" pitchFamily="34" charset="-122"/>
              </a:rPr>
              <a:t>被动</a:t>
            </a:r>
            <a:r>
              <a:rPr lang="zh-CN" altLang="en-US" sz="2000" b="1" dirty="0" smtClean="0">
                <a:solidFill>
                  <a:srgbClr val="0000FF"/>
                </a:solidFill>
                <a:latin typeface="微软雅黑" pitchFamily="34" charset="-122"/>
                <a:ea typeface="微软雅黑" pitchFamily="34" charset="-122"/>
              </a:rPr>
              <a:t>扫描：</a:t>
            </a:r>
            <a:r>
              <a:rPr lang="zh-CN" altLang="en-US" sz="2000" b="1" dirty="0" smtClean="0">
                <a:latin typeface="微软雅黑" pitchFamily="34" charset="-122"/>
                <a:ea typeface="微软雅黑" pitchFamily="34" charset="-122"/>
              </a:rPr>
              <a:t>移动站</a:t>
            </a:r>
            <a:r>
              <a:rPr lang="zh-CN" altLang="en-US" sz="2000" b="1" dirty="0">
                <a:latin typeface="微软雅黑" pitchFamily="34" charset="-122"/>
                <a:ea typeface="微软雅黑" pitchFamily="34" charset="-122"/>
              </a:rPr>
              <a:t>等待接收接入站周期性发出的</a:t>
            </a:r>
            <a:r>
              <a:rPr lang="zh-CN" altLang="en-US" sz="2000" b="1" dirty="0">
                <a:solidFill>
                  <a:srgbClr val="0000FF"/>
                </a:solidFill>
                <a:latin typeface="微软雅黑" pitchFamily="34" charset="-122"/>
                <a:ea typeface="微软雅黑" pitchFamily="34" charset="-122"/>
              </a:rPr>
              <a:t>信标</a:t>
            </a:r>
            <a:r>
              <a:rPr lang="zh-CN" altLang="en-US" sz="2000" b="1" dirty="0" smtClean="0">
                <a:solidFill>
                  <a:srgbClr val="0000FF"/>
                </a:solidFill>
                <a:latin typeface="微软雅黑" pitchFamily="34" charset="-122"/>
                <a:ea typeface="微软雅黑" pitchFamily="34" charset="-122"/>
              </a:rPr>
              <a:t>帧 </a:t>
            </a:r>
            <a:r>
              <a:rPr lang="en-US" altLang="zh-CN" sz="2000" b="1" dirty="0" smtClean="0">
                <a:latin typeface="微软雅黑" pitchFamily="34" charset="-122"/>
                <a:ea typeface="微软雅黑" pitchFamily="34" charset="-122"/>
              </a:rPr>
              <a:t>(</a:t>
            </a:r>
            <a:r>
              <a:rPr lang="en-US" altLang="zh-CN" sz="2000" b="1" dirty="0">
                <a:latin typeface="微软雅黑" pitchFamily="34" charset="-122"/>
                <a:ea typeface="微软雅黑" pitchFamily="34" charset="-122"/>
              </a:rPr>
              <a:t>beacon frame)</a:t>
            </a:r>
            <a:r>
              <a:rPr lang="zh-CN" altLang="en-US" sz="2000" b="1" dirty="0" smtClean="0">
                <a:latin typeface="微软雅黑" pitchFamily="34" charset="-122"/>
                <a:ea typeface="微软雅黑" pitchFamily="34" charset="-122"/>
              </a:rPr>
              <a:t>。信标</a:t>
            </a:r>
            <a:r>
              <a:rPr lang="zh-CN" altLang="en-US" sz="2000" b="1" dirty="0">
                <a:latin typeface="微软雅黑" pitchFamily="34" charset="-122"/>
                <a:ea typeface="微软雅黑" pitchFamily="34" charset="-122"/>
              </a:rPr>
              <a:t>帧中包含有若干系统参数（如服务集标识符 </a:t>
            </a:r>
            <a:r>
              <a:rPr lang="en-US" altLang="zh-CN" sz="2000" b="1" dirty="0">
                <a:latin typeface="微软雅黑" pitchFamily="34" charset="-122"/>
                <a:ea typeface="微软雅黑" pitchFamily="34" charset="-122"/>
              </a:rPr>
              <a:t>SSID </a:t>
            </a:r>
            <a:r>
              <a:rPr lang="zh-CN" altLang="en-US" sz="2000" b="1" dirty="0">
                <a:latin typeface="微软雅黑" pitchFamily="34" charset="-122"/>
                <a:ea typeface="微软雅黑" pitchFamily="34" charset="-122"/>
              </a:rPr>
              <a:t>以及支持的速率等）。</a:t>
            </a:r>
          </a:p>
          <a:p>
            <a:pPr marL="342900" indent="-342900" eaLnBrk="0" hangingPunct="0">
              <a:lnSpc>
                <a:spcPts val="3300"/>
              </a:lnSpc>
              <a:buClr>
                <a:srgbClr val="0070C0"/>
              </a:buClr>
              <a:buFont typeface="Wingdings" panose="05000000000000000000" pitchFamily="2" charset="2"/>
              <a:buChar char="l"/>
            </a:pPr>
            <a:r>
              <a:rPr lang="zh-CN" altLang="en-US" sz="2000" b="1" dirty="0">
                <a:solidFill>
                  <a:srgbClr val="0000FF"/>
                </a:solidFill>
                <a:latin typeface="微软雅黑" pitchFamily="34" charset="-122"/>
                <a:ea typeface="微软雅黑" pitchFamily="34" charset="-122"/>
              </a:rPr>
              <a:t>主动</a:t>
            </a:r>
            <a:r>
              <a:rPr lang="zh-CN" altLang="en-US" sz="2000" b="1" dirty="0" smtClean="0">
                <a:solidFill>
                  <a:srgbClr val="0000FF"/>
                </a:solidFill>
                <a:latin typeface="微软雅黑" pitchFamily="34" charset="-122"/>
                <a:ea typeface="微软雅黑" pitchFamily="34" charset="-122"/>
              </a:rPr>
              <a:t>扫描：</a:t>
            </a:r>
            <a:r>
              <a:rPr lang="zh-CN" altLang="en-US" sz="2000" b="1" dirty="0" smtClean="0">
                <a:latin typeface="微软雅黑" pitchFamily="34" charset="-122"/>
                <a:ea typeface="微软雅黑" pitchFamily="34" charset="-122"/>
              </a:rPr>
              <a:t>移动站</a:t>
            </a:r>
            <a:r>
              <a:rPr lang="zh-CN" altLang="en-US" sz="2000" b="1" dirty="0">
                <a:latin typeface="微软雅黑" pitchFamily="34" charset="-122"/>
                <a:ea typeface="微软雅黑" pitchFamily="34" charset="-122"/>
              </a:rPr>
              <a:t>主动发出</a:t>
            </a:r>
            <a:r>
              <a:rPr lang="zh-CN" altLang="en-US" sz="2000" b="1" dirty="0">
                <a:solidFill>
                  <a:srgbClr val="0000FF"/>
                </a:solidFill>
                <a:latin typeface="微软雅黑" pitchFamily="34" charset="-122"/>
                <a:ea typeface="微软雅黑" pitchFamily="34" charset="-122"/>
              </a:rPr>
              <a:t>探测请求</a:t>
            </a:r>
            <a:r>
              <a:rPr lang="zh-CN" altLang="en-US" sz="2000" b="1" dirty="0" smtClean="0">
                <a:solidFill>
                  <a:srgbClr val="0000FF"/>
                </a:solidFill>
                <a:latin typeface="微软雅黑" pitchFamily="34" charset="-122"/>
                <a:ea typeface="微软雅黑" pitchFamily="34" charset="-122"/>
              </a:rPr>
              <a:t>帧 </a:t>
            </a:r>
            <a:r>
              <a:rPr lang="en-US" altLang="zh-CN" sz="2000" b="1" dirty="0" smtClean="0">
                <a:latin typeface="微软雅黑" pitchFamily="34" charset="-122"/>
                <a:ea typeface="微软雅黑" pitchFamily="34" charset="-122"/>
              </a:rPr>
              <a:t>(probe </a:t>
            </a:r>
            <a:r>
              <a:rPr lang="en-US" altLang="zh-CN" sz="2000" b="1" dirty="0">
                <a:latin typeface="微软雅黑" pitchFamily="34" charset="-122"/>
                <a:ea typeface="微软雅黑" pitchFamily="34" charset="-122"/>
              </a:rPr>
              <a:t>request frame)</a:t>
            </a:r>
            <a:r>
              <a:rPr lang="zh-CN" altLang="en-US" sz="2000" b="1" dirty="0">
                <a:latin typeface="微软雅黑" pitchFamily="34" charset="-122"/>
                <a:ea typeface="微软雅黑" pitchFamily="34" charset="-122"/>
              </a:rPr>
              <a:t>，然后等待从 </a:t>
            </a:r>
            <a:r>
              <a:rPr lang="en-US" altLang="zh-CN" sz="2000" b="1" dirty="0">
                <a:latin typeface="微软雅黑" pitchFamily="34" charset="-122"/>
                <a:ea typeface="微软雅黑" pitchFamily="34" charset="-122"/>
              </a:rPr>
              <a:t>AP </a:t>
            </a:r>
            <a:r>
              <a:rPr lang="zh-CN" altLang="en-US" sz="2000" b="1" dirty="0">
                <a:latin typeface="微软雅黑" pitchFamily="34" charset="-122"/>
                <a:ea typeface="微软雅黑" pitchFamily="34" charset="-122"/>
              </a:rPr>
              <a:t>发回的</a:t>
            </a:r>
            <a:r>
              <a:rPr lang="zh-CN" altLang="en-US" sz="2000" b="1" dirty="0">
                <a:solidFill>
                  <a:srgbClr val="0000FF"/>
                </a:solidFill>
                <a:latin typeface="微软雅黑" pitchFamily="34" charset="-122"/>
                <a:ea typeface="微软雅黑" pitchFamily="34" charset="-122"/>
              </a:rPr>
              <a:t>探测响应</a:t>
            </a:r>
            <a:r>
              <a:rPr lang="zh-CN" altLang="en-US" sz="2000" b="1" dirty="0" smtClean="0">
                <a:solidFill>
                  <a:srgbClr val="0000FF"/>
                </a:solidFill>
                <a:latin typeface="微软雅黑" pitchFamily="34" charset="-122"/>
                <a:ea typeface="微软雅黑" pitchFamily="34" charset="-122"/>
              </a:rPr>
              <a:t>帧 </a:t>
            </a:r>
            <a:r>
              <a:rPr lang="en-US" altLang="zh-CN" sz="2000" b="1" dirty="0" smtClean="0">
                <a:latin typeface="微软雅黑" pitchFamily="34" charset="-122"/>
                <a:ea typeface="微软雅黑" pitchFamily="34" charset="-122"/>
              </a:rPr>
              <a:t>(</a:t>
            </a:r>
            <a:r>
              <a:rPr lang="en-US" altLang="zh-CN" sz="2000" b="1" dirty="0">
                <a:latin typeface="微软雅黑" pitchFamily="34" charset="-122"/>
                <a:ea typeface="微软雅黑" pitchFamily="34" charset="-122"/>
              </a:rPr>
              <a:t>probe response frame)</a:t>
            </a:r>
            <a:r>
              <a:rPr lang="zh-CN" altLang="en-US" sz="2000" b="1" dirty="0">
                <a:latin typeface="微软雅黑" pitchFamily="34" charset="-122"/>
                <a:ea typeface="微软雅黑" pitchFamily="34" charset="-122"/>
              </a:rPr>
              <a:t>。</a:t>
            </a:r>
          </a:p>
        </p:txBody>
      </p:sp>
    </p:spTree>
    <p:extLst>
      <p:ext uri="{BB962C8B-B14F-4D97-AF65-F5344CB8AC3E}">
        <p14:creationId xmlns:p14="http://schemas.microsoft.com/office/powerpoint/2010/main" xmlns="" val="24774260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17853" y="1083364"/>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 name="矩形 4"/>
          <p:cNvSpPr>
            <a:spLocks noChangeArrowheads="1"/>
          </p:cNvSpPr>
          <p:nvPr/>
        </p:nvSpPr>
        <p:spPr bwMode="auto">
          <a:xfrm>
            <a:off x="635844" y="1033536"/>
            <a:ext cx="206178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zh-CN" altLang="en-US" sz="2000" b="1" dirty="0" smtClean="0">
                <a:latin typeface="微软雅黑" pitchFamily="34" charset="-122"/>
                <a:ea typeface="微软雅黑" pitchFamily="34" charset="-122"/>
              </a:rPr>
              <a:t>热点 </a:t>
            </a:r>
            <a:r>
              <a:rPr lang="en-US" altLang="zh-CN" sz="2000" b="1" dirty="0" smtClean="0">
                <a:latin typeface="微软雅黑" pitchFamily="34" charset="-122"/>
                <a:ea typeface="微软雅黑" pitchFamily="34" charset="-122"/>
              </a:rPr>
              <a:t>(</a:t>
            </a:r>
            <a:r>
              <a:rPr lang="en-US" altLang="zh-CN" sz="2000" b="1" dirty="0">
                <a:latin typeface="微软雅黑" pitchFamily="34" charset="-122"/>
                <a:ea typeface="微软雅黑" pitchFamily="34" charset="-122"/>
              </a:rPr>
              <a:t>hot spot)</a:t>
            </a:r>
          </a:p>
        </p:txBody>
      </p:sp>
      <p:sp>
        <p:nvSpPr>
          <p:cNvPr id="4" name="Rectangle 46"/>
          <p:cNvSpPr>
            <a:spLocks noChangeArrowheads="1"/>
          </p:cNvSpPr>
          <p:nvPr/>
        </p:nvSpPr>
        <p:spPr bwMode="auto">
          <a:xfrm>
            <a:off x="517853" y="1428253"/>
            <a:ext cx="8312248" cy="220829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smtClean="0">
                <a:solidFill>
                  <a:srgbClr val="0000FF"/>
                </a:solidFill>
                <a:latin typeface="微软雅黑" pitchFamily="34" charset="-122"/>
                <a:ea typeface="微软雅黑" pitchFamily="34" charset="-122"/>
              </a:rPr>
              <a:t>热点</a:t>
            </a:r>
            <a:r>
              <a:rPr lang="zh-CN" altLang="en-US" sz="2000" b="1" dirty="0" smtClean="0">
                <a:latin typeface="微软雅黑" pitchFamily="34" charset="-122"/>
                <a:ea typeface="微软雅黑" pitchFamily="34" charset="-122"/>
              </a:rPr>
              <a:t>就是</a:t>
            </a:r>
            <a:r>
              <a:rPr lang="zh-CN" altLang="en-US" sz="2000" b="1" dirty="0">
                <a:latin typeface="微软雅黑" pitchFamily="34" charset="-122"/>
                <a:ea typeface="微软雅黑" pitchFamily="34" charset="-122"/>
              </a:rPr>
              <a:t>公众无线入网点。</a:t>
            </a:r>
          </a:p>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itchFamily="34" charset="-122"/>
                <a:ea typeface="微软雅黑" pitchFamily="34" charset="-122"/>
              </a:rPr>
              <a:t>由</a:t>
            </a:r>
            <a:r>
              <a:rPr lang="zh-CN" altLang="en-US" sz="2000" b="1" dirty="0">
                <a:latin typeface="微软雅黑" pitchFamily="34" charset="-122"/>
                <a:ea typeface="微软雅黑" pitchFamily="34" charset="-122"/>
              </a:rPr>
              <a:t>许多热点和 </a:t>
            </a:r>
            <a:r>
              <a:rPr lang="en-US" altLang="zh-CN" sz="2000" b="1" dirty="0">
                <a:latin typeface="微软雅黑" pitchFamily="34" charset="-122"/>
                <a:ea typeface="微软雅黑" pitchFamily="34" charset="-122"/>
              </a:rPr>
              <a:t>AP </a:t>
            </a:r>
            <a:r>
              <a:rPr lang="zh-CN" altLang="en-US" sz="2000" b="1" dirty="0">
                <a:latin typeface="微软雅黑" pitchFamily="34" charset="-122"/>
                <a:ea typeface="微软雅黑" pitchFamily="34" charset="-122"/>
              </a:rPr>
              <a:t>连接起来的区域叫做</a:t>
            </a:r>
            <a:r>
              <a:rPr lang="zh-CN" altLang="en-US" sz="2000" b="1" dirty="0">
                <a:solidFill>
                  <a:srgbClr val="0000FF"/>
                </a:solidFill>
                <a:latin typeface="微软雅黑" pitchFamily="34" charset="-122"/>
                <a:ea typeface="微软雅黑" pitchFamily="34" charset="-122"/>
              </a:rPr>
              <a:t>热</a:t>
            </a:r>
            <a:r>
              <a:rPr lang="zh-CN" altLang="en-US" sz="2000" b="1" dirty="0" smtClean="0">
                <a:solidFill>
                  <a:srgbClr val="0000FF"/>
                </a:solidFill>
                <a:latin typeface="微软雅黑" pitchFamily="34" charset="-122"/>
                <a:ea typeface="微软雅黑" pitchFamily="34" charset="-122"/>
              </a:rPr>
              <a:t>区 </a:t>
            </a:r>
            <a:r>
              <a:rPr lang="en-US" altLang="zh-CN" sz="2000" b="1" dirty="0" smtClean="0">
                <a:latin typeface="微软雅黑" pitchFamily="34" charset="-122"/>
                <a:ea typeface="微软雅黑" pitchFamily="34" charset="-122"/>
              </a:rPr>
              <a:t>(</a:t>
            </a:r>
            <a:r>
              <a:rPr lang="en-US" altLang="zh-CN" sz="2000" b="1" dirty="0">
                <a:latin typeface="微软雅黑" pitchFamily="34" charset="-122"/>
                <a:ea typeface="微软雅黑" pitchFamily="34" charset="-122"/>
              </a:rPr>
              <a:t>hot zone)</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itchFamily="34" charset="-122"/>
                <a:ea typeface="微软雅黑" pitchFamily="34" charset="-122"/>
              </a:rPr>
              <a:t>用户</a:t>
            </a:r>
            <a:r>
              <a:rPr lang="zh-CN" altLang="en-US" sz="2000" b="1" dirty="0">
                <a:latin typeface="微软雅黑" pitchFamily="34" charset="-122"/>
                <a:ea typeface="微软雅黑" pitchFamily="34" charset="-122"/>
              </a:rPr>
              <a:t>可以通过无线信道接入</a:t>
            </a:r>
            <a:r>
              <a:rPr lang="zh-CN" altLang="en-US" sz="2000" b="1" dirty="0" smtClean="0">
                <a:latin typeface="微软雅黑" pitchFamily="34" charset="-122"/>
                <a:ea typeface="微软雅黑" pitchFamily="34" charset="-122"/>
              </a:rPr>
              <a:t>到</a:t>
            </a:r>
            <a:r>
              <a:rPr lang="zh-CN" altLang="en-US" sz="2000" b="1" dirty="0" smtClean="0">
                <a:solidFill>
                  <a:srgbClr val="0000FF"/>
                </a:solidFill>
                <a:latin typeface="微软雅黑" pitchFamily="34" charset="-122"/>
                <a:ea typeface="微软雅黑" pitchFamily="34" charset="-122"/>
              </a:rPr>
              <a:t>无线</a:t>
            </a:r>
            <a:r>
              <a:rPr lang="zh-CN" altLang="en-US" sz="2000" b="1" dirty="0">
                <a:solidFill>
                  <a:srgbClr val="0000FF"/>
                </a:solidFill>
                <a:latin typeface="微软雅黑" pitchFamily="34" charset="-122"/>
                <a:ea typeface="微软雅黑" pitchFamily="34" charset="-122"/>
              </a:rPr>
              <a:t>互联网服务提供者 </a:t>
            </a:r>
            <a:r>
              <a:rPr lang="en-US" altLang="zh-CN" sz="2000" b="1" dirty="0">
                <a:latin typeface="微软雅黑" pitchFamily="34" charset="-122"/>
                <a:ea typeface="微软雅黑" pitchFamily="34" charset="-122"/>
              </a:rPr>
              <a:t>WISP (Wireless Internet Service Provider)</a:t>
            </a:r>
            <a:r>
              <a:rPr lang="zh-CN" altLang="en-US" sz="2000" b="1" dirty="0" smtClean="0">
                <a:latin typeface="微软雅黑" pitchFamily="34" charset="-122"/>
                <a:ea typeface="微软雅黑" pitchFamily="34" charset="-122"/>
              </a:rPr>
              <a:t> ，</a:t>
            </a:r>
            <a:r>
              <a:rPr lang="zh-CN" altLang="en-US" sz="2000" b="1" dirty="0">
                <a:latin typeface="微软雅黑" pitchFamily="34" charset="-122"/>
                <a:ea typeface="微软雅黑" pitchFamily="34" charset="-122"/>
              </a:rPr>
              <a:t>然后再经过无线信道接入到互联网。</a:t>
            </a:r>
          </a:p>
        </p:txBody>
      </p:sp>
    </p:spTree>
    <p:extLst>
      <p:ext uri="{BB962C8B-B14F-4D97-AF65-F5344CB8AC3E}">
        <p14:creationId xmlns:p14="http://schemas.microsoft.com/office/powerpoint/2010/main" xmlns="" val="38410361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17853" y="918192"/>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 name="矩形 4"/>
          <p:cNvSpPr>
            <a:spLocks noChangeArrowheads="1"/>
          </p:cNvSpPr>
          <p:nvPr/>
        </p:nvSpPr>
        <p:spPr bwMode="auto">
          <a:xfrm>
            <a:off x="635844" y="868364"/>
            <a:ext cx="1210588"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zh-CN" altLang="en-US" sz="2000" b="1" dirty="0" smtClean="0">
                <a:latin typeface="微软雅黑" pitchFamily="34" charset="-122"/>
                <a:ea typeface="微软雅黑" pitchFamily="34" charset="-122"/>
              </a:rPr>
              <a:t>接入安全</a:t>
            </a:r>
            <a:endParaRPr lang="en-US" altLang="zh-CN" sz="2000" b="1" dirty="0">
              <a:latin typeface="微软雅黑" pitchFamily="34" charset="-122"/>
              <a:ea typeface="微软雅黑" pitchFamily="34" charset="-122"/>
            </a:endParaRPr>
          </a:p>
        </p:txBody>
      </p:sp>
      <p:sp>
        <p:nvSpPr>
          <p:cNvPr id="4" name="Rectangle 46"/>
          <p:cNvSpPr>
            <a:spLocks noChangeArrowheads="1"/>
          </p:cNvSpPr>
          <p:nvPr/>
        </p:nvSpPr>
        <p:spPr bwMode="auto">
          <a:xfrm>
            <a:off x="517853" y="1263081"/>
            <a:ext cx="8312248" cy="263149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itchFamily="34" charset="-122"/>
                <a:ea typeface="微软雅黑" pitchFamily="34" charset="-122"/>
              </a:rPr>
              <a:t>无线</a:t>
            </a:r>
            <a:r>
              <a:rPr lang="zh-CN" altLang="en-US" sz="2000" b="1" dirty="0">
                <a:latin typeface="微软雅黑" pitchFamily="34" charset="-122"/>
                <a:ea typeface="微软雅黑" pitchFamily="34" charset="-122"/>
              </a:rPr>
              <a:t>局域网用户在和附近的接入点</a:t>
            </a:r>
            <a:r>
              <a:rPr lang="en-US" altLang="zh-CN" sz="2000" b="1" dirty="0">
                <a:latin typeface="微软雅黑" pitchFamily="34" charset="-122"/>
                <a:ea typeface="微软雅黑" pitchFamily="34" charset="-122"/>
              </a:rPr>
              <a:t>AP</a:t>
            </a:r>
            <a:r>
              <a:rPr lang="zh-CN" altLang="en-US" sz="2000" b="1" dirty="0">
                <a:latin typeface="微软雅黑" pitchFamily="34" charset="-122"/>
                <a:ea typeface="微软雅黑" pitchFamily="34" charset="-122"/>
              </a:rPr>
              <a:t>建立关联时，一般还要键入用户</a:t>
            </a:r>
            <a:r>
              <a:rPr lang="zh-CN" altLang="en-US" sz="2000" b="1" dirty="0" smtClean="0">
                <a:latin typeface="微软雅黑" pitchFamily="34" charset="-122"/>
                <a:ea typeface="微软雅黑" pitchFamily="34" charset="-122"/>
              </a:rPr>
              <a:t>密码。</a:t>
            </a:r>
            <a:endParaRPr lang="en-US" altLang="zh-CN" sz="2000" b="1" dirty="0" smtClean="0">
              <a:latin typeface="微软雅黑" pitchFamily="34" charset="-122"/>
              <a:ea typeface="微软雅黑"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itchFamily="34" charset="-122"/>
                <a:ea typeface="微软雅黑" pitchFamily="34" charset="-122"/>
              </a:rPr>
              <a:t>初期的接入</a:t>
            </a:r>
            <a:r>
              <a:rPr lang="zh-CN" altLang="en-US" sz="2000" b="1" dirty="0">
                <a:latin typeface="微软雅黑" pitchFamily="34" charset="-122"/>
                <a:ea typeface="微软雅黑" pitchFamily="34" charset="-122"/>
              </a:rPr>
              <a:t>加密方案</a:t>
            </a:r>
            <a:r>
              <a:rPr lang="zh-CN" altLang="en-US" sz="2000" b="1" dirty="0" smtClean="0">
                <a:latin typeface="微软雅黑" pitchFamily="34" charset="-122"/>
                <a:ea typeface="微软雅黑" pitchFamily="34" charset="-122"/>
              </a:rPr>
              <a:t>称为 </a:t>
            </a:r>
            <a:r>
              <a:rPr lang="en-US" altLang="zh-CN" sz="2000" b="1" dirty="0">
                <a:latin typeface="微软雅黑" pitchFamily="34" charset="-122"/>
                <a:ea typeface="微软雅黑" pitchFamily="34" charset="-122"/>
              </a:rPr>
              <a:t>WEP (Wired Equivalent Privacy</a:t>
            </a:r>
            <a:r>
              <a:rPr lang="zh-CN" altLang="en-US" sz="2000" b="1" dirty="0" smtClean="0">
                <a:latin typeface="微软雅黑" pitchFamily="34" charset="-122"/>
                <a:ea typeface="微软雅黑" pitchFamily="34" charset="-122"/>
              </a:rPr>
              <a:t>，</a:t>
            </a:r>
            <a:r>
              <a:rPr lang="zh-CN" altLang="en-US" sz="2000" b="1" dirty="0">
                <a:latin typeface="微软雅黑" pitchFamily="34" charset="-122"/>
                <a:ea typeface="微软雅黑" pitchFamily="34" charset="-122"/>
              </a:rPr>
              <a:t>意思是有线等效的</a:t>
            </a:r>
            <a:r>
              <a:rPr lang="zh-CN" altLang="en-US" sz="2000" b="1" dirty="0" smtClean="0">
                <a:latin typeface="微软雅黑" pitchFamily="34" charset="-122"/>
                <a:ea typeface="微软雅黑" pitchFamily="34" charset="-122"/>
              </a:rPr>
              <a:t>保密）。</a:t>
            </a:r>
            <a:endParaRPr lang="en-US" altLang="zh-CN" sz="2000" b="1" dirty="0" smtClean="0">
              <a:latin typeface="微软雅黑" pitchFamily="34" charset="-122"/>
              <a:ea typeface="微软雅黑"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现在</a:t>
            </a:r>
            <a:r>
              <a:rPr lang="zh-CN" altLang="en-US" sz="2000" b="1" dirty="0" smtClean="0">
                <a:latin typeface="微软雅黑" pitchFamily="34" charset="-122"/>
                <a:ea typeface="微软雅黑" pitchFamily="34" charset="-122"/>
              </a:rPr>
              <a:t>的</a:t>
            </a:r>
            <a:r>
              <a:rPr lang="zh-CN" altLang="en-US" sz="2000" b="1" dirty="0">
                <a:latin typeface="微软雅黑" pitchFamily="34" charset="-122"/>
                <a:ea typeface="微软雅黑" pitchFamily="34" charset="-122"/>
              </a:rPr>
              <a:t>接入</a:t>
            </a:r>
            <a:r>
              <a:rPr lang="zh-CN" altLang="en-US" sz="2000" b="1" dirty="0" smtClean="0">
                <a:latin typeface="微软雅黑" pitchFamily="34" charset="-122"/>
                <a:ea typeface="微软雅黑" pitchFamily="34" charset="-122"/>
              </a:rPr>
              <a:t>加密方案为 </a:t>
            </a:r>
            <a:r>
              <a:rPr lang="en-US" altLang="zh-CN" sz="2000" b="1" dirty="0" smtClean="0">
                <a:latin typeface="微软雅黑" pitchFamily="34" charset="-122"/>
                <a:ea typeface="微软雅黑" pitchFamily="34" charset="-122"/>
              </a:rPr>
              <a:t>WPA (</a:t>
            </a:r>
            <a:r>
              <a:rPr lang="en-US" altLang="zh-CN" sz="2000" b="1" dirty="0" err="1" smtClean="0">
                <a:latin typeface="微软雅黑" pitchFamily="34" charset="-122"/>
                <a:ea typeface="微软雅黑" pitchFamily="34" charset="-122"/>
              </a:rPr>
              <a:t>WiFi</a:t>
            </a:r>
            <a:r>
              <a:rPr lang="en-US" altLang="zh-CN" sz="2000" b="1" dirty="0" smtClean="0">
                <a:latin typeface="微软雅黑" pitchFamily="34" charset="-122"/>
                <a:ea typeface="微软雅黑" pitchFamily="34" charset="-122"/>
              </a:rPr>
              <a:t> </a:t>
            </a:r>
            <a:r>
              <a:rPr lang="en-US" altLang="zh-CN" sz="2000" b="1" dirty="0">
                <a:latin typeface="微软雅黑" pitchFamily="34" charset="-122"/>
                <a:ea typeface="微软雅黑" pitchFamily="34" charset="-122"/>
              </a:rPr>
              <a:t>Protected Access</a:t>
            </a:r>
            <a:r>
              <a:rPr lang="zh-CN" altLang="en-US" sz="2000" b="1" dirty="0">
                <a:latin typeface="微软雅黑" pitchFamily="34" charset="-122"/>
                <a:ea typeface="微软雅黑" pitchFamily="34" charset="-122"/>
              </a:rPr>
              <a:t>，意思是“无线局域网受保护的接入</a:t>
            </a:r>
            <a:r>
              <a:rPr lang="zh-CN" altLang="en-US" sz="2000" b="1" dirty="0" smtClean="0">
                <a:latin typeface="微软雅黑" pitchFamily="34" charset="-122"/>
                <a:ea typeface="微软雅黑" pitchFamily="34" charset="-122"/>
              </a:rPr>
              <a:t>”</a:t>
            </a:r>
            <a:r>
              <a:rPr lang="en-US" altLang="zh-CN" sz="2000" b="1" dirty="0" smtClean="0">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或 </a:t>
            </a:r>
            <a:r>
              <a:rPr lang="en-US" altLang="zh-CN" sz="2000" b="1" dirty="0" smtClean="0">
                <a:latin typeface="微软雅黑" pitchFamily="34" charset="-122"/>
                <a:ea typeface="微软雅黑" pitchFamily="34" charset="-122"/>
              </a:rPr>
              <a:t>WPA2</a:t>
            </a:r>
            <a:r>
              <a:rPr lang="zh-CN" altLang="en-US" sz="2000" b="1" dirty="0" smtClean="0">
                <a:latin typeface="微软雅黑" pitchFamily="34" charset="-122"/>
                <a:ea typeface="微软雅黑" pitchFamily="34" charset="-122"/>
              </a:rPr>
              <a:t> 。</a:t>
            </a:r>
            <a:endParaRPr lang="zh-CN" altLang="en-US" sz="2000" b="1" dirty="0">
              <a:latin typeface="微软雅黑" pitchFamily="34" charset="-122"/>
              <a:ea typeface="微软雅黑" pitchFamily="34" charset="-122"/>
            </a:endParaRPr>
          </a:p>
        </p:txBody>
      </p:sp>
    </p:spTree>
    <p:extLst>
      <p:ext uri="{BB962C8B-B14F-4D97-AF65-F5344CB8AC3E}">
        <p14:creationId xmlns:p14="http://schemas.microsoft.com/office/powerpoint/2010/main" xmlns="" val="21723408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1"/>
          <p:cNvSpPr>
            <a:spLocks noChangeArrowheads="1"/>
          </p:cNvSpPr>
          <p:nvPr/>
        </p:nvSpPr>
        <p:spPr bwMode="auto">
          <a:xfrm>
            <a:off x="1736634" y="3180139"/>
            <a:ext cx="5775325" cy="330200"/>
          </a:xfrm>
          <a:prstGeom prst="rect">
            <a:avLst/>
          </a:prstGeom>
          <a:solidFill>
            <a:srgbClr val="0098F6"/>
          </a:solidFill>
          <a:ln>
            <a:noFill/>
          </a:ln>
          <a:effectLst>
            <a:outerShdw blurRad="57785" dist="33020" dir="3180000" algn="ctr">
              <a:srgbClr val="000000">
                <a:alpha val="30000"/>
              </a:srgbClr>
            </a:outerShdw>
          </a:effectLst>
          <a:extLst/>
        </p:spPr>
        <p:txBody>
          <a:bodyPr anchor="ctr"/>
          <a:lstStyle/>
          <a:p>
            <a:pPr algn="ctr" eaLnBrk="0" hangingPunct="0"/>
            <a:endParaRPr lang="fr-FR">
              <a:solidFill>
                <a:srgbClr val="FFFFFF"/>
              </a:solidFill>
              <a:latin typeface="宋体" charset="-122"/>
            </a:endParaRPr>
          </a:p>
        </p:txBody>
      </p:sp>
      <p:sp>
        <p:nvSpPr>
          <p:cNvPr id="3" name="Rectangle 9"/>
          <p:cNvSpPr>
            <a:spLocks noChangeArrowheads="1"/>
          </p:cNvSpPr>
          <p:nvPr/>
        </p:nvSpPr>
        <p:spPr bwMode="auto">
          <a:xfrm>
            <a:off x="1736635" y="1262011"/>
            <a:ext cx="5775325" cy="330200"/>
          </a:xfrm>
          <a:prstGeom prst="rect">
            <a:avLst/>
          </a:prstGeom>
          <a:solidFill>
            <a:srgbClr val="0098F6"/>
          </a:solidFill>
          <a:ln>
            <a:noFill/>
          </a:ln>
          <a:effectLst>
            <a:outerShdw blurRad="57785" dist="33020" dir="3180000" algn="ctr">
              <a:srgbClr val="000000">
                <a:alpha val="30000"/>
              </a:srgbClr>
            </a:outerShdw>
          </a:effectLst>
          <a:extLst/>
        </p:spPr>
        <p:txBody>
          <a:bodyPr anchor="ctr"/>
          <a:lstStyle/>
          <a:p>
            <a:pPr algn="ctr" eaLnBrk="0" hangingPunct="0"/>
            <a:endParaRPr lang="fr-FR">
              <a:solidFill>
                <a:srgbClr val="FFFFFF"/>
              </a:solidFill>
              <a:latin typeface="宋体" charset="-122"/>
            </a:endParaRPr>
          </a:p>
        </p:txBody>
      </p:sp>
      <p:sp>
        <p:nvSpPr>
          <p:cNvPr id="4" name="Rectangle 10"/>
          <p:cNvSpPr>
            <a:spLocks noChangeArrowheads="1"/>
          </p:cNvSpPr>
          <p:nvPr/>
        </p:nvSpPr>
        <p:spPr bwMode="auto">
          <a:xfrm>
            <a:off x="1736635" y="1742132"/>
            <a:ext cx="5775325" cy="330200"/>
          </a:xfrm>
          <a:prstGeom prst="rect">
            <a:avLst/>
          </a:prstGeom>
          <a:solidFill>
            <a:srgbClr val="1956B9"/>
          </a:solidFill>
          <a:ln>
            <a:noFill/>
          </a:ln>
          <a:effectLst>
            <a:outerShdw blurRad="57785" dist="33020" dir="3180000" algn="ctr">
              <a:srgbClr val="000000">
                <a:alpha val="30000"/>
              </a:srgbClr>
            </a:outerShdw>
          </a:effectLst>
          <a:extLst/>
        </p:spPr>
        <p:txBody>
          <a:bodyPr anchor="ctr"/>
          <a:lstStyle/>
          <a:p>
            <a:pPr algn="ctr" eaLnBrk="0" hangingPunct="0"/>
            <a:endParaRPr lang="fr-FR">
              <a:solidFill>
                <a:srgbClr val="FFFFFF"/>
              </a:solidFill>
              <a:latin typeface="宋体" charset="-122"/>
            </a:endParaRPr>
          </a:p>
        </p:txBody>
      </p:sp>
      <p:sp>
        <p:nvSpPr>
          <p:cNvPr id="5" name="Rectangle 11"/>
          <p:cNvSpPr>
            <a:spLocks noChangeArrowheads="1"/>
          </p:cNvSpPr>
          <p:nvPr/>
        </p:nvSpPr>
        <p:spPr bwMode="auto">
          <a:xfrm>
            <a:off x="1736635" y="2232126"/>
            <a:ext cx="5775325" cy="330200"/>
          </a:xfrm>
          <a:prstGeom prst="rect">
            <a:avLst/>
          </a:prstGeom>
          <a:solidFill>
            <a:srgbClr val="0098F6"/>
          </a:solidFill>
          <a:ln>
            <a:noFill/>
          </a:ln>
          <a:effectLst>
            <a:outerShdw blurRad="57785" dist="33020" dir="3180000" algn="ctr">
              <a:srgbClr val="000000">
                <a:alpha val="30000"/>
              </a:srgbClr>
            </a:outerShdw>
          </a:effectLst>
          <a:extLst/>
        </p:spPr>
        <p:txBody>
          <a:bodyPr anchor="ctr"/>
          <a:lstStyle/>
          <a:p>
            <a:pPr algn="ctr" eaLnBrk="0" hangingPunct="0"/>
            <a:endParaRPr lang="fr-FR">
              <a:solidFill>
                <a:srgbClr val="FFFFFF"/>
              </a:solidFill>
              <a:latin typeface="宋体" charset="-122"/>
            </a:endParaRPr>
          </a:p>
        </p:txBody>
      </p:sp>
      <p:sp>
        <p:nvSpPr>
          <p:cNvPr id="6" name="Rectangle 12"/>
          <p:cNvSpPr>
            <a:spLocks noChangeArrowheads="1"/>
          </p:cNvSpPr>
          <p:nvPr/>
        </p:nvSpPr>
        <p:spPr bwMode="auto">
          <a:xfrm>
            <a:off x="1736635" y="2720620"/>
            <a:ext cx="5775325" cy="330200"/>
          </a:xfrm>
          <a:prstGeom prst="rect">
            <a:avLst/>
          </a:prstGeom>
          <a:solidFill>
            <a:srgbClr val="1956B9"/>
          </a:solidFill>
          <a:ln>
            <a:noFill/>
          </a:ln>
          <a:effectLst>
            <a:outerShdw blurRad="57785" dist="33020" dir="3180000" algn="ctr">
              <a:srgbClr val="000000">
                <a:alpha val="30000"/>
              </a:srgbClr>
            </a:outerShdw>
          </a:effectLst>
          <a:extLst/>
        </p:spPr>
        <p:txBody>
          <a:bodyPr anchor="ctr"/>
          <a:lstStyle/>
          <a:p>
            <a:pPr algn="ctr" eaLnBrk="0" hangingPunct="0"/>
            <a:endParaRPr lang="fr-FR">
              <a:solidFill>
                <a:srgbClr val="FFFFFF"/>
              </a:solidFill>
              <a:latin typeface="宋体" charset="-122"/>
            </a:endParaRPr>
          </a:p>
        </p:txBody>
      </p:sp>
      <p:sp>
        <p:nvSpPr>
          <p:cNvPr id="7" name="Line 16"/>
          <p:cNvSpPr>
            <a:spLocks noChangeShapeType="1"/>
          </p:cNvSpPr>
          <p:nvPr/>
        </p:nvSpPr>
        <p:spPr bwMode="auto">
          <a:xfrm>
            <a:off x="2484345" y="1080840"/>
            <a:ext cx="0" cy="2545010"/>
          </a:xfrm>
          <a:prstGeom prst="line">
            <a:avLst/>
          </a:prstGeom>
          <a:noFill/>
          <a:ln w="28575" algn="ctr">
            <a:solidFill>
              <a:srgbClr val="FFFFFF"/>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8" name="Rectangle 17"/>
          <p:cNvSpPr>
            <a:spLocks noChangeArrowheads="1"/>
          </p:cNvSpPr>
          <p:nvPr/>
        </p:nvSpPr>
        <p:spPr bwMode="auto">
          <a:xfrm>
            <a:off x="1768382" y="1103870"/>
            <a:ext cx="5661539" cy="252889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nSpc>
                <a:spcPts val="3800"/>
              </a:lnSpc>
            </a:pPr>
            <a:r>
              <a:rPr lang="en-US" altLang="zh-CN" sz="2000" b="1" dirty="0">
                <a:solidFill>
                  <a:schemeClr val="bg1"/>
                </a:solidFill>
                <a:latin typeface="微软雅黑" pitchFamily="34" charset="-122"/>
                <a:ea typeface="微软雅黑" pitchFamily="34" charset="-122"/>
              </a:rPr>
              <a:t>9.1 	</a:t>
            </a:r>
            <a:r>
              <a:rPr lang="en-US" altLang="zh-CN" sz="2000" b="1" dirty="0" smtClean="0">
                <a:solidFill>
                  <a:schemeClr val="bg1"/>
                </a:solidFill>
                <a:latin typeface="微软雅黑" pitchFamily="34" charset="-122"/>
                <a:ea typeface="微软雅黑" pitchFamily="34" charset="-122"/>
              </a:rPr>
              <a:t>		       </a:t>
            </a:r>
            <a:r>
              <a:rPr lang="zh-CN" altLang="en-US" sz="2000" b="1" dirty="0">
                <a:solidFill>
                  <a:schemeClr val="bg1"/>
                </a:solidFill>
                <a:latin typeface="微软雅黑" pitchFamily="34" charset="-122"/>
                <a:ea typeface="微软雅黑" pitchFamily="34" charset="-122"/>
              </a:rPr>
              <a:t>无线局域网 </a:t>
            </a:r>
            <a:r>
              <a:rPr lang="en-US" altLang="zh-CN" sz="2000" b="1" dirty="0">
                <a:solidFill>
                  <a:schemeClr val="bg1"/>
                </a:solidFill>
                <a:latin typeface="微软雅黑" pitchFamily="34" charset="-122"/>
                <a:ea typeface="微软雅黑" pitchFamily="34" charset="-122"/>
              </a:rPr>
              <a:t>WLAN</a:t>
            </a:r>
          </a:p>
          <a:p>
            <a:pPr>
              <a:lnSpc>
                <a:spcPts val="3800"/>
              </a:lnSpc>
            </a:pPr>
            <a:r>
              <a:rPr lang="en-US" altLang="zh-CN" sz="2000" b="1" dirty="0">
                <a:solidFill>
                  <a:schemeClr val="bg1"/>
                </a:solidFill>
                <a:latin typeface="微软雅黑" pitchFamily="34" charset="-122"/>
                <a:ea typeface="微软雅黑" pitchFamily="34" charset="-122"/>
              </a:rPr>
              <a:t>9.2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无线</a:t>
            </a:r>
            <a:r>
              <a:rPr lang="zh-CN" altLang="en-US" sz="2000" b="1" dirty="0">
                <a:solidFill>
                  <a:schemeClr val="bg1"/>
                </a:solidFill>
                <a:latin typeface="微软雅黑" pitchFamily="34" charset="-122"/>
                <a:ea typeface="微软雅黑" pitchFamily="34" charset="-122"/>
              </a:rPr>
              <a:t>个人区域网 </a:t>
            </a:r>
            <a:r>
              <a:rPr lang="en-US" altLang="zh-CN" sz="2000" b="1" dirty="0">
                <a:solidFill>
                  <a:schemeClr val="bg1"/>
                </a:solidFill>
                <a:latin typeface="微软雅黑" pitchFamily="34" charset="-122"/>
                <a:ea typeface="微软雅黑" pitchFamily="34" charset="-122"/>
              </a:rPr>
              <a:t>WPAN</a:t>
            </a:r>
          </a:p>
          <a:p>
            <a:pPr>
              <a:lnSpc>
                <a:spcPts val="3800"/>
              </a:lnSpc>
            </a:pPr>
            <a:r>
              <a:rPr lang="en-US" altLang="zh-CN" sz="2000" b="1" dirty="0">
                <a:solidFill>
                  <a:schemeClr val="bg1"/>
                </a:solidFill>
                <a:latin typeface="微软雅黑" pitchFamily="34" charset="-122"/>
                <a:ea typeface="微软雅黑" pitchFamily="34" charset="-122"/>
              </a:rPr>
              <a:t>9.3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无线</a:t>
            </a:r>
            <a:r>
              <a:rPr lang="zh-CN" altLang="en-US" sz="2000" b="1" dirty="0">
                <a:solidFill>
                  <a:schemeClr val="bg1"/>
                </a:solidFill>
                <a:latin typeface="微软雅黑" pitchFamily="34" charset="-122"/>
                <a:ea typeface="微软雅黑" pitchFamily="34" charset="-122"/>
              </a:rPr>
              <a:t>城域网 </a:t>
            </a:r>
            <a:r>
              <a:rPr lang="en-US" altLang="zh-CN" sz="2000" b="1" dirty="0">
                <a:solidFill>
                  <a:schemeClr val="bg1"/>
                </a:solidFill>
                <a:latin typeface="微软雅黑" pitchFamily="34" charset="-122"/>
                <a:ea typeface="微软雅黑" pitchFamily="34" charset="-122"/>
              </a:rPr>
              <a:t>WMAN</a:t>
            </a:r>
          </a:p>
          <a:p>
            <a:pPr>
              <a:lnSpc>
                <a:spcPts val="3800"/>
              </a:lnSpc>
            </a:pPr>
            <a:r>
              <a:rPr lang="en-US" altLang="zh-CN" sz="2000" b="1" dirty="0">
                <a:solidFill>
                  <a:schemeClr val="bg1"/>
                </a:solidFill>
                <a:latin typeface="微软雅黑" pitchFamily="34" charset="-122"/>
                <a:ea typeface="微软雅黑" pitchFamily="34" charset="-122"/>
              </a:rPr>
              <a:t>9.4 </a:t>
            </a:r>
            <a:r>
              <a:rPr lang="en-US" altLang="zh-CN" sz="2000" b="1" dirty="0" smtClean="0">
                <a:solidFill>
                  <a:schemeClr val="bg1"/>
                </a:solidFill>
                <a:latin typeface="微软雅黑" pitchFamily="34" charset="-122"/>
                <a:ea typeface="微软雅黑" pitchFamily="34" charset="-122"/>
              </a:rPr>
              <a:t>			            </a:t>
            </a:r>
            <a:r>
              <a:rPr lang="zh-CN" altLang="en-US" sz="2000" b="1" dirty="0">
                <a:solidFill>
                  <a:schemeClr val="bg1"/>
                </a:solidFill>
                <a:latin typeface="微软雅黑" pitchFamily="34" charset="-122"/>
                <a:ea typeface="微软雅黑" pitchFamily="34" charset="-122"/>
              </a:rPr>
              <a:t>蜂窝移动通信网</a:t>
            </a:r>
          </a:p>
          <a:p>
            <a:pPr>
              <a:lnSpc>
                <a:spcPts val="3800"/>
              </a:lnSpc>
            </a:pPr>
            <a:r>
              <a:rPr lang="en-US" altLang="zh-CN" sz="2000" b="1" dirty="0">
                <a:solidFill>
                  <a:schemeClr val="bg1"/>
                </a:solidFill>
                <a:latin typeface="微软雅黑" pitchFamily="34" charset="-122"/>
                <a:ea typeface="微软雅黑" pitchFamily="34" charset="-122"/>
              </a:rPr>
              <a:t>9.5 </a:t>
            </a:r>
            <a:r>
              <a:rPr lang="en-US" altLang="zh-CN" sz="2000" b="1" dirty="0" smtClean="0">
                <a:solidFill>
                  <a:schemeClr val="bg1"/>
                </a:solidFill>
                <a:latin typeface="微软雅黑" pitchFamily="34" charset="-122"/>
                <a:ea typeface="微软雅黑" pitchFamily="34" charset="-122"/>
              </a:rPr>
              <a:t>			         </a:t>
            </a:r>
            <a:r>
              <a:rPr lang="zh-CN" altLang="en-US" sz="2000" b="1" dirty="0">
                <a:solidFill>
                  <a:schemeClr val="bg1"/>
                </a:solidFill>
                <a:latin typeface="微软雅黑" pitchFamily="34" charset="-122"/>
                <a:ea typeface="微软雅黑" pitchFamily="34" charset="-122"/>
              </a:rPr>
              <a:t>两种不同无线上网</a:t>
            </a:r>
          </a:p>
        </p:txBody>
      </p:sp>
    </p:spTree>
    <p:extLst>
      <p:ext uri="{BB962C8B-B14F-4D97-AF65-F5344CB8AC3E}">
        <p14:creationId xmlns:p14="http://schemas.microsoft.com/office/powerpoint/2010/main" xmlns="" val="6521699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09475" y="1613033"/>
            <a:ext cx="8129015" cy="178510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移动自组网络又称为</a:t>
            </a:r>
            <a:r>
              <a:rPr lang="zh-CN" altLang="en-US" sz="2000" b="1" dirty="0">
                <a:solidFill>
                  <a:srgbClr val="0000FF"/>
                </a:solidFill>
                <a:latin typeface="微软雅黑" pitchFamily="34" charset="-122"/>
                <a:ea typeface="微软雅黑" pitchFamily="34" charset="-122"/>
              </a:rPr>
              <a:t>自组</a:t>
            </a:r>
            <a:r>
              <a:rPr lang="zh-CN" altLang="en-US" sz="2000" b="1" dirty="0" smtClean="0">
                <a:solidFill>
                  <a:srgbClr val="0000FF"/>
                </a:solidFill>
                <a:latin typeface="微软雅黑" pitchFamily="34" charset="-122"/>
                <a:ea typeface="微软雅黑" pitchFamily="34" charset="-122"/>
              </a:rPr>
              <a:t>网络 </a:t>
            </a:r>
            <a:r>
              <a:rPr lang="en-US" altLang="zh-CN" sz="2000" b="1" dirty="0" smtClean="0">
                <a:latin typeface="微软雅黑" pitchFamily="34" charset="-122"/>
                <a:ea typeface="微软雅黑" pitchFamily="34" charset="-122"/>
              </a:rPr>
              <a:t>(</a:t>
            </a:r>
            <a:r>
              <a:rPr lang="en-US" altLang="zh-CN" sz="2000" b="1" dirty="0">
                <a:latin typeface="微软雅黑" pitchFamily="34" charset="-122"/>
                <a:ea typeface="微软雅黑" pitchFamily="34" charset="-122"/>
              </a:rPr>
              <a:t>ad hoc network) </a:t>
            </a:r>
            <a:r>
              <a:rPr lang="zh-CN" altLang="en-US" sz="2000" b="1" dirty="0">
                <a:latin typeface="微软雅黑" pitchFamily="34" charset="-122"/>
                <a:ea typeface="微软雅黑" pitchFamily="34" charset="-122"/>
              </a:rPr>
              <a:t>。</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自组网络是没有固定基础设施（即没有 </a:t>
            </a:r>
            <a:r>
              <a:rPr lang="en-US" altLang="zh-CN" sz="2000" b="1" dirty="0">
                <a:latin typeface="微软雅黑" pitchFamily="34" charset="-122"/>
                <a:ea typeface="微软雅黑" pitchFamily="34" charset="-122"/>
              </a:rPr>
              <a:t>AP</a:t>
            </a:r>
            <a:r>
              <a:rPr lang="zh-CN" altLang="en-US" sz="2000" b="1" dirty="0">
                <a:latin typeface="微软雅黑" pitchFamily="34" charset="-122"/>
                <a:ea typeface="微软雅黑" pitchFamily="34" charset="-122"/>
              </a:rPr>
              <a:t>）的无线局域网。</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这种网络是由一些处于平等状态的移动站之间相互通信组成的临时网络</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p:txBody>
      </p:sp>
      <p:sp>
        <p:nvSpPr>
          <p:cNvPr id="3" name="AutoShape 5"/>
          <p:cNvSpPr>
            <a:spLocks noChangeArrowheads="1"/>
          </p:cNvSpPr>
          <p:nvPr/>
        </p:nvSpPr>
        <p:spPr bwMode="auto">
          <a:xfrm>
            <a:off x="509475" y="1240038"/>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568781" y="1206827"/>
            <a:ext cx="203292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移动自组网络</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xmlns="" val="744795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09474" y="1143000"/>
            <a:ext cx="8129015" cy="32186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AutoShape 5"/>
          <p:cNvSpPr>
            <a:spLocks noChangeArrowheads="1"/>
          </p:cNvSpPr>
          <p:nvPr/>
        </p:nvSpPr>
        <p:spPr bwMode="auto">
          <a:xfrm>
            <a:off x="509475" y="673929"/>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4" name="Rectangle 6"/>
          <p:cNvSpPr>
            <a:spLocks noChangeArrowheads="1"/>
          </p:cNvSpPr>
          <p:nvPr/>
        </p:nvSpPr>
        <p:spPr bwMode="auto">
          <a:xfrm>
            <a:off x="3591548" y="650839"/>
            <a:ext cx="198002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ea typeface="微软雅黑" pitchFamily="34" charset="-122"/>
              </a:rPr>
              <a:t>2. </a:t>
            </a:r>
            <a:r>
              <a:rPr lang="zh-CN" altLang="en-US" sz="2000" b="1" dirty="0">
                <a:solidFill>
                  <a:schemeClr val="bg1"/>
                </a:solidFill>
                <a:ea typeface="微软雅黑" pitchFamily="34" charset="-122"/>
              </a:rPr>
              <a:t>移动自组网络</a:t>
            </a:r>
          </a:p>
        </p:txBody>
      </p:sp>
      <p:sp>
        <p:nvSpPr>
          <p:cNvPr id="6" name="矩形 5"/>
          <p:cNvSpPr/>
          <p:nvPr/>
        </p:nvSpPr>
        <p:spPr>
          <a:xfrm>
            <a:off x="3260628" y="3945815"/>
            <a:ext cx="4597314" cy="307777"/>
          </a:xfrm>
          <a:prstGeom prst="rect">
            <a:avLst/>
          </a:prstGeom>
          <a:solidFill>
            <a:srgbClr val="CC00FF"/>
          </a:solidFill>
          <a:ln>
            <a:solidFill>
              <a:schemeClr val="tx1"/>
            </a:solidFill>
          </a:ln>
        </p:spPr>
        <p:txBody>
          <a:bodyPr wrap="square">
            <a:spAutoFit/>
          </a:bodyPr>
          <a:lstStyle/>
          <a:p>
            <a:pPr algn="ctr"/>
            <a:r>
              <a:rPr lang="zh-CN" altLang="en-US" sz="1400" b="1" dirty="0">
                <a:solidFill>
                  <a:schemeClr val="bg1"/>
                </a:solidFill>
                <a:latin typeface="微软雅黑" pitchFamily="34" charset="-122"/>
                <a:ea typeface="微软雅黑" pitchFamily="34" charset="-122"/>
              </a:rPr>
              <a:t>三个主要问题：路由选择协议，多播，安全。</a:t>
            </a:r>
          </a:p>
        </p:txBody>
      </p:sp>
      <p:sp>
        <p:nvSpPr>
          <p:cNvPr id="8" name="Text Box 104"/>
          <p:cNvSpPr txBox="1">
            <a:spLocks noChangeArrowheads="1"/>
          </p:cNvSpPr>
          <p:nvPr/>
        </p:nvSpPr>
        <p:spPr bwMode="auto">
          <a:xfrm>
            <a:off x="7594924" y="1117451"/>
            <a:ext cx="184731"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endParaRPr lang="zh-CN" altLang="zh-CN" sz="1400" b="1">
              <a:latin typeface="微软雅黑" panose="020B0503020204020204" pitchFamily="34" charset="-122"/>
              <a:ea typeface="微软雅黑" panose="020B0503020204020204" pitchFamily="34" charset="-122"/>
            </a:endParaRPr>
          </a:p>
        </p:txBody>
      </p:sp>
      <p:sp>
        <p:nvSpPr>
          <p:cNvPr id="9" name="Oval 106"/>
          <p:cNvSpPr>
            <a:spLocks noChangeArrowheads="1"/>
          </p:cNvSpPr>
          <p:nvPr/>
        </p:nvSpPr>
        <p:spPr bwMode="auto">
          <a:xfrm>
            <a:off x="1650064" y="1600758"/>
            <a:ext cx="5684951" cy="2189751"/>
          </a:xfrm>
          <a:prstGeom prst="ellipse">
            <a:avLst/>
          </a:prstGeom>
          <a:solidFill>
            <a:srgbClr val="00FFFF"/>
          </a:solidFill>
          <a:ln w="9525">
            <a:solidFill>
              <a:schemeClr val="tx1"/>
            </a:solidFill>
            <a:round/>
            <a:headEnd/>
            <a:tailEnd/>
          </a:ln>
          <a:effectLs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10" name="Text Box 107"/>
          <p:cNvSpPr txBox="1">
            <a:spLocks noChangeArrowheads="1"/>
          </p:cNvSpPr>
          <p:nvPr/>
        </p:nvSpPr>
        <p:spPr bwMode="auto">
          <a:xfrm>
            <a:off x="3788009" y="2427066"/>
            <a:ext cx="121059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dirty="0">
                <a:latin typeface="微软雅黑" panose="020B0503020204020204" pitchFamily="34" charset="-122"/>
                <a:ea typeface="微软雅黑" panose="020B0503020204020204" pitchFamily="34" charset="-122"/>
              </a:rPr>
              <a:t>自组网络</a:t>
            </a:r>
          </a:p>
        </p:txBody>
      </p:sp>
      <p:sp>
        <p:nvSpPr>
          <p:cNvPr id="29" name="Text Box 138"/>
          <p:cNvSpPr txBox="1">
            <a:spLocks noChangeArrowheads="1"/>
          </p:cNvSpPr>
          <p:nvPr/>
        </p:nvSpPr>
        <p:spPr bwMode="auto">
          <a:xfrm>
            <a:off x="2475749" y="3179294"/>
            <a:ext cx="319318"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anose="020B0503020204020204" pitchFamily="34" charset="-122"/>
                <a:ea typeface="微软雅黑" panose="020B0503020204020204" pitchFamily="34" charset="-122"/>
              </a:rPr>
              <a:t>A</a:t>
            </a:r>
          </a:p>
        </p:txBody>
      </p:sp>
      <p:sp>
        <p:nvSpPr>
          <p:cNvPr id="30" name="Text Box 139"/>
          <p:cNvSpPr txBox="1">
            <a:spLocks noChangeArrowheads="1"/>
          </p:cNvSpPr>
          <p:nvPr/>
        </p:nvSpPr>
        <p:spPr bwMode="auto">
          <a:xfrm>
            <a:off x="6839234" y="2718516"/>
            <a:ext cx="287258"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a:latin typeface="微软雅黑" panose="020B0503020204020204" pitchFamily="34" charset="-122"/>
                <a:ea typeface="微软雅黑" panose="020B0503020204020204" pitchFamily="34" charset="-122"/>
              </a:rPr>
              <a:t>E</a:t>
            </a:r>
          </a:p>
        </p:txBody>
      </p:sp>
      <p:sp>
        <p:nvSpPr>
          <p:cNvPr id="31" name="Text Box 140"/>
          <p:cNvSpPr txBox="1">
            <a:spLocks noChangeArrowheads="1"/>
          </p:cNvSpPr>
          <p:nvPr/>
        </p:nvSpPr>
        <p:spPr bwMode="auto">
          <a:xfrm>
            <a:off x="5375931" y="2197081"/>
            <a:ext cx="327334"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a:latin typeface="微软雅黑" panose="020B0503020204020204" pitchFamily="34" charset="-122"/>
                <a:ea typeface="微软雅黑" panose="020B0503020204020204" pitchFamily="34" charset="-122"/>
              </a:rPr>
              <a:t>D</a:t>
            </a:r>
          </a:p>
        </p:txBody>
      </p:sp>
      <p:sp>
        <p:nvSpPr>
          <p:cNvPr id="32" name="Text Box 141"/>
          <p:cNvSpPr txBox="1">
            <a:spLocks noChangeArrowheads="1"/>
          </p:cNvSpPr>
          <p:nvPr/>
        </p:nvSpPr>
        <p:spPr bwMode="auto">
          <a:xfrm>
            <a:off x="3640698" y="2134675"/>
            <a:ext cx="304892"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a:latin typeface="微软雅黑" panose="020B0503020204020204" pitchFamily="34" charset="-122"/>
                <a:ea typeface="微软雅黑" panose="020B0503020204020204" pitchFamily="34" charset="-122"/>
              </a:rPr>
              <a:t>C</a:t>
            </a:r>
          </a:p>
        </p:txBody>
      </p:sp>
      <p:sp>
        <p:nvSpPr>
          <p:cNvPr id="33" name="Text Box 142"/>
          <p:cNvSpPr txBox="1">
            <a:spLocks noChangeArrowheads="1"/>
          </p:cNvSpPr>
          <p:nvPr/>
        </p:nvSpPr>
        <p:spPr bwMode="auto">
          <a:xfrm>
            <a:off x="1801803" y="2133287"/>
            <a:ext cx="308098"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a:latin typeface="微软雅黑" panose="020B0503020204020204" pitchFamily="34" charset="-122"/>
                <a:ea typeface="微软雅黑" panose="020B0503020204020204" pitchFamily="34" charset="-122"/>
              </a:rPr>
              <a:t>B</a:t>
            </a:r>
          </a:p>
        </p:txBody>
      </p:sp>
      <p:sp>
        <p:nvSpPr>
          <p:cNvPr id="34" name="Text Box 143"/>
          <p:cNvSpPr txBox="1">
            <a:spLocks noChangeArrowheads="1"/>
          </p:cNvSpPr>
          <p:nvPr/>
        </p:nvSpPr>
        <p:spPr bwMode="auto">
          <a:xfrm>
            <a:off x="4363337" y="3230244"/>
            <a:ext cx="285656"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a:latin typeface="微软雅黑" panose="020B0503020204020204" pitchFamily="34" charset="-122"/>
                <a:ea typeface="微软雅黑" panose="020B0503020204020204" pitchFamily="34" charset="-122"/>
              </a:rPr>
              <a:t>F</a:t>
            </a:r>
          </a:p>
        </p:txBody>
      </p:sp>
      <p:sp>
        <p:nvSpPr>
          <p:cNvPr id="35" name="Text Box 150"/>
          <p:cNvSpPr txBox="1">
            <a:spLocks noChangeArrowheads="1"/>
          </p:cNvSpPr>
          <p:nvPr/>
        </p:nvSpPr>
        <p:spPr bwMode="auto">
          <a:xfrm>
            <a:off x="1796321" y="1537095"/>
            <a:ext cx="902811"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anose="020B0503020204020204" pitchFamily="34" charset="-122"/>
                <a:ea typeface="微软雅黑" panose="020B0503020204020204" pitchFamily="34" charset="-122"/>
              </a:rPr>
              <a:t>转发结点</a:t>
            </a:r>
          </a:p>
        </p:txBody>
      </p:sp>
      <p:sp>
        <p:nvSpPr>
          <p:cNvPr id="36" name="Text Box 151"/>
          <p:cNvSpPr txBox="1">
            <a:spLocks noChangeArrowheads="1"/>
          </p:cNvSpPr>
          <p:nvPr/>
        </p:nvSpPr>
        <p:spPr bwMode="auto">
          <a:xfrm>
            <a:off x="3404391" y="1249460"/>
            <a:ext cx="902813"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anose="020B0503020204020204" pitchFamily="34" charset="-122"/>
                <a:ea typeface="微软雅黑" panose="020B0503020204020204" pitchFamily="34" charset="-122"/>
              </a:rPr>
              <a:t>转发结点</a:t>
            </a:r>
          </a:p>
        </p:txBody>
      </p:sp>
      <p:sp>
        <p:nvSpPr>
          <p:cNvPr id="37" name="Text Box 152"/>
          <p:cNvSpPr txBox="1">
            <a:spLocks noChangeArrowheads="1"/>
          </p:cNvSpPr>
          <p:nvPr/>
        </p:nvSpPr>
        <p:spPr bwMode="auto">
          <a:xfrm>
            <a:off x="5082968" y="1281688"/>
            <a:ext cx="902813"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anose="020B0503020204020204" pitchFamily="34" charset="-122"/>
                <a:ea typeface="微软雅黑" panose="020B0503020204020204" pitchFamily="34" charset="-122"/>
              </a:rPr>
              <a:t>转发结点</a:t>
            </a:r>
          </a:p>
        </p:txBody>
      </p:sp>
      <p:sp>
        <p:nvSpPr>
          <p:cNvPr id="50" name="AutoShape 144"/>
          <p:cNvSpPr>
            <a:spLocks noChangeArrowheads="1"/>
          </p:cNvSpPr>
          <p:nvPr/>
        </p:nvSpPr>
        <p:spPr bwMode="auto">
          <a:xfrm rot="114164">
            <a:off x="4051118" y="1851772"/>
            <a:ext cx="1289027" cy="165600"/>
          </a:xfrm>
          <a:prstGeom prst="rightArrow">
            <a:avLst>
              <a:gd name="adj1" fmla="val 50000"/>
              <a:gd name="adj2" fmla="val 133964"/>
            </a:avLst>
          </a:prstGeom>
          <a:solidFill>
            <a:srgbClr val="FFFF00"/>
          </a:solidFill>
          <a:ln w="9525">
            <a:solidFill>
              <a:schemeClr val="tx1"/>
            </a:solidFill>
            <a:miter lim="800000"/>
            <a:headEnd/>
            <a:tailEnd/>
          </a:ln>
          <a:effectLs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1" name="AutoShape 145"/>
          <p:cNvSpPr>
            <a:spLocks noChangeArrowheads="1"/>
          </p:cNvSpPr>
          <p:nvPr/>
        </p:nvSpPr>
        <p:spPr bwMode="auto">
          <a:xfrm rot="1262345">
            <a:off x="5815138" y="2156687"/>
            <a:ext cx="991560" cy="180000"/>
          </a:xfrm>
          <a:prstGeom prst="rightArrow">
            <a:avLst>
              <a:gd name="adj1" fmla="val 50000"/>
              <a:gd name="adj2" fmla="val 86535"/>
            </a:avLst>
          </a:prstGeom>
          <a:solidFill>
            <a:srgbClr val="FFFF00"/>
          </a:solidFill>
          <a:ln w="9525">
            <a:solidFill>
              <a:schemeClr val="tx1"/>
            </a:solidFill>
            <a:miter lim="800000"/>
            <a:headEnd/>
            <a:tailEnd/>
          </a:ln>
          <a:effectLs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2" name="AutoShape 146"/>
          <p:cNvSpPr>
            <a:spLocks noChangeArrowheads="1"/>
          </p:cNvSpPr>
          <p:nvPr/>
        </p:nvSpPr>
        <p:spPr bwMode="auto">
          <a:xfrm rot="20907191">
            <a:off x="2526297" y="1972840"/>
            <a:ext cx="1093720" cy="169200"/>
          </a:xfrm>
          <a:prstGeom prst="rightArrow">
            <a:avLst>
              <a:gd name="adj1" fmla="val 50000"/>
              <a:gd name="adj2" fmla="val 97962"/>
            </a:avLst>
          </a:prstGeom>
          <a:solidFill>
            <a:srgbClr val="FFFF00"/>
          </a:solidFill>
          <a:ln w="9525">
            <a:solidFill>
              <a:schemeClr val="tx1"/>
            </a:solidFill>
            <a:miter lim="800000"/>
            <a:headEnd/>
            <a:tailEnd/>
          </a:ln>
          <a:effectLs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3" name="AutoShape 147"/>
          <p:cNvSpPr>
            <a:spLocks noChangeArrowheads="1"/>
          </p:cNvSpPr>
          <p:nvPr/>
        </p:nvSpPr>
        <p:spPr bwMode="auto">
          <a:xfrm rot="14368129">
            <a:off x="2136290" y="2741311"/>
            <a:ext cx="701719" cy="187200"/>
          </a:xfrm>
          <a:prstGeom prst="rightArrow">
            <a:avLst>
              <a:gd name="adj1" fmla="val 50000"/>
              <a:gd name="adj2" fmla="val 58144"/>
            </a:avLst>
          </a:prstGeom>
          <a:solidFill>
            <a:srgbClr val="FFFF00"/>
          </a:solidFill>
          <a:ln w="9525">
            <a:solidFill>
              <a:schemeClr val="tx1"/>
            </a:solidFill>
            <a:miter lim="800000"/>
            <a:headEnd/>
            <a:tailEnd/>
          </a:ln>
          <a:effectLs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7" name="Text Box 148"/>
          <p:cNvSpPr txBox="1">
            <a:spLocks noChangeArrowheads="1"/>
          </p:cNvSpPr>
          <p:nvPr/>
        </p:nvSpPr>
        <p:spPr bwMode="auto">
          <a:xfrm>
            <a:off x="2392716" y="3622494"/>
            <a:ext cx="800219"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600" b="1" dirty="0">
                <a:solidFill>
                  <a:srgbClr val="0000FF"/>
                </a:solidFill>
                <a:latin typeface="微软雅黑" panose="020B0503020204020204" pitchFamily="34" charset="-122"/>
                <a:ea typeface="微软雅黑" panose="020B0503020204020204" pitchFamily="34" charset="-122"/>
              </a:rPr>
              <a:t>源结点</a:t>
            </a:r>
          </a:p>
        </p:txBody>
      </p:sp>
      <p:sp>
        <p:nvSpPr>
          <p:cNvPr id="58" name="Text Box 149"/>
          <p:cNvSpPr txBox="1">
            <a:spLocks noChangeArrowheads="1"/>
          </p:cNvSpPr>
          <p:nvPr/>
        </p:nvSpPr>
        <p:spPr bwMode="auto">
          <a:xfrm>
            <a:off x="7387704" y="2403245"/>
            <a:ext cx="595035"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600" b="1" dirty="0" smtClean="0">
                <a:solidFill>
                  <a:srgbClr val="0000FF"/>
                </a:solidFill>
                <a:latin typeface="微软雅黑" panose="020B0503020204020204" pitchFamily="34" charset="-122"/>
                <a:ea typeface="微软雅黑" panose="020B0503020204020204" pitchFamily="34" charset="-122"/>
              </a:rPr>
              <a:t>目的</a:t>
            </a:r>
            <a:endParaRPr kumimoji="1" lang="en-US" altLang="zh-CN" sz="1600" b="1" dirty="0" smtClean="0">
              <a:solidFill>
                <a:srgbClr val="0000FF"/>
              </a:solidFill>
              <a:latin typeface="微软雅黑" panose="020B0503020204020204" pitchFamily="34" charset="-122"/>
              <a:ea typeface="微软雅黑" panose="020B0503020204020204" pitchFamily="34" charset="-122"/>
            </a:endParaRPr>
          </a:p>
          <a:p>
            <a:r>
              <a:rPr kumimoji="1" lang="zh-CN" altLang="en-US" sz="1600" b="1" dirty="0" smtClean="0">
                <a:solidFill>
                  <a:srgbClr val="0000FF"/>
                </a:solidFill>
                <a:latin typeface="微软雅黑" panose="020B0503020204020204" pitchFamily="34" charset="-122"/>
                <a:ea typeface="微软雅黑" panose="020B0503020204020204" pitchFamily="34" charset="-122"/>
              </a:rPr>
              <a:t>结点</a:t>
            </a:r>
            <a:endParaRPr kumimoji="1" lang="zh-CN" altLang="en-US" sz="1600" b="1" dirty="0">
              <a:solidFill>
                <a:srgbClr val="0000FF"/>
              </a:solidFill>
              <a:latin typeface="微软雅黑" panose="020B0503020204020204" pitchFamily="34" charset="-122"/>
              <a:ea typeface="微软雅黑" panose="020B0503020204020204" pitchFamily="34" charset="-122"/>
            </a:endParaRPr>
          </a:p>
        </p:txBody>
      </p:sp>
      <p:grpSp>
        <p:nvGrpSpPr>
          <p:cNvPr id="54" name="组合 53"/>
          <p:cNvGrpSpPr/>
          <p:nvPr/>
        </p:nvGrpSpPr>
        <p:grpSpPr>
          <a:xfrm>
            <a:off x="2689182" y="2864605"/>
            <a:ext cx="571445" cy="623757"/>
            <a:chOff x="928510" y="3970431"/>
            <a:chExt cx="726342" cy="782512"/>
          </a:xfrm>
        </p:grpSpPr>
        <p:sp>
          <p:nvSpPr>
            <p:cNvPr id="56" name="Line 313"/>
            <p:cNvSpPr>
              <a:spLocks noChangeShapeType="1"/>
            </p:cNvSpPr>
            <p:nvPr/>
          </p:nvSpPr>
          <p:spPr bwMode="auto">
            <a:xfrm flipH="1">
              <a:off x="1280969" y="4091358"/>
              <a:ext cx="0" cy="18254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grpSp>
          <p:nvGrpSpPr>
            <p:cNvPr id="59" name="Group 424"/>
            <p:cNvGrpSpPr>
              <a:grpSpLocks/>
            </p:cNvGrpSpPr>
            <p:nvPr/>
          </p:nvGrpSpPr>
          <p:grpSpPr bwMode="auto">
            <a:xfrm>
              <a:off x="928510" y="3970431"/>
              <a:ext cx="726342" cy="241721"/>
              <a:chOff x="748" y="2251"/>
              <a:chExt cx="306" cy="90"/>
            </a:xfrm>
            <a:solidFill>
              <a:schemeClr val="tx2"/>
            </a:solidFill>
          </p:grpSpPr>
          <p:sp>
            <p:nvSpPr>
              <p:cNvPr id="61" name="AutoShape 317"/>
              <p:cNvSpPr>
                <a:spLocks noChangeArrowheads="1"/>
              </p:cNvSpPr>
              <p:nvPr/>
            </p:nvSpPr>
            <p:spPr bwMode="auto">
              <a:xfrm>
                <a:off x="748" y="2251"/>
                <a:ext cx="111" cy="90"/>
              </a:xfrm>
              <a:prstGeom prst="moon">
                <a:avLst>
                  <a:gd name="adj" fmla="val 18444"/>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sp>
            <p:nvSpPr>
              <p:cNvPr id="62" name="AutoShape 318"/>
              <p:cNvSpPr>
                <a:spLocks noChangeArrowheads="1"/>
              </p:cNvSpPr>
              <p:nvPr/>
            </p:nvSpPr>
            <p:spPr bwMode="auto">
              <a:xfrm flipH="1">
                <a:off x="943" y="2251"/>
                <a:ext cx="111" cy="90"/>
              </a:xfrm>
              <a:prstGeom prst="moon">
                <a:avLst>
                  <a:gd name="adj" fmla="val 18444"/>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sp>
            <p:nvSpPr>
              <p:cNvPr id="63" name="AutoShape 319"/>
              <p:cNvSpPr>
                <a:spLocks noChangeArrowheads="1"/>
              </p:cNvSpPr>
              <p:nvPr/>
            </p:nvSpPr>
            <p:spPr bwMode="auto">
              <a:xfrm flipH="1">
                <a:off x="922" y="2266"/>
                <a:ext cx="70" cy="60"/>
              </a:xfrm>
              <a:prstGeom prst="moon">
                <a:avLst>
                  <a:gd name="adj" fmla="val 18347"/>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sp>
            <p:nvSpPr>
              <p:cNvPr id="64" name="AutoShape 320"/>
              <p:cNvSpPr>
                <a:spLocks noChangeArrowheads="1"/>
              </p:cNvSpPr>
              <p:nvPr/>
            </p:nvSpPr>
            <p:spPr bwMode="auto">
              <a:xfrm>
                <a:off x="806" y="2266"/>
                <a:ext cx="70" cy="60"/>
              </a:xfrm>
              <a:prstGeom prst="moon">
                <a:avLst>
                  <a:gd name="adj" fmla="val 18347"/>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sp>
            <p:nvSpPr>
              <p:cNvPr id="65" name="AutoShape 321"/>
              <p:cNvSpPr>
                <a:spLocks noChangeArrowheads="1"/>
              </p:cNvSpPr>
              <p:nvPr/>
            </p:nvSpPr>
            <p:spPr bwMode="auto">
              <a:xfrm flipH="1">
                <a:off x="905" y="2281"/>
                <a:ext cx="35" cy="30"/>
              </a:xfrm>
              <a:prstGeom prst="moon">
                <a:avLst>
                  <a:gd name="adj" fmla="val 41907"/>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sp>
            <p:nvSpPr>
              <p:cNvPr id="66" name="AutoShape 322"/>
              <p:cNvSpPr>
                <a:spLocks noChangeArrowheads="1"/>
              </p:cNvSpPr>
              <p:nvPr/>
            </p:nvSpPr>
            <p:spPr bwMode="auto">
              <a:xfrm>
                <a:off x="857" y="2281"/>
                <a:ext cx="35" cy="30"/>
              </a:xfrm>
              <a:prstGeom prst="moon">
                <a:avLst>
                  <a:gd name="adj" fmla="val 41907"/>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grpSp>
        <p:pic>
          <p:nvPicPr>
            <p:cNvPr id="60" name="Picture 200"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28117" y="4232954"/>
              <a:ext cx="517229" cy="519989"/>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67" name="组合 66"/>
          <p:cNvGrpSpPr/>
          <p:nvPr/>
        </p:nvGrpSpPr>
        <p:grpSpPr>
          <a:xfrm>
            <a:off x="1948985" y="1870510"/>
            <a:ext cx="571445" cy="623757"/>
            <a:chOff x="928510" y="3970431"/>
            <a:chExt cx="726342" cy="782512"/>
          </a:xfrm>
        </p:grpSpPr>
        <p:sp>
          <p:nvSpPr>
            <p:cNvPr id="68" name="Line 313"/>
            <p:cNvSpPr>
              <a:spLocks noChangeShapeType="1"/>
            </p:cNvSpPr>
            <p:nvPr/>
          </p:nvSpPr>
          <p:spPr bwMode="auto">
            <a:xfrm flipH="1">
              <a:off x="1280969" y="4091358"/>
              <a:ext cx="0" cy="18254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grpSp>
          <p:nvGrpSpPr>
            <p:cNvPr id="69" name="Group 424"/>
            <p:cNvGrpSpPr>
              <a:grpSpLocks/>
            </p:cNvGrpSpPr>
            <p:nvPr/>
          </p:nvGrpSpPr>
          <p:grpSpPr bwMode="auto">
            <a:xfrm>
              <a:off x="928510" y="3970431"/>
              <a:ext cx="726342" cy="241721"/>
              <a:chOff x="748" y="2251"/>
              <a:chExt cx="306" cy="90"/>
            </a:xfrm>
            <a:solidFill>
              <a:schemeClr val="tx2"/>
            </a:solidFill>
          </p:grpSpPr>
          <p:sp>
            <p:nvSpPr>
              <p:cNvPr id="71" name="AutoShape 317"/>
              <p:cNvSpPr>
                <a:spLocks noChangeArrowheads="1"/>
              </p:cNvSpPr>
              <p:nvPr/>
            </p:nvSpPr>
            <p:spPr bwMode="auto">
              <a:xfrm>
                <a:off x="748" y="2251"/>
                <a:ext cx="111" cy="90"/>
              </a:xfrm>
              <a:prstGeom prst="moon">
                <a:avLst>
                  <a:gd name="adj" fmla="val 18444"/>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sp>
            <p:nvSpPr>
              <p:cNvPr id="72" name="AutoShape 318"/>
              <p:cNvSpPr>
                <a:spLocks noChangeArrowheads="1"/>
              </p:cNvSpPr>
              <p:nvPr/>
            </p:nvSpPr>
            <p:spPr bwMode="auto">
              <a:xfrm flipH="1">
                <a:off x="943" y="2251"/>
                <a:ext cx="111" cy="90"/>
              </a:xfrm>
              <a:prstGeom prst="moon">
                <a:avLst>
                  <a:gd name="adj" fmla="val 18444"/>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sp>
            <p:nvSpPr>
              <p:cNvPr id="73" name="AutoShape 319"/>
              <p:cNvSpPr>
                <a:spLocks noChangeArrowheads="1"/>
              </p:cNvSpPr>
              <p:nvPr/>
            </p:nvSpPr>
            <p:spPr bwMode="auto">
              <a:xfrm flipH="1">
                <a:off x="922" y="2266"/>
                <a:ext cx="70" cy="60"/>
              </a:xfrm>
              <a:prstGeom prst="moon">
                <a:avLst>
                  <a:gd name="adj" fmla="val 18347"/>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sp>
            <p:nvSpPr>
              <p:cNvPr id="74" name="AutoShape 320"/>
              <p:cNvSpPr>
                <a:spLocks noChangeArrowheads="1"/>
              </p:cNvSpPr>
              <p:nvPr/>
            </p:nvSpPr>
            <p:spPr bwMode="auto">
              <a:xfrm>
                <a:off x="806" y="2266"/>
                <a:ext cx="70" cy="60"/>
              </a:xfrm>
              <a:prstGeom prst="moon">
                <a:avLst>
                  <a:gd name="adj" fmla="val 18347"/>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sp>
            <p:nvSpPr>
              <p:cNvPr id="75" name="AutoShape 321"/>
              <p:cNvSpPr>
                <a:spLocks noChangeArrowheads="1"/>
              </p:cNvSpPr>
              <p:nvPr/>
            </p:nvSpPr>
            <p:spPr bwMode="auto">
              <a:xfrm flipH="1">
                <a:off x="905" y="2281"/>
                <a:ext cx="35" cy="30"/>
              </a:xfrm>
              <a:prstGeom prst="moon">
                <a:avLst>
                  <a:gd name="adj" fmla="val 41907"/>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sp>
            <p:nvSpPr>
              <p:cNvPr id="76" name="AutoShape 322"/>
              <p:cNvSpPr>
                <a:spLocks noChangeArrowheads="1"/>
              </p:cNvSpPr>
              <p:nvPr/>
            </p:nvSpPr>
            <p:spPr bwMode="auto">
              <a:xfrm>
                <a:off x="857" y="2281"/>
                <a:ext cx="35" cy="30"/>
              </a:xfrm>
              <a:prstGeom prst="moon">
                <a:avLst>
                  <a:gd name="adj" fmla="val 41907"/>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grpSp>
        <p:pic>
          <p:nvPicPr>
            <p:cNvPr id="70" name="Picture 200"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28117" y="4232954"/>
              <a:ext cx="517229" cy="519989"/>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77" name="组合 76"/>
          <p:cNvGrpSpPr/>
          <p:nvPr/>
        </p:nvGrpSpPr>
        <p:grpSpPr>
          <a:xfrm>
            <a:off x="3543992" y="1584810"/>
            <a:ext cx="571445" cy="623757"/>
            <a:chOff x="928510" y="3970431"/>
            <a:chExt cx="726342" cy="782512"/>
          </a:xfrm>
        </p:grpSpPr>
        <p:sp>
          <p:nvSpPr>
            <p:cNvPr id="78" name="Line 313"/>
            <p:cNvSpPr>
              <a:spLocks noChangeShapeType="1"/>
            </p:cNvSpPr>
            <p:nvPr/>
          </p:nvSpPr>
          <p:spPr bwMode="auto">
            <a:xfrm flipH="1">
              <a:off x="1280969" y="4091358"/>
              <a:ext cx="0" cy="18254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grpSp>
          <p:nvGrpSpPr>
            <p:cNvPr id="79" name="Group 424"/>
            <p:cNvGrpSpPr>
              <a:grpSpLocks/>
            </p:cNvGrpSpPr>
            <p:nvPr/>
          </p:nvGrpSpPr>
          <p:grpSpPr bwMode="auto">
            <a:xfrm>
              <a:off x="928510" y="3970431"/>
              <a:ext cx="726342" cy="241721"/>
              <a:chOff x="748" y="2251"/>
              <a:chExt cx="306" cy="90"/>
            </a:xfrm>
            <a:solidFill>
              <a:schemeClr val="tx2"/>
            </a:solidFill>
          </p:grpSpPr>
          <p:sp>
            <p:nvSpPr>
              <p:cNvPr id="81" name="AutoShape 317"/>
              <p:cNvSpPr>
                <a:spLocks noChangeArrowheads="1"/>
              </p:cNvSpPr>
              <p:nvPr/>
            </p:nvSpPr>
            <p:spPr bwMode="auto">
              <a:xfrm>
                <a:off x="748" y="2251"/>
                <a:ext cx="111" cy="90"/>
              </a:xfrm>
              <a:prstGeom prst="moon">
                <a:avLst>
                  <a:gd name="adj" fmla="val 18444"/>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sp>
            <p:nvSpPr>
              <p:cNvPr id="82" name="AutoShape 318"/>
              <p:cNvSpPr>
                <a:spLocks noChangeArrowheads="1"/>
              </p:cNvSpPr>
              <p:nvPr/>
            </p:nvSpPr>
            <p:spPr bwMode="auto">
              <a:xfrm flipH="1">
                <a:off x="943" y="2251"/>
                <a:ext cx="111" cy="90"/>
              </a:xfrm>
              <a:prstGeom prst="moon">
                <a:avLst>
                  <a:gd name="adj" fmla="val 18444"/>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sp>
            <p:nvSpPr>
              <p:cNvPr id="83" name="AutoShape 319"/>
              <p:cNvSpPr>
                <a:spLocks noChangeArrowheads="1"/>
              </p:cNvSpPr>
              <p:nvPr/>
            </p:nvSpPr>
            <p:spPr bwMode="auto">
              <a:xfrm flipH="1">
                <a:off x="922" y="2266"/>
                <a:ext cx="70" cy="60"/>
              </a:xfrm>
              <a:prstGeom prst="moon">
                <a:avLst>
                  <a:gd name="adj" fmla="val 18347"/>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sp>
            <p:nvSpPr>
              <p:cNvPr id="84" name="AutoShape 320"/>
              <p:cNvSpPr>
                <a:spLocks noChangeArrowheads="1"/>
              </p:cNvSpPr>
              <p:nvPr/>
            </p:nvSpPr>
            <p:spPr bwMode="auto">
              <a:xfrm>
                <a:off x="806" y="2266"/>
                <a:ext cx="70" cy="60"/>
              </a:xfrm>
              <a:prstGeom prst="moon">
                <a:avLst>
                  <a:gd name="adj" fmla="val 18347"/>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sp>
            <p:nvSpPr>
              <p:cNvPr id="85" name="AutoShape 321"/>
              <p:cNvSpPr>
                <a:spLocks noChangeArrowheads="1"/>
              </p:cNvSpPr>
              <p:nvPr/>
            </p:nvSpPr>
            <p:spPr bwMode="auto">
              <a:xfrm flipH="1">
                <a:off x="905" y="2281"/>
                <a:ext cx="35" cy="30"/>
              </a:xfrm>
              <a:prstGeom prst="moon">
                <a:avLst>
                  <a:gd name="adj" fmla="val 41907"/>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sp>
            <p:nvSpPr>
              <p:cNvPr id="86" name="AutoShape 322"/>
              <p:cNvSpPr>
                <a:spLocks noChangeArrowheads="1"/>
              </p:cNvSpPr>
              <p:nvPr/>
            </p:nvSpPr>
            <p:spPr bwMode="auto">
              <a:xfrm>
                <a:off x="857" y="2281"/>
                <a:ext cx="35" cy="30"/>
              </a:xfrm>
              <a:prstGeom prst="moon">
                <a:avLst>
                  <a:gd name="adj" fmla="val 41907"/>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grpSp>
        <p:pic>
          <p:nvPicPr>
            <p:cNvPr id="80" name="Picture 200"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28117" y="4232954"/>
              <a:ext cx="517229" cy="519989"/>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87" name="组合 86"/>
          <p:cNvGrpSpPr/>
          <p:nvPr/>
        </p:nvGrpSpPr>
        <p:grpSpPr>
          <a:xfrm>
            <a:off x="5285854" y="1626036"/>
            <a:ext cx="571445" cy="623757"/>
            <a:chOff x="928510" y="3970431"/>
            <a:chExt cx="726342" cy="782512"/>
          </a:xfrm>
        </p:grpSpPr>
        <p:sp>
          <p:nvSpPr>
            <p:cNvPr id="88" name="Line 313"/>
            <p:cNvSpPr>
              <a:spLocks noChangeShapeType="1"/>
            </p:cNvSpPr>
            <p:nvPr/>
          </p:nvSpPr>
          <p:spPr bwMode="auto">
            <a:xfrm flipH="1">
              <a:off x="1280969" y="4091358"/>
              <a:ext cx="0" cy="18254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grpSp>
          <p:nvGrpSpPr>
            <p:cNvPr id="89" name="Group 424"/>
            <p:cNvGrpSpPr>
              <a:grpSpLocks/>
            </p:cNvGrpSpPr>
            <p:nvPr/>
          </p:nvGrpSpPr>
          <p:grpSpPr bwMode="auto">
            <a:xfrm>
              <a:off x="928510" y="3970431"/>
              <a:ext cx="726342" cy="241721"/>
              <a:chOff x="748" y="2251"/>
              <a:chExt cx="306" cy="90"/>
            </a:xfrm>
            <a:solidFill>
              <a:schemeClr val="tx2"/>
            </a:solidFill>
          </p:grpSpPr>
          <p:sp>
            <p:nvSpPr>
              <p:cNvPr id="91" name="AutoShape 317"/>
              <p:cNvSpPr>
                <a:spLocks noChangeArrowheads="1"/>
              </p:cNvSpPr>
              <p:nvPr/>
            </p:nvSpPr>
            <p:spPr bwMode="auto">
              <a:xfrm>
                <a:off x="748" y="2251"/>
                <a:ext cx="111" cy="90"/>
              </a:xfrm>
              <a:prstGeom prst="moon">
                <a:avLst>
                  <a:gd name="adj" fmla="val 18444"/>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sp>
            <p:nvSpPr>
              <p:cNvPr id="92" name="AutoShape 318"/>
              <p:cNvSpPr>
                <a:spLocks noChangeArrowheads="1"/>
              </p:cNvSpPr>
              <p:nvPr/>
            </p:nvSpPr>
            <p:spPr bwMode="auto">
              <a:xfrm flipH="1">
                <a:off x="943" y="2251"/>
                <a:ext cx="111" cy="90"/>
              </a:xfrm>
              <a:prstGeom prst="moon">
                <a:avLst>
                  <a:gd name="adj" fmla="val 18444"/>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sp>
            <p:nvSpPr>
              <p:cNvPr id="93" name="AutoShape 319"/>
              <p:cNvSpPr>
                <a:spLocks noChangeArrowheads="1"/>
              </p:cNvSpPr>
              <p:nvPr/>
            </p:nvSpPr>
            <p:spPr bwMode="auto">
              <a:xfrm flipH="1">
                <a:off x="922" y="2266"/>
                <a:ext cx="70" cy="60"/>
              </a:xfrm>
              <a:prstGeom prst="moon">
                <a:avLst>
                  <a:gd name="adj" fmla="val 18347"/>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sp>
            <p:nvSpPr>
              <p:cNvPr id="94" name="AutoShape 320"/>
              <p:cNvSpPr>
                <a:spLocks noChangeArrowheads="1"/>
              </p:cNvSpPr>
              <p:nvPr/>
            </p:nvSpPr>
            <p:spPr bwMode="auto">
              <a:xfrm>
                <a:off x="806" y="2266"/>
                <a:ext cx="70" cy="60"/>
              </a:xfrm>
              <a:prstGeom prst="moon">
                <a:avLst>
                  <a:gd name="adj" fmla="val 18347"/>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sp>
            <p:nvSpPr>
              <p:cNvPr id="95" name="AutoShape 321"/>
              <p:cNvSpPr>
                <a:spLocks noChangeArrowheads="1"/>
              </p:cNvSpPr>
              <p:nvPr/>
            </p:nvSpPr>
            <p:spPr bwMode="auto">
              <a:xfrm flipH="1">
                <a:off x="905" y="2281"/>
                <a:ext cx="35" cy="30"/>
              </a:xfrm>
              <a:prstGeom prst="moon">
                <a:avLst>
                  <a:gd name="adj" fmla="val 41907"/>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sp>
            <p:nvSpPr>
              <p:cNvPr id="96" name="AutoShape 322"/>
              <p:cNvSpPr>
                <a:spLocks noChangeArrowheads="1"/>
              </p:cNvSpPr>
              <p:nvPr/>
            </p:nvSpPr>
            <p:spPr bwMode="auto">
              <a:xfrm>
                <a:off x="857" y="2281"/>
                <a:ext cx="35" cy="30"/>
              </a:xfrm>
              <a:prstGeom prst="moon">
                <a:avLst>
                  <a:gd name="adj" fmla="val 41907"/>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grpSp>
        <p:pic>
          <p:nvPicPr>
            <p:cNvPr id="90" name="Picture 200"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28117" y="4232954"/>
              <a:ext cx="517229" cy="519989"/>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97" name="组合 96"/>
          <p:cNvGrpSpPr/>
          <p:nvPr/>
        </p:nvGrpSpPr>
        <p:grpSpPr>
          <a:xfrm>
            <a:off x="6720028" y="2129185"/>
            <a:ext cx="571445" cy="623757"/>
            <a:chOff x="928510" y="3970431"/>
            <a:chExt cx="726342" cy="782512"/>
          </a:xfrm>
        </p:grpSpPr>
        <p:sp>
          <p:nvSpPr>
            <p:cNvPr id="98" name="Line 313"/>
            <p:cNvSpPr>
              <a:spLocks noChangeShapeType="1"/>
            </p:cNvSpPr>
            <p:nvPr/>
          </p:nvSpPr>
          <p:spPr bwMode="auto">
            <a:xfrm flipH="1">
              <a:off x="1280969" y="4091358"/>
              <a:ext cx="0" cy="18254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grpSp>
          <p:nvGrpSpPr>
            <p:cNvPr id="99" name="Group 424"/>
            <p:cNvGrpSpPr>
              <a:grpSpLocks/>
            </p:cNvGrpSpPr>
            <p:nvPr/>
          </p:nvGrpSpPr>
          <p:grpSpPr bwMode="auto">
            <a:xfrm>
              <a:off x="928510" y="3970431"/>
              <a:ext cx="726342" cy="241721"/>
              <a:chOff x="748" y="2251"/>
              <a:chExt cx="306" cy="90"/>
            </a:xfrm>
            <a:solidFill>
              <a:schemeClr val="tx2"/>
            </a:solidFill>
          </p:grpSpPr>
          <p:sp>
            <p:nvSpPr>
              <p:cNvPr id="101" name="AutoShape 317"/>
              <p:cNvSpPr>
                <a:spLocks noChangeArrowheads="1"/>
              </p:cNvSpPr>
              <p:nvPr/>
            </p:nvSpPr>
            <p:spPr bwMode="auto">
              <a:xfrm>
                <a:off x="748" y="2251"/>
                <a:ext cx="111" cy="90"/>
              </a:xfrm>
              <a:prstGeom prst="moon">
                <a:avLst>
                  <a:gd name="adj" fmla="val 18444"/>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sp>
            <p:nvSpPr>
              <p:cNvPr id="102" name="AutoShape 318"/>
              <p:cNvSpPr>
                <a:spLocks noChangeArrowheads="1"/>
              </p:cNvSpPr>
              <p:nvPr/>
            </p:nvSpPr>
            <p:spPr bwMode="auto">
              <a:xfrm flipH="1">
                <a:off x="943" y="2251"/>
                <a:ext cx="111" cy="90"/>
              </a:xfrm>
              <a:prstGeom prst="moon">
                <a:avLst>
                  <a:gd name="adj" fmla="val 18444"/>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sp>
            <p:nvSpPr>
              <p:cNvPr id="103" name="AutoShape 319"/>
              <p:cNvSpPr>
                <a:spLocks noChangeArrowheads="1"/>
              </p:cNvSpPr>
              <p:nvPr/>
            </p:nvSpPr>
            <p:spPr bwMode="auto">
              <a:xfrm flipH="1">
                <a:off x="922" y="2266"/>
                <a:ext cx="70" cy="60"/>
              </a:xfrm>
              <a:prstGeom prst="moon">
                <a:avLst>
                  <a:gd name="adj" fmla="val 18347"/>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sp>
            <p:nvSpPr>
              <p:cNvPr id="104" name="AutoShape 320"/>
              <p:cNvSpPr>
                <a:spLocks noChangeArrowheads="1"/>
              </p:cNvSpPr>
              <p:nvPr/>
            </p:nvSpPr>
            <p:spPr bwMode="auto">
              <a:xfrm>
                <a:off x="806" y="2266"/>
                <a:ext cx="70" cy="60"/>
              </a:xfrm>
              <a:prstGeom prst="moon">
                <a:avLst>
                  <a:gd name="adj" fmla="val 18347"/>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sp>
            <p:nvSpPr>
              <p:cNvPr id="105" name="AutoShape 321"/>
              <p:cNvSpPr>
                <a:spLocks noChangeArrowheads="1"/>
              </p:cNvSpPr>
              <p:nvPr/>
            </p:nvSpPr>
            <p:spPr bwMode="auto">
              <a:xfrm flipH="1">
                <a:off x="905" y="2281"/>
                <a:ext cx="35" cy="30"/>
              </a:xfrm>
              <a:prstGeom prst="moon">
                <a:avLst>
                  <a:gd name="adj" fmla="val 41907"/>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sp>
            <p:nvSpPr>
              <p:cNvPr id="106" name="AutoShape 322"/>
              <p:cNvSpPr>
                <a:spLocks noChangeArrowheads="1"/>
              </p:cNvSpPr>
              <p:nvPr/>
            </p:nvSpPr>
            <p:spPr bwMode="auto">
              <a:xfrm>
                <a:off x="857" y="2281"/>
                <a:ext cx="35" cy="30"/>
              </a:xfrm>
              <a:prstGeom prst="moon">
                <a:avLst>
                  <a:gd name="adj" fmla="val 41907"/>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grpSp>
        <p:pic>
          <p:nvPicPr>
            <p:cNvPr id="100" name="Picture 200"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28117" y="4232954"/>
              <a:ext cx="517229" cy="519989"/>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107" name="组合 106"/>
          <p:cNvGrpSpPr/>
          <p:nvPr/>
        </p:nvGrpSpPr>
        <p:grpSpPr>
          <a:xfrm>
            <a:off x="4577143" y="3033754"/>
            <a:ext cx="571445" cy="623757"/>
            <a:chOff x="928510" y="3970431"/>
            <a:chExt cx="726342" cy="782512"/>
          </a:xfrm>
        </p:grpSpPr>
        <p:sp>
          <p:nvSpPr>
            <p:cNvPr id="108" name="Line 313"/>
            <p:cNvSpPr>
              <a:spLocks noChangeShapeType="1"/>
            </p:cNvSpPr>
            <p:nvPr/>
          </p:nvSpPr>
          <p:spPr bwMode="auto">
            <a:xfrm flipH="1">
              <a:off x="1280969" y="4091358"/>
              <a:ext cx="0" cy="18254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grpSp>
          <p:nvGrpSpPr>
            <p:cNvPr id="109" name="Group 424"/>
            <p:cNvGrpSpPr>
              <a:grpSpLocks/>
            </p:cNvGrpSpPr>
            <p:nvPr/>
          </p:nvGrpSpPr>
          <p:grpSpPr bwMode="auto">
            <a:xfrm>
              <a:off x="928510" y="3970431"/>
              <a:ext cx="726342" cy="241721"/>
              <a:chOff x="748" y="2251"/>
              <a:chExt cx="306" cy="90"/>
            </a:xfrm>
            <a:solidFill>
              <a:schemeClr val="tx2"/>
            </a:solidFill>
          </p:grpSpPr>
          <p:sp>
            <p:nvSpPr>
              <p:cNvPr id="111" name="AutoShape 317"/>
              <p:cNvSpPr>
                <a:spLocks noChangeArrowheads="1"/>
              </p:cNvSpPr>
              <p:nvPr/>
            </p:nvSpPr>
            <p:spPr bwMode="auto">
              <a:xfrm>
                <a:off x="748" y="2251"/>
                <a:ext cx="111" cy="90"/>
              </a:xfrm>
              <a:prstGeom prst="moon">
                <a:avLst>
                  <a:gd name="adj" fmla="val 18444"/>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sp>
            <p:nvSpPr>
              <p:cNvPr id="112" name="AutoShape 318"/>
              <p:cNvSpPr>
                <a:spLocks noChangeArrowheads="1"/>
              </p:cNvSpPr>
              <p:nvPr/>
            </p:nvSpPr>
            <p:spPr bwMode="auto">
              <a:xfrm flipH="1">
                <a:off x="943" y="2251"/>
                <a:ext cx="111" cy="90"/>
              </a:xfrm>
              <a:prstGeom prst="moon">
                <a:avLst>
                  <a:gd name="adj" fmla="val 18444"/>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sp>
            <p:nvSpPr>
              <p:cNvPr id="113" name="AutoShape 319"/>
              <p:cNvSpPr>
                <a:spLocks noChangeArrowheads="1"/>
              </p:cNvSpPr>
              <p:nvPr/>
            </p:nvSpPr>
            <p:spPr bwMode="auto">
              <a:xfrm flipH="1">
                <a:off x="922" y="2266"/>
                <a:ext cx="70" cy="60"/>
              </a:xfrm>
              <a:prstGeom prst="moon">
                <a:avLst>
                  <a:gd name="adj" fmla="val 18347"/>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sp>
            <p:nvSpPr>
              <p:cNvPr id="114" name="AutoShape 320"/>
              <p:cNvSpPr>
                <a:spLocks noChangeArrowheads="1"/>
              </p:cNvSpPr>
              <p:nvPr/>
            </p:nvSpPr>
            <p:spPr bwMode="auto">
              <a:xfrm>
                <a:off x="806" y="2266"/>
                <a:ext cx="70" cy="60"/>
              </a:xfrm>
              <a:prstGeom prst="moon">
                <a:avLst>
                  <a:gd name="adj" fmla="val 18347"/>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sp>
            <p:nvSpPr>
              <p:cNvPr id="115" name="AutoShape 321"/>
              <p:cNvSpPr>
                <a:spLocks noChangeArrowheads="1"/>
              </p:cNvSpPr>
              <p:nvPr/>
            </p:nvSpPr>
            <p:spPr bwMode="auto">
              <a:xfrm flipH="1">
                <a:off x="905" y="2281"/>
                <a:ext cx="35" cy="30"/>
              </a:xfrm>
              <a:prstGeom prst="moon">
                <a:avLst>
                  <a:gd name="adj" fmla="val 41907"/>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sp>
            <p:nvSpPr>
              <p:cNvPr id="116" name="AutoShape 322"/>
              <p:cNvSpPr>
                <a:spLocks noChangeArrowheads="1"/>
              </p:cNvSpPr>
              <p:nvPr/>
            </p:nvSpPr>
            <p:spPr bwMode="auto">
              <a:xfrm>
                <a:off x="857" y="2281"/>
                <a:ext cx="35" cy="30"/>
              </a:xfrm>
              <a:prstGeom prst="moon">
                <a:avLst>
                  <a:gd name="adj" fmla="val 41907"/>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grpSp>
        <p:pic>
          <p:nvPicPr>
            <p:cNvPr id="110" name="Picture 200"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28117" y="4232954"/>
              <a:ext cx="517229" cy="519989"/>
            </a:xfrm>
            <a:prstGeom prst="rect">
              <a:avLst/>
            </a:prstGeom>
            <a:noFill/>
            <a:extLst>
              <a:ext uri="{909E8E84-426E-40DD-AFC4-6F175D3DCCD1}">
                <a14:hiddenFill xmlns:a14="http://schemas.microsoft.com/office/drawing/2010/main" xmlns="">
                  <a:solidFill>
                    <a:srgbClr val="FFFFFF"/>
                  </a:solidFill>
                </a14:hiddenFill>
              </a:ext>
            </a:extLst>
          </p:spPr>
        </p:pic>
      </p:grpSp>
    </p:spTree>
    <p:extLst>
      <p:ext uri="{BB962C8B-B14F-4D97-AF65-F5344CB8AC3E}">
        <p14:creationId xmlns:p14="http://schemas.microsoft.com/office/powerpoint/2010/main" xmlns="" val="1486698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0" nodeType="withEffect">
                                  <p:stCondLst>
                                    <p:cond delay="0"/>
                                  </p:stCondLst>
                                  <p:childTnLst>
                                    <p:anim calcmode="discrete" valueType="str">
                                      <p:cBhvr>
                                        <p:cTn id="6" dur="1000" fill="hold"/>
                                        <p:tgtEl>
                                          <p:spTgt spid="57"/>
                                        </p:tgtEl>
                                        <p:attrNameLst>
                                          <p:attrName>style.visibility</p:attrName>
                                        </p:attrNameLst>
                                      </p:cBhvr>
                                      <p:tavLst>
                                        <p:tav tm="0">
                                          <p:val>
                                            <p:strVal val="hidden"/>
                                          </p:val>
                                        </p:tav>
                                        <p:tav tm="50000">
                                          <p:val>
                                            <p:strVal val="visible"/>
                                          </p:val>
                                        </p:tav>
                                      </p:tavLst>
                                    </p:anim>
                                  </p:childTnLst>
                                </p:cTn>
                              </p:par>
                            </p:childTnLst>
                          </p:cTn>
                        </p:par>
                        <p:par>
                          <p:cTn id="7" fill="hold">
                            <p:stCondLst>
                              <p:cond delay="3000"/>
                            </p:stCondLst>
                            <p:childTnLst>
                              <p:par>
                                <p:cTn id="8" presetID="35" presetClass="emph" presetSubtype="0" repeatCount="3000" fill="hold" grpId="0" nodeType="afterEffect">
                                  <p:stCondLst>
                                    <p:cond delay="0"/>
                                  </p:stCondLst>
                                  <p:childTnLst>
                                    <p:anim calcmode="discrete" valueType="str">
                                      <p:cBhvr>
                                        <p:cTn id="9" dur="1000" fill="hold"/>
                                        <p:tgtEl>
                                          <p:spTgt spid="58"/>
                                        </p:tgtEl>
                                        <p:attrNameLst>
                                          <p:attrName>style.visibility</p:attrName>
                                        </p:attrNameLst>
                                      </p:cBhvr>
                                      <p:tavLst>
                                        <p:tav tm="0">
                                          <p:val>
                                            <p:strVal val="hidden"/>
                                          </p:val>
                                        </p:tav>
                                        <p:tav tm="50000">
                                          <p:val>
                                            <p:strVal val="visible"/>
                                          </p:val>
                                        </p:tav>
                                      </p:tavLst>
                                    </p:anim>
                                  </p:childTnLst>
                                </p:cTn>
                              </p:par>
                            </p:childTnLst>
                          </p:cTn>
                        </p:par>
                        <p:par>
                          <p:cTn id="10" fill="hold">
                            <p:stCondLst>
                              <p:cond delay="6000"/>
                            </p:stCondLst>
                            <p:childTnLst>
                              <p:par>
                                <p:cTn id="11" presetID="22" presetClass="entr" presetSubtype="4" fill="hold" grpId="0" nodeType="after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wipe(down)">
                                      <p:cBhvr>
                                        <p:cTn id="13" dur="1000"/>
                                        <p:tgtEl>
                                          <p:spTgt spid="53"/>
                                        </p:tgtEl>
                                      </p:cBhvr>
                                    </p:animEffect>
                                  </p:childTnLst>
                                </p:cTn>
                              </p:par>
                            </p:childTnLst>
                          </p:cTn>
                        </p:par>
                        <p:par>
                          <p:cTn id="14" fill="hold">
                            <p:stCondLst>
                              <p:cond delay="7000"/>
                            </p:stCondLst>
                            <p:childTnLst>
                              <p:par>
                                <p:cTn id="15" presetID="22" presetClass="entr" presetSubtype="8" fill="hold" grpId="0" nodeType="afterEffect">
                                  <p:stCondLst>
                                    <p:cond delay="500"/>
                                  </p:stCondLst>
                                  <p:childTnLst>
                                    <p:set>
                                      <p:cBhvr>
                                        <p:cTn id="16" dur="1" fill="hold">
                                          <p:stCondLst>
                                            <p:cond delay="0"/>
                                          </p:stCondLst>
                                        </p:cTn>
                                        <p:tgtEl>
                                          <p:spTgt spid="52"/>
                                        </p:tgtEl>
                                        <p:attrNameLst>
                                          <p:attrName>style.visibility</p:attrName>
                                        </p:attrNameLst>
                                      </p:cBhvr>
                                      <p:to>
                                        <p:strVal val="visible"/>
                                      </p:to>
                                    </p:set>
                                    <p:animEffect transition="in" filter="wipe(left)">
                                      <p:cBhvr>
                                        <p:cTn id="17" dur="1000"/>
                                        <p:tgtEl>
                                          <p:spTgt spid="52"/>
                                        </p:tgtEl>
                                      </p:cBhvr>
                                    </p:animEffect>
                                  </p:childTnLst>
                                </p:cTn>
                              </p:par>
                            </p:childTnLst>
                          </p:cTn>
                        </p:par>
                        <p:par>
                          <p:cTn id="18" fill="hold">
                            <p:stCondLst>
                              <p:cond delay="8500"/>
                            </p:stCondLst>
                            <p:childTnLst>
                              <p:par>
                                <p:cTn id="19" presetID="22" presetClass="entr" presetSubtype="8" fill="hold" grpId="0" nodeType="afterEffect">
                                  <p:stCondLst>
                                    <p:cond delay="500"/>
                                  </p:stCondLst>
                                  <p:childTnLst>
                                    <p:set>
                                      <p:cBhvr>
                                        <p:cTn id="20" dur="1" fill="hold">
                                          <p:stCondLst>
                                            <p:cond delay="0"/>
                                          </p:stCondLst>
                                        </p:cTn>
                                        <p:tgtEl>
                                          <p:spTgt spid="50"/>
                                        </p:tgtEl>
                                        <p:attrNameLst>
                                          <p:attrName>style.visibility</p:attrName>
                                        </p:attrNameLst>
                                      </p:cBhvr>
                                      <p:to>
                                        <p:strVal val="visible"/>
                                      </p:to>
                                    </p:set>
                                    <p:animEffect transition="in" filter="wipe(left)">
                                      <p:cBhvr>
                                        <p:cTn id="21" dur="1000"/>
                                        <p:tgtEl>
                                          <p:spTgt spid="50"/>
                                        </p:tgtEl>
                                      </p:cBhvr>
                                    </p:animEffect>
                                  </p:childTnLst>
                                </p:cTn>
                              </p:par>
                            </p:childTnLst>
                          </p:cTn>
                        </p:par>
                        <p:par>
                          <p:cTn id="22" fill="hold">
                            <p:stCondLst>
                              <p:cond delay="10000"/>
                            </p:stCondLst>
                            <p:childTnLst>
                              <p:par>
                                <p:cTn id="23" presetID="22" presetClass="entr" presetSubtype="8" fill="hold" grpId="0" nodeType="afterEffect">
                                  <p:stCondLst>
                                    <p:cond delay="500"/>
                                  </p:stCondLst>
                                  <p:childTnLst>
                                    <p:set>
                                      <p:cBhvr>
                                        <p:cTn id="24" dur="1" fill="hold">
                                          <p:stCondLst>
                                            <p:cond delay="0"/>
                                          </p:stCondLst>
                                        </p:cTn>
                                        <p:tgtEl>
                                          <p:spTgt spid="51"/>
                                        </p:tgtEl>
                                        <p:attrNameLst>
                                          <p:attrName>style.visibility</p:attrName>
                                        </p:attrNameLst>
                                      </p:cBhvr>
                                      <p:to>
                                        <p:strVal val="visible"/>
                                      </p:to>
                                    </p:set>
                                    <p:animEffect transition="in" filter="wipe(left)">
                                      <p:cBhvr>
                                        <p:cTn id="25" dur="10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animBg="1"/>
      <p:bldP spid="52" grpId="0" animBg="1"/>
      <p:bldP spid="53" grpId="0" animBg="1"/>
      <p:bldP spid="57" grpId="0"/>
      <p:bldP spid="5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09475" y="1735554"/>
            <a:ext cx="8129015" cy="136191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自</a:t>
            </a:r>
            <a:r>
              <a:rPr lang="zh-CN" altLang="en-US" sz="2000" b="1" dirty="0">
                <a:latin typeface="微软雅黑" pitchFamily="34" charset="-122"/>
                <a:ea typeface="微软雅黑" pitchFamily="34" charset="-122"/>
              </a:rPr>
              <a:t>组网络的服务范围通常是受限的，而且一般也不和外界的其他网络相连接。</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移动自组网络也就是</a:t>
            </a:r>
            <a:r>
              <a:rPr lang="zh-CN" altLang="en-US" sz="2000" b="1" dirty="0">
                <a:solidFill>
                  <a:srgbClr val="0000FF"/>
                </a:solidFill>
                <a:latin typeface="微软雅黑" pitchFamily="34" charset="-122"/>
                <a:ea typeface="微软雅黑" pitchFamily="34" charset="-122"/>
              </a:rPr>
              <a:t>移动分组无线网络</a:t>
            </a:r>
            <a:r>
              <a:rPr lang="zh-CN" altLang="en-US" sz="2000" b="1" dirty="0">
                <a:latin typeface="微软雅黑" pitchFamily="34" charset="-122"/>
                <a:ea typeface="微软雅黑" pitchFamily="34" charset="-122"/>
              </a:rPr>
              <a:t>。</a:t>
            </a:r>
          </a:p>
        </p:txBody>
      </p:sp>
      <p:sp>
        <p:nvSpPr>
          <p:cNvPr id="3" name="AutoShape 5"/>
          <p:cNvSpPr>
            <a:spLocks noChangeArrowheads="1"/>
          </p:cNvSpPr>
          <p:nvPr/>
        </p:nvSpPr>
        <p:spPr bwMode="auto">
          <a:xfrm>
            <a:off x="509475" y="136255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568781" y="1329348"/>
            <a:ext cx="203292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移动自组网络</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xmlns="" val="36240275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17853" y="1464251"/>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 name="矩形 4"/>
          <p:cNvSpPr>
            <a:spLocks noChangeArrowheads="1"/>
          </p:cNvSpPr>
          <p:nvPr/>
        </p:nvSpPr>
        <p:spPr bwMode="auto">
          <a:xfrm>
            <a:off x="635844" y="1414423"/>
            <a:ext cx="308289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zh-CN" altLang="en-US" sz="2000" b="1" dirty="0">
                <a:latin typeface="微软雅黑" pitchFamily="34" charset="-122"/>
                <a:ea typeface="微软雅黑" pitchFamily="34" charset="-122"/>
              </a:rPr>
              <a:t>移动自组网络的应用前景 </a:t>
            </a:r>
            <a:endParaRPr lang="en-US" altLang="zh-CN" sz="2000" b="1" dirty="0">
              <a:latin typeface="微软雅黑" pitchFamily="34" charset="-122"/>
              <a:ea typeface="微软雅黑" pitchFamily="34" charset="-122"/>
            </a:endParaRPr>
          </a:p>
        </p:txBody>
      </p:sp>
      <p:sp>
        <p:nvSpPr>
          <p:cNvPr id="4" name="Rectangle 46"/>
          <p:cNvSpPr>
            <a:spLocks noChangeArrowheads="1"/>
          </p:cNvSpPr>
          <p:nvPr/>
        </p:nvSpPr>
        <p:spPr bwMode="auto">
          <a:xfrm>
            <a:off x="517853" y="1809140"/>
            <a:ext cx="8312248" cy="136191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itchFamily="34" charset="-122"/>
                <a:ea typeface="微软雅黑" pitchFamily="34" charset="-122"/>
              </a:rPr>
              <a:t>携带</a:t>
            </a:r>
            <a:r>
              <a:rPr lang="zh-CN" altLang="en-US" sz="2000" b="1" dirty="0">
                <a:latin typeface="微软雅黑" pitchFamily="34" charset="-122"/>
                <a:ea typeface="微软雅黑" pitchFamily="34" charset="-122"/>
              </a:rPr>
              <a:t>了移动站</a:t>
            </a:r>
            <a:r>
              <a:rPr lang="zh-CN" altLang="en-US" sz="2000" b="1" dirty="0" smtClean="0">
                <a:latin typeface="微软雅黑" pitchFamily="34" charset="-122"/>
                <a:ea typeface="微软雅黑" pitchFamily="34" charset="-122"/>
              </a:rPr>
              <a:t>的作战人员可</a:t>
            </a:r>
            <a:r>
              <a:rPr lang="zh-CN" altLang="en-US" sz="2000" b="1" dirty="0">
                <a:latin typeface="微软雅黑" pitchFamily="34" charset="-122"/>
                <a:ea typeface="微软雅黑" pitchFamily="34" charset="-122"/>
              </a:rPr>
              <a:t>利用临时建立的移动自组网络进行通信。</a:t>
            </a: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作战的地面车辆群和坦克群，以及海上的舰艇群、空中的</a:t>
            </a:r>
            <a:r>
              <a:rPr lang="zh-CN" altLang="en-US" sz="2000" b="1" dirty="0" smtClean="0">
                <a:latin typeface="微软雅黑" pitchFamily="34" charset="-122"/>
                <a:ea typeface="微软雅黑" pitchFamily="34" charset="-122"/>
              </a:rPr>
              <a:t>机群组网。</a:t>
            </a:r>
            <a:endParaRPr lang="en-US" altLang="zh-CN" sz="2000" b="1" dirty="0" smtClean="0">
              <a:latin typeface="微软雅黑" pitchFamily="34" charset="-122"/>
              <a:ea typeface="微软雅黑"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itchFamily="34" charset="-122"/>
                <a:ea typeface="微软雅黑" pitchFamily="34" charset="-122"/>
              </a:rPr>
              <a:t>在</a:t>
            </a:r>
            <a:r>
              <a:rPr lang="zh-CN" altLang="en-US" sz="2000" b="1" dirty="0">
                <a:latin typeface="微软雅黑" pitchFamily="34" charset="-122"/>
                <a:ea typeface="微软雅黑" pitchFamily="34" charset="-122"/>
              </a:rPr>
              <a:t>抢险救灾</a:t>
            </a:r>
            <a:r>
              <a:rPr lang="zh-CN" altLang="en-US" sz="2000" b="1" dirty="0" smtClean="0">
                <a:latin typeface="微软雅黑" pitchFamily="34" charset="-122"/>
                <a:ea typeface="微软雅黑" pitchFamily="34" charset="-122"/>
              </a:rPr>
              <a:t>时，迅速组建移动</a:t>
            </a:r>
            <a:r>
              <a:rPr lang="zh-CN" altLang="en-US" sz="2000" b="1" dirty="0">
                <a:latin typeface="微软雅黑" pitchFamily="34" charset="-122"/>
                <a:ea typeface="微软雅黑" pitchFamily="34" charset="-122"/>
              </a:rPr>
              <a:t>自组</a:t>
            </a:r>
            <a:r>
              <a:rPr lang="zh-CN" altLang="en-US" sz="2000" b="1" dirty="0" smtClean="0">
                <a:latin typeface="微软雅黑" pitchFamily="34" charset="-122"/>
                <a:ea typeface="微软雅黑" pitchFamily="34" charset="-122"/>
              </a:rPr>
              <a:t>网络实现通信。</a:t>
            </a:r>
            <a:endParaRPr lang="zh-CN" altLang="en-US" sz="2000" b="1" dirty="0">
              <a:latin typeface="微软雅黑" pitchFamily="34" charset="-122"/>
              <a:ea typeface="微软雅黑" pitchFamily="34" charset="-122"/>
            </a:endParaRPr>
          </a:p>
        </p:txBody>
      </p:sp>
    </p:spTree>
    <p:extLst>
      <p:ext uri="{BB962C8B-B14F-4D97-AF65-F5344CB8AC3E}">
        <p14:creationId xmlns:p14="http://schemas.microsoft.com/office/powerpoint/2010/main" xmlns="" val="42275355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17853" y="869377"/>
            <a:ext cx="8291169" cy="309562"/>
          </a:xfrm>
          <a:prstGeom prst="roundRect">
            <a:avLst>
              <a:gd name="adj" fmla="val 16667"/>
            </a:avLst>
          </a:prstGeom>
          <a:solidFill>
            <a:srgbClr val="ABEBD7"/>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 name="矩形 4"/>
          <p:cNvSpPr>
            <a:spLocks noChangeArrowheads="1"/>
          </p:cNvSpPr>
          <p:nvPr/>
        </p:nvSpPr>
        <p:spPr bwMode="auto">
          <a:xfrm>
            <a:off x="635844" y="819549"/>
            <a:ext cx="275689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zh-CN" altLang="en-US" sz="2000" b="1" dirty="0">
                <a:latin typeface="微软雅黑" pitchFamily="34" charset="-122"/>
                <a:ea typeface="微软雅黑" pitchFamily="34" charset="-122"/>
              </a:rPr>
              <a:t>无线传感器网络 </a:t>
            </a:r>
            <a:r>
              <a:rPr lang="en-US" altLang="zh-CN" sz="2000" b="1" dirty="0">
                <a:latin typeface="微软雅黑" pitchFamily="34" charset="-122"/>
                <a:ea typeface="微软雅黑" pitchFamily="34" charset="-122"/>
              </a:rPr>
              <a:t>WSN</a:t>
            </a:r>
          </a:p>
        </p:txBody>
      </p:sp>
      <p:sp>
        <p:nvSpPr>
          <p:cNvPr id="4" name="Rectangle 46"/>
          <p:cNvSpPr>
            <a:spLocks noChangeArrowheads="1"/>
          </p:cNvSpPr>
          <p:nvPr/>
        </p:nvSpPr>
        <p:spPr bwMode="auto">
          <a:xfrm>
            <a:off x="517853" y="1214266"/>
            <a:ext cx="8291169" cy="305468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1900" b="1" dirty="0">
                <a:solidFill>
                  <a:srgbClr val="0000FF"/>
                </a:solidFill>
                <a:latin typeface="微软雅黑" pitchFamily="34" charset="-122"/>
                <a:ea typeface="微软雅黑" pitchFamily="34" charset="-122"/>
              </a:rPr>
              <a:t>无线传感器</a:t>
            </a:r>
            <a:r>
              <a:rPr lang="zh-CN" altLang="en-US" sz="1900" b="1" dirty="0" smtClean="0">
                <a:solidFill>
                  <a:srgbClr val="0000FF"/>
                </a:solidFill>
                <a:latin typeface="微软雅黑" pitchFamily="34" charset="-122"/>
                <a:ea typeface="微软雅黑" pitchFamily="34" charset="-122"/>
              </a:rPr>
              <a:t>网络 </a:t>
            </a:r>
            <a:r>
              <a:rPr lang="en-US" altLang="zh-CN" sz="1900" b="1" dirty="0" smtClean="0">
                <a:solidFill>
                  <a:srgbClr val="0000FF"/>
                </a:solidFill>
                <a:latin typeface="微软雅黑" pitchFamily="34" charset="-122"/>
                <a:ea typeface="微软雅黑" pitchFamily="34" charset="-122"/>
              </a:rPr>
              <a:t>WSN </a:t>
            </a:r>
            <a:r>
              <a:rPr lang="en-US" altLang="zh-CN" sz="1900" b="1" dirty="0">
                <a:latin typeface="微软雅黑" pitchFamily="34" charset="-122"/>
                <a:ea typeface="微软雅黑" pitchFamily="34" charset="-122"/>
              </a:rPr>
              <a:t>(Wireless Sensor Network) </a:t>
            </a:r>
            <a:r>
              <a:rPr lang="zh-CN" altLang="en-US" sz="1900" b="1" dirty="0">
                <a:latin typeface="微软雅黑" pitchFamily="34" charset="-122"/>
                <a:ea typeface="微软雅黑" pitchFamily="34" charset="-122"/>
              </a:rPr>
              <a:t>是由大量</a:t>
            </a:r>
            <a:r>
              <a:rPr lang="zh-CN" altLang="en-US" sz="1900" b="1" dirty="0">
                <a:solidFill>
                  <a:srgbClr val="0000FF"/>
                </a:solidFill>
                <a:latin typeface="微软雅黑" pitchFamily="34" charset="-122"/>
                <a:ea typeface="微软雅黑" pitchFamily="34" charset="-122"/>
              </a:rPr>
              <a:t>传感器</a:t>
            </a:r>
            <a:r>
              <a:rPr lang="zh-CN" altLang="en-US" sz="1900" b="1" dirty="0">
                <a:latin typeface="微软雅黑" pitchFamily="34" charset="-122"/>
                <a:ea typeface="微软雅黑" pitchFamily="34" charset="-122"/>
              </a:rPr>
              <a:t>结点通过无线通信技术构成的</a:t>
            </a:r>
            <a:r>
              <a:rPr lang="zh-CN" altLang="en-US" sz="1900" b="1" dirty="0">
                <a:solidFill>
                  <a:srgbClr val="0000FF"/>
                </a:solidFill>
                <a:latin typeface="微软雅黑" pitchFamily="34" charset="-122"/>
                <a:ea typeface="微软雅黑" pitchFamily="34" charset="-122"/>
              </a:rPr>
              <a:t>自组网络</a:t>
            </a:r>
            <a:r>
              <a:rPr lang="zh-CN" altLang="en-US" sz="1900" b="1" dirty="0">
                <a:latin typeface="微软雅黑" pitchFamily="34" charset="-122"/>
                <a:ea typeface="微软雅黑" pitchFamily="34" charset="-122"/>
              </a:rPr>
              <a:t>。</a:t>
            </a:r>
          </a:p>
          <a:p>
            <a:pPr marL="342900" indent="-342900" eaLnBrk="0" hangingPunct="0">
              <a:lnSpc>
                <a:spcPts val="3300"/>
              </a:lnSpc>
              <a:buClr>
                <a:srgbClr val="0070C0"/>
              </a:buClr>
              <a:buFont typeface="Wingdings" panose="05000000000000000000" pitchFamily="2" charset="2"/>
              <a:buChar char="l"/>
            </a:pPr>
            <a:r>
              <a:rPr lang="zh-CN" altLang="en-US" sz="1900" b="1" dirty="0">
                <a:latin typeface="微软雅黑" pitchFamily="34" charset="-122"/>
                <a:ea typeface="微软雅黑" pitchFamily="34" charset="-122"/>
              </a:rPr>
              <a:t>无线传感器网络的应用是进行各种数据的采集、处理和</a:t>
            </a:r>
            <a:r>
              <a:rPr lang="zh-CN" altLang="en-US" sz="1900" b="1" dirty="0" smtClean="0">
                <a:latin typeface="微软雅黑" pitchFamily="34" charset="-122"/>
                <a:ea typeface="微软雅黑" pitchFamily="34" charset="-122"/>
              </a:rPr>
              <a:t>传输。</a:t>
            </a:r>
            <a:endParaRPr lang="en-US" altLang="zh-CN" sz="1900" b="1" dirty="0" smtClean="0">
              <a:latin typeface="微软雅黑" pitchFamily="34" charset="-122"/>
              <a:ea typeface="微软雅黑"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1900" b="1" dirty="0" smtClean="0">
                <a:latin typeface="微软雅黑" pitchFamily="34" charset="-122"/>
                <a:ea typeface="微软雅黑" pitchFamily="34" charset="-122"/>
              </a:rPr>
              <a:t>特点：</a:t>
            </a:r>
            <a:endParaRPr lang="en-US" altLang="zh-CN" sz="1900" b="1" dirty="0" smtClean="0">
              <a:latin typeface="微软雅黑" pitchFamily="34" charset="-122"/>
              <a:ea typeface="微软雅黑" pitchFamily="34" charset="-122"/>
            </a:endParaRPr>
          </a:p>
          <a:p>
            <a:pPr marL="711200" lvl="1" indent="-347663" eaLnBrk="0" hangingPunct="0">
              <a:lnSpc>
                <a:spcPts val="3300"/>
              </a:lnSpc>
              <a:buClr>
                <a:srgbClr val="7030A0"/>
              </a:buClr>
              <a:buFont typeface="+mj-lt"/>
              <a:buAutoNum type="arabicPeriod"/>
            </a:pPr>
            <a:r>
              <a:rPr lang="zh-CN" altLang="en-US" sz="1900" b="1" dirty="0" smtClean="0">
                <a:latin typeface="微软雅黑" pitchFamily="34" charset="-122"/>
                <a:ea typeface="微软雅黑" pitchFamily="34" charset="-122"/>
              </a:rPr>
              <a:t>不</a:t>
            </a:r>
            <a:r>
              <a:rPr lang="zh-CN" altLang="en-US" sz="1900" b="1" dirty="0">
                <a:latin typeface="微软雅黑" pitchFamily="34" charset="-122"/>
                <a:ea typeface="微软雅黑" pitchFamily="34" charset="-122"/>
              </a:rPr>
              <a:t>需要很高的带宽</a:t>
            </a:r>
            <a:r>
              <a:rPr lang="zh-CN" altLang="en-US" sz="1900" b="1" dirty="0" smtClean="0">
                <a:latin typeface="微软雅黑" pitchFamily="34" charset="-122"/>
                <a:ea typeface="微软雅黑" pitchFamily="34" charset="-122"/>
              </a:rPr>
              <a:t>，必须</a:t>
            </a:r>
            <a:r>
              <a:rPr lang="zh-CN" altLang="en-US" sz="1900" b="1" dirty="0">
                <a:latin typeface="微软雅黑" pitchFamily="34" charset="-122"/>
                <a:ea typeface="微软雅黑" pitchFamily="34" charset="-122"/>
              </a:rPr>
              <a:t>保持</a:t>
            </a:r>
            <a:r>
              <a:rPr lang="zh-CN" altLang="en-US" sz="1900" b="1" dirty="0" smtClean="0">
                <a:latin typeface="微软雅黑" pitchFamily="34" charset="-122"/>
                <a:ea typeface="微软雅黑" pitchFamily="34" charset="-122"/>
              </a:rPr>
              <a:t>低功耗。</a:t>
            </a:r>
            <a:endParaRPr lang="zh-CN" altLang="en-US" sz="1900" b="1" dirty="0">
              <a:latin typeface="微软雅黑" pitchFamily="34" charset="-122"/>
              <a:ea typeface="微软雅黑" pitchFamily="34" charset="-122"/>
            </a:endParaRPr>
          </a:p>
          <a:p>
            <a:pPr marL="711200" lvl="1" indent="-347663" eaLnBrk="0" hangingPunct="0">
              <a:lnSpc>
                <a:spcPts val="3300"/>
              </a:lnSpc>
              <a:buClr>
                <a:srgbClr val="7030A0"/>
              </a:buClr>
              <a:buFont typeface="+mj-lt"/>
              <a:buAutoNum type="arabicPeriod"/>
            </a:pPr>
            <a:r>
              <a:rPr lang="zh-CN" altLang="en-US" sz="1900" b="1" dirty="0" smtClean="0">
                <a:latin typeface="微软雅黑" pitchFamily="34" charset="-122"/>
                <a:ea typeface="微软雅黑" pitchFamily="34" charset="-122"/>
              </a:rPr>
              <a:t>对</a:t>
            </a:r>
            <a:r>
              <a:rPr lang="zh-CN" altLang="en-US" sz="1900" b="1" dirty="0">
                <a:latin typeface="微软雅黑" pitchFamily="34" charset="-122"/>
                <a:ea typeface="微软雅黑" pitchFamily="34" charset="-122"/>
              </a:rPr>
              <a:t>协议栈的大小有严格的限制。</a:t>
            </a:r>
          </a:p>
          <a:p>
            <a:pPr marL="711200" lvl="1" indent="-347663" eaLnBrk="0" hangingPunct="0">
              <a:lnSpc>
                <a:spcPts val="3300"/>
              </a:lnSpc>
              <a:buClr>
                <a:srgbClr val="7030A0"/>
              </a:buClr>
              <a:buFont typeface="+mj-lt"/>
              <a:buAutoNum type="arabicPeriod"/>
            </a:pPr>
            <a:r>
              <a:rPr lang="zh-CN" altLang="en-US" sz="1900" b="1" dirty="0" smtClean="0">
                <a:latin typeface="微软雅黑" pitchFamily="34" charset="-122"/>
                <a:ea typeface="微软雅黑" pitchFamily="34" charset="-122"/>
              </a:rPr>
              <a:t>对</a:t>
            </a:r>
            <a:r>
              <a:rPr lang="zh-CN" altLang="en-US" sz="1900" b="1" dirty="0">
                <a:latin typeface="微软雅黑" pitchFamily="34" charset="-122"/>
                <a:ea typeface="微软雅黑" pitchFamily="34" charset="-122"/>
              </a:rPr>
              <a:t>网络安全性、结点自动配置、网络动态重组等方面有一定的要求。 </a:t>
            </a:r>
          </a:p>
        </p:txBody>
      </p:sp>
    </p:spTree>
    <p:extLst>
      <p:ext uri="{BB962C8B-B14F-4D97-AF65-F5344CB8AC3E}">
        <p14:creationId xmlns:p14="http://schemas.microsoft.com/office/powerpoint/2010/main" xmlns="" val="37242278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5"/>
          <p:cNvSpPr>
            <a:spLocks noChangeArrowheads="1"/>
          </p:cNvSpPr>
          <p:nvPr/>
        </p:nvSpPr>
        <p:spPr bwMode="auto">
          <a:xfrm>
            <a:off x="517853" y="644016"/>
            <a:ext cx="8133857"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 name="矩形 4"/>
          <p:cNvSpPr/>
          <p:nvPr/>
        </p:nvSpPr>
        <p:spPr>
          <a:xfrm>
            <a:off x="637984" y="594704"/>
            <a:ext cx="3005951" cy="400110"/>
          </a:xfrm>
          <a:prstGeom prst="rect">
            <a:avLst/>
          </a:prstGeom>
        </p:spPr>
        <p:txBody>
          <a:bodyPr wrap="none">
            <a:spAutoFit/>
          </a:bodyPr>
          <a:lstStyle/>
          <a:p>
            <a:r>
              <a:rPr lang="zh-CN" altLang="en-US" sz="2000" b="1" dirty="0">
                <a:latin typeface="微软雅黑" pitchFamily="34" charset="-122"/>
                <a:ea typeface="微软雅黑" pitchFamily="34" charset="-122"/>
              </a:rPr>
              <a:t>传感器结点的形状和组成</a:t>
            </a:r>
          </a:p>
        </p:txBody>
      </p:sp>
      <p:sp>
        <p:nvSpPr>
          <p:cNvPr id="6" name="圆角矩形 5"/>
          <p:cNvSpPr/>
          <p:nvPr/>
        </p:nvSpPr>
        <p:spPr>
          <a:xfrm>
            <a:off x="517852" y="1063160"/>
            <a:ext cx="8133857" cy="330098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Rectangle 6"/>
          <p:cNvSpPr>
            <a:spLocks noChangeArrowheads="1"/>
          </p:cNvSpPr>
          <p:nvPr/>
        </p:nvSpPr>
        <p:spPr bwMode="auto">
          <a:xfrm>
            <a:off x="4775611" y="1506925"/>
            <a:ext cx="3601404" cy="2245051"/>
          </a:xfrm>
          <a:prstGeom prst="rect">
            <a:avLst/>
          </a:prstGeom>
          <a:solidFill>
            <a:schemeClr val="bg1"/>
          </a:solidFill>
          <a:ln w="12700" cap="sq">
            <a:solidFill>
              <a:srgbClr val="333399"/>
            </a:solidFill>
            <a:miter lim="800000"/>
            <a:headEnd type="none" w="sm" len="sm"/>
            <a:tailEnd type="none" w="sm" len="sm"/>
          </a:ln>
          <a:effectLst/>
        </p:spPr>
        <p:txBody>
          <a:bodyPr wrap="none" anchor="ctr"/>
          <a:lstStyle/>
          <a:p>
            <a:pPr algn="ctr" eaLnBrk="0" hangingPunct="0"/>
            <a:endParaRPr lang="zh-CN" altLang="zh-CN" b="1">
              <a:latin typeface="微软雅黑" panose="020B0503020204020204" pitchFamily="34" charset="-122"/>
              <a:ea typeface="微软雅黑" panose="020B0503020204020204" pitchFamily="34" charset="-122"/>
            </a:endParaRPr>
          </a:p>
        </p:txBody>
      </p:sp>
      <p:sp>
        <p:nvSpPr>
          <p:cNvPr id="8" name="AutoShape 7"/>
          <p:cNvSpPr>
            <a:spLocks noChangeArrowheads="1"/>
          </p:cNvSpPr>
          <p:nvPr/>
        </p:nvSpPr>
        <p:spPr bwMode="auto">
          <a:xfrm>
            <a:off x="4965992" y="2586250"/>
            <a:ext cx="832924" cy="1038317"/>
          </a:xfrm>
          <a:prstGeom prst="roundRect">
            <a:avLst>
              <a:gd name="adj" fmla="val 16667"/>
            </a:avLst>
          </a:prstGeom>
          <a:solidFill>
            <a:srgbClr val="008000"/>
          </a:solidFill>
          <a:ln w="12700" cap="sq">
            <a:solidFill>
              <a:srgbClr val="333399"/>
            </a:solidFill>
            <a:round/>
            <a:headEnd type="none" w="sm" len="sm"/>
            <a:tailEnd type="none" w="sm" len="sm"/>
          </a:ln>
          <a:effectLst/>
          <a:extLst/>
        </p:spPr>
        <p:txBody>
          <a:bodyPr wrap="none" anchor="ctr"/>
          <a:lstStyle/>
          <a:p>
            <a:pPr algn="ctr" eaLnBrk="0" hangingPunct="0"/>
            <a:r>
              <a:rPr lang="zh-CN" altLang="en-US" b="1">
                <a:solidFill>
                  <a:schemeClr val="bg1"/>
                </a:solidFill>
                <a:latin typeface="微软雅黑" panose="020B0503020204020204" pitchFamily="34" charset="-122"/>
                <a:ea typeface="微软雅黑" panose="020B0503020204020204" pitchFamily="34" charset="-122"/>
              </a:rPr>
              <a:t>存储器</a:t>
            </a:r>
          </a:p>
        </p:txBody>
      </p:sp>
      <p:sp>
        <p:nvSpPr>
          <p:cNvPr id="9" name="AutoShape 8"/>
          <p:cNvSpPr>
            <a:spLocks noChangeArrowheads="1"/>
          </p:cNvSpPr>
          <p:nvPr/>
        </p:nvSpPr>
        <p:spPr bwMode="auto">
          <a:xfrm>
            <a:off x="5914733" y="1687058"/>
            <a:ext cx="945567" cy="664875"/>
          </a:xfrm>
          <a:prstGeom prst="roundRect">
            <a:avLst>
              <a:gd name="adj" fmla="val 16667"/>
            </a:avLst>
          </a:prstGeom>
          <a:solidFill>
            <a:srgbClr val="0000FF"/>
          </a:solidFill>
          <a:ln w="12700" cap="sq">
            <a:solidFill>
              <a:schemeClr val="tx2"/>
            </a:solidFill>
            <a:round/>
            <a:headEnd type="none" w="sm" len="sm"/>
            <a:tailEnd type="none" w="sm" len="sm"/>
          </a:ln>
          <a:effectLst/>
          <a:extLst/>
        </p:spPr>
        <p:txBody>
          <a:bodyPr wrap="none" anchor="ctr"/>
          <a:lstStyle/>
          <a:p>
            <a:pPr algn="ctr" eaLnBrk="0" hangingPunct="0"/>
            <a:r>
              <a:rPr lang="en-US" altLang="zh-CN" b="1">
                <a:solidFill>
                  <a:schemeClr val="bg1"/>
                </a:solidFill>
                <a:latin typeface="微软雅黑" panose="020B0503020204020204" pitchFamily="34" charset="-122"/>
                <a:ea typeface="微软雅黑" panose="020B0503020204020204" pitchFamily="34" charset="-122"/>
              </a:rPr>
              <a:t>CPU</a:t>
            </a:r>
          </a:p>
        </p:txBody>
      </p:sp>
      <p:grpSp>
        <p:nvGrpSpPr>
          <p:cNvPr id="10" name="Group 9"/>
          <p:cNvGrpSpPr>
            <a:grpSpLocks/>
          </p:cNvGrpSpPr>
          <p:nvPr/>
        </p:nvGrpSpPr>
        <p:grpSpPr bwMode="auto">
          <a:xfrm>
            <a:off x="6101942" y="2586250"/>
            <a:ext cx="1042346" cy="1032459"/>
            <a:chOff x="1296" y="2064"/>
            <a:chExt cx="768" cy="1344"/>
          </a:xfrm>
          <a:solidFill>
            <a:srgbClr val="00B050"/>
          </a:solidFill>
        </p:grpSpPr>
        <p:sp>
          <p:nvSpPr>
            <p:cNvPr id="11" name="AutoShape 10"/>
            <p:cNvSpPr>
              <a:spLocks noChangeArrowheads="1"/>
            </p:cNvSpPr>
            <p:nvPr/>
          </p:nvSpPr>
          <p:spPr bwMode="auto">
            <a:xfrm>
              <a:off x="1296" y="2064"/>
              <a:ext cx="192" cy="1344"/>
            </a:xfrm>
            <a:prstGeom prst="roundRect">
              <a:avLst>
                <a:gd name="adj" fmla="val 16667"/>
              </a:avLst>
            </a:prstGeom>
            <a:grpFill/>
            <a:ln w="12700" cap="sq">
              <a:solidFill>
                <a:srgbClr val="333399"/>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微软雅黑" panose="020B0503020204020204" pitchFamily="34" charset="-122"/>
                <a:ea typeface="微软雅黑" panose="020B0503020204020204" pitchFamily="34" charset="-122"/>
              </a:endParaRPr>
            </a:p>
          </p:txBody>
        </p:sp>
        <p:sp>
          <p:nvSpPr>
            <p:cNvPr id="12" name="AutoShape 11"/>
            <p:cNvSpPr>
              <a:spLocks noChangeArrowheads="1"/>
            </p:cNvSpPr>
            <p:nvPr/>
          </p:nvSpPr>
          <p:spPr bwMode="auto">
            <a:xfrm>
              <a:off x="1872" y="2064"/>
              <a:ext cx="192" cy="1344"/>
            </a:xfrm>
            <a:prstGeom prst="roundRect">
              <a:avLst>
                <a:gd name="adj" fmla="val 16667"/>
              </a:avLst>
            </a:prstGeom>
            <a:grpFill/>
            <a:ln w="12700" cap="sq">
              <a:solidFill>
                <a:srgbClr val="333399"/>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微软雅黑" panose="020B0503020204020204" pitchFamily="34" charset="-122"/>
                <a:ea typeface="微软雅黑" panose="020B0503020204020204" pitchFamily="34" charset="-122"/>
              </a:endParaRPr>
            </a:p>
          </p:txBody>
        </p:sp>
        <p:sp>
          <p:nvSpPr>
            <p:cNvPr id="13" name="AutoShape 12"/>
            <p:cNvSpPr>
              <a:spLocks noChangeArrowheads="1"/>
            </p:cNvSpPr>
            <p:nvPr/>
          </p:nvSpPr>
          <p:spPr bwMode="auto">
            <a:xfrm>
              <a:off x="1584" y="2064"/>
              <a:ext cx="192" cy="1344"/>
            </a:xfrm>
            <a:prstGeom prst="roundRect">
              <a:avLst>
                <a:gd name="adj" fmla="val 16667"/>
              </a:avLst>
            </a:prstGeom>
            <a:grpFill/>
            <a:ln w="12700" cap="sq">
              <a:solidFill>
                <a:srgbClr val="333399"/>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微软雅黑" panose="020B0503020204020204" pitchFamily="34" charset="-122"/>
                <a:ea typeface="微软雅黑" panose="020B0503020204020204" pitchFamily="34" charset="-122"/>
              </a:endParaRPr>
            </a:p>
          </p:txBody>
        </p:sp>
      </p:grpSp>
      <p:sp>
        <p:nvSpPr>
          <p:cNvPr id="14" name="AutoShape 13"/>
          <p:cNvSpPr>
            <a:spLocks noChangeArrowheads="1"/>
          </p:cNvSpPr>
          <p:nvPr/>
        </p:nvSpPr>
        <p:spPr bwMode="auto">
          <a:xfrm rot="5400000">
            <a:off x="6965988" y="1865357"/>
            <a:ext cx="613617" cy="257016"/>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FFFF"/>
          </a:solidFill>
          <a:ln w="12700" cap="sq">
            <a:solidFill>
              <a:srgbClr val="333399"/>
            </a:solidFill>
            <a:miter lim="800000"/>
            <a:headEnd type="none" w="sm" len="sm"/>
            <a:tailEnd type="none" w="sm" len="sm"/>
          </a:ln>
          <a:effectLst/>
          <a:extLst/>
        </p:spPr>
        <p:txBody>
          <a:bodyPr rot="10800000" vert="eaVert" wrap="none" anchor="ctr"/>
          <a:lstStyle/>
          <a:p>
            <a:pPr algn="ctr" eaLnBrk="0" hangingPunct="0"/>
            <a:endParaRPr lang="zh-CN" altLang="zh-CN" b="1">
              <a:latin typeface="微软雅黑" panose="020B0503020204020204" pitchFamily="34" charset="-122"/>
              <a:ea typeface="微软雅黑" panose="020B0503020204020204" pitchFamily="34" charset="-122"/>
            </a:endParaRPr>
          </a:p>
        </p:txBody>
      </p:sp>
      <p:sp>
        <p:nvSpPr>
          <p:cNvPr id="15" name="Rectangle 14"/>
          <p:cNvSpPr>
            <a:spLocks noChangeArrowheads="1"/>
          </p:cNvSpPr>
          <p:nvPr/>
        </p:nvSpPr>
        <p:spPr bwMode="auto">
          <a:xfrm>
            <a:off x="7135653" y="2716587"/>
            <a:ext cx="877163" cy="6047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rgbClr val="333399"/>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b="1">
                <a:latin typeface="微软雅黑" panose="020B0503020204020204" pitchFamily="34" charset="-122"/>
                <a:ea typeface="微软雅黑" panose="020B0503020204020204" pitchFamily="34" charset="-122"/>
              </a:rPr>
              <a:t>传感器</a:t>
            </a:r>
          </a:p>
          <a:p>
            <a:pPr algn="ctr" eaLnBrk="0" hangingPunct="0">
              <a:lnSpc>
                <a:spcPct val="85000"/>
              </a:lnSpc>
            </a:pPr>
            <a:r>
              <a:rPr lang="zh-CN" altLang="en-US" b="1">
                <a:latin typeface="微软雅黑" panose="020B0503020204020204" pitchFamily="34" charset="-122"/>
                <a:ea typeface="微软雅黑" panose="020B0503020204020204" pitchFamily="34" charset="-122"/>
              </a:rPr>
              <a:t>硬件</a:t>
            </a:r>
          </a:p>
        </p:txBody>
      </p:sp>
      <p:sp>
        <p:nvSpPr>
          <p:cNvPr id="16" name="Oval 15"/>
          <p:cNvSpPr>
            <a:spLocks noChangeArrowheads="1"/>
          </p:cNvSpPr>
          <p:nvPr/>
        </p:nvSpPr>
        <p:spPr bwMode="auto">
          <a:xfrm>
            <a:off x="5059598" y="1685593"/>
            <a:ext cx="664752" cy="629727"/>
          </a:xfrm>
          <a:prstGeom prst="ellipse">
            <a:avLst/>
          </a:prstGeom>
          <a:solidFill>
            <a:srgbClr val="CC00FF"/>
          </a:solidFill>
          <a:ln w="9525">
            <a:solidFill>
              <a:srgbClr val="333399"/>
            </a:solidFill>
            <a:round/>
            <a:headEnd/>
            <a:tailEnd/>
          </a:ln>
          <a:effectLst/>
          <a:extLst/>
        </p:spPr>
        <p:txBody>
          <a:bodyPr wrap="none" anchor="ctr"/>
          <a:lstStyle/>
          <a:p>
            <a:pPr algn="ctr"/>
            <a:r>
              <a:rPr lang="zh-CN" altLang="en-US" b="1">
                <a:solidFill>
                  <a:schemeClr val="bg1"/>
                </a:solidFill>
                <a:latin typeface="微软雅黑" panose="020B0503020204020204" pitchFamily="34" charset="-122"/>
                <a:ea typeface="微软雅黑" panose="020B0503020204020204" pitchFamily="34" charset="-122"/>
              </a:rPr>
              <a:t>电池</a:t>
            </a:r>
          </a:p>
        </p:txBody>
      </p:sp>
      <p:sp>
        <p:nvSpPr>
          <p:cNvPr id="17" name="Rectangle 16"/>
          <p:cNvSpPr>
            <a:spLocks noChangeArrowheads="1"/>
          </p:cNvSpPr>
          <p:nvPr/>
        </p:nvSpPr>
        <p:spPr bwMode="auto">
          <a:xfrm>
            <a:off x="7419641" y="1721115"/>
            <a:ext cx="877163" cy="563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rgbClr val="333399"/>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lnSpc>
                <a:spcPct val="85000"/>
              </a:lnSpc>
            </a:pPr>
            <a:r>
              <a:rPr lang="zh-CN" altLang="en-US" b="1" dirty="0">
                <a:latin typeface="微软雅黑" panose="020B0503020204020204" pitchFamily="34" charset="-122"/>
                <a:ea typeface="微软雅黑" panose="020B0503020204020204" pitchFamily="34" charset="-122"/>
              </a:rPr>
              <a:t>无线</a:t>
            </a:r>
          </a:p>
          <a:p>
            <a:pPr algn="ctr" eaLnBrk="0" hangingPunct="0">
              <a:lnSpc>
                <a:spcPct val="85000"/>
              </a:lnSpc>
            </a:pPr>
            <a:r>
              <a:rPr lang="zh-CN" altLang="en-US" b="1" dirty="0">
                <a:latin typeface="微软雅黑" panose="020B0503020204020204" pitchFamily="34" charset="-122"/>
                <a:ea typeface="微软雅黑" panose="020B0503020204020204" pitchFamily="34" charset="-122"/>
              </a:rPr>
              <a:t>收发器</a:t>
            </a:r>
          </a:p>
        </p:txBody>
      </p:sp>
      <p:pic>
        <p:nvPicPr>
          <p:cNvPr id="18" name="Picture 17" descr="UCB-sensor-dots"/>
          <p:cNvPicPr>
            <a:picLocks noChangeAspect="1" noChangeArrowheads="1"/>
          </p:cNvPicPr>
          <p:nvPr/>
        </p:nvPicPr>
        <p:blipFill>
          <a:blip r:embed="rId2" cstate="print">
            <a:extLst>
              <a:ext uri="{28A0092B-C50C-407E-A947-70E740481C1C}">
                <a14:useLocalDpi xmlns:a14="http://schemas.microsoft.com/office/drawing/2010/main" xmlns="" val="0"/>
              </a:ext>
            </a:extLst>
          </a:blip>
          <a:srcRect l="2850" t="11598" r="7932" b="12183"/>
          <a:stretch>
            <a:fillRect/>
          </a:stretch>
        </p:blipFill>
        <p:spPr bwMode="auto">
          <a:xfrm>
            <a:off x="758424" y="1506925"/>
            <a:ext cx="3693423" cy="22435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9" name="Text Box 21"/>
          <p:cNvSpPr txBox="1">
            <a:spLocks noChangeArrowheads="1"/>
          </p:cNvSpPr>
          <p:nvPr/>
        </p:nvSpPr>
        <p:spPr bwMode="auto">
          <a:xfrm>
            <a:off x="2176050" y="3823735"/>
            <a:ext cx="1027845"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b="1" dirty="0">
                <a:solidFill>
                  <a:srgbClr val="0000FF"/>
                </a:solidFill>
                <a:latin typeface="微软雅黑" panose="020B0503020204020204" pitchFamily="34" charset="-122"/>
                <a:ea typeface="微软雅黑" panose="020B0503020204020204" pitchFamily="34" charset="-122"/>
              </a:rPr>
              <a:t>(a</a:t>
            </a:r>
            <a:r>
              <a:rPr lang="en-US" altLang="zh-CN" b="1" dirty="0" smtClean="0">
                <a:solidFill>
                  <a:srgbClr val="0000FF"/>
                </a:solidFill>
                <a:latin typeface="微软雅黑" panose="020B0503020204020204" pitchFamily="34" charset="-122"/>
                <a:ea typeface="微软雅黑" panose="020B0503020204020204" pitchFamily="34" charset="-122"/>
              </a:rPr>
              <a:t>) </a:t>
            </a:r>
            <a:r>
              <a:rPr lang="zh-CN" altLang="en-US" b="1" dirty="0" smtClean="0">
                <a:solidFill>
                  <a:srgbClr val="0000FF"/>
                </a:solidFill>
                <a:latin typeface="微软雅黑" panose="020B0503020204020204" pitchFamily="34" charset="-122"/>
                <a:ea typeface="微软雅黑" panose="020B0503020204020204" pitchFamily="34" charset="-122"/>
              </a:rPr>
              <a:t>形状</a:t>
            </a:r>
            <a:endParaRPr lang="en-US" altLang="zh-CN" b="1" dirty="0">
              <a:solidFill>
                <a:srgbClr val="0000FF"/>
              </a:solidFill>
              <a:latin typeface="微软雅黑" panose="020B0503020204020204" pitchFamily="34" charset="-122"/>
              <a:ea typeface="微软雅黑" panose="020B0503020204020204" pitchFamily="34" charset="-122"/>
            </a:endParaRPr>
          </a:p>
        </p:txBody>
      </p:sp>
      <p:sp>
        <p:nvSpPr>
          <p:cNvPr id="20" name="Text Box 22"/>
          <p:cNvSpPr txBox="1">
            <a:spLocks noChangeArrowheads="1"/>
          </p:cNvSpPr>
          <p:nvPr/>
        </p:nvSpPr>
        <p:spPr bwMode="auto">
          <a:xfrm>
            <a:off x="6109152" y="3831059"/>
            <a:ext cx="1048685"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b="1" dirty="0">
                <a:solidFill>
                  <a:srgbClr val="0000FF"/>
                </a:solidFill>
                <a:latin typeface="微软雅黑" panose="020B0503020204020204" pitchFamily="34" charset="-122"/>
                <a:ea typeface="微软雅黑" panose="020B0503020204020204" pitchFamily="34" charset="-122"/>
              </a:rPr>
              <a:t>(b</a:t>
            </a:r>
            <a:r>
              <a:rPr lang="en-US" altLang="zh-CN" b="1" dirty="0" smtClean="0">
                <a:solidFill>
                  <a:srgbClr val="0000FF"/>
                </a:solidFill>
                <a:latin typeface="微软雅黑" panose="020B0503020204020204" pitchFamily="34" charset="-122"/>
                <a:ea typeface="微软雅黑" panose="020B0503020204020204" pitchFamily="34" charset="-122"/>
              </a:rPr>
              <a:t>) </a:t>
            </a:r>
            <a:r>
              <a:rPr lang="zh-CN" altLang="en-US" b="1" dirty="0" smtClean="0">
                <a:solidFill>
                  <a:srgbClr val="0000FF"/>
                </a:solidFill>
                <a:latin typeface="微软雅黑" panose="020B0503020204020204" pitchFamily="34" charset="-122"/>
                <a:ea typeface="微软雅黑" panose="020B0503020204020204" pitchFamily="34" charset="-122"/>
              </a:rPr>
              <a:t>组成</a:t>
            </a:r>
            <a:endParaRPr lang="en-US" altLang="zh-CN" b="1" dirty="0">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7418322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17853" y="780665"/>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 name="矩形 4"/>
          <p:cNvSpPr>
            <a:spLocks noChangeArrowheads="1"/>
          </p:cNvSpPr>
          <p:nvPr/>
        </p:nvSpPr>
        <p:spPr bwMode="auto">
          <a:xfrm>
            <a:off x="635844" y="730837"/>
            <a:ext cx="385233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zh-CN" altLang="en-US" sz="2000" b="1" dirty="0">
                <a:latin typeface="微软雅黑" pitchFamily="34" charset="-122"/>
                <a:ea typeface="微软雅黑" pitchFamily="34" charset="-122"/>
              </a:rPr>
              <a:t>无线传感器网络主要的应用领域 </a:t>
            </a:r>
            <a:endParaRPr lang="en-US" altLang="zh-CN" sz="2000" b="1" dirty="0">
              <a:latin typeface="微软雅黑" pitchFamily="34" charset="-122"/>
              <a:ea typeface="微软雅黑" pitchFamily="34" charset="-122"/>
            </a:endParaRPr>
          </a:p>
        </p:txBody>
      </p:sp>
      <p:sp>
        <p:nvSpPr>
          <p:cNvPr id="4" name="Rectangle 46"/>
          <p:cNvSpPr>
            <a:spLocks noChangeArrowheads="1"/>
          </p:cNvSpPr>
          <p:nvPr/>
        </p:nvSpPr>
        <p:spPr bwMode="auto">
          <a:xfrm>
            <a:off x="517853" y="1125554"/>
            <a:ext cx="8319072" cy="305468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无线传感器网络主要的应用领域就是组成</a:t>
            </a:r>
            <a:r>
              <a:rPr lang="zh-CN" altLang="en-US" sz="2000" b="1" dirty="0" smtClean="0">
                <a:latin typeface="微软雅黑" pitchFamily="34" charset="-122"/>
                <a:ea typeface="微软雅黑" pitchFamily="34" charset="-122"/>
              </a:rPr>
              <a:t>各种</a:t>
            </a:r>
            <a:r>
              <a:rPr lang="zh-CN" altLang="en-US" sz="2000" b="1" dirty="0" smtClean="0">
                <a:solidFill>
                  <a:srgbClr val="0000FF"/>
                </a:solidFill>
                <a:latin typeface="微软雅黑" pitchFamily="34" charset="-122"/>
                <a:ea typeface="微软雅黑" pitchFamily="34" charset="-122"/>
              </a:rPr>
              <a:t>物联网 </a:t>
            </a:r>
            <a:r>
              <a:rPr lang="en-US" altLang="zh-CN" sz="2000" b="1" dirty="0" err="1" smtClean="0">
                <a:latin typeface="微软雅黑" pitchFamily="34" charset="-122"/>
                <a:ea typeface="微软雅黑" pitchFamily="34" charset="-122"/>
              </a:rPr>
              <a:t>IoT</a:t>
            </a:r>
            <a:r>
              <a:rPr lang="en-US" altLang="zh-CN" sz="2000" b="1" dirty="0" smtClean="0">
                <a:latin typeface="微软雅黑" pitchFamily="34" charset="-122"/>
                <a:ea typeface="微软雅黑" pitchFamily="34" charset="-122"/>
              </a:rPr>
              <a:t> </a:t>
            </a:r>
            <a:r>
              <a:rPr lang="en-US" altLang="zh-CN" sz="2000" b="1" dirty="0">
                <a:latin typeface="微软雅黑" pitchFamily="34" charset="-122"/>
                <a:ea typeface="微软雅黑" pitchFamily="34" charset="-122"/>
              </a:rPr>
              <a:t>(Internet of Things) </a:t>
            </a:r>
            <a:r>
              <a:rPr lang="zh-CN" altLang="en-US" sz="2000" b="1" dirty="0">
                <a:latin typeface="微软雅黑" pitchFamily="34" charset="-122"/>
                <a:ea typeface="微软雅黑" pitchFamily="34" charset="-122"/>
              </a:rPr>
              <a:t>，例如：</a:t>
            </a:r>
          </a:p>
          <a:p>
            <a:pPr marL="684000"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环境监测与</a:t>
            </a:r>
            <a:r>
              <a:rPr lang="zh-CN" altLang="en-US" sz="2000" b="1" dirty="0" smtClean="0">
                <a:latin typeface="微软雅黑" pitchFamily="34" charset="-122"/>
                <a:ea typeface="微软雅黑" pitchFamily="34" charset="-122"/>
              </a:rPr>
              <a:t>保护；</a:t>
            </a:r>
            <a:endParaRPr lang="zh-CN" altLang="en-US" sz="2000" b="1" dirty="0">
              <a:latin typeface="微软雅黑" pitchFamily="34" charset="-122"/>
              <a:ea typeface="微软雅黑" pitchFamily="34" charset="-122"/>
            </a:endParaRPr>
          </a:p>
          <a:p>
            <a:pPr marL="684000"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战争中对敌情的侦查和对兵力、装备、物资等的监控；</a:t>
            </a:r>
          </a:p>
          <a:p>
            <a:pPr marL="684000"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医疗中对病房的监测和对患者的护理；</a:t>
            </a:r>
          </a:p>
          <a:p>
            <a:pPr marL="684000"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在危险的工业</a:t>
            </a:r>
            <a:r>
              <a:rPr lang="zh-CN" altLang="en-US" sz="2000" b="1" dirty="0" smtClean="0">
                <a:latin typeface="微软雅黑" pitchFamily="34" charset="-122"/>
                <a:ea typeface="微软雅黑" pitchFamily="34" charset="-122"/>
              </a:rPr>
              <a:t>环境中</a:t>
            </a:r>
            <a:r>
              <a:rPr lang="zh-CN" altLang="en-US" sz="2000" b="1" dirty="0">
                <a:latin typeface="微软雅黑" pitchFamily="34" charset="-122"/>
                <a:ea typeface="微软雅黑" pitchFamily="34" charset="-122"/>
              </a:rPr>
              <a:t>的安全监测；</a:t>
            </a:r>
          </a:p>
          <a:p>
            <a:pPr marL="684000"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城市交通管理、建筑内的温度</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照明</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安全控制等。 </a:t>
            </a:r>
          </a:p>
        </p:txBody>
      </p:sp>
    </p:spTree>
    <p:extLst>
      <p:ext uri="{BB962C8B-B14F-4D97-AF65-F5344CB8AC3E}">
        <p14:creationId xmlns:p14="http://schemas.microsoft.com/office/powerpoint/2010/main" xmlns="" val="41851703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17853" y="1143733"/>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 name="矩形 4"/>
          <p:cNvSpPr>
            <a:spLocks noChangeArrowheads="1"/>
          </p:cNvSpPr>
          <p:nvPr/>
        </p:nvSpPr>
        <p:spPr bwMode="auto">
          <a:xfrm>
            <a:off x="635844" y="1093905"/>
            <a:ext cx="333777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zh-CN" altLang="en-US" sz="2000" b="1" dirty="0">
                <a:latin typeface="微软雅黑" pitchFamily="34" charset="-122"/>
                <a:ea typeface="微软雅黑" pitchFamily="34" charset="-122"/>
              </a:rPr>
              <a:t>移动自组网络</a:t>
            </a:r>
            <a:r>
              <a:rPr lang="zh-CN" altLang="en-US" sz="2000" b="1" dirty="0">
                <a:solidFill>
                  <a:srgbClr val="0000FF"/>
                </a:solidFill>
                <a:latin typeface="微软雅黑" pitchFamily="34" charset="-122"/>
                <a:ea typeface="微软雅黑" pitchFamily="34" charset="-122"/>
              </a:rPr>
              <a:t>不同于</a:t>
            </a:r>
            <a:r>
              <a:rPr lang="zh-CN" altLang="en-US" sz="2000" b="1" dirty="0">
                <a:latin typeface="微软雅黑" pitchFamily="34" charset="-122"/>
                <a:ea typeface="微软雅黑" pitchFamily="34" charset="-122"/>
              </a:rPr>
              <a:t>移动 </a:t>
            </a:r>
            <a:r>
              <a:rPr lang="en-US" altLang="zh-CN" sz="2000" b="1" dirty="0">
                <a:latin typeface="微软雅黑" pitchFamily="34" charset="-122"/>
                <a:ea typeface="微软雅黑" pitchFamily="34" charset="-122"/>
              </a:rPr>
              <a:t>IP</a:t>
            </a:r>
          </a:p>
        </p:txBody>
      </p:sp>
      <p:sp>
        <p:nvSpPr>
          <p:cNvPr id="4" name="Rectangle 46"/>
          <p:cNvSpPr>
            <a:spLocks noChangeArrowheads="1"/>
          </p:cNvSpPr>
          <p:nvPr/>
        </p:nvSpPr>
        <p:spPr bwMode="auto">
          <a:xfrm>
            <a:off x="517853" y="1488622"/>
            <a:ext cx="8133857" cy="220829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solidFill>
                  <a:srgbClr val="0000FF"/>
                </a:solidFill>
                <a:latin typeface="微软雅黑" pitchFamily="34" charset="-122"/>
                <a:ea typeface="微软雅黑" pitchFamily="34" charset="-122"/>
              </a:rPr>
              <a:t>移动 </a:t>
            </a:r>
            <a:r>
              <a:rPr lang="en-US" altLang="zh-CN" sz="2000" b="1" dirty="0">
                <a:solidFill>
                  <a:srgbClr val="0000FF"/>
                </a:solidFill>
                <a:latin typeface="微软雅黑" pitchFamily="34" charset="-122"/>
                <a:ea typeface="微软雅黑" pitchFamily="34" charset="-122"/>
              </a:rPr>
              <a:t>IP </a:t>
            </a:r>
            <a:r>
              <a:rPr lang="zh-CN" altLang="en-US" sz="2000" b="1" dirty="0">
                <a:latin typeface="微软雅黑" pitchFamily="34" charset="-122"/>
                <a:ea typeface="微软雅黑" pitchFamily="34" charset="-122"/>
              </a:rPr>
              <a:t>技术使漫游的主机可以用多种方式连接到互联网。</a:t>
            </a:r>
          </a:p>
          <a:p>
            <a:pPr marL="342900" indent="-342900" eaLnBrk="0" hangingPunct="0">
              <a:lnSpc>
                <a:spcPts val="3300"/>
              </a:lnSpc>
              <a:buClr>
                <a:srgbClr val="0070C0"/>
              </a:buClr>
              <a:buFont typeface="Wingdings" panose="05000000000000000000" pitchFamily="2" charset="2"/>
              <a:buChar char="l"/>
            </a:pPr>
            <a:r>
              <a:rPr lang="zh-CN" altLang="en-US" sz="2000" b="1" dirty="0">
                <a:solidFill>
                  <a:srgbClr val="0000FF"/>
                </a:solidFill>
                <a:latin typeface="微软雅黑" pitchFamily="34" charset="-122"/>
                <a:ea typeface="微软雅黑" pitchFamily="34" charset="-122"/>
              </a:rPr>
              <a:t>移动 </a:t>
            </a:r>
            <a:r>
              <a:rPr lang="en-US" altLang="zh-CN" sz="2000" b="1" dirty="0">
                <a:solidFill>
                  <a:srgbClr val="0000FF"/>
                </a:solidFill>
                <a:latin typeface="微软雅黑" pitchFamily="34" charset="-122"/>
                <a:ea typeface="微软雅黑" pitchFamily="34" charset="-122"/>
              </a:rPr>
              <a:t>IP </a:t>
            </a:r>
            <a:r>
              <a:rPr lang="zh-CN" altLang="en-US" sz="2000" b="1" dirty="0">
                <a:latin typeface="微软雅黑" pitchFamily="34" charset="-122"/>
                <a:ea typeface="微软雅黑" pitchFamily="34" charset="-122"/>
              </a:rPr>
              <a:t>的核心网络功能仍然是基于在固定互联网中一直在使用的各种路由选择协议。</a:t>
            </a:r>
          </a:p>
          <a:p>
            <a:pPr marL="342900" indent="-342900" eaLnBrk="0" hangingPunct="0">
              <a:lnSpc>
                <a:spcPts val="3300"/>
              </a:lnSpc>
              <a:buClr>
                <a:srgbClr val="0070C0"/>
              </a:buClr>
              <a:buFont typeface="Wingdings" panose="05000000000000000000" pitchFamily="2" charset="2"/>
              <a:buChar char="l"/>
            </a:pPr>
            <a:r>
              <a:rPr lang="zh-CN" altLang="en-US" sz="2000" b="1" dirty="0">
                <a:solidFill>
                  <a:srgbClr val="0000FF"/>
                </a:solidFill>
                <a:latin typeface="微软雅黑" pitchFamily="34" charset="-122"/>
                <a:ea typeface="微软雅黑" pitchFamily="34" charset="-122"/>
              </a:rPr>
              <a:t>移动自组网络</a:t>
            </a:r>
            <a:r>
              <a:rPr lang="zh-CN" altLang="en-US" sz="2000" b="1" dirty="0">
                <a:latin typeface="微软雅黑" pitchFamily="34" charset="-122"/>
                <a:ea typeface="微软雅黑" pitchFamily="34" charset="-122"/>
              </a:rPr>
              <a:t>是将移动性扩展到无线领域中的自治系统，它具有自己特定的路由选择协议，并且可以不和互联网相连。 </a:t>
            </a:r>
          </a:p>
        </p:txBody>
      </p:sp>
    </p:spTree>
    <p:extLst>
      <p:ext uri="{BB962C8B-B14F-4D97-AF65-F5344CB8AC3E}">
        <p14:creationId xmlns:p14="http://schemas.microsoft.com/office/powerpoint/2010/main" xmlns="" val="22130016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17853" y="753369"/>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 name="矩形 4"/>
          <p:cNvSpPr>
            <a:spLocks noChangeArrowheads="1"/>
          </p:cNvSpPr>
          <p:nvPr/>
        </p:nvSpPr>
        <p:spPr bwMode="auto">
          <a:xfrm>
            <a:off x="635844" y="70354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zh-CN" altLang="en-US" sz="2000" b="1" dirty="0">
                <a:latin typeface="微软雅黑" pitchFamily="34" charset="-122"/>
                <a:ea typeface="微软雅黑" pitchFamily="34" charset="-122"/>
              </a:rPr>
              <a:t>几种不同的接入</a:t>
            </a:r>
            <a:endParaRPr lang="en-US" altLang="zh-CN" sz="2000" b="1" dirty="0">
              <a:latin typeface="微软雅黑" pitchFamily="34" charset="-122"/>
              <a:ea typeface="微软雅黑" pitchFamily="34" charset="-122"/>
            </a:endParaRPr>
          </a:p>
        </p:txBody>
      </p:sp>
      <p:sp>
        <p:nvSpPr>
          <p:cNvPr id="4" name="Rectangle 46"/>
          <p:cNvSpPr>
            <a:spLocks noChangeArrowheads="1"/>
          </p:cNvSpPr>
          <p:nvPr/>
        </p:nvSpPr>
        <p:spPr bwMode="auto">
          <a:xfrm>
            <a:off x="517853" y="1098258"/>
            <a:ext cx="8133857" cy="320857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2700"/>
              </a:lnSpc>
              <a:buClr>
                <a:srgbClr val="0070C0"/>
              </a:buClr>
              <a:buFont typeface="Wingdings" panose="05000000000000000000" pitchFamily="2" charset="2"/>
              <a:buChar char="l"/>
            </a:pPr>
            <a:r>
              <a:rPr lang="zh-CN" altLang="en-US" b="1" dirty="0">
                <a:solidFill>
                  <a:srgbClr val="0000FF"/>
                </a:solidFill>
                <a:latin typeface="微软雅黑" pitchFamily="34" charset="-122"/>
                <a:ea typeface="微软雅黑" pitchFamily="34" charset="-122"/>
              </a:rPr>
              <a:t>固定</a:t>
            </a:r>
            <a:r>
              <a:rPr lang="zh-CN" altLang="en-US" b="1" dirty="0" smtClean="0">
                <a:solidFill>
                  <a:srgbClr val="0000FF"/>
                </a:solidFill>
                <a:latin typeface="微软雅黑" pitchFamily="34" charset="-122"/>
                <a:ea typeface="微软雅黑" pitchFamily="34" charset="-122"/>
              </a:rPr>
              <a:t>接入 </a:t>
            </a:r>
            <a:r>
              <a:rPr lang="en-US" altLang="zh-CN" b="1" dirty="0" smtClean="0">
                <a:latin typeface="微软雅黑" pitchFamily="34" charset="-122"/>
                <a:ea typeface="微软雅黑" pitchFamily="34" charset="-122"/>
              </a:rPr>
              <a:t>(</a:t>
            </a:r>
            <a:r>
              <a:rPr lang="en-US" altLang="zh-CN" b="1" dirty="0">
                <a:latin typeface="微软雅黑" pitchFamily="34" charset="-122"/>
                <a:ea typeface="微软雅黑" pitchFamily="34" charset="-122"/>
              </a:rPr>
              <a:t>fixed access</a:t>
            </a:r>
            <a:r>
              <a:rPr lang="en-US" altLang="zh-CN" b="1" dirty="0" smtClean="0">
                <a:latin typeface="微软雅黑" pitchFamily="34" charset="-122"/>
                <a:ea typeface="微软雅黑" pitchFamily="34" charset="-122"/>
              </a:rPr>
              <a:t>) —— </a:t>
            </a:r>
            <a:r>
              <a:rPr lang="zh-CN" altLang="en-US" b="1" dirty="0" smtClean="0">
                <a:latin typeface="微软雅黑" pitchFamily="34" charset="-122"/>
                <a:ea typeface="微软雅黑" pitchFamily="34" charset="-122"/>
              </a:rPr>
              <a:t>在</a:t>
            </a:r>
            <a:r>
              <a:rPr lang="zh-CN" altLang="en-US" b="1" dirty="0">
                <a:latin typeface="微软雅黑" pitchFamily="34" charset="-122"/>
                <a:ea typeface="微软雅黑" pitchFamily="34" charset="-122"/>
              </a:rPr>
              <a:t>作为网络用户期间，用户设置的地理位置保持不变。</a:t>
            </a:r>
          </a:p>
          <a:p>
            <a:pPr marL="342900" indent="-342900" eaLnBrk="0" hangingPunct="0">
              <a:lnSpc>
                <a:spcPts val="2700"/>
              </a:lnSpc>
              <a:buClr>
                <a:srgbClr val="0070C0"/>
              </a:buClr>
              <a:buFont typeface="Wingdings" panose="05000000000000000000" pitchFamily="2" charset="2"/>
              <a:buChar char="l"/>
            </a:pPr>
            <a:r>
              <a:rPr lang="zh-CN" altLang="en-US" b="1" dirty="0">
                <a:solidFill>
                  <a:srgbClr val="0000FF"/>
                </a:solidFill>
                <a:latin typeface="微软雅黑" pitchFamily="34" charset="-122"/>
                <a:ea typeface="微软雅黑" pitchFamily="34" charset="-122"/>
              </a:rPr>
              <a:t>移动</a:t>
            </a:r>
            <a:r>
              <a:rPr lang="zh-CN" altLang="en-US" b="1" dirty="0" smtClean="0">
                <a:solidFill>
                  <a:srgbClr val="0000FF"/>
                </a:solidFill>
                <a:latin typeface="微软雅黑" pitchFamily="34" charset="-122"/>
                <a:ea typeface="微软雅黑" pitchFamily="34" charset="-122"/>
              </a:rPr>
              <a:t>接入 </a:t>
            </a:r>
            <a:r>
              <a:rPr lang="en-US" altLang="zh-CN" b="1" dirty="0" smtClean="0">
                <a:latin typeface="微软雅黑" pitchFamily="34" charset="-122"/>
                <a:ea typeface="微软雅黑" pitchFamily="34" charset="-122"/>
              </a:rPr>
              <a:t>(</a:t>
            </a:r>
            <a:r>
              <a:rPr lang="en-US" altLang="zh-CN" b="1" dirty="0">
                <a:latin typeface="微软雅黑" pitchFamily="34" charset="-122"/>
                <a:ea typeface="微软雅黑" pitchFamily="34" charset="-122"/>
              </a:rPr>
              <a:t>mobility access</a:t>
            </a:r>
            <a:r>
              <a:rPr lang="en-US" altLang="zh-CN" b="1" dirty="0" smtClean="0">
                <a:latin typeface="微软雅黑" pitchFamily="34" charset="-122"/>
                <a:ea typeface="微软雅黑" pitchFamily="34" charset="-122"/>
              </a:rPr>
              <a:t>) —— </a:t>
            </a:r>
            <a:r>
              <a:rPr lang="zh-CN" altLang="en-US" b="1" dirty="0" smtClean="0">
                <a:latin typeface="微软雅黑" pitchFamily="34" charset="-122"/>
                <a:ea typeface="微软雅黑" pitchFamily="34" charset="-122"/>
              </a:rPr>
              <a:t>用户</a:t>
            </a:r>
            <a:r>
              <a:rPr lang="zh-CN" altLang="en-US" b="1" dirty="0">
                <a:latin typeface="微软雅黑" pitchFamily="34" charset="-122"/>
                <a:ea typeface="微软雅黑" pitchFamily="34" charset="-122"/>
              </a:rPr>
              <a:t>设置能够以车辆速度移动时进行网络通信。当发生切换时，通信仍然是连续的。</a:t>
            </a:r>
          </a:p>
          <a:p>
            <a:pPr marL="342900" indent="-342900" eaLnBrk="0" hangingPunct="0">
              <a:lnSpc>
                <a:spcPts val="2700"/>
              </a:lnSpc>
              <a:buClr>
                <a:srgbClr val="0070C0"/>
              </a:buClr>
              <a:buFont typeface="Wingdings" panose="05000000000000000000" pitchFamily="2" charset="2"/>
              <a:buChar char="l"/>
            </a:pPr>
            <a:r>
              <a:rPr lang="zh-CN" altLang="en-US" b="1" dirty="0">
                <a:solidFill>
                  <a:srgbClr val="0000FF"/>
                </a:solidFill>
                <a:latin typeface="微软雅黑" pitchFamily="34" charset="-122"/>
                <a:ea typeface="微软雅黑" pitchFamily="34" charset="-122"/>
              </a:rPr>
              <a:t>便携</a:t>
            </a:r>
            <a:r>
              <a:rPr lang="zh-CN" altLang="en-US" b="1" dirty="0" smtClean="0">
                <a:solidFill>
                  <a:srgbClr val="0000FF"/>
                </a:solidFill>
                <a:latin typeface="微软雅黑" pitchFamily="34" charset="-122"/>
                <a:ea typeface="微软雅黑" pitchFamily="34" charset="-122"/>
              </a:rPr>
              <a:t>接入 </a:t>
            </a:r>
            <a:r>
              <a:rPr lang="en-US" altLang="zh-CN" b="1" dirty="0" smtClean="0">
                <a:latin typeface="微软雅黑" pitchFamily="34" charset="-122"/>
                <a:ea typeface="微软雅黑" pitchFamily="34" charset="-122"/>
              </a:rPr>
              <a:t>(</a:t>
            </a:r>
            <a:r>
              <a:rPr lang="en-US" altLang="zh-CN" b="1" dirty="0">
                <a:latin typeface="微软雅黑" pitchFamily="34" charset="-122"/>
                <a:ea typeface="微软雅黑" pitchFamily="34" charset="-122"/>
              </a:rPr>
              <a:t>portable access</a:t>
            </a:r>
            <a:r>
              <a:rPr lang="en-US" altLang="zh-CN" b="1" dirty="0" smtClean="0">
                <a:latin typeface="微软雅黑" pitchFamily="34" charset="-122"/>
                <a:ea typeface="微软雅黑" pitchFamily="34" charset="-122"/>
              </a:rPr>
              <a:t>) —— </a:t>
            </a:r>
            <a:r>
              <a:rPr lang="zh-CN" altLang="en-US" b="1" dirty="0" smtClean="0">
                <a:latin typeface="微软雅黑" pitchFamily="34" charset="-122"/>
                <a:ea typeface="微软雅黑" pitchFamily="34" charset="-122"/>
              </a:rPr>
              <a:t>在</a:t>
            </a:r>
            <a:r>
              <a:rPr lang="zh-CN" altLang="en-US" b="1" dirty="0">
                <a:latin typeface="微软雅黑" pitchFamily="34" charset="-122"/>
                <a:ea typeface="微软雅黑" pitchFamily="34" charset="-122"/>
              </a:rPr>
              <a:t>受限的网络覆盖面积中，用户设备能够在以步行速度移动时进行网络通信，提供有限的切换能力。</a:t>
            </a:r>
          </a:p>
          <a:p>
            <a:pPr marL="342900" indent="-342900" eaLnBrk="0" hangingPunct="0">
              <a:lnSpc>
                <a:spcPts val="2700"/>
              </a:lnSpc>
              <a:buClr>
                <a:srgbClr val="0070C0"/>
              </a:buClr>
              <a:buFont typeface="Wingdings" panose="05000000000000000000" pitchFamily="2" charset="2"/>
              <a:buChar char="l"/>
            </a:pPr>
            <a:r>
              <a:rPr lang="zh-CN" altLang="en-US" b="1" dirty="0">
                <a:solidFill>
                  <a:srgbClr val="0000FF"/>
                </a:solidFill>
                <a:latin typeface="微软雅黑" pitchFamily="34" charset="-122"/>
                <a:ea typeface="微软雅黑" pitchFamily="34" charset="-122"/>
              </a:rPr>
              <a:t>游牧</a:t>
            </a:r>
            <a:r>
              <a:rPr lang="zh-CN" altLang="en-US" b="1" dirty="0" smtClean="0">
                <a:solidFill>
                  <a:srgbClr val="0000FF"/>
                </a:solidFill>
                <a:latin typeface="微软雅黑" pitchFamily="34" charset="-122"/>
                <a:ea typeface="微软雅黑" pitchFamily="34" charset="-122"/>
              </a:rPr>
              <a:t>接入 </a:t>
            </a:r>
            <a:r>
              <a:rPr lang="en-US" altLang="zh-CN" b="1" dirty="0" smtClean="0">
                <a:latin typeface="微软雅黑" pitchFamily="34" charset="-122"/>
                <a:ea typeface="微软雅黑" pitchFamily="34" charset="-122"/>
              </a:rPr>
              <a:t>(</a:t>
            </a:r>
            <a:r>
              <a:rPr lang="en-US" altLang="zh-CN" b="1" dirty="0">
                <a:latin typeface="微软雅黑" pitchFamily="34" charset="-122"/>
                <a:ea typeface="微软雅黑" pitchFamily="34" charset="-122"/>
              </a:rPr>
              <a:t>nomadic access</a:t>
            </a:r>
            <a:r>
              <a:rPr lang="en-US" altLang="zh-CN" b="1" dirty="0" smtClean="0">
                <a:latin typeface="微软雅黑" pitchFamily="34" charset="-122"/>
                <a:ea typeface="微软雅黑" pitchFamily="34" charset="-122"/>
              </a:rPr>
              <a:t>) —— </a:t>
            </a:r>
            <a:r>
              <a:rPr lang="zh-CN" altLang="en-US" b="1" dirty="0" smtClean="0">
                <a:latin typeface="微软雅黑" pitchFamily="34" charset="-122"/>
                <a:ea typeface="微软雅黑" pitchFamily="34" charset="-122"/>
              </a:rPr>
              <a:t>用户</a:t>
            </a:r>
            <a:r>
              <a:rPr lang="zh-CN" altLang="en-US" b="1" dirty="0">
                <a:latin typeface="微软雅黑" pitchFamily="34" charset="-122"/>
                <a:ea typeface="微软雅黑" pitchFamily="34" charset="-122"/>
              </a:rPr>
              <a:t>设备的地理位置至少在进行网络通信时保持不变。如用户设备移动了位置，则再次进行通信时可能还要寻找最佳的基</a:t>
            </a:r>
            <a:r>
              <a:rPr lang="zh-CN" altLang="en-US" b="1" dirty="0" smtClean="0">
                <a:latin typeface="微软雅黑" pitchFamily="34" charset="-122"/>
                <a:ea typeface="微软雅黑" pitchFamily="34" charset="-122"/>
              </a:rPr>
              <a:t>站。</a:t>
            </a:r>
            <a:endParaRPr lang="zh-CN" altLang="en-US" b="1" dirty="0">
              <a:latin typeface="微软雅黑" pitchFamily="34" charset="-122"/>
              <a:ea typeface="微软雅黑" pitchFamily="34" charset="-122"/>
            </a:endParaRPr>
          </a:p>
        </p:txBody>
      </p:sp>
    </p:spTree>
    <p:extLst>
      <p:ext uri="{BB962C8B-B14F-4D97-AF65-F5344CB8AC3E}">
        <p14:creationId xmlns:p14="http://schemas.microsoft.com/office/powerpoint/2010/main" xmlns="" val="22958173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2"/>
          <p:cNvSpPr>
            <a:spLocks noChangeArrowheads="1"/>
          </p:cNvSpPr>
          <p:nvPr/>
        </p:nvSpPr>
        <p:spPr bwMode="auto">
          <a:xfrm>
            <a:off x="511896" y="635509"/>
            <a:ext cx="8129016" cy="422275"/>
          </a:xfrm>
          <a:prstGeom prst="roundRect">
            <a:avLst>
              <a:gd name="adj" fmla="val 16667"/>
            </a:avLst>
          </a:prstGeom>
          <a:solidFill>
            <a:srgbClr val="0089FA"/>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zh-CN" altLang="en-US"/>
          </a:p>
        </p:txBody>
      </p:sp>
      <p:sp>
        <p:nvSpPr>
          <p:cNvPr id="3" name="Rectangle 13"/>
          <p:cNvSpPr>
            <a:spLocks noChangeArrowheads="1"/>
          </p:cNvSpPr>
          <p:nvPr/>
        </p:nvSpPr>
        <p:spPr bwMode="auto">
          <a:xfrm>
            <a:off x="2335246" y="610045"/>
            <a:ext cx="4482317"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9.1.2   802.11 </a:t>
            </a:r>
            <a:r>
              <a:rPr lang="zh-CN" altLang="en-US" sz="2400" b="1" dirty="0">
                <a:solidFill>
                  <a:schemeClr val="bg1"/>
                </a:solidFill>
                <a:latin typeface="微软雅黑" pitchFamily="34" charset="-122"/>
                <a:ea typeface="微软雅黑" pitchFamily="34" charset="-122"/>
              </a:rPr>
              <a:t>局域网的物理层</a:t>
            </a:r>
          </a:p>
        </p:txBody>
      </p:sp>
      <p:sp>
        <p:nvSpPr>
          <p:cNvPr id="4" name="Rectangle 46"/>
          <p:cNvSpPr>
            <a:spLocks noChangeArrowheads="1"/>
          </p:cNvSpPr>
          <p:nvPr/>
        </p:nvSpPr>
        <p:spPr bwMode="auto">
          <a:xfrm>
            <a:off x="511896" y="1119477"/>
            <a:ext cx="8277262" cy="78483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2700"/>
              </a:lnSpc>
              <a:buClr>
                <a:srgbClr val="0070C0"/>
              </a:buClr>
              <a:buFont typeface="Wingdings" pitchFamily="2" charset="2"/>
              <a:buChar char="l"/>
            </a:pPr>
            <a:r>
              <a:rPr lang="en-US" altLang="zh-CN" b="1" dirty="0" smtClean="0">
                <a:latin typeface="微软雅黑" pitchFamily="34" charset="-122"/>
                <a:ea typeface="微软雅黑" pitchFamily="34" charset="-122"/>
              </a:rPr>
              <a:t>802.11 </a:t>
            </a:r>
            <a:r>
              <a:rPr lang="zh-CN" altLang="en-US" b="1" dirty="0" smtClean="0">
                <a:latin typeface="微软雅黑" pitchFamily="34" charset="-122"/>
                <a:ea typeface="微软雅黑" pitchFamily="34" charset="-122"/>
              </a:rPr>
              <a:t>标准</a:t>
            </a:r>
            <a:r>
              <a:rPr lang="zh-CN" altLang="en-US" b="1" dirty="0">
                <a:latin typeface="微软雅黑" pitchFamily="34" charset="-122"/>
                <a:ea typeface="微软雅黑" pitchFamily="34" charset="-122"/>
              </a:rPr>
              <a:t>中物理层相当复杂。根据物理层的不同（如工作频段、数据率、调制方法等），对应的标准也不同</a:t>
            </a:r>
            <a:r>
              <a:rPr lang="zh-CN" altLang="en-US" b="1" dirty="0" smtClean="0">
                <a:latin typeface="微软雅黑" pitchFamily="34" charset="-122"/>
                <a:ea typeface="微软雅黑" pitchFamily="34" charset="-122"/>
              </a:rPr>
              <a:t>。</a:t>
            </a:r>
            <a:endParaRPr lang="zh-CN" altLang="en-US" b="1" dirty="0">
              <a:latin typeface="微软雅黑" pitchFamily="34" charset="-122"/>
              <a:ea typeface="微软雅黑" pitchFamily="34" charset="-122"/>
            </a:endParaRPr>
          </a:p>
        </p:txBody>
      </p:sp>
      <p:graphicFrame>
        <p:nvGraphicFramePr>
          <p:cNvPr id="5" name="Group 179"/>
          <p:cNvGraphicFramePr>
            <a:graphicFrameLocks/>
          </p:cNvGraphicFramePr>
          <p:nvPr>
            <p:extLst>
              <p:ext uri="{D42A27DB-BD31-4B8C-83A1-F6EECF244321}">
                <p14:modId xmlns:p14="http://schemas.microsoft.com/office/powerpoint/2010/main" xmlns="" val="3196265390"/>
              </p:ext>
            </p:extLst>
          </p:nvPr>
        </p:nvGraphicFramePr>
        <p:xfrm>
          <a:off x="569951" y="1959779"/>
          <a:ext cx="8007992" cy="2293664"/>
        </p:xfrm>
        <a:graphic>
          <a:graphicData uri="http://schemas.openxmlformats.org/drawingml/2006/table">
            <a:tbl>
              <a:tblPr/>
              <a:tblGrid>
                <a:gridCol w="963219"/>
                <a:gridCol w="1129670"/>
                <a:gridCol w="1046445"/>
                <a:gridCol w="927241"/>
                <a:gridCol w="3941417"/>
              </a:tblGrid>
              <a:tr h="330308">
                <a:tc>
                  <a:txBody>
                    <a:bodyPr/>
                    <a:lstStyle/>
                    <a:p>
                      <a:pPr algn="ctr">
                        <a:lnSpc>
                          <a:spcPct val="100000"/>
                        </a:lnSpc>
                        <a:spcBef>
                          <a:spcPts val="0"/>
                        </a:spcBef>
                        <a:spcAft>
                          <a:spcPts val="0"/>
                        </a:spcAft>
                        <a:tabLst>
                          <a:tab pos="1752600" algn="l"/>
                        </a:tabLst>
                      </a:pPr>
                      <a:r>
                        <a:rPr lang="zh-CN" sz="1400" b="1" dirty="0">
                          <a:solidFill>
                            <a:schemeClr val="bg1"/>
                          </a:solidFill>
                          <a:effectLst/>
                          <a:latin typeface="微软雅黑" panose="020B0503020204020204" pitchFamily="34" charset="-122"/>
                          <a:ea typeface="微软雅黑" panose="020B0503020204020204" pitchFamily="34" charset="-122"/>
                        </a:rPr>
                        <a:t>标准</a:t>
                      </a:r>
                    </a:p>
                  </a:txBody>
                  <a:tcPr marL="49367" marR="49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tc>
                  <a:txBody>
                    <a:bodyPr/>
                    <a:lstStyle/>
                    <a:p>
                      <a:pPr algn="ctr">
                        <a:lnSpc>
                          <a:spcPct val="100000"/>
                        </a:lnSpc>
                        <a:spcBef>
                          <a:spcPts val="0"/>
                        </a:spcBef>
                        <a:spcAft>
                          <a:spcPts val="0"/>
                        </a:spcAft>
                        <a:tabLst>
                          <a:tab pos="1752600" algn="l"/>
                        </a:tabLst>
                      </a:pPr>
                      <a:r>
                        <a:rPr lang="zh-CN" sz="1400" b="1" dirty="0">
                          <a:solidFill>
                            <a:schemeClr val="bg1"/>
                          </a:solidFill>
                          <a:effectLst/>
                          <a:latin typeface="微软雅黑" panose="020B0503020204020204" pitchFamily="34" charset="-122"/>
                          <a:ea typeface="微软雅黑" panose="020B0503020204020204" pitchFamily="34" charset="-122"/>
                        </a:rPr>
                        <a:t>频段</a:t>
                      </a:r>
                    </a:p>
                  </a:txBody>
                  <a:tcPr marL="49367" marR="49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tc>
                  <a:txBody>
                    <a:bodyPr/>
                    <a:lstStyle/>
                    <a:p>
                      <a:pPr algn="ctr">
                        <a:lnSpc>
                          <a:spcPct val="100000"/>
                        </a:lnSpc>
                        <a:spcBef>
                          <a:spcPts val="0"/>
                        </a:spcBef>
                        <a:spcAft>
                          <a:spcPts val="0"/>
                        </a:spcAft>
                        <a:tabLst>
                          <a:tab pos="1752600" algn="l"/>
                        </a:tabLst>
                      </a:pPr>
                      <a:r>
                        <a:rPr lang="zh-CN" sz="1400" b="1" dirty="0">
                          <a:solidFill>
                            <a:schemeClr val="bg1"/>
                          </a:solidFill>
                          <a:effectLst/>
                          <a:latin typeface="微软雅黑" panose="020B0503020204020204" pitchFamily="34" charset="-122"/>
                          <a:ea typeface="微软雅黑" panose="020B0503020204020204" pitchFamily="34" charset="-122"/>
                        </a:rPr>
                        <a:t>数据速率</a:t>
                      </a:r>
                    </a:p>
                  </a:txBody>
                  <a:tcPr marL="49367" marR="49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tc>
                  <a:txBody>
                    <a:bodyPr/>
                    <a:lstStyle/>
                    <a:p>
                      <a:pPr algn="ctr">
                        <a:lnSpc>
                          <a:spcPct val="100000"/>
                        </a:lnSpc>
                        <a:spcBef>
                          <a:spcPts val="0"/>
                        </a:spcBef>
                        <a:spcAft>
                          <a:spcPts val="0"/>
                        </a:spcAft>
                        <a:tabLst>
                          <a:tab pos="1752600" algn="l"/>
                        </a:tabLst>
                      </a:pPr>
                      <a:r>
                        <a:rPr lang="zh-CN" sz="1400" b="1" dirty="0">
                          <a:solidFill>
                            <a:schemeClr val="bg1"/>
                          </a:solidFill>
                          <a:effectLst/>
                          <a:latin typeface="微软雅黑" panose="020B0503020204020204" pitchFamily="34" charset="-122"/>
                          <a:ea typeface="微软雅黑" panose="020B0503020204020204" pitchFamily="34" charset="-122"/>
                        </a:rPr>
                        <a:t>物理层</a:t>
                      </a:r>
                    </a:p>
                  </a:txBody>
                  <a:tcPr marL="49367" marR="49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tc>
                  <a:txBody>
                    <a:bodyPr/>
                    <a:lstStyle/>
                    <a:p>
                      <a:pPr algn="ctr">
                        <a:lnSpc>
                          <a:spcPct val="100000"/>
                        </a:lnSpc>
                        <a:spcBef>
                          <a:spcPts val="0"/>
                        </a:spcBef>
                        <a:spcAft>
                          <a:spcPts val="0"/>
                        </a:spcAft>
                        <a:tabLst>
                          <a:tab pos="1752600" algn="l"/>
                        </a:tabLst>
                      </a:pPr>
                      <a:r>
                        <a:rPr lang="zh-CN" sz="1400" b="1" dirty="0">
                          <a:solidFill>
                            <a:schemeClr val="bg1"/>
                          </a:solidFill>
                          <a:effectLst/>
                          <a:latin typeface="微软雅黑" panose="020B0503020204020204" pitchFamily="34" charset="-122"/>
                          <a:ea typeface="微软雅黑" panose="020B0503020204020204" pitchFamily="34" charset="-122"/>
                        </a:rPr>
                        <a:t>优缺点</a:t>
                      </a:r>
                    </a:p>
                  </a:txBody>
                  <a:tcPr marL="49367" marR="49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tr>
              <a:tr h="490839">
                <a:tc>
                  <a:txBody>
                    <a:bodyPr/>
                    <a:lstStyle/>
                    <a:p>
                      <a:pPr algn="ctr">
                        <a:lnSpc>
                          <a:spcPct val="100000"/>
                        </a:lnSpc>
                        <a:spcBef>
                          <a:spcPts val="0"/>
                        </a:spcBef>
                        <a:spcAft>
                          <a:spcPts val="0"/>
                        </a:spcAft>
                        <a:tabLst>
                          <a:tab pos="1752600" algn="l"/>
                        </a:tabLst>
                      </a:pPr>
                      <a:r>
                        <a:rPr lang="en-US" sz="1200" b="1" dirty="0">
                          <a:solidFill>
                            <a:schemeClr val="tx1"/>
                          </a:solidFill>
                          <a:effectLst/>
                          <a:latin typeface="微软雅黑" panose="020B0503020204020204" pitchFamily="34" charset="-122"/>
                          <a:ea typeface="微软雅黑" panose="020B0503020204020204" pitchFamily="34" charset="-122"/>
                        </a:rPr>
                        <a:t>802.11b</a:t>
                      </a:r>
                      <a:endParaRPr lang="zh-CN" sz="1200" b="1" dirty="0">
                        <a:solidFill>
                          <a:schemeClr val="tx1"/>
                        </a:solidFill>
                        <a:effectLst/>
                        <a:latin typeface="微软雅黑" panose="020B0503020204020204" pitchFamily="34" charset="-122"/>
                        <a:ea typeface="微软雅黑" panose="020B0503020204020204" pitchFamily="34" charset="-122"/>
                      </a:endParaRPr>
                    </a:p>
                    <a:p>
                      <a:pPr algn="ctr">
                        <a:lnSpc>
                          <a:spcPct val="100000"/>
                        </a:lnSpc>
                        <a:spcBef>
                          <a:spcPts val="0"/>
                        </a:spcBef>
                        <a:spcAft>
                          <a:spcPts val="0"/>
                        </a:spcAft>
                        <a:tabLst>
                          <a:tab pos="1752600" algn="l"/>
                        </a:tabLst>
                      </a:pPr>
                      <a:r>
                        <a:rPr lang="en-US" sz="1200" b="1" dirty="0">
                          <a:solidFill>
                            <a:schemeClr val="tx1"/>
                          </a:solidFill>
                          <a:effectLst/>
                          <a:latin typeface="微软雅黑" panose="020B0503020204020204" pitchFamily="34" charset="-122"/>
                          <a:ea typeface="微软雅黑" panose="020B0503020204020204" pitchFamily="34" charset="-122"/>
                        </a:rPr>
                        <a:t>(1999</a:t>
                      </a:r>
                      <a:r>
                        <a:rPr lang="zh-CN" sz="1200" b="1" dirty="0">
                          <a:solidFill>
                            <a:schemeClr val="tx1"/>
                          </a:solidFill>
                          <a:effectLst/>
                          <a:latin typeface="微软雅黑" panose="020B0503020204020204" pitchFamily="34" charset="-122"/>
                          <a:ea typeface="微软雅黑" panose="020B0503020204020204" pitchFamily="34" charset="-122"/>
                        </a:rPr>
                        <a:t>年</a:t>
                      </a:r>
                      <a:r>
                        <a:rPr lang="en-US" sz="1200" b="1" dirty="0">
                          <a:solidFill>
                            <a:schemeClr val="tx1"/>
                          </a:solidFill>
                          <a:effectLst/>
                          <a:latin typeface="微软雅黑" panose="020B0503020204020204" pitchFamily="34" charset="-122"/>
                          <a:ea typeface="微软雅黑" panose="020B0503020204020204" pitchFamily="34" charset="-122"/>
                        </a:rPr>
                        <a:t>)</a:t>
                      </a:r>
                      <a:endParaRPr lang="zh-CN" sz="1200" b="1" dirty="0">
                        <a:solidFill>
                          <a:schemeClr val="tx1"/>
                        </a:solidFill>
                        <a:effectLst/>
                        <a:latin typeface="微软雅黑" panose="020B0503020204020204" pitchFamily="34" charset="-122"/>
                        <a:ea typeface="微软雅黑" panose="020B0503020204020204" pitchFamily="34" charset="-122"/>
                      </a:endParaRPr>
                    </a:p>
                  </a:txBody>
                  <a:tcPr marL="49367" marR="49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lgn="ctr">
                        <a:lnSpc>
                          <a:spcPct val="100000"/>
                        </a:lnSpc>
                        <a:spcBef>
                          <a:spcPts val="0"/>
                        </a:spcBef>
                        <a:spcAft>
                          <a:spcPts val="0"/>
                        </a:spcAft>
                        <a:tabLst>
                          <a:tab pos="1752600" algn="l"/>
                        </a:tabLst>
                      </a:pPr>
                      <a:r>
                        <a:rPr lang="en-US" sz="1200" b="1" dirty="0">
                          <a:solidFill>
                            <a:schemeClr val="tx1"/>
                          </a:solidFill>
                          <a:effectLst/>
                          <a:latin typeface="微软雅黑" panose="020B0503020204020204" pitchFamily="34" charset="-122"/>
                          <a:ea typeface="微软雅黑" panose="020B0503020204020204" pitchFamily="34" charset="-122"/>
                        </a:rPr>
                        <a:t>2.4 GHz</a:t>
                      </a:r>
                      <a:endParaRPr lang="zh-CN" sz="1200" b="1" dirty="0">
                        <a:solidFill>
                          <a:schemeClr val="tx1"/>
                        </a:solidFill>
                        <a:effectLst/>
                        <a:latin typeface="微软雅黑" panose="020B0503020204020204" pitchFamily="34" charset="-122"/>
                        <a:ea typeface="微软雅黑" panose="020B0503020204020204" pitchFamily="34" charset="-122"/>
                      </a:endParaRPr>
                    </a:p>
                  </a:txBody>
                  <a:tcPr marL="49367" marR="49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lgn="ctr">
                        <a:lnSpc>
                          <a:spcPct val="100000"/>
                        </a:lnSpc>
                        <a:spcBef>
                          <a:spcPts val="0"/>
                        </a:spcBef>
                        <a:spcAft>
                          <a:spcPts val="0"/>
                        </a:spcAft>
                        <a:tabLst>
                          <a:tab pos="1752600" algn="l"/>
                        </a:tabLst>
                      </a:pPr>
                      <a:r>
                        <a:rPr lang="zh-CN" sz="1200" b="1" dirty="0" smtClean="0">
                          <a:solidFill>
                            <a:schemeClr val="tx1"/>
                          </a:solidFill>
                          <a:effectLst/>
                          <a:latin typeface="微软雅黑" panose="020B0503020204020204" pitchFamily="34" charset="-122"/>
                          <a:ea typeface="微软雅黑" panose="020B0503020204020204" pitchFamily="34" charset="-122"/>
                        </a:rPr>
                        <a:t>最高</a:t>
                      </a:r>
                      <a:r>
                        <a:rPr lang="en-US" altLang="zh-CN" sz="1200" b="1" dirty="0" smtClean="0">
                          <a:solidFill>
                            <a:schemeClr val="tx1"/>
                          </a:solidFill>
                          <a:effectLst/>
                          <a:latin typeface="微软雅黑" panose="020B0503020204020204" pitchFamily="34" charset="-122"/>
                          <a:ea typeface="微软雅黑" panose="020B0503020204020204" pitchFamily="34" charset="-122"/>
                        </a:rPr>
                        <a:t> </a:t>
                      </a:r>
                      <a:r>
                        <a:rPr lang="en-US" sz="1200" b="1" dirty="0" smtClean="0">
                          <a:solidFill>
                            <a:schemeClr val="tx1"/>
                          </a:solidFill>
                          <a:effectLst/>
                          <a:latin typeface="微软雅黑" panose="020B0503020204020204" pitchFamily="34" charset="-122"/>
                          <a:ea typeface="微软雅黑" panose="020B0503020204020204" pitchFamily="34" charset="-122"/>
                        </a:rPr>
                        <a:t>11 </a:t>
                      </a:r>
                      <a:r>
                        <a:rPr lang="en-US" sz="1200" b="1" dirty="0">
                          <a:solidFill>
                            <a:schemeClr val="tx1"/>
                          </a:solidFill>
                          <a:effectLst/>
                          <a:latin typeface="微软雅黑" panose="020B0503020204020204" pitchFamily="34" charset="-122"/>
                          <a:ea typeface="微软雅黑" panose="020B0503020204020204" pitchFamily="34" charset="-122"/>
                        </a:rPr>
                        <a:t>Mbit/s</a:t>
                      </a:r>
                      <a:endParaRPr lang="zh-CN" sz="1200" b="1" dirty="0">
                        <a:solidFill>
                          <a:schemeClr val="tx1"/>
                        </a:solidFill>
                        <a:effectLst/>
                        <a:latin typeface="微软雅黑" panose="020B0503020204020204" pitchFamily="34" charset="-122"/>
                        <a:ea typeface="微软雅黑" panose="020B0503020204020204" pitchFamily="34" charset="-122"/>
                      </a:endParaRPr>
                    </a:p>
                  </a:txBody>
                  <a:tcPr marL="49367" marR="49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lgn="ctr">
                        <a:lnSpc>
                          <a:spcPct val="100000"/>
                        </a:lnSpc>
                        <a:spcBef>
                          <a:spcPts val="0"/>
                        </a:spcBef>
                        <a:spcAft>
                          <a:spcPts val="0"/>
                        </a:spcAft>
                        <a:tabLst>
                          <a:tab pos="1752600" algn="l"/>
                        </a:tabLst>
                      </a:pPr>
                      <a:r>
                        <a:rPr lang="zh-CN" sz="1200" b="1" dirty="0">
                          <a:solidFill>
                            <a:schemeClr val="tx1"/>
                          </a:solidFill>
                          <a:effectLst/>
                          <a:latin typeface="微软雅黑" panose="020B0503020204020204" pitchFamily="34" charset="-122"/>
                          <a:ea typeface="微软雅黑" panose="020B0503020204020204" pitchFamily="34" charset="-122"/>
                        </a:rPr>
                        <a:t>扩频</a:t>
                      </a:r>
                    </a:p>
                  </a:txBody>
                  <a:tcPr marL="49367" marR="49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lgn="ctr">
                        <a:lnSpc>
                          <a:spcPct val="100000"/>
                        </a:lnSpc>
                        <a:spcBef>
                          <a:spcPts val="0"/>
                        </a:spcBef>
                        <a:spcAft>
                          <a:spcPts val="0"/>
                        </a:spcAft>
                        <a:tabLst>
                          <a:tab pos="1752600" algn="l"/>
                        </a:tabLst>
                      </a:pPr>
                      <a:r>
                        <a:rPr lang="zh-CN" sz="1200" b="1" dirty="0" smtClean="0">
                          <a:solidFill>
                            <a:schemeClr val="tx1"/>
                          </a:solidFill>
                          <a:effectLst/>
                          <a:latin typeface="微软雅黑" panose="020B0503020204020204" pitchFamily="34" charset="-122"/>
                          <a:ea typeface="微软雅黑" panose="020B0503020204020204" pitchFamily="34" charset="-122"/>
                        </a:rPr>
                        <a:t>最高</a:t>
                      </a:r>
                      <a:r>
                        <a:rPr lang="zh-CN" sz="1200" b="1" dirty="0">
                          <a:solidFill>
                            <a:schemeClr val="tx1"/>
                          </a:solidFill>
                          <a:effectLst/>
                          <a:latin typeface="微软雅黑" panose="020B0503020204020204" pitchFamily="34" charset="-122"/>
                          <a:ea typeface="微软雅黑" panose="020B0503020204020204" pitchFamily="34" charset="-122"/>
                        </a:rPr>
                        <a:t>数据率较低，价格最低，信号传播距离最远，且不易受</a:t>
                      </a:r>
                      <a:r>
                        <a:rPr lang="zh-CN" sz="1200" b="1" dirty="0" smtClean="0">
                          <a:solidFill>
                            <a:schemeClr val="tx1"/>
                          </a:solidFill>
                          <a:effectLst/>
                          <a:latin typeface="微软雅黑" panose="020B0503020204020204" pitchFamily="34" charset="-122"/>
                          <a:ea typeface="微软雅黑" panose="020B0503020204020204" pitchFamily="34" charset="-122"/>
                        </a:rPr>
                        <a:t>阻碍</a:t>
                      </a:r>
                      <a:endParaRPr lang="zh-CN" sz="1200" b="1" dirty="0">
                        <a:solidFill>
                          <a:schemeClr val="tx1"/>
                        </a:solidFill>
                        <a:effectLst/>
                        <a:latin typeface="微软雅黑" panose="020B0503020204020204" pitchFamily="34" charset="-122"/>
                        <a:ea typeface="微软雅黑" panose="020B0503020204020204" pitchFamily="34" charset="-122"/>
                      </a:endParaRPr>
                    </a:p>
                  </a:txBody>
                  <a:tcPr marL="49367" marR="49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90839">
                <a:tc>
                  <a:txBody>
                    <a:bodyPr/>
                    <a:lstStyle/>
                    <a:p>
                      <a:pPr algn="ctr">
                        <a:lnSpc>
                          <a:spcPct val="100000"/>
                        </a:lnSpc>
                        <a:spcBef>
                          <a:spcPts val="0"/>
                        </a:spcBef>
                        <a:spcAft>
                          <a:spcPts val="0"/>
                        </a:spcAft>
                        <a:tabLst>
                          <a:tab pos="1752600" algn="l"/>
                        </a:tabLst>
                      </a:pPr>
                      <a:r>
                        <a:rPr lang="en-US" sz="1200" b="1" dirty="0">
                          <a:solidFill>
                            <a:schemeClr val="tx1"/>
                          </a:solidFill>
                          <a:effectLst/>
                          <a:latin typeface="微软雅黑" panose="020B0503020204020204" pitchFamily="34" charset="-122"/>
                          <a:ea typeface="微软雅黑" panose="020B0503020204020204" pitchFamily="34" charset="-122"/>
                        </a:rPr>
                        <a:t>802.11a</a:t>
                      </a:r>
                      <a:endParaRPr lang="zh-CN" sz="1200" b="1" dirty="0">
                        <a:solidFill>
                          <a:schemeClr val="tx1"/>
                        </a:solidFill>
                        <a:effectLst/>
                        <a:latin typeface="微软雅黑" panose="020B0503020204020204" pitchFamily="34" charset="-122"/>
                        <a:ea typeface="微软雅黑" panose="020B0503020204020204" pitchFamily="34" charset="-122"/>
                      </a:endParaRPr>
                    </a:p>
                    <a:p>
                      <a:pPr algn="ctr">
                        <a:lnSpc>
                          <a:spcPct val="100000"/>
                        </a:lnSpc>
                        <a:spcBef>
                          <a:spcPts val="0"/>
                        </a:spcBef>
                        <a:spcAft>
                          <a:spcPts val="0"/>
                        </a:spcAft>
                        <a:tabLst>
                          <a:tab pos="1752600" algn="l"/>
                        </a:tabLst>
                      </a:pPr>
                      <a:r>
                        <a:rPr lang="en-US" sz="1200" b="1" dirty="0">
                          <a:solidFill>
                            <a:schemeClr val="tx1"/>
                          </a:solidFill>
                          <a:effectLst/>
                          <a:latin typeface="微软雅黑" panose="020B0503020204020204" pitchFamily="34" charset="-122"/>
                          <a:ea typeface="微软雅黑" panose="020B0503020204020204" pitchFamily="34" charset="-122"/>
                        </a:rPr>
                        <a:t>(1999</a:t>
                      </a:r>
                      <a:r>
                        <a:rPr lang="zh-CN" sz="1200" b="1" dirty="0">
                          <a:solidFill>
                            <a:schemeClr val="tx1"/>
                          </a:solidFill>
                          <a:effectLst/>
                          <a:latin typeface="微软雅黑" panose="020B0503020204020204" pitchFamily="34" charset="-122"/>
                          <a:ea typeface="微软雅黑" panose="020B0503020204020204" pitchFamily="34" charset="-122"/>
                        </a:rPr>
                        <a:t>年</a:t>
                      </a:r>
                      <a:r>
                        <a:rPr lang="en-US" sz="1200" b="1" dirty="0">
                          <a:solidFill>
                            <a:schemeClr val="tx1"/>
                          </a:solidFill>
                          <a:effectLst/>
                          <a:latin typeface="微软雅黑" panose="020B0503020204020204" pitchFamily="34" charset="-122"/>
                          <a:ea typeface="微软雅黑" panose="020B0503020204020204" pitchFamily="34" charset="-122"/>
                        </a:rPr>
                        <a:t>)</a:t>
                      </a:r>
                      <a:endParaRPr lang="zh-CN" sz="1200" b="1" dirty="0">
                        <a:solidFill>
                          <a:schemeClr val="tx1"/>
                        </a:solidFill>
                        <a:effectLst/>
                        <a:latin typeface="微软雅黑" panose="020B0503020204020204" pitchFamily="34" charset="-122"/>
                        <a:ea typeface="微软雅黑" panose="020B0503020204020204" pitchFamily="34" charset="-122"/>
                      </a:endParaRPr>
                    </a:p>
                  </a:txBody>
                  <a:tcPr marL="49367" marR="49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p>
                      <a:pPr algn="ctr">
                        <a:lnSpc>
                          <a:spcPct val="100000"/>
                        </a:lnSpc>
                        <a:spcBef>
                          <a:spcPts val="0"/>
                        </a:spcBef>
                        <a:spcAft>
                          <a:spcPts val="0"/>
                        </a:spcAft>
                        <a:tabLst>
                          <a:tab pos="1752600" algn="l"/>
                        </a:tabLst>
                      </a:pPr>
                      <a:r>
                        <a:rPr lang="en-US" sz="1200" b="1" dirty="0">
                          <a:solidFill>
                            <a:schemeClr val="tx1"/>
                          </a:solidFill>
                          <a:effectLst/>
                          <a:latin typeface="微软雅黑" panose="020B0503020204020204" pitchFamily="34" charset="-122"/>
                          <a:ea typeface="微软雅黑" panose="020B0503020204020204" pitchFamily="34" charset="-122"/>
                        </a:rPr>
                        <a:t>5 GHz</a:t>
                      </a:r>
                      <a:endParaRPr lang="zh-CN" sz="1200" b="1" dirty="0">
                        <a:solidFill>
                          <a:schemeClr val="tx1"/>
                        </a:solidFill>
                        <a:effectLst/>
                        <a:latin typeface="微软雅黑" panose="020B0503020204020204" pitchFamily="34" charset="-122"/>
                        <a:ea typeface="微软雅黑" panose="020B0503020204020204" pitchFamily="34" charset="-122"/>
                      </a:endParaRPr>
                    </a:p>
                  </a:txBody>
                  <a:tcPr marL="49367" marR="49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p>
                      <a:pPr algn="ctr">
                        <a:lnSpc>
                          <a:spcPct val="100000"/>
                        </a:lnSpc>
                        <a:spcBef>
                          <a:spcPts val="0"/>
                        </a:spcBef>
                        <a:spcAft>
                          <a:spcPts val="0"/>
                        </a:spcAft>
                        <a:tabLst>
                          <a:tab pos="1752600" algn="l"/>
                        </a:tabLst>
                      </a:pPr>
                      <a:r>
                        <a:rPr lang="zh-CN" sz="1200" b="1" dirty="0" smtClean="0">
                          <a:solidFill>
                            <a:schemeClr val="tx1"/>
                          </a:solidFill>
                          <a:effectLst/>
                          <a:latin typeface="微软雅黑" panose="020B0503020204020204" pitchFamily="34" charset="-122"/>
                          <a:ea typeface="微软雅黑" panose="020B0503020204020204" pitchFamily="34" charset="-122"/>
                        </a:rPr>
                        <a:t>最高</a:t>
                      </a:r>
                      <a:r>
                        <a:rPr lang="en-US" altLang="zh-CN" sz="1200" b="1" dirty="0" smtClean="0">
                          <a:solidFill>
                            <a:schemeClr val="tx1"/>
                          </a:solidFill>
                          <a:effectLst/>
                          <a:latin typeface="微软雅黑" panose="020B0503020204020204" pitchFamily="34" charset="-122"/>
                          <a:ea typeface="微软雅黑" panose="020B0503020204020204" pitchFamily="34" charset="-122"/>
                        </a:rPr>
                        <a:t> </a:t>
                      </a:r>
                      <a:r>
                        <a:rPr lang="en-US" sz="1200" b="1" dirty="0" smtClean="0">
                          <a:solidFill>
                            <a:schemeClr val="tx1"/>
                          </a:solidFill>
                          <a:effectLst/>
                          <a:latin typeface="微软雅黑" panose="020B0503020204020204" pitchFamily="34" charset="-122"/>
                          <a:ea typeface="微软雅黑" panose="020B0503020204020204" pitchFamily="34" charset="-122"/>
                        </a:rPr>
                        <a:t>54 </a:t>
                      </a:r>
                      <a:r>
                        <a:rPr lang="en-US" sz="1200" b="1" dirty="0">
                          <a:solidFill>
                            <a:schemeClr val="tx1"/>
                          </a:solidFill>
                          <a:effectLst/>
                          <a:latin typeface="微软雅黑" panose="020B0503020204020204" pitchFamily="34" charset="-122"/>
                          <a:ea typeface="微软雅黑" panose="020B0503020204020204" pitchFamily="34" charset="-122"/>
                        </a:rPr>
                        <a:t>Mbit/s</a:t>
                      </a:r>
                      <a:endParaRPr lang="zh-CN" sz="1200" b="1" dirty="0">
                        <a:solidFill>
                          <a:schemeClr val="tx1"/>
                        </a:solidFill>
                        <a:effectLst/>
                        <a:latin typeface="微软雅黑" panose="020B0503020204020204" pitchFamily="34" charset="-122"/>
                        <a:ea typeface="微软雅黑" panose="020B0503020204020204" pitchFamily="34" charset="-122"/>
                      </a:endParaRPr>
                    </a:p>
                  </a:txBody>
                  <a:tcPr marL="49367" marR="49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p>
                      <a:pPr algn="ctr">
                        <a:lnSpc>
                          <a:spcPct val="100000"/>
                        </a:lnSpc>
                        <a:spcBef>
                          <a:spcPts val="0"/>
                        </a:spcBef>
                        <a:spcAft>
                          <a:spcPts val="0"/>
                        </a:spcAft>
                        <a:tabLst>
                          <a:tab pos="1752600" algn="l"/>
                        </a:tabLst>
                      </a:pPr>
                      <a:r>
                        <a:rPr lang="en-US" sz="1200" b="1" dirty="0" smtClean="0">
                          <a:solidFill>
                            <a:schemeClr val="tx1"/>
                          </a:solidFill>
                          <a:effectLst/>
                          <a:latin typeface="微软雅黑" panose="020B0503020204020204" pitchFamily="34" charset="-122"/>
                          <a:ea typeface="微软雅黑" panose="020B0503020204020204" pitchFamily="34" charset="-122"/>
                        </a:rPr>
                        <a:t>OFDM</a:t>
                      </a:r>
                      <a:endParaRPr lang="zh-CN" sz="1200" b="1" dirty="0">
                        <a:solidFill>
                          <a:schemeClr val="tx1"/>
                        </a:solidFill>
                        <a:effectLst/>
                        <a:latin typeface="微软雅黑" panose="020B0503020204020204" pitchFamily="34" charset="-122"/>
                        <a:ea typeface="微软雅黑" panose="020B0503020204020204" pitchFamily="34" charset="-122"/>
                      </a:endParaRPr>
                    </a:p>
                  </a:txBody>
                  <a:tcPr marL="49367" marR="49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p>
                      <a:pPr algn="ctr">
                        <a:lnSpc>
                          <a:spcPct val="100000"/>
                        </a:lnSpc>
                        <a:spcBef>
                          <a:spcPts val="0"/>
                        </a:spcBef>
                        <a:spcAft>
                          <a:spcPts val="0"/>
                        </a:spcAft>
                        <a:tabLst>
                          <a:tab pos="1752600" algn="l"/>
                        </a:tabLst>
                      </a:pPr>
                      <a:r>
                        <a:rPr lang="zh-CN" sz="1200" b="1" dirty="0">
                          <a:solidFill>
                            <a:schemeClr val="tx1"/>
                          </a:solidFill>
                          <a:effectLst/>
                          <a:latin typeface="微软雅黑" panose="020B0503020204020204" pitchFamily="34" charset="-122"/>
                          <a:ea typeface="微软雅黑" panose="020B0503020204020204" pitchFamily="34" charset="-122"/>
                        </a:rPr>
                        <a:t>最高数据率较高，支持更多用户同时上网，价格最高，信号传播距离较短，且易受</a:t>
                      </a:r>
                      <a:r>
                        <a:rPr lang="zh-CN" sz="1200" b="1" dirty="0" smtClean="0">
                          <a:solidFill>
                            <a:schemeClr val="tx1"/>
                          </a:solidFill>
                          <a:effectLst/>
                          <a:latin typeface="微软雅黑" panose="020B0503020204020204" pitchFamily="34" charset="-122"/>
                          <a:ea typeface="微软雅黑" panose="020B0503020204020204" pitchFamily="34" charset="-122"/>
                        </a:rPr>
                        <a:t>阻碍</a:t>
                      </a:r>
                      <a:endParaRPr lang="zh-CN" sz="1200" b="1" dirty="0">
                        <a:solidFill>
                          <a:schemeClr val="tx1"/>
                        </a:solidFill>
                        <a:effectLst/>
                        <a:latin typeface="微软雅黑" panose="020B0503020204020204" pitchFamily="34" charset="-122"/>
                        <a:ea typeface="微软雅黑" panose="020B0503020204020204" pitchFamily="34" charset="-122"/>
                      </a:endParaRPr>
                    </a:p>
                  </a:txBody>
                  <a:tcPr marL="49367" marR="49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r>
              <a:tr h="490839">
                <a:tc>
                  <a:txBody>
                    <a:bodyPr/>
                    <a:lstStyle/>
                    <a:p>
                      <a:pPr algn="ctr">
                        <a:lnSpc>
                          <a:spcPct val="100000"/>
                        </a:lnSpc>
                        <a:spcBef>
                          <a:spcPts val="0"/>
                        </a:spcBef>
                        <a:spcAft>
                          <a:spcPts val="0"/>
                        </a:spcAft>
                        <a:tabLst>
                          <a:tab pos="1752600" algn="l"/>
                        </a:tabLst>
                      </a:pPr>
                      <a:r>
                        <a:rPr lang="en-US" sz="1200" b="1" dirty="0">
                          <a:solidFill>
                            <a:schemeClr val="tx1"/>
                          </a:solidFill>
                          <a:effectLst/>
                          <a:latin typeface="微软雅黑" panose="020B0503020204020204" pitchFamily="34" charset="-122"/>
                          <a:ea typeface="微软雅黑" panose="020B0503020204020204" pitchFamily="34" charset="-122"/>
                        </a:rPr>
                        <a:t>802.11g</a:t>
                      </a:r>
                      <a:endParaRPr lang="zh-CN" sz="1200" b="1" dirty="0">
                        <a:solidFill>
                          <a:schemeClr val="tx1"/>
                        </a:solidFill>
                        <a:effectLst/>
                        <a:latin typeface="微软雅黑" panose="020B0503020204020204" pitchFamily="34" charset="-122"/>
                        <a:ea typeface="微软雅黑" panose="020B0503020204020204" pitchFamily="34" charset="-122"/>
                      </a:endParaRPr>
                    </a:p>
                    <a:p>
                      <a:pPr algn="ctr">
                        <a:lnSpc>
                          <a:spcPct val="100000"/>
                        </a:lnSpc>
                        <a:spcBef>
                          <a:spcPts val="0"/>
                        </a:spcBef>
                        <a:spcAft>
                          <a:spcPts val="0"/>
                        </a:spcAft>
                        <a:tabLst>
                          <a:tab pos="1752600" algn="l"/>
                        </a:tabLst>
                      </a:pPr>
                      <a:r>
                        <a:rPr lang="en-US" sz="1200" b="1" dirty="0">
                          <a:solidFill>
                            <a:schemeClr val="tx1"/>
                          </a:solidFill>
                          <a:effectLst/>
                          <a:latin typeface="微软雅黑" panose="020B0503020204020204" pitchFamily="34" charset="-122"/>
                          <a:ea typeface="微软雅黑" panose="020B0503020204020204" pitchFamily="34" charset="-122"/>
                        </a:rPr>
                        <a:t>(2003</a:t>
                      </a:r>
                      <a:r>
                        <a:rPr lang="zh-CN" sz="1200" b="1" dirty="0">
                          <a:solidFill>
                            <a:schemeClr val="tx1"/>
                          </a:solidFill>
                          <a:effectLst/>
                          <a:latin typeface="微软雅黑" panose="020B0503020204020204" pitchFamily="34" charset="-122"/>
                          <a:ea typeface="微软雅黑" panose="020B0503020204020204" pitchFamily="34" charset="-122"/>
                        </a:rPr>
                        <a:t>年</a:t>
                      </a:r>
                      <a:r>
                        <a:rPr lang="en-US" sz="1200" b="1" dirty="0">
                          <a:solidFill>
                            <a:schemeClr val="tx1"/>
                          </a:solidFill>
                          <a:effectLst/>
                          <a:latin typeface="微软雅黑" panose="020B0503020204020204" pitchFamily="34" charset="-122"/>
                          <a:ea typeface="微软雅黑" panose="020B0503020204020204" pitchFamily="34" charset="-122"/>
                        </a:rPr>
                        <a:t>)</a:t>
                      </a:r>
                      <a:endParaRPr lang="zh-CN" sz="1200" b="1" dirty="0">
                        <a:solidFill>
                          <a:schemeClr val="tx1"/>
                        </a:solidFill>
                        <a:effectLst/>
                        <a:latin typeface="微软雅黑" panose="020B0503020204020204" pitchFamily="34" charset="-122"/>
                        <a:ea typeface="微软雅黑" panose="020B0503020204020204" pitchFamily="34" charset="-122"/>
                      </a:endParaRPr>
                    </a:p>
                  </a:txBody>
                  <a:tcPr marL="49367" marR="49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lgn="ctr">
                        <a:lnSpc>
                          <a:spcPct val="100000"/>
                        </a:lnSpc>
                        <a:spcBef>
                          <a:spcPts val="0"/>
                        </a:spcBef>
                        <a:spcAft>
                          <a:spcPts val="0"/>
                        </a:spcAft>
                        <a:tabLst>
                          <a:tab pos="1752600" algn="l"/>
                        </a:tabLst>
                      </a:pPr>
                      <a:r>
                        <a:rPr lang="en-US" sz="1200" b="1" dirty="0">
                          <a:solidFill>
                            <a:schemeClr val="tx1"/>
                          </a:solidFill>
                          <a:effectLst/>
                          <a:latin typeface="微软雅黑" panose="020B0503020204020204" pitchFamily="34" charset="-122"/>
                          <a:ea typeface="微软雅黑" panose="020B0503020204020204" pitchFamily="34" charset="-122"/>
                        </a:rPr>
                        <a:t>2.4 GHz</a:t>
                      </a:r>
                      <a:endParaRPr lang="zh-CN" sz="1200" b="1" dirty="0">
                        <a:solidFill>
                          <a:schemeClr val="tx1"/>
                        </a:solidFill>
                        <a:effectLst/>
                        <a:latin typeface="微软雅黑" panose="020B0503020204020204" pitchFamily="34" charset="-122"/>
                        <a:ea typeface="微软雅黑" panose="020B0503020204020204" pitchFamily="34" charset="-122"/>
                      </a:endParaRPr>
                    </a:p>
                  </a:txBody>
                  <a:tcPr marL="49367" marR="49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lgn="ctr">
                        <a:lnSpc>
                          <a:spcPct val="100000"/>
                        </a:lnSpc>
                        <a:spcBef>
                          <a:spcPts val="0"/>
                        </a:spcBef>
                        <a:spcAft>
                          <a:spcPts val="0"/>
                        </a:spcAft>
                        <a:tabLst>
                          <a:tab pos="1752600" algn="l"/>
                        </a:tabLst>
                      </a:pPr>
                      <a:r>
                        <a:rPr lang="zh-CN" sz="1200" b="1" dirty="0" smtClean="0">
                          <a:solidFill>
                            <a:schemeClr val="tx1"/>
                          </a:solidFill>
                          <a:effectLst/>
                          <a:latin typeface="微软雅黑" panose="020B0503020204020204" pitchFamily="34" charset="-122"/>
                          <a:ea typeface="微软雅黑" panose="020B0503020204020204" pitchFamily="34" charset="-122"/>
                        </a:rPr>
                        <a:t>最高</a:t>
                      </a:r>
                      <a:r>
                        <a:rPr lang="en-US" altLang="zh-CN" sz="1200" b="1" dirty="0" smtClean="0">
                          <a:solidFill>
                            <a:schemeClr val="tx1"/>
                          </a:solidFill>
                          <a:effectLst/>
                          <a:latin typeface="微软雅黑" panose="020B0503020204020204" pitchFamily="34" charset="-122"/>
                          <a:ea typeface="微软雅黑" panose="020B0503020204020204" pitchFamily="34" charset="-122"/>
                        </a:rPr>
                        <a:t> </a:t>
                      </a:r>
                      <a:r>
                        <a:rPr lang="en-US" sz="1200" b="1" dirty="0" smtClean="0">
                          <a:solidFill>
                            <a:schemeClr val="tx1"/>
                          </a:solidFill>
                          <a:effectLst/>
                          <a:latin typeface="微软雅黑" panose="020B0503020204020204" pitchFamily="34" charset="-122"/>
                          <a:ea typeface="微软雅黑" panose="020B0503020204020204" pitchFamily="34" charset="-122"/>
                        </a:rPr>
                        <a:t>54  </a:t>
                      </a:r>
                      <a:r>
                        <a:rPr lang="en-US" sz="1200" b="1" dirty="0">
                          <a:solidFill>
                            <a:schemeClr val="tx1"/>
                          </a:solidFill>
                          <a:effectLst/>
                          <a:latin typeface="微软雅黑" panose="020B0503020204020204" pitchFamily="34" charset="-122"/>
                          <a:ea typeface="微软雅黑" panose="020B0503020204020204" pitchFamily="34" charset="-122"/>
                        </a:rPr>
                        <a:t>Mbit/s</a:t>
                      </a:r>
                      <a:endParaRPr lang="zh-CN" sz="1200" b="1" dirty="0">
                        <a:solidFill>
                          <a:schemeClr val="tx1"/>
                        </a:solidFill>
                        <a:effectLst/>
                        <a:latin typeface="微软雅黑" panose="020B0503020204020204" pitchFamily="34" charset="-122"/>
                        <a:ea typeface="微软雅黑" panose="020B0503020204020204" pitchFamily="34" charset="-122"/>
                      </a:endParaRPr>
                    </a:p>
                  </a:txBody>
                  <a:tcPr marL="49367" marR="49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lgn="ctr">
                        <a:lnSpc>
                          <a:spcPct val="100000"/>
                        </a:lnSpc>
                        <a:spcBef>
                          <a:spcPts val="0"/>
                        </a:spcBef>
                        <a:spcAft>
                          <a:spcPts val="0"/>
                        </a:spcAft>
                        <a:tabLst>
                          <a:tab pos="1752600" algn="l"/>
                        </a:tabLst>
                      </a:pPr>
                      <a:r>
                        <a:rPr lang="en-US" sz="1200" b="1" dirty="0">
                          <a:solidFill>
                            <a:schemeClr val="tx1"/>
                          </a:solidFill>
                          <a:effectLst/>
                          <a:latin typeface="微软雅黑" panose="020B0503020204020204" pitchFamily="34" charset="-122"/>
                          <a:ea typeface="微软雅黑" panose="020B0503020204020204" pitchFamily="34" charset="-122"/>
                        </a:rPr>
                        <a:t>OFDM</a:t>
                      </a:r>
                      <a:endParaRPr lang="zh-CN" sz="1200" b="1" dirty="0">
                        <a:solidFill>
                          <a:schemeClr val="tx1"/>
                        </a:solidFill>
                        <a:effectLst/>
                        <a:latin typeface="微软雅黑" panose="020B0503020204020204" pitchFamily="34" charset="-122"/>
                        <a:ea typeface="微软雅黑" panose="020B0503020204020204" pitchFamily="34" charset="-122"/>
                      </a:endParaRPr>
                    </a:p>
                  </a:txBody>
                  <a:tcPr marL="49367" marR="49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lgn="ctr">
                        <a:lnSpc>
                          <a:spcPct val="100000"/>
                        </a:lnSpc>
                        <a:spcBef>
                          <a:spcPts val="0"/>
                        </a:spcBef>
                        <a:spcAft>
                          <a:spcPts val="0"/>
                        </a:spcAft>
                        <a:tabLst>
                          <a:tab pos="1752600" algn="l"/>
                        </a:tabLst>
                      </a:pPr>
                      <a:r>
                        <a:rPr lang="zh-CN" sz="1200" b="1" dirty="0">
                          <a:solidFill>
                            <a:schemeClr val="tx1"/>
                          </a:solidFill>
                          <a:effectLst/>
                          <a:latin typeface="微软雅黑" panose="020B0503020204020204" pitchFamily="34" charset="-122"/>
                          <a:ea typeface="微软雅黑" panose="020B0503020204020204" pitchFamily="34" charset="-122"/>
                        </a:rPr>
                        <a:t>最高数据率较高，支持更多用户同时上网，信号传播距离最远，且不易受阻碍，价格</a:t>
                      </a:r>
                      <a:r>
                        <a:rPr lang="zh-CN" sz="1200" b="1" dirty="0" smtClean="0">
                          <a:solidFill>
                            <a:schemeClr val="tx1"/>
                          </a:solidFill>
                          <a:effectLst/>
                          <a:latin typeface="微软雅黑" panose="020B0503020204020204" pitchFamily="34" charset="-122"/>
                          <a:ea typeface="微软雅黑" panose="020B0503020204020204" pitchFamily="34" charset="-122"/>
                        </a:rPr>
                        <a:t>比</a:t>
                      </a:r>
                      <a:r>
                        <a:rPr lang="en-US" altLang="zh-CN" sz="1200" b="1" dirty="0" smtClean="0">
                          <a:solidFill>
                            <a:schemeClr val="tx1"/>
                          </a:solidFill>
                          <a:effectLst/>
                          <a:latin typeface="微软雅黑" panose="020B0503020204020204" pitchFamily="34" charset="-122"/>
                          <a:ea typeface="微软雅黑" panose="020B0503020204020204" pitchFamily="34" charset="-122"/>
                        </a:rPr>
                        <a:t> </a:t>
                      </a:r>
                      <a:r>
                        <a:rPr lang="en-US" sz="1200" b="1" dirty="0" smtClean="0">
                          <a:solidFill>
                            <a:schemeClr val="tx1"/>
                          </a:solidFill>
                          <a:effectLst/>
                          <a:latin typeface="微软雅黑" panose="020B0503020204020204" pitchFamily="34" charset="-122"/>
                          <a:ea typeface="微软雅黑" panose="020B0503020204020204" pitchFamily="34" charset="-122"/>
                        </a:rPr>
                        <a:t>802.11b </a:t>
                      </a:r>
                      <a:r>
                        <a:rPr lang="zh-CN" sz="1200" b="1" dirty="0" smtClean="0">
                          <a:solidFill>
                            <a:schemeClr val="tx1"/>
                          </a:solidFill>
                          <a:effectLst/>
                          <a:latin typeface="微软雅黑" panose="020B0503020204020204" pitchFamily="34" charset="-122"/>
                          <a:ea typeface="微软雅黑" panose="020B0503020204020204" pitchFamily="34" charset="-122"/>
                        </a:rPr>
                        <a:t>贵</a:t>
                      </a:r>
                      <a:endParaRPr lang="zh-CN" sz="1200" b="1" dirty="0">
                        <a:solidFill>
                          <a:schemeClr val="tx1"/>
                        </a:solidFill>
                        <a:effectLst/>
                        <a:latin typeface="微软雅黑" panose="020B0503020204020204" pitchFamily="34" charset="-122"/>
                        <a:ea typeface="微软雅黑" panose="020B0503020204020204" pitchFamily="34" charset="-122"/>
                      </a:endParaRPr>
                    </a:p>
                  </a:txBody>
                  <a:tcPr marL="49367" marR="49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90839">
                <a:tc>
                  <a:txBody>
                    <a:bodyPr/>
                    <a:lstStyle/>
                    <a:p>
                      <a:pPr algn="ctr">
                        <a:lnSpc>
                          <a:spcPct val="100000"/>
                        </a:lnSpc>
                        <a:spcBef>
                          <a:spcPts val="0"/>
                        </a:spcBef>
                        <a:spcAft>
                          <a:spcPts val="0"/>
                        </a:spcAft>
                        <a:tabLst>
                          <a:tab pos="1752600" algn="l"/>
                        </a:tabLst>
                      </a:pPr>
                      <a:r>
                        <a:rPr lang="en-US" sz="1200" b="1" dirty="0">
                          <a:solidFill>
                            <a:schemeClr val="tx1"/>
                          </a:solidFill>
                          <a:effectLst/>
                          <a:latin typeface="微软雅黑" panose="020B0503020204020204" pitchFamily="34" charset="-122"/>
                          <a:ea typeface="微软雅黑" panose="020B0503020204020204" pitchFamily="34" charset="-122"/>
                        </a:rPr>
                        <a:t>802.11n</a:t>
                      </a:r>
                      <a:endParaRPr lang="zh-CN" sz="1200" b="1" dirty="0">
                        <a:solidFill>
                          <a:schemeClr val="tx1"/>
                        </a:solidFill>
                        <a:effectLst/>
                        <a:latin typeface="微软雅黑" panose="020B0503020204020204" pitchFamily="34" charset="-122"/>
                        <a:ea typeface="微软雅黑" panose="020B0503020204020204" pitchFamily="34" charset="-122"/>
                      </a:endParaRPr>
                    </a:p>
                    <a:p>
                      <a:pPr algn="ctr">
                        <a:lnSpc>
                          <a:spcPct val="100000"/>
                        </a:lnSpc>
                        <a:spcBef>
                          <a:spcPts val="0"/>
                        </a:spcBef>
                        <a:spcAft>
                          <a:spcPts val="0"/>
                        </a:spcAft>
                        <a:tabLst>
                          <a:tab pos="1752600" algn="l"/>
                        </a:tabLst>
                      </a:pPr>
                      <a:r>
                        <a:rPr lang="en-US" sz="1200" b="1" dirty="0">
                          <a:solidFill>
                            <a:schemeClr val="tx1"/>
                          </a:solidFill>
                          <a:effectLst/>
                          <a:latin typeface="微软雅黑" panose="020B0503020204020204" pitchFamily="34" charset="-122"/>
                          <a:ea typeface="微软雅黑" panose="020B0503020204020204" pitchFamily="34" charset="-122"/>
                        </a:rPr>
                        <a:t>(2009</a:t>
                      </a:r>
                      <a:r>
                        <a:rPr lang="zh-CN" sz="1200" b="1" dirty="0">
                          <a:solidFill>
                            <a:schemeClr val="tx1"/>
                          </a:solidFill>
                          <a:effectLst/>
                          <a:latin typeface="微软雅黑" panose="020B0503020204020204" pitchFamily="34" charset="-122"/>
                          <a:ea typeface="微软雅黑" panose="020B0503020204020204" pitchFamily="34" charset="-122"/>
                        </a:rPr>
                        <a:t>年</a:t>
                      </a:r>
                      <a:r>
                        <a:rPr lang="en-US" sz="1200" b="1" dirty="0">
                          <a:solidFill>
                            <a:schemeClr val="tx1"/>
                          </a:solidFill>
                          <a:effectLst/>
                          <a:latin typeface="微软雅黑" panose="020B0503020204020204" pitchFamily="34" charset="-122"/>
                          <a:ea typeface="微软雅黑" panose="020B0503020204020204" pitchFamily="34" charset="-122"/>
                        </a:rPr>
                        <a:t>)</a:t>
                      </a:r>
                      <a:endParaRPr lang="zh-CN" sz="1200" b="1" dirty="0">
                        <a:solidFill>
                          <a:schemeClr val="tx1"/>
                        </a:solidFill>
                        <a:effectLst/>
                        <a:latin typeface="微软雅黑" panose="020B0503020204020204" pitchFamily="34" charset="-122"/>
                        <a:ea typeface="微软雅黑" panose="020B0503020204020204" pitchFamily="34" charset="-122"/>
                      </a:endParaRPr>
                    </a:p>
                  </a:txBody>
                  <a:tcPr marL="49367" marR="49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p>
                      <a:pPr algn="ctr">
                        <a:lnSpc>
                          <a:spcPct val="100000"/>
                        </a:lnSpc>
                        <a:spcBef>
                          <a:spcPts val="0"/>
                        </a:spcBef>
                        <a:spcAft>
                          <a:spcPts val="0"/>
                        </a:spcAft>
                      </a:pPr>
                      <a:r>
                        <a:rPr lang="en-US" sz="1200" b="1" kern="100" dirty="0">
                          <a:solidFill>
                            <a:schemeClr val="tx1"/>
                          </a:solidFill>
                          <a:effectLst/>
                          <a:latin typeface="微软雅黑" panose="020B0503020204020204" pitchFamily="34" charset="-122"/>
                          <a:ea typeface="微软雅黑" panose="020B0503020204020204" pitchFamily="34" charset="-122"/>
                        </a:rPr>
                        <a:t>2.4 / 5 GHz</a:t>
                      </a:r>
                      <a:endParaRPr lang="zh-CN" sz="1200" b="1" kern="1050" dirty="0">
                        <a:solidFill>
                          <a:schemeClr val="tx1"/>
                        </a:solidFill>
                        <a:effectLst/>
                        <a:latin typeface="微软雅黑" panose="020B0503020204020204" pitchFamily="34" charset="-122"/>
                        <a:ea typeface="微软雅黑" panose="020B0503020204020204" pitchFamily="34" charset="-122"/>
                      </a:endParaRPr>
                    </a:p>
                    <a:p>
                      <a:pPr algn="ctr">
                        <a:lnSpc>
                          <a:spcPct val="100000"/>
                        </a:lnSpc>
                        <a:spcBef>
                          <a:spcPts val="0"/>
                        </a:spcBef>
                        <a:spcAft>
                          <a:spcPts val="0"/>
                        </a:spcAft>
                        <a:tabLst>
                          <a:tab pos="1752600" algn="l"/>
                        </a:tabLst>
                      </a:pPr>
                      <a:r>
                        <a:rPr lang="en-US" sz="1200" b="1" dirty="0">
                          <a:solidFill>
                            <a:schemeClr val="tx1"/>
                          </a:solidFill>
                          <a:effectLst/>
                          <a:latin typeface="微软雅黑" panose="020B0503020204020204" pitchFamily="34" charset="-122"/>
                          <a:ea typeface="微软雅黑" panose="020B0503020204020204" pitchFamily="34" charset="-122"/>
                        </a:rPr>
                        <a:t> </a:t>
                      </a:r>
                      <a:endParaRPr lang="zh-CN" sz="1200" b="1" dirty="0">
                        <a:solidFill>
                          <a:schemeClr val="tx1"/>
                        </a:solidFill>
                        <a:effectLst/>
                        <a:latin typeface="微软雅黑" panose="020B0503020204020204" pitchFamily="34" charset="-122"/>
                        <a:ea typeface="微软雅黑" panose="020B0503020204020204" pitchFamily="34" charset="-122"/>
                      </a:endParaRPr>
                    </a:p>
                  </a:txBody>
                  <a:tcPr marL="49367" marR="49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p>
                      <a:pPr algn="ctr">
                        <a:lnSpc>
                          <a:spcPct val="100000"/>
                        </a:lnSpc>
                        <a:spcBef>
                          <a:spcPts val="0"/>
                        </a:spcBef>
                        <a:spcAft>
                          <a:spcPts val="0"/>
                        </a:spcAft>
                        <a:tabLst>
                          <a:tab pos="1752600" algn="l"/>
                        </a:tabLst>
                      </a:pPr>
                      <a:r>
                        <a:rPr lang="zh-CN" sz="1200" b="1" kern="100" spc="-10" dirty="0">
                          <a:solidFill>
                            <a:schemeClr val="tx1"/>
                          </a:solidFill>
                          <a:effectLst/>
                          <a:latin typeface="微软雅黑" panose="020B0503020204020204" pitchFamily="34" charset="-122"/>
                          <a:ea typeface="微软雅黑" panose="020B0503020204020204" pitchFamily="34" charset="-122"/>
                        </a:rPr>
                        <a:t>最高</a:t>
                      </a:r>
                      <a:r>
                        <a:rPr lang="en-US" sz="1200" b="1" kern="100" spc="-10" dirty="0">
                          <a:solidFill>
                            <a:schemeClr val="tx1"/>
                          </a:solidFill>
                          <a:effectLst/>
                          <a:latin typeface="微软雅黑" panose="020B0503020204020204" pitchFamily="34" charset="-122"/>
                          <a:ea typeface="微软雅黑" panose="020B0503020204020204" pitchFamily="34" charset="-122"/>
                        </a:rPr>
                        <a:t>600 Mbit/s</a:t>
                      </a:r>
                      <a:endParaRPr lang="zh-CN" sz="1200" b="1" dirty="0">
                        <a:solidFill>
                          <a:schemeClr val="tx1"/>
                        </a:solidFill>
                        <a:effectLst/>
                        <a:latin typeface="微软雅黑" panose="020B0503020204020204" pitchFamily="34" charset="-122"/>
                        <a:ea typeface="微软雅黑" panose="020B0503020204020204" pitchFamily="34" charset="-122"/>
                      </a:endParaRPr>
                    </a:p>
                  </a:txBody>
                  <a:tcPr marL="49367" marR="49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p>
                      <a:pPr algn="ctr">
                        <a:lnSpc>
                          <a:spcPct val="100000"/>
                        </a:lnSpc>
                        <a:spcBef>
                          <a:spcPts val="0"/>
                        </a:spcBef>
                        <a:spcAft>
                          <a:spcPts val="0"/>
                        </a:spcAft>
                      </a:pPr>
                      <a:r>
                        <a:rPr lang="en-US" sz="1200" b="1" kern="100" dirty="0" smtClean="0">
                          <a:solidFill>
                            <a:schemeClr val="tx1"/>
                          </a:solidFill>
                          <a:effectLst/>
                          <a:latin typeface="微软雅黑" panose="020B0503020204020204" pitchFamily="34" charset="-122"/>
                          <a:ea typeface="微软雅黑" panose="020B0503020204020204" pitchFamily="34" charset="-122"/>
                        </a:rPr>
                        <a:t>MIMO</a:t>
                      </a:r>
                      <a:endParaRPr lang="zh-CN" sz="1200" b="1" kern="1050" dirty="0">
                        <a:solidFill>
                          <a:schemeClr val="tx1"/>
                        </a:solidFill>
                        <a:effectLst/>
                        <a:latin typeface="微软雅黑" panose="020B0503020204020204" pitchFamily="34" charset="-122"/>
                        <a:ea typeface="微软雅黑" panose="020B0503020204020204" pitchFamily="34" charset="-122"/>
                      </a:endParaRPr>
                    </a:p>
                    <a:p>
                      <a:pPr algn="ctr">
                        <a:lnSpc>
                          <a:spcPct val="100000"/>
                        </a:lnSpc>
                        <a:spcBef>
                          <a:spcPts val="0"/>
                        </a:spcBef>
                        <a:spcAft>
                          <a:spcPts val="0"/>
                        </a:spcAft>
                        <a:tabLst>
                          <a:tab pos="1752600" algn="l"/>
                        </a:tabLst>
                      </a:pPr>
                      <a:r>
                        <a:rPr lang="en-US" sz="1200" b="1" dirty="0">
                          <a:solidFill>
                            <a:schemeClr val="tx1"/>
                          </a:solidFill>
                          <a:effectLst/>
                          <a:latin typeface="微软雅黑" panose="020B0503020204020204" pitchFamily="34" charset="-122"/>
                          <a:ea typeface="微软雅黑" panose="020B0503020204020204" pitchFamily="34" charset="-122"/>
                        </a:rPr>
                        <a:t>OFDM</a:t>
                      </a:r>
                      <a:endParaRPr lang="zh-CN" sz="1200" b="1" dirty="0">
                        <a:solidFill>
                          <a:schemeClr val="tx1"/>
                        </a:solidFill>
                        <a:effectLst/>
                        <a:latin typeface="微软雅黑" panose="020B0503020204020204" pitchFamily="34" charset="-122"/>
                        <a:ea typeface="微软雅黑" panose="020B0503020204020204" pitchFamily="34" charset="-122"/>
                      </a:endParaRPr>
                    </a:p>
                  </a:txBody>
                  <a:tcPr marL="49367" marR="49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p>
                      <a:pPr algn="ctr">
                        <a:lnSpc>
                          <a:spcPct val="100000"/>
                        </a:lnSpc>
                        <a:spcBef>
                          <a:spcPts val="0"/>
                        </a:spcBef>
                        <a:spcAft>
                          <a:spcPts val="0"/>
                        </a:spcAft>
                      </a:pPr>
                      <a:r>
                        <a:rPr lang="zh-CN" sz="1200" b="1" kern="1050" dirty="0">
                          <a:solidFill>
                            <a:schemeClr val="tx1"/>
                          </a:solidFill>
                          <a:effectLst/>
                          <a:latin typeface="微软雅黑" panose="020B0503020204020204" pitchFamily="34" charset="-122"/>
                          <a:ea typeface="微软雅黑" panose="020B0503020204020204" pitchFamily="34" charset="-122"/>
                        </a:rPr>
                        <a:t>使用多个发射和接收天线达到更高的数据</a:t>
                      </a:r>
                      <a:r>
                        <a:rPr lang="zh-CN" sz="1200" b="1" kern="1050" dirty="0" smtClean="0">
                          <a:solidFill>
                            <a:schemeClr val="tx1"/>
                          </a:solidFill>
                          <a:effectLst/>
                          <a:latin typeface="微软雅黑" panose="020B0503020204020204" pitchFamily="34" charset="-122"/>
                          <a:ea typeface="微软雅黑" panose="020B0503020204020204" pitchFamily="34" charset="-122"/>
                        </a:rPr>
                        <a:t>传输率</a:t>
                      </a:r>
                      <a:r>
                        <a:rPr lang="zh-CN" altLang="en-US" sz="1200" b="1" kern="1050" dirty="0" smtClean="0">
                          <a:solidFill>
                            <a:schemeClr val="tx1"/>
                          </a:solidFill>
                          <a:effectLst/>
                          <a:latin typeface="微软雅黑" panose="020B0503020204020204" pitchFamily="34" charset="-122"/>
                          <a:ea typeface="微软雅黑" panose="020B0503020204020204" pitchFamily="34" charset="-122"/>
                        </a:rPr>
                        <a:t>。</a:t>
                      </a:r>
                      <a:r>
                        <a:rPr lang="zh-CN" sz="1200" b="1" dirty="0" smtClean="0">
                          <a:solidFill>
                            <a:schemeClr val="tx1"/>
                          </a:solidFill>
                          <a:effectLst/>
                          <a:latin typeface="微软雅黑" panose="020B0503020204020204" pitchFamily="34" charset="-122"/>
                          <a:ea typeface="微软雅黑" panose="020B0503020204020204" pitchFamily="34" charset="-122"/>
                        </a:rPr>
                        <a:t>当</a:t>
                      </a:r>
                      <a:r>
                        <a:rPr lang="zh-CN" sz="1200" b="1" dirty="0">
                          <a:solidFill>
                            <a:schemeClr val="tx1"/>
                          </a:solidFill>
                          <a:effectLst/>
                          <a:latin typeface="微软雅黑" panose="020B0503020204020204" pitchFamily="34" charset="-122"/>
                          <a:ea typeface="微软雅黑" panose="020B0503020204020204" pitchFamily="34" charset="-122"/>
                        </a:rPr>
                        <a:t>使用双倍</a:t>
                      </a:r>
                      <a:r>
                        <a:rPr lang="zh-CN" sz="1200" b="1" dirty="0" smtClean="0">
                          <a:solidFill>
                            <a:schemeClr val="tx1"/>
                          </a:solidFill>
                          <a:effectLst/>
                          <a:latin typeface="微软雅黑" panose="020B0503020204020204" pitchFamily="34" charset="-122"/>
                          <a:ea typeface="微软雅黑" panose="020B0503020204020204" pitchFamily="34" charset="-122"/>
                        </a:rPr>
                        <a:t>带宽</a:t>
                      </a:r>
                      <a:r>
                        <a:rPr lang="en-US" altLang="zh-CN" sz="1200" b="1" dirty="0" smtClean="0">
                          <a:solidFill>
                            <a:schemeClr val="tx1"/>
                          </a:solidFill>
                          <a:effectLst/>
                          <a:latin typeface="微软雅黑" panose="020B0503020204020204" pitchFamily="34" charset="-122"/>
                          <a:ea typeface="微软雅黑" panose="020B0503020204020204" pitchFamily="34" charset="-122"/>
                        </a:rPr>
                        <a:t> </a:t>
                      </a:r>
                      <a:r>
                        <a:rPr lang="en-US" sz="1200" b="1" dirty="0" smtClean="0">
                          <a:solidFill>
                            <a:schemeClr val="tx1"/>
                          </a:solidFill>
                          <a:effectLst/>
                          <a:latin typeface="微软雅黑" panose="020B0503020204020204" pitchFamily="34" charset="-122"/>
                          <a:ea typeface="微软雅黑" panose="020B0503020204020204" pitchFamily="34" charset="-122"/>
                        </a:rPr>
                        <a:t>(</a:t>
                      </a:r>
                      <a:r>
                        <a:rPr lang="en-US" sz="1200" b="1" dirty="0">
                          <a:solidFill>
                            <a:schemeClr val="tx1"/>
                          </a:solidFill>
                          <a:effectLst/>
                          <a:latin typeface="微软雅黑" panose="020B0503020204020204" pitchFamily="34" charset="-122"/>
                          <a:ea typeface="微软雅黑" panose="020B0503020204020204" pitchFamily="34" charset="-122"/>
                        </a:rPr>
                        <a:t>40 MHz</a:t>
                      </a:r>
                      <a:r>
                        <a:rPr lang="en-US" sz="1200" b="1" dirty="0" smtClean="0">
                          <a:solidFill>
                            <a:schemeClr val="tx1"/>
                          </a:solidFill>
                          <a:effectLst/>
                          <a:latin typeface="微软雅黑" panose="020B0503020204020204" pitchFamily="34" charset="-122"/>
                          <a:ea typeface="微软雅黑" panose="020B0503020204020204" pitchFamily="34" charset="-122"/>
                        </a:rPr>
                        <a:t>) </a:t>
                      </a:r>
                      <a:r>
                        <a:rPr lang="zh-CN" sz="1200" b="1" dirty="0" smtClean="0">
                          <a:solidFill>
                            <a:schemeClr val="tx1"/>
                          </a:solidFill>
                          <a:effectLst/>
                          <a:latin typeface="微软雅黑" panose="020B0503020204020204" pitchFamily="34" charset="-122"/>
                          <a:ea typeface="微软雅黑" panose="020B0503020204020204" pitchFamily="34" charset="-122"/>
                        </a:rPr>
                        <a:t>时</a:t>
                      </a:r>
                      <a:r>
                        <a:rPr lang="zh-CN" sz="1200" b="1" dirty="0">
                          <a:solidFill>
                            <a:schemeClr val="tx1"/>
                          </a:solidFill>
                          <a:effectLst/>
                          <a:latin typeface="微软雅黑" panose="020B0503020204020204" pitchFamily="34" charset="-122"/>
                          <a:ea typeface="微软雅黑" panose="020B0503020204020204" pitchFamily="34" charset="-122"/>
                        </a:rPr>
                        <a:t>速率可</a:t>
                      </a:r>
                      <a:r>
                        <a:rPr lang="zh-CN" sz="1200" b="1" dirty="0" smtClean="0">
                          <a:solidFill>
                            <a:schemeClr val="tx1"/>
                          </a:solidFill>
                          <a:effectLst/>
                          <a:latin typeface="微软雅黑" panose="020B0503020204020204" pitchFamily="34" charset="-122"/>
                          <a:ea typeface="微软雅黑" panose="020B0503020204020204" pitchFamily="34" charset="-122"/>
                        </a:rPr>
                        <a:t>达</a:t>
                      </a:r>
                      <a:r>
                        <a:rPr lang="en-US" altLang="zh-CN" sz="1200" b="1" dirty="0" smtClean="0">
                          <a:solidFill>
                            <a:schemeClr val="tx1"/>
                          </a:solidFill>
                          <a:effectLst/>
                          <a:latin typeface="微软雅黑" panose="020B0503020204020204" pitchFamily="34" charset="-122"/>
                          <a:ea typeface="微软雅黑" panose="020B0503020204020204" pitchFamily="34" charset="-122"/>
                        </a:rPr>
                        <a:t> </a:t>
                      </a:r>
                      <a:r>
                        <a:rPr lang="en-US" sz="1200" b="1" dirty="0" smtClean="0">
                          <a:solidFill>
                            <a:schemeClr val="tx1"/>
                          </a:solidFill>
                          <a:effectLst/>
                          <a:latin typeface="微软雅黑" panose="020B0503020204020204" pitchFamily="34" charset="-122"/>
                          <a:ea typeface="微软雅黑" panose="020B0503020204020204" pitchFamily="34" charset="-122"/>
                        </a:rPr>
                        <a:t>600 </a:t>
                      </a:r>
                      <a:r>
                        <a:rPr lang="en-US" sz="1200" b="1" dirty="0" err="1" smtClean="0">
                          <a:solidFill>
                            <a:schemeClr val="tx1"/>
                          </a:solidFill>
                          <a:effectLst/>
                          <a:latin typeface="微软雅黑" panose="020B0503020204020204" pitchFamily="34" charset="-122"/>
                          <a:ea typeface="微软雅黑" panose="020B0503020204020204" pitchFamily="34" charset="-122"/>
                        </a:rPr>
                        <a:t>Mbit</a:t>
                      </a:r>
                      <a:r>
                        <a:rPr lang="en-US" sz="1200" b="1" dirty="0" smtClean="0">
                          <a:solidFill>
                            <a:schemeClr val="tx1"/>
                          </a:solidFill>
                          <a:effectLst/>
                          <a:latin typeface="微软雅黑" panose="020B0503020204020204" pitchFamily="34" charset="-122"/>
                          <a:ea typeface="微软雅黑" panose="020B0503020204020204" pitchFamily="34" charset="-122"/>
                        </a:rPr>
                        <a:t>/s</a:t>
                      </a:r>
                      <a:endParaRPr lang="zh-CN" sz="1200" b="1" dirty="0">
                        <a:solidFill>
                          <a:schemeClr val="tx1"/>
                        </a:solidFill>
                        <a:effectLst/>
                        <a:latin typeface="微软雅黑" panose="020B0503020204020204" pitchFamily="34" charset="-122"/>
                        <a:ea typeface="微软雅黑" panose="020B0503020204020204" pitchFamily="34" charset="-122"/>
                      </a:endParaRPr>
                    </a:p>
                  </a:txBody>
                  <a:tcPr marL="49367" marR="49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r>
            </a:tbl>
          </a:graphicData>
        </a:graphic>
      </p:graphicFrame>
    </p:spTree>
    <p:extLst>
      <p:ext uri="{BB962C8B-B14F-4D97-AF65-F5344CB8AC3E}">
        <p14:creationId xmlns:p14="http://schemas.microsoft.com/office/powerpoint/2010/main" xmlns="" val="18829499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7"/>
          <p:cNvSpPr>
            <a:spLocks noChangeArrowheads="1"/>
          </p:cNvSpPr>
          <p:nvPr/>
        </p:nvSpPr>
        <p:spPr bwMode="auto">
          <a:xfrm>
            <a:off x="639730" y="1198670"/>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6" name="Rectangle 29"/>
          <p:cNvSpPr>
            <a:spLocks noChangeArrowheads="1"/>
          </p:cNvSpPr>
          <p:nvPr/>
        </p:nvSpPr>
        <p:spPr bwMode="auto">
          <a:xfrm>
            <a:off x="648619" y="1293602"/>
            <a:ext cx="1627651" cy="10156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eaLnBrk="0" hangingPunct="0"/>
            <a:r>
              <a:rPr lang="fr-FR" altLang="zh-CN" sz="2000" b="1" dirty="0" smtClean="0">
                <a:solidFill>
                  <a:srgbClr val="FFFF00"/>
                </a:solidFill>
                <a:latin typeface="微软雅黑" pitchFamily="34" charset="-122"/>
                <a:ea typeface="微软雅黑" pitchFamily="34" charset="-122"/>
              </a:rPr>
              <a:t>9.1</a:t>
            </a:r>
          </a:p>
          <a:p>
            <a:pPr eaLnBrk="0" hangingPunct="0"/>
            <a:r>
              <a:rPr lang="zh-CN" altLang="en-US" sz="2000" b="1" dirty="0">
                <a:solidFill>
                  <a:schemeClr val="bg1"/>
                </a:solidFill>
                <a:latin typeface="微软雅黑" pitchFamily="34" charset="-122"/>
                <a:ea typeface="微软雅黑" pitchFamily="34" charset="-122"/>
              </a:rPr>
              <a:t>无线局域网 </a:t>
            </a:r>
            <a:r>
              <a:rPr lang="en-US" altLang="zh-CN" sz="2000" b="1" dirty="0">
                <a:solidFill>
                  <a:schemeClr val="bg1"/>
                </a:solidFill>
                <a:latin typeface="微软雅黑" pitchFamily="34" charset="-122"/>
                <a:ea typeface="微软雅黑" pitchFamily="34" charset="-122"/>
              </a:rPr>
              <a:t>WLAN</a:t>
            </a:r>
            <a:endParaRPr lang="zh-CN" altLang="fr-FR" sz="2000" b="1" dirty="0">
              <a:solidFill>
                <a:schemeClr val="bg1"/>
              </a:solidFill>
              <a:latin typeface="微软雅黑" pitchFamily="34" charset="-122"/>
              <a:ea typeface="微软雅黑" pitchFamily="34" charset="-122"/>
            </a:endParaRPr>
          </a:p>
        </p:txBody>
      </p:sp>
      <p:sp>
        <p:nvSpPr>
          <p:cNvPr id="12" name="Rectangle 10"/>
          <p:cNvSpPr>
            <a:spLocks noChangeArrowheads="1"/>
          </p:cNvSpPr>
          <p:nvPr/>
        </p:nvSpPr>
        <p:spPr bwMode="auto">
          <a:xfrm>
            <a:off x="2629135" y="3033807"/>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xmlns=""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3" name="Rectangle 9"/>
          <p:cNvSpPr>
            <a:spLocks noChangeArrowheads="1"/>
          </p:cNvSpPr>
          <p:nvPr/>
        </p:nvSpPr>
        <p:spPr bwMode="auto">
          <a:xfrm>
            <a:off x="2629135" y="2408974"/>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xmlns=""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4" name="Rectangle 9"/>
          <p:cNvSpPr>
            <a:spLocks noChangeArrowheads="1"/>
          </p:cNvSpPr>
          <p:nvPr/>
        </p:nvSpPr>
        <p:spPr bwMode="auto">
          <a:xfrm>
            <a:off x="2629135" y="1198670"/>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xmlns=""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5" name="Rectangle 10"/>
          <p:cNvSpPr>
            <a:spLocks noChangeArrowheads="1"/>
          </p:cNvSpPr>
          <p:nvPr/>
        </p:nvSpPr>
        <p:spPr bwMode="auto">
          <a:xfrm>
            <a:off x="2629135" y="1805095"/>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xmlns=""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6" name="Line 16"/>
          <p:cNvSpPr>
            <a:spLocks noChangeShapeType="1"/>
          </p:cNvSpPr>
          <p:nvPr/>
        </p:nvSpPr>
        <p:spPr bwMode="auto">
          <a:xfrm>
            <a:off x="3637198" y="1127232"/>
            <a:ext cx="0" cy="2371983"/>
          </a:xfrm>
          <a:prstGeom prst="line">
            <a:avLst/>
          </a:prstGeom>
          <a:noFill/>
          <a:ln w="28575" algn="ctr">
            <a:solidFill>
              <a:srgbClr val="FFFFFF"/>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7" name="Rectangle 8"/>
          <p:cNvSpPr>
            <a:spLocks noChangeArrowheads="1"/>
          </p:cNvSpPr>
          <p:nvPr/>
        </p:nvSpPr>
        <p:spPr bwMode="auto">
          <a:xfrm>
            <a:off x="2700573" y="944670"/>
            <a:ext cx="5611577" cy="2554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eaLnBrk="0" hangingPunct="0">
              <a:lnSpc>
                <a:spcPct val="200000"/>
              </a:lnSpc>
            </a:pPr>
            <a:r>
              <a:rPr lang="en-US" altLang="zh-CN" sz="2000" b="1" dirty="0">
                <a:solidFill>
                  <a:schemeClr val="bg1"/>
                </a:solidFill>
                <a:latin typeface="微软雅黑" pitchFamily="34" charset="-122"/>
                <a:ea typeface="微软雅黑" pitchFamily="34" charset="-122"/>
              </a:rPr>
              <a:t>9.1.1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无线</a:t>
            </a:r>
            <a:r>
              <a:rPr lang="zh-CN" altLang="en-US" sz="2000" b="1" dirty="0">
                <a:solidFill>
                  <a:schemeClr val="bg1"/>
                </a:solidFill>
                <a:latin typeface="微软雅黑" pitchFamily="34" charset="-122"/>
                <a:ea typeface="微软雅黑" pitchFamily="34" charset="-122"/>
              </a:rPr>
              <a:t>局域网的组成</a:t>
            </a:r>
          </a:p>
          <a:p>
            <a:pPr eaLnBrk="0" hangingPunct="0">
              <a:lnSpc>
                <a:spcPct val="200000"/>
              </a:lnSpc>
            </a:pPr>
            <a:r>
              <a:rPr lang="en-US" altLang="zh-CN" sz="2000" b="1" dirty="0">
                <a:solidFill>
                  <a:schemeClr val="bg1"/>
                </a:solidFill>
                <a:latin typeface="微软雅黑" pitchFamily="34" charset="-122"/>
                <a:ea typeface="微软雅黑" pitchFamily="34" charset="-122"/>
              </a:rPr>
              <a:t>9.1.2  	</a:t>
            </a:r>
            <a:r>
              <a:rPr lang="en-US" altLang="zh-CN" sz="2000" b="1" dirty="0" smtClean="0">
                <a:solidFill>
                  <a:schemeClr val="bg1"/>
                </a:solidFill>
                <a:latin typeface="微软雅黑" pitchFamily="34" charset="-122"/>
                <a:ea typeface="微软雅黑" pitchFamily="34" charset="-122"/>
              </a:rPr>
              <a:t>	           802.11 </a:t>
            </a:r>
            <a:r>
              <a:rPr lang="zh-CN" altLang="en-US" sz="2000" b="1" dirty="0">
                <a:solidFill>
                  <a:schemeClr val="bg1"/>
                </a:solidFill>
                <a:latin typeface="微软雅黑" pitchFamily="34" charset="-122"/>
                <a:ea typeface="微软雅黑" pitchFamily="34" charset="-122"/>
              </a:rPr>
              <a:t>局域网的物理层</a:t>
            </a:r>
          </a:p>
          <a:p>
            <a:pPr eaLnBrk="0" hangingPunct="0">
              <a:lnSpc>
                <a:spcPct val="200000"/>
              </a:lnSpc>
            </a:pPr>
            <a:r>
              <a:rPr lang="en-US" altLang="zh-CN" sz="2000" b="1" dirty="0">
                <a:solidFill>
                  <a:schemeClr val="bg1"/>
                </a:solidFill>
                <a:latin typeface="微软雅黑" pitchFamily="34" charset="-122"/>
                <a:ea typeface="微软雅黑" pitchFamily="34" charset="-122"/>
              </a:rPr>
              <a:t>9.1.3 </a:t>
            </a:r>
            <a:r>
              <a:rPr lang="en-US" altLang="zh-CN" sz="2000" b="1" dirty="0" smtClean="0">
                <a:solidFill>
                  <a:schemeClr val="bg1"/>
                </a:solidFill>
                <a:latin typeface="微软雅黑" pitchFamily="34" charset="-122"/>
                <a:ea typeface="微软雅黑" pitchFamily="34" charset="-122"/>
              </a:rPr>
              <a:t>		 </a:t>
            </a:r>
            <a:r>
              <a:rPr lang="en-US" altLang="zh-CN" sz="2000" b="1" dirty="0">
                <a:solidFill>
                  <a:schemeClr val="bg1"/>
                </a:solidFill>
                <a:latin typeface="微软雅黑" pitchFamily="34" charset="-122"/>
                <a:ea typeface="微软雅黑" pitchFamily="34" charset="-122"/>
              </a:rPr>
              <a:t>802.11 </a:t>
            </a:r>
            <a:r>
              <a:rPr lang="zh-CN" altLang="en-US" sz="2000" b="1" dirty="0">
                <a:solidFill>
                  <a:schemeClr val="bg1"/>
                </a:solidFill>
                <a:latin typeface="微软雅黑" pitchFamily="34" charset="-122"/>
                <a:ea typeface="微软雅黑" pitchFamily="34" charset="-122"/>
              </a:rPr>
              <a:t>局域网的 </a:t>
            </a:r>
            <a:r>
              <a:rPr lang="en-US" altLang="zh-CN" sz="2000" b="1" dirty="0">
                <a:solidFill>
                  <a:schemeClr val="bg1"/>
                </a:solidFill>
                <a:latin typeface="微软雅黑" pitchFamily="34" charset="-122"/>
                <a:ea typeface="微软雅黑" pitchFamily="34" charset="-122"/>
              </a:rPr>
              <a:t>MAC </a:t>
            </a:r>
            <a:r>
              <a:rPr lang="zh-CN" altLang="en-US" sz="2000" b="1" dirty="0">
                <a:solidFill>
                  <a:schemeClr val="bg1"/>
                </a:solidFill>
                <a:latin typeface="微软雅黑" pitchFamily="34" charset="-122"/>
                <a:ea typeface="微软雅黑" pitchFamily="34" charset="-122"/>
              </a:rPr>
              <a:t>层协议</a:t>
            </a:r>
          </a:p>
          <a:p>
            <a:pPr eaLnBrk="0" hangingPunct="0">
              <a:lnSpc>
                <a:spcPct val="200000"/>
              </a:lnSpc>
            </a:pPr>
            <a:r>
              <a:rPr lang="en-US" altLang="zh-CN" sz="2000" b="1" dirty="0">
                <a:solidFill>
                  <a:schemeClr val="bg1"/>
                </a:solidFill>
                <a:latin typeface="微软雅黑" pitchFamily="34" charset="-122"/>
                <a:ea typeface="微软雅黑" pitchFamily="34" charset="-122"/>
              </a:rPr>
              <a:t>9.1.4 </a:t>
            </a:r>
            <a:r>
              <a:rPr lang="en-US" altLang="zh-CN" sz="2000" b="1" dirty="0" smtClean="0">
                <a:solidFill>
                  <a:schemeClr val="bg1"/>
                </a:solidFill>
                <a:latin typeface="微软雅黑" pitchFamily="34" charset="-122"/>
                <a:ea typeface="微软雅黑" pitchFamily="34" charset="-122"/>
              </a:rPr>
              <a:t>		        </a:t>
            </a:r>
            <a:r>
              <a:rPr lang="en-US" altLang="zh-CN" sz="2000" b="1" dirty="0">
                <a:solidFill>
                  <a:schemeClr val="bg1"/>
                </a:solidFill>
                <a:latin typeface="微软雅黑" pitchFamily="34" charset="-122"/>
                <a:ea typeface="微软雅黑" pitchFamily="34" charset="-122"/>
              </a:rPr>
              <a:t>802.11 </a:t>
            </a:r>
            <a:r>
              <a:rPr lang="zh-CN" altLang="en-US" sz="2000" b="1" dirty="0">
                <a:solidFill>
                  <a:schemeClr val="bg1"/>
                </a:solidFill>
                <a:latin typeface="微软雅黑" pitchFamily="34" charset="-122"/>
                <a:ea typeface="微软雅黑" pitchFamily="34" charset="-122"/>
              </a:rPr>
              <a:t>局域网的 </a:t>
            </a:r>
            <a:r>
              <a:rPr lang="en-US" altLang="zh-CN" sz="2000" b="1" dirty="0">
                <a:solidFill>
                  <a:schemeClr val="bg1"/>
                </a:solidFill>
                <a:latin typeface="微软雅黑" pitchFamily="34" charset="-122"/>
                <a:ea typeface="微软雅黑" pitchFamily="34" charset="-122"/>
              </a:rPr>
              <a:t>MAC </a:t>
            </a:r>
            <a:r>
              <a:rPr lang="zh-CN" altLang="en-US" sz="2000" b="1" dirty="0">
                <a:solidFill>
                  <a:schemeClr val="bg1"/>
                </a:solidFill>
                <a:latin typeface="微软雅黑" pitchFamily="34" charset="-122"/>
                <a:ea typeface="微软雅黑" pitchFamily="34" charset="-122"/>
              </a:rPr>
              <a:t>帧</a:t>
            </a:r>
          </a:p>
        </p:txBody>
      </p:sp>
    </p:spTree>
    <p:extLst>
      <p:ext uri="{BB962C8B-B14F-4D97-AF65-F5344CB8AC3E}">
        <p14:creationId xmlns:p14="http://schemas.microsoft.com/office/powerpoint/2010/main" xmlns="" val="1400700129"/>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2"/>
          <p:cNvSpPr>
            <a:spLocks noChangeArrowheads="1"/>
          </p:cNvSpPr>
          <p:nvPr/>
        </p:nvSpPr>
        <p:spPr bwMode="auto">
          <a:xfrm>
            <a:off x="511896" y="1044083"/>
            <a:ext cx="8129016" cy="422275"/>
          </a:xfrm>
          <a:prstGeom prst="roundRect">
            <a:avLst>
              <a:gd name="adj" fmla="val 16667"/>
            </a:avLst>
          </a:prstGeom>
          <a:solidFill>
            <a:srgbClr val="0089FA"/>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zh-CN" altLang="en-US"/>
          </a:p>
        </p:txBody>
      </p:sp>
      <p:sp>
        <p:nvSpPr>
          <p:cNvPr id="3" name="Rectangle 13"/>
          <p:cNvSpPr>
            <a:spLocks noChangeArrowheads="1"/>
          </p:cNvSpPr>
          <p:nvPr/>
        </p:nvSpPr>
        <p:spPr bwMode="auto">
          <a:xfrm>
            <a:off x="2335246" y="1018619"/>
            <a:ext cx="4482317"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9.1.2   802.11 </a:t>
            </a:r>
            <a:r>
              <a:rPr lang="zh-CN" altLang="en-US" sz="2400" b="1" dirty="0">
                <a:solidFill>
                  <a:schemeClr val="bg1"/>
                </a:solidFill>
                <a:latin typeface="微软雅黑" pitchFamily="34" charset="-122"/>
                <a:ea typeface="微软雅黑" pitchFamily="34" charset="-122"/>
              </a:rPr>
              <a:t>局域网的物理层</a:t>
            </a:r>
          </a:p>
        </p:txBody>
      </p:sp>
      <p:sp>
        <p:nvSpPr>
          <p:cNvPr id="4" name="Rectangle 46"/>
          <p:cNvSpPr>
            <a:spLocks noChangeArrowheads="1"/>
          </p:cNvSpPr>
          <p:nvPr/>
        </p:nvSpPr>
        <p:spPr bwMode="auto">
          <a:xfrm>
            <a:off x="511896" y="1528051"/>
            <a:ext cx="8277262" cy="220829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en-US" altLang="zh-CN" b="1" dirty="0" smtClean="0">
                <a:latin typeface="微软雅黑" pitchFamily="34" charset="-122"/>
                <a:ea typeface="微软雅黑" pitchFamily="34" charset="-122"/>
              </a:rPr>
              <a:t>802.11 </a:t>
            </a:r>
            <a:r>
              <a:rPr lang="zh-CN" altLang="en-US" b="1" dirty="0">
                <a:latin typeface="微软雅黑" pitchFamily="34" charset="-122"/>
                <a:ea typeface="微软雅黑" pitchFamily="34" charset="-122"/>
              </a:rPr>
              <a:t>的物理层有以下几种实现方法：</a:t>
            </a:r>
          </a:p>
          <a:p>
            <a:pPr marL="714375" indent="-342900" eaLnBrk="0" hangingPunct="0">
              <a:lnSpc>
                <a:spcPts val="3300"/>
              </a:lnSpc>
              <a:buClr>
                <a:srgbClr val="7030A0"/>
              </a:buClr>
              <a:buFont typeface="+mj-lt"/>
              <a:buAutoNum type="arabicPeriod"/>
            </a:pPr>
            <a:r>
              <a:rPr lang="zh-CN" altLang="en-US" b="1" dirty="0">
                <a:latin typeface="微软雅黑" pitchFamily="34" charset="-122"/>
                <a:ea typeface="微软雅黑" pitchFamily="34" charset="-122"/>
              </a:rPr>
              <a:t>直接序列扩频 </a:t>
            </a:r>
            <a:r>
              <a:rPr lang="en-US" altLang="zh-CN" b="1" dirty="0">
                <a:latin typeface="微软雅黑" pitchFamily="34" charset="-122"/>
                <a:ea typeface="微软雅黑" pitchFamily="34" charset="-122"/>
              </a:rPr>
              <a:t>DSSS</a:t>
            </a:r>
          </a:p>
          <a:p>
            <a:pPr marL="714375" indent="-342900" eaLnBrk="0" hangingPunct="0">
              <a:lnSpc>
                <a:spcPts val="3300"/>
              </a:lnSpc>
              <a:buClr>
                <a:srgbClr val="7030A0"/>
              </a:buClr>
              <a:buFont typeface="+mj-lt"/>
              <a:buAutoNum type="arabicPeriod"/>
            </a:pPr>
            <a:r>
              <a:rPr lang="zh-CN" altLang="en-US" b="1" dirty="0">
                <a:latin typeface="微软雅黑" pitchFamily="34" charset="-122"/>
                <a:ea typeface="微软雅黑" pitchFamily="34" charset="-122"/>
              </a:rPr>
              <a:t>正交频分复用 </a:t>
            </a:r>
            <a:r>
              <a:rPr lang="en-US" altLang="zh-CN" b="1" dirty="0">
                <a:latin typeface="微软雅黑" pitchFamily="34" charset="-122"/>
                <a:ea typeface="微软雅黑" pitchFamily="34" charset="-122"/>
              </a:rPr>
              <a:t>OFDM </a:t>
            </a:r>
          </a:p>
          <a:p>
            <a:pPr marL="714375" indent="-342900" eaLnBrk="0" hangingPunct="0">
              <a:lnSpc>
                <a:spcPts val="3300"/>
              </a:lnSpc>
              <a:buClr>
                <a:srgbClr val="7030A0"/>
              </a:buClr>
              <a:buFont typeface="+mj-lt"/>
              <a:buAutoNum type="arabicPeriod"/>
            </a:pPr>
            <a:r>
              <a:rPr lang="zh-CN" altLang="en-US" b="1" dirty="0">
                <a:latin typeface="微软雅黑" pitchFamily="34" charset="-122"/>
                <a:ea typeface="微软雅黑" pitchFamily="34" charset="-122"/>
              </a:rPr>
              <a:t>跳频扩频 </a:t>
            </a:r>
            <a:r>
              <a:rPr lang="en-US" altLang="zh-CN" b="1" dirty="0">
                <a:latin typeface="微软雅黑" pitchFamily="34" charset="-122"/>
                <a:ea typeface="微软雅黑" pitchFamily="34" charset="-122"/>
              </a:rPr>
              <a:t>FHSS </a:t>
            </a:r>
            <a:r>
              <a:rPr lang="zh-CN" altLang="en-US" b="1" dirty="0">
                <a:latin typeface="微软雅黑" pitchFamily="34" charset="-122"/>
                <a:ea typeface="微软雅黑" pitchFamily="34" charset="-122"/>
              </a:rPr>
              <a:t>（已很少用）</a:t>
            </a:r>
          </a:p>
          <a:p>
            <a:pPr marL="714375" indent="-342900" eaLnBrk="0" hangingPunct="0">
              <a:lnSpc>
                <a:spcPts val="3300"/>
              </a:lnSpc>
              <a:buClr>
                <a:srgbClr val="7030A0"/>
              </a:buClr>
              <a:buFont typeface="+mj-lt"/>
              <a:buAutoNum type="arabicPeriod"/>
            </a:pPr>
            <a:r>
              <a:rPr lang="zh-CN" altLang="en-US" b="1" dirty="0">
                <a:latin typeface="微软雅黑" pitchFamily="34" charset="-122"/>
                <a:ea typeface="微软雅黑" pitchFamily="34" charset="-122"/>
              </a:rPr>
              <a:t>红外线 </a:t>
            </a:r>
            <a:r>
              <a:rPr lang="en-US" altLang="zh-CN" b="1" dirty="0">
                <a:latin typeface="微软雅黑" pitchFamily="34" charset="-122"/>
                <a:ea typeface="微软雅黑" pitchFamily="34" charset="-122"/>
              </a:rPr>
              <a:t>IR </a:t>
            </a:r>
            <a:r>
              <a:rPr lang="zh-CN" altLang="en-US" b="1" dirty="0">
                <a:latin typeface="微软雅黑" pitchFamily="34" charset="-122"/>
                <a:ea typeface="微软雅黑" pitchFamily="34" charset="-122"/>
              </a:rPr>
              <a:t>（已很少用） </a:t>
            </a:r>
          </a:p>
        </p:txBody>
      </p:sp>
    </p:spTree>
    <p:extLst>
      <p:ext uri="{BB962C8B-B14F-4D97-AF65-F5344CB8AC3E}">
        <p14:creationId xmlns:p14="http://schemas.microsoft.com/office/powerpoint/2010/main" xmlns="" val="37811098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6"/>
          <p:cNvSpPr>
            <a:spLocks noChangeArrowheads="1"/>
          </p:cNvSpPr>
          <p:nvPr/>
        </p:nvSpPr>
        <p:spPr bwMode="auto">
          <a:xfrm>
            <a:off x="463626" y="1755368"/>
            <a:ext cx="8162772" cy="263149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无线局域网不能简单地搬用 </a:t>
            </a:r>
            <a:r>
              <a:rPr lang="en-US" altLang="zh-CN" sz="2000" b="1" dirty="0">
                <a:latin typeface="微软雅黑" pitchFamily="34" charset="-122"/>
                <a:ea typeface="微软雅黑" pitchFamily="34" charset="-122"/>
              </a:rPr>
              <a:t>CSMA/CD </a:t>
            </a:r>
            <a:r>
              <a:rPr lang="zh-CN" altLang="en-US" sz="2000" b="1" dirty="0">
                <a:latin typeface="微软雅黑" pitchFamily="34" charset="-122"/>
                <a:ea typeface="微软雅黑" pitchFamily="34" charset="-122"/>
              </a:rPr>
              <a:t>协议</a:t>
            </a:r>
            <a:r>
              <a:rPr lang="zh-CN" altLang="en-US" sz="2000" b="1" dirty="0" smtClean="0">
                <a:latin typeface="微软雅黑" pitchFamily="34" charset="-122"/>
                <a:ea typeface="微软雅黑" pitchFamily="34" charset="-122"/>
              </a:rPr>
              <a:t>。</a:t>
            </a:r>
            <a:r>
              <a:rPr lang="zh-CN" altLang="en-US" sz="2000" b="1" dirty="0">
                <a:latin typeface="微软雅黑" pitchFamily="34" charset="-122"/>
                <a:ea typeface="微软雅黑" pitchFamily="34" charset="-122"/>
              </a:rPr>
              <a:t>因为</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a:p>
            <a:pPr marL="684000"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“碰撞检测”要求一个站点在发送本站数据的同时，还必须不间断地检测信道，但接收到的信号强度往往会远远小于发送信号的强度，在无线局域网的设备中要实现这种功能就</a:t>
            </a:r>
            <a:r>
              <a:rPr lang="zh-CN" altLang="en-US" sz="2000" b="1" dirty="0">
                <a:solidFill>
                  <a:srgbClr val="0000FF"/>
                </a:solidFill>
                <a:latin typeface="微软雅黑" pitchFamily="34" charset="-122"/>
                <a:ea typeface="微软雅黑" pitchFamily="34" charset="-122"/>
              </a:rPr>
              <a:t>花费过大</a:t>
            </a:r>
            <a:r>
              <a:rPr lang="zh-CN" altLang="en-US" sz="2000" b="1" dirty="0">
                <a:latin typeface="微软雅黑" pitchFamily="34" charset="-122"/>
                <a:ea typeface="微软雅黑" pitchFamily="34" charset="-122"/>
              </a:rPr>
              <a:t>。</a:t>
            </a:r>
          </a:p>
          <a:p>
            <a:pPr marL="684000"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即使能够实现碰撞检测的功能，并且在发送数据时检测到信道是空闲的时候，在接收端仍然有</a:t>
            </a:r>
            <a:r>
              <a:rPr lang="zh-CN" altLang="en-US" sz="2000" b="1" dirty="0">
                <a:solidFill>
                  <a:srgbClr val="0000FF"/>
                </a:solidFill>
                <a:latin typeface="微软雅黑" pitchFamily="34" charset="-122"/>
                <a:ea typeface="微软雅黑" pitchFamily="34" charset="-122"/>
              </a:rPr>
              <a:t>可能发生碰撞</a:t>
            </a:r>
            <a:r>
              <a:rPr lang="zh-CN" altLang="en-US" sz="2000" b="1" dirty="0">
                <a:latin typeface="微软雅黑" pitchFamily="34" charset="-122"/>
                <a:ea typeface="微软雅黑" pitchFamily="34" charset="-122"/>
              </a:rPr>
              <a:t>。 </a:t>
            </a:r>
          </a:p>
        </p:txBody>
      </p:sp>
      <p:sp>
        <p:nvSpPr>
          <p:cNvPr id="7" name="AutoShape 5"/>
          <p:cNvSpPr>
            <a:spLocks noChangeArrowheads="1"/>
          </p:cNvSpPr>
          <p:nvPr/>
        </p:nvSpPr>
        <p:spPr bwMode="auto">
          <a:xfrm>
            <a:off x="497383" y="138237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 name="Rectangle 6"/>
          <p:cNvSpPr>
            <a:spLocks noChangeArrowheads="1"/>
          </p:cNvSpPr>
          <p:nvPr/>
        </p:nvSpPr>
        <p:spPr bwMode="auto">
          <a:xfrm>
            <a:off x="3334567" y="1349162"/>
            <a:ext cx="2432076"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CSMA/CA </a:t>
            </a:r>
            <a:r>
              <a:rPr lang="zh-CN" altLang="en-US" sz="2000" b="1" dirty="0" smtClean="0">
                <a:solidFill>
                  <a:schemeClr val="bg1"/>
                </a:solidFill>
                <a:latin typeface="微软雅黑" pitchFamily="34" charset="-122"/>
                <a:ea typeface="微软雅黑" pitchFamily="34" charset="-122"/>
              </a:rPr>
              <a:t>协议</a:t>
            </a:r>
            <a:endParaRPr lang="zh-CN" altLang="en-US" sz="2000" b="1" dirty="0">
              <a:solidFill>
                <a:schemeClr val="bg1"/>
              </a:solidFill>
              <a:latin typeface="微软雅黑" pitchFamily="34" charset="-122"/>
              <a:ea typeface="微软雅黑" pitchFamily="34" charset="-122"/>
            </a:endParaRPr>
          </a:p>
        </p:txBody>
      </p:sp>
      <p:sp>
        <p:nvSpPr>
          <p:cNvPr id="5" name="AutoShape 12"/>
          <p:cNvSpPr>
            <a:spLocks noChangeArrowheads="1"/>
          </p:cNvSpPr>
          <p:nvPr/>
        </p:nvSpPr>
        <p:spPr bwMode="auto">
          <a:xfrm>
            <a:off x="511896" y="751550"/>
            <a:ext cx="8129016" cy="422275"/>
          </a:xfrm>
          <a:prstGeom prst="roundRect">
            <a:avLst>
              <a:gd name="adj" fmla="val 16667"/>
            </a:avLst>
          </a:prstGeom>
          <a:solidFill>
            <a:srgbClr val="0089FA"/>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zh-CN" altLang="en-US"/>
          </a:p>
        </p:txBody>
      </p:sp>
      <p:sp>
        <p:nvSpPr>
          <p:cNvPr id="9" name="Rectangle 13"/>
          <p:cNvSpPr>
            <a:spLocks noChangeArrowheads="1"/>
          </p:cNvSpPr>
          <p:nvPr/>
        </p:nvSpPr>
        <p:spPr bwMode="auto">
          <a:xfrm>
            <a:off x="1915323" y="726086"/>
            <a:ext cx="5322163"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9.1.3  </a:t>
            </a:r>
            <a:r>
              <a:rPr lang="en-US" altLang="zh-CN" sz="2400" b="1" dirty="0" smtClean="0">
                <a:solidFill>
                  <a:schemeClr val="bg1"/>
                </a:solidFill>
                <a:latin typeface="微软雅黑" pitchFamily="34" charset="-122"/>
                <a:ea typeface="微软雅黑" pitchFamily="34" charset="-122"/>
              </a:rPr>
              <a:t>802.11 </a:t>
            </a:r>
            <a:r>
              <a:rPr lang="zh-CN" altLang="en-US" sz="2400" b="1" dirty="0" smtClean="0">
                <a:solidFill>
                  <a:schemeClr val="bg1"/>
                </a:solidFill>
                <a:latin typeface="微软雅黑" pitchFamily="34" charset="-122"/>
                <a:ea typeface="微软雅黑" pitchFamily="34" charset="-122"/>
              </a:rPr>
              <a:t>局域网</a:t>
            </a:r>
            <a:r>
              <a:rPr lang="zh-CN" altLang="en-US" sz="2400" b="1" dirty="0">
                <a:solidFill>
                  <a:schemeClr val="bg1"/>
                </a:solidFill>
                <a:latin typeface="微软雅黑" pitchFamily="34" charset="-122"/>
                <a:ea typeface="微软雅黑" pitchFamily="34" charset="-122"/>
              </a:rPr>
              <a:t>的 </a:t>
            </a:r>
            <a:r>
              <a:rPr lang="en-US" altLang="zh-CN" sz="2400" b="1" dirty="0">
                <a:solidFill>
                  <a:schemeClr val="bg1"/>
                </a:solidFill>
                <a:latin typeface="微软雅黑" pitchFamily="34" charset="-122"/>
                <a:ea typeface="微软雅黑" pitchFamily="34" charset="-122"/>
              </a:rPr>
              <a:t>MAC </a:t>
            </a:r>
            <a:r>
              <a:rPr lang="zh-CN" altLang="en-US" sz="2400" b="1" dirty="0">
                <a:solidFill>
                  <a:schemeClr val="bg1"/>
                </a:solidFill>
                <a:latin typeface="微软雅黑" pitchFamily="34" charset="-122"/>
                <a:ea typeface="微软雅黑" pitchFamily="34" charset="-122"/>
              </a:rPr>
              <a:t>层协议</a:t>
            </a:r>
            <a:endParaRPr lang="en-US" altLang="zh-CN" sz="24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xmlns="" val="312041319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17853" y="637192"/>
            <a:ext cx="8133857"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 name="矩形 2"/>
          <p:cNvSpPr/>
          <p:nvPr/>
        </p:nvSpPr>
        <p:spPr>
          <a:xfrm>
            <a:off x="637984" y="587880"/>
            <a:ext cx="2826415" cy="400110"/>
          </a:xfrm>
          <a:prstGeom prst="rect">
            <a:avLst/>
          </a:prstGeom>
        </p:spPr>
        <p:txBody>
          <a:bodyPr wrap="none">
            <a:spAutoFit/>
          </a:bodyPr>
          <a:lstStyle/>
          <a:p>
            <a:r>
              <a:rPr lang="zh-CN" altLang="en-US" sz="2000" b="1" dirty="0">
                <a:latin typeface="微软雅黑" pitchFamily="34" charset="-122"/>
                <a:ea typeface="微软雅黑" pitchFamily="34" charset="-122"/>
              </a:rPr>
              <a:t>无线局域网的特殊问题 </a:t>
            </a:r>
          </a:p>
        </p:txBody>
      </p:sp>
      <p:sp>
        <p:nvSpPr>
          <p:cNvPr id="4" name="圆角矩形 3"/>
          <p:cNvSpPr/>
          <p:nvPr/>
        </p:nvSpPr>
        <p:spPr>
          <a:xfrm>
            <a:off x="517852" y="1056336"/>
            <a:ext cx="8133857" cy="330098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5" name="组合 4"/>
          <p:cNvGrpSpPr/>
          <p:nvPr/>
        </p:nvGrpSpPr>
        <p:grpSpPr>
          <a:xfrm>
            <a:off x="3108312" y="1314601"/>
            <a:ext cx="2562630" cy="2585509"/>
            <a:chOff x="4691515" y="1628800"/>
            <a:chExt cx="3537945" cy="3696270"/>
          </a:xfrm>
        </p:grpSpPr>
        <p:sp>
          <p:nvSpPr>
            <p:cNvPr id="6" name="Oval 86"/>
            <p:cNvSpPr>
              <a:spLocks noChangeArrowheads="1"/>
            </p:cNvSpPr>
            <p:nvPr/>
          </p:nvSpPr>
          <p:spPr bwMode="auto">
            <a:xfrm>
              <a:off x="4772679" y="2310408"/>
              <a:ext cx="3456781" cy="3014662"/>
            </a:xfrm>
            <a:prstGeom prst="ellipse">
              <a:avLst/>
            </a:prstGeom>
            <a:solidFill>
              <a:srgbClr val="99FF66"/>
            </a:solidFill>
            <a:ln w="12700">
              <a:solidFill>
                <a:srgbClr val="0000FF"/>
              </a:solidFill>
              <a:prstDash val="dash"/>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7" name="Text Box 89"/>
            <p:cNvSpPr txBox="1">
              <a:spLocks noChangeArrowheads="1"/>
            </p:cNvSpPr>
            <p:nvPr/>
          </p:nvSpPr>
          <p:spPr bwMode="auto">
            <a:xfrm>
              <a:off x="4691515" y="1628800"/>
              <a:ext cx="1945749" cy="484000"/>
            </a:xfrm>
            <a:prstGeom prst="rect">
              <a:avLst/>
            </a:prstGeom>
            <a:noFill/>
            <a:ln w="12700">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en-US" altLang="zh-CN" sz="1600" b="1" dirty="0">
                  <a:latin typeface="微软雅黑" panose="020B0503020204020204" pitchFamily="34" charset="-122"/>
                  <a:ea typeface="微软雅黑" panose="020B0503020204020204" pitchFamily="34" charset="-122"/>
                </a:rPr>
                <a:t>C </a:t>
              </a:r>
              <a:r>
                <a:rPr kumimoji="1" lang="zh-CN" altLang="en-US" sz="1600" b="1" dirty="0">
                  <a:latin typeface="微软雅黑" panose="020B0503020204020204" pitchFamily="34" charset="-122"/>
                  <a:ea typeface="微软雅黑" panose="020B0503020204020204" pitchFamily="34" charset="-122"/>
                </a:rPr>
                <a:t>的作用范围</a:t>
              </a:r>
            </a:p>
          </p:txBody>
        </p:sp>
        <p:sp>
          <p:nvSpPr>
            <p:cNvPr id="8" name="Line 139"/>
            <p:cNvSpPr>
              <a:spLocks noChangeShapeType="1"/>
            </p:cNvSpPr>
            <p:nvPr/>
          </p:nvSpPr>
          <p:spPr bwMode="auto">
            <a:xfrm>
              <a:off x="5169024" y="2060848"/>
              <a:ext cx="424788" cy="390525"/>
            </a:xfrm>
            <a:prstGeom prst="line">
              <a:avLst/>
            </a:prstGeom>
            <a:noFill/>
            <a:ln w="19050">
              <a:solidFill>
                <a:srgbClr val="0000FF"/>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sp>
        <p:nvSpPr>
          <p:cNvPr id="9" name="Text Box 92"/>
          <p:cNvSpPr txBox="1">
            <a:spLocks noChangeArrowheads="1"/>
          </p:cNvSpPr>
          <p:nvPr/>
        </p:nvSpPr>
        <p:spPr bwMode="auto">
          <a:xfrm>
            <a:off x="4100953" y="3027302"/>
            <a:ext cx="322524"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600" b="1" dirty="0">
                <a:latin typeface="微软雅黑" panose="020B0503020204020204" pitchFamily="34" charset="-122"/>
                <a:ea typeface="微软雅黑" panose="020B0503020204020204" pitchFamily="34" charset="-122"/>
              </a:rPr>
              <a:t>C</a:t>
            </a:r>
          </a:p>
        </p:txBody>
      </p:sp>
      <p:sp>
        <p:nvSpPr>
          <p:cNvPr id="10" name="Text Box 93"/>
          <p:cNvSpPr txBox="1">
            <a:spLocks noChangeArrowheads="1"/>
          </p:cNvSpPr>
          <p:nvPr/>
        </p:nvSpPr>
        <p:spPr bwMode="auto">
          <a:xfrm>
            <a:off x="4937691" y="3027302"/>
            <a:ext cx="346570"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600" b="1" dirty="0">
                <a:latin typeface="微软雅黑" panose="020B0503020204020204" pitchFamily="34" charset="-122"/>
                <a:ea typeface="微软雅黑" panose="020B0503020204020204" pitchFamily="34" charset="-122"/>
              </a:rPr>
              <a:t>D</a:t>
            </a:r>
          </a:p>
        </p:txBody>
      </p:sp>
      <p:grpSp>
        <p:nvGrpSpPr>
          <p:cNvPr id="33" name="组合 32"/>
          <p:cNvGrpSpPr/>
          <p:nvPr/>
        </p:nvGrpSpPr>
        <p:grpSpPr>
          <a:xfrm>
            <a:off x="947516" y="1314601"/>
            <a:ext cx="2683177" cy="2585509"/>
            <a:chOff x="1476798" y="1628800"/>
            <a:chExt cx="3835897" cy="3696270"/>
          </a:xfrm>
        </p:grpSpPr>
        <p:sp>
          <p:nvSpPr>
            <p:cNvPr id="34" name="Text Box 87"/>
            <p:cNvSpPr txBox="1">
              <a:spLocks noChangeArrowheads="1"/>
            </p:cNvSpPr>
            <p:nvPr/>
          </p:nvSpPr>
          <p:spPr bwMode="auto">
            <a:xfrm>
              <a:off x="1476798" y="1628800"/>
              <a:ext cx="2037752" cy="484000"/>
            </a:xfrm>
            <a:prstGeom prst="rect">
              <a:avLst/>
            </a:prstGeom>
            <a:noFill/>
            <a:ln w="12700">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en-US" altLang="zh-CN" sz="1600" b="1" dirty="0">
                  <a:latin typeface="微软雅黑" panose="020B0503020204020204" pitchFamily="34" charset="-122"/>
                  <a:ea typeface="微软雅黑" panose="020B0503020204020204" pitchFamily="34" charset="-122"/>
                </a:rPr>
                <a:t>A </a:t>
              </a:r>
              <a:r>
                <a:rPr kumimoji="1" lang="zh-CN" altLang="en-US" sz="1600" b="1" dirty="0">
                  <a:latin typeface="微软雅黑" panose="020B0503020204020204" pitchFamily="34" charset="-122"/>
                  <a:ea typeface="微软雅黑" panose="020B0503020204020204" pitchFamily="34" charset="-122"/>
                </a:rPr>
                <a:t>的作用范围</a:t>
              </a:r>
            </a:p>
          </p:txBody>
        </p:sp>
        <p:sp>
          <p:nvSpPr>
            <p:cNvPr id="35" name="Oval 88"/>
            <p:cNvSpPr>
              <a:spLocks noChangeArrowheads="1"/>
            </p:cNvSpPr>
            <p:nvPr/>
          </p:nvSpPr>
          <p:spPr bwMode="auto">
            <a:xfrm>
              <a:off x="1712641" y="2310408"/>
              <a:ext cx="3600054" cy="3014662"/>
            </a:xfrm>
            <a:prstGeom prst="ellipse">
              <a:avLst/>
            </a:prstGeom>
            <a:solidFill>
              <a:srgbClr val="00FFFF">
                <a:alpha val="50000"/>
              </a:srgbClr>
            </a:solidFill>
            <a:ln w="12700">
              <a:solidFill>
                <a:srgbClr val="0000FF"/>
              </a:solidFill>
              <a:prstDash val="dash"/>
              <a:round/>
              <a:headEnd/>
              <a:tailEnd/>
            </a:ln>
            <a:effectLs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36" name="Line 138"/>
            <p:cNvSpPr>
              <a:spLocks noChangeShapeType="1"/>
            </p:cNvSpPr>
            <p:nvPr/>
          </p:nvSpPr>
          <p:spPr bwMode="auto">
            <a:xfrm>
              <a:off x="2144688" y="2060848"/>
              <a:ext cx="498740" cy="436562"/>
            </a:xfrm>
            <a:prstGeom prst="line">
              <a:avLst/>
            </a:prstGeom>
            <a:noFill/>
            <a:ln w="19050">
              <a:solidFill>
                <a:srgbClr val="0000FF"/>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sp>
        <p:nvSpPr>
          <p:cNvPr id="37" name="Text Box 90"/>
          <p:cNvSpPr txBox="1">
            <a:spLocks noChangeArrowheads="1"/>
          </p:cNvSpPr>
          <p:nvPr/>
        </p:nvSpPr>
        <p:spPr bwMode="auto">
          <a:xfrm>
            <a:off x="1881914" y="3026192"/>
            <a:ext cx="338554"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600" b="1" dirty="0">
                <a:latin typeface="微软雅黑" panose="020B0503020204020204" pitchFamily="34" charset="-122"/>
                <a:ea typeface="微软雅黑" panose="020B0503020204020204" pitchFamily="34" charset="-122"/>
              </a:rPr>
              <a:t>A</a:t>
            </a:r>
          </a:p>
        </p:txBody>
      </p:sp>
      <p:sp>
        <p:nvSpPr>
          <p:cNvPr id="38" name="Text Box 91"/>
          <p:cNvSpPr txBox="1">
            <a:spLocks noChangeArrowheads="1"/>
          </p:cNvSpPr>
          <p:nvPr/>
        </p:nvSpPr>
        <p:spPr bwMode="auto">
          <a:xfrm>
            <a:off x="3238476" y="3027302"/>
            <a:ext cx="325730"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600" b="1">
                <a:latin typeface="微软雅黑" panose="020B0503020204020204" pitchFamily="34" charset="-122"/>
                <a:ea typeface="微软雅黑" panose="020B0503020204020204" pitchFamily="34" charset="-122"/>
              </a:rPr>
              <a:t>B</a:t>
            </a:r>
          </a:p>
        </p:txBody>
      </p:sp>
      <p:sp>
        <p:nvSpPr>
          <p:cNvPr id="62" name="矩形 61"/>
          <p:cNvSpPr/>
          <p:nvPr/>
        </p:nvSpPr>
        <p:spPr>
          <a:xfrm>
            <a:off x="6073254" y="1654956"/>
            <a:ext cx="2406022" cy="1077218"/>
          </a:xfrm>
          <a:prstGeom prst="rect">
            <a:avLst/>
          </a:prstGeom>
          <a:solidFill>
            <a:srgbClr val="00FFFF"/>
          </a:solidFill>
          <a:ln>
            <a:solidFill>
              <a:schemeClr val="tx1"/>
            </a:solidFill>
          </a:ln>
          <a:effectLst/>
        </p:spPr>
        <p:txBody>
          <a:bodyPr wrap="square">
            <a:spAutoFit/>
          </a:bodyPr>
          <a:lstStyle/>
          <a:p>
            <a:r>
              <a:rPr lang="en-US" altLang="zh-CN" sz="1600" b="1" dirty="0" smtClean="0">
                <a:latin typeface="微软雅黑" pitchFamily="34" charset="-122"/>
                <a:ea typeface="微软雅黑" pitchFamily="34" charset="-122"/>
              </a:rPr>
              <a:t>A </a:t>
            </a:r>
            <a:r>
              <a:rPr lang="zh-CN" altLang="en-US" sz="1600" b="1" dirty="0">
                <a:latin typeface="微软雅黑" pitchFamily="34" charset="-122"/>
                <a:ea typeface="微软雅黑" pitchFamily="34" charset="-122"/>
              </a:rPr>
              <a:t>和 </a:t>
            </a:r>
            <a:r>
              <a:rPr lang="en-US" altLang="zh-CN" sz="1600" b="1" dirty="0">
                <a:latin typeface="微软雅黑" pitchFamily="34" charset="-122"/>
                <a:ea typeface="微软雅黑" pitchFamily="34" charset="-122"/>
              </a:rPr>
              <a:t>C </a:t>
            </a:r>
            <a:r>
              <a:rPr lang="zh-CN" altLang="en-US" sz="1600" b="1" dirty="0">
                <a:latin typeface="微软雅黑" pitchFamily="34" charset="-122"/>
                <a:ea typeface="微软雅黑" pitchFamily="34" charset="-122"/>
              </a:rPr>
              <a:t>检测不</a:t>
            </a:r>
            <a:r>
              <a:rPr lang="zh-CN" altLang="en-US" sz="1600" b="1" dirty="0" smtClean="0">
                <a:latin typeface="微软雅黑" pitchFamily="34" charset="-122"/>
                <a:ea typeface="微软雅黑" pitchFamily="34" charset="-122"/>
              </a:rPr>
              <a:t>到彼此的无线信号，</a:t>
            </a:r>
            <a:r>
              <a:rPr lang="zh-CN" altLang="en-US" sz="1600" b="1" dirty="0">
                <a:latin typeface="微软雅黑" pitchFamily="34" charset="-122"/>
                <a:ea typeface="微软雅黑" pitchFamily="34" charset="-122"/>
              </a:rPr>
              <a:t>都以为 </a:t>
            </a:r>
            <a:r>
              <a:rPr lang="en-US" altLang="zh-CN" sz="1600" b="1" dirty="0">
                <a:latin typeface="微软雅黑" pitchFamily="34" charset="-122"/>
                <a:ea typeface="微软雅黑" pitchFamily="34" charset="-122"/>
              </a:rPr>
              <a:t>B </a:t>
            </a:r>
            <a:r>
              <a:rPr lang="zh-CN" altLang="en-US" sz="1600" b="1" dirty="0">
                <a:latin typeface="微软雅黑" pitchFamily="34" charset="-122"/>
                <a:ea typeface="微软雅黑" pitchFamily="34" charset="-122"/>
              </a:rPr>
              <a:t>是空闲的</a:t>
            </a:r>
            <a:r>
              <a:rPr lang="zh-CN" altLang="en-US" sz="1600" b="1" dirty="0" smtClean="0">
                <a:latin typeface="微软雅黑" pitchFamily="34" charset="-122"/>
                <a:ea typeface="微软雅黑" pitchFamily="34" charset="-122"/>
              </a:rPr>
              <a:t>，因而</a:t>
            </a:r>
            <a:r>
              <a:rPr lang="zh-CN" altLang="en-US" sz="1600" b="1" dirty="0">
                <a:latin typeface="微软雅黑" pitchFamily="34" charset="-122"/>
                <a:ea typeface="微软雅黑" pitchFamily="34" charset="-122"/>
              </a:rPr>
              <a:t>都向 </a:t>
            </a:r>
            <a:r>
              <a:rPr lang="en-US" altLang="zh-CN" sz="1600" b="1" dirty="0">
                <a:latin typeface="微软雅黑" pitchFamily="34" charset="-122"/>
                <a:ea typeface="微软雅黑" pitchFamily="34" charset="-122"/>
              </a:rPr>
              <a:t>B </a:t>
            </a:r>
            <a:r>
              <a:rPr lang="zh-CN" altLang="en-US" sz="1600" b="1" dirty="0">
                <a:latin typeface="微软雅黑" pitchFamily="34" charset="-122"/>
                <a:ea typeface="微软雅黑" pitchFamily="34" charset="-122"/>
              </a:rPr>
              <a:t>发送数据，结果发生碰撞。</a:t>
            </a:r>
          </a:p>
        </p:txBody>
      </p:sp>
      <p:sp>
        <p:nvSpPr>
          <p:cNvPr id="63" name="矩形 62"/>
          <p:cNvSpPr/>
          <p:nvPr/>
        </p:nvSpPr>
        <p:spPr>
          <a:xfrm>
            <a:off x="6073254" y="2855932"/>
            <a:ext cx="2406022" cy="1077218"/>
          </a:xfrm>
          <a:prstGeom prst="rect">
            <a:avLst/>
          </a:prstGeom>
          <a:solidFill>
            <a:srgbClr val="FF99FF"/>
          </a:solidFill>
          <a:ln>
            <a:noFill/>
          </a:ln>
        </p:spPr>
        <p:txBody>
          <a:bodyPr wrap="square">
            <a:spAutoFit/>
          </a:bodyPr>
          <a:lstStyle/>
          <a:p>
            <a:r>
              <a:rPr lang="zh-CN" altLang="en-US" sz="1600" b="1" dirty="0">
                <a:latin typeface="微软雅黑" pitchFamily="34" charset="-122"/>
                <a:ea typeface="微软雅黑" pitchFamily="34" charset="-122"/>
              </a:rPr>
              <a:t>这种未能检测出媒体上已存在的信号的</a:t>
            </a:r>
            <a:r>
              <a:rPr lang="zh-CN" altLang="en-US" sz="1600" b="1" dirty="0" smtClean="0">
                <a:latin typeface="微软雅黑" pitchFamily="34" charset="-122"/>
                <a:ea typeface="微软雅黑" pitchFamily="34" charset="-122"/>
              </a:rPr>
              <a:t>问题叫做</a:t>
            </a:r>
            <a:r>
              <a:rPr lang="zh-CN" altLang="en-US" sz="1600" b="1" dirty="0">
                <a:solidFill>
                  <a:srgbClr val="C00000"/>
                </a:solidFill>
                <a:latin typeface="微软雅黑" pitchFamily="34" charset="-122"/>
                <a:ea typeface="微软雅黑" pitchFamily="34" charset="-122"/>
              </a:rPr>
              <a:t>隐蔽站</a:t>
            </a:r>
            <a:r>
              <a:rPr lang="zh-CN" altLang="en-US" sz="1600" b="1" dirty="0" smtClean="0">
                <a:solidFill>
                  <a:srgbClr val="C00000"/>
                </a:solidFill>
                <a:latin typeface="微软雅黑" pitchFamily="34" charset="-122"/>
                <a:ea typeface="微软雅黑" pitchFamily="34" charset="-122"/>
              </a:rPr>
              <a:t>问题 </a:t>
            </a:r>
            <a:r>
              <a:rPr lang="en-US" altLang="zh-CN" sz="1600" b="1" dirty="0" smtClean="0">
                <a:latin typeface="微软雅黑" pitchFamily="34" charset="-122"/>
                <a:ea typeface="微软雅黑" pitchFamily="34" charset="-122"/>
              </a:rPr>
              <a:t>(</a:t>
            </a:r>
            <a:r>
              <a:rPr lang="en-US" altLang="zh-CN" sz="1600" b="1" dirty="0">
                <a:latin typeface="微软雅黑" pitchFamily="34" charset="-122"/>
                <a:ea typeface="微软雅黑" pitchFamily="34" charset="-122"/>
              </a:rPr>
              <a:t>hidden station problem</a:t>
            </a:r>
            <a:r>
              <a:rPr lang="en-US" altLang="zh-CN" sz="1600" b="1" dirty="0" smtClean="0">
                <a:latin typeface="微软雅黑" pitchFamily="34" charset="-122"/>
                <a:ea typeface="微软雅黑" pitchFamily="34" charset="-122"/>
              </a:rPr>
              <a:t>)</a:t>
            </a:r>
            <a:r>
              <a:rPr lang="zh-CN" altLang="en-US" sz="1600" b="1" dirty="0" smtClean="0">
                <a:latin typeface="微软雅黑" pitchFamily="34" charset="-122"/>
                <a:ea typeface="微软雅黑" pitchFamily="34" charset="-122"/>
              </a:rPr>
              <a:t>。</a:t>
            </a:r>
            <a:r>
              <a:rPr lang="en-US" altLang="zh-CN" sz="1600" b="1" dirty="0" smtClean="0">
                <a:latin typeface="微软雅黑" pitchFamily="34" charset="-122"/>
                <a:ea typeface="微软雅黑" pitchFamily="34" charset="-122"/>
              </a:rPr>
              <a:t> </a:t>
            </a:r>
            <a:endParaRPr lang="en-US" altLang="zh-CN" sz="1600" b="1" dirty="0">
              <a:latin typeface="微软雅黑" pitchFamily="34" charset="-122"/>
              <a:ea typeface="微软雅黑" pitchFamily="34" charset="-122"/>
            </a:endParaRPr>
          </a:p>
        </p:txBody>
      </p:sp>
      <p:grpSp>
        <p:nvGrpSpPr>
          <p:cNvPr id="64" name="组合 63"/>
          <p:cNvGrpSpPr/>
          <p:nvPr/>
        </p:nvGrpSpPr>
        <p:grpSpPr>
          <a:xfrm>
            <a:off x="1715560" y="2362955"/>
            <a:ext cx="671262" cy="719336"/>
            <a:chOff x="2565534" y="4101618"/>
            <a:chExt cx="360485" cy="386301"/>
          </a:xfrm>
        </p:grpSpPr>
        <p:sp>
          <p:nvSpPr>
            <p:cNvPr id="65"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grpSp>
          <p:nvGrpSpPr>
            <p:cNvPr id="66" name="Group 424"/>
            <p:cNvGrpSpPr>
              <a:grpSpLocks/>
            </p:cNvGrpSpPr>
            <p:nvPr/>
          </p:nvGrpSpPr>
          <p:grpSpPr bwMode="auto">
            <a:xfrm>
              <a:off x="2565534" y="4101618"/>
              <a:ext cx="360485" cy="119330"/>
              <a:chOff x="748" y="2251"/>
              <a:chExt cx="306" cy="90"/>
            </a:xfrm>
          </p:grpSpPr>
          <p:sp>
            <p:nvSpPr>
              <p:cNvPr id="68"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9"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0"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1"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2"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3"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67" name="Picture 200"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74" name="组合 73"/>
          <p:cNvGrpSpPr/>
          <p:nvPr/>
        </p:nvGrpSpPr>
        <p:grpSpPr>
          <a:xfrm>
            <a:off x="3059379" y="2362955"/>
            <a:ext cx="671262" cy="719336"/>
            <a:chOff x="2565534" y="4101618"/>
            <a:chExt cx="360485" cy="386301"/>
          </a:xfrm>
        </p:grpSpPr>
        <p:sp>
          <p:nvSpPr>
            <p:cNvPr id="75"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grpSp>
          <p:nvGrpSpPr>
            <p:cNvPr id="76" name="Group 424"/>
            <p:cNvGrpSpPr>
              <a:grpSpLocks/>
            </p:cNvGrpSpPr>
            <p:nvPr/>
          </p:nvGrpSpPr>
          <p:grpSpPr bwMode="auto">
            <a:xfrm>
              <a:off x="2565534" y="4101618"/>
              <a:ext cx="360485" cy="119330"/>
              <a:chOff x="748" y="2251"/>
              <a:chExt cx="306" cy="90"/>
            </a:xfrm>
          </p:grpSpPr>
          <p:sp>
            <p:nvSpPr>
              <p:cNvPr id="78"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9"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0"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1"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2"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3"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77" name="Picture 200"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84" name="组合 83"/>
          <p:cNvGrpSpPr/>
          <p:nvPr/>
        </p:nvGrpSpPr>
        <p:grpSpPr>
          <a:xfrm>
            <a:off x="3908678" y="2362955"/>
            <a:ext cx="671262" cy="719336"/>
            <a:chOff x="2565534" y="4101618"/>
            <a:chExt cx="360485" cy="386301"/>
          </a:xfrm>
        </p:grpSpPr>
        <p:sp>
          <p:nvSpPr>
            <p:cNvPr id="85"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grpSp>
          <p:nvGrpSpPr>
            <p:cNvPr id="86" name="Group 424"/>
            <p:cNvGrpSpPr>
              <a:grpSpLocks/>
            </p:cNvGrpSpPr>
            <p:nvPr/>
          </p:nvGrpSpPr>
          <p:grpSpPr bwMode="auto">
            <a:xfrm>
              <a:off x="2565534" y="4101618"/>
              <a:ext cx="360485" cy="119330"/>
              <a:chOff x="748" y="2251"/>
              <a:chExt cx="306" cy="90"/>
            </a:xfrm>
          </p:grpSpPr>
          <p:sp>
            <p:nvSpPr>
              <p:cNvPr id="88"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9"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0"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1"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2"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3"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87" name="Picture 200"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94" name="组合 93"/>
          <p:cNvGrpSpPr/>
          <p:nvPr/>
        </p:nvGrpSpPr>
        <p:grpSpPr>
          <a:xfrm>
            <a:off x="4769330" y="2380761"/>
            <a:ext cx="671262" cy="719336"/>
            <a:chOff x="2565534" y="4101618"/>
            <a:chExt cx="360485" cy="386301"/>
          </a:xfrm>
        </p:grpSpPr>
        <p:sp>
          <p:nvSpPr>
            <p:cNvPr id="95"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grpSp>
          <p:nvGrpSpPr>
            <p:cNvPr id="96" name="Group 424"/>
            <p:cNvGrpSpPr>
              <a:grpSpLocks/>
            </p:cNvGrpSpPr>
            <p:nvPr/>
          </p:nvGrpSpPr>
          <p:grpSpPr bwMode="auto">
            <a:xfrm>
              <a:off x="2565534" y="4101618"/>
              <a:ext cx="360485" cy="119330"/>
              <a:chOff x="748" y="2251"/>
              <a:chExt cx="306" cy="90"/>
            </a:xfrm>
          </p:grpSpPr>
          <p:sp>
            <p:nvSpPr>
              <p:cNvPr id="98"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9"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0"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1"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2"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3"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97" name="Picture 200"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xmlns="">
                  <a:solidFill>
                    <a:srgbClr val="FFFFFF"/>
                  </a:solidFill>
                </a14:hiddenFill>
              </a:ext>
            </a:extLst>
          </p:spPr>
        </p:pic>
      </p:grpSp>
    </p:spTree>
    <p:extLst>
      <p:ext uri="{BB962C8B-B14F-4D97-AF65-F5344CB8AC3E}">
        <p14:creationId xmlns:p14="http://schemas.microsoft.com/office/powerpoint/2010/main" xmlns="" val="472070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nodeType="afterEffect">
                                  <p:stCondLst>
                                    <p:cond delay="0"/>
                                  </p:stCondLst>
                                  <p:childTnLst>
                                    <p:anim calcmode="discrete" valueType="str">
                                      <p:cBhvr>
                                        <p:cTn id="6" dur="1000" fill="hold"/>
                                        <p:tgtEl>
                                          <p:spTgt spid="33"/>
                                        </p:tgtEl>
                                        <p:attrNameLst>
                                          <p:attrName>style.visibility</p:attrName>
                                        </p:attrNameLst>
                                      </p:cBhvr>
                                      <p:tavLst>
                                        <p:tav tm="0">
                                          <p:val>
                                            <p:strVal val="hidden"/>
                                          </p:val>
                                        </p:tav>
                                        <p:tav tm="50000">
                                          <p:val>
                                            <p:strVal val="visible"/>
                                          </p:val>
                                        </p:tav>
                                      </p:tavLst>
                                    </p:anim>
                                  </p:childTnLst>
                                </p:cTn>
                              </p:par>
                              <p:par>
                                <p:cTn id="7" presetID="35" presetClass="emph" presetSubtype="0" repeatCount="3000" fill="hold" nodeType="withEffect">
                                  <p:stCondLst>
                                    <p:cond delay="750"/>
                                  </p:stCondLst>
                                  <p:childTnLst>
                                    <p:anim calcmode="discrete" valueType="str">
                                      <p:cBhvr>
                                        <p:cTn id="8" dur="1000" fill="hold"/>
                                        <p:tgtEl>
                                          <p:spTgt spid="5"/>
                                        </p:tgtEl>
                                        <p:attrNameLst>
                                          <p:attrName>style.visibility</p:attrName>
                                        </p:attrNameLst>
                                      </p:cBhvr>
                                      <p:tavLst>
                                        <p:tav tm="0">
                                          <p:val>
                                            <p:strVal val="hidden"/>
                                          </p:val>
                                        </p:tav>
                                        <p:tav tm="50000">
                                          <p:val>
                                            <p:strVal val="visible"/>
                                          </p:val>
                                        </p:tav>
                                      </p:tavLst>
                                    </p:anim>
                                  </p:childTnLst>
                                </p:cTn>
                              </p:par>
                            </p:childTnLst>
                          </p:cTn>
                        </p:par>
                        <p:par>
                          <p:cTn id="9" fill="hold">
                            <p:stCondLst>
                              <p:cond delay="3750"/>
                            </p:stCondLst>
                            <p:childTnLst>
                              <p:par>
                                <p:cTn id="10" presetID="1" presetClass="entr" presetSubtype="0" fill="hold" grpId="2" nodeType="afterEffect">
                                  <p:stCondLst>
                                    <p:cond delay="1000"/>
                                  </p:stCondLst>
                                  <p:childTnLst>
                                    <p:set>
                                      <p:cBhvr>
                                        <p:cTn id="11" dur="1" fill="hold">
                                          <p:stCondLst>
                                            <p:cond delay="0"/>
                                          </p:stCondLst>
                                        </p:cTn>
                                        <p:tgtEl>
                                          <p:spTgt spid="62"/>
                                        </p:tgtEl>
                                        <p:attrNameLst>
                                          <p:attrName>style.visibility</p:attrName>
                                        </p:attrNameLst>
                                      </p:cBhvr>
                                      <p:to>
                                        <p:strVal val="visible"/>
                                      </p:to>
                                    </p:set>
                                  </p:childTnLst>
                                </p:cTn>
                              </p:par>
                            </p:childTnLst>
                          </p:cTn>
                        </p:par>
                        <p:par>
                          <p:cTn id="12" fill="hold">
                            <p:stCondLst>
                              <p:cond delay="4750"/>
                            </p:stCondLst>
                            <p:childTnLst>
                              <p:par>
                                <p:cTn id="13" presetID="35" presetClass="emph" presetSubtype="0" repeatCount="3000" fill="hold" grpId="1" nodeType="afterEffect">
                                  <p:stCondLst>
                                    <p:cond delay="0"/>
                                  </p:stCondLst>
                                  <p:childTnLst>
                                    <p:anim calcmode="discrete" valueType="str">
                                      <p:cBhvr>
                                        <p:cTn id="14" dur="1000" fill="hold"/>
                                        <p:tgtEl>
                                          <p:spTgt spid="62"/>
                                        </p:tgtEl>
                                        <p:attrNameLst>
                                          <p:attrName>style.visibility</p:attrName>
                                        </p:attrNameLst>
                                      </p:cBhvr>
                                      <p:tavLst>
                                        <p:tav tm="0">
                                          <p:val>
                                            <p:strVal val="hidden"/>
                                          </p:val>
                                        </p:tav>
                                        <p:tav tm="50000">
                                          <p:val>
                                            <p:strVal val="visible"/>
                                          </p:val>
                                        </p:tav>
                                      </p:tavLst>
                                    </p:anim>
                                  </p:childTnLst>
                                </p:cTn>
                              </p:par>
                            </p:childTnLst>
                          </p:cTn>
                        </p:par>
                        <p:par>
                          <p:cTn id="15" fill="hold">
                            <p:stCondLst>
                              <p:cond delay="7750"/>
                            </p:stCondLst>
                            <p:childTnLst>
                              <p:par>
                                <p:cTn id="16" presetID="14" presetClass="entr" presetSubtype="10" fill="hold" grpId="0" nodeType="afterEffect">
                                  <p:stCondLst>
                                    <p:cond delay="0"/>
                                  </p:stCondLst>
                                  <p:childTnLst>
                                    <p:set>
                                      <p:cBhvr>
                                        <p:cTn id="17" dur="1" fill="hold">
                                          <p:stCondLst>
                                            <p:cond delay="0"/>
                                          </p:stCondLst>
                                        </p:cTn>
                                        <p:tgtEl>
                                          <p:spTgt spid="63"/>
                                        </p:tgtEl>
                                        <p:attrNameLst>
                                          <p:attrName>style.visibility</p:attrName>
                                        </p:attrNameLst>
                                      </p:cBhvr>
                                      <p:to>
                                        <p:strVal val="visible"/>
                                      </p:to>
                                    </p:set>
                                    <p:animEffect transition="in" filter="randombar(horizontal)">
                                      <p:cBhvr>
                                        <p:cTn id="18"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1" animBg="1"/>
      <p:bldP spid="62" grpId="2" animBg="1"/>
      <p:bldP spid="6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517852" y="1056336"/>
            <a:ext cx="8133857" cy="330098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59" name="组合 58"/>
          <p:cNvGrpSpPr/>
          <p:nvPr/>
        </p:nvGrpSpPr>
        <p:grpSpPr>
          <a:xfrm>
            <a:off x="2600593" y="1471078"/>
            <a:ext cx="3196315" cy="2449504"/>
            <a:chOff x="4138717" y="1657580"/>
            <a:chExt cx="4849084" cy="3716109"/>
          </a:xfrm>
        </p:grpSpPr>
        <p:sp>
          <p:nvSpPr>
            <p:cNvPr id="60" name="Oval 85"/>
            <p:cNvSpPr>
              <a:spLocks noChangeArrowheads="1"/>
            </p:cNvSpPr>
            <p:nvPr/>
          </p:nvSpPr>
          <p:spPr bwMode="auto">
            <a:xfrm>
              <a:off x="4138717" y="2149476"/>
              <a:ext cx="3979702" cy="3224213"/>
            </a:xfrm>
            <a:prstGeom prst="ellipse">
              <a:avLst/>
            </a:prstGeom>
            <a:solidFill>
              <a:srgbClr val="99FF66"/>
            </a:solidFill>
            <a:ln w="12700">
              <a:solidFill>
                <a:srgbClr val="0000FF"/>
              </a:solidFill>
              <a:prstDash val="dash"/>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61" name="Text Box 138"/>
            <p:cNvSpPr txBox="1">
              <a:spLocks noChangeArrowheads="1"/>
            </p:cNvSpPr>
            <p:nvPr/>
          </p:nvSpPr>
          <p:spPr bwMode="auto">
            <a:xfrm>
              <a:off x="6849681" y="1657580"/>
              <a:ext cx="2138120" cy="5136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en-US" altLang="zh-CN" sz="1600" b="1" dirty="0">
                  <a:latin typeface="微软雅黑" panose="020B0503020204020204" pitchFamily="34" charset="-122"/>
                  <a:ea typeface="微软雅黑" panose="020B0503020204020204" pitchFamily="34" charset="-122"/>
                </a:rPr>
                <a:t>C </a:t>
              </a:r>
              <a:r>
                <a:rPr kumimoji="1" lang="zh-CN" altLang="en-US" sz="1600" b="1" dirty="0">
                  <a:latin typeface="微软雅黑" panose="020B0503020204020204" pitchFamily="34" charset="-122"/>
                  <a:ea typeface="微软雅黑" panose="020B0503020204020204" pitchFamily="34" charset="-122"/>
                </a:rPr>
                <a:t>的作用范围</a:t>
              </a:r>
            </a:p>
          </p:txBody>
        </p:sp>
        <p:sp>
          <p:nvSpPr>
            <p:cNvPr id="62" name="Line 140"/>
            <p:cNvSpPr>
              <a:spLocks noChangeShapeType="1"/>
            </p:cNvSpPr>
            <p:nvPr/>
          </p:nvSpPr>
          <p:spPr bwMode="auto">
            <a:xfrm flipH="1">
              <a:off x="7275435" y="2139952"/>
              <a:ext cx="467783" cy="416180"/>
            </a:xfrm>
            <a:prstGeom prst="line">
              <a:avLst/>
            </a:prstGeom>
            <a:noFill/>
            <a:ln w="19050">
              <a:solidFill>
                <a:schemeClr val="tx2"/>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sp>
        <p:nvSpPr>
          <p:cNvPr id="2" name="AutoShape 5"/>
          <p:cNvSpPr>
            <a:spLocks noChangeArrowheads="1"/>
          </p:cNvSpPr>
          <p:nvPr/>
        </p:nvSpPr>
        <p:spPr bwMode="auto">
          <a:xfrm>
            <a:off x="517853" y="637192"/>
            <a:ext cx="8133857"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 name="矩形 2"/>
          <p:cNvSpPr/>
          <p:nvPr/>
        </p:nvSpPr>
        <p:spPr>
          <a:xfrm>
            <a:off x="637984" y="587880"/>
            <a:ext cx="2826415" cy="400110"/>
          </a:xfrm>
          <a:prstGeom prst="rect">
            <a:avLst/>
          </a:prstGeom>
        </p:spPr>
        <p:txBody>
          <a:bodyPr wrap="none">
            <a:spAutoFit/>
          </a:bodyPr>
          <a:lstStyle/>
          <a:p>
            <a:r>
              <a:rPr lang="zh-CN" altLang="en-US" sz="2000" b="1" dirty="0">
                <a:latin typeface="微软雅黑" pitchFamily="34" charset="-122"/>
                <a:ea typeface="微软雅黑" pitchFamily="34" charset="-122"/>
              </a:rPr>
              <a:t>无线局域网的特殊问题 </a:t>
            </a:r>
          </a:p>
        </p:txBody>
      </p:sp>
      <p:sp>
        <p:nvSpPr>
          <p:cNvPr id="17" name="矩形 16"/>
          <p:cNvSpPr/>
          <p:nvPr/>
        </p:nvSpPr>
        <p:spPr>
          <a:xfrm>
            <a:off x="6073254" y="1564426"/>
            <a:ext cx="2406022" cy="1077218"/>
          </a:xfrm>
          <a:prstGeom prst="rect">
            <a:avLst/>
          </a:prstGeom>
          <a:solidFill>
            <a:srgbClr val="00FFFF"/>
          </a:solidFill>
          <a:ln>
            <a:solidFill>
              <a:schemeClr val="tx1"/>
            </a:solidFill>
          </a:ln>
          <a:effectLst/>
        </p:spPr>
        <p:txBody>
          <a:bodyPr wrap="square">
            <a:spAutoFit/>
          </a:bodyPr>
          <a:lstStyle/>
          <a:p>
            <a:r>
              <a:rPr lang="en-US" altLang="zh-CN" sz="1600" b="1" dirty="0">
                <a:latin typeface="微软雅黑" pitchFamily="34" charset="-122"/>
                <a:ea typeface="微软雅黑" pitchFamily="34" charset="-122"/>
              </a:rPr>
              <a:t>B </a:t>
            </a:r>
            <a:r>
              <a:rPr lang="zh-CN" altLang="en-US" sz="1600" b="1" dirty="0">
                <a:latin typeface="微软雅黑" pitchFamily="34" charset="-122"/>
                <a:ea typeface="微软雅黑" pitchFamily="34" charset="-122"/>
              </a:rPr>
              <a:t>向 </a:t>
            </a:r>
            <a:r>
              <a:rPr lang="en-US" altLang="zh-CN" sz="1600" b="1" dirty="0">
                <a:latin typeface="微软雅黑" pitchFamily="34" charset="-122"/>
                <a:ea typeface="微软雅黑" pitchFamily="34" charset="-122"/>
              </a:rPr>
              <a:t>A </a:t>
            </a:r>
            <a:r>
              <a:rPr lang="zh-CN" altLang="en-US" sz="1600" b="1" dirty="0">
                <a:latin typeface="微软雅黑" pitchFamily="34" charset="-122"/>
                <a:ea typeface="微软雅黑" pitchFamily="34" charset="-122"/>
              </a:rPr>
              <a:t>发送数据，而 </a:t>
            </a:r>
            <a:r>
              <a:rPr lang="en-US" altLang="zh-CN" sz="1600" b="1" dirty="0">
                <a:latin typeface="微软雅黑" pitchFamily="34" charset="-122"/>
                <a:ea typeface="微软雅黑" pitchFamily="34" charset="-122"/>
              </a:rPr>
              <a:t>C </a:t>
            </a:r>
            <a:r>
              <a:rPr lang="zh-CN" altLang="en-US" sz="1600" b="1" dirty="0">
                <a:latin typeface="微软雅黑" pitchFamily="34" charset="-122"/>
                <a:ea typeface="微软雅黑" pitchFamily="34" charset="-122"/>
              </a:rPr>
              <a:t>又想和 </a:t>
            </a:r>
            <a:r>
              <a:rPr lang="en-US" altLang="zh-CN" sz="1600" b="1" dirty="0">
                <a:latin typeface="微软雅黑" pitchFamily="34" charset="-122"/>
                <a:ea typeface="微软雅黑" pitchFamily="34" charset="-122"/>
              </a:rPr>
              <a:t>D </a:t>
            </a:r>
            <a:r>
              <a:rPr lang="zh-CN" altLang="en-US" sz="1600" b="1" dirty="0">
                <a:latin typeface="微软雅黑" pitchFamily="34" charset="-122"/>
                <a:ea typeface="微软雅黑" pitchFamily="34" charset="-122"/>
              </a:rPr>
              <a:t>通信</a:t>
            </a:r>
            <a:r>
              <a:rPr lang="zh-CN" altLang="en-US" sz="1600" b="1" dirty="0" smtClean="0">
                <a:latin typeface="微软雅黑" pitchFamily="34" charset="-122"/>
                <a:ea typeface="微软雅黑" pitchFamily="34" charset="-122"/>
              </a:rPr>
              <a:t>。</a:t>
            </a:r>
            <a:r>
              <a:rPr lang="en-US" altLang="zh-CN" sz="1600" b="1" dirty="0" smtClean="0">
                <a:latin typeface="微软雅黑" pitchFamily="34" charset="-122"/>
                <a:ea typeface="微软雅黑" pitchFamily="34" charset="-122"/>
              </a:rPr>
              <a:t>C </a:t>
            </a:r>
            <a:r>
              <a:rPr lang="zh-CN" altLang="en-US" sz="1600" b="1" dirty="0">
                <a:latin typeface="微软雅黑" pitchFamily="34" charset="-122"/>
                <a:ea typeface="微软雅黑" pitchFamily="34" charset="-122"/>
              </a:rPr>
              <a:t>检测到媒体上有信号，于是就不敢向 </a:t>
            </a:r>
            <a:r>
              <a:rPr lang="en-US" altLang="zh-CN" sz="1600" b="1" dirty="0">
                <a:latin typeface="微软雅黑" pitchFamily="34" charset="-122"/>
                <a:ea typeface="微软雅黑" pitchFamily="34" charset="-122"/>
              </a:rPr>
              <a:t>D </a:t>
            </a:r>
            <a:r>
              <a:rPr lang="zh-CN" altLang="en-US" sz="1600" b="1" dirty="0">
                <a:latin typeface="微软雅黑" pitchFamily="34" charset="-122"/>
                <a:ea typeface="微软雅黑" pitchFamily="34" charset="-122"/>
              </a:rPr>
              <a:t>发送数据。 </a:t>
            </a:r>
          </a:p>
        </p:txBody>
      </p:sp>
      <p:sp>
        <p:nvSpPr>
          <p:cNvPr id="18" name="矩形 17"/>
          <p:cNvSpPr/>
          <p:nvPr/>
        </p:nvSpPr>
        <p:spPr>
          <a:xfrm>
            <a:off x="6073254" y="2745762"/>
            <a:ext cx="2406022" cy="1323439"/>
          </a:xfrm>
          <a:prstGeom prst="rect">
            <a:avLst/>
          </a:prstGeom>
          <a:solidFill>
            <a:srgbClr val="FF99FF"/>
          </a:solidFill>
          <a:ln>
            <a:noFill/>
          </a:ln>
        </p:spPr>
        <p:txBody>
          <a:bodyPr wrap="square">
            <a:spAutoFit/>
          </a:bodyPr>
          <a:lstStyle/>
          <a:p>
            <a:r>
              <a:rPr lang="zh-CN" altLang="en-US" sz="1600" b="1" dirty="0">
                <a:latin typeface="微软雅黑" pitchFamily="34" charset="-122"/>
                <a:ea typeface="微软雅黑" pitchFamily="34" charset="-122"/>
              </a:rPr>
              <a:t>其实 </a:t>
            </a:r>
            <a:r>
              <a:rPr lang="en-US" altLang="zh-CN" sz="1600" b="1" dirty="0">
                <a:latin typeface="微软雅黑" pitchFamily="34" charset="-122"/>
                <a:ea typeface="微软雅黑" pitchFamily="34" charset="-122"/>
              </a:rPr>
              <a:t>B </a:t>
            </a:r>
            <a:r>
              <a:rPr lang="zh-CN" altLang="en-US" sz="1600" b="1" dirty="0">
                <a:latin typeface="微软雅黑" pitchFamily="34" charset="-122"/>
                <a:ea typeface="微软雅黑" pitchFamily="34" charset="-122"/>
              </a:rPr>
              <a:t>向 </a:t>
            </a:r>
            <a:r>
              <a:rPr lang="en-US" altLang="zh-CN" sz="1600" b="1" dirty="0">
                <a:latin typeface="微软雅黑" pitchFamily="34" charset="-122"/>
                <a:ea typeface="微软雅黑" pitchFamily="34" charset="-122"/>
              </a:rPr>
              <a:t>A </a:t>
            </a:r>
            <a:r>
              <a:rPr lang="zh-CN" altLang="en-US" sz="1600" b="1" dirty="0">
                <a:latin typeface="微软雅黑" pitchFamily="34" charset="-122"/>
                <a:ea typeface="微软雅黑" pitchFamily="34" charset="-122"/>
              </a:rPr>
              <a:t>发送数据</a:t>
            </a:r>
            <a:r>
              <a:rPr lang="zh-CN" altLang="en-US" sz="1600" b="1" dirty="0" smtClean="0">
                <a:latin typeface="微软雅黑" pitchFamily="34" charset="-122"/>
                <a:ea typeface="微软雅黑" pitchFamily="34" charset="-122"/>
              </a:rPr>
              <a:t>并不影响 </a:t>
            </a:r>
            <a:r>
              <a:rPr lang="en-US" altLang="zh-CN" sz="1600" b="1" dirty="0">
                <a:latin typeface="微软雅黑" pitchFamily="34" charset="-122"/>
                <a:ea typeface="微软雅黑" pitchFamily="34" charset="-122"/>
              </a:rPr>
              <a:t>C </a:t>
            </a:r>
            <a:r>
              <a:rPr lang="zh-CN" altLang="en-US" sz="1600" b="1" dirty="0">
                <a:latin typeface="微软雅黑" pitchFamily="34" charset="-122"/>
                <a:ea typeface="微软雅黑" pitchFamily="34" charset="-122"/>
              </a:rPr>
              <a:t>向 </a:t>
            </a:r>
            <a:r>
              <a:rPr lang="en-US" altLang="zh-CN" sz="1600" b="1" dirty="0">
                <a:latin typeface="微软雅黑" pitchFamily="34" charset="-122"/>
                <a:ea typeface="微软雅黑" pitchFamily="34" charset="-122"/>
              </a:rPr>
              <a:t>D </a:t>
            </a:r>
            <a:r>
              <a:rPr lang="zh-CN" altLang="en-US" sz="1600" b="1" dirty="0">
                <a:latin typeface="微软雅黑" pitchFamily="34" charset="-122"/>
                <a:ea typeface="微软雅黑" pitchFamily="34" charset="-122"/>
              </a:rPr>
              <a:t>发送</a:t>
            </a:r>
            <a:r>
              <a:rPr lang="zh-CN" altLang="en-US" sz="1600" b="1" dirty="0" smtClean="0">
                <a:latin typeface="微软雅黑" pitchFamily="34" charset="-122"/>
                <a:ea typeface="微软雅黑" pitchFamily="34" charset="-122"/>
              </a:rPr>
              <a:t>数据这</a:t>
            </a:r>
            <a:r>
              <a:rPr lang="zh-CN" altLang="en-US" sz="1600" b="1" dirty="0">
                <a:latin typeface="微软雅黑" pitchFamily="34" charset="-122"/>
                <a:ea typeface="微软雅黑" pitchFamily="34" charset="-122"/>
              </a:rPr>
              <a:t>就是</a:t>
            </a:r>
            <a:r>
              <a:rPr lang="zh-CN" altLang="en-US" sz="1600" b="1" dirty="0">
                <a:solidFill>
                  <a:srgbClr val="C00000"/>
                </a:solidFill>
                <a:latin typeface="微软雅黑" pitchFamily="34" charset="-122"/>
                <a:ea typeface="微软雅黑" pitchFamily="34" charset="-122"/>
              </a:rPr>
              <a:t>暴露站</a:t>
            </a:r>
            <a:r>
              <a:rPr lang="zh-CN" altLang="en-US" sz="1600" b="1" dirty="0" smtClean="0">
                <a:solidFill>
                  <a:srgbClr val="C00000"/>
                </a:solidFill>
                <a:latin typeface="微软雅黑" pitchFamily="34" charset="-122"/>
                <a:ea typeface="微软雅黑" pitchFamily="34" charset="-122"/>
              </a:rPr>
              <a:t>问题 </a:t>
            </a:r>
            <a:r>
              <a:rPr lang="en-US" altLang="zh-CN" sz="1600" b="1" dirty="0" smtClean="0">
                <a:latin typeface="微软雅黑" pitchFamily="34" charset="-122"/>
                <a:ea typeface="微软雅黑" pitchFamily="34" charset="-122"/>
              </a:rPr>
              <a:t>(</a:t>
            </a:r>
            <a:r>
              <a:rPr lang="en-US" altLang="zh-CN" sz="1600" b="1" dirty="0">
                <a:latin typeface="微软雅黑" pitchFamily="34" charset="-122"/>
                <a:ea typeface="微软雅黑" pitchFamily="34" charset="-122"/>
              </a:rPr>
              <a:t>exposed station problem) </a:t>
            </a:r>
            <a:r>
              <a:rPr lang="zh-CN" altLang="en-US" sz="1600" b="1" dirty="0" smtClean="0">
                <a:latin typeface="微软雅黑" pitchFamily="34" charset="-122"/>
                <a:ea typeface="微软雅黑" pitchFamily="34" charset="-122"/>
              </a:rPr>
              <a:t>。</a:t>
            </a:r>
            <a:endParaRPr lang="en-US" altLang="zh-CN" sz="1600" b="1" dirty="0">
              <a:latin typeface="微软雅黑" pitchFamily="34" charset="-122"/>
              <a:ea typeface="微软雅黑" pitchFamily="34" charset="-122"/>
            </a:endParaRPr>
          </a:p>
        </p:txBody>
      </p:sp>
      <p:grpSp>
        <p:nvGrpSpPr>
          <p:cNvPr id="123" name="组合 122"/>
          <p:cNvGrpSpPr/>
          <p:nvPr/>
        </p:nvGrpSpPr>
        <p:grpSpPr>
          <a:xfrm>
            <a:off x="814483" y="1491004"/>
            <a:ext cx="3285652" cy="2429578"/>
            <a:chOff x="1325526" y="1687811"/>
            <a:chExt cx="4984596" cy="3685878"/>
          </a:xfrm>
        </p:grpSpPr>
        <p:sp>
          <p:nvSpPr>
            <p:cNvPr id="124" name="Oval 86"/>
            <p:cNvSpPr>
              <a:spLocks noChangeArrowheads="1"/>
            </p:cNvSpPr>
            <p:nvPr/>
          </p:nvSpPr>
          <p:spPr bwMode="auto">
            <a:xfrm>
              <a:off x="2397015" y="2149475"/>
              <a:ext cx="3913107" cy="3224214"/>
            </a:xfrm>
            <a:prstGeom prst="ellipse">
              <a:avLst/>
            </a:prstGeom>
            <a:solidFill>
              <a:srgbClr val="00FFFF">
                <a:alpha val="30000"/>
              </a:srgbClr>
            </a:solidFill>
            <a:ln w="12700">
              <a:solidFill>
                <a:srgbClr val="0000FF"/>
              </a:solidFill>
              <a:prstDash val="dash"/>
              <a:round/>
              <a:headEnd/>
              <a:tailEnd/>
            </a:ln>
            <a:effectLs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25" name="Text Box 137"/>
            <p:cNvSpPr txBox="1">
              <a:spLocks noChangeArrowheads="1"/>
            </p:cNvSpPr>
            <p:nvPr/>
          </p:nvSpPr>
          <p:spPr bwMode="auto">
            <a:xfrm>
              <a:off x="1325526" y="1687811"/>
              <a:ext cx="2142976" cy="51361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en-US" altLang="zh-CN" sz="1600" b="1" dirty="0">
                  <a:latin typeface="微软雅黑" panose="020B0503020204020204" pitchFamily="34" charset="-122"/>
                  <a:ea typeface="微软雅黑" panose="020B0503020204020204" pitchFamily="34" charset="-122"/>
                </a:rPr>
                <a:t>B </a:t>
              </a:r>
              <a:r>
                <a:rPr kumimoji="1" lang="zh-CN" altLang="en-US" sz="1600" b="1" dirty="0">
                  <a:latin typeface="微软雅黑" panose="020B0503020204020204" pitchFamily="34" charset="-122"/>
                  <a:ea typeface="微软雅黑" panose="020B0503020204020204" pitchFamily="34" charset="-122"/>
                </a:rPr>
                <a:t>的作用范围</a:t>
              </a:r>
            </a:p>
          </p:txBody>
        </p:sp>
        <p:sp>
          <p:nvSpPr>
            <p:cNvPr id="126" name="Line 139"/>
            <p:cNvSpPr>
              <a:spLocks noChangeShapeType="1"/>
            </p:cNvSpPr>
            <p:nvPr/>
          </p:nvSpPr>
          <p:spPr bwMode="auto">
            <a:xfrm>
              <a:off x="2568716" y="2172990"/>
              <a:ext cx="643954" cy="391914"/>
            </a:xfrm>
            <a:prstGeom prst="line">
              <a:avLst/>
            </a:prstGeom>
            <a:noFill/>
            <a:ln w="19050">
              <a:solidFill>
                <a:schemeClr val="tx2"/>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sp>
        <p:nvSpPr>
          <p:cNvPr id="63" name="Line 87"/>
          <p:cNvSpPr>
            <a:spLocks noChangeShapeType="1"/>
          </p:cNvSpPr>
          <p:nvPr/>
        </p:nvSpPr>
        <p:spPr bwMode="auto">
          <a:xfrm flipV="1">
            <a:off x="4026698" y="2847232"/>
            <a:ext cx="529974" cy="832"/>
          </a:xfrm>
          <a:prstGeom prst="line">
            <a:avLst/>
          </a:prstGeom>
          <a:noFill/>
          <a:ln w="38100">
            <a:solidFill>
              <a:srgbClr val="CC00CC"/>
            </a:solidFill>
            <a:prstDash val="sysDot"/>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4" name="Text Box 88"/>
          <p:cNvSpPr txBox="1">
            <a:spLocks noChangeArrowheads="1"/>
          </p:cNvSpPr>
          <p:nvPr/>
        </p:nvSpPr>
        <p:spPr bwMode="auto">
          <a:xfrm>
            <a:off x="1769353" y="3001830"/>
            <a:ext cx="338554"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600" b="1">
                <a:latin typeface="微软雅黑" panose="020B0503020204020204" pitchFamily="34" charset="-122"/>
                <a:ea typeface="微软雅黑" panose="020B0503020204020204" pitchFamily="34" charset="-122"/>
              </a:rPr>
              <a:t>A</a:t>
            </a:r>
          </a:p>
        </p:txBody>
      </p:sp>
      <p:sp>
        <p:nvSpPr>
          <p:cNvPr id="65" name="Text Box 89"/>
          <p:cNvSpPr txBox="1">
            <a:spLocks noChangeArrowheads="1"/>
          </p:cNvSpPr>
          <p:nvPr/>
        </p:nvSpPr>
        <p:spPr bwMode="auto">
          <a:xfrm>
            <a:off x="4650513" y="3001830"/>
            <a:ext cx="346570"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600" b="1">
                <a:latin typeface="微软雅黑" panose="020B0503020204020204" pitchFamily="34" charset="-122"/>
                <a:ea typeface="微软雅黑" panose="020B0503020204020204" pitchFamily="34" charset="-122"/>
              </a:rPr>
              <a:t>D</a:t>
            </a:r>
          </a:p>
        </p:txBody>
      </p:sp>
      <p:sp>
        <p:nvSpPr>
          <p:cNvPr id="66" name="Text Box 90"/>
          <p:cNvSpPr txBox="1">
            <a:spLocks noChangeArrowheads="1"/>
          </p:cNvSpPr>
          <p:nvPr/>
        </p:nvSpPr>
        <p:spPr bwMode="auto">
          <a:xfrm>
            <a:off x="3649530" y="3001830"/>
            <a:ext cx="322524"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600" b="1" dirty="0">
                <a:latin typeface="微软雅黑" panose="020B0503020204020204" pitchFamily="34" charset="-122"/>
                <a:ea typeface="微软雅黑" panose="020B0503020204020204" pitchFamily="34" charset="-122"/>
              </a:rPr>
              <a:t>C</a:t>
            </a:r>
          </a:p>
        </p:txBody>
      </p:sp>
      <p:sp>
        <p:nvSpPr>
          <p:cNvPr id="67" name="Text Box 91"/>
          <p:cNvSpPr txBox="1">
            <a:spLocks noChangeArrowheads="1"/>
          </p:cNvSpPr>
          <p:nvPr/>
        </p:nvSpPr>
        <p:spPr bwMode="auto">
          <a:xfrm>
            <a:off x="2710165" y="3001830"/>
            <a:ext cx="325730"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600" b="1" dirty="0">
                <a:latin typeface="微软雅黑" panose="020B0503020204020204" pitchFamily="34" charset="-122"/>
                <a:ea typeface="微软雅黑" panose="020B0503020204020204" pitchFamily="34" charset="-122"/>
              </a:rPr>
              <a:t>B</a:t>
            </a:r>
          </a:p>
        </p:txBody>
      </p:sp>
      <p:grpSp>
        <p:nvGrpSpPr>
          <p:cNvPr id="19" name="组合 18"/>
          <p:cNvGrpSpPr/>
          <p:nvPr/>
        </p:nvGrpSpPr>
        <p:grpSpPr>
          <a:xfrm>
            <a:off x="1698852" y="2549335"/>
            <a:ext cx="458040" cy="490843"/>
            <a:chOff x="2565534" y="4101618"/>
            <a:chExt cx="360485" cy="386301"/>
          </a:xfrm>
        </p:grpSpPr>
        <p:sp>
          <p:nvSpPr>
            <p:cNvPr id="20"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grpSp>
          <p:nvGrpSpPr>
            <p:cNvPr id="21" name="Group 424"/>
            <p:cNvGrpSpPr>
              <a:grpSpLocks/>
            </p:cNvGrpSpPr>
            <p:nvPr/>
          </p:nvGrpSpPr>
          <p:grpSpPr bwMode="auto">
            <a:xfrm>
              <a:off x="2565534" y="4101618"/>
              <a:ext cx="360485" cy="119330"/>
              <a:chOff x="748" y="2251"/>
              <a:chExt cx="306" cy="90"/>
            </a:xfrm>
          </p:grpSpPr>
          <p:sp>
            <p:nvSpPr>
              <p:cNvPr id="23"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4"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5"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6"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7"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8"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22" name="Picture 200"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29" name="组合 28"/>
          <p:cNvGrpSpPr/>
          <p:nvPr/>
        </p:nvGrpSpPr>
        <p:grpSpPr>
          <a:xfrm>
            <a:off x="2653273" y="2549335"/>
            <a:ext cx="458040" cy="490843"/>
            <a:chOff x="2565534" y="4101618"/>
            <a:chExt cx="360485" cy="386301"/>
          </a:xfrm>
        </p:grpSpPr>
        <p:sp>
          <p:nvSpPr>
            <p:cNvPr id="30"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grpSp>
          <p:nvGrpSpPr>
            <p:cNvPr id="31" name="Group 424"/>
            <p:cNvGrpSpPr>
              <a:grpSpLocks/>
            </p:cNvGrpSpPr>
            <p:nvPr/>
          </p:nvGrpSpPr>
          <p:grpSpPr bwMode="auto">
            <a:xfrm>
              <a:off x="2565534" y="4101618"/>
              <a:ext cx="360485" cy="119330"/>
              <a:chOff x="748" y="2251"/>
              <a:chExt cx="306" cy="90"/>
            </a:xfrm>
          </p:grpSpPr>
          <p:sp>
            <p:nvSpPr>
              <p:cNvPr id="33"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34"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35"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36"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37"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38"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32" name="Picture 200"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39" name="组合 38"/>
          <p:cNvGrpSpPr/>
          <p:nvPr/>
        </p:nvGrpSpPr>
        <p:grpSpPr>
          <a:xfrm>
            <a:off x="3578659" y="2549335"/>
            <a:ext cx="458040" cy="490843"/>
            <a:chOff x="2565534" y="4101618"/>
            <a:chExt cx="360485" cy="386301"/>
          </a:xfrm>
        </p:grpSpPr>
        <p:sp>
          <p:nvSpPr>
            <p:cNvPr id="40"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grpSp>
          <p:nvGrpSpPr>
            <p:cNvPr id="41" name="Group 424"/>
            <p:cNvGrpSpPr>
              <a:grpSpLocks/>
            </p:cNvGrpSpPr>
            <p:nvPr/>
          </p:nvGrpSpPr>
          <p:grpSpPr bwMode="auto">
            <a:xfrm>
              <a:off x="2565534" y="4101618"/>
              <a:ext cx="360485" cy="119330"/>
              <a:chOff x="748" y="2251"/>
              <a:chExt cx="306" cy="90"/>
            </a:xfrm>
          </p:grpSpPr>
          <p:sp>
            <p:nvSpPr>
              <p:cNvPr id="43"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44"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45"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46"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47"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48"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42" name="Picture 200"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49" name="组合 48"/>
          <p:cNvGrpSpPr/>
          <p:nvPr/>
        </p:nvGrpSpPr>
        <p:grpSpPr>
          <a:xfrm>
            <a:off x="4591498" y="2561485"/>
            <a:ext cx="458040" cy="490843"/>
            <a:chOff x="2565534" y="4101618"/>
            <a:chExt cx="360485" cy="386301"/>
          </a:xfrm>
        </p:grpSpPr>
        <p:sp>
          <p:nvSpPr>
            <p:cNvPr id="50"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grpSp>
          <p:nvGrpSpPr>
            <p:cNvPr id="51" name="Group 424"/>
            <p:cNvGrpSpPr>
              <a:grpSpLocks/>
            </p:cNvGrpSpPr>
            <p:nvPr/>
          </p:nvGrpSpPr>
          <p:grpSpPr bwMode="auto">
            <a:xfrm>
              <a:off x="2565534" y="4101618"/>
              <a:ext cx="360485" cy="119330"/>
              <a:chOff x="748" y="2251"/>
              <a:chExt cx="306" cy="90"/>
            </a:xfrm>
          </p:grpSpPr>
          <p:sp>
            <p:nvSpPr>
              <p:cNvPr id="53"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54"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55"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56"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57"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58"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52" name="Picture 200"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27" name="Text Box 92"/>
          <p:cNvSpPr txBox="1">
            <a:spLocks noChangeArrowheads="1"/>
          </p:cNvSpPr>
          <p:nvPr/>
        </p:nvSpPr>
        <p:spPr bwMode="auto">
          <a:xfrm>
            <a:off x="3978643" y="2403479"/>
            <a:ext cx="543739"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800" b="1" dirty="0">
                <a:latin typeface="微软雅黑" panose="020B0503020204020204" pitchFamily="34" charset="-122"/>
                <a:ea typeface="微软雅黑" panose="020B0503020204020204" pitchFamily="34" charset="-122"/>
              </a:rPr>
              <a:t>？</a:t>
            </a:r>
          </a:p>
        </p:txBody>
      </p:sp>
      <p:sp>
        <p:nvSpPr>
          <p:cNvPr id="71" name="Line 87"/>
          <p:cNvSpPr>
            <a:spLocks noChangeShapeType="1"/>
          </p:cNvSpPr>
          <p:nvPr/>
        </p:nvSpPr>
        <p:spPr bwMode="auto">
          <a:xfrm flipH="1" flipV="1">
            <a:off x="2123299" y="2847232"/>
            <a:ext cx="529974" cy="832"/>
          </a:xfrm>
          <a:prstGeom prst="line">
            <a:avLst/>
          </a:prstGeom>
          <a:noFill/>
          <a:ln w="38100">
            <a:solidFill>
              <a:srgbClr val="C00000"/>
            </a:solidFill>
            <a:prstDash val="solid"/>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4" name="Line 87"/>
          <p:cNvSpPr>
            <a:spLocks noChangeShapeType="1"/>
          </p:cNvSpPr>
          <p:nvPr/>
        </p:nvSpPr>
        <p:spPr bwMode="auto">
          <a:xfrm flipV="1">
            <a:off x="2987303" y="2848064"/>
            <a:ext cx="701535" cy="0"/>
          </a:xfrm>
          <a:prstGeom prst="line">
            <a:avLst/>
          </a:prstGeom>
          <a:noFill/>
          <a:ln w="38100">
            <a:solidFill>
              <a:srgbClr val="0000FF"/>
            </a:solidFill>
            <a:prstDash val="sysDot"/>
            <a:round/>
            <a:headEnd type="none" w="med" len="med"/>
            <a:tailEnd type="non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 name="爆炸形 1 4"/>
          <p:cNvSpPr/>
          <p:nvPr/>
        </p:nvSpPr>
        <p:spPr>
          <a:xfrm>
            <a:off x="3134431" y="2698292"/>
            <a:ext cx="386172" cy="312858"/>
          </a:xfrm>
          <a:prstGeom prst="irregularSeal1">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118225298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17853" y="1122685"/>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 name="矩形 4"/>
          <p:cNvSpPr>
            <a:spLocks noChangeArrowheads="1"/>
          </p:cNvSpPr>
          <p:nvPr/>
        </p:nvSpPr>
        <p:spPr bwMode="auto">
          <a:xfrm>
            <a:off x="635844" y="1072857"/>
            <a:ext cx="212269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altLang="zh-CN" sz="2000" b="1" dirty="0">
                <a:latin typeface="微软雅黑" pitchFamily="34" charset="-122"/>
                <a:ea typeface="微软雅黑" pitchFamily="34" charset="-122"/>
              </a:rPr>
              <a:t>CSMA/CA </a:t>
            </a:r>
            <a:r>
              <a:rPr lang="zh-CN" altLang="en-US" sz="2000" b="1" dirty="0">
                <a:latin typeface="微软雅黑" pitchFamily="34" charset="-122"/>
                <a:ea typeface="微软雅黑" pitchFamily="34" charset="-122"/>
              </a:rPr>
              <a:t>协议 </a:t>
            </a:r>
            <a:endParaRPr lang="en-US" altLang="zh-CN" sz="2000" b="1" dirty="0">
              <a:latin typeface="微软雅黑" pitchFamily="34" charset="-122"/>
              <a:ea typeface="微软雅黑" pitchFamily="34" charset="-122"/>
            </a:endParaRPr>
          </a:p>
        </p:txBody>
      </p:sp>
      <p:sp>
        <p:nvSpPr>
          <p:cNvPr id="4" name="Rectangle 46"/>
          <p:cNvSpPr>
            <a:spLocks noChangeArrowheads="1"/>
          </p:cNvSpPr>
          <p:nvPr/>
        </p:nvSpPr>
        <p:spPr bwMode="auto">
          <a:xfrm>
            <a:off x="517853" y="1467574"/>
            <a:ext cx="8571556" cy="220829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无线</a:t>
            </a:r>
            <a:r>
              <a:rPr lang="zh-CN" altLang="en-US" sz="2000" b="1" dirty="0" smtClean="0">
                <a:latin typeface="微软雅黑" pitchFamily="34" charset="-122"/>
                <a:ea typeface="微软雅黑" pitchFamily="34" charset="-122"/>
              </a:rPr>
              <a:t>局域网不能使用 </a:t>
            </a:r>
            <a:r>
              <a:rPr lang="en-US" altLang="zh-CN" sz="2000" b="1" dirty="0" smtClean="0">
                <a:latin typeface="微软雅黑" pitchFamily="34" charset="-122"/>
                <a:ea typeface="微软雅黑" pitchFamily="34" charset="-122"/>
              </a:rPr>
              <a:t>CSMA/CD</a:t>
            </a:r>
            <a:r>
              <a:rPr lang="zh-CN" altLang="en-US" sz="2000" b="1" dirty="0" smtClean="0">
                <a:latin typeface="微软雅黑" pitchFamily="34" charset="-122"/>
                <a:ea typeface="微软雅黑" pitchFamily="34" charset="-122"/>
              </a:rPr>
              <a:t>，而只能</a:t>
            </a:r>
            <a:r>
              <a:rPr lang="zh-CN" altLang="en-US" sz="2000" b="1" dirty="0">
                <a:latin typeface="微软雅黑" pitchFamily="34" charset="-122"/>
                <a:ea typeface="微软雅黑" pitchFamily="34" charset="-122"/>
              </a:rPr>
              <a:t>使用改进的 </a:t>
            </a:r>
            <a:r>
              <a:rPr lang="en-US" altLang="zh-CN" sz="2000" b="1" dirty="0">
                <a:latin typeface="微软雅黑" pitchFamily="34" charset="-122"/>
                <a:ea typeface="微软雅黑" pitchFamily="34" charset="-122"/>
              </a:rPr>
              <a:t>CSMA </a:t>
            </a:r>
            <a:r>
              <a:rPr lang="zh-CN" altLang="en-US" sz="2000" b="1" dirty="0">
                <a:latin typeface="微软雅黑" pitchFamily="34" charset="-122"/>
                <a:ea typeface="微软雅黑" pitchFamily="34" charset="-122"/>
              </a:rPr>
              <a:t>协议。</a:t>
            </a: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改进的办法是把 </a:t>
            </a:r>
            <a:r>
              <a:rPr lang="en-US" altLang="zh-CN" sz="2000" b="1" dirty="0">
                <a:latin typeface="微软雅黑" pitchFamily="34" charset="-122"/>
                <a:ea typeface="微软雅黑" pitchFamily="34" charset="-122"/>
              </a:rPr>
              <a:t>CSMA </a:t>
            </a:r>
            <a:r>
              <a:rPr lang="zh-CN" altLang="en-US" sz="2000" b="1" dirty="0">
                <a:latin typeface="微软雅黑" pitchFamily="34" charset="-122"/>
                <a:ea typeface="微软雅黑" pitchFamily="34" charset="-122"/>
              </a:rPr>
              <a:t>增加一个</a:t>
            </a:r>
            <a:r>
              <a:rPr lang="zh-CN" altLang="en-US" sz="2000" b="1" dirty="0">
                <a:solidFill>
                  <a:srgbClr val="0000FF"/>
                </a:solidFill>
                <a:latin typeface="微软雅黑" pitchFamily="34" charset="-122"/>
                <a:ea typeface="微软雅黑" pitchFamily="34" charset="-122"/>
              </a:rPr>
              <a:t>碰撞</a:t>
            </a:r>
            <a:r>
              <a:rPr lang="zh-CN" altLang="en-US" sz="2000" b="1" dirty="0" smtClean="0">
                <a:solidFill>
                  <a:srgbClr val="0000FF"/>
                </a:solidFill>
                <a:latin typeface="微软雅黑" pitchFamily="34" charset="-122"/>
                <a:ea typeface="微软雅黑" pitchFamily="34" charset="-122"/>
              </a:rPr>
              <a:t>避免 </a:t>
            </a:r>
            <a:r>
              <a:rPr lang="en-US" altLang="zh-CN" sz="2000" b="1" dirty="0" smtClean="0">
                <a:latin typeface="微软雅黑" pitchFamily="34" charset="-122"/>
                <a:ea typeface="微软雅黑" pitchFamily="34" charset="-122"/>
              </a:rPr>
              <a:t>CA </a:t>
            </a:r>
            <a:r>
              <a:rPr lang="en-US" altLang="zh-CN" sz="2000" b="1" dirty="0">
                <a:latin typeface="微软雅黑" pitchFamily="34" charset="-122"/>
                <a:ea typeface="微软雅黑" pitchFamily="34" charset="-122"/>
              </a:rPr>
              <a:t>(Collision Avoidance)</a:t>
            </a:r>
            <a:r>
              <a:rPr lang="zh-CN" altLang="en-US" sz="2000" b="1" dirty="0">
                <a:latin typeface="微软雅黑" pitchFamily="34" charset="-122"/>
                <a:ea typeface="微软雅黑" pitchFamily="34" charset="-122"/>
              </a:rPr>
              <a:t>功能。</a:t>
            </a:r>
          </a:p>
          <a:p>
            <a:pPr marL="342900" indent="-342900" eaLnBrk="0" hangingPunct="0">
              <a:lnSpc>
                <a:spcPts val="3300"/>
              </a:lnSpc>
              <a:buClr>
                <a:srgbClr val="0070C0"/>
              </a:buClr>
              <a:buFont typeface="Wingdings" panose="05000000000000000000" pitchFamily="2" charset="2"/>
              <a:buChar char="l"/>
            </a:pPr>
            <a:r>
              <a:rPr lang="en-US" altLang="zh-CN" sz="2000" b="1" dirty="0">
                <a:solidFill>
                  <a:srgbClr val="0000FF"/>
                </a:solidFill>
                <a:latin typeface="微软雅黑" pitchFamily="34" charset="-122"/>
                <a:ea typeface="微软雅黑" pitchFamily="34" charset="-122"/>
              </a:rPr>
              <a:t>802.11 </a:t>
            </a:r>
            <a:r>
              <a:rPr lang="zh-CN" altLang="en-US" sz="2000" b="1" dirty="0">
                <a:solidFill>
                  <a:srgbClr val="0000FF"/>
                </a:solidFill>
                <a:latin typeface="微软雅黑" pitchFamily="34" charset="-122"/>
                <a:ea typeface="微软雅黑" pitchFamily="34" charset="-122"/>
              </a:rPr>
              <a:t>就使用 </a:t>
            </a:r>
            <a:r>
              <a:rPr lang="en-US" altLang="zh-CN" sz="2000" b="1" dirty="0">
                <a:solidFill>
                  <a:srgbClr val="0000FF"/>
                </a:solidFill>
                <a:latin typeface="微软雅黑" pitchFamily="34" charset="-122"/>
                <a:ea typeface="微软雅黑" pitchFamily="34" charset="-122"/>
              </a:rPr>
              <a:t>CSMA/CA </a:t>
            </a:r>
            <a:r>
              <a:rPr lang="zh-CN" altLang="en-US" sz="2000" b="1" dirty="0">
                <a:solidFill>
                  <a:srgbClr val="0000FF"/>
                </a:solidFill>
                <a:latin typeface="微软雅黑" pitchFamily="34" charset="-122"/>
                <a:ea typeface="微软雅黑" pitchFamily="34" charset="-122"/>
              </a:rPr>
              <a:t>协议</a:t>
            </a:r>
            <a:r>
              <a:rPr lang="zh-CN" altLang="en-US" sz="2000" b="1" dirty="0" smtClean="0">
                <a:latin typeface="微软雅黑" pitchFamily="34" charset="-122"/>
                <a:ea typeface="微软雅黑" pitchFamily="34" charset="-122"/>
              </a:rPr>
              <a:t>。在</a:t>
            </a:r>
            <a:r>
              <a:rPr lang="zh-CN" altLang="en-US" sz="2000" b="1" dirty="0">
                <a:latin typeface="微软雅黑" pitchFamily="34" charset="-122"/>
                <a:ea typeface="微软雅黑" pitchFamily="34" charset="-122"/>
              </a:rPr>
              <a:t>使用 </a:t>
            </a:r>
            <a:r>
              <a:rPr lang="en-US" altLang="zh-CN" sz="2000" b="1" dirty="0">
                <a:latin typeface="微软雅黑" pitchFamily="34" charset="-122"/>
                <a:ea typeface="微软雅黑" pitchFamily="34" charset="-122"/>
              </a:rPr>
              <a:t>CSMA/CA </a:t>
            </a:r>
            <a:r>
              <a:rPr lang="zh-CN" altLang="en-US" sz="2000" b="1" dirty="0">
                <a:latin typeface="微软雅黑" pitchFamily="34" charset="-122"/>
                <a:ea typeface="微软雅黑" pitchFamily="34" charset="-122"/>
              </a:rPr>
              <a:t>的同时</a:t>
            </a:r>
            <a:r>
              <a:rPr lang="zh-CN" altLang="en-US" sz="2000" b="1" dirty="0" smtClean="0">
                <a:latin typeface="微软雅黑" pitchFamily="34" charset="-122"/>
                <a:ea typeface="微软雅黑" pitchFamily="34" charset="-122"/>
              </a:rPr>
              <a:t>，还</a:t>
            </a:r>
            <a:r>
              <a:rPr lang="zh-CN" altLang="en-US" sz="2000" b="1" dirty="0">
                <a:latin typeface="微软雅黑" pitchFamily="34" charset="-122"/>
                <a:ea typeface="微软雅黑" pitchFamily="34" charset="-122"/>
              </a:rPr>
              <a:t>增加使用</a:t>
            </a:r>
            <a:r>
              <a:rPr lang="zh-CN" altLang="en-US" sz="2000" b="1" dirty="0">
                <a:solidFill>
                  <a:srgbClr val="0000FF"/>
                </a:solidFill>
                <a:latin typeface="微软雅黑" pitchFamily="34" charset="-122"/>
                <a:ea typeface="微软雅黑" pitchFamily="34" charset="-122"/>
              </a:rPr>
              <a:t>停止等待</a:t>
            </a:r>
            <a:r>
              <a:rPr lang="zh-CN" altLang="en-US" sz="2000" b="1" dirty="0">
                <a:latin typeface="微软雅黑" pitchFamily="34" charset="-122"/>
                <a:ea typeface="微软雅黑" pitchFamily="34" charset="-122"/>
              </a:rPr>
              <a:t>协议</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p:txBody>
      </p:sp>
    </p:spTree>
    <p:extLst>
      <p:ext uri="{BB962C8B-B14F-4D97-AF65-F5344CB8AC3E}">
        <p14:creationId xmlns:p14="http://schemas.microsoft.com/office/powerpoint/2010/main" xmlns="" val="39002695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17852" y="1056336"/>
            <a:ext cx="8133857" cy="330098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AutoShape 5"/>
          <p:cNvSpPr>
            <a:spLocks noChangeArrowheads="1"/>
          </p:cNvSpPr>
          <p:nvPr/>
        </p:nvSpPr>
        <p:spPr bwMode="auto">
          <a:xfrm>
            <a:off x="517853" y="637192"/>
            <a:ext cx="8133857"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 name="矩形 3"/>
          <p:cNvSpPr/>
          <p:nvPr/>
        </p:nvSpPr>
        <p:spPr>
          <a:xfrm>
            <a:off x="637984" y="587880"/>
            <a:ext cx="2498504" cy="400110"/>
          </a:xfrm>
          <a:prstGeom prst="rect">
            <a:avLst/>
          </a:prstGeom>
        </p:spPr>
        <p:txBody>
          <a:bodyPr wrap="none">
            <a:spAutoFit/>
          </a:bodyPr>
          <a:lstStyle/>
          <a:p>
            <a:r>
              <a:rPr lang="en-US" altLang="zh-CN" sz="2000" b="1" dirty="0">
                <a:latin typeface="微软雅黑" pitchFamily="34" charset="-122"/>
                <a:ea typeface="微软雅黑" pitchFamily="34" charset="-122"/>
              </a:rPr>
              <a:t>802.11 </a:t>
            </a:r>
            <a:r>
              <a:rPr lang="zh-CN" altLang="en-US" sz="2000" b="1" dirty="0">
                <a:latin typeface="微软雅黑" pitchFamily="34" charset="-122"/>
                <a:ea typeface="微软雅黑" pitchFamily="34" charset="-122"/>
              </a:rPr>
              <a:t>的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层 </a:t>
            </a:r>
          </a:p>
        </p:txBody>
      </p:sp>
      <p:sp>
        <p:nvSpPr>
          <p:cNvPr id="5" name="矩形 4"/>
          <p:cNvSpPr/>
          <p:nvPr/>
        </p:nvSpPr>
        <p:spPr>
          <a:xfrm>
            <a:off x="2141831" y="1149988"/>
            <a:ext cx="4885898" cy="523220"/>
          </a:xfrm>
          <a:prstGeom prst="rect">
            <a:avLst/>
          </a:prstGeom>
          <a:solidFill>
            <a:srgbClr val="00FFFF"/>
          </a:solidFill>
          <a:ln>
            <a:solidFill>
              <a:schemeClr val="tx1"/>
            </a:solidFill>
          </a:ln>
          <a:effectLst/>
        </p:spPr>
        <p:txBody>
          <a:bodyPr wrap="square">
            <a:spAutoFit/>
          </a:bodyPr>
          <a:lstStyle/>
          <a:p>
            <a:r>
              <a:rPr lang="en-US" altLang="zh-CN" sz="1400" b="1" dirty="0">
                <a:latin typeface="微软雅黑" pitchFamily="34" charset="-122"/>
                <a:ea typeface="微软雅黑" pitchFamily="34" charset="-122"/>
              </a:rPr>
              <a:t>MAC </a:t>
            </a:r>
            <a:r>
              <a:rPr lang="zh-CN" altLang="en-US" sz="1400" b="1" dirty="0">
                <a:latin typeface="微软雅黑" pitchFamily="34" charset="-122"/>
                <a:ea typeface="微软雅黑" pitchFamily="34" charset="-122"/>
              </a:rPr>
              <a:t>层通过</a:t>
            </a:r>
            <a:r>
              <a:rPr lang="zh-CN" altLang="en-US" sz="1400" b="1" dirty="0">
                <a:solidFill>
                  <a:srgbClr val="0000FF"/>
                </a:solidFill>
                <a:latin typeface="微软雅黑" pitchFamily="34" charset="-122"/>
                <a:ea typeface="微软雅黑" pitchFamily="34" charset="-122"/>
              </a:rPr>
              <a:t>协调功能</a:t>
            </a:r>
            <a:r>
              <a:rPr lang="zh-CN" altLang="en-US" sz="1400" b="1" dirty="0">
                <a:latin typeface="微软雅黑" pitchFamily="34" charset="-122"/>
                <a:ea typeface="微软雅黑" pitchFamily="34" charset="-122"/>
              </a:rPr>
              <a:t>来确定在基本服务集 </a:t>
            </a:r>
            <a:r>
              <a:rPr lang="en-US" altLang="zh-CN" sz="1400" b="1" dirty="0">
                <a:latin typeface="微软雅黑" pitchFamily="34" charset="-122"/>
                <a:ea typeface="微软雅黑" pitchFamily="34" charset="-122"/>
              </a:rPr>
              <a:t>BSS </a:t>
            </a:r>
            <a:r>
              <a:rPr lang="zh-CN" altLang="en-US" sz="1400" b="1" dirty="0" smtClean="0">
                <a:latin typeface="微软雅黑" pitchFamily="34" charset="-122"/>
                <a:ea typeface="微软雅黑" pitchFamily="34" charset="-122"/>
              </a:rPr>
              <a:t>中的</a:t>
            </a:r>
            <a:r>
              <a:rPr lang="zh-CN" altLang="en-US" sz="1400" b="1" dirty="0">
                <a:latin typeface="微软雅黑" pitchFamily="34" charset="-122"/>
                <a:ea typeface="微软雅黑" pitchFamily="34" charset="-122"/>
              </a:rPr>
              <a:t>移动站在什么时间能发送数据或接收数据。 </a:t>
            </a:r>
          </a:p>
        </p:txBody>
      </p:sp>
      <p:grpSp>
        <p:nvGrpSpPr>
          <p:cNvPr id="41" name="组合 40"/>
          <p:cNvGrpSpPr/>
          <p:nvPr/>
        </p:nvGrpSpPr>
        <p:grpSpPr>
          <a:xfrm>
            <a:off x="1797658" y="1695713"/>
            <a:ext cx="5574244" cy="2510870"/>
            <a:chOff x="1917518" y="1695713"/>
            <a:chExt cx="5574244" cy="2510870"/>
          </a:xfrm>
        </p:grpSpPr>
        <p:sp>
          <p:nvSpPr>
            <p:cNvPr id="24" name="Line 13"/>
            <p:cNvSpPr>
              <a:spLocks noChangeShapeType="1"/>
            </p:cNvSpPr>
            <p:nvPr/>
          </p:nvSpPr>
          <p:spPr bwMode="auto">
            <a:xfrm>
              <a:off x="2171604" y="2195396"/>
              <a:ext cx="0" cy="1623489"/>
            </a:xfrm>
            <a:prstGeom prst="line">
              <a:avLst/>
            </a:prstGeom>
            <a:noFill/>
            <a:ln w="12700">
              <a:solidFill>
                <a:srgbClr val="0000FF"/>
              </a:solidFill>
              <a:round/>
              <a:headEnd type="triangle" w="sm" len="lg"/>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25" name="Text Box 14"/>
            <p:cNvSpPr txBox="1">
              <a:spLocks noChangeArrowheads="1"/>
            </p:cNvSpPr>
            <p:nvPr/>
          </p:nvSpPr>
          <p:spPr bwMode="auto">
            <a:xfrm>
              <a:off x="1917518" y="2783117"/>
              <a:ext cx="529312" cy="430887"/>
            </a:xfrm>
            <a:prstGeom prst="rect">
              <a:avLst/>
            </a:prstGeom>
            <a:solidFill>
              <a:srgbClr val="C5E5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defPPr>
                <a:defRPr lang="zh-CN"/>
              </a:defPPr>
              <a:lvl1pPr>
                <a:defRPr kumimoji="1" sz="1100" b="1">
                  <a:latin typeface="微软雅黑" pitchFamily="34" charset="-122"/>
                  <a:ea typeface="微软雅黑" pitchFamily="34" charset="-122"/>
                </a:defRPr>
              </a:lvl1pPr>
            </a:lstStyle>
            <a:p>
              <a:pPr algn="ctr"/>
              <a:r>
                <a:rPr lang="en-US" altLang="zh-CN" dirty="0"/>
                <a:t>MAC</a:t>
              </a:r>
            </a:p>
            <a:p>
              <a:pPr algn="ctr"/>
              <a:r>
                <a:rPr lang="en-US" altLang="zh-CN" dirty="0"/>
                <a:t> </a:t>
              </a:r>
              <a:r>
                <a:rPr lang="zh-CN" altLang="en-US" dirty="0"/>
                <a:t>层</a:t>
              </a:r>
            </a:p>
          </p:txBody>
        </p:sp>
        <p:sp>
          <p:nvSpPr>
            <p:cNvPr id="26" name="Text Box 15"/>
            <p:cNvSpPr txBox="1">
              <a:spLocks noChangeArrowheads="1"/>
            </p:cNvSpPr>
            <p:nvPr/>
          </p:nvSpPr>
          <p:spPr bwMode="auto">
            <a:xfrm>
              <a:off x="3052561" y="1695713"/>
              <a:ext cx="2336530"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kumimoji="1" lang="zh-CN" altLang="en-US" sz="1600" b="1" dirty="0">
                  <a:solidFill>
                    <a:srgbClr val="CC00CC"/>
                  </a:solidFill>
                  <a:latin typeface="微软雅黑" panose="020B0503020204020204" pitchFamily="34" charset="-122"/>
                  <a:ea typeface="微软雅黑" panose="020B0503020204020204" pitchFamily="34" charset="-122"/>
                </a:rPr>
                <a:t>无争用服务（选用）</a:t>
              </a:r>
            </a:p>
          </p:txBody>
        </p:sp>
        <p:sp>
          <p:nvSpPr>
            <p:cNvPr id="27" name="Rectangle 16"/>
            <p:cNvSpPr>
              <a:spLocks noChangeArrowheads="1"/>
            </p:cNvSpPr>
            <p:nvPr/>
          </p:nvSpPr>
          <p:spPr bwMode="auto">
            <a:xfrm>
              <a:off x="2492125" y="2919566"/>
              <a:ext cx="4999637" cy="1287017"/>
            </a:xfrm>
            <a:prstGeom prst="rect">
              <a:avLst/>
            </a:prstGeom>
            <a:solidFill>
              <a:srgbClr val="99FF99"/>
            </a:solidFill>
            <a:ln w="12700">
              <a:solidFill>
                <a:srgbClr val="0000FF"/>
              </a:solidFill>
              <a:miter lim="800000"/>
              <a:headEnd/>
              <a:tailEnd/>
            </a:ln>
            <a:effectLs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28" name="Rectangle 18"/>
            <p:cNvSpPr>
              <a:spLocks noChangeArrowheads="1"/>
            </p:cNvSpPr>
            <p:nvPr/>
          </p:nvSpPr>
          <p:spPr bwMode="auto">
            <a:xfrm>
              <a:off x="2501141" y="2925104"/>
              <a:ext cx="4976973" cy="896526"/>
            </a:xfrm>
            <a:prstGeom prst="rect">
              <a:avLst/>
            </a:prstGeom>
            <a:solidFill>
              <a:schemeClr val="bg1"/>
            </a:solidFill>
            <a:ln>
              <a:noFill/>
            </a:ln>
            <a:effectLs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29" name="Rectangle 19"/>
            <p:cNvSpPr>
              <a:spLocks noChangeArrowheads="1"/>
            </p:cNvSpPr>
            <p:nvPr/>
          </p:nvSpPr>
          <p:spPr bwMode="auto">
            <a:xfrm>
              <a:off x="2486973" y="2178760"/>
              <a:ext cx="3080345" cy="727492"/>
            </a:xfrm>
            <a:prstGeom prst="rect">
              <a:avLst/>
            </a:prstGeom>
            <a:solidFill>
              <a:srgbClr val="0066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30" name="Text Box 20"/>
            <p:cNvSpPr txBox="1">
              <a:spLocks noChangeArrowheads="1"/>
            </p:cNvSpPr>
            <p:nvPr/>
          </p:nvSpPr>
          <p:spPr bwMode="auto">
            <a:xfrm>
              <a:off x="5828266" y="1952760"/>
              <a:ext cx="1415772"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600" b="1" dirty="0">
                  <a:solidFill>
                    <a:srgbClr val="CC00CC"/>
                  </a:solidFill>
                  <a:latin typeface="微软雅黑" panose="020B0503020204020204" pitchFamily="34" charset="-122"/>
                  <a:ea typeface="微软雅黑" panose="020B0503020204020204" pitchFamily="34" charset="-122"/>
                </a:rPr>
                <a:t>争用服务</a:t>
              </a:r>
            </a:p>
            <a:p>
              <a:pPr algn="ctr"/>
              <a:r>
                <a:rPr kumimoji="1" lang="zh-CN" altLang="en-US" sz="1600" b="1" dirty="0">
                  <a:solidFill>
                    <a:srgbClr val="CC00CC"/>
                  </a:solidFill>
                  <a:latin typeface="微软雅黑" panose="020B0503020204020204" pitchFamily="34" charset="-122"/>
                  <a:ea typeface="微软雅黑" panose="020B0503020204020204" pitchFamily="34" charset="-122"/>
                </a:rPr>
                <a:t>（必须实现）</a:t>
              </a:r>
            </a:p>
          </p:txBody>
        </p:sp>
        <p:sp>
          <p:nvSpPr>
            <p:cNvPr id="31" name="Text Box 23"/>
            <p:cNvSpPr txBox="1">
              <a:spLocks noChangeArrowheads="1"/>
            </p:cNvSpPr>
            <p:nvPr/>
          </p:nvSpPr>
          <p:spPr bwMode="auto">
            <a:xfrm>
              <a:off x="3087613" y="2998792"/>
              <a:ext cx="3887987"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600" b="1" dirty="0">
                  <a:solidFill>
                    <a:srgbClr val="0000FF"/>
                  </a:solidFill>
                  <a:latin typeface="微软雅黑" panose="020B0503020204020204" pitchFamily="34" charset="-122"/>
                  <a:ea typeface="微软雅黑" panose="020B0503020204020204" pitchFamily="34" charset="-122"/>
                </a:rPr>
                <a:t>分布协调功能 </a:t>
              </a:r>
              <a:r>
                <a:rPr kumimoji="1" lang="en-US" altLang="zh-CN" sz="1600" b="1" dirty="0">
                  <a:latin typeface="微软雅黑" panose="020B0503020204020204" pitchFamily="34" charset="-122"/>
                  <a:ea typeface="微软雅黑" panose="020B0503020204020204" pitchFamily="34" charset="-122"/>
                </a:rPr>
                <a:t>DCF</a:t>
              </a:r>
            </a:p>
            <a:p>
              <a:pPr algn="ctr"/>
              <a:r>
                <a:rPr kumimoji="1" lang="en-US" altLang="zh-CN" sz="1600" b="1" dirty="0">
                  <a:latin typeface="微软雅黑" panose="020B0503020204020204" pitchFamily="34" charset="-122"/>
                  <a:ea typeface="微软雅黑" panose="020B0503020204020204" pitchFamily="34" charset="-122"/>
                </a:rPr>
                <a:t>(Distributed Coordination Function)</a:t>
              </a:r>
            </a:p>
            <a:p>
              <a:pPr algn="ctr"/>
              <a:r>
                <a:rPr kumimoji="1" lang="en-US" altLang="zh-CN" sz="1600" b="1" dirty="0">
                  <a:latin typeface="微软雅黑" panose="020B0503020204020204" pitchFamily="34" charset="-122"/>
                  <a:ea typeface="微软雅黑" panose="020B0503020204020204" pitchFamily="34" charset="-122"/>
                </a:rPr>
                <a:t>(CSMA/CA)</a:t>
              </a:r>
            </a:p>
          </p:txBody>
        </p:sp>
        <p:sp>
          <p:nvSpPr>
            <p:cNvPr id="32" name="Text Box 24"/>
            <p:cNvSpPr txBox="1">
              <a:spLocks noChangeArrowheads="1"/>
            </p:cNvSpPr>
            <p:nvPr/>
          </p:nvSpPr>
          <p:spPr bwMode="auto">
            <a:xfrm>
              <a:off x="2407287" y="2222505"/>
              <a:ext cx="3262624"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600" b="1" dirty="0">
                  <a:solidFill>
                    <a:schemeClr val="bg1"/>
                  </a:solidFill>
                  <a:latin typeface="微软雅黑" panose="020B0503020204020204" pitchFamily="34" charset="-122"/>
                  <a:ea typeface="微软雅黑" panose="020B0503020204020204" pitchFamily="34" charset="-122"/>
                </a:rPr>
                <a:t>点协调功能 </a:t>
              </a:r>
              <a:r>
                <a:rPr kumimoji="1" lang="en-US" altLang="zh-CN" sz="1600" b="1" dirty="0">
                  <a:solidFill>
                    <a:schemeClr val="bg1"/>
                  </a:solidFill>
                  <a:latin typeface="微软雅黑" panose="020B0503020204020204" pitchFamily="34" charset="-122"/>
                  <a:ea typeface="微软雅黑" panose="020B0503020204020204" pitchFamily="34" charset="-122"/>
                </a:rPr>
                <a:t>PCF</a:t>
              </a:r>
            </a:p>
            <a:p>
              <a:pPr algn="ctr"/>
              <a:r>
                <a:rPr kumimoji="1" lang="en-US" altLang="zh-CN" sz="1600" b="1" dirty="0">
                  <a:solidFill>
                    <a:schemeClr val="bg1"/>
                  </a:solidFill>
                  <a:latin typeface="微软雅黑" panose="020B0503020204020204" pitchFamily="34" charset="-122"/>
                  <a:ea typeface="微软雅黑" panose="020B0503020204020204" pitchFamily="34" charset="-122"/>
                </a:rPr>
                <a:t>(Point Coordination Function)</a:t>
              </a:r>
            </a:p>
          </p:txBody>
        </p:sp>
        <p:sp>
          <p:nvSpPr>
            <p:cNvPr id="33" name="Rectangle 25"/>
            <p:cNvSpPr>
              <a:spLocks noChangeArrowheads="1"/>
            </p:cNvSpPr>
            <p:nvPr/>
          </p:nvSpPr>
          <p:spPr bwMode="auto">
            <a:xfrm>
              <a:off x="2492125" y="2178760"/>
              <a:ext cx="3079315" cy="740805"/>
            </a:xfrm>
            <a:prstGeom prst="rect">
              <a:avLst/>
            </a:prstGeom>
            <a:noFill/>
            <a:ln w="12700">
              <a:solidFill>
                <a:srgbClr val="0000FF"/>
              </a:solidFill>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34" name="Line 37"/>
            <p:cNvSpPr>
              <a:spLocks noChangeShapeType="1"/>
            </p:cNvSpPr>
            <p:nvPr/>
          </p:nvSpPr>
          <p:spPr bwMode="auto">
            <a:xfrm>
              <a:off x="1921261" y="2179221"/>
              <a:ext cx="527470" cy="0"/>
            </a:xfrm>
            <a:prstGeom prst="line">
              <a:avLst/>
            </a:prstGeom>
            <a:noFill/>
            <a:ln w="12700">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5" name="Text Box 12"/>
            <p:cNvSpPr txBox="1">
              <a:spLocks noChangeArrowheads="1"/>
            </p:cNvSpPr>
            <p:nvPr/>
          </p:nvSpPr>
          <p:spPr bwMode="auto">
            <a:xfrm>
              <a:off x="4605497" y="3834341"/>
              <a:ext cx="800219" cy="338554"/>
            </a:xfrm>
            <a:prstGeom prst="rect">
              <a:avLst/>
            </a:prstGeom>
            <a:noFill/>
            <a:ln>
              <a:noFill/>
            </a:ln>
            <a:effectLst/>
            <a:extLst/>
          </p:spPr>
          <p:txBody>
            <a:bodyPr wrap="none">
              <a:spAutoFit/>
            </a:bodyPr>
            <a:lstStyle/>
            <a:p>
              <a:r>
                <a:rPr kumimoji="1" lang="zh-CN" altLang="en-US" sz="1600" b="1" dirty="0">
                  <a:latin typeface="微软雅黑" panose="020B0503020204020204" pitchFamily="34" charset="-122"/>
                  <a:ea typeface="微软雅黑" panose="020B0503020204020204" pitchFamily="34" charset="-122"/>
                </a:rPr>
                <a:t>物理层</a:t>
              </a:r>
            </a:p>
          </p:txBody>
        </p:sp>
        <p:sp>
          <p:nvSpPr>
            <p:cNvPr id="36" name="Line 36"/>
            <p:cNvSpPr>
              <a:spLocks noChangeShapeType="1"/>
            </p:cNvSpPr>
            <p:nvPr/>
          </p:nvSpPr>
          <p:spPr bwMode="auto">
            <a:xfrm>
              <a:off x="1921261" y="3818885"/>
              <a:ext cx="527470" cy="0"/>
            </a:xfrm>
            <a:prstGeom prst="line">
              <a:avLst/>
            </a:prstGeom>
            <a:noFill/>
            <a:ln w="12700">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7" name="Line 49"/>
            <p:cNvSpPr>
              <a:spLocks noChangeShapeType="1"/>
            </p:cNvSpPr>
            <p:nvPr/>
          </p:nvSpPr>
          <p:spPr bwMode="auto">
            <a:xfrm flipV="1">
              <a:off x="2486973" y="3817413"/>
              <a:ext cx="5004789" cy="951"/>
            </a:xfrm>
            <a:prstGeom prst="line">
              <a:avLst/>
            </a:prstGeom>
            <a:noFill/>
            <a:ln w="12700">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8" name="AutoShape 50"/>
            <p:cNvSpPr>
              <a:spLocks noChangeArrowheads="1"/>
            </p:cNvSpPr>
            <p:nvPr/>
          </p:nvSpPr>
          <p:spPr bwMode="auto">
            <a:xfrm>
              <a:off x="6370886" y="2508277"/>
              <a:ext cx="288000" cy="490220"/>
            </a:xfrm>
            <a:prstGeom prst="upArrow">
              <a:avLst>
                <a:gd name="adj1" fmla="val 50000"/>
                <a:gd name="adj2" fmla="val 40565"/>
              </a:avLst>
            </a:prstGeom>
            <a:solidFill>
              <a:srgbClr val="CC00CC"/>
            </a:solidFill>
            <a:ln w="9525">
              <a:noFill/>
              <a:miter lim="800000"/>
              <a:headEnd/>
              <a:tailEnd/>
            </a:ln>
            <a:effectLst/>
            <a:extLst/>
          </p:spPr>
          <p:txBody>
            <a:bodyPr vert="eaVert"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39" name="AutoShape 51"/>
            <p:cNvSpPr>
              <a:spLocks noChangeArrowheads="1"/>
            </p:cNvSpPr>
            <p:nvPr/>
          </p:nvSpPr>
          <p:spPr bwMode="auto">
            <a:xfrm>
              <a:off x="3846857" y="2006367"/>
              <a:ext cx="270000" cy="258664"/>
            </a:xfrm>
            <a:prstGeom prst="upArrow">
              <a:avLst>
                <a:gd name="adj1" fmla="val 50000"/>
                <a:gd name="adj2" fmla="val 25000"/>
              </a:avLst>
            </a:prstGeom>
            <a:solidFill>
              <a:srgbClr val="CC00CC"/>
            </a:solidFill>
            <a:ln w="9525">
              <a:noFill/>
              <a:miter lim="800000"/>
              <a:headEnd/>
              <a:tailEnd/>
            </a:ln>
            <a:effectLst/>
            <a:extLst/>
          </p:spPr>
          <p:txBody>
            <a:bodyPr vert="eaVert" wrap="none" anchor="ctr"/>
            <a:lstStyle/>
            <a:p>
              <a:endParaRPr lang="zh-CN" altLang="en-US" sz="1100" b="1">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xmlns="" val="362813673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圆角矩形 19"/>
          <p:cNvSpPr/>
          <p:nvPr/>
        </p:nvSpPr>
        <p:spPr>
          <a:xfrm>
            <a:off x="512573" y="620973"/>
            <a:ext cx="8128800" cy="374071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Line 22"/>
          <p:cNvSpPr>
            <a:spLocks noChangeShapeType="1"/>
          </p:cNvSpPr>
          <p:nvPr/>
        </p:nvSpPr>
        <p:spPr bwMode="auto">
          <a:xfrm>
            <a:off x="5829985" y="1460310"/>
            <a:ext cx="0" cy="1450872"/>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 name="矩形 2"/>
          <p:cNvSpPr/>
          <p:nvPr/>
        </p:nvSpPr>
        <p:spPr>
          <a:xfrm>
            <a:off x="2141831" y="836084"/>
            <a:ext cx="4885898" cy="738664"/>
          </a:xfrm>
          <a:prstGeom prst="rect">
            <a:avLst/>
          </a:prstGeom>
          <a:solidFill>
            <a:srgbClr val="00FFFF"/>
          </a:solidFill>
          <a:ln>
            <a:solidFill>
              <a:schemeClr val="tx1"/>
            </a:solidFill>
          </a:ln>
          <a:effectLst/>
        </p:spPr>
        <p:txBody>
          <a:bodyPr wrap="square">
            <a:spAutoFit/>
          </a:bodyPr>
          <a:lstStyle/>
          <a:p>
            <a:r>
              <a:rPr lang="en-US" altLang="zh-CN" sz="1400" b="1" dirty="0">
                <a:latin typeface="微软雅黑" pitchFamily="34" charset="-122"/>
                <a:ea typeface="微软雅黑" pitchFamily="34" charset="-122"/>
              </a:rPr>
              <a:t>DCF </a:t>
            </a:r>
            <a:r>
              <a:rPr lang="zh-CN" altLang="en-US" sz="1400" b="1" dirty="0">
                <a:latin typeface="微软雅黑" pitchFamily="34" charset="-122"/>
                <a:ea typeface="微软雅黑" pitchFamily="34" charset="-122"/>
              </a:rPr>
              <a:t>子层在每一个结点使用 </a:t>
            </a:r>
            <a:r>
              <a:rPr lang="en-US" altLang="zh-CN" sz="1400" b="1" dirty="0">
                <a:latin typeface="微软雅黑" pitchFamily="34" charset="-122"/>
                <a:ea typeface="微软雅黑" pitchFamily="34" charset="-122"/>
              </a:rPr>
              <a:t>CSMA </a:t>
            </a:r>
            <a:r>
              <a:rPr lang="zh-CN" altLang="en-US" sz="1400" b="1" dirty="0">
                <a:latin typeface="微软雅黑" pitchFamily="34" charset="-122"/>
                <a:ea typeface="微软雅黑" pitchFamily="34" charset="-122"/>
              </a:rPr>
              <a:t>机制的</a:t>
            </a:r>
            <a:r>
              <a:rPr lang="zh-CN" altLang="en-US" sz="1400" b="1" dirty="0">
                <a:solidFill>
                  <a:srgbClr val="0000FF"/>
                </a:solidFill>
                <a:latin typeface="微软雅黑" pitchFamily="34" charset="-122"/>
                <a:ea typeface="微软雅黑" pitchFamily="34" charset="-122"/>
              </a:rPr>
              <a:t>分布式接入</a:t>
            </a:r>
            <a:r>
              <a:rPr lang="zh-CN" altLang="en-US" sz="1400" b="1" dirty="0">
                <a:latin typeface="微软雅黑" pitchFamily="34" charset="-122"/>
                <a:ea typeface="微软雅黑" pitchFamily="34" charset="-122"/>
              </a:rPr>
              <a:t>算法，让各个站通过</a:t>
            </a:r>
            <a:r>
              <a:rPr lang="zh-CN" altLang="en-US" sz="1400" b="1" dirty="0">
                <a:solidFill>
                  <a:srgbClr val="0000FF"/>
                </a:solidFill>
                <a:latin typeface="微软雅黑" pitchFamily="34" charset="-122"/>
                <a:ea typeface="微软雅黑" pitchFamily="34" charset="-122"/>
              </a:rPr>
              <a:t>争用</a:t>
            </a:r>
            <a:r>
              <a:rPr lang="zh-CN" altLang="en-US" sz="1400" b="1" dirty="0">
                <a:latin typeface="微软雅黑" pitchFamily="34" charset="-122"/>
                <a:ea typeface="微软雅黑" pitchFamily="34" charset="-122"/>
              </a:rPr>
              <a:t>信道来获取发送权</a:t>
            </a:r>
            <a:r>
              <a:rPr lang="zh-CN" altLang="en-US" sz="1400" b="1" dirty="0" smtClean="0">
                <a:latin typeface="微软雅黑" pitchFamily="34" charset="-122"/>
                <a:ea typeface="微软雅黑" pitchFamily="34" charset="-122"/>
              </a:rPr>
              <a:t>。因此 </a:t>
            </a:r>
            <a:r>
              <a:rPr lang="en-US" altLang="zh-CN" sz="1400" b="1" dirty="0">
                <a:latin typeface="微软雅黑" pitchFamily="34" charset="-122"/>
                <a:ea typeface="微软雅黑" pitchFamily="34" charset="-122"/>
              </a:rPr>
              <a:t>DCF </a:t>
            </a:r>
            <a:r>
              <a:rPr lang="zh-CN" altLang="en-US" sz="1400" b="1" dirty="0">
                <a:latin typeface="微软雅黑" pitchFamily="34" charset="-122"/>
                <a:ea typeface="微软雅黑" pitchFamily="34" charset="-122"/>
              </a:rPr>
              <a:t>向上提供争用服务。</a:t>
            </a:r>
          </a:p>
        </p:txBody>
      </p:sp>
      <p:grpSp>
        <p:nvGrpSpPr>
          <p:cNvPr id="22" name="组合 21"/>
          <p:cNvGrpSpPr/>
          <p:nvPr/>
        </p:nvGrpSpPr>
        <p:grpSpPr>
          <a:xfrm>
            <a:off x="1789851" y="1627473"/>
            <a:ext cx="5574244" cy="2510870"/>
            <a:chOff x="1917518" y="1627473"/>
            <a:chExt cx="5574244" cy="2510870"/>
          </a:xfrm>
        </p:grpSpPr>
        <p:sp>
          <p:nvSpPr>
            <p:cNvPr id="4" name="Line 13"/>
            <p:cNvSpPr>
              <a:spLocks noChangeShapeType="1"/>
            </p:cNvSpPr>
            <p:nvPr/>
          </p:nvSpPr>
          <p:spPr bwMode="auto">
            <a:xfrm>
              <a:off x="2171604" y="2127156"/>
              <a:ext cx="0" cy="1623489"/>
            </a:xfrm>
            <a:prstGeom prst="line">
              <a:avLst/>
            </a:prstGeom>
            <a:noFill/>
            <a:ln w="12700">
              <a:solidFill>
                <a:srgbClr val="0000FF"/>
              </a:solidFill>
              <a:round/>
              <a:headEnd type="triangle" w="sm" len="lg"/>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5" name="Text Box 14"/>
            <p:cNvSpPr txBox="1">
              <a:spLocks noChangeArrowheads="1"/>
            </p:cNvSpPr>
            <p:nvPr/>
          </p:nvSpPr>
          <p:spPr bwMode="auto">
            <a:xfrm>
              <a:off x="1917518" y="2714877"/>
              <a:ext cx="529312" cy="430887"/>
            </a:xfrm>
            <a:prstGeom prst="rect">
              <a:avLst/>
            </a:prstGeom>
            <a:solidFill>
              <a:srgbClr val="C5E5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defPPr>
                <a:defRPr lang="zh-CN"/>
              </a:defPPr>
              <a:lvl1pPr>
                <a:defRPr kumimoji="1" sz="1100" b="1">
                  <a:latin typeface="微软雅黑" pitchFamily="34" charset="-122"/>
                  <a:ea typeface="微软雅黑" pitchFamily="34" charset="-122"/>
                </a:defRPr>
              </a:lvl1pPr>
            </a:lstStyle>
            <a:p>
              <a:pPr algn="ctr"/>
              <a:r>
                <a:rPr lang="en-US" altLang="zh-CN" dirty="0"/>
                <a:t>MAC</a:t>
              </a:r>
            </a:p>
            <a:p>
              <a:pPr algn="ctr"/>
              <a:r>
                <a:rPr lang="en-US" altLang="zh-CN" dirty="0"/>
                <a:t> </a:t>
              </a:r>
              <a:r>
                <a:rPr lang="zh-CN" altLang="en-US" dirty="0"/>
                <a:t>层</a:t>
              </a:r>
            </a:p>
          </p:txBody>
        </p:sp>
        <p:sp>
          <p:nvSpPr>
            <p:cNvPr id="6" name="Text Box 15"/>
            <p:cNvSpPr txBox="1">
              <a:spLocks noChangeArrowheads="1"/>
            </p:cNvSpPr>
            <p:nvPr/>
          </p:nvSpPr>
          <p:spPr bwMode="auto">
            <a:xfrm>
              <a:off x="3052561" y="1627473"/>
              <a:ext cx="2336530"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kumimoji="1" lang="zh-CN" altLang="en-US" sz="1600" b="1" dirty="0">
                  <a:solidFill>
                    <a:srgbClr val="CC00CC"/>
                  </a:solidFill>
                  <a:latin typeface="微软雅黑" panose="020B0503020204020204" pitchFamily="34" charset="-122"/>
                  <a:ea typeface="微软雅黑" panose="020B0503020204020204" pitchFamily="34" charset="-122"/>
                </a:rPr>
                <a:t>无争用服务（选用）</a:t>
              </a:r>
            </a:p>
          </p:txBody>
        </p:sp>
        <p:sp>
          <p:nvSpPr>
            <p:cNvPr id="7" name="Rectangle 16"/>
            <p:cNvSpPr>
              <a:spLocks noChangeArrowheads="1"/>
            </p:cNvSpPr>
            <p:nvPr/>
          </p:nvSpPr>
          <p:spPr bwMode="auto">
            <a:xfrm>
              <a:off x="2492125" y="2851326"/>
              <a:ext cx="4999637" cy="1287017"/>
            </a:xfrm>
            <a:prstGeom prst="rect">
              <a:avLst/>
            </a:prstGeom>
            <a:solidFill>
              <a:srgbClr val="99FF99"/>
            </a:solidFill>
            <a:ln w="12700">
              <a:solidFill>
                <a:srgbClr val="0000FF"/>
              </a:solidFill>
              <a:miter lim="800000"/>
              <a:headEnd/>
              <a:tailEnd/>
            </a:ln>
            <a:effectLs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8" name="Rectangle 18"/>
            <p:cNvSpPr>
              <a:spLocks noChangeArrowheads="1"/>
            </p:cNvSpPr>
            <p:nvPr/>
          </p:nvSpPr>
          <p:spPr bwMode="auto">
            <a:xfrm>
              <a:off x="2501141" y="2856864"/>
              <a:ext cx="4976973" cy="896526"/>
            </a:xfrm>
            <a:prstGeom prst="rect">
              <a:avLst/>
            </a:prstGeom>
            <a:solidFill>
              <a:schemeClr val="bg1"/>
            </a:solidFill>
            <a:ln>
              <a:noFill/>
            </a:ln>
            <a:effectLs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9" name="Rectangle 19"/>
            <p:cNvSpPr>
              <a:spLocks noChangeArrowheads="1"/>
            </p:cNvSpPr>
            <p:nvPr/>
          </p:nvSpPr>
          <p:spPr bwMode="auto">
            <a:xfrm>
              <a:off x="2507577" y="2110520"/>
              <a:ext cx="3059741" cy="727492"/>
            </a:xfrm>
            <a:prstGeom prst="rect">
              <a:avLst/>
            </a:prstGeom>
            <a:solidFill>
              <a:srgbClr val="0066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0" name="Text Box 20"/>
            <p:cNvSpPr txBox="1">
              <a:spLocks noChangeArrowheads="1"/>
            </p:cNvSpPr>
            <p:nvPr/>
          </p:nvSpPr>
          <p:spPr bwMode="auto">
            <a:xfrm>
              <a:off x="5828266" y="1884520"/>
              <a:ext cx="1415772"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600" b="1" dirty="0">
                  <a:solidFill>
                    <a:srgbClr val="CC00CC"/>
                  </a:solidFill>
                  <a:latin typeface="微软雅黑" panose="020B0503020204020204" pitchFamily="34" charset="-122"/>
                  <a:ea typeface="微软雅黑" panose="020B0503020204020204" pitchFamily="34" charset="-122"/>
                </a:rPr>
                <a:t>争用服务</a:t>
              </a:r>
            </a:p>
            <a:p>
              <a:pPr algn="ctr"/>
              <a:r>
                <a:rPr kumimoji="1" lang="zh-CN" altLang="en-US" sz="1600" b="1" dirty="0">
                  <a:solidFill>
                    <a:srgbClr val="CC00CC"/>
                  </a:solidFill>
                  <a:latin typeface="微软雅黑" panose="020B0503020204020204" pitchFamily="34" charset="-122"/>
                  <a:ea typeface="微软雅黑" panose="020B0503020204020204" pitchFamily="34" charset="-122"/>
                </a:rPr>
                <a:t>（必须实现）</a:t>
              </a:r>
            </a:p>
          </p:txBody>
        </p:sp>
        <p:sp>
          <p:nvSpPr>
            <p:cNvPr id="11" name="Text Box 23"/>
            <p:cNvSpPr txBox="1">
              <a:spLocks noChangeArrowheads="1"/>
            </p:cNvSpPr>
            <p:nvPr/>
          </p:nvSpPr>
          <p:spPr bwMode="auto">
            <a:xfrm>
              <a:off x="3087613" y="2930552"/>
              <a:ext cx="3887987"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600" b="1" dirty="0">
                  <a:solidFill>
                    <a:srgbClr val="0000FF"/>
                  </a:solidFill>
                  <a:latin typeface="微软雅黑" panose="020B0503020204020204" pitchFamily="34" charset="-122"/>
                  <a:ea typeface="微软雅黑" panose="020B0503020204020204" pitchFamily="34" charset="-122"/>
                </a:rPr>
                <a:t>分布协调功能 </a:t>
              </a:r>
              <a:r>
                <a:rPr kumimoji="1" lang="en-US" altLang="zh-CN" sz="1600" b="1" dirty="0">
                  <a:latin typeface="微软雅黑" panose="020B0503020204020204" pitchFamily="34" charset="-122"/>
                  <a:ea typeface="微软雅黑" panose="020B0503020204020204" pitchFamily="34" charset="-122"/>
                </a:rPr>
                <a:t>DCF</a:t>
              </a:r>
            </a:p>
            <a:p>
              <a:pPr algn="ctr"/>
              <a:r>
                <a:rPr kumimoji="1" lang="en-US" altLang="zh-CN" sz="1600" b="1" dirty="0">
                  <a:latin typeface="微软雅黑" panose="020B0503020204020204" pitchFamily="34" charset="-122"/>
                  <a:ea typeface="微软雅黑" panose="020B0503020204020204" pitchFamily="34" charset="-122"/>
                </a:rPr>
                <a:t>(Distributed Coordination Function)</a:t>
              </a:r>
            </a:p>
            <a:p>
              <a:pPr algn="ctr"/>
              <a:r>
                <a:rPr kumimoji="1" lang="en-US" altLang="zh-CN" sz="1600" b="1" dirty="0">
                  <a:latin typeface="微软雅黑" panose="020B0503020204020204" pitchFamily="34" charset="-122"/>
                  <a:ea typeface="微软雅黑" panose="020B0503020204020204" pitchFamily="34" charset="-122"/>
                </a:rPr>
                <a:t>(CSMA/CA)</a:t>
              </a:r>
            </a:p>
          </p:txBody>
        </p:sp>
        <p:sp>
          <p:nvSpPr>
            <p:cNvPr id="12" name="Text Box 24"/>
            <p:cNvSpPr txBox="1">
              <a:spLocks noChangeArrowheads="1"/>
            </p:cNvSpPr>
            <p:nvPr/>
          </p:nvSpPr>
          <p:spPr bwMode="auto">
            <a:xfrm>
              <a:off x="2407287" y="2154265"/>
              <a:ext cx="3262624"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600" b="1" dirty="0">
                  <a:solidFill>
                    <a:schemeClr val="bg1"/>
                  </a:solidFill>
                  <a:latin typeface="微软雅黑" panose="020B0503020204020204" pitchFamily="34" charset="-122"/>
                  <a:ea typeface="微软雅黑" panose="020B0503020204020204" pitchFamily="34" charset="-122"/>
                </a:rPr>
                <a:t>点协调功能 </a:t>
              </a:r>
              <a:r>
                <a:rPr kumimoji="1" lang="en-US" altLang="zh-CN" sz="1600" b="1" dirty="0">
                  <a:solidFill>
                    <a:schemeClr val="bg1"/>
                  </a:solidFill>
                  <a:latin typeface="微软雅黑" panose="020B0503020204020204" pitchFamily="34" charset="-122"/>
                  <a:ea typeface="微软雅黑" panose="020B0503020204020204" pitchFamily="34" charset="-122"/>
                </a:rPr>
                <a:t>PCF</a:t>
              </a:r>
            </a:p>
            <a:p>
              <a:pPr algn="ctr"/>
              <a:r>
                <a:rPr kumimoji="1" lang="en-US" altLang="zh-CN" sz="1600" b="1" dirty="0">
                  <a:solidFill>
                    <a:schemeClr val="bg1"/>
                  </a:solidFill>
                  <a:latin typeface="微软雅黑" panose="020B0503020204020204" pitchFamily="34" charset="-122"/>
                  <a:ea typeface="微软雅黑" panose="020B0503020204020204" pitchFamily="34" charset="-122"/>
                </a:rPr>
                <a:t>(Point Coordination Function)</a:t>
              </a:r>
            </a:p>
          </p:txBody>
        </p:sp>
        <p:sp>
          <p:nvSpPr>
            <p:cNvPr id="13" name="Rectangle 25"/>
            <p:cNvSpPr>
              <a:spLocks noChangeArrowheads="1"/>
            </p:cNvSpPr>
            <p:nvPr/>
          </p:nvSpPr>
          <p:spPr bwMode="auto">
            <a:xfrm>
              <a:off x="2492125" y="2110520"/>
              <a:ext cx="3079315" cy="740805"/>
            </a:xfrm>
            <a:prstGeom prst="rect">
              <a:avLst/>
            </a:prstGeom>
            <a:noFill/>
            <a:ln w="12700">
              <a:solidFill>
                <a:srgbClr val="0000FF"/>
              </a:solidFill>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4" name="Line 37"/>
            <p:cNvSpPr>
              <a:spLocks noChangeShapeType="1"/>
            </p:cNvSpPr>
            <p:nvPr/>
          </p:nvSpPr>
          <p:spPr bwMode="auto">
            <a:xfrm>
              <a:off x="1921261" y="2110981"/>
              <a:ext cx="527470" cy="0"/>
            </a:xfrm>
            <a:prstGeom prst="line">
              <a:avLst/>
            </a:prstGeom>
            <a:noFill/>
            <a:ln w="12700">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15" name="Text Box 12"/>
            <p:cNvSpPr txBox="1">
              <a:spLocks noChangeArrowheads="1"/>
            </p:cNvSpPr>
            <p:nvPr/>
          </p:nvSpPr>
          <p:spPr bwMode="auto">
            <a:xfrm>
              <a:off x="4605497" y="3757048"/>
              <a:ext cx="800219" cy="338554"/>
            </a:xfrm>
            <a:prstGeom prst="rect">
              <a:avLst/>
            </a:prstGeom>
            <a:noFill/>
            <a:ln>
              <a:noFill/>
            </a:ln>
            <a:effectLst/>
            <a:extLst/>
          </p:spPr>
          <p:txBody>
            <a:bodyPr wrap="none">
              <a:spAutoFit/>
            </a:bodyPr>
            <a:lstStyle/>
            <a:p>
              <a:r>
                <a:rPr kumimoji="1" lang="zh-CN" altLang="en-US" sz="1600" b="1" dirty="0">
                  <a:latin typeface="微软雅黑" panose="020B0503020204020204" pitchFamily="34" charset="-122"/>
                  <a:ea typeface="微软雅黑" panose="020B0503020204020204" pitchFamily="34" charset="-122"/>
                </a:rPr>
                <a:t>物理层</a:t>
              </a:r>
            </a:p>
          </p:txBody>
        </p:sp>
        <p:sp>
          <p:nvSpPr>
            <p:cNvPr id="16" name="Line 36"/>
            <p:cNvSpPr>
              <a:spLocks noChangeShapeType="1"/>
            </p:cNvSpPr>
            <p:nvPr/>
          </p:nvSpPr>
          <p:spPr bwMode="auto">
            <a:xfrm>
              <a:off x="1921261" y="3750645"/>
              <a:ext cx="527470" cy="0"/>
            </a:xfrm>
            <a:prstGeom prst="line">
              <a:avLst/>
            </a:prstGeom>
            <a:noFill/>
            <a:ln w="12700">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17" name="Line 49"/>
            <p:cNvSpPr>
              <a:spLocks noChangeShapeType="1"/>
            </p:cNvSpPr>
            <p:nvPr/>
          </p:nvSpPr>
          <p:spPr bwMode="auto">
            <a:xfrm flipV="1">
              <a:off x="2486973" y="3749173"/>
              <a:ext cx="5004789" cy="951"/>
            </a:xfrm>
            <a:prstGeom prst="line">
              <a:avLst/>
            </a:prstGeom>
            <a:noFill/>
            <a:ln w="12700">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18" name="AutoShape 50"/>
            <p:cNvSpPr>
              <a:spLocks noChangeArrowheads="1"/>
            </p:cNvSpPr>
            <p:nvPr/>
          </p:nvSpPr>
          <p:spPr bwMode="auto">
            <a:xfrm>
              <a:off x="6370886" y="2440037"/>
              <a:ext cx="288000" cy="490220"/>
            </a:xfrm>
            <a:prstGeom prst="upArrow">
              <a:avLst>
                <a:gd name="adj1" fmla="val 50000"/>
                <a:gd name="adj2" fmla="val 40565"/>
              </a:avLst>
            </a:prstGeom>
            <a:solidFill>
              <a:srgbClr val="CC00CC"/>
            </a:solidFill>
            <a:ln w="9525">
              <a:noFill/>
              <a:miter lim="800000"/>
              <a:headEnd/>
              <a:tailEnd/>
            </a:ln>
            <a:effectLst/>
            <a:extLst/>
          </p:spPr>
          <p:txBody>
            <a:bodyPr vert="eaVert"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9" name="AutoShape 51"/>
            <p:cNvSpPr>
              <a:spLocks noChangeArrowheads="1"/>
            </p:cNvSpPr>
            <p:nvPr/>
          </p:nvSpPr>
          <p:spPr bwMode="auto">
            <a:xfrm>
              <a:off x="3846857" y="1938127"/>
              <a:ext cx="270000" cy="258664"/>
            </a:xfrm>
            <a:prstGeom prst="upArrow">
              <a:avLst>
                <a:gd name="adj1" fmla="val 50000"/>
                <a:gd name="adj2" fmla="val 25000"/>
              </a:avLst>
            </a:prstGeom>
            <a:solidFill>
              <a:srgbClr val="CC00CC"/>
            </a:solidFill>
            <a:ln w="9525">
              <a:noFill/>
              <a:miter lim="800000"/>
              <a:headEnd/>
              <a:tailEnd/>
            </a:ln>
            <a:effectLst/>
            <a:extLst/>
          </p:spPr>
          <p:txBody>
            <a:bodyPr vert="eaVert" wrap="none" anchor="ctr"/>
            <a:lstStyle/>
            <a:p>
              <a:endParaRPr lang="zh-CN" altLang="en-US" sz="1100" b="1">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xmlns="" val="1370828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12573" y="620973"/>
            <a:ext cx="8128800" cy="374071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Line 22"/>
          <p:cNvSpPr>
            <a:spLocks noChangeShapeType="1"/>
          </p:cNvSpPr>
          <p:nvPr/>
        </p:nvSpPr>
        <p:spPr bwMode="auto">
          <a:xfrm>
            <a:off x="5170454" y="1132763"/>
            <a:ext cx="0" cy="1031366"/>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 name="矩形 3"/>
          <p:cNvSpPr/>
          <p:nvPr/>
        </p:nvSpPr>
        <p:spPr>
          <a:xfrm>
            <a:off x="2141831" y="836084"/>
            <a:ext cx="4885898" cy="523220"/>
          </a:xfrm>
          <a:prstGeom prst="rect">
            <a:avLst/>
          </a:prstGeom>
          <a:solidFill>
            <a:srgbClr val="00FFFF"/>
          </a:solidFill>
          <a:ln>
            <a:solidFill>
              <a:srgbClr val="0000FF"/>
            </a:solidFill>
          </a:ln>
          <a:effectLst/>
        </p:spPr>
        <p:txBody>
          <a:bodyPr wrap="square">
            <a:spAutoFit/>
          </a:bodyPr>
          <a:lstStyle/>
          <a:p>
            <a:r>
              <a:rPr lang="en-US" altLang="zh-CN" sz="1400" b="1" dirty="0">
                <a:latin typeface="微软雅黑" pitchFamily="34" charset="-122"/>
                <a:ea typeface="微软雅黑" pitchFamily="34" charset="-122"/>
              </a:rPr>
              <a:t>PCF </a:t>
            </a:r>
            <a:r>
              <a:rPr lang="zh-CN" altLang="en-US" sz="1400" b="1" dirty="0">
                <a:latin typeface="微软雅黑" pitchFamily="34" charset="-122"/>
                <a:ea typeface="微软雅黑" pitchFamily="34" charset="-122"/>
              </a:rPr>
              <a:t>子层使用</a:t>
            </a:r>
            <a:r>
              <a:rPr lang="zh-CN" altLang="en-US" sz="1400" b="1" dirty="0">
                <a:solidFill>
                  <a:srgbClr val="0000FF"/>
                </a:solidFill>
                <a:latin typeface="微软雅黑" pitchFamily="34" charset="-122"/>
                <a:ea typeface="微软雅黑" pitchFamily="34" charset="-122"/>
              </a:rPr>
              <a:t>集中控制</a:t>
            </a:r>
            <a:r>
              <a:rPr lang="zh-CN" altLang="en-US" sz="1400" b="1" dirty="0">
                <a:latin typeface="微软雅黑" pitchFamily="34" charset="-122"/>
                <a:ea typeface="微软雅黑" pitchFamily="34" charset="-122"/>
              </a:rPr>
              <a:t>的接入算法把发送数据</a:t>
            </a:r>
            <a:r>
              <a:rPr lang="zh-CN" altLang="en-US" sz="1400" b="1" dirty="0" smtClean="0">
                <a:latin typeface="微软雅黑" pitchFamily="34" charset="-122"/>
                <a:ea typeface="微软雅黑" pitchFamily="34" charset="-122"/>
              </a:rPr>
              <a:t>权轮流</a:t>
            </a:r>
            <a:r>
              <a:rPr lang="zh-CN" altLang="en-US" sz="1400" b="1" dirty="0">
                <a:latin typeface="微软雅黑" pitchFamily="34" charset="-122"/>
                <a:ea typeface="微软雅黑" pitchFamily="34" charset="-122"/>
              </a:rPr>
              <a:t>交给各个站从而避免了碰撞的产生</a:t>
            </a:r>
            <a:r>
              <a:rPr lang="zh-CN" altLang="en-US" sz="1400" b="1" dirty="0" smtClean="0">
                <a:latin typeface="微软雅黑" pitchFamily="34" charset="-122"/>
                <a:ea typeface="微软雅黑" pitchFamily="34" charset="-122"/>
              </a:rPr>
              <a:t>。自</a:t>
            </a:r>
            <a:r>
              <a:rPr lang="zh-CN" altLang="en-US" sz="1400" b="1" dirty="0">
                <a:latin typeface="微软雅黑" pitchFamily="34" charset="-122"/>
                <a:ea typeface="微软雅黑" pitchFamily="34" charset="-122"/>
              </a:rPr>
              <a:t>组网络就</a:t>
            </a:r>
            <a:r>
              <a:rPr lang="zh-CN" altLang="en-US" sz="1400" b="1" dirty="0" smtClean="0">
                <a:latin typeface="微软雅黑" pitchFamily="34" charset="-122"/>
                <a:ea typeface="微软雅黑" pitchFamily="34" charset="-122"/>
              </a:rPr>
              <a:t>没有 </a:t>
            </a:r>
            <a:r>
              <a:rPr lang="en-US" altLang="zh-CN" sz="1400" b="1" dirty="0" smtClean="0">
                <a:latin typeface="微软雅黑" pitchFamily="34" charset="-122"/>
                <a:ea typeface="微软雅黑" pitchFamily="34" charset="-122"/>
              </a:rPr>
              <a:t>PCF </a:t>
            </a:r>
            <a:r>
              <a:rPr lang="zh-CN" altLang="en-US" sz="1400" b="1" dirty="0" smtClean="0">
                <a:latin typeface="微软雅黑" pitchFamily="34" charset="-122"/>
                <a:ea typeface="微软雅黑" pitchFamily="34" charset="-122"/>
              </a:rPr>
              <a:t>子层</a:t>
            </a:r>
            <a:r>
              <a:rPr lang="zh-CN" altLang="en-US" sz="1400" b="1" dirty="0">
                <a:latin typeface="微软雅黑" pitchFamily="34" charset="-122"/>
                <a:ea typeface="微软雅黑" pitchFamily="34" charset="-122"/>
              </a:rPr>
              <a:t>。 </a:t>
            </a:r>
          </a:p>
        </p:txBody>
      </p:sp>
      <p:grpSp>
        <p:nvGrpSpPr>
          <p:cNvPr id="38" name="组合 37"/>
          <p:cNvGrpSpPr/>
          <p:nvPr/>
        </p:nvGrpSpPr>
        <p:grpSpPr>
          <a:xfrm>
            <a:off x="1789851" y="1627473"/>
            <a:ext cx="5574244" cy="2510870"/>
            <a:chOff x="1862926" y="1627473"/>
            <a:chExt cx="5574244" cy="2510870"/>
          </a:xfrm>
        </p:grpSpPr>
        <p:sp>
          <p:nvSpPr>
            <p:cNvPr id="21" name="Line 13"/>
            <p:cNvSpPr>
              <a:spLocks noChangeShapeType="1"/>
            </p:cNvSpPr>
            <p:nvPr/>
          </p:nvSpPr>
          <p:spPr bwMode="auto">
            <a:xfrm>
              <a:off x="2117012" y="2127156"/>
              <a:ext cx="0" cy="1623489"/>
            </a:xfrm>
            <a:prstGeom prst="line">
              <a:avLst/>
            </a:prstGeom>
            <a:noFill/>
            <a:ln w="12700">
              <a:solidFill>
                <a:srgbClr val="0000FF"/>
              </a:solidFill>
              <a:round/>
              <a:headEnd type="triangle" w="sm" len="lg"/>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22" name="Text Box 14"/>
            <p:cNvSpPr txBox="1">
              <a:spLocks noChangeArrowheads="1"/>
            </p:cNvSpPr>
            <p:nvPr/>
          </p:nvSpPr>
          <p:spPr bwMode="auto">
            <a:xfrm>
              <a:off x="1862926" y="2714877"/>
              <a:ext cx="529312" cy="430887"/>
            </a:xfrm>
            <a:prstGeom prst="rect">
              <a:avLst/>
            </a:prstGeom>
            <a:solidFill>
              <a:srgbClr val="C5E5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defPPr>
                <a:defRPr lang="zh-CN"/>
              </a:defPPr>
              <a:lvl1pPr>
                <a:defRPr kumimoji="1" sz="1100" b="1">
                  <a:latin typeface="微软雅黑" pitchFamily="34" charset="-122"/>
                  <a:ea typeface="微软雅黑" pitchFamily="34" charset="-122"/>
                </a:defRPr>
              </a:lvl1pPr>
            </a:lstStyle>
            <a:p>
              <a:pPr algn="ctr"/>
              <a:r>
                <a:rPr lang="en-US" altLang="zh-CN" dirty="0"/>
                <a:t>MAC</a:t>
              </a:r>
            </a:p>
            <a:p>
              <a:pPr algn="ctr"/>
              <a:r>
                <a:rPr lang="en-US" altLang="zh-CN" dirty="0"/>
                <a:t> </a:t>
              </a:r>
              <a:r>
                <a:rPr lang="zh-CN" altLang="en-US" dirty="0"/>
                <a:t>层</a:t>
              </a:r>
            </a:p>
          </p:txBody>
        </p:sp>
        <p:sp>
          <p:nvSpPr>
            <p:cNvPr id="23" name="Text Box 15"/>
            <p:cNvSpPr txBox="1">
              <a:spLocks noChangeArrowheads="1"/>
            </p:cNvSpPr>
            <p:nvPr/>
          </p:nvSpPr>
          <p:spPr bwMode="auto">
            <a:xfrm>
              <a:off x="2997969" y="1627473"/>
              <a:ext cx="2336530"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kumimoji="1" lang="zh-CN" altLang="en-US" sz="1600" b="1" dirty="0">
                  <a:solidFill>
                    <a:srgbClr val="CC00CC"/>
                  </a:solidFill>
                  <a:latin typeface="微软雅黑" panose="020B0503020204020204" pitchFamily="34" charset="-122"/>
                  <a:ea typeface="微软雅黑" panose="020B0503020204020204" pitchFamily="34" charset="-122"/>
                </a:rPr>
                <a:t>无争用服务（选用）</a:t>
              </a:r>
            </a:p>
          </p:txBody>
        </p:sp>
        <p:sp>
          <p:nvSpPr>
            <p:cNvPr id="24" name="Rectangle 16"/>
            <p:cNvSpPr>
              <a:spLocks noChangeArrowheads="1"/>
            </p:cNvSpPr>
            <p:nvPr/>
          </p:nvSpPr>
          <p:spPr bwMode="auto">
            <a:xfrm>
              <a:off x="2437533" y="2851326"/>
              <a:ext cx="4999637" cy="1287017"/>
            </a:xfrm>
            <a:prstGeom prst="rect">
              <a:avLst/>
            </a:prstGeom>
            <a:solidFill>
              <a:srgbClr val="99FF99"/>
            </a:solidFill>
            <a:ln w="12700">
              <a:solidFill>
                <a:srgbClr val="0000FF"/>
              </a:solidFill>
              <a:miter lim="800000"/>
              <a:headEnd/>
              <a:tailEnd/>
            </a:ln>
            <a:effectLs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25" name="Rectangle 18"/>
            <p:cNvSpPr>
              <a:spLocks noChangeArrowheads="1"/>
            </p:cNvSpPr>
            <p:nvPr/>
          </p:nvSpPr>
          <p:spPr bwMode="auto">
            <a:xfrm>
              <a:off x="2446549" y="2856864"/>
              <a:ext cx="4976973" cy="896526"/>
            </a:xfrm>
            <a:prstGeom prst="rect">
              <a:avLst/>
            </a:prstGeom>
            <a:solidFill>
              <a:schemeClr val="bg1"/>
            </a:solidFill>
            <a:ln>
              <a:noFill/>
            </a:ln>
            <a:effectLs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26" name="Rectangle 19"/>
            <p:cNvSpPr>
              <a:spLocks noChangeArrowheads="1"/>
            </p:cNvSpPr>
            <p:nvPr/>
          </p:nvSpPr>
          <p:spPr bwMode="auto">
            <a:xfrm>
              <a:off x="2452985" y="2110520"/>
              <a:ext cx="3059741" cy="727492"/>
            </a:xfrm>
            <a:prstGeom prst="rect">
              <a:avLst/>
            </a:prstGeom>
            <a:solidFill>
              <a:srgbClr val="0066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27" name="Text Box 20"/>
            <p:cNvSpPr txBox="1">
              <a:spLocks noChangeArrowheads="1"/>
            </p:cNvSpPr>
            <p:nvPr/>
          </p:nvSpPr>
          <p:spPr bwMode="auto">
            <a:xfrm>
              <a:off x="5773674" y="1884520"/>
              <a:ext cx="1415772"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600" b="1" dirty="0">
                  <a:solidFill>
                    <a:srgbClr val="CC00CC"/>
                  </a:solidFill>
                  <a:latin typeface="微软雅黑" panose="020B0503020204020204" pitchFamily="34" charset="-122"/>
                  <a:ea typeface="微软雅黑" panose="020B0503020204020204" pitchFamily="34" charset="-122"/>
                </a:rPr>
                <a:t>争用服务</a:t>
              </a:r>
            </a:p>
            <a:p>
              <a:pPr algn="ctr"/>
              <a:r>
                <a:rPr kumimoji="1" lang="zh-CN" altLang="en-US" sz="1600" b="1" dirty="0">
                  <a:solidFill>
                    <a:srgbClr val="CC00CC"/>
                  </a:solidFill>
                  <a:latin typeface="微软雅黑" panose="020B0503020204020204" pitchFamily="34" charset="-122"/>
                  <a:ea typeface="微软雅黑" panose="020B0503020204020204" pitchFamily="34" charset="-122"/>
                </a:rPr>
                <a:t>（必须实现）</a:t>
              </a:r>
            </a:p>
          </p:txBody>
        </p:sp>
        <p:sp>
          <p:nvSpPr>
            <p:cNvPr id="28" name="Text Box 23"/>
            <p:cNvSpPr txBox="1">
              <a:spLocks noChangeArrowheads="1"/>
            </p:cNvSpPr>
            <p:nvPr/>
          </p:nvSpPr>
          <p:spPr bwMode="auto">
            <a:xfrm>
              <a:off x="3033021" y="2930552"/>
              <a:ext cx="3887987"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600" b="1" dirty="0">
                  <a:solidFill>
                    <a:srgbClr val="0000FF"/>
                  </a:solidFill>
                  <a:latin typeface="微软雅黑" panose="020B0503020204020204" pitchFamily="34" charset="-122"/>
                  <a:ea typeface="微软雅黑" panose="020B0503020204020204" pitchFamily="34" charset="-122"/>
                </a:rPr>
                <a:t>分布协调功能 </a:t>
              </a:r>
              <a:r>
                <a:rPr kumimoji="1" lang="en-US" altLang="zh-CN" sz="1600" b="1" dirty="0">
                  <a:latin typeface="微软雅黑" panose="020B0503020204020204" pitchFamily="34" charset="-122"/>
                  <a:ea typeface="微软雅黑" panose="020B0503020204020204" pitchFamily="34" charset="-122"/>
                </a:rPr>
                <a:t>DCF</a:t>
              </a:r>
            </a:p>
            <a:p>
              <a:pPr algn="ctr"/>
              <a:r>
                <a:rPr kumimoji="1" lang="en-US" altLang="zh-CN" sz="1600" b="1" dirty="0">
                  <a:latin typeface="微软雅黑" panose="020B0503020204020204" pitchFamily="34" charset="-122"/>
                  <a:ea typeface="微软雅黑" panose="020B0503020204020204" pitchFamily="34" charset="-122"/>
                </a:rPr>
                <a:t>(Distributed Coordination Function)</a:t>
              </a:r>
            </a:p>
            <a:p>
              <a:pPr algn="ctr"/>
              <a:r>
                <a:rPr kumimoji="1" lang="en-US" altLang="zh-CN" sz="1600" b="1" dirty="0">
                  <a:latin typeface="微软雅黑" panose="020B0503020204020204" pitchFamily="34" charset="-122"/>
                  <a:ea typeface="微软雅黑" panose="020B0503020204020204" pitchFamily="34" charset="-122"/>
                </a:rPr>
                <a:t>(CSMA/CA)</a:t>
              </a:r>
            </a:p>
          </p:txBody>
        </p:sp>
        <p:sp>
          <p:nvSpPr>
            <p:cNvPr id="29" name="Text Box 24"/>
            <p:cNvSpPr txBox="1">
              <a:spLocks noChangeArrowheads="1"/>
            </p:cNvSpPr>
            <p:nvPr/>
          </p:nvSpPr>
          <p:spPr bwMode="auto">
            <a:xfrm>
              <a:off x="2352695" y="2154265"/>
              <a:ext cx="3262624"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600" b="1" dirty="0">
                  <a:solidFill>
                    <a:schemeClr val="bg1"/>
                  </a:solidFill>
                  <a:latin typeface="微软雅黑" panose="020B0503020204020204" pitchFamily="34" charset="-122"/>
                  <a:ea typeface="微软雅黑" panose="020B0503020204020204" pitchFamily="34" charset="-122"/>
                </a:rPr>
                <a:t>点协调功能 </a:t>
              </a:r>
              <a:r>
                <a:rPr kumimoji="1" lang="en-US" altLang="zh-CN" sz="1600" b="1" dirty="0">
                  <a:solidFill>
                    <a:schemeClr val="bg1"/>
                  </a:solidFill>
                  <a:latin typeface="微软雅黑" panose="020B0503020204020204" pitchFamily="34" charset="-122"/>
                  <a:ea typeface="微软雅黑" panose="020B0503020204020204" pitchFamily="34" charset="-122"/>
                </a:rPr>
                <a:t>PCF</a:t>
              </a:r>
            </a:p>
            <a:p>
              <a:pPr algn="ctr"/>
              <a:r>
                <a:rPr kumimoji="1" lang="en-US" altLang="zh-CN" sz="1600" b="1" dirty="0">
                  <a:solidFill>
                    <a:schemeClr val="bg1"/>
                  </a:solidFill>
                  <a:latin typeface="微软雅黑" panose="020B0503020204020204" pitchFamily="34" charset="-122"/>
                  <a:ea typeface="微软雅黑" panose="020B0503020204020204" pitchFamily="34" charset="-122"/>
                </a:rPr>
                <a:t>(Point Coordination Function)</a:t>
              </a:r>
            </a:p>
          </p:txBody>
        </p:sp>
        <p:sp>
          <p:nvSpPr>
            <p:cNvPr id="30" name="Rectangle 25"/>
            <p:cNvSpPr>
              <a:spLocks noChangeArrowheads="1"/>
            </p:cNvSpPr>
            <p:nvPr/>
          </p:nvSpPr>
          <p:spPr bwMode="auto">
            <a:xfrm>
              <a:off x="2437533" y="2110520"/>
              <a:ext cx="3079315" cy="740805"/>
            </a:xfrm>
            <a:prstGeom prst="rect">
              <a:avLst/>
            </a:prstGeom>
            <a:noFill/>
            <a:ln w="12700">
              <a:solidFill>
                <a:srgbClr val="0000FF"/>
              </a:solidFill>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31" name="Line 37"/>
            <p:cNvSpPr>
              <a:spLocks noChangeShapeType="1"/>
            </p:cNvSpPr>
            <p:nvPr/>
          </p:nvSpPr>
          <p:spPr bwMode="auto">
            <a:xfrm>
              <a:off x="1866669" y="2110981"/>
              <a:ext cx="527470" cy="0"/>
            </a:xfrm>
            <a:prstGeom prst="line">
              <a:avLst/>
            </a:prstGeom>
            <a:noFill/>
            <a:ln w="12700">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2" name="Text Box 12"/>
            <p:cNvSpPr txBox="1">
              <a:spLocks noChangeArrowheads="1"/>
            </p:cNvSpPr>
            <p:nvPr/>
          </p:nvSpPr>
          <p:spPr bwMode="auto">
            <a:xfrm>
              <a:off x="4550905" y="3766101"/>
              <a:ext cx="800219" cy="338554"/>
            </a:xfrm>
            <a:prstGeom prst="rect">
              <a:avLst/>
            </a:prstGeom>
            <a:noFill/>
            <a:ln>
              <a:noFill/>
            </a:ln>
            <a:effectLst/>
            <a:extLst/>
          </p:spPr>
          <p:txBody>
            <a:bodyPr wrap="none">
              <a:spAutoFit/>
            </a:bodyPr>
            <a:lstStyle/>
            <a:p>
              <a:r>
                <a:rPr kumimoji="1" lang="zh-CN" altLang="en-US" sz="1600" b="1" dirty="0">
                  <a:latin typeface="微软雅黑" panose="020B0503020204020204" pitchFamily="34" charset="-122"/>
                  <a:ea typeface="微软雅黑" panose="020B0503020204020204" pitchFamily="34" charset="-122"/>
                </a:rPr>
                <a:t>物理层</a:t>
              </a:r>
            </a:p>
          </p:txBody>
        </p:sp>
        <p:sp>
          <p:nvSpPr>
            <p:cNvPr id="33" name="Line 36"/>
            <p:cNvSpPr>
              <a:spLocks noChangeShapeType="1"/>
            </p:cNvSpPr>
            <p:nvPr/>
          </p:nvSpPr>
          <p:spPr bwMode="auto">
            <a:xfrm>
              <a:off x="1866669" y="3750645"/>
              <a:ext cx="527470" cy="0"/>
            </a:xfrm>
            <a:prstGeom prst="line">
              <a:avLst/>
            </a:prstGeom>
            <a:noFill/>
            <a:ln w="12700">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4" name="Line 49"/>
            <p:cNvSpPr>
              <a:spLocks noChangeShapeType="1"/>
            </p:cNvSpPr>
            <p:nvPr/>
          </p:nvSpPr>
          <p:spPr bwMode="auto">
            <a:xfrm flipV="1">
              <a:off x="2432381" y="3749173"/>
              <a:ext cx="5004789" cy="951"/>
            </a:xfrm>
            <a:prstGeom prst="line">
              <a:avLst/>
            </a:prstGeom>
            <a:noFill/>
            <a:ln w="12700">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5" name="AutoShape 50"/>
            <p:cNvSpPr>
              <a:spLocks noChangeArrowheads="1"/>
            </p:cNvSpPr>
            <p:nvPr/>
          </p:nvSpPr>
          <p:spPr bwMode="auto">
            <a:xfrm>
              <a:off x="6316294" y="2440037"/>
              <a:ext cx="288000" cy="490220"/>
            </a:xfrm>
            <a:prstGeom prst="upArrow">
              <a:avLst>
                <a:gd name="adj1" fmla="val 50000"/>
                <a:gd name="adj2" fmla="val 40565"/>
              </a:avLst>
            </a:prstGeom>
            <a:solidFill>
              <a:srgbClr val="CC00CC"/>
            </a:solidFill>
            <a:ln w="9525">
              <a:noFill/>
              <a:miter lim="800000"/>
              <a:headEnd/>
              <a:tailEnd/>
            </a:ln>
            <a:effectLst/>
            <a:extLst/>
          </p:spPr>
          <p:txBody>
            <a:bodyPr vert="eaVert"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36" name="AutoShape 51"/>
            <p:cNvSpPr>
              <a:spLocks noChangeArrowheads="1"/>
            </p:cNvSpPr>
            <p:nvPr/>
          </p:nvSpPr>
          <p:spPr bwMode="auto">
            <a:xfrm>
              <a:off x="3792265" y="1938127"/>
              <a:ext cx="270000" cy="258664"/>
            </a:xfrm>
            <a:prstGeom prst="upArrow">
              <a:avLst>
                <a:gd name="adj1" fmla="val 50000"/>
                <a:gd name="adj2" fmla="val 25000"/>
              </a:avLst>
            </a:prstGeom>
            <a:solidFill>
              <a:srgbClr val="CC00CC"/>
            </a:solidFill>
            <a:ln w="9525">
              <a:noFill/>
              <a:miter lim="800000"/>
              <a:headEnd/>
              <a:tailEnd/>
            </a:ln>
            <a:effectLst/>
            <a:extLst/>
          </p:spPr>
          <p:txBody>
            <a:bodyPr vert="eaVert" wrap="none" anchor="ctr"/>
            <a:lstStyle/>
            <a:p>
              <a:endParaRPr lang="zh-CN" altLang="en-US" sz="1100" b="1">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xmlns="" val="2478519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17853" y="726073"/>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 name="矩形 4"/>
          <p:cNvSpPr>
            <a:spLocks noChangeArrowheads="1"/>
          </p:cNvSpPr>
          <p:nvPr/>
        </p:nvSpPr>
        <p:spPr bwMode="auto">
          <a:xfrm>
            <a:off x="635844" y="676245"/>
            <a:ext cx="174458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zh-CN" altLang="en-US" sz="2000" b="1" dirty="0">
                <a:latin typeface="微软雅黑" pitchFamily="34" charset="-122"/>
                <a:ea typeface="微软雅黑" pitchFamily="34" charset="-122"/>
              </a:rPr>
              <a:t>帧间间隔 </a:t>
            </a:r>
            <a:r>
              <a:rPr lang="en-US" altLang="zh-CN" sz="2000" b="1" dirty="0">
                <a:latin typeface="微软雅黑" pitchFamily="34" charset="-122"/>
                <a:ea typeface="微软雅黑" pitchFamily="34" charset="-122"/>
              </a:rPr>
              <a:t>IFS </a:t>
            </a:r>
          </a:p>
        </p:txBody>
      </p:sp>
      <p:sp>
        <p:nvSpPr>
          <p:cNvPr id="4" name="Rectangle 46"/>
          <p:cNvSpPr>
            <a:spLocks noChangeArrowheads="1"/>
          </p:cNvSpPr>
          <p:nvPr/>
        </p:nvSpPr>
        <p:spPr bwMode="auto">
          <a:xfrm>
            <a:off x="517853" y="1070962"/>
            <a:ext cx="8196243" cy="317009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0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所有的站在完成发送后，必须再等待一段很短的时间（继续监听）</a:t>
            </a:r>
            <a:r>
              <a:rPr lang="zh-CN" altLang="en-US" sz="2000" b="1" dirty="0" smtClean="0">
                <a:latin typeface="微软雅黑" pitchFamily="34" charset="-122"/>
                <a:ea typeface="微软雅黑" pitchFamily="34" charset="-122"/>
              </a:rPr>
              <a:t>才能</a:t>
            </a:r>
            <a:r>
              <a:rPr lang="zh-CN" altLang="en-US" sz="2000" b="1" dirty="0">
                <a:latin typeface="微软雅黑" pitchFamily="34" charset="-122"/>
                <a:ea typeface="微软雅黑" pitchFamily="34" charset="-122"/>
              </a:rPr>
              <a:t>发送下一帧。这段时间的通称是</a:t>
            </a:r>
            <a:r>
              <a:rPr lang="zh-CN" altLang="en-US" sz="2000" b="1" dirty="0">
                <a:solidFill>
                  <a:srgbClr val="0000FF"/>
                </a:solidFill>
                <a:latin typeface="微软雅黑" pitchFamily="34" charset="-122"/>
                <a:ea typeface="微软雅黑" pitchFamily="34" charset="-122"/>
              </a:rPr>
              <a:t>帧间间隔</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IFS (</a:t>
            </a:r>
            <a:r>
              <a:rPr lang="en-US" altLang="zh-CN" sz="2000" b="1" dirty="0" err="1">
                <a:latin typeface="微软雅黑" pitchFamily="34" charset="-122"/>
                <a:ea typeface="微软雅黑" pitchFamily="34" charset="-122"/>
              </a:rPr>
              <a:t>InterFrame</a:t>
            </a:r>
            <a:r>
              <a:rPr lang="en-US" altLang="zh-CN" sz="2000" b="1" dirty="0">
                <a:latin typeface="微软雅黑" pitchFamily="34" charset="-122"/>
                <a:ea typeface="微软雅黑" pitchFamily="34" charset="-122"/>
              </a:rPr>
              <a:t> Space)</a:t>
            </a:r>
            <a:r>
              <a:rPr lang="zh-CN" altLang="en-US" sz="2000" b="1" dirty="0">
                <a:latin typeface="微软雅黑" pitchFamily="34" charset="-122"/>
                <a:ea typeface="微软雅黑" pitchFamily="34" charset="-122"/>
              </a:rPr>
              <a:t>。</a:t>
            </a:r>
          </a:p>
          <a:p>
            <a:pPr marL="342900" indent="-342900" eaLnBrk="0" hangingPunct="0">
              <a:lnSpc>
                <a:spcPts val="30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帧间间隔长度取决于该站欲发送的帧的类型。高优先级帧需要等待的时间较短，因此可优先获得发送权。</a:t>
            </a:r>
          </a:p>
          <a:p>
            <a:pPr marL="342900" indent="-342900" eaLnBrk="0" hangingPunct="0">
              <a:lnSpc>
                <a:spcPts val="30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若低优先级帧还没来得及发送而其他站的高优先级帧已发送到媒体，则媒体变为忙态，因而低优先级帧就只能再推迟发送了。这样就减少了发生碰撞的机会。 </a:t>
            </a:r>
          </a:p>
        </p:txBody>
      </p:sp>
    </p:spTree>
    <p:extLst>
      <p:ext uri="{BB962C8B-B14F-4D97-AF65-F5344CB8AC3E}">
        <p14:creationId xmlns:p14="http://schemas.microsoft.com/office/powerpoint/2010/main" xmlns="" val="36847224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17852" y="1056336"/>
            <a:ext cx="8133857" cy="330098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3" name="Freeform 86"/>
          <p:cNvSpPr>
            <a:spLocks/>
          </p:cNvSpPr>
          <p:nvPr/>
        </p:nvSpPr>
        <p:spPr bwMode="auto">
          <a:xfrm>
            <a:off x="3147132" y="2455778"/>
            <a:ext cx="1086553" cy="669262"/>
          </a:xfrm>
          <a:custGeom>
            <a:avLst/>
            <a:gdLst>
              <a:gd name="T0" fmla="*/ 0 w 1088"/>
              <a:gd name="T1" fmla="*/ 0 h 726"/>
              <a:gd name="T2" fmla="*/ 90 w 1088"/>
              <a:gd name="T3" fmla="*/ 726 h 726"/>
              <a:gd name="T4" fmla="*/ 1088 w 1088"/>
              <a:gd name="T5" fmla="*/ 726 h 726"/>
              <a:gd name="T6" fmla="*/ 997 w 1088"/>
              <a:gd name="T7" fmla="*/ 0 h 726"/>
              <a:gd name="T8" fmla="*/ 0 w 1088"/>
              <a:gd name="T9" fmla="*/ 0 h 726"/>
            </a:gdLst>
            <a:ahLst/>
            <a:cxnLst>
              <a:cxn ang="0">
                <a:pos x="T0" y="T1"/>
              </a:cxn>
              <a:cxn ang="0">
                <a:pos x="T2" y="T3"/>
              </a:cxn>
              <a:cxn ang="0">
                <a:pos x="T4" y="T5"/>
              </a:cxn>
              <a:cxn ang="0">
                <a:pos x="T6" y="T7"/>
              </a:cxn>
              <a:cxn ang="0">
                <a:pos x="T8" y="T9"/>
              </a:cxn>
            </a:cxnLst>
            <a:rect l="0" t="0" r="r" b="b"/>
            <a:pathLst>
              <a:path w="1088" h="726">
                <a:moveTo>
                  <a:pt x="0" y="0"/>
                </a:moveTo>
                <a:lnTo>
                  <a:pt x="90" y="726"/>
                </a:lnTo>
                <a:lnTo>
                  <a:pt x="1088" y="726"/>
                </a:lnTo>
                <a:lnTo>
                  <a:pt x="997" y="0"/>
                </a:lnTo>
                <a:lnTo>
                  <a:pt x="0" y="0"/>
                </a:lnTo>
                <a:close/>
              </a:path>
            </a:pathLst>
          </a:custGeom>
          <a:solidFill>
            <a:srgbClr val="0066FF"/>
          </a:solidFill>
          <a:ln>
            <a:noFill/>
          </a:ln>
          <a:effectLs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 name="AutoShape 5"/>
          <p:cNvSpPr>
            <a:spLocks noChangeArrowheads="1"/>
          </p:cNvSpPr>
          <p:nvPr/>
        </p:nvSpPr>
        <p:spPr bwMode="auto">
          <a:xfrm>
            <a:off x="517853" y="637192"/>
            <a:ext cx="8133857"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 name="矩形 3"/>
          <p:cNvSpPr/>
          <p:nvPr/>
        </p:nvSpPr>
        <p:spPr>
          <a:xfrm>
            <a:off x="637984" y="587880"/>
            <a:ext cx="2569934" cy="400110"/>
          </a:xfrm>
          <a:prstGeom prst="rect">
            <a:avLst/>
          </a:prstGeom>
        </p:spPr>
        <p:txBody>
          <a:bodyPr wrap="none">
            <a:spAutoFit/>
          </a:bodyPr>
          <a:lstStyle/>
          <a:p>
            <a:r>
              <a:rPr lang="zh-CN" altLang="en-US" sz="2000" b="1" dirty="0">
                <a:latin typeface="微软雅黑" pitchFamily="34" charset="-122"/>
                <a:ea typeface="微软雅黑" pitchFamily="34" charset="-122"/>
              </a:rPr>
              <a:t>两种</a:t>
            </a:r>
            <a:r>
              <a:rPr lang="zh-CN" altLang="en-US" sz="2000" b="1" dirty="0" smtClean="0">
                <a:latin typeface="微软雅黑" pitchFamily="34" charset="-122"/>
                <a:ea typeface="微软雅黑" pitchFamily="34" charset="-122"/>
              </a:rPr>
              <a:t>常用的帧</a:t>
            </a:r>
            <a:r>
              <a:rPr lang="zh-CN" altLang="en-US" sz="2000" b="1" dirty="0">
                <a:latin typeface="微软雅黑" pitchFamily="34" charset="-122"/>
                <a:ea typeface="微软雅黑" pitchFamily="34" charset="-122"/>
              </a:rPr>
              <a:t>间间隔 </a:t>
            </a:r>
          </a:p>
        </p:txBody>
      </p:sp>
      <p:sp>
        <p:nvSpPr>
          <p:cNvPr id="5" name="Text Box 90"/>
          <p:cNvSpPr txBox="1">
            <a:spLocks noChangeArrowheads="1"/>
          </p:cNvSpPr>
          <p:nvPr/>
        </p:nvSpPr>
        <p:spPr bwMode="auto">
          <a:xfrm rot="16625066">
            <a:off x="4303165" y="2591066"/>
            <a:ext cx="509178"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ACK</a:t>
            </a:r>
          </a:p>
        </p:txBody>
      </p:sp>
      <p:sp>
        <p:nvSpPr>
          <p:cNvPr id="6" name="Text Box 12"/>
          <p:cNvSpPr txBox="1">
            <a:spLocks noChangeArrowheads="1"/>
          </p:cNvSpPr>
          <p:nvPr/>
        </p:nvSpPr>
        <p:spPr bwMode="auto">
          <a:xfrm>
            <a:off x="6997003" y="2179763"/>
            <a:ext cx="492443"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anose="020B0503020204020204" pitchFamily="34" charset="-122"/>
                <a:ea typeface="微软雅黑" panose="020B0503020204020204" pitchFamily="34" charset="-122"/>
              </a:rPr>
              <a:t>时间</a:t>
            </a:r>
          </a:p>
        </p:txBody>
      </p:sp>
      <p:sp>
        <p:nvSpPr>
          <p:cNvPr id="7" name="Text Box 15"/>
          <p:cNvSpPr txBox="1">
            <a:spLocks noChangeArrowheads="1"/>
          </p:cNvSpPr>
          <p:nvPr/>
        </p:nvSpPr>
        <p:spPr bwMode="auto">
          <a:xfrm>
            <a:off x="2685248" y="2145295"/>
            <a:ext cx="508473" cy="2616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anose="020B0503020204020204" pitchFamily="34" charset="-122"/>
                <a:ea typeface="微软雅黑" panose="020B0503020204020204" pitchFamily="34" charset="-122"/>
              </a:rPr>
              <a:t>DIFS</a:t>
            </a:r>
          </a:p>
        </p:txBody>
      </p:sp>
      <p:sp>
        <p:nvSpPr>
          <p:cNvPr id="8" name="Line 18"/>
          <p:cNvSpPr>
            <a:spLocks noChangeShapeType="1"/>
          </p:cNvSpPr>
          <p:nvPr/>
        </p:nvSpPr>
        <p:spPr bwMode="auto">
          <a:xfrm>
            <a:off x="2705720" y="2357140"/>
            <a:ext cx="446405"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9" name="Freeform 19"/>
          <p:cNvSpPr>
            <a:spLocks/>
          </p:cNvSpPr>
          <p:nvPr/>
        </p:nvSpPr>
        <p:spPr bwMode="auto">
          <a:xfrm>
            <a:off x="2062576" y="2235456"/>
            <a:ext cx="643143" cy="217556"/>
          </a:xfrm>
          <a:custGeom>
            <a:avLst/>
            <a:gdLst>
              <a:gd name="T0" fmla="*/ 0 w 624"/>
              <a:gd name="T1" fmla="*/ 240 h 240"/>
              <a:gd name="T2" fmla="*/ 0 w 624"/>
              <a:gd name="T3" fmla="*/ 0 h 240"/>
              <a:gd name="T4" fmla="*/ 624 w 624"/>
              <a:gd name="T5" fmla="*/ 0 h 240"/>
              <a:gd name="T6" fmla="*/ 624 w 624"/>
              <a:gd name="T7" fmla="*/ 240 h 240"/>
            </a:gdLst>
            <a:ahLst/>
            <a:cxnLst>
              <a:cxn ang="0">
                <a:pos x="T0" y="T1"/>
              </a:cxn>
              <a:cxn ang="0">
                <a:pos x="T2" y="T3"/>
              </a:cxn>
              <a:cxn ang="0">
                <a:pos x="T4" y="T5"/>
              </a:cxn>
              <a:cxn ang="0">
                <a:pos x="T6" y="T7"/>
              </a:cxn>
            </a:cxnLst>
            <a:rect l="0" t="0" r="r" b="b"/>
            <a:pathLst>
              <a:path w="624" h="240">
                <a:moveTo>
                  <a:pt x="0" y="240"/>
                </a:moveTo>
                <a:lnTo>
                  <a:pt x="0" y="0"/>
                </a:lnTo>
                <a:lnTo>
                  <a:pt x="624" y="0"/>
                </a:lnTo>
                <a:lnTo>
                  <a:pt x="624" y="240"/>
                </a:lnTo>
              </a:path>
            </a:pathLst>
          </a:custGeom>
          <a:solidFill>
            <a:srgbClr val="66FF66"/>
          </a:solidFill>
          <a:ln w="9525">
            <a:solidFill>
              <a:srgbClr val="0000FF"/>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1" name="Line 22"/>
          <p:cNvSpPr>
            <a:spLocks noChangeShapeType="1"/>
          </p:cNvSpPr>
          <p:nvPr/>
        </p:nvSpPr>
        <p:spPr bwMode="auto">
          <a:xfrm>
            <a:off x="2705720" y="2212410"/>
            <a:ext cx="0" cy="117997"/>
          </a:xfrm>
          <a:prstGeom prst="line">
            <a:avLst/>
          </a:prstGeom>
          <a:noFill/>
          <a:ln w="952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2" name="Line 23"/>
          <p:cNvSpPr>
            <a:spLocks noChangeShapeType="1"/>
          </p:cNvSpPr>
          <p:nvPr/>
        </p:nvSpPr>
        <p:spPr bwMode="auto">
          <a:xfrm flipV="1">
            <a:off x="3147133" y="2212410"/>
            <a:ext cx="4993" cy="243368"/>
          </a:xfrm>
          <a:prstGeom prst="line">
            <a:avLst/>
          </a:prstGeom>
          <a:noFill/>
          <a:ln w="952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4" name="Line 30"/>
          <p:cNvSpPr>
            <a:spLocks noChangeShapeType="1"/>
          </p:cNvSpPr>
          <p:nvPr/>
        </p:nvSpPr>
        <p:spPr bwMode="auto">
          <a:xfrm flipH="1" flipV="1">
            <a:off x="4233685" y="3154539"/>
            <a:ext cx="0" cy="257196"/>
          </a:xfrm>
          <a:prstGeom prst="line">
            <a:avLst/>
          </a:prstGeom>
          <a:noFill/>
          <a:ln w="952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 name="Line 32"/>
          <p:cNvSpPr>
            <a:spLocks noChangeShapeType="1"/>
          </p:cNvSpPr>
          <p:nvPr/>
        </p:nvSpPr>
        <p:spPr bwMode="auto">
          <a:xfrm>
            <a:off x="1962710" y="3898471"/>
            <a:ext cx="5344881" cy="0"/>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6" name="Text Box 33"/>
          <p:cNvSpPr txBox="1">
            <a:spLocks noChangeArrowheads="1"/>
          </p:cNvSpPr>
          <p:nvPr/>
        </p:nvSpPr>
        <p:spPr bwMode="auto">
          <a:xfrm>
            <a:off x="6997003" y="3627987"/>
            <a:ext cx="492443"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200" b="1">
                <a:latin typeface="微软雅黑" panose="020B0503020204020204" pitchFamily="34" charset="-122"/>
                <a:ea typeface="微软雅黑" panose="020B0503020204020204" pitchFamily="34" charset="-122"/>
              </a:rPr>
              <a:t>时间</a:t>
            </a:r>
          </a:p>
        </p:txBody>
      </p:sp>
      <p:sp>
        <p:nvSpPr>
          <p:cNvPr id="17" name="Freeform 34"/>
          <p:cNvSpPr>
            <a:spLocks/>
          </p:cNvSpPr>
          <p:nvPr/>
        </p:nvSpPr>
        <p:spPr bwMode="auto">
          <a:xfrm>
            <a:off x="3145134" y="3679994"/>
            <a:ext cx="1633824" cy="218478"/>
          </a:xfrm>
          <a:custGeom>
            <a:avLst/>
            <a:gdLst>
              <a:gd name="T0" fmla="*/ 0 w 624"/>
              <a:gd name="T1" fmla="*/ 240 h 240"/>
              <a:gd name="T2" fmla="*/ 0 w 624"/>
              <a:gd name="T3" fmla="*/ 0 h 240"/>
              <a:gd name="T4" fmla="*/ 624 w 624"/>
              <a:gd name="T5" fmla="*/ 0 h 240"/>
              <a:gd name="T6" fmla="*/ 624 w 624"/>
              <a:gd name="T7" fmla="*/ 240 h 240"/>
            </a:gdLst>
            <a:ahLst/>
            <a:cxnLst>
              <a:cxn ang="0">
                <a:pos x="T0" y="T1"/>
              </a:cxn>
              <a:cxn ang="0">
                <a:pos x="T2" y="T3"/>
              </a:cxn>
              <a:cxn ang="0">
                <a:pos x="T4" y="T5"/>
              </a:cxn>
              <a:cxn ang="0">
                <a:pos x="T6" y="T7"/>
              </a:cxn>
            </a:cxnLst>
            <a:rect l="0" t="0" r="r" b="b"/>
            <a:pathLst>
              <a:path w="624" h="240">
                <a:moveTo>
                  <a:pt x="0" y="240"/>
                </a:moveTo>
                <a:lnTo>
                  <a:pt x="0" y="0"/>
                </a:lnTo>
                <a:lnTo>
                  <a:pt x="624" y="0"/>
                </a:lnTo>
                <a:lnTo>
                  <a:pt x="624" y="240"/>
                </a:lnTo>
              </a:path>
            </a:pathLst>
          </a:custGeom>
          <a:solidFill>
            <a:srgbClr val="FF99FF"/>
          </a:solidFill>
          <a:ln w="9525">
            <a:solidFill>
              <a:srgbClr val="0000FF"/>
            </a:solidFill>
            <a:round/>
            <a:headEnd/>
            <a:tailEnd/>
          </a:ln>
          <a:effectLs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8" name="Text Box 35"/>
          <p:cNvSpPr txBox="1">
            <a:spLocks noChangeArrowheads="1"/>
          </p:cNvSpPr>
          <p:nvPr/>
        </p:nvSpPr>
        <p:spPr bwMode="auto">
          <a:xfrm>
            <a:off x="3395749" y="3653684"/>
            <a:ext cx="1300742"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NAV</a:t>
            </a:r>
            <a:r>
              <a:rPr kumimoji="1" lang="zh-CN" altLang="en-US" sz="1200" b="1" dirty="0">
                <a:latin typeface="微软雅黑" panose="020B0503020204020204" pitchFamily="34" charset="-122"/>
                <a:ea typeface="微软雅黑" panose="020B0503020204020204" pitchFamily="34" charset="-122"/>
              </a:rPr>
              <a:t>（媒体忙）</a:t>
            </a:r>
          </a:p>
        </p:txBody>
      </p:sp>
      <p:sp>
        <p:nvSpPr>
          <p:cNvPr id="19" name="Text Box 36"/>
          <p:cNvSpPr txBox="1">
            <a:spLocks noChangeArrowheads="1"/>
          </p:cNvSpPr>
          <p:nvPr/>
        </p:nvSpPr>
        <p:spPr bwMode="auto">
          <a:xfrm>
            <a:off x="4760982" y="3282845"/>
            <a:ext cx="508473" cy="2616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anose="020B0503020204020204" pitchFamily="34" charset="-122"/>
                <a:ea typeface="微软雅黑" panose="020B0503020204020204" pitchFamily="34" charset="-122"/>
              </a:rPr>
              <a:t>DIFS</a:t>
            </a:r>
          </a:p>
        </p:txBody>
      </p:sp>
      <p:sp>
        <p:nvSpPr>
          <p:cNvPr id="20" name="Line 37"/>
          <p:cNvSpPr>
            <a:spLocks noChangeShapeType="1"/>
          </p:cNvSpPr>
          <p:nvPr/>
        </p:nvSpPr>
        <p:spPr bwMode="auto">
          <a:xfrm flipV="1">
            <a:off x="4787947" y="3514061"/>
            <a:ext cx="422437"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1" name="Line 38"/>
          <p:cNvSpPr>
            <a:spLocks noChangeShapeType="1"/>
          </p:cNvSpPr>
          <p:nvPr/>
        </p:nvSpPr>
        <p:spPr bwMode="auto">
          <a:xfrm flipH="1" flipV="1">
            <a:off x="4778958" y="3148086"/>
            <a:ext cx="0" cy="24705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2" name="Line 39"/>
          <p:cNvSpPr>
            <a:spLocks noChangeShapeType="1"/>
          </p:cNvSpPr>
          <p:nvPr/>
        </p:nvSpPr>
        <p:spPr bwMode="auto">
          <a:xfrm>
            <a:off x="5210384" y="3148086"/>
            <a:ext cx="0" cy="498721"/>
          </a:xfrm>
          <a:prstGeom prst="line">
            <a:avLst/>
          </a:prstGeom>
          <a:noFill/>
          <a:ln w="952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3" name="Freeform 40"/>
          <p:cNvSpPr>
            <a:spLocks/>
          </p:cNvSpPr>
          <p:nvPr/>
        </p:nvSpPr>
        <p:spPr bwMode="auto">
          <a:xfrm>
            <a:off x="6012316" y="3679994"/>
            <a:ext cx="869842" cy="218478"/>
          </a:xfrm>
          <a:custGeom>
            <a:avLst/>
            <a:gdLst>
              <a:gd name="T0" fmla="*/ 0 w 624"/>
              <a:gd name="T1" fmla="*/ 240 h 240"/>
              <a:gd name="T2" fmla="*/ 0 w 624"/>
              <a:gd name="T3" fmla="*/ 0 h 240"/>
              <a:gd name="T4" fmla="*/ 624 w 624"/>
              <a:gd name="T5" fmla="*/ 0 h 240"/>
              <a:gd name="T6" fmla="*/ 624 w 624"/>
              <a:gd name="T7" fmla="*/ 240 h 240"/>
            </a:gdLst>
            <a:ahLst/>
            <a:cxnLst>
              <a:cxn ang="0">
                <a:pos x="T0" y="T1"/>
              </a:cxn>
              <a:cxn ang="0">
                <a:pos x="T2" y="T3"/>
              </a:cxn>
              <a:cxn ang="0">
                <a:pos x="T4" y="T5"/>
              </a:cxn>
              <a:cxn ang="0">
                <a:pos x="T6" y="T7"/>
              </a:cxn>
            </a:cxnLst>
            <a:rect l="0" t="0" r="r" b="b"/>
            <a:pathLst>
              <a:path w="624" h="240">
                <a:moveTo>
                  <a:pt x="0" y="240"/>
                </a:moveTo>
                <a:lnTo>
                  <a:pt x="0" y="0"/>
                </a:lnTo>
                <a:lnTo>
                  <a:pt x="624" y="0"/>
                </a:lnTo>
                <a:lnTo>
                  <a:pt x="624" y="240"/>
                </a:lnTo>
              </a:path>
            </a:pathLst>
          </a:custGeom>
          <a:solidFill>
            <a:srgbClr val="FFFF00"/>
          </a:solidFill>
          <a:ln w="9525">
            <a:solidFill>
              <a:srgbClr val="0000FF"/>
            </a:solidFill>
            <a:round/>
            <a:headEnd/>
            <a:tailEnd/>
          </a:ln>
          <a:effectLs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4" name="Freeform 41"/>
          <p:cNvSpPr>
            <a:spLocks/>
          </p:cNvSpPr>
          <p:nvPr/>
        </p:nvSpPr>
        <p:spPr bwMode="auto">
          <a:xfrm>
            <a:off x="5206389" y="3679994"/>
            <a:ext cx="805926" cy="218478"/>
          </a:xfrm>
          <a:custGeom>
            <a:avLst/>
            <a:gdLst>
              <a:gd name="T0" fmla="*/ 0 w 780"/>
              <a:gd name="T1" fmla="*/ 240 h 240"/>
              <a:gd name="T2" fmla="*/ 0 w 780"/>
              <a:gd name="T3" fmla="*/ 0 h 240"/>
              <a:gd name="T4" fmla="*/ 780 w 780"/>
              <a:gd name="T5" fmla="*/ 0 h 240"/>
            </a:gdLst>
            <a:ahLst/>
            <a:cxnLst>
              <a:cxn ang="0">
                <a:pos x="T0" y="T1"/>
              </a:cxn>
              <a:cxn ang="0">
                <a:pos x="T2" y="T3"/>
              </a:cxn>
              <a:cxn ang="0">
                <a:pos x="T4" y="T5"/>
              </a:cxn>
            </a:cxnLst>
            <a:rect l="0" t="0" r="r" b="b"/>
            <a:pathLst>
              <a:path w="780" h="240">
                <a:moveTo>
                  <a:pt x="0" y="240"/>
                </a:moveTo>
                <a:lnTo>
                  <a:pt x="0" y="0"/>
                </a:lnTo>
                <a:lnTo>
                  <a:pt x="780" y="0"/>
                </a:lnTo>
              </a:path>
            </a:pathLst>
          </a:custGeom>
          <a:noFill/>
          <a:ln w="9525">
            <a:solidFill>
              <a:srgbClr val="0000FF"/>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5" name="Line 42"/>
          <p:cNvSpPr>
            <a:spLocks noChangeShapeType="1"/>
          </p:cNvSpPr>
          <p:nvPr/>
        </p:nvSpPr>
        <p:spPr bwMode="auto">
          <a:xfrm>
            <a:off x="5305257" y="3677228"/>
            <a:ext cx="0" cy="219400"/>
          </a:xfrm>
          <a:prstGeom prst="line">
            <a:avLst/>
          </a:prstGeom>
          <a:noFill/>
          <a:ln w="952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6" name="Line 43"/>
          <p:cNvSpPr>
            <a:spLocks noChangeShapeType="1"/>
          </p:cNvSpPr>
          <p:nvPr/>
        </p:nvSpPr>
        <p:spPr bwMode="auto">
          <a:xfrm>
            <a:off x="5404126" y="3677228"/>
            <a:ext cx="0" cy="219400"/>
          </a:xfrm>
          <a:prstGeom prst="line">
            <a:avLst/>
          </a:prstGeom>
          <a:noFill/>
          <a:ln w="952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7" name="Line 44"/>
          <p:cNvSpPr>
            <a:spLocks noChangeShapeType="1"/>
          </p:cNvSpPr>
          <p:nvPr/>
        </p:nvSpPr>
        <p:spPr bwMode="auto">
          <a:xfrm>
            <a:off x="5502994" y="3677228"/>
            <a:ext cx="0" cy="219400"/>
          </a:xfrm>
          <a:prstGeom prst="line">
            <a:avLst/>
          </a:prstGeom>
          <a:noFill/>
          <a:ln w="952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8" name="Line 45"/>
          <p:cNvSpPr>
            <a:spLocks noChangeShapeType="1"/>
          </p:cNvSpPr>
          <p:nvPr/>
        </p:nvSpPr>
        <p:spPr bwMode="auto">
          <a:xfrm>
            <a:off x="5602861" y="3677228"/>
            <a:ext cx="0" cy="219400"/>
          </a:xfrm>
          <a:prstGeom prst="line">
            <a:avLst/>
          </a:prstGeom>
          <a:noFill/>
          <a:ln w="952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9" name="Line 46"/>
          <p:cNvSpPr>
            <a:spLocks noChangeShapeType="1"/>
          </p:cNvSpPr>
          <p:nvPr/>
        </p:nvSpPr>
        <p:spPr bwMode="auto">
          <a:xfrm>
            <a:off x="5701729" y="3677228"/>
            <a:ext cx="0" cy="219400"/>
          </a:xfrm>
          <a:prstGeom prst="line">
            <a:avLst/>
          </a:prstGeom>
          <a:noFill/>
          <a:ln w="952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0" name="Line 47"/>
          <p:cNvSpPr>
            <a:spLocks noChangeShapeType="1"/>
          </p:cNvSpPr>
          <p:nvPr/>
        </p:nvSpPr>
        <p:spPr bwMode="auto">
          <a:xfrm>
            <a:off x="5800598" y="3682759"/>
            <a:ext cx="0" cy="219400"/>
          </a:xfrm>
          <a:prstGeom prst="line">
            <a:avLst/>
          </a:prstGeom>
          <a:noFill/>
          <a:ln w="952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1" name="Line 48"/>
          <p:cNvSpPr>
            <a:spLocks noChangeShapeType="1"/>
          </p:cNvSpPr>
          <p:nvPr/>
        </p:nvSpPr>
        <p:spPr bwMode="auto">
          <a:xfrm>
            <a:off x="5906457" y="3682759"/>
            <a:ext cx="0" cy="219400"/>
          </a:xfrm>
          <a:prstGeom prst="line">
            <a:avLst/>
          </a:prstGeom>
          <a:noFill/>
          <a:ln w="952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2" name="Line 49"/>
          <p:cNvSpPr>
            <a:spLocks noChangeShapeType="1"/>
          </p:cNvSpPr>
          <p:nvPr/>
        </p:nvSpPr>
        <p:spPr bwMode="auto">
          <a:xfrm>
            <a:off x="5227361" y="3518669"/>
            <a:ext cx="803930"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5" name="AutoShape 52"/>
          <p:cNvSpPr>
            <a:spLocks/>
          </p:cNvSpPr>
          <p:nvPr/>
        </p:nvSpPr>
        <p:spPr bwMode="auto">
          <a:xfrm rot="16200000">
            <a:off x="3928591" y="3156882"/>
            <a:ext cx="83888" cy="1616847"/>
          </a:xfrm>
          <a:prstGeom prst="leftBrace">
            <a:avLst>
              <a:gd name="adj1" fmla="val 148261"/>
              <a:gd name="adj2" fmla="val 50000"/>
            </a:avLst>
          </a:prstGeom>
          <a:noFill/>
          <a:ln w="9525">
            <a:solidFill>
              <a:srgbClr val="0000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36" name="AutoShape 53"/>
          <p:cNvSpPr>
            <a:spLocks/>
          </p:cNvSpPr>
          <p:nvPr/>
        </p:nvSpPr>
        <p:spPr bwMode="auto">
          <a:xfrm rot="16200000">
            <a:off x="5576627" y="3557579"/>
            <a:ext cx="65451" cy="785953"/>
          </a:xfrm>
          <a:prstGeom prst="leftBrace">
            <a:avLst>
              <a:gd name="adj1" fmla="val 92371"/>
              <a:gd name="adj2" fmla="val 50000"/>
            </a:avLst>
          </a:prstGeom>
          <a:noFill/>
          <a:ln w="9525">
            <a:solidFill>
              <a:srgbClr val="0000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37" name="Text Box 54"/>
          <p:cNvSpPr txBox="1">
            <a:spLocks noChangeArrowheads="1"/>
          </p:cNvSpPr>
          <p:nvPr/>
        </p:nvSpPr>
        <p:spPr bwMode="auto">
          <a:xfrm>
            <a:off x="3588713" y="3976649"/>
            <a:ext cx="800219"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anose="020B0503020204020204" pitchFamily="34" charset="-122"/>
                <a:ea typeface="微软雅黑" panose="020B0503020204020204" pitchFamily="34" charset="-122"/>
              </a:rPr>
              <a:t>推迟接入</a:t>
            </a:r>
          </a:p>
        </p:txBody>
      </p:sp>
      <p:sp>
        <p:nvSpPr>
          <p:cNvPr id="38" name="Text Box 55"/>
          <p:cNvSpPr txBox="1">
            <a:spLocks noChangeArrowheads="1"/>
          </p:cNvSpPr>
          <p:nvPr/>
        </p:nvSpPr>
        <p:spPr bwMode="auto">
          <a:xfrm>
            <a:off x="5077895" y="3948993"/>
            <a:ext cx="1107996"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anose="020B0503020204020204" pitchFamily="34" charset="-122"/>
                <a:ea typeface="微软雅黑" panose="020B0503020204020204" pitchFamily="34" charset="-122"/>
              </a:rPr>
              <a:t>等待重试时间</a:t>
            </a:r>
          </a:p>
        </p:txBody>
      </p:sp>
      <p:sp>
        <p:nvSpPr>
          <p:cNvPr id="39" name="Line 56"/>
          <p:cNvSpPr>
            <a:spLocks noChangeShapeType="1"/>
          </p:cNvSpPr>
          <p:nvPr/>
        </p:nvSpPr>
        <p:spPr bwMode="auto">
          <a:xfrm flipV="1">
            <a:off x="2697731" y="2467762"/>
            <a:ext cx="0" cy="174230"/>
          </a:xfrm>
          <a:prstGeom prst="line">
            <a:avLst/>
          </a:prstGeom>
          <a:noFill/>
          <a:ln w="9525">
            <a:solidFill>
              <a:srgbClr val="0000FF"/>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0" name="Text Box 57"/>
          <p:cNvSpPr txBox="1">
            <a:spLocks noChangeArrowheads="1"/>
          </p:cNvSpPr>
          <p:nvPr/>
        </p:nvSpPr>
        <p:spPr bwMode="auto">
          <a:xfrm>
            <a:off x="2216516" y="2590739"/>
            <a:ext cx="954107"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200" b="1" dirty="0">
                <a:latin typeface="微软雅黑" panose="020B0503020204020204" pitchFamily="34" charset="-122"/>
                <a:ea typeface="微软雅黑" panose="020B0503020204020204" pitchFamily="34" charset="-122"/>
              </a:rPr>
              <a:t>有帧要发送</a:t>
            </a:r>
          </a:p>
        </p:txBody>
      </p:sp>
      <p:sp>
        <p:nvSpPr>
          <p:cNvPr id="41" name="Line 58"/>
          <p:cNvSpPr>
            <a:spLocks noChangeShapeType="1"/>
          </p:cNvSpPr>
          <p:nvPr/>
        </p:nvSpPr>
        <p:spPr bwMode="auto">
          <a:xfrm>
            <a:off x="6030292" y="3425563"/>
            <a:ext cx="0" cy="213869"/>
          </a:xfrm>
          <a:prstGeom prst="line">
            <a:avLst/>
          </a:prstGeom>
          <a:noFill/>
          <a:ln w="952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2" name="Text Box 59"/>
          <p:cNvSpPr txBox="1">
            <a:spLocks noChangeArrowheads="1"/>
          </p:cNvSpPr>
          <p:nvPr/>
        </p:nvSpPr>
        <p:spPr bwMode="auto">
          <a:xfrm>
            <a:off x="1718820" y="2465187"/>
            <a:ext cx="492443"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200" b="1" dirty="0">
                <a:latin typeface="微软雅黑" panose="020B0503020204020204" pitchFamily="34" charset="-122"/>
                <a:ea typeface="微软雅黑" panose="020B0503020204020204" pitchFamily="34" charset="-122"/>
              </a:rPr>
              <a:t>源站</a:t>
            </a:r>
          </a:p>
        </p:txBody>
      </p:sp>
      <p:sp>
        <p:nvSpPr>
          <p:cNvPr id="43" name="Text Box 61"/>
          <p:cNvSpPr txBox="1">
            <a:spLocks noChangeArrowheads="1"/>
          </p:cNvSpPr>
          <p:nvPr/>
        </p:nvSpPr>
        <p:spPr bwMode="auto">
          <a:xfrm>
            <a:off x="6997003" y="2861931"/>
            <a:ext cx="492443"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200" b="1">
                <a:latin typeface="微软雅黑" panose="020B0503020204020204" pitchFamily="34" charset="-122"/>
                <a:ea typeface="微软雅黑" panose="020B0503020204020204" pitchFamily="34" charset="-122"/>
              </a:rPr>
              <a:t>时间</a:t>
            </a:r>
          </a:p>
        </p:txBody>
      </p:sp>
      <p:sp>
        <p:nvSpPr>
          <p:cNvPr id="44" name="Text Box 62"/>
          <p:cNvSpPr txBox="1">
            <a:spLocks noChangeArrowheads="1"/>
          </p:cNvSpPr>
          <p:nvPr/>
        </p:nvSpPr>
        <p:spPr bwMode="auto">
          <a:xfrm>
            <a:off x="1663683" y="3123389"/>
            <a:ext cx="646331"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200" b="1">
                <a:latin typeface="微软雅黑" panose="020B0503020204020204" pitchFamily="34" charset="-122"/>
                <a:ea typeface="微软雅黑" panose="020B0503020204020204" pitchFamily="34" charset="-122"/>
              </a:rPr>
              <a:t>目的站</a:t>
            </a:r>
          </a:p>
        </p:txBody>
      </p:sp>
      <p:sp>
        <p:nvSpPr>
          <p:cNvPr id="45" name="Line 64"/>
          <p:cNvSpPr>
            <a:spLocks noChangeShapeType="1"/>
          </p:cNvSpPr>
          <p:nvPr/>
        </p:nvSpPr>
        <p:spPr bwMode="auto">
          <a:xfrm flipH="1">
            <a:off x="4595203" y="3149930"/>
            <a:ext cx="998" cy="248899"/>
          </a:xfrm>
          <a:prstGeom prst="line">
            <a:avLst/>
          </a:prstGeom>
          <a:noFill/>
          <a:ln w="952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6" name="Text Box 65"/>
          <p:cNvSpPr txBox="1">
            <a:spLocks noChangeArrowheads="1"/>
          </p:cNvSpPr>
          <p:nvPr/>
        </p:nvSpPr>
        <p:spPr bwMode="auto">
          <a:xfrm>
            <a:off x="5045673" y="2707442"/>
            <a:ext cx="509178"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en-US" altLang="zh-CN" sz="1200" b="1">
                <a:latin typeface="微软雅黑" panose="020B0503020204020204" pitchFamily="34" charset="-122"/>
                <a:ea typeface="微软雅黑" panose="020B0503020204020204" pitchFamily="34" charset="-122"/>
              </a:rPr>
              <a:t>ACK</a:t>
            </a:r>
          </a:p>
        </p:txBody>
      </p:sp>
      <p:sp>
        <p:nvSpPr>
          <p:cNvPr id="47" name="Line 66"/>
          <p:cNvSpPr>
            <a:spLocks noChangeShapeType="1"/>
          </p:cNvSpPr>
          <p:nvPr/>
        </p:nvSpPr>
        <p:spPr bwMode="auto">
          <a:xfrm>
            <a:off x="4776961" y="2455778"/>
            <a:ext cx="1998" cy="1194716"/>
          </a:xfrm>
          <a:prstGeom prst="line">
            <a:avLst/>
          </a:prstGeom>
          <a:noFill/>
          <a:ln w="952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10" name="组合 9"/>
          <p:cNvGrpSpPr/>
          <p:nvPr/>
        </p:nvGrpSpPr>
        <p:grpSpPr>
          <a:xfrm>
            <a:off x="4184250" y="3133517"/>
            <a:ext cx="1024333" cy="637533"/>
            <a:chOff x="4184250" y="3133517"/>
            <a:chExt cx="1024333" cy="637533"/>
          </a:xfrm>
        </p:grpSpPr>
        <p:sp>
          <p:nvSpPr>
            <p:cNvPr id="13" name="Text Box 27"/>
            <p:cNvSpPr txBox="1">
              <a:spLocks noChangeArrowheads="1"/>
            </p:cNvSpPr>
            <p:nvPr/>
          </p:nvSpPr>
          <p:spPr bwMode="auto">
            <a:xfrm>
              <a:off x="4184250" y="3133517"/>
              <a:ext cx="481222" cy="2616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anose="020B0503020204020204" pitchFamily="34" charset="-122"/>
                  <a:ea typeface="微软雅黑" panose="020B0503020204020204" pitchFamily="34" charset="-122"/>
                </a:rPr>
                <a:t>SIFS</a:t>
              </a:r>
            </a:p>
          </p:txBody>
        </p:sp>
        <p:sp>
          <p:nvSpPr>
            <p:cNvPr id="48" name="Text Box 67"/>
            <p:cNvSpPr txBox="1">
              <a:spLocks noChangeArrowheads="1"/>
            </p:cNvSpPr>
            <p:nvPr/>
          </p:nvSpPr>
          <p:spPr bwMode="auto">
            <a:xfrm>
              <a:off x="4727361" y="3509440"/>
              <a:ext cx="481222" cy="2616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anose="020B0503020204020204" pitchFamily="34" charset="-122"/>
                  <a:ea typeface="微软雅黑" panose="020B0503020204020204" pitchFamily="34" charset="-122"/>
                </a:rPr>
                <a:t>SIFS</a:t>
              </a:r>
            </a:p>
          </p:txBody>
        </p:sp>
      </p:grpSp>
      <p:sp>
        <p:nvSpPr>
          <p:cNvPr id="49" name="Line 68"/>
          <p:cNvSpPr>
            <a:spLocks noChangeShapeType="1"/>
          </p:cNvSpPr>
          <p:nvPr/>
        </p:nvSpPr>
        <p:spPr bwMode="auto">
          <a:xfrm>
            <a:off x="5126496" y="3693821"/>
            <a:ext cx="0" cy="87576"/>
          </a:xfrm>
          <a:prstGeom prst="line">
            <a:avLst/>
          </a:prstGeom>
          <a:noFill/>
          <a:ln w="952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0" name="Line 69"/>
          <p:cNvSpPr>
            <a:spLocks noChangeShapeType="1"/>
          </p:cNvSpPr>
          <p:nvPr/>
        </p:nvSpPr>
        <p:spPr bwMode="auto">
          <a:xfrm>
            <a:off x="3144136" y="2467762"/>
            <a:ext cx="0" cy="1182733"/>
          </a:xfrm>
          <a:prstGeom prst="line">
            <a:avLst/>
          </a:prstGeom>
          <a:noFill/>
          <a:ln w="9525">
            <a:solidFill>
              <a:srgbClr val="0000FF"/>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1" name="Text Box 70"/>
          <p:cNvSpPr txBox="1">
            <a:spLocks noChangeArrowheads="1"/>
          </p:cNvSpPr>
          <p:nvPr/>
        </p:nvSpPr>
        <p:spPr bwMode="auto">
          <a:xfrm>
            <a:off x="1638941" y="3898663"/>
            <a:ext cx="692818"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en-US" altLang="zh-CN" sz="1200" b="1" dirty="0">
                <a:latin typeface="微软雅黑" panose="020B0503020204020204" pitchFamily="34" charset="-122"/>
                <a:ea typeface="微软雅黑" panose="020B0503020204020204" pitchFamily="34" charset="-122"/>
              </a:rPr>
              <a:t> </a:t>
            </a:r>
            <a:r>
              <a:rPr kumimoji="1" lang="zh-CN" altLang="en-US" sz="1200" b="1" dirty="0">
                <a:latin typeface="微软雅黑" panose="020B0503020204020204" pitchFamily="34" charset="-122"/>
                <a:ea typeface="微软雅黑" panose="020B0503020204020204" pitchFamily="34" charset="-122"/>
              </a:rPr>
              <a:t>其他站</a:t>
            </a:r>
          </a:p>
        </p:txBody>
      </p:sp>
      <p:sp>
        <p:nvSpPr>
          <p:cNvPr id="52" name="Line 71"/>
          <p:cNvSpPr>
            <a:spLocks noChangeShapeType="1"/>
          </p:cNvSpPr>
          <p:nvPr/>
        </p:nvSpPr>
        <p:spPr bwMode="auto">
          <a:xfrm flipV="1">
            <a:off x="3144136" y="3913221"/>
            <a:ext cx="0" cy="174230"/>
          </a:xfrm>
          <a:prstGeom prst="line">
            <a:avLst/>
          </a:prstGeom>
          <a:noFill/>
          <a:ln w="9525">
            <a:solidFill>
              <a:srgbClr val="0000FF"/>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3" name="Text Box 72"/>
          <p:cNvSpPr txBox="1">
            <a:spLocks noChangeArrowheads="1"/>
          </p:cNvSpPr>
          <p:nvPr/>
        </p:nvSpPr>
        <p:spPr bwMode="auto">
          <a:xfrm>
            <a:off x="2681561" y="4040436"/>
            <a:ext cx="954107"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200" b="1">
                <a:latin typeface="微软雅黑" panose="020B0503020204020204" pitchFamily="34" charset="-122"/>
                <a:ea typeface="微软雅黑" panose="020B0503020204020204" pitchFamily="34" charset="-122"/>
              </a:rPr>
              <a:t>有帧要发送</a:t>
            </a:r>
          </a:p>
        </p:txBody>
      </p:sp>
      <p:sp>
        <p:nvSpPr>
          <p:cNvPr id="54" name="Line 73"/>
          <p:cNvSpPr>
            <a:spLocks noChangeShapeType="1"/>
          </p:cNvSpPr>
          <p:nvPr/>
        </p:nvSpPr>
        <p:spPr bwMode="auto">
          <a:xfrm>
            <a:off x="4259650" y="3363799"/>
            <a:ext cx="336551" cy="2766"/>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5" name="Line 74"/>
          <p:cNvSpPr>
            <a:spLocks noChangeShapeType="1"/>
          </p:cNvSpPr>
          <p:nvPr/>
        </p:nvSpPr>
        <p:spPr bwMode="auto">
          <a:xfrm flipV="1">
            <a:off x="4781955" y="3736226"/>
            <a:ext cx="334555" cy="922"/>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6" name="Line 80"/>
          <p:cNvSpPr>
            <a:spLocks noChangeShapeType="1"/>
          </p:cNvSpPr>
          <p:nvPr/>
        </p:nvSpPr>
        <p:spPr bwMode="auto">
          <a:xfrm>
            <a:off x="3147133" y="2455778"/>
            <a:ext cx="89880" cy="669262"/>
          </a:xfrm>
          <a:prstGeom prst="line">
            <a:avLst/>
          </a:prstGeom>
          <a:noFill/>
          <a:ln w="952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7" name="Line 81"/>
          <p:cNvSpPr>
            <a:spLocks noChangeShapeType="1"/>
          </p:cNvSpPr>
          <p:nvPr/>
        </p:nvSpPr>
        <p:spPr bwMode="auto">
          <a:xfrm>
            <a:off x="4143805" y="2455778"/>
            <a:ext cx="89880" cy="669262"/>
          </a:xfrm>
          <a:prstGeom prst="line">
            <a:avLst/>
          </a:prstGeom>
          <a:noFill/>
          <a:ln w="952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8" name="Line 82"/>
          <p:cNvSpPr>
            <a:spLocks noChangeShapeType="1"/>
          </p:cNvSpPr>
          <p:nvPr/>
        </p:nvSpPr>
        <p:spPr bwMode="auto">
          <a:xfrm flipH="1">
            <a:off x="4687081" y="2455778"/>
            <a:ext cx="89880" cy="669262"/>
          </a:xfrm>
          <a:prstGeom prst="line">
            <a:avLst/>
          </a:prstGeom>
          <a:noFill/>
          <a:ln w="9525">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9" name="Line 83"/>
          <p:cNvSpPr>
            <a:spLocks noChangeShapeType="1"/>
          </p:cNvSpPr>
          <p:nvPr/>
        </p:nvSpPr>
        <p:spPr bwMode="auto">
          <a:xfrm flipH="1">
            <a:off x="4597201" y="2455778"/>
            <a:ext cx="89880" cy="669262"/>
          </a:xfrm>
          <a:prstGeom prst="line">
            <a:avLst/>
          </a:prstGeom>
          <a:noFill/>
          <a:ln w="9525">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1" name="AutoShape 84"/>
          <p:cNvSpPr>
            <a:spLocks noChangeArrowheads="1"/>
          </p:cNvSpPr>
          <p:nvPr/>
        </p:nvSpPr>
        <p:spPr bwMode="auto">
          <a:xfrm rot="21038972">
            <a:off x="3648044" y="2708759"/>
            <a:ext cx="135819" cy="374505"/>
          </a:xfrm>
          <a:prstGeom prst="downArrow">
            <a:avLst>
              <a:gd name="adj1" fmla="val 50000"/>
              <a:gd name="adj2" fmla="val 83456"/>
            </a:avLst>
          </a:prstGeom>
          <a:solidFill>
            <a:schemeClr val="bg1"/>
          </a:solidFill>
          <a:ln w="63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62" name="Text Box 26"/>
          <p:cNvSpPr txBox="1">
            <a:spLocks noChangeArrowheads="1"/>
          </p:cNvSpPr>
          <p:nvPr/>
        </p:nvSpPr>
        <p:spPr bwMode="auto">
          <a:xfrm>
            <a:off x="3184153" y="2455777"/>
            <a:ext cx="987771"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200" b="1" dirty="0">
                <a:solidFill>
                  <a:schemeClr val="bg1"/>
                </a:solidFill>
                <a:latin typeface="微软雅黑" panose="020B0503020204020204" pitchFamily="34" charset="-122"/>
                <a:ea typeface="微软雅黑" panose="020B0503020204020204" pitchFamily="34" charset="-122"/>
              </a:rPr>
              <a:t>发送第 </a:t>
            </a:r>
            <a:r>
              <a:rPr kumimoji="1" lang="en-US" altLang="zh-CN" sz="1200" b="1" dirty="0">
                <a:solidFill>
                  <a:schemeClr val="bg1"/>
                </a:solidFill>
                <a:latin typeface="微软雅黑" panose="020B0503020204020204" pitchFamily="34" charset="-122"/>
                <a:ea typeface="微软雅黑" panose="020B0503020204020204" pitchFamily="34" charset="-122"/>
              </a:rPr>
              <a:t>1 </a:t>
            </a:r>
            <a:r>
              <a:rPr kumimoji="1" lang="zh-CN" altLang="en-US" sz="1200" b="1" dirty="0">
                <a:solidFill>
                  <a:schemeClr val="bg1"/>
                </a:solidFill>
                <a:latin typeface="微软雅黑" panose="020B0503020204020204" pitchFamily="34" charset="-122"/>
                <a:ea typeface="微软雅黑" panose="020B0503020204020204" pitchFamily="34" charset="-122"/>
              </a:rPr>
              <a:t>帧</a:t>
            </a:r>
          </a:p>
        </p:txBody>
      </p:sp>
      <p:sp>
        <p:nvSpPr>
          <p:cNvPr id="63" name="Freeform 88"/>
          <p:cNvSpPr>
            <a:spLocks/>
          </p:cNvSpPr>
          <p:nvPr/>
        </p:nvSpPr>
        <p:spPr bwMode="auto">
          <a:xfrm>
            <a:off x="4596202" y="2455778"/>
            <a:ext cx="180760" cy="669262"/>
          </a:xfrm>
          <a:custGeom>
            <a:avLst/>
            <a:gdLst>
              <a:gd name="T0" fmla="*/ 91 w 181"/>
              <a:gd name="T1" fmla="*/ 0 h 726"/>
              <a:gd name="T2" fmla="*/ 0 w 181"/>
              <a:gd name="T3" fmla="*/ 726 h 726"/>
              <a:gd name="T4" fmla="*/ 91 w 181"/>
              <a:gd name="T5" fmla="*/ 726 h 726"/>
              <a:gd name="T6" fmla="*/ 181 w 181"/>
              <a:gd name="T7" fmla="*/ 0 h 726"/>
              <a:gd name="T8" fmla="*/ 91 w 181"/>
              <a:gd name="T9" fmla="*/ 0 h 726"/>
            </a:gdLst>
            <a:ahLst/>
            <a:cxnLst>
              <a:cxn ang="0">
                <a:pos x="T0" y="T1"/>
              </a:cxn>
              <a:cxn ang="0">
                <a:pos x="T2" y="T3"/>
              </a:cxn>
              <a:cxn ang="0">
                <a:pos x="T4" y="T5"/>
              </a:cxn>
              <a:cxn ang="0">
                <a:pos x="T6" y="T7"/>
              </a:cxn>
              <a:cxn ang="0">
                <a:pos x="T8" y="T9"/>
              </a:cxn>
            </a:cxnLst>
            <a:rect l="0" t="0" r="r" b="b"/>
            <a:pathLst>
              <a:path w="181" h="726">
                <a:moveTo>
                  <a:pt x="91" y="0"/>
                </a:moveTo>
                <a:lnTo>
                  <a:pt x="0" y="726"/>
                </a:lnTo>
                <a:lnTo>
                  <a:pt x="91" y="726"/>
                </a:lnTo>
                <a:lnTo>
                  <a:pt x="181" y="0"/>
                </a:lnTo>
                <a:lnTo>
                  <a:pt x="91" y="0"/>
                </a:lnTo>
                <a:close/>
              </a:path>
            </a:pathLst>
          </a:custGeom>
          <a:solidFill>
            <a:srgbClr val="CC00CC"/>
          </a:solidFill>
          <a:ln>
            <a:noFill/>
          </a:ln>
          <a:effectLs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4" name="Line 60"/>
          <p:cNvSpPr>
            <a:spLocks noChangeShapeType="1"/>
          </p:cNvSpPr>
          <p:nvPr/>
        </p:nvSpPr>
        <p:spPr bwMode="auto">
          <a:xfrm>
            <a:off x="1961711" y="3124118"/>
            <a:ext cx="5343883" cy="0"/>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5" name="Line 11"/>
          <p:cNvSpPr>
            <a:spLocks noChangeShapeType="1"/>
          </p:cNvSpPr>
          <p:nvPr/>
        </p:nvSpPr>
        <p:spPr bwMode="auto">
          <a:xfrm>
            <a:off x="1962710" y="2453012"/>
            <a:ext cx="5344881" cy="0"/>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6" name="Line 89"/>
          <p:cNvSpPr>
            <a:spLocks noChangeShapeType="1"/>
          </p:cNvSpPr>
          <p:nvPr/>
        </p:nvSpPr>
        <p:spPr bwMode="auto">
          <a:xfrm flipV="1">
            <a:off x="4669335" y="2645832"/>
            <a:ext cx="35952" cy="278398"/>
          </a:xfrm>
          <a:prstGeom prst="line">
            <a:avLst/>
          </a:prstGeom>
          <a:noFill/>
          <a:ln w="19050">
            <a:solidFill>
              <a:schemeClr val="bg1"/>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8" name="矩形 67"/>
          <p:cNvSpPr/>
          <p:nvPr/>
        </p:nvSpPr>
        <p:spPr>
          <a:xfrm>
            <a:off x="1038242" y="1137590"/>
            <a:ext cx="3433173" cy="954107"/>
          </a:xfrm>
          <a:prstGeom prst="rect">
            <a:avLst/>
          </a:prstGeom>
          <a:solidFill>
            <a:srgbClr val="00FFFF"/>
          </a:solidFill>
          <a:ln>
            <a:solidFill>
              <a:schemeClr val="tx1"/>
            </a:solidFill>
          </a:ln>
          <a:effectLst/>
        </p:spPr>
        <p:txBody>
          <a:bodyPr wrap="square">
            <a:spAutoFit/>
          </a:bodyPr>
          <a:lstStyle/>
          <a:p>
            <a:r>
              <a:rPr lang="en-US" altLang="zh-CN" sz="1400" b="1" dirty="0">
                <a:latin typeface="微软雅黑" pitchFamily="34" charset="-122"/>
                <a:ea typeface="微软雅黑" pitchFamily="34" charset="-122"/>
              </a:rPr>
              <a:t>SIFS</a:t>
            </a:r>
            <a:r>
              <a:rPr lang="zh-CN" altLang="en-US" sz="1400" b="1" dirty="0">
                <a:latin typeface="微软雅黑" pitchFamily="34" charset="-122"/>
                <a:ea typeface="微软雅黑" pitchFamily="34" charset="-122"/>
              </a:rPr>
              <a:t>，即</a:t>
            </a:r>
            <a:r>
              <a:rPr lang="zh-CN" altLang="en-US" sz="1400" b="1" dirty="0" smtClean="0">
                <a:solidFill>
                  <a:srgbClr val="0000FF"/>
                </a:solidFill>
                <a:latin typeface="微软雅黑" pitchFamily="34" charset="-122"/>
                <a:ea typeface="微软雅黑" pitchFamily="34" charset="-122"/>
              </a:rPr>
              <a:t>短 </a:t>
            </a:r>
            <a:r>
              <a:rPr lang="en-US" altLang="zh-CN" sz="1400" b="1" dirty="0" smtClean="0">
                <a:solidFill>
                  <a:srgbClr val="0000FF"/>
                </a:solidFill>
                <a:latin typeface="微软雅黑" pitchFamily="34" charset="-122"/>
                <a:ea typeface="微软雅黑" pitchFamily="34" charset="-122"/>
              </a:rPr>
              <a:t>(</a:t>
            </a:r>
            <a:r>
              <a:rPr lang="en-US" altLang="zh-CN" sz="1400" b="1" dirty="0">
                <a:solidFill>
                  <a:srgbClr val="0000FF"/>
                </a:solidFill>
                <a:latin typeface="微软雅黑" pitchFamily="34" charset="-122"/>
                <a:ea typeface="微软雅黑" pitchFamily="34" charset="-122"/>
              </a:rPr>
              <a:t>Short</a:t>
            </a:r>
            <a:r>
              <a:rPr lang="en-US" altLang="zh-CN" sz="1400" b="1" dirty="0" smtClean="0">
                <a:solidFill>
                  <a:srgbClr val="0000FF"/>
                </a:solidFill>
                <a:latin typeface="微软雅黑" pitchFamily="34" charset="-122"/>
                <a:ea typeface="微软雅黑" pitchFamily="34" charset="-122"/>
              </a:rPr>
              <a:t>) </a:t>
            </a:r>
            <a:r>
              <a:rPr lang="zh-CN" altLang="en-US" sz="1400" b="1" dirty="0" smtClean="0">
                <a:solidFill>
                  <a:srgbClr val="0000FF"/>
                </a:solidFill>
                <a:latin typeface="微软雅黑" pitchFamily="34" charset="-122"/>
                <a:ea typeface="微软雅黑" pitchFamily="34" charset="-122"/>
              </a:rPr>
              <a:t>帧</a:t>
            </a:r>
            <a:r>
              <a:rPr lang="zh-CN" altLang="en-US" sz="1400" b="1" dirty="0">
                <a:solidFill>
                  <a:srgbClr val="0000FF"/>
                </a:solidFill>
                <a:latin typeface="微软雅黑" pitchFamily="34" charset="-122"/>
                <a:ea typeface="微软雅黑" pitchFamily="34" charset="-122"/>
              </a:rPr>
              <a:t>间间隔</a:t>
            </a:r>
            <a:r>
              <a:rPr lang="zh-CN" altLang="en-US" sz="1400" b="1" dirty="0">
                <a:latin typeface="微软雅黑" pitchFamily="34" charset="-122"/>
                <a:ea typeface="微软雅黑" pitchFamily="34" charset="-122"/>
              </a:rPr>
              <a:t>，长度为</a:t>
            </a:r>
            <a:r>
              <a:rPr lang="en-US" altLang="zh-CN" sz="1400" b="1" dirty="0" smtClean="0">
                <a:latin typeface="微软雅黑" pitchFamily="34" charset="-122"/>
                <a:ea typeface="微软雅黑" pitchFamily="34" charset="-122"/>
              </a:rPr>
              <a:t>28</a:t>
            </a:r>
            <a:r>
              <a:rPr lang="en-US" altLang="zh-CN" sz="1400" b="1" dirty="0">
                <a:sym typeface="Symbol"/>
              </a:rPr>
              <a:t> </a:t>
            </a:r>
            <a:r>
              <a:rPr lang="en-US" altLang="zh-CN" sz="1400" b="1" dirty="0" smtClean="0"/>
              <a:t>s</a:t>
            </a:r>
            <a:r>
              <a:rPr lang="zh-CN" altLang="en-US" sz="1400" b="1" dirty="0" smtClean="0">
                <a:latin typeface="微软雅黑" pitchFamily="34" charset="-122"/>
                <a:ea typeface="微软雅黑" pitchFamily="34" charset="-122"/>
              </a:rPr>
              <a:t>，</a:t>
            </a:r>
            <a:r>
              <a:rPr lang="zh-CN" altLang="en-US" sz="1400" b="1" dirty="0">
                <a:latin typeface="微软雅黑" pitchFamily="34" charset="-122"/>
                <a:ea typeface="微软雅黑" pitchFamily="34" charset="-122"/>
              </a:rPr>
              <a:t>是最短的帧间间隔，用来分隔开属于一次对话的各帧。一个站应当能够在这段时间内从发送方式切换到接收方式。</a:t>
            </a:r>
          </a:p>
        </p:txBody>
      </p:sp>
      <p:sp>
        <p:nvSpPr>
          <p:cNvPr id="69" name="矩形 68"/>
          <p:cNvSpPr/>
          <p:nvPr/>
        </p:nvSpPr>
        <p:spPr>
          <a:xfrm>
            <a:off x="4697649" y="1137590"/>
            <a:ext cx="3512096" cy="954107"/>
          </a:xfrm>
          <a:prstGeom prst="rect">
            <a:avLst/>
          </a:prstGeom>
          <a:solidFill>
            <a:schemeClr val="bg1"/>
          </a:solidFill>
          <a:ln>
            <a:noFill/>
          </a:ln>
        </p:spPr>
        <p:txBody>
          <a:bodyPr wrap="square">
            <a:spAutoFit/>
          </a:bodyPr>
          <a:lstStyle/>
          <a:p>
            <a:r>
              <a:rPr lang="zh-CN" altLang="en-US" sz="1400" b="1" dirty="0">
                <a:latin typeface="微软雅黑" pitchFamily="34" charset="-122"/>
                <a:ea typeface="微软雅黑" pitchFamily="34" charset="-122"/>
              </a:rPr>
              <a:t>使用 </a:t>
            </a:r>
            <a:r>
              <a:rPr lang="en-US" altLang="zh-CN" sz="1400" b="1" dirty="0">
                <a:latin typeface="微软雅黑" pitchFamily="34" charset="-122"/>
                <a:ea typeface="微软雅黑" pitchFamily="34" charset="-122"/>
              </a:rPr>
              <a:t>SIFS </a:t>
            </a:r>
            <a:r>
              <a:rPr lang="zh-CN" altLang="en-US" sz="1400" b="1" dirty="0">
                <a:latin typeface="微软雅黑" pitchFamily="34" charset="-122"/>
                <a:ea typeface="微软雅黑" pitchFamily="34" charset="-122"/>
              </a:rPr>
              <a:t>的帧类型有：</a:t>
            </a:r>
            <a:r>
              <a:rPr lang="en-US" altLang="zh-CN" sz="1400" b="1" dirty="0">
                <a:latin typeface="微软雅黑" pitchFamily="34" charset="-122"/>
                <a:ea typeface="微软雅黑" pitchFamily="34" charset="-122"/>
              </a:rPr>
              <a:t>ACK </a:t>
            </a:r>
            <a:r>
              <a:rPr lang="zh-CN" altLang="en-US" sz="1400" b="1" dirty="0">
                <a:latin typeface="微软雅黑" pitchFamily="34" charset="-122"/>
                <a:ea typeface="微软雅黑" pitchFamily="34" charset="-122"/>
              </a:rPr>
              <a:t>帧、</a:t>
            </a:r>
            <a:r>
              <a:rPr lang="en-US" altLang="zh-CN" sz="1400" b="1" dirty="0">
                <a:latin typeface="微软雅黑" pitchFamily="34" charset="-122"/>
                <a:ea typeface="微软雅黑" pitchFamily="34" charset="-122"/>
              </a:rPr>
              <a:t>CTS </a:t>
            </a:r>
            <a:r>
              <a:rPr lang="zh-CN" altLang="en-US" sz="1400" b="1" dirty="0">
                <a:latin typeface="微软雅黑" pitchFamily="34" charset="-122"/>
                <a:ea typeface="微软雅黑" pitchFamily="34" charset="-122"/>
              </a:rPr>
              <a:t>帧、由过长的 </a:t>
            </a:r>
            <a:r>
              <a:rPr lang="en-US" altLang="zh-CN" sz="1400" b="1" dirty="0">
                <a:latin typeface="微软雅黑" pitchFamily="34" charset="-122"/>
                <a:ea typeface="微软雅黑" pitchFamily="34" charset="-122"/>
              </a:rPr>
              <a:t>MAC </a:t>
            </a:r>
            <a:r>
              <a:rPr lang="zh-CN" altLang="en-US" sz="1400" b="1" dirty="0">
                <a:latin typeface="微软雅黑" pitchFamily="34" charset="-122"/>
                <a:ea typeface="微软雅黑" pitchFamily="34" charset="-122"/>
              </a:rPr>
              <a:t>帧分片后的数据帧，以及所有回答 </a:t>
            </a:r>
            <a:r>
              <a:rPr lang="en-US" altLang="zh-CN" sz="1400" b="1" dirty="0">
                <a:latin typeface="微软雅黑" pitchFamily="34" charset="-122"/>
                <a:ea typeface="微软雅黑" pitchFamily="34" charset="-122"/>
              </a:rPr>
              <a:t>AP </a:t>
            </a:r>
            <a:r>
              <a:rPr lang="zh-CN" altLang="en-US" sz="1400" b="1" dirty="0">
                <a:latin typeface="微软雅黑" pitchFamily="34" charset="-122"/>
                <a:ea typeface="微软雅黑" pitchFamily="34" charset="-122"/>
              </a:rPr>
              <a:t>探询的帧和在 </a:t>
            </a:r>
            <a:r>
              <a:rPr lang="en-US" altLang="zh-CN" sz="1400" b="1" dirty="0">
                <a:latin typeface="微软雅黑" pitchFamily="34" charset="-122"/>
                <a:ea typeface="微软雅黑" pitchFamily="34" charset="-122"/>
              </a:rPr>
              <a:t>PCF </a:t>
            </a:r>
            <a:r>
              <a:rPr lang="zh-CN" altLang="en-US" sz="1400" b="1" dirty="0">
                <a:latin typeface="微软雅黑" pitchFamily="34" charset="-122"/>
                <a:ea typeface="微软雅黑" pitchFamily="34" charset="-122"/>
              </a:rPr>
              <a:t>方式中接入点 </a:t>
            </a:r>
            <a:r>
              <a:rPr lang="en-US" altLang="zh-CN" sz="1400" b="1" dirty="0">
                <a:latin typeface="微软雅黑" pitchFamily="34" charset="-122"/>
                <a:ea typeface="微软雅黑" pitchFamily="34" charset="-122"/>
              </a:rPr>
              <a:t>AP </a:t>
            </a:r>
            <a:r>
              <a:rPr lang="zh-CN" altLang="en-US" sz="1400" b="1" dirty="0">
                <a:latin typeface="微软雅黑" pitchFamily="34" charset="-122"/>
                <a:ea typeface="微软雅黑" pitchFamily="34" charset="-122"/>
              </a:rPr>
              <a:t>发送出的任何帧。</a:t>
            </a:r>
          </a:p>
        </p:txBody>
      </p:sp>
      <p:sp>
        <p:nvSpPr>
          <p:cNvPr id="70" name="Text Box 20"/>
          <p:cNvSpPr txBox="1">
            <a:spLocks noChangeArrowheads="1"/>
          </p:cNvSpPr>
          <p:nvPr/>
        </p:nvSpPr>
        <p:spPr bwMode="auto">
          <a:xfrm>
            <a:off x="2020966" y="2213140"/>
            <a:ext cx="729029" cy="2539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kumimoji="1" lang="zh-CN" altLang="en-US" sz="1050" b="1" dirty="0">
                <a:latin typeface="微软雅黑" panose="020B0503020204020204" pitchFamily="34" charset="-122"/>
                <a:ea typeface="微软雅黑" panose="020B0503020204020204" pitchFamily="34" charset="-122"/>
              </a:rPr>
              <a:t>媒体空闲                                    </a:t>
            </a:r>
          </a:p>
        </p:txBody>
      </p:sp>
      <p:sp>
        <p:nvSpPr>
          <p:cNvPr id="71" name="Text Box 50"/>
          <p:cNvSpPr txBox="1">
            <a:spLocks noChangeArrowheads="1"/>
          </p:cNvSpPr>
          <p:nvPr/>
        </p:nvSpPr>
        <p:spPr bwMode="auto">
          <a:xfrm>
            <a:off x="5270304" y="3276404"/>
            <a:ext cx="800219"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anose="020B0503020204020204" pitchFamily="34" charset="-122"/>
                <a:ea typeface="微软雅黑" panose="020B0503020204020204" pitchFamily="34" charset="-122"/>
              </a:rPr>
              <a:t>争用窗口</a:t>
            </a:r>
          </a:p>
        </p:txBody>
      </p:sp>
      <p:sp>
        <p:nvSpPr>
          <p:cNvPr id="72" name="Text Box 51"/>
          <p:cNvSpPr txBox="1">
            <a:spLocks noChangeArrowheads="1"/>
          </p:cNvSpPr>
          <p:nvPr/>
        </p:nvSpPr>
        <p:spPr bwMode="auto">
          <a:xfrm>
            <a:off x="5964049" y="3660084"/>
            <a:ext cx="1000596"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anose="020B0503020204020204" pitchFamily="34" charset="-122"/>
                <a:ea typeface="微软雅黑" panose="020B0503020204020204" pitchFamily="34" charset="-122"/>
              </a:rPr>
              <a:t>发送下一 帧</a:t>
            </a:r>
          </a:p>
        </p:txBody>
      </p:sp>
    </p:spTree>
    <p:extLst>
      <p:ext uri="{BB962C8B-B14F-4D97-AF65-F5344CB8AC3E}">
        <p14:creationId xmlns:p14="http://schemas.microsoft.com/office/powerpoint/2010/main" xmlns="" val="1531205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nodeType="afterEffect">
                                  <p:stCondLst>
                                    <p:cond delay="0"/>
                                  </p:stCondLst>
                                  <p:childTnLst>
                                    <p:anim calcmode="discrete" valueType="str">
                                      <p:cBhvr>
                                        <p:cTn id="9" dur="500" fill="hold"/>
                                        <p:tgtEl>
                                          <p:spTgt spid="1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12"/>
          <p:cNvSpPr>
            <a:spLocks noChangeArrowheads="1"/>
          </p:cNvSpPr>
          <p:nvPr/>
        </p:nvSpPr>
        <p:spPr bwMode="auto">
          <a:xfrm>
            <a:off x="511896" y="650205"/>
            <a:ext cx="8129016" cy="422275"/>
          </a:xfrm>
          <a:prstGeom prst="roundRect">
            <a:avLst>
              <a:gd name="adj" fmla="val 16667"/>
            </a:avLst>
          </a:prstGeom>
          <a:solidFill>
            <a:srgbClr val="0089FA"/>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zh-CN" altLang="en-US"/>
          </a:p>
        </p:txBody>
      </p:sp>
      <p:sp>
        <p:nvSpPr>
          <p:cNvPr id="6" name="Rectangle 13"/>
          <p:cNvSpPr>
            <a:spLocks noChangeArrowheads="1"/>
          </p:cNvSpPr>
          <p:nvPr/>
        </p:nvSpPr>
        <p:spPr bwMode="auto">
          <a:xfrm>
            <a:off x="2789697" y="624741"/>
            <a:ext cx="3573414"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9.1.1  </a:t>
            </a:r>
            <a:r>
              <a:rPr lang="zh-CN" altLang="en-US" sz="2400" b="1" dirty="0">
                <a:solidFill>
                  <a:schemeClr val="bg1"/>
                </a:solidFill>
                <a:latin typeface="微软雅黑" pitchFamily="34" charset="-122"/>
                <a:ea typeface="微软雅黑" pitchFamily="34" charset="-122"/>
              </a:rPr>
              <a:t>无线局域网的组成</a:t>
            </a:r>
          </a:p>
        </p:txBody>
      </p:sp>
      <p:sp>
        <p:nvSpPr>
          <p:cNvPr id="10" name="Rectangle 46"/>
          <p:cNvSpPr>
            <a:spLocks noChangeArrowheads="1"/>
          </p:cNvSpPr>
          <p:nvPr/>
        </p:nvSpPr>
        <p:spPr bwMode="auto">
          <a:xfrm>
            <a:off x="511896" y="1059742"/>
            <a:ext cx="8129016" cy="343311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无线</a:t>
            </a:r>
            <a:r>
              <a:rPr lang="zh-CN" altLang="en-US" sz="2000" b="1" dirty="0" smtClean="0">
                <a:latin typeface="微软雅黑" pitchFamily="34" charset="-122"/>
                <a:ea typeface="微软雅黑" pitchFamily="34" charset="-122"/>
              </a:rPr>
              <a:t>局域网 </a:t>
            </a:r>
            <a:r>
              <a:rPr lang="en-US" altLang="zh-CN" sz="2000" b="1" dirty="0" smtClean="0">
                <a:latin typeface="微软雅黑" pitchFamily="34" charset="-122"/>
                <a:ea typeface="微软雅黑" pitchFamily="34" charset="-122"/>
              </a:rPr>
              <a:t>WLAN </a:t>
            </a:r>
            <a:r>
              <a:rPr lang="en-US" altLang="zh-CN" sz="2000" b="1" dirty="0">
                <a:latin typeface="微软雅黑" pitchFamily="34" charset="-122"/>
                <a:ea typeface="微软雅黑" pitchFamily="34" charset="-122"/>
              </a:rPr>
              <a:t>(Wireless Local Area Network</a:t>
            </a:r>
            <a:r>
              <a:rPr lang="en-US" altLang="zh-CN" sz="2000" b="1" dirty="0" smtClean="0">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指</a:t>
            </a:r>
            <a:r>
              <a:rPr lang="zh-CN" altLang="en-US" sz="2000" b="1" dirty="0">
                <a:latin typeface="微软雅黑" pitchFamily="34" charset="-122"/>
                <a:ea typeface="微软雅黑" pitchFamily="34" charset="-122"/>
              </a:rPr>
              <a:t>采用无线通信技术的局域网。</a:t>
            </a:r>
          </a:p>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特点：</a:t>
            </a:r>
            <a:endParaRPr lang="zh-CN" altLang="en-US" sz="2000" b="1" dirty="0">
              <a:latin typeface="微软雅黑" pitchFamily="34" charset="-122"/>
              <a:ea typeface="微软雅黑" pitchFamily="34" charset="-122"/>
            </a:endParaRPr>
          </a:p>
          <a:p>
            <a:pPr marL="684000" indent="-342900" eaLnBrk="0" hangingPunct="0">
              <a:lnSpc>
                <a:spcPts val="3300"/>
              </a:lnSpc>
              <a:buClr>
                <a:srgbClr val="7030A0"/>
              </a:buClr>
              <a:buFont typeface="+mj-lt"/>
              <a:buAutoNum type="arabicPeriod"/>
            </a:pPr>
            <a:r>
              <a:rPr lang="zh-CN" altLang="en-US" sz="2000" b="1" dirty="0" smtClean="0">
                <a:latin typeface="微软雅黑" pitchFamily="34" charset="-122"/>
                <a:ea typeface="微软雅黑" pitchFamily="34" charset="-122"/>
              </a:rPr>
              <a:t>提供</a:t>
            </a:r>
            <a:r>
              <a:rPr lang="zh-CN" altLang="en-US" sz="2000" b="1" dirty="0">
                <a:latin typeface="微软雅黑" pitchFamily="34" charset="-122"/>
                <a:ea typeface="微软雅黑" pitchFamily="34" charset="-122"/>
              </a:rPr>
              <a:t>了移动接入的功能</a:t>
            </a:r>
            <a:endParaRPr lang="en-US" altLang="zh-CN" sz="2000" b="1" dirty="0">
              <a:latin typeface="微软雅黑" pitchFamily="34" charset="-122"/>
              <a:ea typeface="微软雅黑" pitchFamily="34" charset="-122"/>
            </a:endParaRPr>
          </a:p>
          <a:p>
            <a:pPr marL="684000" indent="-342900" eaLnBrk="0" hangingPunct="0">
              <a:lnSpc>
                <a:spcPts val="3300"/>
              </a:lnSpc>
              <a:buClr>
                <a:srgbClr val="7030A0"/>
              </a:buClr>
              <a:buFont typeface="+mj-lt"/>
              <a:buAutoNum type="arabicPeriod"/>
            </a:pPr>
            <a:r>
              <a:rPr lang="zh-CN" altLang="en-US" sz="2000" b="1" dirty="0" smtClean="0">
                <a:latin typeface="微软雅黑" pitchFamily="34" charset="-122"/>
                <a:ea typeface="微软雅黑" pitchFamily="34" charset="-122"/>
              </a:rPr>
              <a:t>节省</a:t>
            </a:r>
            <a:r>
              <a:rPr lang="zh-CN" altLang="en-US" sz="2000" b="1" dirty="0">
                <a:latin typeface="微软雅黑" pitchFamily="34" charset="-122"/>
                <a:ea typeface="微软雅黑" pitchFamily="34" charset="-122"/>
              </a:rPr>
              <a:t>投资，建网速度较快</a:t>
            </a:r>
            <a:endParaRPr lang="en-US" altLang="zh-CN" sz="2000" b="1" dirty="0" smtClean="0">
              <a:latin typeface="微软雅黑" pitchFamily="34" charset="-122"/>
              <a:ea typeface="微软雅黑" pitchFamily="34" charset="-122"/>
            </a:endParaRPr>
          </a:p>
          <a:p>
            <a:pPr marL="684000"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支持便携设备联网</a:t>
            </a:r>
            <a:endParaRPr lang="en-US" altLang="zh-CN"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由于手机普及率日益增高，通过无线局域网接入到互联网已成为当今上网的最常用的方式。</a:t>
            </a:r>
          </a:p>
        </p:txBody>
      </p:sp>
    </p:spTree>
    <p:extLst>
      <p:ext uri="{BB962C8B-B14F-4D97-AF65-F5344CB8AC3E}">
        <p14:creationId xmlns:p14="http://schemas.microsoft.com/office/powerpoint/2010/main" xmlns="" val="261690221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17852" y="1056336"/>
            <a:ext cx="8133857" cy="330098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AutoShape 5"/>
          <p:cNvSpPr>
            <a:spLocks noChangeArrowheads="1"/>
          </p:cNvSpPr>
          <p:nvPr/>
        </p:nvSpPr>
        <p:spPr bwMode="auto">
          <a:xfrm>
            <a:off x="517853" y="637192"/>
            <a:ext cx="8133857"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 name="矩形 4"/>
          <p:cNvSpPr/>
          <p:nvPr/>
        </p:nvSpPr>
        <p:spPr>
          <a:xfrm>
            <a:off x="637984" y="587880"/>
            <a:ext cx="2569934" cy="400110"/>
          </a:xfrm>
          <a:prstGeom prst="rect">
            <a:avLst/>
          </a:prstGeom>
        </p:spPr>
        <p:txBody>
          <a:bodyPr wrap="none">
            <a:spAutoFit/>
          </a:bodyPr>
          <a:lstStyle/>
          <a:p>
            <a:r>
              <a:rPr lang="zh-CN" altLang="en-US" sz="2000" b="1" dirty="0">
                <a:latin typeface="微软雅黑" pitchFamily="34" charset="-122"/>
                <a:ea typeface="微软雅黑" pitchFamily="34" charset="-122"/>
              </a:rPr>
              <a:t>两种</a:t>
            </a:r>
            <a:r>
              <a:rPr lang="zh-CN" altLang="en-US" sz="2000" b="1" dirty="0" smtClean="0">
                <a:latin typeface="微软雅黑" pitchFamily="34" charset="-122"/>
                <a:ea typeface="微软雅黑" pitchFamily="34" charset="-122"/>
              </a:rPr>
              <a:t>常用的帧</a:t>
            </a:r>
            <a:r>
              <a:rPr lang="zh-CN" altLang="en-US" sz="2000" b="1" dirty="0">
                <a:latin typeface="微软雅黑" pitchFamily="34" charset="-122"/>
                <a:ea typeface="微软雅黑" pitchFamily="34" charset="-122"/>
              </a:rPr>
              <a:t>间间隔 </a:t>
            </a:r>
          </a:p>
        </p:txBody>
      </p:sp>
      <p:sp>
        <p:nvSpPr>
          <p:cNvPr id="64" name="矩形 63"/>
          <p:cNvSpPr/>
          <p:nvPr/>
        </p:nvSpPr>
        <p:spPr>
          <a:xfrm>
            <a:off x="1691961" y="1390076"/>
            <a:ext cx="5785638" cy="523220"/>
          </a:xfrm>
          <a:prstGeom prst="rect">
            <a:avLst/>
          </a:prstGeom>
          <a:solidFill>
            <a:srgbClr val="00FFFF"/>
          </a:solidFill>
          <a:ln>
            <a:solidFill>
              <a:schemeClr val="tx1"/>
            </a:solidFill>
          </a:ln>
          <a:effectLst/>
        </p:spPr>
        <p:txBody>
          <a:bodyPr wrap="square">
            <a:spAutoFit/>
          </a:bodyPr>
          <a:lstStyle/>
          <a:p>
            <a:r>
              <a:rPr lang="en-US" altLang="zh-CN" sz="1400" b="1" dirty="0">
                <a:latin typeface="微软雅黑" pitchFamily="34" charset="-122"/>
                <a:ea typeface="微软雅黑" pitchFamily="34" charset="-122"/>
              </a:rPr>
              <a:t>DIFS</a:t>
            </a:r>
            <a:r>
              <a:rPr lang="zh-CN" altLang="en-US" sz="1400" b="1" dirty="0">
                <a:latin typeface="微软雅黑" pitchFamily="34" charset="-122"/>
                <a:ea typeface="微软雅黑" pitchFamily="34" charset="-122"/>
              </a:rPr>
              <a:t>，即</a:t>
            </a:r>
            <a:r>
              <a:rPr lang="zh-CN" altLang="en-US" sz="1400" b="1" dirty="0">
                <a:solidFill>
                  <a:srgbClr val="0000FF"/>
                </a:solidFill>
                <a:latin typeface="微软雅黑" pitchFamily="34" charset="-122"/>
                <a:ea typeface="微软雅黑" pitchFamily="34" charset="-122"/>
              </a:rPr>
              <a:t>分布协调功能帧间间隔</a:t>
            </a:r>
            <a:r>
              <a:rPr lang="zh-CN" altLang="en-US" sz="1400" b="1" dirty="0">
                <a:latin typeface="微软雅黑" pitchFamily="34" charset="-122"/>
                <a:ea typeface="微软雅黑" pitchFamily="34" charset="-122"/>
              </a:rPr>
              <a:t>，它</a:t>
            </a:r>
            <a:r>
              <a:rPr lang="zh-CN" altLang="en-US" sz="1400" b="1" dirty="0" smtClean="0">
                <a:latin typeface="微软雅黑" pitchFamily="34" charset="-122"/>
                <a:ea typeface="微软雅黑" pitchFamily="34" charset="-122"/>
              </a:rPr>
              <a:t>比 </a:t>
            </a:r>
            <a:r>
              <a:rPr lang="en-US" altLang="zh-CN" sz="1400" b="1" dirty="0" smtClean="0">
                <a:latin typeface="微软雅黑" pitchFamily="34" charset="-122"/>
                <a:ea typeface="微软雅黑" pitchFamily="34" charset="-122"/>
              </a:rPr>
              <a:t>SIFS </a:t>
            </a:r>
            <a:r>
              <a:rPr lang="zh-CN" altLang="en-US" sz="1400" b="1" dirty="0" smtClean="0">
                <a:latin typeface="微软雅黑" pitchFamily="34" charset="-122"/>
                <a:ea typeface="微软雅黑" pitchFamily="34" charset="-122"/>
              </a:rPr>
              <a:t>的</a:t>
            </a:r>
            <a:r>
              <a:rPr lang="zh-CN" altLang="en-US" sz="1400" b="1" dirty="0">
                <a:latin typeface="微软雅黑" pitchFamily="34" charset="-122"/>
                <a:ea typeface="微软雅黑" pitchFamily="34" charset="-122"/>
              </a:rPr>
              <a:t>帧间间隔要长得多，长度</a:t>
            </a:r>
            <a:r>
              <a:rPr lang="zh-CN" altLang="en-US" sz="1400" b="1" dirty="0" smtClean="0">
                <a:latin typeface="微软雅黑" pitchFamily="34" charset="-122"/>
                <a:ea typeface="微软雅黑" pitchFamily="34" charset="-122"/>
              </a:rPr>
              <a:t>为 </a:t>
            </a:r>
            <a:r>
              <a:rPr lang="en-US" altLang="zh-CN" sz="1400" b="1" dirty="0" smtClean="0">
                <a:latin typeface="微软雅黑" pitchFamily="34" charset="-122"/>
                <a:ea typeface="微软雅黑" pitchFamily="34" charset="-122"/>
              </a:rPr>
              <a:t>128 </a:t>
            </a:r>
            <a:r>
              <a:rPr lang="en-US" altLang="zh-CN" sz="1400" b="1" dirty="0">
                <a:sym typeface="Symbol"/>
              </a:rPr>
              <a:t></a:t>
            </a:r>
            <a:r>
              <a:rPr lang="en-US" altLang="zh-CN" sz="1400" b="1" dirty="0"/>
              <a:t>s </a:t>
            </a:r>
            <a:r>
              <a:rPr lang="zh-CN" altLang="en-US" sz="1400" b="1" dirty="0" smtClean="0">
                <a:latin typeface="微软雅黑" pitchFamily="34" charset="-122"/>
                <a:ea typeface="微软雅黑" pitchFamily="34" charset="-122"/>
              </a:rPr>
              <a:t>。在 </a:t>
            </a:r>
            <a:r>
              <a:rPr lang="en-US" altLang="zh-CN" sz="1400" b="1" dirty="0" smtClean="0">
                <a:latin typeface="微软雅黑" pitchFamily="34" charset="-122"/>
                <a:ea typeface="微软雅黑" pitchFamily="34" charset="-122"/>
              </a:rPr>
              <a:t>DCF </a:t>
            </a:r>
            <a:r>
              <a:rPr lang="zh-CN" altLang="en-US" sz="1400" b="1" dirty="0" smtClean="0">
                <a:latin typeface="微软雅黑" pitchFamily="34" charset="-122"/>
                <a:ea typeface="微软雅黑" pitchFamily="34" charset="-122"/>
              </a:rPr>
              <a:t>方式</a:t>
            </a:r>
            <a:r>
              <a:rPr lang="zh-CN" altLang="en-US" sz="1400" b="1" dirty="0">
                <a:latin typeface="微软雅黑" pitchFamily="34" charset="-122"/>
                <a:ea typeface="微软雅黑" pitchFamily="34" charset="-122"/>
              </a:rPr>
              <a:t>中，</a:t>
            </a:r>
            <a:r>
              <a:rPr lang="en-US" altLang="zh-CN" sz="1400" b="1" dirty="0" smtClean="0">
                <a:latin typeface="微软雅黑" pitchFamily="34" charset="-122"/>
                <a:ea typeface="微软雅黑" pitchFamily="34" charset="-122"/>
              </a:rPr>
              <a:t>DIFS </a:t>
            </a:r>
            <a:r>
              <a:rPr lang="zh-CN" altLang="en-US" sz="1400" b="1" dirty="0" smtClean="0">
                <a:latin typeface="微软雅黑" pitchFamily="34" charset="-122"/>
                <a:ea typeface="微软雅黑" pitchFamily="34" charset="-122"/>
              </a:rPr>
              <a:t>用来</a:t>
            </a:r>
            <a:r>
              <a:rPr lang="zh-CN" altLang="en-US" sz="1400" b="1" dirty="0">
                <a:latin typeface="微软雅黑" pitchFamily="34" charset="-122"/>
                <a:ea typeface="微软雅黑" pitchFamily="34" charset="-122"/>
              </a:rPr>
              <a:t>发送数据帧和管理帧。</a:t>
            </a:r>
          </a:p>
        </p:txBody>
      </p:sp>
      <p:sp>
        <p:nvSpPr>
          <p:cNvPr id="68" name="Freeform 86"/>
          <p:cNvSpPr>
            <a:spLocks/>
          </p:cNvSpPr>
          <p:nvPr/>
        </p:nvSpPr>
        <p:spPr bwMode="auto">
          <a:xfrm>
            <a:off x="3147132" y="2455778"/>
            <a:ext cx="1086553" cy="669262"/>
          </a:xfrm>
          <a:custGeom>
            <a:avLst/>
            <a:gdLst>
              <a:gd name="T0" fmla="*/ 0 w 1088"/>
              <a:gd name="T1" fmla="*/ 0 h 726"/>
              <a:gd name="T2" fmla="*/ 90 w 1088"/>
              <a:gd name="T3" fmla="*/ 726 h 726"/>
              <a:gd name="T4" fmla="*/ 1088 w 1088"/>
              <a:gd name="T5" fmla="*/ 726 h 726"/>
              <a:gd name="T6" fmla="*/ 997 w 1088"/>
              <a:gd name="T7" fmla="*/ 0 h 726"/>
              <a:gd name="T8" fmla="*/ 0 w 1088"/>
              <a:gd name="T9" fmla="*/ 0 h 726"/>
            </a:gdLst>
            <a:ahLst/>
            <a:cxnLst>
              <a:cxn ang="0">
                <a:pos x="T0" y="T1"/>
              </a:cxn>
              <a:cxn ang="0">
                <a:pos x="T2" y="T3"/>
              </a:cxn>
              <a:cxn ang="0">
                <a:pos x="T4" y="T5"/>
              </a:cxn>
              <a:cxn ang="0">
                <a:pos x="T6" y="T7"/>
              </a:cxn>
              <a:cxn ang="0">
                <a:pos x="T8" y="T9"/>
              </a:cxn>
            </a:cxnLst>
            <a:rect l="0" t="0" r="r" b="b"/>
            <a:pathLst>
              <a:path w="1088" h="726">
                <a:moveTo>
                  <a:pt x="0" y="0"/>
                </a:moveTo>
                <a:lnTo>
                  <a:pt x="90" y="726"/>
                </a:lnTo>
                <a:lnTo>
                  <a:pt x="1088" y="726"/>
                </a:lnTo>
                <a:lnTo>
                  <a:pt x="997" y="0"/>
                </a:lnTo>
                <a:lnTo>
                  <a:pt x="0" y="0"/>
                </a:lnTo>
                <a:close/>
              </a:path>
            </a:pathLst>
          </a:custGeom>
          <a:solidFill>
            <a:srgbClr val="0066FF"/>
          </a:solidFill>
          <a:ln>
            <a:noFill/>
          </a:ln>
          <a:effectLs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31" name="Text Box 90"/>
          <p:cNvSpPr txBox="1">
            <a:spLocks noChangeArrowheads="1"/>
          </p:cNvSpPr>
          <p:nvPr/>
        </p:nvSpPr>
        <p:spPr bwMode="auto">
          <a:xfrm rot="16625066">
            <a:off x="4303165" y="2591066"/>
            <a:ext cx="509178"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ACK</a:t>
            </a:r>
          </a:p>
        </p:txBody>
      </p:sp>
      <p:sp>
        <p:nvSpPr>
          <p:cNvPr id="132" name="Text Box 12"/>
          <p:cNvSpPr txBox="1">
            <a:spLocks noChangeArrowheads="1"/>
          </p:cNvSpPr>
          <p:nvPr/>
        </p:nvSpPr>
        <p:spPr bwMode="auto">
          <a:xfrm>
            <a:off x="6997003" y="2179763"/>
            <a:ext cx="492443"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anose="020B0503020204020204" pitchFamily="34" charset="-122"/>
                <a:ea typeface="微软雅黑" panose="020B0503020204020204" pitchFamily="34" charset="-122"/>
              </a:rPr>
              <a:t>时间</a:t>
            </a:r>
          </a:p>
        </p:txBody>
      </p:sp>
      <p:sp>
        <p:nvSpPr>
          <p:cNvPr id="134" name="Line 18"/>
          <p:cNvSpPr>
            <a:spLocks noChangeShapeType="1"/>
          </p:cNvSpPr>
          <p:nvPr/>
        </p:nvSpPr>
        <p:spPr bwMode="auto">
          <a:xfrm>
            <a:off x="2705720" y="2357140"/>
            <a:ext cx="446405"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35" name="Freeform 19"/>
          <p:cNvSpPr>
            <a:spLocks/>
          </p:cNvSpPr>
          <p:nvPr/>
        </p:nvSpPr>
        <p:spPr bwMode="auto">
          <a:xfrm>
            <a:off x="2062576" y="2235456"/>
            <a:ext cx="643143" cy="217556"/>
          </a:xfrm>
          <a:custGeom>
            <a:avLst/>
            <a:gdLst>
              <a:gd name="T0" fmla="*/ 0 w 624"/>
              <a:gd name="T1" fmla="*/ 240 h 240"/>
              <a:gd name="T2" fmla="*/ 0 w 624"/>
              <a:gd name="T3" fmla="*/ 0 h 240"/>
              <a:gd name="T4" fmla="*/ 624 w 624"/>
              <a:gd name="T5" fmla="*/ 0 h 240"/>
              <a:gd name="T6" fmla="*/ 624 w 624"/>
              <a:gd name="T7" fmla="*/ 240 h 240"/>
            </a:gdLst>
            <a:ahLst/>
            <a:cxnLst>
              <a:cxn ang="0">
                <a:pos x="T0" y="T1"/>
              </a:cxn>
              <a:cxn ang="0">
                <a:pos x="T2" y="T3"/>
              </a:cxn>
              <a:cxn ang="0">
                <a:pos x="T4" y="T5"/>
              </a:cxn>
              <a:cxn ang="0">
                <a:pos x="T6" y="T7"/>
              </a:cxn>
            </a:cxnLst>
            <a:rect l="0" t="0" r="r" b="b"/>
            <a:pathLst>
              <a:path w="624" h="240">
                <a:moveTo>
                  <a:pt x="0" y="240"/>
                </a:moveTo>
                <a:lnTo>
                  <a:pt x="0" y="0"/>
                </a:lnTo>
                <a:lnTo>
                  <a:pt x="624" y="0"/>
                </a:lnTo>
                <a:lnTo>
                  <a:pt x="624" y="240"/>
                </a:lnTo>
              </a:path>
            </a:pathLst>
          </a:custGeom>
          <a:solidFill>
            <a:srgbClr val="66FF66"/>
          </a:solidFill>
          <a:ln w="9525">
            <a:solidFill>
              <a:srgbClr val="0000FF"/>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36" name="Line 22"/>
          <p:cNvSpPr>
            <a:spLocks noChangeShapeType="1"/>
          </p:cNvSpPr>
          <p:nvPr/>
        </p:nvSpPr>
        <p:spPr bwMode="auto">
          <a:xfrm>
            <a:off x="2705720" y="2212410"/>
            <a:ext cx="0" cy="117997"/>
          </a:xfrm>
          <a:prstGeom prst="line">
            <a:avLst/>
          </a:prstGeom>
          <a:noFill/>
          <a:ln w="952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37" name="Line 23"/>
          <p:cNvSpPr>
            <a:spLocks noChangeShapeType="1"/>
          </p:cNvSpPr>
          <p:nvPr/>
        </p:nvSpPr>
        <p:spPr bwMode="auto">
          <a:xfrm flipV="1">
            <a:off x="3147133" y="2212410"/>
            <a:ext cx="4993" cy="243368"/>
          </a:xfrm>
          <a:prstGeom prst="line">
            <a:avLst/>
          </a:prstGeom>
          <a:noFill/>
          <a:ln w="952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38" name="Text Box 27"/>
          <p:cNvSpPr txBox="1">
            <a:spLocks noChangeArrowheads="1"/>
          </p:cNvSpPr>
          <p:nvPr/>
        </p:nvSpPr>
        <p:spPr bwMode="auto">
          <a:xfrm>
            <a:off x="4184250" y="3133517"/>
            <a:ext cx="481222" cy="2616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anose="020B0503020204020204" pitchFamily="34" charset="-122"/>
                <a:ea typeface="微软雅黑" panose="020B0503020204020204" pitchFamily="34" charset="-122"/>
              </a:rPr>
              <a:t>SIFS</a:t>
            </a:r>
          </a:p>
        </p:txBody>
      </p:sp>
      <p:sp>
        <p:nvSpPr>
          <p:cNvPr id="139" name="Line 30"/>
          <p:cNvSpPr>
            <a:spLocks noChangeShapeType="1"/>
          </p:cNvSpPr>
          <p:nvPr/>
        </p:nvSpPr>
        <p:spPr bwMode="auto">
          <a:xfrm flipH="1" flipV="1">
            <a:off x="4233685" y="3154539"/>
            <a:ext cx="0" cy="257196"/>
          </a:xfrm>
          <a:prstGeom prst="line">
            <a:avLst/>
          </a:prstGeom>
          <a:noFill/>
          <a:ln w="952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40" name="Line 32"/>
          <p:cNvSpPr>
            <a:spLocks noChangeShapeType="1"/>
          </p:cNvSpPr>
          <p:nvPr/>
        </p:nvSpPr>
        <p:spPr bwMode="auto">
          <a:xfrm>
            <a:off x="1962710" y="3898471"/>
            <a:ext cx="5344881" cy="0"/>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41" name="Text Box 33"/>
          <p:cNvSpPr txBox="1">
            <a:spLocks noChangeArrowheads="1"/>
          </p:cNvSpPr>
          <p:nvPr/>
        </p:nvSpPr>
        <p:spPr bwMode="auto">
          <a:xfrm>
            <a:off x="6997003" y="3627987"/>
            <a:ext cx="492443"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200" b="1">
                <a:latin typeface="微软雅黑" panose="020B0503020204020204" pitchFamily="34" charset="-122"/>
                <a:ea typeface="微软雅黑" panose="020B0503020204020204" pitchFamily="34" charset="-122"/>
              </a:rPr>
              <a:t>时间</a:t>
            </a:r>
          </a:p>
        </p:txBody>
      </p:sp>
      <p:sp>
        <p:nvSpPr>
          <p:cNvPr id="142" name="Freeform 34"/>
          <p:cNvSpPr>
            <a:spLocks/>
          </p:cNvSpPr>
          <p:nvPr/>
        </p:nvSpPr>
        <p:spPr bwMode="auto">
          <a:xfrm>
            <a:off x="3145134" y="3679994"/>
            <a:ext cx="1633824" cy="218478"/>
          </a:xfrm>
          <a:custGeom>
            <a:avLst/>
            <a:gdLst>
              <a:gd name="T0" fmla="*/ 0 w 624"/>
              <a:gd name="T1" fmla="*/ 240 h 240"/>
              <a:gd name="T2" fmla="*/ 0 w 624"/>
              <a:gd name="T3" fmla="*/ 0 h 240"/>
              <a:gd name="T4" fmla="*/ 624 w 624"/>
              <a:gd name="T5" fmla="*/ 0 h 240"/>
              <a:gd name="T6" fmla="*/ 624 w 624"/>
              <a:gd name="T7" fmla="*/ 240 h 240"/>
            </a:gdLst>
            <a:ahLst/>
            <a:cxnLst>
              <a:cxn ang="0">
                <a:pos x="T0" y="T1"/>
              </a:cxn>
              <a:cxn ang="0">
                <a:pos x="T2" y="T3"/>
              </a:cxn>
              <a:cxn ang="0">
                <a:pos x="T4" y="T5"/>
              </a:cxn>
              <a:cxn ang="0">
                <a:pos x="T6" y="T7"/>
              </a:cxn>
            </a:cxnLst>
            <a:rect l="0" t="0" r="r" b="b"/>
            <a:pathLst>
              <a:path w="624" h="240">
                <a:moveTo>
                  <a:pt x="0" y="240"/>
                </a:moveTo>
                <a:lnTo>
                  <a:pt x="0" y="0"/>
                </a:lnTo>
                <a:lnTo>
                  <a:pt x="624" y="0"/>
                </a:lnTo>
                <a:lnTo>
                  <a:pt x="624" y="240"/>
                </a:lnTo>
              </a:path>
            </a:pathLst>
          </a:custGeom>
          <a:solidFill>
            <a:srgbClr val="FF99FF"/>
          </a:solidFill>
          <a:ln w="9525">
            <a:solidFill>
              <a:srgbClr val="0000FF"/>
            </a:solidFill>
            <a:round/>
            <a:headEnd/>
            <a:tailEnd/>
          </a:ln>
          <a:effectLs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43" name="Text Box 35"/>
          <p:cNvSpPr txBox="1">
            <a:spLocks noChangeArrowheads="1"/>
          </p:cNvSpPr>
          <p:nvPr/>
        </p:nvSpPr>
        <p:spPr bwMode="auto">
          <a:xfrm>
            <a:off x="3395749" y="3653684"/>
            <a:ext cx="1300742"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NAV</a:t>
            </a:r>
            <a:r>
              <a:rPr kumimoji="1" lang="zh-CN" altLang="en-US" sz="1200" b="1" dirty="0">
                <a:latin typeface="微软雅黑" panose="020B0503020204020204" pitchFamily="34" charset="-122"/>
                <a:ea typeface="微软雅黑" panose="020B0503020204020204" pitchFamily="34" charset="-122"/>
              </a:rPr>
              <a:t>（媒体忙）</a:t>
            </a:r>
          </a:p>
        </p:txBody>
      </p:sp>
      <p:grpSp>
        <p:nvGrpSpPr>
          <p:cNvPr id="3" name="组合 2"/>
          <p:cNvGrpSpPr/>
          <p:nvPr/>
        </p:nvGrpSpPr>
        <p:grpSpPr>
          <a:xfrm>
            <a:off x="2685248" y="2145295"/>
            <a:ext cx="2584207" cy="1399160"/>
            <a:chOff x="2685248" y="2145295"/>
            <a:chExt cx="2584207" cy="1399160"/>
          </a:xfrm>
        </p:grpSpPr>
        <p:sp>
          <p:nvSpPr>
            <p:cNvPr id="133" name="Text Box 15"/>
            <p:cNvSpPr txBox="1">
              <a:spLocks noChangeArrowheads="1"/>
            </p:cNvSpPr>
            <p:nvPr/>
          </p:nvSpPr>
          <p:spPr bwMode="auto">
            <a:xfrm>
              <a:off x="2685248" y="2145295"/>
              <a:ext cx="508473" cy="2616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anose="020B0503020204020204" pitchFamily="34" charset="-122"/>
                  <a:ea typeface="微软雅黑" panose="020B0503020204020204" pitchFamily="34" charset="-122"/>
                </a:rPr>
                <a:t>DIFS</a:t>
              </a:r>
            </a:p>
          </p:txBody>
        </p:sp>
        <p:sp>
          <p:nvSpPr>
            <p:cNvPr id="144" name="Text Box 36"/>
            <p:cNvSpPr txBox="1">
              <a:spLocks noChangeArrowheads="1"/>
            </p:cNvSpPr>
            <p:nvPr/>
          </p:nvSpPr>
          <p:spPr bwMode="auto">
            <a:xfrm>
              <a:off x="4760982" y="3282845"/>
              <a:ext cx="508473" cy="2616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anose="020B0503020204020204" pitchFamily="34" charset="-122"/>
                  <a:ea typeface="微软雅黑" panose="020B0503020204020204" pitchFamily="34" charset="-122"/>
                </a:rPr>
                <a:t>DIFS</a:t>
              </a:r>
            </a:p>
          </p:txBody>
        </p:sp>
      </p:grpSp>
      <p:sp>
        <p:nvSpPr>
          <p:cNvPr id="145" name="Line 37"/>
          <p:cNvSpPr>
            <a:spLocks noChangeShapeType="1"/>
          </p:cNvSpPr>
          <p:nvPr/>
        </p:nvSpPr>
        <p:spPr bwMode="auto">
          <a:xfrm flipV="1">
            <a:off x="4787947" y="3514061"/>
            <a:ext cx="422437"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46" name="Line 38"/>
          <p:cNvSpPr>
            <a:spLocks noChangeShapeType="1"/>
          </p:cNvSpPr>
          <p:nvPr/>
        </p:nvSpPr>
        <p:spPr bwMode="auto">
          <a:xfrm flipH="1" flipV="1">
            <a:off x="4778958" y="3148086"/>
            <a:ext cx="0" cy="24705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47" name="Line 39"/>
          <p:cNvSpPr>
            <a:spLocks noChangeShapeType="1"/>
          </p:cNvSpPr>
          <p:nvPr/>
        </p:nvSpPr>
        <p:spPr bwMode="auto">
          <a:xfrm>
            <a:off x="5210384" y="3148086"/>
            <a:ext cx="0" cy="498721"/>
          </a:xfrm>
          <a:prstGeom prst="line">
            <a:avLst/>
          </a:prstGeom>
          <a:noFill/>
          <a:ln w="952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48" name="Freeform 40"/>
          <p:cNvSpPr>
            <a:spLocks/>
          </p:cNvSpPr>
          <p:nvPr/>
        </p:nvSpPr>
        <p:spPr bwMode="auto">
          <a:xfrm>
            <a:off x="6012316" y="3679994"/>
            <a:ext cx="869842" cy="218478"/>
          </a:xfrm>
          <a:custGeom>
            <a:avLst/>
            <a:gdLst>
              <a:gd name="T0" fmla="*/ 0 w 624"/>
              <a:gd name="T1" fmla="*/ 240 h 240"/>
              <a:gd name="T2" fmla="*/ 0 w 624"/>
              <a:gd name="T3" fmla="*/ 0 h 240"/>
              <a:gd name="T4" fmla="*/ 624 w 624"/>
              <a:gd name="T5" fmla="*/ 0 h 240"/>
              <a:gd name="T6" fmla="*/ 624 w 624"/>
              <a:gd name="T7" fmla="*/ 240 h 240"/>
            </a:gdLst>
            <a:ahLst/>
            <a:cxnLst>
              <a:cxn ang="0">
                <a:pos x="T0" y="T1"/>
              </a:cxn>
              <a:cxn ang="0">
                <a:pos x="T2" y="T3"/>
              </a:cxn>
              <a:cxn ang="0">
                <a:pos x="T4" y="T5"/>
              </a:cxn>
              <a:cxn ang="0">
                <a:pos x="T6" y="T7"/>
              </a:cxn>
            </a:cxnLst>
            <a:rect l="0" t="0" r="r" b="b"/>
            <a:pathLst>
              <a:path w="624" h="240">
                <a:moveTo>
                  <a:pt x="0" y="240"/>
                </a:moveTo>
                <a:lnTo>
                  <a:pt x="0" y="0"/>
                </a:lnTo>
                <a:lnTo>
                  <a:pt x="624" y="0"/>
                </a:lnTo>
                <a:lnTo>
                  <a:pt x="624" y="240"/>
                </a:lnTo>
              </a:path>
            </a:pathLst>
          </a:custGeom>
          <a:solidFill>
            <a:srgbClr val="FFFF00"/>
          </a:solidFill>
          <a:ln w="9525">
            <a:solidFill>
              <a:srgbClr val="0000FF"/>
            </a:solidFill>
            <a:round/>
            <a:headEnd/>
            <a:tailEnd/>
          </a:ln>
          <a:effectLs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49" name="Freeform 41"/>
          <p:cNvSpPr>
            <a:spLocks/>
          </p:cNvSpPr>
          <p:nvPr/>
        </p:nvSpPr>
        <p:spPr bwMode="auto">
          <a:xfrm>
            <a:off x="5206389" y="3679994"/>
            <a:ext cx="805926" cy="218478"/>
          </a:xfrm>
          <a:custGeom>
            <a:avLst/>
            <a:gdLst>
              <a:gd name="T0" fmla="*/ 0 w 780"/>
              <a:gd name="T1" fmla="*/ 240 h 240"/>
              <a:gd name="T2" fmla="*/ 0 w 780"/>
              <a:gd name="T3" fmla="*/ 0 h 240"/>
              <a:gd name="T4" fmla="*/ 780 w 780"/>
              <a:gd name="T5" fmla="*/ 0 h 240"/>
            </a:gdLst>
            <a:ahLst/>
            <a:cxnLst>
              <a:cxn ang="0">
                <a:pos x="T0" y="T1"/>
              </a:cxn>
              <a:cxn ang="0">
                <a:pos x="T2" y="T3"/>
              </a:cxn>
              <a:cxn ang="0">
                <a:pos x="T4" y="T5"/>
              </a:cxn>
            </a:cxnLst>
            <a:rect l="0" t="0" r="r" b="b"/>
            <a:pathLst>
              <a:path w="780" h="240">
                <a:moveTo>
                  <a:pt x="0" y="240"/>
                </a:moveTo>
                <a:lnTo>
                  <a:pt x="0" y="0"/>
                </a:lnTo>
                <a:lnTo>
                  <a:pt x="780" y="0"/>
                </a:lnTo>
              </a:path>
            </a:pathLst>
          </a:custGeom>
          <a:noFill/>
          <a:ln w="9525">
            <a:solidFill>
              <a:srgbClr val="0000FF"/>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0" name="Line 42"/>
          <p:cNvSpPr>
            <a:spLocks noChangeShapeType="1"/>
          </p:cNvSpPr>
          <p:nvPr/>
        </p:nvSpPr>
        <p:spPr bwMode="auto">
          <a:xfrm>
            <a:off x="5305257" y="3677228"/>
            <a:ext cx="0" cy="219400"/>
          </a:xfrm>
          <a:prstGeom prst="line">
            <a:avLst/>
          </a:prstGeom>
          <a:noFill/>
          <a:ln w="952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1" name="Line 43"/>
          <p:cNvSpPr>
            <a:spLocks noChangeShapeType="1"/>
          </p:cNvSpPr>
          <p:nvPr/>
        </p:nvSpPr>
        <p:spPr bwMode="auto">
          <a:xfrm>
            <a:off x="5404126" y="3677228"/>
            <a:ext cx="0" cy="219400"/>
          </a:xfrm>
          <a:prstGeom prst="line">
            <a:avLst/>
          </a:prstGeom>
          <a:noFill/>
          <a:ln w="952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2" name="Line 44"/>
          <p:cNvSpPr>
            <a:spLocks noChangeShapeType="1"/>
          </p:cNvSpPr>
          <p:nvPr/>
        </p:nvSpPr>
        <p:spPr bwMode="auto">
          <a:xfrm>
            <a:off x="5502994" y="3677228"/>
            <a:ext cx="0" cy="219400"/>
          </a:xfrm>
          <a:prstGeom prst="line">
            <a:avLst/>
          </a:prstGeom>
          <a:noFill/>
          <a:ln w="952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3" name="Line 45"/>
          <p:cNvSpPr>
            <a:spLocks noChangeShapeType="1"/>
          </p:cNvSpPr>
          <p:nvPr/>
        </p:nvSpPr>
        <p:spPr bwMode="auto">
          <a:xfrm>
            <a:off x="5602861" y="3677228"/>
            <a:ext cx="0" cy="219400"/>
          </a:xfrm>
          <a:prstGeom prst="line">
            <a:avLst/>
          </a:prstGeom>
          <a:noFill/>
          <a:ln w="952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4" name="Line 46"/>
          <p:cNvSpPr>
            <a:spLocks noChangeShapeType="1"/>
          </p:cNvSpPr>
          <p:nvPr/>
        </p:nvSpPr>
        <p:spPr bwMode="auto">
          <a:xfrm>
            <a:off x="5701729" y="3677228"/>
            <a:ext cx="0" cy="219400"/>
          </a:xfrm>
          <a:prstGeom prst="line">
            <a:avLst/>
          </a:prstGeom>
          <a:noFill/>
          <a:ln w="952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5" name="Line 47"/>
          <p:cNvSpPr>
            <a:spLocks noChangeShapeType="1"/>
          </p:cNvSpPr>
          <p:nvPr/>
        </p:nvSpPr>
        <p:spPr bwMode="auto">
          <a:xfrm>
            <a:off x="5800598" y="3682759"/>
            <a:ext cx="0" cy="219400"/>
          </a:xfrm>
          <a:prstGeom prst="line">
            <a:avLst/>
          </a:prstGeom>
          <a:noFill/>
          <a:ln w="952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6" name="Line 48"/>
          <p:cNvSpPr>
            <a:spLocks noChangeShapeType="1"/>
          </p:cNvSpPr>
          <p:nvPr/>
        </p:nvSpPr>
        <p:spPr bwMode="auto">
          <a:xfrm>
            <a:off x="5906457" y="3682759"/>
            <a:ext cx="0" cy="219400"/>
          </a:xfrm>
          <a:prstGeom prst="line">
            <a:avLst/>
          </a:prstGeom>
          <a:noFill/>
          <a:ln w="952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7" name="Line 49"/>
          <p:cNvSpPr>
            <a:spLocks noChangeShapeType="1"/>
          </p:cNvSpPr>
          <p:nvPr/>
        </p:nvSpPr>
        <p:spPr bwMode="auto">
          <a:xfrm>
            <a:off x="5227361" y="3518669"/>
            <a:ext cx="803930"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8" name="AutoShape 52"/>
          <p:cNvSpPr>
            <a:spLocks/>
          </p:cNvSpPr>
          <p:nvPr/>
        </p:nvSpPr>
        <p:spPr bwMode="auto">
          <a:xfrm rot="16200000">
            <a:off x="3928591" y="3156882"/>
            <a:ext cx="83888" cy="1616847"/>
          </a:xfrm>
          <a:prstGeom prst="leftBrace">
            <a:avLst>
              <a:gd name="adj1" fmla="val 148261"/>
              <a:gd name="adj2" fmla="val 50000"/>
            </a:avLst>
          </a:prstGeom>
          <a:noFill/>
          <a:ln w="9525">
            <a:solidFill>
              <a:srgbClr val="0000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59" name="AutoShape 53"/>
          <p:cNvSpPr>
            <a:spLocks/>
          </p:cNvSpPr>
          <p:nvPr/>
        </p:nvSpPr>
        <p:spPr bwMode="auto">
          <a:xfrm rot="16200000">
            <a:off x="5576627" y="3557579"/>
            <a:ext cx="65451" cy="785953"/>
          </a:xfrm>
          <a:prstGeom prst="leftBrace">
            <a:avLst>
              <a:gd name="adj1" fmla="val 92371"/>
              <a:gd name="adj2" fmla="val 50000"/>
            </a:avLst>
          </a:prstGeom>
          <a:noFill/>
          <a:ln w="9525">
            <a:solidFill>
              <a:srgbClr val="0000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60" name="Text Box 54"/>
          <p:cNvSpPr txBox="1">
            <a:spLocks noChangeArrowheads="1"/>
          </p:cNvSpPr>
          <p:nvPr/>
        </p:nvSpPr>
        <p:spPr bwMode="auto">
          <a:xfrm>
            <a:off x="3588713" y="3976649"/>
            <a:ext cx="800219"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anose="020B0503020204020204" pitchFamily="34" charset="-122"/>
                <a:ea typeface="微软雅黑" panose="020B0503020204020204" pitchFamily="34" charset="-122"/>
              </a:rPr>
              <a:t>推迟接入</a:t>
            </a:r>
          </a:p>
        </p:txBody>
      </p:sp>
      <p:sp>
        <p:nvSpPr>
          <p:cNvPr id="161" name="Text Box 55"/>
          <p:cNvSpPr txBox="1">
            <a:spLocks noChangeArrowheads="1"/>
          </p:cNvSpPr>
          <p:nvPr/>
        </p:nvSpPr>
        <p:spPr bwMode="auto">
          <a:xfrm>
            <a:off x="5077895" y="3948993"/>
            <a:ext cx="1107996"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anose="020B0503020204020204" pitchFamily="34" charset="-122"/>
                <a:ea typeface="微软雅黑" panose="020B0503020204020204" pitchFamily="34" charset="-122"/>
              </a:rPr>
              <a:t>等待重试时间</a:t>
            </a:r>
          </a:p>
        </p:txBody>
      </p:sp>
      <p:sp>
        <p:nvSpPr>
          <p:cNvPr id="162" name="Line 56"/>
          <p:cNvSpPr>
            <a:spLocks noChangeShapeType="1"/>
          </p:cNvSpPr>
          <p:nvPr/>
        </p:nvSpPr>
        <p:spPr bwMode="auto">
          <a:xfrm flipV="1">
            <a:off x="2697731" y="2467762"/>
            <a:ext cx="0" cy="174230"/>
          </a:xfrm>
          <a:prstGeom prst="line">
            <a:avLst/>
          </a:prstGeom>
          <a:noFill/>
          <a:ln w="9525">
            <a:solidFill>
              <a:srgbClr val="0000FF"/>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63" name="Text Box 57"/>
          <p:cNvSpPr txBox="1">
            <a:spLocks noChangeArrowheads="1"/>
          </p:cNvSpPr>
          <p:nvPr/>
        </p:nvSpPr>
        <p:spPr bwMode="auto">
          <a:xfrm>
            <a:off x="2216516" y="2590739"/>
            <a:ext cx="954107"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200" b="1" dirty="0">
                <a:latin typeface="微软雅黑" panose="020B0503020204020204" pitchFamily="34" charset="-122"/>
                <a:ea typeface="微软雅黑" panose="020B0503020204020204" pitchFamily="34" charset="-122"/>
              </a:rPr>
              <a:t>有帧要发送</a:t>
            </a:r>
          </a:p>
        </p:txBody>
      </p:sp>
      <p:sp>
        <p:nvSpPr>
          <p:cNvPr id="164" name="Line 58"/>
          <p:cNvSpPr>
            <a:spLocks noChangeShapeType="1"/>
          </p:cNvSpPr>
          <p:nvPr/>
        </p:nvSpPr>
        <p:spPr bwMode="auto">
          <a:xfrm>
            <a:off x="6030292" y="3425563"/>
            <a:ext cx="0" cy="213869"/>
          </a:xfrm>
          <a:prstGeom prst="line">
            <a:avLst/>
          </a:prstGeom>
          <a:noFill/>
          <a:ln w="952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65" name="Text Box 59"/>
          <p:cNvSpPr txBox="1">
            <a:spLocks noChangeArrowheads="1"/>
          </p:cNvSpPr>
          <p:nvPr/>
        </p:nvSpPr>
        <p:spPr bwMode="auto">
          <a:xfrm>
            <a:off x="1718820" y="2465187"/>
            <a:ext cx="492443"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200" b="1" dirty="0">
                <a:latin typeface="微软雅黑" panose="020B0503020204020204" pitchFamily="34" charset="-122"/>
                <a:ea typeface="微软雅黑" panose="020B0503020204020204" pitchFamily="34" charset="-122"/>
              </a:rPr>
              <a:t>源站</a:t>
            </a:r>
          </a:p>
        </p:txBody>
      </p:sp>
      <p:sp>
        <p:nvSpPr>
          <p:cNvPr id="166" name="Text Box 61"/>
          <p:cNvSpPr txBox="1">
            <a:spLocks noChangeArrowheads="1"/>
          </p:cNvSpPr>
          <p:nvPr/>
        </p:nvSpPr>
        <p:spPr bwMode="auto">
          <a:xfrm>
            <a:off x="6997003" y="2861931"/>
            <a:ext cx="492443"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200" b="1">
                <a:latin typeface="微软雅黑" panose="020B0503020204020204" pitchFamily="34" charset="-122"/>
                <a:ea typeface="微软雅黑" panose="020B0503020204020204" pitchFamily="34" charset="-122"/>
              </a:rPr>
              <a:t>时间</a:t>
            </a:r>
          </a:p>
        </p:txBody>
      </p:sp>
      <p:sp>
        <p:nvSpPr>
          <p:cNvPr id="167" name="Text Box 62"/>
          <p:cNvSpPr txBox="1">
            <a:spLocks noChangeArrowheads="1"/>
          </p:cNvSpPr>
          <p:nvPr/>
        </p:nvSpPr>
        <p:spPr bwMode="auto">
          <a:xfrm>
            <a:off x="1663683" y="3123389"/>
            <a:ext cx="646331"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200" b="1">
                <a:latin typeface="微软雅黑" panose="020B0503020204020204" pitchFamily="34" charset="-122"/>
                <a:ea typeface="微软雅黑" panose="020B0503020204020204" pitchFamily="34" charset="-122"/>
              </a:rPr>
              <a:t>目的站</a:t>
            </a:r>
          </a:p>
        </p:txBody>
      </p:sp>
      <p:sp>
        <p:nvSpPr>
          <p:cNvPr id="168" name="Line 64"/>
          <p:cNvSpPr>
            <a:spLocks noChangeShapeType="1"/>
          </p:cNvSpPr>
          <p:nvPr/>
        </p:nvSpPr>
        <p:spPr bwMode="auto">
          <a:xfrm flipH="1">
            <a:off x="4595203" y="3149930"/>
            <a:ext cx="998" cy="248899"/>
          </a:xfrm>
          <a:prstGeom prst="line">
            <a:avLst/>
          </a:prstGeom>
          <a:noFill/>
          <a:ln w="952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69" name="Text Box 65"/>
          <p:cNvSpPr txBox="1">
            <a:spLocks noChangeArrowheads="1"/>
          </p:cNvSpPr>
          <p:nvPr/>
        </p:nvSpPr>
        <p:spPr bwMode="auto">
          <a:xfrm>
            <a:off x="5045673" y="2707442"/>
            <a:ext cx="509178"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en-US" altLang="zh-CN" sz="1200" b="1">
                <a:latin typeface="微软雅黑" panose="020B0503020204020204" pitchFamily="34" charset="-122"/>
                <a:ea typeface="微软雅黑" panose="020B0503020204020204" pitchFamily="34" charset="-122"/>
              </a:rPr>
              <a:t>ACK</a:t>
            </a:r>
          </a:p>
        </p:txBody>
      </p:sp>
      <p:sp>
        <p:nvSpPr>
          <p:cNvPr id="170" name="Line 66"/>
          <p:cNvSpPr>
            <a:spLocks noChangeShapeType="1"/>
          </p:cNvSpPr>
          <p:nvPr/>
        </p:nvSpPr>
        <p:spPr bwMode="auto">
          <a:xfrm>
            <a:off x="4776961" y="2455778"/>
            <a:ext cx="1998" cy="1194716"/>
          </a:xfrm>
          <a:prstGeom prst="line">
            <a:avLst/>
          </a:prstGeom>
          <a:noFill/>
          <a:ln w="952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71" name="Text Box 67"/>
          <p:cNvSpPr txBox="1">
            <a:spLocks noChangeArrowheads="1"/>
          </p:cNvSpPr>
          <p:nvPr/>
        </p:nvSpPr>
        <p:spPr bwMode="auto">
          <a:xfrm>
            <a:off x="4727361" y="3509440"/>
            <a:ext cx="481222" cy="2616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anose="020B0503020204020204" pitchFamily="34" charset="-122"/>
                <a:ea typeface="微软雅黑" panose="020B0503020204020204" pitchFamily="34" charset="-122"/>
              </a:rPr>
              <a:t>SIFS</a:t>
            </a:r>
          </a:p>
        </p:txBody>
      </p:sp>
      <p:sp>
        <p:nvSpPr>
          <p:cNvPr id="172" name="Line 68"/>
          <p:cNvSpPr>
            <a:spLocks noChangeShapeType="1"/>
          </p:cNvSpPr>
          <p:nvPr/>
        </p:nvSpPr>
        <p:spPr bwMode="auto">
          <a:xfrm>
            <a:off x="5126496" y="3693821"/>
            <a:ext cx="0" cy="87576"/>
          </a:xfrm>
          <a:prstGeom prst="line">
            <a:avLst/>
          </a:prstGeom>
          <a:noFill/>
          <a:ln w="952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73" name="Line 69"/>
          <p:cNvSpPr>
            <a:spLocks noChangeShapeType="1"/>
          </p:cNvSpPr>
          <p:nvPr/>
        </p:nvSpPr>
        <p:spPr bwMode="auto">
          <a:xfrm>
            <a:off x="3144136" y="2467762"/>
            <a:ext cx="0" cy="1182733"/>
          </a:xfrm>
          <a:prstGeom prst="line">
            <a:avLst/>
          </a:prstGeom>
          <a:noFill/>
          <a:ln w="9525">
            <a:solidFill>
              <a:srgbClr val="0000FF"/>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74" name="Text Box 70"/>
          <p:cNvSpPr txBox="1">
            <a:spLocks noChangeArrowheads="1"/>
          </p:cNvSpPr>
          <p:nvPr/>
        </p:nvSpPr>
        <p:spPr bwMode="auto">
          <a:xfrm>
            <a:off x="1638941" y="3898663"/>
            <a:ext cx="692818"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en-US" altLang="zh-CN" sz="1200" b="1" dirty="0">
                <a:latin typeface="微软雅黑" panose="020B0503020204020204" pitchFamily="34" charset="-122"/>
                <a:ea typeface="微软雅黑" panose="020B0503020204020204" pitchFamily="34" charset="-122"/>
              </a:rPr>
              <a:t> </a:t>
            </a:r>
            <a:r>
              <a:rPr kumimoji="1" lang="zh-CN" altLang="en-US" sz="1200" b="1" dirty="0">
                <a:latin typeface="微软雅黑" panose="020B0503020204020204" pitchFamily="34" charset="-122"/>
                <a:ea typeface="微软雅黑" panose="020B0503020204020204" pitchFamily="34" charset="-122"/>
              </a:rPr>
              <a:t>其他站</a:t>
            </a:r>
          </a:p>
        </p:txBody>
      </p:sp>
      <p:sp>
        <p:nvSpPr>
          <p:cNvPr id="175" name="Line 71"/>
          <p:cNvSpPr>
            <a:spLocks noChangeShapeType="1"/>
          </p:cNvSpPr>
          <p:nvPr/>
        </p:nvSpPr>
        <p:spPr bwMode="auto">
          <a:xfrm flipV="1">
            <a:off x="3144136" y="3913221"/>
            <a:ext cx="0" cy="174230"/>
          </a:xfrm>
          <a:prstGeom prst="line">
            <a:avLst/>
          </a:prstGeom>
          <a:noFill/>
          <a:ln w="9525">
            <a:solidFill>
              <a:srgbClr val="0000FF"/>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76" name="Text Box 72"/>
          <p:cNvSpPr txBox="1">
            <a:spLocks noChangeArrowheads="1"/>
          </p:cNvSpPr>
          <p:nvPr/>
        </p:nvSpPr>
        <p:spPr bwMode="auto">
          <a:xfrm>
            <a:off x="2681561" y="4040436"/>
            <a:ext cx="954107"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200" b="1">
                <a:latin typeface="微软雅黑" panose="020B0503020204020204" pitchFamily="34" charset="-122"/>
                <a:ea typeface="微软雅黑" panose="020B0503020204020204" pitchFamily="34" charset="-122"/>
              </a:rPr>
              <a:t>有帧要发送</a:t>
            </a:r>
          </a:p>
        </p:txBody>
      </p:sp>
      <p:sp>
        <p:nvSpPr>
          <p:cNvPr id="177" name="Line 73"/>
          <p:cNvSpPr>
            <a:spLocks noChangeShapeType="1"/>
          </p:cNvSpPr>
          <p:nvPr/>
        </p:nvSpPr>
        <p:spPr bwMode="auto">
          <a:xfrm>
            <a:off x="4259650" y="3363799"/>
            <a:ext cx="336551" cy="2766"/>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78" name="Line 74"/>
          <p:cNvSpPr>
            <a:spLocks noChangeShapeType="1"/>
          </p:cNvSpPr>
          <p:nvPr/>
        </p:nvSpPr>
        <p:spPr bwMode="auto">
          <a:xfrm flipV="1">
            <a:off x="4781955" y="3736226"/>
            <a:ext cx="334555" cy="922"/>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79" name="Line 80"/>
          <p:cNvSpPr>
            <a:spLocks noChangeShapeType="1"/>
          </p:cNvSpPr>
          <p:nvPr/>
        </p:nvSpPr>
        <p:spPr bwMode="auto">
          <a:xfrm>
            <a:off x="3147133" y="2455778"/>
            <a:ext cx="89880" cy="669262"/>
          </a:xfrm>
          <a:prstGeom prst="line">
            <a:avLst/>
          </a:prstGeom>
          <a:noFill/>
          <a:ln w="952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80" name="Line 81"/>
          <p:cNvSpPr>
            <a:spLocks noChangeShapeType="1"/>
          </p:cNvSpPr>
          <p:nvPr/>
        </p:nvSpPr>
        <p:spPr bwMode="auto">
          <a:xfrm>
            <a:off x="4143805" y="2455778"/>
            <a:ext cx="89880" cy="669262"/>
          </a:xfrm>
          <a:prstGeom prst="line">
            <a:avLst/>
          </a:prstGeom>
          <a:noFill/>
          <a:ln w="952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81" name="Line 82"/>
          <p:cNvSpPr>
            <a:spLocks noChangeShapeType="1"/>
          </p:cNvSpPr>
          <p:nvPr/>
        </p:nvSpPr>
        <p:spPr bwMode="auto">
          <a:xfrm flipH="1">
            <a:off x="4687081" y="2455778"/>
            <a:ext cx="89880" cy="669262"/>
          </a:xfrm>
          <a:prstGeom prst="line">
            <a:avLst/>
          </a:prstGeom>
          <a:noFill/>
          <a:ln w="9525">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82" name="Line 83"/>
          <p:cNvSpPr>
            <a:spLocks noChangeShapeType="1"/>
          </p:cNvSpPr>
          <p:nvPr/>
        </p:nvSpPr>
        <p:spPr bwMode="auto">
          <a:xfrm flipH="1">
            <a:off x="4597201" y="2455778"/>
            <a:ext cx="89880" cy="669262"/>
          </a:xfrm>
          <a:prstGeom prst="line">
            <a:avLst/>
          </a:prstGeom>
          <a:noFill/>
          <a:ln w="9525">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83" name="AutoShape 84"/>
          <p:cNvSpPr>
            <a:spLocks noChangeArrowheads="1"/>
          </p:cNvSpPr>
          <p:nvPr/>
        </p:nvSpPr>
        <p:spPr bwMode="auto">
          <a:xfrm rot="21038972">
            <a:off x="3648044" y="2708759"/>
            <a:ext cx="135819" cy="374505"/>
          </a:xfrm>
          <a:prstGeom prst="downArrow">
            <a:avLst>
              <a:gd name="adj1" fmla="val 50000"/>
              <a:gd name="adj2" fmla="val 83456"/>
            </a:avLst>
          </a:prstGeom>
          <a:solidFill>
            <a:schemeClr val="bg1"/>
          </a:solidFill>
          <a:ln w="63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84" name="Text Box 26"/>
          <p:cNvSpPr txBox="1">
            <a:spLocks noChangeArrowheads="1"/>
          </p:cNvSpPr>
          <p:nvPr/>
        </p:nvSpPr>
        <p:spPr bwMode="auto">
          <a:xfrm>
            <a:off x="3184153" y="2455777"/>
            <a:ext cx="987771"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200" b="1" dirty="0">
                <a:solidFill>
                  <a:schemeClr val="bg1"/>
                </a:solidFill>
                <a:latin typeface="微软雅黑" panose="020B0503020204020204" pitchFamily="34" charset="-122"/>
                <a:ea typeface="微软雅黑" panose="020B0503020204020204" pitchFamily="34" charset="-122"/>
              </a:rPr>
              <a:t>发送第 </a:t>
            </a:r>
            <a:r>
              <a:rPr kumimoji="1" lang="en-US" altLang="zh-CN" sz="1200" b="1" dirty="0">
                <a:solidFill>
                  <a:schemeClr val="bg1"/>
                </a:solidFill>
                <a:latin typeface="微软雅黑" panose="020B0503020204020204" pitchFamily="34" charset="-122"/>
                <a:ea typeface="微软雅黑" panose="020B0503020204020204" pitchFamily="34" charset="-122"/>
              </a:rPr>
              <a:t>1 </a:t>
            </a:r>
            <a:r>
              <a:rPr kumimoji="1" lang="zh-CN" altLang="en-US" sz="1200" b="1" dirty="0">
                <a:solidFill>
                  <a:schemeClr val="bg1"/>
                </a:solidFill>
                <a:latin typeface="微软雅黑" panose="020B0503020204020204" pitchFamily="34" charset="-122"/>
                <a:ea typeface="微软雅黑" panose="020B0503020204020204" pitchFamily="34" charset="-122"/>
              </a:rPr>
              <a:t>帧</a:t>
            </a:r>
          </a:p>
        </p:txBody>
      </p:sp>
      <p:sp>
        <p:nvSpPr>
          <p:cNvPr id="185" name="Freeform 88"/>
          <p:cNvSpPr>
            <a:spLocks/>
          </p:cNvSpPr>
          <p:nvPr/>
        </p:nvSpPr>
        <p:spPr bwMode="auto">
          <a:xfrm>
            <a:off x="4596202" y="2455778"/>
            <a:ext cx="180760" cy="669262"/>
          </a:xfrm>
          <a:custGeom>
            <a:avLst/>
            <a:gdLst>
              <a:gd name="T0" fmla="*/ 91 w 181"/>
              <a:gd name="T1" fmla="*/ 0 h 726"/>
              <a:gd name="T2" fmla="*/ 0 w 181"/>
              <a:gd name="T3" fmla="*/ 726 h 726"/>
              <a:gd name="T4" fmla="*/ 91 w 181"/>
              <a:gd name="T5" fmla="*/ 726 h 726"/>
              <a:gd name="T6" fmla="*/ 181 w 181"/>
              <a:gd name="T7" fmla="*/ 0 h 726"/>
              <a:gd name="T8" fmla="*/ 91 w 181"/>
              <a:gd name="T9" fmla="*/ 0 h 726"/>
            </a:gdLst>
            <a:ahLst/>
            <a:cxnLst>
              <a:cxn ang="0">
                <a:pos x="T0" y="T1"/>
              </a:cxn>
              <a:cxn ang="0">
                <a:pos x="T2" y="T3"/>
              </a:cxn>
              <a:cxn ang="0">
                <a:pos x="T4" y="T5"/>
              </a:cxn>
              <a:cxn ang="0">
                <a:pos x="T6" y="T7"/>
              </a:cxn>
              <a:cxn ang="0">
                <a:pos x="T8" y="T9"/>
              </a:cxn>
            </a:cxnLst>
            <a:rect l="0" t="0" r="r" b="b"/>
            <a:pathLst>
              <a:path w="181" h="726">
                <a:moveTo>
                  <a:pt x="91" y="0"/>
                </a:moveTo>
                <a:lnTo>
                  <a:pt x="0" y="726"/>
                </a:lnTo>
                <a:lnTo>
                  <a:pt x="91" y="726"/>
                </a:lnTo>
                <a:lnTo>
                  <a:pt x="181" y="0"/>
                </a:lnTo>
                <a:lnTo>
                  <a:pt x="91" y="0"/>
                </a:lnTo>
                <a:close/>
              </a:path>
            </a:pathLst>
          </a:custGeom>
          <a:solidFill>
            <a:srgbClr val="CC00CC"/>
          </a:solidFill>
          <a:ln>
            <a:noFill/>
          </a:ln>
          <a:effectLs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86" name="Line 60"/>
          <p:cNvSpPr>
            <a:spLocks noChangeShapeType="1"/>
          </p:cNvSpPr>
          <p:nvPr/>
        </p:nvSpPr>
        <p:spPr bwMode="auto">
          <a:xfrm>
            <a:off x="1961711" y="3124118"/>
            <a:ext cx="5343883" cy="0"/>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87" name="Line 11"/>
          <p:cNvSpPr>
            <a:spLocks noChangeShapeType="1"/>
          </p:cNvSpPr>
          <p:nvPr/>
        </p:nvSpPr>
        <p:spPr bwMode="auto">
          <a:xfrm>
            <a:off x="1962710" y="2453012"/>
            <a:ext cx="5344881" cy="0"/>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88" name="Line 89"/>
          <p:cNvSpPr>
            <a:spLocks noChangeShapeType="1"/>
          </p:cNvSpPr>
          <p:nvPr/>
        </p:nvSpPr>
        <p:spPr bwMode="auto">
          <a:xfrm flipV="1">
            <a:off x="4669335" y="2645832"/>
            <a:ext cx="35952" cy="278398"/>
          </a:xfrm>
          <a:prstGeom prst="line">
            <a:avLst/>
          </a:prstGeom>
          <a:noFill/>
          <a:ln w="19050">
            <a:solidFill>
              <a:schemeClr val="bg1"/>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89" name="Text Box 20"/>
          <p:cNvSpPr txBox="1">
            <a:spLocks noChangeArrowheads="1"/>
          </p:cNvSpPr>
          <p:nvPr/>
        </p:nvSpPr>
        <p:spPr bwMode="auto">
          <a:xfrm>
            <a:off x="2020966" y="2213140"/>
            <a:ext cx="729029" cy="2539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kumimoji="1" lang="zh-CN" altLang="en-US" sz="1050" b="1" dirty="0">
                <a:latin typeface="微软雅黑" panose="020B0503020204020204" pitchFamily="34" charset="-122"/>
                <a:ea typeface="微软雅黑" panose="020B0503020204020204" pitchFamily="34" charset="-122"/>
              </a:rPr>
              <a:t>媒体空闲                                    </a:t>
            </a:r>
          </a:p>
        </p:txBody>
      </p:sp>
      <p:sp>
        <p:nvSpPr>
          <p:cNvPr id="190" name="Text Box 50"/>
          <p:cNvSpPr txBox="1">
            <a:spLocks noChangeArrowheads="1"/>
          </p:cNvSpPr>
          <p:nvPr/>
        </p:nvSpPr>
        <p:spPr bwMode="auto">
          <a:xfrm>
            <a:off x="5270304" y="3276404"/>
            <a:ext cx="800219"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anose="020B0503020204020204" pitchFamily="34" charset="-122"/>
                <a:ea typeface="微软雅黑" panose="020B0503020204020204" pitchFamily="34" charset="-122"/>
              </a:rPr>
              <a:t>争用窗口</a:t>
            </a:r>
          </a:p>
        </p:txBody>
      </p:sp>
      <p:sp>
        <p:nvSpPr>
          <p:cNvPr id="69" name="Text Box 51"/>
          <p:cNvSpPr txBox="1">
            <a:spLocks noChangeArrowheads="1"/>
          </p:cNvSpPr>
          <p:nvPr/>
        </p:nvSpPr>
        <p:spPr bwMode="auto">
          <a:xfrm>
            <a:off x="5964049" y="3660084"/>
            <a:ext cx="1000596"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anose="020B0503020204020204" pitchFamily="34" charset="-122"/>
                <a:ea typeface="微软雅黑" panose="020B0503020204020204" pitchFamily="34" charset="-122"/>
              </a:rPr>
              <a:t>发送下一 帧</a:t>
            </a:r>
          </a:p>
        </p:txBody>
      </p:sp>
    </p:spTree>
    <p:extLst>
      <p:ext uri="{BB962C8B-B14F-4D97-AF65-F5344CB8AC3E}">
        <p14:creationId xmlns:p14="http://schemas.microsoft.com/office/powerpoint/2010/main" xmlns="" val="41692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nodeType="afterEffect">
                                  <p:stCondLst>
                                    <p:cond delay="0"/>
                                  </p:stCondLst>
                                  <p:childTnLst>
                                    <p:anim calcmode="discrete" valueType="str">
                                      <p:cBhvr>
                                        <p:cTn id="9" dur="500" fill="hold"/>
                                        <p:tgtEl>
                                          <p:spTgt spid="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17853" y="951265"/>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 name="矩形 4"/>
          <p:cNvSpPr>
            <a:spLocks noChangeArrowheads="1"/>
          </p:cNvSpPr>
          <p:nvPr/>
        </p:nvSpPr>
        <p:spPr bwMode="auto">
          <a:xfrm>
            <a:off x="635844" y="901437"/>
            <a:ext cx="2892138"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altLang="zh-CN" sz="2000" b="1" dirty="0">
                <a:latin typeface="微软雅黑" pitchFamily="34" charset="-122"/>
                <a:ea typeface="微软雅黑" pitchFamily="34" charset="-122"/>
              </a:rPr>
              <a:t>CSMA/CA </a:t>
            </a:r>
            <a:r>
              <a:rPr lang="zh-CN" altLang="en-US" sz="2000" b="1" dirty="0">
                <a:latin typeface="微软雅黑" pitchFamily="34" charset="-122"/>
                <a:ea typeface="微软雅黑" pitchFamily="34" charset="-122"/>
              </a:rPr>
              <a:t>协议的原理 </a:t>
            </a:r>
            <a:endParaRPr lang="en-US" altLang="zh-CN" sz="2000" b="1" dirty="0">
              <a:latin typeface="微软雅黑" pitchFamily="34" charset="-122"/>
              <a:ea typeface="微软雅黑" pitchFamily="34" charset="-122"/>
            </a:endParaRPr>
          </a:p>
        </p:txBody>
      </p:sp>
      <p:sp>
        <p:nvSpPr>
          <p:cNvPr id="4" name="Rectangle 46"/>
          <p:cNvSpPr>
            <a:spLocks noChangeArrowheads="1"/>
          </p:cNvSpPr>
          <p:nvPr/>
        </p:nvSpPr>
        <p:spPr bwMode="auto">
          <a:xfrm>
            <a:off x="517853" y="1296154"/>
            <a:ext cx="8196243" cy="240065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0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欲发送数据的站先检测信道。在 </a:t>
            </a:r>
            <a:r>
              <a:rPr lang="en-US" altLang="zh-CN" sz="2000" b="1" dirty="0">
                <a:latin typeface="微软雅黑" pitchFamily="34" charset="-122"/>
                <a:ea typeface="微软雅黑" pitchFamily="34" charset="-122"/>
              </a:rPr>
              <a:t>802.11 </a:t>
            </a:r>
            <a:r>
              <a:rPr lang="zh-CN" altLang="en-US" sz="2000" b="1" dirty="0">
                <a:latin typeface="微软雅黑" pitchFamily="34" charset="-122"/>
                <a:ea typeface="微软雅黑" pitchFamily="34" charset="-122"/>
              </a:rPr>
              <a:t>标准中规定了在物理层的空中接口进行物理层的载波监听。</a:t>
            </a:r>
          </a:p>
          <a:p>
            <a:pPr marL="342900" indent="-342900" eaLnBrk="0" hangingPunct="0">
              <a:lnSpc>
                <a:spcPts val="30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通过收到的相对信号强度是否超过一定的门限数值就可判定是否有其他的移动站在信道上发送数据。</a:t>
            </a:r>
          </a:p>
          <a:p>
            <a:pPr marL="342900" indent="-342900" eaLnBrk="0" hangingPunct="0">
              <a:lnSpc>
                <a:spcPts val="30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当源站发送它的第一个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帧时，若检测到信道空闲，则在</a:t>
            </a:r>
            <a:r>
              <a:rPr lang="zh-CN" altLang="en-US" sz="2000" b="1" dirty="0">
                <a:solidFill>
                  <a:srgbClr val="0000FF"/>
                </a:solidFill>
                <a:latin typeface="微软雅黑" pitchFamily="34" charset="-122"/>
                <a:ea typeface="微软雅黑" pitchFamily="34" charset="-122"/>
              </a:rPr>
              <a:t>等待一段时间 </a:t>
            </a:r>
            <a:r>
              <a:rPr lang="en-US" altLang="zh-CN" sz="2000" b="1" dirty="0">
                <a:solidFill>
                  <a:srgbClr val="0000FF"/>
                </a:solidFill>
                <a:latin typeface="微软雅黑" pitchFamily="34" charset="-122"/>
                <a:ea typeface="微软雅黑" pitchFamily="34" charset="-122"/>
              </a:rPr>
              <a:t>DIFS </a:t>
            </a:r>
            <a:r>
              <a:rPr lang="zh-CN" altLang="en-US" sz="2000" b="1" dirty="0">
                <a:latin typeface="微软雅黑" pitchFamily="34" charset="-122"/>
                <a:ea typeface="微软雅黑" pitchFamily="34" charset="-122"/>
              </a:rPr>
              <a:t>后就可发送。</a:t>
            </a:r>
          </a:p>
        </p:txBody>
      </p:sp>
    </p:spTree>
    <p:extLst>
      <p:ext uri="{BB962C8B-B14F-4D97-AF65-F5344CB8AC3E}">
        <p14:creationId xmlns:p14="http://schemas.microsoft.com/office/powerpoint/2010/main" xmlns="" val="104624285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17852" y="1056336"/>
            <a:ext cx="8133857" cy="330098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AutoShape 5"/>
          <p:cNvSpPr>
            <a:spLocks noChangeArrowheads="1"/>
          </p:cNvSpPr>
          <p:nvPr/>
        </p:nvSpPr>
        <p:spPr bwMode="auto">
          <a:xfrm>
            <a:off x="517853" y="637192"/>
            <a:ext cx="8133857"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 name="矩形 4"/>
          <p:cNvSpPr/>
          <p:nvPr/>
        </p:nvSpPr>
        <p:spPr>
          <a:xfrm>
            <a:off x="637984" y="587880"/>
            <a:ext cx="2892138" cy="400110"/>
          </a:xfrm>
          <a:prstGeom prst="rect">
            <a:avLst/>
          </a:prstGeom>
        </p:spPr>
        <p:txBody>
          <a:bodyPr wrap="none">
            <a:spAutoFit/>
          </a:bodyPr>
          <a:lstStyle/>
          <a:p>
            <a:r>
              <a:rPr lang="en-US" altLang="zh-CN" sz="2000" b="1" dirty="0">
                <a:latin typeface="微软雅黑" pitchFamily="34" charset="-122"/>
                <a:ea typeface="微软雅黑" pitchFamily="34" charset="-122"/>
              </a:rPr>
              <a:t>CSMA/CA </a:t>
            </a:r>
            <a:r>
              <a:rPr lang="zh-CN" altLang="en-US" sz="2000" b="1" dirty="0">
                <a:latin typeface="微软雅黑" pitchFamily="34" charset="-122"/>
                <a:ea typeface="微软雅黑" pitchFamily="34" charset="-122"/>
              </a:rPr>
              <a:t>协议的原理 </a:t>
            </a:r>
            <a:endParaRPr lang="en-US" altLang="zh-CN" sz="2000" b="1" dirty="0">
              <a:latin typeface="微软雅黑" pitchFamily="34" charset="-122"/>
              <a:ea typeface="微软雅黑" pitchFamily="34" charset="-122"/>
            </a:endParaRPr>
          </a:p>
        </p:txBody>
      </p:sp>
      <p:sp>
        <p:nvSpPr>
          <p:cNvPr id="68" name="Freeform 86"/>
          <p:cNvSpPr>
            <a:spLocks/>
          </p:cNvSpPr>
          <p:nvPr/>
        </p:nvSpPr>
        <p:spPr bwMode="auto">
          <a:xfrm>
            <a:off x="3147132" y="2455778"/>
            <a:ext cx="1086553" cy="669262"/>
          </a:xfrm>
          <a:custGeom>
            <a:avLst/>
            <a:gdLst>
              <a:gd name="T0" fmla="*/ 0 w 1088"/>
              <a:gd name="T1" fmla="*/ 0 h 726"/>
              <a:gd name="T2" fmla="*/ 90 w 1088"/>
              <a:gd name="T3" fmla="*/ 726 h 726"/>
              <a:gd name="T4" fmla="*/ 1088 w 1088"/>
              <a:gd name="T5" fmla="*/ 726 h 726"/>
              <a:gd name="T6" fmla="*/ 997 w 1088"/>
              <a:gd name="T7" fmla="*/ 0 h 726"/>
              <a:gd name="T8" fmla="*/ 0 w 1088"/>
              <a:gd name="T9" fmla="*/ 0 h 726"/>
            </a:gdLst>
            <a:ahLst/>
            <a:cxnLst>
              <a:cxn ang="0">
                <a:pos x="T0" y="T1"/>
              </a:cxn>
              <a:cxn ang="0">
                <a:pos x="T2" y="T3"/>
              </a:cxn>
              <a:cxn ang="0">
                <a:pos x="T4" y="T5"/>
              </a:cxn>
              <a:cxn ang="0">
                <a:pos x="T6" y="T7"/>
              </a:cxn>
              <a:cxn ang="0">
                <a:pos x="T8" y="T9"/>
              </a:cxn>
            </a:cxnLst>
            <a:rect l="0" t="0" r="r" b="b"/>
            <a:pathLst>
              <a:path w="1088" h="726">
                <a:moveTo>
                  <a:pt x="0" y="0"/>
                </a:moveTo>
                <a:lnTo>
                  <a:pt x="90" y="726"/>
                </a:lnTo>
                <a:lnTo>
                  <a:pt x="1088" y="726"/>
                </a:lnTo>
                <a:lnTo>
                  <a:pt x="997" y="0"/>
                </a:lnTo>
                <a:lnTo>
                  <a:pt x="0" y="0"/>
                </a:lnTo>
                <a:close/>
              </a:path>
            </a:pathLst>
          </a:custGeom>
          <a:solidFill>
            <a:srgbClr val="0066FF"/>
          </a:solidFill>
          <a:ln>
            <a:noFill/>
          </a:ln>
          <a:effectLs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31" name="Text Box 90"/>
          <p:cNvSpPr txBox="1">
            <a:spLocks noChangeArrowheads="1"/>
          </p:cNvSpPr>
          <p:nvPr/>
        </p:nvSpPr>
        <p:spPr bwMode="auto">
          <a:xfrm rot="16625066">
            <a:off x="4303165" y="2591066"/>
            <a:ext cx="509178"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ACK</a:t>
            </a:r>
          </a:p>
        </p:txBody>
      </p:sp>
      <p:sp>
        <p:nvSpPr>
          <p:cNvPr id="132" name="Text Box 12"/>
          <p:cNvSpPr txBox="1">
            <a:spLocks noChangeArrowheads="1"/>
          </p:cNvSpPr>
          <p:nvPr/>
        </p:nvSpPr>
        <p:spPr bwMode="auto">
          <a:xfrm>
            <a:off x="6997003" y="2179763"/>
            <a:ext cx="492443"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anose="020B0503020204020204" pitchFamily="34" charset="-122"/>
                <a:ea typeface="微软雅黑" panose="020B0503020204020204" pitchFamily="34" charset="-122"/>
              </a:rPr>
              <a:t>时间</a:t>
            </a:r>
          </a:p>
        </p:txBody>
      </p:sp>
      <p:sp>
        <p:nvSpPr>
          <p:cNvPr id="134" name="Line 18"/>
          <p:cNvSpPr>
            <a:spLocks noChangeShapeType="1"/>
          </p:cNvSpPr>
          <p:nvPr/>
        </p:nvSpPr>
        <p:spPr bwMode="auto">
          <a:xfrm>
            <a:off x="2705720" y="2357140"/>
            <a:ext cx="446405"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35" name="Freeform 19"/>
          <p:cNvSpPr>
            <a:spLocks/>
          </p:cNvSpPr>
          <p:nvPr/>
        </p:nvSpPr>
        <p:spPr bwMode="auto">
          <a:xfrm>
            <a:off x="2062576" y="2235456"/>
            <a:ext cx="643143" cy="217556"/>
          </a:xfrm>
          <a:custGeom>
            <a:avLst/>
            <a:gdLst>
              <a:gd name="T0" fmla="*/ 0 w 624"/>
              <a:gd name="T1" fmla="*/ 240 h 240"/>
              <a:gd name="T2" fmla="*/ 0 w 624"/>
              <a:gd name="T3" fmla="*/ 0 h 240"/>
              <a:gd name="T4" fmla="*/ 624 w 624"/>
              <a:gd name="T5" fmla="*/ 0 h 240"/>
              <a:gd name="T6" fmla="*/ 624 w 624"/>
              <a:gd name="T7" fmla="*/ 240 h 240"/>
            </a:gdLst>
            <a:ahLst/>
            <a:cxnLst>
              <a:cxn ang="0">
                <a:pos x="T0" y="T1"/>
              </a:cxn>
              <a:cxn ang="0">
                <a:pos x="T2" y="T3"/>
              </a:cxn>
              <a:cxn ang="0">
                <a:pos x="T4" y="T5"/>
              </a:cxn>
              <a:cxn ang="0">
                <a:pos x="T6" y="T7"/>
              </a:cxn>
            </a:cxnLst>
            <a:rect l="0" t="0" r="r" b="b"/>
            <a:pathLst>
              <a:path w="624" h="240">
                <a:moveTo>
                  <a:pt x="0" y="240"/>
                </a:moveTo>
                <a:lnTo>
                  <a:pt x="0" y="0"/>
                </a:lnTo>
                <a:lnTo>
                  <a:pt x="624" y="0"/>
                </a:lnTo>
                <a:lnTo>
                  <a:pt x="624" y="240"/>
                </a:lnTo>
              </a:path>
            </a:pathLst>
          </a:custGeom>
          <a:solidFill>
            <a:srgbClr val="66FF66"/>
          </a:solidFill>
          <a:ln w="9525">
            <a:solidFill>
              <a:srgbClr val="0000FF"/>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36" name="Line 22"/>
          <p:cNvSpPr>
            <a:spLocks noChangeShapeType="1"/>
          </p:cNvSpPr>
          <p:nvPr/>
        </p:nvSpPr>
        <p:spPr bwMode="auto">
          <a:xfrm>
            <a:off x="2705720" y="2212410"/>
            <a:ext cx="0" cy="117997"/>
          </a:xfrm>
          <a:prstGeom prst="line">
            <a:avLst/>
          </a:prstGeom>
          <a:noFill/>
          <a:ln w="952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37" name="Line 23"/>
          <p:cNvSpPr>
            <a:spLocks noChangeShapeType="1"/>
          </p:cNvSpPr>
          <p:nvPr/>
        </p:nvSpPr>
        <p:spPr bwMode="auto">
          <a:xfrm flipV="1">
            <a:off x="3147133" y="2212410"/>
            <a:ext cx="4993" cy="243368"/>
          </a:xfrm>
          <a:prstGeom prst="line">
            <a:avLst/>
          </a:prstGeom>
          <a:noFill/>
          <a:ln w="952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38" name="Text Box 27"/>
          <p:cNvSpPr txBox="1">
            <a:spLocks noChangeArrowheads="1"/>
          </p:cNvSpPr>
          <p:nvPr/>
        </p:nvSpPr>
        <p:spPr bwMode="auto">
          <a:xfrm>
            <a:off x="4184250" y="3133517"/>
            <a:ext cx="481222" cy="2616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anose="020B0503020204020204" pitchFamily="34" charset="-122"/>
                <a:ea typeface="微软雅黑" panose="020B0503020204020204" pitchFamily="34" charset="-122"/>
              </a:rPr>
              <a:t>SIFS</a:t>
            </a:r>
          </a:p>
        </p:txBody>
      </p:sp>
      <p:sp>
        <p:nvSpPr>
          <p:cNvPr id="139" name="Line 30"/>
          <p:cNvSpPr>
            <a:spLocks noChangeShapeType="1"/>
          </p:cNvSpPr>
          <p:nvPr/>
        </p:nvSpPr>
        <p:spPr bwMode="auto">
          <a:xfrm flipH="1" flipV="1">
            <a:off x="4233685" y="3154539"/>
            <a:ext cx="0" cy="257196"/>
          </a:xfrm>
          <a:prstGeom prst="line">
            <a:avLst/>
          </a:prstGeom>
          <a:noFill/>
          <a:ln w="952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40" name="Line 32"/>
          <p:cNvSpPr>
            <a:spLocks noChangeShapeType="1"/>
          </p:cNvSpPr>
          <p:nvPr/>
        </p:nvSpPr>
        <p:spPr bwMode="auto">
          <a:xfrm>
            <a:off x="1962710" y="3898471"/>
            <a:ext cx="5344881" cy="0"/>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41" name="Text Box 33"/>
          <p:cNvSpPr txBox="1">
            <a:spLocks noChangeArrowheads="1"/>
          </p:cNvSpPr>
          <p:nvPr/>
        </p:nvSpPr>
        <p:spPr bwMode="auto">
          <a:xfrm>
            <a:off x="6997003" y="3627987"/>
            <a:ext cx="492443"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200" b="1">
                <a:latin typeface="微软雅黑" panose="020B0503020204020204" pitchFamily="34" charset="-122"/>
                <a:ea typeface="微软雅黑" panose="020B0503020204020204" pitchFamily="34" charset="-122"/>
              </a:rPr>
              <a:t>时间</a:t>
            </a:r>
          </a:p>
        </p:txBody>
      </p:sp>
      <p:sp>
        <p:nvSpPr>
          <p:cNvPr id="142" name="Freeform 34"/>
          <p:cNvSpPr>
            <a:spLocks/>
          </p:cNvSpPr>
          <p:nvPr/>
        </p:nvSpPr>
        <p:spPr bwMode="auto">
          <a:xfrm>
            <a:off x="3145134" y="3679994"/>
            <a:ext cx="1633824" cy="218478"/>
          </a:xfrm>
          <a:custGeom>
            <a:avLst/>
            <a:gdLst>
              <a:gd name="T0" fmla="*/ 0 w 624"/>
              <a:gd name="T1" fmla="*/ 240 h 240"/>
              <a:gd name="T2" fmla="*/ 0 w 624"/>
              <a:gd name="T3" fmla="*/ 0 h 240"/>
              <a:gd name="T4" fmla="*/ 624 w 624"/>
              <a:gd name="T5" fmla="*/ 0 h 240"/>
              <a:gd name="T6" fmla="*/ 624 w 624"/>
              <a:gd name="T7" fmla="*/ 240 h 240"/>
            </a:gdLst>
            <a:ahLst/>
            <a:cxnLst>
              <a:cxn ang="0">
                <a:pos x="T0" y="T1"/>
              </a:cxn>
              <a:cxn ang="0">
                <a:pos x="T2" y="T3"/>
              </a:cxn>
              <a:cxn ang="0">
                <a:pos x="T4" y="T5"/>
              </a:cxn>
              <a:cxn ang="0">
                <a:pos x="T6" y="T7"/>
              </a:cxn>
            </a:cxnLst>
            <a:rect l="0" t="0" r="r" b="b"/>
            <a:pathLst>
              <a:path w="624" h="240">
                <a:moveTo>
                  <a:pt x="0" y="240"/>
                </a:moveTo>
                <a:lnTo>
                  <a:pt x="0" y="0"/>
                </a:lnTo>
                <a:lnTo>
                  <a:pt x="624" y="0"/>
                </a:lnTo>
                <a:lnTo>
                  <a:pt x="624" y="240"/>
                </a:lnTo>
              </a:path>
            </a:pathLst>
          </a:custGeom>
          <a:solidFill>
            <a:srgbClr val="FF99FF"/>
          </a:solidFill>
          <a:ln w="9525">
            <a:solidFill>
              <a:srgbClr val="0000FF"/>
            </a:solidFill>
            <a:round/>
            <a:headEnd/>
            <a:tailEnd/>
          </a:ln>
          <a:effectLs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43" name="Text Box 35"/>
          <p:cNvSpPr txBox="1">
            <a:spLocks noChangeArrowheads="1"/>
          </p:cNvSpPr>
          <p:nvPr/>
        </p:nvSpPr>
        <p:spPr bwMode="auto">
          <a:xfrm>
            <a:off x="3395749" y="3653684"/>
            <a:ext cx="1300742"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NAV</a:t>
            </a:r>
            <a:r>
              <a:rPr kumimoji="1" lang="zh-CN" altLang="en-US" sz="1200" b="1" dirty="0">
                <a:latin typeface="微软雅黑" panose="020B0503020204020204" pitchFamily="34" charset="-122"/>
                <a:ea typeface="微软雅黑" panose="020B0503020204020204" pitchFamily="34" charset="-122"/>
              </a:rPr>
              <a:t>（媒体忙）</a:t>
            </a:r>
          </a:p>
        </p:txBody>
      </p:sp>
      <p:sp>
        <p:nvSpPr>
          <p:cNvPr id="133" name="Text Box 15"/>
          <p:cNvSpPr txBox="1">
            <a:spLocks noChangeArrowheads="1"/>
          </p:cNvSpPr>
          <p:nvPr/>
        </p:nvSpPr>
        <p:spPr bwMode="auto">
          <a:xfrm>
            <a:off x="2685248" y="2145295"/>
            <a:ext cx="508473" cy="2616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anose="020B0503020204020204" pitchFamily="34" charset="-122"/>
                <a:ea typeface="微软雅黑" panose="020B0503020204020204" pitchFamily="34" charset="-122"/>
              </a:rPr>
              <a:t>DIFS</a:t>
            </a:r>
          </a:p>
        </p:txBody>
      </p:sp>
      <p:sp>
        <p:nvSpPr>
          <p:cNvPr id="144" name="Text Box 36"/>
          <p:cNvSpPr txBox="1">
            <a:spLocks noChangeArrowheads="1"/>
          </p:cNvSpPr>
          <p:nvPr/>
        </p:nvSpPr>
        <p:spPr bwMode="auto">
          <a:xfrm>
            <a:off x="4760982" y="3282845"/>
            <a:ext cx="508473" cy="2616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anose="020B0503020204020204" pitchFamily="34" charset="-122"/>
                <a:ea typeface="微软雅黑" panose="020B0503020204020204" pitchFamily="34" charset="-122"/>
              </a:rPr>
              <a:t>DIFS</a:t>
            </a:r>
          </a:p>
        </p:txBody>
      </p:sp>
      <p:sp>
        <p:nvSpPr>
          <p:cNvPr id="145" name="Line 37"/>
          <p:cNvSpPr>
            <a:spLocks noChangeShapeType="1"/>
          </p:cNvSpPr>
          <p:nvPr/>
        </p:nvSpPr>
        <p:spPr bwMode="auto">
          <a:xfrm flipV="1">
            <a:off x="4787947" y="3514061"/>
            <a:ext cx="422437"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46" name="Line 38"/>
          <p:cNvSpPr>
            <a:spLocks noChangeShapeType="1"/>
          </p:cNvSpPr>
          <p:nvPr/>
        </p:nvSpPr>
        <p:spPr bwMode="auto">
          <a:xfrm flipH="1" flipV="1">
            <a:off x="4778958" y="3148086"/>
            <a:ext cx="0" cy="24705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47" name="Line 39"/>
          <p:cNvSpPr>
            <a:spLocks noChangeShapeType="1"/>
          </p:cNvSpPr>
          <p:nvPr/>
        </p:nvSpPr>
        <p:spPr bwMode="auto">
          <a:xfrm>
            <a:off x="5210384" y="3148086"/>
            <a:ext cx="0" cy="498721"/>
          </a:xfrm>
          <a:prstGeom prst="line">
            <a:avLst/>
          </a:prstGeom>
          <a:noFill/>
          <a:ln w="952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48" name="Freeform 40"/>
          <p:cNvSpPr>
            <a:spLocks/>
          </p:cNvSpPr>
          <p:nvPr/>
        </p:nvSpPr>
        <p:spPr bwMode="auto">
          <a:xfrm>
            <a:off x="6012316" y="3679994"/>
            <a:ext cx="869842" cy="218478"/>
          </a:xfrm>
          <a:custGeom>
            <a:avLst/>
            <a:gdLst>
              <a:gd name="T0" fmla="*/ 0 w 624"/>
              <a:gd name="T1" fmla="*/ 240 h 240"/>
              <a:gd name="T2" fmla="*/ 0 w 624"/>
              <a:gd name="T3" fmla="*/ 0 h 240"/>
              <a:gd name="T4" fmla="*/ 624 w 624"/>
              <a:gd name="T5" fmla="*/ 0 h 240"/>
              <a:gd name="T6" fmla="*/ 624 w 624"/>
              <a:gd name="T7" fmla="*/ 240 h 240"/>
            </a:gdLst>
            <a:ahLst/>
            <a:cxnLst>
              <a:cxn ang="0">
                <a:pos x="T0" y="T1"/>
              </a:cxn>
              <a:cxn ang="0">
                <a:pos x="T2" y="T3"/>
              </a:cxn>
              <a:cxn ang="0">
                <a:pos x="T4" y="T5"/>
              </a:cxn>
              <a:cxn ang="0">
                <a:pos x="T6" y="T7"/>
              </a:cxn>
            </a:cxnLst>
            <a:rect l="0" t="0" r="r" b="b"/>
            <a:pathLst>
              <a:path w="624" h="240">
                <a:moveTo>
                  <a:pt x="0" y="240"/>
                </a:moveTo>
                <a:lnTo>
                  <a:pt x="0" y="0"/>
                </a:lnTo>
                <a:lnTo>
                  <a:pt x="624" y="0"/>
                </a:lnTo>
                <a:lnTo>
                  <a:pt x="624" y="240"/>
                </a:lnTo>
              </a:path>
            </a:pathLst>
          </a:custGeom>
          <a:solidFill>
            <a:srgbClr val="FFFF00"/>
          </a:solidFill>
          <a:ln w="9525">
            <a:solidFill>
              <a:srgbClr val="0000FF"/>
            </a:solidFill>
            <a:round/>
            <a:headEnd/>
            <a:tailEnd/>
          </a:ln>
          <a:effectLs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49" name="Freeform 41"/>
          <p:cNvSpPr>
            <a:spLocks/>
          </p:cNvSpPr>
          <p:nvPr/>
        </p:nvSpPr>
        <p:spPr bwMode="auto">
          <a:xfrm>
            <a:off x="5206389" y="3679994"/>
            <a:ext cx="805926" cy="218478"/>
          </a:xfrm>
          <a:custGeom>
            <a:avLst/>
            <a:gdLst>
              <a:gd name="T0" fmla="*/ 0 w 780"/>
              <a:gd name="T1" fmla="*/ 240 h 240"/>
              <a:gd name="T2" fmla="*/ 0 w 780"/>
              <a:gd name="T3" fmla="*/ 0 h 240"/>
              <a:gd name="T4" fmla="*/ 780 w 780"/>
              <a:gd name="T5" fmla="*/ 0 h 240"/>
            </a:gdLst>
            <a:ahLst/>
            <a:cxnLst>
              <a:cxn ang="0">
                <a:pos x="T0" y="T1"/>
              </a:cxn>
              <a:cxn ang="0">
                <a:pos x="T2" y="T3"/>
              </a:cxn>
              <a:cxn ang="0">
                <a:pos x="T4" y="T5"/>
              </a:cxn>
            </a:cxnLst>
            <a:rect l="0" t="0" r="r" b="b"/>
            <a:pathLst>
              <a:path w="780" h="240">
                <a:moveTo>
                  <a:pt x="0" y="240"/>
                </a:moveTo>
                <a:lnTo>
                  <a:pt x="0" y="0"/>
                </a:lnTo>
                <a:lnTo>
                  <a:pt x="780" y="0"/>
                </a:lnTo>
              </a:path>
            </a:pathLst>
          </a:custGeom>
          <a:noFill/>
          <a:ln w="9525">
            <a:solidFill>
              <a:srgbClr val="0000FF"/>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0" name="Line 42"/>
          <p:cNvSpPr>
            <a:spLocks noChangeShapeType="1"/>
          </p:cNvSpPr>
          <p:nvPr/>
        </p:nvSpPr>
        <p:spPr bwMode="auto">
          <a:xfrm>
            <a:off x="5305257" y="3677228"/>
            <a:ext cx="0" cy="219400"/>
          </a:xfrm>
          <a:prstGeom prst="line">
            <a:avLst/>
          </a:prstGeom>
          <a:noFill/>
          <a:ln w="952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1" name="Line 43"/>
          <p:cNvSpPr>
            <a:spLocks noChangeShapeType="1"/>
          </p:cNvSpPr>
          <p:nvPr/>
        </p:nvSpPr>
        <p:spPr bwMode="auto">
          <a:xfrm>
            <a:off x="5404126" y="3677228"/>
            <a:ext cx="0" cy="219400"/>
          </a:xfrm>
          <a:prstGeom prst="line">
            <a:avLst/>
          </a:prstGeom>
          <a:noFill/>
          <a:ln w="952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2" name="Line 44"/>
          <p:cNvSpPr>
            <a:spLocks noChangeShapeType="1"/>
          </p:cNvSpPr>
          <p:nvPr/>
        </p:nvSpPr>
        <p:spPr bwMode="auto">
          <a:xfrm>
            <a:off x="5502994" y="3677228"/>
            <a:ext cx="0" cy="219400"/>
          </a:xfrm>
          <a:prstGeom prst="line">
            <a:avLst/>
          </a:prstGeom>
          <a:noFill/>
          <a:ln w="952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3" name="Line 45"/>
          <p:cNvSpPr>
            <a:spLocks noChangeShapeType="1"/>
          </p:cNvSpPr>
          <p:nvPr/>
        </p:nvSpPr>
        <p:spPr bwMode="auto">
          <a:xfrm>
            <a:off x="5602861" y="3677228"/>
            <a:ext cx="0" cy="219400"/>
          </a:xfrm>
          <a:prstGeom prst="line">
            <a:avLst/>
          </a:prstGeom>
          <a:noFill/>
          <a:ln w="952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4" name="Line 46"/>
          <p:cNvSpPr>
            <a:spLocks noChangeShapeType="1"/>
          </p:cNvSpPr>
          <p:nvPr/>
        </p:nvSpPr>
        <p:spPr bwMode="auto">
          <a:xfrm>
            <a:off x="5701729" y="3677228"/>
            <a:ext cx="0" cy="219400"/>
          </a:xfrm>
          <a:prstGeom prst="line">
            <a:avLst/>
          </a:prstGeom>
          <a:noFill/>
          <a:ln w="952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5" name="Line 47"/>
          <p:cNvSpPr>
            <a:spLocks noChangeShapeType="1"/>
          </p:cNvSpPr>
          <p:nvPr/>
        </p:nvSpPr>
        <p:spPr bwMode="auto">
          <a:xfrm>
            <a:off x="5800598" y="3682759"/>
            <a:ext cx="0" cy="219400"/>
          </a:xfrm>
          <a:prstGeom prst="line">
            <a:avLst/>
          </a:prstGeom>
          <a:noFill/>
          <a:ln w="952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6" name="Line 48"/>
          <p:cNvSpPr>
            <a:spLocks noChangeShapeType="1"/>
          </p:cNvSpPr>
          <p:nvPr/>
        </p:nvSpPr>
        <p:spPr bwMode="auto">
          <a:xfrm>
            <a:off x="5906457" y="3682759"/>
            <a:ext cx="0" cy="219400"/>
          </a:xfrm>
          <a:prstGeom prst="line">
            <a:avLst/>
          </a:prstGeom>
          <a:noFill/>
          <a:ln w="952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7" name="Line 49"/>
          <p:cNvSpPr>
            <a:spLocks noChangeShapeType="1"/>
          </p:cNvSpPr>
          <p:nvPr/>
        </p:nvSpPr>
        <p:spPr bwMode="auto">
          <a:xfrm>
            <a:off x="5227361" y="3518669"/>
            <a:ext cx="803930"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8" name="AutoShape 52"/>
          <p:cNvSpPr>
            <a:spLocks/>
          </p:cNvSpPr>
          <p:nvPr/>
        </p:nvSpPr>
        <p:spPr bwMode="auto">
          <a:xfrm rot="16200000">
            <a:off x="3928591" y="3156882"/>
            <a:ext cx="83888" cy="1616847"/>
          </a:xfrm>
          <a:prstGeom prst="leftBrace">
            <a:avLst>
              <a:gd name="adj1" fmla="val 148261"/>
              <a:gd name="adj2" fmla="val 50000"/>
            </a:avLst>
          </a:prstGeom>
          <a:noFill/>
          <a:ln w="9525">
            <a:solidFill>
              <a:srgbClr val="0000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59" name="AutoShape 53"/>
          <p:cNvSpPr>
            <a:spLocks/>
          </p:cNvSpPr>
          <p:nvPr/>
        </p:nvSpPr>
        <p:spPr bwMode="auto">
          <a:xfrm rot="16200000">
            <a:off x="5576627" y="3557579"/>
            <a:ext cx="65451" cy="785953"/>
          </a:xfrm>
          <a:prstGeom prst="leftBrace">
            <a:avLst>
              <a:gd name="adj1" fmla="val 92371"/>
              <a:gd name="adj2" fmla="val 50000"/>
            </a:avLst>
          </a:prstGeom>
          <a:noFill/>
          <a:ln w="9525">
            <a:solidFill>
              <a:srgbClr val="0000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60" name="Text Box 54"/>
          <p:cNvSpPr txBox="1">
            <a:spLocks noChangeArrowheads="1"/>
          </p:cNvSpPr>
          <p:nvPr/>
        </p:nvSpPr>
        <p:spPr bwMode="auto">
          <a:xfrm>
            <a:off x="3588713" y="3976649"/>
            <a:ext cx="800219"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anose="020B0503020204020204" pitchFamily="34" charset="-122"/>
                <a:ea typeface="微软雅黑" panose="020B0503020204020204" pitchFamily="34" charset="-122"/>
              </a:rPr>
              <a:t>推迟接入</a:t>
            </a:r>
          </a:p>
        </p:txBody>
      </p:sp>
      <p:sp>
        <p:nvSpPr>
          <p:cNvPr id="161" name="Text Box 55"/>
          <p:cNvSpPr txBox="1">
            <a:spLocks noChangeArrowheads="1"/>
          </p:cNvSpPr>
          <p:nvPr/>
        </p:nvSpPr>
        <p:spPr bwMode="auto">
          <a:xfrm>
            <a:off x="5077895" y="3948993"/>
            <a:ext cx="1107996"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anose="020B0503020204020204" pitchFamily="34" charset="-122"/>
                <a:ea typeface="微软雅黑" panose="020B0503020204020204" pitchFamily="34" charset="-122"/>
              </a:rPr>
              <a:t>等待重试时间</a:t>
            </a:r>
          </a:p>
        </p:txBody>
      </p:sp>
      <p:sp>
        <p:nvSpPr>
          <p:cNvPr id="162" name="Line 56"/>
          <p:cNvSpPr>
            <a:spLocks noChangeShapeType="1"/>
          </p:cNvSpPr>
          <p:nvPr/>
        </p:nvSpPr>
        <p:spPr bwMode="auto">
          <a:xfrm flipV="1">
            <a:off x="2697731" y="2467762"/>
            <a:ext cx="0" cy="174230"/>
          </a:xfrm>
          <a:prstGeom prst="line">
            <a:avLst/>
          </a:prstGeom>
          <a:noFill/>
          <a:ln w="9525">
            <a:solidFill>
              <a:srgbClr val="0000FF"/>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63" name="Text Box 57"/>
          <p:cNvSpPr txBox="1">
            <a:spLocks noChangeArrowheads="1"/>
          </p:cNvSpPr>
          <p:nvPr/>
        </p:nvSpPr>
        <p:spPr bwMode="auto">
          <a:xfrm>
            <a:off x="2216516" y="2590739"/>
            <a:ext cx="954107"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200" b="1" dirty="0">
                <a:latin typeface="微软雅黑" panose="020B0503020204020204" pitchFamily="34" charset="-122"/>
                <a:ea typeface="微软雅黑" panose="020B0503020204020204" pitchFamily="34" charset="-122"/>
              </a:rPr>
              <a:t>有帧要发送</a:t>
            </a:r>
          </a:p>
        </p:txBody>
      </p:sp>
      <p:sp>
        <p:nvSpPr>
          <p:cNvPr id="164" name="Line 58"/>
          <p:cNvSpPr>
            <a:spLocks noChangeShapeType="1"/>
          </p:cNvSpPr>
          <p:nvPr/>
        </p:nvSpPr>
        <p:spPr bwMode="auto">
          <a:xfrm>
            <a:off x="6030292" y="3425563"/>
            <a:ext cx="0" cy="213869"/>
          </a:xfrm>
          <a:prstGeom prst="line">
            <a:avLst/>
          </a:prstGeom>
          <a:noFill/>
          <a:ln w="952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65" name="Text Box 59"/>
          <p:cNvSpPr txBox="1">
            <a:spLocks noChangeArrowheads="1"/>
          </p:cNvSpPr>
          <p:nvPr/>
        </p:nvSpPr>
        <p:spPr bwMode="auto">
          <a:xfrm>
            <a:off x="1718820" y="2465187"/>
            <a:ext cx="492443"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200" b="1" dirty="0">
                <a:latin typeface="微软雅黑" panose="020B0503020204020204" pitchFamily="34" charset="-122"/>
                <a:ea typeface="微软雅黑" panose="020B0503020204020204" pitchFamily="34" charset="-122"/>
              </a:rPr>
              <a:t>源站</a:t>
            </a:r>
          </a:p>
        </p:txBody>
      </p:sp>
      <p:sp>
        <p:nvSpPr>
          <p:cNvPr id="166" name="Text Box 61"/>
          <p:cNvSpPr txBox="1">
            <a:spLocks noChangeArrowheads="1"/>
          </p:cNvSpPr>
          <p:nvPr/>
        </p:nvSpPr>
        <p:spPr bwMode="auto">
          <a:xfrm>
            <a:off x="6997003" y="2861931"/>
            <a:ext cx="492443"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200" b="1">
                <a:latin typeface="微软雅黑" panose="020B0503020204020204" pitchFamily="34" charset="-122"/>
                <a:ea typeface="微软雅黑" panose="020B0503020204020204" pitchFamily="34" charset="-122"/>
              </a:rPr>
              <a:t>时间</a:t>
            </a:r>
          </a:p>
        </p:txBody>
      </p:sp>
      <p:sp>
        <p:nvSpPr>
          <p:cNvPr id="167" name="Text Box 62"/>
          <p:cNvSpPr txBox="1">
            <a:spLocks noChangeArrowheads="1"/>
          </p:cNvSpPr>
          <p:nvPr/>
        </p:nvSpPr>
        <p:spPr bwMode="auto">
          <a:xfrm>
            <a:off x="1663683" y="3123389"/>
            <a:ext cx="646331"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200" b="1">
                <a:latin typeface="微软雅黑" panose="020B0503020204020204" pitchFamily="34" charset="-122"/>
                <a:ea typeface="微软雅黑" panose="020B0503020204020204" pitchFamily="34" charset="-122"/>
              </a:rPr>
              <a:t>目的站</a:t>
            </a:r>
          </a:p>
        </p:txBody>
      </p:sp>
      <p:sp>
        <p:nvSpPr>
          <p:cNvPr id="168" name="Line 64"/>
          <p:cNvSpPr>
            <a:spLocks noChangeShapeType="1"/>
          </p:cNvSpPr>
          <p:nvPr/>
        </p:nvSpPr>
        <p:spPr bwMode="auto">
          <a:xfrm flipH="1">
            <a:off x="4595203" y="3149930"/>
            <a:ext cx="998" cy="248899"/>
          </a:xfrm>
          <a:prstGeom prst="line">
            <a:avLst/>
          </a:prstGeom>
          <a:noFill/>
          <a:ln w="952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69" name="Text Box 65"/>
          <p:cNvSpPr txBox="1">
            <a:spLocks noChangeArrowheads="1"/>
          </p:cNvSpPr>
          <p:nvPr/>
        </p:nvSpPr>
        <p:spPr bwMode="auto">
          <a:xfrm>
            <a:off x="5045673" y="2707442"/>
            <a:ext cx="509178"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en-US" altLang="zh-CN" sz="1200" b="1">
                <a:latin typeface="微软雅黑" panose="020B0503020204020204" pitchFamily="34" charset="-122"/>
                <a:ea typeface="微软雅黑" panose="020B0503020204020204" pitchFamily="34" charset="-122"/>
              </a:rPr>
              <a:t>ACK</a:t>
            </a:r>
          </a:p>
        </p:txBody>
      </p:sp>
      <p:sp>
        <p:nvSpPr>
          <p:cNvPr id="170" name="Line 66"/>
          <p:cNvSpPr>
            <a:spLocks noChangeShapeType="1"/>
          </p:cNvSpPr>
          <p:nvPr/>
        </p:nvSpPr>
        <p:spPr bwMode="auto">
          <a:xfrm>
            <a:off x="4776961" y="2455778"/>
            <a:ext cx="1998" cy="1194716"/>
          </a:xfrm>
          <a:prstGeom prst="line">
            <a:avLst/>
          </a:prstGeom>
          <a:noFill/>
          <a:ln w="952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71" name="Text Box 67"/>
          <p:cNvSpPr txBox="1">
            <a:spLocks noChangeArrowheads="1"/>
          </p:cNvSpPr>
          <p:nvPr/>
        </p:nvSpPr>
        <p:spPr bwMode="auto">
          <a:xfrm>
            <a:off x="4727361" y="3509440"/>
            <a:ext cx="481222" cy="2616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anose="020B0503020204020204" pitchFamily="34" charset="-122"/>
                <a:ea typeface="微软雅黑" panose="020B0503020204020204" pitchFamily="34" charset="-122"/>
              </a:rPr>
              <a:t>SIFS</a:t>
            </a:r>
          </a:p>
        </p:txBody>
      </p:sp>
      <p:sp>
        <p:nvSpPr>
          <p:cNvPr id="172" name="Line 68"/>
          <p:cNvSpPr>
            <a:spLocks noChangeShapeType="1"/>
          </p:cNvSpPr>
          <p:nvPr/>
        </p:nvSpPr>
        <p:spPr bwMode="auto">
          <a:xfrm>
            <a:off x="5126496" y="3693821"/>
            <a:ext cx="0" cy="87576"/>
          </a:xfrm>
          <a:prstGeom prst="line">
            <a:avLst/>
          </a:prstGeom>
          <a:noFill/>
          <a:ln w="952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73" name="Line 69"/>
          <p:cNvSpPr>
            <a:spLocks noChangeShapeType="1"/>
          </p:cNvSpPr>
          <p:nvPr/>
        </p:nvSpPr>
        <p:spPr bwMode="auto">
          <a:xfrm>
            <a:off x="3144136" y="2467762"/>
            <a:ext cx="0" cy="1182733"/>
          </a:xfrm>
          <a:prstGeom prst="line">
            <a:avLst/>
          </a:prstGeom>
          <a:noFill/>
          <a:ln w="9525">
            <a:solidFill>
              <a:srgbClr val="0000FF"/>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74" name="Text Box 70"/>
          <p:cNvSpPr txBox="1">
            <a:spLocks noChangeArrowheads="1"/>
          </p:cNvSpPr>
          <p:nvPr/>
        </p:nvSpPr>
        <p:spPr bwMode="auto">
          <a:xfrm>
            <a:off x="1638941" y="3898663"/>
            <a:ext cx="692818"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en-US" altLang="zh-CN" sz="1200" b="1" dirty="0">
                <a:latin typeface="微软雅黑" panose="020B0503020204020204" pitchFamily="34" charset="-122"/>
                <a:ea typeface="微软雅黑" panose="020B0503020204020204" pitchFamily="34" charset="-122"/>
              </a:rPr>
              <a:t> </a:t>
            </a:r>
            <a:r>
              <a:rPr kumimoji="1" lang="zh-CN" altLang="en-US" sz="1200" b="1" dirty="0">
                <a:latin typeface="微软雅黑" panose="020B0503020204020204" pitchFamily="34" charset="-122"/>
                <a:ea typeface="微软雅黑" panose="020B0503020204020204" pitchFamily="34" charset="-122"/>
              </a:rPr>
              <a:t>其他站</a:t>
            </a:r>
          </a:p>
        </p:txBody>
      </p:sp>
      <p:sp>
        <p:nvSpPr>
          <p:cNvPr id="175" name="Line 71"/>
          <p:cNvSpPr>
            <a:spLocks noChangeShapeType="1"/>
          </p:cNvSpPr>
          <p:nvPr/>
        </p:nvSpPr>
        <p:spPr bwMode="auto">
          <a:xfrm flipV="1">
            <a:off x="3144136" y="3913221"/>
            <a:ext cx="0" cy="174230"/>
          </a:xfrm>
          <a:prstGeom prst="line">
            <a:avLst/>
          </a:prstGeom>
          <a:noFill/>
          <a:ln w="9525">
            <a:solidFill>
              <a:srgbClr val="0000FF"/>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76" name="Text Box 72"/>
          <p:cNvSpPr txBox="1">
            <a:spLocks noChangeArrowheads="1"/>
          </p:cNvSpPr>
          <p:nvPr/>
        </p:nvSpPr>
        <p:spPr bwMode="auto">
          <a:xfrm>
            <a:off x="2681561" y="4040436"/>
            <a:ext cx="954107"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200" b="1">
                <a:latin typeface="微软雅黑" panose="020B0503020204020204" pitchFamily="34" charset="-122"/>
                <a:ea typeface="微软雅黑" panose="020B0503020204020204" pitchFamily="34" charset="-122"/>
              </a:rPr>
              <a:t>有帧要发送</a:t>
            </a:r>
          </a:p>
        </p:txBody>
      </p:sp>
      <p:sp>
        <p:nvSpPr>
          <p:cNvPr id="177" name="Line 73"/>
          <p:cNvSpPr>
            <a:spLocks noChangeShapeType="1"/>
          </p:cNvSpPr>
          <p:nvPr/>
        </p:nvSpPr>
        <p:spPr bwMode="auto">
          <a:xfrm>
            <a:off x="4259650" y="3363799"/>
            <a:ext cx="336551" cy="2766"/>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78" name="Line 74"/>
          <p:cNvSpPr>
            <a:spLocks noChangeShapeType="1"/>
          </p:cNvSpPr>
          <p:nvPr/>
        </p:nvSpPr>
        <p:spPr bwMode="auto">
          <a:xfrm flipV="1">
            <a:off x="4781955" y="3736226"/>
            <a:ext cx="334555" cy="922"/>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79" name="Line 80"/>
          <p:cNvSpPr>
            <a:spLocks noChangeShapeType="1"/>
          </p:cNvSpPr>
          <p:nvPr/>
        </p:nvSpPr>
        <p:spPr bwMode="auto">
          <a:xfrm>
            <a:off x="3147133" y="2455778"/>
            <a:ext cx="89880" cy="669262"/>
          </a:xfrm>
          <a:prstGeom prst="line">
            <a:avLst/>
          </a:prstGeom>
          <a:noFill/>
          <a:ln w="952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80" name="Line 81"/>
          <p:cNvSpPr>
            <a:spLocks noChangeShapeType="1"/>
          </p:cNvSpPr>
          <p:nvPr/>
        </p:nvSpPr>
        <p:spPr bwMode="auto">
          <a:xfrm>
            <a:off x="4143805" y="2455778"/>
            <a:ext cx="89880" cy="669262"/>
          </a:xfrm>
          <a:prstGeom prst="line">
            <a:avLst/>
          </a:prstGeom>
          <a:noFill/>
          <a:ln w="952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81" name="Line 82"/>
          <p:cNvSpPr>
            <a:spLocks noChangeShapeType="1"/>
          </p:cNvSpPr>
          <p:nvPr/>
        </p:nvSpPr>
        <p:spPr bwMode="auto">
          <a:xfrm flipH="1">
            <a:off x="4687081" y="2455778"/>
            <a:ext cx="89880" cy="669262"/>
          </a:xfrm>
          <a:prstGeom prst="line">
            <a:avLst/>
          </a:prstGeom>
          <a:noFill/>
          <a:ln w="9525">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82" name="Line 83"/>
          <p:cNvSpPr>
            <a:spLocks noChangeShapeType="1"/>
          </p:cNvSpPr>
          <p:nvPr/>
        </p:nvSpPr>
        <p:spPr bwMode="auto">
          <a:xfrm flipH="1">
            <a:off x="4597201" y="2455778"/>
            <a:ext cx="89880" cy="669262"/>
          </a:xfrm>
          <a:prstGeom prst="line">
            <a:avLst/>
          </a:prstGeom>
          <a:noFill/>
          <a:ln w="9525">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83" name="AutoShape 84"/>
          <p:cNvSpPr>
            <a:spLocks noChangeArrowheads="1"/>
          </p:cNvSpPr>
          <p:nvPr/>
        </p:nvSpPr>
        <p:spPr bwMode="auto">
          <a:xfrm rot="21038972">
            <a:off x="3648044" y="2708759"/>
            <a:ext cx="135819" cy="374505"/>
          </a:xfrm>
          <a:prstGeom prst="downArrow">
            <a:avLst>
              <a:gd name="adj1" fmla="val 50000"/>
              <a:gd name="adj2" fmla="val 83456"/>
            </a:avLst>
          </a:prstGeom>
          <a:solidFill>
            <a:schemeClr val="bg1"/>
          </a:solidFill>
          <a:ln w="63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84" name="Text Box 26"/>
          <p:cNvSpPr txBox="1">
            <a:spLocks noChangeArrowheads="1"/>
          </p:cNvSpPr>
          <p:nvPr/>
        </p:nvSpPr>
        <p:spPr bwMode="auto">
          <a:xfrm>
            <a:off x="3184153" y="2455777"/>
            <a:ext cx="987771"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200" b="1" dirty="0">
                <a:solidFill>
                  <a:schemeClr val="bg1"/>
                </a:solidFill>
                <a:latin typeface="微软雅黑" panose="020B0503020204020204" pitchFamily="34" charset="-122"/>
                <a:ea typeface="微软雅黑" panose="020B0503020204020204" pitchFamily="34" charset="-122"/>
              </a:rPr>
              <a:t>发送第 </a:t>
            </a:r>
            <a:r>
              <a:rPr kumimoji="1" lang="en-US" altLang="zh-CN" sz="1200" b="1" dirty="0">
                <a:solidFill>
                  <a:schemeClr val="bg1"/>
                </a:solidFill>
                <a:latin typeface="微软雅黑" panose="020B0503020204020204" pitchFamily="34" charset="-122"/>
                <a:ea typeface="微软雅黑" panose="020B0503020204020204" pitchFamily="34" charset="-122"/>
              </a:rPr>
              <a:t>1 </a:t>
            </a:r>
            <a:r>
              <a:rPr kumimoji="1" lang="zh-CN" altLang="en-US" sz="1200" b="1" dirty="0">
                <a:solidFill>
                  <a:schemeClr val="bg1"/>
                </a:solidFill>
                <a:latin typeface="微软雅黑" panose="020B0503020204020204" pitchFamily="34" charset="-122"/>
                <a:ea typeface="微软雅黑" panose="020B0503020204020204" pitchFamily="34" charset="-122"/>
              </a:rPr>
              <a:t>帧</a:t>
            </a:r>
          </a:p>
        </p:txBody>
      </p:sp>
      <p:sp>
        <p:nvSpPr>
          <p:cNvPr id="185" name="Freeform 88"/>
          <p:cNvSpPr>
            <a:spLocks/>
          </p:cNvSpPr>
          <p:nvPr/>
        </p:nvSpPr>
        <p:spPr bwMode="auto">
          <a:xfrm>
            <a:off x="4596202" y="2455778"/>
            <a:ext cx="180760" cy="669262"/>
          </a:xfrm>
          <a:custGeom>
            <a:avLst/>
            <a:gdLst>
              <a:gd name="T0" fmla="*/ 91 w 181"/>
              <a:gd name="T1" fmla="*/ 0 h 726"/>
              <a:gd name="T2" fmla="*/ 0 w 181"/>
              <a:gd name="T3" fmla="*/ 726 h 726"/>
              <a:gd name="T4" fmla="*/ 91 w 181"/>
              <a:gd name="T5" fmla="*/ 726 h 726"/>
              <a:gd name="T6" fmla="*/ 181 w 181"/>
              <a:gd name="T7" fmla="*/ 0 h 726"/>
              <a:gd name="T8" fmla="*/ 91 w 181"/>
              <a:gd name="T9" fmla="*/ 0 h 726"/>
            </a:gdLst>
            <a:ahLst/>
            <a:cxnLst>
              <a:cxn ang="0">
                <a:pos x="T0" y="T1"/>
              </a:cxn>
              <a:cxn ang="0">
                <a:pos x="T2" y="T3"/>
              </a:cxn>
              <a:cxn ang="0">
                <a:pos x="T4" y="T5"/>
              </a:cxn>
              <a:cxn ang="0">
                <a:pos x="T6" y="T7"/>
              </a:cxn>
              <a:cxn ang="0">
                <a:pos x="T8" y="T9"/>
              </a:cxn>
            </a:cxnLst>
            <a:rect l="0" t="0" r="r" b="b"/>
            <a:pathLst>
              <a:path w="181" h="726">
                <a:moveTo>
                  <a:pt x="91" y="0"/>
                </a:moveTo>
                <a:lnTo>
                  <a:pt x="0" y="726"/>
                </a:lnTo>
                <a:lnTo>
                  <a:pt x="91" y="726"/>
                </a:lnTo>
                <a:lnTo>
                  <a:pt x="181" y="0"/>
                </a:lnTo>
                <a:lnTo>
                  <a:pt x="91" y="0"/>
                </a:lnTo>
                <a:close/>
              </a:path>
            </a:pathLst>
          </a:custGeom>
          <a:solidFill>
            <a:srgbClr val="CC00CC"/>
          </a:solidFill>
          <a:ln>
            <a:noFill/>
          </a:ln>
          <a:effectLs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86" name="Line 60"/>
          <p:cNvSpPr>
            <a:spLocks noChangeShapeType="1"/>
          </p:cNvSpPr>
          <p:nvPr/>
        </p:nvSpPr>
        <p:spPr bwMode="auto">
          <a:xfrm>
            <a:off x="1961711" y="3124118"/>
            <a:ext cx="5343883" cy="0"/>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87" name="Line 11"/>
          <p:cNvSpPr>
            <a:spLocks noChangeShapeType="1"/>
          </p:cNvSpPr>
          <p:nvPr/>
        </p:nvSpPr>
        <p:spPr bwMode="auto">
          <a:xfrm>
            <a:off x="1962710" y="2453012"/>
            <a:ext cx="5344881" cy="0"/>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88" name="Line 89"/>
          <p:cNvSpPr>
            <a:spLocks noChangeShapeType="1"/>
          </p:cNvSpPr>
          <p:nvPr/>
        </p:nvSpPr>
        <p:spPr bwMode="auto">
          <a:xfrm flipV="1">
            <a:off x="4669335" y="2645832"/>
            <a:ext cx="35952" cy="278398"/>
          </a:xfrm>
          <a:prstGeom prst="line">
            <a:avLst/>
          </a:prstGeom>
          <a:noFill/>
          <a:ln w="19050">
            <a:solidFill>
              <a:schemeClr val="bg1"/>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89" name="Text Box 20"/>
          <p:cNvSpPr txBox="1">
            <a:spLocks noChangeArrowheads="1"/>
          </p:cNvSpPr>
          <p:nvPr/>
        </p:nvSpPr>
        <p:spPr bwMode="auto">
          <a:xfrm>
            <a:off x="2020966" y="2213140"/>
            <a:ext cx="729029" cy="2539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kumimoji="1" lang="zh-CN" altLang="en-US" sz="1050" b="1" dirty="0">
                <a:latin typeface="微软雅黑" panose="020B0503020204020204" pitchFamily="34" charset="-122"/>
                <a:ea typeface="微软雅黑" panose="020B0503020204020204" pitchFamily="34" charset="-122"/>
              </a:rPr>
              <a:t>媒体空闲                                    </a:t>
            </a:r>
          </a:p>
        </p:txBody>
      </p:sp>
      <p:sp>
        <p:nvSpPr>
          <p:cNvPr id="190" name="Text Box 50"/>
          <p:cNvSpPr txBox="1">
            <a:spLocks noChangeArrowheads="1"/>
          </p:cNvSpPr>
          <p:nvPr/>
        </p:nvSpPr>
        <p:spPr bwMode="auto">
          <a:xfrm>
            <a:off x="5270304" y="3276404"/>
            <a:ext cx="800219"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anose="020B0503020204020204" pitchFamily="34" charset="-122"/>
                <a:ea typeface="微软雅黑" panose="020B0503020204020204" pitchFamily="34" charset="-122"/>
              </a:rPr>
              <a:t>争用窗口</a:t>
            </a:r>
          </a:p>
        </p:txBody>
      </p:sp>
      <p:sp>
        <p:nvSpPr>
          <p:cNvPr id="7" name="矩形 6"/>
          <p:cNvSpPr/>
          <p:nvPr/>
        </p:nvSpPr>
        <p:spPr>
          <a:xfrm>
            <a:off x="2084053" y="1241160"/>
            <a:ext cx="5082291" cy="523220"/>
          </a:xfrm>
          <a:prstGeom prst="rect">
            <a:avLst/>
          </a:prstGeom>
          <a:solidFill>
            <a:srgbClr val="00FFFF"/>
          </a:solidFill>
          <a:ln>
            <a:solidFill>
              <a:schemeClr val="tx1"/>
            </a:solidFill>
          </a:ln>
          <a:effectLst/>
        </p:spPr>
        <p:txBody>
          <a:bodyPr wrap="square">
            <a:spAutoFit/>
          </a:bodyPr>
          <a:lstStyle/>
          <a:p>
            <a:r>
              <a:rPr lang="zh-CN" altLang="en-US" sz="1400" b="1" dirty="0">
                <a:latin typeface="微软雅黑" pitchFamily="34" charset="-122"/>
                <a:ea typeface="微软雅黑" pitchFamily="34" charset="-122"/>
              </a:rPr>
              <a:t>当源站发送它的第一个 </a:t>
            </a:r>
            <a:r>
              <a:rPr lang="en-US" altLang="zh-CN" sz="1400" b="1" dirty="0">
                <a:latin typeface="微软雅黑" pitchFamily="34" charset="-122"/>
                <a:ea typeface="微软雅黑" pitchFamily="34" charset="-122"/>
              </a:rPr>
              <a:t>MAC </a:t>
            </a:r>
            <a:r>
              <a:rPr lang="zh-CN" altLang="en-US" sz="1400" b="1" dirty="0">
                <a:latin typeface="微软雅黑" pitchFamily="34" charset="-122"/>
                <a:ea typeface="微软雅黑" pitchFamily="34" charset="-122"/>
              </a:rPr>
              <a:t>帧时，若检测到信道空闲，则在等待一段时间 </a:t>
            </a:r>
            <a:r>
              <a:rPr lang="en-US" altLang="zh-CN" sz="1400" b="1" dirty="0">
                <a:latin typeface="微软雅黑" pitchFamily="34" charset="-122"/>
                <a:ea typeface="微软雅黑" pitchFamily="34" charset="-122"/>
              </a:rPr>
              <a:t>DIFS </a:t>
            </a:r>
            <a:r>
              <a:rPr lang="zh-CN" altLang="en-US" sz="1400" b="1" dirty="0">
                <a:latin typeface="微软雅黑" pitchFamily="34" charset="-122"/>
                <a:ea typeface="微软雅黑" pitchFamily="34" charset="-122"/>
              </a:rPr>
              <a:t>后，信道若仍然空闲，</a:t>
            </a:r>
            <a:r>
              <a:rPr lang="zh-CN" altLang="en-US" sz="1400" b="1" dirty="0" smtClean="0">
                <a:latin typeface="微软雅黑" pitchFamily="34" charset="-122"/>
                <a:ea typeface="微软雅黑" pitchFamily="34" charset="-122"/>
              </a:rPr>
              <a:t>就开始发送</a:t>
            </a:r>
            <a:r>
              <a:rPr lang="zh-CN" altLang="en-US" sz="1400" b="1" dirty="0">
                <a:latin typeface="微软雅黑" pitchFamily="34" charset="-122"/>
                <a:ea typeface="微软雅黑" pitchFamily="34" charset="-122"/>
              </a:rPr>
              <a:t>。</a:t>
            </a:r>
          </a:p>
        </p:txBody>
      </p:sp>
      <p:sp>
        <p:nvSpPr>
          <p:cNvPr id="69" name="Text Box 51"/>
          <p:cNvSpPr txBox="1">
            <a:spLocks noChangeArrowheads="1"/>
          </p:cNvSpPr>
          <p:nvPr/>
        </p:nvSpPr>
        <p:spPr bwMode="auto">
          <a:xfrm>
            <a:off x="5964049" y="3660084"/>
            <a:ext cx="1000596"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anose="020B0503020204020204" pitchFamily="34" charset="-122"/>
                <a:ea typeface="微软雅黑" panose="020B0503020204020204" pitchFamily="34" charset="-122"/>
              </a:rPr>
              <a:t>发送下一 帧</a:t>
            </a:r>
          </a:p>
        </p:txBody>
      </p:sp>
    </p:spTree>
    <p:extLst>
      <p:ext uri="{BB962C8B-B14F-4D97-AF65-F5344CB8AC3E}">
        <p14:creationId xmlns:p14="http://schemas.microsoft.com/office/powerpoint/2010/main" xmlns="" val="2269692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0" nodeType="withEffect">
                                  <p:stCondLst>
                                    <p:cond delay="0"/>
                                  </p:stCondLst>
                                  <p:childTnLst>
                                    <p:anim calcmode="discrete" valueType="str">
                                      <p:cBhvr>
                                        <p:cTn id="6" dur="1000" fill="hold"/>
                                        <p:tgtEl>
                                          <p:spTgt spid="13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17852" y="1056336"/>
            <a:ext cx="8133857" cy="330098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AutoShape 5"/>
          <p:cNvSpPr>
            <a:spLocks noChangeArrowheads="1"/>
          </p:cNvSpPr>
          <p:nvPr/>
        </p:nvSpPr>
        <p:spPr bwMode="auto">
          <a:xfrm>
            <a:off x="517853" y="637192"/>
            <a:ext cx="8133857"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 name="矩形 4"/>
          <p:cNvSpPr/>
          <p:nvPr/>
        </p:nvSpPr>
        <p:spPr>
          <a:xfrm>
            <a:off x="637984" y="587880"/>
            <a:ext cx="2892138" cy="400110"/>
          </a:xfrm>
          <a:prstGeom prst="rect">
            <a:avLst/>
          </a:prstGeom>
        </p:spPr>
        <p:txBody>
          <a:bodyPr wrap="none">
            <a:spAutoFit/>
          </a:bodyPr>
          <a:lstStyle/>
          <a:p>
            <a:r>
              <a:rPr lang="en-US" altLang="zh-CN" sz="2000" b="1" dirty="0">
                <a:latin typeface="微软雅黑" pitchFamily="34" charset="-122"/>
                <a:ea typeface="微软雅黑" pitchFamily="34" charset="-122"/>
              </a:rPr>
              <a:t>CSMA/CA </a:t>
            </a:r>
            <a:r>
              <a:rPr lang="zh-CN" altLang="en-US" sz="2000" b="1" dirty="0">
                <a:latin typeface="微软雅黑" pitchFamily="34" charset="-122"/>
                <a:ea typeface="微软雅黑" pitchFamily="34" charset="-122"/>
              </a:rPr>
              <a:t>协议的原理 </a:t>
            </a:r>
            <a:endParaRPr lang="en-US" altLang="zh-CN" sz="2000" b="1" dirty="0">
              <a:latin typeface="微软雅黑" pitchFamily="34" charset="-122"/>
              <a:ea typeface="微软雅黑" pitchFamily="34" charset="-122"/>
            </a:endParaRPr>
          </a:p>
        </p:txBody>
      </p:sp>
      <p:sp>
        <p:nvSpPr>
          <p:cNvPr id="68" name="Freeform 86"/>
          <p:cNvSpPr>
            <a:spLocks/>
          </p:cNvSpPr>
          <p:nvPr/>
        </p:nvSpPr>
        <p:spPr bwMode="auto">
          <a:xfrm>
            <a:off x="3147132" y="2455778"/>
            <a:ext cx="1086553" cy="669262"/>
          </a:xfrm>
          <a:custGeom>
            <a:avLst/>
            <a:gdLst>
              <a:gd name="T0" fmla="*/ 0 w 1088"/>
              <a:gd name="T1" fmla="*/ 0 h 726"/>
              <a:gd name="T2" fmla="*/ 90 w 1088"/>
              <a:gd name="T3" fmla="*/ 726 h 726"/>
              <a:gd name="T4" fmla="*/ 1088 w 1088"/>
              <a:gd name="T5" fmla="*/ 726 h 726"/>
              <a:gd name="T6" fmla="*/ 997 w 1088"/>
              <a:gd name="T7" fmla="*/ 0 h 726"/>
              <a:gd name="T8" fmla="*/ 0 w 1088"/>
              <a:gd name="T9" fmla="*/ 0 h 726"/>
            </a:gdLst>
            <a:ahLst/>
            <a:cxnLst>
              <a:cxn ang="0">
                <a:pos x="T0" y="T1"/>
              </a:cxn>
              <a:cxn ang="0">
                <a:pos x="T2" y="T3"/>
              </a:cxn>
              <a:cxn ang="0">
                <a:pos x="T4" y="T5"/>
              </a:cxn>
              <a:cxn ang="0">
                <a:pos x="T6" y="T7"/>
              </a:cxn>
              <a:cxn ang="0">
                <a:pos x="T8" y="T9"/>
              </a:cxn>
            </a:cxnLst>
            <a:rect l="0" t="0" r="r" b="b"/>
            <a:pathLst>
              <a:path w="1088" h="726">
                <a:moveTo>
                  <a:pt x="0" y="0"/>
                </a:moveTo>
                <a:lnTo>
                  <a:pt x="90" y="726"/>
                </a:lnTo>
                <a:lnTo>
                  <a:pt x="1088" y="726"/>
                </a:lnTo>
                <a:lnTo>
                  <a:pt x="997" y="0"/>
                </a:lnTo>
                <a:lnTo>
                  <a:pt x="0" y="0"/>
                </a:lnTo>
                <a:close/>
              </a:path>
            </a:pathLst>
          </a:custGeom>
          <a:solidFill>
            <a:srgbClr val="0066FF"/>
          </a:solidFill>
          <a:ln>
            <a:noFill/>
          </a:ln>
          <a:effectLs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31" name="Text Box 90"/>
          <p:cNvSpPr txBox="1">
            <a:spLocks noChangeArrowheads="1"/>
          </p:cNvSpPr>
          <p:nvPr/>
        </p:nvSpPr>
        <p:spPr bwMode="auto">
          <a:xfrm rot="16625066">
            <a:off x="4303165" y="2591066"/>
            <a:ext cx="509178"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ACK</a:t>
            </a:r>
          </a:p>
        </p:txBody>
      </p:sp>
      <p:sp>
        <p:nvSpPr>
          <p:cNvPr id="132" name="Text Box 12"/>
          <p:cNvSpPr txBox="1">
            <a:spLocks noChangeArrowheads="1"/>
          </p:cNvSpPr>
          <p:nvPr/>
        </p:nvSpPr>
        <p:spPr bwMode="auto">
          <a:xfrm>
            <a:off x="6997003" y="2179763"/>
            <a:ext cx="492443"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anose="020B0503020204020204" pitchFamily="34" charset="-122"/>
                <a:ea typeface="微软雅黑" panose="020B0503020204020204" pitchFamily="34" charset="-122"/>
              </a:rPr>
              <a:t>时间</a:t>
            </a:r>
          </a:p>
        </p:txBody>
      </p:sp>
      <p:sp>
        <p:nvSpPr>
          <p:cNvPr id="134" name="Line 18"/>
          <p:cNvSpPr>
            <a:spLocks noChangeShapeType="1"/>
          </p:cNvSpPr>
          <p:nvPr/>
        </p:nvSpPr>
        <p:spPr bwMode="auto">
          <a:xfrm>
            <a:off x="2705720" y="2357140"/>
            <a:ext cx="446405"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35" name="Freeform 19"/>
          <p:cNvSpPr>
            <a:spLocks/>
          </p:cNvSpPr>
          <p:nvPr/>
        </p:nvSpPr>
        <p:spPr bwMode="auto">
          <a:xfrm>
            <a:off x="2062576" y="2235456"/>
            <a:ext cx="643143" cy="217556"/>
          </a:xfrm>
          <a:custGeom>
            <a:avLst/>
            <a:gdLst>
              <a:gd name="T0" fmla="*/ 0 w 624"/>
              <a:gd name="T1" fmla="*/ 240 h 240"/>
              <a:gd name="T2" fmla="*/ 0 w 624"/>
              <a:gd name="T3" fmla="*/ 0 h 240"/>
              <a:gd name="T4" fmla="*/ 624 w 624"/>
              <a:gd name="T5" fmla="*/ 0 h 240"/>
              <a:gd name="T6" fmla="*/ 624 w 624"/>
              <a:gd name="T7" fmla="*/ 240 h 240"/>
            </a:gdLst>
            <a:ahLst/>
            <a:cxnLst>
              <a:cxn ang="0">
                <a:pos x="T0" y="T1"/>
              </a:cxn>
              <a:cxn ang="0">
                <a:pos x="T2" y="T3"/>
              </a:cxn>
              <a:cxn ang="0">
                <a:pos x="T4" y="T5"/>
              </a:cxn>
              <a:cxn ang="0">
                <a:pos x="T6" y="T7"/>
              </a:cxn>
            </a:cxnLst>
            <a:rect l="0" t="0" r="r" b="b"/>
            <a:pathLst>
              <a:path w="624" h="240">
                <a:moveTo>
                  <a:pt x="0" y="240"/>
                </a:moveTo>
                <a:lnTo>
                  <a:pt x="0" y="0"/>
                </a:lnTo>
                <a:lnTo>
                  <a:pt x="624" y="0"/>
                </a:lnTo>
                <a:lnTo>
                  <a:pt x="624" y="240"/>
                </a:lnTo>
              </a:path>
            </a:pathLst>
          </a:custGeom>
          <a:solidFill>
            <a:srgbClr val="66FF66"/>
          </a:solidFill>
          <a:ln w="9525">
            <a:solidFill>
              <a:srgbClr val="0000FF"/>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36" name="Line 22"/>
          <p:cNvSpPr>
            <a:spLocks noChangeShapeType="1"/>
          </p:cNvSpPr>
          <p:nvPr/>
        </p:nvSpPr>
        <p:spPr bwMode="auto">
          <a:xfrm>
            <a:off x="2705720" y="2212410"/>
            <a:ext cx="0" cy="117997"/>
          </a:xfrm>
          <a:prstGeom prst="line">
            <a:avLst/>
          </a:prstGeom>
          <a:noFill/>
          <a:ln w="952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37" name="Line 23"/>
          <p:cNvSpPr>
            <a:spLocks noChangeShapeType="1"/>
          </p:cNvSpPr>
          <p:nvPr/>
        </p:nvSpPr>
        <p:spPr bwMode="auto">
          <a:xfrm flipV="1">
            <a:off x="3147133" y="2212410"/>
            <a:ext cx="4993" cy="243368"/>
          </a:xfrm>
          <a:prstGeom prst="line">
            <a:avLst/>
          </a:prstGeom>
          <a:noFill/>
          <a:ln w="952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38" name="Text Box 27"/>
          <p:cNvSpPr txBox="1">
            <a:spLocks noChangeArrowheads="1"/>
          </p:cNvSpPr>
          <p:nvPr/>
        </p:nvSpPr>
        <p:spPr bwMode="auto">
          <a:xfrm>
            <a:off x="4184250" y="3133517"/>
            <a:ext cx="481222" cy="2616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anose="020B0503020204020204" pitchFamily="34" charset="-122"/>
                <a:ea typeface="微软雅黑" panose="020B0503020204020204" pitchFamily="34" charset="-122"/>
              </a:rPr>
              <a:t>SIFS</a:t>
            </a:r>
          </a:p>
        </p:txBody>
      </p:sp>
      <p:sp>
        <p:nvSpPr>
          <p:cNvPr id="139" name="Line 30"/>
          <p:cNvSpPr>
            <a:spLocks noChangeShapeType="1"/>
          </p:cNvSpPr>
          <p:nvPr/>
        </p:nvSpPr>
        <p:spPr bwMode="auto">
          <a:xfrm flipH="1" flipV="1">
            <a:off x="4233685" y="3154539"/>
            <a:ext cx="0" cy="257196"/>
          </a:xfrm>
          <a:prstGeom prst="line">
            <a:avLst/>
          </a:prstGeom>
          <a:noFill/>
          <a:ln w="952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40" name="Line 32"/>
          <p:cNvSpPr>
            <a:spLocks noChangeShapeType="1"/>
          </p:cNvSpPr>
          <p:nvPr/>
        </p:nvSpPr>
        <p:spPr bwMode="auto">
          <a:xfrm>
            <a:off x="1962710" y="3898471"/>
            <a:ext cx="5344881" cy="0"/>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41" name="Text Box 33"/>
          <p:cNvSpPr txBox="1">
            <a:spLocks noChangeArrowheads="1"/>
          </p:cNvSpPr>
          <p:nvPr/>
        </p:nvSpPr>
        <p:spPr bwMode="auto">
          <a:xfrm>
            <a:off x="6997003" y="3627987"/>
            <a:ext cx="492443"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200" b="1">
                <a:latin typeface="微软雅黑" panose="020B0503020204020204" pitchFamily="34" charset="-122"/>
                <a:ea typeface="微软雅黑" panose="020B0503020204020204" pitchFamily="34" charset="-122"/>
              </a:rPr>
              <a:t>时间</a:t>
            </a:r>
          </a:p>
        </p:txBody>
      </p:sp>
      <p:sp>
        <p:nvSpPr>
          <p:cNvPr id="142" name="Freeform 34"/>
          <p:cNvSpPr>
            <a:spLocks/>
          </p:cNvSpPr>
          <p:nvPr/>
        </p:nvSpPr>
        <p:spPr bwMode="auto">
          <a:xfrm>
            <a:off x="3145134" y="3679994"/>
            <a:ext cx="1633824" cy="218478"/>
          </a:xfrm>
          <a:custGeom>
            <a:avLst/>
            <a:gdLst>
              <a:gd name="T0" fmla="*/ 0 w 624"/>
              <a:gd name="T1" fmla="*/ 240 h 240"/>
              <a:gd name="T2" fmla="*/ 0 w 624"/>
              <a:gd name="T3" fmla="*/ 0 h 240"/>
              <a:gd name="T4" fmla="*/ 624 w 624"/>
              <a:gd name="T5" fmla="*/ 0 h 240"/>
              <a:gd name="T6" fmla="*/ 624 w 624"/>
              <a:gd name="T7" fmla="*/ 240 h 240"/>
            </a:gdLst>
            <a:ahLst/>
            <a:cxnLst>
              <a:cxn ang="0">
                <a:pos x="T0" y="T1"/>
              </a:cxn>
              <a:cxn ang="0">
                <a:pos x="T2" y="T3"/>
              </a:cxn>
              <a:cxn ang="0">
                <a:pos x="T4" y="T5"/>
              </a:cxn>
              <a:cxn ang="0">
                <a:pos x="T6" y="T7"/>
              </a:cxn>
            </a:cxnLst>
            <a:rect l="0" t="0" r="r" b="b"/>
            <a:pathLst>
              <a:path w="624" h="240">
                <a:moveTo>
                  <a:pt x="0" y="240"/>
                </a:moveTo>
                <a:lnTo>
                  <a:pt x="0" y="0"/>
                </a:lnTo>
                <a:lnTo>
                  <a:pt x="624" y="0"/>
                </a:lnTo>
                <a:lnTo>
                  <a:pt x="624" y="240"/>
                </a:lnTo>
              </a:path>
            </a:pathLst>
          </a:custGeom>
          <a:solidFill>
            <a:srgbClr val="FF99FF"/>
          </a:solidFill>
          <a:ln w="9525">
            <a:solidFill>
              <a:srgbClr val="0000FF"/>
            </a:solidFill>
            <a:round/>
            <a:headEnd/>
            <a:tailEnd/>
          </a:ln>
          <a:effectLs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43" name="Text Box 35"/>
          <p:cNvSpPr txBox="1">
            <a:spLocks noChangeArrowheads="1"/>
          </p:cNvSpPr>
          <p:nvPr/>
        </p:nvSpPr>
        <p:spPr bwMode="auto">
          <a:xfrm>
            <a:off x="3395749" y="3653684"/>
            <a:ext cx="1300742"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NAV</a:t>
            </a:r>
            <a:r>
              <a:rPr kumimoji="1" lang="zh-CN" altLang="en-US" sz="1200" b="1" dirty="0">
                <a:latin typeface="微软雅黑" panose="020B0503020204020204" pitchFamily="34" charset="-122"/>
                <a:ea typeface="微软雅黑" panose="020B0503020204020204" pitchFamily="34" charset="-122"/>
              </a:rPr>
              <a:t>（媒体忙）</a:t>
            </a:r>
          </a:p>
        </p:txBody>
      </p:sp>
      <p:grpSp>
        <p:nvGrpSpPr>
          <p:cNvPr id="3" name="组合 2"/>
          <p:cNvGrpSpPr/>
          <p:nvPr/>
        </p:nvGrpSpPr>
        <p:grpSpPr>
          <a:xfrm>
            <a:off x="2685248" y="2145295"/>
            <a:ext cx="2584207" cy="1399160"/>
            <a:chOff x="2685248" y="2145295"/>
            <a:chExt cx="2584207" cy="1399160"/>
          </a:xfrm>
        </p:grpSpPr>
        <p:sp>
          <p:nvSpPr>
            <p:cNvPr id="133" name="Text Box 15"/>
            <p:cNvSpPr txBox="1">
              <a:spLocks noChangeArrowheads="1"/>
            </p:cNvSpPr>
            <p:nvPr/>
          </p:nvSpPr>
          <p:spPr bwMode="auto">
            <a:xfrm>
              <a:off x="2685248" y="2145295"/>
              <a:ext cx="508473" cy="2616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anose="020B0503020204020204" pitchFamily="34" charset="-122"/>
                  <a:ea typeface="微软雅黑" panose="020B0503020204020204" pitchFamily="34" charset="-122"/>
                </a:rPr>
                <a:t>DIFS</a:t>
              </a:r>
            </a:p>
          </p:txBody>
        </p:sp>
        <p:sp>
          <p:nvSpPr>
            <p:cNvPr id="144" name="Text Box 36"/>
            <p:cNvSpPr txBox="1">
              <a:spLocks noChangeArrowheads="1"/>
            </p:cNvSpPr>
            <p:nvPr/>
          </p:nvSpPr>
          <p:spPr bwMode="auto">
            <a:xfrm>
              <a:off x="4760982" y="3282845"/>
              <a:ext cx="508473" cy="2616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anose="020B0503020204020204" pitchFamily="34" charset="-122"/>
                  <a:ea typeface="微软雅黑" panose="020B0503020204020204" pitchFamily="34" charset="-122"/>
                </a:rPr>
                <a:t>DIFS</a:t>
              </a:r>
            </a:p>
          </p:txBody>
        </p:sp>
      </p:grpSp>
      <p:sp>
        <p:nvSpPr>
          <p:cNvPr id="145" name="Line 37"/>
          <p:cNvSpPr>
            <a:spLocks noChangeShapeType="1"/>
          </p:cNvSpPr>
          <p:nvPr/>
        </p:nvSpPr>
        <p:spPr bwMode="auto">
          <a:xfrm flipV="1">
            <a:off x="4787947" y="3514061"/>
            <a:ext cx="422437"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46" name="Line 38"/>
          <p:cNvSpPr>
            <a:spLocks noChangeShapeType="1"/>
          </p:cNvSpPr>
          <p:nvPr/>
        </p:nvSpPr>
        <p:spPr bwMode="auto">
          <a:xfrm flipH="1" flipV="1">
            <a:off x="4778958" y="3148086"/>
            <a:ext cx="0" cy="24705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47" name="Line 39"/>
          <p:cNvSpPr>
            <a:spLocks noChangeShapeType="1"/>
          </p:cNvSpPr>
          <p:nvPr/>
        </p:nvSpPr>
        <p:spPr bwMode="auto">
          <a:xfrm>
            <a:off x="5210384" y="3148086"/>
            <a:ext cx="0" cy="498721"/>
          </a:xfrm>
          <a:prstGeom prst="line">
            <a:avLst/>
          </a:prstGeom>
          <a:noFill/>
          <a:ln w="952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48" name="Freeform 40"/>
          <p:cNvSpPr>
            <a:spLocks/>
          </p:cNvSpPr>
          <p:nvPr/>
        </p:nvSpPr>
        <p:spPr bwMode="auto">
          <a:xfrm>
            <a:off x="6012316" y="3679994"/>
            <a:ext cx="869842" cy="218478"/>
          </a:xfrm>
          <a:custGeom>
            <a:avLst/>
            <a:gdLst>
              <a:gd name="T0" fmla="*/ 0 w 624"/>
              <a:gd name="T1" fmla="*/ 240 h 240"/>
              <a:gd name="T2" fmla="*/ 0 w 624"/>
              <a:gd name="T3" fmla="*/ 0 h 240"/>
              <a:gd name="T4" fmla="*/ 624 w 624"/>
              <a:gd name="T5" fmla="*/ 0 h 240"/>
              <a:gd name="T6" fmla="*/ 624 w 624"/>
              <a:gd name="T7" fmla="*/ 240 h 240"/>
            </a:gdLst>
            <a:ahLst/>
            <a:cxnLst>
              <a:cxn ang="0">
                <a:pos x="T0" y="T1"/>
              </a:cxn>
              <a:cxn ang="0">
                <a:pos x="T2" y="T3"/>
              </a:cxn>
              <a:cxn ang="0">
                <a:pos x="T4" y="T5"/>
              </a:cxn>
              <a:cxn ang="0">
                <a:pos x="T6" y="T7"/>
              </a:cxn>
            </a:cxnLst>
            <a:rect l="0" t="0" r="r" b="b"/>
            <a:pathLst>
              <a:path w="624" h="240">
                <a:moveTo>
                  <a:pt x="0" y="240"/>
                </a:moveTo>
                <a:lnTo>
                  <a:pt x="0" y="0"/>
                </a:lnTo>
                <a:lnTo>
                  <a:pt x="624" y="0"/>
                </a:lnTo>
                <a:lnTo>
                  <a:pt x="624" y="240"/>
                </a:lnTo>
              </a:path>
            </a:pathLst>
          </a:custGeom>
          <a:solidFill>
            <a:srgbClr val="FFFF00"/>
          </a:solidFill>
          <a:ln w="9525">
            <a:solidFill>
              <a:srgbClr val="0000FF"/>
            </a:solidFill>
            <a:round/>
            <a:headEnd/>
            <a:tailEnd/>
          </a:ln>
          <a:effectLs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49" name="Freeform 41"/>
          <p:cNvSpPr>
            <a:spLocks/>
          </p:cNvSpPr>
          <p:nvPr/>
        </p:nvSpPr>
        <p:spPr bwMode="auto">
          <a:xfrm>
            <a:off x="5206389" y="3679994"/>
            <a:ext cx="805926" cy="218478"/>
          </a:xfrm>
          <a:custGeom>
            <a:avLst/>
            <a:gdLst>
              <a:gd name="T0" fmla="*/ 0 w 780"/>
              <a:gd name="T1" fmla="*/ 240 h 240"/>
              <a:gd name="T2" fmla="*/ 0 w 780"/>
              <a:gd name="T3" fmla="*/ 0 h 240"/>
              <a:gd name="T4" fmla="*/ 780 w 780"/>
              <a:gd name="T5" fmla="*/ 0 h 240"/>
            </a:gdLst>
            <a:ahLst/>
            <a:cxnLst>
              <a:cxn ang="0">
                <a:pos x="T0" y="T1"/>
              </a:cxn>
              <a:cxn ang="0">
                <a:pos x="T2" y="T3"/>
              </a:cxn>
              <a:cxn ang="0">
                <a:pos x="T4" y="T5"/>
              </a:cxn>
            </a:cxnLst>
            <a:rect l="0" t="0" r="r" b="b"/>
            <a:pathLst>
              <a:path w="780" h="240">
                <a:moveTo>
                  <a:pt x="0" y="240"/>
                </a:moveTo>
                <a:lnTo>
                  <a:pt x="0" y="0"/>
                </a:lnTo>
                <a:lnTo>
                  <a:pt x="780" y="0"/>
                </a:lnTo>
              </a:path>
            </a:pathLst>
          </a:custGeom>
          <a:noFill/>
          <a:ln w="9525">
            <a:solidFill>
              <a:srgbClr val="0000FF"/>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0" name="Line 42"/>
          <p:cNvSpPr>
            <a:spLocks noChangeShapeType="1"/>
          </p:cNvSpPr>
          <p:nvPr/>
        </p:nvSpPr>
        <p:spPr bwMode="auto">
          <a:xfrm>
            <a:off x="5305257" y="3677228"/>
            <a:ext cx="0" cy="219400"/>
          </a:xfrm>
          <a:prstGeom prst="line">
            <a:avLst/>
          </a:prstGeom>
          <a:noFill/>
          <a:ln w="952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1" name="Line 43"/>
          <p:cNvSpPr>
            <a:spLocks noChangeShapeType="1"/>
          </p:cNvSpPr>
          <p:nvPr/>
        </p:nvSpPr>
        <p:spPr bwMode="auto">
          <a:xfrm>
            <a:off x="5404126" y="3677228"/>
            <a:ext cx="0" cy="219400"/>
          </a:xfrm>
          <a:prstGeom prst="line">
            <a:avLst/>
          </a:prstGeom>
          <a:noFill/>
          <a:ln w="952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2" name="Line 44"/>
          <p:cNvSpPr>
            <a:spLocks noChangeShapeType="1"/>
          </p:cNvSpPr>
          <p:nvPr/>
        </p:nvSpPr>
        <p:spPr bwMode="auto">
          <a:xfrm>
            <a:off x="5502994" y="3677228"/>
            <a:ext cx="0" cy="219400"/>
          </a:xfrm>
          <a:prstGeom prst="line">
            <a:avLst/>
          </a:prstGeom>
          <a:noFill/>
          <a:ln w="952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3" name="Line 45"/>
          <p:cNvSpPr>
            <a:spLocks noChangeShapeType="1"/>
          </p:cNvSpPr>
          <p:nvPr/>
        </p:nvSpPr>
        <p:spPr bwMode="auto">
          <a:xfrm>
            <a:off x="5602861" y="3677228"/>
            <a:ext cx="0" cy="219400"/>
          </a:xfrm>
          <a:prstGeom prst="line">
            <a:avLst/>
          </a:prstGeom>
          <a:noFill/>
          <a:ln w="952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4" name="Line 46"/>
          <p:cNvSpPr>
            <a:spLocks noChangeShapeType="1"/>
          </p:cNvSpPr>
          <p:nvPr/>
        </p:nvSpPr>
        <p:spPr bwMode="auto">
          <a:xfrm>
            <a:off x="5701729" y="3677228"/>
            <a:ext cx="0" cy="219400"/>
          </a:xfrm>
          <a:prstGeom prst="line">
            <a:avLst/>
          </a:prstGeom>
          <a:noFill/>
          <a:ln w="952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5" name="Line 47"/>
          <p:cNvSpPr>
            <a:spLocks noChangeShapeType="1"/>
          </p:cNvSpPr>
          <p:nvPr/>
        </p:nvSpPr>
        <p:spPr bwMode="auto">
          <a:xfrm>
            <a:off x="5800598" y="3682759"/>
            <a:ext cx="0" cy="219400"/>
          </a:xfrm>
          <a:prstGeom prst="line">
            <a:avLst/>
          </a:prstGeom>
          <a:noFill/>
          <a:ln w="952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6" name="Line 48"/>
          <p:cNvSpPr>
            <a:spLocks noChangeShapeType="1"/>
          </p:cNvSpPr>
          <p:nvPr/>
        </p:nvSpPr>
        <p:spPr bwMode="auto">
          <a:xfrm>
            <a:off x="5906457" y="3682759"/>
            <a:ext cx="0" cy="219400"/>
          </a:xfrm>
          <a:prstGeom prst="line">
            <a:avLst/>
          </a:prstGeom>
          <a:noFill/>
          <a:ln w="952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7" name="Line 49"/>
          <p:cNvSpPr>
            <a:spLocks noChangeShapeType="1"/>
          </p:cNvSpPr>
          <p:nvPr/>
        </p:nvSpPr>
        <p:spPr bwMode="auto">
          <a:xfrm>
            <a:off x="5227361" y="3518669"/>
            <a:ext cx="803930"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8" name="AutoShape 52"/>
          <p:cNvSpPr>
            <a:spLocks/>
          </p:cNvSpPr>
          <p:nvPr/>
        </p:nvSpPr>
        <p:spPr bwMode="auto">
          <a:xfrm rot="16200000">
            <a:off x="3928591" y="3156882"/>
            <a:ext cx="83888" cy="1616847"/>
          </a:xfrm>
          <a:prstGeom prst="leftBrace">
            <a:avLst>
              <a:gd name="adj1" fmla="val 148261"/>
              <a:gd name="adj2" fmla="val 50000"/>
            </a:avLst>
          </a:prstGeom>
          <a:noFill/>
          <a:ln w="9525">
            <a:solidFill>
              <a:srgbClr val="0000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59" name="AutoShape 53"/>
          <p:cNvSpPr>
            <a:spLocks/>
          </p:cNvSpPr>
          <p:nvPr/>
        </p:nvSpPr>
        <p:spPr bwMode="auto">
          <a:xfrm rot="16200000">
            <a:off x="5576627" y="3557579"/>
            <a:ext cx="65451" cy="785953"/>
          </a:xfrm>
          <a:prstGeom prst="leftBrace">
            <a:avLst>
              <a:gd name="adj1" fmla="val 92371"/>
              <a:gd name="adj2" fmla="val 50000"/>
            </a:avLst>
          </a:prstGeom>
          <a:noFill/>
          <a:ln w="9525">
            <a:solidFill>
              <a:srgbClr val="0000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60" name="Text Box 54"/>
          <p:cNvSpPr txBox="1">
            <a:spLocks noChangeArrowheads="1"/>
          </p:cNvSpPr>
          <p:nvPr/>
        </p:nvSpPr>
        <p:spPr bwMode="auto">
          <a:xfrm>
            <a:off x="3588713" y="3976649"/>
            <a:ext cx="800219"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anose="020B0503020204020204" pitchFamily="34" charset="-122"/>
                <a:ea typeface="微软雅黑" panose="020B0503020204020204" pitchFamily="34" charset="-122"/>
              </a:rPr>
              <a:t>推迟接入</a:t>
            </a:r>
          </a:p>
        </p:txBody>
      </p:sp>
      <p:sp>
        <p:nvSpPr>
          <p:cNvPr id="161" name="Text Box 55"/>
          <p:cNvSpPr txBox="1">
            <a:spLocks noChangeArrowheads="1"/>
          </p:cNvSpPr>
          <p:nvPr/>
        </p:nvSpPr>
        <p:spPr bwMode="auto">
          <a:xfrm>
            <a:off x="5077895" y="3948993"/>
            <a:ext cx="1107996"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anose="020B0503020204020204" pitchFamily="34" charset="-122"/>
                <a:ea typeface="微软雅黑" panose="020B0503020204020204" pitchFamily="34" charset="-122"/>
              </a:rPr>
              <a:t>等待重试时间</a:t>
            </a:r>
          </a:p>
        </p:txBody>
      </p:sp>
      <p:sp>
        <p:nvSpPr>
          <p:cNvPr id="162" name="Line 56"/>
          <p:cNvSpPr>
            <a:spLocks noChangeShapeType="1"/>
          </p:cNvSpPr>
          <p:nvPr/>
        </p:nvSpPr>
        <p:spPr bwMode="auto">
          <a:xfrm flipV="1">
            <a:off x="2697731" y="2467762"/>
            <a:ext cx="0" cy="174230"/>
          </a:xfrm>
          <a:prstGeom prst="line">
            <a:avLst/>
          </a:prstGeom>
          <a:noFill/>
          <a:ln w="9525">
            <a:solidFill>
              <a:srgbClr val="0000FF"/>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63" name="Text Box 57"/>
          <p:cNvSpPr txBox="1">
            <a:spLocks noChangeArrowheads="1"/>
          </p:cNvSpPr>
          <p:nvPr/>
        </p:nvSpPr>
        <p:spPr bwMode="auto">
          <a:xfrm>
            <a:off x="2216516" y="2590739"/>
            <a:ext cx="954107"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200" b="1" dirty="0">
                <a:latin typeface="微软雅黑" panose="020B0503020204020204" pitchFamily="34" charset="-122"/>
                <a:ea typeface="微软雅黑" panose="020B0503020204020204" pitchFamily="34" charset="-122"/>
              </a:rPr>
              <a:t>有帧要发送</a:t>
            </a:r>
          </a:p>
        </p:txBody>
      </p:sp>
      <p:sp>
        <p:nvSpPr>
          <p:cNvPr id="164" name="Line 58"/>
          <p:cNvSpPr>
            <a:spLocks noChangeShapeType="1"/>
          </p:cNvSpPr>
          <p:nvPr/>
        </p:nvSpPr>
        <p:spPr bwMode="auto">
          <a:xfrm>
            <a:off x="6030292" y="3425563"/>
            <a:ext cx="0" cy="213869"/>
          </a:xfrm>
          <a:prstGeom prst="line">
            <a:avLst/>
          </a:prstGeom>
          <a:noFill/>
          <a:ln w="952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65" name="Text Box 59"/>
          <p:cNvSpPr txBox="1">
            <a:spLocks noChangeArrowheads="1"/>
          </p:cNvSpPr>
          <p:nvPr/>
        </p:nvSpPr>
        <p:spPr bwMode="auto">
          <a:xfrm>
            <a:off x="1718820" y="2465187"/>
            <a:ext cx="492443"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200" b="1" dirty="0">
                <a:latin typeface="微软雅黑" panose="020B0503020204020204" pitchFamily="34" charset="-122"/>
                <a:ea typeface="微软雅黑" panose="020B0503020204020204" pitchFamily="34" charset="-122"/>
              </a:rPr>
              <a:t>源站</a:t>
            </a:r>
          </a:p>
        </p:txBody>
      </p:sp>
      <p:sp>
        <p:nvSpPr>
          <p:cNvPr id="166" name="Text Box 61"/>
          <p:cNvSpPr txBox="1">
            <a:spLocks noChangeArrowheads="1"/>
          </p:cNvSpPr>
          <p:nvPr/>
        </p:nvSpPr>
        <p:spPr bwMode="auto">
          <a:xfrm>
            <a:off x="6997003" y="2861931"/>
            <a:ext cx="492443"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200" b="1">
                <a:latin typeface="微软雅黑" panose="020B0503020204020204" pitchFamily="34" charset="-122"/>
                <a:ea typeface="微软雅黑" panose="020B0503020204020204" pitchFamily="34" charset="-122"/>
              </a:rPr>
              <a:t>时间</a:t>
            </a:r>
          </a:p>
        </p:txBody>
      </p:sp>
      <p:sp>
        <p:nvSpPr>
          <p:cNvPr id="167" name="Text Box 62"/>
          <p:cNvSpPr txBox="1">
            <a:spLocks noChangeArrowheads="1"/>
          </p:cNvSpPr>
          <p:nvPr/>
        </p:nvSpPr>
        <p:spPr bwMode="auto">
          <a:xfrm>
            <a:off x="1663683" y="3123389"/>
            <a:ext cx="646331"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200" b="1">
                <a:latin typeface="微软雅黑" panose="020B0503020204020204" pitchFamily="34" charset="-122"/>
                <a:ea typeface="微软雅黑" panose="020B0503020204020204" pitchFamily="34" charset="-122"/>
              </a:rPr>
              <a:t>目的站</a:t>
            </a:r>
          </a:p>
        </p:txBody>
      </p:sp>
      <p:sp>
        <p:nvSpPr>
          <p:cNvPr id="168" name="Line 64"/>
          <p:cNvSpPr>
            <a:spLocks noChangeShapeType="1"/>
          </p:cNvSpPr>
          <p:nvPr/>
        </p:nvSpPr>
        <p:spPr bwMode="auto">
          <a:xfrm flipH="1">
            <a:off x="4595203" y="3149930"/>
            <a:ext cx="998" cy="248899"/>
          </a:xfrm>
          <a:prstGeom prst="line">
            <a:avLst/>
          </a:prstGeom>
          <a:noFill/>
          <a:ln w="952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69" name="Text Box 65"/>
          <p:cNvSpPr txBox="1">
            <a:spLocks noChangeArrowheads="1"/>
          </p:cNvSpPr>
          <p:nvPr/>
        </p:nvSpPr>
        <p:spPr bwMode="auto">
          <a:xfrm>
            <a:off x="5045673" y="2707442"/>
            <a:ext cx="509178"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en-US" altLang="zh-CN" sz="1200" b="1">
                <a:latin typeface="微软雅黑" panose="020B0503020204020204" pitchFamily="34" charset="-122"/>
                <a:ea typeface="微软雅黑" panose="020B0503020204020204" pitchFamily="34" charset="-122"/>
              </a:rPr>
              <a:t>ACK</a:t>
            </a:r>
          </a:p>
        </p:txBody>
      </p:sp>
      <p:sp>
        <p:nvSpPr>
          <p:cNvPr id="170" name="Line 66"/>
          <p:cNvSpPr>
            <a:spLocks noChangeShapeType="1"/>
          </p:cNvSpPr>
          <p:nvPr/>
        </p:nvSpPr>
        <p:spPr bwMode="auto">
          <a:xfrm>
            <a:off x="4776961" y="2455778"/>
            <a:ext cx="1998" cy="1194716"/>
          </a:xfrm>
          <a:prstGeom prst="line">
            <a:avLst/>
          </a:prstGeom>
          <a:noFill/>
          <a:ln w="952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71" name="Text Box 67"/>
          <p:cNvSpPr txBox="1">
            <a:spLocks noChangeArrowheads="1"/>
          </p:cNvSpPr>
          <p:nvPr/>
        </p:nvSpPr>
        <p:spPr bwMode="auto">
          <a:xfrm>
            <a:off x="4727361" y="3509440"/>
            <a:ext cx="481222" cy="2616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anose="020B0503020204020204" pitchFamily="34" charset="-122"/>
                <a:ea typeface="微软雅黑" panose="020B0503020204020204" pitchFamily="34" charset="-122"/>
              </a:rPr>
              <a:t>SIFS</a:t>
            </a:r>
          </a:p>
        </p:txBody>
      </p:sp>
      <p:sp>
        <p:nvSpPr>
          <p:cNvPr id="172" name="Line 68"/>
          <p:cNvSpPr>
            <a:spLocks noChangeShapeType="1"/>
          </p:cNvSpPr>
          <p:nvPr/>
        </p:nvSpPr>
        <p:spPr bwMode="auto">
          <a:xfrm>
            <a:off x="5126496" y="3693821"/>
            <a:ext cx="0" cy="87576"/>
          </a:xfrm>
          <a:prstGeom prst="line">
            <a:avLst/>
          </a:prstGeom>
          <a:noFill/>
          <a:ln w="952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73" name="Line 69"/>
          <p:cNvSpPr>
            <a:spLocks noChangeShapeType="1"/>
          </p:cNvSpPr>
          <p:nvPr/>
        </p:nvSpPr>
        <p:spPr bwMode="auto">
          <a:xfrm>
            <a:off x="3144136" y="2467762"/>
            <a:ext cx="0" cy="1182733"/>
          </a:xfrm>
          <a:prstGeom prst="line">
            <a:avLst/>
          </a:prstGeom>
          <a:noFill/>
          <a:ln w="9525">
            <a:solidFill>
              <a:srgbClr val="0000FF"/>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74" name="Text Box 70"/>
          <p:cNvSpPr txBox="1">
            <a:spLocks noChangeArrowheads="1"/>
          </p:cNvSpPr>
          <p:nvPr/>
        </p:nvSpPr>
        <p:spPr bwMode="auto">
          <a:xfrm>
            <a:off x="1638941" y="3898663"/>
            <a:ext cx="692818"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en-US" altLang="zh-CN" sz="1200" b="1" dirty="0">
                <a:latin typeface="微软雅黑" panose="020B0503020204020204" pitchFamily="34" charset="-122"/>
                <a:ea typeface="微软雅黑" panose="020B0503020204020204" pitchFamily="34" charset="-122"/>
              </a:rPr>
              <a:t> </a:t>
            </a:r>
            <a:r>
              <a:rPr kumimoji="1" lang="zh-CN" altLang="en-US" sz="1200" b="1" dirty="0">
                <a:latin typeface="微软雅黑" panose="020B0503020204020204" pitchFamily="34" charset="-122"/>
                <a:ea typeface="微软雅黑" panose="020B0503020204020204" pitchFamily="34" charset="-122"/>
              </a:rPr>
              <a:t>其他站</a:t>
            </a:r>
          </a:p>
        </p:txBody>
      </p:sp>
      <p:sp>
        <p:nvSpPr>
          <p:cNvPr id="175" name="Line 71"/>
          <p:cNvSpPr>
            <a:spLocks noChangeShapeType="1"/>
          </p:cNvSpPr>
          <p:nvPr/>
        </p:nvSpPr>
        <p:spPr bwMode="auto">
          <a:xfrm flipV="1">
            <a:off x="3144136" y="3913221"/>
            <a:ext cx="0" cy="174230"/>
          </a:xfrm>
          <a:prstGeom prst="line">
            <a:avLst/>
          </a:prstGeom>
          <a:noFill/>
          <a:ln w="9525">
            <a:solidFill>
              <a:srgbClr val="0000FF"/>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76" name="Text Box 72"/>
          <p:cNvSpPr txBox="1">
            <a:spLocks noChangeArrowheads="1"/>
          </p:cNvSpPr>
          <p:nvPr/>
        </p:nvSpPr>
        <p:spPr bwMode="auto">
          <a:xfrm>
            <a:off x="2681561" y="4040436"/>
            <a:ext cx="954107"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200" b="1">
                <a:latin typeface="微软雅黑" panose="020B0503020204020204" pitchFamily="34" charset="-122"/>
                <a:ea typeface="微软雅黑" panose="020B0503020204020204" pitchFamily="34" charset="-122"/>
              </a:rPr>
              <a:t>有帧要发送</a:t>
            </a:r>
          </a:p>
        </p:txBody>
      </p:sp>
      <p:sp>
        <p:nvSpPr>
          <p:cNvPr id="177" name="Line 73"/>
          <p:cNvSpPr>
            <a:spLocks noChangeShapeType="1"/>
          </p:cNvSpPr>
          <p:nvPr/>
        </p:nvSpPr>
        <p:spPr bwMode="auto">
          <a:xfrm>
            <a:off x="4259650" y="3363799"/>
            <a:ext cx="336551" cy="2766"/>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78" name="Line 74"/>
          <p:cNvSpPr>
            <a:spLocks noChangeShapeType="1"/>
          </p:cNvSpPr>
          <p:nvPr/>
        </p:nvSpPr>
        <p:spPr bwMode="auto">
          <a:xfrm flipV="1">
            <a:off x="4781955" y="3736226"/>
            <a:ext cx="334555" cy="922"/>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79" name="Line 80"/>
          <p:cNvSpPr>
            <a:spLocks noChangeShapeType="1"/>
          </p:cNvSpPr>
          <p:nvPr/>
        </p:nvSpPr>
        <p:spPr bwMode="auto">
          <a:xfrm>
            <a:off x="3147133" y="2455778"/>
            <a:ext cx="89880" cy="669262"/>
          </a:xfrm>
          <a:prstGeom prst="line">
            <a:avLst/>
          </a:prstGeom>
          <a:noFill/>
          <a:ln w="952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80" name="Line 81"/>
          <p:cNvSpPr>
            <a:spLocks noChangeShapeType="1"/>
          </p:cNvSpPr>
          <p:nvPr/>
        </p:nvSpPr>
        <p:spPr bwMode="auto">
          <a:xfrm>
            <a:off x="4143805" y="2455778"/>
            <a:ext cx="89880" cy="669262"/>
          </a:xfrm>
          <a:prstGeom prst="line">
            <a:avLst/>
          </a:prstGeom>
          <a:noFill/>
          <a:ln w="952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81" name="Line 82"/>
          <p:cNvSpPr>
            <a:spLocks noChangeShapeType="1"/>
          </p:cNvSpPr>
          <p:nvPr/>
        </p:nvSpPr>
        <p:spPr bwMode="auto">
          <a:xfrm flipH="1">
            <a:off x="4687081" y="2455778"/>
            <a:ext cx="89880" cy="669262"/>
          </a:xfrm>
          <a:prstGeom prst="line">
            <a:avLst/>
          </a:prstGeom>
          <a:noFill/>
          <a:ln w="9525">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82" name="Line 83"/>
          <p:cNvSpPr>
            <a:spLocks noChangeShapeType="1"/>
          </p:cNvSpPr>
          <p:nvPr/>
        </p:nvSpPr>
        <p:spPr bwMode="auto">
          <a:xfrm flipH="1">
            <a:off x="4597201" y="2455778"/>
            <a:ext cx="89880" cy="669262"/>
          </a:xfrm>
          <a:prstGeom prst="line">
            <a:avLst/>
          </a:prstGeom>
          <a:noFill/>
          <a:ln w="9525">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83" name="AutoShape 84"/>
          <p:cNvSpPr>
            <a:spLocks noChangeArrowheads="1"/>
          </p:cNvSpPr>
          <p:nvPr/>
        </p:nvSpPr>
        <p:spPr bwMode="auto">
          <a:xfrm rot="21038972">
            <a:off x="3648044" y="2708759"/>
            <a:ext cx="135819" cy="374505"/>
          </a:xfrm>
          <a:prstGeom prst="downArrow">
            <a:avLst>
              <a:gd name="adj1" fmla="val 50000"/>
              <a:gd name="adj2" fmla="val 83456"/>
            </a:avLst>
          </a:prstGeom>
          <a:solidFill>
            <a:schemeClr val="bg1"/>
          </a:solidFill>
          <a:ln w="63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84" name="Text Box 26"/>
          <p:cNvSpPr txBox="1">
            <a:spLocks noChangeArrowheads="1"/>
          </p:cNvSpPr>
          <p:nvPr/>
        </p:nvSpPr>
        <p:spPr bwMode="auto">
          <a:xfrm>
            <a:off x="3184153" y="2455777"/>
            <a:ext cx="987771"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200" b="1" dirty="0">
                <a:solidFill>
                  <a:schemeClr val="bg1"/>
                </a:solidFill>
                <a:latin typeface="微软雅黑" panose="020B0503020204020204" pitchFamily="34" charset="-122"/>
                <a:ea typeface="微软雅黑" panose="020B0503020204020204" pitchFamily="34" charset="-122"/>
              </a:rPr>
              <a:t>发送第 </a:t>
            </a:r>
            <a:r>
              <a:rPr kumimoji="1" lang="en-US" altLang="zh-CN" sz="1200" b="1" dirty="0">
                <a:solidFill>
                  <a:schemeClr val="bg1"/>
                </a:solidFill>
                <a:latin typeface="微软雅黑" panose="020B0503020204020204" pitchFamily="34" charset="-122"/>
                <a:ea typeface="微软雅黑" panose="020B0503020204020204" pitchFamily="34" charset="-122"/>
              </a:rPr>
              <a:t>1 </a:t>
            </a:r>
            <a:r>
              <a:rPr kumimoji="1" lang="zh-CN" altLang="en-US" sz="1200" b="1" dirty="0">
                <a:solidFill>
                  <a:schemeClr val="bg1"/>
                </a:solidFill>
                <a:latin typeface="微软雅黑" panose="020B0503020204020204" pitchFamily="34" charset="-122"/>
                <a:ea typeface="微软雅黑" panose="020B0503020204020204" pitchFamily="34" charset="-122"/>
              </a:rPr>
              <a:t>帧</a:t>
            </a:r>
          </a:p>
        </p:txBody>
      </p:sp>
      <p:sp>
        <p:nvSpPr>
          <p:cNvPr id="185" name="Freeform 88"/>
          <p:cNvSpPr>
            <a:spLocks/>
          </p:cNvSpPr>
          <p:nvPr/>
        </p:nvSpPr>
        <p:spPr bwMode="auto">
          <a:xfrm>
            <a:off x="4596202" y="2455778"/>
            <a:ext cx="180760" cy="669262"/>
          </a:xfrm>
          <a:custGeom>
            <a:avLst/>
            <a:gdLst>
              <a:gd name="T0" fmla="*/ 91 w 181"/>
              <a:gd name="T1" fmla="*/ 0 h 726"/>
              <a:gd name="T2" fmla="*/ 0 w 181"/>
              <a:gd name="T3" fmla="*/ 726 h 726"/>
              <a:gd name="T4" fmla="*/ 91 w 181"/>
              <a:gd name="T5" fmla="*/ 726 h 726"/>
              <a:gd name="T6" fmla="*/ 181 w 181"/>
              <a:gd name="T7" fmla="*/ 0 h 726"/>
              <a:gd name="T8" fmla="*/ 91 w 181"/>
              <a:gd name="T9" fmla="*/ 0 h 726"/>
            </a:gdLst>
            <a:ahLst/>
            <a:cxnLst>
              <a:cxn ang="0">
                <a:pos x="T0" y="T1"/>
              </a:cxn>
              <a:cxn ang="0">
                <a:pos x="T2" y="T3"/>
              </a:cxn>
              <a:cxn ang="0">
                <a:pos x="T4" y="T5"/>
              </a:cxn>
              <a:cxn ang="0">
                <a:pos x="T6" y="T7"/>
              </a:cxn>
              <a:cxn ang="0">
                <a:pos x="T8" y="T9"/>
              </a:cxn>
            </a:cxnLst>
            <a:rect l="0" t="0" r="r" b="b"/>
            <a:pathLst>
              <a:path w="181" h="726">
                <a:moveTo>
                  <a:pt x="91" y="0"/>
                </a:moveTo>
                <a:lnTo>
                  <a:pt x="0" y="726"/>
                </a:lnTo>
                <a:lnTo>
                  <a:pt x="91" y="726"/>
                </a:lnTo>
                <a:lnTo>
                  <a:pt x="181" y="0"/>
                </a:lnTo>
                <a:lnTo>
                  <a:pt x="91" y="0"/>
                </a:lnTo>
                <a:close/>
              </a:path>
            </a:pathLst>
          </a:custGeom>
          <a:solidFill>
            <a:srgbClr val="CC00CC"/>
          </a:solidFill>
          <a:ln>
            <a:noFill/>
          </a:ln>
          <a:effectLs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86" name="Line 60"/>
          <p:cNvSpPr>
            <a:spLocks noChangeShapeType="1"/>
          </p:cNvSpPr>
          <p:nvPr/>
        </p:nvSpPr>
        <p:spPr bwMode="auto">
          <a:xfrm>
            <a:off x="1961711" y="3124118"/>
            <a:ext cx="5343883" cy="0"/>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87" name="Line 11"/>
          <p:cNvSpPr>
            <a:spLocks noChangeShapeType="1"/>
          </p:cNvSpPr>
          <p:nvPr/>
        </p:nvSpPr>
        <p:spPr bwMode="auto">
          <a:xfrm>
            <a:off x="1962710" y="2453012"/>
            <a:ext cx="5344881" cy="0"/>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88" name="Line 89"/>
          <p:cNvSpPr>
            <a:spLocks noChangeShapeType="1"/>
          </p:cNvSpPr>
          <p:nvPr/>
        </p:nvSpPr>
        <p:spPr bwMode="auto">
          <a:xfrm flipV="1">
            <a:off x="4669335" y="2645832"/>
            <a:ext cx="35952" cy="278398"/>
          </a:xfrm>
          <a:prstGeom prst="line">
            <a:avLst/>
          </a:prstGeom>
          <a:noFill/>
          <a:ln w="19050">
            <a:solidFill>
              <a:schemeClr val="bg1"/>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89" name="Text Box 20"/>
          <p:cNvSpPr txBox="1">
            <a:spLocks noChangeArrowheads="1"/>
          </p:cNvSpPr>
          <p:nvPr/>
        </p:nvSpPr>
        <p:spPr bwMode="auto">
          <a:xfrm>
            <a:off x="2020966" y="2213140"/>
            <a:ext cx="729029" cy="2539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kumimoji="1" lang="zh-CN" altLang="en-US" sz="1050" b="1" dirty="0">
                <a:latin typeface="微软雅黑" panose="020B0503020204020204" pitchFamily="34" charset="-122"/>
                <a:ea typeface="微软雅黑" panose="020B0503020204020204" pitchFamily="34" charset="-122"/>
              </a:rPr>
              <a:t>媒体空闲                                    </a:t>
            </a:r>
          </a:p>
        </p:txBody>
      </p:sp>
      <p:sp>
        <p:nvSpPr>
          <p:cNvPr id="190" name="Text Box 50"/>
          <p:cNvSpPr txBox="1">
            <a:spLocks noChangeArrowheads="1"/>
          </p:cNvSpPr>
          <p:nvPr/>
        </p:nvSpPr>
        <p:spPr bwMode="auto">
          <a:xfrm>
            <a:off x="5270304" y="3276404"/>
            <a:ext cx="800219"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anose="020B0503020204020204" pitchFamily="34" charset="-122"/>
                <a:ea typeface="微软雅黑" panose="020B0503020204020204" pitchFamily="34" charset="-122"/>
              </a:rPr>
              <a:t>争用窗口</a:t>
            </a:r>
          </a:p>
        </p:txBody>
      </p:sp>
      <p:sp>
        <p:nvSpPr>
          <p:cNvPr id="7" name="矩形 6"/>
          <p:cNvSpPr/>
          <p:nvPr/>
        </p:nvSpPr>
        <p:spPr>
          <a:xfrm>
            <a:off x="2084053" y="1241160"/>
            <a:ext cx="5082291" cy="523220"/>
          </a:xfrm>
          <a:prstGeom prst="rect">
            <a:avLst/>
          </a:prstGeom>
          <a:solidFill>
            <a:srgbClr val="00FFFF"/>
          </a:solidFill>
          <a:ln>
            <a:solidFill>
              <a:schemeClr val="tx1"/>
            </a:solidFill>
          </a:ln>
          <a:effectLst/>
        </p:spPr>
        <p:txBody>
          <a:bodyPr wrap="square">
            <a:spAutoFit/>
          </a:bodyPr>
          <a:lstStyle/>
          <a:p>
            <a:r>
              <a:rPr lang="zh-CN" altLang="en-US" sz="1400" b="1" dirty="0">
                <a:latin typeface="微软雅黑" pitchFamily="34" charset="-122"/>
                <a:ea typeface="微软雅黑" pitchFamily="34" charset="-122"/>
              </a:rPr>
              <a:t>目的站若正确收到此帧，则经过</a:t>
            </a:r>
            <a:r>
              <a:rPr lang="zh-CN" altLang="en-US" sz="1400" b="1" dirty="0" smtClean="0">
                <a:latin typeface="微软雅黑" pitchFamily="34" charset="-122"/>
                <a:ea typeface="微软雅黑" pitchFamily="34" charset="-122"/>
              </a:rPr>
              <a:t>时间间隔 </a:t>
            </a:r>
            <a:r>
              <a:rPr lang="en-US" altLang="zh-CN" sz="1400" b="1" dirty="0" smtClean="0">
                <a:latin typeface="微软雅黑" pitchFamily="34" charset="-122"/>
                <a:ea typeface="微软雅黑" pitchFamily="34" charset="-122"/>
              </a:rPr>
              <a:t>SIFS </a:t>
            </a:r>
            <a:r>
              <a:rPr lang="zh-CN" altLang="en-US" sz="1400" b="1" dirty="0" smtClean="0">
                <a:latin typeface="微软雅黑" pitchFamily="34" charset="-122"/>
                <a:ea typeface="微软雅黑" pitchFamily="34" charset="-122"/>
              </a:rPr>
              <a:t>后</a:t>
            </a:r>
            <a:r>
              <a:rPr lang="zh-CN" altLang="en-US" sz="1400" b="1" dirty="0">
                <a:latin typeface="微软雅黑" pitchFamily="34" charset="-122"/>
                <a:ea typeface="微软雅黑" pitchFamily="34" charset="-122"/>
              </a:rPr>
              <a:t>，向源站发送确认</a:t>
            </a:r>
            <a:r>
              <a:rPr lang="zh-CN" altLang="en-US" sz="1400" b="1" dirty="0" smtClean="0">
                <a:latin typeface="微软雅黑" pitchFamily="34" charset="-122"/>
                <a:ea typeface="微软雅黑" pitchFamily="34" charset="-122"/>
              </a:rPr>
              <a:t>帧 </a:t>
            </a:r>
            <a:r>
              <a:rPr lang="en-US" altLang="zh-CN" sz="1400" b="1" dirty="0" smtClean="0">
                <a:latin typeface="微软雅黑" pitchFamily="34" charset="-122"/>
                <a:ea typeface="微软雅黑" pitchFamily="34" charset="-122"/>
              </a:rPr>
              <a:t>ACK</a:t>
            </a:r>
            <a:r>
              <a:rPr lang="zh-CN" altLang="en-US" sz="1400" b="1" dirty="0">
                <a:latin typeface="微软雅黑" pitchFamily="34" charset="-122"/>
                <a:ea typeface="微软雅黑" pitchFamily="34" charset="-122"/>
              </a:rPr>
              <a:t>。</a:t>
            </a:r>
          </a:p>
        </p:txBody>
      </p:sp>
      <p:sp>
        <p:nvSpPr>
          <p:cNvPr id="69" name="Text Box 51"/>
          <p:cNvSpPr txBox="1">
            <a:spLocks noChangeArrowheads="1"/>
          </p:cNvSpPr>
          <p:nvPr/>
        </p:nvSpPr>
        <p:spPr bwMode="auto">
          <a:xfrm>
            <a:off x="5964049" y="3660084"/>
            <a:ext cx="1000596"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anose="020B0503020204020204" pitchFamily="34" charset="-122"/>
                <a:ea typeface="微软雅黑" panose="020B0503020204020204" pitchFamily="34" charset="-122"/>
              </a:rPr>
              <a:t>发送下一 帧</a:t>
            </a:r>
          </a:p>
        </p:txBody>
      </p:sp>
    </p:spTree>
    <p:extLst>
      <p:ext uri="{BB962C8B-B14F-4D97-AF65-F5344CB8AC3E}">
        <p14:creationId xmlns:p14="http://schemas.microsoft.com/office/powerpoint/2010/main" xmlns="" val="3447743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0" nodeType="withEffect">
                                  <p:stCondLst>
                                    <p:cond delay="0"/>
                                  </p:stCondLst>
                                  <p:childTnLst>
                                    <p:anim calcmode="discrete" valueType="str">
                                      <p:cBhvr>
                                        <p:cTn id="6" dur="1000" fill="hold"/>
                                        <p:tgtEl>
                                          <p:spTgt spid="138"/>
                                        </p:tgtEl>
                                        <p:attrNameLst>
                                          <p:attrName>style.visibility</p:attrName>
                                        </p:attrNameLst>
                                      </p:cBhvr>
                                      <p:tavLst>
                                        <p:tav tm="0">
                                          <p:val>
                                            <p:strVal val="hidden"/>
                                          </p:val>
                                        </p:tav>
                                        <p:tav tm="50000">
                                          <p:val>
                                            <p:strVal val="visible"/>
                                          </p:val>
                                        </p:tav>
                                      </p:tavLst>
                                    </p:anim>
                                  </p:childTnLst>
                                </p:cTn>
                              </p:par>
                            </p:childTnLst>
                          </p:cTn>
                        </p:par>
                        <p:par>
                          <p:cTn id="7" fill="hold">
                            <p:stCondLst>
                              <p:cond delay="3000"/>
                            </p:stCondLst>
                            <p:childTnLst>
                              <p:par>
                                <p:cTn id="8" presetID="35" presetClass="emph" presetSubtype="0" repeatCount="3000" fill="hold" grpId="0" nodeType="afterEffect">
                                  <p:stCondLst>
                                    <p:cond delay="0"/>
                                  </p:stCondLst>
                                  <p:childTnLst>
                                    <p:anim calcmode="discrete" valueType="str">
                                      <p:cBhvr>
                                        <p:cTn id="9" dur="1000" fill="hold"/>
                                        <p:tgtEl>
                                          <p:spTgt spid="13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p:bldP spid="13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17853" y="1731871"/>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 name="矩形 4"/>
          <p:cNvSpPr>
            <a:spLocks noChangeArrowheads="1"/>
          </p:cNvSpPr>
          <p:nvPr/>
        </p:nvSpPr>
        <p:spPr bwMode="auto">
          <a:xfrm>
            <a:off x="635844" y="1682043"/>
            <a:ext cx="333937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zh-CN" altLang="en-US" sz="2000" b="1" dirty="0">
                <a:latin typeface="微软雅黑" pitchFamily="34" charset="-122"/>
                <a:ea typeface="微软雅黑" pitchFamily="34" charset="-122"/>
              </a:rPr>
              <a:t>为什么信道空闲还要再等待 </a:t>
            </a:r>
            <a:endParaRPr lang="en-US" altLang="zh-CN" sz="2000" b="1" dirty="0">
              <a:latin typeface="微软雅黑" pitchFamily="34" charset="-122"/>
              <a:ea typeface="微软雅黑" pitchFamily="34" charset="-122"/>
            </a:endParaRPr>
          </a:p>
        </p:txBody>
      </p:sp>
      <p:sp>
        <p:nvSpPr>
          <p:cNvPr id="4" name="Rectangle 46"/>
          <p:cNvSpPr>
            <a:spLocks noChangeArrowheads="1"/>
          </p:cNvSpPr>
          <p:nvPr/>
        </p:nvSpPr>
        <p:spPr bwMode="auto">
          <a:xfrm>
            <a:off x="517853" y="2076760"/>
            <a:ext cx="8133857" cy="86177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0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这是考虑到可能有其他的站有高优先级的帧要发送。</a:t>
            </a:r>
          </a:p>
          <a:p>
            <a:pPr marL="342900" indent="-342900" eaLnBrk="0" hangingPunct="0">
              <a:lnSpc>
                <a:spcPts val="30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如有，就要让高优先级帧先发送。 </a:t>
            </a:r>
          </a:p>
        </p:txBody>
      </p:sp>
    </p:spTree>
    <p:extLst>
      <p:ext uri="{BB962C8B-B14F-4D97-AF65-F5344CB8AC3E}">
        <p14:creationId xmlns:p14="http://schemas.microsoft.com/office/powerpoint/2010/main" xmlns="" val="284957411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17853" y="1060571"/>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 name="矩形 4"/>
          <p:cNvSpPr>
            <a:spLocks noChangeArrowheads="1"/>
          </p:cNvSpPr>
          <p:nvPr/>
        </p:nvSpPr>
        <p:spPr bwMode="auto">
          <a:xfrm>
            <a:off x="635844" y="1010743"/>
            <a:ext cx="333937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zh-CN" altLang="en-US" sz="2000" b="1" dirty="0">
                <a:latin typeface="微软雅黑" pitchFamily="34" charset="-122"/>
                <a:ea typeface="微软雅黑" pitchFamily="34" charset="-122"/>
              </a:rPr>
              <a:t>假定没有高优先级帧要发送 </a:t>
            </a:r>
            <a:endParaRPr lang="en-US" altLang="zh-CN" sz="2000" b="1" dirty="0">
              <a:latin typeface="微软雅黑" pitchFamily="34" charset="-122"/>
              <a:ea typeface="微软雅黑" pitchFamily="34" charset="-122"/>
            </a:endParaRPr>
          </a:p>
        </p:txBody>
      </p:sp>
      <p:sp>
        <p:nvSpPr>
          <p:cNvPr id="4" name="Rectangle 46"/>
          <p:cNvSpPr>
            <a:spLocks noChangeArrowheads="1"/>
          </p:cNvSpPr>
          <p:nvPr/>
        </p:nvSpPr>
        <p:spPr bwMode="auto">
          <a:xfrm>
            <a:off x="517853" y="1405460"/>
            <a:ext cx="8133857" cy="240065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0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源站发送了自己的数据帧。</a:t>
            </a:r>
          </a:p>
          <a:p>
            <a:pPr marL="342900" indent="-342900" eaLnBrk="0" hangingPunct="0">
              <a:lnSpc>
                <a:spcPts val="30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目的站若正确收到此帧，则经过时间间隔 </a:t>
            </a:r>
            <a:r>
              <a:rPr lang="en-US" altLang="zh-CN" sz="2000" b="1" dirty="0">
                <a:latin typeface="微软雅黑" pitchFamily="34" charset="-122"/>
                <a:ea typeface="微软雅黑" pitchFamily="34" charset="-122"/>
              </a:rPr>
              <a:t>SIFS </a:t>
            </a:r>
            <a:r>
              <a:rPr lang="zh-CN" altLang="en-US" sz="2000" b="1" dirty="0">
                <a:latin typeface="微软雅黑" pitchFamily="34" charset="-122"/>
                <a:ea typeface="微软雅黑" pitchFamily="34" charset="-122"/>
              </a:rPr>
              <a:t>后，向源站发送</a:t>
            </a:r>
            <a:r>
              <a:rPr lang="zh-CN" altLang="en-US" sz="2000" b="1" dirty="0">
                <a:solidFill>
                  <a:srgbClr val="0000FF"/>
                </a:solidFill>
                <a:latin typeface="微软雅黑" pitchFamily="34" charset="-122"/>
                <a:ea typeface="微软雅黑" pitchFamily="34" charset="-122"/>
              </a:rPr>
              <a:t>确认帧</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ACK</a:t>
            </a:r>
            <a:r>
              <a:rPr lang="zh-CN" altLang="en-US" sz="2000" b="1" dirty="0">
                <a:latin typeface="微软雅黑" pitchFamily="34" charset="-122"/>
                <a:ea typeface="微软雅黑" pitchFamily="34" charset="-122"/>
              </a:rPr>
              <a:t>。</a:t>
            </a:r>
          </a:p>
          <a:p>
            <a:pPr marL="342900" indent="-342900" eaLnBrk="0" hangingPunct="0">
              <a:lnSpc>
                <a:spcPts val="30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若源站在</a:t>
            </a:r>
            <a:r>
              <a:rPr lang="zh-CN" altLang="en-US" sz="2000" b="1" dirty="0">
                <a:solidFill>
                  <a:srgbClr val="0000FF"/>
                </a:solidFill>
                <a:latin typeface="微软雅黑" pitchFamily="34" charset="-122"/>
                <a:ea typeface="微软雅黑" pitchFamily="34" charset="-122"/>
              </a:rPr>
              <a:t>规定时间</a:t>
            </a:r>
            <a:r>
              <a:rPr lang="zh-CN" altLang="en-US" sz="2000" b="1" dirty="0">
                <a:latin typeface="微软雅黑" pitchFamily="34" charset="-122"/>
                <a:ea typeface="微软雅黑" pitchFamily="34" charset="-122"/>
              </a:rPr>
              <a:t>内没有收到确认帧 </a:t>
            </a:r>
            <a:r>
              <a:rPr lang="en-US" altLang="zh-CN" sz="2000" b="1" dirty="0">
                <a:latin typeface="微软雅黑" pitchFamily="34" charset="-122"/>
                <a:ea typeface="微软雅黑" pitchFamily="34" charset="-122"/>
              </a:rPr>
              <a:t>ACK</a:t>
            </a:r>
            <a:r>
              <a:rPr lang="zh-CN" altLang="en-US" sz="2000" b="1" dirty="0">
                <a:latin typeface="微软雅黑" pitchFamily="34" charset="-122"/>
                <a:ea typeface="微软雅黑" pitchFamily="34" charset="-122"/>
              </a:rPr>
              <a:t>（由重传计时器控制这段时间），就必须</a:t>
            </a:r>
            <a:r>
              <a:rPr lang="zh-CN" altLang="en-US" sz="2000" b="1" dirty="0">
                <a:solidFill>
                  <a:srgbClr val="0000FF"/>
                </a:solidFill>
                <a:latin typeface="微软雅黑" pitchFamily="34" charset="-122"/>
                <a:ea typeface="微软雅黑" pitchFamily="34" charset="-122"/>
              </a:rPr>
              <a:t>重传</a:t>
            </a:r>
            <a:r>
              <a:rPr lang="zh-CN" altLang="en-US" sz="2000" b="1" dirty="0">
                <a:latin typeface="微软雅黑" pitchFamily="34" charset="-122"/>
                <a:ea typeface="微软雅黑" pitchFamily="34" charset="-122"/>
              </a:rPr>
              <a:t>此帧，直到收到确认为止，或者经过若干次的重传失败后放弃发送。 </a:t>
            </a:r>
          </a:p>
        </p:txBody>
      </p:sp>
    </p:spTree>
    <p:extLst>
      <p:ext uri="{BB962C8B-B14F-4D97-AF65-F5344CB8AC3E}">
        <p14:creationId xmlns:p14="http://schemas.microsoft.com/office/powerpoint/2010/main" xmlns="" val="35066676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17853" y="930793"/>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 name="矩形 4"/>
          <p:cNvSpPr>
            <a:spLocks noChangeArrowheads="1"/>
          </p:cNvSpPr>
          <p:nvPr/>
        </p:nvSpPr>
        <p:spPr bwMode="auto">
          <a:xfrm>
            <a:off x="635844" y="880965"/>
            <a:ext cx="180049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zh-CN" altLang="en-US" sz="2000" b="1" dirty="0">
                <a:latin typeface="微软雅黑" pitchFamily="34" charset="-122"/>
                <a:ea typeface="微软雅黑" pitchFamily="34" charset="-122"/>
              </a:rPr>
              <a:t>虚拟载波监听 </a:t>
            </a:r>
            <a:endParaRPr lang="en-US" altLang="zh-CN" sz="2000" b="1" dirty="0">
              <a:latin typeface="微软雅黑" pitchFamily="34" charset="-122"/>
              <a:ea typeface="微软雅黑" pitchFamily="34" charset="-122"/>
            </a:endParaRPr>
          </a:p>
        </p:txBody>
      </p:sp>
      <p:sp>
        <p:nvSpPr>
          <p:cNvPr id="4" name="Rectangle 46"/>
          <p:cNvSpPr>
            <a:spLocks noChangeArrowheads="1"/>
          </p:cNvSpPr>
          <p:nvPr/>
        </p:nvSpPr>
        <p:spPr bwMode="auto">
          <a:xfrm>
            <a:off x="517854" y="1275682"/>
            <a:ext cx="8012830" cy="240065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000"/>
              </a:lnSpc>
              <a:buClr>
                <a:srgbClr val="0070C0"/>
              </a:buClr>
              <a:buFont typeface="Wingdings" panose="05000000000000000000" pitchFamily="2" charset="2"/>
              <a:buChar char="l"/>
            </a:pPr>
            <a:r>
              <a:rPr lang="zh-CN" altLang="en-US" sz="2000" b="1" dirty="0">
                <a:solidFill>
                  <a:srgbClr val="0000FF"/>
                </a:solidFill>
                <a:latin typeface="微软雅黑" pitchFamily="34" charset="-122"/>
                <a:ea typeface="微软雅黑" pitchFamily="34" charset="-122"/>
              </a:rPr>
              <a:t>虚拟载波</a:t>
            </a:r>
            <a:r>
              <a:rPr lang="zh-CN" altLang="en-US" sz="2000" b="1" dirty="0" smtClean="0">
                <a:solidFill>
                  <a:srgbClr val="0000FF"/>
                </a:solidFill>
                <a:latin typeface="微软雅黑" pitchFamily="34" charset="-122"/>
                <a:ea typeface="微软雅黑" pitchFamily="34" charset="-122"/>
              </a:rPr>
              <a:t>监听 </a:t>
            </a:r>
            <a:r>
              <a:rPr lang="en-US" altLang="zh-CN" sz="2000" b="1" dirty="0" smtClean="0">
                <a:latin typeface="微软雅黑" pitchFamily="34" charset="-122"/>
                <a:ea typeface="微软雅黑" pitchFamily="34" charset="-122"/>
              </a:rPr>
              <a:t>(</a:t>
            </a:r>
            <a:r>
              <a:rPr lang="en-US" altLang="zh-CN" sz="2000" b="1" dirty="0">
                <a:latin typeface="微软雅黑" pitchFamily="34" charset="-122"/>
                <a:ea typeface="微软雅黑" pitchFamily="34" charset="-122"/>
              </a:rPr>
              <a:t>Virtual Carrier Sense</a:t>
            </a:r>
            <a:r>
              <a:rPr lang="en-US" altLang="zh-CN" sz="2000" b="1" dirty="0" smtClean="0">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的</a:t>
            </a:r>
            <a:r>
              <a:rPr lang="zh-CN" altLang="en-US" sz="2000" b="1" dirty="0">
                <a:latin typeface="微软雅黑" pitchFamily="34" charset="-122"/>
                <a:ea typeface="微软雅黑" pitchFamily="34" charset="-122"/>
              </a:rPr>
              <a:t>机制是让源站将它要占用信道的时间（包括目的站发回确认帧所需的时间）</a:t>
            </a:r>
            <a:r>
              <a:rPr lang="zh-CN" altLang="en-US" sz="2000" b="1" dirty="0">
                <a:solidFill>
                  <a:srgbClr val="0000FF"/>
                </a:solidFill>
                <a:latin typeface="微软雅黑" pitchFamily="34" charset="-122"/>
                <a:ea typeface="微软雅黑" pitchFamily="34" charset="-122"/>
              </a:rPr>
              <a:t>通知给所有其他站</a:t>
            </a:r>
            <a:r>
              <a:rPr lang="zh-CN" altLang="en-US" sz="2000" b="1" dirty="0">
                <a:latin typeface="微软雅黑" pitchFamily="34" charset="-122"/>
                <a:ea typeface="微软雅黑" pitchFamily="34" charset="-122"/>
              </a:rPr>
              <a:t>，以便使其他所有站在这一段时间都停止发送数据</a:t>
            </a:r>
            <a:r>
              <a:rPr lang="zh-CN" altLang="en-US" sz="2000" b="1" dirty="0" smtClean="0">
                <a:latin typeface="微软雅黑" pitchFamily="34" charset="-122"/>
                <a:ea typeface="微软雅黑" pitchFamily="34" charset="-122"/>
              </a:rPr>
              <a:t>。这样</a:t>
            </a:r>
            <a:r>
              <a:rPr lang="zh-CN" altLang="en-US" sz="2000" b="1" dirty="0">
                <a:latin typeface="微软雅黑" pitchFamily="34" charset="-122"/>
                <a:ea typeface="微软雅黑" pitchFamily="34" charset="-122"/>
              </a:rPr>
              <a:t>就大大减少了碰撞的机会。 </a:t>
            </a:r>
          </a:p>
          <a:p>
            <a:pPr marL="342900" indent="-342900" eaLnBrk="0" hangingPunct="0">
              <a:lnSpc>
                <a:spcPts val="3000"/>
              </a:lnSpc>
              <a:buClr>
                <a:srgbClr val="0070C0"/>
              </a:buClr>
              <a:buFont typeface="Wingdings" panose="05000000000000000000" pitchFamily="2" charset="2"/>
              <a:buChar char="l"/>
            </a:pPr>
            <a:r>
              <a:rPr lang="zh-CN" altLang="en-US" sz="2000" b="1" dirty="0" smtClean="0">
                <a:solidFill>
                  <a:srgbClr val="0000FF"/>
                </a:solidFill>
                <a:latin typeface="微软雅黑" pitchFamily="34" charset="-122"/>
                <a:ea typeface="微软雅黑" pitchFamily="34" charset="-122"/>
              </a:rPr>
              <a:t>“虚拟载波监听”</a:t>
            </a:r>
            <a:r>
              <a:rPr lang="zh-CN" altLang="en-US" sz="2000" b="1" dirty="0" smtClean="0">
                <a:latin typeface="微软雅黑" pitchFamily="34" charset="-122"/>
                <a:ea typeface="微软雅黑" pitchFamily="34" charset="-122"/>
              </a:rPr>
              <a:t>是指：其他站实际上并没有</a:t>
            </a:r>
            <a:r>
              <a:rPr lang="zh-CN" altLang="en-US" sz="2000" b="1" dirty="0">
                <a:latin typeface="微软雅黑" pitchFamily="34" charset="-122"/>
                <a:ea typeface="微软雅黑" pitchFamily="34" charset="-122"/>
              </a:rPr>
              <a:t>监听信道，而是由于其他站收到了“源站的通知”才不发送数据。</a:t>
            </a:r>
          </a:p>
        </p:txBody>
      </p:sp>
    </p:spTree>
    <p:extLst>
      <p:ext uri="{BB962C8B-B14F-4D97-AF65-F5344CB8AC3E}">
        <p14:creationId xmlns:p14="http://schemas.microsoft.com/office/powerpoint/2010/main" xmlns="" val="231352508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17853" y="1555843"/>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 name="矩形 4"/>
          <p:cNvSpPr>
            <a:spLocks noChangeArrowheads="1"/>
          </p:cNvSpPr>
          <p:nvPr/>
        </p:nvSpPr>
        <p:spPr bwMode="auto">
          <a:xfrm>
            <a:off x="635844" y="1506015"/>
            <a:ext cx="180049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zh-CN" altLang="en-US" sz="2000" b="1" dirty="0">
                <a:latin typeface="微软雅黑" pitchFamily="34" charset="-122"/>
                <a:ea typeface="微软雅黑" pitchFamily="34" charset="-122"/>
              </a:rPr>
              <a:t>虚拟载波监听 </a:t>
            </a:r>
            <a:endParaRPr lang="en-US" altLang="zh-CN" sz="2000" b="1" dirty="0">
              <a:latin typeface="微软雅黑" pitchFamily="34" charset="-122"/>
              <a:ea typeface="微软雅黑" pitchFamily="34" charset="-122"/>
            </a:endParaRPr>
          </a:p>
        </p:txBody>
      </p:sp>
      <p:sp>
        <p:nvSpPr>
          <p:cNvPr id="4" name="Rectangle 46"/>
          <p:cNvSpPr>
            <a:spLocks noChangeArrowheads="1"/>
          </p:cNvSpPr>
          <p:nvPr/>
        </p:nvSpPr>
        <p:spPr bwMode="auto">
          <a:xfrm>
            <a:off x="517853" y="1900732"/>
            <a:ext cx="8196243" cy="121135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000"/>
              </a:lnSpc>
              <a:buClr>
                <a:srgbClr val="0070C0"/>
              </a:buClr>
              <a:buFont typeface="Wingdings" panose="05000000000000000000" pitchFamily="2" charset="2"/>
              <a:buChar char="l"/>
            </a:pPr>
            <a:r>
              <a:rPr lang="zh-CN" altLang="en-US" sz="2000" b="1" dirty="0" smtClean="0">
                <a:latin typeface="微软雅黑" pitchFamily="34" charset="-122"/>
                <a:ea typeface="微软雅黑" pitchFamily="34" charset="-122"/>
              </a:rPr>
              <a:t>所谓</a:t>
            </a:r>
            <a:r>
              <a:rPr lang="zh-CN" altLang="en-US" sz="2000" b="1" dirty="0">
                <a:latin typeface="微软雅黑" pitchFamily="34" charset="-122"/>
                <a:ea typeface="微软雅黑" pitchFamily="34" charset="-122"/>
              </a:rPr>
              <a:t>“源站的通知”就是源站在其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帧首部中的</a:t>
            </a:r>
            <a:r>
              <a:rPr lang="zh-CN" altLang="en-US" sz="2000" b="1" dirty="0">
                <a:solidFill>
                  <a:srgbClr val="0000FF"/>
                </a:solidFill>
                <a:latin typeface="微软雅黑" pitchFamily="34" charset="-122"/>
                <a:ea typeface="微软雅黑" pitchFamily="34" charset="-122"/>
              </a:rPr>
              <a:t>第二个字段“持续时间”</a:t>
            </a:r>
            <a:r>
              <a:rPr lang="zh-CN" altLang="en-US" sz="2000" b="1" dirty="0">
                <a:latin typeface="微软雅黑" pitchFamily="34" charset="-122"/>
                <a:ea typeface="微软雅黑" pitchFamily="34" charset="-122"/>
              </a:rPr>
              <a:t>中填入了在本帧结束后还要占用信道多少时间（以微秒为单位），包括目的站发送确认帧所需的时间。 </a:t>
            </a:r>
          </a:p>
        </p:txBody>
      </p:sp>
    </p:spTree>
    <p:extLst>
      <p:ext uri="{BB962C8B-B14F-4D97-AF65-F5344CB8AC3E}">
        <p14:creationId xmlns:p14="http://schemas.microsoft.com/office/powerpoint/2010/main" xmlns="" val="139922162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17853" y="1226319"/>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 name="矩形 4"/>
          <p:cNvSpPr>
            <a:spLocks noChangeArrowheads="1"/>
          </p:cNvSpPr>
          <p:nvPr/>
        </p:nvSpPr>
        <p:spPr bwMode="auto">
          <a:xfrm>
            <a:off x="635844" y="1176491"/>
            <a:ext cx="180049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zh-CN" altLang="en-US" sz="2000" b="1" dirty="0">
                <a:latin typeface="微软雅黑" pitchFamily="34" charset="-122"/>
                <a:ea typeface="微软雅黑" pitchFamily="34" charset="-122"/>
              </a:rPr>
              <a:t>网络分配向量 </a:t>
            </a:r>
            <a:endParaRPr lang="en-US" altLang="zh-CN" sz="2000" b="1" dirty="0">
              <a:latin typeface="微软雅黑" pitchFamily="34" charset="-122"/>
              <a:ea typeface="微软雅黑" pitchFamily="34" charset="-122"/>
            </a:endParaRPr>
          </a:p>
        </p:txBody>
      </p:sp>
      <p:sp>
        <p:nvSpPr>
          <p:cNvPr id="4" name="Rectangle 46"/>
          <p:cNvSpPr>
            <a:spLocks noChangeArrowheads="1"/>
          </p:cNvSpPr>
          <p:nvPr/>
        </p:nvSpPr>
        <p:spPr bwMode="auto">
          <a:xfrm>
            <a:off x="517853" y="1571208"/>
            <a:ext cx="8133857" cy="201593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0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当一个站检测到正在信道中传送的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帧首部的“持续时间”字段时，就调整自己的</a:t>
            </a:r>
            <a:r>
              <a:rPr lang="zh-CN" altLang="en-US" sz="2000" b="1" dirty="0">
                <a:solidFill>
                  <a:srgbClr val="0000FF"/>
                </a:solidFill>
                <a:latin typeface="微软雅黑" pitchFamily="34" charset="-122"/>
                <a:ea typeface="微软雅黑" pitchFamily="34" charset="-122"/>
              </a:rPr>
              <a:t>网络分配向量 </a:t>
            </a:r>
            <a:r>
              <a:rPr lang="en-US" altLang="zh-CN" sz="2000" b="1" dirty="0">
                <a:latin typeface="微软雅黑" pitchFamily="34" charset="-122"/>
                <a:ea typeface="微软雅黑" pitchFamily="34" charset="-122"/>
              </a:rPr>
              <a:t>NAV (Network Allocation Vector)</a:t>
            </a:r>
            <a:r>
              <a:rPr lang="zh-CN" altLang="en-US" sz="2000" b="1" dirty="0">
                <a:latin typeface="微软雅黑" pitchFamily="34" charset="-122"/>
                <a:ea typeface="微软雅黑" pitchFamily="34" charset="-122"/>
              </a:rPr>
              <a:t>。</a:t>
            </a:r>
          </a:p>
          <a:p>
            <a:pPr marL="342900" indent="-342900" eaLnBrk="0" hangingPunct="0">
              <a:lnSpc>
                <a:spcPts val="3000"/>
              </a:lnSpc>
              <a:buClr>
                <a:srgbClr val="0070C0"/>
              </a:buClr>
              <a:buFont typeface="Wingdings" panose="05000000000000000000" pitchFamily="2" charset="2"/>
              <a:buChar char="l"/>
            </a:pPr>
            <a:r>
              <a:rPr lang="en-US" altLang="zh-CN" sz="2000" b="1" dirty="0">
                <a:solidFill>
                  <a:srgbClr val="0000FF"/>
                </a:solidFill>
                <a:latin typeface="微软雅黑" pitchFamily="34" charset="-122"/>
                <a:ea typeface="微软雅黑" pitchFamily="34" charset="-122"/>
              </a:rPr>
              <a:t>NAV </a:t>
            </a:r>
            <a:r>
              <a:rPr lang="zh-CN" altLang="en-US" sz="2000" b="1" dirty="0" smtClean="0">
                <a:solidFill>
                  <a:srgbClr val="0000FF"/>
                </a:solidFill>
                <a:latin typeface="微软雅黑" pitchFamily="34" charset="-122"/>
                <a:ea typeface="微软雅黑" pitchFamily="34" charset="-122"/>
              </a:rPr>
              <a:t>指出</a:t>
            </a:r>
            <a:r>
              <a:rPr lang="zh-CN" altLang="en-US" sz="2000" b="1" dirty="0" smtClean="0">
                <a:latin typeface="微软雅黑" pitchFamily="34" charset="-122"/>
                <a:ea typeface="微软雅黑" pitchFamily="34" charset="-122"/>
              </a:rPr>
              <a:t>：必须</a:t>
            </a:r>
            <a:r>
              <a:rPr lang="zh-CN" altLang="en-US" sz="2000" b="1" dirty="0">
                <a:latin typeface="微软雅黑" pitchFamily="34" charset="-122"/>
                <a:ea typeface="微软雅黑" pitchFamily="34" charset="-122"/>
              </a:rPr>
              <a:t>经过多少时间才能完成数据帧的这次传输，才能使信道转入到空闲状态。 </a:t>
            </a:r>
          </a:p>
        </p:txBody>
      </p:sp>
    </p:spTree>
    <p:extLst>
      <p:ext uri="{BB962C8B-B14F-4D97-AF65-F5344CB8AC3E}">
        <p14:creationId xmlns:p14="http://schemas.microsoft.com/office/powerpoint/2010/main" xmlns="" val="310810749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17853" y="862553"/>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 name="矩形 4"/>
          <p:cNvSpPr>
            <a:spLocks noChangeArrowheads="1"/>
          </p:cNvSpPr>
          <p:nvPr/>
        </p:nvSpPr>
        <p:spPr bwMode="auto">
          <a:xfrm>
            <a:off x="635844" y="812725"/>
            <a:ext cx="1287532"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zh-CN" altLang="en-US" sz="2000" b="1" dirty="0">
                <a:latin typeface="微软雅黑" pitchFamily="34" charset="-122"/>
                <a:ea typeface="微软雅黑" pitchFamily="34" charset="-122"/>
              </a:rPr>
              <a:t>争用窗口 </a:t>
            </a:r>
            <a:endParaRPr lang="en-US" altLang="zh-CN" sz="2000" b="1" dirty="0">
              <a:latin typeface="微软雅黑" pitchFamily="34" charset="-122"/>
              <a:ea typeface="微软雅黑" pitchFamily="34" charset="-122"/>
            </a:endParaRPr>
          </a:p>
        </p:txBody>
      </p:sp>
      <p:sp>
        <p:nvSpPr>
          <p:cNvPr id="4" name="Rectangle 46"/>
          <p:cNvSpPr>
            <a:spLocks noChangeArrowheads="1"/>
          </p:cNvSpPr>
          <p:nvPr/>
        </p:nvSpPr>
        <p:spPr bwMode="auto">
          <a:xfrm>
            <a:off x="517853" y="1207442"/>
            <a:ext cx="8196243" cy="2785378"/>
          </a:xfrm>
          <a:prstGeom prst="rect">
            <a:avLst/>
          </a:prstGeom>
          <a:noFill/>
          <a:ln w="9525" algn="ctr">
            <a:noFill/>
            <a:miter lim="10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0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信道从忙态变为空闲时，任何一个站要发送数据帧时，不仅都必须等待一个 </a:t>
            </a:r>
            <a:r>
              <a:rPr lang="en-US" altLang="zh-CN" sz="2000" b="1" dirty="0">
                <a:latin typeface="微软雅黑" pitchFamily="34" charset="-122"/>
                <a:ea typeface="微软雅黑" pitchFamily="34" charset="-122"/>
              </a:rPr>
              <a:t>DIFS </a:t>
            </a:r>
            <a:r>
              <a:rPr lang="zh-CN" altLang="en-US" sz="2000" b="1" dirty="0">
                <a:latin typeface="微软雅黑" pitchFamily="34" charset="-122"/>
                <a:ea typeface="微软雅黑" pitchFamily="34" charset="-122"/>
              </a:rPr>
              <a:t>的间隔，而且还要进入</a:t>
            </a:r>
            <a:r>
              <a:rPr lang="zh-CN" altLang="en-US" sz="2000" b="1" dirty="0">
                <a:solidFill>
                  <a:srgbClr val="0000FF"/>
                </a:solidFill>
                <a:latin typeface="微软雅黑" pitchFamily="34" charset="-122"/>
                <a:ea typeface="微软雅黑" pitchFamily="34" charset="-122"/>
              </a:rPr>
              <a:t>争用窗口</a:t>
            </a:r>
            <a:r>
              <a:rPr lang="zh-CN" altLang="en-US" sz="2000" b="1" dirty="0">
                <a:latin typeface="微软雅黑" pitchFamily="34" charset="-122"/>
                <a:ea typeface="微软雅黑" pitchFamily="34" charset="-122"/>
              </a:rPr>
              <a:t>，并计算随机退避时间以便再次重新试图接入到信道。</a:t>
            </a:r>
          </a:p>
          <a:p>
            <a:pPr marL="342900" indent="-342900" eaLnBrk="0" hangingPunct="0">
              <a:lnSpc>
                <a:spcPts val="30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在信道从忙态转为空闲时，为了避免几个站同时发送数据（一旦发送就要把一帧发送完，不能中途停止），各站就要执行退避</a:t>
            </a:r>
            <a:r>
              <a:rPr lang="zh-CN" altLang="en-US" sz="2000" b="1" dirty="0" smtClean="0">
                <a:latin typeface="微软雅黑" pitchFamily="34" charset="-122"/>
                <a:ea typeface="微软雅黑" pitchFamily="34" charset="-122"/>
              </a:rPr>
              <a:t>算法，以减少发生</a:t>
            </a:r>
            <a:r>
              <a:rPr lang="zh-CN" altLang="en-US" sz="2000" b="1" dirty="0">
                <a:latin typeface="微软雅黑" pitchFamily="34" charset="-122"/>
                <a:ea typeface="微软雅黑" pitchFamily="34" charset="-122"/>
              </a:rPr>
              <a:t>碰撞的概率。</a:t>
            </a:r>
          </a:p>
          <a:p>
            <a:pPr marL="342900" indent="-342900" eaLnBrk="0" hangingPunct="0">
              <a:lnSpc>
                <a:spcPts val="3000"/>
              </a:lnSpc>
              <a:buClr>
                <a:srgbClr val="0070C0"/>
              </a:buClr>
              <a:buFont typeface="Wingdings" panose="05000000000000000000" pitchFamily="2" charset="2"/>
              <a:buChar char="l"/>
            </a:pPr>
            <a:r>
              <a:rPr lang="en-US" altLang="zh-CN" sz="2000" b="1" dirty="0">
                <a:latin typeface="微软雅黑" pitchFamily="34" charset="-122"/>
                <a:ea typeface="微软雅黑" pitchFamily="34" charset="-122"/>
              </a:rPr>
              <a:t>802.11 </a:t>
            </a:r>
            <a:r>
              <a:rPr lang="zh-CN" altLang="en-US" sz="2000" b="1" dirty="0">
                <a:latin typeface="微软雅黑" pitchFamily="34" charset="-122"/>
                <a:ea typeface="微软雅黑" pitchFamily="34" charset="-122"/>
              </a:rPr>
              <a:t>使用二进制指数退避算法。 </a:t>
            </a:r>
            <a:endParaRPr lang="zh-CN" altLang="en-US" sz="2000" b="1" dirty="0">
              <a:solidFill>
                <a:srgbClr val="0000FF"/>
              </a:solidFill>
              <a:latin typeface="微软雅黑" pitchFamily="34" charset="-122"/>
              <a:ea typeface="微软雅黑" pitchFamily="34" charset="-122"/>
            </a:endParaRPr>
          </a:p>
        </p:txBody>
      </p:sp>
    </p:spTree>
    <p:extLst>
      <p:ext uri="{BB962C8B-B14F-4D97-AF65-F5344CB8AC3E}">
        <p14:creationId xmlns:p14="http://schemas.microsoft.com/office/powerpoint/2010/main" xmlns="" val="7743221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12"/>
          <p:cNvSpPr>
            <a:spLocks noChangeArrowheads="1"/>
          </p:cNvSpPr>
          <p:nvPr/>
        </p:nvSpPr>
        <p:spPr bwMode="auto">
          <a:xfrm>
            <a:off x="511896" y="1437947"/>
            <a:ext cx="8129016" cy="422275"/>
          </a:xfrm>
          <a:prstGeom prst="roundRect">
            <a:avLst>
              <a:gd name="adj" fmla="val 16667"/>
            </a:avLst>
          </a:prstGeom>
          <a:solidFill>
            <a:srgbClr val="0089FA"/>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zh-CN" altLang="en-US"/>
          </a:p>
        </p:txBody>
      </p:sp>
      <p:sp>
        <p:nvSpPr>
          <p:cNvPr id="6" name="Rectangle 13"/>
          <p:cNvSpPr>
            <a:spLocks noChangeArrowheads="1"/>
          </p:cNvSpPr>
          <p:nvPr/>
        </p:nvSpPr>
        <p:spPr bwMode="auto">
          <a:xfrm>
            <a:off x="2789697" y="1412483"/>
            <a:ext cx="3573414"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9.1.1  </a:t>
            </a:r>
            <a:r>
              <a:rPr lang="zh-CN" altLang="en-US" sz="2400" b="1" dirty="0">
                <a:solidFill>
                  <a:schemeClr val="bg1"/>
                </a:solidFill>
                <a:latin typeface="微软雅黑" pitchFamily="34" charset="-122"/>
                <a:ea typeface="微软雅黑" pitchFamily="34" charset="-122"/>
              </a:rPr>
              <a:t>无线局域网的组成</a:t>
            </a:r>
          </a:p>
        </p:txBody>
      </p:sp>
      <p:sp>
        <p:nvSpPr>
          <p:cNvPr id="10" name="Rectangle 46"/>
          <p:cNvSpPr>
            <a:spLocks noChangeArrowheads="1"/>
          </p:cNvSpPr>
          <p:nvPr/>
        </p:nvSpPr>
        <p:spPr bwMode="auto">
          <a:xfrm>
            <a:off x="511896" y="1900649"/>
            <a:ext cx="8129016" cy="136191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便携</a:t>
            </a:r>
            <a:r>
              <a:rPr lang="zh-CN" altLang="en-US" sz="2000" b="1" dirty="0">
                <a:latin typeface="微软雅黑" pitchFamily="34" charset="-122"/>
                <a:ea typeface="微软雅黑" pitchFamily="34" charset="-122"/>
              </a:rPr>
              <a:t>站和移动站表示的意思并</a:t>
            </a:r>
            <a:r>
              <a:rPr lang="zh-CN" altLang="en-US" sz="2000" b="1" dirty="0" smtClean="0">
                <a:latin typeface="微软雅黑" pitchFamily="34" charset="-122"/>
                <a:ea typeface="微软雅黑" pitchFamily="34" charset="-122"/>
              </a:rPr>
              <a:t>不一样。</a:t>
            </a:r>
            <a:endParaRPr lang="zh-CN" altLang="en-US"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便携</a:t>
            </a:r>
            <a:r>
              <a:rPr lang="zh-CN" altLang="en-US" sz="2000" b="1" dirty="0" smtClean="0">
                <a:solidFill>
                  <a:srgbClr val="0000FF"/>
                </a:solidFill>
                <a:latin typeface="微软雅黑" pitchFamily="34" charset="-122"/>
                <a:ea typeface="微软雅黑" pitchFamily="34" charset="-122"/>
              </a:rPr>
              <a:t>站</a:t>
            </a:r>
            <a:r>
              <a:rPr lang="zh-CN" altLang="en-US" sz="2000" b="1" dirty="0" smtClean="0">
                <a:latin typeface="微软雅黑" pitchFamily="34" charset="-122"/>
                <a:ea typeface="微软雅黑" pitchFamily="34" charset="-122"/>
              </a:rPr>
              <a:t>：便于移动，但在</a:t>
            </a:r>
            <a:r>
              <a:rPr lang="zh-CN" altLang="en-US" sz="2000" b="1" dirty="0">
                <a:latin typeface="微软雅黑" pitchFamily="34" charset="-122"/>
                <a:ea typeface="微软雅黑" pitchFamily="34" charset="-122"/>
              </a:rPr>
              <a:t>工作</a:t>
            </a:r>
            <a:r>
              <a:rPr lang="zh-CN" altLang="en-US" sz="2000" b="1" dirty="0" smtClean="0">
                <a:latin typeface="微软雅黑" pitchFamily="34" charset="-122"/>
                <a:ea typeface="微软雅黑" pitchFamily="34" charset="-122"/>
              </a:rPr>
              <a:t>时，其</a:t>
            </a:r>
            <a:r>
              <a:rPr lang="zh-CN" altLang="en-US" sz="2000" b="1" dirty="0">
                <a:latin typeface="微软雅黑" pitchFamily="34" charset="-122"/>
                <a:ea typeface="微软雅黑" pitchFamily="34" charset="-122"/>
              </a:rPr>
              <a:t>位置是固定不变的。</a:t>
            </a:r>
          </a:p>
          <a:p>
            <a:pPr marL="342900" indent="-342900" eaLnBrk="0" hangingPunct="0">
              <a:lnSpc>
                <a:spcPts val="3300"/>
              </a:lnSpc>
              <a:buClr>
                <a:srgbClr val="0070C0"/>
              </a:buClr>
              <a:buFont typeface="Wingdings" pitchFamily="2" charset="2"/>
              <a:buChar char="l"/>
            </a:pPr>
            <a:r>
              <a:rPr lang="zh-CN" altLang="en-US" sz="2000" b="1" dirty="0" smtClean="0">
                <a:solidFill>
                  <a:srgbClr val="0000FF"/>
                </a:solidFill>
                <a:latin typeface="微软雅黑" pitchFamily="34" charset="-122"/>
                <a:ea typeface="微软雅黑" pitchFamily="34" charset="-122"/>
              </a:rPr>
              <a:t>移动站</a:t>
            </a:r>
            <a:r>
              <a:rPr lang="zh-CN" altLang="en-US" sz="2000" b="1" dirty="0" smtClean="0">
                <a:latin typeface="微软雅黑" pitchFamily="34" charset="-122"/>
                <a:ea typeface="微软雅黑" pitchFamily="34" charset="-122"/>
              </a:rPr>
              <a:t>：不仅</a:t>
            </a:r>
            <a:r>
              <a:rPr lang="zh-CN" altLang="en-US" sz="2000" b="1" dirty="0">
                <a:latin typeface="微软雅黑" pitchFamily="34" charset="-122"/>
                <a:ea typeface="微软雅黑" pitchFamily="34" charset="-122"/>
              </a:rPr>
              <a:t>能够移动</a:t>
            </a:r>
            <a:r>
              <a:rPr lang="zh-CN" altLang="en-US" sz="2000" b="1" dirty="0" smtClean="0">
                <a:latin typeface="微软雅黑" pitchFamily="34" charset="-122"/>
                <a:ea typeface="微软雅黑" pitchFamily="34" charset="-122"/>
              </a:rPr>
              <a:t>，还</a:t>
            </a:r>
            <a:r>
              <a:rPr lang="zh-CN" altLang="en-US" sz="2000" b="1" dirty="0">
                <a:latin typeface="微软雅黑" pitchFamily="34" charset="-122"/>
                <a:ea typeface="微软雅黑" pitchFamily="34" charset="-122"/>
              </a:rPr>
              <a:t>可以在移动的过程中进行</a:t>
            </a:r>
            <a:r>
              <a:rPr lang="zh-CN" altLang="en-US" sz="2000" b="1" dirty="0" smtClean="0">
                <a:latin typeface="微软雅黑" pitchFamily="34" charset="-122"/>
                <a:ea typeface="微软雅黑" pitchFamily="34" charset="-122"/>
              </a:rPr>
              <a:t>通信。</a:t>
            </a:r>
            <a:endParaRPr lang="zh-CN" altLang="en-US" sz="2000" b="1" dirty="0">
              <a:latin typeface="微软雅黑" pitchFamily="34" charset="-122"/>
              <a:ea typeface="微软雅黑" pitchFamily="34" charset="-122"/>
            </a:endParaRPr>
          </a:p>
        </p:txBody>
      </p:sp>
    </p:spTree>
    <p:extLst>
      <p:ext uri="{BB962C8B-B14F-4D97-AF65-F5344CB8AC3E}">
        <p14:creationId xmlns:p14="http://schemas.microsoft.com/office/powerpoint/2010/main" xmlns="" val="362916051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17853" y="862553"/>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 name="矩形 4"/>
          <p:cNvSpPr>
            <a:spLocks noChangeArrowheads="1"/>
          </p:cNvSpPr>
          <p:nvPr/>
        </p:nvSpPr>
        <p:spPr bwMode="auto">
          <a:xfrm>
            <a:off x="635844" y="812725"/>
            <a:ext cx="256993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zh-CN" altLang="en-US" sz="2000" b="1" dirty="0">
                <a:latin typeface="微软雅黑" pitchFamily="34" charset="-122"/>
                <a:ea typeface="微软雅黑" pitchFamily="34" charset="-122"/>
              </a:rPr>
              <a:t>二进制指数退避算法 </a:t>
            </a:r>
            <a:endParaRPr lang="en-US" altLang="zh-CN" sz="2000" b="1" dirty="0">
              <a:latin typeface="微软雅黑" pitchFamily="34" charset="-122"/>
              <a:ea typeface="微软雅黑" pitchFamily="34" charset="-122"/>
            </a:endParaRPr>
          </a:p>
        </p:txBody>
      </p:sp>
      <p:sp>
        <p:nvSpPr>
          <p:cNvPr id="4" name="Rectangle 46"/>
          <p:cNvSpPr>
            <a:spLocks noChangeArrowheads="1"/>
          </p:cNvSpPr>
          <p:nvPr/>
        </p:nvSpPr>
        <p:spPr bwMode="auto">
          <a:xfrm>
            <a:off x="517853" y="1207442"/>
            <a:ext cx="8196243" cy="2631490"/>
          </a:xfrm>
          <a:prstGeom prst="rect">
            <a:avLst/>
          </a:prstGeom>
          <a:noFill/>
          <a:ln w="9525" algn="ctr">
            <a:noFill/>
            <a:miter lim="10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第 </a:t>
            </a:r>
            <a:r>
              <a:rPr lang="en-US" altLang="zh-CN" sz="2000" b="1" i="1" dirty="0" err="1">
                <a:latin typeface="Times New Roman" pitchFamily="18" charset="0"/>
              </a:rPr>
              <a:t>i</a:t>
            </a:r>
            <a:r>
              <a:rPr lang="en-US" altLang="zh-CN" sz="2000" b="1" dirty="0" smtClean="0">
                <a:latin typeface="微软雅黑" pitchFamily="34" charset="-122"/>
                <a:ea typeface="微软雅黑" pitchFamily="34" charset="-122"/>
              </a:rPr>
              <a:t> </a:t>
            </a:r>
            <a:r>
              <a:rPr lang="zh-CN" altLang="en-US" sz="2000" b="1" dirty="0">
                <a:latin typeface="微软雅黑" pitchFamily="34" charset="-122"/>
                <a:ea typeface="微软雅黑" pitchFamily="34" charset="-122"/>
              </a:rPr>
              <a:t>次退避就在 </a:t>
            </a:r>
            <a:r>
              <a:rPr lang="en-US" altLang="zh-CN" sz="2000" b="1" dirty="0" smtClean="0">
                <a:latin typeface="微软雅黑" pitchFamily="34" charset="-122"/>
                <a:ea typeface="微软雅黑" pitchFamily="34" charset="-122"/>
              </a:rPr>
              <a:t>2</a:t>
            </a:r>
            <a:r>
              <a:rPr lang="en-US" altLang="zh-CN" sz="2000" b="1" baseline="30000" dirty="0" smtClean="0">
                <a:latin typeface="微软雅黑" pitchFamily="34" charset="-122"/>
                <a:ea typeface="微软雅黑" pitchFamily="34" charset="-122"/>
              </a:rPr>
              <a:t>2+</a:t>
            </a:r>
            <a:r>
              <a:rPr lang="en-US" altLang="zh-CN" sz="2000" b="1" i="1" baseline="30000" dirty="0" smtClean="0">
                <a:latin typeface="Times New Roman" pitchFamily="18" charset="0"/>
              </a:rPr>
              <a:t>i</a:t>
            </a:r>
            <a:r>
              <a:rPr lang="en-US" altLang="zh-CN" sz="2000" b="1" dirty="0" smtClean="0">
                <a:latin typeface="微软雅黑" pitchFamily="34" charset="-122"/>
                <a:ea typeface="微软雅黑" pitchFamily="34" charset="-122"/>
              </a:rPr>
              <a:t> </a:t>
            </a:r>
            <a:r>
              <a:rPr lang="zh-CN" altLang="en-US" sz="2000" b="1" dirty="0">
                <a:latin typeface="微软雅黑" pitchFamily="34" charset="-122"/>
                <a:ea typeface="微软雅黑" pitchFamily="34" charset="-122"/>
              </a:rPr>
              <a:t>个时隙中随机地选择一个，即：第 </a:t>
            </a:r>
            <a:r>
              <a:rPr lang="en-US" altLang="zh-CN" sz="2000" b="1" i="1" dirty="0" err="1">
                <a:latin typeface="Times New Roman" pitchFamily="18" charset="0"/>
              </a:rPr>
              <a:t>i</a:t>
            </a:r>
            <a:r>
              <a:rPr lang="en-US" altLang="zh-CN" sz="2000" b="1" dirty="0" smtClean="0">
                <a:latin typeface="微软雅黑" pitchFamily="34" charset="-122"/>
                <a:ea typeface="微软雅黑" pitchFamily="34" charset="-122"/>
              </a:rPr>
              <a:t> </a:t>
            </a:r>
            <a:r>
              <a:rPr lang="zh-CN" altLang="en-US" sz="2000" b="1" dirty="0">
                <a:latin typeface="微软雅黑" pitchFamily="34" charset="-122"/>
                <a:ea typeface="微软雅黑" pitchFamily="34" charset="-122"/>
              </a:rPr>
              <a:t>次退避是在时隙 </a:t>
            </a:r>
            <a:r>
              <a:rPr lang="en-US" altLang="zh-CN" sz="2000" b="1" dirty="0">
                <a:latin typeface="微软雅黑" pitchFamily="34" charset="-122"/>
                <a:ea typeface="微软雅黑" pitchFamily="34" charset="-122"/>
              </a:rPr>
              <a:t>{0, 1, …, </a:t>
            </a:r>
            <a:r>
              <a:rPr lang="en-US" altLang="zh-CN" sz="2000" b="1" dirty="0" smtClean="0">
                <a:latin typeface="微软雅黑" pitchFamily="34" charset="-122"/>
                <a:ea typeface="微软雅黑" pitchFamily="34" charset="-122"/>
              </a:rPr>
              <a:t>2</a:t>
            </a:r>
            <a:r>
              <a:rPr lang="en-US" altLang="zh-CN" sz="2000" b="1" baseline="30000" dirty="0" smtClean="0">
                <a:latin typeface="微软雅黑" panose="020B0503020204020204" pitchFamily="34" charset="-122"/>
                <a:ea typeface="微软雅黑" panose="020B0503020204020204" pitchFamily="34" charset="-122"/>
              </a:rPr>
              <a:t>2+</a:t>
            </a:r>
            <a:r>
              <a:rPr lang="en-US" altLang="zh-CN" sz="2000" b="1" i="1" baseline="30000" dirty="0" smtClean="0">
                <a:latin typeface="Times New Roman" pitchFamily="18" charset="0"/>
              </a:rPr>
              <a:t>i</a:t>
            </a:r>
            <a:r>
              <a:rPr lang="en-US" altLang="zh-CN" sz="2000" b="1" dirty="0" smtClean="0">
                <a:latin typeface="微软雅黑" pitchFamily="34" charset="-122"/>
                <a:ea typeface="微软雅黑" pitchFamily="34" charset="-122"/>
              </a:rPr>
              <a:t> </a:t>
            </a:r>
            <a:r>
              <a:rPr lang="en-US" altLang="zh-CN" sz="2000" b="1" dirty="0">
                <a:latin typeface="微软雅黑" pitchFamily="34" charset="-122"/>
                <a:ea typeface="微软雅黑" pitchFamily="34" charset="-122"/>
              </a:rPr>
              <a:t>– 1} </a:t>
            </a:r>
            <a:r>
              <a:rPr lang="zh-CN" altLang="en-US" sz="2000" b="1" dirty="0">
                <a:latin typeface="微软雅黑" pitchFamily="34" charset="-122"/>
                <a:ea typeface="微软雅黑" pitchFamily="34" charset="-122"/>
              </a:rPr>
              <a:t>中随机地选择一个。 </a:t>
            </a: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第 </a:t>
            </a:r>
            <a:r>
              <a:rPr lang="en-US" altLang="zh-CN" sz="2000" b="1" dirty="0">
                <a:latin typeface="微软雅黑" pitchFamily="34" charset="-122"/>
                <a:ea typeface="微软雅黑" pitchFamily="34" charset="-122"/>
              </a:rPr>
              <a:t>1 </a:t>
            </a:r>
            <a:r>
              <a:rPr lang="zh-CN" altLang="en-US" sz="2000" b="1" dirty="0">
                <a:latin typeface="微软雅黑" pitchFamily="34" charset="-122"/>
                <a:ea typeface="微软雅黑" pitchFamily="34" charset="-122"/>
              </a:rPr>
              <a:t>次退避是在 </a:t>
            </a:r>
            <a:r>
              <a:rPr lang="en-US" altLang="zh-CN" sz="2000" b="1" dirty="0">
                <a:latin typeface="微软雅黑" pitchFamily="34" charset="-122"/>
                <a:ea typeface="微软雅黑" pitchFamily="34" charset="-122"/>
              </a:rPr>
              <a:t>8 </a:t>
            </a:r>
            <a:r>
              <a:rPr lang="zh-CN" altLang="en-US" sz="2000" b="1" dirty="0">
                <a:latin typeface="微软雅黑" pitchFamily="34" charset="-122"/>
                <a:ea typeface="微软雅黑" pitchFamily="34" charset="-122"/>
              </a:rPr>
              <a:t>个</a:t>
            </a:r>
            <a:r>
              <a:rPr lang="zh-CN" altLang="en-US" sz="2000" b="1" dirty="0" smtClean="0">
                <a:latin typeface="微软雅黑" pitchFamily="34" charset="-122"/>
                <a:ea typeface="微软雅黑" pitchFamily="34" charset="-122"/>
              </a:rPr>
              <a:t>时隙中</a:t>
            </a:r>
            <a:r>
              <a:rPr lang="zh-CN" altLang="en-US" sz="2000" b="1" dirty="0">
                <a:latin typeface="微软雅黑" pitchFamily="34" charset="-122"/>
                <a:ea typeface="微软雅黑" pitchFamily="34" charset="-122"/>
              </a:rPr>
              <a:t>随机选择一个。</a:t>
            </a: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第 </a:t>
            </a:r>
            <a:r>
              <a:rPr lang="en-US" altLang="zh-CN" sz="2000" b="1" dirty="0">
                <a:latin typeface="微软雅黑" pitchFamily="34" charset="-122"/>
                <a:ea typeface="微软雅黑" pitchFamily="34" charset="-122"/>
              </a:rPr>
              <a:t>2 </a:t>
            </a:r>
            <a:r>
              <a:rPr lang="zh-CN" altLang="en-US" sz="2000" b="1" dirty="0">
                <a:latin typeface="微软雅黑" pitchFamily="34" charset="-122"/>
                <a:ea typeface="微软雅黑" pitchFamily="34" charset="-122"/>
              </a:rPr>
              <a:t>次退避是在 </a:t>
            </a:r>
            <a:r>
              <a:rPr lang="en-US" altLang="zh-CN" sz="2000" b="1" dirty="0">
                <a:latin typeface="微软雅黑" pitchFamily="34" charset="-122"/>
                <a:ea typeface="微软雅黑" pitchFamily="34" charset="-122"/>
              </a:rPr>
              <a:t>16 </a:t>
            </a:r>
            <a:r>
              <a:rPr lang="zh-CN" altLang="en-US" sz="2000" b="1" dirty="0">
                <a:latin typeface="微软雅黑" pitchFamily="34" charset="-122"/>
                <a:ea typeface="微软雅黑" pitchFamily="34" charset="-122"/>
              </a:rPr>
              <a:t>个</a:t>
            </a:r>
            <a:r>
              <a:rPr lang="zh-CN" altLang="en-US" sz="2000" b="1" dirty="0" smtClean="0">
                <a:latin typeface="微软雅黑" pitchFamily="34" charset="-122"/>
                <a:ea typeface="微软雅黑" pitchFamily="34" charset="-122"/>
              </a:rPr>
              <a:t>时隙中</a:t>
            </a:r>
            <a:r>
              <a:rPr lang="zh-CN" altLang="en-US" sz="2000" b="1" dirty="0">
                <a:latin typeface="微软雅黑" pitchFamily="34" charset="-122"/>
                <a:ea typeface="微软雅黑" pitchFamily="34" charset="-122"/>
              </a:rPr>
              <a:t>随机选择一个。 </a:t>
            </a: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当时隙编号</a:t>
            </a:r>
            <a:r>
              <a:rPr lang="zh-CN" altLang="en-US" sz="2000" b="1" dirty="0" smtClean="0">
                <a:latin typeface="微软雅黑" pitchFamily="34" charset="-122"/>
                <a:ea typeface="微软雅黑" pitchFamily="34" charset="-122"/>
              </a:rPr>
              <a:t>达到 </a:t>
            </a:r>
            <a:r>
              <a:rPr lang="en-US" altLang="zh-CN" sz="2000" b="1" dirty="0" smtClean="0">
                <a:latin typeface="微软雅黑" pitchFamily="34" charset="-122"/>
                <a:ea typeface="微软雅黑" pitchFamily="34" charset="-122"/>
              </a:rPr>
              <a:t>255 </a:t>
            </a:r>
            <a:r>
              <a:rPr lang="zh-CN" altLang="en-US" sz="2000" b="1" dirty="0" smtClean="0">
                <a:latin typeface="微软雅黑" pitchFamily="34" charset="-122"/>
                <a:ea typeface="微软雅黑" pitchFamily="34" charset="-122"/>
              </a:rPr>
              <a:t>时</a:t>
            </a:r>
            <a:r>
              <a:rPr lang="zh-CN" altLang="en-US" sz="2000" b="1" dirty="0">
                <a:latin typeface="微软雅黑" pitchFamily="34" charset="-122"/>
                <a:ea typeface="微软雅黑" pitchFamily="34" charset="-122"/>
              </a:rPr>
              <a:t>（这对应于第 </a:t>
            </a:r>
            <a:r>
              <a:rPr lang="en-US" altLang="zh-CN" sz="2000" b="1" dirty="0">
                <a:latin typeface="微软雅黑" pitchFamily="34" charset="-122"/>
                <a:ea typeface="微软雅黑" pitchFamily="34" charset="-122"/>
              </a:rPr>
              <a:t>6 </a:t>
            </a:r>
            <a:r>
              <a:rPr lang="zh-CN" altLang="en-US" sz="2000" b="1" dirty="0">
                <a:latin typeface="微软雅黑" pitchFamily="34" charset="-122"/>
                <a:ea typeface="微软雅黑" pitchFamily="34" charset="-122"/>
              </a:rPr>
              <a:t>次退避）就不再增加了。</a:t>
            </a: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这里决定退避时间的变量 </a:t>
            </a:r>
            <a:r>
              <a:rPr lang="en-US" altLang="zh-CN" sz="2000" b="1" i="1" dirty="0" err="1">
                <a:latin typeface="Times New Roman" pitchFamily="18" charset="0"/>
              </a:rPr>
              <a:t>i</a:t>
            </a:r>
            <a:r>
              <a:rPr lang="en-US" altLang="zh-CN" sz="2000" b="1" dirty="0" smtClean="0">
                <a:latin typeface="微软雅黑" pitchFamily="34" charset="-122"/>
                <a:ea typeface="微软雅黑" pitchFamily="34" charset="-122"/>
              </a:rPr>
              <a:t> </a:t>
            </a:r>
            <a:r>
              <a:rPr lang="zh-CN" altLang="en-US" sz="2000" b="1" dirty="0">
                <a:latin typeface="微软雅黑" pitchFamily="34" charset="-122"/>
                <a:ea typeface="微软雅黑" pitchFamily="34" charset="-122"/>
              </a:rPr>
              <a:t>称为</a:t>
            </a:r>
            <a:r>
              <a:rPr lang="zh-CN" altLang="en-US" sz="2000" b="1" dirty="0">
                <a:solidFill>
                  <a:srgbClr val="0000FF"/>
                </a:solidFill>
                <a:latin typeface="微软雅黑" pitchFamily="34" charset="-122"/>
                <a:ea typeface="微软雅黑" pitchFamily="34" charset="-122"/>
              </a:rPr>
              <a:t>退避变量</a:t>
            </a:r>
            <a:r>
              <a:rPr lang="zh-CN" altLang="en-US" sz="2000" b="1" dirty="0">
                <a:latin typeface="微软雅黑" pitchFamily="34" charset="-122"/>
                <a:ea typeface="微软雅黑" pitchFamily="34" charset="-122"/>
              </a:rPr>
              <a:t>。</a:t>
            </a:r>
          </a:p>
        </p:txBody>
      </p:sp>
    </p:spTree>
    <p:extLst>
      <p:ext uri="{BB962C8B-B14F-4D97-AF65-F5344CB8AC3E}">
        <p14:creationId xmlns:p14="http://schemas.microsoft.com/office/powerpoint/2010/main" xmlns="" val="323787426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17853" y="711484"/>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 name="矩形 4"/>
          <p:cNvSpPr>
            <a:spLocks noChangeArrowheads="1"/>
          </p:cNvSpPr>
          <p:nvPr/>
        </p:nvSpPr>
        <p:spPr bwMode="auto">
          <a:xfrm>
            <a:off x="635844" y="661656"/>
            <a:ext cx="348037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zh-CN" altLang="en-US" sz="2000" b="1" dirty="0">
                <a:latin typeface="微软雅黑" pitchFamily="34" charset="-122"/>
                <a:ea typeface="微软雅黑" pitchFamily="34" charset="-122"/>
              </a:rPr>
              <a:t>退避计时器 </a:t>
            </a:r>
            <a:r>
              <a:rPr lang="en-US" altLang="zh-CN" sz="2000" b="1" dirty="0">
                <a:latin typeface="微软雅黑" pitchFamily="34" charset="-122"/>
                <a:ea typeface="微软雅黑" pitchFamily="34" charset="-122"/>
              </a:rPr>
              <a:t>(</a:t>
            </a:r>
            <a:r>
              <a:rPr lang="en-US" altLang="zh-CN" sz="2000" b="1" dirty="0" err="1">
                <a:latin typeface="微软雅黑" pitchFamily="34" charset="-122"/>
                <a:ea typeface="微软雅黑" pitchFamily="34" charset="-122"/>
              </a:rPr>
              <a:t>backoff</a:t>
            </a:r>
            <a:r>
              <a:rPr lang="en-US" altLang="zh-CN" sz="2000" b="1" dirty="0">
                <a:latin typeface="微软雅黑" pitchFamily="34" charset="-122"/>
                <a:ea typeface="微软雅黑" pitchFamily="34" charset="-122"/>
              </a:rPr>
              <a:t> timer)</a:t>
            </a:r>
          </a:p>
        </p:txBody>
      </p:sp>
      <p:sp>
        <p:nvSpPr>
          <p:cNvPr id="4" name="Rectangle 46"/>
          <p:cNvSpPr>
            <a:spLocks noChangeArrowheads="1"/>
          </p:cNvSpPr>
          <p:nvPr/>
        </p:nvSpPr>
        <p:spPr bwMode="auto">
          <a:xfrm>
            <a:off x="517853" y="1056373"/>
            <a:ext cx="8083536" cy="2631490"/>
          </a:xfrm>
          <a:prstGeom prst="rect">
            <a:avLst/>
          </a:prstGeom>
          <a:noFill/>
          <a:ln w="9525" algn="ctr">
            <a:noFill/>
            <a:miter lim="10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站点每经历一个时隙的时间就检测一次信道。</a:t>
            </a: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这可能发生两种情况：</a:t>
            </a:r>
          </a:p>
          <a:p>
            <a:pPr marL="799200" indent="-4572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若检测到</a:t>
            </a:r>
            <a:r>
              <a:rPr lang="zh-CN" altLang="en-US" sz="2000" b="1" dirty="0">
                <a:solidFill>
                  <a:srgbClr val="0000FF"/>
                </a:solidFill>
                <a:latin typeface="微软雅黑" pitchFamily="34" charset="-122"/>
                <a:ea typeface="微软雅黑" pitchFamily="34" charset="-122"/>
              </a:rPr>
              <a:t>信道空闲</a:t>
            </a:r>
            <a:r>
              <a:rPr lang="zh-CN" altLang="en-US" sz="2000" b="1" dirty="0">
                <a:latin typeface="微软雅黑" pitchFamily="34" charset="-122"/>
                <a:ea typeface="微软雅黑" pitchFamily="34" charset="-122"/>
              </a:rPr>
              <a:t>，退避计时器就</a:t>
            </a:r>
            <a:r>
              <a:rPr lang="zh-CN" altLang="en-US" sz="2000" b="1" dirty="0">
                <a:solidFill>
                  <a:srgbClr val="0000FF"/>
                </a:solidFill>
                <a:latin typeface="微软雅黑" pitchFamily="34" charset="-122"/>
                <a:ea typeface="微软雅黑" pitchFamily="34" charset="-122"/>
              </a:rPr>
              <a:t>继续</a:t>
            </a:r>
            <a:r>
              <a:rPr lang="zh-CN" altLang="en-US" sz="2000" b="1" dirty="0">
                <a:latin typeface="微软雅黑" pitchFamily="34" charset="-122"/>
                <a:ea typeface="微软雅黑" pitchFamily="34" charset="-122"/>
              </a:rPr>
              <a:t>倒计时。</a:t>
            </a:r>
          </a:p>
          <a:p>
            <a:pPr marL="799200" indent="-457200" eaLnBrk="0" hangingPunct="0">
              <a:lnSpc>
                <a:spcPts val="3300"/>
              </a:lnSpc>
              <a:buClr>
                <a:srgbClr val="7030A0"/>
              </a:buClr>
              <a:buFont typeface="+mj-lt"/>
              <a:buAutoNum type="arabicPeriod"/>
            </a:pPr>
            <a:r>
              <a:rPr lang="zh-CN" altLang="en-US" sz="2000" b="1" spc="-20" dirty="0">
                <a:latin typeface="微软雅黑" pitchFamily="34" charset="-122"/>
                <a:ea typeface="微软雅黑" pitchFamily="34" charset="-122"/>
              </a:rPr>
              <a:t>若检测到</a:t>
            </a:r>
            <a:r>
              <a:rPr lang="zh-CN" altLang="en-US" sz="2000" b="1" spc="-20" dirty="0">
                <a:solidFill>
                  <a:srgbClr val="0000FF"/>
                </a:solidFill>
                <a:latin typeface="微软雅黑" pitchFamily="34" charset="-122"/>
                <a:ea typeface="微软雅黑" pitchFamily="34" charset="-122"/>
              </a:rPr>
              <a:t>信道忙</a:t>
            </a:r>
            <a:r>
              <a:rPr lang="zh-CN" altLang="en-US" sz="2000" b="1" spc="-20" dirty="0">
                <a:latin typeface="微软雅黑" pitchFamily="34" charset="-122"/>
                <a:ea typeface="微软雅黑" pitchFamily="34" charset="-122"/>
              </a:rPr>
              <a:t>，就</a:t>
            </a:r>
            <a:r>
              <a:rPr lang="zh-CN" altLang="en-US" sz="2000" b="1" spc="-20" dirty="0">
                <a:solidFill>
                  <a:srgbClr val="0000FF"/>
                </a:solidFill>
                <a:latin typeface="微软雅黑" pitchFamily="34" charset="-122"/>
                <a:ea typeface="微软雅黑" pitchFamily="34" charset="-122"/>
              </a:rPr>
              <a:t>冻结</a:t>
            </a:r>
            <a:r>
              <a:rPr lang="zh-CN" altLang="en-US" sz="2000" b="1" spc="-20" dirty="0">
                <a:latin typeface="微软雅黑" pitchFamily="34" charset="-122"/>
                <a:ea typeface="微软雅黑" pitchFamily="34" charset="-122"/>
              </a:rPr>
              <a:t>退避计时器的剩余时间，重新等待信道</a:t>
            </a:r>
            <a:r>
              <a:rPr lang="zh-CN" altLang="en-US" sz="2000" b="1" spc="10" dirty="0">
                <a:latin typeface="微软雅黑" pitchFamily="34" charset="-122"/>
                <a:ea typeface="微软雅黑" pitchFamily="34" charset="-122"/>
              </a:rPr>
              <a:t>变为空闲，并再经过</a:t>
            </a:r>
            <a:r>
              <a:rPr lang="zh-CN" altLang="en-US" sz="2000" b="1" spc="10" dirty="0" smtClean="0">
                <a:latin typeface="微软雅黑" pitchFamily="34" charset="-122"/>
                <a:ea typeface="微软雅黑" pitchFamily="34" charset="-122"/>
              </a:rPr>
              <a:t>时间 </a:t>
            </a:r>
            <a:r>
              <a:rPr lang="en-US" altLang="zh-CN" sz="2000" b="1" spc="10" dirty="0" smtClean="0">
                <a:latin typeface="微软雅黑" pitchFamily="34" charset="-122"/>
                <a:ea typeface="微软雅黑" pitchFamily="34" charset="-122"/>
              </a:rPr>
              <a:t>DIFS </a:t>
            </a:r>
            <a:r>
              <a:rPr lang="zh-CN" altLang="en-US" sz="2000" b="1" spc="10" dirty="0">
                <a:latin typeface="微软雅黑" pitchFamily="34" charset="-122"/>
                <a:ea typeface="微软雅黑" pitchFamily="34" charset="-122"/>
              </a:rPr>
              <a:t>后，从剩余时间开始继续倒计时</a:t>
            </a:r>
            <a:r>
              <a:rPr lang="zh-CN" altLang="en-US" sz="2000" b="1" spc="10" dirty="0" smtClean="0">
                <a:latin typeface="微软雅黑" pitchFamily="34" charset="-122"/>
                <a:ea typeface="微软雅黑" pitchFamily="34" charset="-122"/>
              </a:rPr>
              <a:t>。</a:t>
            </a:r>
            <a:r>
              <a:rPr lang="zh-CN" altLang="en-US" sz="2000" b="1" spc="-20" dirty="0" smtClean="0">
                <a:solidFill>
                  <a:srgbClr val="0000FF"/>
                </a:solidFill>
                <a:latin typeface="微软雅黑" pitchFamily="34" charset="-122"/>
                <a:ea typeface="微软雅黑" pitchFamily="34" charset="-122"/>
              </a:rPr>
              <a:t>当退避</a:t>
            </a:r>
            <a:r>
              <a:rPr lang="zh-CN" altLang="en-US" sz="2000" b="1" spc="-20" dirty="0">
                <a:solidFill>
                  <a:srgbClr val="0000FF"/>
                </a:solidFill>
                <a:latin typeface="微软雅黑" pitchFamily="34" charset="-122"/>
                <a:ea typeface="微软雅黑" pitchFamily="34" charset="-122"/>
              </a:rPr>
              <a:t>计时器的时间减小到零时，就开始发送整个</a:t>
            </a:r>
            <a:r>
              <a:rPr lang="zh-CN" altLang="en-US" sz="2000" b="1" spc="-20" dirty="0" smtClean="0">
                <a:solidFill>
                  <a:srgbClr val="0000FF"/>
                </a:solidFill>
                <a:latin typeface="微软雅黑" pitchFamily="34" charset="-122"/>
                <a:ea typeface="微软雅黑" pitchFamily="34" charset="-122"/>
              </a:rPr>
              <a:t>数据帧</a:t>
            </a:r>
            <a:r>
              <a:rPr lang="zh-CN" altLang="en-US" sz="2000" b="1" spc="-20" dirty="0">
                <a:solidFill>
                  <a:srgbClr val="0000FF"/>
                </a:solidFill>
                <a:latin typeface="微软雅黑" pitchFamily="34" charset="-122"/>
                <a:ea typeface="微软雅黑" pitchFamily="34" charset="-122"/>
              </a:rPr>
              <a:t>。 </a:t>
            </a:r>
          </a:p>
        </p:txBody>
      </p:sp>
      <p:sp>
        <p:nvSpPr>
          <p:cNvPr id="6" name="对角圆角矩形 5"/>
          <p:cNvSpPr/>
          <p:nvPr/>
        </p:nvSpPr>
        <p:spPr>
          <a:xfrm>
            <a:off x="517852" y="3691835"/>
            <a:ext cx="8133857" cy="554174"/>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076338" y="3745946"/>
            <a:ext cx="7016884" cy="438582"/>
          </a:xfrm>
          <a:prstGeom prst="rect">
            <a:avLst/>
          </a:prstGeom>
        </p:spPr>
        <p:txBody>
          <a:bodyPr wrap="square">
            <a:spAutoFit/>
          </a:bodyPr>
          <a:lstStyle/>
          <a:p>
            <a:pPr>
              <a:lnSpc>
                <a:spcPts val="2700"/>
              </a:lnSpc>
              <a:spcBef>
                <a:spcPts val="600"/>
              </a:spcBef>
            </a:pPr>
            <a:r>
              <a:rPr lang="zh-CN" altLang="en-US" b="1" dirty="0">
                <a:solidFill>
                  <a:schemeClr val="bg1"/>
                </a:solidFill>
                <a:latin typeface="微软雅黑" pitchFamily="34" charset="-122"/>
                <a:ea typeface="微软雅黑" pitchFamily="34" charset="-122"/>
              </a:rPr>
              <a:t>冻结退避计时器剩余时间的做法是为了使协议对所有站点更加公平。</a:t>
            </a:r>
          </a:p>
        </p:txBody>
      </p:sp>
    </p:spTree>
    <p:extLst>
      <p:ext uri="{BB962C8B-B14F-4D97-AF65-F5344CB8AC3E}">
        <p14:creationId xmlns:p14="http://schemas.microsoft.com/office/powerpoint/2010/main" xmlns="" val="51567546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17852" y="1056336"/>
            <a:ext cx="8133857" cy="330098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9" name="矩形 108"/>
          <p:cNvSpPr/>
          <p:nvPr/>
        </p:nvSpPr>
        <p:spPr>
          <a:xfrm>
            <a:off x="1580206" y="1124861"/>
            <a:ext cx="6001694" cy="31753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AutoShape 5"/>
          <p:cNvSpPr>
            <a:spLocks noChangeArrowheads="1"/>
          </p:cNvSpPr>
          <p:nvPr/>
        </p:nvSpPr>
        <p:spPr bwMode="auto">
          <a:xfrm>
            <a:off x="517853" y="637192"/>
            <a:ext cx="8133857"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 name="矩形 3"/>
          <p:cNvSpPr/>
          <p:nvPr/>
        </p:nvSpPr>
        <p:spPr>
          <a:xfrm>
            <a:off x="637984" y="587880"/>
            <a:ext cx="2411238" cy="400110"/>
          </a:xfrm>
          <a:prstGeom prst="rect">
            <a:avLst/>
          </a:prstGeom>
        </p:spPr>
        <p:txBody>
          <a:bodyPr wrap="none">
            <a:spAutoFit/>
          </a:bodyPr>
          <a:lstStyle/>
          <a:p>
            <a:r>
              <a:rPr lang="en-US" altLang="zh-CN" sz="2000" b="1" dirty="0">
                <a:latin typeface="微软雅黑" pitchFamily="34" charset="-122"/>
                <a:ea typeface="微软雅黑" pitchFamily="34" charset="-122"/>
              </a:rPr>
              <a:t>802.11 </a:t>
            </a:r>
            <a:r>
              <a:rPr lang="zh-CN" altLang="en-US" sz="2000" b="1" dirty="0">
                <a:latin typeface="微软雅黑" pitchFamily="34" charset="-122"/>
                <a:ea typeface="微软雅黑" pitchFamily="34" charset="-122"/>
              </a:rPr>
              <a:t>的退避机制</a:t>
            </a:r>
          </a:p>
        </p:txBody>
      </p:sp>
      <p:grpSp>
        <p:nvGrpSpPr>
          <p:cNvPr id="107" name="组合 106"/>
          <p:cNvGrpSpPr/>
          <p:nvPr/>
        </p:nvGrpSpPr>
        <p:grpSpPr>
          <a:xfrm>
            <a:off x="1650057" y="3972807"/>
            <a:ext cx="5869447" cy="261610"/>
            <a:chOff x="1484791" y="3991850"/>
            <a:chExt cx="5869447" cy="261609"/>
          </a:xfrm>
        </p:grpSpPr>
        <p:sp>
          <p:nvSpPr>
            <p:cNvPr id="5" name="Text Box 94"/>
            <p:cNvSpPr txBox="1">
              <a:spLocks noChangeArrowheads="1"/>
            </p:cNvSpPr>
            <p:nvPr/>
          </p:nvSpPr>
          <p:spPr bwMode="auto">
            <a:xfrm>
              <a:off x="1484791" y="3991850"/>
              <a:ext cx="5869447" cy="261609"/>
            </a:xfrm>
            <a:prstGeom prst="rect">
              <a:avLst/>
            </a:prstGeom>
            <a:solidFill>
              <a:srgbClr val="99FFCC"/>
            </a:solidFill>
            <a:ln w="9525">
              <a:no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lang="zh-CN" altLang="en-US" sz="1100" b="1" dirty="0" smtClean="0">
                  <a:latin typeface="微软雅黑" panose="020B0503020204020204" pitchFamily="34" charset="-122"/>
                  <a:ea typeface="微软雅黑" panose="020B0503020204020204" pitchFamily="34" charset="-122"/>
                </a:rPr>
                <a:t>图例            要发送数据；                    退避时间；              检测</a:t>
              </a:r>
              <a:r>
                <a:rPr lang="zh-CN" altLang="en-US" sz="1100" b="1" dirty="0">
                  <a:latin typeface="微软雅黑" panose="020B0503020204020204" pitchFamily="34" charset="-122"/>
                  <a:ea typeface="微软雅黑" panose="020B0503020204020204" pitchFamily="34" charset="-122"/>
                </a:rPr>
                <a:t>到信道忙，</a:t>
              </a:r>
              <a:r>
                <a:rPr lang="zh-CN" altLang="en-US" sz="1100" b="1" dirty="0" smtClean="0">
                  <a:latin typeface="微软雅黑" panose="020B0503020204020204" pitchFamily="34" charset="-122"/>
                  <a:ea typeface="微软雅黑" panose="020B0503020204020204" pitchFamily="34" charset="-122"/>
                </a:rPr>
                <a:t>冻结退避计数器</a:t>
              </a:r>
              <a:endParaRPr lang="zh-CN" altLang="en-US" sz="1100" b="1" dirty="0">
                <a:latin typeface="微软雅黑" panose="020B0503020204020204" pitchFamily="34" charset="-122"/>
                <a:ea typeface="微软雅黑" panose="020B0503020204020204" pitchFamily="34" charset="-122"/>
              </a:endParaRPr>
            </a:p>
          </p:txBody>
        </p:sp>
        <p:sp>
          <p:nvSpPr>
            <p:cNvPr id="78" name="Rectangle 93"/>
            <p:cNvSpPr>
              <a:spLocks noChangeArrowheads="1"/>
            </p:cNvSpPr>
            <p:nvPr/>
          </p:nvSpPr>
          <p:spPr bwMode="auto">
            <a:xfrm>
              <a:off x="4735047" y="4067577"/>
              <a:ext cx="199933" cy="128707"/>
            </a:xfrm>
            <a:prstGeom prst="rect">
              <a:avLst/>
            </a:prstGeom>
            <a:solidFill>
              <a:srgbClr val="00FFFF"/>
            </a:solidFill>
            <a:ln w="9525" algn="ctr">
              <a:solidFill>
                <a:srgbClr val="0000FF"/>
              </a:solidFill>
              <a:miter lim="800000"/>
              <a:headEnd/>
              <a:tailEnd/>
            </a:ln>
            <a:effectLs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79" name="Line 95"/>
            <p:cNvSpPr>
              <a:spLocks noChangeShapeType="1"/>
            </p:cNvSpPr>
            <p:nvPr/>
          </p:nvSpPr>
          <p:spPr bwMode="auto">
            <a:xfrm>
              <a:off x="4966503" y="4134613"/>
              <a:ext cx="228676" cy="479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91" name="Line 112"/>
            <p:cNvSpPr>
              <a:spLocks noChangeShapeType="1"/>
            </p:cNvSpPr>
            <p:nvPr/>
          </p:nvSpPr>
          <p:spPr bwMode="auto">
            <a:xfrm flipV="1">
              <a:off x="1942009" y="4034459"/>
              <a:ext cx="0" cy="159561"/>
            </a:xfrm>
            <a:prstGeom prst="line">
              <a:avLst/>
            </a:prstGeom>
            <a:noFill/>
            <a:ln w="19050">
              <a:solidFill>
                <a:schemeClr val="tx1"/>
              </a:solidFill>
              <a:round/>
              <a:headEnd/>
              <a:tailEnd type="triangle" w="med" len="lg"/>
            </a:ln>
            <a:extLst>
              <a:ext uri="{909E8E84-426E-40DD-AFC4-6F175D3DCCD1}">
                <a14:hiddenFill xmlns:a14="http://schemas.microsoft.com/office/drawing/2010/main" xmlns="">
                  <a:noFill/>
                </a14:hiddenFill>
              </a:ext>
            </a:extLst>
          </p:spPr>
          <p:txBody>
            <a:bodyPr/>
            <a:lstStyle/>
            <a:p>
              <a:endParaRPr lang="zh-CN" altLang="en-US" sz="1100">
                <a:latin typeface="微软雅黑" panose="020B0503020204020204" pitchFamily="34" charset="-122"/>
                <a:ea typeface="微软雅黑" panose="020B0503020204020204" pitchFamily="34" charset="-122"/>
              </a:endParaRPr>
            </a:p>
          </p:txBody>
        </p:sp>
        <p:sp>
          <p:nvSpPr>
            <p:cNvPr id="92" name="Line 113"/>
            <p:cNvSpPr>
              <a:spLocks noChangeShapeType="1"/>
            </p:cNvSpPr>
            <p:nvPr/>
          </p:nvSpPr>
          <p:spPr bwMode="auto">
            <a:xfrm flipV="1">
              <a:off x="2005410" y="4131116"/>
              <a:ext cx="253887" cy="264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100">
                <a:latin typeface="微软雅黑" panose="020B0503020204020204" pitchFamily="34" charset="-122"/>
                <a:ea typeface="微软雅黑" panose="020B0503020204020204" pitchFamily="34" charset="-122"/>
              </a:endParaRPr>
            </a:p>
          </p:txBody>
        </p:sp>
        <p:sp>
          <p:nvSpPr>
            <p:cNvPr id="97" name="右箭头 96"/>
            <p:cNvSpPr/>
            <p:nvPr/>
          </p:nvSpPr>
          <p:spPr>
            <a:xfrm>
              <a:off x="3230635" y="4072104"/>
              <a:ext cx="366959" cy="119960"/>
            </a:xfrm>
            <a:prstGeom prst="rightArrow">
              <a:avLst>
                <a:gd name="adj1" fmla="val 50000"/>
                <a:gd name="adj2" fmla="val 113892"/>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tx1"/>
                </a:solidFill>
                <a:latin typeface="微软雅黑" panose="020B0503020204020204" pitchFamily="34" charset="-122"/>
                <a:ea typeface="微软雅黑" panose="020B0503020204020204" pitchFamily="34" charset="-122"/>
              </a:endParaRPr>
            </a:p>
          </p:txBody>
        </p:sp>
        <p:sp>
          <p:nvSpPr>
            <p:cNvPr id="98" name="Line 113"/>
            <p:cNvSpPr>
              <a:spLocks noChangeShapeType="1"/>
            </p:cNvSpPr>
            <p:nvPr/>
          </p:nvSpPr>
          <p:spPr bwMode="auto">
            <a:xfrm flipV="1">
              <a:off x="3650482" y="4129289"/>
              <a:ext cx="253887" cy="264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100">
                <a:latin typeface="微软雅黑" panose="020B0503020204020204" pitchFamily="34" charset="-122"/>
                <a:ea typeface="微软雅黑" panose="020B0503020204020204" pitchFamily="34" charset="-122"/>
              </a:endParaRPr>
            </a:p>
          </p:txBody>
        </p:sp>
      </p:grpSp>
      <p:grpSp>
        <p:nvGrpSpPr>
          <p:cNvPr id="108" name="组合 107"/>
          <p:cNvGrpSpPr/>
          <p:nvPr/>
        </p:nvGrpSpPr>
        <p:grpSpPr>
          <a:xfrm>
            <a:off x="1846661" y="1124861"/>
            <a:ext cx="5476239" cy="2762251"/>
            <a:chOff x="1998387" y="1118511"/>
            <a:chExt cx="5476239" cy="2762251"/>
          </a:xfrm>
        </p:grpSpPr>
        <p:sp>
          <p:nvSpPr>
            <p:cNvPr id="6" name="Rectangle 4"/>
            <p:cNvSpPr>
              <a:spLocks noChangeArrowheads="1"/>
            </p:cNvSpPr>
            <p:nvPr/>
          </p:nvSpPr>
          <p:spPr bwMode="auto">
            <a:xfrm>
              <a:off x="6462509" y="1854021"/>
              <a:ext cx="532899" cy="215099"/>
            </a:xfrm>
            <a:prstGeom prst="rect">
              <a:avLst/>
            </a:prstGeom>
            <a:solidFill>
              <a:srgbClr val="33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7" name="Line 7"/>
            <p:cNvSpPr>
              <a:spLocks noChangeShapeType="1"/>
            </p:cNvSpPr>
            <p:nvPr/>
          </p:nvSpPr>
          <p:spPr bwMode="auto">
            <a:xfrm>
              <a:off x="2986251" y="1338410"/>
              <a:ext cx="0" cy="2186252"/>
            </a:xfrm>
            <a:prstGeom prst="line">
              <a:avLst/>
            </a:prstGeom>
            <a:noFill/>
            <a:ln w="12700">
              <a:solidFill>
                <a:srgbClr val="0000FF"/>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8" name="Rectangle 8"/>
            <p:cNvSpPr>
              <a:spLocks noChangeArrowheads="1"/>
            </p:cNvSpPr>
            <p:nvPr/>
          </p:nvSpPr>
          <p:spPr bwMode="auto">
            <a:xfrm>
              <a:off x="3212591" y="2283338"/>
              <a:ext cx="857604" cy="215099"/>
            </a:xfrm>
            <a:prstGeom prst="rect">
              <a:avLst/>
            </a:prstGeom>
            <a:solidFill>
              <a:srgbClr val="99FF99"/>
            </a:solidFill>
            <a:ln w="12700">
              <a:solidFill>
                <a:schemeClr val="tx1"/>
              </a:solidFill>
              <a:miter lim="800000"/>
              <a:headEnd/>
              <a:tailEnd/>
            </a:ln>
            <a:effectLs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9" name="Line 9"/>
            <p:cNvSpPr>
              <a:spLocks noChangeShapeType="1"/>
            </p:cNvSpPr>
            <p:nvPr/>
          </p:nvSpPr>
          <p:spPr bwMode="auto">
            <a:xfrm>
              <a:off x="4071149" y="1338410"/>
              <a:ext cx="0" cy="2186252"/>
            </a:xfrm>
            <a:prstGeom prst="line">
              <a:avLst/>
            </a:prstGeom>
            <a:noFill/>
            <a:ln w="12700">
              <a:solidFill>
                <a:srgbClr val="0000FF"/>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10" name="Line 10"/>
            <p:cNvSpPr>
              <a:spLocks noChangeShapeType="1"/>
            </p:cNvSpPr>
            <p:nvPr/>
          </p:nvSpPr>
          <p:spPr bwMode="auto">
            <a:xfrm>
              <a:off x="4160921" y="1338410"/>
              <a:ext cx="0" cy="2186252"/>
            </a:xfrm>
            <a:prstGeom prst="line">
              <a:avLst/>
            </a:prstGeom>
            <a:noFill/>
            <a:ln w="12700">
              <a:solidFill>
                <a:srgbClr val="0000FF"/>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11" name="Rectangle 11"/>
            <p:cNvSpPr>
              <a:spLocks noChangeArrowheads="1"/>
            </p:cNvSpPr>
            <p:nvPr/>
          </p:nvSpPr>
          <p:spPr bwMode="auto">
            <a:xfrm>
              <a:off x="4340464" y="2712654"/>
              <a:ext cx="767833" cy="215099"/>
            </a:xfrm>
            <a:prstGeom prst="rect">
              <a:avLst/>
            </a:prstGeom>
            <a:solidFill>
              <a:srgbClr val="FF99CC"/>
            </a:solidFill>
            <a:ln w="9525">
              <a:solidFill>
                <a:srgbClr val="0000FF"/>
              </a:solidFill>
              <a:miter lim="800000"/>
              <a:headEnd/>
              <a:tailEnd/>
            </a:ln>
            <a:effectLs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2" name="Rectangle 12"/>
            <p:cNvSpPr>
              <a:spLocks noChangeArrowheads="1"/>
            </p:cNvSpPr>
            <p:nvPr/>
          </p:nvSpPr>
          <p:spPr bwMode="auto">
            <a:xfrm>
              <a:off x="5378566" y="3141970"/>
              <a:ext cx="858559" cy="214217"/>
            </a:xfrm>
            <a:prstGeom prst="rect">
              <a:avLst/>
            </a:prstGeom>
            <a:solidFill>
              <a:schemeClr val="accent6">
                <a:lumMod val="60000"/>
                <a:lumOff val="40000"/>
              </a:schemeClr>
            </a:solidFill>
            <a:ln w="9525">
              <a:solidFill>
                <a:srgbClr val="0000FF"/>
              </a:solidFill>
              <a:miter lim="800000"/>
              <a:headEnd/>
              <a:tailEnd/>
            </a:ln>
            <a:effectLs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3" name="Line 13"/>
            <p:cNvSpPr>
              <a:spLocks noChangeShapeType="1"/>
            </p:cNvSpPr>
            <p:nvPr/>
          </p:nvSpPr>
          <p:spPr bwMode="auto">
            <a:xfrm>
              <a:off x="5109252" y="1338410"/>
              <a:ext cx="0" cy="2186252"/>
            </a:xfrm>
            <a:prstGeom prst="line">
              <a:avLst/>
            </a:prstGeom>
            <a:noFill/>
            <a:ln w="12700">
              <a:solidFill>
                <a:srgbClr val="0000FF"/>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14" name="Line 14"/>
            <p:cNvSpPr>
              <a:spLocks noChangeShapeType="1"/>
            </p:cNvSpPr>
            <p:nvPr/>
          </p:nvSpPr>
          <p:spPr bwMode="auto">
            <a:xfrm>
              <a:off x="5199023" y="1338410"/>
              <a:ext cx="0" cy="2186252"/>
            </a:xfrm>
            <a:prstGeom prst="line">
              <a:avLst/>
            </a:prstGeom>
            <a:noFill/>
            <a:ln w="12700">
              <a:solidFill>
                <a:srgbClr val="0000FF"/>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15" name="Line 15"/>
            <p:cNvSpPr>
              <a:spLocks noChangeShapeType="1"/>
            </p:cNvSpPr>
            <p:nvPr/>
          </p:nvSpPr>
          <p:spPr bwMode="auto">
            <a:xfrm>
              <a:off x="6238080" y="1338410"/>
              <a:ext cx="0" cy="2186252"/>
            </a:xfrm>
            <a:prstGeom prst="line">
              <a:avLst/>
            </a:prstGeom>
            <a:noFill/>
            <a:ln w="12700">
              <a:solidFill>
                <a:srgbClr val="0000FF"/>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16" name="Line 16"/>
            <p:cNvSpPr>
              <a:spLocks noChangeShapeType="1"/>
            </p:cNvSpPr>
            <p:nvPr/>
          </p:nvSpPr>
          <p:spPr bwMode="auto">
            <a:xfrm>
              <a:off x="6326896" y="1338410"/>
              <a:ext cx="0" cy="2186252"/>
            </a:xfrm>
            <a:prstGeom prst="line">
              <a:avLst/>
            </a:prstGeom>
            <a:noFill/>
            <a:ln w="12700">
              <a:solidFill>
                <a:srgbClr val="0000FF"/>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17" name="Rectangle 17"/>
            <p:cNvSpPr>
              <a:spLocks noChangeArrowheads="1"/>
            </p:cNvSpPr>
            <p:nvPr/>
          </p:nvSpPr>
          <p:spPr bwMode="auto">
            <a:xfrm>
              <a:off x="2227969" y="1467117"/>
              <a:ext cx="662781" cy="214217"/>
            </a:xfrm>
            <a:prstGeom prst="rect">
              <a:avLst/>
            </a:prstGeom>
            <a:solidFill>
              <a:srgbClr val="FF99FF"/>
            </a:solidFill>
            <a:ln w="9525">
              <a:solidFill>
                <a:srgbClr val="0000FF"/>
              </a:solidFill>
              <a:miter lim="800000"/>
              <a:headEnd/>
              <a:tailEnd/>
            </a:ln>
            <a:effectLs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8" name="Line 18"/>
            <p:cNvSpPr>
              <a:spLocks noChangeShapeType="1"/>
            </p:cNvSpPr>
            <p:nvPr/>
          </p:nvSpPr>
          <p:spPr bwMode="auto">
            <a:xfrm>
              <a:off x="2219374" y="1467117"/>
              <a:ext cx="677106" cy="0"/>
            </a:xfrm>
            <a:prstGeom prst="line">
              <a:avLst/>
            </a:prstGeom>
            <a:noFill/>
            <a:ln w="6350">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19" name="Freeform 19"/>
            <p:cNvSpPr>
              <a:spLocks/>
            </p:cNvSpPr>
            <p:nvPr/>
          </p:nvSpPr>
          <p:spPr bwMode="auto">
            <a:xfrm>
              <a:off x="6462509" y="1850495"/>
              <a:ext cx="540539" cy="218625"/>
            </a:xfrm>
            <a:custGeom>
              <a:avLst/>
              <a:gdLst>
                <a:gd name="T0" fmla="*/ 0 w 543"/>
                <a:gd name="T1" fmla="*/ 231 h 231"/>
                <a:gd name="T2" fmla="*/ 0 w 543"/>
                <a:gd name="T3" fmla="*/ 0 h 231"/>
                <a:gd name="T4" fmla="*/ 543 w 543"/>
                <a:gd name="T5" fmla="*/ 0 h 231"/>
              </a:gdLst>
              <a:ahLst/>
              <a:cxnLst>
                <a:cxn ang="0">
                  <a:pos x="T0" y="T1"/>
                </a:cxn>
                <a:cxn ang="0">
                  <a:pos x="T2" y="T3"/>
                </a:cxn>
                <a:cxn ang="0">
                  <a:pos x="T4" y="T5"/>
                </a:cxn>
              </a:cxnLst>
              <a:rect l="0" t="0" r="r" b="b"/>
              <a:pathLst>
                <a:path w="543" h="231">
                  <a:moveTo>
                    <a:pt x="0" y="231"/>
                  </a:moveTo>
                  <a:lnTo>
                    <a:pt x="0" y="0"/>
                  </a:lnTo>
                  <a:lnTo>
                    <a:pt x="543" y="0"/>
                  </a:lnTo>
                </a:path>
              </a:pathLst>
            </a:custGeom>
            <a:noFill/>
            <a:ln w="9525">
              <a:solidFill>
                <a:srgbClr val="0000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0" name="Text Box 20"/>
            <p:cNvSpPr txBox="1">
              <a:spLocks noChangeArrowheads="1"/>
            </p:cNvSpPr>
            <p:nvPr/>
          </p:nvSpPr>
          <p:spPr bwMode="auto">
            <a:xfrm>
              <a:off x="2400272" y="1445307"/>
              <a:ext cx="325730" cy="2616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1100" b="1">
                  <a:latin typeface="微软雅黑" panose="020B0503020204020204" pitchFamily="34" charset="-122"/>
                  <a:ea typeface="微软雅黑" panose="020B0503020204020204" pitchFamily="34" charset="-122"/>
                </a:rPr>
                <a:t>帧</a:t>
              </a:r>
            </a:p>
          </p:txBody>
        </p:sp>
        <p:sp>
          <p:nvSpPr>
            <p:cNvPr id="21" name="Text Box 21"/>
            <p:cNvSpPr txBox="1">
              <a:spLocks noChangeArrowheads="1"/>
            </p:cNvSpPr>
            <p:nvPr/>
          </p:nvSpPr>
          <p:spPr bwMode="auto">
            <a:xfrm>
              <a:off x="5658385" y="3118169"/>
              <a:ext cx="325730" cy="2616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1100" b="1" dirty="0">
                  <a:latin typeface="微软雅黑" panose="020B0503020204020204" pitchFamily="34" charset="-122"/>
                  <a:ea typeface="微软雅黑" panose="020B0503020204020204" pitchFamily="34" charset="-122"/>
                </a:rPr>
                <a:t>帧</a:t>
              </a:r>
            </a:p>
          </p:txBody>
        </p:sp>
        <p:sp>
          <p:nvSpPr>
            <p:cNvPr id="22" name="Text Box 22"/>
            <p:cNvSpPr txBox="1">
              <a:spLocks noChangeArrowheads="1"/>
            </p:cNvSpPr>
            <p:nvPr/>
          </p:nvSpPr>
          <p:spPr bwMode="auto">
            <a:xfrm>
              <a:off x="4578263" y="2699431"/>
              <a:ext cx="325730" cy="2616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1100" b="1" dirty="0">
                  <a:latin typeface="微软雅黑" panose="020B0503020204020204" pitchFamily="34" charset="-122"/>
                  <a:ea typeface="微软雅黑" panose="020B0503020204020204" pitchFamily="34" charset="-122"/>
                </a:rPr>
                <a:t>帧</a:t>
              </a:r>
            </a:p>
          </p:txBody>
        </p:sp>
        <p:sp>
          <p:nvSpPr>
            <p:cNvPr id="23" name="Text Box 23"/>
            <p:cNvSpPr txBox="1">
              <a:spLocks noChangeArrowheads="1"/>
            </p:cNvSpPr>
            <p:nvPr/>
          </p:nvSpPr>
          <p:spPr bwMode="auto">
            <a:xfrm>
              <a:off x="6585030" y="1821610"/>
              <a:ext cx="325730" cy="2616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1100" b="1" dirty="0">
                  <a:latin typeface="微软雅黑" panose="020B0503020204020204" pitchFamily="34" charset="-122"/>
                  <a:ea typeface="微软雅黑" panose="020B0503020204020204" pitchFamily="34" charset="-122"/>
                </a:rPr>
                <a:t>帧</a:t>
              </a:r>
            </a:p>
          </p:txBody>
        </p:sp>
        <p:sp>
          <p:nvSpPr>
            <p:cNvPr id="24" name="Text Box 24"/>
            <p:cNvSpPr txBox="1">
              <a:spLocks noChangeArrowheads="1"/>
            </p:cNvSpPr>
            <p:nvPr/>
          </p:nvSpPr>
          <p:spPr bwMode="auto">
            <a:xfrm>
              <a:off x="3498139" y="2268351"/>
              <a:ext cx="325730" cy="2616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1100" b="1">
                  <a:latin typeface="微软雅黑" panose="020B0503020204020204" pitchFamily="34" charset="-122"/>
                  <a:ea typeface="微软雅黑" panose="020B0503020204020204" pitchFamily="34" charset="-122"/>
                </a:rPr>
                <a:t>帧</a:t>
              </a:r>
            </a:p>
          </p:txBody>
        </p:sp>
        <p:sp>
          <p:nvSpPr>
            <p:cNvPr id="25" name="Text Box 25"/>
            <p:cNvSpPr txBox="1">
              <a:spLocks noChangeArrowheads="1"/>
            </p:cNvSpPr>
            <p:nvPr/>
          </p:nvSpPr>
          <p:spPr bwMode="auto">
            <a:xfrm>
              <a:off x="2673111" y="1118511"/>
              <a:ext cx="508473" cy="2616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100" b="1" dirty="0">
                  <a:latin typeface="微软雅黑" panose="020B0503020204020204" pitchFamily="34" charset="-122"/>
                  <a:ea typeface="微软雅黑" panose="020B0503020204020204" pitchFamily="34" charset="-122"/>
                </a:rPr>
                <a:t>DIFS</a:t>
              </a:r>
            </a:p>
          </p:txBody>
        </p:sp>
        <p:sp>
          <p:nvSpPr>
            <p:cNvPr id="26" name="Text Box 26"/>
            <p:cNvSpPr txBox="1">
              <a:spLocks noChangeArrowheads="1"/>
            </p:cNvSpPr>
            <p:nvPr/>
          </p:nvSpPr>
          <p:spPr bwMode="auto">
            <a:xfrm>
              <a:off x="3845870" y="1118511"/>
              <a:ext cx="508473" cy="2616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100" b="1">
                  <a:latin typeface="微软雅黑" panose="020B0503020204020204" pitchFamily="34" charset="-122"/>
                  <a:ea typeface="微软雅黑" panose="020B0503020204020204" pitchFamily="34" charset="-122"/>
                </a:rPr>
                <a:t>DIFS</a:t>
              </a:r>
            </a:p>
          </p:txBody>
        </p:sp>
        <p:sp>
          <p:nvSpPr>
            <p:cNvPr id="27" name="Text Box 27"/>
            <p:cNvSpPr txBox="1">
              <a:spLocks noChangeArrowheads="1"/>
            </p:cNvSpPr>
            <p:nvPr/>
          </p:nvSpPr>
          <p:spPr bwMode="auto">
            <a:xfrm>
              <a:off x="4899252" y="1118511"/>
              <a:ext cx="508473" cy="2616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100" b="1">
                  <a:latin typeface="微软雅黑" panose="020B0503020204020204" pitchFamily="34" charset="-122"/>
                  <a:ea typeface="微软雅黑" panose="020B0503020204020204" pitchFamily="34" charset="-122"/>
                </a:rPr>
                <a:t>DIFS</a:t>
              </a:r>
            </a:p>
          </p:txBody>
        </p:sp>
        <p:sp>
          <p:nvSpPr>
            <p:cNvPr id="28" name="Text Box 28"/>
            <p:cNvSpPr txBox="1">
              <a:spLocks noChangeArrowheads="1"/>
            </p:cNvSpPr>
            <p:nvPr/>
          </p:nvSpPr>
          <p:spPr bwMode="auto">
            <a:xfrm>
              <a:off x="6027126" y="1118511"/>
              <a:ext cx="508473" cy="2616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100" b="1">
                  <a:latin typeface="微软雅黑" panose="020B0503020204020204" pitchFamily="34" charset="-122"/>
                  <a:ea typeface="微软雅黑" panose="020B0503020204020204" pitchFamily="34" charset="-122"/>
                </a:rPr>
                <a:t>DIFS</a:t>
              </a:r>
            </a:p>
          </p:txBody>
        </p:sp>
        <p:sp>
          <p:nvSpPr>
            <p:cNvPr id="29" name="Line 29"/>
            <p:cNvSpPr>
              <a:spLocks noChangeShapeType="1"/>
            </p:cNvSpPr>
            <p:nvPr/>
          </p:nvSpPr>
          <p:spPr bwMode="auto">
            <a:xfrm flipV="1">
              <a:off x="2354031" y="1898099"/>
              <a:ext cx="0" cy="171021"/>
            </a:xfrm>
            <a:prstGeom prst="line">
              <a:avLst/>
            </a:prstGeom>
            <a:noFill/>
            <a:ln w="19050">
              <a:solidFill>
                <a:schemeClr val="folHlink"/>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0" name="Line 30"/>
            <p:cNvSpPr>
              <a:spLocks noChangeShapeType="1"/>
            </p:cNvSpPr>
            <p:nvPr/>
          </p:nvSpPr>
          <p:spPr bwMode="auto">
            <a:xfrm flipV="1">
              <a:off x="2626210" y="2327416"/>
              <a:ext cx="0" cy="171021"/>
            </a:xfrm>
            <a:prstGeom prst="line">
              <a:avLst/>
            </a:prstGeom>
            <a:noFill/>
            <a:ln w="19050">
              <a:solidFill>
                <a:srgbClr val="FF66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1" name="Line 31"/>
            <p:cNvSpPr>
              <a:spLocks noChangeShapeType="1"/>
            </p:cNvSpPr>
            <p:nvPr/>
          </p:nvSpPr>
          <p:spPr bwMode="auto">
            <a:xfrm flipV="1">
              <a:off x="2489643" y="2755850"/>
              <a:ext cx="0" cy="171903"/>
            </a:xfrm>
            <a:prstGeom prst="line">
              <a:avLst/>
            </a:prstGeom>
            <a:noFill/>
            <a:ln w="19050">
              <a:solidFill>
                <a:srgbClr val="CC9900"/>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2" name="Line 32"/>
            <p:cNvSpPr>
              <a:spLocks noChangeShapeType="1"/>
            </p:cNvSpPr>
            <p:nvPr/>
          </p:nvSpPr>
          <p:spPr bwMode="auto">
            <a:xfrm flipV="1">
              <a:off x="3709198" y="3185167"/>
              <a:ext cx="0" cy="171021"/>
            </a:xfrm>
            <a:prstGeom prst="line">
              <a:avLst/>
            </a:prstGeom>
            <a:noFill/>
            <a:ln w="38100">
              <a:solidFill>
                <a:srgbClr val="0066FF"/>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3" name="Line 33"/>
            <p:cNvSpPr>
              <a:spLocks noChangeShapeType="1"/>
            </p:cNvSpPr>
            <p:nvPr/>
          </p:nvSpPr>
          <p:spPr bwMode="auto">
            <a:xfrm>
              <a:off x="2986252" y="1594942"/>
              <a:ext cx="812719" cy="0"/>
            </a:xfrm>
            <a:prstGeom prst="line">
              <a:avLst/>
            </a:prstGeom>
            <a:noFill/>
            <a:ln w="12700">
              <a:solidFill>
                <a:srgbClr val="0000FF"/>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4" name="Text Box 34"/>
            <p:cNvSpPr txBox="1">
              <a:spLocks noChangeArrowheads="1"/>
            </p:cNvSpPr>
            <p:nvPr/>
          </p:nvSpPr>
          <p:spPr bwMode="auto">
            <a:xfrm>
              <a:off x="3027181" y="1365738"/>
              <a:ext cx="748923" cy="2616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1100" b="1" dirty="0">
                  <a:latin typeface="微软雅黑" panose="020B0503020204020204" pitchFamily="34" charset="-122"/>
                  <a:ea typeface="微软雅黑" panose="020B0503020204020204" pitchFamily="34" charset="-122"/>
                </a:rPr>
                <a:t>争用窗口</a:t>
              </a:r>
            </a:p>
          </p:txBody>
        </p:sp>
        <p:sp>
          <p:nvSpPr>
            <p:cNvPr id="35" name="Line 35"/>
            <p:cNvSpPr>
              <a:spLocks noChangeShapeType="1"/>
            </p:cNvSpPr>
            <p:nvPr/>
          </p:nvSpPr>
          <p:spPr bwMode="auto">
            <a:xfrm>
              <a:off x="3798970" y="1509431"/>
              <a:ext cx="0" cy="171903"/>
            </a:xfrm>
            <a:prstGeom prst="line">
              <a:avLst/>
            </a:prstGeom>
            <a:noFill/>
            <a:ln w="952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6" name="Line 36"/>
            <p:cNvSpPr>
              <a:spLocks noChangeShapeType="1"/>
            </p:cNvSpPr>
            <p:nvPr/>
          </p:nvSpPr>
          <p:spPr bwMode="auto">
            <a:xfrm>
              <a:off x="4159966" y="2412044"/>
              <a:ext cx="812718" cy="0"/>
            </a:xfrm>
            <a:prstGeom prst="line">
              <a:avLst/>
            </a:prstGeom>
            <a:noFill/>
            <a:ln w="12700">
              <a:solidFill>
                <a:srgbClr val="0000FF"/>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7" name="Line 37"/>
            <p:cNvSpPr>
              <a:spLocks noChangeShapeType="1"/>
            </p:cNvSpPr>
            <p:nvPr/>
          </p:nvSpPr>
          <p:spPr bwMode="auto">
            <a:xfrm>
              <a:off x="4972684" y="2326534"/>
              <a:ext cx="0" cy="171903"/>
            </a:xfrm>
            <a:prstGeom prst="line">
              <a:avLst/>
            </a:prstGeom>
            <a:noFill/>
            <a:ln w="952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8" name="Line 38"/>
            <p:cNvSpPr>
              <a:spLocks noChangeShapeType="1"/>
            </p:cNvSpPr>
            <p:nvPr/>
          </p:nvSpPr>
          <p:spPr bwMode="auto">
            <a:xfrm>
              <a:off x="6325942" y="3269795"/>
              <a:ext cx="813674" cy="0"/>
            </a:xfrm>
            <a:prstGeom prst="line">
              <a:avLst/>
            </a:prstGeom>
            <a:noFill/>
            <a:ln w="12700">
              <a:solidFill>
                <a:srgbClr val="0000FF"/>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9" name="Line 39"/>
            <p:cNvSpPr>
              <a:spLocks noChangeShapeType="1"/>
            </p:cNvSpPr>
            <p:nvPr/>
          </p:nvSpPr>
          <p:spPr bwMode="auto">
            <a:xfrm>
              <a:off x="7139615" y="3183404"/>
              <a:ext cx="0" cy="171903"/>
            </a:xfrm>
            <a:prstGeom prst="line">
              <a:avLst/>
            </a:prstGeom>
            <a:noFill/>
            <a:ln w="952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40" name="Line 40"/>
            <p:cNvSpPr>
              <a:spLocks noChangeShapeType="1"/>
            </p:cNvSpPr>
            <p:nvPr/>
          </p:nvSpPr>
          <p:spPr bwMode="auto">
            <a:xfrm>
              <a:off x="5198068" y="2841360"/>
              <a:ext cx="812719" cy="0"/>
            </a:xfrm>
            <a:prstGeom prst="line">
              <a:avLst/>
            </a:prstGeom>
            <a:noFill/>
            <a:ln w="12700">
              <a:solidFill>
                <a:srgbClr val="0000FF"/>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41" name="Line 41"/>
            <p:cNvSpPr>
              <a:spLocks noChangeShapeType="1"/>
            </p:cNvSpPr>
            <p:nvPr/>
          </p:nvSpPr>
          <p:spPr bwMode="auto">
            <a:xfrm>
              <a:off x="6010787" y="2754968"/>
              <a:ext cx="0" cy="172784"/>
            </a:xfrm>
            <a:prstGeom prst="line">
              <a:avLst/>
            </a:prstGeom>
            <a:noFill/>
            <a:ln w="952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42" name="Text Box 42"/>
            <p:cNvSpPr txBox="1">
              <a:spLocks noChangeArrowheads="1"/>
            </p:cNvSpPr>
            <p:nvPr/>
          </p:nvSpPr>
          <p:spPr bwMode="auto">
            <a:xfrm>
              <a:off x="4280012" y="2183365"/>
              <a:ext cx="748923" cy="2616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1100" b="1" dirty="0">
                  <a:latin typeface="微软雅黑" panose="020B0503020204020204" pitchFamily="34" charset="-122"/>
                  <a:ea typeface="微软雅黑" panose="020B0503020204020204" pitchFamily="34" charset="-122"/>
                </a:rPr>
                <a:t>争用窗口</a:t>
              </a:r>
            </a:p>
          </p:txBody>
        </p:sp>
        <p:sp>
          <p:nvSpPr>
            <p:cNvPr id="43" name="Text Box 43"/>
            <p:cNvSpPr txBox="1">
              <a:spLocks noChangeArrowheads="1"/>
            </p:cNvSpPr>
            <p:nvPr/>
          </p:nvSpPr>
          <p:spPr bwMode="auto">
            <a:xfrm>
              <a:off x="5305947" y="2607630"/>
              <a:ext cx="748923" cy="2616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1100" b="1" dirty="0">
                  <a:latin typeface="微软雅黑" panose="020B0503020204020204" pitchFamily="34" charset="-122"/>
                  <a:ea typeface="微软雅黑" panose="020B0503020204020204" pitchFamily="34" charset="-122"/>
                </a:rPr>
                <a:t>争用窗口</a:t>
              </a:r>
            </a:p>
          </p:txBody>
        </p:sp>
        <p:sp>
          <p:nvSpPr>
            <p:cNvPr id="44" name="Text Box 44"/>
            <p:cNvSpPr txBox="1">
              <a:spLocks noChangeArrowheads="1"/>
            </p:cNvSpPr>
            <p:nvPr/>
          </p:nvSpPr>
          <p:spPr bwMode="auto">
            <a:xfrm>
              <a:off x="6363758" y="3040234"/>
              <a:ext cx="748923" cy="2616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folHlink"/>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1100" b="1" dirty="0">
                  <a:latin typeface="微软雅黑" panose="020B0503020204020204" pitchFamily="34" charset="-122"/>
                  <a:ea typeface="微软雅黑" panose="020B0503020204020204" pitchFamily="34" charset="-122"/>
                </a:rPr>
                <a:t>争用窗口</a:t>
              </a:r>
            </a:p>
          </p:txBody>
        </p:sp>
        <p:sp>
          <p:nvSpPr>
            <p:cNvPr id="45" name="Rectangle 46"/>
            <p:cNvSpPr>
              <a:spLocks noChangeArrowheads="1"/>
            </p:cNvSpPr>
            <p:nvPr/>
          </p:nvSpPr>
          <p:spPr bwMode="auto">
            <a:xfrm>
              <a:off x="4159966" y="2798165"/>
              <a:ext cx="180498" cy="129588"/>
            </a:xfrm>
            <a:prstGeom prst="rect">
              <a:avLst/>
            </a:prstGeom>
            <a:noFill/>
            <a:ln w="9525">
              <a:solidFill>
                <a:srgbClr val="0000FF"/>
              </a:solidFill>
              <a:miter lim="800000"/>
              <a:headEnd/>
              <a:tailEnd/>
            </a:ln>
            <a:effectLs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46" name="Rectangle 47"/>
            <p:cNvSpPr>
              <a:spLocks noChangeArrowheads="1"/>
            </p:cNvSpPr>
            <p:nvPr/>
          </p:nvSpPr>
          <p:spPr bwMode="auto">
            <a:xfrm>
              <a:off x="3212591" y="2798165"/>
              <a:ext cx="180498" cy="129588"/>
            </a:xfrm>
            <a:prstGeom prst="rect">
              <a:avLst/>
            </a:prstGeom>
            <a:solidFill>
              <a:srgbClr val="00FFFF"/>
            </a:solidFill>
            <a:ln w="12700" algn="ctr">
              <a:solidFill>
                <a:schemeClr val="tx1"/>
              </a:solidFill>
              <a:miter lim="800000"/>
              <a:headEnd/>
              <a:tailEnd/>
            </a:ln>
            <a:effectLs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47" name="Rectangle 49"/>
            <p:cNvSpPr>
              <a:spLocks noChangeArrowheads="1"/>
            </p:cNvSpPr>
            <p:nvPr/>
          </p:nvSpPr>
          <p:spPr bwMode="auto">
            <a:xfrm>
              <a:off x="6326897" y="1940414"/>
              <a:ext cx="135612" cy="128707"/>
            </a:xfrm>
            <a:prstGeom prst="rect">
              <a:avLst/>
            </a:prstGeom>
            <a:noFill/>
            <a:ln w="9525">
              <a:solidFill>
                <a:srgbClr val="0000FF"/>
              </a:solidFill>
              <a:miter lim="800000"/>
              <a:headEnd/>
              <a:tailEnd/>
            </a:ln>
            <a:effectLs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48" name="Line 50"/>
            <p:cNvSpPr>
              <a:spLocks noChangeShapeType="1"/>
            </p:cNvSpPr>
            <p:nvPr/>
          </p:nvSpPr>
          <p:spPr bwMode="auto">
            <a:xfrm>
              <a:off x="5378566" y="2069120"/>
              <a:ext cx="0" cy="1071969"/>
            </a:xfrm>
            <a:prstGeom prst="line">
              <a:avLst/>
            </a:prstGeom>
            <a:noFill/>
            <a:ln w="12700">
              <a:solidFill>
                <a:srgbClr val="0000FF"/>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49" name="Rectangle 51"/>
            <p:cNvSpPr>
              <a:spLocks noChangeArrowheads="1"/>
            </p:cNvSpPr>
            <p:nvPr/>
          </p:nvSpPr>
          <p:spPr bwMode="auto">
            <a:xfrm>
              <a:off x="5378567" y="1940414"/>
              <a:ext cx="135612" cy="128707"/>
            </a:xfrm>
            <a:prstGeom prst="rect">
              <a:avLst/>
            </a:prstGeom>
            <a:solidFill>
              <a:srgbClr val="00FFFF"/>
            </a:solidFill>
            <a:ln w="12700">
              <a:solidFill>
                <a:schemeClr val="tx1"/>
              </a:solidFill>
              <a:miter lim="800000"/>
              <a:headEnd/>
              <a:tailEnd/>
            </a:ln>
            <a:effectLs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50" name="Rectangle 52"/>
            <p:cNvSpPr>
              <a:spLocks noChangeArrowheads="1"/>
            </p:cNvSpPr>
            <p:nvPr/>
          </p:nvSpPr>
          <p:spPr bwMode="auto">
            <a:xfrm>
              <a:off x="5199023" y="1940414"/>
              <a:ext cx="179543" cy="128707"/>
            </a:xfrm>
            <a:prstGeom prst="rect">
              <a:avLst/>
            </a:prstGeom>
            <a:noFill/>
            <a:ln w="9525">
              <a:solidFill>
                <a:srgbClr val="0000FF"/>
              </a:solidFill>
              <a:miter lim="800000"/>
              <a:headEnd/>
              <a:tailEnd/>
            </a:ln>
            <a:effectLs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51" name="Line 53"/>
            <p:cNvSpPr>
              <a:spLocks noChangeShapeType="1"/>
            </p:cNvSpPr>
            <p:nvPr/>
          </p:nvSpPr>
          <p:spPr bwMode="auto">
            <a:xfrm>
              <a:off x="4340464" y="2069120"/>
              <a:ext cx="0" cy="1158361"/>
            </a:xfrm>
            <a:prstGeom prst="line">
              <a:avLst/>
            </a:prstGeom>
            <a:noFill/>
            <a:ln w="12700">
              <a:solidFill>
                <a:srgbClr val="0000FF"/>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52" name="Line 54"/>
            <p:cNvSpPr>
              <a:spLocks noChangeShapeType="1"/>
            </p:cNvSpPr>
            <p:nvPr/>
          </p:nvSpPr>
          <p:spPr bwMode="auto">
            <a:xfrm>
              <a:off x="3212590" y="1811707"/>
              <a:ext cx="0" cy="471631"/>
            </a:xfrm>
            <a:prstGeom prst="line">
              <a:avLst/>
            </a:prstGeom>
            <a:noFill/>
            <a:ln w="12700">
              <a:solidFill>
                <a:srgbClr val="0000FF"/>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53" name="Rectangle 55"/>
            <p:cNvSpPr>
              <a:spLocks noChangeArrowheads="1"/>
            </p:cNvSpPr>
            <p:nvPr/>
          </p:nvSpPr>
          <p:spPr bwMode="auto">
            <a:xfrm>
              <a:off x="4160921" y="1940414"/>
              <a:ext cx="179543" cy="128707"/>
            </a:xfrm>
            <a:prstGeom prst="rect">
              <a:avLst/>
            </a:prstGeom>
            <a:noFill/>
            <a:ln w="9525">
              <a:solidFill>
                <a:srgbClr val="0000FF"/>
              </a:solidFill>
              <a:miter lim="800000"/>
              <a:headEnd/>
              <a:tailEnd/>
            </a:ln>
            <a:effectLs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54" name="Rectangle 56"/>
            <p:cNvSpPr>
              <a:spLocks noChangeArrowheads="1"/>
            </p:cNvSpPr>
            <p:nvPr/>
          </p:nvSpPr>
          <p:spPr bwMode="auto">
            <a:xfrm>
              <a:off x="4340464" y="1940414"/>
              <a:ext cx="316111" cy="128707"/>
            </a:xfrm>
            <a:prstGeom prst="rect">
              <a:avLst/>
            </a:prstGeom>
            <a:solidFill>
              <a:srgbClr val="00FFFF"/>
            </a:solidFill>
            <a:ln w="12700">
              <a:solidFill>
                <a:schemeClr val="tx1"/>
              </a:solidFill>
              <a:miter lim="800000"/>
              <a:headEnd/>
              <a:tailEnd/>
            </a:ln>
            <a:effectLs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55" name="Rectangle 57"/>
            <p:cNvSpPr>
              <a:spLocks noChangeArrowheads="1"/>
            </p:cNvSpPr>
            <p:nvPr/>
          </p:nvSpPr>
          <p:spPr bwMode="auto">
            <a:xfrm>
              <a:off x="3212591" y="1940414"/>
              <a:ext cx="495653" cy="128707"/>
            </a:xfrm>
            <a:prstGeom prst="rect">
              <a:avLst/>
            </a:prstGeom>
            <a:solidFill>
              <a:srgbClr val="00FFFF"/>
            </a:solidFill>
            <a:ln w="12700">
              <a:solidFill>
                <a:schemeClr val="tx1"/>
              </a:solidFill>
              <a:miter lim="800000"/>
              <a:headEnd/>
              <a:tailEnd/>
            </a:ln>
            <a:effectLs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56" name="Rectangle 58"/>
            <p:cNvSpPr>
              <a:spLocks noChangeArrowheads="1"/>
            </p:cNvSpPr>
            <p:nvPr/>
          </p:nvSpPr>
          <p:spPr bwMode="auto">
            <a:xfrm>
              <a:off x="4340464" y="3227481"/>
              <a:ext cx="180498" cy="127825"/>
            </a:xfrm>
            <a:prstGeom prst="rect">
              <a:avLst/>
            </a:prstGeom>
            <a:solidFill>
              <a:srgbClr val="00FFFF"/>
            </a:solidFill>
            <a:ln w="12700" algn="ctr">
              <a:solidFill>
                <a:schemeClr val="tx1"/>
              </a:solidFill>
              <a:miter lim="800000"/>
              <a:headEnd/>
              <a:tailEnd/>
            </a:ln>
            <a:effectLs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57" name="Rectangle 59"/>
            <p:cNvSpPr>
              <a:spLocks noChangeArrowheads="1"/>
            </p:cNvSpPr>
            <p:nvPr/>
          </p:nvSpPr>
          <p:spPr bwMode="auto">
            <a:xfrm>
              <a:off x="5199023" y="3227481"/>
              <a:ext cx="179543" cy="127825"/>
            </a:xfrm>
            <a:prstGeom prst="rect">
              <a:avLst/>
            </a:prstGeom>
            <a:noFill/>
            <a:ln w="9525">
              <a:solidFill>
                <a:srgbClr val="0000FF"/>
              </a:solidFill>
              <a:miter lim="800000"/>
              <a:headEnd/>
              <a:tailEnd/>
            </a:ln>
            <a:effectLst/>
            <a:extLst>
              <a:ext uri="{909E8E84-426E-40DD-AFC4-6F175D3DCCD1}">
                <a14:hiddenFill xmlns:a14="http://schemas.microsoft.com/office/drawing/2010/main" xmlns="">
                  <a:solidFill>
                    <a:srgbClr val="777777"/>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58" name="Line 70"/>
            <p:cNvSpPr>
              <a:spLocks noChangeShapeType="1"/>
            </p:cNvSpPr>
            <p:nvPr/>
          </p:nvSpPr>
          <p:spPr bwMode="auto">
            <a:xfrm>
              <a:off x="3709198" y="2069121"/>
              <a:ext cx="0" cy="171903"/>
            </a:xfrm>
            <a:prstGeom prst="line">
              <a:avLst/>
            </a:prstGeom>
            <a:noFill/>
            <a:ln w="952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59" name="Line 74"/>
            <p:cNvSpPr>
              <a:spLocks noChangeShapeType="1"/>
            </p:cNvSpPr>
            <p:nvPr/>
          </p:nvSpPr>
          <p:spPr bwMode="auto">
            <a:xfrm>
              <a:off x="4520962" y="3354424"/>
              <a:ext cx="0" cy="172784"/>
            </a:xfrm>
            <a:prstGeom prst="line">
              <a:avLst/>
            </a:prstGeom>
            <a:noFill/>
            <a:ln w="952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60" name="Line 75"/>
            <p:cNvSpPr>
              <a:spLocks noChangeShapeType="1"/>
            </p:cNvSpPr>
            <p:nvPr/>
          </p:nvSpPr>
          <p:spPr bwMode="auto">
            <a:xfrm>
              <a:off x="3212590" y="2498437"/>
              <a:ext cx="0" cy="171021"/>
            </a:xfrm>
            <a:prstGeom prst="line">
              <a:avLst/>
            </a:prstGeom>
            <a:noFill/>
            <a:ln w="952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61" name="Line 76"/>
            <p:cNvSpPr>
              <a:spLocks noChangeShapeType="1"/>
            </p:cNvSpPr>
            <p:nvPr/>
          </p:nvSpPr>
          <p:spPr bwMode="auto">
            <a:xfrm>
              <a:off x="3392133" y="2927753"/>
              <a:ext cx="0" cy="171903"/>
            </a:xfrm>
            <a:prstGeom prst="line">
              <a:avLst/>
            </a:prstGeom>
            <a:noFill/>
            <a:ln w="952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62" name="Line 77"/>
            <p:cNvSpPr>
              <a:spLocks noChangeShapeType="1"/>
            </p:cNvSpPr>
            <p:nvPr/>
          </p:nvSpPr>
          <p:spPr bwMode="auto">
            <a:xfrm>
              <a:off x="4520962" y="3290953"/>
              <a:ext cx="766877" cy="0"/>
            </a:xfrm>
            <a:prstGeom prst="line">
              <a:avLst/>
            </a:prstGeom>
            <a:noFill/>
            <a:ln w="28575">
              <a:solidFill>
                <a:srgbClr val="FF00FF"/>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63" name="Line 78"/>
            <p:cNvSpPr>
              <a:spLocks noChangeShapeType="1"/>
            </p:cNvSpPr>
            <p:nvPr/>
          </p:nvSpPr>
          <p:spPr bwMode="auto">
            <a:xfrm>
              <a:off x="3376853" y="2863400"/>
              <a:ext cx="892940" cy="2644"/>
            </a:xfrm>
            <a:prstGeom prst="line">
              <a:avLst/>
            </a:prstGeom>
            <a:noFill/>
            <a:ln w="28575">
              <a:solidFill>
                <a:srgbClr val="FF00FF"/>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64" name="Line 79"/>
            <p:cNvSpPr>
              <a:spLocks noChangeShapeType="1"/>
            </p:cNvSpPr>
            <p:nvPr/>
          </p:nvSpPr>
          <p:spPr bwMode="auto">
            <a:xfrm>
              <a:off x="3709198" y="2003885"/>
              <a:ext cx="541493" cy="0"/>
            </a:xfrm>
            <a:prstGeom prst="line">
              <a:avLst/>
            </a:prstGeom>
            <a:noFill/>
            <a:ln w="28575">
              <a:solidFill>
                <a:srgbClr val="FF00FF"/>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65" name="Line 80"/>
            <p:cNvSpPr>
              <a:spLocks noChangeShapeType="1"/>
            </p:cNvSpPr>
            <p:nvPr/>
          </p:nvSpPr>
          <p:spPr bwMode="auto">
            <a:xfrm>
              <a:off x="4656574" y="2003885"/>
              <a:ext cx="631265" cy="0"/>
            </a:xfrm>
            <a:prstGeom prst="line">
              <a:avLst/>
            </a:prstGeom>
            <a:noFill/>
            <a:ln w="28575">
              <a:solidFill>
                <a:srgbClr val="FF00FF"/>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66" name="Line 81"/>
            <p:cNvSpPr>
              <a:spLocks noChangeShapeType="1"/>
            </p:cNvSpPr>
            <p:nvPr/>
          </p:nvSpPr>
          <p:spPr bwMode="auto">
            <a:xfrm>
              <a:off x="5514179" y="2003885"/>
              <a:ext cx="902490" cy="0"/>
            </a:xfrm>
            <a:prstGeom prst="line">
              <a:avLst/>
            </a:prstGeom>
            <a:noFill/>
            <a:ln w="28575">
              <a:solidFill>
                <a:srgbClr val="FF00FF"/>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68" name="Text Box 83"/>
            <p:cNvSpPr txBox="1">
              <a:spLocks noChangeArrowheads="1"/>
            </p:cNvSpPr>
            <p:nvPr/>
          </p:nvSpPr>
          <p:spPr bwMode="auto">
            <a:xfrm>
              <a:off x="1998387" y="1833550"/>
              <a:ext cx="290464"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200" b="1">
                  <a:latin typeface="微软雅黑" panose="020B0503020204020204" pitchFamily="34" charset="-122"/>
                  <a:ea typeface="微软雅黑" panose="020B0503020204020204" pitchFamily="34" charset="-122"/>
                </a:rPr>
                <a:t>B</a:t>
              </a:r>
            </a:p>
          </p:txBody>
        </p:sp>
        <p:sp>
          <p:nvSpPr>
            <p:cNvPr id="69" name="Text Box 84"/>
            <p:cNvSpPr txBox="1">
              <a:spLocks noChangeArrowheads="1"/>
            </p:cNvSpPr>
            <p:nvPr/>
          </p:nvSpPr>
          <p:spPr bwMode="auto">
            <a:xfrm>
              <a:off x="1998387" y="2269037"/>
              <a:ext cx="288862"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200" b="1">
                  <a:latin typeface="微软雅黑" panose="020B0503020204020204" pitchFamily="34" charset="-122"/>
                  <a:ea typeface="微软雅黑" panose="020B0503020204020204" pitchFamily="34" charset="-122"/>
                </a:rPr>
                <a:t>C</a:t>
              </a:r>
            </a:p>
          </p:txBody>
        </p:sp>
        <p:sp>
          <p:nvSpPr>
            <p:cNvPr id="70" name="Text Box 85"/>
            <p:cNvSpPr txBox="1">
              <a:spLocks noChangeArrowheads="1"/>
            </p:cNvSpPr>
            <p:nvPr/>
          </p:nvSpPr>
          <p:spPr bwMode="auto">
            <a:xfrm>
              <a:off x="1998387" y="2703642"/>
              <a:ext cx="306494"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200" b="1">
                  <a:latin typeface="微软雅黑" panose="020B0503020204020204" pitchFamily="34" charset="-122"/>
                  <a:ea typeface="微软雅黑" panose="020B0503020204020204" pitchFamily="34" charset="-122"/>
                </a:rPr>
                <a:t>D</a:t>
              </a:r>
            </a:p>
          </p:txBody>
        </p:sp>
        <p:sp>
          <p:nvSpPr>
            <p:cNvPr id="71" name="Text Box 86"/>
            <p:cNvSpPr txBox="1">
              <a:spLocks noChangeArrowheads="1"/>
            </p:cNvSpPr>
            <p:nvPr/>
          </p:nvSpPr>
          <p:spPr bwMode="auto">
            <a:xfrm>
              <a:off x="1998387" y="3124600"/>
              <a:ext cx="272832"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200" b="1" dirty="0">
                  <a:latin typeface="微软雅黑" panose="020B0503020204020204" pitchFamily="34" charset="-122"/>
                  <a:ea typeface="微软雅黑" panose="020B0503020204020204" pitchFamily="34" charset="-122"/>
                </a:rPr>
                <a:t>E</a:t>
              </a:r>
            </a:p>
          </p:txBody>
        </p:sp>
        <p:sp>
          <p:nvSpPr>
            <p:cNvPr id="72" name="Text Box 87"/>
            <p:cNvSpPr txBox="1">
              <a:spLocks noChangeArrowheads="1"/>
            </p:cNvSpPr>
            <p:nvPr/>
          </p:nvSpPr>
          <p:spPr bwMode="auto">
            <a:xfrm>
              <a:off x="7168266" y="1467117"/>
              <a:ext cx="242374" cy="2616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100" b="1" i="1">
                  <a:latin typeface="微软雅黑" panose="020B0503020204020204" pitchFamily="34" charset="-122"/>
                  <a:ea typeface="微软雅黑" panose="020B0503020204020204" pitchFamily="34" charset="-122"/>
                </a:rPr>
                <a:t>t</a:t>
              </a:r>
            </a:p>
          </p:txBody>
        </p:sp>
        <p:sp>
          <p:nvSpPr>
            <p:cNvPr id="73" name="Text Box 88"/>
            <p:cNvSpPr txBox="1">
              <a:spLocks noChangeArrowheads="1"/>
            </p:cNvSpPr>
            <p:nvPr/>
          </p:nvSpPr>
          <p:spPr bwMode="auto">
            <a:xfrm>
              <a:off x="7184501" y="1854022"/>
              <a:ext cx="242374" cy="2616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100" b="1" i="1">
                  <a:latin typeface="微软雅黑" panose="020B0503020204020204" pitchFamily="34" charset="-122"/>
                  <a:ea typeface="微软雅黑" panose="020B0503020204020204" pitchFamily="34" charset="-122"/>
                </a:rPr>
                <a:t>t</a:t>
              </a:r>
            </a:p>
          </p:txBody>
        </p:sp>
        <p:sp>
          <p:nvSpPr>
            <p:cNvPr id="74" name="Text Box 89"/>
            <p:cNvSpPr txBox="1">
              <a:spLocks noChangeArrowheads="1"/>
            </p:cNvSpPr>
            <p:nvPr/>
          </p:nvSpPr>
          <p:spPr bwMode="auto">
            <a:xfrm>
              <a:off x="7199781" y="2282456"/>
              <a:ext cx="242374" cy="2616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100" b="1" i="1">
                  <a:latin typeface="微软雅黑" panose="020B0503020204020204" pitchFamily="34" charset="-122"/>
                  <a:ea typeface="微软雅黑" panose="020B0503020204020204" pitchFamily="34" charset="-122"/>
                </a:rPr>
                <a:t>t</a:t>
              </a:r>
            </a:p>
          </p:txBody>
        </p:sp>
        <p:sp>
          <p:nvSpPr>
            <p:cNvPr id="75" name="Text Box 90"/>
            <p:cNvSpPr txBox="1">
              <a:spLocks noChangeArrowheads="1"/>
            </p:cNvSpPr>
            <p:nvPr/>
          </p:nvSpPr>
          <p:spPr bwMode="auto">
            <a:xfrm>
              <a:off x="7216017" y="2710891"/>
              <a:ext cx="242374" cy="2616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100" b="1" i="1">
                  <a:latin typeface="微软雅黑" panose="020B0503020204020204" pitchFamily="34" charset="-122"/>
                  <a:ea typeface="微软雅黑" panose="020B0503020204020204" pitchFamily="34" charset="-122"/>
                </a:rPr>
                <a:t>t</a:t>
              </a:r>
            </a:p>
          </p:txBody>
        </p:sp>
        <p:sp>
          <p:nvSpPr>
            <p:cNvPr id="76" name="Text Box 91"/>
            <p:cNvSpPr txBox="1">
              <a:spLocks noChangeArrowheads="1"/>
            </p:cNvSpPr>
            <p:nvPr/>
          </p:nvSpPr>
          <p:spPr bwMode="auto">
            <a:xfrm>
              <a:off x="7232252" y="3139326"/>
              <a:ext cx="242374" cy="2616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100" b="1" i="1">
                  <a:latin typeface="微软雅黑" panose="020B0503020204020204" pitchFamily="34" charset="-122"/>
                  <a:ea typeface="微软雅黑" panose="020B0503020204020204" pitchFamily="34" charset="-122"/>
                </a:rPr>
                <a:t>t</a:t>
              </a:r>
            </a:p>
          </p:txBody>
        </p:sp>
        <p:sp>
          <p:nvSpPr>
            <p:cNvPr id="77" name="Line 92"/>
            <p:cNvSpPr>
              <a:spLocks noChangeShapeType="1"/>
            </p:cNvSpPr>
            <p:nvPr/>
          </p:nvSpPr>
          <p:spPr bwMode="auto">
            <a:xfrm>
              <a:off x="2896480" y="1338410"/>
              <a:ext cx="0" cy="2186252"/>
            </a:xfrm>
            <a:prstGeom prst="line">
              <a:avLst/>
            </a:prstGeom>
            <a:noFill/>
            <a:ln w="12700">
              <a:solidFill>
                <a:srgbClr val="0000FF"/>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81" name="Text Box 97"/>
            <p:cNvSpPr txBox="1">
              <a:spLocks noChangeArrowheads="1"/>
            </p:cNvSpPr>
            <p:nvPr/>
          </p:nvSpPr>
          <p:spPr bwMode="auto">
            <a:xfrm>
              <a:off x="3229434" y="1726197"/>
              <a:ext cx="466794" cy="2616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1100" b="1" dirty="0">
                  <a:latin typeface="微软雅黑" panose="020B0503020204020204" pitchFamily="34" charset="-122"/>
                  <a:ea typeface="微软雅黑" panose="020B0503020204020204" pitchFamily="34" charset="-122"/>
                </a:rPr>
                <a:t>冻结</a:t>
              </a:r>
            </a:p>
          </p:txBody>
        </p:sp>
        <p:sp>
          <p:nvSpPr>
            <p:cNvPr id="82" name="Text Box 98"/>
            <p:cNvSpPr txBox="1">
              <a:spLocks noChangeArrowheads="1"/>
            </p:cNvSpPr>
            <p:nvPr/>
          </p:nvSpPr>
          <p:spPr bwMode="auto">
            <a:xfrm>
              <a:off x="3134949" y="2583269"/>
              <a:ext cx="466794" cy="2616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1100" b="1" dirty="0">
                  <a:latin typeface="微软雅黑" panose="020B0503020204020204" pitchFamily="34" charset="-122"/>
                  <a:ea typeface="微软雅黑" panose="020B0503020204020204" pitchFamily="34" charset="-122"/>
                </a:rPr>
                <a:t>冻结</a:t>
              </a:r>
            </a:p>
          </p:txBody>
        </p:sp>
        <p:sp>
          <p:nvSpPr>
            <p:cNvPr id="84" name="Text Box 100"/>
            <p:cNvSpPr txBox="1">
              <a:spLocks noChangeArrowheads="1"/>
            </p:cNvSpPr>
            <p:nvPr/>
          </p:nvSpPr>
          <p:spPr bwMode="auto">
            <a:xfrm>
              <a:off x="5202285" y="1726197"/>
              <a:ext cx="466794" cy="2616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1100" b="1" dirty="0">
                  <a:latin typeface="微软雅黑" panose="020B0503020204020204" pitchFamily="34" charset="-122"/>
                  <a:ea typeface="微软雅黑" panose="020B0503020204020204" pitchFamily="34" charset="-122"/>
                </a:rPr>
                <a:t>冻结</a:t>
              </a:r>
            </a:p>
          </p:txBody>
        </p:sp>
        <p:sp>
          <p:nvSpPr>
            <p:cNvPr id="85" name="Text Box 101"/>
            <p:cNvSpPr txBox="1">
              <a:spLocks noChangeArrowheads="1"/>
            </p:cNvSpPr>
            <p:nvPr/>
          </p:nvSpPr>
          <p:spPr bwMode="auto">
            <a:xfrm>
              <a:off x="4253880" y="1726197"/>
              <a:ext cx="466794" cy="2616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1100" b="1" dirty="0">
                  <a:latin typeface="微软雅黑" panose="020B0503020204020204" pitchFamily="34" charset="-122"/>
                  <a:ea typeface="微软雅黑" panose="020B0503020204020204" pitchFamily="34" charset="-122"/>
                </a:rPr>
                <a:t>冻结</a:t>
              </a:r>
            </a:p>
          </p:txBody>
        </p:sp>
        <p:sp>
          <p:nvSpPr>
            <p:cNvPr id="86" name="Line 5"/>
            <p:cNvSpPr>
              <a:spLocks noChangeShapeType="1"/>
            </p:cNvSpPr>
            <p:nvPr/>
          </p:nvSpPr>
          <p:spPr bwMode="auto">
            <a:xfrm>
              <a:off x="2083762" y="1681334"/>
              <a:ext cx="5190510" cy="0"/>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87" name="Line 6"/>
            <p:cNvSpPr>
              <a:spLocks noChangeShapeType="1"/>
            </p:cNvSpPr>
            <p:nvPr/>
          </p:nvSpPr>
          <p:spPr bwMode="auto">
            <a:xfrm>
              <a:off x="2083762" y="3353543"/>
              <a:ext cx="5190510" cy="0"/>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88" name="Line 66"/>
            <p:cNvSpPr>
              <a:spLocks noChangeShapeType="1"/>
            </p:cNvSpPr>
            <p:nvPr/>
          </p:nvSpPr>
          <p:spPr bwMode="auto">
            <a:xfrm>
              <a:off x="2083762" y="2497555"/>
              <a:ext cx="5190510" cy="0"/>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89" name="Line 67"/>
            <p:cNvSpPr>
              <a:spLocks noChangeShapeType="1"/>
            </p:cNvSpPr>
            <p:nvPr/>
          </p:nvSpPr>
          <p:spPr bwMode="auto">
            <a:xfrm>
              <a:off x="2083762" y="2925108"/>
              <a:ext cx="5190510" cy="0"/>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90" name="Line 68"/>
            <p:cNvSpPr>
              <a:spLocks noChangeShapeType="1"/>
            </p:cNvSpPr>
            <p:nvPr/>
          </p:nvSpPr>
          <p:spPr bwMode="auto">
            <a:xfrm>
              <a:off x="2083762" y="2069120"/>
              <a:ext cx="5190510" cy="0"/>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93" name="右箭头 92"/>
            <p:cNvSpPr/>
            <p:nvPr/>
          </p:nvSpPr>
          <p:spPr>
            <a:xfrm>
              <a:off x="2993244" y="2086077"/>
              <a:ext cx="719760" cy="119960"/>
            </a:xfrm>
            <a:prstGeom prst="rightArrow">
              <a:avLst>
                <a:gd name="adj1" fmla="val 50000"/>
                <a:gd name="adj2" fmla="val 113892"/>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tx1"/>
                </a:solidFill>
                <a:latin typeface="微软雅黑" panose="020B0503020204020204" pitchFamily="34" charset="-122"/>
                <a:ea typeface="微软雅黑" panose="020B0503020204020204" pitchFamily="34" charset="-122"/>
              </a:endParaRPr>
            </a:p>
          </p:txBody>
        </p:sp>
        <p:sp>
          <p:nvSpPr>
            <p:cNvPr id="94" name="右箭头 93"/>
            <p:cNvSpPr/>
            <p:nvPr/>
          </p:nvSpPr>
          <p:spPr>
            <a:xfrm>
              <a:off x="2993244" y="2525931"/>
              <a:ext cx="215929" cy="119960"/>
            </a:xfrm>
            <a:prstGeom prst="rightArrow">
              <a:avLst>
                <a:gd name="adj1" fmla="val 50000"/>
                <a:gd name="adj2" fmla="val 113892"/>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tx1"/>
                </a:solidFill>
                <a:latin typeface="微软雅黑" panose="020B0503020204020204" pitchFamily="34" charset="-122"/>
                <a:ea typeface="微软雅黑" panose="020B0503020204020204" pitchFamily="34" charset="-122"/>
              </a:endParaRPr>
            </a:p>
          </p:txBody>
        </p:sp>
        <p:sp>
          <p:nvSpPr>
            <p:cNvPr id="95" name="右箭头 94"/>
            <p:cNvSpPr/>
            <p:nvPr/>
          </p:nvSpPr>
          <p:spPr>
            <a:xfrm>
              <a:off x="2993244" y="2965784"/>
              <a:ext cx="397962" cy="119960"/>
            </a:xfrm>
            <a:prstGeom prst="rightArrow">
              <a:avLst>
                <a:gd name="adj1" fmla="val 50000"/>
                <a:gd name="adj2" fmla="val 113892"/>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tx1"/>
                </a:solidFill>
                <a:latin typeface="微软雅黑" panose="020B0503020204020204" pitchFamily="34" charset="-122"/>
                <a:ea typeface="微软雅黑" panose="020B0503020204020204" pitchFamily="34" charset="-122"/>
              </a:endParaRPr>
            </a:p>
          </p:txBody>
        </p:sp>
        <p:sp>
          <p:nvSpPr>
            <p:cNvPr id="96" name="右箭头 95"/>
            <p:cNvSpPr/>
            <p:nvPr/>
          </p:nvSpPr>
          <p:spPr>
            <a:xfrm>
              <a:off x="4159554" y="3405638"/>
              <a:ext cx="366959" cy="119960"/>
            </a:xfrm>
            <a:prstGeom prst="rightArrow">
              <a:avLst>
                <a:gd name="adj1" fmla="val 50000"/>
                <a:gd name="adj2" fmla="val 113892"/>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tx1"/>
                </a:solidFill>
                <a:latin typeface="微软雅黑" panose="020B0503020204020204" pitchFamily="34" charset="-122"/>
                <a:ea typeface="微软雅黑" panose="020B0503020204020204" pitchFamily="34" charset="-122"/>
              </a:endParaRPr>
            </a:p>
          </p:txBody>
        </p:sp>
        <p:sp>
          <p:nvSpPr>
            <p:cNvPr id="99" name="TextBox 98"/>
            <p:cNvSpPr txBox="1"/>
            <p:nvPr/>
          </p:nvSpPr>
          <p:spPr>
            <a:xfrm>
              <a:off x="2050418" y="3619152"/>
              <a:ext cx="1822935" cy="261610"/>
            </a:xfrm>
            <a:prstGeom prst="rect">
              <a:avLst/>
            </a:prstGeom>
            <a:solidFill>
              <a:srgbClr val="008000"/>
            </a:solidFill>
            <a:ln>
              <a:noFill/>
            </a:ln>
          </p:spPr>
          <p:txBody>
            <a:bodyPr wrap="none" rtlCol="0">
              <a:spAutoFit/>
            </a:bodyPr>
            <a:lstStyle/>
            <a:p>
              <a:r>
                <a:rPr lang="en-US" altLang="zh-CN" sz="1100" b="1" dirty="0" smtClean="0">
                  <a:solidFill>
                    <a:schemeClr val="bg1"/>
                  </a:solidFill>
                  <a:latin typeface="微软雅黑" panose="020B0503020204020204" pitchFamily="34" charset="-122"/>
                  <a:ea typeface="微软雅黑" panose="020B0503020204020204" pitchFamily="34" charset="-122"/>
                </a:rPr>
                <a:t>B, C </a:t>
              </a:r>
              <a:r>
                <a:rPr lang="zh-CN" altLang="en-US" sz="1100" b="1" dirty="0" smtClean="0">
                  <a:solidFill>
                    <a:schemeClr val="bg1"/>
                  </a:solidFill>
                  <a:latin typeface="微软雅黑" panose="020B0503020204020204" pitchFamily="34" charset="-122"/>
                  <a:ea typeface="微软雅黑" panose="020B0503020204020204" pitchFamily="34" charset="-122"/>
                </a:rPr>
                <a:t>和 </a:t>
              </a:r>
              <a:r>
                <a:rPr lang="en-US" altLang="zh-CN" sz="1100" b="1" dirty="0" smtClean="0">
                  <a:solidFill>
                    <a:schemeClr val="bg1"/>
                  </a:solidFill>
                  <a:latin typeface="微软雅黑" panose="020B0503020204020204" pitchFamily="34" charset="-122"/>
                  <a:ea typeface="微软雅黑" panose="020B0503020204020204" pitchFamily="34" charset="-122"/>
                </a:rPr>
                <a:t>D </a:t>
              </a:r>
              <a:r>
                <a:rPr lang="zh-CN" altLang="en-US" sz="1100" b="1" dirty="0" smtClean="0">
                  <a:solidFill>
                    <a:schemeClr val="bg1"/>
                  </a:solidFill>
                  <a:latin typeface="微软雅黑" panose="020B0503020204020204" pitchFamily="34" charset="-122"/>
                  <a:ea typeface="微软雅黑" panose="020B0503020204020204" pitchFamily="34" charset="-122"/>
                </a:rPr>
                <a:t>启动退避计数器</a:t>
              </a:r>
              <a:endParaRPr lang="zh-CN" altLang="en-US" sz="1100" b="1" dirty="0">
                <a:solidFill>
                  <a:schemeClr val="bg1"/>
                </a:solidFill>
                <a:latin typeface="微软雅黑" panose="020B0503020204020204" pitchFamily="34" charset="-122"/>
                <a:ea typeface="微软雅黑" panose="020B0503020204020204" pitchFamily="34" charset="-122"/>
              </a:endParaRPr>
            </a:p>
          </p:txBody>
        </p:sp>
        <p:sp>
          <p:nvSpPr>
            <p:cNvPr id="100" name="TextBox 99"/>
            <p:cNvSpPr txBox="1"/>
            <p:nvPr/>
          </p:nvSpPr>
          <p:spPr>
            <a:xfrm>
              <a:off x="3908554" y="3619152"/>
              <a:ext cx="1293944" cy="261610"/>
            </a:xfrm>
            <a:prstGeom prst="rect">
              <a:avLst/>
            </a:prstGeom>
            <a:solidFill>
              <a:srgbClr val="0000FF"/>
            </a:solidFill>
            <a:ln>
              <a:noFill/>
            </a:ln>
          </p:spPr>
          <p:txBody>
            <a:bodyPr wrap="none" rtlCol="0">
              <a:spAutoFit/>
            </a:bodyPr>
            <a:lstStyle/>
            <a:p>
              <a:r>
                <a:rPr lang="en-US" altLang="zh-CN" sz="1100" b="1" dirty="0" smtClean="0">
                  <a:solidFill>
                    <a:schemeClr val="bg1"/>
                  </a:solidFill>
                  <a:latin typeface="微软雅黑" panose="020B0503020204020204" pitchFamily="34" charset="-122"/>
                  <a:ea typeface="微软雅黑" panose="020B0503020204020204" pitchFamily="34" charset="-122"/>
                </a:rPr>
                <a:t>E </a:t>
              </a:r>
              <a:r>
                <a:rPr lang="zh-CN" altLang="en-US" sz="1100" b="1" dirty="0" smtClean="0">
                  <a:solidFill>
                    <a:schemeClr val="bg1"/>
                  </a:solidFill>
                  <a:latin typeface="微软雅黑" panose="020B0503020204020204" pitchFamily="34" charset="-122"/>
                  <a:ea typeface="微软雅黑" panose="020B0503020204020204" pitchFamily="34" charset="-122"/>
                </a:rPr>
                <a:t>启动退避计数器</a:t>
              </a:r>
              <a:endParaRPr lang="zh-CN" altLang="en-US" sz="1100" b="1" dirty="0">
                <a:solidFill>
                  <a:schemeClr val="bg1"/>
                </a:solidFill>
                <a:latin typeface="微软雅黑" panose="020B0503020204020204" pitchFamily="34" charset="-122"/>
                <a:ea typeface="微软雅黑" panose="020B0503020204020204" pitchFamily="34" charset="-122"/>
              </a:endParaRPr>
            </a:p>
          </p:txBody>
        </p:sp>
        <p:sp>
          <p:nvSpPr>
            <p:cNvPr id="101" name="右箭头 100"/>
            <p:cNvSpPr/>
            <p:nvPr/>
          </p:nvSpPr>
          <p:spPr>
            <a:xfrm rot="16200000">
              <a:off x="2848067" y="3431662"/>
              <a:ext cx="263550" cy="94599"/>
            </a:xfrm>
            <a:prstGeom prst="rightArrow">
              <a:avLst>
                <a:gd name="adj1" fmla="val 50000"/>
                <a:gd name="adj2" fmla="val 113892"/>
              </a:avLst>
            </a:prstGeom>
            <a:solidFill>
              <a:srgbClr val="008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tx1"/>
                </a:solidFill>
                <a:latin typeface="微软雅黑" panose="020B0503020204020204" pitchFamily="34" charset="-122"/>
                <a:ea typeface="微软雅黑" panose="020B0503020204020204" pitchFamily="34" charset="-122"/>
              </a:endParaRPr>
            </a:p>
          </p:txBody>
        </p:sp>
        <p:sp>
          <p:nvSpPr>
            <p:cNvPr id="102" name="右箭头 101"/>
            <p:cNvSpPr/>
            <p:nvPr/>
          </p:nvSpPr>
          <p:spPr>
            <a:xfrm rot="16200000">
              <a:off x="4028396" y="3426497"/>
              <a:ext cx="263550" cy="94599"/>
            </a:xfrm>
            <a:prstGeom prst="rightArrow">
              <a:avLst>
                <a:gd name="adj1" fmla="val 50000"/>
                <a:gd name="adj2" fmla="val 113892"/>
              </a:avLst>
            </a:prstGeom>
            <a:solidFill>
              <a:srgbClr val="008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tx1"/>
                </a:solidFill>
                <a:latin typeface="微软雅黑" panose="020B0503020204020204" pitchFamily="34" charset="-122"/>
                <a:ea typeface="微软雅黑" panose="020B0503020204020204" pitchFamily="34" charset="-122"/>
              </a:endParaRPr>
            </a:p>
          </p:txBody>
        </p:sp>
        <p:sp>
          <p:nvSpPr>
            <p:cNvPr id="105" name="Text Box 99"/>
            <p:cNvSpPr txBox="1">
              <a:spLocks noChangeArrowheads="1"/>
            </p:cNvSpPr>
            <p:nvPr/>
          </p:nvSpPr>
          <p:spPr bwMode="auto">
            <a:xfrm>
              <a:off x="4259573" y="3010381"/>
              <a:ext cx="466794" cy="2616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1100" b="1" dirty="0">
                  <a:latin typeface="微软雅黑" panose="020B0503020204020204" pitchFamily="34" charset="-122"/>
                  <a:ea typeface="微软雅黑" panose="020B0503020204020204" pitchFamily="34" charset="-122"/>
                </a:rPr>
                <a:t>冻结</a:t>
              </a:r>
            </a:p>
          </p:txBody>
        </p:sp>
        <p:sp>
          <p:nvSpPr>
            <p:cNvPr id="106" name="Text Box 82"/>
            <p:cNvSpPr txBox="1">
              <a:spLocks noChangeArrowheads="1"/>
            </p:cNvSpPr>
            <p:nvPr/>
          </p:nvSpPr>
          <p:spPr bwMode="auto">
            <a:xfrm>
              <a:off x="1998387" y="1439592"/>
              <a:ext cx="300082"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200" b="1" dirty="0">
                  <a:latin typeface="微软雅黑" panose="020B0503020204020204" pitchFamily="34" charset="-122"/>
                  <a:ea typeface="微软雅黑" panose="020B0503020204020204" pitchFamily="34" charset="-122"/>
                </a:rPr>
                <a:t>A</a:t>
              </a:r>
            </a:p>
          </p:txBody>
        </p:sp>
      </p:grpSp>
    </p:spTree>
    <p:extLst>
      <p:ext uri="{BB962C8B-B14F-4D97-AF65-F5344CB8AC3E}">
        <p14:creationId xmlns:p14="http://schemas.microsoft.com/office/powerpoint/2010/main" xmlns="" val="176973349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17853" y="974634"/>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 name="矩形 4"/>
          <p:cNvSpPr>
            <a:spLocks noChangeArrowheads="1"/>
          </p:cNvSpPr>
          <p:nvPr/>
        </p:nvSpPr>
        <p:spPr bwMode="auto">
          <a:xfrm>
            <a:off x="635844" y="924806"/>
            <a:ext cx="256993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zh-CN" altLang="en-US" sz="2000" b="1" dirty="0">
                <a:latin typeface="微软雅黑" pitchFamily="34" charset="-122"/>
                <a:ea typeface="微软雅黑" pitchFamily="34" charset="-122"/>
              </a:rPr>
              <a:t>退避算法的使用情况 </a:t>
            </a:r>
            <a:endParaRPr lang="en-US" altLang="zh-CN" sz="2000" b="1" dirty="0">
              <a:latin typeface="微软雅黑" pitchFamily="34" charset="-122"/>
              <a:ea typeface="微软雅黑" pitchFamily="34" charset="-122"/>
            </a:endParaRPr>
          </a:p>
        </p:txBody>
      </p:sp>
      <p:sp>
        <p:nvSpPr>
          <p:cNvPr id="4" name="Rectangle 46"/>
          <p:cNvSpPr>
            <a:spLocks noChangeArrowheads="1"/>
          </p:cNvSpPr>
          <p:nvPr/>
        </p:nvSpPr>
        <p:spPr bwMode="auto">
          <a:xfrm>
            <a:off x="517853" y="1319523"/>
            <a:ext cx="8133857" cy="2631490"/>
          </a:xfrm>
          <a:prstGeom prst="rect">
            <a:avLst/>
          </a:prstGeom>
          <a:noFill/>
          <a:ln w="9525" algn="ctr">
            <a:noFill/>
            <a:miter lim="10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仅在下面的情况下才</a:t>
            </a:r>
            <a:r>
              <a:rPr lang="zh-CN" altLang="en-US" sz="2000" b="1" dirty="0">
                <a:solidFill>
                  <a:srgbClr val="0000FF"/>
                </a:solidFill>
                <a:latin typeface="微软雅黑" pitchFamily="34" charset="-122"/>
                <a:ea typeface="微软雅黑" pitchFamily="34" charset="-122"/>
              </a:rPr>
              <a:t>不使用</a:t>
            </a:r>
            <a:r>
              <a:rPr lang="zh-CN" altLang="en-US" sz="2000" b="1" dirty="0">
                <a:latin typeface="微软雅黑" pitchFamily="34" charset="-122"/>
                <a:ea typeface="微软雅黑" pitchFamily="34" charset="-122"/>
              </a:rPr>
              <a:t>退避算法：</a:t>
            </a:r>
          </a:p>
          <a:p>
            <a:pPr marL="341100" eaLnBrk="0" hangingPunct="0">
              <a:lnSpc>
                <a:spcPts val="3300"/>
              </a:lnSpc>
              <a:buClr>
                <a:srgbClr val="7030A0"/>
              </a:buClr>
            </a:pPr>
            <a:r>
              <a:rPr lang="zh-CN" altLang="en-US" sz="2000" b="1" dirty="0">
                <a:latin typeface="微软雅黑" pitchFamily="34" charset="-122"/>
                <a:ea typeface="微软雅黑" pitchFamily="34" charset="-122"/>
              </a:rPr>
              <a:t>检测到信道是空闲的，并且这个数据帧是要发送的第一个数据帧。</a:t>
            </a: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除此以外的所有情况，</a:t>
            </a:r>
            <a:r>
              <a:rPr lang="zh-CN" altLang="en-US" sz="2000" b="1" dirty="0">
                <a:solidFill>
                  <a:srgbClr val="CC0000"/>
                </a:solidFill>
                <a:latin typeface="微软雅黑" pitchFamily="34" charset="-122"/>
                <a:ea typeface="微软雅黑" pitchFamily="34" charset="-122"/>
              </a:rPr>
              <a:t>都必须使用</a:t>
            </a:r>
            <a:r>
              <a:rPr lang="zh-CN" altLang="en-US" sz="2000" b="1" dirty="0">
                <a:latin typeface="微软雅黑" pitchFamily="34" charset="-122"/>
                <a:ea typeface="微软雅黑" pitchFamily="34" charset="-122"/>
              </a:rPr>
              <a:t>退避算法：</a:t>
            </a:r>
          </a:p>
          <a:p>
            <a:pPr marL="799200" indent="-4572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在发送第一个帧之前检测到信道处于忙态。</a:t>
            </a:r>
          </a:p>
          <a:p>
            <a:pPr marL="799200" indent="-4572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在每一次的重传后。</a:t>
            </a:r>
          </a:p>
          <a:p>
            <a:pPr marL="799200" indent="-4572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在每一次的成功发送后。 </a:t>
            </a:r>
          </a:p>
        </p:txBody>
      </p:sp>
    </p:spTree>
    <p:extLst>
      <p:ext uri="{BB962C8B-B14F-4D97-AF65-F5344CB8AC3E}">
        <p14:creationId xmlns:p14="http://schemas.microsoft.com/office/powerpoint/2010/main" xmlns="" val="301078933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17853" y="658713"/>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 name="矩形 4"/>
          <p:cNvSpPr>
            <a:spLocks noChangeArrowheads="1"/>
          </p:cNvSpPr>
          <p:nvPr/>
        </p:nvSpPr>
        <p:spPr bwMode="auto">
          <a:xfrm>
            <a:off x="635844" y="608885"/>
            <a:ext cx="256993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altLang="zh-CN" sz="2000" b="1" dirty="0">
                <a:latin typeface="微软雅黑" pitchFamily="34" charset="-122"/>
                <a:ea typeface="微软雅黑" pitchFamily="34" charset="-122"/>
              </a:rPr>
              <a:t>CSMA/CA</a:t>
            </a:r>
            <a:r>
              <a:rPr lang="zh-CN" altLang="en-US" sz="2000" b="1" dirty="0">
                <a:latin typeface="微软雅黑" pitchFamily="34" charset="-122"/>
                <a:ea typeface="微软雅黑" pitchFamily="34" charset="-122"/>
              </a:rPr>
              <a:t>算法归纳</a:t>
            </a:r>
            <a:endParaRPr lang="en-US" altLang="zh-CN" sz="2000" b="1" dirty="0">
              <a:latin typeface="微软雅黑" pitchFamily="34" charset="-122"/>
              <a:ea typeface="微软雅黑" pitchFamily="34" charset="-122"/>
            </a:endParaRPr>
          </a:p>
        </p:txBody>
      </p:sp>
      <p:sp>
        <p:nvSpPr>
          <p:cNvPr id="4" name="Rectangle 46"/>
          <p:cNvSpPr>
            <a:spLocks noChangeArrowheads="1"/>
          </p:cNvSpPr>
          <p:nvPr/>
        </p:nvSpPr>
        <p:spPr bwMode="auto">
          <a:xfrm>
            <a:off x="517853" y="1003602"/>
            <a:ext cx="8235854" cy="3453125"/>
          </a:xfrm>
          <a:prstGeom prst="rect">
            <a:avLst/>
          </a:prstGeom>
          <a:noFill/>
          <a:ln w="9525" algn="ctr">
            <a:noFill/>
            <a:miter lim="10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2200"/>
              </a:lnSpc>
              <a:buClr>
                <a:srgbClr val="0070C0"/>
              </a:buClr>
              <a:buSzPct val="110000"/>
              <a:buFont typeface="+mj-ea"/>
              <a:buAutoNum type="circleNumDbPlain"/>
            </a:pPr>
            <a:r>
              <a:rPr lang="zh-CN" altLang="en-US" sz="1500" b="1" dirty="0" smtClean="0">
                <a:latin typeface="微软雅黑" pitchFamily="34" charset="-122"/>
                <a:ea typeface="微软雅黑" pitchFamily="34" charset="-122"/>
              </a:rPr>
              <a:t>若</a:t>
            </a:r>
            <a:r>
              <a:rPr lang="zh-CN" altLang="en-US" sz="1500" b="1" dirty="0">
                <a:latin typeface="微软雅黑" pitchFamily="34" charset="-122"/>
                <a:ea typeface="微软雅黑" pitchFamily="34" charset="-122"/>
              </a:rPr>
              <a:t>站点最初有数据要发送（而不是发送不成功再进行重传），且检测到信道空闲，在</a:t>
            </a:r>
            <a:r>
              <a:rPr lang="zh-CN" altLang="en-US" sz="1500" b="1" dirty="0" smtClean="0">
                <a:latin typeface="微软雅黑" pitchFamily="34" charset="-122"/>
                <a:ea typeface="微软雅黑" pitchFamily="34" charset="-122"/>
              </a:rPr>
              <a:t>等待时间 </a:t>
            </a:r>
            <a:r>
              <a:rPr lang="en-US" altLang="zh-CN" sz="1500" b="1" dirty="0" smtClean="0">
                <a:latin typeface="微软雅黑" pitchFamily="34" charset="-122"/>
                <a:ea typeface="微软雅黑" pitchFamily="34" charset="-122"/>
              </a:rPr>
              <a:t>DIFS </a:t>
            </a:r>
            <a:r>
              <a:rPr lang="zh-CN" altLang="en-US" sz="1500" b="1" dirty="0" smtClean="0">
                <a:latin typeface="微软雅黑" pitchFamily="34" charset="-122"/>
                <a:ea typeface="微软雅黑" pitchFamily="34" charset="-122"/>
              </a:rPr>
              <a:t>后</a:t>
            </a:r>
            <a:r>
              <a:rPr lang="zh-CN" altLang="en-US" sz="1500" b="1" dirty="0">
                <a:latin typeface="微软雅黑" pitchFamily="34" charset="-122"/>
                <a:ea typeface="微软雅黑" pitchFamily="34" charset="-122"/>
              </a:rPr>
              <a:t>，就发送整个数据帧。</a:t>
            </a:r>
          </a:p>
          <a:p>
            <a:pPr marL="342900" indent="-342900" eaLnBrk="0" hangingPunct="0">
              <a:lnSpc>
                <a:spcPts val="2200"/>
              </a:lnSpc>
              <a:buClr>
                <a:srgbClr val="0070C0"/>
              </a:buClr>
              <a:buSzPct val="110000"/>
              <a:buFont typeface="+mj-ea"/>
              <a:buAutoNum type="circleNumDbPlain"/>
            </a:pPr>
            <a:r>
              <a:rPr lang="zh-CN" altLang="en-US" sz="1500" b="1" dirty="0" smtClean="0">
                <a:latin typeface="微软雅黑" pitchFamily="34" charset="-122"/>
                <a:ea typeface="微软雅黑" pitchFamily="34" charset="-122"/>
              </a:rPr>
              <a:t>否则</a:t>
            </a:r>
            <a:r>
              <a:rPr lang="zh-CN" altLang="en-US" sz="1500" b="1" dirty="0">
                <a:latin typeface="微软雅黑" pitchFamily="34" charset="-122"/>
                <a:ea typeface="微软雅黑" pitchFamily="34" charset="-122"/>
              </a:rPr>
              <a:t>，站点就要等检测到信道空闲并经过</a:t>
            </a:r>
            <a:r>
              <a:rPr lang="zh-CN" altLang="en-US" sz="1500" b="1" dirty="0" smtClean="0">
                <a:latin typeface="微软雅黑" pitchFamily="34" charset="-122"/>
                <a:ea typeface="微软雅黑" pitchFamily="34" charset="-122"/>
              </a:rPr>
              <a:t>时间 </a:t>
            </a:r>
            <a:r>
              <a:rPr lang="en-US" altLang="zh-CN" sz="1500" b="1" dirty="0" smtClean="0">
                <a:latin typeface="微软雅黑" pitchFamily="34" charset="-122"/>
                <a:ea typeface="微软雅黑" pitchFamily="34" charset="-122"/>
              </a:rPr>
              <a:t>DIFS </a:t>
            </a:r>
            <a:r>
              <a:rPr lang="zh-CN" altLang="en-US" sz="1500" b="1" dirty="0" smtClean="0">
                <a:latin typeface="微软雅黑" pitchFamily="34" charset="-122"/>
                <a:ea typeface="微软雅黑" pitchFamily="34" charset="-122"/>
              </a:rPr>
              <a:t>后</a:t>
            </a:r>
            <a:r>
              <a:rPr lang="zh-CN" altLang="en-US" sz="1500" b="1" dirty="0">
                <a:latin typeface="微软雅黑" pitchFamily="34" charset="-122"/>
                <a:ea typeface="微软雅黑" pitchFamily="34" charset="-122"/>
              </a:rPr>
              <a:t>，</a:t>
            </a:r>
            <a:r>
              <a:rPr lang="zh-CN" altLang="en-US" sz="1500" b="1" dirty="0" smtClean="0">
                <a:latin typeface="微软雅黑" pitchFamily="34" charset="-122"/>
                <a:ea typeface="微软雅黑" pitchFamily="34" charset="-122"/>
              </a:rPr>
              <a:t>执行 </a:t>
            </a:r>
            <a:r>
              <a:rPr lang="en-US" altLang="zh-CN" sz="1500" b="1" dirty="0" smtClean="0">
                <a:latin typeface="微软雅黑" pitchFamily="34" charset="-122"/>
                <a:ea typeface="微软雅黑" pitchFamily="34" charset="-122"/>
              </a:rPr>
              <a:t>CSMA/CA </a:t>
            </a:r>
            <a:r>
              <a:rPr lang="zh-CN" altLang="en-US" sz="1500" b="1" dirty="0" smtClean="0">
                <a:latin typeface="微软雅黑" pitchFamily="34" charset="-122"/>
                <a:ea typeface="微软雅黑" pitchFamily="34" charset="-122"/>
              </a:rPr>
              <a:t>协议</a:t>
            </a:r>
            <a:r>
              <a:rPr lang="zh-CN" altLang="en-US" sz="1500" b="1" dirty="0">
                <a:latin typeface="微软雅黑" pitchFamily="34" charset="-122"/>
                <a:ea typeface="微软雅黑" pitchFamily="34" charset="-122"/>
              </a:rPr>
              <a:t>的退避算法，启动退避计数器。在退避计数器减少到零之前，一旦检测到信道忙，就冻结退避计时器。一旦信道空闲，退避计时器就进行倒计时。</a:t>
            </a:r>
          </a:p>
          <a:p>
            <a:pPr marL="342900" indent="-342900" eaLnBrk="0" hangingPunct="0">
              <a:lnSpc>
                <a:spcPts val="2200"/>
              </a:lnSpc>
              <a:buClr>
                <a:srgbClr val="0070C0"/>
              </a:buClr>
              <a:buSzPct val="110000"/>
              <a:buFont typeface="+mj-ea"/>
              <a:buAutoNum type="circleNumDbPlain"/>
            </a:pPr>
            <a:r>
              <a:rPr lang="zh-CN" altLang="en-US" sz="1500" b="1" dirty="0" smtClean="0">
                <a:latin typeface="微软雅黑" pitchFamily="34" charset="-122"/>
                <a:ea typeface="微软雅黑" pitchFamily="34" charset="-122"/>
              </a:rPr>
              <a:t>当</a:t>
            </a:r>
            <a:r>
              <a:rPr lang="zh-CN" altLang="en-US" sz="1500" b="1" dirty="0">
                <a:latin typeface="微软雅黑" pitchFamily="34" charset="-122"/>
                <a:ea typeface="微软雅黑" pitchFamily="34" charset="-122"/>
              </a:rPr>
              <a:t>退避计时器时间减少到零时（这时信道只可能是空闲的），站点就发送整个的帧并等待确认。</a:t>
            </a:r>
          </a:p>
          <a:p>
            <a:pPr marL="342900" indent="-342900" eaLnBrk="0" hangingPunct="0">
              <a:lnSpc>
                <a:spcPts val="2200"/>
              </a:lnSpc>
              <a:buClr>
                <a:srgbClr val="0070C0"/>
              </a:buClr>
              <a:buSzPct val="110000"/>
              <a:buFont typeface="+mj-ea"/>
              <a:buAutoNum type="circleNumDbPlain"/>
            </a:pPr>
            <a:r>
              <a:rPr lang="zh-CN" altLang="en-US" sz="1500" b="1" dirty="0" smtClean="0">
                <a:latin typeface="微软雅黑" pitchFamily="34" charset="-122"/>
                <a:ea typeface="微软雅黑" pitchFamily="34" charset="-122"/>
              </a:rPr>
              <a:t>发送站</a:t>
            </a:r>
            <a:r>
              <a:rPr lang="zh-CN" altLang="en-US" sz="1500" b="1" dirty="0">
                <a:latin typeface="微软雅黑" pitchFamily="34" charset="-122"/>
                <a:ea typeface="微软雅黑" pitchFamily="34" charset="-122"/>
              </a:rPr>
              <a:t>若收到确认，就知道已发送的帧被目的站正确收到了。这时如果要发送第二帧，就要从上面的</a:t>
            </a:r>
            <a:r>
              <a:rPr lang="zh-CN" altLang="en-US" sz="1500" b="1" dirty="0" smtClean="0">
                <a:latin typeface="微软雅黑" pitchFamily="34" charset="-122"/>
                <a:ea typeface="微软雅黑" pitchFamily="34" charset="-122"/>
              </a:rPr>
              <a:t>步骤 </a:t>
            </a:r>
            <a:r>
              <a:rPr lang="en-US" altLang="zh-CN" sz="1500" b="1" dirty="0" smtClean="0">
                <a:latin typeface="微软雅黑" pitchFamily="34" charset="-122"/>
                <a:ea typeface="微软雅黑" pitchFamily="34" charset="-122"/>
              </a:rPr>
              <a:t>(</a:t>
            </a:r>
            <a:r>
              <a:rPr lang="en-US" altLang="zh-CN" sz="1500" b="1" dirty="0">
                <a:latin typeface="微软雅黑" pitchFamily="34" charset="-122"/>
                <a:ea typeface="微软雅黑" pitchFamily="34" charset="-122"/>
              </a:rPr>
              <a:t>2</a:t>
            </a:r>
            <a:r>
              <a:rPr lang="en-US" altLang="zh-CN" sz="1500" b="1" dirty="0" smtClean="0">
                <a:latin typeface="微软雅黑" pitchFamily="34" charset="-122"/>
                <a:ea typeface="微软雅黑" pitchFamily="34" charset="-122"/>
              </a:rPr>
              <a:t>) </a:t>
            </a:r>
            <a:r>
              <a:rPr lang="zh-CN" altLang="en-US" sz="1500" b="1" dirty="0" smtClean="0">
                <a:latin typeface="微软雅黑" pitchFamily="34" charset="-122"/>
                <a:ea typeface="微软雅黑" pitchFamily="34" charset="-122"/>
              </a:rPr>
              <a:t>开始</a:t>
            </a:r>
            <a:r>
              <a:rPr lang="zh-CN" altLang="en-US" sz="1500" b="1" dirty="0">
                <a:latin typeface="微软雅黑" pitchFamily="34" charset="-122"/>
                <a:ea typeface="微软雅黑" pitchFamily="34" charset="-122"/>
              </a:rPr>
              <a:t>，</a:t>
            </a:r>
            <a:r>
              <a:rPr lang="zh-CN" altLang="en-US" sz="1500" b="1" dirty="0" smtClean="0">
                <a:latin typeface="微软雅黑" pitchFamily="34" charset="-122"/>
                <a:ea typeface="微软雅黑" pitchFamily="34" charset="-122"/>
              </a:rPr>
              <a:t>执行 </a:t>
            </a:r>
            <a:r>
              <a:rPr lang="en-US" altLang="zh-CN" sz="1500" b="1" dirty="0" smtClean="0">
                <a:latin typeface="微软雅黑" pitchFamily="34" charset="-122"/>
                <a:ea typeface="微软雅黑" pitchFamily="34" charset="-122"/>
              </a:rPr>
              <a:t>CSMA/CA </a:t>
            </a:r>
            <a:r>
              <a:rPr lang="zh-CN" altLang="en-US" sz="1500" b="1" dirty="0" smtClean="0">
                <a:latin typeface="微软雅黑" pitchFamily="34" charset="-122"/>
                <a:ea typeface="微软雅黑" pitchFamily="34" charset="-122"/>
              </a:rPr>
              <a:t>协议</a:t>
            </a:r>
            <a:r>
              <a:rPr lang="zh-CN" altLang="en-US" sz="1500" b="1" dirty="0">
                <a:latin typeface="微软雅黑" pitchFamily="34" charset="-122"/>
                <a:ea typeface="微软雅黑" pitchFamily="34" charset="-122"/>
              </a:rPr>
              <a:t>的退避算法，随机选定一段退避时间。若源站在规定时间内没有收到确认</a:t>
            </a:r>
            <a:r>
              <a:rPr lang="zh-CN" altLang="en-US" sz="1500" b="1" dirty="0" smtClean="0">
                <a:latin typeface="微软雅黑" pitchFamily="34" charset="-122"/>
                <a:ea typeface="微软雅黑" pitchFamily="34" charset="-122"/>
              </a:rPr>
              <a:t>帧 </a:t>
            </a:r>
            <a:r>
              <a:rPr lang="en-US" altLang="zh-CN" sz="1500" b="1" dirty="0" smtClean="0">
                <a:latin typeface="微软雅黑" pitchFamily="34" charset="-122"/>
                <a:ea typeface="微软雅黑" pitchFamily="34" charset="-122"/>
              </a:rPr>
              <a:t>ACK</a:t>
            </a:r>
            <a:r>
              <a:rPr lang="zh-CN" altLang="en-US" sz="1500" b="1" dirty="0">
                <a:latin typeface="微软雅黑" pitchFamily="34" charset="-122"/>
                <a:ea typeface="微软雅黑" pitchFamily="34" charset="-122"/>
              </a:rPr>
              <a:t>（由重传计时器控制这段时间），就必须重传此</a:t>
            </a:r>
            <a:r>
              <a:rPr lang="zh-CN" altLang="en-US" sz="1500" b="1" dirty="0" smtClean="0">
                <a:latin typeface="微软雅黑" pitchFamily="34" charset="-122"/>
                <a:ea typeface="微软雅黑" pitchFamily="34" charset="-122"/>
              </a:rPr>
              <a:t>帧   （</a:t>
            </a:r>
            <a:r>
              <a:rPr lang="zh-CN" altLang="en-US" sz="1500" b="1" dirty="0">
                <a:latin typeface="微软雅黑" pitchFamily="34" charset="-122"/>
                <a:ea typeface="微软雅黑" pitchFamily="34" charset="-122"/>
              </a:rPr>
              <a:t>再次</a:t>
            </a:r>
            <a:r>
              <a:rPr lang="zh-CN" altLang="en-US" sz="1500" b="1" dirty="0" smtClean="0">
                <a:latin typeface="微软雅黑" pitchFamily="34" charset="-122"/>
                <a:ea typeface="微软雅黑" pitchFamily="34" charset="-122"/>
              </a:rPr>
              <a:t>使用 </a:t>
            </a:r>
            <a:r>
              <a:rPr lang="en-US" altLang="zh-CN" sz="1500" b="1" dirty="0" smtClean="0">
                <a:latin typeface="微软雅黑" pitchFamily="34" charset="-122"/>
                <a:ea typeface="微软雅黑" pitchFamily="34" charset="-122"/>
              </a:rPr>
              <a:t>CSMA/CA </a:t>
            </a:r>
            <a:r>
              <a:rPr lang="zh-CN" altLang="en-US" sz="1500" b="1" dirty="0" smtClean="0">
                <a:latin typeface="微软雅黑" pitchFamily="34" charset="-122"/>
                <a:ea typeface="微软雅黑" pitchFamily="34" charset="-122"/>
              </a:rPr>
              <a:t>协议</a:t>
            </a:r>
            <a:r>
              <a:rPr lang="zh-CN" altLang="en-US" sz="1500" b="1" dirty="0">
                <a:latin typeface="微软雅黑" pitchFamily="34" charset="-122"/>
                <a:ea typeface="微软雅黑" pitchFamily="34" charset="-122"/>
              </a:rPr>
              <a:t>争用接入信道），直到收到确认为止，或者经过若干次的重传失败后放弃发送。</a:t>
            </a:r>
          </a:p>
        </p:txBody>
      </p:sp>
    </p:spTree>
    <p:extLst>
      <p:ext uri="{BB962C8B-B14F-4D97-AF65-F5344CB8AC3E}">
        <p14:creationId xmlns:p14="http://schemas.microsoft.com/office/powerpoint/2010/main" xmlns="" val="60934262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36196" y="1076181"/>
            <a:ext cx="8185110" cy="78483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2700"/>
              </a:lnSpc>
              <a:buClr>
                <a:srgbClr val="0070C0"/>
              </a:buClr>
              <a:buFont typeface="Wingdings" pitchFamily="2" charset="2"/>
              <a:buChar char="l"/>
            </a:pPr>
            <a:r>
              <a:rPr lang="zh-CN" altLang="en-US" b="1" dirty="0">
                <a:latin typeface="微软雅黑" pitchFamily="34" charset="-122"/>
                <a:ea typeface="微软雅黑" pitchFamily="34" charset="-122"/>
              </a:rPr>
              <a:t>为了更好地解决隐蔽站带来的碰撞问题，</a:t>
            </a:r>
            <a:r>
              <a:rPr lang="en-US" altLang="zh-CN" b="1" dirty="0" smtClean="0">
                <a:latin typeface="微软雅黑" pitchFamily="34" charset="-122"/>
                <a:ea typeface="微软雅黑" pitchFamily="34" charset="-122"/>
              </a:rPr>
              <a:t>802.11 </a:t>
            </a:r>
            <a:r>
              <a:rPr lang="zh-CN" altLang="en-US" b="1" dirty="0" smtClean="0">
                <a:latin typeface="微软雅黑" pitchFamily="34" charset="-122"/>
                <a:ea typeface="微软雅黑" pitchFamily="34" charset="-122"/>
              </a:rPr>
              <a:t>允许</a:t>
            </a:r>
            <a:r>
              <a:rPr lang="zh-CN" altLang="en-US" b="1" dirty="0">
                <a:latin typeface="微软雅黑" pitchFamily="34" charset="-122"/>
                <a:ea typeface="微软雅黑" pitchFamily="34" charset="-122"/>
              </a:rPr>
              <a:t>要发送数据的站对信道进行预约。</a:t>
            </a:r>
          </a:p>
        </p:txBody>
      </p:sp>
      <p:sp>
        <p:nvSpPr>
          <p:cNvPr id="6" name="AutoShape 5"/>
          <p:cNvSpPr>
            <a:spLocks noChangeArrowheads="1"/>
          </p:cNvSpPr>
          <p:nvPr/>
        </p:nvSpPr>
        <p:spPr bwMode="auto">
          <a:xfrm>
            <a:off x="511897" y="70318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349081" y="669975"/>
            <a:ext cx="2432076"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对信道进行预约 </a:t>
            </a:r>
          </a:p>
        </p:txBody>
      </p:sp>
      <p:sp>
        <p:nvSpPr>
          <p:cNvPr id="8" name="圆角矩形 7"/>
          <p:cNvSpPr/>
          <p:nvPr/>
        </p:nvSpPr>
        <p:spPr>
          <a:xfrm>
            <a:off x="664289" y="1829401"/>
            <a:ext cx="8133857" cy="241928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830977" y="3331692"/>
            <a:ext cx="7831000" cy="753997"/>
            <a:chOff x="624258" y="4461795"/>
            <a:chExt cx="8934756" cy="860271"/>
          </a:xfrm>
        </p:grpSpPr>
        <p:sp>
          <p:nvSpPr>
            <p:cNvPr id="10" name="Text Box 96"/>
            <p:cNvSpPr txBox="1">
              <a:spLocks noChangeArrowheads="1"/>
            </p:cNvSpPr>
            <p:nvPr/>
          </p:nvSpPr>
          <p:spPr bwMode="auto">
            <a:xfrm>
              <a:off x="9260536" y="4461795"/>
              <a:ext cx="298478" cy="3747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b="1" i="1">
                  <a:latin typeface="微软雅黑" panose="020B0503020204020204" pitchFamily="34" charset="-122"/>
                  <a:ea typeface="微软雅黑" panose="020B0503020204020204" pitchFamily="34" charset="-122"/>
                </a:rPr>
                <a:t>t</a:t>
              </a:r>
            </a:p>
          </p:txBody>
        </p:sp>
        <p:sp>
          <p:nvSpPr>
            <p:cNvPr id="11" name="Line 95"/>
            <p:cNvSpPr>
              <a:spLocks noChangeShapeType="1"/>
            </p:cNvSpPr>
            <p:nvPr/>
          </p:nvSpPr>
          <p:spPr bwMode="auto">
            <a:xfrm>
              <a:off x="846873" y="4901232"/>
              <a:ext cx="8505836" cy="0"/>
            </a:xfrm>
            <a:prstGeom prst="line">
              <a:avLst/>
            </a:prstGeom>
            <a:noFill/>
            <a:ln w="19050">
              <a:solidFill>
                <a:srgbClr val="0000FF"/>
              </a:solidFill>
              <a:round/>
              <a:headEnd/>
              <a:tailEnd type="triangle" w="sm" len="med"/>
            </a:ln>
            <a:extLst>
              <a:ext uri="{909E8E84-426E-40DD-AFC4-6F175D3DCCD1}">
                <a14:hiddenFill xmlns:a14="http://schemas.microsoft.com/office/drawing/2010/main" xmlns="">
                  <a:noFill/>
                </a14:hiddenFill>
              </a:ext>
            </a:extLst>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12" name="矩形 11"/>
            <p:cNvSpPr/>
            <p:nvPr/>
          </p:nvSpPr>
          <p:spPr bwMode="auto">
            <a:xfrm>
              <a:off x="2719553" y="4478071"/>
              <a:ext cx="6168096" cy="423161"/>
            </a:xfrm>
            <a:prstGeom prst="rect">
              <a:avLst/>
            </a:prstGeom>
            <a:solidFill>
              <a:srgbClr val="0066FF"/>
            </a:solidFill>
            <a:ln w="9525" cap="flat" cmpd="sng" algn="ctr">
              <a:solidFill>
                <a:schemeClr val="tx1"/>
              </a:solidFill>
              <a:prstDash val="solid"/>
              <a:round/>
              <a:headEnd type="none" w="med" len="med"/>
              <a:tailEnd type="none" w="med" len="med"/>
            </a:ln>
            <a:effectLst/>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13" name="矩形 12"/>
            <p:cNvSpPr/>
            <p:nvPr/>
          </p:nvSpPr>
          <p:spPr bwMode="auto">
            <a:xfrm>
              <a:off x="4027749" y="4901231"/>
              <a:ext cx="4859900" cy="420835"/>
            </a:xfrm>
            <a:prstGeom prst="rect">
              <a:avLst/>
            </a:prstGeom>
            <a:solidFill>
              <a:srgbClr val="0000FF"/>
            </a:solidFill>
            <a:ln w="9525" cap="flat" cmpd="sng" algn="ctr">
              <a:solidFill>
                <a:schemeClr val="tx1"/>
              </a:solidFill>
              <a:prstDash val="solid"/>
              <a:round/>
              <a:headEnd type="none" w="med" len="med"/>
              <a:tailEnd type="none" w="med" len="med"/>
            </a:ln>
            <a:effectLst/>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14" name="Text Box 94"/>
            <p:cNvSpPr txBox="1">
              <a:spLocks noChangeArrowheads="1"/>
            </p:cNvSpPr>
            <p:nvPr/>
          </p:nvSpPr>
          <p:spPr bwMode="auto">
            <a:xfrm>
              <a:off x="3467388" y="4469049"/>
              <a:ext cx="4577661" cy="3862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1600" b="1" dirty="0">
                  <a:solidFill>
                    <a:schemeClr val="bg1"/>
                  </a:solidFill>
                  <a:latin typeface="微软雅黑" panose="020B0503020204020204" pitchFamily="34" charset="-122"/>
                  <a:ea typeface="微软雅黑" panose="020B0503020204020204" pitchFamily="34" charset="-122"/>
                </a:rPr>
                <a:t>A </a:t>
              </a:r>
              <a:r>
                <a:rPr lang="zh-CN" altLang="en-US" sz="1600" b="1" dirty="0">
                  <a:solidFill>
                    <a:schemeClr val="bg1"/>
                  </a:solidFill>
                  <a:latin typeface="微软雅黑" panose="020B0503020204020204" pitchFamily="34" charset="-122"/>
                  <a:ea typeface="微软雅黑" panose="020B0503020204020204" pitchFamily="34" charset="-122"/>
                </a:rPr>
                <a:t>在 </a:t>
              </a:r>
              <a:r>
                <a:rPr lang="en-US" altLang="zh-CN" sz="1600" b="1" dirty="0">
                  <a:solidFill>
                    <a:schemeClr val="bg1"/>
                  </a:solidFill>
                  <a:latin typeface="微软雅黑" panose="020B0503020204020204" pitchFamily="34" charset="-122"/>
                  <a:ea typeface="微软雅黑" panose="020B0503020204020204" pitchFamily="34" charset="-122"/>
                </a:rPr>
                <a:t>RTS </a:t>
              </a:r>
              <a:r>
                <a:rPr lang="zh-CN" altLang="en-US" sz="1600" b="1" dirty="0">
                  <a:solidFill>
                    <a:schemeClr val="bg1"/>
                  </a:solidFill>
                  <a:latin typeface="微软雅黑" panose="020B0503020204020204" pitchFamily="34" charset="-122"/>
                  <a:ea typeface="微软雅黑" panose="020B0503020204020204" pitchFamily="34" charset="-122"/>
                </a:rPr>
                <a:t>帧中填写的所需的持续时间</a:t>
              </a:r>
            </a:p>
          </p:txBody>
        </p:sp>
        <p:sp>
          <p:nvSpPr>
            <p:cNvPr id="15" name="Text Box 94"/>
            <p:cNvSpPr txBox="1">
              <a:spLocks noChangeArrowheads="1"/>
            </p:cNvSpPr>
            <p:nvPr/>
          </p:nvSpPr>
          <p:spPr bwMode="auto">
            <a:xfrm>
              <a:off x="4176080" y="4901097"/>
              <a:ext cx="4579718" cy="3862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1600" b="1" dirty="0">
                  <a:solidFill>
                    <a:schemeClr val="bg1"/>
                  </a:solidFill>
                  <a:latin typeface="微软雅黑" panose="020B0503020204020204" pitchFamily="34" charset="-122"/>
                  <a:ea typeface="微软雅黑" panose="020B0503020204020204" pitchFamily="34" charset="-122"/>
                </a:rPr>
                <a:t>B </a:t>
              </a:r>
              <a:r>
                <a:rPr lang="zh-CN" altLang="en-US" sz="1600" b="1" dirty="0">
                  <a:solidFill>
                    <a:schemeClr val="bg1"/>
                  </a:solidFill>
                  <a:latin typeface="微软雅黑" panose="020B0503020204020204" pitchFamily="34" charset="-122"/>
                  <a:ea typeface="微软雅黑" panose="020B0503020204020204" pitchFamily="34" charset="-122"/>
                </a:rPr>
                <a:t>在 </a:t>
              </a:r>
              <a:r>
                <a:rPr lang="en-US" altLang="zh-CN" sz="1600" b="1" dirty="0">
                  <a:solidFill>
                    <a:schemeClr val="bg1"/>
                  </a:solidFill>
                  <a:latin typeface="微软雅黑" panose="020B0503020204020204" pitchFamily="34" charset="-122"/>
                  <a:ea typeface="微软雅黑" panose="020B0503020204020204" pitchFamily="34" charset="-122"/>
                </a:rPr>
                <a:t>CTS </a:t>
              </a:r>
              <a:r>
                <a:rPr lang="zh-CN" altLang="en-US" sz="1600" b="1" dirty="0">
                  <a:solidFill>
                    <a:schemeClr val="bg1"/>
                  </a:solidFill>
                  <a:latin typeface="微软雅黑" panose="020B0503020204020204" pitchFamily="34" charset="-122"/>
                  <a:ea typeface="微软雅黑" panose="020B0503020204020204" pitchFamily="34" charset="-122"/>
                </a:rPr>
                <a:t>帧中填写的所需的持续时间</a:t>
              </a:r>
            </a:p>
          </p:txBody>
        </p:sp>
        <p:sp>
          <p:nvSpPr>
            <p:cNvPr id="16" name="Text Box 94"/>
            <p:cNvSpPr txBox="1">
              <a:spLocks noChangeArrowheads="1"/>
            </p:cNvSpPr>
            <p:nvPr/>
          </p:nvSpPr>
          <p:spPr bwMode="auto">
            <a:xfrm>
              <a:off x="624258" y="4469049"/>
              <a:ext cx="1182766" cy="3747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1600" b="1" dirty="0">
                  <a:latin typeface="微软雅黑" panose="020B0503020204020204" pitchFamily="34" charset="-122"/>
                  <a:ea typeface="微软雅黑" panose="020B0503020204020204" pitchFamily="34" charset="-122"/>
                </a:rPr>
                <a:t>A </a:t>
              </a:r>
              <a:r>
                <a:rPr lang="zh-CN" altLang="en-US" sz="1600" b="1" dirty="0">
                  <a:latin typeface="微软雅黑" panose="020B0503020204020204" pitchFamily="34" charset="-122"/>
                  <a:ea typeface="微软雅黑" panose="020B0503020204020204" pitchFamily="34" charset="-122"/>
                </a:rPr>
                <a:t>的</a:t>
              </a:r>
              <a:r>
                <a:rPr lang="en-US" altLang="zh-CN" sz="1600" b="1" dirty="0">
                  <a:latin typeface="微软雅黑" panose="020B0503020204020204" pitchFamily="34" charset="-122"/>
                  <a:ea typeface="微软雅黑" panose="020B0503020204020204" pitchFamily="34" charset="-122"/>
                </a:rPr>
                <a:t>NAV</a:t>
              </a:r>
              <a:endParaRPr lang="zh-CN" altLang="en-US" sz="1600" b="1" dirty="0">
                <a:latin typeface="微软雅黑" panose="020B0503020204020204" pitchFamily="34" charset="-122"/>
                <a:ea typeface="微软雅黑" panose="020B0503020204020204" pitchFamily="34" charset="-122"/>
              </a:endParaRPr>
            </a:p>
          </p:txBody>
        </p:sp>
        <p:sp>
          <p:nvSpPr>
            <p:cNvPr id="17" name="Text Box 94"/>
            <p:cNvSpPr txBox="1">
              <a:spLocks noChangeArrowheads="1"/>
            </p:cNvSpPr>
            <p:nvPr/>
          </p:nvSpPr>
          <p:spPr bwMode="auto">
            <a:xfrm>
              <a:off x="631356" y="4941169"/>
              <a:ext cx="1168570" cy="3747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1600" b="1" dirty="0">
                  <a:latin typeface="微软雅黑" panose="020B0503020204020204" pitchFamily="34" charset="-122"/>
                  <a:ea typeface="微软雅黑" panose="020B0503020204020204" pitchFamily="34" charset="-122"/>
                </a:rPr>
                <a:t>B </a:t>
              </a:r>
              <a:r>
                <a:rPr lang="zh-CN" altLang="en-US" sz="1600" b="1" dirty="0">
                  <a:latin typeface="微软雅黑" panose="020B0503020204020204" pitchFamily="34" charset="-122"/>
                  <a:ea typeface="微软雅黑" panose="020B0503020204020204" pitchFamily="34" charset="-122"/>
                </a:rPr>
                <a:t>的</a:t>
              </a:r>
              <a:r>
                <a:rPr lang="en-US" altLang="zh-CN" sz="1600" b="1" dirty="0">
                  <a:latin typeface="微软雅黑" panose="020B0503020204020204" pitchFamily="34" charset="-122"/>
                  <a:ea typeface="微软雅黑" panose="020B0503020204020204" pitchFamily="34" charset="-122"/>
                </a:rPr>
                <a:t>NAV</a:t>
              </a:r>
              <a:endParaRPr lang="zh-CN" altLang="en-US" sz="1600" b="1" dirty="0">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800458" y="1984697"/>
            <a:ext cx="7861519" cy="1361261"/>
            <a:chOff x="589437" y="2924944"/>
            <a:chExt cx="8969577" cy="1553128"/>
          </a:xfrm>
        </p:grpSpPr>
        <p:sp>
          <p:nvSpPr>
            <p:cNvPr id="19" name="Text Box 3"/>
            <p:cNvSpPr txBox="1">
              <a:spLocks noChangeArrowheads="1"/>
            </p:cNvSpPr>
            <p:nvPr/>
          </p:nvSpPr>
          <p:spPr bwMode="auto">
            <a:xfrm>
              <a:off x="9260536" y="3103974"/>
              <a:ext cx="298478" cy="3747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b="1" i="1">
                  <a:latin typeface="微软雅黑" panose="020B0503020204020204" pitchFamily="34" charset="-122"/>
                  <a:ea typeface="微软雅黑" panose="020B0503020204020204" pitchFamily="34" charset="-122"/>
                </a:rPr>
                <a:t>t</a:t>
              </a:r>
            </a:p>
          </p:txBody>
        </p:sp>
        <p:sp>
          <p:nvSpPr>
            <p:cNvPr id="20" name="Text Box 9"/>
            <p:cNvSpPr txBox="1">
              <a:spLocks noChangeArrowheads="1"/>
            </p:cNvSpPr>
            <p:nvPr/>
          </p:nvSpPr>
          <p:spPr bwMode="auto">
            <a:xfrm>
              <a:off x="1131175" y="2999346"/>
              <a:ext cx="719895" cy="3747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b="1" dirty="0">
                  <a:latin typeface="微软雅黑" panose="020B0503020204020204" pitchFamily="34" charset="-122"/>
                  <a:ea typeface="微软雅黑" panose="020B0503020204020204" pitchFamily="34" charset="-122"/>
                </a:rPr>
                <a:t>DIFS</a:t>
              </a:r>
            </a:p>
          </p:txBody>
        </p:sp>
        <p:sp>
          <p:nvSpPr>
            <p:cNvPr id="21" name="Line 12"/>
            <p:cNvSpPr>
              <a:spLocks noChangeShapeType="1"/>
            </p:cNvSpPr>
            <p:nvPr/>
          </p:nvSpPr>
          <p:spPr bwMode="auto">
            <a:xfrm>
              <a:off x="943701" y="3420182"/>
              <a:ext cx="1028015" cy="0"/>
            </a:xfrm>
            <a:prstGeom prst="line">
              <a:avLst/>
            </a:prstGeom>
            <a:noFill/>
            <a:ln w="19050">
              <a:solidFill>
                <a:srgbClr val="0000FF"/>
              </a:solidFill>
              <a:round/>
              <a:headEnd type="triangle" w="sm" len="med"/>
              <a:tailEnd type="triangle" w="sm" len="med"/>
            </a:ln>
            <a:extLst>
              <a:ext uri="{909E8E84-426E-40DD-AFC4-6F175D3DCCD1}">
                <a14:hiddenFill xmlns:a14="http://schemas.microsoft.com/office/drawing/2010/main" xmlns="">
                  <a:noFill/>
                </a14:hiddenFill>
              </a:ext>
            </a:extLst>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22" name="Text Box 24"/>
            <p:cNvSpPr txBox="1">
              <a:spLocks noChangeArrowheads="1"/>
            </p:cNvSpPr>
            <p:nvPr/>
          </p:nvSpPr>
          <p:spPr bwMode="auto">
            <a:xfrm>
              <a:off x="2719554" y="2962145"/>
              <a:ext cx="840542" cy="3747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b="1">
                  <a:latin typeface="微软雅黑" panose="020B0503020204020204" pitchFamily="34" charset="-122"/>
                  <a:ea typeface="微软雅黑" panose="020B0503020204020204" pitchFamily="34" charset="-122"/>
                </a:rPr>
                <a:t>SIFS</a:t>
              </a:r>
            </a:p>
          </p:txBody>
        </p:sp>
        <p:sp>
          <p:nvSpPr>
            <p:cNvPr id="23" name="Text Box 94"/>
            <p:cNvSpPr txBox="1">
              <a:spLocks noChangeArrowheads="1"/>
            </p:cNvSpPr>
            <p:nvPr/>
          </p:nvSpPr>
          <p:spPr bwMode="auto">
            <a:xfrm>
              <a:off x="589437" y="2999346"/>
              <a:ext cx="374783" cy="3747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1600" b="1">
                  <a:latin typeface="微软雅黑" panose="020B0503020204020204" pitchFamily="34" charset="-122"/>
                  <a:ea typeface="微软雅黑" panose="020B0503020204020204" pitchFamily="34" charset="-122"/>
                </a:rPr>
                <a:t>A</a:t>
              </a:r>
              <a:endParaRPr lang="zh-CN" altLang="en-US" sz="1600" b="1">
                <a:latin typeface="微软雅黑" panose="020B0503020204020204" pitchFamily="34" charset="-122"/>
                <a:ea typeface="微软雅黑" panose="020B0503020204020204" pitchFamily="34" charset="-122"/>
              </a:endParaRPr>
            </a:p>
          </p:txBody>
        </p:sp>
        <p:sp>
          <p:nvSpPr>
            <p:cNvPr id="24" name="Line 130"/>
            <p:cNvSpPr>
              <a:spLocks noChangeShapeType="1"/>
            </p:cNvSpPr>
            <p:nvPr/>
          </p:nvSpPr>
          <p:spPr bwMode="auto">
            <a:xfrm>
              <a:off x="8887649" y="3532945"/>
              <a:ext cx="0" cy="945126"/>
            </a:xfrm>
            <a:prstGeom prst="line">
              <a:avLst/>
            </a:prstGeom>
            <a:noFill/>
            <a:ln w="12700">
              <a:solidFill>
                <a:srgbClr val="0000FF"/>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25" name="Line 2"/>
            <p:cNvSpPr>
              <a:spLocks noChangeShapeType="1"/>
            </p:cNvSpPr>
            <p:nvPr/>
          </p:nvSpPr>
          <p:spPr bwMode="auto">
            <a:xfrm>
              <a:off x="849466" y="3524890"/>
              <a:ext cx="8505836" cy="0"/>
            </a:xfrm>
            <a:prstGeom prst="line">
              <a:avLst/>
            </a:prstGeom>
            <a:noFill/>
            <a:ln w="19050">
              <a:solidFill>
                <a:srgbClr val="0000FF"/>
              </a:solidFill>
              <a:round/>
              <a:headEnd/>
              <a:tailEnd type="triangle" w="sm" len="med"/>
            </a:ln>
            <a:extLst>
              <a:ext uri="{909E8E84-426E-40DD-AFC4-6F175D3DCCD1}">
                <a14:hiddenFill xmlns:a14="http://schemas.microsoft.com/office/drawing/2010/main" xmlns="">
                  <a:noFill/>
                </a14:hiddenFill>
              </a:ext>
            </a:extLst>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26" name="Line 141"/>
            <p:cNvSpPr>
              <a:spLocks noChangeShapeType="1"/>
            </p:cNvSpPr>
            <p:nvPr/>
          </p:nvSpPr>
          <p:spPr bwMode="auto">
            <a:xfrm>
              <a:off x="8232520" y="3283003"/>
              <a:ext cx="0" cy="244132"/>
            </a:xfrm>
            <a:prstGeom prst="line">
              <a:avLst/>
            </a:prstGeom>
            <a:noFill/>
            <a:ln w="9525">
              <a:solidFill>
                <a:srgbClr val="0000FF"/>
              </a:solidFill>
              <a:round/>
              <a:headEnd/>
              <a:tailEnd/>
            </a:ln>
            <a:extLst>
              <a:ext uri="{909E8E84-426E-40DD-AFC4-6F175D3DCCD1}">
                <a14:hiddenFill xmlns:a14="http://schemas.microsoft.com/office/drawing/2010/main" xmlns="">
                  <a:noFill/>
                </a14:hiddenFill>
              </a:ext>
            </a:extLst>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27" name="Text Box 143"/>
            <p:cNvSpPr txBox="1">
              <a:spLocks noChangeArrowheads="1"/>
            </p:cNvSpPr>
            <p:nvPr/>
          </p:nvSpPr>
          <p:spPr bwMode="auto">
            <a:xfrm>
              <a:off x="7511467" y="2924944"/>
              <a:ext cx="677306" cy="3747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b="1">
                  <a:latin typeface="微软雅黑" panose="020B0503020204020204" pitchFamily="34" charset="-122"/>
                  <a:ea typeface="微软雅黑" panose="020B0503020204020204" pitchFamily="34" charset="-122"/>
                </a:rPr>
                <a:t>SIFS</a:t>
              </a:r>
            </a:p>
          </p:txBody>
        </p:sp>
        <p:sp>
          <p:nvSpPr>
            <p:cNvPr id="28" name="Text Box 148"/>
            <p:cNvSpPr txBox="1">
              <a:spLocks noChangeArrowheads="1"/>
            </p:cNvSpPr>
            <p:nvPr/>
          </p:nvSpPr>
          <p:spPr bwMode="auto">
            <a:xfrm>
              <a:off x="3970064" y="2966795"/>
              <a:ext cx="677306" cy="3747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b="1" dirty="0">
                  <a:latin typeface="微软雅黑" panose="020B0503020204020204" pitchFamily="34" charset="-122"/>
                  <a:ea typeface="微软雅黑" panose="020B0503020204020204" pitchFamily="34" charset="-122"/>
                </a:rPr>
                <a:t>SIFS</a:t>
              </a:r>
            </a:p>
          </p:txBody>
        </p:sp>
        <p:sp>
          <p:nvSpPr>
            <p:cNvPr id="29" name="Text Box 94"/>
            <p:cNvSpPr txBox="1">
              <a:spLocks noChangeArrowheads="1"/>
            </p:cNvSpPr>
            <p:nvPr/>
          </p:nvSpPr>
          <p:spPr bwMode="auto">
            <a:xfrm>
              <a:off x="598597" y="3567696"/>
              <a:ext cx="360587" cy="3747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1600" b="1" dirty="0">
                  <a:latin typeface="微软雅黑" panose="020B0503020204020204" pitchFamily="34" charset="-122"/>
                  <a:ea typeface="微软雅黑" panose="020B0503020204020204" pitchFamily="34" charset="-122"/>
                </a:rPr>
                <a:t>B</a:t>
              </a:r>
              <a:endParaRPr lang="zh-CN" altLang="en-US" sz="1600" b="1" dirty="0">
                <a:latin typeface="微软雅黑" panose="020B0503020204020204" pitchFamily="34" charset="-122"/>
                <a:ea typeface="微软雅黑" panose="020B0503020204020204" pitchFamily="34" charset="-122"/>
              </a:endParaRPr>
            </a:p>
          </p:txBody>
        </p:sp>
        <p:sp>
          <p:nvSpPr>
            <p:cNvPr id="30" name="矩形 29"/>
            <p:cNvSpPr/>
            <p:nvPr/>
          </p:nvSpPr>
          <p:spPr bwMode="auto">
            <a:xfrm>
              <a:off x="1971717" y="3103974"/>
              <a:ext cx="747836" cy="423161"/>
            </a:xfrm>
            <a:prstGeom prst="rect">
              <a:avLst/>
            </a:prstGeom>
            <a:solidFill>
              <a:srgbClr val="99FF99"/>
            </a:solidFill>
            <a:ln w="9525" cap="flat" cmpd="sng" algn="ctr">
              <a:solidFill>
                <a:schemeClr val="tx1"/>
              </a:solidFill>
              <a:prstDash val="solid"/>
              <a:round/>
              <a:headEnd type="none" w="med" len="med"/>
              <a:tailEnd type="none" w="med" len="med"/>
            </a:ln>
            <a:effectLst/>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31" name="Text Box 23"/>
            <p:cNvSpPr txBox="1">
              <a:spLocks noChangeArrowheads="1"/>
            </p:cNvSpPr>
            <p:nvPr/>
          </p:nvSpPr>
          <p:spPr bwMode="auto">
            <a:xfrm>
              <a:off x="2000671" y="3140968"/>
              <a:ext cx="721053" cy="3747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b="1" dirty="0">
                  <a:latin typeface="微软雅黑" panose="020B0503020204020204" pitchFamily="34" charset="-122"/>
                  <a:ea typeface="微软雅黑" panose="020B0503020204020204" pitchFamily="34" charset="-122"/>
                </a:rPr>
                <a:t>RTS</a:t>
              </a:r>
            </a:p>
          </p:txBody>
        </p:sp>
        <p:sp>
          <p:nvSpPr>
            <p:cNvPr id="32" name="Line 142"/>
            <p:cNvSpPr>
              <a:spLocks noChangeShapeType="1"/>
            </p:cNvSpPr>
            <p:nvPr/>
          </p:nvSpPr>
          <p:spPr bwMode="auto">
            <a:xfrm>
              <a:off x="3374681" y="3283003"/>
              <a:ext cx="0" cy="244132"/>
            </a:xfrm>
            <a:prstGeom prst="line">
              <a:avLst/>
            </a:prstGeom>
            <a:noFill/>
            <a:ln w="9525">
              <a:solidFill>
                <a:srgbClr val="0000FF"/>
              </a:solidFill>
              <a:round/>
              <a:headEnd/>
              <a:tailEnd/>
            </a:ln>
            <a:extLst>
              <a:ext uri="{909E8E84-426E-40DD-AFC4-6F175D3DCCD1}">
                <a14:hiddenFill xmlns:a14="http://schemas.microsoft.com/office/drawing/2010/main" xmlns="">
                  <a:noFill/>
                </a14:hiddenFill>
              </a:ext>
            </a:extLst>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33" name="矩形 32"/>
            <p:cNvSpPr/>
            <p:nvPr/>
          </p:nvSpPr>
          <p:spPr bwMode="auto">
            <a:xfrm>
              <a:off x="3374681" y="3527135"/>
              <a:ext cx="653068" cy="420835"/>
            </a:xfrm>
            <a:prstGeom prst="rect">
              <a:avLst/>
            </a:prstGeom>
            <a:solidFill>
              <a:srgbClr val="FFCCFF"/>
            </a:solidFill>
            <a:ln w="9525" cap="flat" cmpd="sng" algn="ctr">
              <a:solidFill>
                <a:schemeClr val="tx1"/>
              </a:solidFill>
              <a:prstDash val="solid"/>
              <a:round/>
              <a:headEnd type="none" w="med" len="med"/>
              <a:tailEnd type="none" w="med" len="med"/>
            </a:ln>
            <a:effectLst/>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34" name="Text Box 113"/>
            <p:cNvSpPr txBox="1">
              <a:spLocks noChangeArrowheads="1"/>
            </p:cNvSpPr>
            <p:nvPr/>
          </p:nvSpPr>
          <p:spPr bwMode="auto">
            <a:xfrm>
              <a:off x="3367670" y="3532945"/>
              <a:ext cx="635640" cy="3747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b="1" dirty="0">
                  <a:latin typeface="微软雅黑" panose="020B0503020204020204" pitchFamily="34" charset="-122"/>
                  <a:ea typeface="微软雅黑" panose="020B0503020204020204" pitchFamily="34" charset="-122"/>
                </a:rPr>
                <a:t>CTS</a:t>
              </a:r>
            </a:p>
          </p:txBody>
        </p:sp>
        <p:sp>
          <p:nvSpPr>
            <p:cNvPr id="35" name="Line 142"/>
            <p:cNvSpPr>
              <a:spLocks noChangeShapeType="1"/>
            </p:cNvSpPr>
            <p:nvPr/>
          </p:nvSpPr>
          <p:spPr bwMode="auto">
            <a:xfrm>
              <a:off x="4027749" y="3315554"/>
              <a:ext cx="0" cy="244132"/>
            </a:xfrm>
            <a:prstGeom prst="line">
              <a:avLst/>
            </a:prstGeom>
            <a:noFill/>
            <a:ln w="9525">
              <a:solidFill>
                <a:srgbClr val="0000FF"/>
              </a:solidFill>
              <a:round/>
              <a:headEnd/>
              <a:tailEnd/>
            </a:ln>
            <a:extLst>
              <a:ext uri="{909E8E84-426E-40DD-AFC4-6F175D3DCCD1}">
                <a14:hiddenFill xmlns:a14="http://schemas.microsoft.com/office/drawing/2010/main" xmlns="">
                  <a:noFill/>
                </a14:hiddenFill>
              </a:ext>
            </a:extLst>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36" name="矩形 35"/>
            <p:cNvSpPr/>
            <p:nvPr/>
          </p:nvSpPr>
          <p:spPr bwMode="auto">
            <a:xfrm>
              <a:off x="4682877" y="3103974"/>
              <a:ext cx="2896574" cy="423161"/>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37" name="Text Box 123"/>
            <p:cNvSpPr txBox="1">
              <a:spLocks noChangeArrowheads="1"/>
            </p:cNvSpPr>
            <p:nvPr/>
          </p:nvSpPr>
          <p:spPr bwMode="auto">
            <a:xfrm>
              <a:off x="5340124" y="3100898"/>
              <a:ext cx="1469006" cy="3862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1600" b="1" dirty="0">
                  <a:solidFill>
                    <a:schemeClr val="bg1"/>
                  </a:solidFill>
                  <a:latin typeface="微软雅黑" panose="020B0503020204020204" pitchFamily="34" charset="-122"/>
                  <a:ea typeface="微软雅黑" panose="020B0503020204020204" pitchFamily="34" charset="-122"/>
                </a:rPr>
                <a:t>数    据    帧</a:t>
              </a:r>
            </a:p>
          </p:txBody>
        </p:sp>
        <p:sp>
          <p:nvSpPr>
            <p:cNvPr id="38" name="Line 12"/>
            <p:cNvSpPr>
              <a:spLocks noChangeShapeType="1"/>
            </p:cNvSpPr>
            <p:nvPr/>
          </p:nvSpPr>
          <p:spPr bwMode="auto">
            <a:xfrm>
              <a:off x="2719553" y="3420182"/>
              <a:ext cx="655128" cy="0"/>
            </a:xfrm>
            <a:prstGeom prst="line">
              <a:avLst/>
            </a:prstGeom>
            <a:noFill/>
            <a:ln w="19050">
              <a:solidFill>
                <a:srgbClr val="0000FF"/>
              </a:solidFill>
              <a:round/>
              <a:headEnd type="triangle" w="sm" len="med"/>
              <a:tailEnd type="triangle" w="sm" len="med"/>
            </a:ln>
            <a:extLst>
              <a:ext uri="{909E8E84-426E-40DD-AFC4-6F175D3DCCD1}">
                <a14:hiddenFill xmlns:a14="http://schemas.microsoft.com/office/drawing/2010/main" xmlns="">
                  <a:noFill/>
                </a14:hiddenFill>
              </a:ext>
            </a:extLst>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39" name="Line 12"/>
            <p:cNvSpPr>
              <a:spLocks noChangeShapeType="1"/>
            </p:cNvSpPr>
            <p:nvPr/>
          </p:nvSpPr>
          <p:spPr bwMode="auto">
            <a:xfrm>
              <a:off x="4027749" y="3420182"/>
              <a:ext cx="655128" cy="0"/>
            </a:xfrm>
            <a:prstGeom prst="line">
              <a:avLst/>
            </a:prstGeom>
            <a:noFill/>
            <a:ln w="19050">
              <a:solidFill>
                <a:srgbClr val="0000FF"/>
              </a:solidFill>
              <a:round/>
              <a:headEnd type="triangle" w="sm" len="med"/>
              <a:tailEnd type="triangle" w="sm" len="med"/>
            </a:ln>
            <a:extLst>
              <a:ext uri="{909E8E84-426E-40DD-AFC4-6F175D3DCCD1}">
                <a14:hiddenFill xmlns:a14="http://schemas.microsoft.com/office/drawing/2010/main" xmlns="">
                  <a:noFill/>
                </a14:hiddenFill>
              </a:ext>
            </a:extLst>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40" name="Line 12"/>
            <p:cNvSpPr>
              <a:spLocks noChangeShapeType="1"/>
            </p:cNvSpPr>
            <p:nvPr/>
          </p:nvSpPr>
          <p:spPr bwMode="auto">
            <a:xfrm>
              <a:off x="7579451" y="3420182"/>
              <a:ext cx="653069" cy="0"/>
            </a:xfrm>
            <a:prstGeom prst="line">
              <a:avLst/>
            </a:prstGeom>
            <a:noFill/>
            <a:ln w="19050">
              <a:solidFill>
                <a:srgbClr val="0000FF"/>
              </a:solidFill>
              <a:round/>
              <a:headEnd type="triangle" w="sm" len="med"/>
              <a:tailEnd type="triangle" w="sm" len="med"/>
            </a:ln>
            <a:extLst>
              <a:ext uri="{909E8E84-426E-40DD-AFC4-6F175D3DCCD1}">
                <a14:hiddenFill xmlns:a14="http://schemas.microsoft.com/office/drawing/2010/main" xmlns="">
                  <a:noFill/>
                </a14:hiddenFill>
              </a:ext>
            </a:extLst>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41" name="矩形 40"/>
            <p:cNvSpPr/>
            <p:nvPr/>
          </p:nvSpPr>
          <p:spPr bwMode="auto">
            <a:xfrm>
              <a:off x="8232520" y="3527135"/>
              <a:ext cx="655128" cy="420835"/>
            </a:xfrm>
            <a:prstGeom prst="rect">
              <a:avLst/>
            </a:prstGeom>
            <a:solidFill>
              <a:srgbClr val="00FFFF"/>
            </a:solidFill>
            <a:ln w="9525" cap="flat" cmpd="sng" algn="ctr">
              <a:solidFill>
                <a:schemeClr val="tx1"/>
              </a:solidFill>
              <a:prstDash val="solid"/>
              <a:round/>
              <a:headEnd type="none" w="med" len="med"/>
              <a:tailEnd type="none" w="med" len="med"/>
            </a:ln>
            <a:effectLst/>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42" name="Text Box 100"/>
            <p:cNvSpPr txBox="1">
              <a:spLocks noChangeArrowheads="1"/>
            </p:cNvSpPr>
            <p:nvPr/>
          </p:nvSpPr>
          <p:spPr bwMode="auto">
            <a:xfrm>
              <a:off x="8213085" y="3532945"/>
              <a:ext cx="681636" cy="3747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1600" b="1" dirty="0">
                  <a:latin typeface="微软雅黑" panose="020B0503020204020204" pitchFamily="34" charset="-122"/>
                  <a:ea typeface="微软雅黑" panose="020B0503020204020204" pitchFamily="34" charset="-122"/>
                </a:rPr>
                <a:t>ACK</a:t>
              </a:r>
            </a:p>
          </p:txBody>
        </p:sp>
        <p:sp>
          <p:nvSpPr>
            <p:cNvPr id="43" name="Line 130"/>
            <p:cNvSpPr>
              <a:spLocks noChangeShapeType="1"/>
            </p:cNvSpPr>
            <p:nvPr/>
          </p:nvSpPr>
          <p:spPr bwMode="auto">
            <a:xfrm>
              <a:off x="2719553" y="3541080"/>
              <a:ext cx="0" cy="936992"/>
            </a:xfrm>
            <a:prstGeom prst="line">
              <a:avLst/>
            </a:prstGeom>
            <a:noFill/>
            <a:ln w="12700">
              <a:solidFill>
                <a:srgbClr val="0000FF"/>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44" name="Line 130"/>
            <p:cNvSpPr>
              <a:spLocks noChangeShapeType="1"/>
            </p:cNvSpPr>
            <p:nvPr/>
          </p:nvSpPr>
          <p:spPr bwMode="auto">
            <a:xfrm>
              <a:off x="4027749" y="3541080"/>
              <a:ext cx="0" cy="936992"/>
            </a:xfrm>
            <a:prstGeom prst="line">
              <a:avLst/>
            </a:prstGeom>
            <a:noFill/>
            <a:ln w="12700">
              <a:solidFill>
                <a:srgbClr val="0000FF"/>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sz="1600" b="1">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xmlns="" val="388454910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36196" y="1636552"/>
            <a:ext cx="8185110" cy="178510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使用 </a:t>
            </a:r>
            <a:r>
              <a:rPr lang="en-US" altLang="zh-CN" sz="2000" b="1" dirty="0" smtClean="0">
                <a:latin typeface="微软雅黑" pitchFamily="34" charset="-122"/>
                <a:ea typeface="微软雅黑" pitchFamily="34" charset="-122"/>
              </a:rPr>
              <a:t>RTS </a:t>
            </a:r>
            <a:r>
              <a:rPr lang="zh-CN" altLang="en-US" sz="2000" b="1" dirty="0" smtClean="0">
                <a:latin typeface="微软雅黑" pitchFamily="34" charset="-122"/>
                <a:ea typeface="微软雅黑" pitchFamily="34" charset="-122"/>
              </a:rPr>
              <a:t>帧和 </a:t>
            </a:r>
            <a:r>
              <a:rPr lang="en-US" altLang="zh-CN" sz="2000" b="1" dirty="0" smtClean="0">
                <a:latin typeface="微软雅黑" pitchFamily="34" charset="-122"/>
                <a:ea typeface="微软雅黑" pitchFamily="34" charset="-122"/>
              </a:rPr>
              <a:t>CTS </a:t>
            </a:r>
            <a:r>
              <a:rPr lang="zh-CN" altLang="en-US" sz="2000" b="1" dirty="0" smtClean="0">
                <a:latin typeface="微软雅黑" pitchFamily="34" charset="-122"/>
                <a:ea typeface="微软雅黑" pitchFamily="34" charset="-122"/>
              </a:rPr>
              <a:t>帧</a:t>
            </a:r>
            <a:r>
              <a:rPr lang="zh-CN" altLang="en-US" sz="2000" b="1" dirty="0">
                <a:latin typeface="微软雅黑" pitchFamily="34" charset="-122"/>
                <a:ea typeface="微软雅黑" pitchFamily="34" charset="-122"/>
              </a:rPr>
              <a:t>会使整个网络的通信效率有所下降。但与数据帧相比，开销不算大。</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相反，若不使用这种控制帧，则一旦发生碰撞而导致数据帧重发，则浪费的时间就更多。</a:t>
            </a:r>
          </a:p>
        </p:txBody>
      </p:sp>
      <p:sp>
        <p:nvSpPr>
          <p:cNvPr id="3" name="AutoShape 5"/>
          <p:cNvSpPr>
            <a:spLocks noChangeArrowheads="1"/>
          </p:cNvSpPr>
          <p:nvPr/>
        </p:nvSpPr>
        <p:spPr bwMode="auto">
          <a:xfrm>
            <a:off x="511897" y="126355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349081" y="1230346"/>
            <a:ext cx="2432076"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对信道进行预约 </a:t>
            </a:r>
          </a:p>
        </p:txBody>
      </p:sp>
    </p:spTree>
    <p:extLst>
      <p:ext uri="{BB962C8B-B14F-4D97-AF65-F5344CB8AC3E}">
        <p14:creationId xmlns:p14="http://schemas.microsoft.com/office/powerpoint/2010/main" xmlns="" val="253403078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36196" y="1083808"/>
            <a:ext cx="8104716" cy="318292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虽然如此，协议还是设有三种情况供用户选择：</a:t>
            </a:r>
          </a:p>
          <a:p>
            <a:pPr marL="810000" indent="-457200" eaLnBrk="0" hangingPunct="0">
              <a:lnSpc>
                <a:spcPts val="3300"/>
              </a:lnSpc>
              <a:buClr>
                <a:srgbClr val="7030A0"/>
              </a:buClr>
              <a:buFont typeface="+mj-lt"/>
              <a:buAutoNum type="arabicPeriod"/>
            </a:pPr>
            <a:r>
              <a:rPr lang="zh-CN" altLang="en-US" sz="2000" b="1" dirty="0" smtClean="0">
                <a:latin typeface="微软雅黑" pitchFamily="34" charset="-122"/>
                <a:ea typeface="微软雅黑" pitchFamily="34" charset="-122"/>
              </a:rPr>
              <a:t>使用 </a:t>
            </a:r>
            <a:r>
              <a:rPr lang="en-US" altLang="zh-CN" sz="2000" b="1" dirty="0" smtClean="0">
                <a:latin typeface="微软雅黑" pitchFamily="34" charset="-122"/>
                <a:ea typeface="微软雅黑" pitchFamily="34" charset="-122"/>
              </a:rPr>
              <a:t>RTS </a:t>
            </a:r>
            <a:r>
              <a:rPr lang="zh-CN" altLang="en-US" sz="2000" b="1" dirty="0" smtClean="0">
                <a:latin typeface="微软雅黑" pitchFamily="34" charset="-122"/>
                <a:ea typeface="微软雅黑" pitchFamily="34" charset="-122"/>
              </a:rPr>
              <a:t>帧和 </a:t>
            </a:r>
            <a:r>
              <a:rPr lang="en-US" altLang="zh-CN" sz="2000" b="1" dirty="0" smtClean="0">
                <a:latin typeface="微软雅黑" pitchFamily="34" charset="-122"/>
                <a:ea typeface="微软雅黑" pitchFamily="34" charset="-122"/>
              </a:rPr>
              <a:t>CTS </a:t>
            </a:r>
            <a:r>
              <a:rPr lang="zh-CN" altLang="en-US" sz="2000" b="1" dirty="0" smtClean="0">
                <a:latin typeface="微软雅黑" pitchFamily="34" charset="-122"/>
                <a:ea typeface="微软雅黑" pitchFamily="34" charset="-122"/>
              </a:rPr>
              <a:t>帧</a:t>
            </a:r>
            <a:r>
              <a:rPr lang="zh-CN" altLang="en-US" sz="2000" b="1" dirty="0">
                <a:latin typeface="微软雅黑" pitchFamily="34" charset="-122"/>
                <a:ea typeface="微软雅黑" pitchFamily="34" charset="-122"/>
              </a:rPr>
              <a:t>；</a:t>
            </a:r>
          </a:p>
          <a:p>
            <a:pPr marL="810000" indent="-457200" eaLnBrk="0" hangingPunct="0">
              <a:lnSpc>
                <a:spcPts val="3300"/>
              </a:lnSpc>
              <a:buClr>
                <a:srgbClr val="7030A0"/>
              </a:buClr>
              <a:buFont typeface="+mj-lt"/>
              <a:buAutoNum type="arabicPeriod"/>
            </a:pPr>
            <a:r>
              <a:rPr lang="zh-CN" altLang="en-US" sz="2000" b="1" dirty="0" smtClean="0">
                <a:latin typeface="微软雅黑" pitchFamily="34" charset="-122"/>
                <a:ea typeface="微软雅黑" pitchFamily="34" charset="-122"/>
              </a:rPr>
              <a:t>只有</a:t>
            </a:r>
            <a:r>
              <a:rPr lang="zh-CN" altLang="en-US" sz="2000" b="1" dirty="0">
                <a:latin typeface="微软雅黑" pitchFamily="34" charset="-122"/>
                <a:ea typeface="微软雅黑" pitchFamily="34" charset="-122"/>
              </a:rPr>
              <a:t>当数据帧的长度超过某一数值时才</a:t>
            </a:r>
            <a:r>
              <a:rPr lang="zh-CN" altLang="en-US" sz="2000" b="1" dirty="0" smtClean="0">
                <a:latin typeface="微软雅黑" pitchFamily="34" charset="-122"/>
                <a:ea typeface="微软雅黑" pitchFamily="34" charset="-122"/>
              </a:rPr>
              <a:t>使用 </a:t>
            </a:r>
            <a:r>
              <a:rPr lang="en-US" altLang="zh-CN" sz="2000" b="1" dirty="0" smtClean="0">
                <a:latin typeface="微软雅黑" pitchFamily="34" charset="-122"/>
                <a:ea typeface="微软雅黑" pitchFamily="34" charset="-122"/>
              </a:rPr>
              <a:t>RTS </a:t>
            </a:r>
            <a:r>
              <a:rPr lang="zh-CN" altLang="en-US" sz="2000" b="1" dirty="0" smtClean="0">
                <a:latin typeface="微软雅黑" pitchFamily="34" charset="-122"/>
                <a:ea typeface="微软雅黑" pitchFamily="34" charset="-122"/>
              </a:rPr>
              <a:t>帧和 </a:t>
            </a:r>
            <a:r>
              <a:rPr lang="en-US" altLang="zh-CN" sz="2000" b="1" dirty="0" smtClean="0">
                <a:latin typeface="微软雅黑" pitchFamily="34" charset="-122"/>
                <a:ea typeface="微软雅黑" pitchFamily="34" charset="-122"/>
              </a:rPr>
              <a:t>CTS </a:t>
            </a:r>
            <a:r>
              <a:rPr lang="zh-CN" altLang="en-US" sz="2000" b="1" dirty="0" smtClean="0">
                <a:latin typeface="微软雅黑" pitchFamily="34" charset="-122"/>
                <a:ea typeface="微软雅黑" pitchFamily="34" charset="-122"/>
              </a:rPr>
              <a:t>帧</a:t>
            </a:r>
            <a:r>
              <a:rPr lang="zh-CN" altLang="en-US" sz="2000" b="1" dirty="0">
                <a:latin typeface="微软雅黑" pitchFamily="34" charset="-122"/>
                <a:ea typeface="微软雅黑" pitchFamily="34" charset="-122"/>
              </a:rPr>
              <a:t>（</a:t>
            </a:r>
            <a:r>
              <a:rPr lang="zh-CN" altLang="en-US" sz="2000" b="1" dirty="0" smtClean="0">
                <a:latin typeface="微软雅黑" pitchFamily="34" charset="-122"/>
                <a:ea typeface="微软雅黑" pitchFamily="34" charset="-122"/>
              </a:rPr>
              <a:t>显然</a:t>
            </a:r>
            <a:r>
              <a:rPr lang="zh-CN" altLang="en-US" sz="2000" b="1" dirty="0">
                <a:latin typeface="微软雅黑" pitchFamily="34" charset="-122"/>
                <a:ea typeface="微软雅黑" pitchFamily="34" charset="-122"/>
              </a:rPr>
              <a:t>，当数据帧本身就很短时，再</a:t>
            </a:r>
            <a:r>
              <a:rPr lang="zh-CN" altLang="en-US" sz="2000" b="1" dirty="0" smtClean="0">
                <a:latin typeface="微软雅黑" pitchFamily="34" charset="-122"/>
                <a:ea typeface="微软雅黑" pitchFamily="34" charset="-122"/>
              </a:rPr>
              <a:t>使用 </a:t>
            </a:r>
            <a:r>
              <a:rPr lang="en-US" altLang="zh-CN" sz="2000" b="1" dirty="0" smtClean="0">
                <a:latin typeface="微软雅黑" pitchFamily="34" charset="-122"/>
                <a:ea typeface="微软雅黑" pitchFamily="34" charset="-122"/>
              </a:rPr>
              <a:t>RTS </a:t>
            </a:r>
            <a:r>
              <a:rPr lang="zh-CN" altLang="en-US" sz="2000" b="1" dirty="0" smtClean="0">
                <a:latin typeface="微软雅黑" pitchFamily="34" charset="-122"/>
                <a:ea typeface="微软雅黑" pitchFamily="34" charset="-122"/>
              </a:rPr>
              <a:t>帧和 </a:t>
            </a:r>
            <a:r>
              <a:rPr lang="en-US" altLang="zh-CN" sz="2000" b="1" dirty="0" smtClean="0">
                <a:latin typeface="微软雅黑" pitchFamily="34" charset="-122"/>
                <a:ea typeface="微软雅黑" pitchFamily="34" charset="-122"/>
              </a:rPr>
              <a:t>CTS </a:t>
            </a:r>
            <a:r>
              <a:rPr lang="zh-CN" altLang="en-US" sz="2000" b="1" dirty="0" smtClean="0">
                <a:latin typeface="微软雅黑" pitchFamily="34" charset="-122"/>
                <a:ea typeface="微软雅黑" pitchFamily="34" charset="-122"/>
              </a:rPr>
              <a:t>帧</a:t>
            </a:r>
            <a:r>
              <a:rPr lang="zh-CN" altLang="en-US" sz="2000" b="1" dirty="0">
                <a:latin typeface="微软雅黑" pitchFamily="34" charset="-122"/>
                <a:ea typeface="微软雅黑" pitchFamily="34" charset="-122"/>
              </a:rPr>
              <a:t>只能增加开销）；</a:t>
            </a:r>
          </a:p>
          <a:p>
            <a:pPr marL="810000" indent="-457200" eaLnBrk="0" hangingPunct="0">
              <a:lnSpc>
                <a:spcPts val="3300"/>
              </a:lnSpc>
              <a:buClr>
                <a:srgbClr val="7030A0"/>
              </a:buClr>
              <a:buFont typeface="+mj-lt"/>
              <a:buAutoNum type="arabicPeriod"/>
            </a:pPr>
            <a:r>
              <a:rPr lang="zh-CN" altLang="en-US" sz="2000" b="1" dirty="0" smtClean="0">
                <a:latin typeface="微软雅黑" pitchFamily="34" charset="-122"/>
                <a:ea typeface="微软雅黑" pitchFamily="34" charset="-122"/>
              </a:rPr>
              <a:t>不使用 </a:t>
            </a:r>
            <a:r>
              <a:rPr lang="en-US" altLang="zh-CN" sz="2000" b="1" dirty="0" smtClean="0">
                <a:latin typeface="微软雅黑" pitchFamily="34" charset="-122"/>
                <a:ea typeface="微软雅黑" pitchFamily="34" charset="-122"/>
              </a:rPr>
              <a:t>RTS </a:t>
            </a:r>
            <a:r>
              <a:rPr lang="zh-CN" altLang="en-US" sz="2000" b="1" dirty="0" smtClean="0">
                <a:latin typeface="微软雅黑" pitchFamily="34" charset="-122"/>
                <a:ea typeface="微软雅黑" pitchFamily="34" charset="-122"/>
              </a:rPr>
              <a:t>帧和 </a:t>
            </a:r>
            <a:r>
              <a:rPr lang="en-US" altLang="zh-CN" sz="2000" b="1" dirty="0" smtClean="0">
                <a:latin typeface="微软雅黑" pitchFamily="34" charset="-122"/>
                <a:ea typeface="微软雅黑" pitchFamily="34" charset="-122"/>
              </a:rPr>
              <a:t>CTS </a:t>
            </a:r>
            <a:r>
              <a:rPr lang="zh-CN" altLang="en-US" sz="2000" b="1" dirty="0" smtClean="0">
                <a:latin typeface="微软雅黑" pitchFamily="34" charset="-122"/>
                <a:ea typeface="微软雅黑" pitchFamily="34" charset="-122"/>
              </a:rPr>
              <a:t>帧。</a:t>
            </a:r>
          </a:p>
          <a:p>
            <a:pPr marL="342900" indent="-342900" eaLnBrk="0" hangingPunct="0">
              <a:lnSpc>
                <a:spcPts val="3300"/>
              </a:lnSpc>
              <a:spcBef>
                <a:spcPts val="1000"/>
              </a:spcBef>
              <a:buClr>
                <a:srgbClr val="0070C0"/>
              </a:buClr>
              <a:buFont typeface="Wingdings" pitchFamily="2" charset="2"/>
              <a:buChar char="l"/>
            </a:pPr>
            <a:r>
              <a:rPr lang="zh-CN" altLang="en-US" sz="2000" b="1" dirty="0">
                <a:latin typeface="微软雅黑" pitchFamily="34" charset="-122"/>
                <a:ea typeface="微软雅黑" pitchFamily="34" charset="-122"/>
              </a:rPr>
              <a:t>虽然协议经过了精心设计，但碰撞仍然会发生。</a:t>
            </a:r>
          </a:p>
        </p:txBody>
      </p:sp>
      <p:sp>
        <p:nvSpPr>
          <p:cNvPr id="3" name="AutoShape 5"/>
          <p:cNvSpPr>
            <a:spLocks noChangeArrowheads="1"/>
          </p:cNvSpPr>
          <p:nvPr/>
        </p:nvSpPr>
        <p:spPr bwMode="auto">
          <a:xfrm>
            <a:off x="511897" y="710813"/>
            <a:ext cx="8129015" cy="337863"/>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349081" y="677602"/>
            <a:ext cx="2432076"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对信道进行预约 </a:t>
            </a:r>
          </a:p>
        </p:txBody>
      </p:sp>
    </p:spTree>
    <p:extLst>
      <p:ext uri="{BB962C8B-B14F-4D97-AF65-F5344CB8AC3E}">
        <p14:creationId xmlns:p14="http://schemas.microsoft.com/office/powerpoint/2010/main" xmlns="" val="57015246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17852" y="1056336"/>
            <a:ext cx="8133857" cy="330098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AutoShape 5"/>
          <p:cNvSpPr>
            <a:spLocks noChangeArrowheads="1"/>
          </p:cNvSpPr>
          <p:nvPr/>
        </p:nvSpPr>
        <p:spPr bwMode="auto">
          <a:xfrm>
            <a:off x="517853" y="637192"/>
            <a:ext cx="8133857"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 name="矩形 3"/>
          <p:cNvSpPr/>
          <p:nvPr/>
        </p:nvSpPr>
        <p:spPr>
          <a:xfrm>
            <a:off x="637984" y="587880"/>
            <a:ext cx="3584636" cy="400110"/>
          </a:xfrm>
          <a:prstGeom prst="rect">
            <a:avLst/>
          </a:prstGeom>
        </p:spPr>
        <p:txBody>
          <a:bodyPr wrap="none">
            <a:spAutoFit/>
          </a:bodyPr>
          <a:lstStyle/>
          <a:p>
            <a:r>
              <a:rPr lang="en-US" altLang="zh-CN" sz="2000" b="1" dirty="0" smtClean="0">
                <a:latin typeface="微软雅黑" pitchFamily="34" charset="-122"/>
                <a:ea typeface="微软雅黑" pitchFamily="34" charset="-122"/>
              </a:rPr>
              <a:t>CSMA/CA </a:t>
            </a:r>
            <a:r>
              <a:rPr lang="zh-CN" altLang="en-US" sz="2000" b="1" dirty="0" smtClean="0">
                <a:latin typeface="微软雅黑" pitchFamily="34" charset="-122"/>
                <a:ea typeface="微软雅黑" pitchFamily="34" charset="-122"/>
              </a:rPr>
              <a:t>协议</a:t>
            </a:r>
            <a:r>
              <a:rPr lang="zh-CN" altLang="en-US" sz="2000" b="1" dirty="0">
                <a:latin typeface="微软雅黑" pitchFamily="34" charset="-122"/>
                <a:ea typeface="微软雅黑" pitchFamily="34" charset="-122"/>
              </a:rPr>
              <a:t>的基本流程图</a:t>
            </a:r>
          </a:p>
        </p:txBody>
      </p:sp>
      <p:grpSp>
        <p:nvGrpSpPr>
          <p:cNvPr id="87" name="组合 86"/>
          <p:cNvGrpSpPr/>
          <p:nvPr/>
        </p:nvGrpSpPr>
        <p:grpSpPr>
          <a:xfrm>
            <a:off x="1688927" y="1118231"/>
            <a:ext cx="5550407" cy="3149197"/>
            <a:chOff x="1705963" y="1118231"/>
            <a:chExt cx="5550407" cy="3149197"/>
          </a:xfrm>
        </p:grpSpPr>
        <p:sp>
          <p:nvSpPr>
            <p:cNvPr id="45" name="Line 53"/>
            <p:cNvSpPr>
              <a:spLocks noChangeShapeType="1"/>
            </p:cNvSpPr>
            <p:nvPr/>
          </p:nvSpPr>
          <p:spPr bwMode="auto">
            <a:xfrm flipV="1">
              <a:off x="5552239" y="1673312"/>
              <a:ext cx="900437" cy="185203"/>
            </a:xfrm>
            <a:prstGeom prst="line">
              <a:avLst/>
            </a:prstGeom>
            <a:noFill/>
            <a:ln w="9525">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050" b="1">
                <a:latin typeface="微软雅黑" panose="020B0503020204020204" pitchFamily="34" charset="-122"/>
                <a:ea typeface="微软雅黑" panose="020B0503020204020204" pitchFamily="34" charset="-122"/>
              </a:endParaRPr>
            </a:p>
          </p:txBody>
        </p:sp>
        <p:sp>
          <p:nvSpPr>
            <p:cNvPr id="46" name="Line 54"/>
            <p:cNvSpPr>
              <a:spLocks noChangeShapeType="1"/>
            </p:cNvSpPr>
            <p:nvPr/>
          </p:nvSpPr>
          <p:spPr bwMode="auto">
            <a:xfrm flipV="1">
              <a:off x="5552240" y="2749764"/>
              <a:ext cx="912983" cy="108855"/>
            </a:xfrm>
            <a:prstGeom prst="line">
              <a:avLst/>
            </a:prstGeom>
            <a:noFill/>
            <a:ln w="9525">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050" b="1">
                <a:latin typeface="微软雅黑" panose="020B0503020204020204" pitchFamily="34" charset="-122"/>
                <a:ea typeface="微软雅黑" panose="020B0503020204020204" pitchFamily="34" charset="-122"/>
              </a:endParaRPr>
            </a:p>
          </p:txBody>
        </p:sp>
        <p:sp>
          <p:nvSpPr>
            <p:cNvPr id="47" name="Line 55"/>
            <p:cNvSpPr>
              <a:spLocks noChangeShapeType="1"/>
            </p:cNvSpPr>
            <p:nvPr/>
          </p:nvSpPr>
          <p:spPr bwMode="auto">
            <a:xfrm flipV="1">
              <a:off x="5552240" y="3799004"/>
              <a:ext cx="900436" cy="105074"/>
            </a:xfrm>
            <a:prstGeom prst="line">
              <a:avLst/>
            </a:prstGeom>
            <a:noFill/>
            <a:ln w="9525">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050" b="1">
                <a:latin typeface="微软雅黑" panose="020B0503020204020204" pitchFamily="34" charset="-122"/>
                <a:ea typeface="微软雅黑" panose="020B0503020204020204" pitchFamily="34" charset="-122"/>
              </a:endParaRPr>
            </a:p>
          </p:txBody>
        </p:sp>
        <p:sp>
          <p:nvSpPr>
            <p:cNvPr id="63" name="Line 71"/>
            <p:cNvSpPr>
              <a:spLocks noChangeShapeType="1"/>
            </p:cNvSpPr>
            <p:nvPr/>
          </p:nvSpPr>
          <p:spPr bwMode="auto">
            <a:xfrm flipV="1">
              <a:off x="5947907" y="2263665"/>
              <a:ext cx="539312" cy="78271"/>
            </a:xfrm>
            <a:prstGeom prst="line">
              <a:avLst/>
            </a:prstGeom>
            <a:noFill/>
            <a:ln w="9525">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050" b="1">
                <a:latin typeface="微软雅黑" panose="020B0503020204020204" pitchFamily="34" charset="-122"/>
                <a:ea typeface="微软雅黑" panose="020B0503020204020204" pitchFamily="34" charset="-122"/>
              </a:endParaRPr>
            </a:p>
          </p:txBody>
        </p:sp>
        <p:sp>
          <p:nvSpPr>
            <p:cNvPr id="65" name="Line 73"/>
            <p:cNvSpPr>
              <a:spLocks noChangeShapeType="1"/>
            </p:cNvSpPr>
            <p:nvPr/>
          </p:nvSpPr>
          <p:spPr bwMode="auto">
            <a:xfrm flipV="1">
              <a:off x="5912614" y="3300085"/>
              <a:ext cx="574606" cy="70681"/>
            </a:xfrm>
            <a:prstGeom prst="line">
              <a:avLst/>
            </a:prstGeom>
            <a:noFill/>
            <a:ln w="9525">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050" b="1">
                <a:latin typeface="微软雅黑" panose="020B0503020204020204" pitchFamily="34" charset="-122"/>
                <a:ea typeface="微软雅黑" panose="020B0503020204020204" pitchFamily="34" charset="-122"/>
              </a:endParaRPr>
            </a:p>
          </p:txBody>
        </p:sp>
        <p:sp>
          <p:nvSpPr>
            <p:cNvPr id="6" name="AutoShape 6"/>
            <p:cNvSpPr>
              <a:spLocks noChangeArrowheads="1"/>
            </p:cNvSpPr>
            <p:nvPr/>
          </p:nvSpPr>
          <p:spPr bwMode="auto">
            <a:xfrm>
              <a:off x="5312272" y="1391981"/>
              <a:ext cx="468000" cy="144000"/>
            </a:xfrm>
            <a:prstGeom prst="flowChartProcess">
              <a:avLst/>
            </a:prstGeom>
            <a:solidFill>
              <a:srgbClr val="99FF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sz="1000" b="1" i="1" dirty="0" err="1">
                  <a:latin typeface="Times New Roman" pitchFamily="18" charset="0"/>
                </a:rPr>
                <a:t>i</a:t>
              </a:r>
              <a:r>
                <a:rPr lang="en-US" altLang="zh-CN" sz="1000" b="1" dirty="0"/>
                <a:t> </a:t>
              </a:r>
              <a:r>
                <a:rPr lang="en-US" altLang="zh-CN" sz="1000" b="1" dirty="0" smtClean="0">
                  <a:latin typeface="微软雅黑" panose="020B0503020204020204" pitchFamily="34" charset="-122"/>
                  <a:ea typeface="微软雅黑" panose="020B0503020204020204" pitchFamily="34" charset="-122"/>
                </a:rPr>
                <a:t>=</a:t>
              </a:r>
              <a:r>
                <a:rPr lang="en-US" altLang="zh-CN" sz="1000" b="1" i="1" dirty="0" smtClean="0">
                  <a:latin typeface="微软雅黑" panose="020B0503020204020204" pitchFamily="34" charset="-122"/>
                  <a:ea typeface="微软雅黑" panose="020B0503020204020204" pitchFamily="34" charset="-122"/>
                </a:rPr>
                <a:t> </a:t>
              </a:r>
              <a:r>
                <a:rPr lang="en-US" altLang="zh-CN" sz="1000" b="1" dirty="0">
                  <a:latin typeface="微软雅黑" panose="020B0503020204020204" pitchFamily="34" charset="-122"/>
                  <a:ea typeface="微软雅黑" panose="020B0503020204020204" pitchFamily="34" charset="-122"/>
                </a:rPr>
                <a:t>0</a:t>
              </a:r>
            </a:p>
          </p:txBody>
        </p:sp>
        <p:sp>
          <p:nvSpPr>
            <p:cNvPr id="7" name="AutoShape 8"/>
            <p:cNvSpPr>
              <a:spLocks noChangeArrowheads="1"/>
            </p:cNvSpPr>
            <p:nvPr/>
          </p:nvSpPr>
          <p:spPr bwMode="auto">
            <a:xfrm>
              <a:off x="5490402" y="1807114"/>
              <a:ext cx="121885" cy="102807"/>
            </a:xfrm>
            <a:prstGeom prst="flowChartDecision">
              <a:avLst/>
            </a:prstGeom>
            <a:solidFill>
              <a:srgbClr val="00FFFF"/>
            </a:solidFill>
            <a:ln w="9525">
              <a:solidFill>
                <a:schemeClr val="tx1"/>
              </a:solidFill>
              <a:miter lim="800000"/>
              <a:headEnd/>
              <a:tailEnd/>
            </a:ln>
            <a:effectLst/>
            <a:extLst/>
          </p:spPr>
          <p:txBody>
            <a:bodyPr wrap="none" anchor="ctr"/>
            <a:lstStyle/>
            <a:p>
              <a:endParaRPr lang="zh-CN" altLang="en-US" sz="1050" b="1">
                <a:latin typeface="微软雅黑" panose="020B0503020204020204" pitchFamily="34" charset="-122"/>
                <a:ea typeface="微软雅黑" panose="020B0503020204020204" pitchFamily="34" charset="-122"/>
              </a:endParaRPr>
            </a:p>
          </p:txBody>
        </p:sp>
        <p:cxnSp>
          <p:nvCxnSpPr>
            <p:cNvPr id="8" name="AutoShape 10"/>
            <p:cNvCxnSpPr>
              <a:cxnSpLocks noChangeShapeType="1"/>
              <a:stCxn id="6" idx="2"/>
              <a:endCxn id="7" idx="0"/>
            </p:cNvCxnSpPr>
            <p:nvPr/>
          </p:nvCxnSpPr>
          <p:spPr bwMode="auto">
            <a:xfrm>
              <a:off x="5546272" y="1535981"/>
              <a:ext cx="5073" cy="271133"/>
            </a:xfrm>
            <a:prstGeom prst="straightConnector1">
              <a:avLst/>
            </a:prstGeom>
            <a:noFill/>
            <a:ln w="12700">
              <a:solidFill>
                <a:srgbClr val="0000FF"/>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9" name="AutoShape 13"/>
            <p:cNvCxnSpPr>
              <a:cxnSpLocks noChangeShapeType="1"/>
              <a:stCxn id="7" idx="1"/>
            </p:cNvCxnSpPr>
            <p:nvPr/>
          </p:nvCxnSpPr>
          <p:spPr bwMode="auto">
            <a:xfrm rot="10800000" flipH="1">
              <a:off x="5490402" y="1673314"/>
              <a:ext cx="60046" cy="185204"/>
            </a:xfrm>
            <a:prstGeom prst="bentConnector4">
              <a:avLst>
                <a:gd name="adj1" fmla="val -632838"/>
                <a:gd name="adj2" fmla="val 99995"/>
              </a:avLst>
            </a:prstGeom>
            <a:noFill/>
            <a:ln w="12700">
              <a:solidFill>
                <a:srgbClr val="0000FF"/>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1" name="AutoShape 16"/>
            <p:cNvCxnSpPr>
              <a:cxnSpLocks noChangeShapeType="1"/>
              <a:stCxn id="7" idx="2"/>
            </p:cNvCxnSpPr>
            <p:nvPr/>
          </p:nvCxnSpPr>
          <p:spPr bwMode="auto">
            <a:xfrm flipH="1">
              <a:off x="5550448" y="1909922"/>
              <a:ext cx="896" cy="71814"/>
            </a:xfrm>
            <a:prstGeom prst="straightConnector1">
              <a:avLst/>
            </a:prstGeom>
            <a:noFill/>
            <a:ln w="12700">
              <a:solidFill>
                <a:srgbClr val="0000FF"/>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2" name="AutoShape 17"/>
            <p:cNvSpPr>
              <a:spLocks noChangeArrowheads="1"/>
            </p:cNvSpPr>
            <p:nvPr/>
          </p:nvSpPr>
          <p:spPr bwMode="auto">
            <a:xfrm>
              <a:off x="5155906" y="1981735"/>
              <a:ext cx="792000" cy="171598"/>
            </a:xfrm>
            <a:prstGeom prst="flowChartProcess">
              <a:avLst/>
            </a:prstGeom>
            <a:solidFill>
              <a:srgbClr val="99FF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1000" b="1" dirty="0">
                  <a:latin typeface="微软雅黑" panose="020B0503020204020204" pitchFamily="34" charset="-122"/>
                  <a:ea typeface="微软雅黑" panose="020B0503020204020204" pitchFamily="34" charset="-122"/>
                </a:rPr>
                <a:t>等待 </a:t>
              </a:r>
              <a:r>
                <a:rPr lang="en-US" altLang="zh-CN" sz="1000" b="1" dirty="0">
                  <a:latin typeface="微软雅黑" panose="020B0503020204020204" pitchFamily="34" charset="-122"/>
                  <a:ea typeface="微软雅黑" panose="020B0503020204020204" pitchFamily="34" charset="-122"/>
                </a:rPr>
                <a:t>DIFS</a:t>
              </a:r>
            </a:p>
          </p:txBody>
        </p:sp>
        <p:sp>
          <p:nvSpPr>
            <p:cNvPr id="13" name="AutoShape 18"/>
            <p:cNvSpPr>
              <a:spLocks noChangeArrowheads="1"/>
            </p:cNvSpPr>
            <p:nvPr/>
          </p:nvSpPr>
          <p:spPr bwMode="auto">
            <a:xfrm>
              <a:off x="5155906" y="2256140"/>
              <a:ext cx="792000" cy="171597"/>
            </a:xfrm>
            <a:prstGeom prst="flowChartProcess">
              <a:avLst/>
            </a:prstGeom>
            <a:solidFill>
              <a:srgbClr val="99FF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1000" b="1" dirty="0">
                  <a:latin typeface="微软雅黑" panose="020B0503020204020204" pitchFamily="34" charset="-122"/>
                  <a:ea typeface="微软雅黑" panose="020B0503020204020204" pitchFamily="34" charset="-122"/>
                </a:rPr>
                <a:t>发送 </a:t>
              </a:r>
              <a:r>
                <a:rPr lang="en-US" altLang="zh-CN" sz="1000" b="1" dirty="0">
                  <a:latin typeface="微软雅黑" panose="020B0503020204020204" pitchFamily="34" charset="-122"/>
                  <a:ea typeface="微软雅黑" panose="020B0503020204020204" pitchFamily="34" charset="-122"/>
                </a:rPr>
                <a:t>RTS</a:t>
              </a:r>
            </a:p>
          </p:txBody>
        </p:sp>
        <p:cxnSp>
          <p:nvCxnSpPr>
            <p:cNvPr id="14" name="AutoShape 19"/>
            <p:cNvCxnSpPr>
              <a:cxnSpLocks noChangeShapeType="1"/>
              <a:stCxn id="12" idx="2"/>
              <a:endCxn id="13" idx="0"/>
            </p:cNvCxnSpPr>
            <p:nvPr/>
          </p:nvCxnSpPr>
          <p:spPr bwMode="auto">
            <a:xfrm>
              <a:off x="5551906" y="2153333"/>
              <a:ext cx="0" cy="102807"/>
            </a:xfrm>
            <a:prstGeom prst="straightConnector1">
              <a:avLst/>
            </a:prstGeom>
            <a:noFill/>
            <a:ln w="12700">
              <a:solidFill>
                <a:srgbClr val="0000FF"/>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5" name="AutoShape 20"/>
            <p:cNvSpPr>
              <a:spLocks noChangeArrowheads="1"/>
            </p:cNvSpPr>
            <p:nvPr/>
          </p:nvSpPr>
          <p:spPr bwMode="auto">
            <a:xfrm>
              <a:off x="5155906" y="2530544"/>
              <a:ext cx="792000" cy="171598"/>
            </a:xfrm>
            <a:prstGeom prst="flowChartProcess">
              <a:avLst/>
            </a:prstGeom>
            <a:solidFill>
              <a:srgbClr val="99FF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1000" b="1" dirty="0">
                  <a:latin typeface="微软雅黑" panose="020B0503020204020204" pitchFamily="34" charset="-122"/>
                  <a:ea typeface="微软雅黑" panose="020B0503020204020204" pitchFamily="34" charset="-122"/>
                </a:rPr>
                <a:t>计时器置位</a:t>
              </a:r>
            </a:p>
          </p:txBody>
        </p:sp>
        <p:cxnSp>
          <p:nvCxnSpPr>
            <p:cNvPr id="16" name="AutoShape 21"/>
            <p:cNvCxnSpPr>
              <a:cxnSpLocks noChangeShapeType="1"/>
            </p:cNvCxnSpPr>
            <p:nvPr/>
          </p:nvCxnSpPr>
          <p:spPr bwMode="auto">
            <a:xfrm flipH="1">
              <a:off x="5550448" y="2424713"/>
              <a:ext cx="896" cy="105831"/>
            </a:xfrm>
            <a:prstGeom prst="straightConnector1">
              <a:avLst/>
            </a:prstGeom>
            <a:noFill/>
            <a:ln w="12700">
              <a:solidFill>
                <a:srgbClr val="0000FF"/>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7" name="AutoShape 22"/>
            <p:cNvSpPr>
              <a:spLocks noChangeArrowheads="1"/>
            </p:cNvSpPr>
            <p:nvPr/>
          </p:nvSpPr>
          <p:spPr bwMode="auto">
            <a:xfrm>
              <a:off x="5487713" y="2807217"/>
              <a:ext cx="121885" cy="102807"/>
            </a:xfrm>
            <a:prstGeom prst="flowChartDecision">
              <a:avLst/>
            </a:prstGeom>
            <a:solidFill>
              <a:srgbClr val="00FFFF"/>
            </a:solidFill>
            <a:ln w="9525">
              <a:solidFill>
                <a:schemeClr val="tx1"/>
              </a:solidFill>
              <a:miter lim="800000"/>
              <a:headEnd/>
              <a:tailEnd/>
            </a:ln>
            <a:effectLst/>
            <a:extLst/>
          </p:spPr>
          <p:txBody>
            <a:bodyPr wrap="none" anchor="ctr"/>
            <a:lstStyle/>
            <a:p>
              <a:endParaRPr lang="zh-CN" altLang="en-US" sz="1050" b="1">
                <a:latin typeface="微软雅黑" panose="020B0503020204020204" pitchFamily="34" charset="-122"/>
                <a:ea typeface="微软雅黑" panose="020B0503020204020204" pitchFamily="34" charset="-122"/>
              </a:endParaRPr>
            </a:p>
          </p:txBody>
        </p:sp>
        <p:cxnSp>
          <p:nvCxnSpPr>
            <p:cNvPr id="18" name="AutoShape 23"/>
            <p:cNvCxnSpPr>
              <a:cxnSpLocks noChangeShapeType="1"/>
            </p:cNvCxnSpPr>
            <p:nvPr/>
          </p:nvCxnSpPr>
          <p:spPr bwMode="auto">
            <a:xfrm flipH="1">
              <a:off x="5550448" y="2699118"/>
              <a:ext cx="896" cy="105831"/>
            </a:xfrm>
            <a:prstGeom prst="straightConnector1">
              <a:avLst/>
            </a:prstGeom>
            <a:noFill/>
            <a:ln w="12700">
              <a:solidFill>
                <a:srgbClr val="0000FF"/>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9" name="AutoShape 24"/>
            <p:cNvCxnSpPr>
              <a:cxnSpLocks noChangeShapeType="1"/>
            </p:cNvCxnSpPr>
            <p:nvPr/>
          </p:nvCxnSpPr>
          <p:spPr bwMode="auto">
            <a:xfrm flipH="1">
              <a:off x="5546863" y="2910780"/>
              <a:ext cx="896" cy="105831"/>
            </a:xfrm>
            <a:prstGeom prst="straightConnector1">
              <a:avLst/>
            </a:prstGeom>
            <a:noFill/>
            <a:ln w="12700">
              <a:solidFill>
                <a:srgbClr val="0000FF"/>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0" name="AutoShape 25"/>
            <p:cNvSpPr>
              <a:spLocks noChangeArrowheads="1"/>
            </p:cNvSpPr>
            <p:nvPr/>
          </p:nvSpPr>
          <p:spPr bwMode="auto">
            <a:xfrm>
              <a:off x="5155906" y="3010563"/>
              <a:ext cx="792000" cy="171597"/>
            </a:xfrm>
            <a:prstGeom prst="flowChartProcess">
              <a:avLst/>
            </a:prstGeom>
            <a:solidFill>
              <a:srgbClr val="99FF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1000" b="1" dirty="0">
                  <a:latin typeface="微软雅黑" panose="020B0503020204020204" pitchFamily="34" charset="-122"/>
                  <a:ea typeface="微软雅黑" panose="020B0503020204020204" pitchFamily="34" charset="-122"/>
                </a:rPr>
                <a:t>等待 </a:t>
              </a:r>
              <a:r>
                <a:rPr lang="en-US" altLang="zh-CN" sz="1000" b="1" dirty="0">
                  <a:latin typeface="微软雅黑" panose="020B0503020204020204" pitchFamily="34" charset="-122"/>
                  <a:ea typeface="微软雅黑" panose="020B0503020204020204" pitchFamily="34" charset="-122"/>
                </a:rPr>
                <a:t>SIFS</a:t>
              </a:r>
            </a:p>
          </p:txBody>
        </p:sp>
        <p:cxnSp>
          <p:nvCxnSpPr>
            <p:cNvPr id="21" name="AutoShape 26"/>
            <p:cNvCxnSpPr>
              <a:cxnSpLocks noChangeShapeType="1"/>
            </p:cNvCxnSpPr>
            <p:nvPr/>
          </p:nvCxnSpPr>
          <p:spPr bwMode="auto">
            <a:xfrm flipH="1">
              <a:off x="5550448" y="3179137"/>
              <a:ext cx="896" cy="105831"/>
            </a:xfrm>
            <a:prstGeom prst="straightConnector1">
              <a:avLst/>
            </a:prstGeom>
            <a:noFill/>
            <a:ln w="12700">
              <a:solidFill>
                <a:srgbClr val="0000FF"/>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2" name="AutoShape 27"/>
            <p:cNvSpPr>
              <a:spLocks noChangeArrowheads="1"/>
            </p:cNvSpPr>
            <p:nvPr/>
          </p:nvSpPr>
          <p:spPr bwMode="auto">
            <a:xfrm>
              <a:off x="5155906" y="3284968"/>
              <a:ext cx="792000" cy="171598"/>
            </a:xfrm>
            <a:prstGeom prst="flowChartProcess">
              <a:avLst/>
            </a:prstGeom>
            <a:solidFill>
              <a:srgbClr val="CC00FF"/>
            </a:solidFill>
            <a:ln>
              <a:solidFill>
                <a:srgbClr val="CC00FF"/>
              </a:solidFill>
              <a:headEnd/>
              <a:tailEnd/>
            </a:ln>
            <a:extLst/>
          </p:spPr>
          <p:style>
            <a:lnRef idx="2">
              <a:schemeClr val="dk1"/>
            </a:lnRef>
            <a:fillRef idx="1">
              <a:schemeClr val="lt1"/>
            </a:fillRef>
            <a:effectRef idx="0">
              <a:schemeClr val="dk1"/>
            </a:effectRef>
            <a:fontRef idx="minor">
              <a:schemeClr val="dk1"/>
            </a:fontRef>
          </p:style>
          <p:txBody>
            <a:bodyPr wrap="none" anchor="ctr"/>
            <a:lstStyle/>
            <a:p>
              <a:pPr algn="ctr"/>
              <a:r>
                <a:rPr lang="zh-CN" altLang="en-US" sz="1000" b="1" dirty="0">
                  <a:solidFill>
                    <a:schemeClr val="bg1"/>
                  </a:solidFill>
                  <a:latin typeface="微软雅黑" panose="020B0503020204020204" pitchFamily="34" charset="-122"/>
                  <a:ea typeface="微软雅黑" panose="020B0503020204020204" pitchFamily="34" charset="-122"/>
                </a:rPr>
                <a:t>发送数据帧</a:t>
              </a:r>
            </a:p>
          </p:txBody>
        </p:sp>
        <p:cxnSp>
          <p:nvCxnSpPr>
            <p:cNvPr id="23" name="AutoShape 28"/>
            <p:cNvCxnSpPr>
              <a:cxnSpLocks noChangeShapeType="1"/>
            </p:cNvCxnSpPr>
            <p:nvPr/>
          </p:nvCxnSpPr>
          <p:spPr bwMode="auto">
            <a:xfrm flipH="1">
              <a:off x="5550448" y="3453541"/>
              <a:ext cx="896" cy="105831"/>
            </a:xfrm>
            <a:prstGeom prst="straightConnector1">
              <a:avLst/>
            </a:prstGeom>
            <a:noFill/>
            <a:ln w="12700">
              <a:solidFill>
                <a:srgbClr val="0000FF"/>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4" name="AutoShape 29"/>
            <p:cNvSpPr>
              <a:spLocks noChangeArrowheads="1"/>
            </p:cNvSpPr>
            <p:nvPr/>
          </p:nvSpPr>
          <p:spPr bwMode="auto">
            <a:xfrm>
              <a:off x="5150506" y="3559372"/>
              <a:ext cx="802800" cy="171597"/>
            </a:xfrm>
            <a:prstGeom prst="flowChartProcess">
              <a:avLst/>
            </a:prstGeom>
            <a:solidFill>
              <a:srgbClr val="99FF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1000" b="1" dirty="0">
                  <a:latin typeface="微软雅黑" panose="020B0503020204020204" pitchFamily="34" charset="-122"/>
                  <a:ea typeface="微软雅黑" panose="020B0503020204020204" pitchFamily="34" charset="-122"/>
                </a:rPr>
                <a:t>计时器置位</a:t>
              </a:r>
            </a:p>
          </p:txBody>
        </p:sp>
        <p:sp>
          <p:nvSpPr>
            <p:cNvPr id="25" name="AutoShape 30"/>
            <p:cNvSpPr>
              <a:spLocks noChangeArrowheads="1"/>
            </p:cNvSpPr>
            <p:nvPr/>
          </p:nvSpPr>
          <p:spPr bwMode="auto">
            <a:xfrm>
              <a:off x="5484128" y="3842848"/>
              <a:ext cx="121885" cy="102807"/>
            </a:xfrm>
            <a:prstGeom prst="flowChartDecision">
              <a:avLst/>
            </a:prstGeom>
            <a:solidFill>
              <a:srgbClr val="00FFFF"/>
            </a:solidFill>
            <a:ln w="9525">
              <a:solidFill>
                <a:schemeClr val="tx1"/>
              </a:solidFill>
              <a:miter lim="800000"/>
              <a:headEnd/>
              <a:tailEnd/>
            </a:ln>
            <a:effectLst/>
            <a:extLst/>
          </p:spPr>
          <p:txBody>
            <a:bodyPr wrap="none" anchor="ctr"/>
            <a:lstStyle/>
            <a:p>
              <a:endParaRPr lang="zh-CN" altLang="en-US" sz="1050" b="1">
                <a:latin typeface="微软雅黑" panose="020B0503020204020204" pitchFamily="34" charset="-122"/>
                <a:ea typeface="微软雅黑" panose="020B0503020204020204" pitchFamily="34" charset="-122"/>
              </a:endParaRPr>
            </a:p>
          </p:txBody>
        </p:sp>
        <p:cxnSp>
          <p:nvCxnSpPr>
            <p:cNvPr id="26" name="AutoShape 31"/>
            <p:cNvCxnSpPr>
              <a:cxnSpLocks noChangeShapeType="1"/>
            </p:cNvCxnSpPr>
            <p:nvPr/>
          </p:nvCxnSpPr>
          <p:spPr bwMode="auto">
            <a:xfrm flipH="1">
              <a:off x="5546863" y="3734749"/>
              <a:ext cx="896" cy="105831"/>
            </a:xfrm>
            <a:prstGeom prst="straightConnector1">
              <a:avLst/>
            </a:prstGeom>
            <a:noFill/>
            <a:ln w="12700">
              <a:solidFill>
                <a:srgbClr val="0000FF"/>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7" name="AutoShape 32"/>
            <p:cNvCxnSpPr>
              <a:cxnSpLocks noChangeShapeType="1"/>
            </p:cNvCxnSpPr>
            <p:nvPr/>
          </p:nvCxnSpPr>
          <p:spPr bwMode="auto">
            <a:xfrm flipH="1">
              <a:off x="5543278" y="3946411"/>
              <a:ext cx="896" cy="105831"/>
            </a:xfrm>
            <a:prstGeom prst="straightConnector1">
              <a:avLst/>
            </a:prstGeom>
            <a:noFill/>
            <a:ln w="12700">
              <a:solidFill>
                <a:srgbClr val="0000FF"/>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8" name="Oval 33"/>
            <p:cNvSpPr>
              <a:spLocks noChangeArrowheads="1"/>
            </p:cNvSpPr>
            <p:nvPr/>
          </p:nvSpPr>
          <p:spPr bwMode="auto">
            <a:xfrm>
              <a:off x="5458138" y="4080294"/>
              <a:ext cx="162214" cy="136825"/>
            </a:xfrm>
            <a:prstGeom prst="ellipse">
              <a:avLst/>
            </a:prstGeom>
            <a:solidFill>
              <a:srgbClr val="FFFF00"/>
            </a:solidFill>
            <a:ln w="12700">
              <a:headEnd/>
              <a:tailEnd/>
            </a:ln>
            <a:extLst/>
          </p:spPr>
          <p:style>
            <a:lnRef idx="2">
              <a:schemeClr val="dk1"/>
            </a:lnRef>
            <a:fillRef idx="1">
              <a:schemeClr val="lt1"/>
            </a:fillRef>
            <a:effectRef idx="0">
              <a:schemeClr val="dk1"/>
            </a:effectRef>
            <a:fontRef idx="minor">
              <a:schemeClr val="dk1"/>
            </a:fontRef>
          </p:style>
          <p:txBody>
            <a:bodyPr wrap="none" anchor="ctr"/>
            <a:lstStyle/>
            <a:p>
              <a:endParaRPr lang="zh-CN" altLang="en-US" sz="1050" b="1">
                <a:latin typeface="微软雅黑" panose="020B0503020204020204" pitchFamily="34" charset="-122"/>
                <a:ea typeface="微软雅黑" panose="020B0503020204020204" pitchFamily="34" charset="-122"/>
              </a:endParaRPr>
            </a:p>
          </p:txBody>
        </p:sp>
        <p:sp>
          <p:nvSpPr>
            <p:cNvPr id="29" name="AutoShape 34"/>
            <p:cNvSpPr>
              <a:spLocks noChangeArrowheads="1"/>
            </p:cNvSpPr>
            <p:nvPr/>
          </p:nvSpPr>
          <p:spPr bwMode="auto">
            <a:xfrm>
              <a:off x="3739231" y="3814122"/>
              <a:ext cx="649753" cy="171598"/>
            </a:xfrm>
            <a:prstGeom prst="flowChartProcess">
              <a:avLst/>
            </a:pr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sz="1000" b="1" i="1" dirty="0" err="1">
                  <a:latin typeface="Times New Roman" pitchFamily="18" charset="0"/>
                </a:rPr>
                <a:t>i</a:t>
              </a:r>
              <a:r>
                <a:rPr lang="en-US" altLang="zh-CN" sz="1000" b="1" i="1" dirty="0" smtClean="0">
                  <a:latin typeface="微软雅黑" panose="020B0503020204020204" pitchFamily="34" charset="-122"/>
                  <a:ea typeface="微软雅黑" panose="020B0503020204020204" pitchFamily="34" charset="-122"/>
                </a:rPr>
                <a:t> </a:t>
              </a:r>
              <a:r>
                <a:rPr lang="en-US" altLang="zh-CN" sz="1000" b="1" dirty="0" smtClean="0">
                  <a:latin typeface="微软雅黑" panose="020B0503020204020204" pitchFamily="34" charset="-122"/>
                  <a:ea typeface="微软雅黑" panose="020B0503020204020204" pitchFamily="34" charset="-122"/>
                </a:rPr>
                <a:t>=</a:t>
              </a:r>
              <a:r>
                <a:rPr lang="en-US" altLang="zh-CN" sz="1000" b="1" i="1" dirty="0">
                  <a:latin typeface="Times New Roman" pitchFamily="18" charset="0"/>
                </a:rPr>
                <a:t> </a:t>
              </a:r>
              <a:r>
                <a:rPr lang="en-US" altLang="zh-CN" sz="1000" b="1" i="1" dirty="0" err="1">
                  <a:latin typeface="Times New Roman" pitchFamily="18" charset="0"/>
                </a:rPr>
                <a:t>i</a:t>
              </a:r>
              <a:r>
                <a:rPr lang="en-US" altLang="zh-CN" sz="1000" b="1" dirty="0"/>
                <a:t> </a:t>
              </a:r>
              <a:r>
                <a:rPr lang="en-US" altLang="zh-CN" sz="1000" b="1" dirty="0" smtClean="0">
                  <a:latin typeface="微软雅黑" panose="020B0503020204020204" pitchFamily="34" charset="-122"/>
                  <a:ea typeface="微软雅黑" panose="020B0503020204020204" pitchFamily="34" charset="-122"/>
                </a:rPr>
                <a:t>+ </a:t>
              </a:r>
              <a:r>
                <a:rPr lang="en-US" altLang="zh-CN" sz="1000" b="1" dirty="0">
                  <a:latin typeface="微软雅黑" panose="020B0503020204020204" pitchFamily="34" charset="-122"/>
                  <a:ea typeface="微软雅黑" panose="020B0503020204020204" pitchFamily="34" charset="-122"/>
                </a:rPr>
                <a:t>1</a:t>
              </a:r>
            </a:p>
          </p:txBody>
        </p:sp>
        <p:cxnSp>
          <p:nvCxnSpPr>
            <p:cNvPr id="32" name="AutoShape 37"/>
            <p:cNvCxnSpPr>
              <a:cxnSpLocks noChangeShapeType="1"/>
              <a:stCxn id="25" idx="1"/>
              <a:endCxn id="29" idx="3"/>
            </p:cNvCxnSpPr>
            <p:nvPr/>
          </p:nvCxnSpPr>
          <p:spPr bwMode="auto">
            <a:xfrm flipH="1">
              <a:off x="4388984" y="3894252"/>
              <a:ext cx="1095144" cy="5669"/>
            </a:xfrm>
            <a:prstGeom prst="straightConnector1">
              <a:avLst/>
            </a:prstGeom>
            <a:noFill/>
            <a:ln w="12700">
              <a:solidFill>
                <a:srgbClr val="0000FF"/>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3" name="AutoShape 40"/>
            <p:cNvCxnSpPr>
              <a:cxnSpLocks noChangeShapeType="1"/>
              <a:stCxn id="17" idx="1"/>
            </p:cNvCxnSpPr>
            <p:nvPr/>
          </p:nvCxnSpPr>
          <p:spPr bwMode="auto">
            <a:xfrm rot="10800000" flipV="1">
              <a:off x="4859469" y="2858620"/>
              <a:ext cx="628244" cy="1043191"/>
            </a:xfrm>
            <a:prstGeom prst="bentConnector2">
              <a:avLst/>
            </a:prstGeom>
            <a:noFill/>
            <a:ln w="12700">
              <a:solidFill>
                <a:srgbClr val="0000FF"/>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34" name="AutoShape 41"/>
            <p:cNvSpPr>
              <a:spLocks noChangeArrowheads="1"/>
            </p:cNvSpPr>
            <p:nvPr/>
          </p:nvSpPr>
          <p:spPr bwMode="auto">
            <a:xfrm>
              <a:off x="3052145" y="3845116"/>
              <a:ext cx="121885" cy="102807"/>
            </a:xfrm>
            <a:prstGeom prst="flowChartDecision">
              <a:avLst/>
            </a:prstGeom>
            <a:solidFill>
              <a:srgbClr val="00FFFF"/>
            </a:solidFill>
            <a:ln w="9525">
              <a:solidFill>
                <a:schemeClr val="tx1"/>
              </a:solidFill>
              <a:miter lim="800000"/>
              <a:headEnd/>
              <a:tailEnd/>
            </a:ln>
            <a:effectLst/>
            <a:extLst/>
          </p:spPr>
          <p:txBody>
            <a:bodyPr wrap="none" anchor="ctr"/>
            <a:lstStyle/>
            <a:p>
              <a:endParaRPr lang="zh-CN" altLang="en-US" sz="1050" b="1">
                <a:latin typeface="微软雅黑" panose="020B0503020204020204" pitchFamily="34" charset="-122"/>
                <a:ea typeface="微软雅黑" panose="020B0503020204020204" pitchFamily="34" charset="-122"/>
              </a:endParaRPr>
            </a:p>
          </p:txBody>
        </p:sp>
        <p:cxnSp>
          <p:nvCxnSpPr>
            <p:cNvPr id="35" name="AutoShape 43"/>
            <p:cNvCxnSpPr>
              <a:cxnSpLocks noChangeShapeType="1"/>
            </p:cNvCxnSpPr>
            <p:nvPr/>
          </p:nvCxnSpPr>
          <p:spPr bwMode="auto">
            <a:xfrm flipH="1">
              <a:off x="3111295" y="3948679"/>
              <a:ext cx="896" cy="105831"/>
            </a:xfrm>
            <a:prstGeom prst="straightConnector1">
              <a:avLst/>
            </a:prstGeom>
            <a:noFill/>
            <a:ln w="12700">
              <a:solidFill>
                <a:srgbClr val="0000FF"/>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36" name="Oval 44"/>
            <p:cNvSpPr>
              <a:spLocks noChangeArrowheads="1"/>
            </p:cNvSpPr>
            <p:nvPr/>
          </p:nvSpPr>
          <p:spPr bwMode="auto">
            <a:xfrm>
              <a:off x="3032979" y="4089386"/>
              <a:ext cx="162214" cy="136824"/>
            </a:xfrm>
            <a:prstGeom prst="ellipse">
              <a:avLst/>
            </a:prstGeom>
            <a:solidFill>
              <a:srgbClr val="FFFF00"/>
            </a:solidFill>
            <a:ln w="12700">
              <a:headEnd/>
              <a:tailEnd/>
            </a:ln>
            <a:extLst/>
          </p:spPr>
          <p:style>
            <a:lnRef idx="2">
              <a:schemeClr val="dk1"/>
            </a:lnRef>
            <a:fillRef idx="1">
              <a:schemeClr val="lt1"/>
            </a:fillRef>
            <a:effectRef idx="0">
              <a:schemeClr val="dk1"/>
            </a:effectRef>
            <a:fontRef idx="minor">
              <a:schemeClr val="dk1"/>
            </a:fontRef>
          </p:style>
          <p:txBody>
            <a:bodyPr wrap="none" anchor="ctr"/>
            <a:lstStyle/>
            <a:p>
              <a:endParaRPr lang="zh-CN" altLang="en-US" sz="1050" b="1">
                <a:latin typeface="微软雅黑" panose="020B0503020204020204" pitchFamily="34" charset="-122"/>
                <a:ea typeface="微软雅黑" panose="020B0503020204020204" pitchFamily="34" charset="-122"/>
              </a:endParaRPr>
            </a:p>
          </p:txBody>
        </p:sp>
        <p:sp>
          <p:nvSpPr>
            <p:cNvPr id="37" name="AutoShape 45"/>
            <p:cNvSpPr>
              <a:spLocks noChangeArrowheads="1"/>
            </p:cNvSpPr>
            <p:nvPr/>
          </p:nvSpPr>
          <p:spPr bwMode="auto">
            <a:xfrm>
              <a:off x="2593068" y="2256140"/>
              <a:ext cx="1037887" cy="388551"/>
            </a:xfrm>
            <a:prstGeom prst="flowChartProcess">
              <a:avLst/>
            </a:prstGeom>
            <a:solidFill>
              <a:srgbClr val="99FF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1000" b="1" dirty="0">
                  <a:latin typeface="微软雅黑" panose="020B0503020204020204" pitchFamily="34" charset="-122"/>
                  <a:ea typeface="微软雅黑" panose="020B0503020204020204" pitchFamily="34" charset="-122"/>
                </a:rPr>
                <a:t>计算退避时间</a:t>
              </a:r>
            </a:p>
            <a:p>
              <a:pPr algn="ctr"/>
              <a:r>
                <a:rPr lang="zh-CN" altLang="en-US" sz="1000" b="1" dirty="0">
                  <a:latin typeface="微软雅黑" panose="020B0503020204020204" pitchFamily="34" charset="-122"/>
                  <a:ea typeface="微软雅黑" panose="020B0503020204020204" pitchFamily="34" charset="-122"/>
                </a:rPr>
                <a:t>并等待</a:t>
              </a:r>
            </a:p>
          </p:txBody>
        </p:sp>
        <p:sp>
          <p:nvSpPr>
            <p:cNvPr id="38" name="AutoShape 46"/>
            <p:cNvSpPr>
              <a:spLocks noChangeArrowheads="1"/>
            </p:cNvSpPr>
            <p:nvPr/>
          </p:nvSpPr>
          <p:spPr bwMode="auto">
            <a:xfrm>
              <a:off x="1705963" y="3662180"/>
              <a:ext cx="767229" cy="241898"/>
            </a:xfrm>
            <a:prstGeom prst="flowChartDocument">
              <a:avLst/>
            </a:prstGeom>
            <a:solidFill>
              <a:srgbClr val="0066FF"/>
            </a:solidFill>
            <a:ln w="9525">
              <a:solidFill>
                <a:schemeClr val="tx1"/>
              </a:solidFill>
              <a:miter lim="800000"/>
              <a:headEnd/>
              <a:tailEnd/>
            </a:ln>
            <a:effectLst/>
            <a:extLst/>
          </p:spPr>
          <p:txBody>
            <a:bodyPr wrap="none" anchor="ctr"/>
            <a:lstStyle/>
            <a:p>
              <a:pPr algn="ctr"/>
              <a:r>
                <a:rPr lang="en-US" altLang="zh-CN" sz="1000" b="1" i="1" dirty="0" err="1">
                  <a:solidFill>
                    <a:schemeClr val="bg1"/>
                  </a:solidFill>
                  <a:latin typeface="Times New Roman" pitchFamily="18" charset="0"/>
                </a:rPr>
                <a:t>i</a:t>
              </a:r>
              <a:r>
                <a:rPr lang="en-US" altLang="zh-CN" sz="1000" b="1" dirty="0">
                  <a:solidFill>
                    <a:schemeClr val="bg1"/>
                  </a:solidFill>
                </a:rPr>
                <a:t> </a:t>
              </a:r>
              <a:r>
                <a:rPr lang="en-US" altLang="zh-CN" sz="1000" b="1" dirty="0" smtClean="0">
                  <a:solidFill>
                    <a:schemeClr val="bg1"/>
                  </a:solidFill>
                  <a:latin typeface="微软雅黑" panose="020B0503020204020204" pitchFamily="34" charset="-122"/>
                  <a:ea typeface="微软雅黑" panose="020B0503020204020204" pitchFamily="34" charset="-122"/>
                </a:rPr>
                <a:t>&lt; </a:t>
              </a:r>
              <a:r>
                <a:rPr lang="zh-CN" altLang="en-US" sz="1000" b="1" dirty="0">
                  <a:solidFill>
                    <a:schemeClr val="bg1"/>
                  </a:solidFill>
                  <a:latin typeface="微软雅黑" panose="020B0503020204020204" pitchFamily="34" charset="-122"/>
                  <a:ea typeface="微软雅黑" panose="020B0503020204020204" pitchFamily="34" charset="-122"/>
                </a:rPr>
                <a:t>上限</a:t>
              </a:r>
              <a:r>
                <a:rPr lang="en-US" altLang="zh-CN" sz="1000" b="1" dirty="0">
                  <a:solidFill>
                    <a:schemeClr val="bg1"/>
                  </a:solidFill>
                  <a:latin typeface="微软雅黑" panose="020B0503020204020204" pitchFamily="34" charset="-122"/>
                  <a:ea typeface="微软雅黑" panose="020B0503020204020204" pitchFamily="34" charset="-122"/>
                </a:rPr>
                <a:t>?</a:t>
              </a:r>
            </a:p>
          </p:txBody>
        </p:sp>
        <p:cxnSp>
          <p:nvCxnSpPr>
            <p:cNvPr id="39" name="AutoShape 47"/>
            <p:cNvCxnSpPr>
              <a:cxnSpLocks noChangeShapeType="1"/>
              <a:stCxn id="29" idx="1"/>
            </p:cNvCxnSpPr>
            <p:nvPr/>
          </p:nvCxnSpPr>
          <p:spPr bwMode="auto">
            <a:xfrm flipH="1" flipV="1">
              <a:off x="3166860" y="3892741"/>
              <a:ext cx="572371" cy="7180"/>
            </a:xfrm>
            <a:prstGeom prst="straightConnector1">
              <a:avLst/>
            </a:prstGeom>
            <a:noFill/>
            <a:ln w="12700">
              <a:solidFill>
                <a:srgbClr val="0000FF"/>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0" name="AutoShape 48"/>
            <p:cNvCxnSpPr>
              <a:cxnSpLocks noChangeShapeType="1"/>
              <a:stCxn id="34" idx="0"/>
              <a:endCxn id="37" idx="2"/>
            </p:cNvCxnSpPr>
            <p:nvPr/>
          </p:nvCxnSpPr>
          <p:spPr bwMode="auto">
            <a:xfrm flipH="1" flipV="1">
              <a:off x="3112012" y="2644691"/>
              <a:ext cx="1076" cy="1200425"/>
            </a:xfrm>
            <a:prstGeom prst="straightConnector1">
              <a:avLst/>
            </a:prstGeom>
            <a:noFill/>
            <a:ln w="12700">
              <a:solidFill>
                <a:srgbClr val="0000FF"/>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1" name="AutoShape 49"/>
            <p:cNvCxnSpPr>
              <a:cxnSpLocks noChangeShapeType="1"/>
              <a:stCxn id="37" idx="0"/>
            </p:cNvCxnSpPr>
            <p:nvPr/>
          </p:nvCxnSpPr>
          <p:spPr bwMode="auto">
            <a:xfrm rot="5400000" flipH="1" flipV="1">
              <a:off x="4012777" y="696205"/>
              <a:ext cx="659170" cy="2460700"/>
            </a:xfrm>
            <a:prstGeom prst="bentConnector2">
              <a:avLst/>
            </a:prstGeom>
            <a:noFill/>
            <a:ln w="12700">
              <a:solidFill>
                <a:srgbClr val="0000FF"/>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2" name="AutoShape 50"/>
            <p:cNvCxnSpPr>
              <a:cxnSpLocks noChangeShapeType="1"/>
              <a:endCxn id="6" idx="0"/>
            </p:cNvCxnSpPr>
            <p:nvPr/>
          </p:nvCxnSpPr>
          <p:spPr bwMode="auto">
            <a:xfrm flipH="1">
              <a:off x="5546272" y="1283156"/>
              <a:ext cx="1488" cy="108825"/>
            </a:xfrm>
            <a:prstGeom prst="straightConnector1">
              <a:avLst/>
            </a:prstGeom>
            <a:noFill/>
            <a:ln w="12700">
              <a:solidFill>
                <a:srgbClr val="0000FF"/>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43" name="Oval 51"/>
            <p:cNvSpPr>
              <a:spLocks noChangeArrowheads="1"/>
            </p:cNvSpPr>
            <p:nvPr/>
          </p:nvSpPr>
          <p:spPr bwMode="auto">
            <a:xfrm>
              <a:off x="5484128" y="1168920"/>
              <a:ext cx="126366" cy="106587"/>
            </a:xfrm>
            <a:prstGeom prst="ellipse">
              <a:avLst/>
            </a:prstGeom>
            <a:solidFill>
              <a:srgbClr val="FFFF00"/>
            </a:solidFill>
            <a:ln w="12700">
              <a:headEnd/>
              <a:tailEnd/>
            </a:ln>
            <a:extLst/>
          </p:spPr>
          <p:style>
            <a:lnRef idx="2">
              <a:schemeClr val="dk1"/>
            </a:lnRef>
            <a:fillRef idx="1">
              <a:schemeClr val="lt1"/>
            </a:fillRef>
            <a:effectRef idx="0">
              <a:schemeClr val="dk1"/>
            </a:effectRef>
            <a:fontRef idx="minor">
              <a:schemeClr val="dk1"/>
            </a:fontRef>
          </p:style>
          <p:txBody>
            <a:bodyPr wrap="none" anchor="ctr"/>
            <a:lstStyle/>
            <a:p>
              <a:endParaRPr lang="zh-CN" altLang="en-US" sz="1050" b="1">
                <a:latin typeface="微软雅黑" panose="020B0503020204020204" pitchFamily="34" charset="-122"/>
                <a:ea typeface="微软雅黑" panose="020B0503020204020204" pitchFamily="34" charset="-122"/>
              </a:endParaRPr>
            </a:p>
          </p:txBody>
        </p:sp>
        <p:sp>
          <p:nvSpPr>
            <p:cNvPr id="44" name="Line 52"/>
            <p:cNvSpPr>
              <a:spLocks noChangeShapeType="1"/>
            </p:cNvSpPr>
            <p:nvPr/>
          </p:nvSpPr>
          <p:spPr bwMode="auto">
            <a:xfrm>
              <a:off x="2472296" y="3764986"/>
              <a:ext cx="579849" cy="136825"/>
            </a:xfrm>
            <a:prstGeom prst="line">
              <a:avLst/>
            </a:prstGeom>
            <a:noFill/>
            <a:ln w="9525">
              <a:solidFill>
                <a:srgbClr val="0000FF"/>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050" b="1">
                <a:latin typeface="微软雅黑" panose="020B0503020204020204" pitchFamily="34" charset="-122"/>
                <a:ea typeface="微软雅黑" panose="020B0503020204020204" pitchFamily="34" charset="-122"/>
              </a:endParaRPr>
            </a:p>
          </p:txBody>
        </p:sp>
        <p:sp>
          <p:nvSpPr>
            <p:cNvPr id="48" name="Text Box 56"/>
            <p:cNvSpPr txBox="1">
              <a:spLocks noChangeArrowheads="1"/>
            </p:cNvSpPr>
            <p:nvPr/>
          </p:nvSpPr>
          <p:spPr bwMode="auto">
            <a:xfrm>
              <a:off x="5551344" y="1775936"/>
              <a:ext cx="218675"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zh-CN" altLang="en-US" sz="1000" b="1" dirty="0">
                  <a:latin typeface="微软雅黑" panose="020B0503020204020204" pitchFamily="34" charset="-122"/>
                  <a:ea typeface="微软雅黑" panose="020B0503020204020204" pitchFamily="34" charset="-122"/>
                </a:rPr>
                <a:t>是</a:t>
              </a:r>
            </a:p>
          </p:txBody>
        </p:sp>
        <p:sp>
          <p:nvSpPr>
            <p:cNvPr id="49" name="Text Box 57"/>
            <p:cNvSpPr txBox="1">
              <a:spLocks noChangeArrowheads="1"/>
            </p:cNvSpPr>
            <p:nvPr/>
          </p:nvSpPr>
          <p:spPr bwMode="auto">
            <a:xfrm>
              <a:off x="5540244" y="3870752"/>
              <a:ext cx="218675"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zh-CN" altLang="en-US" sz="1000" b="1" dirty="0">
                  <a:latin typeface="微软雅黑" panose="020B0503020204020204" pitchFamily="34" charset="-122"/>
                  <a:ea typeface="微软雅黑" panose="020B0503020204020204" pitchFamily="34" charset="-122"/>
                </a:rPr>
                <a:t>是</a:t>
              </a:r>
            </a:p>
          </p:txBody>
        </p:sp>
        <p:sp>
          <p:nvSpPr>
            <p:cNvPr id="50" name="Text Box 58"/>
            <p:cNvSpPr txBox="1">
              <a:spLocks noChangeArrowheads="1"/>
            </p:cNvSpPr>
            <p:nvPr/>
          </p:nvSpPr>
          <p:spPr bwMode="auto">
            <a:xfrm>
              <a:off x="5533196" y="2823761"/>
              <a:ext cx="218675"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zh-CN" altLang="en-US" sz="1000" b="1" dirty="0">
                  <a:latin typeface="微软雅黑" panose="020B0503020204020204" pitchFamily="34" charset="-122"/>
                  <a:ea typeface="微软雅黑" panose="020B0503020204020204" pitchFamily="34" charset="-122"/>
                </a:rPr>
                <a:t>是</a:t>
              </a:r>
            </a:p>
          </p:txBody>
        </p:sp>
        <p:sp>
          <p:nvSpPr>
            <p:cNvPr id="51" name="Text Box 59"/>
            <p:cNvSpPr txBox="1">
              <a:spLocks noChangeArrowheads="1"/>
            </p:cNvSpPr>
            <p:nvPr/>
          </p:nvSpPr>
          <p:spPr bwMode="auto">
            <a:xfrm>
              <a:off x="3108670" y="3624094"/>
              <a:ext cx="218675"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zh-CN" altLang="en-US" sz="1000" b="1" dirty="0">
                  <a:latin typeface="微软雅黑" panose="020B0503020204020204" pitchFamily="34" charset="-122"/>
                  <a:ea typeface="微软雅黑" panose="020B0503020204020204" pitchFamily="34" charset="-122"/>
                </a:rPr>
                <a:t>是</a:t>
              </a:r>
            </a:p>
          </p:txBody>
        </p:sp>
        <p:sp>
          <p:nvSpPr>
            <p:cNvPr id="52" name="Text Box 60"/>
            <p:cNvSpPr txBox="1">
              <a:spLocks noChangeArrowheads="1"/>
            </p:cNvSpPr>
            <p:nvPr/>
          </p:nvSpPr>
          <p:spPr bwMode="auto">
            <a:xfrm>
              <a:off x="5216763" y="1663945"/>
              <a:ext cx="218675"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zh-CN" altLang="en-US" sz="1000" b="1" dirty="0">
                  <a:latin typeface="微软雅黑" panose="020B0503020204020204" pitchFamily="34" charset="-122"/>
                  <a:ea typeface="微软雅黑" panose="020B0503020204020204" pitchFamily="34" charset="-122"/>
                </a:rPr>
                <a:t>否</a:t>
              </a:r>
            </a:p>
          </p:txBody>
        </p:sp>
        <p:sp>
          <p:nvSpPr>
            <p:cNvPr id="53" name="Text Box 61"/>
            <p:cNvSpPr txBox="1">
              <a:spLocks noChangeArrowheads="1"/>
            </p:cNvSpPr>
            <p:nvPr/>
          </p:nvSpPr>
          <p:spPr bwMode="auto">
            <a:xfrm>
              <a:off x="5233835" y="2668816"/>
              <a:ext cx="218675"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zh-CN" altLang="en-US" sz="1000" b="1" dirty="0">
                  <a:latin typeface="微软雅黑" panose="020B0503020204020204" pitchFamily="34" charset="-122"/>
                  <a:ea typeface="微软雅黑" panose="020B0503020204020204" pitchFamily="34" charset="-122"/>
                </a:rPr>
                <a:t>否</a:t>
              </a:r>
            </a:p>
          </p:txBody>
        </p:sp>
        <p:sp>
          <p:nvSpPr>
            <p:cNvPr id="54" name="Text Box 62"/>
            <p:cNvSpPr txBox="1">
              <a:spLocks noChangeArrowheads="1"/>
            </p:cNvSpPr>
            <p:nvPr/>
          </p:nvSpPr>
          <p:spPr bwMode="auto">
            <a:xfrm>
              <a:off x="5219393" y="3708276"/>
              <a:ext cx="218675"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zh-CN" altLang="en-US" sz="1000" b="1" dirty="0">
                  <a:latin typeface="微软雅黑" panose="020B0503020204020204" pitchFamily="34" charset="-122"/>
                  <a:ea typeface="微软雅黑" panose="020B0503020204020204" pitchFamily="34" charset="-122"/>
                </a:rPr>
                <a:t>否</a:t>
              </a:r>
            </a:p>
          </p:txBody>
        </p:sp>
        <p:sp>
          <p:nvSpPr>
            <p:cNvPr id="55" name="Text Box 63"/>
            <p:cNvSpPr txBox="1">
              <a:spLocks noChangeArrowheads="1"/>
            </p:cNvSpPr>
            <p:nvPr/>
          </p:nvSpPr>
          <p:spPr bwMode="auto">
            <a:xfrm>
              <a:off x="3115840" y="3888163"/>
              <a:ext cx="218675"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zh-CN" altLang="en-US" sz="1000" b="1" dirty="0">
                  <a:latin typeface="微软雅黑" panose="020B0503020204020204" pitchFamily="34" charset="-122"/>
                  <a:ea typeface="微软雅黑" panose="020B0503020204020204" pitchFamily="34" charset="-122"/>
                </a:rPr>
                <a:t>否</a:t>
              </a:r>
            </a:p>
          </p:txBody>
        </p:sp>
        <p:sp>
          <p:nvSpPr>
            <p:cNvPr id="56" name="Text Box 64"/>
            <p:cNvSpPr txBox="1">
              <a:spLocks noChangeArrowheads="1"/>
            </p:cNvSpPr>
            <p:nvPr/>
          </p:nvSpPr>
          <p:spPr bwMode="auto">
            <a:xfrm>
              <a:off x="3784745" y="1261982"/>
              <a:ext cx="1333169"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lang="zh-CN" altLang="en-US" sz="1000" b="1" dirty="0">
                  <a:latin typeface="微软雅黑" panose="020B0503020204020204" pitchFamily="34" charset="-122"/>
                  <a:ea typeface="微软雅黑" panose="020B0503020204020204" pitchFamily="34" charset="-122"/>
                </a:rPr>
                <a:t>退避变量 </a:t>
              </a:r>
              <a:r>
                <a:rPr lang="en-US" altLang="zh-CN" sz="1000" b="1" i="1" dirty="0" err="1" smtClean="0">
                  <a:latin typeface="Times New Roman" pitchFamily="18" charset="0"/>
                </a:rPr>
                <a:t>i</a:t>
              </a:r>
              <a:r>
                <a:rPr lang="en-US" altLang="zh-CN" sz="1000" b="1" i="1" dirty="0" smtClean="0">
                  <a:latin typeface="Times New Roman" pitchFamily="18" charset="0"/>
                </a:rPr>
                <a:t> </a:t>
              </a:r>
              <a:r>
                <a:rPr lang="zh-CN" altLang="en-US" sz="1000" b="1" dirty="0" smtClean="0">
                  <a:latin typeface="微软雅黑" panose="020B0503020204020204" pitchFamily="34" charset="-122"/>
                  <a:ea typeface="微软雅黑" panose="020B0503020204020204" pitchFamily="34" charset="-122"/>
                </a:rPr>
                <a:t>初始化</a:t>
              </a:r>
              <a:endParaRPr lang="zh-CN" altLang="en-US" sz="1000" b="1" dirty="0">
                <a:latin typeface="微软雅黑" panose="020B0503020204020204" pitchFamily="34" charset="-122"/>
                <a:ea typeface="微软雅黑" panose="020B0503020204020204" pitchFamily="34" charset="-122"/>
              </a:endParaRPr>
            </a:p>
          </p:txBody>
        </p:sp>
        <p:sp>
          <p:nvSpPr>
            <p:cNvPr id="57" name="Line 65"/>
            <p:cNvSpPr>
              <a:spLocks noChangeShapeType="1"/>
            </p:cNvSpPr>
            <p:nvPr/>
          </p:nvSpPr>
          <p:spPr bwMode="auto">
            <a:xfrm>
              <a:off x="4900362" y="1368610"/>
              <a:ext cx="397918" cy="96760"/>
            </a:xfrm>
            <a:prstGeom prst="line">
              <a:avLst/>
            </a:prstGeom>
            <a:noFill/>
            <a:ln w="9525">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050" b="1">
                <a:latin typeface="微软雅黑" panose="020B0503020204020204" pitchFamily="34" charset="-122"/>
                <a:ea typeface="微软雅黑" panose="020B0503020204020204" pitchFamily="34" charset="-122"/>
              </a:endParaRPr>
            </a:p>
          </p:txBody>
        </p:sp>
        <p:sp>
          <p:nvSpPr>
            <p:cNvPr id="58" name="Text Box 66"/>
            <p:cNvSpPr txBox="1">
              <a:spLocks noChangeArrowheads="1"/>
            </p:cNvSpPr>
            <p:nvPr/>
          </p:nvSpPr>
          <p:spPr bwMode="auto">
            <a:xfrm>
              <a:off x="5604708" y="1118231"/>
              <a:ext cx="1174958"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lang="zh-CN" altLang="en-US" sz="1000" b="1" dirty="0">
                  <a:latin typeface="微软雅黑" panose="020B0503020204020204" pitchFamily="34" charset="-122"/>
                  <a:ea typeface="微软雅黑" panose="020B0503020204020204" pitchFamily="34" charset="-122"/>
                </a:rPr>
                <a:t>有数据帧要发送</a:t>
              </a:r>
            </a:p>
          </p:txBody>
        </p:sp>
        <p:sp>
          <p:nvSpPr>
            <p:cNvPr id="59" name="Text Box 67"/>
            <p:cNvSpPr txBox="1">
              <a:spLocks noChangeArrowheads="1"/>
            </p:cNvSpPr>
            <p:nvPr/>
          </p:nvSpPr>
          <p:spPr bwMode="auto">
            <a:xfrm>
              <a:off x="5653512" y="4021207"/>
              <a:ext cx="518202"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lang="zh-CN" altLang="en-US" sz="1000" b="1" dirty="0">
                  <a:latin typeface="微软雅黑" panose="020B0503020204020204" pitchFamily="34" charset="-122"/>
                  <a:ea typeface="微软雅黑" panose="020B0503020204020204" pitchFamily="34" charset="-122"/>
                </a:rPr>
                <a:t>成功</a:t>
              </a:r>
            </a:p>
          </p:txBody>
        </p:sp>
        <p:sp>
          <p:nvSpPr>
            <p:cNvPr id="60" name="Text Box 68"/>
            <p:cNvSpPr txBox="1">
              <a:spLocks noChangeArrowheads="1"/>
            </p:cNvSpPr>
            <p:nvPr/>
          </p:nvSpPr>
          <p:spPr bwMode="auto">
            <a:xfrm>
              <a:off x="2567832" y="4014383"/>
              <a:ext cx="553859"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lang="zh-CN" altLang="en-US" sz="1000" b="1" dirty="0">
                  <a:latin typeface="微软雅黑" panose="020B0503020204020204" pitchFamily="34" charset="-122"/>
                  <a:ea typeface="微软雅黑" panose="020B0503020204020204" pitchFamily="34" charset="-122"/>
                </a:rPr>
                <a:t>放弃</a:t>
              </a:r>
            </a:p>
          </p:txBody>
        </p:sp>
        <p:sp>
          <p:nvSpPr>
            <p:cNvPr id="66" name="Text Box 74"/>
            <p:cNvSpPr txBox="1">
              <a:spLocks noChangeArrowheads="1"/>
            </p:cNvSpPr>
            <p:nvPr/>
          </p:nvSpPr>
          <p:spPr bwMode="auto">
            <a:xfrm>
              <a:off x="2344062" y="1220935"/>
              <a:ext cx="153289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ctr"/>
              <a:r>
                <a:rPr lang="zh-CN" altLang="en-US" sz="1000" b="1" dirty="0">
                  <a:latin typeface="微软雅黑" panose="020B0503020204020204" pitchFamily="34" charset="-122"/>
                  <a:ea typeface="微软雅黑" panose="020B0503020204020204" pitchFamily="34" charset="-122"/>
                </a:rPr>
                <a:t>等待一个退避时间后</a:t>
              </a:r>
            </a:p>
            <a:p>
              <a:pPr algn="ctr"/>
              <a:r>
                <a:rPr lang="zh-CN" altLang="en-US" sz="1000" b="1" dirty="0">
                  <a:latin typeface="微软雅黑" panose="020B0503020204020204" pitchFamily="34" charset="-122"/>
                  <a:ea typeface="微软雅黑" panose="020B0503020204020204" pitchFamily="34" charset="-122"/>
                </a:rPr>
                <a:t>才继续监听信道</a:t>
              </a:r>
            </a:p>
          </p:txBody>
        </p:sp>
        <p:sp>
          <p:nvSpPr>
            <p:cNvPr id="10" name="AutoShape 14"/>
            <p:cNvSpPr>
              <a:spLocks noChangeArrowheads="1"/>
            </p:cNvSpPr>
            <p:nvPr/>
          </p:nvSpPr>
          <p:spPr bwMode="auto">
            <a:xfrm>
              <a:off x="6411821" y="1611898"/>
              <a:ext cx="786873" cy="236608"/>
            </a:xfrm>
            <a:prstGeom prst="flowChartDocument">
              <a:avLst/>
            </a:prstGeom>
            <a:solidFill>
              <a:srgbClr val="0066FF"/>
            </a:solidFill>
            <a:ln w="9525">
              <a:solidFill>
                <a:schemeClr val="tx1"/>
              </a:solidFill>
              <a:miter lim="800000"/>
              <a:headEnd/>
              <a:tailEnd/>
            </a:ln>
            <a:effectLst/>
            <a:extLst/>
          </p:spPr>
          <p:txBody>
            <a:bodyPr wrap="none" anchor="ctr"/>
            <a:lstStyle/>
            <a:p>
              <a:pPr algn="ctr"/>
              <a:r>
                <a:rPr lang="zh-CN" altLang="en-US" sz="1000" b="1" dirty="0">
                  <a:solidFill>
                    <a:schemeClr val="bg1"/>
                  </a:solidFill>
                  <a:latin typeface="微软雅黑" panose="020B0503020204020204" pitchFamily="34" charset="-122"/>
                  <a:ea typeface="微软雅黑" panose="020B0503020204020204" pitchFamily="34" charset="-122"/>
                </a:rPr>
                <a:t>信道空闲</a:t>
              </a:r>
              <a:r>
                <a:rPr lang="en-US" altLang="zh-CN" sz="1000" b="1" dirty="0">
                  <a:solidFill>
                    <a:schemeClr val="bg1"/>
                  </a:solidFill>
                  <a:latin typeface="微软雅黑" panose="020B0503020204020204" pitchFamily="34" charset="-122"/>
                  <a:ea typeface="微软雅黑" panose="020B0503020204020204" pitchFamily="34" charset="-122"/>
                </a:rPr>
                <a:t>?</a:t>
              </a:r>
            </a:p>
          </p:txBody>
        </p:sp>
        <p:sp>
          <p:nvSpPr>
            <p:cNvPr id="30" name="AutoShape 35"/>
            <p:cNvSpPr>
              <a:spLocks noChangeArrowheads="1"/>
            </p:cNvSpPr>
            <p:nvPr/>
          </p:nvSpPr>
          <p:spPr bwMode="auto">
            <a:xfrm>
              <a:off x="6354144" y="2578862"/>
              <a:ext cx="902226" cy="395381"/>
            </a:xfrm>
            <a:prstGeom prst="flowChartDocument">
              <a:avLst/>
            </a:prstGeom>
            <a:solidFill>
              <a:srgbClr val="0066FF"/>
            </a:solidFill>
            <a:ln w="9525">
              <a:solidFill>
                <a:schemeClr val="tx1"/>
              </a:solidFill>
              <a:miter lim="800000"/>
              <a:headEnd/>
              <a:tailEnd/>
            </a:ln>
            <a:effectLst/>
            <a:extLst/>
          </p:spPr>
          <p:txBody>
            <a:bodyPr wrap="none" anchor="ctr"/>
            <a:lstStyle/>
            <a:p>
              <a:pPr algn="ctr"/>
              <a:r>
                <a:rPr lang="zh-CN" altLang="en-US" sz="1000" b="1" dirty="0">
                  <a:solidFill>
                    <a:schemeClr val="bg1"/>
                  </a:solidFill>
                  <a:latin typeface="微软雅黑" panose="020B0503020204020204" pitchFamily="34" charset="-122"/>
                  <a:ea typeface="微软雅黑" panose="020B0503020204020204" pitchFamily="34" charset="-122"/>
                </a:rPr>
                <a:t>超时之前</a:t>
              </a:r>
            </a:p>
            <a:p>
              <a:pPr algn="ctr"/>
              <a:r>
                <a:rPr lang="zh-CN" altLang="en-US" sz="1000" b="1" dirty="0">
                  <a:solidFill>
                    <a:schemeClr val="bg1"/>
                  </a:solidFill>
                  <a:latin typeface="微软雅黑" panose="020B0503020204020204" pitchFamily="34" charset="-122"/>
                  <a:ea typeface="微软雅黑" panose="020B0503020204020204" pitchFamily="34" charset="-122"/>
                </a:rPr>
                <a:t>收到 </a:t>
              </a:r>
              <a:r>
                <a:rPr lang="en-US" altLang="zh-CN" sz="1000" b="1" dirty="0">
                  <a:solidFill>
                    <a:schemeClr val="bg1"/>
                  </a:solidFill>
                  <a:latin typeface="微软雅黑" panose="020B0503020204020204" pitchFamily="34" charset="-122"/>
                  <a:ea typeface="微软雅黑" panose="020B0503020204020204" pitchFamily="34" charset="-122"/>
                </a:rPr>
                <a:t>CTS?</a:t>
              </a:r>
            </a:p>
          </p:txBody>
        </p:sp>
        <p:sp>
          <p:nvSpPr>
            <p:cNvPr id="31" name="AutoShape 36"/>
            <p:cNvSpPr>
              <a:spLocks noChangeArrowheads="1"/>
            </p:cNvSpPr>
            <p:nvPr/>
          </p:nvSpPr>
          <p:spPr bwMode="auto">
            <a:xfrm>
              <a:off x="6354144" y="3641708"/>
              <a:ext cx="902226" cy="393086"/>
            </a:xfrm>
            <a:prstGeom prst="flowChartDocument">
              <a:avLst/>
            </a:prstGeom>
            <a:solidFill>
              <a:srgbClr val="0066FF"/>
            </a:solidFill>
            <a:ln w="9525">
              <a:solidFill>
                <a:schemeClr val="tx1"/>
              </a:solidFill>
              <a:miter lim="800000"/>
              <a:headEnd/>
              <a:tailEnd/>
            </a:ln>
            <a:effectLst/>
            <a:extLst/>
          </p:spPr>
          <p:txBody>
            <a:bodyPr wrap="none" anchor="ctr"/>
            <a:lstStyle/>
            <a:p>
              <a:pPr algn="ctr"/>
              <a:r>
                <a:rPr lang="zh-CN" altLang="en-US" sz="1000" b="1" dirty="0">
                  <a:solidFill>
                    <a:schemeClr val="bg1"/>
                  </a:solidFill>
                  <a:latin typeface="微软雅黑" panose="020B0503020204020204" pitchFamily="34" charset="-122"/>
                  <a:ea typeface="微软雅黑" panose="020B0503020204020204" pitchFamily="34" charset="-122"/>
                </a:rPr>
                <a:t>超时之前</a:t>
              </a:r>
            </a:p>
            <a:p>
              <a:pPr algn="ctr"/>
              <a:r>
                <a:rPr lang="zh-CN" altLang="en-US" sz="1000" b="1" dirty="0">
                  <a:solidFill>
                    <a:schemeClr val="bg1"/>
                  </a:solidFill>
                  <a:latin typeface="微软雅黑" panose="020B0503020204020204" pitchFamily="34" charset="-122"/>
                  <a:ea typeface="微软雅黑" panose="020B0503020204020204" pitchFamily="34" charset="-122"/>
                </a:rPr>
                <a:t>收到 </a:t>
              </a:r>
              <a:r>
                <a:rPr lang="en-US" altLang="zh-CN" sz="1000" b="1" dirty="0">
                  <a:solidFill>
                    <a:schemeClr val="bg1"/>
                  </a:solidFill>
                  <a:latin typeface="微软雅黑" panose="020B0503020204020204" pitchFamily="34" charset="-122"/>
                  <a:ea typeface="微软雅黑" panose="020B0503020204020204" pitchFamily="34" charset="-122"/>
                </a:rPr>
                <a:t>ACK?</a:t>
              </a:r>
            </a:p>
          </p:txBody>
        </p:sp>
        <p:sp>
          <p:nvSpPr>
            <p:cNvPr id="61" name="Text Box 69"/>
            <p:cNvSpPr txBox="1">
              <a:spLocks noChangeArrowheads="1"/>
            </p:cNvSpPr>
            <p:nvPr/>
          </p:nvSpPr>
          <p:spPr bwMode="auto">
            <a:xfrm>
              <a:off x="6418990" y="1372061"/>
              <a:ext cx="772534"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zh-CN" altLang="en-US" sz="1000" b="1" dirty="0">
                  <a:latin typeface="微软雅黑" panose="020B0503020204020204" pitchFamily="34" charset="-122"/>
                  <a:ea typeface="微软雅黑" panose="020B0503020204020204" pitchFamily="34" charset="-122"/>
                </a:rPr>
                <a:t>载波监听</a:t>
              </a:r>
            </a:p>
          </p:txBody>
        </p:sp>
        <p:sp>
          <p:nvSpPr>
            <p:cNvPr id="62" name="Text Box 70"/>
            <p:cNvSpPr txBox="1">
              <a:spLocks noChangeArrowheads="1"/>
            </p:cNvSpPr>
            <p:nvPr/>
          </p:nvSpPr>
          <p:spPr bwMode="auto">
            <a:xfrm>
              <a:off x="6418990" y="2132861"/>
              <a:ext cx="772534"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zh-CN" altLang="en-US" sz="1000" b="1">
                  <a:latin typeface="微软雅黑" panose="020B0503020204020204" pitchFamily="34" charset="-122"/>
                  <a:ea typeface="微软雅黑" panose="020B0503020204020204" pitchFamily="34" charset="-122"/>
                </a:rPr>
                <a:t>预约信道</a:t>
              </a:r>
            </a:p>
          </p:txBody>
        </p:sp>
        <p:sp>
          <p:nvSpPr>
            <p:cNvPr id="64" name="Text Box 72"/>
            <p:cNvSpPr txBox="1">
              <a:spLocks noChangeArrowheads="1"/>
            </p:cNvSpPr>
            <p:nvPr/>
          </p:nvSpPr>
          <p:spPr bwMode="auto">
            <a:xfrm>
              <a:off x="6418990" y="3170739"/>
              <a:ext cx="772534"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zh-CN" altLang="en-US" sz="1000" b="1" dirty="0">
                  <a:latin typeface="微软雅黑" panose="020B0503020204020204" pitchFamily="34" charset="-122"/>
                  <a:ea typeface="微软雅黑" panose="020B0503020204020204" pitchFamily="34" charset="-122"/>
                </a:rPr>
                <a:t>发送数据</a:t>
              </a:r>
            </a:p>
          </p:txBody>
        </p:sp>
      </p:grpSp>
    </p:spTree>
    <p:extLst>
      <p:ext uri="{BB962C8B-B14F-4D97-AF65-F5344CB8AC3E}">
        <p14:creationId xmlns:p14="http://schemas.microsoft.com/office/powerpoint/2010/main" xmlns="" val="185309448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2"/>
          <p:cNvSpPr>
            <a:spLocks noChangeArrowheads="1"/>
          </p:cNvSpPr>
          <p:nvPr/>
        </p:nvSpPr>
        <p:spPr bwMode="auto">
          <a:xfrm>
            <a:off x="511896" y="679780"/>
            <a:ext cx="8129016" cy="422275"/>
          </a:xfrm>
          <a:prstGeom prst="roundRect">
            <a:avLst>
              <a:gd name="adj" fmla="val 16667"/>
            </a:avLst>
          </a:prstGeom>
          <a:solidFill>
            <a:srgbClr val="0089FA"/>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zh-CN" altLang="en-US"/>
          </a:p>
        </p:txBody>
      </p:sp>
      <p:sp>
        <p:nvSpPr>
          <p:cNvPr id="3" name="Rectangle 13"/>
          <p:cNvSpPr>
            <a:spLocks noChangeArrowheads="1"/>
          </p:cNvSpPr>
          <p:nvPr/>
        </p:nvSpPr>
        <p:spPr bwMode="auto">
          <a:xfrm>
            <a:off x="2223101" y="654316"/>
            <a:ext cx="4706608"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9.1.4  802.11 </a:t>
            </a:r>
            <a:r>
              <a:rPr lang="zh-CN" altLang="en-US" sz="2400" b="1" dirty="0">
                <a:solidFill>
                  <a:schemeClr val="bg1"/>
                </a:solidFill>
                <a:latin typeface="微软雅黑" pitchFamily="34" charset="-122"/>
                <a:ea typeface="微软雅黑" pitchFamily="34" charset="-122"/>
              </a:rPr>
              <a:t>局域网的 </a:t>
            </a:r>
            <a:r>
              <a:rPr lang="en-US" altLang="zh-CN" sz="2400" b="1" dirty="0">
                <a:solidFill>
                  <a:schemeClr val="bg1"/>
                </a:solidFill>
                <a:latin typeface="微软雅黑" pitchFamily="34" charset="-122"/>
                <a:ea typeface="微软雅黑" pitchFamily="34" charset="-122"/>
              </a:rPr>
              <a:t>MAC </a:t>
            </a:r>
            <a:r>
              <a:rPr lang="zh-CN" altLang="en-US" sz="2400" b="1" dirty="0">
                <a:solidFill>
                  <a:schemeClr val="bg1"/>
                </a:solidFill>
                <a:latin typeface="微软雅黑" pitchFamily="34" charset="-122"/>
                <a:ea typeface="微软雅黑" pitchFamily="34" charset="-122"/>
              </a:rPr>
              <a:t>帧</a:t>
            </a:r>
          </a:p>
        </p:txBody>
      </p:sp>
      <p:sp>
        <p:nvSpPr>
          <p:cNvPr id="4" name="Rectangle 46"/>
          <p:cNvSpPr>
            <a:spLocks noChangeArrowheads="1"/>
          </p:cNvSpPr>
          <p:nvPr/>
        </p:nvSpPr>
        <p:spPr bwMode="auto">
          <a:xfrm>
            <a:off x="511896" y="1163748"/>
            <a:ext cx="8277262" cy="43858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2700"/>
              </a:lnSpc>
              <a:buClr>
                <a:srgbClr val="0070C0"/>
              </a:buClr>
              <a:buFont typeface="Wingdings" pitchFamily="2" charset="2"/>
              <a:buChar char="l"/>
            </a:pPr>
            <a:r>
              <a:rPr lang="en-US" altLang="zh-CN" b="1" dirty="0">
                <a:latin typeface="微软雅黑" pitchFamily="34" charset="-122"/>
                <a:ea typeface="微软雅黑" pitchFamily="34" charset="-122"/>
              </a:rPr>
              <a:t>802.11 </a:t>
            </a:r>
            <a:r>
              <a:rPr lang="zh-CN" altLang="en-US" b="1" dirty="0">
                <a:latin typeface="微软雅黑" pitchFamily="34" charset="-122"/>
                <a:ea typeface="微软雅黑" pitchFamily="34" charset="-122"/>
              </a:rPr>
              <a:t>帧共有三种类型：</a:t>
            </a:r>
            <a:r>
              <a:rPr lang="zh-CN" altLang="en-US" b="1" dirty="0">
                <a:solidFill>
                  <a:srgbClr val="0000FF"/>
                </a:solidFill>
                <a:latin typeface="微软雅黑" pitchFamily="34" charset="-122"/>
                <a:ea typeface="微软雅黑" pitchFamily="34" charset="-122"/>
              </a:rPr>
              <a:t>控制帧</a:t>
            </a:r>
            <a:r>
              <a:rPr lang="zh-CN" altLang="en-US" b="1" dirty="0">
                <a:latin typeface="微软雅黑" pitchFamily="34" charset="-122"/>
                <a:ea typeface="微软雅黑" pitchFamily="34" charset="-122"/>
              </a:rPr>
              <a:t>、</a:t>
            </a:r>
            <a:r>
              <a:rPr lang="zh-CN" altLang="en-US" b="1" dirty="0">
                <a:solidFill>
                  <a:srgbClr val="0000FF"/>
                </a:solidFill>
                <a:latin typeface="微软雅黑" pitchFamily="34" charset="-122"/>
                <a:ea typeface="微软雅黑" pitchFamily="34" charset="-122"/>
              </a:rPr>
              <a:t>数据帧</a:t>
            </a:r>
            <a:r>
              <a:rPr lang="zh-CN" altLang="en-US" b="1" dirty="0">
                <a:latin typeface="微软雅黑" pitchFamily="34" charset="-122"/>
                <a:ea typeface="微软雅黑" pitchFamily="34" charset="-122"/>
              </a:rPr>
              <a:t>和</a:t>
            </a:r>
            <a:r>
              <a:rPr lang="zh-CN" altLang="en-US" b="1" dirty="0">
                <a:solidFill>
                  <a:srgbClr val="0000FF"/>
                </a:solidFill>
                <a:latin typeface="微软雅黑" pitchFamily="34" charset="-122"/>
                <a:ea typeface="微软雅黑" pitchFamily="34" charset="-122"/>
              </a:rPr>
              <a:t>管理帧</a:t>
            </a:r>
            <a:r>
              <a:rPr lang="zh-CN" altLang="en-US" b="1" dirty="0">
                <a:latin typeface="微软雅黑" pitchFamily="34" charset="-122"/>
                <a:ea typeface="微软雅黑" pitchFamily="34" charset="-122"/>
              </a:rPr>
              <a:t>。</a:t>
            </a:r>
          </a:p>
        </p:txBody>
      </p:sp>
      <p:sp>
        <p:nvSpPr>
          <p:cNvPr id="5" name="圆角矩形 4"/>
          <p:cNvSpPr/>
          <p:nvPr/>
        </p:nvSpPr>
        <p:spPr>
          <a:xfrm>
            <a:off x="511896" y="1608680"/>
            <a:ext cx="8129015" cy="272661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035229" y="1702456"/>
            <a:ext cx="1082348" cy="307777"/>
          </a:xfrm>
          <a:prstGeom prst="rect">
            <a:avLst/>
          </a:prstGeom>
        </p:spPr>
        <p:txBody>
          <a:bodyPr wrap="none">
            <a:spAutoFit/>
          </a:bodyPr>
          <a:lstStyle/>
          <a:p>
            <a:r>
              <a:rPr lang="zh-CN" altLang="en-US" sz="1400" b="1" dirty="0">
                <a:latin typeface="微软雅黑" pitchFamily="34" charset="-122"/>
                <a:ea typeface="微软雅黑" pitchFamily="34" charset="-122"/>
              </a:rPr>
              <a:t>数据帧格式</a:t>
            </a:r>
          </a:p>
        </p:txBody>
      </p:sp>
      <p:sp>
        <p:nvSpPr>
          <p:cNvPr id="8" name="Freeform 4"/>
          <p:cNvSpPr>
            <a:spLocks/>
          </p:cNvSpPr>
          <p:nvPr/>
        </p:nvSpPr>
        <p:spPr bwMode="auto">
          <a:xfrm>
            <a:off x="897989" y="3087964"/>
            <a:ext cx="7012438" cy="462541"/>
          </a:xfrm>
          <a:custGeom>
            <a:avLst/>
            <a:gdLst>
              <a:gd name="T0" fmla="*/ 0 w 5080"/>
              <a:gd name="T1" fmla="*/ 363 h 363"/>
              <a:gd name="T2" fmla="*/ 181 w 5080"/>
              <a:gd name="T3" fmla="*/ 0 h 363"/>
              <a:gd name="T4" fmla="*/ 725 w 5080"/>
              <a:gd name="T5" fmla="*/ 0 h 363"/>
              <a:gd name="T6" fmla="*/ 5080 w 5080"/>
              <a:gd name="T7" fmla="*/ 363 h 363"/>
              <a:gd name="T8" fmla="*/ 0 w 5080"/>
              <a:gd name="T9" fmla="*/ 363 h 363"/>
            </a:gdLst>
            <a:ahLst/>
            <a:cxnLst>
              <a:cxn ang="0">
                <a:pos x="T0" y="T1"/>
              </a:cxn>
              <a:cxn ang="0">
                <a:pos x="T2" y="T3"/>
              </a:cxn>
              <a:cxn ang="0">
                <a:pos x="T4" y="T5"/>
              </a:cxn>
              <a:cxn ang="0">
                <a:pos x="T6" y="T7"/>
              </a:cxn>
              <a:cxn ang="0">
                <a:pos x="T8" y="T9"/>
              </a:cxn>
            </a:cxnLst>
            <a:rect l="0" t="0" r="r" b="b"/>
            <a:pathLst>
              <a:path w="5080" h="363">
                <a:moveTo>
                  <a:pt x="0" y="363"/>
                </a:moveTo>
                <a:lnTo>
                  <a:pt x="181" y="0"/>
                </a:lnTo>
                <a:lnTo>
                  <a:pt x="725" y="0"/>
                </a:lnTo>
                <a:lnTo>
                  <a:pt x="5080" y="363"/>
                </a:lnTo>
                <a:lnTo>
                  <a:pt x="0" y="363"/>
                </a:lnTo>
                <a:close/>
              </a:path>
            </a:pathLst>
          </a:custGeom>
          <a:gradFill rotWithShape="1">
            <a:gsLst>
              <a:gs pos="0">
                <a:srgbClr val="0066FF"/>
              </a:gs>
              <a:gs pos="100000">
                <a:srgbClr val="66FFFF"/>
              </a:gs>
            </a:gsLst>
            <a:lin ang="5400000" scaled="1"/>
          </a:gradFill>
          <a:ln>
            <a:noFill/>
          </a:ln>
          <a:effectLs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 name="Text Box 5"/>
          <p:cNvSpPr txBox="1">
            <a:spLocks noChangeArrowheads="1"/>
          </p:cNvSpPr>
          <p:nvPr/>
        </p:nvSpPr>
        <p:spPr bwMode="auto">
          <a:xfrm>
            <a:off x="737862" y="2526153"/>
            <a:ext cx="7417415"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zh-CN" altLang="en-US" sz="1200" b="1" dirty="0">
                <a:latin typeface="微软雅黑" panose="020B0503020204020204" pitchFamily="34" charset="-122"/>
                <a:ea typeface="微软雅黑" panose="020B0503020204020204" pitchFamily="34" charset="-122"/>
              </a:rPr>
              <a:t>字节     </a:t>
            </a:r>
            <a:r>
              <a:rPr lang="zh-CN" altLang="en-US" sz="1200" b="1" dirty="0" smtClean="0">
                <a:latin typeface="微软雅黑" panose="020B0503020204020204" pitchFamily="34" charset="-122"/>
                <a:ea typeface="微软雅黑" panose="020B0503020204020204" pitchFamily="34" charset="-122"/>
              </a:rPr>
              <a:t>   </a:t>
            </a:r>
            <a:r>
              <a:rPr lang="en-US" altLang="zh-CN" sz="1200" b="1" dirty="0" smtClean="0">
                <a:latin typeface="微软雅黑" panose="020B0503020204020204" pitchFamily="34" charset="-122"/>
                <a:ea typeface="微软雅黑" panose="020B0503020204020204" pitchFamily="34" charset="-122"/>
              </a:rPr>
              <a:t>2              </a:t>
            </a:r>
            <a:r>
              <a:rPr lang="en-US" altLang="zh-CN" sz="1200" b="1" dirty="0">
                <a:latin typeface="微软雅黑" panose="020B0503020204020204" pitchFamily="34" charset="-122"/>
                <a:ea typeface="微软雅黑" panose="020B0503020204020204" pitchFamily="34" charset="-122"/>
              </a:rPr>
              <a:t>2            </a:t>
            </a:r>
            <a:r>
              <a:rPr lang="en-US" altLang="zh-CN" sz="1200" b="1" dirty="0" smtClean="0">
                <a:latin typeface="微软雅黑" panose="020B0503020204020204" pitchFamily="34" charset="-122"/>
                <a:ea typeface="微软雅黑" panose="020B0503020204020204" pitchFamily="34" charset="-122"/>
              </a:rPr>
              <a:t>  6              </a:t>
            </a:r>
            <a:r>
              <a:rPr lang="en-US" altLang="zh-CN" sz="1200" b="1" dirty="0">
                <a:latin typeface="微软雅黑" panose="020B0503020204020204" pitchFamily="34" charset="-122"/>
                <a:ea typeface="微软雅黑" panose="020B0503020204020204" pitchFamily="34" charset="-122"/>
              </a:rPr>
              <a:t>6          </a:t>
            </a:r>
            <a:r>
              <a:rPr lang="en-US" altLang="zh-CN" sz="1200" b="1" dirty="0" smtClean="0">
                <a:latin typeface="微软雅黑" panose="020B0503020204020204" pitchFamily="34" charset="-122"/>
                <a:ea typeface="微软雅黑" panose="020B0503020204020204" pitchFamily="34" charset="-122"/>
              </a:rPr>
              <a:t>    </a:t>
            </a:r>
            <a:r>
              <a:rPr lang="en-US" altLang="zh-CN" sz="1200" b="1" dirty="0">
                <a:latin typeface="微软雅黑" panose="020B0503020204020204" pitchFamily="34" charset="-122"/>
                <a:ea typeface="微软雅黑" panose="020B0503020204020204" pitchFamily="34" charset="-122"/>
              </a:rPr>
              <a:t>6        </a:t>
            </a:r>
            <a:r>
              <a:rPr lang="en-US" altLang="zh-CN" sz="1200" b="1" dirty="0" smtClean="0">
                <a:latin typeface="微软雅黑" panose="020B0503020204020204" pitchFamily="34" charset="-122"/>
                <a:ea typeface="微软雅黑" panose="020B0503020204020204" pitchFamily="34" charset="-122"/>
              </a:rPr>
              <a:t>       </a:t>
            </a:r>
            <a:r>
              <a:rPr lang="en-US" altLang="zh-CN" sz="1200" b="1" dirty="0">
                <a:latin typeface="微软雅黑" panose="020B0503020204020204" pitchFamily="34" charset="-122"/>
                <a:ea typeface="微软雅黑" panose="020B0503020204020204" pitchFamily="34" charset="-122"/>
              </a:rPr>
              <a:t>2          </a:t>
            </a:r>
            <a:r>
              <a:rPr lang="en-US" altLang="zh-CN" sz="1200" b="1" dirty="0" smtClean="0">
                <a:latin typeface="微软雅黑" panose="020B0503020204020204" pitchFamily="34" charset="-122"/>
                <a:ea typeface="微软雅黑" panose="020B0503020204020204" pitchFamily="34" charset="-122"/>
              </a:rPr>
              <a:t>   </a:t>
            </a:r>
            <a:r>
              <a:rPr lang="en-US" altLang="zh-CN" sz="1200" b="1" dirty="0">
                <a:latin typeface="微软雅黑" panose="020B0503020204020204" pitchFamily="34" charset="-122"/>
                <a:ea typeface="微软雅黑" panose="020B0503020204020204" pitchFamily="34" charset="-122"/>
              </a:rPr>
              <a:t>6      </a:t>
            </a:r>
            <a:r>
              <a:rPr lang="en-US" altLang="zh-CN" sz="1200" b="1" dirty="0" smtClean="0">
                <a:latin typeface="微软雅黑" panose="020B0503020204020204" pitchFamily="34" charset="-122"/>
                <a:ea typeface="微软雅黑" panose="020B0503020204020204" pitchFamily="34" charset="-122"/>
              </a:rPr>
              <a:t>       </a:t>
            </a:r>
            <a:r>
              <a:rPr lang="en-US" altLang="zh-CN" sz="1200" b="1" dirty="0">
                <a:latin typeface="微软雅黑" panose="020B0503020204020204" pitchFamily="34" charset="-122"/>
                <a:ea typeface="微软雅黑" panose="020B0503020204020204" pitchFamily="34" charset="-122"/>
              </a:rPr>
              <a:t>0 ~ 2312             4</a:t>
            </a:r>
          </a:p>
        </p:txBody>
      </p:sp>
      <p:sp>
        <p:nvSpPr>
          <p:cNvPr id="10" name="Rectangle 6"/>
          <p:cNvSpPr>
            <a:spLocks noChangeArrowheads="1"/>
          </p:cNvSpPr>
          <p:nvPr/>
        </p:nvSpPr>
        <p:spPr bwMode="auto">
          <a:xfrm>
            <a:off x="1149222" y="2805206"/>
            <a:ext cx="745417" cy="275231"/>
          </a:xfrm>
          <a:prstGeom prst="rect">
            <a:avLst/>
          </a:prstGeom>
          <a:solidFill>
            <a:srgbClr val="0070C0"/>
          </a:solidFill>
          <a:ln w="9525">
            <a:solidFill>
              <a:schemeClr val="tx2"/>
            </a:solidFill>
            <a:miter lim="800000"/>
            <a:headEnd/>
            <a:tailEnd/>
          </a:ln>
          <a:effectLs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2" name="Rectangle 8"/>
          <p:cNvSpPr>
            <a:spLocks noChangeArrowheads="1"/>
          </p:cNvSpPr>
          <p:nvPr/>
        </p:nvSpPr>
        <p:spPr bwMode="auto">
          <a:xfrm>
            <a:off x="1898780" y="2797561"/>
            <a:ext cx="752318" cy="289247"/>
          </a:xfrm>
          <a:prstGeom prst="rect">
            <a:avLst/>
          </a:prstGeom>
          <a:solidFill>
            <a:srgbClr val="99FF66"/>
          </a:solidFill>
          <a:ln w="9525">
            <a:solidFill>
              <a:schemeClr val="tx2"/>
            </a:solidFill>
            <a:miter lim="800000"/>
            <a:headEnd/>
            <a:tailEnd/>
          </a:ln>
          <a:effectLst/>
        </p:spPr>
        <p:txBody>
          <a:bodyPr wrap="none" anchor="ctr"/>
          <a:lstStyle/>
          <a:p>
            <a:pPr algn="ctr"/>
            <a:r>
              <a:rPr lang="zh-CN" altLang="en-US" sz="1200" b="1" dirty="0">
                <a:latin typeface="微软雅黑" panose="020B0503020204020204" pitchFamily="34" charset="-122"/>
                <a:ea typeface="微软雅黑" panose="020B0503020204020204" pitchFamily="34" charset="-122"/>
              </a:rPr>
              <a:t>持续期</a:t>
            </a:r>
          </a:p>
        </p:txBody>
      </p:sp>
      <p:sp>
        <p:nvSpPr>
          <p:cNvPr id="13" name="Rectangle 9"/>
          <p:cNvSpPr>
            <a:spLocks noChangeArrowheads="1"/>
          </p:cNvSpPr>
          <p:nvPr/>
        </p:nvSpPr>
        <p:spPr bwMode="auto">
          <a:xfrm>
            <a:off x="2651098" y="2797561"/>
            <a:ext cx="752319" cy="289247"/>
          </a:xfrm>
          <a:prstGeom prst="rect">
            <a:avLst/>
          </a:prstGeom>
          <a:solidFill>
            <a:srgbClr val="99FF66"/>
          </a:solidFill>
          <a:ln w="9525">
            <a:solidFill>
              <a:schemeClr val="tx2"/>
            </a:solidFill>
            <a:miter lim="800000"/>
            <a:headEnd/>
            <a:tailEnd/>
          </a:ln>
          <a:effectLst/>
        </p:spPr>
        <p:txBody>
          <a:bodyPr wrap="none" anchor="ctr"/>
          <a:lstStyle/>
          <a:p>
            <a:pPr algn="ctr"/>
            <a:r>
              <a:rPr lang="zh-CN" altLang="en-US" sz="1200" b="1">
                <a:latin typeface="微软雅黑" panose="020B0503020204020204" pitchFamily="34" charset="-122"/>
                <a:ea typeface="微软雅黑" panose="020B0503020204020204" pitchFamily="34" charset="-122"/>
              </a:rPr>
              <a:t>地址 </a:t>
            </a:r>
            <a:r>
              <a:rPr lang="en-US" altLang="zh-CN" sz="1200" b="1">
                <a:latin typeface="微软雅黑" panose="020B0503020204020204" pitchFamily="34" charset="-122"/>
                <a:ea typeface="微软雅黑" panose="020B0503020204020204" pitchFamily="34" charset="-122"/>
              </a:rPr>
              <a:t>1</a:t>
            </a:r>
          </a:p>
        </p:txBody>
      </p:sp>
      <p:sp>
        <p:nvSpPr>
          <p:cNvPr id="14" name="Rectangle 10"/>
          <p:cNvSpPr>
            <a:spLocks noChangeArrowheads="1"/>
          </p:cNvSpPr>
          <p:nvPr/>
        </p:nvSpPr>
        <p:spPr bwMode="auto">
          <a:xfrm>
            <a:off x="3403418" y="2797561"/>
            <a:ext cx="752318" cy="289247"/>
          </a:xfrm>
          <a:prstGeom prst="rect">
            <a:avLst/>
          </a:prstGeom>
          <a:solidFill>
            <a:srgbClr val="99FF66"/>
          </a:solidFill>
          <a:ln w="9525">
            <a:solidFill>
              <a:schemeClr val="tx2"/>
            </a:solidFill>
            <a:miter lim="800000"/>
            <a:headEnd/>
            <a:tailEnd/>
          </a:ln>
          <a:effectLst/>
        </p:spPr>
        <p:txBody>
          <a:bodyPr wrap="none" anchor="ctr"/>
          <a:lstStyle/>
          <a:p>
            <a:pPr algn="ctr"/>
            <a:r>
              <a:rPr lang="zh-CN" altLang="en-US" sz="1200" b="1">
                <a:latin typeface="微软雅黑" panose="020B0503020204020204" pitchFamily="34" charset="-122"/>
                <a:ea typeface="微软雅黑" panose="020B0503020204020204" pitchFamily="34" charset="-122"/>
              </a:rPr>
              <a:t>地址 </a:t>
            </a:r>
            <a:r>
              <a:rPr lang="en-US" altLang="zh-CN" sz="1200" b="1">
                <a:latin typeface="微软雅黑" panose="020B0503020204020204" pitchFamily="34" charset="-122"/>
                <a:ea typeface="微软雅黑" panose="020B0503020204020204" pitchFamily="34" charset="-122"/>
              </a:rPr>
              <a:t>2</a:t>
            </a:r>
          </a:p>
        </p:txBody>
      </p:sp>
      <p:sp>
        <p:nvSpPr>
          <p:cNvPr id="15" name="Rectangle 11"/>
          <p:cNvSpPr>
            <a:spLocks noChangeArrowheads="1"/>
          </p:cNvSpPr>
          <p:nvPr/>
        </p:nvSpPr>
        <p:spPr bwMode="auto">
          <a:xfrm>
            <a:off x="4155735" y="2797561"/>
            <a:ext cx="752319" cy="289247"/>
          </a:xfrm>
          <a:prstGeom prst="rect">
            <a:avLst/>
          </a:prstGeom>
          <a:solidFill>
            <a:srgbClr val="99FF66"/>
          </a:solidFill>
          <a:ln w="9525">
            <a:solidFill>
              <a:schemeClr val="tx2"/>
            </a:solidFill>
            <a:miter lim="800000"/>
            <a:headEnd/>
            <a:tailEnd/>
          </a:ln>
          <a:effectLst/>
        </p:spPr>
        <p:txBody>
          <a:bodyPr wrap="none" anchor="ctr"/>
          <a:lstStyle/>
          <a:p>
            <a:pPr algn="ctr"/>
            <a:r>
              <a:rPr lang="zh-CN" altLang="en-US" sz="1200" b="1">
                <a:latin typeface="微软雅黑" panose="020B0503020204020204" pitchFamily="34" charset="-122"/>
                <a:ea typeface="微软雅黑" panose="020B0503020204020204" pitchFamily="34" charset="-122"/>
              </a:rPr>
              <a:t>地址 </a:t>
            </a:r>
            <a:r>
              <a:rPr lang="en-US" altLang="zh-CN" sz="1200" b="1">
                <a:latin typeface="微软雅黑" panose="020B0503020204020204" pitchFamily="34" charset="-122"/>
                <a:ea typeface="微软雅黑" panose="020B0503020204020204" pitchFamily="34" charset="-122"/>
              </a:rPr>
              <a:t>3</a:t>
            </a:r>
          </a:p>
        </p:txBody>
      </p:sp>
      <p:sp>
        <p:nvSpPr>
          <p:cNvPr id="16" name="Rectangle 12"/>
          <p:cNvSpPr>
            <a:spLocks noChangeArrowheads="1"/>
          </p:cNvSpPr>
          <p:nvPr/>
        </p:nvSpPr>
        <p:spPr bwMode="auto">
          <a:xfrm>
            <a:off x="4908055" y="2797561"/>
            <a:ext cx="752318" cy="289247"/>
          </a:xfrm>
          <a:prstGeom prst="rect">
            <a:avLst/>
          </a:prstGeom>
          <a:solidFill>
            <a:srgbClr val="99FF66"/>
          </a:solidFill>
          <a:ln w="9525">
            <a:solidFill>
              <a:schemeClr val="tx2"/>
            </a:solidFill>
            <a:miter lim="800000"/>
            <a:headEnd/>
            <a:tailEnd/>
          </a:ln>
          <a:effectLst/>
        </p:spPr>
        <p:txBody>
          <a:bodyPr wrap="none" anchor="ctr"/>
          <a:lstStyle/>
          <a:p>
            <a:pPr algn="ctr"/>
            <a:r>
              <a:rPr lang="zh-CN" altLang="en-US" sz="1200" b="1">
                <a:latin typeface="微软雅黑" panose="020B0503020204020204" pitchFamily="34" charset="-122"/>
                <a:ea typeface="微软雅黑" panose="020B0503020204020204" pitchFamily="34" charset="-122"/>
              </a:rPr>
              <a:t>序号控制</a:t>
            </a:r>
          </a:p>
        </p:txBody>
      </p:sp>
      <p:sp>
        <p:nvSpPr>
          <p:cNvPr id="17" name="Rectangle 13"/>
          <p:cNvSpPr>
            <a:spLocks noChangeArrowheads="1"/>
          </p:cNvSpPr>
          <p:nvPr/>
        </p:nvSpPr>
        <p:spPr bwMode="auto">
          <a:xfrm>
            <a:off x="5660372" y="2797561"/>
            <a:ext cx="752319" cy="289247"/>
          </a:xfrm>
          <a:prstGeom prst="rect">
            <a:avLst/>
          </a:prstGeom>
          <a:solidFill>
            <a:srgbClr val="99FF66"/>
          </a:solidFill>
          <a:ln w="9525">
            <a:solidFill>
              <a:schemeClr val="tx2"/>
            </a:solidFill>
            <a:miter lim="800000"/>
            <a:headEnd/>
            <a:tailEnd/>
          </a:ln>
          <a:effectLst/>
        </p:spPr>
        <p:txBody>
          <a:bodyPr wrap="none" anchor="ctr"/>
          <a:lstStyle/>
          <a:p>
            <a:pPr algn="ctr"/>
            <a:r>
              <a:rPr lang="zh-CN" altLang="en-US" sz="1200" b="1">
                <a:latin typeface="微软雅黑" panose="020B0503020204020204" pitchFamily="34" charset="-122"/>
                <a:ea typeface="微软雅黑" panose="020B0503020204020204" pitchFamily="34" charset="-122"/>
              </a:rPr>
              <a:t>地址 </a:t>
            </a:r>
            <a:r>
              <a:rPr lang="en-US" altLang="zh-CN" sz="1200" b="1">
                <a:latin typeface="微软雅黑" panose="020B0503020204020204" pitchFamily="34" charset="-122"/>
                <a:ea typeface="微软雅黑" panose="020B0503020204020204" pitchFamily="34" charset="-122"/>
              </a:rPr>
              <a:t>4</a:t>
            </a:r>
          </a:p>
        </p:txBody>
      </p:sp>
      <p:sp>
        <p:nvSpPr>
          <p:cNvPr id="18" name="Rectangle 14"/>
          <p:cNvSpPr>
            <a:spLocks noChangeArrowheads="1"/>
          </p:cNvSpPr>
          <p:nvPr/>
        </p:nvSpPr>
        <p:spPr bwMode="auto">
          <a:xfrm>
            <a:off x="6412692" y="2797561"/>
            <a:ext cx="1184384" cy="289247"/>
          </a:xfrm>
          <a:prstGeom prst="rect">
            <a:avLst/>
          </a:prstGeom>
          <a:solidFill>
            <a:srgbClr val="99FF66"/>
          </a:solidFill>
          <a:ln w="9525">
            <a:solidFill>
              <a:schemeClr val="tx2"/>
            </a:solidFill>
            <a:miter lim="800000"/>
            <a:headEnd/>
            <a:tailEnd/>
          </a:ln>
          <a:effectLst/>
        </p:spPr>
        <p:txBody>
          <a:bodyPr wrap="none" anchor="ctr"/>
          <a:lstStyle/>
          <a:p>
            <a:pPr algn="ctr"/>
            <a:r>
              <a:rPr lang="zh-CN" altLang="en-US" sz="1200" b="1">
                <a:latin typeface="微软雅黑" panose="020B0503020204020204" pitchFamily="34" charset="-122"/>
                <a:ea typeface="微软雅黑" panose="020B0503020204020204" pitchFamily="34" charset="-122"/>
              </a:rPr>
              <a:t>帧主体</a:t>
            </a:r>
          </a:p>
        </p:txBody>
      </p:sp>
      <p:sp>
        <p:nvSpPr>
          <p:cNvPr id="19" name="Rectangle 15"/>
          <p:cNvSpPr>
            <a:spLocks noChangeArrowheads="1"/>
          </p:cNvSpPr>
          <p:nvPr/>
        </p:nvSpPr>
        <p:spPr bwMode="auto">
          <a:xfrm>
            <a:off x="7595695" y="2797561"/>
            <a:ext cx="752319" cy="289247"/>
          </a:xfrm>
          <a:prstGeom prst="rect">
            <a:avLst/>
          </a:prstGeom>
          <a:solidFill>
            <a:srgbClr val="99FF66"/>
          </a:solidFill>
          <a:ln w="9525">
            <a:solidFill>
              <a:schemeClr val="tx2"/>
            </a:solidFill>
            <a:miter lim="800000"/>
            <a:headEnd/>
            <a:tailEnd/>
          </a:ln>
          <a:effec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FCS</a:t>
            </a:r>
          </a:p>
        </p:txBody>
      </p:sp>
      <p:sp>
        <p:nvSpPr>
          <p:cNvPr id="20" name="Rectangle 16"/>
          <p:cNvSpPr>
            <a:spLocks noChangeArrowheads="1"/>
          </p:cNvSpPr>
          <p:nvPr/>
        </p:nvSpPr>
        <p:spPr bwMode="auto">
          <a:xfrm>
            <a:off x="896609" y="3549349"/>
            <a:ext cx="752318" cy="462540"/>
          </a:xfrm>
          <a:prstGeom prst="rect">
            <a:avLst/>
          </a:prstGeom>
          <a:solidFill>
            <a:srgbClr val="0066FF"/>
          </a:solidFill>
          <a:ln w="9525">
            <a:solidFill>
              <a:schemeClr val="tx1"/>
            </a:solidFill>
            <a:miter lim="800000"/>
            <a:headEnd/>
            <a:tailEnd/>
          </a:ln>
          <a:effectLst/>
        </p:spPr>
        <p:txBody>
          <a:bodyPr wrap="none" anchor="ctr"/>
          <a:lstStyle/>
          <a:p>
            <a:pPr algn="ctr"/>
            <a:r>
              <a:rPr lang="zh-CN" altLang="en-US" sz="1200" b="1">
                <a:solidFill>
                  <a:schemeClr val="bg1"/>
                </a:solidFill>
                <a:latin typeface="微软雅黑" panose="020B0503020204020204" pitchFamily="34" charset="-122"/>
                <a:ea typeface="微软雅黑" panose="020B0503020204020204" pitchFamily="34" charset="-122"/>
              </a:rPr>
              <a:t>协议</a:t>
            </a:r>
          </a:p>
          <a:p>
            <a:pPr algn="ctr"/>
            <a:r>
              <a:rPr lang="zh-CN" altLang="en-US" sz="1200" b="1">
                <a:solidFill>
                  <a:schemeClr val="bg1"/>
                </a:solidFill>
                <a:latin typeface="微软雅黑" panose="020B0503020204020204" pitchFamily="34" charset="-122"/>
                <a:ea typeface="微软雅黑" panose="020B0503020204020204" pitchFamily="34" charset="-122"/>
              </a:rPr>
              <a:t>版本</a:t>
            </a:r>
          </a:p>
        </p:txBody>
      </p:sp>
      <p:sp>
        <p:nvSpPr>
          <p:cNvPr id="21" name="Rectangle 17"/>
          <p:cNvSpPr>
            <a:spLocks noChangeArrowheads="1"/>
          </p:cNvSpPr>
          <p:nvPr/>
        </p:nvSpPr>
        <p:spPr bwMode="auto">
          <a:xfrm>
            <a:off x="1648926" y="3549349"/>
            <a:ext cx="752319" cy="462540"/>
          </a:xfrm>
          <a:prstGeom prst="rect">
            <a:avLst/>
          </a:prstGeom>
          <a:solidFill>
            <a:srgbClr val="0066FF"/>
          </a:solidFill>
          <a:ln w="9525">
            <a:solidFill>
              <a:schemeClr val="tx1"/>
            </a:solidFill>
            <a:miter lim="800000"/>
            <a:headEnd/>
            <a:tailEnd/>
          </a:ln>
          <a:effectLst/>
        </p:spPr>
        <p:txBody>
          <a:bodyPr wrap="none" anchor="ctr"/>
          <a:lstStyle/>
          <a:p>
            <a:pPr algn="ctr"/>
            <a:r>
              <a:rPr lang="zh-CN" altLang="en-US" sz="1200" b="1">
                <a:solidFill>
                  <a:schemeClr val="bg1"/>
                </a:solidFill>
                <a:latin typeface="微软雅黑" panose="020B0503020204020204" pitchFamily="34" charset="-122"/>
                <a:ea typeface="微软雅黑" panose="020B0503020204020204" pitchFamily="34" charset="-122"/>
              </a:rPr>
              <a:t>类型</a:t>
            </a:r>
          </a:p>
        </p:txBody>
      </p:sp>
      <p:sp>
        <p:nvSpPr>
          <p:cNvPr id="22" name="Rectangle 18"/>
          <p:cNvSpPr>
            <a:spLocks noChangeArrowheads="1"/>
          </p:cNvSpPr>
          <p:nvPr/>
        </p:nvSpPr>
        <p:spPr bwMode="auto">
          <a:xfrm>
            <a:off x="2401246" y="3549349"/>
            <a:ext cx="1501876" cy="462540"/>
          </a:xfrm>
          <a:prstGeom prst="rect">
            <a:avLst/>
          </a:prstGeom>
          <a:solidFill>
            <a:srgbClr val="0066FF"/>
          </a:solidFill>
          <a:ln w="9525">
            <a:solidFill>
              <a:schemeClr val="tx1"/>
            </a:solidFill>
            <a:miter lim="800000"/>
            <a:headEnd/>
            <a:tailEnd/>
          </a:ln>
          <a:effectLst/>
        </p:spPr>
        <p:txBody>
          <a:bodyPr wrap="none" anchor="ctr"/>
          <a:lstStyle/>
          <a:p>
            <a:pPr algn="ctr"/>
            <a:r>
              <a:rPr lang="zh-CN" altLang="en-US" sz="1200" b="1">
                <a:solidFill>
                  <a:schemeClr val="bg1"/>
                </a:solidFill>
                <a:latin typeface="微软雅黑" panose="020B0503020204020204" pitchFamily="34" charset="-122"/>
                <a:ea typeface="微软雅黑" panose="020B0503020204020204" pitchFamily="34" charset="-122"/>
              </a:rPr>
              <a:t>子类型</a:t>
            </a:r>
          </a:p>
        </p:txBody>
      </p:sp>
      <p:sp>
        <p:nvSpPr>
          <p:cNvPr id="23" name="Rectangle 19"/>
          <p:cNvSpPr>
            <a:spLocks noChangeArrowheads="1"/>
          </p:cNvSpPr>
          <p:nvPr/>
        </p:nvSpPr>
        <p:spPr bwMode="auto">
          <a:xfrm>
            <a:off x="3900362" y="3549349"/>
            <a:ext cx="503846" cy="462540"/>
          </a:xfrm>
          <a:prstGeom prst="rect">
            <a:avLst/>
          </a:prstGeom>
          <a:solidFill>
            <a:srgbClr val="0066FF"/>
          </a:solidFill>
          <a:ln w="9525">
            <a:solidFill>
              <a:schemeClr val="tx1"/>
            </a:solidFill>
            <a:miter lim="800000"/>
            <a:headEnd/>
            <a:tailEnd/>
          </a:ln>
          <a:effectLst/>
        </p:spPr>
        <p:txBody>
          <a:bodyPr wrap="none" anchor="ctr"/>
          <a:lstStyle/>
          <a:p>
            <a:pPr algn="ctr"/>
            <a:r>
              <a:rPr lang="zh-CN" altLang="en-US" sz="1200" b="1">
                <a:solidFill>
                  <a:schemeClr val="bg1"/>
                </a:solidFill>
                <a:latin typeface="微软雅黑" panose="020B0503020204020204" pitchFamily="34" charset="-122"/>
                <a:ea typeface="微软雅黑" panose="020B0503020204020204" pitchFamily="34" charset="-122"/>
              </a:rPr>
              <a:t>去往</a:t>
            </a:r>
          </a:p>
          <a:p>
            <a:pPr algn="ctr"/>
            <a:r>
              <a:rPr lang="en-US" altLang="zh-CN" sz="1200" b="1">
                <a:solidFill>
                  <a:schemeClr val="bg1"/>
                </a:solidFill>
                <a:latin typeface="微软雅黑" panose="020B0503020204020204" pitchFamily="34" charset="-122"/>
                <a:ea typeface="微软雅黑" panose="020B0503020204020204" pitchFamily="34" charset="-122"/>
              </a:rPr>
              <a:t>AP</a:t>
            </a:r>
          </a:p>
        </p:txBody>
      </p:sp>
      <p:sp>
        <p:nvSpPr>
          <p:cNvPr id="24" name="Rectangle 20"/>
          <p:cNvSpPr>
            <a:spLocks noChangeArrowheads="1"/>
          </p:cNvSpPr>
          <p:nvPr/>
        </p:nvSpPr>
        <p:spPr bwMode="auto">
          <a:xfrm>
            <a:off x="4404207" y="3549349"/>
            <a:ext cx="503847" cy="462540"/>
          </a:xfrm>
          <a:prstGeom prst="rect">
            <a:avLst/>
          </a:prstGeom>
          <a:solidFill>
            <a:srgbClr val="0066FF"/>
          </a:solidFill>
          <a:ln w="9525">
            <a:solidFill>
              <a:schemeClr val="tx1"/>
            </a:solidFill>
            <a:miter lim="800000"/>
            <a:headEnd/>
            <a:tailEnd/>
          </a:ln>
          <a:effectLst/>
        </p:spPr>
        <p:txBody>
          <a:bodyPr wrap="none" anchor="ctr"/>
          <a:lstStyle/>
          <a:p>
            <a:pPr algn="ctr"/>
            <a:r>
              <a:rPr lang="zh-CN" altLang="en-US" sz="1200" b="1">
                <a:solidFill>
                  <a:schemeClr val="bg1"/>
                </a:solidFill>
                <a:latin typeface="微软雅黑" panose="020B0503020204020204" pitchFamily="34" charset="-122"/>
                <a:ea typeface="微软雅黑" panose="020B0503020204020204" pitchFamily="34" charset="-122"/>
              </a:rPr>
              <a:t>来自</a:t>
            </a:r>
          </a:p>
          <a:p>
            <a:pPr algn="ctr"/>
            <a:r>
              <a:rPr lang="en-US" altLang="zh-CN" sz="1200" b="1">
                <a:solidFill>
                  <a:schemeClr val="bg1"/>
                </a:solidFill>
                <a:latin typeface="微软雅黑" panose="020B0503020204020204" pitchFamily="34" charset="-122"/>
                <a:ea typeface="微软雅黑" panose="020B0503020204020204" pitchFamily="34" charset="-122"/>
              </a:rPr>
              <a:t>AP</a:t>
            </a:r>
          </a:p>
        </p:txBody>
      </p:sp>
      <p:sp>
        <p:nvSpPr>
          <p:cNvPr id="25" name="Rectangle 21"/>
          <p:cNvSpPr>
            <a:spLocks noChangeArrowheads="1"/>
          </p:cNvSpPr>
          <p:nvPr/>
        </p:nvSpPr>
        <p:spPr bwMode="auto">
          <a:xfrm>
            <a:off x="4908055" y="3549349"/>
            <a:ext cx="503846" cy="462540"/>
          </a:xfrm>
          <a:prstGeom prst="rect">
            <a:avLst/>
          </a:prstGeom>
          <a:solidFill>
            <a:srgbClr val="0066FF"/>
          </a:solidFill>
          <a:ln w="9525">
            <a:solidFill>
              <a:schemeClr val="tx1"/>
            </a:solidFill>
            <a:miter lim="800000"/>
            <a:headEnd/>
            <a:tailEnd/>
          </a:ln>
          <a:effectLst/>
        </p:spPr>
        <p:txBody>
          <a:bodyPr wrap="none" anchor="ctr"/>
          <a:lstStyle/>
          <a:p>
            <a:pPr algn="ctr"/>
            <a:r>
              <a:rPr lang="zh-CN" altLang="en-US" sz="1200" b="1">
                <a:solidFill>
                  <a:schemeClr val="bg1"/>
                </a:solidFill>
                <a:latin typeface="微软雅黑" panose="020B0503020204020204" pitchFamily="34" charset="-122"/>
                <a:ea typeface="微软雅黑" panose="020B0503020204020204" pitchFamily="34" charset="-122"/>
              </a:rPr>
              <a:t>更多</a:t>
            </a:r>
          </a:p>
          <a:p>
            <a:pPr algn="ctr"/>
            <a:r>
              <a:rPr lang="zh-CN" altLang="en-US" sz="1200" b="1">
                <a:solidFill>
                  <a:schemeClr val="bg1"/>
                </a:solidFill>
                <a:latin typeface="微软雅黑" panose="020B0503020204020204" pitchFamily="34" charset="-122"/>
                <a:ea typeface="微软雅黑" panose="020B0503020204020204" pitchFamily="34" charset="-122"/>
              </a:rPr>
              <a:t>分片</a:t>
            </a:r>
          </a:p>
        </p:txBody>
      </p:sp>
      <p:sp>
        <p:nvSpPr>
          <p:cNvPr id="26" name="Rectangle 22"/>
          <p:cNvSpPr>
            <a:spLocks noChangeArrowheads="1"/>
          </p:cNvSpPr>
          <p:nvPr/>
        </p:nvSpPr>
        <p:spPr bwMode="auto">
          <a:xfrm>
            <a:off x="5411900" y="3549349"/>
            <a:ext cx="503847" cy="462540"/>
          </a:xfrm>
          <a:prstGeom prst="rect">
            <a:avLst/>
          </a:prstGeom>
          <a:solidFill>
            <a:srgbClr val="0066FF"/>
          </a:solidFill>
          <a:ln w="9525">
            <a:solidFill>
              <a:schemeClr val="tx1"/>
            </a:solidFill>
            <a:miter lim="800000"/>
            <a:headEnd/>
            <a:tailEnd/>
          </a:ln>
          <a:effectLst/>
        </p:spPr>
        <p:txBody>
          <a:bodyPr wrap="none" anchor="ctr"/>
          <a:lstStyle/>
          <a:p>
            <a:pPr algn="ctr"/>
            <a:r>
              <a:rPr lang="zh-CN" altLang="en-US" sz="1200" b="1">
                <a:solidFill>
                  <a:schemeClr val="bg1"/>
                </a:solidFill>
                <a:latin typeface="微软雅黑" panose="020B0503020204020204" pitchFamily="34" charset="-122"/>
                <a:ea typeface="微软雅黑" panose="020B0503020204020204" pitchFamily="34" charset="-122"/>
              </a:rPr>
              <a:t>重试</a:t>
            </a:r>
          </a:p>
        </p:txBody>
      </p:sp>
      <p:sp>
        <p:nvSpPr>
          <p:cNvPr id="27" name="Rectangle 23"/>
          <p:cNvSpPr>
            <a:spLocks noChangeArrowheads="1"/>
          </p:cNvSpPr>
          <p:nvPr/>
        </p:nvSpPr>
        <p:spPr bwMode="auto">
          <a:xfrm>
            <a:off x="5915748" y="3549349"/>
            <a:ext cx="503846" cy="462540"/>
          </a:xfrm>
          <a:prstGeom prst="rect">
            <a:avLst/>
          </a:prstGeom>
          <a:solidFill>
            <a:srgbClr val="0066FF"/>
          </a:solidFill>
          <a:ln w="9525">
            <a:solidFill>
              <a:schemeClr val="tx1"/>
            </a:solidFill>
            <a:miter lim="800000"/>
            <a:headEnd/>
            <a:tailEnd/>
          </a:ln>
          <a:effectLst/>
        </p:spPr>
        <p:txBody>
          <a:bodyPr wrap="none" anchor="ctr"/>
          <a:lstStyle/>
          <a:p>
            <a:pPr algn="ctr"/>
            <a:r>
              <a:rPr lang="zh-CN" altLang="en-US" sz="1200" b="1">
                <a:solidFill>
                  <a:schemeClr val="bg1"/>
                </a:solidFill>
                <a:latin typeface="微软雅黑" panose="020B0503020204020204" pitchFamily="34" charset="-122"/>
                <a:ea typeface="微软雅黑" panose="020B0503020204020204" pitchFamily="34" charset="-122"/>
              </a:rPr>
              <a:t>功率</a:t>
            </a:r>
          </a:p>
          <a:p>
            <a:pPr algn="ctr"/>
            <a:r>
              <a:rPr lang="zh-CN" altLang="en-US" sz="1200" b="1">
                <a:solidFill>
                  <a:schemeClr val="bg1"/>
                </a:solidFill>
                <a:latin typeface="微软雅黑" panose="020B0503020204020204" pitchFamily="34" charset="-122"/>
                <a:ea typeface="微软雅黑" panose="020B0503020204020204" pitchFamily="34" charset="-122"/>
              </a:rPr>
              <a:t>管理</a:t>
            </a:r>
          </a:p>
        </p:txBody>
      </p:sp>
      <p:sp>
        <p:nvSpPr>
          <p:cNvPr id="28" name="Rectangle 24"/>
          <p:cNvSpPr>
            <a:spLocks noChangeArrowheads="1"/>
          </p:cNvSpPr>
          <p:nvPr/>
        </p:nvSpPr>
        <p:spPr bwMode="auto">
          <a:xfrm>
            <a:off x="6419593" y="3549349"/>
            <a:ext cx="503847" cy="462540"/>
          </a:xfrm>
          <a:prstGeom prst="rect">
            <a:avLst/>
          </a:prstGeom>
          <a:solidFill>
            <a:srgbClr val="0066FF"/>
          </a:solidFill>
          <a:ln w="9525">
            <a:solidFill>
              <a:schemeClr val="tx1"/>
            </a:solidFill>
            <a:miter lim="800000"/>
            <a:headEnd/>
            <a:tailEnd/>
          </a:ln>
          <a:effectLst/>
        </p:spPr>
        <p:txBody>
          <a:bodyPr wrap="none" anchor="ctr"/>
          <a:lstStyle/>
          <a:p>
            <a:pPr algn="ctr"/>
            <a:r>
              <a:rPr lang="zh-CN" altLang="en-US" sz="1200" b="1">
                <a:solidFill>
                  <a:schemeClr val="bg1"/>
                </a:solidFill>
                <a:latin typeface="微软雅黑" panose="020B0503020204020204" pitchFamily="34" charset="-122"/>
                <a:ea typeface="微软雅黑" panose="020B0503020204020204" pitchFamily="34" charset="-122"/>
              </a:rPr>
              <a:t>更多</a:t>
            </a:r>
          </a:p>
          <a:p>
            <a:pPr algn="ctr"/>
            <a:r>
              <a:rPr lang="zh-CN" altLang="en-US" sz="1200" b="1">
                <a:solidFill>
                  <a:schemeClr val="bg1"/>
                </a:solidFill>
                <a:latin typeface="微软雅黑" panose="020B0503020204020204" pitchFamily="34" charset="-122"/>
                <a:ea typeface="微软雅黑" panose="020B0503020204020204" pitchFamily="34" charset="-122"/>
              </a:rPr>
              <a:t>数据</a:t>
            </a:r>
          </a:p>
        </p:txBody>
      </p:sp>
      <p:sp>
        <p:nvSpPr>
          <p:cNvPr id="29" name="Rectangle 25"/>
          <p:cNvSpPr>
            <a:spLocks noChangeArrowheads="1"/>
          </p:cNvSpPr>
          <p:nvPr/>
        </p:nvSpPr>
        <p:spPr bwMode="auto">
          <a:xfrm>
            <a:off x="6923441" y="3549349"/>
            <a:ext cx="503846" cy="462540"/>
          </a:xfrm>
          <a:prstGeom prst="rect">
            <a:avLst/>
          </a:prstGeom>
          <a:solidFill>
            <a:srgbClr val="0066FF"/>
          </a:solidFill>
          <a:ln w="9525">
            <a:solidFill>
              <a:schemeClr val="tx1"/>
            </a:solidFill>
            <a:miter lim="800000"/>
            <a:headEnd/>
            <a:tailEnd/>
          </a:ln>
          <a:effectLst/>
        </p:spPr>
        <p:txBody>
          <a:bodyPr wrap="none" anchor="ctr"/>
          <a:lstStyle/>
          <a:p>
            <a:pPr algn="ctr"/>
            <a:r>
              <a:rPr lang="en-US" altLang="zh-CN" sz="1200" b="1">
                <a:solidFill>
                  <a:schemeClr val="bg1"/>
                </a:solidFill>
                <a:latin typeface="微软雅黑" panose="020B0503020204020204" pitchFamily="34" charset="-122"/>
                <a:ea typeface="微软雅黑" panose="020B0503020204020204" pitchFamily="34" charset="-122"/>
              </a:rPr>
              <a:t>WEP</a:t>
            </a:r>
          </a:p>
        </p:txBody>
      </p:sp>
      <p:sp>
        <p:nvSpPr>
          <p:cNvPr id="30" name="Rectangle 26"/>
          <p:cNvSpPr>
            <a:spLocks noChangeArrowheads="1"/>
          </p:cNvSpPr>
          <p:nvPr/>
        </p:nvSpPr>
        <p:spPr bwMode="auto">
          <a:xfrm>
            <a:off x="7427286" y="3549349"/>
            <a:ext cx="503847" cy="462540"/>
          </a:xfrm>
          <a:prstGeom prst="rect">
            <a:avLst/>
          </a:prstGeom>
          <a:solidFill>
            <a:srgbClr val="0066FF"/>
          </a:solidFill>
          <a:ln w="9525">
            <a:solidFill>
              <a:schemeClr val="tx1"/>
            </a:solidFill>
            <a:miter lim="800000"/>
            <a:headEnd/>
            <a:tailEnd/>
          </a:ln>
          <a:effectLst/>
        </p:spPr>
        <p:txBody>
          <a:bodyPr wrap="none" anchor="ctr"/>
          <a:lstStyle/>
          <a:p>
            <a:pPr algn="ctr"/>
            <a:r>
              <a:rPr lang="zh-CN" altLang="en-US" sz="1200" b="1" dirty="0">
                <a:solidFill>
                  <a:schemeClr val="bg1"/>
                </a:solidFill>
                <a:latin typeface="微软雅黑" panose="020B0503020204020204" pitchFamily="34" charset="-122"/>
                <a:ea typeface="微软雅黑" panose="020B0503020204020204" pitchFamily="34" charset="-122"/>
              </a:rPr>
              <a:t>顺序</a:t>
            </a:r>
          </a:p>
        </p:txBody>
      </p:sp>
      <p:sp>
        <p:nvSpPr>
          <p:cNvPr id="31" name="Text Box 27"/>
          <p:cNvSpPr txBox="1">
            <a:spLocks noChangeArrowheads="1"/>
          </p:cNvSpPr>
          <p:nvPr/>
        </p:nvSpPr>
        <p:spPr bwMode="auto">
          <a:xfrm>
            <a:off x="638473" y="3277940"/>
            <a:ext cx="7236276"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1200" b="1" dirty="0">
                <a:latin typeface="微软雅黑" panose="020B0503020204020204" pitchFamily="34" charset="-122"/>
                <a:ea typeface="微软雅黑" panose="020B0503020204020204" pitchFamily="34" charset="-122"/>
              </a:rPr>
              <a:t>位        </a:t>
            </a:r>
            <a:r>
              <a:rPr lang="en-US" altLang="zh-CN" sz="1200" b="1" dirty="0">
                <a:latin typeface="微软雅黑" panose="020B0503020204020204" pitchFamily="34" charset="-122"/>
                <a:ea typeface="微软雅黑" panose="020B0503020204020204" pitchFamily="34" charset="-122"/>
              </a:rPr>
              <a:t>2              2                   </a:t>
            </a:r>
            <a:r>
              <a:rPr lang="en-US" altLang="zh-CN" sz="1200" b="1" dirty="0" smtClean="0">
                <a:latin typeface="微软雅黑" panose="020B0503020204020204" pitchFamily="34" charset="-122"/>
                <a:ea typeface="微软雅黑" panose="020B0503020204020204" pitchFamily="34" charset="-122"/>
              </a:rPr>
              <a:t> </a:t>
            </a:r>
            <a:r>
              <a:rPr lang="en-US" altLang="zh-CN" sz="1200" b="1" dirty="0">
                <a:latin typeface="微软雅黑" panose="020B0503020204020204" pitchFamily="34" charset="-122"/>
                <a:ea typeface="微软雅黑" panose="020B0503020204020204" pitchFamily="34" charset="-122"/>
              </a:rPr>
              <a:t>4      </a:t>
            </a:r>
            <a:r>
              <a:rPr lang="en-US" altLang="zh-CN" sz="1200" b="1" dirty="0" smtClean="0">
                <a:latin typeface="微软雅黑" panose="020B0503020204020204" pitchFamily="34" charset="-122"/>
                <a:ea typeface="微软雅黑" panose="020B0503020204020204" pitchFamily="34" charset="-122"/>
              </a:rPr>
              <a:t>               </a:t>
            </a:r>
            <a:r>
              <a:rPr lang="en-US" altLang="zh-CN" sz="1200" b="1" dirty="0">
                <a:latin typeface="微软雅黑" panose="020B0503020204020204" pitchFamily="34" charset="-122"/>
                <a:ea typeface="微软雅黑" panose="020B0503020204020204" pitchFamily="34" charset="-122"/>
              </a:rPr>
              <a:t>1         1         </a:t>
            </a:r>
            <a:r>
              <a:rPr lang="en-US" altLang="zh-CN" sz="1200" b="1" dirty="0" smtClean="0">
                <a:latin typeface="微软雅黑" panose="020B0503020204020204" pitchFamily="34" charset="-122"/>
                <a:ea typeface="微软雅黑" panose="020B0503020204020204" pitchFamily="34" charset="-122"/>
              </a:rPr>
              <a:t>1         </a:t>
            </a:r>
            <a:r>
              <a:rPr lang="en-US" altLang="zh-CN" sz="1200" b="1" dirty="0">
                <a:latin typeface="微软雅黑" panose="020B0503020204020204" pitchFamily="34" charset="-122"/>
                <a:ea typeface="微软雅黑" panose="020B0503020204020204" pitchFamily="34" charset="-122"/>
              </a:rPr>
              <a:t>1         1         1   </a:t>
            </a:r>
            <a:r>
              <a:rPr lang="en-US" altLang="zh-CN" sz="1200" b="1" dirty="0" smtClean="0">
                <a:latin typeface="微软雅黑" panose="020B0503020204020204" pitchFamily="34" charset="-122"/>
                <a:ea typeface="微软雅黑" panose="020B0503020204020204" pitchFamily="34" charset="-122"/>
              </a:rPr>
              <a:t>      </a:t>
            </a:r>
            <a:r>
              <a:rPr lang="en-US" altLang="zh-CN" sz="1200" b="1" dirty="0">
                <a:latin typeface="微软雅黑" panose="020B0503020204020204" pitchFamily="34" charset="-122"/>
                <a:ea typeface="微软雅黑" panose="020B0503020204020204" pitchFamily="34" charset="-122"/>
              </a:rPr>
              <a:t>1         1</a:t>
            </a:r>
          </a:p>
        </p:txBody>
      </p:sp>
      <p:sp>
        <p:nvSpPr>
          <p:cNvPr id="32" name="AutoShape 28"/>
          <p:cNvSpPr>
            <a:spLocks/>
          </p:cNvSpPr>
          <p:nvPr/>
        </p:nvSpPr>
        <p:spPr bwMode="auto">
          <a:xfrm rot="16200000">
            <a:off x="3677639" y="-176938"/>
            <a:ext cx="203875" cy="5263469"/>
          </a:xfrm>
          <a:prstGeom prst="rightBrace">
            <a:avLst>
              <a:gd name="adj1" fmla="val 198594"/>
              <a:gd name="adj2" fmla="val 50000"/>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3" name="Text Box 29"/>
          <p:cNvSpPr txBox="1">
            <a:spLocks noChangeArrowheads="1"/>
          </p:cNvSpPr>
          <p:nvPr/>
        </p:nvSpPr>
        <p:spPr bwMode="auto">
          <a:xfrm>
            <a:off x="3204639" y="2026660"/>
            <a:ext cx="127740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b="1" dirty="0">
                <a:solidFill>
                  <a:srgbClr val="0000FF"/>
                </a:solidFill>
                <a:latin typeface="微软雅黑" panose="020B0503020204020204" pitchFamily="34" charset="-122"/>
                <a:ea typeface="微软雅黑" panose="020B0503020204020204" pitchFamily="34" charset="-122"/>
              </a:rPr>
              <a:t>MAC </a:t>
            </a:r>
            <a:r>
              <a:rPr lang="zh-CN" altLang="en-US" b="1" dirty="0">
                <a:solidFill>
                  <a:srgbClr val="0000FF"/>
                </a:solidFill>
                <a:latin typeface="微软雅黑" panose="020B0503020204020204" pitchFamily="34" charset="-122"/>
                <a:ea typeface="微软雅黑" panose="020B0503020204020204" pitchFamily="34" charset="-122"/>
              </a:rPr>
              <a:t>首部</a:t>
            </a:r>
          </a:p>
        </p:txBody>
      </p:sp>
      <p:sp>
        <p:nvSpPr>
          <p:cNvPr id="34" name="Text Box 30"/>
          <p:cNvSpPr txBox="1">
            <a:spLocks noChangeArrowheads="1"/>
          </p:cNvSpPr>
          <p:nvPr/>
        </p:nvSpPr>
        <p:spPr bwMode="auto">
          <a:xfrm>
            <a:off x="7627934" y="1900780"/>
            <a:ext cx="746808"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b="1" dirty="0">
                <a:solidFill>
                  <a:srgbClr val="0000FF"/>
                </a:solidFill>
                <a:latin typeface="微软雅黑" panose="020B0503020204020204" pitchFamily="34" charset="-122"/>
                <a:ea typeface="微软雅黑" panose="020B0503020204020204" pitchFamily="34" charset="-122"/>
              </a:rPr>
              <a:t>MAC</a:t>
            </a:r>
          </a:p>
          <a:p>
            <a:r>
              <a:rPr lang="zh-CN" altLang="en-US" b="1" dirty="0" smtClean="0">
                <a:solidFill>
                  <a:srgbClr val="0000FF"/>
                </a:solidFill>
                <a:latin typeface="微软雅黑" panose="020B0503020204020204" pitchFamily="34" charset="-122"/>
                <a:ea typeface="微软雅黑" panose="020B0503020204020204" pitchFamily="34" charset="-122"/>
              </a:rPr>
              <a:t> 尾部</a:t>
            </a:r>
            <a:endParaRPr lang="zh-CN" altLang="en-US" b="1" dirty="0">
              <a:solidFill>
                <a:srgbClr val="0000FF"/>
              </a:solidFill>
              <a:latin typeface="微软雅黑" panose="020B0503020204020204" pitchFamily="34" charset="-122"/>
              <a:ea typeface="微软雅黑" panose="020B0503020204020204" pitchFamily="34" charset="-122"/>
            </a:endParaRPr>
          </a:p>
        </p:txBody>
      </p:sp>
      <p:sp>
        <p:nvSpPr>
          <p:cNvPr id="11" name="Rectangle 7"/>
          <p:cNvSpPr>
            <a:spLocks noChangeArrowheads="1"/>
          </p:cNvSpPr>
          <p:nvPr/>
        </p:nvSpPr>
        <p:spPr bwMode="auto">
          <a:xfrm>
            <a:off x="1146460" y="2797561"/>
            <a:ext cx="752319" cy="289247"/>
          </a:xfrm>
          <a:prstGeom prst="rect">
            <a:avLst/>
          </a:prstGeom>
          <a:solidFill>
            <a:srgbClr val="0066FF"/>
          </a:solidFill>
          <a:ln w="9525">
            <a:solidFill>
              <a:schemeClr val="tx1"/>
            </a:solidFill>
            <a:miter lim="800000"/>
            <a:headEnd/>
            <a:tailEnd/>
          </a:ln>
          <a:effectLst/>
          <a:extLst/>
        </p:spPr>
        <p:txBody>
          <a:bodyPr wrap="none" anchor="ctr"/>
          <a:lstStyle/>
          <a:p>
            <a:pPr algn="ctr"/>
            <a:r>
              <a:rPr lang="zh-CN" altLang="en-US" sz="1200" b="1" dirty="0">
                <a:solidFill>
                  <a:schemeClr val="bg1"/>
                </a:solidFill>
                <a:latin typeface="微软雅黑" panose="020B0503020204020204" pitchFamily="34" charset="-122"/>
                <a:ea typeface="微软雅黑" panose="020B0503020204020204" pitchFamily="34" charset="-122"/>
              </a:rPr>
              <a:t>帧控制</a:t>
            </a:r>
          </a:p>
        </p:txBody>
      </p:sp>
    </p:spTree>
    <p:extLst>
      <p:ext uri="{BB962C8B-B14F-4D97-AF65-F5344CB8AC3E}">
        <p14:creationId xmlns:p14="http://schemas.microsoft.com/office/powerpoint/2010/main" xmlns="" val="5939842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12"/>
          <p:cNvSpPr>
            <a:spLocks noChangeArrowheads="1"/>
          </p:cNvSpPr>
          <p:nvPr/>
        </p:nvSpPr>
        <p:spPr bwMode="auto">
          <a:xfrm>
            <a:off x="511896" y="1080531"/>
            <a:ext cx="8129016" cy="422275"/>
          </a:xfrm>
          <a:prstGeom prst="roundRect">
            <a:avLst>
              <a:gd name="adj" fmla="val 16667"/>
            </a:avLst>
          </a:prstGeom>
          <a:solidFill>
            <a:srgbClr val="0089FA"/>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zh-CN" altLang="en-US"/>
          </a:p>
        </p:txBody>
      </p:sp>
      <p:sp>
        <p:nvSpPr>
          <p:cNvPr id="6" name="Rectangle 13"/>
          <p:cNvSpPr>
            <a:spLocks noChangeArrowheads="1"/>
          </p:cNvSpPr>
          <p:nvPr/>
        </p:nvSpPr>
        <p:spPr bwMode="auto">
          <a:xfrm>
            <a:off x="2789697" y="1055067"/>
            <a:ext cx="3573414"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9.1.1  </a:t>
            </a:r>
            <a:r>
              <a:rPr lang="zh-CN" altLang="en-US" sz="2400" b="1" dirty="0">
                <a:solidFill>
                  <a:schemeClr val="bg1"/>
                </a:solidFill>
                <a:latin typeface="微软雅黑" pitchFamily="34" charset="-122"/>
                <a:ea typeface="微软雅黑" pitchFamily="34" charset="-122"/>
              </a:rPr>
              <a:t>无线局域网的组成</a:t>
            </a:r>
          </a:p>
        </p:txBody>
      </p:sp>
      <p:sp>
        <p:nvSpPr>
          <p:cNvPr id="10" name="Rectangle 46"/>
          <p:cNvSpPr>
            <a:spLocks noChangeArrowheads="1"/>
          </p:cNvSpPr>
          <p:nvPr/>
        </p:nvSpPr>
        <p:spPr bwMode="auto">
          <a:xfrm>
            <a:off x="511896" y="1564499"/>
            <a:ext cx="8420564" cy="220829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无线</a:t>
            </a:r>
            <a:r>
              <a:rPr lang="zh-CN" altLang="en-US" sz="2000" b="1" dirty="0" smtClean="0">
                <a:latin typeface="微软雅黑" pitchFamily="34" charset="-122"/>
                <a:ea typeface="微软雅黑" pitchFamily="34" charset="-122"/>
              </a:rPr>
              <a:t>局域网 </a:t>
            </a:r>
            <a:r>
              <a:rPr lang="en-US" altLang="zh-CN" sz="2000" b="1" dirty="0" smtClean="0">
                <a:latin typeface="微软雅黑" pitchFamily="34" charset="-122"/>
                <a:ea typeface="微软雅黑" pitchFamily="34" charset="-122"/>
              </a:rPr>
              <a:t>WLAN </a:t>
            </a:r>
            <a:r>
              <a:rPr lang="zh-CN" altLang="en-US" sz="2000" b="1" dirty="0" smtClean="0">
                <a:latin typeface="微软雅黑" pitchFamily="34" charset="-122"/>
                <a:ea typeface="微软雅黑" pitchFamily="34" charset="-122"/>
              </a:rPr>
              <a:t>可</a:t>
            </a:r>
            <a:r>
              <a:rPr lang="zh-CN" altLang="en-US" sz="2000" b="1" dirty="0">
                <a:latin typeface="微软雅黑" pitchFamily="34" charset="-122"/>
                <a:ea typeface="微软雅黑" pitchFamily="34" charset="-122"/>
              </a:rPr>
              <a:t>分为两大类：</a:t>
            </a:r>
          </a:p>
          <a:p>
            <a:pPr marL="684000"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有固定基础设施的 </a:t>
            </a:r>
            <a:r>
              <a:rPr lang="en-US" altLang="zh-CN" sz="2000" b="1" dirty="0">
                <a:latin typeface="微软雅黑" pitchFamily="34" charset="-122"/>
                <a:ea typeface="微软雅黑" pitchFamily="34" charset="-122"/>
              </a:rPr>
              <a:t>WLAN</a:t>
            </a:r>
          </a:p>
          <a:p>
            <a:pPr marL="684000"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无固定基础设施的 </a:t>
            </a:r>
            <a:r>
              <a:rPr lang="en-US" altLang="zh-CN" sz="2000" b="1" dirty="0">
                <a:latin typeface="微软雅黑" pitchFamily="34" charset="-122"/>
                <a:ea typeface="微软雅黑" pitchFamily="34" charset="-122"/>
              </a:rPr>
              <a:t>WLAN</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所谓“固定基础设施”是指预先建立起来的、能够覆盖一定地理</a:t>
            </a:r>
            <a:r>
              <a:rPr lang="zh-CN" altLang="en-US" sz="2000" b="1" dirty="0" smtClean="0">
                <a:latin typeface="微软雅黑" pitchFamily="34" charset="-122"/>
                <a:ea typeface="微软雅黑" pitchFamily="34" charset="-122"/>
              </a:rPr>
              <a:t>范围 的</a:t>
            </a:r>
            <a:r>
              <a:rPr lang="zh-CN" altLang="en-US" sz="2000" b="1" dirty="0">
                <a:latin typeface="微软雅黑" pitchFamily="34" charset="-122"/>
                <a:ea typeface="微软雅黑" pitchFamily="34" charset="-122"/>
              </a:rPr>
              <a:t>一批固定基站。</a:t>
            </a:r>
          </a:p>
        </p:txBody>
      </p:sp>
    </p:spTree>
    <p:extLst>
      <p:ext uri="{BB962C8B-B14F-4D97-AF65-F5344CB8AC3E}">
        <p14:creationId xmlns:p14="http://schemas.microsoft.com/office/powerpoint/2010/main" xmlns="" val="224986684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12"/>
          <p:cNvSpPr>
            <a:spLocks noChangeArrowheads="1"/>
          </p:cNvSpPr>
          <p:nvPr/>
        </p:nvSpPr>
        <p:spPr bwMode="auto">
          <a:xfrm>
            <a:off x="511896" y="652621"/>
            <a:ext cx="8129016" cy="422275"/>
          </a:xfrm>
          <a:prstGeom prst="roundRect">
            <a:avLst>
              <a:gd name="adj" fmla="val 16667"/>
            </a:avLst>
          </a:prstGeom>
          <a:solidFill>
            <a:srgbClr val="0089FA"/>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zh-CN" altLang="en-US"/>
          </a:p>
        </p:txBody>
      </p:sp>
      <p:sp>
        <p:nvSpPr>
          <p:cNvPr id="7" name="Rectangle 13"/>
          <p:cNvSpPr>
            <a:spLocks noChangeArrowheads="1"/>
          </p:cNvSpPr>
          <p:nvPr/>
        </p:nvSpPr>
        <p:spPr bwMode="auto">
          <a:xfrm>
            <a:off x="2223101" y="627157"/>
            <a:ext cx="4706608"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9.1.4  802.11 </a:t>
            </a:r>
            <a:r>
              <a:rPr lang="zh-CN" altLang="en-US" sz="2400" b="1" dirty="0">
                <a:solidFill>
                  <a:schemeClr val="bg1"/>
                </a:solidFill>
                <a:latin typeface="微软雅黑" pitchFamily="34" charset="-122"/>
                <a:ea typeface="微软雅黑" pitchFamily="34" charset="-122"/>
              </a:rPr>
              <a:t>局域网的 </a:t>
            </a:r>
            <a:r>
              <a:rPr lang="en-US" altLang="zh-CN" sz="2400" b="1" dirty="0">
                <a:solidFill>
                  <a:schemeClr val="bg1"/>
                </a:solidFill>
                <a:latin typeface="微软雅黑" pitchFamily="34" charset="-122"/>
                <a:ea typeface="微软雅黑" pitchFamily="34" charset="-122"/>
              </a:rPr>
              <a:t>MAC </a:t>
            </a:r>
            <a:r>
              <a:rPr lang="zh-CN" altLang="en-US" sz="2400" b="1" dirty="0">
                <a:solidFill>
                  <a:schemeClr val="bg1"/>
                </a:solidFill>
                <a:latin typeface="微软雅黑" pitchFamily="34" charset="-122"/>
                <a:ea typeface="微软雅黑" pitchFamily="34" charset="-122"/>
              </a:rPr>
              <a:t>帧</a:t>
            </a:r>
          </a:p>
        </p:txBody>
      </p:sp>
      <p:sp>
        <p:nvSpPr>
          <p:cNvPr id="8" name="Rectangle 46"/>
          <p:cNvSpPr>
            <a:spLocks noChangeArrowheads="1"/>
          </p:cNvSpPr>
          <p:nvPr/>
        </p:nvSpPr>
        <p:spPr bwMode="auto">
          <a:xfrm>
            <a:off x="511896" y="1136589"/>
            <a:ext cx="8277262" cy="40697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2700"/>
              </a:lnSpc>
              <a:buClr>
                <a:srgbClr val="0070C0"/>
              </a:buClr>
              <a:buFont typeface="Wingdings" pitchFamily="2" charset="2"/>
              <a:buChar char="l"/>
            </a:pPr>
            <a:r>
              <a:rPr lang="en-US" altLang="zh-CN" b="1" dirty="0">
                <a:latin typeface="微软雅黑" pitchFamily="34" charset="-122"/>
                <a:ea typeface="微软雅黑" pitchFamily="34" charset="-122"/>
              </a:rPr>
              <a:t>802.11 </a:t>
            </a:r>
            <a:r>
              <a:rPr lang="zh-CN" altLang="en-US" b="1" dirty="0">
                <a:latin typeface="微软雅黑" pitchFamily="34" charset="-122"/>
                <a:ea typeface="微软雅黑" pitchFamily="34" charset="-122"/>
              </a:rPr>
              <a:t>帧共有三种类型：</a:t>
            </a:r>
            <a:r>
              <a:rPr lang="zh-CN" altLang="en-US" b="1" dirty="0">
                <a:solidFill>
                  <a:srgbClr val="0000FF"/>
                </a:solidFill>
                <a:latin typeface="微软雅黑" pitchFamily="34" charset="-122"/>
                <a:ea typeface="微软雅黑" pitchFamily="34" charset="-122"/>
              </a:rPr>
              <a:t>控制帧</a:t>
            </a:r>
            <a:r>
              <a:rPr lang="zh-CN" altLang="en-US" b="1" dirty="0">
                <a:latin typeface="微软雅黑" pitchFamily="34" charset="-122"/>
                <a:ea typeface="微软雅黑" pitchFamily="34" charset="-122"/>
              </a:rPr>
              <a:t>、</a:t>
            </a:r>
            <a:r>
              <a:rPr lang="zh-CN" altLang="en-US" b="1" dirty="0">
                <a:solidFill>
                  <a:srgbClr val="0000FF"/>
                </a:solidFill>
                <a:latin typeface="微软雅黑" pitchFamily="34" charset="-122"/>
                <a:ea typeface="微软雅黑" pitchFamily="34" charset="-122"/>
              </a:rPr>
              <a:t>数据帧</a:t>
            </a:r>
            <a:r>
              <a:rPr lang="zh-CN" altLang="en-US" b="1" dirty="0">
                <a:latin typeface="微软雅黑" pitchFamily="34" charset="-122"/>
                <a:ea typeface="微软雅黑" pitchFamily="34" charset="-122"/>
              </a:rPr>
              <a:t>和</a:t>
            </a:r>
            <a:r>
              <a:rPr lang="zh-CN" altLang="en-US" b="1" dirty="0">
                <a:solidFill>
                  <a:srgbClr val="0000FF"/>
                </a:solidFill>
                <a:latin typeface="微软雅黑" pitchFamily="34" charset="-122"/>
                <a:ea typeface="微软雅黑" pitchFamily="34" charset="-122"/>
              </a:rPr>
              <a:t>管理帧</a:t>
            </a:r>
            <a:r>
              <a:rPr lang="zh-CN" altLang="en-US" b="1" dirty="0">
                <a:latin typeface="微软雅黑" pitchFamily="34" charset="-122"/>
                <a:ea typeface="微软雅黑" pitchFamily="34" charset="-122"/>
              </a:rPr>
              <a:t>。</a:t>
            </a:r>
          </a:p>
        </p:txBody>
      </p:sp>
      <p:sp>
        <p:nvSpPr>
          <p:cNvPr id="9" name="圆角矩形 8"/>
          <p:cNvSpPr/>
          <p:nvPr/>
        </p:nvSpPr>
        <p:spPr>
          <a:xfrm>
            <a:off x="511896" y="1581521"/>
            <a:ext cx="8129015" cy="272661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1504950" y="1756458"/>
            <a:ext cx="5720151" cy="1122436"/>
            <a:chOff x="1137742" y="2602293"/>
            <a:chExt cx="7482878" cy="1468325"/>
          </a:xfrm>
        </p:grpSpPr>
        <p:sp>
          <p:nvSpPr>
            <p:cNvPr id="11" name="矩形 10"/>
            <p:cNvSpPr/>
            <p:nvPr/>
          </p:nvSpPr>
          <p:spPr>
            <a:xfrm>
              <a:off x="1905305" y="3627735"/>
              <a:ext cx="6260008" cy="442883"/>
            </a:xfrm>
            <a:prstGeom prst="rect">
              <a:avLst/>
            </a:prstGeom>
            <a:noFill/>
            <a:ln>
              <a:noFill/>
            </a:ln>
          </p:spPr>
          <p:txBody>
            <a:bodyPr wrap="square">
              <a:spAutoFit/>
            </a:bodyPr>
            <a:lstStyle/>
            <a:p>
              <a:r>
                <a:rPr lang="en-US" altLang="zh-CN" sz="1600" b="1" dirty="0" smtClean="0">
                  <a:latin typeface="微软雅黑" panose="020B0503020204020204" pitchFamily="34" charset="-122"/>
                  <a:ea typeface="微软雅黑" panose="020B0503020204020204" pitchFamily="34" charset="-122"/>
                </a:rPr>
                <a:t>RTS </a:t>
              </a:r>
              <a:r>
                <a:rPr lang="zh-CN" altLang="en-US" sz="1600" b="1" dirty="0" smtClean="0">
                  <a:latin typeface="微软雅黑" panose="020B0503020204020204" pitchFamily="34" charset="-122"/>
                  <a:ea typeface="微软雅黑" panose="020B0503020204020204" pitchFamily="34" charset="-122"/>
                </a:rPr>
                <a:t>帧格式</a:t>
              </a:r>
              <a:r>
                <a:rPr lang="zh-CN" altLang="en-US" sz="1600" b="1" dirty="0">
                  <a:latin typeface="微软雅黑" panose="020B0503020204020204" pitchFamily="34" charset="-122"/>
                  <a:ea typeface="微软雅黑" panose="020B0503020204020204" pitchFamily="34" charset="-122"/>
                </a:rPr>
                <a:t>（帧控制字段中的子类型</a:t>
              </a:r>
              <a:r>
                <a:rPr lang="zh-CN" altLang="en-US" sz="1600" b="1" dirty="0" smtClean="0">
                  <a:latin typeface="微软雅黑" panose="020B0503020204020204" pitchFamily="34" charset="-122"/>
                  <a:ea typeface="微软雅黑" panose="020B0503020204020204" pitchFamily="34" charset="-122"/>
                </a:rPr>
                <a:t>为 </a:t>
              </a:r>
              <a:r>
                <a:rPr lang="en-US" altLang="zh-CN" sz="1600" b="1" dirty="0" smtClean="0">
                  <a:latin typeface="微软雅黑" panose="020B0503020204020204" pitchFamily="34" charset="-122"/>
                  <a:ea typeface="微软雅黑" panose="020B0503020204020204" pitchFamily="34" charset="-122"/>
                </a:rPr>
                <a:t>1011</a:t>
              </a:r>
              <a:r>
                <a:rPr lang="zh-CN" altLang="en-US" sz="1600" b="1" dirty="0">
                  <a:latin typeface="微软雅黑" panose="020B0503020204020204" pitchFamily="34" charset="-122"/>
                  <a:ea typeface="微软雅黑" panose="020B0503020204020204" pitchFamily="34" charset="-122"/>
                </a:rPr>
                <a:t>）</a:t>
              </a:r>
            </a:p>
          </p:txBody>
        </p:sp>
        <p:grpSp>
          <p:nvGrpSpPr>
            <p:cNvPr id="12" name="组合 11"/>
            <p:cNvGrpSpPr/>
            <p:nvPr/>
          </p:nvGrpSpPr>
          <p:grpSpPr>
            <a:xfrm>
              <a:off x="1137742" y="2602293"/>
              <a:ext cx="7482878" cy="889079"/>
              <a:chOff x="2095672" y="3238115"/>
              <a:chExt cx="4781378" cy="623255"/>
            </a:xfrm>
          </p:grpSpPr>
          <p:sp>
            <p:nvSpPr>
              <p:cNvPr id="13" name="Rectangle 56"/>
              <p:cNvSpPr>
                <a:spLocks noChangeArrowheads="1"/>
              </p:cNvSpPr>
              <p:nvPr/>
            </p:nvSpPr>
            <p:spPr bwMode="auto">
              <a:xfrm>
                <a:off x="2554288" y="3510533"/>
                <a:ext cx="857250" cy="342900"/>
              </a:xfrm>
              <a:prstGeom prst="rect">
                <a:avLst/>
              </a:prstGeom>
              <a:solidFill>
                <a:srgbClr val="DDDDD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14" name="Rectangle 17"/>
              <p:cNvSpPr>
                <a:spLocks noChangeArrowheads="1"/>
              </p:cNvSpPr>
              <p:nvPr/>
            </p:nvSpPr>
            <p:spPr bwMode="auto">
              <a:xfrm>
                <a:off x="2551113" y="3501008"/>
                <a:ext cx="865187" cy="360362"/>
              </a:xfrm>
              <a:prstGeom prst="rect">
                <a:avLst/>
              </a:prstGeom>
              <a:solidFill>
                <a:srgbClr val="0066FF"/>
              </a:solidFill>
              <a:ln w="6350">
                <a:solidFill>
                  <a:schemeClr val="tx1"/>
                </a:solidFill>
                <a:miter lim="800000"/>
                <a:headEnd/>
                <a:tailEnd/>
              </a:ln>
              <a:effectLst/>
            </p:spPr>
            <p:txBody>
              <a:bodyPr wrap="none" anchor="ctr"/>
              <a:lstStyle/>
              <a:p>
                <a:pPr algn="ctr"/>
                <a:r>
                  <a:rPr lang="zh-CN" altLang="en-US" sz="1400" b="1" dirty="0">
                    <a:solidFill>
                      <a:schemeClr val="bg1"/>
                    </a:solidFill>
                    <a:latin typeface="微软雅黑" panose="020B0503020204020204" pitchFamily="34" charset="-122"/>
                    <a:ea typeface="微软雅黑" panose="020B0503020204020204" pitchFamily="34" charset="-122"/>
                  </a:rPr>
                  <a:t>帧控制</a:t>
                </a:r>
              </a:p>
            </p:txBody>
          </p:sp>
          <p:sp>
            <p:nvSpPr>
              <p:cNvPr id="15" name="Rectangle 18"/>
              <p:cNvSpPr>
                <a:spLocks noChangeArrowheads="1"/>
              </p:cNvSpPr>
              <p:nvPr/>
            </p:nvSpPr>
            <p:spPr bwMode="auto">
              <a:xfrm>
                <a:off x="3416300" y="3501008"/>
                <a:ext cx="865188" cy="360362"/>
              </a:xfrm>
              <a:prstGeom prst="rect">
                <a:avLst/>
              </a:prstGeom>
              <a:solidFill>
                <a:srgbClr val="99FF66"/>
              </a:solidFill>
              <a:ln w="6350">
                <a:solidFill>
                  <a:schemeClr val="tx1"/>
                </a:solidFill>
                <a:miter lim="800000"/>
                <a:headEnd/>
                <a:tailEnd/>
              </a:ln>
              <a:effectLst/>
            </p:spPr>
            <p:txBody>
              <a:bodyPr wrap="none" anchor="ctr"/>
              <a:lstStyle/>
              <a:p>
                <a:pPr algn="ctr"/>
                <a:r>
                  <a:rPr lang="zh-CN" altLang="en-US" sz="1400" b="1" dirty="0">
                    <a:latin typeface="微软雅黑" panose="020B0503020204020204" pitchFamily="34" charset="-122"/>
                    <a:ea typeface="微软雅黑" panose="020B0503020204020204" pitchFamily="34" charset="-122"/>
                  </a:rPr>
                  <a:t>持续期</a:t>
                </a:r>
              </a:p>
            </p:txBody>
          </p:sp>
          <p:sp>
            <p:nvSpPr>
              <p:cNvPr id="16" name="Rectangle 19"/>
              <p:cNvSpPr>
                <a:spLocks noChangeArrowheads="1"/>
              </p:cNvSpPr>
              <p:nvPr/>
            </p:nvSpPr>
            <p:spPr bwMode="auto">
              <a:xfrm>
                <a:off x="4281488" y="3501008"/>
                <a:ext cx="865187" cy="360362"/>
              </a:xfrm>
              <a:prstGeom prst="rect">
                <a:avLst/>
              </a:prstGeom>
              <a:solidFill>
                <a:srgbClr val="99FF66"/>
              </a:solidFill>
              <a:ln w="6350">
                <a:solidFill>
                  <a:schemeClr val="tx1"/>
                </a:solidFill>
                <a:miter lim="800000"/>
                <a:headEnd/>
                <a:tailEnd/>
              </a:ln>
              <a:effectLst/>
            </p:spPr>
            <p:txBody>
              <a:bodyPr wrap="none" anchor="ctr"/>
              <a:lstStyle/>
              <a:p>
                <a:pPr algn="ctr"/>
                <a:r>
                  <a:rPr lang="zh-CN" altLang="en-US" sz="1400" b="1">
                    <a:latin typeface="微软雅黑" panose="020B0503020204020204" pitchFamily="34" charset="-122"/>
                    <a:ea typeface="微软雅黑" panose="020B0503020204020204" pitchFamily="34" charset="-122"/>
                  </a:rPr>
                  <a:t>接收地址</a:t>
                </a:r>
                <a:endParaRPr lang="en-US" altLang="zh-CN" sz="1400" b="1">
                  <a:latin typeface="微软雅黑" panose="020B0503020204020204" pitchFamily="34" charset="-122"/>
                  <a:ea typeface="微软雅黑" panose="020B0503020204020204" pitchFamily="34" charset="-122"/>
                </a:endParaRPr>
              </a:p>
            </p:txBody>
          </p:sp>
          <p:sp>
            <p:nvSpPr>
              <p:cNvPr id="17" name="Rectangle 20"/>
              <p:cNvSpPr>
                <a:spLocks noChangeArrowheads="1"/>
              </p:cNvSpPr>
              <p:nvPr/>
            </p:nvSpPr>
            <p:spPr bwMode="auto">
              <a:xfrm>
                <a:off x="5146675" y="3501008"/>
                <a:ext cx="865188" cy="360362"/>
              </a:xfrm>
              <a:prstGeom prst="rect">
                <a:avLst/>
              </a:prstGeom>
              <a:solidFill>
                <a:srgbClr val="99FF66"/>
              </a:solidFill>
              <a:ln w="6350">
                <a:solidFill>
                  <a:schemeClr val="tx1"/>
                </a:solidFill>
                <a:miter lim="800000"/>
                <a:headEnd/>
                <a:tailEnd/>
              </a:ln>
              <a:effectLst/>
            </p:spPr>
            <p:txBody>
              <a:bodyPr wrap="none" anchor="ctr"/>
              <a:lstStyle/>
              <a:p>
                <a:pPr algn="ctr"/>
                <a:r>
                  <a:rPr lang="zh-CN" altLang="en-US" sz="1400" b="1">
                    <a:latin typeface="微软雅黑" panose="020B0503020204020204" pitchFamily="34" charset="-122"/>
                    <a:ea typeface="微软雅黑" panose="020B0503020204020204" pitchFamily="34" charset="-122"/>
                  </a:rPr>
                  <a:t>发送地址</a:t>
                </a:r>
                <a:endParaRPr lang="en-US" altLang="zh-CN" sz="1400" b="1">
                  <a:latin typeface="微软雅黑" panose="020B0503020204020204" pitchFamily="34" charset="-122"/>
                  <a:ea typeface="微软雅黑" panose="020B0503020204020204" pitchFamily="34" charset="-122"/>
                </a:endParaRPr>
              </a:p>
            </p:txBody>
          </p:sp>
          <p:sp>
            <p:nvSpPr>
              <p:cNvPr id="18" name="Rectangle 21"/>
              <p:cNvSpPr>
                <a:spLocks noChangeArrowheads="1"/>
              </p:cNvSpPr>
              <p:nvPr/>
            </p:nvSpPr>
            <p:spPr bwMode="auto">
              <a:xfrm>
                <a:off x="6011863" y="3501008"/>
                <a:ext cx="865187" cy="360362"/>
              </a:xfrm>
              <a:prstGeom prst="rect">
                <a:avLst/>
              </a:prstGeom>
              <a:solidFill>
                <a:srgbClr val="99FF66"/>
              </a:solidFill>
              <a:ln w="6350">
                <a:solidFill>
                  <a:schemeClr val="tx1"/>
                </a:solidFill>
                <a:miter lim="800000"/>
                <a:headEnd/>
                <a:tailEnd/>
              </a:ln>
              <a:effectLst/>
            </p:spPr>
            <p:txBody>
              <a:bodyPr wrap="none" anchor="ctr"/>
              <a:lstStyle/>
              <a:p>
                <a:pPr algn="ctr">
                  <a:defRPr/>
                </a:pPr>
                <a:r>
                  <a:rPr lang="en-US" altLang="zh-CN" sz="1400" b="1" dirty="0">
                    <a:latin typeface="微软雅黑" panose="020B0503020204020204" pitchFamily="34" charset="-122"/>
                    <a:ea typeface="微软雅黑" panose="020B0503020204020204" pitchFamily="34" charset="-122"/>
                  </a:rPr>
                  <a:t>FCS</a:t>
                </a:r>
              </a:p>
            </p:txBody>
          </p:sp>
          <p:sp>
            <p:nvSpPr>
              <p:cNvPr id="19" name="Text Box 14"/>
              <p:cNvSpPr txBox="1">
                <a:spLocks noChangeArrowheads="1"/>
              </p:cNvSpPr>
              <p:nvPr/>
            </p:nvSpPr>
            <p:spPr bwMode="auto">
              <a:xfrm>
                <a:off x="2095672" y="3238115"/>
                <a:ext cx="4781378" cy="2822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1400" b="1" dirty="0" smtClean="0">
                    <a:latin typeface="微软雅黑" panose="020B0503020204020204" pitchFamily="34" charset="-122"/>
                    <a:ea typeface="微软雅黑" panose="020B0503020204020204" pitchFamily="34" charset="-122"/>
                  </a:rPr>
                  <a:t>字节           </a:t>
                </a:r>
                <a:r>
                  <a:rPr lang="en-US" altLang="zh-CN" sz="1400" b="1" dirty="0" smtClean="0">
                    <a:latin typeface="微软雅黑" panose="020B0503020204020204" pitchFamily="34" charset="-122"/>
                    <a:ea typeface="微软雅黑" panose="020B0503020204020204" pitchFamily="34" charset="-122"/>
                  </a:rPr>
                  <a:t>2                  </a:t>
                </a:r>
                <a:r>
                  <a:rPr lang="en-US" altLang="zh-CN" sz="1400" b="1" dirty="0">
                    <a:latin typeface="微软雅黑" panose="020B0503020204020204" pitchFamily="34" charset="-122"/>
                    <a:ea typeface="微软雅黑" panose="020B0503020204020204" pitchFamily="34" charset="-122"/>
                  </a:rPr>
                  <a:t>2            </a:t>
                </a:r>
                <a:r>
                  <a:rPr lang="en-US" altLang="zh-CN" sz="1400" b="1" dirty="0" smtClean="0">
                    <a:latin typeface="微软雅黑" panose="020B0503020204020204" pitchFamily="34" charset="-122"/>
                    <a:ea typeface="微软雅黑" panose="020B0503020204020204" pitchFamily="34" charset="-122"/>
                  </a:rPr>
                  <a:t>     </a:t>
                </a:r>
                <a:r>
                  <a:rPr lang="en-US" altLang="zh-CN" sz="1400" b="1" dirty="0">
                    <a:latin typeface="微软雅黑" panose="020B0503020204020204" pitchFamily="34" charset="-122"/>
                    <a:ea typeface="微软雅黑" panose="020B0503020204020204" pitchFamily="34" charset="-122"/>
                  </a:rPr>
                  <a:t>6          </a:t>
                </a:r>
                <a:r>
                  <a:rPr lang="en-US" altLang="zh-CN" sz="1400" b="1" dirty="0" smtClean="0">
                    <a:latin typeface="微软雅黑" panose="020B0503020204020204" pitchFamily="34" charset="-122"/>
                    <a:ea typeface="微软雅黑" panose="020B0503020204020204" pitchFamily="34" charset="-122"/>
                  </a:rPr>
                  <a:t>        </a:t>
                </a:r>
                <a:r>
                  <a:rPr lang="en-US" altLang="zh-CN" sz="1400" b="1" dirty="0">
                    <a:latin typeface="微软雅黑" panose="020B0503020204020204" pitchFamily="34" charset="-122"/>
                    <a:ea typeface="微软雅黑" panose="020B0503020204020204" pitchFamily="34" charset="-122"/>
                  </a:rPr>
                  <a:t>6             </a:t>
                </a:r>
                <a:r>
                  <a:rPr lang="en-US" altLang="zh-CN" sz="1400" b="1" dirty="0" smtClean="0">
                    <a:latin typeface="微软雅黑" panose="020B0503020204020204" pitchFamily="34" charset="-122"/>
                    <a:ea typeface="微软雅黑" panose="020B0503020204020204" pitchFamily="34" charset="-122"/>
                  </a:rPr>
                  <a:t>    </a:t>
                </a:r>
                <a:r>
                  <a:rPr lang="en-US" altLang="zh-CN" sz="1400" b="1" dirty="0">
                    <a:latin typeface="微软雅黑" panose="020B0503020204020204" pitchFamily="34" charset="-122"/>
                    <a:ea typeface="微软雅黑" panose="020B0503020204020204" pitchFamily="34" charset="-122"/>
                  </a:rPr>
                  <a:t>4</a:t>
                </a:r>
              </a:p>
            </p:txBody>
          </p:sp>
        </p:grpSp>
      </p:grpSp>
      <p:grpSp>
        <p:nvGrpSpPr>
          <p:cNvPr id="20" name="组合 19"/>
          <p:cNvGrpSpPr/>
          <p:nvPr/>
        </p:nvGrpSpPr>
        <p:grpSpPr>
          <a:xfrm>
            <a:off x="1504950" y="2929840"/>
            <a:ext cx="6719540" cy="1171896"/>
            <a:chOff x="1187582" y="4256555"/>
            <a:chExt cx="8790243" cy="1354726"/>
          </a:xfrm>
        </p:grpSpPr>
        <p:sp>
          <p:nvSpPr>
            <p:cNvPr id="21" name="Rectangle 56"/>
            <p:cNvSpPr>
              <a:spLocks noChangeArrowheads="1"/>
            </p:cNvSpPr>
            <p:nvPr/>
          </p:nvSpPr>
          <p:spPr bwMode="auto">
            <a:xfrm>
              <a:off x="1905305" y="4587443"/>
              <a:ext cx="1328441" cy="433079"/>
            </a:xfrm>
            <a:prstGeom prst="rect">
              <a:avLst/>
            </a:prstGeom>
            <a:solidFill>
              <a:srgbClr val="DDDDD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22" name="Rectangle 17"/>
            <p:cNvSpPr>
              <a:spLocks noChangeArrowheads="1"/>
            </p:cNvSpPr>
            <p:nvPr/>
          </p:nvSpPr>
          <p:spPr bwMode="auto">
            <a:xfrm>
              <a:off x="1900385" y="4575413"/>
              <a:ext cx="1340741" cy="455135"/>
            </a:xfrm>
            <a:prstGeom prst="rect">
              <a:avLst/>
            </a:prstGeom>
            <a:solidFill>
              <a:srgbClr val="0066FF"/>
            </a:solidFill>
            <a:ln w="6350">
              <a:solidFill>
                <a:schemeClr val="tx1"/>
              </a:solidFill>
              <a:miter lim="800000"/>
              <a:headEnd/>
              <a:tailEnd/>
            </a:ln>
            <a:effectLst/>
          </p:spPr>
          <p:txBody>
            <a:bodyPr wrap="none" anchor="ctr"/>
            <a:lstStyle/>
            <a:p>
              <a:pPr algn="ctr"/>
              <a:r>
                <a:rPr lang="zh-CN" altLang="en-US" sz="1400" b="1" dirty="0">
                  <a:solidFill>
                    <a:schemeClr val="bg1"/>
                  </a:solidFill>
                  <a:latin typeface="微软雅黑" panose="020B0503020204020204" pitchFamily="34" charset="-122"/>
                  <a:ea typeface="微软雅黑" panose="020B0503020204020204" pitchFamily="34" charset="-122"/>
                </a:rPr>
                <a:t>帧控制</a:t>
              </a:r>
            </a:p>
          </p:txBody>
        </p:sp>
        <p:sp>
          <p:nvSpPr>
            <p:cNvPr id="23" name="Rectangle 18"/>
            <p:cNvSpPr>
              <a:spLocks noChangeArrowheads="1"/>
            </p:cNvSpPr>
            <p:nvPr/>
          </p:nvSpPr>
          <p:spPr bwMode="auto">
            <a:xfrm>
              <a:off x="3241126" y="4575413"/>
              <a:ext cx="1340742" cy="455135"/>
            </a:xfrm>
            <a:prstGeom prst="rect">
              <a:avLst/>
            </a:prstGeom>
            <a:solidFill>
              <a:srgbClr val="99FF66"/>
            </a:solidFill>
            <a:ln w="6350">
              <a:solidFill>
                <a:schemeClr val="tx1"/>
              </a:solidFill>
              <a:miter lim="800000"/>
              <a:headEnd/>
              <a:tailEnd/>
            </a:ln>
            <a:effectLst/>
          </p:spPr>
          <p:txBody>
            <a:bodyPr wrap="none" anchor="ctr"/>
            <a:lstStyle/>
            <a:p>
              <a:pPr algn="ctr"/>
              <a:r>
                <a:rPr lang="zh-CN" altLang="en-US" sz="1400" b="1" dirty="0">
                  <a:latin typeface="微软雅黑" panose="020B0503020204020204" pitchFamily="34" charset="-122"/>
                  <a:ea typeface="微软雅黑" panose="020B0503020204020204" pitchFamily="34" charset="-122"/>
                </a:rPr>
                <a:t>持续期</a:t>
              </a:r>
            </a:p>
          </p:txBody>
        </p:sp>
        <p:sp>
          <p:nvSpPr>
            <p:cNvPr id="24" name="Rectangle 19"/>
            <p:cNvSpPr>
              <a:spLocks noChangeArrowheads="1"/>
            </p:cNvSpPr>
            <p:nvPr/>
          </p:nvSpPr>
          <p:spPr bwMode="auto">
            <a:xfrm>
              <a:off x="4581868" y="4575413"/>
              <a:ext cx="1340741" cy="455135"/>
            </a:xfrm>
            <a:prstGeom prst="rect">
              <a:avLst/>
            </a:prstGeom>
            <a:solidFill>
              <a:srgbClr val="99FF66"/>
            </a:solidFill>
            <a:ln w="6350">
              <a:solidFill>
                <a:schemeClr val="tx1"/>
              </a:solidFill>
              <a:miter lim="800000"/>
              <a:headEnd/>
              <a:tailEnd/>
            </a:ln>
            <a:effectLst/>
          </p:spPr>
          <p:txBody>
            <a:bodyPr wrap="none" anchor="ctr"/>
            <a:lstStyle/>
            <a:p>
              <a:pPr algn="ctr"/>
              <a:r>
                <a:rPr lang="zh-CN" altLang="en-US" sz="1400" b="1">
                  <a:latin typeface="微软雅黑" panose="020B0503020204020204" pitchFamily="34" charset="-122"/>
                  <a:ea typeface="微软雅黑" panose="020B0503020204020204" pitchFamily="34" charset="-122"/>
                </a:rPr>
                <a:t>接收地址</a:t>
              </a:r>
              <a:endParaRPr lang="en-US" altLang="zh-CN" sz="1400" b="1">
                <a:latin typeface="微软雅黑" panose="020B0503020204020204" pitchFamily="34" charset="-122"/>
                <a:ea typeface="微软雅黑" panose="020B0503020204020204" pitchFamily="34" charset="-122"/>
              </a:endParaRPr>
            </a:p>
          </p:txBody>
        </p:sp>
        <p:sp>
          <p:nvSpPr>
            <p:cNvPr id="25" name="Rectangle 21"/>
            <p:cNvSpPr>
              <a:spLocks noChangeArrowheads="1"/>
            </p:cNvSpPr>
            <p:nvPr/>
          </p:nvSpPr>
          <p:spPr bwMode="auto">
            <a:xfrm>
              <a:off x="5888168" y="4575413"/>
              <a:ext cx="1340742" cy="455135"/>
            </a:xfrm>
            <a:prstGeom prst="rect">
              <a:avLst/>
            </a:prstGeom>
            <a:solidFill>
              <a:srgbClr val="99FF66"/>
            </a:solidFill>
            <a:ln w="6350">
              <a:solidFill>
                <a:schemeClr val="tx1"/>
              </a:solidFill>
              <a:miter lim="800000"/>
              <a:headEnd/>
              <a:tailEnd/>
            </a:ln>
            <a:effectLst/>
          </p:spPr>
          <p:txBody>
            <a:bodyPr wrap="none" anchor="ctr"/>
            <a:lstStyle/>
            <a:p>
              <a:pPr algn="ctr">
                <a:defRPr/>
              </a:pPr>
              <a:r>
                <a:rPr lang="en-US" altLang="zh-CN" sz="1400" b="1" dirty="0">
                  <a:latin typeface="微软雅黑" panose="020B0503020204020204" pitchFamily="34" charset="-122"/>
                  <a:ea typeface="微软雅黑" panose="020B0503020204020204" pitchFamily="34" charset="-122"/>
                </a:rPr>
                <a:t>FCS</a:t>
              </a:r>
            </a:p>
          </p:txBody>
        </p:sp>
        <p:sp>
          <p:nvSpPr>
            <p:cNvPr id="26" name="Text Box 14"/>
            <p:cNvSpPr txBox="1">
              <a:spLocks noChangeArrowheads="1"/>
            </p:cNvSpPr>
            <p:nvPr/>
          </p:nvSpPr>
          <p:spPr bwMode="auto">
            <a:xfrm>
              <a:off x="1187582" y="4256555"/>
              <a:ext cx="5666301" cy="3557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1400" b="1" dirty="0">
                  <a:latin typeface="微软雅黑" panose="020B0503020204020204" pitchFamily="34" charset="-122"/>
                  <a:ea typeface="微软雅黑" panose="020B0503020204020204" pitchFamily="34" charset="-122"/>
                </a:rPr>
                <a:t>字节       </a:t>
              </a:r>
              <a:r>
                <a:rPr lang="zh-CN" altLang="en-US" sz="1400" b="1" dirty="0" smtClean="0">
                  <a:latin typeface="微软雅黑" panose="020B0503020204020204" pitchFamily="34" charset="-122"/>
                  <a:ea typeface="微软雅黑" panose="020B0503020204020204" pitchFamily="34" charset="-122"/>
                </a:rPr>
                <a:t>    </a:t>
              </a:r>
              <a:r>
                <a:rPr lang="en-US" altLang="zh-CN" sz="1400" b="1" dirty="0" smtClean="0">
                  <a:latin typeface="微软雅黑" panose="020B0503020204020204" pitchFamily="34" charset="-122"/>
                  <a:ea typeface="微软雅黑" panose="020B0503020204020204" pitchFamily="34" charset="-122"/>
                </a:rPr>
                <a:t>2                  2                6                 </a:t>
              </a:r>
              <a:r>
                <a:rPr lang="en-US" altLang="zh-CN" sz="1400" b="1" dirty="0">
                  <a:latin typeface="微软雅黑" panose="020B0503020204020204" pitchFamily="34" charset="-122"/>
                  <a:ea typeface="微软雅黑" panose="020B0503020204020204" pitchFamily="34" charset="-122"/>
                </a:rPr>
                <a:t>4</a:t>
              </a:r>
            </a:p>
          </p:txBody>
        </p:sp>
        <p:sp>
          <p:nvSpPr>
            <p:cNvPr id="27" name="Text Box 58"/>
            <p:cNvSpPr txBox="1">
              <a:spLocks noChangeArrowheads="1"/>
            </p:cNvSpPr>
            <p:nvPr/>
          </p:nvSpPr>
          <p:spPr bwMode="auto">
            <a:xfrm>
              <a:off x="1774019" y="5219908"/>
              <a:ext cx="8203806" cy="3913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600" b="1" dirty="0" smtClean="0">
                  <a:latin typeface="微软雅黑" panose="020B0503020204020204" pitchFamily="34" charset="-122"/>
                  <a:ea typeface="微软雅黑" panose="020B0503020204020204" pitchFamily="34" charset="-122"/>
                </a:rPr>
                <a:t>CTS </a:t>
              </a:r>
              <a:r>
                <a:rPr lang="zh-CN" altLang="en-US" sz="1600" b="1" dirty="0">
                  <a:latin typeface="微软雅黑" panose="020B0503020204020204" pitchFamily="34" charset="-122"/>
                  <a:ea typeface="微软雅黑" panose="020B0503020204020204" pitchFamily="34" charset="-122"/>
                </a:rPr>
                <a:t>和 </a:t>
              </a:r>
              <a:r>
                <a:rPr lang="en-US" altLang="zh-CN" sz="1600" b="1" dirty="0">
                  <a:latin typeface="微软雅黑" panose="020B0503020204020204" pitchFamily="34" charset="-122"/>
                  <a:ea typeface="微软雅黑" panose="020B0503020204020204" pitchFamily="34" charset="-122"/>
                </a:rPr>
                <a:t>ACK </a:t>
              </a:r>
              <a:r>
                <a:rPr lang="zh-CN" altLang="en-US" sz="1600" b="1" dirty="0">
                  <a:latin typeface="微软雅黑" panose="020B0503020204020204" pitchFamily="34" charset="-122"/>
                  <a:ea typeface="微软雅黑" panose="020B0503020204020204" pitchFamily="34" charset="-122"/>
                </a:rPr>
                <a:t>帧格式（帧控制字段中的子类型分别</a:t>
              </a:r>
              <a:r>
                <a:rPr lang="zh-CN" altLang="en-US" sz="1600" b="1" dirty="0" smtClean="0">
                  <a:latin typeface="微软雅黑" panose="020B0503020204020204" pitchFamily="34" charset="-122"/>
                  <a:ea typeface="微软雅黑" panose="020B0503020204020204" pitchFamily="34" charset="-122"/>
                </a:rPr>
                <a:t>为 </a:t>
              </a:r>
              <a:r>
                <a:rPr lang="en-US" altLang="zh-CN" sz="1600" b="1" dirty="0" smtClean="0">
                  <a:latin typeface="微软雅黑" panose="020B0503020204020204" pitchFamily="34" charset="-122"/>
                  <a:ea typeface="微软雅黑" panose="020B0503020204020204" pitchFamily="34" charset="-122"/>
                </a:rPr>
                <a:t>1100 </a:t>
              </a:r>
              <a:r>
                <a:rPr lang="zh-CN" altLang="en-US" sz="1600" b="1" dirty="0" smtClean="0">
                  <a:latin typeface="微软雅黑" panose="020B0503020204020204" pitchFamily="34" charset="-122"/>
                  <a:ea typeface="微软雅黑" panose="020B0503020204020204" pitchFamily="34" charset="-122"/>
                </a:rPr>
                <a:t>和 </a:t>
              </a:r>
              <a:r>
                <a:rPr lang="en-US" altLang="zh-CN" sz="1600" b="1" dirty="0" smtClean="0">
                  <a:latin typeface="微软雅黑" panose="020B0503020204020204" pitchFamily="34" charset="-122"/>
                  <a:ea typeface="微软雅黑" panose="020B0503020204020204" pitchFamily="34" charset="-122"/>
                </a:rPr>
                <a:t>1101</a:t>
              </a:r>
              <a:r>
                <a:rPr lang="zh-CN" altLang="en-US" sz="1600" b="1" dirty="0">
                  <a:latin typeface="微软雅黑" panose="020B0503020204020204" pitchFamily="34" charset="-122"/>
                  <a:ea typeface="微软雅黑" panose="020B0503020204020204" pitchFamily="34" charset="-122"/>
                </a:rPr>
                <a:t>）</a:t>
              </a:r>
            </a:p>
          </p:txBody>
        </p:sp>
      </p:grpSp>
    </p:spTree>
    <p:extLst>
      <p:ext uri="{BB962C8B-B14F-4D97-AF65-F5344CB8AC3E}">
        <p14:creationId xmlns:p14="http://schemas.microsoft.com/office/powerpoint/2010/main" xmlns="" val="93997590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36196" y="1485541"/>
            <a:ext cx="8104716" cy="220829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en-US" altLang="zh-CN" sz="2000" b="1" dirty="0">
                <a:solidFill>
                  <a:srgbClr val="0000FF"/>
                </a:solidFill>
                <a:latin typeface="微软雅黑" pitchFamily="34" charset="-122"/>
                <a:ea typeface="微软雅黑" pitchFamily="34" charset="-122"/>
              </a:rPr>
              <a:t>MAC </a:t>
            </a:r>
            <a:r>
              <a:rPr lang="zh-CN" altLang="en-US" sz="2000" b="1" dirty="0">
                <a:solidFill>
                  <a:srgbClr val="0000FF"/>
                </a:solidFill>
                <a:latin typeface="微软雅黑" pitchFamily="34" charset="-122"/>
                <a:ea typeface="微软雅黑" pitchFamily="34" charset="-122"/>
              </a:rPr>
              <a:t>首部</a:t>
            </a:r>
            <a:r>
              <a:rPr lang="zh-CN" altLang="en-US" sz="2000" b="1" dirty="0">
                <a:latin typeface="微软雅黑" pitchFamily="34" charset="-122"/>
                <a:ea typeface="微软雅黑" pitchFamily="34" charset="-122"/>
              </a:rPr>
              <a:t>，共 </a:t>
            </a:r>
            <a:r>
              <a:rPr lang="en-US" altLang="zh-CN" sz="2000" b="1" dirty="0">
                <a:latin typeface="微软雅黑" pitchFamily="34" charset="-122"/>
                <a:ea typeface="微软雅黑" pitchFamily="34" charset="-122"/>
              </a:rPr>
              <a:t>30 </a:t>
            </a:r>
            <a:r>
              <a:rPr lang="zh-CN" altLang="en-US" sz="2000" b="1" dirty="0">
                <a:latin typeface="微软雅黑" pitchFamily="34" charset="-122"/>
                <a:ea typeface="微软雅黑" pitchFamily="34" charset="-122"/>
              </a:rPr>
              <a:t>字节。帧的复杂性都在帧的首部。</a:t>
            </a: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帧主体</a:t>
            </a:r>
            <a:r>
              <a:rPr lang="zh-CN" altLang="en-US" sz="2000" b="1" dirty="0">
                <a:latin typeface="微软雅黑" pitchFamily="34" charset="-122"/>
                <a:ea typeface="微软雅黑" pitchFamily="34" charset="-122"/>
              </a:rPr>
              <a:t>，也就是帧的数据部分，不</a:t>
            </a:r>
            <a:r>
              <a:rPr lang="zh-CN" altLang="en-US" sz="2000" b="1" dirty="0" smtClean="0">
                <a:latin typeface="微软雅黑" pitchFamily="34" charset="-122"/>
                <a:ea typeface="微软雅黑" pitchFamily="34" charset="-122"/>
              </a:rPr>
              <a:t>超过 </a:t>
            </a:r>
            <a:r>
              <a:rPr lang="en-US" altLang="zh-CN" sz="2000" b="1" dirty="0" smtClean="0">
                <a:latin typeface="微软雅黑" pitchFamily="34" charset="-122"/>
                <a:ea typeface="微软雅黑" pitchFamily="34" charset="-122"/>
              </a:rPr>
              <a:t>2312 </a:t>
            </a:r>
            <a:r>
              <a:rPr lang="zh-CN" altLang="en-US" sz="2000" b="1" dirty="0">
                <a:latin typeface="微软雅黑" pitchFamily="34" charset="-122"/>
                <a:ea typeface="微软雅黑" pitchFamily="34" charset="-122"/>
              </a:rPr>
              <a:t>字节。这个数值比以太网的最大长度长很多。不过 </a:t>
            </a:r>
            <a:r>
              <a:rPr lang="en-US" altLang="zh-CN" sz="2000" b="1" dirty="0">
                <a:latin typeface="微软雅黑" pitchFamily="34" charset="-122"/>
                <a:ea typeface="微软雅黑" pitchFamily="34" charset="-122"/>
              </a:rPr>
              <a:t>802.11 </a:t>
            </a:r>
            <a:r>
              <a:rPr lang="zh-CN" altLang="en-US" sz="2000" b="1" dirty="0">
                <a:latin typeface="微软雅黑" pitchFamily="34" charset="-122"/>
                <a:ea typeface="微软雅黑" pitchFamily="34" charset="-122"/>
              </a:rPr>
              <a:t>帧的长度通常</a:t>
            </a:r>
            <a:r>
              <a:rPr lang="zh-CN" altLang="en-US" sz="2000" b="1" dirty="0" smtClean="0">
                <a:latin typeface="微软雅黑" pitchFamily="34" charset="-122"/>
                <a:ea typeface="微软雅黑" pitchFamily="34" charset="-122"/>
              </a:rPr>
              <a:t>都小于 </a:t>
            </a:r>
            <a:r>
              <a:rPr lang="en-US" altLang="zh-CN" sz="2000" b="1" dirty="0">
                <a:latin typeface="微软雅黑" pitchFamily="34" charset="-122"/>
                <a:ea typeface="微软雅黑" pitchFamily="34" charset="-122"/>
              </a:rPr>
              <a:t>1500 </a:t>
            </a:r>
            <a:r>
              <a:rPr lang="zh-CN" altLang="en-US" sz="2000" b="1" dirty="0">
                <a:latin typeface="微软雅黑" pitchFamily="34" charset="-122"/>
                <a:ea typeface="微软雅黑" pitchFamily="34" charset="-122"/>
              </a:rPr>
              <a:t>字节。</a:t>
            </a: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帧检验序列 </a:t>
            </a:r>
            <a:r>
              <a:rPr lang="en-US" altLang="zh-CN" sz="2000" b="1" dirty="0">
                <a:solidFill>
                  <a:srgbClr val="0000FF"/>
                </a:solidFill>
                <a:latin typeface="微软雅黑" pitchFamily="34" charset="-122"/>
                <a:ea typeface="微软雅黑" pitchFamily="34" charset="-122"/>
              </a:rPr>
              <a:t>FCS </a:t>
            </a:r>
            <a:r>
              <a:rPr lang="zh-CN" altLang="en-US" sz="2000" b="1" dirty="0">
                <a:latin typeface="微软雅黑" pitchFamily="34" charset="-122"/>
                <a:ea typeface="微软雅黑" pitchFamily="34" charset="-122"/>
              </a:rPr>
              <a:t>是尾部，共 </a:t>
            </a:r>
            <a:r>
              <a:rPr lang="en-US" altLang="zh-CN" sz="2000" b="1" dirty="0">
                <a:latin typeface="微软雅黑" pitchFamily="34" charset="-122"/>
                <a:ea typeface="微软雅黑" pitchFamily="34" charset="-122"/>
              </a:rPr>
              <a:t>4 </a:t>
            </a:r>
            <a:r>
              <a:rPr lang="zh-CN" altLang="en-US" sz="2000" b="1" dirty="0">
                <a:latin typeface="微软雅黑" pitchFamily="34" charset="-122"/>
                <a:ea typeface="微软雅黑" pitchFamily="34" charset="-122"/>
              </a:rPr>
              <a:t>字节 </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p:txBody>
      </p:sp>
      <p:sp>
        <p:nvSpPr>
          <p:cNvPr id="3" name="AutoShape 5"/>
          <p:cNvSpPr>
            <a:spLocks noChangeArrowheads="1"/>
          </p:cNvSpPr>
          <p:nvPr/>
        </p:nvSpPr>
        <p:spPr bwMode="auto">
          <a:xfrm>
            <a:off x="511897" y="111254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2936308" y="1079335"/>
            <a:ext cx="325762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802.11 </a:t>
            </a:r>
            <a:r>
              <a:rPr lang="zh-CN" altLang="en-US" sz="2000" b="1" dirty="0">
                <a:solidFill>
                  <a:schemeClr val="bg1"/>
                </a:solidFill>
                <a:latin typeface="微软雅黑" pitchFamily="34" charset="-122"/>
                <a:ea typeface="微软雅黑" pitchFamily="34" charset="-122"/>
              </a:rPr>
              <a:t>数据帧的三大部分 </a:t>
            </a:r>
          </a:p>
        </p:txBody>
      </p:sp>
    </p:spTree>
    <p:extLst>
      <p:ext uri="{BB962C8B-B14F-4D97-AF65-F5344CB8AC3E}">
        <p14:creationId xmlns:p14="http://schemas.microsoft.com/office/powerpoint/2010/main" xmlns="" val="180842641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17853" y="907003"/>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 name="矩形 4"/>
          <p:cNvSpPr>
            <a:spLocks noChangeArrowheads="1"/>
          </p:cNvSpPr>
          <p:nvPr/>
        </p:nvSpPr>
        <p:spPr bwMode="auto">
          <a:xfrm>
            <a:off x="635844" y="857175"/>
            <a:ext cx="3567002"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altLang="zh-CN" sz="2000" b="1" dirty="0">
                <a:latin typeface="微软雅黑" pitchFamily="34" charset="-122"/>
                <a:ea typeface="微软雅黑" pitchFamily="34" charset="-122"/>
              </a:rPr>
              <a:t>1. </a:t>
            </a:r>
            <a:r>
              <a:rPr lang="zh-CN" altLang="en-US" sz="2000" b="1" dirty="0">
                <a:latin typeface="微软雅黑" pitchFamily="34" charset="-122"/>
                <a:ea typeface="微软雅黑" pitchFamily="34" charset="-122"/>
              </a:rPr>
              <a:t>关于 </a:t>
            </a:r>
            <a:r>
              <a:rPr lang="en-US" altLang="zh-CN" sz="2000" b="1" dirty="0">
                <a:latin typeface="微软雅黑" pitchFamily="34" charset="-122"/>
                <a:ea typeface="微软雅黑" pitchFamily="34" charset="-122"/>
              </a:rPr>
              <a:t>802.11 </a:t>
            </a:r>
            <a:r>
              <a:rPr lang="zh-CN" altLang="en-US" sz="2000" b="1" dirty="0">
                <a:latin typeface="微软雅黑" pitchFamily="34" charset="-122"/>
                <a:ea typeface="微软雅黑" pitchFamily="34" charset="-122"/>
              </a:rPr>
              <a:t>数据帧的地址</a:t>
            </a:r>
            <a:endParaRPr lang="en-US" altLang="zh-CN" sz="2000" b="1" dirty="0">
              <a:latin typeface="微软雅黑" pitchFamily="34" charset="-122"/>
              <a:ea typeface="微软雅黑" pitchFamily="34" charset="-122"/>
            </a:endParaRPr>
          </a:p>
        </p:txBody>
      </p:sp>
      <p:sp>
        <p:nvSpPr>
          <p:cNvPr id="4" name="Rectangle 46"/>
          <p:cNvSpPr>
            <a:spLocks noChangeArrowheads="1"/>
          </p:cNvSpPr>
          <p:nvPr/>
        </p:nvSpPr>
        <p:spPr bwMode="auto">
          <a:xfrm>
            <a:off x="517853" y="1251892"/>
            <a:ext cx="8270547" cy="938719"/>
          </a:xfrm>
          <a:prstGeom prst="rect">
            <a:avLst/>
          </a:prstGeom>
          <a:noFill/>
          <a:ln w="9525" algn="ctr">
            <a:noFill/>
            <a:miter lim="10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en-US" altLang="zh-CN" sz="2000" b="1" dirty="0">
                <a:latin typeface="微软雅黑" pitchFamily="34" charset="-122"/>
                <a:ea typeface="微软雅黑" pitchFamily="34" charset="-122"/>
              </a:rPr>
              <a:t>802.11 </a:t>
            </a:r>
            <a:r>
              <a:rPr lang="zh-CN" altLang="en-US" sz="2000" b="1" dirty="0">
                <a:latin typeface="微软雅黑" pitchFamily="34" charset="-122"/>
                <a:ea typeface="微软雅黑" pitchFamily="34" charset="-122"/>
              </a:rPr>
              <a:t>数据帧最特殊的地方就是有四个地址字段。地址 </a:t>
            </a:r>
            <a:r>
              <a:rPr lang="en-US" altLang="zh-CN" sz="2000" b="1" dirty="0">
                <a:latin typeface="微软雅黑" pitchFamily="34" charset="-122"/>
                <a:ea typeface="微软雅黑" pitchFamily="34" charset="-122"/>
              </a:rPr>
              <a:t>4 </a:t>
            </a:r>
            <a:r>
              <a:rPr lang="zh-CN" altLang="en-US" sz="2000" b="1" dirty="0">
                <a:latin typeface="微软雅黑" pitchFamily="34" charset="-122"/>
                <a:ea typeface="微软雅黑" pitchFamily="34" charset="-122"/>
              </a:rPr>
              <a:t>用于自组网络。我们在这里只讨论前三种地址。 </a:t>
            </a:r>
          </a:p>
        </p:txBody>
      </p:sp>
      <p:graphicFrame>
        <p:nvGraphicFramePr>
          <p:cNvPr id="7" name="Group 179"/>
          <p:cNvGraphicFramePr>
            <a:graphicFrameLocks/>
          </p:cNvGraphicFramePr>
          <p:nvPr>
            <p:extLst>
              <p:ext uri="{D42A27DB-BD31-4B8C-83A1-F6EECF244321}">
                <p14:modId xmlns:p14="http://schemas.microsoft.com/office/powerpoint/2010/main" xmlns="" val="3179820175"/>
              </p:ext>
            </p:extLst>
          </p:nvPr>
        </p:nvGraphicFramePr>
        <p:xfrm>
          <a:off x="515825" y="2209800"/>
          <a:ext cx="8121600" cy="1620000"/>
        </p:xfrm>
        <a:graphic>
          <a:graphicData uri="http://schemas.openxmlformats.org/drawingml/2006/table">
            <a:tbl>
              <a:tblPr/>
              <a:tblGrid>
                <a:gridCol w="1353600"/>
                <a:gridCol w="1353600"/>
                <a:gridCol w="1353600"/>
                <a:gridCol w="1353600"/>
                <a:gridCol w="1353600"/>
                <a:gridCol w="1353600"/>
              </a:tblGrid>
              <a:tr h="5400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去往 </a:t>
                      </a:r>
                      <a:r>
                        <a:rPr kumimoji="0" lang="en-US" altLang="zh-CN"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AP</a:t>
                      </a:r>
                    </a:p>
                  </a:txBody>
                  <a:tcPr marL="80662" marR="80662" marT="37228" marB="372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来自 </a:t>
                      </a:r>
                      <a:r>
                        <a:rPr kumimoji="0" lang="en-US" altLang="zh-CN"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AP</a:t>
                      </a:r>
                    </a:p>
                  </a:txBody>
                  <a:tcPr marL="80662" marR="80662" marT="37228" marB="372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地址 </a:t>
                      </a:r>
                      <a:r>
                        <a:rPr kumimoji="0" lang="en-US" altLang="zh-CN"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1</a:t>
                      </a:r>
                    </a:p>
                  </a:txBody>
                  <a:tcPr marL="80662" marR="80662" marT="37228" marB="372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地址 </a:t>
                      </a:r>
                      <a:r>
                        <a:rPr kumimoji="0" lang="en-US" altLang="zh-CN"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2</a:t>
                      </a:r>
                    </a:p>
                  </a:txBody>
                  <a:tcPr marL="80662" marR="80662" marT="37228" marB="372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地址 </a:t>
                      </a:r>
                      <a:r>
                        <a:rPr kumimoji="0" lang="en-US" altLang="zh-CN"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3</a:t>
                      </a:r>
                    </a:p>
                  </a:txBody>
                  <a:tcPr marL="80662" marR="80662" marT="37228" marB="372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地址 </a:t>
                      </a:r>
                      <a:r>
                        <a:rPr kumimoji="0" lang="en-US" altLang="zh-CN"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4</a:t>
                      </a:r>
                    </a:p>
                  </a:txBody>
                  <a:tcPr marL="80662" marR="80662" marT="37228" marB="372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FF"/>
                    </a:solidFill>
                  </a:tcPr>
                </a:tc>
              </a:tr>
              <a:tr h="5400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0</a:t>
                      </a:r>
                    </a:p>
                  </a:txBody>
                  <a:tcPr marL="80662" marR="80662" marT="37228" marB="372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a:t>
                      </a:r>
                    </a:p>
                  </a:txBody>
                  <a:tcPr marL="80662" marR="80662" marT="37228" marB="372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目的地址</a:t>
                      </a:r>
                    </a:p>
                  </a:txBody>
                  <a:tcPr marL="80662" marR="80662" marT="37228" marB="372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AP </a:t>
                      </a:r>
                      <a:r>
                        <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地址</a:t>
                      </a:r>
                    </a:p>
                  </a:txBody>
                  <a:tcPr marL="80662" marR="80662" marT="37228" marB="372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源地址</a:t>
                      </a:r>
                    </a:p>
                  </a:txBody>
                  <a:tcPr marL="80662" marR="80662" marT="37228" marB="372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a:t>
                      </a:r>
                    </a:p>
                  </a:txBody>
                  <a:tcPr marL="80662" marR="80662" marT="37228" marB="372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400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a:t>
                      </a:r>
                    </a:p>
                  </a:txBody>
                  <a:tcPr marL="80662" marR="80662" marT="37228" marB="372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0</a:t>
                      </a:r>
                    </a:p>
                  </a:txBody>
                  <a:tcPr marL="80662" marR="80662" marT="37228" marB="372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AP </a:t>
                      </a:r>
                      <a:r>
                        <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地址</a:t>
                      </a:r>
                    </a:p>
                  </a:txBody>
                  <a:tcPr marL="80662" marR="80662" marT="37228" marB="372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源地址</a:t>
                      </a:r>
                    </a:p>
                  </a:txBody>
                  <a:tcPr marL="80662" marR="80662" marT="37228" marB="372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目的地址</a:t>
                      </a:r>
                    </a:p>
                  </a:txBody>
                  <a:tcPr marL="80662" marR="80662" marT="37228" marB="372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a:t>
                      </a:r>
                    </a:p>
                  </a:txBody>
                  <a:tcPr marL="80662" marR="80662" marT="37228" marB="372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r>
            </a:tbl>
          </a:graphicData>
        </a:graphic>
      </p:graphicFrame>
    </p:spTree>
    <p:extLst>
      <p:ext uri="{BB962C8B-B14F-4D97-AF65-F5344CB8AC3E}">
        <p14:creationId xmlns:p14="http://schemas.microsoft.com/office/powerpoint/2010/main" xmlns="" val="316614581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512573" y="620973"/>
            <a:ext cx="8128800" cy="374071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1" name="Oval 132"/>
          <p:cNvSpPr>
            <a:spLocks noChangeArrowheads="1"/>
          </p:cNvSpPr>
          <p:nvPr/>
        </p:nvSpPr>
        <p:spPr bwMode="auto">
          <a:xfrm>
            <a:off x="591380" y="2254643"/>
            <a:ext cx="2039187" cy="1274952"/>
          </a:xfrm>
          <a:prstGeom prst="ellipse">
            <a:avLst/>
          </a:prstGeom>
          <a:solidFill>
            <a:schemeClr val="bg1"/>
          </a:solidFill>
          <a:ln w="6350">
            <a:solidFill>
              <a:schemeClr val="tx1"/>
            </a:solidFill>
            <a:prstDash val="dash"/>
            <a:round/>
            <a:headEnd/>
            <a:tailEnd/>
          </a:ln>
          <a:effectLs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 name="矩形 3"/>
          <p:cNvSpPr/>
          <p:nvPr/>
        </p:nvSpPr>
        <p:spPr>
          <a:xfrm>
            <a:off x="2594356" y="877715"/>
            <a:ext cx="3958326" cy="584775"/>
          </a:xfrm>
          <a:prstGeom prst="rect">
            <a:avLst/>
          </a:prstGeom>
          <a:solidFill>
            <a:srgbClr val="00FFFF"/>
          </a:solidFill>
          <a:ln>
            <a:solidFill>
              <a:schemeClr val="tx1"/>
            </a:solidFill>
          </a:ln>
        </p:spPr>
        <p:txBody>
          <a:bodyPr wrap="square">
            <a:spAutoFit/>
          </a:bodyPr>
          <a:lstStyle/>
          <a:p>
            <a:r>
              <a:rPr lang="zh-CN" altLang="en-US" sz="1600" b="1" dirty="0">
                <a:latin typeface="微软雅黑" pitchFamily="34" charset="-122"/>
                <a:ea typeface="微软雅黑" pitchFamily="34" charset="-122"/>
              </a:rPr>
              <a:t>站点 </a:t>
            </a:r>
            <a:r>
              <a:rPr lang="en-US" altLang="zh-CN" sz="1600" b="1" dirty="0">
                <a:latin typeface="微软雅黑" pitchFamily="34" charset="-122"/>
                <a:ea typeface="微软雅黑" pitchFamily="34" charset="-122"/>
              </a:rPr>
              <a:t>A </a:t>
            </a:r>
            <a:r>
              <a:rPr lang="zh-CN" altLang="en-US" sz="1600" b="1" dirty="0">
                <a:latin typeface="微软雅黑" pitchFamily="34" charset="-122"/>
                <a:ea typeface="微软雅黑" pitchFamily="34" charset="-122"/>
              </a:rPr>
              <a:t>向 </a:t>
            </a:r>
            <a:r>
              <a:rPr lang="en-US" altLang="zh-CN" sz="1600" b="1" dirty="0">
                <a:latin typeface="微软雅黑" pitchFamily="34" charset="-122"/>
                <a:ea typeface="微软雅黑" pitchFamily="34" charset="-122"/>
              </a:rPr>
              <a:t>B </a:t>
            </a:r>
            <a:r>
              <a:rPr lang="zh-CN" altLang="en-US" sz="1600" b="1" dirty="0">
                <a:latin typeface="微软雅黑" pitchFamily="34" charset="-122"/>
                <a:ea typeface="微软雅黑" pitchFamily="34" charset="-122"/>
              </a:rPr>
              <a:t>发送</a:t>
            </a:r>
            <a:r>
              <a:rPr lang="zh-CN" altLang="en-US" sz="1600" b="1" dirty="0" smtClean="0">
                <a:latin typeface="微软雅黑" pitchFamily="34" charset="-122"/>
                <a:ea typeface="微软雅黑" pitchFamily="34" charset="-122"/>
              </a:rPr>
              <a:t>数据帧，数据帧</a:t>
            </a:r>
            <a:r>
              <a:rPr lang="zh-CN" altLang="en-US" sz="1600" b="1" dirty="0">
                <a:latin typeface="微软雅黑" pitchFamily="34" charset="-122"/>
                <a:ea typeface="微软雅黑" pitchFamily="34" charset="-122"/>
              </a:rPr>
              <a:t>必须经过 </a:t>
            </a:r>
            <a:r>
              <a:rPr lang="en-US" altLang="zh-CN" sz="1600" b="1" dirty="0" smtClean="0">
                <a:latin typeface="微软雅黑" pitchFamily="34" charset="-122"/>
                <a:ea typeface="微软雅黑" pitchFamily="34" charset="-122"/>
              </a:rPr>
              <a:t>AP</a:t>
            </a:r>
            <a:r>
              <a:rPr lang="en-US" altLang="zh-CN" sz="1600" b="1" baseline="-25000" dirty="0" smtClean="0">
                <a:latin typeface="微软雅黑" pitchFamily="34" charset="-122"/>
                <a:ea typeface="微软雅黑" pitchFamily="34" charset="-122"/>
              </a:rPr>
              <a:t>1</a:t>
            </a:r>
            <a:r>
              <a:rPr lang="en-US" altLang="zh-CN" sz="1600" b="1" dirty="0" smtClean="0">
                <a:latin typeface="微软雅黑" pitchFamily="34" charset="-122"/>
                <a:ea typeface="微软雅黑" pitchFamily="34" charset="-122"/>
              </a:rPr>
              <a:t> </a:t>
            </a:r>
            <a:r>
              <a:rPr lang="zh-CN" altLang="en-US" sz="1600" b="1" dirty="0" smtClean="0">
                <a:latin typeface="微软雅黑" pitchFamily="34" charset="-122"/>
                <a:ea typeface="微软雅黑" pitchFamily="34" charset="-122"/>
              </a:rPr>
              <a:t>转发。</a:t>
            </a:r>
            <a:endParaRPr lang="zh-CN" altLang="en-US" sz="1600" b="1" dirty="0">
              <a:latin typeface="微软雅黑" pitchFamily="34" charset="-122"/>
              <a:ea typeface="微软雅黑" pitchFamily="34" charset="-122"/>
            </a:endParaRPr>
          </a:p>
        </p:txBody>
      </p:sp>
      <p:sp>
        <p:nvSpPr>
          <p:cNvPr id="5" name="Line 76"/>
          <p:cNvSpPr>
            <a:spLocks noChangeShapeType="1"/>
          </p:cNvSpPr>
          <p:nvPr/>
        </p:nvSpPr>
        <p:spPr bwMode="auto">
          <a:xfrm>
            <a:off x="3418995" y="2558330"/>
            <a:ext cx="65219" cy="485633"/>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6" name="Oval 77"/>
          <p:cNvSpPr>
            <a:spLocks noChangeArrowheads="1"/>
          </p:cNvSpPr>
          <p:nvPr/>
        </p:nvSpPr>
        <p:spPr bwMode="auto">
          <a:xfrm>
            <a:off x="4339310" y="1611511"/>
            <a:ext cx="4207364" cy="2138378"/>
          </a:xfrm>
          <a:prstGeom prst="ellipse">
            <a:avLst/>
          </a:prstGeom>
          <a:solidFill>
            <a:schemeClr val="bg1"/>
          </a:solidFill>
          <a:ln w="6350">
            <a:solidFill>
              <a:schemeClr val="tx1"/>
            </a:solidFill>
            <a:prstDash val="dash"/>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7" name="Picture 78" descr="D-Link%20DI-713P%20Wireless%20Broadband%20route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739530" y="2126869"/>
            <a:ext cx="684077" cy="525768"/>
          </a:xfrm>
          <a:prstGeom prst="rect">
            <a:avLst/>
          </a:prstGeom>
          <a:noFill/>
          <a:extLst>
            <a:ext uri="{909E8E84-426E-40DD-AFC4-6F175D3DCCD1}">
              <a14:hiddenFill xmlns:a14="http://schemas.microsoft.com/office/drawing/2010/main" xmlns="">
                <a:solidFill>
                  <a:srgbClr val="FFFFFF"/>
                </a:solidFill>
              </a14:hiddenFill>
            </a:ext>
          </a:extLst>
        </p:spPr>
      </p:pic>
      <p:sp>
        <p:nvSpPr>
          <p:cNvPr id="8" name="Text Box 79"/>
          <p:cNvSpPr txBox="1">
            <a:spLocks noChangeArrowheads="1"/>
          </p:cNvSpPr>
          <p:nvPr/>
        </p:nvSpPr>
        <p:spPr bwMode="auto">
          <a:xfrm>
            <a:off x="5181362" y="2011157"/>
            <a:ext cx="463588"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AP</a:t>
            </a:r>
            <a:r>
              <a:rPr kumimoji="1" lang="en-US" altLang="zh-CN" sz="1200" b="1" baseline="-25000">
                <a:latin typeface="微软雅黑" panose="020B0503020204020204" pitchFamily="34" charset="-122"/>
                <a:ea typeface="微软雅黑" panose="020B0503020204020204" pitchFamily="34" charset="-122"/>
              </a:rPr>
              <a:t>1</a:t>
            </a:r>
          </a:p>
        </p:txBody>
      </p:sp>
      <p:grpSp>
        <p:nvGrpSpPr>
          <p:cNvPr id="42" name="Group 113"/>
          <p:cNvGrpSpPr>
            <a:grpSpLocks/>
          </p:cNvGrpSpPr>
          <p:nvPr/>
        </p:nvGrpSpPr>
        <p:grpSpPr bwMode="auto">
          <a:xfrm>
            <a:off x="4496599" y="1854970"/>
            <a:ext cx="842052" cy="556537"/>
            <a:chOff x="1565" y="1797"/>
            <a:chExt cx="581" cy="416"/>
          </a:xfrm>
          <a:solidFill>
            <a:srgbClr val="0000FF"/>
          </a:solidFill>
        </p:grpSpPr>
        <p:sp>
          <p:nvSpPr>
            <p:cNvPr id="43" name="Freeform 114"/>
            <p:cNvSpPr>
              <a:spLocks/>
            </p:cNvSpPr>
            <p:nvPr/>
          </p:nvSpPr>
          <p:spPr bwMode="auto">
            <a:xfrm>
              <a:off x="1565" y="1797"/>
              <a:ext cx="128" cy="189"/>
            </a:xfrm>
            <a:custGeom>
              <a:avLst/>
              <a:gdLst>
                <a:gd name="T0" fmla="*/ 0 w 336"/>
                <a:gd name="T1" fmla="*/ 0 h 358"/>
                <a:gd name="T2" fmla="*/ 283 w 336"/>
                <a:gd name="T3" fmla="*/ 232 h 358"/>
                <a:gd name="T4" fmla="*/ 191 w 336"/>
                <a:gd name="T5" fmla="*/ 219 h 358"/>
                <a:gd name="T6" fmla="*/ 336 w 336"/>
                <a:gd name="T7" fmla="*/ 358 h 358"/>
                <a:gd name="T8" fmla="*/ 53 w 336"/>
                <a:gd name="T9" fmla="*/ 166 h 358"/>
                <a:gd name="T10" fmla="*/ 171 w 336"/>
                <a:gd name="T11" fmla="*/ 186 h 358"/>
                <a:gd name="T12" fmla="*/ 0 w 336"/>
                <a:gd name="T13" fmla="*/ 0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0" y="0"/>
                  </a:moveTo>
                  <a:lnTo>
                    <a:pt x="283" y="232"/>
                  </a:lnTo>
                  <a:lnTo>
                    <a:pt x="191" y="219"/>
                  </a:lnTo>
                  <a:lnTo>
                    <a:pt x="336" y="358"/>
                  </a:lnTo>
                  <a:lnTo>
                    <a:pt x="53" y="166"/>
                  </a:lnTo>
                  <a:lnTo>
                    <a:pt x="171" y="186"/>
                  </a:lnTo>
                  <a:lnTo>
                    <a:pt x="0" y="0"/>
                  </a:lnTo>
                  <a:close/>
                </a:path>
              </a:pathLst>
            </a:custGeom>
            <a:grpFill/>
            <a:ln w="6350">
              <a:solidFill>
                <a:srgbClr val="0000FF"/>
              </a:solidFill>
              <a:round/>
              <a:headEnd/>
              <a:tailEnd/>
            </a:ln>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44" name="Freeform 115"/>
            <p:cNvSpPr>
              <a:spLocks/>
            </p:cNvSpPr>
            <p:nvPr/>
          </p:nvSpPr>
          <p:spPr bwMode="auto">
            <a:xfrm>
              <a:off x="2018" y="2024"/>
              <a:ext cx="128" cy="189"/>
            </a:xfrm>
            <a:custGeom>
              <a:avLst/>
              <a:gdLst>
                <a:gd name="T0" fmla="*/ 336 w 336"/>
                <a:gd name="T1" fmla="*/ 358 h 358"/>
                <a:gd name="T2" fmla="*/ 52 w 336"/>
                <a:gd name="T3" fmla="*/ 126 h 358"/>
                <a:gd name="T4" fmla="*/ 145 w 336"/>
                <a:gd name="T5" fmla="*/ 139 h 358"/>
                <a:gd name="T6" fmla="*/ 0 w 336"/>
                <a:gd name="T7" fmla="*/ 0 h 358"/>
                <a:gd name="T8" fmla="*/ 283 w 336"/>
                <a:gd name="T9" fmla="*/ 192 h 358"/>
                <a:gd name="T10" fmla="*/ 164 w 336"/>
                <a:gd name="T11" fmla="*/ 172 h 358"/>
                <a:gd name="T12" fmla="*/ 336 w 336"/>
                <a:gd name="T13" fmla="*/ 358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336" y="358"/>
                  </a:moveTo>
                  <a:lnTo>
                    <a:pt x="52" y="126"/>
                  </a:lnTo>
                  <a:lnTo>
                    <a:pt x="145" y="139"/>
                  </a:lnTo>
                  <a:lnTo>
                    <a:pt x="0" y="0"/>
                  </a:lnTo>
                  <a:lnTo>
                    <a:pt x="283" y="192"/>
                  </a:lnTo>
                  <a:lnTo>
                    <a:pt x="164" y="172"/>
                  </a:lnTo>
                  <a:lnTo>
                    <a:pt x="336" y="358"/>
                  </a:lnTo>
                  <a:close/>
                </a:path>
              </a:pathLst>
            </a:custGeom>
            <a:grpFill/>
            <a:ln w="6350">
              <a:solidFill>
                <a:srgbClr val="0000FF"/>
              </a:solidFill>
              <a:round/>
              <a:headEnd/>
              <a:tailEnd/>
            </a:ln>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45" name="Freeform 116"/>
            <p:cNvSpPr>
              <a:spLocks/>
            </p:cNvSpPr>
            <p:nvPr/>
          </p:nvSpPr>
          <p:spPr bwMode="auto">
            <a:xfrm>
              <a:off x="1565" y="2017"/>
              <a:ext cx="128" cy="189"/>
            </a:xfrm>
            <a:custGeom>
              <a:avLst/>
              <a:gdLst>
                <a:gd name="T0" fmla="*/ 0 w 336"/>
                <a:gd name="T1" fmla="*/ 358 h 358"/>
                <a:gd name="T2" fmla="*/ 283 w 336"/>
                <a:gd name="T3" fmla="*/ 126 h 358"/>
                <a:gd name="T4" fmla="*/ 191 w 336"/>
                <a:gd name="T5" fmla="*/ 139 h 358"/>
                <a:gd name="T6" fmla="*/ 336 w 336"/>
                <a:gd name="T7" fmla="*/ 0 h 358"/>
                <a:gd name="T8" fmla="*/ 52 w 336"/>
                <a:gd name="T9" fmla="*/ 192 h 358"/>
                <a:gd name="T10" fmla="*/ 171 w 336"/>
                <a:gd name="T11" fmla="*/ 172 h 358"/>
                <a:gd name="T12" fmla="*/ 0 w 336"/>
                <a:gd name="T13" fmla="*/ 358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0" y="358"/>
                  </a:moveTo>
                  <a:lnTo>
                    <a:pt x="283" y="126"/>
                  </a:lnTo>
                  <a:lnTo>
                    <a:pt x="191" y="139"/>
                  </a:lnTo>
                  <a:lnTo>
                    <a:pt x="336" y="0"/>
                  </a:lnTo>
                  <a:lnTo>
                    <a:pt x="52" y="192"/>
                  </a:lnTo>
                  <a:lnTo>
                    <a:pt x="171" y="172"/>
                  </a:lnTo>
                  <a:lnTo>
                    <a:pt x="0" y="358"/>
                  </a:lnTo>
                  <a:close/>
                </a:path>
              </a:pathLst>
            </a:custGeom>
            <a:grpFill/>
            <a:ln w="6350">
              <a:solidFill>
                <a:srgbClr val="0000FF"/>
              </a:solidFill>
              <a:round/>
              <a:headEnd/>
              <a:tailEnd/>
            </a:ln>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46" name="Freeform 117"/>
            <p:cNvSpPr>
              <a:spLocks/>
            </p:cNvSpPr>
            <p:nvPr/>
          </p:nvSpPr>
          <p:spPr bwMode="auto">
            <a:xfrm>
              <a:off x="2018" y="1797"/>
              <a:ext cx="128" cy="189"/>
            </a:xfrm>
            <a:custGeom>
              <a:avLst/>
              <a:gdLst>
                <a:gd name="T0" fmla="*/ 336 w 336"/>
                <a:gd name="T1" fmla="*/ 0 h 358"/>
                <a:gd name="T2" fmla="*/ 53 w 336"/>
                <a:gd name="T3" fmla="*/ 232 h 358"/>
                <a:gd name="T4" fmla="*/ 145 w 336"/>
                <a:gd name="T5" fmla="*/ 219 h 358"/>
                <a:gd name="T6" fmla="*/ 0 w 336"/>
                <a:gd name="T7" fmla="*/ 358 h 358"/>
                <a:gd name="T8" fmla="*/ 283 w 336"/>
                <a:gd name="T9" fmla="*/ 166 h 358"/>
                <a:gd name="T10" fmla="*/ 165 w 336"/>
                <a:gd name="T11" fmla="*/ 186 h 358"/>
                <a:gd name="T12" fmla="*/ 336 w 336"/>
                <a:gd name="T13" fmla="*/ 0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336" y="0"/>
                  </a:moveTo>
                  <a:lnTo>
                    <a:pt x="53" y="232"/>
                  </a:lnTo>
                  <a:lnTo>
                    <a:pt x="145" y="219"/>
                  </a:lnTo>
                  <a:lnTo>
                    <a:pt x="0" y="358"/>
                  </a:lnTo>
                  <a:lnTo>
                    <a:pt x="283" y="166"/>
                  </a:lnTo>
                  <a:lnTo>
                    <a:pt x="165" y="186"/>
                  </a:lnTo>
                  <a:lnTo>
                    <a:pt x="336" y="0"/>
                  </a:lnTo>
                  <a:close/>
                </a:path>
              </a:pathLst>
            </a:custGeom>
            <a:grpFill/>
            <a:ln w="6350">
              <a:solidFill>
                <a:srgbClr val="0000FF"/>
              </a:solidFill>
              <a:round/>
              <a:headEnd/>
              <a:tailEnd/>
            </a:ln>
          </p:spPr>
          <p:txBody>
            <a:bodyPr/>
            <a:lstStyle/>
            <a:p>
              <a:endParaRPr lang="zh-CN" altLang="en-US" sz="1400" b="1">
                <a:latin typeface="微软雅黑" panose="020B0503020204020204" pitchFamily="34" charset="-122"/>
                <a:ea typeface="微软雅黑" panose="020B0503020204020204" pitchFamily="34" charset="-122"/>
              </a:endParaRPr>
            </a:p>
          </p:txBody>
        </p:sp>
      </p:grpSp>
      <p:sp>
        <p:nvSpPr>
          <p:cNvPr id="47" name="Text Box 118"/>
          <p:cNvSpPr txBox="1">
            <a:spLocks noChangeArrowheads="1"/>
          </p:cNvSpPr>
          <p:nvPr/>
        </p:nvSpPr>
        <p:spPr bwMode="auto">
          <a:xfrm>
            <a:off x="6508935" y="1769009"/>
            <a:ext cx="538930" cy="249299"/>
          </a:xfrm>
          <a:prstGeom prst="rect">
            <a:avLst/>
          </a:prstGeom>
          <a:noFill/>
          <a:ln>
            <a:noFill/>
          </a:ln>
          <a:effectLst/>
          <a:extLst/>
        </p:spPr>
        <p:txBody>
          <a:bodyPr wrap="none">
            <a:spAutoFit/>
          </a:bodyPr>
          <a:lstStyle/>
          <a:p>
            <a:pPr>
              <a:lnSpc>
                <a:spcPct val="85000"/>
              </a:lnSpc>
            </a:pPr>
            <a:r>
              <a:rPr kumimoji="1" lang="en-US" altLang="zh-CN" sz="1200" b="1" dirty="0">
                <a:latin typeface="微软雅黑" panose="020B0503020204020204" pitchFamily="34" charset="-122"/>
                <a:ea typeface="微软雅黑" panose="020B0503020204020204" pitchFamily="34" charset="-122"/>
              </a:rPr>
              <a:t>BSS</a:t>
            </a:r>
            <a:r>
              <a:rPr kumimoji="1" lang="en-US" altLang="zh-CN" sz="1200" b="1" baseline="-25000" dirty="0">
                <a:latin typeface="微软雅黑" panose="020B0503020204020204" pitchFamily="34" charset="-122"/>
                <a:ea typeface="微软雅黑" panose="020B0503020204020204" pitchFamily="34" charset="-122"/>
              </a:rPr>
              <a:t>1</a:t>
            </a:r>
          </a:p>
        </p:txBody>
      </p:sp>
      <p:sp>
        <p:nvSpPr>
          <p:cNvPr id="48" name="Text Box 119"/>
          <p:cNvSpPr txBox="1">
            <a:spLocks noChangeArrowheads="1"/>
          </p:cNvSpPr>
          <p:nvPr/>
        </p:nvSpPr>
        <p:spPr bwMode="auto">
          <a:xfrm>
            <a:off x="8048109" y="2180740"/>
            <a:ext cx="300082"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A</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49" name="Text Box 120"/>
          <p:cNvSpPr txBox="1">
            <a:spLocks noChangeArrowheads="1"/>
          </p:cNvSpPr>
          <p:nvPr/>
        </p:nvSpPr>
        <p:spPr bwMode="auto">
          <a:xfrm>
            <a:off x="7414832" y="3075391"/>
            <a:ext cx="290464"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B</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50" name="Line 121"/>
          <p:cNvSpPr>
            <a:spLocks noChangeShapeType="1"/>
          </p:cNvSpPr>
          <p:nvPr/>
        </p:nvSpPr>
        <p:spPr bwMode="auto">
          <a:xfrm flipH="1">
            <a:off x="5391512" y="2324209"/>
            <a:ext cx="2394764" cy="21405"/>
          </a:xfrm>
          <a:prstGeom prst="line">
            <a:avLst/>
          </a:prstGeom>
          <a:noFill/>
          <a:ln w="28575">
            <a:solidFill>
              <a:srgbClr val="0066FF"/>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51" name="Rectangle 122"/>
          <p:cNvSpPr>
            <a:spLocks noChangeArrowheads="1"/>
          </p:cNvSpPr>
          <p:nvPr/>
        </p:nvSpPr>
        <p:spPr bwMode="auto">
          <a:xfrm>
            <a:off x="6246609" y="2132900"/>
            <a:ext cx="985534" cy="425430"/>
          </a:xfrm>
          <a:prstGeom prst="rect">
            <a:avLst/>
          </a:prstGeom>
          <a:solidFill>
            <a:srgbClr val="0070C0"/>
          </a:solidFill>
          <a:ln w="6350">
            <a:solidFill>
              <a:schemeClr val="tx1"/>
            </a:solidFill>
            <a:miter lim="800000"/>
            <a:headEnd/>
            <a:tailEnd/>
          </a:ln>
          <a:effectLst/>
        </p:spPr>
        <p:txBody>
          <a:bodyPr wrap="none" anchor="ctr"/>
          <a:lstStyle/>
          <a:p>
            <a:pPr algn="ctr"/>
            <a:r>
              <a:rPr lang="zh-CN" altLang="en-US" sz="1200" b="1" dirty="0">
                <a:solidFill>
                  <a:schemeClr val="bg1"/>
                </a:solidFill>
                <a:latin typeface="微软雅黑" panose="020B0503020204020204" pitchFamily="34" charset="-122"/>
                <a:ea typeface="微软雅黑" panose="020B0503020204020204" pitchFamily="34" charset="-122"/>
              </a:rPr>
              <a:t>去往 </a:t>
            </a:r>
            <a:r>
              <a:rPr lang="en-US" altLang="zh-CN" sz="1200" b="1" dirty="0">
                <a:solidFill>
                  <a:schemeClr val="bg1"/>
                </a:solidFill>
                <a:latin typeface="微软雅黑" panose="020B0503020204020204" pitchFamily="34" charset="-122"/>
                <a:ea typeface="微软雅黑" panose="020B0503020204020204" pitchFamily="34" charset="-122"/>
              </a:rPr>
              <a:t>AP = 1</a:t>
            </a:r>
          </a:p>
          <a:p>
            <a:pPr algn="ctr"/>
            <a:r>
              <a:rPr lang="zh-CN" altLang="en-US" sz="1200" b="1" dirty="0">
                <a:solidFill>
                  <a:schemeClr val="bg1"/>
                </a:solidFill>
                <a:latin typeface="微软雅黑" panose="020B0503020204020204" pitchFamily="34" charset="-122"/>
                <a:ea typeface="微软雅黑" panose="020B0503020204020204" pitchFamily="34" charset="-122"/>
              </a:rPr>
              <a:t>来自 </a:t>
            </a:r>
            <a:r>
              <a:rPr lang="en-US" altLang="zh-CN" sz="1200" b="1" dirty="0">
                <a:solidFill>
                  <a:schemeClr val="bg1"/>
                </a:solidFill>
                <a:latin typeface="微软雅黑" panose="020B0503020204020204" pitchFamily="34" charset="-122"/>
                <a:ea typeface="微软雅黑" panose="020B0503020204020204" pitchFamily="34" charset="-122"/>
              </a:rPr>
              <a:t>AP = 0</a:t>
            </a:r>
          </a:p>
        </p:txBody>
      </p:sp>
      <p:sp>
        <p:nvSpPr>
          <p:cNvPr id="52" name="Line 123"/>
          <p:cNvSpPr>
            <a:spLocks noChangeShapeType="1"/>
          </p:cNvSpPr>
          <p:nvPr/>
        </p:nvSpPr>
        <p:spPr bwMode="auto">
          <a:xfrm flipV="1">
            <a:off x="3550882" y="2437924"/>
            <a:ext cx="1247861" cy="60203"/>
          </a:xfrm>
          <a:prstGeom prst="line">
            <a:avLst/>
          </a:prstGeom>
          <a:noFill/>
          <a:ln w="28575">
            <a:solidFill>
              <a:srgbClr val="0066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53" name="Line 124"/>
          <p:cNvSpPr>
            <a:spLocks noChangeShapeType="1"/>
          </p:cNvSpPr>
          <p:nvPr/>
        </p:nvSpPr>
        <p:spPr bwMode="auto">
          <a:xfrm>
            <a:off x="5194405" y="2558330"/>
            <a:ext cx="1972519" cy="667578"/>
          </a:xfrm>
          <a:prstGeom prst="line">
            <a:avLst/>
          </a:prstGeom>
          <a:noFill/>
          <a:ln w="28575">
            <a:solidFill>
              <a:srgbClr val="0066FF"/>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54" name="Rectangle 125"/>
          <p:cNvSpPr>
            <a:spLocks noChangeArrowheads="1"/>
          </p:cNvSpPr>
          <p:nvPr/>
        </p:nvSpPr>
        <p:spPr bwMode="auto">
          <a:xfrm rot="1192993">
            <a:off x="5720507" y="2680073"/>
            <a:ext cx="985534" cy="425430"/>
          </a:xfrm>
          <a:prstGeom prst="rect">
            <a:avLst/>
          </a:prstGeom>
          <a:solidFill>
            <a:srgbClr val="0070C0"/>
          </a:solidFill>
          <a:ln w="6350">
            <a:solidFill>
              <a:schemeClr val="tx1"/>
            </a:solidFill>
            <a:miter lim="800000"/>
            <a:headEnd/>
            <a:tailEnd/>
          </a:ln>
          <a:effectLst/>
        </p:spPr>
        <p:txBody>
          <a:bodyPr wrap="none" anchor="ctr"/>
          <a:lstStyle/>
          <a:p>
            <a:pPr algn="ctr"/>
            <a:r>
              <a:rPr lang="zh-CN" altLang="en-US" sz="1200" b="1" dirty="0">
                <a:solidFill>
                  <a:schemeClr val="bg1"/>
                </a:solidFill>
                <a:latin typeface="微软雅黑" panose="020B0503020204020204" pitchFamily="34" charset="-122"/>
                <a:ea typeface="微软雅黑" panose="020B0503020204020204" pitchFamily="34" charset="-122"/>
              </a:rPr>
              <a:t>去往 </a:t>
            </a:r>
            <a:r>
              <a:rPr lang="en-US" altLang="zh-CN" sz="1200" b="1" dirty="0">
                <a:solidFill>
                  <a:schemeClr val="bg1"/>
                </a:solidFill>
                <a:latin typeface="微软雅黑" panose="020B0503020204020204" pitchFamily="34" charset="-122"/>
                <a:ea typeface="微软雅黑" panose="020B0503020204020204" pitchFamily="34" charset="-122"/>
              </a:rPr>
              <a:t>AP = 0</a:t>
            </a:r>
          </a:p>
          <a:p>
            <a:pPr algn="ctr"/>
            <a:r>
              <a:rPr lang="zh-CN" altLang="en-US" sz="1200" b="1" dirty="0">
                <a:solidFill>
                  <a:schemeClr val="bg1"/>
                </a:solidFill>
                <a:latin typeface="微软雅黑" panose="020B0503020204020204" pitchFamily="34" charset="-122"/>
                <a:ea typeface="微软雅黑" panose="020B0503020204020204" pitchFamily="34" charset="-122"/>
              </a:rPr>
              <a:t>来自 </a:t>
            </a:r>
            <a:r>
              <a:rPr lang="en-US" altLang="zh-CN" sz="1200" b="1" dirty="0">
                <a:solidFill>
                  <a:schemeClr val="bg1"/>
                </a:solidFill>
                <a:latin typeface="微软雅黑" panose="020B0503020204020204" pitchFamily="34" charset="-122"/>
                <a:ea typeface="微软雅黑" panose="020B0503020204020204" pitchFamily="34" charset="-122"/>
              </a:rPr>
              <a:t>AP = 1</a:t>
            </a:r>
          </a:p>
        </p:txBody>
      </p:sp>
      <p:sp>
        <p:nvSpPr>
          <p:cNvPr id="55" name="Line 126"/>
          <p:cNvSpPr>
            <a:spLocks noChangeShapeType="1"/>
          </p:cNvSpPr>
          <p:nvPr/>
        </p:nvSpPr>
        <p:spPr bwMode="auto">
          <a:xfrm flipV="1">
            <a:off x="2236354" y="2498128"/>
            <a:ext cx="1050753" cy="243485"/>
          </a:xfrm>
          <a:prstGeom prst="line">
            <a:avLst/>
          </a:prstGeom>
          <a:noFill/>
          <a:ln w="28575">
            <a:solidFill>
              <a:srgbClr val="0066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56" name="Picture 127" descr="D-Link%20DI-713P%20Wireless%20Broadband%20route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578364" y="2437924"/>
            <a:ext cx="684077" cy="525768"/>
          </a:xfrm>
          <a:prstGeom prst="rect">
            <a:avLst/>
          </a:prstGeom>
          <a:noFill/>
          <a:extLst>
            <a:ext uri="{909E8E84-426E-40DD-AFC4-6F175D3DCCD1}">
              <a14:hiddenFill xmlns:a14="http://schemas.microsoft.com/office/drawing/2010/main" xmlns="">
                <a:solidFill>
                  <a:srgbClr val="FFFFFF"/>
                </a:solidFill>
              </a14:hiddenFill>
            </a:ext>
          </a:extLst>
        </p:spPr>
      </p:pic>
      <p:pic>
        <p:nvPicPr>
          <p:cNvPr id="59" name="Picture 130"/>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156668" y="2376384"/>
            <a:ext cx="547841" cy="2301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sp>
        <p:nvSpPr>
          <p:cNvPr id="60" name="Text Box 131"/>
          <p:cNvSpPr txBox="1">
            <a:spLocks noChangeArrowheads="1"/>
          </p:cNvSpPr>
          <p:nvPr/>
        </p:nvSpPr>
        <p:spPr bwMode="auto">
          <a:xfrm>
            <a:off x="3221887" y="2132899"/>
            <a:ext cx="292068"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R</a:t>
            </a:r>
            <a:endParaRPr kumimoji="1" lang="en-US" altLang="zh-CN" sz="1200" b="1" baseline="-25000">
              <a:latin typeface="微软雅黑" panose="020B0503020204020204" pitchFamily="34" charset="-122"/>
              <a:ea typeface="微软雅黑" panose="020B0503020204020204" pitchFamily="34" charset="-122"/>
            </a:endParaRPr>
          </a:p>
        </p:txBody>
      </p:sp>
      <p:sp>
        <p:nvSpPr>
          <p:cNvPr id="62" name="Text Box 133"/>
          <p:cNvSpPr txBox="1">
            <a:spLocks noChangeArrowheads="1"/>
          </p:cNvSpPr>
          <p:nvPr/>
        </p:nvSpPr>
        <p:spPr bwMode="auto">
          <a:xfrm>
            <a:off x="855155" y="2436588"/>
            <a:ext cx="538930" cy="249299"/>
          </a:xfrm>
          <a:prstGeom prst="rect">
            <a:avLst/>
          </a:prstGeom>
          <a:noFill/>
          <a:ln>
            <a:noFill/>
          </a:ln>
          <a:effectLst/>
          <a:extLst/>
        </p:spPr>
        <p:txBody>
          <a:bodyPr wrap="none">
            <a:spAutoFit/>
          </a:bodyPr>
          <a:lstStyle/>
          <a:p>
            <a:pPr>
              <a:lnSpc>
                <a:spcPct val="85000"/>
              </a:lnSpc>
            </a:pPr>
            <a:r>
              <a:rPr kumimoji="1" lang="en-US" altLang="zh-CN" sz="1200" b="1" dirty="0">
                <a:latin typeface="微软雅黑" panose="020B0503020204020204" pitchFamily="34" charset="-122"/>
                <a:ea typeface="微软雅黑" panose="020B0503020204020204" pitchFamily="34" charset="-122"/>
              </a:rPr>
              <a:t>BSS</a:t>
            </a:r>
            <a:r>
              <a:rPr kumimoji="1" lang="en-US" altLang="zh-CN" sz="1200" b="1" baseline="-25000" dirty="0">
                <a:latin typeface="微软雅黑" panose="020B0503020204020204" pitchFamily="34" charset="-122"/>
                <a:ea typeface="微软雅黑" panose="020B0503020204020204" pitchFamily="34" charset="-122"/>
              </a:rPr>
              <a:t>2</a:t>
            </a:r>
          </a:p>
        </p:txBody>
      </p:sp>
      <p:sp>
        <p:nvSpPr>
          <p:cNvPr id="63" name="Text Box 134"/>
          <p:cNvSpPr txBox="1">
            <a:spLocks noChangeArrowheads="1"/>
          </p:cNvSpPr>
          <p:nvPr/>
        </p:nvSpPr>
        <p:spPr bwMode="auto">
          <a:xfrm>
            <a:off x="1907358" y="2375046"/>
            <a:ext cx="463588"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AP</a:t>
            </a:r>
            <a:r>
              <a:rPr kumimoji="1" lang="en-US" altLang="zh-CN" sz="1200" b="1" baseline="-25000" dirty="0">
                <a:latin typeface="微软雅黑" panose="020B0503020204020204" pitchFamily="34" charset="-122"/>
                <a:ea typeface="微软雅黑" panose="020B0503020204020204" pitchFamily="34" charset="-122"/>
              </a:rPr>
              <a:t>2</a:t>
            </a:r>
          </a:p>
        </p:txBody>
      </p:sp>
      <p:sp>
        <p:nvSpPr>
          <p:cNvPr id="75" name="Text Box 146"/>
          <p:cNvSpPr txBox="1">
            <a:spLocks noChangeArrowheads="1"/>
          </p:cNvSpPr>
          <p:nvPr/>
        </p:nvSpPr>
        <p:spPr bwMode="auto">
          <a:xfrm>
            <a:off x="1184149" y="3007821"/>
            <a:ext cx="288862"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C</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76" name="Text Box 147"/>
          <p:cNvSpPr txBox="1">
            <a:spLocks noChangeArrowheads="1"/>
          </p:cNvSpPr>
          <p:nvPr/>
        </p:nvSpPr>
        <p:spPr bwMode="auto">
          <a:xfrm>
            <a:off x="3420444" y="2556991"/>
            <a:ext cx="279244" cy="276999"/>
          </a:xfrm>
          <a:prstGeom prst="rect">
            <a:avLst/>
          </a:prstGeom>
          <a:solidFill>
            <a:srgbClr val="99FF66"/>
          </a:solidFill>
          <a:ln w="28575">
            <a:solidFill>
              <a:srgbClr val="CC00CC"/>
            </a:solidFill>
            <a:miter lim="800000"/>
            <a:headEnd/>
            <a:tailEnd/>
          </a:ln>
          <a:effectLs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0</a:t>
            </a:r>
            <a:endParaRPr kumimoji="1" lang="en-US" altLang="zh-CN" sz="1200" b="1" baseline="-25000">
              <a:latin typeface="微软雅黑" panose="020B0503020204020204" pitchFamily="34" charset="-122"/>
              <a:ea typeface="微软雅黑" panose="020B0503020204020204" pitchFamily="34" charset="-122"/>
            </a:endParaRPr>
          </a:p>
        </p:txBody>
      </p:sp>
      <p:sp>
        <p:nvSpPr>
          <p:cNvPr id="77" name="Text Box 148"/>
          <p:cNvSpPr txBox="1">
            <a:spLocks noChangeArrowheads="1"/>
          </p:cNvSpPr>
          <p:nvPr/>
        </p:nvSpPr>
        <p:spPr bwMode="auto">
          <a:xfrm>
            <a:off x="3616102" y="2193102"/>
            <a:ext cx="279244"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1</a:t>
            </a:r>
            <a:endParaRPr kumimoji="1" lang="en-US" altLang="zh-CN" sz="1200" b="1" baseline="-25000">
              <a:latin typeface="微软雅黑" panose="020B0503020204020204" pitchFamily="34" charset="-122"/>
              <a:ea typeface="微软雅黑" panose="020B0503020204020204" pitchFamily="34" charset="-122"/>
            </a:endParaRPr>
          </a:p>
        </p:txBody>
      </p:sp>
      <p:sp>
        <p:nvSpPr>
          <p:cNvPr id="78" name="Text Box 149"/>
          <p:cNvSpPr txBox="1">
            <a:spLocks noChangeArrowheads="1"/>
          </p:cNvSpPr>
          <p:nvPr/>
        </p:nvSpPr>
        <p:spPr bwMode="auto">
          <a:xfrm>
            <a:off x="2892893" y="2273371"/>
            <a:ext cx="279244"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2</a:t>
            </a:r>
            <a:endParaRPr kumimoji="1" lang="en-US" altLang="zh-CN" sz="1200" b="1" baseline="-25000">
              <a:latin typeface="微软雅黑" panose="020B0503020204020204" pitchFamily="34" charset="-122"/>
              <a:ea typeface="微软雅黑" panose="020B0503020204020204" pitchFamily="34" charset="-122"/>
            </a:endParaRPr>
          </a:p>
        </p:txBody>
      </p:sp>
      <p:grpSp>
        <p:nvGrpSpPr>
          <p:cNvPr id="80" name="组合 79"/>
          <p:cNvGrpSpPr/>
          <p:nvPr/>
        </p:nvGrpSpPr>
        <p:grpSpPr>
          <a:xfrm>
            <a:off x="870151" y="2845939"/>
            <a:ext cx="451937" cy="484303"/>
            <a:chOff x="2565534" y="4101618"/>
            <a:chExt cx="360485" cy="386301"/>
          </a:xfrm>
        </p:grpSpPr>
        <p:sp>
          <p:nvSpPr>
            <p:cNvPr id="81"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grpSp>
          <p:nvGrpSpPr>
            <p:cNvPr id="82" name="Group 424"/>
            <p:cNvGrpSpPr>
              <a:grpSpLocks/>
            </p:cNvGrpSpPr>
            <p:nvPr/>
          </p:nvGrpSpPr>
          <p:grpSpPr bwMode="auto">
            <a:xfrm>
              <a:off x="2565534" y="4101618"/>
              <a:ext cx="360485" cy="119330"/>
              <a:chOff x="748" y="2251"/>
              <a:chExt cx="306" cy="90"/>
            </a:xfrm>
          </p:grpSpPr>
          <p:sp>
            <p:nvSpPr>
              <p:cNvPr id="84"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5"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6"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7"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8"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9"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83" name="Picture 200" descr="jisuanji"/>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90" name="Group 107"/>
          <p:cNvGrpSpPr>
            <a:grpSpLocks/>
          </p:cNvGrpSpPr>
          <p:nvPr/>
        </p:nvGrpSpPr>
        <p:grpSpPr bwMode="auto">
          <a:xfrm>
            <a:off x="2657414" y="2833991"/>
            <a:ext cx="1628836" cy="970216"/>
            <a:chOff x="2248" y="820"/>
            <a:chExt cx="2248" cy="883"/>
          </a:xfrm>
        </p:grpSpPr>
        <p:grpSp>
          <p:nvGrpSpPr>
            <p:cNvPr id="91" name="Group 108"/>
            <p:cNvGrpSpPr>
              <a:grpSpLocks/>
            </p:cNvGrpSpPr>
            <p:nvPr/>
          </p:nvGrpSpPr>
          <p:grpSpPr bwMode="auto">
            <a:xfrm>
              <a:off x="3567" y="902"/>
              <a:ext cx="929" cy="759"/>
              <a:chOff x="3567" y="902"/>
              <a:chExt cx="929" cy="759"/>
            </a:xfrm>
          </p:grpSpPr>
          <p:grpSp>
            <p:nvGrpSpPr>
              <p:cNvPr id="121" name="Group 109"/>
              <p:cNvGrpSpPr>
                <a:grpSpLocks/>
              </p:cNvGrpSpPr>
              <p:nvPr/>
            </p:nvGrpSpPr>
            <p:grpSpPr bwMode="auto">
              <a:xfrm>
                <a:off x="3926" y="902"/>
                <a:ext cx="570" cy="611"/>
                <a:chOff x="3926" y="902"/>
                <a:chExt cx="570" cy="611"/>
              </a:xfrm>
            </p:grpSpPr>
            <p:grpSp>
              <p:nvGrpSpPr>
                <p:cNvPr id="126" name="Group 110"/>
                <p:cNvGrpSpPr>
                  <a:grpSpLocks/>
                </p:cNvGrpSpPr>
                <p:nvPr/>
              </p:nvGrpSpPr>
              <p:grpSpPr bwMode="auto">
                <a:xfrm>
                  <a:off x="4071" y="982"/>
                  <a:ext cx="425" cy="448"/>
                  <a:chOff x="4071" y="982"/>
                  <a:chExt cx="425" cy="448"/>
                </a:xfrm>
              </p:grpSpPr>
              <p:grpSp>
                <p:nvGrpSpPr>
                  <p:cNvPr id="136" name="Group 111"/>
                  <p:cNvGrpSpPr>
                    <a:grpSpLocks/>
                  </p:cNvGrpSpPr>
                  <p:nvPr/>
                </p:nvGrpSpPr>
                <p:grpSpPr bwMode="auto">
                  <a:xfrm>
                    <a:off x="4071" y="982"/>
                    <a:ext cx="425" cy="448"/>
                    <a:chOff x="4071" y="982"/>
                    <a:chExt cx="425" cy="448"/>
                  </a:xfrm>
                </p:grpSpPr>
                <p:grpSp>
                  <p:nvGrpSpPr>
                    <p:cNvPr id="138" name="Group 112"/>
                    <p:cNvGrpSpPr>
                      <a:grpSpLocks/>
                    </p:cNvGrpSpPr>
                    <p:nvPr/>
                  </p:nvGrpSpPr>
                  <p:grpSpPr bwMode="auto">
                    <a:xfrm>
                      <a:off x="4182" y="1010"/>
                      <a:ext cx="314" cy="366"/>
                      <a:chOff x="4182" y="1010"/>
                      <a:chExt cx="314" cy="366"/>
                    </a:xfrm>
                  </p:grpSpPr>
                  <p:grpSp>
                    <p:nvGrpSpPr>
                      <p:cNvPr id="142" name="Group 113"/>
                      <p:cNvGrpSpPr>
                        <a:grpSpLocks/>
                      </p:cNvGrpSpPr>
                      <p:nvPr/>
                    </p:nvGrpSpPr>
                    <p:grpSpPr bwMode="auto">
                      <a:xfrm>
                        <a:off x="4220" y="1010"/>
                        <a:ext cx="276" cy="366"/>
                        <a:chOff x="4220" y="1010"/>
                        <a:chExt cx="276" cy="366"/>
                      </a:xfrm>
                    </p:grpSpPr>
                    <p:sp>
                      <p:nvSpPr>
                        <p:cNvPr id="146" name="Oval 114"/>
                        <p:cNvSpPr>
                          <a:spLocks noChangeArrowheads="1"/>
                        </p:cNvSpPr>
                        <p:nvPr/>
                      </p:nvSpPr>
                      <p:spPr bwMode="auto">
                        <a:xfrm>
                          <a:off x="4365" y="1228"/>
                          <a:ext cx="131" cy="9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7" name="Oval 115"/>
                        <p:cNvSpPr>
                          <a:spLocks noChangeArrowheads="1"/>
                        </p:cNvSpPr>
                        <p:nvPr/>
                      </p:nvSpPr>
                      <p:spPr bwMode="auto">
                        <a:xfrm>
                          <a:off x="4254" y="1254"/>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8" name="Oval 116"/>
                        <p:cNvSpPr>
                          <a:spLocks noChangeArrowheads="1"/>
                        </p:cNvSpPr>
                        <p:nvPr/>
                      </p:nvSpPr>
                      <p:spPr bwMode="auto">
                        <a:xfrm>
                          <a:off x="4329" y="1091"/>
                          <a:ext cx="131" cy="9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9" name="Oval 117"/>
                        <p:cNvSpPr>
                          <a:spLocks noChangeArrowheads="1"/>
                        </p:cNvSpPr>
                        <p:nvPr/>
                      </p:nvSpPr>
                      <p:spPr bwMode="auto">
                        <a:xfrm>
                          <a:off x="4220" y="1010"/>
                          <a:ext cx="166"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0" name="Freeform 118"/>
                        <p:cNvSpPr>
                          <a:spLocks/>
                        </p:cNvSpPr>
                        <p:nvPr/>
                      </p:nvSpPr>
                      <p:spPr bwMode="auto">
                        <a:xfrm>
                          <a:off x="4332" y="1092"/>
                          <a:ext cx="113" cy="208"/>
                        </a:xfrm>
                        <a:custGeom>
                          <a:avLst/>
                          <a:gdLst>
                            <a:gd name="T0" fmla="*/ 112 w 113"/>
                            <a:gd name="T1" fmla="*/ 205 h 208"/>
                            <a:gd name="T2" fmla="*/ 63 w 113"/>
                            <a:gd name="T3" fmla="*/ 207 h 208"/>
                            <a:gd name="T4" fmla="*/ 0 w 113"/>
                            <a:gd name="T5" fmla="*/ 0 h 208"/>
                            <a:gd name="T6" fmla="*/ 70 w 113"/>
                            <a:gd name="T7" fmla="*/ 15 h 208"/>
                            <a:gd name="T8" fmla="*/ 71 w 113"/>
                            <a:gd name="T9" fmla="*/ 117 h 208"/>
                            <a:gd name="T10" fmla="*/ 112 w 113"/>
                            <a:gd name="T11" fmla="*/ 205 h 208"/>
                          </a:gdLst>
                          <a:ahLst/>
                          <a:cxnLst>
                            <a:cxn ang="0">
                              <a:pos x="T0" y="T1"/>
                            </a:cxn>
                            <a:cxn ang="0">
                              <a:pos x="T2" y="T3"/>
                            </a:cxn>
                            <a:cxn ang="0">
                              <a:pos x="T4" y="T5"/>
                            </a:cxn>
                            <a:cxn ang="0">
                              <a:pos x="T6" y="T7"/>
                            </a:cxn>
                            <a:cxn ang="0">
                              <a:pos x="T8" y="T9"/>
                            </a:cxn>
                            <a:cxn ang="0">
                              <a:pos x="T10" y="T11"/>
                            </a:cxn>
                          </a:cxnLst>
                          <a:rect l="0" t="0" r="r" b="b"/>
                          <a:pathLst>
                            <a:path w="113" h="208">
                              <a:moveTo>
                                <a:pt x="112" y="205"/>
                              </a:moveTo>
                              <a:lnTo>
                                <a:pt x="63" y="207"/>
                              </a:lnTo>
                              <a:lnTo>
                                <a:pt x="0" y="0"/>
                              </a:lnTo>
                              <a:lnTo>
                                <a:pt x="70" y="15"/>
                              </a:lnTo>
                              <a:lnTo>
                                <a:pt x="71" y="117"/>
                              </a:lnTo>
                              <a:lnTo>
                                <a:pt x="112" y="205"/>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43" name="Oval 119"/>
                      <p:cNvSpPr>
                        <a:spLocks noChangeArrowheads="1"/>
                      </p:cNvSpPr>
                      <p:nvPr/>
                    </p:nvSpPr>
                    <p:spPr bwMode="auto">
                      <a:xfrm>
                        <a:off x="4182" y="1119"/>
                        <a:ext cx="240"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4" name="Oval 120"/>
                      <p:cNvSpPr>
                        <a:spLocks noChangeArrowheads="1"/>
                      </p:cNvSpPr>
                      <p:nvPr/>
                    </p:nvSpPr>
                    <p:spPr bwMode="auto">
                      <a:xfrm>
                        <a:off x="4182" y="1228"/>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5" name="Freeform 121"/>
                      <p:cNvSpPr>
                        <a:spLocks/>
                      </p:cNvSpPr>
                      <p:nvPr/>
                    </p:nvSpPr>
                    <p:spPr bwMode="auto">
                      <a:xfrm>
                        <a:off x="4235" y="1068"/>
                        <a:ext cx="121" cy="224"/>
                      </a:xfrm>
                      <a:custGeom>
                        <a:avLst/>
                        <a:gdLst>
                          <a:gd name="T0" fmla="*/ 110 w 121"/>
                          <a:gd name="T1" fmla="*/ 38 h 224"/>
                          <a:gd name="T2" fmla="*/ 97 w 121"/>
                          <a:gd name="T3" fmla="*/ 85 h 224"/>
                          <a:gd name="T4" fmla="*/ 120 w 121"/>
                          <a:gd name="T5" fmla="*/ 192 h 224"/>
                          <a:gd name="T6" fmla="*/ 72 w 121"/>
                          <a:gd name="T7" fmla="*/ 223 h 224"/>
                          <a:gd name="T8" fmla="*/ 0 w 121"/>
                          <a:gd name="T9" fmla="*/ 95 h 224"/>
                          <a:gd name="T10" fmla="*/ 57 w 121"/>
                          <a:gd name="T11" fmla="*/ 0 h 224"/>
                          <a:gd name="T12" fmla="*/ 110 w 121"/>
                          <a:gd name="T13" fmla="*/ 38 h 224"/>
                        </a:gdLst>
                        <a:ahLst/>
                        <a:cxnLst>
                          <a:cxn ang="0">
                            <a:pos x="T0" y="T1"/>
                          </a:cxn>
                          <a:cxn ang="0">
                            <a:pos x="T2" y="T3"/>
                          </a:cxn>
                          <a:cxn ang="0">
                            <a:pos x="T4" y="T5"/>
                          </a:cxn>
                          <a:cxn ang="0">
                            <a:pos x="T6" y="T7"/>
                          </a:cxn>
                          <a:cxn ang="0">
                            <a:pos x="T8" y="T9"/>
                          </a:cxn>
                          <a:cxn ang="0">
                            <a:pos x="T10" y="T11"/>
                          </a:cxn>
                          <a:cxn ang="0">
                            <a:pos x="T12" y="T13"/>
                          </a:cxn>
                        </a:cxnLst>
                        <a:rect l="0" t="0" r="r" b="b"/>
                        <a:pathLst>
                          <a:path w="121" h="224">
                            <a:moveTo>
                              <a:pt x="110" y="38"/>
                            </a:moveTo>
                            <a:lnTo>
                              <a:pt x="97" y="85"/>
                            </a:lnTo>
                            <a:lnTo>
                              <a:pt x="120" y="192"/>
                            </a:lnTo>
                            <a:lnTo>
                              <a:pt x="72" y="223"/>
                            </a:lnTo>
                            <a:lnTo>
                              <a:pt x="0" y="95"/>
                            </a:lnTo>
                            <a:lnTo>
                              <a:pt x="57" y="0"/>
                            </a:lnTo>
                            <a:lnTo>
                              <a:pt x="110" y="3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39" name="Oval 122"/>
                    <p:cNvSpPr>
                      <a:spLocks noChangeArrowheads="1"/>
                    </p:cNvSpPr>
                    <p:nvPr/>
                  </p:nvSpPr>
                  <p:spPr bwMode="auto">
                    <a:xfrm>
                      <a:off x="4182" y="1336"/>
                      <a:ext cx="129"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0" name="Oval 123"/>
                    <p:cNvSpPr>
                      <a:spLocks noChangeArrowheads="1"/>
                    </p:cNvSpPr>
                    <p:nvPr/>
                  </p:nvSpPr>
                  <p:spPr bwMode="auto">
                    <a:xfrm>
                      <a:off x="4071" y="982"/>
                      <a:ext cx="168" cy="12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1" name="Freeform 124"/>
                    <p:cNvSpPr>
                      <a:spLocks/>
                    </p:cNvSpPr>
                    <p:nvPr/>
                  </p:nvSpPr>
                  <p:spPr bwMode="auto">
                    <a:xfrm>
                      <a:off x="4224" y="1313"/>
                      <a:ext cx="85" cy="39"/>
                    </a:xfrm>
                    <a:custGeom>
                      <a:avLst/>
                      <a:gdLst>
                        <a:gd name="T0" fmla="*/ 84 w 85"/>
                        <a:gd name="T1" fmla="*/ 24 h 39"/>
                        <a:gd name="T2" fmla="*/ 58 w 85"/>
                        <a:gd name="T3" fmla="*/ 38 h 39"/>
                        <a:gd name="T4" fmla="*/ 0 w 85"/>
                        <a:gd name="T5" fmla="*/ 18 h 39"/>
                        <a:gd name="T6" fmla="*/ 58 w 85"/>
                        <a:gd name="T7" fmla="*/ 0 h 39"/>
                        <a:gd name="T8" fmla="*/ 84 w 85"/>
                        <a:gd name="T9" fmla="*/ 24 h 39"/>
                      </a:gdLst>
                      <a:ahLst/>
                      <a:cxnLst>
                        <a:cxn ang="0">
                          <a:pos x="T0" y="T1"/>
                        </a:cxn>
                        <a:cxn ang="0">
                          <a:pos x="T2" y="T3"/>
                        </a:cxn>
                        <a:cxn ang="0">
                          <a:pos x="T4" y="T5"/>
                        </a:cxn>
                        <a:cxn ang="0">
                          <a:pos x="T6" y="T7"/>
                        </a:cxn>
                        <a:cxn ang="0">
                          <a:pos x="T8" y="T9"/>
                        </a:cxn>
                      </a:cxnLst>
                      <a:rect l="0" t="0" r="r" b="b"/>
                      <a:pathLst>
                        <a:path w="85" h="39">
                          <a:moveTo>
                            <a:pt x="84" y="24"/>
                          </a:moveTo>
                          <a:lnTo>
                            <a:pt x="58" y="38"/>
                          </a:lnTo>
                          <a:lnTo>
                            <a:pt x="0" y="18"/>
                          </a:lnTo>
                          <a:lnTo>
                            <a:pt x="58" y="0"/>
                          </a:lnTo>
                          <a:lnTo>
                            <a:pt x="84" y="24"/>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37" name="Freeform 125"/>
                  <p:cNvSpPr>
                    <a:spLocks/>
                  </p:cNvSpPr>
                  <p:nvPr/>
                </p:nvSpPr>
                <p:spPr bwMode="auto">
                  <a:xfrm>
                    <a:off x="4209" y="1042"/>
                    <a:ext cx="47" cy="68"/>
                  </a:xfrm>
                  <a:custGeom>
                    <a:avLst/>
                    <a:gdLst>
                      <a:gd name="T0" fmla="*/ 23 w 47"/>
                      <a:gd name="T1" fmla="*/ 0 h 68"/>
                      <a:gd name="T2" fmla="*/ 46 w 47"/>
                      <a:gd name="T3" fmla="*/ 1 h 68"/>
                      <a:gd name="T4" fmla="*/ 38 w 47"/>
                      <a:gd name="T5" fmla="*/ 67 h 68"/>
                      <a:gd name="T6" fmla="*/ 0 w 47"/>
                      <a:gd name="T7" fmla="*/ 54 h 68"/>
                      <a:gd name="T8" fmla="*/ 23 w 47"/>
                      <a:gd name="T9" fmla="*/ 0 h 68"/>
                    </a:gdLst>
                    <a:ahLst/>
                    <a:cxnLst>
                      <a:cxn ang="0">
                        <a:pos x="T0" y="T1"/>
                      </a:cxn>
                      <a:cxn ang="0">
                        <a:pos x="T2" y="T3"/>
                      </a:cxn>
                      <a:cxn ang="0">
                        <a:pos x="T4" y="T5"/>
                      </a:cxn>
                      <a:cxn ang="0">
                        <a:pos x="T6" y="T7"/>
                      </a:cxn>
                      <a:cxn ang="0">
                        <a:pos x="T8" y="T9"/>
                      </a:cxn>
                    </a:cxnLst>
                    <a:rect l="0" t="0" r="r" b="b"/>
                    <a:pathLst>
                      <a:path w="47" h="68">
                        <a:moveTo>
                          <a:pt x="23" y="0"/>
                        </a:moveTo>
                        <a:lnTo>
                          <a:pt x="46" y="1"/>
                        </a:lnTo>
                        <a:lnTo>
                          <a:pt x="38" y="67"/>
                        </a:lnTo>
                        <a:lnTo>
                          <a:pt x="0" y="54"/>
                        </a:lnTo>
                        <a:lnTo>
                          <a:pt x="23"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127" name="Group 126"/>
                <p:cNvGrpSpPr>
                  <a:grpSpLocks/>
                </p:cNvGrpSpPr>
                <p:nvPr/>
              </p:nvGrpSpPr>
              <p:grpSpPr bwMode="auto">
                <a:xfrm>
                  <a:off x="3926" y="902"/>
                  <a:ext cx="385" cy="556"/>
                  <a:chOff x="3926" y="902"/>
                  <a:chExt cx="385" cy="556"/>
                </a:xfrm>
              </p:grpSpPr>
              <p:sp>
                <p:nvSpPr>
                  <p:cNvPr id="130" name="Oval 127"/>
                  <p:cNvSpPr>
                    <a:spLocks noChangeArrowheads="1"/>
                  </p:cNvSpPr>
                  <p:nvPr/>
                </p:nvSpPr>
                <p:spPr bwMode="auto">
                  <a:xfrm>
                    <a:off x="3961" y="1228"/>
                    <a:ext cx="314"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31" name="Oval 128"/>
                  <p:cNvSpPr>
                    <a:spLocks noChangeArrowheads="1"/>
                  </p:cNvSpPr>
                  <p:nvPr/>
                </p:nvSpPr>
                <p:spPr bwMode="auto">
                  <a:xfrm>
                    <a:off x="3997" y="1065"/>
                    <a:ext cx="314" cy="231"/>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32" name="Oval 129"/>
                  <p:cNvSpPr>
                    <a:spLocks noChangeArrowheads="1"/>
                  </p:cNvSpPr>
                  <p:nvPr/>
                </p:nvSpPr>
                <p:spPr bwMode="auto">
                  <a:xfrm>
                    <a:off x="3926" y="902"/>
                    <a:ext cx="241"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33" name="Oval 130"/>
                  <p:cNvSpPr>
                    <a:spLocks noChangeArrowheads="1"/>
                  </p:cNvSpPr>
                  <p:nvPr/>
                </p:nvSpPr>
                <p:spPr bwMode="auto">
                  <a:xfrm>
                    <a:off x="4071" y="1010"/>
                    <a:ext cx="131"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34" name="Freeform 131"/>
                  <p:cNvSpPr>
                    <a:spLocks/>
                  </p:cNvSpPr>
                  <p:nvPr/>
                </p:nvSpPr>
                <p:spPr bwMode="auto">
                  <a:xfrm>
                    <a:off x="4000" y="990"/>
                    <a:ext cx="208" cy="202"/>
                  </a:xfrm>
                  <a:custGeom>
                    <a:avLst/>
                    <a:gdLst>
                      <a:gd name="T0" fmla="*/ 146 w 208"/>
                      <a:gd name="T1" fmla="*/ 8 h 202"/>
                      <a:gd name="T2" fmla="*/ 145 w 208"/>
                      <a:gd name="T3" fmla="*/ 32 h 202"/>
                      <a:gd name="T4" fmla="*/ 194 w 208"/>
                      <a:gd name="T5" fmla="*/ 77 h 202"/>
                      <a:gd name="T6" fmla="*/ 207 w 208"/>
                      <a:gd name="T7" fmla="*/ 82 h 202"/>
                      <a:gd name="T8" fmla="*/ 133 w 208"/>
                      <a:gd name="T9" fmla="*/ 201 h 202"/>
                      <a:gd name="T10" fmla="*/ 0 w 208"/>
                      <a:gd name="T11" fmla="*/ 0 h 202"/>
                      <a:gd name="T12" fmla="*/ 146 w 208"/>
                      <a:gd name="T13" fmla="*/ 8 h 202"/>
                    </a:gdLst>
                    <a:ahLst/>
                    <a:cxnLst>
                      <a:cxn ang="0">
                        <a:pos x="T0" y="T1"/>
                      </a:cxn>
                      <a:cxn ang="0">
                        <a:pos x="T2" y="T3"/>
                      </a:cxn>
                      <a:cxn ang="0">
                        <a:pos x="T4" y="T5"/>
                      </a:cxn>
                      <a:cxn ang="0">
                        <a:pos x="T6" y="T7"/>
                      </a:cxn>
                      <a:cxn ang="0">
                        <a:pos x="T8" y="T9"/>
                      </a:cxn>
                      <a:cxn ang="0">
                        <a:pos x="T10" y="T11"/>
                      </a:cxn>
                      <a:cxn ang="0">
                        <a:pos x="T12" y="T13"/>
                      </a:cxn>
                    </a:cxnLst>
                    <a:rect l="0" t="0" r="r" b="b"/>
                    <a:pathLst>
                      <a:path w="208" h="202">
                        <a:moveTo>
                          <a:pt x="146" y="8"/>
                        </a:moveTo>
                        <a:lnTo>
                          <a:pt x="145" y="32"/>
                        </a:lnTo>
                        <a:lnTo>
                          <a:pt x="194" y="77"/>
                        </a:lnTo>
                        <a:lnTo>
                          <a:pt x="207" y="82"/>
                        </a:lnTo>
                        <a:lnTo>
                          <a:pt x="133" y="201"/>
                        </a:lnTo>
                        <a:lnTo>
                          <a:pt x="0" y="0"/>
                        </a:lnTo>
                        <a:lnTo>
                          <a:pt x="146" y="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sp>
                <p:nvSpPr>
                  <p:cNvPr id="135" name="Freeform 132"/>
                  <p:cNvSpPr>
                    <a:spLocks/>
                  </p:cNvSpPr>
                  <p:nvPr/>
                </p:nvSpPr>
                <p:spPr bwMode="auto">
                  <a:xfrm>
                    <a:off x="4103" y="1271"/>
                    <a:ext cx="133" cy="54"/>
                  </a:xfrm>
                  <a:custGeom>
                    <a:avLst/>
                    <a:gdLst>
                      <a:gd name="T0" fmla="*/ 117 w 133"/>
                      <a:gd name="T1" fmla="*/ 8 h 54"/>
                      <a:gd name="T2" fmla="*/ 132 w 133"/>
                      <a:gd name="T3" fmla="*/ 25 h 54"/>
                      <a:gd name="T4" fmla="*/ 0 w 133"/>
                      <a:gd name="T5" fmla="*/ 53 h 54"/>
                      <a:gd name="T6" fmla="*/ 4 w 133"/>
                      <a:gd name="T7" fmla="*/ 0 h 54"/>
                      <a:gd name="T8" fmla="*/ 117 w 133"/>
                      <a:gd name="T9" fmla="*/ 8 h 54"/>
                    </a:gdLst>
                    <a:ahLst/>
                    <a:cxnLst>
                      <a:cxn ang="0">
                        <a:pos x="T0" y="T1"/>
                      </a:cxn>
                      <a:cxn ang="0">
                        <a:pos x="T2" y="T3"/>
                      </a:cxn>
                      <a:cxn ang="0">
                        <a:pos x="T4" y="T5"/>
                      </a:cxn>
                      <a:cxn ang="0">
                        <a:pos x="T6" y="T7"/>
                      </a:cxn>
                      <a:cxn ang="0">
                        <a:pos x="T8" y="T9"/>
                      </a:cxn>
                    </a:cxnLst>
                    <a:rect l="0" t="0" r="r" b="b"/>
                    <a:pathLst>
                      <a:path w="133" h="54">
                        <a:moveTo>
                          <a:pt x="117" y="8"/>
                        </a:moveTo>
                        <a:lnTo>
                          <a:pt x="132" y="25"/>
                        </a:lnTo>
                        <a:lnTo>
                          <a:pt x="0" y="53"/>
                        </a:lnTo>
                        <a:lnTo>
                          <a:pt x="4" y="0"/>
                        </a:lnTo>
                        <a:lnTo>
                          <a:pt x="117" y="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28" name="Oval 133"/>
                <p:cNvSpPr>
                  <a:spLocks noChangeArrowheads="1"/>
                </p:cNvSpPr>
                <p:nvPr/>
              </p:nvSpPr>
              <p:spPr bwMode="auto">
                <a:xfrm>
                  <a:off x="3926" y="1391"/>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29" name="Freeform 134"/>
                <p:cNvSpPr>
                  <a:spLocks/>
                </p:cNvSpPr>
                <p:nvPr/>
              </p:nvSpPr>
              <p:spPr bwMode="auto">
                <a:xfrm>
                  <a:off x="4041" y="1378"/>
                  <a:ext cx="87" cy="65"/>
                </a:xfrm>
                <a:custGeom>
                  <a:avLst/>
                  <a:gdLst>
                    <a:gd name="T0" fmla="*/ 34 w 87"/>
                    <a:gd name="T1" fmla="*/ 64 h 65"/>
                    <a:gd name="T2" fmla="*/ 86 w 87"/>
                    <a:gd name="T3" fmla="*/ 41 h 65"/>
                    <a:gd name="T4" fmla="*/ 27 w 87"/>
                    <a:gd name="T5" fmla="*/ 0 h 65"/>
                    <a:gd name="T6" fmla="*/ 0 w 87"/>
                    <a:gd name="T7" fmla="*/ 23 h 65"/>
                    <a:gd name="T8" fmla="*/ 34 w 87"/>
                    <a:gd name="T9" fmla="*/ 64 h 65"/>
                  </a:gdLst>
                  <a:ahLst/>
                  <a:cxnLst>
                    <a:cxn ang="0">
                      <a:pos x="T0" y="T1"/>
                    </a:cxn>
                    <a:cxn ang="0">
                      <a:pos x="T2" y="T3"/>
                    </a:cxn>
                    <a:cxn ang="0">
                      <a:pos x="T4" y="T5"/>
                    </a:cxn>
                    <a:cxn ang="0">
                      <a:pos x="T6" y="T7"/>
                    </a:cxn>
                    <a:cxn ang="0">
                      <a:pos x="T8" y="T9"/>
                    </a:cxn>
                  </a:cxnLst>
                  <a:rect l="0" t="0" r="r" b="b"/>
                  <a:pathLst>
                    <a:path w="87" h="65">
                      <a:moveTo>
                        <a:pt x="34" y="64"/>
                      </a:moveTo>
                      <a:lnTo>
                        <a:pt x="86" y="41"/>
                      </a:lnTo>
                      <a:lnTo>
                        <a:pt x="27" y="0"/>
                      </a:lnTo>
                      <a:lnTo>
                        <a:pt x="0" y="23"/>
                      </a:lnTo>
                      <a:lnTo>
                        <a:pt x="34" y="64"/>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22" name="Oval 135"/>
              <p:cNvSpPr>
                <a:spLocks noChangeArrowheads="1"/>
              </p:cNvSpPr>
              <p:nvPr/>
            </p:nvSpPr>
            <p:spPr bwMode="auto">
              <a:xfrm>
                <a:off x="3567" y="1513"/>
                <a:ext cx="204" cy="14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23" name="Oval 136"/>
              <p:cNvSpPr>
                <a:spLocks noChangeArrowheads="1"/>
              </p:cNvSpPr>
              <p:nvPr/>
            </p:nvSpPr>
            <p:spPr bwMode="auto">
              <a:xfrm>
                <a:off x="3742" y="1513"/>
                <a:ext cx="168" cy="12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24" name="Oval 137"/>
              <p:cNvSpPr>
                <a:spLocks noChangeArrowheads="1"/>
              </p:cNvSpPr>
              <p:nvPr/>
            </p:nvSpPr>
            <p:spPr bwMode="auto">
              <a:xfrm>
                <a:off x="3843" y="1469"/>
                <a:ext cx="166" cy="12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25" name="Freeform 138"/>
              <p:cNvSpPr>
                <a:spLocks/>
              </p:cNvSpPr>
              <p:nvPr/>
            </p:nvSpPr>
            <p:spPr bwMode="auto">
              <a:xfrm>
                <a:off x="3696" y="1448"/>
                <a:ext cx="345" cy="171"/>
              </a:xfrm>
              <a:custGeom>
                <a:avLst/>
                <a:gdLst>
                  <a:gd name="T0" fmla="*/ 321 w 345"/>
                  <a:gd name="T1" fmla="*/ 49 h 171"/>
                  <a:gd name="T2" fmla="*/ 288 w 345"/>
                  <a:gd name="T3" fmla="*/ 60 h 171"/>
                  <a:gd name="T4" fmla="*/ 195 w 345"/>
                  <a:gd name="T5" fmla="*/ 129 h 171"/>
                  <a:gd name="T6" fmla="*/ 174 w 345"/>
                  <a:gd name="T7" fmla="*/ 158 h 171"/>
                  <a:gd name="T8" fmla="*/ 73 w 345"/>
                  <a:gd name="T9" fmla="*/ 158 h 171"/>
                  <a:gd name="T10" fmla="*/ 52 w 345"/>
                  <a:gd name="T11" fmla="*/ 170 h 171"/>
                  <a:gd name="T12" fmla="*/ 0 w 345"/>
                  <a:gd name="T13" fmla="*/ 119 h 171"/>
                  <a:gd name="T14" fmla="*/ 233 w 345"/>
                  <a:gd name="T15" fmla="*/ 0 h 171"/>
                  <a:gd name="T16" fmla="*/ 344 w 345"/>
                  <a:gd name="T17" fmla="*/ 27 h 171"/>
                  <a:gd name="T18" fmla="*/ 321 w 345"/>
                  <a:gd name="T19" fmla="*/ 4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5" h="171">
                    <a:moveTo>
                      <a:pt x="321" y="49"/>
                    </a:moveTo>
                    <a:lnTo>
                      <a:pt x="288" y="60"/>
                    </a:lnTo>
                    <a:lnTo>
                      <a:pt x="195" y="129"/>
                    </a:lnTo>
                    <a:lnTo>
                      <a:pt x="174" y="158"/>
                    </a:lnTo>
                    <a:lnTo>
                      <a:pt x="73" y="158"/>
                    </a:lnTo>
                    <a:lnTo>
                      <a:pt x="52" y="170"/>
                    </a:lnTo>
                    <a:lnTo>
                      <a:pt x="0" y="119"/>
                    </a:lnTo>
                    <a:lnTo>
                      <a:pt x="233" y="0"/>
                    </a:lnTo>
                    <a:lnTo>
                      <a:pt x="344" y="27"/>
                    </a:lnTo>
                    <a:lnTo>
                      <a:pt x="321" y="49"/>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92" name="Group 139"/>
            <p:cNvGrpSpPr>
              <a:grpSpLocks/>
            </p:cNvGrpSpPr>
            <p:nvPr/>
          </p:nvGrpSpPr>
          <p:grpSpPr bwMode="auto">
            <a:xfrm>
              <a:off x="2248" y="907"/>
              <a:ext cx="556" cy="525"/>
              <a:chOff x="2248" y="907"/>
              <a:chExt cx="556" cy="525"/>
            </a:xfrm>
          </p:grpSpPr>
          <p:grpSp>
            <p:nvGrpSpPr>
              <p:cNvPr id="106" name="Group 140"/>
              <p:cNvGrpSpPr>
                <a:grpSpLocks/>
              </p:cNvGrpSpPr>
              <p:nvPr/>
            </p:nvGrpSpPr>
            <p:grpSpPr bwMode="auto">
              <a:xfrm>
                <a:off x="2248" y="982"/>
                <a:ext cx="299" cy="314"/>
                <a:chOff x="2248" y="982"/>
                <a:chExt cx="299" cy="314"/>
              </a:xfrm>
            </p:grpSpPr>
            <p:sp>
              <p:nvSpPr>
                <p:cNvPr id="117" name="Oval 141"/>
                <p:cNvSpPr>
                  <a:spLocks noChangeArrowheads="1"/>
                </p:cNvSpPr>
                <p:nvPr/>
              </p:nvSpPr>
              <p:spPr bwMode="auto">
                <a:xfrm>
                  <a:off x="2248" y="1091"/>
                  <a:ext cx="129" cy="9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18" name="Oval 142"/>
                <p:cNvSpPr>
                  <a:spLocks noChangeArrowheads="1"/>
                </p:cNvSpPr>
                <p:nvPr/>
              </p:nvSpPr>
              <p:spPr bwMode="auto">
                <a:xfrm>
                  <a:off x="2270" y="1174"/>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19" name="Oval 143"/>
                <p:cNvSpPr>
                  <a:spLocks noChangeArrowheads="1"/>
                </p:cNvSpPr>
                <p:nvPr/>
              </p:nvSpPr>
              <p:spPr bwMode="auto">
                <a:xfrm>
                  <a:off x="2307" y="982"/>
                  <a:ext cx="240"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20" name="Freeform 144"/>
                <p:cNvSpPr>
                  <a:spLocks/>
                </p:cNvSpPr>
                <p:nvPr/>
              </p:nvSpPr>
              <p:spPr bwMode="auto">
                <a:xfrm>
                  <a:off x="2291" y="1104"/>
                  <a:ext cx="84" cy="95"/>
                </a:xfrm>
                <a:custGeom>
                  <a:avLst/>
                  <a:gdLst>
                    <a:gd name="T0" fmla="*/ 47 w 84"/>
                    <a:gd name="T1" fmla="*/ 0 h 95"/>
                    <a:gd name="T2" fmla="*/ 0 w 84"/>
                    <a:gd name="T3" fmla="*/ 18 h 95"/>
                    <a:gd name="T4" fmla="*/ 1 w 84"/>
                    <a:gd name="T5" fmla="*/ 76 h 95"/>
                    <a:gd name="T6" fmla="*/ 16 w 84"/>
                    <a:gd name="T7" fmla="*/ 94 h 95"/>
                    <a:gd name="T8" fmla="*/ 83 w 84"/>
                    <a:gd name="T9" fmla="*/ 76 h 95"/>
                    <a:gd name="T10" fmla="*/ 47 w 84"/>
                    <a:gd name="T11" fmla="*/ 0 h 95"/>
                  </a:gdLst>
                  <a:ahLst/>
                  <a:cxnLst>
                    <a:cxn ang="0">
                      <a:pos x="T0" y="T1"/>
                    </a:cxn>
                    <a:cxn ang="0">
                      <a:pos x="T2" y="T3"/>
                    </a:cxn>
                    <a:cxn ang="0">
                      <a:pos x="T4" y="T5"/>
                    </a:cxn>
                    <a:cxn ang="0">
                      <a:pos x="T6" y="T7"/>
                    </a:cxn>
                    <a:cxn ang="0">
                      <a:pos x="T8" y="T9"/>
                    </a:cxn>
                    <a:cxn ang="0">
                      <a:pos x="T10" y="T11"/>
                    </a:cxn>
                  </a:cxnLst>
                  <a:rect l="0" t="0" r="r" b="b"/>
                  <a:pathLst>
                    <a:path w="84" h="95">
                      <a:moveTo>
                        <a:pt x="47" y="0"/>
                      </a:moveTo>
                      <a:lnTo>
                        <a:pt x="0" y="18"/>
                      </a:lnTo>
                      <a:lnTo>
                        <a:pt x="1" y="76"/>
                      </a:lnTo>
                      <a:lnTo>
                        <a:pt x="16" y="94"/>
                      </a:lnTo>
                      <a:lnTo>
                        <a:pt x="83" y="76"/>
                      </a:lnTo>
                      <a:lnTo>
                        <a:pt x="47"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107" name="Group 145"/>
              <p:cNvGrpSpPr>
                <a:grpSpLocks/>
              </p:cNvGrpSpPr>
              <p:nvPr/>
            </p:nvGrpSpPr>
            <p:grpSpPr bwMode="auto">
              <a:xfrm>
                <a:off x="2344" y="907"/>
                <a:ext cx="460" cy="525"/>
                <a:chOff x="2344" y="907"/>
                <a:chExt cx="460" cy="525"/>
              </a:xfrm>
            </p:grpSpPr>
            <p:sp>
              <p:nvSpPr>
                <p:cNvPr id="109" name="Oval 146"/>
                <p:cNvSpPr>
                  <a:spLocks noChangeArrowheads="1"/>
                </p:cNvSpPr>
                <p:nvPr/>
              </p:nvSpPr>
              <p:spPr bwMode="auto">
                <a:xfrm>
                  <a:off x="2491" y="929"/>
                  <a:ext cx="313"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10" name="Oval 147"/>
                <p:cNvSpPr>
                  <a:spLocks noChangeArrowheads="1"/>
                </p:cNvSpPr>
                <p:nvPr/>
              </p:nvSpPr>
              <p:spPr bwMode="auto">
                <a:xfrm>
                  <a:off x="2344" y="1091"/>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11" name="Oval 148"/>
                <p:cNvSpPr>
                  <a:spLocks noChangeArrowheads="1"/>
                </p:cNvSpPr>
                <p:nvPr/>
              </p:nvSpPr>
              <p:spPr bwMode="auto">
                <a:xfrm>
                  <a:off x="2380" y="1174"/>
                  <a:ext cx="242" cy="17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12" name="Oval 149"/>
                <p:cNvSpPr>
                  <a:spLocks noChangeArrowheads="1"/>
                </p:cNvSpPr>
                <p:nvPr/>
              </p:nvSpPr>
              <p:spPr bwMode="auto">
                <a:xfrm>
                  <a:off x="2454" y="1254"/>
                  <a:ext cx="240" cy="17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13" name="Oval 150"/>
                <p:cNvSpPr>
                  <a:spLocks noChangeArrowheads="1"/>
                </p:cNvSpPr>
                <p:nvPr/>
              </p:nvSpPr>
              <p:spPr bwMode="auto">
                <a:xfrm>
                  <a:off x="2471" y="1042"/>
                  <a:ext cx="214" cy="151"/>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14" name="Oval 151"/>
                <p:cNvSpPr>
                  <a:spLocks noChangeArrowheads="1"/>
                </p:cNvSpPr>
                <p:nvPr/>
              </p:nvSpPr>
              <p:spPr bwMode="auto">
                <a:xfrm>
                  <a:off x="2656" y="907"/>
                  <a:ext cx="129"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15" name="Freeform 152"/>
                <p:cNvSpPr>
                  <a:spLocks/>
                </p:cNvSpPr>
                <p:nvPr/>
              </p:nvSpPr>
              <p:spPr bwMode="auto">
                <a:xfrm>
                  <a:off x="2541" y="1010"/>
                  <a:ext cx="151" cy="76"/>
                </a:xfrm>
                <a:custGeom>
                  <a:avLst/>
                  <a:gdLst>
                    <a:gd name="T0" fmla="*/ 0 w 151"/>
                    <a:gd name="T1" fmla="*/ 20 h 76"/>
                    <a:gd name="T2" fmla="*/ 19 w 151"/>
                    <a:gd name="T3" fmla="*/ 56 h 76"/>
                    <a:gd name="T4" fmla="*/ 150 w 151"/>
                    <a:gd name="T5" fmla="*/ 75 h 76"/>
                    <a:gd name="T6" fmla="*/ 150 w 151"/>
                    <a:gd name="T7" fmla="*/ 28 h 76"/>
                    <a:gd name="T8" fmla="*/ 9 w 151"/>
                    <a:gd name="T9" fmla="*/ 0 h 76"/>
                    <a:gd name="T10" fmla="*/ 0 w 151"/>
                    <a:gd name="T11" fmla="*/ 20 h 76"/>
                  </a:gdLst>
                  <a:ahLst/>
                  <a:cxnLst>
                    <a:cxn ang="0">
                      <a:pos x="T0" y="T1"/>
                    </a:cxn>
                    <a:cxn ang="0">
                      <a:pos x="T2" y="T3"/>
                    </a:cxn>
                    <a:cxn ang="0">
                      <a:pos x="T4" y="T5"/>
                    </a:cxn>
                    <a:cxn ang="0">
                      <a:pos x="T6" y="T7"/>
                    </a:cxn>
                    <a:cxn ang="0">
                      <a:pos x="T8" y="T9"/>
                    </a:cxn>
                    <a:cxn ang="0">
                      <a:pos x="T10" y="T11"/>
                    </a:cxn>
                  </a:cxnLst>
                  <a:rect l="0" t="0" r="r" b="b"/>
                  <a:pathLst>
                    <a:path w="151" h="76">
                      <a:moveTo>
                        <a:pt x="0" y="20"/>
                      </a:moveTo>
                      <a:lnTo>
                        <a:pt x="19" y="56"/>
                      </a:lnTo>
                      <a:lnTo>
                        <a:pt x="150" y="75"/>
                      </a:lnTo>
                      <a:lnTo>
                        <a:pt x="150" y="28"/>
                      </a:lnTo>
                      <a:lnTo>
                        <a:pt x="9" y="0"/>
                      </a:lnTo>
                      <a:lnTo>
                        <a:pt x="0" y="2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sp>
              <p:nvSpPr>
                <p:cNvPr id="116" name="Freeform 153"/>
                <p:cNvSpPr>
                  <a:spLocks/>
                </p:cNvSpPr>
                <p:nvPr/>
              </p:nvSpPr>
              <p:spPr bwMode="auto">
                <a:xfrm>
                  <a:off x="2394" y="1149"/>
                  <a:ext cx="172" cy="159"/>
                </a:xfrm>
                <a:custGeom>
                  <a:avLst/>
                  <a:gdLst>
                    <a:gd name="T0" fmla="*/ 106 w 172"/>
                    <a:gd name="T1" fmla="*/ 0 h 159"/>
                    <a:gd name="T2" fmla="*/ 0 w 172"/>
                    <a:gd name="T3" fmla="*/ 40 h 159"/>
                    <a:gd name="T4" fmla="*/ 44 w 172"/>
                    <a:gd name="T5" fmla="*/ 71 h 159"/>
                    <a:gd name="T6" fmla="*/ 50 w 172"/>
                    <a:gd name="T7" fmla="*/ 148 h 159"/>
                    <a:gd name="T8" fmla="*/ 75 w 172"/>
                    <a:gd name="T9" fmla="*/ 158 h 159"/>
                    <a:gd name="T10" fmla="*/ 164 w 172"/>
                    <a:gd name="T11" fmla="*/ 108 h 159"/>
                    <a:gd name="T12" fmla="*/ 171 w 172"/>
                    <a:gd name="T13" fmla="*/ 16 h 159"/>
                    <a:gd name="T14" fmla="*/ 106 w 172"/>
                    <a:gd name="T15" fmla="*/ 0 h 1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 h="159">
                      <a:moveTo>
                        <a:pt x="106" y="0"/>
                      </a:moveTo>
                      <a:lnTo>
                        <a:pt x="0" y="40"/>
                      </a:lnTo>
                      <a:lnTo>
                        <a:pt x="44" y="71"/>
                      </a:lnTo>
                      <a:lnTo>
                        <a:pt x="50" y="148"/>
                      </a:lnTo>
                      <a:lnTo>
                        <a:pt x="75" y="158"/>
                      </a:lnTo>
                      <a:lnTo>
                        <a:pt x="164" y="108"/>
                      </a:lnTo>
                      <a:lnTo>
                        <a:pt x="171" y="16"/>
                      </a:lnTo>
                      <a:lnTo>
                        <a:pt x="106"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08" name="Freeform 154"/>
              <p:cNvSpPr>
                <a:spLocks/>
              </p:cNvSpPr>
              <p:nvPr/>
            </p:nvSpPr>
            <p:spPr bwMode="auto">
              <a:xfrm>
                <a:off x="2650" y="963"/>
                <a:ext cx="88" cy="75"/>
              </a:xfrm>
              <a:custGeom>
                <a:avLst/>
                <a:gdLst>
                  <a:gd name="T0" fmla="*/ 0 w 88"/>
                  <a:gd name="T1" fmla="*/ 39 h 75"/>
                  <a:gd name="T2" fmla="*/ 37 w 88"/>
                  <a:gd name="T3" fmla="*/ 0 h 75"/>
                  <a:gd name="T4" fmla="*/ 87 w 88"/>
                  <a:gd name="T5" fmla="*/ 39 h 75"/>
                  <a:gd name="T6" fmla="*/ 45 w 88"/>
                  <a:gd name="T7" fmla="*/ 74 h 75"/>
                  <a:gd name="T8" fmla="*/ 0 w 88"/>
                  <a:gd name="T9" fmla="*/ 39 h 75"/>
                </a:gdLst>
                <a:ahLst/>
                <a:cxnLst>
                  <a:cxn ang="0">
                    <a:pos x="T0" y="T1"/>
                  </a:cxn>
                  <a:cxn ang="0">
                    <a:pos x="T2" y="T3"/>
                  </a:cxn>
                  <a:cxn ang="0">
                    <a:pos x="T4" y="T5"/>
                  </a:cxn>
                  <a:cxn ang="0">
                    <a:pos x="T6" y="T7"/>
                  </a:cxn>
                  <a:cxn ang="0">
                    <a:pos x="T8" y="T9"/>
                  </a:cxn>
                </a:cxnLst>
                <a:rect l="0" t="0" r="r" b="b"/>
                <a:pathLst>
                  <a:path w="88" h="75">
                    <a:moveTo>
                      <a:pt x="0" y="39"/>
                    </a:moveTo>
                    <a:lnTo>
                      <a:pt x="37" y="0"/>
                    </a:lnTo>
                    <a:lnTo>
                      <a:pt x="87" y="39"/>
                    </a:lnTo>
                    <a:lnTo>
                      <a:pt x="45" y="74"/>
                    </a:lnTo>
                    <a:lnTo>
                      <a:pt x="0" y="39"/>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93" name="Group 155"/>
            <p:cNvGrpSpPr>
              <a:grpSpLocks/>
            </p:cNvGrpSpPr>
            <p:nvPr/>
          </p:nvGrpSpPr>
          <p:grpSpPr bwMode="auto">
            <a:xfrm>
              <a:off x="2529" y="820"/>
              <a:ext cx="1638" cy="883"/>
              <a:chOff x="2529" y="820"/>
              <a:chExt cx="1638" cy="883"/>
            </a:xfrm>
          </p:grpSpPr>
          <p:sp>
            <p:nvSpPr>
              <p:cNvPr id="94" name="Oval 156"/>
              <p:cNvSpPr>
                <a:spLocks noChangeArrowheads="1"/>
              </p:cNvSpPr>
              <p:nvPr/>
            </p:nvSpPr>
            <p:spPr bwMode="auto">
              <a:xfrm>
                <a:off x="3042" y="848"/>
                <a:ext cx="388" cy="28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95" name="Oval 157"/>
              <p:cNvSpPr>
                <a:spLocks noChangeArrowheads="1"/>
              </p:cNvSpPr>
              <p:nvPr/>
            </p:nvSpPr>
            <p:spPr bwMode="auto">
              <a:xfrm>
                <a:off x="3374" y="820"/>
                <a:ext cx="313"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96" name="Oval 158"/>
              <p:cNvSpPr>
                <a:spLocks noChangeArrowheads="1"/>
              </p:cNvSpPr>
              <p:nvPr/>
            </p:nvSpPr>
            <p:spPr bwMode="auto">
              <a:xfrm>
                <a:off x="3668" y="1065"/>
                <a:ext cx="499" cy="36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97" name="Oval 159"/>
              <p:cNvSpPr>
                <a:spLocks noChangeArrowheads="1"/>
              </p:cNvSpPr>
              <p:nvPr/>
            </p:nvSpPr>
            <p:spPr bwMode="auto">
              <a:xfrm>
                <a:off x="2712" y="1228"/>
                <a:ext cx="570" cy="42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98" name="Oval 160"/>
              <p:cNvSpPr>
                <a:spLocks noChangeArrowheads="1"/>
              </p:cNvSpPr>
              <p:nvPr/>
            </p:nvSpPr>
            <p:spPr bwMode="auto">
              <a:xfrm>
                <a:off x="3521" y="1282"/>
                <a:ext cx="422" cy="31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99" name="Oval 161"/>
              <p:cNvSpPr>
                <a:spLocks noChangeArrowheads="1"/>
              </p:cNvSpPr>
              <p:nvPr/>
            </p:nvSpPr>
            <p:spPr bwMode="auto">
              <a:xfrm>
                <a:off x="2564" y="1310"/>
                <a:ext cx="315" cy="229"/>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00" name="Oval 162"/>
              <p:cNvSpPr>
                <a:spLocks noChangeArrowheads="1"/>
              </p:cNvSpPr>
              <p:nvPr/>
            </p:nvSpPr>
            <p:spPr bwMode="auto">
              <a:xfrm>
                <a:off x="2529" y="1119"/>
                <a:ext cx="312"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01" name="Oval 163"/>
              <p:cNvSpPr>
                <a:spLocks noChangeArrowheads="1"/>
              </p:cNvSpPr>
              <p:nvPr/>
            </p:nvSpPr>
            <p:spPr bwMode="auto">
              <a:xfrm>
                <a:off x="2675" y="902"/>
                <a:ext cx="498" cy="36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02" name="Oval 164"/>
              <p:cNvSpPr>
                <a:spLocks noChangeArrowheads="1"/>
              </p:cNvSpPr>
              <p:nvPr/>
            </p:nvSpPr>
            <p:spPr bwMode="auto">
              <a:xfrm>
                <a:off x="3115" y="1336"/>
                <a:ext cx="500" cy="36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03" name="Oval 165"/>
              <p:cNvSpPr>
                <a:spLocks noChangeArrowheads="1"/>
              </p:cNvSpPr>
              <p:nvPr/>
            </p:nvSpPr>
            <p:spPr bwMode="auto">
              <a:xfrm>
                <a:off x="3742" y="929"/>
                <a:ext cx="386" cy="28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04" name="Oval 166"/>
              <p:cNvSpPr>
                <a:spLocks noChangeArrowheads="1"/>
              </p:cNvSpPr>
              <p:nvPr/>
            </p:nvSpPr>
            <p:spPr bwMode="auto">
              <a:xfrm>
                <a:off x="3631" y="820"/>
                <a:ext cx="351" cy="25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05" name="Freeform 167"/>
              <p:cNvSpPr>
                <a:spLocks/>
              </p:cNvSpPr>
              <p:nvPr/>
            </p:nvSpPr>
            <p:spPr bwMode="auto">
              <a:xfrm>
                <a:off x="2661" y="889"/>
                <a:ext cx="1415" cy="700"/>
              </a:xfrm>
              <a:custGeom>
                <a:avLst/>
                <a:gdLst>
                  <a:gd name="T0" fmla="*/ 436 w 1415"/>
                  <a:gd name="T1" fmla="*/ 70 h 700"/>
                  <a:gd name="T2" fmla="*/ 494 w 1415"/>
                  <a:gd name="T3" fmla="*/ 20 h 700"/>
                  <a:gd name="T4" fmla="*/ 759 w 1415"/>
                  <a:gd name="T5" fmla="*/ 24 h 700"/>
                  <a:gd name="T6" fmla="*/ 947 w 1415"/>
                  <a:gd name="T7" fmla="*/ 0 h 700"/>
                  <a:gd name="T8" fmla="*/ 1180 w 1415"/>
                  <a:gd name="T9" fmla="*/ 83 h 700"/>
                  <a:gd name="T10" fmla="*/ 1300 w 1415"/>
                  <a:gd name="T11" fmla="*/ 60 h 700"/>
                  <a:gd name="T12" fmla="*/ 1362 w 1415"/>
                  <a:gd name="T13" fmla="*/ 70 h 700"/>
                  <a:gd name="T14" fmla="*/ 1376 w 1415"/>
                  <a:gd name="T15" fmla="*/ 278 h 700"/>
                  <a:gd name="T16" fmla="*/ 1414 w 1415"/>
                  <a:gd name="T17" fmla="*/ 311 h 700"/>
                  <a:gd name="T18" fmla="*/ 1304 w 1415"/>
                  <a:gd name="T19" fmla="*/ 472 h 700"/>
                  <a:gd name="T20" fmla="*/ 1185 w 1415"/>
                  <a:gd name="T21" fmla="*/ 363 h 700"/>
                  <a:gd name="T22" fmla="*/ 1153 w 1415"/>
                  <a:gd name="T23" fmla="*/ 418 h 700"/>
                  <a:gd name="T24" fmla="*/ 986 w 1415"/>
                  <a:gd name="T25" fmla="*/ 640 h 700"/>
                  <a:gd name="T26" fmla="*/ 427 w 1415"/>
                  <a:gd name="T27" fmla="*/ 699 h 700"/>
                  <a:gd name="T28" fmla="*/ 135 w 1415"/>
                  <a:gd name="T29" fmla="*/ 655 h 700"/>
                  <a:gd name="T30" fmla="*/ 45 w 1415"/>
                  <a:gd name="T31" fmla="*/ 519 h 700"/>
                  <a:gd name="T32" fmla="*/ 45 w 1415"/>
                  <a:gd name="T33" fmla="*/ 379 h 700"/>
                  <a:gd name="T34" fmla="*/ 0 w 1415"/>
                  <a:gd name="T35" fmla="*/ 261 h 700"/>
                  <a:gd name="T36" fmla="*/ 436 w 1415"/>
                  <a:gd name="T37" fmla="*/ 70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15" h="700">
                    <a:moveTo>
                      <a:pt x="436" y="70"/>
                    </a:moveTo>
                    <a:lnTo>
                      <a:pt x="494" y="20"/>
                    </a:lnTo>
                    <a:lnTo>
                      <a:pt x="759" y="24"/>
                    </a:lnTo>
                    <a:lnTo>
                      <a:pt x="947" y="0"/>
                    </a:lnTo>
                    <a:lnTo>
                      <a:pt x="1180" y="83"/>
                    </a:lnTo>
                    <a:lnTo>
                      <a:pt x="1300" y="60"/>
                    </a:lnTo>
                    <a:lnTo>
                      <a:pt x="1362" y="70"/>
                    </a:lnTo>
                    <a:lnTo>
                      <a:pt x="1376" y="278"/>
                    </a:lnTo>
                    <a:lnTo>
                      <a:pt x="1414" y="311"/>
                    </a:lnTo>
                    <a:lnTo>
                      <a:pt x="1304" y="472"/>
                    </a:lnTo>
                    <a:lnTo>
                      <a:pt x="1185" y="363"/>
                    </a:lnTo>
                    <a:lnTo>
                      <a:pt x="1153" y="418"/>
                    </a:lnTo>
                    <a:lnTo>
                      <a:pt x="986" y="640"/>
                    </a:lnTo>
                    <a:lnTo>
                      <a:pt x="427" y="699"/>
                    </a:lnTo>
                    <a:lnTo>
                      <a:pt x="135" y="655"/>
                    </a:lnTo>
                    <a:lnTo>
                      <a:pt x="45" y="519"/>
                    </a:lnTo>
                    <a:lnTo>
                      <a:pt x="45" y="379"/>
                    </a:lnTo>
                    <a:lnTo>
                      <a:pt x="0" y="261"/>
                    </a:lnTo>
                    <a:lnTo>
                      <a:pt x="436" y="7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sp>
        <p:nvSpPr>
          <p:cNvPr id="58" name="Text Box 129"/>
          <p:cNvSpPr txBox="1">
            <a:spLocks noChangeArrowheads="1"/>
          </p:cNvSpPr>
          <p:nvPr/>
        </p:nvSpPr>
        <p:spPr bwMode="auto">
          <a:xfrm>
            <a:off x="3071893" y="3105502"/>
            <a:ext cx="800219"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600" b="1" dirty="0" smtClean="0">
                <a:latin typeface="微软雅黑" panose="020B0503020204020204" pitchFamily="34" charset="-122"/>
                <a:ea typeface="微软雅黑" panose="020B0503020204020204" pitchFamily="34" charset="-122"/>
              </a:rPr>
              <a:t>互联网</a:t>
            </a:r>
            <a:endParaRPr kumimoji="1" lang="zh-CN" altLang="en-US" sz="1600" b="1" dirty="0">
              <a:latin typeface="微软雅黑" panose="020B0503020204020204" pitchFamily="34" charset="-122"/>
              <a:ea typeface="微软雅黑" panose="020B0503020204020204" pitchFamily="34" charset="-122"/>
            </a:endParaRPr>
          </a:p>
        </p:txBody>
      </p:sp>
      <p:grpSp>
        <p:nvGrpSpPr>
          <p:cNvPr id="151" name="组合 150"/>
          <p:cNvGrpSpPr/>
          <p:nvPr/>
        </p:nvGrpSpPr>
        <p:grpSpPr>
          <a:xfrm>
            <a:off x="5263771" y="2932975"/>
            <a:ext cx="451937" cy="484303"/>
            <a:chOff x="2565534" y="4101618"/>
            <a:chExt cx="360485" cy="386301"/>
          </a:xfrm>
        </p:grpSpPr>
        <p:sp>
          <p:nvSpPr>
            <p:cNvPr id="152"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grpSp>
          <p:nvGrpSpPr>
            <p:cNvPr id="153" name="Group 424"/>
            <p:cNvGrpSpPr>
              <a:grpSpLocks/>
            </p:cNvGrpSpPr>
            <p:nvPr/>
          </p:nvGrpSpPr>
          <p:grpSpPr bwMode="auto">
            <a:xfrm>
              <a:off x="2565534" y="4101618"/>
              <a:ext cx="360485" cy="119330"/>
              <a:chOff x="748" y="2251"/>
              <a:chExt cx="306" cy="90"/>
            </a:xfrm>
          </p:grpSpPr>
          <p:sp>
            <p:nvSpPr>
              <p:cNvPr id="155"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56"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57"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58"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59"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60"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54" name="Picture 200" descr="jisuanji"/>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161" name="组合 160"/>
          <p:cNvGrpSpPr/>
          <p:nvPr/>
        </p:nvGrpSpPr>
        <p:grpSpPr>
          <a:xfrm>
            <a:off x="7103624" y="2923345"/>
            <a:ext cx="451937" cy="484303"/>
            <a:chOff x="2565534" y="4101618"/>
            <a:chExt cx="360485" cy="386301"/>
          </a:xfrm>
        </p:grpSpPr>
        <p:sp>
          <p:nvSpPr>
            <p:cNvPr id="162"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grpSp>
          <p:nvGrpSpPr>
            <p:cNvPr id="163" name="Group 424"/>
            <p:cNvGrpSpPr>
              <a:grpSpLocks/>
            </p:cNvGrpSpPr>
            <p:nvPr/>
          </p:nvGrpSpPr>
          <p:grpSpPr bwMode="auto">
            <a:xfrm>
              <a:off x="2565534" y="4101618"/>
              <a:ext cx="360485" cy="119330"/>
              <a:chOff x="748" y="2251"/>
              <a:chExt cx="306" cy="90"/>
            </a:xfrm>
          </p:grpSpPr>
          <p:sp>
            <p:nvSpPr>
              <p:cNvPr id="165"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66"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67"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68"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69"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70"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64" name="Picture 200" descr="jisuanji"/>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171" name="组合 170"/>
          <p:cNvGrpSpPr/>
          <p:nvPr/>
        </p:nvGrpSpPr>
        <p:grpSpPr>
          <a:xfrm>
            <a:off x="7749701" y="2031541"/>
            <a:ext cx="451937" cy="484303"/>
            <a:chOff x="2565534" y="4101618"/>
            <a:chExt cx="360485" cy="386301"/>
          </a:xfrm>
        </p:grpSpPr>
        <p:sp>
          <p:nvSpPr>
            <p:cNvPr id="172"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grpSp>
          <p:nvGrpSpPr>
            <p:cNvPr id="173" name="Group 424"/>
            <p:cNvGrpSpPr>
              <a:grpSpLocks/>
            </p:cNvGrpSpPr>
            <p:nvPr/>
          </p:nvGrpSpPr>
          <p:grpSpPr bwMode="auto">
            <a:xfrm>
              <a:off x="2565534" y="4101618"/>
              <a:ext cx="360485" cy="119330"/>
              <a:chOff x="748" y="2251"/>
              <a:chExt cx="306" cy="90"/>
            </a:xfrm>
          </p:grpSpPr>
          <p:sp>
            <p:nvSpPr>
              <p:cNvPr id="175"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76"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77"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78"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79"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80"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74" name="Picture 200" descr="jisuanji"/>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xmlns="">
                  <a:solidFill>
                    <a:srgbClr val="FFFFFF"/>
                  </a:solidFill>
                </a14:hiddenFill>
              </a:ext>
            </a:extLst>
          </p:spPr>
        </p:pic>
      </p:grpSp>
    </p:spTree>
    <p:extLst>
      <p:ext uri="{BB962C8B-B14F-4D97-AF65-F5344CB8AC3E}">
        <p14:creationId xmlns:p14="http://schemas.microsoft.com/office/powerpoint/2010/main" xmlns="" val="225879822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AutoShape 5"/>
          <p:cNvSpPr>
            <a:spLocks noChangeArrowheads="1"/>
          </p:cNvSpPr>
          <p:nvPr/>
        </p:nvSpPr>
        <p:spPr bwMode="auto">
          <a:xfrm>
            <a:off x="517853" y="1139427"/>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97" name="矩形 4"/>
          <p:cNvSpPr>
            <a:spLocks noChangeArrowheads="1"/>
          </p:cNvSpPr>
          <p:nvPr/>
        </p:nvSpPr>
        <p:spPr bwMode="auto">
          <a:xfrm>
            <a:off x="635844" y="1089599"/>
            <a:ext cx="3567002"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altLang="zh-CN" sz="2000" b="1" dirty="0">
                <a:latin typeface="微软雅黑" pitchFamily="34" charset="-122"/>
                <a:ea typeface="微软雅黑" pitchFamily="34" charset="-122"/>
              </a:rPr>
              <a:t>1. </a:t>
            </a:r>
            <a:r>
              <a:rPr lang="zh-CN" altLang="en-US" sz="2000" b="1" dirty="0">
                <a:latin typeface="微软雅黑" pitchFamily="34" charset="-122"/>
                <a:ea typeface="微软雅黑" pitchFamily="34" charset="-122"/>
              </a:rPr>
              <a:t>关于 </a:t>
            </a:r>
            <a:r>
              <a:rPr lang="en-US" altLang="zh-CN" sz="2000" b="1" dirty="0">
                <a:latin typeface="微软雅黑" pitchFamily="34" charset="-122"/>
                <a:ea typeface="微软雅黑" pitchFamily="34" charset="-122"/>
              </a:rPr>
              <a:t>802.11 </a:t>
            </a:r>
            <a:r>
              <a:rPr lang="zh-CN" altLang="en-US" sz="2000" b="1" dirty="0">
                <a:latin typeface="微软雅黑" pitchFamily="34" charset="-122"/>
                <a:ea typeface="微软雅黑" pitchFamily="34" charset="-122"/>
              </a:rPr>
              <a:t>数据帧的地址</a:t>
            </a:r>
            <a:endParaRPr lang="en-US" altLang="zh-CN" sz="2000" b="1" dirty="0">
              <a:latin typeface="微软雅黑" pitchFamily="34" charset="-122"/>
              <a:ea typeface="微软雅黑" pitchFamily="34" charset="-122"/>
            </a:endParaRPr>
          </a:p>
        </p:txBody>
      </p:sp>
      <p:graphicFrame>
        <p:nvGraphicFramePr>
          <p:cNvPr id="200" name="Group 179"/>
          <p:cNvGraphicFramePr>
            <a:graphicFrameLocks/>
          </p:cNvGraphicFramePr>
          <p:nvPr>
            <p:extLst>
              <p:ext uri="{D42A27DB-BD31-4B8C-83A1-F6EECF244321}">
                <p14:modId xmlns:p14="http://schemas.microsoft.com/office/powerpoint/2010/main" xmlns="" val="4030865895"/>
              </p:ext>
            </p:extLst>
          </p:nvPr>
        </p:nvGraphicFramePr>
        <p:xfrm>
          <a:off x="522175" y="1559574"/>
          <a:ext cx="8117487" cy="1944000"/>
        </p:xfrm>
        <a:graphic>
          <a:graphicData uri="http://schemas.openxmlformats.org/drawingml/2006/table">
            <a:tbl>
              <a:tblPr/>
              <a:tblGrid>
                <a:gridCol w="1396800"/>
                <a:gridCol w="1080000"/>
                <a:gridCol w="1080000"/>
                <a:gridCol w="1160229"/>
                <a:gridCol w="1160229"/>
                <a:gridCol w="1160229"/>
                <a:gridCol w="1080000"/>
              </a:tblGrid>
              <a:tr h="648000">
                <a:tc>
                  <a:txBody>
                    <a:bodyPr/>
                    <a:lstStyle/>
                    <a:p>
                      <a:pPr algn="ctr">
                        <a:lnSpc>
                          <a:spcPct val="100000"/>
                        </a:lnSpc>
                        <a:spcAft>
                          <a:spcPts val="0"/>
                        </a:spcAft>
                        <a:tabLst>
                          <a:tab pos="1752600" algn="l"/>
                        </a:tabLst>
                      </a:pPr>
                      <a:r>
                        <a:rPr lang="zh-CN" sz="1400" b="1" dirty="0">
                          <a:solidFill>
                            <a:schemeClr val="bg1"/>
                          </a:solidFill>
                          <a:effectLst/>
                          <a:latin typeface="微软雅黑" panose="020B0503020204020204" pitchFamily="34" charset="-122"/>
                          <a:ea typeface="微软雅黑" panose="020B0503020204020204" pitchFamily="34" charset="-122"/>
                        </a:rPr>
                        <a:t>数据报流向</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FF"/>
                    </a:solidFill>
                  </a:tcPr>
                </a:tc>
                <a:tc>
                  <a:txBody>
                    <a:bodyPr/>
                    <a:lstStyle/>
                    <a:p>
                      <a:pPr algn="ctr">
                        <a:lnSpc>
                          <a:spcPct val="100000"/>
                        </a:lnSpc>
                        <a:spcAft>
                          <a:spcPts val="0"/>
                        </a:spcAft>
                        <a:tabLst>
                          <a:tab pos="1752600" algn="l"/>
                        </a:tabLst>
                      </a:pPr>
                      <a:r>
                        <a:rPr lang="zh-CN" sz="1400" b="1" dirty="0">
                          <a:solidFill>
                            <a:schemeClr val="bg1"/>
                          </a:solidFill>
                          <a:effectLst/>
                          <a:latin typeface="微软雅黑" panose="020B0503020204020204" pitchFamily="34" charset="-122"/>
                          <a:ea typeface="微软雅黑" panose="020B0503020204020204" pitchFamily="34" charset="-122"/>
                        </a:rPr>
                        <a:t>去</a:t>
                      </a:r>
                      <a:r>
                        <a:rPr lang="zh-CN" sz="1400" b="1" dirty="0" smtClean="0">
                          <a:solidFill>
                            <a:schemeClr val="bg1"/>
                          </a:solidFill>
                          <a:effectLst/>
                          <a:latin typeface="微软雅黑" panose="020B0503020204020204" pitchFamily="34" charset="-122"/>
                          <a:ea typeface="微软雅黑" panose="020B0503020204020204" pitchFamily="34" charset="-122"/>
                        </a:rPr>
                        <a:t>往</a:t>
                      </a:r>
                      <a:r>
                        <a:rPr lang="en-US" altLang="zh-CN" sz="1400" b="1" dirty="0" smtClean="0">
                          <a:solidFill>
                            <a:schemeClr val="bg1"/>
                          </a:solidFill>
                          <a:effectLst/>
                          <a:latin typeface="微软雅黑" panose="020B0503020204020204" pitchFamily="34" charset="-122"/>
                          <a:ea typeface="微软雅黑" panose="020B0503020204020204" pitchFamily="34" charset="-122"/>
                        </a:rPr>
                        <a:t> </a:t>
                      </a:r>
                      <a:r>
                        <a:rPr lang="en-US" sz="1400" b="1" dirty="0" smtClean="0">
                          <a:solidFill>
                            <a:schemeClr val="bg1"/>
                          </a:solidFill>
                          <a:effectLst/>
                          <a:latin typeface="微软雅黑" panose="020B0503020204020204" pitchFamily="34" charset="-122"/>
                          <a:ea typeface="微软雅黑" panose="020B0503020204020204" pitchFamily="34" charset="-122"/>
                        </a:rPr>
                        <a:t>AP</a:t>
                      </a:r>
                      <a:endParaRPr lang="zh-CN" sz="1400" b="1" dirty="0">
                        <a:solidFill>
                          <a:schemeClr val="bg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FF"/>
                    </a:solidFill>
                  </a:tcPr>
                </a:tc>
                <a:tc>
                  <a:txBody>
                    <a:bodyPr/>
                    <a:lstStyle/>
                    <a:p>
                      <a:pPr algn="ctr">
                        <a:lnSpc>
                          <a:spcPct val="100000"/>
                        </a:lnSpc>
                        <a:spcAft>
                          <a:spcPts val="0"/>
                        </a:spcAft>
                        <a:tabLst>
                          <a:tab pos="1752600" algn="l"/>
                        </a:tabLst>
                      </a:pPr>
                      <a:r>
                        <a:rPr lang="zh-CN" sz="1400" b="1" dirty="0" smtClean="0">
                          <a:solidFill>
                            <a:schemeClr val="bg1"/>
                          </a:solidFill>
                          <a:effectLst/>
                          <a:latin typeface="微软雅黑" panose="020B0503020204020204" pitchFamily="34" charset="-122"/>
                          <a:ea typeface="微软雅黑" panose="020B0503020204020204" pitchFamily="34" charset="-122"/>
                        </a:rPr>
                        <a:t>来自</a:t>
                      </a:r>
                      <a:r>
                        <a:rPr lang="en-US" altLang="zh-CN" sz="1400" b="1" dirty="0" smtClean="0">
                          <a:solidFill>
                            <a:schemeClr val="bg1"/>
                          </a:solidFill>
                          <a:effectLst/>
                          <a:latin typeface="微软雅黑" panose="020B0503020204020204" pitchFamily="34" charset="-122"/>
                          <a:ea typeface="微软雅黑" panose="020B0503020204020204" pitchFamily="34" charset="-122"/>
                        </a:rPr>
                        <a:t> </a:t>
                      </a:r>
                      <a:r>
                        <a:rPr lang="en-US" sz="1400" b="1" dirty="0" smtClean="0">
                          <a:solidFill>
                            <a:schemeClr val="bg1"/>
                          </a:solidFill>
                          <a:effectLst/>
                          <a:latin typeface="微软雅黑" panose="020B0503020204020204" pitchFamily="34" charset="-122"/>
                          <a:ea typeface="微软雅黑" panose="020B0503020204020204" pitchFamily="34" charset="-122"/>
                        </a:rPr>
                        <a:t>AP</a:t>
                      </a:r>
                      <a:endParaRPr lang="zh-CN" sz="1400" b="1" dirty="0">
                        <a:solidFill>
                          <a:schemeClr val="bg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FF"/>
                    </a:solidFill>
                  </a:tcPr>
                </a:tc>
                <a:tc>
                  <a:txBody>
                    <a:bodyPr/>
                    <a:lstStyle/>
                    <a:p>
                      <a:pPr algn="ctr">
                        <a:lnSpc>
                          <a:spcPct val="100000"/>
                        </a:lnSpc>
                        <a:spcAft>
                          <a:spcPts val="0"/>
                        </a:spcAft>
                        <a:tabLst>
                          <a:tab pos="1752600" algn="l"/>
                        </a:tabLst>
                      </a:pPr>
                      <a:r>
                        <a:rPr lang="zh-CN" sz="1400" b="1" dirty="0" smtClean="0">
                          <a:solidFill>
                            <a:schemeClr val="bg1"/>
                          </a:solidFill>
                          <a:effectLst/>
                          <a:latin typeface="微软雅黑" panose="020B0503020204020204" pitchFamily="34" charset="-122"/>
                          <a:ea typeface="微软雅黑" panose="020B0503020204020204" pitchFamily="34" charset="-122"/>
                        </a:rPr>
                        <a:t>地址</a:t>
                      </a:r>
                      <a:r>
                        <a:rPr lang="en-US" altLang="zh-CN" sz="1400" b="1" dirty="0" smtClean="0">
                          <a:solidFill>
                            <a:schemeClr val="bg1"/>
                          </a:solidFill>
                          <a:effectLst/>
                          <a:latin typeface="微软雅黑" panose="020B0503020204020204" pitchFamily="34" charset="-122"/>
                          <a:ea typeface="微软雅黑" panose="020B0503020204020204" pitchFamily="34" charset="-122"/>
                        </a:rPr>
                        <a:t> </a:t>
                      </a:r>
                      <a:r>
                        <a:rPr lang="en-US" sz="1400" b="1" dirty="0" smtClean="0">
                          <a:solidFill>
                            <a:schemeClr val="bg1"/>
                          </a:solidFill>
                          <a:effectLst/>
                          <a:latin typeface="微软雅黑" panose="020B0503020204020204" pitchFamily="34" charset="-122"/>
                          <a:ea typeface="微软雅黑" panose="020B0503020204020204" pitchFamily="34" charset="-122"/>
                        </a:rPr>
                        <a:t>1</a:t>
                      </a:r>
                      <a:endParaRPr lang="zh-CN" sz="1400" b="1" dirty="0">
                        <a:solidFill>
                          <a:schemeClr val="bg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FF"/>
                    </a:solidFill>
                  </a:tcPr>
                </a:tc>
                <a:tc>
                  <a:txBody>
                    <a:bodyPr/>
                    <a:lstStyle/>
                    <a:p>
                      <a:pPr algn="ctr">
                        <a:lnSpc>
                          <a:spcPct val="100000"/>
                        </a:lnSpc>
                        <a:spcAft>
                          <a:spcPts val="0"/>
                        </a:spcAft>
                        <a:tabLst>
                          <a:tab pos="1752600" algn="l"/>
                        </a:tabLst>
                      </a:pPr>
                      <a:r>
                        <a:rPr lang="zh-CN" sz="1400" b="1" dirty="0" smtClean="0">
                          <a:solidFill>
                            <a:schemeClr val="bg1"/>
                          </a:solidFill>
                          <a:effectLst/>
                          <a:latin typeface="微软雅黑" panose="020B0503020204020204" pitchFamily="34" charset="-122"/>
                          <a:ea typeface="微软雅黑" panose="020B0503020204020204" pitchFamily="34" charset="-122"/>
                        </a:rPr>
                        <a:t>地址</a:t>
                      </a:r>
                      <a:r>
                        <a:rPr lang="en-US" altLang="zh-CN" sz="1400" b="1" dirty="0" smtClean="0">
                          <a:solidFill>
                            <a:schemeClr val="bg1"/>
                          </a:solidFill>
                          <a:effectLst/>
                          <a:latin typeface="微软雅黑" panose="020B0503020204020204" pitchFamily="34" charset="-122"/>
                          <a:ea typeface="微软雅黑" panose="020B0503020204020204" pitchFamily="34" charset="-122"/>
                        </a:rPr>
                        <a:t> </a:t>
                      </a:r>
                      <a:r>
                        <a:rPr lang="en-US" sz="1400" b="1" dirty="0" smtClean="0">
                          <a:solidFill>
                            <a:schemeClr val="bg1"/>
                          </a:solidFill>
                          <a:effectLst/>
                          <a:latin typeface="微软雅黑" panose="020B0503020204020204" pitchFamily="34" charset="-122"/>
                          <a:ea typeface="微软雅黑" panose="020B0503020204020204" pitchFamily="34" charset="-122"/>
                        </a:rPr>
                        <a:t>2</a:t>
                      </a:r>
                      <a:endParaRPr lang="zh-CN" sz="1400" b="1" dirty="0">
                        <a:solidFill>
                          <a:schemeClr val="bg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FF"/>
                    </a:solidFill>
                  </a:tcPr>
                </a:tc>
                <a:tc>
                  <a:txBody>
                    <a:bodyPr/>
                    <a:lstStyle/>
                    <a:p>
                      <a:pPr algn="ctr">
                        <a:lnSpc>
                          <a:spcPct val="100000"/>
                        </a:lnSpc>
                        <a:spcAft>
                          <a:spcPts val="0"/>
                        </a:spcAft>
                        <a:tabLst>
                          <a:tab pos="1752600" algn="l"/>
                        </a:tabLst>
                      </a:pPr>
                      <a:r>
                        <a:rPr lang="zh-CN" sz="1400" b="1" dirty="0" smtClean="0">
                          <a:solidFill>
                            <a:schemeClr val="bg1"/>
                          </a:solidFill>
                          <a:effectLst/>
                          <a:latin typeface="微软雅黑" panose="020B0503020204020204" pitchFamily="34" charset="-122"/>
                          <a:ea typeface="微软雅黑" panose="020B0503020204020204" pitchFamily="34" charset="-122"/>
                        </a:rPr>
                        <a:t>地址</a:t>
                      </a:r>
                      <a:r>
                        <a:rPr lang="en-US" altLang="zh-CN" sz="1400" b="1" dirty="0" smtClean="0">
                          <a:solidFill>
                            <a:schemeClr val="bg1"/>
                          </a:solidFill>
                          <a:effectLst/>
                          <a:latin typeface="微软雅黑" panose="020B0503020204020204" pitchFamily="34" charset="-122"/>
                          <a:ea typeface="微软雅黑" panose="020B0503020204020204" pitchFamily="34" charset="-122"/>
                        </a:rPr>
                        <a:t> </a:t>
                      </a:r>
                      <a:r>
                        <a:rPr lang="en-US" sz="1400" b="1" dirty="0" smtClean="0">
                          <a:solidFill>
                            <a:schemeClr val="bg1"/>
                          </a:solidFill>
                          <a:effectLst/>
                          <a:latin typeface="微软雅黑" panose="020B0503020204020204" pitchFamily="34" charset="-122"/>
                          <a:ea typeface="微软雅黑" panose="020B0503020204020204" pitchFamily="34" charset="-122"/>
                        </a:rPr>
                        <a:t>3</a:t>
                      </a:r>
                      <a:endParaRPr lang="zh-CN" sz="1400" b="1" dirty="0">
                        <a:solidFill>
                          <a:schemeClr val="bg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FF"/>
                    </a:solidFill>
                  </a:tcPr>
                </a:tc>
                <a:tc>
                  <a:txBody>
                    <a:bodyPr/>
                    <a:lstStyle/>
                    <a:p>
                      <a:pPr algn="ctr">
                        <a:lnSpc>
                          <a:spcPct val="100000"/>
                        </a:lnSpc>
                        <a:spcAft>
                          <a:spcPts val="0"/>
                        </a:spcAft>
                        <a:tabLst>
                          <a:tab pos="1752600" algn="l"/>
                        </a:tabLst>
                      </a:pPr>
                      <a:r>
                        <a:rPr lang="zh-CN" sz="1400" b="1" dirty="0" smtClean="0">
                          <a:solidFill>
                            <a:schemeClr val="bg1"/>
                          </a:solidFill>
                          <a:effectLst/>
                          <a:latin typeface="微软雅黑" panose="020B0503020204020204" pitchFamily="34" charset="-122"/>
                          <a:ea typeface="微软雅黑" panose="020B0503020204020204" pitchFamily="34" charset="-122"/>
                        </a:rPr>
                        <a:t>地址</a:t>
                      </a:r>
                      <a:r>
                        <a:rPr lang="en-US" altLang="zh-CN" sz="1400" b="1" dirty="0" smtClean="0">
                          <a:solidFill>
                            <a:schemeClr val="bg1"/>
                          </a:solidFill>
                          <a:effectLst/>
                          <a:latin typeface="微软雅黑" panose="020B0503020204020204" pitchFamily="34" charset="-122"/>
                          <a:ea typeface="微软雅黑" panose="020B0503020204020204" pitchFamily="34" charset="-122"/>
                        </a:rPr>
                        <a:t> </a:t>
                      </a:r>
                      <a:r>
                        <a:rPr lang="en-US" sz="1400" b="1" dirty="0" smtClean="0">
                          <a:solidFill>
                            <a:schemeClr val="bg1"/>
                          </a:solidFill>
                          <a:effectLst/>
                          <a:latin typeface="微软雅黑" panose="020B0503020204020204" pitchFamily="34" charset="-122"/>
                          <a:ea typeface="微软雅黑" panose="020B0503020204020204" pitchFamily="34" charset="-122"/>
                        </a:rPr>
                        <a:t>4</a:t>
                      </a:r>
                      <a:endParaRPr lang="zh-CN" sz="1400" b="1" dirty="0">
                        <a:solidFill>
                          <a:schemeClr val="bg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FF"/>
                    </a:solidFill>
                  </a:tcPr>
                </a:tc>
              </a:tr>
              <a:tr h="648000">
                <a:tc>
                  <a:txBody>
                    <a:bodyPr/>
                    <a:lstStyle/>
                    <a:p>
                      <a:pPr algn="ctr">
                        <a:lnSpc>
                          <a:spcPct val="100000"/>
                        </a:lnSpc>
                        <a:spcAft>
                          <a:spcPts val="0"/>
                        </a:spcAft>
                        <a:tabLst>
                          <a:tab pos="1752600" algn="l"/>
                        </a:tabLst>
                      </a:pPr>
                      <a:r>
                        <a:rPr lang="en-US" altLang="zh-CN" sz="1400" b="1" baseline="0" dirty="0" smtClean="0">
                          <a:solidFill>
                            <a:schemeClr val="tx1"/>
                          </a:solidFill>
                          <a:effectLst/>
                          <a:latin typeface="微软雅黑" panose="020B0503020204020204" pitchFamily="34" charset="-122"/>
                          <a:ea typeface="微软雅黑" panose="020B0503020204020204" pitchFamily="34" charset="-122"/>
                        </a:rPr>
                        <a:t>A</a:t>
                      </a:r>
                      <a:r>
                        <a:rPr lang="en-US" sz="1400" b="1" baseline="0" dirty="0" smtClean="0">
                          <a:solidFill>
                            <a:schemeClr val="tx1"/>
                          </a:solidFill>
                          <a:effectLst/>
                          <a:latin typeface="微软雅黑" panose="020B0503020204020204" pitchFamily="34" charset="-122"/>
                          <a:ea typeface="微软雅黑" panose="020B0503020204020204" pitchFamily="34" charset="-122"/>
                        </a:rPr>
                        <a:t> </a:t>
                      </a:r>
                      <a:r>
                        <a:rPr lang="en-US" altLang="zh-CN" sz="1400" b="1" dirty="0" smtClean="0">
                          <a:solidFill>
                            <a:schemeClr val="tx1"/>
                          </a:solidFill>
                          <a:effectLst/>
                          <a:latin typeface="微软雅黑" panose="020B0503020204020204" pitchFamily="34" charset="-122"/>
                          <a:ea typeface="微软雅黑" panose="020B0503020204020204" pitchFamily="34" charset="-122"/>
                          <a:sym typeface="Wingdings" pitchFamily="2" charset="2"/>
                        </a:rPr>
                        <a:t></a:t>
                      </a:r>
                      <a:r>
                        <a:rPr lang="en-US" sz="1400" b="1" dirty="0" smtClean="0">
                          <a:solidFill>
                            <a:schemeClr val="tx1"/>
                          </a:solidFill>
                          <a:effectLst/>
                          <a:latin typeface="微软雅黑" panose="020B0503020204020204" pitchFamily="34" charset="-122"/>
                          <a:ea typeface="微软雅黑" panose="020B0503020204020204" pitchFamily="34" charset="-122"/>
                        </a:rPr>
                        <a:t> AP</a:t>
                      </a:r>
                      <a:r>
                        <a:rPr lang="en-US" sz="1400" b="1" baseline="-25000" dirty="0" smtClean="0">
                          <a:solidFill>
                            <a:schemeClr val="tx1"/>
                          </a:solidFill>
                          <a:effectLst/>
                          <a:latin typeface="微软雅黑" panose="020B0503020204020204" pitchFamily="34" charset="-122"/>
                          <a:ea typeface="微软雅黑" panose="020B0503020204020204" pitchFamily="34" charset="-122"/>
                        </a:rPr>
                        <a:t>1</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lgn="ctr">
                        <a:lnSpc>
                          <a:spcPct val="100000"/>
                        </a:lnSpc>
                        <a:spcAft>
                          <a:spcPts val="0"/>
                        </a:spcAft>
                        <a:tabLst>
                          <a:tab pos="1752600" algn="l"/>
                        </a:tabLst>
                      </a:pPr>
                      <a:r>
                        <a:rPr lang="en-US" sz="1400" b="1" dirty="0">
                          <a:solidFill>
                            <a:schemeClr val="tx1"/>
                          </a:solidFill>
                          <a:effectLst/>
                          <a:latin typeface="微软雅黑" panose="020B0503020204020204" pitchFamily="34" charset="-122"/>
                          <a:ea typeface="微软雅黑" panose="020B0503020204020204" pitchFamily="34" charset="-122"/>
                        </a:rPr>
                        <a:t>1</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lgn="ctr">
                        <a:lnSpc>
                          <a:spcPct val="100000"/>
                        </a:lnSpc>
                        <a:spcAft>
                          <a:spcPts val="0"/>
                        </a:spcAft>
                        <a:tabLst>
                          <a:tab pos="1752600" algn="l"/>
                        </a:tabLst>
                      </a:pPr>
                      <a:r>
                        <a:rPr lang="en-US" sz="1400" b="1" dirty="0">
                          <a:solidFill>
                            <a:schemeClr val="tx1"/>
                          </a:solidFill>
                          <a:effectLst/>
                          <a:latin typeface="微软雅黑" panose="020B0503020204020204" pitchFamily="34" charset="-122"/>
                          <a:ea typeface="微软雅黑" panose="020B0503020204020204" pitchFamily="34" charset="-122"/>
                        </a:rPr>
                        <a:t>0</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lgn="ctr">
                        <a:lnSpc>
                          <a:spcPct val="100000"/>
                        </a:lnSpc>
                        <a:spcAft>
                          <a:spcPts val="0"/>
                        </a:spcAft>
                        <a:tabLst>
                          <a:tab pos="1752600" algn="l"/>
                        </a:tabLst>
                      </a:pPr>
                      <a:r>
                        <a:rPr lang="en-US" sz="1400" b="1" dirty="0" smtClean="0">
                          <a:solidFill>
                            <a:schemeClr val="tx1"/>
                          </a:solidFill>
                          <a:effectLst/>
                          <a:latin typeface="微软雅黑" panose="020B0503020204020204" pitchFamily="34" charset="-122"/>
                          <a:ea typeface="微软雅黑" panose="020B0503020204020204" pitchFamily="34" charset="-122"/>
                        </a:rPr>
                        <a:t>AP</a:t>
                      </a:r>
                      <a:r>
                        <a:rPr lang="en-US" sz="1400" b="1" baseline="-25000" dirty="0" smtClean="0">
                          <a:solidFill>
                            <a:schemeClr val="tx1"/>
                          </a:solidFill>
                          <a:effectLst/>
                          <a:latin typeface="微软雅黑" panose="020B0503020204020204" pitchFamily="34" charset="-122"/>
                          <a:ea typeface="微软雅黑" panose="020B0503020204020204" pitchFamily="34" charset="-122"/>
                        </a:rPr>
                        <a:t>1 </a:t>
                      </a:r>
                      <a:r>
                        <a:rPr lang="zh-CN" sz="1400" b="1" dirty="0" smtClean="0">
                          <a:solidFill>
                            <a:schemeClr val="tx1"/>
                          </a:solidFill>
                          <a:effectLst/>
                          <a:latin typeface="微软雅黑" panose="020B0503020204020204" pitchFamily="34" charset="-122"/>
                          <a:ea typeface="微软雅黑" panose="020B0503020204020204" pitchFamily="34" charset="-122"/>
                        </a:rPr>
                        <a:t>地址</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lgn="ctr">
                        <a:lnSpc>
                          <a:spcPct val="100000"/>
                        </a:lnSpc>
                        <a:spcAft>
                          <a:spcPts val="0"/>
                        </a:spcAft>
                        <a:tabLst>
                          <a:tab pos="1752600" algn="l"/>
                        </a:tabLst>
                      </a:pPr>
                      <a:r>
                        <a:rPr lang="en-US" altLang="zh-CN" sz="1400" b="1" dirty="0" smtClean="0">
                          <a:solidFill>
                            <a:schemeClr val="tx1"/>
                          </a:solidFill>
                          <a:effectLst/>
                          <a:latin typeface="微软雅黑" panose="020B0503020204020204" pitchFamily="34" charset="-122"/>
                          <a:ea typeface="微软雅黑" panose="020B0503020204020204" pitchFamily="34" charset="-122"/>
                        </a:rPr>
                        <a:t>A </a:t>
                      </a:r>
                      <a:r>
                        <a:rPr lang="zh-CN" sz="1400" b="1" dirty="0" smtClean="0">
                          <a:solidFill>
                            <a:schemeClr val="tx1"/>
                          </a:solidFill>
                          <a:effectLst/>
                          <a:latin typeface="微软雅黑" panose="020B0503020204020204" pitchFamily="34" charset="-122"/>
                          <a:ea typeface="微软雅黑" panose="020B0503020204020204" pitchFamily="34" charset="-122"/>
                        </a:rPr>
                        <a:t>的</a:t>
                      </a:r>
                      <a:r>
                        <a:rPr lang="zh-CN" sz="1400" b="1" dirty="0">
                          <a:solidFill>
                            <a:schemeClr val="tx1"/>
                          </a:solidFill>
                          <a:effectLst/>
                          <a:latin typeface="微软雅黑" panose="020B0503020204020204" pitchFamily="34" charset="-122"/>
                          <a:ea typeface="微软雅黑" panose="020B0503020204020204" pitchFamily="34" charset="-122"/>
                        </a:rPr>
                        <a:t>地址</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lgn="ctr">
                        <a:lnSpc>
                          <a:spcPct val="100000"/>
                        </a:lnSpc>
                        <a:spcAft>
                          <a:spcPts val="0"/>
                        </a:spcAft>
                        <a:tabLst>
                          <a:tab pos="1752600" algn="l"/>
                        </a:tabLst>
                      </a:pPr>
                      <a:r>
                        <a:rPr lang="en-US" altLang="zh-CN" sz="1400" b="1" dirty="0" smtClean="0">
                          <a:solidFill>
                            <a:schemeClr val="tx1"/>
                          </a:solidFill>
                          <a:effectLst/>
                          <a:latin typeface="微软雅黑" panose="020B0503020204020204" pitchFamily="34" charset="-122"/>
                          <a:ea typeface="微软雅黑" panose="020B0503020204020204" pitchFamily="34" charset="-122"/>
                        </a:rPr>
                        <a:t>B </a:t>
                      </a:r>
                      <a:r>
                        <a:rPr lang="zh-CN" altLang="en-US" sz="1400" b="1" dirty="0" smtClean="0">
                          <a:solidFill>
                            <a:schemeClr val="tx1"/>
                          </a:solidFill>
                          <a:effectLst/>
                          <a:latin typeface="微软雅黑" panose="020B0503020204020204" pitchFamily="34" charset="-122"/>
                          <a:ea typeface="微软雅黑" panose="020B0503020204020204" pitchFamily="34" charset="-122"/>
                        </a:rPr>
                        <a:t>的</a:t>
                      </a:r>
                      <a:r>
                        <a:rPr lang="zh-CN" sz="1400" b="1" dirty="0" smtClean="0">
                          <a:solidFill>
                            <a:schemeClr val="tx1"/>
                          </a:solidFill>
                          <a:effectLst/>
                          <a:latin typeface="微软雅黑" panose="020B0503020204020204" pitchFamily="34" charset="-122"/>
                          <a:ea typeface="微软雅黑" panose="020B0503020204020204" pitchFamily="34" charset="-122"/>
                        </a:rPr>
                        <a:t>地址</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lgn="ctr">
                        <a:lnSpc>
                          <a:spcPct val="100000"/>
                        </a:lnSpc>
                        <a:spcAft>
                          <a:spcPts val="0"/>
                        </a:spcAft>
                        <a:tabLst>
                          <a:tab pos="1752600" algn="l"/>
                        </a:tabLst>
                      </a:pPr>
                      <a:r>
                        <a:rPr lang="zh-CN" sz="1400" b="1" dirty="0">
                          <a:solidFill>
                            <a:schemeClr val="tx1"/>
                          </a:solidFill>
                          <a:effectLst/>
                          <a:latin typeface="微软雅黑" panose="020B0503020204020204" pitchFamily="34" charset="-122"/>
                          <a:ea typeface="微软雅黑" panose="020B0503020204020204" pitchFamily="34" charset="-122"/>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648000">
                <a:tc>
                  <a:txBody>
                    <a:bodyPr/>
                    <a:lstStyle/>
                    <a:p>
                      <a:pPr algn="ctr">
                        <a:lnSpc>
                          <a:spcPct val="100000"/>
                        </a:lnSpc>
                        <a:spcAft>
                          <a:spcPts val="0"/>
                        </a:spcAft>
                        <a:tabLst>
                          <a:tab pos="1752600" algn="l"/>
                        </a:tabLst>
                      </a:pPr>
                      <a:r>
                        <a:rPr lang="en-US" sz="1400" b="1" dirty="0" smtClean="0">
                          <a:solidFill>
                            <a:schemeClr val="tx1"/>
                          </a:solidFill>
                          <a:effectLst/>
                          <a:latin typeface="微软雅黑" panose="020B0503020204020204" pitchFamily="34" charset="-122"/>
                          <a:ea typeface="微软雅黑" panose="020B0503020204020204" pitchFamily="34" charset="-122"/>
                        </a:rPr>
                        <a:t>AP</a:t>
                      </a:r>
                      <a:r>
                        <a:rPr lang="en-US" sz="1400" b="1" baseline="-25000" dirty="0" smtClean="0">
                          <a:solidFill>
                            <a:schemeClr val="tx1"/>
                          </a:solidFill>
                          <a:effectLst/>
                          <a:latin typeface="微软雅黑" panose="020B0503020204020204" pitchFamily="34" charset="-122"/>
                          <a:ea typeface="微软雅黑" panose="020B0503020204020204" pitchFamily="34" charset="-122"/>
                        </a:rPr>
                        <a:t>1 </a:t>
                      </a:r>
                      <a:r>
                        <a:rPr lang="en-US" altLang="zh-CN" sz="1400" b="1" dirty="0" smtClean="0">
                          <a:solidFill>
                            <a:schemeClr val="tx1"/>
                          </a:solidFill>
                          <a:effectLst/>
                          <a:latin typeface="微软雅黑" panose="020B0503020204020204" pitchFamily="34" charset="-122"/>
                          <a:ea typeface="微软雅黑" panose="020B0503020204020204" pitchFamily="34" charset="-122"/>
                          <a:sym typeface="Wingdings" pitchFamily="2" charset="2"/>
                        </a:rPr>
                        <a:t> B</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algn="ctr">
                        <a:lnSpc>
                          <a:spcPct val="100000"/>
                        </a:lnSpc>
                        <a:spcAft>
                          <a:spcPts val="0"/>
                        </a:spcAft>
                        <a:tabLst>
                          <a:tab pos="1752600" algn="l"/>
                        </a:tabLst>
                      </a:pPr>
                      <a:r>
                        <a:rPr lang="en-US" sz="1400" b="1" dirty="0">
                          <a:solidFill>
                            <a:schemeClr val="tx1"/>
                          </a:solidFill>
                          <a:effectLst/>
                          <a:latin typeface="微软雅黑" panose="020B0503020204020204" pitchFamily="34" charset="-122"/>
                          <a:ea typeface="微软雅黑" panose="020B0503020204020204" pitchFamily="34" charset="-122"/>
                        </a:rPr>
                        <a:t>0</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algn="ctr">
                        <a:lnSpc>
                          <a:spcPct val="100000"/>
                        </a:lnSpc>
                        <a:spcAft>
                          <a:spcPts val="0"/>
                        </a:spcAft>
                        <a:tabLst>
                          <a:tab pos="1752600" algn="l"/>
                        </a:tabLst>
                      </a:pPr>
                      <a:r>
                        <a:rPr lang="en-US" sz="1400" b="1" dirty="0">
                          <a:solidFill>
                            <a:schemeClr val="tx1"/>
                          </a:solidFill>
                          <a:effectLst/>
                          <a:latin typeface="微软雅黑" panose="020B0503020204020204" pitchFamily="34" charset="-122"/>
                          <a:ea typeface="微软雅黑" panose="020B0503020204020204" pitchFamily="34" charset="-122"/>
                        </a:rPr>
                        <a:t>1</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algn="ctr">
                        <a:lnSpc>
                          <a:spcPct val="100000"/>
                        </a:lnSpc>
                        <a:spcAft>
                          <a:spcPts val="0"/>
                        </a:spcAft>
                        <a:tabLst>
                          <a:tab pos="1752600" algn="l"/>
                        </a:tabLst>
                      </a:pPr>
                      <a:r>
                        <a:rPr lang="en-US" altLang="zh-CN" sz="1400" b="1" dirty="0" smtClean="0">
                          <a:solidFill>
                            <a:schemeClr val="tx1"/>
                          </a:solidFill>
                          <a:effectLst/>
                          <a:latin typeface="微软雅黑" panose="020B0503020204020204" pitchFamily="34" charset="-122"/>
                          <a:ea typeface="微软雅黑" panose="020B0503020204020204" pitchFamily="34" charset="-122"/>
                        </a:rPr>
                        <a:t>B </a:t>
                      </a:r>
                      <a:r>
                        <a:rPr lang="zh-CN" altLang="en-US" sz="1400" b="1" dirty="0" smtClean="0">
                          <a:solidFill>
                            <a:schemeClr val="tx1"/>
                          </a:solidFill>
                          <a:effectLst/>
                          <a:latin typeface="微软雅黑" panose="020B0503020204020204" pitchFamily="34" charset="-122"/>
                          <a:ea typeface="微软雅黑" panose="020B0503020204020204" pitchFamily="34" charset="-122"/>
                        </a:rPr>
                        <a:t>的</a:t>
                      </a:r>
                      <a:r>
                        <a:rPr lang="zh-CN" sz="1400" b="1" dirty="0" smtClean="0">
                          <a:solidFill>
                            <a:schemeClr val="tx1"/>
                          </a:solidFill>
                          <a:effectLst/>
                          <a:latin typeface="微软雅黑" panose="020B0503020204020204" pitchFamily="34" charset="-122"/>
                          <a:ea typeface="微软雅黑" panose="020B0503020204020204" pitchFamily="34" charset="-122"/>
                        </a:rPr>
                        <a:t>地址</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algn="ctr">
                        <a:lnSpc>
                          <a:spcPct val="100000"/>
                        </a:lnSpc>
                        <a:spcAft>
                          <a:spcPts val="0"/>
                        </a:spcAft>
                        <a:tabLst>
                          <a:tab pos="1752600" algn="l"/>
                        </a:tabLst>
                      </a:pPr>
                      <a:r>
                        <a:rPr lang="en-US" sz="1400" b="1" dirty="0" smtClean="0">
                          <a:solidFill>
                            <a:schemeClr val="tx1"/>
                          </a:solidFill>
                          <a:effectLst/>
                          <a:latin typeface="微软雅黑" panose="020B0503020204020204" pitchFamily="34" charset="-122"/>
                          <a:ea typeface="微软雅黑" panose="020B0503020204020204" pitchFamily="34" charset="-122"/>
                        </a:rPr>
                        <a:t>AP</a:t>
                      </a:r>
                      <a:r>
                        <a:rPr lang="en-US" sz="1400" b="1" baseline="-25000" dirty="0" smtClean="0">
                          <a:solidFill>
                            <a:schemeClr val="tx1"/>
                          </a:solidFill>
                          <a:effectLst/>
                          <a:latin typeface="微软雅黑" panose="020B0503020204020204" pitchFamily="34" charset="-122"/>
                          <a:ea typeface="微软雅黑" panose="020B0503020204020204" pitchFamily="34" charset="-122"/>
                        </a:rPr>
                        <a:t>1 </a:t>
                      </a:r>
                      <a:r>
                        <a:rPr lang="zh-CN" sz="1400" b="1" dirty="0" smtClean="0">
                          <a:solidFill>
                            <a:schemeClr val="tx1"/>
                          </a:solidFill>
                          <a:effectLst/>
                          <a:latin typeface="微软雅黑" panose="020B0503020204020204" pitchFamily="34" charset="-122"/>
                          <a:ea typeface="微软雅黑" panose="020B0503020204020204" pitchFamily="34" charset="-122"/>
                        </a:rPr>
                        <a:t>地址</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algn="ctr">
                        <a:lnSpc>
                          <a:spcPct val="100000"/>
                        </a:lnSpc>
                        <a:spcAft>
                          <a:spcPts val="0"/>
                        </a:spcAft>
                        <a:tabLst>
                          <a:tab pos="1752600" algn="l"/>
                        </a:tabLst>
                      </a:pPr>
                      <a:r>
                        <a:rPr lang="en-US" altLang="zh-CN" sz="1400" b="1" dirty="0" smtClean="0">
                          <a:solidFill>
                            <a:schemeClr val="tx1"/>
                          </a:solidFill>
                          <a:effectLst/>
                          <a:latin typeface="微软雅黑" panose="020B0503020204020204" pitchFamily="34" charset="-122"/>
                          <a:ea typeface="微软雅黑" panose="020B0503020204020204" pitchFamily="34" charset="-122"/>
                        </a:rPr>
                        <a:t>A </a:t>
                      </a:r>
                      <a:r>
                        <a:rPr lang="zh-CN" sz="1400" b="1" dirty="0" smtClean="0">
                          <a:solidFill>
                            <a:schemeClr val="tx1"/>
                          </a:solidFill>
                          <a:effectLst/>
                          <a:latin typeface="微软雅黑" panose="020B0503020204020204" pitchFamily="34" charset="-122"/>
                          <a:ea typeface="微软雅黑" panose="020B0503020204020204" pitchFamily="34" charset="-122"/>
                        </a:rPr>
                        <a:t>的</a:t>
                      </a:r>
                      <a:r>
                        <a:rPr lang="zh-CN" sz="1400" b="1" dirty="0">
                          <a:solidFill>
                            <a:schemeClr val="tx1"/>
                          </a:solidFill>
                          <a:effectLst/>
                          <a:latin typeface="微软雅黑" panose="020B0503020204020204" pitchFamily="34" charset="-122"/>
                          <a:ea typeface="微软雅黑" panose="020B0503020204020204" pitchFamily="34" charset="-122"/>
                        </a:rPr>
                        <a:t>地址</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algn="ctr">
                        <a:lnSpc>
                          <a:spcPct val="100000"/>
                        </a:lnSpc>
                        <a:spcAft>
                          <a:spcPts val="0"/>
                        </a:spcAft>
                        <a:tabLst>
                          <a:tab pos="1752600" algn="l"/>
                        </a:tabLst>
                      </a:pPr>
                      <a:r>
                        <a:rPr lang="zh-CN" sz="1400" b="1" dirty="0">
                          <a:solidFill>
                            <a:schemeClr val="tx1"/>
                          </a:solidFill>
                          <a:effectLst/>
                          <a:latin typeface="微软雅黑" panose="020B0503020204020204" pitchFamily="34" charset="-122"/>
                          <a:ea typeface="微软雅黑" panose="020B0503020204020204" pitchFamily="34" charset="-122"/>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r>
            </a:tbl>
          </a:graphicData>
        </a:graphic>
      </p:graphicFrame>
    </p:spTree>
    <p:extLst>
      <p:ext uri="{BB962C8B-B14F-4D97-AF65-F5344CB8AC3E}">
        <p14:creationId xmlns:p14="http://schemas.microsoft.com/office/powerpoint/2010/main" xmlns="" val="287399105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512573" y="620973"/>
            <a:ext cx="8128800" cy="374071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1" name="Oval 132"/>
          <p:cNvSpPr>
            <a:spLocks noChangeArrowheads="1"/>
          </p:cNvSpPr>
          <p:nvPr/>
        </p:nvSpPr>
        <p:spPr bwMode="auto">
          <a:xfrm>
            <a:off x="591380" y="2254643"/>
            <a:ext cx="2039187" cy="1274952"/>
          </a:xfrm>
          <a:prstGeom prst="ellipse">
            <a:avLst/>
          </a:prstGeom>
          <a:solidFill>
            <a:schemeClr val="bg1"/>
          </a:solidFill>
          <a:ln w="6350">
            <a:solidFill>
              <a:schemeClr val="tx1"/>
            </a:solidFill>
            <a:prstDash val="dash"/>
            <a:round/>
            <a:headEnd/>
            <a:tailEnd/>
          </a:ln>
          <a:effectLs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 name="矩形 3"/>
          <p:cNvSpPr/>
          <p:nvPr/>
        </p:nvSpPr>
        <p:spPr>
          <a:xfrm>
            <a:off x="2594356" y="877715"/>
            <a:ext cx="3958326" cy="584775"/>
          </a:xfrm>
          <a:prstGeom prst="rect">
            <a:avLst/>
          </a:prstGeom>
          <a:solidFill>
            <a:srgbClr val="00FFFF"/>
          </a:solidFill>
          <a:ln>
            <a:solidFill>
              <a:schemeClr val="tx1"/>
            </a:solidFill>
          </a:ln>
        </p:spPr>
        <p:txBody>
          <a:bodyPr wrap="square">
            <a:spAutoFit/>
          </a:bodyPr>
          <a:lstStyle/>
          <a:p>
            <a:r>
              <a:rPr lang="zh-CN" altLang="en-US" sz="1600" b="1" dirty="0">
                <a:latin typeface="微软雅黑" pitchFamily="34" charset="-122"/>
                <a:ea typeface="微软雅黑" pitchFamily="34" charset="-122"/>
              </a:rPr>
              <a:t>站点 </a:t>
            </a:r>
            <a:r>
              <a:rPr lang="en-US" altLang="zh-CN" sz="1600" b="1" dirty="0">
                <a:latin typeface="微软雅黑" pitchFamily="34" charset="-122"/>
                <a:ea typeface="微软雅黑" pitchFamily="34" charset="-122"/>
              </a:rPr>
              <a:t>A </a:t>
            </a:r>
            <a:r>
              <a:rPr lang="zh-CN" altLang="en-US" sz="1600" b="1" dirty="0">
                <a:latin typeface="微软雅黑" pitchFamily="34" charset="-122"/>
                <a:ea typeface="微软雅黑" pitchFamily="34" charset="-122"/>
              </a:rPr>
              <a:t>向 </a:t>
            </a:r>
            <a:r>
              <a:rPr lang="en-US" altLang="zh-CN" sz="1600" b="1" dirty="0">
                <a:latin typeface="微软雅黑" pitchFamily="34" charset="-122"/>
                <a:ea typeface="微软雅黑" pitchFamily="34" charset="-122"/>
              </a:rPr>
              <a:t>C</a:t>
            </a:r>
            <a:r>
              <a:rPr lang="en-US" altLang="zh-CN" sz="1600" b="1" dirty="0" smtClean="0">
                <a:latin typeface="微软雅黑" pitchFamily="34" charset="-122"/>
                <a:ea typeface="微软雅黑" pitchFamily="34" charset="-122"/>
              </a:rPr>
              <a:t> </a:t>
            </a:r>
            <a:r>
              <a:rPr lang="zh-CN" altLang="en-US" sz="1600" b="1" dirty="0">
                <a:latin typeface="微软雅黑" pitchFamily="34" charset="-122"/>
                <a:ea typeface="微软雅黑" pitchFamily="34" charset="-122"/>
              </a:rPr>
              <a:t>发送数据帧</a:t>
            </a:r>
            <a:r>
              <a:rPr lang="zh-CN" altLang="en-US" sz="1600" b="1" dirty="0" smtClean="0">
                <a:latin typeface="微软雅黑" pitchFamily="34" charset="-122"/>
                <a:ea typeface="微软雅黑" pitchFamily="34" charset="-122"/>
              </a:rPr>
              <a:t>，或路由器 </a:t>
            </a:r>
            <a:r>
              <a:rPr lang="en-US" altLang="zh-CN" sz="1600" b="1" dirty="0" smtClean="0">
                <a:latin typeface="微软雅黑" pitchFamily="34" charset="-122"/>
                <a:ea typeface="微软雅黑" pitchFamily="34" charset="-122"/>
              </a:rPr>
              <a:t>R </a:t>
            </a:r>
            <a:r>
              <a:rPr lang="zh-CN" altLang="en-US" sz="1600" b="1" dirty="0" smtClean="0">
                <a:latin typeface="微软雅黑" pitchFamily="34" charset="-122"/>
                <a:ea typeface="微软雅黑" pitchFamily="34" charset="-122"/>
              </a:rPr>
              <a:t>向 </a:t>
            </a:r>
            <a:r>
              <a:rPr lang="en-US" altLang="zh-CN" sz="1600" b="1" dirty="0" smtClean="0">
                <a:latin typeface="微软雅黑" pitchFamily="34" charset="-122"/>
                <a:ea typeface="微软雅黑" pitchFamily="34" charset="-122"/>
              </a:rPr>
              <a:t>C </a:t>
            </a:r>
            <a:r>
              <a:rPr lang="zh-CN" altLang="en-US" sz="1600" b="1" dirty="0" smtClean="0">
                <a:latin typeface="微软雅黑" pitchFamily="34" charset="-122"/>
                <a:ea typeface="微软雅黑" pitchFamily="34" charset="-122"/>
              </a:rPr>
              <a:t>发送</a:t>
            </a:r>
            <a:r>
              <a:rPr lang="zh-CN" altLang="en-US" sz="1600" b="1" dirty="0">
                <a:latin typeface="微软雅黑" pitchFamily="34" charset="-122"/>
                <a:ea typeface="微软雅黑" pitchFamily="34" charset="-122"/>
              </a:rPr>
              <a:t>数据</a:t>
            </a:r>
            <a:r>
              <a:rPr lang="zh-CN" altLang="en-US" sz="1600" b="1" dirty="0" smtClean="0">
                <a:latin typeface="微软雅黑" pitchFamily="34" charset="-122"/>
                <a:ea typeface="微软雅黑" pitchFamily="34" charset="-122"/>
              </a:rPr>
              <a:t>，数据帧</a:t>
            </a:r>
            <a:r>
              <a:rPr lang="zh-CN" altLang="en-US" sz="1600" b="1" dirty="0">
                <a:latin typeface="微软雅黑" pitchFamily="34" charset="-122"/>
                <a:ea typeface="微软雅黑" pitchFamily="34" charset="-122"/>
              </a:rPr>
              <a:t>必须经过 </a:t>
            </a:r>
            <a:r>
              <a:rPr lang="en-US" altLang="zh-CN" sz="1600" b="1" dirty="0" smtClean="0">
                <a:latin typeface="微软雅黑" pitchFamily="34" charset="-122"/>
                <a:ea typeface="微软雅黑" pitchFamily="34" charset="-122"/>
              </a:rPr>
              <a:t>AP</a:t>
            </a:r>
            <a:r>
              <a:rPr lang="en-US" altLang="zh-CN" sz="1600" b="1" baseline="-25000" dirty="0" smtClean="0">
                <a:latin typeface="微软雅黑" pitchFamily="34" charset="-122"/>
                <a:ea typeface="微软雅黑" pitchFamily="34" charset="-122"/>
              </a:rPr>
              <a:t>2</a:t>
            </a:r>
            <a:r>
              <a:rPr lang="en-US" altLang="zh-CN" sz="1600" b="1" dirty="0" smtClean="0">
                <a:latin typeface="微软雅黑" pitchFamily="34" charset="-122"/>
                <a:ea typeface="微软雅黑" pitchFamily="34" charset="-122"/>
              </a:rPr>
              <a:t> </a:t>
            </a:r>
            <a:r>
              <a:rPr lang="zh-CN" altLang="en-US" sz="1600" b="1" dirty="0" smtClean="0">
                <a:latin typeface="微软雅黑" pitchFamily="34" charset="-122"/>
                <a:ea typeface="微软雅黑" pitchFamily="34" charset="-122"/>
              </a:rPr>
              <a:t>转发。</a:t>
            </a:r>
            <a:endParaRPr lang="zh-CN" altLang="en-US" sz="1600" b="1" dirty="0">
              <a:latin typeface="微软雅黑" pitchFamily="34" charset="-122"/>
              <a:ea typeface="微软雅黑" pitchFamily="34" charset="-122"/>
            </a:endParaRPr>
          </a:p>
        </p:txBody>
      </p:sp>
      <p:sp>
        <p:nvSpPr>
          <p:cNvPr id="5" name="Line 76"/>
          <p:cNvSpPr>
            <a:spLocks noChangeShapeType="1"/>
          </p:cNvSpPr>
          <p:nvPr/>
        </p:nvSpPr>
        <p:spPr bwMode="auto">
          <a:xfrm>
            <a:off x="3418995" y="2558330"/>
            <a:ext cx="65219" cy="485633"/>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6" name="Oval 77"/>
          <p:cNvSpPr>
            <a:spLocks noChangeArrowheads="1"/>
          </p:cNvSpPr>
          <p:nvPr/>
        </p:nvSpPr>
        <p:spPr bwMode="auto">
          <a:xfrm>
            <a:off x="4339310" y="1611511"/>
            <a:ext cx="4207364" cy="2138378"/>
          </a:xfrm>
          <a:prstGeom prst="ellipse">
            <a:avLst/>
          </a:prstGeom>
          <a:solidFill>
            <a:schemeClr val="bg1"/>
          </a:solidFill>
          <a:ln w="6350">
            <a:solidFill>
              <a:schemeClr val="tx1"/>
            </a:solidFill>
            <a:prstDash val="dash"/>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7" name="Picture 78" descr="D-Link%20DI-713P%20Wireless%20Broadband%20route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739530" y="2126869"/>
            <a:ext cx="684077" cy="525768"/>
          </a:xfrm>
          <a:prstGeom prst="rect">
            <a:avLst/>
          </a:prstGeom>
          <a:noFill/>
          <a:extLst>
            <a:ext uri="{909E8E84-426E-40DD-AFC4-6F175D3DCCD1}">
              <a14:hiddenFill xmlns:a14="http://schemas.microsoft.com/office/drawing/2010/main" xmlns="">
                <a:solidFill>
                  <a:srgbClr val="FFFFFF"/>
                </a:solidFill>
              </a14:hiddenFill>
            </a:ext>
          </a:extLst>
        </p:spPr>
      </p:pic>
      <p:sp>
        <p:nvSpPr>
          <p:cNvPr id="8" name="Text Box 79"/>
          <p:cNvSpPr txBox="1">
            <a:spLocks noChangeArrowheads="1"/>
          </p:cNvSpPr>
          <p:nvPr/>
        </p:nvSpPr>
        <p:spPr bwMode="auto">
          <a:xfrm>
            <a:off x="5181362" y="2011157"/>
            <a:ext cx="463588"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AP</a:t>
            </a:r>
            <a:r>
              <a:rPr kumimoji="1" lang="en-US" altLang="zh-CN" sz="1200" b="1" baseline="-25000">
                <a:latin typeface="微软雅黑" panose="020B0503020204020204" pitchFamily="34" charset="-122"/>
                <a:ea typeface="微软雅黑" panose="020B0503020204020204" pitchFamily="34" charset="-122"/>
              </a:rPr>
              <a:t>1</a:t>
            </a:r>
          </a:p>
        </p:txBody>
      </p:sp>
      <p:grpSp>
        <p:nvGrpSpPr>
          <p:cNvPr id="42" name="Group 113"/>
          <p:cNvGrpSpPr>
            <a:grpSpLocks/>
          </p:cNvGrpSpPr>
          <p:nvPr/>
        </p:nvGrpSpPr>
        <p:grpSpPr bwMode="auto">
          <a:xfrm>
            <a:off x="4496599" y="1854970"/>
            <a:ext cx="842052" cy="556537"/>
            <a:chOff x="1565" y="1797"/>
            <a:chExt cx="581" cy="416"/>
          </a:xfrm>
          <a:solidFill>
            <a:srgbClr val="0000FF"/>
          </a:solidFill>
        </p:grpSpPr>
        <p:sp>
          <p:nvSpPr>
            <p:cNvPr id="43" name="Freeform 114"/>
            <p:cNvSpPr>
              <a:spLocks/>
            </p:cNvSpPr>
            <p:nvPr/>
          </p:nvSpPr>
          <p:spPr bwMode="auto">
            <a:xfrm>
              <a:off x="1565" y="1797"/>
              <a:ext cx="128" cy="189"/>
            </a:xfrm>
            <a:custGeom>
              <a:avLst/>
              <a:gdLst>
                <a:gd name="T0" fmla="*/ 0 w 336"/>
                <a:gd name="T1" fmla="*/ 0 h 358"/>
                <a:gd name="T2" fmla="*/ 283 w 336"/>
                <a:gd name="T3" fmla="*/ 232 h 358"/>
                <a:gd name="T4" fmla="*/ 191 w 336"/>
                <a:gd name="T5" fmla="*/ 219 h 358"/>
                <a:gd name="T6" fmla="*/ 336 w 336"/>
                <a:gd name="T7" fmla="*/ 358 h 358"/>
                <a:gd name="T8" fmla="*/ 53 w 336"/>
                <a:gd name="T9" fmla="*/ 166 h 358"/>
                <a:gd name="T10" fmla="*/ 171 w 336"/>
                <a:gd name="T11" fmla="*/ 186 h 358"/>
                <a:gd name="T12" fmla="*/ 0 w 336"/>
                <a:gd name="T13" fmla="*/ 0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0" y="0"/>
                  </a:moveTo>
                  <a:lnTo>
                    <a:pt x="283" y="232"/>
                  </a:lnTo>
                  <a:lnTo>
                    <a:pt x="191" y="219"/>
                  </a:lnTo>
                  <a:lnTo>
                    <a:pt x="336" y="358"/>
                  </a:lnTo>
                  <a:lnTo>
                    <a:pt x="53" y="166"/>
                  </a:lnTo>
                  <a:lnTo>
                    <a:pt x="171" y="186"/>
                  </a:lnTo>
                  <a:lnTo>
                    <a:pt x="0" y="0"/>
                  </a:lnTo>
                  <a:close/>
                </a:path>
              </a:pathLst>
            </a:custGeom>
            <a:grpFill/>
            <a:ln w="6350">
              <a:solidFill>
                <a:srgbClr val="0000FF"/>
              </a:solidFill>
              <a:round/>
              <a:headEnd/>
              <a:tailEnd/>
            </a:ln>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44" name="Freeform 115"/>
            <p:cNvSpPr>
              <a:spLocks/>
            </p:cNvSpPr>
            <p:nvPr/>
          </p:nvSpPr>
          <p:spPr bwMode="auto">
            <a:xfrm>
              <a:off x="2018" y="2024"/>
              <a:ext cx="128" cy="189"/>
            </a:xfrm>
            <a:custGeom>
              <a:avLst/>
              <a:gdLst>
                <a:gd name="T0" fmla="*/ 336 w 336"/>
                <a:gd name="T1" fmla="*/ 358 h 358"/>
                <a:gd name="T2" fmla="*/ 52 w 336"/>
                <a:gd name="T3" fmla="*/ 126 h 358"/>
                <a:gd name="T4" fmla="*/ 145 w 336"/>
                <a:gd name="T5" fmla="*/ 139 h 358"/>
                <a:gd name="T6" fmla="*/ 0 w 336"/>
                <a:gd name="T7" fmla="*/ 0 h 358"/>
                <a:gd name="T8" fmla="*/ 283 w 336"/>
                <a:gd name="T9" fmla="*/ 192 h 358"/>
                <a:gd name="T10" fmla="*/ 164 w 336"/>
                <a:gd name="T11" fmla="*/ 172 h 358"/>
                <a:gd name="T12" fmla="*/ 336 w 336"/>
                <a:gd name="T13" fmla="*/ 358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336" y="358"/>
                  </a:moveTo>
                  <a:lnTo>
                    <a:pt x="52" y="126"/>
                  </a:lnTo>
                  <a:lnTo>
                    <a:pt x="145" y="139"/>
                  </a:lnTo>
                  <a:lnTo>
                    <a:pt x="0" y="0"/>
                  </a:lnTo>
                  <a:lnTo>
                    <a:pt x="283" y="192"/>
                  </a:lnTo>
                  <a:lnTo>
                    <a:pt x="164" y="172"/>
                  </a:lnTo>
                  <a:lnTo>
                    <a:pt x="336" y="358"/>
                  </a:lnTo>
                  <a:close/>
                </a:path>
              </a:pathLst>
            </a:custGeom>
            <a:grpFill/>
            <a:ln w="6350">
              <a:solidFill>
                <a:srgbClr val="0000FF"/>
              </a:solidFill>
              <a:round/>
              <a:headEnd/>
              <a:tailEnd/>
            </a:ln>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45" name="Freeform 116"/>
            <p:cNvSpPr>
              <a:spLocks/>
            </p:cNvSpPr>
            <p:nvPr/>
          </p:nvSpPr>
          <p:spPr bwMode="auto">
            <a:xfrm>
              <a:off x="1565" y="2017"/>
              <a:ext cx="128" cy="189"/>
            </a:xfrm>
            <a:custGeom>
              <a:avLst/>
              <a:gdLst>
                <a:gd name="T0" fmla="*/ 0 w 336"/>
                <a:gd name="T1" fmla="*/ 358 h 358"/>
                <a:gd name="T2" fmla="*/ 283 w 336"/>
                <a:gd name="T3" fmla="*/ 126 h 358"/>
                <a:gd name="T4" fmla="*/ 191 w 336"/>
                <a:gd name="T5" fmla="*/ 139 h 358"/>
                <a:gd name="T6" fmla="*/ 336 w 336"/>
                <a:gd name="T7" fmla="*/ 0 h 358"/>
                <a:gd name="T8" fmla="*/ 52 w 336"/>
                <a:gd name="T9" fmla="*/ 192 h 358"/>
                <a:gd name="T10" fmla="*/ 171 w 336"/>
                <a:gd name="T11" fmla="*/ 172 h 358"/>
                <a:gd name="T12" fmla="*/ 0 w 336"/>
                <a:gd name="T13" fmla="*/ 358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0" y="358"/>
                  </a:moveTo>
                  <a:lnTo>
                    <a:pt x="283" y="126"/>
                  </a:lnTo>
                  <a:lnTo>
                    <a:pt x="191" y="139"/>
                  </a:lnTo>
                  <a:lnTo>
                    <a:pt x="336" y="0"/>
                  </a:lnTo>
                  <a:lnTo>
                    <a:pt x="52" y="192"/>
                  </a:lnTo>
                  <a:lnTo>
                    <a:pt x="171" y="172"/>
                  </a:lnTo>
                  <a:lnTo>
                    <a:pt x="0" y="358"/>
                  </a:lnTo>
                  <a:close/>
                </a:path>
              </a:pathLst>
            </a:custGeom>
            <a:grpFill/>
            <a:ln w="6350">
              <a:solidFill>
                <a:srgbClr val="0000FF"/>
              </a:solidFill>
              <a:round/>
              <a:headEnd/>
              <a:tailEnd/>
            </a:ln>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46" name="Freeform 117"/>
            <p:cNvSpPr>
              <a:spLocks/>
            </p:cNvSpPr>
            <p:nvPr/>
          </p:nvSpPr>
          <p:spPr bwMode="auto">
            <a:xfrm>
              <a:off x="2018" y="1797"/>
              <a:ext cx="128" cy="189"/>
            </a:xfrm>
            <a:custGeom>
              <a:avLst/>
              <a:gdLst>
                <a:gd name="T0" fmla="*/ 336 w 336"/>
                <a:gd name="T1" fmla="*/ 0 h 358"/>
                <a:gd name="T2" fmla="*/ 53 w 336"/>
                <a:gd name="T3" fmla="*/ 232 h 358"/>
                <a:gd name="T4" fmla="*/ 145 w 336"/>
                <a:gd name="T5" fmla="*/ 219 h 358"/>
                <a:gd name="T6" fmla="*/ 0 w 336"/>
                <a:gd name="T7" fmla="*/ 358 h 358"/>
                <a:gd name="T8" fmla="*/ 283 w 336"/>
                <a:gd name="T9" fmla="*/ 166 h 358"/>
                <a:gd name="T10" fmla="*/ 165 w 336"/>
                <a:gd name="T11" fmla="*/ 186 h 358"/>
                <a:gd name="T12" fmla="*/ 336 w 336"/>
                <a:gd name="T13" fmla="*/ 0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336" y="0"/>
                  </a:moveTo>
                  <a:lnTo>
                    <a:pt x="53" y="232"/>
                  </a:lnTo>
                  <a:lnTo>
                    <a:pt x="145" y="219"/>
                  </a:lnTo>
                  <a:lnTo>
                    <a:pt x="0" y="358"/>
                  </a:lnTo>
                  <a:lnTo>
                    <a:pt x="283" y="166"/>
                  </a:lnTo>
                  <a:lnTo>
                    <a:pt x="165" y="186"/>
                  </a:lnTo>
                  <a:lnTo>
                    <a:pt x="336" y="0"/>
                  </a:lnTo>
                  <a:close/>
                </a:path>
              </a:pathLst>
            </a:custGeom>
            <a:grpFill/>
            <a:ln w="6350">
              <a:solidFill>
                <a:srgbClr val="0000FF"/>
              </a:solidFill>
              <a:round/>
              <a:headEnd/>
              <a:tailEnd/>
            </a:ln>
          </p:spPr>
          <p:txBody>
            <a:bodyPr/>
            <a:lstStyle/>
            <a:p>
              <a:endParaRPr lang="zh-CN" altLang="en-US" sz="1400" b="1">
                <a:latin typeface="微软雅黑" panose="020B0503020204020204" pitchFamily="34" charset="-122"/>
                <a:ea typeface="微软雅黑" panose="020B0503020204020204" pitchFamily="34" charset="-122"/>
              </a:endParaRPr>
            </a:p>
          </p:txBody>
        </p:sp>
      </p:grpSp>
      <p:sp>
        <p:nvSpPr>
          <p:cNvPr id="47" name="Text Box 118"/>
          <p:cNvSpPr txBox="1">
            <a:spLocks noChangeArrowheads="1"/>
          </p:cNvSpPr>
          <p:nvPr/>
        </p:nvSpPr>
        <p:spPr bwMode="auto">
          <a:xfrm>
            <a:off x="6508935" y="1769009"/>
            <a:ext cx="538930" cy="249299"/>
          </a:xfrm>
          <a:prstGeom prst="rect">
            <a:avLst/>
          </a:prstGeom>
          <a:noFill/>
          <a:ln>
            <a:noFill/>
          </a:ln>
          <a:effectLst/>
          <a:extLst/>
        </p:spPr>
        <p:txBody>
          <a:bodyPr wrap="none">
            <a:spAutoFit/>
          </a:bodyPr>
          <a:lstStyle/>
          <a:p>
            <a:pPr>
              <a:lnSpc>
                <a:spcPct val="85000"/>
              </a:lnSpc>
            </a:pPr>
            <a:r>
              <a:rPr kumimoji="1" lang="en-US" altLang="zh-CN" sz="1200" b="1" dirty="0">
                <a:latin typeface="微软雅黑" panose="020B0503020204020204" pitchFamily="34" charset="-122"/>
                <a:ea typeface="微软雅黑" panose="020B0503020204020204" pitchFamily="34" charset="-122"/>
              </a:rPr>
              <a:t>BSS</a:t>
            </a:r>
            <a:r>
              <a:rPr kumimoji="1" lang="en-US" altLang="zh-CN" sz="1200" b="1" baseline="-25000" dirty="0">
                <a:latin typeface="微软雅黑" panose="020B0503020204020204" pitchFamily="34" charset="-122"/>
                <a:ea typeface="微软雅黑" panose="020B0503020204020204" pitchFamily="34" charset="-122"/>
              </a:rPr>
              <a:t>1</a:t>
            </a:r>
          </a:p>
        </p:txBody>
      </p:sp>
      <p:sp>
        <p:nvSpPr>
          <p:cNvPr id="48" name="Text Box 119"/>
          <p:cNvSpPr txBox="1">
            <a:spLocks noChangeArrowheads="1"/>
          </p:cNvSpPr>
          <p:nvPr/>
        </p:nvSpPr>
        <p:spPr bwMode="auto">
          <a:xfrm>
            <a:off x="8048109" y="2180740"/>
            <a:ext cx="300082"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A</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49" name="Text Box 120"/>
          <p:cNvSpPr txBox="1">
            <a:spLocks noChangeArrowheads="1"/>
          </p:cNvSpPr>
          <p:nvPr/>
        </p:nvSpPr>
        <p:spPr bwMode="auto">
          <a:xfrm>
            <a:off x="7414832" y="3075391"/>
            <a:ext cx="290464"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B</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50" name="Line 121"/>
          <p:cNvSpPr>
            <a:spLocks noChangeShapeType="1"/>
          </p:cNvSpPr>
          <p:nvPr/>
        </p:nvSpPr>
        <p:spPr bwMode="auto">
          <a:xfrm flipH="1">
            <a:off x="5391512" y="2324209"/>
            <a:ext cx="2394764" cy="21405"/>
          </a:xfrm>
          <a:prstGeom prst="line">
            <a:avLst/>
          </a:prstGeom>
          <a:noFill/>
          <a:ln w="28575">
            <a:solidFill>
              <a:srgbClr val="0066FF"/>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51" name="Rectangle 122"/>
          <p:cNvSpPr>
            <a:spLocks noChangeArrowheads="1"/>
          </p:cNvSpPr>
          <p:nvPr/>
        </p:nvSpPr>
        <p:spPr bwMode="auto">
          <a:xfrm>
            <a:off x="6246609" y="2132900"/>
            <a:ext cx="985534" cy="425430"/>
          </a:xfrm>
          <a:prstGeom prst="rect">
            <a:avLst/>
          </a:prstGeom>
          <a:solidFill>
            <a:srgbClr val="0070C0"/>
          </a:solidFill>
          <a:ln w="6350">
            <a:solidFill>
              <a:schemeClr val="tx1"/>
            </a:solidFill>
            <a:miter lim="800000"/>
            <a:headEnd/>
            <a:tailEnd/>
          </a:ln>
          <a:effectLst/>
        </p:spPr>
        <p:txBody>
          <a:bodyPr wrap="none" anchor="ctr"/>
          <a:lstStyle/>
          <a:p>
            <a:pPr algn="ctr"/>
            <a:r>
              <a:rPr lang="zh-CN" altLang="en-US" sz="1200" b="1" dirty="0">
                <a:solidFill>
                  <a:schemeClr val="bg1"/>
                </a:solidFill>
                <a:latin typeface="微软雅黑" panose="020B0503020204020204" pitchFamily="34" charset="-122"/>
                <a:ea typeface="微软雅黑" panose="020B0503020204020204" pitchFamily="34" charset="-122"/>
              </a:rPr>
              <a:t>去往 </a:t>
            </a:r>
            <a:r>
              <a:rPr lang="en-US" altLang="zh-CN" sz="1200" b="1" dirty="0">
                <a:solidFill>
                  <a:schemeClr val="bg1"/>
                </a:solidFill>
                <a:latin typeface="微软雅黑" panose="020B0503020204020204" pitchFamily="34" charset="-122"/>
                <a:ea typeface="微软雅黑" panose="020B0503020204020204" pitchFamily="34" charset="-122"/>
              </a:rPr>
              <a:t>AP = 1</a:t>
            </a:r>
          </a:p>
          <a:p>
            <a:pPr algn="ctr"/>
            <a:r>
              <a:rPr lang="zh-CN" altLang="en-US" sz="1200" b="1" dirty="0">
                <a:solidFill>
                  <a:schemeClr val="bg1"/>
                </a:solidFill>
                <a:latin typeface="微软雅黑" panose="020B0503020204020204" pitchFamily="34" charset="-122"/>
                <a:ea typeface="微软雅黑" panose="020B0503020204020204" pitchFamily="34" charset="-122"/>
              </a:rPr>
              <a:t>来自 </a:t>
            </a:r>
            <a:r>
              <a:rPr lang="en-US" altLang="zh-CN" sz="1200" b="1" dirty="0">
                <a:solidFill>
                  <a:schemeClr val="bg1"/>
                </a:solidFill>
                <a:latin typeface="微软雅黑" panose="020B0503020204020204" pitchFamily="34" charset="-122"/>
                <a:ea typeface="微软雅黑" panose="020B0503020204020204" pitchFamily="34" charset="-122"/>
              </a:rPr>
              <a:t>AP = 0</a:t>
            </a:r>
          </a:p>
        </p:txBody>
      </p:sp>
      <p:sp>
        <p:nvSpPr>
          <p:cNvPr id="52" name="Line 123"/>
          <p:cNvSpPr>
            <a:spLocks noChangeShapeType="1"/>
          </p:cNvSpPr>
          <p:nvPr/>
        </p:nvSpPr>
        <p:spPr bwMode="auto">
          <a:xfrm flipV="1">
            <a:off x="3550882" y="2437924"/>
            <a:ext cx="1247861" cy="60203"/>
          </a:xfrm>
          <a:prstGeom prst="line">
            <a:avLst/>
          </a:prstGeom>
          <a:noFill/>
          <a:ln w="28575">
            <a:solidFill>
              <a:srgbClr val="0066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53" name="Line 124"/>
          <p:cNvSpPr>
            <a:spLocks noChangeShapeType="1"/>
          </p:cNvSpPr>
          <p:nvPr/>
        </p:nvSpPr>
        <p:spPr bwMode="auto">
          <a:xfrm>
            <a:off x="5194405" y="2558330"/>
            <a:ext cx="1972519" cy="667578"/>
          </a:xfrm>
          <a:prstGeom prst="line">
            <a:avLst/>
          </a:prstGeom>
          <a:noFill/>
          <a:ln w="28575">
            <a:solidFill>
              <a:srgbClr val="0066FF"/>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54" name="Rectangle 125"/>
          <p:cNvSpPr>
            <a:spLocks noChangeArrowheads="1"/>
          </p:cNvSpPr>
          <p:nvPr/>
        </p:nvSpPr>
        <p:spPr bwMode="auto">
          <a:xfrm rot="1192993">
            <a:off x="5720507" y="2680073"/>
            <a:ext cx="985534" cy="425430"/>
          </a:xfrm>
          <a:prstGeom prst="rect">
            <a:avLst/>
          </a:prstGeom>
          <a:solidFill>
            <a:srgbClr val="0070C0"/>
          </a:solidFill>
          <a:ln w="6350">
            <a:solidFill>
              <a:schemeClr val="tx1"/>
            </a:solidFill>
            <a:miter lim="800000"/>
            <a:headEnd/>
            <a:tailEnd/>
          </a:ln>
          <a:effectLst/>
        </p:spPr>
        <p:txBody>
          <a:bodyPr wrap="none" anchor="ctr"/>
          <a:lstStyle/>
          <a:p>
            <a:pPr algn="ctr"/>
            <a:r>
              <a:rPr lang="zh-CN" altLang="en-US" sz="1200" b="1" dirty="0">
                <a:solidFill>
                  <a:schemeClr val="bg1"/>
                </a:solidFill>
                <a:latin typeface="微软雅黑" panose="020B0503020204020204" pitchFamily="34" charset="-122"/>
                <a:ea typeface="微软雅黑" panose="020B0503020204020204" pitchFamily="34" charset="-122"/>
              </a:rPr>
              <a:t>去往 </a:t>
            </a:r>
            <a:r>
              <a:rPr lang="en-US" altLang="zh-CN" sz="1200" b="1" dirty="0">
                <a:solidFill>
                  <a:schemeClr val="bg1"/>
                </a:solidFill>
                <a:latin typeface="微软雅黑" panose="020B0503020204020204" pitchFamily="34" charset="-122"/>
                <a:ea typeface="微软雅黑" panose="020B0503020204020204" pitchFamily="34" charset="-122"/>
              </a:rPr>
              <a:t>AP = 0</a:t>
            </a:r>
          </a:p>
          <a:p>
            <a:pPr algn="ctr"/>
            <a:r>
              <a:rPr lang="zh-CN" altLang="en-US" sz="1200" b="1" dirty="0">
                <a:solidFill>
                  <a:schemeClr val="bg1"/>
                </a:solidFill>
                <a:latin typeface="微软雅黑" panose="020B0503020204020204" pitchFamily="34" charset="-122"/>
                <a:ea typeface="微软雅黑" panose="020B0503020204020204" pitchFamily="34" charset="-122"/>
              </a:rPr>
              <a:t>来自 </a:t>
            </a:r>
            <a:r>
              <a:rPr lang="en-US" altLang="zh-CN" sz="1200" b="1" dirty="0">
                <a:solidFill>
                  <a:schemeClr val="bg1"/>
                </a:solidFill>
                <a:latin typeface="微软雅黑" panose="020B0503020204020204" pitchFamily="34" charset="-122"/>
                <a:ea typeface="微软雅黑" panose="020B0503020204020204" pitchFamily="34" charset="-122"/>
              </a:rPr>
              <a:t>AP = 1</a:t>
            </a:r>
          </a:p>
        </p:txBody>
      </p:sp>
      <p:sp>
        <p:nvSpPr>
          <p:cNvPr id="55" name="Line 126"/>
          <p:cNvSpPr>
            <a:spLocks noChangeShapeType="1"/>
          </p:cNvSpPr>
          <p:nvPr/>
        </p:nvSpPr>
        <p:spPr bwMode="auto">
          <a:xfrm flipV="1">
            <a:off x="2236354" y="2498128"/>
            <a:ext cx="1050753" cy="243485"/>
          </a:xfrm>
          <a:prstGeom prst="line">
            <a:avLst/>
          </a:prstGeom>
          <a:noFill/>
          <a:ln w="28575">
            <a:solidFill>
              <a:srgbClr val="0066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56" name="Picture 127" descr="D-Link%20DI-713P%20Wireless%20Broadband%20route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578364" y="2437924"/>
            <a:ext cx="684077" cy="525768"/>
          </a:xfrm>
          <a:prstGeom prst="rect">
            <a:avLst/>
          </a:prstGeom>
          <a:noFill/>
          <a:extLst>
            <a:ext uri="{909E8E84-426E-40DD-AFC4-6F175D3DCCD1}">
              <a14:hiddenFill xmlns:a14="http://schemas.microsoft.com/office/drawing/2010/main" xmlns="">
                <a:solidFill>
                  <a:srgbClr val="FFFFFF"/>
                </a:solidFill>
              </a14:hiddenFill>
            </a:ext>
          </a:extLst>
        </p:spPr>
      </p:pic>
      <p:pic>
        <p:nvPicPr>
          <p:cNvPr id="59" name="Picture 130"/>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156668" y="2376384"/>
            <a:ext cx="547841" cy="2301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sp>
        <p:nvSpPr>
          <p:cNvPr id="60" name="Text Box 131"/>
          <p:cNvSpPr txBox="1">
            <a:spLocks noChangeArrowheads="1"/>
          </p:cNvSpPr>
          <p:nvPr/>
        </p:nvSpPr>
        <p:spPr bwMode="auto">
          <a:xfrm>
            <a:off x="3221887" y="2132899"/>
            <a:ext cx="292068"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R</a:t>
            </a:r>
            <a:endParaRPr kumimoji="1" lang="en-US" altLang="zh-CN" sz="1200" b="1" baseline="-25000">
              <a:latin typeface="微软雅黑" panose="020B0503020204020204" pitchFamily="34" charset="-122"/>
              <a:ea typeface="微软雅黑" panose="020B0503020204020204" pitchFamily="34" charset="-122"/>
            </a:endParaRPr>
          </a:p>
        </p:txBody>
      </p:sp>
      <p:sp>
        <p:nvSpPr>
          <p:cNvPr id="62" name="Text Box 133"/>
          <p:cNvSpPr txBox="1">
            <a:spLocks noChangeArrowheads="1"/>
          </p:cNvSpPr>
          <p:nvPr/>
        </p:nvSpPr>
        <p:spPr bwMode="auto">
          <a:xfrm>
            <a:off x="855155" y="2436588"/>
            <a:ext cx="538930" cy="249299"/>
          </a:xfrm>
          <a:prstGeom prst="rect">
            <a:avLst/>
          </a:prstGeom>
          <a:noFill/>
          <a:ln>
            <a:noFill/>
          </a:ln>
          <a:effectLst/>
          <a:extLst/>
        </p:spPr>
        <p:txBody>
          <a:bodyPr wrap="none">
            <a:spAutoFit/>
          </a:bodyPr>
          <a:lstStyle/>
          <a:p>
            <a:pPr>
              <a:lnSpc>
                <a:spcPct val="85000"/>
              </a:lnSpc>
            </a:pPr>
            <a:r>
              <a:rPr kumimoji="1" lang="en-US" altLang="zh-CN" sz="1200" b="1" dirty="0">
                <a:latin typeface="微软雅黑" panose="020B0503020204020204" pitchFamily="34" charset="-122"/>
                <a:ea typeface="微软雅黑" panose="020B0503020204020204" pitchFamily="34" charset="-122"/>
              </a:rPr>
              <a:t>BSS</a:t>
            </a:r>
            <a:r>
              <a:rPr kumimoji="1" lang="en-US" altLang="zh-CN" sz="1200" b="1" baseline="-25000" dirty="0">
                <a:latin typeface="微软雅黑" panose="020B0503020204020204" pitchFamily="34" charset="-122"/>
                <a:ea typeface="微软雅黑" panose="020B0503020204020204" pitchFamily="34" charset="-122"/>
              </a:rPr>
              <a:t>2</a:t>
            </a:r>
          </a:p>
        </p:txBody>
      </p:sp>
      <p:sp>
        <p:nvSpPr>
          <p:cNvPr id="63" name="Text Box 134"/>
          <p:cNvSpPr txBox="1">
            <a:spLocks noChangeArrowheads="1"/>
          </p:cNvSpPr>
          <p:nvPr/>
        </p:nvSpPr>
        <p:spPr bwMode="auto">
          <a:xfrm>
            <a:off x="1907358" y="2375046"/>
            <a:ext cx="463588"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AP</a:t>
            </a:r>
            <a:r>
              <a:rPr kumimoji="1" lang="en-US" altLang="zh-CN" sz="1200" b="1" baseline="-25000" dirty="0">
                <a:latin typeface="微软雅黑" panose="020B0503020204020204" pitchFamily="34" charset="-122"/>
                <a:ea typeface="微软雅黑" panose="020B0503020204020204" pitchFamily="34" charset="-122"/>
              </a:rPr>
              <a:t>2</a:t>
            </a:r>
          </a:p>
        </p:txBody>
      </p:sp>
      <p:sp>
        <p:nvSpPr>
          <p:cNvPr id="75" name="Text Box 146"/>
          <p:cNvSpPr txBox="1">
            <a:spLocks noChangeArrowheads="1"/>
          </p:cNvSpPr>
          <p:nvPr/>
        </p:nvSpPr>
        <p:spPr bwMode="auto">
          <a:xfrm>
            <a:off x="1184149" y="3007821"/>
            <a:ext cx="288862"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C</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76" name="Text Box 147"/>
          <p:cNvSpPr txBox="1">
            <a:spLocks noChangeArrowheads="1"/>
          </p:cNvSpPr>
          <p:nvPr/>
        </p:nvSpPr>
        <p:spPr bwMode="auto">
          <a:xfrm>
            <a:off x="3420444" y="2556991"/>
            <a:ext cx="279244" cy="276999"/>
          </a:xfrm>
          <a:prstGeom prst="rect">
            <a:avLst/>
          </a:prstGeom>
          <a:solidFill>
            <a:srgbClr val="99FF66"/>
          </a:solidFill>
          <a:ln w="28575">
            <a:solidFill>
              <a:srgbClr val="CC00CC"/>
            </a:solidFill>
            <a:miter lim="800000"/>
            <a:headEnd/>
            <a:tailEnd/>
          </a:ln>
          <a:effectLs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0</a:t>
            </a:r>
            <a:endParaRPr kumimoji="1" lang="en-US" altLang="zh-CN" sz="1200" b="1" baseline="-25000">
              <a:latin typeface="微软雅黑" panose="020B0503020204020204" pitchFamily="34" charset="-122"/>
              <a:ea typeface="微软雅黑" panose="020B0503020204020204" pitchFamily="34" charset="-122"/>
            </a:endParaRPr>
          </a:p>
        </p:txBody>
      </p:sp>
      <p:sp>
        <p:nvSpPr>
          <p:cNvPr id="77" name="Text Box 148"/>
          <p:cNvSpPr txBox="1">
            <a:spLocks noChangeArrowheads="1"/>
          </p:cNvSpPr>
          <p:nvPr/>
        </p:nvSpPr>
        <p:spPr bwMode="auto">
          <a:xfrm>
            <a:off x="3616102" y="2193102"/>
            <a:ext cx="279244"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1</a:t>
            </a:r>
            <a:endParaRPr kumimoji="1" lang="en-US" altLang="zh-CN" sz="1200" b="1" baseline="-25000">
              <a:latin typeface="微软雅黑" panose="020B0503020204020204" pitchFamily="34" charset="-122"/>
              <a:ea typeface="微软雅黑" panose="020B0503020204020204" pitchFamily="34" charset="-122"/>
            </a:endParaRPr>
          </a:p>
        </p:txBody>
      </p:sp>
      <p:sp>
        <p:nvSpPr>
          <p:cNvPr id="78" name="Text Box 149"/>
          <p:cNvSpPr txBox="1">
            <a:spLocks noChangeArrowheads="1"/>
          </p:cNvSpPr>
          <p:nvPr/>
        </p:nvSpPr>
        <p:spPr bwMode="auto">
          <a:xfrm>
            <a:off x="2892893" y="2273371"/>
            <a:ext cx="279244"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2</a:t>
            </a:r>
            <a:endParaRPr kumimoji="1" lang="en-US" altLang="zh-CN" sz="1200" b="1" baseline="-25000">
              <a:latin typeface="微软雅黑" panose="020B0503020204020204" pitchFamily="34" charset="-122"/>
              <a:ea typeface="微软雅黑" panose="020B0503020204020204" pitchFamily="34" charset="-122"/>
            </a:endParaRPr>
          </a:p>
        </p:txBody>
      </p:sp>
      <p:grpSp>
        <p:nvGrpSpPr>
          <p:cNvPr id="80" name="组合 79"/>
          <p:cNvGrpSpPr/>
          <p:nvPr/>
        </p:nvGrpSpPr>
        <p:grpSpPr>
          <a:xfrm>
            <a:off x="870151" y="2845939"/>
            <a:ext cx="451937" cy="484303"/>
            <a:chOff x="2565534" y="4101618"/>
            <a:chExt cx="360485" cy="386301"/>
          </a:xfrm>
        </p:grpSpPr>
        <p:sp>
          <p:nvSpPr>
            <p:cNvPr id="81"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grpSp>
          <p:nvGrpSpPr>
            <p:cNvPr id="82" name="Group 424"/>
            <p:cNvGrpSpPr>
              <a:grpSpLocks/>
            </p:cNvGrpSpPr>
            <p:nvPr/>
          </p:nvGrpSpPr>
          <p:grpSpPr bwMode="auto">
            <a:xfrm>
              <a:off x="2565534" y="4101618"/>
              <a:ext cx="360485" cy="119330"/>
              <a:chOff x="748" y="2251"/>
              <a:chExt cx="306" cy="90"/>
            </a:xfrm>
          </p:grpSpPr>
          <p:sp>
            <p:nvSpPr>
              <p:cNvPr id="84"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5"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6"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7"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8"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9"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83" name="Picture 200" descr="jisuanji"/>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90" name="Group 107"/>
          <p:cNvGrpSpPr>
            <a:grpSpLocks/>
          </p:cNvGrpSpPr>
          <p:nvPr/>
        </p:nvGrpSpPr>
        <p:grpSpPr bwMode="auto">
          <a:xfrm>
            <a:off x="2657414" y="2833991"/>
            <a:ext cx="1628836" cy="970216"/>
            <a:chOff x="2248" y="820"/>
            <a:chExt cx="2248" cy="883"/>
          </a:xfrm>
        </p:grpSpPr>
        <p:grpSp>
          <p:nvGrpSpPr>
            <p:cNvPr id="91" name="Group 108"/>
            <p:cNvGrpSpPr>
              <a:grpSpLocks/>
            </p:cNvGrpSpPr>
            <p:nvPr/>
          </p:nvGrpSpPr>
          <p:grpSpPr bwMode="auto">
            <a:xfrm>
              <a:off x="3567" y="902"/>
              <a:ext cx="929" cy="759"/>
              <a:chOff x="3567" y="902"/>
              <a:chExt cx="929" cy="759"/>
            </a:xfrm>
          </p:grpSpPr>
          <p:grpSp>
            <p:nvGrpSpPr>
              <p:cNvPr id="121" name="Group 109"/>
              <p:cNvGrpSpPr>
                <a:grpSpLocks/>
              </p:cNvGrpSpPr>
              <p:nvPr/>
            </p:nvGrpSpPr>
            <p:grpSpPr bwMode="auto">
              <a:xfrm>
                <a:off x="3926" y="902"/>
                <a:ext cx="570" cy="611"/>
                <a:chOff x="3926" y="902"/>
                <a:chExt cx="570" cy="611"/>
              </a:xfrm>
            </p:grpSpPr>
            <p:grpSp>
              <p:nvGrpSpPr>
                <p:cNvPr id="126" name="Group 110"/>
                <p:cNvGrpSpPr>
                  <a:grpSpLocks/>
                </p:cNvGrpSpPr>
                <p:nvPr/>
              </p:nvGrpSpPr>
              <p:grpSpPr bwMode="auto">
                <a:xfrm>
                  <a:off x="4071" y="982"/>
                  <a:ext cx="425" cy="448"/>
                  <a:chOff x="4071" y="982"/>
                  <a:chExt cx="425" cy="448"/>
                </a:xfrm>
              </p:grpSpPr>
              <p:grpSp>
                <p:nvGrpSpPr>
                  <p:cNvPr id="136" name="Group 111"/>
                  <p:cNvGrpSpPr>
                    <a:grpSpLocks/>
                  </p:cNvGrpSpPr>
                  <p:nvPr/>
                </p:nvGrpSpPr>
                <p:grpSpPr bwMode="auto">
                  <a:xfrm>
                    <a:off x="4071" y="982"/>
                    <a:ext cx="425" cy="448"/>
                    <a:chOff x="4071" y="982"/>
                    <a:chExt cx="425" cy="448"/>
                  </a:xfrm>
                </p:grpSpPr>
                <p:grpSp>
                  <p:nvGrpSpPr>
                    <p:cNvPr id="138" name="Group 112"/>
                    <p:cNvGrpSpPr>
                      <a:grpSpLocks/>
                    </p:cNvGrpSpPr>
                    <p:nvPr/>
                  </p:nvGrpSpPr>
                  <p:grpSpPr bwMode="auto">
                    <a:xfrm>
                      <a:off x="4182" y="1010"/>
                      <a:ext cx="314" cy="366"/>
                      <a:chOff x="4182" y="1010"/>
                      <a:chExt cx="314" cy="366"/>
                    </a:xfrm>
                  </p:grpSpPr>
                  <p:grpSp>
                    <p:nvGrpSpPr>
                      <p:cNvPr id="142" name="Group 113"/>
                      <p:cNvGrpSpPr>
                        <a:grpSpLocks/>
                      </p:cNvGrpSpPr>
                      <p:nvPr/>
                    </p:nvGrpSpPr>
                    <p:grpSpPr bwMode="auto">
                      <a:xfrm>
                        <a:off x="4220" y="1010"/>
                        <a:ext cx="276" cy="366"/>
                        <a:chOff x="4220" y="1010"/>
                        <a:chExt cx="276" cy="366"/>
                      </a:xfrm>
                    </p:grpSpPr>
                    <p:sp>
                      <p:nvSpPr>
                        <p:cNvPr id="146" name="Oval 114"/>
                        <p:cNvSpPr>
                          <a:spLocks noChangeArrowheads="1"/>
                        </p:cNvSpPr>
                        <p:nvPr/>
                      </p:nvSpPr>
                      <p:spPr bwMode="auto">
                        <a:xfrm>
                          <a:off x="4365" y="1228"/>
                          <a:ext cx="131" cy="9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7" name="Oval 115"/>
                        <p:cNvSpPr>
                          <a:spLocks noChangeArrowheads="1"/>
                        </p:cNvSpPr>
                        <p:nvPr/>
                      </p:nvSpPr>
                      <p:spPr bwMode="auto">
                        <a:xfrm>
                          <a:off x="4254" y="1254"/>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8" name="Oval 116"/>
                        <p:cNvSpPr>
                          <a:spLocks noChangeArrowheads="1"/>
                        </p:cNvSpPr>
                        <p:nvPr/>
                      </p:nvSpPr>
                      <p:spPr bwMode="auto">
                        <a:xfrm>
                          <a:off x="4329" y="1091"/>
                          <a:ext cx="131" cy="9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9" name="Oval 117"/>
                        <p:cNvSpPr>
                          <a:spLocks noChangeArrowheads="1"/>
                        </p:cNvSpPr>
                        <p:nvPr/>
                      </p:nvSpPr>
                      <p:spPr bwMode="auto">
                        <a:xfrm>
                          <a:off x="4220" y="1010"/>
                          <a:ext cx="166"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0" name="Freeform 118"/>
                        <p:cNvSpPr>
                          <a:spLocks/>
                        </p:cNvSpPr>
                        <p:nvPr/>
                      </p:nvSpPr>
                      <p:spPr bwMode="auto">
                        <a:xfrm>
                          <a:off x="4332" y="1092"/>
                          <a:ext cx="113" cy="208"/>
                        </a:xfrm>
                        <a:custGeom>
                          <a:avLst/>
                          <a:gdLst>
                            <a:gd name="T0" fmla="*/ 112 w 113"/>
                            <a:gd name="T1" fmla="*/ 205 h 208"/>
                            <a:gd name="T2" fmla="*/ 63 w 113"/>
                            <a:gd name="T3" fmla="*/ 207 h 208"/>
                            <a:gd name="T4" fmla="*/ 0 w 113"/>
                            <a:gd name="T5" fmla="*/ 0 h 208"/>
                            <a:gd name="T6" fmla="*/ 70 w 113"/>
                            <a:gd name="T7" fmla="*/ 15 h 208"/>
                            <a:gd name="T8" fmla="*/ 71 w 113"/>
                            <a:gd name="T9" fmla="*/ 117 h 208"/>
                            <a:gd name="T10" fmla="*/ 112 w 113"/>
                            <a:gd name="T11" fmla="*/ 205 h 208"/>
                          </a:gdLst>
                          <a:ahLst/>
                          <a:cxnLst>
                            <a:cxn ang="0">
                              <a:pos x="T0" y="T1"/>
                            </a:cxn>
                            <a:cxn ang="0">
                              <a:pos x="T2" y="T3"/>
                            </a:cxn>
                            <a:cxn ang="0">
                              <a:pos x="T4" y="T5"/>
                            </a:cxn>
                            <a:cxn ang="0">
                              <a:pos x="T6" y="T7"/>
                            </a:cxn>
                            <a:cxn ang="0">
                              <a:pos x="T8" y="T9"/>
                            </a:cxn>
                            <a:cxn ang="0">
                              <a:pos x="T10" y="T11"/>
                            </a:cxn>
                          </a:cxnLst>
                          <a:rect l="0" t="0" r="r" b="b"/>
                          <a:pathLst>
                            <a:path w="113" h="208">
                              <a:moveTo>
                                <a:pt x="112" y="205"/>
                              </a:moveTo>
                              <a:lnTo>
                                <a:pt x="63" y="207"/>
                              </a:lnTo>
                              <a:lnTo>
                                <a:pt x="0" y="0"/>
                              </a:lnTo>
                              <a:lnTo>
                                <a:pt x="70" y="15"/>
                              </a:lnTo>
                              <a:lnTo>
                                <a:pt x="71" y="117"/>
                              </a:lnTo>
                              <a:lnTo>
                                <a:pt x="112" y="205"/>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43" name="Oval 119"/>
                      <p:cNvSpPr>
                        <a:spLocks noChangeArrowheads="1"/>
                      </p:cNvSpPr>
                      <p:nvPr/>
                    </p:nvSpPr>
                    <p:spPr bwMode="auto">
                      <a:xfrm>
                        <a:off x="4182" y="1119"/>
                        <a:ext cx="240"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4" name="Oval 120"/>
                      <p:cNvSpPr>
                        <a:spLocks noChangeArrowheads="1"/>
                      </p:cNvSpPr>
                      <p:nvPr/>
                    </p:nvSpPr>
                    <p:spPr bwMode="auto">
                      <a:xfrm>
                        <a:off x="4182" y="1228"/>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5" name="Freeform 121"/>
                      <p:cNvSpPr>
                        <a:spLocks/>
                      </p:cNvSpPr>
                      <p:nvPr/>
                    </p:nvSpPr>
                    <p:spPr bwMode="auto">
                      <a:xfrm>
                        <a:off x="4235" y="1068"/>
                        <a:ext cx="121" cy="224"/>
                      </a:xfrm>
                      <a:custGeom>
                        <a:avLst/>
                        <a:gdLst>
                          <a:gd name="T0" fmla="*/ 110 w 121"/>
                          <a:gd name="T1" fmla="*/ 38 h 224"/>
                          <a:gd name="T2" fmla="*/ 97 w 121"/>
                          <a:gd name="T3" fmla="*/ 85 h 224"/>
                          <a:gd name="T4" fmla="*/ 120 w 121"/>
                          <a:gd name="T5" fmla="*/ 192 h 224"/>
                          <a:gd name="T6" fmla="*/ 72 w 121"/>
                          <a:gd name="T7" fmla="*/ 223 h 224"/>
                          <a:gd name="T8" fmla="*/ 0 w 121"/>
                          <a:gd name="T9" fmla="*/ 95 h 224"/>
                          <a:gd name="T10" fmla="*/ 57 w 121"/>
                          <a:gd name="T11" fmla="*/ 0 h 224"/>
                          <a:gd name="T12" fmla="*/ 110 w 121"/>
                          <a:gd name="T13" fmla="*/ 38 h 224"/>
                        </a:gdLst>
                        <a:ahLst/>
                        <a:cxnLst>
                          <a:cxn ang="0">
                            <a:pos x="T0" y="T1"/>
                          </a:cxn>
                          <a:cxn ang="0">
                            <a:pos x="T2" y="T3"/>
                          </a:cxn>
                          <a:cxn ang="0">
                            <a:pos x="T4" y="T5"/>
                          </a:cxn>
                          <a:cxn ang="0">
                            <a:pos x="T6" y="T7"/>
                          </a:cxn>
                          <a:cxn ang="0">
                            <a:pos x="T8" y="T9"/>
                          </a:cxn>
                          <a:cxn ang="0">
                            <a:pos x="T10" y="T11"/>
                          </a:cxn>
                          <a:cxn ang="0">
                            <a:pos x="T12" y="T13"/>
                          </a:cxn>
                        </a:cxnLst>
                        <a:rect l="0" t="0" r="r" b="b"/>
                        <a:pathLst>
                          <a:path w="121" h="224">
                            <a:moveTo>
                              <a:pt x="110" y="38"/>
                            </a:moveTo>
                            <a:lnTo>
                              <a:pt x="97" y="85"/>
                            </a:lnTo>
                            <a:lnTo>
                              <a:pt x="120" y="192"/>
                            </a:lnTo>
                            <a:lnTo>
                              <a:pt x="72" y="223"/>
                            </a:lnTo>
                            <a:lnTo>
                              <a:pt x="0" y="95"/>
                            </a:lnTo>
                            <a:lnTo>
                              <a:pt x="57" y="0"/>
                            </a:lnTo>
                            <a:lnTo>
                              <a:pt x="110" y="3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39" name="Oval 122"/>
                    <p:cNvSpPr>
                      <a:spLocks noChangeArrowheads="1"/>
                    </p:cNvSpPr>
                    <p:nvPr/>
                  </p:nvSpPr>
                  <p:spPr bwMode="auto">
                    <a:xfrm>
                      <a:off x="4182" y="1336"/>
                      <a:ext cx="129"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0" name="Oval 123"/>
                    <p:cNvSpPr>
                      <a:spLocks noChangeArrowheads="1"/>
                    </p:cNvSpPr>
                    <p:nvPr/>
                  </p:nvSpPr>
                  <p:spPr bwMode="auto">
                    <a:xfrm>
                      <a:off x="4071" y="982"/>
                      <a:ext cx="168" cy="12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1" name="Freeform 124"/>
                    <p:cNvSpPr>
                      <a:spLocks/>
                    </p:cNvSpPr>
                    <p:nvPr/>
                  </p:nvSpPr>
                  <p:spPr bwMode="auto">
                    <a:xfrm>
                      <a:off x="4224" y="1313"/>
                      <a:ext cx="85" cy="39"/>
                    </a:xfrm>
                    <a:custGeom>
                      <a:avLst/>
                      <a:gdLst>
                        <a:gd name="T0" fmla="*/ 84 w 85"/>
                        <a:gd name="T1" fmla="*/ 24 h 39"/>
                        <a:gd name="T2" fmla="*/ 58 w 85"/>
                        <a:gd name="T3" fmla="*/ 38 h 39"/>
                        <a:gd name="T4" fmla="*/ 0 w 85"/>
                        <a:gd name="T5" fmla="*/ 18 h 39"/>
                        <a:gd name="T6" fmla="*/ 58 w 85"/>
                        <a:gd name="T7" fmla="*/ 0 h 39"/>
                        <a:gd name="T8" fmla="*/ 84 w 85"/>
                        <a:gd name="T9" fmla="*/ 24 h 39"/>
                      </a:gdLst>
                      <a:ahLst/>
                      <a:cxnLst>
                        <a:cxn ang="0">
                          <a:pos x="T0" y="T1"/>
                        </a:cxn>
                        <a:cxn ang="0">
                          <a:pos x="T2" y="T3"/>
                        </a:cxn>
                        <a:cxn ang="0">
                          <a:pos x="T4" y="T5"/>
                        </a:cxn>
                        <a:cxn ang="0">
                          <a:pos x="T6" y="T7"/>
                        </a:cxn>
                        <a:cxn ang="0">
                          <a:pos x="T8" y="T9"/>
                        </a:cxn>
                      </a:cxnLst>
                      <a:rect l="0" t="0" r="r" b="b"/>
                      <a:pathLst>
                        <a:path w="85" h="39">
                          <a:moveTo>
                            <a:pt x="84" y="24"/>
                          </a:moveTo>
                          <a:lnTo>
                            <a:pt x="58" y="38"/>
                          </a:lnTo>
                          <a:lnTo>
                            <a:pt x="0" y="18"/>
                          </a:lnTo>
                          <a:lnTo>
                            <a:pt x="58" y="0"/>
                          </a:lnTo>
                          <a:lnTo>
                            <a:pt x="84" y="24"/>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37" name="Freeform 125"/>
                  <p:cNvSpPr>
                    <a:spLocks/>
                  </p:cNvSpPr>
                  <p:nvPr/>
                </p:nvSpPr>
                <p:spPr bwMode="auto">
                  <a:xfrm>
                    <a:off x="4209" y="1042"/>
                    <a:ext cx="47" cy="68"/>
                  </a:xfrm>
                  <a:custGeom>
                    <a:avLst/>
                    <a:gdLst>
                      <a:gd name="T0" fmla="*/ 23 w 47"/>
                      <a:gd name="T1" fmla="*/ 0 h 68"/>
                      <a:gd name="T2" fmla="*/ 46 w 47"/>
                      <a:gd name="T3" fmla="*/ 1 h 68"/>
                      <a:gd name="T4" fmla="*/ 38 w 47"/>
                      <a:gd name="T5" fmla="*/ 67 h 68"/>
                      <a:gd name="T6" fmla="*/ 0 w 47"/>
                      <a:gd name="T7" fmla="*/ 54 h 68"/>
                      <a:gd name="T8" fmla="*/ 23 w 47"/>
                      <a:gd name="T9" fmla="*/ 0 h 68"/>
                    </a:gdLst>
                    <a:ahLst/>
                    <a:cxnLst>
                      <a:cxn ang="0">
                        <a:pos x="T0" y="T1"/>
                      </a:cxn>
                      <a:cxn ang="0">
                        <a:pos x="T2" y="T3"/>
                      </a:cxn>
                      <a:cxn ang="0">
                        <a:pos x="T4" y="T5"/>
                      </a:cxn>
                      <a:cxn ang="0">
                        <a:pos x="T6" y="T7"/>
                      </a:cxn>
                      <a:cxn ang="0">
                        <a:pos x="T8" y="T9"/>
                      </a:cxn>
                    </a:cxnLst>
                    <a:rect l="0" t="0" r="r" b="b"/>
                    <a:pathLst>
                      <a:path w="47" h="68">
                        <a:moveTo>
                          <a:pt x="23" y="0"/>
                        </a:moveTo>
                        <a:lnTo>
                          <a:pt x="46" y="1"/>
                        </a:lnTo>
                        <a:lnTo>
                          <a:pt x="38" y="67"/>
                        </a:lnTo>
                        <a:lnTo>
                          <a:pt x="0" y="54"/>
                        </a:lnTo>
                        <a:lnTo>
                          <a:pt x="23"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127" name="Group 126"/>
                <p:cNvGrpSpPr>
                  <a:grpSpLocks/>
                </p:cNvGrpSpPr>
                <p:nvPr/>
              </p:nvGrpSpPr>
              <p:grpSpPr bwMode="auto">
                <a:xfrm>
                  <a:off x="3926" y="902"/>
                  <a:ext cx="385" cy="556"/>
                  <a:chOff x="3926" y="902"/>
                  <a:chExt cx="385" cy="556"/>
                </a:xfrm>
              </p:grpSpPr>
              <p:sp>
                <p:nvSpPr>
                  <p:cNvPr id="130" name="Oval 127"/>
                  <p:cNvSpPr>
                    <a:spLocks noChangeArrowheads="1"/>
                  </p:cNvSpPr>
                  <p:nvPr/>
                </p:nvSpPr>
                <p:spPr bwMode="auto">
                  <a:xfrm>
                    <a:off x="3961" y="1228"/>
                    <a:ext cx="314"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31" name="Oval 128"/>
                  <p:cNvSpPr>
                    <a:spLocks noChangeArrowheads="1"/>
                  </p:cNvSpPr>
                  <p:nvPr/>
                </p:nvSpPr>
                <p:spPr bwMode="auto">
                  <a:xfrm>
                    <a:off x="3997" y="1065"/>
                    <a:ext cx="314" cy="231"/>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32" name="Oval 129"/>
                  <p:cNvSpPr>
                    <a:spLocks noChangeArrowheads="1"/>
                  </p:cNvSpPr>
                  <p:nvPr/>
                </p:nvSpPr>
                <p:spPr bwMode="auto">
                  <a:xfrm>
                    <a:off x="3926" y="902"/>
                    <a:ext cx="241"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33" name="Oval 130"/>
                  <p:cNvSpPr>
                    <a:spLocks noChangeArrowheads="1"/>
                  </p:cNvSpPr>
                  <p:nvPr/>
                </p:nvSpPr>
                <p:spPr bwMode="auto">
                  <a:xfrm>
                    <a:off x="4071" y="1010"/>
                    <a:ext cx="131"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34" name="Freeform 131"/>
                  <p:cNvSpPr>
                    <a:spLocks/>
                  </p:cNvSpPr>
                  <p:nvPr/>
                </p:nvSpPr>
                <p:spPr bwMode="auto">
                  <a:xfrm>
                    <a:off x="4000" y="990"/>
                    <a:ext cx="208" cy="202"/>
                  </a:xfrm>
                  <a:custGeom>
                    <a:avLst/>
                    <a:gdLst>
                      <a:gd name="T0" fmla="*/ 146 w 208"/>
                      <a:gd name="T1" fmla="*/ 8 h 202"/>
                      <a:gd name="T2" fmla="*/ 145 w 208"/>
                      <a:gd name="T3" fmla="*/ 32 h 202"/>
                      <a:gd name="T4" fmla="*/ 194 w 208"/>
                      <a:gd name="T5" fmla="*/ 77 h 202"/>
                      <a:gd name="T6" fmla="*/ 207 w 208"/>
                      <a:gd name="T7" fmla="*/ 82 h 202"/>
                      <a:gd name="T8" fmla="*/ 133 w 208"/>
                      <a:gd name="T9" fmla="*/ 201 h 202"/>
                      <a:gd name="T10" fmla="*/ 0 w 208"/>
                      <a:gd name="T11" fmla="*/ 0 h 202"/>
                      <a:gd name="T12" fmla="*/ 146 w 208"/>
                      <a:gd name="T13" fmla="*/ 8 h 202"/>
                    </a:gdLst>
                    <a:ahLst/>
                    <a:cxnLst>
                      <a:cxn ang="0">
                        <a:pos x="T0" y="T1"/>
                      </a:cxn>
                      <a:cxn ang="0">
                        <a:pos x="T2" y="T3"/>
                      </a:cxn>
                      <a:cxn ang="0">
                        <a:pos x="T4" y="T5"/>
                      </a:cxn>
                      <a:cxn ang="0">
                        <a:pos x="T6" y="T7"/>
                      </a:cxn>
                      <a:cxn ang="0">
                        <a:pos x="T8" y="T9"/>
                      </a:cxn>
                      <a:cxn ang="0">
                        <a:pos x="T10" y="T11"/>
                      </a:cxn>
                      <a:cxn ang="0">
                        <a:pos x="T12" y="T13"/>
                      </a:cxn>
                    </a:cxnLst>
                    <a:rect l="0" t="0" r="r" b="b"/>
                    <a:pathLst>
                      <a:path w="208" h="202">
                        <a:moveTo>
                          <a:pt x="146" y="8"/>
                        </a:moveTo>
                        <a:lnTo>
                          <a:pt x="145" y="32"/>
                        </a:lnTo>
                        <a:lnTo>
                          <a:pt x="194" y="77"/>
                        </a:lnTo>
                        <a:lnTo>
                          <a:pt x="207" y="82"/>
                        </a:lnTo>
                        <a:lnTo>
                          <a:pt x="133" y="201"/>
                        </a:lnTo>
                        <a:lnTo>
                          <a:pt x="0" y="0"/>
                        </a:lnTo>
                        <a:lnTo>
                          <a:pt x="146" y="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sp>
                <p:nvSpPr>
                  <p:cNvPr id="135" name="Freeform 132"/>
                  <p:cNvSpPr>
                    <a:spLocks/>
                  </p:cNvSpPr>
                  <p:nvPr/>
                </p:nvSpPr>
                <p:spPr bwMode="auto">
                  <a:xfrm>
                    <a:off x="4103" y="1271"/>
                    <a:ext cx="133" cy="54"/>
                  </a:xfrm>
                  <a:custGeom>
                    <a:avLst/>
                    <a:gdLst>
                      <a:gd name="T0" fmla="*/ 117 w 133"/>
                      <a:gd name="T1" fmla="*/ 8 h 54"/>
                      <a:gd name="T2" fmla="*/ 132 w 133"/>
                      <a:gd name="T3" fmla="*/ 25 h 54"/>
                      <a:gd name="T4" fmla="*/ 0 w 133"/>
                      <a:gd name="T5" fmla="*/ 53 h 54"/>
                      <a:gd name="T6" fmla="*/ 4 w 133"/>
                      <a:gd name="T7" fmla="*/ 0 h 54"/>
                      <a:gd name="T8" fmla="*/ 117 w 133"/>
                      <a:gd name="T9" fmla="*/ 8 h 54"/>
                    </a:gdLst>
                    <a:ahLst/>
                    <a:cxnLst>
                      <a:cxn ang="0">
                        <a:pos x="T0" y="T1"/>
                      </a:cxn>
                      <a:cxn ang="0">
                        <a:pos x="T2" y="T3"/>
                      </a:cxn>
                      <a:cxn ang="0">
                        <a:pos x="T4" y="T5"/>
                      </a:cxn>
                      <a:cxn ang="0">
                        <a:pos x="T6" y="T7"/>
                      </a:cxn>
                      <a:cxn ang="0">
                        <a:pos x="T8" y="T9"/>
                      </a:cxn>
                    </a:cxnLst>
                    <a:rect l="0" t="0" r="r" b="b"/>
                    <a:pathLst>
                      <a:path w="133" h="54">
                        <a:moveTo>
                          <a:pt x="117" y="8"/>
                        </a:moveTo>
                        <a:lnTo>
                          <a:pt x="132" y="25"/>
                        </a:lnTo>
                        <a:lnTo>
                          <a:pt x="0" y="53"/>
                        </a:lnTo>
                        <a:lnTo>
                          <a:pt x="4" y="0"/>
                        </a:lnTo>
                        <a:lnTo>
                          <a:pt x="117" y="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28" name="Oval 133"/>
                <p:cNvSpPr>
                  <a:spLocks noChangeArrowheads="1"/>
                </p:cNvSpPr>
                <p:nvPr/>
              </p:nvSpPr>
              <p:spPr bwMode="auto">
                <a:xfrm>
                  <a:off x="3926" y="1391"/>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29" name="Freeform 134"/>
                <p:cNvSpPr>
                  <a:spLocks/>
                </p:cNvSpPr>
                <p:nvPr/>
              </p:nvSpPr>
              <p:spPr bwMode="auto">
                <a:xfrm>
                  <a:off x="4041" y="1378"/>
                  <a:ext cx="87" cy="65"/>
                </a:xfrm>
                <a:custGeom>
                  <a:avLst/>
                  <a:gdLst>
                    <a:gd name="T0" fmla="*/ 34 w 87"/>
                    <a:gd name="T1" fmla="*/ 64 h 65"/>
                    <a:gd name="T2" fmla="*/ 86 w 87"/>
                    <a:gd name="T3" fmla="*/ 41 h 65"/>
                    <a:gd name="T4" fmla="*/ 27 w 87"/>
                    <a:gd name="T5" fmla="*/ 0 h 65"/>
                    <a:gd name="T6" fmla="*/ 0 w 87"/>
                    <a:gd name="T7" fmla="*/ 23 h 65"/>
                    <a:gd name="T8" fmla="*/ 34 w 87"/>
                    <a:gd name="T9" fmla="*/ 64 h 65"/>
                  </a:gdLst>
                  <a:ahLst/>
                  <a:cxnLst>
                    <a:cxn ang="0">
                      <a:pos x="T0" y="T1"/>
                    </a:cxn>
                    <a:cxn ang="0">
                      <a:pos x="T2" y="T3"/>
                    </a:cxn>
                    <a:cxn ang="0">
                      <a:pos x="T4" y="T5"/>
                    </a:cxn>
                    <a:cxn ang="0">
                      <a:pos x="T6" y="T7"/>
                    </a:cxn>
                    <a:cxn ang="0">
                      <a:pos x="T8" y="T9"/>
                    </a:cxn>
                  </a:cxnLst>
                  <a:rect l="0" t="0" r="r" b="b"/>
                  <a:pathLst>
                    <a:path w="87" h="65">
                      <a:moveTo>
                        <a:pt x="34" y="64"/>
                      </a:moveTo>
                      <a:lnTo>
                        <a:pt x="86" y="41"/>
                      </a:lnTo>
                      <a:lnTo>
                        <a:pt x="27" y="0"/>
                      </a:lnTo>
                      <a:lnTo>
                        <a:pt x="0" y="23"/>
                      </a:lnTo>
                      <a:lnTo>
                        <a:pt x="34" y="64"/>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22" name="Oval 135"/>
              <p:cNvSpPr>
                <a:spLocks noChangeArrowheads="1"/>
              </p:cNvSpPr>
              <p:nvPr/>
            </p:nvSpPr>
            <p:spPr bwMode="auto">
              <a:xfrm>
                <a:off x="3567" y="1513"/>
                <a:ext cx="204" cy="14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23" name="Oval 136"/>
              <p:cNvSpPr>
                <a:spLocks noChangeArrowheads="1"/>
              </p:cNvSpPr>
              <p:nvPr/>
            </p:nvSpPr>
            <p:spPr bwMode="auto">
              <a:xfrm>
                <a:off x="3742" y="1513"/>
                <a:ext cx="168" cy="12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24" name="Oval 137"/>
              <p:cNvSpPr>
                <a:spLocks noChangeArrowheads="1"/>
              </p:cNvSpPr>
              <p:nvPr/>
            </p:nvSpPr>
            <p:spPr bwMode="auto">
              <a:xfrm>
                <a:off x="3843" y="1469"/>
                <a:ext cx="166" cy="12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25" name="Freeform 138"/>
              <p:cNvSpPr>
                <a:spLocks/>
              </p:cNvSpPr>
              <p:nvPr/>
            </p:nvSpPr>
            <p:spPr bwMode="auto">
              <a:xfrm>
                <a:off x="3696" y="1448"/>
                <a:ext cx="345" cy="171"/>
              </a:xfrm>
              <a:custGeom>
                <a:avLst/>
                <a:gdLst>
                  <a:gd name="T0" fmla="*/ 321 w 345"/>
                  <a:gd name="T1" fmla="*/ 49 h 171"/>
                  <a:gd name="T2" fmla="*/ 288 w 345"/>
                  <a:gd name="T3" fmla="*/ 60 h 171"/>
                  <a:gd name="T4" fmla="*/ 195 w 345"/>
                  <a:gd name="T5" fmla="*/ 129 h 171"/>
                  <a:gd name="T6" fmla="*/ 174 w 345"/>
                  <a:gd name="T7" fmla="*/ 158 h 171"/>
                  <a:gd name="T8" fmla="*/ 73 w 345"/>
                  <a:gd name="T9" fmla="*/ 158 h 171"/>
                  <a:gd name="T10" fmla="*/ 52 w 345"/>
                  <a:gd name="T11" fmla="*/ 170 h 171"/>
                  <a:gd name="T12" fmla="*/ 0 w 345"/>
                  <a:gd name="T13" fmla="*/ 119 h 171"/>
                  <a:gd name="T14" fmla="*/ 233 w 345"/>
                  <a:gd name="T15" fmla="*/ 0 h 171"/>
                  <a:gd name="T16" fmla="*/ 344 w 345"/>
                  <a:gd name="T17" fmla="*/ 27 h 171"/>
                  <a:gd name="T18" fmla="*/ 321 w 345"/>
                  <a:gd name="T19" fmla="*/ 4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5" h="171">
                    <a:moveTo>
                      <a:pt x="321" y="49"/>
                    </a:moveTo>
                    <a:lnTo>
                      <a:pt x="288" y="60"/>
                    </a:lnTo>
                    <a:lnTo>
                      <a:pt x="195" y="129"/>
                    </a:lnTo>
                    <a:lnTo>
                      <a:pt x="174" y="158"/>
                    </a:lnTo>
                    <a:lnTo>
                      <a:pt x="73" y="158"/>
                    </a:lnTo>
                    <a:lnTo>
                      <a:pt x="52" y="170"/>
                    </a:lnTo>
                    <a:lnTo>
                      <a:pt x="0" y="119"/>
                    </a:lnTo>
                    <a:lnTo>
                      <a:pt x="233" y="0"/>
                    </a:lnTo>
                    <a:lnTo>
                      <a:pt x="344" y="27"/>
                    </a:lnTo>
                    <a:lnTo>
                      <a:pt x="321" y="49"/>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92" name="Group 139"/>
            <p:cNvGrpSpPr>
              <a:grpSpLocks/>
            </p:cNvGrpSpPr>
            <p:nvPr/>
          </p:nvGrpSpPr>
          <p:grpSpPr bwMode="auto">
            <a:xfrm>
              <a:off x="2248" y="907"/>
              <a:ext cx="556" cy="525"/>
              <a:chOff x="2248" y="907"/>
              <a:chExt cx="556" cy="525"/>
            </a:xfrm>
          </p:grpSpPr>
          <p:grpSp>
            <p:nvGrpSpPr>
              <p:cNvPr id="106" name="Group 140"/>
              <p:cNvGrpSpPr>
                <a:grpSpLocks/>
              </p:cNvGrpSpPr>
              <p:nvPr/>
            </p:nvGrpSpPr>
            <p:grpSpPr bwMode="auto">
              <a:xfrm>
                <a:off x="2248" y="982"/>
                <a:ext cx="299" cy="314"/>
                <a:chOff x="2248" y="982"/>
                <a:chExt cx="299" cy="314"/>
              </a:xfrm>
            </p:grpSpPr>
            <p:sp>
              <p:nvSpPr>
                <p:cNvPr id="117" name="Oval 141"/>
                <p:cNvSpPr>
                  <a:spLocks noChangeArrowheads="1"/>
                </p:cNvSpPr>
                <p:nvPr/>
              </p:nvSpPr>
              <p:spPr bwMode="auto">
                <a:xfrm>
                  <a:off x="2248" y="1091"/>
                  <a:ext cx="129" cy="9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18" name="Oval 142"/>
                <p:cNvSpPr>
                  <a:spLocks noChangeArrowheads="1"/>
                </p:cNvSpPr>
                <p:nvPr/>
              </p:nvSpPr>
              <p:spPr bwMode="auto">
                <a:xfrm>
                  <a:off x="2270" y="1174"/>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19" name="Oval 143"/>
                <p:cNvSpPr>
                  <a:spLocks noChangeArrowheads="1"/>
                </p:cNvSpPr>
                <p:nvPr/>
              </p:nvSpPr>
              <p:spPr bwMode="auto">
                <a:xfrm>
                  <a:off x="2307" y="982"/>
                  <a:ext cx="240"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20" name="Freeform 144"/>
                <p:cNvSpPr>
                  <a:spLocks/>
                </p:cNvSpPr>
                <p:nvPr/>
              </p:nvSpPr>
              <p:spPr bwMode="auto">
                <a:xfrm>
                  <a:off x="2291" y="1104"/>
                  <a:ext cx="84" cy="95"/>
                </a:xfrm>
                <a:custGeom>
                  <a:avLst/>
                  <a:gdLst>
                    <a:gd name="T0" fmla="*/ 47 w 84"/>
                    <a:gd name="T1" fmla="*/ 0 h 95"/>
                    <a:gd name="T2" fmla="*/ 0 w 84"/>
                    <a:gd name="T3" fmla="*/ 18 h 95"/>
                    <a:gd name="T4" fmla="*/ 1 w 84"/>
                    <a:gd name="T5" fmla="*/ 76 h 95"/>
                    <a:gd name="T6" fmla="*/ 16 w 84"/>
                    <a:gd name="T7" fmla="*/ 94 h 95"/>
                    <a:gd name="T8" fmla="*/ 83 w 84"/>
                    <a:gd name="T9" fmla="*/ 76 h 95"/>
                    <a:gd name="T10" fmla="*/ 47 w 84"/>
                    <a:gd name="T11" fmla="*/ 0 h 95"/>
                  </a:gdLst>
                  <a:ahLst/>
                  <a:cxnLst>
                    <a:cxn ang="0">
                      <a:pos x="T0" y="T1"/>
                    </a:cxn>
                    <a:cxn ang="0">
                      <a:pos x="T2" y="T3"/>
                    </a:cxn>
                    <a:cxn ang="0">
                      <a:pos x="T4" y="T5"/>
                    </a:cxn>
                    <a:cxn ang="0">
                      <a:pos x="T6" y="T7"/>
                    </a:cxn>
                    <a:cxn ang="0">
                      <a:pos x="T8" y="T9"/>
                    </a:cxn>
                    <a:cxn ang="0">
                      <a:pos x="T10" y="T11"/>
                    </a:cxn>
                  </a:cxnLst>
                  <a:rect l="0" t="0" r="r" b="b"/>
                  <a:pathLst>
                    <a:path w="84" h="95">
                      <a:moveTo>
                        <a:pt x="47" y="0"/>
                      </a:moveTo>
                      <a:lnTo>
                        <a:pt x="0" y="18"/>
                      </a:lnTo>
                      <a:lnTo>
                        <a:pt x="1" y="76"/>
                      </a:lnTo>
                      <a:lnTo>
                        <a:pt x="16" y="94"/>
                      </a:lnTo>
                      <a:lnTo>
                        <a:pt x="83" y="76"/>
                      </a:lnTo>
                      <a:lnTo>
                        <a:pt x="47"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107" name="Group 145"/>
              <p:cNvGrpSpPr>
                <a:grpSpLocks/>
              </p:cNvGrpSpPr>
              <p:nvPr/>
            </p:nvGrpSpPr>
            <p:grpSpPr bwMode="auto">
              <a:xfrm>
                <a:off x="2344" y="907"/>
                <a:ext cx="460" cy="525"/>
                <a:chOff x="2344" y="907"/>
                <a:chExt cx="460" cy="525"/>
              </a:xfrm>
            </p:grpSpPr>
            <p:sp>
              <p:nvSpPr>
                <p:cNvPr id="109" name="Oval 146"/>
                <p:cNvSpPr>
                  <a:spLocks noChangeArrowheads="1"/>
                </p:cNvSpPr>
                <p:nvPr/>
              </p:nvSpPr>
              <p:spPr bwMode="auto">
                <a:xfrm>
                  <a:off x="2491" y="929"/>
                  <a:ext cx="313"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10" name="Oval 147"/>
                <p:cNvSpPr>
                  <a:spLocks noChangeArrowheads="1"/>
                </p:cNvSpPr>
                <p:nvPr/>
              </p:nvSpPr>
              <p:spPr bwMode="auto">
                <a:xfrm>
                  <a:off x="2344" y="1091"/>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11" name="Oval 148"/>
                <p:cNvSpPr>
                  <a:spLocks noChangeArrowheads="1"/>
                </p:cNvSpPr>
                <p:nvPr/>
              </p:nvSpPr>
              <p:spPr bwMode="auto">
                <a:xfrm>
                  <a:off x="2380" y="1174"/>
                  <a:ext cx="242" cy="17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12" name="Oval 149"/>
                <p:cNvSpPr>
                  <a:spLocks noChangeArrowheads="1"/>
                </p:cNvSpPr>
                <p:nvPr/>
              </p:nvSpPr>
              <p:spPr bwMode="auto">
                <a:xfrm>
                  <a:off x="2454" y="1254"/>
                  <a:ext cx="240" cy="17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13" name="Oval 150"/>
                <p:cNvSpPr>
                  <a:spLocks noChangeArrowheads="1"/>
                </p:cNvSpPr>
                <p:nvPr/>
              </p:nvSpPr>
              <p:spPr bwMode="auto">
                <a:xfrm>
                  <a:off x="2471" y="1042"/>
                  <a:ext cx="214" cy="151"/>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14" name="Oval 151"/>
                <p:cNvSpPr>
                  <a:spLocks noChangeArrowheads="1"/>
                </p:cNvSpPr>
                <p:nvPr/>
              </p:nvSpPr>
              <p:spPr bwMode="auto">
                <a:xfrm>
                  <a:off x="2656" y="907"/>
                  <a:ext cx="129"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15" name="Freeform 152"/>
                <p:cNvSpPr>
                  <a:spLocks/>
                </p:cNvSpPr>
                <p:nvPr/>
              </p:nvSpPr>
              <p:spPr bwMode="auto">
                <a:xfrm>
                  <a:off x="2541" y="1010"/>
                  <a:ext cx="151" cy="76"/>
                </a:xfrm>
                <a:custGeom>
                  <a:avLst/>
                  <a:gdLst>
                    <a:gd name="T0" fmla="*/ 0 w 151"/>
                    <a:gd name="T1" fmla="*/ 20 h 76"/>
                    <a:gd name="T2" fmla="*/ 19 w 151"/>
                    <a:gd name="T3" fmla="*/ 56 h 76"/>
                    <a:gd name="T4" fmla="*/ 150 w 151"/>
                    <a:gd name="T5" fmla="*/ 75 h 76"/>
                    <a:gd name="T6" fmla="*/ 150 w 151"/>
                    <a:gd name="T7" fmla="*/ 28 h 76"/>
                    <a:gd name="T8" fmla="*/ 9 w 151"/>
                    <a:gd name="T9" fmla="*/ 0 h 76"/>
                    <a:gd name="T10" fmla="*/ 0 w 151"/>
                    <a:gd name="T11" fmla="*/ 20 h 76"/>
                  </a:gdLst>
                  <a:ahLst/>
                  <a:cxnLst>
                    <a:cxn ang="0">
                      <a:pos x="T0" y="T1"/>
                    </a:cxn>
                    <a:cxn ang="0">
                      <a:pos x="T2" y="T3"/>
                    </a:cxn>
                    <a:cxn ang="0">
                      <a:pos x="T4" y="T5"/>
                    </a:cxn>
                    <a:cxn ang="0">
                      <a:pos x="T6" y="T7"/>
                    </a:cxn>
                    <a:cxn ang="0">
                      <a:pos x="T8" y="T9"/>
                    </a:cxn>
                    <a:cxn ang="0">
                      <a:pos x="T10" y="T11"/>
                    </a:cxn>
                  </a:cxnLst>
                  <a:rect l="0" t="0" r="r" b="b"/>
                  <a:pathLst>
                    <a:path w="151" h="76">
                      <a:moveTo>
                        <a:pt x="0" y="20"/>
                      </a:moveTo>
                      <a:lnTo>
                        <a:pt x="19" y="56"/>
                      </a:lnTo>
                      <a:lnTo>
                        <a:pt x="150" y="75"/>
                      </a:lnTo>
                      <a:lnTo>
                        <a:pt x="150" y="28"/>
                      </a:lnTo>
                      <a:lnTo>
                        <a:pt x="9" y="0"/>
                      </a:lnTo>
                      <a:lnTo>
                        <a:pt x="0" y="2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sp>
              <p:nvSpPr>
                <p:cNvPr id="116" name="Freeform 153"/>
                <p:cNvSpPr>
                  <a:spLocks/>
                </p:cNvSpPr>
                <p:nvPr/>
              </p:nvSpPr>
              <p:spPr bwMode="auto">
                <a:xfrm>
                  <a:off x="2394" y="1149"/>
                  <a:ext cx="172" cy="159"/>
                </a:xfrm>
                <a:custGeom>
                  <a:avLst/>
                  <a:gdLst>
                    <a:gd name="T0" fmla="*/ 106 w 172"/>
                    <a:gd name="T1" fmla="*/ 0 h 159"/>
                    <a:gd name="T2" fmla="*/ 0 w 172"/>
                    <a:gd name="T3" fmla="*/ 40 h 159"/>
                    <a:gd name="T4" fmla="*/ 44 w 172"/>
                    <a:gd name="T5" fmla="*/ 71 h 159"/>
                    <a:gd name="T6" fmla="*/ 50 w 172"/>
                    <a:gd name="T7" fmla="*/ 148 h 159"/>
                    <a:gd name="T8" fmla="*/ 75 w 172"/>
                    <a:gd name="T9" fmla="*/ 158 h 159"/>
                    <a:gd name="T10" fmla="*/ 164 w 172"/>
                    <a:gd name="T11" fmla="*/ 108 h 159"/>
                    <a:gd name="T12" fmla="*/ 171 w 172"/>
                    <a:gd name="T13" fmla="*/ 16 h 159"/>
                    <a:gd name="T14" fmla="*/ 106 w 172"/>
                    <a:gd name="T15" fmla="*/ 0 h 1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 h="159">
                      <a:moveTo>
                        <a:pt x="106" y="0"/>
                      </a:moveTo>
                      <a:lnTo>
                        <a:pt x="0" y="40"/>
                      </a:lnTo>
                      <a:lnTo>
                        <a:pt x="44" y="71"/>
                      </a:lnTo>
                      <a:lnTo>
                        <a:pt x="50" y="148"/>
                      </a:lnTo>
                      <a:lnTo>
                        <a:pt x="75" y="158"/>
                      </a:lnTo>
                      <a:lnTo>
                        <a:pt x="164" y="108"/>
                      </a:lnTo>
                      <a:lnTo>
                        <a:pt x="171" y="16"/>
                      </a:lnTo>
                      <a:lnTo>
                        <a:pt x="106"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08" name="Freeform 154"/>
              <p:cNvSpPr>
                <a:spLocks/>
              </p:cNvSpPr>
              <p:nvPr/>
            </p:nvSpPr>
            <p:spPr bwMode="auto">
              <a:xfrm>
                <a:off x="2650" y="963"/>
                <a:ext cx="88" cy="75"/>
              </a:xfrm>
              <a:custGeom>
                <a:avLst/>
                <a:gdLst>
                  <a:gd name="T0" fmla="*/ 0 w 88"/>
                  <a:gd name="T1" fmla="*/ 39 h 75"/>
                  <a:gd name="T2" fmla="*/ 37 w 88"/>
                  <a:gd name="T3" fmla="*/ 0 h 75"/>
                  <a:gd name="T4" fmla="*/ 87 w 88"/>
                  <a:gd name="T5" fmla="*/ 39 h 75"/>
                  <a:gd name="T6" fmla="*/ 45 w 88"/>
                  <a:gd name="T7" fmla="*/ 74 h 75"/>
                  <a:gd name="T8" fmla="*/ 0 w 88"/>
                  <a:gd name="T9" fmla="*/ 39 h 75"/>
                </a:gdLst>
                <a:ahLst/>
                <a:cxnLst>
                  <a:cxn ang="0">
                    <a:pos x="T0" y="T1"/>
                  </a:cxn>
                  <a:cxn ang="0">
                    <a:pos x="T2" y="T3"/>
                  </a:cxn>
                  <a:cxn ang="0">
                    <a:pos x="T4" y="T5"/>
                  </a:cxn>
                  <a:cxn ang="0">
                    <a:pos x="T6" y="T7"/>
                  </a:cxn>
                  <a:cxn ang="0">
                    <a:pos x="T8" y="T9"/>
                  </a:cxn>
                </a:cxnLst>
                <a:rect l="0" t="0" r="r" b="b"/>
                <a:pathLst>
                  <a:path w="88" h="75">
                    <a:moveTo>
                      <a:pt x="0" y="39"/>
                    </a:moveTo>
                    <a:lnTo>
                      <a:pt x="37" y="0"/>
                    </a:lnTo>
                    <a:lnTo>
                      <a:pt x="87" y="39"/>
                    </a:lnTo>
                    <a:lnTo>
                      <a:pt x="45" y="74"/>
                    </a:lnTo>
                    <a:lnTo>
                      <a:pt x="0" y="39"/>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93" name="Group 155"/>
            <p:cNvGrpSpPr>
              <a:grpSpLocks/>
            </p:cNvGrpSpPr>
            <p:nvPr/>
          </p:nvGrpSpPr>
          <p:grpSpPr bwMode="auto">
            <a:xfrm>
              <a:off x="2529" y="820"/>
              <a:ext cx="1638" cy="883"/>
              <a:chOff x="2529" y="820"/>
              <a:chExt cx="1638" cy="883"/>
            </a:xfrm>
          </p:grpSpPr>
          <p:sp>
            <p:nvSpPr>
              <p:cNvPr id="94" name="Oval 156"/>
              <p:cNvSpPr>
                <a:spLocks noChangeArrowheads="1"/>
              </p:cNvSpPr>
              <p:nvPr/>
            </p:nvSpPr>
            <p:spPr bwMode="auto">
              <a:xfrm>
                <a:off x="3042" y="848"/>
                <a:ext cx="388" cy="28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95" name="Oval 157"/>
              <p:cNvSpPr>
                <a:spLocks noChangeArrowheads="1"/>
              </p:cNvSpPr>
              <p:nvPr/>
            </p:nvSpPr>
            <p:spPr bwMode="auto">
              <a:xfrm>
                <a:off x="3374" y="820"/>
                <a:ext cx="313"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96" name="Oval 158"/>
              <p:cNvSpPr>
                <a:spLocks noChangeArrowheads="1"/>
              </p:cNvSpPr>
              <p:nvPr/>
            </p:nvSpPr>
            <p:spPr bwMode="auto">
              <a:xfrm>
                <a:off x="3668" y="1065"/>
                <a:ext cx="499" cy="36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97" name="Oval 159"/>
              <p:cNvSpPr>
                <a:spLocks noChangeArrowheads="1"/>
              </p:cNvSpPr>
              <p:nvPr/>
            </p:nvSpPr>
            <p:spPr bwMode="auto">
              <a:xfrm>
                <a:off x="2712" y="1228"/>
                <a:ext cx="570" cy="42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98" name="Oval 160"/>
              <p:cNvSpPr>
                <a:spLocks noChangeArrowheads="1"/>
              </p:cNvSpPr>
              <p:nvPr/>
            </p:nvSpPr>
            <p:spPr bwMode="auto">
              <a:xfrm>
                <a:off x="3521" y="1282"/>
                <a:ext cx="422" cy="31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99" name="Oval 161"/>
              <p:cNvSpPr>
                <a:spLocks noChangeArrowheads="1"/>
              </p:cNvSpPr>
              <p:nvPr/>
            </p:nvSpPr>
            <p:spPr bwMode="auto">
              <a:xfrm>
                <a:off x="2564" y="1310"/>
                <a:ext cx="315" cy="229"/>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00" name="Oval 162"/>
              <p:cNvSpPr>
                <a:spLocks noChangeArrowheads="1"/>
              </p:cNvSpPr>
              <p:nvPr/>
            </p:nvSpPr>
            <p:spPr bwMode="auto">
              <a:xfrm>
                <a:off x="2529" y="1119"/>
                <a:ext cx="312"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01" name="Oval 163"/>
              <p:cNvSpPr>
                <a:spLocks noChangeArrowheads="1"/>
              </p:cNvSpPr>
              <p:nvPr/>
            </p:nvSpPr>
            <p:spPr bwMode="auto">
              <a:xfrm>
                <a:off x="2675" y="902"/>
                <a:ext cx="498" cy="36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02" name="Oval 164"/>
              <p:cNvSpPr>
                <a:spLocks noChangeArrowheads="1"/>
              </p:cNvSpPr>
              <p:nvPr/>
            </p:nvSpPr>
            <p:spPr bwMode="auto">
              <a:xfrm>
                <a:off x="3115" y="1336"/>
                <a:ext cx="500" cy="36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03" name="Oval 165"/>
              <p:cNvSpPr>
                <a:spLocks noChangeArrowheads="1"/>
              </p:cNvSpPr>
              <p:nvPr/>
            </p:nvSpPr>
            <p:spPr bwMode="auto">
              <a:xfrm>
                <a:off x="3742" y="929"/>
                <a:ext cx="386" cy="28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04" name="Oval 166"/>
              <p:cNvSpPr>
                <a:spLocks noChangeArrowheads="1"/>
              </p:cNvSpPr>
              <p:nvPr/>
            </p:nvSpPr>
            <p:spPr bwMode="auto">
              <a:xfrm>
                <a:off x="3631" y="820"/>
                <a:ext cx="351" cy="25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05" name="Freeform 167"/>
              <p:cNvSpPr>
                <a:spLocks/>
              </p:cNvSpPr>
              <p:nvPr/>
            </p:nvSpPr>
            <p:spPr bwMode="auto">
              <a:xfrm>
                <a:off x="2661" y="889"/>
                <a:ext cx="1415" cy="700"/>
              </a:xfrm>
              <a:custGeom>
                <a:avLst/>
                <a:gdLst>
                  <a:gd name="T0" fmla="*/ 436 w 1415"/>
                  <a:gd name="T1" fmla="*/ 70 h 700"/>
                  <a:gd name="T2" fmla="*/ 494 w 1415"/>
                  <a:gd name="T3" fmla="*/ 20 h 700"/>
                  <a:gd name="T4" fmla="*/ 759 w 1415"/>
                  <a:gd name="T5" fmla="*/ 24 h 700"/>
                  <a:gd name="T6" fmla="*/ 947 w 1415"/>
                  <a:gd name="T7" fmla="*/ 0 h 700"/>
                  <a:gd name="T8" fmla="*/ 1180 w 1415"/>
                  <a:gd name="T9" fmla="*/ 83 h 700"/>
                  <a:gd name="T10" fmla="*/ 1300 w 1415"/>
                  <a:gd name="T11" fmla="*/ 60 h 700"/>
                  <a:gd name="T12" fmla="*/ 1362 w 1415"/>
                  <a:gd name="T13" fmla="*/ 70 h 700"/>
                  <a:gd name="T14" fmla="*/ 1376 w 1415"/>
                  <a:gd name="T15" fmla="*/ 278 h 700"/>
                  <a:gd name="T16" fmla="*/ 1414 w 1415"/>
                  <a:gd name="T17" fmla="*/ 311 h 700"/>
                  <a:gd name="T18" fmla="*/ 1304 w 1415"/>
                  <a:gd name="T19" fmla="*/ 472 h 700"/>
                  <a:gd name="T20" fmla="*/ 1185 w 1415"/>
                  <a:gd name="T21" fmla="*/ 363 h 700"/>
                  <a:gd name="T22" fmla="*/ 1153 w 1415"/>
                  <a:gd name="T23" fmla="*/ 418 h 700"/>
                  <a:gd name="T24" fmla="*/ 986 w 1415"/>
                  <a:gd name="T25" fmla="*/ 640 h 700"/>
                  <a:gd name="T26" fmla="*/ 427 w 1415"/>
                  <a:gd name="T27" fmla="*/ 699 h 700"/>
                  <a:gd name="T28" fmla="*/ 135 w 1415"/>
                  <a:gd name="T29" fmla="*/ 655 h 700"/>
                  <a:gd name="T30" fmla="*/ 45 w 1415"/>
                  <a:gd name="T31" fmla="*/ 519 h 700"/>
                  <a:gd name="T32" fmla="*/ 45 w 1415"/>
                  <a:gd name="T33" fmla="*/ 379 h 700"/>
                  <a:gd name="T34" fmla="*/ 0 w 1415"/>
                  <a:gd name="T35" fmla="*/ 261 h 700"/>
                  <a:gd name="T36" fmla="*/ 436 w 1415"/>
                  <a:gd name="T37" fmla="*/ 70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15" h="700">
                    <a:moveTo>
                      <a:pt x="436" y="70"/>
                    </a:moveTo>
                    <a:lnTo>
                      <a:pt x="494" y="20"/>
                    </a:lnTo>
                    <a:lnTo>
                      <a:pt x="759" y="24"/>
                    </a:lnTo>
                    <a:lnTo>
                      <a:pt x="947" y="0"/>
                    </a:lnTo>
                    <a:lnTo>
                      <a:pt x="1180" y="83"/>
                    </a:lnTo>
                    <a:lnTo>
                      <a:pt x="1300" y="60"/>
                    </a:lnTo>
                    <a:lnTo>
                      <a:pt x="1362" y="70"/>
                    </a:lnTo>
                    <a:lnTo>
                      <a:pt x="1376" y="278"/>
                    </a:lnTo>
                    <a:lnTo>
                      <a:pt x="1414" y="311"/>
                    </a:lnTo>
                    <a:lnTo>
                      <a:pt x="1304" y="472"/>
                    </a:lnTo>
                    <a:lnTo>
                      <a:pt x="1185" y="363"/>
                    </a:lnTo>
                    <a:lnTo>
                      <a:pt x="1153" y="418"/>
                    </a:lnTo>
                    <a:lnTo>
                      <a:pt x="986" y="640"/>
                    </a:lnTo>
                    <a:lnTo>
                      <a:pt x="427" y="699"/>
                    </a:lnTo>
                    <a:lnTo>
                      <a:pt x="135" y="655"/>
                    </a:lnTo>
                    <a:lnTo>
                      <a:pt x="45" y="519"/>
                    </a:lnTo>
                    <a:lnTo>
                      <a:pt x="45" y="379"/>
                    </a:lnTo>
                    <a:lnTo>
                      <a:pt x="0" y="261"/>
                    </a:lnTo>
                    <a:lnTo>
                      <a:pt x="436" y="7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sp>
        <p:nvSpPr>
          <p:cNvPr id="58" name="Text Box 129"/>
          <p:cNvSpPr txBox="1">
            <a:spLocks noChangeArrowheads="1"/>
          </p:cNvSpPr>
          <p:nvPr/>
        </p:nvSpPr>
        <p:spPr bwMode="auto">
          <a:xfrm>
            <a:off x="3071893" y="3105502"/>
            <a:ext cx="800219"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600" b="1" dirty="0" smtClean="0">
                <a:latin typeface="微软雅黑" panose="020B0503020204020204" pitchFamily="34" charset="-122"/>
                <a:ea typeface="微软雅黑" panose="020B0503020204020204" pitchFamily="34" charset="-122"/>
              </a:rPr>
              <a:t>互联网</a:t>
            </a:r>
            <a:endParaRPr kumimoji="1" lang="zh-CN" altLang="en-US" sz="1600" b="1" dirty="0">
              <a:latin typeface="微软雅黑" panose="020B0503020204020204" pitchFamily="34" charset="-122"/>
              <a:ea typeface="微软雅黑" panose="020B0503020204020204" pitchFamily="34" charset="-122"/>
            </a:endParaRPr>
          </a:p>
        </p:txBody>
      </p:sp>
      <p:grpSp>
        <p:nvGrpSpPr>
          <p:cNvPr id="151" name="组合 150"/>
          <p:cNvGrpSpPr/>
          <p:nvPr/>
        </p:nvGrpSpPr>
        <p:grpSpPr>
          <a:xfrm>
            <a:off x="5263771" y="2932975"/>
            <a:ext cx="451937" cy="484303"/>
            <a:chOff x="2565534" y="4101618"/>
            <a:chExt cx="360485" cy="386301"/>
          </a:xfrm>
        </p:grpSpPr>
        <p:sp>
          <p:nvSpPr>
            <p:cNvPr id="152"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grpSp>
          <p:nvGrpSpPr>
            <p:cNvPr id="153" name="Group 424"/>
            <p:cNvGrpSpPr>
              <a:grpSpLocks/>
            </p:cNvGrpSpPr>
            <p:nvPr/>
          </p:nvGrpSpPr>
          <p:grpSpPr bwMode="auto">
            <a:xfrm>
              <a:off x="2565534" y="4101618"/>
              <a:ext cx="360485" cy="119330"/>
              <a:chOff x="748" y="2251"/>
              <a:chExt cx="306" cy="90"/>
            </a:xfrm>
          </p:grpSpPr>
          <p:sp>
            <p:nvSpPr>
              <p:cNvPr id="155"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56"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57"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58"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59"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60"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54" name="Picture 200" descr="jisuanji"/>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161" name="组合 160"/>
          <p:cNvGrpSpPr/>
          <p:nvPr/>
        </p:nvGrpSpPr>
        <p:grpSpPr>
          <a:xfrm>
            <a:off x="7103624" y="2923345"/>
            <a:ext cx="451937" cy="484303"/>
            <a:chOff x="2565534" y="4101618"/>
            <a:chExt cx="360485" cy="386301"/>
          </a:xfrm>
        </p:grpSpPr>
        <p:sp>
          <p:nvSpPr>
            <p:cNvPr id="162"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grpSp>
          <p:nvGrpSpPr>
            <p:cNvPr id="163" name="Group 424"/>
            <p:cNvGrpSpPr>
              <a:grpSpLocks/>
            </p:cNvGrpSpPr>
            <p:nvPr/>
          </p:nvGrpSpPr>
          <p:grpSpPr bwMode="auto">
            <a:xfrm>
              <a:off x="2565534" y="4101618"/>
              <a:ext cx="360485" cy="119330"/>
              <a:chOff x="748" y="2251"/>
              <a:chExt cx="306" cy="90"/>
            </a:xfrm>
          </p:grpSpPr>
          <p:sp>
            <p:nvSpPr>
              <p:cNvPr id="165"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66"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67"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68"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69"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70"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64" name="Picture 200" descr="jisuanji"/>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171" name="组合 170"/>
          <p:cNvGrpSpPr/>
          <p:nvPr/>
        </p:nvGrpSpPr>
        <p:grpSpPr>
          <a:xfrm>
            <a:off x="7749701" y="2031541"/>
            <a:ext cx="451937" cy="484303"/>
            <a:chOff x="2565534" y="4101618"/>
            <a:chExt cx="360485" cy="386301"/>
          </a:xfrm>
        </p:grpSpPr>
        <p:sp>
          <p:nvSpPr>
            <p:cNvPr id="172"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grpSp>
          <p:nvGrpSpPr>
            <p:cNvPr id="173" name="Group 424"/>
            <p:cNvGrpSpPr>
              <a:grpSpLocks/>
            </p:cNvGrpSpPr>
            <p:nvPr/>
          </p:nvGrpSpPr>
          <p:grpSpPr bwMode="auto">
            <a:xfrm>
              <a:off x="2565534" y="4101618"/>
              <a:ext cx="360485" cy="119330"/>
              <a:chOff x="748" y="2251"/>
              <a:chExt cx="306" cy="90"/>
            </a:xfrm>
          </p:grpSpPr>
          <p:sp>
            <p:nvSpPr>
              <p:cNvPr id="175"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76"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77"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78"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79"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80"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74" name="Picture 200" descr="jisuanji"/>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xmlns="">
                  <a:solidFill>
                    <a:srgbClr val="FFFFFF"/>
                  </a:solidFill>
                </a14:hiddenFill>
              </a:ext>
            </a:extLst>
          </p:spPr>
        </p:pic>
      </p:grpSp>
    </p:spTree>
    <p:extLst>
      <p:ext uri="{BB962C8B-B14F-4D97-AF65-F5344CB8AC3E}">
        <p14:creationId xmlns:p14="http://schemas.microsoft.com/office/powerpoint/2010/main" xmlns="" val="301256047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AutoShape 5"/>
          <p:cNvSpPr>
            <a:spLocks noChangeArrowheads="1"/>
          </p:cNvSpPr>
          <p:nvPr/>
        </p:nvSpPr>
        <p:spPr bwMode="auto">
          <a:xfrm>
            <a:off x="517853" y="962457"/>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97" name="矩形 4"/>
          <p:cNvSpPr>
            <a:spLocks noChangeArrowheads="1"/>
          </p:cNvSpPr>
          <p:nvPr/>
        </p:nvSpPr>
        <p:spPr bwMode="auto">
          <a:xfrm>
            <a:off x="635844" y="912629"/>
            <a:ext cx="3567002"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altLang="zh-CN" sz="2000" b="1" dirty="0">
                <a:latin typeface="微软雅黑" pitchFamily="34" charset="-122"/>
                <a:ea typeface="微软雅黑" pitchFamily="34" charset="-122"/>
              </a:rPr>
              <a:t>1. </a:t>
            </a:r>
            <a:r>
              <a:rPr lang="zh-CN" altLang="en-US" sz="2000" b="1" dirty="0">
                <a:latin typeface="微软雅黑" pitchFamily="34" charset="-122"/>
                <a:ea typeface="微软雅黑" pitchFamily="34" charset="-122"/>
              </a:rPr>
              <a:t>关于 </a:t>
            </a:r>
            <a:r>
              <a:rPr lang="en-US" altLang="zh-CN" sz="2000" b="1" dirty="0">
                <a:latin typeface="微软雅黑" pitchFamily="34" charset="-122"/>
                <a:ea typeface="微软雅黑" pitchFamily="34" charset="-122"/>
              </a:rPr>
              <a:t>802.11 </a:t>
            </a:r>
            <a:r>
              <a:rPr lang="zh-CN" altLang="en-US" sz="2000" b="1" dirty="0">
                <a:latin typeface="微软雅黑" pitchFamily="34" charset="-122"/>
                <a:ea typeface="微软雅黑" pitchFamily="34" charset="-122"/>
              </a:rPr>
              <a:t>数据帧的地址</a:t>
            </a:r>
            <a:endParaRPr lang="en-US" altLang="zh-CN" sz="2000" b="1" dirty="0">
              <a:latin typeface="微软雅黑" pitchFamily="34" charset="-122"/>
              <a:ea typeface="微软雅黑" pitchFamily="34" charset="-122"/>
            </a:endParaRPr>
          </a:p>
        </p:txBody>
      </p:sp>
      <p:graphicFrame>
        <p:nvGraphicFramePr>
          <p:cNvPr id="200" name="Group 179"/>
          <p:cNvGraphicFramePr>
            <a:graphicFrameLocks/>
          </p:cNvGraphicFramePr>
          <p:nvPr>
            <p:extLst>
              <p:ext uri="{D42A27DB-BD31-4B8C-83A1-F6EECF244321}">
                <p14:modId xmlns:p14="http://schemas.microsoft.com/office/powerpoint/2010/main" xmlns="" val="3058194116"/>
              </p:ext>
            </p:extLst>
          </p:nvPr>
        </p:nvGraphicFramePr>
        <p:xfrm>
          <a:off x="522175" y="1382604"/>
          <a:ext cx="8117487" cy="2599445"/>
        </p:xfrm>
        <a:graphic>
          <a:graphicData uri="http://schemas.openxmlformats.org/drawingml/2006/table">
            <a:tbl>
              <a:tblPr/>
              <a:tblGrid>
                <a:gridCol w="1396800"/>
                <a:gridCol w="1080000"/>
                <a:gridCol w="1080000"/>
                <a:gridCol w="1160229"/>
                <a:gridCol w="1160229"/>
                <a:gridCol w="1160229"/>
                <a:gridCol w="1080000"/>
              </a:tblGrid>
              <a:tr h="519889">
                <a:tc>
                  <a:txBody>
                    <a:bodyPr/>
                    <a:lstStyle/>
                    <a:p>
                      <a:pPr algn="ctr">
                        <a:lnSpc>
                          <a:spcPct val="100000"/>
                        </a:lnSpc>
                        <a:spcAft>
                          <a:spcPts val="0"/>
                        </a:spcAft>
                        <a:tabLst>
                          <a:tab pos="1752600" algn="l"/>
                        </a:tabLst>
                      </a:pPr>
                      <a:r>
                        <a:rPr lang="zh-CN" sz="1400" b="1" dirty="0">
                          <a:solidFill>
                            <a:schemeClr val="bg1"/>
                          </a:solidFill>
                          <a:effectLst/>
                          <a:latin typeface="微软雅黑" panose="020B0503020204020204" pitchFamily="34" charset="-122"/>
                          <a:ea typeface="微软雅黑" panose="020B0503020204020204" pitchFamily="34" charset="-122"/>
                        </a:rPr>
                        <a:t>数据报流向</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FF"/>
                    </a:solidFill>
                  </a:tcPr>
                </a:tc>
                <a:tc>
                  <a:txBody>
                    <a:bodyPr/>
                    <a:lstStyle/>
                    <a:p>
                      <a:pPr algn="ctr">
                        <a:lnSpc>
                          <a:spcPct val="100000"/>
                        </a:lnSpc>
                        <a:spcAft>
                          <a:spcPts val="0"/>
                        </a:spcAft>
                        <a:tabLst>
                          <a:tab pos="1752600" algn="l"/>
                        </a:tabLst>
                      </a:pPr>
                      <a:r>
                        <a:rPr lang="zh-CN" sz="1400" b="1" dirty="0">
                          <a:solidFill>
                            <a:schemeClr val="bg1"/>
                          </a:solidFill>
                          <a:effectLst/>
                          <a:latin typeface="微软雅黑" panose="020B0503020204020204" pitchFamily="34" charset="-122"/>
                          <a:ea typeface="微软雅黑" panose="020B0503020204020204" pitchFamily="34" charset="-122"/>
                        </a:rPr>
                        <a:t>去</a:t>
                      </a:r>
                      <a:r>
                        <a:rPr lang="zh-CN" sz="1400" b="1" dirty="0" smtClean="0">
                          <a:solidFill>
                            <a:schemeClr val="bg1"/>
                          </a:solidFill>
                          <a:effectLst/>
                          <a:latin typeface="微软雅黑" panose="020B0503020204020204" pitchFamily="34" charset="-122"/>
                          <a:ea typeface="微软雅黑" panose="020B0503020204020204" pitchFamily="34" charset="-122"/>
                        </a:rPr>
                        <a:t>往</a:t>
                      </a:r>
                      <a:r>
                        <a:rPr lang="en-US" altLang="zh-CN" sz="1400" b="1" dirty="0" smtClean="0">
                          <a:solidFill>
                            <a:schemeClr val="bg1"/>
                          </a:solidFill>
                          <a:effectLst/>
                          <a:latin typeface="微软雅黑" panose="020B0503020204020204" pitchFamily="34" charset="-122"/>
                          <a:ea typeface="微软雅黑" panose="020B0503020204020204" pitchFamily="34" charset="-122"/>
                        </a:rPr>
                        <a:t> </a:t>
                      </a:r>
                      <a:r>
                        <a:rPr lang="en-US" sz="1400" b="1" dirty="0" smtClean="0">
                          <a:solidFill>
                            <a:schemeClr val="bg1"/>
                          </a:solidFill>
                          <a:effectLst/>
                          <a:latin typeface="微软雅黑" panose="020B0503020204020204" pitchFamily="34" charset="-122"/>
                          <a:ea typeface="微软雅黑" panose="020B0503020204020204" pitchFamily="34" charset="-122"/>
                        </a:rPr>
                        <a:t>AP</a:t>
                      </a:r>
                      <a:endParaRPr lang="zh-CN" sz="1400" b="1" dirty="0">
                        <a:solidFill>
                          <a:schemeClr val="bg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FF"/>
                    </a:solidFill>
                  </a:tcPr>
                </a:tc>
                <a:tc>
                  <a:txBody>
                    <a:bodyPr/>
                    <a:lstStyle/>
                    <a:p>
                      <a:pPr algn="ctr">
                        <a:lnSpc>
                          <a:spcPct val="100000"/>
                        </a:lnSpc>
                        <a:spcAft>
                          <a:spcPts val="0"/>
                        </a:spcAft>
                        <a:tabLst>
                          <a:tab pos="1752600" algn="l"/>
                        </a:tabLst>
                      </a:pPr>
                      <a:r>
                        <a:rPr lang="zh-CN" sz="1400" b="1" dirty="0" smtClean="0">
                          <a:solidFill>
                            <a:schemeClr val="bg1"/>
                          </a:solidFill>
                          <a:effectLst/>
                          <a:latin typeface="微软雅黑" panose="020B0503020204020204" pitchFamily="34" charset="-122"/>
                          <a:ea typeface="微软雅黑" panose="020B0503020204020204" pitchFamily="34" charset="-122"/>
                        </a:rPr>
                        <a:t>来自</a:t>
                      </a:r>
                      <a:r>
                        <a:rPr lang="en-US" altLang="zh-CN" sz="1400" b="1" dirty="0" smtClean="0">
                          <a:solidFill>
                            <a:schemeClr val="bg1"/>
                          </a:solidFill>
                          <a:effectLst/>
                          <a:latin typeface="微软雅黑" panose="020B0503020204020204" pitchFamily="34" charset="-122"/>
                          <a:ea typeface="微软雅黑" panose="020B0503020204020204" pitchFamily="34" charset="-122"/>
                        </a:rPr>
                        <a:t> </a:t>
                      </a:r>
                      <a:r>
                        <a:rPr lang="en-US" sz="1400" b="1" dirty="0" smtClean="0">
                          <a:solidFill>
                            <a:schemeClr val="bg1"/>
                          </a:solidFill>
                          <a:effectLst/>
                          <a:latin typeface="微软雅黑" panose="020B0503020204020204" pitchFamily="34" charset="-122"/>
                          <a:ea typeface="微软雅黑" panose="020B0503020204020204" pitchFamily="34" charset="-122"/>
                        </a:rPr>
                        <a:t>AP</a:t>
                      </a:r>
                      <a:endParaRPr lang="zh-CN" sz="1400" b="1" dirty="0">
                        <a:solidFill>
                          <a:schemeClr val="bg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FF"/>
                    </a:solidFill>
                  </a:tcPr>
                </a:tc>
                <a:tc>
                  <a:txBody>
                    <a:bodyPr/>
                    <a:lstStyle/>
                    <a:p>
                      <a:pPr algn="ctr">
                        <a:lnSpc>
                          <a:spcPct val="100000"/>
                        </a:lnSpc>
                        <a:spcAft>
                          <a:spcPts val="0"/>
                        </a:spcAft>
                        <a:tabLst>
                          <a:tab pos="1752600" algn="l"/>
                        </a:tabLst>
                      </a:pPr>
                      <a:r>
                        <a:rPr lang="zh-CN" sz="1400" b="1" dirty="0" smtClean="0">
                          <a:solidFill>
                            <a:schemeClr val="bg1"/>
                          </a:solidFill>
                          <a:effectLst/>
                          <a:latin typeface="微软雅黑" panose="020B0503020204020204" pitchFamily="34" charset="-122"/>
                          <a:ea typeface="微软雅黑" panose="020B0503020204020204" pitchFamily="34" charset="-122"/>
                        </a:rPr>
                        <a:t>地址</a:t>
                      </a:r>
                      <a:r>
                        <a:rPr lang="en-US" altLang="zh-CN" sz="1400" b="1" dirty="0" smtClean="0">
                          <a:solidFill>
                            <a:schemeClr val="bg1"/>
                          </a:solidFill>
                          <a:effectLst/>
                          <a:latin typeface="微软雅黑" panose="020B0503020204020204" pitchFamily="34" charset="-122"/>
                          <a:ea typeface="微软雅黑" panose="020B0503020204020204" pitchFamily="34" charset="-122"/>
                        </a:rPr>
                        <a:t> </a:t>
                      </a:r>
                      <a:r>
                        <a:rPr lang="en-US" sz="1400" b="1" dirty="0" smtClean="0">
                          <a:solidFill>
                            <a:schemeClr val="bg1"/>
                          </a:solidFill>
                          <a:effectLst/>
                          <a:latin typeface="微软雅黑" panose="020B0503020204020204" pitchFamily="34" charset="-122"/>
                          <a:ea typeface="微软雅黑" panose="020B0503020204020204" pitchFamily="34" charset="-122"/>
                        </a:rPr>
                        <a:t>1</a:t>
                      </a:r>
                      <a:endParaRPr lang="zh-CN" sz="1400" b="1" dirty="0">
                        <a:solidFill>
                          <a:schemeClr val="bg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FF"/>
                    </a:solidFill>
                  </a:tcPr>
                </a:tc>
                <a:tc>
                  <a:txBody>
                    <a:bodyPr/>
                    <a:lstStyle/>
                    <a:p>
                      <a:pPr algn="ctr">
                        <a:lnSpc>
                          <a:spcPct val="100000"/>
                        </a:lnSpc>
                        <a:spcAft>
                          <a:spcPts val="0"/>
                        </a:spcAft>
                        <a:tabLst>
                          <a:tab pos="1752600" algn="l"/>
                        </a:tabLst>
                      </a:pPr>
                      <a:r>
                        <a:rPr lang="zh-CN" sz="1400" b="1" dirty="0" smtClean="0">
                          <a:solidFill>
                            <a:schemeClr val="bg1"/>
                          </a:solidFill>
                          <a:effectLst/>
                          <a:latin typeface="微软雅黑" panose="020B0503020204020204" pitchFamily="34" charset="-122"/>
                          <a:ea typeface="微软雅黑" panose="020B0503020204020204" pitchFamily="34" charset="-122"/>
                        </a:rPr>
                        <a:t>地址</a:t>
                      </a:r>
                      <a:r>
                        <a:rPr lang="en-US" altLang="zh-CN" sz="1400" b="1" dirty="0" smtClean="0">
                          <a:solidFill>
                            <a:schemeClr val="bg1"/>
                          </a:solidFill>
                          <a:effectLst/>
                          <a:latin typeface="微软雅黑" panose="020B0503020204020204" pitchFamily="34" charset="-122"/>
                          <a:ea typeface="微软雅黑" panose="020B0503020204020204" pitchFamily="34" charset="-122"/>
                        </a:rPr>
                        <a:t> </a:t>
                      </a:r>
                      <a:r>
                        <a:rPr lang="en-US" sz="1400" b="1" dirty="0" smtClean="0">
                          <a:solidFill>
                            <a:schemeClr val="bg1"/>
                          </a:solidFill>
                          <a:effectLst/>
                          <a:latin typeface="微软雅黑" panose="020B0503020204020204" pitchFamily="34" charset="-122"/>
                          <a:ea typeface="微软雅黑" panose="020B0503020204020204" pitchFamily="34" charset="-122"/>
                        </a:rPr>
                        <a:t>2</a:t>
                      </a:r>
                      <a:endParaRPr lang="zh-CN" sz="1400" b="1" dirty="0">
                        <a:solidFill>
                          <a:schemeClr val="bg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FF"/>
                    </a:solidFill>
                  </a:tcPr>
                </a:tc>
                <a:tc>
                  <a:txBody>
                    <a:bodyPr/>
                    <a:lstStyle/>
                    <a:p>
                      <a:pPr algn="ctr">
                        <a:lnSpc>
                          <a:spcPct val="100000"/>
                        </a:lnSpc>
                        <a:spcAft>
                          <a:spcPts val="0"/>
                        </a:spcAft>
                        <a:tabLst>
                          <a:tab pos="1752600" algn="l"/>
                        </a:tabLst>
                      </a:pPr>
                      <a:r>
                        <a:rPr lang="zh-CN" sz="1400" b="1" dirty="0" smtClean="0">
                          <a:solidFill>
                            <a:schemeClr val="bg1"/>
                          </a:solidFill>
                          <a:effectLst/>
                          <a:latin typeface="微软雅黑" panose="020B0503020204020204" pitchFamily="34" charset="-122"/>
                          <a:ea typeface="微软雅黑" panose="020B0503020204020204" pitchFamily="34" charset="-122"/>
                        </a:rPr>
                        <a:t>地址</a:t>
                      </a:r>
                      <a:r>
                        <a:rPr lang="en-US" altLang="zh-CN" sz="1400" b="1" dirty="0" smtClean="0">
                          <a:solidFill>
                            <a:schemeClr val="bg1"/>
                          </a:solidFill>
                          <a:effectLst/>
                          <a:latin typeface="微软雅黑" panose="020B0503020204020204" pitchFamily="34" charset="-122"/>
                          <a:ea typeface="微软雅黑" panose="020B0503020204020204" pitchFamily="34" charset="-122"/>
                        </a:rPr>
                        <a:t> </a:t>
                      </a:r>
                      <a:r>
                        <a:rPr lang="en-US" sz="1400" b="1" dirty="0" smtClean="0">
                          <a:solidFill>
                            <a:schemeClr val="bg1"/>
                          </a:solidFill>
                          <a:effectLst/>
                          <a:latin typeface="微软雅黑" panose="020B0503020204020204" pitchFamily="34" charset="-122"/>
                          <a:ea typeface="微软雅黑" panose="020B0503020204020204" pitchFamily="34" charset="-122"/>
                        </a:rPr>
                        <a:t>3</a:t>
                      </a:r>
                      <a:endParaRPr lang="zh-CN" sz="1400" b="1" dirty="0">
                        <a:solidFill>
                          <a:schemeClr val="bg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FF"/>
                    </a:solidFill>
                  </a:tcPr>
                </a:tc>
                <a:tc>
                  <a:txBody>
                    <a:bodyPr/>
                    <a:lstStyle/>
                    <a:p>
                      <a:pPr algn="ctr">
                        <a:lnSpc>
                          <a:spcPct val="100000"/>
                        </a:lnSpc>
                        <a:spcAft>
                          <a:spcPts val="0"/>
                        </a:spcAft>
                        <a:tabLst>
                          <a:tab pos="1752600" algn="l"/>
                        </a:tabLst>
                      </a:pPr>
                      <a:r>
                        <a:rPr lang="zh-CN" sz="1400" b="1" dirty="0" smtClean="0">
                          <a:solidFill>
                            <a:schemeClr val="bg1"/>
                          </a:solidFill>
                          <a:effectLst/>
                          <a:latin typeface="微软雅黑" panose="020B0503020204020204" pitchFamily="34" charset="-122"/>
                          <a:ea typeface="微软雅黑" panose="020B0503020204020204" pitchFamily="34" charset="-122"/>
                        </a:rPr>
                        <a:t>地址</a:t>
                      </a:r>
                      <a:r>
                        <a:rPr lang="en-US" altLang="zh-CN" sz="1400" b="1" dirty="0" smtClean="0">
                          <a:solidFill>
                            <a:schemeClr val="bg1"/>
                          </a:solidFill>
                          <a:effectLst/>
                          <a:latin typeface="微软雅黑" panose="020B0503020204020204" pitchFamily="34" charset="-122"/>
                          <a:ea typeface="微软雅黑" panose="020B0503020204020204" pitchFamily="34" charset="-122"/>
                        </a:rPr>
                        <a:t> </a:t>
                      </a:r>
                      <a:r>
                        <a:rPr lang="en-US" sz="1400" b="1" dirty="0" smtClean="0">
                          <a:solidFill>
                            <a:schemeClr val="bg1"/>
                          </a:solidFill>
                          <a:effectLst/>
                          <a:latin typeface="微软雅黑" panose="020B0503020204020204" pitchFamily="34" charset="-122"/>
                          <a:ea typeface="微软雅黑" panose="020B0503020204020204" pitchFamily="34" charset="-122"/>
                        </a:rPr>
                        <a:t>4</a:t>
                      </a:r>
                      <a:endParaRPr lang="zh-CN" sz="1400" b="1" dirty="0">
                        <a:solidFill>
                          <a:schemeClr val="bg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FF"/>
                    </a:solidFill>
                  </a:tcPr>
                </a:tc>
              </a:tr>
              <a:tr h="519889">
                <a:tc>
                  <a:txBody>
                    <a:bodyPr/>
                    <a:lstStyle/>
                    <a:p>
                      <a:pPr algn="ctr">
                        <a:lnSpc>
                          <a:spcPct val="100000"/>
                        </a:lnSpc>
                        <a:spcAft>
                          <a:spcPts val="0"/>
                        </a:spcAft>
                        <a:tabLst>
                          <a:tab pos="1752600" algn="l"/>
                        </a:tabLst>
                      </a:pPr>
                      <a:r>
                        <a:rPr lang="en-US" sz="1400" b="1" dirty="0">
                          <a:solidFill>
                            <a:schemeClr val="tx1"/>
                          </a:solidFill>
                          <a:effectLst/>
                          <a:latin typeface="微软雅黑" panose="020B0503020204020204" pitchFamily="34" charset="-122"/>
                          <a:ea typeface="微软雅黑" panose="020B0503020204020204" pitchFamily="34" charset="-122"/>
                        </a:rPr>
                        <a:t>R</a:t>
                      </a:r>
                      <a:r>
                        <a:rPr lang="zh-CN" sz="1400" b="1" dirty="0">
                          <a:solidFill>
                            <a:schemeClr val="tx1"/>
                          </a:solidFill>
                          <a:effectLst/>
                          <a:latin typeface="微软雅黑" panose="020B0503020204020204" pitchFamily="34" charset="-122"/>
                          <a:ea typeface="微软雅黑" panose="020B0503020204020204" pitchFamily="34" charset="-122"/>
                        </a:rPr>
                        <a:t>接口</a:t>
                      </a:r>
                      <a:r>
                        <a:rPr lang="en-US" sz="1400" b="1" dirty="0">
                          <a:solidFill>
                            <a:schemeClr val="tx1"/>
                          </a:solidFill>
                          <a:effectLst/>
                          <a:latin typeface="微软雅黑" panose="020B0503020204020204" pitchFamily="34" charset="-122"/>
                          <a:ea typeface="微软雅黑" panose="020B0503020204020204" pitchFamily="34" charset="-122"/>
                        </a:rPr>
                        <a:t>2 </a:t>
                      </a:r>
                      <a:r>
                        <a:rPr lang="en-US" altLang="zh-CN" sz="1400" b="1" dirty="0" smtClean="0">
                          <a:solidFill>
                            <a:schemeClr val="tx1"/>
                          </a:solidFill>
                          <a:effectLst/>
                          <a:latin typeface="微软雅黑" panose="020B0503020204020204" pitchFamily="34" charset="-122"/>
                          <a:ea typeface="微软雅黑" panose="020B0503020204020204" pitchFamily="34" charset="-122"/>
                          <a:sym typeface="Wingdings" pitchFamily="2" charset="2"/>
                        </a:rPr>
                        <a:t></a:t>
                      </a:r>
                      <a:r>
                        <a:rPr lang="zh-CN" sz="1400" b="1" dirty="0" smtClean="0">
                          <a:solidFill>
                            <a:schemeClr val="tx1"/>
                          </a:solidFill>
                          <a:effectLst/>
                          <a:latin typeface="微软雅黑" panose="020B0503020204020204" pitchFamily="34" charset="-122"/>
                          <a:ea typeface="微软雅黑" panose="020B0503020204020204" pitchFamily="34" charset="-122"/>
                        </a:rPr>
                        <a:t> </a:t>
                      </a:r>
                      <a:r>
                        <a:rPr lang="en-US" sz="1400" b="1" dirty="0" smtClean="0">
                          <a:solidFill>
                            <a:schemeClr val="tx1"/>
                          </a:solidFill>
                          <a:effectLst/>
                          <a:latin typeface="微软雅黑" panose="020B0503020204020204" pitchFamily="34" charset="-122"/>
                          <a:ea typeface="微软雅黑" panose="020B0503020204020204" pitchFamily="34" charset="-122"/>
                        </a:rPr>
                        <a:t>AP</a:t>
                      </a:r>
                      <a:r>
                        <a:rPr lang="en-US" sz="1400" b="1" baseline="-25000" dirty="0" smtClean="0">
                          <a:solidFill>
                            <a:schemeClr val="tx1"/>
                          </a:solidFill>
                          <a:effectLst/>
                          <a:latin typeface="微软雅黑" panose="020B0503020204020204" pitchFamily="34" charset="-122"/>
                          <a:ea typeface="微软雅黑" panose="020B0503020204020204" pitchFamily="34" charset="-122"/>
                        </a:rPr>
                        <a:t>2</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lgn="ctr">
                        <a:lnSpc>
                          <a:spcPct val="100000"/>
                        </a:lnSpc>
                        <a:spcAft>
                          <a:spcPts val="0"/>
                        </a:spcAft>
                        <a:tabLst>
                          <a:tab pos="1752600" algn="l"/>
                        </a:tabLst>
                      </a:pPr>
                      <a:r>
                        <a:rPr lang="en-US" sz="1400" b="1" dirty="0">
                          <a:solidFill>
                            <a:schemeClr val="tx1"/>
                          </a:solidFill>
                          <a:effectLst/>
                          <a:latin typeface="微软雅黑" panose="020B0503020204020204" pitchFamily="34" charset="-122"/>
                          <a:ea typeface="微软雅黑" panose="020B0503020204020204" pitchFamily="34" charset="-122"/>
                        </a:rPr>
                        <a:t>1</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lgn="ctr">
                        <a:lnSpc>
                          <a:spcPct val="100000"/>
                        </a:lnSpc>
                        <a:spcAft>
                          <a:spcPts val="0"/>
                        </a:spcAft>
                        <a:tabLst>
                          <a:tab pos="1752600" algn="l"/>
                        </a:tabLst>
                      </a:pPr>
                      <a:r>
                        <a:rPr lang="en-US" sz="1400" b="1" dirty="0">
                          <a:solidFill>
                            <a:schemeClr val="tx1"/>
                          </a:solidFill>
                          <a:effectLst/>
                          <a:latin typeface="微软雅黑" panose="020B0503020204020204" pitchFamily="34" charset="-122"/>
                          <a:ea typeface="微软雅黑" panose="020B0503020204020204" pitchFamily="34" charset="-122"/>
                        </a:rPr>
                        <a:t>0</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lgn="ctr">
                        <a:lnSpc>
                          <a:spcPct val="100000"/>
                        </a:lnSpc>
                        <a:spcAft>
                          <a:spcPts val="0"/>
                        </a:spcAft>
                        <a:tabLst>
                          <a:tab pos="1752600" algn="l"/>
                        </a:tabLst>
                      </a:pPr>
                      <a:r>
                        <a:rPr lang="en-US" sz="1400" b="1" dirty="0" smtClean="0">
                          <a:solidFill>
                            <a:schemeClr val="tx1"/>
                          </a:solidFill>
                          <a:effectLst/>
                          <a:latin typeface="微软雅黑" panose="020B0503020204020204" pitchFamily="34" charset="-122"/>
                          <a:ea typeface="微软雅黑" panose="020B0503020204020204" pitchFamily="34" charset="-122"/>
                        </a:rPr>
                        <a:t>AP</a:t>
                      </a:r>
                      <a:r>
                        <a:rPr lang="en-US" sz="1400" b="1" baseline="-25000" dirty="0" smtClean="0">
                          <a:solidFill>
                            <a:schemeClr val="tx1"/>
                          </a:solidFill>
                          <a:effectLst/>
                          <a:latin typeface="微软雅黑" panose="020B0503020204020204" pitchFamily="34" charset="-122"/>
                          <a:ea typeface="微软雅黑" panose="020B0503020204020204" pitchFamily="34" charset="-122"/>
                        </a:rPr>
                        <a:t>2 </a:t>
                      </a:r>
                      <a:r>
                        <a:rPr lang="zh-CN" sz="1400" b="1" dirty="0" smtClean="0">
                          <a:solidFill>
                            <a:schemeClr val="tx1"/>
                          </a:solidFill>
                          <a:effectLst/>
                          <a:latin typeface="微软雅黑" panose="020B0503020204020204" pitchFamily="34" charset="-122"/>
                          <a:ea typeface="微软雅黑" panose="020B0503020204020204" pitchFamily="34" charset="-122"/>
                        </a:rPr>
                        <a:t>地址</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lgn="ctr">
                        <a:lnSpc>
                          <a:spcPct val="100000"/>
                        </a:lnSpc>
                        <a:spcAft>
                          <a:spcPts val="0"/>
                        </a:spcAft>
                        <a:tabLst>
                          <a:tab pos="1752600" algn="l"/>
                        </a:tabLst>
                      </a:pPr>
                      <a:r>
                        <a:rPr lang="en-US" sz="1400" b="1" dirty="0" smtClean="0">
                          <a:solidFill>
                            <a:schemeClr val="tx1"/>
                          </a:solidFill>
                          <a:effectLst/>
                          <a:latin typeface="微软雅黑" panose="020B0503020204020204" pitchFamily="34" charset="-122"/>
                          <a:ea typeface="微软雅黑" panose="020B0503020204020204" pitchFamily="34" charset="-122"/>
                        </a:rPr>
                        <a:t>R </a:t>
                      </a:r>
                      <a:r>
                        <a:rPr lang="zh-CN" sz="1400" b="1" dirty="0" smtClean="0">
                          <a:solidFill>
                            <a:schemeClr val="tx1"/>
                          </a:solidFill>
                          <a:effectLst/>
                          <a:latin typeface="微软雅黑" panose="020B0503020204020204" pitchFamily="34" charset="-122"/>
                          <a:ea typeface="微软雅黑" panose="020B0503020204020204" pitchFamily="34" charset="-122"/>
                        </a:rPr>
                        <a:t>接口</a:t>
                      </a:r>
                      <a:r>
                        <a:rPr lang="en-US" sz="1400" b="1" dirty="0">
                          <a:solidFill>
                            <a:schemeClr val="tx1"/>
                          </a:solidFill>
                          <a:effectLst/>
                          <a:latin typeface="微软雅黑" panose="020B0503020204020204" pitchFamily="34" charset="-122"/>
                          <a:ea typeface="微软雅黑" panose="020B0503020204020204" pitchFamily="34" charset="-122"/>
                        </a:rPr>
                        <a:t>2</a:t>
                      </a:r>
                      <a:r>
                        <a:rPr lang="zh-CN" sz="1400" b="1" dirty="0">
                          <a:solidFill>
                            <a:schemeClr val="tx1"/>
                          </a:solidFill>
                          <a:effectLst/>
                          <a:latin typeface="微软雅黑" panose="020B0503020204020204" pitchFamily="34" charset="-122"/>
                          <a:ea typeface="微软雅黑" panose="020B0503020204020204" pitchFamily="34" charset="-122"/>
                        </a:rPr>
                        <a:t>地址</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lgn="ctr">
                        <a:lnSpc>
                          <a:spcPct val="100000"/>
                        </a:lnSpc>
                        <a:spcAft>
                          <a:spcPts val="0"/>
                        </a:spcAft>
                        <a:tabLst>
                          <a:tab pos="1752600" algn="l"/>
                        </a:tabLst>
                      </a:pPr>
                      <a:r>
                        <a:rPr lang="en-US" sz="1400" b="1" dirty="0" smtClean="0">
                          <a:solidFill>
                            <a:schemeClr val="tx1"/>
                          </a:solidFill>
                          <a:effectLst/>
                          <a:latin typeface="微软雅黑" panose="020B0503020204020204" pitchFamily="34" charset="-122"/>
                          <a:ea typeface="微软雅黑" panose="020B0503020204020204" pitchFamily="34" charset="-122"/>
                        </a:rPr>
                        <a:t>C </a:t>
                      </a:r>
                      <a:r>
                        <a:rPr lang="zh-CN" sz="1400" b="1" dirty="0" smtClean="0">
                          <a:solidFill>
                            <a:schemeClr val="tx1"/>
                          </a:solidFill>
                          <a:effectLst/>
                          <a:latin typeface="微软雅黑" panose="020B0503020204020204" pitchFamily="34" charset="-122"/>
                          <a:ea typeface="微软雅黑" panose="020B0503020204020204" pitchFamily="34" charset="-122"/>
                        </a:rPr>
                        <a:t>的</a:t>
                      </a:r>
                      <a:r>
                        <a:rPr lang="zh-CN" sz="1400" b="1" dirty="0">
                          <a:solidFill>
                            <a:schemeClr val="tx1"/>
                          </a:solidFill>
                          <a:effectLst/>
                          <a:latin typeface="微软雅黑" panose="020B0503020204020204" pitchFamily="34" charset="-122"/>
                          <a:ea typeface="微软雅黑" panose="020B0503020204020204" pitchFamily="34" charset="-122"/>
                        </a:rPr>
                        <a:t>地址</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lgn="ctr">
                        <a:lnSpc>
                          <a:spcPct val="100000"/>
                        </a:lnSpc>
                        <a:spcAft>
                          <a:spcPts val="0"/>
                        </a:spcAft>
                        <a:tabLst>
                          <a:tab pos="1752600" algn="l"/>
                        </a:tabLst>
                      </a:pPr>
                      <a:r>
                        <a:rPr lang="zh-CN" sz="1400" b="1" dirty="0">
                          <a:solidFill>
                            <a:schemeClr val="tx1"/>
                          </a:solidFill>
                          <a:effectLst/>
                          <a:latin typeface="微软雅黑" panose="020B0503020204020204" pitchFamily="34" charset="-122"/>
                          <a:ea typeface="微软雅黑" panose="020B0503020204020204" pitchFamily="34" charset="-122"/>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19889">
                <a:tc>
                  <a:txBody>
                    <a:bodyPr/>
                    <a:lstStyle/>
                    <a:p>
                      <a:pPr algn="ctr">
                        <a:lnSpc>
                          <a:spcPct val="100000"/>
                        </a:lnSpc>
                        <a:spcAft>
                          <a:spcPts val="0"/>
                        </a:spcAft>
                        <a:tabLst>
                          <a:tab pos="1752600" algn="l"/>
                        </a:tabLst>
                      </a:pPr>
                      <a:r>
                        <a:rPr lang="en-US" sz="1400" b="1" dirty="0" smtClean="0">
                          <a:solidFill>
                            <a:schemeClr val="tx1"/>
                          </a:solidFill>
                          <a:effectLst/>
                          <a:latin typeface="微软雅黑" panose="020B0503020204020204" pitchFamily="34" charset="-122"/>
                          <a:ea typeface="微软雅黑" panose="020B0503020204020204" pitchFamily="34" charset="-122"/>
                        </a:rPr>
                        <a:t>AP</a:t>
                      </a:r>
                      <a:r>
                        <a:rPr lang="en-US" sz="1400" b="1" baseline="-25000" dirty="0" smtClean="0">
                          <a:solidFill>
                            <a:schemeClr val="tx1"/>
                          </a:solidFill>
                          <a:effectLst/>
                          <a:latin typeface="微软雅黑" panose="020B0503020204020204" pitchFamily="34" charset="-122"/>
                          <a:ea typeface="微软雅黑" panose="020B0503020204020204" pitchFamily="34" charset="-122"/>
                        </a:rPr>
                        <a:t>2</a:t>
                      </a:r>
                      <a:r>
                        <a:rPr lang="en-US" sz="1400" b="1" baseline="0" dirty="0" smtClean="0">
                          <a:solidFill>
                            <a:schemeClr val="tx1"/>
                          </a:solidFill>
                          <a:effectLst/>
                          <a:latin typeface="微软雅黑" panose="020B0503020204020204" pitchFamily="34" charset="-122"/>
                          <a:ea typeface="微软雅黑" panose="020B0503020204020204" pitchFamily="34" charset="-122"/>
                        </a:rPr>
                        <a:t> </a:t>
                      </a:r>
                      <a:r>
                        <a:rPr lang="en-US" altLang="zh-CN" sz="1400" b="1" dirty="0" smtClean="0">
                          <a:solidFill>
                            <a:schemeClr val="tx1"/>
                          </a:solidFill>
                          <a:effectLst/>
                          <a:latin typeface="微软雅黑" panose="020B0503020204020204" pitchFamily="34" charset="-122"/>
                          <a:ea typeface="微软雅黑" panose="020B0503020204020204" pitchFamily="34" charset="-122"/>
                          <a:sym typeface="Wingdings" pitchFamily="2" charset="2"/>
                        </a:rPr>
                        <a:t></a:t>
                      </a:r>
                      <a:r>
                        <a:rPr lang="zh-CN" sz="1400" b="1" dirty="0" smtClean="0">
                          <a:solidFill>
                            <a:schemeClr val="tx1"/>
                          </a:solidFill>
                          <a:effectLst/>
                          <a:latin typeface="微软雅黑" panose="020B0503020204020204" pitchFamily="34" charset="-122"/>
                          <a:ea typeface="微软雅黑" panose="020B0503020204020204" pitchFamily="34" charset="-122"/>
                        </a:rPr>
                        <a:t> </a:t>
                      </a:r>
                      <a:r>
                        <a:rPr lang="en-US" sz="1400" b="1" dirty="0">
                          <a:solidFill>
                            <a:schemeClr val="tx1"/>
                          </a:solidFill>
                          <a:effectLst/>
                          <a:latin typeface="微软雅黑" panose="020B0503020204020204" pitchFamily="34" charset="-122"/>
                          <a:ea typeface="微软雅黑" panose="020B0503020204020204" pitchFamily="34" charset="-122"/>
                        </a:rPr>
                        <a:t>C</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algn="ctr">
                        <a:lnSpc>
                          <a:spcPct val="100000"/>
                        </a:lnSpc>
                        <a:spcAft>
                          <a:spcPts val="0"/>
                        </a:spcAft>
                        <a:tabLst>
                          <a:tab pos="1752600" algn="l"/>
                        </a:tabLst>
                      </a:pPr>
                      <a:r>
                        <a:rPr lang="en-US" sz="1400" b="1" dirty="0">
                          <a:solidFill>
                            <a:schemeClr val="tx1"/>
                          </a:solidFill>
                          <a:effectLst/>
                          <a:latin typeface="微软雅黑" panose="020B0503020204020204" pitchFamily="34" charset="-122"/>
                          <a:ea typeface="微软雅黑" panose="020B0503020204020204" pitchFamily="34" charset="-122"/>
                        </a:rPr>
                        <a:t>0</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algn="ctr">
                        <a:lnSpc>
                          <a:spcPct val="100000"/>
                        </a:lnSpc>
                        <a:spcAft>
                          <a:spcPts val="0"/>
                        </a:spcAft>
                        <a:tabLst>
                          <a:tab pos="1752600" algn="l"/>
                        </a:tabLst>
                      </a:pPr>
                      <a:r>
                        <a:rPr lang="en-US" sz="1400" b="1" dirty="0">
                          <a:solidFill>
                            <a:schemeClr val="tx1"/>
                          </a:solidFill>
                          <a:effectLst/>
                          <a:latin typeface="微软雅黑" panose="020B0503020204020204" pitchFamily="34" charset="-122"/>
                          <a:ea typeface="微软雅黑" panose="020B0503020204020204" pitchFamily="34" charset="-122"/>
                        </a:rPr>
                        <a:t>1</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algn="ctr">
                        <a:lnSpc>
                          <a:spcPct val="100000"/>
                        </a:lnSpc>
                        <a:spcAft>
                          <a:spcPts val="0"/>
                        </a:spcAft>
                        <a:tabLst>
                          <a:tab pos="1752600" algn="l"/>
                        </a:tabLst>
                      </a:pPr>
                      <a:r>
                        <a:rPr lang="en-US" sz="1400" b="1" dirty="0" smtClean="0">
                          <a:solidFill>
                            <a:schemeClr val="tx1"/>
                          </a:solidFill>
                          <a:effectLst/>
                          <a:latin typeface="微软雅黑" panose="020B0503020204020204" pitchFamily="34" charset="-122"/>
                          <a:ea typeface="微软雅黑" panose="020B0503020204020204" pitchFamily="34" charset="-122"/>
                        </a:rPr>
                        <a:t>C </a:t>
                      </a:r>
                      <a:r>
                        <a:rPr lang="zh-CN" sz="1400" b="1" dirty="0" smtClean="0">
                          <a:solidFill>
                            <a:schemeClr val="tx1"/>
                          </a:solidFill>
                          <a:effectLst/>
                          <a:latin typeface="微软雅黑" panose="020B0503020204020204" pitchFamily="34" charset="-122"/>
                          <a:ea typeface="微软雅黑" panose="020B0503020204020204" pitchFamily="34" charset="-122"/>
                        </a:rPr>
                        <a:t>的</a:t>
                      </a:r>
                      <a:r>
                        <a:rPr lang="zh-CN" sz="1400" b="1" dirty="0">
                          <a:solidFill>
                            <a:schemeClr val="tx1"/>
                          </a:solidFill>
                          <a:effectLst/>
                          <a:latin typeface="微软雅黑" panose="020B0503020204020204" pitchFamily="34" charset="-122"/>
                          <a:ea typeface="微软雅黑" panose="020B0503020204020204" pitchFamily="34" charset="-122"/>
                        </a:rPr>
                        <a:t>地址</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algn="ctr">
                        <a:lnSpc>
                          <a:spcPct val="100000"/>
                        </a:lnSpc>
                        <a:spcAft>
                          <a:spcPts val="0"/>
                        </a:spcAft>
                        <a:tabLst>
                          <a:tab pos="1752600" algn="l"/>
                        </a:tabLst>
                      </a:pPr>
                      <a:r>
                        <a:rPr lang="en-US" sz="1400" b="1" dirty="0">
                          <a:solidFill>
                            <a:schemeClr val="tx1"/>
                          </a:solidFill>
                          <a:effectLst/>
                          <a:latin typeface="微软雅黑" panose="020B0503020204020204" pitchFamily="34" charset="-122"/>
                          <a:ea typeface="微软雅黑" panose="020B0503020204020204" pitchFamily="34" charset="-122"/>
                        </a:rPr>
                        <a:t>AP</a:t>
                      </a:r>
                      <a:r>
                        <a:rPr lang="en-US" sz="1400" b="1" baseline="-25000" dirty="0">
                          <a:solidFill>
                            <a:schemeClr val="tx1"/>
                          </a:solidFill>
                          <a:effectLst/>
                          <a:latin typeface="微软雅黑" panose="020B0503020204020204" pitchFamily="34" charset="-122"/>
                          <a:ea typeface="微软雅黑" panose="020B0503020204020204" pitchFamily="34" charset="-122"/>
                        </a:rPr>
                        <a:t>2</a:t>
                      </a:r>
                      <a:r>
                        <a:rPr lang="zh-CN" sz="1400" b="1" dirty="0">
                          <a:solidFill>
                            <a:schemeClr val="tx1"/>
                          </a:solidFill>
                          <a:effectLst/>
                          <a:latin typeface="微软雅黑" panose="020B0503020204020204" pitchFamily="34" charset="-122"/>
                          <a:ea typeface="微软雅黑" panose="020B0503020204020204" pitchFamily="34" charset="-122"/>
                        </a:rPr>
                        <a:t>地址</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algn="ctr">
                        <a:lnSpc>
                          <a:spcPct val="100000"/>
                        </a:lnSpc>
                        <a:spcAft>
                          <a:spcPts val="0"/>
                        </a:spcAft>
                        <a:tabLst>
                          <a:tab pos="1752600" algn="l"/>
                        </a:tabLst>
                      </a:pPr>
                      <a:r>
                        <a:rPr lang="en-US" sz="1400" b="1" dirty="0" smtClean="0">
                          <a:solidFill>
                            <a:schemeClr val="tx1"/>
                          </a:solidFill>
                          <a:effectLst/>
                          <a:latin typeface="微软雅黑" panose="020B0503020204020204" pitchFamily="34" charset="-122"/>
                          <a:ea typeface="微软雅黑" panose="020B0503020204020204" pitchFamily="34" charset="-122"/>
                        </a:rPr>
                        <a:t>R </a:t>
                      </a:r>
                      <a:r>
                        <a:rPr lang="zh-CN" sz="1400" b="1" dirty="0" smtClean="0">
                          <a:solidFill>
                            <a:schemeClr val="tx1"/>
                          </a:solidFill>
                          <a:effectLst/>
                          <a:latin typeface="微软雅黑" panose="020B0503020204020204" pitchFamily="34" charset="-122"/>
                          <a:ea typeface="微软雅黑" panose="020B0503020204020204" pitchFamily="34" charset="-122"/>
                        </a:rPr>
                        <a:t>接口</a:t>
                      </a:r>
                      <a:r>
                        <a:rPr lang="en-US" sz="1400" b="1" dirty="0">
                          <a:solidFill>
                            <a:schemeClr val="tx1"/>
                          </a:solidFill>
                          <a:effectLst/>
                          <a:latin typeface="微软雅黑" panose="020B0503020204020204" pitchFamily="34" charset="-122"/>
                          <a:ea typeface="微软雅黑" panose="020B0503020204020204" pitchFamily="34" charset="-122"/>
                        </a:rPr>
                        <a:t>2</a:t>
                      </a:r>
                      <a:r>
                        <a:rPr lang="zh-CN" sz="1400" b="1" dirty="0">
                          <a:solidFill>
                            <a:schemeClr val="tx1"/>
                          </a:solidFill>
                          <a:effectLst/>
                          <a:latin typeface="微软雅黑" panose="020B0503020204020204" pitchFamily="34" charset="-122"/>
                          <a:ea typeface="微软雅黑" panose="020B0503020204020204" pitchFamily="34" charset="-122"/>
                        </a:rPr>
                        <a:t>地址</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algn="ctr">
                        <a:lnSpc>
                          <a:spcPct val="100000"/>
                        </a:lnSpc>
                        <a:spcAft>
                          <a:spcPts val="0"/>
                        </a:spcAft>
                        <a:tabLst>
                          <a:tab pos="1752600" algn="l"/>
                        </a:tabLst>
                      </a:pPr>
                      <a:r>
                        <a:rPr lang="zh-CN" sz="1400" b="1" dirty="0">
                          <a:solidFill>
                            <a:schemeClr val="tx1"/>
                          </a:solidFill>
                          <a:effectLst/>
                          <a:latin typeface="微软雅黑" panose="020B0503020204020204" pitchFamily="34" charset="-122"/>
                          <a:ea typeface="微软雅黑" panose="020B0503020204020204" pitchFamily="34" charset="-122"/>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r>
              <a:tr h="519889">
                <a:tc>
                  <a:txBody>
                    <a:bodyPr/>
                    <a:lstStyle/>
                    <a:p>
                      <a:pPr algn="ctr">
                        <a:lnSpc>
                          <a:spcPct val="100000"/>
                        </a:lnSpc>
                        <a:spcAft>
                          <a:spcPts val="0"/>
                        </a:spcAft>
                        <a:tabLst>
                          <a:tab pos="1752600" algn="l"/>
                        </a:tabLst>
                      </a:pPr>
                      <a:r>
                        <a:rPr lang="en-US" sz="1400" b="1" dirty="0" smtClean="0">
                          <a:solidFill>
                            <a:schemeClr val="tx1"/>
                          </a:solidFill>
                          <a:effectLst/>
                          <a:latin typeface="微软雅黑" panose="020B0503020204020204" pitchFamily="34" charset="-122"/>
                          <a:ea typeface="微软雅黑" panose="020B0503020204020204" pitchFamily="34" charset="-122"/>
                        </a:rPr>
                        <a:t>C</a:t>
                      </a:r>
                      <a:r>
                        <a:rPr lang="en-US" sz="1400" b="1" baseline="0" dirty="0" smtClean="0">
                          <a:solidFill>
                            <a:schemeClr val="tx1"/>
                          </a:solidFill>
                          <a:effectLst/>
                          <a:latin typeface="微软雅黑" panose="020B0503020204020204" pitchFamily="34" charset="-122"/>
                          <a:ea typeface="微软雅黑" panose="020B0503020204020204" pitchFamily="34" charset="-122"/>
                        </a:rPr>
                        <a:t> </a:t>
                      </a:r>
                      <a:r>
                        <a:rPr lang="en-US" altLang="zh-CN" sz="1400" b="1" dirty="0" smtClean="0">
                          <a:solidFill>
                            <a:schemeClr val="tx1"/>
                          </a:solidFill>
                          <a:effectLst/>
                          <a:latin typeface="微软雅黑" panose="020B0503020204020204" pitchFamily="34" charset="-122"/>
                          <a:ea typeface="微软雅黑" panose="020B0503020204020204" pitchFamily="34" charset="-122"/>
                          <a:sym typeface="Wingdings" pitchFamily="2" charset="2"/>
                        </a:rPr>
                        <a:t></a:t>
                      </a:r>
                      <a:r>
                        <a:rPr lang="en-US" sz="1400" b="1" dirty="0" smtClean="0">
                          <a:solidFill>
                            <a:schemeClr val="tx1"/>
                          </a:solidFill>
                          <a:effectLst/>
                          <a:latin typeface="微软雅黑" panose="020B0503020204020204" pitchFamily="34" charset="-122"/>
                          <a:ea typeface="微软雅黑" panose="020B0503020204020204" pitchFamily="34" charset="-122"/>
                        </a:rPr>
                        <a:t> </a:t>
                      </a:r>
                      <a:r>
                        <a:rPr lang="en-US" sz="1400" b="1" dirty="0">
                          <a:solidFill>
                            <a:schemeClr val="tx1"/>
                          </a:solidFill>
                          <a:effectLst/>
                          <a:latin typeface="微软雅黑" panose="020B0503020204020204" pitchFamily="34" charset="-122"/>
                          <a:ea typeface="微软雅黑" panose="020B0503020204020204" pitchFamily="34" charset="-122"/>
                        </a:rPr>
                        <a:t>AP</a:t>
                      </a:r>
                      <a:r>
                        <a:rPr lang="en-US" sz="1400" b="1" baseline="-25000" dirty="0">
                          <a:solidFill>
                            <a:schemeClr val="tx1"/>
                          </a:solidFill>
                          <a:effectLst/>
                          <a:latin typeface="微软雅黑" panose="020B0503020204020204" pitchFamily="34" charset="-122"/>
                          <a:ea typeface="微软雅黑" panose="020B0503020204020204" pitchFamily="34" charset="-122"/>
                        </a:rPr>
                        <a:t>2</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lgn="ctr">
                        <a:lnSpc>
                          <a:spcPct val="100000"/>
                        </a:lnSpc>
                        <a:spcAft>
                          <a:spcPts val="0"/>
                        </a:spcAft>
                        <a:tabLst>
                          <a:tab pos="1752600" algn="l"/>
                        </a:tabLst>
                      </a:pPr>
                      <a:r>
                        <a:rPr lang="en-US" sz="1400" b="1" dirty="0">
                          <a:solidFill>
                            <a:schemeClr val="tx1"/>
                          </a:solidFill>
                          <a:effectLst/>
                          <a:latin typeface="微软雅黑" panose="020B0503020204020204" pitchFamily="34" charset="-122"/>
                          <a:ea typeface="微软雅黑" panose="020B0503020204020204" pitchFamily="34" charset="-122"/>
                        </a:rPr>
                        <a:t>1</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lgn="ctr">
                        <a:lnSpc>
                          <a:spcPct val="100000"/>
                        </a:lnSpc>
                        <a:spcAft>
                          <a:spcPts val="0"/>
                        </a:spcAft>
                        <a:tabLst>
                          <a:tab pos="1752600" algn="l"/>
                        </a:tabLst>
                      </a:pPr>
                      <a:r>
                        <a:rPr lang="en-US" sz="1400" b="1" dirty="0">
                          <a:solidFill>
                            <a:schemeClr val="tx1"/>
                          </a:solidFill>
                          <a:effectLst/>
                          <a:latin typeface="微软雅黑" panose="020B0503020204020204" pitchFamily="34" charset="-122"/>
                          <a:ea typeface="微软雅黑" panose="020B0503020204020204" pitchFamily="34" charset="-122"/>
                        </a:rPr>
                        <a:t>0</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lgn="ctr">
                        <a:lnSpc>
                          <a:spcPct val="100000"/>
                        </a:lnSpc>
                        <a:spcAft>
                          <a:spcPts val="0"/>
                        </a:spcAft>
                        <a:tabLst>
                          <a:tab pos="1752600" algn="l"/>
                        </a:tabLst>
                      </a:pPr>
                      <a:r>
                        <a:rPr lang="en-US" sz="1400" b="1" dirty="0" smtClean="0">
                          <a:solidFill>
                            <a:schemeClr val="tx1"/>
                          </a:solidFill>
                          <a:effectLst/>
                          <a:latin typeface="微软雅黑" panose="020B0503020204020204" pitchFamily="34" charset="-122"/>
                          <a:ea typeface="微软雅黑" panose="020B0503020204020204" pitchFamily="34" charset="-122"/>
                        </a:rPr>
                        <a:t>AP</a:t>
                      </a:r>
                      <a:r>
                        <a:rPr lang="en-US" sz="1400" b="1" baseline="-25000" dirty="0" smtClean="0">
                          <a:solidFill>
                            <a:schemeClr val="tx1"/>
                          </a:solidFill>
                          <a:effectLst/>
                          <a:latin typeface="微软雅黑" panose="020B0503020204020204" pitchFamily="34" charset="-122"/>
                          <a:ea typeface="微软雅黑" panose="020B0503020204020204" pitchFamily="34" charset="-122"/>
                        </a:rPr>
                        <a:t>2 </a:t>
                      </a:r>
                      <a:r>
                        <a:rPr lang="zh-CN" sz="1400" b="1" dirty="0" smtClean="0">
                          <a:solidFill>
                            <a:schemeClr val="tx1"/>
                          </a:solidFill>
                          <a:effectLst/>
                          <a:latin typeface="微软雅黑" panose="020B0503020204020204" pitchFamily="34" charset="-122"/>
                          <a:ea typeface="微软雅黑" panose="020B0503020204020204" pitchFamily="34" charset="-122"/>
                        </a:rPr>
                        <a:t>地址</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lgn="ctr">
                        <a:lnSpc>
                          <a:spcPct val="100000"/>
                        </a:lnSpc>
                        <a:spcAft>
                          <a:spcPts val="0"/>
                        </a:spcAft>
                        <a:tabLst>
                          <a:tab pos="1752600" algn="l"/>
                        </a:tabLst>
                      </a:pPr>
                      <a:r>
                        <a:rPr lang="en-US" sz="1400" b="1" dirty="0" smtClean="0">
                          <a:solidFill>
                            <a:schemeClr val="tx1"/>
                          </a:solidFill>
                          <a:effectLst/>
                          <a:latin typeface="微软雅黑" panose="020B0503020204020204" pitchFamily="34" charset="-122"/>
                          <a:ea typeface="微软雅黑" panose="020B0503020204020204" pitchFamily="34" charset="-122"/>
                        </a:rPr>
                        <a:t>C </a:t>
                      </a:r>
                      <a:r>
                        <a:rPr lang="zh-CN" sz="1400" b="1" dirty="0" smtClean="0">
                          <a:solidFill>
                            <a:schemeClr val="tx1"/>
                          </a:solidFill>
                          <a:effectLst/>
                          <a:latin typeface="微软雅黑" panose="020B0503020204020204" pitchFamily="34" charset="-122"/>
                          <a:ea typeface="微软雅黑" panose="020B0503020204020204" pitchFamily="34" charset="-122"/>
                        </a:rPr>
                        <a:t>的</a:t>
                      </a:r>
                      <a:r>
                        <a:rPr lang="zh-CN" sz="1400" b="1" dirty="0">
                          <a:solidFill>
                            <a:schemeClr val="tx1"/>
                          </a:solidFill>
                          <a:effectLst/>
                          <a:latin typeface="微软雅黑" panose="020B0503020204020204" pitchFamily="34" charset="-122"/>
                          <a:ea typeface="微软雅黑" panose="020B0503020204020204" pitchFamily="34" charset="-122"/>
                        </a:rPr>
                        <a:t>地址</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lgn="ctr">
                        <a:lnSpc>
                          <a:spcPct val="100000"/>
                        </a:lnSpc>
                        <a:spcAft>
                          <a:spcPts val="0"/>
                        </a:spcAft>
                        <a:tabLst>
                          <a:tab pos="1752600" algn="l"/>
                        </a:tabLst>
                      </a:pPr>
                      <a:r>
                        <a:rPr lang="en-US" sz="1400" b="1" dirty="0" smtClean="0">
                          <a:solidFill>
                            <a:schemeClr val="tx1"/>
                          </a:solidFill>
                          <a:effectLst/>
                          <a:latin typeface="微软雅黑" panose="020B0503020204020204" pitchFamily="34" charset="-122"/>
                          <a:ea typeface="微软雅黑" panose="020B0503020204020204" pitchFamily="34" charset="-122"/>
                        </a:rPr>
                        <a:t>R </a:t>
                      </a:r>
                      <a:r>
                        <a:rPr lang="zh-CN" sz="1400" b="1" dirty="0" smtClean="0">
                          <a:solidFill>
                            <a:schemeClr val="tx1"/>
                          </a:solidFill>
                          <a:effectLst/>
                          <a:latin typeface="微软雅黑" panose="020B0503020204020204" pitchFamily="34" charset="-122"/>
                          <a:ea typeface="微软雅黑" panose="020B0503020204020204" pitchFamily="34" charset="-122"/>
                        </a:rPr>
                        <a:t>接口</a:t>
                      </a:r>
                      <a:r>
                        <a:rPr lang="en-US" sz="1400" b="1" dirty="0">
                          <a:solidFill>
                            <a:schemeClr val="tx1"/>
                          </a:solidFill>
                          <a:effectLst/>
                          <a:latin typeface="微软雅黑" panose="020B0503020204020204" pitchFamily="34" charset="-122"/>
                          <a:ea typeface="微软雅黑" panose="020B0503020204020204" pitchFamily="34" charset="-122"/>
                        </a:rPr>
                        <a:t>2</a:t>
                      </a:r>
                      <a:r>
                        <a:rPr lang="zh-CN" sz="1400" b="1" dirty="0">
                          <a:solidFill>
                            <a:schemeClr val="tx1"/>
                          </a:solidFill>
                          <a:effectLst/>
                          <a:latin typeface="微软雅黑" panose="020B0503020204020204" pitchFamily="34" charset="-122"/>
                          <a:ea typeface="微软雅黑" panose="020B0503020204020204" pitchFamily="34" charset="-122"/>
                        </a:rPr>
                        <a:t>地址</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lgn="ctr">
                        <a:lnSpc>
                          <a:spcPct val="100000"/>
                        </a:lnSpc>
                        <a:spcAft>
                          <a:spcPts val="0"/>
                        </a:spcAft>
                        <a:tabLst>
                          <a:tab pos="1752600" algn="l"/>
                        </a:tabLst>
                      </a:pPr>
                      <a:r>
                        <a:rPr lang="zh-CN" sz="1400" b="1" dirty="0">
                          <a:solidFill>
                            <a:schemeClr val="tx1"/>
                          </a:solidFill>
                          <a:effectLst/>
                          <a:latin typeface="微软雅黑" panose="020B0503020204020204" pitchFamily="34" charset="-122"/>
                          <a:ea typeface="微软雅黑" panose="020B0503020204020204" pitchFamily="34" charset="-122"/>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19889">
                <a:tc>
                  <a:txBody>
                    <a:bodyPr/>
                    <a:lstStyle/>
                    <a:p>
                      <a:pPr algn="ctr">
                        <a:lnSpc>
                          <a:spcPct val="100000"/>
                        </a:lnSpc>
                        <a:spcAft>
                          <a:spcPts val="0"/>
                        </a:spcAft>
                        <a:tabLst>
                          <a:tab pos="1752600" algn="l"/>
                        </a:tabLst>
                      </a:pPr>
                      <a:r>
                        <a:rPr lang="en-US" sz="1400" b="1" dirty="0">
                          <a:solidFill>
                            <a:schemeClr val="tx1"/>
                          </a:solidFill>
                          <a:effectLst/>
                          <a:latin typeface="微软雅黑" panose="020B0503020204020204" pitchFamily="34" charset="-122"/>
                          <a:ea typeface="微软雅黑" panose="020B0503020204020204" pitchFamily="34" charset="-122"/>
                        </a:rPr>
                        <a:t>AP</a:t>
                      </a:r>
                      <a:r>
                        <a:rPr lang="en-US" sz="1400" b="1" baseline="-25000" dirty="0">
                          <a:solidFill>
                            <a:schemeClr val="tx1"/>
                          </a:solidFill>
                          <a:effectLst/>
                          <a:latin typeface="微软雅黑" panose="020B0503020204020204" pitchFamily="34" charset="-122"/>
                          <a:ea typeface="微软雅黑" panose="020B0503020204020204" pitchFamily="34" charset="-122"/>
                        </a:rPr>
                        <a:t>2 </a:t>
                      </a:r>
                      <a:r>
                        <a:rPr lang="en-US" altLang="zh-CN" sz="1400" b="1" dirty="0" smtClean="0">
                          <a:solidFill>
                            <a:schemeClr val="tx1"/>
                          </a:solidFill>
                          <a:effectLst/>
                          <a:latin typeface="微软雅黑" panose="020B0503020204020204" pitchFamily="34" charset="-122"/>
                          <a:ea typeface="微软雅黑" panose="020B0503020204020204" pitchFamily="34" charset="-122"/>
                          <a:sym typeface="Wingdings" pitchFamily="2" charset="2"/>
                        </a:rPr>
                        <a:t></a:t>
                      </a:r>
                      <a:r>
                        <a:rPr lang="en-US" sz="1400" b="1" dirty="0" smtClean="0">
                          <a:solidFill>
                            <a:schemeClr val="tx1"/>
                          </a:solidFill>
                          <a:effectLst/>
                          <a:latin typeface="微软雅黑" panose="020B0503020204020204" pitchFamily="34" charset="-122"/>
                          <a:ea typeface="微软雅黑" panose="020B0503020204020204" pitchFamily="34" charset="-122"/>
                        </a:rPr>
                        <a:t>R </a:t>
                      </a:r>
                      <a:r>
                        <a:rPr lang="zh-CN" sz="1400" b="1" dirty="0">
                          <a:solidFill>
                            <a:schemeClr val="tx1"/>
                          </a:solidFill>
                          <a:effectLst/>
                          <a:latin typeface="微软雅黑" panose="020B0503020204020204" pitchFamily="34" charset="-122"/>
                          <a:ea typeface="微软雅黑" panose="020B0503020204020204" pitchFamily="34" charset="-122"/>
                        </a:rPr>
                        <a:t>接口</a:t>
                      </a:r>
                      <a:r>
                        <a:rPr lang="en-US" sz="1400" b="1" dirty="0">
                          <a:solidFill>
                            <a:schemeClr val="tx1"/>
                          </a:solidFill>
                          <a:effectLst/>
                          <a:latin typeface="微软雅黑" panose="020B0503020204020204" pitchFamily="34" charset="-122"/>
                          <a:ea typeface="微软雅黑" panose="020B0503020204020204" pitchFamily="34" charset="-122"/>
                        </a:rPr>
                        <a:t> 2</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algn="ctr">
                        <a:lnSpc>
                          <a:spcPct val="100000"/>
                        </a:lnSpc>
                        <a:spcAft>
                          <a:spcPts val="0"/>
                        </a:spcAft>
                        <a:tabLst>
                          <a:tab pos="1752600" algn="l"/>
                        </a:tabLst>
                      </a:pPr>
                      <a:r>
                        <a:rPr lang="en-US" sz="1400" b="1" dirty="0">
                          <a:solidFill>
                            <a:schemeClr val="tx1"/>
                          </a:solidFill>
                          <a:effectLst/>
                          <a:latin typeface="微软雅黑" panose="020B0503020204020204" pitchFamily="34" charset="-122"/>
                          <a:ea typeface="微软雅黑" panose="020B0503020204020204" pitchFamily="34" charset="-122"/>
                        </a:rPr>
                        <a:t>0</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algn="ctr">
                        <a:lnSpc>
                          <a:spcPct val="100000"/>
                        </a:lnSpc>
                        <a:spcAft>
                          <a:spcPts val="0"/>
                        </a:spcAft>
                        <a:tabLst>
                          <a:tab pos="1752600" algn="l"/>
                        </a:tabLst>
                      </a:pPr>
                      <a:r>
                        <a:rPr lang="en-US" sz="1400" b="1" dirty="0">
                          <a:solidFill>
                            <a:schemeClr val="tx1"/>
                          </a:solidFill>
                          <a:effectLst/>
                          <a:latin typeface="微软雅黑" panose="020B0503020204020204" pitchFamily="34" charset="-122"/>
                          <a:ea typeface="微软雅黑" panose="020B0503020204020204" pitchFamily="34" charset="-122"/>
                        </a:rPr>
                        <a:t>1</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algn="ctr">
                        <a:lnSpc>
                          <a:spcPct val="100000"/>
                        </a:lnSpc>
                        <a:spcAft>
                          <a:spcPts val="0"/>
                        </a:spcAft>
                        <a:tabLst>
                          <a:tab pos="1752600" algn="l"/>
                        </a:tabLst>
                      </a:pPr>
                      <a:r>
                        <a:rPr lang="en-US" sz="1400" b="1" dirty="0" smtClean="0">
                          <a:solidFill>
                            <a:schemeClr val="tx1"/>
                          </a:solidFill>
                          <a:effectLst/>
                          <a:latin typeface="微软雅黑" panose="020B0503020204020204" pitchFamily="34" charset="-122"/>
                          <a:ea typeface="微软雅黑" panose="020B0503020204020204" pitchFamily="34" charset="-122"/>
                        </a:rPr>
                        <a:t>R </a:t>
                      </a:r>
                      <a:r>
                        <a:rPr lang="zh-CN" sz="1400" b="1" dirty="0" smtClean="0">
                          <a:solidFill>
                            <a:schemeClr val="tx1"/>
                          </a:solidFill>
                          <a:effectLst/>
                          <a:latin typeface="微软雅黑" panose="020B0503020204020204" pitchFamily="34" charset="-122"/>
                          <a:ea typeface="微软雅黑" panose="020B0503020204020204" pitchFamily="34" charset="-122"/>
                        </a:rPr>
                        <a:t>接口</a:t>
                      </a:r>
                      <a:r>
                        <a:rPr lang="en-US" sz="1400" b="1" dirty="0" smtClean="0">
                          <a:solidFill>
                            <a:schemeClr val="tx1"/>
                          </a:solidFill>
                          <a:effectLst/>
                          <a:latin typeface="微软雅黑" panose="020B0503020204020204" pitchFamily="34" charset="-122"/>
                          <a:ea typeface="微软雅黑" panose="020B0503020204020204" pitchFamily="34" charset="-122"/>
                        </a:rPr>
                        <a:t>2</a:t>
                      </a:r>
                      <a:r>
                        <a:rPr lang="zh-CN" sz="1400" b="1" dirty="0" smtClean="0">
                          <a:solidFill>
                            <a:schemeClr val="tx1"/>
                          </a:solidFill>
                          <a:effectLst/>
                          <a:latin typeface="微软雅黑" panose="020B0503020204020204" pitchFamily="34" charset="-122"/>
                          <a:ea typeface="微软雅黑" panose="020B0503020204020204" pitchFamily="34" charset="-122"/>
                        </a:rPr>
                        <a:t>地址</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algn="ctr">
                        <a:lnSpc>
                          <a:spcPct val="100000"/>
                        </a:lnSpc>
                        <a:spcAft>
                          <a:spcPts val="0"/>
                        </a:spcAft>
                        <a:tabLst>
                          <a:tab pos="1752600" algn="l"/>
                        </a:tabLst>
                      </a:pPr>
                      <a:r>
                        <a:rPr lang="en-US" sz="1400" b="1" dirty="0" smtClean="0">
                          <a:solidFill>
                            <a:schemeClr val="tx1"/>
                          </a:solidFill>
                          <a:effectLst/>
                          <a:latin typeface="微软雅黑" panose="020B0503020204020204" pitchFamily="34" charset="-122"/>
                          <a:ea typeface="微软雅黑" panose="020B0503020204020204" pitchFamily="34" charset="-122"/>
                        </a:rPr>
                        <a:t>AP</a:t>
                      </a:r>
                      <a:r>
                        <a:rPr lang="en-US" sz="1400" b="1" baseline="-25000" dirty="0" smtClean="0">
                          <a:solidFill>
                            <a:schemeClr val="tx1"/>
                          </a:solidFill>
                          <a:effectLst/>
                          <a:latin typeface="微软雅黑" panose="020B0503020204020204" pitchFamily="34" charset="-122"/>
                          <a:ea typeface="微软雅黑" panose="020B0503020204020204" pitchFamily="34" charset="-122"/>
                        </a:rPr>
                        <a:t>2 </a:t>
                      </a:r>
                      <a:r>
                        <a:rPr lang="zh-CN" sz="1400" b="1" dirty="0" smtClean="0">
                          <a:solidFill>
                            <a:schemeClr val="tx1"/>
                          </a:solidFill>
                          <a:effectLst/>
                          <a:latin typeface="微软雅黑" panose="020B0503020204020204" pitchFamily="34" charset="-122"/>
                          <a:ea typeface="微软雅黑" panose="020B0503020204020204" pitchFamily="34" charset="-122"/>
                        </a:rPr>
                        <a:t>地址</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algn="ctr">
                        <a:lnSpc>
                          <a:spcPct val="100000"/>
                        </a:lnSpc>
                        <a:spcAft>
                          <a:spcPts val="0"/>
                        </a:spcAft>
                        <a:tabLst>
                          <a:tab pos="1752600" algn="l"/>
                        </a:tabLst>
                      </a:pPr>
                      <a:r>
                        <a:rPr lang="en-US" sz="1400" b="1" dirty="0" smtClean="0">
                          <a:solidFill>
                            <a:schemeClr val="tx1"/>
                          </a:solidFill>
                          <a:effectLst/>
                          <a:latin typeface="微软雅黑" panose="020B0503020204020204" pitchFamily="34" charset="-122"/>
                          <a:ea typeface="微软雅黑" panose="020B0503020204020204" pitchFamily="34" charset="-122"/>
                        </a:rPr>
                        <a:t>C </a:t>
                      </a:r>
                      <a:r>
                        <a:rPr lang="zh-CN" sz="1400" b="1" dirty="0" smtClean="0">
                          <a:solidFill>
                            <a:schemeClr val="tx1"/>
                          </a:solidFill>
                          <a:effectLst/>
                          <a:latin typeface="微软雅黑" panose="020B0503020204020204" pitchFamily="34" charset="-122"/>
                          <a:ea typeface="微软雅黑" panose="020B0503020204020204" pitchFamily="34" charset="-122"/>
                        </a:rPr>
                        <a:t>的</a:t>
                      </a:r>
                      <a:r>
                        <a:rPr lang="zh-CN" sz="1400" b="1" dirty="0">
                          <a:solidFill>
                            <a:schemeClr val="tx1"/>
                          </a:solidFill>
                          <a:effectLst/>
                          <a:latin typeface="微软雅黑" panose="020B0503020204020204" pitchFamily="34" charset="-122"/>
                          <a:ea typeface="微软雅黑" panose="020B0503020204020204" pitchFamily="34" charset="-122"/>
                        </a:rPr>
                        <a:t>地址</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algn="ctr">
                        <a:lnSpc>
                          <a:spcPct val="100000"/>
                        </a:lnSpc>
                        <a:spcAft>
                          <a:spcPts val="0"/>
                        </a:spcAft>
                        <a:tabLst>
                          <a:tab pos="1752600" algn="l"/>
                        </a:tabLst>
                      </a:pPr>
                      <a:r>
                        <a:rPr lang="zh-CN" sz="1400" b="1" dirty="0">
                          <a:solidFill>
                            <a:schemeClr val="tx1"/>
                          </a:solidFill>
                          <a:effectLst/>
                          <a:latin typeface="微软雅黑" panose="020B0503020204020204" pitchFamily="34" charset="-122"/>
                          <a:ea typeface="微软雅黑" panose="020B0503020204020204" pitchFamily="34" charset="-122"/>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r>
            </a:tbl>
          </a:graphicData>
        </a:graphic>
      </p:graphicFrame>
    </p:spTree>
    <p:extLst>
      <p:ext uri="{BB962C8B-B14F-4D97-AF65-F5344CB8AC3E}">
        <p14:creationId xmlns:p14="http://schemas.microsoft.com/office/powerpoint/2010/main" xmlns="" val="58257113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5"/>
          <p:cNvSpPr>
            <a:spLocks noChangeArrowheads="1"/>
          </p:cNvSpPr>
          <p:nvPr/>
        </p:nvSpPr>
        <p:spPr bwMode="auto">
          <a:xfrm>
            <a:off x="517853" y="656093"/>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 name="矩形 4"/>
          <p:cNvSpPr>
            <a:spLocks noChangeArrowheads="1"/>
          </p:cNvSpPr>
          <p:nvPr/>
        </p:nvSpPr>
        <p:spPr bwMode="auto">
          <a:xfrm>
            <a:off x="635844" y="606265"/>
            <a:ext cx="416171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altLang="zh-CN" sz="2000" b="1" dirty="0">
                <a:latin typeface="微软雅黑" pitchFamily="34" charset="-122"/>
                <a:ea typeface="微软雅黑" pitchFamily="34" charset="-122"/>
              </a:rPr>
              <a:t>2. </a:t>
            </a:r>
            <a:r>
              <a:rPr lang="zh-CN" altLang="en-US" sz="2000" b="1" dirty="0">
                <a:latin typeface="微软雅黑" pitchFamily="34" charset="-122"/>
                <a:ea typeface="微软雅黑" pitchFamily="34" charset="-122"/>
              </a:rPr>
              <a:t>序号控制、持续期和帧控制字段 </a:t>
            </a:r>
            <a:endParaRPr lang="en-US" altLang="zh-CN" sz="2000" b="1" dirty="0">
              <a:latin typeface="微软雅黑" pitchFamily="34" charset="-122"/>
              <a:ea typeface="微软雅黑" pitchFamily="34" charset="-122"/>
            </a:endParaRPr>
          </a:p>
        </p:txBody>
      </p:sp>
      <p:sp>
        <p:nvSpPr>
          <p:cNvPr id="6" name="Rectangle 46"/>
          <p:cNvSpPr>
            <a:spLocks noChangeArrowheads="1"/>
          </p:cNvSpPr>
          <p:nvPr/>
        </p:nvSpPr>
        <p:spPr bwMode="auto">
          <a:xfrm>
            <a:off x="517853" y="1000982"/>
            <a:ext cx="8345490" cy="3519681"/>
          </a:xfrm>
          <a:prstGeom prst="rect">
            <a:avLst/>
          </a:prstGeom>
          <a:noFill/>
          <a:ln w="9525" algn="ctr">
            <a:noFill/>
            <a:miter lim="10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000"/>
              </a:lnSpc>
              <a:buClr>
                <a:srgbClr val="0070C0"/>
              </a:buClr>
              <a:buFont typeface="Wingdings" panose="05000000000000000000" pitchFamily="2" charset="2"/>
              <a:buChar char="l"/>
            </a:pPr>
            <a:r>
              <a:rPr lang="zh-CN" altLang="en-US" sz="2000" b="1" dirty="0">
                <a:solidFill>
                  <a:srgbClr val="0000FF"/>
                </a:solidFill>
                <a:latin typeface="微软雅黑" pitchFamily="34" charset="-122"/>
                <a:ea typeface="微软雅黑" pitchFamily="34" charset="-122"/>
              </a:rPr>
              <a:t>序号控制</a:t>
            </a:r>
            <a:r>
              <a:rPr lang="zh-CN" altLang="en-US" sz="2000" b="1" dirty="0">
                <a:latin typeface="微软雅黑" pitchFamily="34" charset="-122"/>
                <a:ea typeface="微软雅黑" pitchFamily="34" charset="-122"/>
              </a:rPr>
              <a:t>字段占 </a:t>
            </a:r>
            <a:r>
              <a:rPr lang="en-US" altLang="zh-CN" sz="2000" b="1" dirty="0">
                <a:latin typeface="微软雅黑" pitchFamily="34" charset="-122"/>
                <a:ea typeface="微软雅黑" pitchFamily="34" charset="-122"/>
              </a:rPr>
              <a:t>16 </a:t>
            </a:r>
            <a:r>
              <a:rPr lang="zh-CN" altLang="en-US" sz="2000" b="1" dirty="0">
                <a:latin typeface="微软雅黑" pitchFamily="34" charset="-122"/>
                <a:ea typeface="微软雅黑" pitchFamily="34" charset="-122"/>
              </a:rPr>
              <a:t>位，其中序号子字段占 </a:t>
            </a:r>
            <a:r>
              <a:rPr lang="en-US" altLang="zh-CN" sz="2000" b="1" dirty="0">
                <a:latin typeface="微软雅黑" pitchFamily="34" charset="-122"/>
                <a:ea typeface="微软雅黑" pitchFamily="34" charset="-122"/>
              </a:rPr>
              <a:t>12 </a:t>
            </a:r>
            <a:r>
              <a:rPr lang="zh-CN" altLang="en-US" sz="2000" b="1" dirty="0">
                <a:latin typeface="微软雅黑" pitchFamily="34" charset="-122"/>
                <a:ea typeface="微软雅黑" pitchFamily="34" charset="-122"/>
              </a:rPr>
              <a:t>位，分片子字段占 </a:t>
            </a:r>
            <a:r>
              <a:rPr lang="en-US" altLang="zh-CN" sz="2000" b="1" dirty="0">
                <a:latin typeface="微软雅黑" pitchFamily="34" charset="-122"/>
                <a:ea typeface="微软雅黑" pitchFamily="34" charset="-122"/>
              </a:rPr>
              <a:t>4 </a:t>
            </a:r>
            <a:r>
              <a:rPr lang="zh-CN" altLang="en-US" sz="2000" b="1" dirty="0">
                <a:latin typeface="微软雅黑" pitchFamily="34" charset="-122"/>
                <a:ea typeface="微软雅黑" pitchFamily="34" charset="-122"/>
              </a:rPr>
              <a:t>位。</a:t>
            </a:r>
          </a:p>
          <a:p>
            <a:pPr marL="342900" indent="-342900" eaLnBrk="0" hangingPunct="0">
              <a:lnSpc>
                <a:spcPts val="3000"/>
              </a:lnSpc>
              <a:buClr>
                <a:srgbClr val="0070C0"/>
              </a:buClr>
              <a:buFont typeface="Wingdings" panose="05000000000000000000" pitchFamily="2" charset="2"/>
              <a:buChar char="l"/>
            </a:pPr>
            <a:r>
              <a:rPr lang="zh-CN" altLang="en-US" sz="2000" b="1" dirty="0">
                <a:solidFill>
                  <a:srgbClr val="0000FF"/>
                </a:solidFill>
                <a:latin typeface="微软雅黑" pitchFamily="34" charset="-122"/>
                <a:ea typeface="微软雅黑" pitchFamily="34" charset="-122"/>
              </a:rPr>
              <a:t>持续期</a:t>
            </a:r>
            <a:r>
              <a:rPr lang="zh-CN" altLang="en-US" sz="2000" b="1" dirty="0">
                <a:latin typeface="微软雅黑" pitchFamily="34" charset="-122"/>
                <a:ea typeface="微软雅黑" pitchFamily="34" charset="-122"/>
              </a:rPr>
              <a:t>字段占 </a:t>
            </a:r>
            <a:r>
              <a:rPr lang="en-US" altLang="zh-CN" sz="2000" b="1" dirty="0">
                <a:latin typeface="微软雅黑" pitchFamily="34" charset="-122"/>
                <a:ea typeface="微软雅黑" pitchFamily="34" charset="-122"/>
              </a:rPr>
              <a:t>16 </a:t>
            </a:r>
            <a:r>
              <a:rPr lang="zh-CN" altLang="en-US" sz="2000" b="1" dirty="0">
                <a:latin typeface="微软雅黑" pitchFamily="34" charset="-122"/>
                <a:ea typeface="微软雅黑" pitchFamily="34" charset="-122"/>
              </a:rPr>
              <a:t>位。</a:t>
            </a:r>
          </a:p>
          <a:p>
            <a:pPr marL="342900" indent="-342900" eaLnBrk="0" hangingPunct="0">
              <a:lnSpc>
                <a:spcPts val="3000"/>
              </a:lnSpc>
              <a:buClr>
                <a:srgbClr val="0070C0"/>
              </a:buClr>
              <a:buFont typeface="Wingdings" panose="05000000000000000000" pitchFamily="2" charset="2"/>
              <a:buChar char="l"/>
            </a:pPr>
            <a:r>
              <a:rPr lang="zh-CN" altLang="en-US" sz="2000" b="1" dirty="0">
                <a:solidFill>
                  <a:srgbClr val="0000FF"/>
                </a:solidFill>
                <a:latin typeface="微软雅黑" pitchFamily="34" charset="-122"/>
                <a:ea typeface="微软雅黑" pitchFamily="34" charset="-122"/>
              </a:rPr>
              <a:t>帧控制</a:t>
            </a:r>
            <a:r>
              <a:rPr lang="zh-CN" altLang="en-US" sz="2000" b="1" dirty="0">
                <a:latin typeface="微软雅黑" pitchFamily="34" charset="-122"/>
                <a:ea typeface="微软雅黑" pitchFamily="34" charset="-122"/>
              </a:rPr>
              <a:t>字段共分为 </a:t>
            </a:r>
            <a:r>
              <a:rPr lang="en-US" altLang="zh-CN" sz="2000" b="1" dirty="0">
                <a:latin typeface="微软雅黑" pitchFamily="34" charset="-122"/>
                <a:ea typeface="微软雅黑" pitchFamily="34" charset="-122"/>
              </a:rPr>
              <a:t>11 </a:t>
            </a:r>
            <a:r>
              <a:rPr lang="zh-CN" altLang="en-US" sz="2000" b="1" dirty="0">
                <a:latin typeface="微软雅黑" pitchFamily="34" charset="-122"/>
                <a:ea typeface="微软雅黑" pitchFamily="34" charset="-122"/>
              </a:rPr>
              <a:t>个子字段：</a:t>
            </a:r>
          </a:p>
          <a:p>
            <a:pPr marL="810000" indent="-457200" eaLnBrk="0" hangingPunct="0">
              <a:lnSpc>
                <a:spcPts val="30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协议版本</a:t>
            </a:r>
            <a:r>
              <a:rPr lang="zh-CN" altLang="en-US" sz="2000" b="1" dirty="0">
                <a:latin typeface="微软雅黑" pitchFamily="34" charset="-122"/>
                <a:ea typeface="微软雅黑" pitchFamily="34" charset="-122"/>
              </a:rPr>
              <a:t>字段现在是 </a:t>
            </a:r>
            <a:r>
              <a:rPr lang="en-US" altLang="zh-CN" sz="2000" b="1" dirty="0">
                <a:latin typeface="微软雅黑" pitchFamily="34" charset="-122"/>
                <a:ea typeface="微软雅黑" pitchFamily="34" charset="-122"/>
              </a:rPr>
              <a:t>0</a:t>
            </a:r>
            <a:r>
              <a:rPr lang="zh-CN" altLang="en-US" sz="2000" b="1" dirty="0">
                <a:latin typeface="微软雅黑" pitchFamily="34" charset="-122"/>
                <a:ea typeface="微软雅黑" pitchFamily="34" charset="-122"/>
              </a:rPr>
              <a:t>。</a:t>
            </a:r>
          </a:p>
          <a:p>
            <a:pPr marL="810000" indent="-457200" eaLnBrk="0" hangingPunct="0">
              <a:lnSpc>
                <a:spcPts val="30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类型</a:t>
            </a:r>
            <a:r>
              <a:rPr lang="zh-CN" altLang="en-US" sz="2000" b="1" dirty="0">
                <a:latin typeface="微软雅黑" pitchFamily="34" charset="-122"/>
                <a:ea typeface="微软雅黑" pitchFamily="34" charset="-122"/>
              </a:rPr>
              <a:t>字段和</a:t>
            </a:r>
            <a:r>
              <a:rPr lang="zh-CN" altLang="en-US" sz="2000" b="1" dirty="0">
                <a:solidFill>
                  <a:srgbClr val="0000FF"/>
                </a:solidFill>
                <a:latin typeface="微软雅黑" pitchFamily="34" charset="-122"/>
                <a:ea typeface="微软雅黑" pitchFamily="34" charset="-122"/>
              </a:rPr>
              <a:t>子类型</a:t>
            </a:r>
            <a:r>
              <a:rPr lang="zh-CN" altLang="en-US" sz="2000" b="1" dirty="0">
                <a:latin typeface="微软雅黑" pitchFamily="34" charset="-122"/>
                <a:ea typeface="微软雅黑" pitchFamily="34" charset="-122"/>
              </a:rPr>
              <a:t>字段用来区分帧的功能。</a:t>
            </a:r>
          </a:p>
          <a:p>
            <a:pPr marL="810000" indent="-457200" eaLnBrk="0" hangingPunct="0">
              <a:lnSpc>
                <a:spcPts val="30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更多分片</a:t>
            </a:r>
            <a:r>
              <a:rPr lang="zh-CN" altLang="en-US" sz="2000" b="1" dirty="0">
                <a:latin typeface="微软雅黑" pitchFamily="34" charset="-122"/>
                <a:ea typeface="微软雅黑" pitchFamily="34" charset="-122"/>
              </a:rPr>
              <a:t>字段置为 </a:t>
            </a:r>
            <a:r>
              <a:rPr lang="en-US" altLang="zh-CN" sz="2000" b="1" dirty="0">
                <a:latin typeface="微软雅黑" pitchFamily="34" charset="-122"/>
                <a:ea typeface="微软雅黑" pitchFamily="34" charset="-122"/>
              </a:rPr>
              <a:t>1 </a:t>
            </a:r>
            <a:r>
              <a:rPr lang="zh-CN" altLang="en-US" sz="2000" b="1" dirty="0">
                <a:latin typeface="微软雅黑" pitchFamily="34" charset="-122"/>
                <a:ea typeface="微软雅黑" pitchFamily="34" charset="-122"/>
              </a:rPr>
              <a:t>时表明这个帧属于一个帧的多个分片之一。</a:t>
            </a:r>
          </a:p>
          <a:p>
            <a:pPr marL="810000" indent="-457200" eaLnBrk="0" hangingPunct="0">
              <a:lnSpc>
                <a:spcPts val="30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有线等效保密</a:t>
            </a:r>
            <a:r>
              <a:rPr lang="zh-CN" altLang="en-US" sz="2000" b="1" dirty="0">
                <a:latin typeface="微软雅黑" pitchFamily="34" charset="-122"/>
                <a:ea typeface="微软雅黑" pitchFamily="34" charset="-122"/>
              </a:rPr>
              <a:t>字段 </a:t>
            </a:r>
            <a:r>
              <a:rPr lang="en-US" altLang="zh-CN" sz="2000" b="1" dirty="0">
                <a:latin typeface="微软雅黑" pitchFamily="34" charset="-122"/>
                <a:ea typeface="微软雅黑" pitchFamily="34" charset="-122"/>
              </a:rPr>
              <a:t>WEP </a:t>
            </a:r>
            <a:r>
              <a:rPr lang="zh-CN" altLang="en-US" sz="2000" b="1" dirty="0">
                <a:latin typeface="微软雅黑" pitchFamily="34" charset="-122"/>
                <a:ea typeface="微软雅黑" pitchFamily="34" charset="-122"/>
              </a:rPr>
              <a:t>占 </a:t>
            </a:r>
            <a:r>
              <a:rPr lang="en-US" altLang="zh-CN" sz="2000" b="1" dirty="0">
                <a:latin typeface="微软雅黑" pitchFamily="34" charset="-122"/>
                <a:ea typeface="微软雅黑" pitchFamily="34" charset="-122"/>
              </a:rPr>
              <a:t>1 </a:t>
            </a:r>
            <a:r>
              <a:rPr lang="zh-CN" altLang="en-US" sz="2000" b="1" dirty="0">
                <a:latin typeface="微软雅黑" pitchFamily="34" charset="-122"/>
                <a:ea typeface="微软雅黑" pitchFamily="34" charset="-122"/>
              </a:rPr>
              <a:t>位。若 </a:t>
            </a:r>
            <a:r>
              <a:rPr lang="en-US" altLang="zh-CN" sz="2000" b="1" dirty="0">
                <a:latin typeface="微软雅黑" pitchFamily="34" charset="-122"/>
                <a:ea typeface="微软雅黑" pitchFamily="34" charset="-122"/>
              </a:rPr>
              <a:t>WEP = 1</a:t>
            </a:r>
            <a:r>
              <a:rPr lang="zh-CN" altLang="en-US" sz="2000" b="1" dirty="0">
                <a:latin typeface="微软雅黑" pitchFamily="34" charset="-122"/>
                <a:ea typeface="微软雅黑" pitchFamily="34" charset="-122"/>
              </a:rPr>
              <a:t>，就表明采用</a:t>
            </a:r>
            <a:r>
              <a:rPr lang="zh-CN" altLang="en-US" sz="2000" b="1" dirty="0" smtClean="0">
                <a:latin typeface="微软雅黑" pitchFamily="34" charset="-122"/>
                <a:ea typeface="微软雅黑" pitchFamily="34" charset="-122"/>
              </a:rPr>
              <a:t>了</a:t>
            </a:r>
            <a:r>
              <a:rPr lang="en-US" altLang="zh-CN" sz="2000" b="1" dirty="0" smtClean="0">
                <a:latin typeface="微软雅黑" pitchFamily="34" charset="-122"/>
                <a:ea typeface="微软雅黑" pitchFamily="34" charset="-122"/>
              </a:rPr>
              <a:t>WEP</a:t>
            </a:r>
            <a:r>
              <a:rPr lang="zh-CN" altLang="en-US" sz="2000" b="1" dirty="0" smtClean="0">
                <a:latin typeface="微软雅黑" pitchFamily="34" charset="-122"/>
                <a:ea typeface="微软雅黑" pitchFamily="34" charset="-122"/>
              </a:rPr>
              <a:t>加密算法</a:t>
            </a:r>
            <a:r>
              <a:rPr lang="zh-CN" altLang="en-US" sz="2000" b="1" dirty="0">
                <a:latin typeface="微软雅黑" pitchFamily="34" charset="-122"/>
                <a:ea typeface="微软雅黑" pitchFamily="34" charset="-122"/>
              </a:rPr>
              <a:t>。 </a:t>
            </a:r>
          </a:p>
        </p:txBody>
      </p:sp>
    </p:spTree>
    <p:extLst>
      <p:ext uri="{BB962C8B-B14F-4D97-AF65-F5344CB8AC3E}">
        <p14:creationId xmlns:p14="http://schemas.microsoft.com/office/powerpoint/2010/main" xmlns="" val="333963948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17853" y="637192"/>
            <a:ext cx="8133857"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 name="矩形 2"/>
          <p:cNvSpPr/>
          <p:nvPr/>
        </p:nvSpPr>
        <p:spPr>
          <a:xfrm>
            <a:off x="637984" y="587880"/>
            <a:ext cx="2056973" cy="400110"/>
          </a:xfrm>
          <a:prstGeom prst="rect">
            <a:avLst/>
          </a:prstGeom>
        </p:spPr>
        <p:txBody>
          <a:bodyPr wrap="none">
            <a:spAutoFit/>
          </a:bodyPr>
          <a:lstStyle/>
          <a:p>
            <a:r>
              <a:rPr lang="zh-CN" altLang="en-US" sz="2000" b="1" dirty="0">
                <a:latin typeface="微软雅黑" pitchFamily="34" charset="-122"/>
                <a:ea typeface="微软雅黑" pitchFamily="34" charset="-122"/>
              </a:rPr>
              <a:t>分片的发送举例 </a:t>
            </a:r>
          </a:p>
        </p:txBody>
      </p:sp>
      <p:sp>
        <p:nvSpPr>
          <p:cNvPr id="4" name="圆角矩形 3"/>
          <p:cNvSpPr/>
          <p:nvPr/>
        </p:nvSpPr>
        <p:spPr>
          <a:xfrm>
            <a:off x="517852" y="1056336"/>
            <a:ext cx="8133857" cy="330098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1177498" y="1171446"/>
            <a:ext cx="6814565" cy="307777"/>
          </a:xfrm>
          <a:prstGeom prst="rect">
            <a:avLst/>
          </a:prstGeom>
          <a:solidFill>
            <a:srgbClr val="00FFFF"/>
          </a:solidFill>
          <a:ln>
            <a:solidFill>
              <a:schemeClr val="tx1"/>
            </a:solidFill>
          </a:ln>
        </p:spPr>
        <p:txBody>
          <a:bodyPr wrap="square">
            <a:spAutoFit/>
          </a:bodyPr>
          <a:lstStyle/>
          <a:p>
            <a:r>
              <a:rPr lang="zh-CN" altLang="en-US" sz="1400" b="1" dirty="0">
                <a:latin typeface="微软雅黑" pitchFamily="34" charset="-122"/>
                <a:ea typeface="微软雅黑" pitchFamily="34" charset="-122"/>
              </a:rPr>
              <a:t>为了提高传输效率，在信道质量较差时</a:t>
            </a:r>
            <a:r>
              <a:rPr lang="zh-CN" altLang="en-US" sz="1400" b="1" dirty="0" smtClean="0">
                <a:latin typeface="微软雅黑" pitchFamily="34" charset="-122"/>
                <a:ea typeface="微软雅黑" pitchFamily="34" charset="-122"/>
              </a:rPr>
              <a:t>，需要</a:t>
            </a:r>
            <a:r>
              <a:rPr lang="zh-CN" altLang="en-US" sz="1400" b="1" dirty="0">
                <a:latin typeface="微软雅黑" pitchFamily="34" charset="-122"/>
                <a:ea typeface="微软雅黑" pitchFamily="34" charset="-122"/>
              </a:rPr>
              <a:t>把一个较长的帧划分为许多较短的分片。</a:t>
            </a:r>
          </a:p>
        </p:txBody>
      </p:sp>
      <p:sp>
        <p:nvSpPr>
          <p:cNvPr id="6" name="Text Box 6"/>
          <p:cNvSpPr txBox="1">
            <a:spLocks noChangeArrowheads="1"/>
          </p:cNvSpPr>
          <p:nvPr/>
        </p:nvSpPr>
        <p:spPr bwMode="auto">
          <a:xfrm>
            <a:off x="7865350" y="2263083"/>
            <a:ext cx="242374" cy="2616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100" b="1" i="1">
                <a:latin typeface="微软雅黑" panose="020B0503020204020204" pitchFamily="34" charset="-122"/>
                <a:ea typeface="微软雅黑" panose="020B0503020204020204" pitchFamily="34" charset="-122"/>
              </a:rPr>
              <a:t>t</a:t>
            </a:r>
          </a:p>
        </p:txBody>
      </p:sp>
      <p:sp>
        <p:nvSpPr>
          <p:cNvPr id="7" name="Text Box 8"/>
          <p:cNvSpPr txBox="1">
            <a:spLocks noChangeArrowheads="1"/>
          </p:cNvSpPr>
          <p:nvPr/>
        </p:nvSpPr>
        <p:spPr bwMode="auto">
          <a:xfrm>
            <a:off x="7865350" y="3642795"/>
            <a:ext cx="242374" cy="2616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100" b="1" i="1">
                <a:latin typeface="微软雅黑" panose="020B0503020204020204" pitchFamily="34" charset="-122"/>
                <a:ea typeface="微软雅黑" panose="020B0503020204020204" pitchFamily="34" charset="-122"/>
              </a:rPr>
              <a:t>t</a:t>
            </a:r>
          </a:p>
        </p:txBody>
      </p:sp>
      <p:sp>
        <p:nvSpPr>
          <p:cNvPr id="8" name="Text Box 11"/>
          <p:cNvSpPr txBox="1">
            <a:spLocks noChangeArrowheads="1"/>
          </p:cNvSpPr>
          <p:nvPr/>
        </p:nvSpPr>
        <p:spPr bwMode="auto">
          <a:xfrm>
            <a:off x="7865350" y="2963290"/>
            <a:ext cx="242374" cy="2616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100" b="1" i="1">
                <a:latin typeface="微软雅黑" panose="020B0503020204020204" pitchFamily="34" charset="-122"/>
                <a:ea typeface="微软雅黑" panose="020B0503020204020204" pitchFamily="34" charset="-122"/>
              </a:rPr>
              <a:t>t</a:t>
            </a:r>
          </a:p>
        </p:txBody>
      </p:sp>
      <p:sp>
        <p:nvSpPr>
          <p:cNvPr id="9" name="Text Box 9"/>
          <p:cNvSpPr txBox="1">
            <a:spLocks noChangeArrowheads="1"/>
          </p:cNvSpPr>
          <p:nvPr/>
        </p:nvSpPr>
        <p:spPr bwMode="auto">
          <a:xfrm>
            <a:off x="860710" y="2185147"/>
            <a:ext cx="492443"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200" b="1">
                <a:latin typeface="微软雅黑" panose="020B0503020204020204" pitchFamily="34" charset="-122"/>
                <a:ea typeface="微软雅黑" panose="020B0503020204020204" pitchFamily="34" charset="-122"/>
              </a:rPr>
              <a:t>源站</a:t>
            </a:r>
          </a:p>
        </p:txBody>
      </p:sp>
      <p:sp>
        <p:nvSpPr>
          <p:cNvPr id="10" name="Text Box 12"/>
          <p:cNvSpPr txBox="1">
            <a:spLocks noChangeArrowheads="1"/>
          </p:cNvSpPr>
          <p:nvPr/>
        </p:nvSpPr>
        <p:spPr bwMode="auto">
          <a:xfrm>
            <a:off x="868196" y="2847604"/>
            <a:ext cx="646331"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200" b="1">
                <a:latin typeface="微软雅黑" panose="020B0503020204020204" pitchFamily="34" charset="-122"/>
                <a:ea typeface="微软雅黑" panose="020B0503020204020204" pitchFamily="34" charset="-122"/>
              </a:rPr>
              <a:t>目的站</a:t>
            </a:r>
          </a:p>
        </p:txBody>
      </p:sp>
      <p:sp>
        <p:nvSpPr>
          <p:cNvPr id="11" name="Text Box 13"/>
          <p:cNvSpPr txBox="1">
            <a:spLocks noChangeArrowheads="1"/>
          </p:cNvSpPr>
          <p:nvPr/>
        </p:nvSpPr>
        <p:spPr bwMode="auto">
          <a:xfrm>
            <a:off x="818567" y="3475964"/>
            <a:ext cx="692818"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en-US" altLang="zh-CN" sz="1200" b="1">
                <a:latin typeface="微软雅黑" panose="020B0503020204020204" pitchFamily="34" charset="-122"/>
                <a:ea typeface="微软雅黑" panose="020B0503020204020204" pitchFamily="34" charset="-122"/>
              </a:rPr>
              <a:t> </a:t>
            </a:r>
            <a:r>
              <a:rPr kumimoji="1" lang="zh-CN" altLang="en-US" sz="1200" b="1">
                <a:latin typeface="微软雅黑" panose="020B0503020204020204" pitchFamily="34" charset="-122"/>
                <a:ea typeface="微软雅黑" panose="020B0503020204020204" pitchFamily="34" charset="-122"/>
              </a:rPr>
              <a:t>其他站</a:t>
            </a:r>
          </a:p>
        </p:txBody>
      </p:sp>
      <p:sp>
        <p:nvSpPr>
          <p:cNvPr id="12" name="Rectangle 14"/>
          <p:cNvSpPr>
            <a:spLocks noChangeArrowheads="1"/>
          </p:cNvSpPr>
          <p:nvPr/>
        </p:nvSpPr>
        <p:spPr bwMode="auto">
          <a:xfrm>
            <a:off x="1856254" y="2209503"/>
            <a:ext cx="478880" cy="304438"/>
          </a:xfrm>
          <a:prstGeom prst="rect">
            <a:avLst/>
          </a:prstGeom>
          <a:solidFill>
            <a:srgbClr val="0066FF"/>
          </a:solidFill>
          <a:ln w="9525">
            <a:solidFill>
              <a:schemeClr val="tx1"/>
            </a:solidFill>
            <a:miter lim="800000"/>
            <a:headEnd/>
            <a:tailEnd/>
          </a:ln>
          <a:effectLst/>
          <a:extLst/>
        </p:spPr>
        <p:txBody>
          <a:bodyPr wrap="none" anchor="ctr"/>
          <a:lstStyle/>
          <a:p>
            <a:pPr algn="ctr"/>
            <a:r>
              <a:rPr lang="en-US" altLang="zh-CN" sz="1200" b="1" dirty="0">
                <a:solidFill>
                  <a:schemeClr val="bg1"/>
                </a:solidFill>
                <a:latin typeface="微软雅黑" panose="020B0503020204020204" pitchFamily="34" charset="-122"/>
                <a:ea typeface="微软雅黑" panose="020B0503020204020204" pitchFamily="34" charset="-122"/>
              </a:rPr>
              <a:t>RTS</a:t>
            </a:r>
          </a:p>
        </p:txBody>
      </p:sp>
      <p:sp>
        <p:nvSpPr>
          <p:cNvPr id="13" name="Rectangle 15"/>
          <p:cNvSpPr>
            <a:spLocks noChangeArrowheads="1"/>
          </p:cNvSpPr>
          <p:nvPr/>
        </p:nvSpPr>
        <p:spPr bwMode="auto">
          <a:xfrm>
            <a:off x="2496081" y="2890226"/>
            <a:ext cx="480200" cy="304438"/>
          </a:xfrm>
          <a:prstGeom prst="rect">
            <a:avLst/>
          </a:prstGeom>
          <a:solidFill>
            <a:srgbClr val="99FF99"/>
          </a:solidFill>
          <a:ln w="9525">
            <a:solidFill>
              <a:schemeClr val="tx1"/>
            </a:solidFill>
            <a:miter lim="800000"/>
            <a:headEnd/>
            <a:tailEnd/>
          </a:ln>
          <a:effectLs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CTS</a:t>
            </a:r>
          </a:p>
        </p:txBody>
      </p:sp>
      <p:sp>
        <p:nvSpPr>
          <p:cNvPr id="14" name="Rectangle 16"/>
          <p:cNvSpPr>
            <a:spLocks noChangeArrowheads="1"/>
          </p:cNvSpPr>
          <p:nvPr/>
        </p:nvSpPr>
        <p:spPr bwMode="auto">
          <a:xfrm>
            <a:off x="3137227" y="2209503"/>
            <a:ext cx="720300" cy="304438"/>
          </a:xfrm>
          <a:prstGeom prst="rect">
            <a:avLst/>
          </a:prstGeom>
          <a:solidFill>
            <a:srgbClr val="99FFCC"/>
          </a:solidFill>
          <a:ln w="9525">
            <a:solidFill>
              <a:schemeClr val="tx1"/>
            </a:solidFill>
            <a:miter lim="800000"/>
            <a:headEnd/>
            <a:tailEnd/>
          </a:ln>
          <a:effectLst/>
          <a:extLst/>
        </p:spPr>
        <p:txBody>
          <a:bodyPr wrap="none" anchor="ctr"/>
          <a:lstStyle/>
          <a:p>
            <a:pPr algn="ctr"/>
            <a:r>
              <a:rPr lang="zh-CN" altLang="en-US" sz="1200" b="1">
                <a:latin typeface="微软雅黑" panose="020B0503020204020204" pitchFamily="34" charset="-122"/>
                <a:ea typeface="微软雅黑" panose="020B0503020204020204" pitchFamily="34" charset="-122"/>
              </a:rPr>
              <a:t>分片</a:t>
            </a:r>
            <a:r>
              <a:rPr lang="zh-CN" altLang="en-US" sz="700" b="1">
                <a:latin typeface="微软雅黑" panose="020B0503020204020204" pitchFamily="34" charset="-122"/>
                <a:ea typeface="微软雅黑" panose="020B0503020204020204" pitchFamily="34" charset="-122"/>
              </a:rPr>
              <a:t> </a:t>
            </a:r>
            <a:r>
              <a:rPr lang="en-US" altLang="zh-CN" sz="1200" b="1">
                <a:latin typeface="微软雅黑" panose="020B0503020204020204" pitchFamily="34" charset="-122"/>
                <a:ea typeface="微软雅黑" panose="020B0503020204020204" pitchFamily="34" charset="-122"/>
              </a:rPr>
              <a:t>0</a:t>
            </a:r>
          </a:p>
        </p:txBody>
      </p:sp>
      <p:sp>
        <p:nvSpPr>
          <p:cNvPr id="15" name="Line 17"/>
          <p:cNvSpPr>
            <a:spLocks noChangeShapeType="1"/>
          </p:cNvSpPr>
          <p:nvPr/>
        </p:nvSpPr>
        <p:spPr bwMode="auto">
          <a:xfrm>
            <a:off x="2335134" y="1983000"/>
            <a:ext cx="0" cy="1590384"/>
          </a:xfrm>
          <a:prstGeom prst="line">
            <a:avLst/>
          </a:prstGeom>
          <a:noFill/>
          <a:ln w="12700">
            <a:solidFill>
              <a:srgbClr val="0000FF"/>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6" name="Line 18"/>
          <p:cNvSpPr>
            <a:spLocks noChangeShapeType="1"/>
          </p:cNvSpPr>
          <p:nvPr/>
        </p:nvSpPr>
        <p:spPr bwMode="auto">
          <a:xfrm>
            <a:off x="2496081" y="1983000"/>
            <a:ext cx="0" cy="1211663"/>
          </a:xfrm>
          <a:prstGeom prst="line">
            <a:avLst/>
          </a:prstGeom>
          <a:noFill/>
          <a:ln w="12700">
            <a:solidFill>
              <a:srgbClr val="0000FF"/>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7" name="Line 19"/>
          <p:cNvSpPr>
            <a:spLocks noChangeShapeType="1"/>
          </p:cNvSpPr>
          <p:nvPr/>
        </p:nvSpPr>
        <p:spPr bwMode="auto">
          <a:xfrm>
            <a:off x="2976281" y="2890225"/>
            <a:ext cx="0" cy="683159"/>
          </a:xfrm>
          <a:prstGeom prst="line">
            <a:avLst/>
          </a:prstGeom>
          <a:noFill/>
          <a:ln w="12700">
            <a:solidFill>
              <a:srgbClr val="0000FF"/>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8" name="Line 20"/>
          <p:cNvSpPr>
            <a:spLocks noChangeShapeType="1"/>
          </p:cNvSpPr>
          <p:nvPr/>
        </p:nvSpPr>
        <p:spPr bwMode="auto">
          <a:xfrm>
            <a:off x="3137226" y="2209503"/>
            <a:ext cx="0" cy="985161"/>
          </a:xfrm>
          <a:prstGeom prst="line">
            <a:avLst/>
          </a:prstGeom>
          <a:noFill/>
          <a:ln w="12700">
            <a:solidFill>
              <a:srgbClr val="0000FF"/>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9" name="Rectangle 21"/>
          <p:cNvSpPr>
            <a:spLocks noChangeArrowheads="1"/>
          </p:cNvSpPr>
          <p:nvPr/>
        </p:nvSpPr>
        <p:spPr bwMode="auto">
          <a:xfrm>
            <a:off x="4018473" y="2890226"/>
            <a:ext cx="476242" cy="304438"/>
          </a:xfrm>
          <a:prstGeom prst="rect">
            <a:avLst/>
          </a:prstGeom>
          <a:solidFill>
            <a:srgbClr val="FFCCFF"/>
          </a:solidFill>
          <a:ln w="9525">
            <a:solidFill>
              <a:schemeClr val="tx1"/>
            </a:solidFill>
            <a:miter lim="800000"/>
            <a:headEnd/>
            <a:tailEnd/>
          </a:ln>
          <a:effectLst/>
          <a:extLst/>
        </p:spPr>
        <p:txBody>
          <a:bodyPr wrap="none" anchor="ctr"/>
          <a:lstStyle/>
          <a:p>
            <a:pPr algn="ctr"/>
            <a:r>
              <a:rPr lang="en-US" altLang="zh-CN" sz="1200" b="1">
                <a:latin typeface="微软雅黑" panose="020B0503020204020204" pitchFamily="34" charset="-122"/>
                <a:ea typeface="微软雅黑" panose="020B0503020204020204" pitchFamily="34" charset="-122"/>
              </a:rPr>
              <a:t>ACK0</a:t>
            </a:r>
          </a:p>
        </p:txBody>
      </p:sp>
      <p:sp>
        <p:nvSpPr>
          <p:cNvPr id="20" name="Line 22"/>
          <p:cNvSpPr>
            <a:spLocks noChangeShapeType="1"/>
          </p:cNvSpPr>
          <p:nvPr/>
        </p:nvSpPr>
        <p:spPr bwMode="auto">
          <a:xfrm>
            <a:off x="3857527" y="2437222"/>
            <a:ext cx="0" cy="757442"/>
          </a:xfrm>
          <a:prstGeom prst="line">
            <a:avLst/>
          </a:prstGeom>
          <a:noFill/>
          <a:ln w="12700">
            <a:solidFill>
              <a:srgbClr val="0000FF"/>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1" name="Line 23"/>
          <p:cNvSpPr>
            <a:spLocks noChangeShapeType="1"/>
          </p:cNvSpPr>
          <p:nvPr/>
        </p:nvSpPr>
        <p:spPr bwMode="auto">
          <a:xfrm>
            <a:off x="4018473" y="2513940"/>
            <a:ext cx="0" cy="680723"/>
          </a:xfrm>
          <a:prstGeom prst="line">
            <a:avLst/>
          </a:prstGeom>
          <a:noFill/>
          <a:ln w="12700">
            <a:solidFill>
              <a:srgbClr val="0000FF"/>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2" name="Rectangle 24"/>
          <p:cNvSpPr>
            <a:spLocks noChangeArrowheads="1"/>
          </p:cNvSpPr>
          <p:nvPr/>
        </p:nvSpPr>
        <p:spPr bwMode="auto">
          <a:xfrm>
            <a:off x="4659620" y="2209503"/>
            <a:ext cx="720300" cy="304438"/>
          </a:xfrm>
          <a:prstGeom prst="rect">
            <a:avLst/>
          </a:prstGeom>
          <a:solidFill>
            <a:srgbClr val="99FFCC"/>
          </a:solidFill>
          <a:ln w="9525" algn="ctr">
            <a:solidFill>
              <a:schemeClr val="tx1"/>
            </a:solidFill>
            <a:miter lim="800000"/>
            <a:headEnd/>
            <a:tailEnd/>
          </a:ln>
          <a:effectLst/>
          <a:extLst/>
        </p:spPr>
        <p:txBody>
          <a:bodyPr wrap="none" anchor="ctr"/>
          <a:lstStyle/>
          <a:p>
            <a:pPr algn="ctr"/>
            <a:r>
              <a:rPr lang="zh-CN" altLang="en-US" sz="1200" b="1">
                <a:latin typeface="微软雅黑" panose="020B0503020204020204" pitchFamily="34" charset="-122"/>
                <a:ea typeface="微软雅黑" panose="020B0503020204020204" pitchFamily="34" charset="-122"/>
              </a:rPr>
              <a:t>分片 </a:t>
            </a:r>
            <a:r>
              <a:rPr lang="en-US" altLang="zh-CN" sz="1200" b="1">
                <a:latin typeface="微软雅黑" panose="020B0503020204020204" pitchFamily="34" charset="-122"/>
                <a:ea typeface="微软雅黑" panose="020B0503020204020204" pitchFamily="34" charset="-122"/>
              </a:rPr>
              <a:t>1</a:t>
            </a:r>
          </a:p>
        </p:txBody>
      </p:sp>
      <p:sp>
        <p:nvSpPr>
          <p:cNvPr id="23" name="Rectangle 25"/>
          <p:cNvSpPr>
            <a:spLocks noChangeArrowheads="1"/>
          </p:cNvSpPr>
          <p:nvPr/>
        </p:nvSpPr>
        <p:spPr bwMode="auto">
          <a:xfrm>
            <a:off x="5540865" y="2890226"/>
            <a:ext cx="487289" cy="304438"/>
          </a:xfrm>
          <a:prstGeom prst="rect">
            <a:avLst/>
          </a:prstGeom>
          <a:solidFill>
            <a:srgbClr val="FFCCFF"/>
          </a:solidFill>
          <a:ln w="9525">
            <a:solidFill>
              <a:schemeClr val="tx1"/>
            </a:solidFill>
            <a:miter lim="800000"/>
            <a:headEnd/>
            <a:tailEnd/>
          </a:ln>
          <a:effectLst/>
          <a:extLst/>
        </p:spPr>
        <p:txBody>
          <a:bodyPr wrap="none" anchor="ctr"/>
          <a:lstStyle/>
          <a:p>
            <a:pPr algn="ctr"/>
            <a:r>
              <a:rPr lang="en-US" altLang="zh-CN" sz="1200" b="1">
                <a:latin typeface="微软雅黑" panose="020B0503020204020204" pitchFamily="34" charset="-122"/>
                <a:ea typeface="微软雅黑" panose="020B0503020204020204" pitchFamily="34" charset="-122"/>
              </a:rPr>
              <a:t>ACK1</a:t>
            </a:r>
          </a:p>
        </p:txBody>
      </p:sp>
      <p:sp>
        <p:nvSpPr>
          <p:cNvPr id="24" name="Line 27"/>
          <p:cNvSpPr>
            <a:spLocks noChangeShapeType="1"/>
          </p:cNvSpPr>
          <p:nvPr/>
        </p:nvSpPr>
        <p:spPr bwMode="auto">
          <a:xfrm flipH="1">
            <a:off x="4484161" y="2513940"/>
            <a:ext cx="15831" cy="1057009"/>
          </a:xfrm>
          <a:prstGeom prst="line">
            <a:avLst/>
          </a:prstGeom>
          <a:noFill/>
          <a:ln w="12700">
            <a:solidFill>
              <a:srgbClr val="0000FF"/>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5" name="Line 28"/>
          <p:cNvSpPr>
            <a:spLocks noChangeShapeType="1"/>
          </p:cNvSpPr>
          <p:nvPr/>
        </p:nvSpPr>
        <p:spPr bwMode="auto">
          <a:xfrm>
            <a:off x="4660938" y="2513940"/>
            <a:ext cx="0" cy="680723"/>
          </a:xfrm>
          <a:prstGeom prst="line">
            <a:avLst/>
          </a:prstGeom>
          <a:noFill/>
          <a:ln w="12700">
            <a:solidFill>
              <a:srgbClr val="0000FF"/>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6" name="Line 29"/>
          <p:cNvSpPr>
            <a:spLocks noChangeShapeType="1"/>
          </p:cNvSpPr>
          <p:nvPr/>
        </p:nvSpPr>
        <p:spPr bwMode="auto">
          <a:xfrm>
            <a:off x="5381239" y="2513940"/>
            <a:ext cx="0" cy="680723"/>
          </a:xfrm>
          <a:prstGeom prst="line">
            <a:avLst/>
          </a:prstGeom>
          <a:noFill/>
          <a:ln w="12700">
            <a:solidFill>
              <a:srgbClr val="0000FF"/>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7" name="Line 30"/>
          <p:cNvSpPr>
            <a:spLocks noChangeShapeType="1"/>
          </p:cNvSpPr>
          <p:nvPr/>
        </p:nvSpPr>
        <p:spPr bwMode="auto">
          <a:xfrm>
            <a:off x="5542184" y="2513940"/>
            <a:ext cx="0" cy="680723"/>
          </a:xfrm>
          <a:prstGeom prst="line">
            <a:avLst/>
          </a:prstGeom>
          <a:noFill/>
          <a:ln w="12700">
            <a:solidFill>
              <a:srgbClr val="0000FF"/>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8" name="Line 31"/>
          <p:cNvSpPr>
            <a:spLocks noChangeShapeType="1"/>
          </p:cNvSpPr>
          <p:nvPr/>
        </p:nvSpPr>
        <p:spPr bwMode="auto">
          <a:xfrm>
            <a:off x="6028154" y="2513941"/>
            <a:ext cx="6595" cy="1121549"/>
          </a:xfrm>
          <a:prstGeom prst="line">
            <a:avLst/>
          </a:prstGeom>
          <a:noFill/>
          <a:ln w="12700">
            <a:solidFill>
              <a:srgbClr val="0000FF"/>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9" name="Line 32"/>
          <p:cNvSpPr>
            <a:spLocks noChangeShapeType="1"/>
          </p:cNvSpPr>
          <p:nvPr/>
        </p:nvSpPr>
        <p:spPr bwMode="auto">
          <a:xfrm>
            <a:off x="6183331" y="2513940"/>
            <a:ext cx="0" cy="680723"/>
          </a:xfrm>
          <a:prstGeom prst="line">
            <a:avLst/>
          </a:prstGeom>
          <a:noFill/>
          <a:ln w="12700">
            <a:solidFill>
              <a:srgbClr val="0000FF"/>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0" name="Line 33"/>
          <p:cNvSpPr>
            <a:spLocks noChangeShapeType="1"/>
          </p:cNvSpPr>
          <p:nvPr/>
        </p:nvSpPr>
        <p:spPr bwMode="auto">
          <a:xfrm>
            <a:off x="6903631" y="2513940"/>
            <a:ext cx="0" cy="680723"/>
          </a:xfrm>
          <a:prstGeom prst="line">
            <a:avLst/>
          </a:prstGeom>
          <a:noFill/>
          <a:ln w="12700">
            <a:solidFill>
              <a:srgbClr val="0000FF"/>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1" name="Line 34"/>
          <p:cNvSpPr>
            <a:spLocks noChangeShapeType="1"/>
          </p:cNvSpPr>
          <p:nvPr/>
        </p:nvSpPr>
        <p:spPr bwMode="auto">
          <a:xfrm>
            <a:off x="7064577" y="2513940"/>
            <a:ext cx="0" cy="680723"/>
          </a:xfrm>
          <a:prstGeom prst="line">
            <a:avLst/>
          </a:prstGeom>
          <a:noFill/>
          <a:ln w="12700">
            <a:solidFill>
              <a:srgbClr val="0000FF"/>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2" name="Rectangle 35"/>
          <p:cNvSpPr>
            <a:spLocks noChangeArrowheads="1"/>
          </p:cNvSpPr>
          <p:nvPr/>
        </p:nvSpPr>
        <p:spPr bwMode="auto">
          <a:xfrm>
            <a:off x="6183332" y="2209503"/>
            <a:ext cx="720300" cy="304438"/>
          </a:xfrm>
          <a:prstGeom prst="rect">
            <a:avLst/>
          </a:prstGeom>
          <a:solidFill>
            <a:srgbClr val="99FFCC"/>
          </a:solidFill>
          <a:ln w="9525" algn="ctr">
            <a:solidFill>
              <a:schemeClr val="tx1"/>
            </a:solidFill>
            <a:miter lim="800000"/>
            <a:headEnd/>
            <a:tailEnd/>
          </a:ln>
          <a:effectLst/>
          <a:extLst/>
        </p:spPr>
        <p:txBody>
          <a:bodyPr wrap="none" anchor="ctr"/>
          <a:lstStyle/>
          <a:p>
            <a:pPr algn="ctr"/>
            <a:r>
              <a:rPr lang="zh-CN" altLang="en-US" sz="1200" b="1">
                <a:latin typeface="微软雅黑" panose="020B0503020204020204" pitchFamily="34" charset="-122"/>
                <a:ea typeface="微软雅黑" panose="020B0503020204020204" pitchFamily="34" charset="-122"/>
              </a:rPr>
              <a:t>分片 </a:t>
            </a:r>
            <a:r>
              <a:rPr lang="en-US" altLang="zh-CN" sz="1200" b="1">
                <a:latin typeface="微软雅黑" panose="020B0503020204020204" pitchFamily="34" charset="-122"/>
                <a:ea typeface="微软雅黑" panose="020B0503020204020204" pitchFamily="34" charset="-122"/>
              </a:rPr>
              <a:t>2</a:t>
            </a:r>
          </a:p>
        </p:txBody>
      </p:sp>
      <p:sp>
        <p:nvSpPr>
          <p:cNvPr id="33" name="Rectangle 36"/>
          <p:cNvSpPr>
            <a:spLocks noChangeArrowheads="1"/>
          </p:cNvSpPr>
          <p:nvPr/>
        </p:nvSpPr>
        <p:spPr bwMode="auto">
          <a:xfrm>
            <a:off x="7064577" y="2890226"/>
            <a:ext cx="534288" cy="304438"/>
          </a:xfrm>
          <a:prstGeom prst="rect">
            <a:avLst/>
          </a:prstGeom>
          <a:solidFill>
            <a:srgbClr val="FFCCFF"/>
          </a:solidFill>
          <a:ln w="9525">
            <a:solidFill>
              <a:schemeClr val="tx1"/>
            </a:solidFill>
            <a:miter lim="800000"/>
            <a:headEnd/>
            <a:tailEnd/>
          </a:ln>
          <a:effectLst/>
          <a:extLst/>
        </p:spPr>
        <p:txBody>
          <a:bodyPr wrap="none" anchor="ctr"/>
          <a:lstStyle/>
          <a:p>
            <a:pPr algn="ctr"/>
            <a:r>
              <a:rPr lang="en-US" altLang="zh-CN" sz="1200" b="1">
                <a:latin typeface="微软雅黑" panose="020B0503020204020204" pitchFamily="34" charset="-122"/>
                <a:ea typeface="微软雅黑" panose="020B0503020204020204" pitchFamily="34" charset="-122"/>
              </a:rPr>
              <a:t>ACK2</a:t>
            </a:r>
          </a:p>
        </p:txBody>
      </p:sp>
      <p:sp>
        <p:nvSpPr>
          <p:cNvPr id="34" name="Line 37"/>
          <p:cNvSpPr>
            <a:spLocks noChangeShapeType="1"/>
          </p:cNvSpPr>
          <p:nvPr/>
        </p:nvSpPr>
        <p:spPr bwMode="auto">
          <a:xfrm>
            <a:off x="2017200" y="2058501"/>
            <a:ext cx="317934" cy="0"/>
          </a:xfrm>
          <a:prstGeom prst="line">
            <a:avLst/>
          </a:prstGeom>
          <a:noFill/>
          <a:ln w="19050">
            <a:solidFill>
              <a:srgbClr val="0000FF"/>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5" name="Line 38"/>
          <p:cNvSpPr>
            <a:spLocks noChangeShapeType="1"/>
          </p:cNvSpPr>
          <p:nvPr/>
        </p:nvSpPr>
        <p:spPr bwMode="auto">
          <a:xfrm flipH="1">
            <a:off x="2498720" y="2058501"/>
            <a:ext cx="319254" cy="0"/>
          </a:xfrm>
          <a:prstGeom prst="line">
            <a:avLst/>
          </a:prstGeom>
          <a:noFill/>
          <a:ln w="19050">
            <a:solidFill>
              <a:srgbClr val="0000FF"/>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6" name="Text Box 39"/>
          <p:cNvSpPr txBox="1">
            <a:spLocks noChangeArrowheads="1"/>
          </p:cNvSpPr>
          <p:nvPr/>
        </p:nvSpPr>
        <p:spPr bwMode="auto">
          <a:xfrm>
            <a:off x="2213766" y="1533477"/>
            <a:ext cx="611834"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600" b="1" dirty="0">
                <a:solidFill>
                  <a:srgbClr val="CC00FF"/>
                </a:solidFill>
                <a:latin typeface="微软雅黑" panose="020B0503020204020204" pitchFamily="34" charset="-122"/>
                <a:ea typeface="微软雅黑" panose="020B0503020204020204" pitchFamily="34" charset="-122"/>
              </a:rPr>
              <a:t>SIFS</a:t>
            </a:r>
          </a:p>
        </p:txBody>
      </p:sp>
      <p:sp>
        <p:nvSpPr>
          <p:cNvPr id="37" name="Line 40"/>
          <p:cNvSpPr>
            <a:spLocks noChangeShapeType="1"/>
          </p:cNvSpPr>
          <p:nvPr/>
        </p:nvSpPr>
        <p:spPr bwMode="auto">
          <a:xfrm flipH="1">
            <a:off x="2416927" y="1830782"/>
            <a:ext cx="79154" cy="227720"/>
          </a:xfrm>
          <a:prstGeom prst="line">
            <a:avLst/>
          </a:prstGeom>
          <a:noFill/>
          <a:ln w="19050">
            <a:solidFill>
              <a:srgbClr val="0000FF"/>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8" name="Rectangle 41"/>
          <p:cNvSpPr>
            <a:spLocks noChangeArrowheads="1"/>
          </p:cNvSpPr>
          <p:nvPr/>
        </p:nvSpPr>
        <p:spPr bwMode="auto">
          <a:xfrm>
            <a:off x="2335134" y="3565950"/>
            <a:ext cx="2149027" cy="304438"/>
          </a:xfrm>
          <a:prstGeom prst="rect">
            <a:avLst/>
          </a:prstGeom>
          <a:solidFill>
            <a:srgbClr val="0066FF"/>
          </a:solidFill>
          <a:ln w="9525">
            <a:solidFill>
              <a:schemeClr val="tx1"/>
            </a:solidFill>
            <a:miter lim="800000"/>
            <a:headEnd/>
            <a:tailEnd/>
          </a:ln>
          <a:effectLst/>
          <a:extLst/>
        </p:spPr>
        <p:txBody>
          <a:bodyPr wrap="none" anchor="ctr"/>
          <a:lstStyle/>
          <a:p>
            <a:pPr algn="ctr"/>
            <a:r>
              <a:rPr lang="en-US" altLang="zh-CN" sz="1200" b="1" dirty="0">
                <a:solidFill>
                  <a:schemeClr val="bg1"/>
                </a:solidFill>
                <a:latin typeface="微软雅黑" panose="020B0503020204020204" pitchFamily="34" charset="-122"/>
                <a:ea typeface="微软雅黑" panose="020B0503020204020204" pitchFamily="34" charset="-122"/>
              </a:rPr>
              <a:t>NAV (RTS)</a:t>
            </a:r>
          </a:p>
        </p:txBody>
      </p:sp>
      <p:sp>
        <p:nvSpPr>
          <p:cNvPr id="39" name="Rectangle 42"/>
          <p:cNvSpPr>
            <a:spLocks noChangeArrowheads="1"/>
          </p:cNvSpPr>
          <p:nvPr/>
        </p:nvSpPr>
        <p:spPr bwMode="auto">
          <a:xfrm>
            <a:off x="2976281" y="3868081"/>
            <a:ext cx="1523712" cy="303220"/>
          </a:xfrm>
          <a:prstGeom prst="rect">
            <a:avLst/>
          </a:prstGeom>
          <a:solidFill>
            <a:srgbClr val="99FF99"/>
          </a:solidFill>
          <a:ln w="9525">
            <a:solidFill>
              <a:schemeClr val="tx1"/>
            </a:solidFill>
            <a:miter lim="800000"/>
            <a:headEnd/>
            <a:tailEnd/>
          </a:ln>
          <a:effectLs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NAV (CTS)</a:t>
            </a:r>
          </a:p>
        </p:txBody>
      </p:sp>
      <p:sp>
        <p:nvSpPr>
          <p:cNvPr id="40" name="AutoShape 43"/>
          <p:cNvSpPr>
            <a:spLocks/>
          </p:cNvSpPr>
          <p:nvPr/>
        </p:nvSpPr>
        <p:spPr bwMode="auto">
          <a:xfrm rot="16200000">
            <a:off x="5186905" y="-87380"/>
            <a:ext cx="227720" cy="4327077"/>
          </a:xfrm>
          <a:prstGeom prst="rightBrace">
            <a:avLst>
              <a:gd name="adj1" fmla="val 146167"/>
              <a:gd name="adj2" fmla="val 50000"/>
            </a:avLst>
          </a:prstGeom>
          <a:noFill/>
          <a:ln w="12700">
            <a:solidFill>
              <a:srgbClr val="0000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41" name="Text Box 44"/>
          <p:cNvSpPr txBox="1">
            <a:spLocks noChangeArrowheads="1"/>
          </p:cNvSpPr>
          <p:nvPr/>
        </p:nvSpPr>
        <p:spPr bwMode="auto">
          <a:xfrm>
            <a:off x="4067350" y="1574770"/>
            <a:ext cx="249299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b="1" dirty="0">
                <a:solidFill>
                  <a:srgbClr val="CC00FF"/>
                </a:solidFill>
                <a:latin typeface="微软雅黑" panose="020B0503020204020204" pitchFamily="34" charset="-122"/>
                <a:ea typeface="微软雅黑" panose="020B0503020204020204" pitchFamily="34" charset="-122"/>
              </a:rPr>
              <a:t>长的帧划分为许多分片</a:t>
            </a:r>
          </a:p>
        </p:txBody>
      </p:sp>
      <p:sp>
        <p:nvSpPr>
          <p:cNvPr id="42" name="Rectangle 48"/>
          <p:cNvSpPr>
            <a:spLocks noChangeArrowheads="1"/>
          </p:cNvSpPr>
          <p:nvPr/>
        </p:nvSpPr>
        <p:spPr bwMode="auto">
          <a:xfrm>
            <a:off x="4484161" y="3565950"/>
            <a:ext cx="1555373" cy="309436"/>
          </a:xfrm>
          <a:prstGeom prst="rect">
            <a:avLst/>
          </a:prstGeom>
          <a:solidFill>
            <a:srgbClr val="0066FF"/>
          </a:solidFill>
          <a:ln w="9525">
            <a:solidFill>
              <a:schemeClr val="tx1"/>
            </a:solidFill>
            <a:miter lim="800000"/>
            <a:headEnd/>
            <a:tailEnd/>
          </a:ln>
          <a:effectLst/>
          <a:extLst/>
        </p:spPr>
        <p:txBody>
          <a:bodyPr wrap="none" anchor="ctr"/>
          <a:lstStyle/>
          <a:p>
            <a:pPr algn="ctr"/>
            <a:r>
              <a:rPr lang="en-US" altLang="zh-CN" sz="1200" b="1" dirty="0">
                <a:solidFill>
                  <a:schemeClr val="bg1"/>
                </a:solidFill>
                <a:latin typeface="微软雅黑" panose="020B0503020204020204" pitchFamily="34" charset="-122"/>
                <a:ea typeface="微软雅黑" panose="020B0503020204020204" pitchFamily="34" charset="-122"/>
              </a:rPr>
              <a:t>NAV (</a:t>
            </a:r>
            <a:r>
              <a:rPr lang="zh-CN" altLang="en-US" sz="1200" b="1" dirty="0">
                <a:solidFill>
                  <a:schemeClr val="bg1"/>
                </a:solidFill>
                <a:latin typeface="微软雅黑" panose="020B0503020204020204" pitchFamily="34" charset="-122"/>
                <a:ea typeface="微软雅黑" panose="020B0503020204020204" pitchFamily="34" charset="-122"/>
              </a:rPr>
              <a:t>分片</a:t>
            </a:r>
            <a:r>
              <a:rPr lang="en-US" altLang="zh-CN" sz="1200" b="1" dirty="0">
                <a:solidFill>
                  <a:schemeClr val="bg1"/>
                </a:solidFill>
                <a:latin typeface="微软雅黑" panose="020B0503020204020204" pitchFamily="34" charset="-122"/>
                <a:ea typeface="微软雅黑" panose="020B0503020204020204" pitchFamily="34" charset="-122"/>
              </a:rPr>
              <a:t>0)</a:t>
            </a:r>
          </a:p>
        </p:txBody>
      </p:sp>
      <p:sp>
        <p:nvSpPr>
          <p:cNvPr id="43" name="Rectangle 49"/>
          <p:cNvSpPr>
            <a:spLocks noChangeArrowheads="1"/>
          </p:cNvSpPr>
          <p:nvPr/>
        </p:nvSpPr>
        <p:spPr bwMode="auto">
          <a:xfrm>
            <a:off x="4484162" y="3868081"/>
            <a:ext cx="1554054" cy="303220"/>
          </a:xfrm>
          <a:prstGeom prst="rect">
            <a:avLst/>
          </a:prstGeom>
          <a:solidFill>
            <a:srgbClr val="99FF99"/>
          </a:solidFill>
          <a:ln w="9525">
            <a:solidFill>
              <a:schemeClr val="tx1"/>
            </a:solidFill>
            <a:miter lim="800000"/>
            <a:headEnd/>
            <a:tailEnd/>
          </a:ln>
          <a:effectLst/>
          <a:extLst/>
        </p:spPr>
        <p:txBody>
          <a:bodyPr wrap="none" anchor="ctr"/>
          <a:lstStyle/>
          <a:p>
            <a:pPr algn="ctr"/>
            <a:r>
              <a:rPr lang="en-US" altLang="zh-CN" sz="1200" b="1">
                <a:latin typeface="微软雅黑" panose="020B0503020204020204" pitchFamily="34" charset="-122"/>
                <a:ea typeface="微软雅黑" panose="020B0503020204020204" pitchFamily="34" charset="-122"/>
              </a:rPr>
              <a:t>NAV (ACK0)</a:t>
            </a:r>
          </a:p>
        </p:txBody>
      </p:sp>
      <p:sp>
        <p:nvSpPr>
          <p:cNvPr id="44" name="Rectangle 50"/>
          <p:cNvSpPr>
            <a:spLocks noChangeArrowheads="1"/>
          </p:cNvSpPr>
          <p:nvPr/>
        </p:nvSpPr>
        <p:spPr bwMode="auto">
          <a:xfrm>
            <a:off x="6034257" y="3868081"/>
            <a:ext cx="1558012" cy="303220"/>
          </a:xfrm>
          <a:prstGeom prst="rect">
            <a:avLst/>
          </a:prstGeom>
          <a:solidFill>
            <a:srgbClr val="99FF99"/>
          </a:solidFill>
          <a:ln w="9525">
            <a:solidFill>
              <a:schemeClr val="tx1"/>
            </a:solidFill>
            <a:miter lim="800000"/>
            <a:headEnd/>
            <a:tailEnd/>
          </a:ln>
          <a:effectLst/>
          <a:extLst/>
        </p:spPr>
        <p:txBody>
          <a:bodyPr wrap="none" anchor="ctr"/>
          <a:lstStyle/>
          <a:p>
            <a:pPr algn="ctr"/>
            <a:r>
              <a:rPr lang="en-US" altLang="zh-CN" sz="1200" b="1">
                <a:latin typeface="微软雅黑" panose="020B0503020204020204" pitchFamily="34" charset="-122"/>
                <a:ea typeface="微软雅黑" panose="020B0503020204020204" pitchFamily="34" charset="-122"/>
              </a:rPr>
              <a:t>NAV (ACK1)</a:t>
            </a:r>
          </a:p>
        </p:txBody>
      </p:sp>
      <p:sp>
        <p:nvSpPr>
          <p:cNvPr id="45" name="Line 51"/>
          <p:cNvSpPr>
            <a:spLocks noChangeShapeType="1"/>
          </p:cNvSpPr>
          <p:nvPr/>
        </p:nvSpPr>
        <p:spPr bwMode="auto">
          <a:xfrm>
            <a:off x="7596226" y="2504198"/>
            <a:ext cx="0" cy="1066751"/>
          </a:xfrm>
          <a:prstGeom prst="line">
            <a:avLst/>
          </a:prstGeom>
          <a:noFill/>
          <a:ln w="12700">
            <a:solidFill>
              <a:srgbClr val="0000FF"/>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6" name="Rectangle 52"/>
          <p:cNvSpPr>
            <a:spLocks noChangeArrowheads="1"/>
          </p:cNvSpPr>
          <p:nvPr/>
        </p:nvSpPr>
        <p:spPr bwMode="auto">
          <a:xfrm>
            <a:off x="6034258" y="3565950"/>
            <a:ext cx="1561970" cy="304438"/>
          </a:xfrm>
          <a:prstGeom prst="rect">
            <a:avLst/>
          </a:prstGeom>
          <a:solidFill>
            <a:srgbClr val="0066FF"/>
          </a:solidFill>
          <a:ln w="9525">
            <a:solidFill>
              <a:schemeClr val="tx1"/>
            </a:solidFill>
            <a:miter lim="800000"/>
            <a:headEnd/>
            <a:tailEnd/>
          </a:ln>
          <a:effectLst/>
          <a:extLst/>
        </p:spPr>
        <p:txBody>
          <a:bodyPr wrap="none" anchor="ctr"/>
          <a:lstStyle/>
          <a:p>
            <a:pPr algn="ctr"/>
            <a:r>
              <a:rPr lang="en-US" altLang="zh-CN" sz="1200" b="1">
                <a:solidFill>
                  <a:schemeClr val="bg1"/>
                </a:solidFill>
                <a:latin typeface="微软雅黑" panose="020B0503020204020204" pitchFamily="34" charset="-122"/>
                <a:ea typeface="微软雅黑" panose="020B0503020204020204" pitchFamily="34" charset="-122"/>
              </a:rPr>
              <a:t>NAV (</a:t>
            </a:r>
            <a:r>
              <a:rPr lang="zh-CN" altLang="en-US" sz="1200" b="1">
                <a:solidFill>
                  <a:schemeClr val="bg1"/>
                </a:solidFill>
                <a:latin typeface="微软雅黑" panose="020B0503020204020204" pitchFamily="34" charset="-122"/>
                <a:ea typeface="微软雅黑" panose="020B0503020204020204" pitchFamily="34" charset="-122"/>
              </a:rPr>
              <a:t>分片</a:t>
            </a:r>
            <a:r>
              <a:rPr lang="en-US" altLang="zh-CN" sz="1200" b="1">
                <a:solidFill>
                  <a:schemeClr val="bg1"/>
                </a:solidFill>
                <a:latin typeface="微软雅黑" panose="020B0503020204020204" pitchFamily="34" charset="-122"/>
                <a:ea typeface="微软雅黑" panose="020B0503020204020204" pitchFamily="34" charset="-122"/>
              </a:rPr>
              <a:t>1)</a:t>
            </a:r>
          </a:p>
        </p:txBody>
      </p:sp>
      <p:sp>
        <p:nvSpPr>
          <p:cNvPr id="47" name="Line 7"/>
          <p:cNvSpPr>
            <a:spLocks noChangeShapeType="1"/>
          </p:cNvSpPr>
          <p:nvPr/>
        </p:nvSpPr>
        <p:spPr bwMode="auto">
          <a:xfrm>
            <a:off x="945985" y="3875386"/>
            <a:ext cx="7129123" cy="0"/>
          </a:xfrm>
          <a:prstGeom prst="line">
            <a:avLst/>
          </a:prstGeom>
          <a:noFill/>
          <a:ln w="19050">
            <a:solidFill>
              <a:srgbClr val="0000FF"/>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8" name="Line 10"/>
          <p:cNvSpPr>
            <a:spLocks noChangeShapeType="1"/>
          </p:cNvSpPr>
          <p:nvPr/>
        </p:nvSpPr>
        <p:spPr bwMode="auto">
          <a:xfrm>
            <a:off x="944665" y="3194663"/>
            <a:ext cx="7126485" cy="0"/>
          </a:xfrm>
          <a:prstGeom prst="line">
            <a:avLst/>
          </a:prstGeom>
          <a:noFill/>
          <a:ln w="19050">
            <a:solidFill>
              <a:srgbClr val="0000FF"/>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9" name="Line 5"/>
          <p:cNvSpPr>
            <a:spLocks noChangeShapeType="1"/>
          </p:cNvSpPr>
          <p:nvPr/>
        </p:nvSpPr>
        <p:spPr bwMode="auto">
          <a:xfrm>
            <a:off x="945985" y="2513940"/>
            <a:ext cx="7129123" cy="0"/>
          </a:xfrm>
          <a:prstGeom prst="line">
            <a:avLst/>
          </a:prstGeom>
          <a:noFill/>
          <a:ln w="19050">
            <a:solidFill>
              <a:srgbClr val="0000FF"/>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142609114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45145" y="1169717"/>
            <a:ext cx="8272930" cy="3054682"/>
          </a:xfrm>
          <a:prstGeom prst="rect">
            <a:avLst/>
          </a:prstGeom>
        </p:spPr>
        <p:txBody>
          <a:bodyPr wrap="square">
            <a:spAutoFit/>
          </a:bodyPr>
          <a:lstStyle/>
          <a:p>
            <a:pPr marL="357188" indent="-357188"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无线个人区域</a:t>
            </a:r>
            <a:r>
              <a:rPr lang="zh-CN" altLang="en-US" sz="2000" b="1" dirty="0" smtClean="0">
                <a:solidFill>
                  <a:srgbClr val="0000FF"/>
                </a:solidFill>
                <a:latin typeface="微软雅黑" pitchFamily="34" charset="-122"/>
                <a:ea typeface="微软雅黑" pitchFamily="34" charset="-122"/>
              </a:rPr>
              <a:t>网 </a:t>
            </a:r>
            <a:r>
              <a:rPr lang="en-US" altLang="zh-CN" sz="2000" b="1" dirty="0" smtClean="0">
                <a:latin typeface="微软雅黑" pitchFamily="34" charset="-122"/>
                <a:ea typeface="微软雅黑" pitchFamily="34" charset="-122"/>
              </a:rPr>
              <a:t>WPAN </a:t>
            </a:r>
            <a:r>
              <a:rPr lang="en-US" altLang="zh-CN" sz="2000" b="1" dirty="0">
                <a:latin typeface="微软雅黑" pitchFamily="34" charset="-122"/>
                <a:ea typeface="微软雅黑" pitchFamily="34" charset="-122"/>
              </a:rPr>
              <a:t>(Wireless Personal Area Network</a:t>
            </a:r>
            <a:r>
              <a:rPr lang="en-US" altLang="zh-CN" sz="2000" b="1" dirty="0" smtClean="0">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就是</a:t>
            </a:r>
            <a:r>
              <a:rPr lang="zh-CN" altLang="en-US" sz="2000" b="1" dirty="0">
                <a:latin typeface="微软雅黑" pitchFamily="34" charset="-122"/>
                <a:ea typeface="微软雅黑" pitchFamily="34" charset="-122"/>
              </a:rPr>
              <a:t>在个人工作地方把属于个人使用的电子设备用无线技术连接起来</a:t>
            </a:r>
            <a:r>
              <a:rPr lang="zh-CN" altLang="en-US" sz="2000" b="1" dirty="0">
                <a:solidFill>
                  <a:srgbClr val="0000FF"/>
                </a:solidFill>
                <a:latin typeface="微软雅黑" pitchFamily="34" charset="-122"/>
                <a:ea typeface="微软雅黑" pitchFamily="34" charset="-122"/>
              </a:rPr>
              <a:t>自组网络</a:t>
            </a:r>
            <a:r>
              <a:rPr lang="zh-CN" altLang="en-US" sz="2000" b="1" dirty="0">
                <a:latin typeface="微软雅黑" pitchFamily="34" charset="-122"/>
                <a:ea typeface="微软雅黑" pitchFamily="34" charset="-122"/>
              </a:rPr>
              <a:t>，不需要使用</a:t>
            </a:r>
            <a:r>
              <a:rPr lang="zh-CN" altLang="en-US" sz="2000" b="1" dirty="0" smtClean="0">
                <a:latin typeface="微软雅黑" pitchFamily="34" charset="-122"/>
                <a:ea typeface="微软雅黑" pitchFamily="34" charset="-122"/>
              </a:rPr>
              <a:t>接入点 </a:t>
            </a:r>
            <a:r>
              <a:rPr lang="en-US" altLang="zh-CN" sz="2000" b="1" dirty="0" smtClean="0">
                <a:latin typeface="微软雅黑" pitchFamily="34" charset="-122"/>
                <a:ea typeface="微软雅黑" pitchFamily="34" charset="-122"/>
              </a:rPr>
              <a:t>AP</a:t>
            </a:r>
            <a:r>
              <a:rPr lang="zh-CN" altLang="en-US" sz="2000" b="1" dirty="0">
                <a:latin typeface="微软雅黑" pitchFamily="34" charset="-122"/>
                <a:ea typeface="微软雅黑" pitchFamily="34" charset="-122"/>
              </a:rPr>
              <a:t>。</a:t>
            </a:r>
          </a:p>
          <a:p>
            <a:pPr marL="357188" indent="-357188"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整个网络的范围大约</a:t>
            </a:r>
            <a:r>
              <a:rPr lang="zh-CN" altLang="en-US" sz="2000" b="1" dirty="0" smtClean="0">
                <a:latin typeface="微软雅黑" pitchFamily="34" charset="-122"/>
                <a:ea typeface="微软雅黑" pitchFamily="34" charset="-122"/>
              </a:rPr>
              <a:t>在 </a:t>
            </a:r>
            <a:r>
              <a:rPr lang="en-US" altLang="zh-CN" sz="2000" b="1" dirty="0" smtClean="0">
                <a:latin typeface="微软雅黑" pitchFamily="34" charset="-122"/>
                <a:ea typeface="微软雅黑" pitchFamily="34" charset="-122"/>
              </a:rPr>
              <a:t>10 m </a:t>
            </a:r>
            <a:r>
              <a:rPr lang="zh-CN" altLang="en-US" sz="2000" b="1" dirty="0" smtClean="0">
                <a:latin typeface="微软雅黑" pitchFamily="34" charset="-122"/>
                <a:ea typeface="微软雅黑" pitchFamily="34" charset="-122"/>
              </a:rPr>
              <a:t>左右</a:t>
            </a:r>
            <a:r>
              <a:rPr lang="zh-CN" altLang="en-US" sz="2000" b="1" dirty="0">
                <a:latin typeface="微软雅黑" pitchFamily="34" charset="-122"/>
                <a:ea typeface="微软雅黑" pitchFamily="34" charset="-122"/>
              </a:rPr>
              <a:t>。</a:t>
            </a:r>
          </a:p>
          <a:p>
            <a:pPr marL="357188" indent="-357188" eaLnBrk="0" hangingPunct="0">
              <a:lnSpc>
                <a:spcPts val="3300"/>
              </a:lnSpc>
              <a:buClr>
                <a:srgbClr val="0070C0"/>
              </a:buClr>
              <a:buFont typeface="Wingdings" pitchFamily="2" charset="2"/>
              <a:buChar char="l"/>
            </a:pPr>
            <a:r>
              <a:rPr lang="en-US" altLang="zh-CN" sz="2000" b="1" dirty="0" smtClean="0">
                <a:latin typeface="微软雅黑" pitchFamily="34" charset="-122"/>
                <a:ea typeface="微软雅黑" pitchFamily="34" charset="-122"/>
              </a:rPr>
              <a:t>WPAN </a:t>
            </a:r>
            <a:r>
              <a:rPr lang="zh-CN" altLang="en-US" sz="2000" b="1" dirty="0" smtClean="0">
                <a:latin typeface="微软雅黑" pitchFamily="34" charset="-122"/>
                <a:ea typeface="微软雅黑" pitchFamily="34" charset="-122"/>
              </a:rPr>
              <a:t>可以</a:t>
            </a:r>
            <a:r>
              <a:rPr lang="zh-CN" altLang="en-US" sz="2000" b="1" dirty="0">
                <a:latin typeface="微软雅黑" pitchFamily="34" charset="-122"/>
                <a:ea typeface="微软雅黑" pitchFamily="34" charset="-122"/>
              </a:rPr>
              <a:t>是一个人使用，也可以是若干人共同使用。</a:t>
            </a:r>
          </a:p>
          <a:p>
            <a:pPr marL="357188" indent="-357188"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无线个人区域网 </a:t>
            </a:r>
            <a:r>
              <a:rPr lang="en-US" altLang="zh-CN" sz="2000" b="1" dirty="0">
                <a:latin typeface="微软雅黑" pitchFamily="34" charset="-122"/>
                <a:ea typeface="微软雅黑" pitchFamily="34" charset="-122"/>
              </a:rPr>
              <a:t>WPAN </a:t>
            </a:r>
            <a:r>
              <a:rPr lang="zh-CN" altLang="en-US" sz="2000" b="1" dirty="0">
                <a:latin typeface="微软雅黑" pitchFamily="34" charset="-122"/>
                <a:ea typeface="微软雅黑" pitchFamily="34" charset="-122"/>
              </a:rPr>
              <a:t>和</a:t>
            </a:r>
            <a:r>
              <a:rPr lang="zh-CN" altLang="en-US" sz="2000" b="1" dirty="0">
                <a:solidFill>
                  <a:srgbClr val="0000FF"/>
                </a:solidFill>
                <a:latin typeface="微软雅黑" pitchFamily="34" charset="-122"/>
                <a:ea typeface="微软雅黑" pitchFamily="34" charset="-122"/>
              </a:rPr>
              <a:t>个人区域网 </a:t>
            </a:r>
            <a:r>
              <a:rPr lang="en-US" altLang="zh-CN" sz="2000" b="1" dirty="0">
                <a:latin typeface="微软雅黑" pitchFamily="34" charset="-122"/>
                <a:ea typeface="微软雅黑" pitchFamily="34" charset="-122"/>
              </a:rPr>
              <a:t>PAN (Personal Area Network</a:t>
            </a:r>
            <a:r>
              <a:rPr lang="en-US" altLang="zh-CN" sz="2000" b="1" dirty="0" smtClean="0">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并</a:t>
            </a:r>
            <a:r>
              <a:rPr lang="zh-CN" altLang="en-US" sz="2000" b="1" dirty="0">
                <a:latin typeface="微软雅黑" pitchFamily="34" charset="-122"/>
                <a:ea typeface="微软雅黑" pitchFamily="34" charset="-122"/>
              </a:rPr>
              <a:t>不完全等同，因为 </a:t>
            </a:r>
            <a:r>
              <a:rPr lang="en-US" altLang="zh-CN" sz="2000" b="1" dirty="0">
                <a:latin typeface="微软雅黑" pitchFamily="34" charset="-122"/>
                <a:ea typeface="微软雅黑" pitchFamily="34" charset="-122"/>
              </a:rPr>
              <a:t>PAN </a:t>
            </a:r>
            <a:r>
              <a:rPr lang="zh-CN" altLang="en-US" sz="2000" b="1" dirty="0">
                <a:latin typeface="微软雅黑" pitchFamily="34" charset="-122"/>
                <a:ea typeface="微软雅黑" pitchFamily="34" charset="-122"/>
              </a:rPr>
              <a:t>不一定都</a:t>
            </a:r>
            <a:r>
              <a:rPr lang="zh-CN" altLang="en-US" sz="2000" b="1" dirty="0" smtClean="0">
                <a:latin typeface="微软雅黑" pitchFamily="34" charset="-122"/>
                <a:ea typeface="微软雅黑" pitchFamily="34" charset="-122"/>
              </a:rPr>
              <a:t>是使用</a:t>
            </a:r>
            <a:r>
              <a:rPr lang="zh-CN" altLang="en-US" sz="2000" b="1" dirty="0">
                <a:latin typeface="微软雅黑" pitchFamily="34" charset="-122"/>
                <a:ea typeface="微软雅黑" pitchFamily="34" charset="-122"/>
              </a:rPr>
              <a:t>无线连接的。 </a:t>
            </a:r>
          </a:p>
        </p:txBody>
      </p:sp>
      <p:sp>
        <p:nvSpPr>
          <p:cNvPr id="5" name="AutoShape 5"/>
          <p:cNvSpPr>
            <a:spLocks noChangeArrowheads="1"/>
          </p:cNvSpPr>
          <p:nvPr/>
        </p:nvSpPr>
        <p:spPr bwMode="auto">
          <a:xfrm>
            <a:off x="545144" y="794303"/>
            <a:ext cx="8053712" cy="388721"/>
          </a:xfrm>
          <a:prstGeom prst="roundRect">
            <a:avLst>
              <a:gd name="adj" fmla="val 16667"/>
            </a:avLst>
          </a:prstGeom>
          <a:solidFill>
            <a:srgbClr val="0070C0"/>
          </a:solid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endParaRPr lang="zh-CN" altLang="en-US">
              <a:latin typeface="宋体" charset="-122"/>
            </a:endParaRPr>
          </a:p>
        </p:txBody>
      </p:sp>
      <p:sp>
        <p:nvSpPr>
          <p:cNvPr id="6" name="Rectangle 6"/>
          <p:cNvSpPr>
            <a:spLocks noChangeArrowheads="1"/>
          </p:cNvSpPr>
          <p:nvPr/>
        </p:nvSpPr>
        <p:spPr bwMode="auto">
          <a:xfrm>
            <a:off x="2575017" y="752032"/>
            <a:ext cx="3993978"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400" b="1" dirty="0" smtClean="0">
                <a:solidFill>
                  <a:srgbClr val="FFFF00"/>
                </a:solidFill>
                <a:latin typeface="微软雅黑" pitchFamily="34" charset="-122"/>
                <a:ea typeface="微软雅黑" pitchFamily="34" charset="-122"/>
              </a:rPr>
              <a:t>9.2</a:t>
            </a:r>
            <a:r>
              <a:rPr lang="en-US" altLang="zh-CN" sz="2400" b="1" dirty="0" smtClean="0">
                <a:solidFill>
                  <a:schemeClr val="bg1"/>
                </a:solidFill>
                <a:latin typeface="微软雅黑" pitchFamily="34" charset="-122"/>
                <a:ea typeface="微软雅黑" pitchFamily="34" charset="-122"/>
              </a:rPr>
              <a:t>  </a:t>
            </a:r>
            <a:r>
              <a:rPr lang="zh-CN" altLang="en-US" sz="2400" b="1" dirty="0" smtClean="0">
                <a:solidFill>
                  <a:schemeClr val="bg1"/>
                </a:solidFill>
                <a:latin typeface="微软雅黑" pitchFamily="34" charset="-122"/>
                <a:ea typeface="微软雅黑" pitchFamily="34" charset="-122"/>
              </a:rPr>
              <a:t>无线个人区域网</a:t>
            </a:r>
            <a:r>
              <a:rPr lang="en-US" altLang="zh-CN" sz="2400" b="1" dirty="0" smtClean="0">
                <a:solidFill>
                  <a:schemeClr val="bg1"/>
                </a:solidFill>
                <a:latin typeface="微软雅黑" pitchFamily="34" charset="-122"/>
                <a:ea typeface="微软雅黑" pitchFamily="34" charset="-122"/>
              </a:rPr>
              <a:t>WPAN</a:t>
            </a:r>
            <a:endParaRPr lang="zh-CN" altLang="en-US" sz="24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xmlns="" val="12527931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6"/>
          <p:cNvSpPr>
            <a:spLocks noChangeArrowheads="1"/>
          </p:cNvSpPr>
          <p:nvPr/>
        </p:nvSpPr>
        <p:spPr bwMode="auto">
          <a:xfrm>
            <a:off x="509475" y="1133856"/>
            <a:ext cx="8129015" cy="305468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IEEE 802.11 </a:t>
            </a:r>
            <a:r>
              <a:rPr lang="zh-CN" altLang="en-US" sz="2000" b="1" dirty="0">
                <a:latin typeface="微软雅黑" pitchFamily="34" charset="-122"/>
                <a:ea typeface="微软雅黑" pitchFamily="34" charset="-122"/>
              </a:rPr>
              <a:t>是一个有固定基础设施的无线局域网的国际标准。</a:t>
            </a:r>
          </a:p>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IEEE 802.11 </a:t>
            </a:r>
            <a:r>
              <a:rPr lang="zh-CN" altLang="en-US" sz="2000" b="1" dirty="0">
                <a:latin typeface="微软雅黑" pitchFamily="34" charset="-122"/>
                <a:ea typeface="微软雅黑" pitchFamily="34" charset="-122"/>
              </a:rPr>
              <a:t>是个相当复杂的标准。但简单地说，</a:t>
            </a:r>
            <a:r>
              <a:rPr lang="en-US" altLang="zh-CN" sz="2000" b="1" dirty="0">
                <a:solidFill>
                  <a:srgbClr val="0000FF"/>
                </a:solidFill>
                <a:latin typeface="微软雅黑" pitchFamily="34" charset="-122"/>
                <a:ea typeface="微软雅黑" pitchFamily="34" charset="-122"/>
              </a:rPr>
              <a:t>802.11 </a:t>
            </a:r>
            <a:r>
              <a:rPr lang="zh-CN" altLang="en-US" sz="2000" b="1" dirty="0">
                <a:solidFill>
                  <a:srgbClr val="0000FF"/>
                </a:solidFill>
                <a:latin typeface="微软雅黑" pitchFamily="34" charset="-122"/>
                <a:ea typeface="微软雅黑" pitchFamily="34" charset="-122"/>
              </a:rPr>
              <a:t>就是</a:t>
            </a:r>
            <a:r>
              <a:rPr lang="zh-CN" altLang="en-US" sz="2000" b="1" dirty="0" smtClean="0">
                <a:solidFill>
                  <a:srgbClr val="0000FF"/>
                </a:solidFill>
                <a:latin typeface="微软雅黑" pitchFamily="34" charset="-122"/>
                <a:ea typeface="微软雅黑" pitchFamily="34" charset="-122"/>
              </a:rPr>
              <a:t>无线以太网</a:t>
            </a:r>
            <a:r>
              <a:rPr lang="zh-CN" altLang="en-US" sz="2000" b="1" dirty="0">
                <a:solidFill>
                  <a:srgbClr val="0000FF"/>
                </a:solidFill>
                <a:latin typeface="微软雅黑" pitchFamily="34" charset="-122"/>
                <a:ea typeface="微软雅黑" pitchFamily="34" charset="-122"/>
              </a:rPr>
              <a:t>的标准</a:t>
            </a:r>
            <a:r>
              <a:rPr lang="zh-CN" altLang="en-US" sz="2000" b="1" dirty="0">
                <a:latin typeface="微软雅黑" pitchFamily="34" charset="-122"/>
                <a:ea typeface="微软雅黑" pitchFamily="34" charset="-122"/>
              </a:rPr>
              <a:t>：</a:t>
            </a:r>
          </a:p>
          <a:p>
            <a:pPr marL="684000"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它使用星形拓扑，其中心叫做</a:t>
            </a:r>
            <a:r>
              <a:rPr lang="zh-CN" altLang="en-US" sz="2000" b="1" dirty="0">
                <a:solidFill>
                  <a:srgbClr val="0000FF"/>
                </a:solidFill>
                <a:latin typeface="微软雅黑" pitchFamily="34" charset="-122"/>
                <a:ea typeface="微软雅黑" pitchFamily="34" charset="-122"/>
              </a:rPr>
              <a:t>接入点 </a:t>
            </a:r>
            <a:r>
              <a:rPr lang="en-US" altLang="zh-CN" sz="2000" b="1" dirty="0">
                <a:latin typeface="微软雅黑" pitchFamily="34" charset="-122"/>
                <a:ea typeface="微软雅黑" pitchFamily="34" charset="-122"/>
              </a:rPr>
              <a:t>AP (Access Point)</a:t>
            </a:r>
          </a:p>
          <a:p>
            <a:pPr marL="684000"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在</a:t>
            </a:r>
            <a:r>
              <a:rPr lang="en-US" altLang="zh-CN" sz="2000" b="1" dirty="0">
                <a:latin typeface="微软雅黑" pitchFamily="34" charset="-122"/>
                <a:ea typeface="微软雅黑" pitchFamily="34" charset="-122"/>
              </a:rPr>
              <a:t>MAC</a:t>
            </a:r>
            <a:r>
              <a:rPr lang="zh-CN" altLang="en-US" sz="2000" b="1" dirty="0">
                <a:latin typeface="微软雅黑" pitchFamily="34" charset="-122"/>
                <a:ea typeface="微软雅黑" pitchFamily="34" charset="-122"/>
              </a:rPr>
              <a:t>层使用 </a:t>
            </a:r>
            <a:r>
              <a:rPr lang="en-US" altLang="zh-CN" sz="2000" b="1" dirty="0">
                <a:solidFill>
                  <a:srgbClr val="0000FF"/>
                </a:solidFill>
                <a:latin typeface="微软雅黑" pitchFamily="34" charset="-122"/>
                <a:ea typeface="微软雅黑" pitchFamily="34" charset="-122"/>
              </a:rPr>
              <a:t>CSMA/CA </a:t>
            </a:r>
            <a:r>
              <a:rPr lang="zh-CN" altLang="en-US" sz="2000" b="1" dirty="0">
                <a:latin typeface="微软雅黑" pitchFamily="34" charset="-122"/>
                <a:ea typeface="微软雅黑" pitchFamily="34" charset="-122"/>
              </a:rPr>
              <a:t>协议</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凡使用 </a:t>
            </a:r>
            <a:r>
              <a:rPr lang="en-US" altLang="zh-CN" sz="2000" b="1" dirty="0">
                <a:latin typeface="微软雅黑" pitchFamily="34" charset="-122"/>
                <a:ea typeface="微软雅黑" pitchFamily="34" charset="-122"/>
              </a:rPr>
              <a:t>802.11 </a:t>
            </a:r>
            <a:r>
              <a:rPr lang="zh-CN" altLang="en-US" sz="2000" b="1" dirty="0">
                <a:latin typeface="微软雅黑" pitchFamily="34" charset="-122"/>
                <a:ea typeface="微软雅黑" pitchFamily="34" charset="-122"/>
              </a:rPr>
              <a:t>系列协议的局域网又称为 </a:t>
            </a:r>
            <a:r>
              <a:rPr lang="en-US" altLang="zh-CN" sz="2000" b="1" dirty="0">
                <a:solidFill>
                  <a:srgbClr val="0000FF"/>
                </a:solidFill>
                <a:latin typeface="微软雅黑" pitchFamily="34" charset="-122"/>
                <a:ea typeface="微软雅黑" pitchFamily="34" charset="-122"/>
              </a:rPr>
              <a:t>Wi-Fi </a:t>
            </a:r>
            <a:r>
              <a:rPr lang="en-US" altLang="zh-CN" sz="2000" b="1" dirty="0">
                <a:latin typeface="微软雅黑" pitchFamily="34" charset="-122"/>
                <a:ea typeface="微软雅黑" pitchFamily="34" charset="-122"/>
              </a:rPr>
              <a:t>(Wireless-Fidelity</a:t>
            </a:r>
            <a:r>
              <a:rPr lang="zh-CN" altLang="en-US" sz="2000" b="1" dirty="0">
                <a:latin typeface="微软雅黑" pitchFamily="34" charset="-122"/>
                <a:ea typeface="微软雅黑" pitchFamily="34" charset="-122"/>
              </a:rPr>
              <a:t>，意思是“无线保真度”。</a:t>
            </a:r>
          </a:p>
        </p:txBody>
      </p:sp>
      <p:sp>
        <p:nvSpPr>
          <p:cNvPr id="7" name="AutoShape 5"/>
          <p:cNvSpPr>
            <a:spLocks noChangeArrowheads="1"/>
          </p:cNvSpPr>
          <p:nvPr/>
        </p:nvSpPr>
        <p:spPr bwMode="auto">
          <a:xfrm>
            <a:off x="509475" y="76086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 name="Rectangle 6"/>
          <p:cNvSpPr>
            <a:spLocks noChangeArrowheads="1"/>
          </p:cNvSpPr>
          <p:nvPr/>
        </p:nvSpPr>
        <p:spPr bwMode="auto">
          <a:xfrm>
            <a:off x="3604047" y="727650"/>
            <a:ext cx="196239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IEEE 802.11</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xmlns="" val="66894640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2"/>
          <p:cNvSpPr>
            <a:spLocks noChangeArrowheads="1"/>
          </p:cNvSpPr>
          <p:nvPr/>
        </p:nvSpPr>
        <p:spPr bwMode="auto">
          <a:xfrm>
            <a:off x="511896" y="1244957"/>
            <a:ext cx="8129016" cy="422275"/>
          </a:xfrm>
          <a:prstGeom prst="roundRect">
            <a:avLst>
              <a:gd name="adj" fmla="val 16667"/>
            </a:avLst>
          </a:prstGeom>
          <a:solidFill>
            <a:srgbClr val="0089FA"/>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zh-CN" altLang="en-US"/>
          </a:p>
        </p:txBody>
      </p:sp>
      <p:sp>
        <p:nvSpPr>
          <p:cNvPr id="3" name="Rectangle 13"/>
          <p:cNvSpPr>
            <a:spLocks noChangeArrowheads="1"/>
          </p:cNvSpPr>
          <p:nvPr/>
        </p:nvSpPr>
        <p:spPr bwMode="auto">
          <a:xfrm>
            <a:off x="2529081" y="1219493"/>
            <a:ext cx="4094647"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WPAN </a:t>
            </a:r>
            <a:r>
              <a:rPr lang="zh-CN" altLang="en-US" sz="2400" b="1" dirty="0">
                <a:solidFill>
                  <a:schemeClr val="bg1"/>
                </a:solidFill>
                <a:latin typeface="微软雅黑" pitchFamily="34" charset="-122"/>
                <a:ea typeface="微软雅黑" pitchFamily="34" charset="-122"/>
              </a:rPr>
              <a:t>和 </a:t>
            </a:r>
            <a:r>
              <a:rPr lang="en-US" altLang="zh-CN" sz="2400" b="1" dirty="0">
                <a:solidFill>
                  <a:schemeClr val="bg1"/>
                </a:solidFill>
                <a:latin typeface="微软雅黑" pitchFamily="34" charset="-122"/>
                <a:ea typeface="微软雅黑" pitchFamily="34" charset="-122"/>
              </a:rPr>
              <a:t>WLAN </a:t>
            </a:r>
            <a:r>
              <a:rPr lang="zh-CN" altLang="en-US" sz="2400" b="1" dirty="0">
                <a:solidFill>
                  <a:schemeClr val="bg1"/>
                </a:solidFill>
                <a:latin typeface="微软雅黑" pitchFamily="34" charset="-122"/>
                <a:ea typeface="微软雅黑" pitchFamily="34" charset="-122"/>
              </a:rPr>
              <a:t>并不一样 </a:t>
            </a:r>
          </a:p>
        </p:txBody>
      </p:sp>
      <p:sp>
        <p:nvSpPr>
          <p:cNvPr id="4" name="Rectangle 46"/>
          <p:cNvSpPr>
            <a:spLocks noChangeArrowheads="1"/>
          </p:cNvSpPr>
          <p:nvPr/>
        </p:nvSpPr>
        <p:spPr bwMode="auto">
          <a:xfrm>
            <a:off x="511896" y="1728925"/>
            <a:ext cx="8277262" cy="178510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WPAN </a:t>
            </a:r>
            <a:r>
              <a:rPr lang="zh-CN" altLang="en-US" sz="2000" b="1" dirty="0">
                <a:latin typeface="微软雅黑" pitchFamily="34" charset="-122"/>
                <a:ea typeface="微软雅黑" pitchFamily="34" charset="-122"/>
              </a:rPr>
              <a:t>是以个人为中心来使用的无线个人区域网，它实际上就是一个低功率、小范围、低速率和低价格的电缆替代技术。</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WLAN </a:t>
            </a:r>
            <a:r>
              <a:rPr lang="zh-CN" altLang="en-US" sz="2000" b="1" dirty="0">
                <a:latin typeface="微软雅黑" pitchFamily="34" charset="-122"/>
                <a:ea typeface="微软雅黑" pitchFamily="34" charset="-122"/>
              </a:rPr>
              <a:t>却是同时为许多用户服务的无线局域网，它是一个大功率、中等范围、高速率的局域网。 </a:t>
            </a:r>
          </a:p>
        </p:txBody>
      </p:sp>
    </p:spTree>
    <p:extLst>
      <p:ext uri="{BB962C8B-B14F-4D97-AF65-F5344CB8AC3E}">
        <p14:creationId xmlns:p14="http://schemas.microsoft.com/office/powerpoint/2010/main" xmlns="" val="164802365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2"/>
          <p:cNvSpPr>
            <a:spLocks noChangeArrowheads="1"/>
          </p:cNvSpPr>
          <p:nvPr/>
        </p:nvSpPr>
        <p:spPr bwMode="auto">
          <a:xfrm>
            <a:off x="511896" y="1250856"/>
            <a:ext cx="8129016" cy="422275"/>
          </a:xfrm>
          <a:prstGeom prst="roundRect">
            <a:avLst>
              <a:gd name="adj" fmla="val 16667"/>
            </a:avLst>
          </a:prstGeom>
          <a:solidFill>
            <a:srgbClr val="0089FA"/>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zh-CN" altLang="en-US"/>
          </a:p>
        </p:txBody>
      </p:sp>
      <p:sp>
        <p:nvSpPr>
          <p:cNvPr id="3" name="Rectangle 13"/>
          <p:cNvSpPr>
            <a:spLocks noChangeArrowheads="1"/>
          </p:cNvSpPr>
          <p:nvPr/>
        </p:nvSpPr>
        <p:spPr bwMode="auto">
          <a:xfrm>
            <a:off x="3627779" y="1225392"/>
            <a:ext cx="1897250"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WPAN </a:t>
            </a:r>
            <a:r>
              <a:rPr lang="zh-CN" altLang="en-US" sz="2400" b="1" dirty="0">
                <a:solidFill>
                  <a:schemeClr val="bg1"/>
                </a:solidFill>
                <a:latin typeface="微软雅黑" pitchFamily="34" charset="-122"/>
                <a:ea typeface="微软雅黑" pitchFamily="34" charset="-122"/>
              </a:rPr>
              <a:t>标准</a:t>
            </a:r>
          </a:p>
        </p:txBody>
      </p:sp>
      <p:sp>
        <p:nvSpPr>
          <p:cNvPr id="4" name="Rectangle 46"/>
          <p:cNvSpPr>
            <a:spLocks noChangeArrowheads="1"/>
          </p:cNvSpPr>
          <p:nvPr/>
        </p:nvSpPr>
        <p:spPr bwMode="auto">
          <a:xfrm>
            <a:off x="511896" y="1734824"/>
            <a:ext cx="7996484" cy="220829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WPAN </a:t>
            </a:r>
            <a:r>
              <a:rPr lang="zh-CN" altLang="en-US" sz="2000" b="1" dirty="0">
                <a:latin typeface="微软雅黑" pitchFamily="34" charset="-122"/>
                <a:ea typeface="微软雅黑" pitchFamily="34" charset="-122"/>
              </a:rPr>
              <a:t>的 </a:t>
            </a:r>
            <a:r>
              <a:rPr lang="en-US" altLang="zh-CN" sz="2000" b="1" dirty="0">
                <a:latin typeface="微软雅黑" pitchFamily="34" charset="-122"/>
                <a:ea typeface="微软雅黑" pitchFamily="34" charset="-122"/>
              </a:rPr>
              <a:t>IEEE </a:t>
            </a:r>
            <a:r>
              <a:rPr lang="zh-CN" altLang="en-US" sz="2000" b="1" dirty="0">
                <a:latin typeface="微软雅黑" pitchFamily="34" charset="-122"/>
                <a:ea typeface="微软雅黑" pitchFamily="34" charset="-122"/>
              </a:rPr>
              <a:t>标准由 </a:t>
            </a:r>
            <a:r>
              <a:rPr lang="en-US" altLang="zh-CN" sz="2000" b="1" dirty="0">
                <a:latin typeface="微软雅黑" pitchFamily="34" charset="-122"/>
                <a:ea typeface="微软雅黑" pitchFamily="34" charset="-122"/>
              </a:rPr>
              <a:t>IEEE </a:t>
            </a:r>
            <a:r>
              <a:rPr lang="zh-CN" altLang="en-US" sz="2000" b="1" dirty="0" smtClean="0">
                <a:latin typeface="微软雅黑" pitchFamily="34" charset="-122"/>
                <a:ea typeface="微软雅黑" pitchFamily="34" charset="-122"/>
              </a:rPr>
              <a:t>的 </a:t>
            </a:r>
            <a:r>
              <a:rPr lang="en-US" altLang="zh-CN" sz="2000" b="1" dirty="0" smtClean="0">
                <a:latin typeface="微软雅黑" pitchFamily="34" charset="-122"/>
                <a:ea typeface="微软雅黑" pitchFamily="34" charset="-122"/>
              </a:rPr>
              <a:t>802.15 </a:t>
            </a:r>
            <a:r>
              <a:rPr lang="zh-CN" altLang="en-US" sz="2000" b="1" dirty="0" smtClean="0">
                <a:latin typeface="微软雅黑" pitchFamily="34" charset="-122"/>
                <a:ea typeface="微软雅黑" pitchFamily="34" charset="-122"/>
              </a:rPr>
              <a:t>工作组</a:t>
            </a:r>
            <a:r>
              <a:rPr lang="zh-CN" altLang="en-US" sz="2000" b="1" dirty="0">
                <a:latin typeface="微软雅黑" pitchFamily="34" charset="-122"/>
                <a:ea typeface="微软雅黑" pitchFamily="34" charset="-122"/>
              </a:rPr>
              <a:t>制定，这个标准也是包括</a:t>
            </a:r>
            <a:r>
              <a:rPr lang="en-US" altLang="zh-CN" sz="2000" b="1" dirty="0">
                <a:latin typeface="微软雅黑" pitchFamily="34" charset="-122"/>
                <a:ea typeface="微软雅黑" pitchFamily="34" charset="-122"/>
              </a:rPr>
              <a:t>MAC</a:t>
            </a:r>
            <a:r>
              <a:rPr lang="zh-CN" altLang="en-US" sz="2000" b="1" dirty="0">
                <a:latin typeface="微软雅黑" pitchFamily="34" charset="-122"/>
                <a:ea typeface="微软雅黑" pitchFamily="34" charset="-122"/>
              </a:rPr>
              <a:t>层和物理层这两层的标准。</a:t>
            </a:r>
          </a:p>
          <a:p>
            <a:pPr marL="342900" indent="-342900" eaLnBrk="0" hangingPunct="0">
              <a:lnSpc>
                <a:spcPts val="3300"/>
              </a:lnSpc>
              <a:buClr>
                <a:srgbClr val="0070C0"/>
              </a:buClr>
              <a:buFont typeface="Wingdings" pitchFamily="2" charset="2"/>
              <a:buChar char="l"/>
            </a:pPr>
            <a:r>
              <a:rPr lang="en-US" altLang="zh-CN" sz="2000" b="1" dirty="0" smtClean="0">
                <a:latin typeface="微软雅黑" pitchFamily="34" charset="-122"/>
                <a:ea typeface="微软雅黑" pitchFamily="34" charset="-122"/>
              </a:rPr>
              <a:t>WPAN </a:t>
            </a:r>
            <a:r>
              <a:rPr lang="zh-CN" altLang="en-US" sz="2000" b="1" dirty="0" smtClean="0">
                <a:latin typeface="微软雅黑" pitchFamily="34" charset="-122"/>
                <a:ea typeface="微软雅黑" pitchFamily="34" charset="-122"/>
              </a:rPr>
              <a:t>都</a:t>
            </a:r>
            <a:r>
              <a:rPr lang="zh-CN" altLang="en-US" sz="2000" b="1" dirty="0">
                <a:latin typeface="微软雅黑" pitchFamily="34" charset="-122"/>
                <a:ea typeface="微软雅黑" pitchFamily="34" charset="-122"/>
              </a:rPr>
              <a:t>工作</a:t>
            </a:r>
            <a:r>
              <a:rPr lang="zh-CN" altLang="en-US" sz="2000" b="1" dirty="0" smtClean="0">
                <a:latin typeface="微软雅黑" pitchFamily="34" charset="-122"/>
                <a:ea typeface="微软雅黑" pitchFamily="34" charset="-122"/>
              </a:rPr>
              <a:t>在 </a:t>
            </a:r>
            <a:r>
              <a:rPr lang="en-US" altLang="zh-CN" sz="2000" b="1" dirty="0" smtClean="0">
                <a:latin typeface="微软雅黑" pitchFamily="34" charset="-122"/>
                <a:ea typeface="微软雅黑" pitchFamily="34" charset="-122"/>
              </a:rPr>
              <a:t>2.4 GHz </a:t>
            </a:r>
            <a:r>
              <a:rPr lang="zh-CN" altLang="en-US" sz="2000" b="1" dirty="0" smtClean="0">
                <a:latin typeface="微软雅黑" pitchFamily="34" charset="-122"/>
                <a:ea typeface="微软雅黑" pitchFamily="34" charset="-122"/>
              </a:rPr>
              <a:t>的 </a:t>
            </a:r>
            <a:r>
              <a:rPr lang="en-US" altLang="zh-CN" sz="2000" b="1" dirty="0" smtClean="0">
                <a:latin typeface="微软雅黑" pitchFamily="34" charset="-122"/>
                <a:ea typeface="微软雅黑" pitchFamily="34" charset="-122"/>
              </a:rPr>
              <a:t>ISM </a:t>
            </a:r>
            <a:r>
              <a:rPr lang="zh-CN" altLang="en-US" sz="2000" b="1" dirty="0" smtClean="0">
                <a:latin typeface="微软雅黑" pitchFamily="34" charset="-122"/>
                <a:ea typeface="微软雅黑" pitchFamily="34" charset="-122"/>
              </a:rPr>
              <a:t>频段</a:t>
            </a:r>
            <a:r>
              <a:rPr lang="zh-CN" altLang="en-US" sz="2000" b="1" dirty="0">
                <a:latin typeface="微软雅黑" pitchFamily="34" charset="-122"/>
                <a:ea typeface="微软雅黑" pitchFamily="34" charset="-122"/>
              </a:rPr>
              <a:t>。</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顺便指出，欧洲</a:t>
            </a:r>
            <a:r>
              <a:rPr lang="zh-CN" altLang="en-US" sz="2000" b="1" dirty="0" smtClean="0">
                <a:latin typeface="微软雅黑" pitchFamily="34" charset="-122"/>
                <a:ea typeface="微软雅黑" pitchFamily="34" charset="-122"/>
              </a:rPr>
              <a:t>的 </a:t>
            </a:r>
            <a:r>
              <a:rPr lang="en-US" altLang="zh-CN" sz="2000" b="1" dirty="0" smtClean="0">
                <a:latin typeface="微软雅黑" pitchFamily="34" charset="-122"/>
                <a:ea typeface="微软雅黑" pitchFamily="34" charset="-122"/>
              </a:rPr>
              <a:t>ETSI </a:t>
            </a:r>
            <a:r>
              <a:rPr lang="zh-CN" altLang="en-US" sz="2000" b="1" dirty="0" smtClean="0">
                <a:latin typeface="微软雅黑" pitchFamily="34" charset="-122"/>
                <a:ea typeface="微软雅黑" pitchFamily="34" charset="-122"/>
              </a:rPr>
              <a:t>标准</a:t>
            </a:r>
            <a:r>
              <a:rPr lang="zh-CN" altLang="en-US" sz="2000" b="1" dirty="0">
                <a:latin typeface="微软雅黑" pitchFamily="34" charset="-122"/>
                <a:ea typeface="微软雅黑" pitchFamily="34" charset="-122"/>
              </a:rPr>
              <a:t>则把无线个人区域网</a:t>
            </a:r>
            <a:r>
              <a:rPr lang="zh-CN" altLang="en-US" sz="2000" b="1" dirty="0" smtClean="0">
                <a:latin typeface="微软雅黑" pitchFamily="34" charset="-122"/>
                <a:ea typeface="微软雅黑" pitchFamily="34" charset="-122"/>
              </a:rPr>
              <a:t>取名为 </a:t>
            </a:r>
            <a:r>
              <a:rPr lang="en-US" altLang="zh-CN" sz="2000" b="1" dirty="0" err="1" smtClean="0">
                <a:latin typeface="微软雅黑" pitchFamily="34" charset="-122"/>
                <a:ea typeface="微软雅黑" pitchFamily="34" charset="-122"/>
              </a:rPr>
              <a:t>HiperPAN</a:t>
            </a:r>
            <a:r>
              <a:rPr lang="zh-CN" altLang="en-US" sz="2000" b="1" dirty="0">
                <a:latin typeface="微软雅黑" pitchFamily="34" charset="-122"/>
                <a:ea typeface="微软雅黑" pitchFamily="34" charset="-122"/>
              </a:rPr>
              <a:t>。</a:t>
            </a:r>
          </a:p>
        </p:txBody>
      </p:sp>
    </p:spTree>
    <p:extLst>
      <p:ext uri="{BB962C8B-B14F-4D97-AF65-F5344CB8AC3E}">
        <p14:creationId xmlns:p14="http://schemas.microsoft.com/office/powerpoint/2010/main" xmlns="" val="409369098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36196" y="1496437"/>
            <a:ext cx="8104716" cy="220829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最早使用的 </a:t>
            </a:r>
            <a:r>
              <a:rPr lang="en-US" altLang="zh-CN" sz="2000" b="1" dirty="0">
                <a:latin typeface="微软雅黑" pitchFamily="34" charset="-122"/>
                <a:ea typeface="微软雅黑" pitchFamily="34" charset="-122"/>
              </a:rPr>
              <a:t>WPAN </a:t>
            </a:r>
            <a:r>
              <a:rPr lang="zh-CN" altLang="en-US" sz="2000" b="1" dirty="0">
                <a:latin typeface="微软雅黑" pitchFamily="34" charset="-122"/>
                <a:ea typeface="微软雅黑" pitchFamily="34" charset="-122"/>
              </a:rPr>
              <a:t>是 </a:t>
            </a:r>
            <a:r>
              <a:rPr lang="en-US" altLang="zh-CN" sz="2000" b="1" dirty="0">
                <a:latin typeface="微软雅黑" pitchFamily="34" charset="-122"/>
                <a:ea typeface="微软雅黑" pitchFamily="34" charset="-122"/>
              </a:rPr>
              <a:t>1994 </a:t>
            </a:r>
            <a:r>
              <a:rPr lang="zh-CN" altLang="en-US" sz="2000" b="1" dirty="0">
                <a:latin typeface="微软雅黑" pitchFamily="34" charset="-122"/>
                <a:ea typeface="微软雅黑" pitchFamily="34" charset="-122"/>
              </a:rPr>
              <a:t>年爱立信公司推出的蓝牙系统，其标准是 </a:t>
            </a:r>
            <a:r>
              <a:rPr lang="en-US" altLang="zh-CN" sz="2000" b="1" dirty="0">
                <a:latin typeface="微软雅黑" pitchFamily="34" charset="-122"/>
                <a:ea typeface="微软雅黑" pitchFamily="34" charset="-122"/>
              </a:rPr>
              <a:t>IEEE 802.15.1 </a:t>
            </a:r>
            <a:r>
              <a:rPr lang="zh-CN" altLang="en-US" sz="2000" b="1" dirty="0">
                <a:latin typeface="微软雅黑" pitchFamily="34" charset="-122"/>
                <a:ea typeface="微软雅黑" pitchFamily="34" charset="-122"/>
              </a:rPr>
              <a:t>。</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蓝牙的数据率为 </a:t>
            </a:r>
            <a:r>
              <a:rPr lang="en-US" altLang="zh-CN" sz="2000" b="1" dirty="0">
                <a:latin typeface="微软雅黑" pitchFamily="34" charset="-122"/>
                <a:ea typeface="微软雅黑" pitchFamily="34" charset="-122"/>
              </a:rPr>
              <a:t>720 </a:t>
            </a:r>
            <a:r>
              <a:rPr lang="en-US" altLang="zh-CN" sz="2000" b="1" dirty="0" err="1">
                <a:latin typeface="微软雅黑" pitchFamily="34" charset="-122"/>
                <a:ea typeface="微软雅黑" pitchFamily="34" charset="-122"/>
              </a:rPr>
              <a:t>kbit</a:t>
            </a:r>
            <a:r>
              <a:rPr lang="en-US" altLang="zh-CN" sz="2000" b="1" dirty="0">
                <a:latin typeface="微软雅黑" pitchFamily="34" charset="-122"/>
                <a:ea typeface="微软雅黑" pitchFamily="34" charset="-122"/>
              </a:rPr>
              <a:t>/s</a:t>
            </a:r>
            <a:r>
              <a:rPr lang="zh-CN" altLang="en-US" sz="2000" b="1" dirty="0">
                <a:latin typeface="微软雅黑" pitchFamily="34" charset="-122"/>
                <a:ea typeface="微软雅黑" pitchFamily="34" charset="-122"/>
              </a:rPr>
              <a:t>，通信范围在 </a:t>
            </a:r>
            <a:r>
              <a:rPr lang="en-US" altLang="zh-CN" sz="2000" b="1" dirty="0">
                <a:latin typeface="微软雅黑" pitchFamily="34" charset="-122"/>
                <a:ea typeface="微软雅黑" pitchFamily="34" charset="-122"/>
              </a:rPr>
              <a:t>10 </a:t>
            </a:r>
            <a:r>
              <a:rPr lang="zh-CN" altLang="en-US" sz="2000" b="1" dirty="0">
                <a:latin typeface="微软雅黑" pitchFamily="34" charset="-122"/>
                <a:ea typeface="微软雅黑" pitchFamily="34" charset="-122"/>
              </a:rPr>
              <a:t>米左右。</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蓝牙使用 </a:t>
            </a:r>
            <a:r>
              <a:rPr lang="en-US" altLang="zh-CN" sz="2000" b="1" dirty="0">
                <a:latin typeface="微软雅黑" pitchFamily="34" charset="-122"/>
                <a:ea typeface="微软雅黑" pitchFamily="34" charset="-122"/>
              </a:rPr>
              <a:t>TDM </a:t>
            </a:r>
            <a:r>
              <a:rPr lang="zh-CN" altLang="en-US" sz="2000" b="1" dirty="0">
                <a:latin typeface="微软雅黑" pitchFamily="34" charset="-122"/>
                <a:ea typeface="微软雅黑" pitchFamily="34" charset="-122"/>
              </a:rPr>
              <a:t>方式和扩频跳频 </a:t>
            </a:r>
            <a:r>
              <a:rPr lang="en-US" altLang="zh-CN" sz="2000" b="1" dirty="0">
                <a:latin typeface="微软雅黑" pitchFamily="34" charset="-122"/>
                <a:ea typeface="微软雅黑" pitchFamily="34" charset="-122"/>
              </a:rPr>
              <a:t>FHSS </a:t>
            </a:r>
            <a:r>
              <a:rPr lang="zh-CN" altLang="en-US" sz="2000" b="1" dirty="0">
                <a:latin typeface="微软雅黑" pitchFamily="34" charset="-122"/>
                <a:ea typeface="微软雅黑" pitchFamily="34" charset="-122"/>
              </a:rPr>
              <a:t>技术组成不用基站的</a:t>
            </a:r>
            <a:r>
              <a:rPr lang="zh-CN" altLang="en-US" sz="2000" b="1" dirty="0">
                <a:solidFill>
                  <a:srgbClr val="0000FF"/>
                </a:solidFill>
                <a:latin typeface="微软雅黑" pitchFamily="34" charset="-122"/>
                <a:ea typeface="微软雅黑" pitchFamily="34" charset="-122"/>
              </a:rPr>
              <a:t>皮可网</a:t>
            </a:r>
            <a:r>
              <a:rPr lang="en-US" altLang="zh-CN" sz="2000" b="1" dirty="0">
                <a:latin typeface="微软雅黑" pitchFamily="34" charset="-122"/>
                <a:ea typeface="微软雅黑" pitchFamily="34" charset="-122"/>
              </a:rPr>
              <a:t>(</a:t>
            </a:r>
            <a:r>
              <a:rPr lang="en-US" altLang="zh-CN" sz="2000" b="1" dirty="0" err="1">
                <a:latin typeface="微软雅黑" pitchFamily="34" charset="-122"/>
                <a:ea typeface="微软雅黑" pitchFamily="34" charset="-122"/>
              </a:rPr>
              <a:t>piconet</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a:t>
            </a:r>
          </a:p>
        </p:txBody>
      </p:sp>
      <p:sp>
        <p:nvSpPr>
          <p:cNvPr id="3" name="AutoShape 5"/>
          <p:cNvSpPr>
            <a:spLocks noChangeArrowheads="1"/>
          </p:cNvSpPr>
          <p:nvPr/>
        </p:nvSpPr>
        <p:spPr bwMode="auto">
          <a:xfrm>
            <a:off x="511897" y="112344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028256" y="1090231"/>
            <a:ext cx="307372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a:t>
            </a:r>
            <a:r>
              <a:rPr lang="zh-CN" altLang="en-US" sz="2000" b="1" dirty="0">
                <a:solidFill>
                  <a:schemeClr val="bg1"/>
                </a:solidFill>
                <a:latin typeface="微软雅黑" pitchFamily="34" charset="-122"/>
                <a:ea typeface="微软雅黑" pitchFamily="34" charset="-122"/>
              </a:rPr>
              <a:t>蓝牙</a:t>
            </a:r>
            <a:r>
              <a:rPr lang="zh-CN" altLang="en-US" sz="2000" b="1" dirty="0" smtClean="0">
                <a:solidFill>
                  <a:schemeClr val="bg1"/>
                </a:solidFill>
                <a:latin typeface="微软雅黑" pitchFamily="34" charset="-122"/>
                <a:ea typeface="微软雅黑" pitchFamily="34" charset="-122"/>
              </a:rPr>
              <a:t>系统 </a:t>
            </a:r>
            <a:r>
              <a:rPr lang="en-US" altLang="zh-CN" sz="2000" b="1" dirty="0" smtClean="0">
                <a:solidFill>
                  <a:schemeClr val="bg1"/>
                </a:solidFill>
                <a:latin typeface="微软雅黑" pitchFamily="34" charset="-122"/>
                <a:ea typeface="微软雅黑" pitchFamily="34" charset="-122"/>
              </a:rPr>
              <a:t>(</a:t>
            </a:r>
            <a:r>
              <a:rPr lang="en-US" altLang="zh-CN" sz="2000" b="1" dirty="0">
                <a:solidFill>
                  <a:schemeClr val="bg1"/>
                </a:solidFill>
                <a:latin typeface="微软雅黑" pitchFamily="34" charset="-122"/>
                <a:ea typeface="微软雅黑" pitchFamily="34" charset="-122"/>
              </a:rPr>
              <a:t>Bluetooth)</a:t>
            </a:r>
            <a:endParaRPr lang="zh-CN" altLang="en-US"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xmlns="" val="423738913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17853" y="1014953"/>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a:spLocks noChangeArrowheads="1"/>
          </p:cNvSpPr>
          <p:nvPr/>
        </p:nvSpPr>
        <p:spPr bwMode="auto">
          <a:xfrm>
            <a:off x="635844" y="965125"/>
            <a:ext cx="219964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zh-CN" altLang="en-US" sz="2000" b="1" dirty="0">
                <a:latin typeface="微软雅黑" pitchFamily="34" charset="-122"/>
                <a:ea typeface="微软雅黑" pitchFamily="34" charset="-122"/>
              </a:rPr>
              <a:t>皮可</a:t>
            </a:r>
            <a:r>
              <a:rPr lang="zh-CN" altLang="en-US" sz="2000" b="1" dirty="0" smtClean="0">
                <a:latin typeface="微软雅黑" pitchFamily="34" charset="-122"/>
                <a:ea typeface="微软雅黑" pitchFamily="34" charset="-122"/>
              </a:rPr>
              <a:t>网 </a:t>
            </a:r>
            <a:r>
              <a:rPr lang="en-US" altLang="zh-CN" sz="2000" b="1" dirty="0" smtClean="0">
                <a:latin typeface="微软雅黑" pitchFamily="34" charset="-122"/>
                <a:ea typeface="微软雅黑" pitchFamily="34" charset="-122"/>
              </a:rPr>
              <a:t>(</a:t>
            </a:r>
            <a:r>
              <a:rPr lang="en-US" altLang="zh-CN" sz="2000" b="1" dirty="0" err="1">
                <a:latin typeface="微软雅黑" pitchFamily="34" charset="-122"/>
                <a:ea typeface="微软雅黑" pitchFamily="34" charset="-122"/>
              </a:rPr>
              <a:t>piconet</a:t>
            </a:r>
            <a:r>
              <a:rPr lang="en-US" altLang="zh-CN" sz="2000" b="1" dirty="0">
                <a:latin typeface="微软雅黑" pitchFamily="34" charset="-122"/>
                <a:ea typeface="微软雅黑" pitchFamily="34" charset="-122"/>
              </a:rPr>
              <a:t>)</a:t>
            </a:r>
          </a:p>
        </p:txBody>
      </p:sp>
      <p:sp>
        <p:nvSpPr>
          <p:cNvPr id="7" name="Rectangle 46"/>
          <p:cNvSpPr>
            <a:spLocks noChangeArrowheads="1"/>
          </p:cNvSpPr>
          <p:nvPr/>
        </p:nvSpPr>
        <p:spPr bwMode="auto">
          <a:xfrm>
            <a:off x="517853" y="1359842"/>
            <a:ext cx="8133857" cy="3054682"/>
          </a:xfrm>
          <a:prstGeom prst="rect">
            <a:avLst/>
          </a:prstGeom>
          <a:noFill/>
          <a:ln w="9525" algn="ctr">
            <a:noFill/>
            <a:miter lim="10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en-US" altLang="zh-CN" sz="2000" b="1" dirty="0" err="1">
                <a:latin typeface="微软雅黑" pitchFamily="34" charset="-122"/>
                <a:ea typeface="微软雅黑" pitchFamily="34" charset="-122"/>
              </a:rPr>
              <a:t>Piconet</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直译就是“微微网”，表示这种无线网络的覆盖面积非常小。</a:t>
            </a: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每一个皮可网有一个</a:t>
            </a:r>
            <a:r>
              <a:rPr lang="zh-CN" altLang="en-US" sz="2000" b="1" dirty="0" smtClean="0">
                <a:solidFill>
                  <a:srgbClr val="0000FF"/>
                </a:solidFill>
                <a:latin typeface="微软雅黑" pitchFamily="34" charset="-122"/>
                <a:ea typeface="微软雅黑" pitchFamily="34" charset="-122"/>
              </a:rPr>
              <a:t>主设备 </a:t>
            </a:r>
            <a:r>
              <a:rPr lang="en-US" altLang="zh-CN" sz="2000" b="1" dirty="0" smtClean="0">
                <a:latin typeface="微软雅黑" pitchFamily="34" charset="-122"/>
                <a:ea typeface="微软雅黑" pitchFamily="34" charset="-122"/>
              </a:rPr>
              <a:t>(</a:t>
            </a:r>
            <a:r>
              <a:rPr lang="en-US" altLang="zh-CN" sz="2000" b="1" dirty="0">
                <a:latin typeface="微软雅黑" pitchFamily="34" charset="-122"/>
                <a:ea typeface="微软雅黑" pitchFamily="34" charset="-122"/>
              </a:rPr>
              <a:t>Master</a:t>
            </a:r>
            <a:r>
              <a:rPr lang="en-US" altLang="zh-CN" sz="2000" b="1" dirty="0" smtClean="0">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和</a:t>
            </a:r>
            <a:r>
              <a:rPr lang="zh-CN" altLang="en-US" sz="2000" b="1" dirty="0" smtClean="0">
                <a:solidFill>
                  <a:srgbClr val="0000FF"/>
                </a:solidFill>
                <a:latin typeface="微软雅黑" pitchFamily="34" charset="-122"/>
                <a:ea typeface="微软雅黑" pitchFamily="34" charset="-122"/>
              </a:rPr>
              <a:t>最多 </a:t>
            </a:r>
            <a:r>
              <a:rPr lang="en-US" altLang="zh-CN" sz="2000" b="1" dirty="0" smtClean="0">
                <a:solidFill>
                  <a:srgbClr val="0000FF"/>
                </a:solidFill>
                <a:latin typeface="微软雅黑" pitchFamily="34" charset="-122"/>
                <a:ea typeface="微软雅黑" pitchFamily="34" charset="-122"/>
              </a:rPr>
              <a:t>7 </a:t>
            </a:r>
            <a:r>
              <a:rPr lang="zh-CN" altLang="en-US" sz="2000" b="1" dirty="0" smtClean="0">
                <a:solidFill>
                  <a:srgbClr val="0000FF"/>
                </a:solidFill>
                <a:latin typeface="微软雅黑" pitchFamily="34" charset="-122"/>
                <a:ea typeface="微软雅黑" pitchFamily="34" charset="-122"/>
              </a:rPr>
              <a:t>个</a:t>
            </a:r>
            <a:r>
              <a:rPr lang="zh-CN" altLang="en-US" sz="2000" b="1" dirty="0">
                <a:latin typeface="微软雅黑" pitchFamily="34" charset="-122"/>
                <a:ea typeface="微软雅黑" pitchFamily="34" charset="-122"/>
              </a:rPr>
              <a:t>工作的</a:t>
            </a:r>
            <a:r>
              <a:rPr lang="zh-CN" altLang="en-US" sz="2000" b="1" dirty="0">
                <a:solidFill>
                  <a:srgbClr val="0000FF"/>
                </a:solidFill>
                <a:latin typeface="微软雅黑" pitchFamily="34" charset="-122"/>
                <a:ea typeface="微软雅黑" pitchFamily="34" charset="-122"/>
              </a:rPr>
              <a:t>从</a:t>
            </a:r>
            <a:r>
              <a:rPr lang="zh-CN" altLang="en-US" sz="2000" b="1" dirty="0" smtClean="0">
                <a:solidFill>
                  <a:srgbClr val="0000FF"/>
                </a:solidFill>
                <a:latin typeface="微软雅黑" pitchFamily="34" charset="-122"/>
                <a:ea typeface="微软雅黑" pitchFamily="34" charset="-122"/>
              </a:rPr>
              <a:t>设备 </a:t>
            </a:r>
            <a:r>
              <a:rPr lang="en-US" altLang="zh-CN" sz="2000" b="1" dirty="0" smtClean="0">
                <a:latin typeface="微软雅黑" pitchFamily="34" charset="-122"/>
                <a:ea typeface="微软雅黑" pitchFamily="34" charset="-122"/>
              </a:rPr>
              <a:t>(</a:t>
            </a:r>
            <a:r>
              <a:rPr lang="en-US" altLang="zh-CN" sz="2000" b="1" dirty="0">
                <a:latin typeface="微软雅黑" pitchFamily="34" charset="-122"/>
                <a:ea typeface="微软雅黑" pitchFamily="34" charset="-122"/>
              </a:rPr>
              <a:t>Slave)</a:t>
            </a:r>
            <a:r>
              <a:rPr lang="zh-CN" altLang="en-US" sz="2000" b="1" dirty="0">
                <a:latin typeface="微软雅黑" pitchFamily="34" charset="-122"/>
                <a:ea typeface="微软雅黑" pitchFamily="34" charset="-122"/>
              </a:rPr>
              <a:t>。</a:t>
            </a: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通过共享主设备或从设备，可以把多个皮可网链接起来，形成一个</a:t>
            </a:r>
            <a:r>
              <a:rPr lang="zh-CN" altLang="en-US" sz="2000" b="1" dirty="0" smtClean="0">
                <a:latin typeface="微软雅黑" pitchFamily="34" charset="-122"/>
                <a:ea typeface="微软雅黑" pitchFamily="34" charset="-122"/>
              </a:rPr>
              <a:t>范围</a:t>
            </a:r>
            <a:r>
              <a:rPr lang="zh-CN" altLang="en-US" sz="2000" b="1" dirty="0">
                <a:latin typeface="微软雅黑" pitchFamily="34" charset="-122"/>
                <a:ea typeface="微软雅黑" pitchFamily="34" charset="-122"/>
              </a:rPr>
              <a:t>更大的</a:t>
            </a:r>
            <a:r>
              <a:rPr lang="zh-CN" altLang="en-US" sz="2000" b="1" dirty="0">
                <a:solidFill>
                  <a:srgbClr val="0000FF"/>
                </a:solidFill>
                <a:latin typeface="微软雅黑" pitchFamily="34" charset="-122"/>
                <a:ea typeface="微软雅黑" pitchFamily="34" charset="-122"/>
              </a:rPr>
              <a:t>扩散</a:t>
            </a:r>
            <a:r>
              <a:rPr lang="zh-CN" altLang="en-US" sz="2000" b="1" dirty="0" smtClean="0">
                <a:solidFill>
                  <a:srgbClr val="0000FF"/>
                </a:solidFill>
                <a:latin typeface="微软雅黑" pitchFamily="34" charset="-122"/>
                <a:ea typeface="微软雅黑" pitchFamily="34" charset="-122"/>
              </a:rPr>
              <a:t>网 </a:t>
            </a:r>
            <a:r>
              <a:rPr lang="en-US" altLang="zh-CN" sz="2000" b="1" dirty="0" smtClean="0">
                <a:latin typeface="微软雅黑" pitchFamily="34" charset="-122"/>
                <a:ea typeface="微软雅黑" pitchFamily="34" charset="-122"/>
              </a:rPr>
              <a:t>(</a:t>
            </a:r>
            <a:r>
              <a:rPr lang="en-US" altLang="zh-CN" sz="2000" b="1" dirty="0" err="1">
                <a:latin typeface="微软雅黑" pitchFamily="34" charset="-122"/>
                <a:ea typeface="微软雅黑" pitchFamily="34" charset="-122"/>
              </a:rPr>
              <a:t>scatternet</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a:t>
            </a: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这种主从工作方式的个人区域网实现起来价格就会比较便宜。 </a:t>
            </a:r>
          </a:p>
        </p:txBody>
      </p:sp>
    </p:spTree>
    <p:extLst>
      <p:ext uri="{BB962C8B-B14F-4D97-AF65-F5344CB8AC3E}">
        <p14:creationId xmlns:p14="http://schemas.microsoft.com/office/powerpoint/2010/main" xmlns="" val="295535138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17853" y="637192"/>
            <a:ext cx="8133857"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 name="圆角矩形 2"/>
          <p:cNvSpPr/>
          <p:nvPr/>
        </p:nvSpPr>
        <p:spPr>
          <a:xfrm>
            <a:off x="517852" y="1056336"/>
            <a:ext cx="8133857" cy="330098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p:cNvSpPr/>
          <p:nvPr/>
        </p:nvSpPr>
        <p:spPr>
          <a:xfrm>
            <a:off x="637984" y="587880"/>
            <a:ext cx="3595856" cy="400110"/>
          </a:xfrm>
          <a:prstGeom prst="rect">
            <a:avLst/>
          </a:prstGeom>
        </p:spPr>
        <p:txBody>
          <a:bodyPr wrap="none">
            <a:spAutoFit/>
          </a:bodyPr>
          <a:lstStyle/>
          <a:p>
            <a:r>
              <a:rPr lang="zh-CN" altLang="en-US" sz="2000" b="1" dirty="0">
                <a:latin typeface="微软雅黑" pitchFamily="34" charset="-122"/>
                <a:ea typeface="微软雅黑" pitchFamily="34" charset="-122"/>
              </a:rPr>
              <a:t>蓝牙系统中的皮可网和扩散网 </a:t>
            </a:r>
          </a:p>
        </p:txBody>
      </p:sp>
      <p:sp>
        <p:nvSpPr>
          <p:cNvPr id="5" name="Oval 4"/>
          <p:cNvSpPr>
            <a:spLocks noChangeArrowheads="1"/>
          </p:cNvSpPr>
          <p:nvPr/>
        </p:nvSpPr>
        <p:spPr bwMode="auto">
          <a:xfrm>
            <a:off x="2478877" y="1606479"/>
            <a:ext cx="2344192" cy="2087292"/>
          </a:xfrm>
          <a:prstGeom prst="ellipse">
            <a:avLst/>
          </a:prstGeom>
          <a:solidFill>
            <a:srgbClr val="99FF66"/>
          </a:solidFill>
          <a:ln w="9525">
            <a:solidFill>
              <a:schemeClr val="tx1"/>
            </a:solidFill>
            <a:round/>
            <a:headEnd/>
            <a:tailEnd/>
          </a:ln>
          <a:effectLs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6" name="Oval 5"/>
          <p:cNvSpPr>
            <a:spLocks noChangeArrowheads="1"/>
          </p:cNvSpPr>
          <p:nvPr/>
        </p:nvSpPr>
        <p:spPr bwMode="auto">
          <a:xfrm>
            <a:off x="4354230" y="1606479"/>
            <a:ext cx="2344192" cy="2087292"/>
          </a:xfrm>
          <a:prstGeom prst="ellipse">
            <a:avLst/>
          </a:prstGeom>
          <a:solidFill>
            <a:srgbClr val="0066FF">
              <a:alpha val="39000"/>
            </a:srgbClr>
          </a:solidFill>
          <a:ln w="9525">
            <a:solidFill>
              <a:schemeClr val="tx1"/>
            </a:solidFill>
            <a:prstDash val="dash"/>
            <a:round/>
            <a:headEnd/>
            <a:tailEnd/>
          </a:ln>
          <a:effectLs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7" name="Oval 6"/>
          <p:cNvSpPr>
            <a:spLocks noChangeArrowheads="1"/>
          </p:cNvSpPr>
          <p:nvPr/>
        </p:nvSpPr>
        <p:spPr bwMode="auto">
          <a:xfrm>
            <a:off x="3510824" y="1773554"/>
            <a:ext cx="375824" cy="335313"/>
          </a:xfrm>
          <a:prstGeom prst="ellipse">
            <a:avLst/>
          </a:prstGeom>
          <a:solidFill>
            <a:srgbClr val="00FFFF"/>
          </a:solidFill>
          <a:ln w="6350">
            <a:solidFill>
              <a:schemeClr val="tx1"/>
            </a:solidFill>
            <a:round/>
            <a:headEnd/>
            <a:tailEnd/>
          </a:ln>
          <a:effectLst/>
          <a:extLst/>
        </p:spPr>
        <p:txBody>
          <a:bodyPr wrap="none" anchor="ctr"/>
          <a:lstStyle/>
          <a:p>
            <a:pPr algn="ctr"/>
            <a:r>
              <a:rPr lang="en-US" altLang="zh-CN" sz="1600" b="1">
                <a:latin typeface="微软雅黑" panose="020B0503020204020204" pitchFamily="34" charset="-122"/>
                <a:ea typeface="微软雅黑" panose="020B0503020204020204" pitchFamily="34" charset="-122"/>
              </a:rPr>
              <a:t>M</a:t>
            </a:r>
          </a:p>
        </p:txBody>
      </p:sp>
      <p:sp>
        <p:nvSpPr>
          <p:cNvPr id="8" name="Oval 7"/>
          <p:cNvSpPr>
            <a:spLocks noChangeArrowheads="1"/>
          </p:cNvSpPr>
          <p:nvPr/>
        </p:nvSpPr>
        <p:spPr bwMode="auto">
          <a:xfrm>
            <a:off x="6136570" y="2441859"/>
            <a:ext cx="375825" cy="335313"/>
          </a:xfrm>
          <a:prstGeom prst="ellipse">
            <a:avLst/>
          </a:prstGeom>
          <a:solidFill>
            <a:srgbClr val="00FFFF"/>
          </a:solidFill>
          <a:ln w="6350">
            <a:solidFill>
              <a:schemeClr val="tx1"/>
            </a:solidFill>
            <a:round/>
            <a:headEnd/>
            <a:tailEnd/>
          </a:ln>
          <a:effectLst/>
          <a:extLst/>
        </p:spPr>
        <p:txBody>
          <a:bodyPr wrap="none" anchor="ctr"/>
          <a:lstStyle/>
          <a:p>
            <a:pPr algn="ctr"/>
            <a:r>
              <a:rPr lang="en-US" altLang="zh-CN" sz="1600" b="1">
                <a:latin typeface="微软雅黑" panose="020B0503020204020204" pitchFamily="34" charset="-122"/>
                <a:ea typeface="微软雅黑" panose="020B0503020204020204" pitchFamily="34" charset="-122"/>
              </a:rPr>
              <a:t>M</a:t>
            </a:r>
          </a:p>
        </p:txBody>
      </p:sp>
      <p:sp>
        <p:nvSpPr>
          <p:cNvPr id="9" name="Oval 8"/>
          <p:cNvSpPr>
            <a:spLocks noChangeArrowheads="1"/>
          </p:cNvSpPr>
          <p:nvPr/>
        </p:nvSpPr>
        <p:spPr bwMode="auto">
          <a:xfrm>
            <a:off x="2667418" y="2692473"/>
            <a:ext cx="375825" cy="335313"/>
          </a:xfrm>
          <a:prstGeom prst="ellipse">
            <a:avLst/>
          </a:prstGeom>
          <a:solidFill>
            <a:srgbClr val="FF66FF"/>
          </a:solidFill>
          <a:ln w="6350">
            <a:solidFill>
              <a:schemeClr val="tx1"/>
            </a:solidFill>
            <a:round/>
            <a:headEnd/>
            <a:tailEnd/>
          </a:ln>
          <a:effectLst/>
          <a:extLst/>
        </p:spPr>
        <p:txBody>
          <a:bodyPr wrap="none" anchor="ctr"/>
          <a:lstStyle/>
          <a:p>
            <a:pPr algn="ctr"/>
            <a:r>
              <a:rPr lang="en-US" altLang="zh-CN" sz="1600" b="1">
                <a:latin typeface="微软雅黑" panose="020B0503020204020204" pitchFamily="34" charset="-122"/>
                <a:ea typeface="微软雅黑" panose="020B0503020204020204" pitchFamily="34" charset="-122"/>
              </a:rPr>
              <a:t>S</a:t>
            </a:r>
          </a:p>
        </p:txBody>
      </p:sp>
      <p:sp>
        <p:nvSpPr>
          <p:cNvPr id="10" name="Oval 9"/>
          <p:cNvSpPr>
            <a:spLocks noChangeArrowheads="1"/>
          </p:cNvSpPr>
          <p:nvPr/>
        </p:nvSpPr>
        <p:spPr bwMode="auto">
          <a:xfrm>
            <a:off x="2854702" y="2024168"/>
            <a:ext cx="377082" cy="335313"/>
          </a:xfrm>
          <a:prstGeom prst="ellipse">
            <a:avLst/>
          </a:prstGeom>
          <a:solidFill>
            <a:srgbClr val="FF66FF"/>
          </a:solidFill>
          <a:ln w="6350">
            <a:solidFill>
              <a:schemeClr val="tx1"/>
            </a:solidFill>
            <a:round/>
            <a:headEnd/>
            <a:tailEnd/>
          </a:ln>
          <a:effectLst/>
          <a:extLst/>
        </p:spPr>
        <p:txBody>
          <a:bodyPr wrap="none" anchor="ctr"/>
          <a:lstStyle/>
          <a:p>
            <a:pPr algn="ctr"/>
            <a:r>
              <a:rPr lang="en-US" altLang="zh-CN" sz="1600" b="1" dirty="0">
                <a:latin typeface="微软雅黑" panose="020B0503020204020204" pitchFamily="34" charset="-122"/>
                <a:ea typeface="微软雅黑" panose="020B0503020204020204" pitchFamily="34" charset="-122"/>
              </a:rPr>
              <a:t>S</a:t>
            </a:r>
          </a:p>
        </p:txBody>
      </p:sp>
      <p:sp>
        <p:nvSpPr>
          <p:cNvPr id="11" name="Oval 10"/>
          <p:cNvSpPr>
            <a:spLocks noChangeArrowheads="1"/>
          </p:cNvSpPr>
          <p:nvPr/>
        </p:nvSpPr>
        <p:spPr bwMode="auto">
          <a:xfrm>
            <a:off x="5104623" y="3025466"/>
            <a:ext cx="375824" cy="335312"/>
          </a:xfrm>
          <a:prstGeom prst="ellipse">
            <a:avLst/>
          </a:prstGeom>
          <a:solidFill>
            <a:srgbClr val="0000FF"/>
          </a:solidFill>
          <a:ln w="6350">
            <a:solidFill>
              <a:schemeClr val="tx1"/>
            </a:solidFill>
            <a:round/>
            <a:headEnd/>
            <a:tailEnd/>
          </a:ln>
          <a:effectLst/>
          <a:extLst/>
        </p:spPr>
        <p:txBody>
          <a:bodyPr wrap="none" anchor="ctr"/>
          <a:lstStyle/>
          <a:p>
            <a:pPr algn="ctr"/>
            <a:r>
              <a:rPr lang="en-US" altLang="zh-CN" sz="1600" b="1">
                <a:solidFill>
                  <a:schemeClr val="bg1"/>
                </a:solidFill>
                <a:latin typeface="微软雅黑" panose="020B0503020204020204" pitchFamily="34" charset="-122"/>
                <a:ea typeface="微软雅黑" panose="020B0503020204020204" pitchFamily="34" charset="-122"/>
              </a:rPr>
              <a:t>P</a:t>
            </a:r>
          </a:p>
        </p:txBody>
      </p:sp>
      <p:sp>
        <p:nvSpPr>
          <p:cNvPr id="12" name="Oval 11"/>
          <p:cNvSpPr>
            <a:spLocks noChangeArrowheads="1"/>
          </p:cNvSpPr>
          <p:nvPr/>
        </p:nvSpPr>
        <p:spPr bwMode="auto">
          <a:xfrm>
            <a:off x="4396966" y="2412853"/>
            <a:ext cx="377082" cy="335312"/>
          </a:xfrm>
          <a:prstGeom prst="ellipse">
            <a:avLst/>
          </a:prstGeom>
          <a:solidFill>
            <a:srgbClr val="FF66FF"/>
          </a:solidFill>
          <a:ln w="6350">
            <a:solidFill>
              <a:schemeClr val="tx1"/>
            </a:solidFill>
            <a:round/>
            <a:headEnd/>
            <a:tailEnd/>
          </a:ln>
          <a:effectLst/>
          <a:extLst/>
        </p:spPr>
        <p:txBody>
          <a:bodyPr wrap="none" anchor="ctr"/>
          <a:lstStyle/>
          <a:p>
            <a:pPr algn="ctr"/>
            <a:r>
              <a:rPr lang="en-US" altLang="zh-CN" sz="1600" b="1">
                <a:latin typeface="微软雅黑" panose="020B0503020204020204" pitchFamily="34" charset="-122"/>
                <a:ea typeface="微软雅黑" panose="020B0503020204020204" pitchFamily="34" charset="-122"/>
              </a:rPr>
              <a:t>S</a:t>
            </a:r>
          </a:p>
        </p:txBody>
      </p:sp>
      <p:sp>
        <p:nvSpPr>
          <p:cNvPr id="13" name="Oval 12"/>
          <p:cNvSpPr>
            <a:spLocks noChangeArrowheads="1"/>
          </p:cNvSpPr>
          <p:nvPr/>
        </p:nvSpPr>
        <p:spPr bwMode="auto">
          <a:xfrm>
            <a:off x="3884135" y="3025466"/>
            <a:ext cx="377082" cy="335312"/>
          </a:xfrm>
          <a:prstGeom prst="ellipse">
            <a:avLst/>
          </a:prstGeom>
          <a:solidFill>
            <a:srgbClr val="FF66FF"/>
          </a:solidFill>
          <a:ln w="6350">
            <a:solidFill>
              <a:schemeClr val="tx1"/>
            </a:solidFill>
            <a:round/>
            <a:headEnd/>
            <a:tailEnd/>
          </a:ln>
          <a:effectLst/>
          <a:extLst/>
        </p:spPr>
        <p:txBody>
          <a:bodyPr wrap="none" anchor="ctr"/>
          <a:lstStyle/>
          <a:p>
            <a:pPr algn="ctr"/>
            <a:r>
              <a:rPr lang="en-US" altLang="zh-CN" sz="1600" b="1">
                <a:latin typeface="微软雅黑" panose="020B0503020204020204" pitchFamily="34" charset="-122"/>
                <a:ea typeface="微软雅黑" panose="020B0503020204020204" pitchFamily="34" charset="-122"/>
              </a:rPr>
              <a:t>S</a:t>
            </a:r>
          </a:p>
        </p:txBody>
      </p:sp>
      <p:sp>
        <p:nvSpPr>
          <p:cNvPr id="14" name="Oval 13"/>
          <p:cNvSpPr>
            <a:spLocks noChangeArrowheads="1"/>
          </p:cNvSpPr>
          <p:nvPr/>
        </p:nvSpPr>
        <p:spPr bwMode="auto">
          <a:xfrm>
            <a:off x="3226756" y="3193701"/>
            <a:ext cx="377082" cy="334152"/>
          </a:xfrm>
          <a:prstGeom prst="ellipse">
            <a:avLst/>
          </a:prstGeom>
          <a:solidFill>
            <a:srgbClr val="FF66FF"/>
          </a:solidFill>
          <a:ln w="6350">
            <a:solidFill>
              <a:schemeClr val="tx1"/>
            </a:solidFill>
            <a:round/>
            <a:headEnd/>
            <a:tailEnd/>
          </a:ln>
          <a:effectLst/>
          <a:extLst/>
        </p:spPr>
        <p:txBody>
          <a:bodyPr wrap="none" anchor="ctr"/>
          <a:lstStyle/>
          <a:p>
            <a:pPr algn="ctr"/>
            <a:r>
              <a:rPr lang="en-US" altLang="zh-CN" sz="1600" b="1">
                <a:latin typeface="微软雅黑" panose="020B0503020204020204" pitchFamily="34" charset="-122"/>
                <a:ea typeface="微软雅黑" panose="020B0503020204020204" pitchFamily="34" charset="-122"/>
              </a:rPr>
              <a:t>S</a:t>
            </a:r>
          </a:p>
        </p:txBody>
      </p:sp>
      <p:sp>
        <p:nvSpPr>
          <p:cNvPr id="15" name="Oval 14"/>
          <p:cNvSpPr>
            <a:spLocks noChangeArrowheads="1"/>
          </p:cNvSpPr>
          <p:nvPr/>
        </p:nvSpPr>
        <p:spPr bwMode="auto">
          <a:xfrm>
            <a:off x="5759488" y="3110163"/>
            <a:ext cx="377082" cy="335313"/>
          </a:xfrm>
          <a:prstGeom prst="ellipse">
            <a:avLst/>
          </a:prstGeom>
          <a:solidFill>
            <a:srgbClr val="FF66FF"/>
          </a:solidFill>
          <a:ln w="6350">
            <a:solidFill>
              <a:schemeClr val="tx1"/>
            </a:solidFill>
            <a:round/>
            <a:headEnd/>
            <a:tailEnd/>
          </a:ln>
          <a:effectLst/>
          <a:extLst/>
        </p:spPr>
        <p:txBody>
          <a:bodyPr wrap="none" anchor="ctr"/>
          <a:lstStyle/>
          <a:p>
            <a:pPr algn="ctr"/>
            <a:r>
              <a:rPr lang="en-US" altLang="zh-CN" sz="1600" b="1">
                <a:latin typeface="微软雅黑" panose="020B0503020204020204" pitchFamily="34" charset="-122"/>
                <a:ea typeface="微软雅黑" panose="020B0503020204020204" pitchFamily="34" charset="-122"/>
              </a:rPr>
              <a:t>S</a:t>
            </a:r>
          </a:p>
        </p:txBody>
      </p:sp>
      <p:sp>
        <p:nvSpPr>
          <p:cNvPr id="16" name="Oval 15"/>
          <p:cNvSpPr>
            <a:spLocks noChangeArrowheads="1"/>
          </p:cNvSpPr>
          <p:nvPr/>
        </p:nvSpPr>
        <p:spPr bwMode="auto">
          <a:xfrm>
            <a:off x="5480448" y="2024168"/>
            <a:ext cx="377082" cy="335313"/>
          </a:xfrm>
          <a:prstGeom prst="ellipse">
            <a:avLst/>
          </a:prstGeom>
          <a:solidFill>
            <a:srgbClr val="FF66FF"/>
          </a:solidFill>
          <a:ln w="6350">
            <a:solidFill>
              <a:schemeClr val="tx1"/>
            </a:solidFill>
            <a:round/>
            <a:headEnd/>
            <a:tailEnd/>
          </a:ln>
          <a:effectLst/>
          <a:extLst/>
        </p:spPr>
        <p:txBody>
          <a:bodyPr wrap="none" anchor="ctr"/>
          <a:lstStyle/>
          <a:p>
            <a:pPr algn="ctr"/>
            <a:r>
              <a:rPr lang="en-US" altLang="zh-CN" sz="1600" b="1">
                <a:latin typeface="微软雅黑" panose="020B0503020204020204" pitchFamily="34" charset="-122"/>
                <a:ea typeface="微软雅黑" panose="020B0503020204020204" pitchFamily="34" charset="-122"/>
              </a:rPr>
              <a:t>S</a:t>
            </a:r>
          </a:p>
        </p:txBody>
      </p:sp>
      <p:sp>
        <p:nvSpPr>
          <p:cNvPr id="17" name="Oval 16"/>
          <p:cNvSpPr>
            <a:spLocks noChangeArrowheads="1"/>
          </p:cNvSpPr>
          <p:nvPr/>
        </p:nvSpPr>
        <p:spPr bwMode="auto">
          <a:xfrm>
            <a:off x="3884135" y="2190085"/>
            <a:ext cx="377082" cy="335312"/>
          </a:xfrm>
          <a:prstGeom prst="ellipse">
            <a:avLst/>
          </a:prstGeom>
          <a:solidFill>
            <a:srgbClr val="0000FF"/>
          </a:solidFill>
          <a:ln w="6350">
            <a:solidFill>
              <a:schemeClr val="tx1"/>
            </a:solidFill>
            <a:round/>
            <a:headEnd/>
            <a:tailEnd/>
          </a:ln>
          <a:effectLst/>
          <a:extLst/>
        </p:spPr>
        <p:txBody>
          <a:bodyPr wrap="none" anchor="ctr"/>
          <a:lstStyle/>
          <a:p>
            <a:pPr algn="ctr"/>
            <a:r>
              <a:rPr lang="en-US" altLang="zh-CN" sz="1600" b="1" dirty="0">
                <a:solidFill>
                  <a:schemeClr val="bg1"/>
                </a:solidFill>
                <a:latin typeface="微软雅黑" panose="020B0503020204020204" pitchFamily="34" charset="-122"/>
                <a:ea typeface="微软雅黑" panose="020B0503020204020204" pitchFamily="34" charset="-122"/>
              </a:rPr>
              <a:t>P</a:t>
            </a:r>
          </a:p>
        </p:txBody>
      </p:sp>
      <p:sp>
        <p:nvSpPr>
          <p:cNvPr id="18" name="Text Box 17"/>
          <p:cNvSpPr txBox="1">
            <a:spLocks noChangeArrowheads="1"/>
          </p:cNvSpPr>
          <p:nvPr/>
        </p:nvSpPr>
        <p:spPr bwMode="auto">
          <a:xfrm>
            <a:off x="4916082" y="2403569"/>
            <a:ext cx="987771"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1600" b="1">
                <a:latin typeface="微软雅黑" panose="020B0503020204020204" pitchFamily="34" charset="-122"/>
                <a:ea typeface="微软雅黑" panose="020B0503020204020204" pitchFamily="34" charset="-122"/>
              </a:rPr>
              <a:t>皮可网 </a:t>
            </a:r>
            <a:r>
              <a:rPr lang="en-US" altLang="zh-CN" sz="1600" b="1">
                <a:latin typeface="微软雅黑" panose="020B0503020204020204" pitchFamily="34" charset="-122"/>
                <a:ea typeface="微软雅黑" panose="020B0503020204020204" pitchFamily="34" charset="-122"/>
              </a:rPr>
              <a:t>2</a:t>
            </a:r>
          </a:p>
        </p:txBody>
      </p:sp>
      <p:sp>
        <p:nvSpPr>
          <p:cNvPr id="19" name="Text Box 18"/>
          <p:cNvSpPr txBox="1">
            <a:spLocks noChangeArrowheads="1"/>
          </p:cNvSpPr>
          <p:nvPr/>
        </p:nvSpPr>
        <p:spPr bwMode="auto">
          <a:xfrm>
            <a:off x="4146342" y="1078523"/>
            <a:ext cx="800219"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1600" b="1" dirty="0">
                <a:latin typeface="微软雅黑" panose="020B0503020204020204" pitchFamily="34" charset="-122"/>
                <a:ea typeface="微软雅黑" panose="020B0503020204020204" pitchFamily="34" charset="-122"/>
              </a:rPr>
              <a:t>扩散网</a:t>
            </a:r>
          </a:p>
        </p:txBody>
      </p:sp>
      <p:sp>
        <p:nvSpPr>
          <p:cNvPr id="20" name="AutoShape 19"/>
          <p:cNvSpPr>
            <a:spLocks/>
          </p:cNvSpPr>
          <p:nvPr/>
        </p:nvSpPr>
        <p:spPr bwMode="auto">
          <a:xfrm rot="16200000">
            <a:off x="4423798" y="108255"/>
            <a:ext cx="251774" cy="2814287"/>
          </a:xfrm>
          <a:prstGeom prst="rightBrace">
            <a:avLst>
              <a:gd name="adj1" fmla="val 85983"/>
              <a:gd name="adj2" fmla="val 50000"/>
            </a:avLst>
          </a:prstGeom>
          <a:noFill/>
          <a:ln w="1905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21" name="Text Box 20"/>
          <p:cNvSpPr txBox="1">
            <a:spLocks noChangeArrowheads="1"/>
          </p:cNvSpPr>
          <p:nvPr/>
        </p:nvSpPr>
        <p:spPr bwMode="auto">
          <a:xfrm>
            <a:off x="3040729" y="2460422"/>
            <a:ext cx="987771"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1600" b="1">
                <a:latin typeface="微软雅黑" panose="020B0503020204020204" pitchFamily="34" charset="-122"/>
                <a:ea typeface="微软雅黑" panose="020B0503020204020204" pitchFamily="34" charset="-122"/>
              </a:rPr>
              <a:t>皮可网 </a:t>
            </a:r>
            <a:r>
              <a:rPr lang="en-US" altLang="zh-CN" sz="1600" b="1">
                <a:latin typeface="微软雅黑" panose="020B0503020204020204" pitchFamily="34" charset="-122"/>
                <a:ea typeface="微软雅黑" panose="020B0503020204020204" pitchFamily="34" charset="-122"/>
              </a:rPr>
              <a:t>1</a:t>
            </a:r>
          </a:p>
        </p:txBody>
      </p:sp>
      <p:sp>
        <p:nvSpPr>
          <p:cNvPr id="22" name="Oval 22"/>
          <p:cNvSpPr>
            <a:spLocks noChangeArrowheads="1"/>
          </p:cNvSpPr>
          <p:nvPr/>
        </p:nvSpPr>
        <p:spPr bwMode="auto">
          <a:xfrm>
            <a:off x="1504226" y="3877822"/>
            <a:ext cx="375824" cy="335313"/>
          </a:xfrm>
          <a:prstGeom prst="ellipse">
            <a:avLst/>
          </a:prstGeom>
          <a:solidFill>
            <a:srgbClr val="00FFFF"/>
          </a:solidFill>
          <a:ln w="6350">
            <a:solidFill>
              <a:schemeClr val="tx1"/>
            </a:solidFill>
            <a:round/>
            <a:headEnd/>
            <a:tailEnd/>
          </a:ln>
          <a:effectLst/>
          <a:extLst/>
        </p:spPr>
        <p:txBody>
          <a:bodyPr wrap="none" anchor="ctr"/>
          <a:lstStyle/>
          <a:p>
            <a:pPr algn="ctr"/>
            <a:r>
              <a:rPr lang="en-US" altLang="zh-CN" sz="1600" b="1">
                <a:latin typeface="微软雅黑" panose="020B0503020204020204" pitchFamily="34" charset="-122"/>
                <a:ea typeface="微软雅黑" panose="020B0503020204020204" pitchFamily="34" charset="-122"/>
              </a:rPr>
              <a:t>M</a:t>
            </a:r>
          </a:p>
        </p:txBody>
      </p:sp>
      <p:sp>
        <p:nvSpPr>
          <p:cNvPr id="23" name="Text Box 23"/>
          <p:cNvSpPr txBox="1">
            <a:spLocks noChangeArrowheads="1"/>
          </p:cNvSpPr>
          <p:nvPr/>
        </p:nvSpPr>
        <p:spPr bwMode="auto">
          <a:xfrm>
            <a:off x="1831030" y="3877821"/>
            <a:ext cx="1242648"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600" b="1">
                <a:latin typeface="微软雅黑" panose="020B0503020204020204" pitchFamily="34" charset="-122"/>
                <a:ea typeface="微软雅黑" panose="020B0503020204020204" pitchFamily="34" charset="-122"/>
              </a:rPr>
              <a:t>——</a:t>
            </a:r>
            <a:r>
              <a:rPr lang="zh-CN" altLang="en-US" sz="1600" b="1">
                <a:latin typeface="微软雅黑" panose="020B0503020204020204" pitchFamily="34" charset="-122"/>
                <a:ea typeface="微软雅黑" panose="020B0503020204020204" pitchFamily="34" charset="-122"/>
              </a:rPr>
              <a:t>主设备</a:t>
            </a:r>
          </a:p>
        </p:txBody>
      </p:sp>
      <p:sp>
        <p:nvSpPr>
          <p:cNvPr id="24" name="Oval 24"/>
          <p:cNvSpPr>
            <a:spLocks noChangeArrowheads="1"/>
          </p:cNvSpPr>
          <p:nvPr/>
        </p:nvSpPr>
        <p:spPr bwMode="auto">
          <a:xfrm>
            <a:off x="3556806" y="3877822"/>
            <a:ext cx="377082" cy="335313"/>
          </a:xfrm>
          <a:prstGeom prst="ellipse">
            <a:avLst/>
          </a:prstGeom>
          <a:solidFill>
            <a:srgbClr val="FF66FF"/>
          </a:solidFill>
          <a:ln w="6350">
            <a:solidFill>
              <a:schemeClr val="tx1"/>
            </a:solidFill>
            <a:round/>
            <a:headEnd/>
            <a:tailEnd/>
          </a:ln>
          <a:effectLst/>
          <a:extLst/>
        </p:spPr>
        <p:txBody>
          <a:bodyPr wrap="none" anchor="ctr"/>
          <a:lstStyle/>
          <a:p>
            <a:pPr algn="ctr"/>
            <a:r>
              <a:rPr lang="en-US" altLang="zh-CN" sz="1600" b="1">
                <a:latin typeface="微软雅黑" panose="020B0503020204020204" pitchFamily="34" charset="-122"/>
                <a:ea typeface="微软雅黑" panose="020B0503020204020204" pitchFamily="34" charset="-122"/>
              </a:rPr>
              <a:t>S</a:t>
            </a:r>
          </a:p>
        </p:txBody>
      </p:sp>
      <p:sp>
        <p:nvSpPr>
          <p:cNvPr id="25" name="Text Box 25"/>
          <p:cNvSpPr txBox="1">
            <a:spLocks noChangeArrowheads="1"/>
          </p:cNvSpPr>
          <p:nvPr/>
        </p:nvSpPr>
        <p:spPr bwMode="auto">
          <a:xfrm>
            <a:off x="3898694" y="3878982"/>
            <a:ext cx="1242648"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600" b="1">
                <a:latin typeface="微软雅黑" panose="020B0503020204020204" pitchFamily="34" charset="-122"/>
                <a:ea typeface="微软雅黑" panose="020B0503020204020204" pitchFamily="34" charset="-122"/>
              </a:rPr>
              <a:t>——</a:t>
            </a:r>
            <a:r>
              <a:rPr lang="zh-CN" altLang="en-US" sz="1600" b="1">
                <a:latin typeface="微软雅黑" panose="020B0503020204020204" pitchFamily="34" charset="-122"/>
                <a:ea typeface="微软雅黑" panose="020B0503020204020204" pitchFamily="34" charset="-122"/>
              </a:rPr>
              <a:t>从设备</a:t>
            </a:r>
          </a:p>
        </p:txBody>
      </p:sp>
      <p:sp>
        <p:nvSpPr>
          <p:cNvPr id="26" name="Oval 26"/>
          <p:cNvSpPr>
            <a:spLocks noChangeArrowheads="1"/>
          </p:cNvSpPr>
          <p:nvPr/>
        </p:nvSpPr>
        <p:spPr bwMode="auto">
          <a:xfrm>
            <a:off x="5599334" y="3877822"/>
            <a:ext cx="375824" cy="335313"/>
          </a:xfrm>
          <a:prstGeom prst="ellipse">
            <a:avLst/>
          </a:prstGeom>
          <a:solidFill>
            <a:srgbClr val="0000FF"/>
          </a:solidFill>
          <a:ln w="6350">
            <a:solidFill>
              <a:schemeClr val="tx1"/>
            </a:solidFill>
            <a:round/>
            <a:headEnd/>
            <a:tailEnd/>
          </a:ln>
          <a:effectLst/>
          <a:extLst/>
        </p:spPr>
        <p:txBody>
          <a:bodyPr wrap="none" anchor="ctr"/>
          <a:lstStyle/>
          <a:p>
            <a:pPr algn="ctr"/>
            <a:r>
              <a:rPr lang="en-US" altLang="zh-CN" sz="1600" b="1">
                <a:solidFill>
                  <a:schemeClr val="bg1"/>
                </a:solidFill>
                <a:latin typeface="微软雅黑" panose="020B0503020204020204" pitchFamily="34" charset="-122"/>
                <a:ea typeface="微软雅黑" panose="020B0503020204020204" pitchFamily="34" charset="-122"/>
              </a:rPr>
              <a:t>P</a:t>
            </a:r>
          </a:p>
        </p:txBody>
      </p:sp>
      <p:sp>
        <p:nvSpPr>
          <p:cNvPr id="27" name="Text Box 27"/>
          <p:cNvSpPr txBox="1">
            <a:spLocks noChangeArrowheads="1"/>
          </p:cNvSpPr>
          <p:nvPr/>
        </p:nvSpPr>
        <p:spPr bwMode="auto">
          <a:xfrm>
            <a:off x="5951276" y="3877822"/>
            <a:ext cx="1653017"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600" b="1">
                <a:latin typeface="微软雅黑" panose="020B0503020204020204" pitchFamily="34" charset="-122"/>
                <a:ea typeface="微软雅黑" panose="020B0503020204020204" pitchFamily="34" charset="-122"/>
              </a:rPr>
              <a:t>——</a:t>
            </a:r>
            <a:r>
              <a:rPr lang="zh-CN" altLang="en-US" sz="1600" b="1">
                <a:latin typeface="微软雅黑" panose="020B0503020204020204" pitchFamily="34" charset="-122"/>
                <a:ea typeface="微软雅黑" panose="020B0503020204020204" pitchFamily="34" charset="-122"/>
              </a:rPr>
              <a:t>搁置的设备</a:t>
            </a:r>
          </a:p>
        </p:txBody>
      </p:sp>
    </p:spTree>
    <p:extLst>
      <p:ext uri="{BB962C8B-B14F-4D97-AF65-F5344CB8AC3E}">
        <p14:creationId xmlns:p14="http://schemas.microsoft.com/office/powerpoint/2010/main" xmlns="" val="328177865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36196" y="1134902"/>
            <a:ext cx="8104716" cy="317009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低速 </a:t>
            </a:r>
            <a:r>
              <a:rPr lang="en-US" altLang="zh-CN" sz="2000" b="1" dirty="0">
                <a:latin typeface="微软雅黑" pitchFamily="34" charset="-122"/>
                <a:ea typeface="微软雅黑" pitchFamily="34" charset="-122"/>
              </a:rPr>
              <a:t>WPAN </a:t>
            </a:r>
            <a:r>
              <a:rPr lang="zh-CN" altLang="en-US" sz="2000" b="1" dirty="0">
                <a:latin typeface="微软雅黑" pitchFamily="34" charset="-122"/>
                <a:ea typeface="微软雅黑" pitchFamily="34" charset="-122"/>
              </a:rPr>
              <a:t>主要用于工业监控组网、办公自动化与控制等领域，其速率是 </a:t>
            </a:r>
            <a:r>
              <a:rPr lang="en-US" altLang="zh-CN" sz="2000" b="1" dirty="0">
                <a:latin typeface="微软雅黑" pitchFamily="34" charset="-122"/>
                <a:ea typeface="微软雅黑" pitchFamily="34" charset="-122"/>
              </a:rPr>
              <a:t>2 ~ 250 </a:t>
            </a:r>
            <a:r>
              <a:rPr lang="en-US" altLang="zh-CN" sz="2000" b="1" dirty="0" err="1">
                <a:latin typeface="微软雅黑" pitchFamily="34" charset="-122"/>
                <a:ea typeface="微软雅黑" pitchFamily="34" charset="-122"/>
              </a:rPr>
              <a:t>kbit</a:t>
            </a:r>
            <a:r>
              <a:rPr lang="en-US" altLang="zh-CN" sz="2000" b="1" dirty="0">
                <a:latin typeface="微软雅黑" pitchFamily="34" charset="-122"/>
                <a:ea typeface="微软雅黑" pitchFamily="34" charset="-122"/>
              </a:rPr>
              <a:t>/s</a:t>
            </a:r>
            <a:r>
              <a:rPr lang="zh-CN" altLang="en-US" sz="2000" b="1" dirty="0">
                <a:latin typeface="微软雅黑" pitchFamily="34" charset="-122"/>
                <a:ea typeface="微软雅黑" pitchFamily="34" charset="-122"/>
              </a:rPr>
              <a:t>。</a:t>
            </a:r>
          </a:p>
          <a:p>
            <a:pPr marL="342900" indent="-342900" eaLnBrk="0" hangingPunct="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低速 </a:t>
            </a:r>
            <a:r>
              <a:rPr lang="en-US" altLang="zh-CN" sz="2000" b="1" dirty="0">
                <a:latin typeface="微软雅黑" pitchFamily="34" charset="-122"/>
                <a:ea typeface="微软雅黑" pitchFamily="34" charset="-122"/>
              </a:rPr>
              <a:t>WPAN </a:t>
            </a:r>
            <a:r>
              <a:rPr lang="zh-CN" altLang="en-US" sz="2000" b="1" dirty="0">
                <a:latin typeface="微软雅黑" pitchFamily="34" charset="-122"/>
                <a:ea typeface="微软雅黑" pitchFamily="34" charset="-122"/>
              </a:rPr>
              <a:t>的标准是 </a:t>
            </a:r>
            <a:r>
              <a:rPr lang="en-US" altLang="zh-CN" sz="2000" b="1" dirty="0">
                <a:latin typeface="微软雅黑" pitchFamily="34" charset="-122"/>
                <a:ea typeface="微软雅黑" pitchFamily="34" charset="-122"/>
              </a:rPr>
              <a:t>IEEE 802.15.4</a:t>
            </a:r>
            <a:r>
              <a:rPr lang="zh-CN" altLang="en-US" sz="2000" b="1" dirty="0">
                <a:latin typeface="微软雅黑" pitchFamily="34" charset="-122"/>
                <a:ea typeface="微软雅黑" pitchFamily="34" charset="-122"/>
              </a:rPr>
              <a:t>。最近新修订的标准是 </a:t>
            </a:r>
            <a:r>
              <a:rPr lang="en-US" altLang="zh-CN" sz="2000" b="1" dirty="0">
                <a:latin typeface="微软雅黑" pitchFamily="34" charset="-122"/>
                <a:ea typeface="微软雅黑" pitchFamily="34" charset="-122"/>
              </a:rPr>
              <a:t>IEEE 802.15.4-2006</a:t>
            </a:r>
            <a:r>
              <a:rPr lang="zh-CN" altLang="en-US" sz="2000" b="1" dirty="0">
                <a:latin typeface="微软雅黑" pitchFamily="34" charset="-122"/>
                <a:ea typeface="微软雅黑" pitchFamily="34" charset="-122"/>
              </a:rPr>
              <a:t>。</a:t>
            </a:r>
          </a:p>
          <a:p>
            <a:pPr marL="342900" indent="-342900" eaLnBrk="0" hangingPunct="0">
              <a:lnSpc>
                <a:spcPts val="30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低速 </a:t>
            </a:r>
            <a:r>
              <a:rPr lang="en-US" altLang="zh-CN" sz="2000" b="1" dirty="0">
                <a:solidFill>
                  <a:srgbClr val="0000FF"/>
                </a:solidFill>
                <a:latin typeface="微软雅黑" pitchFamily="34" charset="-122"/>
                <a:ea typeface="微软雅黑" pitchFamily="34" charset="-122"/>
              </a:rPr>
              <a:t>WPAN </a:t>
            </a:r>
            <a:r>
              <a:rPr lang="zh-CN" altLang="en-US" sz="2000" b="1" dirty="0">
                <a:solidFill>
                  <a:srgbClr val="0000FF"/>
                </a:solidFill>
                <a:latin typeface="微软雅黑" pitchFamily="34" charset="-122"/>
                <a:ea typeface="微软雅黑" pitchFamily="34" charset="-122"/>
              </a:rPr>
              <a:t>中最重要的就是 </a:t>
            </a:r>
            <a:r>
              <a:rPr lang="en-US" altLang="zh-CN" sz="2000" b="1" dirty="0">
                <a:solidFill>
                  <a:srgbClr val="0000FF"/>
                </a:solidFill>
                <a:latin typeface="微软雅黑" pitchFamily="34" charset="-122"/>
                <a:ea typeface="微软雅黑" pitchFamily="34" charset="-122"/>
              </a:rPr>
              <a:t>ZigBee</a:t>
            </a:r>
            <a:r>
              <a:rPr lang="zh-CN" altLang="en-US" sz="2000" b="1" dirty="0">
                <a:solidFill>
                  <a:srgbClr val="0000FF"/>
                </a:solidFill>
                <a:latin typeface="微软雅黑" pitchFamily="34" charset="-122"/>
                <a:ea typeface="微软雅黑" pitchFamily="34" charset="-122"/>
              </a:rPr>
              <a:t>。</a:t>
            </a:r>
          </a:p>
          <a:p>
            <a:pPr marL="342900" indent="-342900" eaLnBrk="0" hangingPunct="0">
              <a:lnSpc>
                <a:spcPts val="3000"/>
              </a:lnSpc>
              <a:buClr>
                <a:srgbClr val="0070C0"/>
              </a:buClr>
              <a:buFont typeface="Wingdings" pitchFamily="2" charset="2"/>
              <a:buChar char="l"/>
            </a:pPr>
            <a:r>
              <a:rPr lang="en-US" altLang="zh-CN" sz="2000" b="1" dirty="0">
                <a:latin typeface="微软雅黑" pitchFamily="34" charset="-122"/>
                <a:ea typeface="微软雅黑" pitchFamily="34" charset="-122"/>
              </a:rPr>
              <a:t>ZigBee </a:t>
            </a:r>
            <a:r>
              <a:rPr lang="zh-CN" altLang="en-US" sz="2000" b="1" dirty="0">
                <a:latin typeface="微软雅黑" pitchFamily="34" charset="-122"/>
                <a:ea typeface="微软雅黑" pitchFamily="34" charset="-122"/>
              </a:rPr>
              <a:t>技术主要用于各种电子设备（固定的、便携的或移动的）之间的无线通信，其主要特点是通信距离短（</a:t>
            </a:r>
            <a:r>
              <a:rPr lang="en-US" altLang="zh-CN" sz="2000" b="1" dirty="0">
                <a:latin typeface="微软雅黑" pitchFamily="34" charset="-122"/>
                <a:ea typeface="微软雅黑" pitchFamily="34" charset="-122"/>
              </a:rPr>
              <a:t>10 ~ 80 m</a:t>
            </a:r>
            <a:r>
              <a:rPr lang="zh-CN" altLang="en-US" sz="2000" b="1" dirty="0">
                <a:latin typeface="微软雅黑" pitchFamily="34" charset="-122"/>
                <a:ea typeface="微软雅黑" pitchFamily="34" charset="-122"/>
              </a:rPr>
              <a:t>），传输数据速率低，并且成本低廉。 </a:t>
            </a:r>
          </a:p>
        </p:txBody>
      </p:sp>
      <p:sp>
        <p:nvSpPr>
          <p:cNvPr id="3" name="AutoShape 5"/>
          <p:cNvSpPr>
            <a:spLocks noChangeArrowheads="1"/>
          </p:cNvSpPr>
          <p:nvPr/>
        </p:nvSpPr>
        <p:spPr bwMode="auto">
          <a:xfrm>
            <a:off x="511897" y="76190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565935" y="728696"/>
            <a:ext cx="199836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低速 </a:t>
            </a:r>
            <a:r>
              <a:rPr lang="en-US" altLang="zh-CN" sz="2000" b="1" dirty="0">
                <a:solidFill>
                  <a:schemeClr val="bg1"/>
                </a:solidFill>
                <a:latin typeface="微软雅黑" pitchFamily="34" charset="-122"/>
                <a:ea typeface="微软雅黑" pitchFamily="34" charset="-122"/>
              </a:rPr>
              <a:t>WPAN </a:t>
            </a:r>
            <a:endParaRPr lang="zh-CN" altLang="en-US"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xmlns="" val="398623347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17853" y="721094"/>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 name="矩形 2"/>
          <p:cNvSpPr>
            <a:spLocks noChangeArrowheads="1"/>
          </p:cNvSpPr>
          <p:nvPr/>
        </p:nvSpPr>
        <p:spPr bwMode="auto">
          <a:xfrm>
            <a:off x="635844" y="671266"/>
            <a:ext cx="191590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altLang="zh-CN" sz="2000" b="1" dirty="0">
                <a:latin typeface="微软雅黑" pitchFamily="34" charset="-122"/>
                <a:ea typeface="微软雅黑" pitchFamily="34" charset="-122"/>
              </a:rPr>
              <a:t>ZigBee </a:t>
            </a:r>
            <a:r>
              <a:rPr lang="zh-CN" altLang="en-US" sz="2000" b="1" dirty="0">
                <a:latin typeface="微软雅黑" pitchFamily="34" charset="-122"/>
                <a:ea typeface="微软雅黑" pitchFamily="34" charset="-122"/>
              </a:rPr>
              <a:t>的特点</a:t>
            </a:r>
            <a:endParaRPr lang="en-US" altLang="zh-CN" sz="2000" b="1" dirty="0">
              <a:latin typeface="微软雅黑" pitchFamily="34" charset="-122"/>
              <a:ea typeface="微软雅黑" pitchFamily="34" charset="-122"/>
            </a:endParaRPr>
          </a:p>
        </p:txBody>
      </p:sp>
      <p:sp>
        <p:nvSpPr>
          <p:cNvPr id="4" name="Rectangle 46"/>
          <p:cNvSpPr>
            <a:spLocks noChangeArrowheads="1"/>
          </p:cNvSpPr>
          <p:nvPr/>
        </p:nvSpPr>
        <p:spPr bwMode="auto">
          <a:xfrm>
            <a:off x="517853" y="1065983"/>
            <a:ext cx="8291169" cy="3170099"/>
          </a:xfrm>
          <a:prstGeom prst="rect">
            <a:avLst/>
          </a:prstGeom>
          <a:noFill/>
          <a:ln w="9525" algn="ctr">
            <a:noFill/>
            <a:miter lim="10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0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功耗非常低</a:t>
            </a:r>
          </a:p>
          <a:p>
            <a:pPr marL="628650" indent="-266700" eaLnBrk="0" hangingPunct="0">
              <a:lnSpc>
                <a:spcPts val="3000"/>
              </a:lnSpc>
              <a:buClr>
                <a:srgbClr val="7030A0"/>
              </a:buClr>
              <a:buFont typeface="Arial" panose="020B0604020202020204" pitchFamily="34" charset="0"/>
              <a:buChar char="•"/>
            </a:pPr>
            <a:r>
              <a:rPr lang="zh-CN" altLang="en-US" sz="2000" b="1" dirty="0">
                <a:latin typeface="微软雅黑" pitchFamily="34" charset="-122"/>
                <a:ea typeface="微软雅黑" pitchFamily="34" charset="-122"/>
              </a:rPr>
              <a:t>在工作时，信号的收发时间很短；而在非工作时，</a:t>
            </a:r>
            <a:r>
              <a:rPr lang="en-US" altLang="zh-CN" sz="2000" b="1" dirty="0">
                <a:latin typeface="微软雅黑" pitchFamily="34" charset="-122"/>
                <a:ea typeface="微软雅黑" pitchFamily="34" charset="-122"/>
              </a:rPr>
              <a:t>ZigBee </a:t>
            </a:r>
            <a:r>
              <a:rPr lang="zh-CN" altLang="en-US" sz="2000" b="1" dirty="0">
                <a:latin typeface="微软雅黑" pitchFamily="34" charset="-122"/>
                <a:ea typeface="微软雅黑" pitchFamily="34" charset="-122"/>
              </a:rPr>
              <a:t>结点处于休眠状态，非常省电。对于某些工作时间和总时间之比小于 </a:t>
            </a:r>
            <a:r>
              <a:rPr lang="en-US" altLang="zh-CN" sz="2000" b="1" dirty="0">
                <a:latin typeface="微软雅黑" pitchFamily="34" charset="-122"/>
                <a:ea typeface="微软雅黑" pitchFamily="34" charset="-122"/>
              </a:rPr>
              <a:t>1% </a:t>
            </a:r>
            <a:r>
              <a:rPr lang="zh-CN" altLang="en-US" sz="2000" b="1" dirty="0">
                <a:latin typeface="微软雅黑" pitchFamily="34" charset="-122"/>
                <a:ea typeface="微软雅黑" pitchFamily="34" charset="-122"/>
              </a:rPr>
              <a:t>的情况，电池的寿命甚至可以</a:t>
            </a:r>
            <a:r>
              <a:rPr lang="zh-CN" altLang="en-US" sz="2000" b="1" dirty="0" smtClean="0">
                <a:latin typeface="微软雅黑" pitchFamily="34" charset="-122"/>
                <a:ea typeface="微软雅黑" pitchFamily="34" charset="-122"/>
              </a:rPr>
              <a:t>超过 </a:t>
            </a:r>
            <a:r>
              <a:rPr lang="en-US" altLang="zh-CN" sz="2000" b="1" dirty="0" smtClean="0">
                <a:latin typeface="微软雅黑" pitchFamily="34" charset="-122"/>
                <a:ea typeface="微软雅黑" pitchFamily="34" charset="-122"/>
              </a:rPr>
              <a:t>10 </a:t>
            </a:r>
            <a:r>
              <a:rPr lang="zh-CN" altLang="en-US" sz="2000" b="1" dirty="0">
                <a:latin typeface="微软雅黑" pitchFamily="34" charset="-122"/>
                <a:ea typeface="微软雅黑" pitchFamily="34" charset="-122"/>
              </a:rPr>
              <a:t>年。</a:t>
            </a:r>
          </a:p>
          <a:p>
            <a:pPr marL="342900" indent="-342900" eaLnBrk="0" hangingPunct="0">
              <a:lnSpc>
                <a:spcPts val="30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网络容量大</a:t>
            </a:r>
          </a:p>
          <a:p>
            <a:pPr marL="628650" indent="-266700" eaLnBrk="0" hangingPunct="0">
              <a:lnSpc>
                <a:spcPts val="3000"/>
              </a:lnSpc>
              <a:buClr>
                <a:srgbClr val="7030A0"/>
              </a:buClr>
              <a:buFont typeface="Arial" panose="020B0604020202020204" pitchFamily="34" charset="0"/>
              <a:buChar char="•"/>
            </a:pPr>
            <a:r>
              <a:rPr lang="zh-CN" altLang="en-US" sz="2000" b="1" spc="-50" dirty="0">
                <a:latin typeface="微软雅黑" pitchFamily="34" charset="-122"/>
                <a:ea typeface="微软雅黑" pitchFamily="34" charset="-122"/>
              </a:rPr>
              <a:t>一个 </a:t>
            </a:r>
            <a:r>
              <a:rPr lang="en-US" altLang="zh-CN" sz="2000" b="1" spc="-50" dirty="0">
                <a:latin typeface="微软雅黑" pitchFamily="34" charset="-122"/>
                <a:ea typeface="微软雅黑" pitchFamily="34" charset="-122"/>
              </a:rPr>
              <a:t>ZigBee </a:t>
            </a:r>
            <a:r>
              <a:rPr lang="zh-CN" altLang="en-US" sz="2000" b="1" spc="-50" dirty="0">
                <a:latin typeface="微软雅黑" pitchFamily="34" charset="-122"/>
                <a:ea typeface="微软雅黑" pitchFamily="34" charset="-122"/>
              </a:rPr>
              <a:t>的网络最多包括</a:t>
            </a:r>
            <a:r>
              <a:rPr lang="zh-CN" altLang="en-US" sz="2000" b="1" spc="-50" dirty="0" smtClean="0">
                <a:latin typeface="微软雅黑" pitchFamily="34" charset="-122"/>
                <a:ea typeface="微软雅黑" pitchFamily="34" charset="-122"/>
              </a:rPr>
              <a:t>有 </a:t>
            </a:r>
            <a:r>
              <a:rPr lang="en-US" altLang="zh-CN" sz="2000" b="1" spc="-50" dirty="0" smtClean="0">
                <a:latin typeface="微软雅黑" pitchFamily="34" charset="-122"/>
                <a:ea typeface="微软雅黑" pitchFamily="34" charset="-122"/>
              </a:rPr>
              <a:t>255 </a:t>
            </a:r>
            <a:r>
              <a:rPr lang="zh-CN" altLang="en-US" sz="2000" b="1" spc="-50" dirty="0">
                <a:latin typeface="微软雅黑" pitchFamily="34" charset="-122"/>
                <a:ea typeface="微软雅黑" pitchFamily="34" charset="-122"/>
              </a:rPr>
              <a:t>个结点，其中一个是</a:t>
            </a:r>
            <a:r>
              <a:rPr lang="zh-CN" altLang="en-US" sz="2000" b="1" spc="-50" dirty="0">
                <a:solidFill>
                  <a:srgbClr val="0000FF"/>
                </a:solidFill>
                <a:latin typeface="微软雅黑" pitchFamily="34" charset="-122"/>
                <a:ea typeface="微软雅黑" pitchFamily="34" charset="-122"/>
              </a:rPr>
              <a:t>主设备</a:t>
            </a:r>
            <a:r>
              <a:rPr lang="zh-CN" altLang="en-US" sz="2000" b="1" spc="-50"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其余则是</a:t>
            </a:r>
            <a:r>
              <a:rPr lang="zh-CN" altLang="en-US" sz="2000" b="1" dirty="0">
                <a:solidFill>
                  <a:srgbClr val="0000FF"/>
                </a:solidFill>
                <a:latin typeface="微软雅黑" pitchFamily="34" charset="-122"/>
                <a:ea typeface="微软雅黑" pitchFamily="34" charset="-122"/>
              </a:rPr>
              <a:t>从设备</a:t>
            </a:r>
            <a:r>
              <a:rPr lang="zh-CN" altLang="en-US" sz="2000" b="1" dirty="0">
                <a:latin typeface="微软雅黑" pitchFamily="34" charset="-122"/>
                <a:ea typeface="微软雅黑" pitchFamily="34" charset="-122"/>
              </a:rPr>
              <a:t>。若是通过</a:t>
            </a:r>
            <a:r>
              <a:rPr lang="zh-CN" altLang="en-US" sz="2000" b="1" dirty="0">
                <a:solidFill>
                  <a:srgbClr val="0000FF"/>
                </a:solidFill>
                <a:latin typeface="微软雅黑" pitchFamily="34" charset="-122"/>
                <a:ea typeface="微软雅黑" pitchFamily="34" charset="-122"/>
              </a:rPr>
              <a:t>网络协调器</a:t>
            </a:r>
            <a:r>
              <a:rPr lang="zh-CN" altLang="en-US" sz="2000" b="1" dirty="0">
                <a:latin typeface="微软雅黑" pitchFamily="34" charset="-122"/>
                <a:ea typeface="微软雅黑" pitchFamily="34" charset="-122"/>
              </a:rPr>
              <a:t>，整个网络最多可以支持超过 </a:t>
            </a:r>
            <a:r>
              <a:rPr lang="en-US" altLang="zh-CN" sz="2000" b="1" dirty="0">
                <a:latin typeface="微软雅黑" pitchFamily="34" charset="-122"/>
                <a:ea typeface="微软雅黑" pitchFamily="34" charset="-122"/>
              </a:rPr>
              <a:t>64000 </a:t>
            </a:r>
            <a:r>
              <a:rPr lang="zh-CN" altLang="en-US" sz="2000" b="1" dirty="0">
                <a:latin typeface="微软雅黑" pitchFamily="34" charset="-122"/>
                <a:ea typeface="微软雅黑" pitchFamily="34" charset="-122"/>
              </a:rPr>
              <a:t>个结点。 </a:t>
            </a:r>
          </a:p>
        </p:txBody>
      </p:sp>
    </p:spTree>
    <p:extLst>
      <p:ext uri="{BB962C8B-B14F-4D97-AF65-F5344CB8AC3E}">
        <p14:creationId xmlns:p14="http://schemas.microsoft.com/office/powerpoint/2010/main" xmlns="" val="21183732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17853" y="1138381"/>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 name="矩形 2"/>
          <p:cNvSpPr>
            <a:spLocks noChangeArrowheads="1"/>
          </p:cNvSpPr>
          <p:nvPr/>
        </p:nvSpPr>
        <p:spPr bwMode="auto">
          <a:xfrm>
            <a:off x="635844" y="1088553"/>
            <a:ext cx="191590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altLang="zh-CN" sz="2000" b="1" dirty="0">
                <a:latin typeface="微软雅黑" pitchFamily="34" charset="-122"/>
                <a:ea typeface="微软雅黑" pitchFamily="34" charset="-122"/>
              </a:rPr>
              <a:t>ZigBee </a:t>
            </a:r>
            <a:r>
              <a:rPr lang="zh-CN" altLang="en-US" sz="2000" b="1" dirty="0">
                <a:latin typeface="微软雅黑" pitchFamily="34" charset="-122"/>
                <a:ea typeface="微软雅黑" pitchFamily="34" charset="-122"/>
              </a:rPr>
              <a:t>的标准</a:t>
            </a:r>
            <a:endParaRPr lang="en-US" altLang="zh-CN" sz="2000" b="1" dirty="0">
              <a:latin typeface="微软雅黑" pitchFamily="34" charset="-122"/>
              <a:ea typeface="微软雅黑" pitchFamily="34" charset="-122"/>
            </a:endParaRPr>
          </a:p>
        </p:txBody>
      </p:sp>
      <p:sp>
        <p:nvSpPr>
          <p:cNvPr id="4" name="Rectangle 46"/>
          <p:cNvSpPr>
            <a:spLocks noChangeArrowheads="1"/>
          </p:cNvSpPr>
          <p:nvPr/>
        </p:nvSpPr>
        <p:spPr bwMode="auto">
          <a:xfrm>
            <a:off x="517853" y="1483270"/>
            <a:ext cx="8264197" cy="2163541"/>
          </a:xfrm>
          <a:prstGeom prst="rect">
            <a:avLst/>
          </a:prstGeom>
          <a:noFill/>
          <a:ln w="9525" algn="ctr">
            <a:noFill/>
            <a:miter lim="10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在 </a:t>
            </a:r>
            <a:r>
              <a:rPr lang="en-US" altLang="zh-CN" sz="2000" b="1" dirty="0">
                <a:latin typeface="微软雅黑" pitchFamily="34" charset="-122"/>
                <a:ea typeface="微软雅黑" pitchFamily="34" charset="-122"/>
              </a:rPr>
              <a:t>IEEE 802.15.4 </a:t>
            </a:r>
            <a:r>
              <a:rPr lang="zh-CN" altLang="en-US" sz="2000" b="1" dirty="0">
                <a:latin typeface="微软雅黑" pitchFamily="34" charset="-122"/>
                <a:ea typeface="微软雅黑" pitchFamily="34" charset="-122"/>
              </a:rPr>
              <a:t>标准基础上发展而来的。</a:t>
            </a: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所有 </a:t>
            </a:r>
            <a:r>
              <a:rPr lang="en-US" altLang="zh-CN" sz="2000" b="1" dirty="0">
                <a:latin typeface="微软雅黑" pitchFamily="34" charset="-122"/>
                <a:ea typeface="微软雅黑" pitchFamily="34" charset="-122"/>
              </a:rPr>
              <a:t>ZigBee </a:t>
            </a:r>
            <a:r>
              <a:rPr lang="zh-CN" altLang="en-US" sz="2000" b="1" dirty="0">
                <a:latin typeface="微软雅黑" pitchFamily="34" charset="-122"/>
                <a:ea typeface="微软雅黑" pitchFamily="34" charset="-122"/>
              </a:rPr>
              <a:t>产品也是 </a:t>
            </a:r>
            <a:r>
              <a:rPr lang="en-US" altLang="zh-CN" sz="2000" b="1" dirty="0">
                <a:latin typeface="微软雅黑" pitchFamily="34" charset="-122"/>
                <a:ea typeface="微软雅黑" pitchFamily="34" charset="-122"/>
              </a:rPr>
              <a:t>802.15.4 </a:t>
            </a:r>
            <a:r>
              <a:rPr lang="zh-CN" altLang="en-US" sz="2000" b="1" dirty="0">
                <a:latin typeface="微软雅黑" pitchFamily="34" charset="-122"/>
                <a:ea typeface="微软雅黑" pitchFamily="34" charset="-122"/>
              </a:rPr>
              <a:t>产品。</a:t>
            </a:r>
          </a:p>
          <a:p>
            <a:pPr marL="342900" indent="-342900" eaLnBrk="0" hangingPunct="0">
              <a:lnSpc>
                <a:spcPts val="3300"/>
              </a:lnSpc>
              <a:buClr>
                <a:srgbClr val="0070C0"/>
              </a:buClr>
              <a:buFont typeface="Wingdings" panose="05000000000000000000" pitchFamily="2" charset="2"/>
              <a:buChar char="l"/>
            </a:pPr>
            <a:r>
              <a:rPr lang="en-US" altLang="zh-CN" sz="2000" b="1" dirty="0">
                <a:latin typeface="微软雅黑" pitchFamily="34" charset="-122"/>
                <a:ea typeface="微软雅黑" pitchFamily="34" charset="-122"/>
              </a:rPr>
              <a:t>IEEE 802.15.4 </a:t>
            </a:r>
            <a:r>
              <a:rPr lang="zh-CN" altLang="en-US" sz="2000" b="1" dirty="0">
                <a:latin typeface="微软雅黑" pitchFamily="34" charset="-122"/>
                <a:ea typeface="微软雅黑" pitchFamily="34" charset="-122"/>
              </a:rPr>
              <a:t>只是定义了 </a:t>
            </a:r>
            <a:r>
              <a:rPr lang="en-US" altLang="zh-CN" sz="2000" b="1" dirty="0">
                <a:latin typeface="微软雅黑" pitchFamily="34" charset="-122"/>
                <a:ea typeface="微软雅黑" pitchFamily="34" charset="-122"/>
              </a:rPr>
              <a:t>ZigBee </a:t>
            </a:r>
            <a:r>
              <a:rPr lang="zh-CN" altLang="en-US" sz="2000" b="1" dirty="0">
                <a:latin typeface="微软雅黑" pitchFamily="34" charset="-122"/>
                <a:ea typeface="微软雅黑" pitchFamily="34" charset="-122"/>
              </a:rPr>
              <a:t>协议栈的</a:t>
            </a:r>
            <a:r>
              <a:rPr lang="zh-CN" altLang="en-US" sz="2000" b="1" dirty="0">
                <a:solidFill>
                  <a:srgbClr val="0000FF"/>
                </a:solidFill>
                <a:latin typeface="微软雅黑" pitchFamily="34" charset="-122"/>
                <a:ea typeface="微软雅黑" pitchFamily="34" charset="-122"/>
              </a:rPr>
              <a:t>最低的两层</a:t>
            </a:r>
            <a:r>
              <a:rPr lang="zh-CN" altLang="en-US" sz="2000" b="1" dirty="0">
                <a:latin typeface="微软雅黑" pitchFamily="34" charset="-122"/>
                <a:ea typeface="微软雅黑" pitchFamily="34" charset="-122"/>
              </a:rPr>
              <a:t>（物理层和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层），而上面的两层（网络层和应用层）则是由 </a:t>
            </a:r>
            <a:r>
              <a:rPr lang="en-US" altLang="zh-CN" sz="2000" b="1" dirty="0">
                <a:latin typeface="微软雅黑" pitchFamily="34" charset="-122"/>
                <a:ea typeface="微软雅黑" pitchFamily="34" charset="-122"/>
              </a:rPr>
              <a:t>ZigBee </a:t>
            </a:r>
            <a:r>
              <a:rPr lang="zh-CN" altLang="en-US" sz="2000" b="1" dirty="0">
                <a:latin typeface="微软雅黑" pitchFamily="34" charset="-122"/>
                <a:ea typeface="微软雅黑" pitchFamily="34" charset="-122"/>
              </a:rPr>
              <a:t>联盟定义的。</a:t>
            </a:r>
          </a:p>
        </p:txBody>
      </p:sp>
    </p:spTree>
    <p:extLst>
      <p:ext uri="{BB962C8B-B14F-4D97-AF65-F5344CB8AC3E}">
        <p14:creationId xmlns:p14="http://schemas.microsoft.com/office/powerpoint/2010/main" xmlns="" val="340969872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17853" y="637192"/>
            <a:ext cx="8133857"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 name="圆角矩形 2"/>
          <p:cNvSpPr/>
          <p:nvPr/>
        </p:nvSpPr>
        <p:spPr>
          <a:xfrm>
            <a:off x="517852" y="1056336"/>
            <a:ext cx="8133857" cy="330098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tx1"/>
              </a:solidFill>
            </a:endParaRPr>
          </a:p>
        </p:txBody>
      </p:sp>
      <p:sp>
        <p:nvSpPr>
          <p:cNvPr id="4" name="矩形 3"/>
          <p:cNvSpPr/>
          <p:nvPr/>
        </p:nvSpPr>
        <p:spPr>
          <a:xfrm>
            <a:off x="637984" y="587880"/>
            <a:ext cx="2249334" cy="400110"/>
          </a:xfrm>
          <a:prstGeom prst="rect">
            <a:avLst/>
          </a:prstGeom>
        </p:spPr>
        <p:txBody>
          <a:bodyPr wrap="none">
            <a:spAutoFit/>
          </a:bodyPr>
          <a:lstStyle/>
          <a:p>
            <a:r>
              <a:rPr lang="en-US" altLang="zh-CN" sz="2000" b="1" dirty="0">
                <a:latin typeface="微软雅黑" pitchFamily="34" charset="-122"/>
                <a:ea typeface="微软雅黑" pitchFamily="34" charset="-122"/>
              </a:rPr>
              <a:t>ZigBee </a:t>
            </a:r>
            <a:r>
              <a:rPr lang="zh-CN" altLang="en-US" sz="2000" b="1" dirty="0">
                <a:latin typeface="微软雅黑" pitchFamily="34" charset="-122"/>
                <a:ea typeface="微软雅黑" pitchFamily="34" charset="-122"/>
              </a:rPr>
              <a:t>的协议栈 </a:t>
            </a:r>
          </a:p>
        </p:txBody>
      </p:sp>
      <p:sp>
        <p:nvSpPr>
          <p:cNvPr id="5" name="Rectangle 5"/>
          <p:cNvSpPr>
            <a:spLocks noChangeArrowheads="1"/>
          </p:cNvSpPr>
          <p:nvPr/>
        </p:nvSpPr>
        <p:spPr bwMode="auto">
          <a:xfrm>
            <a:off x="2549394" y="3475097"/>
            <a:ext cx="2694913" cy="601662"/>
          </a:xfrm>
          <a:prstGeom prst="rect">
            <a:avLst/>
          </a:prstGeom>
          <a:solidFill>
            <a:srgbClr val="00FFFF"/>
          </a:solidFill>
          <a:ln w="9525">
            <a:solidFill>
              <a:schemeClr val="tx1"/>
            </a:solidFill>
            <a:miter lim="800000"/>
            <a:headEnd/>
            <a:tailEnd/>
          </a:ln>
          <a:effectLst/>
          <a:extLst/>
        </p:spPr>
        <p:txBody>
          <a:bodyPr wrap="none" anchor="ctr"/>
          <a:lstStyle/>
          <a:p>
            <a:endParaRPr lang="zh-CN" altLang="en-US" sz="1600" b="1">
              <a:latin typeface="微软雅黑" panose="020B0503020204020204" pitchFamily="34" charset="-122"/>
              <a:ea typeface="微软雅黑" panose="020B0503020204020204" pitchFamily="34" charset="-122"/>
            </a:endParaRPr>
          </a:p>
        </p:txBody>
      </p:sp>
      <p:sp>
        <p:nvSpPr>
          <p:cNvPr id="6" name="Text Box 6"/>
          <p:cNvSpPr txBox="1">
            <a:spLocks noChangeArrowheads="1"/>
          </p:cNvSpPr>
          <p:nvPr/>
        </p:nvSpPr>
        <p:spPr bwMode="auto">
          <a:xfrm>
            <a:off x="3424321" y="3575281"/>
            <a:ext cx="800219"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zh-CN" altLang="en-US" sz="1600" b="1">
                <a:latin typeface="微软雅黑" panose="020B0503020204020204" pitchFamily="34" charset="-122"/>
                <a:ea typeface="微软雅黑" panose="020B0503020204020204" pitchFamily="34" charset="-122"/>
              </a:rPr>
              <a:t>物理层</a:t>
            </a:r>
          </a:p>
        </p:txBody>
      </p:sp>
      <p:sp>
        <p:nvSpPr>
          <p:cNvPr id="7" name="Rectangle 7"/>
          <p:cNvSpPr>
            <a:spLocks noChangeArrowheads="1"/>
          </p:cNvSpPr>
          <p:nvPr/>
        </p:nvSpPr>
        <p:spPr bwMode="auto">
          <a:xfrm>
            <a:off x="2549394" y="2755960"/>
            <a:ext cx="2694913" cy="601663"/>
          </a:xfrm>
          <a:prstGeom prst="rect">
            <a:avLst/>
          </a:prstGeom>
          <a:solidFill>
            <a:srgbClr val="00FFFF"/>
          </a:solidFill>
          <a:ln w="9525">
            <a:solidFill>
              <a:schemeClr val="tx1"/>
            </a:solidFill>
            <a:miter lim="800000"/>
            <a:headEnd/>
            <a:tailEnd/>
          </a:ln>
          <a:effectLst/>
          <a:extLst/>
        </p:spPr>
        <p:txBody>
          <a:bodyPr wrap="none" anchor="ctr"/>
          <a:lstStyle/>
          <a:p>
            <a:endParaRPr lang="zh-CN" altLang="en-US" sz="1600" b="1">
              <a:latin typeface="微软雅黑" panose="020B0503020204020204" pitchFamily="34" charset="-122"/>
              <a:ea typeface="微软雅黑" panose="020B0503020204020204" pitchFamily="34" charset="-122"/>
            </a:endParaRPr>
          </a:p>
        </p:txBody>
      </p:sp>
      <p:sp>
        <p:nvSpPr>
          <p:cNvPr id="8" name="Text Box 8"/>
          <p:cNvSpPr txBox="1">
            <a:spLocks noChangeArrowheads="1"/>
          </p:cNvSpPr>
          <p:nvPr/>
        </p:nvSpPr>
        <p:spPr bwMode="auto">
          <a:xfrm>
            <a:off x="3371743" y="2854556"/>
            <a:ext cx="950773"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zh-CN" sz="1600" b="1">
                <a:latin typeface="微软雅黑" panose="020B0503020204020204" pitchFamily="34" charset="-122"/>
                <a:ea typeface="微软雅黑" panose="020B0503020204020204" pitchFamily="34" charset="-122"/>
              </a:rPr>
              <a:t>MAC </a:t>
            </a:r>
            <a:r>
              <a:rPr lang="zh-CN" altLang="en-US" sz="1600" b="1">
                <a:latin typeface="微软雅黑" panose="020B0503020204020204" pitchFamily="34" charset="-122"/>
                <a:ea typeface="微软雅黑" panose="020B0503020204020204" pitchFamily="34" charset="-122"/>
              </a:rPr>
              <a:t>层</a:t>
            </a:r>
          </a:p>
        </p:txBody>
      </p:sp>
      <p:sp>
        <p:nvSpPr>
          <p:cNvPr id="9" name="Rectangle 9"/>
          <p:cNvSpPr>
            <a:spLocks noChangeArrowheads="1"/>
          </p:cNvSpPr>
          <p:nvPr/>
        </p:nvSpPr>
        <p:spPr bwMode="auto">
          <a:xfrm>
            <a:off x="2549394" y="2073335"/>
            <a:ext cx="2694913" cy="601663"/>
          </a:xfrm>
          <a:prstGeom prst="rect">
            <a:avLst/>
          </a:prstGeom>
          <a:solidFill>
            <a:srgbClr val="99FF99"/>
          </a:solidFill>
          <a:ln w="9525">
            <a:solidFill>
              <a:schemeClr val="tx1"/>
            </a:solidFill>
            <a:miter lim="800000"/>
            <a:headEnd/>
            <a:tailEnd/>
          </a:ln>
          <a:effectLst/>
          <a:extLst/>
        </p:spPr>
        <p:txBody>
          <a:bodyPr wrap="none" anchor="ctr"/>
          <a:lstStyle/>
          <a:p>
            <a:endParaRPr lang="zh-CN" altLang="en-US" sz="1600" b="1">
              <a:latin typeface="微软雅黑" panose="020B0503020204020204" pitchFamily="34" charset="-122"/>
              <a:ea typeface="微软雅黑" panose="020B0503020204020204" pitchFamily="34" charset="-122"/>
            </a:endParaRPr>
          </a:p>
        </p:txBody>
      </p:sp>
      <p:sp>
        <p:nvSpPr>
          <p:cNvPr id="10" name="Rectangle 10"/>
          <p:cNvSpPr>
            <a:spLocks noChangeArrowheads="1"/>
          </p:cNvSpPr>
          <p:nvPr/>
        </p:nvSpPr>
        <p:spPr bwMode="auto">
          <a:xfrm>
            <a:off x="2549394" y="1370072"/>
            <a:ext cx="2694913" cy="601662"/>
          </a:xfrm>
          <a:prstGeom prst="rect">
            <a:avLst/>
          </a:prstGeom>
          <a:solidFill>
            <a:srgbClr val="99FF99"/>
          </a:solidFill>
          <a:ln w="9525">
            <a:solidFill>
              <a:schemeClr val="tx1"/>
            </a:solidFill>
            <a:miter lim="800000"/>
            <a:headEnd/>
            <a:tailEnd/>
          </a:ln>
          <a:effectLst/>
          <a:extLst/>
        </p:spPr>
        <p:txBody>
          <a:bodyPr wrap="none" anchor="ctr"/>
          <a:lstStyle/>
          <a:p>
            <a:endParaRPr lang="zh-CN" altLang="en-US" sz="1600" b="1">
              <a:latin typeface="微软雅黑" panose="020B0503020204020204" pitchFamily="34" charset="-122"/>
              <a:ea typeface="微软雅黑" panose="020B0503020204020204" pitchFamily="34" charset="-122"/>
            </a:endParaRPr>
          </a:p>
        </p:txBody>
      </p:sp>
      <p:sp>
        <p:nvSpPr>
          <p:cNvPr id="11" name="Text Box 11"/>
          <p:cNvSpPr txBox="1">
            <a:spLocks noChangeArrowheads="1"/>
          </p:cNvSpPr>
          <p:nvPr/>
        </p:nvSpPr>
        <p:spPr bwMode="auto">
          <a:xfrm>
            <a:off x="3424321" y="2173519"/>
            <a:ext cx="800219"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zh-CN" altLang="en-US" sz="1600" b="1">
                <a:latin typeface="微软雅黑" panose="020B0503020204020204" pitchFamily="34" charset="-122"/>
                <a:ea typeface="微软雅黑" panose="020B0503020204020204" pitchFamily="34" charset="-122"/>
              </a:rPr>
              <a:t>网络层</a:t>
            </a:r>
          </a:p>
        </p:txBody>
      </p:sp>
      <p:sp>
        <p:nvSpPr>
          <p:cNvPr id="12" name="Text Box 12"/>
          <p:cNvSpPr txBox="1">
            <a:spLocks noChangeArrowheads="1"/>
          </p:cNvSpPr>
          <p:nvPr/>
        </p:nvSpPr>
        <p:spPr bwMode="auto">
          <a:xfrm>
            <a:off x="3424321" y="1470256"/>
            <a:ext cx="800219"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zh-CN" altLang="en-US" sz="1600" b="1" dirty="0">
                <a:latin typeface="微软雅黑" panose="020B0503020204020204" pitchFamily="34" charset="-122"/>
                <a:ea typeface="微软雅黑" panose="020B0503020204020204" pitchFamily="34" charset="-122"/>
              </a:rPr>
              <a:t>应用层</a:t>
            </a:r>
          </a:p>
        </p:txBody>
      </p:sp>
      <p:sp>
        <p:nvSpPr>
          <p:cNvPr id="13" name="Line 13"/>
          <p:cNvSpPr>
            <a:spLocks noChangeShapeType="1"/>
          </p:cNvSpPr>
          <p:nvPr/>
        </p:nvSpPr>
        <p:spPr bwMode="auto">
          <a:xfrm>
            <a:off x="5340615" y="4078347"/>
            <a:ext cx="2493698" cy="0"/>
          </a:xfrm>
          <a:prstGeom prst="line">
            <a:avLst/>
          </a:prstGeom>
          <a:noFill/>
          <a:ln w="19050">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14" name="Line 14"/>
          <p:cNvSpPr>
            <a:spLocks noChangeShapeType="1"/>
          </p:cNvSpPr>
          <p:nvPr/>
        </p:nvSpPr>
        <p:spPr bwMode="auto">
          <a:xfrm>
            <a:off x="5321698" y="2711509"/>
            <a:ext cx="2491978" cy="0"/>
          </a:xfrm>
          <a:prstGeom prst="line">
            <a:avLst/>
          </a:prstGeom>
          <a:noFill/>
          <a:ln w="19050">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15" name="Line 15"/>
          <p:cNvSpPr>
            <a:spLocks noChangeShapeType="1"/>
          </p:cNvSpPr>
          <p:nvPr/>
        </p:nvSpPr>
        <p:spPr bwMode="auto">
          <a:xfrm>
            <a:off x="5340615" y="1341497"/>
            <a:ext cx="2493698" cy="0"/>
          </a:xfrm>
          <a:prstGeom prst="line">
            <a:avLst/>
          </a:prstGeom>
          <a:noFill/>
          <a:ln w="19050">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16" name="Line 16"/>
          <p:cNvSpPr>
            <a:spLocks noChangeShapeType="1"/>
          </p:cNvSpPr>
          <p:nvPr/>
        </p:nvSpPr>
        <p:spPr bwMode="auto">
          <a:xfrm>
            <a:off x="5857940" y="2674997"/>
            <a:ext cx="0" cy="140335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17" name="Text Box 17"/>
          <p:cNvSpPr txBox="1">
            <a:spLocks noChangeArrowheads="1"/>
          </p:cNvSpPr>
          <p:nvPr/>
        </p:nvSpPr>
        <p:spPr bwMode="auto">
          <a:xfrm>
            <a:off x="5833670" y="3287943"/>
            <a:ext cx="2015295" cy="338554"/>
          </a:xfrm>
          <a:prstGeom prst="rect">
            <a:avLst/>
          </a:prstGeom>
          <a:noFill/>
          <a:ln>
            <a:noFill/>
          </a:ln>
          <a:effectLst/>
          <a:extLst/>
        </p:spPr>
        <p:txBody>
          <a:bodyPr wrap="none">
            <a:spAutoFit/>
          </a:bodyPr>
          <a:lstStyle>
            <a:defPPr>
              <a:defRPr lang="zh-CN"/>
            </a:defPPr>
            <a:lvl1pPr>
              <a:defRPr sz="1200" b="1">
                <a:latin typeface="微软雅黑" panose="020B0503020204020204" pitchFamily="34" charset="-122"/>
                <a:ea typeface="微软雅黑" panose="020B0503020204020204" pitchFamily="34" charset="-122"/>
              </a:defRPr>
            </a:lvl1pPr>
          </a:lstStyle>
          <a:p>
            <a:pPr algn="ctr"/>
            <a:r>
              <a:rPr lang="en-US" altLang="zh-CN" sz="1600" dirty="0"/>
              <a:t>IEEE 802.15.4 </a:t>
            </a:r>
            <a:r>
              <a:rPr lang="zh-CN" altLang="en-US" sz="1600" dirty="0"/>
              <a:t>定义</a:t>
            </a:r>
          </a:p>
        </p:txBody>
      </p:sp>
      <p:sp>
        <p:nvSpPr>
          <p:cNvPr id="18" name="Line 18"/>
          <p:cNvSpPr>
            <a:spLocks noChangeShapeType="1"/>
          </p:cNvSpPr>
          <p:nvPr/>
        </p:nvSpPr>
        <p:spPr bwMode="auto">
          <a:xfrm flipH="1">
            <a:off x="5857941" y="1351023"/>
            <a:ext cx="3440" cy="1323975"/>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19" name="Text Box 19"/>
          <p:cNvSpPr txBox="1">
            <a:spLocks noChangeArrowheads="1"/>
          </p:cNvSpPr>
          <p:nvPr/>
        </p:nvSpPr>
        <p:spPr bwMode="auto">
          <a:xfrm>
            <a:off x="5833670" y="1846493"/>
            <a:ext cx="1778051" cy="338554"/>
          </a:xfrm>
          <a:prstGeom prst="rect">
            <a:avLst/>
          </a:prstGeom>
          <a:noFill/>
          <a:ln>
            <a:noFill/>
          </a:ln>
          <a:effectLst/>
          <a:extLst/>
        </p:spPr>
        <p:txBody>
          <a:bodyPr wrap="none">
            <a:spAutoFit/>
          </a:bodyPr>
          <a:lstStyle>
            <a:defPPr>
              <a:defRPr lang="zh-CN"/>
            </a:defPPr>
            <a:lvl1pPr>
              <a:defRPr sz="2000" b="1">
                <a:latin typeface="微软雅黑" panose="020B0503020204020204" pitchFamily="34" charset="-122"/>
                <a:ea typeface="微软雅黑" panose="020B0503020204020204" pitchFamily="34" charset="-122"/>
              </a:defRPr>
            </a:lvl1pPr>
          </a:lstStyle>
          <a:p>
            <a:pPr algn="ctr"/>
            <a:r>
              <a:rPr lang="en-US" altLang="zh-CN" sz="1600" dirty="0" err="1"/>
              <a:t>ZigBee</a:t>
            </a:r>
            <a:r>
              <a:rPr lang="en-US" altLang="zh-CN" sz="1600" dirty="0"/>
              <a:t> </a:t>
            </a:r>
            <a:r>
              <a:rPr lang="zh-CN" altLang="en-US" sz="1600" dirty="0"/>
              <a:t>联盟定义</a:t>
            </a:r>
          </a:p>
        </p:txBody>
      </p:sp>
      <p:sp>
        <p:nvSpPr>
          <p:cNvPr id="20" name="AutoShape 20"/>
          <p:cNvSpPr>
            <a:spLocks/>
          </p:cNvSpPr>
          <p:nvPr/>
        </p:nvSpPr>
        <p:spPr bwMode="auto">
          <a:xfrm>
            <a:off x="2253589" y="1370073"/>
            <a:ext cx="197776" cy="2708275"/>
          </a:xfrm>
          <a:prstGeom prst="leftBrace">
            <a:avLst>
              <a:gd name="adj1" fmla="val 123624"/>
              <a:gd name="adj2" fmla="val 50000"/>
            </a:avLst>
          </a:prstGeom>
          <a:noFill/>
          <a:ln w="19050">
            <a:solidFill>
              <a:srgbClr val="0000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latin typeface="微软雅黑" panose="020B0503020204020204" pitchFamily="34" charset="-122"/>
              <a:ea typeface="微软雅黑" panose="020B0503020204020204" pitchFamily="34" charset="-122"/>
            </a:endParaRPr>
          </a:p>
        </p:txBody>
      </p:sp>
      <p:sp>
        <p:nvSpPr>
          <p:cNvPr id="21" name="Text Box 21"/>
          <p:cNvSpPr txBox="1">
            <a:spLocks noChangeArrowheads="1"/>
          </p:cNvSpPr>
          <p:nvPr/>
        </p:nvSpPr>
        <p:spPr bwMode="auto">
          <a:xfrm>
            <a:off x="1184188" y="2414818"/>
            <a:ext cx="896399" cy="535531"/>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lnSpc>
                <a:spcPct val="90000"/>
              </a:lnSpc>
            </a:pPr>
            <a:r>
              <a:rPr lang="en-US" altLang="zh-CN" sz="1600" b="1" dirty="0">
                <a:latin typeface="微软雅黑" panose="020B0503020204020204" pitchFamily="34" charset="-122"/>
                <a:ea typeface="微软雅黑" panose="020B0503020204020204" pitchFamily="34" charset="-122"/>
              </a:rPr>
              <a:t>ZigBee</a:t>
            </a:r>
          </a:p>
          <a:p>
            <a:pPr algn="ctr">
              <a:lnSpc>
                <a:spcPct val="90000"/>
              </a:lnSpc>
            </a:pPr>
            <a:r>
              <a:rPr lang="zh-CN" altLang="en-US" sz="1600" b="1" dirty="0">
                <a:latin typeface="微软雅黑" panose="020B0503020204020204" pitchFamily="34" charset="-122"/>
                <a:ea typeface="微软雅黑" panose="020B0503020204020204" pitchFamily="34" charset="-122"/>
              </a:rPr>
              <a:t>协议栈</a:t>
            </a:r>
          </a:p>
        </p:txBody>
      </p:sp>
    </p:spTree>
    <p:extLst>
      <p:ext uri="{BB962C8B-B14F-4D97-AF65-F5344CB8AC3E}">
        <p14:creationId xmlns:p14="http://schemas.microsoft.com/office/powerpoint/2010/main" xmlns="" val="96810775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17853" y="841735"/>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 name="矩形 4"/>
          <p:cNvSpPr>
            <a:spLocks noChangeArrowheads="1"/>
          </p:cNvSpPr>
          <p:nvPr/>
        </p:nvSpPr>
        <p:spPr bwMode="auto">
          <a:xfrm>
            <a:off x="635844" y="791907"/>
            <a:ext cx="224933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altLang="zh-CN" sz="2000" b="1" dirty="0">
                <a:latin typeface="微软雅黑" pitchFamily="34" charset="-122"/>
                <a:ea typeface="微软雅黑" pitchFamily="34" charset="-122"/>
              </a:rPr>
              <a:t>ZigBee </a:t>
            </a:r>
            <a:r>
              <a:rPr lang="zh-CN" altLang="en-US" sz="2000" b="1" dirty="0">
                <a:latin typeface="微软雅黑" pitchFamily="34" charset="-122"/>
                <a:ea typeface="微软雅黑" pitchFamily="34" charset="-122"/>
              </a:rPr>
              <a:t>的协议栈 </a:t>
            </a:r>
            <a:endParaRPr lang="en-US" altLang="zh-CN" sz="2000" b="1" dirty="0">
              <a:latin typeface="微软雅黑" pitchFamily="34" charset="-122"/>
              <a:ea typeface="微软雅黑" pitchFamily="34" charset="-122"/>
            </a:endParaRPr>
          </a:p>
        </p:txBody>
      </p:sp>
      <p:sp>
        <p:nvSpPr>
          <p:cNvPr id="4" name="Rectangle 46"/>
          <p:cNvSpPr>
            <a:spLocks noChangeArrowheads="1"/>
          </p:cNvSpPr>
          <p:nvPr/>
        </p:nvSpPr>
        <p:spPr bwMode="auto">
          <a:xfrm>
            <a:off x="517853" y="1186624"/>
            <a:ext cx="8270547" cy="515526"/>
          </a:xfrm>
          <a:prstGeom prst="rect">
            <a:avLst/>
          </a:prstGeom>
          <a:noFill/>
          <a:ln w="9525" algn="ctr">
            <a:noFill/>
            <a:miter lim="10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en-US" altLang="zh-CN" sz="2000" b="1" dirty="0">
                <a:latin typeface="微软雅黑" pitchFamily="34" charset="-122"/>
                <a:ea typeface="微软雅黑" pitchFamily="34" charset="-122"/>
              </a:rPr>
              <a:t>IEEE </a:t>
            </a:r>
            <a:r>
              <a:rPr lang="en-US" altLang="zh-CN" sz="2000" b="1" dirty="0" smtClean="0">
                <a:latin typeface="微软雅黑" pitchFamily="34" charset="-122"/>
                <a:ea typeface="微软雅黑" pitchFamily="34" charset="-122"/>
              </a:rPr>
              <a:t>802.15.4 </a:t>
            </a:r>
            <a:r>
              <a:rPr lang="zh-CN" altLang="en-US" sz="2000" b="1" dirty="0" smtClean="0">
                <a:solidFill>
                  <a:srgbClr val="0000FF"/>
                </a:solidFill>
                <a:latin typeface="微软雅黑" pitchFamily="34" charset="-122"/>
                <a:ea typeface="微软雅黑" pitchFamily="34" charset="-122"/>
              </a:rPr>
              <a:t>物理层</a:t>
            </a:r>
            <a:r>
              <a:rPr lang="zh-CN" altLang="en-US" sz="2000" b="1" dirty="0">
                <a:latin typeface="微软雅黑" pitchFamily="34" charset="-122"/>
                <a:ea typeface="微软雅黑" pitchFamily="34" charset="-122"/>
              </a:rPr>
              <a:t>使用的三个</a:t>
            </a:r>
            <a:r>
              <a:rPr lang="zh-CN" altLang="en-US" sz="2000" b="1" dirty="0" smtClean="0">
                <a:latin typeface="微软雅黑" pitchFamily="34" charset="-122"/>
                <a:ea typeface="微软雅黑" pitchFamily="34" charset="-122"/>
              </a:rPr>
              <a:t>频段</a:t>
            </a:r>
            <a:endParaRPr lang="zh-CN" altLang="en-US" sz="2000" b="1" dirty="0">
              <a:latin typeface="微软雅黑" pitchFamily="34" charset="-122"/>
              <a:ea typeface="微软雅黑" pitchFamily="34" charset="-122"/>
            </a:endParaRPr>
          </a:p>
        </p:txBody>
      </p:sp>
      <p:sp>
        <p:nvSpPr>
          <p:cNvPr id="6" name="Rectangle 46"/>
          <p:cNvSpPr>
            <a:spLocks noChangeArrowheads="1"/>
          </p:cNvSpPr>
          <p:nvPr/>
        </p:nvSpPr>
        <p:spPr bwMode="auto">
          <a:xfrm>
            <a:off x="517853" y="3287358"/>
            <a:ext cx="8380820" cy="938719"/>
          </a:xfrm>
          <a:prstGeom prst="rect">
            <a:avLst/>
          </a:prstGeom>
          <a:noFill/>
          <a:ln w="9525" algn="ctr">
            <a:noFill/>
            <a:miter lim="10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itchFamily="34" charset="-122"/>
                <a:ea typeface="微软雅黑" pitchFamily="34" charset="-122"/>
              </a:rPr>
              <a:t>在 </a:t>
            </a:r>
            <a:r>
              <a:rPr lang="en-US" altLang="zh-CN" sz="2000" b="1" dirty="0" smtClean="0">
                <a:solidFill>
                  <a:srgbClr val="0000FF"/>
                </a:solidFill>
                <a:latin typeface="微软雅黑" pitchFamily="34" charset="-122"/>
                <a:ea typeface="微软雅黑" pitchFamily="34" charset="-122"/>
              </a:rPr>
              <a:t>MAC </a:t>
            </a:r>
            <a:r>
              <a:rPr lang="zh-CN" altLang="en-US" sz="2000" b="1" dirty="0" smtClean="0">
                <a:solidFill>
                  <a:srgbClr val="0000FF"/>
                </a:solidFill>
                <a:latin typeface="微软雅黑" pitchFamily="34" charset="-122"/>
                <a:ea typeface="微软雅黑" pitchFamily="34" charset="-122"/>
              </a:rPr>
              <a:t>层</a:t>
            </a:r>
            <a:r>
              <a:rPr lang="zh-CN" altLang="en-US" sz="2000" b="1" dirty="0">
                <a:latin typeface="微软雅黑" pitchFamily="34" charset="-122"/>
                <a:ea typeface="微软雅黑" pitchFamily="34" charset="-122"/>
              </a:rPr>
              <a:t>，主要</a:t>
            </a:r>
            <a:r>
              <a:rPr lang="zh-CN" altLang="en-US" sz="2000" b="1" dirty="0" smtClean="0">
                <a:latin typeface="微软雅黑" pitchFamily="34" charset="-122"/>
                <a:ea typeface="微软雅黑" pitchFamily="34" charset="-122"/>
              </a:rPr>
              <a:t>沿用 </a:t>
            </a:r>
            <a:r>
              <a:rPr lang="en-US" altLang="zh-CN" sz="2000" b="1" dirty="0" smtClean="0">
                <a:latin typeface="微软雅黑" pitchFamily="34" charset="-122"/>
                <a:ea typeface="微软雅黑" pitchFamily="34" charset="-122"/>
              </a:rPr>
              <a:t>802.11 </a:t>
            </a:r>
            <a:r>
              <a:rPr lang="zh-CN" altLang="en-US" sz="2000" b="1" dirty="0" smtClean="0">
                <a:latin typeface="微软雅黑" pitchFamily="34" charset="-122"/>
                <a:ea typeface="微软雅黑" pitchFamily="34" charset="-122"/>
              </a:rPr>
              <a:t>无线</a:t>
            </a:r>
            <a:r>
              <a:rPr lang="zh-CN" altLang="en-US" sz="2000" b="1" dirty="0">
                <a:latin typeface="微软雅黑" pitchFamily="34" charset="-122"/>
                <a:ea typeface="微软雅黑" pitchFamily="34" charset="-122"/>
              </a:rPr>
              <a:t>局域网标准</a:t>
            </a:r>
            <a:r>
              <a:rPr lang="zh-CN" altLang="en-US" sz="2000" b="1" dirty="0" smtClean="0">
                <a:latin typeface="微软雅黑" pitchFamily="34" charset="-122"/>
                <a:ea typeface="微软雅黑" pitchFamily="34" charset="-122"/>
              </a:rPr>
              <a:t>的 </a:t>
            </a:r>
            <a:r>
              <a:rPr lang="en-US" altLang="zh-CN" sz="2000" b="1" dirty="0" smtClean="0">
                <a:latin typeface="微软雅黑" pitchFamily="34" charset="-122"/>
                <a:ea typeface="微软雅黑" pitchFamily="34" charset="-122"/>
              </a:rPr>
              <a:t>CSMA/CA </a:t>
            </a:r>
            <a:r>
              <a:rPr lang="zh-CN" altLang="en-US" sz="2000" b="1" dirty="0" smtClean="0">
                <a:latin typeface="微软雅黑" pitchFamily="34" charset="-122"/>
                <a:ea typeface="微软雅黑" pitchFamily="34" charset="-122"/>
              </a:rPr>
              <a:t>协议</a:t>
            </a:r>
            <a:r>
              <a:rPr lang="zh-CN" altLang="en-US" sz="2000" b="1" dirty="0">
                <a:latin typeface="微软雅黑" pitchFamily="34" charset="-122"/>
                <a:ea typeface="微软雅黑" pitchFamily="34" charset="-122"/>
              </a:rPr>
              <a:t>。</a:t>
            </a: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在</a:t>
            </a:r>
            <a:r>
              <a:rPr lang="zh-CN" altLang="en-US" sz="2000" b="1" dirty="0">
                <a:solidFill>
                  <a:srgbClr val="0000FF"/>
                </a:solidFill>
                <a:latin typeface="微软雅黑" pitchFamily="34" charset="-122"/>
                <a:ea typeface="微软雅黑" pitchFamily="34" charset="-122"/>
              </a:rPr>
              <a:t>网络层</a:t>
            </a:r>
            <a:r>
              <a:rPr lang="zh-CN" altLang="en-US" sz="2000" b="1" dirty="0">
                <a:latin typeface="微软雅黑" pitchFamily="34" charset="-122"/>
                <a:ea typeface="微软雅黑" pitchFamily="34" charset="-122"/>
              </a:rPr>
              <a:t>，</a:t>
            </a:r>
            <a:r>
              <a:rPr lang="en-US" altLang="zh-CN" sz="2000" b="1" dirty="0" err="1" smtClean="0">
                <a:latin typeface="微软雅黑" pitchFamily="34" charset="-122"/>
                <a:ea typeface="微软雅黑" pitchFamily="34" charset="-122"/>
              </a:rPr>
              <a:t>ZigBee</a:t>
            </a:r>
            <a:r>
              <a:rPr lang="en-US" altLang="zh-CN" sz="2000" b="1" dirty="0" smtClean="0">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可</a:t>
            </a:r>
            <a:r>
              <a:rPr lang="zh-CN" altLang="en-US" sz="2000" b="1" dirty="0">
                <a:latin typeface="微软雅黑" pitchFamily="34" charset="-122"/>
                <a:ea typeface="微软雅黑" pitchFamily="34" charset="-122"/>
              </a:rPr>
              <a:t>采用</a:t>
            </a:r>
            <a:r>
              <a:rPr lang="zh-CN" altLang="en-US" sz="2000" b="1" dirty="0">
                <a:solidFill>
                  <a:srgbClr val="0000FF"/>
                </a:solidFill>
                <a:latin typeface="微软雅黑" pitchFamily="34" charset="-122"/>
                <a:ea typeface="微软雅黑" pitchFamily="34" charset="-122"/>
              </a:rPr>
              <a:t>星形</a:t>
            </a:r>
            <a:r>
              <a:rPr lang="zh-CN" altLang="en-US" sz="2000" b="1" dirty="0">
                <a:latin typeface="微软雅黑" pitchFamily="34" charset="-122"/>
                <a:ea typeface="微软雅黑" pitchFamily="34" charset="-122"/>
              </a:rPr>
              <a:t>和</a:t>
            </a:r>
            <a:r>
              <a:rPr lang="zh-CN" altLang="en-US" sz="2000" b="1" dirty="0">
                <a:solidFill>
                  <a:srgbClr val="0000FF"/>
                </a:solidFill>
                <a:latin typeface="微软雅黑" pitchFamily="34" charset="-122"/>
                <a:ea typeface="微软雅黑" pitchFamily="34" charset="-122"/>
              </a:rPr>
              <a:t>网状</a:t>
            </a:r>
            <a:r>
              <a:rPr lang="zh-CN" altLang="en-US" sz="2000" b="1" dirty="0">
                <a:latin typeface="微软雅黑" pitchFamily="34" charset="-122"/>
                <a:ea typeface="微软雅黑" pitchFamily="34" charset="-122"/>
              </a:rPr>
              <a:t>拓扑，或两者的组合。</a:t>
            </a:r>
          </a:p>
        </p:txBody>
      </p:sp>
      <p:graphicFrame>
        <p:nvGraphicFramePr>
          <p:cNvPr id="7" name="Group 179"/>
          <p:cNvGraphicFramePr>
            <a:graphicFrameLocks/>
          </p:cNvGraphicFramePr>
          <p:nvPr>
            <p:extLst>
              <p:ext uri="{D42A27DB-BD31-4B8C-83A1-F6EECF244321}">
                <p14:modId xmlns:p14="http://schemas.microsoft.com/office/powerpoint/2010/main" xmlns="" val="2788465851"/>
              </p:ext>
            </p:extLst>
          </p:nvPr>
        </p:nvGraphicFramePr>
        <p:xfrm>
          <a:off x="534781" y="1712527"/>
          <a:ext cx="8100000" cy="1502616"/>
        </p:xfrm>
        <a:graphic>
          <a:graphicData uri="http://schemas.openxmlformats.org/drawingml/2006/table">
            <a:tbl>
              <a:tblPr/>
              <a:tblGrid>
                <a:gridCol w="2700000"/>
                <a:gridCol w="2700000"/>
                <a:gridCol w="2700000"/>
              </a:tblGrid>
              <a:tr h="375654">
                <a:tc>
                  <a:txBody>
                    <a:bodyPr/>
                    <a:lstStyle/>
                    <a:p>
                      <a:pPr algn="ctr">
                        <a:lnSpc>
                          <a:spcPct val="100000"/>
                        </a:lnSpc>
                        <a:spcAft>
                          <a:spcPts val="0"/>
                        </a:spcAft>
                        <a:tabLst>
                          <a:tab pos="1752600" algn="l"/>
                        </a:tabLst>
                      </a:pPr>
                      <a:r>
                        <a:rPr lang="zh-CN" sz="1600" b="1" dirty="0">
                          <a:solidFill>
                            <a:schemeClr val="bg1"/>
                          </a:solidFill>
                          <a:effectLst/>
                          <a:latin typeface="微软雅黑" panose="020B0503020204020204" pitchFamily="34" charset="-122"/>
                          <a:ea typeface="微软雅黑" panose="020B0503020204020204" pitchFamily="34" charset="-122"/>
                        </a:rPr>
                        <a:t>频段</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FF"/>
                    </a:solidFill>
                  </a:tcPr>
                </a:tc>
                <a:tc>
                  <a:txBody>
                    <a:bodyPr/>
                    <a:lstStyle/>
                    <a:p>
                      <a:pPr algn="ctr">
                        <a:lnSpc>
                          <a:spcPct val="100000"/>
                        </a:lnSpc>
                        <a:spcAft>
                          <a:spcPts val="0"/>
                        </a:spcAft>
                        <a:tabLst>
                          <a:tab pos="1752600" algn="l"/>
                        </a:tabLst>
                      </a:pPr>
                      <a:r>
                        <a:rPr lang="zh-CN" sz="1600" b="1" dirty="0">
                          <a:solidFill>
                            <a:schemeClr val="bg1"/>
                          </a:solidFill>
                          <a:effectLst/>
                          <a:latin typeface="微软雅黑" panose="020B0503020204020204" pitchFamily="34" charset="-122"/>
                          <a:ea typeface="微软雅黑" panose="020B0503020204020204" pitchFamily="34" charset="-122"/>
                        </a:rPr>
                        <a:t>数据率</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FF"/>
                    </a:solidFill>
                  </a:tcPr>
                </a:tc>
                <a:tc>
                  <a:txBody>
                    <a:bodyPr/>
                    <a:lstStyle/>
                    <a:p>
                      <a:pPr algn="ctr">
                        <a:lnSpc>
                          <a:spcPct val="100000"/>
                        </a:lnSpc>
                        <a:spcAft>
                          <a:spcPts val="0"/>
                        </a:spcAft>
                        <a:tabLst>
                          <a:tab pos="1752600" algn="l"/>
                        </a:tabLst>
                      </a:pPr>
                      <a:r>
                        <a:rPr lang="zh-CN" sz="1600" b="1" dirty="0">
                          <a:solidFill>
                            <a:schemeClr val="bg1"/>
                          </a:solidFill>
                          <a:effectLst/>
                          <a:latin typeface="微软雅黑" panose="020B0503020204020204" pitchFamily="34" charset="-122"/>
                          <a:ea typeface="微软雅黑" panose="020B0503020204020204" pitchFamily="34" charset="-122"/>
                        </a:rPr>
                        <a:t>信道数</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FF"/>
                    </a:solidFill>
                  </a:tcPr>
                </a:tc>
              </a:tr>
              <a:tr h="375654">
                <a:tc>
                  <a:txBody>
                    <a:bodyPr/>
                    <a:lstStyle/>
                    <a:p>
                      <a:pPr algn="ctr">
                        <a:lnSpc>
                          <a:spcPct val="100000"/>
                        </a:lnSpc>
                        <a:spcAft>
                          <a:spcPts val="0"/>
                        </a:spcAft>
                        <a:tabLst>
                          <a:tab pos="1752600" algn="l"/>
                        </a:tabLst>
                      </a:pPr>
                      <a:r>
                        <a:rPr lang="en-US" sz="1600" b="1" dirty="0">
                          <a:solidFill>
                            <a:schemeClr val="tx1"/>
                          </a:solidFill>
                          <a:effectLst/>
                          <a:latin typeface="微软雅黑" panose="020B0503020204020204" pitchFamily="34" charset="-122"/>
                          <a:ea typeface="微软雅黑" panose="020B0503020204020204" pitchFamily="34" charset="-122"/>
                        </a:rPr>
                        <a:t>2.4 GHz</a:t>
                      </a:r>
                      <a:r>
                        <a:rPr lang="zh-CN" sz="1600" b="1" dirty="0">
                          <a:solidFill>
                            <a:schemeClr val="tx1"/>
                          </a:solidFill>
                          <a:effectLst/>
                          <a:latin typeface="微软雅黑" panose="020B0503020204020204" pitchFamily="34" charset="-122"/>
                          <a:ea typeface="微软雅黑" panose="020B0503020204020204" pitchFamily="34" charset="-122"/>
                        </a:rPr>
                        <a:t>（全球）</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lgn="ctr">
                        <a:lnSpc>
                          <a:spcPct val="100000"/>
                        </a:lnSpc>
                        <a:spcAft>
                          <a:spcPts val="0"/>
                        </a:spcAft>
                        <a:tabLst>
                          <a:tab pos="1752600" algn="l"/>
                        </a:tabLst>
                      </a:pPr>
                      <a:r>
                        <a:rPr lang="en-US" sz="1600" b="1" dirty="0">
                          <a:solidFill>
                            <a:schemeClr val="tx1"/>
                          </a:solidFill>
                          <a:effectLst/>
                          <a:latin typeface="微软雅黑" panose="020B0503020204020204" pitchFamily="34" charset="-122"/>
                          <a:ea typeface="微软雅黑" panose="020B0503020204020204" pitchFamily="34" charset="-122"/>
                        </a:rPr>
                        <a:t>250 </a:t>
                      </a:r>
                      <a:r>
                        <a:rPr lang="en-US" sz="1600" b="1" dirty="0" err="1">
                          <a:solidFill>
                            <a:schemeClr val="tx1"/>
                          </a:solidFill>
                          <a:effectLst/>
                          <a:latin typeface="微软雅黑" panose="020B0503020204020204" pitchFamily="34" charset="-122"/>
                          <a:ea typeface="微软雅黑" panose="020B0503020204020204" pitchFamily="34" charset="-122"/>
                        </a:rPr>
                        <a:t>kbit</a:t>
                      </a:r>
                      <a:r>
                        <a:rPr lang="en-US" sz="1600" b="1" dirty="0">
                          <a:solidFill>
                            <a:schemeClr val="tx1"/>
                          </a:solidFill>
                          <a:effectLst/>
                          <a:latin typeface="微软雅黑" panose="020B0503020204020204" pitchFamily="34" charset="-122"/>
                          <a:ea typeface="微软雅黑" panose="020B0503020204020204" pitchFamily="34" charset="-122"/>
                        </a:rPr>
                        <a:t>/s</a:t>
                      </a:r>
                      <a:endParaRPr lang="zh-CN" sz="16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lgn="ctr">
                        <a:lnSpc>
                          <a:spcPct val="100000"/>
                        </a:lnSpc>
                        <a:spcAft>
                          <a:spcPts val="0"/>
                        </a:spcAft>
                        <a:tabLst>
                          <a:tab pos="1752600" algn="l"/>
                        </a:tabLst>
                      </a:pPr>
                      <a:r>
                        <a:rPr lang="en-US" sz="1600" b="1" dirty="0">
                          <a:solidFill>
                            <a:schemeClr val="tx1"/>
                          </a:solidFill>
                          <a:effectLst/>
                          <a:latin typeface="微软雅黑" panose="020B0503020204020204" pitchFamily="34" charset="-122"/>
                          <a:ea typeface="微软雅黑" panose="020B0503020204020204" pitchFamily="34" charset="-122"/>
                        </a:rPr>
                        <a:t>16</a:t>
                      </a:r>
                      <a:endParaRPr lang="zh-CN" sz="16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75654">
                <a:tc>
                  <a:txBody>
                    <a:bodyPr/>
                    <a:lstStyle/>
                    <a:p>
                      <a:pPr algn="ctr">
                        <a:lnSpc>
                          <a:spcPct val="100000"/>
                        </a:lnSpc>
                        <a:spcAft>
                          <a:spcPts val="0"/>
                        </a:spcAft>
                        <a:tabLst>
                          <a:tab pos="1752600" algn="l"/>
                        </a:tabLst>
                      </a:pPr>
                      <a:r>
                        <a:rPr lang="en-US" sz="1600" b="1" dirty="0">
                          <a:solidFill>
                            <a:schemeClr val="tx1"/>
                          </a:solidFill>
                          <a:effectLst/>
                          <a:latin typeface="微软雅黑" panose="020B0503020204020204" pitchFamily="34" charset="-122"/>
                          <a:ea typeface="微软雅黑" panose="020B0503020204020204" pitchFamily="34" charset="-122"/>
                        </a:rPr>
                        <a:t>915 MHz</a:t>
                      </a:r>
                      <a:r>
                        <a:rPr lang="zh-CN" sz="1600" b="1" dirty="0">
                          <a:solidFill>
                            <a:schemeClr val="tx1"/>
                          </a:solidFill>
                          <a:effectLst/>
                          <a:latin typeface="微软雅黑" panose="020B0503020204020204" pitchFamily="34" charset="-122"/>
                          <a:ea typeface="微软雅黑" panose="020B0503020204020204" pitchFamily="34" charset="-122"/>
                        </a:rPr>
                        <a:t>（美国）</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algn="ctr">
                        <a:lnSpc>
                          <a:spcPct val="100000"/>
                        </a:lnSpc>
                        <a:spcAft>
                          <a:spcPts val="0"/>
                        </a:spcAft>
                        <a:tabLst>
                          <a:tab pos="1752600" algn="l"/>
                        </a:tabLst>
                      </a:pPr>
                      <a:r>
                        <a:rPr lang="en-US" sz="1600" b="1" dirty="0">
                          <a:solidFill>
                            <a:schemeClr val="tx1"/>
                          </a:solidFill>
                          <a:effectLst/>
                          <a:latin typeface="微软雅黑" panose="020B0503020204020204" pitchFamily="34" charset="-122"/>
                          <a:ea typeface="微软雅黑" panose="020B0503020204020204" pitchFamily="34" charset="-122"/>
                        </a:rPr>
                        <a:t>40 </a:t>
                      </a:r>
                      <a:r>
                        <a:rPr lang="en-US" sz="1600" b="1" dirty="0" err="1">
                          <a:solidFill>
                            <a:schemeClr val="tx1"/>
                          </a:solidFill>
                          <a:effectLst/>
                          <a:latin typeface="微软雅黑" panose="020B0503020204020204" pitchFamily="34" charset="-122"/>
                          <a:ea typeface="微软雅黑" panose="020B0503020204020204" pitchFamily="34" charset="-122"/>
                        </a:rPr>
                        <a:t>kbit</a:t>
                      </a:r>
                      <a:r>
                        <a:rPr lang="en-US" sz="1600" b="1" dirty="0">
                          <a:solidFill>
                            <a:schemeClr val="tx1"/>
                          </a:solidFill>
                          <a:effectLst/>
                          <a:latin typeface="微软雅黑" panose="020B0503020204020204" pitchFamily="34" charset="-122"/>
                          <a:ea typeface="微软雅黑" panose="020B0503020204020204" pitchFamily="34" charset="-122"/>
                        </a:rPr>
                        <a:t>/s</a:t>
                      </a:r>
                      <a:endParaRPr lang="zh-CN" sz="16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algn="ctr">
                        <a:lnSpc>
                          <a:spcPct val="100000"/>
                        </a:lnSpc>
                        <a:spcAft>
                          <a:spcPts val="0"/>
                        </a:spcAft>
                        <a:tabLst>
                          <a:tab pos="1752600" algn="l"/>
                        </a:tabLst>
                      </a:pPr>
                      <a:r>
                        <a:rPr lang="en-US" sz="1600" b="1" dirty="0">
                          <a:solidFill>
                            <a:schemeClr val="tx1"/>
                          </a:solidFill>
                          <a:effectLst/>
                          <a:latin typeface="微软雅黑" panose="020B0503020204020204" pitchFamily="34" charset="-122"/>
                          <a:ea typeface="微软雅黑" panose="020B0503020204020204" pitchFamily="34" charset="-122"/>
                        </a:rPr>
                        <a:t>10</a:t>
                      </a:r>
                      <a:endParaRPr lang="zh-CN" sz="16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r>
              <a:tr h="375654">
                <a:tc>
                  <a:txBody>
                    <a:bodyPr/>
                    <a:lstStyle/>
                    <a:p>
                      <a:pPr algn="ctr">
                        <a:lnSpc>
                          <a:spcPct val="100000"/>
                        </a:lnSpc>
                        <a:spcAft>
                          <a:spcPts val="0"/>
                        </a:spcAft>
                        <a:tabLst>
                          <a:tab pos="1752600" algn="l"/>
                        </a:tabLst>
                      </a:pPr>
                      <a:r>
                        <a:rPr lang="en-US" sz="1600" b="1" dirty="0">
                          <a:solidFill>
                            <a:schemeClr val="tx1"/>
                          </a:solidFill>
                          <a:effectLst/>
                          <a:latin typeface="微软雅黑" panose="020B0503020204020204" pitchFamily="34" charset="-122"/>
                          <a:ea typeface="微软雅黑" panose="020B0503020204020204" pitchFamily="34" charset="-122"/>
                        </a:rPr>
                        <a:t>868 MHz</a:t>
                      </a:r>
                      <a:r>
                        <a:rPr lang="zh-CN" sz="1600" b="1" dirty="0">
                          <a:solidFill>
                            <a:schemeClr val="tx1"/>
                          </a:solidFill>
                          <a:effectLst/>
                          <a:latin typeface="微软雅黑" panose="020B0503020204020204" pitchFamily="34" charset="-122"/>
                          <a:ea typeface="微软雅黑" panose="020B0503020204020204" pitchFamily="34" charset="-122"/>
                        </a:rPr>
                        <a:t>（欧洲）</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lgn="ctr">
                        <a:lnSpc>
                          <a:spcPct val="100000"/>
                        </a:lnSpc>
                        <a:spcAft>
                          <a:spcPts val="0"/>
                        </a:spcAft>
                        <a:tabLst>
                          <a:tab pos="1752600" algn="l"/>
                        </a:tabLst>
                      </a:pPr>
                      <a:r>
                        <a:rPr lang="en-US" sz="1600" b="1" dirty="0">
                          <a:solidFill>
                            <a:schemeClr val="tx1"/>
                          </a:solidFill>
                          <a:effectLst/>
                          <a:latin typeface="微软雅黑" panose="020B0503020204020204" pitchFamily="34" charset="-122"/>
                          <a:ea typeface="微软雅黑" panose="020B0503020204020204" pitchFamily="34" charset="-122"/>
                        </a:rPr>
                        <a:t>20 </a:t>
                      </a:r>
                      <a:r>
                        <a:rPr lang="en-US" sz="1600" b="1" dirty="0" err="1">
                          <a:solidFill>
                            <a:schemeClr val="tx1"/>
                          </a:solidFill>
                          <a:effectLst/>
                          <a:latin typeface="微软雅黑" panose="020B0503020204020204" pitchFamily="34" charset="-122"/>
                          <a:ea typeface="微软雅黑" panose="020B0503020204020204" pitchFamily="34" charset="-122"/>
                        </a:rPr>
                        <a:t>kbit</a:t>
                      </a:r>
                      <a:r>
                        <a:rPr lang="en-US" sz="1600" b="1" dirty="0">
                          <a:solidFill>
                            <a:schemeClr val="tx1"/>
                          </a:solidFill>
                          <a:effectLst/>
                          <a:latin typeface="微软雅黑" panose="020B0503020204020204" pitchFamily="34" charset="-122"/>
                          <a:ea typeface="微软雅黑" panose="020B0503020204020204" pitchFamily="34" charset="-122"/>
                        </a:rPr>
                        <a:t>/s</a:t>
                      </a:r>
                      <a:endParaRPr lang="zh-CN" sz="16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lgn="ctr">
                        <a:lnSpc>
                          <a:spcPct val="100000"/>
                        </a:lnSpc>
                        <a:spcAft>
                          <a:spcPts val="0"/>
                        </a:spcAft>
                        <a:tabLst>
                          <a:tab pos="1752600" algn="l"/>
                        </a:tabLst>
                      </a:pPr>
                      <a:r>
                        <a:rPr lang="en-US" sz="1600" b="1" dirty="0">
                          <a:solidFill>
                            <a:schemeClr val="tx1"/>
                          </a:solidFill>
                          <a:effectLst/>
                          <a:latin typeface="微软雅黑" panose="020B0503020204020204" pitchFamily="34" charset="-122"/>
                          <a:ea typeface="微软雅黑" panose="020B0503020204020204" pitchFamily="34" charset="-122"/>
                        </a:rPr>
                        <a:t>1</a:t>
                      </a:r>
                      <a:endParaRPr lang="zh-CN" sz="16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xmlns="" val="15243008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09475" y="1198256"/>
            <a:ext cx="8129016" cy="316902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AutoShape 5"/>
          <p:cNvSpPr>
            <a:spLocks noChangeArrowheads="1"/>
          </p:cNvSpPr>
          <p:nvPr/>
        </p:nvSpPr>
        <p:spPr bwMode="auto">
          <a:xfrm>
            <a:off x="509475" y="72844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590800" y="695238"/>
            <a:ext cx="1962396"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IEEE 802.11</a:t>
            </a:r>
            <a:endParaRPr lang="fr-FR" altLang="zh-CN" sz="2000" b="1" dirty="0">
              <a:solidFill>
                <a:schemeClr val="bg1"/>
              </a:solidFill>
              <a:latin typeface="微软雅黑" pitchFamily="34" charset="-122"/>
              <a:ea typeface="微软雅黑" pitchFamily="34" charset="-122"/>
            </a:endParaRPr>
          </a:p>
        </p:txBody>
      </p:sp>
      <p:sp>
        <p:nvSpPr>
          <p:cNvPr id="18" name="Line 187"/>
          <p:cNvSpPr>
            <a:spLocks noChangeShapeType="1"/>
          </p:cNvSpPr>
          <p:nvPr/>
        </p:nvSpPr>
        <p:spPr bwMode="auto">
          <a:xfrm flipV="1">
            <a:off x="3088199" y="1978786"/>
            <a:ext cx="4089229"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sz="1200" b="1">
              <a:latin typeface="微软雅黑" pitchFamily="34" charset="-122"/>
              <a:ea typeface="微软雅黑" pitchFamily="34" charset="-122"/>
            </a:endParaRPr>
          </a:p>
        </p:txBody>
      </p:sp>
      <p:grpSp>
        <p:nvGrpSpPr>
          <p:cNvPr id="148" name="Group 107"/>
          <p:cNvGrpSpPr>
            <a:grpSpLocks/>
          </p:cNvGrpSpPr>
          <p:nvPr/>
        </p:nvGrpSpPr>
        <p:grpSpPr bwMode="auto">
          <a:xfrm>
            <a:off x="7001299" y="1706921"/>
            <a:ext cx="958689" cy="490432"/>
            <a:chOff x="2248" y="820"/>
            <a:chExt cx="2248" cy="883"/>
          </a:xfrm>
        </p:grpSpPr>
        <p:grpSp>
          <p:nvGrpSpPr>
            <p:cNvPr id="149" name="Group 108"/>
            <p:cNvGrpSpPr>
              <a:grpSpLocks/>
            </p:cNvGrpSpPr>
            <p:nvPr/>
          </p:nvGrpSpPr>
          <p:grpSpPr bwMode="auto">
            <a:xfrm>
              <a:off x="3567" y="902"/>
              <a:ext cx="929" cy="759"/>
              <a:chOff x="3567" y="902"/>
              <a:chExt cx="929" cy="759"/>
            </a:xfrm>
          </p:grpSpPr>
          <p:grpSp>
            <p:nvGrpSpPr>
              <p:cNvPr id="179" name="Group 109"/>
              <p:cNvGrpSpPr>
                <a:grpSpLocks/>
              </p:cNvGrpSpPr>
              <p:nvPr/>
            </p:nvGrpSpPr>
            <p:grpSpPr bwMode="auto">
              <a:xfrm>
                <a:off x="3926" y="902"/>
                <a:ext cx="570" cy="611"/>
                <a:chOff x="3926" y="902"/>
                <a:chExt cx="570" cy="611"/>
              </a:xfrm>
            </p:grpSpPr>
            <p:grpSp>
              <p:nvGrpSpPr>
                <p:cNvPr id="184" name="Group 110"/>
                <p:cNvGrpSpPr>
                  <a:grpSpLocks/>
                </p:cNvGrpSpPr>
                <p:nvPr/>
              </p:nvGrpSpPr>
              <p:grpSpPr bwMode="auto">
                <a:xfrm>
                  <a:off x="4071" y="982"/>
                  <a:ext cx="425" cy="448"/>
                  <a:chOff x="4071" y="982"/>
                  <a:chExt cx="425" cy="448"/>
                </a:xfrm>
              </p:grpSpPr>
              <p:grpSp>
                <p:nvGrpSpPr>
                  <p:cNvPr id="194" name="Group 111"/>
                  <p:cNvGrpSpPr>
                    <a:grpSpLocks/>
                  </p:cNvGrpSpPr>
                  <p:nvPr/>
                </p:nvGrpSpPr>
                <p:grpSpPr bwMode="auto">
                  <a:xfrm>
                    <a:off x="4071" y="982"/>
                    <a:ext cx="425" cy="448"/>
                    <a:chOff x="4071" y="982"/>
                    <a:chExt cx="425" cy="448"/>
                  </a:xfrm>
                </p:grpSpPr>
                <p:grpSp>
                  <p:nvGrpSpPr>
                    <p:cNvPr id="196" name="Group 112"/>
                    <p:cNvGrpSpPr>
                      <a:grpSpLocks/>
                    </p:cNvGrpSpPr>
                    <p:nvPr/>
                  </p:nvGrpSpPr>
                  <p:grpSpPr bwMode="auto">
                    <a:xfrm>
                      <a:off x="4182" y="1010"/>
                      <a:ext cx="314" cy="366"/>
                      <a:chOff x="4182" y="1010"/>
                      <a:chExt cx="314" cy="366"/>
                    </a:xfrm>
                  </p:grpSpPr>
                  <p:grpSp>
                    <p:nvGrpSpPr>
                      <p:cNvPr id="200" name="Group 113"/>
                      <p:cNvGrpSpPr>
                        <a:grpSpLocks/>
                      </p:cNvGrpSpPr>
                      <p:nvPr/>
                    </p:nvGrpSpPr>
                    <p:grpSpPr bwMode="auto">
                      <a:xfrm>
                        <a:off x="4220" y="1010"/>
                        <a:ext cx="276" cy="366"/>
                        <a:chOff x="4220" y="1010"/>
                        <a:chExt cx="276" cy="366"/>
                      </a:xfrm>
                    </p:grpSpPr>
                    <p:sp>
                      <p:nvSpPr>
                        <p:cNvPr id="204" name="Oval 114"/>
                        <p:cNvSpPr>
                          <a:spLocks noChangeArrowheads="1"/>
                        </p:cNvSpPr>
                        <p:nvPr/>
                      </p:nvSpPr>
                      <p:spPr bwMode="auto">
                        <a:xfrm>
                          <a:off x="4365" y="1228"/>
                          <a:ext cx="131" cy="9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05" name="Oval 115"/>
                        <p:cNvSpPr>
                          <a:spLocks noChangeArrowheads="1"/>
                        </p:cNvSpPr>
                        <p:nvPr/>
                      </p:nvSpPr>
                      <p:spPr bwMode="auto">
                        <a:xfrm>
                          <a:off x="4254" y="1254"/>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06" name="Oval 116"/>
                        <p:cNvSpPr>
                          <a:spLocks noChangeArrowheads="1"/>
                        </p:cNvSpPr>
                        <p:nvPr/>
                      </p:nvSpPr>
                      <p:spPr bwMode="auto">
                        <a:xfrm>
                          <a:off x="4329" y="1091"/>
                          <a:ext cx="131" cy="9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07" name="Oval 117"/>
                        <p:cNvSpPr>
                          <a:spLocks noChangeArrowheads="1"/>
                        </p:cNvSpPr>
                        <p:nvPr/>
                      </p:nvSpPr>
                      <p:spPr bwMode="auto">
                        <a:xfrm>
                          <a:off x="4220" y="1010"/>
                          <a:ext cx="166"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08" name="Freeform 118"/>
                        <p:cNvSpPr>
                          <a:spLocks/>
                        </p:cNvSpPr>
                        <p:nvPr/>
                      </p:nvSpPr>
                      <p:spPr bwMode="auto">
                        <a:xfrm>
                          <a:off x="4332" y="1092"/>
                          <a:ext cx="113" cy="208"/>
                        </a:xfrm>
                        <a:custGeom>
                          <a:avLst/>
                          <a:gdLst>
                            <a:gd name="T0" fmla="*/ 112 w 113"/>
                            <a:gd name="T1" fmla="*/ 205 h 208"/>
                            <a:gd name="T2" fmla="*/ 63 w 113"/>
                            <a:gd name="T3" fmla="*/ 207 h 208"/>
                            <a:gd name="T4" fmla="*/ 0 w 113"/>
                            <a:gd name="T5" fmla="*/ 0 h 208"/>
                            <a:gd name="T6" fmla="*/ 70 w 113"/>
                            <a:gd name="T7" fmla="*/ 15 h 208"/>
                            <a:gd name="T8" fmla="*/ 71 w 113"/>
                            <a:gd name="T9" fmla="*/ 117 h 208"/>
                            <a:gd name="T10" fmla="*/ 112 w 113"/>
                            <a:gd name="T11" fmla="*/ 205 h 208"/>
                          </a:gdLst>
                          <a:ahLst/>
                          <a:cxnLst>
                            <a:cxn ang="0">
                              <a:pos x="T0" y="T1"/>
                            </a:cxn>
                            <a:cxn ang="0">
                              <a:pos x="T2" y="T3"/>
                            </a:cxn>
                            <a:cxn ang="0">
                              <a:pos x="T4" y="T5"/>
                            </a:cxn>
                            <a:cxn ang="0">
                              <a:pos x="T6" y="T7"/>
                            </a:cxn>
                            <a:cxn ang="0">
                              <a:pos x="T8" y="T9"/>
                            </a:cxn>
                            <a:cxn ang="0">
                              <a:pos x="T10" y="T11"/>
                            </a:cxn>
                          </a:cxnLst>
                          <a:rect l="0" t="0" r="r" b="b"/>
                          <a:pathLst>
                            <a:path w="113" h="208">
                              <a:moveTo>
                                <a:pt x="112" y="205"/>
                              </a:moveTo>
                              <a:lnTo>
                                <a:pt x="63" y="207"/>
                              </a:lnTo>
                              <a:lnTo>
                                <a:pt x="0" y="0"/>
                              </a:lnTo>
                              <a:lnTo>
                                <a:pt x="70" y="15"/>
                              </a:lnTo>
                              <a:lnTo>
                                <a:pt x="71" y="117"/>
                              </a:lnTo>
                              <a:lnTo>
                                <a:pt x="112" y="205"/>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201" name="Oval 119"/>
                      <p:cNvSpPr>
                        <a:spLocks noChangeArrowheads="1"/>
                      </p:cNvSpPr>
                      <p:nvPr/>
                    </p:nvSpPr>
                    <p:spPr bwMode="auto">
                      <a:xfrm>
                        <a:off x="4182" y="1119"/>
                        <a:ext cx="240"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02" name="Oval 120"/>
                      <p:cNvSpPr>
                        <a:spLocks noChangeArrowheads="1"/>
                      </p:cNvSpPr>
                      <p:nvPr/>
                    </p:nvSpPr>
                    <p:spPr bwMode="auto">
                      <a:xfrm>
                        <a:off x="4182" y="1228"/>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03" name="Freeform 121"/>
                      <p:cNvSpPr>
                        <a:spLocks/>
                      </p:cNvSpPr>
                      <p:nvPr/>
                    </p:nvSpPr>
                    <p:spPr bwMode="auto">
                      <a:xfrm>
                        <a:off x="4235" y="1068"/>
                        <a:ext cx="121" cy="224"/>
                      </a:xfrm>
                      <a:custGeom>
                        <a:avLst/>
                        <a:gdLst>
                          <a:gd name="T0" fmla="*/ 110 w 121"/>
                          <a:gd name="T1" fmla="*/ 38 h 224"/>
                          <a:gd name="T2" fmla="*/ 97 w 121"/>
                          <a:gd name="T3" fmla="*/ 85 h 224"/>
                          <a:gd name="T4" fmla="*/ 120 w 121"/>
                          <a:gd name="T5" fmla="*/ 192 h 224"/>
                          <a:gd name="T6" fmla="*/ 72 w 121"/>
                          <a:gd name="T7" fmla="*/ 223 h 224"/>
                          <a:gd name="T8" fmla="*/ 0 w 121"/>
                          <a:gd name="T9" fmla="*/ 95 h 224"/>
                          <a:gd name="T10" fmla="*/ 57 w 121"/>
                          <a:gd name="T11" fmla="*/ 0 h 224"/>
                          <a:gd name="T12" fmla="*/ 110 w 121"/>
                          <a:gd name="T13" fmla="*/ 38 h 224"/>
                        </a:gdLst>
                        <a:ahLst/>
                        <a:cxnLst>
                          <a:cxn ang="0">
                            <a:pos x="T0" y="T1"/>
                          </a:cxn>
                          <a:cxn ang="0">
                            <a:pos x="T2" y="T3"/>
                          </a:cxn>
                          <a:cxn ang="0">
                            <a:pos x="T4" y="T5"/>
                          </a:cxn>
                          <a:cxn ang="0">
                            <a:pos x="T6" y="T7"/>
                          </a:cxn>
                          <a:cxn ang="0">
                            <a:pos x="T8" y="T9"/>
                          </a:cxn>
                          <a:cxn ang="0">
                            <a:pos x="T10" y="T11"/>
                          </a:cxn>
                          <a:cxn ang="0">
                            <a:pos x="T12" y="T13"/>
                          </a:cxn>
                        </a:cxnLst>
                        <a:rect l="0" t="0" r="r" b="b"/>
                        <a:pathLst>
                          <a:path w="121" h="224">
                            <a:moveTo>
                              <a:pt x="110" y="38"/>
                            </a:moveTo>
                            <a:lnTo>
                              <a:pt x="97" y="85"/>
                            </a:lnTo>
                            <a:lnTo>
                              <a:pt x="120" y="192"/>
                            </a:lnTo>
                            <a:lnTo>
                              <a:pt x="72" y="223"/>
                            </a:lnTo>
                            <a:lnTo>
                              <a:pt x="0" y="95"/>
                            </a:lnTo>
                            <a:lnTo>
                              <a:pt x="57" y="0"/>
                            </a:lnTo>
                            <a:lnTo>
                              <a:pt x="110" y="3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97" name="Oval 122"/>
                    <p:cNvSpPr>
                      <a:spLocks noChangeArrowheads="1"/>
                    </p:cNvSpPr>
                    <p:nvPr/>
                  </p:nvSpPr>
                  <p:spPr bwMode="auto">
                    <a:xfrm>
                      <a:off x="4182" y="1336"/>
                      <a:ext cx="129"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8" name="Oval 123"/>
                    <p:cNvSpPr>
                      <a:spLocks noChangeArrowheads="1"/>
                    </p:cNvSpPr>
                    <p:nvPr/>
                  </p:nvSpPr>
                  <p:spPr bwMode="auto">
                    <a:xfrm>
                      <a:off x="4071" y="982"/>
                      <a:ext cx="168" cy="12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9" name="Freeform 124"/>
                    <p:cNvSpPr>
                      <a:spLocks/>
                    </p:cNvSpPr>
                    <p:nvPr/>
                  </p:nvSpPr>
                  <p:spPr bwMode="auto">
                    <a:xfrm>
                      <a:off x="4224" y="1313"/>
                      <a:ext cx="85" cy="39"/>
                    </a:xfrm>
                    <a:custGeom>
                      <a:avLst/>
                      <a:gdLst>
                        <a:gd name="T0" fmla="*/ 84 w 85"/>
                        <a:gd name="T1" fmla="*/ 24 h 39"/>
                        <a:gd name="T2" fmla="*/ 58 w 85"/>
                        <a:gd name="T3" fmla="*/ 38 h 39"/>
                        <a:gd name="T4" fmla="*/ 0 w 85"/>
                        <a:gd name="T5" fmla="*/ 18 h 39"/>
                        <a:gd name="T6" fmla="*/ 58 w 85"/>
                        <a:gd name="T7" fmla="*/ 0 h 39"/>
                        <a:gd name="T8" fmla="*/ 84 w 85"/>
                        <a:gd name="T9" fmla="*/ 24 h 39"/>
                      </a:gdLst>
                      <a:ahLst/>
                      <a:cxnLst>
                        <a:cxn ang="0">
                          <a:pos x="T0" y="T1"/>
                        </a:cxn>
                        <a:cxn ang="0">
                          <a:pos x="T2" y="T3"/>
                        </a:cxn>
                        <a:cxn ang="0">
                          <a:pos x="T4" y="T5"/>
                        </a:cxn>
                        <a:cxn ang="0">
                          <a:pos x="T6" y="T7"/>
                        </a:cxn>
                        <a:cxn ang="0">
                          <a:pos x="T8" y="T9"/>
                        </a:cxn>
                      </a:cxnLst>
                      <a:rect l="0" t="0" r="r" b="b"/>
                      <a:pathLst>
                        <a:path w="85" h="39">
                          <a:moveTo>
                            <a:pt x="84" y="24"/>
                          </a:moveTo>
                          <a:lnTo>
                            <a:pt x="58" y="38"/>
                          </a:lnTo>
                          <a:lnTo>
                            <a:pt x="0" y="18"/>
                          </a:lnTo>
                          <a:lnTo>
                            <a:pt x="58" y="0"/>
                          </a:lnTo>
                          <a:lnTo>
                            <a:pt x="84" y="24"/>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95" name="Freeform 125"/>
                  <p:cNvSpPr>
                    <a:spLocks/>
                  </p:cNvSpPr>
                  <p:nvPr/>
                </p:nvSpPr>
                <p:spPr bwMode="auto">
                  <a:xfrm>
                    <a:off x="4209" y="1042"/>
                    <a:ext cx="47" cy="68"/>
                  </a:xfrm>
                  <a:custGeom>
                    <a:avLst/>
                    <a:gdLst>
                      <a:gd name="T0" fmla="*/ 23 w 47"/>
                      <a:gd name="T1" fmla="*/ 0 h 68"/>
                      <a:gd name="T2" fmla="*/ 46 w 47"/>
                      <a:gd name="T3" fmla="*/ 1 h 68"/>
                      <a:gd name="T4" fmla="*/ 38 w 47"/>
                      <a:gd name="T5" fmla="*/ 67 h 68"/>
                      <a:gd name="T6" fmla="*/ 0 w 47"/>
                      <a:gd name="T7" fmla="*/ 54 h 68"/>
                      <a:gd name="T8" fmla="*/ 23 w 47"/>
                      <a:gd name="T9" fmla="*/ 0 h 68"/>
                    </a:gdLst>
                    <a:ahLst/>
                    <a:cxnLst>
                      <a:cxn ang="0">
                        <a:pos x="T0" y="T1"/>
                      </a:cxn>
                      <a:cxn ang="0">
                        <a:pos x="T2" y="T3"/>
                      </a:cxn>
                      <a:cxn ang="0">
                        <a:pos x="T4" y="T5"/>
                      </a:cxn>
                      <a:cxn ang="0">
                        <a:pos x="T6" y="T7"/>
                      </a:cxn>
                      <a:cxn ang="0">
                        <a:pos x="T8" y="T9"/>
                      </a:cxn>
                    </a:cxnLst>
                    <a:rect l="0" t="0" r="r" b="b"/>
                    <a:pathLst>
                      <a:path w="47" h="68">
                        <a:moveTo>
                          <a:pt x="23" y="0"/>
                        </a:moveTo>
                        <a:lnTo>
                          <a:pt x="46" y="1"/>
                        </a:lnTo>
                        <a:lnTo>
                          <a:pt x="38" y="67"/>
                        </a:lnTo>
                        <a:lnTo>
                          <a:pt x="0" y="54"/>
                        </a:lnTo>
                        <a:lnTo>
                          <a:pt x="23"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185" name="Group 126"/>
                <p:cNvGrpSpPr>
                  <a:grpSpLocks/>
                </p:cNvGrpSpPr>
                <p:nvPr/>
              </p:nvGrpSpPr>
              <p:grpSpPr bwMode="auto">
                <a:xfrm>
                  <a:off x="3926" y="902"/>
                  <a:ext cx="385" cy="556"/>
                  <a:chOff x="3926" y="902"/>
                  <a:chExt cx="385" cy="556"/>
                </a:xfrm>
              </p:grpSpPr>
              <p:sp>
                <p:nvSpPr>
                  <p:cNvPr id="188" name="Oval 127"/>
                  <p:cNvSpPr>
                    <a:spLocks noChangeArrowheads="1"/>
                  </p:cNvSpPr>
                  <p:nvPr/>
                </p:nvSpPr>
                <p:spPr bwMode="auto">
                  <a:xfrm>
                    <a:off x="3961" y="1228"/>
                    <a:ext cx="314"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89" name="Oval 128"/>
                  <p:cNvSpPr>
                    <a:spLocks noChangeArrowheads="1"/>
                  </p:cNvSpPr>
                  <p:nvPr/>
                </p:nvSpPr>
                <p:spPr bwMode="auto">
                  <a:xfrm>
                    <a:off x="3997" y="1065"/>
                    <a:ext cx="314" cy="231"/>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0" name="Oval 129"/>
                  <p:cNvSpPr>
                    <a:spLocks noChangeArrowheads="1"/>
                  </p:cNvSpPr>
                  <p:nvPr/>
                </p:nvSpPr>
                <p:spPr bwMode="auto">
                  <a:xfrm>
                    <a:off x="3926" y="902"/>
                    <a:ext cx="241"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1" name="Oval 130"/>
                  <p:cNvSpPr>
                    <a:spLocks noChangeArrowheads="1"/>
                  </p:cNvSpPr>
                  <p:nvPr/>
                </p:nvSpPr>
                <p:spPr bwMode="auto">
                  <a:xfrm>
                    <a:off x="4071" y="1010"/>
                    <a:ext cx="131"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2" name="Freeform 131"/>
                  <p:cNvSpPr>
                    <a:spLocks/>
                  </p:cNvSpPr>
                  <p:nvPr/>
                </p:nvSpPr>
                <p:spPr bwMode="auto">
                  <a:xfrm>
                    <a:off x="4000" y="990"/>
                    <a:ext cx="208" cy="202"/>
                  </a:xfrm>
                  <a:custGeom>
                    <a:avLst/>
                    <a:gdLst>
                      <a:gd name="T0" fmla="*/ 146 w 208"/>
                      <a:gd name="T1" fmla="*/ 8 h 202"/>
                      <a:gd name="T2" fmla="*/ 145 w 208"/>
                      <a:gd name="T3" fmla="*/ 32 h 202"/>
                      <a:gd name="T4" fmla="*/ 194 w 208"/>
                      <a:gd name="T5" fmla="*/ 77 h 202"/>
                      <a:gd name="T6" fmla="*/ 207 w 208"/>
                      <a:gd name="T7" fmla="*/ 82 h 202"/>
                      <a:gd name="T8" fmla="*/ 133 w 208"/>
                      <a:gd name="T9" fmla="*/ 201 h 202"/>
                      <a:gd name="T10" fmla="*/ 0 w 208"/>
                      <a:gd name="T11" fmla="*/ 0 h 202"/>
                      <a:gd name="T12" fmla="*/ 146 w 208"/>
                      <a:gd name="T13" fmla="*/ 8 h 202"/>
                    </a:gdLst>
                    <a:ahLst/>
                    <a:cxnLst>
                      <a:cxn ang="0">
                        <a:pos x="T0" y="T1"/>
                      </a:cxn>
                      <a:cxn ang="0">
                        <a:pos x="T2" y="T3"/>
                      </a:cxn>
                      <a:cxn ang="0">
                        <a:pos x="T4" y="T5"/>
                      </a:cxn>
                      <a:cxn ang="0">
                        <a:pos x="T6" y="T7"/>
                      </a:cxn>
                      <a:cxn ang="0">
                        <a:pos x="T8" y="T9"/>
                      </a:cxn>
                      <a:cxn ang="0">
                        <a:pos x="T10" y="T11"/>
                      </a:cxn>
                      <a:cxn ang="0">
                        <a:pos x="T12" y="T13"/>
                      </a:cxn>
                    </a:cxnLst>
                    <a:rect l="0" t="0" r="r" b="b"/>
                    <a:pathLst>
                      <a:path w="208" h="202">
                        <a:moveTo>
                          <a:pt x="146" y="8"/>
                        </a:moveTo>
                        <a:lnTo>
                          <a:pt x="145" y="32"/>
                        </a:lnTo>
                        <a:lnTo>
                          <a:pt x="194" y="77"/>
                        </a:lnTo>
                        <a:lnTo>
                          <a:pt x="207" y="82"/>
                        </a:lnTo>
                        <a:lnTo>
                          <a:pt x="133" y="201"/>
                        </a:lnTo>
                        <a:lnTo>
                          <a:pt x="0" y="0"/>
                        </a:lnTo>
                        <a:lnTo>
                          <a:pt x="146" y="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sp>
                <p:nvSpPr>
                  <p:cNvPr id="193" name="Freeform 132"/>
                  <p:cNvSpPr>
                    <a:spLocks/>
                  </p:cNvSpPr>
                  <p:nvPr/>
                </p:nvSpPr>
                <p:spPr bwMode="auto">
                  <a:xfrm>
                    <a:off x="4103" y="1271"/>
                    <a:ext cx="133" cy="54"/>
                  </a:xfrm>
                  <a:custGeom>
                    <a:avLst/>
                    <a:gdLst>
                      <a:gd name="T0" fmla="*/ 117 w 133"/>
                      <a:gd name="T1" fmla="*/ 8 h 54"/>
                      <a:gd name="T2" fmla="*/ 132 w 133"/>
                      <a:gd name="T3" fmla="*/ 25 h 54"/>
                      <a:gd name="T4" fmla="*/ 0 w 133"/>
                      <a:gd name="T5" fmla="*/ 53 h 54"/>
                      <a:gd name="T6" fmla="*/ 4 w 133"/>
                      <a:gd name="T7" fmla="*/ 0 h 54"/>
                      <a:gd name="T8" fmla="*/ 117 w 133"/>
                      <a:gd name="T9" fmla="*/ 8 h 54"/>
                    </a:gdLst>
                    <a:ahLst/>
                    <a:cxnLst>
                      <a:cxn ang="0">
                        <a:pos x="T0" y="T1"/>
                      </a:cxn>
                      <a:cxn ang="0">
                        <a:pos x="T2" y="T3"/>
                      </a:cxn>
                      <a:cxn ang="0">
                        <a:pos x="T4" y="T5"/>
                      </a:cxn>
                      <a:cxn ang="0">
                        <a:pos x="T6" y="T7"/>
                      </a:cxn>
                      <a:cxn ang="0">
                        <a:pos x="T8" y="T9"/>
                      </a:cxn>
                    </a:cxnLst>
                    <a:rect l="0" t="0" r="r" b="b"/>
                    <a:pathLst>
                      <a:path w="133" h="54">
                        <a:moveTo>
                          <a:pt x="117" y="8"/>
                        </a:moveTo>
                        <a:lnTo>
                          <a:pt x="132" y="25"/>
                        </a:lnTo>
                        <a:lnTo>
                          <a:pt x="0" y="53"/>
                        </a:lnTo>
                        <a:lnTo>
                          <a:pt x="4" y="0"/>
                        </a:lnTo>
                        <a:lnTo>
                          <a:pt x="117" y="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86" name="Oval 133"/>
                <p:cNvSpPr>
                  <a:spLocks noChangeArrowheads="1"/>
                </p:cNvSpPr>
                <p:nvPr/>
              </p:nvSpPr>
              <p:spPr bwMode="auto">
                <a:xfrm>
                  <a:off x="3926" y="1391"/>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87" name="Freeform 134"/>
                <p:cNvSpPr>
                  <a:spLocks/>
                </p:cNvSpPr>
                <p:nvPr/>
              </p:nvSpPr>
              <p:spPr bwMode="auto">
                <a:xfrm>
                  <a:off x="4041" y="1378"/>
                  <a:ext cx="87" cy="65"/>
                </a:xfrm>
                <a:custGeom>
                  <a:avLst/>
                  <a:gdLst>
                    <a:gd name="T0" fmla="*/ 34 w 87"/>
                    <a:gd name="T1" fmla="*/ 64 h 65"/>
                    <a:gd name="T2" fmla="*/ 86 w 87"/>
                    <a:gd name="T3" fmla="*/ 41 h 65"/>
                    <a:gd name="T4" fmla="*/ 27 w 87"/>
                    <a:gd name="T5" fmla="*/ 0 h 65"/>
                    <a:gd name="T6" fmla="*/ 0 w 87"/>
                    <a:gd name="T7" fmla="*/ 23 h 65"/>
                    <a:gd name="T8" fmla="*/ 34 w 87"/>
                    <a:gd name="T9" fmla="*/ 64 h 65"/>
                  </a:gdLst>
                  <a:ahLst/>
                  <a:cxnLst>
                    <a:cxn ang="0">
                      <a:pos x="T0" y="T1"/>
                    </a:cxn>
                    <a:cxn ang="0">
                      <a:pos x="T2" y="T3"/>
                    </a:cxn>
                    <a:cxn ang="0">
                      <a:pos x="T4" y="T5"/>
                    </a:cxn>
                    <a:cxn ang="0">
                      <a:pos x="T6" y="T7"/>
                    </a:cxn>
                    <a:cxn ang="0">
                      <a:pos x="T8" y="T9"/>
                    </a:cxn>
                  </a:cxnLst>
                  <a:rect l="0" t="0" r="r" b="b"/>
                  <a:pathLst>
                    <a:path w="87" h="65">
                      <a:moveTo>
                        <a:pt x="34" y="64"/>
                      </a:moveTo>
                      <a:lnTo>
                        <a:pt x="86" y="41"/>
                      </a:lnTo>
                      <a:lnTo>
                        <a:pt x="27" y="0"/>
                      </a:lnTo>
                      <a:lnTo>
                        <a:pt x="0" y="23"/>
                      </a:lnTo>
                      <a:lnTo>
                        <a:pt x="34" y="64"/>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80" name="Oval 135"/>
              <p:cNvSpPr>
                <a:spLocks noChangeArrowheads="1"/>
              </p:cNvSpPr>
              <p:nvPr/>
            </p:nvSpPr>
            <p:spPr bwMode="auto">
              <a:xfrm>
                <a:off x="3567" y="1513"/>
                <a:ext cx="204" cy="14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81" name="Oval 136"/>
              <p:cNvSpPr>
                <a:spLocks noChangeArrowheads="1"/>
              </p:cNvSpPr>
              <p:nvPr/>
            </p:nvSpPr>
            <p:spPr bwMode="auto">
              <a:xfrm>
                <a:off x="3742" y="1513"/>
                <a:ext cx="168" cy="12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82" name="Oval 137"/>
              <p:cNvSpPr>
                <a:spLocks noChangeArrowheads="1"/>
              </p:cNvSpPr>
              <p:nvPr/>
            </p:nvSpPr>
            <p:spPr bwMode="auto">
              <a:xfrm>
                <a:off x="3843" y="1469"/>
                <a:ext cx="166" cy="12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83" name="Freeform 138"/>
              <p:cNvSpPr>
                <a:spLocks/>
              </p:cNvSpPr>
              <p:nvPr/>
            </p:nvSpPr>
            <p:spPr bwMode="auto">
              <a:xfrm>
                <a:off x="3696" y="1448"/>
                <a:ext cx="345" cy="171"/>
              </a:xfrm>
              <a:custGeom>
                <a:avLst/>
                <a:gdLst>
                  <a:gd name="T0" fmla="*/ 321 w 345"/>
                  <a:gd name="T1" fmla="*/ 49 h 171"/>
                  <a:gd name="T2" fmla="*/ 288 w 345"/>
                  <a:gd name="T3" fmla="*/ 60 h 171"/>
                  <a:gd name="T4" fmla="*/ 195 w 345"/>
                  <a:gd name="T5" fmla="*/ 129 h 171"/>
                  <a:gd name="T6" fmla="*/ 174 w 345"/>
                  <a:gd name="T7" fmla="*/ 158 h 171"/>
                  <a:gd name="T8" fmla="*/ 73 w 345"/>
                  <a:gd name="T9" fmla="*/ 158 h 171"/>
                  <a:gd name="T10" fmla="*/ 52 w 345"/>
                  <a:gd name="T11" fmla="*/ 170 h 171"/>
                  <a:gd name="T12" fmla="*/ 0 w 345"/>
                  <a:gd name="T13" fmla="*/ 119 h 171"/>
                  <a:gd name="T14" fmla="*/ 233 w 345"/>
                  <a:gd name="T15" fmla="*/ 0 h 171"/>
                  <a:gd name="T16" fmla="*/ 344 w 345"/>
                  <a:gd name="T17" fmla="*/ 27 h 171"/>
                  <a:gd name="T18" fmla="*/ 321 w 345"/>
                  <a:gd name="T19" fmla="*/ 4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5" h="171">
                    <a:moveTo>
                      <a:pt x="321" y="49"/>
                    </a:moveTo>
                    <a:lnTo>
                      <a:pt x="288" y="60"/>
                    </a:lnTo>
                    <a:lnTo>
                      <a:pt x="195" y="129"/>
                    </a:lnTo>
                    <a:lnTo>
                      <a:pt x="174" y="158"/>
                    </a:lnTo>
                    <a:lnTo>
                      <a:pt x="73" y="158"/>
                    </a:lnTo>
                    <a:lnTo>
                      <a:pt x="52" y="170"/>
                    </a:lnTo>
                    <a:lnTo>
                      <a:pt x="0" y="119"/>
                    </a:lnTo>
                    <a:lnTo>
                      <a:pt x="233" y="0"/>
                    </a:lnTo>
                    <a:lnTo>
                      <a:pt x="344" y="27"/>
                    </a:lnTo>
                    <a:lnTo>
                      <a:pt x="321" y="49"/>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150" name="Group 139"/>
            <p:cNvGrpSpPr>
              <a:grpSpLocks/>
            </p:cNvGrpSpPr>
            <p:nvPr/>
          </p:nvGrpSpPr>
          <p:grpSpPr bwMode="auto">
            <a:xfrm>
              <a:off x="2248" y="907"/>
              <a:ext cx="556" cy="525"/>
              <a:chOff x="2248" y="907"/>
              <a:chExt cx="556" cy="525"/>
            </a:xfrm>
          </p:grpSpPr>
          <p:grpSp>
            <p:nvGrpSpPr>
              <p:cNvPr id="164" name="Group 140"/>
              <p:cNvGrpSpPr>
                <a:grpSpLocks/>
              </p:cNvGrpSpPr>
              <p:nvPr/>
            </p:nvGrpSpPr>
            <p:grpSpPr bwMode="auto">
              <a:xfrm>
                <a:off x="2248" y="982"/>
                <a:ext cx="299" cy="314"/>
                <a:chOff x="2248" y="982"/>
                <a:chExt cx="299" cy="314"/>
              </a:xfrm>
            </p:grpSpPr>
            <p:sp>
              <p:nvSpPr>
                <p:cNvPr id="175" name="Oval 141"/>
                <p:cNvSpPr>
                  <a:spLocks noChangeArrowheads="1"/>
                </p:cNvSpPr>
                <p:nvPr/>
              </p:nvSpPr>
              <p:spPr bwMode="auto">
                <a:xfrm>
                  <a:off x="2248" y="1091"/>
                  <a:ext cx="129" cy="9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6" name="Oval 142"/>
                <p:cNvSpPr>
                  <a:spLocks noChangeArrowheads="1"/>
                </p:cNvSpPr>
                <p:nvPr/>
              </p:nvSpPr>
              <p:spPr bwMode="auto">
                <a:xfrm>
                  <a:off x="2270" y="1174"/>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7" name="Oval 143"/>
                <p:cNvSpPr>
                  <a:spLocks noChangeArrowheads="1"/>
                </p:cNvSpPr>
                <p:nvPr/>
              </p:nvSpPr>
              <p:spPr bwMode="auto">
                <a:xfrm>
                  <a:off x="2307" y="982"/>
                  <a:ext cx="240"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8" name="Freeform 144"/>
                <p:cNvSpPr>
                  <a:spLocks/>
                </p:cNvSpPr>
                <p:nvPr/>
              </p:nvSpPr>
              <p:spPr bwMode="auto">
                <a:xfrm>
                  <a:off x="2291" y="1104"/>
                  <a:ext cx="84" cy="95"/>
                </a:xfrm>
                <a:custGeom>
                  <a:avLst/>
                  <a:gdLst>
                    <a:gd name="T0" fmla="*/ 47 w 84"/>
                    <a:gd name="T1" fmla="*/ 0 h 95"/>
                    <a:gd name="T2" fmla="*/ 0 w 84"/>
                    <a:gd name="T3" fmla="*/ 18 h 95"/>
                    <a:gd name="T4" fmla="*/ 1 w 84"/>
                    <a:gd name="T5" fmla="*/ 76 h 95"/>
                    <a:gd name="T6" fmla="*/ 16 w 84"/>
                    <a:gd name="T7" fmla="*/ 94 h 95"/>
                    <a:gd name="T8" fmla="*/ 83 w 84"/>
                    <a:gd name="T9" fmla="*/ 76 h 95"/>
                    <a:gd name="T10" fmla="*/ 47 w 84"/>
                    <a:gd name="T11" fmla="*/ 0 h 95"/>
                  </a:gdLst>
                  <a:ahLst/>
                  <a:cxnLst>
                    <a:cxn ang="0">
                      <a:pos x="T0" y="T1"/>
                    </a:cxn>
                    <a:cxn ang="0">
                      <a:pos x="T2" y="T3"/>
                    </a:cxn>
                    <a:cxn ang="0">
                      <a:pos x="T4" y="T5"/>
                    </a:cxn>
                    <a:cxn ang="0">
                      <a:pos x="T6" y="T7"/>
                    </a:cxn>
                    <a:cxn ang="0">
                      <a:pos x="T8" y="T9"/>
                    </a:cxn>
                    <a:cxn ang="0">
                      <a:pos x="T10" y="T11"/>
                    </a:cxn>
                  </a:cxnLst>
                  <a:rect l="0" t="0" r="r" b="b"/>
                  <a:pathLst>
                    <a:path w="84" h="95">
                      <a:moveTo>
                        <a:pt x="47" y="0"/>
                      </a:moveTo>
                      <a:lnTo>
                        <a:pt x="0" y="18"/>
                      </a:lnTo>
                      <a:lnTo>
                        <a:pt x="1" y="76"/>
                      </a:lnTo>
                      <a:lnTo>
                        <a:pt x="16" y="94"/>
                      </a:lnTo>
                      <a:lnTo>
                        <a:pt x="83" y="76"/>
                      </a:lnTo>
                      <a:lnTo>
                        <a:pt x="47"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165" name="Group 145"/>
              <p:cNvGrpSpPr>
                <a:grpSpLocks/>
              </p:cNvGrpSpPr>
              <p:nvPr/>
            </p:nvGrpSpPr>
            <p:grpSpPr bwMode="auto">
              <a:xfrm>
                <a:off x="2344" y="907"/>
                <a:ext cx="460" cy="525"/>
                <a:chOff x="2344" y="907"/>
                <a:chExt cx="460" cy="525"/>
              </a:xfrm>
            </p:grpSpPr>
            <p:sp>
              <p:nvSpPr>
                <p:cNvPr id="167" name="Oval 146"/>
                <p:cNvSpPr>
                  <a:spLocks noChangeArrowheads="1"/>
                </p:cNvSpPr>
                <p:nvPr/>
              </p:nvSpPr>
              <p:spPr bwMode="auto">
                <a:xfrm>
                  <a:off x="2491" y="929"/>
                  <a:ext cx="313"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8" name="Oval 147"/>
                <p:cNvSpPr>
                  <a:spLocks noChangeArrowheads="1"/>
                </p:cNvSpPr>
                <p:nvPr/>
              </p:nvSpPr>
              <p:spPr bwMode="auto">
                <a:xfrm>
                  <a:off x="2344" y="1091"/>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9" name="Oval 148"/>
                <p:cNvSpPr>
                  <a:spLocks noChangeArrowheads="1"/>
                </p:cNvSpPr>
                <p:nvPr/>
              </p:nvSpPr>
              <p:spPr bwMode="auto">
                <a:xfrm>
                  <a:off x="2380" y="1174"/>
                  <a:ext cx="242" cy="17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0" name="Oval 149"/>
                <p:cNvSpPr>
                  <a:spLocks noChangeArrowheads="1"/>
                </p:cNvSpPr>
                <p:nvPr/>
              </p:nvSpPr>
              <p:spPr bwMode="auto">
                <a:xfrm>
                  <a:off x="2454" y="1254"/>
                  <a:ext cx="240" cy="17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1" name="Oval 150"/>
                <p:cNvSpPr>
                  <a:spLocks noChangeArrowheads="1"/>
                </p:cNvSpPr>
                <p:nvPr/>
              </p:nvSpPr>
              <p:spPr bwMode="auto">
                <a:xfrm>
                  <a:off x="2471" y="1042"/>
                  <a:ext cx="214" cy="151"/>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2" name="Oval 151"/>
                <p:cNvSpPr>
                  <a:spLocks noChangeArrowheads="1"/>
                </p:cNvSpPr>
                <p:nvPr/>
              </p:nvSpPr>
              <p:spPr bwMode="auto">
                <a:xfrm>
                  <a:off x="2656" y="907"/>
                  <a:ext cx="129"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3" name="Freeform 152"/>
                <p:cNvSpPr>
                  <a:spLocks/>
                </p:cNvSpPr>
                <p:nvPr/>
              </p:nvSpPr>
              <p:spPr bwMode="auto">
                <a:xfrm>
                  <a:off x="2541" y="1010"/>
                  <a:ext cx="151" cy="76"/>
                </a:xfrm>
                <a:custGeom>
                  <a:avLst/>
                  <a:gdLst>
                    <a:gd name="T0" fmla="*/ 0 w 151"/>
                    <a:gd name="T1" fmla="*/ 20 h 76"/>
                    <a:gd name="T2" fmla="*/ 19 w 151"/>
                    <a:gd name="T3" fmla="*/ 56 h 76"/>
                    <a:gd name="T4" fmla="*/ 150 w 151"/>
                    <a:gd name="T5" fmla="*/ 75 h 76"/>
                    <a:gd name="T6" fmla="*/ 150 w 151"/>
                    <a:gd name="T7" fmla="*/ 28 h 76"/>
                    <a:gd name="T8" fmla="*/ 9 w 151"/>
                    <a:gd name="T9" fmla="*/ 0 h 76"/>
                    <a:gd name="T10" fmla="*/ 0 w 151"/>
                    <a:gd name="T11" fmla="*/ 20 h 76"/>
                  </a:gdLst>
                  <a:ahLst/>
                  <a:cxnLst>
                    <a:cxn ang="0">
                      <a:pos x="T0" y="T1"/>
                    </a:cxn>
                    <a:cxn ang="0">
                      <a:pos x="T2" y="T3"/>
                    </a:cxn>
                    <a:cxn ang="0">
                      <a:pos x="T4" y="T5"/>
                    </a:cxn>
                    <a:cxn ang="0">
                      <a:pos x="T6" y="T7"/>
                    </a:cxn>
                    <a:cxn ang="0">
                      <a:pos x="T8" y="T9"/>
                    </a:cxn>
                    <a:cxn ang="0">
                      <a:pos x="T10" y="T11"/>
                    </a:cxn>
                  </a:cxnLst>
                  <a:rect l="0" t="0" r="r" b="b"/>
                  <a:pathLst>
                    <a:path w="151" h="76">
                      <a:moveTo>
                        <a:pt x="0" y="20"/>
                      </a:moveTo>
                      <a:lnTo>
                        <a:pt x="19" y="56"/>
                      </a:lnTo>
                      <a:lnTo>
                        <a:pt x="150" y="75"/>
                      </a:lnTo>
                      <a:lnTo>
                        <a:pt x="150" y="28"/>
                      </a:lnTo>
                      <a:lnTo>
                        <a:pt x="9" y="0"/>
                      </a:lnTo>
                      <a:lnTo>
                        <a:pt x="0" y="2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sp>
              <p:nvSpPr>
                <p:cNvPr id="174" name="Freeform 153"/>
                <p:cNvSpPr>
                  <a:spLocks/>
                </p:cNvSpPr>
                <p:nvPr/>
              </p:nvSpPr>
              <p:spPr bwMode="auto">
                <a:xfrm>
                  <a:off x="2394" y="1149"/>
                  <a:ext cx="172" cy="159"/>
                </a:xfrm>
                <a:custGeom>
                  <a:avLst/>
                  <a:gdLst>
                    <a:gd name="T0" fmla="*/ 106 w 172"/>
                    <a:gd name="T1" fmla="*/ 0 h 159"/>
                    <a:gd name="T2" fmla="*/ 0 w 172"/>
                    <a:gd name="T3" fmla="*/ 40 h 159"/>
                    <a:gd name="T4" fmla="*/ 44 w 172"/>
                    <a:gd name="T5" fmla="*/ 71 h 159"/>
                    <a:gd name="T6" fmla="*/ 50 w 172"/>
                    <a:gd name="T7" fmla="*/ 148 h 159"/>
                    <a:gd name="T8" fmla="*/ 75 w 172"/>
                    <a:gd name="T9" fmla="*/ 158 h 159"/>
                    <a:gd name="T10" fmla="*/ 164 w 172"/>
                    <a:gd name="T11" fmla="*/ 108 h 159"/>
                    <a:gd name="T12" fmla="*/ 171 w 172"/>
                    <a:gd name="T13" fmla="*/ 16 h 159"/>
                    <a:gd name="T14" fmla="*/ 106 w 172"/>
                    <a:gd name="T15" fmla="*/ 0 h 1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 h="159">
                      <a:moveTo>
                        <a:pt x="106" y="0"/>
                      </a:moveTo>
                      <a:lnTo>
                        <a:pt x="0" y="40"/>
                      </a:lnTo>
                      <a:lnTo>
                        <a:pt x="44" y="71"/>
                      </a:lnTo>
                      <a:lnTo>
                        <a:pt x="50" y="148"/>
                      </a:lnTo>
                      <a:lnTo>
                        <a:pt x="75" y="158"/>
                      </a:lnTo>
                      <a:lnTo>
                        <a:pt x="164" y="108"/>
                      </a:lnTo>
                      <a:lnTo>
                        <a:pt x="171" y="16"/>
                      </a:lnTo>
                      <a:lnTo>
                        <a:pt x="106"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66" name="Freeform 154"/>
              <p:cNvSpPr>
                <a:spLocks/>
              </p:cNvSpPr>
              <p:nvPr/>
            </p:nvSpPr>
            <p:spPr bwMode="auto">
              <a:xfrm>
                <a:off x="2650" y="963"/>
                <a:ext cx="88" cy="75"/>
              </a:xfrm>
              <a:custGeom>
                <a:avLst/>
                <a:gdLst>
                  <a:gd name="T0" fmla="*/ 0 w 88"/>
                  <a:gd name="T1" fmla="*/ 39 h 75"/>
                  <a:gd name="T2" fmla="*/ 37 w 88"/>
                  <a:gd name="T3" fmla="*/ 0 h 75"/>
                  <a:gd name="T4" fmla="*/ 87 w 88"/>
                  <a:gd name="T5" fmla="*/ 39 h 75"/>
                  <a:gd name="T6" fmla="*/ 45 w 88"/>
                  <a:gd name="T7" fmla="*/ 74 h 75"/>
                  <a:gd name="T8" fmla="*/ 0 w 88"/>
                  <a:gd name="T9" fmla="*/ 39 h 75"/>
                </a:gdLst>
                <a:ahLst/>
                <a:cxnLst>
                  <a:cxn ang="0">
                    <a:pos x="T0" y="T1"/>
                  </a:cxn>
                  <a:cxn ang="0">
                    <a:pos x="T2" y="T3"/>
                  </a:cxn>
                  <a:cxn ang="0">
                    <a:pos x="T4" y="T5"/>
                  </a:cxn>
                  <a:cxn ang="0">
                    <a:pos x="T6" y="T7"/>
                  </a:cxn>
                  <a:cxn ang="0">
                    <a:pos x="T8" y="T9"/>
                  </a:cxn>
                </a:cxnLst>
                <a:rect l="0" t="0" r="r" b="b"/>
                <a:pathLst>
                  <a:path w="88" h="75">
                    <a:moveTo>
                      <a:pt x="0" y="39"/>
                    </a:moveTo>
                    <a:lnTo>
                      <a:pt x="37" y="0"/>
                    </a:lnTo>
                    <a:lnTo>
                      <a:pt x="87" y="39"/>
                    </a:lnTo>
                    <a:lnTo>
                      <a:pt x="45" y="74"/>
                    </a:lnTo>
                    <a:lnTo>
                      <a:pt x="0" y="39"/>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151" name="Group 155"/>
            <p:cNvGrpSpPr>
              <a:grpSpLocks/>
            </p:cNvGrpSpPr>
            <p:nvPr/>
          </p:nvGrpSpPr>
          <p:grpSpPr bwMode="auto">
            <a:xfrm>
              <a:off x="2529" y="820"/>
              <a:ext cx="1638" cy="883"/>
              <a:chOff x="2529" y="820"/>
              <a:chExt cx="1638" cy="883"/>
            </a:xfrm>
          </p:grpSpPr>
          <p:sp>
            <p:nvSpPr>
              <p:cNvPr id="152" name="Oval 156"/>
              <p:cNvSpPr>
                <a:spLocks noChangeArrowheads="1"/>
              </p:cNvSpPr>
              <p:nvPr/>
            </p:nvSpPr>
            <p:spPr bwMode="auto">
              <a:xfrm>
                <a:off x="3042" y="848"/>
                <a:ext cx="388" cy="28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3" name="Oval 157"/>
              <p:cNvSpPr>
                <a:spLocks noChangeArrowheads="1"/>
              </p:cNvSpPr>
              <p:nvPr/>
            </p:nvSpPr>
            <p:spPr bwMode="auto">
              <a:xfrm>
                <a:off x="3374" y="820"/>
                <a:ext cx="313"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4" name="Oval 158"/>
              <p:cNvSpPr>
                <a:spLocks noChangeArrowheads="1"/>
              </p:cNvSpPr>
              <p:nvPr/>
            </p:nvSpPr>
            <p:spPr bwMode="auto">
              <a:xfrm>
                <a:off x="3668" y="1065"/>
                <a:ext cx="499" cy="36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5" name="Oval 159"/>
              <p:cNvSpPr>
                <a:spLocks noChangeArrowheads="1"/>
              </p:cNvSpPr>
              <p:nvPr/>
            </p:nvSpPr>
            <p:spPr bwMode="auto">
              <a:xfrm>
                <a:off x="2712" y="1228"/>
                <a:ext cx="570" cy="42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6" name="Oval 160"/>
              <p:cNvSpPr>
                <a:spLocks noChangeArrowheads="1"/>
              </p:cNvSpPr>
              <p:nvPr/>
            </p:nvSpPr>
            <p:spPr bwMode="auto">
              <a:xfrm>
                <a:off x="3521" y="1282"/>
                <a:ext cx="422" cy="31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7" name="Oval 161"/>
              <p:cNvSpPr>
                <a:spLocks noChangeArrowheads="1"/>
              </p:cNvSpPr>
              <p:nvPr/>
            </p:nvSpPr>
            <p:spPr bwMode="auto">
              <a:xfrm>
                <a:off x="2564" y="1310"/>
                <a:ext cx="315" cy="229"/>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8" name="Oval 162"/>
              <p:cNvSpPr>
                <a:spLocks noChangeArrowheads="1"/>
              </p:cNvSpPr>
              <p:nvPr/>
            </p:nvSpPr>
            <p:spPr bwMode="auto">
              <a:xfrm>
                <a:off x="2529" y="1119"/>
                <a:ext cx="312"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9" name="Oval 163"/>
              <p:cNvSpPr>
                <a:spLocks noChangeArrowheads="1"/>
              </p:cNvSpPr>
              <p:nvPr/>
            </p:nvSpPr>
            <p:spPr bwMode="auto">
              <a:xfrm>
                <a:off x="2675" y="902"/>
                <a:ext cx="498" cy="36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0" name="Oval 164"/>
              <p:cNvSpPr>
                <a:spLocks noChangeArrowheads="1"/>
              </p:cNvSpPr>
              <p:nvPr/>
            </p:nvSpPr>
            <p:spPr bwMode="auto">
              <a:xfrm>
                <a:off x="3115" y="1336"/>
                <a:ext cx="500" cy="36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1" name="Oval 165"/>
              <p:cNvSpPr>
                <a:spLocks noChangeArrowheads="1"/>
              </p:cNvSpPr>
              <p:nvPr/>
            </p:nvSpPr>
            <p:spPr bwMode="auto">
              <a:xfrm>
                <a:off x="3742" y="929"/>
                <a:ext cx="386" cy="28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2" name="Oval 166"/>
              <p:cNvSpPr>
                <a:spLocks noChangeArrowheads="1"/>
              </p:cNvSpPr>
              <p:nvPr/>
            </p:nvSpPr>
            <p:spPr bwMode="auto">
              <a:xfrm>
                <a:off x="3631" y="820"/>
                <a:ext cx="351" cy="25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3" name="Freeform 167"/>
              <p:cNvSpPr>
                <a:spLocks/>
              </p:cNvSpPr>
              <p:nvPr/>
            </p:nvSpPr>
            <p:spPr bwMode="auto">
              <a:xfrm>
                <a:off x="2661" y="889"/>
                <a:ext cx="1415" cy="700"/>
              </a:xfrm>
              <a:custGeom>
                <a:avLst/>
                <a:gdLst>
                  <a:gd name="T0" fmla="*/ 436 w 1415"/>
                  <a:gd name="T1" fmla="*/ 70 h 700"/>
                  <a:gd name="T2" fmla="*/ 494 w 1415"/>
                  <a:gd name="T3" fmla="*/ 20 h 700"/>
                  <a:gd name="T4" fmla="*/ 759 w 1415"/>
                  <a:gd name="T5" fmla="*/ 24 h 700"/>
                  <a:gd name="T6" fmla="*/ 947 w 1415"/>
                  <a:gd name="T7" fmla="*/ 0 h 700"/>
                  <a:gd name="T8" fmla="*/ 1180 w 1415"/>
                  <a:gd name="T9" fmla="*/ 83 h 700"/>
                  <a:gd name="T10" fmla="*/ 1300 w 1415"/>
                  <a:gd name="T11" fmla="*/ 60 h 700"/>
                  <a:gd name="T12" fmla="*/ 1362 w 1415"/>
                  <a:gd name="T13" fmla="*/ 70 h 700"/>
                  <a:gd name="T14" fmla="*/ 1376 w 1415"/>
                  <a:gd name="T15" fmla="*/ 278 h 700"/>
                  <a:gd name="T16" fmla="*/ 1414 w 1415"/>
                  <a:gd name="T17" fmla="*/ 311 h 700"/>
                  <a:gd name="T18" fmla="*/ 1304 w 1415"/>
                  <a:gd name="T19" fmla="*/ 472 h 700"/>
                  <a:gd name="T20" fmla="*/ 1185 w 1415"/>
                  <a:gd name="T21" fmla="*/ 363 h 700"/>
                  <a:gd name="T22" fmla="*/ 1153 w 1415"/>
                  <a:gd name="T23" fmla="*/ 418 h 700"/>
                  <a:gd name="T24" fmla="*/ 986 w 1415"/>
                  <a:gd name="T25" fmla="*/ 640 h 700"/>
                  <a:gd name="T26" fmla="*/ 427 w 1415"/>
                  <a:gd name="T27" fmla="*/ 699 h 700"/>
                  <a:gd name="T28" fmla="*/ 135 w 1415"/>
                  <a:gd name="T29" fmla="*/ 655 h 700"/>
                  <a:gd name="T30" fmla="*/ 45 w 1415"/>
                  <a:gd name="T31" fmla="*/ 519 h 700"/>
                  <a:gd name="T32" fmla="*/ 45 w 1415"/>
                  <a:gd name="T33" fmla="*/ 379 h 700"/>
                  <a:gd name="T34" fmla="*/ 0 w 1415"/>
                  <a:gd name="T35" fmla="*/ 261 h 700"/>
                  <a:gd name="T36" fmla="*/ 436 w 1415"/>
                  <a:gd name="T37" fmla="*/ 70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15" h="700">
                    <a:moveTo>
                      <a:pt x="436" y="70"/>
                    </a:moveTo>
                    <a:lnTo>
                      <a:pt x="494" y="20"/>
                    </a:lnTo>
                    <a:lnTo>
                      <a:pt x="759" y="24"/>
                    </a:lnTo>
                    <a:lnTo>
                      <a:pt x="947" y="0"/>
                    </a:lnTo>
                    <a:lnTo>
                      <a:pt x="1180" y="83"/>
                    </a:lnTo>
                    <a:lnTo>
                      <a:pt x="1300" y="60"/>
                    </a:lnTo>
                    <a:lnTo>
                      <a:pt x="1362" y="70"/>
                    </a:lnTo>
                    <a:lnTo>
                      <a:pt x="1376" y="278"/>
                    </a:lnTo>
                    <a:lnTo>
                      <a:pt x="1414" y="311"/>
                    </a:lnTo>
                    <a:lnTo>
                      <a:pt x="1304" y="472"/>
                    </a:lnTo>
                    <a:lnTo>
                      <a:pt x="1185" y="363"/>
                    </a:lnTo>
                    <a:lnTo>
                      <a:pt x="1153" y="418"/>
                    </a:lnTo>
                    <a:lnTo>
                      <a:pt x="986" y="640"/>
                    </a:lnTo>
                    <a:lnTo>
                      <a:pt x="427" y="699"/>
                    </a:lnTo>
                    <a:lnTo>
                      <a:pt x="135" y="655"/>
                    </a:lnTo>
                    <a:lnTo>
                      <a:pt x="45" y="519"/>
                    </a:lnTo>
                    <a:lnTo>
                      <a:pt x="45" y="379"/>
                    </a:lnTo>
                    <a:lnTo>
                      <a:pt x="0" y="261"/>
                    </a:lnTo>
                    <a:lnTo>
                      <a:pt x="436" y="7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sp>
        <p:nvSpPr>
          <p:cNvPr id="6" name="AutoShape 519"/>
          <p:cNvSpPr>
            <a:spLocks noChangeArrowheads="1"/>
          </p:cNvSpPr>
          <p:nvPr/>
        </p:nvSpPr>
        <p:spPr bwMode="auto">
          <a:xfrm>
            <a:off x="1249372" y="2161141"/>
            <a:ext cx="6599979" cy="2080476"/>
          </a:xfrm>
          <a:prstGeom prst="roundRect">
            <a:avLst>
              <a:gd name="adj" fmla="val 13253"/>
            </a:avLst>
          </a:prstGeom>
          <a:solidFill>
            <a:srgbClr val="00FFFF"/>
          </a:solidFill>
          <a:ln w="6350">
            <a:solidFill>
              <a:schemeClr val="tx1"/>
            </a:solidFill>
            <a:prstDash val="dash"/>
            <a:round/>
            <a:headEnd/>
            <a:tailEnd/>
          </a:ln>
        </p:spPr>
        <p:txBody>
          <a:bodyPr wrap="none" anchor="ctr"/>
          <a:lstStyle/>
          <a:p>
            <a:endParaRPr lang="zh-CN" altLang="en-US" sz="1200" b="1">
              <a:latin typeface="微软雅黑" pitchFamily="34" charset="-122"/>
              <a:ea typeface="微软雅黑" pitchFamily="34" charset="-122"/>
            </a:endParaRPr>
          </a:p>
        </p:txBody>
      </p:sp>
      <p:sp>
        <p:nvSpPr>
          <p:cNvPr id="7" name="Oval 19"/>
          <p:cNvSpPr>
            <a:spLocks noChangeArrowheads="1"/>
          </p:cNvSpPr>
          <p:nvPr/>
        </p:nvSpPr>
        <p:spPr bwMode="auto">
          <a:xfrm>
            <a:off x="1610880" y="2561035"/>
            <a:ext cx="3059873" cy="1518650"/>
          </a:xfrm>
          <a:prstGeom prst="ellipse">
            <a:avLst/>
          </a:prstGeom>
          <a:solidFill>
            <a:srgbClr val="66FF99"/>
          </a:solidFill>
          <a:ln w="6350">
            <a:solidFill>
              <a:schemeClr val="tx1"/>
            </a:solidFill>
            <a:prstDash val="dash"/>
            <a:round/>
            <a:headEnd/>
            <a:tailEnd/>
          </a:ln>
        </p:spPr>
        <p:txBody>
          <a:bodyPr wrap="none" anchor="ctr"/>
          <a:lstStyle/>
          <a:p>
            <a:endParaRPr lang="zh-CN" altLang="en-US" sz="1200" b="1">
              <a:latin typeface="微软雅黑" pitchFamily="34" charset="-122"/>
              <a:ea typeface="微软雅黑" pitchFamily="34" charset="-122"/>
            </a:endParaRPr>
          </a:p>
        </p:txBody>
      </p:sp>
      <p:pic>
        <p:nvPicPr>
          <p:cNvPr id="8" name="Picture 222" descr="D-Link%20DI-713P%20Wireless%20Broadband%20route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238447" y="2355307"/>
            <a:ext cx="517648" cy="4850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Oval 21"/>
          <p:cNvSpPr>
            <a:spLocks noChangeArrowheads="1"/>
          </p:cNvSpPr>
          <p:nvPr/>
        </p:nvSpPr>
        <p:spPr bwMode="auto">
          <a:xfrm>
            <a:off x="4578629" y="2575637"/>
            <a:ext cx="2848707" cy="1504048"/>
          </a:xfrm>
          <a:prstGeom prst="ellipse">
            <a:avLst/>
          </a:prstGeom>
          <a:solidFill>
            <a:srgbClr val="FFCCFF"/>
          </a:solidFill>
          <a:ln w="6350" algn="ctr">
            <a:solidFill>
              <a:schemeClr val="tx1"/>
            </a:solidFill>
            <a:prstDash val="dash"/>
            <a:miter lim="800000"/>
            <a:headEnd/>
            <a:tailEnd/>
          </a:ln>
          <a:effectLst/>
        </p:spPr>
        <p:txBody>
          <a:bodyPr wrap="none" anchor="ctr"/>
          <a:lstStyle/>
          <a:p>
            <a:pPr algn="ctr"/>
            <a:endParaRPr lang="zh-CN" altLang="en-US" sz="1200" b="1">
              <a:latin typeface="微软雅黑" pitchFamily="34" charset="-122"/>
              <a:ea typeface="微软雅黑" pitchFamily="34" charset="-122"/>
            </a:endParaRPr>
          </a:p>
        </p:txBody>
      </p:sp>
      <p:sp>
        <p:nvSpPr>
          <p:cNvPr id="11" name="Text Box 45"/>
          <p:cNvSpPr txBox="1">
            <a:spLocks noChangeArrowheads="1"/>
          </p:cNvSpPr>
          <p:nvPr/>
        </p:nvSpPr>
        <p:spPr bwMode="auto">
          <a:xfrm>
            <a:off x="5986301" y="2763313"/>
            <a:ext cx="878471" cy="3740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85000"/>
              </a:lnSpc>
            </a:pPr>
            <a:r>
              <a:rPr lang="zh-CN" altLang="en-US" sz="1200" b="1" dirty="0">
                <a:latin typeface="微软雅黑" pitchFamily="34" charset="-122"/>
                <a:ea typeface="微软雅黑" pitchFamily="34" charset="-122"/>
              </a:rPr>
              <a:t>基本服务集</a:t>
            </a:r>
          </a:p>
          <a:p>
            <a:pPr eaLnBrk="1" hangingPunct="1">
              <a:lnSpc>
                <a:spcPct val="85000"/>
              </a:lnSpc>
            </a:pPr>
            <a:r>
              <a:rPr lang="zh-CN" altLang="en-US" sz="1200" b="1" dirty="0">
                <a:latin typeface="微软雅黑" pitchFamily="34" charset="-122"/>
                <a:ea typeface="微软雅黑" pitchFamily="34" charset="-122"/>
              </a:rPr>
              <a:t>       </a:t>
            </a:r>
            <a:r>
              <a:rPr lang="en-US" altLang="zh-CN" sz="1200" b="1" dirty="0">
                <a:latin typeface="微软雅黑" pitchFamily="34" charset="-122"/>
                <a:ea typeface="微软雅黑" pitchFamily="34" charset="-122"/>
              </a:rPr>
              <a:t>BSS</a:t>
            </a:r>
          </a:p>
        </p:txBody>
      </p:sp>
      <p:sp>
        <p:nvSpPr>
          <p:cNvPr id="12" name="Text Box 46"/>
          <p:cNvSpPr txBox="1">
            <a:spLocks noChangeArrowheads="1"/>
          </p:cNvSpPr>
          <p:nvPr/>
        </p:nvSpPr>
        <p:spPr bwMode="auto">
          <a:xfrm>
            <a:off x="1671139" y="2226525"/>
            <a:ext cx="1020160" cy="4250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1200" b="1" dirty="0">
                <a:latin typeface="微软雅黑" pitchFamily="34" charset="-122"/>
                <a:ea typeface="微软雅黑" pitchFamily="34" charset="-122"/>
              </a:rPr>
              <a:t>扩展的服务集</a:t>
            </a:r>
          </a:p>
          <a:p>
            <a:pPr algn="ctr" eaLnBrk="1" hangingPunct="1"/>
            <a:r>
              <a:rPr lang="en-US" altLang="zh-CN" sz="1200" b="1" dirty="0">
                <a:latin typeface="微软雅黑" pitchFamily="34" charset="-122"/>
                <a:ea typeface="微软雅黑" pitchFamily="34" charset="-122"/>
              </a:rPr>
              <a:t>ESS</a:t>
            </a:r>
          </a:p>
        </p:txBody>
      </p:sp>
      <p:sp>
        <p:nvSpPr>
          <p:cNvPr id="13" name="Text Box 175"/>
          <p:cNvSpPr txBox="1">
            <a:spLocks noChangeArrowheads="1"/>
          </p:cNvSpPr>
          <p:nvPr/>
        </p:nvSpPr>
        <p:spPr bwMode="auto">
          <a:xfrm>
            <a:off x="1737736" y="3157630"/>
            <a:ext cx="279361" cy="257872"/>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200" b="1" dirty="0">
                <a:solidFill>
                  <a:srgbClr val="0000FF"/>
                </a:solidFill>
                <a:latin typeface="微软雅黑" pitchFamily="34" charset="-122"/>
                <a:ea typeface="微软雅黑" pitchFamily="34" charset="-122"/>
              </a:rPr>
              <a:t>A</a:t>
            </a:r>
          </a:p>
        </p:txBody>
      </p:sp>
      <p:sp>
        <p:nvSpPr>
          <p:cNvPr id="14" name="Text Box 176"/>
          <p:cNvSpPr txBox="1">
            <a:spLocks noChangeArrowheads="1"/>
          </p:cNvSpPr>
          <p:nvPr/>
        </p:nvSpPr>
        <p:spPr bwMode="auto">
          <a:xfrm>
            <a:off x="6773674" y="3246987"/>
            <a:ext cx="270407" cy="2578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200" b="1" dirty="0">
                <a:solidFill>
                  <a:srgbClr val="0000FF"/>
                </a:solidFill>
                <a:latin typeface="微软雅黑" pitchFamily="34" charset="-122"/>
                <a:ea typeface="微软雅黑" pitchFamily="34" charset="-122"/>
              </a:rPr>
              <a:t>B</a:t>
            </a:r>
          </a:p>
        </p:txBody>
      </p:sp>
      <p:sp>
        <p:nvSpPr>
          <p:cNvPr id="16" name="AutoShape 180"/>
          <p:cNvSpPr>
            <a:spLocks noChangeArrowheads="1"/>
          </p:cNvSpPr>
          <p:nvPr/>
        </p:nvSpPr>
        <p:spPr bwMode="auto">
          <a:xfrm>
            <a:off x="4284710" y="3848861"/>
            <a:ext cx="466103" cy="298711"/>
          </a:xfrm>
          <a:prstGeom prst="wedgeRoundRectCallout">
            <a:avLst>
              <a:gd name="adj1" fmla="val 131898"/>
              <a:gd name="adj2" fmla="val -108287"/>
              <a:gd name="adj3" fmla="val 16667"/>
            </a:avLst>
          </a:prstGeom>
          <a:solidFill>
            <a:srgbClr val="FFFF00"/>
          </a:solidFill>
          <a:ln w="9525">
            <a:solidFill>
              <a:schemeClr val="tx1"/>
            </a:solidFill>
            <a:miter lim="800000"/>
            <a:headEnd/>
            <a:tailEnd/>
          </a:ln>
          <a:effectLst/>
        </p:spPr>
        <p:txBody>
          <a:bodyPr/>
          <a:lstStyle/>
          <a:p>
            <a:pPr algn="ctr">
              <a:defRPr/>
            </a:pPr>
            <a:endParaRPr lang="zh-CN" altLang="zh-CN" sz="1200" b="1">
              <a:latin typeface="微软雅黑" pitchFamily="34" charset="-122"/>
              <a:ea typeface="微软雅黑" pitchFamily="34" charset="-122"/>
            </a:endParaRPr>
          </a:p>
        </p:txBody>
      </p:sp>
      <p:sp>
        <p:nvSpPr>
          <p:cNvPr id="17" name="Text Box 178"/>
          <p:cNvSpPr txBox="1">
            <a:spLocks noChangeArrowheads="1"/>
          </p:cNvSpPr>
          <p:nvPr/>
        </p:nvSpPr>
        <p:spPr bwMode="auto">
          <a:xfrm>
            <a:off x="4276897" y="3859084"/>
            <a:ext cx="453404" cy="2550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200" b="1" dirty="0">
                <a:latin typeface="微软雅黑" pitchFamily="34" charset="-122"/>
                <a:ea typeface="微软雅黑" pitchFamily="34" charset="-122"/>
              </a:rPr>
              <a:t>漫游</a:t>
            </a:r>
          </a:p>
        </p:txBody>
      </p:sp>
      <p:sp>
        <p:nvSpPr>
          <p:cNvPr id="19" name="Text Box 50"/>
          <p:cNvSpPr txBox="1">
            <a:spLocks noChangeArrowheads="1"/>
          </p:cNvSpPr>
          <p:nvPr/>
        </p:nvSpPr>
        <p:spPr bwMode="auto">
          <a:xfrm>
            <a:off x="3694741" y="2299761"/>
            <a:ext cx="971741"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200" b="1" dirty="0" smtClean="0">
                <a:solidFill>
                  <a:srgbClr val="0000FF"/>
                </a:solidFill>
                <a:latin typeface="微软雅黑" pitchFamily="34" charset="-122"/>
                <a:ea typeface="微软雅黑" pitchFamily="34" charset="-122"/>
              </a:rPr>
              <a:t>接入点 </a:t>
            </a:r>
            <a:r>
              <a:rPr lang="en-US" altLang="zh-CN" sz="1200" b="1" dirty="0" smtClean="0">
                <a:solidFill>
                  <a:srgbClr val="0000FF"/>
                </a:solidFill>
                <a:latin typeface="微软雅黑" pitchFamily="34" charset="-122"/>
                <a:ea typeface="微软雅黑" pitchFamily="34" charset="-122"/>
              </a:rPr>
              <a:t>AP</a:t>
            </a:r>
            <a:r>
              <a:rPr lang="en-US" altLang="zh-CN" sz="1200" b="1" baseline="-25000" dirty="0" smtClean="0">
                <a:solidFill>
                  <a:srgbClr val="0000FF"/>
                </a:solidFill>
                <a:latin typeface="微软雅黑" pitchFamily="34" charset="-122"/>
                <a:ea typeface="微软雅黑" pitchFamily="34" charset="-122"/>
              </a:rPr>
              <a:t>1</a:t>
            </a:r>
            <a:endParaRPr lang="en-US" altLang="zh-CN" sz="1200" b="1" baseline="-25000" dirty="0">
              <a:solidFill>
                <a:srgbClr val="0000FF"/>
              </a:solidFill>
              <a:latin typeface="微软雅黑" pitchFamily="34" charset="-122"/>
              <a:ea typeface="微软雅黑" pitchFamily="34" charset="-122"/>
            </a:endParaRPr>
          </a:p>
        </p:txBody>
      </p:sp>
      <p:sp>
        <p:nvSpPr>
          <p:cNvPr id="20" name="Freeform 288"/>
          <p:cNvSpPr>
            <a:spLocks/>
          </p:cNvSpPr>
          <p:nvPr/>
        </p:nvSpPr>
        <p:spPr bwMode="auto">
          <a:xfrm>
            <a:off x="3089295" y="2187436"/>
            <a:ext cx="140379" cy="233290"/>
          </a:xfrm>
          <a:custGeom>
            <a:avLst/>
            <a:gdLst>
              <a:gd name="T0" fmla="*/ 0 w 336"/>
              <a:gd name="T1" fmla="*/ 0 h 358"/>
              <a:gd name="T2" fmla="*/ 171148 w 336"/>
              <a:gd name="T3" fmla="*/ 194437 h 358"/>
              <a:gd name="T4" fmla="*/ 115510 w 336"/>
              <a:gd name="T5" fmla="*/ 183542 h 358"/>
              <a:gd name="T6" fmla="*/ 203200 w 336"/>
              <a:gd name="T7" fmla="*/ 300037 h 358"/>
              <a:gd name="T8" fmla="*/ 32052 w 336"/>
              <a:gd name="T9" fmla="*/ 139123 h 358"/>
              <a:gd name="T10" fmla="*/ 103414 w 336"/>
              <a:gd name="T11" fmla="*/ 155885 h 358"/>
              <a:gd name="T12" fmla="*/ 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21" name="Freeform 291"/>
          <p:cNvSpPr>
            <a:spLocks/>
          </p:cNvSpPr>
          <p:nvPr/>
        </p:nvSpPr>
        <p:spPr bwMode="auto">
          <a:xfrm>
            <a:off x="3586105" y="2467632"/>
            <a:ext cx="140379" cy="233291"/>
          </a:xfrm>
          <a:custGeom>
            <a:avLst/>
            <a:gdLst>
              <a:gd name="T0" fmla="*/ 203200 w 336"/>
              <a:gd name="T1" fmla="*/ 300038 h 358"/>
              <a:gd name="T2" fmla="*/ 31448 w 336"/>
              <a:gd name="T3" fmla="*/ 105600 h 358"/>
              <a:gd name="T4" fmla="*/ 87690 w 336"/>
              <a:gd name="T5" fmla="*/ 116495 h 358"/>
              <a:gd name="T6" fmla="*/ 0 w 336"/>
              <a:gd name="T7" fmla="*/ 0 h 358"/>
              <a:gd name="T8" fmla="*/ 171148 w 336"/>
              <a:gd name="T9" fmla="*/ 160914 h 358"/>
              <a:gd name="T10" fmla="*/ 99181 w 336"/>
              <a:gd name="T11" fmla="*/ 144152 h 358"/>
              <a:gd name="T12" fmla="*/ 20320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22" name="Freeform 293"/>
          <p:cNvSpPr>
            <a:spLocks/>
          </p:cNvSpPr>
          <p:nvPr/>
        </p:nvSpPr>
        <p:spPr bwMode="auto">
          <a:xfrm>
            <a:off x="3089295" y="2458992"/>
            <a:ext cx="140379" cy="233290"/>
          </a:xfrm>
          <a:custGeom>
            <a:avLst/>
            <a:gdLst>
              <a:gd name="T0" fmla="*/ 0 w 336"/>
              <a:gd name="T1" fmla="*/ 300037 h 358"/>
              <a:gd name="T2" fmla="*/ 171148 w 336"/>
              <a:gd name="T3" fmla="*/ 105600 h 358"/>
              <a:gd name="T4" fmla="*/ 115510 w 336"/>
              <a:gd name="T5" fmla="*/ 116495 h 358"/>
              <a:gd name="T6" fmla="*/ 203200 w 336"/>
              <a:gd name="T7" fmla="*/ 0 h 358"/>
              <a:gd name="T8" fmla="*/ 31448 w 336"/>
              <a:gd name="T9" fmla="*/ 160914 h 358"/>
              <a:gd name="T10" fmla="*/ 103414 w 336"/>
              <a:gd name="T11" fmla="*/ 144152 h 358"/>
              <a:gd name="T12" fmla="*/ 0 w 336"/>
              <a:gd name="T13" fmla="*/ 300037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23" name="Freeform 294"/>
          <p:cNvSpPr>
            <a:spLocks/>
          </p:cNvSpPr>
          <p:nvPr/>
        </p:nvSpPr>
        <p:spPr bwMode="auto">
          <a:xfrm>
            <a:off x="3586105" y="2187436"/>
            <a:ext cx="140379" cy="233290"/>
          </a:xfrm>
          <a:custGeom>
            <a:avLst/>
            <a:gdLst>
              <a:gd name="T0" fmla="*/ 203200 w 336"/>
              <a:gd name="T1" fmla="*/ 0 h 358"/>
              <a:gd name="T2" fmla="*/ 32052 w 336"/>
              <a:gd name="T3" fmla="*/ 194437 h 358"/>
              <a:gd name="T4" fmla="*/ 87690 w 336"/>
              <a:gd name="T5" fmla="*/ 183542 h 358"/>
              <a:gd name="T6" fmla="*/ 0 w 336"/>
              <a:gd name="T7" fmla="*/ 300037 h 358"/>
              <a:gd name="T8" fmla="*/ 171148 w 336"/>
              <a:gd name="T9" fmla="*/ 139123 h 358"/>
              <a:gd name="T10" fmla="*/ 99786 w 336"/>
              <a:gd name="T11" fmla="*/ 155885 h 358"/>
              <a:gd name="T12" fmla="*/ 20320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pic>
        <p:nvPicPr>
          <p:cNvPr id="25" name="Picture 297" descr="D-Link%20DI-713P%20Wireless%20Broadband%20route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377036" y="2412087"/>
            <a:ext cx="517648" cy="485096"/>
          </a:xfrm>
          <a:prstGeom prst="rect">
            <a:avLst/>
          </a:prstGeom>
          <a:noFill/>
          <a:ln>
            <a:noFill/>
          </a:ln>
        </p:spPr>
      </p:pic>
      <p:sp>
        <p:nvSpPr>
          <p:cNvPr id="26" name="Text Box 300"/>
          <p:cNvSpPr txBox="1">
            <a:spLocks noChangeArrowheads="1"/>
          </p:cNvSpPr>
          <p:nvPr/>
        </p:nvSpPr>
        <p:spPr bwMode="auto">
          <a:xfrm>
            <a:off x="5827845" y="2313735"/>
            <a:ext cx="971741"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200" b="1" dirty="0" smtClean="0">
                <a:solidFill>
                  <a:srgbClr val="0000FF"/>
                </a:solidFill>
                <a:latin typeface="微软雅黑" pitchFamily="34" charset="-122"/>
                <a:ea typeface="微软雅黑" pitchFamily="34" charset="-122"/>
              </a:rPr>
              <a:t>接入点 </a:t>
            </a:r>
            <a:r>
              <a:rPr lang="en-US" altLang="zh-CN" sz="1200" b="1" dirty="0" smtClean="0">
                <a:solidFill>
                  <a:srgbClr val="0000FF"/>
                </a:solidFill>
                <a:latin typeface="微软雅黑" pitchFamily="34" charset="-122"/>
                <a:ea typeface="微软雅黑" pitchFamily="34" charset="-122"/>
              </a:rPr>
              <a:t>AP</a:t>
            </a:r>
            <a:r>
              <a:rPr lang="en-US" altLang="zh-CN" sz="1200" b="1" baseline="-25000" dirty="0" smtClean="0">
                <a:solidFill>
                  <a:srgbClr val="0000FF"/>
                </a:solidFill>
                <a:latin typeface="微软雅黑" pitchFamily="34" charset="-122"/>
                <a:ea typeface="微软雅黑" pitchFamily="34" charset="-122"/>
              </a:rPr>
              <a:t>2</a:t>
            </a:r>
            <a:endParaRPr lang="en-US" altLang="zh-CN" sz="1200" b="1" baseline="-25000" dirty="0">
              <a:solidFill>
                <a:srgbClr val="0000FF"/>
              </a:solidFill>
              <a:latin typeface="微软雅黑" pitchFamily="34" charset="-122"/>
              <a:ea typeface="微软雅黑" pitchFamily="34" charset="-122"/>
            </a:endParaRPr>
          </a:p>
        </p:txBody>
      </p:sp>
      <p:sp>
        <p:nvSpPr>
          <p:cNvPr id="27" name="Line 49"/>
          <p:cNvSpPr>
            <a:spLocks noChangeShapeType="1"/>
          </p:cNvSpPr>
          <p:nvPr/>
        </p:nvSpPr>
        <p:spPr bwMode="auto">
          <a:xfrm flipV="1">
            <a:off x="5526188" y="1978785"/>
            <a:ext cx="0" cy="652396"/>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sz="1200" b="1">
              <a:latin typeface="微软雅黑" pitchFamily="34" charset="-122"/>
              <a:ea typeface="微软雅黑" pitchFamily="34" charset="-122"/>
            </a:endParaRPr>
          </a:p>
        </p:txBody>
      </p:sp>
      <p:sp>
        <p:nvSpPr>
          <p:cNvPr id="28" name="Text Box 190"/>
          <p:cNvSpPr txBox="1">
            <a:spLocks noChangeArrowheads="1"/>
          </p:cNvSpPr>
          <p:nvPr/>
        </p:nvSpPr>
        <p:spPr bwMode="auto">
          <a:xfrm>
            <a:off x="7130945" y="1811239"/>
            <a:ext cx="595093" cy="2550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200" b="1" dirty="0">
                <a:latin typeface="微软雅黑" pitchFamily="34" charset="-122"/>
                <a:ea typeface="微软雅黑" pitchFamily="34" charset="-122"/>
              </a:rPr>
              <a:t>互联网</a:t>
            </a:r>
          </a:p>
        </p:txBody>
      </p:sp>
      <p:sp>
        <p:nvSpPr>
          <p:cNvPr id="29" name="Freeform 301"/>
          <p:cNvSpPr>
            <a:spLocks/>
          </p:cNvSpPr>
          <p:nvPr/>
        </p:nvSpPr>
        <p:spPr bwMode="auto">
          <a:xfrm>
            <a:off x="5227883" y="2242981"/>
            <a:ext cx="140379" cy="233291"/>
          </a:xfrm>
          <a:custGeom>
            <a:avLst/>
            <a:gdLst>
              <a:gd name="T0" fmla="*/ 0 w 336"/>
              <a:gd name="T1" fmla="*/ 0 h 358"/>
              <a:gd name="T2" fmla="*/ 171148 w 336"/>
              <a:gd name="T3" fmla="*/ 194438 h 358"/>
              <a:gd name="T4" fmla="*/ 115510 w 336"/>
              <a:gd name="T5" fmla="*/ 183543 h 358"/>
              <a:gd name="T6" fmla="*/ 203200 w 336"/>
              <a:gd name="T7" fmla="*/ 300038 h 358"/>
              <a:gd name="T8" fmla="*/ 32052 w 336"/>
              <a:gd name="T9" fmla="*/ 139124 h 358"/>
              <a:gd name="T10" fmla="*/ 103414 w 336"/>
              <a:gd name="T11" fmla="*/ 155886 h 358"/>
              <a:gd name="T12" fmla="*/ 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30" name="Freeform 302"/>
          <p:cNvSpPr>
            <a:spLocks/>
          </p:cNvSpPr>
          <p:nvPr/>
        </p:nvSpPr>
        <p:spPr bwMode="auto">
          <a:xfrm>
            <a:off x="5684114" y="2467632"/>
            <a:ext cx="140379" cy="233291"/>
          </a:xfrm>
          <a:custGeom>
            <a:avLst/>
            <a:gdLst>
              <a:gd name="T0" fmla="*/ 203200 w 336"/>
              <a:gd name="T1" fmla="*/ 300038 h 358"/>
              <a:gd name="T2" fmla="*/ 31448 w 336"/>
              <a:gd name="T3" fmla="*/ 105600 h 358"/>
              <a:gd name="T4" fmla="*/ 87690 w 336"/>
              <a:gd name="T5" fmla="*/ 116495 h 358"/>
              <a:gd name="T6" fmla="*/ 0 w 336"/>
              <a:gd name="T7" fmla="*/ 0 h 358"/>
              <a:gd name="T8" fmla="*/ 171148 w 336"/>
              <a:gd name="T9" fmla="*/ 160914 h 358"/>
              <a:gd name="T10" fmla="*/ 99181 w 336"/>
              <a:gd name="T11" fmla="*/ 144152 h 358"/>
              <a:gd name="T12" fmla="*/ 20320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31" name="Freeform 303"/>
          <p:cNvSpPr>
            <a:spLocks/>
          </p:cNvSpPr>
          <p:nvPr/>
        </p:nvSpPr>
        <p:spPr bwMode="auto">
          <a:xfrm>
            <a:off x="5227883" y="2514537"/>
            <a:ext cx="140379" cy="233291"/>
          </a:xfrm>
          <a:custGeom>
            <a:avLst/>
            <a:gdLst>
              <a:gd name="T0" fmla="*/ 0 w 336"/>
              <a:gd name="T1" fmla="*/ 300038 h 358"/>
              <a:gd name="T2" fmla="*/ 171148 w 336"/>
              <a:gd name="T3" fmla="*/ 105600 h 358"/>
              <a:gd name="T4" fmla="*/ 115510 w 336"/>
              <a:gd name="T5" fmla="*/ 116495 h 358"/>
              <a:gd name="T6" fmla="*/ 203200 w 336"/>
              <a:gd name="T7" fmla="*/ 0 h 358"/>
              <a:gd name="T8" fmla="*/ 31448 w 336"/>
              <a:gd name="T9" fmla="*/ 160914 h 358"/>
              <a:gd name="T10" fmla="*/ 103414 w 336"/>
              <a:gd name="T11" fmla="*/ 144152 h 358"/>
              <a:gd name="T12" fmla="*/ 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32" name="Freeform 304"/>
          <p:cNvSpPr>
            <a:spLocks/>
          </p:cNvSpPr>
          <p:nvPr/>
        </p:nvSpPr>
        <p:spPr bwMode="auto">
          <a:xfrm>
            <a:off x="5684114" y="2187436"/>
            <a:ext cx="140379" cy="233290"/>
          </a:xfrm>
          <a:custGeom>
            <a:avLst/>
            <a:gdLst>
              <a:gd name="T0" fmla="*/ 203200 w 336"/>
              <a:gd name="T1" fmla="*/ 0 h 358"/>
              <a:gd name="T2" fmla="*/ 32052 w 336"/>
              <a:gd name="T3" fmla="*/ 194437 h 358"/>
              <a:gd name="T4" fmla="*/ 87690 w 336"/>
              <a:gd name="T5" fmla="*/ 183542 h 358"/>
              <a:gd name="T6" fmla="*/ 0 w 336"/>
              <a:gd name="T7" fmla="*/ 300037 h 358"/>
              <a:gd name="T8" fmla="*/ 171148 w 336"/>
              <a:gd name="T9" fmla="*/ 139123 h 358"/>
              <a:gd name="T10" fmla="*/ 99786 w 336"/>
              <a:gd name="T11" fmla="*/ 155885 h 358"/>
              <a:gd name="T12" fmla="*/ 20320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33" name="Text Box 305"/>
          <p:cNvSpPr txBox="1">
            <a:spLocks noChangeArrowheads="1"/>
          </p:cNvSpPr>
          <p:nvPr/>
        </p:nvSpPr>
        <p:spPr bwMode="auto">
          <a:xfrm>
            <a:off x="4268261" y="1717104"/>
            <a:ext cx="977358" cy="2550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200" b="1">
                <a:latin typeface="微软雅黑" pitchFamily="34" charset="-122"/>
                <a:ea typeface="微软雅黑" pitchFamily="34" charset="-122"/>
              </a:rPr>
              <a:t>分配系统 </a:t>
            </a:r>
            <a:r>
              <a:rPr lang="en-US" altLang="zh-CN" sz="1200" b="1">
                <a:latin typeface="微软雅黑" pitchFamily="34" charset="-122"/>
                <a:ea typeface="微软雅黑" pitchFamily="34" charset="-122"/>
              </a:rPr>
              <a:t>DS</a:t>
            </a:r>
          </a:p>
        </p:txBody>
      </p:sp>
      <p:pic>
        <p:nvPicPr>
          <p:cNvPr id="34" name="Picture 306"/>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122799" y="1875100"/>
            <a:ext cx="414557" cy="212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699">
                <a:solidFill>
                  <a:srgbClr val="000000"/>
                </a:solidFill>
                <a:miter lim="800000"/>
                <a:headEnd/>
                <a:tailEnd/>
              </a14:hiddenLine>
            </a:ext>
          </a:extLst>
        </p:spPr>
      </p:pic>
      <p:sp>
        <p:nvSpPr>
          <p:cNvPr id="35" name="Line 403"/>
          <p:cNvSpPr>
            <a:spLocks noChangeShapeType="1"/>
          </p:cNvSpPr>
          <p:nvPr/>
        </p:nvSpPr>
        <p:spPr bwMode="auto">
          <a:xfrm flipV="1">
            <a:off x="2193282" y="2803372"/>
            <a:ext cx="1143870" cy="448067"/>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36" name="Line 404"/>
          <p:cNvSpPr>
            <a:spLocks noChangeShapeType="1"/>
          </p:cNvSpPr>
          <p:nvPr/>
        </p:nvSpPr>
        <p:spPr bwMode="auto">
          <a:xfrm flipV="1">
            <a:off x="2839246" y="2803372"/>
            <a:ext cx="597707" cy="896133"/>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37" name="Line 405"/>
          <p:cNvSpPr>
            <a:spLocks noChangeShapeType="1"/>
          </p:cNvSpPr>
          <p:nvPr/>
        </p:nvSpPr>
        <p:spPr bwMode="auto">
          <a:xfrm flipV="1">
            <a:off x="4978928" y="2747828"/>
            <a:ext cx="447458" cy="280195"/>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38" name="Line 406"/>
          <p:cNvSpPr>
            <a:spLocks noChangeShapeType="1"/>
          </p:cNvSpPr>
          <p:nvPr/>
        </p:nvSpPr>
        <p:spPr bwMode="auto">
          <a:xfrm>
            <a:off x="3586107" y="2747828"/>
            <a:ext cx="610733" cy="279578"/>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39" name="Line 407"/>
          <p:cNvSpPr>
            <a:spLocks noChangeShapeType="1"/>
          </p:cNvSpPr>
          <p:nvPr/>
        </p:nvSpPr>
        <p:spPr bwMode="auto">
          <a:xfrm flipV="1">
            <a:off x="3478628" y="2803372"/>
            <a:ext cx="58126" cy="832893"/>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40" name="Line 408"/>
          <p:cNvSpPr>
            <a:spLocks noChangeShapeType="1"/>
          </p:cNvSpPr>
          <p:nvPr/>
        </p:nvSpPr>
        <p:spPr bwMode="auto">
          <a:xfrm flipV="1">
            <a:off x="5263927" y="2803371"/>
            <a:ext cx="262261" cy="671482"/>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41" name="Line 409"/>
          <p:cNvSpPr>
            <a:spLocks noChangeShapeType="1"/>
          </p:cNvSpPr>
          <p:nvPr/>
        </p:nvSpPr>
        <p:spPr bwMode="auto">
          <a:xfrm flipH="1" flipV="1">
            <a:off x="5725790" y="2803372"/>
            <a:ext cx="854783" cy="534630"/>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42" name="Line 410"/>
          <p:cNvSpPr>
            <a:spLocks noChangeShapeType="1"/>
          </p:cNvSpPr>
          <p:nvPr/>
        </p:nvSpPr>
        <p:spPr bwMode="auto">
          <a:xfrm flipH="1" flipV="1">
            <a:off x="5624891" y="2803371"/>
            <a:ext cx="541419" cy="671483"/>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43" name="Line 422"/>
          <p:cNvSpPr>
            <a:spLocks noChangeShapeType="1"/>
          </p:cNvSpPr>
          <p:nvPr/>
        </p:nvSpPr>
        <p:spPr bwMode="auto">
          <a:xfrm flipH="1" flipV="1">
            <a:off x="5575539" y="2803372"/>
            <a:ext cx="209520" cy="755214"/>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44" name="Text Box 423"/>
          <p:cNvSpPr txBox="1">
            <a:spLocks noChangeArrowheads="1"/>
          </p:cNvSpPr>
          <p:nvPr/>
        </p:nvSpPr>
        <p:spPr bwMode="auto">
          <a:xfrm>
            <a:off x="5845727" y="3642725"/>
            <a:ext cx="324131" cy="2578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200" b="1" dirty="0">
                <a:solidFill>
                  <a:srgbClr val="0000FF"/>
                </a:solidFill>
                <a:latin typeface="微软雅黑" pitchFamily="34" charset="-122"/>
                <a:ea typeface="微软雅黑" pitchFamily="34" charset="-122"/>
              </a:rPr>
              <a:t>A</a:t>
            </a:r>
            <a:r>
              <a:rPr lang="en-US" altLang="zh-CN" sz="1200" b="1" dirty="0">
                <a:solidFill>
                  <a:srgbClr val="0000FF"/>
                </a:solidFill>
                <a:latin typeface="微软雅黑" pitchFamily="34" charset="-122"/>
                <a:ea typeface="微软雅黑" pitchFamily="34" charset="-122"/>
                <a:cs typeface="Times New Roman" pitchFamily="18" charset="0"/>
              </a:rPr>
              <a:t>'</a:t>
            </a:r>
          </a:p>
        </p:txBody>
      </p:sp>
      <p:sp>
        <p:nvSpPr>
          <p:cNvPr id="53" name="Line 517"/>
          <p:cNvSpPr>
            <a:spLocks noChangeShapeType="1"/>
          </p:cNvSpPr>
          <p:nvPr/>
        </p:nvSpPr>
        <p:spPr bwMode="auto">
          <a:xfrm flipH="1">
            <a:off x="2491587" y="1952328"/>
            <a:ext cx="485843" cy="0"/>
          </a:xfrm>
          <a:prstGeom prst="line">
            <a:avLst/>
          </a:prstGeom>
          <a:noFill/>
          <a:ln w="38100">
            <a:solidFill>
              <a:srgbClr val="CC00CC"/>
            </a:solidFill>
            <a:round/>
            <a:headEnd/>
            <a:tailEnd type="triangle" w="med" len="lg"/>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54" name="Text Box 44"/>
          <p:cNvSpPr txBox="1">
            <a:spLocks noChangeArrowheads="1"/>
          </p:cNvSpPr>
          <p:nvPr/>
        </p:nvSpPr>
        <p:spPr bwMode="auto">
          <a:xfrm>
            <a:off x="2169530" y="2670765"/>
            <a:ext cx="878471" cy="374058"/>
          </a:xfrm>
          <a:prstGeom prst="rect">
            <a:avLst/>
          </a:prstGeom>
          <a:noFill/>
          <a:ln>
            <a:noFill/>
          </a:ln>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85000"/>
              </a:lnSpc>
            </a:pPr>
            <a:r>
              <a:rPr lang="zh-CN" altLang="en-US" sz="1200" b="1" dirty="0">
                <a:latin typeface="微软雅黑" pitchFamily="34" charset="-122"/>
                <a:ea typeface="微软雅黑" pitchFamily="34" charset="-122"/>
              </a:rPr>
              <a:t>基本服务集</a:t>
            </a:r>
          </a:p>
          <a:p>
            <a:pPr eaLnBrk="1" hangingPunct="1">
              <a:lnSpc>
                <a:spcPct val="85000"/>
              </a:lnSpc>
            </a:pPr>
            <a:r>
              <a:rPr lang="zh-CN" altLang="en-US" sz="1200" b="1" dirty="0">
                <a:latin typeface="微软雅黑" pitchFamily="34" charset="-122"/>
                <a:ea typeface="微软雅黑" pitchFamily="34" charset="-122"/>
              </a:rPr>
              <a:t>       </a:t>
            </a:r>
            <a:r>
              <a:rPr lang="en-US" altLang="zh-CN" sz="1200" b="1" dirty="0">
                <a:latin typeface="微软雅黑" pitchFamily="34" charset="-122"/>
                <a:ea typeface="微软雅黑" pitchFamily="34" charset="-122"/>
              </a:rPr>
              <a:t>BSS</a:t>
            </a:r>
          </a:p>
        </p:txBody>
      </p:sp>
      <p:sp>
        <p:nvSpPr>
          <p:cNvPr id="55" name="Line 48"/>
          <p:cNvSpPr>
            <a:spLocks noChangeShapeType="1"/>
          </p:cNvSpPr>
          <p:nvPr/>
        </p:nvSpPr>
        <p:spPr bwMode="auto">
          <a:xfrm flipH="1">
            <a:off x="3413374" y="1978786"/>
            <a:ext cx="0" cy="582249"/>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sz="1200" b="1">
              <a:latin typeface="微软雅黑" pitchFamily="34" charset="-122"/>
              <a:ea typeface="微软雅黑" pitchFamily="34" charset="-122"/>
            </a:endParaRPr>
          </a:p>
        </p:txBody>
      </p:sp>
      <p:sp>
        <p:nvSpPr>
          <p:cNvPr id="56" name="Rectangle 515"/>
          <p:cNvSpPr>
            <a:spLocks noChangeArrowheads="1"/>
          </p:cNvSpPr>
          <p:nvPr/>
        </p:nvSpPr>
        <p:spPr bwMode="auto">
          <a:xfrm>
            <a:off x="2840342" y="1824456"/>
            <a:ext cx="397009" cy="265419"/>
          </a:xfrm>
          <a:prstGeom prst="rect">
            <a:avLst/>
          </a:prstGeom>
          <a:solidFill>
            <a:srgbClr val="66FF99"/>
          </a:solidFill>
          <a:ln w="9525">
            <a:solidFill>
              <a:schemeClr val="tx1"/>
            </a:solidFill>
            <a:miter lim="800000"/>
            <a:headEnd/>
            <a:tailEnd/>
          </a:ln>
        </p:spPr>
        <p:txBody>
          <a:bodyPr wrap="none" anchor="ctr"/>
          <a:lstStyle/>
          <a:p>
            <a:pPr algn="ctr"/>
            <a:r>
              <a:rPr lang="zh-CN" altLang="en-US" sz="1200" b="1" dirty="0">
                <a:latin typeface="微软雅黑" pitchFamily="34" charset="-122"/>
                <a:ea typeface="微软雅黑" pitchFamily="34" charset="-122"/>
              </a:rPr>
              <a:t>门户</a:t>
            </a:r>
            <a:endParaRPr lang="en-US" altLang="zh-CN" sz="1200" b="1" dirty="0">
              <a:latin typeface="微软雅黑" pitchFamily="34" charset="-122"/>
              <a:ea typeface="微软雅黑" pitchFamily="34" charset="-122"/>
            </a:endParaRPr>
          </a:p>
        </p:txBody>
      </p:sp>
      <p:sp>
        <p:nvSpPr>
          <p:cNvPr id="57" name="Text Box 518"/>
          <p:cNvSpPr txBox="1">
            <a:spLocks noChangeArrowheads="1"/>
          </p:cNvSpPr>
          <p:nvPr/>
        </p:nvSpPr>
        <p:spPr bwMode="auto">
          <a:xfrm>
            <a:off x="968659" y="1826543"/>
            <a:ext cx="1617751" cy="2492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lnSpc>
                <a:spcPct val="85000"/>
              </a:lnSpc>
            </a:pPr>
            <a:r>
              <a:rPr lang="zh-CN" altLang="en-US" sz="1200" b="1" dirty="0">
                <a:latin typeface="微软雅黑" pitchFamily="34" charset="-122"/>
                <a:ea typeface="微软雅黑" pitchFamily="34" charset="-122"/>
              </a:rPr>
              <a:t>至其他 </a:t>
            </a:r>
            <a:r>
              <a:rPr lang="en-US" altLang="zh-CN" sz="1200" b="1" dirty="0" smtClean="0">
                <a:latin typeface="微软雅黑" pitchFamily="34" charset="-122"/>
                <a:ea typeface="微软雅黑" pitchFamily="34" charset="-122"/>
              </a:rPr>
              <a:t>802.x </a:t>
            </a:r>
            <a:r>
              <a:rPr lang="zh-CN" altLang="en-US" sz="1200" b="1" dirty="0" smtClean="0">
                <a:latin typeface="微软雅黑" pitchFamily="34" charset="-122"/>
                <a:ea typeface="微软雅黑" pitchFamily="34" charset="-122"/>
              </a:rPr>
              <a:t>局域网</a:t>
            </a:r>
            <a:endParaRPr lang="zh-CN" altLang="en-US" sz="1200" b="1" dirty="0">
              <a:latin typeface="微软雅黑" pitchFamily="34" charset="-122"/>
              <a:ea typeface="微软雅黑" pitchFamily="34" charset="-122"/>
            </a:endParaRPr>
          </a:p>
        </p:txBody>
      </p:sp>
      <p:grpSp>
        <p:nvGrpSpPr>
          <p:cNvPr id="212" name="组合 211"/>
          <p:cNvGrpSpPr/>
          <p:nvPr/>
        </p:nvGrpSpPr>
        <p:grpSpPr>
          <a:xfrm>
            <a:off x="1906659" y="3075293"/>
            <a:ext cx="335593" cy="359627"/>
            <a:chOff x="2565534" y="4101618"/>
            <a:chExt cx="360485" cy="386301"/>
          </a:xfrm>
        </p:grpSpPr>
        <p:sp>
          <p:nvSpPr>
            <p:cNvPr id="146"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grpSp>
          <p:nvGrpSpPr>
            <p:cNvPr id="139" name="Group 424"/>
            <p:cNvGrpSpPr>
              <a:grpSpLocks/>
            </p:cNvGrpSpPr>
            <p:nvPr/>
          </p:nvGrpSpPr>
          <p:grpSpPr bwMode="auto">
            <a:xfrm>
              <a:off x="2565534" y="4101618"/>
              <a:ext cx="360485" cy="119330"/>
              <a:chOff x="748" y="2251"/>
              <a:chExt cx="306" cy="90"/>
            </a:xfrm>
          </p:grpSpPr>
          <p:sp>
            <p:nvSpPr>
              <p:cNvPr id="140"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41"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42"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43"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44"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45"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210" name="Picture 200" descr="jisuanji"/>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213" name="组合 212"/>
          <p:cNvGrpSpPr/>
          <p:nvPr/>
        </p:nvGrpSpPr>
        <p:grpSpPr>
          <a:xfrm>
            <a:off x="2562408" y="3489234"/>
            <a:ext cx="335593" cy="359627"/>
            <a:chOff x="2565534" y="4101618"/>
            <a:chExt cx="360485" cy="386301"/>
          </a:xfrm>
        </p:grpSpPr>
        <p:sp>
          <p:nvSpPr>
            <p:cNvPr id="214"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grpSp>
          <p:nvGrpSpPr>
            <p:cNvPr id="215" name="Group 424"/>
            <p:cNvGrpSpPr>
              <a:grpSpLocks/>
            </p:cNvGrpSpPr>
            <p:nvPr/>
          </p:nvGrpSpPr>
          <p:grpSpPr bwMode="auto">
            <a:xfrm>
              <a:off x="2565534" y="4101618"/>
              <a:ext cx="360485" cy="119330"/>
              <a:chOff x="748" y="2251"/>
              <a:chExt cx="306" cy="90"/>
            </a:xfrm>
          </p:grpSpPr>
          <p:sp>
            <p:nvSpPr>
              <p:cNvPr id="217"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18"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19"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20"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21"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22"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216" name="Picture 200" descr="jisuanji"/>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223" name="组合 222"/>
          <p:cNvGrpSpPr/>
          <p:nvPr/>
        </p:nvGrpSpPr>
        <p:grpSpPr>
          <a:xfrm>
            <a:off x="3317155" y="3617751"/>
            <a:ext cx="335593" cy="359627"/>
            <a:chOff x="2565534" y="4101618"/>
            <a:chExt cx="360485" cy="386301"/>
          </a:xfrm>
        </p:grpSpPr>
        <p:sp>
          <p:nvSpPr>
            <p:cNvPr id="224"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grpSp>
          <p:nvGrpSpPr>
            <p:cNvPr id="225" name="Group 424"/>
            <p:cNvGrpSpPr>
              <a:grpSpLocks/>
            </p:cNvGrpSpPr>
            <p:nvPr/>
          </p:nvGrpSpPr>
          <p:grpSpPr bwMode="auto">
            <a:xfrm>
              <a:off x="2565534" y="4101618"/>
              <a:ext cx="360485" cy="119330"/>
              <a:chOff x="748" y="2251"/>
              <a:chExt cx="306" cy="90"/>
            </a:xfrm>
          </p:grpSpPr>
          <p:sp>
            <p:nvSpPr>
              <p:cNvPr id="227"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28"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29"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30"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31"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32"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226" name="Picture 200" descr="jisuanji"/>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233" name="组合 232"/>
          <p:cNvGrpSpPr/>
          <p:nvPr/>
        </p:nvGrpSpPr>
        <p:grpSpPr>
          <a:xfrm>
            <a:off x="4150817" y="2826757"/>
            <a:ext cx="335593" cy="359627"/>
            <a:chOff x="2565534" y="4101618"/>
            <a:chExt cx="360485" cy="386301"/>
          </a:xfrm>
        </p:grpSpPr>
        <p:sp>
          <p:nvSpPr>
            <p:cNvPr id="234"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grpSp>
          <p:nvGrpSpPr>
            <p:cNvPr id="235" name="Group 424"/>
            <p:cNvGrpSpPr>
              <a:grpSpLocks/>
            </p:cNvGrpSpPr>
            <p:nvPr/>
          </p:nvGrpSpPr>
          <p:grpSpPr bwMode="auto">
            <a:xfrm>
              <a:off x="2565534" y="4101618"/>
              <a:ext cx="360485" cy="119330"/>
              <a:chOff x="748" y="2251"/>
              <a:chExt cx="306" cy="90"/>
            </a:xfrm>
          </p:grpSpPr>
          <p:sp>
            <p:nvSpPr>
              <p:cNvPr id="237"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38"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39"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40"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41"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42"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236" name="Picture 200" descr="jisuanji"/>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244" name="组合 243"/>
          <p:cNvGrpSpPr/>
          <p:nvPr/>
        </p:nvGrpSpPr>
        <p:grpSpPr>
          <a:xfrm>
            <a:off x="6136586" y="3489234"/>
            <a:ext cx="335593" cy="359627"/>
            <a:chOff x="2565534" y="4101618"/>
            <a:chExt cx="360485" cy="386301"/>
          </a:xfrm>
        </p:grpSpPr>
        <p:sp>
          <p:nvSpPr>
            <p:cNvPr id="245"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grpSp>
          <p:nvGrpSpPr>
            <p:cNvPr id="246" name="Group 424"/>
            <p:cNvGrpSpPr>
              <a:grpSpLocks/>
            </p:cNvGrpSpPr>
            <p:nvPr/>
          </p:nvGrpSpPr>
          <p:grpSpPr bwMode="auto">
            <a:xfrm>
              <a:off x="2565534" y="4101618"/>
              <a:ext cx="360485" cy="119330"/>
              <a:chOff x="748" y="2251"/>
              <a:chExt cx="306" cy="90"/>
            </a:xfrm>
          </p:grpSpPr>
          <p:sp>
            <p:nvSpPr>
              <p:cNvPr id="248"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49"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50"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51"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52"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53"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247" name="Picture 200" descr="jisuanji"/>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254" name="组合 253"/>
          <p:cNvGrpSpPr/>
          <p:nvPr/>
        </p:nvGrpSpPr>
        <p:grpSpPr>
          <a:xfrm>
            <a:off x="5627133" y="3558587"/>
            <a:ext cx="335593" cy="359627"/>
            <a:chOff x="2565534" y="4101618"/>
            <a:chExt cx="360485" cy="386301"/>
          </a:xfrm>
        </p:grpSpPr>
        <p:sp>
          <p:nvSpPr>
            <p:cNvPr id="255"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grpSp>
          <p:nvGrpSpPr>
            <p:cNvPr id="256" name="Group 424"/>
            <p:cNvGrpSpPr>
              <a:grpSpLocks/>
            </p:cNvGrpSpPr>
            <p:nvPr/>
          </p:nvGrpSpPr>
          <p:grpSpPr bwMode="auto">
            <a:xfrm>
              <a:off x="2565534" y="4101618"/>
              <a:ext cx="360485" cy="119330"/>
              <a:chOff x="748" y="2251"/>
              <a:chExt cx="306" cy="90"/>
            </a:xfrm>
          </p:grpSpPr>
          <p:sp>
            <p:nvSpPr>
              <p:cNvPr id="258"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59"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60"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61"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62"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63"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257" name="Picture 200" descr="jisuanji"/>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264" name="组合 263"/>
          <p:cNvGrpSpPr/>
          <p:nvPr/>
        </p:nvGrpSpPr>
        <p:grpSpPr>
          <a:xfrm>
            <a:off x="4978928" y="3263942"/>
            <a:ext cx="335593" cy="359627"/>
            <a:chOff x="2565534" y="4101618"/>
            <a:chExt cx="360485" cy="386301"/>
          </a:xfrm>
        </p:grpSpPr>
        <p:sp>
          <p:nvSpPr>
            <p:cNvPr id="265"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grpSp>
          <p:nvGrpSpPr>
            <p:cNvPr id="266" name="Group 424"/>
            <p:cNvGrpSpPr>
              <a:grpSpLocks/>
            </p:cNvGrpSpPr>
            <p:nvPr/>
          </p:nvGrpSpPr>
          <p:grpSpPr bwMode="auto">
            <a:xfrm>
              <a:off x="2565534" y="4101618"/>
              <a:ext cx="360485" cy="119330"/>
              <a:chOff x="748" y="2251"/>
              <a:chExt cx="306" cy="90"/>
            </a:xfrm>
          </p:grpSpPr>
          <p:sp>
            <p:nvSpPr>
              <p:cNvPr id="268"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69"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70"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71"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72"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73"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267" name="Picture 200" descr="jisuanji"/>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274" name="组合 273"/>
          <p:cNvGrpSpPr/>
          <p:nvPr/>
        </p:nvGrpSpPr>
        <p:grpSpPr>
          <a:xfrm>
            <a:off x="4703435" y="2837081"/>
            <a:ext cx="335593" cy="359627"/>
            <a:chOff x="2565534" y="4101618"/>
            <a:chExt cx="360485" cy="386301"/>
          </a:xfrm>
        </p:grpSpPr>
        <p:sp>
          <p:nvSpPr>
            <p:cNvPr id="275"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grpSp>
          <p:nvGrpSpPr>
            <p:cNvPr id="276" name="Group 424"/>
            <p:cNvGrpSpPr>
              <a:grpSpLocks/>
            </p:cNvGrpSpPr>
            <p:nvPr/>
          </p:nvGrpSpPr>
          <p:grpSpPr bwMode="auto">
            <a:xfrm>
              <a:off x="2565534" y="4101618"/>
              <a:ext cx="360485" cy="119330"/>
              <a:chOff x="748" y="2251"/>
              <a:chExt cx="306" cy="90"/>
            </a:xfrm>
          </p:grpSpPr>
          <p:sp>
            <p:nvSpPr>
              <p:cNvPr id="278"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79"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80"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81"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82"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83"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277" name="Picture 200" descr="jisuanji"/>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284" name="组合 283"/>
          <p:cNvGrpSpPr/>
          <p:nvPr/>
        </p:nvGrpSpPr>
        <p:grpSpPr>
          <a:xfrm>
            <a:off x="6539903" y="3151504"/>
            <a:ext cx="335594" cy="359627"/>
            <a:chOff x="2565534" y="4101618"/>
            <a:chExt cx="360485" cy="386301"/>
          </a:xfrm>
        </p:grpSpPr>
        <p:sp>
          <p:nvSpPr>
            <p:cNvPr id="285"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grpSp>
          <p:nvGrpSpPr>
            <p:cNvPr id="286" name="Group 424"/>
            <p:cNvGrpSpPr>
              <a:grpSpLocks/>
            </p:cNvGrpSpPr>
            <p:nvPr/>
          </p:nvGrpSpPr>
          <p:grpSpPr bwMode="auto">
            <a:xfrm>
              <a:off x="2565534" y="4101618"/>
              <a:ext cx="360485" cy="119330"/>
              <a:chOff x="748" y="2251"/>
              <a:chExt cx="306" cy="90"/>
            </a:xfrm>
          </p:grpSpPr>
          <p:sp>
            <p:nvSpPr>
              <p:cNvPr id="288"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89"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90"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91"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92"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93"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287" name="Picture 200" descr="jisuanji"/>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5" name="Line 177"/>
          <p:cNvSpPr>
            <a:spLocks noChangeShapeType="1"/>
          </p:cNvSpPr>
          <p:nvPr/>
        </p:nvSpPr>
        <p:spPr bwMode="auto">
          <a:xfrm>
            <a:off x="2171570" y="3358238"/>
            <a:ext cx="3480962" cy="391287"/>
          </a:xfrm>
          <a:prstGeom prst="line">
            <a:avLst/>
          </a:prstGeom>
          <a:noFill/>
          <a:ln w="38100">
            <a:solidFill>
              <a:srgbClr val="0000FF"/>
            </a:solidFill>
            <a:prstDash val="sysDot"/>
            <a:round/>
            <a:headEnd/>
            <a:tailEnd type="triangle" w="sm" len="me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296" name="矩形 295"/>
          <p:cNvSpPr/>
          <p:nvPr/>
        </p:nvSpPr>
        <p:spPr>
          <a:xfrm>
            <a:off x="1954860" y="1256921"/>
            <a:ext cx="5231253" cy="307777"/>
          </a:xfrm>
          <a:prstGeom prst="rect">
            <a:avLst/>
          </a:prstGeom>
          <a:solidFill>
            <a:srgbClr val="00FFFF"/>
          </a:solidFill>
          <a:ln>
            <a:solidFill>
              <a:schemeClr val="tx1"/>
            </a:solidFill>
          </a:ln>
        </p:spPr>
        <p:txBody>
          <a:bodyPr wrap="square">
            <a:spAutoFit/>
          </a:bodyPr>
          <a:lstStyle/>
          <a:p>
            <a:pPr algn="ctr"/>
            <a:r>
              <a:rPr lang="en-US" altLang="zh-CN" sz="1400" b="1" dirty="0">
                <a:latin typeface="微软雅黑" pitchFamily="34" charset="-122"/>
                <a:ea typeface="微软雅黑" pitchFamily="34" charset="-122"/>
              </a:rPr>
              <a:t>IEEE 802.11 </a:t>
            </a:r>
            <a:r>
              <a:rPr lang="zh-CN" altLang="en-US" sz="1400" b="1" dirty="0">
                <a:latin typeface="微软雅黑" pitchFamily="34" charset="-122"/>
                <a:ea typeface="微软雅黑" pitchFamily="34" charset="-122"/>
              </a:rPr>
              <a:t>的基本服务集 </a:t>
            </a:r>
            <a:r>
              <a:rPr lang="en-US" altLang="zh-CN" sz="1400" b="1" dirty="0">
                <a:latin typeface="微软雅黑" pitchFamily="34" charset="-122"/>
                <a:ea typeface="微软雅黑" pitchFamily="34" charset="-122"/>
              </a:rPr>
              <a:t>BSS </a:t>
            </a:r>
            <a:r>
              <a:rPr lang="zh-CN" altLang="en-US" sz="1400" b="1" dirty="0">
                <a:latin typeface="微软雅黑" pitchFamily="34" charset="-122"/>
                <a:ea typeface="微软雅黑" pitchFamily="34" charset="-122"/>
              </a:rPr>
              <a:t>和扩展服务集 </a:t>
            </a:r>
            <a:r>
              <a:rPr lang="en-US" altLang="zh-CN" sz="1400" b="1" dirty="0" smtClean="0">
                <a:latin typeface="微软雅黑" pitchFamily="34" charset="-122"/>
                <a:ea typeface="微软雅黑" pitchFamily="34" charset="-122"/>
              </a:rPr>
              <a:t>ESS</a:t>
            </a:r>
            <a:endParaRPr lang="en-US" altLang="zh-CN" sz="1400" b="1" dirty="0">
              <a:latin typeface="微软雅黑" pitchFamily="34" charset="-122"/>
              <a:ea typeface="微软雅黑" pitchFamily="34" charset="-122"/>
            </a:endParaRPr>
          </a:p>
        </p:txBody>
      </p:sp>
    </p:spTree>
    <p:extLst>
      <p:ext uri="{BB962C8B-B14F-4D97-AF65-F5344CB8AC3E}">
        <p14:creationId xmlns:p14="http://schemas.microsoft.com/office/powerpoint/2010/main" xmlns="" val="4173214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0" nodeType="withEffect">
                                  <p:stCondLst>
                                    <p:cond delay="0"/>
                                  </p:stCondLst>
                                  <p:childTnLst>
                                    <p:anim calcmode="discrete" valueType="str">
                                      <p:cBhvr>
                                        <p:cTn id="6" dur="1000" fill="hold"/>
                                        <p:tgtEl>
                                          <p:spTgt spid="11"/>
                                        </p:tgtEl>
                                        <p:attrNameLst>
                                          <p:attrName>style.visibility</p:attrName>
                                        </p:attrNameLst>
                                      </p:cBhvr>
                                      <p:tavLst>
                                        <p:tav tm="0">
                                          <p:val>
                                            <p:strVal val="hidden"/>
                                          </p:val>
                                        </p:tav>
                                        <p:tav tm="50000">
                                          <p:val>
                                            <p:strVal val="visible"/>
                                          </p:val>
                                        </p:tav>
                                      </p:tavLst>
                                    </p:anim>
                                  </p:childTnLst>
                                </p:cTn>
                              </p:par>
                              <p:par>
                                <p:cTn id="7" presetID="35" presetClass="emph" presetSubtype="0" repeatCount="3000" fill="hold" grpId="0" nodeType="withEffect">
                                  <p:stCondLst>
                                    <p:cond delay="0"/>
                                  </p:stCondLst>
                                  <p:childTnLst>
                                    <p:anim calcmode="discrete" valueType="str">
                                      <p:cBhvr>
                                        <p:cTn id="8" dur="1000" fill="hold"/>
                                        <p:tgtEl>
                                          <p:spTgt spid="54"/>
                                        </p:tgtEl>
                                        <p:attrNameLst>
                                          <p:attrName>style.visibility</p:attrName>
                                        </p:attrNameLst>
                                      </p:cBhvr>
                                      <p:tavLst>
                                        <p:tav tm="0">
                                          <p:val>
                                            <p:strVal val="hidden"/>
                                          </p:val>
                                        </p:tav>
                                        <p:tav tm="50000">
                                          <p:val>
                                            <p:strVal val="visible"/>
                                          </p:val>
                                        </p:tav>
                                      </p:tavLst>
                                    </p:anim>
                                  </p:childTnLst>
                                </p:cTn>
                              </p:par>
                              <p:par>
                                <p:cTn id="9" presetID="35" presetClass="emph" presetSubtype="0" repeatCount="3000" fill="hold" grpId="0" nodeType="withEffect">
                                  <p:stCondLst>
                                    <p:cond delay="0"/>
                                  </p:stCondLst>
                                  <p:childTnLst>
                                    <p:anim calcmode="discrete" valueType="str">
                                      <p:cBhvr>
                                        <p:cTn id="10" dur="1000" fill="hold"/>
                                        <p:tgtEl>
                                          <p:spTgt spid="12"/>
                                        </p:tgtEl>
                                        <p:attrNameLst>
                                          <p:attrName>style.visibility</p:attrName>
                                        </p:attrNameLst>
                                      </p:cBhvr>
                                      <p:tavLst>
                                        <p:tav tm="0">
                                          <p:val>
                                            <p:strVal val="hidden"/>
                                          </p:val>
                                        </p:tav>
                                        <p:tav tm="50000">
                                          <p:val>
                                            <p:strVal val="visible"/>
                                          </p:val>
                                        </p:tav>
                                      </p:tavLst>
                                    </p:anim>
                                  </p:childTnLst>
                                </p:cTn>
                              </p:par>
                              <p:par>
                                <p:cTn id="11" presetID="35" presetClass="emph" presetSubtype="0" repeatCount="3000" fill="hold" grpId="0" nodeType="withEffect">
                                  <p:stCondLst>
                                    <p:cond delay="0"/>
                                  </p:stCondLst>
                                  <p:childTnLst>
                                    <p:anim calcmode="discrete" valueType="str">
                                      <p:cBhvr>
                                        <p:cTn id="12" dur="1000" fill="hold"/>
                                        <p:tgtEl>
                                          <p:spTgt spid="3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33" grpId="0"/>
      <p:bldP spid="54"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5"/>
          <p:cNvSpPr>
            <a:spLocks noChangeArrowheads="1"/>
          </p:cNvSpPr>
          <p:nvPr/>
        </p:nvSpPr>
        <p:spPr bwMode="auto">
          <a:xfrm>
            <a:off x="517853" y="681235"/>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 name="矩形 4"/>
          <p:cNvSpPr>
            <a:spLocks noChangeArrowheads="1"/>
          </p:cNvSpPr>
          <p:nvPr/>
        </p:nvSpPr>
        <p:spPr bwMode="auto">
          <a:xfrm>
            <a:off x="635844" y="631407"/>
            <a:ext cx="242887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altLang="zh-CN" sz="2000" b="1" dirty="0">
                <a:latin typeface="微软雅黑" pitchFamily="34" charset="-122"/>
                <a:ea typeface="微软雅黑" pitchFamily="34" charset="-122"/>
              </a:rPr>
              <a:t>ZigBee </a:t>
            </a:r>
            <a:r>
              <a:rPr lang="zh-CN" altLang="en-US" sz="2000" b="1" dirty="0">
                <a:latin typeface="微软雅黑" pitchFamily="34" charset="-122"/>
                <a:ea typeface="微软雅黑" pitchFamily="34" charset="-122"/>
              </a:rPr>
              <a:t>的组网方式</a:t>
            </a:r>
            <a:endParaRPr lang="en-US" altLang="zh-CN" sz="2000" b="1" dirty="0">
              <a:latin typeface="微软雅黑" pitchFamily="34" charset="-122"/>
              <a:ea typeface="微软雅黑" pitchFamily="34" charset="-122"/>
            </a:endParaRPr>
          </a:p>
        </p:txBody>
      </p:sp>
      <p:sp>
        <p:nvSpPr>
          <p:cNvPr id="6" name="Rectangle 46"/>
          <p:cNvSpPr>
            <a:spLocks noChangeArrowheads="1"/>
          </p:cNvSpPr>
          <p:nvPr/>
        </p:nvSpPr>
        <p:spPr bwMode="auto">
          <a:xfrm>
            <a:off x="517853" y="1026124"/>
            <a:ext cx="8264197" cy="3323987"/>
          </a:xfrm>
          <a:prstGeom prst="rect">
            <a:avLst/>
          </a:prstGeom>
          <a:noFill/>
          <a:ln w="9525" algn="ctr">
            <a:noFill/>
            <a:miter lim="10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2800"/>
              </a:lnSpc>
              <a:buClr>
                <a:srgbClr val="0070C0"/>
              </a:buClr>
              <a:buFont typeface="Wingdings" panose="05000000000000000000" pitchFamily="2" charset="2"/>
              <a:buChar char="l"/>
            </a:pPr>
            <a:r>
              <a:rPr lang="zh-CN" altLang="en-US" b="1" dirty="0">
                <a:latin typeface="微软雅黑" pitchFamily="34" charset="-122"/>
                <a:ea typeface="微软雅黑" pitchFamily="34" charset="-122"/>
              </a:rPr>
              <a:t>一</a:t>
            </a:r>
            <a:r>
              <a:rPr lang="zh-CN" altLang="en-US" b="1" dirty="0" smtClean="0">
                <a:latin typeface="微软雅黑" pitchFamily="34" charset="-122"/>
                <a:ea typeface="微软雅黑" pitchFamily="34" charset="-122"/>
              </a:rPr>
              <a:t>个 </a:t>
            </a:r>
            <a:r>
              <a:rPr lang="en-US" altLang="zh-CN" b="1" dirty="0" err="1" smtClean="0">
                <a:latin typeface="微软雅黑" pitchFamily="34" charset="-122"/>
                <a:ea typeface="微软雅黑" pitchFamily="34" charset="-122"/>
              </a:rPr>
              <a:t>ZigBee</a:t>
            </a:r>
            <a:r>
              <a:rPr lang="en-US" altLang="zh-CN" b="1" dirty="0" smtClean="0">
                <a:latin typeface="微软雅黑" pitchFamily="34" charset="-122"/>
                <a:ea typeface="微软雅黑" pitchFamily="34" charset="-122"/>
              </a:rPr>
              <a:t> </a:t>
            </a:r>
            <a:r>
              <a:rPr lang="zh-CN" altLang="en-US" b="1" dirty="0" smtClean="0">
                <a:latin typeface="微软雅黑" pitchFamily="34" charset="-122"/>
                <a:ea typeface="微软雅黑" pitchFamily="34" charset="-122"/>
              </a:rPr>
              <a:t>网络</a:t>
            </a:r>
            <a:r>
              <a:rPr lang="zh-CN" altLang="en-US" b="1" dirty="0">
                <a:latin typeface="微软雅黑" pitchFamily="34" charset="-122"/>
                <a:ea typeface="微软雅黑" pitchFamily="34" charset="-122"/>
              </a:rPr>
              <a:t>最多可以</a:t>
            </a:r>
            <a:r>
              <a:rPr lang="zh-CN" altLang="en-US" b="1" dirty="0" smtClean="0">
                <a:latin typeface="微软雅黑" pitchFamily="34" charset="-122"/>
                <a:ea typeface="微软雅黑" pitchFamily="34" charset="-122"/>
              </a:rPr>
              <a:t>有 </a:t>
            </a:r>
            <a:r>
              <a:rPr lang="en-US" altLang="zh-CN" b="1" dirty="0" smtClean="0">
                <a:latin typeface="微软雅黑" pitchFamily="34" charset="-122"/>
                <a:ea typeface="微软雅黑" pitchFamily="34" charset="-122"/>
              </a:rPr>
              <a:t>255 </a:t>
            </a:r>
            <a:r>
              <a:rPr lang="zh-CN" altLang="en-US" b="1" dirty="0" smtClean="0">
                <a:latin typeface="微软雅黑" pitchFamily="34" charset="-122"/>
                <a:ea typeface="微软雅黑" pitchFamily="34" charset="-122"/>
              </a:rPr>
              <a:t>个</a:t>
            </a:r>
            <a:r>
              <a:rPr lang="zh-CN" altLang="en-US" b="1" dirty="0">
                <a:latin typeface="微软雅黑" pitchFamily="34" charset="-122"/>
                <a:ea typeface="微软雅黑" pitchFamily="34" charset="-122"/>
              </a:rPr>
              <a:t>结点。</a:t>
            </a:r>
          </a:p>
          <a:p>
            <a:pPr marL="342900" indent="-342900" eaLnBrk="0" hangingPunct="0">
              <a:lnSpc>
                <a:spcPts val="2800"/>
              </a:lnSpc>
              <a:buClr>
                <a:srgbClr val="0070C0"/>
              </a:buClr>
              <a:buFont typeface="Wingdings" panose="05000000000000000000" pitchFamily="2" charset="2"/>
              <a:buChar char="l"/>
            </a:pPr>
            <a:r>
              <a:rPr lang="en-US" altLang="zh-CN" b="1" dirty="0" err="1" smtClean="0">
                <a:latin typeface="微软雅黑" pitchFamily="34" charset="-122"/>
                <a:ea typeface="微软雅黑" pitchFamily="34" charset="-122"/>
              </a:rPr>
              <a:t>ZigBee</a:t>
            </a:r>
            <a:r>
              <a:rPr lang="en-US" altLang="zh-CN" b="1" dirty="0" smtClean="0">
                <a:latin typeface="微软雅黑" pitchFamily="34" charset="-122"/>
                <a:ea typeface="微软雅黑" pitchFamily="34" charset="-122"/>
              </a:rPr>
              <a:t> </a:t>
            </a:r>
            <a:r>
              <a:rPr lang="zh-CN" altLang="en-US" b="1" dirty="0" smtClean="0">
                <a:latin typeface="微软雅黑" pitchFamily="34" charset="-122"/>
                <a:ea typeface="微软雅黑" pitchFamily="34" charset="-122"/>
              </a:rPr>
              <a:t>的</a:t>
            </a:r>
            <a:r>
              <a:rPr lang="zh-CN" altLang="en-US" b="1" dirty="0">
                <a:latin typeface="微软雅黑" pitchFamily="34" charset="-122"/>
                <a:ea typeface="微软雅黑" pitchFamily="34" charset="-122"/>
              </a:rPr>
              <a:t>结点按功能的强弱可划分为两大类：</a:t>
            </a:r>
          </a:p>
          <a:p>
            <a:pPr marL="798300" indent="-457200" eaLnBrk="0" hangingPunct="0">
              <a:lnSpc>
                <a:spcPts val="2800"/>
              </a:lnSpc>
              <a:buClr>
                <a:srgbClr val="7030A0"/>
              </a:buClr>
              <a:buFont typeface="+mj-lt"/>
              <a:buAutoNum type="arabicPeriod"/>
            </a:pPr>
            <a:r>
              <a:rPr lang="zh-CN" altLang="en-US" b="1" dirty="0">
                <a:solidFill>
                  <a:srgbClr val="0000FF"/>
                </a:solidFill>
                <a:latin typeface="微软雅黑" pitchFamily="34" charset="-122"/>
                <a:ea typeface="微软雅黑" pitchFamily="34" charset="-122"/>
              </a:rPr>
              <a:t>全功能</a:t>
            </a:r>
            <a:r>
              <a:rPr lang="zh-CN" altLang="en-US" b="1" dirty="0" smtClean="0">
                <a:solidFill>
                  <a:srgbClr val="0000FF"/>
                </a:solidFill>
                <a:latin typeface="微软雅黑" pitchFamily="34" charset="-122"/>
                <a:ea typeface="微软雅黑" pitchFamily="34" charset="-122"/>
              </a:rPr>
              <a:t>设备 </a:t>
            </a:r>
            <a:r>
              <a:rPr lang="en-US" altLang="zh-CN" b="1" dirty="0" smtClean="0">
                <a:latin typeface="微软雅黑" pitchFamily="34" charset="-122"/>
                <a:ea typeface="微软雅黑" pitchFamily="34" charset="-122"/>
              </a:rPr>
              <a:t>FFD </a:t>
            </a:r>
            <a:r>
              <a:rPr lang="en-US" altLang="zh-CN" b="1" dirty="0">
                <a:latin typeface="微软雅黑" pitchFamily="34" charset="-122"/>
                <a:ea typeface="微软雅黑" pitchFamily="34" charset="-122"/>
              </a:rPr>
              <a:t>(Full-Function Device</a:t>
            </a:r>
            <a:r>
              <a:rPr lang="en-US" altLang="zh-CN" b="1" dirty="0" smtClean="0">
                <a:latin typeface="微软雅黑" pitchFamily="34" charset="-122"/>
                <a:ea typeface="微软雅黑" pitchFamily="34" charset="-122"/>
              </a:rPr>
              <a:t>)</a:t>
            </a:r>
          </a:p>
          <a:p>
            <a:pPr marL="1260000" indent="-457200" eaLnBrk="0" hangingPunct="0">
              <a:lnSpc>
                <a:spcPts val="2800"/>
              </a:lnSpc>
              <a:buClr>
                <a:srgbClr val="0070C0"/>
              </a:buClr>
              <a:buFont typeface="+mj-ea"/>
              <a:buAutoNum type="circleNumDbPlain"/>
            </a:pPr>
            <a:r>
              <a:rPr lang="zh-CN" altLang="en-US" b="1" dirty="0" smtClean="0">
                <a:latin typeface="微软雅黑" pitchFamily="34" charset="-122"/>
                <a:ea typeface="微软雅黑" pitchFamily="34" charset="-122"/>
              </a:rPr>
              <a:t>具备控制器（</a:t>
            </a:r>
            <a:r>
              <a:rPr lang="en-US" altLang="zh-CN" b="1" dirty="0" smtClean="0">
                <a:latin typeface="微软雅黑" pitchFamily="34" charset="-122"/>
                <a:ea typeface="微软雅黑" pitchFamily="34" charset="-122"/>
              </a:rPr>
              <a:t>Controller</a:t>
            </a:r>
            <a:r>
              <a:rPr lang="zh-CN" altLang="en-US" b="1" dirty="0" smtClean="0">
                <a:latin typeface="微软雅黑" pitchFamily="34" charset="-122"/>
                <a:ea typeface="微软雅黑" pitchFamily="34" charset="-122"/>
              </a:rPr>
              <a:t>）的功能，能够提供数据交换。</a:t>
            </a:r>
          </a:p>
          <a:p>
            <a:pPr marL="1260000" indent="-457200" eaLnBrk="0" hangingPunct="0">
              <a:lnSpc>
                <a:spcPts val="2800"/>
              </a:lnSpc>
              <a:buClr>
                <a:srgbClr val="0070C0"/>
              </a:buClr>
              <a:buFont typeface="+mj-ea"/>
              <a:buAutoNum type="circleNumDbPlain"/>
            </a:pPr>
            <a:r>
              <a:rPr lang="zh-CN" altLang="en-US" b="1" dirty="0" smtClean="0">
                <a:latin typeface="微软雅黑" pitchFamily="34" charset="-122"/>
                <a:ea typeface="微软雅黑" pitchFamily="34" charset="-122"/>
              </a:rPr>
              <a:t>是 </a:t>
            </a:r>
            <a:r>
              <a:rPr lang="en-US" altLang="zh-CN" b="1" dirty="0" err="1" smtClean="0">
                <a:latin typeface="微软雅黑" pitchFamily="34" charset="-122"/>
                <a:ea typeface="微软雅黑" pitchFamily="34" charset="-122"/>
              </a:rPr>
              <a:t>ZigBee</a:t>
            </a:r>
            <a:r>
              <a:rPr lang="en-US" altLang="zh-CN" b="1" dirty="0" smtClean="0">
                <a:latin typeface="微软雅黑" pitchFamily="34" charset="-122"/>
                <a:ea typeface="微软雅黑" pitchFamily="34" charset="-122"/>
              </a:rPr>
              <a:t> </a:t>
            </a:r>
            <a:r>
              <a:rPr lang="zh-CN" altLang="en-US" b="1" dirty="0" smtClean="0">
                <a:latin typeface="微软雅黑" pitchFamily="34" charset="-122"/>
                <a:ea typeface="微软雅黑" pitchFamily="34" charset="-122"/>
              </a:rPr>
              <a:t>网络</a:t>
            </a:r>
            <a:r>
              <a:rPr lang="zh-CN" altLang="en-US" b="1" dirty="0">
                <a:latin typeface="微软雅黑" pitchFamily="34" charset="-122"/>
                <a:ea typeface="微软雅黑" pitchFamily="34" charset="-122"/>
              </a:rPr>
              <a:t>中的路由器。</a:t>
            </a:r>
          </a:p>
          <a:p>
            <a:pPr marL="798300" indent="-457200" eaLnBrk="0" hangingPunct="0">
              <a:lnSpc>
                <a:spcPts val="2800"/>
              </a:lnSpc>
              <a:buClr>
                <a:srgbClr val="7030A0"/>
              </a:buClr>
              <a:buFont typeface="+mj-lt"/>
              <a:buAutoNum type="arabicPeriod" startAt="2"/>
            </a:pPr>
            <a:r>
              <a:rPr lang="zh-CN" altLang="en-US" b="1" dirty="0">
                <a:solidFill>
                  <a:srgbClr val="0000FF"/>
                </a:solidFill>
                <a:latin typeface="微软雅黑" pitchFamily="34" charset="-122"/>
                <a:ea typeface="微软雅黑" pitchFamily="34" charset="-122"/>
              </a:rPr>
              <a:t>精简功能</a:t>
            </a:r>
            <a:r>
              <a:rPr lang="zh-CN" altLang="en-US" b="1" dirty="0" smtClean="0">
                <a:solidFill>
                  <a:srgbClr val="0000FF"/>
                </a:solidFill>
                <a:latin typeface="微软雅黑" pitchFamily="34" charset="-122"/>
                <a:ea typeface="微软雅黑" pitchFamily="34" charset="-122"/>
              </a:rPr>
              <a:t>设备 </a:t>
            </a:r>
            <a:r>
              <a:rPr lang="en-US" altLang="zh-CN" b="1" dirty="0" smtClean="0">
                <a:latin typeface="微软雅黑" pitchFamily="34" charset="-122"/>
                <a:ea typeface="微软雅黑" pitchFamily="34" charset="-122"/>
              </a:rPr>
              <a:t>RFD </a:t>
            </a:r>
            <a:r>
              <a:rPr lang="en-US" altLang="zh-CN" b="1" dirty="0">
                <a:latin typeface="微软雅黑" pitchFamily="34" charset="-122"/>
                <a:ea typeface="微软雅黑" pitchFamily="34" charset="-122"/>
              </a:rPr>
              <a:t>(Reduced-Function Device) </a:t>
            </a:r>
          </a:p>
          <a:p>
            <a:pPr marL="1260000" indent="-457200" eaLnBrk="0" hangingPunct="0">
              <a:lnSpc>
                <a:spcPts val="2800"/>
              </a:lnSpc>
              <a:buClr>
                <a:srgbClr val="0070C0"/>
              </a:buClr>
              <a:buFont typeface="+mj-ea"/>
              <a:buAutoNum type="circleNumDbPlain"/>
            </a:pPr>
            <a:r>
              <a:rPr lang="zh-CN" altLang="en-US" b="1" dirty="0" smtClean="0">
                <a:latin typeface="微软雅黑" pitchFamily="34" charset="-122"/>
                <a:ea typeface="微软雅黑" pitchFamily="34" charset="-122"/>
              </a:rPr>
              <a:t>是 </a:t>
            </a:r>
            <a:r>
              <a:rPr lang="en-US" altLang="zh-CN" b="1" dirty="0" err="1" smtClean="0">
                <a:latin typeface="微软雅黑" pitchFamily="34" charset="-122"/>
                <a:ea typeface="微软雅黑" pitchFamily="34" charset="-122"/>
              </a:rPr>
              <a:t>ZigBee</a:t>
            </a:r>
            <a:r>
              <a:rPr lang="en-US" altLang="zh-CN" b="1" dirty="0" smtClean="0">
                <a:latin typeface="微软雅黑" pitchFamily="34" charset="-122"/>
                <a:ea typeface="微软雅黑" pitchFamily="34" charset="-122"/>
              </a:rPr>
              <a:t> </a:t>
            </a:r>
            <a:r>
              <a:rPr lang="zh-CN" altLang="en-US" b="1" dirty="0" smtClean="0">
                <a:latin typeface="微软雅黑" pitchFamily="34" charset="-122"/>
                <a:ea typeface="微软雅黑" pitchFamily="34" charset="-122"/>
              </a:rPr>
              <a:t>网络</a:t>
            </a:r>
            <a:r>
              <a:rPr lang="zh-CN" altLang="en-US" b="1" dirty="0">
                <a:latin typeface="微软雅黑" pitchFamily="34" charset="-122"/>
                <a:ea typeface="微软雅黑" pitchFamily="34" charset="-122"/>
              </a:rPr>
              <a:t>中数量最多的端设备。</a:t>
            </a:r>
          </a:p>
          <a:p>
            <a:pPr marL="1260000" indent="-457200" eaLnBrk="0" hangingPunct="0">
              <a:lnSpc>
                <a:spcPts val="2800"/>
              </a:lnSpc>
              <a:buClr>
                <a:srgbClr val="0070C0"/>
              </a:buClr>
              <a:buFont typeface="+mj-ea"/>
              <a:buAutoNum type="circleNumDbPlain"/>
            </a:pPr>
            <a:r>
              <a:rPr lang="zh-CN" altLang="en-US" b="1" dirty="0">
                <a:latin typeface="微软雅黑" pitchFamily="34" charset="-122"/>
                <a:ea typeface="微软雅黑" pitchFamily="34" charset="-122"/>
              </a:rPr>
              <a:t>电路简单，存储容量较小，因而成本较低。</a:t>
            </a:r>
          </a:p>
          <a:p>
            <a:pPr marL="1260000" indent="-457200" eaLnBrk="0" hangingPunct="0">
              <a:lnSpc>
                <a:spcPts val="2800"/>
              </a:lnSpc>
              <a:buClr>
                <a:srgbClr val="0070C0"/>
              </a:buClr>
              <a:buFont typeface="+mj-ea"/>
              <a:buAutoNum type="circleNumDbPlain"/>
            </a:pPr>
            <a:r>
              <a:rPr lang="en-US" altLang="zh-CN" b="1" dirty="0" smtClean="0">
                <a:latin typeface="微软雅黑" pitchFamily="34" charset="-122"/>
                <a:ea typeface="微软雅黑" pitchFamily="34" charset="-122"/>
              </a:rPr>
              <a:t>RFD </a:t>
            </a:r>
            <a:r>
              <a:rPr lang="zh-CN" altLang="en-US" b="1" dirty="0" smtClean="0">
                <a:latin typeface="微软雅黑" pitchFamily="34" charset="-122"/>
                <a:ea typeface="微软雅黑" pitchFamily="34" charset="-122"/>
              </a:rPr>
              <a:t>结点</a:t>
            </a:r>
            <a:r>
              <a:rPr lang="zh-CN" altLang="en-US" b="1" dirty="0">
                <a:latin typeface="微软雅黑" pitchFamily="34" charset="-122"/>
                <a:ea typeface="微软雅黑" pitchFamily="34" charset="-122"/>
              </a:rPr>
              <a:t>只能与处在该星形网中心</a:t>
            </a:r>
            <a:r>
              <a:rPr lang="zh-CN" altLang="en-US" b="1" dirty="0" smtClean="0">
                <a:latin typeface="微软雅黑" pitchFamily="34" charset="-122"/>
                <a:ea typeface="微软雅黑" pitchFamily="34" charset="-122"/>
              </a:rPr>
              <a:t>的 </a:t>
            </a:r>
            <a:r>
              <a:rPr lang="en-US" altLang="zh-CN" b="1" dirty="0" smtClean="0">
                <a:latin typeface="微软雅黑" pitchFamily="34" charset="-122"/>
                <a:ea typeface="微软雅黑" pitchFamily="34" charset="-122"/>
              </a:rPr>
              <a:t>FFD </a:t>
            </a:r>
            <a:r>
              <a:rPr lang="zh-CN" altLang="en-US" b="1" dirty="0" smtClean="0">
                <a:latin typeface="微软雅黑" pitchFamily="34" charset="-122"/>
                <a:ea typeface="微软雅黑" pitchFamily="34" charset="-122"/>
              </a:rPr>
              <a:t>结点</a:t>
            </a:r>
            <a:r>
              <a:rPr lang="zh-CN" altLang="en-US" b="1" dirty="0">
                <a:latin typeface="微软雅黑" pitchFamily="34" charset="-122"/>
                <a:ea typeface="微软雅黑" pitchFamily="34" charset="-122"/>
              </a:rPr>
              <a:t>交换数据</a:t>
            </a:r>
            <a:r>
              <a:rPr lang="zh-CN" altLang="en-US" b="1" dirty="0" smtClean="0">
                <a:latin typeface="微软雅黑" pitchFamily="34" charset="-122"/>
                <a:ea typeface="微软雅黑" pitchFamily="34" charset="-122"/>
              </a:rPr>
              <a:t>。</a:t>
            </a:r>
            <a:endParaRPr lang="zh-CN" altLang="en-US" b="1" dirty="0">
              <a:latin typeface="微软雅黑" pitchFamily="34" charset="-122"/>
              <a:ea typeface="微软雅黑" pitchFamily="34" charset="-122"/>
            </a:endParaRPr>
          </a:p>
        </p:txBody>
      </p:sp>
    </p:spTree>
    <p:extLst>
      <p:ext uri="{BB962C8B-B14F-4D97-AF65-F5344CB8AC3E}">
        <p14:creationId xmlns:p14="http://schemas.microsoft.com/office/powerpoint/2010/main" xmlns="" val="399283506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17853" y="1230474"/>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 name="矩形 2"/>
          <p:cNvSpPr>
            <a:spLocks noChangeArrowheads="1"/>
          </p:cNvSpPr>
          <p:nvPr/>
        </p:nvSpPr>
        <p:spPr bwMode="auto">
          <a:xfrm>
            <a:off x="635844" y="1180646"/>
            <a:ext cx="242887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altLang="zh-CN" sz="2000" b="1" dirty="0">
                <a:latin typeface="微软雅黑" pitchFamily="34" charset="-122"/>
                <a:ea typeface="微软雅黑" pitchFamily="34" charset="-122"/>
              </a:rPr>
              <a:t>ZigBee </a:t>
            </a:r>
            <a:r>
              <a:rPr lang="zh-CN" altLang="en-US" sz="2000" b="1" dirty="0">
                <a:latin typeface="微软雅黑" pitchFamily="34" charset="-122"/>
                <a:ea typeface="微软雅黑" pitchFamily="34" charset="-122"/>
              </a:rPr>
              <a:t>的组网方式</a:t>
            </a:r>
            <a:endParaRPr lang="en-US" altLang="zh-CN" sz="2000" b="1" dirty="0">
              <a:latin typeface="微软雅黑" pitchFamily="34" charset="-122"/>
              <a:ea typeface="微软雅黑" pitchFamily="34" charset="-122"/>
            </a:endParaRPr>
          </a:p>
        </p:txBody>
      </p:sp>
      <p:sp>
        <p:nvSpPr>
          <p:cNvPr id="4" name="Rectangle 46"/>
          <p:cNvSpPr>
            <a:spLocks noChangeArrowheads="1"/>
          </p:cNvSpPr>
          <p:nvPr/>
        </p:nvSpPr>
        <p:spPr bwMode="auto">
          <a:xfrm>
            <a:off x="517853" y="1575363"/>
            <a:ext cx="8448347" cy="2631490"/>
          </a:xfrm>
          <a:prstGeom prst="rect">
            <a:avLst/>
          </a:prstGeom>
          <a:noFill/>
          <a:ln w="9525" algn="ctr">
            <a:noFill/>
            <a:miter lim="10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在一</a:t>
            </a:r>
            <a:r>
              <a:rPr lang="zh-CN" altLang="en-US" sz="2000" b="1" dirty="0" smtClean="0">
                <a:latin typeface="微软雅黑" pitchFamily="34" charset="-122"/>
                <a:ea typeface="微软雅黑" pitchFamily="34" charset="-122"/>
              </a:rPr>
              <a:t>个 </a:t>
            </a:r>
            <a:r>
              <a:rPr lang="en-US" altLang="zh-CN" sz="2000" b="1" dirty="0" err="1" smtClean="0">
                <a:latin typeface="微软雅黑" pitchFamily="34" charset="-122"/>
                <a:ea typeface="微软雅黑" pitchFamily="34" charset="-122"/>
              </a:rPr>
              <a:t>ZigBee</a:t>
            </a:r>
            <a:r>
              <a:rPr lang="en-US" altLang="zh-CN" sz="2000" b="1" dirty="0" smtClean="0">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网络</a:t>
            </a:r>
            <a:r>
              <a:rPr lang="zh-CN" altLang="en-US" sz="2000" b="1" dirty="0">
                <a:latin typeface="微软雅黑" pitchFamily="34" charset="-122"/>
                <a:ea typeface="微软雅黑" pitchFamily="34" charset="-122"/>
              </a:rPr>
              <a:t>中有一</a:t>
            </a:r>
            <a:r>
              <a:rPr lang="zh-CN" altLang="en-US" sz="2000" b="1" dirty="0" smtClean="0">
                <a:latin typeface="微软雅黑" pitchFamily="34" charset="-122"/>
                <a:ea typeface="微软雅黑" pitchFamily="34" charset="-122"/>
              </a:rPr>
              <a:t>个 </a:t>
            </a:r>
            <a:r>
              <a:rPr lang="en-US" altLang="zh-CN" sz="2000" b="1" dirty="0" smtClean="0">
                <a:latin typeface="微软雅黑" pitchFamily="34" charset="-122"/>
                <a:ea typeface="微软雅黑" pitchFamily="34" charset="-122"/>
              </a:rPr>
              <a:t>FFD </a:t>
            </a:r>
            <a:r>
              <a:rPr lang="zh-CN" altLang="en-US" sz="2000" b="1" dirty="0" smtClean="0">
                <a:latin typeface="微软雅黑" pitchFamily="34" charset="-122"/>
                <a:ea typeface="微软雅黑" pitchFamily="34" charset="-122"/>
              </a:rPr>
              <a:t>充当</a:t>
            </a:r>
            <a:r>
              <a:rPr lang="zh-CN" altLang="en-US" sz="2000" b="1" dirty="0">
                <a:latin typeface="微软雅黑" pitchFamily="34" charset="-122"/>
                <a:ea typeface="微软雅黑" pitchFamily="34" charset="-122"/>
              </a:rPr>
              <a:t>该网络的</a:t>
            </a:r>
            <a:r>
              <a:rPr lang="zh-CN" altLang="en-US" sz="2000" b="1" dirty="0" smtClean="0">
                <a:latin typeface="微软雅黑" pitchFamily="34" charset="-122"/>
                <a:ea typeface="微软雅黑" pitchFamily="34" charset="-122"/>
              </a:rPr>
              <a:t>协调器 </a:t>
            </a:r>
            <a:r>
              <a:rPr lang="en-US" altLang="zh-CN" sz="2000" b="1" dirty="0" smtClean="0">
                <a:latin typeface="微软雅黑" pitchFamily="34" charset="-122"/>
                <a:ea typeface="微软雅黑" pitchFamily="34" charset="-122"/>
              </a:rPr>
              <a:t>(</a:t>
            </a:r>
            <a:r>
              <a:rPr lang="en-US" altLang="zh-CN" sz="2000" b="1" dirty="0">
                <a:latin typeface="微软雅黑" pitchFamily="34" charset="-122"/>
                <a:ea typeface="微软雅黑" pitchFamily="34" charset="-122"/>
              </a:rPr>
              <a:t>coordinator)</a:t>
            </a:r>
            <a:r>
              <a:rPr lang="zh-CN" altLang="en-US" sz="2000" b="1" dirty="0">
                <a:latin typeface="微软雅黑" pitchFamily="34" charset="-122"/>
                <a:ea typeface="微软雅黑" pitchFamily="34" charset="-122"/>
              </a:rPr>
              <a:t>。</a:t>
            </a: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协调器负责维护</a:t>
            </a:r>
            <a:r>
              <a:rPr lang="zh-CN" altLang="en-US" sz="2000" b="1" dirty="0" smtClean="0">
                <a:latin typeface="微软雅黑" pitchFamily="34" charset="-122"/>
                <a:ea typeface="微软雅黑" pitchFamily="34" charset="-122"/>
              </a:rPr>
              <a:t>整个 </a:t>
            </a:r>
            <a:r>
              <a:rPr lang="en-US" altLang="zh-CN" sz="2000" b="1" dirty="0" err="1" smtClean="0">
                <a:latin typeface="微软雅黑" pitchFamily="34" charset="-122"/>
                <a:ea typeface="微软雅黑" pitchFamily="34" charset="-122"/>
              </a:rPr>
              <a:t>ZigBee</a:t>
            </a:r>
            <a:r>
              <a:rPr lang="en-US" altLang="zh-CN" sz="2000" b="1" dirty="0" smtClean="0">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网络</a:t>
            </a:r>
            <a:r>
              <a:rPr lang="zh-CN" altLang="en-US" sz="2000" b="1" dirty="0">
                <a:latin typeface="微软雅黑" pitchFamily="34" charset="-122"/>
                <a:ea typeface="微软雅黑" pitchFamily="34" charset="-122"/>
              </a:rPr>
              <a:t>的结点信息，同时还可以与其</a:t>
            </a:r>
            <a:r>
              <a:rPr lang="zh-CN" altLang="en-US" sz="2000" b="1" dirty="0" smtClean="0">
                <a:latin typeface="微软雅黑" pitchFamily="34" charset="-122"/>
                <a:ea typeface="微软雅黑" pitchFamily="34" charset="-122"/>
              </a:rPr>
              <a:t>他 </a:t>
            </a:r>
            <a:r>
              <a:rPr lang="en-US" altLang="zh-CN" sz="2000" b="1" dirty="0" err="1" smtClean="0">
                <a:latin typeface="微软雅黑" pitchFamily="34" charset="-122"/>
                <a:ea typeface="微软雅黑" pitchFamily="34" charset="-122"/>
              </a:rPr>
              <a:t>ZigBee</a:t>
            </a:r>
            <a:r>
              <a:rPr lang="en-US" altLang="zh-CN" sz="2000" b="1" dirty="0" smtClean="0">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网络</a:t>
            </a:r>
            <a:r>
              <a:rPr lang="zh-CN" altLang="en-US" sz="2000" b="1" dirty="0">
                <a:latin typeface="微软雅黑" pitchFamily="34" charset="-122"/>
                <a:ea typeface="微软雅黑" pitchFamily="34" charset="-122"/>
              </a:rPr>
              <a:t>的协调器交换数据。</a:t>
            </a: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通过各网络协调器的相互通信，可以得到覆盖更大范围、</a:t>
            </a:r>
            <a:r>
              <a:rPr lang="zh-CN" altLang="en-US" sz="2000" b="1" dirty="0" smtClean="0">
                <a:latin typeface="微软雅黑" pitchFamily="34" charset="-122"/>
                <a:ea typeface="微软雅黑" pitchFamily="34" charset="-122"/>
              </a:rPr>
              <a:t>超过 </a:t>
            </a:r>
            <a:r>
              <a:rPr lang="en-US" altLang="zh-CN" sz="2000" b="1" dirty="0" smtClean="0">
                <a:latin typeface="微软雅黑" pitchFamily="34" charset="-122"/>
                <a:ea typeface="微软雅黑" pitchFamily="34" charset="-122"/>
              </a:rPr>
              <a:t>65000  </a:t>
            </a:r>
            <a:r>
              <a:rPr lang="zh-CN" altLang="en-US" sz="2000" b="1" dirty="0" smtClean="0">
                <a:latin typeface="微软雅黑" pitchFamily="34" charset="-122"/>
                <a:ea typeface="微软雅黑" pitchFamily="34" charset="-122"/>
              </a:rPr>
              <a:t>个</a:t>
            </a:r>
            <a:r>
              <a:rPr lang="zh-CN" altLang="en-US" sz="2000" b="1" dirty="0">
                <a:latin typeface="微软雅黑" pitchFamily="34" charset="-122"/>
                <a:ea typeface="微软雅黑" pitchFamily="34" charset="-122"/>
              </a:rPr>
              <a:t>结点</a:t>
            </a:r>
            <a:r>
              <a:rPr lang="zh-CN" altLang="en-US" sz="2000" b="1" dirty="0" smtClean="0">
                <a:latin typeface="微软雅黑" pitchFamily="34" charset="-122"/>
                <a:ea typeface="微软雅黑" pitchFamily="34" charset="-122"/>
              </a:rPr>
              <a:t>的 </a:t>
            </a:r>
            <a:r>
              <a:rPr lang="en-US" altLang="zh-CN" sz="2000" b="1" dirty="0" err="1" smtClean="0">
                <a:latin typeface="微软雅黑" pitchFamily="34" charset="-122"/>
                <a:ea typeface="微软雅黑" pitchFamily="34" charset="-122"/>
              </a:rPr>
              <a:t>ZigBee</a:t>
            </a:r>
            <a:r>
              <a:rPr lang="en-US" altLang="zh-CN" sz="2000" b="1" dirty="0" smtClean="0">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网络。</a:t>
            </a:r>
            <a:endParaRPr lang="zh-CN" altLang="en-US" sz="2000" b="1" dirty="0">
              <a:latin typeface="微软雅黑" pitchFamily="34" charset="-122"/>
              <a:ea typeface="微软雅黑" pitchFamily="34" charset="-122"/>
            </a:endParaRPr>
          </a:p>
        </p:txBody>
      </p:sp>
    </p:spTree>
    <p:extLst>
      <p:ext uri="{BB962C8B-B14F-4D97-AF65-F5344CB8AC3E}">
        <p14:creationId xmlns:p14="http://schemas.microsoft.com/office/powerpoint/2010/main" xmlns="" val="92272200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5"/>
          <p:cNvSpPr>
            <a:spLocks noChangeArrowheads="1"/>
          </p:cNvSpPr>
          <p:nvPr/>
        </p:nvSpPr>
        <p:spPr bwMode="auto">
          <a:xfrm>
            <a:off x="517853" y="637192"/>
            <a:ext cx="8133857"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 name="圆角矩形 3"/>
          <p:cNvSpPr/>
          <p:nvPr/>
        </p:nvSpPr>
        <p:spPr>
          <a:xfrm>
            <a:off x="517852" y="1047283"/>
            <a:ext cx="8133857" cy="330098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tx1"/>
              </a:solidFill>
            </a:endParaRPr>
          </a:p>
        </p:txBody>
      </p:sp>
      <p:sp>
        <p:nvSpPr>
          <p:cNvPr id="5" name="矩形 4"/>
          <p:cNvSpPr/>
          <p:nvPr/>
        </p:nvSpPr>
        <p:spPr>
          <a:xfrm>
            <a:off x="637984" y="587880"/>
            <a:ext cx="2428870" cy="400110"/>
          </a:xfrm>
          <a:prstGeom prst="rect">
            <a:avLst/>
          </a:prstGeom>
        </p:spPr>
        <p:txBody>
          <a:bodyPr wrap="none">
            <a:spAutoFit/>
          </a:bodyPr>
          <a:lstStyle/>
          <a:p>
            <a:r>
              <a:rPr lang="en-US" altLang="zh-CN" sz="2000" b="1" dirty="0">
                <a:latin typeface="微软雅黑" pitchFamily="34" charset="-122"/>
                <a:ea typeface="微软雅黑" pitchFamily="34" charset="-122"/>
              </a:rPr>
              <a:t>ZigBee </a:t>
            </a:r>
            <a:r>
              <a:rPr lang="zh-CN" altLang="en-US" sz="2000" b="1" dirty="0">
                <a:latin typeface="微软雅黑" pitchFamily="34" charset="-122"/>
                <a:ea typeface="微软雅黑" pitchFamily="34" charset="-122"/>
              </a:rPr>
              <a:t>的组网方式</a:t>
            </a:r>
          </a:p>
        </p:txBody>
      </p:sp>
      <p:sp>
        <p:nvSpPr>
          <p:cNvPr id="2" name="矩形 1"/>
          <p:cNvSpPr/>
          <p:nvPr/>
        </p:nvSpPr>
        <p:spPr>
          <a:xfrm>
            <a:off x="1602458" y="1123735"/>
            <a:ext cx="5941251" cy="584775"/>
          </a:xfrm>
          <a:prstGeom prst="rect">
            <a:avLst/>
          </a:prstGeom>
          <a:solidFill>
            <a:srgbClr val="00FFFF"/>
          </a:solidFill>
          <a:ln>
            <a:solidFill>
              <a:schemeClr val="tx1"/>
            </a:solidFill>
          </a:ln>
        </p:spPr>
        <p:txBody>
          <a:bodyPr wrap="square">
            <a:spAutoFit/>
          </a:bodyPr>
          <a:lstStyle/>
          <a:p>
            <a:pPr algn="ctr"/>
            <a:r>
              <a:rPr lang="zh-CN" altLang="en-US" sz="1600" b="1" dirty="0">
                <a:latin typeface="微软雅黑" pitchFamily="34" charset="-122"/>
                <a:ea typeface="微软雅黑" pitchFamily="34" charset="-122"/>
              </a:rPr>
              <a:t>有一个全功能设备 </a:t>
            </a:r>
            <a:r>
              <a:rPr lang="en-US" altLang="zh-CN" sz="1600" b="1" dirty="0">
                <a:latin typeface="微软雅黑" pitchFamily="34" charset="-122"/>
                <a:ea typeface="微软雅黑" pitchFamily="34" charset="-122"/>
              </a:rPr>
              <a:t>FFD </a:t>
            </a:r>
            <a:r>
              <a:rPr lang="zh-CN" altLang="en-US" sz="1600" b="1" dirty="0">
                <a:latin typeface="微软雅黑" pitchFamily="34" charset="-122"/>
                <a:ea typeface="微软雅黑" pitchFamily="34" charset="-122"/>
              </a:rPr>
              <a:t>充当网络的</a:t>
            </a:r>
            <a:r>
              <a:rPr lang="zh-CN" altLang="en-US" sz="1600" b="1" dirty="0">
                <a:solidFill>
                  <a:srgbClr val="0000FF"/>
                </a:solidFill>
                <a:latin typeface="微软雅黑" pitchFamily="34" charset="-122"/>
                <a:ea typeface="微软雅黑" pitchFamily="34" charset="-122"/>
              </a:rPr>
              <a:t>协调器</a:t>
            </a:r>
            <a:r>
              <a:rPr lang="zh-CN" altLang="en-US" sz="1600" b="1" dirty="0">
                <a:latin typeface="微软雅黑" pitchFamily="34" charset="-122"/>
                <a:ea typeface="微软雅黑" pitchFamily="34" charset="-122"/>
              </a:rPr>
              <a:t>。</a:t>
            </a:r>
          </a:p>
          <a:p>
            <a:pPr algn="ctr"/>
            <a:r>
              <a:rPr lang="en-US" altLang="zh-CN" sz="1600" b="1" dirty="0">
                <a:latin typeface="微软雅黑" pitchFamily="34" charset="-122"/>
                <a:ea typeface="微软雅黑" pitchFamily="34" charset="-122"/>
              </a:rPr>
              <a:t>ZigBee </a:t>
            </a:r>
            <a:r>
              <a:rPr lang="zh-CN" altLang="en-US" sz="1600" b="1" dirty="0">
                <a:latin typeface="微软雅黑" pitchFamily="34" charset="-122"/>
                <a:ea typeface="微软雅黑" pitchFamily="34" charset="-122"/>
              </a:rPr>
              <a:t>网络中</a:t>
            </a:r>
            <a:r>
              <a:rPr lang="zh-CN" altLang="en-US" sz="1600" b="1" dirty="0">
                <a:solidFill>
                  <a:srgbClr val="0000FF"/>
                </a:solidFill>
                <a:latin typeface="微软雅黑" pitchFamily="34" charset="-122"/>
                <a:ea typeface="微软雅黑" pitchFamily="34" charset="-122"/>
              </a:rPr>
              <a:t>数量最多</a:t>
            </a:r>
            <a:r>
              <a:rPr lang="zh-CN" altLang="en-US" sz="1600" b="1" dirty="0">
                <a:latin typeface="微软雅黑" pitchFamily="34" charset="-122"/>
                <a:ea typeface="微软雅黑" pitchFamily="34" charset="-122"/>
              </a:rPr>
              <a:t>的端设备是精简功能设备 </a:t>
            </a:r>
            <a:r>
              <a:rPr lang="en-US" altLang="zh-CN" sz="1600" b="1" dirty="0">
                <a:latin typeface="微软雅黑" pitchFamily="34" charset="-122"/>
                <a:ea typeface="微软雅黑" pitchFamily="34" charset="-122"/>
              </a:rPr>
              <a:t>RFD </a:t>
            </a:r>
            <a:r>
              <a:rPr lang="zh-CN" altLang="en-US" sz="1600" b="1" dirty="0">
                <a:latin typeface="微软雅黑" pitchFamily="34" charset="-122"/>
                <a:ea typeface="微软雅黑" pitchFamily="34" charset="-122"/>
              </a:rPr>
              <a:t>结点。 </a:t>
            </a:r>
          </a:p>
        </p:txBody>
      </p:sp>
      <p:sp>
        <p:nvSpPr>
          <p:cNvPr id="6" name="Oval 5"/>
          <p:cNvSpPr>
            <a:spLocks noChangeArrowheads="1"/>
          </p:cNvSpPr>
          <p:nvPr/>
        </p:nvSpPr>
        <p:spPr bwMode="auto">
          <a:xfrm>
            <a:off x="2741840" y="2057358"/>
            <a:ext cx="145060" cy="136010"/>
          </a:xfrm>
          <a:prstGeom prst="ellipse">
            <a:avLst/>
          </a:prstGeom>
          <a:solidFill>
            <a:srgbClr val="0000FF"/>
          </a:solidFill>
          <a:ln w="9525" algn="ctr">
            <a:noFill/>
            <a:round/>
            <a:headEnd/>
            <a:tailEnd/>
          </a:ln>
          <a:effectLs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7" name="Oval 6"/>
          <p:cNvSpPr>
            <a:spLocks noChangeArrowheads="1"/>
          </p:cNvSpPr>
          <p:nvPr/>
        </p:nvSpPr>
        <p:spPr bwMode="auto">
          <a:xfrm>
            <a:off x="7151876" y="4031082"/>
            <a:ext cx="145059" cy="137064"/>
          </a:xfrm>
          <a:prstGeom prst="ellipse">
            <a:avLst/>
          </a:prstGeom>
          <a:solidFill>
            <a:srgbClr val="0000FF"/>
          </a:solidFill>
          <a:ln w="9525" algn="ctr">
            <a:noFill/>
            <a:round/>
            <a:headEnd/>
            <a:tailEnd/>
          </a:ln>
          <a:effectLs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8" name="Oval 7"/>
          <p:cNvSpPr>
            <a:spLocks noChangeArrowheads="1"/>
          </p:cNvSpPr>
          <p:nvPr/>
        </p:nvSpPr>
        <p:spPr bwMode="auto">
          <a:xfrm>
            <a:off x="5790508" y="3881317"/>
            <a:ext cx="145060" cy="137064"/>
          </a:xfrm>
          <a:prstGeom prst="ellipse">
            <a:avLst/>
          </a:prstGeom>
          <a:solidFill>
            <a:srgbClr val="0000FF"/>
          </a:solidFill>
          <a:ln w="9525" algn="ctr">
            <a:noFill/>
            <a:round/>
            <a:headEnd/>
            <a:tailEnd/>
          </a:ln>
          <a:effectLs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 name="Oval 8"/>
          <p:cNvSpPr>
            <a:spLocks noChangeArrowheads="1"/>
          </p:cNvSpPr>
          <p:nvPr/>
        </p:nvSpPr>
        <p:spPr bwMode="auto">
          <a:xfrm>
            <a:off x="7362544" y="3233019"/>
            <a:ext cx="145059" cy="137064"/>
          </a:xfrm>
          <a:prstGeom prst="ellipse">
            <a:avLst/>
          </a:prstGeom>
          <a:solidFill>
            <a:srgbClr val="0000FF"/>
          </a:solidFill>
          <a:ln w="9525" algn="ctr">
            <a:noFill/>
            <a:round/>
            <a:headEnd/>
            <a:tailEnd/>
          </a:ln>
          <a:effectLs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 name="Oval 9"/>
          <p:cNvSpPr>
            <a:spLocks noChangeArrowheads="1"/>
          </p:cNvSpPr>
          <p:nvPr/>
        </p:nvSpPr>
        <p:spPr bwMode="auto">
          <a:xfrm>
            <a:off x="6430005" y="2940895"/>
            <a:ext cx="145059" cy="137064"/>
          </a:xfrm>
          <a:prstGeom prst="ellipse">
            <a:avLst/>
          </a:prstGeom>
          <a:solidFill>
            <a:srgbClr val="0000FF"/>
          </a:solidFill>
          <a:ln w="9525" algn="ctr">
            <a:noFill/>
            <a:round/>
            <a:headEnd/>
            <a:tailEnd/>
          </a:ln>
          <a:effectLs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 name="Oval 10"/>
          <p:cNvSpPr>
            <a:spLocks noChangeArrowheads="1"/>
          </p:cNvSpPr>
          <p:nvPr/>
        </p:nvSpPr>
        <p:spPr bwMode="auto">
          <a:xfrm>
            <a:off x="1787966" y="2185964"/>
            <a:ext cx="146201" cy="137064"/>
          </a:xfrm>
          <a:prstGeom prst="ellipse">
            <a:avLst/>
          </a:prstGeom>
          <a:solidFill>
            <a:srgbClr val="0000FF"/>
          </a:solidFill>
          <a:ln w="9525">
            <a:noFill/>
            <a:round/>
            <a:headEnd/>
            <a:tailEnd/>
          </a:ln>
          <a:effectLs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2" name="Oval 11"/>
          <p:cNvSpPr>
            <a:spLocks noChangeArrowheads="1"/>
          </p:cNvSpPr>
          <p:nvPr/>
        </p:nvSpPr>
        <p:spPr bwMode="auto">
          <a:xfrm>
            <a:off x="1655607" y="2873417"/>
            <a:ext cx="145059" cy="137064"/>
          </a:xfrm>
          <a:prstGeom prst="ellipse">
            <a:avLst/>
          </a:prstGeom>
          <a:solidFill>
            <a:srgbClr val="0000FF"/>
          </a:solidFill>
          <a:ln w="9525" algn="ctr">
            <a:noFill/>
            <a:round/>
            <a:headEnd/>
            <a:tailEnd/>
          </a:ln>
          <a:effectLs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3" name="Oval 12"/>
          <p:cNvSpPr>
            <a:spLocks noChangeArrowheads="1"/>
          </p:cNvSpPr>
          <p:nvPr/>
        </p:nvSpPr>
        <p:spPr bwMode="auto">
          <a:xfrm>
            <a:off x="2307803" y="3418511"/>
            <a:ext cx="145060" cy="137064"/>
          </a:xfrm>
          <a:prstGeom prst="ellipse">
            <a:avLst/>
          </a:prstGeom>
          <a:solidFill>
            <a:srgbClr val="0000FF"/>
          </a:solidFill>
          <a:ln w="9525" algn="ctr">
            <a:noFill/>
            <a:round/>
            <a:headEnd/>
            <a:tailEnd/>
          </a:ln>
          <a:effectLs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4" name="Oval 13"/>
          <p:cNvSpPr>
            <a:spLocks noChangeArrowheads="1"/>
          </p:cNvSpPr>
          <p:nvPr/>
        </p:nvSpPr>
        <p:spPr bwMode="auto">
          <a:xfrm>
            <a:off x="3525254" y="2793240"/>
            <a:ext cx="145059" cy="137064"/>
          </a:xfrm>
          <a:prstGeom prst="ellipse">
            <a:avLst/>
          </a:prstGeom>
          <a:solidFill>
            <a:srgbClr val="0000FF"/>
          </a:solidFill>
          <a:ln w="9525" algn="ctr">
            <a:noFill/>
            <a:round/>
            <a:headEnd/>
            <a:tailEnd/>
          </a:ln>
          <a:effectLs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5" name="Oval 14"/>
          <p:cNvSpPr>
            <a:spLocks noChangeArrowheads="1"/>
          </p:cNvSpPr>
          <p:nvPr/>
        </p:nvSpPr>
        <p:spPr bwMode="auto">
          <a:xfrm>
            <a:off x="2451721" y="2602452"/>
            <a:ext cx="651054" cy="273073"/>
          </a:xfrm>
          <a:prstGeom prst="ellipse">
            <a:avLst/>
          </a:prstGeom>
          <a:solidFill>
            <a:srgbClr val="99FF99"/>
          </a:solidFill>
          <a:ln w="6350" algn="ctr">
            <a:solidFill>
              <a:schemeClr val="tx1"/>
            </a:solidFill>
            <a:round/>
            <a:headEnd/>
            <a:tailEnd/>
          </a:ln>
          <a:effectLst/>
        </p:spPr>
        <p:txBody>
          <a:bodyPr wrap="none" anchor="ctr"/>
          <a:lstStyle/>
          <a:p>
            <a:pPr algn="ctr"/>
            <a:r>
              <a:rPr lang="en-US" altLang="zh-CN" sz="1600" b="1">
                <a:latin typeface="微软雅黑" panose="020B0503020204020204" pitchFamily="34" charset="-122"/>
                <a:ea typeface="微软雅黑" panose="020B0503020204020204" pitchFamily="34" charset="-122"/>
              </a:rPr>
              <a:t>FFD</a:t>
            </a:r>
          </a:p>
        </p:txBody>
      </p:sp>
      <p:sp>
        <p:nvSpPr>
          <p:cNvPr id="16" name="Oval 15"/>
          <p:cNvSpPr>
            <a:spLocks noChangeArrowheads="1"/>
          </p:cNvSpPr>
          <p:nvPr/>
        </p:nvSpPr>
        <p:spPr bwMode="auto">
          <a:xfrm>
            <a:off x="3608770" y="3963604"/>
            <a:ext cx="651054" cy="273074"/>
          </a:xfrm>
          <a:prstGeom prst="ellipse">
            <a:avLst/>
          </a:prstGeom>
          <a:solidFill>
            <a:srgbClr val="99FF99"/>
          </a:solidFill>
          <a:ln w="6350" algn="ctr">
            <a:solidFill>
              <a:schemeClr val="tx1"/>
            </a:solidFill>
            <a:round/>
            <a:headEnd/>
            <a:tailEnd/>
          </a:ln>
          <a:effectLst/>
        </p:spPr>
        <p:txBody>
          <a:bodyPr wrap="none" anchor="ctr"/>
          <a:lstStyle/>
          <a:p>
            <a:pPr algn="ctr"/>
            <a:r>
              <a:rPr lang="en-US" altLang="zh-CN" sz="1600" b="1">
                <a:latin typeface="微软雅黑" panose="020B0503020204020204" pitchFamily="34" charset="-122"/>
                <a:ea typeface="微软雅黑" panose="020B0503020204020204" pitchFamily="34" charset="-122"/>
              </a:rPr>
              <a:t>FFD</a:t>
            </a:r>
          </a:p>
        </p:txBody>
      </p:sp>
      <p:sp>
        <p:nvSpPr>
          <p:cNvPr id="17" name="Oval 16"/>
          <p:cNvSpPr>
            <a:spLocks noChangeArrowheads="1"/>
          </p:cNvSpPr>
          <p:nvPr/>
        </p:nvSpPr>
        <p:spPr bwMode="auto">
          <a:xfrm>
            <a:off x="5346056" y="2465388"/>
            <a:ext cx="649912" cy="273073"/>
          </a:xfrm>
          <a:prstGeom prst="ellipse">
            <a:avLst/>
          </a:prstGeom>
          <a:solidFill>
            <a:srgbClr val="99FF99"/>
          </a:solidFill>
          <a:ln w="6350" algn="ctr">
            <a:solidFill>
              <a:schemeClr val="tx1"/>
            </a:solidFill>
            <a:round/>
            <a:headEnd/>
            <a:tailEnd/>
          </a:ln>
          <a:effectLst/>
        </p:spPr>
        <p:txBody>
          <a:bodyPr wrap="none" anchor="ctr"/>
          <a:lstStyle/>
          <a:p>
            <a:pPr algn="ctr"/>
            <a:r>
              <a:rPr lang="en-US" altLang="zh-CN" sz="1600" b="1">
                <a:latin typeface="微软雅黑" panose="020B0503020204020204" pitchFamily="34" charset="-122"/>
                <a:ea typeface="微软雅黑" panose="020B0503020204020204" pitchFamily="34" charset="-122"/>
              </a:rPr>
              <a:t>FFD</a:t>
            </a:r>
          </a:p>
        </p:txBody>
      </p:sp>
      <p:sp>
        <p:nvSpPr>
          <p:cNvPr id="18" name="Oval 17"/>
          <p:cNvSpPr>
            <a:spLocks noChangeArrowheads="1"/>
          </p:cNvSpPr>
          <p:nvPr/>
        </p:nvSpPr>
        <p:spPr bwMode="auto">
          <a:xfrm>
            <a:off x="4042806" y="1920295"/>
            <a:ext cx="651054" cy="273074"/>
          </a:xfrm>
          <a:prstGeom prst="ellipse">
            <a:avLst/>
          </a:prstGeom>
          <a:solidFill>
            <a:srgbClr val="99FF99"/>
          </a:solidFill>
          <a:ln w="6350">
            <a:solidFill>
              <a:schemeClr val="tx1"/>
            </a:solidFill>
            <a:round/>
            <a:headEnd/>
            <a:tailEnd/>
          </a:ln>
          <a:effectLst/>
        </p:spPr>
        <p:txBody>
          <a:bodyPr wrap="none" anchor="ctr"/>
          <a:lstStyle/>
          <a:p>
            <a:pPr algn="ctr"/>
            <a:r>
              <a:rPr lang="en-US" altLang="zh-CN" sz="1600" b="1" dirty="0">
                <a:latin typeface="微软雅黑" panose="020B0503020204020204" pitchFamily="34" charset="-122"/>
                <a:ea typeface="微软雅黑" panose="020B0503020204020204" pitchFamily="34" charset="-122"/>
              </a:rPr>
              <a:t>FFD</a:t>
            </a:r>
          </a:p>
        </p:txBody>
      </p:sp>
      <p:sp>
        <p:nvSpPr>
          <p:cNvPr id="19" name="Oval 18"/>
          <p:cNvSpPr>
            <a:spLocks noChangeArrowheads="1"/>
          </p:cNvSpPr>
          <p:nvPr/>
        </p:nvSpPr>
        <p:spPr bwMode="auto">
          <a:xfrm>
            <a:off x="6212987" y="3485988"/>
            <a:ext cx="649912" cy="273073"/>
          </a:xfrm>
          <a:prstGeom prst="ellipse">
            <a:avLst/>
          </a:prstGeom>
          <a:solidFill>
            <a:srgbClr val="00FFFF"/>
          </a:solidFill>
          <a:ln w="6350">
            <a:solidFill>
              <a:schemeClr val="tx1"/>
            </a:solidFill>
            <a:round/>
            <a:headEnd/>
            <a:tailEnd/>
          </a:ln>
          <a:effectLst/>
        </p:spPr>
        <p:txBody>
          <a:bodyPr wrap="none" anchor="ctr"/>
          <a:lstStyle/>
          <a:p>
            <a:pPr algn="ctr"/>
            <a:r>
              <a:rPr lang="en-US" altLang="zh-CN" sz="1600" b="1">
                <a:latin typeface="微软雅黑" panose="020B0503020204020204" pitchFamily="34" charset="-122"/>
                <a:ea typeface="微软雅黑" panose="020B0503020204020204" pitchFamily="34" charset="-122"/>
              </a:rPr>
              <a:t>FFD</a:t>
            </a:r>
          </a:p>
        </p:txBody>
      </p:sp>
      <p:sp>
        <p:nvSpPr>
          <p:cNvPr id="20" name="Line 19"/>
          <p:cNvSpPr>
            <a:spLocks noChangeShapeType="1"/>
          </p:cNvSpPr>
          <p:nvPr/>
        </p:nvSpPr>
        <p:spPr bwMode="auto">
          <a:xfrm flipH="1">
            <a:off x="3906884" y="2192314"/>
            <a:ext cx="426041" cy="1084915"/>
          </a:xfrm>
          <a:prstGeom prst="line">
            <a:avLst/>
          </a:prstGeom>
          <a:noFill/>
          <a:ln w="28575">
            <a:solidFill>
              <a:srgbClr val="7030A0"/>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1" name="Line 20"/>
          <p:cNvSpPr>
            <a:spLocks noChangeShapeType="1"/>
          </p:cNvSpPr>
          <p:nvPr/>
        </p:nvSpPr>
        <p:spPr bwMode="auto">
          <a:xfrm>
            <a:off x="2918880" y="2882906"/>
            <a:ext cx="761848" cy="433333"/>
          </a:xfrm>
          <a:prstGeom prst="line">
            <a:avLst/>
          </a:prstGeom>
          <a:noFill/>
          <a:ln w="28575">
            <a:solidFill>
              <a:srgbClr val="7030A0"/>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2" name="Line 21"/>
          <p:cNvSpPr>
            <a:spLocks noChangeShapeType="1"/>
          </p:cNvSpPr>
          <p:nvPr/>
        </p:nvSpPr>
        <p:spPr bwMode="auto">
          <a:xfrm>
            <a:off x="4621901" y="2124837"/>
            <a:ext cx="794972" cy="408030"/>
          </a:xfrm>
          <a:prstGeom prst="line">
            <a:avLst/>
          </a:prstGeom>
          <a:noFill/>
          <a:ln w="28575">
            <a:solidFill>
              <a:srgbClr val="7030A0"/>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3" name="Line 22"/>
          <p:cNvSpPr>
            <a:spLocks noChangeShapeType="1"/>
          </p:cNvSpPr>
          <p:nvPr/>
        </p:nvSpPr>
        <p:spPr bwMode="auto">
          <a:xfrm flipH="1">
            <a:off x="4098774" y="2684690"/>
            <a:ext cx="1300967" cy="666342"/>
          </a:xfrm>
          <a:prstGeom prst="line">
            <a:avLst/>
          </a:prstGeom>
          <a:noFill/>
          <a:ln w="28575">
            <a:solidFill>
              <a:srgbClr val="7030A0"/>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4" name="Line 23"/>
          <p:cNvSpPr>
            <a:spLocks noChangeShapeType="1"/>
          </p:cNvSpPr>
          <p:nvPr/>
        </p:nvSpPr>
        <p:spPr bwMode="auto">
          <a:xfrm>
            <a:off x="3893178" y="3584042"/>
            <a:ext cx="9137" cy="370073"/>
          </a:xfrm>
          <a:prstGeom prst="line">
            <a:avLst/>
          </a:prstGeom>
          <a:noFill/>
          <a:ln w="28575">
            <a:solidFill>
              <a:srgbClr val="7030A0"/>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5" name="Line 24"/>
          <p:cNvSpPr>
            <a:spLocks noChangeShapeType="1"/>
          </p:cNvSpPr>
          <p:nvPr/>
        </p:nvSpPr>
        <p:spPr bwMode="auto">
          <a:xfrm flipH="1" flipV="1">
            <a:off x="4211852" y="3436434"/>
            <a:ext cx="566532" cy="101217"/>
          </a:xfrm>
          <a:prstGeom prst="line">
            <a:avLst/>
          </a:prstGeom>
          <a:noFill/>
          <a:ln w="28575">
            <a:solidFill>
              <a:srgbClr val="7030A0"/>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6" name="Line 25"/>
          <p:cNvSpPr>
            <a:spLocks noChangeShapeType="1"/>
          </p:cNvSpPr>
          <p:nvPr/>
        </p:nvSpPr>
        <p:spPr bwMode="auto">
          <a:xfrm>
            <a:off x="1927450" y="2297748"/>
            <a:ext cx="575669" cy="359530"/>
          </a:xfrm>
          <a:prstGeom prst="line">
            <a:avLst/>
          </a:prstGeom>
          <a:noFill/>
          <a:ln w="28575">
            <a:solidFill>
              <a:srgbClr val="FF00FF"/>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7" name="Line 26"/>
          <p:cNvSpPr>
            <a:spLocks noChangeShapeType="1"/>
          </p:cNvSpPr>
          <p:nvPr/>
        </p:nvSpPr>
        <p:spPr bwMode="auto">
          <a:xfrm>
            <a:off x="3125619" y="2771146"/>
            <a:ext cx="378069" cy="70640"/>
          </a:xfrm>
          <a:prstGeom prst="line">
            <a:avLst/>
          </a:prstGeom>
          <a:noFill/>
          <a:ln w="28575">
            <a:solidFill>
              <a:srgbClr val="FF00FF"/>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8" name="Line 27"/>
          <p:cNvSpPr>
            <a:spLocks noChangeShapeType="1"/>
          </p:cNvSpPr>
          <p:nvPr/>
        </p:nvSpPr>
        <p:spPr bwMode="auto">
          <a:xfrm flipH="1">
            <a:off x="2774964" y="2200749"/>
            <a:ext cx="29697" cy="398540"/>
          </a:xfrm>
          <a:prstGeom prst="line">
            <a:avLst/>
          </a:prstGeom>
          <a:noFill/>
          <a:ln w="28575">
            <a:solidFill>
              <a:srgbClr val="FF00FF"/>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9" name="Line 28"/>
          <p:cNvSpPr>
            <a:spLocks noChangeShapeType="1"/>
          </p:cNvSpPr>
          <p:nvPr/>
        </p:nvSpPr>
        <p:spPr bwMode="auto">
          <a:xfrm flipV="1">
            <a:off x="1800667" y="2805939"/>
            <a:ext cx="651054" cy="134955"/>
          </a:xfrm>
          <a:prstGeom prst="line">
            <a:avLst/>
          </a:prstGeom>
          <a:noFill/>
          <a:ln w="28575">
            <a:solidFill>
              <a:srgbClr val="FF00FF"/>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0" name="Line 29"/>
          <p:cNvSpPr>
            <a:spLocks noChangeShapeType="1"/>
          </p:cNvSpPr>
          <p:nvPr/>
        </p:nvSpPr>
        <p:spPr bwMode="auto">
          <a:xfrm flipH="1">
            <a:off x="6849193" y="3333108"/>
            <a:ext cx="515133" cy="223520"/>
          </a:xfrm>
          <a:prstGeom prst="line">
            <a:avLst/>
          </a:prstGeom>
          <a:noFill/>
          <a:ln w="28575">
            <a:solidFill>
              <a:srgbClr val="FF00FF"/>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1" name="Line 30"/>
          <p:cNvSpPr>
            <a:spLocks noChangeShapeType="1"/>
          </p:cNvSpPr>
          <p:nvPr/>
        </p:nvSpPr>
        <p:spPr bwMode="auto">
          <a:xfrm>
            <a:off x="6499679" y="3077959"/>
            <a:ext cx="28555" cy="415410"/>
          </a:xfrm>
          <a:prstGeom prst="line">
            <a:avLst/>
          </a:prstGeom>
          <a:noFill/>
          <a:ln w="28575">
            <a:solidFill>
              <a:srgbClr val="FF00FF"/>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2" name="Line 31"/>
          <p:cNvSpPr>
            <a:spLocks noChangeShapeType="1"/>
          </p:cNvSpPr>
          <p:nvPr/>
        </p:nvSpPr>
        <p:spPr bwMode="auto">
          <a:xfrm flipH="1">
            <a:off x="2422023" y="2868146"/>
            <a:ext cx="229583" cy="541930"/>
          </a:xfrm>
          <a:prstGeom prst="line">
            <a:avLst/>
          </a:prstGeom>
          <a:noFill/>
          <a:ln w="28575">
            <a:solidFill>
              <a:srgbClr val="FF00FF"/>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3" name="Line 32"/>
          <p:cNvSpPr>
            <a:spLocks noChangeShapeType="1"/>
          </p:cNvSpPr>
          <p:nvPr/>
        </p:nvSpPr>
        <p:spPr bwMode="auto">
          <a:xfrm>
            <a:off x="6716697" y="3741138"/>
            <a:ext cx="451169" cy="311030"/>
          </a:xfrm>
          <a:prstGeom prst="line">
            <a:avLst/>
          </a:prstGeom>
          <a:noFill/>
          <a:ln w="28575">
            <a:solidFill>
              <a:srgbClr val="FF00FF"/>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4" name="Line 33"/>
          <p:cNvSpPr>
            <a:spLocks noChangeShapeType="1"/>
          </p:cNvSpPr>
          <p:nvPr/>
        </p:nvSpPr>
        <p:spPr bwMode="auto">
          <a:xfrm flipH="1">
            <a:off x="5928579" y="3737975"/>
            <a:ext cx="373500" cy="182401"/>
          </a:xfrm>
          <a:prstGeom prst="line">
            <a:avLst/>
          </a:prstGeom>
          <a:noFill/>
          <a:ln w="28575">
            <a:solidFill>
              <a:srgbClr val="FF00FF"/>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5" name="Text Box 34"/>
          <p:cNvSpPr txBox="1">
            <a:spLocks noChangeArrowheads="1"/>
          </p:cNvSpPr>
          <p:nvPr/>
        </p:nvSpPr>
        <p:spPr bwMode="auto">
          <a:xfrm>
            <a:off x="2902890" y="1797990"/>
            <a:ext cx="603050"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600" b="1" dirty="0">
                <a:latin typeface="微软雅黑" panose="020B0503020204020204" pitchFamily="34" charset="-122"/>
                <a:ea typeface="微软雅黑" panose="020B0503020204020204" pitchFamily="34" charset="-122"/>
              </a:rPr>
              <a:t>RFD</a:t>
            </a:r>
          </a:p>
        </p:txBody>
      </p:sp>
      <p:sp>
        <p:nvSpPr>
          <p:cNvPr id="36" name="Text Box 35"/>
          <p:cNvSpPr txBox="1">
            <a:spLocks noChangeArrowheads="1"/>
          </p:cNvSpPr>
          <p:nvPr/>
        </p:nvSpPr>
        <p:spPr bwMode="auto">
          <a:xfrm>
            <a:off x="2197010" y="1773742"/>
            <a:ext cx="800219"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1600" b="1" dirty="0">
                <a:latin typeface="微软雅黑" panose="020B0503020204020204" pitchFamily="34" charset="-122"/>
                <a:ea typeface="微软雅黑" panose="020B0503020204020204" pitchFamily="34" charset="-122"/>
              </a:rPr>
              <a:t>端设备</a:t>
            </a:r>
          </a:p>
        </p:txBody>
      </p:sp>
      <p:sp>
        <p:nvSpPr>
          <p:cNvPr id="37" name="Text Box 36"/>
          <p:cNvSpPr txBox="1">
            <a:spLocks noChangeArrowheads="1"/>
          </p:cNvSpPr>
          <p:nvPr/>
        </p:nvSpPr>
        <p:spPr bwMode="auto">
          <a:xfrm>
            <a:off x="2838927" y="2355736"/>
            <a:ext cx="800219"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1600" b="1">
                <a:latin typeface="微软雅黑" panose="020B0503020204020204" pitchFamily="34" charset="-122"/>
                <a:ea typeface="微软雅黑" panose="020B0503020204020204" pitchFamily="34" charset="-122"/>
              </a:rPr>
              <a:t>路由器</a:t>
            </a:r>
          </a:p>
        </p:txBody>
      </p:sp>
      <p:sp>
        <p:nvSpPr>
          <p:cNvPr id="38" name="Oval 37"/>
          <p:cNvSpPr>
            <a:spLocks noChangeArrowheads="1"/>
          </p:cNvSpPr>
          <p:nvPr/>
        </p:nvSpPr>
        <p:spPr bwMode="auto">
          <a:xfrm>
            <a:off x="4766961" y="3417456"/>
            <a:ext cx="649912" cy="273074"/>
          </a:xfrm>
          <a:prstGeom prst="ellipse">
            <a:avLst/>
          </a:prstGeom>
          <a:solidFill>
            <a:srgbClr val="99FF99"/>
          </a:solidFill>
          <a:ln w="6350" algn="ctr">
            <a:solidFill>
              <a:schemeClr val="tx1"/>
            </a:solidFill>
            <a:round/>
            <a:headEnd/>
            <a:tailEnd/>
          </a:ln>
          <a:effectLst/>
        </p:spPr>
        <p:txBody>
          <a:bodyPr wrap="none" anchor="ctr"/>
          <a:lstStyle/>
          <a:p>
            <a:pPr algn="ctr"/>
            <a:r>
              <a:rPr lang="en-US" altLang="zh-CN" sz="1600" b="1">
                <a:latin typeface="微软雅黑" panose="020B0503020204020204" pitchFamily="34" charset="-122"/>
                <a:ea typeface="微软雅黑" panose="020B0503020204020204" pitchFamily="34" charset="-122"/>
              </a:rPr>
              <a:t>FFD</a:t>
            </a:r>
          </a:p>
        </p:txBody>
      </p:sp>
      <p:sp>
        <p:nvSpPr>
          <p:cNvPr id="39" name="Line 38"/>
          <p:cNvSpPr>
            <a:spLocks noChangeShapeType="1"/>
          </p:cNvSpPr>
          <p:nvPr/>
        </p:nvSpPr>
        <p:spPr bwMode="auto">
          <a:xfrm flipH="1" flipV="1">
            <a:off x="5414589" y="3577715"/>
            <a:ext cx="815531" cy="13707"/>
          </a:xfrm>
          <a:prstGeom prst="line">
            <a:avLst/>
          </a:prstGeom>
          <a:noFill/>
          <a:ln w="28575">
            <a:solidFill>
              <a:srgbClr val="7030A0"/>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0" name="Line 39"/>
          <p:cNvSpPr>
            <a:spLocks noChangeShapeType="1"/>
          </p:cNvSpPr>
          <p:nvPr/>
        </p:nvSpPr>
        <p:spPr bwMode="auto">
          <a:xfrm flipH="1">
            <a:off x="4247260" y="3684204"/>
            <a:ext cx="770986" cy="360584"/>
          </a:xfrm>
          <a:prstGeom prst="line">
            <a:avLst/>
          </a:prstGeom>
          <a:noFill/>
          <a:ln w="28575">
            <a:solidFill>
              <a:srgbClr val="7030A0"/>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1" name="Oval 40"/>
          <p:cNvSpPr>
            <a:spLocks noChangeArrowheads="1"/>
          </p:cNvSpPr>
          <p:nvPr/>
        </p:nvSpPr>
        <p:spPr bwMode="auto">
          <a:xfrm>
            <a:off x="3537954" y="3282501"/>
            <a:ext cx="649912" cy="273074"/>
          </a:xfrm>
          <a:prstGeom prst="ellipse">
            <a:avLst/>
          </a:prstGeom>
          <a:solidFill>
            <a:srgbClr val="FFFF00"/>
          </a:solidFill>
          <a:ln w="19050">
            <a:solidFill>
              <a:schemeClr val="tx1"/>
            </a:solidFill>
            <a:round/>
            <a:headEnd/>
            <a:tailEnd/>
          </a:ln>
          <a:effectLst/>
        </p:spPr>
        <p:txBody>
          <a:bodyPr wrap="none" anchor="ctr"/>
          <a:lstStyle/>
          <a:p>
            <a:pPr algn="ctr"/>
            <a:r>
              <a:rPr lang="en-US" altLang="zh-CN" sz="1600" b="1">
                <a:latin typeface="微软雅黑" panose="020B0503020204020204" pitchFamily="34" charset="-122"/>
                <a:ea typeface="微软雅黑" panose="020B0503020204020204" pitchFamily="34" charset="-122"/>
              </a:rPr>
              <a:t>FFD</a:t>
            </a:r>
          </a:p>
        </p:txBody>
      </p:sp>
      <p:sp>
        <p:nvSpPr>
          <p:cNvPr id="42" name="Text Box 41"/>
          <p:cNvSpPr txBox="1">
            <a:spLocks noChangeArrowheads="1"/>
          </p:cNvSpPr>
          <p:nvPr/>
        </p:nvSpPr>
        <p:spPr bwMode="auto">
          <a:xfrm>
            <a:off x="2747551" y="3262469"/>
            <a:ext cx="800219"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1600" b="1">
                <a:latin typeface="微软雅黑" panose="020B0503020204020204" pitchFamily="34" charset="-122"/>
                <a:ea typeface="微软雅黑" panose="020B0503020204020204" pitchFamily="34" charset="-122"/>
              </a:rPr>
              <a:t>协调器</a:t>
            </a:r>
          </a:p>
        </p:txBody>
      </p:sp>
    </p:spTree>
    <p:extLst>
      <p:ext uri="{BB962C8B-B14F-4D97-AF65-F5344CB8AC3E}">
        <p14:creationId xmlns:p14="http://schemas.microsoft.com/office/powerpoint/2010/main" xmlns="" val="21955759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36196" y="1105040"/>
            <a:ext cx="8372854" cy="320857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2700"/>
              </a:lnSpc>
              <a:buClr>
                <a:srgbClr val="0070C0"/>
              </a:buClr>
              <a:buFont typeface="Wingdings" pitchFamily="2" charset="2"/>
              <a:buChar char="l"/>
            </a:pPr>
            <a:r>
              <a:rPr lang="zh-CN" altLang="en-US" b="1" dirty="0">
                <a:latin typeface="微软雅黑" pitchFamily="34" charset="-122"/>
                <a:ea typeface="微软雅黑" pitchFamily="34" charset="-122"/>
              </a:rPr>
              <a:t>高速 </a:t>
            </a:r>
            <a:r>
              <a:rPr lang="en-US" altLang="zh-CN" b="1" dirty="0">
                <a:latin typeface="微软雅黑" pitchFamily="34" charset="-122"/>
                <a:ea typeface="微软雅黑" pitchFamily="34" charset="-122"/>
              </a:rPr>
              <a:t>WPAN </a:t>
            </a:r>
            <a:r>
              <a:rPr lang="zh-CN" altLang="en-US" b="1" dirty="0">
                <a:latin typeface="微软雅黑" pitchFamily="34" charset="-122"/>
                <a:ea typeface="微软雅黑" pitchFamily="34" charset="-122"/>
              </a:rPr>
              <a:t>用于在便携式多媒体装置之间传送数据，支持</a:t>
            </a:r>
            <a:r>
              <a:rPr lang="en-US" altLang="zh-CN" b="1" dirty="0">
                <a:latin typeface="微软雅黑" pitchFamily="34" charset="-122"/>
                <a:ea typeface="微软雅黑" pitchFamily="34" charset="-122"/>
              </a:rPr>
              <a:t>11 ~ 55 Mbit/s </a:t>
            </a:r>
            <a:r>
              <a:rPr lang="zh-CN" altLang="en-US" b="1" dirty="0">
                <a:latin typeface="微软雅黑" pitchFamily="34" charset="-122"/>
                <a:ea typeface="微软雅黑" pitchFamily="34" charset="-122"/>
              </a:rPr>
              <a:t>的数据率，标准是 </a:t>
            </a:r>
            <a:r>
              <a:rPr lang="en-US" altLang="zh-CN" b="1" dirty="0">
                <a:latin typeface="微软雅黑" pitchFamily="34" charset="-122"/>
                <a:ea typeface="微软雅黑" pitchFamily="34" charset="-122"/>
              </a:rPr>
              <a:t>802.15.3</a:t>
            </a:r>
            <a:r>
              <a:rPr lang="zh-CN" altLang="en-US" b="1" dirty="0">
                <a:latin typeface="微软雅黑" pitchFamily="34" charset="-122"/>
                <a:ea typeface="微软雅黑" pitchFamily="34" charset="-122"/>
              </a:rPr>
              <a:t>。</a:t>
            </a:r>
          </a:p>
          <a:p>
            <a:pPr marL="342900" indent="-342900" eaLnBrk="0" hangingPunct="0">
              <a:lnSpc>
                <a:spcPts val="2700"/>
              </a:lnSpc>
              <a:buClr>
                <a:srgbClr val="0070C0"/>
              </a:buClr>
              <a:buFont typeface="Wingdings" pitchFamily="2" charset="2"/>
              <a:buChar char="l"/>
            </a:pPr>
            <a:r>
              <a:rPr lang="en-US" altLang="zh-CN" b="1" dirty="0">
                <a:latin typeface="微软雅黑" pitchFamily="34" charset="-122"/>
                <a:ea typeface="微软雅黑" pitchFamily="34" charset="-122"/>
              </a:rPr>
              <a:t>IEEE 802.15.3a </a:t>
            </a:r>
            <a:r>
              <a:rPr lang="zh-CN" altLang="en-US" b="1" dirty="0">
                <a:latin typeface="微软雅黑" pitchFamily="34" charset="-122"/>
                <a:ea typeface="微软雅黑" pitchFamily="34" charset="-122"/>
              </a:rPr>
              <a:t>工作组还提出了更高数据率的物理层标准的</a:t>
            </a:r>
            <a:r>
              <a:rPr lang="zh-CN" altLang="en-US" b="1" dirty="0">
                <a:solidFill>
                  <a:srgbClr val="0000FF"/>
                </a:solidFill>
                <a:latin typeface="微软雅黑" pitchFamily="34" charset="-122"/>
                <a:ea typeface="微软雅黑" pitchFamily="34" charset="-122"/>
              </a:rPr>
              <a:t>超高速</a:t>
            </a:r>
            <a:r>
              <a:rPr lang="zh-CN" altLang="en-US" b="1" dirty="0">
                <a:latin typeface="微软雅黑" pitchFamily="34" charset="-122"/>
                <a:ea typeface="微软雅黑" pitchFamily="34" charset="-122"/>
              </a:rPr>
              <a:t> </a:t>
            </a:r>
            <a:r>
              <a:rPr lang="en-US" altLang="zh-CN" b="1" dirty="0">
                <a:latin typeface="微软雅黑" pitchFamily="34" charset="-122"/>
                <a:ea typeface="微软雅黑" pitchFamily="34" charset="-122"/>
              </a:rPr>
              <a:t>WPAN</a:t>
            </a:r>
            <a:r>
              <a:rPr lang="zh-CN" altLang="en-US" b="1" dirty="0">
                <a:latin typeface="微软雅黑" pitchFamily="34" charset="-122"/>
                <a:ea typeface="微软雅黑" pitchFamily="34" charset="-122"/>
              </a:rPr>
              <a:t>，它使用</a:t>
            </a:r>
            <a:r>
              <a:rPr lang="zh-CN" altLang="en-US" b="1" dirty="0">
                <a:solidFill>
                  <a:srgbClr val="0000FF"/>
                </a:solidFill>
                <a:latin typeface="微软雅黑" pitchFamily="34" charset="-122"/>
                <a:ea typeface="微软雅黑" pitchFamily="34" charset="-122"/>
              </a:rPr>
              <a:t>超宽带 </a:t>
            </a:r>
            <a:r>
              <a:rPr lang="en-US" altLang="zh-CN" b="1" dirty="0">
                <a:latin typeface="微软雅黑" pitchFamily="34" charset="-122"/>
                <a:ea typeface="微软雅黑" pitchFamily="34" charset="-122"/>
              </a:rPr>
              <a:t>UWB </a:t>
            </a:r>
            <a:r>
              <a:rPr lang="zh-CN" altLang="en-US" b="1" dirty="0">
                <a:latin typeface="微软雅黑" pitchFamily="34" charset="-122"/>
                <a:ea typeface="微软雅黑" pitchFamily="34" charset="-122"/>
              </a:rPr>
              <a:t>技术。</a:t>
            </a:r>
          </a:p>
          <a:p>
            <a:pPr marL="342900" indent="-342900" eaLnBrk="0" hangingPunct="0">
              <a:lnSpc>
                <a:spcPts val="2700"/>
              </a:lnSpc>
              <a:buClr>
                <a:srgbClr val="0070C0"/>
              </a:buClr>
              <a:buFont typeface="Wingdings" pitchFamily="2" charset="2"/>
              <a:buChar char="l"/>
            </a:pPr>
            <a:r>
              <a:rPr lang="en-US" altLang="zh-CN" b="1" dirty="0">
                <a:latin typeface="微软雅黑" pitchFamily="34" charset="-122"/>
                <a:ea typeface="微软雅黑" pitchFamily="34" charset="-122"/>
              </a:rPr>
              <a:t>UWB </a:t>
            </a:r>
            <a:r>
              <a:rPr lang="zh-CN" altLang="en-US" b="1" dirty="0">
                <a:latin typeface="微软雅黑" pitchFamily="34" charset="-122"/>
                <a:ea typeface="微软雅黑" pitchFamily="34" charset="-122"/>
              </a:rPr>
              <a:t>技术工作在 </a:t>
            </a:r>
            <a:r>
              <a:rPr lang="en-US" altLang="zh-CN" b="1" dirty="0">
                <a:latin typeface="微软雅黑" pitchFamily="34" charset="-122"/>
                <a:ea typeface="微软雅黑" pitchFamily="34" charset="-122"/>
              </a:rPr>
              <a:t>3.1 ~ 10.6 GHz </a:t>
            </a:r>
            <a:r>
              <a:rPr lang="zh-CN" altLang="en-US" b="1" dirty="0">
                <a:latin typeface="微软雅黑" pitchFamily="34" charset="-122"/>
                <a:ea typeface="微软雅黑" pitchFamily="34" charset="-122"/>
              </a:rPr>
              <a:t>微波频段，有非常高的信道带宽。超</a:t>
            </a:r>
            <a:r>
              <a:rPr lang="zh-CN" altLang="en-US" b="1" dirty="0" smtClean="0">
                <a:latin typeface="微软雅黑" pitchFamily="34" charset="-122"/>
                <a:ea typeface="微软雅黑" pitchFamily="34" charset="-122"/>
              </a:rPr>
              <a:t>宽  带</a:t>
            </a:r>
            <a:r>
              <a:rPr lang="zh-CN" altLang="en-US" b="1" dirty="0">
                <a:latin typeface="微软雅黑" pitchFamily="34" charset="-122"/>
                <a:ea typeface="微软雅黑" pitchFamily="34" charset="-122"/>
              </a:rPr>
              <a:t>信号的带宽应超过信号中心频率的 </a:t>
            </a:r>
            <a:r>
              <a:rPr lang="en-US" altLang="zh-CN" b="1" dirty="0">
                <a:latin typeface="微软雅黑" pitchFamily="34" charset="-122"/>
                <a:ea typeface="微软雅黑" pitchFamily="34" charset="-122"/>
              </a:rPr>
              <a:t>25% </a:t>
            </a:r>
            <a:r>
              <a:rPr lang="zh-CN" altLang="en-US" b="1" dirty="0">
                <a:latin typeface="微软雅黑" pitchFamily="34" charset="-122"/>
                <a:ea typeface="微软雅黑" pitchFamily="34" charset="-122"/>
              </a:rPr>
              <a:t>以上，或信号的绝对带宽</a:t>
            </a:r>
            <a:r>
              <a:rPr lang="zh-CN" altLang="en-US" b="1" dirty="0" smtClean="0">
                <a:latin typeface="微软雅黑" pitchFamily="34" charset="-122"/>
                <a:ea typeface="微软雅黑" pitchFamily="34" charset="-122"/>
              </a:rPr>
              <a:t>超过   </a:t>
            </a:r>
            <a:r>
              <a:rPr lang="en-US" altLang="zh-CN" b="1" dirty="0" smtClean="0">
                <a:latin typeface="微软雅黑" pitchFamily="34" charset="-122"/>
                <a:ea typeface="微软雅黑" pitchFamily="34" charset="-122"/>
              </a:rPr>
              <a:t>500 </a:t>
            </a:r>
            <a:r>
              <a:rPr lang="en-US" altLang="zh-CN" b="1" dirty="0">
                <a:latin typeface="微软雅黑" pitchFamily="34" charset="-122"/>
                <a:ea typeface="微软雅黑" pitchFamily="34" charset="-122"/>
              </a:rPr>
              <a:t>MHz</a:t>
            </a:r>
            <a:r>
              <a:rPr lang="zh-CN" altLang="en-US" b="1" dirty="0">
                <a:latin typeface="微软雅黑" pitchFamily="34" charset="-122"/>
                <a:ea typeface="微软雅黑" pitchFamily="34" charset="-122"/>
              </a:rPr>
              <a:t>。</a:t>
            </a:r>
          </a:p>
          <a:p>
            <a:pPr marL="342900" indent="-342900" eaLnBrk="0" hangingPunct="0">
              <a:lnSpc>
                <a:spcPts val="2700"/>
              </a:lnSpc>
              <a:buClr>
                <a:srgbClr val="0070C0"/>
              </a:buClr>
              <a:buFont typeface="Wingdings" pitchFamily="2" charset="2"/>
              <a:buChar char="l"/>
            </a:pPr>
            <a:r>
              <a:rPr lang="zh-CN" altLang="en-US" b="1" dirty="0">
                <a:latin typeface="微软雅黑" pitchFamily="34" charset="-122"/>
                <a:ea typeface="微软雅黑" pitchFamily="34" charset="-122"/>
              </a:rPr>
              <a:t>超宽带技术使用了瞬间高速脉冲，可支持 </a:t>
            </a:r>
            <a:r>
              <a:rPr lang="en-US" altLang="zh-CN" b="1" dirty="0">
                <a:latin typeface="微软雅黑" pitchFamily="34" charset="-122"/>
                <a:ea typeface="微软雅黑" pitchFamily="34" charset="-122"/>
              </a:rPr>
              <a:t>100 ~ 400 Mbit/s </a:t>
            </a:r>
            <a:r>
              <a:rPr lang="zh-CN" altLang="en-US" b="1" dirty="0">
                <a:latin typeface="微软雅黑" pitchFamily="34" charset="-122"/>
                <a:ea typeface="微软雅黑" pitchFamily="34" charset="-122"/>
              </a:rPr>
              <a:t>的数据率</a:t>
            </a:r>
            <a:r>
              <a:rPr lang="zh-CN" altLang="en-US" b="1" dirty="0" smtClean="0">
                <a:latin typeface="微软雅黑" pitchFamily="34" charset="-122"/>
                <a:ea typeface="微软雅黑" pitchFamily="34" charset="-122"/>
              </a:rPr>
              <a:t>，可用</a:t>
            </a:r>
            <a:r>
              <a:rPr lang="zh-CN" altLang="en-US" b="1" dirty="0">
                <a:latin typeface="微软雅黑" pitchFamily="34" charset="-122"/>
                <a:ea typeface="微软雅黑" pitchFamily="34" charset="-122"/>
              </a:rPr>
              <a:t>于小范围内高速传送图像或 </a:t>
            </a:r>
            <a:r>
              <a:rPr lang="en-US" altLang="zh-CN" b="1" dirty="0">
                <a:latin typeface="微软雅黑" pitchFamily="34" charset="-122"/>
                <a:ea typeface="微软雅黑" pitchFamily="34" charset="-122"/>
              </a:rPr>
              <a:t>DVD </a:t>
            </a:r>
            <a:r>
              <a:rPr lang="zh-CN" altLang="en-US" b="1" dirty="0">
                <a:latin typeface="微软雅黑" pitchFamily="34" charset="-122"/>
                <a:ea typeface="微软雅黑" pitchFamily="34" charset="-122"/>
              </a:rPr>
              <a:t>质量的多媒体视频文件。 </a:t>
            </a:r>
          </a:p>
        </p:txBody>
      </p:sp>
      <p:sp>
        <p:nvSpPr>
          <p:cNvPr id="3" name="AutoShape 5"/>
          <p:cNvSpPr>
            <a:spLocks noChangeArrowheads="1"/>
          </p:cNvSpPr>
          <p:nvPr/>
        </p:nvSpPr>
        <p:spPr bwMode="auto">
          <a:xfrm>
            <a:off x="511897" y="73204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604407" y="698834"/>
            <a:ext cx="192142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3. </a:t>
            </a:r>
            <a:r>
              <a:rPr lang="zh-CN" altLang="en-US" sz="2000" b="1" dirty="0">
                <a:solidFill>
                  <a:schemeClr val="bg1"/>
                </a:solidFill>
                <a:latin typeface="微软雅黑" pitchFamily="34" charset="-122"/>
                <a:ea typeface="微软雅黑" pitchFamily="34" charset="-122"/>
              </a:rPr>
              <a:t>高速 </a:t>
            </a:r>
            <a:r>
              <a:rPr lang="en-US" altLang="zh-CN" sz="2000" b="1" dirty="0">
                <a:solidFill>
                  <a:schemeClr val="bg1"/>
                </a:solidFill>
                <a:latin typeface="微软雅黑" pitchFamily="34" charset="-122"/>
                <a:ea typeface="微软雅黑" pitchFamily="34" charset="-122"/>
              </a:rPr>
              <a:t>WPAN</a:t>
            </a:r>
            <a:endParaRPr lang="zh-CN" altLang="en-US"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xmlns="" val="1082431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45145" y="998654"/>
            <a:ext cx="8053711" cy="3477875"/>
          </a:xfrm>
          <a:prstGeom prst="rect">
            <a:avLst/>
          </a:prstGeom>
        </p:spPr>
        <p:txBody>
          <a:bodyPr wrap="square">
            <a:spAutoFit/>
          </a:bodyPr>
          <a:lstStyle/>
          <a:p>
            <a:pPr marL="357188" indent="-357188"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2002 </a:t>
            </a:r>
            <a:r>
              <a:rPr lang="zh-CN" altLang="en-US" sz="2000" b="1" dirty="0">
                <a:latin typeface="微软雅黑" pitchFamily="34" charset="-122"/>
                <a:ea typeface="微软雅黑" pitchFamily="34" charset="-122"/>
              </a:rPr>
              <a:t>年 </a:t>
            </a:r>
            <a:r>
              <a:rPr lang="en-US" altLang="zh-CN" sz="2000" b="1" dirty="0">
                <a:latin typeface="微软雅黑" pitchFamily="34" charset="-122"/>
                <a:ea typeface="微软雅黑" pitchFamily="34" charset="-122"/>
              </a:rPr>
              <a:t>4 </a:t>
            </a:r>
            <a:r>
              <a:rPr lang="zh-CN" altLang="en-US" sz="2000" b="1" dirty="0">
                <a:latin typeface="微软雅黑" pitchFamily="34" charset="-122"/>
                <a:ea typeface="微软雅黑" pitchFamily="34" charset="-122"/>
              </a:rPr>
              <a:t>月通过了 </a:t>
            </a:r>
            <a:r>
              <a:rPr lang="en-US" altLang="zh-CN" sz="2000" b="1" dirty="0">
                <a:latin typeface="微软雅黑" pitchFamily="34" charset="-122"/>
                <a:ea typeface="微软雅黑" pitchFamily="34" charset="-122"/>
              </a:rPr>
              <a:t>IEEE 802.16 </a:t>
            </a:r>
            <a:r>
              <a:rPr lang="zh-CN" altLang="en-US" sz="2000" b="1" dirty="0">
                <a:latin typeface="微软雅黑" pitchFamily="34" charset="-122"/>
                <a:ea typeface="微软雅黑" pitchFamily="34" charset="-122"/>
              </a:rPr>
              <a:t>无线城域网</a:t>
            </a:r>
            <a:r>
              <a:rPr lang="en-US" altLang="zh-CN" sz="2000" b="1" dirty="0">
                <a:latin typeface="微软雅黑" pitchFamily="34" charset="-122"/>
                <a:ea typeface="微软雅黑" pitchFamily="34" charset="-122"/>
              </a:rPr>
              <a:t>(Wireless Metropolitan Area Network) </a:t>
            </a:r>
            <a:r>
              <a:rPr lang="zh-CN" altLang="en-US" sz="2000" b="1" dirty="0">
                <a:latin typeface="微软雅黑" pitchFamily="34" charset="-122"/>
                <a:ea typeface="微软雅黑" pitchFamily="34" charset="-122"/>
              </a:rPr>
              <a:t>的标准（又称为</a:t>
            </a:r>
            <a:r>
              <a:rPr lang="en-US" altLang="zh-CN" sz="2000" b="1" dirty="0">
                <a:latin typeface="微软雅黑" pitchFamily="34" charset="-122"/>
                <a:ea typeface="微软雅黑" pitchFamily="34" charset="-122"/>
              </a:rPr>
              <a:t>IEEE</a:t>
            </a:r>
            <a:r>
              <a:rPr lang="zh-CN" altLang="en-US" sz="2000" b="1" dirty="0">
                <a:latin typeface="微软雅黑" pitchFamily="34" charset="-122"/>
                <a:ea typeface="微软雅黑" pitchFamily="34" charset="-122"/>
              </a:rPr>
              <a:t>无线城域网空中接口标准） 。</a:t>
            </a:r>
          </a:p>
          <a:p>
            <a:pPr marL="357188" indent="-357188"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欧洲的 </a:t>
            </a:r>
            <a:r>
              <a:rPr lang="en-US" altLang="zh-CN" sz="2000" b="1" dirty="0">
                <a:latin typeface="微软雅黑" pitchFamily="34" charset="-122"/>
                <a:ea typeface="微软雅黑" pitchFamily="34" charset="-122"/>
              </a:rPr>
              <a:t>ETSI </a:t>
            </a:r>
            <a:r>
              <a:rPr lang="zh-CN" altLang="en-US" sz="2000" b="1" dirty="0">
                <a:latin typeface="微软雅黑" pitchFamily="34" charset="-122"/>
                <a:ea typeface="微软雅黑" pitchFamily="34" charset="-122"/>
              </a:rPr>
              <a:t>也制订类似的无线城域网标准 </a:t>
            </a:r>
            <a:r>
              <a:rPr lang="en-US" altLang="zh-CN" sz="2000" b="1" dirty="0" err="1">
                <a:latin typeface="微软雅黑" pitchFamily="34" charset="-122"/>
                <a:ea typeface="微软雅黑" pitchFamily="34" charset="-122"/>
              </a:rPr>
              <a:t>HiperMAN</a:t>
            </a:r>
            <a:r>
              <a:rPr lang="zh-CN" altLang="en-US" sz="2000" b="1" dirty="0">
                <a:latin typeface="微软雅黑" pitchFamily="34" charset="-122"/>
                <a:ea typeface="微软雅黑" pitchFamily="34" charset="-122"/>
              </a:rPr>
              <a:t>。</a:t>
            </a:r>
          </a:p>
          <a:p>
            <a:pPr marL="357188" indent="-357188"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WMAN </a:t>
            </a:r>
            <a:r>
              <a:rPr lang="zh-CN" altLang="en-US" sz="2000" b="1" dirty="0">
                <a:latin typeface="微软雅黑" pitchFamily="34" charset="-122"/>
                <a:ea typeface="微软雅黑" pitchFamily="34" charset="-122"/>
              </a:rPr>
              <a:t>可提供“最后一英里”的</a:t>
            </a:r>
            <a:r>
              <a:rPr lang="zh-CN" altLang="en-US" sz="2000" b="1" dirty="0">
                <a:solidFill>
                  <a:srgbClr val="0000FF"/>
                </a:solidFill>
                <a:latin typeface="微软雅黑" pitchFamily="34" charset="-122"/>
                <a:ea typeface="微软雅黑" pitchFamily="34" charset="-122"/>
              </a:rPr>
              <a:t>宽带无线接入</a:t>
            </a:r>
            <a:r>
              <a:rPr lang="zh-CN" altLang="en-US" sz="2000" b="1" dirty="0">
                <a:latin typeface="微软雅黑" pitchFamily="34" charset="-122"/>
                <a:ea typeface="微软雅黑" pitchFamily="34" charset="-122"/>
              </a:rPr>
              <a:t>（</a:t>
            </a:r>
            <a:r>
              <a:rPr lang="zh-CN" altLang="en-US" sz="2000" b="1" dirty="0" smtClean="0">
                <a:latin typeface="微软雅黑" pitchFamily="34" charset="-122"/>
                <a:ea typeface="微软雅黑" pitchFamily="34" charset="-122"/>
              </a:rPr>
              <a:t>固定的</a:t>
            </a:r>
            <a:r>
              <a:rPr lang="zh-CN" altLang="en-US" sz="2000" b="1" dirty="0">
                <a:latin typeface="微软雅黑" pitchFamily="34" charset="-122"/>
                <a:ea typeface="微软雅黑" pitchFamily="34" charset="-122"/>
              </a:rPr>
              <a:t>、移动的和便携的）。</a:t>
            </a:r>
          </a:p>
          <a:p>
            <a:pPr marL="357188" indent="-357188"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在许多情况下，无线城域网可用来代替现有的有线宽带接入，因此它有时又称为</a:t>
            </a:r>
            <a:r>
              <a:rPr lang="zh-CN" altLang="en-US" sz="2000" b="1" dirty="0">
                <a:solidFill>
                  <a:srgbClr val="0000FF"/>
                </a:solidFill>
                <a:latin typeface="微软雅黑" pitchFamily="34" charset="-122"/>
                <a:ea typeface="微软雅黑" pitchFamily="34" charset="-122"/>
              </a:rPr>
              <a:t>无线本地环路</a:t>
            </a:r>
            <a:r>
              <a:rPr lang="zh-CN" altLang="en-US" sz="2000" b="1" dirty="0">
                <a:latin typeface="微软雅黑" pitchFamily="34" charset="-122"/>
                <a:ea typeface="微软雅黑" pitchFamily="34" charset="-122"/>
              </a:rPr>
              <a:t>。 </a:t>
            </a:r>
          </a:p>
        </p:txBody>
      </p:sp>
      <p:sp>
        <p:nvSpPr>
          <p:cNvPr id="5" name="AutoShape 5"/>
          <p:cNvSpPr>
            <a:spLocks noChangeArrowheads="1"/>
          </p:cNvSpPr>
          <p:nvPr/>
        </p:nvSpPr>
        <p:spPr bwMode="auto">
          <a:xfrm>
            <a:off x="545144" y="649455"/>
            <a:ext cx="8053712" cy="388721"/>
          </a:xfrm>
          <a:prstGeom prst="roundRect">
            <a:avLst>
              <a:gd name="adj" fmla="val 16667"/>
            </a:avLst>
          </a:prstGeom>
          <a:solidFill>
            <a:srgbClr val="0070C0"/>
          </a:solid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endParaRPr lang="zh-CN" altLang="en-US">
              <a:latin typeface="宋体" charset="-122"/>
            </a:endParaRPr>
          </a:p>
        </p:txBody>
      </p:sp>
      <p:sp>
        <p:nvSpPr>
          <p:cNvPr id="6" name="Rectangle 6"/>
          <p:cNvSpPr>
            <a:spLocks noChangeArrowheads="1"/>
          </p:cNvSpPr>
          <p:nvPr/>
        </p:nvSpPr>
        <p:spPr bwMode="auto">
          <a:xfrm>
            <a:off x="2770066" y="616237"/>
            <a:ext cx="3603872"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400" b="1" dirty="0" smtClean="0">
                <a:solidFill>
                  <a:srgbClr val="FFFF00"/>
                </a:solidFill>
                <a:latin typeface="微软雅黑" pitchFamily="34" charset="-122"/>
                <a:ea typeface="微软雅黑" pitchFamily="34" charset="-122"/>
              </a:rPr>
              <a:t>9.3  </a:t>
            </a:r>
            <a:r>
              <a:rPr lang="zh-CN" altLang="en-US" sz="2400" b="1" dirty="0" smtClean="0">
                <a:solidFill>
                  <a:schemeClr val="bg1"/>
                </a:solidFill>
                <a:latin typeface="微软雅黑" pitchFamily="34" charset="-122"/>
                <a:ea typeface="微软雅黑" pitchFamily="34" charset="-122"/>
              </a:rPr>
              <a:t>无线</a:t>
            </a:r>
            <a:r>
              <a:rPr lang="zh-CN" altLang="en-US" sz="2400" b="1" dirty="0">
                <a:solidFill>
                  <a:schemeClr val="bg1"/>
                </a:solidFill>
                <a:latin typeface="微软雅黑" pitchFamily="34" charset="-122"/>
                <a:ea typeface="微软雅黑" pitchFamily="34" charset="-122"/>
              </a:rPr>
              <a:t>城域网 </a:t>
            </a:r>
            <a:r>
              <a:rPr lang="en-US" altLang="zh-CN" sz="2400" b="1" dirty="0" smtClean="0">
                <a:solidFill>
                  <a:schemeClr val="bg1"/>
                </a:solidFill>
                <a:latin typeface="微软雅黑" pitchFamily="34" charset="-122"/>
                <a:ea typeface="微软雅黑" pitchFamily="34" charset="-122"/>
              </a:rPr>
              <a:t>WMAN</a:t>
            </a:r>
            <a:endParaRPr lang="en-US" altLang="zh-CN" sz="24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xmlns="" val="97574429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2"/>
          <p:cNvSpPr>
            <a:spLocks noChangeArrowheads="1"/>
          </p:cNvSpPr>
          <p:nvPr/>
        </p:nvSpPr>
        <p:spPr bwMode="auto">
          <a:xfrm>
            <a:off x="511896" y="706939"/>
            <a:ext cx="8129016" cy="422275"/>
          </a:xfrm>
          <a:prstGeom prst="roundRect">
            <a:avLst>
              <a:gd name="adj" fmla="val 16667"/>
            </a:avLst>
          </a:prstGeom>
          <a:solidFill>
            <a:srgbClr val="0089FA"/>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zh-CN" altLang="en-US"/>
          </a:p>
        </p:txBody>
      </p:sp>
      <p:sp>
        <p:nvSpPr>
          <p:cNvPr id="3" name="Rectangle 13"/>
          <p:cNvSpPr>
            <a:spLocks noChangeArrowheads="1"/>
          </p:cNvSpPr>
          <p:nvPr/>
        </p:nvSpPr>
        <p:spPr bwMode="auto">
          <a:xfrm>
            <a:off x="3846076" y="708634"/>
            <a:ext cx="1460656"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WiMAX </a:t>
            </a:r>
            <a:endParaRPr lang="zh-CN" altLang="en-US" sz="2400" b="1" dirty="0">
              <a:solidFill>
                <a:schemeClr val="bg1"/>
              </a:solidFill>
              <a:latin typeface="微软雅黑" pitchFamily="34" charset="-122"/>
              <a:ea typeface="微软雅黑" pitchFamily="34" charset="-122"/>
            </a:endParaRPr>
          </a:p>
        </p:txBody>
      </p:sp>
      <p:sp>
        <p:nvSpPr>
          <p:cNvPr id="4" name="Rectangle 46"/>
          <p:cNvSpPr>
            <a:spLocks noChangeArrowheads="1"/>
          </p:cNvSpPr>
          <p:nvPr/>
        </p:nvSpPr>
        <p:spPr bwMode="auto">
          <a:xfrm>
            <a:off x="511896" y="1190907"/>
            <a:ext cx="8277262" cy="320857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2700"/>
              </a:lnSpc>
              <a:buClr>
                <a:srgbClr val="0070C0"/>
              </a:buClr>
              <a:buFont typeface="Wingdings" pitchFamily="2" charset="2"/>
              <a:buChar char="l"/>
            </a:pPr>
            <a:r>
              <a:rPr lang="en-US" altLang="zh-CN" b="1" dirty="0">
                <a:latin typeface="微软雅黑" pitchFamily="34" charset="-122"/>
                <a:ea typeface="微软雅黑" pitchFamily="34" charset="-122"/>
              </a:rPr>
              <a:t>WiMAX (Worldwide Interoperability for Microwave Access) </a:t>
            </a:r>
            <a:r>
              <a:rPr lang="zh-CN" altLang="en-US" b="1" dirty="0">
                <a:latin typeface="微软雅黑" pitchFamily="34" charset="-122"/>
                <a:ea typeface="微软雅黑" pitchFamily="34" charset="-122"/>
              </a:rPr>
              <a:t>常用来表示无线城域网 </a:t>
            </a:r>
            <a:r>
              <a:rPr lang="en-US" altLang="zh-CN" b="1" dirty="0">
                <a:latin typeface="微软雅黑" pitchFamily="34" charset="-122"/>
                <a:ea typeface="微软雅黑" pitchFamily="34" charset="-122"/>
              </a:rPr>
              <a:t>WMAN</a:t>
            </a:r>
            <a:r>
              <a:rPr lang="zh-CN" altLang="en-US" b="1" dirty="0">
                <a:latin typeface="微软雅黑" pitchFamily="34" charset="-122"/>
                <a:ea typeface="微软雅黑" pitchFamily="34" charset="-122"/>
              </a:rPr>
              <a:t>，这与</a:t>
            </a:r>
            <a:r>
              <a:rPr lang="en-US" altLang="zh-CN" b="1" dirty="0">
                <a:latin typeface="微软雅黑" pitchFamily="34" charset="-122"/>
                <a:ea typeface="微软雅黑" pitchFamily="34" charset="-122"/>
              </a:rPr>
              <a:t>Wi-Fi </a:t>
            </a:r>
            <a:r>
              <a:rPr lang="zh-CN" altLang="en-US" b="1" dirty="0">
                <a:latin typeface="微软雅黑" pitchFamily="34" charset="-122"/>
                <a:ea typeface="微软雅黑" pitchFamily="34" charset="-122"/>
              </a:rPr>
              <a:t>常用来表示无线局域网 </a:t>
            </a:r>
            <a:r>
              <a:rPr lang="en-US" altLang="zh-CN" b="1" dirty="0">
                <a:latin typeface="微软雅黑" pitchFamily="34" charset="-122"/>
                <a:ea typeface="微软雅黑" pitchFamily="34" charset="-122"/>
              </a:rPr>
              <a:t>WLAN </a:t>
            </a:r>
            <a:r>
              <a:rPr lang="zh-CN" altLang="en-US" b="1" dirty="0">
                <a:latin typeface="微软雅黑" pitchFamily="34" charset="-122"/>
                <a:ea typeface="微软雅黑" pitchFamily="34" charset="-122"/>
              </a:rPr>
              <a:t>相似。</a:t>
            </a:r>
          </a:p>
          <a:p>
            <a:pPr marL="342900" indent="-342900" eaLnBrk="0" hangingPunct="0">
              <a:lnSpc>
                <a:spcPts val="2700"/>
              </a:lnSpc>
              <a:buClr>
                <a:srgbClr val="0070C0"/>
              </a:buClr>
              <a:buFont typeface="Wingdings" pitchFamily="2" charset="2"/>
              <a:buChar char="l"/>
            </a:pPr>
            <a:r>
              <a:rPr lang="en-US" altLang="zh-CN" b="1" dirty="0">
                <a:latin typeface="微软雅黑" pitchFamily="34" charset="-122"/>
                <a:ea typeface="微软雅黑" pitchFamily="34" charset="-122"/>
              </a:rPr>
              <a:t>IEEE </a:t>
            </a:r>
            <a:r>
              <a:rPr lang="zh-CN" altLang="en-US" b="1" dirty="0">
                <a:latin typeface="微软雅黑" pitchFamily="34" charset="-122"/>
                <a:ea typeface="微软雅黑" pitchFamily="34" charset="-122"/>
              </a:rPr>
              <a:t>的 </a:t>
            </a:r>
            <a:r>
              <a:rPr lang="en-US" altLang="zh-CN" b="1" dirty="0">
                <a:latin typeface="微软雅黑" pitchFamily="34" charset="-122"/>
                <a:ea typeface="微软雅黑" pitchFamily="34" charset="-122"/>
              </a:rPr>
              <a:t>802.16 </a:t>
            </a:r>
            <a:r>
              <a:rPr lang="zh-CN" altLang="en-US" b="1" dirty="0">
                <a:latin typeface="微软雅黑" pitchFamily="34" charset="-122"/>
                <a:ea typeface="微软雅黑" pitchFamily="34" charset="-122"/>
              </a:rPr>
              <a:t>工作组是无线城域网标准的制订者，而 </a:t>
            </a:r>
            <a:r>
              <a:rPr lang="en-US" altLang="zh-CN" b="1" dirty="0">
                <a:latin typeface="微软雅黑" pitchFamily="34" charset="-122"/>
                <a:ea typeface="微软雅黑" pitchFamily="34" charset="-122"/>
              </a:rPr>
              <a:t>WiMAX </a:t>
            </a:r>
            <a:r>
              <a:rPr lang="zh-CN" altLang="en-US" b="1" dirty="0">
                <a:latin typeface="微软雅黑" pitchFamily="34" charset="-122"/>
                <a:ea typeface="微软雅黑" pitchFamily="34" charset="-122"/>
              </a:rPr>
              <a:t>论坛则是 </a:t>
            </a:r>
            <a:r>
              <a:rPr lang="en-US" altLang="zh-CN" b="1" dirty="0">
                <a:latin typeface="微软雅黑" pitchFamily="34" charset="-122"/>
                <a:ea typeface="微软雅黑" pitchFamily="34" charset="-122"/>
              </a:rPr>
              <a:t>802.16 </a:t>
            </a:r>
            <a:r>
              <a:rPr lang="zh-CN" altLang="en-US" b="1" dirty="0">
                <a:latin typeface="微软雅黑" pitchFamily="34" charset="-122"/>
                <a:ea typeface="微软雅黑" pitchFamily="34" charset="-122"/>
              </a:rPr>
              <a:t>技术的推动者。</a:t>
            </a:r>
          </a:p>
          <a:p>
            <a:pPr marL="342900" indent="-342900" eaLnBrk="0" hangingPunct="0">
              <a:lnSpc>
                <a:spcPts val="2700"/>
              </a:lnSpc>
              <a:buClr>
                <a:srgbClr val="0070C0"/>
              </a:buClr>
              <a:buFont typeface="Wingdings" pitchFamily="2" charset="2"/>
              <a:buChar char="l"/>
            </a:pPr>
            <a:r>
              <a:rPr lang="en-US" altLang="zh-CN" b="1" dirty="0">
                <a:latin typeface="微软雅黑" pitchFamily="34" charset="-122"/>
                <a:ea typeface="微软雅黑" pitchFamily="34" charset="-122"/>
              </a:rPr>
              <a:t>WMAN</a:t>
            </a:r>
            <a:r>
              <a:rPr lang="zh-CN" altLang="en-US" b="1" dirty="0">
                <a:latin typeface="微软雅黑" pitchFamily="34" charset="-122"/>
                <a:ea typeface="微软雅黑" pitchFamily="34" charset="-122"/>
              </a:rPr>
              <a:t>有两个正式标准：</a:t>
            </a:r>
          </a:p>
          <a:p>
            <a:pPr marL="684000" indent="-342900" eaLnBrk="0" hangingPunct="0">
              <a:lnSpc>
                <a:spcPts val="2700"/>
              </a:lnSpc>
              <a:buClr>
                <a:srgbClr val="7030A0"/>
              </a:buClr>
              <a:buFont typeface="+mj-lt"/>
              <a:buAutoNum type="arabicPeriod"/>
            </a:pPr>
            <a:r>
              <a:rPr lang="en-US" altLang="zh-CN" b="1" dirty="0">
                <a:solidFill>
                  <a:srgbClr val="0000FF"/>
                </a:solidFill>
                <a:latin typeface="微软雅黑" pitchFamily="34" charset="-122"/>
                <a:ea typeface="微软雅黑" pitchFamily="34" charset="-122"/>
              </a:rPr>
              <a:t>802.16d </a:t>
            </a:r>
            <a:r>
              <a:rPr lang="en-US" altLang="zh-CN" b="1" dirty="0">
                <a:latin typeface="微软雅黑" pitchFamily="34" charset="-122"/>
                <a:ea typeface="微软雅黑" pitchFamily="34" charset="-122"/>
              </a:rPr>
              <a:t>(</a:t>
            </a:r>
            <a:r>
              <a:rPr lang="zh-CN" altLang="en-US" b="1" dirty="0">
                <a:latin typeface="微软雅黑" pitchFamily="34" charset="-122"/>
                <a:ea typeface="微软雅黑" pitchFamily="34" charset="-122"/>
              </a:rPr>
              <a:t>它的正式名字是 </a:t>
            </a:r>
            <a:r>
              <a:rPr lang="en-US" altLang="zh-CN" b="1" dirty="0">
                <a:latin typeface="微软雅黑" pitchFamily="34" charset="-122"/>
                <a:ea typeface="微软雅黑" pitchFamily="34" charset="-122"/>
              </a:rPr>
              <a:t>802.16-2004)</a:t>
            </a:r>
            <a:r>
              <a:rPr lang="zh-CN" altLang="en-US" b="1" dirty="0">
                <a:latin typeface="微软雅黑" pitchFamily="34" charset="-122"/>
                <a:ea typeface="微软雅黑" pitchFamily="34" charset="-122"/>
              </a:rPr>
              <a:t>：</a:t>
            </a:r>
            <a:r>
              <a:rPr lang="zh-CN" altLang="en-US" b="1" dirty="0">
                <a:solidFill>
                  <a:srgbClr val="0000FF"/>
                </a:solidFill>
                <a:latin typeface="微软雅黑" pitchFamily="34" charset="-122"/>
                <a:ea typeface="微软雅黑" pitchFamily="34" charset="-122"/>
              </a:rPr>
              <a:t>固定</a:t>
            </a:r>
            <a:r>
              <a:rPr lang="zh-CN" altLang="en-US" b="1" dirty="0">
                <a:latin typeface="微软雅黑" pitchFamily="34" charset="-122"/>
                <a:ea typeface="微软雅黑" pitchFamily="34" charset="-122"/>
              </a:rPr>
              <a:t>宽带无线接入空中接口标准（</a:t>
            </a:r>
            <a:r>
              <a:rPr lang="en-US" altLang="zh-CN" b="1" dirty="0">
                <a:latin typeface="微软雅黑" pitchFamily="34" charset="-122"/>
                <a:ea typeface="微软雅黑" pitchFamily="34" charset="-122"/>
              </a:rPr>
              <a:t>2 ~ 66 GHz</a:t>
            </a:r>
            <a:r>
              <a:rPr lang="zh-CN" altLang="en-US" b="1" dirty="0">
                <a:latin typeface="微软雅黑" pitchFamily="34" charset="-122"/>
                <a:ea typeface="微软雅黑" pitchFamily="34" charset="-122"/>
              </a:rPr>
              <a:t>频段）。</a:t>
            </a:r>
          </a:p>
          <a:p>
            <a:pPr marL="684000" indent="-342900" eaLnBrk="0" hangingPunct="0">
              <a:lnSpc>
                <a:spcPts val="2700"/>
              </a:lnSpc>
              <a:buClr>
                <a:srgbClr val="7030A0"/>
              </a:buClr>
              <a:buFont typeface="+mj-lt"/>
              <a:buAutoNum type="arabicPeriod"/>
            </a:pPr>
            <a:r>
              <a:rPr lang="en-US" altLang="zh-CN" b="1" dirty="0">
                <a:solidFill>
                  <a:srgbClr val="0000FF"/>
                </a:solidFill>
                <a:latin typeface="微软雅黑" pitchFamily="34" charset="-122"/>
                <a:ea typeface="微软雅黑" pitchFamily="34" charset="-122"/>
              </a:rPr>
              <a:t>802.16e </a:t>
            </a:r>
            <a:r>
              <a:rPr lang="en-US" altLang="zh-CN" b="1" dirty="0">
                <a:latin typeface="微软雅黑" pitchFamily="34" charset="-122"/>
                <a:ea typeface="微软雅黑" pitchFamily="34" charset="-122"/>
              </a:rPr>
              <a:t>(802.16 </a:t>
            </a:r>
            <a:r>
              <a:rPr lang="zh-CN" altLang="en-US" b="1" dirty="0">
                <a:latin typeface="微软雅黑" pitchFamily="34" charset="-122"/>
                <a:ea typeface="微软雅黑" pitchFamily="34" charset="-122"/>
              </a:rPr>
              <a:t>的增强版本</a:t>
            </a:r>
            <a:r>
              <a:rPr lang="en-US" altLang="zh-CN" b="1" dirty="0">
                <a:latin typeface="微软雅黑" pitchFamily="34" charset="-122"/>
                <a:ea typeface="微软雅黑" pitchFamily="34" charset="-122"/>
              </a:rPr>
              <a:t>)</a:t>
            </a:r>
            <a:r>
              <a:rPr lang="zh-CN" altLang="en-US" b="1" dirty="0">
                <a:latin typeface="微软雅黑" pitchFamily="34" charset="-122"/>
                <a:ea typeface="微软雅黑" pitchFamily="34" charset="-122"/>
              </a:rPr>
              <a:t>：支持</a:t>
            </a:r>
            <a:r>
              <a:rPr lang="zh-CN" altLang="en-US" b="1" dirty="0">
                <a:solidFill>
                  <a:srgbClr val="0000FF"/>
                </a:solidFill>
                <a:latin typeface="微软雅黑" pitchFamily="34" charset="-122"/>
                <a:ea typeface="微软雅黑" pitchFamily="34" charset="-122"/>
              </a:rPr>
              <a:t>移动性</a:t>
            </a:r>
            <a:r>
              <a:rPr lang="zh-CN" altLang="en-US" b="1" dirty="0">
                <a:latin typeface="微软雅黑" pitchFamily="34" charset="-122"/>
                <a:ea typeface="微软雅黑" pitchFamily="34" charset="-122"/>
              </a:rPr>
              <a:t>的宽带无线接入空中接口</a:t>
            </a:r>
            <a:r>
              <a:rPr lang="zh-CN" altLang="en-US" b="1" dirty="0" smtClean="0">
                <a:latin typeface="微软雅黑" pitchFamily="34" charset="-122"/>
                <a:ea typeface="微软雅黑" pitchFamily="34" charset="-122"/>
              </a:rPr>
              <a:t>标准（</a:t>
            </a:r>
            <a:r>
              <a:rPr lang="en-US" altLang="zh-CN" b="1" dirty="0">
                <a:latin typeface="微软雅黑" pitchFamily="34" charset="-122"/>
                <a:ea typeface="微软雅黑" pitchFamily="34" charset="-122"/>
              </a:rPr>
              <a:t>2 ~ 6 GHz</a:t>
            </a:r>
            <a:r>
              <a:rPr lang="zh-CN" altLang="en-US" b="1" dirty="0">
                <a:latin typeface="微软雅黑" pitchFamily="34" charset="-122"/>
                <a:ea typeface="微软雅黑" pitchFamily="34" charset="-122"/>
              </a:rPr>
              <a:t>频段），向下兼容 </a:t>
            </a:r>
            <a:r>
              <a:rPr lang="en-US" altLang="zh-CN" b="1" dirty="0">
                <a:latin typeface="微软雅黑" pitchFamily="34" charset="-122"/>
                <a:ea typeface="微软雅黑" pitchFamily="34" charset="-122"/>
              </a:rPr>
              <a:t>802.16-2004</a:t>
            </a:r>
            <a:r>
              <a:rPr lang="zh-CN" altLang="en-US" b="1" dirty="0">
                <a:latin typeface="微软雅黑" pitchFamily="34" charset="-122"/>
                <a:ea typeface="微软雅黑" pitchFamily="34" charset="-122"/>
              </a:rPr>
              <a:t>。 </a:t>
            </a:r>
          </a:p>
        </p:txBody>
      </p:sp>
    </p:spTree>
    <p:extLst>
      <p:ext uri="{BB962C8B-B14F-4D97-AF65-F5344CB8AC3E}">
        <p14:creationId xmlns:p14="http://schemas.microsoft.com/office/powerpoint/2010/main" xmlns="" val="102400005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511896" y="1124365"/>
            <a:ext cx="8129016" cy="323278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Line 5"/>
          <p:cNvSpPr>
            <a:spLocks noChangeShapeType="1"/>
          </p:cNvSpPr>
          <p:nvPr/>
        </p:nvSpPr>
        <p:spPr bwMode="auto">
          <a:xfrm>
            <a:off x="6433300" y="3852785"/>
            <a:ext cx="892200" cy="0"/>
          </a:xfrm>
          <a:prstGeom prst="line">
            <a:avLst/>
          </a:prstGeom>
          <a:noFill/>
          <a:ln w="2857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8" name="Line 7"/>
          <p:cNvSpPr>
            <a:spLocks noChangeShapeType="1"/>
          </p:cNvSpPr>
          <p:nvPr/>
        </p:nvSpPr>
        <p:spPr bwMode="auto">
          <a:xfrm>
            <a:off x="4584268" y="3579246"/>
            <a:ext cx="1147917" cy="242698"/>
          </a:xfrm>
          <a:prstGeom prst="line">
            <a:avLst/>
          </a:prstGeom>
          <a:noFill/>
          <a:ln w="2857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微软雅黑" panose="020B0503020204020204" pitchFamily="34" charset="-122"/>
              <a:ea typeface="微软雅黑" panose="020B0503020204020204" pitchFamily="34" charset="-122"/>
            </a:endParaRPr>
          </a:p>
        </p:txBody>
      </p:sp>
      <p:grpSp>
        <p:nvGrpSpPr>
          <p:cNvPr id="223" name="Group 107"/>
          <p:cNvGrpSpPr>
            <a:grpSpLocks/>
          </p:cNvGrpSpPr>
          <p:nvPr/>
        </p:nvGrpSpPr>
        <p:grpSpPr bwMode="auto">
          <a:xfrm>
            <a:off x="6827886" y="2058744"/>
            <a:ext cx="1344564" cy="800889"/>
            <a:chOff x="2248" y="820"/>
            <a:chExt cx="2248" cy="883"/>
          </a:xfrm>
        </p:grpSpPr>
        <p:grpSp>
          <p:nvGrpSpPr>
            <p:cNvPr id="224" name="Group 108"/>
            <p:cNvGrpSpPr>
              <a:grpSpLocks/>
            </p:cNvGrpSpPr>
            <p:nvPr/>
          </p:nvGrpSpPr>
          <p:grpSpPr bwMode="auto">
            <a:xfrm>
              <a:off x="3567" y="902"/>
              <a:ext cx="929" cy="759"/>
              <a:chOff x="3567" y="902"/>
              <a:chExt cx="929" cy="759"/>
            </a:xfrm>
          </p:grpSpPr>
          <p:grpSp>
            <p:nvGrpSpPr>
              <p:cNvPr id="254" name="Group 109"/>
              <p:cNvGrpSpPr>
                <a:grpSpLocks/>
              </p:cNvGrpSpPr>
              <p:nvPr/>
            </p:nvGrpSpPr>
            <p:grpSpPr bwMode="auto">
              <a:xfrm>
                <a:off x="3926" y="902"/>
                <a:ext cx="570" cy="611"/>
                <a:chOff x="3926" y="902"/>
                <a:chExt cx="570" cy="611"/>
              </a:xfrm>
            </p:grpSpPr>
            <p:grpSp>
              <p:nvGrpSpPr>
                <p:cNvPr id="259" name="Group 110"/>
                <p:cNvGrpSpPr>
                  <a:grpSpLocks/>
                </p:cNvGrpSpPr>
                <p:nvPr/>
              </p:nvGrpSpPr>
              <p:grpSpPr bwMode="auto">
                <a:xfrm>
                  <a:off x="4071" y="982"/>
                  <a:ext cx="425" cy="448"/>
                  <a:chOff x="4071" y="982"/>
                  <a:chExt cx="425" cy="448"/>
                </a:xfrm>
              </p:grpSpPr>
              <p:grpSp>
                <p:nvGrpSpPr>
                  <p:cNvPr id="269" name="Group 111"/>
                  <p:cNvGrpSpPr>
                    <a:grpSpLocks/>
                  </p:cNvGrpSpPr>
                  <p:nvPr/>
                </p:nvGrpSpPr>
                <p:grpSpPr bwMode="auto">
                  <a:xfrm>
                    <a:off x="4071" y="982"/>
                    <a:ext cx="425" cy="448"/>
                    <a:chOff x="4071" y="982"/>
                    <a:chExt cx="425" cy="448"/>
                  </a:xfrm>
                </p:grpSpPr>
                <p:grpSp>
                  <p:nvGrpSpPr>
                    <p:cNvPr id="271" name="Group 112"/>
                    <p:cNvGrpSpPr>
                      <a:grpSpLocks/>
                    </p:cNvGrpSpPr>
                    <p:nvPr/>
                  </p:nvGrpSpPr>
                  <p:grpSpPr bwMode="auto">
                    <a:xfrm>
                      <a:off x="4182" y="1010"/>
                      <a:ext cx="314" cy="366"/>
                      <a:chOff x="4182" y="1010"/>
                      <a:chExt cx="314" cy="366"/>
                    </a:xfrm>
                  </p:grpSpPr>
                  <p:grpSp>
                    <p:nvGrpSpPr>
                      <p:cNvPr id="275" name="Group 113"/>
                      <p:cNvGrpSpPr>
                        <a:grpSpLocks/>
                      </p:cNvGrpSpPr>
                      <p:nvPr/>
                    </p:nvGrpSpPr>
                    <p:grpSpPr bwMode="auto">
                      <a:xfrm>
                        <a:off x="4220" y="1010"/>
                        <a:ext cx="276" cy="366"/>
                        <a:chOff x="4220" y="1010"/>
                        <a:chExt cx="276" cy="366"/>
                      </a:xfrm>
                    </p:grpSpPr>
                    <p:sp>
                      <p:nvSpPr>
                        <p:cNvPr id="279" name="Oval 114"/>
                        <p:cNvSpPr>
                          <a:spLocks noChangeArrowheads="1"/>
                        </p:cNvSpPr>
                        <p:nvPr/>
                      </p:nvSpPr>
                      <p:spPr bwMode="auto">
                        <a:xfrm>
                          <a:off x="4365" y="1228"/>
                          <a:ext cx="131" cy="9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80" name="Oval 115"/>
                        <p:cNvSpPr>
                          <a:spLocks noChangeArrowheads="1"/>
                        </p:cNvSpPr>
                        <p:nvPr/>
                      </p:nvSpPr>
                      <p:spPr bwMode="auto">
                        <a:xfrm>
                          <a:off x="4254" y="1254"/>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81" name="Oval 116"/>
                        <p:cNvSpPr>
                          <a:spLocks noChangeArrowheads="1"/>
                        </p:cNvSpPr>
                        <p:nvPr/>
                      </p:nvSpPr>
                      <p:spPr bwMode="auto">
                        <a:xfrm>
                          <a:off x="4329" y="1091"/>
                          <a:ext cx="131" cy="9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82" name="Oval 117"/>
                        <p:cNvSpPr>
                          <a:spLocks noChangeArrowheads="1"/>
                        </p:cNvSpPr>
                        <p:nvPr/>
                      </p:nvSpPr>
                      <p:spPr bwMode="auto">
                        <a:xfrm>
                          <a:off x="4220" y="1010"/>
                          <a:ext cx="166"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83" name="Freeform 118"/>
                        <p:cNvSpPr>
                          <a:spLocks/>
                        </p:cNvSpPr>
                        <p:nvPr/>
                      </p:nvSpPr>
                      <p:spPr bwMode="auto">
                        <a:xfrm>
                          <a:off x="4332" y="1092"/>
                          <a:ext cx="113" cy="208"/>
                        </a:xfrm>
                        <a:custGeom>
                          <a:avLst/>
                          <a:gdLst>
                            <a:gd name="T0" fmla="*/ 112 w 113"/>
                            <a:gd name="T1" fmla="*/ 205 h 208"/>
                            <a:gd name="T2" fmla="*/ 63 w 113"/>
                            <a:gd name="T3" fmla="*/ 207 h 208"/>
                            <a:gd name="T4" fmla="*/ 0 w 113"/>
                            <a:gd name="T5" fmla="*/ 0 h 208"/>
                            <a:gd name="T6" fmla="*/ 70 w 113"/>
                            <a:gd name="T7" fmla="*/ 15 h 208"/>
                            <a:gd name="T8" fmla="*/ 71 w 113"/>
                            <a:gd name="T9" fmla="*/ 117 h 208"/>
                            <a:gd name="T10" fmla="*/ 112 w 113"/>
                            <a:gd name="T11" fmla="*/ 205 h 208"/>
                          </a:gdLst>
                          <a:ahLst/>
                          <a:cxnLst>
                            <a:cxn ang="0">
                              <a:pos x="T0" y="T1"/>
                            </a:cxn>
                            <a:cxn ang="0">
                              <a:pos x="T2" y="T3"/>
                            </a:cxn>
                            <a:cxn ang="0">
                              <a:pos x="T4" y="T5"/>
                            </a:cxn>
                            <a:cxn ang="0">
                              <a:pos x="T6" y="T7"/>
                            </a:cxn>
                            <a:cxn ang="0">
                              <a:pos x="T8" y="T9"/>
                            </a:cxn>
                            <a:cxn ang="0">
                              <a:pos x="T10" y="T11"/>
                            </a:cxn>
                          </a:cxnLst>
                          <a:rect l="0" t="0" r="r" b="b"/>
                          <a:pathLst>
                            <a:path w="113" h="208">
                              <a:moveTo>
                                <a:pt x="112" y="205"/>
                              </a:moveTo>
                              <a:lnTo>
                                <a:pt x="63" y="207"/>
                              </a:lnTo>
                              <a:lnTo>
                                <a:pt x="0" y="0"/>
                              </a:lnTo>
                              <a:lnTo>
                                <a:pt x="70" y="15"/>
                              </a:lnTo>
                              <a:lnTo>
                                <a:pt x="71" y="117"/>
                              </a:lnTo>
                              <a:lnTo>
                                <a:pt x="112" y="205"/>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276" name="Oval 119"/>
                      <p:cNvSpPr>
                        <a:spLocks noChangeArrowheads="1"/>
                      </p:cNvSpPr>
                      <p:nvPr/>
                    </p:nvSpPr>
                    <p:spPr bwMode="auto">
                      <a:xfrm>
                        <a:off x="4182" y="1119"/>
                        <a:ext cx="240"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77" name="Oval 120"/>
                      <p:cNvSpPr>
                        <a:spLocks noChangeArrowheads="1"/>
                      </p:cNvSpPr>
                      <p:nvPr/>
                    </p:nvSpPr>
                    <p:spPr bwMode="auto">
                      <a:xfrm>
                        <a:off x="4182" y="1228"/>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78" name="Freeform 121"/>
                      <p:cNvSpPr>
                        <a:spLocks/>
                      </p:cNvSpPr>
                      <p:nvPr/>
                    </p:nvSpPr>
                    <p:spPr bwMode="auto">
                      <a:xfrm>
                        <a:off x="4235" y="1068"/>
                        <a:ext cx="121" cy="224"/>
                      </a:xfrm>
                      <a:custGeom>
                        <a:avLst/>
                        <a:gdLst>
                          <a:gd name="T0" fmla="*/ 110 w 121"/>
                          <a:gd name="T1" fmla="*/ 38 h 224"/>
                          <a:gd name="T2" fmla="*/ 97 w 121"/>
                          <a:gd name="T3" fmla="*/ 85 h 224"/>
                          <a:gd name="T4" fmla="*/ 120 w 121"/>
                          <a:gd name="T5" fmla="*/ 192 h 224"/>
                          <a:gd name="T6" fmla="*/ 72 w 121"/>
                          <a:gd name="T7" fmla="*/ 223 h 224"/>
                          <a:gd name="T8" fmla="*/ 0 w 121"/>
                          <a:gd name="T9" fmla="*/ 95 h 224"/>
                          <a:gd name="T10" fmla="*/ 57 w 121"/>
                          <a:gd name="T11" fmla="*/ 0 h 224"/>
                          <a:gd name="T12" fmla="*/ 110 w 121"/>
                          <a:gd name="T13" fmla="*/ 38 h 224"/>
                        </a:gdLst>
                        <a:ahLst/>
                        <a:cxnLst>
                          <a:cxn ang="0">
                            <a:pos x="T0" y="T1"/>
                          </a:cxn>
                          <a:cxn ang="0">
                            <a:pos x="T2" y="T3"/>
                          </a:cxn>
                          <a:cxn ang="0">
                            <a:pos x="T4" y="T5"/>
                          </a:cxn>
                          <a:cxn ang="0">
                            <a:pos x="T6" y="T7"/>
                          </a:cxn>
                          <a:cxn ang="0">
                            <a:pos x="T8" y="T9"/>
                          </a:cxn>
                          <a:cxn ang="0">
                            <a:pos x="T10" y="T11"/>
                          </a:cxn>
                          <a:cxn ang="0">
                            <a:pos x="T12" y="T13"/>
                          </a:cxn>
                        </a:cxnLst>
                        <a:rect l="0" t="0" r="r" b="b"/>
                        <a:pathLst>
                          <a:path w="121" h="224">
                            <a:moveTo>
                              <a:pt x="110" y="38"/>
                            </a:moveTo>
                            <a:lnTo>
                              <a:pt x="97" y="85"/>
                            </a:lnTo>
                            <a:lnTo>
                              <a:pt x="120" y="192"/>
                            </a:lnTo>
                            <a:lnTo>
                              <a:pt x="72" y="223"/>
                            </a:lnTo>
                            <a:lnTo>
                              <a:pt x="0" y="95"/>
                            </a:lnTo>
                            <a:lnTo>
                              <a:pt x="57" y="0"/>
                            </a:lnTo>
                            <a:lnTo>
                              <a:pt x="110" y="3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272" name="Oval 122"/>
                    <p:cNvSpPr>
                      <a:spLocks noChangeArrowheads="1"/>
                    </p:cNvSpPr>
                    <p:nvPr/>
                  </p:nvSpPr>
                  <p:spPr bwMode="auto">
                    <a:xfrm>
                      <a:off x="4182" y="1336"/>
                      <a:ext cx="129"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73" name="Oval 123"/>
                    <p:cNvSpPr>
                      <a:spLocks noChangeArrowheads="1"/>
                    </p:cNvSpPr>
                    <p:nvPr/>
                  </p:nvSpPr>
                  <p:spPr bwMode="auto">
                    <a:xfrm>
                      <a:off x="4071" y="982"/>
                      <a:ext cx="168" cy="12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74" name="Freeform 124"/>
                    <p:cNvSpPr>
                      <a:spLocks/>
                    </p:cNvSpPr>
                    <p:nvPr/>
                  </p:nvSpPr>
                  <p:spPr bwMode="auto">
                    <a:xfrm>
                      <a:off x="4224" y="1313"/>
                      <a:ext cx="85" cy="39"/>
                    </a:xfrm>
                    <a:custGeom>
                      <a:avLst/>
                      <a:gdLst>
                        <a:gd name="T0" fmla="*/ 84 w 85"/>
                        <a:gd name="T1" fmla="*/ 24 h 39"/>
                        <a:gd name="T2" fmla="*/ 58 w 85"/>
                        <a:gd name="T3" fmla="*/ 38 h 39"/>
                        <a:gd name="T4" fmla="*/ 0 w 85"/>
                        <a:gd name="T5" fmla="*/ 18 h 39"/>
                        <a:gd name="T6" fmla="*/ 58 w 85"/>
                        <a:gd name="T7" fmla="*/ 0 h 39"/>
                        <a:gd name="T8" fmla="*/ 84 w 85"/>
                        <a:gd name="T9" fmla="*/ 24 h 39"/>
                      </a:gdLst>
                      <a:ahLst/>
                      <a:cxnLst>
                        <a:cxn ang="0">
                          <a:pos x="T0" y="T1"/>
                        </a:cxn>
                        <a:cxn ang="0">
                          <a:pos x="T2" y="T3"/>
                        </a:cxn>
                        <a:cxn ang="0">
                          <a:pos x="T4" y="T5"/>
                        </a:cxn>
                        <a:cxn ang="0">
                          <a:pos x="T6" y="T7"/>
                        </a:cxn>
                        <a:cxn ang="0">
                          <a:pos x="T8" y="T9"/>
                        </a:cxn>
                      </a:cxnLst>
                      <a:rect l="0" t="0" r="r" b="b"/>
                      <a:pathLst>
                        <a:path w="85" h="39">
                          <a:moveTo>
                            <a:pt x="84" y="24"/>
                          </a:moveTo>
                          <a:lnTo>
                            <a:pt x="58" y="38"/>
                          </a:lnTo>
                          <a:lnTo>
                            <a:pt x="0" y="18"/>
                          </a:lnTo>
                          <a:lnTo>
                            <a:pt x="58" y="0"/>
                          </a:lnTo>
                          <a:lnTo>
                            <a:pt x="84" y="24"/>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270" name="Freeform 125"/>
                  <p:cNvSpPr>
                    <a:spLocks/>
                  </p:cNvSpPr>
                  <p:nvPr/>
                </p:nvSpPr>
                <p:spPr bwMode="auto">
                  <a:xfrm>
                    <a:off x="4209" y="1042"/>
                    <a:ext cx="47" cy="68"/>
                  </a:xfrm>
                  <a:custGeom>
                    <a:avLst/>
                    <a:gdLst>
                      <a:gd name="T0" fmla="*/ 23 w 47"/>
                      <a:gd name="T1" fmla="*/ 0 h 68"/>
                      <a:gd name="T2" fmla="*/ 46 w 47"/>
                      <a:gd name="T3" fmla="*/ 1 h 68"/>
                      <a:gd name="T4" fmla="*/ 38 w 47"/>
                      <a:gd name="T5" fmla="*/ 67 h 68"/>
                      <a:gd name="T6" fmla="*/ 0 w 47"/>
                      <a:gd name="T7" fmla="*/ 54 h 68"/>
                      <a:gd name="T8" fmla="*/ 23 w 47"/>
                      <a:gd name="T9" fmla="*/ 0 h 68"/>
                    </a:gdLst>
                    <a:ahLst/>
                    <a:cxnLst>
                      <a:cxn ang="0">
                        <a:pos x="T0" y="T1"/>
                      </a:cxn>
                      <a:cxn ang="0">
                        <a:pos x="T2" y="T3"/>
                      </a:cxn>
                      <a:cxn ang="0">
                        <a:pos x="T4" y="T5"/>
                      </a:cxn>
                      <a:cxn ang="0">
                        <a:pos x="T6" y="T7"/>
                      </a:cxn>
                      <a:cxn ang="0">
                        <a:pos x="T8" y="T9"/>
                      </a:cxn>
                    </a:cxnLst>
                    <a:rect l="0" t="0" r="r" b="b"/>
                    <a:pathLst>
                      <a:path w="47" h="68">
                        <a:moveTo>
                          <a:pt x="23" y="0"/>
                        </a:moveTo>
                        <a:lnTo>
                          <a:pt x="46" y="1"/>
                        </a:lnTo>
                        <a:lnTo>
                          <a:pt x="38" y="67"/>
                        </a:lnTo>
                        <a:lnTo>
                          <a:pt x="0" y="54"/>
                        </a:lnTo>
                        <a:lnTo>
                          <a:pt x="23"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260" name="Group 126"/>
                <p:cNvGrpSpPr>
                  <a:grpSpLocks/>
                </p:cNvGrpSpPr>
                <p:nvPr/>
              </p:nvGrpSpPr>
              <p:grpSpPr bwMode="auto">
                <a:xfrm>
                  <a:off x="3926" y="902"/>
                  <a:ext cx="385" cy="556"/>
                  <a:chOff x="3926" y="902"/>
                  <a:chExt cx="385" cy="556"/>
                </a:xfrm>
              </p:grpSpPr>
              <p:sp>
                <p:nvSpPr>
                  <p:cNvPr id="263" name="Oval 127"/>
                  <p:cNvSpPr>
                    <a:spLocks noChangeArrowheads="1"/>
                  </p:cNvSpPr>
                  <p:nvPr/>
                </p:nvSpPr>
                <p:spPr bwMode="auto">
                  <a:xfrm>
                    <a:off x="3961" y="1228"/>
                    <a:ext cx="314"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64" name="Oval 128"/>
                  <p:cNvSpPr>
                    <a:spLocks noChangeArrowheads="1"/>
                  </p:cNvSpPr>
                  <p:nvPr/>
                </p:nvSpPr>
                <p:spPr bwMode="auto">
                  <a:xfrm>
                    <a:off x="3997" y="1065"/>
                    <a:ext cx="314" cy="231"/>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65" name="Oval 129"/>
                  <p:cNvSpPr>
                    <a:spLocks noChangeArrowheads="1"/>
                  </p:cNvSpPr>
                  <p:nvPr/>
                </p:nvSpPr>
                <p:spPr bwMode="auto">
                  <a:xfrm>
                    <a:off x="3926" y="902"/>
                    <a:ext cx="241"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66" name="Oval 130"/>
                  <p:cNvSpPr>
                    <a:spLocks noChangeArrowheads="1"/>
                  </p:cNvSpPr>
                  <p:nvPr/>
                </p:nvSpPr>
                <p:spPr bwMode="auto">
                  <a:xfrm>
                    <a:off x="4071" y="1010"/>
                    <a:ext cx="131"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67" name="Freeform 131"/>
                  <p:cNvSpPr>
                    <a:spLocks/>
                  </p:cNvSpPr>
                  <p:nvPr/>
                </p:nvSpPr>
                <p:spPr bwMode="auto">
                  <a:xfrm>
                    <a:off x="4000" y="990"/>
                    <a:ext cx="208" cy="202"/>
                  </a:xfrm>
                  <a:custGeom>
                    <a:avLst/>
                    <a:gdLst>
                      <a:gd name="T0" fmla="*/ 146 w 208"/>
                      <a:gd name="T1" fmla="*/ 8 h 202"/>
                      <a:gd name="T2" fmla="*/ 145 w 208"/>
                      <a:gd name="T3" fmla="*/ 32 h 202"/>
                      <a:gd name="T4" fmla="*/ 194 w 208"/>
                      <a:gd name="T5" fmla="*/ 77 h 202"/>
                      <a:gd name="T6" fmla="*/ 207 w 208"/>
                      <a:gd name="T7" fmla="*/ 82 h 202"/>
                      <a:gd name="T8" fmla="*/ 133 w 208"/>
                      <a:gd name="T9" fmla="*/ 201 h 202"/>
                      <a:gd name="T10" fmla="*/ 0 w 208"/>
                      <a:gd name="T11" fmla="*/ 0 h 202"/>
                      <a:gd name="T12" fmla="*/ 146 w 208"/>
                      <a:gd name="T13" fmla="*/ 8 h 202"/>
                    </a:gdLst>
                    <a:ahLst/>
                    <a:cxnLst>
                      <a:cxn ang="0">
                        <a:pos x="T0" y="T1"/>
                      </a:cxn>
                      <a:cxn ang="0">
                        <a:pos x="T2" y="T3"/>
                      </a:cxn>
                      <a:cxn ang="0">
                        <a:pos x="T4" y="T5"/>
                      </a:cxn>
                      <a:cxn ang="0">
                        <a:pos x="T6" y="T7"/>
                      </a:cxn>
                      <a:cxn ang="0">
                        <a:pos x="T8" y="T9"/>
                      </a:cxn>
                      <a:cxn ang="0">
                        <a:pos x="T10" y="T11"/>
                      </a:cxn>
                      <a:cxn ang="0">
                        <a:pos x="T12" y="T13"/>
                      </a:cxn>
                    </a:cxnLst>
                    <a:rect l="0" t="0" r="r" b="b"/>
                    <a:pathLst>
                      <a:path w="208" h="202">
                        <a:moveTo>
                          <a:pt x="146" y="8"/>
                        </a:moveTo>
                        <a:lnTo>
                          <a:pt x="145" y="32"/>
                        </a:lnTo>
                        <a:lnTo>
                          <a:pt x="194" y="77"/>
                        </a:lnTo>
                        <a:lnTo>
                          <a:pt x="207" y="82"/>
                        </a:lnTo>
                        <a:lnTo>
                          <a:pt x="133" y="201"/>
                        </a:lnTo>
                        <a:lnTo>
                          <a:pt x="0" y="0"/>
                        </a:lnTo>
                        <a:lnTo>
                          <a:pt x="146" y="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sp>
                <p:nvSpPr>
                  <p:cNvPr id="268" name="Freeform 132"/>
                  <p:cNvSpPr>
                    <a:spLocks/>
                  </p:cNvSpPr>
                  <p:nvPr/>
                </p:nvSpPr>
                <p:spPr bwMode="auto">
                  <a:xfrm>
                    <a:off x="4103" y="1271"/>
                    <a:ext cx="133" cy="54"/>
                  </a:xfrm>
                  <a:custGeom>
                    <a:avLst/>
                    <a:gdLst>
                      <a:gd name="T0" fmla="*/ 117 w 133"/>
                      <a:gd name="T1" fmla="*/ 8 h 54"/>
                      <a:gd name="T2" fmla="*/ 132 w 133"/>
                      <a:gd name="T3" fmla="*/ 25 h 54"/>
                      <a:gd name="T4" fmla="*/ 0 w 133"/>
                      <a:gd name="T5" fmla="*/ 53 h 54"/>
                      <a:gd name="T6" fmla="*/ 4 w 133"/>
                      <a:gd name="T7" fmla="*/ 0 h 54"/>
                      <a:gd name="T8" fmla="*/ 117 w 133"/>
                      <a:gd name="T9" fmla="*/ 8 h 54"/>
                    </a:gdLst>
                    <a:ahLst/>
                    <a:cxnLst>
                      <a:cxn ang="0">
                        <a:pos x="T0" y="T1"/>
                      </a:cxn>
                      <a:cxn ang="0">
                        <a:pos x="T2" y="T3"/>
                      </a:cxn>
                      <a:cxn ang="0">
                        <a:pos x="T4" y="T5"/>
                      </a:cxn>
                      <a:cxn ang="0">
                        <a:pos x="T6" y="T7"/>
                      </a:cxn>
                      <a:cxn ang="0">
                        <a:pos x="T8" y="T9"/>
                      </a:cxn>
                    </a:cxnLst>
                    <a:rect l="0" t="0" r="r" b="b"/>
                    <a:pathLst>
                      <a:path w="133" h="54">
                        <a:moveTo>
                          <a:pt x="117" y="8"/>
                        </a:moveTo>
                        <a:lnTo>
                          <a:pt x="132" y="25"/>
                        </a:lnTo>
                        <a:lnTo>
                          <a:pt x="0" y="53"/>
                        </a:lnTo>
                        <a:lnTo>
                          <a:pt x="4" y="0"/>
                        </a:lnTo>
                        <a:lnTo>
                          <a:pt x="117" y="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261" name="Oval 133"/>
                <p:cNvSpPr>
                  <a:spLocks noChangeArrowheads="1"/>
                </p:cNvSpPr>
                <p:nvPr/>
              </p:nvSpPr>
              <p:spPr bwMode="auto">
                <a:xfrm>
                  <a:off x="3926" y="1391"/>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62" name="Freeform 134"/>
                <p:cNvSpPr>
                  <a:spLocks/>
                </p:cNvSpPr>
                <p:nvPr/>
              </p:nvSpPr>
              <p:spPr bwMode="auto">
                <a:xfrm>
                  <a:off x="4041" y="1378"/>
                  <a:ext cx="87" cy="65"/>
                </a:xfrm>
                <a:custGeom>
                  <a:avLst/>
                  <a:gdLst>
                    <a:gd name="T0" fmla="*/ 34 w 87"/>
                    <a:gd name="T1" fmla="*/ 64 h 65"/>
                    <a:gd name="T2" fmla="*/ 86 w 87"/>
                    <a:gd name="T3" fmla="*/ 41 h 65"/>
                    <a:gd name="T4" fmla="*/ 27 w 87"/>
                    <a:gd name="T5" fmla="*/ 0 h 65"/>
                    <a:gd name="T6" fmla="*/ 0 w 87"/>
                    <a:gd name="T7" fmla="*/ 23 h 65"/>
                    <a:gd name="T8" fmla="*/ 34 w 87"/>
                    <a:gd name="T9" fmla="*/ 64 h 65"/>
                  </a:gdLst>
                  <a:ahLst/>
                  <a:cxnLst>
                    <a:cxn ang="0">
                      <a:pos x="T0" y="T1"/>
                    </a:cxn>
                    <a:cxn ang="0">
                      <a:pos x="T2" y="T3"/>
                    </a:cxn>
                    <a:cxn ang="0">
                      <a:pos x="T4" y="T5"/>
                    </a:cxn>
                    <a:cxn ang="0">
                      <a:pos x="T6" y="T7"/>
                    </a:cxn>
                    <a:cxn ang="0">
                      <a:pos x="T8" y="T9"/>
                    </a:cxn>
                  </a:cxnLst>
                  <a:rect l="0" t="0" r="r" b="b"/>
                  <a:pathLst>
                    <a:path w="87" h="65">
                      <a:moveTo>
                        <a:pt x="34" y="64"/>
                      </a:moveTo>
                      <a:lnTo>
                        <a:pt x="86" y="41"/>
                      </a:lnTo>
                      <a:lnTo>
                        <a:pt x="27" y="0"/>
                      </a:lnTo>
                      <a:lnTo>
                        <a:pt x="0" y="23"/>
                      </a:lnTo>
                      <a:lnTo>
                        <a:pt x="34" y="64"/>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255" name="Oval 135"/>
              <p:cNvSpPr>
                <a:spLocks noChangeArrowheads="1"/>
              </p:cNvSpPr>
              <p:nvPr/>
            </p:nvSpPr>
            <p:spPr bwMode="auto">
              <a:xfrm>
                <a:off x="3567" y="1513"/>
                <a:ext cx="204" cy="14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56" name="Oval 136"/>
              <p:cNvSpPr>
                <a:spLocks noChangeArrowheads="1"/>
              </p:cNvSpPr>
              <p:nvPr/>
            </p:nvSpPr>
            <p:spPr bwMode="auto">
              <a:xfrm>
                <a:off x="3742" y="1513"/>
                <a:ext cx="168" cy="12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57" name="Oval 137"/>
              <p:cNvSpPr>
                <a:spLocks noChangeArrowheads="1"/>
              </p:cNvSpPr>
              <p:nvPr/>
            </p:nvSpPr>
            <p:spPr bwMode="auto">
              <a:xfrm>
                <a:off x="3843" y="1469"/>
                <a:ext cx="166" cy="12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58" name="Freeform 138"/>
              <p:cNvSpPr>
                <a:spLocks/>
              </p:cNvSpPr>
              <p:nvPr/>
            </p:nvSpPr>
            <p:spPr bwMode="auto">
              <a:xfrm>
                <a:off x="3696" y="1448"/>
                <a:ext cx="345" cy="171"/>
              </a:xfrm>
              <a:custGeom>
                <a:avLst/>
                <a:gdLst>
                  <a:gd name="T0" fmla="*/ 321 w 345"/>
                  <a:gd name="T1" fmla="*/ 49 h 171"/>
                  <a:gd name="T2" fmla="*/ 288 w 345"/>
                  <a:gd name="T3" fmla="*/ 60 h 171"/>
                  <a:gd name="T4" fmla="*/ 195 w 345"/>
                  <a:gd name="T5" fmla="*/ 129 h 171"/>
                  <a:gd name="T6" fmla="*/ 174 w 345"/>
                  <a:gd name="T7" fmla="*/ 158 h 171"/>
                  <a:gd name="T8" fmla="*/ 73 w 345"/>
                  <a:gd name="T9" fmla="*/ 158 h 171"/>
                  <a:gd name="T10" fmla="*/ 52 w 345"/>
                  <a:gd name="T11" fmla="*/ 170 h 171"/>
                  <a:gd name="T12" fmla="*/ 0 w 345"/>
                  <a:gd name="T13" fmla="*/ 119 h 171"/>
                  <a:gd name="T14" fmla="*/ 233 w 345"/>
                  <a:gd name="T15" fmla="*/ 0 h 171"/>
                  <a:gd name="T16" fmla="*/ 344 w 345"/>
                  <a:gd name="T17" fmla="*/ 27 h 171"/>
                  <a:gd name="T18" fmla="*/ 321 w 345"/>
                  <a:gd name="T19" fmla="*/ 4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5" h="171">
                    <a:moveTo>
                      <a:pt x="321" y="49"/>
                    </a:moveTo>
                    <a:lnTo>
                      <a:pt x="288" y="60"/>
                    </a:lnTo>
                    <a:lnTo>
                      <a:pt x="195" y="129"/>
                    </a:lnTo>
                    <a:lnTo>
                      <a:pt x="174" y="158"/>
                    </a:lnTo>
                    <a:lnTo>
                      <a:pt x="73" y="158"/>
                    </a:lnTo>
                    <a:lnTo>
                      <a:pt x="52" y="170"/>
                    </a:lnTo>
                    <a:lnTo>
                      <a:pt x="0" y="119"/>
                    </a:lnTo>
                    <a:lnTo>
                      <a:pt x="233" y="0"/>
                    </a:lnTo>
                    <a:lnTo>
                      <a:pt x="344" y="27"/>
                    </a:lnTo>
                    <a:lnTo>
                      <a:pt x="321" y="49"/>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225" name="Group 139"/>
            <p:cNvGrpSpPr>
              <a:grpSpLocks/>
            </p:cNvGrpSpPr>
            <p:nvPr/>
          </p:nvGrpSpPr>
          <p:grpSpPr bwMode="auto">
            <a:xfrm>
              <a:off x="2248" y="907"/>
              <a:ext cx="556" cy="525"/>
              <a:chOff x="2248" y="907"/>
              <a:chExt cx="556" cy="525"/>
            </a:xfrm>
          </p:grpSpPr>
          <p:grpSp>
            <p:nvGrpSpPr>
              <p:cNvPr id="239" name="Group 140"/>
              <p:cNvGrpSpPr>
                <a:grpSpLocks/>
              </p:cNvGrpSpPr>
              <p:nvPr/>
            </p:nvGrpSpPr>
            <p:grpSpPr bwMode="auto">
              <a:xfrm>
                <a:off x="2248" y="982"/>
                <a:ext cx="299" cy="314"/>
                <a:chOff x="2248" y="982"/>
                <a:chExt cx="299" cy="314"/>
              </a:xfrm>
            </p:grpSpPr>
            <p:sp>
              <p:nvSpPr>
                <p:cNvPr id="250" name="Oval 141"/>
                <p:cNvSpPr>
                  <a:spLocks noChangeArrowheads="1"/>
                </p:cNvSpPr>
                <p:nvPr/>
              </p:nvSpPr>
              <p:spPr bwMode="auto">
                <a:xfrm>
                  <a:off x="2248" y="1091"/>
                  <a:ext cx="129" cy="9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51" name="Oval 142"/>
                <p:cNvSpPr>
                  <a:spLocks noChangeArrowheads="1"/>
                </p:cNvSpPr>
                <p:nvPr/>
              </p:nvSpPr>
              <p:spPr bwMode="auto">
                <a:xfrm>
                  <a:off x="2270" y="1174"/>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52" name="Oval 143"/>
                <p:cNvSpPr>
                  <a:spLocks noChangeArrowheads="1"/>
                </p:cNvSpPr>
                <p:nvPr/>
              </p:nvSpPr>
              <p:spPr bwMode="auto">
                <a:xfrm>
                  <a:off x="2307" y="982"/>
                  <a:ext cx="240"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53" name="Freeform 144"/>
                <p:cNvSpPr>
                  <a:spLocks/>
                </p:cNvSpPr>
                <p:nvPr/>
              </p:nvSpPr>
              <p:spPr bwMode="auto">
                <a:xfrm>
                  <a:off x="2291" y="1104"/>
                  <a:ext cx="84" cy="95"/>
                </a:xfrm>
                <a:custGeom>
                  <a:avLst/>
                  <a:gdLst>
                    <a:gd name="T0" fmla="*/ 47 w 84"/>
                    <a:gd name="T1" fmla="*/ 0 h 95"/>
                    <a:gd name="T2" fmla="*/ 0 w 84"/>
                    <a:gd name="T3" fmla="*/ 18 h 95"/>
                    <a:gd name="T4" fmla="*/ 1 w 84"/>
                    <a:gd name="T5" fmla="*/ 76 h 95"/>
                    <a:gd name="T6" fmla="*/ 16 w 84"/>
                    <a:gd name="T7" fmla="*/ 94 h 95"/>
                    <a:gd name="T8" fmla="*/ 83 w 84"/>
                    <a:gd name="T9" fmla="*/ 76 h 95"/>
                    <a:gd name="T10" fmla="*/ 47 w 84"/>
                    <a:gd name="T11" fmla="*/ 0 h 95"/>
                  </a:gdLst>
                  <a:ahLst/>
                  <a:cxnLst>
                    <a:cxn ang="0">
                      <a:pos x="T0" y="T1"/>
                    </a:cxn>
                    <a:cxn ang="0">
                      <a:pos x="T2" y="T3"/>
                    </a:cxn>
                    <a:cxn ang="0">
                      <a:pos x="T4" y="T5"/>
                    </a:cxn>
                    <a:cxn ang="0">
                      <a:pos x="T6" y="T7"/>
                    </a:cxn>
                    <a:cxn ang="0">
                      <a:pos x="T8" y="T9"/>
                    </a:cxn>
                    <a:cxn ang="0">
                      <a:pos x="T10" y="T11"/>
                    </a:cxn>
                  </a:cxnLst>
                  <a:rect l="0" t="0" r="r" b="b"/>
                  <a:pathLst>
                    <a:path w="84" h="95">
                      <a:moveTo>
                        <a:pt x="47" y="0"/>
                      </a:moveTo>
                      <a:lnTo>
                        <a:pt x="0" y="18"/>
                      </a:lnTo>
                      <a:lnTo>
                        <a:pt x="1" y="76"/>
                      </a:lnTo>
                      <a:lnTo>
                        <a:pt x="16" y="94"/>
                      </a:lnTo>
                      <a:lnTo>
                        <a:pt x="83" y="76"/>
                      </a:lnTo>
                      <a:lnTo>
                        <a:pt x="47"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240" name="Group 145"/>
              <p:cNvGrpSpPr>
                <a:grpSpLocks/>
              </p:cNvGrpSpPr>
              <p:nvPr/>
            </p:nvGrpSpPr>
            <p:grpSpPr bwMode="auto">
              <a:xfrm>
                <a:off x="2344" y="907"/>
                <a:ext cx="460" cy="525"/>
                <a:chOff x="2344" y="907"/>
                <a:chExt cx="460" cy="525"/>
              </a:xfrm>
            </p:grpSpPr>
            <p:sp>
              <p:nvSpPr>
                <p:cNvPr id="242" name="Oval 146"/>
                <p:cNvSpPr>
                  <a:spLocks noChangeArrowheads="1"/>
                </p:cNvSpPr>
                <p:nvPr/>
              </p:nvSpPr>
              <p:spPr bwMode="auto">
                <a:xfrm>
                  <a:off x="2491" y="929"/>
                  <a:ext cx="313"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43" name="Oval 147"/>
                <p:cNvSpPr>
                  <a:spLocks noChangeArrowheads="1"/>
                </p:cNvSpPr>
                <p:nvPr/>
              </p:nvSpPr>
              <p:spPr bwMode="auto">
                <a:xfrm>
                  <a:off x="2344" y="1091"/>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44" name="Oval 148"/>
                <p:cNvSpPr>
                  <a:spLocks noChangeArrowheads="1"/>
                </p:cNvSpPr>
                <p:nvPr/>
              </p:nvSpPr>
              <p:spPr bwMode="auto">
                <a:xfrm>
                  <a:off x="2380" y="1174"/>
                  <a:ext cx="242" cy="17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45" name="Oval 149"/>
                <p:cNvSpPr>
                  <a:spLocks noChangeArrowheads="1"/>
                </p:cNvSpPr>
                <p:nvPr/>
              </p:nvSpPr>
              <p:spPr bwMode="auto">
                <a:xfrm>
                  <a:off x="2454" y="1254"/>
                  <a:ext cx="240" cy="17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46" name="Oval 150"/>
                <p:cNvSpPr>
                  <a:spLocks noChangeArrowheads="1"/>
                </p:cNvSpPr>
                <p:nvPr/>
              </p:nvSpPr>
              <p:spPr bwMode="auto">
                <a:xfrm>
                  <a:off x="2471" y="1042"/>
                  <a:ext cx="214" cy="151"/>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47" name="Oval 151"/>
                <p:cNvSpPr>
                  <a:spLocks noChangeArrowheads="1"/>
                </p:cNvSpPr>
                <p:nvPr/>
              </p:nvSpPr>
              <p:spPr bwMode="auto">
                <a:xfrm>
                  <a:off x="2656" y="907"/>
                  <a:ext cx="129"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48" name="Freeform 152"/>
                <p:cNvSpPr>
                  <a:spLocks/>
                </p:cNvSpPr>
                <p:nvPr/>
              </p:nvSpPr>
              <p:spPr bwMode="auto">
                <a:xfrm>
                  <a:off x="2541" y="1010"/>
                  <a:ext cx="151" cy="76"/>
                </a:xfrm>
                <a:custGeom>
                  <a:avLst/>
                  <a:gdLst>
                    <a:gd name="T0" fmla="*/ 0 w 151"/>
                    <a:gd name="T1" fmla="*/ 20 h 76"/>
                    <a:gd name="T2" fmla="*/ 19 w 151"/>
                    <a:gd name="T3" fmla="*/ 56 h 76"/>
                    <a:gd name="T4" fmla="*/ 150 w 151"/>
                    <a:gd name="T5" fmla="*/ 75 h 76"/>
                    <a:gd name="T6" fmla="*/ 150 w 151"/>
                    <a:gd name="T7" fmla="*/ 28 h 76"/>
                    <a:gd name="T8" fmla="*/ 9 w 151"/>
                    <a:gd name="T9" fmla="*/ 0 h 76"/>
                    <a:gd name="T10" fmla="*/ 0 w 151"/>
                    <a:gd name="T11" fmla="*/ 20 h 76"/>
                  </a:gdLst>
                  <a:ahLst/>
                  <a:cxnLst>
                    <a:cxn ang="0">
                      <a:pos x="T0" y="T1"/>
                    </a:cxn>
                    <a:cxn ang="0">
                      <a:pos x="T2" y="T3"/>
                    </a:cxn>
                    <a:cxn ang="0">
                      <a:pos x="T4" y="T5"/>
                    </a:cxn>
                    <a:cxn ang="0">
                      <a:pos x="T6" y="T7"/>
                    </a:cxn>
                    <a:cxn ang="0">
                      <a:pos x="T8" y="T9"/>
                    </a:cxn>
                    <a:cxn ang="0">
                      <a:pos x="T10" y="T11"/>
                    </a:cxn>
                  </a:cxnLst>
                  <a:rect l="0" t="0" r="r" b="b"/>
                  <a:pathLst>
                    <a:path w="151" h="76">
                      <a:moveTo>
                        <a:pt x="0" y="20"/>
                      </a:moveTo>
                      <a:lnTo>
                        <a:pt x="19" y="56"/>
                      </a:lnTo>
                      <a:lnTo>
                        <a:pt x="150" y="75"/>
                      </a:lnTo>
                      <a:lnTo>
                        <a:pt x="150" y="28"/>
                      </a:lnTo>
                      <a:lnTo>
                        <a:pt x="9" y="0"/>
                      </a:lnTo>
                      <a:lnTo>
                        <a:pt x="0" y="2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sp>
              <p:nvSpPr>
                <p:cNvPr id="249" name="Freeform 153"/>
                <p:cNvSpPr>
                  <a:spLocks/>
                </p:cNvSpPr>
                <p:nvPr/>
              </p:nvSpPr>
              <p:spPr bwMode="auto">
                <a:xfrm>
                  <a:off x="2394" y="1149"/>
                  <a:ext cx="172" cy="159"/>
                </a:xfrm>
                <a:custGeom>
                  <a:avLst/>
                  <a:gdLst>
                    <a:gd name="T0" fmla="*/ 106 w 172"/>
                    <a:gd name="T1" fmla="*/ 0 h 159"/>
                    <a:gd name="T2" fmla="*/ 0 w 172"/>
                    <a:gd name="T3" fmla="*/ 40 h 159"/>
                    <a:gd name="T4" fmla="*/ 44 w 172"/>
                    <a:gd name="T5" fmla="*/ 71 h 159"/>
                    <a:gd name="T6" fmla="*/ 50 w 172"/>
                    <a:gd name="T7" fmla="*/ 148 h 159"/>
                    <a:gd name="T8" fmla="*/ 75 w 172"/>
                    <a:gd name="T9" fmla="*/ 158 h 159"/>
                    <a:gd name="T10" fmla="*/ 164 w 172"/>
                    <a:gd name="T11" fmla="*/ 108 h 159"/>
                    <a:gd name="T12" fmla="*/ 171 w 172"/>
                    <a:gd name="T13" fmla="*/ 16 h 159"/>
                    <a:gd name="T14" fmla="*/ 106 w 172"/>
                    <a:gd name="T15" fmla="*/ 0 h 1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 h="159">
                      <a:moveTo>
                        <a:pt x="106" y="0"/>
                      </a:moveTo>
                      <a:lnTo>
                        <a:pt x="0" y="40"/>
                      </a:lnTo>
                      <a:lnTo>
                        <a:pt x="44" y="71"/>
                      </a:lnTo>
                      <a:lnTo>
                        <a:pt x="50" y="148"/>
                      </a:lnTo>
                      <a:lnTo>
                        <a:pt x="75" y="158"/>
                      </a:lnTo>
                      <a:lnTo>
                        <a:pt x="164" y="108"/>
                      </a:lnTo>
                      <a:lnTo>
                        <a:pt x="171" y="16"/>
                      </a:lnTo>
                      <a:lnTo>
                        <a:pt x="106"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241" name="Freeform 154"/>
              <p:cNvSpPr>
                <a:spLocks/>
              </p:cNvSpPr>
              <p:nvPr/>
            </p:nvSpPr>
            <p:spPr bwMode="auto">
              <a:xfrm>
                <a:off x="2650" y="963"/>
                <a:ext cx="88" cy="75"/>
              </a:xfrm>
              <a:custGeom>
                <a:avLst/>
                <a:gdLst>
                  <a:gd name="T0" fmla="*/ 0 w 88"/>
                  <a:gd name="T1" fmla="*/ 39 h 75"/>
                  <a:gd name="T2" fmla="*/ 37 w 88"/>
                  <a:gd name="T3" fmla="*/ 0 h 75"/>
                  <a:gd name="T4" fmla="*/ 87 w 88"/>
                  <a:gd name="T5" fmla="*/ 39 h 75"/>
                  <a:gd name="T6" fmla="*/ 45 w 88"/>
                  <a:gd name="T7" fmla="*/ 74 h 75"/>
                  <a:gd name="T8" fmla="*/ 0 w 88"/>
                  <a:gd name="T9" fmla="*/ 39 h 75"/>
                </a:gdLst>
                <a:ahLst/>
                <a:cxnLst>
                  <a:cxn ang="0">
                    <a:pos x="T0" y="T1"/>
                  </a:cxn>
                  <a:cxn ang="0">
                    <a:pos x="T2" y="T3"/>
                  </a:cxn>
                  <a:cxn ang="0">
                    <a:pos x="T4" y="T5"/>
                  </a:cxn>
                  <a:cxn ang="0">
                    <a:pos x="T6" y="T7"/>
                  </a:cxn>
                  <a:cxn ang="0">
                    <a:pos x="T8" y="T9"/>
                  </a:cxn>
                </a:cxnLst>
                <a:rect l="0" t="0" r="r" b="b"/>
                <a:pathLst>
                  <a:path w="88" h="75">
                    <a:moveTo>
                      <a:pt x="0" y="39"/>
                    </a:moveTo>
                    <a:lnTo>
                      <a:pt x="37" y="0"/>
                    </a:lnTo>
                    <a:lnTo>
                      <a:pt x="87" y="39"/>
                    </a:lnTo>
                    <a:lnTo>
                      <a:pt x="45" y="74"/>
                    </a:lnTo>
                    <a:lnTo>
                      <a:pt x="0" y="39"/>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226" name="Group 155"/>
            <p:cNvGrpSpPr>
              <a:grpSpLocks/>
            </p:cNvGrpSpPr>
            <p:nvPr/>
          </p:nvGrpSpPr>
          <p:grpSpPr bwMode="auto">
            <a:xfrm>
              <a:off x="2529" y="820"/>
              <a:ext cx="1638" cy="883"/>
              <a:chOff x="2529" y="820"/>
              <a:chExt cx="1638" cy="883"/>
            </a:xfrm>
          </p:grpSpPr>
          <p:sp>
            <p:nvSpPr>
              <p:cNvPr id="227" name="Oval 156"/>
              <p:cNvSpPr>
                <a:spLocks noChangeArrowheads="1"/>
              </p:cNvSpPr>
              <p:nvPr/>
            </p:nvSpPr>
            <p:spPr bwMode="auto">
              <a:xfrm>
                <a:off x="3042" y="848"/>
                <a:ext cx="388" cy="28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28" name="Oval 157"/>
              <p:cNvSpPr>
                <a:spLocks noChangeArrowheads="1"/>
              </p:cNvSpPr>
              <p:nvPr/>
            </p:nvSpPr>
            <p:spPr bwMode="auto">
              <a:xfrm>
                <a:off x="3374" y="820"/>
                <a:ext cx="313"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29" name="Oval 158"/>
              <p:cNvSpPr>
                <a:spLocks noChangeArrowheads="1"/>
              </p:cNvSpPr>
              <p:nvPr/>
            </p:nvSpPr>
            <p:spPr bwMode="auto">
              <a:xfrm>
                <a:off x="3668" y="1065"/>
                <a:ext cx="499" cy="36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30" name="Oval 159"/>
              <p:cNvSpPr>
                <a:spLocks noChangeArrowheads="1"/>
              </p:cNvSpPr>
              <p:nvPr/>
            </p:nvSpPr>
            <p:spPr bwMode="auto">
              <a:xfrm>
                <a:off x="2712" y="1228"/>
                <a:ext cx="570" cy="42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31" name="Oval 160"/>
              <p:cNvSpPr>
                <a:spLocks noChangeArrowheads="1"/>
              </p:cNvSpPr>
              <p:nvPr/>
            </p:nvSpPr>
            <p:spPr bwMode="auto">
              <a:xfrm>
                <a:off x="3521" y="1282"/>
                <a:ext cx="422" cy="31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32" name="Oval 161"/>
              <p:cNvSpPr>
                <a:spLocks noChangeArrowheads="1"/>
              </p:cNvSpPr>
              <p:nvPr/>
            </p:nvSpPr>
            <p:spPr bwMode="auto">
              <a:xfrm>
                <a:off x="2564" y="1310"/>
                <a:ext cx="315" cy="229"/>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33" name="Oval 162"/>
              <p:cNvSpPr>
                <a:spLocks noChangeArrowheads="1"/>
              </p:cNvSpPr>
              <p:nvPr/>
            </p:nvSpPr>
            <p:spPr bwMode="auto">
              <a:xfrm>
                <a:off x="2529" y="1119"/>
                <a:ext cx="312"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34" name="Oval 163"/>
              <p:cNvSpPr>
                <a:spLocks noChangeArrowheads="1"/>
              </p:cNvSpPr>
              <p:nvPr/>
            </p:nvSpPr>
            <p:spPr bwMode="auto">
              <a:xfrm>
                <a:off x="2675" y="902"/>
                <a:ext cx="498" cy="36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35" name="Oval 164"/>
              <p:cNvSpPr>
                <a:spLocks noChangeArrowheads="1"/>
              </p:cNvSpPr>
              <p:nvPr/>
            </p:nvSpPr>
            <p:spPr bwMode="auto">
              <a:xfrm>
                <a:off x="3115" y="1336"/>
                <a:ext cx="500" cy="36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36" name="Oval 165"/>
              <p:cNvSpPr>
                <a:spLocks noChangeArrowheads="1"/>
              </p:cNvSpPr>
              <p:nvPr/>
            </p:nvSpPr>
            <p:spPr bwMode="auto">
              <a:xfrm>
                <a:off x="3742" y="929"/>
                <a:ext cx="386" cy="28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37" name="Oval 166"/>
              <p:cNvSpPr>
                <a:spLocks noChangeArrowheads="1"/>
              </p:cNvSpPr>
              <p:nvPr/>
            </p:nvSpPr>
            <p:spPr bwMode="auto">
              <a:xfrm>
                <a:off x="3631" y="820"/>
                <a:ext cx="351" cy="25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38" name="Freeform 167"/>
              <p:cNvSpPr>
                <a:spLocks/>
              </p:cNvSpPr>
              <p:nvPr/>
            </p:nvSpPr>
            <p:spPr bwMode="auto">
              <a:xfrm>
                <a:off x="2661" y="889"/>
                <a:ext cx="1415" cy="700"/>
              </a:xfrm>
              <a:custGeom>
                <a:avLst/>
                <a:gdLst>
                  <a:gd name="T0" fmla="*/ 436 w 1415"/>
                  <a:gd name="T1" fmla="*/ 70 h 700"/>
                  <a:gd name="T2" fmla="*/ 494 w 1415"/>
                  <a:gd name="T3" fmla="*/ 20 h 700"/>
                  <a:gd name="T4" fmla="*/ 759 w 1415"/>
                  <a:gd name="T5" fmla="*/ 24 h 700"/>
                  <a:gd name="T6" fmla="*/ 947 w 1415"/>
                  <a:gd name="T7" fmla="*/ 0 h 700"/>
                  <a:gd name="T8" fmla="*/ 1180 w 1415"/>
                  <a:gd name="T9" fmla="*/ 83 h 700"/>
                  <a:gd name="T10" fmla="*/ 1300 w 1415"/>
                  <a:gd name="T11" fmla="*/ 60 h 700"/>
                  <a:gd name="T12" fmla="*/ 1362 w 1415"/>
                  <a:gd name="T13" fmla="*/ 70 h 700"/>
                  <a:gd name="T14" fmla="*/ 1376 w 1415"/>
                  <a:gd name="T15" fmla="*/ 278 h 700"/>
                  <a:gd name="T16" fmla="*/ 1414 w 1415"/>
                  <a:gd name="T17" fmla="*/ 311 h 700"/>
                  <a:gd name="T18" fmla="*/ 1304 w 1415"/>
                  <a:gd name="T19" fmla="*/ 472 h 700"/>
                  <a:gd name="T20" fmla="*/ 1185 w 1415"/>
                  <a:gd name="T21" fmla="*/ 363 h 700"/>
                  <a:gd name="T22" fmla="*/ 1153 w 1415"/>
                  <a:gd name="T23" fmla="*/ 418 h 700"/>
                  <a:gd name="T24" fmla="*/ 986 w 1415"/>
                  <a:gd name="T25" fmla="*/ 640 h 700"/>
                  <a:gd name="T26" fmla="*/ 427 w 1415"/>
                  <a:gd name="T27" fmla="*/ 699 h 700"/>
                  <a:gd name="T28" fmla="*/ 135 w 1415"/>
                  <a:gd name="T29" fmla="*/ 655 h 700"/>
                  <a:gd name="T30" fmla="*/ 45 w 1415"/>
                  <a:gd name="T31" fmla="*/ 519 h 700"/>
                  <a:gd name="T32" fmla="*/ 45 w 1415"/>
                  <a:gd name="T33" fmla="*/ 379 h 700"/>
                  <a:gd name="T34" fmla="*/ 0 w 1415"/>
                  <a:gd name="T35" fmla="*/ 261 h 700"/>
                  <a:gd name="T36" fmla="*/ 436 w 1415"/>
                  <a:gd name="T37" fmla="*/ 70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15" h="700">
                    <a:moveTo>
                      <a:pt x="436" y="70"/>
                    </a:moveTo>
                    <a:lnTo>
                      <a:pt x="494" y="20"/>
                    </a:lnTo>
                    <a:lnTo>
                      <a:pt x="759" y="24"/>
                    </a:lnTo>
                    <a:lnTo>
                      <a:pt x="947" y="0"/>
                    </a:lnTo>
                    <a:lnTo>
                      <a:pt x="1180" y="83"/>
                    </a:lnTo>
                    <a:lnTo>
                      <a:pt x="1300" y="60"/>
                    </a:lnTo>
                    <a:lnTo>
                      <a:pt x="1362" y="70"/>
                    </a:lnTo>
                    <a:lnTo>
                      <a:pt x="1376" y="278"/>
                    </a:lnTo>
                    <a:lnTo>
                      <a:pt x="1414" y="311"/>
                    </a:lnTo>
                    <a:lnTo>
                      <a:pt x="1304" y="472"/>
                    </a:lnTo>
                    <a:lnTo>
                      <a:pt x="1185" y="363"/>
                    </a:lnTo>
                    <a:lnTo>
                      <a:pt x="1153" y="418"/>
                    </a:lnTo>
                    <a:lnTo>
                      <a:pt x="986" y="640"/>
                    </a:lnTo>
                    <a:lnTo>
                      <a:pt x="427" y="699"/>
                    </a:lnTo>
                    <a:lnTo>
                      <a:pt x="135" y="655"/>
                    </a:lnTo>
                    <a:lnTo>
                      <a:pt x="45" y="519"/>
                    </a:lnTo>
                    <a:lnTo>
                      <a:pt x="45" y="379"/>
                    </a:lnTo>
                    <a:lnTo>
                      <a:pt x="0" y="261"/>
                    </a:lnTo>
                    <a:lnTo>
                      <a:pt x="436" y="7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grpSp>
        <p:nvGrpSpPr>
          <p:cNvPr id="284" name="Group 17"/>
          <p:cNvGrpSpPr>
            <a:grpSpLocks/>
          </p:cNvGrpSpPr>
          <p:nvPr/>
        </p:nvGrpSpPr>
        <p:grpSpPr bwMode="auto">
          <a:xfrm>
            <a:off x="5471463" y="3471221"/>
            <a:ext cx="1123876" cy="733618"/>
            <a:chOff x="1680" y="240"/>
            <a:chExt cx="2529" cy="1270"/>
          </a:xfrm>
          <a:solidFill>
            <a:srgbClr val="0066FF"/>
          </a:solidFill>
        </p:grpSpPr>
        <p:sp>
          <p:nvSpPr>
            <p:cNvPr id="285" name="Oval 18"/>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286" name="Oval 19"/>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287" name="Oval 20"/>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288" name="Oval 21"/>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289" name="Oval 22"/>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290" name="Oval 23"/>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291" name="Oval 24"/>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292" name="Oval 25"/>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293" name="Oval 26"/>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grpSp>
      <p:sp>
        <p:nvSpPr>
          <p:cNvPr id="2" name="AutoShape 12"/>
          <p:cNvSpPr>
            <a:spLocks noChangeArrowheads="1"/>
          </p:cNvSpPr>
          <p:nvPr/>
        </p:nvSpPr>
        <p:spPr bwMode="auto">
          <a:xfrm>
            <a:off x="511896" y="631303"/>
            <a:ext cx="8129016" cy="422275"/>
          </a:xfrm>
          <a:prstGeom prst="roundRect">
            <a:avLst>
              <a:gd name="adj" fmla="val 16667"/>
            </a:avLst>
          </a:prstGeom>
          <a:solidFill>
            <a:srgbClr val="0089FA"/>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zh-CN" altLang="en-US"/>
          </a:p>
        </p:txBody>
      </p:sp>
      <p:sp>
        <p:nvSpPr>
          <p:cNvPr id="3" name="Rectangle 13"/>
          <p:cNvSpPr>
            <a:spLocks noChangeArrowheads="1"/>
          </p:cNvSpPr>
          <p:nvPr/>
        </p:nvSpPr>
        <p:spPr bwMode="auto">
          <a:xfrm>
            <a:off x="1875184" y="605839"/>
            <a:ext cx="5402441"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802.16 </a:t>
            </a:r>
            <a:r>
              <a:rPr lang="zh-CN" altLang="en-US" sz="2400" b="1" dirty="0">
                <a:solidFill>
                  <a:schemeClr val="bg1"/>
                </a:solidFill>
                <a:latin typeface="微软雅黑" pitchFamily="34" charset="-122"/>
                <a:ea typeface="微软雅黑" pitchFamily="34" charset="-122"/>
              </a:rPr>
              <a:t>无线城域网服务范围的示意图 </a:t>
            </a:r>
          </a:p>
        </p:txBody>
      </p:sp>
      <p:sp>
        <p:nvSpPr>
          <p:cNvPr id="7" name="Rectangle 6"/>
          <p:cNvSpPr>
            <a:spLocks noChangeArrowheads="1"/>
          </p:cNvSpPr>
          <p:nvPr/>
        </p:nvSpPr>
        <p:spPr bwMode="auto">
          <a:xfrm>
            <a:off x="6943329" y="3701266"/>
            <a:ext cx="636483" cy="303038"/>
          </a:xfrm>
          <a:prstGeom prst="rect">
            <a:avLst/>
          </a:prstGeom>
          <a:solidFill>
            <a:srgbClr val="99FF99"/>
          </a:solidFill>
          <a:ln w="6350">
            <a:solidFill>
              <a:schemeClr val="tx1"/>
            </a:solidFill>
            <a:miter lim="800000"/>
            <a:headEnd/>
            <a:tailEnd/>
          </a:ln>
          <a:effectLst/>
          <a:extLst/>
        </p:spPr>
        <p:txBody>
          <a:bodyPr wrap="none" anchor="ctr"/>
          <a:lstStyle/>
          <a:p>
            <a:pPr algn="ctr"/>
            <a:r>
              <a:rPr lang="en-US" altLang="zh-CN" sz="1400" b="1">
                <a:latin typeface="微软雅黑" panose="020B0503020204020204" pitchFamily="34" charset="-122"/>
                <a:ea typeface="微软雅黑" panose="020B0503020204020204" pitchFamily="34" charset="-122"/>
              </a:rPr>
              <a:t>ISP</a:t>
            </a:r>
          </a:p>
        </p:txBody>
      </p:sp>
      <p:grpSp>
        <p:nvGrpSpPr>
          <p:cNvPr id="9" name="Group 8"/>
          <p:cNvGrpSpPr>
            <a:grpSpLocks/>
          </p:cNvGrpSpPr>
          <p:nvPr/>
        </p:nvGrpSpPr>
        <p:grpSpPr bwMode="auto">
          <a:xfrm>
            <a:off x="4012417" y="1876334"/>
            <a:ext cx="696899" cy="1808841"/>
            <a:chOff x="2654" y="800"/>
            <a:chExt cx="496" cy="1349"/>
          </a:xfrm>
        </p:grpSpPr>
        <p:sp>
          <p:nvSpPr>
            <p:cNvPr id="166" name="AutoShape 9"/>
            <p:cNvSpPr>
              <a:spLocks noChangeAspect="1" noChangeArrowheads="1" noTextEdit="1"/>
            </p:cNvSpPr>
            <p:nvPr/>
          </p:nvSpPr>
          <p:spPr bwMode="auto">
            <a:xfrm>
              <a:off x="2654" y="800"/>
              <a:ext cx="496" cy="134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67" name="Line 10"/>
            <p:cNvSpPr>
              <a:spLocks noChangeShapeType="1"/>
            </p:cNvSpPr>
            <p:nvPr/>
          </p:nvSpPr>
          <p:spPr bwMode="auto">
            <a:xfrm>
              <a:off x="2842" y="1027"/>
              <a:ext cx="117" cy="1"/>
            </a:xfrm>
            <a:prstGeom prst="line">
              <a:avLst/>
            </a:prstGeom>
            <a:noFill/>
            <a:ln w="222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68" name="Line 11"/>
            <p:cNvSpPr>
              <a:spLocks noChangeShapeType="1"/>
            </p:cNvSpPr>
            <p:nvPr/>
          </p:nvSpPr>
          <p:spPr bwMode="auto">
            <a:xfrm flipV="1">
              <a:off x="2842" y="951"/>
              <a:ext cx="0" cy="191"/>
            </a:xfrm>
            <a:prstGeom prst="line">
              <a:avLst/>
            </a:prstGeom>
            <a:noFill/>
            <a:ln w="222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69" name="Line 12"/>
            <p:cNvSpPr>
              <a:spLocks noChangeShapeType="1"/>
            </p:cNvSpPr>
            <p:nvPr/>
          </p:nvSpPr>
          <p:spPr bwMode="auto">
            <a:xfrm flipV="1">
              <a:off x="2825" y="965"/>
              <a:ext cx="0" cy="163"/>
            </a:xfrm>
            <a:prstGeom prst="line">
              <a:avLst/>
            </a:prstGeom>
            <a:noFill/>
            <a:ln w="222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70" name="Line 13"/>
            <p:cNvSpPr>
              <a:spLocks noChangeShapeType="1"/>
            </p:cNvSpPr>
            <p:nvPr/>
          </p:nvSpPr>
          <p:spPr bwMode="auto">
            <a:xfrm flipV="1">
              <a:off x="2959" y="954"/>
              <a:ext cx="0" cy="180"/>
            </a:xfrm>
            <a:prstGeom prst="line">
              <a:avLst/>
            </a:prstGeom>
            <a:noFill/>
            <a:ln w="222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71" name="Line 14"/>
            <p:cNvSpPr>
              <a:spLocks noChangeShapeType="1"/>
            </p:cNvSpPr>
            <p:nvPr/>
          </p:nvSpPr>
          <p:spPr bwMode="auto">
            <a:xfrm flipV="1">
              <a:off x="2974" y="965"/>
              <a:ext cx="1" cy="163"/>
            </a:xfrm>
            <a:prstGeom prst="line">
              <a:avLst/>
            </a:prstGeom>
            <a:noFill/>
            <a:ln w="222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72" name="Line 15"/>
            <p:cNvSpPr>
              <a:spLocks noChangeShapeType="1"/>
            </p:cNvSpPr>
            <p:nvPr/>
          </p:nvSpPr>
          <p:spPr bwMode="auto">
            <a:xfrm>
              <a:off x="2825" y="1047"/>
              <a:ext cx="53" cy="77"/>
            </a:xfrm>
            <a:prstGeom prst="line">
              <a:avLst/>
            </a:prstGeom>
            <a:noFill/>
            <a:ln w="222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73" name="Line 16"/>
            <p:cNvSpPr>
              <a:spLocks noChangeShapeType="1"/>
            </p:cNvSpPr>
            <p:nvPr/>
          </p:nvSpPr>
          <p:spPr bwMode="auto">
            <a:xfrm flipV="1">
              <a:off x="2907" y="1052"/>
              <a:ext cx="66" cy="72"/>
            </a:xfrm>
            <a:prstGeom prst="line">
              <a:avLst/>
            </a:prstGeom>
            <a:noFill/>
            <a:ln w="222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74" name="Line 17"/>
            <p:cNvSpPr>
              <a:spLocks noChangeShapeType="1"/>
            </p:cNvSpPr>
            <p:nvPr/>
          </p:nvSpPr>
          <p:spPr bwMode="auto">
            <a:xfrm flipV="1">
              <a:off x="2881" y="944"/>
              <a:ext cx="0" cy="83"/>
            </a:xfrm>
            <a:prstGeom prst="line">
              <a:avLst/>
            </a:prstGeom>
            <a:noFill/>
            <a:ln w="222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75" name="Line 18"/>
            <p:cNvSpPr>
              <a:spLocks noChangeShapeType="1"/>
            </p:cNvSpPr>
            <p:nvPr/>
          </p:nvSpPr>
          <p:spPr bwMode="auto">
            <a:xfrm flipV="1">
              <a:off x="2921" y="943"/>
              <a:ext cx="1" cy="82"/>
            </a:xfrm>
            <a:prstGeom prst="line">
              <a:avLst/>
            </a:prstGeom>
            <a:noFill/>
            <a:ln w="222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76" name="Line 19"/>
            <p:cNvSpPr>
              <a:spLocks noChangeShapeType="1"/>
            </p:cNvSpPr>
            <p:nvPr/>
          </p:nvSpPr>
          <p:spPr bwMode="auto">
            <a:xfrm>
              <a:off x="2852" y="1093"/>
              <a:ext cx="82" cy="1"/>
            </a:xfrm>
            <a:prstGeom prst="line">
              <a:avLst/>
            </a:prstGeom>
            <a:noFill/>
            <a:ln w="222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77" name="Rectangle 20"/>
            <p:cNvSpPr>
              <a:spLocks noChangeArrowheads="1"/>
            </p:cNvSpPr>
            <p:nvPr/>
          </p:nvSpPr>
          <p:spPr bwMode="auto">
            <a:xfrm>
              <a:off x="2852" y="1059"/>
              <a:ext cx="13" cy="58"/>
            </a:xfrm>
            <a:prstGeom prst="rect">
              <a:avLst/>
            </a:prstGeom>
            <a:solidFill>
              <a:schemeClr val="accent1"/>
            </a:solidFill>
            <a:ln w="9525">
              <a:solidFill>
                <a:schemeClr val="tx1"/>
              </a:solidFill>
              <a:miter lim="800000"/>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178" name="Rectangle 21"/>
            <p:cNvSpPr>
              <a:spLocks noChangeArrowheads="1"/>
            </p:cNvSpPr>
            <p:nvPr/>
          </p:nvSpPr>
          <p:spPr bwMode="auto">
            <a:xfrm>
              <a:off x="2852" y="1059"/>
              <a:ext cx="13" cy="58"/>
            </a:xfrm>
            <a:prstGeom prst="rect">
              <a:avLst/>
            </a:prstGeom>
            <a:solidFill>
              <a:schemeClr val="accent1"/>
            </a:solidFill>
            <a:ln w="22225" cap="rnd">
              <a:solidFill>
                <a:schemeClr val="tx1"/>
              </a:solidFill>
              <a:miter lim="800000"/>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179" name="Rectangle 22"/>
            <p:cNvSpPr>
              <a:spLocks noChangeArrowheads="1"/>
            </p:cNvSpPr>
            <p:nvPr/>
          </p:nvSpPr>
          <p:spPr bwMode="auto">
            <a:xfrm>
              <a:off x="2932" y="1060"/>
              <a:ext cx="12" cy="60"/>
            </a:xfrm>
            <a:prstGeom prst="rect">
              <a:avLst/>
            </a:prstGeom>
            <a:solidFill>
              <a:schemeClr val="accent1"/>
            </a:solidFill>
            <a:ln w="9525">
              <a:solidFill>
                <a:schemeClr val="tx1"/>
              </a:solidFill>
              <a:miter lim="800000"/>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180" name="Rectangle 23"/>
            <p:cNvSpPr>
              <a:spLocks noChangeArrowheads="1"/>
            </p:cNvSpPr>
            <p:nvPr/>
          </p:nvSpPr>
          <p:spPr bwMode="auto">
            <a:xfrm>
              <a:off x="2932" y="1060"/>
              <a:ext cx="12" cy="60"/>
            </a:xfrm>
            <a:prstGeom prst="rect">
              <a:avLst/>
            </a:prstGeom>
            <a:solidFill>
              <a:schemeClr val="accent1"/>
            </a:solidFill>
            <a:ln w="22225" cap="rnd">
              <a:solidFill>
                <a:schemeClr val="tx1"/>
              </a:solidFill>
              <a:miter lim="800000"/>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181" name="Line 24"/>
            <p:cNvSpPr>
              <a:spLocks noChangeShapeType="1"/>
            </p:cNvSpPr>
            <p:nvPr/>
          </p:nvSpPr>
          <p:spPr bwMode="auto">
            <a:xfrm>
              <a:off x="2842" y="1027"/>
              <a:ext cx="117" cy="1"/>
            </a:xfrm>
            <a:prstGeom prst="line">
              <a:avLst/>
            </a:prstGeom>
            <a:noFill/>
            <a:ln w="222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82" name="Line 25"/>
            <p:cNvSpPr>
              <a:spLocks noChangeShapeType="1"/>
            </p:cNvSpPr>
            <p:nvPr/>
          </p:nvSpPr>
          <p:spPr bwMode="auto">
            <a:xfrm flipV="1">
              <a:off x="2842" y="951"/>
              <a:ext cx="0" cy="191"/>
            </a:xfrm>
            <a:prstGeom prst="line">
              <a:avLst/>
            </a:prstGeom>
            <a:noFill/>
            <a:ln w="222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83" name="Line 26"/>
            <p:cNvSpPr>
              <a:spLocks noChangeShapeType="1"/>
            </p:cNvSpPr>
            <p:nvPr/>
          </p:nvSpPr>
          <p:spPr bwMode="auto">
            <a:xfrm flipV="1">
              <a:off x="2825" y="965"/>
              <a:ext cx="0" cy="163"/>
            </a:xfrm>
            <a:prstGeom prst="line">
              <a:avLst/>
            </a:prstGeom>
            <a:noFill/>
            <a:ln w="222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84" name="Line 27"/>
            <p:cNvSpPr>
              <a:spLocks noChangeShapeType="1"/>
            </p:cNvSpPr>
            <p:nvPr/>
          </p:nvSpPr>
          <p:spPr bwMode="auto">
            <a:xfrm flipV="1">
              <a:off x="2959" y="954"/>
              <a:ext cx="0" cy="180"/>
            </a:xfrm>
            <a:prstGeom prst="line">
              <a:avLst/>
            </a:prstGeom>
            <a:noFill/>
            <a:ln w="222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85" name="Line 28"/>
            <p:cNvSpPr>
              <a:spLocks noChangeShapeType="1"/>
            </p:cNvSpPr>
            <p:nvPr/>
          </p:nvSpPr>
          <p:spPr bwMode="auto">
            <a:xfrm flipV="1">
              <a:off x="2974" y="965"/>
              <a:ext cx="1" cy="163"/>
            </a:xfrm>
            <a:prstGeom prst="line">
              <a:avLst/>
            </a:prstGeom>
            <a:noFill/>
            <a:ln w="222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86" name="Line 29"/>
            <p:cNvSpPr>
              <a:spLocks noChangeShapeType="1"/>
            </p:cNvSpPr>
            <p:nvPr/>
          </p:nvSpPr>
          <p:spPr bwMode="auto">
            <a:xfrm>
              <a:off x="2825" y="1047"/>
              <a:ext cx="53" cy="77"/>
            </a:xfrm>
            <a:prstGeom prst="line">
              <a:avLst/>
            </a:prstGeom>
            <a:noFill/>
            <a:ln w="222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87" name="Line 30"/>
            <p:cNvSpPr>
              <a:spLocks noChangeShapeType="1"/>
            </p:cNvSpPr>
            <p:nvPr/>
          </p:nvSpPr>
          <p:spPr bwMode="auto">
            <a:xfrm flipV="1">
              <a:off x="2907" y="1052"/>
              <a:ext cx="66" cy="72"/>
            </a:xfrm>
            <a:prstGeom prst="line">
              <a:avLst/>
            </a:prstGeom>
            <a:noFill/>
            <a:ln w="222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88" name="Line 31"/>
            <p:cNvSpPr>
              <a:spLocks noChangeShapeType="1"/>
            </p:cNvSpPr>
            <p:nvPr/>
          </p:nvSpPr>
          <p:spPr bwMode="auto">
            <a:xfrm flipV="1">
              <a:off x="2881" y="944"/>
              <a:ext cx="0" cy="83"/>
            </a:xfrm>
            <a:prstGeom prst="line">
              <a:avLst/>
            </a:prstGeom>
            <a:noFill/>
            <a:ln w="222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89" name="Line 32"/>
            <p:cNvSpPr>
              <a:spLocks noChangeShapeType="1"/>
            </p:cNvSpPr>
            <p:nvPr/>
          </p:nvSpPr>
          <p:spPr bwMode="auto">
            <a:xfrm flipV="1">
              <a:off x="2921" y="943"/>
              <a:ext cx="1" cy="82"/>
            </a:xfrm>
            <a:prstGeom prst="line">
              <a:avLst/>
            </a:prstGeom>
            <a:noFill/>
            <a:ln w="222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90" name="Line 33"/>
            <p:cNvSpPr>
              <a:spLocks noChangeShapeType="1"/>
            </p:cNvSpPr>
            <p:nvPr/>
          </p:nvSpPr>
          <p:spPr bwMode="auto">
            <a:xfrm>
              <a:off x="2852" y="1093"/>
              <a:ext cx="82" cy="1"/>
            </a:xfrm>
            <a:prstGeom prst="line">
              <a:avLst/>
            </a:prstGeom>
            <a:noFill/>
            <a:ln w="222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91" name="Rectangle 34"/>
            <p:cNvSpPr>
              <a:spLocks noChangeArrowheads="1"/>
            </p:cNvSpPr>
            <p:nvPr/>
          </p:nvSpPr>
          <p:spPr bwMode="auto">
            <a:xfrm>
              <a:off x="2852" y="1059"/>
              <a:ext cx="13" cy="58"/>
            </a:xfrm>
            <a:prstGeom prst="rect">
              <a:avLst/>
            </a:prstGeom>
            <a:solidFill>
              <a:schemeClr val="accent1"/>
            </a:solidFill>
            <a:ln w="9525">
              <a:solidFill>
                <a:schemeClr val="tx1"/>
              </a:solidFill>
              <a:miter lim="800000"/>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192" name="Rectangle 35"/>
            <p:cNvSpPr>
              <a:spLocks noChangeArrowheads="1"/>
            </p:cNvSpPr>
            <p:nvPr/>
          </p:nvSpPr>
          <p:spPr bwMode="auto">
            <a:xfrm>
              <a:off x="2852" y="1059"/>
              <a:ext cx="13" cy="58"/>
            </a:xfrm>
            <a:prstGeom prst="rect">
              <a:avLst/>
            </a:prstGeom>
            <a:solidFill>
              <a:schemeClr val="accent1"/>
            </a:solidFill>
            <a:ln w="22225" cap="rnd">
              <a:solidFill>
                <a:schemeClr val="tx1"/>
              </a:solidFill>
              <a:miter lim="800000"/>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193" name="Rectangle 36"/>
            <p:cNvSpPr>
              <a:spLocks noChangeArrowheads="1"/>
            </p:cNvSpPr>
            <p:nvPr/>
          </p:nvSpPr>
          <p:spPr bwMode="auto">
            <a:xfrm>
              <a:off x="2932" y="1060"/>
              <a:ext cx="12" cy="60"/>
            </a:xfrm>
            <a:prstGeom prst="rect">
              <a:avLst/>
            </a:prstGeom>
            <a:solidFill>
              <a:schemeClr val="accent1"/>
            </a:solidFill>
            <a:ln w="9525">
              <a:solidFill>
                <a:schemeClr val="tx1"/>
              </a:solidFill>
              <a:miter lim="800000"/>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194" name="Rectangle 37"/>
            <p:cNvSpPr>
              <a:spLocks noChangeArrowheads="1"/>
            </p:cNvSpPr>
            <p:nvPr/>
          </p:nvSpPr>
          <p:spPr bwMode="auto">
            <a:xfrm>
              <a:off x="2932" y="1060"/>
              <a:ext cx="12" cy="60"/>
            </a:xfrm>
            <a:prstGeom prst="rect">
              <a:avLst/>
            </a:prstGeom>
            <a:solidFill>
              <a:schemeClr val="accent1"/>
            </a:solidFill>
            <a:ln w="22225" cap="rnd">
              <a:solidFill>
                <a:schemeClr val="tx1"/>
              </a:solidFill>
              <a:miter lim="800000"/>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195" name="Line 38"/>
            <p:cNvSpPr>
              <a:spLocks noChangeShapeType="1"/>
            </p:cNvSpPr>
            <p:nvPr/>
          </p:nvSpPr>
          <p:spPr bwMode="auto">
            <a:xfrm flipV="1">
              <a:off x="2736" y="1043"/>
              <a:ext cx="162" cy="1093"/>
            </a:xfrm>
            <a:prstGeom prst="line">
              <a:avLst/>
            </a:prstGeom>
            <a:noFill/>
            <a:ln w="222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96" name="Line 39"/>
            <p:cNvSpPr>
              <a:spLocks noChangeShapeType="1"/>
            </p:cNvSpPr>
            <p:nvPr/>
          </p:nvSpPr>
          <p:spPr bwMode="auto">
            <a:xfrm>
              <a:off x="2898" y="1040"/>
              <a:ext cx="161" cy="1096"/>
            </a:xfrm>
            <a:prstGeom prst="line">
              <a:avLst/>
            </a:prstGeom>
            <a:noFill/>
            <a:ln w="222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97" name="Line 40"/>
            <p:cNvSpPr>
              <a:spLocks noChangeShapeType="1"/>
            </p:cNvSpPr>
            <p:nvPr/>
          </p:nvSpPr>
          <p:spPr bwMode="auto">
            <a:xfrm flipV="1">
              <a:off x="2736" y="1902"/>
              <a:ext cx="284" cy="234"/>
            </a:xfrm>
            <a:prstGeom prst="line">
              <a:avLst/>
            </a:prstGeom>
            <a:noFill/>
            <a:ln w="222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98" name="Line 41"/>
            <p:cNvSpPr>
              <a:spLocks noChangeShapeType="1"/>
            </p:cNvSpPr>
            <p:nvPr/>
          </p:nvSpPr>
          <p:spPr bwMode="auto">
            <a:xfrm flipH="1" flipV="1">
              <a:off x="2770" y="1902"/>
              <a:ext cx="293" cy="234"/>
            </a:xfrm>
            <a:prstGeom prst="line">
              <a:avLst/>
            </a:prstGeom>
            <a:noFill/>
            <a:ln w="222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99" name="Line 42"/>
            <p:cNvSpPr>
              <a:spLocks noChangeShapeType="1"/>
            </p:cNvSpPr>
            <p:nvPr/>
          </p:nvSpPr>
          <p:spPr bwMode="auto">
            <a:xfrm>
              <a:off x="2772" y="1904"/>
              <a:ext cx="246" cy="1"/>
            </a:xfrm>
            <a:prstGeom prst="line">
              <a:avLst/>
            </a:prstGeom>
            <a:noFill/>
            <a:ln w="222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00" name="Line 43"/>
            <p:cNvSpPr>
              <a:spLocks noChangeShapeType="1"/>
            </p:cNvSpPr>
            <p:nvPr/>
          </p:nvSpPr>
          <p:spPr bwMode="auto">
            <a:xfrm flipH="1" flipV="1">
              <a:off x="2799" y="1683"/>
              <a:ext cx="219" cy="219"/>
            </a:xfrm>
            <a:prstGeom prst="line">
              <a:avLst/>
            </a:prstGeom>
            <a:noFill/>
            <a:ln w="222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01" name="Line 44"/>
            <p:cNvSpPr>
              <a:spLocks noChangeShapeType="1"/>
            </p:cNvSpPr>
            <p:nvPr/>
          </p:nvSpPr>
          <p:spPr bwMode="auto">
            <a:xfrm flipV="1">
              <a:off x="2770" y="1692"/>
              <a:ext cx="219" cy="221"/>
            </a:xfrm>
            <a:prstGeom prst="line">
              <a:avLst/>
            </a:prstGeom>
            <a:noFill/>
            <a:ln w="222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02" name="Line 45"/>
            <p:cNvSpPr>
              <a:spLocks noChangeShapeType="1"/>
            </p:cNvSpPr>
            <p:nvPr/>
          </p:nvSpPr>
          <p:spPr bwMode="auto">
            <a:xfrm>
              <a:off x="2804" y="1683"/>
              <a:ext cx="182" cy="1"/>
            </a:xfrm>
            <a:prstGeom prst="line">
              <a:avLst/>
            </a:prstGeom>
            <a:noFill/>
            <a:ln w="222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03" name="Line 46"/>
            <p:cNvSpPr>
              <a:spLocks noChangeShapeType="1"/>
            </p:cNvSpPr>
            <p:nvPr/>
          </p:nvSpPr>
          <p:spPr bwMode="auto">
            <a:xfrm flipH="1" flipV="1">
              <a:off x="2837" y="1467"/>
              <a:ext cx="147" cy="210"/>
            </a:xfrm>
            <a:prstGeom prst="line">
              <a:avLst/>
            </a:prstGeom>
            <a:noFill/>
            <a:ln w="222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04" name="Line 47"/>
            <p:cNvSpPr>
              <a:spLocks noChangeShapeType="1"/>
            </p:cNvSpPr>
            <p:nvPr/>
          </p:nvSpPr>
          <p:spPr bwMode="auto">
            <a:xfrm flipV="1">
              <a:off x="2808" y="1478"/>
              <a:ext cx="155" cy="203"/>
            </a:xfrm>
            <a:prstGeom prst="line">
              <a:avLst/>
            </a:prstGeom>
            <a:noFill/>
            <a:ln w="222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05" name="Line 48"/>
            <p:cNvSpPr>
              <a:spLocks noChangeShapeType="1"/>
            </p:cNvSpPr>
            <p:nvPr/>
          </p:nvSpPr>
          <p:spPr bwMode="auto">
            <a:xfrm>
              <a:off x="2831" y="1464"/>
              <a:ext cx="130" cy="1"/>
            </a:xfrm>
            <a:prstGeom prst="line">
              <a:avLst/>
            </a:prstGeom>
            <a:noFill/>
            <a:ln w="222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06" name="Line 49"/>
            <p:cNvSpPr>
              <a:spLocks noChangeShapeType="1"/>
            </p:cNvSpPr>
            <p:nvPr/>
          </p:nvSpPr>
          <p:spPr bwMode="auto">
            <a:xfrm flipV="1">
              <a:off x="2835" y="1274"/>
              <a:ext cx="99" cy="186"/>
            </a:xfrm>
            <a:prstGeom prst="line">
              <a:avLst/>
            </a:prstGeom>
            <a:noFill/>
            <a:ln w="222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07" name="Line 50"/>
            <p:cNvSpPr>
              <a:spLocks noChangeShapeType="1"/>
            </p:cNvSpPr>
            <p:nvPr/>
          </p:nvSpPr>
          <p:spPr bwMode="auto">
            <a:xfrm flipH="1" flipV="1">
              <a:off x="2860" y="1274"/>
              <a:ext cx="90" cy="190"/>
            </a:xfrm>
            <a:prstGeom prst="line">
              <a:avLst/>
            </a:prstGeom>
            <a:noFill/>
            <a:ln w="222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08" name="Line 51"/>
            <p:cNvSpPr>
              <a:spLocks noChangeShapeType="1"/>
            </p:cNvSpPr>
            <p:nvPr/>
          </p:nvSpPr>
          <p:spPr bwMode="auto">
            <a:xfrm>
              <a:off x="2867" y="1271"/>
              <a:ext cx="63" cy="1"/>
            </a:xfrm>
            <a:prstGeom prst="line">
              <a:avLst/>
            </a:prstGeom>
            <a:noFill/>
            <a:ln w="222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09" name="Line 52"/>
            <p:cNvSpPr>
              <a:spLocks noChangeShapeType="1"/>
            </p:cNvSpPr>
            <p:nvPr/>
          </p:nvSpPr>
          <p:spPr bwMode="auto">
            <a:xfrm flipV="1">
              <a:off x="2736" y="1043"/>
              <a:ext cx="162" cy="1093"/>
            </a:xfrm>
            <a:prstGeom prst="line">
              <a:avLst/>
            </a:prstGeom>
            <a:noFill/>
            <a:ln w="222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10" name="Line 53"/>
            <p:cNvSpPr>
              <a:spLocks noChangeShapeType="1"/>
            </p:cNvSpPr>
            <p:nvPr/>
          </p:nvSpPr>
          <p:spPr bwMode="auto">
            <a:xfrm>
              <a:off x="2898" y="1040"/>
              <a:ext cx="161" cy="1096"/>
            </a:xfrm>
            <a:prstGeom prst="line">
              <a:avLst/>
            </a:prstGeom>
            <a:noFill/>
            <a:ln w="222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11" name="Line 54"/>
            <p:cNvSpPr>
              <a:spLocks noChangeShapeType="1"/>
            </p:cNvSpPr>
            <p:nvPr/>
          </p:nvSpPr>
          <p:spPr bwMode="auto">
            <a:xfrm flipV="1">
              <a:off x="2736" y="1902"/>
              <a:ext cx="284" cy="234"/>
            </a:xfrm>
            <a:prstGeom prst="line">
              <a:avLst/>
            </a:prstGeom>
            <a:noFill/>
            <a:ln w="222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12" name="Line 55"/>
            <p:cNvSpPr>
              <a:spLocks noChangeShapeType="1"/>
            </p:cNvSpPr>
            <p:nvPr/>
          </p:nvSpPr>
          <p:spPr bwMode="auto">
            <a:xfrm flipH="1" flipV="1">
              <a:off x="2770" y="1902"/>
              <a:ext cx="293" cy="234"/>
            </a:xfrm>
            <a:prstGeom prst="line">
              <a:avLst/>
            </a:prstGeom>
            <a:noFill/>
            <a:ln w="222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13" name="Line 56"/>
            <p:cNvSpPr>
              <a:spLocks noChangeShapeType="1"/>
            </p:cNvSpPr>
            <p:nvPr/>
          </p:nvSpPr>
          <p:spPr bwMode="auto">
            <a:xfrm>
              <a:off x="2772" y="1904"/>
              <a:ext cx="246" cy="1"/>
            </a:xfrm>
            <a:prstGeom prst="line">
              <a:avLst/>
            </a:prstGeom>
            <a:noFill/>
            <a:ln w="222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14" name="Line 57"/>
            <p:cNvSpPr>
              <a:spLocks noChangeShapeType="1"/>
            </p:cNvSpPr>
            <p:nvPr/>
          </p:nvSpPr>
          <p:spPr bwMode="auto">
            <a:xfrm flipH="1" flipV="1">
              <a:off x="2799" y="1683"/>
              <a:ext cx="219" cy="219"/>
            </a:xfrm>
            <a:prstGeom prst="line">
              <a:avLst/>
            </a:prstGeom>
            <a:noFill/>
            <a:ln w="222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15" name="Line 58"/>
            <p:cNvSpPr>
              <a:spLocks noChangeShapeType="1"/>
            </p:cNvSpPr>
            <p:nvPr/>
          </p:nvSpPr>
          <p:spPr bwMode="auto">
            <a:xfrm flipV="1">
              <a:off x="2770" y="1692"/>
              <a:ext cx="219" cy="221"/>
            </a:xfrm>
            <a:prstGeom prst="line">
              <a:avLst/>
            </a:prstGeom>
            <a:noFill/>
            <a:ln w="222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16" name="Line 59"/>
            <p:cNvSpPr>
              <a:spLocks noChangeShapeType="1"/>
            </p:cNvSpPr>
            <p:nvPr/>
          </p:nvSpPr>
          <p:spPr bwMode="auto">
            <a:xfrm>
              <a:off x="2804" y="1683"/>
              <a:ext cx="182" cy="1"/>
            </a:xfrm>
            <a:prstGeom prst="line">
              <a:avLst/>
            </a:prstGeom>
            <a:noFill/>
            <a:ln w="222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17" name="Line 60"/>
            <p:cNvSpPr>
              <a:spLocks noChangeShapeType="1"/>
            </p:cNvSpPr>
            <p:nvPr/>
          </p:nvSpPr>
          <p:spPr bwMode="auto">
            <a:xfrm flipH="1" flipV="1">
              <a:off x="2837" y="1467"/>
              <a:ext cx="147" cy="210"/>
            </a:xfrm>
            <a:prstGeom prst="line">
              <a:avLst/>
            </a:prstGeom>
            <a:noFill/>
            <a:ln w="222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18" name="Line 61"/>
            <p:cNvSpPr>
              <a:spLocks noChangeShapeType="1"/>
            </p:cNvSpPr>
            <p:nvPr/>
          </p:nvSpPr>
          <p:spPr bwMode="auto">
            <a:xfrm flipV="1">
              <a:off x="2808" y="1478"/>
              <a:ext cx="155" cy="203"/>
            </a:xfrm>
            <a:prstGeom prst="line">
              <a:avLst/>
            </a:prstGeom>
            <a:noFill/>
            <a:ln w="222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19" name="Line 62"/>
            <p:cNvSpPr>
              <a:spLocks noChangeShapeType="1"/>
            </p:cNvSpPr>
            <p:nvPr/>
          </p:nvSpPr>
          <p:spPr bwMode="auto">
            <a:xfrm>
              <a:off x="2831" y="1464"/>
              <a:ext cx="130" cy="1"/>
            </a:xfrm>
            <a:prstGeom prst="line">
              <a:avLst/>
            </a:prstGeom>
            <a:noFill/>
            <a:ln w="222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20" name="Line 63"/>
            <p:cNvSpPr>
              <a:spLocks noChangeShapeType="1"/>
            </p:cNvSpPr>
            <p:nvPr/>
          </p:nvSpPr>
          <p:spPr bwMode="auto">
            <a:xfrm flipV="1">
              <a:off x="2835" y="1274"/>
              <a:ext cx="99" cy="186"/>
            </a:xfrm>
            <a:prstGeom prst="line">
              <a:avLst/>
            </a:prstGeom>
            <a:noFill/>
            <a:ln w="222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21" name="Line 64"/>
            <p:cNvSpPr>
              <a:spLocks noChangeShapeType="1"/>
            </p:cNvSpPr>
            <p:nvPr/>
          </p:nvSpPr>
          <p:spPr bwMode="auto">
            <a:xfrm flipH="1" flipV="1">
              <a:off x="2860" y="1274"/>
              <a:ext cx="90" cy="190"/>
            </a:xfrm>
            <a:prstGeom prst="line">
              <a:avLst/>
            </a:prstGeom>
            <a:noFill/>
            <a:ln w="222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22" name="Line 65"/>
            <p:cNvSpPr>
              <a:spLocks noChangeShapeType="1"/>
            </p:cNvSpPr>
            <p:nvPr/>
          </p:nvSpPr>
          <p:spPr bwMode="auto">
            <a:xfrm>
              <a:off x="2867" y="1271"/>
              <a:ext cx="63" cy="1"/>
            </a:xfrm>
            <a:prstGeom prst="line">
              <a:avLst/>
            </a:prstGeom>
            <a:noFill/>
            <a:ln w="222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grpSp>
      <p:grpSp>
        <p:nvGrpSpPr>
          <p:cNvPr id="10" name="Group 66"/>
          <p:cNvGrpSpPr>
            <a:grpSpLocks/>
          </p:cNvGrpSpPr>
          <p:nvPr/>
        </p:nvGrpSpPr>
        <p:grpSpPr bwMode="auto">
          <a:xfrm>
            <a:off x="1269781" y="3152848"/>
            <a:ext cx="1084690" cy="611439"/>
            <a:chOff x="4286" y="1568"/>
            <a:chExt cx="953" cy="547"/>
          </a:xfrm>
        </p:grpSpPr>
        <p:pic>
          <p:nvPicPr>
            <p:cNvPr id="162" name="Picture 67"/>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332" y="1568"/>
              <a:ext cx="461" cy="3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163" name="Picture 68"/>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286" y="1795"/>
              <a:ext cx="461" cy="3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164" name="Picture 69"/>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778" y="1568"/>
              <a:ext cx="461" cy="3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165" name="Picture 70"/>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740" y="1795"/>
              <a:ext cx="461" cy="3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grpSp>
      <p:pic>
        <p:nvPicPr>
          <p:cNvPr id="11" name="Picture 71" descr="j0297185"/>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271186" y="2058694"/>
            <a:ext cx="1020058" cy="776367"/>
          </a:xfrm>
          <a:prstGeom prst="rect">
            <a:avLst/>
          </a:prstGeom>
          <a:noFill/>
          <a:extLst>
            <a:ext uri="{909E8E84-426E-40DD-AFC4-6F175D3DCCD1}">
              <a14:hiddenFill xmlns:a14="http://schemas.microsoft.com/office/drawing/2010/main" xmlns="">
                <a:solidFill>
                  <a:srgbClr val="FFFFFF"/>
                </a:solidFill>
              </a14:hiddenFill>
            </a:ext>
          </a:extLst>
        </p:spPr>
      </p:pic>
      <p:pic>
        <p:nvPicPr>
          <p:cNvPr id="12" name="Picture 72"/>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269781" y="1449936"/>
            <a:ext cx="956832" cy="3647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sp>
        <p:nvSpPr>
          <p:cNvPr id="13" name="Freeform 73"/>
          <p:cNvSpPr>
            <a:spLocks/>
          </p:cNvSpPr>
          <p:nvPr/>
        </p:nvSpPr>
        <p:spPr bwMode="auto">
          <a:xfrm rot="4366179" flipH="1">
            <a:off x="3126095" y="1347409"/>
            <a:ext cx="304379" cy="1847626"/>
          </a:xfrm>
          <a:custGeom>
            <a:avLst/>
            <a:gdLst>
              <a:gd name="T0" fmla="*/ 336 w 336"/>
              <a:gd name="T1" fmla="*/ 358 h 358"/>
              <a:gd name="T2" fmla="*/ 52 w 336"/>
              <a:gd name="T3" fmla="*/ 126 h 358"/>
              <a:gd name="T4" fmla="*/ 145 w 336"/>
              <a:gd name="T5" fmla="*/ 139 h 358"/>
              <a:gd name="T6" fmla="*/ 0 w 336"/>
              <a:gd name="T7" fmla="*/ 0 h 358"/>
              <a:gd name="T8" fmla="*/ 283 w 336"/>
              <a:gd name="T9" fmla="*/ 192 h 358"/>
              <a:gd name="T10" fmla="*/ 164 w 336"/>
              <a:gd name="T11" fmla="*/ 172 h 358"/>
              <a:gd name="T12" fmla="*/ 336 w 336"/>
              <a:gd name="T13" fmla="*/ 358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336" y="358"/>
                </a:moveTo>
                <a:lnTo>
                  <a:pt x="52" y="126"/>
                </a:lnTo>
                <a:lnTo>
                  <a:pt x="145" y="139"/>
                </a:lnTo>
                <a:lnTo>
                  <a:pt x="0" y="0"/>
                </a:lnTo>
                <a:lnTo>
                  <a:pt x="283" y="192"/>
                </a:lnTo>
                <a:lnTo>
                  <a:pt x="164" y="172"/>
                </a:lnTo>
                <a:lnTo>
                  <a:pt x="336" y="358"/>
                </a:lnTo>
                <a:close/>
              </a:path>
            </a:pathLst>
          </a:custGeom>
          <a:solidFill>
            <a:srgbClr val="FF00FF"/>
          </a:solidFill>
          <a:ln w="6350">
            <a:solidFill>
              <a:schemeClr val="tx1"/>
            </a:solidFill>
            <a:round/>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14" name="Freeform 74"/>
          <p:cNvSpPr>
            <a:spLocks/>
          </p:cNvSpPr>
          <p:nvPr/>
        </p:nvSpPr>
        <p:spPr bwMode="auto">
          <a:xfrm rot="4257513" flipV="1">
            <a:off x="4941264" y="1613315"/>
            <a:ext cx="181018" cy="1007413"/>
          </a:xfrm>
          <a:custGeom>
            <a:avLst/>
            <a:gdLst>
              <a:gd name="T0" fmla="*/ 336 w 336"/>
              <a:gd name="T1" fmla="*/ 358 h 358"/>
              <a:gd name="T2" fmla="*/ 52 w 336"/>
              <a:gd name="T3" fmla="*/ 126 h 358"/>
              <a:gd name="T4" fmla="*/ 145 w 336"/>
              <a:gd name="T5" fmla="*/ 139 h 358"/>
              <a:gd name="T6" fmla="*/ 0 w 336"/>
              <a:gd name="T7" fmla="*/ 0 h 358"/>
              <a:gd name="T8" fmla="*/ 283 w 336"/>
              <a:gd name="T9" fmla="*/ 192 h 358"/>
              <a:gd name="T10" fmla="*/ 164 w 336"/>
              <a:gd name="T11" fmla="*/ 172 h 358"/>
              <a:gd name="T12" fmla="*/ 336 w 336"/>
              <a:gd name="T13" fmla="*/ 358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336" y="358"/>
                </a:moveTo>
                <a:lnTo>
                  <a:pt x="52" y="126"/>
                </a:lnTo>
                <a:lnTo>
                  <a:pt x="145" y="139"/>
                </a:lnTo>
                <a:lnTo>
                  <a:pt x="0" y="0"/>
                </a:lnTo>
                <a:lnTo>
                  <a:pt x="283" y="192"/>
                </a:lnTo>
                <a:lnTo>
                  <a:pt x="164" y="172"/>
                </a:lnTo>
                <a:lnTo>
                  <a:pt x="336" y="358"/>
                </a:lnTo>
                <a:close/>
              </a:path>
            </a:pathLst>
          </a:custGeom>
          <a:solidFill>
            <a:srgbClr val="FF00FF"/>
          </a:solidFill>
          <a:ln w="6350">
            <a:solidFill>
              <a:schemeClr val="tx1"/>
            </a:solidFill>
            <a:round/>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15" name="Freeform 75"/>
          <p:cNvSpPr>
            <a:spLocks/>
          </p:cNvSpPr>
          <p:nvPr/>
        </p:nvSpPr>
        <p:spPr bwMode="auto">
          <a:xfrm rot="18132851" flipH="1" flipV="1">
            <a:off x="3166841" y="821786"/>
            <a:ext cx="304379" cy="1847626"/>
          </a:xfrm>
          <a:custGeom>
            <a:avLst/>
            <a:gdLst>
              <a:gd name="T0" fmla="*/ 336 w 336"/>
              <a:gd name="T1" fmla="*/ 358 h 358"/>
              <a:gd name="T2" fmla="*/ 52 w 336"/>
              <a:gd name="T3" fmla="*/ 126 h 358"/>
              <a:gd name="T4" fmla="*/ 145 w 336"/>
              <a:gd name="T5" fmla="*/ 139 h 358"/>
              <a:gd name="T6" fmla="*/ 0 w 336"/>
              <a:gd name="T7" fmla="*/ 0 h 358"/>
              <a:gd name="T8" fmla="*/ 283 w 336"/>
              <a:gd name="T9" fmla="*/ 192 h 358"/>
              <a:gd name="T10" fmla="*/ 164 w 336"/>
              <a:gd name="T11" fmla="*/ 172 h 358"/>
              <a:gd name="T12" fmla="*/ 336 w 336"/>
              <a:gd name="T13" fmla="*/ 358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336" y="358"/>
                </a:moveTo>
                <a:lnTo>
                  <a:pt x="52" y="126"/>
                </a:lnTo>
                <a:lnTo>
                  <a:pt x="145" y="139"/>
                </a:lnTo>
                <a:lnTo>
                  <a:pt x="0" y="0"/>
                </a:lnTo>
                <a:lnTo>
                  <a:pt x="283" y="192"/>
                </a:lnTo>
                <a:lnTo>
                  <a:pt x="164" y="172"/>
                </a:lnTo>
                <a:lnTo>
                  <a:pt x="336" y="358"/>
                </a:lnTo>
                <a:close/>
              </a:path>
            </a:pathLst>
          </a:custGeom>
          <a:solidFill>
            <a:srgbClr val="FF00FF"/>
          </a:solidFill>
          <a:ln w="6350">
            <a:solidFill>
              <a:schemeClr val="tx1"/>
            </a:solidFill>
            <a:round/>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16" name="Text Box 76"/>
          <p:cNvSpPr txBox="1">
            <a:spLocks noChangeArrowheads="1"/>
          </p:cNvSpPr>
          <p:nvPr/>
        </p:nvSpPr>
        <p:spPr bwMode="auto">
          <a:xfrm>
            <a:off x="1143328" y="3742833"/>
            <a:ext cx="1424710" cy="3084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400" b="1">
                <a:latin typeface="微软雅黑" panose="020B0503020204020204" pitchFamily="34" charset="-122"/>
                <a:ea typeface="微软雅黑" panose="020B0503020204020204" pitchFamily="34" charset="-122"/>
              </a:rPr>
              <a:t>802.11 WLAN</a:t>
            </a:r>
          </a:p>
        </p:txBody>
      </p:sp>
      <p:sp>
        <p:nvSpPr>
          <p:cNvPr id="17" name="Text Box 77"/>
          <p:cNvSpPr txBox="1">
            <a:spLocks noChangeArrowheads="1"/>
          </p:cNvSpPr>
          <p:nvPr/>
        </p:nvSpPr>
        <p:spPr bwMode="auto">
          <a:xfrm>
            <a:off x="1229035" y="2768017"/>
            <a:ext cx="1201308" cy="3084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400" b="1">
                <a:latin typeface="微软雅黑" panose="020B0503020204020204" pitchFamily="34" charset="-122"/>
                <a:ea typeface="微软雅黑" panose="020B0503020204020204" pitchFamily="34" charset="-122"/>
              </a:rPr>
              <a:t>802.11 </a:t>
            </a:r>
            <a:r>
              <a:rPr lang="zh-CN" altLang="en-US" sz="1400" b="1">
                <a:latin typeface="微软雅黑" panose="020B0503020204020204" pitchFamily="34" charset="-122"/>
                <a:ea typeface="微软雅黑" panose="020B0503020204020204" pitchFamily="34" charset="-122"/>
              </a:rPr>
              <a:t>热点</a:t>
            </a:r>
          </a:p>
        </p:txBody>
      </p:sp>
      <p:sp>
        <p:nvSpPr>
          <p:cNvPr id="18" name="Text Box 78"/>
          <p:cNvSpPr txBox="1">
            <a:spLocks noChangeArrowheads="1"/>
          </p:cNvSpPr>
          <p:nvPr/>
        </p:nvSpPr>
        <p:spPr bwMode="auto">
          <a:xfrm>
            <a:off x="1113822" y="1797223"/>
            <a:ext cx="1424710" cy="3084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400" b="1">
                <a:latin typeface="微软雅黑" panose="020B0503020204020204" pitchFamily="34" charset="-122"/>
                <a:ea typeface="微软雅黑" panose="020B0503020204020204" pitchFamily="34" charset="-122"/>
              </a:rPr>
              <a:t>802.11 WLAN</a:t>
            </a:r>
          </a:p>
        </p:txBody>
      </p:sp>
      <p:sp>
        <p:nvSpPr>
          <p:cNvPr id="19" name="Freeform 79"/>
          <p:cNvSpPr>
            <a:spLocks/>
          </p:cNvSpPr>
          <p:nvPr/>
        </p:nvSpPr>
        <p:spPr bwMode="auto">
          <a:xfrm rot="15749626">
            <a:off x="6319601" y="1471163"/>
            <a:ext cx="122020" cy="890795"/>
          </a:xfrm>
          <a:custGeom>
            <a:avLst/>
            <a:gdLst>
              <a:gd name="T0" fmla="*/ 336 w 336"/>
              <a:gd name="T1" fmla="*/ 358 h 358"/>
              <a:gd name="T2" fmla="*/ 52 w 336"/>
              <a:gd name="T3" fmla="*/ 126 h 358"/>
              <a:gd name="T4" fmla="*/ 145 w 336"/>
              <a:gd name="T5" fmla="*/ 139 h 358"/>
              <a:gd name="T6" fmla="*/ 0 w 336"/>
              <a:gd name="T7" fmla="*/ 0 h 358"/>
              <a:gd name="T8" fmla="*/ 283 w 336"/>
              <a:gd name="T9" fmla="*/ 192 h 358"/>
              <a:gd name="T10" fmla="*/ 164 w 336"/>
              <a:gd name="T11" fmla="*/ 172 h 358"/>
              <a:gd name="T12" fmla="*/ 336 w 336"/>
              <a:gd name="T13" fmla="*/ 358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336" y="358"/>
                </a:moveTo>
                <a:lnTo>
                  <a:pt x="52" y="126"/>
                </a:lnTo>
                <a:lnTo>
                  <a:pt x="145" y="139"/>
                </a:lnTo>
                <a:lnTo>
                  <a:pt x="0" y="0"/>
                </a:lnTo>
                <a:lnTo>
                  <a:pt x="283" y="192"/>
                </a:lnTo>
                <a:lnTo>
                  <a:pt x="164" y="172"/>
                </a:lnTo>
                <a:lnTo>
                  <a:pt x="336" y="358"/>
                </a:lnTo>
                <a:close/>
              </a:path>
            </a:pathLst>
          </a:custGeom>
          <a:solidFill>
            <a:srgbClr val="FF00FF"/>
          </a:solidFill>
          <a:ln w="6350">
            <a:solidFill>
              <a:schemeClr val="tx1"/>
            </a:solidFill>
            <a:round/>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20" name="Text Box 80"/>
          <p:cNvSpPr txBox="1">
            <a:spLocks noChangeArrowheads="1"/>
          </p:cNvSpPr>
          <p:nvPr/>
        </p:nvSpPr>
        <p:spPr bwMode="auto">
          <a:xfrm rot="1257352">
            <a:off x="2669821" y="1327840"/>
            <a:ext cx="789632" cy="3084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400" b="1" dirty="0">
                <a:latin typeface="微软雅黑" panose="020B0503020204020204" pitchFamily="34" charset="-122"/>
                <a:ea typeface="微软雅黑" panose="020B0503020204020204" pitchFamily="34" charset="-122"/>
              </a:rPr>
              <a:t>802.16</a:t>
            </a:r>
          </a:p>
        </p:txBody>
      </p:sp>
      <p:sp>
        <p:nvSpPr>
          <p:cNvPr id="21" name="Text Box 81"/>
          <p:cNvSpPr txBox="1">
            <a:spLocks noChangeArrowheads="1"/>
          </p:cNvSpPr>
          <p:nvPr/>
        </p:nvSpPr>
        <p:spPr bwMode="auto">
          <a:xfrm rot="21062068">
            <a:off x="4628609" y="1825228"/>
            <a:ext cx="789632" cy="3084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400" b="1" dirty="0">
                <a:latin typeface="微软雅黑" panose="020B0503020204020204" pitchFamily="34" charset="-122"/>
                <a:ea typeface="微软雅黑" panose="020B0503020204020204" pitchFamily="34" charset="-122"/>
              </a:rPr>
              <a:t>802.16</a:t>
            </a:r>
          </a:p>
        </p:txBody>
      </p:sp>
      <p:sp>
        <p:nvSpPr>
          <p:cNvPr id="22" name="Text Box 82"/>
          <p:cNvSpPr txBox="1">
            <a:spLocks noChangeArrowheads="1"/>
          </p:cNvSpPr>
          <p:nvPr/>
        </p:nvSpPr>
        <p:spPr bwMode="auto">
          <a:xfrm>
            <a:off x="5251662" y="3195756"/>
            <a:ext cx="1201308" cy="3084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400" b="1">
                <a:latin typeface="微软雅黑" panose="020B0503020204020204" pitchFamily="34" charset="-122"/>
                <a:ea typeface="微软雅黑" panose="020B0503020204020204" pitchFamily="34" charset="-122"/>
              </a:rPr>
              <a:t>802.16 </a:t>
            </a:r>
            <a:r>
              <a:rPr lang="zh-CN" altLang="en-US" sz="1400" b="1">
                <a:latin typeface="微软雅黑" panose="020B0503020204020204" pitchFamily="34" charset="-122"/>
                <a:ea typeface="微软雅黑" panose="020B0503020204020204" pitchFamily="34" charset="-122"/>
              </a:rPr>
              <a:t>基站</a:t>
            </a:r>
          </a:p>
        </p:txBody>
      </p:sp>
      <p:sp>
        <p:nvSpPr>
          <p:cNvPr id="23" name="Text Box 83"/>
          <p:cNvSpPr txBox="1">
            <a:spLocks noChangeArrowheads="1"/>
          </p:cNvSpPr>
          <p:nvPr/>
        </p:nvSpPr>
        <p:spPr bwMode="auto">
          <a:xfrm>
            <a:off x="2481436" y="2039921"/>
            <a:ext cx="789632" cy="3084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400" b="1" dirty="0">
                <a:latin typeface="微软雅黑" panose="020B0503020204020204" pitchFamily="34" charset="-122"/>
                <a:ea typeface="微软雅黑" panose="020B0503020204020204" pitchFamily="34" charset="-122"/>
              </a:rPr>
              <a:t>802.16</a:t>
            </a:r>
          </a:p>
        </p:txBody>
      </p:sp>
      <p:sp>
        <p:nvSpPr>
          <p:cNvPr id="25" name="Text Box 85"/>
          <p:cNvSpPr txBox="1">
            <a:spLocks noChangeArrowheads="1"/>
          </p:cNvSpPr>
          <p:nvPr/>
        </p:nvSpPr>
        <p:spPr bwMode="auto">
          <a:xfrm>
            <a:off x="7101259" y="2281279"/>
            <a:ext cx="723595" cy="3084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1400" b="1" dirty="0">
                <a:latin typeface="微软雅黑" panose="020B0503020204020204" pitchFamily="34" charset="-122"/>
                <a:ea typeface="微软雅黑" panose="020B0503020204020204" pitchFamily="34" charset="-122"/>
              </a:rPr>
              <a:t>互联</a:t>
            </a:r>
            <a:r>
              <a:rPr lang="zh-CN" altLang="en-US" sz="1400" b="1" dirty="0" smtClean="0">
                <a:latin typeface="微软雅黑" panose="020B0503020204020204" pitchFamily="34" charset="-122"/>
                <a:ea typeface="微软雅黑" panose="020B0503020204020204" pitchFamily="34" charset="-122"/>
              </a:rPr>
              <a:t>网</a:t>
            </a:r>
            <a:endParaRPr lang="zh-CN" altLang="en-US" sz="1400" b="1" dirty="0">
              <a:latin typeface="微软雅黑" panose="020B0503020204020204" pitchFamily="34" charset="-122"/>
              <a:ea typeface="微软雅黑" panose="020B0503020204020204" pitchFamily="34" charset="-122"/>
            </a:endParaRPr>
          </a:p>
        </p:txBody>
      </p:sp>
      <p:grpSp>
        <p:nvGrpSpPr>
          <p:cNvPr id="26" name="Group 86"/>
          <p:cNvGrpSpPr>
            <a:grpSpLocks/>
          </p:cNvGrpSpPr>
          <p:nvPr/>
        </p:nvGrpSpPr>
        <p:grpSpPr bwMode="auto">
          <a:xfrm>
            <a:off x="5476468" y="1815995"/>
            <a:ext cx="510029" cy="1398533"/>
            <a:chOff x="2654" y="800"/>
            <a:chExt cx="496" cy="1349"/>
          </a:xfrm>
        </p:grpSpPr>
        <p:sp>
          <p:nvSpPr>
            <p:cNvPr id="105" name="AutoShape 87"/>
            <p:cNvSpPr>
              <a:spLocks noChangeAspect="1" noChangeArrowheads="1" noTextEdit="1"/>
            </p:cNvSpPr>
            <p:nvPr/>
          </p:nvSpPr>
          <p:spPr bwMode="auto">
            <a:xfrm>
              <a:off x="2654" y="800"/>
              <a:ext cx="496" cy="134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06" name="Line 88"/>
            <p:cNvSpPr>
              <a:spLocks noChangeShapeType="1"/>
            </p:cNvSpPr>
            <p:nvPr/>
          </p:nvSpPr>
          <p:spPr bwMode="auto">
            <a:xfrm>
              <a:off x="2842" y="1027"/>
              <a:ext cx="117" cy="1"/>
            </a:xfrm>
            <a:prstGeom prst="line">
              <a:avLst/>
            </a:prstGeom>
            <a:noFill/>
            <a:ln w="222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07" name="Line 89"/>
            <p:cNvSpPr>
              <a:spLocks noChangeShapeType="1"/>
            </p:cNvSpPr>
            <p:nvPr/>
          </p:nvSpPr>
          <p:spPr bwMode="auto">
            <a:xfrm flipV="1">
              <a:off x="2842" y="951"/>
              <a:ext cx="0" cy="191"/>
            </a:xfrm>
            <a:prstGeom prst="line">
              <a:avLst/>
            </a:prstGeom>
            <a:noFill/>
            <a:ln w="222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08" name="Line 90"/>
            <p:cNvSpPr>
              <a:spLocks noChangeShapeType="1"/>
            </p:cNvSpPr>
            <p:nvPr/>
          </p:nvSpPr>
          <p:spPr bwMode="auto">
            <a:xfrm flipV="1">
              <a:off x="2825" y="965"/>
              <a:ext cx="0" cy="163"/>
            </a:xfrm>
            <a:prstGeom prst="line">
              <a:avLst/>
            </a:prstGeom>
            <a:noFill/>
            <a:ln w="222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09" name="Line 91"/>
            <p:cNvSpPr>
              <a:spLocks noChangeShapeType="1"/>
            </p:cNvSpPr>
            <p:nvPr/>
          </p:nvSpPr>
          <p:spPr bwMode="auto">
            <a:xfrm flipV="1">
              <a:off x="2959" y="954"/>
              <a:ext cx="0" cy="180"/>
            </a:xfrm>
            <a:prstGeom prst="line">
              <a:avLst/>
            </a:prstGeom>
            <a:noFill/>
            <a:ln w="222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10" name="Line 92"/>
            <p:cNvSpPr>
              <a:spLocks noChangeShapeType="1"/>
            </p:cNvSpPr>
            <p:nvPr/>
          </p:nvSpPr>
          <p:spPr bwMode="auto">
            <a:xfrm flipV="1">
              <a:off x="2974" y="965"/>
              <a:ext cx="1" cy="163"/>
            </a:xfrm>
            <a:prstGeom prst="line">
              <a:avLst/>
            </a:prstGeom>
            <a:noFill/>
            <a:ln w="222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11" name="Line 93"/>
            <p:cNvSpPr>
              <a:spLocks noChangeShapeType="1"/>
            </p:cNvSpPr>
            <p:nvPr/>
          </p:nvSpPr>
          <p:spPr bwMode="auto">
            <a:xfrm>
              <a:off x="2825" y="1047"/>
              <a:ext cx="53" cy="77"/>
            </a:xfrm>
            <a:prstGeom prst="line">
              <a:avLst/>
            </a:prstGeom>
            <a:noFill/>
            <a:ln w="222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12" name="Line 94"/>
            <p:cNvSpPr>
              <a:spLocks noChangeShapeType="1"/>
            </p:cNvSpPr>
            <p:nvPr/>
          </p:nvSpPr>
          <p:spPr bwMode="auto">
            <a:xfrm flipV="1">
              <a:off x="2907" y="1052"/>
              <a:ext cx="66" cy="72"/>
            </a:xfrm>
            <a:prstGeom prst="line">
              <a:avLst/>
            </a:prstGeom>
            <a:noFill/>
            <a:ln w="222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13" name="Line 95"/>
            <p:cNvSpPr>
              <a:spLocks noChangeShapeType="1"/>
            </p:cNvSpPr>
            <p:nvPr/>
          </p:nvSpPr>
          <p:spPr bwMode="auto">
            <a:xfrm flipV="1">
              <a:off x="2881" y="944"/>
              <a:ext cx="0" cy="83"/>
            </a:xfrm>
            <a:prstGeom prst="line">
              <a:avLst/>
            </a:prstGeom>
            <a:noFill/>
            <a:ln w="222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14" name="Line 96"/>
            <p:cNvSpPr>
              <a:spLocks noChangeShapeType="1"/>
            </p:cNvSpPr>
            <p:nvPr/>
          </p:nvSpPr>
          <p:spPr bwMode="auto">
            <a:xfrm flipV="1">
              <a:off x="2921" y="943"/>
              <a:ext cx="1" cy="82"/>
            </a:xfrm>
            <a:prstGeom prst="line">
              <a:avLst/>
            </a:prstGeom>
            <a:noFill/>
            <a:ln w="222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15" name="Line 97"/>
            <p:cNvSpPr>
              <a:spLocks noChangeShapeType="1"/>
            </p:cNvSpPr>
            <p:nvPr/>
          </p:nvSpPr>
          <p:spPr bwMode="auto">
            <a:xfrm>
              <a:off x="2852" y="1093"/>
              <a:ext cx="82" cy="1"/>
            </a:xfrm>
            <a:prstGeom prst="line">
              <a:avLst/>
            </a:prstGeom>
            <a:noFill/>
            <a:ln w="222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16" name="Rectangle 98"/>
            <p:cNvSpPr>
              <a:spLocks noChangeArrowheads="1"/>
            </p:cNvSpPr>
            <p:nvPr/>
          </p:nvSpPr>
          <p:spPr bwMode="auto">
            <a:xfrm>
              <a:off x="2852" y="1059"/>
              <a:ext cx="13" cy="58"/>
            </a:xfrm>
            <a:prstGeom prst="rect">
              <a:avLst/>
            </a:prstGeom>
            <a:solidFill>
              <a:schemeClr val="accent1"/>
            </a:solidFill>
            <a:ln w="9525">
              <a:solidFill>
                <a:schemeClr val="tx1"/>
              </a:solidFill>
              <a:miter lim="800000"/>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117" name="Rectangle 99"/>
            <p:cNvSpPr>
              <a:spLocks noChangeArrowheads="1"/>
            </p:cNvSpPr>
            <p:nvPr/>
          </p:nvSpPr>
          <p:spPr bwMode="auto">
            <a:xfrm>
              <a:off x="2852" y="1059"/>
              <a:ext cx="13" cy="58"/>
            </a:xfrm>
            <a:prstGeom prst="rect">
              <a:avLst/>
            </a:prstGeom>
            <a:solidFill>
              <a:schemeClr val="accent1"/>
            </a:solidFill>
            <a:ln w="22225" cap="rnd">
              <a:solidFill>
                <a:schemeClr val="tx1"/>
              </a:solidFill>
              <a:miter lim="800000"/>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118" name="Rectangle 100"/>
            <p:cNvSpPr>
              <a:spLocks noChangeArrowheads="1"/>
            </p:cNvSpPr>
            <p:nvPr/>
          </p:nvSpPr>
          <p:spPr bwMode="auto">
            <a:xfrm>
              <a:off x="2932" y="1060"/>
              <a:ext cx="12" cy="60"/>
            </a:xfrm>
            <a:prstGeom prst="rect">
              <a:avLst/>
            </a:prstGeom>
            <a:solidFill>
              <a:schemeClr val="accent1"/>
            </a:solidFill>
            <a:ln w="9525">
              <a:solidFill>
                <a:schemeClr val="tx1"/>
              </a:solidFill>
              <a:miter lim="800000"/>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119" name="Rectangle 101"/>
            <p:cNvSpPr>
              <a:spLocks noChangeArrowheads="1"/>
            </p:cNvSpPr>
            <p:nvPr/>
          </p:nvSpPr>
          <p:spPr bwMode="auto">
            <a:xfrm>
              <a:off x="2932" y="1060"/>
              <a:ext cx="12" cy="60"/>
            </a:xfrm>
            <a:prstGeom prst="rect">
              <a:avLst/>
            </a:prstGeom>
            <a:solidFill>
              <a:schemeClr val="accent1"/>
            </a:solidFill>
            <a:ln w="22225" cap="rnd">
              <a:solidFill>
                <a:schemeClr val="tx1"/>
              </a:solidFill>
              <a:miter lim="800000"/>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120" name="Line 102"/>
            <p:cNvSpPr>
              <a:spLocks noChangeShapeType="1"/>
            </p:cNvSpPr>
            <p:nvPr/>
          </p:nvSpPr>
          <p:spPr bwMode="auto">
            <a:xfrm>
              <a:off x="2842" y="1027"/>
              <a:ext cx="117" cy="1"/>
            </a:xfrm>
            <a:prstGeom prst="line">
              <a:avLst/>
            </a:prstGeom>
            <a:noFill/>
            <a:ln w="222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21" name="Line 103"/>
            <p:cNvSpPr>
              <a:spLocks noChangeShapeType="1"/>
            </p:cNvSpPr>
            <p:nvPr/>
          </p:nvSpPr>
          <p:spPr bwMode="auto">
            <a:xfrm flipV="1">
              <a:off x="2842" y="951"/>
              <a:ext cx="0" cy="191"/>
            </a:xfrm>
            <a:prstGeom prst="line">
              <a:avLst/>
            </a:prstGeom>
            <a:noFill/>
            <a:ln w="222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22" name="Line 104"/>
            <p:cNvSpPr>
              <a:spLocks noChangeShapeType="1"/>
            </p:cNvSpPr>
            <p:nvPr/>
          </p:nvSpPr>
          <p:spPr bwMode="auto">
            <a:xfrm flipV="1">
              <a:off x="2825" y="965"/>
              <a:ext cx="0" cy="163"/>
            </a:xfrm>
            <a:prstGeom prst="line">
              <a:avLst/>
            </a:prstGeom>
            <a:noFill/>
            <a:ln w="222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23" name="Line 105"/>
            <p:cNvSpPr>
              <a:spLocks noChangeShapeType="1"/>
            </p:cNvSpPr>
            <p:nvPr/>
          </p:nvSpPr>
          <p:spPr bwMode="auto">
            <a:xfrm flipV="1">
              <a:off x="2959" y="954"/>
              <a:ext cx="0" cy="180"/>
            </a:xfrm>
            <a:prstGeom prst="line">
              <a:avLst/>
            </a:prstGeom>
            <a:noFill/>
            <a:ln w="222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24" name="Line 106"/>
            <p:cNvSpPr>
              <a:spLocks noChangeShapeType="1"/>
            </p:cNvSpPr>
            <p:nvPr/>
          </p:nvSpPr>
          <p:spPr bwMode="auto">
            <a:xfrm flipV="1">
              <a:off x="2974" y="965"/>
              <a:ext cx="1" cy="163"/>
            </a:xfrm>
            <a:prstGeom prst="line">
              <a:avLst/>
            </a:prstGeom>
            <a:noFill/>
            <a:ln w="222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25" name="Line 107"/>
            <p:cNvSpPr>
              <a:spLocks noChangeShapeType="1"/>
            </p:cNvSpPr>
            <p:nvPr/>
          </p:nvSpPr>
          <p:spPr bwMode="auto">
            <a:xfrm>
              <a:off x="2825" y="1047"/>
              <a:ext cx="53" cy="77"/>
            </a:xfrm>
            <a:prstGeom prst="line">
              <a:avLst/>
            </a:prstGeom>
            <a:noFill/>
            <a:ln w="222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26" name="Line 108"/>
            <p:cNvSpPr>
              <a:spLocks noChangeShapeType="1"/>
            </p:cNvSpPr>
            <p:nvPr/>
          </p:nvSpPr>
          <p:spPr bwMode="auto">
            <a:xfrm flipV="1">
              <a:off x="2907" y="1052"/>
              <a:ext cx="66" cy="72"/>
            </a:xfrm>
            <a:prstGeom prst="line">
              <a:avLst/>
            </a:prstGeom>
            <a:noFill/>
            <a:ln w="222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27" name="Line 109"/>
            <p:cNvSpPr>
              <a:spLocks noChangeShapeType="1"/>
            </p:cNvSpPr>
            <p:nvPr/>
          </p:nvSpPr>
          <p:spPr bwMode="auto">
            <a:xfrm flipV="1">
              <a:off x="2881" y="944"/>
              <a:ext cx="0" cy="83"/>
            </a:xfrm>
            <a:prstGeom prst="line">
              <a:avLst/>
            </a:prstGeom>
            <a:noFill/>
            <a:ln w="222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28" name="Line 110"/>
            <p:cNvSpPr>
              <a:spLocks noChangeShapeType="1"/>
            </p:cNvSpPr>
            <p:nvPr/>
          </p:nvSpPr>
          <p:spPr bwMode="auto">
            <a:xfrm flipV="1">
              <a:off x="2921" y="943"/>
              <a:ext cx="1" cy="82"/>
            </a:xfrm>
            <a:prstGeom prst="line">
              <a:avLst/>
            </a:prstGeom>
            <a:noFill/>
            <a:ln w="222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29" name="Line 111"/>
            <p:cNvSpPr>
              <a:spLocks noChangeShapeType="1"/>
            </p:cNvSpPr>
            <p:nvPr/>
          </p:nvSpPr>
          <p:spPr bwMode="auto">
            <a:xfrm>
              <a:off x="2852" y="1093"/>
              <a:ext cx="82" cy="1"/>
            </a:xfrm>
            <a:prstGeom prst="line">
              <a:avLst/>
            </a:prstGeom>
            <a:noFill/>
            <a:ln w="222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30" name="Rectangle 112"/>
            <p:cNvSpPr>
              <a:spLocks noChangeArrowheads="1"/>
            </p:cNvSpPr>
            <p:nvPr/>
          </p:nvSpPr>
          <p:spPr bwMode="auto">
            <a:xfrm>
              <a:off x="2852" y="1059"/>
              <a:ext cx="13" cy="58"/>
            </a:xfrm>
            <a:prstGeom prst="rect">
              <a:avLst/>
            </a:prstGeom>
            <a:solidFill>
              <a:schemeClr val="accent1"/>
            </a:solidFill>
            <a:ln w="9525">
              <a:solidFill>
                <a:schemeClr val="tx1"/>
              </a:solidFill>
              <a:miter lim="800000"/>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131" name="Rectangle 113"/>
            <p:cNvSpPr>
              <a:spLocks noChangeArrowheads="1"/>
            </p:cNvSpPr>
            <p:nvPr/>
          </p:nvSpPr>
          <p:spPr bwMode="auto">
            <a:xfrm>
              <a:off x="2852" y="1059"/>
              <a:ext cx="13" cy="58"/>
            </a:xfrm>
            <a:prstGeom prst="rect">
              <a:avLst/>
            </a:prstGeom>
            <a:solidFill>
              <a:schemeClr val="accent1"/>
            </a:solidFill>
            <a:ln w="22225" cap="rnd">
              <a:solidFill>
                <a:schemeClr val="tx1"/>
              </a:solidFill>
              <a:miter lim="800000"/>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132" name="Rectangle 114"/>
            <p:cNvSpPr>
              <a:spLocks noChangeArrowheads="1"/>
            </p:cNvSpPr>
            <p:nvPr/>
          </p:nvSpPr>
          <p:spPr bwMode="auto">
            <a:xfrm>
              <a:off x="2932" y="1060"/>
              <a:ext cx="12" cy="60"/>
            </a:xfrm>
            <a:prstGeom prst="rect">
              <a:avLst/>
            </a:prstGeom>
            <a:solidFill>
              <a:schemeClr val="accent1"/>
            </a:solidFill>
            <a:ln w="9525">
              <a:solidFill>
                <a:schemeClr val="tx1"/>
              </a:solidFill>
              <a:miter lim="800000"/>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133" name="Rectangle 115"/>
            <p:cNvSpPr>
              <a:spLocks noChangeArrowheads="1"/>
            </p:cNvSpPr>
            <p:nvPr/>
          </p:nvSpPr>
          <p:spPr bwMode="auto">
            <a:xfrm>
              <a:off x="2932" y="1060"/>
              <a:ext cx="12" cy="60"/>
            </a:xfrm>
            <a:prstGeom prst="rect">
              <a:avLst/>
            </a:prstGeom>
            <a:solidFill>
              <a:schemeClr val="accent1"/>
            </a:solidFill>
            <a:ln w="22225" cap="rnd">
              <a:solidFill>
                <a:schemeClr val="tx1"/>
              </a:solidFill>
              <a:miter lim="800000"/>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134" name="Line 116"/>
            <p:cNvSpPr>
              <a:spLocks noChangeShapeType="1"/>
            </p:cNvSpPr>
            <p:nvPr/>
          </p:nvSpPr>
          <p:spPr bwMode="auto">
            <a:xfrm flipV="1">
              <a:off x="2736" y="1043"/>
              <a:ext cx="162" cy="1093"/>
            </a:xfrm>
            <a:prstGeom prst="line">
              <a:avLst/>
            </a:prstGeom>
            <a:noFill/>
            <a:ln w="222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35" name="Line 117"/>
            <p:cNvSpPr>
              <a:spLocks noChangeShapeType="1"/>
            </p:cNvSpPr>
            <p:nvPr/>
          </p:nvSpPr>
          <p:spPr bwMode="auto">
            <a:xfrm>
              <a:off x="2898" y="1040"/>
              <a:ext cx="161" cy="1096"/>
            </a:xfrm>
            <a:prstGeom prst="line">
              <a:avLst/>
            </a:prstGeom>
            <a:noFill/>
            <a:ln w="222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36" name="Line 118"/>
            <p:cNvSpPr>
              <a:spLocks noChangeShapeType="1"/>
            </p:cNvSpPr>
            <p:nvPr/>
          </p:nvSpPr>
          <p:spPr bwMode="auto">
            <a:xfrm flipV="1">
              <a:off x="2736" y="1902"/>
              <a:ext cx="284" cy="234"/>
            </a:xfrm>
            <a:prstGeom prst="line">
              <a:avLst/>
            </a:prstGeom>
            <a:noFill/>
            <a:ln w="222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37" name="Line 119"/>
            <p:cNvSpPr>
              <a:spLocks noChangeShapeType="1"/>
            </p:cNvSpPr>
            <p:nvPr/>
          </p:nvSpPr>
          <p:spPr bwMode="auto">
            <a:xfrm flipH="1" flipV="1">
              <a:off x="2770" y="1902"/>
              <a:ext cx="293" cy="234"/>
            </a:xfrm>
            <a:prstGeom prst="line">
              <a:avLst/>
            </a:prstGeom>
            <a:noFill/>
            <a:ln w="222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38" name="Line 120"/>
            <p:cNvSpPr>
              <a:spLocks noChangeShapeType="1"/>
            </p:cNvSpPr>
            <p:nvPr/>
          </p:nvSpPr>
          <p:spPr bwMode="auto">
            <a:xfrm>
              <a:off x="2772" y="1904"/>
              <a:ext cx="246" cy="1"/>
            </a:xfrm>
            <a:prstGeom prst="line">
              <a:avLst/>
            </a:prstGeom>
            <a:noFill/>
            <a:ln w="222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39" name="Line 121"/>
            <p:cNvSpPr>
              <a:spLocks noChangeShapeType="1"/>
            </p:cNvSpPr>
            <p:nvPr/>
          </p:nvSpPr>
          <p:spPr bwMode="auto">
            <a:xfrm flipH="1" flipV="1">
              <a:off x="2799" y="1683"/>
              <a:ext cx="219" cy="219"/>
            </a:xfrm>
            <a:prstGeom prst="line">
              <a:avLst/>
            </a:prstGeom>
            <a:noFill/>
            <a:ln w="222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40" name="Line 122"/>
            <p:cNvSpPr>
              <a:spLocks noChangeShapeType="1"/>
            </p:cNvSpPr>
            <p:nvPr/>
          </p:nvSpPr>
          <p:spPr bwMode="auto">
            <a:xfrm flipV="1">
              <a:off x="2770" y="1692"/>
              <a:ext cx="219" cy="221"/>
            </a:xfrm>
            <a:prstGeom prst="line">
              <a:avLst/>
            </a:prstGeom>
            <a:noFill/>
            <a:ln w="222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41" name="Line 123"/>
            <p:cNvSpPr>
              <a:spLocks noChangeShapeType="1"/>
            </p:cNvSpPr>
            <p:nvPr/>
          </p:nvSpPr>
          <p:spPr bwMode="auto">
            <a:xfrm>
              <a:off x="2804" y="1683"/>
              <a:ext cx="182" cy="1"/>
            </a:xfrm>
            <a:prstGeom prst="line">
              <a:avLst/>
            </a:prstGeom>
            <a:noFill/>
            <a:ln w="222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42" name="Line 124"/>
            <p:cNvSpPr>
              <a:spLocks noChangeShapeType="1"/>
            </p:cNvSpPr>
            <p:nvPr/>
          </p:nvSpPr>
          <p:spPr bwMode="auto">
            <a:xfrm flipH="1" flipV="1">
              <a:off x="2837" y="1467"/>
              <a:ext cx="147" cy="210"/>
            </a:xfrm>
            <a:prstGeom prst="line">
              <a:avLst/>
            </a:prstGeom>
            <a:noFill/>
            <a:ln w="222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43" name="Line 125"/>
            <p:cNvSpPr>
              <a:spLocks noChangeShapeType="1"/>
            </p:cNvSpPr>
            <p:nvPr/>
          </p:nvSpPr>
          <p:spPr bwMode="auto">
            <a:xfrm flipV="1">
              <a:off x="2808" y="1478"/>
              <a:ext cx="155" cy="203"/>
            </a:xfrm>
            <a:prstGeom prst="line">
              <a:avLst/>
            </a:prstGeom>
            <a:noFill/>
            <a:ln w="222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44" name="Line 126"/>
            <p:cNvSpPr>
              <a:spLocks noChangeShapeType="1"/>
            </p:cNvSpPr>
            <p:nvPr/>
          </p:nvSpPr>
          <p:spPr bwMode="auto">
            <a:xfrm>
              <a:off x="2831" y="1464"/>
              <a:ext cx="130" cy="1"/>
            </a:xfrm>
            <a:prstGeom prst="line">
              <a:avLst/>
            </a:prstGeom>
            <a:noFill/>
            <a:ln w="222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45" name="Line 127"/>
            <p:cNvSpPr>
              <a:spLocks noChangeShapeType="1"/>
            </p:cNvSpPr>
            <p:nvPr/>
          </p:nvSpPr>
          <p:spPr bwMode="auto">
            <a:xfrm flipV="1">
              <a:off x="2835" y="1274"/>
              <a:ext cx="99" cy="186"/>
            </a:xfrm>
            <a:prstGeom prst="line">
              <a:avLst/>
            </a:prstGeom>
            <a:noFill/>
            <a:ln w="222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46" name="Line 128"/>
            <p:cNvSpPr>
              <a:spLocks noChangeShapeType="1"/>
            </p:cNvSpPr>
            <p:nvPr/>
          </p:nvSpPr>
          <p:spPr bwMode="auto">
            <a:xfrm flipH="1" flipV="1">
              <a:off x="2860" y="1274"/>
              <a:ext cx="90" cy="190"/>
            </a:xfrm>
            <a:prstGeom prst="line">
              <a:avLst/>
            </a:prstGeom>
            <a:noFill/>
            <a:ln w="222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47" name="Line 129"/>
            <p:cNvSpPr>
              <a:spLocks noChangeShapeType="1"/>
            </p:cNvSpPr>
            <p:nvPr/>
          </p:nvSpPr>
          <p:spPr bwMode="auto">
            <a:xfrm>
              <a:off x="2867" y="1271"/>
              <a:ext cx="63" cy="1"/>
            </a:xfrm>
            <a:prstGeom prst="line">
              <a:avLst/>
            </a:prstGeom>
            <a:noFill/>
            <a:ln w="222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48" name="Line 130"/>
            <p:cNvSpPr>
              <a:spLocks noChangeShapeType="1"/>
            </p:cNvSpPr>
            <p:nvPr/>
          </p:nvSpPr>
          <p:spPr bwMode="auto">
            <a:xfrm flipV="1">
              <a:off x="2736" y="1043"/>
              <a:ext cx="162" cy="1093"/>
            </a:xfrm>
            <a:prstGeom prst="line">
              <a:avLst/>
            </a:prstGeom>
            <a:noFill/>
            <a:ln w="222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49" name="Line 131"/>
            <p:cNvSpPr>
              <a:spLocks noChangeShapeType="1"/>
            </p:cNvSpPr>
            <p:nvPr/>
          </p:nvSpPr>
          <p:spPr bwMode="auto">
            <a:xfrm>
              <a:off x="2898" y="1040"/>
              <a:ext cx="161" cy="1096"/>
            </a:xfrm>
            <a:prstGeom prst="line">
              <a:avLst/>
            </a:prstGeom>
            <a:noFill/>
            <a:ln w="222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50" name="Line 132"/>
            <p:cNvSpPr>
              <a:spLocks noChangeShapeType="1"/>
            </p:cNvSpPr>
            <p:nvPr/>
          </p:nvSpPr>
          <p:spPr bwMode="auto">
            <a:xfrm flipV="1">
              <a:off x="2736" y="1902"/>
              <a:ext cx="284" cy="234"/>
            </a:xfrm>
            <a:prstGeom prst="line">
              <a:avLst/>
            </a:prstGeom>
            <a:noFill/>
            <a:ln w="222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51" name="Line 133"/>
            <p:cNvSpPr>
              <a:spLocks noChangeShapeType="1"/>
            </p:cNvSpPr>
            <p:nvPr/>
          </p:nvSpPr>
          <p:spPr bwMode="auto">
            <a:xfrm flipH="1" flipV="1">
              <a:off x="2770" y="1902"/>
              <a:ext cx="293" cy="234"/>
            </a:xfrm>
            <a:prstGeom prst="line">
              <a:avLst/>
            </a:prstGeom>
            <a:noFill/>
            <a:ln w="222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52" name="Line 134"/>
            <p:cNvSpPr>
              <a:spLocks noChangeShapeType="1"/>
            </p:cNvSpPr>
            <p:nvPr/>
          </p:nvSpPr>
          <p:spPr bwMode="auto">
            <a:xfrm>
              <a:off x="2772" y="1904"/>
              <a:ext cx="246" cy="1"/>
            </a:xfrm>
            <a:prstGeom prst="line">
              <a:avLst/>
            </a:prstGeom>
            <a:noFill/>
            <a:ln w="222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53" name="Line 135"/>
            <p:cNvSpPr>
              <a:spLocks noChangeShapeType="1"/>
            </p:cNvSpPr>
            <p:nvPr/>
          </p:nvSpPr>
          <p:spPr bwMode="auto">
            <a:xfrm flipH="1" flipV="1">
              <a:off x="2799" y="1683"/>
              <a:ext cx="219" cy="219"/>
            </a:xfrm>
            <a:prstGeom prst="line">
              <a:avLst/>
            </a:prstGeom>
            <a:noFill/>
            <a:ln w="222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54" name="Line 136"/>
            <p:cNvSpPr>
              <a:spLocks noChangeShapeType="1"/>
            </p:cNvSpPr>
            <p:nvPr/>
          </p:nvSpPr>
          <p:spPr bwMode="auto">
            <a:xfrm flipV="1">
              <a:off x="2770" y="1692"/>
              <a:ext cx="219" cy="221"/>
            </a:xfrm>
            <a:prstGeom prst="line">
              <a:avLst/>
            </a:prstGeom>
            <a:noFill/>
            <a:ln w="222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55" name="Line 137"/>
            <p:cNvSpPr>
              <a:spLocks noChangeShapeType="1"/>
            </p:cNvSpPr>
            <p:nvPr/>
          </p:nvSpPr>
          <p:spPr bwMode="auto">
            <a:xfrm>
              <a:off x="2804" y="1683"/>
              <a:ext cx="182" cy="1"/>
            </a:xfrm>
            <a:prstGeom prst="line">
              <a:avLst/>
            </a:prstGeom>
            <a:noFill/>
            <a:ln w="222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56" name="Line 138"/>
            <p:cNvSpPr>
              <a:spLocks noChangeShapeType="1"/>
            </p:cNvSpPr>
            <p:nvPr/>
          </p:nvSpPr>
          <p:spPr bwMode="auto">
            <a:xfrm flipH="1" flipV="1">
              <a:off x="2837" y="1467"/>
              <a:ext cx="147" cy="210"/>
            </a:xfrm>
            <a:prstGeom prst="line">
              <a:avLst/>
            </a:prstGeom>
            <a:noFill/>
            <a:ln w="222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57" name="Line 139"/>
            <p:cNvSpPr>
              <a:spLocks noChangeShapeType="1"/>
            </p:cNvSpPr>
            <p:nvPr/>
          </p:nvSpPr>
          <p:spPr bwMode="auto">
            <a:xfrm flipV="1">
              <a:off x="2808" y="1478"/>
              <a:ext cx="155" cy="203"/>
            </a:xfrm>
            <a:prstGeom prst="line">
              <a:avLst/>
            </a:prstGeom>
            <a:noFill/>
            <a:ln w="222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58" name="Line 140"/>
            <p:cNvSpPr>
              <a:spLocks noChangeShapeType="1"/>
            </p:cNvSpPr>
            <p:nvPr/>
          </p:nvSpPr>
          <p:spPr bwMode="auto">
            <a:xfrm>
              <a:off x="2831" y="1464"/>
              <a:ext cx="130" cy="1"/>
            </a:xfrm>
            <a:prstGeom prst="line">
              <a:avLst/>
            </a:prstGeom>
            <a:noFill/>
            <a:ln w="222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59" name="Line 141"/>
            <p:cNvSpPr>
              <a:spLocks noChangeShapeType="1"/>
            </p:cNvSpPr>
            <p:nvPr/>
          </p:nvSpPr>
          <p:spPr bwMode="auto">
            <a:xfrm flipV="1">
              <a:off x="2835" y="1274"/>
              <a:ext cx="99" cy="186"/>
            </a:xfrm>
            <a:prstGeom prst="line">
              <a:avLst/>
            </a:prstGeom>
            <a:noFill/>
            <a:ln w="222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60" name="Line 142"/>
            <p:cNvSpPr>
              <a:spLocks noChangeShapeType="1"/>
            </p:cNvSpPr>
            <p:nvPr/>
          </p:nvSpPr>
          <p:spPr bwMode="auto">
            <a:xfrm flipH="1" flipV="1">
              <a:off x="2860" y="1274"/>
              <a:ext cx="90" cy="190"/>
            </a:xfrm>
            <a:prstGeom prst="line">
              <a:avLst/>
            </a:prstGeom>
            <a:noFill/>
            <a:ln w="222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61" name="Line 143"/>
            <p:cNvSpPr>
              <a:spLocks noChangeShapeType="1"/>
            </p:cNvSpPr>
            <p:nvPr/>
          </p:nvSpPr>
          <p:spPr bwMode="auto">
            <a:xfrm>
              <a:off x="2867" y="1271"/>
              <a:ext cx="63" cy="1"/>
            </a:xfrm>
            <a:prstGeom prst="line">
              <a:avLst/>
            </a:prstGeom>
            <a:noFill/>
            <a:ln w="222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grpSp>
      <p:sp>
        <p:nvSpPr>
          <p:cNvPr id="27" name="Text Box 144"/>
          <p:cNvSpPr txBox="1">
            <a:spLocks noChangeArrowheads="1"/>
          </p:cNvSpPr>
          <p:nvPr/>
        </p:nvSpPr>
        <p:spPr bwMode="auto">
          <a:xfrm>
            <a:off x="3819927" y="3640926"/>
            <a:ext cx="1201308" cy="3084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400" b="1">
                <a:latin typeface="微软雅黑" panose="020B0503020204020204" pitchFamily="34" charset="-122"/>
                <a:ea typeface="微软雅黑" panose="020B0503020204020204" pitchFamily="34" charset="-122"/>
              </a:rPr>
              <a:t>802.16 </a:t>
            </a:r>
            <a:r>
              <a:rPr lang="zh-CN" altLang="en-US" sz="1400" b="1">
                <a:latin typeface="微软雅黑" panose="020B0503020204020204" pitchFamily="34" charset="-122"/>
                <a:ea typeface="微软雅黑" panose="020B0503020204020204" pitchFamily="34" charset="-122"/>
              </a:rPr>
              <a:t>基站</a:t>
            </a:r>
          </a:p>
        </p:txBody>
      </p:sp>
      <p:pic>
        <p:nvPicPr>
          <p:cNvPr id="28" name="Picture 145"/>
          <p:cNvPicPr>
            <a:picLocks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6726953" y="1889743"/>
            <a:ext cx="407461" cy="6677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sp>
        <p:nvSpPr>
          <p:cNvPr id="29" name="Freeform 146"/>
          <p:cNvSpPr>
            <a:spLocks/>
          </p:cNvSpPr>
          <p:nvPr/>
        </p:nvSpPr>
        <p:spPr bwMode="auto">
          <a:xfrm rot="3011235" flipH="1">
            <a:off x="3171056" y="1780512"/>
            <a:ext cx="304379" cy="1847626"/>
          </a:xfrm>
          <a:custGeom>
            <a:avLst/>
            <a:gdLst>
              <a:gd name="T0" fmla="*/ 336 w 336"/>
              <a:gd name="T1" fmla="*/ 358 h 358"/>
              <a:gd name="T2" fmla="*/ 52 w 336"/>
              <a:gd name="T3" fmla="*/ 126 h 358"/>
              <a:gd name="T4" fmla="*/ 145 w 336"/>
              <a:gd name="T5" fmla="*/ 139 h 358"/>
              <a:gd name="T6" fmla="*/ 0 w 336"/>
              <a:gd name="T7" fmla="*/ 0 h 358"/>
              <a:gd name="T8" fmla="*/ 283 w 336"/>
              <a:gd name="T9" fmla="*/ 192 h 358"/>
              <a:gd name="T10" fmla="*/ 164 w 336"/>
              <a:gd name="T11" fmla="*/ 172 h 358"/>
              <a:gd name="T12" fmla="*/ 336 w 336"/>
              <a:gd name="T13" fmla="*/ 358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336" y="358"/>
                </a:moveTo>
                <a:lnTo>
                  <a:pt x="52" y="126"/>
                </a:lnTo>
                <a:lnTo>
                  <a:pt x="145" y="139"/>
                </a:lnTo>
                <a:lnTo>
                  <a:pt x="0" y="0"/>
                </a:lnTo>
                <a:lnTo>
                  <a:pt x="283" y="192"/>
                </a:lnTo>
                <a:lnTo>
                  <a:pt x="164" y="172"/>
                </a:lnTo>
                <a:lnTo>
                  <a:pt x="336" y="358"/>
                </a:lnTo>
                <a:close/>
              </a:path>
            </a:pathLst>
          </a:custGeom>
          <a:solidFill>
            <a:srgbClr val="FF00FF"/>
          </a:solidFill>
          <a:ln w="6350">
            <a:solidFill>
              <a:schemeClr val="tx1"/>
            </a:solidFill>
            <a:round/>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30" name="Text Box 147"/>
          <p:cNvSpPr txBox="1">
            <a:spLocks noChangeArrowheads="1"/>
          </p:cNvSpPr>
          <p:nvPr/>
        </p:nvSpPr>
        <p:spPr bwMode="auto">
          <a:xfrm rot="20608694">
            <a:off x="5923271" y="1606819"/>
            <a:ext cx="789632" cy="3084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400" b="1" dirty="0">
                <a:latin typeface="微软雅黑" panose="020B0503020204020204" pitchFamily="34" charset="-122"/>
                <a:ea typeface="微软雅黑" panose="020B0503020204020204" pitchFamily="34" charset="-122"/>
              </a:rPr>
              <a:t>802.16</a:t>
            </a:r>
          </a:p>
        </p:txBody>
      </p:sp>
      <p:sp>
        <p:nvSpPr>
          <p:cNvPr id="31" name="Text Box 148"/>
          <p:cNvSpPr txBox="1">
            <a:spLocks noChangeArrowheads="1"/>
          </p:cNvSpPr>
          <p:nvPr/>
        </p:nvSpPr>
        <p:spPr bwMode="auto">
          <a:xfrm rot="19795561">
            <a:off x="2504245" y="2662288"/>
            <a:ext cx="789632" cy="3084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400" b="1" dirty="0">
                <a:latin typeface="微软雅黑" panose="020B0503020204020204" pitchFamily="34" charset="-122"/>
                <a:ea typeface="微软雅黑" panose="020B0503020204020204" pitchFamily="34" charset="-122"/>
              </a:rPr>
              <a:t>802.16</a:t>
            </a:r>
          </a:p>
        </p:txBody>
      </p:sp>
      <p:sp>
        <p:nvSpPr>
          <p:cNvPr id="33" name="Text Box 169"/>
          <p:cNvSpPr txBox="1">
            <a:spLocks noChangeArrowheads="1"/>
          </p:cNvSpPr>
          <p:nvPr/>
        </p:nvSpPr>
        <p:spPr bwMode="auto">
          <a:xfrm>
            <a:off x="5668958" y="3681153"/>
            <a:ext cx="723595" cy="3084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1400" b="1" dirty="0">
                <a:solidFill>
                  <a:schemeClr val="bg1"/>
                </a:solidFill>
                <a:latin typeface="微软雅黑" panose="020B0503020204020204" pitchFamily="34" charset="-122"/>
                <a:ea typeface="微软雅黑" panose="020B0503020204020204" pitchFamily="34" charset="-122"/>
              </a:rPr>
              <a:t>电信网</a:t>
            </a:r>
          </a:p>
        </p:txBody>
      </p:sp>
      <p:grpSp>
        <p:nvGrpSpPr>
          <p:cNvPr id="34" name="Group 170"/>
          <p:cNvGrpSpPr>
            <a:grpSpLocks/>
          </p:cNvGrpSpPr>
          <p:nvPr/>
        </p:nvGrpSpPr>
        <p:grpSpPr bwMode="auto">
          <a:xfrm flipH="1">
            <a:off x="6863242" y="1693975"/>
            <a:ext cx="143314" cy="235994"/>
            <a:chOff x="997" y="1971"/>
            <a:chExt cx="683" cy="972"/>
          </a:xfrm>
        </p:grpSpPr>
        <p:sp>
          <p:nvSpPr>
            <p:cNvPr id="38" name="AutoShape 171"/>
            <p:cNvSpPr>
              <a:spLocks noChangeAspect="1" noChangeArrowheads="1" noTextEdit="1"/>
            </p:cNvSpPr>
            <p:nvPr/>
          </p:nvSpPr>
          <p:spPr bwMode="auto">
            <a:xfrm>
              <a:off x="997" y="1971"/>
              <a:ext cx="683" cy="9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b="1">
                <a:latin typeface="微软雅黑" panose="020B0503020204020204" pitchFamily="34" charset="-122"/>
                <a:ea typeface="微软雅黑" panose="020B0503020204020204" pitchFamily="34" charset="-122"/>
              </a:endParaRPr>
            </a:p>
          </p:txBody>
        </p:sp>
        <p:grpSp>
          <p:nvGrpSpPr>
            <p:cNvPr id="39" name="Group 172"/>
            <p:cNvGrpSpPr>
              <a:grpSpLocks/>
            </p:cNvGrpSpPr>
            <p:nvPr/>
          </p:nvGrpSpPr>
          <p:grpSpPr bwMode="auto">
            <a:xfrm>
              <a:off x="1245" y="2559"/>
              <a:ext cx="21" cy="118"/>
              <a:chOff x="1245" y="2559"/>
              <a:chExt cx="21" cy="118"/>
            </a:xfrm>
          </p:grpSpPr>
          <p:sp>
            <p:nvSpPr>
              <p:cNvPr id="84" name="Rectangle 173"/>
              <p:cNvSpPr>
                <a:spLocks noChangeArrowheads="1"/>
              </p:cNvSpPr>
              <p:nvPr/>
            </p:nvSpPr>
            <p:spPr bwMode="auto">
              <a:xfrm>
                <a:off x="1245" y="2561"/>
                <a:ext cx="21" cy="116"/>
              </a:xfrm>
              <a:prstGeom prst="rect">
                <a:avLst/>
              </a:prstGeom>
              <a:solidFill>
                <a:srgbClr val="C0C0C0"/>
              </a:solidFill>
              <a:ln w="6350">
                <a:solidFill>
                  <a:srgbClr val="000000"/>
                </a:solidFill>
                <a:miter lim="800000"/>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85" name="Line 174"/>
              <p:cNvSpPr>
                <a:spLocks noChangeShapeType="1"/>
              </p:cNvSpPr>
              <p:nvPr/>
            </p:nvSpPr>
            <p:spPr bwMode="auto">
              <a:xfrm>
                <a:off x="1254" y="2559"/>
                <a:ext cx="1" cy="108"/>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grpSp>
        <p:sp>
          <p:nvSpPr>
            <p:cNvPr id="40" name="Rectangle 175"/>
            <p:cNvSpPr>
              <a:spLocks noChangeArrowheads="1"/>
            </p:cNvSpPr>
            <p:nvPr/>
          </p:nvSpPr>
          <p:spPr bwMode="auto">
            <a:xfrm>
              <a:off x="1144" y="2485"/>
              <a:ext cx="72" cy="188"/>
            </a:xfrm>
            <a:prstGeom prst="rect">
              <a:avLst/>
            </a:prstGeom>
            <a:solidFill>
              <a:srgbClr val="C0C0C0"/>
            </a:solidFill>
            <a:ln w="6350">
              <a:solidFill>
                <a:srgbClr val="000000"/>
              </a:solidFill>
              <a:miter lim="800000"/>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41" name="Freeform 176"/>
            <p:cNvSpPr>
              <a:spLocks/>
            </p:cNvSpPr>
            <p:nvPr/>
          </p:nvSpPr>
          <p:spPr bwMode="auto">
            <a:xfrm>
              <a:off x="1414" y="2523"/>
              <a:ext cx="48" cy="40"/>
            </a:xfrm>
            <a:custGeom>
              <a:avLst/>
              <a:gdLst>
                <a:gd name="T0" fmla="*/ 0 w 144"/>
                <a:gd name="T1" fmla="*/ 0 h 120"/>
                <a:gd name="T2" fmla="*/ 0 w 144"/>
                <a:gd name="T3" fmla="*/ 120 h 120"/>
                <a:gd name="T4" fmla="*/ 144 w 144"/>
                <a:gd name="T5" fmla="*/ 120 h 120"/>
                <a:gd name="T6" fmla="*/ 144 w 144"/>
                <a:gd name="T7" fmla="*/ 24 h 120"/>
                <a:gd name="T8" fmla="*/ 0 w 144"/>
                <a:gd name="T9" fmla="*/ 0 h 120"/>
              </a:gdLst>
              <a:ahLst/>
              <a:cxnLst>
                <a:cxn ang="0">
                  <a:pos x="T0" y="T1"/>
                </a:cxn>
                <a:cxn ang="0">
                  <a:pos x="T2" y="T3"/>
                </a:cxn>
                <a:cxn ang="0">
                  <a:pos x="T4" y="T5"/>
                </a:cxn>
                <a:cxn ang="0">
                  <a:pos x="T6" y="T7"/>
                </a:cxn>
                <a:cxn ang="0">
                  <a:pos x="T8" y="T9"/>
                </a:cxn>
              </a:cxnLst>
              <a:rect l="0" t="0" r="r" b="b"/>
              <a:pathLst>
                <a:path w="144" h="120">
                  <a:moveTo>
                    <a:pt x="0" y="0"/>
                  </a:moveTo>
                  <a:lnTo>
                    <a:pt x="0" y="120"/>
                  </a:lnTo>
                  <a:lnTo>
                    <a:pt x="144" y="120"/>
                  </a:lnTo>
                  <a:lnTo>
                    <a:pt x="144" y="24"/>
                  </a:lnTo>
                  <a:lnTo>
                    <a:pt x="0" y="0"/>
                  </a:lnTo>
                </a:path>
              </a:pathLst>
            </a:custGeom>
            <a:noFill/>
            <a:ln w="6350">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42" name="Freeform 177"/>
            <p:cNvSpPr>
              <a:spLocks/>
            </p:cNvSpPr>
            <p:nvPr/>
          </p:nvSpPr>
          <p:spPr bwMode="auto">
            <a:xfrm>
              <a:off x="1315" y="2450"/>
              <a:ext cx="32" cy="36"/>
            </a:xfrm>
            <a:custGeom>
              <a:avLst/>
              <a:gdLst>
                <a:gd name="T0" fmla="*/ 54 w 98"/>
                <a:gd name="T1" fmla="*/ 0 h 108"/>
                <a:gd name="T2" fmla="*/ 0 w 98"/>
                <a:gd name="T3" fmla="*/ 108 h 108"/>
                <a:gd name="T4" fmla="*/ 72 w 98"/>
                <a:gd name="T5" fmla="*/ 99 h 108"/>
                <a:gd name="T6" fmla="*/ 98 w 98"/>
                <a:gd name="T7" fmla="*/ 27 h 108"/>
                <a:gd name="T8" fmla="*/ 54 w 98"/>
                <a:gd name="T9" fmla="*/ 0 h 108"/>
              </a:gdLst>
              <a:ahLst/>
              <a:cxnLst>
                <a:cxn ang="0">
                  <a:pos x="T0" y="T1"/>
                </a:cxn>
                <a:cxn ang="0">
                  <a:pos x="T2" y="T3"/>
                </a:cxn>
                <a:cxn ang="0">
                  <a:pos x="T4" y="T5"/>
                </a:cxn>
                <a:cxn ang="0">
                  <a:pos x="T6" y="T7"/>
                </a:cxn>
                <a:cxn ang="0">
                  <a:pos x="T8" y="T9"/>
                </a:cxn>
              </a:cxnLst>
              <a:rect l="0" t="0" r="r" b="b"/>
              <a:pathLst>
                <a:path w="98" h="108">
                  <a:moveTo>
                    <a:pt x="54" y="0"/>
                  </a:moveTo>
                  <a:lnTo>
                    <a:pt x="0" y="108"/>
                  </a:lnTo>
                  <a:lnTo>
                    <a:pt x="72" y="99"/>
                  </a:lnTo>
                  <a:lnTo>
                    <a:pt x="98" y="27"/>
                  </a:lnTo>
                  <a:lnTo>
                    <a:pt x="54" y="0"/>
                  </a:lnTo>
                  <a:close/>
                </a:path>
              </a:pathLst>
            </a:custGeom>
            <a:solidFill>
              <a:srgbClr val="C0C0C0"/>
            </a:solidFill>
            <a:ln w="6350">
              <a:solidFill>
                <a:srgbClr val="000000"/>
              </a:solidFill>
              <a:prstDash val="solid"/>
              <a:round/>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43" name="Freeform 178"/>
            <p:cNvSpPr>
              <a:spLocks/>
            </p:cNvSpPr>
            <p:nvPr/>
          </p:nvSpPr>
          <p:spPr bwMode="auto">
            <a:xfrm>
              <a:off x="1258" y="2690"/>
              <a:ext cx="152" cy="12"/>
            </a:xfrm>
            <a:custGeom>
              <a:avLst/>
              <a:gdLst>
                <a:gd name="T0" fmla="*/ 0 w 457"/>
                <a:gd name="T1" fmla="*/ 0 h 37"/>
                <a:gd name="T2" fmla="*/ 457 w 457"/>
                <a:gd name="T3" fmla="*/ 0 h 37"/>
                <a:gd name="T4" fmla="*/ 457 w 457"/>
                <a:gd name="T5" fmla="*/ 37 h 37"/>
                <a:gd name="T6" fmla="*/ 6 w 457"/>
                <a:gd name="T7" fmla="*/ 37 h 37"/>
                <a:gd name="T8" fmla="*/ 0 w 457"/>
                <a:gd name="T9" fmla="*/ 0 h 37"/>
              </a:gdLst>
              <a:ahLst/>
              <a:cxnLst>
                <a:cxn ang="0">
                  <a:pos x="T0" y="T1"/>
                </a:cxn>
                <a:cxn ang="0">
                  <a:pos x="T2" y="T3"/>
                </a:cxn>
                <a:cxn ang="0">
                  <a:pos x="T4" y="T5"/>
                </a:cxn>
                <a:cxn ang="0">
                  <a:pos x="T6" y="T7"/>
                </a:cxn>
                <a:cxn ang="0">
                  <a:pos x="T8" y="T9"/>
                </a:cxn>
              </a:cxnLst>
              <a:rect l="0" t="0" r="r" b="b"/>
              <a:pathLst>
                <a:path w="457" h="37">
                  <a:moveTo>
                    <a:pt x="0" y="0"/>
                  </a:moveTo>
                  <a:lnTo>
                    <a:pt x="457" y="0"/>
                  </a:lnTo>
                  <a:lnTo>
                    <a:pt x="457" y="37"/>
                  </a:lnTo>
                  <a:lnTo>
                    <a:pt x="6" y="37"/>
                  </a:lnTo>
                  <a:lnTo>
                    <a:pt x="0" y="0"/>
                  </a:lnTo>
                  <a:close/>
                </a:path>
              </a:pathLst>
            </a:custGeom>
            <a:solidFill>
              <a:srgbClr val="808080"/>
            </a:solidFill>
            <a:ln w="6350">
              <a:solidFill>
                <a:srgbClr val="000000"/>
              </a:solidFill>
              <a:prstDash val="solid"/>
              <a:round/>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44" name="Freeform 179"/>
            <p:cNvSpPr>
              <a:spLocks/>
            </p:cNvSpPr>
            <p:nvPr/>
          </p:nvSpPr>
          <p:spPr bwMode="auto">
            <a:xfrm>
              <a:off x="1142" y="2216"/>
              <a:ext cx="63" cy="77"/>
            </a:xfrm>
            <a:custGeom>
              <a:avLst/>
              <a:gdLst>
                <a:gd name="T0" fmla="*/ 180 w 191"/>
                <a:gd name="T1" fmla="*/ 0 h 232"/>
                <a:gd name="T2" fmla="*/ 2 w 191"/>
                <a:gd name="T3" fmla="*/ 166 h 232"/>
                <a:gd name="T4" fmla="*/ 0 w 191"/>
                <a:gd name="T5" fmla="*/ 232 h 232"/>
                <a:gd name="T6" fmla="*/ 191 w 191"/>
                <a:gd name="T7" fmla="*/ 76 h 232"/>
                <a:gd name="T8" fmla="*/ 180 w 191"/>
                <a:gd name="T9" fmla="*/ 0 h 232"/>
              </a:gdLst>
              <a:ahLst/>
              <a:cxnLst>
                <a:cxn ang="0">
                  <a:pos x="T0" y="T1"/>
                </a:cxn>
                <a:cxn ang="0">
                  <a:pos x="T2" y="T3"/>
                </a:cxn>
                <a:cxn ang="0">
                  <a:pos x="T4" y="T5"/>
                </a:cxn>
                <a:cxn ang="0">
                  <a:pos x="T6" y="T7"/>
                </a:cxn>
                <a:cxn ang="0">
                  <a:pos x="T8" y="T9"/>
                </a:cxn>
              </a:cxnLst>
              <a:rect l="0" t="0" r="r" b="b"/>
              <a:pathLst>
                <a:path w="191" h="232">
                  <a:moveTo>
                    <a:pt x="180" y="0"/>
                  </a:moveTo>
                  <a:lnTo>
                    <a:pt x="2" y="166"/>
                  </a:lnTo>
                  <a:lnTo>
                    <a:pt x="0" y="232"/>
                  </a:lnTo>
                  <a:lnTo>
                    <a:pt x="191" y="76"/>
                  </a:lnTo>
                  <a:lnTo>
                    <a:pt x="180" y="0"/>
                  </a:lnTo>
                  <a:close/>
                </a:path>
              </a:pathLst>
            </a:custGeom>
            <a:solidFill>
              <a:srgbClr val="C0C0C0"/>
            </a:solidFill>
            <a:ln w="6350">
              <a:solidFill>
                <a:srgbClr val="000000"/>
              </a:solidFill>
              <a:prstDash val="solid"/>
              <a:round/>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45" name="Freeform 180"/>
            <p:cNvSpPr>
              <a:spLocks/>
            </p:cNvSpPr>
            <p:nvPr/>
          </p:nvSpPr>
          <p:spPr bwMode="auto">
            <a:xfrm>
              <a:off x="1125" y="2011"/>
              <a:ext cx="97" cy="664"/>
            </a:xfrm>
            <a:custGeom>
              <a:avLst/>
              <a:gdLst>
                <a:gd name="T0" fmla="*/ 289 w 289"/>
                <a:gd name="T1" fmla="*/ 0 h 1991"/>
                <a:gd name="T2" fmla="*/ 0 w 289"/>
                <a:gd name="T3" fmla="*/ 117 h 1991"/>
                <a:gd name="T4" fmla="*/ 0 w 289"/>
                <a:gd name="T5" fmla="*/ 1991 h 1991"/>
                <a:gd name="T6" fmla="*/ 54 w 289"/>
                <a:gd name="T7" fmla="*/ 1991 h 1991"/>
                <a:gd name="T8" fmla="*/ 54 w 289"/>
                <a:gd name="T9" fmla="*/ 288 h 1991"/>
                <a:gd name="T10" fmla="*/ 289 w 289"/>
                <a:gd name="T11" fmla="*/ 189 h 1991"/>
                <a:gd name="T12" fmla="*/ 289 w 289"/>
                <a:gd name="T13" fmla="*/ 0 h 1991"/>
              </a:gdLst>
              <a:ahLst/>
              <a:cxnLst>
                <a:cxn ang="0">
                  <a:pos x="T0" y="T1"/>
                </a:cxn>
                <a:cxn ang="0">
                  <a:pos x="T2" y="T3"/>
                </a:cxn>
                <a:cxn ang="0">
                  <a:pos x="T4" y="T5"/>
                </a:cxn>
                <a:cxn ang="0">
                  <a:pos x="T6" y="T7"/>
                </a:cxn>
                <a:cxn ang="0">
                  <a:pos x="T8" y="T9"/>
                </a:cxn>
                <a:cxn ang="0">
                  <a:pos x="T10" y="T11"/>
                </a:cxn>
                <a:cxn ang="0">
                  <a:pos x="T12" y="T13"/>
                </a:cxn>
              </a:cxnLst>
              <a:rect l="0" t="0" r="r" b="b"/>
              <a:pathLst>
                <a:path w="289" h="1991">
                  <a:moveTo>
                    <a:pt x="289" y="0"/>
                  </a:moveTo>
                  <a:lnTo>
                    <a:pt x="0" y="117"/>
                  </a:lnTo>
                  <a:lnTo>
                    <a:pt x="0" y="1991"/>
                  </a:lnTo>
                  <a:lnTo>
                    <a:pt x="54" y="1991"/>
                  </a:lnTo>
                  <a:lnTo>
                    <a:pt x="54" y="288"/>
                  </a:lnTo>
                  <a:lnTo>
                    <a:pt x="289" y="189"/>
                  </a:lnTo>
                  <a:lnTo>
                    <a:pt x="289" y="0"/>
                  </a:lnTo>
                  <a:close/>
                </a:path>
              </a:pathLst>
            </a:custGeom>
            <a:solidFill>
              <a:srgbClr val="9F9F9F"/>
            </a:solidFill>
            <a:ln w="6350">
              <a:solidFill>
                <a:srgbClr val="000000"/>
              </a:solidFill>
              <a:prstDash val="solid"/>
              <a:round/>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46" name="Freeform 181"/>
            <p:cNvSpPr>
              <a:spLocks/>
            </p:cNvSpPr>
            <p:nvPr/>
          </p:nvSpPr>
          <p:spPr bwMode="auto">
            <a:xfrm>
              <a:off x="1122" y="2675"/>
              <a:ext cx="553" cy="144"/>
            </a:xfrm>
            <a:custGeom>
              <a:avLst/>
              <a:gdLst>
                <a:gd name="T0" fmla="*/ 0 w 1657"/>
                <a:gd name="T1" fmla="*/ 433 h 433"/>
                <a:gd name="T2" fmla="*/ 0 w 1657"/>
                <a:gd name="T3" fmla="*/ 0 h 433"/>
                <a:gd name="T4" fmla="*/ 361 w 1657"/>
                <a:gd name="T5" fmla="*/ 0 h 433"/>
                <a:gd name="T6" fmla="*/ 433 w 1657"/>
                <a:gd name="T7" fmla="*/ 72 h 433"/>
                <a:gd name="T8" fmla="*/ 649 w 1657"/>
                <a:gd name="T9" fmla="*/ 72 h 433"/>
                <a:gd name="T10" fmla="*/ 720 w 1657"/>
                <a:gd name="T11" fmla="*/ 145 h 433"/>
                <a:gd name="T12" fmla="*/ 1441 w 1657"/>
                <a:gd name="T13" fmla="*/ 145 h 433"/>
                <a:gd name="T14" fmla="*/ 1441 w 1657"/>
                <a:gd name="T15" fmla="*/ 289 h 433"/>
                <a:gd name="T16" fmla="*/ 1657 w 1657"/>
                <a:gd name="T17" fmla="*/ 289 h 433"/>
                <a:gd name="T18" fmla="*/ 1657 w 1657"/>
                <a:gd name="T19" fmla="*/ 433 h 433"/>
                <a:gd name="T20" fmla="*/ 0 w 1657"/>
                <a:gd name="T21" fmla="*/ 433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57" h="433">
                  <a:moveTo>
                    <a:pt x="0" y="433"/>
                  </a:moveTo>
                  <a:lnTo>
                    <a:pt x="0" y="0"/>
                  </a:lnTo>
                  <a:lnTo>
                    <a:pt x="361" y="0"/>
                  </a:lnTo>
                  <a:lnTo>
                    <a:pt x="433" y="72"/>
                  </a:lnTo>
                  <a:lnTo>
                    <a:pt x="649" y="72"/>
                  </a:lnTo>
                  <a:lnTo>
                    <a:pt x="720" y="145"/>
                  </a:lnTo>
                  <a:lnTo>
                    <a:pt x="1441" y="145"/>
                  </a:lnTo>
                  <a:lnTo>
                    <a:pt x="1441" y="289"/>
                  </a:lnTo>
                  <a:lnTo>
                    <a:pt x="1657" y="289"/>
                  </a:lnTo>
                  <a:lnTo>
                    <a:pt x="1657" y="433"/>
                  </a:lnTo>
                  <a:lnTo>
                    <a:pt x="0" y="433"/>
                  </a:lnTo>
                  <a:close/>
                </a:path>
              </a:pathLst>
            </a:custGeom>
            <a:solidFill>
              <a:srgbClr val="C0C0C0"/>
            </a:solidFill>
            <a:ln w="6350">
              <a:solidFill>
                <a:srgbClr val="000000"/>
              </a:solidFill>
              <a:prstDash val="solid"/>
              <a:round/>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47" name="Rectangle 182"/>
            <p:cNvSpPr>
              <a:spLocks noChangeArrowheads="1"/>
            </p:cNvSpPr>
            <p:nvPr/>
          </p:nvSpPr>
          <p:spPr bwMode="auto">
            <a:xfrm>
              <a:off x="1124" y="2773"/>
              <a:ext cx="405" cy="44"/>
            </a:xfrm>
            <a:prstGeom prst="rect">
              <a:avLst/>
            </a:prstGeom>
            <a:solidFill>
              <a:srgbClr val="C0C0C0"/>
            </a:solidFill>
            <a:ln w="6350">
              <a:solidFill>
                <a:srgbClr val="000000"/>
              </a:solidFill>
              <a:miter lim="800000"/>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48" name="Line 183"/>
            <p:cNvSpPr>
              <a:spLocks noChangeShapeType="1"/>
            </p:cNvSpPr>
            <p:nvPr/>
          </p:nvSpPr>
          <p:spPr bwMode="auto">
            <a:xfrm>
              <a:off x="1104" y="2474"/>
              <a:ext cx="1" cy="84"/>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49" name="Freeform 184"/>
            <p:cNvSpPr>
              <a:spLocks/>
            </p:cNvSpPr>
            <p:nvPr/>
          </p:nvSpPr>
          <p:spPr bwMode="auto">
            <a:xfrm>
              <a:off x="1089" y="2558"/>
              <a:ext cx="36" cy="42"/>
            </a:xfrm>
            <a:custGeom>
              <a:avLst/>
              <a:gdLst>
                <a:gd name="T0" fmla="*/ 0 w 108"/>
                <a:gd name="T1" fmla="*/ 126 h 126"/>
                <a:gd name="T2" fmla="*/ 0 w 108"/>
                <a:gd name="T3" fmla="*/ 0 h 126"/>
                <a:gd name="T4" fmla="*/ 108 w 108"/>
                <a:gd name="T5" fmla="*/ 0 h 126"/>
                <a:gd name="T6" fmla="*/ 108 w 108"/>
                <a:gd name="T7" fmla="*/ 45 h 126"/>
                <a:gd name="T8" fmla="*/ 36 w 108"/>
                <a:gd name="T9" fmla="*/ 45 h 126"/>
                <a:gd name="T10" fmla="*/ 36 w 108"/>
                <a:gd name="T11" fmla="*/ 126 h 126"/>
                <a:gd name="T12" fmla="*/ 0 w 108"/>
                <a:gd name="T13" fmla="*/ 126 h 126"/>
              </a:gdLst>
              <a:ahLst/>
              <a:cxnLst>
                <a:cxn ang="0">
                  <a:pos x="T0" y="T1"/>
                </a:cxn>
                <a:cxn ang="0">
                  <a:pos x="T2" y="T3"/>
                </a:cxn>
                <a:cxn ang="0">
                  <a:pos x="T4" y="T5"/>
                </a:cxn>
                <a:cxn ang="0">
                  <a:pos x="T6" y="T7"/>
                </a:cxn>
                <a:cxn ang="0">
                  <a:pos x="T8" y="T9"/>
                </a:cxn>
                <a:cxn ang="0">
                  <a:pos x="T10" y="T11"/>
                </a:cxn>
                <a:cxn ang="0">
                  <a:pos x="T12" y="T13"/>
                </a:cxn>
              </a:cxnLst>
              <a:rect l="0" t="0" r="r" b="b"/>
              <a:pathLst>
                <a:path w="108" h="126">
                  <a:moveTo>
                    <a:pt x="0" y="126"/>
                  </a:moveTo>
                  <a:lnTo>
                    <a:pt x="0" y="0"/>
                  </a:lnTo>
                  <a:lnTo>
                    <a:pt x="108" y="0"/>
                  </a:lnTo>
                  <a:lnTo>
                    <a:pt x="108" y="45"/>
                  </a:lnTo>
                  <a:lnTo>
                    <a:pt x="36" y="45"/>
                  </a:lnTo>
                  <a:lnTo>
                    <a:pt x="36" y="126"/>
                  </a:lnTo>
                  <a:lnTo>
                    <a:pt x="0" y="126"/>
                  </a:lnTo>
                  <a:close/>
                </a:path>
              </a:pathLst>
            </a:custGeom>
            <a:solidFill>
              <a:srgbClr val="C0C0C0"/>
            </a:solidFill>
            <a:ln w="6350">
              <a:solidFill>
                <a:srgbClr val="000000"/>
              </a:solidFill>
              <a:prstDash val="solid"/>
              <a:round/>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50" name="Freeform 185"/>
            <p:cNvSpPr>
              <a:spLocks/>
            </p:cNvSpPr>
            <p:nvPr/>
          </p:nvSpPr>
          <p:spPr bwMode="auto">
            <a:xfrm>
              <a:off x="1291" y="2528"/>
              <a:ext cx="122" cy="174"/>
            </a:xfrm>
            <a:custGeom>
              <a:avLst/>
              <a:gdLst>
                <a:gd name="T0" fmla="*/ 0 w 368"/>
                <a:gd name="T1" fmla="*/ 0 h 523"/>
                <a:gd name="T2" fmla="*/ 368 w 368"/>
                <a:gd name="T3" fmla="*/ 523 h 523"/>
                <a:gd name="T4" fmla="*/ 314 w 368"/>
                <a:gd name="T5" fmla="*/ 513 h 523"/>
                <a:gd name="T6" fmla="*/ 0 w 368"/>
                <a:gd name="T7" fmla="*/ 72 h 523"/>
                <a:gd name="T8" fmla="*/ 0 w 368"/>
                <a:gd name="T9" fmla="*/ 0 h 523"/>
              </a:gdLst>
              <a:ahLst/>
              <a:cxnLst>
                <a:cxn ang="0">
                  <a:pos x="T0" y="T1"/>
                </a:cxn>
                <a:cxn ang="0">
                  <a:pos x="T2" y="T3"/>
                </a:cxn>
                <a:cxn ang="0">
                  <a:pos x="T4" y="T5"/>
                </a:cxn>
                <a:cxn ang="0">
                  <a:pos x="T6" y="T7"/>
                </a:cxn>
                <a:cxn ang="0">
                  <a:pos x="T8" y="T9"/>
                </a:cxn>
              </a:cxnLst>
              <a:rect l="0" t="0" r="r" b="b"/>
              <a:pathLst>
                <a:path w="368" h="523">
                  <a:moveTo>
                    <a:pt x="0" y="0"/>
                  </a:moveTo>
                  <a:lnTo>
                    <a:pt x="368" y="523"/>
                  </a:lnTo>
                  <a:lnTo>
                    <a:pt x="314" y="513"/>
                  </a:lnTo>
                  <a:lnTo>
                    <a:pt x="0" y="72"/>
                  </a:lnTo>
                  <a:lnTo>
                    <a:pt x="0" y="0"/>
                  </a:lnTo>
                  <a:close/>
                </a:path>
              </a:pathLst>
            </a:custGeom>
            <a:solidFill>
              <a:srgbClr val="9F9F9F"/>
            </a:solidFill>
            <a:ln w="6350">
              <a:solidFill>
                <a:srgbClr val="000000"/>
              </a:solidFill>
              <a:prstDash val="solid"/>
              <a:round/>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51" name="Freeform 186"/>
            <p:cNvSpPr>
              <a:spLocks/>
            </p:cNvSpPr>
            <p:nvPr/>
          </p:nvSpPr>
          <p:spPr bwMode="auto">
            <a:xfrm>
              <a:off x="1026" y="2627"/>
              <a:ext cx="96" cy="192"/>
            </a:xfrm>
            <a:custGeom>
              <a:avLst/>
              <a:gdLst>
                <a:gd name="T0" fmla="*/ 216 w 288"/>
                <a:gd name="T1" fmla="*/ 0 h 577"/>
                <a:gd name="T2" fmla="*/ 0 w 288"/>
                <a:gd name="T3" fmla="*/ 216 h 577"/>
                <a:gd name="T4" fmla="*/ 0 w 288"/>
                <a:gd name="T5" fmla="*/ 577 h 577"/>
                <a:gd name="T6" fmla="*/ 288 w 288"/>
                <a:gd name="T7" fmla="*/ 577 h 577"/>
                <a:gd name="T8" fmla="*/ 288 w 288"/>
                <a:gd name="T9" fmla="*/ 144 h 577"/>
                <a:gd name="T10" fmla="*/ 216 w 288"/>
                <a:gd name="T11" fmla="*/ 0 h 577"/>
              </a:gdLst>
              <a:ahLst/>
              <a:cxnLst>
                <a:cxn ang="0">
                  <a:pos x="T0" y="T1"/>
                </a:cxn>
                <a:cxn ang="0">
                  <a:pos x="T2" y="T3"/>
                </a:cxn>
                <a:cxn ang="0">
                  <a:pos x="T4" y="T5"/>
                </a:cxn>
                <a:cxn ang="0">
                  <a:pos x="T6" y="T7"/>
                </a:cxn>
                <a:cxn ang="0">
                  <a:pos x="T8" y="T9"/>
                </a:cxn>
                <a:cxn ang="0">
                  <a:pos x="T10" y="T11"/>
                </a:cxn>
              </a:cxnLst>
              <a:rect l="0" t="0" r="r" b="b"/>
              <a:pathLst>
                <a:path w="288" h="577">
                  <a:moveTo>
                    <a:pt x="216" y="0"/>
                  </a:moveTo>
                  <a:lnTo>
                    <a:pt x="0" y="216"/>
                  </a:lnTo>
                  <a:lnTo>
                    <a:pt x="0" y="577"/>
                  </a:lnTo>
                  <a:lnTo>
                    <a:pt x="288" y="577"/>
                  </a:lnTo>
                  <a:lnTo>
                    <a:pt x="288" y="144"/>
                  </a:lnTo>
                  <a:lnTo>
                    <a:pt x="216" y="0"/>
                  </a:lnTo>
                  <a:close/>
                </a:path>
              </a:pathLst>
            </a:custGeom>
            <a:solidFill>
              <a:srgbClr val="C0C0C0"/>
            </a:solidFill>
            <a:ln w="6350">
              <a:solidFill>
                <a:srgbClr val="000000"/>
              </a:solidFill>
              <a:prstDash val="solid"/>
              <a:round/>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52" name="Rectangle 187"/>
            <p:cNvSpPr>
              <a:spLocks noChangeArrowheads="1"/>
            </p:cNvSpPr>
            <p:nvPr/>
          </p:nvSpPr>
          <p:spPr bwMode="auto">
            <a:xfrm>
              <a:off x="1004" y="2913"/>
              <a:ext cx="668" cy="24"/>
            </a:xfrm>
            <a:prstGeom prst="rect">
              <a:avLst/>
            </a:prstGeom>
            <a:solidFill>
              <a:srgbClr val="9F9F9F"/>
            </a:solidFill>
            <a:ln w="6350">
              <a:solidFill>
                <a:srgbClr val="000000"/>
              </a:solidFill>
              <a:miter lim="800000"/>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53" name="Rectangle 188"/>
            <p:cNvSpPr>
              <a:spLocks noChangeArrowheads="1"/>
            </p:cNvSpPr>
            <p:nvPr/>
          </p:nvSpPr>
          <p:spPr bwMode="auto">
            <a:xfrm>
              <a:off x="1004" y="2869"/>
              <a:ext cx="668" cy="40"/>
            </a:xfrm>
            <a:prstGeom prst="rect">
              <a:avLst/>
            </a:prstGeom>
            <a:solidFill>
              <a:srgbClr val="9F9F9F"/>
            </a:solidFill>
            <a:ln w="6350">
              <a:solidFill>
                <a:srgbClr val="000000"/>
              </a:solidFill>
              <a:miter lim="800000"/>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54" name="Rectangle 189"/>
            <p:cNvSpPr>
              <a:spLocks noChangeArrowheads="1"/>
            </p:cNvSpPr>
            <p:nvPr/>
          </p:nvSpPr>
          <p:spPr bwMode="auto">
            <a:xfrm>
              <a:off x="1004" y="2821"/>
              <a:ext cx="668" cy="44"/>
            </a:xfrm>
            <a:prstGeom prst="rect">
              <a:avLst/>
            </a:prstGeom>
            <a:solidFill>
              <a:srgbClr val="9F9F9F"/>
            </a:solidFill>
            <a:ln w="6350">
              <a:solidFill>
                <a:srgbClr val="000000"/>
              </a:solidFill>
              <a:miter lim="800000"/>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55" name="Rectangle 190"/>
            <p:cNvSpPr>
              <a:spLocks noChangeArrowheads="1"/>
            </p:cNvSpPr>
            <p:nvPr/>
          </p:nvSpPr>
          <p:spPr bwMode="auto">
            <a:xfrm>
              <a:off x="1585" y="2785"/>
              <a:ext cx="68" cy="20"/>
            </a:xfrm>
            <a:prstGeom prst="rect">
              <a:avLst/>
            </a:prstGeom>
            <a:solidFill>
              <a:srgbClr val="9F9F9F"/>
            </a:solidFill>
            <a:ln w="6350">
              <a:solidFill>
                <a:srgbClr val="000000"/>
              </a:solidFill>
              <a:miter lim="800000"/>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56" name="Oval 191"/>
            <p:cNvSpPr>
              <a:spLocks noChangeArrowheads="1"/>
            </p:cNvSpPr>
            <p:nvPr/>
          </p:nvSpPr>
          <p:spPr bwMode="auto">
            <a:xfrm>
              <a:off x="1074" y="2603"/>
              <a:ext cx="48" cy="48"/>
            </a:xfrm>
            <a:prstGeom prst="ellipse">
              <a:avLst/>
            </a:prstGeom>
            <a:solidFill>
              <a:srgbClr val="9F9F9F"/>
            </a:solidFill>
            <a:ln w="6350">
              <a:solidFill>
                <a:srgbClr val="000000"/>
              </a:solidFill>
              <a:round/>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57" name="Rectangle 192"/>
            <p:cNvSpPr>
              <a:spLocks noChangeArrowheads="1"/>
            </p:cNvSpPr>
            <p:nvPr/>
          </p:nvSpPr>
          <p:spPr bwMode="auto">
            <a:xfrm>
              <a:off x="1245" y="2509"/>
              <a:ext cx="44" cy="44"/>
            </a:xfrm>
            <a:prstGeom prst="rect">
              <a:avLst/>
            </a:prstGeom>
            <a:solidFill>
              <a:srgbClr val="808080"/>
            </a:solidFill>
            <a:ln w="6350">
              <a:solidFill>
                <a:srgbClr val="000000"/>
              </a:solidFill>
              <a:miter lim="800000"/>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58" name="Freeform 193"/>
            <p:cNvSpPr>
              <a:spLocks/>
            </p:cNvSpPr>
            <p:nvPr/>
          </p:nvSpPr>
          <p:spPr bwMode="auto">
            <a:xfrm>
              <a:off x="1219" y="2483"/>
              <a:ext cx="191" cy="192"/>
            </a:xfrm>
            <a:custGeom>
              <a:avLst/>
              <a:gdLst>
                <a:gd name="T0" fmla="*/ 72 w 575"/>
                <a:gd name="T1" fmla="*/ 576 h 576"/>
                <a:gd name="T2" fmla="*/ 72 w 575"/>
                <a:gd name="T3" fmla="*/ 72 h 576"/>
                <a:gd name="T4" fmla="*/ 575 w 575"/>
                <a:gd name="T5" fmla="*/ 72 h 576"/>
                <a:gd name="T6" fmla="*/ 575 w 575"/>
                <a:gd name="T7" fmla="*/ 0 h 576"/>
                <a:gd name="T8" fmla="*/ 0 w 575"/>
                <a:gd name="T9" fmla="*/ 0 h 576"/>
                <a:gd name="T10" fmla="*/ 0 w 575"/>
                <a:gd name="T11" fmla="*/ 576 h 576"/>
                <a:gd name="T12" fmla="*/ 72 w 575"/>
                <a:gd name="T13" fmla="*/ 576 h 576"/>
              </a:gdLst>
              <a:ahLst/>
              <a:cxnLst>
                <a:cxn ang="0">
                  <a:pos x="T0" y="T1"/>
                </a:cxn>
                <a:cxn ang="0">
                  <a:pos x="T2" y="T3"/>
                </a:cxn>
                <a:cxn ang="0">
                  <a:pos x="T4" y="T5"/>
                </a:cxn>
                <a:cxn ang="0">
                  <a:pos x="T6" y="T7"/>
                </a:cxn>
                <a:cxn ang="0">
                  <a:pos x="T8" y="T9"/>
                </a:cxn>
                <a:cxn ang="0">
                  <a:pos x="T10" y="T11"/>
                </a:cxn>
                <a:cxn ang="0">
                  <a:pos x="T12" y="T13"/>
                </a:cxn>
              </a:cxnLst>
              <a:rect l="0" t="0" r="r" b="b"/>
              <a:pathLst>
                <a:path w="575" h="576">
                  <a:moveTo>
                    <a:pt x="72" y="576"/>
                  </a:moveTo>
                  <a:lnTo>
                    <a:pt x="72" y="72"/>
                  </a:lnTo>
                  <a:lnTo>
                    <a:pt x="575" y="72"/>
                  </a:lnTo>
                  <a:lnTo>
                    <a:pt x="575" y="0"/>
                  </a:lnTo>
                  <a:lnTo>
                    <a:pt x="0" y="0"/>
                  </a:lnTo>
                  <a:lnTo>
                    <a:pt x="0" y="576"/>
                  </a:lnTo>
                  <a:lnTo>
                    <a:pt x="72" y="576"/>
                  </a:lnTo>
                  <a:close/>
                </a:path>
              </a:pathLst>
            </a:custGeom>
            <a:solidFill>
              <a:srgbClr val="C0C0C0"/>
            </a:solidFill>
            <a:ln w="6350">
              <a:solidFill>
                <a:srgbClr val="000000"/>
              </a:solidFill>
              <a:prstDash val="solid"/>
              <a:round/>
              <a:headEnd/>
              <a:tailEnd/>
            </a:ln>
          </p:spPr>
          <p:txBody>
            <a:bodyPr/>
            <a:lstStyle/>
            <a:p>
              <a:endParaRPr lang="zh-CN" altLang="en-US" b="1">
                <a:latin typeface="微软雅黑" panose="020B0503020204020204" pitchFamily="34" charset="-122"/>
                <a:ea typeface="微软雅黑" panose="020B0503020204020204" pitchFamily="34" charset="-122"/>
              </a:endParaRPr>
            </a:p>
          </p:txBody>
        </p:sp>
        <p:grpSp>
          <p:nvGrpSpPr>
            <p:cNvPr id="59" name="Group 194"/>
            <p:cNvGrpSpPr>
              <a:grpSpLocks/>
            </p:cNvGrpSpPr>
            <p:nvPr/>
          </p:nvGrpSpPr>
          <p:grpSpPr bwMode="auto">
            <a:xfrm>
              <a:off x="1062" y="2302"/>
              <a:ext cx="214" cy="194"/>
              <a:chOff x="1062" y="2302"/>
              <a:chExt cx="214" cy="194"/>
            </a:xfrm>
          </p:grpSpPr>
          <p:sp>
            <p:nvSpPr>
              <p:cNvPr id="82" name="Oval 195"/>
              <p:cNvSpPr>
                <a:spLocks noChangeArrowheads="1"/>
              </p:cNvSpPr>
              <p:nvPr/>
            </p:nvSpPr>
            <p:spPr bwMode="auto">
              <a:xfrm>
                <a:off x="1081" y="2302"/>
                <a:ext cx="195" cy="194"/>
              </a:xfrm>
              <a:prstGeom prst="ellipse">
                <a:avLst/>
              </a:prstGeom>
              <a:solidFill>
                <a:srgbClr val="808080"/>
              </a:solidFill>
              <a:ln w="6350">
                <a:solidFill>
                  <a:srgbClr val="000000"/>
                </a:solidFill>
                <a:round/>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83" name="Oval 196"/>
              <p:cNvSpPr>
                <a:spLocks noChangeArrowheads="1"/>
              </p:cNvSpPr>
              <p:nvPr/>
            </p:nvSpPr>
            <p:spPr bwMode="auto">
              <a:xfrm>
                <a:off x="1062" y="2302"/>
                <a:ext cx="195" cy="194"/>
              </a:xfrm>
              <a:prstGeom prst="ellipse">
                <a:avLst/>
              </a:prstGeom>
              <a:solidFill>
                <a:srgbClr val="C0C0C0"/>
              </a:solidFill>
              <a:ln w="6350">
                <a:solidFill>
                  <a:srgbClr val="000000"/>
                </a:solidFill>
                <a:round/>
                <a:headEnd/>
                <a:tailEnd/>
              </a:ln>
            </p:spPr>
            <p:txBody>
              <a:bodyPr/>
              <a:lstStyle/>
              <a:p>
                <a:endParaRPr lang="zh-CN" altLang="en-US" b="1">
                  <a:latin typeface="微软雅黑" panose="020B0503020204020204" pitchFamily="34" charset="-122"/>
                  <a:ea typeface="微软雅黑" panose="020B0503020204020204" pitchFamily="34" charset="-122"/>
                </a:endParaRPr>
              </a:p>
            </p:txBody>
          </p:sp>
        </p:grpSp>
        <p:grpSp>
          <p:nvGrpSpPr>
            <p:cNvPr id="60" name="Group 197"/>
            <p:cNvGrpSpPr>
              <a:grpSpLocks/>
            </p:cNvGrpSpPr>
            <p:nvPr/>
          </p:nvGrpSpPr>
          <p:grpSpPr bwMode="auto">
            <a:xfrm>
              <a:off x="1146" y="2677"/>
              <a:ext cx="73" cy="188"/>
              <a:chOff x="1146" y="2677"/>
              <a:chExt cx="73" cy="188"/>
            </a:xfrm>
          </p:grpSpPr>
          <p:sp>
            <p:nvSpPr>
              <p:cNvPr id="73" name="Rectangle 198"/>
              <p:cNvSpPr>
                <a:spLocks noChangeArrowheads="1"/>
              </p:cNvSpPr>
              <p:nvPr/>
            </p:nvSpPr>
            <p:spPr bwMode="auto">
              <a:xfrm>
                <a:off x="1148" y="2677"/>
                <a:ext cx="69" cy="188"/>
              </a:xfrm>
              <a:prstGeom prst="rect">
                <a:avLst/>
              </a:prstGeom>
              <a:solidFill>
                <a:srgbClr val="C0C0C0"/>
              </a:solidFill>
              <a:ln w="6350">
                <a:solidFill>
                  <a:srgbClr val="000000"/>
                </a:solidFill>
                <a:miter lim="800000"/>
                <a:headEnd/>
                <a:tailEnd/>
              </a:ln>
            </p:spPr>
            <p:txBody>
              <a:bodyPr/>
              <a:lstStyle/>
              <a:p>
                <a:endParaRPr lang="zh-CN" altLang="en-US" b="1">
                  <a:latin typeface="微软雅黑" panose="020B0503020204020204" pitchFamily="34" charset="-122"/>
                  <a:ea typeface="微软雅黑" panose="020B0503020204020204" pitchFamily="34" charset="-122"/>
                </a:endParaRPr>
              </a:p>
            </p:txBody>
          </p:sp>
          <p:grpSp>
            <p:nvGrpSpPr>
              <p:cNvPr id="74" name="Group 199"/>
              <p:cNvGrpSpPr>
                <a:grpSpLocks/>
              </p:cNvGrpSpPr>
              <p:nvPr/>
            </p:nvGrpSpPr>
            <p:grpSpPr bwMode="auto">
              <a:xfrm>
                <a:off x="1146" y="2699"/>
                <a:ext cx="73" cy="145"/>
                <a:chOff x="1146" y="2699"/>
                <a:chExt cx="73" cy="145"/>
              </a:xfrm>
            </p:grpSpPr>
            <p:sp>
              <p:nvSpPr>
                <p:cNvPr id="75" name="Line 200"/>
                <p:cNvSpPr>
                  <a:spLocks noChangeShapeType="1"/>
                </p:cNvSpPr>
                <p:nvPr/>
              </p:nvSpPr>
              <p:spPr bwMode="auto">
                <a:xfrm>
                  <a:off x="1146" y="2723"/>
                  <a:ext cx="73" cy="1"/>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76" name="Line 201"/>
                <p:cNvSpPr>
                  <a:spLocks noChangeShapeType="1"/>
                </p:cNvSpPr>
                <p:nvPr/>
              </p:nvSpPr>
              <p:spPr bwMode="auto">
                <a:xfrm>
                  <a:off x="1146" y="2795"/>
                  <a:ext cx="73" cy="1"/>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77" name="Line 202"/>
                <p:cNvSpPr>
                  <a:spLocks noChangeShapeType="1"/>
                </p:cNvSpPr>
                <p:nvPr/>
              </p:nvSpPr>
              <p:spPr bwMode="auto">
                <a:xfrm>
                  <a:off x="1146" y="2771"/>
                  <a:ext cx="73" cy="1"/>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78" name="Line 203"/>
                <p:cNvSpPr>
                  <a:spLocks noChangeShapeType="1"/>
                </p:cNvSpPr>
                <p:nvPr/>
              </p:nvSpPr>
              <p:spPr bwMode="auto">
                <a:xfrm>
                  <a:off x="1146" y="2747"/>
                  <a:ext cx="73" cy="1"/>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79" name="Line 204"/>
                <p:cNvSpPr>
                  <a:spLocks noChangeShapeType="1"/>
                </p:cNvSpPr>
                <p:nvPr/>
              </p:nvSpPr>
              <p:spPr bwMode="auto">
                <a:xfrm>
                  <a:off x="1146" y="2699"/>
                  <a:ext cx="73" cy="1"/>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80" name="Line 205"/>
                <p:cNvSpPr>
                  <a:spLocks noChangeShapeType="1"/>
                </p:cNvSpPr>
                <p:nvPr/>
              </p:nvSpPr>
              <p:spPr bwMode="auto">
                <a:xfrm>
                  <a:off x="1146" y="2819"/>
                  <a:ext cx="73" cy="1"/>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81" name="Line 206"/>
                <p:cNvSpPr>
                  <a:spLocks noChangeShapeType="1"/>
                </p:cNvSpPr>
                <p:nvPr/>
              </p:nvSpPr>
              <p:spPr bwMode="auto">
                <a:xfrm>
                  <a:off x="1146" y="2843"/>
                  <a:ext cx="73" cy="1"/>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grpSp>
        </p:grpSp>
        <p:sp>
          <p:nvSpPr>
            <p:cNvPr id="61" name="Rectangle 207"/>
            <p:cNvSpPr>
              <a:spLocks noChangeArrowheads="1"/>
            </p:cNvSpPr>
            <p:nvPr/>
          </p:nvSpPr>
          <p:spPr bwMode="auto">
            <a:xfrm>
              <a:off x="1605" y="2725"/>
              <a:ext cx="20" cy="44"/>
            </a:xfrm>
            <a:prstGeom prst="rect">
              <a:avLst/>
            </a:prstGeom>
            <a:solidFill>
              <a:srgbClr val="C0C0C0"/>
            </a:solidFill>
            <a:ln w="6350">
              <a:solidFill>
                <a:srgbClr val="000000"/>
              </a:solidFill>
              <a:miter lim="800000"/>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62" name="Freeform 208"/>
            <p:cNvSpPr>
              <a:spLocks/>
            </p:cNvSpPr>
            <p:nvPr/>
          </p:nvSpPr>
          <p:spPr bwMode="auto">
            <a:xfrm>
              <a:off x="1470" y="2231"/>
              <a:ext cx="55" cy="93"/>
            </a:xfrm>
            <a:custGeom>
              <a:avLst/>
              <a:gdLst>
                <a:gd name="T0" fmla="*/ 136 w 163"/>
                <a:gd name="T1" fmla="*/ 0 h 279"/>
                <a:gd name="T2" fmla="*/ 0 w 163"/>
                <a:gd name="T3" fmla="*/ 234 h 279"/>
                <a:gd name="T4" fmla="*/ 27 w 163"/>
                <a:gd name="T5" fmla="*/ 279 h 279"/>
                <a:gd name="T6" fmla="*/ 163 w 163"/>
                <a:gd name="T7" fmla="*/ 9 h 279"/>
                <a:gd name="T8" fmla="*/ 136 w 163"/>
                <a:gd name="T9" fmla="*/ 0 h 279"/>
              </a:gdLst>
              <a:ahLst/>
              <a:cxnLst>
                <a:cxn ang="0">
                  <a:pos x="T0" y="T1"/>
                </a:cxn>
                <a:cxn ang="0">
                  <a:pos x="T2" y="T3"/>
                </a:cxn>
                <a:cxn ang="0">
                  <a:pos x="T4" y="T5"/>
                </a:cxn>
                <a:cxn ang="0">
                  <a:pos x="T6" y="T7"/>
                </a:cxn>
                <a:cxn ang="0">
                  <a:pos x="T8" y="T9"/>
                </a:cxn>
              </a:cxnLst>
              <a:rect l="0" t="0" r="r" b="b"/>
              <a:pathLst>
                <a:path w="163" h="279">
                  <a:moveTo>
                    <a:pt x="136" y="0"/>
                  </a:moveTo>
                  <a:lnTo>
                    <a:pt x="0" y="234"/>
                  </a:lnTo>
                  <a:lnTo>
                    <a:pt x="27" y="279"/>
                  </a:lnTo>
                  <a:lnTo>
                    <a:pt x="163" y="9"/>
                  </a:lnTo>
                  <a:lnTo>
                    <a:pt x="136" y="0"/>
                  </a:lnTo>
                  <a:close/>
                </a:path>
              </a:pathLst>
            </a:custGeom>
            <a:solidFill>
              <a:srgbClr val="BFBFDF"/>
            </a:solidFill>
            <a:ln w="6350">
              <a:solidFill>
                <a:srgbClr val="000000"/>
              </a:solidFill>
              <a:prstDash val="solid"/>
              <a:round/>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63" name="Freeform 209"/>
            <p:cNvSpPr>
              <a:spLocks/>
            </p:cNvSpPr>
            <p:nvPr/>
          </p:nvSpPr>
          <p:spPr bwMode="auto">
            <a:xfrm>
              <a:off x="1404" y="2191"/>
              <a:ext cx="106" cy="28"/>
            </a:xfrm>
            <a:custGeom>
              <a:avLst/>
              <a:gdLst>
                <a:gd name="T0" fmla="*/ 306 w 316"/>
                <a:gd name="T1" fmla="*/ 0 h 83"/>
                <a:gd name="T2" fmla="*/ 0 w 316"/>
                <a:gd name="T3" fmla="*/ 45 h 83"/>
                <a:gd name="T4" fmla="*/ 45 w 316"/>
                <a:gd name="T5" fmla="*/ 83 h 83"/>
                <a:gd name="T6" fmla="*/ 316 w 316"/>
                <a:gd name="T7" fmla="*/ 27 h 83"/>
                <a:gd name="T8" fmla="*/ 306 w 316"/>
                <a:gd name="T9" fmla="*/ 0 h 83"/>
              </a:gdLst>
              <a:ahLst/>
              <a:cxnLst>
                <a:cxn ang="0">
                  <a:pos x="T0" y="T1"/>
                </a:cxn>
                <a:cxn ang="0">
                  <a:pos x="T2" y="T3"/>
                </a:cxn>
                <a:cxn ang="0">
                  <a:pos x="T4" y="T5"/>
                </a:cxn>
                <a:cxn ang="0">
                  <a:pos x="T6" y="T7"/>
                </a:cxn>
                <a:cxn ang="0">
                  <a:pos x="T8" y="T9"/>
                </a:cxn>
              </a:cxnLst>
              <a:rect l="0" t="0" r="r" b="b"/>
              <a:pathLst>
                <a:path w="316" h="83">
                  <a:moveTo>
                    <a:pt x="306" y="0"/>
                  </a:moveTo>
                  <a:lnTo>
                    <a:pt x="0" y="45"/>
                  </a:lnTo>
                  <a:lnTo>
                    <a:pt x="45" y="83"/>
                  </a:lnTo>
                  <a:lnTo>
                    <a:pt x="316" y="27"/>
                  </a:lnTo>
                  <a:lnTo>
                    <a:pt x="306" y="0"/>
                  </a:lnTo>
                  <a:close/>
                </a:path>
              </a:pathLst>
            </a:custGeom>
            <a:solidFill>
              <a:srgbClr val="BFBFDF"/>
            </a:solidFill>
            <a:ln w="6350">
              <a:solidFill>
                <a:srgbClr val="000000"/>
              </a:solidFill>
              <a:prstDash val="solid"/>
              <a:round/>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64" name="Freeform 210"/>
            <p:cNvSpPr>
              <a:spLocks/>
            </p:cNvSpPr>
            <p:nvPr/>
          </p:nvSpPr>
          <p:spPr bwMode="auto">
            <a:xfrm>
              <a:off x="1166" y="1977"/>
              <a:ext cx="393" cy="618"/>
            </a:xfrm>
            <a:custGeom>
              <a:avLst/>
              <a:gdLst>
                <a:gd name="T0" fmla="*/ 38 w 1181"/>
                <a:gd name="T1" fmla="*/ 67 h 1855"/>
                <a:gd name="T2" fmla="*/ 20 w 1181"/>
                <a:gd name="T3" fmla="*/ 121 h 1855"/>
                <a:gd name="T4" fmla="*/ 5 w 1181"/>
                <a:gd name="T5" fmla="*/ 189 h 1855"/>
                <a:gd name="T6" fmla="*/ 0 w 1181"/>
                <a:gd name="T7" fmla="*/ 261 h 1855"/>
                <a:gd name="T8" fmla="*/ 0 w 1181"/>
                <a:gd name="T9" fmla="*/ 333 h 1855"/>
                <a:gd name="T10" fmla="*/ 15 w 1181"/>
                <a:gd name="T11" fmla="*/ 427 h 1855"/>
                <a:gd name="T12" fmla="*/ 29 w 1181"/>
                <a:gd name="T13" fmla="*/ 544 h 1855"/>
                <a:gd name="T14" fmla="*/ 56 w 1181"/>
                <a:gd name="T15" fmla="*/ 675 h 1855"/>
                <a:gd name="T16" fmla="*/ 101 w 1181"/>
                <a:gd name="T17" fmla="*/ 825 h 1855"/>
                <a:gd name="T18" fmla="*/ 168 w 1181"/>
                <a:gd name="T19" fmla="*/ 969 h 1855"/>
                <a:gd name="T20" fmla="*/ 276 w 1181"/>
                <a:gd name="T21" fmla="*/ 1140 h 1855"/>
                <a:gd name="T22" fmla="*/ 384 w 1181"/>
                <a:gd name="T23" fmla="*/ 1302 h 1855"/>
                <a:gd name="T24" fmla="*/ 474 w 1181"/>
                <a:gd name="T25" fmla="*/ 1410 h 1855"/>
                <a:gd name="T26" fmla="*/ 599 w 1181"/>
                <a:gd name="T27" fmla="*/ 1540 h 1855"/>
                <a:gd name="T28" fmla="*/ 730 w 1181"/>
                <a:gd name="T29" fmla="*/ 1648 h 1855"/>
                <a:gd name="T30" fmla="*/ 847 w 1181"/>
                <a:gd name="T31" fmla="*/ 1734 h 1855"/>
                <a:gd name="T32" fmla="*/ 932 w 1181"/>
                <a:gd name="T33" fmla="*/ 1788 h 1855"/>
                <a:gd name="T34" fmla="*/ 1017 w 1181"/>
                <a:gd name="T35" fmla="*/ 1828 h 1855"/>
                <a:gd name="T36" fmla="*/ 1086 w 1181"/>
                <a:gd name="T37" fmla="*/ 1855 h 1855"/>
                <a:gd name="T38" fmla="*/ 1140 w 1181"/>
                <a:gd name="T39" fmla="*/ 1855 h 1855"/>
                <a:gd name="T40" fmla="*/ 1181 w 1181"/>
                <a:gd name="T41" fmla="*/ 1833 h 1855"/>
                <a:gd name="T42" fmla="*/ 78 w 1181"/>
                <a:gd name="T43" fmla="*/ 0 h 1855"/>
                <a:gd name="T44" fmla="*/ 38 w 1181"/>
                <a:gd name="T45" fmla="*/ 67 h 18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81" h="1855">
                  <a:moveTo>
                    <a:pt x="38" y="67"/>
                  </a:moveTo>
                  <a:lnTo>
                    <a:pt x="20" y="121"/>
                  </a:lnTo>
                  <a:lnTo>
                    <a:pt x="5" y="189"/>
                  </a:lnTo>
                  <a:lnTo>
                    <a:pt x="0" y="261"/>
                  </a:lnTo>
                  <a:lnTo>
                    <a:pt x="0" y="333"/>
                  </a:lnTo>
                  <a:lnTo>
                    <a:pt x="15" y="427"/>
                  </a:lnTo>
                  <a:lnTo>
                    <a:pt x="29" y="544"/>
                  </a:lnTo>
                  <a:lnTo>
                    <a:pt x="56" y="675"/>
                  </a:lnTo>
                  <a:lnTo>
                    <a:pt x="101" y="825"/>
                  </a:lnTo>
                  <a:lnTo>
                    <a:pt x="168" y="969"/>
                  </a:lnTo>
                  <a:lnTo>
                    <a:pt x="276" y="1140"/>
                  </a:lnTo>
                  <a:lnTo>
                    <a:pt x="384" y="1302"/>
                  </a:lnTo>
                  <a:lnTo>
                    <a:pt x="474" y="1410"/>
                  </a:lnTo>
                  <a:lnTo>
                    <a:pt x="599" y="1540"/>
                  </a:lnTo>
                  <a:lnTo>
                    <a:pt x="730" y="1648"/>
                  </a:lnTo>
                  <a:lnTo>
                    <a:pt x="847" y="1734"/>
                  </a:lnTo>
                  <a:lnTo>
                    <a:pt x="932" y="1788"/>
                  </a:lnTo>
                  <a:lnTo>
                    <a:pt x="1017" y="1828"/>
                  </a:lnTo>
                  <a:lnTo>
                    <a:pt x="1086" y="1855"/>
                  </a:lnTo>
                  <a:lnTo>
                    <a:pt x="1140" y="1855"/>
                  </a:lnTo>
                  <a:lnTo>
                    <a:pt x="1181" y="1833"/>
                  </a:lnTo>
                  <a:lnTo>
                    <a:pt x="78" y="0"/>
                  </a:lnTo>
                  <a:lnTo>
                    <a:pt x="38" y="67"/>
                  </a:lnTo>
                  <a:close/>
                </a:path>
              </a:pathLst>
            </a:custGeom>
            <a:solidFill>
              <a:srgbClr val="808080"/>
            </a:solidFill>
            <a:ln w="6350">
              <a:solidFill>
                <a:srgbClr val="000000"/>
              </a:solidFill>
              <a:prstDash val="solid"/>
              <a:round/>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65" name="Freeform 211"/>
            <p:cNvSpPr>
              <a:spLocks/>
            </p:cNvSpPr>
            <p:nvPr/>
          </p:nvSpPr>
          <p:spPr bwMode="auto">
            <a:xfrm>
              <a:off x="1189" y="1975"/>
              <a:ext cx="370" cy="613"/>
            </a:xfrm>
            <a:custGeom>
              <a:avLst/>
              <a:gdLst>
                <a:gd name="T0" fmla="*/ 9 w 1112"/>
                <a:gd name="T1" fmla="*/ 0 h 1838"/>
                <a:gd name="T2" fmla="*/ 0 w 1112"/>
                <a:gd name="T3" fmla="*/ 36 h 1838"/>
                <a:gd name="T4" fmla="*/ 0 w 1112"/>
                <a:gd name="T5" fmla="*/ 117 h 1838"/>
                <a:gd name="T6" fmla="*/ 5 w 1112"/>
                <a:gd name="T7" fmla="*/ 212 h 1838"/>
                <a:gd name="T8" fmla="*/ 14 w 1112"/>
                <a:gd name="T9" fmla="*/ 288 h 1838"/>
                <a:gd name="T10" fmla="*/ 27 w 1112"/>
                <a:gd name="T11" fmla="*/ 387 h 1838"/>
                <a:gd name="T12" fmla="*/ 45 w 1112"/>
                <a:gd name="T13" fmla="*/ 504 h 1838"/>
                <a:gd name="T14" fmla="*/ 72 w 1112"/>
                <a:gd name="T15" fmla="*/ 626 h 1838"/>
                <a:gd name="T16" fmla="*/ 126 w 1112"/>
                <a:gd name="T17" fmla="*/ 780 h 1838"/>
                <a:gd name="T18" fmla="*/ 207 w 1112"/>
                <a:gd name="T19" fmla="*/ 956 h 1838"/>
                <a:gd name="T20" fmla="*/ 297 w 1112"/>
                <a:gd name="T21" fmla="*/ 1100 h 1838"/>
                <a:gd name="T22" fmla="*/ 405 w 1112"/>
                <a:gd name="T23" fmla="*/ 1253 h 1838"/>
                <a:gd name="T24" fmla="*/ 503 w 1112"/>
                <a:gd name="T25" fmla="*/ 1370 h 1838"/>
                <a:gd name="T26" fmla="*/ 580 w 1112"/>
                <a:gd name="T27" fmla="*/ 1449 h 1838"/>
                <a:gd name="T28" fmla="*/ 652 w 1112"/>
                <a:gd name="T29" fmla="*/ 1523 h 1838"/>
                <a:gd name="T30" fmla="*/ 728 w 1112"/>
                <a:gd name="T31" fmla="*/ 1595 h 1838"/>
                <a:gd name="T32" fmla="*/ 813 w 1112"/>
                <a:gd name="T33" fmla="*/ 1665 h 1838"/>
                <a:gd name="T34" fmla="*/ 872 w 1112"/>
                <a:gd name="T35" fmla="*/ 1712 h 1838"/>
                <a:gd name="T36" fmla="*/ 935 w 1112"/>
                <a:gd name="T37" fmla="*/ 1752 h 1838"/>
                <a:gd name="T38" fmla="*/ 1004 w 1112"/>
                <a:gd name="T39" fmla="*/ 1791 h 1838"/>
                <a:gd name="T40" fmla="*/ 1062 w 1112"/>
                <a:gd name="T41" fmla="*/ 1829 h 1838"/>
                <a:gd name="T42" fmla="*/ 1098 w 1112"/>
                <a:gd name="T43" fmla="*/ 1838 h 1838"/>
                <a:gd name="T44" fmla="*/ 1112 w 1112"/>
                <a:gd name="T45" fmla="*/ 1811 h 1838"/>
                <a:gd name="T46" fmla="*/ 1109 w 1112"/>
                <a:gd name="T47" fmla="*/ 1773 h 1838"/>
                <a:gd name="T48" fmla="*/ 1100 w 1112"/>
                <a:gd name="T49" fmla="*/ 1730 h 1838"/>
                <a:gd name="T50" fmla="*/ 1085 w 1112"/>
                <a:gd name="T51" fmla="*/ 1653 h 1838"/>
                <a:gd name="T52" fmla="*/ 1067 w 1112"/>
                <a:gd name="T53" fmla="*/ 1553 h 1838"/>
                <a:gd name="T54" fmla="*/ 1044 w 1112"/>
                <a:gd name="T55" fmla="*/ 1460 h 1838"/>
                <a:gd name="T56" fmla="*/ 1017 w 1112"/>
                <a:gd name="T57" fmla="*/ 1350 h 1838"/>
                <a:gd name="T58" fmla="*/ 981 w 1112"/>
                <a:gd name="T59" fmla="*/ 1235 h 1838"/>
                <a:gd name="T60" fmla="*/ 941 w 1112"/>
                <a:gd name="T61" fmla="*/ 1143 h 1838"/>
                <a:gd name="T62" fmla="*/ 908 w 1112"/>
                <a:gd name="T63" fmla="*/ 1064 h 1838"/>
                <a:gd name="T64" fmla="*/ 855 w 1112"/>
                <a:gd name="T65" fmla="*/ 959 h 1838"/>
                <a:gd name="T66" fmla="*/ 804 w 1112"/>
                <a:gd name="T67" fmla="*/ 866 h 1838"/>
                <a:gd name="T68" fmla="*/ 743 w 1112"/>
                <a:gd name="T69" fmla="*/ 765 h 1838"/>
                <a:gd name="T70" fmla="*/ 647 w 1112"/>
                <a:gd name="T71" fmla="*/ 639 h 1838"/>
                <a:gd name="T72" fmla="*/ 580 w 1112"/>
                <a:gd name="T73" fmla="*/ 549 h 1838"/>
                <a:gd name="T74" fmla="*/ 482 w 1112"/>
                <a:gd name="T75" fmla="*/ 426 h 1838"/>
                <a:gd name="T76" fmla="*/ 391 w 1112"/>
                <a:gd name="T77" fmla="*/ 338 h 1838"/>
                <a:gd name="T78" fmla="*/ 301 w 1112"/>
                <a:gd name="T79" fmla="*/ 246 h 1838"/>
                <a:gd name="T80" fmla="*/ 234 w 1112"/>
                <a:gd name="T81" fmla="*/ 180 h 1838"/>
                <a:gd name="T82" fmla="*/ 162 w 1112"/>
                <a:gd name="T83" fmla="*/ 111 h 1838"/>
                <a:gd name="T84" fmla="*/ 108 w 1112"/>
                <a:gd name="T85" fmla="*/ 63 h 1838"/>
                <a:gd name="T86" fmla="*/ 54 w 1112"/>
                <a:gd name="T87" fmla="*/ 18 h 1838"/>
                <a:gd name="T88" fmla="*/ 9 w 1112"/>
                <a:gd name="T89" fmla="*/ 0 h 1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12" h="1838">
                  <a:moveTo>
                    <a:pt x="9" y="0"/>
                  </a:moveTo>
                  <a:lnTo>
                    <a:pt x="0" y="36"/>
                  </a:lnTo>
                  <a:lnTo>
                    <a:pt x="0" y="117"/>
                  </a:lnTo>
                  <a:lnTo>
                    <a:pt x="5" y="212"/>
                  </a:lnTo>
                  <a:lnTo>
                    <a:pt x="14" y="288"/>
                  </a:lnTo>
                  <a:lnTo>
                    <a:pt x="27" y="387"/>
                  </a:lnTo>
                  <a:lnTo>
                    <a:pt x="45" y="504"/>
                  </a:lnTo>
                  <a:lnTo>
                    <a:pt x="72" y="626"/>
                  </a:lnTo>
                  <a:lnTo>
                    <a:pt x="126" y="780"/>
                  </a:lnTo>
                  <a:lnTo>
                    <a:pt x="207" y="956"/>
                  </a:lnTo>
                  <a:lnTo>
                    <a:pt x="297" y="1100"/>
                  </a:lnTo>
                  <a:lnTo>
                    <a:pt x="405" y="1253"/>
                  </a:lnTo>
                  <a:lnTo>
                    <a:pt x="503" y="1370"/>
                  </a:lnTo>
                  <a:lnTo>
                    <a:pt x="580" y="1449"/>
                  </a:lnTo>
                  <a:lnTo>
                    <a:pt x="652" y="1523"/>
                  </a:lnTo>
                  <a:lnTo>
                    <a:pt x="728" y="1595"/>
                  </a:lnTo>
                  <a:lnTo>
                    <a:pt x="813" y="1665"/>
                  </a:lnTo>
                  <a:lnTo>
                    <a:pt x="872" y="1712"/>
                  </a:lnTo>
                  <a:lnTo>
                    <a:pt x="935" y="1752"/>
                  </a:lnTo>
                  <a:lnTo>
                    <a:pt x="1004" y="1791"/>
                  </a:lnTo>
                  <a:lnTo>
                    <a:pt x="1062" y="1829"/>
                  </a:lnTo>
                  <a:lnTo>
                    <a:pt x="1098" y="1838"/>
                  </a:lnTo>
                  <a:lnTo>
                    <a:pt x="1112" y="1811"/>
                  </a:lnTo>
                  <a:lnTo>
                    <a:pt x="1109" y="1773"/>
                  </a:lnTo>
                  <a:lnTo>
                    <a:pt x="1100" y="1730"/>
                  </a:lnTo>
                  <a:lnTo>
                    <a:pt x="1085" y="1653"/>
                  </a:lnTo>
                  <a:lnTo>
                    <a:pt x="1067" y="1553"/>
                  </a:lnTo>
                  <a:lnTo>
                    <a:pt x="1044" y="1460"/>
                  </a:lnTo>
                  <a:lnTo>
                    <a:pt x="1017" y="1350"/>
                  </a:lnTo>
                  <a:lnTo>
                    <a:pt x="981" y="1235"/>
                  </a:lnTo>
                  <a:lnTo>
                    <a:pt x="941" y="1143"/>
                  </a:lnTo>
                  <a:lnTo>
                    <a:pt x="908" y="1064"/>
                  </a:lnTo>
                  <a:lnTo>
                    <a:pt x="855" y="959"/>
                  </a:lnTo>
                  <a:lnTo>
                    <a:pt x="804" y="866"/>
                  </a:lnTo>
                  <a:lnTo>
                    <a:pt x="743" y="765"/>
                  </a:lnTo>
                  <a:lnTo>
                    <a:pt x="647" y="639"/>
                  </a:lnTo>
                  <a:lnTo>
                    <a:pt x="580" y="549"/>
                  </a:lnTo>
                  <a:lnTo>
                    <a:pt x="482" y="426"/>
                  </a:lnTo>
                  <a:lnTo>
                    <a:pt x="391" y="338"/>
                  </a:lnTo>
                  <a:lnTo>
                    <a:pt x="301" y="246"/>
                  </a:lnTo>
                  <a:lnTo>
                    <a:pt x="234" y="180"/>
                  </a:lnTo>
                  <a:lnTo>
                    <a:pt x="162" y="111"/>
                  </a:lnTo>
                  <a:lnTo>
                    <a:pt x="108" y="63"/>
                  </a:lnTo>
                  <a:lnTo>
                    <a:pt x="54" y="18"/>
                  </a:lnTo>
                  <a:lnTo>
                    <a:pt x="9" y="0"/>
                  </a:lnTo>
                  <a:close/>
                </a:path>
              </a:pathLst>
            </a:custGeom>
            <a:solidFill>
              <a:srgbClr val="C0C0C0"/>
            </a:solidFill>
            <a:ln w="6350">
              <a:solidFill>
                <a:srgbClr val="000000"/>
              </a:solidFill>
              <a:prstDash val="solid"/>
              <a:round/>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66" name="Freeform 212"/>
            <p:cNvSpPr>
              <a:spLocks/>
            </p:cNvSpPr>
            <p:nvPr/>
          </p:nvSpPr>
          <p:spPr bwMode="auto">
            <a:xfrm>
              <a:off x="1202" y="2131"/>
              <a:ext cx="365" cy="27"/>
            </a:xfrm>
            <a:custGeom>
              <a:avLst/>
              <a:gdLst>
                <a:gd name="T0" fmla="*/ 0 w 1093"/>
                <a:gd name="T1" fmla="*/ 0 h 81"/>
                <a:gd name="T2" fmla="*/ 1093 w 1093"/>
                <a:gd name="T3" fmla="*/ 45 h 81"/>
                <a:gd name="T4" fmla="*/ 1084 w 1093"/>
                <a:gd name="T5" fmla="*/ 81 h 81"/>
                <a:gd name="T6" fmla="*/ 4 w 1093"/>
                <a:gd name="T7" fmla="*/ 36 h 81"/>
                <a:gd name="T8" fmla="*/ 0 w 1093"/>
                <a:gd name="T9" fmla="*/ 0 h 81"/>
              </a:gdLst>
              <a:ahLst/>
              <a:cxnLst>
                <a:cxn ang="0">
                  <a:pos x="T0" y="T1"/>
                </a:cxn>
                <a:cxn ang="0">
                  <a:pos x="T2" y="T3"/>
                </a:cxn>
                <a:cxn ang="0">
                  <a:pos x="T4" y="T5"/>
                </a:cxn>
                <a:cxn ang="0">
                  <a:pos x="T6" y="T7"/>
                </a:cxn>
                <a:cxn ang="0">
                  <a:pos x="T8" y="T9"/>
                </a:cxn>
              </a:cxnLst>
              <a:rect l="0" t="0" r="r" b="b"/>
              <a:pathLst>
                <a:path w="1093" h="81">
                  <a:moveTo>
                    <a:pt x="0" y="0"/>
                  </a:moveTo>
                  <a:lnTo>
                    <a:pt x="1093" y="45"/>
                  </a:lnTo>
                  <a:lnTo>
                    <a:pt x="1084" y="81"/>
                  </a:lnTo>
                  <a:lnTo>
                    <a:pt x="4" y="36"/>
                  </a:lnTo>
                  <a:lnTo>
                    <a:pt x="0" y="0"/>
                  </a:lnTo>
                  <a:close/>
                </a:path>
              </a:pathLst>
            </a:custGeom>
            <a:solidFill>
              <a:srgbClr val="DFDFFF"/>
            </a:solidFill>
            <a:ln w="6350">
              <a:solidFill>
                <a:srgbClr val="000000"/>
              </a:solidFill>
              <a:prstDash val="solid"/>
              <a:round/>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67" name="Freeform 213"/>
            <p:cNvSpPr>
              <a:spLocks/>
            </p:cNvSpPr>
            <p:nvPr/>
          </p:nvSpPr>
          <p:spPr bwMode="auto">
            <a:xfrm>
              <a:off x="1452" y="2212"/>
              <a:ext cx="130" cy="320"/>
            </a:xfrm>
            <a:custGeom>
              <a:avLst/>
              <a:gdLst>
                <a:gd name="T0" fmla="*/ 343 w 388"/>
                <a:gd name="T1" fmla="*/ 20 h 960"/>
                <a:gd name="T2" fmla="*/ 0 w 388"/>
                <a:gd name="T3" fmla="*/ 938 h 960"/>
                <a:gd name="T4" fmla="*/ 31 w 388"/>
                <a:gd name="T5" fmla="*/ 960 h 960"/>
                <a:gd name="T6" fmla="*/ 388 w 388"/>
                <a:gd name="T7" fmla="*/ 0 h 960"/>
                <a:gd name="T8" fmla="*/ 343 w 388"/>
                <a:gd name="T9" fmla="*/ 20 h 960"/>
              </a:gdLst>
              <a:ahLst/>
              <a:cxnLst>
                <a:cxn ang="0">
                  <a:pos x="T0" y="T1"/>
                </a:cxn>
                <a:cxn ang="0">
                  <a:pos x="T2" y="T3"/>
                </a:cxn>
                <a:cxn ang="0">
                  <a:pos x="T4" y="T5"/>
                </a:cxn>
                <a:cxn ang="0">
                  <a:pos x="T6" y="T7"/>
                </a:cxn>
                <a:cxn ang="0">
                  <a:pos x="T8" y="T9"/>
                </a:cxn>
              </a:cxnLst>
              <a:rect l="0" t="0" r="r" b="b"/>
              <a:pathLst>
                <a:path w="388" h="960">
                  <a:moveTo>
                    <a:pt x="343" y="20"/>
                  </a:moveTo>
                  <a:lnTo>
                    <a:pt x="0" y="938"/>
                  </a:lnTo>
                  <a:lnTo>
                    <a:pt x="31" y="960"/>
                  </a:lnTo>
                  <a:lnTo>
                    <a:pt x="388" y="0"/>
                  </a:lnTo>
                  <a:lnTo>
                    <a:pt x="343" y="20"/>
                  </a:lnTo>
                  <a:close/>
                </a:path>
              </a:pathLst>
            </a:custGeom>
            <a:solidFill>
              <a:srgbClr val="DFDFFF"/>
            </a:solidFill>
            <a:ln w="6350">
              <a:solidFill>
                <a:srgbClr val="000000"/>
              </a:solidFill>
              <a:prstDash val="solid"/>
              <a:round/>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68" name="Freeform 214"/>
            <p:cNvSpPr>
              <a:spLocks/>
            </p:cNvSpPr>
            <p:nvPr/>
          </p:nvSpPr>
          <p:spPr bwMode="auto">
            <a:xfrm>
              <a:off x="1497" y="2150"/>
              <a:ext cx="107" cy="88"/>
            </a:xfrm>
            <a:custGeom>
              <a:avLst/>
              <a:gdLst>
                <a:gd name="T0" fmla="*/ 239 w 320"/>
                <a:gd name="T1" fmla="*/ 0 h 263"/>
                <a:gd name="T2" fmla="*/ 13 w 320"/>
                <a:gd name="T3" fmla="*/ 81 h 263"/>
                <a:gd name="T4" fmla="*/ 4 w 320"/>
                <a:gd name="T5" fmla="*/ 95 h 263"/>
                <a:gd name="T6" fmla="*/ 0 w 320"/>
                <a:gd name="T7" fmla="*/ 122 h 263"/>
                <a:gd name="T8" fmla="*/ 3 w 320"/>
                <a:gd name="T9" fmla="*/ 159 h 263"/>
                <a:gd name="T10" fmla="*/ 6 w 320"/>
                <a:gd name="T11" fmla="*/ 182 h 263"/>
                <a:gd name="T12" fmla="*/ 19 w 320"/>
                <a:gd name="T13" fmla="*/ 215 h 263"/>
                <a:gd name="T14" fmla="*/ 42 w 320"/>
                <a:gd name="T15" fmla="*/ 240 h 263"/>
                <a:gd name="T16" fmla="*/ 73 w 320"/>
                <a:gd name="T17" fmla="*/ 258 h 263"/>
                <a:gd name="T18" fmla="*/ 91 w 320"/>
                <a:gd name="T19" fmla="*/ 263 h 263"/>
                <a:gd name="T20" fmla="*/ 109 w 320"/>
                <a:gd name="T21" fmla="*/ 263 h 263"/>
                <a:gd name="T22" fmla="*/ 320 w 320"/>
                <a:gd name="T23" fmla="*/ 162 h 263"/>
                <a:gd name="T24" fmla="*/ 280 w 320"/>
                <a:gd name="T25" fmla="*/ 131 h 263"/>
                <a:gd name="T26" fmla="*/ 257 w 320"/>
                <a:gd name="T27" fmla="*/ 99 h 263"/>
                <a:gd name="T28" fmla="*/ 239 w 320"/>
                <a:gd name="T29" fmla="*/ 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0" h="263">
                  <a:moveTo>
                    <a:pt x="239" y="0"/>
                  </a:moveTo>
                  <a:lnTo>
                    <a:pt x="13" y="81"/>
                  </a:lnTo>
                  <a:lnTo>
                    <a:pt x="4" y="95"/>
                  </a:lnTo>
                  <a:lnTo>
                    <a:pt x="0" y="122"/>
                  </a:lnTo>
                  <a:lnTo>
                    <a:pt x="3" y="159"/>
                  </a:lnTo>
                  <a:lnTo>
                    <a:pt x="6" y="182"/>
                  </a:lnTo>
                  <a:lnTo>
                    <a:pt x="19" y="215"/>
                  </a:lnTo>
                  <a:lnTo>
                    <a:pt x="42" y="240"/>
                  </a:lnTo>
                  <a:lnTo>
                    <a:pt x="73" y="258"/>
                  </a:lnTo>
                  <a:lnTo>
                    <a:pt x="91" y="263"/>
                  </a:lnTo>
                  <a:lnTo>
                    <a:pt x="109" y="263"/>
                  </a:lnTo>
                  <a:lnTo>
                    <a:pt x="320" y="162"/>
                  </a:lnTo>
                  <a:lnTo>
                    <a:pt x="280" y="131"/>
                  </a:lnTo>
                  <a:lnTo>
                    <a:pt x="257" y="99"/>
                  </a:lnTo>
                  <a:lnTo>
                    <a:pt x="239" y="0"/>
                  </a:lnTo>
                  <a:close/>
                </a:path>
              </a:pathLst>
            </a:custGeom>
            <a:solidFill>
              <a:srgbClr val="BFBFDF"/>
            </a:solidFill>
            <a:ln w="6350">
              <a:solidFill>
                <a:srgbClr val="000000"/>
              </a:solidFill>
              <a:prstDash val="solid"/>
              <a:round/>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69" name="Freeform 215"/>
            <p:cNvSpPr>
              <a:spLocks/>
            </p:cNvSpPr>
            <p:nvPr/>
          </p:nvSpPr>
          <p:spPr bwMode="auto">
            <a:xfrm>
              <a:off x="1559" y="2139"/>
              <a:ext cx="60" cy="82"/>
            </a:xfrm>
            <a:custGeom>
              <a:avLst/>
              <a:gdLst>
                <a:gd name="T0" fmla="*/ 104 w 178"/>
                <a:gd name="T1" fmla="*/ 36 h 246"/>
                <a:gd name="T2" fmla="*/ 95 w 178"/>
                <a:gd name="T3" fmla="*/ 21 h 246"/>
                <a:gd name="T4" fmla="*/ 77 w 178"/>
                <a:gd name="T5" fmla="*/ 7 h 246"/>
                <a:gd name="T6" fmla="*/ 46 w 178"/>
                <a:gd name="T7" fmla="*/ 0 h 246"/>
                <a:gd name="T8" fmla="*/ 28 w 178"/>
                <a:gd name="T9" fmla="*/ 3 h 246"/>
                <a:gd name="T10" fmla="*/ 16 w 178"/>
                <a:gd name="T11" fmla="*/ 16 h 246"/>
                <a:gd name="T12" fmla="*/ 6 w 178"/>
                <a:gd name="T13" fmla="*/ 36 h 246"/>
                <a:gd name="T14" fmla="*/ 0 w 178"/>
                <a:gd name="T15" fmla="*/ 66 h 246"/>
                <a:gd name="T16" fmla="*/ 1 w 178"/>
                <a:gd name="T17" fmla="*/ 82 h 246"/>
                <a:gd name="T18" fmla="*/ 4 w 178"/>
                <a:gd name="T19" fmla="*/ 105 h 246"/>
                <a:gd name="T20" fmla="*/ 12 w 178"/>
                <a:gd name="T21" fmla="*/ 138 h 246"/>
                <a:gd name="T22" fmla="*/ 25 w 178"/>
                <a:gd name="T23" fmla="*/ 165 h 246"/>
                <a:gd name="T24" fmla="*/ 40 w 178"/>
                <a:gd name="T25" fmla="*/ 189 h 246"/>
                <a:gd name="T26" fmla="*/ 56 w 178"/>
                <a:gd name="T27" fmla="*/ 210 h 246"/>
                <a:gd name="T28" fmla="*/ 74 w 178"/>
                <a:gd name="T29" fmla="*/ 228 h 246"/>
                <a:gd name="T30" fmla="*/ 97 w 178"/>
                <a:gd name="T31" fmla="*/ 238 h 246"/>
                <a:gd name="T32" fmla="*/ 124 w 178"/>
                <a:gd name="T33" fmla="*/ 246 h 246"/>
                <a:gd name="T34" fmla="*/ 146 w 178"/>
                <a:gd name="T35" fmla="*/ 246 h 246"/>
                <a:gd name="T36" fmla="*/ 167 w 178"/>
                <a:gd name="T37" fmla="*/ 234 h 246"/>
                <a:gd name="T38" fmla="*/ 176 w 178"/>
                <a:gd name="T39" fmla="*/ 214 h 246"/>
                <a:gd name="T40" fmla="*/ 178 w 178"/>
                <a:gd name="T41" fmla="*/ 187 h 246"/>
                <a:gd name="T42" fmla="*/ 172 w 178"/>
                <a:gd name="T43" fmla="*/ 157 h 246"/>
                <a:gd name="T44" fmla="*/ 158 w 178"/>
                <a:gd name="T45" fmla="*/ 117 h 246"/>
                <a:gd name="T46" fmla="*/ 127 w 178"/>
                <a:gd name="T47" fmla="*/ 66 h 246"/>
                <a:gd name="T48" fmla="*/ 104 w 178"/>
                <a:gd name="T49" fmla="*/ 3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8" h="246">
                  <a:moveTo>
                    <a:pt x="104" y="36"/>
                  </a:moveTo>
                  <a:lnTo>
                    <a:pt x="95" y="21"/>
                  </a:lnTo>
                  <a:lnTo>
                    <a:pt x="77" y="7"/>
                  </a:lnTo>
                  <a:lnTo>
                    <a:pt x="46" y="0"/>
                  </a:lnTo>
                  <a:lnTo>
                    <a:pt x="28" y="3"/>
                  </a:lnTo>
                  <a:lnTo>
                    <a:pt x="16" y="16"/>
                  </a:lnTo>
                  <a:lnTo>
                    <a:pt x="6" y="36"/>
                  </a:lnTo>
                  <a:lnTo>
                    <a:pt x="0" y="66"/>
                  </a:lnTo>
                  <a:lnTo>
                    <a:pt x="1" y="82"/>
                  </a:lnTo>
                  <a:lnTo>
                    <a:pt x="4" y="105"/>
                  </a:lnTo>
                  <a:lnTo>
                    <a:pt x="12" y="138"/>
                  </a:lnTo>
                  <a:lnTo>
                    <a:pt x="25" y="165"/>
                  </a:lnTo>
                  <a:lnTo>
                    <a:pt x="40" y="189"/>
                  </a:lnTo>
                  <a:lnTo>
                    <a:pt x="56" y="210"/>
                  </a:lnTo>
                  <a:lnTo>
                    <a:pt x="74" y="228"/>
                  </a:lnTo>
                  <a:lnTo>
                    <a:pt x="97" y="238"/>
                  </a:lnTo>
                  <a:lnTo>
                    <a:pt x="124" y="246"/>
                  </a:lnTo>
                  <a:lnTo>
                    <a:pt x="146" y="246"/>
                  </a:lnTo>
                  <a:lnTo>
                    <a:pt x="167" y="234"/>
                  </a:lnTo>
                  <a:lnTo>
                    <a:pt x="176" y="214"/>
                  </a:lnTo>
                  <a:lnTo>
                    <a:pt x="178" y="187"/>
                  </a:lnTo>
                  <a:lnTo>
                    <a:pt x="172" y="157"/>
                  </a:lnTo>
                  <a:lnTo>
                    <a:pt x="158" y="117"/>
                  </a:lnTo>
                  <a:lnTo>
                    <a:pt x="127" y="66"/>
                  </a:lnTo>
                  <a:lnTo>
                    <a:pt x="104" y="36"/>
                  </a:lnTo>
                  <a:close/>
                </a:path>
              </a:pathLst>
            </a:custGeom>
            <a:solidFill>
              <a:srgbClr val="C0C0C0"/>
            </a:solidFill>
            <a:ln w="6350">
              <a:solidFill>
                <a:srgbClr val="000000"/>
              </a:solidFill>
              <a:prstDash val="solid"/>
              <a:round/>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70" name="Freeform 216"/>
            <p:cNvSpPr>
              <a:spLocks/>
            </p:cNvSpPr>
            <p:nvPr/>
          </p:nvSpPr>
          <p:spPr bwMode="auto">
            <a:xfrm>
              <a:off x="1576" y="2143"/>
              <a:ext cx="73" cy="59"/>
            </a:xfrm>
            <a:custGeom>
              <a:avLst/>
              <a:gdLst>
                <a:gd name="T0" fmla="*/ 16 w 219"/>
                <a:gd name="T1" fmla="*/ 39 h 176"/>
                <a:gd name="T2" fmla="*/ 154 w 219"/>
                <a:gd name="T3" fmla="*/ 5 h 176"/>
                <a:gd name="T4" fmla="*/ 187 w 219"/>
                <a:gd name="T5" fmla="*/ 0 h 176"/>
                <a:gd name="T6" fmla="*/ 210 w 219"/>
                <a:gd name="T7" fmla="*/ 5 h 176"/>
                <a:gd name="T8" fmla="*/ 217 w 219"/>
                <a:gd name="T9" fmla="*/ 14 h 176"/>
                <a:gd name="T10" fmla="*/ 219 w 219"/>
                <a:gd name="T11" fmla="*/ 32 h 176"/>
                <a:gd name="T12" fmla="*/ 210 w 219"/>
                <a:gd name="T13" fmla="*/ 59 h 176"/>
                <a:gd name="T14" fmla="*/ 82 w 219"/>
                <a:gd name="T15" fmla="*/ 176 h 176"/>
                <a:gd name="T16" fmla="*/ 64 w 219"/>
                <a:gd name="T17" fmla="*/ 174 h 176"/>
                <a:gd name="T18" fmla="*/ 43 w 219"/>
                <a:gd name="T19" fmla="*/ 167 h 176"/>
                <a:gd name="T20" fmla="*/ 28 w 219"/>
                <a:gd name="T21" fmla="*/ 152 h 176"/>
                <a:gd name="T22" fmla="*/ 10 w 219"/>
                <a:gd name="T23" fmla="*/ 129 h 176"/>
                <a:gd name="T24" fmla="*/ 1 w 219"/>
                <a:gd name="T25" fmla="*/ 107 h 176"/>
                <a:gd name="T26" fmla="*/ 0 w 219"/>
                <a:gd name="T27" fmla="*/ 81 h 176"/>
                <a:gd name="T28" fmla="*/ 6 w 219"/>
                <a:gd name="T29" fmla="*/ 57 h 176"/>
                <a:gd name="T30" fmla="*/ 16 w 219"/>
                <a:gd name="T31" fmla="*/ 3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9" h="176">
                  <a:moveTo>
                    <a:pt x="16" y="39"/>
                  </a:moveTo>
                  <a:lnTo>
                    <a:pt x="154" y="5"/>
                  </a:lnTo>
                  <a:lnTo>
                    <a:pt x="187" y="0"/>
                  </a:lnTo>
                  <a:lnTo>
                    <a:pt x="210" y="5"/>
                  </a:lnTo>
                  <a:lnTo>
                    <a:pt x="217" y="14"/>
                  </a:lnTo>
                  <a:lnTo>
                    <a:pt x="219" y="32"/>
                  </a:lnTo>
                  <a:lnTo>
                    <a:pt x="210" y="59"/>
                  </a:lnTo>
                  <a:lnTo>
                    <a:pt x="82" y="176"/>
                  </a:lnTo>
                  <a:lnTo>
                    <a:pt x="64" y="174"/>
                  </a:lnTo>
                  <a:lnTo>
                    <a:pt x="43" y="167"/>
                  </a:lnTo>
                  <a:lnTo>
                    <a:pt x="28" y="152"/>
                  </a:lnTo>
                  <a:lnTo>
                    <a:pt x="10" y="129"/>
                  </a:lnTo>
                  <a:lnTo>
                    <a:pt x="1" y="107"/>
                  </a:lnTo>
                  <a:lnTo>
                    <a:pt x="0" y="81"/>
                  </a:lnTo>
                  <a:lnTo>
                    <a:pt x="6" y="57"/>
                  </a:lnTo>
                  <a:lnTo>
                    <a:pt x="16" y="39"/>
                  </a:lnTo>
                  <a:close/>
                </a:path>
              </a:pathLst>
            </a:custGeom>
            <a:solidFill>
              <a:srgbClr val="9F9FBF"/>
            </a:solidFill>
            <a:ln w="6350">
              <a:solidFill>
                <a:srgbClr val="000000"/>
              </a:solidFill>
              <a:prstDash val="solid"/>
              <a:round/>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71" name="Freeform 217"/>
            <p:cNvSpPr>
              <a:spLocks/>
            </p:cNvSpPr>
            <p:nvPr/>
          </p:nvSpPr>
          <p:spPr bwMode="auto">
            <a:xfrm>
              <a:off x="1520" y="2172"/>
              <a:ext cx="31" cy="59"/>
            </a:xfrm>
            <a:custGeom>
              <a:avLst/>
              <a:gdLst>
                <a:gd name="T0" fmla="*/ 6 w 95"/>
                <a:gd name="T1" fmla="*/ 0 h 177"/>
                <a:gd name="T2" fmla="*/ 0 w 95"/>
                <a:gd name="T3" fmla="*/ 28 h 177"/>
                <a:gd name="T4" fmla="*/ 0 w 95"/>
                <a:gd name="T5" fmla="*/ 54 h 177"/>
                <a:gd name="T6" fmla="*/ 8 w 95"/>
                <a:gd name="T7" fmla="*/ 85 h 177"/>
                <a:gd name="T8" fmla="*/ 15 w 95"/>
                <a:gd name="T9" fmla="*/ 112 h 177"/>
                <a:gd name="T10" fmla="*/ 35 w 95"/>
                <a:gd name="T11" fmla="*/ 138 h 177"/>
                <a:gd name="T12" fmla="*/ 53 w 95"/>
                <a:gd name="T13" fmla="*/ 154 h 177"/>
                <a:gd name="T14" fmla="*/ 66 w 95"/>
                <a:gd name="T15" fmla="*/ 163 h 177"/>
                <a:gd name="T16" fmla="*/ 80 w 95"/>
                <a:gd name="T17" fmla="*/ 169 h 177"/>
                <a:gd name="T18" fmla="*/ 95 w 95"/>
                <a:gd name="T19"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177">
                  <a:moveTo>
                    <a:pt x="6" y="0"/>
                  </a:moveTo>
                  <a:lnTo>
                    <a:pt x="0" y="28"/>
                  </a:lnTo>
                  <a:lnTo>
                    <a:pt x="0" y="54"/>
                  </a:lnTo>
                  <a:lnTo>
                    <a:pt x="8" y="85"/>
                  </a:lnTo>
                  <a:lnTo>
                    <a:pt x="15" y="112"/>
                  </a:lnTo>
                  <a:lnTo>
                    <a:pt x="35" y="138"/>
                  </a:lnTo>
                  <a:lnTo>
                    <a:pt x="53" y="154"/>
                  </a:lnTo>
                  <a:lnTo>
                    <a:pt x="66" y="163"/>
                  </a:lnTo>
                  <a:lnTo>
                    <a:pt x="80" y="169"/>
                  </a:lnTo>
                  <a:lnTo>
                    <a:pt x="95" y="177"/>
                  </a:lnTo>
                </a:path>
              </a:pathLst>
            </a:custGeom>
            <a:noFill/>
            <a:ln w="6350">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72" name="Freeform 218"/>
            <p:cNvSpPr>
              <a:spLocks/>
            </p:cNvSpPr>
            <p:nvPr/>
          </p:nvSpPr>
          <p:spPr bwMode="auto">
            <a:xfrm>
              <a:off x="1539" y="2164"/>
              <a:ext cx="32" cy="59"/>
            </a:xfrm>
            <a:custGeom>
              <a:avLst/>
              <a:gdLst>
                <a:gd name="T0" fmla="*/ 6 w 94"/>
                <a:gd name="T1" fmla="*/ 0 h 177"/>
                <a:gd name="T2" fmla="*/ 0 w 94"/>
                <a:gd name="T3" fmla="*/ 28 h 177"/>
                <a:gd name="T4" fmla="*/ 0 w 94"/>
                <a:gd name="T5" fmla="*/ 54 h 177"/>
                <a:gd name="T6" fmla="*/ 7 w 94"/>
                <a:gd name="T7" fmla="*/ 85 h 177"/>
                <a:gd name="T8" fmla="*/ 15 w 94"/>
                <a:gd name="T9" fmla="*/ 112 h 177"/>
                <a:gd name="T10" fmla="*/ 34 w 94"/>
                <a:gd name="T11" fmla="*/ 136 h 177"/>
                <a:gd name="T12" fmla="*/ 52 w 94"/>
                <a:gd name="T13" fmla="*/ 154 h 177"/>
                <a:gd name="T14" fmla="*/ 66 w 94"/>
                <a:gd name="T15" fmla="*/ 163 h 177"/>
                <a:gd name="T16" fmla="*/ 79 w 94"/>
                <a:gd name="T17" fmla="*/ 169 h 177"/>
                <a:gd name="T18" fmla="*/ 94 w 94"/>
                <a:gd name="T19"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 h="177">
                  <a:moveTo>
                    <a:pt x="6" y="0"/>
                  </a:moveTo>
                  <a:lnTo>
                    <a:pt x="0" y="28"/>
                  </a:lnTo>
                  <a:lnTo>
                    <a:pt x="0" y="54"/>
                  </a:lnTo>
                  <a:lnTo>
                    <a:pt x="7" y="85"/>
                  </a:lnTo>
                  <a:lnTo>
                    <a:pt x="15" y="112"/>
                  </a:lnTo>
                  <a:lnTo>
                    <a:pt x="34" y="136"/>
                  </a:lnTo>
                  <a:lnTo>
                    <a:pt x="52" y="154"/>
                  </a:lnTo>
                  <a:lnTo>
                    <a:pt x="66" y="163"/>
                  </a:lnTo>
                  <a:lnTo>
                    <a:pt x="79" y="169"/>
                  </a:lnTo>
                  <a:lnTo>
                    <a:pt x="94" y="177"/>
                  </a:lnTo>
                </a:path>
              </a:pathLst>
            </a:custGeom>
            <a:noFill/>
            <a:ln w="6350">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grpSp>
      <p:pic>
        <p:nvPicPr>
          <p:cNvPr id="35" name="Picture 219"/>
          <p:cNvPicPr>
            <a:picLocks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rot="2933253" flipH="1">
            <a:off x="2147604" y="1304749"/>
            <a:ext cx="221244" cy="1924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36" name="Picture 220"/>
          <p:cNvPicPr>
            <a:picLocks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rot="2933253" flipH="1">
            <a:off x="2084377" y="2276884"/>
            <a:ext cx="221244" cy="1924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37" name="Picture 221"/>
          <p:cNvPicPr>
            <a:picLocks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rot="2933253" flipH="1">
            <a:off x="2210831" y="3106885"/>
            <a:ext cx="221244" cy="1924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spTree>
    <p:extLst>
      <p:ext uri="{BB962C8B-B14F-4D97-AF65-F5344CB8AC3E}">
        <p14:creationId xmlns:p14="http://schemas.microsoft.com/office/powerpoint/2010/main" xmlns="" val="219018328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2629135" y="3488800"/>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xmlns=""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1" name="Rectangle 10"/>
          <p:cNvSpPr>
            <a:spLocks noChangeArrowheads="1"/>
          </p:cNvSpPr>
          <p:nvPr/>
        </p:nvSpPr>
        <p:spPr bwMode="auto">
          <a:xfrm>
            <a:off x="2629135" y="2884921"/>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xmlns=""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2" name="Rectangle 9"/>
          <p:cNvSpPr>
            <a:spLocks noChangeArrowheads="1"/>
          </p:cNvSpPr>
          <p:nvPr/>
        </p:nvSpPr>
        <p:spPr bwMode="auto">
          <a:xfrm>
            <a:off x="2629135" y="2260088"/>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xmlns=""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3" name="Rectangle 9"/>
          <p:cNvSpPr>
            <a:spLocks noChangeArrowheads="1"/>
          </p:cNvSpPr>
          <p:nvPr/>
        </p:nvSpPr>
        <p:spPr bwMode="auto">
          <a:xfrm>
            <a:off x="2629135" y="1049784"/>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xmlns=""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4" name="Rectangle 10"/>
          <p:cNvSpPr>
            <a:spLocks noChangeArrowheads="1"/>
          </p:cNvSpPr>
          <p:nvPr/>
        </p:nvSpPr>
        <p:spPr bwMode="auto">
          <a:xfrm>
            <a:off x="2629135" y="1656209"/>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xmlns=""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5" name="Rectangle 27"/>
          <p:cNvSpPr>
            <a:spLocks noChangeArrowheads="1"/>
          </p:cNvSpPr>
          <p:nvPr/>
        </p:nvSpPr>
        <p:spPr bwMode="auto">
          <a:xfrm>
            <a:off x="639730" y="1049784"/>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16" name="Rectangle 29"/>
          <p:cNvSpPr>
            <a:spLocks noChangeArrowheads="1"/>
          </p:cNvSpPr>
          <p:nvPr/>
        </p:nvSpPr>
        <p:spPr bwMode="auto">
          <a:xfrm>
            <a:off x="648619" y="1144716"/>
            <a:ext cx="1627651" cy="10156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eaLnBrk="0" hangingPunct="0"/>
            <a:r>
              <a:rPr lang="fr-FR" altLang="zh-CN" sz="2000" b="1" dirty="0" smtClean="0">
                <a:solidFill>
                  <a:srgbClr val="FFFF00"/>
                </a:solidFill>
                <a:latin typeface="微软雅黑" pitchFamily="34" charset="-122"/>
                <a:ea typeface="微软雅黑" pitchFamily="34" charset="-122"/>
              </a:rPr>
              <a:t>9.4</a:t>
            </a:r>
          </a:p>
          <a:p>
            <a:pPr eaLnBrk="0" hangingPunct="0"/>
            <a:r>
              <a:rPr lang="zh-CN" altLang="en-US" sz="2000" b="1" dirty="0">
                <a:solidFill>
                  <a:schemeClr val="bg1"/>
                </a:solidFill>
                <a:latin typeface="微软雅黑" pitchFamily="34" charset="-122"/>
                <a:ea typeface="微软雅黑" pitchFamily="34" charset="-122"/>
              </a:rPr>
              <a:t>蜂窝移动通信网</a:t>
            </a:r>
            <a:endParaRPr lang="zh-CN" altLang="fr-FR" sz="2000" b="1" dirty="0">
              <a:solidFill>
                <a:schemeClr val="bg1"/>
              </a:solidFill>
              <a:latin typeface="微软雅黑" pitchFamily="34" charset="-122"/>
              <a:ea typeface="微软雅黑" pitchFamily="34" charset="-122"/>
            </a:endParaRPr>
          </a:p>
        </p:txBody>
      </p:sp>
      <p:sp>
        <p:nvSpPr>
          <p:cNvPr id="17" name="Line 16"/>
          <p:cNvSpPr>
            <a:spLocks noChangeShapeType="1"/>
          </p:cNvSpPr>
          <p:nvPr/>
        </p:nvSpPr>
        <p:spPr bwMode="auto">
          <a:xfrm>
            <a:off x="3637198" y="978346"/>
            <a:ext cx="0" cy="3057968"/>
          </a:xfrm>
          <a:prstGeom prst="line">
            <a:avLst/>
          </a:prstGeom>
          <a:noFill/>
          <a:ln w="28575" algn="ctr">
            <a:solidFill>
              <a:srgbClr val="FFFFFF"/>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8" name="Rectangle 8"/>
          <p:cNvSpPr>
            <a:spLocks noChangeArrowheads="1"/>
          </p:cNvSpPr>
          <p:nvPr/>
        </p:nvSpPr>
        <p:spPr bwMode="auto">
          <a:xfrm>
            <a:off x="2700573" y="795784"/>
            <a:ext cx="5795727" cy="31700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eaLnBrk="0" hangingPunct="0">
              <a:lnSpc>
                <a:spcPct val="200000"/>
              </a:lnSpc>
            </a:pPr>
            <a:r>
              <a:rPr lang="en-US" altLang="zh-CN" sz="2000" b="1" dirty="0">
                <a:solidFill>
                  <a:schemeClr val="bg1"/>
                </a:solidFill>
                <a:latin typeface="微软雅黑" pitchFamily="34" charset="-122"/>
                <a:ea typeface="微软雅黑" pitchFamily="34" charset="-122"/>
              </a:rPr>
              <a:t>9.4.1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蜂窝</a:t>
            </a:r>
            <a:r>
              <a:rPr lang="zh-CN" altLang="en-US" sz="2000" b="1" dirty="0">
                <a:solidFill>
                  <a:schemeClr val="bg1"/>
                </a:solidFill>
                <a:latin typeface="微软雅黑" pitchFamily="34" charset="-122"/>
                <a:ea typeface="微软雅黑" pitchFamily="34" charset="-122"/>
              </a:rPr>
              <a:t>无线通信技术简介</a:t>
            </a:r>
          </a:p>
          <a:p>
            <a:pPr eaLnBrk="0" hangingPunct="0">
              <a:lnSpc>
                <a:spcPct val="200000"/>
              </a:lnSpc>
            </a:pPr>
            <a:r>
              <a:rPr lang="en-US" altLang="zh-CN" sz="2000" b="1" dirty="0">
                <a:solidFill>
                  <a:schemeClr val="bg1"/>
                </a:solidFill>
                <a:latin typeface="微软雅黑" pitchFamily="34" charset="-122"/>
                <a:ea typeface="微软雅黑" pitchFamily="34" charset="-122"/>
              </a:rPr>
              <a:t>9.4.2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移动</a:t>
            </a:r>
            <a:r>
              <a:rPr lang="en-US" altLang="zh-CN" sz="2000" b="1" dirty="0">
                <a:solidFill>
                  <a:schemeClr val="bg1"/>
                </a:solidFill>
                <a:latin typeface="微软雅黑" pitchFamily="34" charset="-122"/>
                <a:ea typeface="微软雅黑" pitchFamily="34" charset="-122"/>
              </a:rPr>
              <a:t>IP</a:t>
            </a:r>
          </a:p>
          <a:p>
            <a:pPr eaLnBrk="0" hangingPunct="0">
              <a:lnSpc>
                <a:spcPct val="200000"/>
              </a:lnSpc>
            </a:pPr>
            <a:r>
              <a:rPr lang="en-US" altLang="zh-CN" sz="2000" b="1" dirty="0">
                <a:solidFill>
                  <a:schemeClr val="bg1"/>
                </a:solidFill>
                <a:latin typeface="微软雅黑" pitchFamily="34" charset="-122"/>
                <a:ea typeface="微软雅黑" pitchFamily="34" charset="-122"/>
              </a:rPr>
              <a:t>9.4.3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蜂窝</a:t>
            </a:r>
            <a:r>
              <a:rPr lang="zh-CN" altLang="en-US" sz="2000" b="1" dirty="0">
                <a:solidFill>
                  <a:schemeClr val="bg1"/>
                </a:solidFill>
                <a:latin typeface="微软雅黑" pitchFamily="34" charset="-122"/>
                <a:ea typeface="微软雅黑" pitchFamily="34" charset="-122"/>
              </a:rPr>
              <a:t>移动通信网中对移动用户的路由选择</a:t>
            </a:r>
          </a:p>
          <a:p>
            <a:pPr eaLnBrk="0" hangingPunct="0">
              <a:lnSpc>
                <a:spcPct val="200000"/>
              </a:lnSpc>
            </a:pPr>
            <a:r>
              <a:rPr lang="en-US" altLang="zh-CN" sz="2000" b="1" dirty="0">
                <a:solidFill>
                  <a:schemeClr val="bg1"/>
                </a:solidFill>
                <a:latin typeface="微软雅黑" pitchFamily="34" charset="-122"/>
                <a:ea typeface="微软雅黑" pitchFamily="34" charset="-122"/>
              </a:rPr>
              <a:t>9.4.4 </a:t>
            </a:r>
            <a:r>
              <a:rPr lang="en-US" altLang="zh-CN" sz="2000" b="1" dirty="0" smtClean="0">
                <a:solidFill>
                  <a:schemeClr val="bg1"/>
                </a:solidFill>
                <a:latin typeface="微软雅黑" pitchFamily="34" charset="-122"/>
                <a:ea typeface="微软雅黑" pitchFamily="34" charset="-122"/>
              </a:rPr>
              <a:t>				    GSM</a:t>
            </a:r>
            <a:r>
              <a:rPr lang="zh-CN" altLang="en-US" sz="2000" b="1" dirty="0">
                <a:solidFill>
                  <a:schemeClr val="bg1"/>
                </a:solidFill>
                <a:latin typeface="微软雅黑" pitchFamily="34" charset="-122"/>
                <a:ea typeface="微软雅黑" pitchFamily="34" charset="-122"/>
              </a:rPr>
              <a:t>中的切换</a:t>
            </a:r>
          </a:p>
          <a:p>
            <a:pPr eaLnBrk="0" hangingPunct="0">
              <a:lnSpc>
                <a:spcPct val="200000"/>
              </a:lnSpc>
            </a:pPr>
            <a:r>
              <a:rPr lang="en-US" altLang="zh-CN" sz="2000" b="1" dirty="0">
                <a:solidFill>
                  <a:schemeClr val="bg1"/>
                </a:solidFill>
                <a:latin typeface="微软雅黑" pitchFamily="34" charset="-122"/>
                <a:ea typeface="微软雅黑" pitchFamily="34" charset="-122"/>
              </a:rPr>
              <a:t>9.4.5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无线</a:t>
            </a:r>
            <a:r>
              <a:rPr lang="zh-CN" altLang="en-US" sz="2000" b="1" dirty="0">
                <a:solidFill>
                  <a:schemeClr val="bg1"/>
                </a:solidFill>
                <a:latin typeface="微软雅黑" pitchFamily="34" charset="-122"/>
                <a:ea typeface="微软雅黑" pitchFamily="34" charset="-122"/>
              </a:rPr>
              <a:t>网络对高层协议的影响</a:t>
            </a:r>
          </a:p>
        </p:txBody>
      </p:sp>
    </p:spTree>
    <p:extLst>
      <p:ext uri="{BB962C8B-B14F-4D97-AF65-F5344CB8AC3E}">
        <p14:creationId xmlns:p14="http://schemas.microsoft.com/office/powerpoint/2010/main" xmlns="" val="278985953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2"/>
          <p:cNvSpPr>
            <a:spLocks noChangeArrowheads="1"/>
          </p:cNvSpPr>
          <p:nvPr/>
        </p:nvSpPr>
        <p:spPr bwMode="auto">
          <a:xfrm>
            <a:off x="511896" y="706939"/>
            <a:ext cx="8129016" cy="422275"/>
          </a:xfrm>
          <a:prstGeom prst="roundRect">
            <a:avLst>
              <a:gd name="adj" fmla="val 16667"/>
            </a:avLst>
          </a:prstGeom>
          <a:solidFill>
            <a:srgbClr val="0089FA"/>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zh-CN" altLang="en-US"/>
          </a:p>
        </p:txBody>
      </p:sp>
      <p:sp>
        <p:nvSpPr>
          <p:cNvPr id="3" name="Rectangle 13"/>
          <p:cNvSpPr>
            <a:spLocks noChangeArrowheads="1"/>
          </p:cNvSpPr>
          <p:nvPr/>
        </p:nvSpPr>
        <p:spPr bwMode="auto">
          <a:xfrm>
            <a:off x="2436235" y="681475"/>
            <a:ext cx="4280339"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9.4.1  </a:t>
            </a:r>
            <a:r>
              <a:rPr lang="zh-CN" altLang="en-US" sz="2400" b="1" dirty="0">
                <a:solidFill>
                  <a:schemeClr val="bg1"/>
                </a:solidFill>
                <a:latin typeface="微软雅黑" pitchFamily="34" charset="-122"/>
                <a:ea typeface="微软雅黑" pitchFamily="34" charset="-122"/>
              </a:rPr>
              <a:t>蜂窝无线通信技术简介 </a:t>
            </a:r>
          </a:p>
        </p:txBody>
      </p:sp>
      <p:sp>
        <p:nvSpPr>
          <p:cNvPr id="4" name="Rectangle 46"/>
          <p:cNvSpPr>
            <a:spLocks noChangeArrowheads="1"/>
          </p:cNvSpPr>
          <p:nvPr/>
        </p:nvSpPr>
        <p:spPr bwMode="auto">
          <a:xfrm>
            <a:off x="511896" y="1190907"/>
            <a:ext cx="8277262" cy="305468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蜂窝移动网络的发展非常迅速，到目前为止，世界上先后已有超过了</a:t>
            </a:r>
            <a:r>
              <a:rPr lang="en-US" altLang="zh-CN" sz="2000" b="1" dirty="0">
                <a:latin typeface="微软雅黑" pitchFamily="34" charset="-122"/>
                <a:ea typeface="微软雅黑" pitchFamily="34" charset="-122"/>
              </a:rPr>
              <a:t>30</a:t>
            </a:r>
            <a:r>
              <a:rPr lang="zh-CN" altLang="en-US" sz="2000" b="1" dirty="0">
                <a:latin typeface="微软雅黑" pitchFamily="34" charset="-122"/>
                <a:ea typeface="微软雅黑" pitchFamily="34" charset="-122"/>
              </a:rPr>
              <a:t>种不同的标准。</a:t>
            </a: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第一代（</a:t>
            </a:r>
            <a:r>
              <a:rPr lang="en-US" altLang="zh-CN" sz="2000" b="1" dirty="0">
                <a:solidFill>
                  <a:srgbClr val="0000FF"/>
                </a:solidFill>
                <a:latin typeface="微软雅黑" pitchFamily="34" charset="-122"/>
                <a:ea typeface="微软雅黑" pitchFamily="34" charset="-122"/>
              </a:rPr>
              <a:t>1G</a:t>
            </a:r>
            <a:r>
              <a:rPr lang="zh-CN" altLang="en-US" sz="2000" b="1" dirty="0">
                <a:solidFill>
                  <a:srgbClr val="0000FF"/>
                </a:solidFill>
                <a:latin typeface="微软雅黑" pitchFamily="34" charset="-122"/>
                <a:ea typeface="微软雅黑" pitchFamily="34" charset="-122"/>
              </a:rPr>
              <a:t>）</a:t>
            </a:r>
            <a:r>
              <a:rPr lang="zh-CN" altLang="en-US" sz="2000" b="1" dirty="0">
                <a:latin typeface="微软雅黑" pitchFamily="34" charset="-122"/>
                <a:ea typeface="微软雅黑" pitchFamily="34" charset="-122"/>
              </a:rPr>
              <a:t>蜂窝无线通信是为话音通信设计的模拟 </a:t>
            </a:r>
            <a:r>
              <a:rPr lang="en-US" altLang="zh-CN" sz="2000" b="1" dirty="0">
                <a:latin typeface="微软雅黑" pitchFamily="34" charset="-122"/>
                <a:ea typeface="微软雅黑" pitchFamily="34" charset="-122"/>
              </a:rPr>
              <a:t>FDM </a:t>
            </a:r>
            <a:r>
              <a:rPr lang="zh-CN" altLang="en-US" sz="2000" b="1" dirty="0">
                <a:latin typeface="微软雅黑" pitchFamily="34" charset="-122"/>
                <a:ea typeface="微软雅黑" pitchFamily="34" charset="-122"/>
              </a:rPr>
              <a:t>系统。</a:t>
            </a: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第二代（</a:t>
            </a:r>
            <a:r>
              <a:rPr lang="en-US" altLang="zh-CN" sz="2000" b="1" dirty="0">
                <a:solidFill>
                  <a:srgbClr val="0000FF"/>
                </a:solidFill>
                <a:latin typeface="微软雅黑" pitchFamily="34" charset="-122"/>
                <a:ea typeface="微软雅黑" pitchFamily="34" charset="-122"/>
              </a:rPr>
              <a:t>2G</a:t>
            </a:r>
            <a:r>
              <a:rPr lang="zh-CN" altLang="en-US" sz="2000" b="1" dirty="0">
                <a:solidFill>
                  <a:srgbClr val="0000FF"/>
                </a:solidFill>
                <a:latin typeface="微软雅黑" pitchFamily="34" charset="-122"/>
                <a:ea typeface="微软雅黑" pitchFamily="34" charset="-122"/>
              </a:rPr>
              <a:t>）</a:t>
            </a:r>
            <a:r>
              <a:rPr lang="zh-CN" altLang="en-US" sz="2000" b="1" dirty="0">
                <a:latin typeface="微软雅黑" pitchFamily="34" charset="-122"/>
                <a:ea typeface="微软雅黑" pitchFamily="34" charset="-122"/>
              </a:rPr>
              <a:t>蜂窝无线通信提供</a:t>
            </a:r>
            <a:r>
              <a:rPr lang="zh-CN" altLang="en-US" sz="2000" b="1" dirty="0">
                <a:solidFill>
                  <a:srgbClr val="0000FF"/>
                </a:solidFill>
                <a:latin typeface="微软雅黑" pitchFamily="34" charset="-122"/>
                <a:ea typeface="微软雅黑" pitchFamily="34" charset="-122"/>
              </a:rPr>
              <a:t>低速数字通信</a:t>
            </a:r>
            <a:r>
              <a:rPr lang="zh-CN" altLang="en-US" sz="2000" b="1" dirty="0">
                <a:latin typeface="微软雅黑" pitchFamily="34" charset="-122"/>
                <a:ea typeface="微软雅黑" pitchFamily="34" charset="-122"/>
              </a:rPr>
              <a:t>（短信服务），其代表性体制就是最流行的 </a:t>
            </a:r>
            <a:r>
              <a:rPr lang="en-US" altLang="zh-CN" sz="2000" b="1" dirty="0">
                <a:solidFill>
                  <a:srgbClr val="0000FF"/>
                </a:solidFill>
                <a:latin typeface="微软雅黑" pitchFamily="34" charset="-122"/>
                <a:ea typeface="微软雅黑" pitchFamily="34" charset="-122"/>
              </a:rPr>
              <a:t>GSM</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系统。</a:t>
            </a:r>
          </a:p>
          <a:p>
            <a:pPr marL="342900" indent="-342900" eaLnBrk="0" hangingPunct="0">
              <a:lnSpc>
                <a:spcPts val="3300"/>
              </a:lnSpc>
              <a:buClr>
                <a:srgbClr val="0070C0"/>
              </a:buClr>
              <a:buFont typeface="Wingdings" pitchFamily="2" charset="2"/>
              <a:buChar char="l"/>
            </a:pPr>
            <a:r>
              <a:rPr lang="en-US" altLang="zh-CN" sz="2000" b="1" dirty="0">
                <a:solidFill>
                  <a:srgbClr val="0000FF"/>
                </a:solidFill>
                <a:latin typeface="微软雅黑" pitchFamily="34" charset="-122"/>
                <a:ea typeface="微软雅黑" pitchFamily="34" charset="-122"/>
              </a:rPr>
              <a:t>2.5G </a:t>
            </a:r>
            <a:r>
              <a:rPr lang="zh-CN" altLang="en-US" sz="2000" b="1" dirty="0">
                <a:latin typeface="微软雅黑" pitchFamily="34" charset="-122"/>
                <a:ea typeface="微软雅黑" pitchFamily="34" charset="-122"/>
              </a:rPr>
              <a:t>技术是从 </a:t>
            </a:r>
            <a:r>
              <a:rPr lang="en-US" altLang="zh-CN" sz="2000" b="1" dirty="0">
                <a:latin typeface="微软雅黑" pitchFamily="34" charset="-122"/>
                <a:ea typeface="微软雅黑" pitchFamily="34" charset="-122"/>
              </a:rPr>
              <a:t>2G </a:t>
            </a:r>
            <a:r>
              <a:rPr lang="zh-CN" altLang="en-US" sz="2000" b="1" dirty="0">
                <a:latin typeface="微软雅黑" pitchFamily="34" charset="-122"/>
                <a:ea typeface="微软雅黑" pitchFamily="34" charset="-122"/>
              </a:rPr>
              <a:t>向第三代（</a:t>
            </a:r>
            <a:r>
              <a:rPr lang="en-US" altLang="zh-CN" sz="2000" b="1" dirty="0">
                <a:latin typeface="微软雅黑" pitchFamily="34" charset="-122"/>
                <a:ea typeface="微软雅黑" pitchFamily="34" charset="-122"/>
              </a:rPr>
              <a:t>3G</a:t>
            </a:r>
            <a:r>
              <a:rPr lang="zh-CN" altLang="en-US" sz="2000" b="1" dirty="0">
                <a:latin typeface="微软雅黑" pitchFamily="34" charset="-122"/>
                <a:ea typeface="微软雅黑" pitchFamily="34" charset="-122"/>
              </a:rPr>
              <a:t>）过渡的衔接性技术，如 </a:t>
            </a:r>
            <a:r>
              <a:rPr lang="en-US" altLang="zh-CN" sz="2000" b="1" dirty="0">
                <a:latin typeface="微软雅黑" pitchFamily="34" charset="-122"/>
                <a:ea typeface="微软雅黑" pitchFamily="34" charset="-122"/>
              </a:rPr>
              <a:t>GPRS </a:t>
            </a:r>
            <a:r>
              <a:rPr lang="zh-CN" altLang="en-US" sz="2000" b="1" dirty="0">
                <a:latin typeface="微软雅黑" pitchFamily="34" charset="-122"/>
                <a:ea typeface="微软雅黑" pitchFamily="34" charset="-122"/>
              </a:rPr>
              <a:t>和 </a:t>
            </a:r>
            <a:r>
              <a:rPr lang="en-US" altLang="zh-CN" sz="2000" b="1" dirty="0">
                <a:latin typeface="微软雅黑" pitchFamily="34" charset="-122"/>
                <a:ea typeface="微软雅黑" pitchFamily="34" charset="-122"/>
              </a:rPr>
              <a:t>EDGE </a:t>
            </a:r>
            <a:r>
              <a:rPr lang="zh-CN" altLang="en-US" sz="2000" b="1" dirty="0">
                <a:latin typeface="微软雅黑" pitchFamily="34" charset="-122"/>
                <a:ea typeface="微软雅黑" pitchFamily="34" charset="-122"/>
              </a:rPr>
              <a:t>等。</a:t>
            </a:r>
          </a:p>
        </p:txBody>
      </p:sp>
    </p:spTree>
    <p:extLst>
      <p:ext uri="{BB962C8B-B14F-4D97-AF65-F5344CB8AC3E}">
        <p14:creationId xmlns:p14="http://schemas.microsoft.com/office/powerpoint/2010/main" xmlns="" val="46572759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2"/>
          <p:cNvSpPr>
            <a:spLocks noChangeArrowheads="1"/>
          </p:cNvSpPr>
          <p:nvPr/>
        </p:nvSpPr>
        <p:spPr bwMode="auto">
          <a:xfrm>
            <a:off x="511896" y="706939"/>
            <a:ext cx="8129016" cy="422275"/>
          </a:xfrm>
          <a:prstGeom prst="roundRect">
            <a:avLst>
              <a:gd name="adj" fmla="val 16667"/>
            </a:avLst>
          </a:prstGeom>
          <a:solidFill>
            <a:srgbClr val="0089FA"/>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zh-CN" altLang="en-US"/>
          </a:p>
        </p:txBody>
      </p:sp>
      <p:sp>
        <p:nvSpPr>
          <p:cNvPr id="3" name="Rectangle 13"/>
          <p:cNvSpPr>
            <a:spLocks noChangeArrowheads="1"/>
          </p:cNvSpPr>
          <p:nvPr/>
        </p:nvSpPr>
        <p:spPr bwMode="auto">
          <a:xfrm>
            <a:off x="2436235" y="681475"/>
            <a:ext cx="4280339"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9.4.1  </a:t>
            </a:r>
            <a:r>
              <a:rPr lang="zh-CN" altLang="en-US" sz="2400" b="1" dirty="0">
                <a:solidFill>
                  <a:schemeClr val="bg1"/>
                </a:solidFill>
                <a:latin typeface="微软雅黑" pitchFamily="34" charset="-122"/>
                <a:ea typeface="微软雅黑" pitchFamily="34" charset="-122"/>
              </a:rPr>
              <a:t>蜂窝无线通信技术简介 </a:t>
            </a:r>
          </a:p>
        </p:txBody>
      </p:sp>
      <p:sp>
        <p:nvSpPr>
          <p:cNvPr id="4" name="Rectangle 46"/>
          <p:cNvSpPr>
            <a:spLocks noChangeArrowheads="1"/>
          </p:cNvSpPr>
          <p:nvPr/>
        </p:nvSpPr>
        <p:spPr bwMode="auto">
          <a:xfrm>
            <a:off x="430419" y="1190907"/>
            <a:ext cx="8422554" cy="305468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第三代（</a:t>
            </a:r>
            <a:r>
              <a:rPr lang="en-US" altLang="zh-CN" sz="2000" b="1" dirty="0">
                <a:solidFill>
                  <a:srgbClr val="0000FF"/>
                </a:solidFill>
                <a:latin typeface="微软雅黑" pitchFamily="34" charset="-122"/>
                <a:ea typeface="微软雅黑" pitchFamily="34" charset="-122"/>
              </a:rPr>
              <a:t>3G</a:t>
            </a:r>
            <a:r>
              <a:rPr lang="zh-CN" altLang="en-US" sz="2000" b="1" dirty="0">
                <a:solidFill>
                  <a:srgbClr val="0000FF"/>
                </a:solidFill>
                <a:latin typeface="微软雅黑" pitchFamily="34" charset="-122"/>
                <a:ea typeface="微软雅黑" pitchFamily="34" charset="-122"/>
              </a:rPr>
              <a:t>） </a:t>
            </a:r>
            <a:r>
              <a:rPr lang="zh-CN" altLang="en-US" sz="2000" b="1" dirty="0">
                <a:latin typeface="微软雅黑" pitchFamily="34" charset="-122"/>
                <a:ea typeface="微软雅黑" pitchFamily="34" charset="-122"/>
              </a:rPr>
              <a:t>移动通信和计算机网络的关系非常密切，它</a:t>
            </a:r>
            <a:r>
              <a:rPr lang="zh-CN" altLang="en-US" sz="2000" b="1" dirty="0">
                <a:solidFill>
                  <a:srgbClr val="0000FF"/>
                </a:solidFill>
                <a:latin typeface="微软雅黑" pitchFamily="34" charset="-122"/>
                <a:ea typeface="微软雅黑" pitchFamily="34" charset="-122"/>
              </a:rPr>
              <a:t>使用 </a:t>
            </a:r>
            <a:r>
              <a:rPr lang="en-US" altLang="zh-CN" sz="2000" b="1" dirty="0">
                <a:solidFill>
                  <a:srgbClr val="0000FF"/>
                </a:solidFill>
                <a:latin typeface="微软雅黑" pitchFamily="34" charset="-122"/>
                <a:ea typeface="微软雅黑" pitchFamily="34" charset="-122"/>
              </a:rPr>
              <a:t>IP </a:t>
            </a:r>
            <a:r>
              <a:rPr lang="zh-CN" altLang="en-US" sz="2000" b="1" dirty="0">
                <a:solidFill>
                  <a:srgbClr val="0000FF"/>
                </a:solidFill>
                <a:latin typeface="微软雅黑" pitchFamily="34" charset="-122"/>
                <a:ea typeface="微软雅黑" pitchFamily="34" charset="-122"/>
              </a:rPr>
              <a:t>的体系结构</a:t>
            </a:r>
            <a:r>
              <a:rPr lang="zh-CN" altLang="en-US" sz="2000" b="1" dirty="0">
                <a:latin typeface="微软雅黑" pitchFamily="34" charset="-122"/>
                <a:ea typeface="微软雅黑" pitchFamily="34" charset="-122"/>
              </a:rPr>
              <a:t>和</a:t>
            </a:r>
            <a:r>
              <a:rPr lang="zh-CN" altLang="en-US" sz="2000" b="1" dirty="0">
                <a:solidFill>
                  <a:srgbClr val="0000FF"/>
                </a:solidFill>
                <a:latin typeface="微软雅黑" pitchFamily="34" charset="-122"/>
                <a:ea typeface="微软雅黑" pitchFamily="34" charset="-122"/>
              </a:rPr>
              <a:t>混合的交换机制</a:t>
            </a:r>
            <a:r>
              <a:rPr lang="zh-CN" altLang="en-US" sz="2000" b="1" dirty="0">
                <a:latin typeface="微软雅黑" pitchFamily="34" charset="-122"/>
                <a:ea typeface="微软雅黑" pitchFamily="34" charset="-122"/>
              </a:rPr>
              <a:t>（电路交换和分组交换），能够提供移动宽带多媒体业务（话音、数据、视频等，可收发电子邮件，浏览网页，进行视频会议等），如 </a:t>
            </a:r>
            <a:r>
              <a:rPr lang="en-US" altLang="zh-CN" sz="2000" b="1" dirty="0">
                <a:latin typeface="微软雅黑" pitchFamily="34" charset="-122"/>
                <a:ea typeface="微软雅黑" pitchFamily="34" charset="-122"/>
              </a:rPr>
              <a:t>CDMA2000</a:t>
            </a:r>
            <a:r>
              <a:rPr lang="zh-CN" altLang="en-US" sz="2000" b="1" dirty="0">
                <a:latin typeface="微软雅黑" pitchFamily="34" charset="-122"/>
                <a:ea typeface="微软雅黑" pitchFamily="34" charset="-122"/>
              </a:rPr>
              <a:t>，</a:t>
            </a:r>
            <a:r>
              <a:rPr lang="en-US" altLang="zh-CN" sz="2000" b="1" dirty="0">
                <a:latin typeface="微软雅黑" pitchFamily="34" charset="-122"/>
                <a:ea typeface="微软雅黑" pitchFamily="34" charset="-122"/>
              </a:rPr>
              <a:t>WCDMA </a:t>
            </a:r>
            <a:r>
              <a:rPr lang="zh-CN" altLang="en-US" sz="2000" b="1" dirty="0">
                <a:latin typeface="微软雅黑" pitchFamily="34" charset="-122"/>
                <a:ea typeface="微软雅黑" pitchFamily="34" charset="-122"/>
              </a:rPr>
              <a:t>和 </a:t>
            </a:r>
            <a:r>
              <a:rPr lang="en-US" altLang="zh-CN" sz="2000" b="1" dirty="0">
                <a:latin typeface="微软雅黑" pitchFamily="34" charset="-122"/>
                <a:ea typeface="微软雅黑" pitchFamily="34" charset="-122"/>
              </a:rPr>
              <a:t>TD-SCDMA</a:t>
            </a:r>
            <a:r>
              <a:rPr lang="zh-CN" altLang="en-US" sz="2000" b="1" dirty="0">
                <a:latin typeface="微软雅黑" pitchFamily="34" charset="-122"/>
                <a:ea typeface="微软雅黑" pitchFamily="34" charset="-122"/>
              </a:rPr>
              <a:t>。</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从</a:t>
            </a:r>
            <a:r>
              <a:rPr lang="en-US" altLang="zh-CN" sz="2000" b="1" dirty="0">
                <a:latin typeface="微软雅黑" pitchFamily="34" charset="-122"/>
                <a:ea typeface="微软雅黑" pitchFamily="34" charset="-122"/>
              </a:rPr>
              <a:t>3G</a:t>
            </a:r>
            <a:r>
              <a:rPr lang="zh-CN" altLang="en-US" sz="2000" b="1" dirty="0">
                <a:latin typeface="微软雅黑" pitchFamily="34" charset="-122"/>
                <a:ea typeface="微软雅黑" pitchFamily="34" charset="-122"/>
              </a:rPr>
              <a:t>开始以后的各代蜂窝移动通信都是以传输</a:t>
            </a:r>
            <a:r>
              <a:rPr lang="zh-CN" altLang="en-US" sz="2000" b="1" dirty="0">
                <a:solidFill>
                  <a:srgbClr val="0000FF"/>
                </a:solidFill>
                <a:latin typeface="微软雅黑" pitchFamily="34" charset="-122"/>
                <a:ea typeface="微软雅黑" pitchFamily="34" charset="-122"/>
              </a:rPr>
              <a:t>数据业务为主</a:t>
            </a:r>
            <a:r>
              <a:rPr lang="zh-CN" altLang="en-US" sz="2000" b="1" dirty="0">
                <a:latin typeface="微软雅黑" pitchFamily="34" charset="-122"/>
                <a:ea typeface="微软雅黑" pitchFamily="34" charset="-122"/>
              </a:rPr>
              <a:t>的通信系统，而且必须兼容</a:t>
            </a:r>
            <a:r>
              <a:rPr lang="en-US" altLang="zh-CN" sz="2000" b="1" dirty="0">
                <a:latin typeface="微软雅黑" pitchFamily="34" charset="-122"/>
                <a:ea typeface="微软雅黑" pitchFamily="34" charset="-122"/>
              </a:rPr>
              <a:t>2G</a:t>
            </a:r>
            <a:r>
              <a:rPr lang="zh-CN" altLang="en-US" sz="2000" b="1" dirty="0">
                <a:latin typeface="微软雅黑" pitchFamily="34" charset="-122"/>
                <a:ea typeface="微软雅黑" pitchFamily="34" charset="-122"/>
              </a:rPr>
              <a:t>的功能（即能够通电话和发送短信），这就是所谓的</a:t>
            </a:r>
            <a:r>
              <a:rPr lang="zh-CN" altLang="en-US" sz="2000" b="1" dirty="0">
                <a:solidFill>
                  <a:srgbClr val="0000FF"/>
                </a:solidFill>
                <a:latin typeface="微软雅黑" pitchFamily="34" charset="-122"/>
                <a:ea typeface="微软雅黑" pitchFamily="34" charset="-122"/>
              </a:rPr>
              <a:t>向后兼容</a:t>
            </a:r>
            <a:r>
              <a:rPr lang="zh-CN" altLang="en-US" sz="2000" b="1" dirty="0">
                <a:latin typeface="微软雅黑" pitchFamily="34" charset="-122"/>
                <a:ea typeface="微软雅黑" pitchFamily="34" charset="-122"/>
              </a:rPr>
              <a:t>。 </a:t>
            </a:r>
          </a:p>
        </p:txBody>
      </p:sp>
    </p:spTree>
    <p:extLst>
      <p:ext uri="{BB962C8B-B14F-4D97-AF65-F5344CB8AC3E}">
        <p14:creationId xmlns:p14="http://schemas.microsoft.com/office/powerpoint/2010/main" xmlns="" val="12384847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16085" y="620973"/>
            <a:ext cx="7853464" cy="374071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Line 187"/>
          <p:cNvSpPr>
            <a:spLocks noChangeShapeType="1"/>
          </p:cNvSpPr>
          <p:nvPr/>
        </p:nvSpPr>
        <p:spPr bwMode="auto">
          <a:xfrm flipV="1">
            <a:off x="3088192" y="1809097"/>
            <a:ext cx="4020103"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sz="1200" b="1">
              <a:latin typeface="微软雅黑" pitchFamily="34" charset="-122"/>
              <a:ea typeface="微软雅黑" pitchFamily="34" charset="-122"/>
            </a:endParaRPr>
          </a:p>
        </p:txBody>
      </p:sp>
      <p:grpSp>
        <p:nvGrpSpPr>
          <p:cNvPr id="5" name="Group 107"/>
          <p:cNvGrpSpPr>
            <a:grpSpLocks/>
          </p:cNvGrpSpPr>
          <p:nvPr/>
        </p:nvGrpSpPr>
        <p:grpSpPr bwMode="auto">
          <a:xfrm>
            <a:off x="6937924" y="1528179"/>
            <a:ext cx="958689" cy="490432"/>
            <a:chOff x="2248" y="820"/>
            <a:chExt cx="2248" cy="883"/>
          </a:xfrm>
        </p:grpSpPr>
        <p:grpSp>
          <p:nvGrpSpPr>
            <p:cNvPr id="137" name="Group 108"/>
            <p:cNvGrpSpPr>
              <a:grpSpLocks/>
            </p:cNvGrpSpPr>
            <p:nvPr/>
          </p:nvGrpSpPr>
          <p:grpSpPr bwMode="auto">
            <a:xfrm>
              <a:off x="3567" y="902"/>
              <a:ext cx="929" cy="759"/>
              <a:chOff x="3567" y="902"/>
              <a:chExt cx="929" cy="759"/>
            </a:xfrm>
          </p:grpSpPr>
          <p:grpSp>
            <p:nvGrpSpPr>
              <p:cNvPr id="167" name="Group 109"/>
              <p:cNvGrpSpPr>
                <a:grpSpLocks/>
              </p:cNvGrpSpPr>
              <p:nvPr/>
            </p:nvGrpSpPr>
            <p:grpSpPr bwMode="auto">
              <a:xfrm>
                <a:off x="3926" y="902"/>
                <a:ext cx="570" cy="611"/>
                <a:chOff x="3926" y="902"/>
                <a:chExt cx="570" cy="611"/>
              </a:xfrm>
            </p:grpSpPr>
            <p:grpSp>
              <p:nvGrpSpPr>
                <p:cNvPr id="172" name="Group 110"/>
                <p:cNvGrpSpPr>
                  <a:grpSpLocks/>
                </p:cNvGrpSpPr>
                <p:nvPr/>
              </p:nvGrpSpPr>
              <p:grpSpPr bwMode="auto">
                <a:xfrm>
                  <a:off x="4071" y="982"/>
                  <a:ext cx="425" cy="448"/>
                  <a:chOff x="4071" y="982"/>
                  <a:chExt cx="425" cy="448"/>
                </a:xfrm>
              </p:grpSpPr>
              <p:grpSp>
                <p:nvGrpSpPr>
                  <p:cNvPr id="182" name="Group 111"/>
                  <p:cNvGrpSpPr>
                    <a:grpSpLocks/>
                  </p:cNvGrpSpPr>
                  <p:nvPr/>
                </p:nvGrpSpPr>
                <p:grpSpPr bwMode="auto">
                  <a:xfrm>
                    <a:off x="4071" y="982"/>
                    <a:ext cx="425" cy="448"/>
                    <a:chOff x="4071" y="982"/>
                    <a:chExt cx="425" cy="448"/>
                  </a:xfrm>
                </p:grpSpPr>
                <p:grpSp>
                  <p:nvGrpSpPr>
                    <p:cNvPr id="184" name="Group 112"/>
                    <p:cNvGrpSpPr>
                      <a:grpSpLocks/>
                    </p:cNvGrpSpPr>
                    <p:nvPr/>
                  </p:nvGrpSpPr>
                  <p:grpSpPr bwMode="auto">
                    <a:xfrm>
                      <a:off x="4182" y="1010"/>
                      <a:ext cx="314" cy="366"/>
                      <a:chOff x="4182" y="1010"/>
                      <a:chExt cx="314" cy="366"/>
                    </a:xfrm>
                  </p:grpSpPr>
                  <p:grpSp>
                    <p:nvGrpSpPr>
                      <p:cNvPr id="188" name="Group 113"/>
                      <p:cNvGrpSpPr>
                        <a:grpSpLocks/>
                      </p:cNvGrpSpPr>
                      <p:nvPr/>
                    </p:nvGrpSpPr>
                    <p:grpSpPr bwMode="auto">
                      <a:xfrm>
                        <a:off x="4220" y="1010"/>
                        <a:ext cx="276" cy="366"/>
                        <a:chOff x="4220" y="1010"/>
                        <a:chExt cx="276" cy="366"/>
                      </a:xfrm>
                    </p:grpSpPr>
                    <p:sp>
                      <p:nvSpPr>
                        <p:cNvPr id="192" name="Oval 114"/>
                        <p:cNvSpPr>
                          <a:spLocks noChangeArrowheads="1"/>
                        </p:cNvSpPr>
                        <p:nvPr/>
                      </p:nvSpPr>
                      <p:spPr bwMode="auto">
                        <a:xfrm>
                          <a:off x="4365" y="1228"/>
                          <a:ext cx="131" cy="9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3" name="Oval 115"/>
                        <p:cNvSpPr>
                          <a:spLocks noChangeArrowheads="1"/>
                        </p:cNvSpPr>
                        <p:nvPr/>
                      </p:nvSpPr>
                      <p:spPr bwMode="auto">
                        <a:xfrm>
                          <a:off x="4254" y="1254"/>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4" name="Oval 116"/>
                        <p:cNvSpPr>
                          <a:spLocks noChangeArrowheads="1"/>
                        </p:cNvSpPr>
                        <p:nvPr/>
                      </p:nvSpPr>
                      <p:spPr bwMode="auto">
                        <a:xfrm>
                          <a:off x="4329" y="1091"/>
                          <a:ext cx="131" cy="9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5" name="Oval 117"/>
                        <p:cNvSpPr>
                          <a:spLocks noChangeArrowheads="1"/>
                        </p:cNvSpPr>
                        <p:nvPr/>
                      </p:nvSpPr>
                      <p:spPr bwMode="auto">
                        <a:xfrm>
                          <a:off x="4220" y="1010"/>
                          <a:ext cx="166"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6" name="Freeform 118"/>
                        <p:cNvSpPr>
                          <a:spLocks/>
                        </p:cNvSpPr>
                        <p:nvPr/>
                      </p:nvSpPr>
                      <p:spPr bwMode="auto">
                        <a:xfrm>
                          <a:off x="4332" y="1092"/>
                          <a:ext cx="113" cy="208"/>
                        </a:xfrm>
                        <a:custGeom>
                          <a:avLst/>
                          <a:gdLst>
                            <a:gd name="T0" fmla="*/ 112 w 113"/>
                            <a:gd name="T1" fmla="*/ 205 h 208"/>
                            <a:gd name="T2" fmla="*/ 63 w 113"/>
                            <a:gd name="T3" fmla="*/ 207 h 208"/>
                            <a:gd name="T4" fmla="*/ 0 w 113"/>
                            <a:gd name="T5" fmla="*/ 0 h 208"/>
                            <a:gd name="T6" fmla="*/ 70 w 113"/>
                            <a:gd name="T7" fmla="*/ 15 h 208"/>
                            <a:gd name="T8" fmla="*/ 71 w 113"/>
                            <a:gd name="T9" fmla="*/ 117 h 208"/>
                            <a:gd name="T10" fmla="*/ 112 w 113"/>
                            <a:gd name="T11" fmla="*/ 205 h 208"/>
                          </a:gdLst>
                          <a:ahLst/>
                          <a:cxnLst>
                            <a:cxn ang="0">
                              <a:pos x="T0" y="T1"/>
                            </a:cxn>
                            <a:cxn ang="0">
                              <a:pos x="T2" y="T3"/>
                            </a:cxn>
                            <a:cxn ang="0">
                              <a:pos x="T4" y="T5"/>
                            </a:cxn>
                            <a:cxn ang="0">
                              <a:pos x="T6" y="T7"/>
                            </a:cxn>
                            <a:cxn ang="0">
                              <a:pos x="T8" y="T9"/>
                            </a:cxn>
                            <a:cxn ang="0">
                              <a:pos x="T10" y="T11"/>
                            </a:cxn>
                          </a:cxnLst>
                          <a:rect l="0" t="0" r="r" b="b"/>
                          <a:pathLst>
                            <a:path w="113" h="208">
                              <a:moveTo>
                                <a:pt x="112" y="205"/>
                              </a:moveTo>
                              <a:lnTo>
                                <a:pt x="63" y="207"/>
                              </a:lnTo>
                              <a:lnTo>
                                <a:pt x="0" y="0"/>
                              </a:lnTo>
                              <a:lnTo>
                                <a:pt x="70" y="15"/>
                              </a:lnTo>
                              <a:lnTo>
                                <a:pt x="71" y="117"/>
                              </a:lnTo>
                              <a:lnTo>
                                <a:pt x="112" y="205"/>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89" name="Oval 119"/>
                      <p:cNvSpPr>
                        <a:spLocks noChangeArrowheads="1"/>
                      </p:cNvSpPr>
                      <p:nvPr/>
                    </p:nvSpPr>
                    <p:spPr bwMode="auto">
                      <a:xfrm>
                        <a:off x="4182" y="1119"/>
                        <a:ext cx="240"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0" name="Oval 120"/>
                      <p:cNvSpPr>
                        <a:spLocks noChangeArrowheads="1"/>
                      </p:cNvSpPr>
                      <p:nvPr/>
                    </p:nvSpPr>
                    <p:spPr bwMode="auto">
                      <a:xfrm>
                        <a:off x="4182" y="1228"/>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1" name="Freeform 121"/>
                      <p:cNvSpPr>
                        <a:spLocks/>
                      </p:cNvSpPr>
                      <p:nvPr/>
                    </p:nvSpPr>
                    <p:spPr bwMode="auto">
                      <a:xfrm>
                        <a:off x="4235" y="1068"/>
                        <a:ext cx="121" cy="224"/>
                      </a:xfrm>
                      <a:custGeom>
                        <a:avLst/>
                        <a:gdLst>
                          <a:gd name="T0" fmla="*/ 110 w 121"/>
                          <a:gd name="T1" fmla="*/ 38 h 224"/>
                          <a:gd name="T2" fmla="*/ 97 w 121"/>
                          <a:gd name="T3" fmla="*/ 85 h 224"/>
                          <a:gd name="T4" fmla="*/ 120 w 121"/>
                          <a:gd name="T5" fmla="*/ 192 h 224"/>
                          <a:gd name="T6" fmla="*/ 72 w 121"/>
                          <a:gd name="T7" fmla="*/ 223 h 224"/>
                          <a:gd name="T8" fmla="*/ 0 w 121"/>
                          <a:gd name="T9" fmla="*/ 95 h 224"/>
                          <a:gd name="T10" fmla="*/ 57 w 121"/>
                          <a:gd name="T11" fmla="*/ 0 h 224"/>
                          <a:gd name="T12" fmla="*/ 110 w 121"/>
                          <a:gd name="T13" fmla="*/ 38 h 224"/>
                        </a:gdLst>
                        <a:ahLst/>
                        <a:cxnLst>
                          <a:cxn ang="0">
                            <a:pos x="T0" y="T1"/>
                          </a:cxn>
                          <a:cxn ang="0">
                            <a:pos x="T2" y="T3"/>
                          </a:cxn>
                          <a:cxn ang="0">
                            <a:pos x="T4" y="T5"/>
                          </a:cxn>
                          <a:cxn ang="0">
                            <a:pos x="T6" y="T7"/>
                          </a:cxn>
                          <a:cxn ang="0">
                            <a:pos x="T8" y="T9"/>
                          </a:cxn>
                          <a:cxn ang="0">
                            <a:pos x="T10" y="T11"/>
                          </a:cxn>
                          <a:cxn ang="0">
                            <a:pos x="T12" y="T13"/>
                          </a:cxn>
                        </a:cxnLst>
                        <a:rect l="0" t="0" r="r" b="b"/>
                        <a:pathLst>
                          <a:path w="121" h="224">
                            <a:moveTo>
                              <a:pt x="110" y="38"/>
                            </a:moveTo>
                            <a:lnTo>
                              <a:pt x="97" y="85"/>
                            </a:lnTo>
                            <a:lnTo>
                              <a:pt x="120" y="192"/>
                            </a:lnTo>
                            <a:lnTo>
                              <a:pt x="72" y="223"/>
                            </a:lnTo>
                            <a:lnTo>
                              <a:pt x="0" y="95"/>
                            </a:lnTo>
                            <a:lnTo>
                              <a:pt x="57" y="0"/>
                            </a:lnTo>
                            <a:lnTo>
                              <a:pt x="110" y="3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85" name="Oval 122"/>
                    <p:cNvSpPr>
                      <a:spLocks noChangeArrowheads="1"/>
                    </p:cNvSpPr>
                    <p:nvPr/>
                  </p:nvSpPr>
                  <p:spPr bwMode="auto">
                    <a:xfrm>
                      <a:off x="4182" y="1336"/>
                      <a:ext cx="129"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86" name="Oval 123"/>
                    <p:cNvSpPr>
                      <a:spLocks noChangeArrowheads="1"/>
                    </p:cNvSpPr>
                    <p:nvPr/>
                  </p:nvSpPr>
                  <p:spPr bwMode="auto">
                    <a:xfrm>
                      <a:off x="4071" y="982"/>
                      <a:ext cx="168" cy="12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87" name="Freeform 124"/>
                    <p:cNvSpPr>
                      <a:spLocks/>
                    </p:cNvSpPr>
                    <p:nvPr/>
                  </p:nvSpPr>
                  <p:spPr bwMode="auto">
                    <a:xfrm>
                      <a:off x="4224" y="1313"/>
                      <a:ext cx="85" cy="39"/>
                    </a:xfrm>
                    <a:custGeom>
                      <a:avLst/>
                      <a:gdLst>
                        <a:gd name="T0" fmla="*/ 84 w 85"/>
                        <a:gd name="T1" fmla="*/ 24 h 39"/>
                        <a:gd name="T2" fmla="*/ 58 w 85"/>
                        <a:gd name="T3" fmla="*/ 38 h 39"/>
                        <a:gd name="T4" fmla="*/ 0 w 85"/>
                        <a:gd name="T5" fmla="*/ 18 h 39"/>
                        <a:gd name="T6" fmla="*/ 58 w 85"/>
                        <a:gd name="T7" fmla="*/ 0 h 39"/>
                        <a:gd name="T8" fmla="*/ 84 w 85"/>
                        <a:gd name="T9" fmla="*/ 24 h 39"/>
                      </a:gdLst>
                      <a:ahLst/>
                      <a:cxnLst>
                        <a:cxn ang="0">
                          <a:pos x="T0" y="T1"/>
                        </a:cxn>
                        <a:cxn ang="0">
                          <a:pos x="T2" y="T3"/>
                        </a:cxn>
                        <a:cxn ang="0">
                          <a:pos x="T4" y="T5"/>
                        </a:cxn>
                        <a:cxn ang="0">
                          <a:pos x="T6" y="T7"/>
                        </a:cxn>
                        <a:cxn ang="0">
                          <a:pos x="T8" y="T9"/>
                        </a:cxn>
                      </a:cxnLst>
                      <a:rect l="0" t="0" r="r" b="b"/>
                      <a:pathLst>
                        <a:path w="85" h="39">
                          <a:moveTo>
                            <a:pt x="84" y="24"/>
                          </a:moveTo>
                          <a:lnTo>
                            <a:pt x="58" y="38"/>
                          </a:lnTo>
                          <a:lnTo>
                            <a:pt x="0" y="18"/>
                          </a:lnTo>
                          <a:lnTo>
                            <a:pt x="58" y="0"/>
                          </a:lnTo>
                          <a:lnTo>
                            <a:pt x="84" y="24"/>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83" name="Freeform 125"/>
                  <p:cNvSpPr>
                    <a:spLocks/>
                  </p:cNvSpPr>
                  <p:nvPr/>
                </p:nvSpPr>
                <p:spPr bwMode="auto">
                  <a:xfrm>
                    <a:off x="4209" y="1042"/>
                    <a:ext cx="47" cy="68"/>
                  </a:xfrm>
                  <a:custGeom>
                    <a:avLst/>
                    <a:gdLst>
                      <a:gd name="T0" fmla="*/ 23 w 47"/>
                      <a:gd name="T1" fmla="*/ 0 h 68"/>
                      <a:gd name="T2" fmla="*/ 46 w 47"/>
                      <a:gd name="T3" fmla="*/ 1 h 68"/>
                      <a:gd name="T4" fmla="*/ 38 w 47"/>
                      <a:gd name="T5" fmla="*/ 67 h 68"/>
                      <a:gd name="T6" fmla="*/ 0 w 47"/>
                      <a:gd name="T7" fmla="*/ 54 h 68"/>
                      <a:gd name="T8" fmla="*/ 23 w 47"/>
                      <a:gd name="T9" fmla="*/ 0 h 68"/>
                    </a:gdLst>
                    <a:ahLst/>
                    <a:cxnLst>
                      <a:cxn ang="0">
                        <a:pos x="T0" y="T1"/>
                      </a:cxn>
                      <a:cxn ang="0">
                        <a:pos x="T2" y="T3"/>
                      </a:cxn>
                      <a:cxn ang="0">
                        <a:pos x="T4" y="T5"/>
                      </a:cxn>
                      <a:cxn ang="0">
                        <a:pos x="T6" y="T7"/>
                      </a:cxn>
                      <a:cxn ang="0">
                        <a:pos x="T8" y="T9"/>
                      </a:cxn>
                    </a:cxnLst>
                    <a:rect l="0" t="0" r="r" b="b"/>
                    <a:pathLst>
                      <a:path w="47" h="68">
                        <a:moveTo>
                          <a:pt x="23" y="0"/>
                        </a:moveTo>
                        <a:lnTo>
                          <a:pt x="46" y="1"/>
                        </a:lnTo>
                        <a:lnTo>
                          <a:pt x="38" y="67"/>
                        </a:lnTo>
                        <a:lnTo>
                          <a:pt x="0" y="54"/>
                        </a:lnTo>
                        <a:lnTo>
                          <a:pt x="23"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173" name="Group 126"/>
                <p:cNvGrpSpPr>
                  <a:grpSpLocks/>
                </p:cNvGrpSpPr>
                <p:nvPr/>
              </p:nvGrpSpPr>
              <p:grpSpPr bwMode="auto">
                <a:xfrm>
                  <a:off x="3926" y="902"/>
                  <a:ext cx="385" cy="556"/>
                  <a:chOff x="3926" y="902"/>
                  <a:chExt cx="385" cy="556"/>
                </a:xfrm>
              </p:grpSpPr>
              <p:sp>
                <p:nvSpPr>
                  <p:cNvPr id="176" name="Oval 127"/>
                  <p:cNvSpPr>
                    <a:spLocks noChangeArrowheads="1"/>
                  </p:cNvSpPr>
                  <p:nvPr/>
                </p:nvSpPr>
                <p:spPr bwMode="auto">
                  <a:xfrm>
                    <a:off x="3961" y="1228"/>
                    <a:ext cx="314"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7" name="Oval 128"/>
                  <p:cNvSpPr>
                    <a:spLocks noChangeArrowheads="1"/>
                  </p:cNvSpPr>
                  <p:nvPr/>
                </p:nvSpPr>
                <p:spPr bwMode="auto">
                  <a:xfrm>
                    <a:off x="3997" y="1065"/>
                    <a:ext cx="314" cy="231"/>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8" name="Oval 129"/>
                  <p:cNvSpPr>
                    <a:spLocks noChangeArrowheads="1"/>
                  </p:cNvSpPr>
                  <p:nvPr/>
                </p:nvSpPr>
                <p:spPr bwMode="auto">
                  <a:xfrm>
                    <a:off x="3926" y="902"/>
                    <a:ext cx="241"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9" name="Oval 130"/>
                  <p:cNvSpPr>
                    <a:spLocks noChangeArrowheads="1"/>
                  </p:cNvSpPr>
                  <p:nvPr/>
                </p:nvSpPr>
                <p:spPr bwMode="auto">
                  <a:xfrm>
                    <a:off x="4071" y="1010"/>
                    <a:ext cx="131"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80" name="Freeform 131"/>
                  <p:cNvSpPr>
                    <a:spLocks/>
                  </p:cNvSpPr>
                  <p:nvPr/>
                </p:nvSpPr>
                <p:spPr bwMode="auto">
                  <a:xfrm>
                    <a:off x="4000" y="990"/>
                    <a:ext cx="208" cy="202"/>
                  </a:xfrm>
                  <a:custGeom>
                    <a:avLst/>
                    <a:gdLst>
                      <a:gd name="T0" fmla="*/ 146 w 208"/>
                      <a:gd name="T1" fmla="*/ 8 h 202"/>
                      <a:gd name="T2" fmla="*/ 145 w 208"/>
                      <a:gd name="T3" fmla="*/ 32 h 202"/>
                      <a:gd name="T4" fmla="*/ 194 w 208"/>
                      <a:gd name="T5" fmla="*/ 77 h 202"/>
                      <a:gd name="T6" fmla="*/ 207 w 208"/>
                      <a:gd name="T7" fmla="*/ 82 h 202"/>
                      <a:gd name="T8" fmla="*/ 133 w 208"/>
                      <a:gd name="T9" fmla="*/ 201 h 202"/>
                      <a:gd name="T10" fmla="*/ 0 w 208"/>
                      <a:gd name="T11" fmla="*/ 0 h 202"/>
                      <a:gd name="T12" fmla="*/ 146 w 208"/>
                      <a:gd name="T13" fmla="*/ 8 h 202"/>
                    </a:gdLst>
                    <a:ahLst/>
                    <a:cxnLst>
                      <a:cxn ang="0">
                        <a:pos x="T0" y="T1"/>
                      </a:cxn>
                      <a:cxn ang="0">
                        <a:pos x="T2" y="T3"/>
                      </a:cxn>
                      <a:cxn ang="0">
                        <a:pos x="T4" y="T5"/>
                      </a:cxn>
                      <a:cxn ang="0">
                        <a:pos x="T6" y="T7"/>
                      </a:cxn>
                      <a:cxn ang="0">
                        <a:pos x="T8" y="T9"/>
                      </a:cxn>
                      <a:cxn ang="0">
                        <a:pos x="T10" y="T11"/>
                      </a:cxn>
                      <a:cxn ang="0">
                        <a:pos x="T12" y="T13"/>
                      </a:cxn>
                    </a:cxnLst>
                    <a:rect l="0" t="0" r="r" b="b"/>
                    <a:pathLst>
                      <a:path w="208" h="202">
                        <a:moveTo>
                          <a:pt x="146" y="8"/>
                        </a:moveTo>
                        <a:lnTo>
                          <a:pt x="145" y="32"/>
                        </a:lnTo>
                        <a:lnTo>
                          <a:pt x="194" y="77"/>
                        </a:lnTo>
                        <a:lnTo>
                          <a:pt x="207" y="82"/>
                        </a:lnTo>
                        <a:lnTo>
                          <a:pt x="133" y="201"/>
                        </a:lnTo>
                        <a:lnTo>
                          <a:pt x="0" y="0"/>
                        </a:lnTo>
                        <a:lnTo>
                          <a:pt x="146" y="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sp>
                <p:nvSpPr>
                  <p:cNvPr id="181" name="Freeform 132"/>
                  <p:cNvSpPr>
                    <a:spLocks/>
                  </p:cNvSpPr>
                  <p:nvPr/>
                </p:nvSpPr>
                <p:spPr bwMode="auto">
                  <a:xfrm>
                    <a:off x="4103" y="1271"/>
                    <a:ext cx="133" cy="54"/>
                  </a:xfrm>
                  <a:custGeom>
                    <a:avLst/>
                    <a:gdLst>
                      <a:gd name="T0" fmla="*/ 117 w 133"/>
                      <a:gd name="T1" fmla="*/ 8 h 54"/>
                      <a:gd name="T2" fmla="*/ 132 w 133"/>
                      <a:gd name="T3" fmla="*/ 25 h 54"/>
                      <a:gd name="T4" fmla="*/ 0 w 133"/>
                      <a:gd name="T5" fmla="*/ 53 h 54"/>
                      <a:gd name="T6" fmla="*/ 4 w 133"/>
                      <a:gd name="T7" fmla="*/ 0 h 54"/>
                      <a:gd name="T8" fmla="*/ 117 w 133"/>
                      <a:gd name="T9" fmla="*/ 8 h 54"/>
                    </a:gdLst>
                    <a:ahLst/>
                    <a:cxnLst>
                      <a:cxn ang="0">
                        <a:pos x="T0" y="T1"/>
                      </a:cxn>
                      <a:cxn ang="0">
                        <a:pos x="T2" y="T3"/>
                      </a:cxn>
                      <a:cxn ang="0">
                        <a:pos x="T4" y="T5"/>
                      </a:cxn>
                      <a:cxn ang="0">
                        <a:pos x="T6" y="T7"/>
                      </a:cxn>
                      <a:cxn ang="0">
                        <a:pos x="T8" y="T9"/>
                      </a:cxn>
                    </a:cxnLst>
                    <a:rect l="0" t="0" r="r" b="b"/>
                    <a:pathLst>
                      <a:path w="133" h="54">
                        <a:moveTo>
                          <a:pt x="117" y="8"/>
                        </a:moveTo>
                        <a:lnTo>
                          <a:pt x="132" y="25"/>
                        </a:lnTo>
                        <a:lnTo>
                          <a:pt x="0" y="53"/>
                        </a:lnTo>
                        <a:lnTo>
                          <a:pt x="4" y="0"/>
                        </a:lnTo>
                        <a:lnTo>
                          <a:pt x="117" y="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74" name="Oval 133"/>
                <p:cNvSpPr>
                  <a:spLocks noChangeArrowheads="1"/>
                </p:cNvSpPr>
                <p:nvPr/>
              </p:nvSpPr>
              <p:spPr bwMode="auto">
                <a:xfrm>
                  <a:off x="3926" y="1391"/>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5" name="Freeform 134"/>
                <p:cNvSpPr>
                  <a:spLocks/>
                </p:cNvSpPr>
                <p:nvPr/>
              </p:nvSpPr>
              <p:spPr bwMode="auto">
                <a:xfrm>
                  <a:off x="4041" y="1378"/>
                  <a:ext cx="87" cy="65"/>
                </a:xfrm>
                <a:custGeom>
                  <a:avLst/>
                  <a:gdLst>
                    <a:gd name="T0" fmla="*/ 34 w 87"/>
                    <a:gd name="T1" fmla="*/ 64 h 65"/>
                    <a:gd name="T2" fmla="*/ 86 w 87"/>
                    <a:gd name="T3" fmla="*/ 41 h 65"/>
                    <a:gd name="T4" fmla="*/ 27 w 87"/>
                    <a:gd name="T5" fmla="*/ 0 h 65"/>
                    <a:gd name="T6" fmla="*/ 0 w 87"/>
                    <a:gd name="T7" fmla="*/ 23 h 65"/>
                    <a:gd name="T8" fmla="*/ 34 w 87"/>
                    <a:gd name="T9" fmla="*/ 64 h 65"/>
                  </a:gdLst>
                  <a:ahLst/>
                  <a:cxnLst>
                    <a:cxn ang="0">
                      <a:pos x="T0" y="T1"/>
                    </a:cxn>
                    <a:cxn ang="0">
                      <a:pos x="T2" y="T3"/>
                    </a:cxn>
                    <a:cxn ang="0">
                      <a:pos x="T4" y="T5"/>
                    </a:cxn>
                    <a:cxn ang="0">
                      <a:pos x="T6" y="T7"/>
                    </a:cxn>
                    <a:cxn ang="0">
                      <a:pos x="T8" y="T9"/>
                    </a:cxn>
                  </a:cxnLst>
                  <a:rect l="0" t="0" r="r" b="b"/>
                  <a:pathLst>
                    <a:path w="87" h="65">
                      <a:moveTo>
                        <a:pt x="34" y="64"/>
                      </a:moveTo>
                      <a:lnTo>
                        <a:pt x="86" y="41"/>
                      </a:lnTo>
                      <a:lnTo>
                        <a:pt x="27" y="0"/>
                      </a:lnTo>
                      <a:lnTo>
                        <a:pt x="0" y="23"/>
                      </a:lnTo>
                      <a:lnTo>
                        <a:pt x="34" y="64"/>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68" name="Oval 135"/>
              <p:cNvSpPr>
                <a:spLocks noChangeArrowheads="1"/>
              </p:cNvSpPr>
              <p:nvPr/>
            </p:nvSpPr>
            <p:spPr bwMode="auto">
              <a:xfrm>
                <a:off x="3567" y="1513"/>
                <a:ext cx="204" cy="14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9" name="Oval 136"/>
              <p:cNvSpPr>
                <a:spLocks noChangeArrowheads="1"/>
              </p:cNvSpPr>
              <p:nvPr/>
            </p:nvSpPr>
            <p:spPr bwMode="auto">
              <a:xfrm>
                <a:off x="3742" y="1513"/>
                <a:ext cx="168" cy="12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0" name="Oval 137"/>
              <p:cNvSpPr>
                <a:spLocks noChangeArrowheads="1"/>
              </p:cNvSpPr>
              <p:nvPr/>
            </p:nvSpPr>
            <p:spPr bwMode="auto">
              <a:xfrm>
                <a:off x="3843" y="1469"/>
                <a:ext cx="166" cy="12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1" name="Freeform 138"/>
              <p:cNvSpPr>
                <a:spLocks/>
              </p:cNvSpPr>
              <p:nvPr/>
            </p:nvSpPr>
            <p:spPr bwMode="auto">
              <a:xfrm>
                <a:off x="3696" y="1448"/>
                <a:ext cx="345" cy="171"/>
              </a:xfrm>
              <a:custGeom>
                <a:avLst/>
                <a:gdLst>
                  <a:gd name="T0" fmla="*/ 321 w 345"/>
                  <a:gd name="T1" fmla="*/ 49 h 171"/>
                  <a:gd name="T2" fmla="*/ 288 w 345"/>
                  <a:gd name="T3" fmla="*/ 60 h 171"/>
                  <a:gd name="T4" fmla="*/ 195 w 345"/>
                  <a:gd name="T5" fmla="*/ 129 h 171"/>
                  <a:gd name="T6" fmla="*/ 174 w 345"/>
                  <a:gd name="T7" fmla="*/ 158 h 171"/>
                  <a:gd name="T8" fmla="*/ 73 w 345"/>
                  <a:gd name="T9" fmla="*/ 158 h 171"/>
                  <a:gd name="T10" fmla="*/ 52 w 345"/>
                  <a:gd name="T11" fmla="*/ 170 h 171"/>
                  <a:gd name="T12" fmla="*/ 0 w 345"/>
                  <a:gd name="T13" fmla="*/ 119 h 171"/>
                  <a:gd name="T14" fmla="*/ 233 w 345"/>
                  <a:gd name="T15" fmla="*/ 0 h 171"/>
                  <a:gd name="T16" fmla="*/ 344 w 345"/>
                  <a:gd name="T17" fmla="*/ 27 h 171"/>
                  <a:gd name="T18" fmla="*/ 321 w 345"/>
                  <a:gd name="T19" fmla="*/ 4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5" h="171">
                    <a:moveTo>
                      <a:pt x="321" y="49"/>
                    </a:moveTo>
                    <a:lnTo>
                      <a:pt x="288" y="60"/>
                    </a:lnTo>
                    <a:lnTo>
                      <a:pt x="195" y="129"/>
                    </a:lnTo>
                    <a:lnTo>
                      <a:pt x="174" y="158"/>
                    </a:lnTo>
                    <a:lnTo>
                      <a:pt x="73" y="158"/>
                    </a:lnTo>
                    <a:lnTo>
                      <a:pt x="52" y="170"/>
                    </a:lnTo>
                    <a:lnTo>
                      <a:pt x="0" y="119"/>
                    </a:lnTo>
                    <a:lnTo>
                      <a:pt x="233" y="0"/>
                    </a:lnTo>
                    <a:lnTo>
                      <a:pt x="344" y="27"/>
                    </a:lnTo>
                    <a:lnTo>
                      <a:pt x="321" y="49"/>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138" name="Group 139"/>
            <p:cNvGrpSpPr>
              <a:grpSpLocks/>
            </p:cNvGrpSpPr>
            <p:nvPr/>
          </p:nvGrpSpPr>
          <p:grpSpPr bwMode="auto">
            <a:xfrm>
              <a:off x="2248" y="907"/>
              <a:ext cx="556" cy="525"/>
              <a:chOff x="2248" y="907"/>
              <a:chExt cx="556" cy="525"/>
            </a:xfrm>
          </p:grpSpPr>
          <p:grpSp>
            <p:nvGrpSpPr>
              <p:cNvPr id="152" name="Group 140"/>
              <p:cNvGrpSpPr>
                <a:grpSpLocks/>
              </p:cNvGrpSpPr>
              <p:nvPr/>
            </p:nvGrpSpPr>
            <p:grpSpPr bwMode="auto">
              <a:xfrm>
                <a:off x="2248" y="982"/>
                <a:ext cx="299" cy="314"/>
                <a:chOff x="2248" y="982"/>
                <a:chExt cx="299" cy="314"/>
              </a:xfrm>
            </p:grpSpPr>
            <p:sp>
              <p:nvSpPr>
                <p:cNvPr id="163" name="Oval 141"/>
                <p:cNvSpPr>
                  <a:spLocks noChangeArrowheads="1"/>
                </p:cNvSpPr>
                <p:nvPr/>
              </p:nvSpPr>
              <p:spPr bwMode="auto">
                <a:xfrm>
                  <a:off x="2248" y="1091"/>
                  <a:ext cx="129" cy="9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4" name="Oval 142"/>
                <p:cNvSpPr>
                  <a:spLocks noChangeArrowheads="1"/>
                </p:cNvSpPr>
                <p:nvPr/>
              </p:nvSpPr>
              <p:spPr bwMode="auto">
                <a:xfrm>
                  <a:off x="2270" y="1174"/>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5" name="Oval 143"/>
                <p:cNvSpPr>
                  <a:spLocks noChangeArrowheads="1"/>
                </p:cNvSpPr>
                <p:nvPr/>
              </p:nvSpPr>
              <p:spPr bwMode="auto">
                <a:xfrm>
                  <a:off x="2307" y="982"/>
                  <a:ext cx="240"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6" name="Freeform 144"/>
                <p:cNvSpPr>
                  <a:spLocks/>
                </p:cNvSpPr>
                <p:nvPr/>
              </p:nvSpPr>
              <p:spPr bwMode="auto">
                <a:xfrm>
                  <a:off x="2291" y="1104"/>
                  <a:ext cx="84" cy="95"/>
                </a:xfrm>
                <a:custGeom>
                  <a:avLst/>
                  <a:gdLst>
                    <a:gd name="T0" fmla="*/ 47 w 84"/>
                    <a:gd name="T1" fmla="*/ 0 h 95"/>
                    <a:gd name="T2" fmla="*/ 0 w 84"/>
                    <a:gd name="T3" fmla="*/ 18 h 95"/>
                    <a:gd name="T4" fmla="*/ 1 w 84"/>
                    <a:gd name="T5" fmla="*/ 76 h 95"/>
                    <a:gd name="T6" fmla="*/ 16 w 84"/>
                    <a:gd name="T7" fmla="*/ 94 h 95"/>
                    <a:gd name="T8" fmla="*/ 83 w 84"/>
                    <a:gd name="T9" fmla="*/ 76 h 95"/>
                    <a:gd name="T10" fmla="*/ 47 w 84"/>
                    <a:gd name="T11" fmla="*/ 0 h 95"/>
                  </a:gdLst>
                  <a:ahLst/>
                  <a:cxnLst>
                    <a:cxn ang="0">
                      <a:pos x="T0" y="T1"/>
                    </a:cxn>
                    <a:cxn ang="0">
                      <a:pos x="T2" y="T3"/>
                    </a:cxn>
                    <a:cxn ang="0">
                      <a:pos x="T4" y="T5"/>
                    </a:cxn>
                    <a:cxn ang="0">
                      <a:pos x="T6" y="T7"/>
                    </a:cxn>
                    <a:cxn ang="0">
                      <a:pos x="T8" y="T9"/>
                    </a:cxn>
                    <a:cxn ang="0">
                      <a:pos x="T10" y="T11"/>
                    </a:cxn>
                  </a:cxnLst>
                  <a:rect l="0" t="0" r="r" b="b"/>
                  <a:pathLst>
                    <a:path w="84" h="95">
                      <a:moveTo>
                        <a:pt x="47" y="0"/>
                      </a:moveTo>
                      <a:lnTo>
                        <a:pt x="0" y="18"/>
                      </a:lnTo>
                      <a:lnTo>
                        <a:pt x="1" y="76"/>
                      </a:lnTo>
                      <a:lnTo>
                        <a:pt x="16" y="94"/>
                      </a:lnTo>
                      <a:lnTo>
                        <a:pt x="83" y="76"/>
                      </a:lnTo>
                      <a:lnTo>
                        <a:pt x="47"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153" name="Group 145"/>
              <p:cNvGrpSpPr>
                <a:grpSpLocks/>
              </p:cNvGrpSpPr>
              <p:nvPr/>
            </p:nvGrpSpPr>
            <p:grpSpPr bwMode="auto">
              <a:xfrm>
                <a:off x="2344" y="907"/>
                <a:ext cx="460" cy="525"/>
                <a:chOff x="2344" y="907"/>
                <a:chExt cx="460" cy="525"/>
              </a:xfrm>
            </p:grpSpPr>
            <p:sp>
              <p:nvSpPr>
                <p:cNvPr id="155" name="Oval 146"/>
                <p:cNvSpPr>
                  <a:spLocks noChangeArrowheads="1"/>
                </p:cNvSpPr>
                <p:nvPr/>
              </p:nvSpPr>
              <p:spPr bwMode="auto">
                <a:xfrm>
                  <a:off x="2491" y="929"/>
                  <a:ext cx="313"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6" name="Oval 147"/>
                <p:cNvSpPr>
                  <a:spLocks noChangeArrowheads="1"/>
                </p:cNvSpPr>
                <p:nvPr/>
              </p:nvSpPr>
              <p:spPr bwMode="auto">
                <a:xfrm>
                  <a:off x="2344" y="1091"/>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7" name="Oval 148"/>
                <p:cNvSpPr>
                  <a:spLocks noChangeArrowheads="1"/>
                </p:cNvSpPr>
                <p:nvPr/>
              </p:nvSpPr>
              <p:spPr bwMode="auto">
                <a:xfrm>
                  <a:off x="2380" y="1174"/>
                  <a:ext cx="242" cy="17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8" name="Oval 149"/>
                <p:cNvSpPr>
                  <a:spLocks noChangeArrowheads="1"/>
                </p:cNvSpPr>
                <p:nvPr/>
              </p:nvSpPr>
              <p:spPr bwMode="auto">
                <a:xfrm>
                  <a:off x="2454" y="1254"/>
                  <a:ext cx="240" cy="17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9" name="Oval 150"/>
                <p:cNvSpPr>
                  <a:spLocks noChangeArrowheads="1"/>
                </p:cNvSpPr>
                <p:nvPr/>
              </p:nvSpPr>
              <p:spPr bwMode="auto">
                <a:xfrm>
                  <a:off x="2471" y="1042"/>
                  <a:ext cx="214" cy="151"/>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0" name="Oval 151"/>
                <p:cNvSpPr>
                  <a:spLocks noChangeArrowheads="1"/>
                </p:cNvSpPr>
                <p:nvPr/>
              </p:nvSpPr>
              <p:spPr bwMode="auto">
                <a:xfrm>
                  <a:off x="2656" y="907"/>
                  <a:ext cx="129"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1" name="Freeform 152"/>
                <p:cNvSpPr>
                  <a:spLocks/>
                </p:cNvSpPr>
                <p:nvPr/>
              </p:nvSpPr>
              <p:spPr bwMode="auto">
                <a:xfrm>
                  <a:off x="2541" y="1010"/>
                  <a:ext cx="151" cy="76"/>
                </a:xfrm>
                <a:custGeom>
                  <a:avLst/>
                  <a:gdLst>
                    <a:gd name="T0" fmla="*/ 0 w 151"/>
                    <a:gd name="T1" fmla="*/ 20 h 76"/>
                    <a:gd name="T2" fmla="*/ 19 w 151"/>
                    <a:gd name="T3" fmla="*/ 56 h 76"/>
                    <a:gd name="T4" fmla="*/ 150 w 151"/>
                    <a:gd name="T5" fmla="*/ 75 h 76"/>
                    <a:gd name="T6" fmla="*/ 150 w 151"/>
                    <a:gd name="T7" fmla="*/ 28 h 76"/>
                    <a:gd name="T8" fmla="*/ 9 w 151"/>
                    <a:gd name="T9" fmla="*/ 0 h 76"/>
                    <a:gd name="T10" fmla="*/ 0 w 151"/>
                    <a:gd name="T11" fmla="*/ 20 h 76"/>
                  </a:gdLst>
                  <a:ahLst/>
                  <a:cxnLst>
                    <a:cxn ang="0">
                      <a:pos x="T0" y="T1"/>
                    </a:cxn>
                    <a:cxn ang="0">
                      <a:pos x="T2" y="T3"/>
                    </a:cxn>
                    <a:cxn ang="0">
                      <a:pos x="T4" y="T5"/>
                    </a:cxn>
                    <a:cxn ang="0">
                      <a:pos x="T6" y="T7"/>
                    </a:cxn>
                    <a:cxn ang="0">
                      <a:pos x="T8" y="T9"/>
                    </a:cxn>
                    <a:cxn ang="0">
                      <a:pos x="T10" y="T11"/>
                    </a:cxn>
                  </a:cxnLst>
                  <a:rect l="0" t="0" r="r" b="b"/>
                  <a:pathLst>
                    <a:path w="151" h="76">
                      <a:moveTo>
                        <a:pt x="0" y="20"/>
                      </a:moveTo>
                      <a:lnTo>
                        <a:pt x="19" y="56"/>
                      </a:lnTo>
                      <a:lnTo>
                        <a:pt x="150" y="75"/>
                      </a:lnTo>
                      <a:lnTo>
                        <a:pt x="150" y="28"/>
                      </a:lnTo>
                      <a:lnTo>
                        <a:pt x="9" y="0"/>
                      </a:lnTo>
                      <a:lnTo>
                        <a:pt x="0" y="2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sp>
              <p:nvSpPr>
                <p:cNvPr id="162" name="Freeform 153"/>
                <p:cNvSpPr>
                  <a:spLocks/>
                </p:cNvSpPr>
                <p:nvPr/>
              </p:nvSpPr>
              <p:spPr bwMode="auto">
                <a:xfrm>
                  <a:off x="2394" y="1149"/>
                  <a:ext cx="172" cy="159"/>
                </a:xfrm>
                <a:custGeom>
                  <a:avLst/>
                  <a:gdLst>
                    <a:gd name="T0" fmla="*/ 106 w 172"/>
                    <a:gd name="T1" fmla="*/ 0 h 159"/>
                    <a:gd name="T2" fmla="*/ 0 w 172"/>
                    <a:gd name="T3" fmla="*/ 40 h 159"/>
                    <a:gd name="T4" fmla="*/ 44 w 172"/>
                    <a:gd name="T5" fmla="*/ 71 h 159"/>
                    <a:gd name="T6" fmla="*/ 50 w 172"/>
                    <a:gd name="T7" fmla="*/ 148 h 159"/>
                    <a:gd name="T8" fmla="*/ 75 w 172"/>
                    <a:gd name="T9" fmla="*/ 158 h 159"/>
                    <a:gd name="T10" fmla="*/ 164 w 172"/>
                    <a:gd name="T11" fmla="*/ 108 h 159"/>
                    <a:gd name="T12" fmla="*/ 171 w 172"/>
                    <a:gd name="T13" fmla="*/ 16 h 159"/>
                    <a:gd name="T14" fmla="*/ 106 w 172"/>
                    <a:gd name="T15" fmla="*/ 0 h 1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 h="159">
                      <a:moveTo>
                        <a:pt x="106" y="0"/>
                      </a:moveTo>
                      <a:lnTo>
                        <a:pt x="0" y="40"/>
                      </a:lnTo>
                      <a:lnTo>
                        <a:pt x="44" y="71"/>
                      </a:lnTo>
                      <a:lnTo>
                        <a:pt x="50" y="148"/>
                      </a:lnTo>
                      <a:lnTo>
                        <a:pt x="75" y="158"/>
                      </a:lnTo>
                      <a:lnTo>
                        <a:pt x="164" y="108"/>
                      </a:lnTo>
                      <a:lnTo>
                        <a:pt x="171" y="16"/>
                      </a:lnTo>
                      <a:lnTo>
                        <a:pt x="106"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54" name="Freeform 154"/>
              <p:cNvSpPr>
                <a:spLocks/>
              </p:cNvSpPr>
              <p:nvPr/>
            </p:nvSpPr>
            <p:spPr bwMode="auto">
              <a:xfrm>
                <a:off x="2650" y="963"/>
                <a:ext cx="88" cy="75"/>
              </a:xfrm>
              <a:custGeom>
                <a:avLst/>
                <a:gdLst>
                  <a:gd name="T0" fmla="*/ 0 w 88"/>
                  <a:gd name="T1" fmla="*/ 39 h 75"/>
                  <a:gd name="T2" fmla="*/ 37 w 88"/>
                  <a:gd name="T3" fmla="*/ 0 h 75"/>
                  <a:gd name="T4" fmla="*/ 87 w 88"/>
                  <a:gd name="T5" fmla="*/ 39 h 75"/>
                  <a:gd name="T6" fmla="*/ 45 w 88"/>
                  <a:gd name="T7" fmla="*/ 74 h 75"/>
                  <a:gd name="T8" fmla="*/ 0 w 88"/>
                  <a:gd name="T9" fmla="*/ 39 h 75"/>
                </a:gdLst>
                <a:ahLst/>
                <a:cxnLst>
                  <a:cxn ang="0">
                    <a:pos x="T0" y="T1"/>
                  </a:cxn>
                  <a:cxn ang="0">
                    <a:pos x="T2" y="T3"/>
                  </a:cxn>
                  <a:cxn ang="0">
                    <a:pos x="T4" y="T5"/>
                  </a:cxn>
                  <a:cxn ang="0">
                    <a:pos x="T6" y="T7"/>
                  </a:cxn>
                  <a:cxn ang="0">
                    <a:pos x="T8" y="T9"/>
                  </a:cxn>
                </a:cxnLst>
                <a:rect l="0" t="0" r="r" b="b"/>
                <a:pathLst>
                  <a:path w="88" h="75">
                    <a:moveTo>
                      <a:pt x="0" y="39"/>
                    </a:moveTo>
                    <a:lnTo>
                      <a:pt x="37" y="0"/>
                    </a:lnTo>
                    <a:lnTo>
                      <a:pt x="87" y="39"/>
                    </a:lnTo>
                    <a:lnTo>
                      <a:pt x="45" y="74"/>
                    </a:lnTo>
                    <a:lnTo>
                      <a:pt x="0" y="39"/>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139" name="Group 155"/>
            <p:cNvGrpSpPr>
              <a:grpSpLocks/>
            </p:cNvGrpSpPr>
            <p:nvPr/>
          </p:nvGrpSpPr>
          <p:grpSpPr bwMode="auto">
            <a:xfrm>
              <a:off x="2529" y="820"/>
              <a:ext cx="1638" cy="883"/>
              <a:chOff x="2529" y="820"/>
              <a:chExt cx="1638" cy="883"/>
            </a:xfrm>
          </p:grpSpPr>
          <p:sp>
            <p:nvSpPr>
              <p:cNvPr id="140" name="Oval 156"/>
              <p:cNvSpPr>
                <a:spLocks noChangeArrowheads="1"/>
              </p:cNvSpPr>
              <p:nvPr/>
            </p:nvSpPr>
            <p:spPr bwMode="auto">
              <a:xfrm>
                <a:off x="3042" y="848"/>
                <a:ext cx="388" cy="28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1" name="Oval 157"/>
              <p:cNvSpPr>
                <a:spLocks noChangeArrowheads="1"/>
              </p:cNvSpPr>
              <p:nvPr/>
            </p:nvSpPr>
            <p:spPr bwMode="auto">
              <a:xfrm>
                <a:off x="3374" y="820"/>
                <a:ext cx="313"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2" name="Oval 158"/>
              <p:cNvSpPr>
                <a:spLocks noChangeArrowheads="1"/>
              </p:cNvSpPr>
              <p:nvPr/>
            </p:nvSpPr>
            <p:spPr bwMode="auto">
              <a:xfrm>
                <a:off x="3668" y="1065"/>
                <a:ext cx="499" cy="36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3" name="Oval 159"/>
              <p:cNvSpPr>
                <a:spLocks noChangeArrowheads="1"/>
              </p:cNvSpPr>
              <p:nvPr/>
            </p:nvSpPr>
            <p:spPr bwMode="auto">
              <a:xfrm>
                <a:off x="2712" y="1228"/>
                <a:ext cx="570" cy="42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4" name="Oval 160"/>
              <p:cNvSpPr>
                <a:spLocks noChangeArrowheads="1"/>
              </p:cNvSpPr>
              <p:nvPr/>
            </p:nvSpPr>
            <p:spPr bwMode="auto">
              <a:xfrm>
                <a:off x="3521" y="1282"/>
                <a:ext cx="422" cy="31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5" name="Oval 161"/>
              <p:cNvSpPr>
                <a:spLocks noChangeArrowheads="1"/>
              </p:cNvSpPr>
              <p:nvPr/>
            </p:nvSpPr>
            <p:spPr bwMode="auto">
              <a:xfrm>
                <a:off x="2564" y="1310"/>
                <a:ext cx="315" cy="229"/>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6" name="Oval 162"/>
              <p:cNvSpPr>
                <a:spLocks noChangeArrowheads="1"/>
              </p:cNvSpPr>
              <p:nvPr/>
            </p:nvSpPr>
            <p:spPr bwMode="auto">
              <a:xfrm>
                <a:off x="2529" y="1119"/>
                <a:ext cx="312"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7" name="Oval 163"/>
              <p:cNvSpPr>
                <a:spLocks noChangeArrowheads="1"/>
              </p:cNvSpPr>
              <p:nvPr/>
            </p:nvSpPr>
            <p:spPr bwMode="auto">
              <a:xfrm>
                <a:off x="2675" y="902"/>
                <a:ext cx="498" cy="36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8" name="Oval 164"/>
              <p:cNvSpPr>
                <a:spLocks noChangeArrowheads="1"/>
              </p:cNvSpPr>
              <p:nvPr/>
            </p:nvSpPr>
            <p:spPr bwMode="auto">
              <a:xfrm>
                <a:off x="3115" y="1336"/>
                <a:ext cx="500" cy="36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9" name="Oval 165"/>
              <p:cNvSpPr>
                <a:spLocks noChangeArrowheads="1"/>
              </p:cNvSpPr>
              <p:nvPr/>
            </p:nvSpPr>
            <p:spPr bwMode="auto">
              <a:xfrm>
                <a:off x="3742" y="929"/>
                <a:ext cx="386" cy="28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0" name="Oval 166"/>
              <p:cNvSpPr>
                <a:spLocks noChangeArrowheads="1"/>
              </p:cNvSpPr>
              <p:nvPr/>
            </p:nvSpPr>
            <p:spPr bwMode="auto">
              <a:xfrm>
                <a:off x="3631" y="820"/>
                <a:ext cx="351" cy="25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1" name="Freeform 167"/>
              <p:cNvSpPr>
                <a:spLocks/>
              </p:cNvSpPr>
              <p:nvPr/>
            </p:nvSpPr>
            <p:spPr bwMode="auto">
              <a:xfrm>
                <a:off x="2661" y="889"/>
                <a:ext cx="1415" cy="700"/>
              </a:xfrm>
              <a:custGeom>
                <a:avLst/>
                <a:gdLst>
                  <a:gd name="T0" fmla="*/ 436 w 1415"/>
                  <a:gd name="T1" fmla="*/ 70 h 700"/>
                  <a:gd name="T2" fmla="*/ 494 w 1415"/>
                  <a:gd name="T3" fmla="*/ 20 h 700"/>
                  <a:gd name="T4" fmla="*/ 759 w 1415"/>
                  <a:gd name="T5" fmla="*/ 24 h 700"/>
                  <a:gd name="T6" fmla="*/ 947 w 1415"/>
                  <a:gd name="T7" fmla="*/ 0 h 700"/>
                  <a:gd name="T8" fmla="*/ 1180 w 1415"/>
                  <a:gd name="T9" fmla="*/ 83 h 700"/>
                  <a:gd name="T10" fmla="*/ 1300 w 1415"/>
                  <a:gd name="T11" fmla="*/ 60 h 700"/>
                  <a:gd name="T12" fmla="*/ 1362 w 1415"/>
                  <a:gd name="T13" fmla="*/ 70 h 700"/>
                  <a:gd name="T14" fmla="*/ 1376 w 1415"/>
                  <a:gd name="T15" fmla="*/ 278 h 700"/>
                  <a:gd name="T16" fmla="*/ 1414 w 1415"/>
                  <a:gd name="T17" fmla="*/ 311 h 700"/>
                  <a:gd name="T18" fmla="*/ 1304 w 1415"/>
                  <a:gd name="T19" fmla="*/ 472 h 700"/>
                  <a:gd name="T20" fmla="*/ 1185 w 1415"/>
                  <a:gd name="T21" fmla="*/ 363 h 700"/>
                  <a:gd name="T22" fmla="*/ 1153 w 1415"/>
                  <a:gd name="T23" fmla="*/ 418 h 700"/>
                  <a:gd name="T24" fmla="*/ 986 w 1415"/>
                  <a:gd name="T25" fmla="*/ 640 h 700"/>
                  <a:gd name="T26" fmla="*/ 427 w 1415"/>
                  <a:gd name="T27" fmla="*/ 699 h 700"/>
                  <a:gd name="T28" fmla="*/ 135 w 1415"/>
                  <a:gd name="T29" fmla="*/ 655 h 700"/>
                  <a:gd name="T30" fmla="*/ 45 w 1415"/>
                  <a:gd name="T31" fmla="*/ 519 h 700"/>
                  <a:gd name="T32" fmla="*/ 45 w 1415"/>
                  <a:gd name="T33" fmla="*/ 379 h 700"/>
                  <a:gd name="T34" fmla="*/ 0 w 1415"/>
                  <a:gd name="T35" fmla="*/ 261 h 700"/>
                  <a:gd name="T36" fmla="*/ 436 w 1415"/>
                  <a:gd name="T37" fmla="*/ 70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15" h="700">
                    <a:moveTo>
                      <a:pt x="436" y="70"/>
                    </a:moveTo>
                    <a:lnTo>
                      <a:pt x="494" y="20"/>
                    </a:lnTo>
                    <a:lnTo>
                      <a:pt x="759" y="24"/>
                    </a:lnTo>
                    <a:lnTo>
                      <a:pt x="947" y="0"/>
                    </a:lnTo>
                    <a:lnTo>
                      <a:pt x="1180" y="83"/>
                    </a:lnTo>
                    <a:lnTo>
                      <a:pt x="1300" y="60"/>
                    </a:lnTo>
                    <a:lnTo>
                      <a:pt x="1362" y="70"/>
                    </a:lnTo>
                    <a:lnTo>
                      <a:pt x="1376" y="278"/>
                    </a:lnTo>
                    <a:lnTo>
                      <a:pt x="1414" y="311"/>
                    </a:lnTo>
                    <a:lnTo>
                      <a:pt x="1304" y="472"/>
                    </a:lnTo>
                    <a:lnTo>
                      <a:pt x="1185" y="363"/>
                    </a:lnTo>
                    <a:lnTo>
                      <a:pt x="1153" y="418"/>
                    </a:lnTo>
                    <a:lnTo>
                      <a:pt x="986" y="640"/>
                    </a:lnTo>
                    <a:lnTo>
                      <a:pt x="427" y="699"/>
                    </a:lnTo>
                    <a:lnTo>
                      <a:pt x="135" y="655"/>
                    </a:lnTo>
                    <a:lnTo>
                      <a:pt x="45" y="519"/>
                    </a:lnTo>
                    <a:lnTo>
                      <a:pt x="45" y="379"/>
                    </a:lnTo>
                    <a:lnTo>
                      <a:pt x="0" y="261"/>
                    </a:lnTo>
                    <a:lnTo>
                      <a:pt x="436" y="7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sp>
        <p:nvSpPr>
          <p:cNvPr id="6" name="AutoShape 519"/>
          <p:cNvSpPr>
            <a:spLocks noChangeArrowheads="1"/>
          </p:cNvSpPr>
          <p:nvPr/>
        </p:nvSpPr>
        <p:spPr bwMode="auto">
          <a:xfrm>
            <a:off x="1231265" y="1968124"/>
            <a:ext cx="6536608" cy="2103803"/>
          </a:xfrm>
          <a:prstGeom prst="roundRect">
            <a:avLst>
              <a:gd name="adj" fmla="val 13253"/>
            </a:avLst>
          </a:prstGeom>
          <a:solidFill>
            <a:srgbClr val="00FFFF"/>
          </a:solidFill>
          <a:ln w="6350">
            <a:solidFill>
              <a:schemeClr val="tx1"/>
            </a:solidFill>
            <a:prstDash val="dash"/>
            <a:round/>
            <a:headEnd/>
            <a:tailEnd/>
          </a:ln>
        </p:spPr>
        <p:txBody>
          <a:bodyPr wrap="none" anchor="ctr"/>
          <a:lstStyle/>
          <a:p>
            <a:endParaRPr lang="zh-CN" altLang="en-US" sz="1200" b="1">
              <a:latin typeface="微软雅黑" pitchFamily="34" charset="-122"/>
              <a:ea typeface="微软雅黑" pitchFamily="34" charset="-122"/>
            </a:endParaRPr>
          </a:p>
        </p:txBody>
      </p:sp>
      <p:sp>
        <p:nvSpPr>
          <p:cNvPr id="7" name="Oval 19"/>
          <p:cNvSpPr>
            <a:spLocks noChangeArrowheads="1"/>
          </p:cNvSpPr>
          <p:nvPr/>
        </p:nvSpPr>
        <p:spPr bwMode="auto">
          <a:xfrm>
            <a:off x="1610873" y="2391346"/>
            <a:ext cx="3059875" cy="1518649"/>
          </a:xfrm>
          <a:prstGeom prst="ellipse">
            <a:avLst/>
          </a:prstGeom>
          <a:solidFill>
            <a:srgbClr val="66FF99"/>
          </a:solidFill>
          <a:ln w="6350">
            <a:solidFill>
              <a:schemeClr val="tx1"/>
            </a:solidFill>
            <a:prstDash val="dash"/>
            <a:round/>
            <a:headEnd/>
            <a:tailEnd/>
          </a:ln>
        </p:spPr>
        <p:txBody>
          <a:bodyPr wrap="none" anchor="ctr"/>
          <a:lstStyle/>
          <a:p>
            <a:endParaRPr lang="zh-CN" altLang="en-US" sz="1200" b="1">
              <a:latin typeface="微软雅黑" pitchFamily="34" charset="-122"/>
              <a:ea typeface="微软雅黑" pitchFamily="34" charset="-122"/>
            </a:endParaRPr>
          </a:p>
        </p:txBody>
      </p:sp>
      <p:pic>
        <p:nvPicPr>
          <p:cNvPr id="8" name="Picture 222" descr="D-Link%20DI-713P%20Wireless%20Broadband%20route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238442" y="2185618"/>
            <a:ext cx="517649" cy="4850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Oval 21"/>
          <p:cNvSpPr>
            <a:spLocks noChangeArrowheads="1"/>
          </p:cNvSpPr>
          <p:nvPr/>
        </p:nvSpPr>
        <p:spPr bwMode="auto">
          <a:xfrm>
            <a:off x="4578624" y="2405948"/>
            <a:ext cx="2848710" cy="1504047"/>
          </a:xfrm>
          <a:prstGeom prst="ellipse">
            <a:avLst/>
          </a:prstGeom>
          <a:solidFill>
            <a:srgbClr val="FFCCFF"/>
          </a:solidFill>
          <a:ln w="6350" algn="ctr">
            <a:solidFill>
              <a:schemeClr val="tx1"/>
            </a:solidFill>
            <a:prstDash val="dash"/>
            <a:miter lim="800000"/>
            <a:headEnd/>
            <a:tailEnd/>
          </a:ln>
          <a:effectLst/>
        </p:spPr>
        <p:txBody>
          <a:bodyPr wrap="none" anchor="ctr"/>
          <a:lstStyle/>
          <a:p>
            <a:pPr algn="ctr"/>
            <a:endParaRPr lang="zh-CN" altLang="en-US" sz="1200" b="1">
              <a:latin typeface="微软雅黑" pitchFamily="34" charset="-122"/>
              <a:ea typeface="微软雅黑" pitchFamily="34" charset="-122"/>
            </a:endParaRPr>
          </a:p>
        </p:txBody>
      </p:sp>
      <p:sp>
        <p:nvSpPr>
          <p:cNvPr id="11" name="Text Box 46"/>
          <p:cNvSpPr txBox="1">
            <a:spLocks noChangeArrowheads="1"/>
          </p:cNvSpPr>
          <p:nvPr/>
        </p:nvSpPr>
        <p:spPr bwMode="auto">
          <a:xfrm>
            <a:off x="1671133" y="2056836"/>
            <a:ext cx="1020161" cy="4250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1200" b="1" dirty="0">
                <a:latin typeface="微软雅黑" pitchFamily="34" charset="-122"/>
                <a:ea typeface="微软雅黑" pitchFamily="34" charset="-122"/>
              </a:rPr>
              <a:t>扩展的服务集</a:t>
            </a:r>
          </a:p>
          <a:p>
            <a:pPr algn="ctr" eaLnBrk="1" hangingPunct="1"/>
            <a:r>
              <a:rPr lang="en-US" altLang="zh-CN" sz="1200" b="1" dirty="0">
                <a:latin typeface="微软雅黑" pitchFamily="34" charset="-122"/>
                <a:ea typeface="微软雅黑" pitchFamily="34" charset="-122"/>
              </a:rPr>
              <a:t>ESS</a:t>
            </a:r>
          </a:p>
        </p:txBody>
      </p:sp>
      <p:sp>
        <p:nvSpPr>
          <p:cNvPr id="12" name="Text Box 175"/>
          <p:cNvSpPr txBox="1">
            <a:spLocks noChangeArrowheads="1"/>
          </p:cNvSpPr>
          <p:nvPr/>
        </p:nvSpPr>
        <p:spPr bwMode="auto">
          <a:xfrm>
            <a:off x="1737729" y="2987941"/>
            <a:ext cx="279362" cy="257872"/>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200" b="1" dirty="0">
                <a:solidFill>
                  <a:srgbClr val="0000FF"/>
                </a:solidFill>
                <a:latin typeface="微软雅黑" pitchFamily="34" charset="-122"/>
                <a:ea typeface="微软雅黑" pitchFamily="34" charset="-122"/>
              </a:rPr>
              <a:t>A</a:t>
            </a:r>
          </a:p>
        </p:txBody>
      </p:sp>
      <p:sp>
        <p:nvSpPr>
          <p:cNvPr id="13" name="Text Box 176"/>
          <p:cNvSpPr txBox="1">
            <a:spLocks noChangeArrowheads="1"/>
          </p:cNvSpPr>
          <p:nvPr/>
        </p:nvSpPr>
        <p:spPr bwMode="auto">
          <a:xfrm>
            <a:off x="6773671" y="3077298"/>
            <a:ext cx="270408" cy="2578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200" b="1" dirty="0">
                <a:solidFill>
                  <a:srgbClr val="0000FF"/>
                </a:solidFill>
                <a:latin typeface="微软雅黑" pitchFamily="34" charset="-122"/>
                <a:ea typeface="微软雅黑" pitchFamily="34" charset="-122"/>
              </a:rPr>
              <a:t>B</a:t>
            </a:r>
          </a:p>
        </p:txBody>
      </p:sp>
      <p:sp>
        <p:nvSpPr>
          <p:cNvPr id="14" name="AutoShape 180"/>
          <p:cNvSpPr>
            <a:spLocks noChangeArrowheads="1"/>
          </p:cNvSpPr>
          <p:nvPr/>
        </p:nvSpPr>
        <p:spPr bwMode="auto">
          <a:xfrm>
            <a:off x="4284705" y="3679172"/>
            <a:ext cx="466104" cy="298711"/>
          </a:xfrm>
          <a:prstGeom prst="wedgeRoundRectCallout">
            <a:avLst>
              <a:gd name="adj1" fmla="val 131898"/>
              <a:gd name="adj2" fmla="val -108287"/>
              <a:gd name="adj3" fmla="val 16667"/>
            </a:avLst>
          </a:prstGeom>
          <a:solidFill>
            <a:srgbClr val="FFFF00"/>
          </a:solidFill>
          <a:ln w="9525">
            <a:solidFill>
              <a:schemeClr val="tx1"/>
            </a:solidFill>
            <a:miter lim="800000"/>
            <a:headEnd/>
            <a:tailEnd/>
          </a:ln>
          <a:effectLst/>
        </p:spPr>
        <p:txBody>
          <a:bodyPr/>
          <a:lstStyle/>
          <a:p>
            <a:pPr algn="ctr">
              <a:defRPr/>
            </a:pPr>
            <a:endParaRPr lang="zh-CN" altLang="zh-CN" sz="1200" b="1">
              <a:latin typeface="微软雅黑" pitchFamily="34" charset="-122"/>
              <a:ea typeface="微软雅黑" pitchFamily="34" charset="-122"/>
            </a:endParaRPr>
          </a:p>
        </p:txBody>
      </p:sp>
      <p:sp>
        <p:nvSpPr>
          <p:cNvPr id="15" name="Text Box 178"/>
          <p:cNvSpPr txBox="1">
            <a:spLocks noChangeArrowheads="1"/>
          </p:cNvSpPr>
          <p:nvPr/>
        </p:nvSpPr>
        <p:spPr bwMode="auto">
          <a:xfrm>
            <a:off x="4276892" y="3689395"/>
            <a:ext cx="453405" cy="2550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200" b="1" dirty="0">
                <a:latin typeface="微软雅黑" pitchFamily="34" charset="-122"/>
                <a:ea typeface="微软雅黑" pitchFamily="34" charset="-122"/>
              </a:rPr>
              <a:t>漫游</a:t>
            </a:r>
          </a:p>
        </p:txBody>
      </p:sp>
      <p:sp>
        <p:nvSpPr>
          <p:cNvPr id="17" name="Freeform 288"/>
          <p:cNvSpPr>
            <a:spLocks/>
          </p:cNvSpPr>
          <p:nvPr/>
        </p:nvSpPr>
        <p:spPr bwMode="auto">
          <a:xfrm>
            <a:off x="3089290" y="2017747"/>
            <a:ext cx="140379" cy="233290"/>
          </a:xfrm>
          <a:custGeom>
            <a:avLst/>
            <a:gdLst>
              <a:gd name="T0" fmla="*/ 0 w 336"/>
              <a:gd name="T1" fmla="*/ 0 h 358"/>
              <a:gd name="T2" fmla="*/ 171148 w 336"/>
              <a:gd name="T3" fmla="*/ 194437 h 358"/>
              <a:gd name="T4" fmla="*/ 115510 w 336"/>
              <a:gd name="T5" fmla="*/ 183542 h 358"/>
              <a:gd name="T6" fmla="*/ 203200 w 336"/>
              <a:gd name="T7" fmla="*/ 300037 h 358"/>
              <a:gd name="T8" fmla="*/ 32052 w 336"/>
              <a:gd name="T9" fmla="*/ 139123 h 358"/>
              <a:gd name="T10" fmla="*/ 103414 w 336"/>
              <a:gd name="T11" fmla="*/ 155885 h 358"/>
              <a:gd name="T12" fmla="*/ 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18" name="Freeform 291"/>
          <p:cNvSpPr>
            <a:spLocks/>
          </p:cNvSpPr>
          <p:nvPr/>
        </p:nvSpPr>
        <p:spPr bwMode="auto">
          <a:xfrm>
            <a:off x="3586100" y="2297943"/>
            <a:ext cx="140379" cy="233291"/>
          </a:xfrm>
          <a:custGeom>
            <a:avLst/>
            <a:gdLst>
              <a:gd name="T0" fmla="*/ 203200 w 336"/>
              <a:gd name="T1" fmla="*/ 300038 h 358"/>
              <a:gd name="T2" fmla="*/ 31448 w 336"/>
              <a:gd name="T3" fmla="*/ 105600 h 358"/>
              <a:gd name="T4" fmla="*/ 87690 w 336"/>
              <a:gd name="T5" fmla="*/ 116495 h 358"/>
              <a:gd name="T6" fmla="*/ 0 w 336"/>
              <a:gd name="T7" fmla="*/ 0 h 358"/>
              <a:gd name="T8" fmla="*/ 171148 w 336"/>
              <a:gd name="T9" fmla="*/ 160914 h 358"/>
              <a:gd name="T10" fmla="*/ 99181 w 336"/>
              <a:gd name="T11" fmla="*/ 144152 h 358"/>
              <a:gd name="T12" fmla="*/ 20320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19" name="Freeform 293"/>
          <p:cNvSpPr>
            <a:spLocks/>
          </p:cNvSpPr>
          <p:nvPr/>
        </p:nvSpPr>
        <p:spPr bwMode="auto">
          <a:xfrm>
            <a:off x="3089290" y="2289303"/>
            <a:ext cx="140379" cy="233290"/>
          </a:xfrm>
          <a:custGeom>
            <a:avLst/>
            <a:gdLst>
              <a:gd name="T0" fmla="*/ 0 w 336"/>
              <a:gd name="T1" fmla="*/ 300037 h 358"/>
              <a:gd name="T2" fmla="*/ 171148 w 336"/>
              <a:gd name="T3" fmla="*/ 105600 h 358"/>
              <a:gd name="T4" fmla="*/ 115510 w 336"/>
              <a:gd name="T5" fmla="*/ 116495 h 358"/>
              <a:gd name="T6" fmla="*/ 203200 w 336"/>
              <a:gd name="T7" fmla="*/ 0 h 358"/>
              <a:gd name="T8" fmla="*/ 31448 w 336"/>
              <a:gd name="T9" fmla="*/ 160914 h 358"/>
              <a:gd name="T10" fmla="*/ 103414 w 336"/>
              <a:gd name="T11" fmla="*/ 144152 h 358"/>
              <a:gd name="T12" fmla="*/ 0 w 336"/>
              <a:gd name="T13" fmla="*/ 300037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20" name="Freeform 294"/>
          <p:cNvSpPr>
            <a:spLocks/>
          </p:cNvSpPr>
          <p:nvPr/>
        </p:nvSpPr>
        <p:spPr bwMode="auto">
          <a:xfrm>
            <a:off x="3586100" y="2017747"/>
            <a:ext cx="140379" cy="233290"/>
          </a:xfrm>
          <a:custGeom>
            <a:avLst/>
            <a:gdLst>
              <a:gd name="T0" fmla="*/ 203200 w 336"/>
              <a:gd name="T1" fmla="*/ 0 h 358"/>
              <a:gd name="T2" fmla="*/ 32052 w 336"/>
              <a:gd name="T3" fmla="*/ 194437 h 358"/>
              <a:gd name="T4" fmla="*/ 87690 w 336"/>
              <a:gd name="T5" fmla="*/ 183542 h 358"/>
              <a:gd name="T6" fmla="*/ 0 w 336"/>
              <a:gd name="T7" fmla="*/ 300037 h 358"/>
              <a:gd name="T8" fmla="*/ 171148 w 336"/>
              <a:gd name="T9" fmla="*/ 139123 h 358"/>
              <a:gd name="T10" fmla="*/ 99786 w 336"/>
              <a:gd name="T11" fmla="*/ 155885 h 358"/>
              <a:gd name="T12" fmla="*/ 20320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pic>
        <p:nvPicPr>
          <p:cNvPr id="21" name="Picture 297" descr="D-Link%20DI-713P%20Wireless%20Broadband%20route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377032" y="2242398"/>
            <a:ext cx="517649" cy="485096"/>
          </a:xfrm>
          <a:prstGeom prst="rect">
            <a:avLst/>
          </a:prstGeom>
          <a:noFill/>
          <a:ln>
            <a:noFill/>
          </a:ln>
        </p:spPr>
      </p:pic>
      <p:sp>
        <p:nvSpPr>
          <p:cNvPr id="23" name="Line 49"/>
          <p:cNvSpPr>
            <a:spLocks noChangeShapeType="1"/>
          </p:cNvSpPr>
          <p:nvPr/>
        </p:nvSpPr>
        <p:spPr bwMode="auto">
          <a:xfrm flipV="1">
            <a:off x="5526184" y="1809096"/>
            <a:ext cx="0" cy="652396"/>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sz="1200" b="1">
              <a:latin typeface="微软雅黑" pitchFamily="34" charset="-122"/>
              <a:ea typeface="微软雅黑" pitchFamily="34" charset="-122"/>
            </a:endParaRPr>
          </a:p>
        </p:txBody>
      </p:sp>
      <p:sp>
        <p:nvSpPr>
          <p:cNvPr id="24" name="Text Box 190"/>
          <p:cNvSpPr txBox="1">
            <a:spLocks noChangeArrowheads="1"/>
          </p:cNvSpPr>
          <p:nvPr/>
        </p:nvSpPr>
        <p:spPr bwMode="auto">
          <a:xfrm>
            <a:off x="7067572" y="1641550"/>
            <a:ext cx="595093" cy="2550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200" b="1" dirty="0">
                <a:latin typeface="微软雅黑" pitchFamily="34" charset="-122"/>
                <a:ea typeface="微软雅黑" pitchFamily="34" charset="-122"/>
              </a:rPr>
              <a:t>互联网</a:t>
            </a:r>
          </a:p>
        </p:txBody>
      </p:sp>
      <p:sp>
        <p:nvSpPr>
          <p:cNvPr id="25" name="Freeform 301"/>
          <p:cNvSpPr>
            <a:spLocks/>
          </p:cNvSpPr>
          <p:nvPr/>
        </p:nvSpPr>
        <p:spPr bwMode="auto">
          <a:xfrm>
            <a:off x="5227878" y="2073292"/>
            <a:ext cx="140379" cy="233291"/>
          </a:xfrm>
          <a:custGeom>
            <a:avLst/>
            <a:gdLst>
              <a:gd name="T0" fmla="*/ 0 w 336"/>
              <a:gd name="T1" fmla="*/ 0 h 358"/>
              <a:gd name="T2" fmla="*/ 171148 w 336"/>
              <a:gd name="T3" fmla="*/ 194438 h 358"/>
              <a:gd name="T4" fmla="*/ 115510 w 336"/>
              <a:gd name="T5" fmla="*/ 183543 h 358"/>
              <a:gd name="T6" fmla="*/ 203200 w 336"/>
              <a:gd name="T7" fmla="*/ 300038 h 358"/>
              <a:gd name="T8" fmla="*/ 32052 w 336"/>
              <a:gd name="T9" fmla="*/ 139124 h 358"/>
              <a:gd name="T10" fmla="*/ 103414 w 336"/>
              <a:gd name="T11" fmla="*/ 155886 h 358"/>
              <a:gd name="T12" fmla="*/ 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26" name="Freeform 302"/>
          <p:cNvSpPr>
            <a:spLocks/>
          </p:cNvSpPr>
          <p:nvPr/>
        </p:nvSpPr>
        <p:spPr bwMode="auto">
          <a:xfrm>
            <a:off x="5684110" y="2297943"/>
            <a:ext cx="140379" cy="233291"/>
          </a:xfrm>
          <a:custGeom>
            <a:avLst/>
            <a:gdLst>
              <a:gd name="T0" fmla="*/ 203200 w 336"/>
              <a:gd name="T1" fmla="*/ 300038 h 358"/>
              <a:gd name="T2" fmla="*/ 31448 w 336"/>
              <a:gd name="T3" fmla="*/ 105600 h 358"/>
              <a:gd name="T4" fmla="*/ 87690 w 336"/>
              <a:gd name="T5" fmla="*/ 116495 h 358"/>
              <a:gd name="T6" fmla="*/ 0 w 336"/>
              <a:gd name="T7" fmla="*/ 0 h 358"/>
              <a:gd name="T8" fmla="*/ 171148 w 336"/>
              <a:gd name="T9" fmla="*/ 160914 h 358"/>
              <a:gd name="T10" fmla="*/ 99181 w 336"/>
              <a:gd name="T11" fmla="*/ 144152 h 358"/>
              <a:gd name="T12" fmla="*/ 20320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27" name="Freeform 303"/>
          <p:cNvSpPr>
            <a:spLocks/>
          </p:cNvSpPr>
          <p:nvPr/>
        </p:nvSpPr>
        <p:spPr bwMode="auto">
          <a:xfrm>
            <a:off x="5227878" y="2344848"/>
            <a:ext cx="140379" cy="233291"/>
          </a:xfrm>
          <a:custGeom>
            <a:avLst/>
            <a:gdLst>
              <a:gd name="T0" fmla="*/ 0 w 336"/>
              <a:gd name="T1" fmla="*/ 300038 h 358"/>
              <a:gd name="T2" fmla="*/ 171148 w 336"/>
              <a:gd name="T3" fmla="*/ 105600 h 358"/>
              <a:gd name="T4" fmla="*/ 115510 w 336"/>
              <a:gd name="T5" fmla="*/ 116495 h 358"/>
              <a:gd name="T6" fmla="*/ 203200 w 336"/>
              <a:gd name="T7" fmla="*/ 0 h 358"/>
              <a:gd name="T8" fmla="*/ 31448 w 336"/>
              <a:gd name="T9" fmla="*/ 160914 h 358"/>
              <a:gd name="T10" fmla="*/ 103414 w 336"/>
              <a:gd name="T11" fmla="*/ 144152 h 358"/>
              <a:gd name="T12" fmla="*/ 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28" name="Freeform 304"/>
          <p:cNvSpPr>
            <a:spLocks/>
          </p:cNvSpPr>
          <p:nvPr/>
        </p:nvSpPr>
        <p:spPr bwMode="auto">
          <a:xfrm>
            <a:off x="5684110" y="2017747"/>
            <a:ext cx="140379" cy="233290"/>
          </a:xfrm>
          <a:custGeom>
            <a:avLst/>
            <a:gdLst>
              <a:gd name="T0" fmla="*/ 203200 w 336"/>
              <a:gd name="T1" fmla="*/ 0 h 358"/>
              <a:gd name="T2" fmla="*/ 32052 w 336"/>
              <a:gd name="T3" fmla="*/ 194437 h 358"/>
              <a:gd name="T4" fmla="*/ 87690 w 336"/>
              <a:gd name="T5" fmla="*/ 183542 h 358"/>
              <a:gd name="T6" fmla="*/ 0 w 336"/>
              <a:gd name="T7" fmla="*/ 300037 h 358"/>
              <a:gd name="T8" fmla="*/ 171148 w 336"/>
              <a:gd name="T9" fmla="*/ 139123 h 358"/>
              <a:gd name="T10" fmla="*/ 99786 w 336"/>
              <a:gd name="T11" fmla="*/ 155885 h 358"/>
              <a:gd name="T12" fmla="*/ 20320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29" name="Text Box 305"/>
          <p:cNvSpPr txBox="1">
            <a:spLocks noChangeArrowheads="1"/>
          </p:cNvSpPr>
          <p:nvPr/>
        </p:nvSpPr>
        <p:spPr bwMode="auto">
          <a:xfrm>
            <a:off x="4268255" y="1547416"/>
            <a:ext cx="977359" cy="2550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200" b="1">
                <a:latin typeface="微软雅黑" pitchFamily="34" charset="-122"/>
                <a:ea typeface="微软雅黑" pitchFamily="34" charset="-122"/>
              </a:rPr>
              <a:t>分配系统 </a:t>
            </a:r>
            <a:r>
              <a:rPr lang="en-US" altLang="zh-CN" sz="1200" b="1">
                <a:latin typeface="微软雅黑" pitchFamily="34" charset="-122"/>
                <a:ea typeface="微软雅黑" pitchFamily="34" charset="-122"/>
              </a:rPr>
              <a:t>DS</a:t>
            </a:r>
          </a:p>
        </p:txBody>
      </p:sp>
      <p:pic>
        <p:nvPicPr>
          <p:cNvPr id="30" name="Picture 306"/>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122796" y="1705412"/>
            <a:ext cx="414557" cy="212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699">
                <a:solidFill>
                  <a:srgbClr val="000000"/>
                </a:solidFill>
                <a:miter lim="800000"/>
                <a:headEnd/>
                <a:tailEnd/>
              </a14:hiddenLine>
            </a:ext>
          </a:extLst>
        </p:spPr>
      </p:pic>
      <p:sp>
        <p:nvSpPr>
          <p:cNvPr id="31" name="Line 403"/>
          <p:cNvSpPr>
            <a:spLocks noChangeShapeType="1"/>
          </p:cNvSpPr>
          <p:nvPr/>
        </p:nvSpPr>
        <p:spPr bwMode="auto">
          <a:xfrm flipV="1">
            <a:off x="2193276" y="2633684"/>
            <a:ext cx="1143871" cy="448067"/>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32" name="Line 404"/>
          <p:cNvSpPr>
            <a:spLocks noChangeShapeType="1"/>
          </p:cNvSpPr>
          <p:nvPr/>
        </p:nvSpPr>
        <p:spPr bwMode="auto">
          <a:xfrm flipV="1">
            <a:off x="2839239" y="2633684"/>
            <a:ext cx="597708" cy="896133"/>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33" name="Line 405"/>
          <p:cNvSpPr>
            <a:spLocks noChangeShapeType="1"/>
          </p:cNvSpPr>
          <p:nvPr/>
        </p:nvSpPr>
        <p:spPr bwMode="auto">
          <a:xfrm flipV="1">
            <a:off x="4978924" y="2578139"/>
            <a:ext cx="447459" cy="280195"/>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34" name="Line 406"/>
          <p:cNvSpPr>
            <a:spLocks noChangeShapeType="1"/>
          </p:cNvSpPr>
          <p:nvPr/>
        </p:nvSpPr>
        <p:spPr bwMode="auto">
          <a:xfrm>
            <a:off x="3586101" y="2578139"/>
            <a:ext cx="610733" cy="279578"/>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35" name="Line 407"/>
          <p:cNvSpPr>
            <a:spLocks noChangeShapeType="1"/>
          </p:cNvSpPr>
          <p:nvPr/>
        </p:nvSpPr>
        <p:spPr bwMode="auto">
          <a:xfrm flipV="1">
            <a:off x="3478622" y="2633684"/>
            <a:ext cx="58126" cy="832893"/>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36" name="Line 408"/>
          <p:cNvSpPr>
            <a:spLocks noChangeShapeType="1"/>
          </p:cNvSpPr>
          <p:nvPr/>
        </p:nvSpPr>
        <p:spPr bwMode="auto">
          <a:xfrm flipV="1">
            <a:off x="5263923" y="2633683"/>
            <a:ext cx="262261" cy="671482"/>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37" name="Line 409"/>
          <p:cNvSpPr>
            <a:spLocks noChangeShapeType="1"/>
          </p:cNvSpPr>
          <p:nvPr/>
        </p:nvSpPr>
        <p:spPr bwMode="auto">
          <a:xfrm flipH="1" flipV="1">
            <a:off x="5725786" y="2633684"/>
            <a:ext cx="854784" cy="534630"/>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38" name="Line 410"/>
          <p:cNvSpPr>
            <a:spLocks noChangeShapeType="1"/>
          </p:cNvSpPr>
          <p:nvPr/>
        </p:nvSpPr>
        <p:spPr bwMode="auto">
          <a:xfrm flipH="1" flipV="1">
            <a:off x="5624887" y="2633683"/>
            <a:ext cx="541420" cy="671483"/>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39" name="Line 422"/>
          <p:cNvSpPr>
            <a:spLocks noChangeShapeType="1"/>
          </p:cNvSpPr>
          <p:nvPr/>
        </p:nvSpPr>
        <p:spPr bwMode="auto">
          <a:xfrm flipH="1" flipV="1">
            <a:off x="5575535" y="2633684"/>
            <a:ext cx="209520" cy="755214"/>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40" name="Text Box 423"/>
          <p:cNvSpPr txBox="1">
            <a:spLocks noChangeArrowheads="1"/>
          </p:cNvSpPr>
          <p:nvPr/>
        </p:nvSpPr>
        <p:spPr bwMode="auto">
          <a:xfrm>
            <a:off x="5845723" y="3473037"/>
            <a:ext cx="324131" cy="2578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200" b="1" dirty="0">
                <a:solidFill>
                  <a:srgbClr val="0000FF"/>
                </a:solidFill>
                <a:latin typeface="微软雅黑" pitchFamily="34" charset="-122"/>
                <a:ea typeface="微软雅黑" pitchFamily="34" charset="-122"/>
              </a:rPr>
              <a:t>A</a:t>
            </a:r>
            <a:r>
              <a:rPr lang="en-US" altLang="zh-CN" sz="1200" b="1" dirty="0">
                <a:solidFill>
                  <a:srgbClr val="0000FF"/>
                </a:solidFill>
                <a:latin typeface="微软雅黑" pitchFamily="34" charset="-122"/>
                <a:ea typeface="微软雅黑" pitchFamily="34" charset="-122"/>
                <a:cs typeface="Times New Roman" pitchFamily="18" charset="0"/>
              </a:rPr>
              <a:t>'</a:t>
            </a:r>
          </a:p>
        </p:txBody>
      </p:sp>
      <p:sp>
        <p:nvSpPr>
          <p:cNvPr id="41" name="Line 517"/>
          <p:cNvSpPr>
            <a:spLocks noChangeShapeType="1"/>
          </p:cNvSpPr>
          <p:nvPr/>
        </p:nvSpPr>
        <p:spPr bwMode="auto">
          <a:xfrm flipH="1">
            <a:off x="2491582" y="1782640"/>
            <a:ext cx="485844" cy="0"/>
          </a:xfrm>
          <a:prstGeom prst="line">
            <a:avLst/>
          </a:prstGeom>
          <a:noFill/>
          <a:ln w="38100">
            <a:solidFill>
              <a:srgbClr val="CC00CC"/>
            </a:solidFill>
            <a:round/>
            <a:headEnd/>
            <a:tailEnd type="triangle" w="med" len="lg"/>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43" name="Line 48"/>
          <p:cNvSpPr>
            <a:spLocks noChangeShapeType="1"/>
          </p:cNvSpPr>
          <p:nvPr/>
        </p:nvSpPr>
        <p:spPr bwMode="auto">
          <a:xfrm flipH="1">
            <a:off x="3413368" y="1809097"/>
            <a:ext cx="0" cy="582249"/>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sz="1200" b="1">
              <a:latin typeface="微软雅黑" pitchFamily="34" charset="-122"/>
              <a:ea typeface="微软雅黑" pitchFamily="34" charset="-122"/>
            </a:endParaRPr>
          </a:p>
        </p:txBody>
      </p:sp>
      <p:sp>
        <p:nvSpPr>
          <p:cNvPr id="44" name="Rectangle 515"/>
          <p:cNvSpPr>
            <a:spLocks noChangeArrowheads="1"/>
          </p:cNvSpPr>
          <p:nvPr/>
        </p:nvSpPr>
        <p:spPr bwMode="auto">
          <a:xfrm>
            <a:off x="2840336" y="1654768"/>
            <a:ext cx="397010" cy="265419"/>
          </a:xfrm>
          <a:prstGeom prst="rect">
            <a:avLst/>
          </a:prstGeom>
          <a:solidFill>
            <a:srgbClr val="66FF99"/>
          </a:solidFill>
          <a:ln w="9525">
            <a:solidFill>
              <a:schemeClr val="tx1"/>
            </a:solidFill>
            <a:miter lim="800000"/>
            <a:headEnd/>
            <a:tailEnd/>
          </a:ln>
        </p:spPr>
        <p:txBody>
          <a:bodyPr wrap="none" anchor="ctr"/>
          <a:lstStyle/>
          <a:p>
            <a:pPr algn="ctr"/>
            <a:r>
              <a:rPr lang="zh-CN" altLang="en-US" sz="1200" b="1" dirty="0">
                <a:latin typeface="微软雅黑" pitchFamily="34" charset="-122"/>
                <a:ea typeface="微软雅黑" pitchFamily="34" charset="-122"/>
              </a:rPr>
              <a:t>门户</a:t>
            </a:r>
            <a:endParaRPr lang="en-US" altLang="zh-CN" sz="1200" b="1" dirty="0">
              <a:latin typeface="微软雅黑" pitchFamily="34" charset="-122"/>
              <a:ea typeface="微软雅黑" pitchFamily="34" charset="-122"/>
            </a:endParaRPr>
          </a:p>
        </p:txBody>
      </p:sp>
      <p:sp>
        <p:nvSpPr>
          <p:cNvPr id="45" name="Text Box 518"/>
          <p:cNvSpPr txBox="1">
            <a:spLocks noChangeArrowheads="1"/>
          </p:cNvSpPr>
          <p:nvPr/>
        </p:nvSpPr>
        <p:spPr bwMode="auto">
          <a:xfrm>
            <a:off x="964343" y="1647290"/>
            <a:ext cx="1617751" cy="2492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lnSpc>
                <a:spcPct val="85000"/>
              </a:lnSpc>
            </a:pPr>
            <a:r>
              <a:rPr lang="zh-CN" altLang="en-US" sz="1200" b="1" dirty="0">
                <a:latin typeface="微软雅黑" pitchFamily="34" charset="-122"/>
                <a:ea typeface="微软雅黑" pitchFamily="34" charset="-122"/>
              </a:rPr>
              <a:t>至其他 </a:t>
            </a:r>
            <a:r>
              <a:rPr lang="en-US" altLang="zh-CN" sz="1200" b="1" dirty="0" smtClean="0">
                <a:latin typeface="微软雅黑" pitchFamily="34" charset="-122"/>
                <a:ea typeface="微软雅黑" pitchFamily="34" charset="-122"/>
              </a:rPr>
              <a:t>802.x </a:t>
            </a:r>
            <a:r>
              <a:rPr lang="zh-CN" altLang="en-US" sz="1200" b="1" dirty="0" smtClean="0">
                <a:latin typeface="微软雅黑" pitchFamily="34" charset="-122"/>
                <a:ea typeface="微软雅黑" pitchFamily="34" charset="-122"/>
              </a:rPr>
              <a:t>局域网</a:t>
            </a:r>
            <a:endParaRPr lang="zh-CN" altLang="en-US" sz="1200" b="1" dirty="0">
              <a:latin typeface="微软雅黑" pitchFamily="34" charset="-122"/>
              <a:ea typeface="微软雅黑" pitchFamily="34" charset="-122"/>
            </a:endParaRPr>
          </a:p>
        </p:txBody>
      </p:sp>
      <p:grpSp>
        <p:nvGrpSpPr>
          <p:cNvPr id="46" name="组合 45"/>
          <p:cNvGrpSpPr/>
          <p:nvPr/>
        </p:nvGrpSpPr>
        <p:grpSpPr>
          <a:xfrm>
            <a:off x="1906652" y="2905605"/>
            <a:ext cx="335594" cy="359627"/>
            <a:chOff x="2565534" y="4101618"/>
            <a:chExt cx="360485" cy="386301"/>
          </a:xfrm>
        </p:grpSpPr>
        <p:sp>
          <p:nvSpPr>
            <p:cNvPr id="128"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grpSp>
          <p:nvGrpSpPr>
            <p:cNvPr id="129" name="Group 424"/>
            <p:cNvGrpSpPr>
              <a:grpSpLocks/>
            </p:cNvGrpSpPr>
            <p:nvPr/>
          </p:nvGrpSpPr>
          <p:grpSpPr bwMode="auto">
            <a:xfrm>
              <a:off x="2565534" y="4101618"/>
              <a:ext cx="360485" cy="119330"/>
              <a:chOff x="748" y="2251"/>
              <a:chExt cx="306" cy="90"/>
            </a:xfrm>
          </p:grpSpPr>
          <p:sp>
            <p:nvSpPr>
              <p:cNvPr id="131"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32"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33"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34"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35"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36"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30" name="Picture 200" descr="jisuanji"/>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47" name="组合 46"/>
          <p:cNvGrpSpPr/>
          <p:nvPr/>
        </p:nvGrpSpPr>
        <p:grpSpPr>
          <a:xfrm>
            <a:off x="2562402" y="3319546"/>
            <a:ext cx="335594" cy="359627"/>
            <a:chOff x="2565534" y="4101618"/>
            <a:chExt cx="360485" cy="386301"/>
          </a:xfrm>
        </p:grpSpPr>
        <p:sp>
          <p:nvSpPr>
            <p:cNvPr id="119"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grpSp>
          <p:nvGrpSpPr>
            <p:cNvPr id="120" name="Group 424"/>
            <p:cNvGrpSpPr>
              <a:grpSpLocks/>
            </p:cNvGrpSpPr>
            <p:nvPr/>
          </p:nvGrpSpPr>
          <p:grpSpPr bwMode="auto">
            <a:xfrm>
              <a:off x="2565534" y="4101618"/>
              <a:ext cx="360485" cy="119330"/>
              <a:chOff x="748" y="2251"/>
              <a:chExt cx="306" cy="90"/>
            </a:xfrm>
          </p:grpSpPr>
          <p:sp>
            <p:nvSpPr>
              <p:cNvPr id="122"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23"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24"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25"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26"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27"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21" name="Picture 200" descr="jisuanji"/>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48" name="组合 47"/>
          <p:cNvGrpSpPr/>
          <p:nvPr/>
        </p:nvGrpSpPr>
        <p:grpSpPr>
          <a:xfrm>
            <a:off x="3317149" y="3448062"/>
            <a:ext cx="335594" cy="359627"/>
            <a:chOff x="2565534" y="4101618"/>
            <a:chExt cx="360485" cy="386301"/>
          </a:xfrm>
        </p:grpSpPr>
        <p:sp>
          <p:nvSpPr>
            <p:cNvPr id="110"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grpSp>
          <p:nvGrpSpPr>
            <p:cNvPr id="111" name="Group 424"/>
            <p:cNvGrpSpPr>
              <a:grpSpLocks/>
            </p:cNvGrpSpPr>
            <p:nvPr/>
          </p:nvGrpSpPr>
          <p:grpSpPr bwMode="auto">
            <a:xfrm>
              <a:off x="2565534" y="4101618"/>
              <a:ext cx="360485" cy="119330"/>
              <a:chOff x="748" y="2251"/>
              <a:chExt cx="306" cy="90"/>
            </a:xfrm>
          </p:grpSpPr>
          <p:sp>
            <p:nvSpPr>
              <p:cNvPr id="113"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14"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15"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16"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17"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18"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12" name="Picture 200" descr="jisuanji"/>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49" name="组合 48"/>
          <p:cNvGrpSpPr/>
          <p:nvPr/>
        </p:nvGrpSpPr>
        <p:grpSpPr>
          <a:xfrm>
            <a:off x="4150812" y="2657069"/>
            <a:ext cx="335594" cy="359627"/>
            <a:chOff x="2565534" y="4101618"/>
            <a:chExt cx="360485" cy="386301"/>
          </a:xfrm>
        </p:grpSpPr>
        <p:sp>
          <p:nvSpPr>
            <p:cNvPr id="101"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grpSp>
          <p:nvGrpSpPr>
            <p:cNvPr id="102" name="Group 424"/>
            <p:cNvGrpSpPr>
              <a:grpSpLocks/>
            </p:cNvGrpSpPr>
            <p:nvPr/>
          </p:nvGrpSpPr>
          <p:grpSpPr bwMode="auto">
            <a:xfrm>
              <a:off x="2565534" y="4101618"/>
              <a:ext cx="360485" cy="119330"/>
              <a:chOff x="748" y="2251"/>
              <a:chExt cx="306" cy="90"/>
            </a:xfrm>
          </p:grpSpPr>
          <p:sp>
            <p:nvSpPr>
              <p:cNvPr id="104"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5"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6"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7"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8"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9"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03" name="Picture 200" descr="jisuanji"/>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50" name="组合 49"/>
          <p:cNvGrpSpPr/>
          <p:nvPr/>
        </p:nvGrpSpPr>
        <p:grpSpPr>
          <a:xfrm>
            <a:off x="6136583" y="3319546"/>
            <a:ext cx="335594" cy="359627"/>
            <a:chOff x="2565534" y="4101618"/>
            <a:chExt cx="360485" cy="386301"/>
          </a:xfrm>
        </p:grpSpPr>
        <p:sp>
          <p:nvSpPr>
            <p:cNvPr id="92"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grpSp>
          <p:nvGrpSpPr>
            <p:cNvPr id="93" name="Group 424"/>
            <p:cNvGrpSpPr>
              <a:grpSpLocks/>
            </p:cNvGrpSpPr>
            <p:nvPr/>
          </p:nvGrpSpPr>
          <p:grpSpPr bwMode="auto">
            <a:xfrm>
              <a:off x="2565534" y="4101618"/>
              <a:ext cx="360485" cy="119330"/>
              <a:chOff x="748" y="2251"/>
              <a:chExt cx="306" cy="90"/>
            </a:xfrm>
          </p:grpSpPr>
          <p:sp>
            <p:nvSpPr>
              <p:cNvPr id="95"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6"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7"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8"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9"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0"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94" name="Picture 200" descr="jisuanji"/>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51" name="组合 50"/>
          <p:cNvGrpSpPr/>
          <p:nvPr/>
        </p:nvGrpSpPr>
        <p:grpSpPr>
          <a:xfrm>
            <a:off x="5627129" y="3388899"/>
            <a:ext cx="335594" cy="359627"/>
            <a:chOff x="2565534" y="4101618"/>
            <a:chExt cx="360485" cy="386301"/>
          </a:xfrm>
        </p:grpSpPr>
        <p:sp>
          <p:nvSpPr>
            <p:cNvPr id="83"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grpSp>
          <p:nvGrpSpPr>
            <p:cNvPr id="84" name="Group 424"/>
            <p:cNvGrpSpPr>
              <a:grpSpLocks/>
            </p:cNvGrpSpPr>
            <p:nvPr/>
          </p:nvGrpSpPr>
          <p:grpSpPr bwMode="auto">
            <a:xfrm>
              <a:off x="2565534" y="4101618"/>
              <a:ext cx="360485" cy="119330"/>
              <a:chOff x="748" y="2251"/>
              <a:chExt cx="306" cy="90"/>
            </a:xfrm>
          </p:grpSpPr>
          <p:sp>
            <p:nvSpPr>
              <p:cNvPr id="86"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7"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8"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9"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0"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1"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85" name="Picture 200" descr="jisuanji"/>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52" name="组合 51"/>
          <p:cNvGrpSpPr/>
          <p:nvPr/>
        </p:nvGrpSpPr>
        <p:grpSpPr>
          <a:xfrm>
            <a:off x="4978924" y="3094253"/>
            <a:ext cx="335594" cy="359627"/>
            <a:chOff x="2565534" y="4101618"/>
            <a:chExt cx="360485" cy="386301"/>
          </a:xfrm>
        </p:grpSpPr>
        <p:sp>
          <p:nvSpPr>
            <p:cNvPr id="74"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grpSp>
          <p:nvGrpSpPr>
            <p:cNvPr id="75" name="Group 424"/>
            <p:cNvGrpSpPr>
              <a:grpSpLocks/>
            </p:cNvGrpSpPr>
            <p:nvPr/>
          </p:nvGrpSpPr>
          <p:grpSpPr bwMode="auto">
            <a:xfrm>
              <a:off x="2565534" y="4101618"/>
              <a:ext cx="360485" cy="119330"/>
              <a:chOff x="748" y="2251"/>
              <a:chExt cx="306" cy="90"/>
            </a:xfrm>
          </p:grpSpPr>
          <p:sp>
            <p:nvSpPr>
              <p:cNvPr id="77"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8"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9"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0"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1"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2"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76" name="Picture 200" descr="jisuanji"/>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53" name="组合 52"/>
          <p:cNvGrpSpPr/>
          <p:nvPr/>
        </p:nvGrpSpPr>
        <p:grpSpPr>
          <a:xfrm>
            <a:off x="4703430" y="2667392"/>
            <a:ext cx="335594" cy="359627"/>
            <a:chOff x="2565534" y="4101618"/>
            <a:chExt cx="360485" cy="386301"/>
          </a:xfrm>
        </p:grpSpPr>
        <p:sp>
          <p:nvSpPr>
            <p:cNvPr id="65"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grpSp>
          <p:nvGrpSpPr>
            <p:cNvPr id="66" name="Group 424"/>
            <p:cNvGrpSpPr>
              <a:grpSpLocks/>
            </p:cNvGrpSpPr>
            <p:nvPr/>
          </p:nvGrpSpPr>
          <p:grpSpPr bwMode="auto">
            <a:xfrm>
              <a:off x="2565534" y="4101618"/>
              <a:ext cx="360485" cy="119330"/>
              <a:chOff x="748" y="2251"/>
              <a:chExt cx="306" cy="90"/>
            </a:xfrm>
          </p:grpSpPr>
          <p:sp>
            <p:nvSpPr>
              <p:cNvPr id="68"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9"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0"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1"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2"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3"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67" name="Picture 200" descr="jisuanji"/>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54" name="组合 53"/>
          <p:cNvGrpSpPr/>
          <p:nvPr/>
        </p:nvGrpSpPr>
        <p:grpSpPr>
          <a:xfrm>
            <a:off x="6539899" y="2981818"/>
            <a:ext cx="335594" cy="359627"/>
            <a:chOff x="2565534" y="4101618"/>
            <a:chExt cx="360485" cy="386301"/>
          </a:xfrm>
        </p:grpSpPr>
        <p:sp>
          <p:nvSpPr>
            <p:cNvPr id="56"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grpSp>
          <p:nvGrpSpPr>
            <p:cNvPr id="57" name="Group 424"/>
            <p:cNvGrpSpPr>
              <a:grpSpLocks/>
            </p:cNvGrpSpPr>
            <p:nvPr/>
          </p:nvGrpSpPr>
          <p:grpSpPr bwMode="auto">
            <a:xfrm>
              <a:off x="2565534" y="4101618"/>
              <a:ext cx="360485" cy="119330"/>
              <a:chOff x="748" y="2251"/>
              <a:chExt cx="306" cy="90"/>
            </a:xfrm>
          </p:grpSpPr>
          <p:sp>
            <p:nvSpPr>
              <p:cNvPr id="59"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0"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1"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2"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3"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4"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58" name="Picture 200" descr="jisuanji"/>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55" name="Line 177"/>
          <p:cNvSpPr>
            <a:spLocks noChangeShapeType="1"/>
          </p:cNvSpPr>
          <p:nvPr/>
        </p:nvSpPr>
        <p:spPr bwMode="auto">
          <a:xfrm>
            <a:off x="2171563" y="3188548"/>
            <a:ext cx="3480964" cy="391287"/>
          </a:xfrm>
          <a:prstGeom prst="line">
            <a:avLst/>
          </a:prstGeom>
          <a:noFill/>
          <a:ln w="38100">
            <a:solidFill>
              <a:srgbClr val="0000FF"/>
            </a:solidFill>
            <a:prstDash val="sysDot"/>
            <a:round/>
            <a:headEnd/>
            <a:tailEnd type="triangle" w="sm" len="me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198" name="矩形 197"/>
          <p:cNvSpPr/>
          <p:nvPr/>
        </p:nvSpPr>
        <p:spPr>
          <a:xfrm>
            <a:off x="1381829" y="795523"/>
            <a:ext cx="6321976" cy="523220"/>
          </a:xfrm>
          <a:prstGeom prst="rect">
            <a:avLst/>
          </a:prstGeom>
          <a:solidFill>
            <a:srgbClr val="00FFFF"/>
          </a:solidFill>
          <a:ln>
            <a:solidFill>
              <a:schemeClr val="tx1"/>
            </a:solidFill>
          </a:ln>
        </p:spPr>
        <p:txBody>
          <a:bodyPr wrap="square">
            <a:spAutoFit/>
          </a:bodyPr>
          <a:lstStyle/>
          <a:p>
            <a:r>
              <a:rPr lang="zh-CN" altLang="en-US" sz="1400" b="1" dirty="0">
                <a:latin typeface="微软雅黑" pitchFamily="34" charset="-122"/>
                <a:ea typeface="微软雅黑" pitchFamily="34" charset="-122"/>
              </a:rPr>
              <a:t>一个基本服务集 </a:t>
            </a:r>
            <a:r>
              <a:rPr lang="en-US" altLang="zh-CN" sz="1400" b="1" dirty="0">
                <a:latin typeface="微软雅黑" pitchFamily="34" charset="-122"/>
                <a:ea typeface="微软雅黑" pitchFamily="34" charset="-122"/>
              </a:rPr>
              <a:t>BSS </a:t>
            </a:r>
            <a:r>
              <a:rPr lang="zh-CN" altLang="en-US" sz="1400" b="1" dirty="0">
                <a:latin typeface="微软雅黑" pitchFamily="34" charset="-122"/>
                <a:ea typeface="微软雅黑" pitchFamily="34" charset="-122"/>
              </a:rPr>
              <a:t>包括一个基站和若干个移动站，一个站无论要和</a:t>
            </a:r>
            <a:r>
              <a:rPr lang="zh-CN" altLang="en-US" sz="1400" b="1" dirty="0" smtClean="0">
                <a:latin typeface="微软雅黑" pitchFamily="34" charset="-122"/>
                <a:ea typeface="微软雅黑" pitchFamily="34" charset="-122"/>
              </a:rPr>
              <a:t>本 </a:t>
            </a:r>
            <a:r>
              <a:rPr lang="en-US" altLang="zh-CN" sz="1400" b="1" dirty="0" smtClean="0">
                <a:latin typeface="微软雅黑" pitchFamily="34" charset="-122"/>
                <a:ea typeface="微软雅黑" pitchFamily="34" charset="-122"/>
              </a:rPr>
              <a:t>BSS </a:t>
            </a:r>
            <a:r>
              <a:rPr lang="zh-CN" altLang="en-US" sz="1400" b="1" dirty="0" smtClean="0">
                <a:latin typeface="微软雅黑" pitchFamily="34" charset="-122"/>
                <a:ea typeface="微软雅黑" pitchFamily="34" charset="-122"/>
              </a:rPr>
              <a:t>的</a:t>
            </a:r>
            <a:r>
              <a:rPr lang="zh-CN" altLang="en-US" sz="1400" b="1" dirty="0">
                <a:latin typeface="微软雅黑" pitchFamily="34" charset="-122"/>
                <a:ea typeface="微软雅黑" pitchFamily="34" charset="-122"/>
              </a:rPr>
              <a:t>站进行通信，还是要和</a:t>
            </a:r>
            <a:r>
              <a:rPr lang="zh-CN" altLang="en-US" sz="1400" b="1" dirty="0" smtClean="0">
                <a:latin typeface="微软雅黑" pitchFamily="34" charset="-122"/>
                <a:ea typeface="微软雅黑" pitchFamily="34" charset="-122"/>
              </a:rPr>
              <a:t>其他 </a:t>
            </a:r>
            <a:r>
              <a:rPr lang="en-US" altLang="zh-CN" sz="1400" b="1" dirty="0" smtClean="0">
                <a:latin typeface="微软雅黑" pitchFamily="34" charset="-122"/>
                <a:ea typeface="微软雅黑" pitchFamily="34" charset="-122"/>
              </a:rPr>
              <a:t>BSS </a:t>
            </a:r>
            <a:r>
              <a:rPr lang="zh-CN" altLang="en-US" sz="1400" b="1" dirty="0" smtClean="0">
                <a:latin typeface="微软雅黑" pitchFamily="34" charset="-122"/>
                <a:ea typeface="微软雅黑" pitchFamily="34" charset="-122"/>
              </a:rPr>
              <a:t>的</a:t>
            </a:r>
            <a:r>
              <a:rPr lang="zh-CN" altLang="en-US" sz="1400" b="1" dirty="0">
                <a:latin typeface="微软雅黑" pitchFamily="34" charset="-122"/>
                <a:ea typeface="微软雅黑" pitchFamily="34" charset="-122"/>
              </a:rPr>
              <a:t>站进行通信，都必须通过</a:t>
            </a:r>
            <a:r>
              <a:rPr lang="zh-CN" altLang="en-US" sz="1400" b="1" dirty="0" smtClean="0">
                <a:latin typeface="微软雅黑" pitchFamily="34" charset="-122"/>
                <a:ea typeface="微软雅黑" pitchFamily="34" charset="-122"/>
              </a:rPr>
              <a:t>本 </a:t>
            </a:r>
            <a:r>
              <a:rPr lang="en-US" altLang="zh-CN" sz="1400" b="1" dirty="0" smtClean="0">
                <a:latin typeface="微软雅黑" pitchFamily="34" charset="-122"/>
                <a:ea typeface="微软雅黑" pitchFamily="34" charset="-122"/>
              </a:rPr>
              <a:t>BSS </a:t>
            </a:r>
            <a:r>
              <a:rPr lang="zh-CN" altLang="en-US" sz="1400" b="1" dirty="0" smtClean="0">
                <a:latin typeface="微软雅黑" pitchFamily="34" charset="-122"/>
                <a:ea typeface="微软雅黑" pitchFamily="34" charset="-122"/>
              </a:rPr>
              <a:t>的</a:t>
            </a:r>
            <a:r>
              <a:rPr lang="zh-CN" altLang="en-US" sz="1400" b="1" dirty="0">
                <a:latin typeface="微软雅黑" pitchFamily="34" charset="-122"/>
                <a:ea typeface="微软雅黑" pitchFamily="34" charset="-122"/>
              </a:rPr>
              <a:t>基站。 </a:t>
            </a:r>
          </a:p>
        </p:txBody>
      </p:sp>
      <p:sp>
        <p:nvSpPr>
          <p:cNvPr id="199" name="Rectangle 15"/>
          <p:cNvSpPr>
            <a:spLocks noChangeArrowheads="1"/>
          </p:cNvSpPr>
          <p:nvPr/>
        </p:nvSpPr>
        <p:spPr bwMode="auto">
          <a:xfrm>
            <a:off x="5998888" y="2542953"/>
            <a:ext cx="928697" cy="418879"/>
          </a:xfrm>
          <a:prstGeom prst="rect">
            <a:avLst/>
          </a:prstGeom>
          <a:solidFill>
            <a:schemeClr val="bg1"/>
          </a:solidFill>
          <a:ln w="38100">
            <a:solidFill>
              <a:srgbClr val="CC00CC"/>
            </a:solidFill>
            <a:prstDash val="sysDash"/>
            <a:miter lim="800000"/>
            <a:headEnd/>
            <a:tailEnd/>
          </a:ln>
          <a:effectLst/>
          <a:extLst/>
        </p:spPr>
        <p:txBody>
          <a:bodyPr wrap="none" anchor="ctr"/>
          <a:lstStyle/>
          <a:p>
            <a:endParaRPr lang="zh-CN" altLang="en-US">
              <a:solidFill>
                <a:srgbClr val="0000FF"/>
              </a:solidFill>
            </a:endParaRPr>
          </a:p>
        </p:txBody>
      </p:sp>
      <p:sp>
        <p:nvSpPr>
          <p:cNvPr id="203" name="Rectangle 15"/>
          <p:cNvSpPr>
            <a:spLocks noChangeArrowheads="1"/>
          </p:cNvSpPr>
          <p:nvPr/>
        </p:nvSpPr>
        <p:spPr bwMode="auto">
          <a:xfrm>
            <a:off x="2131891" y="2470402"/>
            <a:ext cx="928697" cy="418879"/>
          </a:xfrm>
          <a:prstGeom prst="rect">
            <a:avLst/>
          </a:prstGeom>
          <a:solidFill>
            <a:schemeClr val="bg1"/>
          </a:solidFill>
          <a:ln w="38100">
            <a:solidFill>
              <a:srgbClr val="CC00CC"/>
            </a:solidFill>
            <a:prstDash val="sysDash"/>
            <a:miter lim="800000"/>
            <a:headEnd/>
            <a:tailEnd/>
          </a:ln>
          <a:effectLst/>
          <a:extLst/>
        </p:spPr>
        <p:txBody>
          <a:bodyPr wrap="none" anchor="ctr"/>
          <a:lstStyle/>
          <a:p>
            <a:endParaRPr lang="zh-CN" altLang="en-US">
              <a:solidFill>
                <a:srgbClr val="0000FF"/>
              </a:solidFill>
            </a:endParaRPr>
          </a:p>
        </p:txBody>
      </p:sp>
      <p:sp>
        <p:nvSpPr>
          <p:cNvPr id="205" name="Text Box 45"/>
          <p:cNvSpPr txBox="1">
            <a:spLocks noChangeArrowheads="1"/>
          </p:cNvSpPr>
          <p:nvPr/>
        </p:nvSpPr>
        <p:spPr bwMode="auto">
          <a:xfrm>
            <a:off x="5986298" y="2575518"/>
            <a:ext cx="878471" cy="3740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85000"/>
              </a:lnSpc>
            </a:pPr>
            <a:r>
              <a:rPr lang="zh-CN" altLang="en-US" sz="1200" b="1" dirty="0">
                <a:latin typeface="微软雅黑" pitchFamily="34" charset="-122"/>
                <a:ea typeface="微软雅黑" pitchFamily="34" charset="-122"/>
              </a:rPr>
              <a:t>基本服务集</a:t>
            </a:r>
          </a:p>
          <a:p>
            <a:pPr eaLnBrk="1" hangingPunct="1">
              <a:lnSpc>
                <a:spcPct val="85000"/>
              </a:lnSpc>
            </a:pPr>
            <a:r>
              <a:rPr lang="zh-CN" altLang="en-US" sz="1200" b="1" dirty="0">
                <a:latin typeface="微软雅黑" pitchFamily="34" charset="-122"/>
                <a:ea typeface="微软雅黑" pitchFamily="34" charset="-122"/>
              </a:rPr>
              <a:t>       </a:t>
            </a:r>
            <a:r>
              <a:rPr lang="en-US" altLang="zh-CN" sz="1200" b="1" dirty="0">
                <a:latin typeface="微软雅黑" pitchFamily="34" charset="-122"/>
                <a:ea typeface="微软雅黑" pitchFamily="34" charset="-122"/>
              </a:rPr>
              <a:t>BSS</a:t>
            </a:r>
          </a:p>
        </p:txBody>
      </p:sp>
      <p:sp>
        <p:nvSpPr>
          <p:cNvPr id="206" name="Text Box 44"/>
          <p:cNvSpPr txBox="1">
            <a:spLocks noChangeArrowheads="1"/>
          </p:cNvSpPr>
          <p:nvPr/>
        </p:nvSpPr>
        <p:spPr bwMode="auto">
          <a:xfrm>
            <a:off x="2110143" y="2503900"/>
            <a:ext cx="878471" cy="374058"/>
          </a:xfrm>
          <a:prstGeom prst="rect">
            <a:avLst/>
          </a:prstGeom>
          <a:noFill/>
          <a:ln>
            <a:noFill/>
          </a:ln>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85000"/>
              </a:lnSpc>
            </a:pPr>
            <a:r>
              <a:rPr lang="zh-CN" altLang="en-US" sz="1200" b="1" dirty="0">
                <a:latin typeface="微软雅黑" pitchFamily="34" charset="-122"/>
                <a:ea typeface="微软雅黑" pitchFamily="34" charset="-122"/>
              </a:rPr>
              <a:t>基本服务集</a:t>
            </a:r>
          </a:p>
          <a:p>
            <a:pPr eaLnBrk="1" hangingPunct="1">
              <a:lnSpc>
                <a:spcPct val="85000"/>
              </a:lnSpc>
            </a:pPr>
            <a:r>
              <a:rPr lang="zh-CN" altLang="en-US" sz="1200" b="1" dirty="0">
                <a:latin typeface="微软雅黑" pitchFamily="34" charset="-122"/>
                <a:ea typeface="微软雅黑" pitchFamily="34" charset="-122"/>
              </a:rPr>
              <a:t>       </a:t>
            </a:r>
            <a:r>
              <a:rPr lang="en-US" altLang="zh-CN" sz="1200" b="1" dirty="0">
                <a:latin typeface="微软雅黑" pitchFamily="34" charset="-122"/>
                <a:ea typeface="微软雅黑" pitchFamily="34" charset="-122"/>
              </a:rPr>
              <a:t>BSS</a:t>
            </a:r>
          </a:p>
        </p:txBody>
      </p:sp>
      <p:sp>
        <p:nvSpPr>
          <p:cNvPr id="200" name="Text Box 50"/>
          <p:cNvSpPr txBox="1">
            <a:spLocks noChangeArrowheads="1"/>
          </p:cNvSpPr>
          <p:nvPr/>
        </p:nvSpPr>
        <p:spPr bwMode="auto">
          <a:xfrm>
            <a:off x="3694741" y="2091542"/>
            <a:ext cx="971741"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200" b="1" dirty="0" smtClean="0">
                <a:solidFill>
                  <a:srgbClr val="0000FF"/>
                </a:solidFill>
                <a:latin typeface="微软雅黑" pitchFamily="34" charset="-122"/>
                <a:ea typeface="微软雅黑" pitchFamily="34" charset="-122"/>
              </a:rPr>
              <a:t>接入点 </a:t>
            </a:r>
            <a:r>
              <a:rPr lang="en-US" altLang="zh-CN" sz="1200" b="1" dirty="0" smtClean="0">
                <a:solidFill>
                  <a:srgbClr val="0000FF"/>
                </a:solidFill>
                <a:latin typeface="微软雅黑" pitchFamily="34" charset="-122"/>
                <a:ea typeface="微软雅黑" pitchFamily="34" charset="-122"/>
              </a:rPr>
              <a:t>AP</a:t>
            </a:r>
            <a:r>
              <a:rPr lang="en-US" altLang="zh-CN" sz="1200" b="1" baseline="-25000" dirty="0" smtClean="0">
                <a:solidFill>
                  <a:srgbClr val="0000FF"/>
                </a:solidFill>
                <a:latin typeface="微软雅黑" pitchFamily="34" charset="-122"/>
                <a:ea typeface="微软雅黑" pitchFamily="34" charset="-122"/>
              </a:rPr>
              <a:t>1</a:t>
            </a:r>
            <a:endParaRPr lang="en-US" altLang="zh-CN" sz="1200" b="1" baseline="-25000" dirty="0">
              <a:solidFill>
                <a:srgbClr val="0000FF"/>
              </a:solidFill>
              <a:latin typeface="微软雅黑" pitchFamily="34" charset="-122"/>
              <a:ea typeface="微软雅黑" pitchFamily="34" charset="-122"/>
            </a:endParaRPr>
          </a:p>
        </p:txBody>
      </p:sp>
      <p:sp>
        <p:nvSpPr>
          <p:cNvPr id="201" name="Text Box 300"/>
          <p:cNvSpPr txBox="1">
            <a:spLocks noChangeArrowheads="1"/>
          </p:cNvSpPr>
          <p:nvPr/>
        </p:nvSpPr>
        <p:spPr bwMode="auto">
          <a:xfrm>
            <a:off x="5827845" y="2105516"/>
            <a:ext cx="971741"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200" b="1" dirty="0" smtClean="0">
                <a:solidFill>
                  <a:srgbClr val="0000FF"/>
                </a:solidFill>
                <a:latin typeface="微软雅黑" pitchFamily="34" charset="-122"/>
                <a:ea typeface="微软雅黑" pitchFamily="34" charset="-122"/>
              </a:rPr>
              <a:t>接入点 </a:t>
            </a:r>
            <a:r>
              <a:rPr lang="en-US" altLang="zh-CN" sz="1200" b="1" dirty="0" smtClean="0">
                <a:solidFill>
                  <a:srgbClr val="0000FF"/>
                </a:solidFill>
                <a:latin typeface="微软雅黑" pitchFamily="34" charset="-122"/>
                <a:ea typeface="微软雅黑" pitchFamily="34" charset="-122"/>
              </a:rPr>
              <a:t>AP</a:t>
            </a:r>
            <a:r>
              <a:rPr lang="en-US" altLang="zh-CN" sz="1200" b="1" baseline="-25000" dirty="0" smtClean="0">
                <a:solidFill>
                  <a:srgbClr val="0000FF"/>
                </a:solidFill>
                <a:latin typeface="微软雅黑" pitchFamily="34" charset="-122"/>
                <a:ea typeface="微软雅黑" pitchFamily="34" charset="-122"/>
              </a:rPr>
              <a:t>2</a:t>
            </a:r>
            <a:endParaRPr lang="en-US" altLang="zh-CN" sz="1200" b="1" baseline="-25000" dirty="0">
              <a:solidFill>
                <a:srgbClr val="0000FF"/>
              </a:solidFill>
              <a:latin typeface="微软雅黑" pitchFamily="34" charset="-122"/>
              <a:ea typeface="微软雅黑" pitchFamily="34" charset="-122"/>
            </a:endParaRPr>
          </a:p>
        </p:txBody>
      </p:sp>
    </p:spTree>
    <p:extLst>
      <p:ext uri="{BB962C8B-B14F-4D97-AF65-F5344CB8AC3E}">
        <p14:creationId xmlns:p14="http://schemas.microsoft.com/office/powerpoint/2010/main" xmlns="" val="1663687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afterEffect">
                                  <p:stCondLst>
                                    <p:cond delay="1000"/>
                                  </p:stCondLst>
                                  <p:childTnLst>
                                    <p:set>
                                      <p:cBhvr>
                                        <p:cTn id="6" dur="1" fill="hold">
                                          <p:stCondLst>
                                            <p:cond delay="0"/>
                                          </p:stCondLst>
                                        </p:cTn>
                                        <p:tgtEl>
                                          <p:spTgt spid="203"/>
                                        </p:tgtEl>
                                        <p:attrNameLst>
                                          <p:attrName>style.visibility</p:attrName>
                                        </p:attrNameLst>
                                      </p:cBhvr>
                                      <p:to>
                                        <p:strVal val="visible"/>
                                      </p:to>
                                    </p:set>
                                    <p:animEffect transition="in" filter="diamond(in)">
                                      <p:cBhvr>
                                        <p:cTn id="7" dur="2000"/>
                                        <p:tgtEl>
                                          <p:spTgt spid="203"/>
                                        </p:tgtEl>
                                      </p:cBhvr>
                                    </p:animEffect>
                                  </p:childTnLst>
                                </p:cTn>
                              </p:par>
                            </p:childTnLst>
                          </p:cTn>
                        </p:par>
                        <p:par>
                          <p:cTn id="8" fill="hold">
                            <p:stCondLst>
                              <p:cond delay="3000"/>
                            </p:stCondLst>
                            <p:childTnLst>
                              <p:par>
                                <p:cTn id="9" presetID="8" presetClass="entr" presetSubtype="16" fill="hold" grpId="0" nodeType="afterEffect">
                                  <p:stCondLst>
                                    <p:cond delay="500"/>
                                  </p:stCondLst>
                                  <p:childTnLst>
                                    <p:set>
                                      <p:cBhvr>
                                        <p:cTn id="10" dur="1" fill="hold">
                                          <p:stCondLst>
                                            <p:cond delay="0"/>
                                          </p:stCondLst>
                                        </p:cTn>
                                        <p:tgtEl>
                                          <p:spTgt spid="199"/>
                                        </p:tgtEl>
                                        <p:attrNameLst>
                                          <p:attrName>style.visibility</p:attrName>
                                        </p:attrNameLst>
                                      </p:cBhvr>
                                      <p:to>
                                        <p:strVal val="visible"/>
                                      </p:to>
                                    </p:set>
                                    <p:animEffect transition="in" filter="diamond(in)">
                                      <p:cBhvr>
                                        <p:cTn id="11" dur="2000"/>
                                        <p:tgtEl>
                                          <p:spTgt spid="1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 grpId="0" animBg="1"/>
      <p:bldP spid="203"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2"/>
          <p:cNvSpPr>
            <a:spLocks noChangeArrowheads="1"/>
          </p:cNvSpPr>
          <p:nvPr/>
        </p:nvSpPr>
        <p:spPr bwMode="auto">
          <a:xfrm>
            <a:off x="511896" y="1037175"/>
            <a:ext cx="8129016" cy="422275"/>
          </a:xfrm>
          <a:prstGeom prst="roundRect">
            <a:avLst>
              <a:gd name="adj" fmla="val 16667"/>
            </a:avLst>
          </a:prstGeom>
          <a:solidFill>
            <a:srgbClr val="0089FA"/>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zh-CN" altLang="en-US"/>
          </a:p>
        </p:txBody>
      </p:sp>
      <p:sp>
        <p:nvSpPr>
          <p:cNvPr id="3" name="Rectangle 13"/>
          <p:cNvSpPr>
            <a:spLocks noChangeArrowheads="1"/>
          </p:cNvSpPr>
          <p:nvPr/>
        </p:nvSpPr>
        <p:spPr bwMode="auto">
          <a:xfrm>
            <a:off x="2436235" y="1011711"/>
            <a:ext cx="4280339"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9.4.1  </a:t>
            </a:r>
            <a:r>
              <a:rPr lang="zh-CN" altLang="en-US" sz="2400" b="1" dirty="0">
                <a:solidFill>
                  <a:schemeClr val="bg1"/>
                </a:solidFill>
                <a:latin typeface="微软雅黑" pitchFamily="34" charset="-122"/>
                <a:ea typeface="微软雅黑" pitchFamily="34" charset="-122"/>
              </a:rPr>
              <a:t>蜂窝无线通信技术简介 </a:t>
            </a:r>
          </a:p>
        </p:txBody>
      </p:sp>
      <p:sp>
        <p:nvSpPr>
          <p:cNvPr id="4" name="Rectangle 46"/>
          <p:cNvSpPr>
            <a:spLocks noChangeArrowheads="1"/>
          </p:cNvSpPr>
          <p:nvPr/>
        </p:nvSpPr>
        <p:spPr bwMode="auto">
          <a:xfrm>
            <a:off x="511896" y="1521143"/>
            <a:ext cx="8276504" cy="220829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第四代（</a:t>
            </a:r>
            <a:r>
              <a:rPr lang="en-US" altLang="zh-CN" sz="2000" b="1" dirty="0">
                <a:solidFill>
                  <a:srgbClr val="0000FF"/>
                </a:solidFill>
                <a:latin typeface="微软雅黑" pitchFamily="34" charset="-122"/>
                <a:ea typeface="微软雅黑" pitchFamily="34" charset="-122"/>
              </a:rPr>
              <a:t>4G</a:t>
            </a:r>
            <a:r>
              <a:rPr lang="zh-CN" altLang="en-US" sz="2000" b="1" dirty="0">
                <a:solidFill>
                  <a:srgbClr val="0000FF"/>
                </a:solidFill>
                <a:latin typeface="微软雅黑" pitchFamily="34" charset="-122"/>
                <a:ea typeface="微软雅黑" pitchFamily="34" charset="-122"/>
              </a:rPr>
              <a:t>）</a:t>
            </a:r>
            <a:r>
              <a:rPr lang="zh-CN" altLang="en-US" sz="2000" b="1" dirty="0">
                <a:latin typeface="微软雅黑" pitchFamily="34" charset="-122"/>
                <a:ea typeface="微软雅黑" pitchFamily="34" charset="-122"/>
              </a:rPr>
              <a:t>正式名称是 </a:t>
            </a:r>
            <a:r>
              <a:rPr lang="en-US" altLang="zh-CN" sz="2000" b="1" dirty="0">
                <a:latin typeface="微软雅黑" pitchFamily="34" charset="-122"/>
                <a:ea typeface="微软雅黑" pitchFamily="34" charset="-122"/>
              </a:rPr>
              <a:t>IMT-Advanced (International Mobile Telecommunications-Advanced)</a:t>
            </a:r>
            <a:r>
              <a:rPr lang="zh-CN" altLang="en-US" sz="2000" b="1" dirty="0">
                <a:latin typeface="微软雅黑" pitchFamily="34" charset="-122"/>
                <a:ea typeface="微软雅黑" pitchFamily="34" charset="-122"/>
              </a:rPr>
              <a:t>，意思是</a:t>
            </a:r>
            <a:r>
              <a:rPr lang="zh-CN" altLang="en-US" sz="2000" b="1" dirty="0">
                <a:solidFill>
                  <a:srgbClr val="0000FF"/>
                </a:solidFill>
                <a:latin typeface="微软雅黑" pitchFamily="34" charset="-122"/>
                <a:ea typeface="微软雅黑" pitchFamily="34" charset="-122"/>
              </a:rPr>
              <a:t>高级国际移动通信</a:t>
            </a:r>
            <a:r>
              <a:rPr lang="zh-CN" altLang="en-US" sz="2000" b="1" dirty="0">
                <a:latin typeface="微软雅黑" pitchFamily="34" charset="-122"/>
                <a:ea typeface="微软雅黑" pitchFamily="34" charset="-122"/>
              </a:rPr>
              <a:t>。</a:t>
            </a:r>
          </a:p>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4G </a:t>
            </a:r>
            <a:r>
              <a:rPr lang="zh-CN" altLang="en-US" sz="2000" b="1" dirty="0">
                <a:latin typeface="微软雅黑" pitchFamily="34" charset="-122"/>
                <a:ea typeface="微软雅黑" pitchFamily="34" charset="-122"/>
              </a:rPr>
              <a:t>的一个重要技术指标就是要实现</a:t>
            </a:r>
            <a:r>
              <a:rPr lang="zh-CN" altLang="en-US" sz="2000" b="1" dirty="0">
                <a:solidFill>
                  <a:srgbClr val="0000FF"/>
                </a:solidFill>
                <a:latin typeface="微软雅黑" pitchFamily="34" charset="-122"/>
                <a:ea typeface="微软雅黑" pitchFamily="34" charset="-122"/>
              </a:rPr>
              <a:t>更高的数据率</a:t>
            </a:r>
            <a:r>
              <a:rPr lang="zh-CN" altLang="en-US" sz="2000" b="1" dirty="0">
                <a:latin typeface="微软雅黑" pitchFamily="34" charset="-122"/>
                <a:ea typeface="微软雅黑" pitchFamily="34" charset="-122"/>
              </a:rPr>
              <a:t>。目标峰值数据率是：固定的和低速移动通信时应达到 </a:t>
            </a:r>
            <a:r>
              <a:rPr lang="en-US" altLang="zh-CN" sz="2000" b="1" dirty="0">
                <a:latin typeface="微软雅黑" pitchFamily="34" charset="-122"/>
                <a:ea typeface="微软雅黑" pitchFamily="34" charset="-122"/>
              </a:rPr>
              <a:t>1 </a:t>
            </a:r>
            <a:r>
              <a:rPr lang="en-US" altLang="zh-CN" sz="2000" b="1" dirty="0" err="1">
                <a:latin typeface="微软雅黑" pitchFamily="34" charset="-122"/>
                <a:ea typeface="微软雅黑" pitchFamily="34" charset="-122"/>
              </a:rPr>
              <a:t>Gbit</a:t>
            </a:r>
            <a:r>
              <a:rPr lang="en-US" altLang="zh-CN" sz="2000" b="1" dirty="0">
                <a:latin typeface="微软雅黑" pitchFamily="34" charset="-122"/>
                <a:ea typeface="微软雅黑" pitchFamily="34" charset="-122"/>
              </a:rPr>
              <a:t>/s</a:t>
            </a:r>
            <a:r>
              <a:rPr lang="zh-CN" altLang="en-US" sz="2000" b="1" dirty="0">
                <a:latin typeface="微软雅黑" pitchFamily="34" charset="-122"/>
                <a:ea typeface="微软雅黑" pitchFamily="34" charset="-122"/>
              </a:rPr>
              <a:t>，在高速移动通信</a:t>
            </a:r>
            <a:r>
              <a:rPr lang="zh-CN" altLang="en-US" sz="2000" b="1" dirty="0" smtClean="0">
                <a:latin typeface="微软雅黑" pitchFamily="34" charset="-122"/>
                <a:ea typeface="微软雅黑" pitchFamily="34" charset="-122"/>
              </a:rPr>
              <a:t>时 （</a:t>
            </a:r>
            <a:r>
              <a:rPr lang="zh-CN" altLang="en-US" sz="2000" b="1" dirty="0">
                <a:latin typeface="微软雅黑" pitchFamily="34" charset="-122"/>
                <a:ea typeface="微软雅黑" pitchFamily="34" charset="-122"/>
              </a:rPr>
              <a:t>如在</a:t>
            </a:r>
            <a:r>
              <a:rPr lang="zh-CN" altLang="en-US" sz="2000" b="1" dirty="0" smtClean="0">
                <a:latin typeface="微软雅黑" pitchFamily="34" charset="-122"/>
                <a:ea typeface="微软雅黑" pitchFamily="34" charset="-122"/>
              </a:rPr>
              <a:t>火车、汽车</a:t>
            </a:r>
            <a:r>
              <a:rPr lang="zh-CN" altLang="en-US" sz="2000" b="1" dirty="0">
                <a:latin typeface="微软雅黑" pitchFamily="34" charset="-122"/>
                <a:ea typeface="微软雅黑" pitchFamily="34" charset="-122"/>
              </a:rPr>
              <a:t>上）应达到 </a:t>
            </a:r>
            <a:r>
              <a:rPr lang="en-US" altLang="zh-CN" sz="2000" b="1" dirty="0">
                <a:latin typeface="微软雅黑" pitchFamily="34" charset="-122"/>
                <a:ea typeface="微软雅黑" pitchFamily="34" charset="-122"/>
              </a:rPr>
              <a:t>100 Mbit/s</a:t>
            </a:r>
            <a:r>
              <a:rPr lang="zh-CN" altLang="en-US" sz="2000" b="1" dirty="0">
                <a:latin typeface="微软雅黑" pitchFamily="34" charset="-122"/>
                <a:ea typeface="微软雅黑" pitchFamily="34" charset="-122"/>
              </a:rPr>
              <a:t>。</a:t>
            </a:r>
          </a:p>
        </p:txBody>
      </p:sp>
    </p:spTree>
    <p:extLst>
      <p:ext uri="{BB962C8B-B14F-4D97-AF65-F5344CB8AC3E}">
        <p14:creationId xmlns:p14="http://schemas.microsoft.com/office/powerpoint/2010/main" xmlns="" val="263904748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2"/>
          <p:cNvSpPr>
            <a:spLocks noChangeArrowheads="1"/>
          </p:cNvSpPr>
          <p:nvPr/>
        </p:nvSpPr>
        <p:spPr bwMode="auto">
          <a:xfrm>
            <a:off x="511896" y="706939"/>
            <a:ext cx="8129016" cy="422275"/>
          </a:xfrm>
          <a:prstGeom prst="roundRect">
            <a:avLst>
              <a:gd name="adj" fmla="val 16667"/>
            </a:avLst>
          </a:prstGeom>
          <a:solidFill>
            <a:srgbClr val="0089FA"/>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zh-CN" altLang="en-US"/>
          </a:p>
        </p:txBody>
      </p:sp>
      <p:sp>
        <p:nvSpPr>
          <p:cNvPr id="3" name="Rectangle 13"/>
          <p:cNvSpPr>
            <a:spLocks noChangeArrowheads="1"/>
          </p:cNvSpPr>
          <p:nvPr/>
        </p:nvSpPr>
        <p:spPr bwMode="auto">
          <a:xfrm>
            <a:off x="2436235" y="681475"/>
            <a:ext cx="4280339"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9.4.1  </a:t>
            </a:r>
            <a:r>
              <a:rPr lang="zh-CN" altLang="en-US" sz="2400" b="1" dirty="0">
                <a:solidFill>
                  <a:schemeClr val="bg1"/>
                </a:solidFill>
                <a:latin typeface="微软雅黑" pitchFamily="34" charset="-122"/>
                <a:ea typeface="微软雅黑" pitchFamily="34" charset="-122"/>
              </a:rPr>
              <a:t>蜂窝无线通信技术简介 </a:t>
            </a:r>
          </a:p>
        </p:txBody>
      </p:sp>
      <p:sp>
        <p:nvSpPr>
          <p:cNvPr id="4" name="Rectangle 46"/>
          <p:cNvSpPr>
            <a:spLocks noChangeArrowheads="1"/>
          </p:cNvSpPr>
          <p:nvPr/>
        </p:nvSpPr>
        <p:spPr bwMode="auto">
          <a:xfrm>
            <a:off x="511896" y="1154695"/>
            <a:ext cx="8129016" cy="313496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000"/>
              </a:lnSpc>
              <a:buClr>
                <a:srgbClr val="0070C0"/>
              </a:buClr>
              <a:buFont typeface="Wingdings" pitchFamily="2" charset="2"/>
              <a:buChar char="l"/>
            </a:pPr>
            <a:r>
              <a:rPr lang="en-US" altLang="zh-CN" sz="2000" b="1" dirty="0">
                <a:latin typeface="微软雅黑" pitchFamily="34" charset="-122"/>
                <a:ea typeface="微软雅黑" pitchFamily="34" charset="-122"/>
              </a:rPr>
              <a:t>4G </a:t>
            </a:r>
            <a:r>
              <a:rPr lang="zh-CN" altLang="en-US" sz="2000" b="1" dirty="0">
                <a:latin typeface="微软雅黑" pitchFamily="34" charset="-122"/>
                <a:ea typeface="微软雅黑" pitchFamily="34" charset="-122"/>
              </a:rPr>
              <a:t>现有两个国际标准：</a:t>
            </a:r>
          </a:p>
          <a:p>
            <a:pPr marL="810000" indent="-457200" eaLnBrk="0" hangingPunct="0">
              <a:lnSpc>
                <a:spcPts val="3000"/>
              </a:lnSpc>
              <a:buClr>
                <a:srgbClr val="7030A0"/>
              </a:buClr>
              <a:buFont typeface="+mj-lt"/>
              <a:buAutoNum type="arabicPeriod"/>
            </a:pPr>
            <a:r>
              <a:rPr lang="en-US" altLang="zh-CN" sz="2000" b="1" dirty="0">
                <a:solidFill>
                  <a:srgbClr val="0000FF"/>
                </a:solidFill>
                <a:latin typeface="微软雅黑" pitchFamily="34" charset="-122"/>
                <a:ea typeface="微软雅黑" pitchFamily="34" charset="-122"/>
              </a:rPr>
              <a:t>LTE</a:t>
            </a:r>
            <a:r>
              <a:rPr lang="en-US" altLang="zh-CN" sz="2000" b="1" dirty="0">
                <a:latin typeface="微软雅黑" pitchFamily="34" charset="-122"/>
                <a:ea typeface="微软雅黑" pitchFamily="34" charset="-122"/>
              </a:rPr>
              <a:t> (Long-Term Evolution)</a:t>
            </a:r>
            <a:r>
              <a:rPr lang="zh-CN" altLang="en-US" sz="2000" b="1" dirty="0">
                <a:latin typeface="微软雅黑" pitchFamily="34" charset="-122"/>
                <a:ea typeface="微软雅黑" pitchFamily="34" charset="-122"/>
              </a:rPr>
              <a:t>： </a:t>
            </a:r>
          </a:p>
          <a:p>
            <a:pPr marL="1260000" indent="-457200" eaLnBrk="0" hangingPunct="0">
              <a:lnSpc>
                <a:spcPts val="3000"/>
              </a:lnSpc>
              <a:buClr>
                <a:srgbClr val="0070C0"/>
              </a:buClr>
              <a:buFont typeface="+mj-ea"/>
              <a:buAutoNum type="circleNumDbPlain"/>
            </a:pPr>
            <a:r>
              <a:rPr lang="zh-CN" altLang="en-US" sz="2000" b="1" dirty="0">
                <a:latin typeface="微软雅黑" pitchFamily="34" charset="-122"/>
                <a:ea typeface="微软雅黑" pitchFamily="34" charset="-122"/>
              </a:rPr>
              <a:t>又分为</a:t>
            </a:r>
            <a:r>
              <a:rPr lang="zh-CN" altLang="en-US" sz="2000" b="1" dirty="0">
                <a:solidFill>
                  <a:srgbClr val="0000FF"/>
                </a:solidFill>
                <a:latin typeface="微软雅黑" pitchFamily="34" charset="-122"/>
                <a:ea typeface="微软雅黑" pitchFamily="34" charset="-122"/>
              </a:rPr>
              <a:t>时分双工 </a:t>
            </a:r>
            <a:r>
              <a:rPr lang="en-US" altLang="zh-CN" sz="2000" b="1" dirty="0">
                <a:solidFill>
                  <a:srgbClr val="0000FF"/>
                </a:solidFill>
                <a:latin typeface="微软雅黑" pitchFamily="34" charset="-122"/>
                <a:ea typeface="微软雅黑" pitchFamily="34" charset="-122"/>
              </a:rPr>
              <a:t>TD-LTE </a:t>
            </a:r>
            <a:r>
              <a:rPr lang="zh-CN" altLang="en-US" sz="2000" b="1" dirty="0">
                <a:latin typeface="微软雅黑" pitchFamily="34" charset="-122"/>
                <a:ea typeface="微软雅黑" pitchFamily="34" charset="-122"/>
              </a:rPr>
              <a:t>和</a:t>
            </a:r>
            <a:r>
              <a:rPr lang="zh-CN" altLang="en-US" sz="2000" b="1" dirty="0">
                <a:solidFill>
                  <a:srgbClr val="0000FF"/>
                </a:solidFill>
                <a:latin typeface="微软雅黑" pitchFamily="34" charset="-122"/>
                <a:ea typeface="微软雅黑" pitchFamily="34" charset="-122"/>
              </a:rPr>
              <a:t>频分双工 </a:t>
            </a:r>
            <a:r>
              <a:rPr lang="en-US" altLang="zh-CN" sz="2000" b="1" dirty="0">
                <a:solidFill>
                  <a:srgbClr val="0000FF"/>
                </a:solidFill>
                <a:latin typeface="微软雅黑" pitchFamily="34" charset="-122"/>
                <a:ea typeface="微软雅黑" pitchFamily="34" charset="-122"/>
              </a:rPr>
              <a:t>FDD-LTE </a:t>
            </a:r>
            <a:r>
              <a:rPr lang="zh-CN" altLang="en-US" sz="2000" b="1" dirty="0">
                <a:latin typeface="微软雅黑" pitchFamily="34" charset="-122"/>
                <a:ea typeface="微软雅黑" pitchFamily="34" charset="-122"/>
              </a:rPr>
              <a:t>两种。</a:t>
            </a:r>
          </a:p>
          <a:p>
            <a:pPr marL="1260000" indent="-457200" eaLnBrk="0" hangingPunct="0">
              <a:lnSpc>
                <a:spcPts val="3000"/>
              </a:lnSpc>
              <a:buClr>
                <a:srgbClr val="0070C0"/>
              </a:buClr>
              <a:buFont typeface="+mj-ea"/>
              <a:buAutoNum type="circleNumDbPlain"/>
            </a:pPr>
            <a:r>
              <a:rPr lang="zh-CN" altLang="en-US" sz="2000" b="1" dirty="0">
                <a:latin typeface="微软雅黑" pitchFamily="34" charset="-122"/>
                <a:ea typeface="微软雅黑" pitchFamily="34" charset="-122"/>
              </a:rPr>
              <a:t>把带宽增加到 </a:t>
            </a:r>
            <a:r>
              <a:rPr lang="en-US" altLang="zh-CN" sz="2000" b="1" dirty="0">
                <a:latin typeface="微软雅黑" pitchFamily="34" charset="-122"/>
                <a:ea typeface="微软雅黑" pitchFamily="34" charset="-122"/>
              </a:rPr>
              <a:t>20 MHz</a:t>
            </a:r>
            <a:r>
              <a:rPr lang="zh-CN" altLang="en-US" sz="2000" b="1" dirty="0">
                <a:latin typeface="微软雅黑" pitchFamily="34" charset="-122"/>
                <a:ea typeface="微软雅黑" pitchFamily="34" charset="-122"/>
              </a:rPr>
              <a:t>，采用了高阶调制</a:t>
            </a:r>
            <a:r>
              <a:rPr lang="en-US" altLang="zh-CN" sz="2000" b="1" dirty="0">
                <a:latin typeface="微软雅黑" pitchFamily="34" charset="-122"/>
                <a:ea typeface="微软雅黑" pitchFamily="34" charset="-122"/>
              </a:rPr>
              <a:t>64QAM</a:t>
            </a:r>
            <a:r>
              <a:rPr lang="zh-CN" altLang="en-US" sz="2000" b="1" dirty="0">
                <a:latin typeface="微软雅黑" pitchFamily="34" charset="-122"/>
                <a:ea typeface="微软雅黑" pitchFamily="34" charset="-122"/>
              </a:rPr>
              <a:t>和</a:t>
            </a:r>
            <a:r>
              <a:rPr lang="en-US" altLang="zh-CN" sz="2000" b="1" dirty="0">
                <a:latin typeface="微软雅黑" pitchFamily="34" charset="-122"/>
                <a:ea typeface="微软雅黑" pitchFamily="34" charset="-122"/>
              </a:rPr>
              <a:t>MIMO</a:t>
            </a:r>
            <a:r>
              <a:rPr lang="zh-CN" altLang="en-US" sz="2000" b="1" dirty="0">
                <a:latin typeface="微软雅黑" pitchFamily="34" charset="-122"/>
                <a:ea typeface="微软雅黑" pitchFamily="34" charset="-122"/>
              </a:rPr>
              <a:t>技术。</a:t>
            </a:r>
          </a:p>
          <a:p>
            <a:pPr marL="810000" indent="-457200" eaLnBrk="0" hangingPunct="0">
              <a:lnSpc>
                <a:spcPts val="3000"/>
              </a:lnSpc>
              <a:buClr>
                <a:srgbClr val="7030A0"/>
              </a:buClr>
              <a:buFont typeface="+mj-lt"/>
              <a:buAutoNum type="arabicPeriod" startAt="2"/>
            </a:pPr>
            <a:r>
              <a:rPr lang="en-US" altLang="zh-CN" sz="2000" b="1" dirty="0">
                <a:solidFill>
                  <a:srgbClr val="0000FF"/>
                </a:solidFill>
                <a:latin typeface="微软雅黑" pitchFamily="34" charset="-122"/>
                <a:ea typeface="微软雅黑" pitchFamily="34" charset="-122"/>
              </a:rPr>
              <a:t>LTE-A</a:t>
            </a:r>
            <a:r>
              <a:rPr lang="en-US" altLang="zh-CN" sz="2000" b="1" dirty="0">
                <a:latin typeface="微软雅黑" pitchFamily="34" charset="-122"/>
                <a:ea typeface="微软雅黑" pitchFamily="34" charset="-122"/>
              </a:rPr>
              <a:t> (LTE-Advanced)</a:t>
            </a:r>
            <a:r>
              <a:rPr lang="zh-CN" altLang="en-US" sz="2000" b="1" dirty="0">
                <a:latin typeface="微软雅黑" pitchFamily="34" charset="-122"/>
                <a:ea typeface="微软雅黑" pitchFamily="34" charset="-122"/>
              </a:rPr>
              <a:t>：</a:t>
            </a:r>
          </a:p>
          <a:p>
            <a:pPr marL="1260000" indent="-457200" eaLnBrk="0" hangingPunct="0">
              <a:lnSpc>
                <a:spcPts val="3000"/>
              </a:lnSpc>
              <a:buClr>
                <a:srgbClr val="0070C0"/>
              </a:buClr>
              <a:buFont typeface="+mj-ea"/>
              <a:buAutoNum type="circleNumDbPlain"/>
            </a:pPr>
            <a:r>
              <a:rPr lang="en-US" altLang="zh-CN" sz="2000" b="1" dirty="0">
                <a:latin typeface="微软雅黑" pitchFamily="34" charset="-122"/>
                <a:ea typeface="微软雅黑" pitchFamily="34" charset="-122"/>
              </a:rPr>
              <a:t>LTE </a:t>
            </a:r>
            <a:r>
              <a:rPr lang="zh-CN" altLang="en-US" sz="2000" b="1" dirty="0">
                <a:latin typeface="微软雅黑" pitchFamily="34" charset="-122"/>
                <a:ea typeface="微软雅黑" pitchFamily="34" charset="-122"/>
              </a:rPr>
              <a:t>的升级版，俗称为 </a:t>
            </a:r>
            <a:r>
              <a:rPr lang="en-US" altLang="zh-CN" sz="2000" b="1" dirty="0">
                <a:latin typeface="微软雅黑" pitchFamily="34" charset="-122"/>
                <a:ea typeface="微软雅黑" pitchFamily="34" charset="-122"/>
              </a:rPr>
              <a:t>3.9G</a:t>
            </a:r>
            <a:r>
              <a:rPr lang="zh-CN" altLang="en-US" sz="2000" b="1" dirty="0">
                <a:latin typeface="微软雅黑" pitchFamily="34" charset="-122"/>
                <a:ea typeface="微软雅黑" pitchFamily="34" charset="-122"/>
              </a:rPr>
              <a:t>。</a:t>
            </a:r>
          </a:p>
          <a:p>
            <a:pPr marL="1260000" indent="-457200" eaLnBrk="0" hangingPunct="0">
              <a:lnSpc>
                <a:spcPts val="3000"/>
              </a:lnSpc>
              <a:buClr>
                <a:srgbClr val="0070C0"/>
              </a:buClr>
              <a:buFont typeface="+mj-ea"/>
              <a:buAutoNum type="circleNumDbPlain"/>
            </a:pPr>
            <a:r>
              <a:rPr lang="zh-CN" altLang="en-US" sz="2000" b="1" dirty="0">
                <a:latin typeface="微软雅黑" pitchFamily="34" charset="-122"/>
                <a:ea typeface="微软雅黑" pitchFamily="34" charset="-122"/>
              </a:rPr>
              <a:t>带宽高达 </a:t>
            </a:r>
            <a:r>
              <a:rPr lang="en-US" altLang="zh-CN" sz="2000" b="1" dirty="0">
                <a:latin typeface="微软雅黑" pitchFamily="34" charset="-122"/>
                <a:ea typeface="微软雅黑" pitchFamily="34" charset="-122"/>
              </a:rPr>
              <a:t>100 MHz</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p:txBody>
      </p:sp>
    </p:spTree>
    <p:extLst>
      <p:ext uri="{BB962C8B-B14F-4D97-AF65-F5344CB8AC3E}">
        <p14:creationId xmlns:p14="http://schemas.microsoft.com/office/powerpoint/2010/main" xmlns="" val="23999116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19033" y="1143000"/>
            <a:ext cx="8129015" cy="32186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426" name="Group 17"/>
          <p:cNvGrpSpPr>
            <a:grpSpLocks/>
          </p:cNvGrpSpPr>
          <p:nvPr/>
        </p:nvGrpSpPr>
        <p:grpSpPr bwMode="auto">
          <a:xfrm>
            <a:off x="5753413" y="1237902"/>
            <a:ext cx="1075426" cy="681550"/>
            <a:chOff x="1680" y="240"/>
            <a:chExt cx="2529" cy="1270"/>
          </a:xfrm>
          <a:solidFill>
            <a:srgbClr val="FFFF00"/>
          </a:solidFill>
        </p:grpSpPr>
        <p:sp>
          <p:nvSpPr>
            <p:cNvPr id="427" name="Oval 18"/>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428" name="Oval 19"/>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429" name="Oval 20"/>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430" name="Oval 21"/>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431" name="Oval 22"/>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432" name="Oval 23"/>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433" name="Oval 24"/>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434" name="Oval 25"/>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435" name="Oval 26"/>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grpSp>
      <p:sp>
        <p:nvSpPr>
          <p:cNvPr id="3" name="AutoShape 5"/>
          <p:cNvSpPr>
            <a:spLocks noChangeArrowheads="1"/>
          </p:cNvSpPr>
          <p:nvPr/>
        </p:nvSpPr>
        <p:spPr bwMode="auto">
          <a:xfrm>
            <a:off x="509475" y="673929"/>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4" name="Rectangle 6"/>
          <p:cNvSpPr>
            <a:spLocks noChangeArrowheads="1"/>
          </p:cNvSpPr>
          <p:nvPr/>
        </p:nvSpPr>
        <p:spPr bwMode="auto">
          <a:xfrm>
            <a:off x="2509521" y="650839"/>
            <a:ext cx="4144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ea typeface="微软雅黑" pitchFamily="34" charset="-122"/>
              </a:rPr>
              <a:t>GSM </a:t>
            </a:r>
            <a:r>
              <a:rPr lang="zh-CN" altLang="en-US" sz="2000" b="1" dirty="0">
                <a:solidFill>
                  <a:schemeClr val="bg1"/>
                </a:solidFill>
                <a:ea typeface="微软雅黑" pitchFamily="34" charset="-122"/>
              </a:rPr>
              <a:t>蜂窝通信系统的重要组成构件 </a:t>
            </a:r>
          </a:p>
        </p:txBody>
      </p:sp>
      <p:sp>
        <p:nvSpPr>
          <p:cNvPr id="5" name="矩形 4"/>
          <p:cNvSpPr/>
          <p:nvPr/>
        </p:nvSpPr>
        <p:spPr>
          <a:xfrm>
            <a:off x="1262456" y="3752506"/>
            <a:ext cx="6623050" cy="523220"/>
          </a:xfrm>
          <a:prstGeom prst="rect">
            <a:avLst/>
          </a:prstGeom>
          <a:solidFill>
            <a:srgbClr val="00FFFF"/>
          </a:solidFill>
          <a:ln>
            <a:solidFill>
              <a:schemeClr val="tx1"/>
            </a:solidFill>
          </a:ln>
        </p:spPr>
        <p:txBody>
          <a:bodyPr wrap="square">
            <a:spAutoFit/>
          </a:bodyPr>
          <a:lstStyle/>
          <a:p>
            <a:r>
              <a:rPr lang="zh-CN" altLang="en-US" sz="1400" b="1" dirty="0">
                <a:latin typeface="微软雅黑" pitchFamily="34" charset="-122"/>
                <a:ea typeface="微软雅黑" pitchFamily="34" charset="-122"/>
              </a:rPr>
              <a:t>用一个个相互拼接的</a:t>
            </a:r>
            <a:r>
              <a:rPr lang="zh-CN" altLang="en-US" sz="1400" b="1" dirty="0">
                <a:solidFill>
                  <a:srgbClr val="0000FF"/>
                </a:solidFill>
                <a:latin typeface="微软雅黑" pitchFamily="34" charset="-122"/>
                <a:ea typeface="微软雅黑" pitchFamily="34" charset="-122"/>
              </a:rPr>
              <a:t>六角形的小区</a:t>
            </a:r>
            <a:r>
              <a:rPr lang="zh-CN" altLang="en-US" sz="1400" b="1" dirty="0">
                <a:latin typeface="微软雅黑" pitchFamily="34" charset="-122"/>
                <a:ea typeface="微软雅黑" pitchFamily="34" charset="-122"/>
              </a:rPr>
              <a:t>就可以组成很大的蜂窝状的无线通信系统。每个基站的发射功率既要能够覆盖本小区，也不能太大以致干扰了邻近小区的通信。</a:t>
            </a:r>
          </a:p>
        </p:txBody>
      </p:sp>
      <p:sp>
        <p:nvSpPr>
          <p:cNvPr id="7" name="Freeform 510"/>
          <p:cNvSpPr>
            <a:spLocks/>
          </p:cNvSpPr>
          <p:nvPr/>
        </p:nvSpPr>
        <p:spPr bwMode="auto">
          <a:xfrm>
            <a:off x="2029374" y="1913102"/>
            <a:ext cx="2209886" cy="1515922"/>
          </a:xfrm>
          <a:custGeom>
            <a:avLst/>
            <a:gdLst>
              <a:gd name="T0" fmla="*/ 196572150 w 2210"/>
              <a:gd name="T1" fmla="*/ 1018143194 h 1516"/>
              <a:gd name="T2" fmla="*/ 609877741 w 2210"/>
              <a:gd name="T3" fmla="*/ 546873135 h 1516"/>
              <a:gd name="T4" fmla="*/ 1005541503 w 2210"/>
              <a:gd name="T5" fmla="*/ 221773778 h 1516"/>
              <a:gd name="T6" fmla="*/ 1668343494 w 2210"/>
              <a:gd name="T7" fmla="*/ 30241878 h 1516"/>
              <a:gd name="T8" fmla="*/ 2147483647 w 2210"/>
              <a:gd name="T9" fmla="*/ 45362810 h 1516"/>
              <a:gd name="T10" fmla="*/ 2147483647 w 2210"/>
              <a:gd name="T11" fmla="*/ 166330309 h 1516"/>
              <a:gd name="T12" fmla="*/ 2147483647 w 2210"/>
              <a:gd name="T13" fmla="*/ 330141255 h 1516"/>
              <a:gd name="T14" fmla="*/ 2147483647 w 2210"/>
              <a:gd name="T15" fmla="*/ 1212194369 h 1516"/>
              <a:gd name="T16" fmla="*/ 2147483647 w 2210"/>
              <a:gd name="T17" fmla="*/ 1794351466 h 1516"/>
              <a:gd name="T18" fmla="*/ 2147483647 w 2210"/>
              <a:gd name="T19" fmla="*/ 2147483647 h 1516"/>
              <a:gd name="T20" fmla="*/ 2147483647 w 2210"/>
              <a:gd name="T21" fmla="*/ 2147483647 h 1516"/>
              <a:gd name="T22" fmla="*/ 2147483647 w 2210"/>
              <a:gd name="T23" fmla="*/ 2147483647 h 1516"/>
              <a:gd name="T24" fmla="*/ 2147483647 w 2210"/>
              <a:gd name="T25" fmla="*/ 2147483647 h 1516"/>
              <a:gd name="T26" fmla="*/ 2147483647 w 2210"/>
              <a:gd name="T27" fmla="*/ 2147483647 h 1516"/>
              <a:gd name="T28" fmla="*/ 2147483647 w 2210"/>
              <a:gd name="T29" fmla="*/ 2147483647 h 1516"/>
              <a:gd name="T30" fmla="*/ 1804431871 w 2210"/>
              <a:gd name="T31" fmla="*/ 2147483647 h 1516"/>
              <a:gd name="T32" fmla="*/ 934977159 w 2210"/>
              <a:gd name="T33" fmla="*/ 2147483647 h 1516"/>
              <a:gd name="T34" fmla="*/ 236894682 w 2210"/>
              <a:gd name="T35" fmla="*/ 2147483647 h 1516"/>
              <a:gd name="T36" fmla="*/ 7559675 w 2210"/>
              <a:gd name="T37" fmla="*/ 1789311155 h 1516"/>
              <a:gd name="T38" fmla="*/ 196572150 w 2210"/>
              <a:gd name="T39" fmla="*/ 1018143194 h 151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210"/>
              <a:gd name="T61" fmla="*/ 0 h 1516"/>
              <a:gd name="T62" fmla="*/ 2210 w 2210"/>
              <a:gd name="T63" fmla="*/ 1516 h 151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210" h="1516">
                <a:moveTo>
                  <a:pt x="78" y="404"/>
                </a:moveTo>
                <a:cubicBezTo>
                  <a:pt x="118" y="322"/>
                  <a:pt x="189" y="270"/>
                  <a:pt x="242" y="217"/>
                </a:cubicBezTo>
                <a:cubicBezTo>
                  <a:pt x="295" y="164"/>
                  <a:pt x="329" y="122"/>
                  <a:pt x="399" y="88"/>
                </a:cubicBezTo>
                <a:cubicBezTo>
                  <a:pt x="469" y="54"/>
                  <a:pt x="554" y="24"/>
                  <a:pt x="662" y="12"/>
                </a:cubicBezTo>
                <a:cubicBezTo>
                  <a:pt x="770" y="0"/>
                  <a:pt x="890" y="9"/>
                  <a:pt x="1045" y="18"/>
                </a:cubicBezTo>
                <a:cubicBezTo>
                  <a:pt x="1200" y="27"/>
                  <a:pt x="1425" y="47"/>
                  <a:pt x="1594" y="66"/>
                </a:cubicBezTo>
                <a:cubicBezTo>
                  <a:pt x="1763" y="85"/>
                  <a:pt x="1960" y="62"/>
                  <a:pt x="2057" y="131"/>
                </a:cubicBezTo>
                <a:cubicBezTo>
                  <a:pt x="2154" y="200"/>
                  <a:pt x="2150" y="384"/>
                  <a:pt x="2175" y="481"/>
                </a:cubicBezTo>
                <a:cubicBezTo>
                  <a:pt x="2200" y="578"/>
                  <a:pt x="2205" y="633"/>
                  <a:pt x="2207" y="712"/>
                </a:cubicBezTo>
                <a:cubicBezTo>
                  <a:pt x="2209" y="791"/>
                  <a:pt x="2210" y="889"/>
                  <a:pt x="2188" y="958"/>
                </a:cubicBezTo>
                <a:cubicBezTo>
                  <a:pt x="2166" y="1027"/>
                  <a:pt x="2119" y="1075"/>
                  <a:pt x="2072" y="1124"/>
                </a:cubicBezTo>
                <a:cubicBezTo>
                  <a:pt x="2025" y="1173"/>
                  <a:pt x="1973" y="1217"/>
                  <a:pt x="1908" y="1254"/>
                </a:cubicBezTo>
                <a:cubicBezTo>
                  <a:pt x="1843" y="1291"/>
                  <a:pt x="1767" y="1321"/>
                  <a:pt x="1682" y="1345"/>
                </a:cubicBezTo>
                <a:cubicBezTo>
                  <a:pt x="1597" y="1369"/>
                  <a:pt x="1502" y="1371"/>
                  <a:pt x="1400" y="1396"/>
                </a:cubicBezTo>
                <a:cubicBezTo>
                  <a:pt x="1298" y="1421"/>
                  <a:pt x="1185" y="1480"/>
                  <a:pt x="1071" y="1498"/>
                </a:cubicBezTo>
                <a:cubicBezTo>
                  <a:pt x="957" y="1516"/>
                  <a:pt x="833" y="1515"/>
                  <a:pt x="716" y="1504"/>
                </a:cubicBezTo>
                <a:cubicBezTo>
                  <a:pt x="599" y="1493"/>
                  <a:pt x="475" y="1478"/>
                  <a:pt x="371" y="1429"/>
                </a:cubicBezTo>
                <a:cubicBezTo>
                  <a:pt x="267" y="1380"/>
                  <a:pt x="155" y="1329"/>
                  <a:pt x="94" y="1209"/>
                </a:cubicBezTo>
                <a:cubicBezTo>
                  <a:pt x="33" y="1089"/>
                  <a:pt x="6" y="844"/>
                  <a:pt x="3" y="710"/>
                </a:cubicBezTo>
                <a:cubicBezTo>
                  <a:pt x="0" y="576"/>
                  <a:pt x="43" y="496"/>
                  <a:pt x="78" y="404"/>
                </a:cubicBezTo>
                <a:close/>
              </a:path>
            </a:pathLst>
          </a:custGeom>
          <a:solidFill>
            <a:schemeClr val="bg1"/>
          </a:solidFill>
          <a:ln>
            <a:noFill/>
          </a:ln>
        </p:spPr>
        <p:txBody>
          <a:bodyPr/>
          <a:lstStyle/>
          <a:p>
            <a:endParaRPr lang="zh-CN" altLang="en-US" sz="1100" b="1">
              <a:latin typeface="微软雅黑" panose="020B0503020204020204" pitchFamily="34" charset="-122"/>
              <a:ea typeface="微软雅黑" panose="020B0503020204020204" pitchFamily="34" charset="-122"/>
            </a:endParaRPr>
          </a:p>
        </p:txBody>
      </p:sp>
      <p:grpSp>
        <p:nvGrpSpPr>
          <p:cNvPr id="8" name="组合 329"/>
          <p:cNvGrpSpPr/>
          <p:nvPr/>
        </p:nvGrpSpPr>
        <p:grpSpPr>
          <a:xfrm>
            <a:off x="3571951" y="2522243"/>
            <a:ext cx="816427" cy="498801"/>
            <a:chOff x="3131840" y="3501008"/>
            <a:chExt cx="936104" cy="936104"/>
          </a:xfrm>
          <a:solidFill>
            <a:srgbClr val="00FFFF"/>
          </a:solidFill>
        </p:grpSpPr>
        <p:sp>
          <p:nvSpPr>
            <p:cNvPr id="352" name="矩形 351"/>
            <p:cNvSpPr/>
            <p:nvPr/>
          </p:nvSpPr>
          <p:spPr>
            <a:xfrm>
              <a:off x="3275856" y="3717032"/>
              <a:ext cx="648072" cy="7200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100" b="1">
                <a:solidFill>
                  <a:schemeClr val="tx1"/>
                </a:solidFill>
                <a:latin typeface="微软雅黑" panose="020B0503020204020204" pitchFamily="34" charset="-122"/>
                <a:ea typeface="微软雅黑" panose="020B0503020204020204" pitchFamily="34" charset="-122"/>
              </a:endParaRPr>
            </a:p>
          </p:txBody>
        </p:sp>
        <p:sp>
          <p:nvSpPr>
            <p:cNvPr id="353" name="等腰三角形 352"/>
            <p:cNvSpPr/>
            <p:nvPr/>
          </p:nvSpPr>
          <p:spPr>
            <a:xfrm>
              <a:off x="3131840" y="3501008"/>
              <a:ext cx="936104" cy="216024"/>
            </a:xfrm>
            <a:prstGeom prst="triangle">
              <a:avLst>
                <a:gd name="adj" fmla="val 4898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100" b="1">
                <a:solidFill>
                  <a:schemeClr val="tx1"/>
                </a:solidFill>
                <a:latin typeface="微软雅黑" panose="020B0503020204020204" pitchFamily="34" charset="-122"/>
                <a:ea typeface="微软雅黑" panose="020B0503020204020204" pitchFamily="34" charset="-122"/>
              </a:endParaRPr>
            </a:p>
          </p:txBody>
        </p:sp>
      </p:grpSp>
      <p:grpSp>
        <p:nvGrpSpPr>
          <p:cNvPr id="9" name="组合 333"/>
          <p:cNvGrpSpPr/>
          <p:nvPr/>
        </p:nvGrpSpPr>
        <p:grpSpPr>
          <a:xfrm>
            <a:off x="4570170" y="1736059"/>
            <a:ext cx="634634" cy="638315"/>
            <a:chOff x="3131840" y="3501008"/>
            <a:chExt cx="936104" cy="936104"/>
          </a:xfrm>
          <a:solidFill>
            <a:srgbClr val="FF66FF"/>
          </a:solidFill>
        </p:grpSpPr>
        <p:sp>
          <p:nvSpPr>
            <p:cNvPr id="350" name="等腰三角形 349"/>
            <p:cNvSpPr/>
            <p:nvPr/>
          </p:nvSpPr>
          <p:spPr>
            <a:xfrm>
              <a:off x="3131840" y="3501008"/>
              <a:ext cx="936104" cy="216024"/>
            </a:xfrm>
            <a:prstGeom prst="triangle">
              <a:avLst>
                <a:gd name="adj" fmla="val 4898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100" b="1">
                <a:solidFill>
                  <a:schemeClr val="tx1"/>
                </a:solidFill>
                <a:latin typeface="微软雅黑" panose="020B0503020204020204" pitchFamily="34" charset="-122"/>
                <a:ea typeface="微软雅黑" panose="020B0503020204020204" pitchFamily="34" charset="-122"/>
              </a:endParaRPr>
            </a:p>
          </p:txBody>
        </p:sp>
        <p:sp>
          <p:nvSpPr>
            <p:cNvPr id="351" name="矩形 350"/>
            <p:cNvSpPr/>
            <p:nvPr/>
          </p:nvSpPr>
          <p:spPr>
            <a:xfrm>
              <a:off x="3275856" y="3717032"/>
              <a:ext cx="648072" cy="7200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100" b="1">
                <a:solidFill>
                  <a:schemeClr val="tx1"/>
                </a:solidFill>
                <a:latin typeface="微软雅黑" panose="020B0503020204020204" pitchFamily="34" charset="-122"/>
                <a:ea typeface="微软雅黑" panose="020B0503020204020204" pitchFamily="34" charset="-122"/>
              </a:endParaRPr>
            </a:p>
          </p:txBody>
        </p:sp>
      </p:grpSp>
      <p:grpSp>
        <p:nvGrpSpPr>
          <p:cNvPr id="10" name="组合 336"/>
          <p:cNvGrpSpPr/>
          <p:nvPr/>
        </p:nvGrpSpPr>
        <p:grpSpPr>
          <a:xfrm>
            <a:off x="5098551" y="1433674"/>
            <a:ext cx="661299" cy="634634"/>
            <a:chOff x="3131840" y="3501008"/>
            <a:chExt cx="936104" cy="936104"/>
          </a:xfrm>
          <a:solidFill>
            <a:srgbClr val="FF66FF"/>
          </a:solidFill>
        </p:grpSpPr>
        <p:sp>
          <p:nvSpPr>
            <p:cNvPr id="348" name="等腰三角形 347"/>
            <p:cNvSpPr/>
            <p:nvPr/>
          </p:nvSpPr>
          <p:spPr>
            <a:xfrm>
              <a:off x="3131840" y="3501008"/>
              <a:ext cx="936104" cy="216024"/>
            </a:xfrm>
            <a:prstGeom prst="triangle">
              <a:avLst>
                <a:gd name="adj" fmla="val 4898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100" b="1">
                <a:solidFill>
                  <a:schemeClr val="tx1"/>
                </a:solidFill>
                <a:latin typeface="微软雅黑" panose="020B0503020204020204" pitchFamily="34" charset="-122"/>
                <a:ea typeface="微软雅黑" panose="020B0503020204020204" pitchFamily="34" charset="-122"/>
              </a:endParaRPr>
            </a:p>
          </p:txBody>
        </p:sp>
        <p:sp>
          <p:nvSpPr>
            <p:cNvPr id="349" name="矩形 348"/>
            <p:cNvSpPr/>
            <p:nvPr/>
          </p:nvSpPr>
          <p:spPr>
            <a:xfrm>
              <a:off x="3275856" y="3717032"/>
              <a:ext cx="648072" cy="7200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100" b="1">
                <a:solidFill>
                  <a:schemeClr val="tx1"/>
                </a:solidFill>
                <a:latin typeface="微软雅黑" panose="020B0503020204020204" pitchFamily="34" charset="-122"/>
                <a:ea typeface="微软雅黑" panose="020B0503020204020204" pitchFamily="34" charset="-122"/>
              </a:endParaRPr>
            </a:p>
          </p:txBody>
        </p:sp>
      </p:grpSp>
      <p:cxnSp>
        <p:nvCxnSpPr>
          <p:cNvPr id="11" name="直接连接符 10"/>
          <p:cNvCxnSpPr/>
          <p:nvPr/>
        </p:nvCxnSpPr>
        <p:spPr>
          <a:xfrm flipV="1">
            <a:off x="4071269" y="1696113"/>
            <a:ext cx="1744910" cy="1006948"/>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sp>
        <p:nvSpPr>
          <p:cNvPr id="12" name="AutoShape 45"/>
          <p:cNvSpPr>
            <a:spLocks noChangeArrowheads="1"/>
          </p:cNvSpPr>
          <p:nvPr/>
        </p:nvSpPr>
        <p:spPr bwMode="auto">
          <a:xfrm>
            <a:off x="2270362" y="2354079"/>
            <a:ext cx="453977" cy="392980"/>
          </a:xfrm>
          <a:prstGeom prst="hexagon">
            <a:avLst>
              <a:gd name="adj" fmla="val 28880"/>
              <a:gd name="vf" fmla="val 115470"/>
            </a:avLst>
          </a:prstGeom>
          <a:solidFill>
            <a:srgbClr val="99FF99"/>
          </a:solidFill>
          <a:ln w="6350">
            <a:solidFill>
              <a:schemeClr val="tx1"/>
            </a:solidFill>
            <a:prstDash val="dash"/>
            <a:miter lim="800000"/>
            <a:headEnd/>
            <a:tailEnd/>
          </a:ln>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3" name="AutoShape 51"/>
          <p:cNvSpPr>
            <a:spLocks noChangeArrowheads="1"/>
          </p:cNvSpPr>
          <p:nvPr/>
        </p:nvSpPr>
        <p:spPr bwMode="auto">
          <a:xfrm>
            <a:off x="2610344" y="2154090"/>
            <a:ext cx="453977" cy="392980"/>
          </a:xfrm>
          <a:prstGeom prst="hexagon">
            <a:avLst>
              <a:gd name="adj" fmla="val 28880"/>
              <a:gd name="vf" fmla="val 115470"/>
            </a:avLst>
          </a:prstGeom>
          <a:solidFill>
            <a:srgbClr val="99FF99"/>
          </a:solidFill>
          <a:ln w="6350">
            <a:solidFill>
              <a:schemeClr val="tx1"/>
            </a:solidFill>
            <a:prstDash val="dash"/>
            <a:miter lim="800000"/>
            <a:headEnd/>
            <a:tailEnd/>
          </a:ln>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4" name="AutoShape 52"/>
          <p:cNvSpPr>
            <a:spLocks noChangeArrowheads="1"/>
          </p:cNvSpPr>
          <p:nvPr/>
        </p:nvSpPr>
        <p:spPr bwMode="auto">
          <a:xfrm>
            <a:off x="2614344" y="2548069"/>
            <a:ext cx="453977" cy="392980"/>
          </a:xfrm>
          <a:prstGeom prst="hexagon">
            <a:avLst>
              <a:gd name="adj" fmla="val 28880"/>
              <a:gd name="vf" fmla="val 115470"/>
            </a:avLst>
          </a:prstGeom>
          <a:solidFill>
            <a:srgbClr val="99FF99"/>
          </a:solidFill>
          <a:ln w="6350">
            <a:solidFill>
              <a:schemeClr val="tx1"/>
            </a:solidFill>
            <a:prstDash val="dash"/>
            <a:miter lim="800000"/>
            <a:headEnd/>
            <a:tailEnd/>
          </a:ln>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5" name="AutoShape 53"/>
          <p:cNvSpPr>
            <a:spLocks noChangeArrowheads="1"/>
          </p:cNvSpPr>
          <p:nvPr/>
        </p:nvSpPr>
        <p:spPr bwMode="auto">
          <a:xfrm>
            <a:off x="2950327" y="2344080"/>
            <a:ext cx="453977" cy="392980"/>
          </a:xfrm>
          <a:prstGeom prst="hexagon">
            <a:avLst>
              <a:gd name="adj" fmla="val 28880"/>
              <a:gd name="vf" fmla="val 115470"/>
            </a:avLst>
          </a:prstGeom>
          <a:solidFill>
            <a:srgbClr val="99FF99"/>
          </a:solidFill>
          <a:ln w="6350">
            <a:solidFill>
              <a:schemeClr val="tx1"/>
            </a:solidFill>
            <a:prstDash val="dash"/>
            <a:miter lim="800000"/>
            <a:headEnd/>
            <a:tailEnd/>
          </a:ln>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6" name="AutoShape 54"/>
          <p:cNvSpPr>
            <a:spLocks noChangeArrowheads="1"/>
          </p:cNvSpPr>
          <p:nvPr/>
        </p:nvSpPr>
        <p:spPr bwMode="auto">
          <a:xfrm>
            <a:off x="2275361" y="2748059"/>
            <a:ext cx="453977" cy="392980"/>
          </a:xfrm>
          <a:prstGeom prst="hexagon">
            <a:avLst>
              <a:gd name="adj" fmla="val 28880"/>
              <a:gd name="vf" fmla="val 115470"/>
            </a:avLst>
          </a:prstGeom>
          <a:solidFill>
            <a:srgbClr val="99FF99"/>
          </a:solidFill>
          <a:ln w="6350">
            <a:solidFill>
              <a:schemeClr val="tx1"/>
            </a:solidFill>
            <a:prstDash val="dash"/>
            <a:miter lim="800000"/>
            <a:headEnd/>
            <a:tailEnd/>
          </a:ln>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7" name="AutoShape 55"/>
          <p:cNvSpPr>
            <a:spLocks noChangeArrowheads="1"/>
          </p:cNvSpPr>
          <p:nvPr/>
        </p:nvSpPr>
        <p:spPr bwMode="auto">
          <a:xfrm>
            <a:off x="2609344" y="2939049"/>
            <a:ext cx="453977" cy="392979"/>
          </a:xfrm>
          <a:prstGeom prst="hexagon">
            <a:avLst>
              <a:gd name="adj" fmla="val 28880"/>
              <a:gd name="vf" fmla="val 115470"/>
            </a:avLst>
          </a:prstGeom>
          <a:solidFill>
            <a:srgbClr val="99FF99"/>
          </a:solidFill>
          <a:ln w="6350">
            <a:solidFill>
              <a:schemeClr val="tx1"/>
            </a:solidFill>
            <a:prstDash val="dash"/>
            <a:miter lim="800000"/>
            <a:headEnd/>
            <a:tailEnd/>
          </a:ln>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8" name="AutoShape 56"/>
          <p:cNvSpPr>
            <a:spLocks noChangeArrowheads="1"/>
          </p:cNvSpPr>
          <p:nvPr/>
        </p:nvSpPr>
        <p:spPr bwMode="auto">
          <a:xfrm>
            <a:off x="2954327" y="2743060"/>
            <a:ext cx="453977" cy="392979"/>
          </a:xfrm>
          <a:prstGeom prst="hexagon">
            <a:avLst>
              <a:gd name="adj" fmla="val 28880"/>
              <a:gd name="vf" fmla="val 115470"/>
            </a:avLst>
          </a:prstGeom>
          <a:solidFill>
            <a:srgbClr val="99FF99"/>
          </a:solidFill>
          <a:ln w="6350">
            <a:solidFill>
              <a:schemeClr val="tx1"/>
            </a:solidFill>
            <a:prstDash val="dash"/>
            <a:miter lim="800000"/>
            <a:headEnd/>
            <a:tailEnd/>
          </a:ln>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grpSp>
        <p:nvGrpSpPr>
          <p:cNvPr id="19" name="Group 11"/>
          <p:cNvGrpSpPr>
            <a:grpSpLocks/>
          </p:cNvGrpSpPr>
          <p:nvPr/>
        </p:nvGrpSpPr>
        <p:grpSpPr bwMode="auto">
          <a:xfrm>
            <a:off x="2755337" y="2004097"/>
            <a:ext cx="180991" cy="317984"/>
            <a:chOff x="4608" y="700"/>
            <a:chExt cx="306" cy="553"/>
          </a:xfrm>
        </p:grpSpPr>
        <p:grpSp>
          <p:nvGrpSpPr>
            <p:cNvPr id="324" name="Group 12"/>
            <p:cNvGrpSpPr>
              <a:grpSpLocks/>
            </p:cNvGrpSpPr>
            <p:nvPr/>
          </p:nvGrpSpPr>
          <p:grpSpPr bwMode="auto">
            <a:xfrm>
              <a:off x="4694" y="784"/>
              <a:ext cx="134" cy="469"/>
              <a:chOff x="4740" y="784"/>
              <a:chExt cx="88" cy="692"/>
            </a:xfrm>
          </p:grpSpPr>
          <p:sp>
            <p:nvSpPr>
              <p:cNvPr id="332" name="Line 13"/>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grpSp>
            <p:nvGrpSpPr>
              <p:cNvPr id="333" name="Group 14"/>
              <p:cNvGrpSpPr>
                <a:grpSpLocks/>
              </p:cNvGrpSpPr>
              <p:nvPr/>
            </p:nvGrpSpPr>
            <p:grpSpPr bwMode="auto">
              <a:xfrm>
                <a:off x="4740" y="784"/>
                <a:ext cx="88" cy="692"/>
                <a:chOff x="4740" y="784"/>
                <a:chExt cx="88" cy="692"/>
              </a:xfrm>
            </p:grpSpPr>
            <p:sp>
              <p:nvSpPr>
                <p:cNvPr id="334" name="Line 15"/>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35" name="Line 16"/>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36" name="Line 17"/>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37" name="Line 18"/>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38" name="Line 19"/>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39" name="Line 20"/>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40" name="Line 21"/>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41" name="Line 22"/>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42" name="Line 23"/>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43" name="Line 24"/>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44" name="Line 25"/>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45" name="Line 26"/>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46" name="Line 27"/>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47" name="Oval 28"/>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sz="1100" b="1">
                    <a:latin typeface="微软雅黑" panose="020B0503020204020204" pitchFamily="34" charset="-122"/>
                    <a:ea typeface="微软雅黑" panose="020B0503020204020204" pitchFamily="34" charset="-122"/>
                  </a:endParaRPr>
                </a:p>
              </p:txBody>
            </p:sp>
          </p:grpSp>
        </p:grpSp>
        <p:grpSp>
          <p:nvGrpSpPr>
            <p:cNvPr id="325" name="Group 29"/>
            <p:cNvGrpSpPr>
              <a:grpSpLocks/>
            </p:cNvGrpSpPr>
            <p:nvPr/>
          </p:nvGrpSpPr>
          <p:grpSpPr bwMode="auto">
            <a:xfrm>
              <a:off x="4608" y="700"/>
              <a:ext cx="306" cy="90"/>
              <a:chOff x="748" y="2251"/>
              <a:chExt cx="306" cy="90"/>
            </a:xfrm>
          </p:grpSpPr>
          <p:sp>
            <p:nvSpPr>
              <p:cNvPr id="326" name="AutoShape 30"/>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327" name="AutoShape 31"/>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328" name="AutoShape 32"/>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329" name="AutoShape 33"/>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330" name="AutoShape 34"/>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331" name="AutoShape 35"/>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grpSp>
      </p:grpSp>
      <p:grpSp>
        <p:nvGrpSpPr>
          <p:cNvPr id="20" name="Group 64"/>
          <p:cNvGrpSpPr>
            <a:grpSpLocks/>
          </p:cNvGrpSpPr>
          <p:nvPr/>
        </p:nvGrpSpPr>
        <p:grpSpPr bwMode="auto">
          <a:xfrm>
            <a:off x="2392356" y="2231086"/>
            <a:ext cx="180990" cy="317984"/>
            <a:chOff x="4608" y="700"/>
            <a:chExt cx="306" cy="553"/>
          </a:xfrm>
        </p:grpSpPr>
        <p:grpSp>
          <p:nvGrpSpPr>
            <p:cNvPr id="300" name="Group 65"/>
            <p:cNvGrpSpPr>
              <a:grpSpLocks/>
            </p:cNvGrpSpPr>
            <p:nvPr/>
          </p:nvGrpSpPr>
          <p:grpSpPr bwMode="auto">
            <a:xfrm>
              <a:off x="4694" y="784"/>
              <a:ext cx="134" cy="469"/>
              <a:chOff x="4740" y="784"/>
              <a:chExt cx="88" cy="692"/>
            </a:xfrm>
          </p:grpSpPr>
          <p:sp>
            <p:nvSpPr>
              <p:cNvPr id="308" name="Line 66"/>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grpSp>
            <p:nvGrpSpPr>
              <p:cNvPr id="309" name="Group 67"/>
              <p:cNvGrpSpPr>
                <a:grpSpLocks/>
              </p:cNvGrpSpPr>
              <p:nvPr/>
            </p:nvGrpSpPr>
            <p:grpSpPr bwMode="auto">
              <a:xfrm>
                <a:off x="4740" y="784"/>
                <a:ext cx="88" cy="692"/>
                <a:chOff x="4740" y="784"/>
                <a:chExt cx="88" cy="692"/>
              </a:xfrm>
            </p:grpSpPr>
            <p:sp>
              <p:nvSpPr>
                <p:cNvPr id="310" name="Line 68"/>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11" name="Line 69"/>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12" name="Line 70"/>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13" name="Line 71"/>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14" name="Line 72"/>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15" name="Line 73"/>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16" name="Line 74"/>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17" name="Line 75"/>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18" name="Line 76"/>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19" name="Line 77"/>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20" name="Line 78"/>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21" name="Line 79"/>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22" name="Line 80"/>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23" name="Oval 81"/>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sz="1100" b="1">
                    <a:latin typeface="微软雅黑" panose="020B0503020204020204" pitchFamily="34" charset="-122"/>
                    <a:ea typeface="微软雅黑" panose="020B0503020204020204" pitchFamily="34" charset="-122"/>
                  </a:endParaRPr>
                </a:p>
              </p:txBody>
            </p:sp>
          </p:grpSp>
        </p:grpSp>
        <p:grpSp>
          <p:nvGrpSpPr>
            <p:cNvPr id="301" name="Group 82"/>
            <p:cNvGrpSpPr>
              <a:grpSpLocks/>
            </p:cNvGrpSpPr>
            <p:nvPr/>
          </p:nvGrpSpPr>
          <p:grpSpPr bwMode="auto">
            <a:xfrm>
              <a:off x="4608" y="700"/>
              <a:ext cx="306" cy="90"/>
              <a:chOff x="748" y="2251"/>
              <a:chExt cx="306" cy="90"/>
            </a:xfrm>
          </p:grpSpPr>
          <p:sp>
            <p:nvSpPr>
              <p:cNvPr id="302" name="AutoShape 83"/>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303" name="AutoShape 84"/>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304" name="AutoShape 85"/>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305" name="AutoShape 86"/>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306" name="AutoShape 87"/>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307" name="AutoShape 88"/>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grpSp>
      </p:grpSp>
      <p:grpSp>
        <p:nvGrpSpPr>
          <p:cNvPr id="21" name="Group 89"/>
          <p:cNvGrpSpPr>
            <a:grpSpLocks/>
          </p:cNvGrpSpPr>
          <p:nvPr/>
        </p:nvGrpSpPr>
        <p:grpSpPr bwMode="auto">
          <a:xfrm>
            <a:off x="2800335" y="2458074"/>
            <a:ext cx="180990" cy="317984"/>
            <a:chOff x="4608" y="700"/>
            <a:chExt cx="306" cy="553"/>
          </a:xfrm>
        </p:grpSpPr>
        <p:grpSp>
          <p:nvGrpSpPr>
            <p:cNvPr id="276" name="Group 90"/>
            <p:cNvGrpSpPr>
              <a:grpSpLocks/>
            </p:cNvGrpSpPr>
            <p:nvPr/>
          </p:nvGrpSpPr>
          <p:grpSpPr bwMode="auto">
            <a:xfrm>
              <a:off x="4694" y="784"/>
              <a:ext cx="134" cy="469"/>
              <a:chOff x="4740" y="784"/>
              <a:chExt cx="88" cy="692"/>
            </a:xfrm>
          </p:grpSpPr>
          <p:sp>
            <p:nvSpPr>
              <p:cNvPr id="284" name="Line 91"/>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grpSp>
            <p:nvGrpSpPr>
              <p:cNvPr id="285" name="Group 92"/>
              <p:cNvGrpSpPr>
                <a:grpSpLocks/>
              </p:cNvGrpSpPr>
              <p:nvPr/>
            </p:nvGrpSpPr>
            <p:grpSpPr bwMode="auto">
              <a:xfrm>
                <a:off x="4740" y="784"/>
                <a:ext cx="88" cy="692"/>
                <a:chOff x="4740" y="784"/>
                <a:chExt cx="88" cy="692"/>
              </a:xfrm>
            </p:grpSpPr>
            <p:sp>
              <p:nvSpPr>
                <p:cNvPr id="286" name="Line 93"/>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87" name="Line 94"/>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88" name="Line 95"/>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89" name="Line 96"/>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90" name="Line 97"/>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91" name="Line 98"/>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92" name="Line 99"/>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93" name="Line 100"/>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94" name="Line 101"/>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95" name="Line 102"/>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96" name="Line 103"/>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97" name="Line 104"/>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98" name="Line 105"/>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99" name="Oval 106"/>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sz="1100" b="1">
                    <a:latin typeface="微软雅黑" panose="020B0503020204020204" pitchFamily="34" charset="-122"/>
                    <a:ea typeface="微软雅黑" panose="020B0503020204020204" pitchFamily="34" charset="-122"/>
                  </a:endParaRPr>
                </a:p>
              </p:txBody>
            </p:sp>
          </p:grpSp>
        </p:grpSp>
        <p:grpSp>
          <p:nvGrpSpPr>
            <p:cNvPr id="277" name="Group 107"/>
            <p:cNvGrpSpPr>
              <a:grpSpLocks/>
            </p:cNvGrpSpPr>
            <p:nvPr/>
          </p:nvGrpSpPr>
          <p:grpSpPr bwMode="auto">
            <a:xfrm>
              <a:off x="4608" y="700"/>
              <a:ext cx="306" cy="90"/>
              <a:chOff x="748" y="2251"/>
              <a:chExt cx="306" cy="90"/>
            </a:xfrm>
          </p:grpSpPr>
          <p:sp>
            <p:nvSpPr>
              <p:cNvPr id="278" name="AutoShape 108"/>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279" name="AutoShape 109"/>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280" name="AutoShape 110"/>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281" name="AutoShape 111"/>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282" name="AutoShape 112"/>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283" name="AutoShape 113"/>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grpSp>
      </p:grpSp>
      <p:grpSp>
        <p:nvGrpSpPr>
          <p:cNvPr id="22" name="Group 114"/>
          <p:cNvGrpSpPr>
            <a:grpSpLocks/>
          </p:cNvGrpSpPr>
          <p:nvPr/>
        </p:nvGrpSpPr>
        <p:grpSpPr bwMode="auto">
          <a:xfrm>
            <a:off x="3163316" y="2185088"/>
            <a:ext cx="180991" cy="317984"/>
            <a:chOff x="4608" y="700"/>
            <a:chExt cx="306" cy="553"/>
          </a:xfrm>
        </p:grpSpPr>
        <p:grpSp>
          <p:nvGrpSpPr>
            <p:cNvPr id="252" name="Group 115"/>
            <p:cNvGrpSpPr>
              <a:grpSpLocks/>
            </p:cNvGrpSpPr>
            <p:nvPr/>
          </p:nvGrpSpPr>
          <p:grpSpPr bwMode="auto">
            <a:xfrm>
              <a:off x="4694" y="784"/>
              <a:ext cx="134" cy="469"/>
              <a:chOff x="4740" y="784"/>
              <a:chExt cx="88" cy="692"/>
            </a:xfrm>
          </p:grpSpPr>
          <p:sp>
            <p:nvSpPr>
              <p:cNvPr id="260" name="Line 116"/>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grpSp>
            <p:nvGrpSpPr>
              <p:cNvPr id="261" name="Group 117"/>
              <p:cNvGrpSpPr>
                <a:grpSpLocks/>
              </p:cNvGrpSpPr>
              <p:nvPr/>
            </p:nvGrpSpPr>
            <p:grpSpPr bwMode="auto">
              <a:xfrm>
                <a:off x="4740" y="784"/>
                <a:ext cx="88" cy="692"/>
                <a:chOff x="4740" y="784"/>
                <a:chExt cx="88" cy="692"/>
              </a:xfrm>
            </p:grpSpPr>
            <p:sp>
              <p:nvSpPr>
                <p:cNvPr id="262" name="Line 118"/>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63" name="Line 119"/>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64" name="Line 120"/>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65" name="Line 121"/>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66" name="Line 122"/>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67" name="Line 123"/>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68" name="Line 124"/>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69" name="Line 125"/>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70" name="Line 126"/>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71" name="Line 127"/>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72" name="Line 128"/>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73" name="Line 129"/>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74" name="Line 130"/>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75" name="Oval 131"/>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sz="1100" b="1">
                    <a:latin typeface="微软雅黑" panose="020B0503020204020204" pitchFamily="34" charset="-122"/>
                    <a:ea typeface="微软雅黑" panose="020B0503020204020204" pitchFamily="34" charset="-122"/>
                  </a:endParaRPr>
                </a:p>
              </p:txBody>
            </p:sp>
          </p:grpSp>
        </p:grpSp>
        <p:grpSp>
          <p:nvGrpSpPr>
            <p:cNvPr id="253" name="Group 132"/>
            <p:cNvGrpSpPr>
              <a:grpSpLocks/>
            </p:cNvGrpSpPr>
            <p:nvPr/>
          </p:nvGrpSpPr>
          <p:grpSpPr bwMode="auto">
            <a:xfrm>
              <a:off x="4608" y="700"/>
              <a:ext cx="306" cy="90"/>
              <a:chOff x="748" y="2251"/>
              <a:chExt cx="306" cy="90"/>
            </a:xfrm>
          </p:grpSpPr>
          <p:sp>
            <p:nvSpPr>
              <p:cNvPr id="254" name="AutoShape 133"/>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255" name="AutoShape 134"/>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256" name="AutoShape 135"/>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257" name="AutoShape 136"/>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258" name="AutoShape 137"/>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259" name="AutoShape 138"/>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grpSp>
      </p:grpSp>
      <p:grpSp>
        <p:nvGrpSpPr>
          <p:cNvPr id="23" name="Group 139"/>
          <p:cNvGrpSpPr>
            <a:grpSpLocks/>
          </p:cNvGrpSpPr>
          <p:nvPr/>
        </p:nvGrpSpPr>
        <p:grpSpPr bwMode="auto">
          <a:xfrm>
            <a:off x="2437353" y="2639065"/>
            <a:ext cx="180991" cy="317984"/>
            <a:chOff x="4608" y="700"/>
            <a:chExt cx="306" cy="553"/>
          </a:xfrm>
        </p:grpSpPr>
        <p:grpSp>
          <p:nvGrpSpPr>
            <p:cNvPr id="228" name="Group 140"/>
            <p:cNvGrpSpPr>
              <a:grpSpLocks/>
            </p:cNvGrpSpPr>
            <p:nvPr/>
          </p:nvGrpSpPr>
          <p:grpSpPr bwMode="auto">
            <a:xfrm>
              <a:off x="4694" y="784"/>
              <a:ext cx="134" cy="469"/>
              <a:chOff x="4740" y="784"/>
              <a:chExt cx="88" cy="692"/>
            </a:xfrm>
          </p:grpSpPr>
          <p:sp>
            <p:nvSpPr>
              <p:cNvPr id="236" name="Line 141"/>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grpSp>
            <p:nvGrpSpPr>
              <p:cNvPr id="237" name="Group 142"/>
              <p:cNvGrpSpPr>
                <a:grpSpLocks/>
              </p:cNvGrpSpPr>
              <p:nvPr/>
            </p:nvGrpSpPr>
            <p:grpSpPr bwMode="auto">
              <a:xfrm>
                <a:off x="4740" y="784"/>
                <a:ext cx="88" cy="692"/>
                <a:chOff x="4740" y="784"/>
                <a:chExt cx="88" cy="692"/>
              </a:xfrm>
            </p:grpSpPr>
            <p:sp>
              <p:nvSpPr>
                <p:cNvPr id="238" name="Line 143"/>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39" name="Line 144"/>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40" name="Line 145"/>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41" name="Line 146"/>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42" name="Line 147"/>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43" name="Line 148"/>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44" name="Line 149"/>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45" name="Line 150"/>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46" name="Line 151"/>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47" name="Line 152"/>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48" name="Line 153"/>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49" name="Line 154"/>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50" name="Line 155"/>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51" name="Oval 156"/>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sz="1100" b="1">
                    <a:latin typeface="微软雅黑" panose="020B0503020204020204" pitchFamily="34" charset="-122"/>
                    <a:ea typeface="微软雅黑" panose="020B0503020204020204" pitchFamily="34" charset="-122"/>
                  </a:endParaRPr>
                </a:p>
              </p:txBody>
            </p:sp>
          </p:grpSp>
        </p:grpSp>
        <p:grpSp>
          <p:nvGrpSpPr>
            <p:cNvPr id="229" name="Group 157"/>
            <p:cNvGrpSpPr>
              <a:grpSpLocks/>
            </p:cNvGrpSpPr>
            <p:nvPr/>
          </p:nvGrpSpPr>
          <p:grpSpPr bwMode="auto">
            <a:xfrm>
              <a:off x="4608" y="700"/>
              <a:ext cx="306" cy="90"/>
              <a:chOff x="748" y="2251"/>
              <a:chExt cx="306" cy="90"/>
            </a:xfrm>
          </p:grpSpPr>
          <p:sp>
            <p:nvSpPr>
              <p:cNvPr id="230" name="AutoShape 158"/>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231" name="AutoShape 159"/>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232" name="AutoShape 160"/>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233" name="AutoShape 161"/>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234" name="AutoShape 162"/>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235" name="AutoShape 163"/>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grpSp>
      </p:grpSp>
      <p:grpSp>
        <p:nvGrpSpPr>
          <p:cNvPr id="24" name="Group 164"/>
          <p:cNvGrpSpPr>
            <a:grpSpLocks/>
          </p:cNvGrpSpPr>
          <p:nvPr/>
        </p:nvGrpSpPr>
        <p:grpSpPr bwMode="auto">
          <a:xfrm>
            <a:off x="2755337" y="2866053"/>
            <a:ext cx="180991" cy="317984"/>
            <a:chOff x="4608" y="700"/>
            <a:chExt cx="306" cy="553"/>
          </a:xfrm>
        </p:grpSpPr>
        <p:grpSp>
          <p:nvGrpSpPr>
            <p:cNvPr id="204" name="Group 165"/>
            <p:cNvGrpSpPr>
              <a:grpSpLocks/>
            </p:cNvGrpSpPr>
            <p:nvPr/>
          </p:nvGrpSpPr>
          <p:grpSpPr bwMode="auto">
            <a:xfrm>
              <a:off x="4694" y="784"/>
              <a:ext cx="134" cy="469"/>
              <a:chOff x="4740" y="784"/>
              <a:chExt cx="88" cy="692"/>
            </a:xfrm>
          </p:grpSpPr>
          <p:sp>
            <p:nvSpPr>
              <p:cNvPr id="212" name="Line 166"/>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grpSp>
            <p:nvGrpSpPr>
              <p:cNvPr id="213" name="Group 167"/>
              <p:cNvGrpSpPr>
                <a:grpSpLocks/>
              </p:cNvGrpSpPr>
              <p:nvPr/>
            </p:nvGrpSpPr>
            <p:grpSpPr bwMode="auto">
              <a:xfrm>
                <a:off x="4740" y="784"/>
                <a:ext cx="88" cy="692"/>
                <a:chOff x="4740" y="784"/>
                <a:chExt cx="88" cy="692"/>
              </a:xfrm>
            </p:grpSpPr>
            <p:sp>
              <p:nvSpPr>
                <p:cNvPr id="214" name="Line 168"/>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15" name="Line 169"/>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16" name="Line 170"/>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17" name="Line 171"/>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18" name="Line 172"/>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19" name="Line 173"/>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20" name="Line 174"/>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21" name="Line 175"/>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22" name="Line 176"/>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23" name="Line 177"/>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24" name="Line 178"/>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25" name="Line 179"/>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26" name="Line 180"/>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27" name="Oval 181"/>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sz="1100" b="1">
                    <a:latin typeface="微软雅黑" panose="020B0503020204020204" pitchFamily="34" charset="-122"/>
                    <a:ea typeface="微软雅黑" panose="020B0503020204020204" pitchFamily="34" charset="-122"/>
                  </a:endParaRPr>
                </a:p>
              </p:txBody>
            </p:sp>
          </p:grpSp>
        </p:grpSp>
        <p:grpSp>
          <p:nvGrpSpPr>
            <p:cNvPr id="205" name="Group 182"/>
            <p:cNvGrpSpPr>
              <a:grpSpLocks/>
            </p:cNvGrpSpPr>
            <p:nvPr/>
          </p:nvGrpSpPr>
          <p:grpSpPr bwMode="auto">
            <a:xfrm>
              <a:off x="4608" y="700"/>
              <a:ext cx="306" cy="90"/>
              <a:chOff x="748" y="2251"/>
              <a:chExt cx="306" cy="90"/>
            </a:xfrm>
          </p:grpSpPr>
          <p:sp>
            <p:nvSpPr>
              <p:cNvPr id="206" name="AutoShape 183"/>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207" name="AutoShape 184"/>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208" name="AutoShape 185"/>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209" name="AutoShape 186"/>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210" name="AutoShape 187"/>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211" name="AutoShape 188"/>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grpSp>
      </p:grpSp>
      <p:grpSp>
        <p:nvGrpSpPr>
          <p:cNvPr id="25" name="Group 214"/>
          <p:cNvGrpSpPr>
            <a:grpSpLocks/>
          </p:cNvGrpSpPr>
          <p:nvPr/>
        </p:nvGrpSpPr>
        <p:grpSpPr bwMode="auto">
          <a:xfrm>
            <a:off x="3118318" y="2639065"/>
            <a:ext cx="180990" cy="317984"/>
            <a:chOff x="4608" y="700"/>
            <a:chExt cx="306" cy="553"/>
          </a:xfrm>
        </p:grpSpPr>
        <p:grpSp>
          <p:nvGrpSpPr>
            <p:cNvPr id="180" name="Group 215"/>
            <p:cNvGrpSpPr>
              <a:grpSpLocks/>
            </p:cNvGrpSpPr>
            <p:nvPr/>
          </p:nvGrpSpPr>
          <p:grpSpPr bwMode="auto">
            <a:xfrm>
              <a:off x="4694" y="784"/>
              <a:ext cx="134" cy="469"/>
              <a:chOff x="4740" y="784"/>
              <a:chExt cx="88" cy="692"/>
            </a:xfrm>
          </p:grpSpPr>
          <p:sp>
            <p:nvSpPr>
              <p:cNvPr id="188" name="Line 216"/>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grpSp>
            <p:nvGrpSpPr>
              <p:cNvPr id="189" name="Group 217"/>
              <p:cNvGrpSpPr>
                <a:grpSpLocks/>
              </p:cNvGrpSpPr>
              <p:nvPr/>
            </p:nvGrpSpPr>
            <p:grpSpPr bwMode="auto">
              <a:xfrm>
                <a:off x="4740" y="784"/>
                <a:ext cx="88" cy="692"/>
                <a:chOff x="4740" y="784"/>
                <a:chExt cx="88" cy="692"/>
              </a:xfrm>
            </p:grpSpPr>
            <p:sp>
              <p:nvSpPr>
                <p:cNvPr id="190" name="Line 218"/>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191" name="Line 219"/>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192" name="Line 220"/>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193" name="Line 221"/>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194" name="Line 222"/>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195" name="Line 223"/>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196" name="Line 224"/>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197" name="Line 225"/>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198" name="Line 226"/>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199" name="Line 227"/>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00" name="Line 228"/>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01" name="Line 229"/>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02" name="Line 230"/>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03" name="Oval 231"/>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sz="1100" b="1">
                    <a:latin typeface="微软雅黑" panose="020B0503020204020204" pitchFamily="34" charset="-122"/>
                    <a:ea typeface="微软雅黑" panose="020B0503020204020204" pitchFamily="34" charset="-122"/>
                  </a:endParaRPr>
                </a:p>
              </p:txBody>
            </p:sp>
          </p:grpSp>
        </p:grpSp>
        <p:grpSp>
          <p:nvGrpSpPr>
            <p:cNvPr id="181" name="Group 232"/>
            <p:cNvGrpSpPr>
              <a:grpSpLocks/>
            </p:cNvGrpSpPr>
            <p:nvPr/>
          </p:nvGrpSpPr>
          <p:grpSpPr bwMode="auto">
            <a:xfrm>
              <a:off x="4608" y="700"/>
              <a:ext cx="306" cy="90"/>
              <a:chOff x="748" y="2251"/>
              <a:chExt cx="306" cy="90"/>
            </a:xfrm>
          </p:grpSpPr>
          <p:sp>
            <p:nvSpPr>
              <p:cNvPr id="182" name="AutoShape 233"/>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83" name="AutoShape 234"/>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84" name="AutoShape 235"/>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85" name="AutoShape 236"/>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86" name="AutoShape 237"/>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87" name="AutoShape 238"/>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grpSp>
      </p:grpSp>
      <p:grpSp>
        <p:nvGrpSpPr>
          <p:cNvPr id="26" name="Group 4"/>
          <p:cNvGrpSpPr>
            <a:grpSpLocks/>
          </p:cNvGrpSpPr>
          <p:nvPr/>
        </p:nvGrpSpPr>
        <p:grpSpPr bwMode="auto">
          <a:xfrm>
            <a:off x="2256363" y="2322081"/>
            <a:ext cx="128993" cy="262987"/>
            <a:chOff x="4186" y="1736"/>
            <a:chExt cx="229" cy="461"/>
          </a:xfrm>
        </p:grpSpPr>
        <p:pic>
          <p:nvPicPr>
            <p:cNvPr id="175" name="Picture 5" descr="icon-mobile-phone"/>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flipH="1">
              <a:off x="4258" y="1834"/>
              <a:ext cx="157" cy="3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176" name="Group 6"/>
            <p:cNvGrpSpPr>
              <a:grpSpLocks/>
            </p:cNvGrpSpPr>
            <p:nvPr/>
          </p:nvGrpSpPr>
          <p:grpSpPr bwMode="auto">
            <a:xfrm>
              <a:off x="4186" y="1736"/>
              <a:ext cx="198" cy="79"/>
              <a:chOff x="4513" y="1707"/>
              <a:chExt cx="198" cy="177"/>
            </a:xfrm>
          </p:grpSpPr>
          <p:sp>
            <p:nvSpPr>
              <p:cNvPr id="177" name="AutoShape 7"/>
              <p:cNvSpPr>
                <a:spLocks noChangeArrowheads="1"/>
              </p:cNvSpPr>
              <p:nvPr/>
            </p:nvSpPr>
            <p:spPr bwMode="auto">
              <a:xfrm rot="16200000" flipH="1">
                <a:off x="4546" y="1674"/>
                <a:ext cx="132" cy="198"/>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78" name="AutoShape 8"/>
              <p:cNvSpPr>
                <a:spLocks noChangeArrowheads="1"/>
              </p:cNvSpPr>
              <p:nvPr/>
            </p:nvSpPr>
            <p:spPr bwMode="auto">
              <a:xfrm rot="16200000" flipH="1">
                <a:off x="4570" y="1756"/>
                <a:ext cx="83" cy="132"/>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79" name="AutoShape 9"/>
              <p:cNvSpPr>
                <a:spLocks noChangeArrowheads="1"/>
              </p:cNvSpPr>
              <p:nvPr/>
            </p:nvSpPr>
            <p:spPr bwMode="auto">
              <a:xfrm rot="16200000" flipH="1">
                <a:off x="4591" y="1830"/>
                <a:ext cx="42" cy="66"/>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grpSp>
      </p:grpSp>
      <p:grpSp>
        <p:nvGrpSpPr>
          <p:cNvPr id="27" name="Group 389"/>
          <p:cNvGrpSpPr>
            <a:grpSpLocks/>
          </p:cNvGrpSpPr>
          <p:nvPr/>
        </p:nvGrpSpPr>
        <p:grpSpPr bwMode="auto">
          <a:xfrm>
            <a:off x="2982325" y="2367079"/>
            <a:ext cx="128993" cy="262986"/>
            <a:chOff x="4186" y="1736"/>
            <a:chExt cx="229" cy="461"/>
          </a:xfrm>
        </p:grpSpPr>
        <p:pic>
          <p:nvPicPr>
            <p:cNvPr id="170" name="Picture 390" descr="icon-mobile-phone"/>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flipH="1">
              <a:off x="4258" y="1834"/>
              <a:ext cx="157" cy="3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171" name="Group 391"/>
            <p:cNvGrpSpPr>
              <a:grpSpLocks/>
            </p:cNvGrpSpPr>
            <p:nvPr/>
          </p:nvGrpSpPr>
          <p:grpSpPr bwMode="auto">
            <a:xfrm>
              <a:off x="4186" y="1736"/>
              <a:ext cx="198" cy="79"/>
              <a:chOff x="4513" y="1707"/>
              <a:chExt cx="198" cy="177"/>
            </a:xfrm>
          </p:grpSpPr>
          <p:sp>
            <p:nvSpPr>
              <p:cNvPr id="172" name="AutoShape 392"/>
              <p:cNvSpPr>
                <a:spLocks noChangeArrowheads="1"/>
              </p:cNvSpPr>
              <p:nvPr/>
            </p:nvSpPr>
            <p:spPr bwMode="auto">
              <a:xfrm rot="16200000" flipH="1">
                <a:off x="4546" y="1674"/>
                <a:ext cx="132" cy="198"/>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73" name="AutoShape 393"/>
              <p:cNvSpPr>
                <a:spLocks noChangeArrowheads="1"/>
              </p:cNvSpPr>
              <p:nvPr/>
            </p:nvSpPr>
            <p:spPr bwMode="auto">
              <a:xfrm rot="16200000" flipH="1">
                <a:off x="4570" y="1756"/>
                <a:ext cx="83" cy="132"/>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74" name="AutoShape 394"/>
              <p:cNvSpPr>
                <a:spLocks noChangeArrowheads="1"/>
              </p:cNvSpPr>
              <p:nvPr/>
            </p:nvSpPr>
            <p:spPr bwMode="auto">
              <a:xfrm rot="16200000" flipH="1">
                <a:off x="4591" y="1830"/>
                <a:ext cx="42" cy="66"/>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grpSp>
      </p:grpSp>
      <p:grpSp>
        <p:nvGrpSpPr>
          <p:cNvPr id="28" name="Group 395"/>
          <p:cNvGrpSpPr>
            <a:grpSpLocks/>
          </p:cNvGrpSpPr>
          <p:nvPr/>
        </p:nvGrpSpPr>
        <p:grpSpPr bwMode="auto">
          <a:xfrm>
            <a:off x="2619344" y="2140090"/>
            <a:ext cx="128994" cy="262987"/>
            <a:chOff x="4186" y="1736"/>
            <a:chExt cx="229" cy="461"/>
          </a:xfrm>
        </p:grpSpPr>
        <p:pic>
          <p:nvPicPr>
            <p:cNvPr id="165" name="Picture 396" descr="icon-mobile-phone"/>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flipH="1">
              <a:off x="4258" y="1834"/>
              <a:ext cx="157" cy="3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166" name="Group 397"/>
            <p:cNvGrpSpPr>
              <a:grpSpLocks/>
            </p:cNvGrpSpPr>
            <p:nvPr/>
          </p:nvGrpSpPr>
          <p:grpSpPr bwMode="auto">
            <a:xfrm>
              <a:off x="4186" y="1736"/>
              <a:ext cx="198" cy="79"/>
              <a:chOff x="4513" y="1707"/>
              <a:chExt cx="198" cy="177"/>
            </a:xfrm>
          </p:grpSpPr>
          <p:sp>
            <p:nvSpPr>
              <p:cNvPr id="167" name="AutoShape 398"/>
              <p:cNvSpPr>
                <a:spLocks noChangeArrowheads="1"/>
              </p:cNvSpPr>
              <p:nvPr/>
            </p:nvSpPr>
            <p:spPr bwMode="auto">
              <a:xfrm rot="16200000" flipH="1">
                <a:off x="4546" y="1674"/>
                <a:ext cx="132" cy="198"/>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68" name="AutoShape 399"/>
              <p:cNvSpPr>
                <a:spLocks noChangeArrowheads="1"/>
              </p:cNvSpPr>
              <p:nvPr/>
            </p:nvSpPr>
            <p:spPr bwMode="auto">
              <a:xfrm rot="16200000" flipH="1">
                <a:off x="4570" y="1756"/>
                <a:ext cx="83" cy="132"/>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69" name="AutoShape 400"/>
              <p:cNvSpPr>
                <a:spLocks noChangeArrowheads="1"/>
              </p:cNvSpPr>
              <p:nvPr/>
            </p:nvSpPr>
            <p:spPr bwMode="auto">
              <a:xfrm rot="16200000" flipH="1">
                <a:off x="4591" y="1830"/>
                <a:ext cx="42" cy="66"/>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grpSp>
      </p:grpSp>
      <p:grpSp>
        <p:nvGrpSpPr>
          <p:cNvPr id="29" name="Group 401"/>
          <p:cNvGrpSpPr>
            <a:grpSpLocks/>
          </p:cNvGrpSpPr>
          <p:nvPr/>
        </p:nvGrpSpPr>
        <p:grpSpPr bwMode="auto">
          <a:xfrm>
            <a:off x="2256363" y="2730060"/>
            <a:ext cx="128993" cy="262987"/>
            <a:chOff x="4186" y="1736"/>
            <a:chExt cx="229" cy="461"/>
          </a:xfrm>
        </p:grpSpPr>
        <p:pic>
          <p:nvPicPr>
            <p:cNvPr id="160" name="Picture 402" descr="icon-mobile-phone"/>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flipH="1">
              <a:off x="4258" y="1834"/>
              <a:ext cx="157" cy="3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161" name="Group 403"/>
            <p:cNvGrpSpPr>
              <a:grpSpLocks/>
            </p:cNvGrpSpPr>
            <p:nvPr/>
          </p:nvGrpSpPr>
          <p:grpSpPr bwMode="auto">
            <a:xfrm>
              <a:off x="4186" y="1736"/>
              <a:ext cx="198" cy="79"/>
              <a:chOff x="4513" y="1707"/>
              <a:chExt cx="198" cy="177"/>
            </a:xfrm>
          </p:grpSpPr>
          <p:sp>
            <p:nvSpPr>
              <p:cNvPr id="162" name="AutoShape 404"/>
              <p:cNvSpPr>
                <a:spLocks noChangeArrowheads="1"/>
              </p:cNvSpPr>
              <p:nvPr/>
            </p:nvSpPr>
            <p:spPr bwMode="auto">
              <a:xfrm rot="16200000" flipH="1">
                <a:off x="4546" y="1674"/>
                <a:ext cx="132" cy="198"/>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63" name="AutoShape 405"/>
              <p:cNvSpPr>
                <a:spLocks noChangeArrowheads="1"/>
              </p:cNvSpPr>
              <p:nvPr/>
            </p:nvSpPr>
            <p:spPr bwMode="auto">
              <a:xfrm rot="16200000" flipH="1">
                <a:off x="4570" y="1756"/>
                <a:ext cx="83" cy="132"/>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64" name="AutoShape 406"/>
              <p:cNvSpPr>
                <a:spLocks noChangeArrowheads="1"/>
              </p:cNvSpPr>
              <p:nvPr/>
            </p:nvSpPr>
            <p:spPr bwMode="auto">
              <a:xfrm rot="16200000" flipH="1">
                <a:off x="4591" y="1830"/>
                <a:ext cx="42" cy="66"/>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grpSp>
      </p:grpSp>
      <p:grpSp>
        <p:nvGrpSpPr>
          <p:cNvPr id="30" name="Group 407"/>
          <p:cNvGrpSpPr>
            <a:grpSpLocks/>
          </p:cNvGrpSpPr>
          <p:nvPr/>
        </p:nvGrpSpPr>
        <p:grpSpPr bwMode="auto">
          <a:xfrm>
            <a:off x="2619344" y="2503072"/>
            <a:ext cx="128994" cy="262986"/>
            <a:chOff x="4186" y="1736"/>
            <a:chExt cx="229" cy="461"/>
          </a:xfrm>
        </p:grpSpPr>
        <p:pic>
          <p:nvPicPr>
            <p:cNvPr id="155" name="Picture 408" descr="icon-mobile-phone"/>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flipH="1">
              <a:off x="4258" y="1834"/>
              <a:ext cx="157" cy="3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156" name="Group 409"/>
            <p:cNvGrpSpPr>
              <a:grpSpLocks/>
            </p:cNvGrpSpPr>
            <p:nvPr/>
          </p:nvGrpSpPr>
          <p:grpSpPr bwMode="auto">
            <a:xfrm>
              <a:off x="4186" y="1736"/>
              <a:ext cx="198" cy="79"/>
              <a:chOff x="4513" y="1707"/>
              <a:chExt cx="198" cy="177"/>
            </a:xfrm>
          </p:grpSpPr>
          <p:sp>
            <p:nvSpPr>
              <p:cNvPr id="157" name="AutoShape 410"/>
              <p:cNvSpPr>
                <a:spLocks noChangeArrowheads="1"/>
              </p:cNvSpPr>
              <p:nvPr/>
            </p:nvSpPr>
            <p:spPr bwMode="auto">
              <a:xfrm rot="16200000" flipH="1">
                <a:off x="4546" y="1674"/>
                <a:ext cx="132" cy="198"/>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58" name="AutoShape 411"/>
              <p:cNvSpPr>
                <a:spLocks noChangeArrowheads="1"/>
              </p:cNvSpPr>
              <p:nvPr/>
            </p:nvSpPr>
            <p:spPr bwMode="auto">
              <a:xfrm rot="16200000" flipH="1">
                <a:off x="4570" y="1756"/>
                <a:ext cx="83" cy="132"/>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59" name="AutoShape 412"/>
              <p:cNvSpPr>
                <a:spLocks noChangeArrowheads="1"/>
              </p:cNvSpPr>
              <p:nvPr/>
            </p:nvSpPr>
            <p:spPr bwMode="auto">
              <a:xfrm rot="16200000" flipH="1">
                <a:off x="4591" y="1830"/>
                <a:ext cx="42" cy="66"/>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grpSp>
      </p:grpSp>
      <p:grpSp>
        <p:nvGrpSpPr>
          <p:cNvPr id="31" name="Group 413"/>
          <p:cNvGrpSpPr>
            <a:grpSpLocks/>
          </p:cNvGrpSpPr>
          <p:nvPr/>
        </p:nvGrpSpPr>
        <p:grpSpPr bwMode="auto">
          <a:xfrm>
            <a:off x="3254311" y="2820055"/>
            <a:ext cx="128993" cy="262987"/>
            <a:chOff x="4186" y="1736"/>
            <a:chExt cx="229" cy="461"/>
          </a:xfrm>
        </p:grpSpPr>
        <p:pic>
          <p:nvPicPr>
            <p:cNvPr id="150" name="Picture 414" descr="icon-mobile-phone"/>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flipH="1">
              <a:off x="4258" y="1834"/>
              <a:ext cx="157" cy="3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151" name="Group 415"/>
            <p:cNvGrpSpPr>
              <a:grpSpLocks/>
            </p:cNvGrpSpPr>
            <p:nvPr/>
          </p:nvGrpSpPr>
          <p:grpSpPr bwMode="auto">
            <a:xfrm>
              <a:off x="4186" y="1736"/>
              <a:ext cx="198" cy="79"/>
              <a:chOff x="4513" y="1707"/>
              <a:chExt cx="198" cy="177"/>
            </a:xfrm>
          </p:grpSpPr>
          <p:sp>
            <p:nvSpPr>
              <p:cNvPr id="152" name="AutoShape 416"/>
              <p:cNvSpPr>
                <a:spLocks noChangeArrowheads="1"/>
              </p:cNvSpPr>
              <p:nvPr/>
            </p:nvSpPr>
            <p:spPr bwMode="auto">
              <a:xfrm rot="16200000" flipH="1">
                <a:off x="4546" y="1674"/>
                <a:ext cx="132" cy="198"/>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53" name="AutoShape 417"/>
              <p:cNvSpPr>
                <a:spLocks noChangeArrowheads="1"/>
              </p:cNvSpPr>
              <p:nvPr/>
            </p:nvSpPr>
            <p:spPr bwMode="auto">
              <a:xfrm rot="16200000" flipH="1">
                <a:off x="4570" y="1756"/>
                <a:ext cx="83" cy="132"/>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54" name="AutoShape 418"/>
              <p:cNvSpPr>
                <a:spLocks noChangeArrowheads="1"/>
              </p:cNvSpPr>
              <p:nvPr/>
            </p:nvSpPr>
            <p:spPr bwMode="auto">
              <a:xfrm rot="16200000" flipH="1">
                <a:off x="4591" y="1830"/>
                <a:ext cx="42" cy="66"/>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grpSp>
      </p:grpSp>
      <p:grpSp>
        <p:nvGrpSpPr>
          <p:cNvPr id="32" name="Group 419"/>
          <p:cNvGrpSpPr>
            <a:grpSpLocks/>
          </p:cNvGrpSpPr>
          <p:nvPr/>
        </p:nvGrpSpPr>
        <p:grpSpPr bwMode="auto">
          <a:xfrm>
            <a:off x="2574346" y="3002046"/>
            <a:ext cx="128993" cy="262987"/>
            <a:chOff x="4186" y="1736"/>
            <a:chExt cx="229" cy="461"/>
          </a:xfrm>
        </p:grpSpPr>
        <p:pic>
          <p:nvPicPr>
            <p:cNvPr id="145" name="Picture 420" descr="icon-mobile-phone"/>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flipH="1">
              <a:off x="4258" y="1834"/>
              <a:ext cx="157" cy="3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146" name="Group 421"/>
            <p:cNvGrpSpPr>
              <a:grpSpLocks/>
            </p:cNvGrpSpPr>
            <p:nvPr/>
          </p:nvGrpSpPr>
          <p:grpSpPr bwMode="auto">
            <a:xfrm>
              <a:off x="4186" y="1736"/>
              <a:ext cx="198" cy="79"/>
              <a:chOff x="4513" y="1707"/>
              <a:chExt cx="198" cy="177"/>
            </a:xfrm>
          </p:grpSpPr>
          <p:sp>
            <p:nvSpPr>
              <p:cNvPr id="147" name="AutoShape 422"/>
              <p:cNvSpPr>
                <a:spLocks noChangeArrowheads="1"/>
              </p:cNvSpPr>
              <p:nvPr/>
            </p:nvSpPr>
            <p:spPr bwMode="auto">
              <a:xfrm rot="16200000" flipH="1">
                <a:off x="4546" y="1674"/>
                <a:ext cx="132" cy="198"/>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48" name="AutoShape 423"/>
              <p:cNvSpPr>
                <a:spLocks noChangeArrowheads="1"/>
              </p:cNvSpPr>
              <p:nvPr/>
            </p:nvSpPr>
            <p:spPr bwMode="auto">
              <a:xfrm rot="16200000" flipH="1">
                <a:off x="4570" y="1756"/>
                <a:ext cx="83" cy="132"/>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49" name="AutoShape 424"/>
              <p:cNvSpPr>
                <a:spLocks noChangeArrowheads="1"/>
              </p:cNvSpPr>
              <p:nvPr/>
            </p:nvSpPr>
            <p:spPr bwMode="auto">
              <a:xfrm rot="16200000" flipH="1">
                <a:off x="4591" y="1830"/>
                <a:ext cx="42" cy="66"/>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grpSp>
      </p:grpSp>
      <p:graphicFrame>
        <p:nvGraphicFramePr>
          <p:cNvPr id="33" name="Object 36">
            <a:hlinkClick r:id="" action="ppaction://ole?verb=0"/>
          </p:cNvPr>
          <p:cNvGraphicFramePr>
            <a:graphicFrameLocks/>
          </p:cNvGraphicFramePr>
          <p:nvPr>
            <p:extLst>
              <p:ext uri="{D42A27DB-BD31-4B8C-83A1-F6EECF244321}">
                <p14:modId xmlns:p14="http://schemas.microsoft.com/office/powerpoint/2010/main" xmlns="" val="3922548096"/>
              </p:ext>
            </p:extLst>
          </p:nvPr>
        </p:nvGraphicFramePr>
        <p:xfrm>
          <a:off x="2211365" y="3047044"/>
          <a:ext cx="316984" cy="162991"/>
        </p:xfrm>
        <a:graphic>
          <a:graphicData uri="http://schemas.openxmlformats.org/presentationml/2006/ole">
            <p:oleObj spid="_x0000_s1047" name="Microsoft ClipArt Gallery" r:id="rId4" imgW="8839200" imgH="3481388" progId="">
              <p:embed/>
            </p:oleObj>
          </a:graphicData>
        </a:graphic>
      </p:graphicFrame>
      <p:sp>
        <p:nvSpPr>
          <p:cNvPr id="34" name="Line 452"/>
          <p:cNvSpPr>
            <a:spLocks noChangeShapeType="1"/>
          </p:cNvSpPr>
          <p:nvPr/>
        </p:nvSpPr>
        <p:spPr bwMode="auto">
          <a:xfrm>
            <a:off x="3299309" y="2412076"/>
            <a:ext cx="589970" cy="317984"/>
          </a:xfrm>
          <a:prstGeom prst="line">
            <a:avLst/>
          </a:prstGeom>
          <a:noFill/>
          <a:ln w="9525">
            <a:solidFill>
              <a:srgbClr val="0000FF"/>
            </a:solidFill>
            <a:round/>
            <a:headEnd/>
            <a:tailEnd/>
          </a:ln>
          <a:extLst>
            <a:ext uri="{909E8E84-426E-40DD-AFC4-6F175D3DCCD1}">
              <a14:hiddenFill xmlns:a14="http://schemas.microsoft.com/office/drawing/2010/main" xmlns="">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5" name="Line 453"/>
          <p:cNvSpPr>
            <a:spLocks noChangeShapeType="1"/>
          </p:cNvSpPr>
          <p:nvPr/>
        </p:nvSpPr>
        <p:spPr bwMode="auto">
          <a:xfrm flipV="1">
            <a:off x="3209313" y="2820055"/>
            <a:ext cx="634968" cy="90996"/>
          </a:xfrm>
          <a:prstGeom prst="line">
            <a:avLst/>
          </a:prstGeom>
          <a:noFill/>
          <a:ln w="9525">
            <a:solidFill>
              <a:srgbClr val="0000FF"/>
            </a:solidFill>
            <a:round/>
            <a:headEnd/>
            <a:tailEnd/>
          </a:ln>
          <a:extLst>
            <a:ext uri="{909E8E84-426E-40DD-AFC4-6F175D3DCCD1}">
              <a14:hiddenFill xmlns:a14="http://schemas.microsoft.com/office/drawing/2010/main" xmlns="">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6" name="Line 455"/>
          <p:cNvSpPr>
            <a:spLocks noChangeShapeType="1"/>
          </p:cNvSpPr>
          <p:nvPr/>
        </p:nvSpPr>
        <p:spPr bwMode="auto">
          <a:xfrm>
            <a:off x="2891330" y="2730060"/>
            <a:ext cx="952951" cy="44998"/>
          </a:xfrm>
          <a:prstGeom prst="line">
            <a:avLst/>
          </a:prstGeom>
          <a:noFill/>
          <a:ln w="9525">
            <a:solidFill>
              <a:srgbClr val="0000FF"/>
            </a:solidFill>
            <a:round/>
            <a:headEnd/>
            <a:tailEnd/>
          </a:ln>
          <a:extLst>
            <a:ext uri="{909E8E84-426E-40DD-AFC4-6F175D3DCCD1}">
              <a14:hiddenFill xmlns:a14="http://schemas.microsoft.com/office/drawing/2010/main" xmlns="">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7" name="Line 456"/>
          <p:cNvSpPr>
            <a:spLocks noChangeShapeType="1"/>
          </p:cNvSpPr>
          <p:nvPr/>
        </p:nvSpPr>
        <p:spPr bwMode="auto">
          <a:xfrm>
            <a:off x="2846332" y="2276083"/>
            <a:ext cx="1004948" cy="458977"/>
          </a:xfrm>
          <a:prstGeom prst="line">
            <a:avLst/>
          </a:prstGeom>
          <a:noFill/>
          <a:ln w="9525">
            <a:solidFill>
              <a:srgbClr val="0000FF"/>
            </a:solidFill>
            <a:round/>
            <a:headEnd/>
            <a:tailEnd/>
          </a:ln>
          <a:extLst>
            <a:ext uri="{909E8E84-426E-40DD-AFC4-6F175D3DCCD1}">
              <a14:hiddenFill xmlns:a14="http://schemas.microsoft.com/office/drawing/2010/main" xmlns="">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8" name="Line 457"/>
          <p:cNvSpPr>
            <a:spLocks noChangeShapeType="1"/>
          </p:cNvSpPr>
          <p:nvPr/>
        </p:nvSpPr>
        <p:spPr bwMode="auto">
          <a:xfrm>
            <a:off x="2483351" y="2503072"/>
            <a:ext cx="1367930" cy="246987"/>
          </a:xfrm>
          <a:prstGeom prst="line">
            <a:avLst/>
          </a:prstGeom>
          <a:noFill/>
          <a:ln w="9525">
            <a:solidFill>
              <a:srgbClr val="0000FF"/>
            </a:solidFill>
            <a:round/>
            <a:headEnd/>
            <a:tailEnd/>
          </a:ln>
          <a:extLst>
            <a:ext uri="{909E8E84-426E-40DD-AFC4-6F175D3DCCD1}">
              <a14:hiddenFill xmlns:a14="http://schemas.microsoft.com/office/drawing/2010/main" xmlns="">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9" name="Line 458"/>
          <p:cNvSpPr>
            <a:spLocks noChangeShapeType="1"/>
          </p:cNvSpPr>
          <p:nvPr/>
        </p:nvSpPr>
        <p:spPr bwMode="auto">
          <a:xfrm flipV="1">
            <a:off x="2528349" y="2787057"/>
            <a:ext cx="1314932" cy="123994"/>
          </a:xfrm>
          <a:prstGeom prst="line">
            <a:avLst/>
          </a:prstGeom>
          <a:noFill/>
          <a:ln w="9525">
            <a:solidFill>
              <a:srgbClr val="0000FF"/>
            </a:solidFill>
            <a:round/>
            <a:headEnd/>
            <a:tailEnd/>
          </a:ln>
          <a:extLst>
            <a:ext uri="{909E8E84-426E-40DD-AFC4-6F175D3DCCD1}">
              <a14:hiddenFill xmlns:a14="http://schemas.microsoft.com/office/drawing/2010/main" xmlns="">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40" name="Line 459"/>
          <p:cNvSpPr>
            <a:spLocks noChangeShapeType="1"/>
          </p:cNvSpPr>
          <p:nvPr/>
        </p:nvSpPr>
        <p:spPr bwMode="auto">
          <a:xfrm flipV="1">
            <a:off x="2863331" y="2840054"/>
            <a:ext cx="987949" cy="298985"/>
          </a:xfrm>
          <a:prstGeom prst="line">
            <a:avLst/>
          </a:prstGeom>
          <a:noFill/>
          <a:ln w="9525">
            <a:solidFill>
              <a:srgbClr val="0000FF"/>
            </a:solidFill>
            <a:round/>
            <a:headEnd/>
            <a:tailEnd/>
          </a:ln>
          <a:extLst>
            <a:ext uri="{909E8E84-426E-40DD-AFC4-6F175D3DCCD1}">
              <a14:hiddenFill xmlns:a14="http://schemas.microsoft.com/office/drawing/2010/main" xmlns="">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42" name="Text Box 509"/>
          <p:cNvSpPr txBox="1">
            <a:spLocks noChangeArrowheads="1"/>
          </p:cNvSpPr>
          <p:nvPr/>
        </p:nvSpPr>
        <p:spPr bwMode="auto">
          <a:xfrm>
            <a:off x="3747483" y="2820055"/>
            <a:ext cx="497252" cy="261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1050" b="1" dirty="0">
                <a:latin typeface="微软雅黑" panose="020B0503020204020204" pitchFamily="34" charset="-122"/>
                <a:ea typeface="微软雅黑" panose="020B0503020204020204" pitchFamily="34" charset="-122"/>
              </a:rPr>
              <a:t>RNC</a:t>
            </a:r>
          </a:p>
        </p:txBody>
      </p:sp>
      <p:sp>
        <p:nvSpPr>
          <p:cNvPr id="43" name="Text Box 511"/>
          <p:cNvSpPr txBox="1">
            <a:spLocks noChangeArrowheads="1"/>
          </p:cNvSpPr>
          <p:nvPr/>
        </p:nvSpPr>
        <p:spPr bwMode="auto">
          <a:xfrm>
            <a:off x="1972224" y="1967698"/>
            <a:ext cx="748923" cy="261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1100" b="1" dirty="0">
                <a:solidFill>
                  <a:srgbClr val="CC00CC"/>
                </a:solidFill>
                <a:latin typeface="微软雅黑" panose="020B0503020204020204" pitchFamily="34" charset="-122"/>
                <a:ea typeface="微软雅黑" panose="020B0503020204020204" pitchFamily="34" charset="-122"/>
              </a:rPr>
              <a:t>基站系统</a:t>
            </a:r>
          </a:p>
        </p:txBody>
      </p:sp>
      <p:sp>
        <p:nvSpPr>
          <p:cNvPr id="49" name="Text Box 546"/>
          <p:cNvSpPr txBox="1">
            <a:spLocks noChangeArrowheads="1"/>
          </p:cNvSpPr>
          <p:nvPr/>
        </p:nvSpPr>
        <p:spPr bwMode="auto">
          <a:xfrm>
            <a:off x="4388800" y="2471271"/>
            <a:ext cx="466794" cy="261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1050" b="1" dirty="0">
                <a:solidFill>
                  <a:srgbClr val="CC00CC"/>
                </a:solidFill>
                <a:latin typeface="微软雅黑" panose="020B0503020204020204" pitchFamily="34" charset="-122"/>
                <a:ea typeface="微软雅黑" panose="020B0503020204020204" pitchFamily="34" charset="-122"/>
              </a:rPr>
              <a:t>数据</a:t>
            </a:r>
          </a:p>
        </p:txBody>
      </p:sp>
      <p:sp>
        <p:nvSpPr>
          <p:cNvPr id="54" name="Text Box 468"/>
          <p:cNvSpPr txBox="1">
            <a:spLocks noChangeArrowheads="1"/>
          </p:cNvSpPr>
          <p:nvPr/>
        </p:nvSpPr>
        <p:spPr bwMode="auto">
          <a:xfrm>
            <a:off x="5881724" y="1466425"/>
            <a:ext cx="889987" cy="261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1050" b="1" dirty="0">
                <a:latin typeface="微软雅黑" panose="020B0503020204020204" pitchFamily="34" charset="-122"/>
                <a:ea typeface="微软雅黑" panose="020B0503020204020204" pitchFamily="34" charset="-122"/>
              </a:rPr>
              <a:t>公用电话网</a:t>
            </a:r>
          </a:p>
        </p:txBody>
      </p:sp>
      <p:sp>
        <p:nvSpPr>
          <p:cNvPr id="55" name="AutoShape 451"/>
          <p:cNvSpPr>
            <a:spLocks noChangeArrowheads="1"/>
          </p:cNvSpPr>
          <p:nvPr/>
        </p:nvSpPr>
        <p:spPr bwMode="auto">
          <a:xfrm>
            <a:off x="4706236" y="2114092"/>
            <a:ext cx="362981" cy="181991"/>
          </a:xfrm>
          <a:prstGeom prst="can">
            <a:avLst>
              <a:gd name="adj" fmla="val 44935"/>
            </a:avLst>
          </a:prstGeom>
          <a:gradFill rotWithShape="1">
            <a:gsLst>
              <a:gs pos="0">
                <a:srgbClr val="DDDDDD"/>
              </a:gs>
              <a:gs pos="50000">
                <a:srgbClr val="858585"/>
              </a:gs>
              <a:gs pos="100000">
                <a:srgbClr val="DDDDDD"/>
              </a:gs>
            </a:gsLst>
            <a:lin ang="0" scaled="1"/>
          </a:gradFill>
          <a:ln w="6350">
            <a:solidFill>
              <a:schemeClr val="tx1"/>
            </a:solidFill>
            <a:round/>
            <a:headEnd/>
            <a:tailEnd/>
          </a:ln>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56" name="Text Box 546"/>
          <p:cNvSpPr txBox="1">
            <a:spLocks noChangeArrowheads="1"/>
          </p:cNvSpPr>
          <p:nvPr/>
        </p:nvSpPr>
        <p:spPr bwMode="auto">
          <a:xfrm>
            <a:off x="5133711" y="1620117"/>
            <a:ext cx="615874" cy="261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1050" b="1" dirty="0">
                <a:latin typeface="微软雅黑" panose="020B0503020204020204" pitchFamily="34" charset="-122"/>
                <a:ea typeface="微软雅黑" panose="020B0503020204020204" pitchFamily="34" charset="-122"/>
              </a:rPr>
              <a:t>GMSC</a:t>
            </a:r>
            <a:endParaRPr kumimoji="1" lang="zh-CN" altLang="en-US" sz="1050" b="1" dirty="0">
              <a:latin typeface="微软雅黑" panose="020B0503020204020204" pitchFamily="34" charset="-122"/>
              <a:ea typeface="微软雅黑" panose="020B0503020204020204" pitchFamily="34" charset="-122"/>
            </a:endParaRPr>
          </a:p>
        </p:txBody>
      </p:sp>
      <p:grpSp>
        <p:nvGrpSpPr>
          <p:cNvPr id="57" name="组合 341"/>
          <p:cNvGrpSpPr/>
          <p:nvPr/>
        </p:nvGrpSpPr>
        <p:grpSpPr>
          <a:xfrm>
            <a:off x="4825636" y="2386171"/>
            <a:ext cx="680356" cy="600036"/>
            <a:chOff x="3131840" y="3501008"/>
            <a:chExt cx="936104" cy="936104"/>
          </a:xfrm>
          <a:solidFill>
            <a:srgbClr val="FF66FF"/>
          </a:solidFill>
        </p:grpSpPr>
        <p:sp>
          <p:nvSpPr>
            <p:cNvPr id="95" name="等腰三角形 94"/>
            <p:cNvSpPr/>
            <p:nvPr/>
          </p:nvSpPr>
          <p:spPr>
            <a:xfrm>
              <a:off x="3131840" y="3501008"/>
              <a:ext cx="936104" cy="216024"/>
            </a:xfrm>
            <a:prstGeom prst="triangle">
              <a:avLst>
                <a:gd name="adj" fmla="val 4898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100" b="1">
                <a:solidFill>
                  <a:schemeClr val="tx1"/>
                </a:solidFill>
                <a:latin typeface="微软雅黑" panose="020B0503020204020204" pitchFamily="34" charset="-122"/>
                <a:ea typeface="微软雅黑" panose="020B0503020204020204" pitchFamily="34" charset="-122"/>
              </a:endParaRPr>
            </a:p>
          </p:txBody>
        </p:sp>
        <p:sp>
          <p:nvSpPr>
            <p:cNvPr id="96" name="矩形 95"/>
            <p:cNvSpPr/>
            <p:nvPr/>
          </p:nvSpPr>
          <p:spPr>
            <a:xfrm>
              <a:off x="3275856" y="3717032"/>
              <a:ext cx="648072" cy="7200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100" b="1">
                <a:solidFill>
                  <a:schemeClr val="tx1"/>
                </a:solidFill>
                <a:latin typeface="微软雅黑" panose="020B0503020204020204" pitchFamily="34" charset="-122"/>
                <a:ea typeface="微软雅黑" panose="020B0503020204020204" pitchFamily="34" charset="-122"/>
              </a:endParaRPr>
            </a:p>
          </p:txBody>
        </p:sp>
      </p:grpSp>
      <p:grpSp>
        <p:nvGrpSpPr>
          <p:cNvPr id="58" name="组合 344"/>
          <p:cNvGrpSpPr/>
          <p:nvPr/>
        </p:nvGrpSpPr>
        <p:grpSpPr>
          <a:xfrm>
            <a:off x="5700482" y="2340814"/>
            <a:ext cx="680356" cy="634873"/>
            <a:chOff x="3131840" y="3501008"/>
            <a:chExt cx="936104" cy="936104"/>
          </a:xfrm>
          <a:solidFill>
            <a:srgbClr val="FF66FF"/>
          </a:solidFill>
        </p:grpSpPr>
        <p:sp>
          <p:nvSpPr>
            <p:cNvPr id="93" name="等腰三角形 92"/>
            <p:cNvSpPr/>
            <p:nvPr/>
          </p:nvSpPr>
          <p:spPr>
            <a:xfrm>
              <a:off x="3131840" y="3501008"/>
              <a:ext cx="936104" cy="216024"/>
            </a:xfrm>
            <a:prstGeom prst="triangle">
              <a:avLst>
                <a:gd name="adj" fmla="val 4898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100" b="1">
                <a:solidFill>
                  <a:schemeClr val="tx1"/>
                </a:solidFill>
                <a:latin typeface="微软雅黑" panose="020B0503020204020204" pitchFamily="34" charset="-122"/>
                <a:ea typeface="微软雅黑" panose="020B0503020204020204" pitchFamily="34" charset="-122"/>
              </a:endParaRPr>
            </a:p>
          </p:txBody>
        </p:sp>
        <p:sp>
          <p:nvSpPr>
            <p:cNvPr id="94" name="矩形 93"/>
            <p:cNvSpPr/>
            <p:nvPr/>
          </p:nvSpPr>
          <p:spPr>
            <a:xfrm>
              <a:off x="3275856" y="3717032"/>
              <a:ext cx="648072" cy="7200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100" b="1">
                <a:solidFill>
                  <a:schemeClr val="tx1"/>
                </a:solidFill>
                <a:latin typeface="微软雅黑" panose="020B0503020204020204" pitchFamily="34" charset="-122"/>
                <a:ea typeface="微软雅黑" panose="020B0503020204020204" pitchFamily="34" charset="-122"/>
              </a:endParaRPr>
            </a:p>
          </p:txBody>
        </p:sp>
      </p:grpSp>
      <p:sp>
        <p:nvSpPr>
          <p:cNvPr id="59" name="Freeform 497"/>
          <p:cNvSpPr>
            <a:spLocks/>
          </p:cNvSpPr>
          <p:nvPr/>
        </p:nvSpPr>
        <p:spPr bwMode="auto">
          <a:xfrm>
            <a:off x="5654188" y="2568068"/>
            <a:ext cx="245987" cy="156992"/>
          </a:xfrm>
          <a:custGeom>
            <a:avLst/>
            <a:gdLst>
              <a:gd name="T0" fmla="*/ 2147483647 w 246"/>
              <a:gd name="T1" fmla="*/ 2147483647 h 157"/>
              <a:gd name="T2" fmla="*/ 0 w 246"/>
              <a:gd name="T3" fmla="*/ 0 h 157"/>
              <a:gd name="T4" fmla="*/ 0 60000 65536"/>
              <a:gd name="T5" fmla="*/ 0 60000 65536"/>
              <a:gd name="T6" fmla="*/ 0 w 246"/>
              <a:gd name="T7" fmla="*/ 0 h 157"/>
              <a:gd name="T8" fmla="*/ 246 w 246"/>
              <a:gd name="T9" fmla="*/ 157 h 157"/>
            </a:gdLst>
            <a:ahLst/>
            <a:cxnLst>
              <a:cxn ang="T4">
                <a:pos x="T0" y="T1"/>
              </a:cxn>
              <a:cxn ang="T5">
                <a:pos x="T2" y="T3"/>
              </a:cxn>
            </a:cxnLst>
            <a:rect l="T6" t="T7" r="T8" b="T9"/>
            <a:pathLst>
              <a:path w="246" h="157">
                <a:moveTo>
                  <a:pt x="246" y="157"/>
                </a:moveTo>
                <a:lnTo>
                  <a:pt x="0" y="0"/>
                </a:lnTo>
              </a:path>
            </a:pathLst>
          </a:custGeom>
          <a:noFill/>
          <a:ln w="9525">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60" name="Freeform 498"/>
          <p:cNvSpPr>
            <a:spLocks/>
          </p:cNvSpPr>
          <p:nvPr/>
        </p:nvSpPr>
        <p:spPr bwMode="auto">
          <a:xfrm rot="20527610">
            <a:off x="5606190" y="2883052"/>
            <a:ext cx="288985" cy="23999"/>
          </a:xfrm>
          <a:custGeom>
            <a:avLst/>
            <a:gdLst>
              <a:gd name="T0" fmla="*/ 2147483647 w 289"/>
              <a:gd name="T1" fmla="*/ 0 h 24"/>
              <a:gd name="T2" fmla="*/ 0 w 289"/>
              <a:gd name="T3" fmla="*/ 2147483647 h 24"/>
              <a:gd name="T4" fmla="*/ 0 60000 65536"/>
              <a:gd name="T5" fmla="*/ 0 60000 65536"/>
              <a:gd name="T6" fmla="*/ 0 w 289"/>
              <a:gd name="T7" fmla="*/ 0 h 24"/>
              <a:gd name="T8" fmla="*/ 289 w 289"/>
              <a:gd name="T9" fmla="*/ 24 h 24"/>
            </a:gdLst>
            <a:ahLst/>
            <a:cxnLst>
              <a:cxn ang="T4">
                <a:pos x="T0" y="T1"/>
              </a:cxn>
              <a:cxn ang="T5">
                <a:pos x="T2" y="T3"/>
              </a:cxn>
            </a:cxnLst>
            <a:rect l="T6" t="T7" r="T8" b="T9"/>
            <a:pathLst>
              <a:path w="289" h="24">
                <a:moveTo>
                  <a:pt x="289" y="0"/>
                </a:moveTo>
                <a:lnTo>
                  <a:pt x="0" y="24"/>
                </a:lnTo>
              </a:path>
            </a:pathLst>
          </a:custGeom>
          <a:noFill/>
          <a:ln w="9525">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cxnSp>
        <p:nvCxnSpPr>
          <p:cNvPr id="61" name="直接连接符 60"/>
          <p:cNvCxnSpPr/>
          <p:nvPr/>
        </p:nvCxnSpPr>
        <p:spPr>
          <a:xfrm>
            <a:off x="4129266" y="2770058"/>
            <a:ext cx="2404876" cy="13999"/>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pic>
        <p:nvPicPr>
          <p:cNvPr id="62" name="Picture 427"/>
          <p:cNvPicPr>
            <a:picLocks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4978222" y="2704061"/>
            <a:ext cx="377981" cy="1719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699">
                <a:solidFill>
                  <a:srgbClr val="000000"/>
                </a:solidFill>
                <a:miter lim="800000"/>
                <a:headEnd/>
                <a:tailEnd/>
              </a14:hiddenLine>
            </a:ext>
          </a:extLst>
        </p:spPr>
      </p:pic>
      <p:pic>
        <p:nvPicPr>
          <p:cNvPr id="63" name="Picture 448"/>
          <p:cNvPicPr>
            <a:picLocks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5836178" y="2704061"/>
            <a:ext cx="377981" cy="1719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699">
                <a:solidFill>
                  <a:srgbClr val="000000"/>
                </a:solidFill>
                <a:miter lim="800000"/>
                <a:headEnd/>
                <a:tailEnd/>
              </a14:hiddenLine>
            </a:ext>
          </a:extLst>
        </p:spPr>
      </p:pic>
      <p:sp>
        <p:nvSpPr>
          <p:cNvPr id="66" name="AutoShape 449"/>
          <p:cNvSpPr>
            <a:spLocks noChangeArrowheads="1"/>
          </p:cNvSpPr>
          <p:nvPr/>
        </p:nvSpPr>
        <p:spPr bwMode="auto">
          <a:xfrm>
            <a:off x="3798283" y="2684062"/>
            <a:ext cx="362981" cy="181991"/>
          </a:xfrm>
          <a:prstGeom prst="can">
            <a:avLst>
              <a:gd name="adj" fmla="val 44935"/>
            </a:avLst>
          </a:prstGeom>
          <a:gradFill rotWithShape="1">
            <a:gsLst>
              <a:gs pos="0">
                <a:srgbClr val="DDDDDD"/>
              </a:gs>
              <a:gs pos="50000">
                <a:srgbClr val="858585"/>
              </a:gs>
              <a:gs pos="100000">
                <a:srgbClr val="DDDDDD"/>
              </a:gs>
            </a:gsLst>
            <a:lin ang="0" scaled="1"/>
          </a:gradFill>
          <a:ln w="6350">
            <a:solidFill>
              <a:schemeClr val="tx1"/>
            </a:solidFill>
            <a:round/>
            <a:headEnd/>
            <a:tailEnd/>
          </a:ln>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67" name="Text Box 546"/>
          <p:cNvSpPr txBox="1">
            <a:spLocks noChangeArrowheads="1"/>
          </p:cNvSpPr>
          <p:nvPr/>
        </p:nvSpPr>
        <p:spPr bwMode="auto">
          <a:xfrm>
            <a:off x="3242331" y="1674662"/>
            <a:ext cx="748923" cy="261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zh-CN" altLang="en-US" sz="1050" b="1" dirty="0">
                <a:solidFill>
                  <a:srgbClr val="CC00CC"/>
                </a:solidFill>
                <a:latin typeface="微软雅黑" panose="020B0503020204020204" pitchFamily="34" charset="-122"/>
                <a:ea typeface="微软雅黑" panose="020B0503020204020204" pitchFamily="34" charset="-122"/>
              </a:rPr>
              <a:t>无线接口</a:t>
            </a:r>
            <a:endParaRPr kumimoji="1" lang="en-US" altLang="zh-CN" sz="1050" b="1" dirty="0">
              <a:solidFill>
                <a:srgbClr val="CC00CC"/>
              </a:solidFill>
              <a:latin typeface="微软雅黑" panose="020B0503020204020204" pitchFamily="34" charset="-122"/>
              <a:ea typeface="微软雅黑" panose="020B0503020204020204" pitchFamily="34" charset="-122"/>
            </a:endParaRPr>
          </a:p>
        </p:txBody>
      </p:sp>
      <p:cxnSp>
        <p:nvCxnSpPr>
          <p:cNvPr id="68" name="直接连接符 67"/>
          <p:cNvCxnSpPr/>
          <p:nvPr/>
        </p:nvCxnSpPr>
        <p:spPr>
          <a:xfrm flipV="1">
            <a:off x="2029374" y="3544018"/>
            <a:ext cx="2313881" cy="0"/>
          </a:xfrm>
          <a:prstGeom prst="line">
            <a:avLst/>
          </a:prstGeom>
          <a:ln w="12700">
            <a:solidFill>
              <a:srgbClr val="0000FF"/>
            </a:solidFill>
            <a:headEnd type="triangle" w="sm" len="lg"/>
            <a:tailEnd type="triangle" w="sm" len="lg"/>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4343255" y="3544018"/>
            <a:ext cx="2130891" cy="0"/>
          </a:xfrm>
          <a:prstGeom prst="line">
            <a:avLst/>
          </a:prstGeom>
          <a:ln w="12700">
            <a:solidFill>
              <a:srgbClr val="0000FF"/>
            </a:solidFill>
            <a:headEnd type="triangle" w="sm" len="lg"/>
            <a:tailEnd type="triangle" w="sm" len="lg"/>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6474145" y="3544018"/>
            <a:ext cx="1088944" cy="0"/>
          </a:xfrm>
          <a:prstGeom prst="line">
            <a:avLst/>
          </a:prstGeom>
          <a:ln w="12700">
            <a:solidFill>
              <a:srgbClr val="0000FF"/>
            </a:solidFill>
            <a:headEnd type="triangle" w="sm" len="lg"/>
            <a:tailEnd type="triangle" w="sm" len="lg"/>
          </a:ln>
        </p:spPr>
        <p:style>
          <a:lnRef idx="1">
            <a:schemeClr val="accent1"/>
          </a:lnRef>
          <a:fillRef idx="0">
            <a:schemeClr val="accent1"/>
          </a:fillRef>
          <a:effectRef idx="0">
            <a:schemeClr val="accent1"/>
          </a:effectRef>
          <a:fontRef idx="minor">
            <a:schemeClr val="tx1"/>
          </a:fontRef>
        </p:style>
      </p:cxnSp>
      <p:sp>
        <p:nvSpPr>
          <p:cNvPr id="71" name="Text Box 546"/>
          <p:cNvSpPr txBox="1">
            <a:spLocks noChangeArrowheads="1"/>
          </p:cNvSpPr>
          <p:nvPr/>
        </p:nvSpPr>
        <p:spPr bwMode="auto">
          <a:xfrm>
            <a:off x="2693340" y="3430324"/>
            <a:ext cx="1031051" cy="261610"/>
          </a:xfrm>
          <a:prstGeom prst="rect">
            <a:avLst/>
          </a:prstGeom>
          <a:solidFill>
            <a:srgbClr val="C5E5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defPPr>
              <a:defRPr lang="zh-CN"/>
            </a:defPPr>
            <a:lvl1pPr>
              <a:defRPr sz="1050" b="1">
                <a:latin typeface="微软雅黑" panose="020B0503020204020204" pitchFamily="34" charset="-122"/>
                <a:ea typeface="微软雅黑" panose="020B0503020204020204" pitchFamily="34" charset="-122"/>
              </a:defRPr>
            </a:lvl1pPr>
          </a:lstStyle>
          <a:p>
            <a:r>
              <a:rPr lang="zh-CN" altLang="en-US" dirty="0"/>
              <a:t>无线接入网络</a:t>
            </a:r>
          </a:p>
        </p:txBody>
      </p:sp>
      <p:sp>
        <p:nvSpPr>
          <p:cNvPr id="72" name="Text Box 546"/>
          <p:cNvSpPr txBox="1">
            <a:spLocks noChangeArrowheads="1"/>
          </p:cNvSpPr>
          <p:nvPr/>
        </p:nvSpPr>
        <p:spPr bwMode="auto">
          <a:xfrm>
            <a:off x="4887227" y="3430323"/>
            <a:ext cx="1173719" cy="261610"/>
          </a:xfrm>
          <a:prstGeom prst="rect">
            <a:avLst/>
          </a:prstGeom>
          <a:solidFill>
            <a:srgbClr val="C5E5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defPPr>
              <a:defRPr lang="zh-CN"/>
            </a:defPPr>
            <a:lvl1pPr>
              <a:defRPr sz="1050" b="1">
                <a:latin typeface="微软雅黑" panose="020B0503020204020204" pitchFamily="34" charset="-122"/>
                <a:ea typeface="微软雅黑" panose="020B0503020204020204" pitchFamily="34" charset="-122"/>
              </a:defRPr>
            </a:lvl1pPr>
          </a:lstStyle>
          <a:p>
            <a:r>
              <a:rPr lang="en-US" altLang="zh-CN" dirty="0"/>
              <a:t>GPRS </a:t>
            </a:r>
            <a:r>
              <a:rPr lang="zh-CN" altLang="en-US" dirty="0"/>
              <a:t>核心网络</a:t>
            </a:r>
          </a:p>
        </p:txBody>
      </p:sp>
      <p:sp>
        <p:nvSpPr>
          <p:cNvPr id="73" name="Text Box 546"/>
          <p:cNvSpPr txBox="1">
            <a:spLocks noChangeArrowheads="1"/>
          </p:cNvSpPr>
          <p:nvPr/>
        </p:nvSpPr>
        <p:spPr bwMode="auto">
          <a:xfrm>
            <a:off x="6696134" y="3430323"/>
            <a:ext cx="607859" cy="261610"/>
          </a:xfrm>
          <a:prstGeom prst="rect">
            <a:avLst/>
          </a:prstGeom>
          <a:solidFill>
            <a:srgbClr val="C5E5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defPPr>
              <a:defRPr lang="zh-CN"/>
            </a:defPPr>
            <a:lvl1pPr>
              <a:defRPr sz="1050" b="1">
                <a:latin typeface="微软雅黑" panose="020B0503020204020204" pitchFamily="34" charset="-122"/>
                <a:ea typeface="微软雅黑" panose="020B0503020204020204" pitchFamily="34" charset="-122"/>
              </a:defRPr>
            </a:lvl1pPr>
          </a:lstStyle>
          <a:p>
            <a:r>
              <a:rPr lang="zh-CN" altLang="en-US" dirty="0"/>
              <a:t>互联网</a:t>
            </a:r>
          </a:p>
        </p:txBody>
      </p:sp>
      <p:cxnSp>
        <p:nvCxnSpPr>
          <p:cNvPr id="74" name="直接连接符 73"/>
          <p:cNvCxnSpPr/>
          <p:nvPr/>
        </p:nvCxnSpPr>
        <p:spPr>
          <a:xfrm>
            <a:off x="2029374" y="3021045"/>
            <a:ext cx="0" cy="634967"/>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4343255" y="3248033"/>
            <a:ext cx="0" cy="407979"/>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3617292" y="1887104"/>
            <a:ext cx="0" cy="1292646"/>
          </a:xfrm>
          <a:prstGeom prst="line">
            <a:avLst/>
          </a:prstGeom>
          <a:ln w="9525">
            <a:solidFill>
              <a:srgbClr val="0000FF"/>
            </a:solidFill>
            <a:prstDash val="dash"/>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6475145" y="3248033"/>
            <a:ext cx="0" cy="407979"/>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7563089" y="3021045"/>
            <a:ext cx="0" cy="634967"/>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sp>
        <p:nvSpPr>
          <p:cNvPr id="79" name="Text Box 542"/>
          <p:cNvSpPr txBox="1">
            <a:spLocks noChangeArrowheads="1"/>
          </p:cNvSpPr>
          <p:nvPr/>
        </p:nvSpPr>
        <p:spPr bwMode="auto">
          <a:xfrm>
            <a:off x="3604312" y="2216097"/>
            <a:ext cx="748923" cy="3801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lnSpc>
                <a:spcPct val="85000"/>
              </a:lnSpc>
            </a:pPr>
            <a:r>
              <a:rPr kumimoji="1" lang="zh-CN" altLang="en-US" sz="1050" b="1" dirty="0">
                <a:latin typeface="微软雅黑" panose="020B0503020204020204" pitchFamily="34" charset="-122"/>
                <a:ea typeface="微软雅黑" panose="020B0503020204020204" pitchFamily="34" charset="-122"/>
              </a:rPr>
              <a:t>无线网络</a:t>
            </a:r>
            <a:endParaRPr kumimoji="1" lang="en-US" altLang="zh-CN" sz="1050" b="1" dirty="0">
              <a:latin typeface="微软雅黑" panose="020B0503020204020204" pitchFamily="34" charset="-122"/>
              <a:ea typeface="微软雅黑" panose="020B0503020204020204" pitchFamily="34" charset="-122"/>
            </a:endParaRPr>
          </a:p>
          <a:p>
            <a:pPr algn="ctr" eaLnBrk="1" hangingPunct="1">
              <a:lnSpc>
                <a:spcPct val="85000"/>
              </a:lnSpc>
            </a:pPr>
            <a:r>
              <a:rPr kumimoji="1" lang="zh-CN" altLang="en-US" sz="1050" b="1" dirty="0">
                <a:latin typeface="微软雅黑" panose="020B0503020204020204" pitchFamily="34" charset="-122"/>
                <a:ea typeface="微软雅黑" panose="020B0503020204020204" pitchFamily="34" charset="-122"/>
              </a:rPr>
              <a:t>控制器</a:t>
            </a:r>
          </a:p>
        </p:txBody>
      </p:sp>
      <p:sp>
        <p:nvSpPr>
          <p:cNvPr id="80" name="Text Box 541"/>
          <p:cNvSpPr txBox="1">
            <a:spLocks noChangeArrowheads="1"/>
          </p:cNvSpPr>
          <p:nvPr/>
        </p:nvSpPr>
        <p:spPr bwMode="auto">
          <a:xfrm>
            <a:off x="4490112" y="1416569"/>
            <a:ext cx="748923" cy="3801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lnSpc>
                <a:spcPct val="85000"/>
              </a:lnSpc>
            </a:pPr>
            <a:r>
              <a:rPr kumimoji="1" lang="zh-CN" altLang="en-US" sz="1050" b="1" dirty="0">
                <a:latin typeface="微软雅黑" panose="020B0503020204020204" pitchFamily="34" charset="-122"/>
                <a:ea typeface="微软雅黑" panose="020B0503020204020204" pitchFamily="34" charset="-122"/>
              </a:rPr>
              <a:t>移动</a:t>
            </a:r>
          </a:p>
          <a:p>
            <a:pPr algn="ctr" eaLnBrk="1" hangingPunct="1">
              <a:lnSpc>
                <a:spcPct val="85000"/>
              </a:lnSpc>
            </a:pPr>
            <a:r>
              <a:rPr kumimoji="1" lang="zh-CN" altLang="en-US" sz="1050" b="1" dirty="0">
                <a:latin typeface="微软雅黑" panose="020B0503020204020204" pitchFamily="34" charset="-122"/>
                <a:ea typeface="微软雅黑" panose="020B0503020204020204" pitchFamily="34" charset="-122"/>
              </a:rPr>
              <a:t>交换中心</a:t>
            </a:r>
          </a:p>
        </p:txBody>
      </p:sp>
      <p:sp>
        <p:nvSpPr>
          <p:cNvPr id="81" name="Text Box 508"/>
          <p:cNvSpPr txBox="1">
            <a:spLocks noChangeArrowheads="1"/>
          </p:cNvSpPr>
          <p:nvPr/>
        </p:nvSpPr>
        <p:spPr bwMode="auto">
          <a:xfrm>
            <a:off x="5053066" y="1090243"/>
            <a:ext cx="748923"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1050" b="1" dirty="0">
                <a:latin typeface="微软雅黑" panose="020B0503020204020204" pitchFamily="34" charset="-122"/>
                <a:ea typeface="微软雅黑" panose="020B0503020204020204" pitchFamily="34" charset="-122"/>
              </a:rPr>
              <a:t>网关移动</a:t>
            </a:r>
            <a:endParaRPr kumimoji="1" lang="en-US" altLang="zh-CN" sz="1050" b="1" dirty="0">
              <a:latin typeface="微软雅黑" panose="020B0503020204020204" pitchFamily="34" charset="-122"/>
              <a:ea typeface="微软雅黑" panose="020B0503020204020204" pitchFamily="34" charset="-122"/>
            </a:endParaRPr>
          </a:p>
          <a:p>
            <a:pPr eaLnBrk="1" hangingPunct="1"/>
            <a:r>
              <a:rPr kumimoji="1" lang="zh-CN" altLang="en-US" sz="1050" b="1" dirty="0">
                <a:latin typeface="微软雅黑" panose="020B0503020204020204" pitchFamily="34" charset="-122"/>
                <a:ea typeface="微软雅黑" panose="020B0503020204020204" pitchFamily="34" charset="-122"/>
              </a:rPr>
              <a:t>交换中心</a:t>
            </a:r>
            <a:endParaRPr kumimoji="1" lang="en-US" altLang="zh-CN" sz="1050" b="1" dirty="0">
              <a:latin typeface="微软雅黑" panose="020B0503020204020204" pitchFamily="34" charset="-122"/>
              <a:ea typeface="微软雅黑" panose="020B0503020204020204" pitchFamily="34" charset="-122"/>
            </a:endParaRPr>
          </a:p>
        </p:txBody>
      </p:sp>
      <p:sp>
        <p:nvSpPr>
          <p:cNvPr id="82" name="Text Box 543"/>
          <p:cNvSpPr txBox="1">
            <a:spLocks noChangeArrowheads="1"/>
          </p:cNvSpPr>
          <p:nvPr/>
        </p:nvSpPr>
        <p:spPr bwMode="auto">
          <a:xfrm>
            <a:off x="4758191" y="2966909"/>
            <a:ext cx="854388" cy="4154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en-US" altLang="zh-CN" sz="1050" b="1" dirty="0">
                <a:latin typeface="微软雅黑" panose="020B0503020204020204" pitchFamily="34" charset="-122"/>
                <a:ea typeface="微软雅黑" panose="020B0503020204020204" pitchFamily="34" charset="-122"/>
              </a:rPr>
              <a:t>GPRS </a:t>
            </a:r>
            <a:r>
              <a:rPr kumimoji="1" lang="zh-CN" altLang="en-US" sz="1050" b="1" dirty="0">
                <a:latin typeface="微软雅黑" panose="020B0503020204020204" pitchFamily="34" charset="-122"/>
                <a:ea typeface="微软雅黑" panose="020B0503020204020204" pitchFamily="34" charset="-122"/>
              </a:rPr>
              <a:t>服务</a:t>
            </a:r>
            <a:endParaRPr kumimoji="1" lang="en-US" altLang="zh-CN" sz="1050" b="1" dirty="0">
              <a:latin typeface="微软雅黑" panose="020B0503020204020204" pitchFamily="34" charset="-122"/>
              <a:ea typeface="微软雅黑" panose="020B0503020204020204" pitchFamily="34" charset="-122"/>
            </a:endParaRPr>
          </a:p>
          <a:p>
            <a:pPr algn="ctr" eaLnBrk="1" hangingPunct="1"/>
            <a:r>
              <a:rPr kumimoji="1" lang="zh-CN" altLang="en-US" sz="1050" b="1" dirty="0">
                <a:latin typeface="微软雅黑" panose="020B0503020204020204" pitchFamily="34" charset="-122"/>
                <a:ea typeface="微软雅黑" panose="020B0503020204020204" pitchFamily="34" charset="-122"/>
              </a:rPr>
              <a:t>支持结点</a:t>
            </a:r>
          </a:p>
        </p:txBody>
      </p:sp>
      <p:sp>
        <p:nvSpPr>
          <p:cNvPr id="83" name="Text Box 544"/>
          <p:cNvSpPr txBox="1">
            <a:spLocks noChangeArrowheads="1"/>
          </p:cNvSpPr>
          <p:nvPr/>
        </p:nvSpPr>
        <p:spPr bwMode="auto">
          <a:xfrm>
            <a:off x="5618870" y="2966910"/>
            <a:ext cx="891590"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zh-CN" altLang="en-US" sz="1050" b="1" dirty="0">
                <a:latin typeface="微软雅黑" panose="020B0503020204020204" pitchFamily="34" charset="-122"/>
                <a:ea typeface="微软雅黑" panose="020B0503020204020204" pitchFamily="34" charset="-122"/>
              </a:rPr>
              <a:t>网关 </a:t>
            </a:r>
            <a:r>
              <a:rPr kumimoji="1" lang="en-US" altLang="zh-CN" sz="1050" b="1" dirty="0">
                <a:latin typeface="微软雅黑" panose="020B0503020204020204" pitchFamily="34" charset="-122"/>
                <a:ea typeface="微软雅黑" panose="020B0503020204020204" pitchFamily="34" charset="-122"/>
              </a:rPr>
              <a:t>GPRS</a:t>
            </a:r>
          </a:p>
          <a:p>
            <a:pPr algn="ctr" eaLnBrk="1" hangingPunct="1"/>
            <a:r>
              <a:rPr kumimoji="1" lang="zh-CN" altLang="en-US" sz="1050" b="1" dirty="0">
                <a:latin typeface="微软雅黑" panose="020B0503020204020204" pitchFamily="34" charset="-122"/>
                <a:ea typeface="微软雅黑" panose="020B0503020204020204" pitchFamily="34" charset="-122"/>
              </a:rPr>
              <a:t>支持结点</a:t>
            </a:r>
          </a:p>
        </p:txBody>
      </p:sp>
      <p:sp>
        <p:nvSpPr>
          <p:cNvPr id="84" name="Text Box 546"/>
          <p:cNvSpPr txBox="1">
            <a:spLocks noChangeArrowheads="1"/>
          </p:cNvSpPr>
          <p:nvPr/>
        </p:nvSpPr>
        <p:spPr bwMode="auto">
          <a:xfrm>
            <a:off x="4636437" y="1907103"/>
            <a:ext cx="508473" cy="261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1050" b="1" dirty="0">
                <a:latin typeface="微软雅黑" panose="020B0503020204020204" pitchFamily="34" charset="-122"/>
                <a:ea typeface="微软雅黑" panose="020B0503020204020204" pitchFamily="34" charset="-122"/>
              </a:rPr>
              <a:t>MSC</a:t>
            </a:r>
            <a:endParaRPr kumimoji="1" lang="zh-CN" altLang="en-US" sz="1050" b="1" dirty="0">
              <a:latin typeface="微软雅黑" panose="020B0503020204020204" pitchFamily="34" charset="-122"/>
              <a:ea typeface="微软雅黑" panose="020B0503020204020204" pitchFamily="34" charset="-122"/>
            </a:endParaRPr>
          </a:p>
        </p:txBody>
      </p:sp>
      <p:sp>
        <p:nvSpPr>
          <p:cNvPr id="85" name="Text Box 546"/>
          <p:cNvSpPr txBox="1">
            <a:spLocks noChangeArrowheads="1"/>
          </p:cNvSpPr>
          <p:nvPr/>
        </p:nvSpPr>
        <p:spPr bwMode="auto">
          <a:xfrm>
            <a:off x="4875075" y="2515721"/>
            <a:ext cx="582211" cy="261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1050" b="1" dirty="0">
                <a:latin typeface="微软雅黑" panose="020B0503020204020204" pitchFamily="34" charset="-122"/>
                <a:ea typeface="微软雅黑" panose="020B0503020204020204" pitchFamily="34" charset="-122"/>
              </a:rPr>
              <a:t>SGSN</a:t>
            </a:r>
            <a:endParaRPr kumimoji="1" lang="zh-CN" altLang="en-US" sz="1050" b="1" dirty="0">
              <a:latin typeface="微软雅黑" panose="020B0503020204020204" pitchFamily="34" charset="-122"/>
              <a:ea typeface="微软雅黑" panose="020B0503020204020204" pitchFamily="34" charset="-122"/>
            </a:endParaRPr>
          </a:p>
        </p:txBody>
      </p:sp>
      <p:sp>
        <p:nvSpPr>
          <p:cNvPr id="86" name="Text Box 546"/>
          <p:cNvSpPr txBox="1">
            <a:spLocks noChangeArrowheads="1"/>
          </p:cNvSpPr>
          <p:nvPr/>
        </p:nvSpPr>
        <p:spPr bwMode="auto">
          <a:xfrm>
            <a:off x="5753080" y="2509371"/>
            <a:ext cx="604653" cy="261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1050" b="1" dirty="0">
                <a:latin typeface="微软雅黑" panose="020B0503020204020204" pitchFamily="34" charset="-122"/>
                <a:ea typeface="微软雅黑" panose="020B0503020204020204" pitchFamily="34" charset="-122"/>
              </a:rPr>
              <a:t>GGSN</a:t>
            </a:r>
            <a:endParaRPr kumimoji="1" lang="zh-CN" altLang="en-US" sz="1050" b="1" dirty="0">
              <a:latin typeface="微软雅黑" panose="020B0503020204020204" pitchFamily="34" charset="-122"/>
              <a:ea typeface="微软雅黑" panose="020B0503020204020204" pitchFamily="34" charset="-122"/>
            </a:endParaRPr>
          </a:p>
        </p:txBody>
      </p:sp>
      <p:sp>
        <p:nvSpPr>
          <p:cNvPr id="87" name="Freeform 497"/>
          <p:cNvSpPr>
            <a:spLocks/>
          </p:cNvSpPr>
          <p:nvPr/>
        </p:nvSpPr>
        <p:spPr bwMode="auto">
          <a:xfrm rot="739597">
            <a:off x="5522194" y="1978099"/>
            <a:ext cx="317984" cy="90996"/>
          </a:xfrm>
          <a:custGeom>
            <a:avLst/>
            <a:gdLst>
              <a:gd name="T0" fmla="*/ 2147483647 w 246"/>
              <a:gd name="T1" fmla="*/ 2147483647 h 157"/>
              <a:gd name="T2" fmla="*/ 0 w 246"/>
              <a:gd name="T3" fmla="*/ 0 h 157"/>
              <a:gd name="T4" fmla="*/ 0 60000 65536"/>
              <a:gd name="T5" fmla="*/ 0 60000 65536"/>
              <a:gd name="T6" fmla="*/ 0 w 246"/>
              <a:gd name="T7" fmla="*/ 0 h 157"/>
              <a:gd name="T8" fmla="*/ 246 w 246"/>
              <a:gd name="T9" fmla="*/ 157 h 157"/>
            </a:gdLst>
            <a:ahLst/>
            <a:cxnLst>
              <a:cxn ang="T4">
                <a:pos x="T0" y="T1"/>
              </a:cxn>
              <a:cxn ang="T5">
                <a:pos x="T2" y="T3"/>
              </a:cxn>
            </a:cxnLst>
            <a:rect l="T6" t="T7" r="T8" b="T9"/>
            <a:pathLst>
              <a:path w="246" h="157">
                <a:moveTo>
                  <a:pt x="246" y="157"/>
                </a:moveTo>
                <a:lnTo>
                  <a:pt x="0" y="0"/>
                </a:lnTo>
              </a:path>
            </a:pathLst>
          </a:custGeom>
          <a:noFill/>
          <a:ln w="9525">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88" name="Freeform 498"/>
          <p:cNvSpPr>
            <a:spLocks/>
          </p:cNvSpPr>
          <p:nvPr/>
        </p:nvSpPr>
        <p:spPr bwMode="auto">
          <a:xfrm rot="16410095" flipH="1" flipV="1">
            <a:off x="5754182" y="1756110"/>
            <a:ext cx="27999" cy="309984"/>
          </a:xfrm>
          <a:custGeom>
            <a:avLst/>
            <a:gdLst>
              <a:gd name="T0" fmla="*/ 2147483647 w 289"/>
              <a:gd name="T1" fmla="*/ 0 h 24"/>
              <a:gd name="T2" fmla="*/ 0 w 289"/>
              <a:gd name="T3" fmla="*/ 2147483647 h 24"/>
              <a:gd name="T4" fmla="*/ 0 60000 65536"/>
              <a:gd name="T5" fmla="*/ 0 60000 65536"/>
              <a:gd name="T6" fmla="*/ 0 w 289"/>
              <a:gd name="T7" fmla="*/ 0 h 24"/>
              <a:gd name="T8" fmla="*/ 289 w 289"/>
              <a:gd name="T9" fmla="*/ 24 h 24"/>
            </a:gdLst>
            <a:ahLst/>
            <a:cxnLst>
              <a:cxn ang="T4">
                <a:pos x="T0" y="T1"/>
              </a:cxn>
              <a:cxn ang="T5">
                <a:pos x="T2" y="T3"/>
              </a:cxn>
            </a:cxnLst>
            <a:rect l="T6" t="T7" r="T8" b="T9"/>
            <a:pathLst>
              <a:path w="289" h="24">
                <a:moveTo>
                  <a:pt x="289" y="0"/>
                </a:moveTo>
                <a:lnTo>
                  <a:pt x="0" y="24"/>
                </a:lnTo>
              </a:path>
            </a:pathLst>
          </a:custGeom>
          <a:noFill/>
          <a:ln w="9525">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89" name="AutoShape 450"/>
          <p:cNvSpPr>
            <a:spLocks noChangeArrowheads="1"/>
          </p:cNvSpPr>
          <p:nvPr/>
        </p:nvSpPr>
        <p:spPr bwMode="auto">
          <a:xfrm>
            <a:off x="5250208" y="1801108"/>
            <a:ext cx="362981" cy="181991"/>
          </a:xfrm>
          <a:prstGeom prst="can">
            <a:avLst>
              <a:gd name="adj" fmla="val 44935"/>
            </a:avLst>
          </a:prstGeom>
          <a:gradFill rotWithShape="1">
            <a:gsLst>
              <a:gs pos="0">
                <a:srgbClr val="DDDDDD"/>
              </a:gs>
              <a:gs pos="50000">
                <a:srgbClr val="858585"/>
              </a:gs>
              <a:gs pos="100000">
                <a:srgbClr val="DDDDDD"/>
              </a:gs>
            </a:gsLst>
            <a:lin ang="0" scaled="1"/>
          </a:gradFill>
          <a:ln w="6350">
            <a:solidFill>
              <a:schemeClr val="tx1"/>
            </a:solidFill>
            <a:round/>
            <a:headEnd/>
            <a:tailEnd/>
          </a:ln>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cxnSp>
        <p:nvCxnSpPr>
          <p:cNvPr id="90" name="直接连接符 89"/>
          <p:cNvCxnSpPr/>
          <p:nvPr/>
        </p:nvCxnSpPr>
        <p:spPr>
          <a:xfrm>
            <a:off x="4314257" y="2712061"/>
            <a:ext cx="612968" cy="5000"/>
          </a:xfrm>
          <a:prstGeom prst="line">
            <a:avLst/>
          </a:prstGeom>
          <a:ln w="28575">
            <a:solidFill>
              <a:srgbClr val="0000FF"/>
            </a:solidFill>
            <a:headEnd type="triangle" w="sm" len="lg"/>
            <a:tailEnd type="triangle" w="sm" len="lg"/>
          </a:ln>
        </p:spPr>
        <p:style>
          <a:lnRef idx="1">
            <a:schemeClr val="accent1"/>
          </a:lnRef>
          <a:fillRef idx="0">
            <a:schemeClr val="accent1"/>
          </a:fillRef>
          <a:effectRef idx="0">
            <a:schemeClr val="accent1"/>
          </a:effectRef>
          <a:fontRef idx="minor">
            <a:schemeClr val="tx1"/>
          </a:fontRef>
        </p:style>
      </p:cxnSp>
      <p:sp>
        <p:nvSpPr>
          <p:cNvPr id="91" name="Text Box 546"/>
          <p:cNvSpPr txBox="1">
            <a:spLocks noChangeArrowheads="1"/>
          </p:cNvSpPr>
          <p:nvPr/>
        </p:nvSpPr>
        <p:spPr bwMode="auto">
          <a:xfrm rot="19917455">
            <a:off x="4182653" y="2197574"/>
            <a:ext cx="466794" cy="261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1050" b="1" dirty="0">
                <a:solidFill>
                  <a:srgbClr val="CC00CC"/>
                </a:solidFill>
                <a:latin typeface="微软雅黑" panose="020B0503020204020204" pitchFamily="34" charset="-122"/>
                <a:ea typeface="微软雅黑" panose="020B0503020204020204" pitchFamily="34" charset="-122"/>
              </a:rPr>
              <a:t>话音</a:t>
            </a:r>
          </a:p>
        </p:txBody>
      </p:sp>
      <p:cxnSp>
        <p:nvCxnSpPr>
          <p:cNvPr id="92" name="直接连接符 91"/>
          <p:cNvCxnSpPr/>
          <p:nvPr/>
        </p:nvCxnSpPr>
        <p:spPr>
          <a:xfrm flipV="1">
            <a:off x="4300257" y="2333081"/>
            <a:ext cx="317984" cy="181991"/>
          </a:xfrm>
          <a:prstGeom prst="line">
            <a:avLst/>
          </a:prstGeom>
          <a:ln>
            <a:solidFill>
              <a:srgbClr val="0000FF"/>
            </a:solidFill>
            <a:headEnd type="triangle" w="sm" len="lg"/>
            <a:tailEnd type="triangle" w="sm" len="lg"/>
          </a:ln>
        </p:spPr>
        <p:style>
          <a:lnRef idx="1">
            <a:schemeClr val="accent1"/>
          </a:lnRef>
          <a:fillRef idx="0">
            <a:schemeClr val="accent1"/>
          </a:fillRef>
          <a:effectRef idx="0">
            <a:schemeClr val="accent1"/>
          </a:effectRef>
          <a:fontRef idx="minor">
            <a:schemeClr val="tx1"/>
          </a:fontRef>
        </p:style>
      </p:cxnSp>
      <p:grpSp>
        <p:nvGrpSpPr>
          <p:cNvPr id="354" name="Group 107"/>
          <p:cNvGrpSpPr>
            <a:grpSpLocks/>
          </p:cNvGrpSpPr>
          <p:nvPr/>
        </p:nvGrpSpPr>
        <p:grpSpPr bwMode="auto">
          <a:xfrm>
            <a:off x="6431827" y="2420647"/>
            <a:ext cx="1078786" cy="642578"/>
            <a:chOff x="2248" y="820"/>
            <a:chExt cx="2248" cy="883"/>
          </a:xfrm>
        </p:grpSpPr>
        <p:grpSp>
          <p:nvGrpSpPr>
            <p:cNvPr id="355" name="Group 108"/>
            <p:cNvGrpSpPr>
              <a:grpSpLocks/>
            </p:cNvGrpSpPr>
            <p:nvPr/>
          </p:nvGrpSpPr>
          <p:grpSpPr bwMode="auto">
            <a:xfrm>
              <a:off x="3567" y="902"/>
              <a:ext cx="929" cy="759"/>
              <a:chOff x="3567" y="902"/>
              <a:chExt cx="929" cy="759"/>
            </a:xfrm>
          </p:grpSpPr>
          <p:grpSp>
            <p:nvGrpSpPr>
              <p:cNvPr id="385" name="Group 109"/>
              <p:cNvGrpSpPr>
                <a:grpSpLocks/>
              </p:cNvGrpSpPr>
              <p:nvPr/>
            </p:nvGrpSpPr>
            <p:grpSpPr bwMode="auto">
              <a:xfrm>
                <a:off x="3926" y="902"/>
                <a:ext cx="570" cy="611"/>
                <a:chOff x="3926" y="902"/>
                <a:chExt cx="570" cy="611"/>
              </a:xfrm>
            </p:grpSpPr>
            <p:grpSp>
              <p:nvGrpSpPr>
                <p:cNvPr id="390" name="Group 110"/>
                <p:cNvGrpSpPr>
                  <a:grpSpLocks/>
                </p:cNvGrpSpPr>
                <p:nvPr/>
              </p:nvGrpSpPr>
              <p:grpSpPr bwMode="auto">
                <a:xfrm>
                  <a:off x="4071" y="982"/>
                  <a:ext cx="425" cy="448"/>
                  <a:chOff x="4071" y="982"/>
                  <a:chExt cx="425" cy="448"/>
                </a:xfrm>
              </p:grpSpPr>
              <p:grpSp>
                <p:nvGrpSpPr>
                  <p:cNvPr id="400" name="Group 111"/>
                  <p:cNvGrpSpPr>
                    <a:grpSpLocks/>
                  </p:cNvGrpSpPr>
                  <p:nvPr/>
                </p:nvGrpSpPr>
                <p:grpSpPr bwMode="auto">
                  <a:xfrm>
                    <a:off x="4071" y="982"/>
                    <a:ext cx="425" cy="448"/>
                    <a:chOff x="4071" y="982"/>
                    <a:chExt cx="425" cy="448"/>
                  </a:xfrm>
                </p:grpSpPr>
                <p:grpSp>
                  <p:nvGrpSpPr>
                    <p:cNvPr id="402" name="Group 112"/>
                    <p:cNvGrpSpPr>
                      <a:grpSpLocks/>
                    </p:cNvGrpSpPr>
                    <p:nvPr/>
                  </p:nvGrpSpPr>
                  <p:grpSpPr bwMode="auto">
                    <a:xfrm>
                      <a:off x="4182" y="1010"/>
                      <a:ext cx="314" cy="366"/>
                      <a:chOff x="4182" y="1010"/>
                      <a:chExt cx="314" cy="366"/>
                    </a:xfrm>
                  </p:grpSpPr>
                  <p:grpSp>
                    <p:nvGrpSpPr>
                      <p:cNvPr id="406" name="Group 113"/>
                      <p:cNvGrpSpPr>
                        <a:grpSpLocks/>
                      </p:cNvGrpSpPr>
                      <p:nvPr/>
                    </p:nvGrpSpPr>
                    <p:grpSpPr bwMode="auto">
                      <a:xfrm>
                        <a:off x="4220" y="1010"/>
                        <a:ext cx="276" cy="366"/>
                        <a:chOff x="4220" y="1010"/>
                        <a:chExt cx="276" cy="366"/>
                      </a:xfrm>
                    </p:grpSpPr>
                    <p:sp>
                      <p:nvSpPr>
                        <p:cNvPr id="410" name="Oval 114"/>
                        <p:cNvSpPr>
                          <a:spLocks noChangeArrowheads="1"/>
                        </p:cNvSpPr>
                        <p:nvPr/>
                      </p:nvSpPr>
                      <p:spPr bwMode="auto">
                        <a:xfrm>
                          <a:off x="4365" y="1228"/>
                          <a:ext cx="131" cy="9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11" name="Oval 115"/>
                        <p:cNvSpPr>
                          <a:spLocks noChangeArrowheads="1"/>
                        </p:cNvSpPr>
                        <p:nvPr/>
                      </p:nvSpPr>
                      <p:spPr bwMode="auto">
                        <a:xfrm>
                          <a:off x="4254" y="1254"/>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12" name="Oval 116"/>
                        <p:cNvSpPr>
                          <a:spLocks noChangeArrowheads="1"/>
                        </p:cNvSpPr>
                        <p:nvPr/>
                      </p:nvSpPr>
                      <p:spPr bwMode="auto">
                        <a:xfrm>
                          <a:off x="4329" y="1091"/>
                          <a:ext cx="131" cy="9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13" name="Oval 117"/>
                        <p:cNvSpPr>
                          <a:spLocks noChangeArrowheads="1"/>
                        </p:cNvSpPr>
                        <p:nvPr/>
                      </p:nvSpPr>
                      <p:spPr bwMode="auto">
                        <a:xfrm>
                          <a:off x="4220" y="1010"/>
                          <a:ext cx="166"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14" name="Freeform 118"/>
                        <p:cNvSpPr>
                          <a:spLocks/>
                        </p:cNvSpPr>
                        <p:nvPr/>
                      </p:nvSpPr>
                      <p:spPr bwMode="auto">
                        <a:xfrm>
                          <a:off x="4332" y="1092"/>
                          <a:ext cx="113" cy="208"/>
                        </a:xfrm>
                        <a:custGeom>
                          <a:avLst/>
                          <a:gdLst>
                            <a:gd name="T0" fmla="*/ 112 w 113"/>
                            <a:gd name="T1" fmla="*/ 205 h 208"/>
                            <a:gd name="T2" fmla="*/ 63 w 113"/>
                            <a:gd name="T3" fmla="*/ 207 h 208"/>
                            <a:gd name="T4" fmla="*/ 0 w 113"/>
                            <a:gd name="T5" fmla="*/ 0 h 208"/>
                            <a:gd name="T6" fmla="*/ 70 w 113"/>
                            <a:gd name="T7" fmla="*/ 15 h 208"/>
                            <a:gd name="T8" fmla="*/ 71 w 113"/>
                            <a:gd name="T9" fmla="*/ 117 h 208"/>
                            <a:gd name="T10" fmla="*/ 112 w 113"/>
                            <a:gd name="T11" fmla="*/ 205 h 208"/>
                          </a:gdLst>
                          <a:ahLst/>
                          <a:cxnLst>
                            <a:cxn ang="0">
                              <a:pos x="T0" y="T1"/>
                            </a:cxn>
                            <a:cxn ang="0">
                              <a:pos x="T2" y="T3"/>
                            </a:cxn>
                            <a:cxn ang="0">
                              <a:pos x="T4" y="T5"/>
                            </a:cxn>
                            <a:cxn ang="0">
                              <a:pos x="T6" y="T7"/>
                            </a:cxn>
                            <a:cxn ang="0">
                              <a:pos x="T8" y="T9"/>
                            </a:cxn>
                            <a:cxn ang="0">
                              <a:pos x="T10" y="T11"/>
                            </a:cxn>
                          </a:cxnLst>
                          <a:rect l="0" t="0" r="r" b="b"/>
                          <a:pathLst>
                            <a:path w="113" h="208">
                              <a:moveTo>
                                <a:pt x="112" y="205"/>
                              </a:moveTo>
                              <a:lnTo>
                                <a:pt x="63" y="207"/>
                              </a:lnTo>
                              <a:lnTo>
                                <a:pt x="0" y="0"/>
                              </a:lnTo>
                              <a:lnTo>
                                <a:pt x="70" y="15"/>
                              </a:lnTo>
                              <a:lnTo>
                                <a:pt x="71" y="117"/>
                              </a:lnTo>
                              <a:lnTo>
                                <a:pt x="112" y="205"/>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407" name="Oval 119"/>
                      <p:cNvSpPr>
                        <a:spLocks noChangeArrowheads="1"/>
                      </p:cNvSpPr>
                      <p:nvPr/>
                    </p:nvSpPr>
                    <p:spPr bwMode="auto">
                      <a:xfrm>
                        <a:off x="4182" y="1119"/>
                        <a:ext cx="240"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08" name="Oval 120"/>
                      <p:cNvSpPr>
                        <a:spLocks noChangeArrowheads="1"/>
                      </p:cNvSpPr>
                      <p:nvPr/>
                    </p:nvSpPr>
                    <p:spPr bwMode="auto">
                      <a:xfrm>
                        <a:off x="4182" y="1228"/>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09" name="Freeform 121"/>
                      <p:cNvSpPr>
                        <a:spLocks/>
                      </p:cNvSpPr>
                      <p:nvPr/>
                    </p:nvSpPr>
                    <p:spPr bwMode="auto">
                      <a:xfrm>
                        <a:off x="4235" y="1068"/>
                        <a:ext cx="121" cy="224"/>
                      </a:xfrm>
                      <a:custGeom>
                        <a:avLst/>
                        <a:gdLst>
                          <a:gd name="T0" fmla="*/ 110 w 121"/>
                          <a:gd name="T1" fmla="*/ 38 h 224"/>
                          <a:gd name="T2" fmla="*/ 97 w 121"/>
                          <a:gd name="T3" fmla="*/ 85 h 224"/>
                          <a:gd name="T4" fmla="*/ 120 w 121"/>
                          <a:gd name="T5" fmla="*/ 192 h 224"/>
                          <a:gd name="T6" fmla="*/ 72 w 121"/>
                          <a:gd name="T7" fmla="*/ 223 h 224"/>
                          <a:gd name="T8" fmla="*/ 0 w 121"/>
                          <a:gd name="T9" fmla="*/ 95 h 224"/>
                          <a:gd name="T10" fmla="*/ 57 w 121"/>
                          <a:gd name="T11" fmla="*/ 0 h 224"/>
                          <a:gd name="T12" fmla="*/ 110 w 121"/>
                          <a:gd name="T13" fmla="*/ 38 h 224"/>
                        </a:gdLst>
                        <a:ahLst/>
                        <a:cxnLst>
                          <a:cxn ang="0">
                            <a:pos x="T0" y="T1"/>
                          </a:cxn>
                          <a:cxn ang="0">
                            <a:pos x="T2" y="T3"/>
                          </a:cxn>
                          <a:cxn ang="0">
                            <a:pos x="T4" y="T5"/>
                          </a:cxn>
                          <a:cxn ang="0">
                            <a:pos x="T6" y="T7"/>
                          </a:cxn>
                          <a:cxn ang="0">
                            <a:pos x="T8" y="T9"/>
                          </a:cxn>
                          <a:cxn ang="0">
                            <a:pos x="T10" y="T11"/>
                          </a:cxn>
                          <a:cxn ang="0">
                            <a:pos x="T12" y="T13"/>
                          </a:cxn>
                        </a:cxnLst>
                        <a:rect l="0" t="0" r="r" b="b"/>
                        <a:pathLst>
                          <a:path w="121" h="224">
                            <a:moveTo>
                              <a:pt x="110" y="38"/>
                            </a:moveTo>
                            <a:lnTo>
                              <a:pt x="97" y="85"/>
                            </a:lnTo>
                            <a:lnTo>
                              <a:pt x="120" y="192"/>
                            </a:lnTo>
                            <a:lnTo>
                              <a:pt x="72" y="223"/>
                            </a:lnTo>
                            <a:lnTo>
                              <a:pt x="0" y="95"/>
                            </a:lnTo>
                            <a:lnTo>
                              <a:pt x="57" y="0"/>
                            </a:lnTo>
                            <a:lnTo>
                              <a:pt x="110" y="3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403" name="Oval 122"/>
                    <p:cNvSpPr>
                      <a:spLocks noChangeArrowheads="1"/>
                    </p:cNvSpPr>
                    <p:nvPr/>
                  </p:nvSpPr>
                  <p:spPr bwMode="auto">
                    <a:xfrm>
                      <a:off x="4182" y="1336"/>
                      <a:ext cx="129"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04" name="Oval 123"/>
                    <p:cNvSpPr>
                      <a:spLocks noChangeArrowheads="1"/>
                    </p:cNvSpPr>
                    <p:nvPr/>
                  </p:nvSpPr>
                  <p:spPr bwMode="auto">
                    <a:xfrm>
                      <a:off x="4071" y="982"/>
                      <a:ext cx="168" cy="12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05" name="Freeform 124"/>
                    <p:cNvSpPr>
                      <a:spLocks/>
                    </p:cNvSpPr>
                    <p:nvPr/>
                  </p:nvSpPr>
                  <p:spPr bwMode="auto">
                    <a:xfrm>
                      <a:off x="4224" y="1313"/>
                      <a:ext cx="85" cy="39"/>
                    </a:xfrm>
                    <a:custGeom>
                      <a:avLst/>
                      <a:gdLst>
                        <a:gd name="T0" fmla="*/ 84 w 85"/>
                        <a:gd name="T1" fmla="*/ 24 h 39"/>
                        <a:gd name="T2" fmla="*/ 58 w 85"/>
                        <a:gd name="T3" fmla="*/ 38 h 39"/>
                        <a:gd name="T4" fmla="*/ 0 w 85"/>
                        <a:gd name="T5" fmla="*/ 18 h 39"/>
                        <a:gd name="T6" fmla="*/ 58 w 85"/>
                        <a:gd name="T7" fmla="*/ 0 h 39"/>
                        <a:gd name="T8" fmla="*/ 84 w 85"/>
                        <a:gd name="T9" fmla="*/ 24 h 39"/>
                      </a:gdLst>
                      <a:ahLst/>
                      <a:cxnLst>
                        <a:cxn ang="0">
                          <a:pos x="T0" y="T1"/>
                        </a:cxn>
                        <a:cxn ang="0">
                          <a:pos x="T2" y="T3"/>
                        </a:cxn>
                        <a:cxn ang="0">
                          <a:pos x="T4" y="T5"/>
                        </a:cxn>
                        <a:cxn ang="0">
                          <a:pos x="T6" y="T7"/>
                        </a:cxn>
                        <a:cxn ang="0">
                          <a:pos x="T8" y="T9"/>
                        </a:cxn>
                      </a:cxnLst>
                      <a:rect l="0" t="0" r="r" b="b"/>
                      <a:pathLst>
                        <a:path w="85" h="39">
                          <a:moveTo>
                            <a:pt x="84" y="24"/>
                          </a:moveTo>
                          <a:lnTo>
                            <a:pt x="58" y="38"/>
                          </a:lnTo>
                          <a:lnTo>
                            <a:pt x="0" y="18"/>
                          </a:lnTo>
                          <a:lnTo>
                            <a:pt x="58" y="0"/>
                          </a:lnTo>
                          <a:lnTo>
                            <a:pt x="84" y="24"/>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401" name="Freeform 125"/>
                  <p:cNvSpPr>
                    <a:spLocks/>
                  </p:cNvSpPr>
                  <p:nvPr/>
                </p:nvSpPr>
                <p:spPr bwMode="auto">
                  <a:xfrm>
                    <a:off x="4209" y="1042"/>
                    <a:ext cx="47" cy="68"/>
                  </a:xfrm>
                  <a:custGeom>
                    <a:avLst/>
                    <a:gdLst>
                      <a:gd name="T0" fmla="*/ 23 w 47"/>
                      <a:gd name="T1" fmla="*/ 0 h 68"/>
                      <a:gd name="T2" fmla="*/ 46 w 47"/>
                      <a:gd name="T3" fmla="*/ 1 h 68"/>
                      <a:gd name="T4" fmla="*/ 38 w 47"/>
                      <a:gd name="T5" fmla="*/ 67 h 68"/>
                      <a:gd name="T6" fmla="*/ 0 w 47"/>
                      <a:gd name="T7" fmla="*/ 54 h 68"/>
                      <a:gd name="T8" fmla="*/ 23 w 47"/>
                      <a:gd name="T9" fmla="*/ 0 h 68"/>
                    </a:gdLst>
                    <a:ahLst/>
                    <a:cxnLst>
                      <a:cxn ang="0">
                        <a:pos x="T0" y="T1"/>
                      </a:cxn>
                      <a:cxn ang="0">
                        <a:pos x="T2" y="T3"/>
                      </a:cxn>
                      <a:cxn ang="0">
                        <a:pos x="T4" y="T5"/>
                      </a:cxn>
                      <a:cxn ang="0">
                        <a:pos x="T6" y="T7"/>
                      </a:cxn>
                      <a:cxn ang="0">
                        <a:pos x="T8" y="T9"/>
                      </a:cxn>
                    </a:cxnLst>
                    <a:rect l="0" t="0" r="r" b="b"/>
                    <a:pathLst>
                      <a:path w="47" h="68">
                        <a:moveTo>
                          <a:pt x="23" y="0"/>
                        </a:moveTo>
                        <a:lnTo>
                          <a:pt x="46" y="1"/>
                        </a:lnTo>
                        <a:lnTo>
                          <a:pt x="38" y="67"/>
                        </a:lnTo>
                        <a:lnTo>
                          <a:pt x="0" y="54"/>
                        </a:lnTo>
                        <a:lnTo>
                          <a:pt x="23"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391" name="Group 126"/>
                <p:cNvGrpSpPr>
                  <a:grpSpLocks/>
                </p:cNvGrpSpPr>
                <p:nvPr/>
              </p:nvGrpSpPr>
              <p:grpSpPr bwMode="auto">
                <a:xfrm>
                  <a:off x="3926" y="902"/>
                  <a:ext cx="385" cy="556"/>
                  <a:chOff x="3926" y="902"/>
                  <a:chExt cx="385" cy="556"/>
                </a:xfrm>
              </p:grpSpPr>
              <p:sp>
                <p:nvSpPr>
                  <p:cNvPr id="394" name="Oval 127"/>
                  <p:cNvSpPr>
                    <a:spLocks noChangeArrowheads="1"/>
                  </p:cNvSpPr>
                  <p:nvPr/>
                </p:nvSpPr>
                <p:spPr bwMode="auto">
                  <a:xfrm>
                    <a:off x="3961" y="1228"/>
                    <a:ext cx="314"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95" name="Oval 128"/>
                  <p:cNvSpPr>
                    <a:spLocks noChangeArrowheads="1"/>
                  </p:cNvSpPr>
                  <p:nvPr/>
                </p:nvSpPr>
                <p:spPr bwMode="auto">
                  <a:xfrm>
                    <a:off x="3997" y="1065"/>
                    <a:ext cx="314" cy="231"/>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96" name="Oval 129"/>
                  <p:cNvSpPr>
                    <a:spLocks noChangeArrowheads="1"/>
                  </p:cNvSpPr>
                  <p:nvPr/>
                </p:nvSpPr>
                <p:spPr bwMode="auto">
                  <a:xfrm>
                    <a:off x="3926" y="902"/>
                    <a:ext cx="241"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97" name="Oval 130"/>
                  <p:cNvSpPr>
                    <a:spLocks noChangeArrowheads="1"/>
                  </p:cNvSpPr>
                  <p:nvPr/>
                </p:nvSpPr>
                <p:spPr bwMode="auto">
                  <a:xfrm>
                    <a:off x="4071" y="1010"/>
                    <a:ext cx="131"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98" name="Freeform 131"/>
                  <p:cNvSpPr>
                    <a:spLocks/>
                  </p:cNvSpPr>
                  <p:nvPr/>
                </p:nvSpPr>
                <p:spPr bwMode="auto">
                  <a:xfrm>
                    <a:off x="4000" y="990"/>
                    <a:ext cx="208" cy="202"/>
                  </a:xfrm>
                  <a:custGeom>
                    <a:avLst/>
                    <a:gdLst>
                      <a:gd name="T0" fmla="*/ 146 w 208"/>
                      <a:gd name="T1" fmla="*/ 8 h 202"/>
                      <a:gd name="T2" fmla="*/ 145 w 208"/>
                      <a:gd name="T3" fmla="*/ 32 h 202"/>
                      <a:gd name="T4" fmla="*/ 194 w 208"/>
                      <a:gd name="T5" fmla="*/ 77 h 202"/>
                      <a:gd name="T6" fmla="*/ 207 w 208"/>
                      <a:gd name="T7" fmla="*/ 82 h 202"/>
                      <a:gd name="T8" fmla="*/ 133 w 208"/>
                      <a:gd name="T9" fmla="*/ 201 h 202"/>
                      <a:gd name="T10" fmla="*/ 0 w 208"/>
                      <a:gd name="T11" fmla="*/ 0 h 202"/>
                      <a:gd name="T12" fmla="*/ 146 w 208"/>
                      <a:gd name="T13" fmla="*/ 8 h 202"/>
                    </a:gdLst>
                    <a:ahLst/>
                    <a:cxnLst>
                      <a:cxn ang="0">
                        <a:pos x="T0" y="T1"/>
                      </a:cxn>
                      <a:cxn ang="0">
                        <a:pos x="T2" y="T3"/>
                      </a:cxn>
                      <a:cxn ang="0">
                        <a:pos x="T4" y="T5"/>
                      </a:cxn>
                      <a:cxn ang="0">
                        <a:pos x="T6" y="T7"/>
                      </a:cxn>
                      <a:cxn ang="0">
                        <a:pos x="T8" y="T9"/>
                      </a:cxn>
                      <a:cxn ang="0">
                        <a:pos x="T10" y="T11"/>
                      </a:cxn>
                      <a:cxn ang="0">
                        <a:pos x="T12" y="T13"/>
                      </a:cxn>
                    </a:cxnLst>
                    <a:rect l="0" t="0" r="r" b="b"/>
                    <a:pathLst>
                      <a:path w="208" h="202">
                        <a:moveTo>
                          <a:pt x="146" y="8"/>
                        </a:moveTo>
                        <a:lnTo>
                          <a:pt x="145" y="32"/>
                        </a:lnTo>
                        <a:lnTo>
                          <a:pt x="194" y="77"/>
                        </a:lnTo>
                        <a:lnTo>
                          <a:pt x="207" y="82"/>
                        </a:lnTo>
                        <a:lnTo>
                          <a:pt x="133" y="201"/>
                        </a:lnTo>
                        <a:lnTo>
                          <a:pt x="0" y="0"/>
                        </a:lnTo>
                        <a:lnTo>
                          <a:pt x="146" y="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sp>
                <p:nvSpPr>
                  <p:cNvPr id="399" name="Freeform 132"/>
                  <p:cNvSpPr>
                    <a:spLocks/>
                  </p:cNvSpPr>
                  <p:nvPr/>
                </p:nvSpPr>
                <p:spPr bwMode="auto">
                  <a:xfrm>
                    <a:off x="4103" y="1271"/>
                    <a:ext cx="133" cy="54"/>
                  </a:xfrm>
                  <a:custGeom>
                    <a:avLst/>
                    <a:gdLst>
                      <a:gd name="T0" fmla="*/ 117 w 133"/>
                      <a:gd name="T1" fmla="*/ 8 h 54"/>
                      <a:gd name="T2" fmla="*/ 132 w 133"/>
                      <a:gd name="T3" fmla="*/ 25 h 54"/>
                      <a:gd name="T4" fmla="*/ 0 w 133"/>
                      <a:gd name="T5" fmla="*/ 53 h 54"/>
                      <a:gd name="T6" fmla="*/ 4 w 133"/>
                      <a:gd name="T7" fmla="*/ 0 h 54"/>
                      <a:gd name="T8" fmla="*/ 117 w 133"/>
                      <a:gd name="T9" fmla="*/ 8 h 54"/>
                    </a:gdLst>
                    <a:ahLst/>
                    <a:cxnLst>
                      <a:cxn ang="0">
                        <a:pos x="T0" y="T1"/>
                      </a:cxn>
                      <a:cxn ang="0">
                        <a:pos x="T2" y="T3"/>
                      </a:cxn>
                      <a:cxn ang="0">
                        <a:pos x="T4" y="T5"/>
                      </a:cxn>
                      <a:cxn ang="0">
                        <a:pos x="T6" y="T7"/>
                      </a:cxn>
                      <a:cxn ang="0">
                        <a:pos x="T8" y="T9"/>
                      </a:cxn>
                    </a:cxnLst>
                    <a:rect l="0" t="0" r="r" b="b"/>
                    <a:pathLst>
                      <a:path w="133" h="54">
                        <a:moveTo>
                          <a:pt x="117" y="8"/>
                        </a:moveTo>
                        <a:lnTo>
                          <a:pt x="132" y="25"/>
                        </a:lnTo>
                        <a:lnTo>
                          <a:pt x="0" y="53"/>
                        </a:lnTo>
                        <a:lnTo>
                          <a:pt x="4" y="0"/>
                        </a:lnTo>
                        <a:lnTo>
                          <a:pt x="117" y="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392" name="Oval 133"/>
                <p:cNvSpPr>
                  <a:spLocks noChangeArrowheads="1"/>
                </p:cNvSpPr>
                <p:nvPr/>
              </p:nvSpPr>
              <p:spPr bwMode="auto">
                <a:xfrm>
                  <a:off x="3926" y="1391"/>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93" name="Freeform 134"/>
                <p:cNvSpPr>
                  <a:spLocks/>
                </p:cNvSpPr>
                <p:nvPr/>
              </p:nvSpPr>
              <p:spPr bwMode="auto">
                <a:xfrm>
                  <a:off x="4041" y="1378"/>
                  <a:ext cx="87" cy="65"/>
                </a:xfrm>
                <a:custGeom>
                  <a:avLst/>
                  <a:gdLst>
                    <a:gd name="T0" fmla="*/ 34 w 87"/>
                    <a:gd name="T1" fmla="*/ 64 h 65"/>
                    <a:gd name="T2" fmla="*/ 86 w 87"/>
                    <a:gd name="T3" fmla="*/ 41 h 65"/>
                    <a:gd name="T4" fmla="*/ 27 w 87"/>
                    <a:gd name="T5" fmla="*/ 0 h 65"/>
                    <a:gd name="T6" fmla="*/ 0 w 87"/>
                    <a:gd name="T7" fmla="*/ 23 h 65"/>
                    <a:gd name="T8" fmla="*/ 34 w 87"/>
                    <a:gd name="T9" fmla="*/ 64 h 65"/>
                  </a:gdLst>
                  <a:ahLst/>
                  <a:cxnLst>
                    <a:cxn ang="0">
                      <a:pos x="T0" y="T1"/>
                    </a:cxn>
                    <a:cxn ang="0">
                      <a:pos x="T2" y="T3"/>
                    </a:cxn>
                    <a:cxn ang="0">
                      <a:pos x="T4" y="T5"/>
                    </a:cxn>
                    <a:cxn ang="0">
                      <a:pos x="T6" y="T7"/>
                    </a:cxn>
                    <a:cxn ang="0">
                      <a:pos x="T8" y="T9"/>
                    </a:cxn>
                  </a:cxnLst>
                  <a:rect l="0" t="0" r="r" b="b"/>
                  <a:pathLst>
                    <a:path w="87" h="65">
                      <a:moveTo>
                        <a:pt x="34" y="64"/>
                      </a:moveTo>
                      <a:lnTo>
                        <a:pt x="86" y="41"/>
                      </a:lnTo>
                      <a:lnTo>
                        <a:pt x="27" y="0"/>
                      </a:lnTo>
                      <a:lnTo>
                        <a:pt x="0" y="23"/>
                      </a:lnTo>
                      <a:lnTo>
                        <a:pt x="34" y="64"/>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386" name="Oval 135"/>
              <p:cNvSpPr>
                <a:spLocks noChangeArrowheads="1"/>
              </p:cNvSpPr>
              <p:nvPr/>
            </p:nvSpPr>
            <p:spPr bwMode="auto">
              <a:xfrm>
                <a:off x="3567" y="1513"/>
                <a:ext cx="204" cy="14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87" name="Oval 136"/>
              <p:cNvSpPr>
                <a:spLocks noChangeArrowheads="1"/>
              </p:cNvSpPr>
              <p:nvPr/>
            </p:nvSpPr>
            <p:spPr bwMode="auto">
              <a:xfrm>
                <a:off x="3742" y="1513"/>
                <a:ext cx="168" cy="12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88" name="Oval 137"/>
              <p:cNvSpPr>
                <a:spLocks noChangeArrowheads="1"/>
              </p:cNvSpPr>
              <p:nvPr/>
            </p:nvSpPr>
            <p:spPr bwMode="auto">
              <a:xfrm>
                <a:off x="3843" y="1469"/>
                <a:ext cx="166" cy="12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89" name="Freeform 138"/>
              <p:cNvSpPr>
                <a:spLocks/>
              </p:cNvSpPr>
              <p:nvPr/>
            </p:nvSpPr>
            <p:spPr bwMode="auto">
              <a:xfrm>
                <a:off x="3696" y="1448"/>
                <a:ext cx="345" cy="171"/>
              </a:xfrm>
              <a:custGeom>
                <a:avLst/>
                <a:gdLst>
                  <a:gd name="T0" fmla="*/ 321 w 345"/>
                  <a:gd name="T1" fmla="*/ 49 h 171"/>
                  <a:gd name="T2" fmla="*/ 288 w 345"/>
                  <a:gd name="T3" fmla="*/ 60 h 171"/>
                  <a:gd name="T4" fmla="*/ 195 w 345"/>
                  <a:gd name="T5" fmla="*/ 129 h 171"/>
                  <a:gd name="T6" fmla="*/ 174 w 345"/>
                  <a:gd name="T7" fmla="*/ 158 h 171"/>
                  <a:gd name="T8" fmla="*/ 73 w 345"/>
                  <a:gd name="T9" fmla="*/ 158 h 171"/>
                  <a:gd name="T10" fmla="*/ 52 w 345"/>
                  <a:gd name="T11" fmla="*/ 170 h 171"/>
                  <a:gd name="T12" fmla="*/ 0 w 345"/>
                  <a:gd name="T13" fmla="*/ 119 h 171"/>
                  <a:gd name="T14" fmla="*/ 233 w 345"/>
                  <a:gd name="T15" fmla="*/ 0 h 171"/>
                  <a:gd name="T16" fmla="*/ 344 w 345"/>
                  <a:gd name="T17" fmla="*/ 27 h 171"/>
                  <a:gd name="T18" fmla="*/ 321 w 345"/>
                  <a:gd name="T19" fmla="*/ 4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5" h="171">
                    <a:moveTo>
                      <a:pt x="321" y="49"/>
                    </a:moveTo>
                    <a:lnTo>
                      <a:pt x="288" y="60"/>
                    </a:lnTo>
                    <a:lnTo>
                      <a:pt x="195" y="129"/>
                    </a:lnTo>
                    <a:lnTo>
                      <a:pt x="174" y="158"/>
                    </a:lnTo>
                    <a:lnTo>
                      <a:pt x="73" y="158"/>
                    </a:lnTo>
                    <a:lnTo>
                      <a:pt x="52" y="170"/>
                    </a:lnTo>
                    <a:lnTo>
                      <a:pt x="0" y="119"/>
                    </a:lnTo>
                    <a:lnTo>
                      <a:pt x="233" y="0"/>
                    </a:lnTo>
                    <a:lnTo>
                      <a:pt x="344" y="27"/>
                    </a:lnTo>
                    <a:lnTo>
                      <a:pt x="321" y="49"/>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356" name="Group 139"/>
            <p:cNvGrpSpPr>
              <a:grpSpLocks/>
            </p:cNvGrpSpPr>
            <p:nvPr/>
          </p:nvGrpSpPr>
          <p:grpSpPr bwMode="auto">
            <a:xfrm>
              <a:off x="2248" y="907"/>
              <a:ext cx="556" cy="525"/>
              <a:chOff x="2248" y="907"/>
              <a:chExt cx="556" cy="525"/>
            </a:xfrm>
          </p:grpSpPr>
          <p:grpSp>
            <p:nvGrpSpPr>
              <p:cNvPr id="370" name="Group 140"/>
              <p:cNvGrpSpPr>
                <a:grpSpLocks/>
              </p:cNvGrpSpPr>
              <p:nvPr/>
            </p:nvGrpSpPr>
            <p:grpSpPr bwMode="auto">
              <a:xfrm>
                <a:off x="2248" y="982"/>
                <a:ext cx="299" cy="314"/>
                <a:chOff x="2248" y="982"/>
                <a:chExt cx="299" cy="314"/>
              </a:xfrm>
            </p:grpSpPr>
            <p:sp>
              <p:nvSpPr>
                <p:cNvPr id="381" name="Oval 141"/>
                <p:cNvSpPr>
                  <a:spLocks noChangeArrowheads="1"/>
                </p:cNvSpPr>
                <p:nvPr/>
              </p:nvSpPr>
              <p:spPr bwMode="auto">
                <a:xfrm>
                  <a:off x="2248" y="1091"/>
                  <a:ext cx="129" cy="9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82" name="Oval 142"/>
                <p:cNvSpPr>
                  <a:spLocks noChangeArrowheads="1"/>
                </p:cNvSpPr>
                <p:nvPr/>
              </p:nvSpPr>
              <p:spPr bwMode="auto">
                <a:xfrm>
                  <a:off x="2270" y="1174"/>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83" name="Oval 143"/>
                <p:cNvSpPr>
                  <a:spLocks noChangeArrowheads="1"/>
                </p:cNvSpPr>
                <p:nvPr/>
              </p:nvSpPr>
              <p:spPr bwMode="auto">
                <a:xfrm>
                  <a:off x="2307" y="982"/>
                  <a:ext cx="240"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84" name="Freeform 144"/>
                <p:cNvSpPr>
                  <a:spLocks/>
                </p:cNvSpPr>
                <p:nvPr/>
              </p:nvSpPr>
              <p:spPr bwMode="auto">
                <a:xfrm>
                  <a:off x="2291" y="1104"/>
                  <a:ext cx="84" cy="95"/>
                </a:xfrm>
                <a:custGeom>
                  <a:avLst/>
                  <a:gdLst>
                    <a:gd name="T0" fmla="*/ 47 w 84"/>
                    <a:gd name="T1" fmla="*/ 0 h 95"/>
                    <a:gd name="T2" fmla="*/ 0 w 84"/>
                    <a:gd name="T3" fmla="*/ 18 h 95"/>
                    <a:gd name="T4" fmla="*/ 1 w 84"/>
                    <a:gd name="T5" fmla="*/ 76 h 95"/>
                    <a:gd name="T6" fmla="*/ 16 w 84"/>
                    <a:gd name="T7" fmla="*/ 94 h 95"/>
                    <a:gd name="T8" fmla="*/ 83 w 84"/>
                    <a:gd name="T9" fmla="*/ 76 h 95"/>
                    <a:gd name="T10" fmla="*/ 47 w 84"/>
                    <a:gd name="T11" fmla="*/ 0 h 95"/>
                  </a:gdLst>
                  <a:ahLst/>
                  <a:cxnLst>
                    <a:cxn ang="0">
                      <a:pos x="T0" y="T1"/>
                    </a:cxn>
                    <a:cxn ang="0">
                      <a:pos x="T2" y="T3"/>
                    </a:cxn>
                    <a:cxn ang="0">
                      <a:pos x="T4" y="T5"/>
                    </a:cxn>
                    <a:cxn ang="0">
                      <a:pos x="T6" y="T7"/>
                    </a:cxn>
                    <a:cxn ang="0">
                      <a:pos x="T8" y="T9"/>
                    </a:cxn>
                    <a:cxn ang="0">
                      <a:pos x="T10" y="T11"/>
                    </a:cxn>
                  </a:cxnLst>
                  <a:rect l="0" t="0" r="r" b="b"/>
                  <a:pathLst>
                    <a:path w="84" h="95">
                      <a:moveTo>
                        <a:pt x="47" y="0"/>
                      </a:moveTo>
                      <a:lnTo>
                        <a:pt x="0" y="18"/>
                      </a:lnTo>
                      <a:lnTo>
                        <a:pt x="1" y="76"/>
                      </a:lnTo>
                      <a:lnTo>
                        <a:pt x="16" y="94"/>
                      </a:lnTo>
                      <a:lnTo>
                        <a:pt x="83" y="76"/>
                      </a:lnTo>
                      <a:lnTo>
                        <a:pt x="47"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371" name="Group 145"/>
              <p:cNvGrpSpPr>
                <a:grpSpLocks/>
              </p:cNvGrpSpPr>
              <p:nvPr/>
            </p:nvGrpSpPr>
            <p:grpSpPr bwMode="auto">
              <a:xfrm>
                <a:off x="2344" y="907"/>
                <a:ext cx="460" cy="525"/>
                <a:chOff x="2344" y="907"/>
                <a:chExt cx="460" cy="525"/>
              </a:xfrm>
            </p:grpSpPr>
            <p:sp>
              <p:nvSpPr>
                <p:cNvPr id="373" name="Oval 146"/>
                <p:cNvSpPr>
                  <a:spLocks noChangeArrowheads="1"/>
                </p:cNvSpPr>
                <p:nvPr/>
              </p:nvSpPr>
              <p:spPr bwMode="auto">
                <a:xfrm>
                  <a:off x="2491" y="929"/>
                  <a:ext cx="313"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74" name="Oval 147"/>
                <p:cNvSpPr>
                  <a:spLocks noChangeArrowheads="1"/>
                </p:cNvSpPr>
                <p:nvPr/>
              </p:nvSpPr>
              <p:spPr bwMode="auto">
                <a:xfrm>
                  <a:off x="2344" y="1091"/>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75" name="Oval 148"/>
                <p:cNvSpPr>
                  <a:spLocks noChangeArrowheads="1"/>
                </p:cNvSpPr>
                <p:nvPr/>
              </p:nvSpPr>
              <p:spPr bwMode="auto">
                <a:xfrm>
                  <a:off x="2380" y="1174"/>
                  <a:ext cx="242" cy="17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76" name="Oval 149"/>
                <p:cNvSpPr>
                  <a:spLocks noChangeArrowheads="1"/>
                </p:cNvSpPr>
                <p:nvPr/>
              </p:nvSpPr>
              <p:spPr bwMode="auto">
                <a:xfrm>
                  <a:off x="2454" y="1254"/>
                  <a:ext cx="240" cy="17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77" name="Oval 150"/>
                <p:cNvSpPr>
                  <a:spLocks noChangeArrowheads="1"/>
                </p:cNvSpPr>
                <p:nvPr/>
              </p:nvSpPr>
              <p:spPr bwMode="auto">
                <a:xfrm>
                  <a:off x="2471" y="1042"/>
                  <a:ext cx="214" cy="151"/>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78" name="Oval 151"/>
                <p:cNvSpPr>
                  <a:spLocks noChangeArrowheads="1"/>
                </p:cNvSpPr>
                <p:nvPr/>
              </p:nvSpPr>
              <p:spPr bwMode="auto">
                <a:xfrm>
                  <a:off x="2656" y="907"/>
                  <a:ext cx="129"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79" name="Freeform 152"/>
                <p:cNvSpPr>
                  <a:spLocks/>
                </p:cNvSpPr>
                <p:nvPr/>
              </p:nvSpPr>
              <p:spPr bwMode="auto">
                <a:xfrm>
                  <a:off x="2541" y="1010"/>
                  <a:ext cx="151" cy="76"/>
                </a:xfrm>
                <a:custGeom>
                  <a:avLst/>
                  <a:gdLst>
                    <a:gd name="T0" fmla="*/ 0 w 151"/>
                    <a:gd name="T1" fmla="*/ 20 h 76"/>
                    <a:gd name="T2" fmla="*/ 19 w 151"/>
                    <a:gd name="T3" fmla="*/ 56 h 76"/>
                    <a:gd name="T4" fmla="*/ 150 w 151"/>
                    <a:gd name="T5" fmla="*/ 75 h 76"/>
                    <a:gd name="T6" fmla="*/ 150 w 151"/>
                    <a:gd name="T7" fmla="*/ 28 h 76"/>
                    <a:gd name="T8" fmla="*/ 9 w 151"/>
                    <a:gd name="T9" fmla="*/ 0 h 76"/>
                    <a:gd name="T10" fmla="*/ 0 w 151"/>
                    <a:gd name="T11" fmla="*/ 20 h 76"/>
                  </a:gdLst>
                  <a:ahLst/>
                  <a:cxnLst>
                    <a:cxn ang="0">
                      <a:pos x="T0" y="T1"/>
                    </a:cxn>
                    <a:cxn ang="0">
                      <a:pos x="T2" y="T3"/>
                    </a:cxn>
                    <a:cxn ang="0">
                      <a:pos x="T4" y="T5"/>
                    </a:cxn>
                    <a:cxn ang="0">
                      <a:pos x="T6" y="T7"/>
                    </a:cxn>
                    <a:cxn ang="0">
                      <a:pos x="T8" y="T9"/>
                    </a:cxn>
                    <a:cxn ang="0">
                      <a:pos x="T10" y="T11"/>
                    </a:cxn>
                  </a:cxnLst>
                  <a:rect l="0" t="0" r="r" b="b"/>
                  <a:pathLst>
                    <a:path w="151" h="76">
                      <a:moveTo>
                        <a:pt x="0" y="20"/>
                      </a:moveTo>
                      <a:lnTo>
                        <a:pt x="19" y="56"/>
                      </a:lnTo>
                      <a:lnTo>
                        <a:pt x="150" y="75"/>
                      </a:lnTo>
                      <a:lnTo>
                        <a:pt x="150" y="28"/>
                      </a:lnTo>
                      <a:lnTo>
                        <a:pt x="9" y="0"/>
                      </a:lnTo>
                      <a:lnTo>
                        <a:pt x="0" y="2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sp>
              <p:nvSpPr>
                <p:cNvPr id="380" name="Freeform 153"/>
                <p:cNvSpPr>
                  <a:spLocks/>
                </p:cNvSpPr>
                <p:nvPr/>
              </p:nvSpPr>
              <p:spPr bwMode="auto">
                <a:xfrm>
                  <a:off x="2394" y="1149"/>
                  <a:ext cx="172" cy="159"/>
                </a:xfrm>
                <a:custGeom>
                  <a:avLst/>
                  <a:gdLst>
                    <a:gd name="T0" fmla="*/ 106 w 172"/>
                    <a:gd name="T1" fmla="*/ 0 h 159"/>
                    <a:gd name="T2" fmla="*/ 0 w 172"/>
                    <a:gd name="T3" fmla="*/ 40 h 159"/>
                    <a:gd name="T4" fmla="*/ 44 w 172"/>
                    <a:gd name="T5" fmla="*/ 71 h 159"/>
                    <a:gd name="T6" fmla="*/ 50 w 172"/>
                    <a:gd name="T7" fmla="*/ 148 h 159"/>
                    <a:gd name="T8" fmla="*/ 75 w 172"/>
                    <a:gd name="T9" fmla="*/ 158 h 159"/>
                    <a:gd name="T10" fmla="*/ 164 w 172"/>
                    <a:gd name="T11" fmla="*/ 108 h 159"/>
                    <a:gd name="T12" fmla="*/ 171 w 172"/>
                    <a:gd name="T13" fmla="*/ 16 h 159"/>
                    <a:gd name="T14" fmla="*/ 106 w 172"/>
                    <a:gd name="T15" fmla="*/ 0 h 1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 h="159">
                      <a:moveTo>
                        <a:pt x="106" y="0"/>
                      </a:moveTo>
                      <a:lnTo>
                        <a:pt x="0" y="40"/>
                      </a:lnTo>
                      <a:lnTo>
                        <a:pt x="44" y="71"/>
                      </a:lnTo>
                      <a:lnTo>
                        <a:pt x="50" y="148"/>
                      </a:lnTo>
                      <a:lnTo>
                        <a:pt x="75" y="158"/>
                      </a:lnTo>
                      <a:lnTo>
                        <a:pt x="164" y="108"/>
                      </a:lnTo>
                      <a:lnTo>
                        <a:pt x="171" y="16"/>
                      </a:lnTo>
                      <a:lnTo>
                        <a:pt x="106"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372" name="Freeform 154"/>
              <p:cNvSpPr>
                <a:spLocks/>
              </p:cNvSpPr>
              <p:nvPr/>
            </p:nvSpPr>
            <p:spPr bwMode="auto">
              <a:xfrm>
                <a:off x="2650" y="963"/>
                <a:ext cx="88" cy="75"/>
              </a:xfrm>
              <a:custGeom>
                <a:avLst/>
                <a:gdLst>
                  <a:gd name="T0" fmla="*/ 0 w 88"/>
                  <a:gd name="T1" fmla="*/ 39 h 75"/>
                  <a:gd name="T2" fmla="*/ 37 w 88"/>
                  <a:gd name="T3" fmla="*/ 0 h 75"/>
                  <a:gd name="T4" fmla="*/ 87 w 88"/>
                  <a:gd name="T5" fmla="*/ 39 h 75"/>
                  <a:gd name="T6" fmla="*/ 45 w 88"/>
                  <a:gd name="T7" fmla="*/ 74 h 75"/>
                  <a:gd name="T8" fmla="*/ 0 w 88"/>
                  <a:gd name="T9" fmla="*/ 39 h 75"/>
                </a:gdLst>
                <a:ahLst/>
                <a:cxnLst>
                  <a:cxn ang="0">
                    <a:pos x="T0" y="T1"/>
                  </a:cxn>
                  <a:cxn ang="0">
                    <a:pos x="T2" y="T3"/>
                  </a:cxn>
                  <a:cxn ang="0">
                    <a:pos x="T4" y="T5"/>
                  </a:cxn>
                  <a:cxn ang="0">
                    <a:pos x="T6" y="T7"/>
                  </a:cxn>
                  <a:cxn ang="0">
                    <a:pos x="T8" y="T9"/>
                  </a:cxn>
                </a:cxnLst>
                <a:rect l="0" t="0" r="r" b="b"/>
                <a:pathLst>
                  <a:path w="88" h="75">
                    <a:moveTo>
                      <a:pt x="0" y="39"/>
                    </a:moveTo>
                    <a:lnTo>
                      <a:pt x="37" y="0"/>
                    </a:lnTo>
                    <a:lnTo>
                      <a:pt x="87" y="39"/>
                    </a:lnTo>
                    <a:lnTo>
                      <a:pt x="45" y="74"/>
                    </a:lnTo>
                    <a:lnTo>
                      <a:pt x="0" y="39"/>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357" name="Group 155"/>
            <p:cNvGrpSpPr>
              <a:grpSpLocks/>
            </p:cNvGrpSpPr>
            <p:nvPr/>
          </p:nvGrpSpPr>
          <p:grpSpPr bwMode="auto">
            <a:xfrm>
              <a:off x="2529" y="820"/>
              <a:ext cx="1638" cy="883"/>
              <a:chOff x="2529" y="820"/>
              <a:chExt cx="1638" cy="883"/>
            </a:xfrm>
          </p:grpSpPr>
          <p:sp>
            <p:nvSpPr>
              <p:cNvPr id="358" name="Oval 156"/>
              <p:cNvSpPr>
                <a:spLocks noChangeArrowheads="1"/>
              </p:cNvSpPr>
              <p:nvPr/>
            </p:nvSpPr>
            <p:spPr bwMode="auto">
              <a:xfrm>
                <a:off x="3042" y="848"/>
                <a:ext cx="388" cy="28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59" name="Oval 157"/>
              <p:cNvSpPr>
                <a:spLocks noChangeArrowheads="1"/>
              </p:cNvSpPr>
              <p:nvPr/>
            </p:nvSpPr>
            <p:spPr bwMode="auto">
              <a:xfrm>
                <a:off x="3374" y="820"/>
                <a:ext cx="313"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60" name="Oval 158"/>
              <p:cNvSpPr>
                <a:spLocks noChangeArrowheads="1"/>
              </p:cNvSpPr>
              <p:nvPr/>
            </p:nvSpPr>
            <p:spPr bwMode="auto">
              <a:xfrm>
                <a:off x="3668" y="1065"/>
                <a:ext cx="499" cy="36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61" name="Oval 159"/>
              <p:cNvSpPr>
                <a:spLocks noChangeArrowheads="1"/>
              </p:cNvSpPr>
              <p:nvPr/>
            </p:nvSpPr>
            <p:spPr bwMode="auto">
              <a:xfrm>
                <a:off x="2712" y="1228"/>
                <a:ext cx="570" cy="42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62" name="Oval 160"/>
              <p:cNvSpPr>
                <a:spLocks noChangeArrowheads="1"/>
              </p:cNvSpPr>
              <p:nvPr/>
            </p:nvSpPr>
            <p:spPr bwMode="auto">
              <a:xfrm>
                <a:off x="3521" y="1282"/>
                <a:ext cx="422" cy="31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63" name="Oval 161"/>
              <p:cNvSpPr>
                <a:spLocks noChangeArrowheads="1"/>
              </p:cNvSpPr>
              <p:nvPr/>
            </p:nvSpPr>
            <p:spPr bwMode="auto">
              <a:xfrm>
                <a:off x="2564" y="1310"/>
                <a:ext cx="315" cy="229"/>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64" name="Oval 162"/>
              <p:cNvSpPr>
                <a:spLocks noChangeArrowheads="1"/>
              </p:cNvSpPr>
              <p:nvPr/>
            </p:nvSpPr>
            <p:spPr bwMode="auto">
              <a:xfrm>
                <a:off x="2529" y="1119"/>
                <a:ext cx="312"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65" name="Oval 163"/>
              <p:cNvSpPr>
                <a:spLocks noChangeArrowheads="1"/>
              </p:cNvSpPr>
              <p:nvPr/>
            </p:nvSpPr>
            <p:spPr bwMode="auto">
              <a:xfrm>
                <a:off x="2675" y="902"/>
                <a:ext cx="498" cy="36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66" name="Oval 164"/>
              <p:cNvSpPr>
                <a:spLocks noChangeArrowheads="1"/>
              </p:cNvSpPr>
              <p:nvPr/>
            </p:nvSpPr>
            <p:spPr bwMode="auto">
              <a:xfrm>
                <a:off x="3115" y="1336"/>
                <a:ext cx="500" cy="36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67" name="Oval 165"/>
              <p:cNvSpPr>
                <a:spLocks noChangeArrowheads="1"/>
              </p:cNvSpPr>
              <p:nvPr/>
            </p:nvSpPr>
            <p:spPr bwMode="auto">
              <a:xfrm>
                <a:off x="3742" y="929"/>
                <a:ext cx="386" cy="28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68" name="Oval 166"/>
              <p:cNvSpPr>
                <a:spLocks noChangeArrowheads="1"/>
              </p:cNvSpPr>
              <p:nvPr/>
            </p:nvSpPr>
            <p:spPr bwMode="auto">
              <a:xfrm>
                <a:off x="3631" y="820"/>
                <a:ext cx="351" cy="25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69" name="Freeform 167"/>
              <p:cNvSpPr>
                <a:spLocks/>
              </p:cNvSpPr>
              <p:nvPr/>
            </p:nvSpPr>
            <p:spPr bwMode="auto">
              <a:xfrm>
                <a:off x="2661" y="889"/>
                <a:ext cx="1415" cy="700"/>
              </a:xfrm>
              <a:custGeom>
                <a:avLst/>
                <a:gdLst>
                  <a:gd name="T0" fmla="*/ 436 w 1415"/>
                  <a:gd name="T1" fmla="*/ 70 h 700"/>
                  <a:gd name="T2" fmla="*/ 494 w 1415"/>
                  <a:gd name="T3" fmla="*/ 20 h 700"/>
                  <a:gd name="T4" fmla="*/ 759 w 1415"/>
                  <a:gd name="T5" fmla="*/ 24 h 700"/>
                  <a:gd name="T6" fmla="*/ 947 w 1415"/>
                  <a:gd name="T7" fmla="*/ 0 h 700"/>
                  <a:gd name="T8" fmla="*/ 1180 w 1415"/>
                  <a:gd name="T9" fmla="*/ 83 h 700"/>
                  <a:gd name="T10" fmla="*/ 1300 w 1415"/>
                  <a:gd name="T11" fmla="*/ 60 h 700"/>
                  <a:gd name="T12" fmla="*/ 1362 w 1415"/>
                  <a:gd name="T13" fmla="*/ 70 h 700"/>
                  <a:gd name="T14" fmla="*/ 1376 w 1415"/>
                  <a:gd name="T15" fmla="*/ 278 h 700"/>
                  <a:gd name="T16" fmla="*/ 1414 w 1415"/>
                  <a:gd name="T17" fmla="*/ 311 h 700"/>
                  <a:gd name="T18" fmla="*/ 1304 w 1415"/>
                  <a:gd name="T19" fmla="*/ 472 h 700"/>
                  <a:gd name="T20" fmla="*/ 1185 w 1415"/>
                  <a:gd name="T21" fmla="*/ 363 h 700"/>
                  <a:gd name="T22" fmla="*/ 1153 w 1415"/>
                  <a:gd name="T23" fmla="*/ 418 h 700"/>
                  <a:gd name="T24" fmla="*/ 986 w 1415"/>
                  <a:gd name="T25" fmla="*/ 640 h 700"/>
                  <a:gd name="T26" fmla="*/ 427 w 1415"/>
                  <a:gd name="T27" fmla="*/ 699 h 700"/>
                  <a:gd name="T28" fmla="*/ 135 w 1415"/>
                  <a:gd name="T29" fmla="*/ 655 h 700"/>
                  <a:gd name="T30" fmla="*/ 45 w 1415"/>
                  <a:gd name="T31" fmla="*/ 519 h 700"/>
                  <a:gd name="T32" fmla="*/ 45 w 1415"/>
                  <a:gd name="T33" fmla="*/ 379 h 700"/>
                  <a:gd name="T34" fmla="*/ 0 w 1415"/>
                  <a:gd name="T35" fmla="*/ 261 h 700"/>
                  <a:gd name="T36" fmla="*/ 436 w 1415"/>
                  <a:gd name="T37" fmla="*/ 70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15" h="700">
                    <a:moveTo>
                      <a:pt x="436" y="70"/>
                    </a:moveTo>
                    <a:lnTo>
                      <a:pt x="494" y="20"/>
                    </a:lnTo>
                    <a:lnTo>
                      <a:pt x="759" y="24"/>
                    </a:lnTo>
                    <a:lnTo>
                      <a:pt x="947" y="0"/>
                    </a:lnTo>
                    <a:lnTo>
                      <a:pt x="1180" y="83"/>
                    </a:lnTo>
                    <a:lnTo>
                      <a:pt x="1300" y="60"/>
                    </a:lnTo>
                    <a:lnTo>
                      <a:pt x="1362" y="70"/>
                    </a:lnTo>
                    <a:lnTo>
                      <a:pt x="1376" y="278"/>
                    </a:lnTo>
                    <a:lnTo>
                      <a:pt x="1414" y="311"/>
                    </a:lnTo>
                    <a:lnTo>
                      <a:pt x="1304" y="472"/>
                    </a:lnTo>
                    <a:lnTo>
                      <a:pt x="1185" y="363"/>
                    </a:lnTo>
                    <a:lnTo>
                      <a:pt x="1153" y="418"/>
                    </a:lnTo>
                    <a:lnTo>
                      <a:pt x="986" y="640"/>
                    </a:lnTo>
                    <a:lnTo>
                      <a:pt x="427" y="699"/>
                    </a:lnTo>
                    <a:lnTo>
                      <a:pt x="135" y="655"/>
                    </a:lnTo>
                    <a:lnTo>
                      <a:pt x="45" y="519"/>
                    </a:lnTo>
                    <a:lnTo>
                      <a:pt x="45" y="379"/>
                    </a:lnTo>
                    <a:lnTo>
                      <a:pt x="0" y="261"/>
                    </a:lnTo>
                    <a:lnTo>
                      <a:pt x="436" y="7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sp>
        <p:nvSpPr>
          <p:cNvPr id="65" name="Text Box 426"/>
          <p:cNvSpPr txBox="1">
            <a:spLocks noChangeArrowheads="1"/>
          </p:cNvSpPr>
          <p:nvPr/>
        </p:nvSpPr>
        <p:spPr bwMode="auto">
          <a:xfrm>
            <a:off x="6624949" y="2622456"/>
            <a:ext cx="646331"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1200" b="1" dirty="0">
                <a:latin typeface="微软雅黑" panose="020B0503020204020204" pitchFamily="34" charset="-122"/>
                <a:ea typeface="微软雅黑" panose="020B0503020204020204" pitchFamily="34" charset="-122"/>
              </a:rPr>
              <a:t>互联网</a:t>
            </a:r>
          </a:p>
        </p:txBody>
      </p:sp>
      <p:grpSp>
        <p:nvGrpSpPr>
          <p:cNvPr id="6" name="组合 5"/>
          <p:cNvGrpSpPr/>
          <p:nvPr/>
        </p:nvGrpSpPr>
        <p:grpSpPr>
          <a:xfrm>
            <a:off x="1066009" y="1234984"/>
            <a:ext cx="2105877" cy="430887"/>
            <a:chOff x="1415520" y="1234984"/>
            <a:chExt cx="2105877" cy="430887"/>
          </a:xfrm>
        </p:grpSpPr>
        <p:sp>
          <p:nvSpPr>
            <p:cNvPr id="47" name="Rectangle 539"/>
            <p:cNvSpPr>
              <a:spLocks noChangeArrowheads="1"/>
            </p:cNvSpPr>
            <p:nvPr/>
          </p:nvSpPr>
          <p:spPr bwMode="auto">
            <a:xfrm>
              <a:off x="1415520" y="1258384"/>
              <a:ext cx="2086892" cy="362982"/>
            </a:xfrm>
            <a:prstGeom prst="rect">
              <a:avLst/>
            </a:prstGeom>
            <a:ln>
              <a:headEnd/>
              <a:tailEnd/>
            </a:ln>
            <a:extLst/>
          </p:spPr>
          <p:style>
            <a:lnRef idx="2">
              <a:schemeClr val="dk1"/>
            </a:lnRef>
            <a:fillRef idx="1">
              <a:schemeClr val="lt1"/>
            </a:fillRef>
            <a:effectRef idx="0">
              <a:schemeClr val="dk1"/>
            </a:effectRef>
            <a:fontRef idx="minor">
              <a:schemeClr val="dk1"/>
            </a:fontRef>
          </p:style>
          <p:txBody>
            <a:bodyPr wrap="none" anchor="ctr"/>
            <a:lstStyle/>
            <a:p>
              <a:r>
                <a:rPr lang="en-US" altLang="zh-CN" sz="1100" b="1" dirty="0" smtClean="0">
                  <a:latin typeface="微软雅黑" panose="020B0503020204020204" pitchFamily="34" charset="-122"/>
                  <a:ea typeface="微软雅黑" panose="020B0503020204020204" pitchFamily="34" charset="-122"/>
                </a:rPr>
                <a:t> </a:t>
              </a:r>
              <a:endParaRPr lang="zh-CN" altLang="en-US" sz="1100" b="1" dirty="0">
                <a:latin typeface="微软雅黑" panose="020B0503020204020204" pitchFamily="34" charset="-122"/>
                <a:ea typeface="微软雅黑" panose="020B0503020204020204" pitchFamily="34" charset="-122"/>
              </a:endParaRPr>
            </a:p>
          </p:txBody>
        </p:sp>
        <p:grpSp>
          <p:nvGrpSpPr>
            <p:cNvPr id="41" name="Group 499"/>
            <p:cNvGrpSpPr>
              <a:grpSpLocks/>
            </p:cNvGrpSpPr>
            <p:nvPr/>
          </p:nvGrpSpPr>
          <p:grpSpPr bwMode="auto">
            <a:xfrm>
              <a:off x="2821447" y="1303382"/>
              <a:ext cx="128993" cy="262986"/>
              <a:chOff x="4186" y="1736"/>
              <a:chExt cx="229" cy="461"/>
            </a:xfrm>
          </p:grpSpPr>
          <p:pic>
            <p:nvPicPr>
              <p:cNvPr id="140" name="Picture 500" descr="icon-mobile-phone"/>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flipH="1">
                <a:off x="4258" y="1834"/>
                <a:ext cx="157" cy="3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141" name="Group 501"/>
              <p:cNvGrpSpPr>
                <a:grpSpLocks/>
              </p:cNvGrpSpPr>
              <p:nvPr/>
            </p:nvGrpSpPr>
            <p:grpSpPr bwMode="auto">
              <a:xfrm>
                <a:off x="4186" y="1736"/>
                <a:ext cx="198" cy="79"/>
                <a:chOff x="4513" y="1707"/>
                <a:chExt cx="198" cy="177"/>
              </a:xfrm>
            </p:grpSpPr>
            <p:sp>
              <p:nvSpPr>
                <p:cNvPr id="142" name="AutoShape 502"/>
                <p:cNvSpPr>
                  <a:spLocks noChangeArrowheads="1"/>
                </p:cNvSpPr>
                <p:nvPr/>
              </p:nvSpPr>
              <p:spPr bwMode="auto">
                <a:xfrm rot="16200000" flipH="1">
                  <a:off x="4546" y="1674"/>
                  <a:ext cx="132" cy="198"/>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43" name="AutoShape 503"/>
                <p:cNvSpPr>
                  <a:spLocks noChangeArrowheads="1"/>
                </p:cNvSpPr>
                <p:nvPr/>
              </p:nvSpPr>
              <p:spPr bwMode="auto">
                <a:xfrm rot="16200000" flipH="1">
                  <a:off x="4570" y="1756"/>
                  <a:ext cx="83" cy="132"/>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44" name="AutoShape 504"/>
                <p:cNvSpPr>
                  <a:spLocks noChangeArrowheads="1"/>
                </p:cNvSpPr>
                <p:nvPr/>
              </p:nvSpPr>
              <p:spPr bwMode="auto">
                <a:xfrm rot="16200000" flipH="1">
                  <a:off x="4591" y="1830"/>
                  <a:ext cx="42" cy="66"/>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grpSp>
        </p:grpSp>
        <p:grpSp>
          <p:nvGrpSpPr>
            <p:cNvPr id="44" name="Group 512"/>
            <p:cNvGrpSpPr>
              <a:grpSpLocks/>
            </p:cNvGrpSpPr>
            <p:nvPr/>
          </p:nvGrpSpPr>
          <p:grpSpPr bwMode="auto">
            <a:xfrm>
              <a:off x="2186480" y="1303382"/>
              <a:ext cx="180991" cy="271986"/>
              <a:chOff x="4608" y="700"/>
              <a:chExt cx="306" cy="553"/>
            </a:xfrm>
          </p:grpSpPr>
          <p:grpSp>
            <p:nvGrpSpPr>
              <p:cNvPr id="116" name="Group 513"/>
              <p:cNvGrpSpPr>
                <a:grpSpLocks/>
              </p:cNvGrpSpPr>
              <p:nvPr/>
            </p:nvGrpSpPr>
            <p:grpSpPr bwMode="auto">
              <a:xfrm>
                <a:off x="4694" y="784"/>
                <a:ext cx="134" cy="469"/>
                <a:chOff x="4740" y="784"/>
                <a:chExt cx="88" cy="692"/>
              </a:xfrm>
            </p:grpSpPr>
            <p:sp>
              <p:nvSpPr>
                <p:cNvPr id="124" name="Line 514"/>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grpSp>
              <p:nvGrpSpPr>
                <p:cNvPr id="125" name="Group 515"/>
                <p:cNvGrpSpPr>
                  <a:grpSpLocks/>
                </p:cNvGrpSpPr>
                <p:nvPr/>
              </p:nvGrpSpPr>
              <p:grpSpPr bwMode="auto">
                <a:xfrm>
                  <a:off x="4740" y="784"/>
                  <a:ext cx="88" cy="692"/>
                  <a:chOff x="4740" y="784"/>
                  <a:chExt cx="88" cy="692"/>
                </a:xfrm>
              </p:grpSpPr>
              <p:sp>
                <p:nvSpPr>
                  <p:cNvPr id="126" name="Line 516"/>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127" name="Line 517"/>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128" name="Line 518"/>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129" name="Line 519"/>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130" name="Line 520"/>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131" name="Line 521"/>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132" name="Line 522"/>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133" name="Line 523"/>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134" name="Line 524"/>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135" name="Line 525"/>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136" name="Line 526"/>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137" name="Line 527"/>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138" name="Line 528"/>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139" name="Oval 529"/>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sz="1100" b="1">
                      <a:latin typeface="微软雅黑" panose="020B0503020204020204" pitchFamily="34" charset="-122"/>
                      <a:ea typeface="微软雅黑" panose="020B0503020204020204" pitchFamily="34" charset="-122"/>
                    </a:endParaRPr>
                  </a:p>
                </p:txBody>
              </p:sp>
            </p:grpSp>
          </p:grpSp>
          <p:grpSp>
            <p:nvGrpSpPr>
              <p:cNvPr id="117" name="Group 530"/>
              <p:cNvGrpSpPr>
                <a:grpSpLocks/>
              </p:cNvGrpSpPr>
              <p:nvPr/>
            </p:nvGrpSpPr>
            <p:grpSpPr bwMode="auto">
              <a:xfrm>
                <a:off x="4608" y="700"/>
                <a:ext cx="306" cy="90"/>
                <a:chOff x="748" y="2251"/>
                <a:chExt cx="306" cy="90"/>
              </a:xfrm>
            </p:grpSpPr>
            <p:sp>
              <p:nvSpPr>
                <p:cNvPr id="118" name="AutoShape 531"/>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19" name="AutoShape 532"/>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20" name="AutoShape 533"/>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21" name="AutoShape 534"/>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22" name="AutoShape 535"/>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23" name="AutoShape 536"/>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grpSp>
        </p:grpSp>
        <p:sp>
          <p:nvSpPr>
            <p:cNvPr id="45" name="Text Box 537"/>
            <p:cNvSpPr txBox="1">
              <a:spLocks noChangeArrowheads="1"/>
            </p:cNvSpPr>
            <p:nvPr/>
          </p:nvSpPr>
          <p:spPr bwMode="auto">
            <a:xfrm>
              <a:off x="2330918" y="1322381"/>
              <a:ext cx="466794" cy="261610"/>
            </a:xfrm>
            <a:prstGeom prst="rect">
              <a:avLst/>
            </a:prstGeom>
            <a:noFill/>
            <a:ln>
              <a:noFill/>
            </a:ln>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1050" b="1" dirty="0">
                  <a:latin typeface="微软雅黑" panose="020B0503020204020204" pitchFamily="34" charset="-122"/>
                  <a:ea typeface="微软雅黑" panose="020B0503020204020204" pitchFamily="34" charset="-122"/>
                </a:rPr>
                <a:t>基站</a:t>
              </a:r>
            </a:p>
          </p:txBody>
        </p:sp>
        <p:sp>
          <p:nvSpPr>
            <p:cNvPr id="46" name="Text Box 538"/>
            <p:cNvSpPr txBox="1">
              <a:spLocks noChangeArrowheads="1"/>
            </p:cNvSpPr>
            <p:nvPr/>
          </p:nvSpPr>
          <p:spPr bwMode="auto">
            <a:xfrm>
              <a:off x="2913538" y="1322381"/>
              <a:ext cx="607859" cy="261610"/>
            </a:xfrm>
            <a:prstGeom prst="rect">
              <a:avLst/>
            </a:prstGeom>
            <a:noFill/>
            <a:ln>
              <a:noFill/>
            </a:ln>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1050" b="1" dirty="0">
                  <a:latin typeface="微软雅黑" panose="020B0503020204020204" pitchFamily="34" charset="-122"/>
                  <a:ea typeface="微软雅黑" panose="020B0503020204020204" pitchFamily="34" charset="-122"/>
                </a:rPr>
                <a:t>移动站</a:t>
              </a:r>
            </a:p>
          </p:txBody>
        </p:sp>
        <p:sp>
          <p:nvSpPr>
            <p:cNvPr id="48" name="Line 540"/>
            <p:cNvSpPr>
              <a:spLocks noChangeShapeType="1"/>
            </p:cNvSpPr>
            <p:nvPr/>
          </p:nvSpPr>
          <p:spPr bwMode="auto">
            <a:xfrm>
              <a:off x="2141482" y="1258384"/>
              <a:ext cx="0" cy="362982"/>
            </a:xfrm>
            <a:prstGeom prst="line">
              <a:avLst/>
            </a:prstGeom>
            <a:noFill/>
            <a:ln w="9525">
              <a:solidFill>
                <a:srgbClr val="0000FF"/>
              </a:solidFill>
              <a:round/>
              <a:headEnd/>
              <a:tailEnd/>
            </a:ln>
            <a:extLst>
              <a:ext uri="{909E8E84-426E-40DD-AFC4-6F175D3DCCD1}">
                <a14:hiddenFill xmlns:a14="http://schemas.microsoft.com/office/drawing/2010/main" xmlns="">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50" name="Line 549"/>
            <p:cNvSpPr>
              <a:spLocks noChangeShapeType="1"/>
            </p:cNvSpPr>
            <p:nvPr/>
          </p:nvSpPr>
          <p:spPr bwMode="auto">
            <a:xfrm>
              <a:off x="2776449" y="1258384"/>
              <a:ext cx="0" cy="362982"/>
            </a:xfrm>
            <a:prstGeom prst="line">
              <a:avLst/>
            </a:prstGeom>
            <a:noFill/>
            <a:ln w="9525">
              <a:solidFill>
                <a:srgbClr val="0000FF"/>
              </a:solidFill>
              <a:round/>
              <a:headEnd/>
              <a:tailEnd/>
            </a:ln>
            <a:extLst>
              <a:ext uri="{909E8E84-426E-40DD-AFC4-6F175D3DCCD1}">
                <a14:hiddenFill xmlns:a14="http://schemas.microsoft.com/office/drawing/2010/main" xmlns="">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51" name="AutoShape 550"/>
            <p:cNvSpPr>
              <a:spLocks noChangeArrowheads="1"/>
            </p:cNvSpPr>
            <p:nvPr/>
          </p:nvSpPr>
          <p:spPr bwMode="auto">
            <a:xfrm>
              <a:off x="1461517" y="1323381"/>
              <a:ext cx="271986" cy="234988"/>
            </a:xfrm>
            <a:prstGeom prst="hexagon">
              <a:avLst>
                <a:gd name="adj" fmla="val 28936"/>
                <a:gd name="vf" fmla="val 115470"/>
              </a:avLst>
            </a:prstGeom>
            <a:solidFill>
              <a:srgbClr val="99FF99"/>
            </a:solidFill>
            <a:ln w="6350">
              <a:solidFill>
                <a:schemeClr val="tx1"/>
              </a:solidFill>
              <a:prstDash val="dash"/>
              <a:miter lim="800000"/>
              <a:headEnd/>
              <a:tailEnd/>
            </a:ln>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436" name="Text Box 551"/>
            <p:cNvSpPr txBox="1">
              <a:spLocks noChangeArrowheads="1"/>
            </p:cNvSpPr>
            <p:nvPr/>
          </p:nvSpPr>
          <p:spPr bwMode="auto">
            <a:xfrm>
              <a:off x="1719701" y="1234984"/>
              <a:ext cx="466794"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1050" b="1" dirty="0">
                  <a:latin typeface="微软雅黑" panose="020B0503020204020204" pitchFamily="34" charset="-122"/>
                  <a:ea typeface="微软雅黑" panose="020B0503020204020204" pitchFamily="34" charset="-122"/>
                </a:rPr>
                <a:t>蜂窝</a:t>
              </a:r>
              <a:endParaRPr kumimoji="1" lang="en-US" altLang="zh-CN" sz="1050" b="1" dirty="0">
                <a:latin typeface="微软雅黑" panose="020B0503020204020204" pitchFamily="34" charset="-122"/>
                <a:ea typeface="微软雅黑" panose="020B0503020204020204" pitchFamily="34" charset="-122"/>
              </a:endParaRPr>
            </a:p>
            <a:p>
              <a:pPr eaLnBrk="1" hangingPunct="1"/>
              <a:r>
                <a:rPr kumimoji="1" lang="zh-CN" altLang="en-US" sz="1050" b="1" dirty="0">
                  <a:latin typeface="微软雅黑" panose="020B0503020204020204" pitchFamily="34" charset="-122"/>
                  <a:ea typeface="微软雅黑" panose="020B0503020204020204" pitchFamily="34" charset="-122"/>
                </a:rPr>
                <a:t>小区</a:t>
              </a:r>
            </a:p>
          </p:txBody>
        </p:sp>
      </p:grpSp>
    </p:spTree>
    <p:extLst>
      <p:ext uri="{BB962C8B-B14F-4D97-AF65-F5344CB8AC3E}">
        <p14:creationId xmlns:p14="http://schemas.microsoft.com/office/powerpoint/2010/main" xmlns="" val="325071260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2"/>
          <p:cNvSpPr>
            <a:spLocks noChangeArrowheads="1"/>
          </p:cNvSpPr>
          <p:nvPr/>
        </p:nvSpPr>
        <p:spPr bwMode="auto">
          <a:xfrm>
            <a:off x="511896" y="1229515"/>
            <a:ext cx="8129016" cy="422275"/>
          </a:xfrm>
          <a:prstGeom prst="roundRect">
            <a:avLst>
              <a:gd name="adj" fmla="val 16667"/>
            </a:avLst>
          </a:prstGeom>
          <a:solidFill>
            <a:srgbClr val="0089FA"/>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zh-CN" altLang="en-US"/>
          </a:p>
        </p:txBody>
      </p:sp>
      <p:sp>
        <p:nvSpPr>
          <p:cNvPr id="3" name="Rectangle 13"/>
          <p:cNvSpPr>
            <a:spLocks noChangeArrowheads="1"/>
          </p:cNvSpPr>
          <p:nvPr/>
        </p:nvSpPr>
        <p:spPr bwMode="auto">
          <a:xfrm>
            <a:off x="3560742" y="1204051"/>
            <a:ext cx="203132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9.4.2 </a:t>
            </a:r>
            <a:r>
              <a:rPr lang="zh-CN" altLang="en-US" sz="2400" b="1" dirty="0">
                <a:solidFill>
                  <a:schemeClr val="bg1"/>
                </a:solidFill>
                <a:latin typeface="微软雅黑" pitchFamily="34" charset="-122"/>
                <a:ea typeface="微软雅黑" pitchFamily="34" charset="-122"/>
              </a:rPr>
              <a:t>移动 </a:t>
            </a:r>
            <a:r>
              <a:rPr lang="en-US" altLang="zh-CN" sz="2400" b="1" dirty="0">
                <a:solidFill>
                  <a:schemeClr val="bg1"/>
                </a:solidFill>
                <a:latin typeface="微软雅黑" pitchFamily="34" charset="-122"/>
                <a:ea typeface="微软雅黑" pitchFamily="34" charset="-122"/>
              </a:rPr>
              <a:t>IP</a:t>
            </a:r>
            <a:endParaRPr lang="zh-CN" altLang="en-US" sz="2400" b="1" dirty="0">
              <a:solidFill>
                <a:schemeClr val="bg1"/>
              </a:solidFill>
              <a:latin typeface="微软雅黑" pitchFamily="34" charset="-122"/>
              <a:ea typeface="微软雅黑" pitchFamily="34" charset="-122"/>
            </a:endParaRPr>
          </a:p>
        </p:txBody>
      </p:sp>
      <p:sp>
        <p:nvSpPr>
          <p:cNvPr id="4" name="Rectangle 46"/>
          <p:cNvSpPr>
            <a:spLocks noChangeArrowheads="1"/>
          </p:cNvSpPr>
          <p:nvPr/>
        </p:nvSpPr>
        <p:spPr bwMode="auto">
          <a:xfrm>
            <a:off x="511896" y="1713483"/>
            <a:ext cx="8327304" cy="178510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移动</a:t>
            </a:r>
            <a:r>
              <a:rPr lang="en-US" altLang="zh-CN" sz="2000" b="1" dirty="0">
                <a:latin typeface="微软雅黑" pitchFamily="34" charset="-122"/>
                <a:ea typeface="微软雅黑" pitchFamily="34" charset="-122"/>
              </a:rPr>
              <a:t>IP(Mobile IP)</a:t>
            </a:r>
            <a:r>
              <a:rPr lang="zh-CN" altLang="en-US" sz="2000" b="1" dirty="0">
                <a:latin typeface="微软雅黑" pitchFamily="34" charset="-122"/>
                <a:ea typeface="微软雅黑" pitchFamily="34" charset="-122"/>
              </a:rPr>
              <a:t>又称为移动 </a:t>
            </a:r>
            <a:r>
              <a:rPr lang="en-US" altLang="zh-CN" sz="2000" b="1" dirty="0">
                <a:latin typeface="微软雅黑" pitchFamily="34" charset="-122"/>
                <a:ea typeface="微软雅黑" pitchFamily="34" charset="-122"/>
              </a:rPr>
              <a:t>IP </a:t>
            </a:r>
            <a:r>
              <a:rPr lang="zh-CN" altLang="en-US" sz="2000" b="1" dirty="0">
                <a:latin typeface="微软雅黑" pitchFamily="34" charset="-122"/>
                <a:ea typeface="微软雅黑" pitchFamily="34" charset="-122"/>
              </a:rPr>
              <a:t>协议，是由</a:t>
            </a:r>
            <a:r>
              <a:rPr lang="en-US" altLang="zh-CN" sz="2000" b="1" dirty="0">
                <a:latin typeface="微软雅黑" pitchFamily="34" charset="-122"/>
                <a:ea typeface="微软雅黑" pitchFamily="34" charset="-122"/>
              </a:rPr>
              <a:t>IETF</a:t>
            </a:r>
            <a:r>
              <a:rPr lang="zh-CN" altLang="en-US" sz="2000" b="1" dirty="0">
                <a:latin typeface="微软雅黑" pitchFamily="34" charset="-122"/>
                <a:ea typeface="微软雅黑" pitchFamily="34" charset="-122"/>
              </a:rPr>
              <a:t>开发的一种技术。移动 </a:t>
            </a:r>
            <a:r>
              <a:rPr lang="en-US" altLang="zh-CN" sz="2000" b="1" dirty="0">
                <a:latin typeface="微软雅黑" pitchFamily="34" charset="-122"/>
                <a:ea typeface="微软雅黑" pitchFamily="34" charset="-122"/>
              </a:rPr>
              <a:t>IP </a:t>
            </a:r>
            <a:r>
              <a:rPr lang="zh-CN" altLang="en-US" sz="2000" b="1" dirty="0">
                <a:latin typeface="微软雅黑" pitchFamily="34" charset="-122"/>
                <a:ea typeface="微软雅黑" pitchFamily="34" charset="-122"/>
              </a:rPr>
              <a:t>对现在流行的在移动中上网有着重要的意义。</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这种技术允许计算机移动到外地时，仍然</a:t>
            </a:r>
            <a:r>
              <a:rPr lang="zh-CN" altLang="en-US" sz="2000" b="1" dirty="0">
                <a:solidFill>
                  <a:srgbClr val="0000FF"/>
                </a:solidFill>
                <a:latin typeface="微软雅黑" pitchFamily="34" charset="-122"/>
                <a:ea typeface="微软雅黑" pitchFamily="34" charset="-122"/>
              </a:rPr>
              <a:t>保留</a:t>
            </a:r>
            <a:r>
              <a:rPr lang="zh-CN" altLang="en-US" sz="2000" b="1" dirty="0">
                <a:latin typeface="微软雅黑" pitchFamily="34" charset="-122"/>
                <a:ea typeface="微软雅黑" pitchFamily="34" charset="-122"/>
              </a:rPr>
              <a:t>其原来的 </a:t>
            </a:r>
            <a:r>
              <a:rPr lang="en-US" altLang="zh-CN" sz="2000" b="1" dirty="0">
                <a:latin typeface="微软雅黑" pitchFamily="34" charset="-122"/>
                <a:ea typeface="微软雅黑" pitchFamily="34" charset="-122"/>
              </a:rPr>
              <a:t>IP </a:t>
            </a:r>
            <a:r>
              <a:rPr lang="zh-CN" altLang="en-US" sz="2000" b="1" dirty="0">
                <a:latin typeface="微软雅黑" pitchFamily="34" charset="-122"/>
                <a:ea typeface="微软雅黑" pitchFamily="34" charset="-122"/>
              </a:rPr>
              <a:t>地址。</a:t>
            </a: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移动 </a:t>
            </a:r>
            <a:r>
              <a:rPr lang="en-US" altLang="zh-CN" sz="2000" b="1" dirty="0">
                <a:solidFill>
                  <a:srgbClr val="0000FF"/>
                </a:solidFill>
                <a:latin typeface="微软雅黑" pitchFamily="34" charset="-122"/>
                <a:ea typeface="微软雅黑" pitchFamily="34" charset="-122"/>
              </a:rPr>
              <a:t>IP </a:t>
            </a:r>
            <a:r>
              <a:rPr lang="zh-CN" altLang="en-US" sz="2000" b="1" dirty="0">
                <a:solidFill>
                  <a:srgbClr val="0000FF"/>
                </a:solidFill>
                <a:latin typeface="微软雅黑" pitchFamily="34" charset="-122"/>
                <a:ea typeface="微软雅黑" pitchFamily="34" charset="-122"/>
              </a:rPr>
              <a:t>要解决的问题：</a:t>
            </a:r>
            <a:r>
              <a:rPr lang="zh-CN" altLang="en-US" sz="2000" b="1" dirty="0">
                <a:latin typeface="微软雅黑" pitchFamily="34" charset="-122"/>
                <a:ea typeface="微软雅黑" pitchFamily="34" charset="-122"/>
              </a:rPr>
              <a:t>使用户的移动性对上层的网络应用是</a:t>
            </a:r>
            <a:r>
              <a:rPr lang="zh-CN" altLang="en-US" sz="2000" b="1" dirty="0">
                <a:solidFill>
                  <a:srgbClr val="0000FF"/>
                </a:solidFill>
                <a:latin typeface="微软雅黑" pitchFamily="34" charset="-122"/>
                <a:ea typeface="微软雅黑" pitchFamily="34" charset="-122"/>
              </a:rPr>
              <a:t>透明</a:t>
            </a:r>
            <a:r>
              <a:rPr lang="zh-CN" altLang="en-US" sz="2000" b="1" dirty="0">
                <a:latin typeface="微软雅黑" pitchFamily="34" charset="-122"/>
                <a:ea typeface="微软雅黑" pitchFamily="34" charset="-122"/>
              </a:rPr>
              <a:t>的。 </a:t>
            </a:r>
          </a:p>
        </p:txBody>
      </p:sp>
    </p:spTree>
    <p:extLst>
      <p:ext uri="{BB962C8B-B14F-4D97-AF65-F5344CB8AC3E}">
        <p14:creationId xmlns:p14="http://schemas.microsoft.com/office/powerpoint/2010/main" xmlns="" val="32227708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09474" y="1106788"/>
            <a:ext cx="8129015" cy="32186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Line 5"/>
          <p:cNvSpPr>
            <a:spLocks noChangeShapeType="1"/>
          </p:cNvSpPr>
          <p:nvPr/>
        </p:nvSpPr>
        <p:spPr bwMode="auto">
          <a:xfrm>
            <a:off x="2552700" y="2033288"/>
            <a:ext cx="3098801" cy="12828"/>
          </a:xfrm>
          <a:prstGeom prst="line">
            <a:avLst/>
          </a:prstGeom>
          <a:noFill/>
          <a:ln w="19050">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45" name="Cloud"/>
          <p:cNvSpPr>
            <a:spLocks noChangeAspect="1" noEditPoints="1" noChangeArrowheads="1"/>
          </p:cNvSpPr>
          <p:nvPr/>
        </p:nvSpPr>
        <p:spPr bwMode="auto">
          <a:xfrm>
            <a:off x="3542371" y="1472045"/>
            <a:ext cx="1403690" cy="109773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6350">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endParaRPr lang="zh-CN" altLang="en-US" sz="1200">
              <a:latin typeface="微软雅黑" panose="020B0503020204020204" pitchFamily="34" charset="-122"/>
              <a:ea typeface="微软雅黑" panose="020B0503020204020204" pitchFamily="34" charset="-122"/>
            </a:endParaRPr>
          </a:p>
        </p:txBody>
      </p:sp>
      <p:sp>
        <p:nvSpPr>
          <p:cNvPr id="3" name="AutoShape 5"/>
          <p:cNvSpPr>
            <a:spLocks noChangeArrowheads="1"/>
          </p:cNvSpPr>
          <p:nvPr/>
        </p:nvSpPr>
        <p:spPr bwMode="auto">
          <a:xfrm>
            <a:off x="509475" y="673929"/>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4" name="Rectangle 6"/>
          <p:cNvSpPr>
            <a:spLocks noChangeArrowheads="1"/>
          </p:cNvSpPr>
          <p:nvPr/>
        </p:nvSpPr>
        <p:spPr bwMode="auto">
          <a:xfrm>
            <a:off x="3145913" y="650839"/>
            <a:ext cx="287129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itchFamily="34" charset="-122"/>
              </a:rPr>
              <a:t>移动 </a:t>
            </a:r>
            <a:r>
              <a:rPr lang="en-US" altLang="zh-CN" sz="2000" b="1" dirty="0">
                <a:solidFill>
                  <a:schemeClr val="bg1"/>
                </a:solidFill>
                <a:ea typeface="微软雅黑" pitchFamily="34" charset="-122"/>
              </a:rPr>
              <a:t>IP </a:t>
            </a:r>
            <a:r>
              <a:rPr lang="zh-CN" altLang="en-US" sz="2000" b="1" dirty="0">
                <a:solidFill>
                  <a:schemeClr val="bg1"/>
                </a:solidFill>
                <a:ea typeface="微软雅黑" pitchFamily="34" charset="-122"/>
              </a:rPr>
              <a:t>使用的基本概念 </a:t>
            </a:r>
          </a:p>
        </p:txBody>
      </p:sp>
      <p:sp>
        <p:nvSpPr>
          <p:cNvPr id="5" name="矩形 4"/>
          <p:cNvSpPr/>
          <p:nvPr/>
        </p:nvSpPr>
        <p:spPr>
          <a:xfrm>
            <a:off x="841972" y="2864627"/>
            <a:ext cx="7351414" cy="1384995"/>
          </a:xfrm>
          <a:prstGeom prst="rect">
            <a:avLst/>
          </a:prstGeom>
          <a:solidFill>
            <a:srgbClr val="00FFFF"/>
          </a:solidFill>
          <a:ln>
            <a:solidFill>
              <a:schemeClr val="tx1"/>
            </a:solidFill>
          </a:ln>
        </p:spPr>
        <p:txBody>
          <a:bodyPr wrap="square">
            <a:spAutoFit/>
          </a:bodyPr>
          <a:lstStyle/>
          <a:p>
            <a:r>
              <a:rPr lang="zh-CN" altLang="en-US" sz="1400" b="1" dirty="0">
                <a:latin typeface="微软雅黑" pitchFamily="34" charset="-122"/>
                <a:ea typeface="微软雅黑" pitchFamily="34" charset="-122"/>
              </a:rPr>
              <a:t>移动站</a:t>
            </a:r>
            <a:r>
              <a:rPr lang="en-US" altLang="zh-CN" sz="1400" b="1" dirty="0">
                <a:latin typeface="微软雅黑" pitchFamily="34" charset="-122"/>
                <a:ea typeface="微软雅黑" pitchFamily="34" charset="-122"/>
              </a:rPr>
              <a:t>A</a:t>
            </a:r>
            <a:r>
              <a:rPr lang="zh-CN" altLang="en-US" sz="1400" b="1" dirty="0">
                <a:latin typeface="微软雅黑" pitchFamily="34" charset="-122"/>
                <a:ea typeface="微软雅黑" pitchFamily="34" charset="-122"/>
              </a:rPr>
              <a:t>必须有一个原始地址，即</a:t>
            </a:r>
            <a:r>
              <a:rPr lang="zh-CN" altLang="en-US" sz="1400" b="1" dirty="0">
                <a:solidFill>
                  <a:srgbClr val="0000FF"/>
                </a:solidFill>
                <a:latin typeface="微软雅黑" pitchFamily="34" charset="-122"/>
                <a:ea typeface="微软雅黑" pitchFamily="34" charset="-122"/>
              </a:rPr>
              <a:t>永久地址</a:t>
            </a:r>
            <a:r>
              <a:rPr lang="zh-CN" altLang="en-US" sz="1400" b="1" dirty="0">
                <a:latin typeface="微软雅黑" pitchFamily="34" charset="-122"/>
                <a:ea typeface="微软雅黑" pitchFamily="34" charset="-122"/>
              </a:rPr>
              <a:t>，或归属地址</a:t>
            </a:r>
            <a:r>
              <a:rPr lang="en-US" altLang="zh-CN" sz="1400" b="1" dirty="0">
                <a:latin typeface="微软雅黑" pitchFamily="34" charset="-122"/>
                <a:ea typeface="微软雅黑" pitchFamily="34" charset="-122"/>
              </a:rPr>
              <a:t>(home address)</a:t>
            </a:r>
            <a:r>
              <a:rPr lang="zh-CN" altLang="en-US" sz="1400" b="1" dirty="0">
                <a:latin typeface="微软雅黑" pitchFamily="34" charset="-122"/>
                <a:ea typeface="微软雅黑" pitchFamily="34" charset="-122"/>
              </a:rPr>
              <a:t>。移动站原始连接到的网络叫做</a:t>
            </a:r>
            <a:r>
              <a:rPr lang="zh-CN" altLang="en-US" sz="1400" b="1" dirty="0">
                <a:solidFill>
                  <a:srgbClr val="0000FF"/>
                </a:solidFill>
                <a:latin typeface="微软雅黑" pitchFamily="34" charset="-122"/>
                <a:ea typeface="微软雅黑" pitchFamily="34" charset="-122"/>
              </a:rPr>
              <a:t>归属网络</a:t>
            </a:r>
            <a:r>
              <a:rPr lang="en-US" altLang="zh-CN" sz="1400" b="1" dirty="0">
                <a:latin typeface="微软雅黑" pitchFamily="34" charset="-122"/>
                <a:ea typeface="微软雅黑" pitchFamily="34" charset="-122"/>
              </a:rPr>
              <a:t>(home network)</a:t>
            </a:r>
            <a:r>
              <a:rPr lang="zh-CN" altLang="en-US" sz="1400" b="1" dirty="0">
                <a:latin typeface="微软雅黑" pitchFamily="34" charset="-122"/>
                <a:ea typeface="微软雅黑" pitchFamily="34" charset="-122"/>
              </a:rPr>
              <a:t>。归属网络中使用的代理叫做</a:t>
            </a:r>
            <a:r>
              <a:rPr lang="zh-CN" altLang="en-US" sz="1400" b="1" dirty="0">
                <a:solidFill>
                  <a:srgbClr val="0000FF"/>
                </a:solidFill>
                <a:latin typeface="微软雅黑" pitchFamily="34" charset="-122"/>
                <a:ea typeface="微软雅黑" pitchFamily="34" charset="-122"/>
              </a:rPr>
              <a:t>归属代理</a:t>
            </a:r>
            <a:r>
              <a:rPr lang="en-US" altLang="zh-CN" sz="1400" b="1" dirty="0">
                <a:latin typeface="微软雅黑" pitchFamily="34" charset="-122"/>
                <a:ea typeface="微软雅黑" pitchFamily="34" charset="-122"/>
              </a:rPr>
              <a:t>(home agent) </a:t>
            </a:r>
            <a:r>
              <a:rPr lang="zh-CN" altLang="en-US" sz="1400" b="1" dirty="0">
                <a:latin typeface="微软雅黑" pitchFamily="34" charset="-122"/>
                <a:ea typeface="微软雅黑" pitchFamily="34" charset="-122"/>
              </a:rPr>
              <a:t>。</a:t>
            </a:r>
          </a:p>
          <a:p>
            <a:r>
              <a:rPr lang="zh-CN" altLang="en-US" sz="1400" b="1" dirty="0">
                <a:latin typeface="微软雅黑" pitchFamily="34" charset="-122"/>
                <a:ea typeface="微软雅黑" pitchFamily="34" charset="-122"/>
              </a:rPr>
              <a:t>当移动站</a:t>
            </a:r>
            <a:r>
              <a:rPr lang="en-US" altLang="zh-CN" sz="1400" b="1" dirty="0">
                <a:latin typeface="微软雅黑" pitchFamily="34" charset="-122"/>
                <a:ea typeface="微软雅黑" pitchFamily="34" charset="-122"/>
              </a:rPr>
              <a:t>A</a:t>
            </a:r>
            <a:r>
              <a:rPr lang="zh-CN" altLang="en-US" sz="1400" b="1" dirty="0">
                <a:latin typeface="微软雅黑" pitchFamily="34" charset="-122"/>
                <a:ea typeface="微软雅黑" pitchFamily="34" charset="-122"/>
              </a:rPr>
              <a:t>移动到另一个地点，接入的网络称为</a:t>
            </a:r>
            <a:r>
              <a:rPr lang="zh-CN" altLang="en-US" sz="1400" b="1" dirty="0">
                <a:solidFill>
                  <a:srgbClr val="0000FF"/>
                </a:solidFill>
                <a:latin typeface="微软雅黑" pitchFamily="34" charset="-122"/>
                <a:ea typeface="微软雅黑" pitchFamily="34" charset="-122"/>
              </a:rPr>
              <a:t>被访网络</a:t>
            </a:r>
            <a:r>
              <a:rPr lang="en-US" altLang="zh-CN" sz="1400" b="1" dirty="0">
                <a:latin typeface="微软雅黑" pitchFamily="34" charset="-122"/>
                <a:ea typeface="微软雅黑" pitchFamily="34" charset="-122"/>
              </a:rPr>
              <a:t>(visited network)</a:t>
            </a:r>
            <a:r>
              <a:rPr lang="zh-CN" altLang="en-US" sz="1400" b="1" dirty="0">
                <a:latin typeface="微软雅黑" pitchFamily="34" charset="-122"/>
                <a:ea typeface="微软雅黑" pitchFamily="34" charset="-122"/>
              </a:rPr>
              <a:t>或外地网络</a:t>
            </a:r>
            <a:r>
              <a:rPr lang="en-US" altLang="zh-CN" sz="1400" b="1" dirty="0">
                <a:latin typeface="微软雅黑" pitchFamily="34" charset="-122"/>
                <a:ea typeface="微软雅黑" pitchFamily="34" charset="-122"/>
              </a:rPr>
              <a:t>(foreign network)</a:t>
            </a:r>
            <a:r>
              <a:rPr lang="zh-CN" altLang="en-US" sz="1400" b="1" dirty="0">
                <a:latin typeface="微软雅黑" pitchFamily="34" charset="-122"/>
                <a:ea typeface="微软雅黑" pitchFamily="34" charset="-122"/>
              </a:rPr>
              <a:t>。被访网络中使用的代理叫做</a:t>
            </a:r>
            <a:r>
              <a:rPr lang="zh-CN" altLang="en-US" sz="1400" b="1" dirty="0">
                <a:solidFill>
                  <a:srgbClr val="0000FF"/>
                </a:solidFill>
                <a:latin typeface="微软雅黑" pitchFamily="34" charset="-122"/>
                <a:ea typeface="微软雅黑" pitchFamily="34" charset="-122"/>
              </a:rPr>
              <a:t>外地代理</a:t>
            </a:r>
            <a:r>
              <a:rPr lang="en-US" altLang="zh-CN" sz="1400" b="1" dirty="0">
                <a:latin typeface="微软雅黑" pitchFamily="34" charset="-122"/>
                <a:ea typeface="微软雅黑" pitchFamily="34" charset="-122"/>
              </a:rPr>
              <a:t>(foreign agent)</a:t>
            </a:r>
            <a:r>
              <a:rPr lang="zh-CN" altLang="en-US" sz="1400" b="1" dirty="0">
                <a:latin typeface="微软雅黑" pitchFamily="34" charset="-122"/>
                <a:ea typeface="微软雅黑" pitchFamily="34" charset="-122"/>
              </a:rPr>
              <a:t>。为移动站</a:t>
            </a:r>
            <a:r>
              <a:rPr lang="en-US" altLang="zh-CN" sz="1400" b="1" dirty="0">
                <a:latin typeface="微软雅黑" pitchFamily="34" charset="-122"/>
                <a:ea typeface="微软雅黑" pitchFamily="34" charset="-122"/>
              </a:rPr>
              <a:t>A</a:t>
            </a:r>
            <a:r>
              <a:rPr lang="zh-CN" altLang="en-US" sz="1400" b="1" dirty="0">
                <a:latin typeface="微软雅黑" pitchFamily="34" charset="-122"/>
                <a:ea typeface="微软雅黑" pitchFamily="34" charset="-122"/>
              </a:rPr>
              <a:t>在被访网络中创建的临时地址叫做</a:t>
            </a:r>
            <a:r>
              <a:rPr lang="zh-CN" altLang="en-US" sz="1400" b="1" dirty="0">
                <a:solidFill>
                  <a:srgbClr val="0000FF"/>
                </a:solidFill>
                <a:latin typeface="微软雅黑" pitchFamily="34" charset="-122"/>
                <a:ea typeface="微软雅黑" pitchFamily="34" charset="-122"/>
              </a:rPr>
              <a:t>转交地址</a:t>
            </a:r>
            <a:r>
              <a:rPr lang="en-US" altLang="zh-CN" sz="1400" b="1" dirty="0">
                <a:latin typeface="微软雅黑" pitchFamily="34" charset="-122"/>
                <a:ea typeface="微软雅黑" pitchFamily="34" charset="-122"/>
              </a:rPr>
              <a:t>(care-of address)</a:t>
            </a:r>
            <a:r>
              <a:rPr lang="zh-CN" altLang="en-US" sz="1400" b="1" dirty="0">
                <a:latin typeface="微软雅黑" pitchFamily="34" charset="-122"/>
                <a:ea typeface="微软雅黑" pitchFamily="34" charset="-122"/>
              </a:rPr>
              <a:t>。</a:t>
            </a:r>
          </a:p>
        </p:txBody>
      </p:sp>
      <p:sp>
        <p:nvSpPr>
          <p:cNvPr id="18" name="Text Box 113"/>
          <p:cNvSpPr txBox="1">
            <a:spLocks noChangeArrowheads="1"/>
          </p:cNvSpPr>
          <p:nvPr/>
        </p:nvSpPr>
        <p:spPr bwMode="auto">
          <a:xfrm>
            <a:off x="5463161" y="2558333"/>
            <a:ext cx="899606"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400" b="1" dirty="0">
                <a:latin typeface="微软雅黑" panose="020B0503020204020204" pitchFamily="34" charset="-122"/>
                <a:ea typeface="微软雅黑" panose="020B0503020204020204" pitchFamily="34" charset="-122"/>
              </a:rPr>
              <a:t>通信者 </a:t>
            </a:r>
            <a:r>
              <a:rPr kumimoji="1" lang="en-US" altLang="zh-CN" sz="1400" b="1" dirty="0">
                <a:latin typeface="微软雅黑" panose="020B0503020204020204" pitchFamily="34" charset="-122"/>
                <a:ea typeface="微软雅黑" panose="020B0503020204020204" pitchFamily="34" charset="-122"/>
              </a:rPr>
              <a:t>B</a:t>
            </a:r>
          </a:p>
        </p:txBody>
      </p:sp>
      <p:sp>
        <p:nvSpPr>
          <p:cNvPr id="19" name="Text Box 143"/>
          <p:cNvSpPr txBox="1">
            <a:spLocks noChangeArrowheads="1"/>
          </p:cNvSpPr>
          <p:nvPr/>
        </p:nvSpPr>
        <p:spPr bwMode="auto">
          <a:xfrm flipH="1">
            <a:off x="6735672" y="2123142"/>
            <a:ext cx="322524"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sym typeface="Wingdings" pitchFamily="2" charset="2"/>
              </a:rPr>
              <a:t></a:t>
            </a:r>
          </a:p>
        </p:txBody>
      </p:sp>
      <p:sp>
        <p:nvSpPr>
          <p:cNvPr id="20" name="Text Box 146"/>
          <p:cNvSpPr txBox="1">
            <a:spLocks noChangeArrowheads="1"/>
          </p:cNvSpPr>
          <p:nvPr/>
        </p:nvSpPr>
        <p:spPr bwMode="auto">
          <a:xfrm flipH="1">
            <a:off x="4895447" y="2199117"/>
            <a:ext cx="322524"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sym typeface="Wingdings" pitchFamily="2" charset="2"/>
              </a:rPr>
              <a:t></a:t>
            </a:r>
          </a:p>
        </p:txBody>
      </p:sp>
      <p:sp>
        <p:nvSpPr>
          <p:cNvPr id="24" name="Cloud"/>
          <p:cNvSpPr>
            <a:spLocks noChangeAspect="1" noEditPoints="1" noChangeArrowheads="1"/>
          </p:cNvSpPr>
          <p:nvPr/>
        </p:nvSpPr>
        <p:spPr bwMode="auto">
          <a:xfrm>
            <a:off x="1195056" y="1311243"/>
            <a:ext cx="1694764" cy="1076129"/>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99FFCC"/>
          </a:solidFill>
          <a:ln w="6350">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endParaRPr lang="zh-CN" altLang="en-US" sz="1200">
              <a:latin typeface="微软雅黑" panose="020B0503020204020204" pitchFamily="34" charset="-122"/>
              <a:ea typeface="微软雅黑" panose="020B0503020204020204" pitchFamily="34" charset="-122"/>
            </a:endParaRPr>
          </a:p>
        </p:txBody>
      </p:sp>
      <p:sp>
        <p:nvSpPr>
          <p:cNvPr id="25" name="Text Box 91"/>
          <p:cNvSpPr txBox="1">
            <a:spLocks noChangeArrowheads="1"/>
          </p:cNvSpPr>
          <p:nvPr/>
        </p:nvSpPr>
        <p:spPr bwMode="auto">
          <a:xfrm>
            <a:off x="1323105" y="1497472"/>
            <a:ext cx="808235"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anose="020B0503020204020204" pitchFamily="34" charset="-122"/>
                <a:ea typeface="微软雅黑" panose="020B0503020204020204" pitchFamily="34" charset="-122"/>
              </a:rPr>
              <a:t>移动站 </a:t>
            </a:r>
            <a:r>
              <a:rPr kumimoji="1" lang="en-US" altLang="zh-CN" sz="1200" b="1" dirty="0">
                <a:latin typeface="微软雅黑" panose="020B0503020204020204" pitchFamily="34" charset="-122"/>
                <a:ea typeface="微软雅黑" panose="020B0503020204020204" pitchFamily="34" charset="-122"/>
              </a:rPr>
              <a:t>A</a:t>
            </a:r>
          </a:p>
        </p:txBody>
      </p:sp>
      <p:sp>
        <p:nvSpPr>
          <p:cNvPr id="26" name="Line 94"/>
          <p:cNvSpPr>
            <a:spLocks noChangeShapeType="1"/>
          </p:cNvSpPr>
          <p:nvPr/>
        </p:nvSpPr>
        <p:spPr bwMode="auto">
          <a:xfrm>
            <a:off x="2166379" y="1616317"/>
            <a:ext cx="3432" cy="182932"/>
          </a:xfrm>
          <a:prstGeom prst="line">
            <a:avLst/>
          </a:prstGeom>
          <a:noFill/>
          <a:ln w="19050">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27" name="Text Box 96"/>
          <p:cNvSpPr txBox="1">
            <a:spLocks noChangeArrowheads="1"/>
          </p:cNvSpPr>
          <p:nvPr/>
        </p:nvSpPr>
        <p:spPr bwMode="auto">
          <a:xfrm>
            <a:off x="1261408" y="1153246"/>
            <a:ext cx="1712328" cy="2616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100" b="1" dirty="0">
                <a:latin typeface="微软雅黑" panose="020B0503020204020204" pitchFamily="34" charset="-122"/>
                <a:ea typeface="微软雅黑" panose="020B0503020204020204" pitchFamily="34" charset="-122"/>
              </a:rPr>
              <a:t>归属网络  </a:t>
            </a:r>
            <a:r>
              <a:rPr kumimoji="1" lang="en-US" altLang="zh-CN" sz="1100" b="1" dirty="0">
                <a:latin typeface="微软雅黑" panose="020B0503020204020204" pitchFamily="34" charset="-122"/>
                <a:ea typeface="微软雅黑" panose="020B0503020204020204" pitchFamily="34" charset="-122"/>
              </a:rPr>
              <a:t>131.8.0.0/16</a:t>
            </a:r>
          </a:p>
        </p:txBody>
      </p:sp>
      <p:sp>
        <p:nvSpPr>
          <p:cNvPr id="28" name="Text Box 99"/>
          <p:cNvSpPr txBox="1">
            <a:spLocks noChangeArrowheads="1"/>
          </p:cNvSpPr>
          <p:nvPr/>
        </p:nvSpPr>
        <p:spPr bwMode="auto">
          <a:xfrm>
            <a:off x="1498304" y="1871660"/>
            <a:ext cx="748923" cy="2616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100" b="1" dirty="0">
                <a:solidFill>
                  <a:srgbClr val="0000FF"/>
                </a:solidFill>
                <a:latin typeface="微软雅黑" panose="020B0503020204020204" pitchFamily="34" charset="-122"/>
                <a:ea typeface="微软雅黑" panose="020B0503020204020204" pitchFamily="34" charset="-122"/>
              </a:rPr>
              <a:t>归属代理</a:t>
            </a:r>
          </a:p>
        </p:txBody>
      </p:sp>
      <p:sp>
        <p:nvSpPr>
          <p:cNvPr id="29" name="Line 116"/>
          <p:cNvSpPr>
            <a:spLocks noChangeShapeType="1"/>
          </p:cNvSpPr>
          <p:nvPr/>
        </p:nvSpPr>
        <p:spPr bwMode="auto">
          <a:xfrm rot="16200000" flipV="1">
            <a:off x="2209274" y="1371154"/>
            <a:ext cx="0" cy="856190"/>
          </a:xfrm>
          <a:prstGeom prst="line">
            <a:avLst/>
          </a:prstGeom>
          <a:noFill/>
          <a:ln w="19050">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41" name="Line 128"/>
          <p:cNvSpPr>
            <a:spLocks noChangeShapeType="1"/>
          </p:cNvSpPr>
          <p:nvPr/>
        </p:nvSpPr>
        <p:spPr bwMode="auto">
          <a:xfrm>
            <a:off x="2325949" y="1799250"/>
            <a:ext cx="3432" cy="182932"/>
          </a:xfrm>
          <a:prstGeom prst="line">
            <a:avLst/>
          </a:prstGeom>
          <a:noFill/>
          <a:ln w="19050">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pic>
        <p:nvPicPr>
          <p:cNvPr id="42" name="Picture 129"/>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169811" y="1979014"/>
            <a:ext cx="324288" cy="1362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sp>
        <p:nvSpPr>
          <p:cNvPr id="43" name="Text Box 144"/>
          <p:cNvSpPr txBox="1">
            <a:spLocks noChangeArrowheads="1"/>
          </p:cNvSpPr>
          <p:nvPr/>
        </p:nvSpPr>
        <p:spPr bwMode="auto">
          <a:xfrm flipH="1">
            <a:off x="2777069" y="1624386"/>
            <a:ext cx="322524"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sym typeface="Wingdings" pitchFamily="2" charset="2"/>
              </a:rPr>
              <a:t></a:t>
            </a:r>
          </a:p>
        </p:txBody>
      </p:sp>
      <p:sp>
        <p:nvSpPr>
          <p:cNvPr id="44" name="Text Box 147"/>
          <p:cNvSpPr txBox="1">
            <a:spLocks noChangeArrowheads="1"/>
          </p:cNvSpPr>
          <p:nvPr/>
        </p:nvSpPr>
        <p:spPr bwMode="auto">
          <a:xfrm>
            <a:off x="2190224" y="1430907"/>
            <a:ext cx="1712328" cy="2616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100" b="1" dirty="0">
                <a:latin typeface="微软雅黑" panose="020B0503020204020204" pitchFamily="34" charset="-122"/>
                <a:ea typeface="微软雅黑" panose="020B0503020204020204" pitchFamily="34" charset="-122"/>
              </a:rPr>
              <a:t>永久地址  </a:t>
            </a:r>
            <a:r>
              <a:rPr kumimoji="1" lang="en-US" altLang="zh-CN" sz="1100" b="1" dirty="0">
                <a:latin typeface="微软雅黑" panose="020B0503020204020204" pitchFamily="34" charset="-122"/>
                <a:ea typeface="微软雅黑" panose="020B0503020204020204" pitchFamily="34" charset="-122"/>
              </a:rPr>
              <a:t>131.8.6.7/16</a:t>
            </a:r>
          </a:p>
        </p:txBody>
      </p:sp>
      <p:sp>
        <p:nvSpPr>
          <p:cNvPr id="45" name="Cloud"/>
          <p:cNvSpPr>
            <a:spLocks noChangeAspect="1" noEditPoints="1" noChangeArrowheads="1"/>
          </p:cNvSpPr>
          <p:nvPr/>
        </p:nvSpPr>
        <p:spPr bwMode="auto">
          <a:xfrm>
            <a:off x="5491783" y="1368770"/>
            <a:ext cx="1463962" cy="869309"/>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99FFCC"/>
          </a:solidFill>
          <a:ln w="6350">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endParaRPr lang="zh-CN" altLang="en-US" sz="1200">
              <a:latin typeface="微软雅黑" panose="020B0503020204020204" pitchFamily="34" charset="-122"/>
              <a:ea typeface="微软雅黑" panose="020B0503020204020204" pitchFamily="34" charset="-122"/>
            </a:endParaRPr>
          </a:p>
        </p:txBody>
      </p:sp>
      <p:sp>
        <p:nvSpPr>
          <p:cNvPr id="47" name="Line 90"/>
          <p:cNvSpPr>
            <a:spLocks noChangeShapeType="1"/>
          </p:cNvSpPr>
          <p:nvPr/>
        </p:nvSpPr>
        <p:spPr bwMode="auto">
          <a:xfrm flipH="1">
            <a:off x="6054970" y="1620278"/>
            <a:ext cx="0" cy="178972"/>
          </a:xfrm>
          <a:prstGeom prst="line">
            <a:avLst/>
          </a:prstGeom>
          <a:noFill/>
          <a:ln w="19050">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pic>
        <p:nvPicPr>
          <p:cNvPr id="48" name="Picture 95"/>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575401" y="1979014"/>
            <a:ext cx="324288" cy="1362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sp>
        <p:nvSpPr>
          <p:cNvPr id="49" name="Text Box 97"/>
          <p:cNvSpPr txBox="1">
            <a:spLocks noChangeArrowheads="1"/>
          </p:cNvSpPr>
          <p:nvPr/>
        </p:nvSpPr>
        <p:spPr bwMode="auto">
          <a:xfrm>
            <a:off x="5486176" y="1153246"/>
            <a:ext cx="1539204" cy="2616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100" b="1" dirty="0">
                <a:latin typeface="微软雅黑" panose="020B0503020204020204" pitchFamily="34" charset="-122"/>
                <a:ea typeface="微软雅黑" panose="020B0503020204020204" pitchFamily="34" charset="-122"/>
              </a:rPr>
              <a:t>被访网络  </a:t>
            </a:r>
            <a:r>
              <a:rPr kumimoji="1" lang="en-US" altLang="zh-CN" sz="1100" b="1" dirty="0">
                <a:latin typeface="微软雅黑" panose="020B0503020204020204" pitchFamily="34" charset="-122"/>
                <a:ea typeface="微软雅黑" panose="020B0503020204020204" pitchFamily="34" charset="-122"/>
              </a:rPr>
              <a:t>15.0.0.0/8</a:t>
            </a:r>
          </a:p>
        </p:txBody>
      </p:sp>
      <p:sp>
        <p:nvSpPr>
          <p:cNvPr id="50" name="Text Box 98"/>
          <p:cNvSpPr txBox="1">
            <a:spLocks noChangeArrowheads="1"/>
          </p:cNvSpPr>
          <p:nvPr/>
        </p:nvSpPr>
        <p:spPr bwMode="auto">
          <a:xfrm>
            <a:off x="5263371" y="2074019"/>
            <a:ext cx="748923" cy="2616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100" b="1" dirty="0">
                <a:solidFill>
                  <a:srgbClr val="0000FF"/>
                </a:solidFill>
                <a:latin typeface="微软雅黑" panose="020B0503020204020204" pitchFamily="34" charset="-122"/>
                <a:ea typeface="微软雅黑" panose="020B0503020204020204" pitchFamily="34" charset="-122"/>
              </a:rPr>
              <a:t>外地代理</a:t>
            </a:r>
          </a:p>
        </p:txBody>
      </p:sp>
      <p:sp>
        <p:nvSpPr>
          <p:cNvPr id="52" name="Line 130"/>
          <p:cNvSpPr>
            <a:spLocks noChangeShapeType="1"/>
          </p:cNvSpPr>
          <p:nvPr/>
        </p:nvSpPr>
        <p:spPr bwMode="auto">
          <a:xfrm rot="16200000" flipV="1">
            <a:off x="6016364" y="1371154"/>
            <a:ext cx="0" cy="856190"/>
          </a:xfrm>
          <a:prstGeom prst="line">
            <a:avLst/>
          </a:prstGeom>
          <a:noFill/>
          <a:ln w="19050">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54" name="Line 142"/>
          <p:cNvSpPr>
            <a:spLocks noChangeShapeType="1"/>
          </p:cNvSpPr>
          <p:nvPr/>
        </p:nvSpPr>
        <p:spPr bwMode="auto">
          <a:xfrm flipH="1">
            <a:off x="5743550" y="1799250"/>
            <a:ext cx="0" cy="178972"/>
          </a:xfrm>
          <a:prstGeom prst="line">
            <a:avLst/>
          </a:prstGeom>
          <a:noFill/>
          <a:ln w="19050">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55" name="Text Box 145"/>
          <p:cNvSpPr txBox="1">
            <a:spLocks noChangeArrowheads="1"/>
          </p:cNvSpPr>
          <p:nvPr/>
        </p:nvSpPr>
        <p:spPr bwMode="auto">
          <a:xfrm flipH="1">
            <a:off x="5789011" y="1765828"/>
            <a:ext cx="322524"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sym typeface="Wingdings" pitchFamily="2" charset="2"/>
              </a:rPr>
              <a:t></a:t>
            </a:r>
          </a:p>
        </p:txBody>
      </p:sp>
      <p:sp>
        <p:nvSpPr>
          <p:cNvPr id="56" name="Text Box 148"/>
          <p:cNvSpPr txBox="1">
            <a:spLocks noChangeArrowheads="1"/>
          </p:cNvSpPr>
          <p:nvPr/>
        </p:nvSpPr>
        <p:spPr bwMode="auto">
          <a:xfrm>
            <a:off x="5718150" y="1456307"/>
            <a:ext cx="300082"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A</a:t>
            </a:r>
          </a:p>
        </p:txBody>
      </p:sp>
      <p:sp>
        <p:nvSpPr>
          <p:cNvPr id="57" name="Text Box 149"/>
          <p:cNvSpPr txBox="1">
            <a:spLocks noChangeArrowheads="1"/>
          </p:cNvSpPr>
          <p:nvPr/>
        </p:nvSpPr>
        <p:spPr bwMode="auto">
          <a:xfrm>
            <a:off x="6099581" y="1448953"/>
            <a:ext cx="1712328" cy="2616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100" b="1" dirty="0">
                <a:latin typeface="微软雅黑" panose="020B0503020204020204" pitchFamily="34" charset="-122"/>
                <a:ea typeface="微软雅黑" panose="020B0503020204020204" pitchFamily="34" charset="-122"/>
              </a:rPr>
              <a:t>永久地址  </a:t>
            </a:r>
            <a:r>
              <a:rPr kumimoji="1" lang="en-US" altLang="zh-CN" sz="1100" b="1" dirty="0">
                <a:latin typeface="微软雅黑" panose="020B0503020204020204" pitchFamily="34" charset="-122"/>
                <a:ea typeface="微软雅黑" panose="020B0503020204020204" pitchFamily="34" charset="-122"/>
              </a:rPr>
              <a:t>131.8.6.7/16</a:t>
            </a:r>
          </a:p>
        </p:txBody>
      </p:sp>
      <p:sp>
        <p:nvSpPr>
          <p:cNvPr id="58" name="AutoShape 150"/>
          <p:cNvSpPr>
            <a:spLocks noChangeArrowheads="1"/>
          </p:cNvSpPr>
          <p:nvPr/>
        </p:nvSpPr>
        <p:spPr bwMode="auto">
          <a:xfrm>
            <a:off x="6018405" y="1976859"/>
            <a:ext cx="937340" cy="385182"/>
          </a:xfrm>
          <a:prstGeom prst="wedgeRoundRectCallout">
            <a:avLst>
              <a:gd name="adj1" fmla="val -76443"/>
              <a:gd name="adj2" fmla="val -40800"/>
              <a:gd name="adj3" fmla="val 16667"/>
            </a:avLst>
          </a:prstGeom>
          <a:solidFill>
            <a:srgbClr val="0000FF"/>
          </a:solidFill>
          <a:ln w="9525">
            <a:noFill/>
            <a:miter lim="800000"/>
            <a:headEnd/>
            <a:tailEnd/>
          </a:ln>
          <a:effectLst/>
          <a:extLst/>
        </p:spPr>
        <p:txBody>
          <a:bodyPr/>
          <a:lstStyle/>
          <a:p>
            <a:pPr algn="ctr">
              <a:lnSpc>
                <a:spcPct val="85000"/>
              </a:lnSpc>
            </a:pPr>
            <a:r>
              <a:rPr kumimoji="1" lang="zh-CN" altLang="en-US" sz="1100" b="1" dirty="0">
                <a:solidFill>
                  <a:schemeClr val="bg1"/>
                </a:solidFill>
                <a:latin typeface="微软雅黑" panose="020B0503020204020204" pitchFamily="34" charset="-122"/>
                <a:ea typeface="微软雅黑" panose="020B0503020204020204" pitchFamily="34" charset="-122"/>
              </a:rPr>
              <a:t>转交地址 </a:t>
            </a:r>
            <a:r>
              <a:rPr kumimoji="1" lang="en-US" altLang="zh-CN" sz="1100" b="1" dirty="0">
                <a:solidFill>
                  <a:schemeClr val="bg1"/>
                </a:solidFill>
                <a:latin typeface="微软雅黑" panose="020B0503020204020204" pitchFamily="34" charset="-122"/>
                <a:ea typeface="微软雅黑" panose="020B0503020204020204" pitchFamily="34" charset="-122"/>
              </a:rPr>
              <a:t>15.5.6.7/8</a:t>
            </a:r>
          </a:p>
        </p:txBody>
      </p:sp>
      <p:sp>
        <p:nvSpPr>
          <p:cNvPr id="51" name="Line 112"/>
          <p:cNvSpPr>
            <a:spLocks noChangeShapeType="1"/>
          </p:cNvSpPr>
          <p:nvPr/>
        </p:nvSpPr>
        <p:spPr bwMode="auto">
          <a:xfrm flipV="1">
            <a:off x="5743550" y="1713652"/>
            <a:ext cx="224480" cy="301789"/>
          </a:xfrm>
          <a:prstGeom prst="line">
            <a:avLst/>
          </a:prstGeom>
          <a:noFill/>
          <a:ln w="38100">
            <a:solidFill>
              <a:srgbClr val="FF00FF"/>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9" name="Freeform 114"/>
          <p:cNvSpPr>
            <a:spLocks/>
          </p:cNvSpPr>
          <p:nvPr/>
        </p:nvSpPr>
        <p:spPr bwMode="auto">
          <a:xfrm>
            <a:off x="2494100" y="1701852"/>
            <a:ext cx="3103098" cy="305993"/>
          </a:xfrm>
          <a:custGeom>
            <a:avLst/>
            <a:gdLst>
              <a:gd name="T0" fmla="*/ 0 w 2178"/>
              <a:gd name="T1" fmla="*/ 317 h 341"/>
              <a:gd name="T2" fmla="*/ 408 w 2178"/>
              <a:gd name="T3" fmla="*/ 125 h 341"/>
              <a:gd name="T4" fmla="*/ 870 w 2178"/>
              <a:gd name="T5" fmla="*/ 17 h 341"/>
              <a:gd name="T6" fmla="*/ 1428 w 2178"/>
              <a:gd name="T7" fmla="*/ 23 h 341"/>
              <a:gd name="T8" fmla="*/ 1824 w 2178"/>
              <a:gd name="T9" fmla="*/ 137 h 341"/>
              <a:gd name="T10" fmla="*/ 2112 w 2178"/>
              <a:gd name="T11" fmla="*/ 299 h 341"/>
              <a:gd name="T12" fmla="*/ 2178 w 2178"/>
              <a:gd name="T13" fmla="*/ 341 h 341"/>
            </a:gdLst>
            <a:ahLst/>
            <a:cxnLst>
              <a:cxn ang="0">
                <a:pos x="T0" y="T1"/>
              </a:cxn>
              <a:cxn ang="0">
                <a:pos x="T2" y="T3"/>
              </a:cxn>
              <a:cxn ang="0">
                <a:pos x="T4" y="T5"/>
              </a:cxn>
              <a:cxn ang="0">
                <a:pos x="T6" y="T7"/>
              </a:cxn>
              <a:cxn ang="0">
                <a:pos x="T8" y="T9"/>
              </a:cxn>
              <a:cxn ang="0">
                <a:pos x="T10" y="T11"/>
              </a:cxn>
              <a:cxn ang="0">
                <a:pos x="T12" y="T13"/>
              </a:cxn>
            </a:cxnLst>
            <a:rect l="0" t="0" r="r" b="b"/>
            <a:pathLst>
              <a:path w="2178" h="341">
                <a:moveTo>
                  <a:pt x="0" y="317"/>
                </a:moveTo>
                <a:cubicBezTo>
                  <a:pt x="68" y="285"/>
                  <a:pt x="263" y="175"/>
                  <a:pt x="408" y="125"/>
                </a:cubicBezTo>
                <a:cubicBezTo>
                  <a:pt x="553" y="75"/>
                  <a:pt x="700" y="34"/>
                  <a:pt x="870" y="17"/>
                </a:cubicBezTo>
                <a:cubicBezTo>
                  <a:pt x="1040" y="0"/>
                  <a:pt x="1269" y="3"/>
                  <a:pt x="1428" y="23"/>
                </a:cubicBezTo>
                <a:cubicBezTo>
                  <a:pt x="1587" y="43"/>
                  <a:pt x="1710" y="91"/>
                  <a:pt x="1824" y="137"/>
                </a:cubicBezTo>
                <a:cubicBezTo>
                  <a:pt x="1938" y="183"/>
                  <a:pt x="2053" y="265"/>
                  <a:pt x="2112" y="299"/>
                </a:cubicBezTo>
                <a:cubicBezTo>
                  <a:pt x="2171" y="333"/>
                  <a:pt x="2164" y="332"/>
                  <a:pt x="2178" y="341"/>
                </a:cubicBezTo>
              </a:path>
            </a:pathLst>
          </a:custGeom>
          <a:noFill/>
          <a:ln w="38100" cmpd="sng">
            <a:solidFill>
              <a:srgbClr val="FF00FF"/>
            </a:solidFill>
            <a:round/>
            <a:headEnd type="non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0" name="Line 92"/>
          <p:cNvSpPr>
            <a:spLocks noChangeShapeType="1"/>
          </p:cNvSpPr>
          <p:nvPr/>
        </p:nvSpPr>
        <p:spPr bwMode="auto">
          <a:xfrm>
            <a:off x="2283388" y="1660665"/>
            <a:ext cx="3301874" cy="0"/>
          </a:xfrm>
          <a:prstGeom prst="line">
            <a:avLst/>
          </a:prstGeom>
          <a:noFill/>
          <a:ln w="38100">
            <a:solidFill>
              <a:srgbClr val="FF00FF"/>
            </a:solidFill>
            <a:prstDash val="sysDot"/>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1" name="Line 111"/>
          <p:cNvSpPr>
            <a:spLocks noChangeShapeType="1"/>
          </p:cNvSpPr>
          <p:nvPr/>
        </p:nvSpPr>
        <p:spPr bwMode="auto">
          <a:xfrm flipH="1" flipV="1">
            <a:off x="2494098" y="2080543"/>
            <a:ext cx="3761679" cy="503190"/>
          </a:xfrm>
          <a:prstGeom prst="line">
            <a:avLst/>
          </a:prstGeom>
          <a:noFill/>
          <a:ln w="38100">
            <a:solidFill>
              <a:srgbClr val="FF00FF"/>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2" name="Freeform 115"/>
          <p:cNvSpPr>
            <a:spLocks/>
          </p:cNvSpPr>
          <p:nvPr/>
        </p:nvSpPr>
        <p:spPr bwMode="auto">
          <a:xfrm>
            <a:off x="6223967" y="1691549"/>
            <a:ext cx="1098283" cy="893912"/>
          </a:xfrm>
          <a:custGeom>
            <a:avLst/>
            <a:gdLst>
              <a:gd name="T0" fmla="*/ 0 w 612"/>
              <a:gd name="T1" fmla="*/ 0 h 1257"/>
              <a:gd name="T2" fmla="*/ 385 w 612"/>
              <a:gd name="T3" fmla="*/ 119 h 1257"/>
              <a:gd name="T4" fmla="*/ 578 w 612"/>
              <a:gd name="T5" fmla="*/ 351 h 1257"/>
              <a:gd name="T6" fmla="*/ 590 w 612"/>
              <a:gd name="T7" fmla="*/ 663 h 1257"/>
              <a:gd name="T8" fmla="*/ 500 w 612"/>
              <a:gd name="T9" fmla="*/ 909 h 1257"/>
              <a:gd name="T10" fmla="*/ 326 w 612"/>
              <a:gd name="T11" fmla="*/ 1257 h 1257"/>
              <a:gd name="connsiteX0" fmla="*/ 0 w 9830"/>
              <a:gd name="connsiteY0" fmla="*/ 0 h 9235"/>
              <a:gd name="connsiteX1" fmla="*/ 6291 w 9830"/>
              <a:gd name="connsiteY1" fmla="*/ 947 h 9235"/>
              <a:gd name="connsiteX2" fmla="*/ 9444 w 9830"/>
              <a:gd name="connsiteY2" fmla="*/ 2792 h 9235"/>
              <a:gd name="connsiteX3" fmla="*/ 9641 w 9830"/>
              <a:gd name="connsiteY3" fmla="*/ 5274 h 9235"/>
              <a:gd name="connsiteX4" fmla="*/ 8170 w 9830"/>
              <a:gd name="connsiteY4" fmla="*/ 7232 h 9235"/>
              <a:gd name="connsiteX5" fmla="*/ 3096 w 9830"/>
              <a:gd name="connsiteY5" fmla="*/ 9235 h 9235"/>
              <a:gd name="connsiteX0" fmla="*/ 0 w 10063"/>
              <a:gd name="connsiteY0" fmla="*/ 0 h 10000"/>
              <a:gd name="connsiteX1" fmla="*/ 6400 w 10063"/>
              <a:gd name="connsiteY1" fmla="*/ 1025 h 10000"/>
              <a:gd name="connsiteX2" fmla="*/ 9607 w 10063"/>
              <a:gd name="connsiteY2" fmla="*/ 3023 h 10000"/>
              <a:gd name="connsiteX3" fmla="*/ 9808 w 10063"/>
              <a:gd name="connsiteY3" fmla="*/ 5711 h 10000"/>
              <a:gd name="connsiteX4" fmla="*/ 7380 w 10063"/>
              <a:gd name="connsiteY4" fmla="*/ 8384 h 10000"/>
              <a:gd name="connsiteX5" fmla="*/ 3150 w 10063"/>
              <a:gd name="connsiteY5" fmla="*/ 10000 h 10000"/>
              <a:gd name="connsiteX0" fmla="*/ 0 w 10063"/>
              <a:gd name="connsiteY0" fmla="*/ 0 h 10000"/>
              <a:gd name="connsiteX1" fmla="*/ 6400 w 10063"/>
              <a:gd name="connsiteY1" fmla="*/ 1025 h 10000"/>
              <a:gd name="connsiteX2" fmla="*/ 9607 w 10063"/>
              <a:gd name="connsiteY2" fmla="*/ 3023 h 10000"/>
              <a:gd name="connsiteX3" fmla="*/ 9808 w 10063"/>
              <a:gd name="connsiteY3" fmla="*/ 5711 h 10000"/>
              <a:gd name="connsiteX4" fmla="*/ 7380 w 10063"/>
              <a:gd name="connsiteY4" fmla="*/ 8384 h 10000"/>
              <a:gd name="connsiteX5" fmla="*/ 3150 w 10063"/>
              <a:gd name="connsiteY5" fmla="*/ 10000 h 10000"/>
              <a:gd name="connsiteX0" fmla="*/ 0 w 10063"/>
              <a:gd name="connsiteY0" fmla="*/ 0 h 9724"/>
              <a:gd name="connsiteX1" fmla="*/ 6400 w 10063"/>
              <a:gd name="connsiteY1" fmla="*/ 1025 h 9724"/>
              <a:gd name="connsiteX2" fmla="*/ 9607 w 10063"/>
              <a:gd name="connsiteY2" fmla="*/ 3023 h 9724"/>
              <a:gd name="connsiteX3" fmla="*/ 9808 w 10063"/>
              <a:gd name="connsiteY3" fmla="*/ 5711 h 9724"/>
              <a:gd name="connsiteX4" fmla="*/ 7380 w 10063"/>
              <a:gd name="connsiteY4" fmla="*/ 8384 h 9724"/>
              <a:gd name="connsiteX5" fmla="*/ 2859 w 10063"/>
              <a:gd name="connsiteY5" fmla="*/ 9724 h 9724"/>
              <a:gd name="connsiteX0" fmla="*/ 0 w 10000"/>
              <a:gd name="connsiteY0" fmla="*/ 0 h 10000"/>
              <a:gd name="connsiteX1" fmla="*/ 6360 w 10000"/>
              <a:gd name="connsiteY1" fmla="*/ 1054 h 10000"/>
              <a:gd name="connsiteX2" fmla="*/ 9547 w 10000"/>
              <a:gd name="connsiteY2" fmla="*/ 3109 h 10000"/>
              <a:gd name="connsiteX3" fmla="*/ 9747 w 10000"/>
              <a:gd name="connsiteY3" fmla="*/ 5873 h 10000"/>
              <a:gd name="connsiteX4" fmla="*/ 7334 w 10000"/>
              <a:gd name="connsiteY4" fmla="*/ 8622 h 10000"/>
              <a:gd name="connsiteX5" fmla="*/ 2841 w 10000"/>
              <a:gd name="connsiteY5"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0"/>
                </a:moveTo>
                <a:cubicBezTo>
                  <a:pt x="1090" y="177"/>
                  <a:pt x="4774" y="540"/>
                  <a:pt x="6360" y="1054"/>
                </a:cubicBezTo>
                <a:cubicBezTo>
                  <a:pt x="7945" y="1568"/>
                  <a:pt x="8986" y="2303"/>
                  <a:pt x="9547" y="3109"/>
                </a:cubicBezTo>
                <a:cubicBezTo>
                  <a:pt x="10109" y="3915"/>
                  <a:pt x="10115" y="4954"/>
                  <a:pt x="9747" y="5873"/>
                </a:cubicBezTo>
                <a:cubicBezTo>
                  <a:pt x="9378" y="6792"/>
                  <a:pt x="8485" y="7934"/>
                  <a:pt x="7334" y="8622"/>
                </a:cubicBezTo>
                <a:cubicBezTo>
                  <a:pt x="6183" y="9310"/>
                  <a:pt x="3782" y="9930"/>
                  <a:pt x="2841" y="10000"/>
                </a:cubicBezTo>
              </a:path>
            </a:pathLst>
          </a:custGeom>
          <a:noFill/>
          <a:ln w="38100" cmpd="sng">
            <a:solidFill>
              <a:srgbClr val="FF00FF"/>
            </a:solidFill>
            <a:round/>
            <a:headEnd type="non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146" name="组合 145"/>
          <p:cNvGrpSpPr/>
          <p:nvPr/>
        </p:nvGrpSpPr>
        <p:grpSpPr>
          <a:xfrm>
            <a:off x="2020139" y="1410764"/>
            <a:ext cx="309983" cy="332183"/>
            <a:chOff x="2565534" y="4101618"/>
            <a:chExt cx="360485" cy="386301"/>
          </a:xfrm>
        </p:grpSpPr>
        <p:sp>
          <p:nvSpPr>
            <p:cNvPr id="147"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grpSp>
          <p:nvGrpSpPr>
            <p:cNvPr id="148" name="Group 424"/>
            <p:cNvGrpSpPr>
              <a:grpSpLocks/>
            </p:cNvGrpSpPr>
            <p:nvPr/>
          </p:nvGrpSpPr>
          <p:grpSpPr bwMode="auto">
            <a:xfrm>
              <a:off x="2565534" y="4101618"/>
              <a:ext cx="360485" cy="119330"/>
              <a:chOff x="748" y="2251"/>
              <a:chExt cx="306" cy="90"/>
            </a:xfrm>
          </p:grpSpPr>
          <p:sp>
            <p:nvSpPr>
              <p:cNvPr id="150"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51"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52"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53"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54"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55"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49" name="Picture 200"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156" name="组合 155"/>
          <p:cNvGrpSpPr/>
          <p:nvPr/>
        </p:nvGrpSpPr>
        <p:grpSpPr>
          <a:xfrm>
            <a:off x="5909275" y="1381470"/>
            <a:ext cx="309983" cy="332183"/>
            <a:chOff x="2565534" y="4101618"/>
            <a:chExt cx="360485" cy="386301"/>
          </a:xfrm>
        </p:grpSpPr>
        <p:sp>
          <p:nvSpPr>
            <p:cNvPr id="157"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grpSp>
          <p:nvGrpSpPr>
            <p:cNvPr id="158" name="Group 424"/>
            <p:cNvGrpSpPr>
              <a:grpSpLocks/>
            </p:cNvGrpSpPr>
            <p:nvPr/>
          </p:nvGrpSpPr>
          <p:grpSpPr bwMode="auto">
            <a:xfrm>
              <a:off x="2565534" y="4101618"/>
              <a:ext cx="360485" cy="119330"/>
              <a:chOff x="748" y="2251"/>
              <a:chExt cx="306" cy="90"/>
            </a:xfrm>
          </p:grpSpPr>
          <p:sp>
            <p:nvSpPr>
              <p:cNvPr id="160"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61"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62"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63"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64"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65"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59" name="Picture 200"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66" name="Text Box 93"/>
          <p:cNvSpPr txBox="1">
            <a:spLocks noChangeArrowheads="1"/>
          </p:cNvSpPr>
          <p:nvPr/>
        </p:nvSpPr>
        <p:spPr bwMode="auto">
          <a:xfrm>
            <a:off x="3921050" y="1863285"/>
            <a:ext cx="646331"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anose="020B0503020204020204" pitchFamily="34" charset="-122"/>
                <a:ea typeface="微软雅黑" panose="020B0503020204020204" pitchFamily="34" charset="-122"/>
              </a:rPr>
              <a:t>广域网</a:t>
            </a:r>
          </a:p>
        </p:txBody>
      </p:sp>
      <p:grpSp>
        <p:nvGrpSpPr>
          <p:cNvPr id="167" name="组合 166"/>
          <p:cNvGrpSpPr/>
          <p:nvPr/>
        </p:nvGrpSpPr>
        <p:grpSpPr>
          <a:xfrm>
            <a:off x="6238223" y="2404130"/>
            <a:ext cx="309983" cy="332183"/>
            <a:chOff x="2565534" y="4101618"/>
            <a:chExt cx="360485" cy="386301"/>
          </a:xfrm>
        </p:grpSpPr>
        <p:sp>
          <p:nvSpPr>
            <p:cNvPr id="168"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grpSp>
          <p:nvGrpSpPr>
            <p:cNvPr id="169" name="Group 424"/>
            <p:cNvGrpSpPr>
              <a:grpSpLocks/>
            </p:cNvGrpSpPr>
            <p:nvPr/>
          </p:nvGrpSpPr>
          <p:grpSpPr bwMode="auto">
            <a:xfrm>
              <a:off x="2565534" y="4101618"/>
              <a:ext cx="360485" cy="119330"/>
              <a:chOff x="748" y="2251"/>
              <a:chExt cx="306" cy="90"/>
            </a:xfrm>
          </p:grpSpPr>
          <p:sp>
            <p:nvSpPr>
              <p:cNvPr id="171"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72"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73"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74"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75"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76"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70" name="Picture 200"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68" name="Text Box 145"/>
          <p:cNvSpPr txBox="1">
            <a:spLocks noChangeArrowheads="1"/>
          </p:cNvSpPr>
          <p:nvPr/>
        </p:nvSpPr>
        <p:spPr bwMode="auto">
          <a:xfrm flipH="1">
            <a:off x="7285719" y="1918228"/>
            <a:ext cx="322524"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dirty="0" smtClean="0">
                <a:latin typeface="微软雅黑" panose="020B0503020204020204" pitchFamily="34" charset="-122"/>
                <a:ea typeface="微软雅黑" panose="020B0503020204020204" pitchFamily="34" charset="-122"/>
                <a:sym typeface="Wingdings" panose="05000000000000000000" pitchFamily="2" charset="2"/>
              </a:rPr>
              <a:t></a:t>
            </a:r>
            <a:endParaRPr kumimoji="1" lang="en-US" altLang="zh-CN" sz="1200" b="1" dirty="0">
              <a:latin typeface="微软雅黑" panose="020B0503020204020204" pitchFamily="34" charset="-122"/>
              <a:ea typeface="微软雅黑" panose="020B0503020204020204" pitchFamily="34" charset="-122"/>
              <a:sym typeface="Wingdings" pitchFamily="2" charset="2"/>
            </a:endParaRPr>
          </a:p>
        </p:txBody>
      </p:sp>
    </p:spTree>
    <p:extLst>
      <p:ext uri="{BB962C8B-B14F-4D97-AF65-F5344CB8AC3E}">
        <p14:creationId xmlns:p14="http://schemas.microsoft.com/office/powerpoint/2010/main" xmlns="" val="137479251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11897" y="1065052"/>
            <a:ext cx="8289203" cy="33119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2300"/>
              </a:lnSpc>
              <a:buClr>
                <a:srgbClr val="0070C0"/>
              </a:buClr>
              <a:buFont typeface="+mj-ea"/>
              <a:buAutoNum type="circleNumDbPlain"/>
            </a:pPr>
            <a:r>
              <a:rPr lang="en-US" altLang="zh-CN" sz="1600" b="1" dirty="0" smtClean="0">
                <a:latin typeface="微软雅黑" pitchFamily="34" charset="-122"/>
                <a:ea typeface="微软雅黑" pitchFamily="34" charset="-122"/>
              </a:rPr>
              <a:t>B</a:t>
            </a:r>
            <a:r>
              <a:rPr lang="zh-CN" altLang="en-US" sz="1600" b="1" dirty="0">
                <a:latin typeface="微软雅黑" pitchFamily="34" charset="-122"/>
                <a:ea typeface="微软雅黑" pitchFamily="34" charset="-122"/>
              </a:rPr>
              <a:t>发送给</a:t>
            </a:r>
            <a:r>
              <a:rPr lang="en-US" altLang="zh-CN" sz="1600" b="1" dirty="0">
                <a:latin typeface="微软雅黑" pitchFamily="34" charset="-122"/>
                <a:ea typeface="微软雅黑" pitchFamily="34" charset="-122"/>
              </a:rPr>
              <a:t>A</a:t>
            </a:r>
            <a:r>
              <a:rPr lang="zh-CN" altLang="en-US" sz="1600" b="1" dirty="0">
                <a:latin typeface="微软雅黑" pitchFamily="34" charset="-122"/>
                <a:ea typeface="微软雅黑" pitchFamily="34" charset="-122"/>
              </a:rPr>
              <a:t>的数据报被</a:t>
            </a:r>
            <a:r>
              <a:rPr lang="en-US" altLang="zh-CN" sz="1600" b="1" dirty="0">
                <a:latin typeface="微软雅黑" pitchFamily="34" charset="-122"/>
                <a:ea typeface="微软雅黑" pitchFamily="34" charset="-122"/>
              </a:rPr>
              <a:t>A</a:t>
            </a:r>
            <a:r>
              <a:rPr lang="zh-CN" altLang="en-US" sz="1600" b="1" dirty="0">
                <a:latin typeface="微软雅黑" pitchFamily="34" charset="-122"/>
                <a:ea typeface="微软雅黑" pitchFamily="34" charset="-122"/>
              </a:rPr>
              <a:t>的归属代理截获了（只有当</a:t>
            </a:r>
            <a:r>
              <a:rPr lang="en-US" altLang="zh-CN" sz="1600" b="1" dirty="0">
                <a:latin typeface="微软雅黑" pitchFamily="34" charset="-122"/>
                <a:ea typeface="微软雅黑" pitchFamily="34" charset="-122"/>
              </a:rPr>
              <a:t>A</a:t>
            </a:r>
            <a:r>
              <a:rPr lang="zh-CN" altLang="en-US" sz="1600" b="1" dirty="0">
                <a:latin typeface="微软雅黑" pitchFamily="34" charset="-122"/>
                <a:ea typeface="微软雅黑" pitchFamily="34" charset="-122"/>
              </a:rPr>
              <a:t>离开归属网络时，归属代理才能截获发给</a:t>
            </a:r>
            <a:r>
              <a:rPr lang="en-US" altLang="zh-CN" sz="1600" b="1" dirty="0">
                <a:latin typeface="微软雅黑" pitchFamily="34" charset="-122"/>
                <a:ea typeface="微软雅黑" pitchFamily="34" charset="-122"/>
              </a:rPr>
              <a:t>A</a:t>
            </a:r>
            <a:r>
              <a:rPr lang="zh-CN" altLang="en-US" sz="1600" b="1" dirty="0">
                <a:latin typeface="微软雅黑" pitchFamily="34" charset="-122"/>
                <a:ea typeface="微软雅黑" pitchFamily="34" charset="-122"/>
              </a:rPr>
              <a:t>的数据报）。</a:t>
            </a:r>
          </a:p>
          <a:p>
            <a:pPr marL="342900" indent="-342900" eaLnBrk="0" hangingPunct="0">
              <a:lnSpc>
                <a:spcPts val="2300"/>
              </a:lnSpc>
              <a:buClr>
                <a:srgbClr val="0070C0"/>
              </a:buClr>
              <a:buFont typeface="+mj-ea"/>
              <a:buAutoNum type="circleNumDbPlain"/>
            </a:pPr>
            <a:r>
              <a:rPr lang="zh-CN" altLang="en-US" sz="1600" b="1" dirty="0" smtClean="0">
                <a:latin typeface="微软雅黑" pitchFamily="34" charset="-122"/>
                <a:ea typeface="微软雅黑" pitchFamily="34" charset="-122"/>
              </a:rPr>
              <a:t>由于</a:t>
            </a:r>
            <a:r>
              <a:rPr lang="zh-CN" altLang="en-US" sz="1600" b="1" dirty="0">
                <a:latin typeface="微软雅黑" pitchFamily="34" charset="-122"/>
                <a:ea typeface="微软雅黑" pitchFamily="34" charset="-122"/>
              </a:rPr>
              <a:t>归属代理已经知道了</a:t>
            </a:r>
            <a:r>
              <a:rPr lang="en-US" altLang="zh-CN" sz="1600" b="1" dirty="0">
                <a:latin typeface="微软雅黑" pitchFamily="34" charset="-122"/>
                <a:ea typeface="微软雅黑" pitchFamily="34" charset="-122"/>
              </a:rPr>
              <a:t>A</a:t>
            </a:r>
            <a:r>
              <a:rPr lang="zh-CN" altLang="en-US" sz="1600" b="1" dirty="0">
                <a:latin typeface="微软雅黑" pitchFamily="34" charset="-122"/>
                <a:ea typeface="微软雅黑" pitchFamily="34" charset="-122"/>
              </a:rPr>
              <a:t>的转交地址（后面要讲到），因此归属代理把</a:t>
            </a:r>
            <a:r>
              <a:rPr lang="en-US" altLang="zh-CN" sz="1600" b="1" dirty="0">
                <a:latin typeface="微软雅黑" pitchFamily="34" charset="-122"/>
                <a:ea typeface="微软雅黑" pitchFamily="34" charset="-122"/>
              </a:rPr>
              <a:t>B</a:t>
            </a:r>
            <a:r>
              <a:rPr lang="zh-CN" altLang="en-US" sz="1600" b="1" dirty="0">
                <a:latin typeface="微软雅黑" pitchFamily="34" charset="-122"/>
                <a:ea typeface="微软雅黑" pitchFamily="34" charset="-122"/>
              </a:rPr>
              <a:t>发来的数据报进行再封装，新的数据报的目的地址是</a:t>
            </a:r>
            <a:r>
              <a:rPr lang="en-US" altLang="zh-CN" sz="1600" b="1" dirty="0">
                <a:latin typeface="微软雅黑" pitchFamily="34" charset="-122"/>
                <a:ea typeface="微软雅黑" pitchFamily="34" charset="-122"/>
              </a:rPr>
              <a:t>A</a:t>
            </a:r>
            <a:r>
              <a:rPr lang="zh-CN" altLang="en-US" sz="1600" b="1" dirty="0">
                <a:latin typeface="微软雅黑" pitchFamily="34" charset="-122"/>
                <a:ea typeface="微软雅黑" pitchFamily="34" charset="-122"/>
              </a:rPr>
              <a:t>现在的转交地址。新封装的数据报发送到被访网络的外地代理。这里使用的就是以前讲过的隧道技术或</a:t>
            </a:r>
            <a:r>
              <a:rPr lang="en-US" altLang="zh-CN" sz="1600" b="1" dirty="0">
                <a:latin typeface="微软雅黑" pitchFamily="34" charset="-122"/>
                <a:ea typeface="微软雅黑" pitchFamily="34" charset="-122"/>
              </a:rPr>
              <a:t>IP-in-IP</a:t>
            </a:r>
            <a:r>
              <a:rPr lang="zh-CN" altLang="en-US" sz="1600" b="1" dirty="0">
                <a:latin typeface="微软雅黑" pitchFamily="34" charset="-122"/>
                <a:ea typeface="微软雅黑" pitchFamily="34" charset="-122"/>
              </a:rPr>
              <a:t>。</a:t>
            </a:r>
          </a:p>
          <a:p>
            <a:pPr marL="342900" indent="-342900" eaLnBrk="0" hangingPunct="0">
              <a:lnSpc>
                <a:spcPts val="2300"/>
              </a:lnSpc>
              <a:buClr>
                <a:srgbClr val="0070C0"/>
              </a:buClr>
              <a:buFont typeface="+mj-ea"/>
              <a:buAutoNum type="circleNumDbPlain"/>
            </a:pPr>
            <a:r>
              <a:rPr lang="zh-CN" altLang="en-US" sz="1600" b="1" dirty="0" smtClean="0">
                <a:latin typeface="微软雅黑" pitchFamily="34" charset="-122"/>
                <a:ea typeface="微软雅黑" pitchFamily="34" charset="-122"/>
              </a:rPr>
              <a:t>被</a:t>
            </a:r>
            <a:r>
              <a:rPr lang="zh-CN" altLang="en-US" sz="1600" b="1" dirty="0">
                <a:latin typeface="微软雅黑" pitchFamily="34" charset="-122"/>
                <a:ea typeface="微软雅黑" pitchFamily="34" charset="-122"/>
              </a:rPr>
              <a:t>访网络中的外地代理把收到的封装的数据报进行拆封，取出</a:t>
            </a:r>
            <a:r>
              <a:rPr lang="en-US" altLang="zh-CN" sz="1600" b="1" dirty="0">
                <a:latin typeface="微软雅黑" pitchFamily="34" charset="-122"/>
                <a:ea typeface="微软雅黑" pitchFamily="34" charset="-122"/>
              </a:rPr>
              <a:t>B</a:t>
            </a:r>
            <a:r>
              <a:rPr lang="zh-CN" altLang="en-US" sz="1600" b="1" dirty="0">
                <a:latin typeface="微软雅黑" pitchFamily="34" charset="-122"/>
                <a:ea typeface="微软雅黑" pitchFamily="34" charset="-122"/>
              </a:rPr>
              <a:t>发送的原始数据报，然后转发给移动站</a:t>
            </a:r>
            <a:r>
              <a:rPr lang="en-US" altLang="zh-CN" sz="1600" b="1" dirty="0">
                <a:latin typeface="微软雅黑" pitchFamily="34" charset="-122"/>
                <a:ea typeface="微软雅黑" pitchFamily="34" charset="-122"/>
              </a:rPr>
              <a:t>A</a:t>
            </a:r>
            <a:r>
              <a:rPr lang="zh-CN" altLang="en-US" sz="1600" b="1" dirty="0">
                <a:latin typeface="微软雅黑" pitchFamily="34" charset="-122"/>
                <a:ea typeface="微软雅黑" pitchFamily="34" charset="-122"/>
              </a:rPr>
              <a:t>。这个数据报的目的地址就是</a:t>
            </a:r>
            <a:r>
              <a:rPr lang="en-US" altLang="zh-CN" sz="1600" b="1" dirty="0">
                <a:latin typeface="微软雅黑" pitchFamily="34" charset="-122"/>
                <a:ea typeface="微软雅黑" pitchFamily="34" charset="-122"/>
              </a:rPr>
              <a:t>A</a:t>
            </a:r>
            <a:r>
              <a:rPr lang="zh-CN" altLang="en-US" sz="1600" b="1" dirty="0">
                <a:latin typeface="微软雅黑" pitchFamily="34" charset="-122"/>
                <a:ea typeface="微软雅黑" pitchFamily="34" charset="-122"/>
              </a:rPr>
              <a:t>的永久地址。</a:t>
            </a:r>
            <a:r>
              <a:rPr lang="en-US" altLang="zh-CN" sz="1600" b="1" dirty="0">
                <a:latin typeface="微软雅黑" pitchFamily="34" charset="-122"/>
                <a:ea typeface="微软雅黑" pitchFamily="34" charset="-122"/>
              </a:rPr>
              <a:t>A</a:t>
            </a:r>
            <a:r>
              <a:rPr lang="zh-CN" altLang="en-US" sz="1600" b="1" dirty="0">
                <a:latin typeface="微软雅黑" pitchFamily="34" charset="-122"/>
                <a:ea typeface="微软雅黑" pitchFamily="34" charset="-122"/>
              </a:rPr>
              <a:t>收到</a:t>
            </a:r>
            <a:r>
              <a:rPr lang="en-US" altLang="zh-CN" sz="1600" b="1" dirty="0">
                <a:latin typeface="微软雅黑" pitchFamily="34" charset="-122"/>
                <a:ea typeface="微软雅黑" pitchFamily="34" charset="-122"/>
              </a:rPr>
              <a:t>B</a:t>
            </a:r>
            <a:r>
              <a:rPr lang="zh-CN" altLang="en-US" sz="1600" b="1" dirty="0">
                <a:latin typeface="微软雅黑" pitchFamily="34" charset="-122"/>
                <a:ea typeface="微软雅黑" pitchFamily="34" charset="-122"/>
              </a:rPr>
              <a:t>发送的原始数据报后，也得到了</a:t>
            </a:r>
            <a:r>
              <a:rPr lang="en-US" altLang="zh-CN" sz="1600" b="1" dirty="0">
                <a:latin typeface="微软雅黑" pitchFamily="34" charset="-122"/>
                <a:ea typeface="微软雅黑" pitchFamily="34" charset="-122"/>
              </a:rPr>
              <a:t>B</a:t>
            </a:r>
            <a:r>
              <a:rPr lang="zh-CN" altLang="en-US" sz="1600" b="1" dirty="0">
                <a:latin typeface="微软雅黑" pitchFamily="34" charset="-122"/>
                <a:ea typeface="微软雅黑" pitchFamily="34" charset="-122"/>
              </a:rPr>
              <a:t>的</a:t>
            </a:r>
            <a:r>
              <a:rPr lang="en-US" altLang="zh-CN" sz="1600" b="1" dirty="0">
                <a:latin typeface="微软雅黑" pitchFamily="34" charset="-122"/>
                <a:ea typeface="微软雅黑" pitchFamily="34" charset="-122"/>
              </a:rPr>
              <a:t>IP</a:t>
            </a:r>
            <a:r>
              <a:rPr lang="zh-CN" altLang="en-US" sz="1600" b="1" dirty="0">
                <a:latin typeface="微软雅黑" pitchFamily="34" charset="-122"/>
                <a:ea typeface="微软雅黑" pitchFamily="34" charset="-122"/>
              </a:rPr>
              <a:t>地址。</a:t>
            </a:r>
          </a:p>
          <a:p>
            <a:pPr marL="342900" indent="-342900" eaLnBrk="0" hangingPunct="0">
              <a:lnSpc>
                <a:spcPts val="2300"/>
              </a:lnSpc>
              <a:buClr>
                <a:srgbClr val="0070C0"/>
              </a:buClr>
              <a:buFont typeface="+mj-ea"/>
              <a:buAutoNum type="circleNumDbPlain"/>
            </a:pPr>
            <a:r>
              <a:rPr lang="zh-CN" altLang="en-US" sz="1600" b="1" dirty="0" smtClean="0">
                <a:latin typeface="微软雅黑" pitchFamily="34" charset="-122"/>
                <a:ea typeface="微软雅黑" pitchFamily="34" charset="-122"/>
              </a:rPr>
              <a:t>如果</a:t>
            </a:r>
            <a:r>
              <a:rPr lang="zh-CN" altLang="en-US" sz="1600" b="1" dirty="0">
                <a:latin typeface="微软雅黑" pitchFamily="34" charset="-122"/>
                <a:ea typeface="微软雅黑" pitchFamily="34" charset="-122"/>
              </a:rPr>
              <a:t>现在</a:t>
            </a:r>
            <a:r>
              <a:rPr lang="en-US" altLang="zh-CN" sz="1600" b="1" dirty="0">
                <a:latin typeface="微软雅黑" pitchFamily="34" charset="-122"/>
                <a:ea typeface="微软雅黑" pitchFamily="34" charset="-122"/>
              </a:rPr>
              <a:t>A</a:t>
            </a:r>
            <a:r>
              <a:rPr lang="zh-CN" altLang="en-US" sz="1600" b="1" dirty="0">
                <a:latin typeface="微软雅黑" pitchFamily="34" charset="-122"/>
                <a:ea typeface="微软雅黑" pitchFamily="34" charset="-122"/>
              </a:rPr>
              <a:t>要向</a:t>
            </a:r>
            <a:r>
              <a:rPr lang="en-US" altLang="zh-CN" sz="1600" b="1" dirty="0">
                <a:latin typeface="微软雅黑" pitchFamily="34" charset="-122"/>
                <a:ea typeface="微软雅黑" pitchFamily="34" charset="-122"/>
              </a:rPr>
              <a:t>B</a:t>
            </a:r>
            <a:r>
              <a:rPr lang="zh-CN" altLang="en-US" sz="1600" b="1" dirty="0">
                <a:latin typeface="微软雅黑" pitchFamily="34" charset="-122"/>
                <a:ea typeface="微软雅黑" pitchFamily="34" charset="-122"/>
              </a:rPr>
              <a:t>发送数据报，那么情况就比较简单。</a:t>
            </a:r>
            <a:r>
              <a:rPr lang="en-US" altLang="zh-CN" sz="1600" b="1" dirty="0">
                <a:latin typeface="微软雅黑" pitchFamily="34" charset="-122"/>
                <a:ea typeface="微软雅黑" pitchFamily="34" charset="-122"/>
              </a:rPr>
              <a:t>A</a:t>
            </a:r>
            <a:r>
              <a:rPr lang="zh-CN" altLang="en-US" sz="1600" b="1" dirty="0">
                <a:latin typeface="微软雅黑" pitchFamily="34" charset="-122"/>
                <a:ea typeface="微软雅黑" pitchFamily="34" charset="-122"/>
              </a:rPr>
              <a:t>仍然使用自己的永久地址作为数据报的源地址，用</a:t>
            </a:r>
            <a:r>
              <a:rPr lang="en-US" altLang="zh-CN" sz="1600" b="1" dirty="0">
                <a:latin typeface="微软雅黑" pitchFamily="34" charset="-122"/>
                <a:ea typeface="微软雅黑" pitchFamily="34" charset="-122"/>
              </a:rPr>
              <a:t>B</a:t>
            </a:r>
            <a:r>
              <a:rPr lang="zh-CN" altLang="en-US" sz="1600" b="1" dirty="0">
                <a:latin typeface="微软雅黑" pitchFamily="34" charset="-122"/>
                <a:ea typeface="微软雅黑" pitchFamily="34" charset="-122"/>
              </a:rPr>
              <a:t>的</a:t>
            </a:r>
            <a:r>
              <a:rPr lang="en-US" altLang="zh-CN" sz="1600" b="1" dirty="0">
                <a:latin typeface="微软雅黑" pitchFamily="34" charset="-122"/>
                <a:ea typeface="微软雅黑" pitchFamily="34" charset="-122"/>
              </a:rPr>
              <a:t>IP</a:t>
            </a:r>
            <a:r>
              <a:rPr lang="zh-CN" altLang="en-US" sz="1600" b="1" dirty="0">
                <a:latin typeface="微软雅黑" pitchFamily="34" charset="-122"/>
                <a:ea typeface="微软雅黑" pitchFamily="34" charset="-122"/>
              </a:rPr>
              <a:t>地址作为数据报的目的地址。这个数据报显然没有必要在通过</a:t>
            </a:r>
            <a:r>
              <a:rPr lang="en-US" altLang="zh-CN" sz="1600" b="1" dirty="0">
                <a:latin typeface="微软雅黑" pitchFamily="34" charset="-122"/>
                <a:ea typeface="微软雅黑" pitchFamily="34" charset="-122"/>
              </a:rPr>
              <a:t>A</a:t>
            </a:r>
            <a:r>
              <a:rPr lang="zh-CN" altLang="en-US" sz="1600" b="1" dirty="0">
                <a:latin typeface="微软雅黑" pitchFamily="34" charset="-122"/>
                <a:ea typeface="微软雅黑" pitchFamily="34" charset="-122"/>
              </a:rPr>
              <a:t>的归属代理进行转发了</a:t>
            </a:r>
            <a:r>
              <a:rPr lang="zh-CN" altLang="en-US" sz="1600" b="1" dirty="0" smtClean="0">
                <a:latin typeface="微软雅黑" pitchFamily="34" charset="-122"/>
                <a:ea typeface="微软雅黑" pitchFamily="34" charset="-122"/>
              </a:rPr>
              <a:t>。</a:t>
            </a:r>
            <a:endParaRPr lang="zh-CN" altLang="en-US" sz="1600" b="1" dirty="0">
              <a:latin typeface="微软雅黑" pitchFamily="34" charset="-122"/>
              <a:ea typeface="微软雅黑" pitchFamily="34" charset="-122"/>
            </a:endParaRPr>
          </a:p>
        </p:txBody>
      </p:sp>
      <p:sp>
        <p:nvSpPr>
          <p:cNvPr id="3" name="AutoShape 5"/>
          <p:cNvSpPr>
            <a:spLocks noChangeArrowheads="1"/>
          </p:cNvSpPr>
          <p:nvPr/>
        </p:nvSpPr>
        <p:spPr bwMode="auto">
          <a:xfrm>
            <a:off x="511897" y="69205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2248683" y="658846"/>
            <a:ext cx="465544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通信者</a:t>
            </a:r>
            <a:r>
              <a:rPr lang="en-US" altLang="zh-CN" sz="2000" b="1" dirty="0">
                <a:solidFill>
                  <a:schemeClr val="bg1"/>
                </a:solidFill>
                <a:latin typeface="微软雅黑" pitchFamily="34" charset="-122"/>
                <a:ea typeface="微软雅黑" pitchFamily="34" charset="-122"/>
              </a:rPr>
              <a:t>B</a:t>
            </a:r>
            <a:r>
              <a:rPr lang="zh-CN" altLang="en-US" sz="2000" b="1" dirty="0">
                <a:solidFill>
                  <a:schemeClr val="bg1"/>
                </a:solidFill>
                <a:latin typeface="微软雅黑" pitchFamily="34" charset="-122"/>
                <a:ea typeface="微软雅黑" pitchFamily="34" charset="-122"/>
              </a:rPr>
              <a:t>和移动站</a:t>
            </a:r>
            <a:r>
              <a:rPr lang="en-US" altLang="zh-CN" sz="2000" b="1" dirty="0">
                <a:solidFill>
                  <a:schemeClr val="bg1"/>
                </a:solidFill>
                <a:latin typeface="微软雅黑" pitchFamily="34" charset="-122"/>
                <a:ea typeface="微软雅黑" pitchFamily="34" charset="-122"/>
              </a:rPr>
              <a:t>A</a:t>
            </a:r>
            <a:r>
              <a:rPr lang="zh-CN" altLang="en-US" sz="2000" b="1" dirty="0">
                <a:solidFill>
                  <a:schemeClr val="bg1"/>
                </a:solidFill>
                <a:latin typeface="微软雅黑" pitchFamily="34" charset="-122"/>
                <a:ea typeface="微软雅黑" pitchFamily="34" charset="-122"/>
              </a:rPr>
              <a:t>的四个重要通信步骤</a:t>
            </a:r>
          </a:p>
        </p:txBody>
      </p:sp>
    </p:spTree>
    <p:extLst>
      <p:ext uri="{BB962C8B-B14F-4D97-AF65-F5344CB8AC3E}">
        <p14:creationId xmlns:p14="http://schemas.microsoft.com/office/powerpoint/2010/main" xmlns="" val="2496829614"/>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11897" y="1655187"/>
            <a:ext cx="8289203" cy="174034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mj-lt"/>
              <a:buAutoNum type="arabicPeriod"/>
            </a:pPr>
            <a:r>
              <a:rPr lang="zh-CN" altLang="en-US" sz="2000" b="1" dirty="0" smtClean="0">
                <a:latin typeface="微软雅黑" pitchFamily="34" charset="-122"/>
                <a:ea typeface="微软雅黑" pitchFamily="34" charset="-122"/>
              </a:rPr>
              <a:t>移动站</a:t>
            </a:r>
            <a:r>
              <a:rPr lang="zh-CN" altLang="en-US" sz="2000" b="1" dirty="0">
                <a:latin typeface="微软雅黑" pitchFamily="34" charset="-122"/>
                <a:ea typeface="微软雅黑" pitchFamily="34" charset="-122"/>
              </a:rPr>
              <a:t>到外地代理的协议。</a:t>
            </a:r>
          </a:p>
          <a:p>
            <a:pPr marL="342900" indent="-342900" eaLnBrk="0" hangingPunct="0">
              <a:lnSpc>
                <a:spcPts val="3300"/>
              </a:lnSpc>
              <a:buClr>
                <a:srgbClr val="0070C0"/>
              </a:buClr>
              <a:buFont typeface="+mj-lt"/>
              <a:buAutoNum type="arabicPeriod"/>
            </a:pPr>
            <a:r>
              <a:rPr lang="zh-CN" altLang="en-US" sz="2000" b="1" dirty="0" smtClean="0">
                <a:latin typeface="微软雅黑" pitchFamily="34" charset="-122"/>
                <a:ea typeface="微软雅黑" pitchFamily="34" charset="-122"/>
              </a:rPr>
              <a:t>外地</a:t>
            </a:r>
            <a:r>
              <a:rPr lang="zh-CN" altLang="en-US" sz="2000" b="1" dirty="0">
                <a:latin typeface="微软雅黑" pitchFamily="34" charset="-122"/>
                <a:ea typeface="微软雅黑" pitchFamily="34" charset="-122"/>
              </a:rPr>
              <a:t>代理到归属代理的登记协议。</a:t>
            </a:r>
          </a:p>
          <a:p>
            <a:pPr marL="342900" indent="-342900" eaLnBrk="0" hangingPunct="0">
              <a:lnSpc>
                <a:spcPts val="3300"/>
              </a:lnSpc>
              <a:buClr>
                <a:srgbClr val="0070C0"/>
              </a:buClr>
              <a:buFont typeface="+mj-lt"/>
              <a:buAutoNum type="arabicPeriod"/>
            </a:pPr>
            <a:r>
              <a:rPr lang="zh-CN" altLang="en-US" sz="2000" b="1" dirty="0" smtClean="0">
                <a:latin typeface="微软雅黑" pitchFamily="34" charset="-122"/>
                <a:ea typeface="微软雅黑" pitchFamily="34" charset="-122"/>
              </a:rPr>
              <a:t>归属</a:t>
            </a:r>
            <a:r>
              <a:rPr lang="zh-CN" altLang="en-US" sz="2000" b="1" dirty="0">
                <a:latin typeface="微软雅黑" pitchFamily="34" charset="-122"/>
                <a:ea typeface="微软雅黑" pitchFamily="34" charset="-122"/>
              </a:rPr>
              <a:t>代理数据报封装协议。</a:t>
            </a:r>
          </a:p>
          <a:p>
            <a:pPr marL="342900" indent="-342900" eaLnBrk="0" hangingPunct="0">
              <a:lnSpc>
                <a:spcPts val="3300"/>
              </a:lnSpc>
              <a:buClr>
                <a:srgbClr val="0070C0"/>
              </a:buClr>
              <a:buFont typeface="+mj-lt"/>
              <a:buAutoNum type="arabicPeriod"/>
            </a:pPr>
            <a:r>
              <a:rPr lang="zh-CN" altLang="en-US" sz="2000" b="1" dirty="0" smtClean="0">
                <a:latin typeface="微软雅黑" pitchFamily="34" charset="-122"/>
                <a:ea typeface="微软雅黑" pitchFamily="34" charset="-122"/>
              </a:rPr>
              <a:t>外地</a:t>
            </a:r>
            <a:r>
              <a:rPr lang="zh-CN" altLang="en-US" sz="2000" b="1" dirty="0">
                <a:latin typeface="微软雅黑" pitchFamily="34" charset="-122"/>
                <a:ea typeface="微软雅黑" pitchFamily="34" charset="-122"/>
              </a:rPr>
              <a:t>代理拆封协议</a:t>
            </a:r>
            <a:r>
              <a:rPr lang="zh-CN" altLang="en-US" sz="1600" b="1" dirty="0">
                <a:latin typeface="微软雅黑" pitchFamily="34" charset="-122"/>
                <a:ea typeface="微软雅黑" pitchFamily="34" charset="-122"/>
              </a:rPr>
              <a:t>。</a:t>
            </a:r>
          </a:p>
        </p:txBody>
      </p:sp>
      <p:sp>
        <p:nvSpPr>
          <p:cNvPr id="3" name="AutoShape 5"/>
          <p:cNvSpPr>
            <a:spLocks noChangeArrowheads="1"/>
          </p:cNvSpPr>
          <p:nvPr/>
        </p:nvSpPr>
        <p:spPr bwMode="auto">
          <a:xfrm>
            <a:off x="511897" y="128219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201668" y="1248981"/>
            <a:ext cx="274947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网络层应增加的新功能</a:t>
            </a:r>
          </a:p>
        </p:txBody>
      </p:sp>
    </p:spTree>
    <p:extLst>
      <p:ext uri="{BB962C8B-B14F-4D97-AF65-F5344CB8AC3E}">
        <p14:creationId xmlns:p14="http://schemas.microsoft.com/office/powerpoint/2010/main" xmlns="" val="8230203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11897" y="1255552"/>
            <a:ext cx="8289203" cy="263149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solidFill>
                  <a:srgbClr val="0000FF"/>
                </a:solidFill>
                <a:latin typeface="微软雅黑" pitchFamily="34" charset="-122"/>
                <a:ea typeface="微软雅黑" pitchFamily="34" charset="-122"/>
              </a:rPr>
              <a:t>间接路由选择：</a:t>
            </a:r>
            <a:r>
              <a:rPr lang="zh-CN" altLang="en-US" sz="2000" b="1" dirty="0">
                <a:latin typeface="微软雅黑" pitchFamily="34" charset="-122"/>
                <a:ea typeface="微软雅黑" pitchFamily="34" charset="-122"/>
              </a:rPr>
              <a:t>把数据报发往移动站的归属网络，由归属代理完成以后的寻址工作，进而完成数据报转发的方式。</a:t>
            </a: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间接路由选择可能会引起数据报转发的</a:t>
            </a:r>
            <a:r>
              <a:rPr lang="zh-CN" altLang="en-US" sz="2000" b="1" dirty="0">
                <a:solidFill>
                  <a:srgbClr val="0000FF"/>
                </a:solidFill>
                <a:latin typeface="微软雅黑" pitchFamily="34" charset="-122"/>
                <a:ea typeface="微软雅黑" pitchFamily="34" charset="-122"/>
              </a:rPr>
              <a:t>低效</a:t>
            </a:r>
            <a:r>
              <a:rPr lang="zh-CN" altLang="en-US" sz="2000" b="1" dirty="0">
                <a:latin typeface="微软雅黑" pitchFamily="34" charset="-122"/>
                <a:ea typeface="微软雅黑" pitchFamily="34" charset="-122"/>
              </a:rPr>
              <a:t>，文献中称之为</a:t>
            </a:r>
            <a:r>
              <a:rPr lang="zh-CN" altLang="en-US" sz="2000" b="1" dirty="0">
                <a:solidFill>
                  <a:srgbClr val="0000FF"/>
                </a:solidFill>
                <a:latin typeface="微软雅黑" pitchFamily="34" charset="-122"/>
                <a:ea typeface="微软雅黑" pitchFamily="34" charset="-122"/>
              </a:rPr>
              <a:t>三角形路由选择问题</a:t>
            </a:r>
            <a:r>
              <a:rPr lang="en-US" altLang="zh-CN" sz="2000" b="1" dirty="0">
                <a:latin typeface="微软雅黑" pitchFamily="34" charset="-122"/>
                <a:ea typeface="微软雅黑" pitchFamily="34" charset="-122"/>
              </a:rPr>
              <a:t>(triangle routing problem)</a:t>
            </a:r>
            <a:r>
              <a:rPr lang="zh-CN" altLang="en-US" sz="2000" b="1" dirty="0">
                <a:latin typeface="微软雅黑" pitchFamily="34" charset="-122"/>
                <a:ea typeface="微软雅黑" pitchFamily="34" charset="-122"/>
              </a:rPr>
              <a:t>。意思是：本来在</a:t>
            </a:r>
            <a:r>
              <a:rPr lang="en-US" altLang="zh-CN" sz="2000" b="1" dirty="0">
                <a:latin typeface="微软雅黑" pitchFamily="34" charset="-122"/>
                <a:ea typeface="微软雅黑" pitchFamily="34" charset="-122"/>
              </a:rPr>
              <a:t>B</a:t>
            </a:r>
            <a:r>
              <a:rPr lang="zh-CN" altLang="en-US" sz="2000" b="1" dirty="0">
                <a:latin typeface="微软雅黑" pitchFamily="34" charset="-122"/>
                <a:ea typeface="微软雅黑" pitchFamily="34" charset="-122"/>
              </a:rPr>
              <a:t>和</a:t>
            </a:r>
            <a:r>
              <a:rPr lang="en-US" altLang="zh-CN" sz="2000" b="1" dirty="0">
                <a:latin typeface="微软雅黑" pitchFamily="34" charset="-122"/>
                <a:ea typeface="微软雅黑" pitchFamily="34" charset="-122"/>
              </a:rPr>
              <a:t>A</a:t>
            </a:r>
            <a:r>
              <a:rPr lang="zh-CN" altLang="en-US" sz="2000" b="1" dirty="0">
                <a:latin typeface="微软雅黑" pitchFamily="34" charset="-122"/>
                <a:ea typeface="微软雅黑" pitchFamily="34" charset="-122"/>
              </a:rPr>
              <a:t>之间可能有一条更有效的路由，但现在要走另外两条路：先要把数据报从</a:t>
            </a:r>
            <a:r>
              <a:rPr lang="en-US" altLang="zh-CN" sz="2000" b="1" dirty="0">
                <a:latin typeface="微软雅黑" pitchFamily="34" charset="-122"/>
                <a:ea typeface="微软雅黑" pitchFamily="34" charset="-122"/>
              </a:rPr>
              <a:t>B</a:t>
            </a:r>
            <a:r>
              <a:rPr lang="zh-CN" altLang="en-US" sz="2000" b="1" dirty="0">
                <a:latin typeface="微软雅黑" pitchFamily="34" charset="-122"/>
                <a:ea typeface="微软雅黑" pitchFamily="34" charset="-122"/>
              </a:rPr>
              <a:t>发送到</a:t>
            </a:r>
            <a:r>
              <a:rPr lang="en-US" altLang="zh-CN" sz="2000" b="1" dirty="0">
                <a:latin typeface="微软雅黑" pitchFamily="34" charset="-122"/>
                <a:ea typeface="微软雅黑" pitchFamily="34" charset="-122"/>
              </a:rPr>
              <a:t>A</a:t>
            </a:r>
            <a:r>
              <a:rPr lang="zh-CN" altLang="en-US" sz="2000" b="1" dirty="0">
                <a:latin typeface="微软雅黑" pitchFamily="34" charset="-122"/>
                <a:ea typeface="微软雅黑" pitchFamily="34" charset="-122"/>
              </a:rPr>
              <a:t>的归属代理，然后再转发给漫游到被访网络的</a:t>
            </a:r>
            <a:r>
              <a:rPr lang="en-US" altLang="zh-CN" sz="2000" b="1" dirty="0">
                <a:latin typeface="微软雅黑" pitchFamily="34" charset="-122"/>
                <a:ea typeface="微软雅黑" pitchFamily="34" charset="-122"/>
              </a:rPr>
              <a:t>A</a:t>
            </a:r>
            <a:r>
              <a:rPr lang="zh-CN" altLang="en-US" sz="2000" b="1" dirty="0">
                <a:latin typeface="微软雅黑" pitchFamily="34" charset="-122"/>
                <a:ea typeface="微软雅黑" pitchFamily="34" charset="-122"/>
              </a:rPr>
              <a:t>。</a:t>
            </a:r>
          </a:p>
        </p:txBody>
      </p:sp>
      <p:sp>
        <p:nvSpPr>
          <p:cNvPr id="3" name="AutoShape 5"/>
          <p:cNvSpPr>
            <a:spLocks noChangeArrowheads="1"/>
          </p:cNvSpPr>
          <p:nvPr/>
        </p:nvSpPr>
        <p:spPr bwMode="auto">
          <a:xfrm>
            <a:off x="511897" y="88255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329908" y="849346"/>
            <a:ext cx="249299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三角形路由选择问题</a:t>
            </a:r>
          </a:p>
        </p:txBody>
      </p:sp>
    </p:spTree>
    <p:extLst>
      <p:ext uri="{BB962C8B-B14F-4D97-AF65-F5344CB8AC3E}">
        <p14:creationId xmlns:p14="http://schemas.microsoft.com/office/powerpoint/2010/main" xmlns="" val="394397774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09474" y="1143000"/>
            <a:ext cx="8129015" cy="32186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AutoShape 5"/>
          <p:cNvSpPr>
            <a:spLocks noChangeArrowheads="1"/>
          </p:cNvSpPr>
          <p:nvPr/>
        </p:nvSpPr>
        <p:spPr bwMode="auto">
          <a:xfrm>
            <a:off x="509475" y="673929"/>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4" name="Rectangle 6"/>
          <p:cNvSpPr>
            <a:spLocks noChangeArrowheads="1"/>
          </p:cNvSpPr>
          <p:nvPr/>
        </p:nvSpPr>
        <p:spPr bwMode="auto">
          <a:xfrm>
            <a:off x="2301565" y="650839"/>
            <a:ext cx="4544835"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itchFamily="34" charset="-122"/>
              </a:rPr>
              <a:t>使用直接路由选择向移动站发送数据报</a:t>
            </a:r>
          </a:p>
        </p:txBody>
      </p:sp>
      <p:sp>
        <p:nvSpPr>
          <p:cNvPr id="5" name="矩形 4"/>
          <p:cNvSpPr/>
          <p:nvPr/>
        </p:nvSpPr>
        <p:spPr>
          <a:xfrm>
            <a:off x="1218640" y="3332639"/>
            <a:ext cx="6725844" cy="954107"/>
          </a:xfrm>
          <a:prstGeom prst="rect">
            <a:avLst/>
          </a:prstGeom>
          <a:solidFill>
            <a:srgbClr val="00FFFF"/>
          </a:solidFill>
          <a:ln>
            <a:solidFill>
              <a:schemeClr val="tx1"/>
            </a:solidFill>
          </a:ln>
        </p:spPr>
        <p:txBody>
          <a:bodyPr wrap="square">
            <a:spAutoFit/>
          </a:bodyPr>
          <a:lstStyle/>
          <a:p>
            <a:r>
              <a:rPr lang="zh-CN" altLang="en-US" sz="1400" b="1" dirty="0">
                <a:latin typeface="微软雅黑" pitchFamily="34" charset="-122"/>
                <a:ea typeface="微软雅黑" pitchFamily="34" charset="-122"/>
              </a:rPr>
              <a:t>让通信者</a:t>
            </a:r>
            <a:r>
              <a:rPr lang="en-US" altLang="zh-CN" sz="1400" b="1" dirty="0">
                <a:latin typeface="微软雅黑" pitchFamily="34" charset="-122"/>
                <a:ea typeface="微软雅黑" pitchFamily="34" charset="-122"/>
              </a:rPr>
              <a:t>B</a:t>
            </a:r>
            <a:r>
              <a:rPr lang="zh-CN" altLang="en-US" sz="1400" b="1" dirty="0">
                <a:latin typeface="微软雅黑" pitchFamily="34" charset="-122"/>
                <a:ea typeface="微软雅黑" pitchFamily="34" charset="-122"/>
              </a:rPr>
              <a:t>创建一个</a:t>
            </a:r>
            <a:r>
              <a:rPr lang="zh-CN" altLang="en-US" sz="1400" b="1" dirty="0">
                <a:solidFill>
                  <a:srgbClr val="0000FF"/>
                </a:solidFill>
                <a:latin typeface="微软雅黑" pitchFamily="34" charset="-122"/>
                <a:ea typeface="微软雅黑" pitchFamily="34" charset="-122"/>
              </a:rPr>
              <a:t>通信者代理</a:t>
            </a:r>
            <a:r>
              <a:rPr lang="en-US" altLang="zh-CN" sz="1400" b="1" dirty="0">
                <a:latin typeface="微软雅黑" pitchFamily="34" charset="-122"/>
                <a:ea typeface="微软雅黑" pitchFamily="34" charset="-122"/>
              </a:rPr>
              <a:t>(correspondent agent)</a:t>
            </a:r>
            <a:r>
              <a:rPr lang="zh-CN" altLang="en-US" sz="1400" b="1" dirty="0">
                <a:latin typeface="微软雅黑" pitchFamily="34" charset="-122"/>
                <a:ea typeface="微软雅黑" pitchFamily="34" charset="-122"/>
              </a:rPr>
              <a:t>，让这个通信者代理向归属代理询问到移动站在被访网络的转交地址。然后由通信者代理把数据报用</a:t>
            </a:r>
            <a:r>
              <a:rPr lang="zh-CN" altLang="en-US" sz="1400" b="1" dirty="0">
                <a:solidFill>
                  <a:srgbClr val="0000FF"/>
                </a:solidFill>
                <a:latin typeface="微软雅黑" pitchFamily="34" charset="-122"/>
                <a:ea typeface="微软雅黑" pitchFamily="34" charset="-122"/>
              </a:rPr>
              <a:t>隧道技术</a:t>
            </a:r>
            <a:r>
              <a:rPr lang="zh-CN" altLang="en-US" sz="1400" b="1" dirty="0">
                <a:latin typeface="微软雅黑" pitchFamily="34" charset="-122"/>
                <a:ea typeface="微软雅黑" pitchFamily="34" charset="-122"/>
              </a:rPr>
              <a:t>发送到被访网络的外地代理，最后再由这个外地代理拆封，把数据报转发给移动站。但这是以增加复杂性为代价的。</a:t>
            </a:r>
          </a:p>
        </p:txBody>
      </p:sp>
      <p:grpSp>
        <p:nvGrpSpPr>
          <p:cNvPr id="143" name="组合 142"/>
          <p:cNvGrpSpPr/>
          <p:nvPr/>
        </p:nvGrpSpPr>
        <p:grpSpPr>
          <a:xfrm>
            <a:off x="1892550" y="1165705"/>
            <a:ext cx="5362862" cy="2157695"/>
            <a:chOff x="2076451" y="1184755"/>
            <a:chExt cx="5362862" cy="2157695"/>
          </a:xfrm>
        </p:grpSpPr>
        <p:sp>
          <p:nvSpPr>
            <p:cNvPr id="98" name="Cloud"/>
            <p:cNvSpPr>
              <a:spLocks noChangeAspect="1" noEditPoints="1" noChangeArrowheads="1"/>
            </p:cNvSpPr>
            <p:nvPr/>
          </p:nvSpPr>
          <p:spPr bwMode="auto">
            <a:xfrm>
              <a:off x="2076451" y="1401104"/>
              <a:ext cx="1411826" cy="93983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CCFF"/>
            </a:solidFill>
            <a:ln w="6350">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endParaRPr lang="zh-CN" altLang="en-US" sz="1100">
                <a:latin typeface="微软雅黑" panose="020B0503020204020204" pitchFamily="34" charset="-122"/>
                <a:ea typeface="微软雅黑" panose="020B0503020204020204" pitchFamily="34" charset="-122"/>
              </a:endParaRPr>
            </a:p>
          </p:txBody>
        </p:sp>
        <p:sp>
          <p:nvSpPr>
            <p:cNvPr id="111" name="Cloud"/>
            <p:cNvSpPr>
              <a:spLocks noChangeAspect="1" noEditPoints="1" noChangeArrowheads="1"/>
            </p:cNvSpPr>
            <p:nvPr/>
          </p:nvSpPr>
          <p:spPr bwMode="auto">
            <a:xfrm>
              <a:off x="5300309" y="1388339"/>
              <a:ext cx="1342203" cy="89348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CCFF"/>
            </a:solidFill>
            <a:ln w="6350">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endParaRPr lang="zh-CN" altLang="en-US" sz="1100">
                <a:latin typeface="微软雅黑" panose="020B0503020204020204" pitchFamily="34" charset="-122"/>
                <a:ea typeface="微软雅黑" panose="020B0503020204020204" pitchFamily="34" charset="-122"/>
              </a:endParaRPr>
            </a:p>
          </p:txBody>
        </p:sp>
        <p:sp>
          <p:nvSpPr>
            <p:cNvPr id="112" name="Cloud"/>
            <p:cNvSpPr>
              <a:spLocks noChangeAspect="1" noEditPoints="1" noChangeArrowheads="1"/>
            </p:cNvSpPr>
            <p:nvPr/>
          </p:nvSpPr>
          <p:spPr bwMode="auto">
            <a:xfrm>
              <a:off x="5966766" y="2150556"/>
              <a:ext cx="1472547" cy="927106"/>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CCFF"/>
            </a:solidFill>
            <a:ln w="6350">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endParaRPr lang="zh-CN" altLang="en-US" sz="1100">
                <a:latin typeface="微软雅黑" panose="020B0503020204020204" pitchFamily="34" charset="-122"/>
                <a:ea typeface="微软雅黑" panose="020B0503020204020204" pitchFamily="34" charset="-122"/>
              </a:endParaRPr>
            </a:p>
          </p:txBody>
        </p:sp>
        <p:sp>
          <p:nvSpPr>
            <p:cNvPr id="97" name="Cloud"/>
            <p:cNvSpPr>
              <a:spLocks noChangeAspect="1" noEditPoints="1" noChangeArrowheads="1"/>
            </p:cNvSpPr>
            <p:nvPr/>
          </p:nvSpPr>
          <p:spPr bwMode="auto">
            <a:xfrm>
              <a:off x="3718148" y="1493504"/>
              <a:ext cx="1340403" cy="104824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00FFFF"/>
            </a:solidFill>
            <a:ln w="6350">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endParaRPr lang="zh-CN" altLang="en-US" sz="1100">
                <a:latin typeface="微软雅黑" panose="020B0503020204020204" pitchFamily="34" charset="-122"/>
                <a:ea typeface="微软雅黑" panose="020B0503020204020204" pitchFamily="34" charset="-122"/>
              </a:endParaRPr>
            </a:p>
          </p:txBody>
        </p:sp>
        <p:sp>
          <p:nvSpPr>
            <p:cNvPr id="12" name="Line 5"/>
            <p:cNvSpPr>
              <a:spLocks noChangeShapeType="1"/>
            </p:cNvSpPr>
            <p:nvPr/>
          </p:nvSpPr>
          <p:spPr bwMode="auto">
            <a:xfrm rot="16200000" flipV="1">
              <a:off x="3916081" y="2660347"/>
              <a:ext cx="0" cy="390160"/>
            </a:xfrm>
            <a:prstGeom prst="line">
              <a:avLst/>
            </a:prstGeom>
            <a:noFill/>
            <a:ln w="19050">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3" name="Line 90"/>
            <p:cNvSpPr>
              <a:spLocks noChangeShapeType="1"/>
            </p:cNvSpPr>
            <p:nvPr/>
          </p:nvSpPr>
          <p:spPr bwMode="auto">
            <a:xfrm flipH="1">
              <a:off x="5904694" y="1667891"/>
              <a:ext cx="0" cy="179281"/>
            </a:xfrm>
            <a:prstGeom prst="line">
              <a:avLst/>
            </a:prstGeom>
            <a:noFill/>
            <a:ln w="19050">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4" name="Text Box 91"/>
            <p:cNvSpPr txBox="1">
              <a:spLocks noChangeArrowheads="1"/>
            </p:cNvSpPr>
            <p:nvPr/>
          </p:nvSpPr>
          <p:spPr bwMode="auto">
            <a:xfrm>
              <a:off x="2127768" y="1613587"/>
              <a:ext cx="808235"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anose="020B0503020204020204" pitchFamily="34" charset="-122"/>
                  <a:ea typeface="微软雅黑" panose="020B0503020204020204" pitchFamily="34" charset="-122"/>
                </a:rPr>
                <a:t>移动站 </a:t>
              </a:r>
              <a:r>
                <a:rPr kumimoji="1" lang="en-US" altLang="zh-CN" sz="1200" b="1" dirty="0">
                  <a:solidFill>
                    <a:srgbClr val="0000FF"/>
                  </a:solidFill>
                  <a:latin typeface="微软雅黑" panose="020B0503020204020204" pitchFamily="34" charset="-122"/>
                  <a:ea typeface="微软雅黑" panose="020B0503020204020204" pitchFamily="34" charset="-122"/>
                </a:rPr>
                <a:t>A</a:t>
              </a:r>
            </a:p>
          </p:txBody>
        </p:sp>
        <p:sp>
          <p:nvSpPr>
            <p:cNvPr id="16" name="Line 94"/>
            <p:cNvSpPr>
              <a:spLocks noChangeShapeType="1"/>
            </p:cNvSpPr>
            <p:nvPr/>
          </p:nvSpPr>
          <p:spPr bwMode="auto">
            <a:xfrm>
              <a:off x="2938103" y="1663925"/>
              <a:ext cx="3437" cy="183247"/>
            </a:xfrm>
            <a:prstGeom prst="line">
              <a:avLst/>
            </a:prstGeom>
            <a:noFill/>
            <a:ln w="19050">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pic>
          <p:nvPicPr>
            <p:cNvPr id="17" name="Picture 95"/>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424299" y="2027245"/>
              <a:ext cx="324847" cy="13644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sp>
          <p:nvSpPr>
            <p:cNvPr id="18" name="Text Box 96"/>
            <p:cNvSpPr txBox="1">
              <a:spLocks noChangeArrowheads="1"/>
            </p:cNvSpPr>
            <p:nvPr/>
          </p:nvSpPr>
          <p:spPr bwMode="auto">
            <a:xfrm>
              <a:off x="2587875" y="1184755"/>
              <a:ext cx="748923" cy="2616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100" b="1" dirty="0">
                  <a:latin typeface="微软雅黑" panose="020B0503020204020204" pitchFamily="34" charset="-122"/>
                  <a:ea typeface="微软雅黑" panose="020B0503020204020204" pitchFamily="34" charset="-122"/>
                </a:rPr>
                <a:t>归属网络</a:t>
              </a:r>
            </a:p>
          </p:txBody>
        </p:sp>
        <p:sp>
          <p:nvSpPr>
            <p:cNvPr id="19" name="Text Box 97"/>
            <p:cNvSpPr txBox="1">
              <a:spLocks noChangeArrowheads="1"/>
            </p:cNvSpPr>
            <p:nvPr/>
          </p:nvSpPr>
          <p:spPr bwMode="auto">
            <a:xfrm>
              <a:off x="5592738" y="1184755"/>
              <a:ext cx="968535" cy="2616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100" b="1">
                  <a:latin typeface="微软雅黑" panose="020B0503020204020204" pitchFamily="34" charset="-122"/>
                  <a:ea typeface="微软雅黑" panose="020B0503020204020204" pitchFamily="34" charset="-122"/>
                </a:rPr>
                <a:t>被访网络 </a:t>
              </a:r>
              <a:r>
                <a:rPr kumimoji="1" lang="en-US" altLang="zh-CN" sz="1100" b="1">
                  <a:latin typeface="微软雅黑" panose="020B0503020204020204" pitchFamily="34" charset="-122"/>
                  <a:ea typeface="微软雅黑" panose="020B0503020204020204" pitchFamily="34" charset="-122"/>
                </a:rPr>
                <a:t>N</a:t>
              </a:r>
              <a:r>
                <a:rPr kumimoji="1" lang="en-US" altLang="zh-CN" sz="1100" b="1" baseline="-25000">
                  <a:latin typeface="微软雅黑" panose="020B0503020204020204" pitchFamily="34" charset="-122"/>
                  <a:ea typeface="微软雅黑" panose="020B0503020204020204" pitchFamily="34" charset="-122"/>
                </a:rPr>
                <a:t>1</a:t>
              </a:r>
            </a:p>
          </p:txBody>
        </p:sp>
        <p:sp>
          <p:nvSpPr>
            <p:cNvPr id="20" name="Text Box 98"/>
            <p:cNvSpPr txBox="1">
              <a:spLocks noChangeArrowheads="1"/>
            </p:cNvSpPr>
            <p:nvPr/>
          </p:nvSpPr>
          <p:spPr bwMode="auto">
            <a:xfrm>
              <a:off x="5665164" y="2012936"/>
              <a:ext cx="889987" cy="2616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100" b="1" dirty="0" smtClean="0">
                  <a:latin typeface="微软雅黑" panose="020B0503020204020204" pitchFamily="34" charset="-122"/>
                  <a:ea typeface="微软雅黑" panose="020B0503020204020204" pitchFamily="34" charset="-122"/>
                </a:rPr>
                <a:t>锚外地</a:t>
              </a:r>
              <a:r>
                <a:rPr kumimoji="1" lang="zh-CN" altLang="en-US" sz="1100" b="1" dirty="0">
                  <a:latin typeface="微软雅黑" panose="020B0503020204020204" pitchFamily="34" charset="-122"/>
                  <a:ea typeface="微软雅黑" panose="020B0503020204020204" pitchFamily="34" charset="-122"/>
                </a:rPr>
                <a:t>代理</a:t>
              </a:r>
            </a:p>
          </p:txBody>
        </p:sp>
        <p:sp>
          <p:nvSpPr>
            <p:cNvPr id="21" name="Text Box 99"/>
            <p:cNvSpPr txBox="1">
              <a:spLocks noChangeArrowheads="1"/>
            </p:cNvSpPr>
            <p:nvPr/>
          </p:nvSpPr>
          <p:spPr bwMode="auto">
            <a:xfrm>
              <a:off x="2257564" y="1966148"/>
              <a:ext cx="748923" cy="2616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100" b="1" dirty="0">
                  <a:latin typeface="微软雅黑" panose="020B0503020204020204" pitchFamily="34" charset="-122"/>
                  <a:ea typeface="微软雅黑" panose="020B0503020204020204" pitchFamily="34" charset="-122"/>
                </a:rPr>
                <a:t>归属代理</a:t>
              </a:r>
            </a:p>
          </p:txBody>
        </p:sp>
        <p:sp>
          <p:nvSpPr>
            <p:cNvPr id="33" name="Line 111"/>
            <p:cNvSpPr>
              <a:spLocks noChangeShapeType="1"/>
            </p:cNvSpPr>
            <p:nvPr/>
          </p:nvSpPr>
          <p:spPr bwMode="auto">
            <a:xfrm flipH="1" flipV="1">
              <a:off x="3253497" y="2135132"/>
              <a:ext cx="779461" cy="648107"/>
            </a:xfrm>
            <a:prstGeom prst="line">
              <a:avLst/>
            </a:prstGeom>
            <a:noFill/>
            <a:ln w="19050">
              <a:solidFill>
                <a:srgbClr val="FF00FF"/>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4" name="Text Box 112"/>
            <p:cNvSpPr txBox="1">
              <a:spLocks noChangeArrowheads="1"/>
            </p:cNvSpPr>
            <p:nvPr/>
          </p:nvSpPr>
          <p:spPr bwMode="auto">
            <a:xfrm>
              <a:off x="2790658" y="2706518"/>
              <a:ext cx="798617"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anose="020B0503020204020204" pitchFamily="34" charset="-122"/>
                  <a:ea typeface="微软雅黑" panose="020B0503020204020204" pitchFamily="34" charset="-122"/>
                </a:rPr>
                <a:t>通信者 </a:t>
              </a:r>
              <a:r>
                <a:rPr kumimoji="1" lang="en-US" altLang="zh-CN" sz="1200" b="1" dirty="0">
                  <a:solidFill>
                    <a:srgbClr val="0000FF"/>
                  </a:solidFill>
                  <a:latin typeface="微软雅黑" panose="020B0503020204020204" pitchFamily="34" charset="-122"/>
                  <a:ea typeface="微软雅黑" panose="020B0503020204020204" pitchFamily="34" charset="-122"/>
                </a:rPr>
                <a:t>B</a:t>
              </a:r>
            </a:p>
          </p:txBody>
        </p:sp>
        <p:sp>
          <p:nvSpPr>
            <p:cNvPr id="35" name="Line 113"/>
            <p:cNvSpPr>
              <a:spLocks noChangeShapeType="1"/>
            </p:cNvSpPr>
            <p:nvPr/>
          </p:nvSpPr>
          <p:spPr bwMode="auto">
            <a:xfrm rot="16200000" flipV="1">
              <a:off x="2981072" y="1418339"/>
              <a:ext cx="0" cy="857664"/>
            </a:xfrm>
            <a:prstGeom prst="line">
              <a:avLst/>
            </a:prstGeom>
            <a:noFill/>
            <a:ln w="19050">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47" name="Line 125"/>
            <p:cNvSpPr>
              <a:spLocks noChangeShapeType="1"/>
            </p:cNvSpPr>
            <p:nvPr/>
          </p:nvSpPr>
          <p:spPr bwMode="auto">
            <a:xfrm>
              <a:off x="3097948" y="1847172"/>
              <a:ext cx="3437" cy="183247"/>
            </a:xfrm>
            <a:prstGeom prst="line">
              <a:avLst/>
            </a:prstGeom>
            <a:noFill/>
            <a:ln w="19050">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pic>
          <p:nvPicPr>
            <p:cNvPr id="48" name="Picture 126"/>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941541" y="2027245"/>
              <a:ext cx="324847" cy="13644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sp>
          <p:nvSpPr>
            <p:cNvPr id="49" name="Line 127"/>
            <p:cNvSpPr>
              <a:spLocks noChangeShapeType="1"/>
            </p:cNvSpPr>
            <p:nvPr/>
          </p:nvSpPr>
          <p:spPr bwMode="auto">
            <a:xfrm rot="16200000" flipV="1">
              <a:off x="5866021" y="1418339"/>
              <a:ext cx="0" cy="857664"/>
            </a:xfrm>
            <a:prstGeom prst="line">
              <a:avLst/>
            </a:prstGeom>
            <a:noFill/>
            <a:ln w="19050">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61" name="Line 139"/>
            <p:cNvSpPr>
              <a:spLocks noChangeShapeType="1"/>
            </p:cNvSpPr>
            <p:nvPr/>
          </p:nvSpPr>
          <p:spPr bwMode="auto">
            <a:xfrm flipH="1">
              <a:off x="5592738" y="1847172"/>
              <a:ext cx="0" cy="179281"/>
            </a:xfrm>
            <a:prstGeom prst="line">
              <a:avLst/>
            </a:prstGeom>
            <a:noFill/>
            <a:ln w="19050">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62" name="Text Box 140"/>
            <p:cNvSpPr txBox="1">
              <a:spLocks noChangeArrowheads="1"/>
            </p:cNvSpPr>
            <p:nvPr/>
          </p:nvSpPr>
          <p:spPr bwMode="auto">
            <a:xfrm flipH="1">
              <a:off x="6202329" y="1847170"/>
              <a:ext cx="322524"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sym typeface="Wingdings" pitchFamily="2" charset="2"/>
                </a:rPr>
                <a:t></a:t>
              </a:r>
            </a:p>
          </p:txBody>
        </p:sp>
        <p:sp>
          <p:nvSpPr>
            <p:cNvPr id="63" name="Text Box 141"/>
            <p:cNvSpPr txBox="1">
              <a:spLocks noChangeArrowheads="1"/>
            </p:cNvSpPr>
            <p:nvPr/>
          </p:nvSpPr>
          <p:spPr bwMode="auto">
            <a:xfrm flipH="1">
              <a:off x="4572315" y="2510317"/>
              <a:ext cx="322524"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sym typeface="Wingdings" pitchFamily="2" charset="2"/>
                </a:rPr>
                <a:t></a:t>
              </a:r>
            </a:p>
          </p:txBody>
        </p:sp>
        <p:sp>
          <p:nvSpPr>
            <p:cNvPr id="64" name="Text Box 142"/>
            <p:cNvSpPr txBox="1">
              <a:spLocks noChangeArrowheads="1"/>
            </p:cNvSpPr>
            <p:nvPr/>
          </p:nvSpPr>
          <p:spPr bwMode="auto">
            <a:xfrm flipH="1">
              <a:off x="3525349" y="2248562"/>
              <a:ext cx="322524"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sym typeface="Wingdings" pitchFamily="2" charset="2"/>
                </a:rPr>
                <a:t></a:t>
              </a:r>
            </a:p>
          </p:txBody>
        </p:sp>
        <p:sp>
          <p:nvSpPr>
            <p:cNvPr id="65" name="Text Box 143"/>
            <p:cNvSpPr txBox="1">
              <a:spLocks noChangeArrowheads="1"/>
            </p:cNvSpPr>
            <p:nvPr/>
          </p:nvSpPr>
          <p:spPr bwMode="auto">
            <a:xfrm>
              <a:off x="5586388" y="1497321"/>
              <a:ext cx="290464" cy="2616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anose="020B0503020204020204" pitchFamily="34" charset="-122"/>
                  <a:ea typeface="微软雅黑" panose="020B0503020204020204" pitchFamily="34" charset="-122"/>
                </a:rPr>
                <a:t>A</a:t>
              </a:r>
            </a:p>
          </p:txBody>
        </p:sp>
        <p:pic>
          <p:nvPicPr>
            <p:cNvPr id="66" name="Picture 144"/>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994285" y="2783238"/>
              <a:ext cx="324847" cy="13644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sp>
          <p:nvSpPr>
            <p:cNvPr id="67" name="Text Box 145"/>
            <p:cNvSpPr txBox="1">
              <a:spLocks noChangeArrowheads="1"/>
            </p:cNvSpPr>
            <p:nvPr/>
          </p:nvSpPr>
          <p:spPr bwMode="auto">
            <a:xfrm>
              <a:off x="3742342" y="2880785"/>
              <a:ext cx="816958"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ctr"/>
              <a:r>
                <a:rPr kumimoji="1" lang="zh-CN" altLang="en-US" sz="1200" b="1" dirty="0">
                  <a:solidFill>
                    <a:srgbClr val="FF00FF"/>
                  </a:solidFill>
                  <a:latin typeface="微软雅黑" panose="020B0503020204020204" pitchFamily="34" charset="-122"/>
                  <a:ea typeface="微软雅黑" panose="020B0503020204020204" pitchFamily="34" charset="-122"/>
                </a:rPr>
                <a:t>通信者</a:t>
              </a:r>
            </a:p>
            <a:p>
              <a:pPr algn="ctr"/>
              <a:r>
                <a:rPr kumimoji="1" lang="zh-CN" altLang="en-US" sz="1200" b="1" dirty="0">
                  <a:solidFill>
                    <a:srgbClr val="FF00FF"/>
                  </a:solidFill>
                  <a:latin typeface="微软雅黑" panose="020B0503020204020204" pitchFamily="34" charset="-122"/>
                  <a:ea typeface="微软雅黑" panose="020B0503020204020204" pitchFamily="34" charset="-122"/>
                </a:rPr>
                <a:t>代理</a:t>
              </a:r>
            </a:p>
          </p:txBody>
        </p:sp>
        <p:sp>
          <p:nvSpPr>
            <p:cNvPr id="68" name="Line 174"/>
            <p:cNvSpPr>
              <a:spLocks noChangeShapeType="1"/>
            </p:cNvSpPr>
            <p:nvPr/>
          </p:nvSpPr>
          <p:spPr bwMode="auto">
            <a:xfrm flipH="1">
              <a:off x="7127795" y="2484917"/>
              <a:ext cx="0" cy="179281"/>
            </a:xfrm>
            <a:prstGeom prst="line">
              <a:avLst/>
            </a:prstGeom>
            <a:noFill/>
            <a:ln w="19050">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pic>
          <p:nvPicPr>
            <p:cNvPr id="69" name="Picture 175"/>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336303" y="2844272"/>
              <a:ext cx="324847" cy="13644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sp>
          <p:nvSpPr>
            <p:cNvPr id="70" name="Text Box 176"/>
            <p:cNvSpPr txBox="1">
              <a:spLocks noChangeArrowheads="1"/>
            </p:cNvSpPr>
            <p:nvPr/>
          </p:nvSpPr>
          <p:spPr bwMode="auto">
            <a:xfrm>
              <a:off x="6041860" y="3043449"/>
              <a:ext cx="889987" cy="2616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100" b="1" dirty="0">
                  <a:latin typeface="微软雅黑" panose="020B0503020204020204" pitchFamily="34" charset="-122"/>
                  <a:ea typeface="微软雅黑" panose="020B0503020204020204" pitchFamily="34" charset="-122"/>
                </a:rPr>
                <a:t>新外地代理</a:t>
              </a:r>
            </a:p>
          </p:txBody>
        </p:sp>
        <p:sp>
          <p:nvSpPr>
            <p:cNvPr id="71" name="Line 177"/>
            <p:cNvSpPr>
              <a:spLocks noChangeShapeType="1"/>
            </p:cNvSpPr>
            <p:nvPr/>
          </p:nvSpPr>
          <p:spPr bwMode="auto">
            <a:xfrm rot="16200000" flipV="1">
              <a:off x="6778026" y="2235365"/>
              <a:ext cx="0" cy="857664"/>
            </a:xfrm>
            <a:prstGeom prst="line">
              <a:avLst/>
            </a:prstGeom>
            <a:noFill/>
            <a:ln w="19050">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83" name="Line 189"/>
            <p:cNvSpPr>
              <a:spLocks noChangeShapeType="1"/>
            </p:cNvSpPr>
            <p:nvPr/>
          </p:nvSpPr>
          <p:spPr bwMode="auto">
            <a:xfrm flipH="1">
              <a:off x="6504742" y="2664198"/>
              <a:ext cx="0" cy="179281"/>
            </a:xfrm>
            <a:prstGeom prst="line">
              <a:avLst/>
            </a:prstGeom>
            <a:noFill/>
            <a:ln w="19050">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84" name="Text Box 190"/>
            <p:cNvSpPr txBox="1">
              <a:spLocks noChangeArrowheads="1"/>
            </p:cNvSpPr>
            <p:nvPr/>
          </p:nvSpPr>
          <p:spPr bwMode="auto">
            <a:xfrm>
              <a:off x="5998181" y="2285101"/>
              <a:ext cx="968535" cy="2616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100" b="1" dirty="0">
                  <a:latin typeface="微软雅黑" panose="020B0503020204020204" pitchFamily="34" charset="-122"/>
                  <a:ea typeface="微软雅黑" panose="020B0503020204020204" pitchFamily="34" charset="-122"/>
                </a:rPr>
                <a:t>被访网络 </a:t>
              </a:r>
              <a:r>
                <a:rPr kumimoji="1" lang="en-US" altLang="zh-CN" sz="1100" b="1" dirty="0">
                  <a:latin typeface="微软雅黑" panose="020B0503020204020204" pitchFamily="34" charset="-122"/>
                  <a:ea typeface="微软雅黑" panose="020B0503020204020204" pitchFamily="34" charset="-122"/>
                </a:rPr>
                <a:t>N</a:t>
              </a:r>
              <a:r>
                <a:rPr kumimoji="1" lang="en-US" altLang="zh-CN" sz="1100" b="1" baseline="-25000" dirty="0">
                  <a:latin typeface="微软雅黑" panose="020B0503020204020204" pitchFamily="34" charset="-122"/>
                  <a:ea typeface="微软雅黑" panose="020B0503020204020204" pitchFamily="34" charset="-122"/>
                </a:rPr>
                <a:t>2</a:t>
              </a:r>
            </a:p>
          </p:txBody>
        </p:sp>
        <p:sp>
          <p:nvSpPr>
            <p:cNvPr id="85" name="Line 191"/>
            <p:cNvSpPr>
              <a:spLocks noChangeShapeType="1"/>
            </p:cNvSpPr>
            <p:nvPr/>
          </p:nvSpPr>
          <p:spPr bwMode="auto">
            <a:xfrm>
              <a:off x="6021568" y="1775777"/>
              <a:ext cx="283597" cy="161036"/>
            </a:xfrm>
            <a:prstGeom prst="line">
              <a:avLst/>
            </a:prstGeom>
            <a:noFill/>
            <a:ln w="38100">
              <a:solidFill>
                <a:srgbClr val="FF00FF"/>
              </a:solidFill>
              <a:prstDash val="sysDot"/>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6" name="Line 192"/>
            <p:cNvSpPr>
              <a:spLocks noChangeShapeType="1"/>
            </p:cNvSpPr>
            <p:nvPr/>
          </p:nvSpPr>
          <p:spPr bwMode="auto">
            <a:xfrm flipV="1">
              <a:off x="4344914" y="2135132"/>
              <a:ext cx="1052744" cy="648901"/>
            </a:xfrm>
            <a:prstGeom prst="line">
              <a:avLst/>
            </a:prstGeom>
            <a:noFill/>
            <a:ln w="38100">
              <a:solidFill>
                <a:srgbClr val="FF00FF"/>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7" name="Line 193"/>
            <p:cNvSpPr>
              <a:spLocks noChangeShapeType="1"/>
            </p:cNvSpPr>
            <p:nvPr/>
          </p:nvSpPr>
          <p:spPr bwMode="auto">
            <a:xfrm rot="10800000" flipV="1">
              <a:off x="6621618" y="2556312"/>
              <a:ext cx="428832" cy="287960"/>
            </a:xfrm>
            <a:prstGeom prst="line">
              <a:avLst/>
            </a:prstGeom>
            <a:noFill/>
            <a:ln w="38100">
              <a:solidFill>
                <a:srgbClr val="FF00FF"/>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8" name="Line 194"/>
            <p:cNvSpPr>
              <a:spLocks noChangeShapeType="1"/>
            </p:cNvSpPr>
            <p:nvPr/>
          </p:nvSpPr>
          <p:spPr bwMode="auto">
            <a:xfrm flipH="1" flipV="1">
              <a:off x="5670082" y="2135132"/>
              <a:ext cx="679112" cy="708347"/>
            </a:xfrm>
            <a:prstGeom prst="line">
              <a:avLst/>
            </a:prstGeom>
            <a:noFill/>
            <a:ln w="38100">
              <a:solidFill>
                <a:srgbClr val="FF00FF"/>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9" name="Freeform 195"/>
            <p:cNvSpPr>
              <a:spLocks/>
            </p:cNvSpPr>
            <p:nvPr/>
          </p:nvSpPr>
          <p:spPr bwMode="auto">
            <a:xfrm>
              <a:off x="5524537" y="2139037"/>
              <a:ext cx="1614035" cy="871835"/>
            </a:xfrm>
            <a:custGeom>
              <a:avLst/>
              <a:gdLst>
                <a:gd name="T0" fmla="*/ 0 w 1371"/>
                <a:gd name="T1" fmla="*/ 0 h 1135"/>
                <a:gd name="T2" fmla="*/ 129 w 1371"/>
                <a:gd name="T3" fmla="*/ 445 h 1135"/>
                <a:gd name="T4" fmla="*/ 255 w 1371"/>
                <a:gd name="T5" fmla="*/ 775 h 1135"/>
                <a:gd name="T6" fmla="*/ 483 w 1371"/>
                <a:gd name="T7" fmla="*/ 1093 h 1135"/>
                <a:gd name="T8" fmla="*/ 897 w 1371"/>
                <a:gd name="T9" fmla="*/ 1027 h 1135"/>
                <a:gd name="T10" fmla="*/ 1371 w 1371"/>
                <a:gd name="T11" fmla="*/ 649 h 1135"/>
                <a:gd name="connsiteX0" fmla="*/ 0 w 9640"/>
                <a:gd name="connsiteY0" fmla="*/ 0 h 9127"/>
                <a:gd name="connsiteX1" fmla="*/ 581 w 9640"/>
                <a:gd name="connsiteY1" fmla="*/ 3258 h 9127"/>
                <a:gd name="connsiteX2" fmla="*/ 1500 w 9640"/>
                <a:gd name="connsiteY2" fmla="*/ 6165 h 9127"/>
                <a:gd name="connsiteX3" fmla="*/ 3163 w 9640"/>
                <a:gd name="connsiteY3" fmla="*/ 8967 h 9127"/>
                <a:gd name="connsiteX4" fmla="*/ 6183 w 9640"/>
                <a:gd name="connsiteY4" fmla="*/ 8385 h 9127"/>
                <a:gd name="connsiteX5" fmla="*/ 9640 w 9640"/>
                <a:gd name="connsiteY5" fmla="*/ 5055 h 9127"/>
                <a:gd name="connsiteX0" fmla="*/ 0 w 8944"/>
                <a:gd name="connsiteY0" fmla="*/ 0 h 10000"/>
                <a:gd name="connsiteX1" fmla="*/ 603 w 8944"/>
                <a:gd name="connsiteY1" fmla="*/ 3570 h 10000"/>
                <a:gd name="connsiteX2" fmla="*/ 1556 w 8944"/>
                <a:gd name="connsiteY2" fmla="*/ 6755 h 10000"/>
                <a:gd name="connsiteX3" fmla="*/ 3281 w 8944"/>
                <a:gd name="connsiteY3" fmla="*/ 9825 h 10000"/>
                <a:gd name="connsiteX4" fmla="*/ 6414 w 8944"/>
                <a:gd name="connsiteY4" fmla="*/ 9187 h 10000"/>
                <a:gd name="connsiteX5" fmla="*/ 8944 w 8944"/>
                <a:gd name="connsiteY5" fmla="*/ 4998 h 10000"/>
                <a:gd name="connsiteX0" fmla="*/ 0 w 10000"/>
                <a:gd name="connsiteY0" fmla="*/ 0 h 10000"/>
                <a:gd name="connsiteX1" fmla="*/ 674 w 10000"/>
                <a:gd name="connsiteY1" fmla="*/ 3570 h 10000"/>
                <a:gd name="connsiteX2" fmla="*/ 1740 w 10000"/>
                <a:gd name="connsiteY2" fmla="*/ 6755 h 10000"/>
                <a:gd name="connsiteX3" fmla="*/ 3668 w 10000"/>
                <a:gd name="connsiteY3" fmla="*/ 9825 h 10000"/>
                <a:gd name="connsiteX4" fmla="*/ 7171 w 10000"/>
                <a:gd name="connsiteY4" fmla="*/ 9187 h 10000"/>
                <a:gd name="connsiteX5" fmla="*/ 10000 w 10000"/>
                <a:gd name="connsiteY5" fmla="*/ 4998 h 10000"/>
                <a:gd name="connsiteX0" fmla="*/ 0 w 10000"/>
                <a:gd name="connsiteY0" fmla="*/ 0 h 9656"/>
                <a:gd name="connsiteX1" fmla="*/ 674 w 10000"/>
                <a:gd name="connsiteY1" fmla="*/ 3570 h 9656"/>
                <a:gd name="connsiteX2" fmla="*/ 1740 w 10000"/>
                <a:gd name="connsiteY2" fmla="*/ 6755 h 9656"/>
                <a:gd name="connsiteX3" fmla="*/ 4376 w 10000"/>
                <a:gd name="connsiteY3" fmla="*/ 9284 h 9656"/>
                <a:gd name="connsiteX4" fmla="*/ 7171 w 10000"/>
                <a:gd name="connsiteY4" fmla="*/ 9187 h 9656"/>
                <a:gd name="connsiteX5" fmla="*/ 10000 w 10000"/>
                <a:gd name="connsiteY5" fmla="*/ 4998 h 9656"/>
                <a:gd name="connsiteX0" fmla="*/ 0 w 10000"/>
                <a:gd name="connsiteY0" fmla="*/ 0 h 9984"/>
                <a:gd name="connsiteX1" fmla="*/ 674 w 10000"/>
                <a:gd name="connsiteY1" fmla="*/ 3697 h 9984"/>
                <a:gd name="connsiteX2" fmla="*/ 2684 w 10000"/>
                <a:gd name="connsiteY2" fmla="*/ 7276 h 9984"/>
                <a:gd name="connsiteX3" fmla="*/ 4376 w 10000"/>
                <a:gd name="connsiteY3" fmla="*/ 9615 h 9984"/>
                <a:gd name="connsiteX4" fmla="*/ 7171 w 10000"/>
                <a:gd name="connsiteY4" fmla="*/ 9514 h 9984"/>
                <a:gd name="connsiteX5" fmla="*/ 10000 w 10000"/>
                <a:gd name="connsiteY5" fmla="*/ 5176 h 9984"/>
                <a:gd name="connsiteX0" fmla="*/ 0 w 10000"/>
                <a:gd name="connsiteY0" fmla="*/ 0 h 9960"/>
                <a:gd name="connsiteX1" fmla="*/ 674 w 10000"/>
                <a:gd name="connsiteY1" fmla="*/ 3703 h 9960"/>
                <a:gd name="connsiteX2" fmla="*/ 2763 w 10000"/>
                <a:gd name="connsiteY2" fmla="*/ 7990 h 9960"/>
                <a:gd name="connsiteX3" fmla="*/ 4376 w 10000"/>
                <a:gd name="connsiteY3" fmla="*/ 9630 h 9960"/>
                <a:gd name="connsiteX4" fmla="*/ 7171 w 10000"/>
                <a:gd name="connsiteY4" fmla="*/ 9529 h 9960"/>
                <a:gd name="connsiteX5" fmla="*/ 10000 w 10000"/>
                <a:gd name="connsiteY5" fmla="*/ 5184 h 9960"/>
                <a:gd name="connsiteX0" fmla="*/ 0 w 10000"/>
                <a:gd name="connsiteY0" fmla="*/ 0 h 10000"/>
                <a:gd name="connsiteX1" fmla="*/ 1028 w 10000"/>
                <a:gd name="connsiteY1" fmla="*/ 4000 h 10000"/>
                <a:gd name="connsiteX2" fmla="*/ 2763 w 10000"/>
                <a:gd name="connsiteY2" fmla="*/ 8022 h 10000"/>
                <a:gd name="connsiteX3" fmla="*/ 4376 w 10000"/>
                <a:gd name="connsiteY3" fmla="*/ 9669 h 10000"/>
                <a:gd name="connsiteX4" fmla="*/ 7171 w 10000"/>
                <a:gd name="connsiteY4" fmla="*/ 9567 h 10000"/>
                <a:gd name="connsiteX5" fmla="*/ 10000 w 10000"/>
                <a:gd name="connsiteY5" fmla="*/ 5205 h 10000"/>
                <a:gd name="connsiteX0" fmla="*/ 0 w 10000"/>
                <a:gd name="connsiteY0" fmla="*/ 0 h 10039"/>
                <a:gd name="connsiteX1" fmla="*/ 1028 w 10000"/>
                <a:gd name="connsiteY1" fmla="*/ 4000 h 10039"/>
                <a:gd name="connsiteX2" fmla="*/ 2488 w 10000"/>
                <a:gd name="connsiteY2" fmla="*/ 7317 h 10039"/>
                <a:gd name="connsiteX3" fmla="*/ 4376 w 10000"/>
                <a:gd name="connsiteY3" fmla="*/ 9669 h 10039"/>
                <a:gd name="connsiteX4" fmla="*/ 7171 w 10000"/>
                <a:gd name="connsiteY4" fmla="*/ 9567 h 10039"/>
                <a:gd name="connsiteX5" fmla="*/ 10000 w 10000"/>
                <a:gd name="connsiteY5" fmla="*/ 5205 h 10039"/>
                <a:gd name="connsiteX0" fmla="*/ 0 w 10000"/>
                <a:gd name="connsiteY0" fmla="*/ 0 h 9881"/>
                <a:gd name="connsiteX1" fmla="*/ 1028 w 10000"/>
                <a:gd name="connsiteY1" fmla="*/ 4000 h 9881"/>
                <a:gd name="connsiteX2" fmla="*/ 2488 w 10000"/>
                <a:gd name="connsiteY2" fmla="*/ 7317 h 9881"/>
                <a:gd name="connsiteX3" fmla="*/ 4337 w 10000"/>
                <a:gd name="connsiteY3" fmla="*/ 9176 h 9881"/>
                <a:gd name="connsiteX4" fmla="*/ 7171 w 10000"/>
                <a:gd name="connsiteY4" fmla="*/ 9567 h 9881"/>
                <a:gd name="connsiteX5" fmla="*/ 10000 w 10000"/>
                <a:gd name="connsiteY5" fmla="*/ 5205 h 9881"/>
                <a:gd name="connsiteX0" fmla="*/ 0 w 10000"/>
                <a:gd name="connsiteY0" fmla="*/ 0 h 10046"/>
                <a:gd name="connsiteX1" fmla="*/ 1028 w 10000"/>
                <a:gd name="connsiteY1" fmla="*/ 4048 h 10046"/>
                <a:gd name="connsiteX2" fmla="*/ 2488 w 10000"/>
                <a:gd name="connsiteY2" fmla="*/ 7405 h 10046"/>
                <a:gd name="connsiteX3" fmla="*/ 4337 w 10000"/>
                <a:gd name="connsiteY3" fmla="*/ 9287 h 10046"/>
                <a:gd name="connsiteX4" fmla="*/ 7171 w 10000"/>
                <a:gd name="connsiteY4" fmla="*/ 9682 h 10046"/>
                <a:gd name="connsiteX5" fmla="*/ 10000 w 10000"/>
                <a:gd name="connsiteY5" fmla="*/ 5268 h 10046"/>
                <a:gd name="connsiteX0" fmla="*/ 0 w 10000"/>
                <a:gd name="connsiteY0" fmla="*/ 0 h 9856"/>
                <a:gd name="connsiteX1" fmla="*/ 1028 w 10000"/>
                <a:gd name="connsiteY1" fmla="*/ 4048 h 9856"/>
                <a:gd name="connsiteX2" fmla="*/ 2488 w 10000"/>
                <a:gd name="connsiteY2" fmla="*/ 7405 h 9856"/>
                <a:gd name="connsiteX3" fmla="*/ 4337 w 10000"/>
                <a:gd name="connsiteY3" fmla="*/ 9287 h 9856"/>
                <a:gd name="connsiteX4" fmla="*/ 7171 w 10000"/>
                <a:gd name="connsiteY4" fmla="*/ 9682 h 9856"/>
                <a:gd name="connsiteX5" fmla="*/ 10000 w 10000"/>
                <a:gd name="connsiteY5" fmla="*/ 5268 h 9856"/>
                <a:gd name="connsiteX0" fmla="*/ 0 w 10000"/>
                <a:gd name="connsiteY0" fmla="*/ 0 h 9933"/>
                <a:gd name="connsiteX1" fmla="*/ 1028 w 10000"/>
                <a:gd name="connsiteY1" fmla="*/ 4107 h 9933"/>
                <a:gd name="connsiteX2" fmla="*/ 2488 w 10000"/>
                <a:gd name="connsiteY2" fmla="*/ 7513 h 9933"/>
                <a:gd name="connsiteX3" fmla="*/ 4337 w 10000"/>
                <a:gd name="connsiteY3" fmla="*/ 9423 h 9933"/>
                <a:gd name="connsiteX4" fmla="*/ 7171 w 10000"/>
                <a:gd name="connsiteY4" fmla="*/ 9823 h 9933"/>
                <a:gd name="connsiteX5" fmla="*/ 10000 w 10000"/>
                <a:gd name="connsiteY5" fmla="*/ 5345 h 9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9933">
                  <a:moveTo>
                    <a:pt x="0" y="0"/>
                  </a:moveTo>
                  <a:cubicBezTo>
                    <a:pt x="178" y="763"/>
                    <a:pt x="613" y="2855"/>
                    <a:pt x="1028" y="4107"/>
                  </a:cubicBezTo>
                  <a:cubicBezTo>
                    <a:pt x="1443" y="5359"/>
                    <a:pt x="1937" y="6627"/>
                    <a:pt x="2488" y="7513"/>
                  </a:cubicBezTo>
                  <a:cubicBezTo>
                    <a:pt x="3039" y="8400"/>
                    <a:pt x="3910" y="9184"/>
                    <a:pt x="4337" y="9423"/>
                  </a:cubicBezTo>
                  <a:cubicBezTo>
                    <a:pt x="4764" y="9662"/>
                    <a:pt x="5919" y="10153"/>
                    <a:pt x="7171" y="9823"/>
                  </a:cubicBezTo>
                  <a:cubicBezTo>
                    <a:pt x="8423" y="9494"/>
                    <a:pt x="9478" y="7100"/>
                    <a:pt x="10000" y="5345"/>
                  </a:cubicBezTo>
                </a:path>
              </a:pathLst>
            </a:custGeom>
            <a:noFill/>
            <a:ln w="38100" cmpd="sng">
              <a:solidFill>
                <a:srgbClr val="FF00FF"/>
              </a:solidFill>
              <a:round/>
              <a:headEnd type="non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90" name="Text Box 196"/>
            <p:cNvSpPr txBox="1">
              <a:spLocks noChangeArrowheads="1"/>
            </p:cNvSpPr>
            <p:nvPr/>
          </p:nvSpPr>
          <p:spPr bwMode="auto">
            <a:xfrm>
              <a:off x="7148849" y="2323844"/>
              <a:ext cx="290464" cy="2616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anose="020B0503020204020204" pitchFamily="34" charset="-122"/>
                  <a:ea typeface="微软雅黑" panose="020B0503020204020204" pitchFamily="34" charset="-122"/>
                </a:rPr>
                <a:t>A</a:t>
              </a:r>
            </a:p>
          </p:txBody>
        </p:sp>
        <p:sp>
          <p:nvSpPr>
            <p:cNvPr id="91" name="Text Box 197"/>
            <p:cNvSpPr txBox="1">
              <a:spLocks noChangeArrowheads="1"/>
            </p:cNvSpPr>
            <p:nvPr/>
          </p:nvSpPr>
          <p:spPr bwMode="auto">
            <a:xfrm flipH="1">
              <a:off x="5682114" y="1828927"/>
              <a:ext cx="322524"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sym typeface="Wingdings" pitchFamily="2" charset="2"/>
                </a:rPr>
                <a:t></a:t>
              </a:r>
            </a:p>
          </p:txBody>
        </p:sp>
        <p:sp>
          <p:nvSpPr>
            <p:cNvPr id="92" name="Text Box 198"/>
            <p:cNvSpPr txBox="1">
              <a:spLocks noChangeArrowheads="1"/>
            </p:cNvSpPr>
            <p:nvPr/>
          </p:nvSpPr>
          <p:spPr bwMode="auto">
            <a:xfrm flipH="1">
              <a:off x="6711566" y="2440467"/>
              <a:ext cx="322524"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sym typeface="Wingdings" pitchFamily="2" charset="2"/>
                </a:rPr>
                <a:t></a:t>
              </a:r>
            </a:p>
          </p:txBody>
        </p:sp>
        <p:sp>
          <p:nvSpPr>
            <p:cNvPr id="93" name="Line 199"/>
            <p:cNvSpPr>
              <a:spLocks noChangeShapeType="1"/>
            </p:cNvSpPr>
            <p:nvPr/>
          </p:nvSpPr>
          <p:spPr bwMode="auto">
            <a:xfrm flipV="1">
              <a:off x="5631410" y="1739286"/>
              <a:ext cx="233752" cy="287960"/>
            </a:xfrm>
            <a:prstGeom prst="line">
              <a:avLst/>
            </a:prstGeom>
            <a:noFill/>
            <a:ln w="19050">
              <a:solidFill>
                <a:srgbClr val="FF00FF"/>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94" name="Text Box 200"/>
            <p:cNvSpPr txBox="1">
              <a:spLocks noChangeArrowheads="1"/>
            </p:cNvSpPr>
            <p:nvPr/>
          </p:nvSpPr>
          <p:spPr bwMode="auto">
            <a:xfrm flipH="1">
              <a:off x="5696914" y="2319217"/>
              <a:ext cx="322524"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sym typeface="Wingdings" pitchFamily="2" charset="2"/>
                </a:rPr>
                <a:t></a:t>
              </a:r>
            </a:p>
          </p:txBody>
        </p:sp>
        <p:sp>
          <p:nvSpPr>
            <p:cNvPr id="95" name="Text Box 201"/>
            <p:cNvSpPr txBox="1">
              <a:spLocks noChangeArrowheads="1"/>
            </p:cNvSpPr>
            <p:nvPr/>
          </p:nvSpPr>
          <p:spPr bwMode="auto">
            <a:xfrm flipH="1">
              <a:off x="5556440" y="2557650"/>
              <a:ext cx="322524"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sym typeface="Wingdings" pitchFamily="2" charset="2"/>
                </a:rPr>
                <a:t></a:t>
              </a:r>
            </a:p>
          </p:txBody>
        </p:sp>
        <p:grpSp>
          <p:nvGrpSpPr>
            <p:cNvPr id="100" name="组合 99"/>
            <p:cNvGrpSpPr/>
            <p:nvPr/>
          </p:nvGrpSpPr>
          <p:grpSpPr>
            <a:xfrm>
              <a:off x="6974567" y="2238322"/>
              <a:ext cx="309983" cy="332183"/>
              <a:chOff x="2565534" y="4101618"/>
              <a:chExt cx="360485" cy="386301"/>
            </a:xfrm>
          </p:grpSpPr>
          <p:sp>
            <p:nvSpPr>
              <p:cNvPr id="101"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grpSp>
            <p:nvGrpSpPr>
              <p:cNvPr id="102" name="Group 424"/>
              <p:cNvGrpSpPr>
                <a:grpSpLocks/>
              </p:cNvGrpSpPr>
              <p:nvPr/>
            </p:nvGrpSpPr>
            <p:grpSpPr bwMode="auto">
              <a:xfrm>
                <a:off x="2565534" y="4101618"/>
                <a:ext cx="360485" cy="119330"/>
                <a:chOff x="748" y="2251"/>
                <a:chExt cx="306" cy="90"/>
              </a:xfrm>
            </p:grpSpPr>
            <p:sp>
              <p:nvSpPr>
                <p:cNvPr id="104"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5"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6"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7"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8"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9"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03" name="Picture 200"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10" name="Text Box 93"/>
            <p:cNvSpPr txBox="1">
              <a:spLocks noChangeArrowheads="1"/>
            </p:cNvSpPr>
            <p:nvPr/>
          </p:nvSpPr>
          <p:spPr bwMode="auto">
            <a:xfrm>
              <a:off x="4057785" y="1862074"/>
              <a:ext cx="646331"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anose="020B0503020204020204" pitchFamily="34" charset="-122"/>
                  <a:ea typeface="微软雅黑" panose="020B0503020204020204" pitchFamily="34" charset="-122"/>
                </a:rPr>
                <a:t>广域网</a:t>
              </a:r>
            </a:p>
          </p:txBody>
        </p:sp>
        <p:sp>
          <p:nvSpPr>
            <p:cNvPr id="15" name="Line 92"/>
            <p:cNvSpPr>
              <a:spLocks noChangeShapeType="1"/>
            </p:cNvSpPr>
            <p:nvPr/>
          </p:nvSpPr>
          <p:spPr bwMode="auto">
            <a:xfrm>
              <a:off x="3058417" y="1716289"/>
              <a:ext cx="2763776" cy="4760"/>
            </a:xfrm>
            <a:prstGeom prst="line">
              <a:avLst/>
            </a:prstGeom>
            <a:noFill/>
            <a:ln w="38100">
              <a:solidFill>
                <a:srgbClr val="FF00FF"/>
              </a:solidFill>
              <a:prstDash val="sysDot"/>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113" name="组合 112"/>
            <p:cNvGrpSpPr/>
            <p:nvPr/>
          </p:nvGrpSpPr>
          <p:grpSpPr>
            <a:xfrm>
              <a:off x="5755046" y="1427980"/>
              <a:ext cx="309983" cy="332183"/>
              <a:chOff x="2565534" y="4101618"/>
              <a:chExt cx="360485" cy="386301"/>
            </a:xfrm>
          </p:grpSpPr>
          <p:sp>
            <p:nvSpPr>
              <p:cNvPr id="114"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grpSp>
            <p:nvGrpSpPr>
              <p:cNvPr id="115" name="Group 424"/>
              <p:cNvGrpSpPr>
                <a:grpSpLocks/>
              </p:cNvGrpSpPr>
              <p:nvPr/>
            </p:nvGrpSpPr>
            <p:grpSpPr bwMode="auto">
              <a:xfrm>
                <a:off x="2565534" y="4101618"/>
                <a:ext cx="360485" cy="119330"/>
                <a:chOff x="748" y="2251"/>
                <a:chExt cx="306" cy="90"/>
              </a:xfrm>
            </p:grpSpPr>
            <p:sp>
              <p:nvSpPr>
                <p:cNvPr id="117"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18"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19"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20"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21"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22"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16" name="Picture 200"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123" name="组合 122"/>
            <p:cNvGrpSpPr/>
            <p:nvPr/>
          </p:nvGrpSpPr>
          <p:grpSpPr>
            <a:xfrm>
              <a:off x="3538026" y="2652421"/>
              <a:ext cx="309983" cy="332183"/>
              <a:chOff x="2565534" y="4101618"/>
              <a:chExt cx="360485" cy="386301"/>
            </a:xfrm>
          </p:grpSpPr>
          <p:sp>
            <p:nvSpPr>
              <p:cNvPr id="124"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grpSp>
            <p:nvGrpSpPr>
              <p:cNvPr id="125" name="Group 424"/>
              <p:cNvGrpSpPr>
                <a:grpSpLocks/>
              </p:cNvGrpSpPr>
              <p:nvPr/>
            </p:nvGrpSpPr>
            <p:grpSpPr bwMode="auto">
              <a:xfrm>
                <a:off x="2565534" y="4101618"/>
                <a:ext cx="360485" cy="119330"/>
                <a:chOff x="748" y="2251"/>
                <a:chExt cx="306" cy="90"/>
              </a:xfrm>
            </p:grpSpPr>
            <p:sp>
              <p:nvSpPr>
                <p:cNvPr id="127"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28"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29"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30"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31"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32"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26" name="Picture 200"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133" name="组合 132"/>
            <p:cNvGrpSpPr/>
            <p:nvPr/>
          </p:nvGrpSpPr>
          <p:grpSpPr>
            <a:xfrm>
              <a:off x="2789461" y="1454216"/>
              <a:ext cx="309983" cy="332183"/>
              <a:chOff x="2565534" y="4101618"/>
              <a:chExt cx="360485" cy="386301"/>
            </a:xfrm>
          </p:grpSpPr>
          <p:sp>
            <p:nvSpPr>
              <p:cNvPr id="134"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grpSp>
            <p:nvGrpSpPr>
              <p:cNvPr id="135" name="Group 424"/>
              <p:cNvGrpSpPr>
                <a:grpSpLocks/>
              </p:cNvGrpSpPr>
              <p:nvPr/>
            </p:nvGrpSpPr>
            <p:grpSpPr bwMode="auto">
              <a:xfrm>
                <a:off x="2565534" y="4101618"/>
                <a:ext cx="360485" cy="119330"/>
                <a:chOff x="748" y="2251"/>
                <a:chExt cx="306" cy="90"/>
              </a:xfrm>
            </p:grpSpPr>
            <p:sp>
              <p:nvSpPr>
                <p:cNvPr id="137"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38"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39"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40"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41"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42"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36" name="Picture 200"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xmlns="">
                    <a:solidFill>
                      <a:srgbClr val="FFFFFF"/>
                    </a:solidFill>
                  </a14:hiddenFill>
                </a:ext>
              </a:extLst>
            </p:spPr>
          </p:pic>
        </p:grpSp>
      </p:grpSp>
    </p:spTree>
    <p:extLst>
      <p:ext uri="{BB962C8B-B14F-4D97-AF65-F5344CB8AC3E}">
        <p14:creationId xmlns:p14="http://schemas.microsoft.com/office/powerpoint/2010/main" xmlns="" val="3223839657"/>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11897" y="1065052"/>
            <a:ext cx="8340003" cy="333681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2300"/>
              </a:lnSpc>
              <a:buClr>
                <a:srgbClr val="0070C0"/>
              </a:buClr>
              <a:buFont typeface="+mj-ea"/>
              <a:buAutoNum type="circleNumDbPlain"/>
            </a:pPr>
            <a:r>
              <a:rPr lang="en-US" altLang="zh-CN" sz="1600" b="1" dirty="0" smtClean="0">
                <a:latin typeface="微软雅黑" pitchFamily="34" charset="-122"/>
                <a:ea typeface="微软雅黑" pitchFamily="34" charset="-122"/>
              </a:rPr>
              <a:t>B</a:t>
            </a:r>
            <a:r>
              <a:rPr lang="zh-CN" altLang="en-US" sz="1600" b="1" dirty="0">
                <a:latin typeface="微软雅黑" pitchFamily="34" charset="-122"/>
                <a:ea typeface="微软雅黑" pitchFamily="34" charset="-122"/>
              </a:rPr>
              <a:t>的通信者代理从移动站</a:t>
            </a:r>
            <a:r>
              <a:rPr lang="en-US" altLang="zh-CN" sz="1600" b="1" dirty="0">
                <a:latin typeface="微软雅黑" pitchFamily="34" charset="-122"/>
                <a:ea typeface="微软雅黑" pitchFamily="34" charset="-122"/>
              </a:rPr>
              <a:t>A</a:t>
            </a:r>
            <a:r>
              <a:rPr lang="zh-CN" altLang="en-US" sz="1600" b="1" dirty="0">
                <a:latin typeface="微软雅黑" pitchFamily="34" charset="-122"/>
                <a:ea typeface="微软雅黑" pitchFamily="34" charset="-122"/>
              </a:rPr>
              <a:t>的归属代理得到</a:t>
            </a:r>
            <a:r>
              <a:rPr lang="en-US" altLang="zh-CN" sz="1600" b="1" dirty="0">
                <a:latin typeface="微软雅黑" pitchFamily="34" charset="-122"/>
                <a:ea typeface="微软雅黑" pitchFamily="34" charset="-122"/>
              </a:rPr>
              <a:t>A</a:t>
            </a:r>
            <a:r>
              <a:rPr lang="zh-CN" altLang="en-US" sz="1600" b="1" dirty="0">
                <a:latin typeface="微软雅黑" pitchFamily="34" charset="-122"/>
                <a:ea typeface="微软雅黑" pitchFamily="34" charset="-122"/>
              </a:rPr>
              <a:t>所漫游到的被访网络</a:t>
            </a:r>
            <a:r>
              <a:rPr lang="en-US" altLang="zh-CN" sz="1600" b="1" dirty="0">
                <a:latin typeface="微软雅黑" pitchFamily="34" charset="-122"/>
                <a:ea typeface="微软雅黑" pitchFamily="34" charset="-122"/>
              </a:rPr>
              <a:t>N</a:t>
            </a:r>
            <a:r>
              <a:rPr lang="en-US" altLang="zh-CN" sz="1600" b="1" baseline="-25000" dirty="0">
                <a:latin typeface="微软雅黑" pitchFamily="34" charset="-122"/>
                <a:ea typeface="微软雅黑" pitchFamily="34" charset="-122"/>
              </a:rPr>
              <a:t>1</a:t>
            </a:r>
            <a:r>
              <a:rPr lang="zh-CN" altLang="en-US" sz="1600" b="1" dirty="0">
                <a:latin typeface="微软雅黑" pitchFamily="34" charset="-122"/>
                <a:ea typeface="微软雅黑" pitchFamily="34" charset="-122"/>
              </a:rPr>
              <a:t>的外地代理。我们把移动站首次漫游到的被访网络的外地代理称为锚外地代理</a:t>
            </a:r>
            <a:r>
              <a:rPr lang="en-US" altLang="zh-CN" sz="1600" b="1" dirty="0">
                <a:latin typeface="微软雅黑" pitchFamily="34" charset="-122"/>
                <a:ea typeface="微软雅黑" pitchFamily="34" charset="-122"/>
              </a:rPr>
              <a:t>(anchor foreign agent)</a:t>
            </a:r>
            <a:r>
              <a:rPr lang="zh-CN" altLang="en-US" sz="1600" b="1" dirty="0">
                <a:latin typeface="微软雅黑" pitchFamily="34" charset="-122"/>
                <a:ea typeface="微软雅黑" pitchFamily="34" charset="-122"/>
              </a:rPr>
              <a:t>。</a:t>
            </a:r>
          </a:p>
          <a:p>
            <a:pPr marL="342900" indent="-342900" eaLnBrk="0" hangingPunct="0">
              <a:lnSpc>
                <a:spcPts val="2300"/>
              </a:lnSpc>
              <a:buClr>
                <a:srgbClr val="0070C0"/>
              </a:buClr>
              <a:buFont typeface="+mj-ea"/>
              <a:buAutoNum type="circleNumDbPlain"/>
            </a:pPr>
            <a:r>
              <a:rPr lang="zh-CN" altLang="en-US" sz="1600" b="1" dirty="0" smtClean="0">
                <a:latin typeface="微软雅黑" pitchFamily="34" charset="-122"/>
                <a:ea typeface="微软雅黑" pitchFamily="34" charset="-122"/>
              </a:rPr>
              <a:t>通信</a:t>
            </a:r>
            <a:r>
              <a:rPr lang="zh-CN" altLang="en-US" sz="1600" b="1" dirty="0">
                <a:latin typeface="微软雅黑" pitchFamily="34" charset="-122"/>
                <a:ea typeface="微软雅黑" pitchFamily="34" charset="-122"/>
              </a:rPr>
              <a:t>者代理把</a:t>
            </a:r>
            <a:r>
              <a:rPr lang="en-US" altLang="zh-CN" sz="1600" b="1" dirty="0">
                <a:latin typeface="微软雅黑" pitchFamily="34" charset="-122"/>
                <a:ea typeface="微软雅黑" pitchFamily="34" charset="-122"/>
              </a:rPr>
              <a:t>B</a:t>
            </a:r>
            <a:r>
              <a:rPr lang="zh-CN" altLang="en-US" sz="1600" b="1" dirty="0">
                <a:latin typeface="微软雅黑" pitchFamily="34" charset="-122"/>
                <a:ea typeface="微软雅黑" pitchFamily="34" charset="-122"/>
              </a:rPr>
              <a:t>发给</a:t>
            </a:r>
            <a:r>
              <a:rPr lang="en-US" altLang="zh-CN" sz="1600" b="1" dirty="0">
                <a:latin typeface="微软雅黑" pitchFamily="34" charset="-122"/>
                <a:ea typeface="微软雅黑" pitchFamily="34" charset="-122"/>
              </a:rPr>
              <a:t>A</a:t>
            </a:r>
            <a:r>
              <a:rPr lang="zh-CN" altLang="en-US" sz="1600" b="1" dirty="0">
                <a:latin typeface="微软雅黑" pitchFamily="34" charset="-122"/>
                <a:ea typeface="微软雅黑" pitchFamily="34" charset="-122"/>
              </a:rPr>
              <a:t>的数据报再封装后，发送到</a:t>
            </a:r>
            <a:r>
              <a:rPr lang="en-US" altLang="zh-CN" sz="1600" b="1" dirty="0">
                <a:latin typeface="微软雅黑" pitchFamily="34" charset="-122"/>
                <a:ea typeface="微软雅黑" pitchFamily="34" charset="-122"/>
              </a:rPr>
              <a:t>A</a:t>
            </a:r>
            <a:r>
              <a:rPr lang="zh-CN" altLang="en-US" sz="1600" b="1" dirty="0">
                <a:latin typeface="微软雅黑" pitchFamily="34" charset="-122"/>
                <a:ea typeface="微软雅黑" pitchFamily="34" charset="-122"/>
              </a:rPr>
              <a:t>的锚外地代理。</a:t>
            </a:r>
          </a:p>
          <a:p>
            <a:pPr marL="342900" indent="-342900" eaLnBrk="0" hangingPunct="0">
              <a:lnSpc>
                <a:spcPts val="2300"/>
              </a:lnSpc>
              <a:buClr>
                <a:srgbClr val="0070C0"/>
              </a:buClr>
              <a:buFont typeface="+mj-ea"/>
              <a:buAutoNum type="circleNumDbPlain"/>
            </a:pPr>
            <a:r>
              <a:rPr lang="zh-CN" altLang="en-US" sz="1600" b="1" dirty="0" smtClean="0">
                <a:latin typeface="微软雅黑" pitchFamily="34" charset="-122"/>
                <a:ea typeface="微软雅黑" pitchFamily="34" charset="-122"/>
              </a:rPr>
              <a:t>锚</a:t>
            </a:r>
            <a:r>
              <a:rPr lang="zh-CN" altLang="en-US" sz="1600" b="1" dirty="0">
                <a:latin typeface="微软雅黑" pitchFamily="34" charset="-122"/>
                <a:ea typeface="微软雅黑" pitchFamily="34" charset="-122"/>
              </a:rPr>
              <a:t>外地代理把拆封后的数据报发送给</a:t>
            </a:r>
            <a:r>
              <a:rPr lang="en-US" altLang="zh-CN" sz="1600" b="1" dirty="0">
                <a:latin typeface="微软雅黑" pitchFamily="34" charset="-122"/>
                <a:ea typeface="微软雅黑" pitchFamily="34" charset="-122"/>
              </a:rPr>
              <a:t>A</a:t>
            </a:r>
            <a:r>
              <a:rPr lang="zh-CN" altLang="en-US" sz="1600" b="1" dirty="0">
                <a:latin typeface="微软雅黑" pitchFamily="34" charset="-122"/>
                <a:ea typeface="微软雅黑" pitchFamily="34" charset="-122"/>
              </a:rPr>
              <a:t>。</a:t>
            </a:r>
          </a:p>
          <a:p>
            <a:pPr marL="342900" indent="-342900" eaLnBrk="0" hangingPunct="0">
              <a:lnSpc>
                <a:spcPts val="2300"/>
              </a:lnSpc>
              <a:buClr>
                <a:srgbClr val="0070C0"/>
              </a:buClr>
              <a:buFont typeface="+mj-ea"/>
              <a:buAutoNum type="circleNumDbPlain"/>
            </a:pPr>
            <a:r>
              <a:rPr lang="en-US" altLang="zh-CN" sz="1600" b="1" dirty="0" smtClean="0">
                <a:latin typeface="微软雅黑" pitchFamily="34" charset="-122"/>
                <a:ea typeface="微软雅黑" pitchFamily="34" charset="-122"/>
              </a:rPr>
              <a:t>A</a:t>
            </a:r>
            <a:r>
              <a:rPr lang="zh-CN" altLang="en-US" sz="1600" b="1" dirty="0">
                <a:latin typeface="微软雅黑" pitchFamily="34" charset="-122"/>
                <a:ea typeface="微软雅黑" pitchFamily="34" charset="-122"/>
              </a:rPr>
              <a:t>移动到另一个被访网络</a:t>
            </a:r>
            <a:r>
              <a:rPr lang="en-US" altLang="zh-CN" sz="1600" b="1" dirty="0">
                <a:latin typeface="微软雅黑" pitchFamily="34" charset="-122"/>
                <a:ea typeface="微软雅黑" pitchFamily="34" charset="-122"/>
              </a:rPr>
              <a:t>N</a:t>
            </a:r>
            <a:r>
              <a:rPr lang="en-US" altLang="zh-CN" sz="1600" b="1" baseline="-25000" dirty="0">
                <a:latin typeface="微软雅黑" pitchFamily="34" charset="-122"/>
                <a:ea typeface="微软雅黑" pitchFamily="34" charset="-122"/>
              </a:rPr>
              <a:t>2</a:t>
            </a:r>
            <a:r>
              <a:rPr lang="zh-CN" altLang="en-US" sz="1600" b="1" dirty="0">
                <a:latin typeface="微软雅黑" pitchFamily="34" charset="-122"/>
                <a:ea typeface="微软雅黑" pitchFamily="34" charset="-122"/>
              </a:rPr>
              <a:t>。</a:t>
            </a:r>
          </a:p>
          <a:p>
            <a:pPr marL="342900" indent="-342900" eaLnBrk="0" hangingPunct="0">
              <a:lnSpc>
                <a:spcPts val="2300"/>
              </a:lnSpc>
              <a:buClr>
                <a:srgbClr val="0070C0"/>
              </a:buClr>
              <a:buFont typeface="+mj-ea"/>
              <a:buAutoNum type="circleNumDbPlain"/>
            </a:pPr>
            <a:r>
              <a:rPr lang="en-US" altLang="zh-CN" sz="1600" b="1" dirty="0" smtClean="0">
                <a:latin typeface="微软雅黑" pitchFamily="34" charset="-122"/>
                <a:ea typeface="微软雅黑" pitchFamily="34" charset="-122"/>
              </a:rPr>
              <a:t>A</a:t>
            </a:r>
            <a:r>
              <a:rPr lang="zh-CN" altLang="en-US" sz="1600" b="1" dirty="0">
                <a:latin typeface="微软雅黑" pitchFamily="34" charset="-122"/>
                <a:ea typeface="微软雅黑" pitchFamily="34" charset="-122"/>
              </a:rPr>
              <a:t>向被访网络</a:t>
            </a:r>
            <a:r>
              <a:rPr lang="en-US" altLang="zh-CN" sz="1600" b="1" dirty="0">
                <a:latin typeface="微软雅黑" pitchFamily="34" charset="-122"/>
                <a:ea typeface="微软雅黑" pitchFamily="34" charset="-122"/>
              </a:rPr>
              <a:t>N</a:t>
            </a:r>
            <a:r>
              <a:rPr lang="en-US" altLang="zh-CN" sz="1600" b="1" baseline="-25000" dirty="0">
                <a:latin typeface="微软雅黑" pitchFamily="34" charset="-122"/>
                <a:ea typeface="微软雅黑" pitchFamily="34" charset="-122"/>
              </a:rPr>
              <a:t>2</a:t>
            </a:r>
            <a:r>
              <a:rPr lang="zh-CN" altLang="en-US" sz="1600" b="1" dirty="0">
                <a:latin typeface="微软雅黑" pitchFamily="34" charset="-122"/>
                <a:ea typeface="微软雅黑" pitchFamily="34" charset="-122"/>
              </a:rPr>
              <a:t>的新外地代理登记。</a:t>
            </a:r>
          </a:p>
          <a:p>
            <a:pPr marL="342900" indent="-342900" eaLnBrk="0" hangingPunct="0">
              <a:lnSpc>
                <a:spcPts val="2300"/>
              </a:lnSpc>
              <a:buClr>
                <a:srgbClr val="0070C0"/>
              </a:buClr>
              <a:buFont typeface="+mj-ea"/>
              <a:buAutoNum type="circleNumDbPlain"/>
            </a:pPr>
            <a:r>
              <a:rPr lang="zh-CN" altLang="en-US" sz="1600" b="1" dirty="0" smtClean="0">
                <a:latin typeface="微软雅黑" pitchFamily="34" charset="-122"/>
                <a:ea typeface="微软雅黑" pitchFamily="34" charset="-122"/>
              </a:rPr>
              <a:t>新</a:t>
            </a:r>
            <a:r>
              <a:rPr lang="zh-CN" altLang="en-US" sz="1600" b="1" dirty="0">
                <a:latin typeface="微软雅黑" pitchFamily="34" charset="-122"/>
                <a:ea typeface="微软雅黑" pitchFamily="34" charset="-122"/>
              </a:rPr>
              <a:t>外地代理把</a:t>
            </a:r>
            <a:r>
              <a:rPr lang="en-US" altLang="zh-CN" sz="1600" b="1" dirty="0">
                <a:latin typeface="微软雅黑" pitchFamily="34" charset="-122"/>
                <a:ea typeface="微软雅黑" pitchFamily="34" charset="-122"/>
              </a:rPr>
              <a:t>A</a:t>
            </a:r>
            <a:r>
              <a:rPr lang="zh-CN" altLang="en-US" sz="1600" b="1" dirty="0">
                <a:latin typeface="微软雅黑" pitchFamily="34" charset="-122"/>
                <a:ea typeface="微软雅黑" pitchFamily="34" charset="-122"/>
              </a:rPr>
              <a:t>的新转交地址告诉锚外地代理。</a:t>
            </a:r>
          </a:p>
          <a:p>
            <a:pPr marL="342900" indent="-342900" eaLnBrk="0" hangingPunct="0">
              <a:lnSpc>
                <a:spcPts val="2300"/>
              </a:lnSpc>
              <a:buClr>
                <a:srgbClr val="0070C0"/>
              </a:buClr>
              <a:buFont typeface="+mj-ea"/>
              <a:buAutoNum type="circleNumDbPlain"/>
            </a:pPr>
            <a:r>
              <a:rPr lang="zh-CN" altLang="en-US" sz="1600" b="1" dirty="0" smtClean="0">
                <a:latin typeface="微软雅黑" pitchFamily="34" charset="-122"/>
                <a:ea typeface="微软雅黑" pitchFamily="34" charset="-122"/>
              </a:rPr>
              <a:t>当</a:t>
            </a:r>
            <a:r>
              <a:rPr lang="zh-CN" altLang="en-US" sz="1600" b="1" dirty="0">
                <a:latin typeface="微软雅黑" pitchFamily="34" charset="-122"/>
                <a:ea typeface="微软雅黑" pitchFamily="34" charset="-122"/>
              </a:rPr>
              <a:t>锚外地代理收到发给</a:t>
            </a:r>
            <a:r>
              <a:rPr lang="en-US" altLang="zh-CN" sz="1600" b="1" dirty="0">
                <a:latin typeface="微软雅黑" pitchFamily="34" charset="-122"/>
                <a:ea typeface="微软雅黑" pitchFamily="34" charset="-122"/>
              </a:rPr>
              <a:t>A</a:t>
            </a:r>
            <a:r>
              <a:rPr lang="zh-CN" altLang="en-US" sz="1600" b="1" dirty="0">
                <a:latin typeface="微软雅黑" pitchFamily="34" charset="-122"/>
                <a:ea typeface="微软雅黑" pitchFamily="34" charset="-122"/>
              </a:rPr>
              <a:t>的封装数据报后，就用</a:t>
            </a:r>
            <a:r>
              <a:rPr lang="en-US" altLang="zh-CN" sz="1600" b="1" dirty="0">
                <a:latin typeface="微软雅黑" pitchFamily="34" charset="-122"/>
                <a:ea typeface="微软雅黑" pitchFamily="34" charset="-122"/>
              </a:rPr>
              <a:t>A</a:t>
            </a:r>
            <a:r>
              <a:rPr lang="zh-CN" altLang="en-US" sz="1600" b="1" dirty="0">
                <a:latin typeface="微软雅黑" pitchFamily="34" charset="-122"/>
                <a:ea typeface="微软雅黑" pitchFamily="34" charset="-122"/>
              </a:rPr>
              <a:t>的新转交地址对数据报进行再封装，然后发送给被访网络</a:t>
            </a:r>
            <a:r>
              <a:rPr lang="en-US" altLang="zh-CN" sz="1600" b="1" dirty="0">
                <a:latin typeface="微软雅黑" pitchFamily="34" charset="-122"/>
                <a:ea typeface="微软雅黑" pitchFamily="34" charset="-122"/>
              </a:rPr>
              <a:t>N</a:t>
            </a:r>
            <a:r>
              <a:rPr lang="en-US" altLang="zh-CN" sz="1600" b="1" baseline="-25000" dirty="0">
                <a:latin typeface="微软雅黑" pitchFamily="34" charset="-122"/>
                <a:ea typeface="微软雅黑" pitchFamily="34" charset="-122"/>
              </a:rPr>
              <a:t>2</a:t>
            </a:r>
            <a:r>
              <a:rPr lang="zh-CN" altLang="en-US" sz="1600" b="1" dirty="0">
                <a:latin typeface="微软雅黑" pitchFamily="34" charset="-122"/>
                <a:ea typeface="微软雅黑" pitchFamily="34" charset="-122"/>
              </a:rPr>
              <a:t>上的新外地代理。在拆封后转发给移动站</a:t>
            </a:r>
            <a:r>
              <a:rPr lang="en-US" altLang="zh-CN" sz="1600" b="1" dirty="0">
                <a:latin typeface="微软雅黑" pitchFamily="34" charset="-122"/>
                <a:ea typeface="微软雅黑" pitchFamily="34" charset="-122"/>
              </a:rPr>
              <a:t>A</a:t>
            </a:r>
            <a:r>
              <a:rPr lang="zh-CN" altLang="en-US" sz="1600" b="1" dirty="0">
                <a:latin typeface="微软雅黑" pitchFamily="34" charset="-122"/>
                <a:ea typeface="微软雅黑" pitchFamily="34" charset="-122"/>
              </a:rPr>
              <a:t>。</a:t>
            </a:r>
          </a:p>
          <a:p>
            <a:pPr eaLnBrk="0" hangingPunct="0">
              <a:lnSpc>
                <a:spcPts val="2300"/>
              </a:lnSpc>
              <a:buClr>
                <a:srgbClr val="0070C0"/>
              </a:buClr>
            </a:pPr>
            <a:r>
              <a:rPr lang="zh-CN" altLang="en-US" sz="1600" b="1" dirty="0">
                <a:latin typeface="微软雅黑" pitchFamily="34" charset="-122"/>
                <a:ea typeface="微软雅黑" pitchFamily="34" charset="-122"/>
              </a:rPr>
              <a:t>同理，如果移动站再漫游到另一个网络，则这个网络的外地代理将仍然要和锚外地代理</a:t>
            </a:r>
            <a:r>
              <a:rPr lang="zh-CN" altLang="en-US" sz="1600" b="1" dirty="0" smtClean="0">
                <a:latin typeface="微软雅黑" pitchFamily="34" charset="-122"/>
                <a:ea typeface="微软雅黑" pitchFamily="34" charset="-122"/>
              </a:rPr>
              <a:t>联 系</a:t>
            </a:r>
            <a:r>
              <a:rPr lang="zh-CN" altLang="en-US" sz="1600" b="1" dirty="0">
                <a:latin typeface="微软雅黑" pitchFamily="34" charset="-122"/>
                <a:ea typeface="微软雅黑" pitchFamily="34" charset="-122"/>
              </a:rPr>
              <a:t>，以便让锚外地代理以后把发给</a:t>
            </a:r>
            <a:r>
              <a:rPr lang="en-US" altLang="zh-CN" sz="1600" b="1" dirty="0">
                <a:latin typeface="微软雅黑" pitchFamily="34" charset="-122"/>
                <a:ea typeface="微软雅黑" pitchFamily="34" charset="-122"/>
              </a:rPr>
              <a:t>A</a:t>
            </a:r>
            <a:r>
              <a:rPr lang="zh-CN" altLang="en-US" sz="1600" b="1" dirty="0">
                <a:latin typeface="微软雅黑" pitchFamily="34" charset="-122"/>
                <a:ea typeface="微软雅黑" pitchFamily="34" charset="-122"/>
              </a:rPr>
              <a:t>的数据报转发过来。</a:t>
            </a:r>
          </a:p>
        </p:txBody>
      </p:sp>
      <p:sp>
        <p:nvSpPr>
          <p:cNvPr id="3" name="AutoShape 5"/>
          <p:cNvSpPr>
            <a:spLocks noChangeArrowheads="1"/>
          </p:cNvSpPr>
          <p:nvPr/>
        </p:nvSpPr>
        <p:spPr bwMode="auto">
          <a:xfrm>
            <a:off x="511897" y="69205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2248683" y="658846"/>
            <a:ext cx="465544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使用直接路由选择向移动站发送数据报</a:t>
            </a:r>
          </a:p>
        </p:txBody>
      </p:sp>
    </p:spTree>
    <p:extLst>
      <p:ext uri="{BB962C8B-B14F-4D97-AF65-F5344CB8AC3E}">
        <p14:creationId xmlns:p14="http://schemas.microsoft.com/office/powerpoint/2010/main" xmlns="" val="6376486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3339</TotalTime>
  <Words>8393</Words>
  <Application>Microsoft Office PowerPoint</Application>
  <PresentationFormat>全屏显示(16:9)</PresentationFormat>
  <Paragraphs>1135</Paragraphs>
  <Slides>107</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107</vt:i4>
      </vt:variant>
    </vt:vector>
  </HeadingPairs>
  <TitlesOfParts>
    <vt:vector size="117" baseType="lpstr">
      <vt:lpstr>Arial</vt:lpstr>
      <vt:lpstr>宋体</vt:lpstr>
      <vt:lpstr>微软雅黑</vt:lpstr>
      <vt:lpstr>Calibri</vt:lpstr>
      <vt:lpstr>Wingdings</vt:lpstr>
      <vt:lpstr>Times New Roman</vt:lpstr>
      <vt:lpstr>Symbol</vt:lpstr>
      <vt:lpstr>黑体</vt:lpstr>
      <vt:lpstr>Office 主题​​</vt:lpstr>
      <vt:lpstr>Microsoft ClipArt Gallery</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lpstr>幻灯片 72</vt:lpstr>
      <vt:lpstr>幻灯片 73</vt:lpstr>
      <vt:lpstr>幻灯片 74</vt:lpstr>
      <vt:lpstr>幻灯片 75</vt:lpstr>
      <vt:lpstr>幻灯片 76</vt:lpstr>
      <vt:lpstr>幻灯片 77</vt:lpstr>
      <vt:lpstr>幻灯片 78</vt:lpstr>
      <vt:lpstr>幻灯片 79</vt:lpstr>
      <vt:lpstr>幻灯片 80</vt:lpstr>
      <vt:lpstr>幻灯片 81</vt:lpstr>
      <vt:lpstr>幻灯片 82</vt:lpstr>
      <vt:lpstr>幻灯片 83</vt:lpstr>
      <vt:lpstr>幻灯片 84</vt:lpstr>
      <vt:lpstr>幻灯片 85</vt:lpstr>
      <vt:lpstr>幻灯片 86</vt:lpstr>
      <vt:lpstr>幻灯片 87</vt:lpstr>
      <vt:lpstr>幻灯片 88</vt:lpstr>
      <vt:lpstr>幻灯片 89</vt:lpstr>
      <vt:lpstr>幻灯片 90</vt:lpstr>
      <vt:lpstr>幻灯片 91</vt:lpstr>
      <vt:lpstr>幻灯片 92</vt:lpstr>
      <vt:lpstr>幻灯片 93</vt:lpstr>
      <vt:lpstr>幻灯片 94</vt:lpstr>
      <vt:lpstr>幻灯片 95</vt:lpstr>
      <vt:lpstr>幻灯片 96</vt:lpstr>
      <vt:lpstr>幻灯片 97</vt:lpstr>
      <vt:lpstr>幻灯片 98</vt:lpstr>
      <vt:lpstr>幻灯片 99</vt:lpstr>
      <vt:lpstr>幻灯片 100</vt:lpstr>
      <vt:lpstr>幻灯片 101</vt:lpstr>
      <vt:lpstr>幻灯片 102</vt:lpstr>
      <vt:lpstr>幻灯片 103</vt:lpstr>
      <vt:lpstr>幻灯片 104</vt:lpstr>
      <vt:lpstr>幻灯片 105</vt:lpstr>
      <vt:lpstr>幻灯片 106</vt:lpstr>
      <vt:lpstr>幻灯片 107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Dell</cp:lastModifiedBy>
  <cp:revision>468</cp:revision>
  <dcterms:created xsi:type="dcterms:W3CDTF">2018-07-18T08:51:30Z</dcterms:created>
  <dcterms:modified xsi:type="dcterms:W3CDTF">2018-10-14T07:38:39Z</dcterms:modified>
</cp:coreProperties>
</file>