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73" r:id="rId2"/>
    <p:sldId id="423" r:id="rId3"/>
    <p:sldId id="333" r:id="rId4"/>
    <p:sldId id="376" r:id="rId5"/>
    <p:sldId id="378" r:id="rId6"/>
    <p:sldId id="382" r:id="rId7"/>
    <p:sldId id="379" r:id="rId8"/>
    <p:sldId id="416" r:id="rId9"/>
    <p:sldId id="417" r:id="rId10"/>
    <p:sldId id="418" r:id="rId11"/>
    <p:sldId id="420" r:id="rId12"/>
    <p:sldId id="419" r:id="rId13"/>
    <p:sldId id="380" r:id="rId14"/>
    <p:sldId id="381" r:id="rId15"/>
    <p:sldId id="377" r:id="rId16"/>
    <p:sldId id="383" r:id="rId17"/>
    <p:sldId id="384" r:id="rId18"/>
    <p:sldId id="385" r:id="rId19"/>
    <p:sldId id="386" r:id="rId20"/>
    <p:sldId id="387" r:id="rId21"/>
    <p:sldId id="388" r:id="rId22"/>
    <p:sldId id="422" r:id="rId23"/>
    <p:sldId id="421" r:id="rId24"/>
    <p:sldId id="389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400" r:id="rId33"/>
    <p:sldId id="403" r:id="rId34"/>
    <p:sldId id="404" r:id="rId35"/>
    <p:sldId id="401" r:id="rId36"/>
    <p:sldId id="402" r:id="rId37"/>
    <p:sldId id="397" r:id="rId38"/>
    <p:sldId id="398" r:id="rId39"/>
    <p:sldId id="399" r:id="rId40"/>
    <p:sldId id="405" r:id="rId41"/>
    <p:sldId id="406" r:id="rId42"/>
    <p:sldId id="408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0792" autoAdjust="0"/>
  </p:normalViewPr>
  <p:slideViewPr>
    <p:cSldViewPr>
      <p:cViewPr varScale="1">
        <p:scale>
          <a:sx n="114" d="100"/>
          <a:sy n="114" d="100"/>
        </p:scale>
        <p:origin x="21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CBFA2-7D01-4658-BF3B-5CD9243144FF}" type="doc">
      <dgm:prSet loTypeId="urn:microsoft.com/office/officeart/2005/8/layout/arrow2" loCatId="process" qsTypeId="urn:microsoft.com/office/officeart/2005/8/quickstyle/simple1#3" qsCatId="simple" csTypeId="urn:microsoft.com/office/officeart/2005/8/colors/accent1_2#3" csCatId="accent1" phldr="1"/>
      <dgm:spPr/>
    </dgm:pt>
    <dgm:pt modelId="{FEB623C7-3B66-4CA3-864E-2CA623F641FB}">
      <dgm:prSet phldrT="[Text]" custT="1"/>
      <dgm:spPr/>
      <dgm:t>
        <a:bodyPr/>
        <a:lstStyle/>
        <a:p>
          <a:r>
            <a:rPr lang="en-US" sz="2400" dirty="0"/>
            <a:t>1</a:t>
          </a:r>
          <a:r>
            <a:rPr lang="en-US" sz="2400" baseline="30000" dirty="0"/>
            <a:t>st</a:t>
          </a:r>
          <a:r>
            <a:rPr lang="en-US" sz="2400" dirty="0"/>
            <a:t>:</a:t>
          </a:r>
          <a:endParaRPr lang="en-US" altLang="zh-CN" sz="2400" dirty="0"/>
        </a:p>
        <a:p>
          <a:r>
            <a:rPr lang="en-US" sz="2400" dirty="0"/>
            <a:t> </a:t>
          </a:r>
          <a:r>
            <a:rPr lang="en-US" sz="24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dirty="0"/>
            <a:t>向</a:t>
          </a:r>
          <a:r>
            <a:rPr lang="zh-CN" altLang="en-US" sz="2400"/>
            <a:t>互联网发展</a:t>
          </a:r>
          <a:endParaRPr lang="en-US" altLang="zh-CN" sz="1800"/>
        </a:p>
        <a:p>
          <a:r>
            <a:rPr lang="zh-CN" altLang="en-US" sz="1800"/>
            <a:t>上世纪</a:t>
          </a:r>
          <a:r>
            <a:rPr lang="en-US" altLang="zh-CN" sz="1800"/>
            <a:t>60</a:t>
          </a:r>
          <a:r>
            <a:rPr lang="zh-CN" altLang="en-US" sz="1800"/>
            <a:t>年代到</a:t>
          </a:r>
          <a:r>
            <a:rPr lang="en-US" altLang="zh-CN" sz="1800"/>
            <a:t>80</a:t>
          </a:r>
          <a:r>
            <a:rPr lang="zh-CN" altLang="en-US" sz="1800"/>
            <a:t>年代中期</a:t>
          </a:r>
          <a:endParaRPr lang="en-US" sz="1800" dirty="0"/>
        </a:p>
      </dgm:t>
    </dgm:pt>
    <dgm:pt modelId="{51EB9899-528C-4CD8-B289-680F980BEA98}" type="parTrans" cxnId="{A5FC1FE9-6F6E-4D02-81B0-24B1F93C8F10}">
      <dgm:prSet/>
      <dgm:spPr/>
      <dgm:t>
        <a:bodyPr/>
        <a:lstStyle/>
        <a:p>
          <a:endParaRPr lang="en-US"/>
        </a:p>
      </dgm:t>
    </dgm:pt>
    <dgm:pt modelId="{3780314D-44F4-4318-BADE-636D086BACC4}" type="sibTrans" cxnId="{A5FC1FE9-6F6E-4D02-81B0-24B1F93C8F10}">
      <dgm:prSet/>
      <dgm:spPr/>
      <dgm:t>
        <a:bodyPr/>
        <a:lstStyle/>
        <a:p>
          <a:endParaRPr lang="en-US"/>
        </a:p>
      </dgm:t>
    </dgm:pt>
    <dgm:pt modelId="{96F4F3D7-69FB-4FD3-8615-1739AD29C722}">
      <dgm:prSet phldrT="[Text]" custT="1"/>
      <dgm:spPr/>
      <dgm:t>
        <a:bodyPr/>
        <a:lstStyle/>
        <a:p>
          <a:r>
            <a:rPr lang="en-US" sz="2400" dirty="0"/>
            <a:t>2</a:t>
          </a:r>
          <a:r>
            <a:rPr lang="en-US" sz="2400" baseline="30000" dirty="0"/>
            <a:t>nd</a:t>
          </a:r>
          <a:r>
            <a:rPr lang="en-US" sz="2400" dirty="0"/>
            <a:t>: </a:t>
          </a:r>
        </a:p>
        <a:p>
          <a:r>
            <a:rPr lang="zh-CN" altLang="en-US" sz="2400" dirty="0"/>
            <a:t>三级结构</a:t>
          </a:r>
          <a:r>
            <a:rPr lang="zh-CN" altLang="en-US" sz="2400"/>
            <a:t>的</a:t>
          </a:r>
          <a:r>
            <a:rPr lang="zh-CN" altLang="en-US" sz="2400" u="sng"/>
            <a:t>因特网</a:t>
          </a:r>
          <a:endParaRPr lang="en-US" altLang="zh-CN" sz="2400" u="sng"/>
        </a:p>
        <a:p>
          <a:r>
            <a:rPr lang="zh-CN" altLang="en-US" sz="2400"/>
            <a:t>上世纪</a:t>
          </a:r>
          <a:r>
            <a:rPr lang="en-US" altLang="zh-CN" sz="2400"/>
            <a:t>80</a:t>
          </a:r>
          <a:r>
            <a:rPr lang="zh-CN" altLang="en-US" sz="2400"/>
            <a:t>年代中期到</a:t>
          </a:r>
          <a:r>
            <a:rPr lang="en-US" altLang="zh-CN" sz="2400"/>
            <a:t>90</a:t>
          </a:r>
          <a:r>
            <a:rPr lang="zh-CN" altLang="en-US" sz="2400"/>
            <a:t>年代初</a:t>
          </a:r>
          <a:endParaRPr lang="en-US" sz="2400" u="sng" dirty="0"/>
        </a:p>
      </dgm:t>
    </dgm:pt>
    <dgm:pt modelId="{877C3CC9-E5F7-4CE5-84B4-CFA5320B1DB9}" type="parTrans" cxnId="{26091B05-0448-453E-AC44-06E167063227}">
      <dgm:prSet/>
      <dgm:spPr/>
      <dgm:t>
        <a:bodyPr/>
        <a:lstStyle/>
        <a:p>
          <a:endParaRPr lang="en-US"/>
        </a:p>
      </dgm:t>
    </dgm:pt>
    <dgm:pt modelId="{DD91F613-F072-490F-A831-25E3058A08D9}" type="sibTrans" cxnId="{26091B05-0448-453E-AC44-06E167063227}">
      <dgm:prSet/>
      <dgm:spPr/>
      <dgm:t>
        <a:bodyPr/>
        <a:lstStyle/>
        <a:p>
          <a:endParaRPr lang="en-US"/>
        </a:p>
      </dgm:t>
    </dgm:pt>
    <dgm:pt modelId="{75FD905F-0ABD-4277-95BA-2EA7D1050908}">
      <dgm:prSet phldrT="[Text]" custT="1"/>
      <dgm:spPr/>
      <dgm:t>
        <a:bodyPr/>
        <a:lstStyle/>
        <a:p>
          <a:r>
            <a:rPr lang="en-US" sz="2400" dirty="0"/>
            <a:t>3</a:t>
          </a:r>
          <a:r>
            <a:rPr lang="en-US" sz="2400" baseline="30000" dirty="0"/>
            <a:t>rd</a:t>
          </a:r>
          <a:r>
            <a:rPr lang="en-US" sz="2400" dirty="0"/>
            <a:t>: </a:t>
          </a:r>
        </a:p>
        <a:p>
          <a:r>
            <a:rPr lang="zh-CN" altLang="en-US" sz="2400" dirty="0"/>
            <a:t>多层次</a:t>
          </a:r>
          <a:r>
            <a:rPr lang="en-US" altLang="zh-CN" sz="2400" dirty="0"/>
            <a:t>ISP</a:t>
          </a:r>
          <a:r>
            <a:rPr lang="zh-CN" altLang="en-US" sz="2400" dirty="0"/>
            <a:t>结构的因特网</a:t>
          </a:r>
          <a:endParaRPr lang="en-US" sz="2400" dirty="0"/>
        </a:p>
      </dgm:t>
    </dgm:pt>
    <dgm:pt modelId="{F06C7ECB-CBCE-41F9-9085-309AC7411C05}" type="parTrans" cxnId="{EC373999-A8BA-4859-938C-4499C45CAFC1}">
      <dgm:prSet/>
      <dgm:spPr/>
      <dgm:t>
        <a:bodyPr/>
        <a:lstStyle/>
        <a:p>
          <a:endParaRPr lang="en-US"/>
        </a:p>
      </dgm:t>
    </dgm:pt>
    <dgm:pt modelId="{93E65F72-D8C4-4337-BCA6-AA4596329C20}" type="sibTrans" cxnId="{EC373999-A8BA-4859-938C-4499C45CAFC1}">
      <dgm:prSet/>
      <dgm:spPr/>
      <dgm:t>
        <a:bodyPr/>
        <a:lstStyle/>
        <a:p>
          <a:endParaRPr lang="en-US"/>
        </a:p>
      </dgm:t>
    </dgm:pt>
    <dgm:pt modelId="{3C1227FD-07FA-48C4-9D70-6FD5D698C14F}" type="pres">
      <dgm:prSet presAssocID="{B04CBFA2-7D01-4658-BF3B-5CD9243144FF}" presName="arrowDiagram" presStyleCnt="0">
        <dgm:presLayoutVars>
          <dgm:chMax val="5"/>
          <dgm:dir/>
          <dgm:resizeHandles val="exact"/>
        </dgm:presLayoutVars>
      </dgm:prSet>
      <dgm:spPr/>
    </dgm:pt>
    <dgm:pt modelId="{8D32F684-F8C8-437E-B0A8-BE8DC3576303}" type="pres">
      <dgm:prSet presAssocID="{B04CBFA2-7D01-4658-BF3B-5CD9243144FF}" presName="arrow" presStyleLbl="bgShp" presStyleIdx="0" presStyleCnt="1" custLinFactNeighborX="-3334" custLinFactNeighborY="-10290"/>
      <dgm:spPr/>
    </dgm:pt>
    <dgm:pt modelId="{16827596-E859-4A9D-8169-A518427A8C21}" type="pres">
      <dgm:prSet presAssocID="{B04CBFA2-7D01-4658-BF3B-5CD9243144FF}" presName="arrowDiagram3" presStyleCnt="0"/>
      <dgm:spPr/>
    </dgm:pt>
    <dgm:pt modelId="{A7C84F37-7DF4-4BB5-A99D-C96FCB6335DE}" type="pres">
      <dgm:prSet presAssocID="{FEB623C7-3B66-4CA3-864E-2CA623F641FB}" presName="bullet3a" presStyleLbl="node1" presStyleIdx="0" presStyleCnt="3" custLinFactX="-86802" custLinFactNeighborX="-100000" custLinFactNeighborY="-61277"/>
      <dgm:spPr/>
    </dgm:pt>
    <dgm:pt modelId="{BDBB0A62-FCDA-47AA-A90A-D0690FF0DF0D}" type="pres">
      <dgm:prSet presAssocID="{FEB623C7-3B66-4CA3-864E-2CA623F641FB}" presName="textBox3a" presStyleLbl="revTx" presStyleIdx="0" presStyleCnt="3" custScaleX="118799" custScaleY="46176" custLinFactNeighborX="-9593" custLinFactNeighborY="-64641">
        <dgm:presLayoutVars>
          <dgm:bulletEnabled val="1"/>
        </dgm:presLayoutVars>
      </dgm:prSet>
      <dgm:spPr/>
    </dgm:pt>
    <dgm:pt modelId="{1CF21B6C-97F9-43F8-AF65-9C520DFFC656}" type="pres">
      <dgm:prSet presAssocID="{96F4F3D7-69FB-4FD3-8615-1739AD29C722}" presName="bullet3b" presStyleLbl="node1" presStyleIdx="1" presStyleCnt="3" custLinFactNeighborX="-49290" custLinFactNeighborY="-89650"/>
      <dgm:spPr/>
    </dgm:pt>
    <dgm:pt modelId="{35CAA33D-16C2-4AAF-B3C1-A309ADACA524}" type="pres">
      <dgm:prSet presAssocID="{96F4F3D7-69FB-4FD3-8615-1739AD29C722}" presName="textBox3b" presStyleLbl="revTx" presStyleIdx="1" presStyleCnt="3" custLinFactNeighborX="-3105" custLinFactNeighborY="-22188">
        <dgm:presLayoutVars>
          <dgm:bulletEnabled val="1"/>
        </dgm:presLayoutVars>
      </dgm:prSet>
      <dgm:spPr/>
    </dgm:pt>
    <dgm:pt modelId="{11F228A5-A788-47F2-BA24-4F904CDD1994}" type="pres">
      <dgm:prSet presAssocID="{75FD905F-0ABD-4277-95BA-2EA7D1050908}" presName="bullet3c" presStyleLbl="node1" presStyleIdx="2" presStyleCnt="3" custLinFactNeighborX="-22851" custLinFactNeighborY="-86781"/>
      <dgm:spPr/>
    </dgm:pt>
    <dgm:pt modelId="{E14C2FCC-0679-45B3-AB7E-3DF331706005}" type="pres">
      <dgm:prSet presAssocID="{75FD905F-0ABD-4277-95BA-2EA7D1050908}" presName="textBox3c" presStyleLbl="revTx" presStyleIdx="2" presStyleCnt="3" custLinFactNeighborX="694" custLinFactNeighborY="-18211">
        <dgm:presLayoutVars>
          <dgm:bulletEnabled val="1"/>
        </dgm:presLayoutVars>
      </dgm:prSet>
      <dgm:spPr/>
    </dgm:pt>
  </dgm:ptLst>
  <dgm:cxnLst>
    <dgm:cxn modelId="{EC373999-A8BA-4859-938C-4499C45CAFC1}" srcId="{B04CBFA2-7D01-4658-BF3B-5CD9243144FF}" destId="{75FD905F-0ABD-4277-95BA-2EA7D1050908}" srcOrd="2" destOrd="0" parTransId="{F06C7ECB-CBCE-41F9-9085-309AC7411C05}" sibTransId="{93E65F72-D8C4-4337-BCA6-AA4596329C20}"/>
    <dgm:cxn modelId="{234FE4B1-04C6-47EC-90CD-A1E5D3E5306E}" type="presOf" srcId="{B04CBFA2-7D01-4658-BF3B-5CD9243144FF}" destId="{3C1227FD-07FA-48C4-9D70-6FD5D698C14F}" srcOrd="0" destOrd="0" presId="urn:microsoft.com/office/officeart/2005/8/layout/arrow2"/>
    <dgm:cxn modelId="{C5594E1A-AF53-420F-AF09-E4DB3149C68F}" type="presOf" srcId="{96F4F3D7-69FB-4FD3-8615-1739AD29C722}" destId="{35CAA33D-16C2-4AAF-B3C1-A309ADACA524}" srcOrd="0" destOrd="0" presId="urn:microsoft.com/office/officeart/2005/8/layout/arrow2"/>
    <dgm:cxn modelId="{26091B05-0448-453E-AC44-06E167063227}" srcId="{B04CBFA2-7D01-4658-BF3B-5CD9243144FF}" destId="{96F4F3D7-69FB-4FD3-8615-1739AD29C722}" srcOrd="1" destOrd="0" parTransId="{877C3CC9-E5F7-4CE5-84B4-CFA5320B1DB9}" sibTransId="{DD91F613-F072-490F-A831-25E3058A08D9}"/>
    <dgm:cxn modelId="{9C3ADA3E-F09B-4D84-9465-FA4A7737FABB}" type="presOf" srcId="{75FD905F-0ABD-4277-95BA-2EA7D1050908}" destId="{E14C2FCC-0679-45B3-AB7E-3DF331706005}" srcOrd="0" destOrd="0" presId="urn:microsoft.com/office/officeart/2005/8/layout/arrow2"/>
    <dgm:cxn modelId="{A5FC1FE9-6F6E-4D02-81B0-24B1F93C8F10}" srcId="{B04CBFA2-7D01-4658-BF3B-5CD9243144FF}" destId="{FEB623C7-3B66-4CA3-864E-2CA623F641FB}" srcOrd="0" destOrd="0" parTransId="{51EB9899-528C-4CD8-B289-680F980BEA98}" sibTransId="{3780314D-44F4-4318-BADE-636D086BACC4}"/>
    <dgm:cxn modelId="{8D56ACB0-0F1C-45F6-9837-3E546DC62980}" type="presOf" srcId="{FEB623C7-3B66-4CA3-864E-2CA623F641FB}" destId="{BDBB0A62-FCDA-47AA-A90A-D0690FF0DF0D}" srcOrd="0" destOrd="0" presId="urn:microsoft.com/office/officeart/2005/8/layout/arrow2"/>
    <dgm:cxn modelId="{A7F6E30F-396A-46B8-9E57-C8C6A750D9E6}" type="presParOf" srcId="{3C1227FD-07FA-48C4-9D70-6FD5D698C14F}" destId="{8D32F684-F8C8-437E-B0A8-BE8DC3576303}" srcOrd="0" destOrd="0" presId="urn:microsoft.com/office/officeart/2005/8/layout/arrow2"/>
    <dgm:cxn modelId="{513D8BD8-E3B5-4393-A2A8-E42BEC6E2158}" type="presParOf" srcId="{3C1227FD-07FA-48C4-9D70-6FD5D698C14F}" destId="{16827596-E859-4A9D-8169-A518427A8C21}" srcOrd="1" destOrd="0" presId="urn:microsoft.com/office/officeart/2005/8/layout/arrow2"/>
    <dgm:cxn modelId="{1D4F459A-B436-412D-8E55-810CC5F0B446}" type="presParOf" srcId="{16827596-E859-4A9D-8169-A518427A8C21}" destId="{A7C84F37-7DF4-4BB5-A99D-C96FCB6335DE}" srcOrd="0" destOrd="0" presId="urn:microsoft.com/office/officeart/2005/8/layout/arrow2"/>
    <dgm:cxn modelId="{30A11D89-0D9F-4384-9D99-7C50A38BB615}" type="presParOf" srcId="{16827596-E859-4A9D-8169-A518427A8C21}" destId="{BDBB0A62-FCDA-47AA-A90A-D0690FF0DF0D}" srcOrd="1" destOrd="0" presId="urn:microsoft.com/office/officeart/2005/8/layout/arrow2"/>
    <dgm:cxn modelId="{F77703A7-5166-4329-A1DA-CB4BEB8E6A99}" type="presParOf" srcId="{16827596-E859-4A9D-8169-A518427A8C21}" destId="{1CF21B6C-97F9-43F8-AF65-9C520DFFC656}" srcOrd="2" destOrd="0" presId="urn:microsoft.com/office/officeart/2005/8/layout/arrow2"/>
    <dgm:cxn modelId="{6318076A-FC57-41E1-841F-8D7EF0E34814}" type="presParOf" srcId="{16827596-E859-4A9D-8169-A518427A8C21}" destId="{35CAA33D-16C2-4AAF-B3C1-A309ADACA524}" srcOrd="3" destOrd="0" presId="urn:microsoft.com/office/officeart/2005/8/layout/arrow2"/>
    <dgm:cxn modelId="{FD2B0DF2-314F-46D1-9561-DCF1423A128C}" type="presParOf" srcId="{16827596-E859-4A9D-8169-A518427A8C21}" destId="{11F228A5-A788-47F2-BA24-4F904CDD1994}" srcOrd="4" destOrd="0" presId="urn:microsoft.com/office/officeart/2005/8/layout/arrow2"/>
    <dgm:cxn modelId="{7E3BD9EA-C6F4-416E-A29E-808F5E662F7C}" type="presParOf" srcId="{16827596-E859-4A9D-8169-A518427A8C21}" destId="{E14C2FCC-0679-45B3-AB7E-3DF33170600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2F684-F8C8-437E-B0A8-BE8DC3576303}">
      <dsp:nvSpPr>
        <dsp:cNvPr id="0" name=""/>
        <dsp:cNvSpPr/>
      </dsp:nvSpPr>
      <dsp:spPr>
        <a:xfrm>
          <a:off x="0" y="0"/>
          <a:ext cx="6753740" cy="42210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84F37-7DF4-4BB5-A99D-C96FCB6335DE}">
      <dsp:nvSpPr>
        <dsp:cNvPr id="0" name=""/>
        <dsp:cNvSpPr/>
      </dsp:nvSpPr>
      <dsp:spPr>
        <a:xfrm>
          <a:off x="616153" y="2805794"/>
          <a:ext cx="175597" cy="175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0A62-FCDA-47AA-A90A-D0690FF0DF0D}">
      <dsp:nvSpPr>
        <dsp:cNvPr id="0" name=""/>
        <dsp:cNvSpPr/>
      </dsp:nvSpPr>
      <dsp:spPr>
        <a:xfrm>
          <a:off x="733101" y="2540939"/>
          <a:ext cx="1869446" cy="563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5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  <a:r>
            <a:rPr lang="en-US" sz="2400" kern="1200" baseline="30000" dirty="0"/>
            <a:t>st</a:t>
          </a:r>
          <a:r>
            <a:rPr lang="en-US" sz="2400" kern="1200" dirty="0"/>
            <a:t>:</a:t>
          </a:r>
          <a:endParaRPr lang="en-US" altLang="zh-C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ARPANET</a:t>
          </a:r>
          <a:r>
            <a:rPr lang="zh-CN" altLang="en-US" sz="2400" kern="1200" dirty="0"/>
            <a:t>向</a:t>
          </a:r>
          <a:r>
            <a:rPr lang="zh-CN" altLang="en-US" sz="2400" kern="1200"/>
            <a:t>互联网发展</a:t>
          </a:r>
          <a:endParaRPr lang="en-US" altLang="zh-CN" sz="18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/>
            <a:t>上世纪</a:t>
          </a:r>
          <a:r>
            <a:rPr lang="en-US" altLang="zh-CN" sz="1800" kern="1200"/>
            <a:t>60</a:t>
          </a:r>
          <a:r>
            <a:rPr lang="zh-CN" altLang="en-US" sz="1800" kern="1200"/>
            <a:t>年代到</a:t>
          </a:r>
          <a:r>
            <a:rPr lang="en-US" altLang="zh-CN" sz="1800" kern="1200"/>
            <a:t>80</a:t>
          </a:r>
          <a:r>
            <a:rPr lang="zh-CN" altLang="en-US" sz="1800" kern="1200"/>
            <a:t>年代中期</a:t>
          </a:r>
          <a:endParaRPr lang="en-US" sz="1800" kern="1200" dirty="0"/>
        </a:p>
      </dsp:txBody>
      <dsp:txXfrm>
        <a:off x="733101" y="2540939"/>
        <a:ext cx="1869446" cy="563298"/>
      </dsp:txXfrm>
    </dsp:sp>
    <dsp:sp modelId="{1CF21B6C-97F9-43F8-AF65-9C520DFFC656}">
      <dsp:nvSpPr>
        <dsp:cNvPr id="0" name=""/>
        <dsp:cNvSpPr/>
      </dsp:nvSpPr>
      <dsp:spPr>
        <a:xfrm>
          <a:off x="2337697" y="1481530"/>
          <a:ext cx="317425" cy="3174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A33D-16C2-4AAF-B3C1-A309ADACA524}">
      <dsp:nvSpPr>
        <dsp:cNvPr id="0" name=""/>
        <dsp:cNvSpPr/>
      </dsp:nvSpPr>
      <dsp:spPr>
        <a:xfrm>
          <a:off x="2602540" y="1415319"/>
          <a:ext cx="1620897" cy="2296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97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  <a:r>
            <a:rPr lang="en-US" sz="2400" kern="1200" baseline="30000" dirty="0"/>
            <a:t>nd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三级结构</a:t>
          </a:r>
          <a:r>
            <a:rPr lang="zh-CN" altLang="en-US" sz="2400" kern="1200"/>
            <a:t>的</a:t>
          </a:r>
          <a:r>
            <a:rPr lang="zh-CN" altLang="en-US" sz="2400" u="sng" kern="1200"/>
            <a:t>因特网</a:t>
          </a:r>
          <a:endParaRPr lang="en-US" altLang="zh-CN" sz="2400" u="sng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上世纪</a:t>
          </a:r>
          <a:r>
            <a:rPr lang="en-US" altLang="zh-CN" sz="2400" kern="1200"/>
            <a:t>80</a:t>
          </a:r>
          <a:r>
            <a:rPr lang="zh-CN" altLang="en-US" sz="2400" kern="1200"/>
            <a:t>年代中期到</a:t>
          </a:r>
          <a:r>
            <a:rPr lang="en-US" altLang="zh-CN" sz="2400" kern="1200"/>
            <a:t>90</a:t>
          </a:r>
          <a:r>
            <a:rPr lang="zh-CN" altLang="en-US" sz="2400" kern="1200"/>
            <a:t>年代初</a:t>
          </a:r>
          <a:endParaRPr lang="en-US" sz="2400" u="sng" kern="1200" dirty="0"/>
        </a:p>
      </dsp:txBody>
      <dsp:txXfrm>
        <a:off x="2602540" y="1415319"/>
        <a:ext cx="1620897" cy="2296271"/>
      </dsp:txXfrm>
    </dsp:sp>
    <dsp:sp modelId="{11F228A5-A788-47F2-BA24-4F904CDD1994}">
      <dsp:nvSpPr>
        <dsp:cNvPr id="0" name=""/>
        <dsp:cNvSpPr/>
      </dsp:nvSpPr>
      <dsp:spPr>
        <a:xfrm>
          <a:off x="4257874" y="686972"/>
          <a:ext cx="438993" cy="438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2FCC-0679-45B3-AB7E-3DF331706005}">
      <dsp:nvSpPr>
        <dsp:cNvPr id="0" name=""/>
        <dsp:cNvSpPr/>
      </dsp:nvSpPr>
      <dsp:spPr>
        <a:xfrm>
          <a:off x="4588934" y="753183"/>
          <a:ext cx="1620897" cy="293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613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  <a:r>
            <a:rPr lang="en-US" sz="2400" kern="1200" baseline="30000" dirty="0"/>
            <a:t>rd</a:t>
          </a:r>
          <a:r>
            <a:rPr lang="en-US" sz="2400" kern="1200" dirty="0"/>
            <a:t>: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多层次</a:t>
          </a:r>
          <a:r>
            <a:rPr lang="en-US" altLang="zh-CN" sz="2400" kern="1200" dirty="0"/>
            <a:t>ISP</a:t>
          </a:r>
          <a:r>
            <a:rPr lang="zh-CN" altLang="en-US" sz="2400" kern="1200" dirty="0"/>
            <a:t>结构的因特网</a:t>
          </a:r>
          <a:endParaRPr lang="en-US" sz="2400" kern="1200" dirty="0"/>
        </a:p>
      </dsp:txBody>
      <dsp:txXfrm>
        <a:off x="4588934" y="753183"/>
        <a:ext cx="1620897" cy="293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参考模型将计算机通信分层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层，每一层为上一层提供服务，每层实现特定的功能。每一层有变化不会影响其他层的更改。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网络技术中的速率指的是每秒钟传输的比特数量，称为数据率（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rate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）或比特率（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rate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），速率的单位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（比特每秒）或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，有时也写为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per second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。当速率较高时，就可以用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k=10</a:t>
            </a:r>
            <a:r>
              <a:rPr lang="en-US" altLang="zh-CN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千）、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M=10</a:t>
            </a:r>
            <a:r>
              <a:rPr lang="en-US" altLang="zh-CN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兆）、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Gb/s(G=10</a:t>
            </a:r>
            <a:r>
              <a:rPr lang="en-US" altLang="zh-CN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T=10</a:t>
            </a:r>
            <a:r>
              <a:rPr lang="en-US" altLang="zh-CN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太）。现在人们习惯于更简洁但不严格的说法来描述速率，比如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网速，而省略了单位中的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b/s</a:t>
            </a:r>
            <a:r>
              <a:rPr lang="zh-CN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4A4E1-D8BB-4D06-A50D-6835E28B532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5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D944-9215-465B-A932-37C570278C56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86DC-3D52-4FE3-BF85-F837C02B68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8E12-335E-454B-8BFA-0691BA035ACA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980A-DD5A-4DB1-8FC4-399D2BA121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F0F3E-C36F-4AFA-93E4-7FFAC776AE50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AF726-262E-436F-94A8-B76F43908E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976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>
            <a:lvl1pPr marL="342900" indent="-3429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tx2">
                  <a:lumMod val="75000"/>
                </a:schemeClr>
              </a:buClr>
              <a:buSzPct val="50000"/>
              <a:buFont typeface="Wingdings" panose="05000000000000000000" pitchFamily="2" charset="2"/>
              <a:buChar char="p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26869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8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3815-A536-4BB9-A1D1-8BC5DB98DF7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862E5-AA46-4A4F-9C1C-33AF641295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A4913-41A6-4DB7-99EC-D1785E6884C2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EADF3-6401-4255-AA19-5BE2F3D30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FF61-E92C-4177-B6D5-DB2A5A2089D1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F58D-0797-4AD0-B004-02BF488D14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3A19-6222-442F-B708-08616CF24DB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47588-549D-4050-ABB4-AF101263FC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E2C77-2161-4682-8AF6-A04B4CAA1D2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C281-8E6F-4CE5-BE4E-9709F55EB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CD32B-A7FD-4CB8-ADB8-B15CB4DCAC9A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9FC-96B0-4C23-959A-42ACFB335B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5C0D8-F11B-4995-BC57-A01BBC80A2AC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E12E-8A8C-4943-B7AE-D365BFE201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691680" y="1510014"/>
            <a:ext cx="65079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计算机网络详解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83619" y="2996952"/>
            <a:ext cx="340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购买本书，加韩立刚老师微信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微信号：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5" y="2279455"/>
            <a:ext cx="3953539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2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63" y="764704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940152" y="1040283"/>
            <a:ext cx="2808312" cy="41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3600"/>
              <a:t>中国互联网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3" y="1519884"/>
            <a:ext cx="8064500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8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136904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84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136904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84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1.2.3</a:t>
            </a:r>
            <a:r>
              <a:rPr lang="zh-CN" altLang="en-US"/>
              <a:t>家庭互联网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6984776" cy="4365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00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家庭</a:t>
            </a:r>
            <a:r>
              <a:rPr lang="en-US" altLang="zh-CN"/>
              <a:t>ADSL</a:t>
            </a:r>
            <a:r>
              <a:rPr lang="zh-CN" altLang="en-US"/>
              <a:t>无线拨号路由器逻辑图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64096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730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zh-CN"/>
              <a:t>开放系统互连</a:t>
            </a:r>
            <a:r>
              <a:rPr lang="zh-CN" altLang="en-US"/>
              <a:t>参考</a:t>
            </a:r>
            <a:r>
              <a:rPr lang="zh-CN" altLang="zh-CN"/>
              <a:t>模型</a:t>
            </a:r>
            <a:r>
              <a:rPr lang="en-US" altLang="zh-CN"/>
              <a:t>-OSI</a:t>
            </a:r>
            <a:r>
              <a:rPr lang="zh-CN" altLang="zh-CN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1.3.1 </a:t>
            </a:r>
            <a:r>
              <a:rPr lang="zh-CN" altLang="en-US"/>
              <a:t>分层方法</a:t>
            </a:r>
            <a:endParaRPr lang="en-US" altLang="zh-CN"/>
          </a:p>
          <a:p>
            <a:r>
              <a:rPr lang="en-US" altLang="zh-CN"/>
              <a:t>1.3.2 OSI</a:t>
            </a:r>
            <a:r>
              <a:rPr lang="zh-CN" altLang="en-US"/>
              <a:t>参考模型详解</a:t>
            </a:r>
            <a:endParaRPr lang="en-US" altLang="zh-CN"/>
          </a:p>
          <a:p>
            <a:r>
              <a:rPr lang="en-US" altLang="zh-CN"/>
              <a:t>1.3.3 </a:t>
            </a:r>
            <a:r>
              <a:rPr lang="zh-CN" altLang="en-US"/>
              <a:t>计算机通信分层的好处</a:t>
            </a:r>
          </a:p>
        </p:txBody>
      </p:sp>
    </p:spTree>
    <p:extLst>
      <p:ext uri="{BB962C8B-B14F-4D97-AF65-F5344CB8AC3E}">
        <p14:creationId xmlns:p14="http://schemas.microsoft.com/office/powerpoint/2010/main" val="435937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zh-CN"/>
              <a:t>开放系统互连模型</a:t>
            </a:r>
            <a:r>
              <a:rPr lang="en-US" altLang="zh-CN"/>
              <a:t>-OSI</a:t>
            </a:r>
            <a:r>
              <a:rPr lang="zh-CN" altLang="zh-CN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1.3.1</a:t>
            </a:r>
            <a:r>
              <a:rPr lang="zh-CN" altLang="en-US"/>
              <a:t>分层方法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565452" cy="53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57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zh-CN"/>
              <a:t>开放系统互连模型</a:t>
            </a:r>
            <a:r>
              <a:rPr lang="en-US" altLang="zh-CN"/>
              <a:t>-OSI</a:t>
            </a:r>
            <a:r>
              <a:rPr lang="zh-CN" altLang="zh-CN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538" y="836712"/>
            <a:ext cx="8229600" cy="4525963"/>
          </a:xfrm>
        </p:spPr>
        <p:txBody>
          <a:bodyPr/>
          <a:lstStyle/>
          <a:p>
            <a:r>
              <a:rPr lang="en-US" altLang="zh-CN"/>
              <a:t>1.3.2OSI</a:t>
            </a:r>
            <a:r>
              <a:rPr lang="zh-CN" altLang="en-US"/>
              <a:t>参考模型详解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6" y="1484784"/>
            <a:ext cx="8770739" cy="4801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57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zh-CN"/>
              <a:t>开放系统互连模型</a:t>
            </a:r>
            <a:r>
              <a:rPr lang="en-US" altLang="zh-CN"/>
              <a:t>-OSI</a:t>
            </a:r>
            <a:r>
              <a:rPr lang="zh-CN" altLang="zh-CN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en-US" altLang="zh-CN"/>
              <a:t>1.3.2</a:t>
            </a:r>
            <a:r>
              <a:rPr lang="zh-CN" altLang="en-US"/>
              <a:t>计算机通信的过程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52928" cy="5085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578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</a:t>
            </a:r>
            <a:r>
              <a:rPr lang="zh-CN" altLang="zh-CN"/>
              <a:t>开放系统互连模型</a:t>
            </a:r>
            <a:r>
              <a:rPr lang="en-US" altLang="zh-CN"/>
              <a:t>-OSI</a:t>
            </a:r>
            <a:r>
              <a:rPr lang="zh-CN" altLang="zh-CN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r>
              <a:rPr lang="en-US" altLang="zh-CN"/>
              <a:t>1.3.3</a:t>
            </a:r>
            <a:r>
              <a:rPr lang="zh-CN" altLang="en-US"/>
              <a:t>计算机通信分层的好处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810053" cy="493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10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691680" y="1510014"/>
            <a:ext cx="65079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计算机网络详解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6" y="2564904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38260" y="48210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讲师：韩立刚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             河北师大软件学院讲师  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微软最有价值专家（</a:t>
            </a:r>
            <a:r>
              <a:rPr lang="en-US" altLang="zh-CN" b="1">
                <a:solidFill>
                  <a:schemeClr val="bg1"/>
                </a:solidFill>
              </a:rPr>
              <a:t>MVP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微软企业护航专家（</a:t>
            </a:r>
            <a:r>
              <a:rPr lang="en-US" altLang="zh-CN" b="1">
                <a:solidFill>
                  <a:schemeClr val="bg1"/>
                </a:solidFill>
              </a:rPr>
              <a:t>ESS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3619" y="2996952"/>
            <a:ext cx="37070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韩老师视频课程学习路线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韩老师博客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http://91xueit.blog.51cto.com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6235351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日下午录制</a:t>
            </a:r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1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</a:t>
            </a:r>
            <a:r>
              <a:rPr lang="zh-CN" altLang="en-US"/>
              <a:t>理解</a:t>
            </a:r>
            <a:r>
              <a:rPr lang="en-US" altLang="zh-CN"/>
              <a:t>OSI</a:t>
            </a:r>
            <a:r>
              <a:rPr lang="zh-CN" altLang="en-US"/>
              <a:t>参考模型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案例：理解表示层</a:t>
            </a:r>
            <a:endParaRPr lang="en-US" altLang="zh-CN"/>
          </a:p>
          <a:p>
            <a:r>
              <a:rPr lang="zh-CN" altLang="en-US"/>
              <a:t>案例：抓包查看数据包内容</a:t>
            </a:r>
            <a:endParaRPr lang="en-US" altLang="zh-CN"/>
          </a:p>
          <a:p>
            <a:r>
              <a:rPr lang="zh-CN" altLang="en-US"/>
              <a:t>案例：查看传输层连接</a:t>
            </a:r>
            <a:endParaRPr lang="en-US" altLang="zh-CN"/>
          </a:p>
          <a:p>
            <a:r>
              <a:rPr lang="zh-CN" altLang="en-US"/>
              <a:t>用分层的思想考虑问题</a:t>
            </a:r>
            <a:endParaRPr lang="en-US" altLang="zh-CN"/>
          </a:p>
          <a:p>
            <a:r>
              <a:rPr lang="en-US" altLang="zh-CN"/>
              <a:t>OSI</a:t>
            </a:r>
            <a:r>
              <a:rPr lang="zh-CN" altLang="en-US"/>
              <a:t>参考模型与排错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2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1.5TCP/IP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1.5.1</a:t>
            </a:r>
            <a:r>
              <a:rPr lang="zh-CN" altLang="en-US"/>
              <a:t>通信协议</a:t>
            </a:r>
            <a:endParaRPr lang="en-US" altLang="zh-CN"/>
          </a:p>
          <a:p>
            <a:r>
              <a:rPr lang="en-US" altLang="zh-CN"/>
              <a:t>1.5.2TCP/IP</a:t>
            </a:r>
            <a:r>
              <a:rPr lang="zh-CN" altLang="en-US"/>
              <a:t>通信过程</a:t>
            </a:r>
            <a:endParaRPr lang="en-US" altLang="zh-CN"/>
          </a:p>
          <a:p>
            <a:r>
              <a:rPr lang="en-US" altLang="zh-CN"/>
              <a:t>1.5.3</a:t>
            </a:r>
            <a:r>
              <a:rPr lang="zh-CN" altLang="en-US"/>
              <a:t>网络设备和分层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5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0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OSI</a:t>
            </a:r>
            <a:r>
              <a:rPr lang="zh-CN" altLang="en-US"/>
              <a:t>参考模型和</a:t>
            </a:r>
            <a:r>
              <a:rPr lang="en-US" altLang="zh-CN"/>
              <a:t>TCP/IP</a:t>
            </a:r>
            <a:r>
              <a:rPr lang="zh-CN" altLang="en-US"/>
              <a:t>协议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26" y="1125538"/>
            <a:ext cx="6922123" cy="452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77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1.5TCP/IP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1.5.1</a:t>
            </a:r>
            <a:r>
              <a:rPr lang="zh-CN" altLang="en-US"/>
              <a:t>通信协议</a:t>
            </a:r>
            <a:endParaRPr lang="en-US" altLang="zh-CN"/>
          </a:p>
          <a:p>
            <a:pPr lvl="1"/>
            <a:r>
              <a:rPr lang="zh-CN" altLang="zh-CN"/>
              <a:t>协议三要素，语法、语义和同步。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835292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1.5TCP/IP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/>
          <a:lstStyle/>
          <a:p>
            <a:r>
              <a:rPr lang="en-US" altLang="zh-CN"/>
              <a:t>1.5.2TCP/IP</a:t>
            </a:r>
            <a:r>
              <a:rPr lang="zh-CN" altLang="en-US"/>
              <a:t>通信过程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7342"/>
            <a:ext cx="7799355" cy="5445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1.5TCP/IP</a:t>
            </a:r>
            <a:r>
              <a:rPr lang="zh-CN" altLang="en-US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192" y="980728"/>
            <a:ext cx="8229600" cy="4525963"/>
          </a:xfrm>
        </p:spPr>
        <p:txBody>
          <a:bodyPr/>
          <a:lstStyle/>
          <a:p>
            <a:r>
              <a:rPr lang="en-US" altLang="zh-CN"/>
              <a:t>1.5.3</a:t>
            </a:r>
            <a:r>
              <a:rPr lang="zh-CN" altLang="en-US"/>
              <a:t>网络设备和分层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496944" cy="406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6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1.6.1</a:t>
            </a:r>
            <a:r>
              <a:rPr lang="zh-CN" altLang="en-US"/>
              <a:t>速率</a:t>
            </a:r>
            <a:endParaRPr lang="en-US" altLang="zh-CN"/>
          </a:p>
          <a:p>
            <a:r>
              <a:rPr lang="en-US" altLang="zh-CN"/>
              <a:t>1.6.2</a:t>
            </a:r>
            <a:r>
              <a:rPr lang="zh-CN" altLang="en-US"/>
              <a:t>带宽</a:t>
            </a:r>
            <a:endParaRPr lang="en-US" altLang="zh-CN"/>
          </a:p>
          <a:p>
            <a:r>
              <a:rPr lang="en-US" altLang="zh-CN"/>
              <a:t>1.6.3</a:t>
            </a:r>
            <a:r>
              <a:rPr lang="zh-CN" altLang="en-US"/>
              <a:t>吞吐量</a:t>
            </a:r>
            <a:endParaRPr lang="en-US" altLang="zh-CN"/>
          </a:p>
          <a:p>
            <a:r>
              <a:rPr lang="en-US" altLang="zh-CN"/>
              <a:t>1.6.4</a:t>
            </a:r>
            <a:r>
              <a:rPr lang="zh-CN" altLang="en-US"/>
              <a:t>时延</a:t>
            </a:r>
            <a:endParaRPr lang="en-US" altLang="zh-CN"/>
          </a:p>
          <a:p>
            <a:r>
              <a:rPr lang="en-US" altLang="zh-CN"/>
              <a:t>1.6.5</a:t>
            </a:r>
            <a:r>
              <a:rPr lang="zh-CN" altLang="en-US"/>
              <a:t>时延带宽积</a:t>
            </a:r>
            <a:endParaRPr lang="en-US" altLang="zh-CN"/>
          </a:p>
          <a:p>
            <a:r>
              <a:rPr lang="en-US" altLang="zh-CN"/>
              <a:t>1.6.6</a:t>
            </a:r>
            <a:r>
              <a:rPr lang="zh-CN" altLang="en-US"/>
              <a:t>往返时间</a:t>
            </a:r>
            <a:endParaRPr lang="en-US" altLang="zh-CN"/>
          </a:p>
          <a:p>
            <a:r>
              <a:rPr lang="en-US" altLang="zh-CN"/>
              <a:t>1.6.7</a:t>
            </a:r>
            <a:r>
              <a:rPr lang="zh-CN" altLang="en-US"/>
              <a:t>利用率</a:t>
            </a:r>
          </a:p>
        </p:txBody>
      </p:sp>
    </p:spTree>
    <p:extLst>
      <p:ext uri="{BB962C8B-B14F-4D97-AF65-F5344CB8AC3E}">
        <p14:creationId xmlns:p14="http://schemas.microsoft.com/office/powerpoint/2010/main" val="361855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1.6.1</a:t>
            </a:r>
            <a:r>
              <a:rPr lang="zh-CN" altLang="en-US"/>
              <a:t>速率</a:t>
            </a:r>
            <a:endParaRPr lang="en-US" altLang="zh-CN"/>
          </a:p>
          <a:p>
            <a:pPr lvl="1"/>
            <a:r>
              <a:rPr lang="zh-CN" altLang="zh-CN"/>
              <a:t>网络技术中的速率指的是每秒钟传输的比特数量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2"/>
            <a:ext cx="7920880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1.6.2</a:t>
            </a:r>
            <a:r>
              <a:rPr lang="zh-CN" altLang="en-US"/>
              <a:t>带宽</a:t>
            </a:r>
            <a:endParaRPr lang="en-US" altLang="zh-CN"/>
          </a:p>
          <a:p>
            <a:pPr lvl="1"/>
            <a:r>
              <a:rPr lang="zh-CN" altLang="zh-CN"/>
              <a:t>在计算机网络中，带宽用来表示网络的通信线路传输数据的能力，即最高速率。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006180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auto">
          <a:xfrm>
            <a:off x="251520" y="0"/>
            <a:ext cx="5781328" cy="908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本章内容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968552"/>
          </a:xfrm>
        </p:spPr>
        <p:txBody>
          <a:bodyPr/>
          <a:lstStyle/>
          <a:p>
            <a:r>
              <a:rPr lang="en-US" altLang="zh-CN"/>
              <a:t>1.1</a:t>
            </a:r>
            <a:r>
              <a:rPr lang="zh-CN" altLang="en-US"/>
              <a:t>计算机网络在当今社会的作用</a:t>
            </a:r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认识网络</a:t>
            </a:r>
            <a:endParaRPr lang="en-US" altLang="zh-CN"/>
          </a:p>
          <a:p>
            <a:r>
              <a:rPr lang="en-US" altLang="zh-CN"/>
              <a:t>1.3</a:t>
            </a:r>
            <a:r>
              <a:rPr lang="zh-CN" altLang="en-US"/>
              <a:t>开放式系统互连模型</a:t>
            </a:r>
            <a:r>
              <a:rPr lang="en-US" altLang="zh-CN"/>
              <a:t>-OSI</a:t>
            </a:r>
            <a:r>
              <a:rPr lang="zh-CN" altLang="en-US"/>
              <a:t>参考模型</a:t>
            </a:r>
            <a:endParaRPr lang="en-US" altLang="zh-CN"/>
          </a:p>
          <a:p>
            <a:r>
              <a:rPr lang="en-US" altLang="zh-CN"/>
              <a:t>1.4</a:t>
            </a:r>
            <a:r>
              <a:rPr lang="zh-CN" altLang="en-US"/>
              <a:t>理解</a:t>
            </a:r>
            <a:r>
              <a:rPr lang="en-US" altLang="zh-CN"/>
              <a:t>OSI</a:t>
            </a:r>
            <a:r>
              <a:rPr lang="zh-CN" altLang="en-US"/>
              <a:t>参考模型</a:t>
            </a:r>
            <a:endParaRPr lang="en-US" altLang="zh-CN"/>
          </a:p>
          <a:p>
            <a:r>
              <a:rPr lang="en-US" altLang="zh-CN"/>
              <a:t>1.5TCP/IP</a:t>
            </a:r>
            <a:r>
              <a:rPr lang="zh-CN" altLang="en-US"/>
              <a:t>协议</a:t>
            </a:r>
            <a:endParaRPr lang="en-US" altLang="zh-CN"/>
          </a:p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  <a:endParaRPr lang="en-US" altLang="zh-CN"/>
          </a:p>
          <a:p>
            <a:r>
              <a:rPr lang="en-US" altLang="zh-CN"/>
              <a:t>1.7</a:t>
            </a:r>
            <a:r>
              <a:rPr lang="zh-CN" altLang="en-US"/>
              <a:t>网络分类</a:t>
            </a:r>
            <a:endParaRPr lang="en-US" altLang="zh-CN"/>
          </a:p>
          <a:p>
            <a:r>
              <a:rPr lang="en-US" altLang="zh-CN"/>
              <a:t>1.8</a:t>
            </a:r>
            <a:r>
              <a:rPr lang="zh-CN" altLang="en-US"/>
              <a:t>企业局域网设计</a:t>
            </a:r>
          </a:p>
        </p:txBody>
      </p:sp>
    </p:spTree>
    <p:extLst>
      <p:ext uri="{BB962C8B-B14F-4D97-AF65-F5344CB8AC3E}">
        <p14:creationId xmlns:p14="http://schemas.microsoft.com/office/powerpoint/2010/main" val="1995453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18" y="2420888"/>
            <a:ext cx="8058662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1.6.3</a:t>
            </a:r>
            <a:r>
              <a:rPr lang="zh-CN" altLang="en-US"/>
              <a:t>吞吐量</a:t>
            </a:r>
            <a:endParaRPr lang="en-US" altLang="zh-CN"/>
          </a:p>
          <a:p>
            <a:pPr lvl="1"/>
            <a:r>
              <a:rPr lang="zh-CN" altLang="zh-CN"/>
              <a:t>吞吐量表示在单位时间内通过某个网络或接口的数据量，包括全部上传和下载的流量。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endParaRPr lang="en-US" altLang="zh-CN"/>
          </a:p>
          <a:p>
            <a:pPr lvl="1"/>
            <a:r>
              <a:rPr lang="zh-CN" altLang="zh-CN"/>
              <a:t>时延（</a:t>
            </a:r>
            <a:r>
              <a:rPr lang="en-US" altLang="zh-CN"/>
              <a:t>delay</a:t>
            </a:r>
            <a:r>
              <a:rPr lang="zh-CN" altLang="zh-CN"/>
              <a:t>或</a:t>
            </a:r>
            <a:r>
              <a:rPr lang="en-US" altLang="zh-CN"/>
              <a:t>latency</a:t>
            </a:r>
            <a:r>
              <a:rPr lang="zh-CN" altLang="zh-CN"/>
              <a:t>）是指数据（一个数据包或</a:t>
            </a:r>
            <a:r>
              <a:rPr lang="en-US" altLang="zh-CN"/>
              <a:t>bit</a:t>
            </a:r>
            <a:r>
              <a:rPr lang="zh-CN" altLang="zh-CN"/>
              <a:t>）从网络的一端传送到另一端所需要的时间。</a:t>
            </a:r>
            <a:endParaRPr lang="en-US" altLang="zh-CN"/>
          </a:p>
        </p:txBody>
      </p:sp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736" y="3892745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88" y="3941734"/>
            <a:ext cx="753775" cy="72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连接符 6"/>
          <p:cNvCxnSpPr>
            <a:stCxn id="5" idx="2"/>
          </p:cNvCxnSpPr>
          <p:nvPr/>
        </p:nvCxnSpPr>
        <p:spPr>
          <a:xfrm flipV="1">
            <a:off x="1187624" y="4581128"/>
            <a:ext cx="4179897" cy="32818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11" y="4814167"/>
            <a:ext cx="2817481" cy="52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34412" y="4321673"/>
            <a:ext cx="790734" cy="463019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/>
        </p:nvGrpSpPr>
        <p:grpSpPr>
          <a:xfrm>
            <a:off x="5337015" y="4475739"/>
            <a:ext cx="397398" cy="198977"/>
            <a:chOff x="3923928" y="2543924"/>
            <a:chExt cx="397398" cy="19897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923928" y="2543924"/>
              <a:ext cx="397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923928" y="2737660"/>
              <a:ext cx="397398" cy="5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321326" y="2548023"/>
              <a:ext cx="0" cy="194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4142661" y="2549165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67944" y="2543924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1960" y="2548024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3995936" y="2548024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485326" y="4462177"/>
            <a:ext cx="397398" cy="198977"/>
            <a:chOff x="3923928" y="3064860"/>
            <a:chExt cx="397398" cy="19897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923928" y="3064860"/>
              <a:ext cx="397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923928" y="3258596"/>
              <a:ext cx="397398" cy="5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321326" y="3068959"/>
              <a:ext cx="0" cy="194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142661" y="3070101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067944" y="3064860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4211960" y="3068960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3995936" y="3068960"/>
              <a:ext cx="0" cy="193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/>
          <p:nvPr/>
        </p:nvCxnSpPr>
        <p:spPr>
          <a:xfrm flipV="1">
            <a:off x="6882723" y="4547321"/>
            <a:ext cx="1098307" cy="11724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535714" y="4760027"/>
            <a:ext cx="0" cy="80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92326" y="556780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排队时延</a:t>
            </a:r>
            <a:endParaRPr lang="en-US" altLang="zh-CN" sz="1100" b="1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6684024" y="4746724"/>
            <a:ext cx="0" cy="804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62885" y="55688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排队时延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995" y="3991735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A</a:t>
            </a:r>
            <a:endParaRPr lang="zh-CN" altLang="en-US" sz="1100" b="1"/>
          </a:p>
        </p:txBody>
      </p:sp>
      <p:sp>
        <p:nvSpPr>
          <p:cNvPr id="32" name="TextBox 31"/>
          <p:cNvSpPr txBox="1"/>
          <p:nvPr/>
        </p:nvSpPr>
        <p:spPr>
          <a:xfrm>
            <a:off x="8189646" y="406486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B</a:t>
            </a:r>
            <a:endParaRPr lang="zh-CN" altLang="en-US" sz="1100" b="1"/>
          </a:p>
        </p:txBody>
      </p:sp>
      <p:sp>
        <p:nvSpPr>
          <p:cNvPr id="33" name="TextBox 32"/>
          <p:cNvSpPr txBox="1"/>
          <p:nvPr/>
        </p:nvSpPr>
        <p:spPr>
          <a:xfrm>
            <a:off x="5893734" y="4815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路由器</a:t>
            </a:r>
          </a:p>
        </p:txBody>
      </p:sp>
      <p:sp>
        <p:nvSpPr>
          <p:cNvPr id="34" name="环形箭头 33"/>
          <p:cNvSpPr/>
          <p:nvPr/>
        </p:nvSpPr>
        <p:spPr>
          <a:xfrm>
            <a:off x="5679690" y="3855523"/>
            <a:ext cx="969813" cy="1013536"/>
          </a:xfrm>
          <a:prstGeom prst="circular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08411" y="362540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/>
              <a:t>处理时延</a:t>
            </a:r>
            <a:endParaRPr lang="en-US" altLang="zh-CN" sz="1100" b="1"/>
          </a:p>
        </p:txBody>
      </p:sp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68139"/>
            <a:ext cx="8064896" cy="2492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r>
              <a:rPr lang="en-US" altLang="zh-CN"/>
              <a:t>-</a:t>
            </a:r>
            <a:r>
              <a:rPr lang="zh-CN" altLang="en-US"/>
              <a:t>发送时延</a:t>
            </a:r>
            <a:endParaRPr lang="en-US" altLang="zh-CN"/>
          </a:p>
          <a:p>
            <a:pPr lvl="1"/>
            <a:r>
              <a:rPr lang="zh-CN" altLang="zh-CN"/>
              <a:t>发送时延（</a:t>
            </a:r>
            <a:r>
              <a:rPr lang="en-US" altLang="zh-CN"/>
              <a:t>transmission delay</a:t>
            </a:r>
            <a:r>
              <a:rPr lang="zh-CN" altLang="zh-CN"/>
              <a:t>）是主机或路由器发送数据帧所需时间，也就是从发送数据帧的第一个比特开始，到该帧最后一个比特发送完毕所需要的时间。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3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8064896" cy="2492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r>
              <a:rPr lang="en-US" altLang="zh-CN"/>
              <a:t>-</a:t>
            </a:r>
            <a:r>
              <a:rPr lang="zh-CN" altLang="en-US"/>
              <a:t>发送时延</a:t>
            </a:r>
            <a:endParaRPr lang="en-US" altLang="zh-CN"/>
          </a:p>
          <a:p>
            <a:pPr lvl="1"/>
            <a:r>
              <a:rPr lang="zh-CN" altLang="zh-CN"/>
              <a:t>发送时延（</a:t>
            </a:r>
            <a:r>
              <a:rPr lang="en-US" altLang="zh-CN"/>
              <a:t>transmission delay</a:t>
            </a:r>
            <a:r>
              <a:rPr lang="zh-CN" altLang="zh-CN"/>
              <a:t>）是主机或路由器发送数据帧所需时间，也就是从发送数据帧的第一个比特开始，到该帧最后一个比特发送完毕所需要的时间。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13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r>
              <a:rPr lang="en-US" altLang="zh-CN"/>
              <a:t>-</a:t>
            </a:r>
            <a:r>
              <a:rPr lang="zh-CN" altLang="zh-CN"/>
              <a:t>传播时延</a:t>
            </a:r>
            <a:endParaRPr lang="en-US" altLang="zh-CN"/>
          </a:p>
          <a:p>
            <a:pPr lvl="1"/>
            <a:r>
              <a:rPr lang="zh-CN" altLang="zh-CN"/>
              <a:t>传播时延（</a:t>
            </a:r>
            <a:r>
              <a:rPr lang="en-US" altLang="zh-CN"/>
              <a:t>propagation delay</a:t>
            </a:r>
            <a:r>
              <a:rPr lang="zh-CN" altLang="zh-CN"/>
              <a:t>）是电磁波在信道中传播一定的距离需要花费的时间。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" y="3068960"/>
            <a:ext cx="9128405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137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r>
              <a:rPr lang="en-US" altLang="zh-CN"/>
              <a:t>-</a:t>
            </a:r>
            <a:r>
              <a:rPr lang="zh-CN" altLang="zh-CN"/>
              <a:t>排队时延</a:t>
            </a:r>
            <a:endParaRPr lang="en-US" altLang="zh-CN"/>
          </a:p>
          <a:p>
            <a:pPr lvl="1"/>
            <a:r>
              <a:rPr lang="zh-CN" altLang="zh-CN"/>
              <a:t>分组在经过网络传输时，要经过许多的路由器。但分组在进入路由器后要先在输入队列中排队等待处理。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352928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83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1.6.4</a:t>
            </a:r>
            <a:r>
              <a:rPr lang="zh-CN" altLang="en-US"/>
              <a:t>时延</a:t>
            </a:r>
            <a:r>
              <a:rPr lang="en-US" altLang="zh-CN"/>
              <a:t>-</a:t>
            </a:r>
            <a:r>
              <a:rPr lang="zh-CN" altLang="zh-CN"/>
              <a:t>处理时延</a:t>
            </a:r>
            <a:endParaRPr lang="en-US" altLang="zh-CN"/>
          </a:p>
          <a:p>
            <a:pPr lvl="1"/>
            <a:r>
              <a:rPr lang="zh-CN" altLang="zh-CN"/>
              <a:t>路由器或主机在收到数据包时，要花费一定时间进行处理，例如分析数据包的首部、进行首部差错检验，查找路由表给数据包选定转发出口，这就产生了处理时延。</a:t>
            </a:r>
          </a:p>
          <a:p>
            <a:r>
              <a:rPr lang="zh-CN" altLang="zh-CN"/>
              <a:t>数据在网络中的经历的总时延就是以上四种时延的总和。</a:t>
            </a:r>
          </a:p>
          <a:p>
            <a:pPr lvl="1"/>
            <a:r>
              <a:rPr lang="zh-CN" altLang="zh-CN"/>
              <a:t>总时延</a:t>
            </a:r>
            <a:r>
              <a:rPr lang="en-US" altLang="zh-CN"/>
              <a:t>=</a:t>
            </a:r>
            <a:r>
              <a:rPr lang="zh-CN" altLang="zh-CN"/>
              <a:t>发送时延</a:t>
            </a:r>
            <a:r>
              <a:rPr lang="en-US" altLang="zh-CN"/>
              <a:t>+</a:t>
            </a:r>
            <a:r>
              <a:rPr lang="zh-CN" altLang="zh-CN"/>
              <a:t>传播时延</a:t>
            </a:r>
            <a:r>
              <a:rPr lang="en-US" altLang="zh-CN"/>
              <a:t>+</a:t>
            </a:r>
            <a:r>
              <a:rPr lang="zh-CN" altLang="zh-CN"/>
              <a:t>处理时延</a:t>
            </a:r>
            <a:r>
              <a:rPr lang="en-US" altLang="zh-CN"/>
              <a:t>+</a:t>
            </a:r>
            <a:r>
              <a:rPr lang="zh-CN" altLang="zh-CN"/>
              <a:t>排队时延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3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1.6.5</a:t>
            </a:r>
            <a:r>
              <a:rPr lang="zh-CN" altLang="en-US"/>
              <a:t>时延带宽积</a:t>
            </a:r>
            <a:endParaRPr lang="en-US" altLang="zh-CN"/>
          </a:p>
          <a:p>
            <a:pPr lvl="1"/>
            <a:r>
              <a:rPr lang="zh-CN" altLang="zh-CN"/>
              <a:t>把链路上的传播时延和带宽相乘，就会得到时延带宽积。这对我们以后计算以太网的最短帧非常有帮助。</a:t>
            </a:r>
          </a:p>
          <a:p>
            <a:pPr lvl="1"/>
            <a:r>
              <a:rPr lang="zh-CN" altLang="zh-CN"/>
              <a:t>时延带宽积</a:t>
            </a:r>
            <a:r>
              <a:rPr lang="en-US" altLang="zh-CN"/>
              <a:t>=</a:t>
            </a:r>
            <a:r>
              <a:rPr lang="zh-CN" altLang="zh-CN"/>
              <a:t>传播时延×带宽</a:t>
            </a:r>
          </a:p>
          <a:p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7225"/>
            <a:ext cx="9144000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4240088" cy="4525963"/>
          </a:xfrm>
        </p:spPr>
        <p:txBody>
          <a:bodyPr/>
          <a:lstStyle/>
          <a:p>
            <a:r>
              <a:rPr lang="en-US" altLang="zh-CN"/>
              <a:t>1.6.6</a:t>
            </a:r>
            <a:r>
              <a:rPr lang="zh-CN" altLang="en-US"/>
              <a:t>往返时间</a:t>
            </a:r>
            <a:endParaRPr lang="en-US" altLang="zh-CN"/>
          </a:p>
          <a:p>
            <a:pPr lvl="1"/>
            <a:r>
              <a:rPr lang="zh-CN" altLang="zh-CN"/>
              <a:t>它表示从发送方发送数据开始，到发送方接收到来自接收方的确认（发送方收到后立即发送确认），总共经历的时间。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6712"/>
            <a:ext cx="4724400" cy="576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</a:t>
            </a:r>
            <a:r>
              <a:rPr lang="zh-CN" altLang="en-US"/>
              <a:t>计算机网络性能指标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1.6.7</a:t>
            </a:r>
            <a:r>
              <a:rPr lang="zh-CN" altLang="en-US"/>
              <a:t>利用率</a:t>
            </a:r>
            <a:endParaRPr lang="en-US" altLang="zh-CN"/>
          </a:p>
          <a:p>
            <a:pPr lvl="1"/>
            <a:r>
              <a:rPr lang="zh-CN" altLang="zh-CN"/>
              <a:t>利用率是指的网络有百分之几的时间是被利用的（有数据通过），没有数据通过的网络利用率为零。</a:t>
            </a:r>
            <a:endParaRPr lang="en-US" altLang="zh-CN"/>
          </a:p>
          <a:p>
            <a:pPr lvl="1"/>
            <a:r>
              <a:rPr lang="en-US" altLang="zh-CN"/>
              <a:t>U</a:t>
            </a:r>
            <a:r>
              <a:rPr lang="zh-CN" altLang="zh-CN"/>
              <a:t>是网络利用率，</a:t>
            </a:r>
            <a:r>
              <a:rPr lang="en-US" altLang="zh-CN"/>
              <a:t>D</a:t>
            </a:r>
            <a:r>
              <a:rPr lang="zh-CN" altLang="zh-CN"/>
              <a:t>表示网络当前时延，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zh-CN"/>
              <a:t>表示网络空闲时的时延。</a:t>
            </a:r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645024"/>
            <a:ext cx="4752528" cy="28803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073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714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71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新宋体" pitchFamily="49" charset="-122"/>
                <a:cs typeface="Cambria Math" pitchFamily="18" charset="0"/>
              </a:rPr>
              <a:t>1-U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35798"/>
            <a:ext cx="10572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1.2.1</a:t>
            </a:r>
            <a:r>
              <a:rPr lang="zh-CN" altLang="en-US"/>
              <a:t>网络和互联网络</a:t>
            </a:r>
            <a:endParaRPr lang="en-US" altLang="zh-CN"/>
          </a:p>
          <a:p>
            <a:r>
              <a:rPr lang="en-US" altLang="zh-CN"/>
              <a:t>1.2.2</a:t>
            </a:r>
            <a:r>
              <a:rPr lang="zh-CN" altLang="en-US"/>
              <a:t>最大的互连网络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r>
              <a:rPr lang="en-US" altLang="zh-CN"/>
              <a:t>1.2.3</a:t>
            </a:r>
            <a:r>
              <a:rPr lang="zh-CN" altLang="en-US"/>
              <a:t>家庭通过</a:t>
            </a:r>
            <a:r>
              <a:rPr lang="en-US" altLang="zh-CN"/>
              <a:t>ADSL</a:t>
            </a:r>
            <a:r>
              <a:rPr lang="zh-CN" altLang="en-US"/>
              <a:t>访问</a:t>
            </a:r>
            <a:r>
              <a:rPr lang="en-US" altLang="zh-CN"/>
              <a:t>Internet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75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1.7</a:t>
            </a:r>
            <a:r>
              <a:rPr lang="zh-CN" altLang="zh-CN"/>
              <a:t>网络分类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1.7.1</a:t>
            </a:r>
            <a:r>
              <a:rPr lang="zh-CN" altLang="en-US"/>
              <a:t>按网络的范围进行分类</a:t>
            </a:r>
            <a:endParaRPr lang="en-US" altLang="zh-CN"/>
          </a:p>
          <a:p>
            <a:pPr lvl="1"/>
            <a:r>
              <a:rPr lang="zh-CN" altLang="zh-CN"/>
              <a:t>局域网（</a:t>
            </a:r>
            <a:r>
              <a:rPr lang="en-US" altLang="zh-CN"/>
              <a:t>Local Area Network</a:t>
            </a:r>
            <a:r>
              <a:rPr lang="zh-CN" altLang="zh-CN"/>
              <a:t>，</a:t>
            </a:r>
            <a:r>
              <a:rPr lang="en-US" altLang="zh-CN"/>
              <a:t>LAN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广域网（</a:t>
            </a:r>
            <a:r>
              <a:rPr lang="en-US" altLang="zh-CN"/>
              <a:t>WAN</a:t>
            </a:r>
            <a:r>
              <a:rPr lang="zh-CN" altLang="zh-CN"/>
              <a:t>，</a:t>
            </a:r>
            <a:r>
              <a:rPr lang="en-US" altLang="zh-CN"/>
              <a:t>Wide Area Network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城域网</a:t>
            </a:r>
            <a:r>
              <a:rPr lang="en-US" altLang="zh-CN"/>
              <a:t>MAN</a:t>
            </a:r>
            <a:r>
              <a:rPr lang="zh-CN" altLang="zh-CN"/>
              <a:t>（</a:t>
            </a:r>
            <a:r>
              <a:rPr lang="en-US" altLang="zh-CN"/>
              <a:t>Metropolitan Area Network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zh-CN" altLang="zh-CN"/>
              <a:t>个人区域网</a:t>
            </a:r>
            <a:r>
              <a:rPr lang="en-US" altLang="zh-CN"/>
              <a:t>PAN</a:t>
            </a:r>
            <a:r>
              <a:rPr lang="zh-CN" altLang="zh-CN"/>
              <a:t>（</a:t>
            </a:r>
            <a:r>
              <a:rPr lang="en-US" altLang="zh-CN"/>
              <a:t>Personal Area Network</a:t>
            </a:r>
            <a:r>
              <a:rPr lang="zh-CN" altLang="zh-CN"/>
              <a:t>）</a:t>
            </a:r>
            <a:endParaRPr lang="en-US" altLang="zh-CN"/>
          </a:p>
          <a:p>
            <a:r>
              <a:rPr lang="en-US" altLang="zh-CN"/>
              <a:t>1.7.2</a:t>
            </a:r>
            <a:r>
              <a:rPr lang="zh-CN" altLang="en-US"/>
              <a:t>按网络的使用者进行分类</a:t>
            </a:r>
            <a:endParaRPr lang="en-US" altLang="zh-CN"/>
          </a:p>
          <a:p>
            <a:pPr lvl="1"/>
            <a:r>
              <a:rPr lang="zh-CN" altLang="zh-CN"/>
              <a:t>公用网</a:t>
            </a:r>
            <a:r>
              <a:rPr lang="en-US" altLang="zh-CN"/>
              <a:t>(public network) </a:t>
            </a:r>
          </a:p>
          <a:p>
            <a:pPr lvl="1"/>
            <a:r>
              <a:rPr lang="zh-CN" altLang="zh-CN"/>
              <a:t>专用网</a:t>
            </a:r>
            <a:r>
              <a:rPr lang="en-US" altLang="zh-CN"/>
              <a:t>(private network)	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74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1.8</a:t>
            </a:r>
            <a:r>
              <a:rPr lang="zh-CN" altLang="zh-CN"/>
              <a:t>企业局域网设计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1.8.1</a:t>
            </a:r>
            <a:r>
              <a:rPr lang="zh-CN" altLang="en-US"/>
              <a:t>二层结构的局域网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6984776" cy="504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477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1.8</a:t>
            </a:r>
            <a:r>
              <a:rPr lang="zh-CN" altLang="zh-CN"/>
              <a:t>企业局域网设计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96" y="764704"/>
            <a:ext cx="8229600" cy="4525963"/>
          </a:xfrm>
        </p:spPr>
        <p:txBody>
          <a:bodyPr/>
          <a:lstStyle/>
          <a:p>
            <a:r>
              <a:rPr lang="en-US" altLang="zh-CN"/>
              <a:t>1.8.2</a:t>
            </a:r>
            <a:r>
              <a:rPr lang="zh-CN" altLang="en-US"/>
              <a:t>三层结构的局域网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72808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24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1.2.1</a:t>
            </a:r>
            <a:r>
              <a:rPr lang="zh-CN" altLang="en-US"/>
              <a:t>网络和互连网络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" y="2378604"/>
            <a:ext cx="4230288" cy="29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4608512" cy="2975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6408619" y="57248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互联网络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403648" y="53555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网络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9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企业互联网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40959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64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136904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19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1556792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en-US"/>
              <a:t>   因特网发展的三个阶段</a:t>
            </a:r>
          </a:p>
        </p:txBody>
      </p:sp>
      <p:graphicFrame>
        <p:nvGraphicFramePr>
          <p:cNvPr id="6" name="Diagram 26"/>
          <p:cNvGraphicFramePr/>
          <p:nvPr>
            <p:extLst>
              <p:ext uri="{D42A27DB-BD31-4B8C-83A1-F6EECF244321}">
                <p14:modId xmlns:p14="http://schemas.microsoft.com/office/powerpoint/2010/main" val="1811288163"/>
              </p:ext>
            </p:extLst>
          </p:nvPr>
        </p:nvGraphicFramePr>
        <p:xfrm>
          <a:off x="1115616" y="1988840"/>
          <a:ext cx="6926636" cy="4221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0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</a:t>
            </a:r>
            <a:r>
              <a:rPr lang="zh-CN" altLang="en-US"/>
              <a:t>认识网络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4525963"/>
          </a:xfrm>
        </p:spPr>
        <p:txBody>
          <a:bodyPr/>
          <a:lstStyle/>
          <a:p>
            <a:r>
              <a:rPr lang="en-US" altLang="zh-CN"/>
              <a:t>1.2.2</a:t>
            </a:r>
            <a:r>
              <a:rPr lang="zh-CN" altLang="en-US"/>
              <a:t>最大的互联网</a:t>
            </a:r>
            <a:r>
              <a:rPr lang="en-US" altLang="zh-CN"/>
              <a:t>-</a:t>
            </a:r>
            <a:r>
              <a:rPr lang="zh-CN" altLang="en-US"/>
              <a:t>因特网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8455" y="1443412"/>
            <a:ext cx="39290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en-US" sz="2400">
                <a:latin typeface="新宋体" pitchFamily="49" charset="-122"/>
                <a:ea typeface="新宋体" pitchFamily="49" charset="-122"/>
              </a:rPr>
              <a:t>多层次</a:t>
            </a:r>
            <a:r>
              <a:rPr lang="en-US" altLang="zh-CN" sz="2400">
                <a:latin typeface="新宋体" pitchFamily="49" charset="-122"/>
                <a:ea typeface="新宋体" pitchFamily="49" charset="-122"/>
              </a:rPr>
              <a:t>ISP</a:t>
            </a:r>
            <a:r>
              <a:rPr lang="zh-CN" altLang="en-US" sz="2400">
                <a:latin typeface="新宋体" pitchFamily="49" charset="-122"/>
                <a:ea typeface="新宋体" pitchFamily="49" charset="-122"/>
              </a:rPr>
              <a:t>结构的互联网</a:t>
            </a:r>
          </a:p>
        </p:txBody>
      </p:sp>
      <p:pic>
        <p:nvPicPr>
          <p:cNvPr id="6" name="Picture 2" descr="C:\DOCUME~1\Patrick\LOCALS~1\Temp\O58_110AR9~XLCQDKN@_W6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9817"/>
            <a:ext cx="7315853" cy="496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1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12643</TotalTime>
  <Words>1186</Words>
  <Application>Microsoft Office PowerPoint</Application>
  <PresentationFormat>全屏显示(4:3)</PresentationFormat>
  <Paragraphs>160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宋体</vt:lpstr>
      <vt:lpstr>微软雅黑</vt:lpstr>
      <vt:lpstr>新宋体</vt:lpstr>
      <vt:lpstr>Arial</vt:lpstr>
      <vt:lpstr>Calibri</vt:lpstr>
      <vt:lpstr>Cambria</vt:lpstr>
      <vt:lpstr>Cambria Math</vt:lpstr>
      <vt:lpstr>Times New Roman</vt:lpstr>
      <vt:lpstr>Wingdings</vt:lpstr>
      <vt:lpstr>Wingdings 3</vt:lpstr>
      <vt:lpstr>Office 主题</vt:lpstr>
      <vt:lpstr>PowerPoint 演示文稿</vt:lpstr>
      <vt:lpstr>PowerPoint 演示文稿</vt:lpstr>
      <vt:lpstr>PowerPoint 演示文稿</vt:lpstr>
      <vt:lpstr>1.2认识网络</vt:lpstr>
      <vt:lpstr>1.2认识网络</vt:lpstr>
      <vt:lpstr>企业互联网</vt:lpstr>
      <vt:lpstr>1.2认识网络</vt:lpstr>
      <vt:lpstr>1.2认识网络</vt:lpstr>
      <vt:lpstr>1.2认识网络</vt:lpstr>
      <vt:lpstr>1.2认识网络</vt:lpstr>
      <vt:lpstr>1.2认识网络</vt:lpstr>
      <vt:lpstr>1.2认识网络</vt:lpstr>
      <vt:lpstr>1.2认识网络</vt:lpstr>
      <vt:lpstr>家庭ADSL无线拨号路由器逻辑图</vt:lpstr>
      <vt:lpstr>1.3开放系统互连参考模型-OSI参考模型</vt:lpstr>
      <vt:lpstr>1.3开放系统互连模型-OSI参考模型</vt:lpstr>
      <vt:lpstr>1.3开放系统互连模型-OSI参考模型</vt:lpstr>
      <vt:lpstr>1.3开放系统互连模型-OSI参考模型</vt:lpstr>
      <vt:lpstr>1.3开放系统互连模型-OSI参考模型</vt:lpstr>
      <vt:lpstr>1.4理解OSI参考模型</vt:lpstr>
      <vt:lpstr>1.5TCP/IP协议</vt:lpstr>
      <vt:lpstr>PowerPoint 演示文稿</vt:lpstr>
      <vt:lpstr>OSI参考模型和TCP/IP协议</vt:lpstr>
      <vt:lpstr>1.5TCP/IP协议</vt:lpstr>
      <vt:lpstr>1.5TCP/IP协议</vt:lpstr>
      <vt:lpstr>1.5TCP/IP协议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1.6计算机网络性能指标</vt:lpstr>
      <vt:lpstr>1.7网络分类</vt:lpstr>
      <vt:lpstr>1.8企业局域网设计 </vt:lpstr>
      <vt:lpstr>1.8企业局域网设计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han</cp:lastModifiedBy>
  <cp:revision>707</cp:revision>
  <dcterms:created xsi:type="dcterms:W3CDTF">2010-12-10T07:47:22Z</dcterms:created>
  <dcterms:modified xsi:type="dcterms:W3CDTF">2017-02-14T12:36:07Z</dcterms:modified>
</cp:coreProperties>
</file>