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5"/>
  </p:notesMasterIdLst>
  <p:handoutMasterIdLst>
    <p:handoutMasterId r:id="rId56"/>
  </p:handoutMasterIdLst>
  <p:sldIdLst>
    <p:sldId id="425" r:id="rId2"/>
    <p:sldId id="373" r:id="rId3"/>
    <p:sldId id="376" r:id="rId4"/>
    <p:sldId id="333" r:id="rId5"/>
    <p:sldId id="374" r:id="rId6"/>
    <p:sldId id="375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42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3" r:id="rId34"/>
    <p:sldId id="404" r:id="rId35"/>
    <p:sldId id="405" r:id="rId36"/>
    <p:sldId id="406" r:id="rId37"/>
    <p:sldId id="407" r:id="rId38"/>
    <p:sldId id="424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EFE285"/>
    <a:srgbClr val="F9EFD7"/>
    <a:srgbClr val="FDF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6" autoAdjust="0"/>
    <p:restoredTop sz="90792" autoAdjust="0"/>
  </p:normalViewPr>
  <p:slideViewPr>
    <p:cSldViewPr>
      <p:cViewPr varScale="1">
        <p:scale>
          <a:sx n="114" d="100"/>
          <a:sy n="114" d="100"/>
        </p:scale>
        <p:origin x="21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6"/>
    </p:cViewPr>
  </p:sorterViewPr>
  <p:notesViewPr>
    <p:cSldViewPr>
      <p:cViewPr varScale="1">
        <p:scale>
          <a:sx n="65" d="100"/>
          <a:sy n="65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857364" y="868680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79F0A-F8B0-4DB7-B284-E444BCF4E297}" type="datetimeFigureOut">
              <a:rPr lang="zh-CN" altLang="en-US" smtClean="0"/>
              <a:pPr/>
              <a:t>2017/2/14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62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FFE8FEB-B2FE-44CD-8896-E5B458F3FD0E}" type="datetimeFigureOut">
              <a:rPr lang="zh-CN" altLang="en-US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4884A4E1-D8BB-4D06-A50D-6835E28B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眉占位符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8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29D944-9215-465B-A932-37C570278C56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886DC-3D52-4FE3-BF85-F837C02B68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97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98E12-335E-454B-8BFA-0691BA035ACA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1980A-DD5A-4DB1-8FC4-399D2BA121D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45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01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>
            <a:lvl1pPr marL="342900" indent="-342900">
              <a:buClr>
                <a:srgbClr val="002060"/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tx2">
                  <a:lumMod val="75000"/>
                </a:schemeClr>
              </a:buClr>
              <a:buSzPct val="50000"/>
              <a:buFont typeface="Wingdings" panose="05000000000000000000" pitchFamily="2" charset="2"/>
              <a:buChar char="p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83865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9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3A77D-823D-48D3-A755-3744EBA39511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9E723-BC6C-4ED8-9BE1-1F179F6B24E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62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3A3815-A536-4BB9-A1D1-8BC5DB98DF7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862E5-AA46-4A4F-9C1C-33AF6412959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5A4913-41A6-4DB7-99EC-D1785E6884C2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EADF3-6401-4255-AA19-5BE2F3D30D6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43FF61-E92C-4177-B6D5-DB2A5A2089D1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6F58D-0797-4AD0-B004-02BF488D14D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21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A3A19-6222-442F-B708-08616CF24DB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47588-549D-4050-ABB4-AF101263FCD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35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AE2C77-2161-4682-8AF6-A04B4CAA1D2E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DAC281-8E6F-4CE5-BE4E-9709F55EBF8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0CD32B-A7FD-4CB8-ADB8-B15CB4DCAC9A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1F9FC-96B0-4C23-959A-42ACFB335BC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1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C5C0D8-F11B-4995-BC57-A01BBC80A2AC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3E12E-8A8C-4943-B7AE-D365BFE2010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AB9BE4-F8EA-40B1-B17D-E6CD4178B709}" type="datetimeFigureOut">
              <a:rPr lang="zh-CN" altLang="en-US" smtClean="0"/>
              <a:pPr>
                <a:defRPr/>
              </a:pPr>
              <a:t>2017/2/14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89760A-C796-4C90-BB9F-A5603A7139D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0" r:id="rId14"/>
    <p:sldLayoutId id="2147483662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://baike.baidu.com/view/6825.htm" TargetMode="External"/><Relationship Id="rId7" Type="http://schemas.openxmlformats.org/officeDocument/2006/relationships/image" Target="../media/image67.png"/><Relationship Id="rId2" Type="http://schemas.openxmlformats.org/officeDocument/2006/relationships/hyperlink" Target="http://baike.baidu.com/view/19195.htm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wmf"/><Relationship Id="rId5" Type="http://schemas.openxmlformats.org/officeDocument/2006/relationships/image" Target="../media/image8.wmf"/><Relationship Id="rId10" Type="http://schemas.openxmlformats.org/officeDocument/2006/relationships/image" Target="../media/image70.png"/><Relationship Id="rId4" Type="http://schemas.openxmlformats.org/officeDocument/2006/relationships/image" Target="../media/image7.wmf"/><Relationship Id="rId9" Type="http://schemas.openxmlformats.org/officeDocument/2006/relationships/image" Target="../media/image69.jpe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.wmf"/><Relationship Id="rId7" Type="http://schemas.openxmlformats.org/officeDocument/2006/relationships/image" Target="../media/image72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jpeg"/><Relationship Id="rId5" Type="http://schemas.openxmlformats.org/officeDocument/2006/relationships/image" Target="../media/image66.wmf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383619" y="2996952"/>
            <a:ext cx="3401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购买本书，加韩立刚老师微信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微信号：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hanligangdongqing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5" y="2279455"/>
            <a:ext cx="3953539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数字信号和模拟信号优缺点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977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8064896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9673" y="109808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Pct val="50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/>
              <a:t>模拟信号在传输过程中如果出现信号干扰发生波形发生变形，很难纠正</a:t>
            </a:r>
            <a:endParaRPr lang="en-US" altLang="zh-CN"/>
          </a:p>
          <a:p>
            <a:endParaRPr lang="en-US" altLang="zh-CN"/>
          </a:p>
          <a:p>
            <a:endParaRPr lang="zh-CN" altLang="zh-CN"/>
          </a:p>
          <a:p>
            <a:r>
              <a:rPr lang="zh-CN" altLang="zh-CN" sz="2400"/>
              <a:t>数字信号</a:t>
            </a:r>
            <a:r>
              <a:rPr lang="zh-CN" altLang="en-US" sz="2400"/>
              <a:t>波形失真可以修复</a:t>
            </a:r>
          </a:p>
        </p:txBody>
      </p:sp>
    </p:spTree>
    <p:extLst>
      <p:ext uri="{BB962C8B-B14F-4D97-AF65-F5344CB8AC3E}">
        <p14:creationId xmlns:p14="http://schemas.microsoft.com/office/powerpoint/2010/main" val="214194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模拟信号转换成数字信号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288" y="1786042"/>
            <a:ext cx="8229600" cy="320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84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模拟信号转换成数字信号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220907" cy="45259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507291" y="851314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/>
              <a:t>采样频率和采样精度决定音乐的品质</a:t>
            </a:r>
          </a:p>
        </p:txBody>
      </p:sp>
    </p:spTree>
    <p:extLst>
      <p:ext uri="{BB962C8B-B14F-4D97-AF65-F5344CB8AC3E}">
        <p14:creationId xmlns:p14="http://schemas.microsoft.com/office/powerpoint/2010/main" val="419366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</a:t>
            </a:r>
            <a:r>
              <a:rPr lang="zh-CN" altLang="zh-CN"/>
              <a:t>信道和调制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信道</a:t>
            </a:r>
            <a:endParaRPr lang="en-US" altLang="zh-CN" b="1"/>
          </a:p>
          <a:p>
            <a:r>
              <a:rPr lang="zh-CN" altLang="en-US" b="1"/>
              <a:t>单工和半双工以及全双工通信</a:t>
            </a:r>
            <a:endParaRPr lang="en-US" altLang="zh-CN" b="1"/>
          </a:p>
          <a:p>
            <a:r>
              <a:rPr lang="zh-CN" altLang="zh-CN" b="1"/>
              <a:t>调制</a:t>
            </a:r>
          </a:p>
          <a:p>
            <a:r>
              <a:rPr lang="zh-CN" altLang="en-US" b="1"/>
              <a:t>信道极限容量</a:t>
            </a:r>
            <a:endParaRPr lang="zh-CN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2.3.1</a:t>
            </a:r>
            <a:r>
              <a:rPr lang="zh-CN" altLang="zh-CN"/>
              <a:t>信道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信道（</a:t>
            </a:r>
            <a:r>
              <a:rPr lang="en-US" altLang="zh-CN"/>
              <a:t>Channel</a:t>
            </a:r>
            <a:r>
              <a:rPr lang="zh-CN" altLang="zh-CN"/>
              <a:t>）是信息传输的通道，即信息进行传输时所经过的一条通路，信道的一端是发送端，另一端是接收端。一条传输介质上可以有多条信道（多路复用）。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717032"/>
            <a:ext cx="8280920" cy="144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23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2.3.2</a:t>
            </a:r>
            <a:r>
              <a:rPr lang="zh-CN" altLang="zh-CN"/>
              <a:t>单工和半双工以及全双工通信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单向通信</a:t>
            </a:r>
            <a:endParaRPr lang="en-US" altLang="zh-CN" sz="2800"/>
          </a:p>
          <a:p>
            <a:pPr lvl="1"/>
            <a:r>
              <a:rPr lang="zh-CN" altLang="zh-CN" sz="2000"/>
              <a:t>又称为单工通信，即信号只能向一个方向传输，任何时候都不能改变信号的传送方向。无线电广播或有线电视广播就是单工通信，信号只能是广播电台发送，收音机接收。</a:t>
            </a:r>
          </a:p>
          <a:p>
            <a:r>
              <a:rPr lang="zh-CN" altLang="zh-CN" sz="2800"/>
              <a:t>双向交替通信</a:t>
            </a:r>
            <a:endParaRPr lang="en-US" altLang="zh-CN" sz="2800"/>
          </a:p>
          <a:p>
            <a:pPr lvl="1"/>
            <a:r>
              <a:rPr lang="zh-CN" altLang="zh-CN" sz="2000"/>
              <a:t>又称半双工通信，信号可以双向传送，但是必须是交替进行，一个时间只能向一个方向传。有些对讲机就是用半双工通信，</a:t>
            </a:r>
            <a:r>
              <a:rPr lang="en-US" altLang="zh-CN" sz="2000"/>
              <a:t>A</a:t>
            </a:r>
            <a:r>
              <a:rPr lang="zh-CN" altLang="zh-CN" sz="2000"/>
              <a:t>端说话</a:t>
            </a:r>
            <a:r>
              <a:rPr lang="en-US" altLang="zh-CN" sz="2000"/>
              <a:t>B</a:t>
            </a:r>
            <a:r>
              <a:rPr lang="zh-CN" altLang="zh-CN" sz="2000"/>
              <a:t>端接听，</a:t>
            </a:r>
            <a:r>
              <a:rPr lang="en-US" altLang="zh-CN" sz="2000"/>
              <a:t>B</a:t>
            </a:r>
            <a:r>
              <a:rPr lang="zh-CN" altLang="zh-CN" sz="2000"/>
              <a:t>端说话</a:t>
            </a:r>
            <a:r>
              <a:rPr lang="en-US" altLang="zh-CN" sz="2000"/>
              <a:t>A</a:t>
            </a:r>
            <a:r>
              <a:rPr lang="zh-CN" altLang="zh-CN" sz="2000"/>
              <a:t>端接听，不能同时说和听。</a:t>
            </a:r>
          </a:p>
          <a:p>
            <a:r>
              <a:rPr lang="zh-CN" altLang="zh-CN" sz="2800"/>
              <a:t>双向同时通信</a:t>
            </a:r>
            <a:endParaRPr lang="en-US" altLang="zh-CN" sz="2800"/>
          </a:p>
          <a:p>
            <a:pPr lvl="1"/>
            <a:r>
              <a:rPr lang="en-US" altLang="zh-CN" sz="2400"/>
              <a:t> </a:t>
            </a:r>
            <a:r>
              <a:rPr lang="zh-CN" altLang="zh-CN" sz="2000"/>
              <a:t>又称全双工通信，即信号可以同时双向传送。比如我们手机打电话，听和说可以同时进行。</a:t>
            </a:r>
          </a:p>
          <a:p>
            <a:pPr lvl="1"/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23449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2.3.3</a:t>
            </a:r>
            <a:r>
              <a:rPr lang="zh-CN" altLang="zh-CN"/>
              <a:t>调制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80728"/>
            <a:ext cx="8784976" cy="5256584"/>
          </a:xfrm>
        </p:spPr>
        <p:txBody>
          <a:bodyPr/>
          <a:lstStyle/>
          <a:p>
            <a:r>
              <a:rPr lang="zh-CN" altLang="zh-CN"/>
              <a:t>来自信源的信号通常称为基带信号（即基本频带信号）。</a:t>
            </a:r>
            <a:endParaRPr lang="en-US" altLang="zh-CN"/>
          </a:p>
          <a:p>
            <a:r>
              <a:rPr lang="zh-CN" altLang="zh-CN"/>
              <a:t>调制可以分为两大类。</a:t>
            </a:r>
            <a:endParaRPr lang="en-US" altLang="zh-CN"/>
          </a:p>
          <a:p>
            <a:pPr lvl="1"/>
            <a:r>
              <a:rPr lang="zh-CN" altLang="zh-CN" sz="2400"/>
              <a:t>一类仅仅对基带信号的波形进行变换，使它能够与信道特性相适应。变化后的信号仍然是基带信号，这类调制称为基带调制。由于这种基带调制十八数字信号转换成另一种形式的数字信号，因此大家更愿意把这种过程称为编码（</a:t>
            </a:r>
            <a:r>
              <a:rPr lang="en-US" altLang="zh-CN" sz="2400"/>
              <a:t>coding</a:t>
            </a:r>
            <a:r>
              <a:rPr lang="zh-CN" altLang="zh-CN" sz="2400"/>
              <a:t>）</a:t>
            </a:r>
            <a:endParaRPr lang="en-US" altLang="zh-CN" sz="2400"/>
          </a:p>
          <a:p>
            <a:pPr lvl="1"/>
            <a:r>
              <a:rPr lang="zh-CN" altLang="zh-CN" sz="2400"/>
              <a:t>另一类则需要使用载波（</a:t>
            </a:r>
            <a:r>
              <a:rPr lang="en-US" altLang="zh-CN" sz="2400"/>
              <a:t>carrier</a:t>
            </a:r>
            <a:r>
              <a:rPr lang="zh-CN" altLang="zh-CN" sz="2400"/>
              <a:t>）进行调制，把基带信号的频率范围搬移到较高的频段以便在信道中传输</a:t>
            </a:r>
            <a:r>
              <a:rPr lang="zh-CN" altLang="en-US" sz="2400"/>
              <a:t>，</a:t>
            </a:r>
            <a:r>
              <a:rPr lang="zh-CN" altLang="zh-CN" sz="2400"/>
              <a:t>经过载波调制后的信号称为带通信号（即仅在一段频率范围内能够通过信道），而使用载波的调制称为带通调制。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4817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2.3.3</a:t>
            </a:r>
            <a:r>
              <a:rPr lang="zh-CN" altLang="zh-CN"/>
              <a:t>调制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77" y="3377872"/>
            <a:ext cx="3988596" cy="59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7" y="2842077"/>
            <a:ext cx="3801086" cy="4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92" y="1121973"/>
            <a:ext cx="3869306" cy="162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305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3069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84833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5659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128360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0012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67188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943651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21541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8" name="Freeform 12"/>
          <p:cNvSpPr>
            <a:spLocks/>
          </p:cNvSpPr>
          <p:nvPr/>
        </p:nvSpPr>
        <p:spPr bwMode="auto">
          <a:xfrm>
            <a:off x="-1917" y="3688416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87178" y="3676092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153"/>
          <p:cNvSpPr>
            <a:spLocks noChangeArrowheads="1"/>
          </p:cNvSpPr>
          <p:nvPr/>
        </p:nvSpPr>
        <p:spPr bwMode="auto">
          <a:xfrm>
            <a:off x="623303" y="4123611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基带信号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094427" y="2683451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094427" y="5131723"/>
            <a:ext cx="111753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53"/>
          <p:cNvSpPr>
            <a:spLocks noChangeArrowheads="1"/>
          </p:cNvSpPr>
          <p:nvPr/>
        </p:nvSpPr>
        <p:spPr bwMode="auto">
          <a:xfrm>
            <a:off x="3105887" y="2144747"/>
            <a:ext cx="926537" cy="55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基带调制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（编码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）</a:t>
            </a:r>
            <a:endParaRPr kumimoji="1" lang="zh-CN" altLang="en-US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4" name="Rectangle 153"/>
          <p:cNvSpPr>
            <a:spLocks noChangeArrowheads="1"/>
          </p:cNvSpPr>
          <p:nvPr/>
        </p:nvSpPr>
        <p:spPr bwMode="auto">
          <a:xfrm>
            <a:off x="3183492" y="477181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带通调制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3094427" y="2683451"/>
            <a:ext cx="11460" cy="244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622022" y="3985306"/>
            <a:ext cx="47813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065350" y="4860577"/>
            <a:ext cx="3739428" cy="403483"/>
            <a:chOff x="4990632" y="4878616"/>
            <a:chExt cx="3814146" cy="403483"/>
          </a:xfrm>
        </p:grpSpPr>
        <p:sp>
          <p:nvSpPr>
            <p:cNvPr id="28" name="Freeform 46"/>
            <p:cNvSpPr>
              <a:spLocks/>
            </p:cNvSpPr>
            <p:nvPr/>
          </p:nvSpPr>
          <p:spPr bwMode="auto">
            <a:xfrm>
              <a:off x="5411277" y="4881578"/>
              <a:ext cx="33652" cy="214698"/>
            </a:xfrm>
            <a:custGeom>
              <a:avLst/>
              <a:gdLst>
                <a:gd name="T0" fmla="*/ 0 w 38"/>
                <a:gd name="T1" fmla="*/ 2147483647 h 290"/>
                <a:gd name="T2" fmla="*/ 2147483647 w 38"/>
                <a:gd name="T3" fmla="*/ 2147483647 h 290"/>
                <a:gd name="T4" fmla="*/ 2147483647 w 38"/>
                <a:gd name="T5" fmla="*/ 2147483647 h 290"/>
                <a:gd name="T6" fmla="*/ 2147483647 w 38"/>
                <a:gd name="T7" fmla="*/ 2147483647 h 290"/>
                <a:gd name="T8" fmla="*/ 2147483647 w 38"/>
                <a:gd name="T9" fmla="*/ 2147483647 h 290"/>
                <a:gd name="T10" fmla="*/ 2147483647 w 38"/>
                <a:gd name="T11" fmla="*/ 2147483647 h 290"/>
                <a:gd name="T12" fmla="*/ 2147483647 w 38"/>
                <a:gd name="T13" fmla="*/ 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290"/>
                <a:gd name="T23" fmla="*/ 38 w 38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7"/>
            <p:cNvSpPr>
              <a:spLocks/>
            </p:cNvSpPr>
            <p:nvPr/>
          </p:nvSpPr>
          <p:spPr bwMode="auto">
            <a:xfrm>
              <a:off x="5445814" y="4883798"/>
              <a:ext cx="77044" cy="393119"/>
            </a:xfrm>
            <a:custGeom>
              <a:avLst/>
              <a:gdLst>
                <a:gd name="T0" fmla="*/ 0 w 87"/>
                <a:gd name="T1" fmla="*/ 0 h 709"/>
                <a:gd name="T2" fmla="*/ 2147483647 w 87"/>
                <a:gd name="T3" fmla="*/ 2147483647 h 709"/>
                <a:gd name="T4" fmla="*/ 2147483647 w 87"/>
                <a:gd name="T5" fmla="*/ 2147483647 h 709"/>
                <a:gd name="T6" fmla="*/ 2147483647 w 87"/>
                <a:gd name="T7" fmla="*/ 2147483647 h 709"/>
                <a:gd name="T8" fmla="*/ 2147483647 w 87"/>
                <a:gd name="T9" fmla="*/ 2147483647 h 709"/>
                <a:gd name="T10" fmla="*/ 2147483647 w 87"/>
                <a:gd name="T11" fmla="*/ 2147483647 h 709"/>
                <a:gd name="T12" fmla="*/ 2147483647 w 87"/>
                <a:gd name="T13" fmla="*/ 2147483647 h 709"/>
                <a:gd name="T14" fmla="*/ 2147483647 w 87"/>
                <a:gd name="T15" fmla="*/ 2147483647 h 709"/>
                <a:gd name="T16" fmla="*/ 2147483647 w 87"/>
                <a:gd name="T17" fmla="*/ 2147483647 h 709"/>
                <a:gd name="T18" fmla="*/ 2147483647 w 87"/>
                <a:gd name="T19" fmla="*/ 2147483647 h 709"/>
                <a:gd name="T20" fmla="*/ 2147483647 w 87"/>
                <a:gd name="T21" fmla="*/ 2147483647 h 709"/>
                <a:gd name="T22" fmla="*/ 2147483647 w 87"/>
                <a:gd name="T23" fmla="*/ 2147483647 h 709"/>
                <a:gd name="T24" fmla="*/ 2147483647 w 87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709"/>
                <a:gd name="T41" fmla="*/ 87 w 87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48"/>
            <p:cNvGrpSpPr>
              <a:grpSpLocks/>
            </p:cNvGrpSpPr>
            <p:nvPr/>
          </p:nvGrpSpPr>
          <p:grpSpPr bwMode="auto">
            <a:xfrm>
              <a:off x="5522859" y="4881578"/>
              <a:ext cx="105383" cy="395340"/>
              <a:chOff x="1557" y="2272"/>
              <a:chExt cx="119" cy="713"/>
            </a:xfrm>
          </p:grpSpPr>
          <p:sp>
            <p:nvSpPr>
              <p:cNvPr id="86" name="Freeform 49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50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5626471" y="4878616"/>
              <a:ext cx="30995" cy="217659"/>
            </a:xfrm>
            <a:custGeom>
              <a:avLst/>
              <a:gdLst>
                <a:gd name="T0" fmla="*/ 0 w 35"/>
                <a:gd name="T1" fmla="*/ 2147483647 h 294"/>
                <a:gd name="T2" fmla="*/ 2147483647 w 35"/>
                <a:gd name="T3" fmla="*/ 2147483647 h 294"/>
                <a:gd name="T4" fmla="*/ 2147483647 w 35"/>
                <a:gd name="T5" fmla="*/ 2147483647 h 294"/>
                <a:gd name="T6" fmla="*/ 2147483647 w 35"/>
                <a:gd name="T7" fmla="*/ 2147483647 h 294"/>
                <a:gd name="T8" fmla="*/ 2147483647 w 35"/>
                <a:gd name="T9" fmla="*/ 2147483647 h 294"/>
                <a:gd name="T10" fmla="*/ 2147483647 w 35"/>
                <a:gd name="T11" fmla="*/ 2147483647 h 294"/>
                <a:gd name="T12" fmla="*/ 2147483647 w 35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94"/>
                <a:gd name="T23" fmla="*/ 35 w 35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5658351" y="4880837"/>
              <a:ext cx="75273" cy="393119"/>
            </a:xfrm>
            <a:custGeom>
              <a:avLst/>
              <a:gdLst>
                <a:gd name="T0" fmla="*/ 0 w 85"/>
                <a:gd name="T1" fmla="*/ 0 h 709"/>
                <a:gd name="T2" fmla="*/ 2147483647 w 85"/>
                <a:gd name="T3" fmla="*/ 2147483647 h 709"/>
                <a:gd name="T4" fmla="*/ 2147483647 w 85"/>
                <a:gd name="T5" fmla="*/ 2147483647 h 709"/>
                <a:gd name="T6" fmla="*/ 2147483647 w 85"/>
                <a:gd name="T7" fmla="*/ 2147483647 h 709"/>
                <a:gd name="T8" fmla="*/ 2147483647 w 85"/>
                <a:gd name="T9" fmla="*/ 2147483647 h 709"/>
                <a:gd name="T10" fmla="*/ 2147483647 w 85"/>
                <a:gd name="T11" fmla="*/ 2147483647 h 709"/>
                <a:gd name="T12" fmla="*/ 2147483647 w 85"/>
                <a:gd name="T13" fmla="*/ 2147483647 h 709"/>
                <a:gd name="T14" fmla="*/ 2147483647 w 85"/>
                <a:gd name="T15" fmla="*/ 2147483647 h 709"/>
                <a:gd name="T16" fmla="*/ 2147483647 w 85"/>
                <a:gd name="T17" fmla="*/ 2147483647 h 709"/>
                <a:gd name="T18" fmla="*/ 2147483647 w 85"/>
                <a:gd name="T19" fmla="*/ 2147483647 h 709"/>
                <a:gd name="T20" fmla="*/ 2147483647 w 85"/>
                <a:gd name="T21" fmla="*/ 2147483647 h 709"/>
                <a:gd name="T22" fmla="*/ 2147483647 w 85"/>
                <a:gd name="T23" fmla="*/ 2147483647 h 709"/>
                <a:gd name="T24" fmla="*/ 2147483647 w 85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709"/>
                <a:gd name="T41" fmla="*/ 85 w 85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3"/>
            <p:cNvSpPr>
              <a:spLocks/>
            </p:cNvSpPr>
            <p:nvPr/>
          </p:nvSpPr>
          <p:spPr bwMode="auto">
            <a:xfrm>
              <a:off x="5732739" y="4878616"/>
              <a:ext cx="30995" cy="206554"/>
            </a:xfrm>
            <a:custGeom>
              <a:avLst/>
              <a:gdLst>
                <a:gd name="T0" fmla="*/ 0 w 35"/>
                <a:gd name="T1" fmla="*/ 2147483647 h 279"/>
                <a:gd name="T2" fmla="*/ 2147483647 w 35"/>
                <a:gd name="T3" fmla="*/ 2147483647 h 279"/>
                <a:gd name="T4" fmla="*/ 2147483647 w 35"/>
                <a:gd name="T5" fmla="*/ 2147483647 h 279"/>
                <a:gd name="T6" fmla="*/ 2147483647 w 35"/>
                <a:gd name="T7" fmla="*/ 2147483647 h 279"/>
                <a:gd name="T8" fmla="*/ 2147483647 w 35"/>
                <a:gd name="T9" fmla="*/ 2147483647 h 279"/>
                <a:gd name="T10" fmla="*/ 2147483647 w 35"/>
                <a:gd name="T11" fmla="*/ 2147483647 h 279"/>
                <a:gd name="T12" fmla="*/ 2147483647 w 35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79"/>
                <a:gd name="T23" fmla="*/ 35 w 35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4"/>
            <p:cNvSpPr>
              <a:spLocks/>
            </p:cNvSpPr>
            <p:nvPr/>
          </p:nvSpPr>
          <p:spPr bwMode="auto">
            <a:xfrm>
              <a:off x="5764619" y="4880837"/>
              <a:ext cx="85015" cy="392379"/>
            </a:xfrm>
            <a:custGeom>
              <a:avLst/>
              <a:gdLst>
                <a:gd name="T0" fmla="*/ 0 w 96"/>
                <a:gd name="T1" fmla="*/ 0 h 530"/>
                <a:gd name="T2" fmla="*/ 2147483647 w 96"/>
                <a:gd name="T3" fmla="*/ 2147483647 h 530"/>
                <a:gd name="T4" fmla="*/ 2147483647 w 96"/>
                <a:gd name="T5" fmla="*/ 2147483647 h 530"/>
                <a:gd name="T6" fmla="*/ 2147483647 w 96"/>
                <a:gd name="T7" fmla="*/ 2147483647 h 530"/>
                <a:gd name="T8" fmla="*/ 2147483647 w 96"/>
                <a:gd name="T9" fmla="*/ 2147483647 h 530"/>
                <a:gd name="T10" fmla="*/ 2147483647 w 96"/>
                <a:gd name="T11" fmla="*/ 2147483647 h 530"/>
                <a:gd name="T12" fmla="*/ 2147483647 w 96"/>
                <a:gd name="T13" fmla="*/ 2147483647 h 530"/>
                <a:gd name="T14" fmla="*/ 2147483647 w 96"/>
                <a:gd name="T15" fmla="*/ 2147483647 h 530"/>
                <a:gd name="T16" fmla="*/ 2147483647 w 96"/>
                <a:gd name="T17" fmla="*/ 2147483647 h 530"/>
                <a:gd name="T18" fmla="*/ 2147483647 w 96"/>
                <a:gd name="T19" fmla="*/ 2147483647 h 530"/>
                <a:gd name="T20" fmla="*/ 2147483647 w 96"/>
                <a:gd name="T21" fmla="*/ 2147483647 h 530"/>
                <a:gd name="T22" fmla="*/ 2147483647 w 96"/>
                <a:gd name="T23" fmla="*/ 2147483647 h 530"/>
                <a:gd name="T24" fmla="*/ 2147483647 w 9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"/>
                <a:gd name="T40" fmla="*/ 0 h 530"/>
                <a:gd name="T41" fmla="*/ 96 w 9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5"/>
            <p:cNvSpPr>
              <a:spLocks/>
            </p:cNvSpPr>
            <p:nvPr/>
          </p:nvSpPr>
          <p:spPr bwMode="auto">
            <a:xfrm>
              <a:off x="7541071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6"/>
            <p:cNvSpPr>
              <a:spLocks/>
            </p:cNvSpPr>
            <p:nvPr/>
          </p:nvSpPr>
          <p:spPr bwMode="auto">
            <a:xfrm>
              <a:off x="7570295" y="4885279"/>
              <a:ext cx="75274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7"/>
            <p:cNvSpPr>
              <a:spLocks/>
            </p:cNvSpPr>
            <p:nvPr/>
          </p:nvSpPr>
          <p:spPr bwMode="auto">
            <a:xfrm>
              <a:off x="7646454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58"/>
            <p:cNvSpPr>
              <a:spLocks/>
            </p:cNvSpPr>
            <p:nvPr/>
          </p:nvSpPr>
          <p:spPr bwMode="auto">
            <a:xfrm>
              <a:off x="7674792" y="4885279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9"/>
            <p:cNvSpPr>
              <a:spLocks/>
            </p:cNvSpPr>
            <p:nvPr/>
          </p:nvSpPr>
          <p:spPr bwMode="auto">
            <a:xfrm>
              <a:off x="7750066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0"/>
            <p:cNvSpPr>
              <a:spLocks/>
            </p:cNvSpPr>
            <p:nvPr/>
          </p:nvSpPr>
          <p:spPr bwMode="auto">
            <a:xfrm>
              <a:off x="7780175" y="4882318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" name="Group 61"/>
            <p:cNvGrpSpPr>
              <a:grpSpLocks/>
            </p:cNvGrpSpPr>
            <p:nvPr/>
          </p:nvGrpSpPr>
          <p:grpSpPr bwMode="auto">
            <a:xfrm>
              <a:off x="7854563" y="4880097"/>
              <a:ext cx="105382" cy="395340"/>
              <a:chOff x="4190" y="2269"/>
              <a:chExt cx="119" cy="713"/>
            </a:xfrm>
          </p:grpSpPr>
          <p:sp>
            <p:nvSpPr>
              <p:cNvPr id="84" name="Freeform 62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63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" name="Freeform 64"/>
            <p:cNvSpPr>
              <a:spLocks/>
            </p:cNvSpPr>
            <p:nvPr/>
          </p:nvSpPr>
          <p:spPr bwMode="auto">
            <a:xfrm>
              <a:off x="7120426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5"/>
            <p:cNvSpPr>
              <a:spLocks/>
            </p:cNvSpPr>
            <p:nvPr/>
          </p:nvSpPr>
          <p:spPr bwMode="auto">
            <a:xfrm>
              <a:off x="7149650" y="4885279"/>
              <a:ext cx="78815" cy="392379"/>
            </a:xfrm>
            <a:custGeom>
              <a:avLst/>
              <a:gdLst>
                <a:gd name="T0" fmla="*/ 0 w 89"/>
                <a:gd name="T1" fmla="*/ 0 h 530"/>
                <a:gd name="T2" fmla="*/ 2147483647 w 89"/>
                <a:gd name="T3" fmla="*/ 2147483647 h 530"/>
                <a:gd name="T4" fmla="*/ 2147483647 w 89"/>
                <a:gd name="T5" fmla="*/ 2147483647 h 530"/>
                <a:gd name="T6" fmla="*/ 2147483647 w 89"/>
                <a:gd name="T7" fmla="*/ 2147483647 h 530"/>
                <a:gd name="T8" fmla="*/ 2147483647 w 89"/>
                <a:gd name="T9" fmla="*/ 2147483647 h 530"/>
                <a:gd name="T10" fmla="*/ 2147483647 w 89"/>
                <a:gd name="T11" fmla="*/ 2147483647 h 530"/>
                <a:gd name="T12" fmla="*/ 2147483647 w 89"/>
                <a:gd name="T13" fmla="*/ 2147483647 h 530"/>
                <a:gd name="T14" fmla="*/ 2147483647 w 89"/>
                <a:gd name="T15" fmla="*/ 2147483647 h 530"/>
                <a:gd name="T16" fmla="*/ 2147483647 w 89"/>
                <a:gd name="T17" fmla="*/ 2147483647 h 530"/>
                <a:gd name="T18" fmla="*/ 2147483647 w 89"/>
                <a:gd name="T19" fmla="*/ 2147483647 h 530"/>
                <a:gd name="T20" fmla="*/ 2147483647 w 89"/>
                <a:gd name="T21" fmla="*/ 2147483647 h 530"/>
                <a:gd name="T22" fmla="*/ 2147483647 w 89"/>
                <a:gd name="T23" fmla="*/ 2147483647 h 530"/>
                <a:gd name="T24" fmla="*/ 2147483647 w 89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530"/>
                <a:gd name="T41" fmla="*/ 89 w 89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6"/>
            <p:cNvSpPr>
              <a:spLocks/>
            </p:cNvSpPr>
            <p:nvPr/>
          </p:nvSpPr>
          <p:spPr bwMode="auto">
            <a:xfrm>
              <a:off x="7225809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7"/>
            <p:cNvSpPr>
              <a:spLocks/>
            </p:cNvSpPr>
            <p:nvPr/>
          </p:nvSpPr>
          <p:spPr bwMode="auto">
            <a:xfrm>
              <a:off x="7254147" y="4885279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8"/>
            <p:cNvSpPr>
              <a:spLocks/>
            </p:cNvSpPr>
            <p:nvPr/>
          </p:nvSpPr>
          <p:spPr bwMode="auto">
            <a:xfrm>
              <a:off x="7329420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69"/>
            <p:cNvSpPr>
              <a:spLocks/>
            </p:cNvSpPr>
            <p:nvPr/>
          </p:nvSpPr>
          <p:spPr bwMode="auto">
            <a:xfrm>
              <a:off x="7359529" y="4882318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" name="Group 70"/>
            <p:cNvGrpSpPr>
              <a:grpSpLocks/>
            </p:cNvGrpSpPr>
            <p:nvPr/>
          </p:nvGrpSpPr>
          <p:grpSpPr bwMode="auto">
            <a:xfrm>
              <a:off x="7433917" y="4880097"/>
              <a:ext cx="105383" cy="395340"/>
              <a:chOff x="3715" y="2269"/>
              <a:chExt cx="119" cy="713"/>
            </a:xfrm>
          </p:grpSpPr>
          <p:sp>
            <p:nvSpPr>
              <p:cNvPr id="82" name="Freeform 71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72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" name="Freeform 73"/>
            <p:cNvSpPr>
              <a:spLocks/>
            </p:cNvSpPr>
            <p:nvPr/>
          </p:nvSpPr>
          <p:spPr bwMode="auto">
            <a:xfrm>
              <a:off x="6691810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74"/>
            <p:cNvSpPr>
              <a:spLocks/>
            </p:cNvSpPr>
            <p:nvPr/>
          </p:nvSpPr>
          <p:spPr bwMode="auto">
            <a:xfrm>
              <a:off x="6721034" y="4885279"/>
              <a:ext cx="77044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75"/>
            <p:cNvSpPr>
              <a:spLocks/>
            </p:cNvSpPr>
            <p:nvPr/>
          </p:nvSpPr>
          <p:spPr bwMode="auto">
            <a:xfrm>
              <a:off x="6797193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6"/>
            <p:cNvSpPr>
              <a:spLocks/>
            </p:cNvSpPr>
            <p:nvPr/>
          </p:nvSpPr>
          <p:spPr bwMode="auto">
            <a:xfrm>
              <a:off x="6825531" y="4885279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77"/>
            <p:cNvSpPr>
              <a:spLocks/>
            </p:cNvSpPr>
            <p:nvPr/>
          </p:nvSpPr>
          <p:spPr bwMode="auto">
            <a:xfrm>
              <a:off x="6901690" y="4880097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6930914" y="4882318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79"/>
            <p:cNvSpPr>
              <a:spLocks/>
            </p:cNvSpPr>
            <p:nvPr/>
          </p:nvSpPr>
          <p:spPr bwMode="auto">
            <a:xfrm>
              <a:off x="7005302" y="4880097"/>
              <a:ext cx="30995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80"/>
            <p:cNvSpPr>
              <a:spLocks/>
            </p:cNvSpPr>
            <p:nvPr/>
          </p:nvSpPr>
          <p:spPr bwMode="auto">
            <a:xfrm>
              <a:off x="7036297" y="4882318"/>
              <a:ext cx="83244" cy="392379"/>
            </a:xfrm>
            <a:custGeom>
              <a:avLst/>
              <a:gdLst>
                <a:gd name="T0" fmla="*/ 0 w 94"/>
                <a:gd name="T1" fmla="*/ 0 h 530"/>
                <a:gd name="T2" fmla="*/ 2147483647 w 94"/>
                <a:gd name="T3" fmla="*/ 2147483647 h 530"/>
                <a:gd name="T4" fmla="*/ 2147483647 w 94"/>
                <a:gd name="T5" fmla="*/ 2147483647 h 530"/>
                <a:gd name="T6" fmla="*/ 2147483647 w 94"/>
                <a:gd name="T7" fmla="*/ 2147483647 h 530"/>
                <a:gd name="T8" fmla="*/ 2147483647 w 94"/>
                <a:gd name="T9" fmla="*/ 2147483647 h 530"/>
                <a:gd name="T10" fmla="*/ 2147483647 w 94"/>
                <a:gd name="T11" fmla="*/ 2147483647 h 530"/>
                <a:gd name="T12" fmla="*/ 2147483647 w 94"/>
                <a:gd name="T13" fmla="*/ 2147483647 h 530"/>
                <a:gd name="T14" fmla="*/ 2147483647 w 94"/>
                <a:gd name="T15" fmla="*/ 2147483647 h 530"/>
                <a:gd name="T16" fmla="*/ 2147483647 w 94"/>
                <a:gd name="T17" fmla="*/ 2147483647 h 530"/>
                <a:gd name="T18" fmla="*/ 2147483647 w 94"/>
                <a:gd name="T19" fmla="*/ 2147483647 h 530"/>
                <a:gd name="T20" fmla="*/ 2147483647 w 94"/>
                <a:gd name="T21" fmla="*/ 2147483647 h 530"/>
                <a:gd name="T22" fmla="*/ 2147483647 w 94"/>
                <a:gd name="T23" fmla="*/ 2147483647 h 530"/>
                <a:gd name="T24" fmla="*/ 2147483647 w 9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530"/>
                <a:gd name="T41" fmla="*/ 94 w 9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Group 81"/>
            <p:cNvGrpSpPr>
              <a:grpSpLocks/>
            </p:cNvGrpSpPr>
            <p:nvPr/>
          </p:nvGrpSpPr>
          <p:grpSpPr bwMode="auto">
            <a:xfrm>
              <a:off x="4990632" y="4888240"/>
              <a:ext cx="421531" cy="393859"/>
              <a:chOff x="956" y="2283"/>
              <a:chExt cx="476" cy="711"/>
            </a:xfrm>
          </p:grpSpPr>
          <p:sp>
            <p:nvSpPr>
              <p:cNvPr id="78" name="Freeform 82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83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11"/>
                  <a:gd name="T41" fmla="*/ 171 w 171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84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85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" name="Group 86"/>
            <p:cNvGrpSpPr>
              <a:grpSpLocks/>
            </p:cNvGrpSpPr>
            <p:nvPr/>
          </p:nvGrpSpPr>
          <p:grpSpPr bwMode="auto">
            <a:xfrm>
              <a:off x="5852290" y="4881578"/>
              <a:ext cx="421531" cy="395340"/>
              <a:chOff x="1929" y="2272"/>
              <a:chExt cx="476" cy="713"/>
            </a:xfrm>
          </p:grpSpPr>
          <p:grpSp>
            <p:nvGrpSpPr>
              <p:cNvPr id="72" name="Group 87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6" name="Freeform 88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Freeform 89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" name="Group 90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74" name="Freeform 91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Freeform 92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9" name="Freeform 93"/>
            <p:cNvSpPr>
              <a:spLocks/>
            </p:cNvSpPr>
            <p:nvPr/>
          </p:nvSpPr>
          <p:spPr bwMode="auto">
            <a:xfrm>
              <a:off x="6272050" y="4878616"/>
              <a:ext cx="60219" cy="217659"/>
            </a:xfrm>
            <a:custGeom>
              <a:avLst/>
              <a:gdLst>
                <a:gd name="T0" fmla="*/ 0 w 68"/>
                <a:gd name="T1" fmla="*/ 2147483647 h 294"/>
                <a:gd name="T2" fmla="*/ 2147483647 w 68"/>
                <a:gd name="T3" fmla="*/ 2147483647 h 294"/>
                <a:gd name="T4" fmla="*/ 2147483647 w 68"/>
                <a:gd name="T5" fmla="*/ 2147483647 h 294"/>
                <a:gd name="T6" fmla="*/ 2147483647 w 68"/>
                <a:gd name="T7" fmla="*/ 2147483647 h 294"/>
                <a:gd name="T8" fmla="*/ 2147483647 w 68"/>
                <a:gd name="T9" fmla="*/ 2147483647 h 294"/>
                <a:gd name="T10" fmla="*/ 2147483647 w 68"/>
                <a:gd name="T11" fmla="*/ 2147483647 h 294"/>
                <a:gd name="T12" fmla="*/ 2147483647 w 68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94"/>
                <a:gd name="T23" fmla="*/ 68 w 68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4"/>
            <p:cNvSpPr>
              <a:spLocks/>
            </p:cNvSpPr>
            <p:nvPr/>
          </p:nvSpPr>
          <p:spPr bwMode="auto">
            <a:xfrm>
              <a:off x="6334040" y="4880837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5"/>
            <p:cNvSpPr>
              <a:spLocks/>
            </p:cNvSpPr>
            <p:nvPr/>
          </p:nvSpPr>
          <p:spPr bwMode="auto">
            <a:xfrm>
              <a:off x="6481930" y="4878616"/>
              <a:ext cx="62875" cy="215438"/>
            </a:xfrm>
            <a:custGeom>
              <a:avLst/>
              <a:gdLst>
                <a:gd name="T0" fmla="*/ 0 w 71"/>
                <a:gd name="T1" fmla="*/ 2147483647 h 291"/>
                <a:gd name="T2" fmla="*/ 2147483647 w 71"/>
                <a:gd name="T3" fmla="*/ 2147483647 h 291"/>
                <a:gd name="T4" fmla="*/ 2147483647 w 71"/>
                <a:gd name="T5" fmla="*/ 2147483647 h 291"/>
                <a:gd name="T6" fmla="*/ 2147483647 w 71"/>
                <a:gd name="T7" fmla="*/ 2147483647 h 291"/>
                <a:gd name="T8" fmla="*/ 2147483647 w 71"/>
                <a:gd name="T9" fmla="*/ 2147483647 h 291"/>
                <a:gd name="T10" fmla="*/ 2147483647 w 71"/>
                <a:gd name="T11" fmla="*/ 2147483647 h 291"/>
                <a:gd name="T12" fmla="*/ 2147483647 w 71"/>
                <a:gd name="T13" fmla="*/ 0 h 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1"/>
                <a:gd name="T23" fmla="*/ 71 w 71"/>
                <a:gd name="T24" fmla="*/ 291 h 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6"/>
            <p:cNvSpPr>
              <a:spLocks/>
            </p:cNvSpPr>
            <p:nvPr/>
          </p:nvSpPr>
          <p:spPr bwMode="auto">
            <a:xfrm>
              <a:off x="6546577" y="4880837"/>
              <a:ext cx="145233" cy="392379"/>
            </a:xfrm>
            <a:custGeom>
              <a:avLst/>
              <a:gdLst>
                <a:gd name="T0" fmla="*/ 0 w 164"/>
                <a:gd name="T1" fmla="*/ 0 h 530"/>
                <a:gd name="T2" fmla="*/ 2147483647 w 164"/>
                <a:gd name="T3" fmla="*/ 2147483647 h 530"/>
                <a:gd name="T4" fmla="*/ 2147483647 w 164"/>
                <a:gd name="T5" fmla="*/ 2147483647 h 530"/>
                <a:gd name="T6" fmla="*/ 2147483647 w 164"/>
                <a:gd name="T7" fmla="*/ 2147483647 h 530"/>
                <a:gd name="T8" fmla="*/ 2147483647 w 164"/>
                <a:gd name="T9" fmla="*/ 2147483647 h 530"/>
                <a:gd name="T10" fmla="*/ 2147483647 w 164"/>
                <a:gd name="T11" fmla="*/ 2147483647 h 530"/>
                <a:gd name="T12" fmla="*/ 2147483647 w 164"/>
                <a:gd name="T13" fmla="*/ 2147483647 h 530"/>
                <a:gd name="T14" fmla="*/ 2147483647 w 164"/>
                <a:gd name="T15" fmla="*/ 2147483647 h 530"/>
                <a:gd name="T16" fmla="*/ 2147483647 w 164"/>
                <a:gd name="T17" fmla="*/ 2147483647 h 530"/>
                <a:gd name="T18" fmla="*/ 2147483647 w 164"/>
                <a:gd name="T19" fmla="*/ 2147483647 h 530"/>
                <a:gd name="T20" fmla="*/ 2147483647 w 164"/>
                <a:gd name="T21" fmla="*/ 2147483647 h 530"/>
                <a:gd name="T22" fmla="*/ 2147483647 w 164"/>
                <a:gd name="T23" fmla="*/ 2147483647 h 530"/>
                <a:gd name="T24" fmla="*/ 2147483647 w 16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4"/>
                <a:gd name="T40" fmla="*/ 0 h 530"/>
                <a:gd name="T41" fmla="*/ 164 w 16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7"/>
            <p:cNvSpPr>
              <a:spLocks/>
            </p:cNvSpPr>
            <p:nvPr/>
          </p:nvSpPr>
          <p:spPr bwMode="auto">
            <a:xfrm>
              <a:off x="7961716" y="4883058"/>
              <a:ext cx="57562" cy="201372"/>
            </a:xfrm>
            <a:custGeom>
              <a:avLst/>
              <a:gdLst>
                <a:gd name="T0" fmla="*/ 0 w 65"/>
                <a:gd name="T1" fmla="*/ 2147483647 h 363"/>
                <a:gd name="T2" fmla="*/ 2147483647 w 65"/>
                <a:gd name="T3" fmla="*/ 2147483647 h 363"/>
                <a:gd name="T4" fmla="*/ 2147483647 w 65"/>
                <a:gd name="T5" fmla="*/ 2147483647 h 363"/>
                <a:gd name="T6" fmla="*/ 2147483647 w 65"/>
                <a:gd name="T7" fmla="*/ 2147483647 h 363"/>
                <a:gd name="T8" fmla="*/ 2147483647 w 65"/>
                <a:gd name="T9" fmla="*/ 2147483647 h 363"/>
                <a:gd name="T10" fmla="*/ 2147483647 w 65"/>
                <a:gd name="T11" fmla="*/ 2147483647 h 363"/>
                <a:gd name="T12" fmla="*/ 2147483647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98"/>
            <p:cNvSpPr>
              <a:spLocks/>
            </p:cNvSpPr>
            <p:nvPr/>
          </p:nvSpPr>
          <p:spPr bwMode="auto">
            <a:xfrm>
              <a:off x="8020164" y="4885279"/>
              <a:ext cx="154089" cy="392379"/>
            </a:xfrm>
            <a:custGeom>
              <a:avLst/>
              <a:gdLst>
                <a:gd name="T0" fmla="*/ 0 w 174"/>
                <a:gd name="T1" fmla="*/ 0 h 530"/>
                <a:gd name="T2" fmla="*/ 2147483647 w 174"/>
                <a:gd name="T3" fmla="*/ 2147483647 h 530"/>
                <a:gd name="T4" fmla="*/ 2147483647 w 174"/>
                <a:gd name="T5" fmla="*/ 2147483647 h 530"/>
                <a:gd name="T6" fmla="*/ 2147483647 w 174"/>
                <a:gd name="T7" fmla="*/ 2147483647 h 530"/>
                <a:gd name="T8" fmla="*/ 2147483647 w 174"/>
                <a:gd name="T9" fmla="*/ 2147483647 h 530"/>
                <a:gd name="T10" fmla="*/ 2147483647 w 174"/>
                <a:gd name="T11" fmla="*/ 2147483647 h 530"/>
                <a:gd name="T12" fmla="*/ 2147483647 w 174"/>
                <a:gd name="T13" fmla="*/ 2147483647 h 530"/>
                <a:gd name="T14" fmla="*/ 2147483647 w 174"/>
                <a:gd name="T15" fmla="*/ 2147483647 h 530"/>
                <a:gd name="T16" fmla="*/ 2147483647 w 174"/>
                <a:gd name="T17" fmla="*/ 2147483647 h 530"/>
                <a:gd name="T18" fmla="*/ 2147483647 w 174"/>
                <a:gd name="T19" fmla="*/ 2147483647 h 530"/>
                <a:gd name="T20" fmla="*/ 2147483647 w 174"/>
                <a:gd name="T21" fmla="*/ 2147483647 h 530"/>
                <a:gd name="T22" fmla="*/ 2147483647 w 174"/>
                <a:gd name="T23" fmla="*/ 2147483647 h 530"/>
                <a:gd name="T24" fmla="*/ 2147483647 w 17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"/>
                <a:gd name="T40" fmla="*/ 0 h 530"/>
                <a:gd name="T41" fmla="*/ 174 w 17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99"/>
            <p:cNvSpPr>
              <a:spLocks/>
            </p:cNvSpPr>
            <p:nvPr/>
          </p:nvSpPr>
          <p:spPr bwMode="auto">
            <a:xfrm>
              <a:off x="8174253" y="4883058"/>
              <a:ext cx="56676" cy="20137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00"/>
            <p:cNvSpPr>
              <a:spLocks/>
            </p:cNvSpPr>
            <p:nvPr/>
          </p:nvSpPr>
          <p:spPr bwMode="auto">
            <a:xfrm>
              <a:off x="8231815" y="4885279"/>
              <a:ext cx="154974" cy="392379"/>
            </a:xfrm>
            <a:custGeom>
              <a:avLst/>
              <a:gdLst>
                <a:gd name="T0" fmla="*/ 0 w 175"/>
                <a:gd name="T1" fmla="*/ 0 h 530"/>
                <a:gd name="T2" fmla="*/ 2147483647 w 175"/>
                <a:gd name="T3" fmla="*/ 2147483647 h 530"/>
                <a:gd name="T4" fmla="*/ 2147483647 w 175"/>
                <a:gd name="T5" fmla="*/ 2147483647 h 530"/>
                <a:gd name="T6" fmla="*/ 2147483647 w 175"/>
                <a:gd name="T7" fmla="*/ 2147483647 h 530"/>
                <a:gd name="T8" fmla="*/ 2147483647 w 175"/>
                <a:gd name="T9" fmla="*/ 2147483647 h 530"/>
                <a:gd name="T10" fmla="*/ 2147483647 w 175"/>
                <a:gd name="T11" fmla="*/ 2147483647 h 530"/>
                <a:gd name="T12" fmla="*/ 2147483647 w 175"/>
                <a:gd name="T13" fmla="*/ 2147483647 h 530"/>
                <a:gd name="T14" fmla="*/ 2147483647 w 175"/>
                <a:gd name="T15" fmla="*/ 2147483647 h 530"/>
                <a:gd name="T16" fmla="*/ 2147483647 w 175"/>
                <a:gd name="T17" fmla="*/ 2147483647 h 530"/>
                <a:gd name="T18" fmla="*/ 2147483647 w 175"/>
                <a:gd name="T19" fmla="*/ 2147483647 h 530"/>
                <a:gd name="T20" fmla="*/ 2147483647 w 175"/>
                <a:gd name="T21" fmla="*/ 2147483647 h 530"/>
                <a:gd name="T22" fmla="*/ 2147483647 w 175"/>
                <a:gd name="T23" fmla="*/ 2147483647 h 530"/>
                <a:gd name="T24" fmla="*/ 2147483647 w 17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5"/>
                <a:gd name="T40" fmla="*/ 0 h 530"/>
                <a:gd name="T41" fmla="*/ 175 w 17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01"/>
            <p:cNvSpPr>
              <a:spLocks/>
            </p:cNvSpPr>
            <p:nvPr/>
          </p:nvSpPr>
          <p:spPr bwMode="auto">
            <a:xfrm>
              <a:off x="8383247" y="4880097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102"/>
            <p:cNvSpPr>
              <a:spLocks/>
            </p:cNvSpPr>
            <p:nvPr/>
          </p:nvSpPr>
          <p:spPr bwMode="auto">
            <a:xfrm>
              <a:off x="8443466" y="4882318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9" name="Group 103"/>
            <p:cNvGrpSpPr>
              <a:grpSpLocks/>
            </p:cNvGrpSpPr>
            <p:nvPr/>
          </p:nvGrpSpPr>
          <p:grpSpPr bwMode="auto">
            <a:xfrm>
              <a:off x="8594013" y="4880097"/>
              <a:ext cx="210765" cy="395340"/>
              <a:chOff x="5025" y="2269"/>
              <a:chExt cx="238" cy="713"/>
            </a:xfrm>
          </p:grpSpPr>
          <p:sp>
            <p:nvSpPr>
              <p:cNvPr id="70" name="Freeform 104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105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056089" y="5420543"/>
            <a:ext cx="3754001" cy="406445"/>
            <a:chOff x="4980005" y="5420543"/>
            <a:chExt cx="3830086" cy="406445"/>
          </a:xfrm>
        </p:grpSpPr>
        <p:grpSp>
          <p:nvGrpSpPr>
            <p:cNvPr id="89" name="Group 106"/>
            <p:cNvGrpSpPr>
              <a:grpSpLocks/>
            </p:cNvGrpSpPr>
            <p:nvPr/>
          </p:nvGrpSpPr>
          <p:grpSpPr bwMode="auto">
            <a:xfrm>
              <a:off x="4980005" y="5423504"/>
              <a:ext cx="209880" cy="395340"/>
              <a:chOff x="944" y="3250"/>
              <a:chExt cx="237" cy="713"/>
            </a:xfrm>
          </p:grpSpPr>
          <p:sp>
            <p:nvSpPr>
              <p:cNvPr id="134" name="Freeform 107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Freeform 108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5190770" y="5423504"/>
              <a:ext cx="58448" cy="201372"/>
            </a:xfrm>
            <a:custGeom>
              <a:avLst/>
              <a:gdLst>
                <a:gd name="T0" fmla="*/ 0 w 66"/>
                <a:gd name="T1" fmla="*/ 2147483647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0"/>
            <p:cNvSpPr>
              <a:spLocks/>
            </p:cNvSpPr>
            <p:nvPr/>
          </p:nvSpPr>
          <p:spPr bwMode="auto">
            <a:xfrm>
              <a:off x="5250103" y="5424985"/>
              <a:ext cx="163831" cy="393119"/>
            </a:xfrm>
            <a:custGeom>
              <a:avLst/>
              <a:gdLst>
                <a:gd name="T0" fmla="*/ 0 w 185"/>
                <a:gd name="T1" fmla="*/ 2147483647 h 531"/>
                <a:gd name="T2" fmla="*/ 2147483647 w 185"/>
                <a:gd name="T3" fmla="*/ 0 h 531"/>
                <a:gd name="T4" fmla="*/ 2147483647 w 185"/>
                <a:gd name="T5" fmla="*/ 2147483647 h 531"/>
                <a:gd name="T6" fmla="*/ 2147483647 w 185"/>
                <a:gd name="T7" fmla="*/ 2147483647 h 531"/>
                <a:gd name="T8" fmla="*/ 2147483647 w 185"/>
                <a:gd name="T9" fmla="*/ 2147483647 h 531"/>
                <a:gd name="T10" fmla="*/ 2147483647 w 185"/>
                <a:gd name="T11" fmla="*/ 2147483647 h 531"/>
                <a:gd name="T12" fmla="*/ 2147483647 w 185"/>
                <a:gd name="T13" fmla="*/ 2147483647 h 531"/>
                <a:gd name="T14" fmla="*/ 2147483647 w 185"/>
                <a:gd name="T15" fmla="*/ 2147483647 h 531"/>
                <a:gd name="T16" fmla="*/ 2147483647 w 185"/>
                <a:gd name="T17" fmla="*/ 2147483647 h 531"/>
                <a:gd name="T18" fmla="*/ 2147483647 w 185"/>
                <a:gd name="T19" fmla="*/ 2147483647 h 531"/>
                <a:gd name="T20" fmla="*/ 2147483647 w 185"/>
                <a:gd name="T21" fmla="*/ 2147483647 h 531"/>
                <a:gd name="T22" fmla="*/ 2147483647 w 185"/>
                <a:gd name="T23" fmla="*/ 2147483647 h 531"/>
                <a:gd name="T24" fmla="*/ 2147483647 w 185"/>
                <a:gd name="T25" fmla="*/ 2147483647 h 5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531"/>
                <a:gd name="T41" fmla="*/ 185 w 185"/>
                <a:gd name="T42" fmla="*/ 531 h 5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" name="Group 111"/>
            <p:cNvGrpSpPr>
              <a:grpSpLocks/>
            </p:cNvGrpSpPr>
            <p:nvPr/>
          </p:nvGrpSpPr>
          <p:grpSpPr bwMode="auto">
            <a:xfrm>
              <a:off x="5415705" y="5423504"/>
              <a:ext cx="209880" cy="395340"/>
              <a:chOff x="1436" y="3250"/>
              <a:chExt cx="237" cy="713"/>
            </a:xfrm>
          </p:grpSpPr>
          <p:sp>
            <p:nvSpPr>
              <p:cNvPr id="132" name="Freeform 112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13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5626471" y="5617473"/>
              <a:ext cx="58448" cy="201372"/>
            </a:xfrm>
            <a:custGeom>
              <a:avLst/>
              <a:gdLst>
                <a:gd name="T0" fmla="*/ 0 w 66"/>
                <a:gd name="T1" fmla="*/ 0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15"/>
            <p:cNvSpPr>
              <a:spLocks/>
            </p:cNvSpPr>
            <p:nvPr/>
          </p:nvSpPr>
          <p:spPr bwMode="auto">
            <a:xfrm>
              <a:off x="5685803" y="5423504"/>
              <a:ext cx="161174" cy="392379"/>
            </a:xfrm>
            <a:custGeom>
              <a:avLst/>
              <a:gdLst>
                <a:gd name="T0" fmla="*/ 0 w 182"/>
                <a:gd name="T1" fmla="*/ 2147483647 h 530"/>
                <a:gd name="T2" fmla="*/ 2147483647 w 182"/>
                <a:gd name="T3" fmla="*/ 2147483647 h 530"/>
                <a:gd name="T4" fmla="*/ 2147483647 w 182"/>
                <a:gd name="T5" fmla="*/ 2147483647 h 530"/>
                <a:gd name="T6" fmla="*/ 2147483647 w 182"/>
                <a:gd name="T7" fmla="*/ 2147483647 h 530"/>
                <a:gd name="T8" fmla="*/ 2147483647 w 182"/>
                <a:gd name="T9" fmla="*/ 2147483647 h 530"/>
                <a:gd name="T10" fmla="*/ 2147483647 w 182"/>
                <a:gd name="T11" fmla="*/ 2147483647 h 530"/>
                <a:gd name="T12" fmla="*/ 2147483647 w 182"/>
                <a:gd name="T13" fmla="*/ 2147483647 h 530"/>
                <a:gd name="T14" fmla="*/ 2147483647 w 182"/>
                <a:gd name="T15" fmla="*/ 2147483647 h 530"/>
                <a:gd name="T16" fmla="*/ 2147483647 w 182"/>
                <a:gd name="T17" fmla="*/ 2147483647 h 530"/>
                <a:gd name="T18" fmla="*/ 2147483647 w 182"/>
                <a:gd name="T19" fmla="*/ 0 h 530"/>
                <a:gd name="T20" fmla="*/ 2147483647 w 182"/>
                <a:gd name="T21" fmla="*/ 2147483647 h 530"/>
                <a:gd name="T22" fmla="*/ 2147483647 w 182"/>
                <a:gd name="T23" fmla="*/ 2147483647 h 530"/>
                <a:gd name="T24" fmla="*/ 2147483647 w 182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530"/>
                <a:gd name="T41" fmla="*/ 182 w 182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5852290" y="5424985"/>
              <a:ext cx="61990" cy="213217"/>
            </a:xfrm>
            <a:custGeom>
              <a:avLst/>
              <a:gdLst>
                <a:gd name="T0" fmla="*/ 0 w 70"/>
                <a:gd name="T1" fmla="*/ 2147483647 h 288"/>
                <a:gd name="T2" fmla="*/ 2147483647 w 70"/>
                <a:gd name="T3" fmla="*/ 2147483647 h 288"/>
                <a:gd name="T4" fmla="*/ 2147483647 w 70"/>
                <a:gd name="T5" fmla="*/ 2147483647 h 288"/>
                <a:gd name="T6" fmla="*/ 2147483647 w 70"/>
                <a:gd name="T7" fmla="*/ 2147483647 h 288"/>
                <a:gd name="T8" fmla="*/ 2147483647 w 70"/>
                <a:gd name="T9" fmla="*/ 2147483647 h 288"/>
                <a:gd name="T10" fmla="*/ 2147483647 w 70"/>
                <a:gd name="T11" fmla="*/ 2147483647 h 288"/>
                <a:gd name="T12" fmla="*/ 2147483647 w 70"/>
                <a:gd name="T13" fmla="*/ 0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288"/>
                <a:gd name="T23" fmla="*/ 70 w 70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5916051" y="5425725"/>
              <a:ext cx="152318" cy="393119"/>
            </a:xfrm>
            <a:custGeom>
              <a:avLst/>
              <a:gdLst>
                <a:gd name="T0" fmla="*/ 0 w 172"/>
                <a:gd name="T1" fmla="*/ 0 h 709"/>
                <a:gd name="T2" fmla="*/ 2147483647 w 172"/>
                <a:gd name="T3" fmla="*/ 2147483647 h 709"/>
                <a:gd name="T4" fmla="*/ 2147483647 w 172"/>
                <a:gd name="T5" fmla="*/ 2147483647 h 709"/>
                <a:gd name="T6" fmla="*/ 2147483647 w 172"/>
                <a:gd name="T7" fmla="*/ 2147483647 h 709"/>
                <a:gd name="T8" fmla="*/ 2147483647 w 172"/>
                <a:gd name="T9" fmla="*/ 2147483647 h 709"/>
                <a:gd name="T10" fmla="*/ 2147483647 w 172"/>
                <a:gd name="T11" fmla="*/ 2147483647 h 709"/>
                <a:gd name="T12" fmla="*/ 2147483647 w 172"/>
                <a:gd name="T13" fmla="*/ 2147483647 h 709"/>
                <a:gd name="T14" fmla="*/ 2147483647 w 172"/>
                <a:gd name="T15" fmla="*/ 2147483647 h 709"/>
                <a:gd name="T16" fmla="*/ 2147483647 w 172"/>
                <a:gd name="T17" fmla="*/ 2147483647 h 709"/>
                <a:gd name="T18" fmla="*/ 2147483647 w 172"/>
                <a:gd name="T19" fmla="*/ 2147483647 h 709"/>
                <a:gd name="T20" fmla="*/ 2147483647 w 172"/>
                <a:gd name="T21" fmla="*/ 2147483647 h 709"/>
                <a:gd name="T22" fmla="*/ 2147483647 w 172"/>
                <a:gd name="T23" fmla="*/ 2147483647 h 709"/>
                <a:gd name="T24" fmla="*/ 2147483647 w 172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09"/>
                <a:gd name="T41" fmla="*/ 172 w 172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6070140" y="5430167"/>
              <a:ext cx="56676" cy="20063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19"/>
            <p:cNvSpPr>
              <a:spLocks/>
            </p:cNvSpPr>
            <p:nvPr/>
          </p:nvSpPr>
          <p:spPr bwMode="auto">
            <a:xfrm>
              <a:off x="6129474" y="5428687"/>
              <a:ext cx="155860" cy="392379"/>
            </a:xfrm>
            <a:custGeom>
              <a:avLst/>
              <a:gdLst>
                <a:gd name="T0" fmla="*/ 0 w 176"/>
                <a:gd name="T1" fmla="*/ 0 h 708"/>
                <a:gd name="T2" fmla="*/ 2147483647 w 176"/>
                <a:gd name="T3" fmla="*/ 2147483647 h 708"/>
                <a:gd name="T4" fmla="*/ 2147483647 w 176"/>
                <a:gd name="T5" fmla="*/ 2147483647 h 708"/>
                <a:gd name="T6" fmla="*/ 2147483647 w 176"/>
                <a:gd name="T7" fmla="*/ 2147483647 h 708"/>
                <a:gd name="T8" fmla="*/ 2147483647 w 176"/>
                <a:gd name="T9" fmla="*/ 2147483647 h 708"/>
                <a:gd name="T10" fmla="*/ 2147483647 w 176"/>
                <a:gd name="T11" fmla="*/ 2147483647 h 708"/>
                <a:gd name="T12" fmla="*/ 2147483647 w 176"/>
                <a:gd name="T13" fmla="*/ 2147483647 h 708"/>
                <a:gd name="T14" fmla="*/ 2147483647 w 176"/>
                <a:gd name="T15" fmla="*/ 2147483647 h 708"/>
                <a:gd name="T16" fmla="*/ 2147483647 w 176"/>
                <a:gd name="T17" fmla="*/ 2147483647 h 708"/>
                <a:gd name="T18" fmla="*/ 2147483647 w 176"/>
                <a:gd name="T19" fmla="*/ 2147483647 h 708"/>
                <a:gd name="T20" fmla="*/ 2147483647 w 176"/>
                <a:gd name="T21" fmla="*/ 2147483647 h 708"/>
                <a:gd name="T22" fmla="*/ 2147483647 w 176"/>
                <a:gd name="T23" fmla="*/ 2147483647 h 708"/>
                <a:gd name="T24" fmla="*/ 2147483647 w 176"/>
                <a:gd name="T25" fmla="*/ 2147483647 h 7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708"/>
                <a:gd name="T41" fmla="*/ 176 w 176"/>
                <a:gd name="T42" fmla="*/ 708 h 7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0"/>
            <p:cNvSpPr>
              <a:spLocks/>
            </p:cNvSpPr>
            <p:nvPr/>
          </p:nvSpPr>
          <p:spPr bwMode="auto">
            <a:xfrm>
              <a:off x="6286219" y="5433129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21"/>
            <p:cNvSpPr>
              <a:spLocks/>
            </p:cNvSpPr>
            <p:nvPr/>
          </p:nvSpPr>
          <p:spPr bwMode="auto">
            <a:xfrm>
              <a:off x="6349095" y="5432388"/>
              <a:ext cx="148776" cy="39237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22"/>
            <p:cNvSpPr>
              <a:spLocks/>
            </p:cNvSpPr>
            <p:nvPr/>
          </p:nvSpPr>
          <p:spPr bwMode="auto">
            <a:xfrm>
              <a:off x="6498756" y="5433129"/>
              <a:ext cx="61105" cy="201372"/>
            </a:xfrm>
            <a:custGeom>
              <a:avLst/>
              <a:gdLst>
                <a:gd name="T0" fmla="*/ 0 w 69"/>
                <a:gd name="T1" fmla="*/ 2147483647 h 363"/>
                <a:gd name="T2" fmla="*/ 2147483647 w 69"/>
                <a:gd name="T3" fmla="*/ 2147483647 h 363"/>
                <a:gd name="T4" fmla="*/ 2147483647 w 69"/>
                <a:gd name="T5" fmla="*/ 2147483647 h 363"/>
                <a:gd name="T6" fmla="*/ 2147483647 w 69"/>
                <a:gd name="T7" fmla="*/ 2147483647 h 363"/>
                <a:gd name="T8" fmla="*/ 2147483647 w 69"/>
                <a:gd name="T9" fmla="*/ 2147483647 h 363"/>
                <a:gd name="T10" fmla="*/ 2147483647 w 69"/>
                <a:gd name="T11" fmla="*/ 2147483647 h 363"/>
                <a:gd name="T12" fmla="*/ 2147483647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23"/>
            <p:cNvSpPr>
              <a:spLocks/>
            </p:cNvSpPr>
            <p:nvPr/>
          </p:nvSpPr>
          <p:spPr bwMode="auto">
            <a:xfrm>
              <a:off x="6562517" y="5430908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Group 124"/>
            <p:cNvGrpSpPr>
              <a:grpSpLocks/>
            </p:cNvGrpSpPr>
            <p:nvPr/>
          </p:nvGrpSpPr>
          <p:grpSpPr bwMode="auto">
            <a:xfrm>
              <a:off x="6710407" y="5432388"/>
              <a:ext cx="208108" cy="394600"/>
              <a:chOff x="2898" y="3265"/>
              <a:chExt cx="235" cy="713"/>
            </a:xfrm>
          </p:grpSpPr>
          <p:sp>
            <p:nvSpPr>
              <p:cNvPr id="130" name="Freeform 125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26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709"/>
                  <a:gd name="T41" fmla="*/ 170 w 170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Freeform 127"/>
            <p:cNvSpPr>
              <a:spLocks/>
            </p:cNvSpPr>
            <p:nvPr/>
          </p:nvSpPr>
          <p:spPr bwMode="auto">
            <a:xfrm>
              <a:off x="6917630" y="5618953"/>
              <a:ext cx="55791" cy="201372"/>
            </a:xfrm>
            <a:custGeom>
              <a:avLst/>
              <a:gdLst>
                <a:gd name="T0" fmla="*/ 0 w 63"/>
                <a:gd name="T1" fmla="*/ 0 h 363"/>
                <a:gd name="T2" fmla="*/ 2147483647 w 63"/>
                <a:gd name="T3" fmla="*/ 2147483647 h 363"/>
                <a:gd name="T4" fmla="*/ 2147483647 w 63"/>
                <a:gd name="T5" fmla="*/ 2147483647 h 363"/>
                <a:gd name="T6" fmla="*/ 2147483647 w 63"/>
                <a:gd name="T7" fmla="*/ 2147483647 h 363"/>
                <a:gd name="T8" fmla="*/ 2147483647 w 63"/>
                <a:gd name="T9" fmla="*/ 2147483647 h 363"/>
                <a:gd name="T10" fmla="*/ 2147483647 w 63"/>
                <a:gd name="T11" fmla="*/ 2147483647 h 363"/>
                <a:gd name="T12" fmla="*/ 2147483647 w 63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63"/>
                <a:gd name="T23" fmla="*/ 63 w 6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28"/>
            <p:cNvSpPr>
              <a:spLocks/>
            </p:cNvSpPr>
            <p:nvPr/>
          </p:nvSpPr>
          <p:spPr bwMode="auto">
            <a:xfrm>
              <a:off x="6974307" y="5432388"/>
              <a:ext cx="149661" cy="392379"/>
            </a:xfrm>
            <a:custGeom>
              <a:avLst/>
              <a:gdLst>
                <a:gd name="T0" fmla="*/ 0 w 169"/>
                <a:gd name="T1" fmla="*/ 2147483647 h 709"/>
                <a:gd name="T2" fmla="*/ 2147483647 w 169"/>
                <a:gd name="T3" fmla="*/ 2147483647 h 709"/>
                <a:gd name="T4" fmla="*/ 2147483647 w 169"/>
                <a:gd name="T5" fmla="*/ 2147483647 h 709"/>
                <a:gd name="T6" fmla="*/ 2147483647 w 169"/>
                <a:gd name="T7" fmla="*/ 2147483647 h 709"/>
                <a:gd name="T8" fmla="*/ 2147483647 w 169"/>
                <a:gd name="T9" fmla="*/ 2147483647 h 709"/>
                <a:gd name="T10" fmla="*/ 2147483647 w 169"/>
                <a:gd name="T11" fmla="*/ 2147483647 h 709"/>
                <a:gd name="T12" fmla="*/ 2147483647 w 169"/>
                <a:gd name="T13" fmla="*/ 2147483647 h 709"/>
                <a:gd name="T14" fmla="*/ 2147483647 w 169"/>
                <a:gd name="T15" fmla="*/ 2147483647 h 709"/>
                <a:gd name="T16" fmla="*/ 2147483647 w 169"/>
                <a:gd name="T17" fmla="*/ 2147483647 h 709"/>
                <a:gd name="T18" fmla="*/ 2147483647 w 169"/>
                <a:gd name="T19" fmla="*/ 0 h 709"/>
                <a:gd name="T20" fmla="*/ 2147483647 w 169"/>
                <a:gd name="T21" fmla="*/ 2147483647 h 709"/>
                <a:gd name="T22" fmla="*/ 2147483647 w 169"/>
                <a:gd name="T23" fmla="*/ 2147483647 h 709"/>
                <a:gd name="T24" fmla="*/ 2147483647 w 169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" name="Group 129"/>
            <p:cNvGrpSpPr>
              <a:grpSpLocks/>
            </p:cNvGrpSpPr>
            <p:nvPr/>
          </p:nvGrpSpPr>
          <p:grpSpPr bwMode="auto">
            <a:xfrm>
              <a:off x="7123968" y="5427206"/>
              <a:ext cx="416218" cy="394600"/>
              <a:chOff x="3365" y="3256"/>
              <a:chExt cx="470" cy="713"/>
            </a:xfrm>
          </p:grpSpPr>
          <p:grpSp>
            <p:nvGrpSpPr>
              <p:cNvPr id="124" name="Group 130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8" name="Freeform 131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363"/>
                    <a:gd name="T23" fmla="*/ 66 w 6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" name="Freeform 132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133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6" name="Freeform 134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"/>
                    <a:gd name="T22" fmla="*/ 0 h 363"/>
                    <a:gd name="T23" fmla="*/ 68 w 68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135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" name="Group 136"/>
            <p:cNvGrpSpPr>
              <a:grpSpLocks/>
            </p:cNvGrpSpPr>
            <p:nvPr/>
          </p:nvGrpSpPr>
          <p:grpSpPr bwMode="auto">
            <a:xfrm>
              <a:off x="7538414" y="5422024"/>
              <a:ext cx="207223" cy="395340"/>
              <a:chOff x="3833" y="3247"/>
              <a:chExt cx="234" cy="713"/>
            </a:xfrm>
          </p:grpSpPr>
          <p:sp>
            <p:nvSpPr>
              <p:cNvPr id="122" name="Freeform 137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Freeform 138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"/>
                  <a:gd name="T40" fmla="*/ 0 h 709"/>
                  <a:gd name="T41" fmla="*/ 169 w 169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8" name="Freeform 139"/>
            <p:cNvSpPr>
              <a:spLocks/>
            </p:cNvSpPr>
            <p:nvPr/>
          </p:nvSpPr>
          <p:spPr bwMode="auto">
            <a:xfrm>
              <a:off x="7746523" y="5615992"/>
              <a:ext cx="56676" cy="200631"/>
            </a:xfrm>
            <a:custGeom>
              <a:avLst/>
              <a:gdLst>
                <a:gd name="T0" fmla="*/ 0 w 64"/>
                <a:gd name="T1" fmla="*/ 0 h 271"/>
                <a:gd name="T2" fmla="*/ 2147483647 w 64"/>
                <a:gd name="T3" fmla="*/ 2147483647 h 271"/>
                <a:gd name="T4" fmla="*/ 2147483647 w 64"/>
                <a:gd name="T5" fmla="*/ 2147483647 h 271"/>
                <a:gd name="T6" fmla="*/ 2147483647 w 64"/>
                <a:gd name="T7" fmla="*/ 2147483647 h 271"/>
                <a:gd name="T8" fmla="*/ 2147483647 w 64"/>
                <a:gd name="T9" fmla="*/ 2147483647 h 271"/>
                <a:gd name="T10" fmla="*/ 2147483647 w 64"/>
                <a:gd name="T11" fmla="*/ 2147483647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271"/>
                <a:gd name="T20" fmla="*/ 64 w 6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40"/>
            <p:cNvSpPr>
              <a:spLocks/>
            </p:cNvSpPr>
            <p:nvPr/>
          </p:nvSpPr>
          <p:spPr bwMode="auto">
            <a:xfrm>
              <a:off x="7804971" y="5422024"/>
              <a:ext cx="156745" cy="392379"/>
            </a:xfrm>
            <a:custGeom>
              <a:avLst/>
              <a:gdLst>
                <a:gd name="T0" fmla="*/ 0 w 177"/>
                <a:gd name="T1" fmla="*/ 2147483647 h 530"/>
                <a:gd name="T2" fmla="*/ 2147483647 w 177"/>
                <a:gd name="T3" fmla="*/ 2147483647 h 530"/>
                <a:gd name="T4" fmla="*/ 2147483647 w 177"/>
                <a:gd name="T5" fmla="*/ 2147483647 h 530"/>
                <a:gd name="T6" fmla="*/ 2147483647 w 177"/>
                <a:gd name="T7" fmla="*/ 2147483647 h 530"/>
                <a:gd name="T8" fmla="*/ 2147483647 w 177"/>
                <a:gd name="T9" fmla="*/ 2147483647 h 530"/>
                <a:gd name="T10" fmla="*/ 2147483647 w 177"/>
                <a:gd name="T11" fmla="*/ 2147483647 h 530"/>
                <a:gd name="T12" fmla="*/ 2147483647 w 177"/>
                <a:gd name="T13" fmla="*/ 2147483647 h 530"/>
                <a:gd name="T14" fmla="*/ 2147483647 w 177"/>
                <a:gd name="T15" fmla="*/ 2147483647 h 530"/>
                <a:gd name="T16" fmla="*/ 2147483647 w 177"/>
                <a:gd name="T17" fmla="*/ 2147483647 h 530"/>
                <a:gd name="T18" fmla="*/ 2147483647 w 177"/>
                <a:gd name="T19" fmla="*/ 0 h 530"/>
                <a:gd name="T20" fmla="*/ 2147483647 w 177"/>
                <a:gd name="T21" fmla="*/ 2147483647 h 530"/>
                <a:gd name="T22" fmla="*/ 2147483647 w 177"/>
                <a:gd name="T23" fmla="*/ 2147483647 h 530"/>
                <a:gd name="T24" fmla="*/ 2147483647 w 17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530"/>
                <a:gd name="T41" fmla="*/ 177 w 17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" name="Group 141"/>
            <p:cNvGrpSpPr>
              <a:grpSpLocks/>
            </p:cNvGrpSpPr>
            <p:nvPr/>
          </p:nvGrpSpPr>
          <p:grpSpPr bwMode="auto">
            <a:xfrm>
              <a:off x="7967030" y="5423504"/>
              <a:ext cx="421531" cy="395340"/>
              <a:chOff x="4317" y="3250"/>
              <a:chExt cx="476" cy="713"/>
            </a:xfrm>
          </p:grpSpPr>
          <p:grpSp>
            <p:nvGrpSpPr>
              <p:cNvPr id="116" name="Group 142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20" name="Freeform 143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44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7" name="Group 145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8" name="Freeform 146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47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1" name="Freeform 148"/>
            <p:cNvSpPr>
              <a:spLocks/>
            </p:cNvSpPr>
            <p:nvPr/>
          </p:nvSpPr>
          <p:spPr bwMode="auto">
            <a:xfrm>
              <a:off x="8384133" y="5420543"/>
              <a:ext cx="62875" cy="228764"/>
            </a:xfrm>
            <a:custGeom>
              <a:avLst/>
              <a:gdLst>
                <a:gd name="T0" fmla="*/ 0 w 71"/>
                <a:gd name="T1" fmla="*/ 2147483647 h 309"/>
                <a:gd name="T2" fmla="*/ 2147483647 w 71"/>
                <a:gd name="T3" fmla="*/ 2147483647 h 309"/>
                <a:gd name="T4" fmla="*/ 2147483647 w 71"/>
                <a:gd name="T5" fmla="*/ 2147483647 h 309"/>
                <a:gd name="T6" fmla="*/ 2147483647 w 71"/>
                <a:gd name="T7" fmla="*/ 2147483647 h 309"/>
                <a:gd name="T8" fmla="*/ 2147483647 w 71"/>
                <a:gd name="T9" fmla="*/ 2147483647 h 309"/>
                <a:gd name="T10" fmla="*/ 2147483647 w 71"/>
                <a:gd name="T11" fmla="*/ 2147483647 h 309"/>
                <a:gd name="T12" fmla="*/ 2147483647 w 7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09"/>
                <a:gd name="T23" fmla="*/ 71 w 7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49"/>
            <p:cNvSpPr>
              <a:spLocks/>
            </p:cNvSpPr>
            <p:nvPr/>
          </p:nvSpPr>
          <p:spPr bwMode="auto">
            <a:xfrm>
              <a:off x="8448779" y="5422764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" name="Group 150"/>
            <p:cNvGrpSpPr>
              <a:grpSpLocks/>
            </p:cNvGrpSpPr>
            <p:nvPr/>
          </p:nvGrpSpPr>
          <p:grpSpPr bwMode="auto">
            <a:xfrm>
              <a:off x="8599326" y="5420543"/>
              <a:ext cx="210765" cy="395340"/>
              <a:chOff x="5031" y="3244"/>
              <a:chExt cx="238" cy="713"/>
            </a:xfrm>
          </p:grpSpPr>
          <p:sp>
            <p:nvSpPr>
              <p:cNvPr id="114" name="Freeform 151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Freeform 152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6" name="组合 135"/>
          <p:cNvGrpSpPr/>
          <p:nvPr/>
        </p:nvGrpSpPr>
        <p:grpSpPr>
          <a:xfrm>
            <a:off x="5046830" y="4308755"/>
            <a:ext cx="3791823" cy="395340"/>
            <a:chOff x="5046830" y="4308755"/>
            <a:chExt cx="3791823" cy="395340"/>
          </a:xfrm>
        </p:grpSpPr>
        <p:sp>
          <p:nvSpPr>
            <p:cNvPr id="137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179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1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173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7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8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75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2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6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171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7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9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160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7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1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63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2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1" name="Rectangle 153"/>
          <p:cNvSpPr>
            <a:spLocks noChangeArrowheads="1"/>
          </p:cNvSpPr>
          <p:nvPr/>
        </p:nvSpPr>
        <p:spPr bwMode="auto">
          <a:xfrm>
            <a:off x="2539871" y="370686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182" name="Rectangle 153"/>
          <p:cNvSpPr>
            <a:spLocks noChangeArrowheads="1"/>
          </p:cNvSpPr>
          <p:nvPr/>
        </p:nvSpPr>
        <p:spPr bwMode="auto">
          <a:xfrm>
            <a:off x="4353074" y="441844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调幅</a:t>
            </a:r>
          </a:p>
        </p:txBody>
      </p:sp>
      <p:sp>
        <p:nvSpPr>
          <p:cNvPr id="183" name="Rectangle 153"/>
          <p:cNvSpPr>
            <a:spLocks noChangeArrowheads="1"/>
          </p:cNvSpPr>
          <p:nvPr/>
        </p:nvSpPr>
        <p:spPr bwMode="auto">
          <a:xfrm>
            <a:off x="4353074" y="497040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调频</a:t>
            </a:r>
          </a:p>
        </p:txBody>
      </p:sp>
      <p:sp>
        <p:nvSpPr>
          <p:cNvPr id="184" name="Rectangle 153"/>
          <p:cNvSpPr>
            <a:spLocks noChangeArrowheads="1"/>
          </p:cNvSpPr>
          <p:nvPr/>
        </p:nvSpPr>
        <p:spPr bwMode="auto">
          <a:xfrm>
            <a:off x="4353074" y="548631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调相</a:t>
            </a:r>
          </a:p>
        </p:txBody>
      </p:sp>
      <p:sp>
        <p:nvSpPr>
          <p:cNvPr id="185" name="Rectangle 153"/>
          <p:cNvSpPr>
            <a:spLocks noChangeArrowheads="1"/>
          </p:cNvSpPr>
          <p:nvPr/>
        </p:nvSpPr>
        <p:spPr bwMode="auto">
          <a:xfrm>
            <a:off x="3994001" y="169256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不归零制</a:t>
            </a:r>
          </a:p>
        </p:txBody>
      </p:sp>
      <p:sp>
        <p:nvSpPr>
          <p:cNvPr id="186" name="Rectangle 153"/>
          <p:cNvSpPr>
            <a:spLocks noChangeArrowheads="1"/>
          </p:cNvSpPr>
          <p:nvPr/>
        </p:nvSpPr>
        <p:spPr bwMode="auto">
          <a:xfrm>
            <a:off x="4173538" y="2302871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归零制</a:t>
            </a:r>
          </a:p>
        </p:txBody>
      </p: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3634929" y="2929206"/>
            <a:ext cx="125996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曼彻斯特编码</a:t>
            </a:r>
          </a:p>
        </p:txBody>
      </p:sp>
      <p:sp>
        <p:nvSpPr>
          <p:cNvPr id="188" name="Rectangle 153"/>
          <p:cNvSpPr>
            <a:spLocks noChangeArrowheads="1"/>
          </p:cNvSpPr>
          <p:nvPr/>
        </p:nvSpPr>
        <p:spPr bwMode="auto">
          <a:xfrm>
            <a:off x="3275856" y="3523486"/>
            <a:ext cx="16190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差分曼彻斯特编码</a:t>
            </a:r>
          </a:p>
        </p:txBody>
      </p:sp>
      <p:sp>
        <p:nvSpPr>
          <p:cNvPr id="189" name="Rectangle 153"/>
          <p:cNvSpPr>
            <a:spLocks noChangeArrowheads="1"/>
          </p:cNvSpPr>
          <p:nvPr/>
        </p:nvSpPr>
        <p:spPr bwMode="auto">
          <a:xfrm>
            <a:off x="2719407" y="4181632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拟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sp>
        <p:nvSpPr>
          <p:cNvPr id="190" name="Rectangle 153"/>
          <p:cNvSpPr>
            <a:spLocks noChangeArrowheads="1"/>
          </p:cNvSpPr>
          <p:nvPr/>
        </p:nvSpPr>
        <p:spPr bwMode="auto">
          <a:xfrm>
            <a:off x="2751738" y="2716997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数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字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cxnSp>
        <p:nvCxnSpPr>
          <p:cNvPr id="191" name="直接连接符 190"/>
          <p:cNvCxnSpPr/>
          <p:nvPr/>
        </p:nvCxnSpPr>
        <p:spPr>
          <a:xfrm flipH="1">
            <a:off x="504683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546814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588945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631077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6732086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715340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757471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799602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/>
          <p:cNvCxnSpPr/>
          <p:nvPr/>
        </p:nvCxnSpPr>
        <p:spPr>
          <a:xfrm flipH="1">
            <a:off x="841734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连接符 199"/>
          <p:cNvCxnSpPr/>
          <p:nvPr/>
        </p:nvCxnSpPr>
        <p:spPr>
          <a:xfrm flipH="1">
            <a:off x="8838653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9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2.3.3</a:t>
            </a:r>
            <a:r>
              <a:rPr lang="zh-CN" altLang="zh-CN"/>
              <a:t>调制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935" y="965883"/>
            <a:ext cx="8229600" cy="4525963"/>
          </a:xfrm>
        </p:spPr>
        <p:txBody>
          <a:bodyPr/>
          <a:lstStyle/>
          <a:p>
            <a:r>
              <a:rPr lang="zh-CN" altLang="zh-CN"/>
              <a:t>常用编码方式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77" y="3377872"/>
            <a:ext cx="3988596" cy="59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7" y="2842077"/>
            <a:ext cx="3801086" cy="4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92" y="1121973"/>
            <a:ext cx="3869306" cy="162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305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3069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4833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659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28360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0012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67188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43651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1541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-1917" y="3688416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487178" y="3676092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53"/>
          <p:cNvSpPr>
            <a:spLocks noChangeArrowheads="1"/>
          </p:cNvSpPr>
          <p:nvPr/>
        </p:nvSpPr>
        <p:spPr bwMode="auto">
          <a:xfrm>
            <a:off x="623303" y="4123611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基带信号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94427" y="2683451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94427" y="5131723"/>
            <a:ext cx="111753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3"/>
          <p:cNvSpPr>
            <a:spLocks noChangeArrowheads="1"/>
          </p:cNvSpPr>
          <p:nvPr/>
        </p:nvSpPr>
        <p:spPr bwMode="auto">
          <a:xfrm>
            <a:off x="3105887" y="2144747"/>
            <a:ext cx="926537" cy="55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基带调制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（编码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）</a:t>
            </a:r>
            <a:endParaRPr kumimoji="1" lang="zh-CN" altLang="en-US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153"/>
          <p:cNvSpPr>
            <a:spLocks noChangeArrowheads="1"/>
          </p:cNvSpPr>
          <p:nvPr/>
        </p:nvSpPr>
        <p:spPr bwMode="auto">
          <a:xfrm>
            <a:off x="3183492" y="477181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带通调制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3094427" y="2683451"/>
            <a:ext cx="11460" cy="244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22022" y="3985306"/>
            <a:ext cx="47813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065350" y="4860577"/>
            <a:ext cx="3739428" cy="403483"/>
            <a:chOff x="4990632" y="4878616"/>
            <a:chExt cx="3814146" cy="403483"/>
          </a:xfrm>
        </p:grpSpPr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5411277" y="4881578"/>
              <a:ext cx="33652" cy="214698"/>
            </a:xfrm>
            <a:custGeom>
              <a:avLst/>
              <a:gdLst>
                <a:gd name="T0" fmla="*/ 0 w 38"/>
                <a:gd name="T1" fmla="*/ 2147483647 h 290"/>
                <a:gd name="T2" fmla="*/ 2147483647 w 38"/>
                <a:gd name="T3" fmla="*/ 2147483647 h 290"/>
                <a:gd name="T4" fmla="*/ 2147483647 w 38"/>
                <a:gd name="T5" fmla="*/ 2147483647 h 290"/>
                <a:gd name="T6" fmla="*/ 2147483647 w 38"/>
                <a:gd name="T7" fmla="*/ 2147483647 h 290"/>
                <a:gd name="T8" fmla="*/ 2147483647 w 38"/>
                <a:gd name="T9" fmla="*/ 2147483647 h 290"/>
                <a:gd name="T10" fmla="*/ 2147483647 w 38"/>
                <a:gd name="T11" fmla="*/ 2147483647 h 290"/>
                <a:gd name="T12" fmla="*/ 2147483647 w 38"/>
                <a:gd name="T13" fmla="*/ 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290"/>
                <a:gd name="T23" fmla="*/ 38 w 38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445814" y="4883798"/>
              <a:ext cx="77044" cy="393119"/>
            </a:xfrm>
            <a:custGeom>
              <a:avLst/>
              <a:gdLst>
                <a:gd name="T0" fmla="*/ 0 w 87"/>
                <a:gd name="T1" fmla="*/ 0 h 709"/>
                <a:gd name="T2" fmla="*/ 2147483647 w 87"/>
                <a:gd name="T3" fmla="*/ 2147483647 h 709"/>
                <a:gd name="T4" fmla="*/ 2147483647 w 87"/>
                <a:gd name="T5" fmla="*/ 2147483647 h 709"/>
                <a:gd name="T6" fmla="*/ 2147483647 w 87"/>
                <a:gd name="T7" fmla="*/ 2147483647 h 709"/>
                <a:gd name="T8" fmla="*/ 2147483647 w 87"/>
                <a:gd name="T9" fmla="*/ 2147483647 h 709"/>
                <a:gd name="T10" fmla="*/ 2147483647 w 87"/>
                <a:gd name="T11" fmla="*/ 2147483647 h 709"/>
                <a:gd name="T12" fmla="*/ 2147483647 w 87"/>
                <a:gd name="T13" fmla="*/ 2147483647 h 709"/>
                <a:gd name="T14" fmla="*/ 2147483647 w 87"/>
                <a:gd name="T15" fmla="*/ 2147483647 h 709"/>
                <a:gd name="T16" fmla="*/ 2147483647 w 87"/>
                <a:gd name="T17" fmla="*/ 2147483647 h 709"/>
                <a:gd name="T18" fmla="*/ 2147483647 w 87"/>
                <a:gd name="T19" fmla="*/ 2147483647 h 709"/>
                <a:gd name="T20" fmla="*/ 2147483647 w 87"/>
                <a:gd name="T21" fmla="*/ 2147483647 h 709"/>
                <a:gd name="T22" fmla="*/ 2147483647 w 87"/>
                <a:gd name="T23" fmla="*/ 2147483647 h 709"/>
                <a:gd name="T24" fmla="*/ 2147483647 w 87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709"/>
                <a:gd name="T41" fmla="*/ 87 w 87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5522859" y="4881578"/>
              <a:ext cx="105383" cy="395340"/>
              <a:chOff x="1557" y="2272"/>
              <a:chExt cx="119" cy="713"/>
            </a:xfrm>
          </p:grpSpPr>
          <p:sp>
            <p:nvSpPr>
              <p:cNvPr id="84" name="Freeform 49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50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5626471" y="4878616"/>
              <a:ext cx="30995" cy="217659"/>
            </a:xfrm>
            <a:custGeom>
              <a:avLst/>
              <a:gdLst>
                <a:gd name="T0" fmla="*/ 0 w 35"/>
                <a:gd name="T1" fmla="*/ 2147483647 h 294"/>
                <a:gd name="T2" fmla="*/ 2147483647 w 35"/>
                <a:gd name="T3" fmla="*/ 2147483647 h 294"/>
                <a:gd name="T4" fmla="*/ 2147483647 w 35"/>
                <a:gd name="T5" fmla="*/ 2147483647 h 294"/>
                <a:gd name="T6" fmla="*/ 2147483647 w 35"/>
                <a:gd name="T7" fmla="*/ 2147483647 h 294"/>
                <a:gd name="T8" fmla="*/ 2147483647 w 35"/>
                <a:gd name="T9" fmla="*/ 2147483647 h 294"/>
                <a:gd name="T10" fmla="*/ 2147483647 w 35"/>
                <a:gd name="T11" fmla="*/ 2147483647 h 294"/>
                <a:gd name="T12" fmla="*/ 2147483647 w 35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94"/>
                <a:gd name="T23" fmla="*/ 35 w 35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58351" y="4880837"/>
              <a:ext cx="75273" cy="393119"/>
            </a:xfrm>
            <a:custGeom>
              <a:avLst/>
              <a:gdLst>
                <a:gd name="T0" fmla="*/ 0 w 85"/>
                <a:gd name="T1" fmla="*/ 0 h 709"/>
                <a:gd name="T2" fmla="*/ 2147483647 w 85"/>
                <a:gd name="T3" fmla="*/ 2147483647 h 709"/>
                <a:gd name="T4" fmla="*/ 2147483647 w 85"/>
                <a:gd name="T5" fmla="*/ 2147483647 h 709"/>
                <a:gd name="T6" fmla="*/ 2147483647 w 85"/>
                <a:gd name="T7" fmla="*/ 2147483647 h 709"/>
                <a:gd name="T8" fmla="*/ 2147483647 w 85"/>
                <a:gd name="T9" fmla="*/ 2147483647 h 709"/>
                <a:gd name="T10" fmla="*/ 2147483647 w 85"/>
                <a:gd name="T11" fmla="*/ 2147483647 h 709"/>
                <a:gd name="T12" fmla="*/ 2147483647 w 85"/>
                <a:gd name="T13" fmla="*/ 2147483647 h 709"/>
                <a:gd name="T14" fmla="*/ 2147483647 w 85"/>
                <a:gd name="T15" fmla="*/ 2147483647 h 709"/>
                <a:gd name="T16" fmla="*/ 2147483647 w 85"/>
                <a:gd name="T17" fmla="*/ 2147483647 h 709"/>
                <a:gd name="T18" fmla="*/ 2147483647 w 85"/>
                <a:gd name="T19" fmla="*/ 2147483647 h 709"/>
                <a:gd name="T20" fmla="*/ 2147483647 w 85"/>
                <a:gd name="T21" fmla="*/ 2147483647 h 709"/>
                <a:gd name="T22" fmla="*/ 2147483647 w 85"/>
                <a:gd name="T23" fmla="*/ 2147483647 h 709"/>
                <a:gd name="T24" fmla="*/ 2147483647 w 85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709"/>
                <a:gd name="T41" fmla="*/ 85 w 85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5732739" y="4878616"/>
              <a:ext cx="30995" cy="206554"/>
            </a:xfrm>
            <a:custGeom>
              <a:avLst/>
              <a:gdLst>
                <a:gd name="T0" fmla="*/ 0 w 35"/>
                <a:gd name="T1" fmla="*/ 2147483647 h 279"/>
                <a:gd name="T2" fmla="*/ 2147483647 w 35"/>
                <a:gd name="T3" fmla="*/ 2147483647 h 279"/>
                <a:gd name="T4" fmla="*/ 2147483647 w 35"/>
                <a:gd name="T5" fmla="*/ 2147483647 h 279"/>
                <a:gd name="T6" fmla="*/ 2147483647 w 35"/>
                <a:gd name="T7" fmla="*/ 2147483647 h 279"/>
                <a:gd name="T8" fmla="*/ 2147483647 w 35"/>
                <a:gd name="T9" fmla="*/ 2147483647 h 279"/>
                <a:gd name="T10" fmla="*/ 2147483647 w 35"/>
                <a:gd name="T11" fmla="*/ 2147483647 h 279"/>
                <a:gd name="T12" fmla="*/ 2147483647 w 35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79"/>
                <a:gd name="T23" fmla="*/ 35 w 35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5764619" y="4880837"/>
              <a:ext cx="85015" cy="392379"/>
            </a:xfrm>
            <a:custGeom>
              <a:avLst/>
              <a:gdLst>
                <a:gd name="T0" fmla="*/ 0 w 96"/>
                <a:gd name="T1" fmla="*/ 0 h 530"/>
                <a:gd name="T2" fmla="*/ 2147483647 w 96"/>
                <a:gd name="T3" fmla="*/ 2147483647 h 530"/>
                <a:gd name="T4" fmla="*/ 2147483647 w 96"/>
                <a:gd name="T5" fmla="*/ 2147483647 h 530"/>
                <a:gd name="T6" fmla="*/ 2147483647 w 96"/>
                <a:gd name="T7" fmla="*/ 2147483647 h 530"/>
                <a:gd name="T8" fmla="*/ 2147483647 w 96"/>
                <a:gd name="T9" fmla="*/ 2147483647 h 530"/>
                <a:gd name="T10" fmla="*/ 2147483647 w 96"/>
                <a:gd name="T11" fmla="*/ 2147483647 h 530"/>
                <a:gd name="T12" fmla="*/ 2147483647 w 96"/>
                <a:gd name="T13" fmla="*/ 2147483647 h 530"/>
                <a:gd name="T14" fmla="*/ 2147483647 w 96"/>
                <a:gd name="T15" fmla="*/ 2147483647 h 530"/>
                <a:gd name="T16" fmla="*/ 2147483647 w 96"/>
                <a:gd name="T17" fmla="*/ 2147483647 h 530"/>
                <a:gd name="T18" fmla="*/ 2147483647 w 96"/>
                <a:gd name="T19" fmla="*/ 2147483647 h 530"/>
                <a:gd name="T20" fmla="*/ 2147483647 w 96"/>
                <a:gd name="T21" fmla="*/ 2147483647 h 530"/>
                <a:gd name="T22" fmla="*/ 2147483647 w 96"/>
                <a:gd name="T23" fmla="*/ 2147483647 h 530"/>
                <a:gd name="T24" fmla="*/ 2147483647 w 9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"/>
                <a:gd name="T40" fmla="*/ 0 h 530"/>
                <a:gd name="T41" fmla="*/ 96 w 9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7541071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570295" y="4885279"/>
              <a:ext cx="75274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646454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674792" y="4885279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7750066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7780175" y="4882318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61"/>
            <p:cNvGrpSpPr>
              <a:grpSpLocks/>
            </p:cNvGrpSpPr>
            <p:nvPr/>
          </p:nvGrpSpPr>
          <p:grpSpPr bwMode="auto">
            <a:xfrm>
              <a:off x="7854563" y="4880097"/>
              <a:ext cx="105382" cy="395340"/>
              <a:chOff x="4190" y="2269"/>
              <a:chExt cx="119" cy="713"/>
            </a:xfrm>
          </p:grpSpPr>
          <p:sp>
            <p:nvSpPr>
              <p:cNvPr id="82" name="Freeform 62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63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7120426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7149650" y="4885279"/>
              <a:ext cx="78815" cy="392379"/>
            </a:xfrm>
            <a:custGeom>
              <a:avLst/>
              <a:gdLst>
                <a:gd name="T0" fmla="*/ 0 w 89"/>
                <a:gd name="T1" fmla="*/ 0 h 530"/>
                <a:gd name="T2" fmla="*/ 2147483647 w 89"/>
                <a:gd name="T3" fmla="*/ 2147483647 h 530"/>
                <a:gd name="T4" fmla="*/ 2147483647 w 89"/>
                <a:gd name="T5" fmla="*/ 2147483647 h 530"/>
                <a:gd name="T6" fmla="*/ 2147483647 w 89"/>
                <a:gd name="T7" fmla="*/ 2147483647 h 530"/>
                <a:gd name="T8" fmla="*/ 2147483647 w 89"/>
                <a:gd name="T9" fmla="*/ 2147483647 h 530"/>
                <a:gd name="T10" fmla="*/ 2147483647 w 89"/>
                <a:gd name="T11" fmla="*/ 2147483647 h 530"/>
                <a:gd name="T12" fmla="*/ 2147483647 w 89"/>
                <a:gd name="T13" fmla="*/ 2147483647 h 530"/>
                <a:gd name="T14" fmla="*/ 2147483647 w 89"/>
                <a:gd name="T15" fmla="*/ 2147483647 h 530"/>
                <a:gd name="T16" fmla="*/ 2147483647 w 89"/>
                <a:gd name="T17" fmla="*/ 2147483647 h 530"/>
                <a:gd name="T18" fmla="*/ 2147483647 w 89"/>
                <a:gd name="T19" fmla="*/ 2147483647 h 530"/>
                <a:gd name="T20" fmla="*/ 2147483647 w 89"/>
                <a:gd name="T21" fmla="*/ 2147483647 h 530"/>
                <a:gd name="T22" fmla="*/ 2147483647 w 89"/>
                <a:gd name="T23" fmla="*/ 2147483647 h 530"/>
                <a:gd name="T24" fmla="*/ 2147483647 w 89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530"/>
                <a:gd name="T41" fmla="*/ 89 w 89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7225809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7254147" y="4885279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7329420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7359529" y="4882318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70"/>
            <p:cNvGrpSpPr>
              <a:grpSpLocks/>
            </p:cNvGrpSpPr>
            <p:nvPr/>
          </p:nvGrpSpPr>
          <p:grpSpPr bwMode="auto">
            <a:xfrm>
              <a:off x="7433917" y="4880097"/>
              <a:ext cx="105383" cy="395340"/>
              <a:chOff x="3715" y="2269"/>
              <a:chExt cx="119" cy="713"/>
            </a:xfrm>
          </p:grpSpPr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Freeform 73"/>
            <p:cNvSpPr>
              <a:spLocks/>
            </p:cNvSpPr>
            <p:nvPr/>
          </p:nvSpPr>
          <p:spPr bwMode="auto">
            <a:xfrm>
              <a:off x="6691810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4"/>
            <p:cNvSpPr>
              <a:spLocks/>
            </p:cNvSpPr>
            <p:nvPr/>
          </p:nvSpPr>
          <p:spPr bwMode="auto">
            <a:xfrm>
              <a:off x="6721034" y="4885279"/>
              <a:ext cx="77044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6797193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>
              <a:off x="6825531" y="4885279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77"/>
            <p:cNvSpPr>
              <a:spLocks/>
            </p:cNvSpPr>
            <p:nvPr/>
          </p:nvSpPr>
          <p:spPr bwMode="auto">
            <a:xfrm>
              <a:off x="6901690" y="4880097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8"/>
            <p:cNvSpPr>
              <a:spLocks/>
            </p:cNvSpPr>
            <p:nvPr/>
          </p:nvSpPr>
          <p:spPr bwMode="auto">
            <a:xfrm>
              <a:off x="6930914" y="4882318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79"/>
            <p:cNvSpPr>
              <a:spLocks/>
            </p:cNvSpPr>
            <p:nvPr/>
          </p:nvSpPr>
          <p:spPr bwMode="auto">
            <a:xfrm>
              <a:off x="7005302" y="4880097"/>
              <a:ext cx="30995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80"/>
            <p:cNvSpPr>
              <a:spLocks/>
            </p:cNvSpPr>
            <p:nvPr/>
          </p:nvSpPr>
          <p:spPr bwMode="auto">
            <a:xfrm>
              <a:off x="7036297" y="4882318"/>
              <a:ext cx="83244" cy="392379"/>
            </a:xfrm>
            <a:custGeom>
              <a:avLst/>
              <a:gdLst>
                <a:gd name="T0" fmla="*/ 0 w 94"/>
                <a:gd name="T1" fmla="*/ 0 h 530"/>
                <a:gd name="T2" fmla="*/ 2147483647 w 94"/>
                <a:gd name="T3" fmla="*/ 2147483647 h 530"/>
                <a:gd name="T4" fmla="*/ 2147483647 w 94"/>
                <a:gd name="T5" fmla="*/ 2147483647 h 530"/>
                <a:gd name="T6" fmla="*/ 2147483647 w 94"/>
                <a:gd name="T7" fmla="*/ 2147483647 h 530"/>
                <a:gd name="T8" fmla="*/ 2147483647 w 94"/>
                <a:gd name="T9" fmla="*/ 2147483647 h 530"/>
                <a:gd name="T10" fmla="*/ 2147483647 w 94"/>
                <a:gd name="T11" fmla="*/ 2147483647 h 530"/>
                <a:gd name="T12" fmla="*/ 2147483647 w 94"/>
                <a:gd name="T13" fmla="*/ 2147483647 h 530"/>
                <a:gd name="T14" fmla="*/ 2147483647 w 94"/>
                <a:gd name="T15" fmla="*/ 2147483647 h 530"/>
                <a:gd name="T16" fmla="*/ 2147483647 w 94"/>
                <a:gd name="T17" fmla="*/ 2147483647 h 530"/>
                <a:gd name="T18" fmla="*/ 2147483647 w 94"/>
                <a:gd name="T19" fmla="*/ 2147483647 h 530"/>
                <a:gd name="T20" fmla="*/ 2147483647 w 94"/>
                <a:gd name="T21" fmla="*/ 2147483647 h 530"/>
                <a:gd name="T22" fmla="*/ 2147483647 w 94"/>
                <a:gd name="T23" fmla="*/ 2147483647 h 530"/>
                <a:gd name="T24" fmla="*/ 2147483647 w 9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530"/>
                <a:gd name="T41" fmla="*/ 94 w 9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" name="Group 81"/>
            <p:cNvGrpSpPr>
              <a:grpSpLocks/>
            </p:cNvGrpSpPr>
            <p:nvPr/>
          </p:nvGrpSpPr>
          <p:grpSpPr bwMode="auto">
            <a:xfrm>
              <a:off x="4990632" y="4888240"/>
              <a:ext cx="421531" cy="393859"/>
              <a:chOff x="956" y="2283"/>
              <a:chExt cx="476" cy="711"/>
            </a:xfrm>
          </p:grpSpPr>
          <p:sp>
            <p:nvSpPr>
              <p:cNvPr id="76" name="Freeform 82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83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11"/>
                  <a:gd name="T41" fmla="*/ 171 w 171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84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85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86"/>
            <p:cNvGrpSpPr>
              <a:grpSpLocks/>
            </p:cNvGrpSpPr>
            <p:nvPr/>
          </p:nvGrpSpPr>
          <p:grpSpPr bwMode="auto">
            <a:xfrm>
              <a:off x="5852290" y="4881578"/>
              <a:ext cx="421531" cy="395340"/>
              <a:chOff x="1929" y="2272"/>
              <a:chExt cx="476" cy="713"/>
            </a:xfrm>
          </p:grpSpPr>
          <p:grpSp>
            <p:nvGrpSpPr>
              <p:cNvPr id="70" name="Group 87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4" name="Freeform 88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Freeform 89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90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72" name="Freeform 91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92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Freeform 93"/>
            <p:cNvSpPr>
              <a:spLocks/>
            </p:cNvSpPr>
            <p:nvPr/>
          </p:nvSpPr>
          <p:spPr bwMode="auto">
            <a:xfrm>
              <a:off x="6272050" y="4878616"/>
              <a:ext cx="60219" cy="217659"/>
            </a:xfrm>
            <a:custGeom>
              <a:avLst/>
              <a:gdLst>
                <a:gd name="T0" fmla="*/ 0 w 68"/>
                <a:gd name="T1" fmla="*/ 2147483647 h 294"/>
                <a:gd name="T2" fmla="*/ 2147483647 w 68"/>
                <a:gd name="T3" fmla="*/ 2147483647 h 294"/>
                <a:gd name="T4" fmla="*/ 2147483647 w 68"/>
                <a:gd name="T5" fmla="*/ 2147483647 h 294"/>
                <a:gd name="T6" fmla="*/ 2147483647 w 68"/>
                <a:gd name="T7" fmla="*/ 2147483647 h 294"/>
                <a:gd name="T8" fmla="*/ 2147483647 w 68"/>
                <a:gd name="T9" fmla="*/ 2147483647 h 294"/>
                <a:gd name="T10" fmla="*/ 2147483647 w 68"/>
                <a:gd name="T11" fmla="*/ 2147483647 h 294"/>
                <a:gd name="T12" fmla="*/ 2147483647 w 68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94"/>
                <a:gd name="T23" fmla="*/ 68 w 68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"/>
            <p:cNvSpPr>
              <a:spLocks/>
            </p:cNvSpPr>
            <p:nvPr/>
          </p:nvSpPr>
          <p:spPr bwMode="auto">
            <a:xfrm>
              <a:off x="6334040" y="4880837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"/>
            <p:cNvSpPr>
              <a:spLocks/>
            </p:cNvSpPr>
            <p:nvPr/>
          </p:nvSpPr>
          <p:spPr bwMode="auto">
            <a:xfrm>
              <a:off x="6481930" y="4878616"/>
              <a:ext cx="62875" cy="215438"/>
            </a:xfrm>
            <a:custGeom>
              <a:avLst/>
              <a:gdLst>
                <a:gd name="T0" fmla="*/ 0 w 71"/>
                <a:gd name="T1" fmla="*/ 2147483647 h 291"/>
                <a:gd name="T2" fmla="*/ 2147483647 w 71"/>
                <a:gd name="T3" fmla="*/ 2147483647 h 291"/>
                <a:gd name="T4" fmla="*/ 2147483647 w 71"/>
                <a:gd name="T5" fmla="*/ 2147483647 h 291"/>
                <a:gd name="T6" fmla="*/ 2147483647 w 71"/>
                <a:gd name="T7" fmla="*/ 2147483647 h 291"/>
                <a:gd name="T8" fmla="*/ 2147483647 w 71"/>
                <a:gd name="T9" fmla="*/ 2147483647 h 291"/>
                <a:gd name="T10" fmla="*/ 2147483647 w 71"/>
                <a:gd name="T11" fmla="*/ 2147483647 h 291"/>
                <a:gd name="T12" fmla="*/ 2147483647 w 71"/>
                <a:gd name="T13" fmla="*/ 0 h 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1"/>
                <a:gd name="T23" fmla="*/ 71 w 71"/>
                <a:gd name="T24" fmla="*/ 291 h 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6"/>
            <p:cNvSpPr>
              <a:spLocks/>
            </p:cNvSpPr>
            <p:nvPr/>
          </p:nvSpPr>
          <p:spPr bwMode="auto">
            <a:xfrm>
              <a:off x="6546577" y="4880837"/>
              <a:ext cx="145233" cy="392379"/>
            </a:xfrm>
            <a:custGeom>
              <a:avLst/>
              <a:gdLst>
                <a:gd name="T0" fmla="*/ 0 w 164"/>
                <a:gd name="T1" fmla="*/ 0 h 530"/>
                <a:gd name="T2" fmla="*/ 2147483647 w 164"/>
                <a:gd name="T3" fmla="*/ 2147483647 h 530"/>
                <a:gd name="T4" fmla="*/ 2147483647 w 164"/>
                <a:gd name="T5" fmla="*/ 2147483647 h 530"/>
                <a:gd name="T6" fmla="*/ 2147483647 w 164"/>
                <a:gd name="T7" fmla="*/ 2147483647 h 530"/>
                <a:gd name="T8" fmla="*/ 2147483647 w 164"/>
                <a:gd name="T9" fmla="*/ 2147483647 h 530"/>
                <a:gd name="T10" fmla="*/ 2147483647 w 164"/>
                <a:gd name="T11" fmla="*/ 2147483647 h 530"/>
                <a:gd name="T12" fmla="*/ 2147483647 w 164"/>
                <a:gd name="T13" fmla="*/ 2147483647 h 530"/>
                <a:gd name="T14" fmla="*/ 2147483647 w 164"/>
                <a:gd name="T15" fmla="*/ 2147483647 h 530"/>
                <a:gd name="T16" fmla="*/ 2147483647 w 164"/>
                <a:gd name="T17" fmla="*/ 2147483647 h 530"/>
                <a:gd name="T18" fmla="*/ 2147483647 w 164"/>
                <a:gd name="T19" fmla="*/ 2147483647 h 530"/>
                <a:gd name="T20" fmla="*/ 2147483647 w 164"/>
                <a:gd name="T21" fmla="*/ 2147483647 h 530"/>
                <a:gd name="T22" fmla="*/ 2147483647 w 164"/>
                <a:gd name="T23" fmla="*/ 2147483647 h 530"/>
                <a:gd name="T24" fmla="*/ 2147483647 w 16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4"/>
                <a:gd name="T40" fmla="*/ 0 h 530"/>
                <a:gd name="T41" fmla="*/ 164 w 16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7"/>
            <p:cNvSpPr>
              <a:spLocks/>
            </p:cNvSpPr>
            <p:nvPr/>
          </p:nvSpPr>
          <p:spPr bwMode="auto">
            <a:xfrm>
              <a:off x="7961716" y="4883058"/>
              <a:ext cx="57562" cy="201372"/>
            </a:xfrm>
            <a:custGeom>
              <a:avLst/>
              <a:gdLst>
                <a:gd name="T0" fmla="*/ 0 w 65"/>
                <a:gd name="T1" fmla="*/ 2147483647 h 363"/>
                <a:gd name="T2" fmla="*/ 2147483647 w 65"/>
                <a:gd name="T3" fmla="*/ 2147483647 h 363"/>
                <a:gd name="T4" fmla="*/ 2147483647 w 65"/>
                <a:gd name="T5" fmla="*/ 2147483647 h 363"/>
                <a:gd name="T6" fmla="*/ 2147483647 w 65"/>
                <a:gd name="T7" fmla="*/ 2147483647 h 363"/>
                <a:gd name="T8" fmla="*/ 2147483647 w 65"/>
                <a:gd name="T9" fmla="*/ 2147483647 h 363"/>
                <a:gd name="T10" fmla="*/ 2147483647 w 65"/>
                <a:gd name="T11" fmla="*/ 2147483647 h 363"/>
                <a:gd name="T12" fmla="*/ 2147483647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8020164" y="4885279"/>
              <a:ext cx="154089" cy="392379"/>
            </a:xfrm>
            <a:custGeom>
              <a:avLst/>
              <a:gdLst>
                <a:gd name="T0" fmla="*/ 0 w 174"/>
                <a:gd name="T1" fmla="*/ 0 h 530"/>
                <a:gd name="T2" fmla="*/ 2147483647 w 174"/>
                <a:gd name="T3" fmla="*/ 2147483647 h 530"/>
                <a:gd name="T4" fmla="*/ 2147483647 w 174"/>
                <a:gd name="T5" fmla="*/ 2147483647 h 530"/>
                <a:gd name="T6" fmla="*/ 2147483647 w 174"/>
                <a:gd name="T7" fmla="*/ 2147483647 h 530"/>
                <a:gd name="T8" fmla="*/ 2147483647 w 174"/>
                <a:gd name="T9" fmla="*/ 2147483647 h 530"/>
                <a:gd name="T10" fmla="*/ 2147483647 w 174"/>
                <a:gd name="T11" fmla="*/ 2147483647 h 530"/>
                <a:gd name="T12" fmla="*/ 2147483647 w 174"/>
                <a:gd name="T13" fmla="*/ 2147483647 h 530"/>
                <a:gd name="T14" fmla="*/ 2147483647 w 174"/>
                <a:gd name="T15" fmla="*/ 2147483647 h 530"/>
                <a:gd name="T16" fmla="*/ 2147483647 w 174"/>
                <a:gd name="T17" fmla="*/ 2147483647 h 530"/>
                <a:gd name="T18" fmla="*/ 2147483647 w 174"/>
                <a:gd name="T19" fmla="*/ 2147483647 h 530"/>
                <a:gd name="T20" fmla="*/ 2147483647 w 174"/>
                <a:gd name="T21" fmla="*/ 2147483647 h 530"/>
                <a:gd name="T22" fmla="*/ 2147483647 w 174"/>
                <a:gd name="T23" fmla="*/ 2147483647 h 530"/>
                <a:gd name="T24" fmla="*/ 2147483647 w 17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"/>
                <a:gd name="T40" fmla="*/ 0 h 530"/>
                <a:gd name="T41" fmla="*/ 174 w 17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9"/>
            <p:cNvSpPr>
              <a:spLocks/>
            </p:cNvSpPr>
            <p:nvPr/>
          </p:nvSpPr>
          <p:spPr bwMode="auto">
            <a:xfrm>
              <a:off x="8174253" y="4883058"/>
              <a:ext cx="56676" cy="20137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8231815" y="4885279"/>
              <a:ext cx="154974" cy="392379"/>
            </a:xfrm>
            <a:custGeom>
              <a:avLst/>
              <a:gdLst>
                <a:gd name="T0" fmla="*/ 0 w 175"/>
                <a:gd name="T1" fmla="*/ 0 h 530"/>
                <a:gd name="T2" fmla="*/ 2147483647 w 175"/>
                <a:gd name="T3" fmla="*/ 2147483647 h 530"/>
                <a:gd name="T4" fmla="*/ 2147483647 w 175"/>
                <a:gd name="T5" fmla="*/ 2147483647 h 530"/>
                <a:gd name="T6" fmla="*/ 2147483647 w 175"/>
                <a:gd name="T7" fmla="*/ 2147483647 h 530"/>
                <a:gd name="T8" fmla="*/ 2147483647 w 175"/>
                <a:gd name="T9" fmla="*/ 2147483647 h 530"/>
                <a:gd name="T10" fmla="*/ 2147483647 w 175"/>
                <a:gd name="T11" fmla="*/ 2147483647 h 530"/>
                <a:gd name="T12" fmla="*/ 2147483647 w 175"/>
                <a:gd name="T13" fmla="*/ 2147483647 h 530"/>
                <a:gd name="T14" fmla="*/ 2147483647 w 175"/>
                <a:gd name="T15" fmla="*/ 2147483647 h 530"/>
                <a:gd name="T16" fmla="*/ 2147483647 w 175"/>
                <a:gd name="T17" fmla="*/ 2147483647 h 530"/>
                <a:gd name="T18" fmla="*/ 2147483647 w 175"/>
                <a:gd name="T19" fmla="*/ 2147483647 h 530"/>
                <a:gd name="T20" fmla="*/ 2147483647 w 175"/>
                <a:gd name="T21" fmla="*/ 2147483647 h 530"/>
                <a:gd name="T22" fmla="*/ 2147483647 w 175"/>
                <a:gd name="T23" fmla="*/ 2147483647 h 530"/>
                <a:gd name="T24" fmla="*/ 2147483647 w 17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5"/>
                <a:gd name="T40" fmla="*/ 0 h 530"/>
                <a:gd name="T41" fmla="*/ 175 w 17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01"/>
            <p:cNvSpPr>
              <a:spLocks/>
            </p:cNvSpPr>
            <p:nvPr/>
          </p:nvSpPr>
          <p:spPr bwMode="auto">
            <a:xfrm>
              <a:off x="8383247" y="4880097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8443466" y="4882318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" name="Group 103"/>
            <p:cNvGrpSpPr>
              <a:grpSpLocks/>
            </p:cNvGrpSpPr>
            <p:nvPr/>
          </p:nvGrpSpPr>
          <p:grpSpPr bwMode="auto">
            <a:xfrm>
              <a:off x="8594013" y="4880097"/>
              <a:ext cx="210765" cy="395340"/>
              <a:chOff x="5025" y="2269"/>
              <a:chExt cx="238" cy="713"/>
            </a:xfrm>
          </p:grpSpPr>
          <p:sp>
            <p:nvSpPr>
              <p:cNvPr id="68" name="Freeform 104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105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056089" y="5420543"/>
            <a:ext cx="3754001" cy="406445"/>
            <a:chOff x="4980005" y="5420543"/>
            <a:chExt cx="3830086" cy="406445"/>
          </a:xfrm>
        </p:grpSpPr>
        <p:grpSp>
          <p:nvGrpSpPr>
            <p:cNvPr id="87" name="Group 106"/>
            <p:cNvGrpSpPr>
              <a:grpSpLocks/>
            </p:cNvGrpSpPr>
            <p:nvPr/>
          </p:nvGrpSpPr>
          <p:grpSpPr bwMode="auto">
            <a:xfrm>
              <a:off x="4980005" y="5423504"/>
              <a:ext cx="209880" cy="395340"/>
              <a:chOff x="944" y="3250"/>
              <a:chExt cx="237" cy="713"/>
            </a:xfrm>
          </p:grpSpPr>
          <p:sp>
            <p:nvSpPr>
              <p:cNvPr id="132" name="Freeform 107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" name="Freeform 109"/>
            <p:cNvSpPr>
              <a:spLocks/>
            </p:cNvSpPr>
            <p:nvPr/>
          </p:nvSpPr>
          <p:spPr bwMode="auto">
            <a:xfrm>
              <a:off x="5190770" y="5423504"/>
              <a:ext cx="58448" cy="201372"/>
            </a:xfrm>
            <a:custGeom>
              <a:avLst/>
              <a:gdLst>
                <a:gd name="T0" fmla="*/ 0 w 66"/>
                <a:gd name="T1" fmla="*/ 2147483647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5250103" y="5424985"/>
              <a:ext cx="163831" cy="393119"/>
            </a:xfrm>
            <a:custGeom>
              <a:avLst/>
              <a:gdLst>
                <a:gd name="T0" fmla="*/ 0 w 185"/>
                <a:gd name="T1" fmla="*/ 2147483647 h 531"/>
                <a:gd name="T2" fmla="*/ 2147483647 w 185"/>
                <a:gd name="T3" fmla="*/ 0 h 531"/>
                <a:gd name="T4" fmla="*/ 2147483647 w 185"/>
                <a:gd name="T5" fmla="*/ 2147483647 h 531"/>
                <a:gd name="T6" fmla="*/ 2147483647 w 185"/>
                <a:gd name="T7" fmla="*/ 2147483647 h 531"/>
                <a:gd name="T8" fmla="*/ 2147483647 w 185"/>
                <a:gd name="T9" fmla="*/ 2147483647 h 531"/>
                <a:gd name="T10" fmla="*/ 2147483647 w 185"/>
                <a:gd name="T11" fmla="*/ 2147483647 h 531"/>
                <a:gd name="T12" fmla="*/ 2147483647 w 185"/>
                <a:gd name="T13" fmla="*/ 2147483647 h 531"/>
                <a:gd name="T14" fmla="*/ 2147483647 w 185"/>
                <a:gd name="T15" fmla="*/ 2147483647 h 531"/>
                <a:gd name="T16" fmla="*/ 2147483647 w 185"/>
                <a:gd name="T17" fmla="*/ 2147483647 h 531"/>
                <a:gd name="T18" fmla="*/ 2147483647 w 185"/>
                <a:gd name="T19" fmla="*/ 2147483647 h 531"/>
                <a:gd name="T20" fmla="*/ 2147483647 w 185"/>
                <a:gd name="T21" fmla="*/ 2147483647 h 531"/>
                <a:gd name="T22" fmla="*/ 2147483647 w 185"/>
                <a:gd name="T23" fmla="*/ 2147483647 h 531"/>
                <a:gd name="T24" fmla="*/ 2147483647 w 185"/>
                <a:gd name="T25" fmla="*/ 2147483647 h 5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531"/>
                <a:gd name="T41" fmla="*/ 185 w 185"/>
                <a:gd name="T42" fmla="*/ 531 h 5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Group 111"/>
            <p:cNvGrpSpPr>
              <a:grpSpLocks/>
            </p:cNvGrpSpPr>
            <p:nvPr/>
          </p:nvGrpSpPr>
          <p:grpSpPr bwMode="auto">
            <a:xfrm>
              <a:off x="5415705" y="5423504"/>
              <a:ext cx="209880" cy="395340"/>
              <a:chOff x="1436" y="3250"/>
              <a:chExt cx="237" cy="713"/>
            </a:xfrm>
          </p:grpSpPr>
          <p:sp>
            <p:nvSpPr>
              <p:cNvPr id="130" name="Freeform 112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13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5626471" y="5617473"/>
              <a:ext cx="58448" cy="201372"/>
            </a:xfrm>
            <a:custGeom>
              <a:avLst/>
              <a:gdLst>
                <a:gd name="T0" fmla="*/ 0 w 66"/>
                <a:gd name="T1" fmla="*/ 0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5685803" y="5423504"/>
              <a:ext cx="161174" cy="392379"/>
            </a:xfrm>
            <a:custGeom>
              <a:avLst/>
              <a:gdLst>
                <a:gd name="T0" fmla="*/ 0 w 182"/>
                <a:gd name="T1" fmla="*/ 2147483647 h 530"/>
                <a:gd name="T2" fmla="*/ 2147483647 w 182"/>
                <a:gd name="T3" fmla="*/ 2147483647 h 530"/>
                <a:gd name="T4" fmla="*/ 2147483647 w 182"/>
                <a:gd name="T5" fmla="*/ 2147483647 h 530"/>
                <a:gd name="T6" fmla="*/ 2147483647 w 182"/>
                <a:gd name="T7" fmla="*/ 2147483647 h 530"/>
                <a:gd name="T8" fmla="*/ 2147483647 w 182"/>
                <a:gd name="T9" fmla="*/ 2147483647 h 530"/>
                <a:gd name="T10" fmla="*/ 2147483647 w 182"/>
                <a:gd name="T11" fmla="*/ 2147483647 h 530"/>
                <a:gd name="T12" fmla="*/ 2147483647 w 182"/>
                <a:gd name="T13" fmla="*/ 2147483647 h 530"/>
                <a:gd name="T14" fmla="*/ 2147483647 w 182"/>
                <a:gd name="T15" fmla="*/ 2147483647 h 530"/>
                <a:gd name="T16" fmla="*/ 2147483647 w 182"/>
                <a:gd name="T17" fmla="*/ 2147483647 h 530"/>
                <a:gd name="T18" fmla="*/ 2147483647 w 182"/>
                <a:gd name="T19" fmla="*/ 0 h 530"/>
                <a:gd name="T20" fmla="*/ 2147483647 w 182"/>
                <a:gd name="T21" fmla="*/ 2147483647 h 530"/>
                <a:gd name="T22" fmla="*/ 2147483647 w 182"/>
                <a:gd name="T23" fmla="*/ 2147483647 h 530"/>
                <a:gd name="T24" fmla="*/ 2147483647 w 182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530"/>
                <a:gd name="T41" fmla="*/ 182 w 182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5852290" y="5424985"/>
              <a:ext cx="61990" cy="213217"/>
            </a:xfrm>
            <a:custGeom>
              <a:avLst/>
              <a:gdLst>
                <a:gd name="T0" fmla="*/ 0 w 70"/>
                <a:gd name="T1" fmla="*/ 2147483647 h 288"/>
                <a:gd name="T2" fmla="*/ 2147483647 w 70"/>
                <a:gd name="T3" fmla="*/ 2147483647 h 288"/>
                <a:gd name="T4" fmla="*/ 2147483647 w 70"/>
                <a:gd name="T5" fmla="*/ 2147483647 h 288"/>
                <a:gd name="T6" fmla="*/ 2147483647 w 70"/>
                <a:gd name="T7" fmla="*/ 2147483647 h 288"/>
                <a:gd name="T8" fmla="*/ 2147483647 w 70"/>
                <a:gd name="T9" fmla="*/ 2147483647 h 288"/>
                <a:gd name="T10" fmla="*/ 2147483647 w 70"/>
                <a:gd name="T11" fmla="*/ 2147483647 h 288"/>
                <a:gd name="T12" fmla="*/ 2147483647 w 70"/>
                <a:gd name="T13" fmla="*/ 0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288"/>
                <a:gd name="T23" fmla="*/ 70 w 70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5916051" y="5425725"/>
              <a:ext cx="152318" cy="393119"/>
            </a:xfrm>
            <a:custGeom>
              <a:avLst/>
              <a:gdLst>
                <a:gd name="T0" fmla="*/ 0 w 172"/>
                <a:gd name="T1" fmla="*/ 0 h 709"/>
                <a:gd name="T2" fmla="*/ 2147483647 w 172"/>
                <a:gd name="T3" fmla="*/ 2147483647 h 709"/>
                <a:gd name="T4" fmla="*/ 2147483647 w 172"/>
                <a:gd name="T5" fmla="*/ 2147483647 h 709"/>
                <a:gd name="T6" fmla="*/ 2147483647 w 172"/>
                <a:gd name="T7" fmla="*/ 2147483647 h 709"/>
                <a:gd name="T8" fmla="*/ 2147483647 w 172"/>
                <a:gd name="T9" fmla="*/ 2147483647 h 709"/>
                <a:gd name="T10" fmla="*/ 2147483647 w 172"/>
                <a:gd name="T11" fmla="*/ 2147483647 h 709"/>
                <a:gd name="T12" fmla="*/ 2147483647 w 172"/>
                <a:gd name="T13" fmla="*/ 2147483647 h 709"/>
                <a:gd name="T14" fmla="*/ 2147483647 w 172"/>
                <a:gd name="T15" fmla="*/ 2147483647 h 709"/>
                <a:gd name="T16" fmla="*/ 2147483647 w 172"/>
                <a:gd name="T17" fmla="*/ 2147483647 h 709"/>
                <a:gd name="T18" fmla="*/ 2147483647 w 172"/>
                <a:gd name="T19" fmla="*/ 2147483647 h 709"/>
                <a:gd name="T20" fmla="*/ 2147483647 w 172"/>
                <a:gd name="T21" fmla="*/ 2147483647 h 709"/>
                <a:gd name="T22" fmla="*/ 2147483647 w 172"/>
                <a:gd name="T23" fmla="*/ 2147483647 h 709"/>
                <a:gd name="T24" fmla="*/ 2147483647 w 172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09"/>
                <a:gd name="T41" fmla="*/ 172 w 172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6070140" y="5430167"/>
              <a:ext cx="56676" cy="20063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129474" y="5428687"/>
              <a:ext cx="155860" cy="392379"/>
            </a:xfrm>
            <a:custGeom>
              <a:avLst/>
              <a:gdLst>
                <a:gd name="T0" fmla="*/ 0 w 176"/>
                <a:gd name="T1" fmla="*/ 0 h 708"/>
                <a:gd name="T2" fmla="*/ 2147483647 w 176"/>
                <a:gd name="T3" fmla="*/ 2147483647 h 708"/>
                <a:gd name="T4" fmla="*/ 2147483647 w 176"/>
                <a:gd name="T5" fmla="*/ 2147483647 h 708"/>
                <a:gd name="T6" fmla="*/ 2147483647 w 176"/>
                <a:gd name="T7" fmla="*/ 2147483647 h 708"/>
                <a:gd name="T8" fmla="*/ 2147483647 w 176"/>
                <a:gd name="T9" fmla="*/ 2147483647 h 708"/>
                <a:gd name="T10" fmla="*/ 2147483647 w 176"/>
                <a:gd name="T11" fmla="*/ 2147483647 h 708"/>
                <a:gd name="T12" fmla="*/ 2147483647 w 176"/>
                <a:gd name="T13" fmla="*/ 2147483647 h 708"/>
                <a:gd name="T14" fmla="*/ 2147483647 w 176"/>
                <a:gd name="T15" fmla="*/ 2147483647 h 708"/>
                <a:gd name="T16" fmla="*/ 2147483647 w 176"/>
                <a:gd name="T17" fmla="*/ 2147483647 h 708"/>
                <a:gd name="T18" fmla="*/ 2147483647 w 176"/>
                <a:gd name="T19" fmla="*/ 2147483647 h 708"/>
                <a:gd name="T20" fmla="*/ 2147483647 w 176"/>
                <a:gd name="T21" fmla="*/ 2147483647 h 708"/>
                <a:gd name="T22" fmla="*/ 2147483647 w 176"/>
                <a:gd name="T23" fmla="*/ 2147483647 h 708"/>
                <a:gd name="T24" fmla="*/ 2147483647 w 176"/>
                <a:gd name="T25" fmla="*/ 2147483647 h 7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708"/>
                <a:gd name="T41" fmla="*/ 176 w 176"/>
                <a:gd name="T42" fmla="*/ 708 h 7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86219" y="5433129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6349095" y="5432388"/>
              <a:ext cx="148776" cy="39237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6498756" y="5433129"/>
              <a:ext cx="61105" cy="201372"/>
            </a:xfrm>
            <a:custGeom>
              <a:avLst/>
              <a:gdLst>
                <a:gd name="T0" fmla="*/ 0 w 69"/>
                <a:gd name="T1" fmla="*/ 2147483647 h 363"/>
                <a:gd name="T2" fmla="*/ 2147483647 w 69"/>
                <a:gd name="T3" fmla="*/ 2147483647 h 363"/>
                <a:gd name="T4" fmla="*/ 2147483647 w 69"/>
                <a:gd name="T5" fmla="*/ 2147483647 h 363"/>
                <a:gd name="T6" fmla="*/ 2147483647 w 69"/>
                <a:gd name="T7" fmla="*/ 2147483647 h 363"/>
                <a:gd name="T8" fmla="*/ 2147483647 w 69"/>
                <a:gd name="T9" fmla="*/ 2147483647 h 363"/>
                <a:gd name="T10" fmla="*/ 2147483647 w 69"/>
                <a:gd name="T11" fmla="*/ 2147483647 h 363"/>
                <a:gd name="T12" fmla="*/ 2147483647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6562517" y="5430908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" name="Group 124"/>
            <p:cNvGrpSpPr>
              <a:grpSpLocks/>
            </p:cNvGrpSpPr>
            <p:nvPr/>
          </p:nvGrpSpPr>
          <p:grpSpPr bwMode="auto">
            <a:xfrm>
              <a:off x="6710407" y="5432388"/>
              <a:ext cx="208108" cy="394600"/>
              <a:chOff x="2898" y="3265"/>
              <a:chExt cx="235" cy="713"/>
            </a:xfrm>
          </p:grpSpPr>
          <p:sp>
            <p:nvSpPr>
              <p:cNvPr id="128" name="Freeform 125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6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709"/>
                  <a:gd name="T41" fmla="*/ 170 w 170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6917630" y="5618953"/>
              <a:ext cx="55791" cy="201372"/>
            </a:xfrm>
            <a:custGeom>
              <a:avLst/>
              <a:gdLst>
                <a:gd name="T0" fmla="*/ 0 w 63"/>
                <a:gd name="T1" fmla="*/ 0 h 363"/>
                <a:gd name="T2" fmla="*/ 2147483647 w 63"/>
                <a:gd name="T3" fmla="*/ 2147483647 h 363"/>
                <a:gd name="T4" fmla="*/ 2147483647 w 63"/>
                <a:gd name="T5" fmla="*/ 2147483647 h 363"/>
                <a:gd name="T6" fmla="*/ 2147483647 w 63"/>
                <a:gd name="T7" fmla="*/ 2147483647 h 363"/>
                <a:gd name="T8" fmla="*/ 2147483647 w 63"/>
                <a:gd name="T9" fmla="*/ 2147483647 h 363"/>
                <a:gd name="T10" fmla="*/ 2147483647 w 63"/>
                <a:gd name="T11" fmla="*/ 2147483647 h 363"/>
                <a:gd name="T12" fmla="*/ 2147483647 w 63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63"/>
                <a:gd name="T23" fmla="*/ 63 w 6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6974307" y="5432388"/>
              <a:ext cx="149661" cy="392379"/>
            </a:xfrm>
            <a:custGeom>
              <a:avLst/>
              <a:gdLst>
                <a:gd name="T0" fmla="*/ 0 w 169"/>
                <a:gd name="T1" fmla="*/ 2147483647 h 709"/>
                <a:gd name="T2" fmla="*/ 2147483647 w 169"/>
                <a:gd name="T3" fmla="*/ 2147483647 h 709"/>
                <a:gd name="T4" fmla="*/ 2147483647 w 169"/>
                <a:gd name="T5" fmla="*/ 2147483647 h 709"/>
                <a:gd name="T6" fmla="*/ 2147483647 w 169"/>
                <a:gd name="T7" fmla="*/ 2147483647 h 709"/>
                <a:gd name="T8" fmla="*/ 2147483647 w 169"/>
                <a:gd name="T9" fmla="*/ 2147483647 h 709"/>
                <a:gd name="T10" fmla="*/ 2147483647 w 169"/>
                <a:gd name="T11" fmla="*/ 2147483647 h 709"/>
                <a:gd name="T12" fmla="*/ 2147483647 w 169"/>
                <a:gd name="T13" fmla="*/ 2147483647 h 709"/>
                <a:gd name="T14" fmla="*/ 2147483647 w 169"/>
                <a:gd name="T15" fmla="*/ 2147483647 h 709"/>
                <a:gd name="T16" fmla="*/ 2147483647 w 169"/>
                <a:gd name="T17" fmla="*/ 2147483647 h 709"/>
                <a:gd name="T18" fmla="*/ 2147483647 w 169"/>
                <a:gd name="T19" fmla="*/ 0 h 709"/>
                <a:gd name="T20" fmla="*/ 2147483647 w 169"/>
                <a:gd name="T21" fmla="*/ 2147483647 h 709"/>
                <a:gd name="T22" fmla="*/ 2147483647 w 169"/>
                <a:gd name="T23" fmla="*/ 2147483647 h 709"/>
                <a:gd name="T24" fmla="*/ 2147483647 w 169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7123968" y="5427206"/>
              <a:ext cx="416218" cy="394600"/>
              <a:chOff x="3365" y="3256"/>
              <a:chExt cx="470" cy="713"/>
            </a:xfrm>
          </p:grpSpPr>
          <p:grpSp>
            <p:nvGrpSpPr>
              <p:cNvPr id="122" name="Group 130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6" name="Freeform 131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363"/>
                    <a:gd name="T23" fmla="*/ 66 w 6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132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133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4" name="Freeform 134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"/>
                    <a:gd name="T22" fmla="*/ 0 h 363"/>
                    <a:gd name="T23" fmla="*/ 68 w 68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35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" name="Group 136"/>
            <p:cNvGrpSpPr>
              <a:grpSpLocks/>
            </p:cNvGrpSpPr>
            <p:nvPr/>
          </p:nvGrpSpPr>
          <p:grpSpPr bwMode="auto">
            <a:xfrm>
              <a:off x="7538414" y="5422024"/>
              <a:ext cx="207223" cy="395340"/>
              <a:chOff x="3833" y="3247"/>
              <a:chExt cx="234" cy="713"/>
            </a:xfrm>
          </p:grpSpPr>
          <p:sp>
            <p:nvSpPr>
              <p:cNvPr id="120" name="Freeform 137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38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"/>
                  <a:gd name="T40" fmla="*/ 0 h 709"/>
                  <a:gd name="T41" fmla="*/ 169 w 169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" name="Freeform 139"/>
            <p:cNvSpPr>
              <a:spLocks/>
            </p:cNvSpPr>
            <p:nvPr/>
          </p:nvSpPr>
          <p:spPr bwMode="auto">
            <a:xfrm>
              <a:off x="7746523" y="5615992"/>
              <a:ext cx="56676" cy="200631"/>
            </a:xfrm>
            <a:custGeom>
              <a:avLst/>
              <a:gdLst>
                <a:gd name="T0" fmla="*/ 0 w 64"/>
                <a:gd name="T1" fmla="*/ 0 h 271"/>
                <a:gd name="T2" fmla="*/ 2147483647 w 64"/>
                <a:gd name="T3" fmla="*/ 2147483647 h 271"/>
                <a:gd name="T4" fmla="*/ 2147483647 w 64"/>
                <a:gd name="T5" fmla="*/ 2147483647 h 271"/>
                <a:gd name="T6" fmla="*/ 2147483647 w 64"/>
                <a:gd name="T7" fmla="*/ 2147483647 h 271"/>
                <a:gd name="T8" fmla="*/ 2147483647 w 64"/>
                <a:gd name="T9" fmla="*/ 2147483647 h 271"/>
                <a:gd name="T10" fmla="*/ 2147483647 w 64"/>
                <a:gd name="T11" fmla="*/ 2147483647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271"/>
                <a:gd name="T20" fmla="*/ 64 w 6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40"/>
            <p:cNvSpPr>
              <a:spLocks/>
            </p:cNvSpPr>
            <p:nvPr/>
          </p:nvSpPr>
          <p:spPr bwMode="auto">
            <a:xfrm>
              <a:off x="7804971" y="5422024"/>
              <a:ext cx="156745" cy="392379"/>
            </a:xfrm>
            <a:custGeom>
              <a:avLst/>
              <a:gdLst>
                <a:gd name="T0" fmla="*/ 0 w 177"/>
                <a:gd name="T1" fmla="*/ 2147483647 h 530"/>
                <a:gd name="T2" fmla="*/ 2147483647 w 177"/>
                <a:gd name="T3" fmla="*/ 2147483647 h 530"/>
                <a:gd name="T4" fmla="*/ 2147483647 w 177"/>
                <a:gd name="T5" fmla="*/ 2147483647 h 530"/>
                <a:gd name="T6" fmla="*/ 2147483647 w 177"/>
                <a:gd name="T7" fmla="*/ 2147483647 h 530"/>
                <a:gd name="T8" fmla="*/ 2147483647 w 177"/>
                <a:gd name="T9" fmla="*/ 2147483647 h 530"/>
                <a:gd name="T10" fmla="*/ 2147483647 w 177"/>
                <a:gd name="T11" fmla="*/ 2147483647 h 530"/>
                <a:gd name="T12" fmla="*/ 2147483647 w 177"/>
                <a:gd name="T13" fmla="*/ 2147483647 h 530"/>
                <a:gd name="T14" fmla="*/ 2147483647 w 177"/>
                <a:gd name="T15" fmla="*/ 2147483647 h 530"/>
                <a:gd name="T16" fmla="*/ 2147483647 w 177"/>
                <a:gd name="T17" fmla="*/ 2147483647 h 530"/>
                <a:gd name="T18" fmla="*/ 2147483647 w 177"/>
                <a:gd name="T19" fmla="*/ 0 h 530"/>
                <a:gd name="T20" fmla="*/ 2147483647 w 177"/>
                <a:gd name="T21" fmla="*/ 2147483647 h 530"/>
                <a:gd name="T22" fmla="*/ 2147483647 w 177"/>
                <a:gd name="T23" fmla="*/ 2147483647 h 530"/>
                <a:gd name="T24" fmla="*/ 2147483647 w 17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530"/>
                <a:gd name="T41" fmla="*/ 177 w 17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41"/>
            <p:cNvGrpSpPr>
              <a:grpSpLocks/>
            </p:cNvGrpSpPr>
            <p:nvPr/>
          </p:nvGrpSpPr>
          <p:grpSpPr bwMode="auto">
            <a:xfrm>
              <a:off x="7967030" y="5423504"/>
              <a:ext cx="421531" cy="395340"/>
              <a:chOff x="4317" y="3250"/>
              <a:chExt cx="476" cy="713"/>
            </a:xfrm>
          </p:grpSpPr>
          <p:grpSp>
            <p:nvGrpSpPr>
              <p:cNvPr id="114" name="Group 142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8" name="Freeform 143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44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" name="Group 145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6" name="Freeform 146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47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8384133" y="5420543"/>
              <a:ext cx="62875" cy="228764"/>
            </a:xfrm>
            <a:custGeom>
              <a:avLst/>
              <a:gdLst>
                <a:gd name="T0" fmla="*/ 0 w 71"/>
                <a:gd name="T1" fmla="*/ 2147483647 h 309"/>
                <a:gd name="T2" fmla="*/ 2147483647 w 71"/>
                <a:gd name="T3" fmla="*/ 2147483647 h 309"/>
                <a:gd name="T4" fmla="*/ 2147483647 w 71"/>
                <a:gd name="T5" fmla="*/ 2147483647 h 309"/>
                <a:gd name="T6" fmla="*/ 2147483647 w 71"/>
                <a:gd name="T7" fmla="*/ 2147483647 h 309"/>
                <a:gd name="T8" fmla="*/ 2147483647 w 71"/>
                <a:gd name="T9" fmla="*/ 2147483647 h 309"/>
                <a:gd name="T10" fmla="*/ 2147483647 w 71"/>
                <a:gd name="T11" fmla="*/ 2147483647 h 309"/>
                <a:gd name="T12" fmla="*/ 2147483647 w 7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09"/>
                <a:gd name="T23" fmla="*/ 71 w 7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8448779" y="5422764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" name="Group 150"/>
            <p:cNvGrpSpPr>
              <a:grpSpLocks/>
            </p:cNvGrpSpPr>
            <p:nvPr/>
          </p:nvGrpSpPr>
          <p:grpSpPr bwMode="auto">
            <a:xfrm>
              <a:off x="8599326" y="5420543"/>
              <a:ext cx="210765" cy="395340"/>
              <a:chOff x="5031" y="3244"/>
              <a:chExt cx="238" cy="713"/>
            </a:xfrm>
          </p:grpSpPr>
          <p:sp>
            <p:nvSpPr>
              <p:cNvPr id="112" name="Freeform 151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52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5046830" y="4308755"/>
            <a:ext cx="3791823" cy="395340"/>
            <a:chOff x="5046830" y="4308755"/>
            <a:chExt cx="3791823" cy="395340"/>
          </a:xfrm>
        </p:grpSpPr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2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177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9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171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5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2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73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0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169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7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158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5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9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61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0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9" name="Rectangle 153"/>
          <p:cNvSpPr>
            <a:spLocks noChangeArrowheads="1"/>
          </p:cNvSpPr>
          <p:nvPr/>
        </p:nvSpPr>
        <p:spPr bwMode="auto">
          <a:xfrm>
            <a:off x="2539871" y="370686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180" name="Rectangle 153"/>
          <p:cNvSpPr>
            <a:spLocks noChangeArrowheads="1"/>
          </p:cNvSpPr>
          <p:nvPr/>
        </p:nvSpPr>
        <p:spPr bwMode="auto">
          <a:xfrm>
            <a:off x="4353074" y="441844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调幅</a:t>
            </a:r>
          </a:p>
        </p:txBody>
      </p:sp>
      <p:sp>
        <p:nvSpPr>
          <p:cNvPr id="181" name="Rectangle 153"/>
          <p:cNvSpPr>
            <a:spLocks noChangeArrowheads="1"/>
          </p:cNvSpPr>
          <p:nvPr/>
        </p:nvSpPr>
        <p:spPr bwMode="auto">
          <a:xfrm>
            <a:off x="4353074" y="497040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调频</a:t>
            </a:r>
          </a:p>
        </p:txBody>
      </p:sp>
      <p:sp>
        <p:nvSpPr>
          <p:cNvPr id="182" name="Rectangle 153"/>
          <p:cNvSpPr>
            <a:spLocks noChangeArrowheads="1"/>
          </p:cNvSpPr>
          <p:nvPr/>
        </p:nvSpPr>
        <p:spPr bwMode="auto">
          <a:xfrm>
            <a:off x="4353074" y="548631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调相</a:t>
            </a:r>
          </a:p>
        </p:txBody>
      </p:sp>
      <p:sp>
        <p:nvSpPr>
          <p:cNvPr id="183" name="Rectangle 153"/>
          <p:cNvSpPr>
            <a:spLocks noChangeArrowheads="1"/>
          </p:cNvSpPr>
          <p:nvPr/>
        </p:nvSpPr>
        <p:spPr bwMode="auto">
          <a:xfrm>
            <a:off x="3994001" y="169256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不归零制</a:t>
            </a:r>
          </a:p>
        </p:txBody>
      </p:sp>
      <p:sp>
        <p:nvSpPr>
          <p:cNvPr id="184" name="Rectangle 153"/>
          <p:cNvSpPr>
            <a:spLocks noChangeArrowheads="1"/>
          </p:cNvSpPr>
          <p:nvPr/>
        </p:nvSpPr>
        <p:spPr bwMode="auto">
          <a:xfrm>
            <a:off x="4173538" y="2302871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归零制</a:t>
            </a:r>
          </a:p>
        </p:txBody>
      </p:sp>
      <p:sp>
        <p:nvSpPr>
          <p:cNvPr id="185" name="Rectangle 153"/>
          <p:cNvSpPr>
            <a:spLocks noChangeArrowheads="1"/>
          </p:cNvSpPr>
          <p:nvPr/>
        </p:nvSpPr>
        <p:spPr bwMode="auto">
          <a:xfrm>
            <a:off x="3634929" y="2929206"/>
            <a:ext cx="125996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曼彻斯特编码</a:t>
            </a:r>
          </a:p>
        </p:txBody>
      </p:sp>
      <p:sp>
        <p:nvSpPr>
          <p:cNvPr id="186" name="Rectangle 153"/>
          <p:cNvSpPr>
            <a:spLocks noChangeArrowheads="1"/>
          </p:cNvSpPr>
          <p:nvPr/>
        </p:nvSpPr>
        <p:spPr bwMode="auto">
          <a:xfrm>
            <a:off x="3275856" y="3523486"/>
            <a:ext cx="16190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差分曼彻斯特编码</a:t>
            </a:r>
          </a:p>
        </p:txBody>
      </p: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2719407" y="4181632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拟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sp>
        <p:nvSpPr>
          <p:cNvPr id="188" name="Rectangle 153"/>
          <p:cNvSpPr>
            <a:spLocks noChangeArrowheads="1"/>
          </p:cNvSpPr>
          <p:nvPr/>
        </p:nvSpPr>
        <p:spPr bwMode="auto">
          <a:xfrm>
            <a:off x="2751738" y="2716997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数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字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cxnSp>
        <p:nvCxnSpPr>
          <p:cNvPr id="189" name="直接连接符 188"/>
          <p:cNvCxnSpPr/>
          <p:nvPr/>
        </p:nvCxnSpPr>
        <p:spPr>
          <a:xfrm flipH="1">
            <a:off x="504683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546814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88945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631077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6732086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715340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57471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799602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841734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8838653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3183492" y="888407"/>
            <a:ext cx="5780996" cy="31341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921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2.3.3</a:t>
            </a:r>
            <a:r>
              <a:rPr lang="zh-CN" altLang="zh-CN"/>
              <a:t>调制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常用带通调制方法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577" y="3377872"/>
            <a:ext cx="3988596" cy="59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087" y="2842077"/>
            <a:ext cx="3801086" cy="423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92" y="1121973"/>
            <a:ext cx="3869306" cy="162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305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3069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4833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5659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28360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0012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671887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43651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215414" y="367609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-1917" y="3688416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2487178" y="3676092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153"/>
          <p:cNvSpPr>
            <a:spLocks noChangeArrowheads="1"/>
          </p:cNvSpPr>
          <p:nvPr/>
        </p:nvSpPr>
        <p:spPr bwMode="auto">
          <a:xfrm>
            <a:off x="623303" y="4123611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基带信号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094427" y="2683451"/>
            <a:ext cx="1008112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94427" y="5131723"/>
            <a:ext cx="111753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53"/>
          <p:cNvSpPr>
            <a:spLocks noChangeArrowheads="1"/>
          </p:cNvSpPr>
          <p:nvPr/>
        </p:nvSpPr>
        <p:spPr bwMode="auto">
          <a:xfrm>
            <a:off x="3105887" y="2144747"/>
            <a:ext cx="926537" cy="55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基带调制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（编码</a:t>
            </a:r>
            <a:r>
              <a:rPr kumimoji="1" lang="zh-CN" altLang="en-US" sz="1600">
                <a:latin typeface="Times New Roman" pitchFamily="18" charset="0"/>
                <a:ea typeface="黑体" pitchFamily="2" charset="-122"/>
              </a:rPr>
              <a:t>）</a:t>
            </a:r>
            <a:endParaRPr kumimoji="1" lang="zh-CN" altLang="en-US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2" name="Rectangle 153"/>
          <p:cNvSpPr>
            <a:spLocks noChangeArrowheads="1"/>
          </p:cNvSpPr>
          <p:nvPr/>
        </p:nvSpPr>
        <p:spPr bwMode="auto">
          <a:xfrm>
            <a:off x="3183492" y="477181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带通调制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3094427" y="2683451"/>
            <a:ext cx="11460" cy="244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622022" y="3985306"/>
            <a:ext cx="478135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065350" y="4860577"/>
            <a:ext cx="3739428" cy="403483"/>
            <a:chOff x="4990632" y="4878616"/>
            <a:chExt cx="3814146" cy="403483"/>
          </a:xfrm>
        </p:grpSpPr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5411277" y="4881578"/>
              <a:ext cx="33652" cy="214698"/>
            </a:xfrm>
            <a:custGeom>
              <a:avLst/>
              <a:gdLst>
                <a:gd name="T0" fmla="*/ 0 w 38"/>
                <a:gd name="T1" fmla="*/ 2147483647 h 290"/>
                <a:gd name="T2" fmla="*/ 2147483647 w 38"/>
                <a:gd name="T3" fmla="*/ 2147483647 h 290"/>
                <a:gd name="T4" fmla="*/ 2147483647 w 38"/>
                <a:gd name="T5" fmla="*/ 2147483647 h 290"/>
                <a:gd name="T6" fmla="*/ 2147483647 w 38"/>
                <a:gd name="T7" fmla="*/ 2147483647 h 290"/>
                <a:gd name="T8" fmla="*/ 2147483647 w 38"/>
                <a:gd name="T9" fmla="*/ 2147483647 h 290"/>
                <a:gd name="T10" fmla="*/ 2147483647 w 38"/>
                <a:gd name="T11" fmla="*/ 2147483647 h 290"/>
                <a:gd name="T12" fmla="*/ 2147483647 w 38"/>
                <a:gd name="T13" fmla="*/ 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290"/>
                <a:gd name="T23" fmla="*/ 38 w 38"/>
                <a:gd name="T24" fmla="*/ 290 h 29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445814" y="4883798"/>
              <a:ext cx="77044" cy="393119"/>
            </a:xfrm>
            <a:custGeom>
              <a:avLst/>
              <a:gdLst>
                <a:gd name="T0" fmla="*/ 0 w 87"/>
                <a:gd name="T1" fmla="*/ 0 h 709"/>
                <a:gd name="T2" fmla="*/ 2147483647 w 87"/>
                <a:gd name="T3" fmla="*/ 2147483647 h 709"/>
                <a:gd name="T4" fmla="*/ 2147483647 w 87"/>
                <a:gd name="T5" fmla="*/ 2147483647 h 709"/>
                <a:gd name="T6" fmla="*/ 2147483647 w 87"/>
                <a:gd name="T7" fmla="*/ 2147483647 h 709"/>
                <a:gd name="T8" fmla="*/ 2147483647 w 87"/>
                <a:gd name="T9" fmla="*/ 2147483647 h 709"/>
                <a:gd name="T10" fmla="*/ 2147483647 w 87"/>
                <a:gd name="T11" fmla="*/ 2147483647 h 709"/>
                <a:gd name="T12" fmla="*/ 2147483647 w 87"/>
                <a:gd name="T13" fmla="*/ 2147483647 h 709"/>
                <a:gd name="T14" fmla="*/ 2147483647 w 87"/>
                <a:gd name="T15" fmla="*/ 2147483647 h 709"/>
                <a:gd name="T16" fmla="*/ 2147483647 w 87"/>
                <a:gd name="T17" fmla="*/ 2147483647 h 709"/>
                <a:gd name="T18" fmla="*/ 2147483647 w 87"/>
                <a:gd name="T19" fmla="*/ 2147483647 h 709"/>
                <a:gd name="T20" fmla="*/ 2147483647 w 87"/>
                <a:gd name="T21" fmla="*/ 2147483647 h 709"/>
                <a:gd name="T22" fmla="*/ 2147483647 w 87"/>
                <a:gd name="T23" fmla="*/ 2147483647 h 709"/>
                <a:gd name="T24" fmla="*/ 2147483647 w 87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709"/>
                <a:gd name="T41" fmla="*/ 87 w 87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" name="Group 48"/>
            <p:cNvGrpSpPr>
              <a:grpSpLocks/>
            </p:cNvGrpSpPr>
            <p:nvPr/>
          </p:nvGrpSpPr>
          <p:grpSpPr bwMode="auto">
            <a:xfrm>
              <a:off x="5522859" y="4881578"/>
              <a:ext cx="105383" cy="395340"/>
              <a:chOff x="1557" y="2272"/>
              <a:chExt cx="119" cy="713"/>
            </a:xfrm>
          </p:grpSpPr>
          <p:sp>
            <p:nvSpPr>
              <p:cNvPr id="84" name="Freeform 49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50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Freeform 51"/>
            <p:cNvSpPr>
              <a:spLocks/>
            </p:cNvSpPr>
            <p:nvPr/>
          </p:nvSpPr>
          <p:spPr bwMode="auto">
            <a:xfrm>
              <a:off x="5626471" y="4878616"/>
              <a:ext cx="30995" cy="217659"/>
            </a:xfrm>
            <a:custGeom>
              <a:avLst/>
              <a:gdLst>
                <a:gd name="T0" fmla="*/ 0 w 35"/>
                <a:gd name="T1" fmla="*/ 2147483647 h 294"/>
                <a:gd name="T2" fmla="*/ 2147483647 w 35"/>
                <a:gd name="T3" fmla="*/ 2147483647 h 294"/>
                <a:gd name="T4" fmla="*/ 2147483647 w 35"/>
                <a:gd name="T5" fmla="*/ 2147483647 h 294"/>
                <a:gd name="T6" fmla="*/ 2147483647 w 35"/>
                <a:gd name="T7" fmla="*/ 2147483647 h 294"/>
                <a:gd name="T8" fmla="*/ 2147483647 w 35"/>
                <a:gd name="T9" fmla="*/ 2147483647 h 294"/>
                <a:gd name="T10" fmla="*/ 2147483647 w 35"/>
                <a:gd name="T11" fmla="*/ 2147483647 h 294"/>
                <a:gd name="T12" fmla="*/ 2147483647 w 35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94"/>
                <a:gd name="T23" fmla="*/ 35 w 35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5658351" y="4880837"/>
              <a:ext cx="75273" cy="393119"/>
            </a:xfrm>
            <a:custGeom>
              <a:avLst/>
              <a:gdLst>
                <a:gd name="T0" fmla="*/ 0 w 85"/>
                <a:gd name="T1" fmla="*/ 0 h 709"/>
                <a:gd name="T2" fmla="*/ 2147483647 w 85"/>
                <a:gd name="T3" fmla="*/ 2147483647 h 709"/>
                <a:gd name="T4" fmla="*/ 2147483647 w 85"/>
                <a:gd name="T5" fmla="*/ 2147483647 h 709"/>
                <a:gd name="T6" fmla="*/ 2147483647 w 85"/>
                <a:gd name="T7" fmla="*/ 2147483647 h 709"/>
                <a:gd name="T8" fmla="*/ 2147483647 w 85"/>
                <a:gd name="T9" fmla="*/ 2147483647 h 709"/>
                <a:gd name="T10" fmla="*/ 2147483647 w 85"/>
                <a:gd name="T11" fmla="*/ 2147483647 h 709"/>
                <a:gd name="T12" fmla="*/ 2147483647 w 85"/>
                <a:gd name="T13" fmla="*/ 2147483647 h 709"/>
                <a:gd name="T14" fmla="*/ 2147483647 w 85"/>
                <a:gd name="T15" fmla="*/ 2147483647 h 709"/>
                <a:gd name="T16" fmla="*/ 2147483647 w 85"/>
                <a:gd name="T17" fmla="*/ 2147483647 h 709"/>
                <a:gd name="T18" fmla="*/ 2147483647 w 85"/>
                <a:gd name="T19" fmla="*/ 2147483647 h 709"/>
                <a:gd name="T20" fmla="*/ 2147483647 w 85"/>
                <a:gd name="T21" fmla="*/ 2147483647 h 709"/>
                <a:gd name="T22" fmla="*/ 2147483647 w 85"/>
                <a:gd name="T23" fmla="*/ 2147483647 h 709"/>
                <a:gd name="T24" fmla="*/ 2147483647 w 85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709"/>
                <a:gd name="T41" fmla="*/ 85 w 85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5732739" y="4878616"/>
              <a:ext cx="30995" cy="206554"/>
            </a:xfrm>
            <a:custGeom>
              <a:avLst/>
              <a:gdLst>
                <a:gd name="T0" fmla="*/ 0 w 35"/>
                <a:gd name="T1" fmla="*/ 2147483647 h 279"/>
                <a:gd name="T2" fmla="*/ 2147483647 w 35"/>
                <a:gd name="T3" fmla="*/ 2147483647 h 279"/>
                <a:gd name="T4" fmla="*/ 2147483647 w 35"/>
                <a:gd name="T5" fmla="*/ 2147483647 h 279"/>
                <a:gd name="T6" fmla="*/ 2147483647 w 35"/>
                <a:gd name="T7" fmla="*/ 2147483647 h 279"/>
                <a:gd name="T8" fmla="*/ 2147483647 w 35"/>
                <a:gd name="T9" fmla="*/ 2147483647 h 279"/>
                <a:gd name="T10" fmla="*/ 2147483647 w 35"/>
                <a:gd name="T11" fmla="*/ 2147483647 h 279"/>
                <a:gd name="T12" fmla="*/ 2147483647 w 35"/>
                <a:gd name="T13" fmla="*/ 0 h 2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279"/>
                <a:gd name="T23" fmla="*/ 35 w 35"/>
                <a:gd name="T24" fmla="*/ 279 h 27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5764619" y="4880837"/>
              <a:ext cx="85015" cy="392379"/>
            </a:xfrm>
            <a:custGeom>
              <a:avLst/>
              <a:gdLst>
                <a:gd name="T0" fmla="*/ 0 w 96"/>
                <a:gd name="T1" fmla="*/ 0 h 530"/>
                <a:gd name="T2" fmla="*/ 2147483647 w 96"/>
                <a:gd name="T3" fmla="*/ 2147483647 h 530"/>
                <a:gd name="T4" fmla="*/ 2147483647 w 96"/>
                <a:gd name="T5" fmla="*/ 2147483647 h 530"/>
                <a:gd name="T6" fmla="*/ 2147483647 w 96"/>
                <a:gd name="T7" fmla="*/ 2147483647 h 530"/>
                <a:gd name="T8" fmla="*/ 2147483647 w 96"/>
                <a:gd name="T9" fmla="*/ 2147483647 h 530"/>
                <a:gd name="T10" fmla="*/ 2147483647 w 96"/>
                <a:gd name="T11" fmla="*/ 2147483647 h 530"/>
                <a:gd name="T12" fmla="*/ 2147483647 w 96"/>
                <a:gd name="T13" fmla="*/ 2147483647 h 530"/>
                <a:gd name="T14" fmla="*/ 2147483647 w 96"/>
                <a:gd name="T15" fmla="*/ 2147483647 h 530"/>
                <a:gd name="T16" fmla="*/ 2147483647 w 96"/>
                <a:gd name="T17" fmla="*/ 2147483647 h 530"/>
                <a:gd name="T18" fmla="*/ 2147483647 w 96"/>
                <a:gd name="T19" fmla="*/ 2147483647 h 530"/>
                <a:gd name="T20" fmla="*/ 2147483647 w 96"/>
                <a:gd name="T21" fmla="*/ 2147483647 h 530"/>
                <a:gd name="T22" fmla="*/ 2147483647 w 96"/>
                <a:gd name="T23" fmla="*/ 2147483647 h 530"/>
                <a:gd name="T24" fmla="*/ 2147483647 w 9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6"/>
                <a:gd name="T40" fmla="*/ 0 h 530"/>
                <a:gd name="T41" fmla="*/ 96 w 9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7541071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7570295" y="4885279"/>
              <a:ext cx="75274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7646454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7674792" y="4885279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7750066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7780175" y="4882318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Group 61"/>
            <p:cNvGrpSpPr>
              <a:grpSpLocks/>
            </p:cNvGrpSpPr>
            <p:nvPr/>
          </p:nvGrpSpPr>
          <p:grpSpPr bwMode="auto">
            <a:xfrm>
              <a:off x="7854563" y="4880097"/>
              <a:ext cx="105382" cy="395340"/>
              <a:chOff x="4190" y="2269"/>
              <a:chExt cx="119" cy="713"/>
            </a:xfrm>
          </p:grpSpPr>
          <p:sp>
            <p:nvSpPr>
              <p:cNvPr id="82" name="Freeform 62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63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Freeform 64"/>
            <p:cNvSpPr>
              <a:spLocks/>
            </p:cNvSpPr>
            <p:nvPr/>
          </p:nvSpPr>
          <p:spPr bwMode="auto">
            <a:xfrm>
              <a:off x="7120426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7149650" y="4885279"/>
              <a:ext cx="78815" cy="392379"/>
            </a:xfrm>
            <a:custGeom>
              <a:avLst/>
              <a:gdLst>
                <a:gd name="T0" fmla="*/ 0 w 89"/>
                <a:gd name="T1" fmla="*/ 0 h 530"/>
                <a:gd name="T2" fmla="*/ 2147483647 w 89"/>
                <a:gd name="T3" fmla="*/ 2147483647 h 530"/>
                <a:gd name="T4" fmla="*/ 2147483647 w 89"/>
                <a:gd name="T5" fmla="*/ 2147483647 h 530"/>
                <a:gd name="T6" fmla="*/ 2147483647 w 89"/>
                <a:gd name="T7" fmla="*/ 2147483647 h 530"/>
                <a:gd name="T8" fmla="*/ 2147483647 w 89"/>
                <a:gd name="T9" fmla="*/ 2147483647 h 530"/>
                <a:gd name="T10" fmla="*/ 2147483647 w 89"/>
                <a:gd name="T11" fmla="*/ 2147483647 h 530"/>
                <a:gd name="T12" fmla="*/ 2147483647 w 89"/>
                <a:gd name="T13" fmla="*/ 2147483647 h 530"/>
                <a:gd name="T14" fmla="*/ 2147483647 w 89"/>
                <a:gd name="T15" fmla="*/ 2147483647 h 530"/>
                <a:gd name="T16" fmla="*/ 2147483647 w 89"/>
                <a:gd name="T17" fmla="*/ 2147483647 h 530"/>
                <a:gd name="T18" fmla="*/ 2147483647 w 89"/>
                <a:gd name="T19" fmla="*/ 2147483647 h 530"/>
                <a:gd name="T20" fmla="*/ 2147483647 w 89"/>
                <a:gd name="T21" fmla="*/ 2147483647 h 530"/>
                <a:gd name="T22" fmla="*/ 2147483647 w 89"/>
                <a:gd name="T23" fmla="*/ 2147483647 h 530"/>
                <a:gd name="T24" fmla="*/ 2147483647 w 89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530"/>
                <a:gd name="T41" fmla="*/ 89 w 89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7225809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7254147" y="4885279"/>
              <a:ext cx="75273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7329420" y="4880097"/>
              <a:ext cx="30109" cy="201372"/>
            </a:xfrm>
            <a:custGeom>
              <a:avLst/>
              <a:gdLst>
                <a:gd name="T0" fmla="*/ 0 w 34"/>
                <a:gd name="T1" fmla="*/ 2147483647 h 363"/>
                <a:gd name="T2" fmla="*/ 2147483647 w 34"/>
                <a:gd name="T3" fmla="*/ 2147483647 h 363"/>
                <a:gd name="T4" fmla="*/ 2147483647 w 34"/>
                <a:gd name="T5" fmla="*/ 2147483647 h 363"/>
                <a:gd name="T6" fmla="*/ 2147483647 w 34"/>
                <a:gd name="T7" fmla="*/ 2147483647 h 363"/>
                <a:gd name="T8" fmla="*/ 2147483647 w 34"/>
                <a:gd name="T9" fmla="*/ 2147483647 h 363"/>
                <a:gd name="T10" fmla="*/ 2147483647 w 34"/>
                <a:gd name="T11" fmla="*/ 2147483647 h 363"/>
                <a:gd name="T12" fmla="*/ 2147483647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7359529" y="4882318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" name="Group 70"/>
            <p:cNvGrpSpPr>
              <a:grpSpLocks/>
            </p:cNvGrpSpPr>
            <p:nvPr/>
          </p:nvGrpSpPr>
          <p:grpSpPr bwMode="auto">
            <a:xfrm>
              <a:off x="7433917" y="4880097"/>
              <a:ext cx="105383" cy="395340"/>
              <a:chOff x="3715" y="2269"/>
              <a:chExt cx="119" cy="713"/>
            </a:xfrm>
          </p:grpSpPr>
          <p:sp>
            <p:nvSpPr>
              <p:cNvPr id="80" name="Freeform 71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" name="Freeform 73"/>
            <p:cNvSpPr>
              <a:spLocks/>
            </p:cNvSpPr>
            <p:nvPr/>
          </p:nvSpPr>
          <p:spPr bwMode="auto">
            <a:xfrm>
              <a:off x="6691810" y="4883058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4"/>
            <p:cNvSpPr>
              <a:spLocks/>
            </p:cNvSpPr>
            <p:nvPr/>
          </p:nvSpPr>
          <p:spPr bwMode="auto">
            <a:xfrm>
              <a:off x="6721034" y="4885279"/>
              <a:ext cx="77044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6797193" y="4883058"/>
              <a:ext cx="28338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>
              <a:off x="6825531" y="4885279"/>
              <a:ext cx="76159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77"/>
            <p:cNvSpPr>
              <a:spLocks/>
            </p:cNvSpPr>
            <p:nvPr/>
          </p:nvSpPr>
          <p:spPr bwMode="auto">
            <a:xfrm>
              <a:off x="6901690" y="4880097"/>
              <a:ext cx="29224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8"/>
            <p:cNvSpPr>
              <a:spLocks/>
            </p:cNvSpPr>
            <p:nvPr/>
          </p:nvSpPr>
          <p:spPr bwMode="auto">
            <a:xfrm>
              <a:off x="6930914" y="4882318"/>
              <a:ext cx="77045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79"/>
            <p:cNvSpPr>
              <a:spLocks/>
            </p:cNvSpPr>
            <p:nvPr/>
          </p:nvSpPr>
          <p:spPr bwMode="auto">
            <a:xfrm>
              <a:off x="7005302" y="4880097"/>
              <a:ext cx="30995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80"/>
            <p:cNvSpPr>
              <a:spLocks/>
            </p:cNvSpPr>
            <p:nvPr/>
          </p:nvSpPr>
          <p:spPr bwMode="auto">
            <a:xfrm>
              <a:off x="7036297" y="4882318"/>
              <a:ext cx="83244" cy="392379"/>
            </a:xfrm>
            <a:custGeom>
              <a:avLst/>
              <a:gdLst>
                <a:gd name="T0" fmla="*/ 0 w 94"/>
                <a:gd name="T1" fmla="*/ 0 h 530"/>
                <a:gd name="T2" fmla="*/ 2147483647 w 94"/>
                <a:gd name="T3" fmla="*/ 2147483647 h 530"/>
                <a:gd name="T4" fmla="*/ 2147483647 w 94"/>
                <a:gd name="T5" fmla="*/ 2147483647 h 530"/>
                <a:gd name="T6" fmla="*/ 2147483647 w 94"/>
                <a:gd name="T7" fmla="*/ 2147483647 h 530"/>
                <a:gd name="T8" fmla="*/ 2147483647 w 94"/>
                <a:gd name="T9" fmla="*/ 2147483647 h 530"/>
                <a:gd name="T10" fmla="*/ 2147483647 w 94"/>
                <a:gd name="T11" fmla="*/ 2147483647 h 530"/>
                <a:gd name="T12" fmla="*/ 2147483647 w 94"/>
                <a:gd name="T13" fmla="*/ 2147483647 h 530"/>
                <a:gd name="T14" fmla="*/ 2147483647 w 94"/>
                <a:gd name="T15" fmla="*/ 2147483647 h 530"/>
                <a:gd name="T16" fmla="*/ 2147483647 w 94"/>
                <a:gd name="T17" fmla="*/ 2147483647 h 530"/>
                <a:gd name="T18" fmla="*/ 2147483647 w 94"/>
                <a:gd name="T19" fmla="*/ 2147483647 h 530"/>
                <a:gd name="T20" fmla="*/ 2147483647 w 94"/>
                <a:gd name="T21" fmla="*/ 2147483647 h 530"/>
                <a:gd name="T22" fmla="*/ 2147483647 w 94"/>
                <a:gd name="T23" fmla="*/ 2147483647 h 530"/>
                <a:gd name="T24" fmla="*/ 2147483647 w 9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4"/>
                <a:gd name="T40" fmla="*/ 0 h 530"/>
                <a:gd name="T41" fmla="*/ 94 w 9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" name="Group 81"/>
            <p:cNvGrpSpPr>
              <a:grpSpLocks/>
            </p:cNvGrpSpPr>
            <p:nvPr/>
          </p:nvGrpSpPr>
          <p:grpSpPr bwMode="auto">
            <a:xfrm>
              <a:off x="4990632" y="4888240"/>
              <a:ext cx="421531" cy="393859"/>
              <a:chOff x="956" y="2283"/>
              <a:chExt cx="476" cy="711"/>
            </a:xfrm>
          </p:grpSpPr>
          <p:sp>
            <p:nvSpPr>
              <p:cNvPr id="76" name="Freeform 82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83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11"/>
                  <a:gd name="T41" fmla="*/ 171 w 171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84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85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86"/>
            <p:cNvGrpSpPr>
              <a:grpSpLocks/>
            </p:cNvGrpSpPr>
            <p:nvPr/>
          </p:nvGrpSpPr>
          <p:grpSpPr bwMode="auto">
            <a:xfrm>
              <a:off x="5852290" y="4881578"/>
              <a:ext cx="421531" cy="395340"/>
              <a:chOff x="1929" y="2272"/>
              <a:chExt cx="476" cy="713"/>
            </a:xfrm>
          </p:grpSpPr>
          <p:grpSp>
            <p:nvGrpSpPr>
              <p:cNvPr id="70" name="Group 87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4" name="Freeform 88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Freeform 89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Group 90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72" name="Freeform 91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" name="Freeform 92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7" name="Freeform 93"/>
            <p:cNvSpPr>
              <a:spLocks/>
            </p:cNvSpPr>
            <p:nvPr/>
          </p:nvSpPr>
          <p:spPr bwMode="auto">
            <a:xfrm>
              <a:off x="6272050" y="4878616"/>
              <a:ext cx="60219" cy="217659"/>
            </a:xfrm>
            <a:custGeom>
              <a:avLst/>
              <a:gdLst>
                <a:gd name="T0" fmla="*/ 0 w 68"/>
                <a:gd name="T1" fmla="*/ 2147483647 h 294"/>
                <a:gd name="T2" fmla="*/ 2147483647 w 68"/>
                <a:gd name="T3" fmla="*/ 2147483647 h 294"/>
                <a:gd name="T4" fmla="*/ 2147483647 w 68"/>
                <a:gd name="T5" fmla="*/ 2147483647 h 294"/>
                <a:gd name="T6" fmla="*/ 2147483647 w 68"/>
                <a:gd name="T7" fmla="*/ 2147483647 h 294"/>
                <a:gd name="T8" fmla="*/ 2147483647 w 68"/>
                <a:gd name="T9" fmla="*/ 2147483647 h 294"/>
                <a:gd name="T10" fmla="*/ 2147483647 w 68"/>
                <a:gd name="T11" fmla="*/ 2147483647 h 294"/>
                <a:gd name="T12" fmla="*/ 2147483647 w 68"/>
                <a:gd name="T13" fmla="*/ 0 h 2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294"/>
                <a:gd name="T23" fmla="*/ 68 w 68"/>
                <a:gd name="T24" fmla="*/ 294 h 2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4"/>
            <p:cNvSpPr>
              <a:spLocks/>
            </p:cNvSpPr>
            <p:nvPr/>
          </p:nvSpPr>
          <p:spPr bwMode="auto">
            <a:xfrm>
              <a:off x="6334040" y="4880837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"/>
            <p:cNvSpPr>
              <a:spLocks/>
            </p:cNvSpPr>
            <p:nvPr/>
          </p:nvSpPr>
          <p:spPr bwMode="auto">
            <a:xfrm>
              <a:off x="6481930" y="4878616"/>
              <a:ext cx="62875" cy="215438"/>
            </a:xfrm>
            <a:custGeom>
              <a:avLst/>
              <a:gdLst>
                <a:gd name="T0" fmla="*/ 0 w 71"/>
                <a:gd name="T1" fmla="*/ 2147483647 h 291"/>
                <a:gd name="T2" fmla="*/ 2147483647 w 71"/>
                <a:gd name="T3" fmla="*/ 2147483647 h 291"/>
                <a:gd name="T4" fmla="*/ 2147483647 w 71"/>
                <a:gd name="T5" fmla="*/ 2147483647 h 291"/>
                <a:gd name="T6" fmla="*/ 2147483647 w 71"/>
                <a:gd name="T7" fmla="*/ 2147483647 h 291"/>
                <a:gd name="T8" fmla="*/ 2147483647 w 71"/>
                <a:gd name="T9" fmla="*/ 2147483647 h 291"/>
                <a:gd name="T10" fmla="*/ 2147483647 w 71"/>
                <a:gd name="T11" fmla="*/ 2147483647 h 291"/>
                <a:gd name="T12" fmla="*/ 2147483647 w 71"/>
                <a:gd name="T13" fmla="*/ 0 h 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291"/>
                <a:gd name="T23" fmla="*/ 71 w 71"/>
                <a:gd name="T24" fmla="*/ 291 h 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6"/>
            <p:cNvSpPr>
              <a:spLocks/>
            </p:cNvSpPr>
            <p:nvPr/>
          </p:nvSpPr>
          <p:spPr bwMode="auto">
            <a:xfrm>
              <a:off x="6546577" y="4880837"/>
              <a:ext cx="145233" cy="392379"/>
            </a:xfrm>
            <a:custGeom>
              <a:avLst/>
              <a:gdLst>
                <a:gd name="T0" fmla="*/ 0 w 164"/>
                <a:gd name="T1" fmla="*/ 0 h 530"/>
                <a:gd name="T2" fmla="*/ 2147483647 w 164"/>
                <a:gd name="T3" fmla="*/ 2147483647 h 530"/>
                <a:gd name="T4" fmla="*/ 2147483647 w 164"/>
                <a:gd name="T5" fmla="*/ 2147483647 h 530"/>
                <a:gd name="T6" fmla="*/ 2147483647 w 164"/>
                <a:gd name="T7" fmla="*/ 2147483647 h 530"/>
                <a:gd name="T8" fmla="*/ 2147483647 w 164"/>
                <a:gd name="T9" fmla="*/ 2147483647 h 530"/>
                <a:gd name="T10" fmla="*/ 2147483647 w 164"/>
                <a:gd name="T11" fmla="*/ 2147483647 h 530"/>
                <a:gd name="T12" fmla="*/ 2147483647 w 164"/>
                <a:gd name="T13" fmla="*/ 2147483647 h 530"/>
                <a:gd name="T14" fmla="*/ 2147483647 w 164"/>
                <a:gd name="T15" fmla="*/ 2147483647 h 530"/>
                <a:gd name="T16" fmla="*/ 2147483647 w 164"/>
                <a:gd name="T17" fmla="*/ 2147483647 h 530"/>
                <a:gd name="T18" fmla="*/ 2147483647 w 164"/>
                <a:gd name="T19" fmla="*/ 2147483647 h 530"/>
                <a:gd name="T20" fmla="*/ 2147483647 w 164"/>
                <a:gd name="T21" fmla="*/ 2147483647 h 530"/>
                <a:gd name="T22" fmla="*/ 2147483647 w 164"/>
                <a:gd name="T23" fmla="*/ 2147483647 h 530"/>
                <a:gd name="T24" fmla="*/ 2147483647 w 16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4"/>
                <a:gd name="T40" fmla="*/ 0 h 530"/>
                <a:gd name="T41" fmla="*/ 164 w 16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7"/>
            <p:cNvSpPr>
              <a:spLocks/>
            </p:cNvSpPr>
            <p:nvPr/>
          </p:nvSpPr>
          <p:spPr bwMode="auto">
            <a:xfrm>
              <a:off x="7961716" y="4883058"/>
              <a:ext cx="57562" cy="201372"/>
            </a:xfrm>
            <a:custGeom>
              <a:avLst/>
              <a:gdLst>
                <a:gd name="T0" fmla="*/ 0 w 65"/>
                <a:gd name="T1" fmla="*/ 2147483647 h 363"/>
                <a:gd name="T2" fmla="*/ 2147483647 w 65"/>
                <a:gd name="T3" fmla="*/ 2147483647 h 363"/>
                <a:gd name="T4" fmla="*/ 2147483647 w 65"/>
                <a:gd name="T5" fmla="*/ 2147483647 h 363"/>
                <a:gd name="T6" fmla="*/ 2147483647 w 65"/>
                <a:gd name="T7" fmla="*/ 2147483647 h 363"/>
                <a:gd name="T8" fmla="*/ 2147483647 w 65"/>
                <a:gd name="T9" fmla="*/ 2147483647 h 363"/>
                <a:gd name="T10" fmla="*/ 2147483647 w 65"/>
                <a:gd name="T11" fmla="*/ 2147483647 h 363"/>
                <a:gd name="T12" fmla="*/ 2147483647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8020164" y="4885279"/>
              <a:ext cx="154089" cy="392379"/>
            </a:xfrm>
            <a:custGeom>
              <a:avLst/>
              <a:gdLst>
                <a:gd name="T0" fmla="*/ 0 w 174"/>
                <a:gd name="T1" fmla="*/ 0 h 530"/>
                <a:gd name="T2" fmla="*/ 2147483647 w 174"/>
                <a:gd name="T3" fmla="*/ 2147483647 h 530"/>
                <a:gd name="T4" fmla="*/ 2147483647 w 174"/>
                <a:gd name="T5" fmla="*/ 2147483647 h 530"/>
                <a:gd name="T6" fmla="*/ 2147483647 w 174"/>
                <a:gd name="T7" fmla="*/ 2147483647 h 530"/>
                <a:gd name="T8" fmla="*/ 2147483647 w 174"/>
                <a:gd name="T9" fmla="*/ 2147483647 h 530"/>
                <a:gd name="T10" fmla="*/ 2147483647 w 174"/>
                <a:gd name="T11" fmla="*/ 2147483647 h 530"/>
                <a:gd name="T12" fmla="*/ 2147483647 w 174"/>
                <a:gd name="T13" fmla="*/ 2147483647 h 530"/>
                <a:gd name="T14" fmla="*/ 2147483647 w 174"/>
                <a:gd name="T15" fmla="*/ 2147483647 h 530"/>
                <a:gd name="T16" fmla="*/ 2147483647 w 174"/>
                <a:gd name="T17" fmla="*/ 2147483647 h 530"/>
                <a:gd name="T18" fmla="*/ 2147483647 w 174"/>
                <a:gd name="T19" fmla="*/ 2147483647 h 530"/>
                <a:gd name="T20" fmla="*/ 2147483647 w 174"/>
                <a:gd name="T21" fmla="*/ 2147483647 h 530"/>
                <a:gd name="T22" fmla="*/ 2147483647 w 174"/>
                <a:gd name="T23" fmla="*/ 2147483647 h 530"/>
                <a:gd name="T24" fmla="*/ 2147483647 w 17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4"/>
                <a:gd name="T40" fmla="*/ 0 h 530"/>
                <a:gd name="T41" fmla="*/ 174 w 17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9"/>
            <p:cNvSpPr>
              <a:spLocks/>
            </p:cNvSpPr>
            <p:nvPr/>
          </p:nvSpPr>
          <p:spPr bwMode="auto">
            <a:xfrm>
              <a:off x="8174253" y="4883058"/>
              <a:ext cx="56676" cy="20137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8231815" y="4885279"/>
              <a:ext cx="154974" cy="392379"/>
            </a:xfrm>
            <a:custGeom>
              <a:avLst/>
              <a:gdLst>
                <a:gd name="T0" fmla="*/ 0 w 175"/>
                <a:gd name="T1" fmla="*/ 0 h 530"/>
                <a:gd name="T2" fmla="*/ 2147483647 w 175"/>
                <a:gd name="T3" fmla="*/ 2147483647 h 530"/>
                <a:gd name="T4" fmla="*/ 2147483647 w 175"/>
                <a:gd name="T5" fmla="*/ 2147483647 h 530"/>
                <a:gd name="T6" fmla="*/ 2147483647 w 175"/>
                <a:gd name="T7" fmla="*/ 2147483647 h 530"/>
                <a:gd name="T8" fmla="*/ 2147483647 w 175"/>
                <a:gd name="T9" fmla="*/ 2147483647 h 530"/>
                <a:gd name="T10" fmla="*/ 2147483647 w 175"/>
                <a:gd name="T11" fmla="*/ 2147483647 h 530"/>
                <a:gd name="T12" fmla="*/ 2147483647 w 175"/>
                <a:gd name="T13" fmla="*/ 2147483647 h 530"/>
                <a:gd name="T14" fmla="*/ 2147483647 w 175"/>
                <a:gd name="T15" fmla="*/ 2147483647 h 530"/>
                <a:gd name="T16" fmla="*/ 2147483647 w 175"/>
                <a:gd name="T17" fmla="*/ 2147483647 h 530"/>
                <a:gd name="T18" fmla="*/ 2147483647 w 175"/>
                <a:gd name="T19" fmla="*/ 2147483647 h 530"/>
                <a:gd name="T20" fmla="*/ 2147483647 w 175"/>
                <a:gd name="T21" fmla="*/ 2147483647 h 530"/>
                <a:gd name="T22" fmla="*/ 2147483647 w 175"/>
                <a:gd name="T23" fmla="*/ 2147483647 h 530"/>
                <a:gd name="T24" fmla="*/ 2147483647 w 17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5"/>
                <a:gd name="T40" fmla="*/ 0 h 530"/>
                <a:gd name="T41" fmla="*/ 175 w 17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01"/>
            <p:cNvSpPr>
              <a:spLocks/>
            </p:cNvSpPr>
            <p:nvPr/>
          </p:nvSpPr>
          <p:spPr bwMode="auto">
            <a:xfrm>
              <a:off x="8383247" y="4880097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8443466" y="4882318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" name="Group 103"/>
            <p:cNvGrpSpPr>
              <a:grpSpLocks/>
            </p:cNvGrpSpPr>
            <p:nvPr/>
          </p:nvGrpSpPr>
          <p:grpSpPr bwMode="auto">
            <a:xfrm>
              <a:off x="8594013" y="4880097"/>
              <a:ext cx="210765" cy="395340"/>
              <a:chOff x="5025" y="2269"/>
              <a:chExt cx="238" cy="713"/>
            </a:xfrm>
          </p:grpSpPr>
          <p:sp>
            <p:nvSpPr>
              <p:cNvPr id="68" name="Freeform 104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105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056089" y="5420543"/>
            <a:ext cx="3754001" cy="406445"/>
            <a:chOff x="4980005" y="5420543"/>
            <a:chExt cx="3830086" cy="406445"/>
          </a:xfrm>
        </p:grpSpPr>
        <p:grpSp>
          <p:nvGrpSpPr>
            <p:cNvPr id="87" name="Group 106"/>
            <p:cNvGrpSpPr>
              <a:grpSpLocks/>
            </p:cNvGrpSpPr>
            <p:nvPr/>
          </p:nvGrpSpPr>
          <p:grpSpPr bwMode="auto">
            <a:xfrm>
              <a:off x="4980005" y="5423504"/>
              <a:ext cx="209880" cy="395340"/>
              <a:chOff x="944" y="3250"/>
              <a:chExt cx="237" cy="713"/>
            </a:xfrm>
          </p:grpSpPr>
          <p:sp>
            <p:nvSpPr>
              <p:cNvPr id="132" name="Freeform 107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" name="Freeform 109"/>
            <p:cNvSpPr>
              <a:spLocks/>
            </p:cNvSpPr>
            <p:nvPr/>
          </p:nvSpPr>
          <p:spPr bwMode="auto">
            <a:xfrm>
              <a:off x="5190770" y="5423504"/>
              <a:ext cx="58448" cy="201372"/>
            </a:xfrm>
            <a:custGeom>
              <a:avLst/>
              <a:gdLst>
                <a:gd name="T0" fmla="*/ 0 w 66"/>
                <a:gd name="T1" fmla="*/ 2147483647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5250103" y="5424985"/>
              <a:ext cx="163831" cy="393119"/>
            </a:xfrm>
            <a:custGeom>
              <a:avLst/>
              <a:gdLst>
                <a:gd name="T0" fmla="*/ 0 w 185"/>
                <a:gd name="T1" fmla="*/ 2147483647 h 531"/>
                <a:gd name="T2" fmla="*/ 2147483647 w 185"/>
                <a:gd name="T3" fmla="*/ 0 h 531"/>
                <a:gd name="T4" fmla="*/ 2147483647 w 185"/>
                <a:gd name="T5" fmla="*/ 2147483647 h 531"/>
                <a:gd name="T6" fmla="*/ 2147483647 w 185"/>
                <a:gd name="T7" fmla="*/ 2147483647 h 531"/>
                <a:gd name="T8" fmla="*/ 2147483647 w 185"/>
                <a:gd name="T9" fmla="*/ 2147483647 h 531"/>
                <a:gd name="T10" fmla="*/ 2147483647 w 185"/>
                <a:gd name="T11" fmla="*/ 2147483647 h 531"/>
                <a:gd name="T12" fmla="*/ 2147483647 w 185"/>
                <a:gd name="T13" fmla="*/ 2147483647 h 531"/>
                <a:gd name="T14" fmla="*/ 2147483647 w 185"/>
                <a:gd name="T15" fmla="*/ 2147483647 h 531"/>
                <a:gd name="T16" fmla="*/ 2147483647 w 185"/>
                <a:gd name="T17" fmla="*/ 2147483647 h 531"/>
                <a:gd name="T18" fmla="*/ 2147483647 w 185"/>
                <a:gd name="T19" fmla="*/ 2147483647 h 531"/>
                <a:gd name="T20" fmla="*/ 2147483647 w 185"/>
                <a:gd name="T21" fmla="*/ 2147483647 h 531"/>
                <a:gd name="T22" fmla="*/ 2147483647 w 185"/>
                <a:gd name="T23" fmla="*/ 2147483647 h 531"/>
                <a:gd name="T24" fmla="*/ 2147483647 w 185"/>
                <a:gd name="T25" fmla="*/ 2147483647 h 53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5"/>
                <a:gd name="T40" fmla="*/ 0 h 531"/>
                <a:gd name="T41" fmla="*/ 185 w 185"/>
                <a:gd name="T42" fmla="*/ 531 h 53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0" name="Group 111"/>
            <p:cNvGrpSpPr>
              <a:grpSpLocks/>
            </p:cNvGrpSpPr>
            <p:nvPr/>
          </p:nvGrpSpPr>
          <p:grpSpPr bwMode="auto">
            <a:xfrm>
              <a:off x="5415705" y="5423504"/>
              <a:ext cx="209880" cy="395340"/>
              <a:chOff x="1436" y="3250"/>
              <a:chExt cx="237" cy="713"/>
            </a:xfrm>
          </p:grpSpPr>
          <p:sp>
            <p:nvSpPr>
              <p:cNvPr id="130" name="Freeform 112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Freeform 113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1" name="Freeform 114"/>
            <p:cNvSpPr>
              <a:spLocks/>
            </p:cNvSpPr>
            <p:nvPr/>
          </p:nvSpPr>
          <p:spPr bwMode="auto">
            <a:xfrm>
              <a:off x="5626471" y="5617473"/>
              <a:ext cx="58448" cy="201372"/>
            </a:xfrm>
            <a:custGeom>
              <a:avLst/>
              <a:gdLst>
                <a:gd name="T0" fmla="*/ 0 w 66"/>
                <a:gd name="T1" fmla="*/ 0 h 363"/>
                <a:gd name="T2" fmla="*/ 2147483647 w 66"/>
                <a:gd name="T3" fmla="*/ 2147483647 h 363"/>
                <a:gd name="T4" fmla="*/ 2147483647 w 66"/>
                <a:gd name="T5" fmla="*/ 2147483647 h 363"/>
                <a:gd name="T6" fmla="*/ 2147483647 w 66"/>
                <a:gd name="T7" fmla="*/ 2147483647 h 363"/>
                <a:gd name="T8" fmla="*/ 2147483647 w 66"/>
                <a:gd name="T9" fmla="*/ 2147483647 h 363"/>
                <a:gd name="T10" fmla="*/ 2147483647 w 66"/>
                <a:gd name="T11" fmla="*/ 2147483647 h 363"/>
                <a:gd name="T12" fmla="*/ 2147483647 w 66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5685803" y="5423504"/>
              <a:ext cx="161174" cy="392379"/>
            </a:xfrm>
            <a:custGeom>
              <a:avLst/>
              <a:gdLst>
                <a:gd name="T0" fmla="*/ 0 w 182"/>
                <a:gd name="T1" fmla="*/ 2147483647 h 530"/>
                <a:gd name="T2" fmla="*/ 2147483647 w 182"/>
                <a:gd name="T3" fmla="*/ 2147483647 h 530"/>
                <a:gd name="T4" fmla="*/ 2147483647 w 182"/>
                <a:gd name="T5" fmla="*/ 2147483647 h 530"/>
                <a:gd name="T6" fmla="*/ 2147483647 w 182"/>
                <a:gd name="T7" fmla="*/ 2147483647 h 530"/>
                <a:gd name="T8" fmla="*/ 2147483647 w 182"/>
                <a:gd name="T9" fmla="*/ 2147483647 h 530"/>
                <a:gd name="T10" fmla="*/ 2147483647 w 182"/>
                <a:gd name="T11" fmla="*/ 2147483647 h 530"/>
                <a:gd name="T12" fmla="*/ 2147483647 w 182"/>
                <a:gd name="T13" fmla="*/ 2147483647 h 530"/>
                <a:gd name="T14" fmla="*/ 2147483647 w 182"/>
                <a:gd name="T15" fmla="*/ 2147483647 h 530"/>
                <a:gd name="T16" fmla="*/ 2147483647 w 182"/>
                <a:gd name="T17" fmla="*/ 2147483647 h 530"/>
                <a:gd name="T18" fmla="*/ 2147483647 w 182"/>
                <a:gd name="T19" fmla="*/ 0 h 530"/>
                <a:gd name="T20" fmla="*/ 2147483647 w 182"/>
                <a:gd name="T21" fmla="*/ 2147483647 h 530"/>
                <a:gd name="T22" fmla="*/ 2147483647 w 182"/>
                <a:gd name="T23" fmla="*/ 2147483647 h 530"/>
                <a:gd name="T24" fmla="*/ 2147483647 w 182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2"/>
                <a:gd name="T40" fmla="*/ 0 h 530"/>
                <a:gd name="T41" fmla="*/ 182 w 182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5852290" y="5424985"/>
              <a:ext cx="61990" cy="213217"/>
            </a:xfrm>
            <a:custGeom>
              <a:avLst/>
              <a:gdLst>
                <a:gd name="T0" fmla="*/ 0 w 70"/>
                <a:gd name="T1" fmla="*/ 2147483647 h 288"/>
                <a:gd name="T2" fmla="*/ 2147483647 w 70"/>
                <a:gd name="T3" fmla="*/ 2147483647 h 288"/>
                <a:gd name="T4" fmla="*/ 2147483647 w 70"/>
                <a:gd name="T5" fmla="*/ 2147483647 h 288"/>
                <a:gd name="T6" fmla="*/ 2147483647 w 70"/>
                <a:gd name="T7" fmla="*/ 2147483647 h 288"/>
                <a:gd name="T8" fmla="*/ 2147483647 w 70"/>
                <a:gd name="T9" fmla="*/ 2147483647 h 288"/>
                <a:gd name="T10" fmla="*/ 2147483647 w 70"/>
                <a:gd name="T11" fmla="*/ 2147483647 h 288"/>
                <a:gd name="T12" fmla="*/ 2147483647 w 70"/>
                <a:gd name="T13" fmla="*/ 0 h 2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288"/>
                <a:gd name="T23" fmla="*/ 70 w 70"/>
                <a:gd name="T24" fmla="*/ 288 h 2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5916051" y="5425725"/>
              <a:ext cx="152318" cy="393119"/>
            </a:xfrm>
            <a:custGeom>
              <a:avLst/>
              <a:gdLst>
                <a:gd name="T0" fmla="*/ 0 w 172"/>
                <a:gd name="T1" fmla="*/ 0 h 709"/>
                <a:gd name="T2" fmla="*/ 2147483647 w 172"/>
                <a:gd name="T3" fmla="*/ 2147483647 h 709"/>
                <a:gd name="T4" fmla="*/ 2147483647 w 172"/>
                <a:gd name="T5" fmla="*/ 2147483647 h 709"/>
                <a:gd name="T6" fmla="*/ 2147483647 w 172"/>
                <a:gd name="T7" fmla="*/ 2147483647 h 709"/>
                <a:gd name="T8" fmla="*/ 2147483647 w 172"/>
                <a:gd name="T9" fmla="*/ 2147483647 h 709"/>
                <a:gd name="T10" fmla="*/ 2147483647 w 172"/>
                <a:gd name="T11" fmla="*/ 2147483647 h 709"/>
                <a:gd name="T12" fmla="*/ 2147483647 w 172"/>
                <a:gd name="T13" fmla="*/ 2147483647 h 709"/>
                <a:gd name="T14" fmla="*/ 2147483647 w 172"/>
                <a:gd name="T15" fmla="*/ 2147483647 h 709"/>
                <a:gd name="T16" fmla="*/ 2147483647 w 172"/>
                <a:gd name="T17" fmla="*/ 2147483647 h 709"/>
                <a:gd name="T18" fmla="*/ 2147483647 w 172"/>
                <a:gd name="T19" fmla="*/ 2147483647 h 709"/>
                <a:gd name="T20" fmla="*/ 2147483647 w 172"/>
                <a:gd name="T21" fmla="*/ 2147483647 h 709"/>
                <a:gd name="T22" fmla="*/ 2147483647 w 172"/>
                <a:gd name="T23" fmla="*/ 2147483647 h 709"/>
                <a:gd name="T24" fmla="*/ 2147483647 w 172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2"/>
                <a:gd name="T40" fmla="*/ 0 h 709"/>
                <a:gd name="T41" fmla="*/ 172 w 172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6070140" y="5430167"/>
              <a:ext cx="56676" cy="200632"/>
            </a:xfrm>
            <a:custGeom>
              <a:avLst/>
              <a:gdLst>
                <a:gd name="T0" fmla="*/ 0 w 64"/>
                <a:gd name="T1" fmla="*/ 2147483647 h 363"/>
                <a:gd name="T2" fmla="*/ 2147483647 w 64"/>
                <a:gd name="T3" fmla="*/ 2147483647 h 363"/>
                <a:gd name="T4" fmla="*/ 2147483647 w 64"/>
                <a:gd name="T5" fmla="*/ 2147483647 h 363"/>
                <a:gd name="T6" fmla="*/ 2147483647 w 64"/>
                <a:gd name="T7" fmla="*/ 2147483647 h 363"/>
                <a:gd name="T8" fmla="*/ 2147483647 w 64"/>
                <a:gd name="T9" fmla="*/ 2147483647 h 363"/>
                <a:gd name="T10" fmla="*/ 2147483647 w 64"/>
                <a:gd name="T11" fmla="*/ 2147483647 h 363"/>
                <a:gd name="T12" fmla="*/ 2147483647 w 6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129474" y="5428687"/>
              <a:ext cx="155860" cy="392379"/>
            </a:xfrm>
            <a:custGeom>
              <a:avLst/>
              <a:gdLst>
                <a:gd name="T0" fmla="*/ 0 w 176"/>
                <a:gd name="T1" fmla="*/ 0 h 708"/>
                <a:gd name="T2" fmla="*/ 2147483647 w 176"/>
                <a:gd name="T3" fmla="*/ 2147483647 h 708"/>
                <a:gd name="T4" fmla="*/ 2147483647 w 176"/>
                <a:gd name="T5" fmla="*/ 2147483647 h 708"/>
                <a:gd name="T6" fmla="*/ 2147483647 w 176"/>
                <a:gd name="T7" fmla="*/ 2147483647 h 708"/>
                <a:gd name="T8" fmla="*/ 2147483647 w 176"/>
                <a:gd name="T9" fmla="*/ 2147483647 h 708"/>
                <a:gd name="T10" fmla="*/ 2147483647 w 176"/>
                <a:gd name="T11" fmla="*/ 2147483647 h 708"/>
                <a:gd name="T12" fmla="*/ 2147483647 w 176"/>
                <a:gd name="T13" fmla="*/ 2147483647 h 708"/>
                <a:gd name="T14" fmla="*/ 2147483647 w 176"/>
                <a:gd name="T15" fmla="*/ 2147483647 h 708"/>
                <a:gd name="T16" fmla="*/ 2147483647 w 176"/>
                <a:gd name="T17" fmla="*/ 2147483647 h 708"/>
                <a:gd name="T18" fmla="*/ 2147483647 w 176"/>
                <a:gd name="T19" fmla="*/ 2147483647 h 708"/>
                <a:gd name="T20" fmla="*/ 2147483647 w 176"/>
                <a:gd name="T21" fmla="*/ 2147483647 h 708"/>
                <a:gd name="T22" fmla="*/ 2147483647 w 176"/>
                <a:gd name="T23" fmla="*/ 2147483647 h 708"/>
                <a:gd name="T24" fmla="*/ 2147483647 w 176"/>
                <a:gd name="T25" fmla="*/ 2147483647 h 7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6"/>
                <a:gd name="T40" fmla="*/ 0 h 708"/>
                <a:gd name="T41" fmla="*/ 176 w 176"/>
                <a:gd name="T42" fmla="*/ 708 h 70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86219" y="5433129"/>
              <a:ext cx="59333" cy="201372"/>
            </a:xfrm>
            <a:custGeom>
              <a:avLst/>
              <a:gdLst>
                <a:gd name="T0" fmla="*/ 0 w 67"/>
                <a:gd name="T1" fmla="*/ 2147483647 h 363"/>
                <a:gd name="T2" fmla="*/ 2147483647 w 67"/>
                <a:gd name="T3" fmla="*/ 2147483647 h 363"/>
                <a:gd name="T4" fmla="*/ 2147483647 w 67"/>
                <a:gd name="T5" fmla="*/ 2147483647 h 363"/>
                <a:gd name="T6" fmla="*/ 2147483647 w 67"/>
                <a:gd name="T7" fmla="*/ 2147483647 h 363"/>
                <a:gd name="T8" fmla="*/ 2147483647 w 67"/>
                <a:gd name="T9" fmla="*/ 2147483647 h 363"/>
                <a:gd name="T10" fmla="*/ 2147483647 w 67"/>
                <a:gd name="T11" fmla="*/ 2147483647 h 363"/>
                <a:gd name="T12" fmla="*/ 2147483647 w 67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363"/>
                <a:gd name="T23" fmla="*/ 67 w 67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6349095" y="5432388"/>
              <a:ext cx="148776" cy="39237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6498756" y="5433129"/>
              <a:ext cx="61105" cy="201372"/>
            </a:xfrm>
            <a:custGeom>
              <a:avLst/>
              <a:gdLst>
                <a:gd name="T0" fmla="*/ 0 w 69"/>
                <a:gd name="T1" fmla="*/ 2147483647 h 363"/>
                <a:gd name="T2" fmla="*/ 2147483647 w 69"/>
                <a:gd name="T3" fmla="*/ 2147483647 h 363"/>
                <a:gd name="T4" fmla="*/ 2147483647 w 69"/>
                <a:gd name="T5" fmla="*/ 2147483647 h 363"/>
                <a:gd name="T6" fmla="*/ 2147483647 w 69"/>
                <a:gd name="T7" fmla="*/ 2147483647 h 363"/>
                <a:gd name="T8" fmla="*/ 2147483647 w 69"/>
                <a:gd name="T9" fmla="*/ 2147483647 h 363"/>
                <a:gd name="T10" fmla="*/ 2147483647 w 69"/>
                <a:gd name="T11" fmla="*/ 2147483647 h 363"/>
                <a:gd name="T12" fmla="*/ 2147483647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6562517" y="5430908"/>
              <a:ext cx="148776" cy="393119"/>
            </a:xfrm>
            <a:custGeom>
              <a:avLst/>
              <a:gdLst>
                <a:gd name="T0" fmla="*/ 0 w 168"/>
                <a:gd name="T1" fmla="*/ 0 h 709"/>
                <a:gd name="T2" fmla="*/ 2147483647 w 168"/>
                <a:gd name="T3" fmla="*/ 2147483647 h 709"/>
                <a:gd name="T4" fmla="*/ 2147483647 w 168"/>
                <a:gd name="T5" fmla="*/ 2147483647 h 709"/>
                <a:gd name="T6" fmla="*/ 2147483647 w 168"/>
                <a:gd name="T7" fmla="*/ 2147483647 h 709"/>
                <a:gd name="T8" fmla="*/ 2147483647 w 168"/>
                <a:gd name="T9" fmla="*/ 2147483647 h 709"/>
                <a:gd name="T10" fmla="*/ 2147483647 w 168"/>
                <a:gd name="T11" fmla="*/ 2147483647 h 709"/>
                <a:gd name="T12" fmla="*/ 2147483647 w 168"/>
                <a:gd name="T13" fmla="*/ 2147483647 h 709"/>
                <a:gd name="T14" fmla="*/ 2147483647 w 168"/>
                <a:gd name="T15" fmla="*/ 2147483647 h 709"/>
                <a:gd name="T16" fmla="*/ 2147483647 w 168"/>
                <a:gd name="T17" fmla="*/ 2147483647 h 709"/>
                <a:gd name="T18" fmla="*/ 2147483647 w 168"/>
                <a:gd name="T19" fmla="*/ 2147483647 h 709"/>
                <a:gd name="T20" fmla="*/ 2147483647 w 168"/>
                <a:gd name="T21" fmla="*/ 2147483647 h 709"/>
                <a:gd name="T22" fmla="*/ 2147483647 w 168"/>
                <a:gd name="T23" fmla="*/ 2147483647 h 709"/>
                <a:gd name="T24" fmla="*/ 2147483647 w 168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" name="Group 124"/>
            <p:cNvGrpSpPr>
              <a:grpSpLocks/>
            </p:cNvGrpSpPr>
            <p:nvPr/>
          </p:nvGrpSpPr>
          <p:grpSpPr bwMode="auto">
            <a:xfrm>
              <a:off x="6710407" y="5432388"/>
              <a:ext cx="208108" cy="394600"/>
              <a:chOff x="2898" y="3265"/>
              <a:chExt cx="235" cy="713"/>
            </a:xfrm>
          </p:grpSpPr>
          <p:sp>
            <p:nvSpPr>
              <p:cNvPr id="128" name="Freeform 125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26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0"/>
                  <a:gd name="T40" fmla="*/ 0 h 709"/>
                  <a:gd name="T41" fmla="*/ 170 w 170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27"/>
            <p:cNvSpPr>
              <a:spLocks/>
            </p:cNvSpPr>
            <p:nvPr/>
          </p:nvSpPr>
          <p:spPr bwMode="auto">
            <a:xfrm>
              <a:off x="6917630" y="5618953"/>
              <a:ext cx="55791" cy="201372"/>
            </a:xfrm>
            <a:custGeom>
              <a:avLst/>
              <a:gdLst>
                <a:gd name="T0" fmla="*/ 0 w 63"/>
                <a:gd name="T1" fmla="*/ 0 h 363"/>
                <a:gd name="T2" fmla="*/ 2147483647 w 63"/>
                <a:gd name="T3" fmla="*/ 2147483647 h 363"/>
                <a:gd name="T4" fmla="*/ 2147483647 w 63"/>
                <a:gd name="T5" fmla="*/ 2147483647 h 363"/>
                <a:gd name="T6" fmla="*/ 2147483647 w 63"/>
                <a:gd name="T7" fmla="*/ 2147483647 h 363"/>
                <a:gd name="T8" fmla="*/ 2147483647 w 63"/>
                <a:gd name="T9" fmla="*/ 2147483647 h 363"/>
                <a:gd name="T10" fmla="*/ 2147483647 w 63"/>
                <a:gd name="T11" fmla="*/ 2147483647 h 363"/>
                <a:gd name="T12" fmla="*/ 2147483647 w 63"/>
                <a:gd name="T13" fmla="*/ 2147483647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63"/>
                <a:gd name="T23" fmla="*/ 63 w 6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6974307" y="5432388"/>
              <a:ext cx="149661" cy="392379"/>
            </a:xfrm>
            <a:custGeom>
              <a:avLst/>
              <a:gdLst>
                <a:gd name="T0" fmla="*/ 0 w 169"/>
                <a:gd name="T1" fmla="*/ 2147483647 h 709"/>
                <a:gd name="T2" fmla="*/ 2147483647 w 169"/>
                <a:gd name="T3" fmla="*/ 2147483647 h 709"/>
                <a:gd name="T4" fmla="*/ 2147483647 w 169"/>
                <a:gd name="T5" fmla="*/ 2147483647 h 709"/>
                <a:gd name="T6" fmla="*/ 2147483647 w 169"/>
                <a:gd name="T7" fmla="*/ 2147483647 h 709"/>
                <a:gd name="T8" fmla="*/ 2147483647 w 169"/>
                <a:gd name="T9" fmla="*/ 2147483647 h 709"/>
                <a:gd name="T10" fmla="*/ 2147483647 w 169"/>
                <a:gd name="T11" fmla="*/ 2147483647 h 709"/>
                <a:gd name="T12" fmla="*/ 2147483647 w 169"/>
                <a:gd name="T13" fmla="*/ 2147483647 h 709"/>
                <a:gd name="T14" fmla="*/ 2147483647 w 169"/>
                <a:gd name="T15" fmla="*/ 2147483647 h 709"/>
                <a:gd name="T16" fmla="*/ 2147483647 w 169"/>
                <a:gd name="T17" fmla="*/ 2147483647 h 709"/>
                <a:gd name="T18" fmla="*/ 2147483647 w 169"/>
                <a:gd name="T19" fmla="*/ 0 h 709"/>
                <a:gd name="T20" fmla="*/ 2147483647 w 169"/>
                <a:gd name="T21" fmla="*/ 2147483647 h 709"/>
                <a:gd name="T22" fmla="*/ 2147483647 w 169"/>
                <a:gd name="T23" fmla="*/ 2147483647 h 709"/>
                <a:gd name="T24" fmla="*/ 2147483647 w 169"/>
                <a:gd name="T25" fmla="*/ 2147483647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7123968" y="5427206"/>
              <a:ext cx="416218" cy="394600"/>
              <a:chOff x="3365" y="3256"/>
              <a:chExt cx="470" cy="713"/>
            </a:xfrm>
          </p:grpSpPr>
          <p:grpSp>
            <p:nvGrpSpPr>
              <p:cNvPr id="122" name="Group 130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6" name="Freeform 131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"/>
                    <a:gd name="T22" fmla="*/ 0 h 363"/>
                    <a:gd name="T23" fmla="*/ 66 w 66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7" name="Freeform 132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" name="Group 133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4" name="Freeform 134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8"/>
                    <a:gd name="T22" fmla="*/ 0 h 363"/>
                    <a:gd name="T23" fmla="*/ 68 w 68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135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66"/>
                    <a:gd name="T40" fmla="*/ 0 h 709"/>
                    <a:gd name="T41" fmla="*/ 166 w 16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5" name="Group 136"/>
            <p:cNvGrpSpPr>
              <a:grpSpLocks/>
            </p:cNvGrpSpPr>
            <p:nvPr/>
          </p:nvGrpSpPr>
          <p:grpSpPr bwMode="auto">
            <a:xfrm>
              <a:off x="7538414" y="5422024"/>
              <a:ext cx="207223" cy="395340"/>
              <a:chOff x="3833" y="3247"/>
              <a:chExt cx="234" cy="713"/>
            </a:xfrm>
          </p:grpSpPr>
          <p:sp>
            <p:nvSpPr>
              <p:cNvPr id="120" name="Freeform 137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Freeform 138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9"/>
                  <a:gd name="T40" fmla="*/ 0 h 709"/>
                  <a:gd name="T41" fmla="*/ 169 w 169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" name="Freeform 139"/>
            <p:cNvSpPr>
              <a:spLocks/>
            </p:cNvSpPr>
            <p:nvPr/>
          </p:nvSpPr>
          <p:spPr bwMode="auto">
            <a:xfrm>
              <a:off x="7746523" y="5615992"/>
              <a:ext cx="56676" cy="200631"/>
            </a:xfrm>
            <a:custGeom>
              <a:avLst/>
              <a:gdLst>
                <a:gd name="T0" fmla="*/ 0 w 64"/>
                <a:gd name="T1" fmla="*/ 0 h 271"/>
                <a:gd name="T2" fmla="*/ 2147483647 w 64"/>
                <a:gd name="T3" fmla="*/ 2147483647 h 271"/>
                <a:gd name="T4" fmla="*/ 2147483647 w 64"/>
                <a:gd name="T5" fmla="*/ 2147483647 h 271"/>
                <a:gd name="T6" fmla="*/ 2147483647 w 64"/>
                <a:gd name="T7" fmla="*/ 2147483647 h 271"/>
                <a:gd name="T8" fmla="*/ 2147483647 w 64"/>
                <a:gd name="T9" fmla="*/ 2147483647 h 271"/>
                <a:gd name="T10" fmla="*/ 2147483647 w 64"/>
                <a:gd name="T11" fmla="*/ 2147483647 h 2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271"/>
                <a:gd name="T20" fmla="*/ 64 w 64"/>
                <a:gd name="T21" fmla="*/ 271 h 2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40"/>
            <p:cNvSpPr>
              <a:spLocks/>
            </p:cNvSpPr>
            <p:nvPr/>
          </p:nvSpPr>
          <p:spPr bwMode="auto">
            <a:xfrm>
              <a:off x="7804971" y="5422024"/>
              <a:ext cx="156745" cy="392379"/>
            </a:xfrm>
            <a:custGeom>
              <a:avLst/>
              <a:gdLst>
                <a:gd name="T0" fmla="*/ 0 w 177"/>
                <a:gd name="T1" fmla="*/ 2147483647 h 530"/>
                <a:gd name="T2" fmla="*/ 2147483647 w 177"/>
                <a:gd name="T3" fmla="*/ 2147483647 h 530"/>
                <a:gd name="T4" fmla="*/ 2147483647 w 177"/>
                <a:gd name="T5" fmla="*/ 2147483647 h 530"/>
                <a:gd name="T6" fmla="*/ 2147483647 w 177"/>
                <a:gd name="T7" fmla="*/ 2147483647 h 530"/>
                <a:gd name="T8" fmla="*/ 2147483647 w 177"/>
                <a:gd name="T9" fmla="*/ 2147483647 h 530"/>
                <a:gd name="T10" fmla="*/ 2147483647 w 177"/>
                <a:gd name="T11" fmla="*/ 2147483647 h 530"/>
                <a:gd name="T12" fmla="*/ 2147483647 w 177"/>
                <a:gd name="T13" fmla="*/ 2147483647 h 530"/>
                <a:gd name="T14" fmla="*/ 2147483647 w 177"/>
                <a:gd name="T15" fmla="*/ 2147483647 h 530"/>
                <a:gd name="T16" fmla="*/ 2147483647 w 177"/>
                <a:gd name="T17" fmla="*/ 2147483647 h 530"/>
                <a:gd name="T18" fmla="*/ 2147483647 w 177"/>
                <a:gd name="T19" fmla="*/ 0 h 530"/>
                <a:gd name="T20" fmla="*/ 2147483647 w 177"/>
                <a:gd name="T21" fmla="*/ 2147483647 h 530"/>
                <a:gd name="T22" fmla="*/ 2147483647 w 177"/>
                <a:gd name="T23" fmla="*/ 2147483647 h 530"/>
                <a:gd name="T24" fmla="*/ 2147483647 w 17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7"/>
                <a:gd name="T40" fmla="*/ 0 h 530"/>
                <a:gd name="T41" fmla="*/ 177 w 17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41"/>
            <p:cNvGrpSpPr>
              <a:grpSpLocks/>
            </p:cNvGrpSpPr>
            <p:nvPr/>
          </p:nvGrpSpPr>
          <p:grpSpPr bwMode="auto">
            <a:xfrm>
              <a:off x="7967030" y="5423504"/>
              <a:ext cx="421531" cy="395340"/>
              <a:chOff x="4317" y="3250"/>
              <a:chExt cx="476" cy="713"/>
            </a:xfrm>
          </p:grpSpPr>
          <p:grpSp>
            <p:nvGrpSpPr>
              <p:cNvPr id="114" name="Group 142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8" name="Freeform 143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5"/>
                    <a:gd name="T22" fmla="*/ 0 h 363"/>
                    <a:gd name="T23" fmla="*/ 65 w 6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9" name="Freeform 144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2"/>
                    <a:gd name="T40" fmla="*/ 0 h 709"/>
                    <a:gd name="T41" fmla="*/ 172 w 172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" name="Group 145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6" name="Freeform 146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4"/>
                    <a:gd name="T22" fmla="*/ 0 h 363"/>
                    <a:gd name="T23" fmla="*/ 64 w 6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47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71"/>
                    <a:gd name="T40" fmla="*/ 0 h 709"/>
                    <a:gd name="T41" fmla="*/ 171 w 171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9" name="Freeform 148"/>
            <p:cNvSpPr>
              <a:spLocks/>
            </p:cNvSpPr>
            <p:nvPr/>
          </p:nvSpPr>
          <p:spPr bwMode="auto">
            <a:xfrm>
              <a:off x="8384133" y="5420543"/>
              <a:ext cx="62875" cy="228764"/>
            </a:xfrm>
            <a:custGeom>
              <a:avLst/>
              <a:gdLst>
                <a:gd name="T0" fmla="*/ 0 w 71"/>
                <a:gd name="T1" fmla="*/ 2147483647 h 309"/>
                <a:gd name="T2" fmla="*/ 2147483647 w 71"/>
                <a:gd name="T3" fmla="*/ 2147483647 h 309"/>
                <a:gd name="T4" fmla="*/ 2147483647 w 71"/>
                <a:gd name="T5" fmla="*/ 2147483647 h 309"/>
                <a:gd name="T6" fmla="*/ 2147483647 w 71"/>
                <a:gd name="T7" fmla="*/ 2147483647 h 309"/>
                <a:gd name="T8" fmla="*/ 2147483647 w 71"/>
                <a:gd name="T9" fmla="*/ 2147483647 h 309"/>
                <a:gd name="T10" fmla="*/ 2147483647 w 71"/>
                <a:gd name="T11" fmla="*/ 2147483647 h 309"/>
                <a:gd name="T12" fmla="*/ 2147483647 w 7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09"/>
                <a:gd name="T23" fmla="*/ 71 w 7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8448779" y="5422764"/>
              <a:ext cx="150547" cy="392379"/>
            </a:xfrm>
            <a:custGeom>
              <a:avLst/>
              <a:gdLst>
                <a:gd name="T0" fmla="*/ 0 w 170"/>
                <a:gd name="T1" fmla="*/ 0 h 530"/>
                <a:gd name="T2" fmla="*/ 2147483647 w 170"/>
                <a:gd name="T3" fmla="*/ 2147483647 h 530"/>
                <a:gd name="T4" fmla="*/ 2147483647 w 170"/>
                <a:gd name="T5" fmla="*/ 2147483647 h 530"/>
                <a:gd name="T6" fmla="*/ 2147483647 w 170"/>
                <a:gd name="T7" fmla="*/ 2147483647 h 530"/>
                <a:gd name="T8" fmla="*/ 2147483647 w 170"/>
                <a:gd name="T9" fmla="*/ 2147483647 h 530"/>
                <a:gd name="T10" fmla="*/ 2147483647 w 170"/>
                <a:gd name="T11" fmla="*/ 2147483647 h 530"/>
                <a:gd name="T12" fmla="*/ 2147483647 w 170"/>
                <a:gd name="T13" fmla="*/ 2147483647 h 530"/>
                <a:gd name="T14" fmla="*/ 2147483647 w 170"/>
                <a:gd name="T15" fmla="*/ 2147483647 h 530"/>
                <a:gd name="T16" fmla="*/ 2147483647 w 170"/>
                <a:gd name="T17" fmla="*/ 2147483647 h 530"/>
                <a:gd name="T18" fmla="*/ 2147483647 w 170"/>
                <a:gd name="T19" fmla="*/ 2147483647 h 530"/>
                <a:gd name="T20" fmla="*/ 2147483647 w 170"/>
                <a:gd name="T21" fmla="*/ 2147483647 h 530"/>
                <a:gd name="T22" fmla="*/ 2147483647 w 170"/>
                <a:gd name="T23" fmla="*/ 2147483647 h 530"/>
                <a:gd name="T24" fmla="*/ 2147483647 w 170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530"/>
                <a:gd name="T41" fmla="*/ 170 w 170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" name="Group 150"/>
            <p:cNvGrpSpPr>
              <a:grpSpLocks/>
            </p:cNvGrpSpPr>
            <p:nvPr/>
          </p:nvGrpSpPr>
          <p:grpSpPr bwMode="auto">
            <a:xfrm>
              <a:off x="8599326" y="5420543"/>
              <a:ext cx="210765" cy="395340"/>
              <a:chOff x="5031" y="3244"/>
              <a:chExt cx="238" cy="713"/>
            </a:xfrm>
          </p:grpSpPr>
          <p:sp>
            <p:nvSpPr>
              <p:cNvPr id="112" name="Freeform 151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9"/>
                  <a:gd name="T22" fmla="*/ 0 h 363"/>
                  <a:gd name="T23" fmla="*/ 69 w 69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Freeform 152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8"/>
                  <a:gd name="T40" fmla="*/ 0 h 709"/>
                  <a:gd name="T41" fmla="*/ 168 w 168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4" name="组合 133"/>
          <p:cNvGrpSpPr/>
          <p:nvPr/>
        </p:nvGrpSpPr>
        <p:grpSpPr>
          <a:xfrm>
            <a:off x="5046830" y="4308755"/>
            <a:ext cx="3791823" cy="395340"/>
            <a:chOff x="5046830" y="4308755"/>
            <a:chExt cx="3791823" cy="395340"/>
          </a:xfrm>
        </p:grpSpPr>
        <p:sp>
          <p:nvSpPr>
            <p:cNvPr id="135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2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177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9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171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5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6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2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73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0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4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169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7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158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5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9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61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0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9" name="Rectangle 153"/>
          <p:cNvSpPr>
            <a:spLocks noChangeArrowheads="1"/>
          </p:cNvSpPr>
          <p:nvPr/>
        </p:nvSpPr>
        <p:spPr bwMode="auto">
          <a:xfrm>
            <a:off x="2539871" y="370686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180" name="Rectangle 153"/>
          <p:cNvSpPr>
            <a:spLocks noChangeArrowheads="1"/>
          </p:cNvSpPr>
          <p:nvPr/>
        </p:nvSpPr>
        <p:spPr bwMode="auto">
          <a:xfrm>
            <a:off x="4353074" y="441844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调幅</a:t>
            </a:r>
          </a:p>
        </p:txBody>
      </p:sp>
      <p:sp>
        <p:nvSpPr>
          <p:cNvPr id="181" name="Rectangle 153"/>
          <p:cNvSpPr>
            <a:spLocks noChangeArrowheads="1"/>
          </p:cNvSpPr>
          <p:nvPr/>
        </p:nvSpPr>
        <p:spPr bwMode="auto">
          <a:xfrm>
            <a:off x="4353074" y="4970401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调频</a:t>
            </a:r>
          </a:p>
        </p:txBody>
      </p:sp>
      <p:sp>
        <p:nvSpPr>
          <p:cNvPr id="182" name="Rectangle 153"/>
          <p:cNvSpPr>
            <a:spLocks noChangeArrowheads="1"/>
          </p:cNvSpPr>
          <p:nvPr/>
        </p:nvSpPr>
        <p:spPr bwMode="auto">
          <a:xfrm>
            <a:off x="4353074" y="548631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调相</a:t>
            </a:r>
          </a:p>
        </p:txBody>
      </p:sp>
      <p:sp>
        <p:nvSpPr>
          <p:cNvPr id="183" name="Rectangle 153"/>
          <p:cNvSpPr>
            <a:spLocks noChangeArrowheads="1"/>
          </p:cNvSpPr>
          <p:nvPr/>
        </p:nvSpPr>
        <p:spPr bwMode="auto">
          <a:xfrm>
            <a:off x="3994001" y="1692564"/>
            <a:ext cx="90088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不归零制</a:t>
            </a:r>
          </a:p>
        </p:txBody>
      </p:sp>
      <p:sp>
        <p:nvSpPr>
          <p:cNvPr id="184" name="Rectangle 153"/>
          <p:cNvSpPr>
            <a:spLocks noChangeArrowheads="1"/>
          </p:cNvSpPr>
          <p:nvPr/>
        </p:nvSpPr>
        <p:spPr bwMode="auto">
          <a:xfrm>
            <a:off x="4173538" y="2302871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归零制</a:t>
            </a:r>
          </a:p>
        </p:txBody>
      </p:sp>
      <p:sp>
        <p:nvSpPr>
          <p:cNvPr id="185" name="Rectangle 153"/>
          <p:cNvSpPr>
            <a:spLocks noChangeArrowheads="1"/>
          </p:cNvSpPr>
          <p:nvPr/>
        </p:nvSpPr>
        <p:spPr bwMode="auto">
          <a:xfrm>
            <a:off x="3634929" y="2929206"/>
            <a:ext cx="125996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曼彻斯特编码</a:t>
            </a:r>
          </a:p>
        </p:txBody>
      </p:sp>
      <p:sp>
        <p:nvSpPr>
          <p:cNvPr id="186" name="Rectangle 153"/>
          <p:cNvSpPr>
            <a:spLocks noChangeArrowheads="1"/>
          </p:cNvSpPr>
          <p:nvPr/>
        </p:nvSpPr>
        <p:spPr bwMode="auto">
          <a:xfrm>
            <a:off x="3275856" y="3523486"/>
            <a:ext cx="1619034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差分曼彻斯特编码</a:t>
            </a:r>
          </a:p>
        </p:txBody>
      </p:sp>
      <p:sp>
        <p:nvSpPr>
          <p:cNvPr id="187" name="Rectangle 153"/>
          <p:cNvSpPr>
            <a:spLocks noChangeArrowheads="1"/>
          </p:cNvSpPr>
          <p:nvPr/>
        </p:nvSpPr>
        <p:spPr bwMode="auto">
          <a:xfrm>
            <a:off x="2719407" y="4181632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拟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sp>
        <p:nvSpPr>
          <p:cNvPr id="188" name="Rectangle 153"/>
          <p:cNvSpPr>
            <a:spLocks noChangeArrowheads="1"/>
          </p:cNvSpPr>
          <p:nvPr/>
        </p:nvSpPr>
        <p:spPr bwMode="auto">
          <a:xfrm>
            <a:off x="2751738" y="2716997"/>
            <a:ext cx="362280" cy="95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数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字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信</a:t>
            </a:r>
            <a:endParaRPr kumimoji="1" lang="en-US" altLang="zh-CN" sz="1400">
              <a:latin typeface="Times New Roman" pitchFamily="18" charset="0"/>
              <a:ea typeface="黑体" pitchFamily="2" charset="-122"/>
            </a:endParaRPr>
          </a:p>
          <a:p>
            <a:pPr defTabSz="762000" eaLnBrk="0" hangingPunct="0"/>
            <a:r>
              <a:rPr kumimoji="1" lang="zh-CN" altLang="en-US" sz="1400">
                <a:latin typeface="Times New Roman" pitchFamily="18" charset="0"/>
                <a:ea typeface="黑体" pitchFamily="2" charset="-122"/>
              </a:rPr>
              <a:t>号</a:t>
            </a:r>
          </a:p>
        </p:txBody>
      </p:sp>
      <p:cxnSp>
        <p:nvCxnSpPr>
          <p:cNvPr id="189" name="直接连接符 188"/>
          <p:cNvCxnSpPr/>
          <p:nvPr/>
        </p:nvCxnSpPr>
        <p:spPr>
          <a:xfrm flipH="1">
            <a:off x="504683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/>
          <p:nvPr/>
        </p:nvCxnSpPr>
        <p:spPr>
          <a:xfrm flipH="1">
            <a:off x="546814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/>
          <p:nvPr/>
        </p:nvCxnSpPr>
        <p:spPr>
          <a:xfrm flipH="1">
            <a:off x="588945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/>
          <p:cNvCxnSpPr/>
          <p:nvPr/>
        </p:nvCxnSpPr>
        <p:spPr>
          <a:xfrm flipH="1">
            <a:off x="631077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H="1">
            <a:off x="6732086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>
          <a:xfrm flipH="1">
            <a:off x="7153400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 flipH="1">
            <a:off x="7574714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 flipH="1">
            <a:off x="7996028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连接符 196"/>
          <p:cNvCxnSpPr/>
          <p:nvPr/>
        </p:nvCxnSpPr>
        <p:spPr>
          <a:xfrm flipH="1">
            <a:off x="8417342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H="1">
            <a:off x="8838653" y="1285294"/>
            <a:ext cx="18520" cy="48080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/>
          <p:cNvSpPr/>
          <p:nvPr/>
        </p:nvSpPr>
        <p:spPr>
          <a:xfrm>
            <a:off x="3183492" y="4059021"/>
            <a:ext cx="5714306" cy="210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80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691680" y="1510014"/>
            <a:ext cx="65079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400" b="1">
                <a:solidFill>
                  <a:schemeClr val="accent5">
                    <a:lumMod val="20000"/>
                    <a:lumOff val="8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物理层</a:t>
            </a:r>
            <a:endParaRPr lang="en-US" altLang="zh-CN" sz="4400" b="1" dirty="0">
              <a:solidFill>
                <a:schemeClr val="accent5">
                  <a:lumMod val="20000"/>
                  <a:lumOff val="8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66" y="2564904"/>
            <a:ext cx="33528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038260" y="482103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讲师：韩立刚</a:t>
            </a:r>
            <a:endParaRPr lang="en-US" altLang="zh-CN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             河北师大软件学院讲师  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微软最有价值专家（</a:t>
            </a:r>
            <a:r>
              <a:rPr lang="en-US" altLang="zh-CN" b="1">
                <a:solidFill>
                  <a:schemeClr val="bg1"/>
                </a:solidFill>
              </a:rPr>
              <a:t>MVP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en-US" altLang="zh-CN" b="1">
              <a:solidFill>
                <a:schemeClr val="bg1"/>
              </a:solidFill>
            </a:endParaRPr>
          </a:p>
          <a:p>
            <a:pPr algn="ctr"/>
            <a:r>
              <a:rPr lang="zh-CN" altLang="en-US" b="1">
                <a:solidFill>
                  <a:schemeClr val="bg1"/>
                </a:solidFill>
              </a:rPr>
              <a:t>微软企业护航专家（</a:t>
            </a:r>
            <a:r>
              <a:rPr lang="en-US" altLang="zh-CN" b="1">
                <a:solidFill>
                  <a:schemeClr val="bg1"/>
                </a:solidFill>
              </a:rPr>
              <a:t>ESS</a:t>
            </a:r>
            <a:r>
              <a:rPr lang="zh-CN" altLang="en-US" b="1">
                <a:solidFill>
                  <a:schemeClr val="bg1"/>
                </a:solidFill>
              </a:rPr>
              <a:t>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3619" y="2996952"/>
            <a:ext cx="370704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QQ 458717185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韩老师视频课程学习路线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www.91xueit.com</a:t>
            </a:r>
          </a:p>
          <a:p>
            <a:pPr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韩老师博客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http://91xueit.blog.51cto.com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800" y="6235351"/>
            <a:ext cx="3050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日下午录制</a:t>
            </a:r>
            <a:r>
              <a:rPr lang="en-US" altLang="zh-CN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22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信道极限容量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280333" y="980728"/>
            <a:ext cx="8229600" cy="5472608"/>
          </a:xfrm>
        </p:spPr>
        <p:txBody>
          <a:bodyPr/>
          <a:lstStyle/>
          <a:p>
            <a:r>
              <a:rPr lang="zh-CN" altLang="zh-CN"/>
              <a:t>有失真但可识别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失真太大无法识别</a:t>
            </a:r>
            <a:endParaRPr lang="zh-CN" altLang="en-US"/>
          </a:p>
        </p:txBody>
      </p:sp>
      <p:pic>
        <p:nvPicPr>
          <p:cNvPr id="8" name="内容占位符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5" y="1772816"/>
            <a:ext cx="8190477" cy="10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3" y="4365104"/>
            <a:ext cx="7920880" cy="1020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94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信道极限容量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信道带宽</a:t>
            </a:r>
            <a:endParaRPr lang="en-US" altLang="zh-CN"/>
          </a:p>
          <a:p>
            <a:pPr lvl="1"/>
            <a:r>
              <a:rPr lang="zh-CN" altLang="en-US"/>
              <a:t>信道带宽</a:t>
            </a:r>
            <a:r>
              <a:rPr lang="en-US" altLang="zh-CN"/>
              <a:t>=</a:t>
            </a:r>
            <a:r>
              <a:rPr lang="zh-CN" altLang="en-US"/>
              <a:t>能够通过的最高频率</a:t>
            </a:r>
            <a:r>
              <a:rPr lang="en-US" altLang="zh-CN"/>
              <a:t>-</a:t>
            </a:r>
            <a:r>
              <a:rPr lang="zh-CN" altLang="en-US"/>
              <a:t>最低频率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7704856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927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信道极限容量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578" y="980728"/>
            <a:ext cx="8229600" cy="4525963"/>
          </a:xfrm>
        </p:spPr>
        <p:txBody>
          <a:bodyPr/>
          <a:lstStyle/>
          <a:p>
            <a:r>
              <a:rPr lang="zh-CN" altLang="en-US"/>
              <a:t>模拟信号谐波成数字信号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12968" cy="5112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5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信道极限容量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928" y="1124744"/>
            <a:ext cx="8140208" cy="5112568"/>
          </a:xfrm>
        </p:spPr>
        <p:txBody>
          <a:bodyPr/>
          <a:lstStyle/>
          <a:p>
            <a:r>
              <a:rPr lang="zh-CN" altLang="zh-CN" dirty="0"/>
              <a:t>数字信号高频带宽不能通过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奈氏准则</a:t>
            </a:r>
            <a:r>
              <a:rPr lang="zh-CN" altLang="en-US" dirty="0"/>
              <a:t>（数字信号）</a:t>
            </a:r>
            <a:endParaRPr lang="en-US" altLang="zh-CN" dirty="0"/>
          </a:p>
          <a:p>
            <a:pPr lvl="1"/>
            <a:r>
              <a:rPr lang="zh-CN" altLang="zh-CN" sz="1800" b="1" dirty="0"/>
              <a:t>在任何信道中，码元传输的速率是有上限的，否则就会出现码间串扰的问题，使接收端对码元的判决（即识别）成为不可能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/>
            <a:r>
              <a:rPr lang="zh-CN" altLang="zh-CN" sz="1800" b="1" dirty="0"/>
              <a:t>如果信道的频带越宽，也就是能够通过的信号高频分量越多，那么就可以使用更高速率传递码元而不出现码间串扰。</a:t>
            </a:r>
          </a:p>
          <a:p>
            <a:pPr marL="0" indent="0" algn="ctr">
              <a:buNone/>
            </a:pPr>
            <a:r>
              <a:rPr lang="zh-CN" altLang="zh-CN" sz="2000" b="1" dirty="0">
                <a:solidFill>
                  <a:schemeClr val="tx2"/>
                </a:solidFill>
              </a:rPr>
              <a:t>理想低通信道的最高码元传输速率</a:t>
            </a:r>
            <a:r>
              <a:rPr lang="en-US" altLang="zh-CN" sz="2000" b="1" dirty="0">
                <a:solidFill>
                  <a:schemeClr val="tx2"/>
                </a:solidFill>
              </a:rPr>
              <a:t>=2WBaud</a:t>
            </a:r>
            <a:endParaRPr lang="zh-CN" altLang="zh-CN" sz="2000" dirty="0">
              <a:solidFill>
                <a:schemeClr val="tx2"/>
              </a:solidFill>
            </a:endParaRPr>
          </a:p>
          <a:p>
            <a:pPr lvl="1"/>
            <a:r>
              <a:rPr lang="en-US" altLang="zh-CN" sz="1400" dirty="0"/>
              <a:t>W</a:t>
            </a:r>
            <a:r>
              <a:rPr lang="zh-CN" altLang="zh-CN" sz="1400" dirty="0"/>
              <a:t>是理想低通信道的带宽，单位为</a:t>
            </a:r>
            <a:r>
              <a:rPr lang="en-US" altLang="zh-CN" sz="1400" dirty="0"/>
              <a:t>HZ</a:t>
            </a:r>
            <a:r>
              <a:rPr lang="zh-CN" altLang="zh-CN" sz="1400" dirty="0"/>
              <a:t>。</a:t>
            </a:r>
          </a:p>
          <a:p>
            <a:pPr lvl="1"/>
            <a:r>
              <a:rPr lang="en-US" altLang="zh-CN" sz="1400" dirty="0"/>
              <a:t>Baud</a:t>
            </a:r>
            <a:r>
              <a:rPr lang="zh-CN" altLang="zh-CN" sz="1400" dirty="0"/>
              <a:t>是波特，是码元传输速率的单位。</a:t>
            </a:r>
          </a:p>
          <a:p>
            <a:pPr lvl="1"/>
            <a:r>
              <a:rPr lang="zh-CN" altLang="zh-CN" sz="1400" dirty="0"/>
              <a:t>使用奈氏准则给出的公式，可以根据信道的带宽，计算出码元的最高传输速率。</a:t>
            </a:r>
          </a:p>
          <a:p>
            <a:pPr lvl="1"/>
            <a:endParaRPr lang="zh-CN" altLang="en-US" sz="18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8" y="1988840"/>
            <a:ext cx="8136904" cy="100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6846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490066"/>
          </a:xfrm>
        </p:spPr>
        <p:txBody>
          <a:bodyPr/>
          <a:lstStyle/>
          <a:p>
            <a:r>
              <a:rPr lang="zh-CN" altLang="en-US" sz="2800"/>
              <a:t>在码元传输速率一定的情况下提高数据传输速率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0649"/>
            <a:ext cx="5953125" cy="470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529" y="1948933"/>
            <a:ext cx="32004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39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2.3.4</a:t>
            </a:r>
            <a:r>
              <a:rPr lang="zh-CN" altLang="zh-CN"/>
              <a:t>信道极限容量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36104"/>
            <a:ext cx="8229600" cy="5733256"/>
          </a:xfrm>
        </p:spPr>
        <p:txBody>
          <a:bodyPr/>
          <a:lstStyle/>
          <a:p>
            <a:r>
              <a:rPr lang="zh-CN" altLang="zh-CN" dirty="0"/>
              <a:t>香农公式</a:t>
            </a:r>
            <a:r>
              <a:rPr lang="zh-CN" altLang="en-US" dirty="0"/>
              <a:t>（适用于模拟信号和数字信号）</a:t>
            </a:r>
            <a:endParaRPr lang="en-US" altLang="zh-CN" dirty="0"/>
          </a:p>
          <a:p>
            <a:pPr lvl="1"/>
            <a:r>
              <a:rPr lang="zh-CN" altLang="en-US" b="1" dirty="0"/>
              <a:t>有噪声的</a:t>
            </a:r>
            <a:r>
              <a:rPr lang="zh-CN" altLang="zh-CN" b="1" dirty="0"/>
              <a:t>信道的极限信息传输速率</a:t>
            </a:r>
            <a:r>
              <a:rPr lang="en-US" altLang="zh-CN" b="1" dirty="0"/>
              <a:t>C</a:t>
            </a:r>
            <a:r>
              <a:rPr lang="zh-CN" altLang="en-US" b="1" dirty="0"/>
              <a:t>：</a:t>
            </a:r>
            <a:endParaRPr lang="zh-CN" altLang="zh-CN" dirty="0"/>
          </a:p>
          <a:p>
            <a:pPr marL="0" indent="0" algn="ctr">
              <a:buNone/>
            </a:pPr>
            <a:r>
              <a:rPr lang="en-US" altLang="zh-CN" dirty="0"/>
              <a:t>C=W log</a:t>
            </a:r>
            <a:r>
              <a:rPr lang="en-US" altLang="zh-CN" baseline="-25000" dirty="0"/>
              <a:t>2</a:t>
            </a:r>
            <a:r>
              <a:rPr lang="zh-CN" altLang="zh-CN" dirty="0"/>
              <a:t>（</a:t>
            </a:r>
            <a:r>
              <a:rPr lang="en-US" altLang="zh-CN" dirty="0"/>
              <a:t>1+S/N</a:t>
            </a:r>
            <a:r>
              <a:rPr lang="zh-CN" altLang="zh-CN" dirty="0"/>
              <a:t>）</a:t>
            </a:r>
            <a:r>
              <a:rPr lang="en-US" altLang="zh-CN" dirty="0"/>
              <a:t>  </a:t>
            </a:r>
            <a:r>
              <a:rPr lang="zh-CN" altLang="zh-CN" dirty="0"/>
              <a:t>（</a:t>
            </a:r>
            <a:r>
              <a:rPr lang="en-US" altLang="zh-CN" dirty="0"/>
              <a:t>b/s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sz="2400" dirty="0"/>
              <a:t>式中，</a:t>
            </a:r>
            <a:r>
              <a:rPr lang="en-US" altLang="zh-CN" sz="2400" dirty="0"/>
              <a:t>W</a:t>
            </a:r>
            <a:r>
              <a:rPr lang="zh-CN" altLang="zh-CN" sz="2400" dirty="0"/>
              <a:t>为信道的带宽（以</a:t>
            </a:r>
            <a:r>
              <a:rPr lang="en-US" altLang="zh-CN" sz="2400" dirty="0"/>
              <a:t>Hz</a:t>
            </a:r>
            <a:r>
              <a:rPr lang="zh-CN" altLang="zh-CN" sz="2400" dirty="0"/>
              <a:t>为单位）；</a:t>
            </a:r>
            <a:r>
              <a:rPr lang="en-US" altLang="zh-CN" sz="2400" dirty="0"/>
              <a:t>S</a:t>
            </a:r>
            <a:r>
              <a:rPr lang="zh-CN" altLang="zh-CN" sz="2400" dirty="0"/>
              <a:t>为信道内所传信号的平均功率；</a:t>
            </a:r>
            <a:r>
              <a:rPr lang="en-US" altLang="zh-CN" sz="2400" dirty="0"/>
              <a:t>N</a:t>
            </a:r>
            <a:r>
              <a:rPr lang="zh-CN" altLang="zh-CN" sz="2400" dirty="0"/>
              <a:t>为信道内部的高斯噪声功率</a:t>
            </a:r>
            <a:endParaRPr lang="en-US" altLang="zh-CN" sz="2400" dirty="0"/>
          </a:p>
          <a:p>
            <a:r>
              <a:rPr lang="zh-CN" altLang="zh-CN" dirty="0"/>
              <a:t>信噪比</a:t>
            </a:r>
          </a:p>
          <a:p>
            <a:pPr lvl="1"/>
            <a:r>
              <a:rPr lang="zh-CN" altLang="zh-CN" sz="2400" dirty="0"/>
              <a:t>所谓信噪比就是信号的平均功率和噪声的平均功率之比，常记为</a:t>
            </a:r>
            <a:r>
              <a:rPr lang="en-US" altLang="zh-CN" sz="2400" dirty="0"/>
              <a:t>S/N</a:t>
            </a:r>
            <a:r>
              <a:rPr lang="zh-CN" altLang="zh-CN" sz="2400" dirty="0"/>
              <a:t>，并用分贝（</a:t>
            </a:r>
            <a:r>
              <a:rPr lang="en-US" altLang="zh-CN" sz="2400" dirty="0"/>
              <a:t>dB</a:t>
            </a:r>
            <a:r>
              <a:rPr lang="zh-CN" altLang="zh-CN" sz="2400" dirty="0"/>
              <a:t>）作为度量单位。即：</a:t>
            </a:r>
          </a:p>
          <a:p>
            <a:pPr marL="0" indent="0" algn="ctr">
              <a:buNone/>
            </a:pPr>
            <a:r>
              <a:rPr lang="zh-CN" altLang="zh-CN" dirty="0"/>
              <a:t>信噪比（</a:t>
            </a:r>
            <a:r>
              <a:rPr lang="en-US" altLang="zh-CN" dirty="0"/>
              <a:t>dB</a:t>
            </a:r>
            <a:r>
              <a:rPr lang="zh-CN" altLang="zh-CN" dirty="0"/>
              <a:t>）</a:t>
            </a:r>
            <a:r>
              <a:rPr lang="en-US" altLang="zh-CN" dirty="0"/>
              <a:t>=10log</a:t>
            </a:r>
            <a:r>
              <a:rPr lang="en-US" altLang="zh-CN" baseline="-25000" dirty="0"/>
              <a:t>10</a:t>
            </a:r>
            <a:r>
              <a:rPr lang="zh-CN" altLang="zh-CN" dirty="0"/>
              <a:t>（</a:t>
            </a:r>
            <a:r>
              <a:rPr lang="en-US" altLang="zh-CN" dirty="0"/>
              <a:t>S/N</a:t>
            </a:r>
            <a:r>
              <a:rPr lang="zh-CN" altLang="zh-CN" dirty="0"/>
              <a:t>）（</a:t>
            </a:r>
            <a:r>
              <a:rPr lang="en-US" altLang="zh-CN" dirty="0"/>
              <a:t>dB</a:t>
            </a:r>
            <a:r>
              <a:rPr lang="zh-CN" altLang="zh-CN" dirty="0"/>
              <a:t>）</a:t>
            </a:r>
          </a:p>
          <a:p>
            <a:pPr lvl="1"/>
            <a:r>
              <a:rPr lang="zh-CN" altLang="zh-CN" sz="2400" dirty="0"/>
              <a:t>例如，当</a:t>
            </a:r>
            <a:r>
              <a:rPr lang="en-US" altLang="zh-CN" sz="2400" dirty="0"/>
              <a:t>S/N=10</a:t>
            </a:r>
            <a:r>
              <a:rPr lang="zh-CN" altLang="zh-CN" sz="2400" dirty="0"/>
              <a:t>时，信噪比为</a:t>
            </a:r>
            <a:r>
              <a:rPr lang="en-US" altLang="zh-CN" sz="2400" dirty="0"/>
              <a:t>10dB</a:t>
            </a:r>
            <a:r>
              <a:rPr lang="zh-CN" altLang="zh-CN" sz="2400" dirty="0"/>
              <a:t>，而当</a:t>
            </a:r>
            <a:r>
              <a:rPr lang="en-US" altLang="zh-CN" sz="2400" dirty="0"/>
              <a:t>S/N=1000</a:t>
            </a:r>
            <a:r>
              <a:rPr lang="zh-CN" altLang="zh-CN" sz="2400" dirty="0"/>
              <a:t>时，信噪比为</a:t>
            </a:r>
            <a:r>
              <a:rPr lang="en-US" altLang="zh-CN" sz="2400" dirty="0"/>
              <a:t>30dB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22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/>
              <a:t>导向传输媒体</a:t>
            </a:r>
            <a:endParaRPr lang="en-US" altLang="zh-CN" b="1"/>
          </a:p>
          <a:p>
            <a:r>
              <a:rPr lang="zh-CN" altLang="zh-CN" b="1"/>
              <a:t>非引导型传输媒体</a:t>
            </a:r>
          </a:p>
          <a:p>
            <a:endParaRPr lang="zh-CN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65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http://www.crystal-yida.cn/UploadFile/image/News/MI201501/4509176_6_thum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0705"/>
            <a:ext cx="3696785" cy="192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导向传输媒体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zh-CN"/>
              <a:t>双绞线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792715"/>
            <a:ext cx="4791075" cy="558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图片 10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81574"/>
            <a:ext cx="28860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图片 103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06" y="1556792"/>
            <a:ext cx="2880320" cy="18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6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新宋体" pitchFamily="49" charset="-122"/>
                <a:cs typeface="Times New Roman" pitchFamily="18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045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导向传输媒体</a:t>
            </a:r>
            <a:endParaRPr lang="en-US" altLang="zh-CN"/>
          </a:p>
          <a:p>
            <a:pPr lvl="1"/>
            <a:r>
              <a:rPr lang="zh-CN" altLang="zh-CN"/>
              <a:t>同轴电缆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zh-CN"/>
              <a:t>光缆</a:t>
            </a:r>
          </a:p>
          <a:p>
            <a:pPr lvl="1"/>
            <a:endParaRPr lang="en-US" altLang="zh-CN"/>
          </a:p>
          <a:p>
            <a:pPr lvl="1"/>
            <a:endParaRPr lang="zh-CN" altLang="zh-CN"/>
          </a:p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165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新宋体" pitchFamily="49" charset="-122"/>
                <a:cs typeface="Times New Roman" pitchFamily="18" charset="0"/>
              </a:rPr>
              <a:t>   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11915" y="2330820"/>
            <a:ext cx="3456384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3504" y="19628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绝缘保护层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3222" y="194292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外导体屏蔽层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83468" y="305983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绝缘层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35887" y="24985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内导体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5829163" y="2184080"/>
            <a:ext cx="170001" cy="24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6302803" y="2958826"/>
            <a:ext cx="161535" cy="153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400359" y="2218278"/>
            <a:ext cx="85002" cy="225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img5.pcpop.com/ProductImages/Original/2/2329/00232975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18" y="3367612"/>
            <a:ext cx="4472224" cy="297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8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光纤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244" y="1849187"/>
            <a:ext cx="5256584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5344140" cy="13681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3324765" y="3604437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光线在光纤中折射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93932" y="579737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/>
              <a:t>光波在纤芯中的传播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物理层涉及到的内容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4" y="5949800"/>
            <a:ext cx="2657475" cy="68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6530" y="1405926"/>
            <a:ext cx="1043612" cy="9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5491" y="4614736"/>
            <a:ext cx="691530" cy="404929"/>
          </a:xfrm>
          <a:prstGeom prst="rect">
            <a:avLst/>
          </a:prstGeom>
          <a:noFill/>
        </p:spPr>
      </p:pic>
      <p:pic>
        <p:nvPicPr>
          <p:cNvPr id="7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66785" y="1231442"/>
            <a:ext cx="702317" cy="124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76986" y="873741"/>
            <a:ext cx="61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网站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25880" y="807165"/>
            <a:ext cx="88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/>
              <a:t>计算机</a:t>
            </a:r>
            <a:r>
              <a:rPr lang="en-US" altLang="zh-CN" sz="1400" b="1"/>
              <a:t>A</a:t>
            </a:r>
            <a:endParaRPr lang="zh-CN" altLang="en-US" sz="1400" b="1"/>
          </a:p>
        </p:txBody>
      </p:sp>
      <p:grpSp>
        <p:nvGrpSpPr>
          <p:cNvPr id="10" name="Group 5"/>
          <p:cNvGrpSpPr>
            <a:grpSpLocks noChangeAspect="1"/>
          </p:cNvGrpSpPr>
          <p:nvPr/>
        </p:nvGrpSpPr>
        <p:grpSpPr bwMode="auto">
          <a:xfrm>
            <a:off x="7120067" y="4236904"/>
            <a:ext cx="566738" cy="331873"/>
            <a:chOff x="4028" y="3053"/>
            <a:chExt cx="555" cy="325"/>
          </a:xfrm>
        </p:grpSpPr>
        <p:sp>
          <p:nvSpPr>
            <p:cNvPr id="11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28" y="3053"/>
              <a:ext cx="55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4055" y="3073"/>
              <a:ext cx="501" cy="285"/>
            </a:xfrm>
            <a:custGeom>
              <a:avLst/>
              <a:gdLst>
                <a:gd name="T0" fmla="*/ 501 w 501"/>
                <a:gd name="T1" fmla="*/ 138 h 570"/>
                <a:gd name="T2" fmla="*/ 499 w 501"/>
                <a:gd name="T3" fmla="*/ 120 h 570"/>
                <a:gd name="T4" fmla="*/ 491 w 501"/>
                <a:gd name="T5" fmla="*/ 101 h 570"/>
                <a:gd name="T6" fmla="*/ 480 w 501"/>
                <a:gd name="T7" fmla="*/ 83 h 570"/>
                <a:gd name="T8" fmla="*/ 464 w 501"/>
                <a:gd name="T9" fmla="*/ 66 h 570"/>
                <a:gd name="T10" fmla="*/ 445 w 501"/>
                <a:gd name="T11" fmla="*/ 52 h 570"/>
                <a:gd name="T12" fmla="*/ 422 w 501"/>
                <a:gd name="T13" fmla="*/ 37 h 570"/>
                <a:gd name="T14" fmla="*/ 395 w 501"/>
                <a:gd name="T15" fmla="*/ 26 h 570"/>
                <a:gd name="T16" fmla="*/ 365 w 501"/>
                <a:gd name="T17" fmla="*/ 15 h 570"/>
                <a:gd name="T18" fmla="*/ 335 w 501"/>
                <a:gd name="T19" fmla="*/ 8 h 570"/>
                <a:gd name="T20" fmla="*/ 302 w 501"/>
                <a:gd name="T21" fmla="*/ 4 h 570"/>
                <a:gd name="T22" fmla="*/ 268 w 501"/>
                <a:gd name="T23" fmla="*/ 0 h 570"/>
                <a:gd name="T24" fmla="*/ 233 w 501"/>
                <a:gd name="T25" fmla="*/ 0 h 570"/>
                <a:gd name="T26" fmla="*/ 199 w 501"/>
                <a:gd name="T27" fmla="*/ 4 h 570"/>
                <a:gd name="T28" fmla="*/ 166 w 501"/>
                <a:gd name="T29" fmla="*/ 8 h 570"/>
                <a:gd name="T30" fmla="*/ 136 w 501"/>
                <a:gd name="T31" fmla="*/ 15 h 570"/>
                <a:gd name="T32" fmla="*/ 106 w 501"/>
                <a:gd name="T33" fmla="*/ 26 h 570"/>
                <a:gd name="T34" fmla="*/ 79 w 501"/>
                <a:gd name="T35" fmla="*/ 37 h 570"/>
                <a:gd name="T36" fmla="*/ 56 w 501"/>
                <a:gd name="T37" fmla="*/ 52 h 570"/>
                <a:gd name="T38" fmla="*/ 37 w 501"/>
                <a:gd name="T39" fmla="*/ 66 h 570"/>
                <a:gd name="T40" fmla="*/ 21 w 501"/>
                <a:gd name="T41" fmla="*/ 83 h 570"/>
                <a:gd name="T42" fmla="*/ 10 w 501"/>
                <a:gd name="T43" fmla="*/ 101 h 570"/>
                <a:gd name="T44" fmla="*/ 2 w 501"/>
                <a:gd name="T45" fmla="*/ 120 h 570"/>
                <a:gd name="T46" fmla="*/ 0 w 501"/>
                <a:gd name="T47" fmla="*/ 138 h 570"/>
                <a:gd name="T48" fmla="*/ 0 w 501"/>
                <a:gd name="T49" fmla="*/ 432 h 570"/>
                <a:gd name="T50" fmla="*/ 2 w 501"/>
                <a:gd name="T51" fmla="*/ 450 h 570"/>
                <a:gd name="T52" fmla="*/ 10 w 501"/>
                <a:gd name="T53" fmla="*/ 469 h 570"/>
                <a:gd name="T54" fmla="*/ 21 w 501"/>
                <a:gd name="T55" fmla="*/ 487 h 570"/>
                <a:gd name="T56" fmla="*/ 37 w 501"/>
                <a:gd name="T57" fmla="*/ 504 h 570"/>
                <a:gd name="T58" fmla="*/ 56 w 501"/>
                <a:gd name="T59" fmla="*/ 518 h 570"/>
                <a:gd name="T60" fmla="*/ 79 w 501"/>
                <a:gd name="T61" fmla="*/ 533 h 570"/>
                <a:gd name="T62" fmla="*/ 106 w 501"/>
                <a:gd name="T63" fmla="*/ 544 h 570"/>
                <a:gd name="T64" fmla="*/ 136 w 501"/>
                <a:gd name="T65" fmla="*/ 555 h 570"/>
                <a:gd name="T66" fmla="*/ 166 w 501"/>
                <a:gd name="T67" fmla="*/ 562 h 570"/>
                <a:gd name="T68" fmla="*/ 199 w 501"/>
                <a:gd name="T69" fmla="*/ 566 h 570"/>
                <a:gd name="T70" fmla="*/ 233 w 501"/>
                <a:gd name="T71" fmla="*/ 570 h 570"/>
                <a:gd name="T72" fmla="*/ 268 w 501"/>
                <a:gd name="T73" fmla="*/ 570 h 570"/>
                <a:gd name="T74" fmla="*/ 302 w 501"/>
                <a:gd name="T75" fmla="*/ 566 h 570"/>
                <a:gd name="T76" fmla="*/ 335 w 501"/>
                <a:gd name="T77" fmla="*/ 562 h 570"/>
                <a:gd name="T78" fmla="*/ 365 w 501"/>
                <a:gd name="T79" fmla="*/ 555 h 570"/>
                <a:gd name="T80" fmla="*/ 395 w 501"/>
                <a:gd name="T81" fmla="*/ 544 h 570"/>
                <a:gd name="T82" fmla="*/ 422 w 501"/>
                <a:gd name="T83" fmla="*/ 533 h 570"/>
                <a:gd name="T84" fmla="*/ 445 w 501"/>
                <a:gd name="T85" fmla="*/ 518 h 570"/>
                <a:gd name="T86" fmla="*/ 464 w 501"/>
                <a:gd name="T87" fmla="*/ 504 h 570"/>
                <a:gd name="T88" fmla="*/ 480 w 501"/>
                <a:gd name="T89" fmla="*/ 487 h 570"/>
                <a:gd name="T90" fmla="*/ 491 w 501"/>
                <a:gd name="T91" fmla="*/ 469 h 570"/>
                <a:gd name="T92" fmla="*/ 499 w 501"/>
                <a:gd name="T93" fmla="*/ 450 h 570"/>
                <a:gd name="T94" fmla="*/ 501 w 501"/>
                <a:gd name="T95" fmla="*/ 432 h 570"/>
                <a:gd name="T96" fmla="*/ 501 w 501"/>
                <a:gd name="T97" fmla="*/ 138 h 570"/>
                <a:gd name="T98" fmla="*/ 501 w 501"/>
                <a:gd name="T99" fmla="*/ 138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570">
                  <a:moveTo>
                    <a:pt x="501" y="138"/>
                  </a:moveTo>
                  <a:lnTo>
                    <a:pt x="499" y="120"/>
                  </a:lnTo>
                  <a:lnTo>
                    <a:pt x="491" y="101"/>
                  </a:lnTo>
                  <a:lnTo>
                    <a:pt x="480" y="83"/>
                  </a:lnTo>
                  <a:lnTo>
                    <a:pt x="464" y="66"/>
                  </a:lnTo>
                  <a:lnTo>
                    <a:pt x="445" y="52"/>
                  </a:lnTo>
                  <a:lnTo>
                    <a:pt x="422" y="37"/>
                  </a:lnTo>
                  <a:lnTo>
                    <a:pt x="395" y="26"/>
                  </a:lnTo>
                  <a:lnTo>
                    <a:pt x="365" y="15"/>
                  </a:lnTo>
                  <a:lnTo>
                    <a:pt x="335" y="8"/>
                  </a:lnTo>
                  <a:lnTo>
                    <a:pt x="302" y="4"/>
                  </a:lnTo>
                  <a:lnTo>
                    <a:pt x="268" y="0"/>
                  </a:lnTo>
                  <a:lnTo>
                    <a:pt x="233" y="0"/>
                  </a:lnTo>
                  <a:lnTo>
                    <a:pt x="199" y="4"/>
                  </a:lnTo>
                  <a:lnTo>
                    <a:pt x="166" y="8"/>
                  </a:lnTo>
                  <a:lnTo>
                    <a:pt x="136" y="15"/>
                  </a:lnTo>
                  <a:lnTo>
                    <a:pt x="106" y="26"/>
                  </a:lnTo>
                  <a:lnTo>
                    <a:pt x="79" y="37"/>
                  </a:lnTo>
                  <a:lnTo>
                    <a:pt x="56" y="52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10" y="101"/>
                  </a:lnTo>
                  <a:lnTo>
                    <a:pt x="2" y="120"/>
                  </a:lnTo>
                  <a:lnTo>
                    <a:pt x="0" y="138"/>
                  </a:lnTo>
                  <a:lnTo>
                    <a:pt x="0" y="432"/>
                  </a:lnTo>
                  <a:lnTo>
                    <a:pt x="2" y="450"/>
                  </a:lnTo>
                  <a:lnTo>
                    <a:pt x="10" y="469"/>
                  </a:lnTo>
                  <a:lnTo>
                    <a:pt x="21" y="487"/>
                  </a:lnTo>
                  <a:lnTo>
                    <a:pt x="37" y="504"/>
                  </a:lnTo>
                  <a:lnTo>
                    <a:pt x="56" y="518"/>
                  </a:lnTo>
                  <a:lnTo>
                    <a:pt x="79" y="533"/>
                  </a:lnTo>
                  <a:lnTo>
                    <a:pt x="106" y="544"/>
                  </a:lnTo>
                  <a:lnTo>
                    <a:pt x="136" y="555"/>
                  </a:lnTo>
                  <a:lnTo>
                    <a:pt x="166" y="562"/>
                  </a:lnTo>
                  <a:lnTo>
                    <a:pt x="199" y="566"/>
                  </a:lnTo>
                  <a:lnTo>
                    <a:pt x="233" y="570"/>
                  </a:lnTo>
                  <a:lnTo>
                    <a:pt x="268" y="570"/>
                  </a:lnTo>
                  <a:lnTo>
                    <a:pt x="302" y="566"/>
                  </a:lnTo>
                  <a:lnTo>
                    <a:pt x="335" y="562"/>
                  </a:lnTo>
                  <a:lnTo>
                    <a:pt x="365" y="555"/>
                  </a:lnTo>
                  <a:lnTo>
                    <a:pt x="395" y="544"/>
                  </a:lnTo>
                  <a:lnTo>
                    <a:pt x="422" y="533"/>
                  </a:lnTo>
                  <a:lnTo>
                    <a:pt x="445" y="518"/>
                  </a:lnTo>
                  <a:lnTo>
                    <a:pt x="464" y="504"/>
                  </a:lnTo>
                  <a:lnTo>
                    <a:pt x="480" y="487"/>
                  </a:lnTo>
                  <a:lnTo>
                    <a:pt x="491" y="469"/>
                  </a:lnTo>
                  <a:lnTo>
                    <a:pt x="499" y="450"/>
                  </a:lnTo>
                  <a:lnTo>
                    <a:pt x="501" y="432"/>
                  </a:lnTo>
                  <a:lnTo>
                    <a:pt x="501" y="138"/>
                  </a:lnTo>
                  <a:lnTo>
                    <a:pt x="501" y="138"/>
                  </a:lnTo>
                  <a:close/>
                </a:path>
              </a:pathLst>
            </a:custGeom>
            <a:solidFill>
              <a:srgbClr val="3050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056" y="3073"/>
              <a:ext cx="500" cy="138"/>
            </a:xfrm>
            <a:custGeom>
              <a:avLst/>
              <a:gdLst>
                <a:gd name="T0" fmla="*/ 500 w 500"/>
                <a:gd name="T1" fmla="*/ 138 h 276"/>
                <a:gd name="T2" fmla="*/ 498 w 500"/>
                <a:gd name="T3" fmla="*/ 158 h 276"/>
                <a:gd name="T4" fmla="*/ 490 w 500"/>
                <a:gd name="T5" fmla="*/ 177 h 276"/>
                <a:gd name="T6" fmla="*/ 478 w 500"/>
                <a:gd name="T7" fmla="*/ 195 h 276"/>
                <a:gd name="T8" fmla="*/ 462 w 500"/>
                <a:gd name="T9" fmla="*/ 212 h 276"/>
                <a:gd name="T10" fmla="*/ 441 w 500"/>
                <a:gd name="T11" fmla="*/ 226 h 276"/>
                <a:gd name="T12" fmla="*/ 417 w 500"/>
                <a:gd name="T13" fmla="*/ 241 h 276"/>
                <a:gd name="T14" fmla="*/ 390 w 500"/>
                <a:gd name="T15" fmla="*/ 252 h 276"/>
                <a:gd name="T16" fmla="*/ 360 w 500"/>
                <a:gd name="T17" fmla="*/ 263 h 276"/>
                <a:gd name="T18" fmla="*/ 327 w 500"/>
                <a:gd name="T19" fmla="*/ 268 h 276"/>
                <a:gd name="T20" fmla="*/ 294 w 500"/>
                <a:gd name="T21" fmla="*/ 274 h 276"/>
                <a:gd name="T22" fmla="*/ 258 w 500"/>
                <a:gd name="T23" fmla="*/ 276 h 276"/>
                <a:gd name="T24" fmla="*/ 224 w 500"/>
                <a:gd name="T25" fmla="*/ 276 h 276"/>
                <a:gd name="T26" fmla="*/ 188 w 500"/>
                <a:gd name="T27" fmla="*/ 272 h 276"/>
                <a:gd name="T28" fmla="*/ 155 w 500"/>
                <a:gd name="T29" fmla="*/ 267 h 276"/>
                <a:gd name="T30" fmla="*/ 125 w 500"/>
                <a:gd name="T31" fmla="*/ 257 h 276"/>
                <a:gd name="T32" fmla="*/ 95 w 500"/>
                <a:gd name="T33" fmla="*/ 246 h 276"/>
                <a:gd name="T34" fmla="*/ 70 w 500"/>
                <a:gd name="T35" fmla="*/ 234 h 276"/>
                <a:gd name="T36" fmla="*/ 47 w 500"/>
                <a:gd name="T37" fmla="*/ 219 h 276"/>
                <a:gd name="T38" fmla="*/ 28 w 500"/>
                <a:gd name="T39" fmla="*/ 202 h 276"/>
                <a:gd name="T40" fmla="*/ 15 w 500"/>
                <a:gd name="T41" fmla="*/ 186 h 276"/>
                <a:gd name="T42" fmla="*/ 5 w 500"/>
                <a:gd name="T43" fmla="*/ 167 h 276"/>
                <a:gd name="T44" fmla="*/ 0 w 500"/>
                <a:gd name="T45" fmla="*/ 147 h 276"/>
                <a:gd name="T46" fmla="*/ 0 w 500"/>
                <a:gd name="T47" fmla="*/ 129 h 276"/>
                <a:gd name="T48" fmla="*/ 5 w 500"/>
                <a:gd name="T49" fmla="*/ 109 h 276"/>
                <a:gd name="T50" fmla="*/ 15 w 500"/>
                <a:gd name="T51" fmla="*/ 90 h 276"/>
                <a:gd name="T52" fmla="*/ 28 w 500"/>
                <a:gd name="T53" fmla="*/ 74 h 276"/>
                <a:gd name="T54" fmla="*/ 47 w 500"/>
                <a:gd name="T55" fmla="*/ 57 h 276"/>
                <a:gd name="T56" fmla="*/ 70 w 500"/>
                <a:gd name="T57" fmla="*/ 43 h 276"/>
                <a:gd name="T58" fmla="*/ 95 w 500"/>
                <a:gd name="T59" fmla="*/ 30 h 276"/>
                <a:gd name="T60" fmla="*/ 125 w 500"/>
                <a:gd name="T61" fmla="*/ 19 h 276"/>
                <a:gd name="T62" fmla="*/ 155 w 500"/>
                <a:gd name="T63" fmla="*/ 10 h 276"/>
                <a:gd name="T64" fmla="*/ 188 w 500"/>
                <a:gd name="T65" fmla="*/ 4 h 276"/>
                <a:gd name="T66" fmla="*/ 224 w 500"/>
                <a:gd name="T67" fmla="*/ 0 h 276"/>
                <a:gd name="T68" fmla="*/ 258 w 500"/>
                <a:gd name="T69" fmla="*/ 0 h 276"/>
                <a:gd name="T70" fmla="*/ 294 w 500"/>
                <a:gd name="T71" fmla="*/ 2 h 276"/>
                <a:gd name="T72" fmla="*/ 327 w 500"/>
                <a:gd name="T73" fmla="*/ 8 h 276"/>
                <a:gd name="T74" fmla="*/ 360 w 500"/>
                <a:gd name="T75" fmla="*/ 15 h 276"/>
                <a:gd name="T76" fmla="*/ 390 w 500"/>
                <a:gd name="T77" fmla="*/ 24 h 276"/>
                <a:gd name="T78" fmla="*/ 417 w 500"/>
                <a:gd name="T79" fmla="*/ 35 h 276"/>
                <a:gd name="T80" fmla="*/ 441 w 500"/>
                <a:gd name="T81" fmla="*/ 50 h 276"/>
                <a:gd name="T82" fmla="*/ 462 w 500"/>
                <a:gd name="T83" fmla="*/ 65 h 276"/>
                <a:gd name="T84" fmla="*/ 478 w 500"/>
                <a:gd name="T85" fmla="*/ 83 h 276"/>
                <a:gd name="T86" fmla="*/ 490 w 500"/>
                <a:gd name="T87" fmla="*/ 100 h 276"/>
                <a:gd name="T88" fmla="*/ 498 w 500"/>
                <a:gd name="T89" fmla="*/ 120 h 276"/>
                <a:gd name="T90" fmla="*/ 500 w 500"/>
                <a:gd name="T91" fmla="*/ 13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0" h="276">
                  <a:moveTo>
                    <a:pt x="500" y="138"/>
                  </a:moveTo>
                  <a:lnTo>
                    <a:pt x="498" y="158"/>
                  </a:lnTo>
                  <a:lnTo>
                    <a:pt x="490" y="177"/>
                  </a:lnTo>
                  <a:lnTo>
                    <a:pt x="478" y="195"/>
                  </a:lnTo>
                  <a:lnTo>
                    <a:pt x="462" y="212"/>
                  </a:lnTo>
                  <a:lnTo>
                    <a:pt x="441" y="226"/>
                  </a:lnTo>
                  <a:lnTo>
                    <a:pt x="417" y="241"/>
                  </a:lnTo>
                  <a:lnTo>
                    <a:pt x="390" y="252"/>
                  </a:lnTo>
                  <a:lnTo>
                    <a:pt x="360" y="263"/>
                  </a:lnTo>
                  <a:lnTo>
                    <a:pt x="327" y="268"/>
                  </a:lnTo>
                  <a:lnTo>
                    <a:pt x="294" y="274"/>
                  </a:lnTo>
                  <a:lnTo>
                    <a:pt x="258" y="276"/>
                  </a:lnTo>
                  <a:lnTo>
                    <a:pt x="224" y="276"/>
                  </a:lnTo>
                  <a:lnTo>
                    <a:pt x="188" y="272"/>
                  </a:lnTo>
                  <a:lnTo>
                    <a:pt x="155" y="267"/>
                  </a:lnTo>
                  <a:lnTo>
                    <a:pt x="125" y="257"/>
                  </a:lnTo>
                  <a:lnTo>
                    <a:pt x="95" y="246"/>
                  </a:lnTo>
                  <a:lnTo>
                    <a:pt x="70" y="234"/>
                  </a:lnTo>
                  <a:lnTo>
                    <a:pt x="47" y="219"/>
                  </a:lnTo>
                  <a:lnTo>
                    <a:pt x="28" y="202"/>
                  </a:lnTo>
                  <a:lnTo>
                    <a:pt x="15" y="186"/>
                  </a:lnTo>
                  <a:lnTo>
                    <a:pt x="5" y="167"/>
                  </a:lnTo>
                  <a:lnTo>
                    <a:pt x="0" y="147"/>
                  </a:lnTo>
                  <a:lnTo>
                    <a:pt x="0" y="129"/>
                  </a:lnTo>
                  <a:lnTo>
                    <a:pt x="5" y="109"/>
                  </a:lnTo>
                  <a:lnTo>
                    <a:pt x="15" y="90"/>
                  </a:lnTo>
                  <a:lnTo>
                    <a:pt x="28" y="74"/>
                  </a:lnTo>
                  <a:lnTo>
                    <a:pt x="47" y="57"/>
                  </a:lnTo>
                  <a:lnTo>
                    <a:pt x="70" y="43"/>
                  </a:lnTo>
                  <a:lnTo>
                    <a:pt x="95" y="30"/>
                  </a:lnTo>
                  <a:lnTo>
                    <a:pt x="125" y="19"/>
                  </a:lnTo>
                  <a:lnTo>
                    <a:pt x="155" y="10"/>
                  </a:lnTo>
                  <a:lnTo>
                    <a:pt x="188" y="4"/>
                  </a:lnTo>
                  <a:lnTo>
                    <a:pt x="224" y="0"/>
                  </a:lnTo>
                  <a:lnTo>
                    <a:pt x="258" y="0"/>
                  </a:lnTo>
                  <a:lnTo>
                    <a:pt x="294" y="2"/>
                  </a:lnTo>
                  <a:lnTo>
                    <a:pt x="327" y="8"/>
                  </a:lnTo>
                  <a:lnTo>
                    <a:pt x="360" y="15"/>
                  </a:lnTo>
                  <a:lnTo>
                    <a:pt x="390" y="24"/>
                  </a:lnTo>
                  <a:lnTo>
                    <a:pt x="417" y="35"/>
                  </a:lnTo>
                  <a:lnTo>
                    <a:pt x="441" y="50"/>
                  </a:lnTo>
                  <a:lnTo>
                    <a:pt x="462" y="65"/>
                  </a:lnTo>
                  <a:lnTo>
                    <a:pt x="478" y="83"/>
                  </a:lnTo>
                  <a:lnTo>
                    <a:pt x="490" y="100"/>
                  </a:lnTo>
                  <a:lnTo>
                    <a:pt x="498" y="120"/>
                  </a:lnTo>
                  <a:lnTo>
                    <a:pt x="500" y="138"/>
                  </a:lnTo>
                  <a:close/>
                </a:path>
              </a:pathLst>
            </a:custGeom>
            <a:solidFill>
              <a:srgbClr val="507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4140" y="3090"/>
              <a:ext cx="163" cy="43"/>
            </a:xfrm>
            <a:custGeom>
              <a:avLst/>
              <a:gdLst>
                <a:gd name="T0" fmla="*/ 0 w 163"/>
                <a:gd name="T1" fmla="*/ 19 h 87"/>
                <a:gd name="T2" fmla="*/ 0 w 163"/>
                <a:gd name="T3" fmla="*/ 19 h 87"/>
                <a:gd name="T4" fmla="*/ 81 w 163"/>
                <a:gd name="T5" fmla="*/ 72 h 87"/>
                <a:gd name="T6" fmla="*/ 40 w 163"/>
                <a:gd name="T7" fmla="*/ 87 h 87"/>
                <a:gd name="T8" fmla="*/ 143 w 163"/>
                <a:gd name="T9" fmla="*/ 87 h 87"/>
                <a:gd name="T10" fmla="*/ 163 w 163"/>
                <a:gd name="T11" fmla="*/ 39 h 87"/>
                <a:gd name="T12" fmla="*/ 125 w 163"/>
                <a:gd name="T13" fmla="*/ 52 h 87"/>
                <a:gd name="T14" fmla="*/ 36 w 163"/>
                <a:gd name="T15" fmla="*/ 0 h 87"/>
                <a:gd name="T16" fmla="*/ 0 w 163"/>
                <a:gd name="T17" fmla="*/ 19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19"/>
                  </a:moveTo>
                  <a:lnTo>
                    <a:pt x="0" y="19"/>
                  </a:lnTo>
                  <a:lnTo>
                    <a:pt x="81" y="72"/>
                  </a:lnTo>
                  <a:lnTo>
                    <a:pt x="40" y="87"/>
                  </a:lnTo>
                  <a:lnTo>
                    <a:pt x="143" y="87"/>
                  </a:lnTo>
                  <a:lnTo>
                    <a:pt x="163" y="39"/>
                  </a:lnTo>
                  <a:lnTo>
                    <a:pt x="125" y="52"/>
                  </a:lnTo>
                  <a:lnTo>
                    <a:pt x="36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309" y="3092"/>
              <a:ext cx="163" cy="44"/>
            </a:xfrm>
            <a:custGeom>
              <a:avLst/>
              <a:gdLst>
                <a:gd name="T0" fmla="*/ 0 w 163"/>
                <a:gd name="T1" fmla="*/ 68 h 86"/>
                <a:gd name="T2" fmla="*/ 0 w 163"/>
                <a:gd name="T3" fmla="*/ 68 h 86"/>
                <a:gd name="T4" fmla="*/ 81 w 163"/>
                <a:gd name="T5" fmla="*/ 13 h 86"/>
                <a:gd name="T6" fmla="*/ 39 w 163"/>
                <a:gd name="T7" fmla="*/ 0 h 86"/>
                <a:gd name="T8" fmla="*/ 143 w 163"/>
                <a:gd name="T9" fmla="*/ 0 h 86"/>
                <a:gd name="T10" fmla="*/ 163 w 163"/>
                <a:gd name="T11" fmla="*/ 46 h 86"/>
                <a:gd name="T12" fmla="*/ 125 w 163"/>
                <a:gd name="T13" fmla="*/ 29 h 86"/>
                <a:gd name="T14" fmla="*/ 36 w 163"/>
                <a:gd name="T15" fmla="*/ 86 h 86"/>
                <a:gd name="T16" fmla="*/ 0 w 163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6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29"/>
                  </a:lnTo>
                  <a:lnTo>
                    <a:pt x="36" y="86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31" y="3143"/>
              <a:ext cx="163" cy="46"/>
            </a:xfrm>
            <a:custGeom>
              <a:avLst/>
              <a:gdLst>
                <a:gd name="T0" fmla="*/ 163 w 163"/>
                <a:gd name="T1" fmla="*/ 18 h 92"/>
                <a:gd name="T2" fmla="*/ 163 w 163"/>
                <a:gd name="T3" fmla="*/ 18 h 92"/>
                <a:gd name="T4" fmla="*/ 82 w 163"/>
                <a:gd name="T5" fmla="*/ 73 h 92"/>
                <a:gd name="T6" fmla="*/ 127 w 163"/>
                <a:gd name="T7" fmla="*/ 92 h 92"/>
                <a:gd name="T8" fmla="*/ 20 w 163"/>
                <a:gd name="T9" fmla="*/ 92 h 92"/>
                <a:gd name="T10" fmla="*/ 0 w 163"/>
                <a:gd name="T11" fmla="*/ 40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8"/>
                  </a:moveTo>
                  <a:lnTo>
                    <a:pt x="163" y="18"/>
                  </a:lnTo>
                  <a:lnTo>
                    <a:pt x="82" y="73"/>
                  </a:lnTo>
                  <a:lnTo>
                    <a:pt x="127" y="92"/>
                  </a:lnTo>
                  <a:lnTo>
                    <a:pt x="20" y="92"/>
                  </a:lnTo>
                  <a:lnTo>
                    <a:pt x="0" y="40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303" y="3148"/>
              <a:ext cx="164" cy="44"/>
            </a:xfrm>
            <a:custGeom>
              <a:avLst/>
              <a:gdLst>
                <a:gd name="T0" fmla="*/ 164 w 164"/>
                <a:gd name="T1" fmla="*/ 68 h 86"/>
                <a:gd name="T2" fmla="*/ 164 w 164"/>
                <a:gd name="T3" fmla="*/ 68 h 86"/>
                <a:gd name="T4" fmla="*/ 82 w 164"/>
                <a:gd name="T5" fmla="*/ 13 h 86"/>
                <a:gd name="T6" fmla="*/ 127 w 164"/>
                <a:gd name="T7" fmla="*/ 0 h 86"/>
                <a:gd name="T8" fmla="*/ 21 w 164"/>
                <a:gd name="T9" fmla="*/ 0 h 86"/>
                <a:gd name="T10" fmla="*/ 0 w 164"/>
                <a:gd name="T11" fmla="*/ 46 h 86"/>
                <a:gd name="T12" fmla="*/ 44 w 164"/>
                <a:gd name="T13" fmla="*/ 29 h 86"/>
                <a:gd name="T14" fmla="*/ 127 w 164"/>
                <a:gd name="T15" fmla="*/ 86 h 86"/>
                <a:gd name="T16" fmla="*/ 164 w 164"/>
                <a:gd name="T17" fmla="*/ 6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6">
                  <a:moveTo>
                    <a:pt x="164" y="68"/>
                  </a:moveTo>
                  <a:lnTo>
                    <a:pt x="164" y="68"/>
                  </a:lnTo>
                  <a:lnTo>
                    <a:pt x="82" y="13"/>
                  </a:lnTo>
                  <a:lnTo>
                    <a:pt x="127" y="0"/>
                  </a:lnTo>
                  <a:lnTo>
                    <a:pt x="21" y="0"/>
                  </a:lnTo>
                  <a:lnTo>
                    <a:pt x="0" y="46"/>
                  </a:lnTo>
                  <a:lnTo>
                    <a:pt x="44" y="29"/>
                  </a:lnTo>
                  <a:lnTo>
                    <a:pt x="127" y="86"/>
                  </a:lnTo>
                  <a:lnTo>
                    <a:pt x="16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4145" y="3092"/>
              <a:ext cx="163" cy="45"/>
            </a:xfrm>
            <a:custGeom>
              <a:avLst/>
              <a:gdLst>
                <a:gd name="T0" fmla="*/ 0 w 163"/>
                <a:gd name="T1" fmla="*/ 20 h 88"/>
                <a:gd name="T2" fmla="*/ 0 w 163"/>
                <a:gd name="T3" fmla="*/ 20 h 88"/>
                <a:gd name="T4" fmla="*/ 81 w 163"/>
                <a:gd name="T5" fmla="*/ 72 h 88"/>
                <a:gd name="T6" fmla="*/ 39 w 163"/>
                <a:gd name="T7" fmla="*/ 88 h 88"/>
                <a:gd name="T8" fmla="*/ 143 w 163"/>
                <a:gd name="T9" fmla="*/ 88 h 88"/>
                <a:gd name="T10" fmla="*/ 163 w 163"/>
                <a:gd name="T11" fmla="*/ 39 h 88"/>
                <a:gd name="T12" fmla="*/ 125 w 163"/>
                <a:gd name="T13" fmla="*/ 53 h 88"/>
                <a:gd name="T14" fmla="*/ 36 w 163"/>
                <a:gd name="T15" fmla="*/ 0 h 88"/>
                <a:gd name="T16" fmla="*/ 0 w 163"/>
                <a:gd name="T17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8">
                  <a:moveTo>
                    <a:pt x="0" y="20"/>
                  </a:moveTo>
                  <a:lnTo>
                    <a:pt x="0" y="20"/>
                  </a:lnTo>
                  <a:lnTo>
                    <a:pt x="81" y="72"/>
                  </a:lnTo>
                  <a:lnTo>
                    <a:pt x="39" y="88"/>
                  </a:lnTo>
                  <a:lnTo>
                    <a:pt x="143" y="88"/>
                  </a:lnTo>
                  <a:lnTo>
                    <a:pt x="163" y="39"/>
                  </a:lnTo>
                  <a:lnTo>
                    <a:pt x="125" y="53"/>
                  </a:lnTo>
                  <a:lnTo>
                    <a:pt x="36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314" y="3096"/>
              <a:ext cx="163" cy="43"/>
            </a:xfrm>
            <a:custGeom>
              <a:avLst/>
              <a:gdLst>
                <a:gd name="T0" fmla="*/ 0 w 163"/>
                <a:gd name="T1" fmla="*/ 68 h 87"/>
                <a:gd name="T2" fmla="*/ 0 w 163"/>
                <a:gd name="T3" fmla="*/ 68 h 87"/>
                <a:gd name="T4" fmla="*/ 81 w 163"/>
                <a:gd name="T5" fmla="*/ 13 h 87"/>
                <a:gd name="T6" fmla="*/ 39 w 163"/>
                <a:gd name="T7" fmla="*/ 0 h 87"/>
                <a:gd name="T8" fmla="*/ 143 w 163"/>
                <a:gd name="T9" fmla="*/ 0 h 87"/>
                <a:gd name="T10" fmla="*/ 163 w 163"/>
                <a:gd name="T11" fmla="*/ 46 h 87"/>
                <a:gd name="T12" fmla="*/ 125 w 163"/>
                <a:gd name="T13" fmla="*/ 30 h 87"/>
                <a:gd name="T14" fmla="*/ 36 w 163"/>
                <a:gd name="T15" fmla="*/ 87 h 87"/>
                <a:gd name="T16" fmla="*/ 0 w 163"/>
                <a:gd name="T17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87">
                  <a:moveTo>
                    <a:pt x="0" y="68"/>
                  </a:moveTo>
                  <a:lnTo>
                    <a:pt x="0" y="68"/>
                  </a:lnTo>
                  <a:lnTo>
                    <a:pt x="81" y="13"/>
                  </a:lnTo>
                  <a:lnTo>
                    <a:pt x="39" y="0"/>
                  </a:lnTo>
                  <a:lnTo>
                    <a:pt x="143" y="0"/>
                  </a:lnTo>
                  <a:lnTo>
                    <a:pt x="163" y="46"/>
                  </a:lnTo>
                  <a:lnTo>
                    <a:pt x="125" y="30"/>
                  </a:lnTo>
                  <a:lnTo>
                    <a:pt x="36" y="8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4136" y="3147"/>
              <a:ext cx="163" cy="46"/>
            </a:xfrm>
            <a:custGeom>
              <a:avLst/>
              <a:gdLst>
                <a:gd name="T0" fmla="*/ 163 w 163"/>
                <a:gd name="T1" fmla="*/ 19 h 92"/>
                <a:gd name="T2" fmla="*/ 163 w 163"/>
                <a:gd name="T3" fmla="*/ 19 h 92"/>
                <a:gd name="T4" fmla="*/ 81 w 163"/>
                <a:gd name="T5" fmla="*/ 74 h 92"/>
                <a:gd name="T6" fmla="*/ 127 w 163"/>
                <a:gd name="T7" fmla="*/ 92 h 92"/>
                <a:gd name="T8" fmla="*/ 19 w 163"/>
                <a:gd name="T9" fmla="*/ 92 h 92"/>
                <a:gd name="T10" fmla="*/ 0 w 163"/>
                <a:gd name="T11" fmla="*/ 41 h 92"/>
                <a:gd name="T12" fmla="*/ 44 w 163"/>
                <a:gd name="T13" fmla="*/ 59 h 92"/>
                <a:gd name="T14" fmla="*/ 127 w 163"/>
                <a:gd name="T15" fmla="*/ 0 h 92"/>
                <a:gd name="T16" fmla="*/ 163 w 163"/>
                <a:gd name="T17" fmla="*/ 1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92">
                  <a:moveTo>
                    <a:pt x="163" y="19"/>
                  </a:moveTo>
                  <a:lnTo>
                    <a:pt x="163" y="19"/>
                  </a:lnTo>
                  <a:lnTo>
                    <a:pt x="81" y="74"/>
                  </a:lnTo>
                  <a:lnTo>
                    <a:pt x="127" y="92"/>
                  </a:lnTo>
                  <a:lnTo>
                    <a:pt x="19" y="92"/>
                  </a:lnTo>
                  <a:lnTo>
                    <a:pt x="0" y="41"/>
                  </a:lnTo>
                  <a:lnTo>
                    <a:pt x="44" y="59"/>
                  </a:lnTo>
                  <a:lnTo>
                    <a:pt x="127" y="0"/>
                  </a:lnTo>
                  <a:lnTo>
                    <a:pt x="16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308" y="3151"/>
              <a:ext cx="164" cy="44"/>
            </a:xfrm>
            <a:custGeom>
              <a:avLst/>
              <a:gdLst>
                <a:gd name="T0" fmla="*/ 164 w 164"/>
                <a:gd name="T1" fmla="*/ 70 h 89"/>
                <a:gd name="T2" fmla="*/ 164 w 164"/>
                <a:gd name="T3" fmla="*/ 70 h 89"/>
                <a:gd name="T4" fmla="*/ 82 w 164"/>
                <a:gd name="T5" fmla="*/ 15 h 89"/>
                <a:gd name="T6" fmla="*/ 127 w 164"/>
                <a:gd name="T7" fmla="*/ 0 h 89"/>
                <a:gd name="T8" fmla="*/ 20 w 164"/>
                <a:gd name="T9" fmla="*/ 0 h 89"/>
                <a:gd name="T10" fmla="*/ 0 w 164"/>
                <a:gd name="T11" fmla="*/ 48 h 89"/>
                <a:gd name="T12" fmla="*/ 44 w 164"/>
                <a:gd name="T13" fmla="*/ 32 h 89"/>
                <a:gd name="T14" fmla="*/ 127 w 164"/>
                <a:gd name="T15" fmla="*/ 89 h 89"/>
                <a:gd name="T16" fmla="*/ 164 w 164"/>
                <a:gd name="T17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89">
                  <a:moveTo>
                    <a:pt x="164" y="70"/>
                  </a:moveTo>
                  <a:lnTo>
                    <a:pt x="164" y="70"/>
                  </a:lnTo>
                  <a:lnTo>
                    <a:pt x="82" y="15"/>
                  </a:lnTo>
                  <a:lnTo>
                    <a:pt x="127" y="0"/>
                  </a:lnTo>
                  <a:lnTo>
                    <a:pt x="20" y="0"/>
                  </a:lnTo>
                  <a:lnTo>
                    <a:pt x="0" y="48"/>
                  </a:lnTo>
                  <a:lnTo>
                    <a:pt x="44" y="32"/>
                  </a:lnTo>
                  <a:lnTo>
                    <a:pt x="127" y="89"/>
                  </a:lnTo>
                  <a:lnTo>
                    <a:pt x="164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2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8315" y="3460425"/>
            <a:ext cx="576064" cy="337318"/>
          </a:xfrm>
          <a:prstGeom prst="rect">
            <a:avLst/>
          </a:prstGeom>
          <a:noFill/>
        </p:spPr>
      </p:pic>
      <p:cxnSp>
        <p:nvCxnSpPr>
          <p:cNvPr id="23" name="直接连接符 22"/>
          <p:cNvCxnSpPr>
            <a:stCxn id="6" idx="3"/>
            <a:endCxn id="12" idx="24"/>
          </p:cNvCxnSpPr>
          <p:nvPr/>
        </p:nvCxnSpPr>
        <p:spPr>
          <a:xfrm flipV="1">
            <a:off x="5757021" y="4477895"/>
            <a:ext cx="1390617" cy="33930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1904" y="4310997"/>
            <a:ext cx="560715" cy="328330"/>
          </a:xfrm>
          <a:prstGeom prst="rect">
            <a:avLst/>
          </a:prstGeom>
          <a:noFill/>
        </p:spPr>
      </p:pic>
      <p:pic>
        <p:nvPicPr>
          <p:cNvPr id="25" name="Picture 129" descr="抽象图标33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1222" y="4287772"/>
            <a:ext cx="963624" cy="439844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3252556" y="394459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RouterA</a:t>
            </a:r>
            <a:endParaRPr lang="zh-CN" altLang="en-US" sz="1100" b="1"/>
          </a:p>
        </p:txBody>
      </p:sp>
      <p:sp>
        <p:nvSpPr>
          <p:cNvPr id="27" name="TextBox 26"/>
          <p:cNvSpPr txBox="1"/>
          <p:nvPr/>
        </p:nvSpPr>
        <p:spPr>
          <a:xfrm>
            <a:off x="4853858" y="4559607"/>
            <a:ext cx="294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1450271" y="2974126"/>
            <a:ext cx="8084910" cy="23173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47504" y="2185983"/>
            <a:ext cx="8084910" cy="6665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32330" y="1169209"/>
            <a:ext cx="8084910" cy="9424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390717" y="325569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RouterD</a:t>
            </a:r>
            <a:endParaRPr lang="zh-CN" altLang="en-US" sz="1100" b="1"/>
          </a:p>
        </p:txBody>
      </p:sp>
      <p:sp>
        <p:nvSpPr>
          <p:cNvPr id="32" name="TextBox 31"/>
          <p:cNvSpPr txBox="1"/>
          <p:nvPr/>
        </p:nvSpPr>
        <p:spPr>
          <a:xfrm>
            <a:off x="5666642" y="3171290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RouterE</a:t>
            </a:r>
            <a:endParaRPr lang="zh-CN" altLang="en-US" sz="1100" b="1"/>
          </a:p>
        </p:txBody>
      </p:sp>
      <p:sp>
        <p:nvSpPr>
          <p:cNvPr id="33" name="TextBox 32"/>
          <p:cNvSpPr txBox="1"/>
          <p:nvPr/>
        </p:nvSpPr>
        <p:spPr>
          <a:xfrm>
            <a:off x="7128858" y="3972245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RouterC</a:t>
            </a:r>
            <a:endParaRPr lang="zh-CN" altLang="en-US" sz="1100" b="1"/>
          </a:p>
        </p:txBody>
      </p:sp>
      <p:sp>
        <p:nvSpPr>
          <p:cNvPr id="34" name="TextBox 33"/>
          <p:cNvSpPr txBox="1"/>
          <p:nvPr/>
        </p:nvSpPr>
        <p:spPr>
          <a:xfrm>
            <a:off x="5025080" y="4324722"/>
            <a:ext cx="899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/>
              <a:t>RouterB</a:t>
            </a:r>
            <a:endParaRPr lang="zh-CN" altLang="en-US" sz="1100" b="1"/>
          </a:p>
        </p:txBody>
      </p:sp>
      <p:pic>
        <p:nvPicPr>
          <p:cNvPr id="35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1695" y="3498428"/>
            <a:ext cx="544327" cy="318734"/>
          </a:xfrm>
          <a:prstGeom prst="rect">
            <a:avLst/>
          </a:prstGeom>
          <a:noFill/>
        </p:spPr>
      </p:pic>
      <p:pic>
        <p:nvPicPr>
          <p:cNvPr id="36" name="Picture 129" descr="抽象图标33c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40132" y="4204933"/>
            <a:ext cx="896409" cy="409164"/>
          </a:xfrm>
          <a:prstGeom prst="rect">
            <a:avLst/>
          </a:prstGeom>
          <a:noFill/>
        </p:spPr>
      </p:pic>
      <p:sp>
        <p:nvSpPr>
          <p:cNvPr id="37" name="矩形 36"/>
          <p:cNvSpPr/>
          <p:nvPr/>
        </p:nvSpPr>
        <p:spPr>
          <a:xfrm>
            <a:off x="2603583" y="1296640"/>
            <a:ext cx="734400" cy="695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570435" y="2263228"/>
            <a:ext cx="1240871" cy="557929"/>
            <a:chOff x="1002714" y="2154375"/>
            <a:chExt cx="1240871" cy="557929"/>
          </a:xfrm>
        </p:grpSpPr>
        <p:sp>
          <p:nvSpPr>
            <p:cNvPr id="39" name="矩形 38"/>
            <p:cNvSpPr/>
            <p:nvPr/>
          </p:nvSpPr>
          <p:spPr>
            <a:xfrm>
              <a:off x="1913047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623150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32442" y="2492897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043608" y="2492896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4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02714" y="2154375"/>
              <a:ext cx="1240871" cy="55792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缓存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958127" y="2251213"/>
            <a:ext cx="1240871" cy="557929"/>
            <a:chOff x="1002714" y="2154375"/>
            <a:chExt cx="1240871" cy="557929"/>
          </a:xfrm>
        </p:grpSpPr>
        <p:sp>
          <p:nvSpPr>
            <p:cNvPr id="45" name="矩形 44"/>
            <p:cNvSpPr/>
            <p:nvPr/>
          </p:nvSpPr>
          <p:spPr>
            <a:xfrm>
              <a:off x="1913047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1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623150" y="2492899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2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332442" y="2492897"/>
              <a:ext cx="264154" cy="167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3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02714" y="2154375"/>
              <a:ext cx="1240871" cy="557929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缓存</a:t>
              </a:r>
              <a:endParaRPr lang="en-US" altLang="zh-CN" sz="1200">
                <a:solidFill>
                  <a:schemeClr val="tx1"/>
                </a:solidFill>
              </a:endParaRPr>
            </a:p>
            <a:p>
              <a:pPr algn="ctr"/>
              <a:endParaRPr lang="zh-CN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7382834" y="1392043"/>
            <a:ext cx="735518" cy="65020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网页</a:t>
            </a:r>
          </a:p>
        </p:txBody>
      </p:sp>
      <p:sp>
        <p:nvSpPr>
          <p:cNvPr id="50" name="矩形 49"/>
          <p:cNvSpPr/>
          <p:nvPr/>
        </p:nvSpPr>
        <p:spPr>
          <a:xfrm>
            <a:off x="7854199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1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98858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382834" y="1366454"/>
            <a:ext cx="264154" cy="167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3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下箭头 52"/>
          <p:cNvSpPr/>
          <p:nvPr/>
        </p:nvSpPr>
        <p:spPr>
          <a:xfrm>
            <a:off x="2918871" y="2035732"/>
            <a:ext cx="132077" cy="296692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V="1">
            <a:off x="7684554" y="2017713"/>
            <a:ext cx="132077" cy="314711"/>
          </a:xfrm>
          <a:prstGeom prst="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171880" y="4683557"/>
            <a:ext cx="11382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CSMA/CD</a:t>
            </a:r>
            <a:r>
              <a:rPr lang="zh-CN" altLang="en-US" sz="1100"/>
              <a:t>协议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-19527" y="5789600"/>
            <a:ext cx="1238400" cy="2808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/>
              <a:t>物理层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6082" y="3934997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数据链路层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56082" y="3396843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网络层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6082" y="2434559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传输层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56082" y="968128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应用层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56082" y="1320829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层示表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56082" y="1682671"/>
            <a:ext cx="1238400" cy="28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会话层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2021731" y="5568568"/>
            <a:ext cx="1828800" cy="290882"/>
            <a:chOff x="418042" y="3842581"/>
            <a:chExt cx="1828800" cy="139700"/>
          </a:xfrm>
        </p:grpSpPr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180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1332442" y="3842581"/>
              <a:ext cx="914400" cy="139700"/>
            </a:xfrm>
            <a:custGeom>
              <a:avLst/>
              <a:gdLst>
                <a:gd name="T0" fmla="*/ 0 w 576"/>
                <a:gd name="T1" fmla="*/ 2147483647 h 192"/>
                <a:gd name="T2" fmla="*/ 0 w 576"/>
                <a:gd name="T3" fmla="*/ 0 h 192"/>
                <a:gd name="T4" fmla="*/ 2147483647 w 576"/>
                <a:gd name="T5" fmla="*/ 0 h 192"/>
                <a:gd name="T6" fmla="*/ 2147483647 w 576"/>
                <a:gd name="T7" fmla="*/ 2147483647 h 192"/>
                <a:gd name="T8" fmla="*/ 2147483647 w 576"/>
                <a:gd name="T9" fmla="*/ 2147483647 h 192"/>
                <a:gd name="T10" fmla="*/ 2147483647 w 576"/>
                <a:gd name="T11" fmla="*/ 0 h 192"/>
                <a:gd name="T12" fmla="*/ 2147483647 w 576"/>
                <a:gd name="T13" fmla="*/ 0 h 192"/>
                <a:gd name="T14" fmla="*/ 2147483647 w 576"/>
                <a:gd name="T15" fmla="*/ 2147483647 h 192"/>
                <a:gd name="T16" fmla="*/ 2147483647 w 576"/>
                <a:gd name="T17" fmla="*/ 2147483647 h 192"/>
                <a:gd name="T18" fmla="*/ 2147483647 w 576"/>
                <a:gd name="T19" fmla="*/ 0 h 192"/>
                <a:gd name="T20" fmla="*/ 2147483647 w 576"/>
                <a:gd name="T21" fmla="*/ 0 h 192"/>
                <a:gd name="T22" fmla="*/ 2147483647 w 576"/>
                <a:gd name="T23" fmla="*/ 2147483647 h 192"/>
                <a:gd name="T24" fmla="*/ 0 w 576"/>
                <a:gd name="T25" fmla="*/ 2147483647 h 1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6"/>
                <a:gd name="T40" fmla="*/ 0 h 192"/>
                <a:gd name="T41" fmla="*/ 576 w 576"/>
                <a:gd name="T42" fmla="*/ 192 h 1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1612663" y="5724802"/>
            <a:ext cx="2539303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4" idx="3"/>
          </p:cNvCxnSpPr>
          <p:nvPr/>
        </p:nvCxnSpPr>
        <p:spPr>
          <a:xfrm flipV="1">
            <a:off x="1631958" y="6290977"/>
            <a:ext cx="2724431" cy="2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24" idx="3"/>
          </p:cNvCxnSpPr>
          <p:nvPr/>
        </p:nvCxnSpPr>
        <p:spPr>
          <a:xfrm>
            <a:off x="3982619" y="4475162"/>
            <a:ext cx="1059664" cy="31346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1218873" y="4614736"/>
            <a:ext cx="1751910" cy="111006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1218873" y="4727616"/>
            <a:ext cx="3415588" cy="106198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1" idx="3"/>
            <a:endCxn id="36" idx="1"/>
          </p:cNvCxnSpPr>
          <p:nvPr/>
        </p:nvCxnSpPr>
        <p:spPr>
          <a:xfrm>
            <a:off x="7686805" y="4402841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5" idx="2"/>
          </p:cNvCxnSpPr>
          <p:nvPr/>
        </p:nvCxnSpPr>
        <p:spPr>
          <a:xfrm flipV="1">
            <a:off x="8788336" y="2404439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2173808" y="2499234"/>
            <a:ext cx="0" cy="178157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3942595" y="3766010"/>
            <a:ext cx="691866" cy="580546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2" idx="1"/>
          </p:cNvCxnSpPr>
          <p:nvPr/>
        </p:nvCxnSpPr>
        <p:spPr>
          <a:xfrm flipH="1">
            <a:off x="5136133" y="3629084"/>
            <a:ext cx="69218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13" idx="26"/>
          </p:cNvCxnSpPr>
          <p:nvPr/>
        </p:nvCxnSpPr>
        <p:spPr>
          <a:xfrm flipH="1" flipV="1">
            <a:off x="6404379" y="3817649"/>
            <a:ext cx="772872" cy="47746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768577" y="4498772"/>
            <a:ext cx="653327" cy="667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521503" y="5529890"/>
            <a:ext cx="54127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物理层涉及到的知识点</a:t>
            </a:r>
            <a:endParaRPr lang="en-US" altLang="zh-CN" b="1"/>
          </a:p>
          <a:p>
            <a:r>
              <a:rPr lang="zh-CN" altLang="en-US" sz="1400"/>
              <a:t>数字信号   双绞线  同轴电缆  光纤   时分多路 波分复用  编码方式</a:t>
            </a:r>
            <a:endParaRPr lang="en-US" altLang="zh-CN" sz="1400"/>
          </a:p>
          <a:p>
            <a:r>
              <a:rPr lang="zh-CN" altLang="en-US" sz="1400"/>
              <a:t>模拟信号  频分多路复用    码分复用技术  全双工 半双工 单工通信  </a:t>
            </a:r>
          </a:p>
        </p:txBody>
      </p:sp>
    </p:spTree>
    <p:extLst>
      <p:ext uri="{BB962C8B-B14F-4D97-AF65-F5344CB8AC3E}">
        <p14:creationId xmlns:p14="http://schemas.microsoft.com/office/powerpoint/2010/main" val="225876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4" y="908136"/>
            <a:ext cx="8229600" cy="4425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188753" y="530120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单一模光纤的光源要使用昂贵的半导体激光器，而不能使用较便宜的发光二极管。但单模光纤的衰耗较小，在</a:t>
            </a:r>
            <a:r>
              <a:rPr lang="en-US" altLang="zh-CN"/>
              <a:t>2.5Gb/s</a:t>
            </a:r>
            <a:r>
              <a:rPr lang="zh-CN" altLang="zh-CN"/>
              <a:t>的高速率下可传输数十公里而不必采用中继器。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06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</a:t>
            </a:r>
            <a:r>
              <a:rPr lang="zh-CN" altLang="zh-CN"/>
              <a:t>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24744"/>
            <a:ext cx="8496944" cy="4525963"/>
          </a:xfrm>
        </p:spPr>
        <p:txBody>
          <a:bodyPr/>
          <a:lstStyle/>
          <a:p>
            <a:r>
              <a:rPr lang="zh-CN" altLang="zh-CN" sz="2400" dirty="0"/>
              <a:t>光纤不仅具有通信容量非常大的优点，而且还具有其他的一些特点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zh-CN" sz="2000" dirty="0"/>
              <a:t>传输损耗小，中继距离长，对远距离传输特别经济。</a:t>
            </a:r>
          </a:p>
          <a:p>
            <a:pPr lvl="1"/>
            <a:r>
              <a:rPr lang="zh-CN" altLang="zh-CN" sz="2000" dirty="0"/>
              <a:t>抗雷电和电磁干扰性能好。这在有大电流脉冲干扰的环境下尤为重要。</a:t>
            </a:r>
          </a:p>
          <a:p>
            <a:pPr lvl="1"/>
            <a:r>
              <a:rPr lang="zh-CN" altLang="zh-CN" sz="2000" dirty="0"/>
              <a:t>无串音干扰，保密性好，也不易被窃听或截取数据。</a:t>
            </a:r>
          </a:p>
          <a:p>
            <a:pPr lvl="1"/>
            <a:r>
              <a:rPr lang="zh-CN" altLang="zh-CN" sz="2000" dirty="0"/>
              <a:t>体积小，重量轻。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1390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2.4.2</a:t>
            </a:r>
            <a:r>
              <a:rPr lang="zh-CN" altLang="zh-CN"/>
              <a:t>非引导型传输媒体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无线电频段</a:t>
            </a:r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8064896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539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2.4.2</a:t>
            </a:r>
            <a:r>
              <a:rPr lang="zh-CN" altLang="zh-CN"/>
              <a:t>非引导型传输媒体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12278"/>
            <a:ext cx="8568952" cy="6045722"/>
          </a:xfrm>
        </p:spPr>
        <p:txBody>
          <a:bodyPr/>
          <a:lstStyle/>
          <a:p>
            <a:r>
              <a:rPr lang="zh-CN" altLang="zh-CN" sz="2800"/>
              <a:t>短波通信</a:t>
            </a:r>
            <a:endParaRPr lang="en-US" altLang="zh-CN" sz="2800"/>
          </a:p>
          <a:p>
            <a:pPr lvl="1"/>
            <a:r>
              <a:rPr lang="zh-CN" altLang="zh-CN" sz="2400"/>
              <a:t>短波通信即高频通信，主要是靠电离层的反射。</a:t>
            </a:r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r>
              <a:rPr lang="zh-CN" altLang="zh-CN" sz="2800"/>
              <a:t>微波通信</a:t>
            </a:r>
            <a:endParaRPr lang="en-US" altLang="zh-CN" sz="2800"/>
          </a:p>
          <a:p>
            <a:pPr lvl="1"/>
            <a:r>
              <a:rPr lang="zh-CN" altLang="zh-CN" sz="2400"/>
              <a:t>微波在空间主要是直线传播</a:t>
            </a:r>
            <a:endParaRPr lang="zh-CN" altLang="en-US" sz="2400"/>
          </a:p>
        </p:txBody>
      </p:sp>
      <p:pic>
        <p:nvPicPr>
          <p:cNvPr id="5" name="图片 4" descr="电离层对电波的反射与吸收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7"/>
            <a:ext cx="3384376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83753"/>
            <a:ext cx="3888432" cy="19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564904"/>
            <a:ext cx="4284345" cy="3924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5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2.4.2</a:t>
            </a:r>
            <a:r>
              <a:rPr lang="zh-CN" altLang="zh-CN"/>
              <a:t>非引导型传输媒体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无线局域网</a:t>
            </a:r>
            <a:endParaRPr lang="en-US" altLang="zh-CN"/>
          </a:p>
          <a:p>
            <a:pPr marL="457200" lvl="1" indent="0">
              <a:buNone/>
            </a:pPr>
            <a:r>
              <a:rPr lang="zh-CN" altLang="zh-CN" sz="1600"/>
              <a:t>要使用某一段无线电频谱进行通信，通常必须得到本国政府有关无线电频谱管理机构的许可证。但是，也有一些无线电频段是可以自由使用的（只要不干扰他人在这个频段中的通信），这正好满足计算无线局域网的需求</a:t>
            </a:r>
            <a:r>
              <a:rPr lang="zh-CN" altLang="en-US" sz="1600"/>
              <a:t>。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11340"/>
            <a:ext cx="6912768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641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</a:t>
            </a:r>
            <a:r>
              <a:rPr lang="zh-CN" altLang="zh-CN"/>
              <a:t>信道复用技术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2.5.1</a:t>
            </a:r>
            <a:r>
              <a:rPr lang="zh-CN" altLang="zh-CN" b="1"/>
              <a:t>频分复用</a:t>
            </a:r>
            <a:endParaRPr lang="en-US" altLang="zh-CN" b="1"/>
          </a:p>
          <a:p>
            <a:r>
              <a:rPr lang="en-US" altLang="zh-CN" b="1"/>
              <a:t>2.5.2</a:t>
            </a:r>
            <a:r>
              <a:rPr lang="zh-CN" altLang="zh-CN" b="1"/>
              <a:t>时分复用</a:t>
            </a:r>
            <a:endParaRPr lang="en-US" altLang="zh-CN" b="1"/>
          </a:p>
          <a:p>
            <a:r>
              <a:rPr lang="en-US" altLang="zh-CN" b="1"/>
              <a:t>2.5.3</a:t>
            </a:r>
            <a:r>
              <a:rPr lang="zh-CN" altLang="zh-CN" b="1"/>
              <a:t>波分复用</a:t>
            </a:r>
            <a:endParaRPr lang="en-US" altLang="zh-CN" b="1"/>
          </a:p>
          <a:p>
            <a:r>
              <a:rPr lang="en-US" altLang="zh-CN" b="1"/>
              <a:t>2.5.4</a:t>
            </a:r>
            <a:r>
              <a:rPr lang="zh-CN" altLang="zh-CN" b="1"/>
              <a:t>码分复用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96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2.5.1</a:t>
            </a:r>
            <a:r>
              <a:rPr lang="zh-CN" altLang="zh-CN"/>
              <a:t>频分复用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频分复用</a:t>
            </a:r>
            <a:r>
              <a:rPr lang="en-US" altLang="zh-CN" sz="2400"/>
              <a:t>FDM</a:t>
            </a:r>
            <a:r>
              <a:rPr lang="zh-CN" altLang="zh-CN" sz="2400"/>
              <a:t>（</a:t>
            </a:r>
            <a:r>
              <a:rPr lang="en-US" altLang="zh-CN" sz="2400"/>
              <a:t>Frequency Division Multiplexing</a:t>
            </a:r>
            <a:r>
              <a:rPr lang="zh-CN" altLang="zh-CN" sz="2400"/>
              <a:t>）适合于模拟信号。</a:t>
            </a:r>
            <a:endParaRPr lang="zh-CN" altLang="en-US" sz="240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7556"/>
            <a:ext cx="7056784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611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2.5.1</a:t>
            </a:r>
            <a:r>
              <a:rPr lang="zh-CN" altLang="zh-CN"/>
              <a:t>频分复用</a:t>
            </a:r>
            <a:endParaRPr lang="zh-CN" altLang="en-US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2" y="764704"/>
            <a:ext cx="8028620" cy="59046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3453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03533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431769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60005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759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3522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5286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7049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98813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70576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-746755" y="927510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742340" y="915186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2401320" y="929404"/>
            <a:ext cx="2665547" cy="395340"/>
            <a:chOff x="5046830" y="4308755"/>
            <a:chExt cx="3791823" cy="395340"/>
          </a:xfrm>
        </p:grpSpPr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58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52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56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54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1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39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46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0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42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0" name="Rectangle 153"/>
          <p:cNvSpPr>
            <a:spLocks noChangeArrowheads="1"/>
          </p:cNvSpPr>
          <p:nvPr/>
        </p:nvSpPr>
        <p:spPr bwMode="auto">
          <a:xfrm>
            <a:off x="1799946" y="1472495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-3232565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-2960801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-2689037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-2417273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76" name="Rectangle 7"/>
          <p:cNvSpPr>
            <a:spLocks noChangeArrowheads="1"/>
          </p:cNvSpPr>
          <p:nvPr/>
        </p:nvSpPr>
        <p:spPr bwMode="auto">
          <a:xfrm>
            <a:off x="-2145510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77" name="Rectangle 8"/>
          <p:cNvSpPr>
            <a:spLocks noChangeArrowheads="1"/>
          </p:cNvSpPr>
          <p:nvPr/>
        </p:nvSpPr>
        <p:spPr bwMode="auto">
          <a:xfrm>
            <a:off x="-1873746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-1601983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-1330219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80" name="Rectangle 11"/>
          <p:cNvSpPr>
            <a:spLocks noChangeArrowheads="1"/>
          </p:cNvSpPr>
          <p:nvPr/>
        </p:nvSpPr>
        <p:spPr bwMode="auto">
          <a:xfrm>
            <a:off x="-1058456" y="915186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81" name="Freeform 12"/>
          <p:cNvSpPr>
            <a:spLocks/>
          </p:cNvSpPr>
          <p:nvPr/>
        </p:nvSpPr>
        <p:spPr bwMode="auto">
          <a:xfrm>
            <a:off x="-3275787" y="927510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>
            <a:off x="-786692" y="915186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4976640" y="927510"/>
            <a:ext cx="2665547" cy="395340"/>
            <a:chOff x="5046830" y="4308755"/>
            <a:chExt cx="3791823" cy="395340"/>
          </a:xfrm>
        </p:grpSpPr>
        <p:sp>
          <p:nvSpPr>
            <p:cNvPr id="84" name="Freeform 14"/>
            <p:cNvSpPr>
              <a:spLocks/>
            </p:cNvSpPr>
            <p:nvPr/>
          </p:nvSpPr>
          <p:spPr bwMode="auto">
            <a:xfrm>
              <a:off x="5046830" y="4524200"/>
              <a:ext cx="415117" cy="740"/>
            </a:xfrm>
            <a:custGeom>
              <a:avLst/>
              <a:gdLst>
                <a:gd name="T0" fmla="*/ 0 w 475"/>
                <a:gd name="T1" fmla="*/ 0 h 1"/>
                <a:gd name="T2" fmla="*/ 2147483647 w 475"/>
                <a:gd name="T3" fmla="*/ 2147483647 h 1"/>
                <a:gd name="T4" fmla="*/ 0 60000 65536"/>
                <a:gd name="T5" fmla="*/ 0 60000 65536"/>
                <a:gd name="T6" fmla="*/ 0 w 475"/>
                <a:gd name="T7" fmla="*/ 0 h 1"/>
                <a:gd name="T8" fmla="*/ 475 w 4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/>
            </p:cNvSpPr>
            <p:nvPr/>
          </p:nvSpPr>
          <p:spPr bwMode="auto">
            <a:xfrm>
              <a:off x="5878813" y="4524200"/>
              <a:ext cx="846839" cy="2221"/>
            </a:xfrm>
            <a:custGeom>
              <a:avLst/>
              <a:gdLst>
                <a:gd name="T0" fmla="*/ 0 w 969"/>
                <a:gd name="T1" fmla="*/ 2147483647 h 3"/>
                <a:gd name="T2" fmla="*/ 2147483647 w 969"/>
                <a:gd name="T3" fmla="*/ 0 h 3"/>
                <a:gd name="T4" fmla="*/ 0 60000 65536"/>
                <a:gd name="T5" fmla="*/ 0 60000 65536"/>
                <a:gd name="T6" fmla="*/ 0 w 969"/>
                <a:gd name="T7" fmla="*/ 0 h 3"/>
                <a:gd name="T8" fmla="*/ 969 w 969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 flipV="1">
              <a:off x="7996793" y="4524200"/>
              <a:ext cx="841860" cy="2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/>
            </p:cNvSpPr>
            <p:nvPr/>
          </p:nvSpPr>
          <p:spPr bwMode="auto">
            <a:xfrm>
              <a:off x="7584298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/>
            </p:cNvSpPr>
            <p:nvPr/>
          </p:nvSpPr>
          <p:spPr bwMode="auto">
            <a:xfrm>
              <a:off x="7613138" y="4308755"/>
              <a:ext cx="76906" cy="392379"/>
            </a:xfrm>
            <a:custGeom>
              <a:avLst/>
              <a:gdLst>
                <a:gd name="T0" fmla="*/ 0 w 88"/>
                <a:gd name="T1" fmla="*/ 0 h 530"/>
                <a:gd name="T2" fmla="*/ 2147483647 w 88"/>
                <a:gd name="T3" fmla="*/ 2147483647 h 530"/>
                <a:gd name="T4" fmla="*/ 2147483647 w 88"/>
                <a:gd name="T5" fmla="*/ 2147483647 h 530"/>
                <a:gd name="T6" fmla="*/ 2147483647 w 88"/>
                <a:gd name="T7" fmla="*/ 2147483647 h 530"/>
                <a:gd name="T8" fmla="*/ 2147483647 w 88"/>
                <a:gd name="T9" fmla="*/ 2147483647 h 530"/>
                <a:gd name="T10" fmla="*/ 2147483647 w 88"/>
                <a:gd name="T11" fmla="*/ 2147483647 h 530"/>
                <a:gd name="T12" fmla="*/ 2147483647 w 88"/>
                <a:gd name="T13" fmla="*/ 2147483647 h 530"/>
                <a:gd name="T14" fmla="*/ 2147483647 w 88"/>
                <a:gd name="T15" fmla="*/ 2147483647 h 530"/>
                <a:gd name="T16" fmla="*/ 2147483647 w 88"/>
                <a:gd name="T17" fmla="*/ 2147483647 h 530"/>
                <a:gd name="T18" fmla="*/ 2147483647 w 88"/>
                <a:gd name="T19" fmla="*/ 2147483647 h 530"/>
                <a:gd name="T20" fmla="*/ 2147483647 w 88"/>
                <a:gd name="T21" fmla="*/ 2147483647 h 530"/>
                <a:gd name="T22" fmla="*/ 2147483647 w 88"/>
                <a:gd name="T23" fmla="*/ 2147483647 h 530"/>
                <a:gd name="T24" fmla="*/ 2147483647 w 88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8"/>
                <a:gd name="T40" fmla="*/ 0 h 530"/>
                <a:gd name="T41" fmla="*/ 88 w 88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9"/>
            <p:cNvSpPr>
              <a:spLocks/>
            </p:cNvSpPr>
            <p:nvPr/>
          </p:nvSpPr>
          <p:spPr bwMode="auto">
            <a:xfrm>
              <a:off x="7688296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20"/>
            <p:cNvSpPr>
              <a:spLocks/>
            </p:cNvSpPr>
            <p:nvPr/>
          </p:nvSpPr>
          <p:spPr bwMode="auto">
            <a:xfrm>
              <a:off x="7716262" y="4308755"/>
              <a:ext cx="73410" cy="392379"/>
            </a:xfrm>
            <a:custGeom>
              <a:avLst/>
              <a:gdLst>
                <a:gd name="T0" fmla="*/ 0 w 84"/>
                <a:gd name="T1" fmla="*/ 0 h 530"/>
                <a:gd name="T2" fmla="*/ 2147483647 w 84"/>
                <a:gd name="T3" fmla="*/ 2147483647 h 530"/>
                <a:gd name="T4" fmla="*/ 2147483647 w 84"/>
                <a:gd name="T5" fmla="*/ 2147483647 h 530"/>
                <a:gd name="T6" fmla="*/ 2147483647 w 84"/>
                <a:gd name="T7" fmla="*/ 2147483647 h 530"/>
                <a:gd name="T8" fmla="*/ 2147483647 w 84"/>
                <a:gd name="T9" fmla="*/ 2147483647 h 530"/>
                <a:gd name="T10" fmla="*/ 2147483647 w 84"/>
                <a:gd name="T11" fmla="*/ 2147483647 h 530"/>
                <a:gd name="T12" fmla="*/ 2147483647 w 84"/>
                <a:gd name="T13" fmla="*/ 2147483647 h 530"/>
                <a:gd name="T14" fmla="*/ 2147483647 w 84"/>
                <a:gd name="T15" fmla="*/ 2147483647 h 530"/>
                <a:gd name="T16" fmla="*/ 2147483647 w 84"/>
                <a:gd name="T17" fmla="*/ 2147483647 h 530"/>
                <a:gd name="T18" fmla="*/ 2147483647 w 84"/>
                <a:gd name="T19" fmla="*/ 2147483647 h 530"/>
                <a:gd name="T20" fmla="*/ 2147483647 w 84"/>
                <a:gd name="T21" fmla="*/ 2147483647 h 530"/>
                <a:gd name="T22" fmla="*/ 2147483647 w 84"/>
                <a:gd name="T23" fmla="*/ 2147483647 h 530"/>
                <a:gd name="T24" fmla="*/ 2147483647 w 84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530"/>
                <a:gd name="T41" fmla="*/ 84 w 84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21"/>
            <p:cNvGrpSpPr>
              <a:grpSpLocks/>
            </p:cNvGrpSpPr>
            <p:nvPr/>
          </p:nvGrpSpPr>
          <p:grpSpPr bwMode="auto">
            <a:xfrm>
              <a:off x="7790545" y="4308755"/>
              <a:ext cx="103124" cy="395340"/>
              <a:chOff x="4075" y="1309"/>
              <a:chExt cx="118" cy="713"/>
            </a:xfrm>
          </p:grpSpPr>
          <p:sp>
            <p:nvSpPr>
              <p:cNvPr id="126" name="Freeform 22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23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" name="Freeform 24"/>
            <p:cNvSpPr>
              <a:spLocks/>
            </p:cNvSpPr>
            <p:nvPr/>
          </p:nvSpPr>
          <p:spPr bwMode="auto">
            <a:xfrm>
              <a:off x="78936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25"/>
            <p:cNvSpPr>
              <a:spLocks/>
            </p:cNvSpPr>
            <p:nvPr/>
          </p:nvSpPr>
          <p:spPr bwMode="auto">
            <a:xfrm>
              <a:off x="7924257" y="4308755"/>
              <a:ext cx="72536" cy="392379"/>
            </a:xfrm>
            <a:custGeom>
              <a:avLst/>
              <a:gdLst>
                <a:gd name="T0" fmla="*/ 0 w 83"/>
                <a:gd name="T1" fmla="*/ 0 h 530"/>
                <a:gd name="T2" fmla="*/ 2147483647 w 83"/>
                <a:gd name="T3" fmla="*/ 2147483647 h 530"/>
                <a:gd name="T4" fmla="*/ 2147483647 w 83"/>
                <a:gd name="T5" fmla="*/ 2147483647 h 530"/>
                <a:gd name="T6" fmla="*/ 2147483647 w 83"/>
                <a:gd name="T7" fmla="*/ 2147483647 h 530"/>
                <a:gd name="T8" fmla="*/ 2147483647 w 83"/>
                <a:gd name="T9" fmla="*/ 2147483647 h 530"/>
                <a:gd name="T10" fmla="*/ 2147483647 w 83"/>
                <a:gd name="T11" fmla="*/ 2147483647 h 530"/>
                <a:gd name="T12" fmla="*/ 2147483647 w 83"/>
                <a:gd name="T13" fmla="*/ 2147483647 h 530"/>
                <a:gd name="T14" fmla="*/ 2147483647 w 83"/>
                <a:gd name="T15" fmla="*/ 2147483647 h 530"/>
                <a:gd name="T16" fmla="*/ 2147483647 w 83"/>
                <a:gd name="T17" fmla="*/ 2147483647 h 530"/>
                <a:gd name="T18" fmla="*/ 2147483647 w 83"/>
                <a:gd name="T19" fmla="*/ 2147483647 h 530"/>
                <a:gd name="T20" fmla="*/ 2147483647 w 83"/>
                <a:gd name="T21" fmla="*/ 2147483647 h 530"/>
                <a:gd name="T22" fmla="*/ 2147483647 w 83"/>
                <a:gd name="T23" fmla="*/ 2147483647 h 530"/>
                <a:gd name="T24" fmla="*/ 2147483647 w 83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"/>
                <a:gd name="T40" fmla="*/ 0 h 530"/>
                <a:gd name="T41" fmla="*/ 83 w 83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7169181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7198020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7273178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29"/>
            <p:cNvSpPr>
              <a:spLocks/>
            </p:cNvSpPr>
            <p:nvPr/>
          </p:nvSpPr>
          <p:spPr bwMode="auto">
            <a:xfrm>
              <a:off x="7301143" y="4308755"/>
              <a:ext cx="74285" cy="392379"/>
            </a:xfrm>
            <a:custGeom>
              <a:avLst/>
              <a:gdLst>
                <a:gd name="T0" fmla="*/ 0 w 85"/>
                <a:gd name="T1" fmla="*/ 0 h 530"/>
                <a:gd name="T2" fmla="*/ 2147483647 w 85"/>
                <a:gd name="T3" fmla="*/ 2147483647 h 530"/>
                <a:gd name="T4" fmla="*/ 2147483647 w 85"/>
                <a:gd name="T5" fmla="*/ 2147483647 h 530"/>
                <a:gd name="T6" fmla="*/ 2147483647 w 85"/>
                <a:gd name="T7" fmla="*/ 2147483647 h 530"/>
                <a:gd name="T8" fmla="*/ 2147483647 w 85"/>
                <a:gd name="T9" fmla="*/ 2147483647 h 530"/>
                <a:gd name="T10" fmla="*/ 2147483647 w 85"/>
                <a:gd name="T11" fmla="*/ 2147483647 h 530"/>
                <a:gd name="T12" fmla="*/ 2147483647 w 85"/>
                <a:gd name="T13" fmla="*/ 2147483647 h 530"/>
                <a:gd name="T14" fmla="*/ 2147483647 w 85"/>
                <a:gd name="T15" fmla="*/ 2147483647 h 530"/>
                <a:gd name="T16" fmla="*/ 2147483647 w 85"/>
                <a:gd name="T17" fmla="*/ 2147483647 h 530"/>
                <a:gd name="T18" fmla="*/ 2147483647 w 85"/>
                <a:gd name="T19" fmla="*/ 2147483647 h 530"/>
                <a:gd name="T20" fmla="*/ 2147483647 w 85"/>
                <a:gd name="T21" fmla="*/ 2147483647 h 530"/>
                <a:gd name="T22" fmla="*/ 2147483647 w 85"/>
                <a:gd name="T23" fmla="*/ 2147483647 h 530"/>
                <a:gd name="T24" fmla="*/ 2147483647 w 85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530"/>
                <a:gd name="T41" fmla="*/ 85 w 85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8" name="Group 30"/>
            <p:cNvGrpSpPr>
              <a:grpSpLocks/>
            </p:cNvGrpSpPr>
            <p:nvPr/>
          </p:nvGrpSpPr>
          <p:grpSpPr bwMode="auto">
            <a:xfrm>
              <a:off x="7375428" y="4308755"/>
              <a:ext cx="207122" cy="395340"/>
              <a:chOff x="3600" y="1309"/>
              <a:chExt cx="237" cy="713"/>
            </a:xfrm>
          </p:grpSpPr>
          <p:grpSp>
            <p:nvGrpSpPr>
              <p:cNvPr id="120" name="Group 31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24" name="Freeform 32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5" name="Freeform 33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1" name="Group 34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22" name="Freeform 35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5"/>
                    <a:gd name="T22" fmla="*/ 0 h 363"/>
                    <a:gd name="T23" fmla="*/ 35 w 35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36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4"/>
                    <a:gd name="T40" fmla="*/ 0 h 709"/>
                    <a:gd name="T41" fmla="*/ 84 w 84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9" name="Freeform 37"/>
            <p:cNvSpPr>
              <a:spLocks/>
            </p:cNvSpPr>
            <p:nvPr/>
          </p:nvSpPr>
          <p:spPr bwMode="auto">
            <a:xfrm>
              <a:off x="6746197" y="4308755"/>
              <a:ext cx="28840" cy="201372"/>
            </a:xfrm>
            <a:custGeom>
              <a:avLst/>
              <a:gdLst>
                <a:gd name="T0" fmla="*/ 0 w 33"/>
                <a:gd name="T1" fmla="*/ 2147483647 h 363"/>
                <a:gd name="T2" fmla="*/ 2147483647 w 33"/>
                <a:gd name="T3" fmla="*/ 2147483647 h 363"/>
                <a:gd name="T4" fmla="*/ 2147483647 w 33"/>
                <a:gd name="T5" fmla="*/ 2147483647 h 363"/>
                <a:gd name="T6" fmla="*/ 2147483647 w 33"/>
                <a:gd name="T7" fmla="*/ 2147483647 h 363"/>
                <a:gd name="T8" fmla="*/ 2147483647 w 33"/>
                <a:gd name="T9" fmla="*/ 2147483647 h 363"/>
                <a:gd name="T10" fmla="*/ 2147483647 w 33"/>
                <a:gd name="T11" fmla="*/ 2147483647 h 363"/>
                <a:gd name="T12" fmla="*/ 2147483647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38"/>
            <p:cNvSpPr>
              <a:spLocks/>
            </p:cNvSpPr>
            <p:nvPr/>
          </p:nvSpPr>
          <p:spPr bwMode="auto">
            <a:xfrm>
              <a:off x="6775037" y="4308755"/>
              <a:ext cx="76033" cy="392379"/>
            </a:xfrm>
            <a:custGeom>
              <a:avLst/>
              <a:gdLst>
                <a:gd name="T0" fmla="*/ 0 w 87"/>
                <a:gd name="T1" fmla="*/ 0 h 530"/>
                <a:gd name="T2" fmla="*/ 2147483647 w 87"/>
                <a:gd name="T3" fmla="*/ 2147483647 h 530"/>
                <a:gd name="T4" fmla="*/ 2147483647 w 87"/>
                <a:gd name="T5" fmla="*/ 2147483647 h 530"/>
                <a:gd name="T6" fmla="*/ 2147483647 w 87"/>
                <a:gd name="T7" fmla="*/ 2147483647 h 530"/>
                <a:gd name="T8" fmla="*/ 2147483647 w 87"/>
                <a:gd name="T9" fmla="*/ 2147483647 h 530"/>
                <a:gd name="T10" fmla="*/ 2147483647 w 87"/>
                <a:gd name="T11" fmla="*/ 2147483647 h 530"/>
                <a:gd name="T12" fmla="*/ 2147483647 w 87"/>
                <a:gd name="T13" fmla="*/ 2147483647 h 530"/>
                <a:gd name="T14" fmla="*/ 2147483647 w 87"/>
                <a:gd name="T15" fmla="*/ 2147483647 h 530"/>
                <a:gd name="T16" fmla="*/ 2147483647 w 87"/>
                <a:gd name="T17" fmla="*/ 2147483647 h 530"/>
                <a:gd name="T18" fmla="*/ 2147483647 w 87"/>
                <a:gd name="T19" fmla="*/ 2147483647 h 530"/>
                <a:gd name="T20" fmla="*/ 2147483647 w 87"/>
                <a:gd name="T21" fmla="*/ 2147483647 h 530"/>
                <a:gd name="T22" fmla="*/ 2147483647 w 87"/>
                <a:gd name="T23" fmla="*/ 2147483647 h 530"/>
                <a:gd name="T24" fmla="*/ 2147483647 w 87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7"/>
                <a:gd name="T40" fmla="*/ 0 h 530"/>
                <a:gd name="T41" fmla="*/ 87 w 87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39"/>
            <p:cNvSpPr>
              <a:spLocks/>
            </p:cNvSpPr>
            <p:nvPr/>
          </p:nvSpPr>
          <p:spPr bwMode="auto">
            <a:xfrm>
              <a:off x="6850194" y="4308755"/>
              <a:ext cx="27966" cy="201372"/>
            </a:xfrm>
            <a:custGeom>
              <a:avLst/>
              <a:gdLst>
                <a:gd name="T0" fmla="*/ 0 w 32"/>
                <a:gd name="T1" fmla="*/ 2147483647 h 363"/>
                <a:gd name="T2" fmla="*/ 2147483647 w 32"/>
                <a:gd name="T3" fmla="*/ 2147483647 h 363"/>
                <a:gd name="T4" fmla="*/ 2147483647 w 32"/>
                <a:gd name="T5" fmla="*/ 2147483647 h 363"/>
                <a:gd name="T6" fmla="*/ 2147483647 w 32"/>
                <a:gd name="T7" fmla="*/ 2147483647 h 363"/>
                <a:gd name="T8" fmla="*/ 2147483647 w 32"/>
                <a:gd name="T9" fmla="*/ 2147483647 h 363"/>
                <a:gd name="T10" fmla="*/ 2147483647 w 32"/>
                <a:gd name="T11" fmla="*/ 2147483647 h 363"/>
                <a:gd name="T12" fmla="*/ 2147483647 w 32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2"/>
                <a:gd name="T22" fmla="*/ 0 h 363"/>
                <a:gd name="T23" fmla="*/ 32 w 32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40"/>
            <p:cNvSpPr>
              <a:spLocks/>
            </p:cNvSpPr>
            <p:nvPr/>
          </p:nvSpPr>
          <p:spPr bwMode="auto">
            <a:xfrm>
              <a:off x="6878161" y="4308755"/>
              <a:ext cx="75158" cy="392379"/>
            </a:xfrm>
            <a:custGeom>
              <a:avLst/>
              <a:gdLst>
                <a:gd name="T0" fmla="*/ 0 w 86"/>
                <a:gd name="T1" fmla="*/ 0 h 530"/>
                <a:gd name="T2" fmla="*/ 2147483647 w 86"/>
                <a:gd name="T3" fmla="*/ 2147483647 h 530"/>
                <a:gd name="T4" fmla="*/ 2147483647 w 86"/>
                <a:gd name="T5" fmla="*/ 2147483647 h 530"/>
                <a:gd name="T6" fmla="*/ 2147483647 w 86"/>
                <a:gd name="T7" fmla="*/ 2147483647 h 530"/>
                <a:gd name="T8" fmla="*/ 2147483647 w 86"/>
                <a:gd name="T9" fmla="*/ 2147483647 h 530"/>
                <a:gd name="T10" fmla="*/ 2147483647 w 86"/>
                <a:gd name="T11" fmla="*/ 2147483647 h 530"/>
                <a:gd name="T12" fmla="*/ 2147483647 w 86"/>
                <a:gd name="T13" fmla="*/ 2147483647 h 530"/>
                <a:gd name="T14" fmla="*/ 2147483647 w 86"/>
                <a:gd name="T15" fmla="*/ 2147483647 h 530"/>
                <a:gd name="T16" fmla="*/ 2147483647 w 86"/>
                <a:gd name="T17" fmla="*/ 2147483647 h 530"/>
                <a:gd name="T18" fmla="*/ 2147483647 w 86"/>
                <a:gd name="T19" fmla="*/ 2147483647 h 530"/>
                <a:gd name="T20" fmla="*/ 2147483647 w 86"/>
                <a:gd name="T21" fmla="*/ 2147483647 h 530"/>
                <a:gd name="T22" fmla="*/ 2147483647 w 86"/>
                <a:gd name="T23" fmla="*/ 2147483647 h 530"/>
                <a:gd name="T24" fmla="*/ 2147483647 w 86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530"/>
                <a:gd name="T41" fmla="*/ 86 w 86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" name="Group 41"/>
            <p:cNvGrpSpPr>
              <a:grpSpLocks/>
            </p:cNvGrpSpPr>
            <p:nvPr/>
          </p:nvGrpSpPr>
          <p:grpSpPr bwMode="auto">
            <a:xfrm>
              <a:off x="6953319" y="4308755"/>
              <a:ext cx="102250" cy="395340"/>
              <a:chOff x="3117" y="1309"/>
              <a:chExt cx="117" cy="713"/>
            </a:xfrm>
          </p:grpSpPr>
          <p:sp>
            <p:nvSpPr>
              <p:cNvPr id="118" name="Freeform 42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"/>
                  <a:gd name="T22" fmla="*/ 0 h 363"/>
                  <a:gd name="T23" fmla="*/ 33 w 33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Freeform 43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Freeform 44"/>
            <p:cNvSpPr>
              <a:spLocks/>
            </p:cNvSpPr>
            <p:nvPr/>
          </p:nvSpPr>
          <p:spPr bwMode="auto">
            <a:xfrm>
              <a:off x="7055569" y="4308755"/>
              <a:ext cx="30588" cy="201372"/>
            </a:xfrm>
            <a:custGeom>
              <a:avLst/>
              <a:gdLst>
                <a:gd name="T0" fmla="*/ 0 w 35"/>
                <a:gd name="T1" fmla="*/ 2147483647 h 363"/>
                <a:gd name="T2" fmla="*/ 2147483647 w 35"/>
                <a:gd name="T3" fmla="*/ 2147483647 h 363"/>
                <a:gd name="T4" fmla="*/ 2147483647 w 35"/>
                <a:gd name="T5" fmla="*/ 2147483647 h 363"/>
                <a:gd name="T6" fmla="*/ 2147483647 w 35"/>
                <a:gd name="T7" fmla="*/ 2147483647 h 363"/>
                <a:gd name="T8" fmla="*/ 2147483647 w 35"/>
                <a:gd name="T9" fmla="*/ 2147483647 h 363"/>
                <a:gd name="T10" fmla="*/ 2147483647 w 35"/>
                <a:gd name="T11" fmla="*/ 2147483647 h 363"/>
                <a:gd name="T12" fmla="*/ 2147483647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45"/>
            <p:cNvSpPr>
              <a:spLocks/>
            </p:cNvSpPr>
            <p:nvPr/>
          </p:nvSpPr>
          <p:spPr bwMode="auto">
            <a:xfrm>
              <a:off x="7086156" y="4308755"/>
              <a:ext cx="79528" cy="392379"/>
            </a:xfrm>
            <a:custGeom>
              <a:avLst/>
              <a:gdLst>
                <a:gd name="T0" fmla="*/ 0 w 91"/>
                <a:gd name="T1" fmla="*/ 0 h 530"/>
                <a:gd name="T2" fmla="*/ 2147483647 w 91"/>
                <a:gd name="T3" fmla="*/ 2147483647 h 530"/>
                <a:gd name="T4" fmla="*/ 2147483647 w 91"/>
                <a:gd name="T5" fmla="*/ 2147483647 h 530"/>
                <a:gd name="T6" fmla="*/ 2147483647 w 91"/>
                <a:gd name="T7" fmla="*/ 2147483647 h 530"/>
                <a:gd name="T8" fmla="*/ 2147483647 w 91"/>
                <a:gd name="T9" fmla="*/ 2147483647 h 530"/>
                <a:gd name="T10" fmla="*/ 2147483647 w 91"/>
                <a:gd name="T11" fmla="*/ 2147483647 h 530"/>
                <a:gd name="T12" fmla="*/ 2147483647 w 91"/>
                <a:gd name="T13" fmla="*/ 2147483647 h 530"/>
                <a:gd name="T14" fmla="*/ 2147483647 w 91"/>
                <a:gd name="T15" fmla="*/ 2147483647 h 530"/>
                <a:gd name="T16" fmla="*/ 2147483647 w 91"/>
                <a:gd name="T17" fmla="*/ 2147483647 h 530"/>
                <a:gd name="T18" fmla="*/ 2147483647 w 91"/>
                <a:gd name="T19" fmla="*/ 2147483647 h 530"/>
                <a:gd name="T20" fmla="*/ 2147483647 w 91"/>
                <a:gd name="T21" fmla="*/ 2147483647 h 530"/>
                <a:gd name="T22" fmla="*/ 2147483647 w 91"/>
                <a:gd name="T23" fmla="*/ 2147483647 h 530"/>
                <a:gd name="T24" fmla="*/ 2147483647 w 91"/>
                <a:gd name="T25" fmla="*/ 2147483647 h 53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1"/>
                <a:gd name="T40" fmla="*/ 0 h 530"/>
                <a:gd name="T41" fmla="*/ 91 w 91"/>
                <a:gd name="T42" fmla="*/ 530 h 53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" name="Group 157"/>
            <p:cNvGrpSpPr>
              <a:grpSpLocks/>
            </p:cNvGrpSpPr>
            <p:nvPr/>
          </p:nvGrpSpPr>
          <p:grpSpPr bwMode="auto">
            <a:xfrm>
              <a:off x="5463695" y="4308755"/>
              <a:ext cx="415992" cy="393859"/>
              <a:chOff x="1439" y="1316"/>
              <a:chExt cx="476" cy="711"/>
            </a:xfrm>
          </p:grpSpPr>
          <p:grpSp>
            <p:nvGrpSpPr>
              <p:cNvPr id="107" name="Group 158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14" name="Freeform 159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60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Freeform 161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7" name="Freeform 162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" name="Group 163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10" name="Freeform 164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"/>
                    <a:gd name="T22" fmla="*/ 0 h 363"/>
                    <a:gd name="T23" fmla="*/ 32 w 32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165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11"/>
                    <a:gd name="T41" fmla="*/ 86 w 86"/>
                    <a:gd name="T42" fmla="*/ 711 h 71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166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4"/>
                    <a:gd name="T22" fmla="*/ 0 h 363"/>
                    <a:gd name="T23" fmla="*/ 34 w 34"/>
                    <a:gd name="T24" fmla="*/ 363 h 36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67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6"/>
                    <a:gd name="T40" fmla="*/ 0 h 709"/>
                    <a:gd name="T41" fmla="*/ 86 w 86"/>
                    <a:gd name="T42" fmla="*/ 709 h 7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9" name="Line 168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" name="矩形 239"/>
          <p:cNvSpPr/>
          <p:nvPr/>
        </p:nvSpPr>
        <p:spPr>
          <a:xfrm>
            <a:off x="1819364" y="1028147"/>
            <a:ext cx="581956" cy="29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/>
          <p:cNvSpPr/>
          <p:nvPr/>
        </p:nvSpPr>
        <p:spPr>
          <a:xfrm>
            <a:off x="7621222" y="929979"/>
            <a:ext cx="581956" cy="29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Rectangle 153"/>
          <p:cNvSpPr>
            <a:spLocks noChangeArrowheads="1"/>
          </p:cNvSpPr>
          <p:nvPr/>
        </p:nvSpPr>
        <p:spPr bwMode="auto">
          <a:xfrm>
            <a:off x="7619152" y="131988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latin typeface="Times New Roman" pitchFamily="18" charset="0"/>
                <a:ea typeface="黑体" pitchFamily="2" charset="-122"/>
              </a:rPr>
              <a:t>解调</a:t>
            </a:r>
          </a:p>
        </p:txBody>
      </p:sp>
      <p:sp>
        <p:nvSpPr>
          <p:cNvPr id="243" name="Rectangle 3"/>
          <p:cNvSpPr>
            <a:spLocks noChangeArrowheads="1"/>
          </p:cNvSpPr>
          <p:nvPr/>
        </p:nvSpPr>
        <p:spPr bwMode="auto">
          <a:xfrm>
            <a:off x="10888670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44" name="Rectangle 4"/>
          <p:cNvSpPr>
            <a:spLocks noChangeArrowheads="1"/>
          </p:cNvSpPr>
          <p:nvPr/>
        </p:nvSpPr>
        <p:spPr bwMode="auto">
          <a:xfrm>
            <a:off x="11160434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245" name="Rectangle 5"/>
          <p:cNvSpPr>
            <a:spLocks noChangeArrowheads="1"/>
          </p:cNvSpPr>
          <p:nvPr/>
        </p:nvSpPr>
        <p:spPr bwMode="auto">
          <a:xfrm>
            <a:off x="11432198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46" name="Rectangle 6"/>
          <p:cNvSpPr>
            <a:spLocks noChangeArrowheads="1"/>
          </p:cNvSpPr>
          <p:nvPr/>
        </p:nvSpPr>
        <p:spPr bwMode="auto">
          <a:xfrm>
            <a:off x="11703962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47" name="Rectangle 7"/>
          <p:cNvSpPr>
            <a:spLocks noChangeArrowheads="1"/>
          </p:cNvSpPr>
          <p:nvPr/>
        </p:nvSpPr>
        <p:spPr bwMode="auto">
          <a:xfrm>
            <a:off x="11975725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248" name="Rectangle 8"/>
          <p:cNvSpPr>
            <a:spLocks noChangeArrowheads="1"/>
          </p:cNvSpPr>
          <p:nvPr/>
        </p:nvSpPr>
        <p:spPr bwMode="auto">
          <a:xfrm>
            <a:off x="12247489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49" name="Rectangle 9"/>
          <p:cNvSpPr>
            <a:spLocks noChangeArrowheads="1"/>
          </p:cNvSpPr>
          <p:nvPr/>
        </p:nvSpPr>
        <p:spPr bwMode="auto">
          <a:xfrm>
            <a:off x="12519252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50" name="Rectangle 10"/>
          <p:cNvSpPr>
            <a:spLocks noChangeArrowheads="1"/>
          </p:cNvSpPr>
          <p:nvPr/>
        </p:nvSpPr>
        <p:spPr bwMode="auto">
          <a:xfrm>
            <a:off x="12791016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51" name="Rectangle 11"/>
          <p:cNvSpPr>
            <a:spLocks noChangeArrowheads="1"/>
          </p:cNvSpPr>
          <p:nvPr/>
        </p:nvSpPr>
        <p:spPr bwMode="auto">
          <a:xfrm>
            <a:off x="13062779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52" name="Freeform 12"/>
          <p:cNvSpPr>
            <a:spLocks/>
          </p:cNvSpPr>
          <p:nvPr/>
        </p:nvSpPr>
        <p:spPr bwMode="auto">
          <a:xfrm>
            <a:off x="10845448" y="777028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Freeform 13"/>
          <p:cNvSpPr>
            <a:spLocks/>
          </p:cNvSpPr>
          <p:nvPr/>
        </p:nvSpPr>
        <p:spPr bwMode="auto">
          <a:xfrm>
            <a:off x="13334543" y="764704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Rectangle 3"/>
          <p:cNvSpPr>
            <a:spLocks noChangeArrowheads="1"/>
          </p:cNvSpPr>
          <p:nvPr/>
        </p:nvSpPr>
        <p:spPr bwMode="auto">
          <a:xfrm>
            <a:off x="8359638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55" name="Rectangle 4"/>
          <p:cNvSpPr>
            <a:spLocks noChangeArrowheads="1"/>
          </p:cNvSpPr>
          <p:nvPr/>
        </p:nvSpPr>
        <p:spPr bwMode="auto">
          <a:xfrm>
            <a:off x="8631402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256" name="Rectangle 5"/>
          <p:cNvSpPr>
            <a:spLocks noChangeArrowheads="1"/>
          </p:cNvSpPr>
          <p:nvPr/>
        </p:nvSpPr>
        <p:spPr bwMode="auto">
          <a:xfrm>
            <a:off x="8903166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57" name="Rectangle 6"/>
          <p:cNvSpPr>
            <a:spLocks noChangeArrowheads="1"/>
          </p:cNvSpPr>
          <p:nvPr/>
        </p:nvSpPr>
        <p:spPr bwMode="auto">
          <a:xfrm>
            <a:off x="9174930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58" name="Rectangle 7"/>
          <p:cNvSpPr>
            <a:spLocks noChangeArrowheads="1"/>
          </p:cNvSpPr>
          <p:nvPr/>
        </p:nvSpPr>
        <p:spPr bwMode="auto">
          <a:xfrm>
            <a:off x="9446693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259" name="Rectangle 8"/>
          <p:cNvSpPr>
            <a:spLocks noChangeArrowheads="1"/>
          </p:cNvSpPr>
          <p:nvPr/>
        </p:nvSpPr>
        <p:spPr bwMode="auto">
          <a:xfrm>
            <a:off x="9718457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60" name="Rectangle 9"/>
          <p:cNvSpPr>
            <a:spLocks noChangeArrowheads="1"/>
          </p:cNvSpPr>
          <p:nvPr/>
        </p:nvSpPr>
        <p:spPr bwMode="auto">
          <a:xfrm>
            <a:off x="9990220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1</a:t>
            </a:r>
          </a:p>
        </p:txBody>
      </p:sp>
      <p:sp>
        <p:nvSpPr>
          <p:cNvPr id="261" name="Rectangle 10"/>
          <p:cNvSpPr>
            <a:spLocks noChangeArrowheads="1"/>
          </p:cNvSpPr>
          <p:nvPr/>
        </p:nvSpPr>
        <p:spPr bwMode="auto">
          <a:xfrm>
            <a:off x="10261984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62" name="Rectangle 11"/>
          <p:cNvSpPr>
            <a:spLocks noChangeArrowheads="1"/>
          </p:cNvSpPr>
          <p:nvPr/>
        </p:nvSpPr>
        <p:spPr bwMode="auto">
          <a:xfrm>
            <a:off x="10533747" y="76470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>
                <a:latin typeface="Arial" charset="0"/>
              </a:rPr>
              <a:t>0</a:t>
            </a:r>
          </a:p>
        </p:txBody>
      </p:sp>
      <p:sp>
        <p:nvSpPr>
          <p:cNvPr id="263" name="Freeform 12"/>
          <p:cNvSpPr>
            <a:spLocks/>
          </p:cNvSpPr>
          <p:nvPr/>
        </p:nvSpPr>
        <p:spPr bwMode="auto">
          <a:xfrm>
            <a:off x="8316416" y="777028"/>
            <a:ext cx="2518137" cy="294211"/>
          </a:xfrm>
          <a:custGeom>
            <a:avLst/>
            <a:gdLst>
              <a:gd name="T0" fmla="*/ 0 w 4321"/>
              <a:gd name="T1" fmla="*/ 2147483647 h 487"/>
              <a:gd name="T2" fmla="*/ 2147483647 w 4321"/>
              <a:gd name="T3" fmla="*/ 2147483647 h 487"/>
              <a:gd name="T4" fmla="*/ 2147483647 w 4321"/>
              <a:gd name="T5" fmla="*/ 0 h 487"/>
              <a:gd name="T6" fmla="*/ 2147483647 w 4321"/>
              <a:gd name="T7" fmla="*/ 0 h 487"/>
              <a:gd name="T8" fmla="*/ 2147483647 w 4321"/>
              <a:gd name="T9" fmla="*/ 2147483647 h 487"/>
              <a:gd name="T10" fmla="*/ 2147483647 w 4321"/>
              <a:gd name="T11" fmla="*/ 2147483647 h 487"/>
              <a:gd name="T12" fmla="*/ 2147483647 w 4321"/>
              <a:gd name="T13" fmla="*/ 0 h 487"/>
              <a:gd name="T14" fmla="*/ 2147483647 w 4321"/>
              <a:gd name="T15" fmla="*/ 0 h 487"/>
              <a:gd name="T16" fmla="*/ 2147483647 w 4321"/>
              <a:gd name="T17" fmla="*/ 2147483647 h 487"/>
              <a:gd name="T18" fmla="*/ 2147483647 w 4321"/>
              <a:gd name="T19" fmla="*/ 2147483647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Freeform 13"/>
          <p:cNvSpPr>
            <a:spLocks/>
          </p:cNvSpPr>
          <p:nvPr/>
        </p:nvSpPr>
        <p:spPr bwMode="auto">
          <a:xfrm>
            <a:off x="10805511" y="764704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Freeform 13"/>
          <p:cNvSpPr>
            <a:spLocks/>
          </p:cNvSpPr>
          <p:nvPr/>
        </p:nvSpPr>
        <p:spPr bwMode="auto">
          <a:xfrm>
            <a:off x="1406856" y="2482998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" name="Rectangle 153"/>
          <p:cNvSpPr>
            <a:spLocks noChangeArrowheads="1"/>
          </p:cNvSpPr>
          <p:nvPr/>
        </p:nvSpPr>
        <p:spPr bwMode="auto">
          <a:xfrm>
            <a:off x="1722922" y="3153268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latin typeface="Times New Roman" pitchFamily="18" charset="0"/>
                <a:ea typeface="黑体" pitchFamily="2" charset="-122"/>
              </a:rPr>
              <a:t>调制</a:t>
            </a:r>
          </a:p>
        </p:txBody>
      </p:sp>
      <p:sp>
        <p:nvSpPr>
          <p:cNvPr id="267" name="矩形 266"/>
          <p:cNvSpPr/>
          <p:nvPr/>
        </p:nvSpPr>
        <p:spPr>
          <a:xfrm>
            <a:off x="1742340" y="2708920"/>
            <a:ext cx="581956" cy="29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/>
          <p:cNvSpPr/>
          <p:nvPr/>
        </p:nvSpPr>
        <p:spPr>
          <a:xfrm>
            <a:off x="7452320" y="2595959"/>
            <a:ext cx="581956" cy="291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Rectangle 153"/>
          <p:cNvSpPr>
            <a:spLocks noChangeArrowheads="1"/>
          </p:cNvSpPr>
          <p:nvPr/>
        </p:nvSpPr>
        <p:spPr bwMode="auto">
          <a:xfrm>
            <a:off x="7450250" y="2985869"/>
            <a:ext cx="54181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400" dirty="0">
                <a:latin typeface="Times New Roman" pitchFamily="18" charset="0"/>
                <a:ea typeface="黑体" pitchFamily="2" charset="-122"/>
              </a:rPr>
              <a:t>解调</a:t>
            </a:r>
          </a:p>
        </p:txBody>
      </p:sp>
      <p:sp>
        <p:nvSpPr>
          <p:cNvPr id="270" name="Rectangle 11"/>
          <p:cNvSpPr>
            <a:spLocks noChangeArrowheads="1"/>
          </p:cNvSpPr>
          <p:nvPr/>
        </p:nvSpPr>
        <p:spPr bwMode="auto">
          <a:xfrm>
            <a:off x="899185" y="2231654"/>
            <a:ext cx="272570" cy="3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71" name="Rectangle 10"/>
          <p:cNvSpPr>
            <a:spLocks noChangeArrowheads="1"/>
          </p:cNvSpPr>
          <p:nvPr/>
        </p:nvSpPr>
        <p:spPr bwMode="auto">
          <a:xfrm>
            <a:off x="940353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72" name="Rectangle 9"/>
          <p:cNvSpPr>
            <a:spLocks noChangeArrowheads="1"/>
          </p:cNvSpPr>
          <p:nvPr/>
        </p:nvSpPr>
        <p:spPr bwMode="auto">
          <a:xfrm>
            <a:off x="943475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73" name="Rectangle 8"/>
          <p:cNvSpPr>
            <a:spLocks noChangeArrowheads="1"/>
          </p:cNvSpPr>
          <p:nvPr/>
        </p:nvSpPr>
        <p:spPr bwMode="auto">
          <a:xfrm>
            <a:off x="513097" y="223165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74" name="Rectangle 7"/>
          <p:cNvSpPr>
            <a:spLocks noChangeArrowheads="1"/>
          </p:cNvSpPr>
          <p:nvPr/>
        </p:nvSpPr>
        <p:spPr bwMode="auto">
          <a:xfrm>
            <a:off x="496314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75" name="Rectangle 6"/>
          <p:cNvSpPr>
            <a:spLocks noChangeArrowheads="1"/>
          </p:cNvSpPr>
          <p:nvPr/>
        </p:nvSpPr>
        <p:spPr bwMode="auto">
          <a:xfrm>
            <a:off x="553597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76" name="Rectangle 5"/>
          <p:cNvSpPr>
            <a:spLocks noChangeArrowheads="1"/>
          </p:cNvSpPr>
          <p:nvPr/>
        </p:nvSpPr>
        <p:spPr bwMode="auto">
          <a:xfrm>
            <a:off x="165780" y="223165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77" name="Rectangle 7"/>
          <p:cNvSpPr>
            <a:spLocks noChangeArrowheads="1"/>
          </p:cNvSpPr>
          <p:nvPr/>
        </p:nvSpPr>
        <p:spPr bwMode="auto">
          <a:xfrm>
            <a:off x="143978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78" name="Rectangle 5"/>
          <p:cNvSpPr>
            <a:spLocks noChangeArrowheads="1"/>
          </p:cNvSpPr>
          <p:nvPr/>
        </p:nvSpPr>
        <p:spPr bwMode="auto">
          <a:xfrm>
            <a:off x="165780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79" name="Rectangle 5"/>
          <p:cNvSpPr>
            <a:spLocks noChangeArrowheads="1"/>
          </p:cNvSpPr>
          <p:nvPr/>
        </p:nvSpPr>
        <p:spPr bwMode="auto">
          <a:xfrm>
            <a:off x="-238516" y="223165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80" name="Rectangle 5"/>
          <p:cNvSpPr>
            <a:spLocks noChangeArrowheads="1"/>
          </p:cNvSpPr>
          <p:nvPr/>
        </p:nvSpPr>
        <p:spPr bwMode="auto">
          <a:xfrm>
            <a:off x="-238516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81" name="Rectangle 7"/>
          <p:cNvSpPr>
            <a:spLocks noChangeArrowheads="1"/>
          </p:cNvSpPr>
          <p:nvPr/>
        </p:nvSpPr>
        <p:spPr bwMode="auto">
          <a:xfrm>
            <a:off x="-598655" y="223165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82" name="Rectangle 7"/>
          <p:cNvSpPr>
            <a:spLocks noChangeArrowheads="1"/>
          </p:cNvSpPr>
          <p:nvPr/>
        </p:nvSpPr>
        <p:spPr bwMode="auto">
          <a:xfrm>
            <a:off x="-621010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83" name="Rectangle 7"/>
          <p:cNvSpPr>
            <a:spLocks noChangeArrowheads="1"/>
          </p:cNvSpPr>
          <p:nvPr/>
        </p:nvSpPr>
        <p:spPr bwMode="auto">
          <a:xfrm>
            <a:off x="-230347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84" name="Rectangle 5"/>
          <p:cNvSpPr>
            <a:spLocks noChangeArrowheads="1"/>
          </p:cNvSpPr>
          <p:nvPr/>
        </p:nvSpPr>
        <p:spPr bwMode="auto">
          <a:xfrm>
            <a:off x="-598655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85" name="Rectangle 5"/>
          <p:cNvSpPr>
            <a:spLocks noChangeArrowheads="1"/>
          </p:cNvSpPr>
          <p:nvPr/>
        </p:nvSpPr>
        <p:spPr bwMode="auto">
          <a:xfrm>
            <a:off x="-1000020" y="2231654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86" name="Rectangle 7"/>
          <p:cNvSpPr>
            <a:spLocks noChangeArrowheads="1"/>
          </p:cNvSpPr>
          <p:nvPr/>
        </p:nvSpPr>
        <p:spPr bwMode="auto">
          <a:xfrm>
            <a:off x="-1009045" y="280783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87" name="Rectangle 5"/>
          <p:cNvSpPr>
            <a:spLocks noChangeArrowheads="1"/>
          </p:cNvSpPr>
          <p:nvPr/>
        </p:nvSpPr>
        <p:spPr bwMode="auto">
          <a:xfrm>
            <a:off x="-1031387" y="3408432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88" name="Freeform 13"/>
          <p:cNvSpPr>
            <a:spLocks/>
          </p:cNvSpPr>
          <p:nvPr/>
        </p:nvSpPr>
        <p:spPr bwMode="auto">
          <a:xfrm>
            <a:off x="10707384" y="2424831"/>
            <a:ext cx="583" cy="80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9" name="Rectangle 11"/>
          <p:cNvSpPr>
            <a:spLocks noChangeArrowheads="1"/>
          </p:cNvSpPr>
          <p:nvPr/>
        </p:nvSpPr>
        <p:spPr bwMode="auto">
          <a:xfrm>
            <a:off x="10199713" y="2173487"/>
            <a:ext cx="272570" cy="36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0" name="Rectangle 10"/>
          <p:cNvSpPr>
            <a:spLocks noChangeArrowheads="1"/>
          </p:cNvSpPr>
          <p:nvPr/>
        </p:nvSpPr>
        <p:spPr bwMode="auto">
          <a:xfrm>
            <a:off x="10240881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1" name="Rectangle 9"/>
          <p:cNvSpPr>
            <a:spLocks noChangeArrowheads="1"/>
          </p:cNvSpPr>
          <p:nvPr/>
        </p:nvSpPr>
        <p:spPr bwMode="auto">
          <a:xfrm>
            <a:off x="10244003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92" name="Rectangle 8"/>
          <p:cNvSpPr>
            <a:spLocks noChangeArrowheads="1"/>
          </p:cNvSpPr>
          <p:nvPr/>
        </p:nvSpPr>
        <p:spPr bwMode="auto">
          <a:xfrm>
            <a:off x="9813625" y="217348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93" name="Rectangle 7"/>
          <p:cNvSpPr>
            <a:spLocks noChangeArrowheads="1"/>
          </p:cNvSpPr>
          <p:nvPr/>
        </p:nvSpPr>
        <p:spPr bwMode="auto">
          <a:xfrm>
            <a:off x="9796842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94" name="Rectangle 6"/>
          <p:cNvSpPr>
            <a:spLocks noChangeArrowheads="1"/>
          </p:cNvSpPr>
          <p:nvPr/>
        </p:nvSpPr>
        <p:spPr bwMode="auto">
          <a:xfrm>
            <a:off x="9854125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5" name="Rectangle 5"/>
          <p:cNvSpPr>
            <a:spLocks noChangeArrowheads="1"/>
          </p:cNvSpPr>
          <p:nvPr/>
        </p:nvSpPr>
        <p:spPr bwMode="auto">
          <a:xfrm>
            <a:off x="9466308" y="217348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6" name="Rectangle 7"/>
          <p:cNvSpPr>
            <a:spLocks noChangeArrowheads="1"/>
          </p:cNvSpPr>
          <p:nvPr/>
        </p:nvSpPr>
        <p:spPr bwMode="auto">
          <a:xfrm>
            <a:off x="9444506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297" name="Rectangle 5"/>
          <p:cNvSpPr>
            <a:spLocks noChangeArrowheads="1"/>
          </p:cNvSpPr>
          <p:nvPr/>
        </p:nvSpPr>
        <p:spPr bwMode="auto">
          <a:xfrm>
            <a:off x="9466308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8" name="Rectangle 5"/>
          <p:cNvSpPr>
            <a:spLocks noChangeArrowheads="1"/>
          </p:cNvSpPr>
          <p:nvPr/>
        </p:nvSpPr>
        <p:spPr bwMode="auto">
          <a:xfrm>
            <a:off x="9062012" y="217348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299" name="Rectangle 5"/>
          <p:cNvSpPr>
            <a:spLocks noChangeArrowheads="1"/>
          </p:cNvSpPr>
          <p:nvPr/>
        </p:nvSpPr>
        <p:spPr bwMode="auto">
          <a:xfrm>
            <a:off x="9062012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300" name="Rectangle 7"/>
          <p:cNvSpPr>
            <a:spLocks noChangeArrowheads="1"/>
          </p:cNvSpPr>
          <p:nvPr/>
        </p:nvSpPr>
        <p:spPr bwMode="auto">
          <a:xfrm>
            <a:off x="8701873" y="217348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301" name="Rectangle 7"/>
          <p:cNvSpPr>
            <a:spLocks noChangeArrowheads="1"/>
          </p:cNvSpPr>
          <p:nvPr/>
        </p:nvSpPr>
        <p:spPr bwMode="auto">
          <a:xfrm>
            <a:off x="8679518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302" name="Rectangle 7"/>
          <p:cNvSpPr>
            <a:spLocks noChangeArrowheads="1"/>
          </p:cNvSpPr>
          <p:nvPr/>
        </p:nvSpPr>
        <p:spPr bwMode="auto">
          <a:xfrm>
            <a:off x="9070181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303" name="Rectangle 5"/>
          <p:cNvSpPr>
            <a:spLocks noChangeArrowheads="1"/>
          </p:cNvSpPr>
          <p:nvPr/>
        </p:nvSpPr>
        <p:spPr bwMode="auto">
          <a:xfrm>
            <a:off x="8701873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304" name="Rectangle 5"/>
          <p:cNvSpPr>
            <a:spLocks noChangeArrowheads="1"/>
          </p:cNvSpPr>
          <p:nvPr/>
        </p:nvSpPr>
        <p:spPr bwMode="auto">
          <a:xfrm>
            <a:off x="8300508" y="2173487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305" name="Rectangle 7"/>
          <p:cNvSpPr>
            <a:spLocks noChangeArrowheads="1"/>
          </p:cNvSpPr>
          <p:nvPr/>
        </p:nvSpPr>
        <p:spPr bwMode="auto">
          <a:xfrm>
            <a:off x="8291483" y="2749670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1</a:t>
            </a:r>
          </a:p>
        </p:txBody>
      </p:sp>
      <p:sp>
        <p:nvSpPr>
          <p:cNvPr id="306" name="Rectangle 5"/>
          <p:cNvSpPr>
            <a:spLocks noChangeArrowheads="1"/>
          </p:cNvSpPr>
          <p:nvPr/>
        </p:nvSpPr>
        <p:spPr bwMode="auto">
          <a:xfrm>
            <a:off x="8269141" y="3350265"/>
            <a:ext cx="31098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b="1" dirty="0">
                <a:latin typeface="Arial" charset="0"/>
              </a:rPr>
              <a:t>0</a:t>
            </a:r>
          </a:p>
        </p:txBody>
      </p:sp>
      <p:sp>
        <p:nvSpPr>
          <p:cNvPr id="307" name="下箭头 306"/>
          <p:cNvSpPr/>
          <p:nvPr/>
        </p:nvSpPr>
        <p:spPr>
          <a:xfrm>
            <a:off x="-29211" y="1319889"/>
            <a:ext cx="360139" cy="740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61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2.5.2</a:t>
            </a:r>
            <a:r>
              <a:rPr lang="zh-CN" altLang="zh-CN"/>
              <a:t>时分复用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4525963"/>
          </a:xfrm>
        </p:spPr>
        <p:txBody>
          <a:bodyPr/>
          <a:lstStyle/>
          <a:p>
            <a:r>
              <a:rPr lang="zh-CN" altLang="zh-CN" sz="2400" dirty="0"/>
              <a:t>数字信号的传输更多使用时分复用（</a:t>
            </a:r>
            <a:r>
              <a:rPr lang="en-US" altLang="zh-CN" sz="2400" dirty="0"/>
              <a:t>Time Division Multiplexing</a:t>
            </a:r>
            <a:r>
              <a:rPr lang="zh-CN" altLang="zh-CN" sz="2400" dirty="0"/>
              <a:t>，</a:t>
            </a:r>
            <a:r>
              <a:rPr lang="en-US" altLang="zh-CN" sz="2400" dirty="0"/>
              <a:t>TDM</a:t>
            </a:r>
            <a:r>
              <a:rPr lang="zh-CN" altLang="zh-CN" sz="2400" dirty="0"/>
              <a:t>）技术。</a:t>
            </a:r>
            <a:endParaRPr lang="en-US" altLang="zh-CN" sz="2400" dirty="0"/>
          </a:p>
          <a:p>
            <a:pPr lvl="1"/>
            <a:r>
              <a:rPr lang="zh-CN" altLang="zh-CN" sz="2000" dirty="0"/>
              <a:t>时分复用采用同一物理连接的不同时段来传输不同的信号， 时分复用则是将时间划分为一段段等长的时分复用帧（</a:t>
            </a:r>
            <a:r>
              <a:rPr lang="en-US" altLang="zh-CN" sz="2000" dirty="0"/>
              <a:t>TDM</a:t>
            </a:r>
            <a:r>
              <a:rPr lang="zh-CN" altLang="zh-CN" sz="2000" dirty="0"/>
              <a:t>帧）。</a:t>
            </a:r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52936"/>
            <a:ext cx="7272808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55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auto">
          <a:xfrm>
            <a:off x="251520" y="0"/>
            <a:ext cx="5781328" cy="908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>
                <a:solidFill>
                  <a:schemeClr val="bg1"/>
                </a:solidFill>
              </a:rPr>
              <a:t>本章内容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96855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2.1</a:t>
            </a:r>
            <a:r>
              <a:rPr lang="zh-CN" altLang="en-US" sz="3200" dirty="0"/>
              <a:t>物理层的基本概念</a:t>
            </a:r>
            <a:endParaRPr lang="en-US" altLang="zh-CN" sz="3200" dirty="0"/>
          </a:p>
          <a:p>
            <a:r>
              <a:rPr lang="en-US" altLang="zh-CN" sz="3200" dirty="0"/>
              <a:t>2.2</a:t>
            </a:r>
            <a:r>
              <a:rPr lang="zh-CN" altLang="en-US" sz="3200" dirty="0"/>
              <a:t>数据通信基础</a:t>
            </a:r>
            <a:endParaRPr lang="en-US" altLang="zh-CN" sz="3200" dirty="0"/>
          </a:p>
          <a:p>
            <a:r>
              <a:rPr lang="en-US" altLang="zh-CN" sz="3200" dirty="0"/>
              <a:t>2.3</a:t>
            </a:r>
            <a:r>
              <a:rPr lang="zh-CN" altLang="en-US" sz="3200" dirty="0"/>
              <a:t>信道和调制</a:t>
            </a:r>
            <a:endParaRPr lang="en-US" altLang="zh-CN" sz="3200" dirty="0"/>
          </a:p>
          <a:p>
            <a:r>
              <a:rPr lang="en-US" altLang="zh-CN" sz="3200" dirty="0"/>
              <a:t>2.4</a:t>
            </a:r>
            <a:r>
              <a:rPr lang="zh-CN" altLang="en-US" sz="3200" dirty="0"/>
              <a:t>传输技术</a:t>
            </a:r>
            <a:endParaRPr lang="en-US" altLang="zh-CN" sz="3200" dirty="0"/>
          </a:p>
          <a:p>
            <a:r>
              <a:rPr lang="en-US" altLang="zh-CN" sz="3200" dirty="0"/>
              <a:t>2.5</a:t>
            </a:r>
            <a:r>
              <a:rPr lang="zh-CN" altLang="en-US" sz="3200" dirty="0"/>
              <a:t>信道复用技术</a:t>
            </a:r>
            <a:endParaRPr lang="en-US" altLang="zh-CN" sz="3200" dirty="0"/>
          </a:p>
          <a:p>
            <a:r>
              <a:rPr lang="en-US" altLang="zh-CN" sz="3200" dirty="0"/>
              <a:t>2.6</a:t>
            </a:r>
            <a:r>
              <a:rPr lang="zh-CN" altLang="en-US" sz="3200" dirty="0"/>
              <a:t>宽带接入技术</a:t>
            </a:r>
          </a:p>
        </p:txBody>
      </p:sp>
    </p:spTree>
    <p:extLst>
      <p:ext uri="{BB962C8B-B14F-4D97-AF65-F5344CB8AC3E}">
        <p14:creationId xmlns:p14="http://schemas.microsoft.com/office/powerpoint/2010/main" val="199545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2.5.2</a:t>
            </a:r>
            <a:r>
              <a:rPr lang="zh-CN" altLang="zh-CN"/>
              <a:t>时分复用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908720"/>
            <a:ext cx="8229600" cy="4525963"/>
          </a:xfrm>
        </p:spPr>
        <p:txBody>
          <a:bodyPr/>
          <a:lstStyle/>
          <a:p>
            <a:r>
              <a:rPr lang="zh-CN" altLang="en-US"/>
              <a:t>时分复用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654258"/>
            <a:ext cx="7177654" cy="216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21493"/>
            <a:ext cx="6089671" cy="1675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79" y="4734266"/>
            <a:ext cx="7613316" cy="2126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371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2.5.3</a:t>
            </a:r>
            <a:r>
              <a:rPr lang="zh-CN" altLang="zh-CN"/>
              <a:t>波分复用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光纤技术的应用使得数据的传输速率空前提高。目前一根单模光纤的传输速率可达到</a:t>
            </a:r>
            <a:r>
              <a:rPr lang="en-US" altLang="zh-CN" sz="2000" dirty="0"/>
              <a:t>2.5Gb/s</a:t>
            </a:r>
            <a:r>
              <a:rPr lang="zh-CN" altLang="zh-CN" sz="2000" dirty="0"/>
              <a:t>。再提高传输速率就比较困难了</a:t>
            </a:r>
            <a:r>
              <a:rPr lang="zh-CN" altLang="en-US" sz="2000" dirty="0"/>
              <a:t>。</a:t>
            </a:r>
            <a:r>
              <a:rPr lang="zh-CN" altLang="zh-CN" sz="2000" dirty="0"/>
              <a:t>为了提高光纤的传输信号的速率，也可以进行频分复用，由于光载波的频率很高，因此习惯上用波长而不用频率来表示所使用的光载波。这样就得出了波分复用这一名词。</a:t>
            </a:r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117269"/>
            <a:ext cx="9144000" cy="3024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381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6" y="2564904"/>
            <a:ext cx="8181929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2.5.4</a:t>
            </a:r>
            <a:r>
              <a:rPr lang="zh-CN" altLang="zh-CN"/>
              <a:t>码分复用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80920" cy="4525963"/>
          </a:xfrm>
        </p:spPr>
        <p:txBody>
          <a:bodyPr/>
          <a:lstStyle/>
          <a:p>
            <a:r>
              <a:rPr lang="zh-CN" altLang="zh-CN" sz="2400" dirty="0"/>
              <a:t>码分复用</a:t>
            </a:r>
            <a:r>
              <a:rPr lang="en-US" altLang="zh-CN" sz="2400" dirty="0"/>
              <a:t>CDM</a:t>
            </a:r>
            <a:r>
              <a:rPr lang="zh-CN" altLang="zh-CN" sz="2400" dirty="0"/>
              <a:t>（</a:t>
            </a:r>
            <a:r>
              <a:rPr lang="en-US" altLang="zh-CN" sz="2400" dirty="0"/>
              <a:t>Code Division Multiplexing</a:t>
            </a:r>
            <a:r>
              <a:rPr lang="zh-CN" altLang="zh-CN" sz="2400" dirty="0"/>
              <a:t>）又称码分多址（</a:t>
            </a:r>
            <a:r>
              <a:rPr lang="en-US" altLang="zh-CN" sz="2400" dirty="0"/>
              <a:t>Code Division Multiple Access</a:t>
            </a:r>
            <a:r>
              <a:rPr lang="zh-CN" altLang="zh-CN" sz="2400" dirty="0"/>
              <a:t>，</a:t>
            </a:r>
            <a:r>
              <a:rPr lang="en-US" altLang="zh-CN" sz="2400" dirty="0"/>
              <a:t>CDMA</a:t>
            </a:r>
            <a:r>
              <a:rPr lang="zh-CN" altLang="zh-CN" sz="2400" dirty="0"/>
              <a:t>）。是扩频通信技术（数字技术的分支）上发展起来的一种崭新而成熟的无线通信技术。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3707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2.5.4</a:t>
            </a:r>
            <a:r>
              <a:rPr lang="zh-CN" altLang="zh-CN"/>
              <a:t>码分复用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504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码片正交</a:t>
                </a:r>
                <a:endParaRPr lang="en-US" altLang="zh-CN" sz="2800" dirty="0"/>
              </a:p>
              <a:p>
                <a:pPr lvl="1"/>
                <a:r>
                  <a:rPr lang="zh-CN" altLang="zh-CN" sz="2000" dirty="0"/>
                  <a:t>什么是相互正交呢？两个不同站的码片序列正交，就是向量</a:t>
                </a:r>
                <a:r>
                  <a:rPr lang="en-US" altLang="zh-CN" sz="2000" dirty="0"/>
                  <a:t>A </a:t>
                </a:r>
                <a:r>
                  <a:rPr lang="zh-CN" altLang="zh-CN" sz="2000" dirty="0"/>
                  <a:t>和</a:t>
                </a:r>
                <a:r>
                  <a:rPr lang="en-US" altLang="zh-CN" sz="2000" dirty="0"/>
                  <a:t>B</a:t>
                </a:r>
                <a:r>
                  <a:rPr lang="zh-CN" altLang="zh-CN" sz="2000" dirty="0"/>
                  <a:t>的规格化内积（</a:t>
                </a:r>
                <a:r>
                  <a:rPr lang="en-US" altLang="zh-CN" sz="2000" dirty="0"/>
                  <a:t>inner product</a:t>
                </a:r>
                <a:r>
                  <a:rPr lang="zh-CN" altLang="zh-CN" sz="2000" dirty="0"/>
                  <a:t>）都是</a:t>
                </a:r>
                <a:r>
                  <a:rPr lang="en-US" altLang="zh-CN" sz="2000" dirty="0"/>
                  <a:t>0</a:t>
                </a:r>
                <a:r>
                  <a:rPr lang="zh-CN" altLang="zh-CN" sz="2000" dirty="0"/>
                  <a:t>，令向量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表示站</a:t>
                </a:r>
                <a:r>
                  <a:rPr lang="en-US" altLang="zh-CN" sz="2000" dirty="0"/>
                  <a:t>A</a:t>
                </a:r>
                <a:r>
                  <a:rPr lang="zh-CN" altLang="zh-CN" sz="2000" dirty="0"/>
                  <a:t>的码片向量，令</a:t>
                </a:r>
                <a:r>
                  <a:rPr lang="en-US" altLang="zh-CN" sz="2000" dirty="0"/>
                  <a:t>B </a:t>
                </a:r>
                <a:r>
                  <a:rPr lang="zh-CN" altLang="zh-CN" sz="2000" dirty="0"/>
                  <a:t>表示其他任何站的码片向量</a:t>
                </a:r>
                <a:r>
                  <a:rPr lang="zh-CN" altLang="zh-CN" sz="2400" dirty="0"/>
                  <a:t>。</a:t>
                </a:r>
                <a:endParaRPr lang="en-US" altLang="zh-CN" sz="2400" dirty="0"/>
              </a:p>
              <a:p>
                <a:pPr marL="457200" lvl="1" indent="0">
                  <a:buNone/>
                </a:pPr>
                <a:r>
                  <a:rPr lang="zh-CN" altLang="zh-CN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A</m:t>
                      </m:r>
                      <m:r>
                        <a:rPr lang="en-US" altLang="zh-CN" sz="16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B</m:t>
                      </m:r>
                      <m:r>
                        <a:rPr lang="en-US" altLang="zh-CN" sz="160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m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zh-CN" sz="2000" dirty="0"/>
                  <a:t>码片序列，自己和自己的格式化内积，为</a:t>
                </a:r>
                <a:r>
                  <a:rPr lang="en-US" altLang="zh-CN" sz="2000" dirty="0"/>
                  <a:t>1</a:t>
                </a:r>
                <a:r>
                  <a:rPr lang="zh-CN" altLang="zh-CN" sz="2000" dirty="0"/>
                  <a:t>。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zh-CN" altLang="zh-CN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zh-CN" altLang="zh-CN" sz="2000" dirty="0"/>
                  <a:t>自己和自己的反码序列</a:t>
                </a:r>
                <a:r>
                  <a:rPr lang="en-US" altLang="zh-CN" sz="2000" dirty="0"/>
                  <a:t>-A</a:t>
                </a:r>
                <a:r>
                  <a:rPr lang="zh-CN" altLang="zh-CN" sz="2000" dirty="0"/>
                  <a:t>格式化内积，为</a:t>
                </a:r>
                <a:r>
                  <a:rPr lang="en-US" altLang="zh-CN" sz="2000" dirty="0"/>
                  <a:t>-1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/>
                        </a:rPr>
                        <m:t>−</m:t>
                      </m:r>
                      <m:r>
                        <a:rPr lang="en-US" altLang="zh-CN" sz="1800" i="1">
                          <a:latin typeface="Cambria Math"/>
                        </a:rPr>
                        <m:t>𝐴</m:t>
                      </m:r>
                      <m:r>
                        <a:rPr lang="en-US" altLang="zh-CN" sz="18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800">
                          <a:latin typeface="Cambria Math"/>
                        </a:rPr>
                        <m:t>A</m:t>
                      </m:r>
                      <m:r>
                        <a:rPr lang="en-US" altLang="zh-CN" sz="18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altLang="zh-CN" sz="1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m</m:t>
                          </m:r>
                        </m:sup>
                        <m:e>
                          <m:r>
                            <a:rPr lang="en-US" altLang="zh-CN" sz="180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800">
                                  <a:latin typeface="Cambria Math"/>
                                </a:rPr>
                                <m:t>  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8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/>
                            </a:rPr>
                            <m:t>m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zh-CN" altLang="zh-CN" sz="1800">
                                  <a:latin typeface="Cambria Math"/>
                                </a:rPr>
                                <m:t>（</m:t>
                              </m:r>
                              <m:sPre>
                                <m:sPrePr>
                                  <m:ctrlPr>
                                    <a:rPr lang="zh-CN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  <m:e>
                                  <m:r>
                                    <a:rPr lang="en-US" altLang="zh-CN" sz="18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sPre>
                              <m:r>
                                <a:rPr lang="zh-CN" altLang="zh-CN" sz="1800">
                                  <a:latin typeface="Cambria Math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sz="18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i="1">
                              <a:latin typeface="Cambria Math"/>
                            </a:rPr>
                            <m:t>=−1</m:t>
                          </m:r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5040560"/>
              </a:xfrm>
              <a:blipFill>
                <a:blip r:embed="rId2"/>
                <a:stretch>
                  <a:fillRect l="-1333" t="-2906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59632" y="3933056"/>
                <a:ext cx="6192688" cy="763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/>
                        </a:rPr>
                        <m:t>𝐴</m:t>
                      </m:r>
                      <m:r>
                        <a:rPr lang="en-US" altLang="zh-CN" sz="1600">
                          <a:latin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/>
                        </a:rPr>
                        <m:t>A</m:t>
                      </m:r>
                      <m:r>
                        <a:rPr lang="en-US" altLang="zh-CN" sz="16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m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600">
                                  <a:latin typeface="Cambria Math"/>
                                </a:rPr>
                                <m:t>  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i</m:t>
                          </m:r>
                          <m:r>
                            <a:rPr lang="en-US" altLang="zh-CN" sz="160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/>
                            </a:rPr>
                            <m:t>m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 sz="1600">
                                  <a:latin typeface="Cambria Math"/>
                                </a:rPr>
                                <m:t>（</m:t>
                              </m:r>
                              <m:sPre>
                                <m:sPre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−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  <m:e>
                                  <m:r>
                                    <a:rPr lang="en-US" altLang="zh-CN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sPre>
                              <m:r>
                                <a:rPr lang="zh-CN" altLang="zh-CN" sz="1600">
                                  <a:latin typeface="Cambria Math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sz="16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933056"/>
                <a:ext cx="6192688" cy="763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78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2.5.4</a:t>
            </a:r>
            <a:r>
              <a:rPr lang="zh-CN" altLang="zh-CN"/>
              <a:t>码分复用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568" y="908720"/>
            <a:ext cx="10491414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2.5.4</a:t>
            </a:r>
            <a:r>
              <a:rPr lang="zh-CN" altLang="zh-CN"/>
              <a:t>码分复用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假如基站发送了码片序列（</a:t>
            </a:r>
            <a:r>
              <a:rPr lang="en-US" altLang="zh-CN"/>
              <a:t>0  0  -2  +2  0  -2  0  +2</a:t>
            </a:r>
            <a:r>
              <a:rPr lang="zh-CN" altLang="zh-CN"/>
              <a:t>）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en-US" altLang="zh-CN"/>
              <a:t>A</a:t>
            </a:r>
            <a:r>
              <a:rPr lang="zh-CN" altLang="zh-CN"/>
              <a:t>手机的码片序列为（</a:t>
            </a:r>
            <a:r>
              <a:rPr lang="en-US" altLang="zh-CN"/>
              <a:t>-1 -1 -1 +1 +1 -1 +1 +1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zh-CN"/>
              <a:t>手机码片序列为（</a:t>
            </a:r>
            <a:r>
              <a:rPr lang="en-US" altLang="zh-CN"/>
              <a:t>-1 -1 +1 -1 +1 +1 +1 -1</a:t>
            </a:r>
            <a:r>
              <a:rPr lang="zh-CN" altLang="zh-CN"/>
              <a:t>）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rPr lang="zh-CN" altLang="zh-CN"/>
              <a:t>手机码片序列为（</a:t>
            </a:r>
            <a:r>
              <a:rPr lang="en-US" altLang="zh-CN"/>
              <a:t>-1 +1 -1 +1 +1 +1 -1 -1</a:t>
            </a:r>
            <a:r>
              <a:rPr lang="zh-CN" altLang="zh-CN"/>
              <a:t>）</a:t>
            </a:r>
            <a:endParaRPr lang="en-US" altLang="zh-CN"/>
          </a:p>
          <a:p>
            <a:r>
              <a:rPr lang="zh-CN" altLang="zh-CN"/>
              <a:t>问这三个手机，分别收到了什么信号？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36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</a:t>
            </a:r>
            <a:r>
              <a:rPr lang="zh-CN" altLang="zh-CN"/>
              <a:t>宽带接入技术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铜线接入技术</a:t>
            </a:r>
            <a:r>
              <a:rPr lang="zh-CN" altLang="en-US" dirty="0"/>
              <a:t>（电话线接入</a:t>
            </a:r>
            <a:r>
              <a:rPr lang="en-US" altLang="zh-CN" dirty="0"/>
              <a:t>Internet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光纤同轴混合网（</a:t>
            </a:r>
            <a:r>
              <a:rPr lang="en-US" altLang="zh-CN" dirty="0"/>
              <a:t>HFC</a:t>
            </a:r>
            <a:r>
              <a:rPr lang="zh-CN" altLang="zh-CN" dirty="0"/>
              <a:t>网）</a:t>
            </a:r>
            <a:r>
              <a:rPr lang="zh-CN" altLang="en-US" dirty="0"/>
              <a:t>（有线电视同轴电缆）</a:t>
            </a:r>
            <a:endParaRPr lang="en-US" altLang="zh-CN" dirty="0"/>
          </a:p>
          <a:p>
            <a:r>
              <a:rPr lang="zh-CN" altLang="zh-CN" dirty="0"/>
              <a:t>光纤接入技术</a:t>
            </a:r>
            <a:r>
              <a:rPr lang="zh-CN" altLang="en-US" dirty="0"/>
              <a:t>（专门为小区居民铺设光缆）</a:t>
            </a:r>
            <a:endParaRPr lang="en-US" altLang="zh-CN" dirty="0"/>
          </a:p>
          <a:p>
            <a:r>
              <a:rPr lang="zh-CN" altLang="zh-CN" dirty="0"/>
              <a:t>移动互联网接入技术</a:t>
            </a:r>
            <a:r>
              <a:rPr lang="zh-CN" altLang="en-US" dirty="0"/>
              <a:t>（手机）</a:t>
            </a:r>
            <a:endParaRPr lang="zh-CN" altLang="zh-CN" dirty="0"/>
          </a:p>
          <a:p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082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2.6.1</a:t>
            </a:r>
            <a:r>
              <a:rPr lang="zh-CN" altLang="zh-CN"/>
              <a:t>铜线接入技术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/>
              <a:t>铜线宽带接入技术也就是</a:t>
            </a:r>
            <a:r>
              <a:rPr lang="en-US" altLang="zh-CN" sz="2400"/>
              <a:t>xDSL</a:t>
            </a:r>
            <a:r>
              <a:rPr lang="zh-CN" altLang="zh-CN" sz="2400"/>
              <a:t>（各种类型</a:t>
            </a:r>
            <a:r>
              <a:rPr lang="en-US" altLang="zh-CN" sz="2400"/>
              <a:t>DSL</a:t>
            </a:r>
            <a:r>
              <a:rPr lang="zh-CN" altLang="zh-CN" sz="2400"/>
              <a:t>（</a:t>
            </a:r>
            <a:r>
              <a:rPr lang="en-US" altLang="zh-CN" sz="2400"/>
              <a:t>Digital Subscriber Line</a:t>
            </a:r>
            <a:r>
              <a:rPr lang="zh-CN" altLang="zh-CN" sz="2400"/>
              <a:t>）数字用户线路的总称）技术，就是用数字技术对现有的模拟电话用户线进行改造，使它能够承载宽带业务。</a:t>
            </a:r>
            <a:endParaRPr lang="en-US" altLang="zh-CN" sz="2400"/>
          </a:p>
          <a:p>
            <a:r>
              <a:rPr lang="en-US" altLang="zh-CN" sz="2400"/>
              <a:t>ADSL</a:t>
            </a:r>
            <a:r>
              <a:rPr lang="zh-CN" altLang="zh-CN" sz="2400"/>
              <a:t>属于</a:t>
            </a:r>
            <a:r>
              <a:rPr lang="en-US" altLang="zh-CN" sz="2400"/>
              <a:t>DSL</a:t>
            </a:r>
            <a:r>
              <a:rPr lang="zh-CN" altLang="zh-CN" sz="2400"/>
              <a:t>技术的一种，全称</a:t>
            </a:r>
            <a:r>
              <a:rPr lang="en-US" altLang="zh-CN" sz="2400"/>
              <a:t>Asymmetric Digital Subscriber Line</a:t>
            </a:r>
            <a:r>
              <a:rPr lang="zh-CN" altLang="zh-CN" sz="2400"/>
              <a:t>（非对称数字用户线路），亦可称作非对称数字用户环路。是</a:t>
            </a:r>
            <a:r>
              <a:rPr lang="zh-CN" altLang="zh-CN" sz="2400" b="1"/>
              <a:t>用数字技术对现有的模拟电话用户线进行改造，使其能够承载带宽数字业务</a:t>
            </a:r>
            <a:r>
              <a:rPr lang="zh-CN" altLang="zh-CN" sz="2400"/>
              <a:t>。</a:t>
            </a:r>
            <a:r>
              <a:rPr lang="en-US" altLang="zh-CN" sz="2400"/>
              <a:t>ADSL</a:t>
            </a:r>
            <a:r>
              <a:rPr lang="zh-CN" altLang="zh-CN" sz="2400"/>
              <a:t>考虑了用户访问</a:t>
            </a:r>
            <a:r>
              <a:rPr lang="en-US" altLang="zh-CN" sz="2400"/>
              <a:t>Internet</a:t>
            </a:r>
            <a:r>
              <a:rPr lang="zh-CN" altLang="zh-CN" sz="2400"/>
              <a:t>的主要是获取网络资源，更多的下载流量，较少的上行流量，因此</a:t>
            </a:r>
            <a:r>
              <a:rPr lang="en-US" altLang="zh-CN" sz="2400"/>
              <a:t>ADSL</a:t>
            </a:r>
            <a:r>
              <a:rPr lang="zh-CN" altLang="zh-CN" sz="2400"/>
              <a:t>上行和下行带宽设计成为不对称。上行指从用户到</a:t>
            </a:r>
            <a:r>
              <a:rPr lang="en-US" altLang="zh-CN" sz="2400"/>
              <a:t> ISP</a:t>
            </a:r>
            <a:r>
              <a:rPr lang="zh-CN" altLang="zh-CN" sz="2400"/>
              <a:t>，而下行指从</a:t>
            </a:r>
            <a:r>
              <a:rPr lang="en-US" altLang="zh-CN" sz="2400"/>
              <a:t>ISP </a:t>
            </a:r>
            <a:r>
              <a:rPr lang="zh-CN" altLang="zh-CN" sz="2400"/>
              <a:t>到用户。</a:t>
            </a:r>
          </a:p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51778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2.6.1</a:t>
            </a:r>
            <a:r>
              <a:rPr lang="zh-CN" altLang="zh-CN"/>
              <a:t>铜线接入技术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ADSL</a:t>
            </a:r>
            <a:r>
              <a:rPr lang="zh-CN" altLang="en-US"/>
              <a:t>信道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22052"/>
            <a:ext cx="8085584" cy="3983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58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2.6.1</a:t>
            </a:r>
            <a:r>
              <a:rPr lang="zh-CN" altLang="zh-CN"/>
              <a:t>铜线接入技术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r>
              <a:rPr lang="zh-CN" altLang="zh-CN"/>
              <a:t>基于</a:t>
            </a:r>
            <a:r>
              <a:rPr lang="en-US" altLang="zh-CN"/>
              <a:t>ADSL</a:t>
            </a:r>
            <a:r>
              <a:rPr lang="zh-CN" altLang="zh-CN"/>
              <a:t>的接入网的组成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98" y="1484784"/>
            <a:ext cx="7599333" cy="4968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4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</a:t>
            </a:r>
            <a:r>
              <a:rPr lang="zh-CN" altLang="en-US"/>
              <a:t>物理层的基本概念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21" y="784993"/>
            <a:ext cx="8229600" cy="4525963"/>
          </a:xfrm>
        </p:spPr>
        <p:txBody>
          <a:bodyPr/>
          <a:lstStyle/>
          <a:p>
            <a:r>
              <a:rPr lang="zh-CN" altLang="zh-CN"/>
              <a:t>物理层定义了与传输媒体的接口有关的一些特性。</a:t>
            </a:r>
            <a:endParaRPr lang="en-US" altLang="zh-CN"/>
          </a:p>
          <a:p>
            <a:pPr lvl="1"/>
            <a:r>
              <a:rPr lang="zh-CN" altLang="zh-CN"/>
              <a:t>机械特性</a:t>
            </a:r>
            <a:endParaRPr lang="en-US" altLang="zh-CN"/>
          </a:p>
          <a:p>
            <a:pPr lvl="1"/>
            <a:r>
              <a:rPr lang="zh-CN" altLang="zh-CN"/>
              <a:t>电气特性</a:t>
            </a:r>
            <a:endParaRPr lang="en-US" altLang="zh-CN"/>
          </a:p>
          <a:p>
            <a:pPr lvl="1"/>
            <a:r>
              <a:rPr lang="zh-CN" altLang="zh-CN"/>
              <a:t>功能特性</a:t>
            </a:r>
            <a:endParaRPr lang="en-US" altLang="zh-CN"/>
          </a:p>
          <a:p>
            <a:pPr lvl="1"/>
            <a:r>
              <a:rPr lang="zh-CN" altLang="zh-CN"/>
              <a:t>过程特性</a:t>
            </a:r>
            <a:endParaRPr lang="zh-CN" altLang="en-US"/>
          </a:p>
        </p:txBody>
      </p:sp>
      <p:pic>
        <p:nvPicPr>
          <p:cNvPr id="4" name="图片 3" descr="http://a.hiphotos.baidu.com/baike/c0%3Dbaike80%2C5%2C5%2C80%2C26/sign=a54e010043166d222c7a1dc6274a6292/48540923dd54564e62ed62f2b3de9c82d0584f7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35807"/>
            <a:ext cx="2774008" cy="151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07320"/>
            <a:ext cx="29305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88" y="3573016"/>
            <a:ext cx="5754959" cy="29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20575"/>
            <a:ext cx="35147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584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2.6.2</a:t>
            </a:r>
            <a:r>
              <a:rPr lang="zh-CN" altLang="zh-CN"/>
              <a:t>光纤同轴混合网（</a:t>
            </a:r>
            <a:r>
              <a:rPr lang="en-US" altLang="zh-CN"/>
              <a:t>HFC</a:t>
            </a:r>
            <a:r>
              <a:rPr lang="zh-CN" altLang="zh-CN"/>
              <a:t>网）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/>
              <a:t>光纤同轴混合网（</a:t>
            </a:r>
            <a:r>
              <a:rPr lang="en-US" altLang="zh-CN" sz="2000"/>
              <a:t>HFC</a:t>
            </a:r>
            <a:r>
              <a:rPr lang="zh-CN" altLang="zh-CN" sz="2000"/>
              <a:t>网）在</a:t>
            </a:r>
            <a:r>
              <a:rPr lang="en-US" altLang="zh-CN" sz="2000"/>
              <a:t>1988</a:t>
            </a:r>
            <a:r>
              <a:rPr lang="zh-CN" altLang="zh-CN" sz="2000"/>
              <a:t>年被提出，</a:t>
            </a:r>
            <a:r>
              <a:rPr lang="en-US" altLang="zh-CN" sz="2000"/>
              <a:t>HFC</a:t>
            </a:r>
            <a:r>
              <a:rPr lang="zh-CN" altLang="zh-CN" sz="2000"/>
              <a:t>是</a:t>
            </a:r>
            <a:r>
              <a:rPr lang="en-US" altLang="zh-CN" sz="2000"/>
              <a:t>Hybrid Fiber Coax</a:t>
            </a:r>
            <a:r>
              <a:rPr lang="zh-CN" altLang="zh-CN" sz="2000"/>
              <a:t>的缩写。</a:t>
            </a:r>
            <a:r>
              <a:rPr lang="en-US" altLang="zh-CN" sz="2000"/>
              <a:t>HFC</a:t>
            </a:r>
            <a:r>
              <a:rPr lang="zh-CN" altLang="zh-CN" sz="2000"/>
              <a:t>网是在目前覆盖面很广的有线电视网</a:t>
            </a:r>
            <a:r>
              <a:rPr lang="en-US" altLang="zh-CN" sz="2000"/>
              <a:t>CATV</a:t>
            </a:r>
            <a:r>
              <a:rPr lang="zh-CN" altLang="zh-CN" sz="2000"/>
              <a:t>的基础上开发的一种居民宽带接入网。</a:t>
            </a:r>
            <a:r>
              <a:rPr lang="en-US" altLang="zh-CN" sz="2000"/>
              <a:t>HFC</a:t>
            </a:r>
            <a:r>
              <a:rPr lang="zh-CN" altLang="zh-CN" sz="2000"/>
              <a:t>网除可传送</a:t>
            </a:r>
            <a:r>
              <a:rPr lang="en-US" altLang="zh-CN" sz="2000"/>
              <a:t>CATV</a:t>
            </a:r>
            <a:r>
              <a:rPr lang="zh-CN" altLang="zh-CN" sz="2000"/>
              <a:t>外，还提供电话、数据和其他宽带交互型业务。</a:t>
            </a:r>
            <a:endParaRPr lang="zh-CN" altLang="en-US" sz="2000"/>
          </a:p>
        </p:txBody>
      </p:sp>
      <p:sp>
        <p:nvSpPr>
          <p:cNvPr id="4" name="Line 155"/>
          <p:cNvSpPr>
            <a:spLocks noChangeShapeType="1"/>
          </p:cNvSpPr>
          <p:nvPr/>
        </p:nvSpPr>
        <p:spPr bwMode="auto">
          <a:xfrm>
            <a:off x="2753966" y="5131242"/>
            <a:ext cx="1511300" cy="6477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156"/>
          <p:cNvSpPr>
            <a:spLocks noChangeShapeType="1"/>
          </p:cNvSpPr>
          <p:nvPr/>
        </p:nvSpPr>
        <p:spPr bwMode="auto">
          <a:xfrm>
            <a:off x="2825403" y="5059804"/>
            <a:ext cx="143986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57"/>
          <p:cNvSpPr>
            <a:spLocks noChangeShapeType="1"/>
          </p:cNvSpPr>
          <p:nvPr/>
        </p:nvSpPr>
        <p:spPr bwMode="auto">
          <a:xfrm flipV="1">
            <a:off x="2825403" y="4267642"/>
            <a:ext cx="1439863" cy="7191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58"/>
          <p:cNvSpPr>
            <a:spLocks noChangeShapeType="1"/>
          </p:cNvSpPr>
          <p:nvPr/>
        </p:nvSpPr>
        <p:spPr bwMode="auto">
          <a:xfrm flipH="1" flipV="1">
            <a:off x="1456978" y="5131242"/>
            <a:ext cx="647700" cy="6477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 flipV="1">
            <a:off x="1601441" y="4267642"/>
            <a:ext cx="647700" cy="576262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160"/>
          <p:cNvSpPr>
            <a:spLocks noChangeShapeType="1"/>
          </p:cNvSpPr>
          <p:nvPr/>
        </p:nvSpPr>
        <p:spPr bwMode="auto">
          <a:xfrm flipV="1">
            <a:off x="1601441" y="5059804"/>
            <a:ext cx="10795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161"/>
          <p:cNvSpPr>
            <a:spLocks noChangeArrowheads="1"/>
          </p:cNvSpPr>
          <p:nvPr/>
        </p:nvSpPr>
        <p:spPr bwMode="auto">
          <a:xfrm>
            <a:off x="4193828" y="4915342"/>
            <a:ext cx="268288" cy="239712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162"/>
          <p:cNvSpPr>
            <a:spLocks noChangeArrowheads="1"/>
          </p:cNvSpPr>
          <p:nvPr/>
        </p:nvSpPr>
        <p:spPr bwMode="auto">
          <a:xfrm>
            <a:off x="4193828" y="5636067"/>
            <a:ext cx="268288" cy="250825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2" name="Text Box 163"/>
          <p:cNvSpPr txBox="1">
            <a:spLocks noChangeArrowheads="1"/>
          </p:cNvSpPr>
          <p:nvPr/>
        </p:nvSpPr>
        <p:spPr bwMode="auto">
          <a:xfrm>
            <a:off x="7073553" y="3619942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同轴电缆</a:t>
            </a:r>
          </a:p>
        </p:txBody>
      </p:sp>
      <p:sp>
        <p:nvSpPr>
          <p:cNvPr id="13" name="AutoShape 164"/>
          <p:cNvSpPr>
            <a:spLocks noChangeArrowheads="1"/>
          </p:cNvSpPr>
          <p:nvPr/>
        </p:nvSpPr>
        <p:spPr bwMode="auto">
          <a:xfrm>
            <a:off x="4193828" y="4123179"/>
            <a:ext cx="268288" cy="241300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65"/>
          <p:cNvSpPr>
            <a:spLocks noChangeShapeType="1"/>
          </p:cNvSpPr>
          <p:nvPr/>
        </p:nvSpPr>
        <p:spPr bwMode="auto">
          <a:xfrm>
            <a:off x="4481166" y="5778942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5" name="Picture 1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92" y="5275704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" name="Picture 16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67" y="4554979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7" name="Line 168"/>
          <p:cNvSpPr>
            <a:spLocks noChangeShapeType="1"/>
          </p:cNvSpPr>
          <p:nvPr/>
        </p:nvSpPr>
        <p:spPr bwMode="auto">
          <a:xfrm flipH="1">
            <a:off x="7218016" y="3907279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9"/>
          <p:cNvSpPr>
            <a:spLocks noChangeShapeType="1"/>
          </p:cNvSpPr>
          <p:nvPr/>
        </p:nvSpPr>
        <p:spPr bwMode="auto">
          <a:xfrm>
            <a:off x="1601441" y="4050154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70"/>
          <p:cNvSpPr txBox="1">
            <a:spLocks noChangeArrowheads="1"/>
          </p:cNvSpPr>
          <p:nvPr/>
        </p:nvSpPr>
        <p:spPr bwMode="auto">
          <a:xfrm>
            <a:off x="2896841" y="3978717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</a:t>
            </a:r>
          </a:p>
        </p:txBody>
      </p:sp>
      <p:sp>
        <p:nvSpPr>
          <p:cNvPr id="20" name="Line 171"/>
          <p:cNvSpPr>
            <a:spLocks noChangeShapeType="1"/>
          </p:cNvSpPr>
          <p:nvPr/>
        </p:nvSpPr>
        <p:spPr bwMode="auto">
          <a:xfrm>
            <a:off x="3833466" y="3907279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72"/>
          <p:cNvSpPr txBox="1">
            <a:spLocks noChangeArrowheads="1"/>
          </p:cNvSpPr>
          <p:nvPr/>
        </p:nvSpPr>
        <p:spPr bwMode="auto">
          <a:xfrm>
            <a:off x="3328641" y="3619942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光纤结点</a:t>
            </a:r>
          </a:p>
        </p:txBody>
      </p:sp>
      <p:sp>
        <p:nvSpPr>
          <p:cNvPr id="22" name="Freeform 173"/>
          <p:cNvSpPr>
            <a:spLocks/>
          </p:cNvSpPr>
          <p:nvPr/>
        </p:nvSpPr>
        <p:spPr bwMode="auto">
          <a:xfrm>
            <a:off x="4912966" y="5491604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Freeform 174"/>
          <p:cNvSpPr>
            <a:spLocks/>
          </p:cNvSpPr>
          <p:nvPr/>
        </p:nvSpPr>
        <p:spPr bwMode="auto">
          <a:xfrm>
            <a:off x="6670328" y="4770879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Freeform 175"/>
          <p:cNvSpPr>
            <a:spLocks/>
          </p:cNvSpPr>
          <p:nvPr/>
        </p:nvSpPr>
        <p:spPr bwMode="auto">
          <a:xfrm>
            <a:off x="5489228" y="5491604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" name="Picture 1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67" y="5275704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6" name="Group 177"/>
          <p:cNvGrpSpPr>
            <a:grpSpLocks/>
          </p:cNvGrpSpPr>
          <p:nvPr/>
        </p:nvGrpSpPr>
        <p:grpSpPr bwMode="auto">
          <a:xfrm>
            <a:off x="1025178" y="4410517"/>
            <a:ext cx="682625" cy="830262"/>
            <a:chOff x="2131" y="722"/>
            <a:chExt cx="430" cy="523"/>
          </a:xfrm>
        </p:grpSpPr>
        <p:sp>
          <p:nvSpPr>
            <p:cNvPr id="27" name="AutoShape 178"/>
            <p:cNvSpPr>
              <a:spLocks noChangeArrowheads="1"/>
            </p:cNvSpPr>
            <p:nvPr/>
          </p:nvSpPr>
          <p:spPr bwMode="auto">
            <a:xfrm>
              <a:off x="2138" y="941"/>
              <a:ext cx="423" cy="304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179"/>
            <p:cNvSpPr txBox="1">
              <a:spLocks noChangeArrowheads="1"/>
            </p:cNvSpPr>
            <p:nvPr/>
          </p:nvSpPr>
          <p:spPr bwMode="auto">
            <a:xfrm>
              <a:off x="2131" y="1023"/>
              <a:ext cx="3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l" eaLnBrk="1" hangingPunct="1"/>
              <a:r>
                <a:rPr kumimoji="1" lang="zh-CN" altLang="en-US" sz="1600">
                  <a:latin typeface="Times New Roman" pitchFamily="18" charset="0"/>
                </a:rPr>
                <a:t>头端</a:t>
              </a:r>
            </a:p>
          </p:txBody>
        </p:sp>
        <p:grpSp>
          <p:nvGrpSpPr>
            <p:cNvPr id="29" name="Group 180"/>
            <p:cNvGrpSpPr>
              <a:grpSpLocks noChangeAspect="1"/>
            </p:cNvGrpSpPr>
            <p:nvPr/>
          </p:nvGrpSpPr>
          <p:grpSpPr bwMode="auto">
            <a:xfrm>
              <a:off x="2246" y="722"/>
              <a:ext cx="228" cy="292"/>
              <a:chOff x="2246" y="722"/>
              <a:chExt cx="228" cy="292"/>
            </a:xfrm>
          </p:grpSpPr>
          <p:sp>
            <p:nvSpPr>
              <p:cNvPr id="30" name="AutoShape 181"/>
              <p:cNvSpPr>
                <a:spLocks noChangeAspect="1" noChangeArrowheads="1" noTextEdit="1"/>
              </p:cNvSpPr>
              <p:nvPr/>
            </p:nvSpPr>
            <p:spPr bwMode="auto">
              <a:xfrm>
                <a:off x="2246" y="722"/>
                <a:ext cx="22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47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81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0 h 84"/>
                    <a:gd name="T4" fmla="*/ 0 w 112"/>
                    <a:gd name="T5" fmla="*/ 0 h 84"/>
                    <a:gd name="T6" fmla="*/ 0 w 112"/>
                    <a:gd name="T7" fmla="*/ 0 h 84"/>
                    <a:gd name="T8" fmla="*/ 0 w 112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0 w 77"/>
                    <a:gd name="T1" fmla="*/ 0 h 76"/>
                    <a:gd name="T2" fmla="*/ 0 w 77"/>
                    <a:gd name="T3" fmla="*/ 0 h 76"/>
                    <a:gd name="T4" fmla="*/ 0 w 77"/>
                    <a:gd name="T5" fmla="*/ 0 h 76"/>
                    <a:gd name="T6" fmla="*/ 0 w 77"/>
                    <a:gd name="T7" fmla="*/ 0 h 76"/>
                    <a:gd name="T8" fmla="*/ 0 w 77"/>
                    <a:gd name="T9" fmla="*/ 0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0 w 356"/>
                    <a:gd name="T3" fmla="*/ 0 h 26"/>
                    <a:gd name="T4" fmla="*/ 0 w 356"/>
                    <a:gd name="T5" fmla="*/ 0 h 26"/>
                    <a:gd name="T6" fmla="*/ 0 w 356"/>
                    <a:gd name="T7" fmla="*/ 0 h 26"/>
                    <a:gd name="T8" fmla="*/ 0 w 356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0 w 149"/>
                    <a:gd name="T1" fmla="*/ 0 h 163"/>
                    <a:gd name="T2" fmla="*/ 0 w 149"/>
                    <a:gd name="T3" fmla="*/ 0 h 163"/>
                    <a:gd name="T4" fmla="*/ 0 w 149"/>
                    <a:gd name="T5" fmla="*/ 0 h 163"/>
                    <a:gd name="T6" fmla="*/ 0 w 149"/>
                    <a:gd name="T7" fmla="*/ 0 h 163"/>
                    <a:gd name="T8" fmla="*/ 0 w 149"/>
                    <a:gd name="T9" fmla="*/ 0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0 w 225"/>
                    <a:gd name="T1" fmla="*/ 0 h 1395"/>
                    <a:gd name="T2" fmla="*/ 0 w 225"/>
                    <a:gd name="T3" fmla="*/ 0 h 1395"/>
                    <a:gd name="T4" fmla="*/ 0 w 225"/>
                    <a:gd name="T5" fmla="*/ 0 h 1395"/>
                    <a:gd name="T6" fmla="*/ 0 w 225"/>
                    <a:gd name="T7" fmla="*/ 0 h 1395"/>
                    <a:gd name="T8" fmla="*/ 0 w 225"/>
                    <a:gd name="T9" fmla="*/ 0 h 1395"/>
                    <a:gd name="T10" fmla="*/ 0 w 225"/>
                    <a:gd name="T11" fmla="*/ 0 h 1395"/>
                    <a:gd name="T12" fmla="*/ 0 w 225"/>
                    <a:gd name="T13" fmla="*/ 0 h 13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0 h 304"/>
                    <a:gd name="T2" fmla="*/ 0 w 1290"/>
                    <a:gd name="T3" fmla="*/ 0 h 304"/>
                    <a:gd name="T4" fmla="*/ 0 w 1290"/>
                    <a:gd name="T5" fmla="*/ 0 h 304"/>
                    <a:gd name="T6" fmla="*/ 0 w 1290"/>
                    <a:gd name="T7" fmla="*/ 0 h 304"/>
                    <a:gd name="T8" fmla="*/ 0 w 1290"/>
                    <a:gd name="T9" fmla="*/ 0 h 304"/>
                    <a:gd name="T10" fmla="*/ 0 w 1290"/>
                    <a:gd name="T11" fmla="*/ 0 h 304"/>
                    <a:gd name="T12" fmla="*/ 0 w 1290"/>
                    <a:gd name="T13" fmla="*/ 0 h 304"/>
                    <a:gd name="T14" fmla="*/ 0 w 1290"/>
                    <a:gd name="T15" fmla="*/ 0 h 304"/>
                    <a:gd name="T16" fmla="*/ 0 w 1290"/>
                    <a:gd name="T17" fmla="*/ 0 h 304"/>
                    <a:gd name="T18" fmla="*/ 0 w 1290"/>
                    <a:gd name="T19" fmla="*/ 0 h 304"/>
                    <a:gd name="T20" fmla="*/ 0 w 1290"/>
                    <a:gd name="T21" fmla="*/ 0 h 3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0 h 89"/>
                    <a:gd name="T2" fmla="*/ 0 w 84"/>
                    <a:gd name="T3" fmla="*/ 0 h 89"/>
                    <a:gd name="T4" fmla="*/ 0 w 84"/>
                    <a:gd name="T5" fmla="*/ 0 h 89"/>
                    <a:gd name="T6" fmla="*/ 0 w 84"/>
                    <a:gd name="T7" fmla="*/ 0 h 89"/>
                    <a:gd name="T8" fmla="*/ 0 w 84"/>
                    <a:gd name="T9" fmla="*/ 0 h 89"/>
                    <a:gd name="T10" fmla="*/ 0 w 84"/>
                    <a:gd name="T11" fmla="*/ 0 h 89"/>
                    <a:gd name="T12" fmla="*/ 0 w 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0 w 287"/>
                    <a:gd name="T3" fmla="*/ 0 h 367"/>
                    <a:gd name="T4" fmla="*/ 0 w 287"/>
                    <a:gd name="T5" fmla="*/ 0 h 367"/>
                    <a:gd name="T6" fmla="*/ 0 w 287"/>
                    <a:gd name="T7" fmla="*/ 0 h 367"/>
                    <a:gd name="T8" fmla="*/ 0 w 287"/>
                    <a:gd name="T9" fmla="*/ 0 h 3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0 w 224"/>
                    <a:gd name="T1" fmla="*/ 0 h 405"/>
                    <a:gd name="T2" fmla="*/ 0 w 224"/>
                    <a:gd name="T3" fmla="*/ 0 h 405"/>
                    <a:gd name="T4" fmla="*/ 0 w 224"/>
                    <a:gd name="T5" fmla="*/ 0 h 405"/>
                    <a:gd name="T6" fmla="*/ 0 w 224"/>
                    <a:gd name="T7" fmla="*/ 0 h 405"/>
                    <a:gd name="T8" fmla="*/ 0 w 224"/>
                    <a:gd name="T9" fmla="*/ 0 h 405"/>
                    <a:gd name="T10" fmla="*/ 0 w 224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0 w 448"/>
                    <a:gd name="T1" fmla="*/ 0 h 403"/>
                    <a:gd name="T2" fmla="*/ 0 w 448"/>
                    <a:gd name="T3" fmla="*/ 0 h 403"/>
                    <a:gd name="T4" fmla="*/ 0 w 448"/>
                    <a:gd name="T5" fmla="*/ 0 h 403"/>
                    <a:gd name="T6" fmla="*/ 0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0 h 403"/>
                    <a:gd name="T12" fmla="*/ 0 w 448"/>
                    <a:gd name="T13" fmla="*/ 0 h 4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79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7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1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72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9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45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0 w 127"/>
                    <a:gd name="T1" fmla="*/ 0 h 195"/>
                    <a:gd name="T2" fmla="*/ 0 w 127"/>
                    <a:gd name="T3" fmla="*/ 0 h 195"/>
                    <a:gd name="T4" fmla="*/ 0 w 127"/>
                    <a:gd name="T5" fmla="*/ 0 h 195"/>
                    <a:gd name="T6" fmla="*/ 0 w 127"/>
                    <a:gd name="T7" fmla="*/ 0 h 195"/>
                    <a:gd name="T8" fmla="*/ 0 w 127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0 w 246"/>
                    <a:gd name="T1" fmla="*/ 0 h 57"/>
                    <a:gd name="T2" fmla="*/ 0 w 246"/>
                    <a:gd name="T3" fmla="*/ 0 h 57"/>
                    <a:gd name="T4" fmla="*/ 0 w 246"/>
                    <a:gd name="T5" fmla="*/ 0 h 57"/>
                    <a:gd name="T6" fmla="*/ 0 w 246"/>
                    <a:gd name="T7" fmla="*/ 0 h 57"/>
                    <a:gd name="T8" fmla="*/ 0 w 246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3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43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0 w 920"/>
                    <a:gd name="T1" fmla="*/ 0 h 1300"/>
                    <a:gd name="T2" fmla="*/ 0 w 920"/>
                    <a:gd name="T3" fmla="*/ 0 h 1300"/>
                    <a:gd name="T4" fmla="*/ 0 w 920"/>
                    <a:gd name="T5" fmla="*/ 0 h 1300"/>
                    <a:gd name="T6" fmla="*/ 0 w 920"/>
                    <a:gd name="T7" fmla="*/ 0 h 1300"/>
                    <a:gd name="T8" fmla="*/ 0 w 920"/>
                    <a:gd name="T9" fmla="*/ 0 h 1300"/>
                    <a:gd name="T10" fmla="*/ 0 w 920"/>
                    <a:gd name="T11" fmla="*/ 0 h 1300"/>
                    <a:gd name="T12" fmla="*/ 0 w 920"/>
                    <a:gd name="T13" fmla="*/ 0 h 1300"/>
                    <a:gd name="T14" fmla="*/ 0 w 920"/>
                    <a:gd name="T15" fmla="*/ 0 h 1300"/>
                    <a:gd name="T16" fmla="*/ 0 w 920"/>
                    <a:gd name="T17" fmla="*/ 0 h 1300"/>
                    <a:gd name="T18" fmla="*/ 0 w 920"/>
                    <a:gd name="T19" fmla="*/ 0 h 1300"/>
                    <a:gd name="T20" fmla="*/ 0 w 920"/>
                    <a:gd name="T21" fmla="*/ 0 h 1300"/>
                    <a:gd name="T22" fmla="*/ 0 w 920"/>
                    <a:gd name="T23" fmla="*/ 0 h 1300"/>
                    <a:gd name="T24" fmla="*/ 0 w 920"/>
                    <a:gd name="T25" fmla="*/ 0 h 1300"/>
                    <a:gd name="T26" fmla="*/ 0 w 920"/>
                    <a:gd name="T27" fmla="*/ 0 h 1300"/>
                    <a:gd name="T28" fmla="*/ 0 w 920"/>
                    <a:gd name="T29" fmla="*/ 0 h 1300"/>
                    <a:gd name="T30" fmla="*/ 0 w 920"/>
                    <a:gd name="T31" fmla="*/ 0 h 1300"/>
                    <a:gd name="T32" fmla="*/ 0 w 920"/>
                    <a:gd name="T33" fmla="*/ 0 h 1300"/>
                    <a:gd name="T34" fmla="*/ 0 w 920"/>
                    <a:gd name="T35" fmla="*/ 0 h 1300"/>
                    <a:gd name="T36" fmla="*/ 0 w 920"/>
                    <a:gd name="T37" fmla="*/ 0 h 1300"/>
                    <a:gd name="T38" fmla="*/ 0 w 920"/>
                    <a:gd name="T39" fmla="*/ 0 h 1300"/>
                    <a:gd name="T40" fmla="*/ 0 w 920"/>
                    <a:gd name="T41" fmla="*/ 0 h 1300"/>
                    <a:gd name="T42" fmla="*/ 0 w 920"/>
                    <a:gd name="T43" fmla="*/ 0 h 1300"/>
                    <a:gd name="T44" fmla="*/ 0 w 920"/>
                    <a:gd name="T45" fmla="*/ 0 h 13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0 w 866"/>
                    <a:gd name="T1" fmla="*/ 0 h 1288"/>
                    <a:gd name="T2" fmla="*/ 0 w 866"/>
                    <a:gd name="T3" fmla="*/ 0 h 1288"/>
                    <a:gd name="T4" fmla="*/ 0 w 866"/>
                    <a:gd name="T5" fmla="*/ 0 h 1288"/>
                    <a:gd name="T6" fmla="*/ 0 w 866"/>
                    <a:gd name="T7" fmla="*/ 0 h 1288"/>
                    <a:gd name="T8" fmla="*/ 0 w 866"/>
                    <a:gd name="T9" fmla="*/ 0 h 1288"/>
                    <a:gd name="T10" fmla="*/ 0 w 866"/>
                    <a:gd name="T11" fmla="*/ 0 h 1288"/>
                    <a:gd name="T12" fmla="*/ 0 w 866"/>
                    <a:gd name="T13" fmla="*/ 0 h 1288"/>
                    <a:gd name="T14" fmla="*/ 0 w 866"/>
                    <a:gd name="T15" fmla="*/ 0 h 1288"/>
                    <a:gd name="T16" fmla="*/ 0 w 866"/>
                    <a:gd name="T17" fmla="*/ 0 h 1288"/>
                    <a:gd name="T18" fmla="*/ 0 w 866"/>
                    <a:gd name="T19" fmla="*/ 0 h 1288"/>
                    <a:gd name="T20" fmla="*/ 0 w 866"/>
                    <a:gd name="T21" fmla="*/ 0 h 1288"/>
                    <a:gd name="T22" fmla="*/ 0 w 866"/>
                    <a:gd name="T23" fmla="*/ 0 h 1288"/>
                    <a:gd name="T24" fmla="*/ 0 w 866"/>
                    <a:gd name="T25" fmla="*/ 0 h 1288"/>
                    <a:gd name="T26" fmla="*/ 0 w 866"/>
                    <a:gd name="T27" fmla="*/ 0 h 1288"/>
                    <a:gd name="T28" fmla="*/ 0 w 866"/>
                    <a:gd name="T29" fmla="*/ 0 h 1288"/>
                    <a:gd name="T30" fmla="*/ 0 w 866"/>
                    <a:gd name="T31" fmla="*/ 0 h 1288"/>
                    <a:gd name="T32" fmla="*/ 0 w 866"/>
                    <a:gd name="T33" fmla="*/ 0 h 1288"/>
                    <a:gd name="T34" fmla="*/ 0 w 866"/>
                    <a:gd name="T35" fmla="*/ 0 h 1288"/>
                    <a:gd name="T36" fmla="*/ 0 w 866"/>
                    <a:gd name="T37" fmla="*/ 0 h 1288"/>
                    <a:gd name="T38" fmla="*/ 0 w 866"/>
                    <a:gd name="T39" fmla="*/ 0 h 1288"/>
                    <a:gd name="T40" fmla="*/ 0 w 866"/>
                    <a:gd name="T41" fmla="*/ 0 h 1288"/>
                    <a:gd name="T42" fmla="*/ 0 w 866"/>
                    <a:gd name="T43" fmla="*/ 0 h 1288"/>
                    <a:gd name="T44" fmla="*/ 0 w 866"/>
                    <a:gd name="T45" fmla="*/ 0 h 1288"/>
                    <a:gd name="T46" fmla="*/ 0 w 866"/>
                    <a:gd name="T47" fmla="*/ 0 h 1288"/>
                    <a:gd name="T48" fmla="*/ 0 w 866"/>
                    <a:gd name="T49" fmla="*/ 0 h 1288"/>
                    <a:gd name="T50" fmla="*/ 0 w 866"/>
                    <a:gd name="T51" fmla="*/ 0 h 1288"/>
                    <a:gd name="T52" fmla="*/ 0 w 866"/>
                    <a:gd name="T53" fmla="*/ 0 h 1288"/>
                    <a:gd name="T54" fmla="*/ 0 w 866"/>
                    <a:gd name="T55" fmla="*/ 0 h 1288"/>
                    <a:gd name="T56" fmla="*/ 0 w 866"/>
                    <a:gd name="T57" fmla="*/ 0 h 1288"/>
                    <a:gd name="T58" fmla="*/ 0 w 866"/>
                    <a:gd name="T59" fmla="*/ 0 h 1288"/>
                    <a:gd name="T60" fmla="*/ 0 w 866"/>
                    <a:gd name="T61" fmla="*/ 0 h 1288"/>
                    <a:gd name="T62" fmla="*/ 0 w 866"/>
                    <a:gd name="T63" fmla="*/ 0 h 1288"/>
                    <a:gd name="T64" fmla="*/ 0 w 866"/>
                    <a:gd name="T65" fmla="*/ 0 h 1288"/>
                    <a:gd name="T66" fmla="*/ 0 w 866"/>
                    <a:gd name="T67" fmla="*/ 0 h 1288"/>
                    <a:gd name="T68" fmla="*/ 0 w 866"/>
                    <a:gd name="T69" fmla="*/ 0 h 1288"/>
                    <a:gd name="T70" fmla="*/ 0 w 866"/>
                    <a:gd name="T71" fmla="*/ 0 h 1288"/>
                    <a:gd name="T72" fmla="*/ 0 w 866"/>
                    <a:gd name="T73" fmla="*/ 0 h 1288"/>
                    <a:gd name="T74" fmla="*/ 0 w 866"/>
                    <a:gd name="T75" fmla="*/ 0 h 1288"/>
                    <a:gd name="T76" fmla="*/ 0 w 866"/>
                    <a:gd name="T77" fmla="*/ 0 h 1288"/>
                    <a:gd name="T78" fmla="*/ 0 w 866"/>
                    <a:gd name="T79" fmla="*/ 0 h 1288"/>
                    <a:gd name="T80" fmla="*/ 0 w 866"/>
                    <a:gd name="T81" fmla="*/ 0 h 1288"/>
                    <a:gd name="T82" fmla="*/ 0 w 866"/>
                    <a:gd name="T83" fmla="*/ 0 h 1288"/>
                    <a:gd name="T84" fmla="*/ 0 w 866"/>
                    <a:gd name="T85" fmla="*/ 0 h 1288"/>
                    <a:gd name="T86" fmla="*/ 0 w 866"/>
                    <a:gd name="T87" fmla="*/ 0 h 1288"/>
                    <a:gd name="T88" fmla="*/ 0 w 866"/>
                    <a:gd name="T89" fmla="*/ 0 h 128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41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0 w 851"/>
                    <a:gd name="T3" fmla="*/ 0 h 57"/>
                    <a:gd name="T4" fmla="*/ 0 w 851"/>
                    <a:gd name="T5" fmla="*/ 0 h 57"/>
                    <a:gd name="T6" fmla="*/ 0 w 851"/>
                    <a:gd name="T7" fmla="*/ 0 h 57"/>
                    <a:gd name="T8" fmla="*/ 0 w 85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0 w 302"/>
                    <a:gd name="T1" fmla="*/ 0 h 673"/>
                    <a:gd name="T2" fmla="*/ 0 w 302"/>
                    <a:gd name="T3" fmla="*/ 0 h 673"/>
                    <a:gd name="T4" fmla="*/ 0 w 302"/>
                    <a:gd name="T5" fmla="*/ 0 h 673"/>
                    <a:gd name="T6" fmla="*/ 0 w 302"/>
                    <a:gd name="T7" fmla="*/ 0 h 673"/>
                    <a:gd name="T8" fmla="*/ 0 w 302"/>
                    <a:gd name="T9" fmla="*/ 0 h 6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36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0 w 250"/>
                    <a:gd name="T1" fmla="*/ 0 h 184"/>
                    <a:gd name="T2" fmla="*/ 0 w 250"/>
                    <a:gd name="T3" fmla="*/ 0 h 184"/>
                    <a:gd name="T4" fmla="*/ 0 w 250"/>
                    <a:gd name="T5" fmla="*/ 0 h 184"/>
                    <a:gd name="T6" fmla="*/ 0 w 250"/>
                    <a:gd name="T7" fmla="*/ 0 h 184"/>
                    <a:gd name="T8" fmla="*/ 0 w 250"/>
                    <a:gd name="T9" fmla="*/ 0 h 184"/>
                    <a:gd name="T10" fmla="*/ 0 w 250"/>
                    <a:gd name="T11" fmla="*/ 0 h 184"/>
                    <a:gd name="T12" fmla="*/ 0 w 250"/>
                    <a:gd name="T13" fmla="*/ 0 h 184"/>
                    <a:gd name="T14" fmla="*/ 0 w 250"/>
                    <a:gd name="T15" fmla="*/ 0 h 184"/>
                    <a:gd name="T16" fmla="*/ 0 w 250"/>
                    <a:gd name="T17" fmla="*/ 0 h 184"/>
                    <a:gd name="T18" fmla="*/ 0 w 250"/>
                    <a:gd name="T19" fmla="*/ 0 h 184"/>
                    <a:gd name="T20" fmla="*/ 0 w 250"/>
                    <a:gd name="T21" fmla="*/ 0 h 184"/>
                    <a:gd name="T22" fmla="*/ 0 w 250"/>
                    <a:gd name="T23" fmla="*/ 0 h 184"/>
                    <a:gd name="T24" fmla="*/ 0 w 250"/>
                    <a:gd name="T25" fmla="*/ 0 h 184"/>
                    <a:gd name="T26" fmla="*/ 0 w 250"/>
                    <a:gd name="T27" fmla="*/ 0 h 184"/>
                    <a:gd name="T28" fmla="*/ 0 w 250"/>
                    <a:gd name="T29" fmla="*/ 0 h 18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0 w 139"/>
                    <a:gd name="T1" fmla="*/ 0 h 173"/>
                    <a:gd name="T2" fmla="*/ 0 w 139"/>
                    <a:gd name="T3" fmla="*/ 0 h 173"/>
                    <a:gd name="T4" fmla="*/ 0 w 139"/>
                    <a:gd name="T5" fmla="*/ 0 h 173"/>
                    <a:gd name="T6" fmla="*/ 0 w 139"/>
                    <a:gd name="T7" fmla="*/ 0 h 173"/>
                    <a:gd name="T8" fmla="*/ 0 w 139"/>
                    <a:gd name="T9" fmla="*/ 0 h 173"/>
                    <a:gd name="T10" fmla="*/ 0 w 139"/>
                    <a:gd name="T11" fmla="*/ 0 h 173"/>
                    <a:gd name="T12" fmla="*/ 0 w 139"/>
                    <a:gd name="T13" fmla="*/ 0 h 173"/>
                    <a:gd name="T14" fmla="*/ 0 w 139"/>
                    <a:gd name="T15" fmla="*/ 0 h 173"/>
                    <a:gd name="T16" fmla="*/ 0 w 139"/>
                    <a:gd name="T17" fmla="*/ 0 h 173"/>
                    <a:gd name="T18" fmla="*/ 0 w 139"/>
                    <a:gd name="T19" fmla="*/ 0 h 173"/>
                    <a:gd name="T20" fmla="*/ 0 w 139"/>
                    <a:gd name="T21" fmla="*/ 0 h 173"/>
                    <a:gd name="T22" fmla="*/ 0 w 139"/>
                    <a:gd name="T23" fmla="*/ 0 h 173"/>
                    <a:gd name="T24" fmla="*/ 0 w 139"/>
                    <a:gd name="T25" fmla="*/ 0 h 173"/>
                    <a:gd name="T26" fmla="*/ 0 w 139"/>
                    <a:gd name="T27" fmla="*/ 0 h 173"/>
                    <a:gd name="T28" fmla="*/ 0 w 139"/>
                    <a:gd name="T29" fmla="*/ 0 h 173"/>
                    <a:gd name="T30" fmla="*/ 0 w 139"/>
                    <a:gd name="T31" fmla="*/ 0 h 173"/>
                    <a:gd name="T32" fmla="*/ 0 w 139"/>
                    <a:gd name="T33" fmla="*/ 0 h 173"/>
                    <a:gd name="T34" fmla="*/ 0 w 139"/>
                    <a:gd name="T35" fmla="*/ 0 h 173"/>
                    <a:gd name="T36" fmla="*/ 0 w 139"/>
                    <a:gd name="T37" fmla="*/ 0 h 173"/>
                    <a:gd name="T38" fmla="*/ 0 w 139"/>
                    <a:gd name="T39" fmla="*/ 0 h 173"/>
                    <a:gd name="T40" fmla="*/ 0 w 139"/>
                    <a:gd name="T41" fmla="*/ 0 h 173"/>
                    <a:gd name="T42" fmla="*/ 0 w 139"/>
                    <a:gd name="T43" fmla="*/ 0 h 173"/>
                    <a:gd name="T44" fmla="*/ 0 w 139"/>
                    <a:gd name="T45" fmla="*/ 0 h 173"/>
                    <a:gd name="T46" fmla="*/ 0 w 139"/>
                    <a:gd name="T47" fmla="*/ 0 h 173"/>
                    <a:gd name="T48" fmla="*/ 0 w 139"/>
                    <a:gd name="T49" fmla="*/ 0 h 1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0 w 171"/>
                    <a:gd name="T1" fmla="*/ 0 h 123"/>
                    <a:gd name="T2" fmla="*/ 0 w 171"/>
                    <a:gd name="T3" fmla="*/ 0 h 123"/>
                    <a:gd name="T4" fmla="*/ 0 w 171"/>
                    <a:gd name="T5" fmla="*/ 0 h 123"/>
                    <a:gd name="T6" fmla="*/ 0 w 171"/>
                    <a:gd name="T7" fmla="*/ 0 h 123"/>
                    <a:gd name="T8" fmla="*/ 0 w 171"/>
                    <a:gd name="T9" fmla="*/ 0 h 123"/>
                    <a:gd name="T10" fmla="*/ 0 w 171"/>
                    <a:gd name="T11" fmla="*/ 0 h 123"/>
                    <a:gd name="T12" fmla="*/ 0 w 171"/>
                    <a:gd name="T13" fmla="*/ 0 h 123"/>
                    <a:gd name="T14" fmla="*/ 0 w 171"/>
                    <a:gd name="T15" fmla="*/ 0 h 123"/>
                    <a:gd name="T16" fmla="*/ 0 w 171"/>
                    <a:gd name="T17" fmla="*/ 0 h 123"/>
                    <a:gd name="T18" fmla="*/ 0 w 171"/>
                    <a:gd name="T19" fmla="*/ 0 h 123"/>
                    <a:gd name="T20" fmla="*/ 0 w 171"/>
                    <a:gd name="T21" fmla="*/ 0 h 123"/>
                    <a:gd name="T22" fmla="*/ 0 w 171"/>
                    <a:gd name="T23" fmla="*/ 0 h 123"/>
                    <a:gd name="T24" fmla="*/ 0 w 171"/>
                    <a:gd name="T25" fmla="*/ 0 h 123"/>
                    <a:gd name="T26" fmla="*/ 0 w 171"/>
                    <a:gd name="T27" fmla="*/ 0 h 123"/>
                    <a:gd name="T28" fmla="*/ 0 w 171"/>
                    <a:gd name="T29" fmla="*/ 0 h 123"/>
                    <a:gd name="T30" fmla="*/ 0 w 171"/>
                    <a:gd name="T31" fmla="*/ 0 h 1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0 w 73"/>
                    <a:gd name="T1" fmla="*/ 0 h 124"/>
                    <a:gd name="T2" fmla="*/ 0 w 73"/>
                    <a:gd name="T3" fmla="*/ 0 h 124"/>
                    <a:gd name="T4" fmla="*/ 0 w 73"/>
                    <a:gd name="T5" fmla="*/ 0 h 124"/>
                    <a:gd name="T6" fmla="*/ 0 w 73"/>
                    <a:gd name="T7" fmla="*/ 0 h 124"/>
                    <a:gd name="T8" fmla="*/ 0 w 73"/>
                    <a:gd name="T9" fmla="*/ 0 h 124"/>
                    <a:gd name="T10" fmla="*/ 0 w 73"/>
                    <a:gd name="T11" fmla="*/ 0 h 124"/>
                    <a:gd name="T12" fmla="*/ 0 w 73"/>
                    <a:gd name="T13" fmla="*/ 0 h 124"/>
                    <a:gd name="T14" fmla="*/ 0 w 73"/>
                    <a:gd name="T15" fmla="*/ 0 h 124"/>
                    <a:gd name="T16" fmla="*/ 0 w 73"/>
                    <a:gd name="T17" fmla="*/ 0 h 124"/>
                    <a:gd name="T18" fmla="*/ 0 w 73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0 w 74"/>
                    <a:gd name="T1" fmla="*/ 0 h 124"/>
                    <a:gd name="T2" fmla="*/ 0 w 74"/>
                    <a:gd name="T3" fmla="*/ 0 h 124"/>
                    <a:gd name="T4" fmla="*/ 0 w 74"/>
                    <a:gd name="T5" fmla="*/ 0 h 124"/>
                    <a:gd name="T6" fmla="*/ 0 w 74"/>
                    <a:gd name="T7" fmla="*/ 0 h 124"/>
                    <a:gd name="T8" fmla="*/ 0 w 74"/>
                    <a:gd name="T9" fmla="*/ 0 h 124"/>
                    <a:gd name="T10" fmla="*/ 0 w 74"/>
                    <a:gd name="T11" fmla="*/ 0 h 124"/>
                    <a:gd name="T12" fmla="*/ 0 w 74"/>
                    <a:gd name="T13" fmla="*/ 0 h 124"/>
                    <a:gd name="T14" fmla="*/ 0 w 74"/>
                    <a:gd name="T15" fmla="*/ 0 h 124"/>
                    <a:gd name="T16" fmla="*/ 0 w 74"/>
                    <a:gd name="T17" fmla="*/ 0 h 124"/>
                    <a:gd name="T18" fmla="*/ 0 w 7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83" name="Line 234"/>
          <p:cNvSpPr>
            <a:spLocks noChangeShapeType="1"/>
          </p:cNvSpPr>
          <p:nvPr/>
        </p:nvSpPr>
        <p:spPr bwMode="auto">
          <a:xfrm>
            <a:off x="4481166" y="4267642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4" name="Picture 23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67" y="3764403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85" name="Picture 23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904" y="3764403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6" name="Freeform 237"/>
          <p:cNvSpPr>
            <a:spLocks/>
          </p:cNvSpPr>
          <p:nvPr/>
        </p:nvSpPr>
        <p:spPr bwMode="auto">
          <a:xfrm>
            <a:off x="5581841" y="3980303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238"/>
          <p:cNvSpPr>
            <a:spLocks/>
          </p:cNvSpPr>
          <p:nvPr/>
        </p:nvSpPr>
        <p:spPr bwMode="auto">
          <a:xfrm>
            <a:off x="6734366" y="3980303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Freeform 239"/>
          <p:cNvSpPr>
            <a:spLocks/>
          </p:cNvSpPr>
          <p:nvPr/>
        </p:nvSpPr>
        <p:spPr bwMode="auto">
          <a:xfrm>
            <a:off x="6158103" y="3980303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9" name="Picture 240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42" y="3764403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90" name="Line 241"/>
          <p:cNvSpPr>
            <a:spLocks noChangeShapeType="1"/>
          </p:cNvSpPr>
          <p:nvPr/>
        </p:nvSpPr>
        <p:spPr bwMode="auto">
          <a:xfrm>
            <a:off x="4481166" y="5059804"/>
            <a:ext cx="3240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1" name="Picture 24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92" y="4556567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2" name="Picture 24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29" y="4556567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93" name="Freeform 244"/>
          <p:cNvSpPr>
            <a:spLocks/>
          </p:cNvSpPr>
          <p:nvPr/>
        </p:nvSpPr>
        <p:spPr bwMode="auto">
          <a:xfrm>
            <a:off x="4912966" y="4772467"/>
            <a:ext cx="79375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Freeform 245"/>
          <p:cNvSpPr>
            <a:spLocks/>
          </p:cNvSpPr>
          <p:nvPr/>
        </p:nvSpPr>
        <p:spPr bwMode="auto">
          <a:xfrm>
            <a:off x="6065491" y="4772467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Freeform 246"/>
          <p:cNvSpPr>
            <a:spLocks/>
          </p:cNvSpPr>
          <p:nvPr/>
        </p:nvSpPr>
        <p:spPr bwMode="auto">
          <a:xfrm>
            <a:off x="5489228" y="4772467"/>
            <a:ext cx="77788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6" name="Picture 24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67" y="4556567"/>
            <a:ext cx="360362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97" name="Picture 248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129" y="4554979"/>
            <a:ext cx="360362" cy="2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98" name="Freeform 249"/>
          <p:cNvSpPr>
            <a:spLocks/>
          </p:cNvSpPr>
          <p:nvPr/>
        </p:nvSpPr>
        <p:spPr bwMode="auto">
          <a:xfrm>
            <a:off x="7246591" y="4770879"/>
            <a:ext cx="77787" cy="276225"/>
          </a:xfrm>
          <a:custGeom>
            <a:avLst/>
            <a:gdLst>
              <a:gd name="T0" fmla="*/ 2147483647 w 56"/>
              <a:gd name="T1" fmla="*/ 0 h 357"/>
              <a:gd name="T2" fmla="*/ 2147483647 w 56"/>
              <a:gd name="T3" fmla="*/ 2147483647 h 357"/>
              <a:gd name="T4" fmla="*/ 2147483647 w 56"/>
              <a:gd name="T5" fmla="*/ 2147483647 h 357"/>
              <a:gd name="T6" fmla="*/ 2147483647 w 56"/>
              <a:gd name="T7" fmla="*/ 2147483647 h 357"/>
              <a:gd name="T8" fmla="*/ 2147483647 w 56"/>
              <a:gd name="T9" fmla="*/ 2147483647 h 357"/>
              <a:gd name="T10" fmla="*/ 2147483647 w 56"/>
              <a:gd name="T11" fmla="*/ 2147483647 h 357"/>
              <a:gd name="T12" fmla="*/ 2147483647 w 56"/>
              <a:gd name="T13" fmla="*/ 2147483647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6" h="357">
                <a:moveTo>
                  <a:pt x="30" y="0"/>
                </a:moveTo>
                <a:cubicBezTo>
                  <a:pt x="26" y="8"/>
                  <a:pt x="6" y="30"/>
                  <a:pt x="3" y="51"/>
                </a:cubicBezTo>
                <a:cubicBezTo>
                  <a:pt x="0" y="72"/>
                  <a:pt x="4" y="100"/>
                  <a:pt x="9" y="123"/>
                </a:cubicBezTo>
                <a:cubicBezTo>
                  <a:pt x="14" y="146"/>
                  <a:pt x="26" y="169"/>
                  <a:pt x="33" y="189"/>
                </a:cubicBezTo>
                <a:cubicBezTo>
                  <a:pt x="40" y="209"/>
                  <a:pt x="52" y="228"/>
                  <a:pt x="54" y="246"/>
                </a:cubicBezTo>
                <a:cubicBezTo>
                  <a:pt x="56" y="264"/>
                  <a:pt x="52" y="282"/>
                  <a:pt x="48" y="300"/>
                </a:cubicBezTo>
                <a:cubicBezTo>
                  <a:pt x="44" y="318"/>
                  <a:pt x="34" y="345"/>
                  <a:pt x="30" y="357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250"/>
          <p:cNvSpPr>
            <a:spLocks noChangeArrowheads="1"/>
          </p:cNvSpPr>
          <p:nvPr/>
        </p:nvSpPr>
        <p:spPr bwMode="auto">
          <a:xfrm>
            <a:off x="2536478" y="4843904"/>
            <a:ext cx="411163" cy="388938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00" name="AutoShape 251"/>
          <p:cNvSpPr>
            <a:spLocks noChangeArrowheads="1"/>
          </p:cNvSpPr>
          <p:nvPr/>
        </p:nvSpPr>
        <p:spPr bwMode="auto">
          <a:xfrm>
            <a:off x="2033241" y="5563042"/>
            <a:ext cx="411162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01" name="AutoShape 252"/>
          <p:cNvSpPr>
            <a:spLocks noChangeArrowheads="1"/>
          </p:cNvSpPr>
          <p:nvPr/>
        </p:nvSpPr>
        <p:spPr bwMode="auto">
          <a:xfrm>
            <a:off x="2104678" y="3978717"/>
            <a:ext cx="411163" cy="388937"/>
          </a:xfrm>
          <a:prstGeom prst="cube">
            <a:avLst>
              <a:gd name="adj" fmla="val 25000"/>
            </a:avLst>
          </a:prstGeom>
          <a:gradFill rotWithShape="0">
            <a:gsLst>
              <a:gs pos="0">
                <a:srgbClr val="494949"/>
              </a:gs>
              <a:gs pos="100000">
                <a:srgbClr val="DDDDDD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  <a:p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02" name="Text Box 253"/>
          <p:cNvSpPr txBox="1">
            <a:spLocks noChangeArrowheads="1"/>
          </p:cNvSpPr>
          <p:nvPr/>
        </p:nvSpPr>
        <p:spPr bwMode="auto">
          <a:xfrm>
            <a:off x="953741" y="3764404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高带宽光纤</a:t>
            </a:r>
          </a:p>
        </p:txBody>
      </p:sp>
      <p:sp>
        <p:nvSpPr>
          <p:cNvPr id="103" name="Line 254"/>
          <p:cNvSpPr>
            <a:spLocks noChangeShapeType="1"/>
          </p:cNvSpPr>
          <p:nvPr/>
        </p:nvSpPr>
        <p:spPr bwMode="auto">
          <a:xfrm>
            <a:off x="3257203" y="4267642"/>
            <a:ext cx="3238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255"/>
          <p:cNvSpPr>
            <a:spLocks noChangeShapeType="1"/>
          </p:cNvSpPr>
          <p:nvPr/>
        </p:nvSpPr>
        <p:spPr bwMode="auto">
          <a:xfrm>
            <a:off x="1601441" y="6428229"/>
            <a:ext cx="266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256"/>
          <p:cNvSpPr>
            <a:spLocks noChangeShapeType="1"/>
          </p:cNvSpPr>
          <p:nvPr/>
        </p:nvSpPr>
        <p:spPr bwMode="auto">
          <a:xfrm>
            <a:off x="4265266" y="6428229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Text Box 257"/>
          <p:cNvSpPr txBox="1">
            <a:spLocks noChangeArrowheads="1"/>
          </p:cNvSpPr>
          <p:nvPr/>
        </p:nvSpPr>
        <p:spPr bwMode="auto">
          <a:xfrm>
            <a:off x="5705128" y="6067867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同轴电缆</a:t>
            </a:r>
          </a:p>
        </p:txBody>
      </p:sp>
      <p:sp>
        <p:nvSpPr>
          <p:cNvPr id="107" name="Text Box 258"/>
          <p:cNvSpPr txBox="1">
            <a:spLocks noChangeArrowheads="1"/>
          </p:cNvSpPr>
          <p:nvPr/>
        </p:nvSpPr>
        <p:spPr bwMode="auto">
          <a:xfrm>
            <a:off x="2680941" y="6067867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光纤</a:t>
            </a:r>
          </a:p>
        </p:txBody>
      </p:sp>
      <p:sp>
        <p:nvSpPr>
          <p:cNvPr id="108" name="Line 259"/>
          <p:cNvSpPr>
            <a:spLocks noChangeShapeType="1"/>
          </p:cNvSpPr>
          <p:nvPr/>
        </p:nvSpPr>
        <p:spPr bwMode="auto">
          <a:xfrm>
            <a:off x="4265266" y="62837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22"/>
          <p:cNvSpPr>
            <a:spLocks noChangeShapeType="1"/>
          </p:cNvSpPr>
          <p:nvPr/>
        </p:nvSpPr>
        <p:spPr bwMode="auto">
          <a:xfrm>
            <a:off x="5747991" y="5059804"/>
            <a:ext cx="1008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58"/>
          <p:cNvSpPr txBox="1">
            <a:spLocks noChangeArrowheads="1"/>
          </p:cNvSpPr>
          <p:nvPr/>
        </p:nvSpPr>
        <p:spPr bwMode="auto">
          <a:xfrm>
            <a:off x="7753763" y="4921285"/>
            <a:ext cx="11144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500-2000</a:t>
            </a:r>
            <a:r>
              <a:rPr lang="zh-CN" altLang="en-US" sz="1400"/>
              <a:t>户</a:t>
            </a:r>
          </a:p>
        </p:txBody>
      </p:sp>
      <p:sp>
        <p:nvSpPr>
          <p:cNvPr id="111" name="Line 22"/>
          <p:cNvSpPr>
            <a:spLocks noChangeShapeType="1"/>
          </p:cNvSpPr>
          <p:nvPr/>
        </p:nvSpPr>
        <p:spPr bwMode="auto">
          <a:xfrm>
            <a:off x="6942725" y="5059804"/>
            <a:ext cx="1008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1818929" y="4243829"/>
            <a:ext cx="2230437" cy="677907"/>
          </a:xfrm>
          <a:prstGeom prst="straightConnector1">
            <a:avLst/>
          </a:prstGeom>
          <a:ln>
            <a:solidFill>
              <a:srgbClr val="00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3"/>
          <p:cNvSpPr txBox="1">
            <a:spLocks noChangeArrowheads="1"/>
          </p:cNvSpPr>
          <p:nvPr/>
        </p:nvSpPr>
        <p:spPr bwMode="auto">
          <a:xfrm rot="20675105">
            <a:off x="2370599" y="4392222"/>
            <a:ext cx="6206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25km</a:t>
            </a:r>
            <a:endParaRPr lang="zh-CN" altLang="en-US" sz="1400"/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4481166" y="3956492"/>
            <a:ext cx="863600" cy="144464"/>
          </a:xfrm>
          <a:prstGeom prst="straightConnector1">
            <a:avLst/>
          </a:prstGeom>
          <a:ln>
            <a:solidFill>
              <a:srgbClr val="000000"/>
            </a:solidFill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3"/>
          <p:cNvSpPr txBox="1">
            <a:spLocks noChangeArrowheads="1"/>
          </p:cNvSpPr>
          <p:nvPr/>
        </p:nvSpPr>
        <p:spPr bwMode="auto">
          <a:xfrm rot="21040509">
            <a:off x="4490031" y="3716222"/>
            <a:ext cx="686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400"/>
              <a:t>2-3km</a:t>
            </a:r>
            <a:endParaRPr lang="zh-CN" altLang="en-US" sz="1400"/>
          </a:p>
        </p:txBody>
      </p:sp>
      <p:pic>
        <p:nvPicPr>
          <p:cNvPr id="116" name="图片 11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832" y="2059869"/>
            <a:ext cx="5052168" cy="1474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328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2.6.3</a:t>
            </a:r>
            <a:r>
              <a:rPr lang="zh-CN" altLang="zh-CN"/>
              <a:t>光纤接入技术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从技术上讲，光纤到户</a:t>
            </a:r>
            <a:r>
              <a:rPr lang="en-US" altLang="zh-CN" sz="2400" dirty="0"/>
              <a:t>FTTH</a:t>
            </a:r>
            <a:r>
              <a:rPr lang="zh-CN" altLang="zh-CN" sz="2400" dirty="0"/>
              <a:t>（</a:t>
            </a:r>
            <a:r>
              <a:rPr lang="en-US" altLang="zh-CN" sz="2400" dirty="0"/>
              <a:t>Fiber To The Home</a:t>
            </a:r>
            <a:r>
              <a:rPr lang="zh-CN" altLang="zh-CN" sz="2400" dirty="0"/>
              <a:t>）应当是最好的选择。所谓光纤到户，就是把光纤一直铺设到用户家庭，在用户的家中才把光信号转换成电信号，这样用户可以得到更高的上网速率。</a:t>
            </a:r>
          </a:p>
          <a:p>
            <a:r>
              <a:rPr lang="zh-CN" altLang="zh-CN" sz="2400" dirty="0"/>
              <a:t>根据光纤到用户的距离来分类，可分</a:t>
            </a:r>
            <a:r>
              <a:rPr lang="zh-CN" altLang="en-US" sz="2400" dirty="0"/>
              <a:t>成光</a:t>
            </a:r>
            <a:r>
              <a:rPr lang="zh-CN" altLang="zh-CN" sz="2400" dirty="0"/>
              <a:t>纤到小区（</a:t>
            </a:r>
            <a:r>
              <a:rPr lang="en-US" altLang="zh-CN" sz="2400" dirty="0"/>
              <a:t>Fiber To The Zone</a:t>
            </a:r>
            <a:r>
              <a:rPr lang="zh-CN" altLang="zh-CN" sz="2400" dirty="0"/>
              <a:t>即</a:t>
            </a:r>
            <a:r>
              <a:rPr lang="en-US" altLang="zh-CN" sz="2400" dirty="0"/>
              <a:t>FTTZ</a:t>
            </a:r>
            <a:r>
              <a:rPr lang="zh-CN" altLang="zh-CN" sz="2400" dirty="0"/>
              <a:t>）、光纤到路边（</a:t>
            </a:r>
            <a:r>
              <a:rPr lang="en-US" altLang="zh-CN" sz="2400" dirty="0"/>
              <a:t>Fiber To The Curb</a:t>
            </a:r>
            <a:r>
              <a:rPr lang="zh-CN" altLang="zh-CN" sz="2400" dirty="0"/>
              <a:t>即</a:t>
            </a:r>
            <a:r>
              <a:rPr lang="en-US" altLang="zh-CN" sz="2400" dirty="0"/>
              <a:t>FTTC</a:t>
            </a:r>
            <a:r>
              <a:rPr lang="zh-CN" altLang="zh-CN" sz="2400" dirty="0"/>
              <a:t>）、光纤到大楼（</a:t>
            </a:r>
            <a:r>
              <a:rPr lang="en-US" altLang="zh-CN" sz="2400" dirty="0"/>
              <a:t>Fiber To The Building</a:t>
            </a:r>
            <a:r>
              <a:rPr lang="zh-CN" altLang="zh-CN" sz="2400" dirty="0"/>
              <a:t>即</a:t>
            </a:r>
            <a:r>
              <a:rPr lang="en-US" altLang="zh-CN" sz="2400" dirty="0"/>
              <a:t>FTTB</a:t>
            </a:r>
            <a:r>
              <a:rPr lang="zh-CN" altLang="zh-CN" sz="2400" dirty="0"/>
              <a:t>）、光纤到户（</a:t>
            </a:r>
            <a:r>
              <a:rPr lang="en-US" altLang="zh-CN" sz="2400" dirty="0"/>
              <a:t>Fiber To The Home</a:t>
            </a:r>
            <a:r>
              <a:rPr lang="zh-CN" altLang="zh-CN" sz="2400" dirty="0"/>
              <a:t>即 </a:t>
            </a:r>
            <a:r>
              <a:rPr lang="en-US" altLang="zh-CN" sz="2400" dirty="0"/>
              <a:t>FTTH</a:t>
            </a:r>
            <a:r>
              <a:rPr lang="zh-CN" altLang="zh-CN" sz="2400" dirty="0"/>
              <a:t>）以及光纤到桌面（</a:t>
            </a:r>
            <a:r>
              <a:rPr lang="en-US" altLang="zh-CN" sz="2400" dirty="0"/>
              <a:t>Fiber To The Desk</a:t>
            </a:r>
            <a:r>
              <a:rPr lang="zh-CN" altLang="zh-CN" sz="2400" dirty="0"/>
              <a:t>即</a:t>
            </a:r>
            <a:r>
              <a:rPr lang="en-US" altLang="zh-CN" sz="2400" dirty="0"/>
              <a:t>FTTD</a:t>
            </a:r>
            <a:r>
              <a:rPr lang="zh-CN" altLang="zh-CN" sz="2400" dirty="0"/>
              <a:t>）等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970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2.6.4</a:t>
            </a:r>
            <a:r>
              <a:rPr lang="zh-CN" altLang="zh-CN"/>
              <a:t>移动互联网接入技术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移动互联网，就是将</a:t>
            </a:r>
            <a:r>
              <a:rPr lang="en-US" altLang="zh-CN" sz="2800">
                <a:hlinkClick r:id="rId2"/>
              </a:rPr>
              <a:t>移动通信</a:t>
            </a:r>
            <a:r>
              <a:rPr lang="zh-CN" altLang="zh-CN" sz="2800"/>
              <a:t>和</a:t>
            </a:r>
            <a:r>
              <a:rPr lang="en-US" altLang="zh-CN" sz="2800">
                <a:hlinkClick r:id="rId3"/>
              </a:rPr>
              <a:t>互联网</a:t>
            </a:r>
            <a:r>
              <a:rPr lang="zh-CN" altLang="zh-CN" sz="2800"/>
              <a:t>二者结合起来，成为一体。</a:t>
            </a:r>
            <a:endParaRPr lang="en-US" altLang="zh-CN" sz="2800"/>
          </a:p>
          <a:p>
            <a:r>
              <a:rPr lang="en-US" altLang="zh-CN" sz="2800"/>
              <a:t>4G</a:t>
            </a:r>
            <a:r>
              <a:rPr lang="zh-CN" altLang="zh-CN" sz="2800"/>
              <a:t>全</a:t>
            </a:r>
            <a:r>
              <a:rPr lang="en-US" altLang="zh-CN" sz="2800"/>
              <a:t>IP</a:t>
            </a:r>
            <a:r>
              <a:rPr lang="zh-CN" altLang="zh-CN" sz="2800"/>
              <a:t>网络</a:t>
            </a:r>
            <a:endParaRPr lang="zh-CN" altLang="en-US" sz="2800"/>
          </a:p>
        </p:txBody>
      </p:sp>
      <p:sp>
        <p:nvSpPr>
          <p:cNvPr id="4" name="椭圆 3"/>
          <p:cNvSpPr/>
          <p:nvPr/>
        </p:nvSpPr>
        <p:spPr>
          <a:xfrm>
            <a:off x="1206531" y="4730520"/>
            <a:ext cx="2994810" cy="1838434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>
            <a:stCxn id="17" idx="0"/>
          </p:cNvCxnSpPr>
          <p:nvPr/>
        </p:nvCxnSpPr>
        <p:spPr>
          <a:xfrm flipV="1">
            <a:off x="6062139" y="3738745"/>
            <a:ext cx="531267" cy="66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659319" y="4229740"/>
            <a:ext cx="3576347" cy="1001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4248804" y="3807895"/>
            <a:ext cx="3736741" cy="162447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1341" y="4783750"/>
            <a:ext cx="560715" cy="328330"/>
          </a:xfrm>
          <a:prstGeom prst="rect">
            <a:avLst/>
          </a:prstGeom>
          <a:noFill/>
        </p:spPr>
      </p:pic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4951" y="5231300"/>
            <a:ext cx="560715" cy="328330"/>
          </a:xfrm>
          <a:prstGeom prst="rect">
            <a:avLst/>
          </a:prstGeom>
          <a:noFill/>
        </p:spPr>
      </p:pic>
      <p:pic>
        <p:nvPicPr>
          <p:cNvPr id="10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6388" y="3745657"/>
            <a:ext cx="560715" cy="328330"/>
          </a:xfrm>
          <a:prstGeom prst="rect">
            <a:avLst/>
          </a:prstGeom>
          <a:noFill/>
        </p:spPr>
      </p:pic>
      <p:pic>
        <p:nvPicPr>
          <p:cNvPr id="11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02194" y="3935404"/>
            <a:ext cx="560715" cy="328330"/>
          </a:xfrm>
          <a:prstGeom prst="rect">
            <a:avLst/>
          </a:prstGeom>
          <a:noFill/>
        </p:spPr>
      </p:pic>
      <p:pic>
        <p:nvPicPr>
          <p:cNvPr id="12" name="Picture 4" descr="计算机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8343" y="4067075"/>
            <a:ext cx="414404" cy="7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云形 12"/>
          <p:cNvSpPr/>
          <p:nvPr/>
        </p:nvSpPr>
        <p:spPr>
          <a:xfrm>
            <a:off x="5976139" y="2649810"/>
            <a:ext cx="2452110" cy="114075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IP</a:t>
            </a:r>
            <a:r>
              <a:rPr lang="zh-CN" altLang="en-US" sz="1600">
                <a:solidFill>
                  <a:schemeClr val="tx1"/>
                </a:solidFill>
              </a:rPr>
              <a:t>网络</a:t>
            </a:r>
          </a:p>
        </p:txBody>
      </p:sp>
      <p:pic>
        <p:nvPicPr>
          <p:cNvPr id="14" name="Picture 114" descr="抽象图标06黄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07643" y="3637855"/>
            <a:ext cx="385763" cy="385762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13" y="4303334"/>
            <a:ext cx="850675" cy="116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直接连接符 15"/>
          <p:cNvCxnSpPr>
            <a:endCxn id="21" idx="2"/>
          </p:cNvCxnSpPr>
          <p:nvPr/>
        </p:nvCxnSpPr>
        <p:spPr>
          <a:xfrm flipH="1" flipV="1">
            <a:off x="4878951" y="3624089"/>
            <a:ext cx="1890136" cy="1607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52" descr="抽象图标56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81781" y="4402190"/>
            <a:ext cx="560715" cy="328330"/>
          </a:xfrm>
          <a:prstGeom prst="rect">
            <a:avLst/>
          </a:prstGeom>
          <a:noFill/>
        </p:spPr>
      </p:pic>
      <p:sp>
        <p:nvSpPr>
          <p:cNvPr id="18" name="Text Box 253"/>
          <p:cNvSpPr txBox="1">
            <a:spLocks noChangeArrowheads="1"/>
          </p:cNvSpPr>
          <p:nvPr/>
        </p:nvSpPr>
        <p:spPr bwMode="auto">
          <a:xfrm>
            <a:off x="7985545" y="4783750"/>
            <a:ext cx="9781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en-US" altLang="zh-CN" sz="1200">
                <a:latin typeface="Times New Roman" pitchFamily="18" charset="0"/>
              </a:rPr>
              <a:t>AAA</a:t>
            </a:r>
            <a:r>
              <a:rPr kumimoji="1" lang="zh-CN" altLang="en-US" sz="1200">
                <a:latin typeface="Times New Roman" pitchFamily="18" charset="0"/>
              </a:rPr>
              <a:t>服务器</a:t>
            </a:r>
          </a:p>
        </p:txBody>
      </p:sp>
      <p:sp>
        <p:nvSpPr>
          <p:cNvPr id="19" name="Text Box 253"/>
          <p:cNvSpPr txBox="1">
            <a:spLocks noChangeArrowheads="1"/>
          </p:cNvSpPr>
          <p:nvPr/>
        </p:nvSpPr>
        <p:spPr bwMode="auto">
          <a:xfrm>
            <a:off x="2972229" y="5511237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基站</a:t>
            </a:r>
          </a:p>
        </p:txBody>
      </p:sp>
      <p:sp>
        <p:nvSpPr>
          <p:cNvPr id="20" name="Text Box 253"/>
          <p:cNvSpPr txBox="1">
            <a:spLocks noChangeArrowheads="1"/>
          </p:cNvSpPr>
          <p:nvPr/>
        </p:nvSpPr>
        <p:spPr bwMode="auto">
          <a:xfrm>
            <a:off x="2808050" y="596672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一个网段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844" y="2881296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24" y="5174369"/>
            <a:ext cx="311599" cy="59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51" y="3416762"/>
            <a:ext cx="543706" cy="74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直接连接符 23"/>
          <p:cNvCxnSpPr>
            <a:stCxn id="23" idx="2"/>
          </p:cNvCxnSpPr>
          <p:nvPr/>
        </p:nvCxnSpPr>
        <p:spPr>
          <a:xfrm>
            <a:off x="3490304" y="4164359"/>
            <a:ext cx="758500" cy="683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266162" y="3367671"/>
            <a:ext cx="1825798" cy="926129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01" y="3211355"/>
            <a:ext cx="222501" cy="42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7" y="5582615"/>
            <a:ext cx="400776" cy="7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 Box 253"/>
          <p:cNvSpPr txBox="1">
            <a:spLocks noChangeArrowheads="1"/>
          </p:cNvSpPr>
          <p:nvPr/>
        </p:nvSpPr>
        <p:spPr bwMode="auto">
          <a:xfrm>
            <a:off x="4091960" y="5188105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接入路由器</a:t>
            </a:r>
          </a:p>
        </p:txBody>
      </p:sp>
      <p:sp>
        <p:nvSpPr>
          <p:cNvPr id="29" name="Text Box 253"/>
          <p:cNvSpPr txBox="1">
            <a:spLocks noChangeArrowheads="1"/>
          </p:cNvSpPr>
          <p:nvPr/>
        </p:nvSpPr>
        <p:spPr bwMode="auto">
          <a:xfrm>
            <a:off x="2455691" y="3830735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一个网段</a:t>
            </a:r>
          </a:p>
        </p:txBody>
      </p:sp>
      <p:sp>
        <p:nvSpPr>
          <p:cNvPr id="30" name="弧形 29"/>
          <p:cNvSpPr/>
          <p:nvPr/>
        </p:nvSpPr>
        <p:spPr>
          <a:xfrm rot="2021640" flipH="1">
            <a:off x="1810589" y="3643337"/>
            <a:ext cx="1757399" cy="2036638"/>
          </a:xfrm>
          <a:prstGeom prst="arc">
            <a:avLst>
              <a:gd name="adj1" fmla="val 18815912"/>
              <a:gd name="adj2" fmla="val 3963778"/>
            </a:avLst>
          </a:prstGeom>
          <a:ln>
            <a:headEnd type="stealt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 Box 253"/>
          <p:cNvSpPr txBox="1">
            <a:spLocks noChangeArrowheads="1"/>
          </p:cNvSpPr>
          <p:nvPr/>
        </p:nvSpPr>
        <p:spPr bwMode="auto">
          <a:xfrm>
            <a:off x="1014272" y="2850967"/>
            <a:ext cx="28520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从一个基站移动到另一个基站</a:t>
            </a:r>
            <a:endParaRPr kumimoji="1" lang="en-US" altLang="zh-CN" sz="1600">
              <a:latin typeface="Times New Roman" pitchFamily="18" charset="0"/>
            </a:endParaRPr>
          </a:p>
          <a:p>
            <a:pPr algn="l" eaLnBrk="1" hangingPunct="1"/>
            <a:r>
              <a:rPr kumimoji="1" lang="zh-CN" altLang="en-US" sz="1600">
                <a:latin typeface="Times New Roman" pitchFamily="18" charset="0"/>
              </a:rPr>
              <a:t>需要更改</a:t>
            </a:r>
            <a:r>
              <a:rPr kumimoji="1" lang="en-US" altLang="zh-CN" sz="1600">
                <a:latin typeface="Times New Roman" pitchFamily="18" charset="0"/>
              </a:rPr>
              <a:t>IP</a:t>
            </a:r>
            <a:r>
              <a:rPr kumimoji="1" lang="zh-CN" altLang="en-US" sz="1600">
                <a:latin typeface="Times New Roman" pitchFamily="18" charset="0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4075830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2.6.4</a:t>
            </a:r>
            <a:r>
              <a:rPr lang="zh-CN" altLang="zh-CN"/>
              <a:t>移动互联网接入技术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基于子网的</a:t>
            </a:r>
            <a:r>
              <a:rPr lang="en-US" altLang="zh-CN"/>
              <a:t>4G IP</a:t>
            </a:r>
            <a:r>
              <a:rPr lang="zh-CN" altLang="zh-CN"/>
              <a:t>网络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70" y="2150776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>
            <a:endCxn id="9" idx="2"/>
          </p:cNvCxnSpPr>
          <p:nvPr/>
        </p:nvCxnSpPr>
        <p:spPr>
          <a:xfrm flipV="1">
            <a:off x="2195736" y="4408344"/>
            <a:ext cx="1958419" cy="940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18" idx="0"/>
          </p:cNvCxnSpPr>
          <p:nvPr/>
        </p:nvCxnSpPr>
        <p:spPr>
          <a:xfrm flipV="1">
            <a:off x="5734595" y="3035009"/>
            <a:ext cx="531267" cy="66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2890906" y="3526004"/>
            <a:ext cx="4017216" cy="116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921260" y="3104159"/>
            <a:ext cx="3736741" cy="1624474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3797" y="4080014"/>
            <a:ext cx="560715" cy="328330"/>
          </a:xfrm>
          <a:prstGeom prst="rect">
            <a:avLst/>
          </a:prstGeom>
          <a:noFill/>
        </p:spPr>
      </p:pic>
      <p:pic>
        <p:nvPicPr>
          <p:cNvPr id="10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7407" y="4527564"/>
            <a:ext cx="560715" cy="328330"/>
          </a:xfrm>
          <a:prstGeom prst="rect">
            <a:avLst/>
          </a:prstGeom>
          <a:noFill/>
        </p:spPr>
      </p:pic>
      <p:pic>
        <p:nvPicPr>
          <p:cNvPr id="11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844" y="3041921"/>
            <a:ext cx="560715" cy="328330"/>
          </a:xfrm>
          <a:prstGeom prst="rect">
            <a:avLst/>
          </a:prstGeom>
          <a:noFill/>
        </p:spPr>
      </p:pic>
      <p:pic>
        <p:nvPicPr>
          <p:cNvPr id="12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4650" y="3231668"/>
            <a:ext cx="560715" cy="328330"/>
          </a:xfrm>
          <a:prstGeom prst="rect">
            <a:avLst/>
          </a:prstGeom>
          <a:noFill/>
        </p:spPr>
      </p:pic>
      <p:pic>
        <p:nvPicPr>
          <p:cNvPr id="13" name="Picture 4" descr="计算机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0799" y="3363339"/>
            <a:ext cx="414404" cy="7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云形 13"/>
          <p:cNvSpPr/>
          <p:nvPr/>
        </p:nvSpPr>
        <p:spPr>
          <a:xfrm>
            <a:off x="5648595" y="1946074"/>
            <a:ext cx="2452110" cy="114075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IP</a:t>
            </a:r>
            <a:r>
              <a:rPr lang="zh-CN" altLang="en-US" sz="1600">
                <a:solidFill>
                  <a:schemeClr val="tx1"/>
                </a:solidFill>
              </a:rPr>
              <a:t>网络</a:t>
            </a:r>
          </a:p>
        </p:txBody>
      </p:sp>
      <p:pic>
        <p:nvPicPr>
          <p:cNvPr id="15" name="Picture 114" descr="抽象图标06黄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80099" y="2934119"/>
            <a:ext cx="385763" cy="385762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18" y="3709056"/>
            <a:ext cx="850675" cy="1169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直接连接符 16"/>
          <p:cNvCxnSpPr>
            <a:endCxn id="22" idx="2"/>
          </p:cNvCxnSpPr>
          <p:nvPr/>
        </p:nvCxnSpPr>
        <p:spPr>
          <a:xfrm flipH="1" flipV="1">
            <a:off x="4551407" y="2920353"/>
            <a:ext cx="1890136" cy="16072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52" descr="抽象图标5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4237" y="3698454"/>
            <a:ext cx="560715" cy="328330"/>
          </a:xfrm>
          <a:prstGeom prst="rect">
            <a:avLst/>
          </a:prstGeom>
          <a:noFill/>
        </p:spPr>
      </p:pic>
      <p:sp>
        <p:nvSpPr>
          <p:cNvPr id="19" name="Text Box 253"/>
          <p:cNvSpPr txBox="1">
            <a:spLocks noChangeArrowheads="1"/>
          </p:cNvSpPr>
          <p:nvPr/>
        </p:nvSpPr>
        <p:spPr bwMode="auto">
          <a:xfrm>
            <a:off x="7658001" y="4080014"/>
            <a:ext cx="9781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en-US" altLang="zh-CN" sz="1200">
                <a:latin typeface="Times New Roman" pitchFamily="18" charset="0"/>
              </a:rPr>
              <a:t>AAA</a:t>
            </a:r>
            <a:r>
              <a:rPr kumimoji="1" lang="zh-CN" altLang="en-US" sz="1200">
                <a:latin typeface="Times New Roman" pitchFamily="18" charset="0"/>
              </a:rPr>
              <a:t>服务器</a:t>
            </a:r>
          </a:p>
        </p:txBody>
      </p:sp>
      <p:sp>
        <p:nvSpPr>
          <p:cNvPr id="20" name="Text Box 253"/>
          <p:cNvSpPr txBox="1">
            <a:spLocks noChangeArrowheads="1"/>
          </p:cNvSpPr>
          <p:nvPr/>
        </p:nvSpPr>
        <p:spPr bwMode="auto">
          <a:xfrm>
            <a:off x="1543569" y="5808570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基站</a:t>
            </a:r>
          </a:p>
        </p:txBody>
      </p:sp>
      <p:sp>
        <p:nvSpPr>
          <p:cNvPr id="21" name="Text Box 253"/>
          <p:cNvSpPr txBox="1">
            <a:spLocks noChangeArrowheads="1"/>
          </p:cNvSpPr>
          <p:nvPr/>
        </p:nvSpPr>
        <p:spPr bwMode="auto">
          <a:xfrm>
            <a:off x="3243367" y="556251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400">
                <a:latin typeface="Times New Roman" pitchFamily="18" charset="0"/>
              </a:rPr>
              <a:t>一个子网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00" y="2177560"/>
            <a:ext cx="540213" cy="742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25" y="4820804"/>
            <a:ext cx="255742" cy="49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22" y="4218513"/>
            <a:ext cx="1209538" cy="166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53" y="5195663"/>
            <a:ext cx="272905" cy="523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 Box 253"/>
          <p:cNvSpPr txBox="1">
            <a:spLocks noChangeArrowheads="1"/>
          </p:cNvSpPr>
          <p:nvPr/>
        </p:nvSpPr>
        <p:spPr bwMode="auto">
          <a:xfrm>
            <a:off x="3788167" y="4508119"/>
            <a:ext cx="9541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200">
                <a:latin typeface="Times New Roman" pitchFamily="18" charset="0"/>
              </a:rPr>
              <a:t>接入路由器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485" y="5311023"/>
            <a:ext cx="262406" cy="50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椭圆 27"/>
          <p:cNvSpPr/>
          <p:nvPr/>
        </p:nvSpPr>
        <p:spPr>
          <a:xfrm>
            <a:off x="683568" y="4728633"/>
            <a:ext cx="4485991" cy="1457178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843755" y="2418290"/>
            <a:ext cx="2132169" cy="901591"/>
          </a:xfrm>
          <a:prstGeom prst="ellipse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5"/>
            <a:endCxn id="4" idx="2"/>
          </p:cNvCxnSpPr>
          <p:nvPr/>
        </p:nvCxnSpPr>
        <p:spPr>
          <a:xfrm flipH="1" flipV="1">
            <a:off x="3501377" y="2893569"/>
            <a:ext cx="1162298" cy="294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53"/>
          <p:cNvSpPr txBox="1">
            <a:spLocks noChangeArrowheads="1"/>
          </p:cNvSpPr>
          <p:nvPr/>
        </p:nvSpPr>
        <p:spPr bwMode="auto">
          <a:xfrm>
            <a:off x="3231270" y="2998281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1400">
                <a:latin typeface="Times New Roman" pitchFamily="18" charset="0"/>
              </a:rPr>
              <a:t>一个子网</a:t>
            </a:r>
          </a:p>
        </p:txBody>
      </p:sp>
    </p:spTree>
    <p:extLst>
      <p:ext uri="{BB962C8B-B14F-4D97-AF65-F5344CB8AC3E}">
        <p14:creationId xmlns:p14="http://schemas.microsoft.com/office/powerpoint/2010/main" val="253475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2.2</a:t>
            </a:r>
            <a:r>
              <a:rPr lang="zh-CN" altLang="zh-CN"/>
              <a:t>数据通信基础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数据通信模型</a:t>
            </a:r>
            <a:endParaRPr lang="en-US" altLang="zh-CN"/>
          </a:p>
          <a:p>
            <a:r>
              <a:rPr lang="zh-CN" altLang="zh-CN"/>
              <a:t>数据通信一些常用术语</a:t>
            </a:r>
            <a:endParaRPr lang="en-US" altLang="zh-CN"/>
          </a:p>
          <a:p>
            <a:r>
              <a:rPr lang="zh-CN" altLang="zh-CN"/>
              <a:t>模拟信号和数字信号</a:t>
            </a:r>
            <a:endParaRPr lang="en-US" altLang="zh-CN"/>
          </a:p>
          <a:p>
            <a:r>
              <a:rPr lang="zh-CN" altLang="en-US"/>
              <a:t>模拟信号转换成数字信号</a:t>
            </a:r>
          </a:p>
        </p:txBody>
      </p:sp>
    </p:spTree>
    <p:extLst>
      <p:ext uri="{BB962C8B-B14F-4D97-AF65-F5344CB8AC3E}">
        <p14:creationId xmlns:p14="http://schemas.microsoft.com/office/powerpoint/2010/main" val="55912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2.2.1</a:t>
            </a:r>
            <a:r>
              <a:rPr lang="zh-CN" altLang="zh-CN"/>
              <a:t>数据通信模型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583279" y="1908749"/>
            <a:ext cx="5010529" cy="0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882" y="1469375"/>
            <a:ext cx="845116" cy="74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9" descr="抽象图标3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9681" y="1719201"/>
            <a:ext cx="963624" cy="439844"/>
          </a:xfrm>
          <a:prstGeom prst="rect">
            <a:avLst/>
          </a:prstGeom>
          <a:noFill/>
        </p:spPr>
      </p:pic>
      <p:grpSp>
        <p:nvGrpSpPr>
          <p:cNvPr id="7" name="组合 6"/>
          <p:cNvGrpSpPr/>
          <p:nvPr/>
        </p:nvGrpSpPr>
        <p:grpSpPr>
          <a:xfrm>
            <a:off x="1877205" y="1783771"/>
            <a:ext cx="752610" cy="250971"/>
            <a:chOff x="-335549" y="3212976"/>
            <a:chExt cx="2653342" cy="687805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480033" y="1783771"/>
            <a:ext cx="752610" cy="250971"/>
            <a:chOff x="-335549" y="3212976"/>
            <a:chExt cx="2653342" cy="687805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849528" y="1763595"/>
            <a:ext cx="752610" cy="250971"/>
            <a:chOff x="-335549" y="3212976"/>
            <a:chExt cx="2653342" cy="687805"/>
          </a:xfrm>
        </p:grpSpPr>
        <p:cxnSp>
          <p:nvCxnSpPr>
            <p:cNvPr id="28" name="直接连接符 2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452356" y="1763595"/>
            <a:ext cx="752610" cy="250971"/>
            <a:chOff x="-335549" y="3212976"/>
            <a:chExt cx="2653342" cy="687805"/>
          </a:xfrm>
        </p:grpSpPr>
        <p:cxnSp>
          <p:nvCxnSpPr>
            <p:cNvPr id="38" name="直接连接符 3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077870" y="13986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91203" y="13986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038" y="233607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50" name="TextBox 49"/>
          <p:cNvSpPr txBox="1"/>
          <p:nvPr/>
        </p:nvSpPr>
        <p:spPr>
          <a:xfrm>
            <a:off x="6482038" y="2336079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 b="1"/>
              <a:t>B</a:t>
            </a:r>
            <a:endParaRPr lang="zh-CN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3599681" y="139860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集线器或交换机</a:t>
            </a: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950178" y="3694769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37" y="3281604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1244104" y="3586637"/>
            <a:ext cx="752610" cy="250971"/>
            <a:chOff x="-335549" y="3212976"/>
            <a:chExt cx="2653342" cy="687805"/>
          </a:xfrm>
        </p:grpSpPr>
        <p:cxnSp>
          <p:nvCxnSpPr>
            <p:cNvPr id="55" name="直接连接符 54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1846932" y="3586637"/>
            <a:ext cx="752610" cy="250971"/>
            <a:chOff x="-335549" y="3212976"/>
            <a:chExt cx="2653342" cy="687805"/>
          </a:xfrm>
        </p:grpSpPr>
        <p:cxnSp>
          <p:nvCxnSpPr>
            <p:cNvPr id="65" name="直接连接符 64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1444769" y="31390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1201" y="4251014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76" name="TextBox 75"/>
          <p:cNvSpPr txBox="1"/>
          <p:nvPr/>
        </p:nvSpPr>
        <p:spPr>
          <a:xfrm>
            <a:off x="2780153" y="31390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调制解调器</a:t>
            </a: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72" y="3527506"/>
            <a:ext cx="815199" cy="2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8" name="直接连接符 77"/>
          <p:cNvCxnSpPr/>
          <p:nvPr/>
        </p:nvCxnSpPr>
        <p:spPr>
          <a:xfrm flipV="1">
            <a:off x="3633156" y="3697734"/>
            <a:ext cx="2088232" cy="2965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46"/>
          <p:cNvSpPr>
            <a:spLocks/>
          </p:cNvSpPr>
          <p:nvPr/>
        </p:nvSpPr>
        <p:spPr bwMode="auto">
          <a:xfrm>
            <a:off x="4410868" y="3476052"/>
            <a:ext cx="38565" cy="214698"/>
          </a:xfrm>
          <a:custGeom>
            <a:avLst/>
            <a:gdLst>
              <a:gd name="T0" fmla="*/ 0 w 38"/>
              <a:gd name="T1" fmla="*/ 2147483647 h 290"/>
              <a:gd name="T2" fmla="*/ 2147483647 w 38"/>
              <a:gd name="T3" fmla="*/ 2147483647 h 290"/>
              <a:gd name="T4" fmla="*/ 2147483647 w 38"/>
              <a:gd name="T5" fmla="*/ 2147483647 h 290"/>
              <a:gd name="T6" fmla="*/ 2147483647 w 38"/>
              <a:gd name="T7" fmla="*/ 2147483647 h 290"/>
              <a:gd name="T8" fmla="*/ 2147483647 w 38"/>
              <a:gd name="T9" fmla="*/ 2147483647 h 290"/>
              <a:gd name="T10" fmla="*/ 2147483647 w 38"/>
              <a:gd name="T11" fmla="*/ 2147483647 h 290"/>
              <a:gd name="T12" fmla="*/ 2147483647 w 38"/>
              <a:gd name="T13" fmla="*/ 0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"/>
              <a:gd name="T22" fmla="*/ 0 h 290"/>
              <a:gd name="T23" fmla="*/ 38 w 38"/>
              <a:gd name="T24" fmla="*/ 290 h 2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" h="290">
                <a:moveTo>
                  <a:pt x="0" y="290"/>
                </a:moveTo>
                <a:lnTo>
                  <a:pt x="26" y="40"/>
                </a:lnTo>
                <a:lnTo>
                  <a:pt x="27" y="28"/>
                </a:lnTo>
                <a:lnTo>
                  <a:pt x="28" y="19"/>
                </a:lnTo>
                <a:lnTo>
                  <a:pt x="30" y="11"/>
                </a:lnTo>
                <a:lnTo>
                  <a:pt x="33" y="4"/>
                </a:lnTo>
                <a:lnTo>
                  <a:pt x="38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Freeform 47"/>
          <p:cNvSpPr>
            <a:spLocks/>
          </p:cNvSpPr>
          <p:nvPr/>
        </p:nvSpPr>
        <p:spPr bwMode="auto">
          <a:xfrm>
            <a:off x="4450448" y="3478272"/>
            <a:ext cx="88292" cy="393119"/>
          </a:xfrm>
          <a:custGeom>
            <a:avLst/>
            <a:gdLst>
              <a:gd name="T0" fmla="*/ 0 w 87"/>
              <a:gd name="T1" fmla="*/ 0 h 709"/>
              <a:gd name="T2" fmla="*/ 2147483647 w 87"/>
              <a:gd name="T3" fmla="*/ 2147483647 h 709"/>
              <a:gd name="T4" fmla="*/ 2147483647 w 87"/>
              <a:gd name="T5" fmla="*/ 2147483647 h 709"/>
              <a:gd name="T6" fmla="*/ 2147483647 w 87"/>
              <a:gd name="T7" fmla="*/ 2147483647 h 709"/>
              <a:gd name="T8" fmla="*/ 2147483647 w 87"/>
              <a:gd name="T9" fmla="*/ 2147483647 h 709"/>
              <a:gd name="T10" fmla="*/ 2147483647 w 87"/>
              <a:gd name="T11" fmla="*/ 2147483647 h 709"/>
              <a:gd name="T12" fmla="*/ 2147483647 w 87"/>
              <a:gd name="T13" fmla="*/ 2147483647 h 709"/>
              <a:gd name="T14" fmla="*/ 2147483647 w 87"/>
              <a:gd name="T15" fmla="*/ 2147483647 h 709"/>
              <a:gd name="T16" fmla="*/ 2147483647 w 87"/>
              <a:gd name="T17" fmla="*/ 2147483647 h 709"/>
              <a:gd name="T18" fmla="*/ 2147483647 w 87"/>
              <a:gd name="T19" fmla="*/ 2147483647 h 709"/>
              <a:gd name="T20" fmla="*/ 2147483647 w 87"/>
              <a:gd name="T21" fmla="*/ 2147483647 h 709"/>
              <a:gd name="T22" fmla="*/ 2147483647 w 87"/>
              <a:gd name="T23" fmla="*/ 2147483647 h 709"/>
              <a:gd name="T24" fmla="*/ 2147483647 w 87"/>
              <a:gd name="T25" fmla="*/ 2147483647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709"/>
              <a:gd name="T41" fmla="*/ 87 w 87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6" y="59"/>
                </a:lnTo>
                <a:lnTo>
                  <a:pt x="43" y="651"/>
                </a:lnTo>
                <a:lnTo>
                  <a:pt x="46" y="684"/>
                </a:lnTo>
                <a:lnTo>
                  <a:pt x="48" y="694"/>
                </a:lnTo>
                <a:lnTo>
                  <a:pt x="53" y="704"/>
                </a:lnTo>
                <a:lnTo>
                  <a:pt x="58" y="708"/>
                </a:lnTo>
                <a:lnTo>
                  <a:pt x="64" y="700"/>
                </a:lnTo>
                <a:lnTo>
                  <a:pt x="68" y="684"/>
                </a:lnTo>
                <a:lnTo>
                  <a:pt x="86" y="38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1" name="Group 48"/>
          <p:cNvGrpSpPr>
            <a:grpSpLocks/>
          </p:cNvGrpSpPr>
          <p:nvPr/>
        </p:nvGrpSpPr>
        <p:grpSpPr bwMode="auto">
          <a:xfrm>
            <a:off x="4538741" y="3476052"/>
            <a:ext cx="120768" cy="395340"/>
            <a:chOff x="1557" y="2272"/>
            <a:chExt cx="119" cy="713"/>
          </a:xfrm>
        </p:grpSpPr>
        <p:sp>
          <p:nvSpPr>
            <p:cNvPr id="82" name="Freeform 49"/>
            <p:cNvSpPr>
              <a:spLocks/>
            </p:cNvSpPr>
            <p:nvPr/>
          </p:nvSpPr>
          <p:spPr bwMode="auto">
            <a:xfrm>
              <a:off x="1557" y="2272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50"/>
            <p:cNvSpPr>
              <a:spLocks/>
            </p:cNvSpPr>
            <p:nvPr/>
          </p:nvSpPr>
          <p:spPr bwMode="auto">
            <a:xfrm>
              <a:off x="1590" y="2276"/>
              <a:ext cx="86" cy="709"/>
            </a:xfrm>
            <a:custGeom>
              <a:avLst/>
              <a:gdLst>
                <a:gd name="T0" fmla="*/ 0 w 86"/>
                <a:gd name="T1" fmla="*/ 0 h 709"/>
                <a:gd name="T2" fmla="*/ 7 w 86"/>
                <a:gd name="T3" fmla="*/ 4 h 709"/>
                <a:gd name="T4" fmla="*/ 12 w 86"/>
                <a:gd name="T5" fmla="*/ 16 h 709"/>
                <a:gd name="T6" fmla="*/ 14 w 86"/>
                <a:gd name="T7" fmla="*/ 33 h 709"/>
                <a:gd name="T8" fmla="*/ 15 w 86"/>
                <a:gd name="T9" fmla="*/ 59 h 709"/>
                <a:gd name="T10" fmla="*/ 43 w 86"/>
                <a:gd name="T11" fmla="*/ 651 h 709"/>
                <a:gd name="T12" fmla="*/ 45 w 86"/>
                <a:gd name="T13" fmla="*/ 684 h 709"/>
                <a:gd name="T14" fmla="*/ 47 w 86"/>
                <a:gd name="T15" fmla="*/ 694 h 709"/>
                <a:gd name="T16" fmla="*/ 53 w 86"/>
                <a:gd name="T17" fmla="*/ 704 h 709"/>
                <a:gd name="T18" fmla="*/ 57 w 86"/>
                <a:gd name="T19" fmla="*/ 708 h 709"/>
                <a:gd name="T20" fmla="*/ 63 w 86"/>
                <a:gd name="T21" fmla="*/ 700 h 709"/>
                <a:gd name="T22" fmla="*/ 67 w 86"/>
                <a:gd name="T23" fmla="*/ 684 h 709"/>
                <a:gd name="T24" fmla="*/ 85 w 86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09"/>
                <a:gd name="T41" fmla="*/ 86 w 86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3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3" y="704"/>
                  </a:lnTo>
                  <a:lnTo>
                    <a:pt x="57" y="708"/>
                  </a:lnTo>
                  <a:lnTo>
                    <a:pt x="63" y="700"/>
                  </a:lnTo>
                  <a:lnTo>
                    <a:pt x="67" y="684"/>
                  </a:lnTo>
                  <a:lnTo>
                    <a:pt x="85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Freeform 51"/>
          <p:cNvSpPr>
            <a:spLocks/>
          </p:cNvSpPr>
          <p:nvPr/>
        </p:nvSpPr>
        <p:spPr bwMode="auto">
          <a:xfrm>
            <a:off x="4657480" y="3473090"/>
            <a:ext cx="35520" cy="217659"/>
          </a:xfrm>
          <a:custGeom>
            <a:avLst/>
            <a:gdLst>
              <a:gd name="T0" fmla="*/ 0 w 35"/>
              <a:gd name="T1" fmla="*/ 2147483647 h 294"/>
              <a:gd name="T2" fmla="*/ 2147483647 w 35"/>
              <a:gd name="T3" fmla="*/ 2147483647 h 294"/>
              <a:gd name="T4" fmla="*/ 2147483647 w 35"/>
              <a:gd name="T5" fmla="*/ 2147483647 h 294"/>
              <a:gd name="T6" fmla="*/ 2147483647 w 35"/>
              <a:gd name="T7" fmla="*/ 2147483647 h 294"/>
              <a:gd name="T8" fmla="*/ 2147483647 w 35"/>
              <a:gd name="T9" fmla="*/ 2147483647 h 294"/>
              <a:gd name="T10" fmla="*/ 2147483647 w 35"/>
              <a:gd name="T11" fmla="*/ 2147483647 h 294"/>
              <a:gd name="T12" fmla="*/ 2147483647 w 35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94"/>
              <a:gd name="T23" fmla="*/ 35 w 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94">
                <a:moveTo>
                  <a:pt x="0" y="294"/>
                </a:moveTo>
                <a:lnTo>
                  <a:pt x="22" y="40"/>
                </a:lnTo>
                <a:lnTo>
                  <a:pt x="24" y="28"/>
                </a:lnTo>
                <a:lnTo>
                  <a:pt x="25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Freeform 52"/>
          <p:cNvSpPr>
            <a:spLocks/>
          </p:cNvSpPr>
          <p:nvPr/>
        </p:nvSpPr>
        <p:spPr bwMode="auto">
          <a:xfrm>
            <a:off x="4694014" y="3475311"/>
            <a:ext cx="86263" cy="393119"/>
          </a:xfrm>
          <a:custGeom>
            <a:avLst/>
            <a:gdLst>
              <a:gd name="T0" fmla="*/ 0 w 85"/>
              <a:gd name="T1" fmla="*/ 0 h 709"/>
              <a:gd name="T2" fmla="*/ 2147483647 w 85"/>
              <a:gd name="T3" fmla="*/ 2147483647 h 709"/>
              <a:gd name="T4" fmla="*/ 2147483647 w 85"/>
              <a:gd name="T5" fmla="*/ 2147483647 h 709"/>
              <a:gd name="T6" fmla="*/ 2147483647 w 85"/>
              <a:gd name="T7" fmla="*/ 2147483647 h 709"/>
              <a:gd name="T8" fmla="*/ 2147483647 w 85"/>
              <a:gd name="T9" fmla="*/ 2147483647 h 709"/>
              <a:gd name="T10" fmla="*/ 2147483647 w 85"/>
              <a:gd name="T11" fmla="*/ 2147483647 h 709"/>
              <a:gd name="T12" fmla="*/ 2147483647 w 85"/>
              <a:gd name="T13" fmla="*/ 2147483647 h 709"/>
              <a:gd name="T14" fmla="*/ 2147483647 w 85"/>
              <a:gd name="T15" fmla="*/ 2147483647 h 709"/>
              <a:gd name="T16" fmla="*/ 2147483647 w 85"/>
              <a:gd name="T17" fmla="*/ 2147483647 h 709"/>
              <a:gd name="T18" fmla="*/ 2147483647 w 85"/>
              <a:gd name="T19" fmla="*/ 2147483647 h 709"/>
              <a:gd name="T20" fmla="*/ 2147483647 w 85"/>
              <a:gd name="T21" fmla="*/ 2147483647 h 709"/>
              <a:gd name="T22" fmla="*/ 2147483647 w 85"/>
              <a:gd name="T23" fmla="*/ 2147483647 h 709"/>
              <a:gd name="T24" fmla="*/ 2147483647 w 85"/>
              <a:gd name="T25" fmla="*/ 2147483647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709"/>
              <a:gd name="T41" fmla="*/ 85 w 85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5" y="59"/>
                </a:lnTo>
                <a:lnTo>
                  <a:pt x="42" y="651"/>
                </a:lnTo>
                <a:lnTo>
                  <a:pt x="45" y="684"/>
                </a:lnTo>
                <a:lnTo>
                  <a:pt x="47" y="694"/>
                </a:lnTo>
                <a:lnTo>
                  <a:pt x="52" y="704"/>
                </a:lnTo>
                <a:lnTo>
                  <a:pt x="57" y="708"/>
                </a:lnTo>
                <a:lnTo>
                  <a:pt x="62" y="700"/>
                </a:lnTo>
                <a:lnTo>
                  <a:pt x="66" y="684"/>
                </a:lnTo>
                <a:lnTo>
                  <a:pt x="84" y="38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Freeform 53"/>
          <p:cNvSpPr>
            <a:spLocks/>
          </p:cNvSpPr>
          <p:nvPr/>
        </p:nvSpPr>
        <p:spPr bwMode="auto">
          <a:xfrm>
            <a:off x="4779262" y="3473090"/>
            <a:ext cx="35520" cy="206554"/>
          </a:xfrm>
          <a:custGeom>
            <a:avLst/>
            <a:gdLst>
              <a:gd name="T0" fmla="*/ 0 w 35"/>
              <a:gd name="T1" fmla="*/ 2147483647 h 279"/>
              <a:gd name="T2" fmla="*/ 2147483647 w 35"/>
              <a:gd name="T3" fmla="*/ 2147483647 h 279"/>
              <a:gd name="T4" fmla="*/ 2147483647 w 35"/>
              <a:gd name="T5" fmla="*/ 2147483647 h 279"/>
              <a:gd name="T6" fmla="*/ 2147483647 w 35"/>
              <a:gd name="T7" fmla="*/ 2147483647 h 279"/>
              <a:gd name="T8" fmla="*/ 2147483647 w 35"/>
              <a:gd name="T9" fmla="*/ 2147483647 h 279"/>
              <a:gd name="T10" fmla="*/ 2147483647 w 35"/>
              <a:gd name="T11" fmla="*/ 2147483647 h 279"/>
              <a:gd name="T12" fmla="*/ 2147483647 w 35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79"/>
              <a:gd name="T23" fmla="*/ 35 w 35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79">
                <a:moveTo>
                  <a:pt x="0" y="279"/>
                </a:moveTo>
                <a:lnTo>
                  <a:pt x="22" y="40"/>
                </a:lnTo>
                <a:lnTo>
                  <a:pt x="23" y="28"/>
                </a:lnTo>
                <a:lnTo>
                  <a:pt x="24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54"/>
          <p:cNvSpPr>
            <a:spLocks/>
          </p:cNvSpPr>
          <p:nvPr/>
        </p:nvSpPr>
        <p:spPr bwMode="auto">
          <a:xfrm>
            <a:off x="4815797" y="3475311"/>
            <a:ext cx="97427" cy="392379"/>
          </a:xfrm>
          <a:custGeom>
            <a:avLst/>
            <a:gdLst>
              <a:gd name="T0" fmla="*/ 0 w 96"/>
              <a:gd name="T1" fmla="*/ 0 h 530"/>
              <a:gd name="T2" fmla="*/ 2147483647 w 96"/>
              <a:gd name="T3" fmla="*/ 2147483647 h 530"/>
              <a:gd name="T4" fmla="*/ 2147483647 w 96"/>
              <a:gd name="T5" fmla="*/ 2147483647 h 530"/>
              <a:gd name="T6" fmla="*/ 2147483647 w 96"/>
              <a:gd name="T7" fmla="*/ 2147483647 h 530"/>
              <a:gd name="T8" fmla="*/ 2147483647 w 96"/>
              <a:gd name="T9" fmla="*/ 2147483647 h 530"/>
              <a:gd name="T10" fmla="*/ 2147483647 w 96"/>
              <a:gd name="T11" fmla="*/ 2147483647 h 530"/>
              <a:gd name="T12" fmla="*/ 2147483647 w 96"/>
              <a:gd name="T13" fmla="*/ 2147483647 h 530"/>
              <a:gd name="T14" fmla="*/ 2147483647 w 96"/>
              <a:gd name="T15" fmla="*/ 2147483647 h 530"/>
              <a:gd name="T16" fmla="*/ 2147483647 w 96"/>
              <a:gd name="T17" fmla="*/ 2147483647 h 530"/>
              <a:gd name="T18" fmla="*/ 2147483647 w 96"/>
              <a:gd name="T19" fmla="*/ 2147483647 h 530"/>
              <a:gd name="T20" fmla="*/ 2147483647 w 96"/>
              <a:gd name="T21" fmla="*/ 2147483647 h 530"/>
              <a:gd name="T22" fmla="*/ 2147483647 w 96"/>
              <a:gd name="T23" fmla="*/ 2147483647 h 530"/>
              <a:gd name="T24" fmla="*/ 2147483647 w 96"/>
              <a:gd name="T25" fmla="*/ 2147483647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30"/>
              <a:gd name="T41" fmla="*/ 96 w 9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96" y="285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8" name="Group 81"/>
          <p:cNvGrpSpPr>
            <a:grpSpLocks/>
          </p:cNvGrpSpPr>
          <p:nvPr/>
        </p:nvGrpSpPr>
        <p:grpSpPr bwMode="auto">
          <a:xfrm>
            <a:off x="3928811" y="3482714"/>
            <a:ext cx="483073" cy="393859"/>
            <a:chOff x="956" y="2283"/>
            <a:chExt cx="476" cy="711"/>
          </a:xfrm>
        </p:grpSpPr>
        <p:sp>
          <p:nvSpPr>
            <p:cNvPr id="89" name="Freeform 82"/>
            <p:cNvSpPr>
              <a:spLocks/>
            </p:cNvSpPr>
            <p:nvPr/>
          </p:nvSpPr>
          <p:spPr bwMode="auto">
            <a:xfrm>
              <a:off x="956" y="2284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3"/>
            <p:cNvSpPr>
              <a:spLocks/>
            </p:cNvSpPr>
            <p:nvPr/>
          </p:nvSpPr>
          <p:spPr bwMode="auto">
            <a:xfrm>
              <a:off x="1022" y="2283"/>
              <a:ext cx="171" cy="711"/>
            </a:xfrm>
            <a:custGeom>
              <a:avLst/>
              <a:gdLst>
                <a:gd name="T0" fmla="*/ 0 w 171"/>
                <a:gd name="T1" fmla="*/ 0 h 711"/>
                <a:gd name="T2" fmla="*/ 14 w 171"/>
                <a:gd name="T3" fmla="*/ 4 h 711"/>
                <a:gd name="T4" fmla="*/ 24 w 171"/>
                <a:gd name="T5" fmla="*/ 16 h 711"/>
                <a:gd name="T6" fmla="*/ 28 w 171"/>
                <a:gd name="T7" fmla="*/ 33 h 711"/>
                <a:gd name="T8" fmla="*/ 31 w 171"/>
                <a:gd name="T9" fmla="*/ 59 h 711"/>
                <a:gd name="T10" fmla="*/ 85 w 171"/>
                <a:gd name="T11" fmla="*/ 653 h 711"/>
                <a:gd name="T12" fmla="*/ 90 w 171"/>
                <a:gd name="T13" fmla="*/ 686 h 711"/>
                <a:gd name="T14" fmla="*/ 95 w 171"/>
                <a:gd name="T15" fmla="*/ 696 h 711"/>
                <a:gd name="T16" fmla="*/ 106 w 171"/>
                <a:gd name="T17" fmla="*/ 706 h 711"/>
                <a:gd name="T18" fmla="*/ 115 w 171"/>
                <a:gd name="T19" fmla="*/ 710 h 711"/>
                <a:gd name="T20" fmla="*/ 126 w 171"/>
                <a:gd name="T21" fmla="*/ 702 h 711"/>
                <a:gd name="T22" fmla="*/ 134 w 171"/>
                <a:gd name="T23" fmla="*/ 686 h 711"/>
                <a:gd name="T24" fmla="*/ 170 w 171"/>
                <a:gd name="T25" fmla="*/ 381 h 7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11"/>
                <a:gd name="T41" fmla="*/ 171 w 171"/>
                <a:gd name="T42" fmla="*/ 711 h 7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11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3"/>
                  </a:lnTo>
                  <a:lnTo>
                    <a:pt x="90" y="686"/>
                  </a:lnTo>
                  <a:lnTo>
                    <a:pt x="95" y="696"/>
                  </a:lnTo>
                  <a:lnTo>
                    <a:pt x="106" y="706"/>
                  </a:lnTo>
                  <a:lnTo>
                    <a:pt x="115" y="710"/>
                  </a:lnTo>
                  <a:lnTo>
                    <a:pt x="126" y="702"/>
                  </a:lnTo>
                  <a:lnTo>
                    <a:pt x="134" y="686"/>
                  </a:lnTo>
                  <a:lnTo>
                    <a:pt x="170" y="381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84"/>
            <p:cNvSpPr>
              <a:spLocks/>
            </p:cNvSpPr>
            <p:nvPr/>
          </p:nvSpPr>
          <p:spPr bwMode="auto">
            <a:xfrm>
              <a:off x="1194" y="2290"/>
              <a:ext cx="66" cy="36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85"/>
            <p:cNvSpPr>
              <a:spLocks/>
            </p:cNvSpPr>
            <p:nvPr/>
          </p:nvSpPr>
          <p:spPr bwMode="auto">
            <a:xfrm>
              <a:off x="1261" y="2285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Group 86"/>
          <p:cNvGrpSpPr>
            <a:grpSpLocks/>
          </p:cNvGrpSpPr>
          <p:nvPr/>
        </p:nvGrpSpPr>
        <p:grpSpPr bwMode="auto">
          <a:xfrm>
            <a:off x="4916267" y="3476052"/>
            <a:ext cx="483073" cy="395340"/>
            <a:chOff x="1929" y="2272"/>
            <a:chExt cx="476" cy="713"/>
          </a:xfrm>
        </p:grpSpPr>
        <p:grpSp>
          <p:nvGrpSpPr>
            <p:cNvPr id="94" name="Group 87"/>
            <p:cNvGrpSpPr>
              <a:grpSpLocks/>
            </p:cNvGrpSpPr>
            <p:nvPr/>
          </p:nvGrpSpPr>
          <p:grpSpPr bwMode="auto">
            <a:xfrm>
              <a:off x="1929" y="2272"/>
              <a:ext cx="238" cy="713"/>
              <a:chOff x="1929" y="2272"/>
              <a:chExt cx="238" cy="713"/>
            </a:xfrm>
          </p:grpSpPr>
          <p:sp>
            <p:nvSpPr>
              <p:cNvPr id="98" name="Freeform 88"/>
              <p:cNvSpPr>
                <a:spLocks/>
              </p:cNvSpPr>
              <p:nvPr/>
            </p:nvSpPr>
            <p:spPr bwMode="auto">
              <a:xfrm>
                <a:off x="1929" y="2272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Freeform 89"/>
              <p:cNvSpPr>
                <a:spLocks/>
              </p:cNvSpPr>
              <p:nvPr/>
            </p:nvSpPr>
            <p:spPr bwMode="auto">
              <a:xfrm>
                <a:off x="1995" y="2276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5" name="Group 90"/>
            <p:cNvGrpSpPr>
              <a:grpSpLocks/>
            </p:cNvGrpSpPr>
            <p:nvPr/>
          </p:nvGrpSpPr>
          <p:grpSpPr bwMode="auto">
            <a:xfrm>
              <a:off x="2169" y="2272"/>
              <a:ext cx="236" cy="713"/>
              <a:chOff x="2169" y="2272"/>
              <a:chExt cx="236" cy="713"/>
            </a:xfrm>
          </p:grpSpPr>
          <p:sp>
            <p:nvSpPr>
              <p:cNvPr id="96" name="Freeform 91"/>
              <p:cNvSpPr>
                <a:spLocks/>
              </p:cNvSpPr>
              <p:nvPr/>
            </p:nvSpPr>
            <p:spPr bwMode="auto">
              <a:xfrm>
                <a:off x="2169" y="2272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92"/>
              <p:cNvSpPr>
                <a:spLocks/>
              </p:cNvSpPr>
              <p:nvPr/>
            </p:nvSpPr>
            <p:spPr bwMode="auto">
              <a:xfrm>
                <a:off x="2234" y="2276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4238343" y="31390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模拟信号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11450" y="393024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52189" y="39583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电话线</a:t>
            </a:r>
          </a:p>
        </p:txBody>
      </p:sp>
      <p:pic>
        <p:nvPicPr>
          <p:cNvPr id="10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90" y="3554076"/>
            <a:ext cx="777942" cy="28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4" name="直接连接符 103"/>
          <p:cNvCxnSpPr/>
          <p:nvPr/>
        </p:nvCxnSpPr>
        <p:spPr>
          <a:xfrm flipV="1">
            <a:off x="6473223" y="3694769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6729500" y="3591730"/>
            <a:ext cx="752610" cy="250971"/>
            <a:chOff x="-335549" y="3212976"/>
            <a:chExt cx="2653342" cy="687805"/>
          </a:xfrm>
        </p:grpSpPr>
        <p:cxnSp>
          <p:nvCxnSpPr>
            <p:cNvPr id="106" name="直接连接符 105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7332328" y="3591730"/>
            <a:ext cx="752610" cy="250971"/>
            <a:chOff x="-335549" y="3212976"/>
            <a:chExt cx="2653342" cy="687805"/>
          </a:xfrm>
        </p:grpSpPr>
        <p:cxnSp>
          <p:nvCxnSpPr>
            <p:cNvPr id="116" name="直接连接符 115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/>
          <p:cNvSpPr txBox="1"/>
          <p:nvPr/>
        </p:nvSpPr>
        <p:spPr>
          <a:xfrm>
            <a:off x="6967814" y="31390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16495" y="39740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pic>
        <p:nvPicPr>
          <p:cNvPr id="127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123" y="3219175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" name="TextBox 127"/>
          <p:cNvSpPr txBox="1"/>
          <p:nvPr/>
        </p:nvSpPr>
        <p:spPr>
          <a:xfrm>
            <a:off x="5582658" y="314310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调制解调器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314652" y="4144819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B</a:t>
            </a:r>
            <a:endParaRPr lang="zh-CN" altLang="en-US" sz="1200" b="1"/>
          </a:p>
        </p:txBody>
      </p:sp>
      <p:pic>
        <p:nvPicPr>
          <p:cNvPr id="130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2452" y="1469375"/>
            <a:ext cx="845116" cy="748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" name="TextBox 130"/>
          <p:cNvSpPr txBox="1"/>
          <p:nvPr/>
        </p:nvSpPr>
        <p:spPr>
          <a:xfrm>
            <a:off x="2201690" y="208731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222918" y="20590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cxnSp>
        <p:nvCxnSpPr>
          <p:cNvPr id="133" name="直接箭头连接符 132"/>
          <p:cNvCxnSpPr/>
          <p:nvPr/>
        </p:nvCxnSpPr>
        <p:spPr>
          <a:xfrm flipH="1" flipV="1">
            <a:off x="4982233" y="3876574"/>
            <a:ext cx="556073" cy="33067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192308" y="423538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频分复用</a:t>
            </a: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1059442" y="5692100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01" y="5278935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7" name="组合 136"/>
          <p:cNvGrpSpPr/>
          <p:nvPr/>
        </p:nvGrpSpPr>
        <p:grpSpPr>
          <a:xfrm>
            <a:off x="1353368" y="5583968"/>
            <a:ext cx="752610" cy="250971"/>
            <a:chOff x="-335549" y="3212976"/>
            <a:chExt cx="2653342" cy="687805"/>
          </a:xfrm>
        </p:grpSpPr>
        <p:cxnSp>
          <p:nvCxnSpPr>
            <p:cNvPr id="138" name="直接连接符 13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组合 146"/>
          <p:cNvGrpSpPr/>
          <p:nvPr/>
        </p:nvGrpSpPr>
        <p:grpSpPr>
          <a:xfrm>
            <a:off x="1956196" y="5583968"/>
            <a:ext cx="752610" cy="250971"/>
            <a:chOff x="-335549" y="3212976"/>
            <a:chExt cx="2653342" cy="687805"/>
          </a:xfrm>
        </p:grpSpPr>
        <p:cxnSp>
          <p:nvCxnSpPr>
            <p:cNvPr id="148" name="直接连接符 14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1554033" y="51363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90465" y="624834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A</a:t>
            </a:r>
            <a:endParaRPr lang="zh-CN" altLang="en-US" sz="1200"/>
          </a:p>
        </p:txBody>
      </p:sp>
      <p:sp>
        <p:nvSpPr>
          <p:cNvPr id="159" name="TextBox 158"/>
          <p:cNvSpPr txBox="1"/>
          <p:nvPr/>
        </p:nvSpPr>
        <p:spPr>
          <a:xfrm>
            <a:off x="2889417" y="51363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光电转换器</a:t>
            </a:r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236" y="5524837"/>
            <a:ext cx="815199" cy="29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1" name="直接连接符 160"/>
          <p:cNvCxnSpPr/>
          <p:nvPr/>
        </p:nvCxnSpPr>
        <p:spPr>
          <a:xfrm flipV="1">
            <a:off x="3742420" y="5695065"/>
            <a:ext cx="2088232" cy="2965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4379570" y="514043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光信号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620714" y="592758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361453" y="595571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光纤线</a:t>
            </a:r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54" y="5551407"/>
            <a:ext cx="777942" cy="281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6" name="直接连接符 165"/>
          <p:cNvCxnSpPr/>
          <p:nvPr/>
        </p:nvCxnSpPr>
        <p:spPr>
          <a:xfrm flipV="1">
            <a:off x="6582487" y="5692100"/>
            <a:ext cx="1866794" cy="16846"/>
          </a:xfrm>
          <a:prstGeom prst="line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6838764" y="5589061"/>
            <a:ext cx="752610" cy="250971"/>
            <a:chOff x="-335549" y="3212976"/>
            <a:chExt cx="2653342" cy="687805"/>
          </a:xfrm>
        </p:grpSpPr>
        <p:cxnSp>
          <p:nvCxnSpPr>
            <p:cNvPr id="168" name="直接连接符 16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>
            <a:off x="7441592" y="5589061"/>
            <a:ext cx="752610" cy="250971"/>
            <a:chOff x="-335549" y="3212976"/>
            <a:chExt cx="2653342" cy="687805"/>
          </a:xfrm>
        </p:grpSpPr>
        <p:cxnSp>
          <p:nvCxnSpPr>
            <p:cNvPr id="178" name="直接连接符 177"/>
            <p:cNvCxnSpPr/>
            <p:nvPr/>
          </p:nvCxnSpPr>
          <p:spPr>
            <a:xfrm flipV="1">
              <a:off x="192510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flipV="1">
              <a:off x="720569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flipV="1">
              <a:off x="1248628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flipV="1">
              <a:off x="1776686" y="3212976"/>
              <a:ext cx="0" cy="6878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192510" y="3221416"/>
              <a:ext cx="5280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V="1">
              <a:off x="720569" y="3894346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flipV="1">
              <a:off x="1248628" y="3212976"/>
              <a:ext cx="528058" cy="30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1789734" y="3887911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-335549" y="3894345"/>
              <a:ext cx="528059" cy="64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7077078" y="513637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数字比特流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325759" y="59713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网线</a:t>
            </a:r>
          </a:p>
        </p:txBody>
      </p:sp>
      <p:pic>
        <p:nvPicPr>
          <p:cNvPr id="189" name="Picture 8" descr="计算机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5387" y="5216506"/>
            <a:ext cx="967452" cy="92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0" name="TextBox 189"/>
          <p:cNvSpPr txBox="1"/>
          <p:nvPr/>
        </p:nvSpPr>
        <p:spPr>
          <a:xfrm>
            <a:off x="8423916" y="6142150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计算机</a:t>
            </a:r>
            <a:r>
              <a:rPr lang="en-US" altLang="zh-CN" sz="1200"/>
              <a:t>B</a:t>
            </a:r>
            <a:endParaRPr lang="zh-CN" altLang="en-US" sz="1200" b="1"/>
          </a:p>
        </p:txBody>
      </p:sp>
      <p:cxnSp>
        <p:nvCxnSpPr>
          <p:cNvPr id="191" name="直接箭头连接符 190"/>
          <p:cNvCxnSpPr/>
          <p:nvPr/>
        </p:nvCxnSpPr>
        <p:spPr>
          <a:xfrm flipH="1" flipV="1">
            <a:off x="5091497" y="5873905"/>
            <a:ext cx="556073" cy="33067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301572" y="62327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波分复用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772930" y="521650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光电转换器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98897" y="9028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局域网通信模型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98897" y="275817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广域网通信模型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65891" y="4776033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广域网通信模型</a:t>
            </a:r>
          </a:p>
        </p:txBody>
      </p:sp>
    </p:spTree>
    <p:extLst>
      <p:ext uri="{BB962C8B-B14F-4D97-AF65-F5344CB8AC3E}">
        <p14:creationId xmlns:p14="http://schemas.microsoft.com/office/powerpoint/2010/main" val="251519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2.2.2</a:t>
            </a:r>
            <a:r>
              <a:rPr lang="zh-CN" altLang="zh-CN"/>
              <a:t>数据通信一些常用术语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/>
              <a:t>信息（</a:t>
            </a:r>
            <a:r>
              <a:rPr lang="en-US" altLang="zh-CN" sz="2000"/>
              <a:t>message</a:t>
            </a:r>
            <a:r>
              <a:rPr lang="zh-CN" altLang="zh-CN" sz="2000"/>
              <a:t>）：通信的目的是传送信息，如文字、图像、视频和音频等都是消息。</a:t>
            </a:r>
          </a:p>
          <a:p>
            <a:r>
              <a:rPr lang="zh-CN" altLang="zh-CN" sz="2000"/>
              <a:t>数据（</a:t>
            </a:r>
            <a:r>
              <a:rPr lang="en-US" altLang="zh-CN" sz="2000"/>
              <a:t>date</a:t>
            </a:r>
            <a:r>
              <a:rPr lang="zh-CN" altLang="zh-CN" sz="2000"/>
              <a:t>）：信息在传输之前需要进行编码，编码后的信息就变成数据。</a:t>
            </a:r>
          </a:p>
          <a:p>
            <a:r>
              <a:rPr lang="zh-CN" altLang="zh-CN" sz="2000"/>
              <a:t>信号（</a:t>
            </a:r>
            <a:r>
              <a:rPr lang="en-US" altLang="zh-CN" sz="2000"/>
              <a:t>signal</a:t>
            </a:r>
            <a:r>
              <a:rPr lang="zh-CN" altLang="zh-CN" sz="2000"/>
              <a:t>）：数据在通信线路上传递需要变成电信号或光信号。</a:t>
            </a:r>
          </a:p>
          <a:p>
            <a:endParaRPr lang="zh-CN" altLang="en-US"/>
          </a:p>
        </p:txBody>
      </p:sp>
      <p:pic>
        <p:nvPicPr>
          <p:cNvPr id="32" name="图片 3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8731"/>
            <a:ext cx="8604448" cy="2170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128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2.2.3</a:t>
            </a:r>
            <a:r>
              <a:rPr lang="zh-CN" altLang="zh-CN"/>
              <a:t>模拟信号和数字信号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7499"/>
            <a:ext cx="8229600" cy="4525963"/>
          </a:xfrm>
        </p:spPr>
        <p:txBody>
          <a:bodyPr/>
          <a:lstStyle/>
          <a:p>
            <a:pPr lvl="0"/>
            <a:r>
              <a:rPr lang="zh-CN" altLang="zh-CN" sz="2400"/>
              <a:t>模拟信号或连续信号</a:t>
            </a:r>
            <a:endParaRPr lang="en-US" altLang="zh-CN" sz="2400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zh-CN"/>
          </a:p>
          <a:p>
            <a:r>
              <a:rPr lang="zh-CN" altLang="zh-CN" sz="2400"/>
              <a:t>数字信号或离散信号</a:t>
            </a:r>
            <a:endParaRPr lang="zh-CN" altLang="en-US" sz="240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4032448" cy="134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579" y="1495929"/>
            <a:ext cx="3981450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51989"/>
            <a:ext cx="5181600" cy="175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03319"/>
            <a:ext cx="3686175" cy="16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647569"/>
            <a:ext cx="3157855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112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13774</TotalTime>
  <Words>2583</Words>
  <Application>Microsoft Office PowerPoint</Application>
  <PresentationFormat>全屏显示(4:3)</PresentationFormat>
  <Paragraphs>728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等线</vt:lpstr>
      <vt:lpstr>等线 Light</vt:lpstr>
      <vt:lpstr>黑体</vt:lpstr>
      <vt:lpstr>宋体</vt:lpstr>
      <vt:lpstr>微软雅黑</vt:lpstr>
      <vt:lpstr>新宋体</vt:lpstr>
      <vt:lpstr>Arial</vt:lpstr>
      <vt:lpstr>Calibri</vt:lpstr>
      <vt:lpstr>Cambria</vt:lpstr>
      <vt:lpstr>Cambria Math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物理层涉及到的内容</vt:lpstr>
      <vt:lpstr>PowerPoint 演示文稿</vt:lpstr>
      <vt:lpstr>2.1物理层的基本概念</vt:lpstr>
      <vt:lpstr>2.2数据通信基础</vt:lpstr>
      <vt:lpstr>2.2.1数据通信模型</vt:lpstr>
      <vt:lpstr>2.2.2数据通信一些常用术语</vt:lpstr>
      <vt:lpstr>2.2.3模拟信号和数字信号</vt:lpstr>
      <vt:lpstr>数字信号和模拟信号优缺点</vt:lpstr>
      <vt:lpstr>2.3.4模拟信号转换成数字信号</vt:lpstr>
      <vt:lpstr>2.3.4模拟信号转换成数字信号</vt:lpstr>
      <vt:lpstr>2.3信道和调制</vt:lpstr>
      <vt:lpstr>2.3.1信道</vt:lpstr>
      <vt:lpstr>2.3.2单工和半双工以及全双工通信</vt:lpstr>
      <vt:lpstr>2.3.3调制</vt:lpstr>
      <vt:lpstr>2.3.3调制</vt:lpstr>
      <vt:lpstr>2.3.3调制</vt:lpstr>
      <vt:lpstr>2.3.3调制</vt:lpstr>
      <vt:lpstr>2.3.4信道极限容量</vt:lpstr>
      <vt:lpstr>2.3.4信道极限容量</vt:lpstr>
      <vt:lpstr>2.3.4信道极限容量</vt:lpstr>
      <vt:lpstr>2.3.4信道极限容量</vt:lpstr>
      <vt:lpstr>在码元传输速率一定的情况下提高数据传输速率</vt:lpstr>
      <vt:lpstr>2.3.4信道极限容量</vt:lpstr>
      <vt:lpstr>2.4传输媒体</vt:lpstr>
      <vt:lpstr>2.4传输媒体</vt:lpstr>
      <vt:lpstr>2.4传输媒体</vt:lpstr>
      <vt:lpstr>2.4传输媒体</vt:lpstr>
      <vt:lpstr>2.4传输媒体</vt:lpstr>
      <vt:lpstr>2.4传输媒体</vt:lpstr>
      <vt:lpstr>2.4.2非引导型传输媒体</vt:lpstr>
      <vt:lpstr>2.4.2非引导型传输媒体</vt:lpstr>
      <vt:lpstr>2.4.2非引导型传输媒体</vt:lpstr>
      <vt:lpstr>2.5信道复用技术</vt:lpstr>
      <vt:lpstr>2.5.1频分复用</vt:lpstr>
      <vt:lpstr>2.5.1频分复用</vt:lpstr>
      <vt:lpstr>PowerPoint 演示文稿</vt:lpstr>
      <vt:lpstr>2.5.2时分复用</vt:lpstr>
      <vt:lpstr>2.5.2时分复用</vt:lpstr>
      <vt:lpstr>2.5.3波分复用</vt:lpstr>
      <vt:lpstr>2.5.4码分复用</vt:lpstr>
      <vt:lpstr>2.5.4码分复用</vt:lpstr>
      <vt:lpstr>2.5.4码分复用</vt:lpstr>
      <vt:lpstr>2.5.4码分复用</vt:lpstr>
      <vt:lpstr>2.6宽带接入技术</vt:lpstr>
      <vt:lpstr>2.6.1铜线接入技术</vt:lpstr>
      <vt:lpstr>2.6.1铜线接入技术</vt:lpstr>
      <vt:lpstr>2.6.1铜线接入技术</vt:lpstr>
      <vt:lpstr>2.6.2光纤同轴混合网（HFC网）</vt:lpstr>
      <vt:lpstr>2.6.3光纤接入技术</vt:lpstr>
      <vt:lpstr>2.6.4移动互联网接入技术</vt:lpstr>
      <vt:lpstr>2.6.4移动互联网接入技术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ThinkPad</dc:creator>
  <cp:lastModifiedBy>han</cp:lastModifiedBy>
  <cp:revision>801</cp:revision>
  <dcterms:created xsi:type="dcterms:W3CDTF">2010-12-10T07:47:22Z</dcterms:created>
  <dcterms:modified xsi:type="dcterms:W3CDTF">2017-02-14T12:51:09Z</dcterms:modified>
</cp:coreProperties>
</file>