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2"/>
  </p:notesMasterIdLst>
  <p:handoutMasterIdLst>
    <p:handoutMasterId r:id="rId73"/>
  </p:handoutMasterIdLst>
  <p:sldIdLst>
    <p:sldId id="491" r:id="rId2"/>
    <p:sldId id="373" r:id="rId3"/>
    <p:sldId id="488" r:id="rId4"/>
    <p:sldId id="422" r:id="rId5"/>
    <p:sldId id="424" r:id="rId6"/>
    <p:sldId id="425" r:id="rId7"/>
    <p:sldId id="426" r:id="rId8"/>
    <p:sldId id="427" r:id="rId9"/>
    <p:sldId id="489" r:id="rId10"/>
    <p:sldId id="428" r:id="rId11"/>
    <p:sldId id="490" r:id="rId12"/>
    <p:sldId id="430" r:id="rId13"/>
    <p:sldId id="431" r:id="rId14"/>
    <p:sldId id="432" r:id="rId15"/>
    <p:sldId id="429" r:id="rId16"/>
    <p:sldId id="433" r:id="rId17"/>
    <p:sldId id="434" r:id="rId18"/>
    <p:sldId id="435" r:id="rId19"/>
    <p:sldId id="436" r:id="rId20"/>
    <p:sldId id="437" r:id="rId21"/>
    <p:sldId id="438" r:id="rId22"/>
    <p:sldId id="439" r:id="rId23"/>
    <p:sldId id="440" r:id="rId24"/>
    <p:sldId id="441" r:id="rId25"/>
    <p:sldId id="442" r:id="rId26"/>
    <p:sldId id="443" r:id="rId27"/>
    <p:sldId id="444" r:id="rId28"/>
    <p:sldId id="445" r:id="rId29"/>
    <p:sldId id="446" r:id="rId30"/>
    <p:sldId id="447" r:id="rId31"/>
    <p:sldId id="448" r:id="rId32"/>
    <p:sldId id="449" r:id="rId33"/>
    <p:sldId id="450" r:id="rId34"/>
    <p:sldId id="451" r:id="rId35"/>
    <p:sldId id="453" r:id="rId36"/>
    <p:sldId id="452" r:id="rId37"/>
    <p:sldId id="454" r:id="rId38"/>
    <p:sldId id="455" r:id="rId39"/>
    <p:sldId id="456" r:id="rId40"/>
    <p:sldId id="457" r:id="rId41"/>
    <p:sldId id="458" r:id="rId42"/>
    <p:sldId id="459" r:id="rId43"/>
    <p:sldId id="460" r:id="rId44"/>
    <p:sldId id="461" r:id="rId45"/>
    <p:sldId id="462" r:id="rId46"/>
    <p:sldId id="463" r:id="rId47"/>
    <p:sldId id="464" r:id="rId48"/>
    <p:sldId id="465" r:id="rId49"/>
    <p:sldId id="466" r:id="rId50"/>
    <p:sldId id="467" r:id="rId51"/>
    <p:sldId id="468" r:id="rId52"/>
    <p:sldId id="469" r:id="rId53"/>
    <p:sldId id="470" r:id="rId54"/>
    <p:sldId id="471" r:id="rId55"/>
    <p:sldId id="472" r:id="rId56"/>
    <p:sldId id="473" r:id="rId57"/>
    <p:sldId id="474" r:id="rId58"/>
    <p:sldId id="475" r:id="rId59"/>
    <p:sldId id="476" r:id="rId60"/>
    <p:sldId id="477" r:id="rId61"/>
    <p:sldId id="478" r:id="rId62"/>
    <p:sldId id="479" r:id="rId63"/>
    <p:sldId id="480" r:id="rId64"/>
    <p:sldId id="481" r:id="rId65"/>
    <p:sldId id="482" r:id="rId66"/>
    <p:sldId id="483" r:id="rId67"/>
    <p:sldId id="484" r:id="rId68"/>
    <p:sldId id="485" r:id="rId69"/>
    <p:sldId id="486" r:id="rId70"/>
    <p:sldId id="487"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6" autoAdjust="0"/>
    <p:restoredTop sz="90792" autoAdjust="0"/>
  </p:normalViewPr>
  <p:slideViewPr>
    <p:cSldViewPr>
      <p:cViewPr varScale="1">
        <p:scale>
          <a:sx n="114" d="100"/>
          <a:sy n="114" d="100"/>
        </p:scale>
        <p:origin x="21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
    </p:cViewPr>
  </p:sorterViewPr>
  <p:notesViewPr>
    <p:cSldViewPr>
      <p:cViewPr varScale="1">
        <p:scale>
          <a:sx n="56" d="100"/>
          <a:sy n="56" d="100"/>
        </p:scale>
        <p:origin x="285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1857364" y="8686800"/>
            <a:ext cx="2971800" cy="457200"/>
          </a:xfrm>
          <a:prstGeom prst="rect">
            <a:avLst/>
          </a:prstGeom>
        </p:spPr>
        <p:txBody>
          <a:bodyPr vert="horz" lIns="91440" tIns="45720" rIns="91440" bIns="45720" rtlCol="0"/>
          <a:lstStyle>
            <a:lvl1pPr algn="r">
              <a:defRPr sz="1200"/>
            </a:lvl1pPr>
          </a:lstStyle>
          <a:p>
            <a:fld id="{F4C79F0A-F8B0-4DB7-B284-E444BCF4E297}" type="datetimeFigureOut">
              <a:rPr lang="zh-CN" altLang="en-US" smtClean="0"/>
              <a:pPr/>
              <a:t>2017/2/14</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798962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AFFE8FEB-B2FE-44CD-8896-E5B458F3FD0E}" type="datetimeFigureOut">
              <a:rPr lang="zh-CN" altLang="en-US"/>
              <a:pPr>
                <a:defRPr/>
              </a:pPr>
              <a:t>2017/2/14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4884A4E1-D8BB-4D06-A50D-6835E28B5320}" type="slidenum">
              <a:rPr lang="zh-CN" altLang="en-US"/>
              <a:pPr>
                <a:defRPr/>
              </a:pPr>
              <a:t>‹#›</a:t>
            </a:fld>
            <a:endParaRPr lang="zh-CN" altLang="en-US"/>
          </a:p>
        </p:txBody>
      </p:sp>
      <p:sp>
        <p:nvSpPr>
          <p:cNvPr id="8" name="页眉占位符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1" name="幻灯片图像占位符 10"/>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1939898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a:defRPr/>
            </a:pPr>
            <a:fld id="{E229D944-9215-465B-A932-37C570278C56}"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EA886DC-3D52-4FE3-BF85-F837C02B6816}" type="slidenum">
              <a:rPr lang="zh-CN" altLang="en-US" smtClean="0"/>
              <a:pPr>
                <a:defRPr/>
              </a:pPr>
              <a:t>‹#›</a:t>
            </a:fld>
            <a:endParaRPr lang="zh-CN" altLang="en-US"/>
          </a:p>
        </p:txBody>
      </p:sp>
    </p:spTree>
    <p:extLst>
      <p:ext uri="{BB962C8B-B14F-4D97-AF65-F5344CB8AC3E}">
        <p14:creationId xmlns:p14="http://schemas.microsoft.com/office/powerpoint/2010/main" val="120897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26F98E12-335E-454B-8BFA-0691BA035ACA}"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F41980A-DD5A-4DB1-8FC4-399D2BA121D5}" type="slidenum">
              <a:rPr lang="zh-CN" altLang="en-US" smtClean="0"/>
              <a:pPr>
                <a:defRPr/>
              </a:pPr>
              <a:t>‹#›</a:t>
            </a:fld>
            <a:endParaRPr lang="zh-CN" altLang="en-US"/>
          </a:p>
        </p:txBody>
      </p:sp>
    </p:spTree>
    <p:extLst>
      <p:ext uri="{BB962C8B-B14F-4D97-AF65-F5344CB8AC3E}">
        <p14:creationId xmlns:p14="http://schemas.microsoft.com/office/powerpoint/2010/main" val="190634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57645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019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467544" y="116632"/>
            <a:ext cx="8229600" cy="490066"/>
          </a:xfrm>
        </p:spPr>
        <p:txBody>
          <a:bodyPr/>
          <a:lstStyle>
            <a:lvl1pPr algn="l">
              <a:defRPr sz="3600" b="1">
                <a:solidFill>
                  <a:schemeClr val="bg1"/>
                </a:solidFill>
              </a:defRPr>
            </a:lvl1pPr>
          </a:lstStyle>
          <a:p>
            <a:r>
              <a:rPr lang="zh-CN" altLang="en-US"/>
              <a:t>单击此处编辑母版标题样式</a:t>
            </a:r>
          </a:p>
        </p:txBody>
      </p:sp>
      <p:sp>
        <p:nvSpPr>
          <p:cNvPr id="7" name="内容占位符 2"/>
          <p:cNvSpPr>
            <a:spLocks noGrp="1"/>
          </p:cNvSpPr>
          <p:nvPr>
            <p:ph idx="1"/>
          </p:nvPr>
        </p:nvSpPr>
        <p:spPr>
          <a:xfrm>
            <a:off x="395536" y="1124744"/>
            <a:ext cx="8229600" cy="4525963"/>
          </a:xfrm>
        </p:spPr>
        <p:txBody>
          <a:bodyPr/>
          <a:lstStyle>
            <a:lvl1pPr marL="342900" indent="-342900">
              <a:lnSpc>
                <a:spcPct val="150000"/>
              </a:lnSpc>
              <a:buClr>
                <a:srgbClr val="002060"/>
              </a:buClr>
              <a:buFont typeface="Wingdings" panose="05000000000000000000" pitchFamily="2" charset="2"/>
              <a:buChar char="n"/>
              <a:defRPr/>
            </a:lvl1pPr>
            <a:lvl2pPr marL="742950" indent="-285750">
              <a:lnSpc>
                <a:spcPct val="150000"/>
              </a:lnSpc>
              <a:spcBef>
                <a:spcPts val="600"/>
              </a:spcBef>
              <a:spcAft>
                <a:spcPts val="600"/>
              </a:spcAft>
              <a:buClr>
                <a:schemeClr val="tx2">
                  <a:lumMod val="75000"/>
                </a:schemeClr>
              </a:buClr>
              <a:buSzPct val="50000"/>
              <a:buFont typeface="Wingdings" panose="05000000000000000000" pitchFamily="2" charset="2"/>
              <a:buChar char="p"/>
              <a:defRPr/>
            </a:lvl2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83865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97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9CA3A77D-823D-48D3-A755-3744EBA39511}"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269E723-BC6C-4ED8-9BE1-1F179F6B24E3}" type="slidenum">
              <a:rPr lang="zh-CN" altLang="en-US" smtClean="0"/>
              <a:pPr>
                <a:defRPr/>
              </a:pPr>
              <a:t>‹#›</a:t>
            </a:fld>
            <a:endParaRPr lang="zh-CN" altLang="en-US"/>
          </a:p>
        </p:txBody>
      </p:sp>
    </p:spTree>
    <p:extLst>
      <p:ext uri="{BB962C8B-B14F-4D97-AF65-F5344CB8AC3E}">
        <p14:creationId xmlns:p14="http://schemas.microsoft.com/office/powerpoint/2010/main" val="15576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a:defRPr/>
            </a:pPr>
            <a:fld id="{D33A3815-A536-4BB9-A1D1-8BC5DB98DF7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5C862E5-AA46-4A4F-9C1C-33AF64129592}" type="slidenum">
              <a:rPr lang="zh-CN" altLang="en-US" smtClean="0"/>
              <a:pPr>
                <a:defRPr/>
              </a:pPr>
              <a:t>‹#›</a:t>
            </a:fld>
            <a:endParaRPr lang="zh-CN" altLang="en-US"/>
          </a:p>
        </p:txBody>
      </p:sp>
    </p:spTree>
    <p:extLst>
      <p:ext uri="{BB962C8B-B14F-4D97-AF65-F5344CB8AC3E}">
        <p14:creationId xmlns:p14="http://schemas.microsoft.com/office/powerpoint/2010/main" val="130928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B65A4913-41A6-4DB7-99EC-D1785E6884C2}"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344EADF3-6401-4255-AA19-5BE2F3D30D68}" type="slidenum">
              <a:rPr lang="zh-CN" altLang="en-US" smtClean="0"/>
              <a:pPr>
                <a:defRPr/>
              </a:pPr>
              <a:t>‹#›</a:t>
            </a:fld>
            <a:endParaRPr lang="zh-CN" altLang="en-US"/>
          </a:p>
        </p:txBody>
      </p:sp>
    </p:spTree>
    <p:extLst>
      <p:ext uri="{BB962C8B-B14F-4D97-AF65-F5344CB8AC3E}">
        <p14:creationId xmlns:p14="http://schemas.microsoft.com/office/powerpoint/2010/main" val="9144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D943FF61-E92C-4177-B6D5-DB2A5A2089D1}" type="datetimeFigureOut">
              <a:rPr lang="zh-CN" altLang="en-US" smtClean="0"/>
              <a:pPr>
                <a:defRPr/>
              </a:pPr>
              <a:t>2017/2/14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3ED6F58D-0797-4AD0-B004-02BF488D14D9}" type="slidenum">
              <a:rPr lang="zh-CN" altLang="en-US" smtClean="0"/>
              <a:pPr>
                <a:defRPr/>
              </a:pPr>
              <a:t>‹#›</a:t>
            </a:fld>
            <a:endParaRPr lang="zh-CN" altLang="en-US"/>
          </a:p>
        </p:txBody>
      </p:sp>
    </p:spTree>
    <p:extLst>
      <p:ext uri="{BB962C8B-B14F-4D97-AF65-F5344CB8AC3E}">
        <p14:creationId xmlns:p14="http://schemas.microsoft.com/office/powerpoint/2010/main" val="188621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321A3A19-6222-442F-B708-08616CF24DB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06347588-549D-4050-ABB4-AF101263FCD5}" type="slidenum">
              <a:rPr lang="zh-CN" altLang="en-US" smtClean="0"/>
              <a:pPr>
                <a:defRPr/>
              </a:pPr>
              <a:t>‹#›</a:t>
            </a:fld>
            <a:endParaRPr lang="zh-CN" altLang="en-US"/>
          </a:p>
        </p:txBody>
      </p:sp>
    </p:spTree>
    <p:extLst>
      <p:ext uri="{BB962C8B-B14F-4D97-AF65-F5344CB8AC3E}">
        <p14:creationId xmlns:p14="http://schemas.microsoft.com/office/powerpoint/2010/main" val="27043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0AE2C77-2161-4682-8AF6-A04B4CAA1D2E}" type="datetimeFigureOut">
              <a:rPr lang="zh-CN" altLang="en-US" smtClean="0"/>
              <a:pPr>
                <a:defRPr/>
              </a:pPr>
              <a:t>2017/2/14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C1DAC281-8E6F-4CE5-BE4E-9709F55EBF89}" type="slidenum">
              <a:rPr lang="zh-CN" altLang="en-US" smtClean="0"/>
              <a:pPr>
                <a:defRPr/>
              </a:pPr>
              <a:t>‹#›</a:t>
            </a:fld>
            <a:endParaRPr lang="zh-CN" altLang="en-US"/>
          </a:p>
        </p:txBody>
      </p:sp>
    </p:spTree>
    <p:extLst>
      <p:ext uri="{BB962C8B-B14F-4D97-AF65-F5344CB8AC3E}">
        <p14:creationId xmlns:p14="http://schemas.microsoft.com/office/powerpoint/2010/main" val="303959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0CD32B-A7FD-4CB8-ADB8-B15CB4DCAC9A}"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E341F9FC-96B0-4C23-959A-42ACFB335BC1}" type="slidenum">
              <a:rPr lang="zh-CN" altLang="en-US" smtClean="0"/>
              <a:pPr>
                <a:defRPr/>
              </a:pPr>
              <a:t>‹#›</a:t>
            </a:fld>
            <a:endParaRPr lang="zh-CN" altLang="en-US"/>
          </a:p>
        </p:txBody>
      </p:sp>
    </p:spTree>
    <p:extLst>
      <p:ext uri="{BB962C8B-B14F-4D97-AF65-F5344CB8AC3E}">
        <p14:creationId xmlns:p14="http://schemas.microsoft.com/office/powerpoint/2010/main" val="36971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C5C0D8-F11B-4995-BC57-A01BBC80A2AC}"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44F3E12E-8A8C-4943-B7AE-D365BFE2010E}" type="slidenum">
              <a:rPr lang="zh-CN" altLang="en-US" smtClean="0"/>
              <a:pPr>
                <a:defRPr/>
              </a:pPr>
              <a:t>‹#›</a:t>
            </a:fld>
            <a:endParaRPr lang="zh-CN" altLang="en-US"/>
          </a:p>
        </p:txBody>
      </p:sp>
    </p:spTree>
    <p:extLst>
      <p:ext uri="{BB962C8B-B14F-4D97-AF65-F5344CB8AC3E}">
        <p14:creationId xmlns:p14="http://schemas.microsoft.com/office/powerpoint/2010/main" val="124367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30311000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0" r:id="rId14"/>
    <p:sldLayoutId id="2147483662"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3619" y="2996952"/>
            <a:ext cx="3401893" cy="646331"/>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购买本书，加韩立刚老师微信</a:t>
            </a:r>
            <a:endParaRPr lang="en-US" altLang="zh-CN" b="1" dirty="0">
              <a:solidFill>
                <a:schemeClr val="bg1"/>
              </a:solidFill>
              <a:latin typeface="微软雅黑" pitchFamily="34" charset="-122"/>
              <a:ea typeface="微软雅黑" pitchFamily="34" charset="-122"/>
            </a:endParaRPr>
          </a:p>
          <a:p>
            <a:pPr>
              <a:defRPr/>
            </a:pPr>
            <a:r>
              <a:rPr lang="zh-CN" altLang="en-US" b="1" dirty="0">
                <a:solidFill>
                  <a:schemeClr val="bg1"/>
                </a:solidFill>
                <a:latin typeface="微软雅黑" pitchFamily="34" charset="-122"/>
                <a:ea typeface="微软雅黑" pitchFamily="34" charset="-122"/>
              </a:rPr>
              <a:t>微信号：</a:t>
            </a:r>
            <a:r>
              <a:rPr lang="en-US" altLang="zh-CN" b="1" dirty="0">
                <a:solidFill>
                  <a:schemeClr val="bg1"/>
                </a:solidFill>
                <a:latin typeface="微软雅黑" pitchFamily="34" charset="-122"/>
                <a:ea typeface="微软雅黑" pitchFamily="34" charset="-122"/>
              </a:rPr>
              <a:t>hanligangdongqing</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885" y="2279455"/>
            <a:ext cx="3953539" cy="4221088"/>
          </a:xfrm>
          <a:prstGeom prst="rect">
            <a:avLst/>
          </a:prstGeom>
        </p:spPr>
      </p:pic>
    </p:spTree>
    <p:extLst>
      <p:ext uri="{BB962C8B-B14F-4D97-AF65-F5344CB8AC3E}">
        <p14:creationId xmlns:p14="http://schemas.microsoft.com/office/powerpoint/2010/main" val="424125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glow>
                    <a:srgbClr val="000000"/>
                  </a:glow>
                  <a:outerShdw sx="0" sy="0">
                    <a:srgbClr val="000000"/>
                  </a:outerShdw>
                  <a:reflection stA="0" endPos="0" fadeDir="0" sx="0" sy="0"/>
                </a:effectLst>
              </a:rPr>
              <a:t>4.1</a:t>
            </a:r>
            <a:r>
              <a:rPr lang="zh-CN" altLang="zh-CN" dirty="0"/>
              <a:t>数据链路层三个基本问题</a:t>
            </a:r>
            <a:endParaRPr lang="zh-CN" altLang="en-US" dirty="0"/>
          </a:p>
        </p:txBody>
      </p:sp>
      <p:sp>
        <p:nvSpPr>
          <p:cNvPr id="3" name="内容占位符 2"/>
          <p:cNvSpPr>
            <a:spLocks noGrp="1"/>
          </p:cNvSpPr>
          <p:nvPr>
            <p:ph idx="1"/>
          </p:nvPr>
        </p:nvSpPr>
        <p:spPr>
          <a:xfrm>
            <a:off x="323528" y="807104"/>
            <a:ext cx="8229600" cy="4525963"/>
          </a:xfrm>
        </p:spPr>
        <p:txBody>
          <a:bodyPr/>
          <a:lstStyle/>
          <a:p>
            <a:r>
              <a:rPr lang="zh-CN" altLang="zh-CN" dirty="0"/>
              <a:t>透明传输</a:t>
            </a:r>
            <a:endParaRPr lang="en-US" altLang="zh-CN" dirty="0"/>
          </a:p>
          <a:p>
            <a:pPr lvl="1"/>
            <a:r>
              <a:rPr lang="zh-CN" altLang="zh-CN" dirty="0"/>
              <a:t>帧开始符和帧结束符最好是不会出现在帧的数据部分的字符，通常我们电脑键盘能够输入的字符是</a:t>
            </a:r>
            <a:r>
              <a:rPr lang="en-US" altLang="zh-CN" dirty="0"/>
              <a:t>ASCII</a:t>
            </a:r>
            <a:r>
              <a:rPr lang="zh-CN" altLang="zh-CN" dirty="0"/>
              <a:t>字符代码表中打印字符，在</a:t>
            </a:r>
            <a:r>
              <a:rPr lang="en-US" altLang="zh-CN" dirty="0"/>
              <a:t>ASCII</a:t>
            </a:r>
            <a:r>
              <a:rPr lang="zh-CN" altLang="zh-CN" dirty="0"/>
              <a:t>字符代码表中，还有非打印控制字符，在非打印字符中有两个字符专门用来做帧定界符，代码</a:t>
            </a:r>
            <a:r>
              <a:rPr lang="en-US" altLang="zh-CN" dirty="0"/>
              <a:t>SOH</a:t>
            </a:r>
            <a:r>
              <a:rPr lang="zh-CN" altLang="zh-CN" dirty="0"/>
              <a:t>（</a:t>
            </a:r>
            <a:r>
              <a:rPr lang="en-US" altLang="zh-CN" dirty="0"/>
              <a:t>Start Of Header</a:t>
            </a:r>
            <a:r>
              <a:rPr lang="zh-CN" altLang="zh-CN" dirty="0"/>
              <a:t>）作为帧开始定界符，对应的二进制编码为</a:t>
            </a:r>
            <a:r>
              <a:rPr lang="en-US" altLang="zh-CN" dirty="0"/>
              <a:t>0000 0001</a:t>
            </a:r>
            <a:r>
              <a:rPr lang="zh-CN" altLang="zh-CN" dirty="0"/>
              <a:t>，代码</a:t>
            </a:r>
            <a:r>
              <a:rPr lang="en-US" altLang="zh-CN" dirty="0"/>
              <a:t>EOT</a:t>
            </a:r>
            <a:r>
              <a:rPr lang="zh-CN" altLang="zh-CN" dirty="0"/>
              <a:t>（</a:t>
            </a:r>
            <a:r>
              <a:rPr lang="en-US" altLang="zh-CN" dirty="0"/>
              <a:t>End Of Transmission</a:t>
            </a:r>
            <a:r>
              <a:rPr lang="zh-CN" altLang="zh-CN" dirty="0"/>
              <a:t>）作为帧结束定界符</a:t>
            </a:r>
            <a:r>
              <a:rPr lang="zh-CN" altLang="en-US" dirty="0"/>
              <a:t>。</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68352" y="3789040"/>
            <a:ext cx="7128792" cy="2232248"/>
          </a:xfrm>
          <a:prstGeom prst="rect">
            <a:avLst/>
          </a:prstGeom>
          <a:noFill/>
          <a:ln>
            <a:noFill/>
          </a:ln>
        </p:spPr>
      </p:pic>
    </p:spTree>
    <p:extLst>
      <p:ext uri="{BB962C8B-B14F-4D97-AF65-F5344CB8AC3E}">
        <p14:creationId xmlns:p14="http://schemas.microsoft.com/office/powerpoint/2010/main" val="54468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ASCII</a:t>
            </a:r>
            <a:r>
              <a:rPr lang="zh-CN" altLang="en-US" dirty="0"/>
              <a:t>字符码表</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230" y="908720"/>
            <a:ext cx="8910228" cy="5616624"/>
          </a:xfrm>
          <a:prstGeom prst="rect">
            <a:avLst/>
          </a:prstGeom>
          <a:noFill/>
          <a:ln>
            <a:noFill/>
          </a:ln>
        </p:spPr>
      </p:pic>
    </p:spTree>
    <p:extLst>
      <p:ext uri="{BB962C8B-B14F-4D97-AF65-F5344CB8AC3E}">
        <p14:creationId xmlns:p14="http://schemas.microsoft.com/office/powerpoint/2010/main" val="160121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glow>
                    <a:srgbClr val="000000"/>
                  </a:glow>
                  <a:outerShdw sx="0" sy="0">
                    <a:srgbClr val="000000"/>
                  </a:outerShdw>
                  <a:reflection stA="0" endPos="0" fadeDir="0" sx="0" sy="0"/>
                </a:effectLst>
              </a:rPr>
              <a:t>4.1</a:t>
            </a:r>
            <a:r>
              <a:rPr lang="zh-CN" altLang="zh-CN" dirty="0"/>
              <a:t>数据链路层三个基本问题</a:t>
            </a:r>
            <a:endParaRPr lang="zh-CN" altLang="en-US" dirty="0"/>
          </a:p>
        </p:txBody>
      </p:sp>
      <p:sp>
        <p:nvSpPr>
          <p:cNvPr id="3" name="内容占位符 2"/>
          <p:cNvSpPr>
            <a:spLocks noGrp="1"/>
          </p:cNvSpPr>
          <p:nvPr>
            <p:ph idx="1"/>
          </p:nvPr>
        </p:nvSpPr>
        <p:spPr>
          <a:xfrm>
            <a:off x="323528" y="949994"/>
            <a:ext cx="8229600" cy="4525963"/>
          </a:xfrm>
        </p:spPr>
        <p:txBody>
          <a:bodyPr/>
          <a:lstStyle/>
          <a:p>
            <a:r>
              <a:rPr lang="zh-CN" altLang="zh-CN" dirty="0"/>
              <a:t>透明传输</a:t>
            </a:r>
            <a:endParaRPr lang="en-US" altLang="zh-CN" dirty="0"/>
          </a:p>
          <a:p>
            <a:pPr lvl="1"/>
            <a:r>
              <a:rPr lang="zh-CN" altLang="zh-CN" dirty="0"/>
              <a:t>当数据部分是非</a:t>
            </a:r>
            <a:r>
              <a:rPr lang="en-US" altLang="zh-CN" dirty="0"/>
              <a:t>ASCII</a:t>
            </a:r>
            <a:r>
              <a:rPr lang="zh-CN" altLang="zh-CN" dirty="0"/>
              <a:t>字符代码表的文本文件时（比如二进制代码的计算机程序或图像等），情况就不同了。如果数据中的某一段二进制代码正好和</a:t>
            </a:r>
            <a:r>
              <a:rPr lang="en-US" altLang="zh-CN" dirty="0"/>
              <a:t>SOH</a:t>
            </a:r>
            <a:r>
              <a:rPr lang="zh-CN" altLang="zh-CN" dirty="0"/>
              <a:t>或</a:t>
            </a:r>
            <a:r>
              <a:rPr lang="en-US" altLang="zh-CN" dirty="0"/>
              <a:t>EOT</a:t>
            </a:r>
            <a:r>
              <a:rPr lang="zh-CN" altLang="zh-CN" dirty="0"/>
              <a:t>帧定界符编码一样，接收端就会误认为这就是帧的边界。</a:t>
            </a:r>
            <a:endParaRPr lang="en-US" altLang="zh-CN" dirty="0"/>
          </a:p>
          <a:p>
            <a:pPr lvl="1"/>
            <a:r>
              <a:rPr lang="zh-CN" altLang="zh-CN" dirty="0"/>
              <a:t>现在就要想办法让接收端能够区分帧中</a:t>
            </a:r>
            <a:r>
              <a:rPr lang="en-US" altLang="zh-CN" dirty="0"/>
              <a:t>EOT</a:t>
            </a:r>
            <a:r>
              <a:rPr lang="zh-CN" altLang="zh-CN" dirty="0"/>
              <a:t>或</a:t>
            </a:r>
            <a:r>
              <a:rPr lang="en-US" altLang="zh-CN" dirty="0"/>
              <a:t>SOH</a:t>
            </a:r>
            <a:r>
              <a:rPr lang="zh-CN" altLang="zh-CN" dirty="0"/>
              <a:t>是数据部分还是帧定界符，我们可以在数据部分出现的帧定界符编码前面插入转义字符，</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24944"/>
            <a:ext cx="8208912" cy="3385045"/>
          </a:xfrm>
          <a:prstGeom prst="rect">
            <a:avLst/>
          </a:prstGeom>
          <a:noFill/>
          <a:ln>
            <a:noFill/>
          </a:ln>
        </p:spPr>
      </p:pic>
    </p:spTree>
    <p:extLst>
      <p:ext uri="{BB962C8B-B14F-4D97-AF65-F5344CB8AC3E}">
        <p14:creationId xmlns:p14="http://schemas.microsoft.com/office/powerpoint/2010/main" val="306574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glow>
                    <a:srgbClr val="000000"/>
                  </a:glow>
                  <a:outerShdw sx="0" sy="0">
                    <a:srgbClr val="000000"/>
                  </a:outerShdw>
                  <a:reflection stA="0" endPos="0" fadeDir="0" sx="0" sy="0"/>
                </a:effectLst>
              </a:rPr>
              <a:t>4.1</a:t>
            </a:r>
            <a:r>
              <a:rPr lang="zh-CN" altLang="zh-CN" dirty="0"/>
              <a:t>数据链路层三个基本问题</a:t>
            </a:r>
            <a:endParaRPr lang="zh-CN" altLang="en-US" dirty="0"/>
          </a:p>
        </p:txBody>
      </p:sp>
      <p:sp>
        <p:nvSpPr>
          <p:cNvPr id="3" name="内容占位符 2"/>
          <p:cNvSpPr>
            <a:spLocks noGrp="1"/>
          </p:cNvSpPr>
          <p:nvPr>
            <p:ph idx="1"/>
          </p:nvPr>
        </p:nvSpPr>
        <p:spPr>
          <a:xfrm>
            <a:off x="323528" y="888528"/>
            <a:ext cx="8229600" cy="4525963"/>
          </a:xfrm>
        </p:spPr>
        <p:txBody>
          <a:bodyPr/>
          <a:lstStyle/>
          <a:p>
            <a:r>
              <a:rPr lang="zh-CN" altLang="zh-CN" dirty="0"/>
              <a:t>差错检验</a:t>
            </a:r>
            <a:endParaRPr lang="en-US" altLang="zh-CN" dirty="0"/>
          </a:p>
          <a:p>
            <a:pPr lvl="1"/>
            <a:r>
              <a:rPr lang="zh-CN" altLang="zh-CN" dirty="0"/>
              <a:t>现实的通信链路都不会是理想的。这就是说，比特在传输过程中可能会产生差错：</a:t>
            </a:r>
            <a:r>
              <a:rPr lang="en-US" altLang="zh-CN" dirty="0"/>
              <a:t>1</a:t>
            </a:r>
            <a:r>
              <a:rPr lang="zh-CN" altLang="zh-CN" dirty="0"/>
              <a:t>可能会变成</a:t>
            </a:r>
            <a:r>
              <a:rPr lang="en-US" altLang="zh-CN" dirty="0"/>
              <a:t>0</a:t>
            </a:r>
            <a:r>
              <a:rPr lang="zh-CN" altLang="zh-CN" dirty="0"/>
              <a:t>，而</a:t>
            </a:r>
            <a:r>
              <a:rPr lang="en-US" altLang="zh-CN" dirty="0"/>
              <a:t>0</a:t>
            </a:r>
            <a:r>
              <a:rPr lang="zh-CN" altLang="zh-CN" dirty="0"/>
              <a:t>也可能变成</a:t>
            </a:r>
            <a:r>
              <a:rPr lang="en-US" altLang="zh-CN" dirty="0"/>
              <a:t>1</a:t>
            </a:r>
            <a:r>
              <a:rPr lang="zh-CN" altLang="zh-CN" dirty="0"/>
              <a:t>，这就叫做比特差错。</a:t>
            </a:r>
            <a:endParaRPr lang="en-US" altLang="zh-CN" dirty="0"/>
          </a:p>
          <a:p>
            <a:pPr lvl="1"/>
            <a:r>
              <a:rPr lang="zh-CN" altLang="en-US" dirty="0"/>
              <a:t>为</a:t>
            </a:r>
            <a:r>
              <a:rPr lang="zh-CN" altLang="zh-CN" dirty="0"/>
              <a:t>了保证数据传输的可靠性，在计算机网络传输数据时，必须采用各种差错检测措施。目前在数据链路层广泛使用了循环冗余检验</a:t>
            </a:r>
            <a:r>
              <a:rPr lang="en-US" altLang="zh-CN" dirty="0"/>
              <a:t>CRC(Cyclic Redundancy Check</a:t>
            </a:r>
            <a:r>
              <a:rPr lang="zh-CN" altLang="zh-CN" dirty="0"/>
              <a:t>）的差错检验技术。</a:t>
            </a:r>
            <a:endParaRPr lang="en-US" altLang="zh-CN" dirty="0"/>
          </a:p>
          <a:p>
            <a:pPr lvl="1"/>
            <a:r>
              <a:rPr lang="zh-CN" altLang="zh-CN" dirty="0"/>
              <a:t>要想让接收端能够判断帧在传输传输过程是否出现差错，需要在传输的帧中包含用于检测错误的信息，这部分信息就称为帧校验序列</a:t>
            </a:r>
            <a:r>
              <a:rPr lang="en-US" altLang="zh-CN" dirty="0"/>
              <a:t>FCS</a:t>
            </a:r>
            <a:r>
              <a:rPr lang="zh-CN" altLang="zh-CN" dirty="0"/>
              <a:t>（</a:t>
            </a:r>
            <a:r>
              <a:rPr lang="en-US" altLang="zh-CN" dirty="0"/>
              <a:t>Frame Check Sequence</a:t>
            </a:r>
            <a:r>
              <a:rPr lang="zh-CN" altLang="zh-CN" dirty="0"/>
              <a:t>）。</a:t>
            </a:r>
          </a:p>
          <a:p>
            <a:pPr lvl="1"/>
            <a:endParaRPr lang="zh-CN" altLang="zh-CN" dirty="0"/>
          </a:p>
          <a:p>
            <a:pPr lvl="1"/>
            <a:endParaRPr lang="zh-CN" altLang="zh-CN"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611560" y="3933056"/>
            <a:ext cx="8342584" cy="2030213"/>
          </a:xfrm>
          <a:prstGeom prst="rect">
            <a:avLst/>
          </a:prstGeom>
          <a:noFill/>
          <a:ln>
            <a:noFill/>
          </a:ln>
        </p:spPr>
      </p:pic>
    </p:spTree>
    <p:extLst>
      <p:ext uri="{BB962C8B-B14F-4D97-AF65-F5344CB8AC3E}">
        <p14:creationId xmlns:p14="http://schemas.microsoft.com/office/powerpoint/2010/main" val="245852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CRC</a:t>
            </a:r>
            <a:r>
              <a:rPr lang="zh-CN" altLang="en-US" dirty="0"/>
              <a:t>运算示例</a:t>
            </a:r>
          </a:p>
        </p:txBody>
      </p:sp>
      <p:sp>
        <p:nvSpPr>
          <p:cNvPr id="3" name="内容占位符 2"/>
          <p:cNvSpPr>
            <a:spLocks noGrp="1"/>
          </p:cNvSpPr>
          <p:nvPr>
            <p:ph idx="1"/>
          </p:nvPr>
        </p:nvSpPr>
        <p:spPr>
          <a:xfrm>
            <a:off x="323528" y="836712"/>
            <a:ext cx="8229600" cy="4525963"/>
          </a:xfrm>
        </p:spPr>
        <p:txBody>
          <a:bodyPr/>
          <a:lstStyle/>
          <a:p>
            <a:r>
              <a:rPr lang="zh-CN" altLang="zh-CN" sz="1800" dirty="0"/>
              <a:t>首先在要校验的二进制数据</a:t>
            </a:r>
            <a:r>
              <a:rPr lang="en-US" altLang="zh-CN" sz="1800" dirty="0"/>
              <a:t>M=101001</a:t>
            </a:r>
            <a:r>
              <a:rPr lang="zh-CN" altLang="zh-CN" sz="1800" dirty="0"/>
              <a:t>后面添加</a:t>
            </a:r>
            <a:r>
              <a:rPr lang="en-US" altLang="zh-CN" sz="1800" dirty="0"/>
              <a:t>n</a:t>
            </a:r>
            <a:r>
              <a:rPr lang="zh-CN" altLang="zh-CN" sz="1800" dirty="0"/>
              <a:t>位</a:t>
            </a:r>
            <a:r>
              <a:rPr lang="en-US" altLang="zh-CN" sz="1800" dirty="0"/>
              <a:t>0</a:t>
            </a:r>
            <a:r>
              <a:rPr lang="zh-CN" altLang="zh-CN" sz="1800" dirty="0"/>
              <a:t>，再除以收发双方事先商定好的</a:t>
            </a:r>
            <a:r>
              <a:rPr lang="en-US" altLang="zh-CN" sz="1800" dirty="0"/>
              <a:t>n+1</a:t>
            </a:r>
            <a:r>
              <a:rPr lang="zh-CN" altLang="zh-CN" sz="1800" dirty="0"/>
              <a:t>位的除数</a:t>
            </a:r>
            <a:r>
              <a:rPr lang="en-US" altLang="zh-CN" sz="1800" dirty="0"/>
              <a:t>P</a:t>
            </a:r>
            <a:r>
              <a:rPr lang="zh-CN" altLang="zh-CN" sz="1800" dirty="0"/>
              <a:t>，得出的商是</a:t>
            </a:r>
            <a:r>
              <a:rPr lang="en-US" altLang="zh-CN" sz="1800" dirty="0"/>
              <a:t>Q</a:t>
            </a:r>
            <a:r>
              <a:rPr lang="zh-CN" altLang="zh-CN" sz="1800" dirty="0"/>
              <a:t>，而余数是</a:t>
            </a:r>
            <a:r>
              <a:rPr lang="en-US" altLang="zh-CN" sz="1800" dirty="0"/>
              <a:t>R</a:t>
            </a:r>
            <a:r>
              <a:rPr lang="zh-CN" altLang="zh-CN" sz="1800" dirty="0"/>
              <a:t>（</a:t>
            </a:r>
            <a:r>
              <a:rPr lang="en-US" altLang="zh-CN" sz="1800" dirty="0"/>
              <a:t>n</a:t>
            </a:r>
            <a:r>
              <a:rPr lang="zh-CN" altLang="zh-CN" sz="1800" dirty="0"/>
              <a:t>位，比除数少一位），这个</a:t>
            </a:r>
            <a:r>
              <a:rPr lang="en-US" altLang="zh-CN" sz="1800" dirty="0"/>
              <a:t>n</a:t>
            </a:r>
            <a:r>
              <a:rPr lang="zh-CN" altLang="zh-CN" sz="1800" dirty="0"/>
              <a:t>位余数</a:t>
            </a:r>
            <a:r>
              <a:rPr lang="en-US" altLang="zh-CN" sz="1800" dirty="0"/>
              <a:t>R</a:t>
            </a:r>
            <a:r>
              <a:rPr lang="zh-CN" altLang="zh-CN" sz="1800" dirty="0"/>
              <a:t>就是计算出的</a:t>
            </a:r>
            <a:r>
              <a:rPr lang="en-US" altLang="zh-CN" sz="1800" dirty="0"/>
              <a:t>FCS</a:t>
            </a:r>
            <a:r>
              <a:rPr lang="zh-CN" altLang="zh-CN" sz="1800" dirty="0"/>
              <a:t>。</a:t>
            </a:r>
          </a:p>
          <a:p>
            <a:r>
              <a:rPr lang="zh-CN" altLang="zh-CN" sz="1800" dirty="0"/>
              <a:t>假如要得到</a:t>
            </a:r>
            <a:r>
              <a:rPr lang="en-US" altLang="zh-CN" sz="1800" dirty="0"/>
              <a:t>3</a:t>
            </a:r>
            <a:r>
              <a:rPr lang="zh-CN" altLang="zh-CN" sz="1800" dirty="0"/>
              <a:t>位帧校验序列，就要在</a:t>
            </a:r>
            <a:r>
              <a:rPr lang="en-US" altLang="zh-CN" sz="1800" dirty="0"/>
              <a:t>M</a:t>
            </a:r>
            <a:r>
              <a:rPr lang="zh-CN" altLang="zh-CN" sz="1800" dirty="0"/>
              <a:t>后面添加</a:t>
            </a:r>
            <a:r>
              <a:rPr lang="en-US" altLang="zh-CN" sz="1800" dirty="0"/>
              <a:t>3</a:t>
            </a:r>
            <a:r>
              <a:rPr lang="zh-CN" altLang="zh-CN" sz="1800" dirty="0"/>
              <a:t>个</a:t>
            </a:r>
            <a:r>
              <a:rPr lang="en-US" altLang="zh-CN" sz="1800" dirty="0"/>
              <a:t>0</a:t>
            </a:r>
            <a:r>
              <a:rPr lang="zh-CN" altLang="zh-CN" sz="1800" dirty="0"/>
              <a:t>，就成为</a:t>
            </a:r>
            <a:r>
              <a:rPr lang="en-US" altLang="zh-CN" sz="1800" dirty="0"/>
              <a:t>101001</a:t>
            </a:r>
            <a:r>
              <a:rPr lang="en-US" altLang="zh-CN" sz="1800" b="1" dirty="0"/>
              <a:t>000</a:t>
            </a:r>
            <a:r>
              <a:rPr lang="zh-CN" altLang="zh-CN" sz="1800" b="1" dirty="0"/>
              <a:t>，</a:t>
            </a:r>
            <a:r>
              <a:rPr lang="zh-CN" altLang="zh-CN" sz="1800" dirty="0"/>
              <a:t>假定事先商定好的除数</a:t>
            </a:r>
            <a:r>
              <a:rPr lang="en-US" altLang="zh-CN" sz="1800" dirty="0"/>
              <a:t>P=1101</a:t>
            </a:r>
            <a:r>
              <a:rPr lang="zh-CN" altLang="zh-CN" sz="1800" dirty="0"/>
              <a:t>（</a:t>
            </a:r>
            <a:r>
              <a:rPr lang="en-US" altLang="zh-CN" sz="1800" dirty="0"/>
              <a:t>4</a:t>
            </a:r>
            <a:r>
              <a:rPr lang="zh-CN" altLang="zh-CN" sz="1800" dirty="0"/>
              <a:t>位），如图</a:t>
            </a:r>
            <a:r>
              <a:rPr lang="en-US" altLang="zh-CN" sz="1800" dirty="0"/>
              <a:t>4-10</a:t>
            </a:r>
            <a:r>
              <a:rPr lang="zh-CN" altLang="zh-CN" sz="1800" dirty="0"/>
              <a:t>所示，做完除法运算后余数是</a:t>
            </a:r>
            <a:r>
              <a:rPr lang="en-US" altLang="zh-CN" sz="1800" dirty="0"/>
              <a:t>001</a:t>
            </a:r>
            <a:r>
              <a:rPr lang="zh-CN" altLang="zh-CN" sz="1800" dirty="0"/>
              <a:t>，</a:t>
            </a:r>
            <a:r>
              <a:rPr lang="en-US" altLang="zh-CN" sz="1800" dirty="0"/>
              <a:t>001</a:t>
            </a:r>
            <a:r>
              <a:rPr lang="zh-CN" altLang="zh-CN" sz="1800" dirty="0"/>
              <a:t>将会添加到帧的尾部作为帧校验序列</a:t>
            </a:r>
            <a:r>
              <a:rPr lang="en-US" altLang="zh-CN" sz="1800" dirty="0"/>
              <a:t>FCS</a:t>
            </a:r>
            <a:r>
              <a:rPr lang="zh-CN" altLang="zh-CN" sz="1800" dirty="0"/>
              <a:t>，得到商</a:t>
            </a:r>
            <a:r>
              <a:rPr lang="en-US" altLang="zh-CN" sz="1800" dirty="0"/>
              <a:t>Q=110101</a:t>
            </a:r>
            <a:r>
              <a:rPr lang="zh-CN" altLang="zh-CN" sz="1800" dirty="0"/>
              <a:t>，这个商并没什么用途。</a:t>
            </a:r>
          </a:p>
          <a:p>
            <a:endParaRPr lang="zh-CN" altLang="en-US" dirty="0"/>
          </a:p>
        </p:txBody>
      </p:sp>
      <p:pic>
        <p:nvPicPr>
          <p:cNvPr id="4" name="内容占位符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23026" y="839038"/>
            <a:ext cx="8720974" cy="5388402"/>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674240" y="5016625"/>
            <a:ext cx="5256584" cy="1152128"/>
          </a:xfrm>
          <a:prstGeom prst="rect">
            <a:avLst/>
          </a:prstGeom>
          <a:noFill/>
          <a:ln>
            <a:noFill/>
          </a:ln>
        </p:spPr>
      </p:pic>
    </p:spTree>
    <p:extLst>
      <p:ext uri="{BB962C8B-B14F-4D97-AF65-F5344CB8AC3E}">
        <p14:creationId xmlns:p14="http://schemas.microsoft.com/office/powerpoint/2010/main" val="19626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a:t>
            </a:r>
            <a:r>
              <a:rPr lang="zh-CN" altLang="zh-CN" dirty="0"/>
              <a:t>点到点信道的数据链路</a:t>
            </a:r>
            <a:endParaRPr lang="zh-CN" altLang="en-US" dirty="0"/>
          </a:p>
        </p:txBody>
      </p:sp>
      <p:sp>
        <p:nvSpPr>
          <p:cNvPr id="5" name="内容占位符 4"/>
          <p:cNvSpPr>
            <a:spLocks noGrp="1"/>
          </p:cNvSpPr>
          <p:nvPr>
            <p:ph idx="1"/>
          </p:nvPr>
        </p:nvSpPr>
        <p:spPr/>
        <p:txBody>
          <a:bodyPr/>
          <a:lstStyle/>
          <a:p>
            <a:r>
              <a:rPr lang="zh-CN" altLang="zh-CN" dirty="0"/>
              <a:t>点到点信道是指的一条链路上就一个发送端和接收端的信道，通常用在广域网链路。</a:t>
            </a:r>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837928" y="2241302"/>
            <a:ext cx="7488832" cy="1371601"/>
          </a:xfrm>
          <a:prstGeom prst="rect">
            <a:avLst/>
          </a:prstGeom>
          <a:noFill/>
          <a:ln>
            <a:noFill/>
          </a:ln>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859514" y="3933056"/>
            <a:ext cx="8496944" cy="2394395"/>
          </a:xfrm>
          <a:prstGeom prst="rect">
            <a:avLst/>
          </a:prstGeom>
          <a:noFill/>
          <a:ln>
            <a:noFill/>
          </a:ln>
        </p:spPr>
      </p:pic>
    </p:spTree>
    <p:extLst>
      <p:ext uri="{BB962C8B-B14F-4D97-AF65-F5344CB8AC3E}">
        <p14:creationId xmlns:p14="http://schemas.microsoft.com/office/powerpoint/2010/main" val="108830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4.2.1 PPP</a:t>
            </a:r>
            <a:r>
              <a:rPr lang="zh-CN" altLang="zh-CN" dirty="0"/>
              <a:t>协议的特点</a:t>
            </a:r>
            <a:endParaRPr lang="zh-CN" altLang="en-US" dirty="0"/>
          </a:p>
        </p:txBody>
      </p:sp>
      <p:sp>
        <p:nvSpPr>
          <p:cNvPr id="3" name="内容占位符 2"/>
          <p:cNvSpPr>
            <a:spLocks noGrp="1"/>
          </p:cNvSpPr>
          <p:nvPr>
            <p:ph idx="1"/>
          </p:nvPr>
        </p:nvSpPr>
        <p:spPr>
          <a:xfrm>
            <a:off x="208112" y="980728"/>
            <a:ext cx="8748464" cy="5472608"/>
          </a:xfrm>
        </p:spPr>
        <p:txBody>
          <a:bodyPr>
            <a:normAutofit fontScale="92500"/>
          </a:bodyPr>
          <a:lstStyle/>
          <a:p>
            <a:r>
              <a:rPr lang="zh-CN" altLang="zh-CN" dirty="0"/>
              <a:t>（</a:t>
            </a:r>
            <a:r>
              <a:rPr lang="en-US" altLang="zh-CN" dirty="0"/>
              <a:t>1</a:t>
            </a:r>
            <a:r>
              <a:rPr lang="zh-CN" altLang="zh-CN" dirty="0"/>
              <a:t>）简单</a:t>
            </a:r>
            <a:r>
              <a:rPr lang="en-US" altLang="zh-CN" dirty="0"/>
              <a:t>           </a:t>
            </a:r>
            <a:r>
              <a:rPr lang="zh-CN" altLang="en-US" dirty="0"/>
              <a:t>不提供可靠传输</a:t>
            </a:r>
            <a:endParaRPr lang="zh-CN" altLang="zh-CN" dirty="0"/>
          </a:p>
          <a:p>
            <a:r>
              <a:rPr lang="zh-CN" altLang="zh-CN" dirty="0"/>
              <a:t>（</a:t>
            </a:r>
            <a:r>
              <a:rPr lang="en-US" altLang="zh-CN" dirty="0"/>
              <a:t>2</a:t>
            </a:r>
            <a:r>
              <a:rPr lang="zh-CN" altLang="zh-CN" dirty="0"/>
              <a:t>）封装成帧</a:t>
            </a:r>
            <a:r>
              <a:rPr lang="en-US" altLang="zh-CN" dirty="0"/>
              <a:t>    </a:t>
            </a:r>
            <a:r>
              <a:rPr lang="zh-CN" altLang="en-US" dirty="0"/>
              <a:t>首部和尾部    帧开始符 帧结束符</a:t>
            </a:r>
            <a:endParaRPr lang="zh-CN" altLang="zh-CN" dirty="0"/>
          </a:p>
          <a:p>
            <a:r>
              <a:rPr lang="zh-CN" altLang="zh-CN" dirty="0"/>
              <a:t>（</a:t>
            </a:r>
            <a:r>
              <a:rPr lang="en-US" altLang="zh-CN" dirty="0"/>
              <a:t>3</a:t>
            </a:r>
            <a:r>
              <a:rPr lang="zh-CN" altLang="zh-CN" dirty="0"/>
              <a:t>）透明传输</a:t>
            </a:r>
            <a:r>
              <a:rPr lang="en-US" altLang="zh-CN" dirty="0"/>
              <a:t>    </a:t>
            </a:r>
            <a:r>
              <a:rPr lang="zh-CN" altLang="en-US" dirty="0"/>
              <a:t>加转义字符 收到后去掉转移字符</a:t>
            </a:r>
            <a:endParaRPr lang="zh-CN" altLang="zh-CN" dirty="0"/>
          </a:p>
          <a:p>
            <a:r>
              <a:rPr lang="zh-CN" altLang="zh-CN" dirty="0"/>
              <a:t>（</a:t>
            </a:r>
            <a:r>
              <a:rPr lang="en-US" altLang="zh-CN" dirty="0"/>
              <a:t>4</a:t>
            </a:r>
            <a:r>
              <a:rPr lang="zh-CN" altLang="zh-CN" dirty="0"/>
              <a:t>）差错检测</a:t>
            </a:r>
            <a:r>
              <a:rPr lang="en-US" altLang="zh-CN" dirty="0"/>
              <a:t>    CRC</a:t>
            </a:r>
            <a:r>
              <a:rPr lang="zh-CN" altLang="en-US" dirty="0"/>
              <a:t>计算</a:t>
            </a:r>
            <a:r>
              <a:rPr lang="en-US" altLang="zh-CN" dirty="0"/>
              <a:t>FCS</a:t>
            </a:r>
            <a:endParaRPr lang="zh-CN" altLang="zh-CN" dirty="0"/>
          </a:p>
          <a:p>
            <a:r>
              <a:rPr lang="zh-CN" altLang="zh-CN" dirty="0"/>
              <a:t>（</a:t>
            </a:r>
            <a:r>
              <a:rPr lang="en-US" altLang="zh-CN" dirty="0"/>
              <a:t>5</a:t>
            </a:r>
            <a:r>
              <a:rPr lang="zh-CN" altLang="zh-CN" dirty="0"/>
              <a:t>）支持多种网络层协议</a:t>
            </a:r>
            <a:r>
              <a:rPr lang="en-US" altLang="zh-CN" dirty="0"/>
              <a:t>   IPv4</a:t>
            </a:r>
            <a:r>
              <a:rPr lang="zh-CN" altLang="en-US" dirty="0"/>
              <a:t>和</a:t>
            </a:r>
            <a:r>
              <a:rPr lang="en-US" altLang="zh-CN" dirty="0"/>
              <a:t>IPv6</a:t>
            </a:r>
            <a:r>
              <a:rPr lang="zh-CN" altLang="en-US" dirty="0"/>
              <a:t>网络层协议都可以封装到</a:t>
            </a:r>
            <a:r>
              <a:rPr lang="en-US" altLang="zh-CN" dirty="0"/>
              <a:t>PPP</a:t>
            </a:r>
            <a:r>
              <a:rPr lang="zh-CN" altLang="en-US" dirty="0"/>
              <a:t>帧中</a:t>
            </a:r>
            <a:endParaRPr lang="zh-CN" altLang="zh-CN" dirty="0"/>
          </a:p>
          <a:p>
            <a:r>
              <a:rPr lang="zh-CN" altLang="zh-CN" dirty="0"/>
              <a:t>（</a:t>
            </a:r>
            <a:r>
              <a:rPr lang="en-US" altLang="zh-CN" dirty="0"/>
              <a:t>6</a:t>
            </a:r>
            <a:r>
              <a:rPr lang="zh-CN" altLang="zh-CN" dirty="0"/>
              <a:t>）多种类型链路</a:t>
            </a:r>
            <a:r>
              <a:rPr lang="en-US" altLang="zh-CN" dirty="0"/>
              <a:t>     </a:t>
            </a:r>
            <a:r>
              <a:rPr lang="zh-CN" altLang="en-US" dirty="0"/>
              <a:t>光纤 铜线 同步传输  异步传输 串行、并行链路均可</a:t>
            </a:r>
            <a:endParaRPr lang="zh-CN" altLang="zh-CN" dirty="0"/>
          </a:p>
          <a:p>
            <a:r>
              <a:rPr lang="zh-CN" altLang="zh-CN" dirty="0"/>
              <a:t>（</a:t>
            </a:r>
            <a:r>
              <a:rPr lang="en-US" altLang="zh-CN" dirty="0"/>
              <a:t>7</a:t>
            </a:r>
            <a:r>
              <a:rPr lang="zh-CN" altLang="zh-CN" dirty="0"/>
              <a:t>）检测连接状态</a:t>
            </a:r>
            <a:r>
              <a:rPr lang="en-US" altLang="zh-CN" dirty="0"/>
              <a:t>   </a:t>
            </a:r>
            <a:r>
              <a:rPr lang="zh-CN" altLang="en-US" dirty="0"/>
              <a:t>检测连接状态</a:t>
            </a:r>
            <a:endParaRPr lang="zh-CN" altLang="zh-CN" dirty="0"/>
          </a:p>
          <a:p>
            <a:r>
              <a:rPr lang="zh-CN" altLang="zh-CN" dirty="0"/>
              <a:t>（</a:t>
            </a:r>
            <a:r>
              <a:rPr lang="en-US" altLang="zh-CN" dirty="0"/>
              <a:t>8</a:t>
            </a:r>
            <a:r>
              <a:rPr lang="zh-CN" altLang="zh-CN" dirty="0"/>
              <a:t>）最大传送单元</a:t>
            </a:r>
            <a:r>
              <a:rPr lang="en-US" altLang="zh-CN" dirty="0"/>
              <a:t>   </a:t>
            </a:r>
            <a:r>
              <a:rPr lang="zh-CN" altLang="en-US" dirty="0"/>
              <a:t>最大传输单元  </a:t>
            </a:r>
            <a:r>
              <a:rPr lang="en-US" altLang="zh-CN" dirty="0"/>
              <a:t>1500</a:t>
            </a:r>
            <a:r>
              <a:rPr lang="zh-CN" altLang="en-US" dirty="0"/>
              <a:t>字节</a:t>
            </a:r>
            <a:endParaRPr lang="zh-CN" altLang="zh-CN" dirty="0"/>
          </a:p>
          <a:p>
            <a:r>
              <a:rPr lang="zh-CN" altLang="zh-CN" dirty="0"/>
              <a:t>（</a:t>
            </a:r>
            <a:r>
              <a:rPr lang="en-US" altLang="zh-CN" dirty="0"/>
              <a:t>9</a:t>
            </a:r>
            <a:r>
              <a:rPr lang="zh-CN" altLang="zh-CN" dirty="0"/>
              <a:t>）网络层地址协商</a:t>
            </a:r>
            <a:r>
              <a:rPr lang="en-US" altLang="zh-CN" dirty="0"/>
              <a:t>   </a:t>
            </a:r>
            <a:r>
              <a:rPr lang="zh-CN" altLang="en-US" dirty="0"/>
              <a:t>能够为拨号的一段分配</a:t>
            </a:r>
            <a:r>
              <a:rPr lang="en-US" altLang="zh-CN" dirty="0"/>
              <a:t>IP</a:t>
            </a:r>
            <a:r>
              <a:rPr lang="zh-CN" altLang="en-US" dirty="0"/>
              <a:t>地址，子网掩码 网关和</a:t>
            </a:r>
            <a:r>
              <a:rPr lang="en-US" altLang="zh-CN" dirty="0"/>
              <a:t>DNS</a:t>
            </a:r>
            <a:endParaRPr lang="zh-CN" altLang="zh-CN" dirty="0"/>
          </a:p>
          <a:p>
            <a:r>
              <a:rPr lang="zh-CN" altLang="zh-CN" dirty="0"/>
              <a:t>（</a:t>
            </a:r>
            <a:r>
              <a:rPr lang="en-US" altLang="zh-CN" dirty="0"/>
              <a:t>10</a:t>
            </a:r>
            <a:r>
              <a:rPr lang="zh-CN" altLang="zh-CN" dirty="0"/>
              <a:t>）数据压缩协商</a:t>
            </a:r>
          </a:p>
          <a:p>
            <a:endParaRPr lang="zh-CN" altLang="en-US" dirty="0"/>
          </a:p>
        </p:txBody>
      </p:sp>
    </p:spTree>
    <p:extLst>
      <p:ext uri="{BB962C8B-B14F-4D97-AF65-F5344CB8AC3E}">
        <p14:creationId xmlns:p14="http://schemas.microsoft.com/office/powerpoint/2010/main" val="248024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4.2.2 PPP</a:t>
            </a:r>
            <a:r>
              <a:rPr lang="zh-CN" altLang="zh-CN" dirty="0"/>
              <a:t>协议的组成</a:t>
            </a:r>
            <a:endParaRPr lang="zh-CN" altLang="en-US" dirty="0"/>
          </a:p>
        </p:txBody>
      </p:sp>
      <p:sp>
        <p:nvSpPr>
          <p:cNvPr id="3" name="内容占位符 2"/>
          <p:cNvSpPr>
            <a:spLocks noGrp="1"/>
          </p:cNvSpPr>
          <p:nvPr>
            <p:ph idx="1"/>
          </p:nvPr>
        </p:nvSpPr>
        <p:spPr/>
        <p:txBody>
          <a:bodyPr/>
          <a:lstStyle/>
          <a:p>
            <a:r>
              <a:rPr lang="en-US" altLang="zh-CN" dirty="0"/>
              <a:t>PPP</a:t>
            </a:r>
            <a:r>
              <a:rPr lang="zh-CN" altLang="zh-CN" dirty="0"/>
              <a:t>协议有三个组成部分： </a:t>
            </a:r>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7488832" cy="3672408"/>
          </a:xfrm>
          <a:prstGeom prst="rect">
            <a:avLst/>
          </a:prstGeom>
          <a:noFill/>
          <a:ln>
            <a:noFill/>
          </a:ln>
        </p:spPr>
      </p:pic>
    </p:spTree>
    <p:extLst>
      <p:ext uri="{BB962C8B-B14F-4D97-AF65-F5344CB8AC3E}">
        <p14:creationId xmlns:p14="http://schemas.microsoft.com/office/powerpoint/2010/main" val="393641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4.2.3 </a:t>
            </a:r>
            <a:r>
              <a:rPr lang="zh-CN" altLang="zh-CN" dirty="0"/>
              <a:t>同步传输和异步传输</a:t>
            </a:r>
            <a:endParaRPr lang="zh-CN" altLang="en-US" dirty="0"/>
          </a:p>
        </p:txBody>
      </p:sp>
      <p:sp>
        <p:nvSpPr>
          <p:cNvPr id="3" name="内容占位符 2"/>
          <p:cNvSpPr>
            <a:spLocks noGrp="1"/>
          </p:cNvSpPr>
          <p:nvPr>
            <p:ph idx="1"/>
          </p:nvPr>
        </p:nvSpPr>
        <p:spPr>
          <a:xfrm>
            <a:off x="251520" y="949994"/>
            <a:ext cx="8229600" cy="4525963"/>
          </a:xfrm>
        </p:spPr>
        <p:txBody>
          <a:bodyPr/>
          <a:lstStyle/>
          <a:p>
            <a:r>
              <a:rPr lang="zh-CN" altLang="zh-CN" dirty="0"/>
              <a:t>同步传输</a:t>
            </a:r>
          </a:p>
          <a:p>
            <a:pPr lvl="1"/>
            <a:r>
              <a:rPr lang="zh-CN" altLang="zh-CN" dirty="0"/>
              <a:t>同步传输（</a:t>
            </a:r>
            <a:r>
              <a:rPr lang="en-US" altLang="zh-CN" dirty="0"/>
              <a:t>Synchronous Transmission</a:t>
            </a:r>
            <a:r>
              <a:rPr lang="zh-CN" altLang="zh-CN" dirty="0"/>
              <a:t>）以数据帧为单位传输数据，可采用字符形式或位组合形式的帧同步信号，在短距离的高速传输中，该时钟信号可由专门的时钟线路传输，由发送端或接收端提供专用于同步的时钟信号。计算机网络采用同步传输方式时，常将时钟同步信号（前同步码）植入数据信号帧中，以实现接收端与发送端的时钟同步。</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77072"/>
            <a:ext cx="9721080" cy="1985491"/>
          </a:xfrm>
          <a:prstGeom prst="rect">
            <a:avLst/>
          </a:prstGeom>
          <a:noFill/>
          <a:ln>
            <a:noFill/>
          </a:ln>
        </p:spPr>
      </p:pic>
    </p:spTree>
    <p:extLst>
      <p:ext uri="{BB962C8B-B14F-4D97-AF65-F5344CB8AC3E}">
        <p14:creationId xmlns:p14="http://schemas.microsoft.com/office/powerpoint/2010/main" val="3752569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4.2.3 </a:t>
            </a:r>
            <a:r>
              <a:rPr lang="zh-CN" altLang="zh-CN" dirty="0"/>
              <a:t>同步传输和异步传输</a:t>
            </a:r>
            <a:endParaRPr lang="zh-CN" altLang="en-US" dirty="0"/>
          </a:p>
        </p:txBody>
      </p:sp>
      <p:sp>
        <p:nvSpPr>
          <p:cNvPr id="3" name="内容占位符 2"/>
          <p:cNvSpPr>
            <a:spLocks noGrp="1"/>
          </p:cNvSpPr>
          <p:nvPr>
            <p:ph idx="1"/>
          </p:nvPr>
        </p:nvSpPr>
        <p:spPr>
          <a:xfrm>
            <a:off x="395536" y="980728"/>
            <a:ext cx="8229600" cy="4525963"/>
          </a:xfrm>
        </p:spPr>
        <p:txBody>
          <a:bodyPr/>
          <a:lstStyle/>
          <a:p>
            <a:r>
              <a:rPr lang="zh-CN" altLang="zh-CN" dirty="0"/>
              <a:t>异步传输</a:t>
            </a:r>
            <a:endParaRPr lang="en-US" altLang="zh-CN" dirty="0"/>
          </a:p>
          <a:p>
            <a:pPr lvl="1"/>
            <a:r>
              <a:rPr lang="zh-CN" altLang="zh-CN" dirty="0"/>
              <a:t>异步传输（</a:t>
            </a:r>
            <a:r>
              <a:rPr lang="en-US" altLang="zh-CN" dirty="0"/>
              <a:t>Asynchronous Transmission</a:t>
            </a:r>
            <a:r>
              <a:rPr lang="zh-CN" altLang="zh-CN" dirty="0"/>
              <a:t>）以字符为单位传输数据，发送端和接收端具有相互独立的时钟（频率相差不能太多），并且两者中任一方都不向对方提供时钟同步信号。</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42602"/>
            <a:ext cx="8229600" cy="4015398"/>
          </a:xfrm>
          <a:prstGeom prst="rect">
            <a:avLst/>
          </a:prstGeom>
          <a:noFill/>
          <a:ln>
            <a:noFill/>
          </a:ln>
        </p:spPr>
      </p:pic>
    </p:spTree>
    <p:extLst>
      <p:ext uri="{BB962C8B-B14F-4D97-AF65-F5344CB8AC3E}">
        <p14:creationId xmlns:p14="http://schemas.microsoft.com/office/powerpoint/2010/main" val="28987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1691680" y="1510014"/>
            <a:ext cx="6507984" cy="769441"/>
          </a:xfrm>
          <a:prstGeom prst="rect">
            <a:avLst/>
          </a:prstGeom>
          <a:noFill/>
          <a:ln w="9525">
            <a:noFill/>
            <a:miter lim="800000"/>
            <a:headEnd/>
            <a:tailEnd/>
          </a:ln>
        </p:spPr>
        <p:txBody>
          <a:bodyPr wrap="square">
            <a:spAutoFit/>
          </a:bodyPr>
          <a:lstStyle/>
          <a:p>
            <a:pPr>
              <a:defRPr/>
            </a:pPr>
            <a:r>
              <a:rPr lang="zh-CN" altLang="en-US" sz="4400" b="1" dirty="0">
                <a:solidFill>
                  <a:schemeClr val="accent5">
                    <a:lumMod val="20000"/>
                    <a:lumOff val="80000"/>
                  </a:schemeClr>
                </a:solidFill>
                <a:latin typeface="微软雅黑" pitchFamily="34" charset="-122"/>
                <a:ea typeface="微软雅黑" pitchFamily="34" charset="-122"/>
              </a:rPr>
              <a:t>第</a:t>
            </a:r>
            <a:r>
              <a:rPr lang="en-US" altLang="zh-CN" sz="4400" b="1" dirty="0">
                <a:solidFill>
                  <a:schemeClr val="accent5">
                    <a:lumMod val="20000"/>
                    <a:lumOff val="80000"/>
                  </a:schemeClr>
                </a:solidFill>
                <a:latin typeface="微软雅黑" pitchFamily="34" charset="-122"/>
                <a:ea typeface="微软雅黑" pitchFamily="34" charset="-122"/>
              </a:rPr>
              <a:t>4</a:t>
            </a:r>
            <a:r>
              <a:rPr lang="zh-CN" altLang="en-US" sz="4400" b="1" dirty="0">
                <a:solidFill>
                  <a:schemeClr val="accent5">
                    <a:lumMod val="20000"/>
                    <a:lumOff val="80000"/>
                  </a:schemeClr>
                </a:solidFill>
                <a:latin typeface="微软雅黑" pitchFamily="34" charset="-122"/>
                <a:ea typeface="微软雅黑" pitchFamily="34" charset="-122"/>
              </a:rPr>
              <a:t>章  数据链路层</a:t>
            </a:r>
            <a:endParaRPr lang="en-US" altLang="zh-CN" sz="4400" b="1" dirty="0">
              <a:solidFill>
                <a:schemeClr val="accent5">
                  <a:lumMod val="20000"/>
                  <a:lumOff val="80000"/>
                </a:schemeClr>
              </a:solidFill>
              <a:latin typeface="微软雅黑" pitchFamily="34" charset="-122"/>
              <a:ea typeface="微软雅黑" pitchFamily="34" charset="-122"/>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66" y="2564904"/>
            <a:ext cx="3352800" cy="271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038260" y="4821039"/>
            <a:ext cx="4572000" cy="1200329"/>
          </a:xfrm>
          <a:prstGeom prst="rect">
            <a:avLst/>
          </a:prstGeom>
        </p:spPr>
        <p:txBody>
          <a:bodyPr>
            <a:spAutoFit/>
          </a:bodyPr>
          <a:lstStyle/>
          <a:p>
            <a:pPr algn="ctr"/>
            <a:r>
              <a:rPr lang="zh-CN" altLang="en-US" b="1">
                <a:solidFill>
                  <a:schemeClr val="bg1"/>
                </a:solidFill>
              </a:rPr>
              <a:t>讲师：韩立刚</a:t>
            </a:r>
            <a:endParaRPr lang="en-US" altLang="zh-CN" b="1">
              <a:solidFill>
                <a:schemeClr val="bg1"/>
              </a:solidFill>
            </a:endParaRPr>
          </a:p>
          <a:p>
            <a:r>
              <a:rPr lang="zh-CN" altLang="en-US" b="1">
                <a:solidFill>
                  <a:schemeClr val="bg1"/>
                </a:solidFill>
              </a:rPr>
              <a:t>             河北师大软件学院讲师  </a:t>
            </a:r>
            <a:endParaRPr lang="en-US" altLang="zh-CN" b="1">
              <a:solidFill>
                <a:schemeClr val="bg1"/>
              </a:solidFill>
            </a:endParaRPr>
          </a:p>
          <a:p>
            <a:pPr algn="ctr"/>
            <a:r>
              <a:rPr lang="zh-CN" altLang="en-US" b="1">
                <a:solidFill>
                  <a:schemeClr val="bg1"/>
                </a:solidFill>
              </a:rPr>
              <a:t>微软最有价值专家（</a:t>
            </a:r>
            <a:r>
              <a:rPr lang="en-US" altLang="zh-CN" b="1">
                <a:solidFill>
                  <a:schemeClr val="bg1"/>
                </a:solidFill>
              </a:rPr>
              <a:t>MVP</a:t>
            </a:r>
            <a:r>
              <a:rPr lang="zh-CN" altLang="en-US" b="1">
                <a:solidFill>
                  <a:schemeClr val="bg1"/>
                </a:solidFill>
              </a:rPr>
              <a:t>）</a:t>
            </a:r>
            <a:endParaRPr lang="en-US" altLang="zh-CN" b="1">
              <a:solidFill>
                <a:schemeClr val="bg1"/>
              </a:solidFill>
            </a:endParaRPr>
          </a:p>
          <a:p>
            <a:pPr algn="ctr"/>
            <a:r>
              <a:rPr lang="zh-CN" altLang="en-US" b="1">
                <a:solidFill>
                  <a:schemeClr val="bg1"/>
                </a:solidFill>
              </a:rPr>
              <a:t>微软企业护航专家（</a:t>
            </a:r>
            <a:r>
              <a:rPr lang="en-US" altLang="zh-CN" b="1">
                <a:solidFill>
                  <a:schemeClr val="bg1"/>
                </a:solidFill>
              </a:rPr>
              <a:t>ESS</a:t>
            </a:r>
            <a:r>
              <a:rPr lang="zh-CN" altLang="en-US" b="1">
                <a:solidFill>
                  <a:schemeClr val="bg1"/>
                </a:solidFill>
              </a:rPr>
              <a:t>）</a:t>
            </a:r>
            <a:endParaRPr lang="zh-CN" altLang="en-US"/>
          </a:p>
        </p:txBody>
      </p:sp>
      <p:sp>
        <p:nvSpPr>
          <p:cNvPr id="5" name="矩形 4"/>
          <p:cNvSpPr/>
          <p:nvPr/>
        </p:nvSpPr>
        <p:spPr>
          <a:xfrm>
            <a:off x="4297217" y="2780075"/>
            <a:ext cx="3707040" cy="1477328"/>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韩老师</a:t>
            </a:r>
            <a:r>
              <a:rPr lang="en-US" altLang="zh-CN" b="1" dirty="0">
                <a:solidFill>
                  <a:schemeClr val="bg1"/>
                </a:solidFill>
                <a:latin typeface="微软雅黑" pitchFamily="34" charset="-122"/>
                <a:ea typeface="微软雅黑" pitchFamily="34" charset="-122"/>
              </a:rPr>
              <a:t>QQ 458717185</a:t>
            </a:r>
          </a:p>
          <a:p>
            <a:pPr>
              <a:defRPr/>
            </a:pPr>
            <a:r>
              <a:rPr lang="zh-CN" altLang="en-US" b="1" dirty="0">
                <a:solidFill>
                  <a:schemeClr val="bg1"/>
                </a:solidFill>
                <a:latin typeface="微软雅黑" pitchFamily="34" charset="-122"/>
                <a:ea typeface="微软雅黑" pitchFamily="34" charset="-122"/>
              </a:rPr>
              <a:t>韩老师视频课程学习路线</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www.91xueit.com</a:t>
            </a:r>
          </a:p>
          <a:p>
            <a:pPr>
              <a:defRPr/>
            </a:pPr>
            <a:r>
              <a:rPr lang="zh-CN" altLang="en-US" b="1" dirty="0">
                <a:solidFill>
                  <a:schemeClr val="bg1"/>
                </a:solidFill>
                <a:latin typeface="微软雅黑" pitchFamily="34" charset="-122"/>
                <a:ea typeface="微软雅黑" pitchFamily="34" charset="-122"/>
              </a:rPr>
              <a:t>韩老师博客</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http://91xueit.blog.51cto.com</a:t>
            </a:r>
            <a:endParaRPr lang="en-US" altLang="zh-CN" b="1" dirty="0">
              <a:solidFill>
                <a:schemeClr val="tx2"/>
              </a:solidFill>
              <a:latin typeface="微软雅黑" pitchFamily="34" charset="-122"/>
              <a:ea typeface="微软雅黑" pitchFamily="34" charset="-122"/>
            </a:endParaRPr>
          </a:p>
        </p:txBody>
      </p:sp>
      <p:sp>
        <p:nvSpPr>
          <p:cNvPr id="6" name="矩形 5"/>
          <p:cNvSpPr/>
          <p:nvPr/>
        </p:nvSpPr>
        <p:spPr>
          <a:xfrm>
            <a:off x="2771800" y="6235351"/>
            <a:ext cx="3050835" cy="369332"/>
          </a:xfrm>
          <a:prstGeom prst="rect">
            <a:avLst/>
          </a:prstGeom>
        </p:spPr>
        <p:txBody>
          <a:bodyPr wrap="none">
            <a:spAutoFit/>
          </a:bodyPr>
          <a:lstStyle/>
          <a:p>
            <a:pPr>
              <a:defRPr/>
            </a:pPr>
            <a:r>
              <a:rPr lang="en-US" altLang="zh-CN" b="1" dirty="0">
                <a:solidFill>
                  <a:schemeClr val="bg1"/>
                </a:solidFill>
                <a:latin typeface="微软雅黑" pitchFamily="34" charset="-122"/>
                <a:ea typeface="微软雅黑" pitchFamily="34" charset="-122"/>
              </a:rPr>
              <a:t>2016</a:t>
            </a:r>
            <a:r>
              <a:rPr lang="zh-CN" altLang="en-US" b="1" dirty="0">
                <a:solidFill>
                  <a:schemeClr val="bg1"/>
                </a:solidFill>
                <a:latin typeface="微软雅黑" pitchFamily="34" charset="-122"/>
                <a:ea typeface="微软雅黑" pitchFamily="34" charset="-122"/>
              </a:rPr>
              <a:t>年</a:t>
            </a:r>
            <a:r>
              <a:rPr lang="en-US" altLang="zh-CN" b="1" dirty="0">
                <a:solidFill>
                  <a:schemeClr val="bg1"/>
                </a:solidFill>
                <a:latin typeface="微软雅黑" pitchFamily="34" charset="-122"/>
                <a:ea typeface="微软雅黑" pitchFamily="34" charset="-122"/>
              </a:rPr>
              <a:t>11</a:t>
            </a:r>
            <a:r>
              <a:rPr lang="zh-CN" altLang="en-US" b="1" dirty="0">
                <a:solidFill>
                  <a:schemeClr val="bg1"/>
                </a:solidFill>
                <a:latin typeface="微软雅黑" pitchFamily="34" charset="-122"/>
                <a:ea typeface="微软雅黑" pitchFamily="34" charset="-122"/>
              </a:rPr>
              <a:t>月</a:t>
            </a:r>
            <a:r>
              <a:rPr lang="en-US" altLang="zh-CN" b="1" dirty="0">
                <a:solidFill>
                  <a:schemeClr val="bg1"/>
                </a:solidFill>
                <a:latin typeface="微软雅黑" pitchFamily="34" charset="-122"/>
                <a:ea typeface="微软雅黑" pitchFamily="34" charset="-122"/>
              </a:rPr>
              <a:t>10</a:t>
            </a:r>
            <a:r>
              <a:rPr lang="zh-CN" altLang="en-US" b="1" dirty="0">
                <a:solidFill>
                  <a:schemeClr val="bg1"/>
                </a:solidFill>
                <a:latin typeface="微软雅黑" pitchFamily="34" charset="-122"/>
                <a:ea typeface="微软雅黑" pitchFamily="34" charset="-122"/>
              </a:rPr>
              <a:t>日上午录制</a:t>
            </a:r>
            <a:r>
              <a:rPr lang="en-US" altLang="zh-CN" b="1" dirty="0">
                <a:solidFill>
                  <a:schemeClr val="tx2"/>
                </a:solidFill>
                <a:latin typeface="微软雅黑" pitchFamily="34" charset="-122"/>
                <a:ea typeface="微软雅黑" pitchFamily="34" charset="-122"/>
              </a:rPr>
              <a:t>/</a:t>
            </a:r>
          </a:p>
        </p:txBody>
      </p:sp>
    </p:spTree>
    <p:extLst>
      <p:ext uri="{BB962C8B-B14F-4D97-AF65-F5344CB8AC3E}">
        <p14:creationId xmlns:p14="http://schemas.microsoft.com/office/powerpoint/2010/main" val="35052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4.2.4</a:t>
            </a:r>
            <a:r>
              <a:rPr lang="zh-CN" altLang="zh-CN" dirty="0"/>
              <a:t>抓包查看</a:t>
            </a:r>
            <a:r>
              <a:rPr lang="en-US" altLang="zh-CN" dirty="0"/>
              <a:t>PPP</a:t>
            </a:r>
            <a:r>
              <a:rPr lang="zh-CN" altLang="zh-CN" dirty="0"/>
              <a:t>的帧首部</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8136904" cy="5472608"/>
          </a:xfrm>
          <a:prstGeom prst="rect">
            <a:avLst/>
          </a:prstGeom>
          <a:noFill/>
          <a:ln>
            <a:noFill/>
          </a:ln>
        </p:spPr>
      </p:pic>
    </p:spTree>
    <p:extLst>
      <p:ext uri="{BB962C8B-B14F-4D97-AF65-F5344CB8AC3E}">
        <p14:creationId xmlns:p14="http://schemas.microsoft.com/office/powerpoint/2010/main" val="3742649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4.2.5 PPP</a:t>
            </a:r>
            <a:r>
              <a:rPr lang="zh-CN" altLang="zh-CN" dirty="0"/>
              <a:t>协议帧格式</a:t>
            </a:r>
            <a:endParaRPr lang="zh-CN" altLang="en-US" dirty="0"/>
          </a:p>
        </p:txBody>
      </p:sp>
      <p:sp>
        <p:nvSpPr>
          <p:cNvPr id="3" name="内容占位符 2"/>
          <p:cNvSpPr>
            <a:spLocks noGrp="1"/>
          </p:cNvSpPr>
          <p:nvPr>
            <p:ph idx="1"/>
          </p:nvPr>
        </p:nvSpPr>
        <p:spPr/>
        <p:txBody>
          <a:bodyPr>
            <a:normAutofit/>
          </a:bodyPr>
          <a:lstStyle/>
          <a:p>
            <a:r>
              <a:rPr lang="en-US" altLang="zh-CN" sz="2000" dirty="0"/>
              <a:t>Address</a:t>
            </a:r>
            <a:r>
              <a:rPr lang="zh-CN" altLang="zh-CN" sz="2000" dirty="0"/>
              <a:t>字段的值为</a:t>
            </a:r>
            <a:r>
              <a:rPr lang="en-US" altLang="zh-CN" sz="2000" dirty="0"/>
              <a:t>0xff</a:t>
            </a:r>
            <a:r>
              <a:rPr lang="zh-CN" altLang="zh-CN" sz="2000" dirty="0"/>
              <a:t>，</a:t>
            </a:r>
            <a:r>
              <a:rPr lang="en-US" altLang="zh-CN" sz="2000" dirty="0"/>
              <a:t>0x</a:t>
            </a:r>
            <a:r>
              <a:rPr lang="zh-CN" altLang="zh-CN" sz="2000" dirty="0"/>
              <a:t>表示后面的</a:t>
            </a:r>
            <a:r>
              <a:rPr lang="en-US" altLang="zh-CN" sz="2000" dirty="0" err="1"/>
              <a:t>ff</a:t>
            </a:r>
            <a:r>
              <a:rPr lang="zh-CN" altLang="zh-CN" sz="2000" dirty="0"/>
              <a:t>为十六进制数，写成二进制为</a:t>
            </a:r>
            <a:r>
              <a:rPr lang="en-US" altLang="zh-CN" sz="2000" dirty="0"/>
              <a:t>1111 1111</a:t>
            </a:r>
            <a:r>
              <a:rPr lang="zh-CN" altLang="zh-CN" sz="2000" dirty="0"/>
              <a:t>，占一个字节的长度。点到点信道</a:t>
            </a:r>
            <a:r>
              <a:rPr lang="en-US" altLang="zh-CN" sz="2000" dirty="0"/>
              <a:t>PPP</a:t>
            </a:r>
            <a:r>
              <a:rPr lang="zh-CN" altLang="zh-CN" sz="2000" dirty="0"/>
              <a:t>帧中的地址字段形同虚设，可以看到没有源地址和目标地址。</a:t>
            </a:r>
          </a:p>
          <a:p>
            <a:r>
              <a:rPr lang="en-US" altLang="zh-CN" sz="2000" dirty="0"/>
              <a:t>Control</a:t>
            </a:r>
            <a:r>
              <a:rPr lang="zh-CN" altLang="zh-CN" sz="2000" dirty="0"/>
              <a:t>字段的值为</a:t>
            </a:r>
            <a:r>
              <a:rPr lang="en-US" altLang="zh-CN" sz="2000" dirty="0"/>
              <a:t>0x03</a:t>
            </a:r>
            <a:r>
              <a:rPr lang="zh-CN" altLang="zh-CN" sz="2000" dirty="0"/>
              <a:t>，写成二进制为</a:t>
            </a:r>
            <a:r>
              <a:rPr lang="en-US" altLang="zh-CN" sz="2000" dirty="0"/>
              <a:t>0000 0011</a:t>
            </a:r>
            <a:r>
              <a:rPr lang="zh-CN" altLang="zh-CN" sz="2000" dirty="0"/>
              <a:t>，占一个字节长度。最初曾考虑以后对地址字段和控制字段的值进行其他定义，但至今也没给出。</a:t>
            </a:r>
          </a:p>
          <a:p>
            <a:r>
              <a:rPr lang="en-US" altLang="zh-CN" sz="2000" dirty="0"/>
              <a:t>Protocol</a:t>
            </a:r>
            <a:r>
              <a:rPr lang="zh-CN" altLang="zh-CN" sz="2000" dirty="0"/>
              <a:t>字段占</a:t>
            </a:r>
            <a:r>
              <a:rPr lang="en-US" altLang="zh-CN" sz="2000" dirty="0"/>
              <a:t>2</a:t>
            </a:r>
            <a:r>
              <a:rPr lang="zh-CN" altLang="zh-CN" sz="2000" dirty="0"/>
              <a:t>个字节，不同的值用来标识</a:t>
            </a:r>
            <a:r>
              <a:rPr lang="en-US" altLang="zh-CN" sz="2000" dirty="0"/>
              <a:t>PPP</a:t>
            </a:r>
            <a:r>
              <a:rPr lang="zh-CN" altLang="zh-CN" sz="2000" dirty="0"/>
              <a:t>帧内信息是什么数据。</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07651" y="4077072"/>
            <a:ext cx="8205369" cy="2536938"/>
          </a:xfrm>
          <a:prstGeom prst="rect">
            <a:avLst/>
          </a:prstGeom>
          <a:noFill/>
          <a:ln>
            <a:noFill/>
          </a:ln>
        </p:spPr>
      </p:pic>
    </p:spTree>
    <p:extLst>
      <p:ext uri="{BB962C8B-B14F-4D97-AF65-F5344CB8AC3E}">
        <p14:creationId xmlns:p14="http://schemas.microsoft.com/office/powerpoint/2010/main" val="403111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4.2.6 PPP</a:t>
            </a:r>
            <a:r>
              <a:rPr lang="zh-CN" altLang="zh-CN" dirty="0"/>
              <a:t>帧填充方式</a:t>
            </a:r>
            <a:endParaRPr lang="zh-CN" altLang="en-US" dirty="0"/>
          </a:p>
        </p:txBody>
      </p:sp>
      <p:sp>
        <p:nvSpPr>
          <p:cNvPr id="3" name="内容占位符 2"/>
          <p:cNvSpPr>
            <a:spLocks noGrp="1"/>
          </p:cNvSpPr>
          <p:nvPr>
            <p:ph idx="1"/>
          </p:nvPr>
        </p:nvSpPr>
        <p:spPr>
          <a:xfrm>
            <a:off x="476636" y="908720"/>
            <a:ext cx="8229600" cy="4525963"/>
          </a:xfrm>
        </p:spPr>
        <p:txBody>
          <a:bodyPr/>
          <a:lstStyle/>
          <a:p>
            <a:r>
              <a:rPr lang="zh-CN" altLang="zh-CN" dirty="0"/>
              <a:t>异步传输使用字节填充</a:t>
            </a:r>
            <a:endParaRPr lang="en-US" altLang="zh-CN" dirty="0"/>
          </a:p>
          <a:p>
            <a:pPr lvl="1"/>
            <a:r>
              <a:rPr lang="zh-CN" altLang="zh-CN" dirty="0"/>
              <a:t>在异步传输的链路上，数据传输以字节为单位，</a:t>
            </a:r>
            <a:r>
              <a:rPr lang="en-US" altLang="zh-CN" dirty="0"/>
              <a:t>PPP</a:t>
            </a:r>
            <a:r>
              <a:rPr lang="zh-CN" altLang="zh-CN" dirty="0"/>
              <a:t>帧的转义符定义为</a:t>
            </a:r>
            <a:r>
              <a:rPr lang="en-US" altLang="zh-CN" dirty="0"/>
              <a:t>0x7D</a:t>
            </a:r>
            <a:r>
              <a:rPr lang="zh-CN" altLang="zh-CN" dirty="0"/>
              <a:t>，并使用字节填充</a:t>
            </a:r>
            <a:r>
              <a:rPr lang="zh-CN" altLang="en-US" dirty="0"/>
              <a:t>。</a:t>
            </a:r>
            <a:endParaRPr lang="en-US" altLang="zh-CN" dirty="0"/>
          </a:p>
          <a:p>
            <a:pPr lvl="1"/>
            <a:r>
              <a:rPr lang="zh-CN" altLang="zh-CN" dirty="0"/>
              <a:t>把信息字段中出现的每一个</a:t>
            </a:r>
            <a:r>
              <a:rPr lang="en-US" altLang="zh-CN" dirty="0"/>
              <a:t>0x7E</a:t>
            </a:r>
            <a:r>
              <a:rPr lang="zh-CN" altLang="zh-CN" dirty="0"/>
              <a:t>字节转变成为</a:t>
            </a:r>
            <a:r>
              <a:rPr lang="en-US" altLang="zh-CN" dirty="0"/>
              <a:t>2</a:t>
            </a:r>
            <a:r>
              <a:rPr lang="zh-CN" altLang="zh-CN" dirty="0"/>
              <a:t>字节序列（</a:t>
            </a:r>
            <a:r>
              <a:rPr lang="en-US" altLang="zh-CN" dirty="0"/>
              <a:t>0x7D</a:t>
            </a:r>
            <a:r>
              <a:rPr lang="zh-CN" altLang="zh-CN" dirty="0"/>
              <a:t>，</a:t>
            </a:r>
            <a:r>
              <a:rPr lang="en-US" altLang="zh-CN" dirty="0"/>
              <a:t>0x5E</a:t>
            </a:r>
            <a:r>
              <a:rPr lang="zh-CN" altLang="zh-CN" dirty="0"/>
              <a:t>）。</a:t>
            </a:r>
          </a:p>
          <a:p>
            <a:pPr lvl="1"/>
            <a:r>
              <a:rPr lang="zh-CN" altLang="zh-CN" dirty="0"/>
              <a:t>若信息字段中出现一个</a:t>
            </a:r>
            <a:r>
              <a:rPr lang="en-US" altLang="zh-CN" dirty="0"/>
              <a:t>0x7D</a:t>
            </a:r>
            <a:r>
              <a:rPr lang="zh-CN" altLang="zh-CN" dirty="0"/>
              <a:t>的字节（即出现了和转义字符一样的比特组合），则把</a:t>
            </a:r>
            <a:r>
              <a:rPr lang="en-US" altLang="zh-CN" dirty="0"/>
              <a:t>0x7D</a:t>
            </a:r>
            <a:r>
              <a:rPr lang="zh-CN" altLang="zh-CN" dirty="0"/>
              <a:t>转变成为</a:t>
            </a:r>
            <a:r>
              <a:rPr lang="en-US" altLang="zh-CN" dirty="0"/>
              <a:t>2</a:t>
            </a:r>
            <a:r>
              <a:rPr lang="zh-CN" altLang="zh-CN" dirty="0"/>
              <a:t>字节序列（</a:t>
            </a:r>
            <a:r>
              <a:rPr lang="en-US" altLang="zh-CN" dirty="0"/>
              <a:t>0x7D</a:t>
            </a:r>
            <a:r>
              <a:rPr lang="zh-CN" altLang="zh-CN" dirty="0"/>
              <a:t>，</a:t>
            </a:r>
            <a:r>
              <a:rPr lang="en-US" altLang="zh-CN" dirty="0"/>
              <a:t>0x5D</a:t>
            </a:r>
            <a:r>
              <a:rPr lang="zh-CN" altLang="zh-CN" dirty="0"/>
              <a:t>）</a:t>
            </a:r>
            <a:r>
              <a:rPr lang="zh-CN" altLang="zh-CN" sz="2100" dirty="0"/>
              <a:t>。</a:t>
            </a:r>
          </a:p>
          <a:p>
            <a:pPr lvl="1"/>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43607" y="4077072"/>
            <a:ext cx="7334543" cy="2333923"/>
          </a:xfrm>
          <a:prstGeom prst="rect">
            <a:avLst/>
          </a:prstGeom>
          <a:noFill/>
          <a:ln>
            <a:noFill/>
          </a:ln>
        </p:spPr>
      </p:pic>
    </p:spTree>
    <p:extLst>
      <p:ext uri="{BB962C8B-B14F-4D97-AF65-F5344CB8AC3E}">
        <p14:creationId xmlns:p14="http://schemas.microsoft.com/office/powerpoint/2010/main" val="335405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4.2.6 PPP</a:t>
            </a:r>
            <a:r>
              <a:rPr lang="zh-CN" altLang="zh-CN" dirty="0"/>
              <a:t>帧填充方式</a:t>
            </a:r>
            <a:endParaRPr lang="zh-CN" altLang="en-US" dirty="0"/>
          </a:p>
        </p:txBody>
      </p:sp>
      <p:sp>
        <p:nvSpPr>
          <p:cNvPr id="3" name="内容占位符 2"/>
          <p:cNvSpPr>
            <a:spLocks noGrp="1"/>
          </p:cNvSpPr>
          <p:nvPr>
            <p:ph idx="1"/>
          </p:nvPr>
        </p:nvSpPr>
        <p:spPr>
          <a:xfrm>
            <a:off x="467544" y="692697"/>
            <a:ext cx="8085584" cy="3888432"/>
          </a:xfrm>
        </p:spPr>
        <p:txBody>
          <a:bodyPr/>
          <a:lstStyle/>
          <a:p>
            <a:r>
              <a:rPr lang="zh-CN" altLang="zh-CN" dirty="0"/>
              <a:t>同步传输使用零比特填充</a:t>
            </a:r>
            <a:endParaRPr lang="en-US" altLang="zh-CN" dirty="0"/>
          </a:p>
          <a:p>
            <a:pPr lvl="1"/>
            <a:r>
              <a:rPr lang="zh-CN" altLang="zh-CN" dirty="0"/>
              <a:t>在同步传输的链路上，数据传输以帧为单位，</a:t>
            </a:r>
            <a:r>
              <a:rPr lang="en-US" altLang="zh-CN" dirty="0"/>
              <a:t>PPP</a:t>
            </a:r>
            <a:r>
              <a:rPr lang="zh-CN" altLang="zh-CN" dirty="0"/>
              <a:t>协议采用零比特填充方法来实现透明传输。大家把</a:t>
            </a:r>
            <a:r>
              <a:rPr lang="en-US" altLang="zh-CN" dirty="0"/>
              <a:t>PPP</a:t>
            </a:r>
            <a:r>
              <a:rPr lang="zh-CN" altLang="zh-CN" dirty="0"/>
              <a:t>协议帧界定符</a:t>
            </a:r>
            <a:r>
              <a:rPr lang="en-US" altLang="zh-CN" dirty="0"/>
              <a:t>0x7E</a:t>
            </a:r>
            <a:r>
              <a:rPr lang="zh-CN" altLang="zh-CN" dirty="0"/>
              <a:t>写成二进制</a:t>
            </a:r>
            <a:r>
              <a:rPr lang="en-US" altLang="zh-CN" dirty="0"/>
              <a:t>01111110,</a:t>
            </a:r>
            <a:r>
              <a:rPr lang="zh-CN" altLang="zh-CN" dirty="0"/>
              <a:t>也就是可以看到中间有连续的</a:t>
            </a:r>
            <a:r>
              <a:rPr lang="en-US" altLang="zh-CN" dirty="0"/>
              <a:t>6</a:t>
            </a:r>
            <a:r>
              <a:rPr lang="zh-CN" altLang="zh-CN" dirty="0"/>
              <a:t>个</a:t>
            </a:r>
            <a:r>
              <a:rPr lang="en-US" altLang="zh-CN" dirty="0"/>
              <a:t>1,</a:t>
            </a:r>
            <a:r>
              <a:rPr lang="zh-CN" altLang="zh-CN" dirty="0"/>
              <a:t>只要想办法在数据部分不要出现连续的</a:t>
            </a:r>
            <a:r>
              <a:rPr lang="en-US" altLang="zh-CN" dirty="0"/>
              <a:t>6</a:t>
            </a:r>
            <a:r>
              <a:rPr lang="zh-CN" altLang="zh-CN" dirty="0"/>
              <a:t>个</a:t>
            </a:r>
            <a:r>
              <a:rPr lang="en-US" altLang="zh-CN" dirty="0"/>
              <a:t>1,</a:t>
            </a:r>
            <a:r>
              <a:rPr lang="zh-CN" altLang="zh-CN" dirty="0"/>
              <a:t>就肯定不会出现这界定符。具体办法就是“零比特填充法”。</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1"/>
            <a:ext cx="6480720" cy="3744416"/>
          </a:xfrm>
          <a:prstGeom prst="rect">
            <a:avLst/>
          </a:prstGeom>
          <a:noFill/>
          <a:ln>
            <a:noFill/>
          </a:ln>
        </p:spPr>
      </p:pic>
    </p:spTree>
    <p:extLst>
      <p:ext uri="{BB962C8B-B14F-4D97-AF65-F5344CB8AC3E}">
        <p14:creationId xmlns:p14="http://schemas.microsoft.com/office/powerpoint/2010/main" val="1893640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a:t>
            </a:r>
            <a:r>
              <a:rPr lang="zh-CN" altLang="zh-CN" dirty="0"/>
              <a:t>广播信道的数据链路</a:t>
            </a:r>
            <a:endParaRPr lang="zh-CN" altLang="en-US" dirty="0"/>
          </a:p>
        </p:txBody>
      </p:sp>
      <p:sp>
        <p:nvSpPr>
          <p:cNvPr id="3" name="内容占位符 2"/>
          <p:cNvSpPr>
            <a:spLocks noGrp="1"/>
          </p:cNvSpPr>
          <p:nvPr>
            <p:ph idx="1"/>
          </p:nvPr>
        </p:nvSpPr>
        <p:spPr>
          <a:xfrm>
            <a:off x="323528" y="908720"/>
            <a:ext cx="8229600" cy="5544616"/>
          </a:xfrm>
        </p:spPr>
        <p:txBody>
          <a:bodyPr>
            <a:normAutofit lnSpcReduction="10000"/>
          </a:bodyPr>
          <a:lstStyle/>
          <a:p>
            <a:r>
              <a:rPr lang="en-US" altLang="zh-CN" b="1" dirty="0"/>
              <a:t>4.3.1 </a:t>
            </a:r>
            <a:r>
              <a:rPr lang="zh-CN" altLang="zh-CN" b="1" dirty="0"/>
              <a:t>广播信道的局域网</a:t>
            </a:r>
          </a:p>
          <a:p>
            <a:r>
              <a:rPr lang="en-US" altLang="zh-CN" b="1" dirty="0"/>
              <a:t>4.3.2 </a:t>
            </a:r>
            <a:r>
              <a:rPr lang="zh-CN" altLang="zh-CN" b="1" dirty="0"/>
              <a:t>以太网标准</a:t>
            </a:r>
          </a:p>
          <a:p>
            <a:r>
              <a:rPr lang="en-US" altLang="zh-CN" b="1" dirty="0"/>
              <a:t>4.3.3 CSMA/CD</a:t>
            </a:r>
            <a:r>
              <a:rPr lang="zh-CN" altLang="zh-CN" b="1" dirty="0"/>
              <a:t>协议</a:t>
            </a:r>
          </a:p>
          <a:p>
            <a:r>
              <a:rPr lang="en-US" altLang="zh-CN" b="1" dirty="0"/>
              <a:t>4.3.4 </a:t>
            </a:r>
            <a:r>
              <a:rPr lang="zh-CN" altLang="zh-CN" b="1" dirty="0"/>
              <a:t>以太网最短帧</a:t>
            </a:r>
          </a:p>
          <a:p>
            <a:r>
              <a:rPr lang="en-US" altLang="zh-CN" b="1" dirty="0"/>
              <a:t>4.3.5 </a:t>
            </a:r>
            <a:r>
              <a:rPr lang="zh-CN" altLang="zh-CN" b="1" dirty="0"/>
              <a:t>冲突解决方法</a:t>
            </a:r>
            <a:r>
              <a:rPr lang="en-US" altLang="zh-CN" b="1" dirty="0"/>
              <a:t>--</a:t>
            </a:r>
            <a:r>
              <a:rPr lang="zh-CN" altLang="zh-CN" b="1" dirty="0"/>
              <a:t>退避算法</a:t>
            </a:r>
          </a:p>
          <a:p>
            <a:r>
              <a:rPr lang="en-US" altLang="zh-CN" b="1" dirty="0"/>
              <a:t>4.3.6 </a:t>
            </a:r>
            <a:r>
              <a:rPr lang="zh-CN" altLang="zh-CN" b="1" dirty="0"/>
              <a:t>以太网帧格式</a:t>
            </a:r>
          </a:p>
          <a:p>
            <a:r>
              <a:rPr lang="en-US" altLang="zh-CN" b="1" dirty="0"/>
              <a:t>4.3.7 </a:t>
            </a:r>
            <a:r>
              <a:rPr lang="zh-CN" altLang="zh-CN" b="1" dirty="0"/>
              <a:t>以太网信道利用率</a:t>
            </a:r>
          </a:p>
          <a:p>
            <a:r>
              <a:rPr lang="en-US" altLang="zh-CN" b="1" dirty="0"/>
              <a:t>4.3.8 </a:t>
            </a:r>
            <a:r>
              <a:rPr lang="zh-CN" altLang="zh-CN" b="1" dirty="0"/>
              <a:t>网卡的作用</a:t>
            </a:r>
          </a:p>
          <a:p>
            <a:r>
              <a:rPr lang="en-US" altLang="zh-CN" b="1" dirty="0"/>
              <a:t>4.3.9 MAC</a:t>
            </a:r>
            <a:r>
              <a:rPr lang="zh-CN" altLang="zh-CN" b="1" dirty="0"/>
              <a:t>地址</a:t>
            </a:r>
          </a:p>
          <a:p>
            <a:r>
              <a:rPr lang="en-US" altLang="zh-CN" b="1" dirty="0"/>
              <a:t>4.3.10 </a:t>
            </a:r>
            <a:r>
              <a:rPr lang="zh-CN" altLang="zh-CN" b="1" dirty="0"/>
              <a:t>实战：查看和更改</a:t>
            </a:r>
            <a:r>
              <a:rPr lang="en-US" altLang="zh-CN" b="1" dirty="0"/>
              <a:t>MAC</a:t>
            </a:r>
            <a:r>
              <a:rPr lang="zh-CN" altLang="zh-CN" b="1" dirty="0"/>
              <a:t>地址</a:t>
            </a:r>
          </a:p>
          <a:p>
            <a:endParaRPr lang="zh-CN" altLang="en-US" dirty="0"/>
          </a:p>
        </p:txBody>
      </p:sp>
    </p:spTree>
    <p:extLst>
      <p:ext uri="{BB962C8B-B14F-4D97-AF65-F5344CB8AC3E}">
        <p14:creationId xmlns:p14="http://schemas.microsoft.com/office/powerpoint/2010/main" val="1145345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4.3.1 </a:t>
            </a:r>
            <a:r>
              <a:rPr lang="zh-CN" altLang="zh-CN" dirty="0"/>
              <a:t>广播信道的局域网</a:t>
            </a:r>
            <a:endParaRPr lang="zh-CN" altLang="en-US" dirty="0"/>
          </a:p>
        </p:txBody>
      </p:sp>
      <p:sp>
        <p:nvSpPr>
          <p:cNvPr id="3" name="内容占位符 2"/>
          <p:cNvSpPr>
            <a:spLocks noGrp="1"/>
          </p:cNvSpPr>
          <p:nvPr>
            <p:ph idx="1"/>
          </p:nvPr>
        </p:nvSpPr>
        <p:spPr>
          <a:xfrm>
            <a:off x="349188" y="908720"/>
            <a:ext cx="8229600" cy="4525963"/>
          </a:xfrm>
        </p:spPr>
        <p:txBody>
          <a:bodyPr>
            <a:normAutofit/>
          </a:bodyPr>
          <a:lstStyle/>
          <a:p>
            <a:r>
              <a:rPr lang="zh-CN" altLang="zh-CN" sz="2000" dirty="0"/>
              <a:t>最初的局域网使用同轴电缆进行组网，总线型拓扑</a:t>
            </a:r>
            <a:r>
              <a:rPr lang="zh-CN" altLang="en-US" sz="2000" dirty="0"/>
              <a:t>。</a:t>
            </a:r>
            <a:endParaRPr lang="en-US" altLang="zh-CN" sz="2000" dirty="0"/>
          </a:p>
          <a:p>
            <a:r>
              <a:rPr lang="zh-CN" altLang="en-US" sz="2000" dirty="0"/>
              <a:t>广播信道使用</a:t>
            </a:r>
            <a:r>
              <a:rPr lang="zh-CN" altLang="zh-CN" sz="2000" dirty="0"/>
              <a:t>带冲突检测的载波侦听多路访问</a:t>
            </a:r>
            <a:r>
              <a:rPr lang="zh-CN" altLang="en-US" sz="2000" dirty="0"/>
              <a:t>（</a:t>
            </a:r>
            <a:r>
              <a:rPr lang="en-US" altLang="zh-CN" sz="2000" dirty="0"/>
              <a:t> CSMA/CD </a:t>
            </a:r>
            <a:r>
              <a:rPr lang="zh-CN" altLang="en-US" sz="2000" dirty="0"/>
              <a:t>）机制通信</a:t>
            </a:r>
            <a:r>
              <a:rPr lang="zh-CN" altLang="zh-CN" sz="2000" dirty="0"/>
              <a:t>。</a:t>
            </a:r>
            <a:r>
              <a:rPr lang="en-US" altLang="zh-CN" sz="2000" dirty="0"/>
              <a:t>CSMA/CD</a:t>
            </a:r>
            <a:r>
              <a:rPr lang="zh-CN" altLang="zh-CN" sz="2000" dirty="0"/>
              <a:t>就是广播信道使用的数据链路层协议，使用</a:t>
            </a:r>
            <a:r>
              <a:rPr lang="en-US" altLang="zh-CN" sz="2000" dirty="0"/>
              <a:t>CSMA/CD</a:t>
            </a:r>
            <a:r>
              <a:rPr lang="zh-CN" altLang="zh-CN" sz="2000" dirty="0"/>
              <a:t>协议的网络就是以太网。</a:t>
            </a:r>
            <a:endParaRPr lang="en-US" altLang="zh-CN" sz="2000" dirty="0"/>
          </a:p>
          <a:p>
            <a:r>
              <a:rPr lang="zh-CN" altLang="zh-CN" sz="2000" dirty="0"/>
              <a:t>点到点链路就不用冲突检测，因此没必要使用</a:t>
            </a:r>
            <a:r>
              <a:rPr lang="en-US" altLang="zh-CN" sz="2000" dirty="0"/>
              <a:t>CSMA/CD</a:t>
            </a:r>
            <a:r>
              <a:rPr lang="zh-CN" altLang="zh-CN" sz="2000" dirty="0"/>
              <a:t>协议。</a:t>
            </a:r>
            <a:endParaRPr lang="zh-CN" altLang="en-US" sz="20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0" y="908720"/>
            <a:ext cx="8964488" cy="4981128"/>
          </a:xfrm>
          <a:prstGeom prst="rect">
            <a:avLst/>
          </a:prstGeom>
          <a:noFill/>
          <a:ln>
            <a:noFill/>
          </a:ln>
        </p:spPr>
      </p:pic>
    </p:spTree>
    <p:extLst>
      <p:ext uri="{BB962C8B-B14F-4D97-AF65-F5344CB8AC3E}">
        <p14:creationId xmlns:p14="http://schemas.microsoft.com/office/powerpoint/2010/main" val="1030414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4.3.1 </a:t>
            </a:r>
            <a:r>
              <a:rPr lang="zh-CN" altLang="zh-CN" dirty="0"/>
              <a:t>广播信道的局域网</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864" y="1556792"/>
            <a:ext cx="8640960" cy="4608512"/>
          </a:xfrm>
          <a:prstGeom prst="rect">
            <a:avLst/>
          </a:prstGeom>
          <a:noFill/>
          <a:ln>
            <a:noFill/>
          </a:ln>
        </p:spPr>
      </p:pic>
      <p:sp>
        <p:nvSpPr>
          <p:cNvPr id="5" name="内容占位符 2"/>
          <p:cNvSpPr txBox="1">
            <a:spLocks/>
          </p:cNvSpPr>
          <p:nvPr/>
        </p:nvSpPr>
        <p:spPr>
          <a:xfrm>
            <a:off x="349188" y="908720"/>
            <a:ext cx="8229600" cy="452596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90000"/>
              </a:lnSpc>
              <a:spcBef>
                <a:spcPts val="375"/>
              </a:spcBef>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000" dirty="0"/>
              <a:t>使用集线器组建的局域网也是广播信道</a:t>
            </a:r>
            <a:r>
              <a:rPr lang="zh-CN" altLang="zh-CN" sz="2000" dirty="0"/>
              <a:t>，</a:t>
            </a:r>
            <a:r>
              <a:rPr lang="zh-CN" altLang="en-US" sz="2000" dirty="0"/>
              <a:t>是</a:t>
            </a:r>
            <a:r>
              <a:rPr lang="zh-CN" altLang="zh-CN" sz="2000" dirty="0"/>
              <a:t>总线型拓扑</a:t>
            </a:r>
            <a:r>
              <a:rPr lang="zh-CN" altLang="en-US" sz="2000" dirty="0"/>
              <a:t>。</a:t>
            </a:r>
            <a:endParaRPr lang="en-US" altLang="zh-CN" sz="2000" dirty="0"/>
          </a:p>
        </p:txBody>
      </p:sp>
    </p:spTree>
    <p:extLst>
      <p:ext uri="{BB962C8B-B14F-4D97-AF65-F5344CB8AC3E}">
        <p14:creationId xmlns:p14="http://schemas.microsoft.com/office/powerpoint/2010/main" val="2774886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4.3.2 </a:t>
            </a:r>
            <a:r>
              <a:rPr lang="zh-CN" altLang="zh-CN"/>
              <a:t>以太网标准</a:t>
            </a:r>
          </a:p>
        </p:txBody>
      </p:sp>
      <p:sp>
        <p:nvSpPr>
          <p:cNvPr id="3" name="内容占位符 2"/>
          <p:cNvSpPr>
            <a:spLocks noGrp="1"/>
          </p:cNvSpPr>
          <p:nvPr>
            <p:ph idx="1"/>
          </p:nvPr>
        </p:nvSpPr>
        <p:spPr>
          <a:xfrm>
            <a:off x="395536" y="908720"/>
            <a:ext cx="8229600" cy="4525963"/>
          </a:xfrm>
        </p:spPr>
        <p:txBody>
          <a:bodyPr/>
          <a:lstStyle/>
          <a:p>
            <a:r>
              <a:rPr lang="zh-CN" altLang="zh-CN" sz="1800" dirty="0"/>
              <a:t>以太网（</a:t>
            </a:r>
            <a:r>
              <a:rPr lang="en-US" altLang="zh-CN" sz="1800" dirty="0"/>
              <a:t>Ethernet</a:t>
            </a:r>
            <a:r>
              <a:rPr lang="zh-CN" altLang="zh-CN" sz="1800" dirty="0"/>
              <a:t>）是一种计算机局域网组网技术。</a:t>
            </a:r>
            <a:r>
              <a:rPr lang="en-US" altLang="zh-CN" sz="1800" dirty="0"/>
              <a:t>IEEE</a:t>
            </a:r>
            <a:r>
              <a:rPr lang="zh-CN" altLang="zh-CN" sz="1800" dirty="0"/>
              <a:t>制定的</a:t>
            </a:r>
            <a:r>
              <a:rPr lang="en-US" altLang="zh-CN" sz="1800" dirty="0"/>
              <a:t>IEEE 802.3</a:t>
            </a:r>
            <a:r>
              <a:rPr lang="zh-CN" altLang="zh-CN" sz="1800" dirty="0"/>
              <a:t>标准给出了以太网的技术标准，即以太网的介质访问控制协议（</a:t>
            </a:r>
            <a:r>
              <a:rPr lang="en-US" altLang="zh-CN" sz="1800" dirty="0"/>
              <a:t>CSMA/CD</a:t>
            </a:r>
            <a:r>
              <a:rPr lang="zh-CN" altLang="zh-CN" sz="1800" dirty="0"/>
              <a:t>）及物理层技术规范（包括物理层的连线、电信号和介质访问层协议的内容）。</a:t>
            </a:r>
          </a:p>
          <a:p>
            <a:r>
              <a:rPr lang="zh-CN" altLang="zh-CN" sz="1800" dirty="0"/>
              <a:t>在</a:t>
            </a:r>
            <a:r>
              <a:rPr lang="en-US" altLang="zh-CN" sz="1800" dirty="0"/>
              <a:t>IEEE 802.3</a:t>
            </a:r>
            <a:r>
              <a:rPr lang="zh-CN" altLang="zh-CN" sz="1800" dirty="0"/>
              <a:t>标准中</a:t>
            </a:r>
            <a:r>
              <a:rPr lang="zh-CN" altLang="en-US" sz="1800" dirty="0"/>
              <a:t>，</a:t>
            </a:r>
            <a:r>
              <a:rPr lang="zh-CN" altLang="zh-CN" sz="1800" dirty="0"/>
              <a:t>为不同的传输介质制定了不同的物理层标准，在这些标准中前面的数字表示传输速度，单位是“</a:t>
            </a:r>
            <a:r>
              <a:rPr lang="en-US" altLang="zh-CN" sz="1800" dirty="0"/>
              <a:t>Mbps</a:t>
            </a:r>
            <a:r>
              <a:rPr lang="zh-CN" altLang="zh-CN" sz="1800" dirty="0"/>
              <a:t>”，最后的一个数字表示单段网线长度（基准单位是</a:t>
            </a:r>
            <a:r>
              <a:rPr lang="en-US" altLang="zh-CN" sz="1800" dirty="0"/>
              <a:t>100m</a:t>
            </a:r>
            <a:r>
              <a:rPr lang="zh-CN" altLang="zh-CN" sz="1800" dirty="0"/>
              <a:t>），</a:t>
            </a:r>
            <a:r>
              <a:rPr lang="en-US" altLang="zh-CN" sz="1800" dirty="0"/>
              <a:t>Base</a:t>
            </a:r>
            <a:r>
              <a:rPr lang="zh-CN" altLang="zh-CN" sz="1800" dirty="0"/>
              <a:t>表示“基带”的意思。</a:t>
            </a:r>
          </a:p>
          <a:p>
            <a:endParaRPr lang="zh-CN" altLang="en-US" dirty="0"/>
          </a:p>
        </p:txBody>
      </p:sp>
      <p:pic>
        <p:nvPicPr>
          <p:cNvPr id="5" name="图片 4"/>
          <p:cNvPicPr>
            <a:picLocks noChangeAspect="1"/>
          </p:cNvPicPr>
          <p:nvPr/>
        </p:nvPicPr>
        <p:blipFill>
          <a:blip r:embed="rId2"/>
          <a:stretch>
            <a:fillRect/>
          </a:stretch>
        </p:blipFill>
        <p:spPr>
          <a:xfrm>
            <a:off x="1115616" y="3789040"/>
            <a:ext cx="6192688" cy="2369015"/>
          </a:xfrm>
          <a:prstGeom prst="rect">
            <a:avLst/>
          </a:prstGeom>
        </p:spPr>
      </p:pic>
    </p:spTree>
    <p:extLst>
      <p:ext uri="{BB962C8B-B14F-4D97-AF65-F5344CB8AC3E}">
        <p14:creationId xmlns:p14="http://schemas.microsoft.com/office/powerpoint/2010/main" val="2120628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4.3.3 CSMA/CD</a:t>
            </a:r>
            <a:r>
              <a:rPr lang="zh-CN" altLang="zh-CN" dirty="0"/>
              <a:t>协议</a:t>
            </a:r>
            <a:endParaRPr lang="zh-CN" altLang="en-US" dirty="0"/>
          </a:p>
        </p:txBody>
      </p:sp>
      <p:sp>
        <p:nvSpPr>
          <p:cNvPr id="3" name="内容占位符 2"/>
          <p:cNvSpPr>
            <a:spLocks noGrp="1"/>
          </p:cNvSpPr>
          <p:nvPr>
            <p:ph idx="1"/>
          </p:nvPr>
        </p:nvSpPr>
        <p:spPr>
          <a:xfrm>
            <a:off x="467544" y="975835"/>
            <a:ext cx="8229600" cy="4525963"/>
          </a:xfrm>
        </p:spPr>
        <p:txBody>
          <a:bodyPr>
            <a:normAutofit fontScale="92500"/>
          </a:bodyPr>
          <a:lstStyle/>
          <a:p>
            <a:r>
              <a:rPr lang="zh-CN" altLang="zh-CN" dirty="0"/>
              <a:t>总线型网络使用</a:t>
            </a:r>
            <a:r>
              <a:rPr lang="en-US" altLang="zh-CN" dirty="0"/>
              <a:t>CSMA/CD</a:t>
            </a:r>
            <a:r>
              <a:rPr lang="zh-CN" altLang="zh-CN" dirty="0"/>
              <a:t>协议进行通信，即带冲突检测的载波侦听多点接入技术。</a:t>
            </a:r>
            <a:endParaRPr lang="en-US" altLang="zh-CN" dirty="0"/>
          </a:p>
          <a:p>
            <a:r>
              <a:rPr lang="zh-CN" altLang="zh-CN" dirty="0"/>
              <a:t>即便检测出总线上没有信号，开始发送数据后也有可能和迎面而来的信号在链路上发生碰撞。</a:t>
            </a:r>
            <a:endParaRPr lang="en-US" altLang="zh-CN" dirty="0"/>
          </a:p>
          <a:p>
            <a:r>
              <a:rPr lang="zh-CN" altLang="en-US" dirty="0"/>
              <a:t>比如，</a:t>
            </a:r>
            <a:r>
              <a:rPr lang="en-US" altLang="zh-CN" dirty="0"/>
              <a:t>A</a:t>
            </a:r>
            <a:r>
              <a:rPr lang="zh-CN" altLang="zh-CN" dirty="0"/>
              <a:t>计算机发送的信号和</a:t>
            </a:r>
            <a:r>
              <a:rPr lang="en-US" altLang="zh-CN" dirty="0"/>
              <a:t>B</a:t>
            </a:r>
            <a:r>
              <a:rPr lang="zh-CN" altLang="zh-CN" dirty="0"/>
              <a:t>计算机发送的信号在链路</a:t>
            </a:r>
            <a:r>
              <a:rPr lang="en-US" altLang="zh-CN" dirty="0"/>
              <a:t>C</a:t>
            </a:r>
            <a:r>
              <a:rPr lang="zh-CN" altLang="zh-CN" dirty="0"/>
              <a:t>处发生碰撞，碰撞后的信号相互叠加，在总线上电压变化幅度将会增加，发送方检测到电压变化超过一定的门限值时，就认为发生冲突，这就是</a:t>
            </a:r>
            <a:r>
              <a:rPr lang="zh-CN" altLang="zh-CN" b="1" dirty="0"/>
              <a:t>冲突检测</a:t>
            </a:r>
            <a:r>
              <a:rPr lang="zh-CN" altLang="zh-CN" dirty="0"/>
              <a:t>。</a:t>
            </a:r>
            <a:endParaRPr lang="en-US" altLang="zh-CN" dirty="0"/>
          </a:p>
          <a:p>
            <a:r>
              <a:rPr lang="zh-CN" altLang="zh-CN" dirty="0"/>
              <a:t>使用</a:t>
            </a:r>
            <a:r>
              <a:rPr lang="en-US" altLang="zh-CN" dirty="0"/>
              <a:t>CSMA/CD</a:t>
            </a:r>
            <a:r>
              <a:rPr lang="zh-CN" altLang="zh-CN" dirty="0"/>
              <a:t>协议的以太网不可能进行全双工通信而只能进行双向交替通信（半双工通信）。</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36712" y="4509120"/>
            <a:ext cx="8460432" cy="2016224"/>
          </a:xfrm>
          <a:prstGeom prst="rect">
            <a:avLst/>
          </a:prstGeom>
          <a:noFill/>
          <a:ln>
            <a:noFill/>
          </a:ln>
        </p:spPr>
      </p:pic>
    </p:spTree>
    <p:extLst>
      <p:ext uri="{BB962C8B-B14F-4D97-AF65-F5344CB8AC3E}">
        <p14:creationId xmlns:p14="http://schemas.microsoft.com/office/powerpoint/2010/main" val="2560437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4.3.4 </a:t>
            </a:r>
            <a:r>
              <a:rPr lang="zh-CN" altLang="zh-CN" dirty="0"/>
              <a:t>以太网最短帧</a:t>
            </a:r>
            <a:endParaRPr lang="zh-CN" altLang="en-US" dirty="0"/>
          </a:p>
        </p:txBody>
      </p:sp>
      <p:sp>
        <p:nvSpPr>
          <p:cNvPr id="3" name="内容占位符 2"/>
          <p:cNvSpPr>
            <a:spLocks noGrp="1"/>
          </p:cNvSpPr>
          <p:nvPr>
            <p:ph idx="1"/>
          </p:nvPr>
        </p:nvSpPr>
        <p:spPr>
          <a:xfrm>
            <a:off x="373832" y="836712"/>
            <a:ext cx="8229600" cy="4525963"/>
          </a:xfrm>
        </p:spPr>
        <p:txBody>
          <a:bodyPr>
            <a:normAutofit/>
          </a:bodyPr>
          <a:lstStyle/>
          <a:p>
            <a:r>
              <a:rPr lang="zh-CN" altLang="zh-CN" dirty="0"/>
              <a:t>为了能够检测到正在发送的帧在总线上是否产生冲突，以太网的帧不能太短，如果太短就有可能检测不到自己发送的帧产生了冲突。下面咱们探讨以太网的帧最短应该是多少字节。</a:t>
            </a:r>
            <a:endParaRPr lang="en-US" altLang="zh-CN" dirty="0"/>
          </a:p>
          <a:p>
            <a:endParaRPr lang="en-US" altLang="zh-CN" dirty="0"/>
          </a:p>
          <a:p>
            <a:endParaRPr lang="en-US" altLang="zh-CN" dirty="0"/>
          </a:p>
          <a:p>
            <a:endParaRPr lang="en-US" altLang="zh-CN" dirty="0"/>
          </a:p>
          <a:p>
            <a:r>
              <a:rPr lang="zh-CN" altLang="en-US" dirty="0"/>
              <a:t>不能检测到自己发的帧是否发生了冲突</a:t>
            </a:r>
            <a:endParaRPr lang="zh-CN"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03158" y="2235597"/>
            <a:ext cx="8040901" cy="1728192"/>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00419" y="4725144"/>
            <a:ext cx="7848872" cy="1960485"/>
          </a:xfrm>
          <a:prstGeom prst="rect">
            <a:avLst/>
          </a:prstGeom>
          <a:noFill/>
          <a:ln>
            <a:noFill/>
          </a:ln>
        </p:spPr>
      </p:pic>
    </p:spTree>
    <p:extLst>
      <p:ext uri="{BB962C8B-B14F-4D97-AF65-F5344CB8AC3E}">
        <p14:creationId xmlns:p14="http://schemas.microsoft.com/office/powerpoint/2010/main" val="332496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本章图例</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8568952" cy="5688632"/>
          </a:xfrm>
          <a:prstGeom prst="rect">
            <a:avLst/>
          </a:prstGeom>
          <a:noFill/>
          <a:ln>
            <a:noFill/>
          </a:ln>
        </p:spPr>
      </p:pic>
    </p:spTree>
    <p:extLst>
      <p:ext uri="{BB962C8B-B14F-4D97-AF65-F5344CB8AC3E}">
        <p14:creationId xmlns:p14="http://schemas.microsoft.com/office/powerpoint/2010/main" val="2846622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4.3.4 </a:t>
            </a:r>
            <a:r>
              <a:rPr lang="zh-CN" altLang="zh-CN" dirty="0"/>
              <a:t>以太网最短帧</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以太网设计最大端到端长度为</a:t>
            </a:r>
            <a:r>
              <a:rPr lang="en-US" altLang="zh-CN" dirty="0"/>
              <a:t>5km</a:t>
            </a:r>
            <a:r>
              <a:rPr lang="zh-CN" altLang="zh-CN" dirty="0"/>
              <a:t>（实际上的以太网覆盖范围远远没有这么大），单程传播时延为大约为</a:t>
            </a:r>
            <a:r>
              <a:rPr lang="en-US" altLang="zh-CN" dirty="0"/>
              <a:t>25.6μs,</a:t>
            </a:r>
            <a:r>
              <a:rPr lang="zh-CN" altLang="zh-CN" dirty="0"/>
              <a:t>往返传播时延为</a:t>
            </a:r>
            <a:r>
              <a:rPr lang="en-US" altLang="zh-CN" dirty="0"/>
              <a:t>51.2μs</a:t>
            </a:r>
            <a:r>
              <a:rPr lang="zh-CN" altLang="zh-CN" dirty="0"/>
              <a:t>，</a:t>
            </a:r>
            <a:r>
              <a:rPr lang="en-US" altLang="zh-CN" dirty="0"/>
              <a:t>10M</a:t>
            </a:r>
            <a:r>
              <a:rPr lang="zh-CN" altLang="zh-CN" dirty="0"/>
              <a:t>标准以太网最小帧为：</a:t>
            </a:r>
            <a:endParaRPr lang="en-US" altLang="zh-CN" dirty="0"/>
          </a:p>
          <a:p>
            <a:endParaRPr lang="zh-CN" altLang="zh-CN" dirty="0"/>
          </a:p>
          <a:p>
            <a:pPr marL="0" indent="0" algn="ctr">
              <a:buNone/>
            </a:pPr>
            <a:r>
              <a:rPr lang="en-US" altLang="zh-CN" dirty="0"/>
              <a:t>10Mb/s</a:t>
            </a:r>
            <a:r>
              <a:rPr lang="zh-CN" altLang="zh-CN" dirty="0"/>
              <a:t>×</a:t>
            </a:r>
            <a:r>
              <a:rPr lang="en-US" altLang="zh-CN" dirty="0"/>
              <a:t>51.2μs =10</a:t>
            </a:r>
            <a:r>
              <a:rPr lang="en-US" altLang="zh-CN" baseline="30000" dirty="0"/>
              <a:t>7</a:t>
            </a:r>
            <a:r>
              <a:rPr lang="en-US" altLang="zh-CN" dirty="0"/>
              <a:t>b/s</a:t>
            </a:r>
            <a:r>
              <a:rPr lang="zh-CN" altLang="zh-CN" dirty="0"/>
              <a:t>×</a:t>
            </a:r>
            <a:r>
              <a:rPr lang="en-US" altLang="zh-CN" dirty="0"/>
              <a:t>51.2</a:t>
            </a:r>
            <a:r>
              <a:rPr lang="zh-CN" altLang="zh-CN" dirty="0"/>
              <a:t>×</a:t>
            </a:r>
            <a:r>
              <a:rPr lang="en-US" altLang="zh-CN" dirty="0"/>
              <a:t>10</a:t>
            </a:r>
            <a:r>
              <a:rPr lang="en-US" altLang="zh-CN" baseline="30000" dirty="0"/>
              <a:t>-6</a:t>
            </a:r>
            <a:r>
              <a:rPr lang="en-US" altLang="zh-CN" dirty="0"/>
              <a:t>s=512b</a:t>
            </a:r>
          </a:p>
          <a:p>
            <a:pPr marL="0" indent="0" algn="ctr">
              <a:buNone/>
            </a:pPr>
            <a:endParaRPr lang="zh-CN" altLang="zh-CN" dirty="0"/>
          </a:p>
          <a:p>
            <a:r>
              <a:rPr lang="en-US" altLang="zh-CN" dirty="0"/>
              <a:t>512</a:t>
            </a:r>
            <a:r>
              <a:rPr lang="zh-CN" altLang="zh-CN" dirty="0"/>
              <a:t>比特也就是</a:t>
            </a:r>
            <a:r>
              <a:rPr lang="en-US" altLang="zh-CN" dirty="0"/>
              <a:t>64</a:t>
            </a:r>
            <a:r>
              <a:rPr lang="zh-CN" altLang="zh-CN" dirty="0"/>
              <a:t>字节，这就意味着以太网发送数据帧如果前</a:t>
            </a:r>
            <a:r>
              <a:rPr lang="en-US" altLang="zh-CN" dirty="0"/>
              <a:t>64</a:t>
            </a:r>
            <a:r>
              <a:rPr lang="zh-CN" altLang="zh-CN" dirty="0"/>
              <a:t>字节没有检测出冲突，后面发送的数据就一定不会发生冲突。换句话说，如果发生碰撞，就一定在发送前</a:t>
            </a:r>
            <a:r>
              <a:rPr lang="en-US" altLang="zh-CN" dirty="0"/>
              <a:t>64</a:t>
            </a:r>
            <a:r>
              <a:rPr lang="zh-CN" altLang="zh-CN" dirty="0"/>
              <a:t>字节之内。由于一旦检测出冲突就立即终止发送，这时发送的数据一定小于</a:t>
            </a:r>
            <a:r>
              <a:rPr lang="en-US" altLang="zh-CN" dirty="0"/>
              <a:t>64</a:t>
            </a:r>
            <a:r>
              <a:rPr lang="zh-CN" altLang="zh-CN" dirty="0"/>
              <a:t>字节，因此凡是长度小于</a:t>
            </a:r>
            <a:r>
              <a:rPr lang="en-US" altLang="zh-CN" dirty="0"/>
              <a:t>64</a:t>
            </a:r>
            <a:r>
              <a:rPr lang="zh-CN" altLang="zh-CN" dirty="0"/>
              <a:t>字节的帧都是由于冲突而异常终止的无效帧，只要收到了这种无效帧，就应当立即将其终止。</a:t>
            </a:r>
          </a:p>
          <a:p>
            <a:endParaRPr lang="zh-CN" altLang="en-US" dirty="0"/>
          </a:p>
        </p:txBody>
      </p:sp>
    </p:spTree>
    <p:extLst>
      <p:ext uri="{BB962C8B-B14F-4D97-AF65-F5344CB8AC3E}">
        <p14:creationId xmlns:p14="http://schemas.microsoft.com/office/powerpoint/2010/main" val="2332988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4.3.5 </a:t>
            </a:r>
            <a:r>
              <a:rPr lang="zh-CN" altLang="zh-CN" dirty="0"/>
              <a:t>冲突解决方法</a:t>
            </a:r>
            <a:r>
              <a:rPr lang="en-US" altLang="zh-CN" dirty="0"/>
              <a:t>--</a:t>
            </a:r>
            <a:r>
              <a:rPr lang="zh-CN" altLang="zh-CN" dirty="0"/>
              <a:t>退避算法</a:t>
            </a:r>
            <a:endParaRPr lang="zh-CN" altLang="en-US" dirty="0"/>
          </a:p>
        </p:txBody>
      </p:sp>
      <p:sp>
        <p:nvSpPr>
          <p:cNvPr id="3" name="内容占位符 2"/>
          <p:cNvSpPr>
            <a:spLocks noGrp="1"/>
          </p:cNvSpPr>
          <p:nvPr>
            <p:ph idx="1"/>
          </p:nvPr>
        </p:nvSpPr>
        <p:spPr/>
        <p:txBody>
          <a:bodyPr/>
          <a:lstStyle/>
          <a:p>
            <a:r>
              <a:rPr lang="zh-CN" altLang="zh-CN" dirty="0"/>
              <a:t>总线型网络中的计算机数量越多，在链路上发送数据产生冲突机会就多</a:t>
            </a:r>
            <a:r>
              <a:rPr lang="zh-CN" altLang="en-US" dirty="0"/>
              <a:t>。</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20888"/>
            <a:ext cx="6912768" cy="3600400"/>
          </a:xfrm>
          <a:prstGeom prst="rect">
            <a:avLst/>
          </a:prstGeom>
          <a:noFill/>
          <a:ln>
            <a:noFill/>
          </a:ln>
        </p:spPr>
      </p:pic>
    </p:spTree>
    <p:extLst>
      <p:ext uri="{BB962C8B-B14F-4D97-AF65-F5344CB8AC3E}">
        <p14:creationId xmlns:p14="http://schemas.microsoft.com/office/powerpoint/2010/main" val="1628432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4.3.5 </a:t>
            </a:r>
            <a:r>
              <a:rPr lang="zh-CN" altLang="zh-CN" dirty="0"/>
              <a:t>冲突解决方法</a:t>
            </a:r>
            <a:r>
              <a:rPr lang="en-US" altLang="zh-CN" dirty="0"/>
              <a:t>--</a:t>
            </a:r>
            <a:r>
              <a:rPr lang="zh-CN" altLang="zh-CN" dirty="0"/>
              <a:t>退避算法</a:t>
            </a:r>
            <a:endParaRPr lang="zh-CN" altLang="en-US" dirty="0"/>
          </a:p>
        </p:txBody>
      </p:sp>
      <p:sp>
        <p:nvSpPr>
          <p:cNvPr id="3" name="内容占位符 2"/>
          <p:cNvSpPr>
            <a:spLocks noGrp="1"/>
          </p:cNvSpPr>
          <p:nvPr>
            <p:ph idx="1"/>
          </p:nvPr>
        </p:nvSpPr>
        <p:spPr>
          <a:xfrm>
            <a:off x="107504" y="980728"/>
            <a:ext cx="8928992" cy="5760640"/>
          </a:xfrm>
        </p:spPr>
        <p:txBody>
          <a:bodyPr>
            <a:normAutofit fontScale="92500" lnSpcReduction="20000"/>
          </a:bodyPr>
          <a:lstStyle/>
          <a:p>
            <a:r>
              <a:rPr lang="zh-CN" altLang="zh-CN" dirty="0"/>
              <a:t>计算机要想知道发送的帧在链路上是否发生碰撞必须等待</a:t>
            </a:r>
            <a:r>
              <a:rPr lang="en-US" altLang="zh-CN" dirty="0"/>
              <a:t>2τ</a:t>
            </a:r>
            <a:r>
              <a:rPr lang="zh-CN" altLang="zh-CN" dirty="0"/>
              <a:t>，</a:t>
            </a:r>
            <a:r>
              <a:rPr lang="en-US" altLang="zh-CN" dirty="0"/>
              <a:t>2τ</a:t>
            </a:r>
            <a:r>
              <a:rPr lang="zh-CN" altLang="zh-CN" dirty="0"/>
              <a:t>称为争用期。</a:t>
            </a:r>
          </a:p>
          <a:p>
            <a:r>
              <a:rPr lang="zh-CN" altLang="zh-CN" dirty="0"/>
              <a:t>以太网使用截断二进制指数退避（</a:t>
            </a:r>
            <a:r>
              <a:rPr lang="en-US" altLang="zh-CN" dirty="0"/>
              <a:t>truncated binary exponential </a:t>
            </a:r>
            <a:r>
              <a:rPr lang="en-US" altLang="zh-CN" dirty="0" err="1"/>
              <a:t>backoff</a:t>
            </a:r>
            <a:r>
              <a:rPr lang="zh-CN" altLang="zh-CN" dirty="0"/>
              <a:t>）算法来解决碰撞问题。</a:t>
            </a:r>
            <a:endParaRPr lang="en-US" altLang="zh-CN" dirty="0"/>
          </a:p>
          <a:p>
            <a:pPr lvl="1"/>
            <a:r>
              <a:rPr lang="en-US" altLang="zh-CN" dirty="0"/>
              <a:t>1</a:t>
            </a:r>
            <a:r>
              <a:rPr lang="zh-CN" altLang="zh-CN" dirty="0"/>
              <a:t>）确定基本退避时间，它就是争用期</a:t>
            </a:r>
            <a:r>
              <a:rPr lang="en-US" altLang="zh-CN" dirty="0"/>
              <a:t>2τ</a:t>
            </a:r>
            <a:r>
              <a:rPr lang="zh-CN" altLang="zh-CN" dirty="0"/>
              <a:t>。以太网把争用期定为</a:t>
            </a:r>
            <a:r>
              <a:rPr lang="en-US" altLang="zh-CN" dirty="0"/>
              <a:t>51.2μs</a:t>
            </a:r>
            <a:r>
              <a:rPr lang="zh-CN" altLang="zh-CN" dirty="0"/>
              <a:t>。对于</a:t>
            </a:r>
            <a:r>
              <a:rPr lang="en-US" altLang="zh-CN" dirty="0"/>
              <a:t>10Mb/s</a:t>
            </a:r>
            <a:r>
              <a:rPr lang="zh-CN" altLang="zh-CN" dirty="0"/>
              <a:t>以太网，在争用期内可发送</a:t>
            </a:r>
            <a:r>
              <a:rPr lang="en-US" altLang="zh-CN" dirty="0"/>
              <a:t>512bit</a:t>
            </a:r>
            <a:r>
              <a:rPr lang="zh-CN" altLang="zh-CN" dirty="0"/>
              <a:t>，即</a:t>
            </a:r>
            <a:r>
              <a:rPr lang="en-US" altLang="zh-CN" dirty="0"/>
              <a:t>64</a:t>
            </a:r>
            <a:r>
              <a:rPr lang="zh-CN" altLang="zh-CN" dirty="0"/>
              <a:t>字节。也可以说争用期是</a:t>
            </a:r>
            <a:r>
              <a:rPr lang="en-US" altLang="zh-CN" dirty="0"/>
              <a:t>512</a:t>
            </a:r>
            <a:r>
              <a:rPr lang="zh-CN" altLang="zh-CN" dirty="0"/>
              <a:t>比特时间。</a:t>
            </a:r>
            <a:r>
              <a:rPr lang="en-US" altLang="zh-CN" dirty="0"/>
              <a:t>1</a:t>
            </a:r>
            <a:r>
              <a:rPr lang="zh-CN" altLang="zh-CN" dirty="0"/>
              <a:t>比特时间就是发送</a:t>
            </a:r>
            <a:r>
              <a:rPr lang="en-US" altLang="zh-CN" dirty="0"/>
              <a:t>1</a:t>
            </a:r>
            <a:r>
              <a:rPr lang="zh-CN" altLang="zh-CN" dirty="0"/>
              <a:t>比特所需的时间。所以这种时间单位与数据率密切相关。</a:t>
            </a:r>
          </a:p>
          <a:p>
            <a:pPr lvl="1"/>
            <a:r>
              <a:rPr lang="en-US" altLang="zh-CN" dirty="0"/>
              <a:t>2</a:t>
            </a:r>
            <a:r>
              <a:rPr lang="zh-CN" altLang="zh-CN" dirty="0"/>
              <a:t>）从离散的整数集合［</a:t>
            </a:r>
            <a:r>
              <a:rPr lang="en-US" altLang="zh-CN" dirty="0"/>
              <a:t>0</a:t>
            </a:r>
            <a:r>
              <a:rPr lang="zh-CN" altLang="zh-CN" dirty="0"/>
              <a:t>，</a:t>
            </a:r>
            <a:r>
              <a:rPr lang="en-US" altLang="zh-CN" dirty="0"/>
              <a:t>1</a:t>
            </a:r>
            <a:r>
              <a:rPr lang="zh-CN" altLang="zh-CN" dirty="0"/>
              <a:t>，…，（</a:t>
            </a:r>
            <a:r>
              <a:rPr lang="en-US" altLang="zh-CN" dirty="0"/>
              <a:t>2</a:t>
            </a:r>
            <a:r>
              <a:rPr lang="en-US" altLang="zh-CN" baseline="30000" dirty="0"/>
              <a:t>k</a:t>
            </a:r>
            <a:r>
              <a:rPr lang="en-US" altLang="zh-CN" dirty="0"/>
              <a:t>-1</a:t>
            </a:r>
            <a:r>
              <a:rPr lang="zh-CN" altLang="zh-CN" dirty="0"/>
              <a:t>）］中随机取出一个数，记为</a:t>
            </a:r>
            <a:r>
              <a:rPr lang="en-US" altLang="zh-CN" dirty="0"/>
              <a:t>r</a:t>
            </a:r>
            <a:r>
              <a:rPr lang="zh-CN" altLang="zh-CN" dirty="0"/>
              <a:t>。重传应推后的时间就是</a:t>
            </a:r>
            <a:r>
              <a:rPr lang="en-US" altLang="zh-CN" dirty="0"/>
              <a:t>r</a:t>
            </a:r>
            <a:r>
              <a:rPr lang="zh-CN" altLang="zh-CN" dirty="0"/>
              <a:t>倍的争用期。上面的参数</a:t>
            </a:r>
            <a:r>
              <a:rPr lang="en-US" altLang="zh-CN" dirty="0"/>
              <a:t>k</a:t>
            </a:r>
            <a:r>
              <a:rPr lang="zh-CN" altLang="zh-CN" dirty="0"/>
              <a:t>按下面的公式计算：</a:t>
            </a:r>
          </a:p>
          <a:p>
            <a:pPr marL="457200" lvl="1" indent="0" algn="ctr">
              <a:buNone/>
            </a:pPr>
            <a:r>
              <a:rPr lang="en-US" altLang="zh-CN" dirty="0"/>
              <a:t>k=Min[</a:t>
            </a:r>
            <a:r>
              <a:rPr lang="zh-CN" altLang="zh-CN" dirty="0"/>
              <a:t>重传次数，</a:t>
            </a:r>
            <a:r>
              <a:rPr lang="en-US" altLang="zh-CN" dirty="0"/>
              <a:t>10]</a:t>
            </a:r>
            <a:endParaRPr lang="zh-CN" altLang="zh-CN" dirty="0"/>
          </a:p>
          <a:p>
            <a:pPr marL="457200" lvl="1" indent="0">
              <a:buNone/>
            </a:pPr>
            <a:r>
              <a:rPr lang="en-US" altLang="zh-CN" dirty="0"/>
              <a:t>     </a:t>
            </a:r>
            <a:r>
              <a:rPr lang="zh-CN" altLang="zh-CN" dirty="0"/>
              <a:t>可见当重传次数不超过</a:t>
            </a:r>
            <a:r>
              <a:rPr lang="en-US" altLang="zh-CN" dirty="0"/>
              <a:t>10</a:t>
            </a:r>
            <a:r>
              <a:rPr lang="zh-CN" altLang="zh-CN" dirty="0"/>
              <a:t>时，参数</a:t>
            </a:r>
            <a:r>
              <a:rPr lang="en-US" altLang="zh-CN" dirty="0"/>
              <a:t>k</a:t>
            </a:r>
            <a:r>
              <a:rPr lang="zh-CN" altLang="zh-CN" dirty="0"/>
              <a:t>等于重传次数；但当重传次数超过</a:t>
            </a:r>
            <a:r>
              <a:rPr lang="en-US" altLang="zh-CN" dirty="0"/>
              <a:t>10</a:t>
            </a:r>
            <a:r>
              <a:rPr lang="zh-CN" altLang="zh-CN" dirty="0"/>
              <a:t>时，</a:t>
            </a:r>
            <a:endParaRPr lang="en-US" altLang="zh-CN" dirty="0"/>
          </a:p>
          <a:p>
            <a:pPr marL="457200" lvl="1" indent="0">
              <a:buNone/>
            </a:pPr>
            <a:r>
              <a:rPr lang="en-US" altLang="zh-CN" dirty="0"/>
              <a:t>      k</a:t>
            </a:r>
            <a:r>
              <a:rPr lang="zh-CN" altLang="zh-CN" dirty="0"/>
              <a:t>就不再增大而一直等于</a:t>
            </a:r>
            <a:r>
              <a:rPr lang="en-US" altLang="zh-CN" dirty="0"/>
              <a:t>10</a:t>
            </a:r>
            <a:r>
              <a:rPr lang="zh-CN" altLang="zh-CN" dirty="0"/>
              <a:t>。</a:t>
            </a:r>
          </a:p>
          <a:p>
            <a:pPr lvl="1"/>
            <a:r>
              <a:rPr lang="en-US" altLang="zh-CN" dirty="0"/>
              <a:t>3</a:t>
            </a:r>
            <a:r>
              <a:rPr lang="zh-CN" altLang="zh-CN" dirty="0"/>
              <a:t>）当重传达</a:t>
            </a:r>
            <a:r>
              <a:rPr lang="en-US" altLang="zh-CN" dirty="0"/>
              <a:t>16</a:t>
            </a:r>
            <a:r>
              <a:rPr lang="zh-CN" altLang="zh-CN" dirty="0"/>
              <a:t>次仍不能成功时（这表明同时打算发送数据的站太多，以致连续发生冲突），则丢弃该帧，并向高层报告。</a:t>
            </a:r>
          </a:p>
          <a:p>
            <a:endParaRPr lang="zh-CN" altLang="en-US" dirty="0"/>
          </a:p>
        </p:txBody>
      </p:sp>
    </p:spTree>
    <p:extLst>
      <p:ext uri="{BB962C8B-B14F-4D97-AF65-F5344CB8AC3E}">
        <p14:creationId xmlns:p14="http://schemas.microsoft.com/office/powerpoint/2010/main" val="391873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4.3.6 </a:t>
            </a:r>
            <a:r>
              <a:rPr lang="zh-CN" altLang="zh-CN" dirty="0"/>
              <a:t>以太网帧格式</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8200" y="1961456"/>
            <a:ext cx="7348287" cy="4896544"/>
          </a:xfrm>
          <a:prstGeom prst="rect">
            <a:avLst/>
          </a:prstGeom>
          <a:noFill/>
          <a:ln>
            <a:noFill/>
          </a:ln>
        </p:spPr>
      </p:pic>
      <p:sp>
        <p:nvSpPr>
          <p:cNvPr id="6" name="内容占位符 2"/>
          <p:cNvSpPr txBox="1">
            <a:spLocks/>
          </p:cNvSpPr>
          <p:nvPr/>
        </p:nvSpPr>
        <p:spPr>
          <a:xfrm>
            <a:off x="251520" y="847713"/>
            <a:ext cx="8229600" cy="452596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90000"/>
              </a:lnSpc>
              <a:spcBef>
                <a:spcPts val="375"/>
              </a:spcBef>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zh-CN" dirty="0"/>
              <a:t>常用的以太网</a:t>
            </a:r>
            <a:r>
              <a:rPr lang="en-US" altLang="zh-CN" dirty="0"/>
              <a:t>MAC</a:t>
            </a:r>
            <a:r>
              <a:rPr lang="zh-CN" altLang="zh-CN" dirty="0"/>
              <a:t>帧格式有两种标准，一种是</a:t>
            </a:r>
            <a:r>
              <a:rPr lang="en-US" altLang="zh-CN" dirty="0"/>
              <a:t>EthernetV2</a:t>
            </a:r>
            <a:r>
              <a:rPr lang="zh-CN" altLang="zh-CN" dirty="0"/>
              <a:t>标准（即以太网</a:t>
            </a:r>
            <a:r>
              <a:rPr lang="en-US" altLang="zh-CN" dirty="0"/>
              <a:t>V2</a:t>
            </a:r>
            <a:r>
              <a:rPr lang="zh-CN" altLang="zh-CN" dirty="0"/>
              <a:t>标准），另一种是</a:t>
            </a:r>
            <a:r>
              <a:rPr lang="en-US" altLang="zh-CN" dirty="0"/>
              <a:t>IEEE</a:t>
            </a:r>
            <a:r>
              <a:rPr lang="zh-CN" altLang="zh-CN" dirty="0"/>
              <a:t>的</a:t>
            </a:r>
            <a:r>
              <a:rPr lang="en-US" altLang="zh-CN" dirty="0"/>
              <a:t>802.3</a:t>
            </a:r>
            <a:r>
              <a:rPr lang="zh-CN" altLang="zh-CN" dirty="0"/>
              <a:t>标准。使用得最多的是以太网</a:t>
            </a:r>
            <a:r>
              <a:rPr lang="en-US" altLang="zh-CN" dirty="0"/>
              <a:t>V2</a:t>
            </a:r>
            <a:r>
              <a:rPr lang="zh-CN" altLang="zh-CN" dirty="0"/>
              <a:t>的</a:t>
            </a:r>
            <a:r>
              <a:rPr lang="en-US" altLang="zh-CN" dirty="0"/>
              <a:t>MAC</a:t>
            </a:r>
            <a:r>
              <a:rPr lang="zh-CN" altLang="zh-CN" dirty="0"/>
              <a:t>帧格式。</a:t>
            </a:r>
          </a:p>
          <a:p>
            <a:pPr fontAlgn="auto">
              <a:spcAft>
                <a:spcPts val="0"/>
              </a:spcAft>
            </a:pPr>
            <a:endParaRPr lang="zh-CN" altLang="en-US" dirty="0"/>
          </a:p>
        </p:txBody>
      </p:sp>
    </p:spTree>
    <p:extLst>
      <p:ext uri="{BB962C8B-B14F-4D97-AF65-F5344CB8AC3E}">
        <p14:creationId xmlns:p14="http://schemas.microsoft.com/office/powerpoint/2010/main" val="3008103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4.3.6 </a:t>
            </a:r>
            <a:r>
              <a:rPr lang="zh-CN" altLang="zh-CN" dirty="0"/>
              <a:t>以太网帧格式</a:t>
            </a:r>
            <a:endParaRPr lang="zh-CN" altLang="en-US" dirty="0"/>
          </a:p>
        </p:txBody>
      </p:sp>
      <p:sp>
        <p:nvSpPr>
          <p:cNvPr id="3" name="内容占位符 2"/>
          <p:cNvSpPr>
            <a:spLocks noGrp="1"/>
          </p:cNvSpPr>
          <p:nvPr>
            <p:ph idx="1"/>
          </p:nvPr>
        </p:nvSpPr>
        <p:spPr>
          <a:xfrm>
            <a:off x="179512" y="764704"/>
            <a:ext cx="8229600" cy="4525963"/>
          </a:xfrm>
        </p:spPr>
        <p:txBody>
          <a:bodyPr/>
          <a:lstStyle/>
          <a:p>
            <a:r>
              <a:rPr lang="en-US" altLang="zh-CN" dirty="0"/>
              <a:t>Ethernet II</a:t>
            </a:r>
            <a:r>
              <a:rPr lang="zh-CN" altLang="zh-CN" dirty="0"/>
              <a:t>的帧比较简单，由五个字段组成。</a:t>
            </a:r>
            <a:endParaRPr lang="en-US" altLang="zh-CN" dirty="0"/>
          </a:p>
          <a:p>
            <a:pPr lvl="1"/>
            <a:r>
              <a:rPr lang="zh-CN" altLang="zh-CN" dirty="0"/>
              <a:t>前两个字段分别为</a:t>
            </a:r>
            <a:r>
              <a:rPr lang="en-US" altLang="zh-CN" dirty="0"/>
              <a:t>6</a:t>
            </a:r>
            <a:r>
              <a:rPr lang="zh-CN" altLang="zh-CN" dirty="0"/>
              <a:t>字节长的目的</a:t>
            </a:r>
            <a:r>
              <a:rPr lang="en-US" altLang="zh-CN" dirty="0"/>
              <a:t>MAC</a:t>
            </a:r>
            <a:r>
              <a:rPr lang="zh-CN" altLang="zh-CN" dirty="0"/>
              <a:t>地址和源</a:t>
            </a:r>
            <a:r>
              <a:rPr lang="en-US" altLang="zh-CN" dirty="0"/>
              <a:t>MAC</a:t>
            </a:r>
            <a:r>
              <a:rPr lang="zh-CN" altLang="zh-CN" dirty="0"/>
              <a:t>地址字段。</a:t>
            </a:r>
            <a:endParaRPr lang="en-US" altLang="zh-CN" dirty="0"/>
          </a:p>
          <a:p>
            <a:pPr lvl="1"/>
            <a:r>
              <a:rPr lang="zh-CN" altLang="zh-CN" dirty="0"/>
              <a:t>第三个字段是</a:t>
            </a:r>
            <a:r>
              <a:rPr lang="en-US" altLang="zh-CN" dirty="0"/>
              <a:t>2</a:t>
            </a:r>
            <a:r>
              <a:rPr lang="zh-CN" altLang="zh-CN" dirty="0"/>
              <a:t>字节的类型字段，用来标志上一层使用的是什么协议，以便把收到的</a:t>
            </a:r>
            <a:r>
              <a:rPr lang="en-US" altLang="zh-CN" dirty="0"/>
              <a:t>MAC</a:t>
            </a:r>
            <a:r>
              <a:rPr lang="zh-CN" altLang="zh-CN" dirty="0"/>
              <a:t>帧的数据上交给上一层的这个协议。例如，当类型字段的值是</a:t>
            </a:r>
            <a:r>
              <a:rPr lang="en-US" altLang="zh-CN" dirty="0"/>
              <a:t>0x0800</a:t>
            </a:r>
            <a:r>
              <a:rPr lang="zh-CN" altLang="zh-CN" dirty="0"/>
              <a:t>时，就表示上层使用的是</a:t>
            </a:r>
            <a:r>
              <a:rPr lang="en-US" altLang="zh-CN" dirty="0"/>
              <a:t>IP</a:t>
            </a:r>
            <a:r>
              <a:rPr lang="zh-CN" altLang="zh-CN" dirty="0"/>
              <a:t>数据报。若类型字段的值为</a:t>
            </a:r>
            <a:r>
              <a:rPr lang="en-US" altLang="zh-CN" dirty="0"/>
              <a:t>0x8137</a:t>
            </a:r>
            <a:r>
              <a:rPr lang="zh-CN" altLang="zh-CN" dirty="0"/>
              <a:t>，则表示该帧是由</a:t>
            </a:r>
            <a:r>
              <a:rPr lang="en-US" altLang="zh-CN" dirty="0"/>
              <a:t>Novell IPX</a:t>
            </a:r>
            <a:r>
              <a:rPr lang="zh-CN" altLang="zh-CN" dirty="0"/>
              <a:t>发过来的。</a:t>
            </a:r>
            <a:endParaRPr lang="en-US" altLang="zh-CN" dirty="0"/>
          </a:p>
          <a:p>
            <a:pPr lvl="1"/>
            <a:r>
              <a:rPr lang="zh-CN" altLang="zh-CN" dirty="0"/>
              <a:t>第四个字段是数据字段，其长度在</a:t>
            </a:r>
            <a:r>
              <a:rPr lang="en-US" altLang="zh-CN" dirty="0"/>
              <a:t>46</a:t>
            </a:r>
            <a:r>
              <a:rPr lang="zh-CN" altLang="zh-CN" dirty="0"/>
              <a:t>到</a:t>
            </a:r>
            <a:r>
              <a:rPr lang="en-US" altLang="zh-CN" dirty="0"/>
              <a:t>1500</a:t>
            </a:r>
            <a:r>
              <a:rPr lang="zh-CN" altLang="zh-CN" dirty="0"/>
              <a:t>字节之间</a:t>
            </a:r>
            <a:r>
              <a:rPr lang="zh-CN" altLang="en-US" dirty="0"/>
              <a:t>。</a:t>
            </a:r>
            <a:endParaRPr lang="en-US" altLang="zh-CN" dirty="0"/>
          </a:p>
          <a:p>
            <a:pPr lvl="1"/>
            <a:r>
              <a:rPr lang="zh-CN" altLang="zh-CN" dirty="0"/>
              <a:t>最后一个字段是</a:t>
            </a:r>
            <a:r>
              <a:rPr lang="en-US" altLang="zh-CN" dirty="0"/>
              <a:t>4</a:t>
            </a:r>
            <a:r>
              <a:rPr lang="zh-CN" altLang="zh-CN" dirty="0"/>
              <a:t>字节的帧检验序列</a:t>
            </a:r>
            <a:r>
              <a:rPr lang="en-US" altLang="zh-CN" dirty="0"/>
              <a:t>FCS</a:t>
            </a:r>
            <a:r>
              <a:rPr lang="zh-CN" altLang="zh-CN" dirty="0"/>
              <a:t>（使用</a:t>
            </a:r>
            <a:r>
              <a:rPr lang="en-US" altLang="zh-CN" dirty="0"/>
              <a:t>CRC</a:t>
            </a:r>
            <a:r>
              <a:rPr lang="zh-CN" altLang="zh-CN" dirty="0"/>
              <a:t>检验）</a:t>
            </a:r>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1016" y="1484784"/>
            <a:ext cx="9145016" cy="4320480"/>
          </a:xfrm>
          <a:prstGeom prst="rect">
            <a:avLst/>
          </a:prstGeom>
          <a:noFill/>
          <a:ln>
            <a:noFill/>
          </a:ln>
        </p:spPr>
      </p:pic>
    </p:spTree>
    <p:extLst>
      <p:ext uri="{BB962C8B-B14F-4D97-AF65-F5344CB8AC3E}">
        <p14:creationId xmlns:p14="http://schemas.microsoft.com/office/powerpoint/2010/main" val="245916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4.3.6 </a:t>
            </a:r>
            <a:r>
              <a:rPr lang="zh-CN" altLang="zh-CN"/>
              <a:t>以太网帧格式</a:t>
            </a:r>
            <a:endParaRPr lang="zh-CN" altLang="en-US" dirty="0"/>
          </a:p>
        </p:txBody>
      </p:sp>
      <p:sp>
        <p:nvSpPr>
          <p:cNvPr id="3" name="内容占位符 2"/>
          <p:cNvSpPr>
            <a:spLocks noGrp="1"/>
          </p:cNvSpPr>
          <p:nvPr>
            <p:ph idx="1"/>
          </p:nvPr>
        </p:nvSpPr>
        <p:spPr>
          <a:xfrm>
            <a:off x="251520" y="968835"/>
            <a:ext cx="8229600" cy="4525963"/>
          </a:xfrm>
        </p:spPr>
        <p:txBody>
          <a:bodyPr>
            <a:normAutofit/>
          </a:bodyPr>
          <a:lstStyle/>
          <a:p>
            <a:r>
              <a:rPr lang="zh-CN" altLang="zh-CN" sz="2400" dirty="0"/>
              <a:t>当数据字段的长度小于</a:t>
            </a:r>
            <a:r>
              <a:rPr lang="en-US" altLang="zh-CN" sz="2400" dirty="0"/>
              <a:t>46</a:t>
            </a:r>
            <a:r>
              <a:rPr lang="zh-CN" altLang="zh-CN" sz="2400" dirty="0"/>
              <a:t>字节时，数据链路层就会在数据字段的后面加入一个整数字节的填充字段，以保证以太网的</a:t>
            </a:r>
            <a:r>
              <a:rPr lang="en-US" altLang="zh-CN" sz="2400" dirty="0"/>
              <a:t>MAC</a:t>
            </a:r>
            <a:r>
              <a:rPr lang="zh-CN" altLang="zh-CN" sz="2400" dirty="0"/>
              <a:t>帧长不小于</a:t>
            </a:r>
            <a:r>
              <a:rPr lang="en-US" altLang="zh-CN" sz="2400" dirty="0"/>
              <a:t>64</a:t>
            </a:r>
            <a:r>
              <a:rPr lang="zh-CN" altLang="zh-CN" sz="2400" dirty="0"/>
              <a:t>字节，接收端还必须能够将添加的字节去掉。</a:t>
            </a:r>
            <a:endParaRPr lang="zh-CN" altLang="en-US" sz="2400" dirty="0"/>
          </a:p>
        </p:txBody>
      </p:sp>
      <p:sp>
        <p:nvSpPr>
          <p:cNvPr id="4" name="Rectangle 2"/>
          <p:cNvSpPr>
            <a:spLocks noChangeArrowheads="1"/>
          </p:cNvSpPr>
          <p:nvPr/>
        </p:nvSpPr>
        <p:spPr bwMode="auto">
          <a:xfrm>
            <a:off x="251520" y="95557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04" y="3429000"/>
            <a:ext cx="7488832" cy="246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765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4.3.6 </a:t>
            </a:r>
            <a:r>
              <a:rPr lang="zh-CN" altLang="zh-CN"/>
              <a:t>以太网帧格式</a:t>
            </a:r>
            <a:endParaRPr lang="zh-CN" altLang="en-US"/>
          </a:p>
        </p:txBody>
      </p:sp>
      <p:sp>
        <p:nvSpPr>
          <p:cNvPr id="3" name="内容占位符 2"/>
          <p:cNvSpPr>
            <a:spLocks noGrp="1"/>
          </p:cNvSpPr>
          <p:nvPr>
            <p:ph idx="1"/>
          </p:nvPr>
        </p:nvSpPr>
        <p:spPr/>
        <p:txBody>
          <a:bodyPr>
            <a:normAutofit fontScale="70000" lnSpcReduction="20000"/>
          </a:bodyPr>
          <a:lstStyle/>
          <a:p>
            <a:r>
              <a:rPr lang="en-US" altLang="zh-CN" sz="3200" dirty="0"/>
              <a:t>IEEE802.3</a:t>
            </a:r>
            <a:r>
              <a:rPr lang="zh-CN" altLang="zh-CN" sz="3200" dirty="0"/>
              <a:t>标准规定凡出现下列情况之一的即为无效的</a:t>
            </a:r>
            <a:r>
              <a:rPr lang="en-US" altLang="zh-CN" sz="3200" dirty="0"/>
              <a:t>MAC</a:t>
            </a:r>
            <a:r>
              <a:rPr lang="zh-CN" altLang="zh-CN" sz="3200" dirty="0"/>
              <a:t>帧：</a:t>
            </a:r>
            <a:endParaRPr lang="en-US" altLang="zh-CN" sz="3200" dirty="0"/>
          </a:p>
          <a:p>
            <a:pPr lvl="1"/>
            <a:r>
              <a:rPr lang="zh-CN" altLang="zh-CN" sz="2800" dirty="0"/>
              <a:t>帧的长度不是整数个字节。</a:t>
            </a:r>
          </a:p>
          <a:p>
            <a:pPr lvl="1"/>
            <a:r>
              <a:rPr lang="zh-CN" altLang="zh-CN" sz="2800" dirty="0"/>
              <a:t>用收到的帧检验序列</a:t>
            </a:r>
            <a:r>
              <a:rPr lang="en-US" altLang="zh-CN" sz="2800" dirty="0"/>
              <a:t>FCS</a:t>
            </a:r>
            <a:r>
              <a:rPr lang="zh-CN" altLang="zh-CN" sz="2800" dirty="0"/>
              <a:t>查出有差错。</a:t>
            </a:r>
          </a:p>
          <a:p>
            <a:pPr lvl="1"/>
            <a:r>
              <a:rPr lang="zh-CN" altLang="zh-CN" sz="2800" dirty="0"/>
              <a:t>收到的帧的</a:t>
            </a:r>
            <a:r>
              <a:rPr lang="en-US" altLang="zh-CN" sz="2800" dirty="0"/>
              <a:t>MAC</a:t>
            </a:r>
            <a:r>
              <a:rPr lang="zh-CN" altLang="zh-CN" sz="2800" dirty="0"/>
              <a:t>客户数据字段的长度不在</a:t>
            </a:r>
            <a:r>
              <a:rPr lang="en-US" altLang="zh-CN" sz="2800" dirty="0"/>
              <a:t>46-1500</a:t>
            </a:r>
            <a:r>
              <a:rPr lang="zh-CN" altLang="zh-CN" sz="2800" dirty="0"/>
              <a:t>字节之间。考虑到</a:t>
            </a:r>
            <a:r>
              <a:rPr lang="en-US" altLang="zh-CN" sz="2800" dirty="0"/>
              <a:t>MAC</a:t>
            </a:r>
            <a:r>
              <a:rPr lang="zh-CN" altLang="zh-CN" sz="2800" dirty="0"/>
              <a:t>帧首部和尾部的长度共有</a:t>
            </a:r>
            <a:r>
              <a:rPr lang="en-US" altLang="zh-CN" sz="2800" dirty="0"/>
              <a:t>18</a:t>
            </a:r>
            <a:r>
              <a:rPr lang="zh-CN" altLang="zh-CN" sz="2800" dirty="0"/>
              <a:t>字节，可以得出有效的</a:t>
            </a:r>
            <a:r>
              <a:rPr lang="en-US" altLang="zh-CN" sz="2800" dirty="0"/>
              <a:t>MAC</a:t>
            </a:r>
            <a:r>
              <a:rPr lang="zh-CN" altLang="zh-CN" sz="2800" dirty="0"/>
              <a:t>帧长度为</a:t>
            </a:r>
            <a:r>
              <a:rPr lang="en-US" altLang="zh-CN" sz="2800" dirty="0"/>
              <a:t>64-1518</a:t>
            </a:r>
            <a:r>
              <a:rPr lang="zh-CN" altLang="zh-CN" sz="2800" dirty="0"/>
              <a:t>字节之间。</a:t>
            </a:r>
            <a:endParaRPr lang="en-US" altLang="zh-CN" sz="2800" dirty="0"/>
          </a:p>
          <a:p>
            <a:pPr marL="342900" lvl="1" indent="-342900">
              <a:lnSpc>
                <a:spcPct val="100000"/>
              </a:lnSpc>
              <a:spcBef>
                <a:spcPts val="750"/>
              </a:spcBef>
              <a:buClr>
                <a:srgbClr val="002060"/>
              </a:buClr>
              <a:buFont typeface="Wingdings" panose="05000000000000000000" pitchFamily="2" charset="2"/>
              <a:buChar char="n"/>
            </a:pPr>
            <a:r>
              <a:rPr lang="zh-CN" altLang="zh-CN" sz="3200" dirty="0"/>
              <a:t>对于检查出的无效</a:t>
            </a:r>
            <a:r>
              <a:rPr lang="en-US" altLang="zh-CN" sz="3200" dirty="0"/>
              <a:t>MAC</a:t>
            </a:r>
            <a:r>
              <a:rPr lang="zh-CN" altLang="zh-CN" sz="3200" dirty="0"/>
              <a:t>帧就简单地丢弃。以太网不负责重传丢弃的帧。</a:t>
            </a:r>
            <a:br>
              <a:rPr lang="en-US" altLang="zh-CN" sz="3200" dirty="0"/>
            </a:br>
            <a:endParaRPr lang="zh-CN" altLang="zh-CN" sz="3200" dirty="0"/>
          </a:p>
          <a:p>
            <a:endParaRPr lang="zh-CN" altLang="en-US" dirty="0"/>
          </a:p>
        </p:txBody>
      </p:sp>
    </p:spTree>
    <p:extLst>
      <p:ext uri="{BB962C8B-B14F-4D97-AF65-F5344CB8AC3E}">
        <p14:creationId xmlns:p14="http://schemas.microsoft.com/office/powerpoint/2010/main" val="3526724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4.3.7 </a:t>
            </a:r>
            <a:r>
              <a:rPr lang="zh-CN" altLang="zh-CN" dirty="0"/>
              <a:t>以太网信道利用率</a:t>
            </a:r>
            <a:endParaRPr lang="zh-CN" altLang="en-US" dirty="0"/>
          </a:p>
        </p:txBody>
      </p:sp>
      <p:sp>
        <p:nvSpPr>
          <p:cNvPr id="3" name="内容占位符 2"/>
          <p:cNvSpPr>
            <a:spLocks noGrp="1"/>
          </p:cNvSpPr>
          <p:nvPr>
            <p:ph idx="1"/>
          </p:nvPr>
        </p:nvSpPr>
        <p:spPr>
          <a:xfrm>
            <a:off x="443974" y="971298"/>
            <a:ext cx="8229600" cy="5410030"/>
          </a:xfrm>
        </p:spPr>
        <p:txBody>
          <a:bodyPr/>
          <a:lstStyle/>
          <a:p>
            <a:r>
              <a:rPr lang="zh-CN" altLang="zh-CN" dirty="0"/>
              <a:t>利用率是指的发送数据的时间占整个时间的比例。</a:t>
            </a:r>
            <a:br>
              <a:rPr lang="en-US" altLang="zh-CN" dirty="0"/>
            </a:br>
            <a:r>
              <a:rPr lang="zh-CN" altLang="zh-CN" dirty="0"/>
              <a:t>如图所示</a:t>
            </a:r>
            <a:r>
              <a:rPr lang="zh-CN" altLang="en-US" dirty="0"/>
              <a:t>，</a:t>
            </a:r>
            <a:r>
              <a:rPr lang="zh-CN" altLang="zh-CN" dirty="0"/>
              <a:t>平均发送一帧所需要的时间，经历了</a:t>
            </a:r>
            <a:r>
              <a:rPr lang="en-US" altLang="zh-CN" dirty="0"/>
              <a:t>n</a:t>
            </a:r>
            <a:r>
              <a:rPr lang="zh-CN" altLang="zh-CN" dirty="0"/>
              <a:t>倍争用期</a:t>
            </a:r>
            <a:r>
              <a:rPr lang="en-US" altLang="zh-CN" dirty="0"/>
              <a:t>2τ</a:t>
            </a:r>
            <a:r>
              <a:rPr lang="zh-CN" altLang="zh-CN" dirty="0"/>
              <a:t>，</a:t>
            </a:r>
            <a:r>
              <a:rPr lang="en-US" altLang="zh-CN" i="1" dirty="0"/>
              <a:t>T</a:t>
            </a:r>
            <a:r>
              <a:rPr lang="en-US" altLang="zh-CN" i="1" baseline="-25000" dirty="0"/>
              <a:t>0</a:t>
            </a:r>
            <a:r>
              <a:rPr lang="zh-CN" altLang="zh-CN" dirty="0"/>
              <a:t>为发送该帧所需时间，</a:t>
            </a:r>
            <a:r>
              <a:rPr lang="en-US" altLang="zh-CN" dirty="0"/>
              <a:t>τ</a:t>
            </a:r>
            <a:r>
              <a:rPr lang="zh-CN" altLang="zh-CN" dirty="0"/>
              <a:t>为该帧传播时延。</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1884" y="2630904"/>
            <a:ext cx="8280920" cy="2090817"/>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592688" y="4988793"/>
            <a:ext cx="3528676" cy="1179960"/>
          </a:xfrm>
          <a:prstGeom prst="rect">
            <a:avLst/>
          </a:prstGeom>
          <a:noFill/>
          <a:ln>
            <a:noFill/>
          </a:ln>
        </p:spPr>
      </p:pic>
      <p:sp>
        <p:nvSpPr>
          <p:cNvPr id="7" name="矩形 6"/>
          <p:cNvSpPr/>
          <p:nvPr/>
        </p:nvSpPr>
        <p:spPr>
          <a:xfrm>
            <a:off x="443974" y="5376965"/>
            <a:ext cx="4148714" cy="297517"/>
          </a:xfrm>
          <a:prstGeom prst="rect">
            <a:avLst/>
          </a:prstGeom>
        </p:spPr>
        <p:txBody>
          <a:bodyPr wrap="square">
            <a:spAutoFit/>
          </a:bodyPr>
          <a:lstStyle/>
          <a:p>
            <a:pPr indent="266700">
              <a:lnSpc>
                <a:spcPts val="1560"/>
              </a:lnSpc>
              <a:spcBef>
                <a:spcPts val="600"/>
              </a:spcBef>
              <a:spcAft>
                <a:spcPts val="600"/>
              </a:spcAft>
            </a:pPr>
            <a:r>
              <a:rPr lang="zh-CN" altLang="en-US" sz="2800" kern="100" dirty="0">
                <a:latin typeface="Calibri" panose="020F0502020204030204" pitchFamily="34" charset="0"/>
                <a:cs typeface="Times New Roman" panose="02020603050405020304" pitchFamily="18" charset="0"/>
              </a:rPr>
              <a:t>有冲突时</a:t>
            </a:r>
            <a:r>
              <a:rPr lang="zh-CN" altLang="zh-CN" sz="2800" kern="100" dirty="0">
                <a:latin typeface="Calibri" panose="020F0502020204030204" pitchFamily="34" charset="0"/>
                <a:cs typeface="Times New Roman" panose="02020603050405020304" pitchFamily="18" charset="0"/>
              </a:rPr>
              <a:t>信道利用率为</a:t>
            </a:r>
            <a:r>
              <a:rPr lang="en-US" altLang="zh-CN" sz="2800" kern="100" dirty="0">
                <a:latin typeface="Calibri" panose="020F0502020204030204" pitchFamily="34" charset="0"/>
                <a:cs typeface="Times New Roman" panose="02020603050405020304" pitchFamily="18" charset="0"/>
              </a:rPr>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4848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4.3.7 </a:t>
            </a:r>
            <a:r>
              <a:rPr lang="zh-CN" altLang="zh-CN" dirty="0"/>
              <a:t>以太网信道利用率</a:t>
            </a:r>
            <a:endParaRPr lang="zh-CN" altLang="en-US" dirty="0"/>
          </a:p>
        </p:txBody>
      </p:sp>
      <p:sp>
        <p:nvSpPr>
          <p:cNvPr id="3" name="内容占位符 2"/>
          <p:cNvSpPr>
            <a:spLocks noGrp="1"/>
          </p:cNvSpPr>
          <p:nvPr>
            <p:ph idx="1"/>
          </p:nvPr>
        </p:nvSpPr>
        <p:spPr>
          <a:xfrm>
            <a:off x="395536" y="985998"/>
            <a:ext cx="8496944" cy="5395330"/>
          </a:xfrm>
        </p:spPr>
        <p:txBody>
          <a:bodyPr>
            <a:normAutofit/>
          </a:bodyPr>
          <a:lstStyle/>
          <a:p>
            <a:r>
              <a:rPr lang="zh-CN" altLang="zh-CN" sz="1600" dirty="0"/>
              <a:t>从公式可以看出，要想提高信道利用率最好是</a:t>
            </a:r>
            <a:r>
              <a:rPr lang="en-US" altLang="zh-CN" sz="1600" dirty="0"/>
              <a:t>n</a:t>
            </a:r>
            <a:r>
              <a:rPr lang="zh-CN" altLang="zh-CN" sz="1600" dirty="0"/>
              <a:t>为</a:t>
            </a:r>
            <a:r>
              <a:rPr lang="en-US" altLang="zh-CN" sz="1600" dirty="0"/>
              <a:t>0</a:t>
            </a:r>
            <a:r>
              <a:rPr lang="zh-CN" altLang="zh-CN" sz="1600" dirty="0"/>
              <a:t>，这就意味着以太网上的各个计算机发送数据不会产生碰撞（这显然已经不是</a:t>
            </a:r>
            <a:r>
              <a:rPr lang="en-US" altLang="zh-CN" sz="1600" dirty="0"/>
              <a:t>CSMA/CD</a:t>
            </a:r>
            <a:r>
              <a:rPr lang="zh-CN" altLang="zh-CN" sz="1600" dirty="0"/>
              <a:t>，而需要一种特殊的调度方法），并且能够非常有效的利用网络的传输资源，即总线一旦空闲就有一个站立即发送数据。这种情况算出来的信道利用率是极限信道利用率。</a:t>
            </a:r>
            <a:endParaRPr lang="en-US" altLang="zh-CN" sz="1600" dirty="0"/>
          </a:p>
          <a:p>
            <a:endParaRPr lang="en-US" altLang="zh-CN" sz="1600" dirty="0"/>
          </a:p>
          <a:p>
            <a:endParaRPr lang="en-US" altLang="zh-CN" sz="1600" dirty="0"/>
          </a:p>
          <a:p>
            <a:r>
              <a:rPr lang="zh-CN" altLang="zh-CN" sz="1600" dirty="0"/>
              <a:t>要想提高极限信道利用率就要降低公式中</a:t>
            </a:r>
            <a:endParaRPr lang="en-US" altLang="zh-CN" sz="1600" dirty="0"/>
          </a:p>
          <a:p>
            <a:endParaRPr lang="en-US" altLang="zh-CN" sz="1600" dirty="0"/>
          </a:p>
          <a:p>
            <a:endParaRPr lang="en-US" altLang="zh-CN" sz="1600" dirty="0"/>
          </a:p>
          <a:p>
            <a:r>
              <a:rPr lang="el-GR" altLang="zh-CN" sz="1600" dirty="0"/>
              <a:t>τ</a:t>
            </a:r>
            <a:r>
              <a:rPr lang="zh-CN" altLang="zh-CN" sz="1600" dirty="0"/>
              <a:t>值和以太网连线的长度有关，这就意味着</a:t>
            </a:r>
            <a:r>
              <a:rPr lang="el-GR" altLang="zh-CN" sz="1600" dirty="0"/>
              <a:t>τ</a:t>
            </a:r>
            <a:r>
              <a:rPr lang="zh-CN" altLang="zh-CN" sz="1600" dirty="0"/>
              <a:t>值要小， 以太网网线的长度就不能太长。带宽一定的情况下</a:t>
            </a:r>
            <a:r>
              <a:rPr lang="en-US" altLang="zh-CN" sz="1600" dirty="0"/>
              <a:t>T0</a:t>
            </a:r>
            <a:r>
              <a:rPr lang="zh-CN" altLang="zh-CN" sz="1600" dirty="0"/>
              <a:t>和帧的长度有关，这就意味着，以太网的帧不能太短。</a:t>
            </a:r>
          </a:p>
          <a:p>
            <a:endParaRPr lang="zh-CN" altLang="zh-CN" sz="1600" b="1" dirty="0"/>
          </a:p>
          <a:p>
            <a:endParaRPr lang="zh-CN" altLang="zh-CN" sz="1600"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188824" y="2564904"/>
            <a:ext cx="3672408" cy="936104"/>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149080"/>
            <a:ext cx="320864" cy="604120"/>
          </a:xfrm>
          <a:prstGeom prst="rect">
            <a:avLst/>
          </a:prstGeom>
          <a:noFill/>
          <a:ln>
            <a:noFill/>
          </a:ln>
        </p:spPr>
      </p:pic>
    </p:spTree>
    <p:extLst>
      <p:ext uri="{BB962C8B-B14F-4D97-AF65-F5344CB8AC3E}">
        <p14:creationId xmlns:p14="http://schemas.microsoft.com/office/powerpoint/2010/main" val="399815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4.3.8 </a:t>
            </a:r>
            <a:r>
              <a:rPr lang="zh-CN" altLang="zh-CN"/>
              <a:t>网卡的作用</a:t>
            </a:r>
          </a:p>
        </p:txBody>
      </p:sp>
      <p:sp>
        <p:nvSpPr>
          <p:cNvPr id="3" name="内容占位符 2"/>
          <p:cNvSpPr>
            <a:spLocks noGrp="1"/>
          </p:cNvSpPr>
          <p:nvPr>
            <p:ph idx="1"/>
          </p:nvPr>
        </p:nvSpPr>
        <p:spPr>
          <a:xfrm>
            <a:off x="323528" y="908721"/>
            <a:ext cx="8229600" cy="3960440"/>
          </a:xfrm>
        </p:spPr>
        <p:txBody>
          <a:bodyPr>
            <a:normAutofit/>
          </a:bodyPr>
          <a:lstStyle/>
          <a:p>
            <a:r>
              <a:rPr lang="zh-CN" altLang="en-US" sz="1800" dirty="0"/>
              <a:t>网</a:t>
            </a:r>
            <a:r>
              <a:rPr lang="zh-CN" altLang="zh-CN" sz="1800" dirty="0"/>
              <a:t>卡是工作在链路层和物理层的网络组件，是局域网中连接计算机和传输介质的接口，不仅能实现与局域网传输介质之间的物理连接和电信号匹配，还涉及帧的发送与接收、帧的封装与拆封、帧的差错校验、介质访问控制（以太网使用</a:t>
            </a:r>
            <a:r>
              <a:rPr lang="en-US" altLang="zh-CN" sz="1800" dirty="0"/>
              <a:t>CSMA/CD</a:t>
            </a:r>
            <a:r>
              <a:rPr lang="zh-CN" altLang="zh-CN" sz="1800" dirty="0"/>
              <a:t>协议）、数据的编码与解码以及数据缓存的功能等。</a:t>
            </a:r>
            <a:endParaRPr lang="zh-CN" altLang="en-US" sz="1800"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5077" y="908721"/>
            <a:ext cx="9169077" cy="5040559"/>
          </a:xfrm>
          <a:prstGeom prst="rect">
            <a:avLst/>
          </a:prstGeom>
          <a:noFill/>
          <a:ln>
            <a:noFill/>
          </a:ln>
        </p:spPr>
      </p:pic>
    </p:spTree>
    <p:extLst>
      <p:ext uri="{BB962C8B-B14F-4D97-AF65-F5344CB8AC3E}">
        <p14:creationId xmlns:p14="http://schemas.microsoft.com/office/powerpoint/2010/main" val="40595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a:t>本章内容</a:t>
            </a:r>
          </a:p>
        </p:txBody>
      </p:sp>
      <p:sp>
        <p:nvSpPr>
          <p:cNvPr id="3" name="内容占位符 2"/>
          <p:cNvSpPr>
            <a:spLocks noGrp="1"/>
          </p:cNvSpPr>
          <p:nvPr>
            <p:ph idx="1"/>
          </p:nvPr>
        </p:nvSpPr>
        <p:spPr/>
        <p:txBody>
          <a:bodyPr>
            <a:normAutofit fontScale="92500" lnSpcReduction="10000"/>
          </a:bodyPr>
          <a:lstStyle/>
          <a:p>
            <a:pPr lvl="0" fontAlgn="base"/>
            <a:r>
              <a:rPr lang="en-US" altLang="zh-CN" sz="3200" dirty="0">
                <a:effectLst>
                  <a:glow>
                    <a:srgbClr val="000000"/>
                  </a:glow>
                  <a:outerShdw sx="0" sy="0">
                    <a:srgbClr val="000000"/>
                  </a:outerShdw>
                  <a:reflection stA="0" endPos="0" fadeDir="0" sx="0" sy="0"/>
                </a:effectLst>
              </a:rPr>
              <a:t>4.1</a:t>
            </a:r>
            <a:r>
              <a:rPr lang="zh-CN" altLang="zh-CN" sz="3200" dirty="0">
                <a:effectLst>
                  <a:glow>
                    <a:srgbClr val="000000"/>
                  </a:glow>
                  <a:outerShdw sx="0" sy="0">
                    <a:srgbClr val="000000"/>
                  </a:outerShdw>
                  <a:reflection stA="0" endPos="0" fadeDir="0" sx="0" sy="0"/>
                </a:effectLst>
              </a:rPr>
              <a:t>数据链路层的三个基本问题</a:t>
            </a:r>
            <a:endParaRPr lang="en-US" altLang="zh-CN" sz="3200" dirty="0">
              <a:effectLst>
                <a:glow>
                  <a:srgbClr val="000000"/>
                </a:glow>
                <a:outerShdw sx="0" sy="0">
                  <a:srgbClr val="000000"/>
                </a:outerShdw>
                <a:reflection stA="0" endPos="0" fadeDir="0" sx="0" sy="0"/>
              </a:effectLst>
            </a:endParaRPr>
          </a:p>
          <a:p>
            <a:pPr lvl="1" fontAlgn="base"/>
            <a:r>
              <a:rPr lang="zh-CN" altLang="zh-CN" sz="2900" dirty="0">
                <a:effectLst>
                  <a:glow>
                    <a:srgbClr val="000000"/>
                  </a:glow>
                  <a:outerShdw sx="0" sy="0">
                    <a:srgbClr val="000000"/>
                  </a:outerShdw>
                  <a:reflection stA="0" endPos="0" fadeDir="0" sx="0" sy="0"/>
                </a:effectLst>
              </a:rPr>
              <a:t>封装成帧、透明传输和差错检测</a:t>
            </a:r>
          </a:p>
          <a:p>
            <a:pPr lvl="0" fontAlgn="base"/>
            <a:r>
              <a:rPr lang="en-US" altLang="zh-CN" sz="3200" dirty="0">
                <a:effectLst>
                  <a:glow>
                    <a:srgbClr val="000000"/>
                  </a:glow>
                  <a:outerShdw sx="0" sy="0">
                    <a:srgbClr val="000000"/>
                  </a:outerShdw>
                  <a:reflection stA="0" endPos="0" fadeDir="0" sx="0" sy="0"/>
                </a:effectLst>
              </a:rPr>
              <a:t>4.2</a:t>
            </a:r>
            <a:r>
              <a:rPr lang="zh-CN" altLang="zh-CN" sz="3200" dirty="0">
                <a:effectLst>
                  <a:glow>
                    <a:srgbClr val="000000"/>
                  </a:glow>
                  <a:outerShdw sx="0" sy="0">
                    <a:srgbClr val="000000"/>
                  </a:outerShdw>
                  <a:reflection stA="0" endPos="0" fadeDir="0" sx="0" sy="0"/>
                </a:effectLst>
              </a:rPr>
              <a:t>点到点信道的数据链路</a:t>
            </a:r>
          </a:p>
          <a:p>
            <a:pPr lvl="0" fontAlgn="base"/>
            <a:r>
              <a:rPr lang="en-US" altLang="zh-CN" sz="3200" dirty="0">
                <a:effectLst>
                  <a:glow>
                    <a:srgbClr val="000000"/>
                  </a:glow>
                  <a:outerShdw sx="0" sy="0">
                    <a:srgbClr val="000000"/>
                  </a:outerShdw>
                  <a:reflection stA="0" endPos="0" fadeDir="0" sx="0" sy="0"/>
                </a:effectLst>
              </a:rPr>
              <a:t>4.3</a:t>
            </a:r>
            <a:r>
              <a:rPr lang="zh-CN" altLang="zh-CN" sz="3200" dirty="0">
                <a:effectLst>
                  <a:glow>
                    <a:srgbClr val="000000"/>
                  </a:glow>
                  <a:outerShdw sx="0" sy="0">
                    <a:srgbClr val="000000"/>
                  </a:outerShdw>
                  <a:reflection stA="0" endPos="0" fadeDir="0" sx="0" sy="0"/>
                </a:effectLst>
              </a:rPr>
              <a:t>广播信道的数据链路</a:t>
            </a:r>
          </a:p>
          <a:p>
            <a:pPr lvl="0" fontAlgn="base"/>
            <a:r>
              <a:rPr lang="en-US" altLang="zh-CN" sz="3200" dirty="0">
                <a:effectLst>
                  <a:glow>
                    <a:srgbClr val="000000"/>
                  </a:glow>
                  <a:outerShdw sx="0" sy="0">
                    <a:srgbClr val="000000"/>
                  </a:outerShdw>
                  <a:reflection stA="0" endPos="0" fadeDir="0" sx="0" sy="0"/>
                </a:effectLst>
              </a:rPr>
              <a:t>4.4</a:t>
            </a:r>
            <a:r>
              <a:rPr lang="zh-CN" altLang="zh-CN" sz="3200" dirty="0">
                <a:effectLst>
                  <a:glow>
                    <a:srgbClr val="000000"/>
                  </a:glow>
                  <a:outerShdw sx="0" sy="0">
                    <a:srgbClr val="000000"/>
                  </a:outerShdw>
                  <a:reflection stA="0" endPos="0" fadeDir="0" sx="0" sy="0"/>
                </a:effectLst>
              </a:rPr>
              <a:t>扩展以太网</a:t>
            </a:r>
          </a:p>
          <a:p>
            <a:pPr lvl="0" fontAlgn="base"/>
            <a:r>
              <a:rPr lang="en-US" altLang="zh-CN" sz="3200" dirty="0">
                <a:effectLst>
                  <a:glow>
                    <a:srgbClr val="000000"/>
                  </a:glow>
                  <a:outerShdw sx="0" sy="0">
                    <a:srgbClr val="000000"/>
                  </a:outerShdw>
                  <a:reflection stA="0" endPos="0" fadeDir="0" sx="0" sy="0"/>
                </a:effectLst>
              </a:rPr>
              <a:t>4.5</a:t>
            </a:r>
            <a:r>
              <a:rPr lang="zh-CN" altLang="zh-CN" sz="3200" dirty="0">
                <a:effectLst>
                  <a:glow>
                    <a:srgbClr val="000000"/>
                  </a:glow>
                  <a:outerShdw sx="0" sy="0">
                    <a:srgbClr val="000000"/>
                  </a:outerShdw>
                  <a:reflection stA="0" endPos="0" fadeDir="0" sx="0" sy="0"/>
                </a:effectLst>
              </a:rPr>
              <a:t>高速以太网</a:t>
            </a:r>
          </a:p>
        </p:txBody>
      </p:sp>
    </p:spTree>
    <p:extLst>
      <p:ext uri="{BB962C8B-B14F-4D97-AF65-F5344CB8AC3E}">
        <p14:creationId xmlns:p14="http://schemas.microsoft.com/office/powerpoint/2010/main" val="2534758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4.3.9 MAC</a:t>
            </a:r>
            <a:r>
              <a:rPr lang="zh-CN" altLang="zh-CN" dirty="0"/>
              <a:t>地址</a:t>
            </a:r>
            <a:endParaRPr lang="zh-CN" altLang="en-US" dirty="0"/>
          </a:p>
        </p:txBody>
      </p:sp>
      <p:sp>
        <p:nvSpPr>
          <p:cNvPr id="3" name="内容占位符 2"/>
          <p:cNvSpPr>
            <a:spLocks noGrp="1"/>
          </p:cNvSpPr>
          <p:nvPr>
            <p:ph idx="1"/>
          </p:nvPr>
        </p:nvSpPr>
        <p:spPr>
          <a:xfrm>
            <a:off x="323528" y="908720"/>
            <a:ext cx="8229600" cy="4525963"/>
          </a:xfrm>
        </p:spPr>
        <p:txBody>
          <a:bodyPr/>
          <a:lstStyle/>
          <a:p>
            <a:r>
              <a:rPr lang="zh-CN" altLang="zh-CN" dirty="0"/>
              <a:t>在广播信道实现点到点通信，这就需要网络中的每个网卡有一个地址。这个地址称为物理地址或</a:t>
            </a:r>
            <a:r>
              <a:rPr lang="en-US" altLang="zh-CN" dirty="0"/>
              <a:t>MAC</a:t>
            </a:r>
            <a:r>
              <a:rPr lang="zh-CN" altLang="zh-CN" dirty="0"/>
              <a:t>地址（因为这种地址用在</a:t>
            </a:r>
            <a:r>
              <a:rPr lang="en-US" altLang="zh-CN" dirty="0"/>
              <a:t>MAC</a:t>
            </a:r>
            <a:r>
              <a:rPr lang="zh-CN" altLang="zh-CN" dirty="0"/>
              <a:t>帧中）。</a:t>
            </a:r>
            <a:r>
              <a:rPr lang="en-US" altLang="zh-CN" dirty="0"/>
              <a:t>IEEE802</a:t>
            </a:r>
            <a:r>
              <a:rPr lang="zh-CN" altLang="zh-CN" dirty="0"/>
              <a:t>标准为局域网规定了一种</a:t>
            </a:r>
            <a:r>
              <a:rPr lang="en-US" altLang="zh-CN" dirty="0"/>
              <a:t>48</a:t>
            </a:r>
            <a:r>
              <a:rPr lang="zh-CN" altLang="zh-CN" dirty="0"/>
              <a:t>位的全球地址</a:t>
            </a:r>
            <a:r>
              <a:rPr lang="zh-CN" altLang="en-US" dirty="0"/>
              <a:t>。</a:t>
            </a:r>
            <a:endParaRPr lang="en-US" altLang="zh-CN" dirty="0"/>
          </a:p>
          <a:p>
            <a:r>
              <a:rPr lang="zh-CN" altLang="zh-CN" dirty="0"/>
              <a:t>这种</a:t>
            </a:r>
            <a:r>
              <a:rPr lang="en-US" altLang="zh-CN" dirty="0"/>
              <a:t>6</a:t>
            </a:r>
            <a:r>
              <a:rPr lang="zh-CN" altLang="zh-CN" dirty="0"/>
              <a:t>字节的</a:t>
            </a:r>
            <a:r>
              <a:rPr lang="en-US" altLang="zh-CN" dirty="0"/>
              <a:t>MAC</a:t>
            </a:r>
            <a:r>
              <a:rPr lang="zh-CN" altLang="zh-CN" dirty="0"/>
              <a:t>地址已被固化在网卡的</a:t>
            </a:r>
            <a:r>
              <a:rPr lang="en-US" altLang="zh-CN" dirty="0"/>
              <a:t>ROM</a:t>
            </a:r>
            <a:r>
              <a:rPr lang="zh-CN" altLang="zh-CN" dirty="0"/>
              <a:t>中。因此，</a:t>
            </a:r>
            <a:r>
              <a:rPr lang="en-US" altLang="zh-CN" dirty="0"/>
              <a:t>MAC</a:t>
            </a:r>
            <a:r>
              <a:rPr lang="zh-CN" altLang="zh-CN" dirty="0"/>
              <a:t>地址也叫作硬件地址（</a:t>
            </a:r>
            <a:r>
              <a:rPr lang="en-US" altLang="zh-CN" dirty="0"/>
              <a:t>hardware address</a:t>
            </a:r>
            <a:r>
              <a:rPr lang="zh-CN" altLang="zh-CN" dirty="0"/>
              <a:t>）或物理地址。当这块网卡插入（或嵌入）到某台计算机后，网卡上的</a:t>
            </a:r>
            <a:r>
              <a:rPr lang="en-US" altLang="zh-CN" dirty="0"/>
              <a:t>MAC</a:t>
            </a:r>
            <a:r>
              <a:rPr lang="zh-CN" altLang="zh-CN" dirty="0"/>
              <a:t>地址就成为这台计算机的</a:t>
            </a:r>
            <a:r>
              <a:rPr lang="en-US" altLang="zh-CN" dirty="0"/>
              <a:t>MAC</a:t>
            </a:r>
            <a:r>
              <a:rPr lang="zh-CN" altLang="zh-CN" dirty="0"/>
              <a:t>地址了。</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653136"/>
            <a:ext cx="4608512" cy="1859165"/>
          </a:xfrm>
          <a:prstGeom prst="rect">
            <a:avLst/>
          </a:prstGeom>
          <a:noFill/>
          <a:ln>
            <a:noFill/>
          </a:ln>
        </p:spPr>
      </p:pic>
    </p:spTree>
    <p:extLst>
      <p:ext uri="{BB962C8B-B14F-4D97-AF65-F5344CB8AC3E}">
        <p14:creationId xmlns:p14="http://schemas.microsoft.com/office/powerpoint/2010/main" val="1888982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4.3.9 MAC</a:t>
            </a:r>
            <a:r>
              <a:rPr lang="zh-CN" altLang="zh-CN" dirty="0"/>
              <a:t>地址</a:t>
            </a:r>
            <a:endParaRPr lang="zh-CN" altLang="en-US" dirty="0"/>
          </a:p>
        </p:txBody>
      </p:sp>
      <p:sp>
        <p:nvSpPr>
          <p:cNvPr id="3" name="内容占位符 2"/>
          <p:cNvSpPr>
            <a:spLocks noGrp="1"/>
          </p:cNvSpPr>
          <p:nvPr>
            <p:ph idx="1"/>
          </p:nvPr>
        </p:nvSpPr>
        <p:spPr>
          <a:xfrm>
            <a:off x="189856" y="980728"/>
            <a:ext cx="8784976" cy="4525963"/>
          </a:xfrm>
        </p:spPr>
        <p:txBody>
          <a:bodyPr>
            <a:normAutofit/>
          </a:bodyPr>
          <a:lstStyle/>
          <a:p>
            <a:r>
              <a:rPr lang="zh-CN" altLang="en-US" dirty="0"/>
              <a:t>网卡有</a:t>
            </a:r>
            <a:r>
              <a:rPr lang="zh-CN" altLang="zh-CN" dirty="0"/>
              <a:t>过滤功能，适配器从网络上每收到一个</a:t>
            </a:r>
            <a:r>
              <a:rPr lang="en-US" altLang="zh-CN" dirty="0"/>
              <a:t>MAC</a:t>
            </a:r>
            <a:r>
              <a:rPr lang="zh-CN" altLang="zh-CN" dirty="0"/>
              <a:t>帧就先用硬件检查</a:t>
            </a:r>
            <a:r>
              <a:rPr lang="en-US" altLang="zh-CN" dirty="0"/>
              <a:t>MAC</a:t>
            </a:r>
            <a:r>
              <a:rPr lang="zh-CN" altLang="zh-CN" dirty="0"/>
              <a:t>帧中的目的地址。如果是发往本站的帧则收下，然后再进行其他的处理。否则就将此帧丢弃，不再进行其他的处理。这样做就不浪费主机的处理机和内存资源。这里“发往本站的帧”包括以下三种帧：</a:t>
            </a:r>
            <a:endParaRPr lang="en-US" altLang="zh-CN" dirty="0"/>
          </a:p>
          <a:p>
            <a:endParaRPr lang="zh-CN" altLang="zh-CN" dirty="0"/>
          </a:p>
          <a:p>
            <a:pPr marL="457200" lvl="1" indent="0">
              <a:buNone/>
            </a:pPr>
            <a:r>
              <a:rPr lang="zh-CN" altLang="zh-CN" sz="1600" dirty="0"/>
              <a:t>（</a:t>
            </a:r>
            <a:r>
              <a:rPr lang="en-US" altLang="zh-CN" sz="1600" dirty="0"/>
              <a:t>1</a:t>
            </a:r>
            <a:r>
              <a:rPr lang="zh-CN" altLang="zh-CN" sz="1600" dirty="0"/>
              <a:t>）单播（</a:t>
            </a:r>
            <a:r>
              <a:rPr lang="en-US" altLang="zh-CN" sz="1600" dirty="0"/>
              <a:t>unicast</a:t>
            </a:r>
            <a:r>
              <a:rPr lang="zh-CN" altLang="zh-CN" sz="1600" dirty="0"/>
              <a:t>）帧（一对一），即收到的帧的</a:t>
            </a:r>
            <a:r>
              <a:rPr lang="en-US" altLang="zh-CN" sz="1600" dirty="0"/>
              <a:t>MAC</a:t>
            </a:r>
            <a:r>
              <a:rPr lang="zh-CN" altLang="zh-CN" sz="1600" dirty="0"/>
              <a:t>地址与本站的硬件地址相同。</a:t>
            </a:r>
          </a:p>
          <a:p>
            <a:pPr marL="457200" lvl="1" indent="0">
              <a:buNone/>
            </a:pPr>
            <a:r>
              <a:rPr lang="zh-CN" altLang="zh-CN" sz="1600" dirty="0"/>
              <a:t>（</a:t>
            </a:r>
            <a:r>
              <a:rPr lang="en-US" altLang="zh-CN" sz="1600" dirty="0"/>
              <a:t>2</a:t>
            </a:r>
            <a:r>
              <a:rPr lang="zh-CN" altLang="zh-CN" sz="1600" dirty="0"/>
              <a:t>）广播（</a:t>
            </a:r>
            <a:r>
              <a:rPr lang="en-US" altLang="zh-CN" sz="1600" dirty="0"/>
              <a:t>broadcast</a:t>
            </a:r>
            <a:r>
              <a:rPr lang="zh-CN" altLang="zh-CN" sz="1600" dirty="0"/>
              <a:t>）帧（一对全体），即发送给本局域网上所有站点的帧（全</a:t>
            </a:r>
            <a:r>
              <a:rPr lang="en-US" altLang="zh-CN" sz="1600" dirty="0"/>
              <a:t>1</a:t>
            </a:r>
            <a:r>
              <a:rPr lang="zh-CN" altLang="zh-CN" sz="1600" dirty="0"/>
              <a:t>地址）。 </a:t>
            </a:r>
          </a:p>
          <a:p>
            <a:pPr marL="457200" lvl="1" indent="0">
              <a:buNone/>
            </a:pPr>
            <a:r>
              <a:rPr lang="zh-CN" altLang="zh-CN" sz="1600" dirty="0"/>
              <a:t>（</a:t>
            </a:r>
            <a:r>
              <a:rPr lang="en-US" altLang="zh-CN" sz="1600" dirty="0"/>
              <a:t>3</a:t>
            </a:r>
            <a:r>
              <a:rPr lang="zh-CN" altLang="zh-CN" sz="1600" dirty="0"/>
              <a:t>）多播（</a:t>
            </a:r>
            <a:r>
              <a:rPr lang="en-US" altLang="zh-CN" sz="1600" dirty="0"/>
              <a:t>multicast</a:t>
            </a:r>
            <a:r>
              <a:rPr lang="zh-CN" altLang="zh-CN" sz="1600" dirty="0"/>
              <a:t>）帧（一对多），即发送给本局域网上一部分站点的帧。</a:t>
            </a:r>
          </a:p>
          <a:p>
            <a:endParaRPr lang="zh-CN" altLang="en-US" dirty="0"/>
          </a:p>
        </p:txBody>
      </p:sp>
    </p:spTree>
    <p:extLst>
      <p:ext uri="{BB962C8B-B14F-4D97-AF65-F5344CB8AC3E}">
        <p14:creationId xmlns:p14="http://schemas.microsoft.com/office/powerpoint/2010/main" val="341921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4.3.10 </a:t>
            </a:r>
            <a:r>
              <a:rPr lang="zh-CN" altLang="zh-CN" dirty="0"/>
              <a:t>实战：查看和更改</a:t>
            </a:r>
            <a:r>
              <a:rPr lang="en-US" altLang="zh-CN" dirty="0"/>
              <a:t>MAC</a:t>
            </a:r>
            <a:r>
              <a:rPr lang="zh-CN" altLang="zh-CN" dirty="0"/>
              <a:t>地址</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5256584" cy="4896544"/>
          </a:xfrm>
          <a:prstGeom prst="rect">
            <a:avLst/>
          </a:prstGeom>
          <a:noFill/>
          <a:ln>
            <a:noFill/>
          </a:ln>
        </p:spPr>
      </p:pic>
      <p:pic>
        <p:nvPicPr>
          <p:cNvPr id="5" name="图片 4"/>
          <p:cNvPicPr/>
          <p:nvPr/>
        </p:nvPicPr>
        <p:blipFill>
          <a:blip r:embed="rId3"/>
          <a:stretch>
            <a:fillRect/>
          </a:stretch>
        </p:blipFill>
        <p:spPr>
          <a:xfrm>
            <a:off x="5148064" y="2562952"/>
            <a:ext cx="3816424" cy="3512250"/>
          </a:xfrm>
          <a:prstGeom prst="rect">
            <a:avLst/>
          </a:prstGeom>
        </p:spPr>
      </p:pic>
    </p:spTree>
    <p:extLst>
      <p:ext uri="{BB962C8B-B14F-4D97-AF65-F5344CB8AC3E}">
        <p14:creationId xmlns:p14="http://schemas.microsoft.com/office/powerpoint/2010/main" val="2257506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4.4</a:t>
            </a:r>
            <a:r>
              <a:rPr lang="zh-CN" altLang="zh-CN"/>
              <a:t>扩展以太网</a:t>
            </a:r>
          </a:p>
        </p:txBody>
      </p:sp>
      <p:sp>
        <p:nvSpPr>
          <p:cNvPr id="3" name="内容占位符 2"/>
          <p:cNvSpPr>
            <a:spLocks noGrp="1"/>
          </p:cNvSpPr>
          <p:nvPr>
            <p:ph idx="1"/>
          </p:nvPr>
        </p:nvSpPr>
        <p:spPr>
          <a:xfrm>
            <a:off x="323528" y="836712"/>
            <a:ext cx="8229600" cy="5400600"/>
          </a:xfrm>
        </p:spPr>
        <p:txBody>
          <a:bodyPr>
            <a:normAutofit/>
          </a:bodyPr>
          <a:lstStyle/>
          <a:p>
            <a:r>
              <a:rPr lang="en-US" altLang="zh-CN" b="1" dirty="0"/>
              <a:t>4.4.1</a:t>
            </a:r>
            <a:r>
              <a:rPr lang="zh-CN" altLang="zh-CN" b="1" dirty="0"/>
              <a:t>集线器</a:t>
            </a:r>
          </a:p>
          <a:p>
            <a:r>
              <a:rPr lang="en-US" altLang="zh-CN" b="1" dirty="0"/>
              <a:t>4.4.2</a:t>
            </a:r>
            <a:r>
              <a:rPr lang="zh-CN" altLang="zh-CN" b="1" dirty="0"/>
              <a:t>计算机数量和距离上扩展</a:t>
            </a:r>
          </a:p>
          <a:p>
            <a:r>
              <a:rPr lang="en-US" altLang="zh-CN" b="1" dirty="0"/>
              <a:t>4.4.3</a:t>
            </a:r>
            <a:r>
              <a:rPr lang="zh-CN" altLang="zh-CN" b="1" dirty="0"/>
              <a:t>使用网桥优化以太网</a:t>
            </a:r>
          </a:p>
          <a:p>
            <a:r>
              <a:rPr lang="en-US" altLang="zh-CN" b="1" dirty="0"/>
              <a:t>4.4.4</a:t>
            </a:r>
            <a:r>
              <a:rPr lang="zh-CN" altLang="zh-CN" b="1" dirty="0"/>
              <a:t>网桥自动构建</a:t>
            </a:r>
            <a:r>
              <a:rPr lang="en-US" altLang="zh-CN" b="1" dirty="0"/>
              <a:t>MAC</a:t>
            </a:r>
            <a:r>
              <a:rPr lang="zh-CN" altLang="zh-CN" b="1" dirty="0"/>
              <a:t>地址表</a:t>
            </a:r>
          </a:p>
          <a:p>
            <a:r>
              <a:rPr lang="en-US" altLang="zh-CN" b="1" dirty="0"/>
              <a:t>4.4.5</a:t>
            </a:r>
            <a:r>
              <a:rPr lang="zh-CN" altLang="zh-CN" b="1" dirty="0"/>
              <a:t>多接口网桥</a:t>
            </a:r>
            <a:r>
              <a:rPr lang="en-US" altLang="zh-CN" b="1" dirty="0"/>
              <a:t>--</a:t>
            </a:r>
            <a:r>
              <a:rPr lang="zh-CN" altLang="zh-CN" b="1" dirty="0"/>
              <a:t>交换机</a:t>
            </a:r>
          </a:p>
          <a:p>
            <a:r>
              <a:rPr lang="en-US" altLang="zh-CN" b="1" dirty="0"/>
              <a:t>4.4.6</a:t>
            </a:r>
            <a:r>
              <a:rPr lang="zh-CN" altLang="zh-CN" b="1" dirty="0"/>
              <a:t>实战：查看交换机</a:t>
            </a:r>
            <a:r>
              <a:rPr lang="en-US" altLang="zh-CN" b="1" dirty="0"/>
              <a:t>MAC</a:t>
            </a:r>
            <a:r>
              <a:rPr lang="zh-CN" altLang="zh-CN" b="1" dirty="0"/>
              <a:t>地址表</a:t>
            </a:r>
          </a:p>
          <a:p>
            <a:r>
              <a:rPr lang="en-US" altLang="zh-CN" b="1" dirty="0"/>
              <a:t>4.4.7</a:t>
            </a:r>
            <a:r>
              <a:rPr lang="zh-CN" altLang="zh-CN" b="1" dirty="0"/>
              <a:t>实战：验证交换机端口安全</a:t>
            </a:r>
          </a:p>
          <a:p>
            <a:r>
              <a:rPr lang="en-US" altLang="zh-CN" b="1" dirty="0"/>
              <a:t>4.4.8</a:t>
            </a:r>
            <a:r>
              <a:rPr lang="zh-CN" altLang="zh-CN" b="1" dirty="0"/>
              <a:t>实战：验证集线器不安全</a:t>
            </a:r>
          </a:p>
          <a:p>
            <a:r>
              <a:rPr lang="en-US" altLang="zh-CN" b="1" dirty="0"/>
              <a:t>4.4.8</a:t>
            </a:r>
            <a:r>
              <a:rPr lang="zh-CN" altLang="zh-CN" b="1" dirty="0"/>
              <a:t>生成树协议</a:t>
            </a:r>
          </a:p>
          <a:p>
            <a:endParaRPr lang="zh-CN" altLang="en-US" dirty="0"/>
          </a:p>
        </p:txBody>
      </p:sp>
    </p:spTree>
    <p:extLst>
      <p:ext uri="{BB962C8B-B14F-4D97-AF65-F5344CB8AC3E}">
        <p14:creationId xmlns:p14="http://schemas.microsoft.com/office/powerpoint/2010/main" val="1267956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4.4.1</a:t>
            </a:r>
            <a:r>
              <a:rPr lang="zh-CN" altLang="zh-CN"/>
              <a:t>集线器</a:t>
            </a:r>
            <a:endParaRPr lang="zh-CN" altLang="zh-CN" dirty="0"/>
          </a:p>
        </p:txBody>
      </p:sp>
      <p:sp>
        <p:nvSpPr>
          <p:cNvPr id="3" name="内容占位符 2"/>
          <p:cNvSpPr>
            <a:spLocks noGrp="1"/>
          </p:cNvSpPr>
          <p:nvPr>
            <p:ph idx="1"/>
          </p:nvPr>
        </p:nvSpPr>
        <p:spPr>
          <a:xfrm>
            <a:off x="323528" y="764704"/>
            <a:ext cx="8229600" cy="4525963"/>
          </a:xfrm>
        </p:spPr>
        <p:txBody>
          <a:bodyPr>
            <a:normAutofit/>
          </a:bodyPr>
          <a:lstStyle/>
          <a:p>
            <a:r>
              <a:rPr lang="zh-CN" altLang="zh-CN" sz="1800" dirty="0"/>
              <a:t>传统以太网最初是使用粗同轴电缆，后来演进到使用比较便宜的细同轴电缆，最后发展为使用更便宜和更灵活的双绞线。</a:t>
            </a:r>
            <a:endParaRPr lang="en-US" altLang="zh-CN" sz="1800" dirty="0"/>
          </a:p>
          <a:p>
            <a:r>
              <a:rPr lang="en-US" altLang="zh-CN" sz="1800" dirty="0"/>
              <a:t>1990</a:t>
            </a:r>
            <a:r>
              <a:rPr lang="zh-CN" altLang="zh-CN" sz="1800" dirty="0"/>
              <a:t>年</a:t>
            </a:r>
            <a:r>
              <a:rPr lang="en-US" altLang="zh-CN" sz="1800" dirty="0"/>
              <a:t>IEEE</a:t>
            </a:r>
            <a:r>
              <a:rPr lang="zh-CN" altLang="zh-CN" sz="1800" dirty="0"/>
              <a:t>制定出星形以太网</a:t>
            </a:r>
            <a:r>
              <a:rPr lang="en-US" altLang="zh-CN" sz="1800" dirty="0"/>
              <a:t>10BASE-T</a:t>
            </a:r>
            <a:r>
              <a:rPr lang="zh-CN" altLang="zh-CN" sz="1800" dirty="0"/>
              <a:t>的标准</a:t>
            </a:r>
            <a:r>
              <a:rPr lang="en-US" altLang="zh-CN" sz="1800" dirty="0"/>
              <a:t>802.3i</a:t>
            </a:r>
            <a:r>
              <a:rPr lang="zh-CN" altLang="zh-CN" sz="1800" dirty="0"/>
              <a:t>。“</a:t>
            </a:r>
            <a:r>
              <a:rPr lang="en-US" altLang="zh-CN" sz="1800" dirty="0"/>
              <a:t>10</a:t>
            </a:r>
            <a:r>
              <a:rPr lang="zh-CN" altLang="zh-CN" sz="1800" dirty="0"/>
              <a:t>”代表</a:t>
            </a:r>
            <a:r>
              <a:rPr lang="en-US" altLang="zh-CN" sz="1800" dirty="0"/>
              <a:t>10Mb/s</a:t>
            </a:r>
            <a:r>
              <a:rPr lang="zh-CN" altLang="zh-CN" sz="1800" dirty="0"/>
              <a:t>的数据率，</a:t>
            </a:r>
            <a:r>
              <a:rPr lang="en-US" altLang="zh-CN" sz="1800" dirty="0"/>
              <a:t>BASE</a:t>
            </a:r>
            <a:r>
              <a:rPr lang="zh-CN" altLang="zh-CN" sz="1800" dirty="0"/>
              <a:t>表示连接线上的信号是基带信号，</a:t>
            </a:r>
            <a:r>
              <a:rPr lang="en-US" altLang="zh-CN" sz="1800" dirty="0"/>
              <a:t>T</a:t>
            </a:r>
            <a:r>
              <a:rPr lang="zh-CN" altLang="zh-CN" sz="1800" dirty="0"/>
              <a:t>代表双绞线。</a:t>
            </a:r>
            <a:endParaRPr lang="en-US" altLang="zh-CN" sz="1800" dirty="0"/>
          </a:p>
          <a:p>
            <a:r>
              <a:rPr lang="en-US" altLang="zh-CN" sz="1800" dirty="0"/>
              <a:t>10BASE-T</a:t>
            </a:r>
            <a:r>
              <a:rPr lang="zh-CN" altLang="zh-CN" sz="1800" dirty="0"/>
              <a:t>以太网的通信距离稍短，每个站到集线器的距离不超过</a:t>
            </a:r>
            <a:r>
              <a:rPr lang="en-US" altLang="zh-CN" sz="1800" dirty="0"/>
              <a:t>100m</a:t>
            </a:r>
            <a:r>
              <a:rPr lang="zh-CN" altLang="zh-CN" sz="1800" dirty="0"/>
              <a:t>。</a:t>
            </a:r>
            <a:endParaRPr lang="en-US" altLang="zh-CN" sz="1800" dirty="0"/>
          </a:p>
          <a:p>
            <a:r>
              <a:rPr lang="zh-CN" altLang="zh-CN" sz="1800" dirty="0"/>
              <a:t>集线器和网线一样工作在物理层</a:t>
            </a:r>
            <a:r>
              <a:rPr lang="zh-CN" altLang="en-US" sz="1800" dirty="0"/>
              <a:t>。</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74319"/>
            <a:ext cx="7056784" cy="3432695"/>
          </a:xfrm>
          <a:prstGeom prst="rect">
            <a:avLst/>
          </a:prstGeom>
          <a:noFill/>
          <a:ln>
            <a:noFill/>
          </a:ln>
        </p:spPr>
      </p:pic>
    </p:spTree>
    <p:extLst>
      <p:ext uri="{BB962C8B-B14F-4D97-AF65-F5344CB8AC3E}">
        <p14:creationId xmlns:p14="http://schemas.microsoft.com/office/powerpoint/2010/main" val="198368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636215" y="3680572"/>
            <a:ext cx="6497819" cy="2982961"/>
          </a:xfrm>
          <a:prstGeom prst="rect">
            <a:avLst/>
          </a:prstGeom>
          <a:noFill/>
          <a:ln>
            <a:noFill/>
          </a:ln>
        </p:spPr>
      </p:pic>
      <p:sp>
        <p:nvSpPr>
          <p:cNvPr id="2" name="标题 1"/>
          <p:cNvSpPr>
            <a:spLocks noGrp="1"/>
          </p:cNvSpPr>
          <p:nvPr>
            <p:ph type="title"/>
          </p:nvPr>
        </p:nvSpPr>
        <p:spPr/>
        <p:txBody>
          <a:bodyPr>
            <a:normAutofit fontScale="90000"/>
          </a:bodyPr>
          <a:lstStyle/>
          <a:p>
            <a:r>
              <a:rPr lang="en-US" altLang="zh-CN" dirty="0"/>
              <a:t>4.4.2</a:t>
            </a:r>
            <a:r>
              <a:rPr lang="zh-CN" altLang="zh-CN" dirty="0"/>
              <a:t>计算机数量和距离上扩展</a:t>
            </a:r>
            <a:endParaRPr lang="zh-CN" altLang="en-US" dirty="0"/>
          </a:p>
        </p:txBody>
      </p:sp>
      <p:sp>
        <p:nvSpPr>
          <p:cNvPr id="3" name="内容占位符 2"/>
          <p:cNvSpPr>
            <a:spLocks noGrp="1"/>
          </p:cNvSpPr>
          <p:nvPr>
            <p:ph idx="1"/>
          </p:nvPr>
        </p:nvSpPr>
        <p:spPr>
          <a:xfrm>
            <a:off x="117848" y="908720"/>
            <a:ext cx="3481536" cy="4525963"/>
          </a:xfrm>
        </p:spPr>
        <p:txBody>
          <a:bodyPr/>
          <a:lstStyle/>
          <a:p>
            <a:r>
              <a:rPr lang="zh-CN" altLang="zh-CN" sz="1600" dirty="0"/>
              <a:t>独立的冲突域</a:t>
            </a:r>
            <a:endParaRPr lang="en-US" altLang="zh-CN" sz="1600" dirty="0"/>
          </a:p>
          <a:p>
            <a:r>
              <a:rPr lang="zh-CN" altLang="zh-CN" sz="1600" dirty="0"/>
              <a:t>可以将多个集线器连接在一起形成一个更大的以太网，这不仅可以扩以太网中计算机的数量，还可以扩展以太网的覆盖范围。使用主干集线器连接教室中集线器，形成一个大的以太网，计算机之间的最大距离可以达到</a:t>
            </a:r>
            <a:r>
              <a:rPr lang="en-US" altLang="zh-CN" sz="1600" dirty="0"/>
              <a:t>400</a:t>
            </a:r>
            <a:r>
              <a:rPr lang="zh-CN" altLang="zh-CN" sz="1600" dirty="0"/>
              <a:t>米。</a:t>
            </a:r>
          </a:p>
          <a:p>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589418" y="933624"/>
            <a:ext cx="5544616" cy="2664296"/>
          </a:xfrm>
          <a:prstGeom prst="rect">
            <a:avLst/>
          </a:prstGeom>
          <a:noFill/>
          <a:ln>
            <a:noFill/>
          </a:ln>
        </p:spPr>
      </p:pic>
    </p:spTree>
    <p:extLst>
      <p:ext uri="{BB962C8B-B14F-4D97-AF65-F5344CB8AC3E}">
        <p14:creationId xmlns:p14="http://schemas.microsoft.com/office/powerpoint/2010/main" val="529064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4.4.2</a:t>
            </a:r>
            <a:r>
              <a:rPr lang="zh-CN" altLang="zh-CN" dirty="0"/>
              <a:t>计算机数量和距离上扩展</a:t>
            </a:r>
            <a:endParaRPr lang="zh-CN" altLang="en-US" dirty="0"/>
          </a:p>
        </p:txBody>
      </p:sp>
      <p:sp>
        <p:nvSpPr>
          <p:cNvPr id="3" name="内容占位符 2"/>
          <p:cNvSpPr>
            <a:spLocks noGrp="1"/>
          </p:cNvSpPr>
          <p:nvPr>
            <p:ph idx="1"/>
          </p:nvPr>
        </p:nvSpPr>
        <p:spPr/>
        <p:txBody>
          <a:bodyPr/>
          <a:lstStyle/>
          <a:p>
            <a:r>
              <a:rPr lang="zh-CN" altLang="zh-CN" dirty="0"/>
              <a:t>要是两个集线器的距离超过</a:t>
            </a:r>
            <a:r>
              <a:rPr lang="en-US" altLang="zh-CN" dirty="0"/>
              <a:t>100</a:t>
            </a:r>
            <a:r>
              <a:rPr lang="zh-CN" altLang="zh-CN" dirty="0"/>
              <a:t>米，还可以光纤从将两个集线器连接起来，集线器之间通过光纤连接，可以将相距几千米的集线器连接起来，需要通过光电转换器，实现光信号和电信号的相互转换。</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87725"/>
            <a:ext cx="8640960" cy="2781028"/>
          </a:xfrm>
          <a:prstGeom prst="rect">
            <a:avLst/>
          </a:prstGeom>
          <a:noFill/>
          <a:ln>
            <a:noFill/>
          </a:ln>
        </p:spPr>
      </p:pic>
    </p:spTree>
    <p:extLst>
      <p:ext uri="{BB962C8B-B14F-4D97-AF65-F5344CB8AC3E}">
        <p14:creationId xmlns:p14="http://schemas.microsoft.com/office/powerpoint/2010/main" val="1328044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4.4.3</a:t>
            </a:r>
            <a:r>
              <a:rPr lang="zh-CN" altLang="zh-CN" dirty="0"/>
              <a:t>使用网桥优化以太网</a:t>
            </a:r>
            <a:endParaRPr lang="zh-CN" altLang="en-US" dirty="0"/>
          </a:p>
        </p:txBody>
      </p:sp>
      <p:sp>
        <p:nvSpPr>
          <p:cNvPr id="3" name="内容占位符 2"/>
          <p:cNvSpPr>
            <a:spLocks noGrp="1"/>
          </p:cNvSpPr>
          <p:nvPr>
            <p:ph idx="1"/>
          </p:nvPr>
        </p:nvSpPr>
        <p:spPr/>
        <p:txBody>
          <a:bodyPr/>
          <a:lstStyle/>
          <a:p>
            <a:r>
              <a:rPr lang="zh-CN" altLang="en-US" dirty="0"/>
              <a:t>大的冲突域</a:t>
            </a:r>
            <a:endParaRPr lang="en-US" altLang="zh-CN" dirty="0"/>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043896" y="831693"/>
            <a:ext cx="5792523" cy="2088232"/>
          </a:xfrm>
          <a:prstGeom prst="rect">
            <a:avLst/>
          </a:prstGeom>
          <a:noFill/>
          <a:ln>
            <a:noFill/>
          </a:ln>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020746" y="3011452"/>
            <a:ext cx="5838825" cy="3590925"/>
          </a:xfrm>
          <a:prstGeom prst="rect">
            <a:avLst/>
          </a:prstGeom>
          <a:noFill/>
          <a:ln>
            <a:noFill/>
          </a:ln>
        </p:spPr>
      </p:pic>
      <p:sp>
        <p:nvSpPr>
          <p:cNvPr id="7" name="内容占位符 2"/>
          <p:cNvSpPr txBox="1">
            <a:spLocks/>
          </p:cNvSpPr>
          <p:nvPr/>
        </p:nvSpPr>
        <p:spPr>
          <a:xfrm>
            <a:off x="370948" y="3047826"/>
            <a:ext cx="2415363" cy="2890913"/>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t>网桥基于</a:t>
            </a:r>
            <a:r>
              <a:rPr lang="en-US" altLang="zh-CN" dirty="0"/>
              <a:t>MAC</a:t>
            </a:r>
            <a:r>
              <a:rPr lang="zh-CN" altLang="en-US" dirty="0"/>
              <a:t>地址转发</a:t>
            </a:r>
            <a:endParaRPr lang="en-US" altLang="zh-CN" dirty="0"/>
          </a:p>
          <a:p>
            <a:pPr fontAlgn="auto">
              <a:spcAft>
                <a:spcPts val="0"/>
              </a:spcAft>
            </a:pPr>
            <a:r>
              <a:rPr lang="zh-CN" altLang="en-US" dirty="0"/>
              <a:t>隔绝冲突</a:t>
            </a:r>
          </a:p>
        </p:txBody>
      </p:sp>
    </p:spTree>
    <p:extLst>
      <p:ext uri="{BB962C8B-B14F-4D97-AF65-F5344CB8AC3E}">
        <p14:creationId xmlns:p14="http://schemas.microsoft.com/office/powerpoint/2010/main" val="3295309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4.4.3</a:t>
            </a:r>
            <a:r>
              <a:rPr lang="zh-CN" altLang="zh-CN" dirty="0"/>
              <a:t>使用网桥优化以太网</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49896" y="1052736"/>
            <a:ext cx="8064896" cy="5400600"/>
          </a:xfrm>
          <a:prstGeom prst="rect">
            <a:avLst/>
          </a:prstGeom>
          <a:noFill/>
          <a:ln>
            <a:noFill/>
          </a:ln>
        </p:spPr>
      </p:pic>
    </p:spTree>
    <p:extLst>
      <p:ext uri="{BB962C8B-B14F-4D97-AF65-F5344CB8AC3E}">
        <p14:creationId xmlns:p14="http://schemas.microsoft.com/office/powerpoint/2010/main" val="2266889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4.4.4</a:t>
            </a:r>
            <a:r>
              <a:rPr lang="zh-CN" altLang="zh-CN" dirty="0"/>
              <a:t>网桥自动构建</a:t>
            </a:r>
            <a:r>
              <a:rPr lang="en-US" altLang="zh-CN" dirty="0"/>
              <a:t>MAC</a:t>
            </a:r>
            <a:r>
              <a:rPr lang="zh-CN" altLang="zh-CN" dirty="0"/>
              <a:t>地址表</a:t>
            </a:r>
            <a:endParaRPr lang="zh-CN" altLang="en-US" dirty="0"/>
          </a:p>
        </p:txBody>
      </p:sp>
      <p:sp>
        <p:nvSpPr>
          <p:cNvPr id="3" name="内容占位符 2"/>
          <p:cNvSpPr>
            <a:spLocks noGrp="1"/>
          </p:cNvSpPr>
          <p:nvPr>
            <p:ph idx="1"/>
          </p:nvPr>
        </p:nvSpPr>
        <p:spPr>
          <a:xfrm>
            <a:off x="395536" y="1124744"/>
            <a:ext cx="8229600" cy="5544616"/>
          </a:xfrm>
        </p:spPr>
        <p:txBody>
          <a:bodyPr>
            <a:normAutofit fontScale="92500" lnSpcReduction="20000"/>
          </a:bodyPr>
          <a:lstStyle/>
          <a:p>
            <a:r>
              <a:rPr lang="zh-CN" altLang="zh-CN" dirty="0"/>
              <a:t>使用网桥优化以太网，对于网络中的计算机是没有感觉的，也就是以太网中的计算机是不知道网络中有网桥存在，也不需要网络管理员配置网桥的</a:t>
            </a:r>
            <a:r>
              <a:rPr lang="en-US" altLang="zh-CN" dirty="0"/>
              <a:t>MAC</a:t>
            </a:r>
            <a:r>
              <a:rPr lang="zh-CN" altLang="zh-CN" dirty="0"/>
              <a:t>地址表，因此我们称网桥是</a:t>
            </a:r>
            <a:r>
              <a:rPr lang="zh-CN" altLang="zh-CN" b="1" dirty="0"/>
              <a:t>透明桥接</a:t>
            </a:r>
            <a:r>
              <a:rPr lang="zh-CN" altLang="zh-CN" dirty="0"/>
              <a:t>。</a:t>
            </a:r>
          </a:p>
          <a:p>
            <a:r>
              <a:rPr lang="zh-CN" altLang="zh-CN" dirty="0"/>
              <a:t>网桥接入以太网时，</a:t>
            </a:r>
            <a:r>
              <a:rPr lang="en-US" altLang="zh-CN" dirty="0"/>
              <a:t>MAC</a:t>
            </a:r>
            <a:r>
              <a:rPr lang="zh-CN" altLang="zh-CN" dirty="0"/>
              <a:t>地址表示空的，网桥会在计算机通信过程中自动构建</a:t>
            </a:r>
            <a:r>
              <a:rPr lang="en-US" altLang="zh-CN" dirty="0"/>
              <a:t>MAC</a:t>
            </a:r>
            <a:r>
              <a:rPr lang="zh-CN" altLang="zh-CN" dirty="0"/>
              <a:t>地址表，这称为“自学习”。</a:t>
            </a:r>
          </a:p>
          <a:p>
            <a:r>
              <a:rPr lang="zh-CN" altLang="zh-CN" dirty="0"/>
              <a:t>（</a:t>
            </a:r>
            <a:r>
              <a:rPr lang="en-US" altLang="zh-CN" dirty="0"/>
              <a:t>1</a:t>
            </a:r>
            <a:r>
              <a:rPr lang="zh-CN" altLang="zh-CN" dirty="0"/>
              <a:t>）自学习</a:t>
            </a:r>
          </a:p>
          <a:p>
            <a:pPr lvl="1"/>
            <a:r>
              <a:rPr lang="zh-CN" altLang="zh-CN" dirty="0"/>
              <a:t>网桥的接口收到一个帧，就要检查</a:t>
            </a:r>
            <a:r>
              <a:rPr lang="en-US" altLang="zh-CN" dirty="0"/>
              <a:t>MAC</a:t>
            </a:r>
            <a:r>
              <a:rPr lang="zh-CN" altLang="zh-CN" dirty="0"/>
              <a:t>地址表中与收到的帧源</a:t>
            </a:r>
            <a:r>
              <a:rPr lang="en-US" altLang="zh-CN" dirty="0"/>
              <a:t>MAC</a:t>
            </a:r>
            <a:r>
              <a:rPr lang="zh-CN" altLang="zh-CN" dirty="0"/>
              <a:t>地址有无匹配的项目，如果没有，就在</a:t>
            </a:r>
            <a:r>
              <a:rPr lang="en-US" altLang="zh-CN" dirty="0"/>
              <a:t>MAC</a:t>
            </a:r>
            <a:r>
              <a:rPr lang="zh-CN" altLang="zh-CN" dirty="0"/>
              <a:t>地表中添加该接口和该帧的源</a:t>
            </a:r>
            <a:r>
              <a:rPr lang="en-US" altLang="zh-CN" dirty="0"/>
              <a:t>MAC</a:t>
            </a:r>
            <a:r>
              <a:rPr lang="zh-CN" altLang="zh-CN" dirty="0"/>
              <a:t>地址对应关系以及进入接口的时间，如果有，则把原有的项目进行更新。</a:t>
            </a:r>
          </a:p>
          <a:p>
            <a:r>
              <a:rPr lang="zh-CN" altLang="zh-CN" dirty="0"/>
              <a:t>（</a:t>
            </a:r>
            <a:r>
              <a:rPr lang="en-US" altLang="zh-CN" dirty="0"/>
              <a:t>2</a:t>
            </a:r>
            <a:r>
              <a:rPr lang="zh-CN" altLang="zh-CN" dirty="0"/>
              <a:t>）转发帧</a:t>
            </a:r>
            <a:endParaRPr lang="en-US" altLang="zh-CN" dirty="0"/>
          </a:p>
          <a:p>
            <a:pPr lvl="1"/>
            <a:r>
              <a:rPr lang="zh-CN" altLang="zh-CN" dirty="0"/>
              <a:t>网桥接口收到一个帧，就检查</a:t>
            </a:r>
            <a:r>
              <a:rPr lang="en-US" altLang="zh-CN" dirty="0"/>
              <a:t>MAC</a:t>
            </a:r>
            <a:r>
              <a:rPr lang="zh-CN" altLang="zh-CN" dirty="0"/>
              <a:t>地址表中有没有该帧目标</a:t>
            </a:r>
            <a:r>
              <a:rPr lang="en-US" altLang="zh-CN" dirty="0"/>
              <a:t>MAC</a:t>
            </a:r>
            <a:r>
              <a:rPr lang="zh-CN" altLang="zh-CN" dirty="0"/>
              <a:t>地址对应端口，如果有，就会将该帧转发到对应的端口，如果没有，则将该帧转发到全部端口（接收端口除外）。</a:t>
            </a:r>
          </a:p>
          <a:p>
            <a:endParaRPr lang="zh-CN" altLang="en-US" dirty="0"/>
          </a:p>
        </p:txBody>
      </p:sp>
    </p:spTree>
    <p:extLst>
      <p:ext uri="{BB962C8B-B14F-4D97-AF65-F5344CB8AC3E}">
        <p14:creationId xmlns:p14="http://schemas.microsoft.com/office/powerpoint/2010/main" val="306587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a:effectLst>
                  <a:glow>
                    <a:srgbClr val="000000"/>
                  </a:glow>
                  <a:outerShdw sx="0" sy="0">
                    <a:srgbClr val="000000"/>
                  </a:outerShdw>
                  <a:reflection stA="0" endPos="0" fadeDir="0" sx="0" sy="0"/>
                </a:effectLst>
              </a:rPr>
              <a:t>4.1</a:t>
            </a:r>
            <a:r>
              <a:rPr lang="zh-CN" altLang="zh-CN" dirty="0">
                <a:effectLst>
                  <a:glow>
                    <a:srgbClr val="000000"/>
                  </a:glow>
                  <a:outerShdw sx="0" sy="0">
                    <a:srgbClr val="000000"/>
                  </a:outerShdw>
                  <a:reflection stA="0" endPos="0" fadeDir="0" sx="0" sy="0"/>
                </a:effectLst>
              </a:rPr>
              <a:t>数据链路层的三个基本问题</a:t>
            </a:r>
            <a:endParaRPr lang="zh-CN" altLang="en-US" dirty="0"/>
          </a:p>
        </p:txBody>
      </p:sp>
      <p:sp>
        <p:nvSpPr>
          <p:cNvPr id="3" name="内容占位符 2"/>
          <p:cNvSpPr>
            <a:spLocks noGrp="1"/>
          </p:cNvSpPr>
          <p:nvPr>
            <p:ph idx="1"/>
          </p:nvPr>
        </p:nvSpPr>
        <p:spPr>
          <a:xfrm>
            <a:off x="251520" y="980728"/>
            <a:ext cx="8229600" cy="4525963"/>
          </a:xfrm>
        </p:spPr>
        <p:txBody>
          <a:bodyPr/>
          <a:lstStyle/>
          <a:p>
            <a:r>
              <a:rPr lang="zh-CN" altLang="zh-CN" dirty="0"/>
              <a:t>数据链路和帧</a:t>
            </a:r>
            <a:endParaRPr lang="en-US" altLang="zh-CN" dirty="0"/>
          </a:p>
          <a:p>
            <a:pPr lvl="1"/>
            <a:r>
              <a:rPr lang="zh-CN" altLang="zh-CN" dirty="0"/>
              <a:t>链路（</a:t>
            </a:r>
            <a:r>
              <a:rPr lang="en-US" altLang="zh-CN" dirty="0"/>
              <a:t>Link</a:t>
            </a:r>
            <a:r>
              <a:rPr lang="zh-CN" altLang="zh-CN" dirty="0"/>
              <a:t>）是指的从一个节点到相邻节点的一段物理线路（有线或无线），而中间没有任何其他的交换节点。</a:t>
            </a:r>
            <a:endParaRPr lang="en-US" altLang="zh-CN" dirty="0"/>
          </a:p>
          <a:p>
            <a:pPr lvl="1"/>
            <a:r>
              <a:rPr lang="zh-CN" altLang="zh-CN" dirty="0"/>
              <a:t>数据链路（</a:t>
            </a:r>
            <a:r>
              <a:rPr lang="en-US" altLang="zh-CN" dirty="0"/>
              <a:t>Data Link</a:t>
            </a:r>
            <a:r>
              <a:rPr lang="zh-CN" altLang="zh-CN" dirty="0"/>
              <a:t>）则是另一个概念，这是因为当需要在一条线路上传送数据时，除了必须有一条物理线路外，还必须有一些必要的通信协议来控制这些数据的传输。</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2108" y="4221088"/>
            <a:ext cx="8460432" cy="2199382"/>
          </a:xfrm>
          <a:prstGeom prst="rect">
            <a:avLst/>
          </a:prstGeom>
          <a:noFill/>
          <a:ln>
            <a:noFill/>
          </a:ln>
        </p:spPr>
      </p:pic>
    </p:spTree>
    <p:extLst>
      <p:ext uri="{BB962C8B-B14F-4D97-AF65-F5344CB8AC3E}">
        <p14:creationId xmlns:p14="http://schemas.microsoft.com/office/powerpoint/2010/main" val="560439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4.4.4</a:t>
            </a:r>
            <a:r>
              <a:rPr lang="zh-CN" altLang="zh-CN" dirty="0"/>
              <a:t>网桥自动构建</a:t>
            </a:r>
            <a:r>
              <a:rPr lang="en-US" altLang="zh-CN" dirty="0"/>
              <a:t>MAC</a:t>
            </a:r>
            <a:r>
              <a:rPr lang="zh-CN" altLang="zh-CN" dirty="0"/>
              <a:t>地址表</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568952" cy="5328592"/>
          </a:xfrm>
          <a:prstGeom prst="rect">
            <a:avLst/>
          </a:prstGeom>
          <a:noFill/>
          <a:ln>
            <a:noFill/>
          </a:ln>
        </p:spPr>
      </p:pic>
    </p:spTree>
    <p:extLst>
      <p:ext uri="{BB962C8B-B14F-4D97-AF65-F5344CB8AC3E}">
        <p14:creationId xmlns:p14="http://schemas.microsoft.com/office/powerpoint/2010/main" val="4000310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4.4.5</a:t>
            </a:r>
            <a:r>
              <a:rPr lang="zh-CN" altLang="zh-CN" dirty="0"/>
              <a:t>多接口网桥</a:t>
            </a:r>
            <a:r>
              <a:rPr lang="en-US" altLang="zh-CN" dirty="0"/>
              <a:t>--</a:t>
            </a:r>
            <a:r>
              <a:rPr lang="zh-CN" altLang="zh-CN" dirty="0"/>
              <a:t>交换机</a:t>
            </a:r>
            <a:endParaRPr lang="zh-CN" altLang="en-US" dirty="0"/>
          </a:p>
        </p:txBody>
      </p:sp>
      <p:sp>
        <p:nvSpPr>
          <p:cNvPr id="3" name="内容占位符 2"/>
          <p:cNvSpPr>
            <a:spLocks noGrp="1"/>
          </p:cNvSpPr>
          <p:nvPr>
            <p:ph idx="1"/>
          </p:nvPr>
        </p:nvSpPr>
        <p:spPr>
          <a:xfrm>
            <a:off x="385192" y="908720"/>
            <a:ext cx="8229600" cy="4525963"/>
          </a:xfrm>
        </p:spPr>
        <p:txBody>
          <a:bodyPr/>
          <a:lstStyle/>
          <a:p>
            <a:r>
              <a:rPr lang="zh-CN" altLang="zh-CN" dirty="0"/>
              <a:t>随着技术的发展，网桥接口增多，网桥的接口就直接连接计算机了，网桥就发展成现在的</a:t>
            </a:r>
            <a:r>
              <a:rPr lang="zh-CN" altLang="zh-CN" b="1" dirty="0"/>
              <a:t>交换机</a:t>
            </a:r>
            <a:r>
              <a:rPr lang="zh-CN" altLang="zh-CN" dirty="0"/>
              <a:t>。</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920880" cy="4536504"/>
          </a:xfrm>
          <a:prstGeom prst="rect">
            <a:avLst/>
          </a:prstGeom>
          <a:noFill/>
          <a:ln>
            <a:noFill/>
          </a:ln>
        </p:spPr>
      </p:pic>
    </p:spTree>
    <p:extLst>
      <p:ext uri="{BB962C8B-B14F-4D97-AF65-F5344CB8AC3E}">
        <p14:creationId xmlns:p14="http://schemas.microsoft.com/office/powerpoint/2010/main" val="3633165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4.4.5</a:t>
            </a:r>
            <a:r>
              <a:rPr lang="zh-CN" altLang="zh-CN" dirty="0"/>
              <a:t>多接口网桥</a:t>
            </a:r>
            <a:r>
              <a:rPr lang="en-US" altLang="zh-CN" dirty="0"/>
              <a:t>--</a:t>
            </a:r>
            <a:r>
              <a:rPr lang="zh-CN" altLang="zh-CN" dirty="0"/>
              <a:t>交换机</a:t>
            </a:r>
            <a:endParaRPr lang="zh-CN" altLang="en-US" dirty="0"/>
          </a:p>
        </p:txBody>
      </p:sp>
      <p:sp>
        <p:nvSpPr>
          <p:cNvPr id="3" name="内容占位符 2"/>
          <p:cNvSpPr>
            <a:spLocks noGrp="1"/>
          </p:cNvSpPr>
          <p:nvPr>
            <p:ph idx="1"/>
          </p:nvPr>
        </p:nvSpPr>
        <p:spPr>
          <a:xfrm>
            <a:off x="251520" y="980728"/>
            <a:ext cx="8301608" cy="5544616"/>
          </a:xfrm>
        </p:spPr>
        <p:txBody>
          <a:bodyPr>
            <a:normAutofit fontScale="77500" lnSpcReduction="20000"/>
          </a:bodyPr>
          <a:lstStyle/>
          <a:p>
            <a:r>
              <a:rPr lang="zh-CN" altLang="zh-CN" sz="2600" dirty="0"/>
              <a:t>使用交换机组网与集线器组网相比有以下特点：</a:t>
            </a:r>
          </a:p>
          <a:p>
            <a:r>
              <a:rPr lang="zh-CN" altLang="zh-CN" dirty="0"/>
              <a:t>独享带宽</a:t>
            </a:r>
          </a:p>
          <a:p>
            <a:pPr lvl="1"/>
            <a:r>
              <a:rPr lang="zh-CN" altLang="zh-CN" dirty="0"/>
              <a:t>交换机的每个端口独享带宽，</a:t>
            </a:r>
            <a:r>
              <a:rPr lang="en-US" altLang="zh-CN" dirty="0"/>
              <a:t>10M</a:t>
            </a:r>
            <a:r>
              <a:rPr lang="zh-CN" altLang="zh-CN" dirty="0"/>
              <a:t>交换机，则每个端口带宽是</a:t>
            </a:r>
            <a:r>
              <a:rPr lang="en-US" altLang="zh-CN" dirty="0"/>
              <a:t>10M</a:t>
            </a:r>
            <a:r>
              <a:rPr lang="zh-CN" altLang="zh-CN" dirty="0"/>
              <a:t>，</a:t>
            </a:r>
            <a:r>
              <a:rPr lang="en-US" altLang="zh-CN" dirty="0"/>
              <a:t>24</a:t>
            </a:r>
            <a:r>
              <a:rPr lang="zh-CN" altLang="zh-CN" dirty="0"/>
              <a:t>口</a:t>
            </a:r>
            <a:r>
              <a:rPr lang="en-US" altLang="zh-CN" dirty="0"/>
              <a:t>10M</a:t>
            </a:r>
            <a:r>
              <a:rPr lang="zh-CN" altLang="zh-CN" dirty="0"/>
              <a:t>交换机，交换机的总体交换能力是</a:t>
            </a:r>
            <a:r>
              <a:rPr lang="en-US" altLang="zh-CN" dirty="0"/>
              <a:t>240M</a:t>
            </a:r>
            <a:r>
              <a:rPr lang="zh-CN" altLang="zh-CN" dirty="0"/>
              <a:t>，这和集线器不同。</a:t>
            </a:r>
          </a:p>
          <a:p>
            <a:r>
              <a:rPr lang="zh-CN" altLang="zh-CN" dirty="0"/>
              <a:t>安全</a:t>
            </a:r>
          </a:p>
          <a:p>
            <a:pPr lvl="1"/>
            <a:r>
              <a:rPr lang="zh-CN" altLang="zh-CN" dirty="0"/>
              <a:t>使用交换机组建的网络比集线器安全，比如计算机</a:t>
            </a:r>
            <a:r>
              <a:rPr lang="en-US" altLang="zh-CN" dirty="0"/>
              <a:t>A</a:t>
            </a:r>
            <a:r>
              <a:rPr lang="zh-CN" altLang="zh-CN" dirty="0"/>
              <a:t>给计算机</a:t>
            </a:r>
            <a:r>
              <a:rPr lang="en-US" altLang="zh-CN" dirty="0"/>
              <a:t>B</a:t>
            </a:r>
            <a:r>
              <a:rPr lang="zh-CN" altLang="zh-CN" dirty="0"/>
              <a:t>发送的帧，以及计算机</a:t>
            </a:r>
            <a:r>
              <a:rPr lang="en-US" altLang="zh-CN" dirty="0"/>
              <a:t>D</a:t>
            </a:r>
            <a:r>
              <a:rPr lang="zh-CN" altLang="zh-CN" dirty="0"/>
              <a:t>给计算机</a:t>
            </a:r>
            <a:r>
              <a:rPr lang="en-US" altLang="zh-CN" dirty="0"/>
              <a:t>C</a:t>
            </a:r>
            <a:r>
              <a:rPr lang="zh-CN" altLang="zh-CN" dirty="0"/>
              <a:t>发送的帧，交换机根据</a:t>
            </a:r>
            <a:r>
              <a:rPr lang="en-US" altLang="zh-CN" dirty="0"/>
              <a:t>MAC</a:t>
            </a:r>
            <a:r>
              <a:rPr lang="zh-CN" altLang="zh-CN" dirty="0"/>
              <a:t>地址表只转发到目标端口，</a:t>
            </a:r>
            <a:r>
              <a:rPr lang="en-US" altLang="zh-CN" dirty="0"/>
              <a:t>E</a:t>
            </a:r>
            <a:r>
              <a:rPr lang="zh-CN" altLang="zh-CN" dirty="0"/>
              <a:t>计算机根本收不到其他计算机的通信的数字信号，即便安装了抓包工具也没用。</a:t>
            </a:r>
          </a:p>
          <a:p>
            <a:r>
              <a:rPr lang="zh-CN" altLang="zh-CN" dirty="0"/>
              <a:t>全双工通信</a:t>
            </a:r>
          </a:p>
          <a:p>
            <a:pPr lvl="1"/>
            <a:r>
              <a:rPr lang="zh-CN" altLang="zh-CN" dirty="0"/>
              <a:t>交换机接口和计算机直接相连，计算机和交换机之间的链路可以使用全双工通信。</a:t>
            </a:r>
          </a:p>
          <a:p>
            <a:r>
              <a:rPr lang="zh-CN" altLang="zh-CN" dirty="0"/>
              <a:t>全双工不再使用</a:t>
            </a:r>
            <a:r>
              <a:rPr lang="en-US" altLang="zh-CN" dirty="0"/>
              <a:t>CSMA/CD</a:t>
            </a:r>
            <a:r>
              <a:rPr lang="zh-CN" altLang="zh-CN" dirty="0"/>
              <a:t>协议</a:t>
            </a:r>
          </a:p>
          <a:p>
            <a:pPr lvl="1"/>
            <a:r>
              <a:rPr lang="zh-CN" altLang="zh-CN" dirty="0"/>
              <a:t>交换机接口和计算机直接相连接，使用全双工通信数据链路层就不需要使用</a:t>
            </a:r>
            <a:r>
              <a:rPr lang="en-US" altLang="zh-CN" dirty="0"/>
              <a:t>CSMA/CD</a:t>
            </a:r>
            <a:r>
              <a:rPr lang="zh-CN" altLang="zh-CN" dirty="0"/>
              <a:t>协议，但我们还是称交换机组建的网络是以太网，是因为帧格式和以太网一样。</a:t>
            </a:r>
          </a:p>
          <a:p>
            <a:r>
              <a:rPr lang="zh-CN" altLang="zh-CN" dirty="0"/>
              <a:t>接口可以工作在不同的速率</a:t>
            </a:r>
          </a:p>
          <a:p>
            <a:endParaRPr lang="zh-CN" altLang="en-US" dirty="0"/>
          </a:p>
        </p:txBody>
      </p:sp>
    </p:spTree>
    <p:extLst>
      <p:ext uri="{BB962C8B-B14F-4D97-AF65-F5344CB8AC3E}">
        <p14:creationId xmlns:p14="http://schemas.microsoft.com/office/powerpoint/2010/main" val="2013419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4.4.5</a:t>
            </a:r>
            <a:r>
              <a:rPr lang="zh-CN" altLang="zh-CN" dirty="0"/>
              <a:t>多接口网桥</a:t>
            </a:r>
            <a:r>
              <a:rPr lang="en-US" altLang="zh-CN" dirty="0"/>
              <a:t>--</a:t>
            </a:r>
            <a:r>
              <a:rPr lang="zh-CN" altLang="zh-CN" dirty="0"/>
              <a:t>交换机</a:t>
            </a:r>
            <a:endParaRPr lang="zh-CN" altLang="en-US" dirty="0"/>
          </a:p>
        </p:txBody>
      </p:sp>
      <p:sp>
        <p:nvSpPr>
          <p:cNvPr id="3" name="内容占位符 2"/>
          <p:cNvSpPr>
            <a:spLocks noGrp="1"/>
          </p:cNvSpPr>
          <p:nvPr>
            <p:ph idx="1"/>
          </p:nvPr>
        </p:nvSpPr>
        <p:spPr>
          <a:xfrm>
            <a:off x="323528" y="908720"/>
            <a:ext cx="8229600" cy="4525963"/>
          </a:xfrm>
        </p:spPr>
        <p:txBody>
          <a:bodyPr/>
          <a:lstStyle/>
          <a:p>
            <a:r>
              <a:rPr lang="zh-CN" altLang="en-US" dirty="0"/>
              <a:t>转发广播帧到所有端口</a:t>
            </a:r>
            <a:endParaRPr lang="en-US"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56792"/>
            <a:ext cx="6861448" cy="5040560"/>
          </a:xfrm>
          <a:prstGeom prst="rect">
            <a:avLst/>
          </a:prstGeom>
          <a:noFill/>
          <a:ln>
            <a:noFill/>
          </a:ln>
        </p:spPr>
      </p:pic>
    </p:spTree>
    <p:extLst>
      <p:ext uri="{BB962C8B-B14F-4D97-AF65-F5344CB8AC3E}">
        <p14:creationId xmlns:p14="http://schemas.microsoft.com/office/powerpoint/2010/main" val="3013625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4.4.5</a:t>
            </a:r>
            <a:r>
              <a:rPr lang="zh-CN" altLang="zh-CN" dirty="0"/>
              <a:t>多接口网桥</a:t>
            </a:r>
            <a:r>
              <a:rPr lang="en-US" altLang="zh-CN" dirty="0"/>
              <a:t>--</a:t>
            </a:r>
            <a:r>
              <a:rPr lang="zh-CN" altLang="zh-CN" dirty="0"/>
              <a:t>交换机</a:t>
            </a:r>
            <a:endParaRPr lang="zh-CN" altLang="en-US" dirty="0"/>
          </a:p>
        </p:txBody>
      </p:sp>
      <p:sp>
        <p:nvSpPr>
          <p:cNvPr id="3" name="内容占位符 2"/>
          <p:cNvSpPr>
            <a:spLocks noGrp="1"/>
          </p:cNvSpPr>
          <p:nvPr>
            <p:ph idx="1"/>
          </p:nvPr>
        </p:nvSpPr>
        <p:spPr>
          <a:xfrm>
            <a:off x="179512" y="764704"/>
            <a:ext cx="8229600" cy="4525963"/>
          </a:xfrm>
        </p:spPr>
        <p:txBody>
          <a:bodyPr/>
          <a:lstStyle/>
          <a:p>
            <a:r>
              <a:rPr lang="zh-CN" altLang="en-US" dirty="0"/>
              <a:t>集线器是冲突域</a:t>
            </a:r>
            <a:endParaRPr lang="en-US" altLang="zh-CN" dirty="0"/>
          </a:p>
          <a:p>
            <a:r>
              <a:rPr lang="zh-CN" altLang="en-US" dirty="0"/>
              <a:t>交换机是广播域 </a:t>
            </a:r>
            <a:endParaRPr lang="en-US" altLang="zh-CN" dirty="0"/>
          </a:p>
          <a:p>
            <a:r>
              <a:rPr lang="zh-CN" altLang="en-US" dirty="0"/>
              <a:t>路由器隔绝广播</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714459" y="2492896"/>
            <a:ext cx="8424936" cy="4000159"/>
          </a:xfrm>
          <a:prstGeom prst="rect">
            <a:avLst/>
          </a:prstGeom>
          <a:noFill/>
          <a:ln>
            <a:noFill/>
          </a:ln>
        </p:spPr>
      </p:pic>
    </p:spTree>
    <p:extLst>
      <p:ext uri="{BB962C8B-B14F-4D97-AF65-F5344CB8AC3E}">
        <p14:creationId xmlns:p14="http://schemas.microsoft.com/office/powerpoint/2010/main" val="4054583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4.4.6</a:t>
            </a:r>
            <a:r>
              <a:rPr lang="zh-CN" altLang="zh-CN" dirty="0"/>
              <a:t>实战：查看交换机</a:t>
            </a:r>
            <a:r>
              <a:rPr lang="en-US" altLang="zh-CN" dirty="0"/>
              <a:t>MAC</a:t>
            </a:r>
            <a:r>
              <a:rPr lang="zh-CN" altLang="zh-CN" dirty="0"/>
              <a:t>地址表</a:t>
            </a:r>
            <a:endParaRPr lang="zh-CN" altLang="en-US" dirty="0"/>
          </a:p>
        </p:txBody>
      </p:sp>
      <p:sp>
        <p:nvSpPr>
          <p:cNvPr id="3" name="内容占位符 2"/>
          <p:cNvSpPr>
            <a:spLocks noGrp="1"/>
          </p:cNvSpPr>
          <p:nvPr>
            <p:ph idx="1"/>
          </p:nvPr>
        </p:nvSpPr>
        <p:spPr/>
        <p:txBody>
          <a:bodyPr/>
          <a:lstStyle/>
          <a:p>
            <a:r>
              <a:rPr lang="zh-CN" altLang="en-US" dirty="0"/>
              <a:t>交换机能够学习根据帧的源</a:t>
            </a:r>
            <a:r>
              <a:rPr lang="en-US" altLang="zh-CN" dirty="0"/>
              <a:t>MAC</a:t>
            </a:r>
            <a:r>
              <a:rPr lang="zh-CN" altLang="en-US" dirty="0"/>
              <a:t>地址构造</a:t>
            </a:r>
            <a:r>
              <a:rPr lang="en-US" altLang="zh-CN" dirty="0"/>
              <a:t>MAC</a:t>
            </a:r>
            <a:r>
              <a:rPr lang="zh-CN" altLang="en-US" dirty="0"/>
              <a:t>地址表</a:t>
            </a:r>
            <a:endParaRPr lang="en-US" altLang="zh-CN" dirty="0"/>
          </a:p>
          <a:p>
            <a:endParaRPr lang="zh-CN" altLang="en-US" dirty="0"/>
          </a:p>
        </p:txBody>
      </p:sp>
      <p:pic>
        <p:nvPicPr>
          <p:cNvPr id="4" name="图片 3"/>
          <p:cNvPicPr/>
          <p:nvPr/>
        </p:nvPicPr>
        <p:blipFill>
          <a:blip r:embed="rId2"/>
          <a:stretch>
            <a:fillRect/>
          </a:stretch>
        </p:blipFill>
        <p:spPr>
          <a:xfrm>
            <a:off x="899592" y="2132856"/>
            <a:ext cx="7056784" cy="3024336"/>
          </a:xfrm>
          <a:prstGeom prst="rect">
            <a:avLst/>
          </a:prstGeom>
        </p:spPr>
      </p:pic>
    </p:spTree>
    <p:extLst>
      <p:ext uri="{BB962C8B-B14F-4D97-AF65-F5344CB8AC3E}">
        <p14:creationId xmlns:p14="http://schemas.microsoft.com/office/powerpoint/2010/main" val="1187090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4.4.7</a:t>
            </a:r>
            <a:r>
              <a:rPr lang="zh-CN" altLang="zh-CN" dirty="0"/>
              <a:t>实战：验证交换机端口安全</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5534025" cy="2904490"/>
          </a:xfrm>
          <a:prstGeom prst="rect">
            <a:avLst/>
          </a:prstGeom>
          <a:noFill/>
          <a:ln>
            <a:noFill/>
          </a:ln>
        </p:spPr>
      </p:pic>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59832" y="3112041"/>
            <a:ext cx="6084168" cy="3745959"/>
          </a:xfrm>
          <a:prstGeom prst="rect">
            <a:avLst/>
          </a:prstGeom>
          <a:noFill/>
          <a:ln>
            <a:noFill/>
          </a:ln>
        </p:spPr>
      </p:pic>
    </p:spTree>
    <p:extLst>
      <p:ext uri="{BB962C8B-B14F-4D97-AF65-F5344CB8AC3E}">
        <p14:creationId xmlns:p14="http://schemas.microsoft.com/office/powerpoint/2010/main" val="3513883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4.4.8</a:t>
            </a:r>
            <a:r>
              <a:rPr lang="zh-CN" altLang="zh-CN" dirty="0"/>
              <a:t>实战：验证集线器不安全</a:t>
            </a:r>
            <a:endParaRPr lang="zh-CN" altLang="en-US" dirty="0"/>
          </a:p>
        </p:txBody>
      </p:sp>
      <p:sp>
        <p:nvSpPr>
          <p:cNvPr id="3" name="内容占位符 2"/>
          <p:cNvSpPr>
            <a:spLocks noGrp="1"/>
          </p:cNvSpPr>
          <p:nvPr>
            <p:ph idx="1"/>
          </p:nvPr>
        </p:nvSpPr>
        <p:spPr>
          <a:xfrm>
            <a:off x="149826" y="836712"/>
            <a:ext cx="8229600" cy="4525963"/>
          </a:xfrm>
        </p:spPr>
        <p:txBody>
          <a:bodyPr/>
          <a:lstStyle/>
          <a:p>
            <a:r>
              <a:rPr lang="zh-CN" altLang="zh-CN" dirty="0"/>
              <a:t>能捕获集线器网络中的全部数据包</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275183" y="2825552"/>
            <a:ext cx="6840760" cy="4032448"/>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0" y="1412776"/>
            <a:ext cx="3952875" cy="2296160"/>
          </a:xfrm>
          <a:prstGeom prst="rect">
            <a:avLst/>
          </a:prstGeom>
          <a:noFill/>
          <a:ln>
            <a:noFill/>
          </a:ln>
        </p:spPr>
      </p:pic>
    </p:spTree>
    <p:extLst>
      <p:ext uri="{BB962C8B-B14F-4D97-AF65-F5344CB8AC3E}">
        <p14:creationId xmlns:p14="http://schemas.microsoft.com/office/powerpoint/2010/main" val="35583203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4.4.9</a:t>
            </a:r>
            <a:r>
              <a:rPr lang="zh-CN" altLang="zh-CN" dirty="0"/>
              <a:t>生成树协议</a:t>
            </a:r>
            <a:endParaRPr lang="zh-CN" altLang="en-US" dirty="0"/>
          </a:p>
        </p:txBody>
      </p:sp>
      <p:sp>
        <p:nvSpPr>
          <p:cNvPr id="3" name="内容占位符 2"/>
          <p:cNvSpPr>
            <a:spLocks noGrp="1"/>
          </p:cNvSpPr>
          <p:nvPr>
            <p:ph idx="1"/>
          </p:nvPr>
        </p:nvSpPr>
        <p:spPr/>
        <p:txBody>
          <a:bodyPr/>
          <a:lstStyle/>
          <a:p>
            <a:r>
              <a:rPr lang="zh-CN" altLang="en-US" dirty="0"/>
              <a:t>存在单点故障</a:t>
            </a:r>
            <a:endParaRPr lang="en-US"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124744"/>
            <a:ext cx="4835227" cy="4863996"/>
          </a:xfrm>
          <a:prstGeom prst="rect">
            <a:avLst/>
          </a:prstGeom>
          <a:noFill/>
          <a:ln>
            <a:noFill/>
          </a:ln>
        </p:spPr>
      </p:pic>
    </p:spTree>
    <p:extLst>
      <p:ext uri="{BB962C8B-B14F-4D97-AF65-F5344CB8AC3E}">
        <p14:creationId xmlns:p14="http://schemas.microsoft.com/office/powerpoint/2010/main" val="36594572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4.4.9</a:t>
            </a:r>
            <a:r>
              <a:rPr lang="zh-CN" altLang="zh-CN" dirty="0"/>
              <a:t>生成树协议</a:t>
            </a:r>
            <a:endParaRPr lang="zh-CN" altLang="en-US" dirty="0"/>
          </a:p>
        </p:txBody>
      </p:sp>
      <p:sp>
        <p:nvSpPr>
          <p:cNvPr id="3" name="内容占位符 2"/>
          <p:cNvSpPr>
            <a:spLocks noGrp="1"/>
          </p:cNvSpPr>
          <p:nvPr>
            <p:ph idx="1"/>
          </p:nvPr>
        </p:nvSpPr>
        <p:spPr/>
        <p:txBody>
          <a:bodyPr/>
          <a:lstStyle/>
          <a:p>
            <a:r>
              <a:rPr lang="zh-CN" altLang="en-US" dirty="0"/>
              <a:t>双汇聚层</a:t>
            </a:r>
            <a:endParaRPr lang="en-US" altLang="zh-CN" dirty="0"/>
          </a:p>
          <a:p>
            <a:r>
              <a:rPr lang="zh-CN" altLang="en-US" dirty="0"/>
              <a:t>有环路</a:t>
            </a:r>
            <a:endParaRPr lang="en-US" altLang="zh-CN" dirty="0"/>
          </a:p>
          <a:p>
            <a:r>
              <a:rPr lang="zh-CN" altLang="en-US" dirty="0"/>
              <a:t>形成广播风暴</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268760"/>
            <a:ext cx="5991934" cy="5038303"/>
          </a:xfrm>
          <a:prstGeom prst="rect">
            <a:avLst/>
          </a:prstGeom>
          <a:noFill/>
          <a:ln>
            <a:noFill/>
          </a:ln>
        </p:spPr>
      </p:pic>
    </p:spTree>
    <p:extLst>
      <p:ext uri="{BB962C8B-B14F-4D97-AF65-F5344CB8AC3E}">
        <p14:creationId xmlns:p14="http://schemas.microsoft.com/office/powerpoint/2010/main" val="204886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a:effectLst>
                  <a:glow>
                    <a:srgbClr val="000000"/>
                  </a:glow>
                  <a:outerShdw sx="0" sy="0">
                    <a:srgbClr val="000000"/>
                  </a:outerShdw>
                  <a:reflection stA="0" endPos="0" fadeDir="0" sx="0" sy="0"/>
                </a:effectLst>
              </a:rPr>
              <a:t>4.1</a:t>
            </a:r>
            <a:r>
              <a:rPr lang="zh-CN" altLang="zh-CN" dirty="0">
                <a:effectLst>
                  <a:glow>
                    <a:srgbClr val="000000"/>
                  </a:glow>
                  <a:outerShdw sx="0" sy="0">
                    <a:srgbClr val="000000"/>
                  </a:outerShdw>
                  <a:reflection stA="0" endPos="0" fadeDir="0" sx="0" sy="0"/>
                </a:effectLst>
              </a:rPr>
              <a:t>数据链路层的三个基本问题</a:t>
            </a:r>
            <a:endParaRPr lang="zh-CN" altLang="en-US" dirty="0"/>
          </a:p>
        </p:txBody>
      </p:sp>
      <p:sp>
        <p:nvSpPr>
          <p:cNvPr id="3" name="内容占位符 2"/>
          <p:cNvSpPr>
            <a:spLocks noGrp="1"/>
          </p:cNvSpPr>
          <p:nvPr>
            <p:ph idx="1"/>
          </p:nvPr>
        </p:nvSpPr>
        <p:spPr>
          <a:xfrm>
            <a:off x="378980" y="980728"/>
            <a:ext cx="8229600" cy="4525963"/>
          </a:xfrm>
        </p:spPr>
        <p:txBody>
          <a:bodyPr/>
          <a:lstStyle/>
          <a:p>
            <a:r>
              <a:rPr lang="zh-CN" altLang="zh-CN" dirty="0"/>
              <a:t>数据链路和帧</a:t>
            </a:r>
            <a:endParaRPr lang="en-US" altLang="zh-CN" dirty="0"/>
          </a:p>
          <a:p>
            <a:pPr lvl="1"/>
            <a:r>
              <a:rPr lang="zh-CN" altLang="zh-CN" sz="2100" dirty="0"/>
              <a:t>数据链路层把网络层交下来的数据封装成帧发送到链路上，以及把接收到的帧中的数据取出并上交给网络层。在因特网中，网络层协议数据单元就是</a:t>
            </a:r>
            <a:r>
              <a:rPr lang="en-US" altLang="zh-CN" sz="2100" dirty="0"/>
              <a:t>IP</a:t>
            </a:r>
            <a:r>
              <a:rPr lang="zh-CN" altLang="zh-CN" sz="2100" dirty="0"/>
              <a:t>数据报（或简称为数据报、分组或包）。数据链路层封装的帧，在物理层变成数字信号在链路上传输。</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47564" y="3933056"/>
            <a:ext cx="7869560" cy="2592288"/>
          </a:xfrm>
          <a:prstGeom prst="rect">
            <a:avLst/>
          </a:prstGeom>
          <a:noFill/>
          <a:ln>
            <a:noFill/>
          </a:ln>
        </p:spPr>
      </p:pic>
    </p:spTree>
    <p:extLst>
      <p:ext uri="{BB962C8B-B14F-4D97-AF65-F5344CB8AC3E}">
        <p14:creationId xmlns:p14="http://schemas.microsoft.com/office/powerpoint/2010/main" val="4156682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4.4.9</a:t>
            </a:r>
            <a:r>
              <a:rPr lang="zh-CN" altLang="zh-CN" dirty="0"/>
              <a:t>生成树协议</a:t>
            </a:r>
            <a:endParaRPr lang="zh-CN" altLang="en-US" dirty="0"/>
          </a:p>
        </p:txBody>
      </p:sp>
      <p:sp>
        <p:nvSpPr>
          <p:cNvPr id="3" name="内容占位符 2"/>
          <p:cNvSpPr>
            <a:spLocks noGrp="1"/>
          </p:cNvSpPr>
          <p:nvPr>
            <p:ph idx="1"/>
          </p:nvPr>
        </p:nvSpPr>
        <p:spPr/>
        <p:txBody>
          <a:bodyPr/>
          <a:lstStyle/>
          <a:p>
            <a:r>
              <a:rPr lang="zh-CN" altLang="en-US" dirty="0"/>
              <a:t>只要有环路就能形成广播风暴</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826697" y="2407156"/>
            <a:ext cx="5328592" cy="3744416"/>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6785" y="1877738"/>
            <a:ext cx="3779912" cy="2743681"/>
          </a:xfrm>
          <a:prstGeom prst="rect">
            <a:avLst/>
          </a:prstGeom>
          <a:noFill/>
          <a:ln>
            <a:noFill/>
          </a:ln>
        </p:spPr>
      </p:pic>
    </p:spTree>
    <p:extLst>
      <p:ext uri="{BB962C8B-B14F-4D97-AF65-F5344CB8AC3E}">
        <p14:creationId xmlns:p14="http://schemas.microsoft.com/office/powerpoint/2010/main" val="2770449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4.4.9</a:t>
            </a:r>
            <a:r>
              <a:rPr lang="zh-CN" altLang="zh-CN" dirty="0"/>
              <a:t>生成树协议</a:t>
            </a:r>
            <a:endParaRPr lang="zh-CN" altLang="en-US" dirty="0"/>
          </a:p>
        </p:txBody>
      </p:sp>
      <p:sp>
        <p:nvSpPr>
          <p:cNvPr id="3" name="内容占位符 2"/>
          <p:cNvSpPr>
            <a:spLocks noGrp="1"/>
          </p:cNvSpPr>
          <p:nvPr>
            <p:ph idx="1"/>
          </p:nvPr>
        </p:nvSpPr>
        <p:spPr/>
        <p:txBody>
          <a:bodyPr/>
          <a:lstStyle/>
          <a:p>
            <a:r>
              <a:rPr lang="zh-CN" altLang="en-US" dirty="0"/>
              <a:t>生成树协议阻断环路</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484784"/>
            <a:ext cx="5607189" cy="5026298"/>
          </a:xfrm>
          <a:prstGeom prst="rect">
            <a:avLst/>
          </a:prstGeom>
          <a:noFill/>
          <a:ln>
            <a:noFill/>
          </a:ln>
        </p:spPr>
      </p:pic>
    </p:spTree>
    <p:extLst>
      <p:ext uri="{BB962C8B-B14F-4D97-AF65-F5344CB8AC3E}">
        <p14:creationId xmlns:p14="http://schemas.microsoft.com/office/powerpoint/2010/main" val="30387777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4.4.9</a:t>
            </a:r>
            <a:r>
              <a:rPr lang="zh-CN" altLang="zh-CN" dirty="0"/>
              <a:t>生成树协议</a:t>
            </a:r>
            <a:endParaRPr lang="zh-CN" altLang="en-US" dirty="0"/>
          </a:p>
        </p:txBody>
      </p:sp>
      <p:sp>
        <p:nvSpPr>
          <p:cNvPr id="3" name="内容占位符 2"/>
          <p:cNvSpPr>
            <a:spLocks noGrp="1"/>
          </p:cNvSpPr>
          <p:nvPr>
            <p:ph idx="1"/>
          </p:nvPr>
        </p:nvSpPr>
        <p:spPr>
          <a:xfrm>
            <a:off x="107504" y="908720"/>
            <a:ext cx="8229600" cy="4525963"/>
          </a:xfrm>
        </p:spPr>
        <p:txBody>
          <a:bodyPr/>
          <a:lstStyle/>
          <a:p>
            <a:r>
              <a:rPr lang="zh-CN" altLang="en-US" dirty="0"/>
              <a:t>链路有变化会重新运行生成树算法</a:t>
            </a:r>
            <a:endParaRPr lang="en-US" altLang="zh-CN" dirty="0"/>
          </a:p>
          <a:p>
            <a:r>
              <a:rPr lang="zh-CN" altLang="en-US" dirty="0"/>
              <a:t>将原来的阻断端口更为转发端口</a:t>
            </a:r>
            <a:endParaRPr lang="en-US"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988840"/>
            <a:ext cx="5040560" cy="4725144"/>
          </a:xfrm>
          <a:prstGeom prst="rect">
            <a:avLst/>
          </a:prstGeom>
          <a:noFill/>
          <a:ln>
            <a:noFill/>
          </a:ln>
        </p:spPr>
      </p:pic>
    </p:spTree>
    <p:extLst>
      <p:ext uri="{BB962C8B-B14F-4D97-AF65-F5344CB8AC3E}">
        <p14:creationId xmlns:p14="http://schemas.microsoft.com/office/powerpoint/2010/main" val="499202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4.5</a:t>
            </a:r>
            <a:r>
              <a:rPr lang="zh-CN" altLang="zh-CN" dirty="0"/>
              <a:t>高速以太网</a:t>
            </a:r>
            <a:endParaRPr lang="zh-CN" altLang="en-US" dirty="0"/>
          </a:p>
        </p:txBody>
      </p:sp>
      <p:sp>
        <p:nvSpPr>
          <p:cNvPr id="3" name="内容占位符 2"/>
          <p:cNvSpPr>
            <a:spLocks noGrp="1"/>
          </p:cNvSpPr>
          <p:nvPr>
            <p:ph idx="1"/>
          </p:nvPr>
        </p:nvSpPr>
        <p:spPr>
          <a:xfrm>
            <a:off x="333872" y="980728"/>
            <a:ext cx="8496944" cy="5400600"/>
          </a:xfrm>
        </p:spPr>
        <p:txBody>
          <a:bodyPr>
            <a:normAutofit/>
          </a:bodyPr>
          <a:lstStyle/>
          <a:p>
            <a:r>
              <a:rPr lang="en-US" altLang="zh-CN" b="1" dirty="0"/>
              <a:t>4.5.1 100M</a:t>
            </a:r>
            <a:r>
              <a:rPr lang="zh-CN" altLang="zh-CN" b="1" dirty="0"/>
              <a:t>以太网</a:t>
            </a:r>
          </a:p>
          <a:p>
            <a:pPr lvl="1"/>
            <a:r>
              <a:rPr lang="en-US" altLang="zh-CN" dirty="0"/>
              <a:t>100BASE-T</a:t>
            </a:r>
            <a:r>
              <a:rPr lang="zh-CN" altLang="zh-CN" dirty="0"/>
              <a:t>是在双绞线上传送</a:t>
            </a:r>
            <a:r>
              <a:rPr lang="en-US" altLang="zh-CN" dirty="0"/>
              <a:t>100Mb/s</a:t>
            </a:r>
            <a:r>
              <a:rPr lang="zh-CN" altLang="zh-CN" dirty="0"/>
              <a:t>基带信号的星型拓扑的以太网，仍使用</a:t>
            </a:r>
            <a:r>
              <a:rPr lang="en-US" altLang="zh-CN" dirty="0"/>
              <a:t>IEEE802.3</a:t>
            </a:r>
            <a:r>
              <a:rPr lang="zh-CN" altLang="zh-CN" dirty="0"/>
              <a:t>的</a:t>
            </a:r>
            <a:r>
              <a:rPr lang="en-US" altLang="zh-CN" dirty="0"/>
              <a:t>CSMA/CD</a:t>
            </a:r>
            <a:r>
              <a:rPr lang="zh-CN" altLang="zh-CN" dirty="0"/>
              <a:t>协议，它又称为快速以太网（</a:t>
            </a:r>
            <a:r>
              <a:rPr lang="en-US" altLang="zh-CN" dirty="0" err="1"/>
              <a:t>FastEthernet</a:t>
            </a:r>
            <a:r>
              <a:rPr lang="zh-CN" altLang="zh-CN" dirty="0"/>
              <a:t>）。</a:t>
            </a:r>
            <a:endParaRPr lang="en-US" altLang="zh-CN" dirty="0"/>
          </a:p>
          <a:p>
            <a:pPr lvl="1"/>
            <a:r>
              <a:rPr lang="zh-CN" altLang="zh-CN" dirty="0"/>
              <a:t>使用交换机组建的</a:t>
            </a:r>
            <a:r>
              <a:rPr lang="en-US" altLang="zh-CN" dirty="0"/>
              <a:t>100BASE-T</a:t>
            </a:r>
            <a:r>
              <a:rPr lang="zh-CN" altLang="zh-CN" dirty="0"/>
              <a:t>以太网，可在全双工方式下工作而无冲突发生。因此，</a:t>
            </a:r>
            <a:r>
              <a:rPr lang="en-US" altLang="zh-CN" dirty="0"/>
              <a:t>CSMA/CD</a:t>
            </a:r>
            <a:r>
              <a:rPr lang="zh-CN" altLang="zh-CN" dirty="0"/>
              <a:t>协议对全双工方式工作的快速以太网是不起作用的</a:t>
            </a:r>
            <a:r>
              <a:rPr lang="zh-CN" altLang="en-US" dirty="0"/>
              <a:t>。因为其帧格式和以太网一样，所以依然称交换机组件的网络为以太网。</a:t>
            </a:r>
            <a:endParaRPr lang="en-US" altLang="zh-CN" dirty="0"/>
          </a:p>
          <a:p>
            <a:pPr lvl="1"/>
            <a:r>
              <a:rPr lang="zh-CN" altLang="zh-CN" dirty="0"/>
              <a:t>以太网的最短帧和带宽和链路长度有关，</a:t>
            </a:r>
            <a:r>
              <a:rPr lang="en-US" altLang="zh-CN" dirty="0"/>
              <a:t>100M</a:t>
            </a:r>
            <a:r>
              <a:rPr lang="zh-CN" altLang="zh-CN" dirty="0"/>
              <a:t>以太网比</a:t>
            </a:r>
            <a:r>
              <a:rPr lang="en-US" altLang="zh-CN" dirty="0"/>
              <a:t>10M</a:t>
            </a:r>
            <a:r>
              <a:rPr lang="zh-CN" altLang="zh-CN" dirty="0"/>
              <a:t>以太网速率提高</a:t>
            </a:r>
            <a:r>
              <a:rPr lang="en-US" altLang="zh-CN" dirty="0"/>
              <a:t>10</a:t>
            </a:r>
            <a:r>
              <a:rPr lang="zh-CN" altLang="zh-CN" dirty="0"/>
              <a:t>倍，要想和</a:t>
            </a:r>
            <a:r>
              <a:rPr lang="en-US" altLang="zh-CN" dirty="0"/>
              <a:t>10M</a:t>
            </a:r>
            <a:r>
              <a:rPr lang="zh-CN" altLang="zh-CN" dirty="0"/>
              <a:t>以太网兼容，就要确保最短帧也是</a:t>
            </a:r>
            <a:r>
              <a:rPr lang="en-US" altLang="zh-CN" dirty="0"/>
              <a:t>64</a:t>
            </a:r>
            <a:r>
              <a:rPr lang="zh-CN" altLang="zh-CN" dirty="0"/>
              <a:t>字节，那就将电缆最大长度由</a:t>
            </a:r>
            <a:r>
              <a:rPr lang="en-US" altLang="zh-CN" dirty="0"/>
              <a:t>1000m</a:t>
            </a:r>
            <a:r>
              <a:rPr lang="zh-CN" altLang="zh-CN" dirty="0"/>
              <a:t>降到</a:t>
            </a:r>
            <a:r>
              <a:rPr lang="en-US" altLang="zh-CN" dirty="0"/>
              <a:t>100m</a:t>
            </a:r>
            <a:r>
              <a:rPr lang="zh-CN" altLang="zh-CN" dirty="0"/>
              <a:t>，因此以太网的争用期依然是</a:t>
            </a:r>
            <a:r>
              <a:rPr lang="en-US" altLang="zh-CN" dirty="0"/>
              <a:t>5.12μs</a:t>
            </a:r>
            <a:r>
              <a:rPr lang="zh-CN" altLang="zh-CN" dirty="0"/>
              <a:t>，最短帧依然是</a:t>
            </a:r>
            <a:r>
              <a:rPr lang="en-US" altLang="zh-CN" dirty="0"/>
              <a:t>64</a:t>
            </a:r>
            <a:r>
              <a:rPr lang="zh-CN" altLang="zh-CN" dirty="0"/>
              <a:t>字节。</a:t>
            </a:r>
          </a:p>
          <a:p>
            <a:pPr lvl="1"/>
            <a:endParaRPr lang="zh-CN" altLang="en-US" dirty="0"/>
          </a:p>
        </p:txBody>
      </p:sp>
    </p:spTree>
    <p:extLst>
      <p:ext uri="{BB962C8B-B14F-4D97-AF65-F5344CB8AC3E}">
        <p14:creationId xmlns:p14="http://schemas.microsoft.com/office/powerpoint/2010/main" val="322258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4.5.1 100M</a:t>
            </a:r>
            <a:r>
              <a:rPr lang="zh-CN" altLang="zh-CN" dirty="0"/>
              <a:t>以太网</a:t>
            </a:r>
            <a:endParaRPr lang="zh-CN" altLang="en-US" dirty="0"/>
          </a:p>
        </p:txBody>
      </p:sp>
      <p:sp>
        <p:nvSpPr>
          <p:cNvPr id="3" name="内容占位符 2"/>
          <p:cNvSpPr>
            <a:spLocks noGrp="1"/>
          </p:cNvSpPr>
          <p:nvPr>
            <p:ph idx="1"/>
          </p:nvPr>
        </p:nvSpPr>
        <p:spPr/>
        <p:txBody>
          <a:bodyPr/>
          <a:lstStyle/>
          <a:p>
            <a:r>
              <a:rPr lang="zh-CN" altLang="zh-CN" dirty="0"/>
              <a:t>快速以太网</a:t>
            </a:r>
            <a:r>
              <a:rPr lang="en-US" altLang="zh-CN" dirty="0"/>
              <a:t>100M</a:t>
            </a:r>
            <a:r>
              <a:rPr lang="zh-CN" altLang="zh-CN" dirty="0"/>
              <a:t>带宽，有以下标准：</a:t>
            </a:r>
          </a:p>
          <a:p>
            <a:endParaRPr lang="zh-CN" altLang="en-US" dirty="0"/>
          </a:p>
        </p:txBody>
      </p:sp>
      <p:pic>
        <p:nvPicPr>
          <p:cNvPr id="4" name="图片 3"/>
          <p:cNvPicPr>
            <a:picLocks noChangeAspect="1"/>
          </p:cNvPicPr>
          <p:nvPr/>
        </p:nvPicPr>
        <p:blipFill>
          <a:blip r:embed="rId2"/>
          <a:stretch>
            <a:fillRect/>
          </a:stretch>
        </p:blipFill>
        <p:spPr>
          <a:xfrm>
            <a:off x="225860" y="2037910"/>
            <a:ext cx="8712968" cy="2699630"/>
          </a:xfrm>
          <a:prstGeom prst="rect">
            <a:avLst/>
          </a:prstGeom>
        </p:spPr>
      </p:pic>
    </p:spTree>
    <p:extLst>
      <p:ext uri="{BB962C8B-B14F-4D97-AF65-F5344CB8AC3E}">
        <p14:creationId xmlns:p14="http://schemas.microsoft.com/office/powerpoint/2010/main" val="4878501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4.5.2</a:t>
            </a:r>
            <a:r>
              <a:rPr lang="zh-CN" altLang="zh-CN" dirty="0"/>
              <a:t>吉比特以太网</a:t>
            </a:r>
            <a:endParaRPr lang="zh-CN" altLang="en-US" dirty="0"/>
          </a:p>
        </p:txBody>
      </p:sp>
      <p:sp>
        <p:nvSpPr>
          <p:cNvPr id="3" name="内容占位符 2"/>
          <p:cNvSpPr>
            <a:spLocks noGrp="1"/>
          </p:cNvSpPr>
          <p:nvPr>
            <p:ph idx="1"/>
          </p:nvPr>
        </p:nvSpPr>
        <p:spPr>
          <a:xfrm>
            <a:off x="107504" y="1124744"/>
            <a:ext cx="9145016" cy="4525963"/>
          </a:xfrm>
        </p:spPr>
        <p:txBody>
          <a:bodyPr/>
          <a:lstStyle/>
          <a:p>
            <a:r>
              <a:rPr lang="zh-CN" altLang="zh-CN" sz="2800" dirty="0"/>
              <a:t>吉比特以太网的标准</a:t>
            </a:r>
            <a:r>
              <a:rPr lang="en-US" altLang="zh-CN" sz="2800" dirty="0"/>
              <a:t>IEEE802.3 z</a:t>
            </a:r>
            <a:r>
              <a:rPr lang="zh-CN" altLang="zh-CN" sz="2800" dirty="0"/>
              <a:t>有以下几个特点：</a:t>
            </a:r>
          </a:p>
          <a:p>
            <a:pPr lvl="1" fontAlgn="base"/>
            <a:r>
              <a:rPr lang="zh-CN" altLang="zh-CN" sz="2400" dirty="0">
                <a:effectLst>
                  <a:glow>
                    <a:srgbClr val="000000"/>
                  </a:glow>
                  <a:outerShdw sx="0" sy="0">
                    <a:srgbClr val="000000"/>
                  </a:outerShdw>
                  <a:reflection stA="0" endPos="0" fadeDir="0" sx="0" sy="0"/>
                </a:effectLst>
              </a:rPr>
              <a:t>允许在</a:t>
            </a:r>
            <a:r>
              <a:rPr lang="en-US" altLang="zh-CN" sz="2400" dirty="0">
                <a:effectLst>
                  <a:glow>
                    <a:srgbClr val="000000"/>
                  </a:glow>
                  <a:outerShdw sx="0" sy="0">
                    <a:srgbClr val="000000"/>
                  </a:outerShdw>
                  <a:reflection stA="0" endPos="0" fadeDir="0" sx="0" sy="0"/>
                </a:effectLst>
              </a:rPr>
              <a:t>1Gb/s</a:t>
            </a:r>
            <a:r>
              <a:rPr lang="zh-CN" altLang="zh-CN" sz="2400" dirty="0">
                <a:effectLst>
                  <a:glow>
                    <a:srgbClr val="000000"/>
                  </a:glow>
                  <a:outerShdw sx="0" sy="0">
                    <a:srgbClr val="000000"/>
                  </a:outerShdw>
                  <a:reflection stA="0" endPos="0" fadeDir="0" sx="0" sy="0"/>
                </a:effectLst>
              </a:rPr>
              <a:t>下全双工和半双工两种方式工作。</a:t>
            </a:r>
          </a:p>
          <a:p>
            <a:pPr lvl="1" fontAlgn="base"/>
            <a:r>
              <a:rPr lang="zh-CN" altLang="zh-CN" sz="2400" dirty="0">
                <a:effectLst>
                  <a:glow>
                    <a:srgbClr val="000000"/>
                  </a:glow>
                  <a:outerShdw sx="0" sy="0">
                    <a:srgbClr val="000000"/>
                  </a:outerShdw>
                  <a:reflection stA="0" endPos="0" fadeDir="0" sx="0" sy="0"/>
                </a:effectLst>
              </a:rPr>
              <a:t>使用</a:t>
            </a:r>
            <a:r>
              <a:rPr lang="en-US" altLang="zh-CN" sz="2400" dirty="0">
                <a:effectLst>
                  <a:glow>
                    <a:srgbClr val="000000"/>
                  </a:glow>
                  <a:outerShdw sx="0" sy="0">
                    <a:srgbClr val="000000"/>
                  </a:outerShdw>
                  <a:reflection stA="0" endPos="0" fadeDir="0" sx="0" sy="0"/>
                </a:effectLst>
              </a:rPr>
              <a:t>IEEE802.3</a:t>
            </a:r>
            <a:r>
              <a:rPr lang="zh-CN" altLang="zh-CN" sz="2400" dirty="0">
                <a:effectLst>
                  <a:glow>
                    <a:srgbClr val="000000"/>
                  </a:glow>
                  <a:outerShdw sx="0" sy="0">
                    <a:srgbClr val="000000"/>
                  </a:outerShdw>
                  <a:reflection stA="0" endPos="0" fadeDir="0" sx="0" sy="0"/>
                </a:effectLst>
              </a:rPr>
              <a:t>协议规定的帧格式。</a:t>
            </a:r>
          </a:p>
          <a:p>
            <a:pPr lvl="1" fontAlgn="base"/>
            <a:r>
              <a:rPr lang="zh-CN" altLang="zh-CN" sz="2400" dirty="0">
                <a:effectLst>
                  <a:glow>
                    <a:srgbClr val="000000"/>
                  </a:glow>
                  <a:outerShdw sx="0" sy="0">
                    <a:srgbClr val="000000"/>
                  </a:outerShdw>
                  <a:reflection stA="0" endPos="0" fadeDir="0" sx="0" sy="0"/>
                </a:effectLst>
              </a:rPr>
              <a:t>在半双工方式下使用</a:t>
            </a:r>
            <a:r>
              <a:rPr lang="en-US" altLang="zh-CN" sz="2400" dirty="0">
                <a:effectLst>
                  <a:glow>
                    <a:srgbClr val="000000"/>
                  </a:glow>
                  <a:outerShdw sx="0" sy="0">
                    <a:srgbClr val="000000"/>
                  </a:outerShdw>
                  <a:reflection stA="0" endPos="0" fadeDir="0" sx="0" sy="0"/>
                </a:effectLst>
              </a:rPr>
              <a:t>CSMA/CD</a:t>
            </a:r>
            <a:r>
              <a:rPr lang="zh-CN" altLang="zh-CN" sz="2400" dirty="0">
                <a:effectLst>
                  <a:glow>
                    <a:srgbClr val="000000"/>
                  </a:glow>
                  <a:outerShdw sx="0" sy="0">
                    <a:srgbClr val="000000"/>
                  </a:outerShdw>
                  <a:reflection stA="0" endPos="0" fadeDir="0" sx="0" sy="0"/>
                </a:effectLst>
              </a:rPr>
              <a:t>协议（全双工方式不需要使用</a:t>
            </a:r>
            <a:r>
              <a:rPr lang="en-US" altLang="zh-CN" sz="2400" dirty="0">
                <a:effectLst>
                  <a:glow>
                    <a:srgbClr val="000000"/>
                  </a:glow>
                  <a:outerShdw sx="0" sy="0">
                    <a:srgbClr val="000000"/>
                  </a:outerShdw>
                  <a:reflection stA="0" endPos="0" fadeDir="0" sx="0" sy="0"/>
                </a:effectLst>
              </a:rPr>
              <a:t>CSMA/CD</a:t>
            </a:r>
            <a:r>
              <a:rPr lang="zh-CN" altLang="zh-CN" sz="2400" dirty="0">
                <a:effectLst>
                  <a:glow>
                    <a:srgbClr val="000000"/>
                  </a:glow>
                  <a:outerShdw sx="0" sy="0">
                    <a:srgbClr val="000000"/>
                  </a:outerShdw>
                  <a:reflection stA="0" endPos="0" fadeDir="0" sx="0" sy="0"/>
                </a:effectLst>
              </a:rPr>
              <a:t>协议）。</a:t>
            </a:r>
          </a:p>
          <a:p>
            <a:pPr lvl="1" fontAlgn="base"/>
            <a:r>
              <a:rPr lang="zh-CN" altLang="zh-CN" sz="2400" dirty="0">
                <a:effectLst>
                  <a:glow>
                    <a:srgbClr val="000000"/>
                  </a:glow>
                  <a:outerShdw sx="0" sy="0">
                    <a:srgbClr val="000000"/>
                  </a:outerShdw>
                  <a:reflection stA="0" endPos="0" fadeDir="0" sx="0" sy="0"/>
                </a:effectLst>
              </a:rPr>
              <a:t>与</a:t>
            </a:r>
            <a:r>
              <a:rPr lang="en-US" altLang="zh-CN" sz="2400" dirty="0">
                <a:effectLst>
                  <a:glow>
                    <a:srgbClr val="000000"/>
                  </a:glow>
                  <a:outerShdw sx="0" sy="0">
                    <a:srgbClr val="000000"/>
                  </a:outerShdw>
                  <a:reflection stA="0" endPos="0" fadeDir="0" sx="0" sy="0"/>
                </a:effectLst>
              </a:rPr>
              <a:t>10BASE-T</a:t>
            </a:r>
            <a:r>
              <a:rPr lang="zh-CN" altLang="zh-CN" sz="2400" dirty="0">
                <a:effectLst>
                  <a:glow>
                    <a:srgbClr val="000000"/>
                  </a:glow>
                  <a:outerShdw sx="0" sy="0">
                    <a:srgbClr val="000000"/>
                  </a:outerShdw>
                  <a:reflection stA="0" endPos="0" fadeDir="0" sx="0" sy="0"/>
                </a:effectLst>
              </a:rPr>
              <a:t>和</a:t>
            </a:r>
            <a:r>
              <a:rPr lang="en-US" altLang="zh-CN" sz="2400" dirty="0">
                <a:effectLst>
                  <a:glow>
                    <a:srgbClr val="000000"/>
                  </a:glow>
                  <a:outerShdw sx="0" sy="0">
                    <a:srgbClr val="000000"/>
                  </a:outerShdw>
                  <a:reflection stA="0" endPos="0" fadeDir="0" sx="0" sy="0"/>
                </a:effectLst>
              </a:rPr>
              <a:t>100BASE-T</a:t>
            </a:r>
            <a:r>
              <a:rPr lang="zh-CN" altLang="zh-CN" sz="2400" dirty="0">
                <a:effectLst>
                  <a:glow>
                    <a:srgbClr val="000000"/>
                  </a:glow>
                  <a:outerShdw sx="0" sy="0">
                    <a:srgbClr val="000000"/>
                  </a:outerShdw>
                  <a:reflection stA="0" endPos="0" fadeDir="0" sx="0" sy="0"/>
                </a:effectLst>
              </a:rPr>
              <a:t>技术向后兼容。</a:t>
            </a:r>
          </a:p>
          <a:p>
            <a:endParaRPr lang="zh-CN" altLang="en-US" dirty="0"/>
          </a:p>
        </p:txBody>
      </p:sp>
    </p:spTree>
    <p:extLst>
      <p:ext uri="{BB962C8B-B14F-4D97-AF65-F5344CB8AC3E}">
        <p14:creationId xmlns:p14="http://schemas.microsoft.com/office/powerpoint/2010/main" val="17712271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4.5.2</a:t>
            </a:r>
            <a:r>
              <a:rPr lang="zh-CN" altLang="zh-CN" dirty="0"/>
              <a:t>吉比特以太网</a:t>
            </a:r>
            <a:endParaRPr lang="zh-CN" altLang="en-US" dirty="0"/>
          </a:p>
        </p:txBody>
      </p:sp>
      <p:sp>
        <p:nvSpPr>
          <p:cNvPr id="3" name="内容占位符 2"/>
          <p:cNvSpPr>
            <a:spLocks noGrp="1"/>
          </p:cNvSpPr>
          <p:nvPr>
            <p:ph idx="1"/>
          </p:nvPr>
        </p:nvSpPr>
        <p:spPr/>
        <p:txBody>
          <a:bodyPr/>
          <a:lstStyle/>
          <a:p>
            <a:r>
              <a:rPr lang="zh-CN" altLang="zh-CN" dirty="0"/>
              <a:t>吉比特以太网</a:t>
            </a:r>
            <a:r>
              <a:rPr lang="en-US" altLang="zh-CN" dirty="0"/>
              <a:t>1000M</a:t>
            </a:r>
            <a:r>
              <a:rPr lang="zh-CN" altLang="zh-CN" dirty="0"/>
              <a:t>带宽，有以下标准：</a:t>
            </a:r>
          </a:p>
          <a:p>
            <a:endParaRPr lang="zh-CN" altLang="en-US" dirty="0"/>
          </a:p>
        </p:txBody>
      </p:sp>
      <p:pic>
        <p:nvPicPr>
          <p:cNvPr id="4" name="图片 3"/>
          <p:cNvPicPr>
            <a:picLocks noChangeAspect="1"/>
          </p:cNvPicPr>
          <p:nvPr/>
        </p:nvPicPr>
        <p:blipFill>
          <a:blip r:embed="rId2"/>
          <a:stretch>
            <a:fillRect/>
          </a:stretch>
        </p:blipFill>
        <p:spPr>
          <a:xfrm>
            <a:off x="179512" y="2289462"/>
            <a:ext cx="8744727" cy="3338041"/>
          </a:xfrm>
          <a:prstGeom prst="rect">
            <a:avLst/>
          </a:prstGeom>
        </p:spPr>
      </p:pic>
    </p:spTree>
    <p:extLst>
      <p:ext uri="{BB962C8B-B14F-4D97-AF65-F5344CB8AC3E}">
        <p14:creationId xmlns:p14="http://schemas.microsoft.com/office/powerpoint/2010/main" val="8457770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4.5.2</a:t>
            </a:r>
            <a:r>
              <a:rPr lang="zh-CN" altLang="zh-CN" dirty="0"/>
              <a:t>吉比特以太网</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920" y="3670487"/>
            <a:ext cx="9324528" cy="3240360"/>
          </a:xfrm>
          <a:prstGeom prst="rect">
            <a:avLst/>
          </a:prstGeom>
          <a:noFill/>
          <a:ln>
            <a:noFill/>
          </a:ln>
        </p:spPr>
      </p:pic>
      <p:sp>
        <p:nvSpPr>
          <p:cNvPr id="6" name="内容占位符 2"/>
          <p:cNvSpPr txBox="1">
            <a:spLocks/>
          </p:cNvSpPr>
          <p:nvPr/>
        </p:nvSpPr>
        <p:spPr>
          <a:xfrm>
            <a:off x="63411" y="764704"/>
            <a:ext cx="8640960" cy="4525963"/>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zh-CN" sz="1800" kern="100" dirty="0">
                <a:latin typeface="Times New Roman" panose="02020603050405020304" pitchFamily="18" charset="0"/>
              </a:rPr>
              <a:t>吉比特以太网工作在半双工时，就必须进行碰撞检测，数据速率提高了，要想和</a:t>
            </a:r>
            <a:r>
              <a:rPr lang="en-US" altLang="zh-CN" sz="1800" kern="100" dirty="0">
                <a:latin typeface="Times New Roman" panose="02020603050405020304" pitchFamily="18" charset="0"/>
              </a:rPr>
              <a:t>10M</a:t>
            </a:r>
            <a:r>
              <a:rPr lang="zh-CN" altLang="zh-CN" sz="1800" kern="100" dirty="0">
                <a:latin typeface="Times New Roman" panose="02020603050405020304" pitchFamily="18" charset="0"/>
              </a:rPr>
              <a:t>以太网兼容，就要确保最短帧也是</a:t>
            </a:r>
            <a:r>
              <a:rPr lang="en-US" altLang="zh-CN" sz="1800" kern="100" dirty="0">
                <a:latin typeface="Times New Roman" panose="02020603050405020304" pitchFamily="18" charset="0"/>
              </a:rPr>
              <a:t>64</a:t>
            </a:r>
            <a:r>
              <a:rPr lang="zh-CN" altLang="zh-CN" sz="1800" kern="100" dirty="0">
                <a:latin typeface="Times New Roman" panose="02020603050405020304" pitchFamily="18" charset="0"/>
              </a:rPr>
              <a:t>字节，这只能减少最大电缆长度，以太网最大电缆长度就要缩短到</a:t>
            </a:r>
            <a:r>
              <a:rPr lang="en-US" altLang="zh-CN" sz="1800" kern="100" dirty="0">
                <a:latin typeface="Times New Roman" panose="02020603050405020304" pitchFamily="18" charset="0"/>
              </a:rPr>
              <a:t>10m</a:t>
            </a:r>
            <a:r>
              <a:rPr lang="zh-CN" altLang="zh-CN" sz="1800" kern="100" dirty="0">
                <a:latin typeface="Times New Roman" panose="02020603050405020304" pitchFamily="18" charset="0"/>
              </a:rPr>
              <a:t>，短到几乎没有什么实用价值</a:t>
            </a:r>
            <a:r>
              <a:rPr lang="zh-CN" altLang="en-US" sz="1800" kern="100" dirty="0">
                <a:latin typeface="Times New Roman" panose="02020603050405020304" pitchFamily="18" charset="0"/>
              </a:rPr>
              <a:t>。</a:t>
            </a:r>
            <a:r>
              <a:rPr lang="zh-CN" altLang="zh-CN" sz="1800" dirty="0"/>
              <a:t>吉比特以太网为了增加最大传输距离，将最短帧增加到</a:t>
            </a:r>
            <a:r>
              <a:rPr lang="en-US" altLang="zh-CN" sz="1800" dirty="0"/>
              <a:t>4096</a:t>
            </a:r>
            <a:r>
              <a:rPr lang="zh-CN" altLang="zh-CN" sz="1800" dirty="0"/>
              <a:t>比特</a:t>
            </a:r>
            <a:r>
              <a:rPr lang="zh-CN" altLang="en-US" sz="1800" dirty="0"/>
              <a:t>。</a:t>
            </a:r>
            <a:endParaRPr lang="en-US" altLang="zh-CN" sz="1800" dirty="0"/>
          </a:p>
          <a:p>
            <a:pPr fontAlgn="auto">
              <a:spcAft>
                <a:spcPts val="0"/>
              </a:spcAft>
            </a:pPr>
            <a:r>
              <a:rPr lang="zh-CN" altLang="zh-CN" sz="1800" dirty="0"/>
              <a:t>当数据帧长度小于</a:t>
            </a:r>
            <a:r>
              <a:rPr lang="en-US" altLang="zh-CN" sz="1800" dirty="0"/>
              <a:t>512</a:t>
            </a:r>
            <a:r>
              <a:rPr lang="zh-CN" altLang="zh-CN" sz="1800" dirty="0"/>
              <a:t>字节（即</a:t>
            </a:r>
            <a:r>
              <a:rPr lang="en-US" altLang="zh-CN" sz="1800" dirty="0"/>
              <a:t>4096</a:t>
            </a:r>
            <a:r>
              <a:rPr lang="zh-CN" altLang="zh-CN" sz="1800" dirty="0"/>
              <a:t>比特）时，在</a:t>
            </a:r>
            <a:r>
              <a:rPr lang="en-US" altLang="zh-CN" sz="1800" dirty="0"/>
              <a:t>FCS</a:t>
            </a:r>
            <a:r>
              <a:rPr lang="zh-CN" altLang="zh-CN" sz="1800" dirty="0"/>
              <a:t>域后面添加“载波延伸” 域。主机发送完短数据帧之后，继续发送载波延伸信号，冲突信号传回来时，发送端就能感知到了。</a:t>
            </a:r>
          </a:p>
          <a:p>
            <a:pPr fontAlgn="auto">
              <a:spcAft>
                <a:spcPts val="0"/>
              </a:spcAft>
            </a:pPr>
            <a:endParaRPr lang="zh-CN" altLang="en-US" sz="1800" dirty="0"/>
          </a:p>
        </p:txBody>
      </p:sp>
    </p:spTree>
    <p:extLst>
      <p:ext uri="{BB962C8B-B14F-4D97-AF65-F5344CB8AC3E}">
        <p14:creationId xmlns:p14="http://schemas.microsoft.com/office/powerpoint/2010/main" val="22278036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4.5.2</a:t>
            </a:r>
            <a:r>
              <a:rPr lang="zh-CN" altLang="zh-CN" dirty="0"/>
              <a:t>吉比特以太网</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645024"/>
            <a:ext cx="9073008" cy="3091223"/>
          </a:xfrm>
          <a:prstGeom prst="rect">
            <a:avLst/>
          </a:prstGeom>
          <a:noFill/>
          <a:ln>
            <a:noFill/>
          </a:ln>
        </p:spPr>
      </p:pic>
      <p:sp>
        <p:nvSpPr>
          <p:cNvPr id="5" name="内容占位符 2"/>
          <p:cNvSpPr txBox="1">
            <a:spLocks/>
          </p:cNvSpPr>
          <p:nvPr/>
        </p:nvSpPr>
        <p:spPr>
          <a:xfrm>
            <a:off x="63411" y="764704"/>
            <a:ext cx="8640960" cy="4525963"/>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zh-CN" sz="1800" dirty="0"/>
              <a:t>如果发送的数据帧都是</a:t>
            </a:r>
            <a:r>
              <a:rPr lang="en-US" altLang="zh-CN" sz="1800" dirty="0"/>
              <a:t>64</a:t>
            </a:r>
            <a:r>
              <a:rPr lang="zh-CN" altLang="zh-CN" sz="1800" dirty="0"/>
              <a:t>字节的短报文，那么链路的利用率就很低，因为“载波延伸”域将占用大量的带宽。</a:t>
            </a:r>
            <a:endParaRPr lang="en-US" altLang="zh-CN" sz="1800" dirty="0"/>
          </a:p>
          <a:p>
            <a:pPr fontAlgn="auto">
              <a:spcAft>
                <a:spcPts val="0"/>
              </a:spcAft>
            </a:pPr>
            <a:r>
              <a:rPr lang="zh-CN" altLang="zh-CN" sz="1800" dirty="0"/>
              <a:t>千兆以太网标准中，引入了“分组突发”（</a:t>
            </a:r>
            <a:r>
              <a:rPr lang="en-US" altLang="zh-CN" sz="1800" dirty="0"/>
              <a:t>packet bursting</a:t>
            </a:r>
            <a:r>
              <a:rPr lang="zh-CN" altLang="zh-CN" sz="1800" dirty="0"/>
              <a:t>）机制来改善这个问题。这就是当很多短帧要发送时，第一个短帧采用上面所说的载波延伸的方法进行填充，随后的一些短帧则可以一个接一个发送，它们之间只需要留有必要的帧间最小间隔即可</a:t>
            </a:r>
            <a:r>
              <a:rPr lang="zh-CN" altLang="zh-CN" sz="1400" dirty="0"/>
              <a:t>。</a:t>
            </a:r>
          </a:p>
          <a:p>
            <a:pPr fontAlgn="auto">
              <a:spcAft>
                <a:spcPts val="0"/>
              </a:spcAft>
            </a:pPr>
            <a:endParaRPr lang="zh-CN" altLang="en-US" sz="1800" dirty="0"/>
          </a:p>
        </p:txBody>
      </p:sp>
    </p:spTree>
    <p:extLst>
      <p:ext uri="{BB962C8B-B14F-4D97-AF65-F5344CB8AC3E}">
        <p14:creationId xmlns:p14="http://schemas.microsoft.com/office/powerpoint/2010/main" val="15692820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4.5.3 10</a:t>
            </a:r>
            <a:r>
              <a:rPr lang="zh-CN" altLang="zh-CN" dirty="0"/>
              <a:t>吉比特以太网</a:t>
            </a:r>
            <a:endParaRPr lang="zh-CN" altLang="en-US" dirty="0"/>
          </a:p>
        </p:txBody>
      </p:sp>
      <p:sp>
        <p:nvSpPr>
          <p:cNvPr id="3" name="内容占位符 2"/>
          <p:cNvSpPr>
            <a:spLocks noGrp="1"/>
          </p:cNvSpPr>
          <p:nvPr>
            <p:ph idx="1"/>
          </p:nvPr>
        </p:nvSpPr>
        <p:spPr/>
        <p:txBody>
          <a:bodyPr/>
          <a:lstStyle/>
          <a:p>
            <a:r>
              <a:rPr lang="en-US" altLang="zh-CN" dirty="0"/>
              <a:t>10GE</a:t>
            </a:r>
            <a:r>
              <a:rPr lang="zh-CN" altLang="zh-CN" dirty="0"/>
              <a:t>的帧格式与</a:t>
            </a:r>
            <a:r>
              <a:rPr lang="en-US" altLang="zh-CN" dirty="0"/>
              <a:t>10Mb/s</a:t>
            </a:r>
            <a:r>
              <a:rPr lang="zh-CN" altLang="zh-CN" dirty="0"/>
              <a:t>，</a:t>
            </a:r>
            <a:r>
              <a:rPr lang="en-US" altLang="zh-CN" dirty="0"/>
              <a:t>100Mb/s</a:t>
            </a:r>
            <a:r>
              <a:rPr lang="zh-CN" altLang="zh-CN" dirty="0"/>
              <a:t>和</a:t>
            </a:r>
            <a:r>
              <a:rPr lang="en-US" altLang="zh-CN" dirty="0"/>
              <a:t>1Gb/S</a:t>
            </a:r>
            <a:r>
              <a:rPr lang="zh-CN" altLang="zh-CN" dirty="0"/>
              <a:t>以太网的帧格式完全相同。</a:t>
            </a:r>
            <a:r>
              <a:rPr lang="en-US" altLang="zh-CN" dirty="0"/>
              <a:t>10GE</a:t>
            </a:r>
            <a:r>
              <a:rPr lang="zh-CN" altLang="zh-CN" dirty="0"/>
              <a:t>还保留了</a:t>
            </a:r>
            <a:r>
              <a:rPr lang="en-US" altLang="zh-CN" dirty="0"/>
              <a:t>802.3</a:t>
            </a:r>
            <a:r>
              <a:rPr lang="zh-CN" altLang="zh-CN" dirty="0"/>
              <a:t>标准规定的以太网最小和最大帧长。</a:t>
            </a:r>
            <a:endParaRPr lang="en-US" altLang="zh-CN" dirty="0"/>
          </a:p>
          <a:p>
            <a:r>
              <a:rPr lang="zh-CN" altLang="zh-CN" dirty="0"/>
              <a:t>由于数据率很高，</a:t>
            </a:r>
            <a:r>
              <a:rPr lang="en-US" altLang="zh-CN" dirty="0"/>
              <a:t>10GE</a:t>
            </a:r>
            <a:r>
              <a:rPr lang="zh-CN" altLang="zh-CN" dirty="0"/>
              <a:t>不再使用铜线而只使用光纤作为传输媒体。它使用长距离（</a:t>
            </a:r>
            <a:r>
              <a:rPr lang="en-US" altLang="zh-CN" dirty="0"/>
              <a:t>40km</a:t>
            </a:r>
            <a:r>
              <a:rPr lang="zh-CN" altLang="zh-CN" dirty="0"/>
              <a:t>）的光收发器与单模光纤接口，以便能够工作在广域网和城域网的范围。</a:t>
            </a:r>
            <a:endParaRPr lang="en-US" altLang="zh-CN" dirty="0"/>
          </a:p>
          <a:p>
            <a:r>
              <a:rPr lang="en-US" altLang="zh-CN" dirty="0"/>
              <a:t>10GE</a:t>
            </a:r>
            <a:r>
              <a:rPr lang="zh-CN" altLang="zh-CN" dirty="0"/>
              <a:t>只工作在全双工模式，因此不存在争用问题，也不使用</a:t>
            </a:r>
            <a:r>
              <a:rPr lang="en-US" altLang="zh-CN" dirty="0"/>
              <a:t>CSMA/CD</a:t>
            </a:r>
            <a:r>
              <a:rPr lang="zh-CN" altLang="zh-CN" dirty="0"/>
              <a:t>协议。这就使得</a:t>
            </a:r>
            <a:r>
              <a:rPr lang="en-US" altLang="zh-CN" dirty="0"/>
              <a:t>10GE</a:t>
            </a:r>
            <a:r>
              <a:rPr lang="zh-CN" altLang="zh-CN" dirty="0"/>
              <a:t>的传输距离不再受碰撞检测的限制而大大提高了。</a:t>
            </a:r>
          </a:p>
          <a:p>
            <a:endParaRPr lang="zh-CN" altLang="en-US" dirty="0"/>
          </a:p>
        </p:txBody>
      </p:sp>
    </p:spTree>
    <p:extLst>
      <p:ext uri="{BB962C8B-B14F-4D97-AF65-F5344CB8AC3E}">
        <p14:creationId xmlns:p14="http://schemas.microsoft.com/office/powerpoint/2010/main" val="366602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a:effectLst>
                  <a:glow>
                    <a:srgbClr val="000000"/>
                  </a:glow>
                  <a:outerShdw sx="0" sy="0">
                    <a:srgbClr val="000000"/>
                  </a:outerShdw>
                  <a:reflection stA="0" endPos="0" fadeDir="0" sx="0" sy="0"/>
                </a:effectLst>
              </a:rPr>
              <a:t>4.1</a:t>
            </a:r>
            <a:r>
              <a:rPr lang="zh-CN" altLang="zh-CN" dirty="0">
                <a:effectLst>
                  <a:glow>
                    <a:srgbClr val="000000"/>
                  </a:glow>
                  <a:outerShdw sx="0" sy="0">
                    <a:srgbClr val="000000"/>
                  </a:outerShdw>
                  <a:reflection stA="0" endPos="0" fadeDir="0" sx="0" sy="0"/>
                </a:effectLst>
              </a:rPr>
              <a:t>数据链路层的三个基本问题</a:t>
            </a:r>
            <a:endParaRPr lang="zh-CN" altLang="en-US" dirty="0"/>
          </a:p>
        </p:txBody>
      </p:sp>
      <p:sp>
        <p:nvSpPr>
          <p:cNvPr id="3" name="内容占位符 2"/>
          <p:cNvSpPr>
            <a:spLocks noGrp="1"/>
          </p:cNvSpPr>
          <p:nvPr>
            <p:ph idx="1"/>
          </p:nvPr>
        </p:nvSpPr>
        <p:spPr>
          <a:xfrm>
            <a:off x="378980" y="980728"/>
            <a:ext cx="8229600" cy="4525963"/>
          </a:xfrm>
        </p:spPr>
        <p:txBody>
          <a:bodyPr/>
          <a:lstStyle/>
          <a:p>
            <a:r>
              <a:rPr lang="zh-CN" altLang="zh-CN" dirty="0"/>
              <a:t>数据链路和帧</a:t>
            </a:r>
            <a:endParaRPr lang="en-US" altLang="zh-CN" dirty="0"/>
          </a:p>
          <a:p>
            <a:pPr lvl="1"/>
            <a:r>
              <a:rPr lang="zh-CN" altLang="zh-CN" sz="2100" dirty="0"/>
              <a:t>本章探讨数据链路层，就不考虑物理层如何实现比特传输的细节，我们就可以简单的认为数据帧通过数据链路由节点</a:t>
            </a:r>
            <a:r>
              <a:rPr lang="en-US" altLang="zh-CN" sz="2100" dirty="0"/>
              <a:t>A</a:t>
            </a:r>
            <a:r>
              <a:rPr lang="zh-CN" altLang="zh-CN" sz="2100" dirty="0"/>
              <a:t>发送到节点</a:t>
            </a:r>
            <a:r>
              <a:rPr lang="en-US" altLang="zh-CN" sz="2100" dirty="0"/>
              <a:t>B</a:t>
            </a:r>
            <a:r>
              <a:rPr lang="zh-CN" altLang="zh-CN" sz="2100" dirty="0"/>
              <a:t>。</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1073400" y="3243709"/>
            <a:ext cx="6840760" cy="2448272"/>
          </a:xfrm>
          <a:prstGeom prst="rect">
            <a:avLst/>
          </a:prstGeom>
          <a:noFill/>
          <a:ln>
            <a:noFill/>
          </a:ln>
        </p:spPr>
      </p:pic>
    </p:spTree>
    <p:extLst>
      <p:ext uri="{BB962C8B-B14F-4D97-AF65-F5344CB8AC3E}">
        <p14:creationId xmlns:p14="http://schemas.microsoft.com/office/powerpoint/2010/main" val="37580616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4.5.3 10</a:t>
            </a:r>
            <a:r>
              <a:rPr lang="zh-CN" altLang="zh-CN" dirty="0"/>
              <a:t>吉比特以太网</a:t>
            </a:r>
            <a:endParaRPr lang="zh-CN" altLang="en-US" dirty="0"/>
          </a:p>
        </p:txBody>
      </p:sp>
      <p:sp>
        <p:nvSpPr>
          <p:cNvPr id="3" name="内容占位符 2"/>
          <p:cNvSpPr>
            <a:spLocks noGrp="1"/>
          </p:cNvSpPr>
          <p:nvPr>
            <p:ph idx="1"/>
          </p:nvPr>
        </p:nvSpPr>
        <p:spPr/>
        <p:txBody>
          <a:bodyPr/>
          <a:lstStyle/>
          <a:p>
            <a:r>
              <a:rPr lang="en-US" altLang="zh-CN" dirty="0"/>
              <a:t>10GE</a:t>
            </a:r>
            <a:r>
              <a:rPr lang="zh-CN" altLang="zh-CN" dirty="0"/>
              <a:t>的物理层有以下标准：</a:t>
            </a:r>
          </a:p>
          <a:p>
            <a:endParaRPr lang="zh-CN" altLang="en-US" dirty="0"/>
          </a:p>
        </p:txBody>
      </p:sp>
      <p:pic>
        <p:nvPicPr>
          <p:cNvPr id="4" name="图片 3"/>
          <p:cNvPicPr>
            <a:picLocks noChangeAspect="1"/>
          </p:cNvPicPr>
          <p:nvPr/>
        </p:nvPicPr>
        <p:blipFill>
          <a:blip r:embed="rId2"/>
          <a:stretch>
            <a:fillRect/>
          </a:stretch>
        </p:blipFill>
        <p:spPr>
          <a:xfrm>
            <a:off x="256650" y="1916832"/>
            <a:ext cx="8507371" cy="4414566"/>
          </a:xfrm>
          <a:prstGeom prst="rect">
            <a:avLst/>
          </a:prstGeom>
        </p:spPr>
      </p:pic>
    </p:spTree>
    <p:extLst>
      <p:ext uri="{BB962C8B-B14F-4D97-AF65-F5344CB8AC3E}">
        <p14:creationId xmlns:p14="http://schemas.microsoft.com/office/powerpoint/2010/main" val="55115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glow>
                    <a:srgbClr val="000000"/>
                  </a:glow>
                  <a:outerShdw sx="0" sy="0">
                    <a:srgbClr val="000000"/>
                  </a:outerShdw>
                  <a:reflection stA="0" endPos="0" fadeDir="0" sx="0" sy="0"/>
                </a:effectLst>
              </a:rPr>
              <a:t>4.1</a:t>
            </a:r>
            <a:r>
              <a:rPr lang="zh-CN" altLang="zh-CN" dirty="0"/>
              <a:t>数据链路层三个基本问题</a:t>
            </a:r>
            <a:endParaRPr lang="zh-CN" altLang="en-US" dirty="0"/>
          </a:p>
        </p:txBody>
      </p:sp>
      <p:sp>
        <p:nvSpPr>
          <p:cNvPr id="3" name="内容占位符 2"/>
          <p:cNvSpPr>
            <a:spLocks noGrp="1"/>
          </p:cNvSpPr>
          <p:nvPr>
            <p:ph idx="1"/>
          </p:nvPr>
        </p:nvSpPr>
        <p:spPr>
          <a:xfrm>
            <a:off x="150652" y="836712"/>
            <a:ext cx="8568952" cy="5472608"/>
          </a:xfrm>
        </p:spPr>
        <p:txBody>
          <a:bodyPr/>
          <a:lstStyle/>
          <a:p>
            <a:r>
              <a:rPr lang="zh-CN" altLang="zh-CN" dirty="0"/>
              <a:t>封装成帧</a:t>
            </a:r>
            <a:endParaRPr lang="en-US" altLang="zh-CN" dirty="0"/>
          </a:p>
          <a:p>
            <a:pPr lvl="1"/>
            <a:r>
              <a:rPr lang="zh-CN" altLang="zh-CN" dirty="0"/>
              <a:t>封装成帧，就是在将网络层的</a:t>
            </a:r>
            <a:r>
              <a:rPr lang="en-US" altLang="zh-CN" dirty="0"/>
              <a:t>IP</a:t>
            </a:r>
            <a:r>
              <a:rPr lang="zh-CN" altLang="zh-CN" dirty="0"/>
              <a:t>数据报的前后分别添加首部和尾部，这样就构成了一个帧。</a:t>
            </a:r>
            <a:endParaRPr lang="en-US" altLang="zh-CN" dirty="0"/>
          </a:p>
          <a:p>
            <a:pPr lvl="1"/>
            <a:r>
              <a:rPr lang="zh-CN" altLang="zh-CN" dirty="0"/>
              <a:t>不同的数据链路层协议的帧的首部和尾部包含的信息有明确的规定，帧的首部和尾部有帧开始符和帧结束符，称为帧定界符。接收端收到物理层传过来的数字信号读取到帧开始字符一直到帧结束字符，就认为接收到了一个完整的帧。</a:t>
            </a:r>
            <a:endParaRPr lang="en-US" altLang="zh-CN" dirty="0"/>
          </a:p>
          <a:p>
            <a:pPr lvl="1"/>
            <a:r>
              <a:rPr lang="zh-CN" altLang="zh-CN" dirty="0"/>
              <a:t>在数据传输中出现差错时，帧定界符的作用更加明显。</a:t>
            </a:r>
            <a:endParaRPr lang="en-US" altLang="zh-CN" dirty="0"/>
          </a:p>
          <a:p>
            <a:pPr lvl="1"/>
            <a:r>
              <a:rPr lang="zh-CN" altLang="zh-CN" dirty="0"/>
              <a:t>每一种数据链路层协议都规定了所能够传送的帧的数据部分长度的上限</a:t>
            </a:r>
            <a:r>
              <a:rPr lang="en-US" altLang="zh-CN" dirty="0"/>
              <a:t>--</a:t>
            </a:r>
            <a:r>
              <a:rPr lang="zh-CN" altLang="zh-CN" dirty="0"/>
              <a:t>即最大传输单元</a:t>
            </a:r>
            <a:r>
              <a:rPr lang="en-US" altLang="zh-CN" dirty="0"/>
              <a:t>MTU</a:t>
            </a:r>
            <a:r>
              <a:rPr lang="zh-CN" altLang="zh-CN" dirty="0"/>
              <a:t>（</a:t>
            </a:r>
            <a:r>
              <a:rPr lang="en-US" altLang="zh-CN" dirty="0"/>
              <a:t>Maximum Transfer Unit</a:t>
            </a:r>
            <a:r>
              <a:rPr lang="zh-CN" altLang="zh-CN" dirty="0"/>
              <a:t>），以太网的</a:t>
            </a:r>
            <a:r>
              <a:rPr lang="en-US" altLang="zh-CN" dirty="0"/>
              <a:t>MTU</a:t>
            </a:r>
            <a:r>
              <a:rPr lang="zh-CN" altLang="zh-CN" dirty="0"/>
              <a:t>为</a:t>
            </a:r>
            <a:r>
              <a:rPr lang="en-US" altLang="zh-CN" dirty="0"/>
              <a:t>1500</a:t>
            </a:r>
            <a:r>
              <a:rPr lang="zh-CN" altLang="zh-CN" dirty="0"/>
              <a:t>个字节</a:t>
            </a:r>
            <a:r>
              <a:rPr lang="zh-CN" altLang="en-US" dirty="0"/>
              <a:t>。</a:t>
            </a:r>
            <a:endParaRPr lang="zh-CN" altLang="zh-CN" dirty="0"/>
          </a:p>
          <a:p>
            <a:endParaRPr lang="zh-CN" altLang="en-US" dirty="0"/>
          </a:p>
        </p:txBody>
      </p:sp>
    </p:spTree>
    <p:extLst>
      <p:ext uri="{BB962C8B-B14F-4D97-AF65-F5344CB8AC3E}">
        <p14:creationId xmlns:p14="http://schemas.microsoft.com/office/powerpoint/2010/main" val="6859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glow>
                    <a:srgbClr val="000000"/>
                  </a:glow>
                  <a:outerShdw sx="0" sy="0">
                    <a:srgbClr val="000000"/>
                  </a:outerShdw>
                  <a:reflection stA="0" endPos="0" fadeDir="0" sx="0" sy="0"/>
                </a:effectLst>
              </a:rPr>
              <a:t>4.1</a:t>
            </a:r>
            <a:r>
              <a:rPr lang="zh-CN" altLang="zh-CN" dirty="0"/>
              <a:t>数据链路层三个基本问题</a:t>
            </a:r>
            <a:endParaRPr lang="zh-CN" altLang="en-US" dirty="0"/>
          </a:p>
        </p:txBody>
      </p:sp>
      <p:sp>
        <p:nvSpPr>
          <p:cNvPr id="3" name="内容占位符 2"/>
          <p:cNvSpPr>
            <a:spLocks noGrp="1"/>
          </p:cNvSpPr>
          <p:nvPr>
            <p:ph idx="1"/>
          </p:nvPr>
        </p:nvSpPr>
        <p:spPr/>
        <p:txBody>
          <a:bodyPr/>
          <a:lstStyle/>
          <a:p>
            <a:r>
              <a:rPr lang="zh-CN" altLang="zh-CN" dirty="0"/>
              <a:t>封装成帧</a:t>
            </a:r>
            <a:endParaRPr lang="en-US" altLang="zh-CN" dirty="0"/>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98092" y="2348880"/>
            <a:ext cx="7624488" cy="2304256"/>
          </a:xfrm>
          <a:prstGeom prst="rect">
            <a:avLst/>
          </a:prstGeom>
          <a:noFill/>
          <a:ln>
            <a:noFill/>
          </a:ln>
        </p:spPr>
      </p:pic>
    </p:spTree>
    <p:extLst>
      <p:ext uri="{BB962C8B-B14F-4D97-AF65-F5344CB8AC3E}">
        <p14:creationId xmlns:p14="http://schemas.microsoft.com/office/powerpoint/2010/main" val="17760460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15516</TotalTime>
  <Words>4803</Words>
  <Application>Microsoft Office PowerPoint</Application>
  <PresentationFormat>全屏显示(4:3)</PresentationFormat>
  <Paragraphs>274</Paragraphs>
  <Slides>70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70</vt:i4>
      </vt:variant>
    </vt:vector>
  </HeadingPairs>
  <TitlesOfParts>
    <vt:vector size="79" baseType="lpstr">
      <vt:lpstr>等线</vt:lpstr>
      <vt:lpstr>等线 Light</vt:lpstr>
      <vt:lpstr>宋体</vt:lpstr>
      <vt:lpstr>微软雅黑</vt:lpstr>
      <vt:lpstr>Arial</vt:lpstr>
      <vt:lpstr>Calibri</vt:lpstr>
      <vt:lpstr>Times New Roman</vt:lpstr>
      <vt:lpstr>Wingdings</vt:lpstr>
      <vt:lpstr>Office 主题​​</vt:lpstr>
      <vt:lpstr>PowerPoint 演示文稿</vt:lpstr>
      <vt:lpstr>PowerPoint 演示文稿</vt:lpstr>
      <vt:lpstr>本章图例</vt:lpstr>
      <vt:lpstr>本章内容</vt:lpstr>
      <vt:lpstr>4.1数据链路层的三个基本问题</vt:lpstr>
      <vt:lpstr>4.1数据链路层的三个基本问题</vt:lpstr>
      <vt:lpstr>4.1数据链路层的三个基本问题</vt:lpstr>
      <vt:lpstr>4.1数据链路层三个基本问题</vt:lpstr>
      <vt:lpstr>4.1数据链路层三个基本问题</vt:lpstr>
      <vt:lpstr>4.1数据链路层三个基本问题</vt:lpstr>
      <vt:lpstr>ASCII字符码表</vt:lpstr>
      <vt:lpstr>4.1数据链路层三个基本问题</vt:lpstr>
      <vt:lpstr>4.1数据链路层三个基本问题</vt:lpstr>
      <vt:lpstr>CRC运算示例</vt:lpstr>
      <vt:lpstr>4.2点到点信道的数据链路</vt:lpstr>
      <vt:lpstr>4.2.1 PPP协议的特点</vt:lpstr>
      <vt:lpstr>4.2.2 PPP协议的组成</vt:lpstr>
      <vt:lpstr>4.2.3 同步传输和异步传输</vt:lpstr>
      <vt:lpstr>4.2.3 同步传输和异步传输</vt:lpstr>
      <vt:lpstr>4.2.4抓包查看PPP的帧首部</vt:lpstr>
      <vt:lpstr>4.2.5 PPP协议帧格式</vt:lpstr>
      <vt:lpstr>4.2.6 PPP帧填充方式</vt:lpstr>
      <vt:lpstr>4.2.6 PPP帧填充方式</vt:lpstr>
      <vt:lpstr>4.3广播信道的数据链路</vt:lpstr>
      <vt:lpstr>4.3.1 广播信道的局域网</vt:lpstr>
      <vt:lpstr>4.3.1 广播信道的局域网</vt:lpstr>
      <vt:lpstr>4.3.2 以太网标准</vt:lpstr>
      <vt:lpstr>4.3.3 CSMA/CD协议</vt:lpstr>
      <vt:lpstr>4.3.4 以太网最短帧</vt:lpstr>
      <vt:lpstr>4.3.4 以太网最短帧</vt:lpstr>
      <vt:lpstr>4.3.5 冲突解决方法--退避算法</vt:lpstr>
      <vt:lpstr>4.3.5 冲突解决方法--退避算法</vt:lpstr>
      <vt:lpstr>4.3.6 以太网帧格式</vt:lpstr>
      <vt:lpstr>4.3.6 以太网帧格式</vt:lpstr>
      <vt:lpstr>4.3.6 以太网帧格式</vt:lpstr>
      <vt:lpstr>4.3.6 以太网帧格式</vt:lpstr>
      <vt:lpstr>4.3.7 以太网信道利用率</vt:lpstr>
      <vt:lpstr>4.3.7 以太网信道利用率</vt:lpstr>
      <vt:lpstr>4.3.8 网卡的作用</vt:lpstr>
      <vt:lpstr>4.3.9 MAC地址</vt:lpstr>
      <vt:lpstr>4.3.9 MAC地址</vt:lpstr>
      <vt:lpstr>4.3.10 实战：查看和更改MAC地址</vt:lpstr>
      <vt:lpstr>4.4扩展以太网</vt:lpstr>
      <vt:lpstr>4.4.1集线器</vt:lpstr>
      <vt:lpstr>4.4.2计算机数量和距离上扩展</vt:lpstr>
      <vt:lpstr>4.4.2计算机数量和距离上扩展</vt:lpstr>
      <vt:lpstr>4.4.3使用网桥优化以太网</vt:lpstr>
      <vt:lpstr>4.4.3使用网桥优化以太网</vt:lpstr>
      <vt:lpstr>4.4.4网桥自动构建MAC地址表</vt:lpstr>
      <vt:lpstr>4.4.4网桥自动构建MAC地址表</vt:lpstr>
      <vt:lpstr>4.4.5多接口网桥--交换机</vt:lpstr>
      <vt:lpstr>4.4.5多接口网桥--交换机</vt:lpstr>
      <vt:lpstr>4.4.5多接口网桥--交换机</vt:lpstr>
      <vt:lpstr>4.4.5多接口网桥--交换机</vt:lpstr>
      <vt:lpstr>4.4.6实战：查看交换机MAC地址表</vt:lpstr>
      <vt:lpstr>4.4.7实战：验证交换机端口安全</vt:lpstr>
      <vt:lpstr>4.4.8实战：验证集线器不安全</vt:lpstr>
      <vt:lpstr>4.4.9生成树协议</vt:lpstr>
      <vt:lpstr>4.4.9生成树协议</vt:lpstr>
      <vt:lpstr>4.4.9生成树协议</vt:lpstr>
      <vt:lpstr>4.4.9生成树协议</vt:lpstr>
      <vt:lpstr>4.4.9生成树协议</vt:lpstr>
      <vt:lpstr>4.5高速以太网</vt:lpstr>
      <vt:lpstr>4.5.1 100M以太网</vt:lpstr>
      <vt:lpstr>4.5.2吉比特以太网</vt:lpstr>
      <vt:lpstr>4.5.2吉比特以太网</vt:lpstr>
      <vt:lpstr>4.5.2吉比特以太网</vt:lpstr>
      <vt:lpstr>4.5.2吉比特以太网</vt:lpstr>
      <vt:lpstr>4.5.3 10吉比特以太网</vt:lpstr>
      <vt:lpstr>4.5.3 10吉比特以太网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han</cp:lastModifiedBy>
  <cp:revision>931</cp:revision>
  <dcterms:created xsi:type="dcterms:W3CDTF">2010-12-10T07:47:22Z</dcterms:created>
  <dcterms:modified xsi:type="dcterms:W3CDTF">2017-02-14T12:45:48Z</dcterms:modified>
</cp:coreProperties>
</file>