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7"/>
  </p:notesMasterIdLst>
  <p:handoutMasterIdLst>
    <p:handoutMasterId r:id="rId68"/>
  </p:handoutMasterIdLst>
  <p:sldIdLst>
    <p:sldId id="485" r:id="rId2"/>
    <p:sldId id="373" r:id="rId3"/>
    <p:sldId id="42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4" r:id="rId26"/>
    <p:sldId id="445" r:id="rId27"/>
    <p:sldId id="446" r:id="rId28"/>
    <p:sldId id="447" r:id="rId29"/>
    <p:sldId id="448" r:id="rId30"/>
    <p:sldId id="449" r:id="rId31"/>
    <p:sldId id="451" r:id="rId32"/>
    <p:sldId id="450" r:id="rId33"/>
    <p:sldId id="452" r:id="rId34"/>
    <p:sldId id="483" r:id="rId35"/>
    <p:sldId id="453" r:id="rId36"/>
    <p:sldId id="454" r:id="rId37"/>
    <p:sldId id="455" r:id="rId38"/>
    <p:sldId id="456" r:id="rId39"/>
    <p:sldId id="457" r:id="rId40"/>
    <p:sldId id="458" r:id="rId41"/>
    <p:sldId id="459" r:id="rId42"/>
    <p:sldId id="460" r:id="rId43"/>
    <p:sldId id="461" r:id="rId44"/>
    <p:sldId id="462" r:id="rId45"/>
    <p:sldId id="484" r:id="rId46"/>
    <p:sldId id="463" r:id="rId47"/>
    <p:sldId id="464" r:id="rId48"/>
    <p:sldId id="465" r:id="rId49"/>
    <p:sldId id="466" r:id="rId50"/>
    <p:sldId id="467" r:id="rId51"/>
    <p:sldId id="468" r:id="rId52"/>
    <p:sldId id="469" r:id="rId53"/>
    <p:sldId id="470" r:id="rId54"/>
    <p:sldId id="471" r:id="rId55"/>
    <p:sldId id="472" r:id="rId56"/>
    <p:sldId id="473" r:id="rId57"/>
    <p:sldId id="474" r:id="rId58"/>
    <p:sldId id="475" r:id="rId59"/>
    <p:sldId id="476" r:id="rId60"/>
    <p:sldId id="477" r:id="rId61"/>
    <p:sldId id="478" r:id="rId62"/>
    <p:sldId id="479" r:id="rId63"/>
    <p:sldId id="480" r:id="rId64"/>
    <p:sldId id="481" r:id="rId65"/>
    <p:sldId id="482"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6" autoAdjust="0"/>
    <p:restoredTop sz="90792" autoAdjust="0"/>
  </p:normalViewPr>
  <p:slideViewPr>
    <p:cSldViewPr>
      <p:cViewPr varScale="1">
        <p:scale>
          <a:sx n="114" d="100"/>
          <a:sy n="114" d="100"/>
        </p:scale>
        <p:origin x="21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56" d="100"/>
          <a:sy n="56" d="100"/>
        </p:scale>
        <p:origin x="285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1857364" y="8686800"/>
            <a:ext cx="2971800" cy="457200"/>
          </a:xfrm>
          <a:prstGeom prst="rect">
            <a:avLst/>
          </a:prstGeom>
        </p:spPr>
        <p:txBody>
          <a:bodyPr vert="horz" lIns="91440" tIns="45720" rIns="91440" bIns="45720" rtlCol="0"/>
          <a:lstStyle>
            <a:lvl1pPr algn="r">
              <a:defRPr sz="1200"/>
            </a:lvl1pPr>
          </a:lstStyle>
          <a:p>
            <a:fld id="{F4C79F0A-F8B0-4DB7-B284-E444BCF4E297}" type="datetimeFigureOut">
              <a:rPr lang="zh-CN" altLang="en-US" smtClean="0"/>
              <a:pPr/>
              <a:t>2017/2/14</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798962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AFFE8FEB-B2FE-44CD-8896-E5B458F3FD0E}" type="datetimeFigureOut">
              <a:rPr lang="zh-CN" altLang="en-US"/>
              <a:pPr>
                <a:defRPr/>
              </a:pPr>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884A4E1-D8BB-4D06-A50D-6835E28B5320}"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93989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a:defRPr/>
            </a:pPr>
            <a:fld id="{E229D944-9215-465B-A932-37C570278C56}"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EA886DC-3D52-4FE3-BF85-F837C02B6816}" type="slidenum">
              <a:rPr lang="zh-CN" altLang="en-US" smtClean="0"/>
              <a:pPr>
                <a:defRPr/>
              </a:pPr>
              <a:t>‹#›</a:t>
            </a:fld>
            <a:endParaRPr lang="zh-CN" altLang="en-US"/>
          </a:p>
        </p:txBody>
      </p:sp>
    </p:spTree>
    <p:extLst>
      <p:ext uri="{BB962C8B-B14F-4D97-AF65-F5344CB8AC3E}">
        <p14:creationId xmlns:p14="http://schemas.microsoft.com/office/powerpoint/2010/main" val="12089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26F98E12-335E-454B-8BFA-0691BA035ACA}"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F41980A-DD5A-4DB1-8FC4-399D2BA121D5}" type="slidenum">
              <a:rPr lang="zh-CN" altLang="en-US" smtClean="0"/>
              <a:pPr>
                <a:defRPr/>
              </a:pPr>
              <a:t>‹#›</a:t>
            </a:fld>
            <a:endParaRPr lang="zh-CN" altLang="en-US"/>
          </a:p>
        </p:txBody>
      </p:sp>
    </p:spTree>
    <p:extLst>
      <p:ext uri="{BB962C8B-B14F-4D97-AF65-F5344CB8AC3E}">
        <p14:creationId xmlns:p14="http://schemas.microsoft.com/office/powerpoint/2010/main" val="1906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57645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1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67544" y="116632"/>
            <a:ext cx="8229600" cy="490066"/>
          </a:xfrm>
        </p:spPr>
        <p:txBody>
          <a:bodyPr/>
          <a:lstStyle>
            <a:lvl1pPr algn="l">
              <a:defRPr sz="3600" b="1">
                <a:solidFill>
                  <a:schemeClr val="bg1"/>
                </a:solidFill>
              </a:defRPr>
            </a:lvl1pPr>
          </a:lstStyle>
          <a:p>
            <a:r>
              <a:rPr lang="zh-CN" altLang="en-US"/>
              <a:t>单击此处编辑母版标题样式</a:t>
            </a:r>
          </a:p>
        </p:txBody>
      </p:sp>
      <p:sp>
        <p:nvSpPr>
          <p:cNvPr id="7" name="内容占位符 2"/>
          <p:cNvSpPr>
            <a:spLocks noGrp="1"/>
          </p:cNvSpPr>
          <p:nvPr>
            <p:ph idx="1"/>
          </p:nvPr>
        </p:nvSpPr>
        <p:spPr>
          <a:xfrm>
            <a:off x="395536" y="1124744"/>
            <a:ext cx="8229600" cy="4525963"/>
          </a:xfrm>
        </p:spPr>
        <p:txBody>
          <a:bodyPr/>
          <a:lstStyle>
            <a:lvl1pPr marL="342900" indent="-342900">
              <a:lnSpc>
                <a:spcPct val="150000"/>
              </a:lnSpc>
              <a:buClr>
                <a:srgbClr val="002060"/>
              </a:buClr>
              <a:buFont typeface="Wingdings" panose="05000000000000000000" pitchFamily="2" charset="2"/>
              <a:buChar char="n"/>
              <a:defRPr/>
            </a:lvl1pPr>
            <a:lvl2pPr marL="742950" indent="-285750">
              <a:lnSpc>
                <a:spcPct val="150000"/>
              </a:lnSpc>
              <a:spcBef>
                <a:spcPts val="600"/>
              </a:spcBef>
              <a:spcAft>
                <a:spcPts val="600"/>
              </a:spcAft>
              <a:buClr>
                <a:schemeClr val="tx2">
                  <a:lumMod val="75000"/>
                </a:schemeClr>
              </a:buClr>
              <a:buSzPct val="50000"/>
              <a:buFont typeface="Wingdings" panose="05000000000000000000"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386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9CA3A77D-823D-48D3-A755-3744EBA39511}"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269E723-BC6C-4ED8-9BE1-1F179F6B24E3}" type="slidenum">
              <a:rPr lang="zh-CN" altLang="en-US" smtClean="0"/>
              <a:pPr>
                <a:defRPr/>
              </a:pPr>
              <a:t>‹#›</a:t>
            </a:fld>
            <a:endParaRPr lang="zh-CN" altLang="en-US"/>
          </a:p>
        </p:txBody>
      </p:sp>
    </p:spTree>
    <p:extLst>
      <p:ext uri="{BB962C8B-B14F-4D97-AF65-F5344CB8AC3E}">
        <p14:creationId xmlns:p14="http://schemas.microsoft.com/office/powerpoint/2010/main" val="15576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D33A3815-A536-4BB9-A1D1-8BC5DB98DF7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5C862E5-AA46-4A4F-9C1C-33AF64129592}" type="slidenum">
              <a:rPr lang="zh-CN" altLang="en-US" smtClean="0"/>
              <a:pPr>
                <a:defRPr/>
              </a:pPr>
              <a:t>‹#›</a:t>
            </a:fld>
            <a:endParaRPr lang="zh-CN" altLang="en-US"/>
          </a:p>
        </p:txBody>
      </p:sp>
    </p:spTree>
    <p:extLst>
      <p:ext uri="{BB962C8B-B14F-4D97-AF65-F5344CB8AC3E}">
        <p14:creationId xmlns:p14="http://schemas.microsoft.com/office/powerpoint/2010/main" val="130928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B65A4913-41A6-4DB7-99EC-D1785E6884C2}"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44EADF3-6401-4255-AA19-5BE2F3D30D68}" type="slidenum">
              <a:rPr lang="zh-CN" altLang="en-US" smtClean="0"/>
              <a:pPr>
                <a:defRPr/>
              </a:pPr>
              <a:t>‹#›</a:t>
            </a:fld>
            <a:endParaRPr lang="zh-CN" altLang="en-US"/>
          </a:p>
        </p:txBody>
      </p:sp>
    </p:spTree>
    <p:extLst>
      <p:ext uri="{BB962C8B-B14F-4D97-AF65-F5344CB8AC3E}">
        <p14:creationId xmlns:p14="http://schemas.microsoft.com/office/powerpoint/2010/main" val="914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D943FF61-E92C-4177-B6D5-DB2A5A2089D1}" type="datetimeFigureOut">
              <a:rPr lang="zh-CN" altLang="en-US" smtClean="0"/>
              <a:pPr>
                <a:defRPr/>
              </a:pPr>
              <a:t>2017/2/14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ED6F58D-0797-4AD0-B004-02BF488D14D9}" type="slidenum">
              <a:rPr lang="zh-CN" altLang="en-US" smtClean="0"/>
              <a:pPr>
                <a:defRPr/>
              </a:pPr>
              <a:t>‹#›</a:t>
            </a:fld>
            <a:endParaRPr lang="zh-CN" altLang="en-US"/>
          </a:p>
        </p:txBody>
      </p:sp>
    </p:spTree>
    <p:extLst>
      <p:ext uri="{BB962C8B-B14F-4D97-AF65-F5344CB8AC3E}">
        <p14:creationId xmlns:p14="http://schemas.microsoft.com/office/powerpoint/2010/main" val="188621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21A3A19-6222-442F-B708-08616CF24DB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6347588-549D-4050-ABB4-AF101263FCD5}" type="slidenum">
              <a:rPr lang="zh-CN" altLang="en-US" smtClean="0"/>
              <a:pPr>
                <a:defRPr/>
              </a:pPr>
              <a:t>‹#›</a:t>
            </a:fld>
            <a:endParaRPr lang="zh-CN" altLang="en-US"/>
          </a:p>
        </p:txBody>
      </p:sp>
    </p:spTree>
    <p:extLst>
      <p:ext uri="{BB962C8B-B14F-4D97-AF65-F5344CB8AC3E}">
        <p14:creationId xmlns:p14="http://schemas.microsoft.com/office/powerpoint/2010/main" val="27043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0AE2C77-2161-4682-8AF6-A04B4CAA1D2E}" type="datetimeFigureOut">
              <a:rPr lang="zh-CN" altLang="en-US" smtClean="0"/>
              <a:pPr>
                <a:defRPr/>
              </a:pPr>
              <a:t>2017/2/14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1DAC281-8E6F-4CE5-BE4E-9709F55EBF89}" type="slidenum">
              <a:rPr lang="zh-CN" altLang="en-US" smtClean="0"/>
              <a:pPr>
                <a:defRPr/>
              </a:pPr>
              <a:t>‹#›</a:t>
            </a:fld>
            <a:endParaRPr lang="zh-CN" altLang="en-US"/>
          </a:p>
        </p:txBody>
      </p:sp>
    </p:spTree>
    <p:extLst>
      <p:ext uri="{BB962C8B-B14F-4D97-AF65-F5344CB8AC3E}">
        <p14:creationId xmlns:p14="http://schemas.microsoft.com/office/powerpoint/2010/main" val="30395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0CD32B-A7FD-4CB8-ADB8-B15CB4DCAC9A}"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1F9FC-96B0-4C23-959A-42ACFB335BC1}" type="slidenum">
              <a:rPr lang="zh-CN" altLang="en-US" smtClean="0"/>
              <a:pPr>
                <a:defRPr/>
              </a:pPr>
              <a:t>‹#›</a:t>
            </a:fld>
            <a:endParaRPr lang="zh-CN" altLang="en-US"/>
          </a:p>
        </p:txBody>
      </p:sp>
    </p:spTree>
    <p:extLst>
      <p:ext uri="{BB962C8B-B14F-4D97-AF65-F5344CB8AC3E}">
        <p14:creationId xmlns:p14="http://schemas.microsoft.com/office/powerpoint/2010/main" val="36971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C5C0D8-F11B-4995-BC57-A01BBC80A2AC}"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F3E12E-8A8C-4943-B7AE-D365BFE2010E}" type="slidenum">
              <a:rPr lang="zh-CN" altLang="en-US" smtClean="0"/>
              <a:pPr>
                <a:defRPr/>
              </a:pPr>
              <a:t>‹#›</a:t>
            </a:fld>
            <a:endParaRPr lang="zh-CN" altLang="en-US"/>
          </a:p>
        </p:txBody>
      </p:sp>
    </p:spTree>
    <p:extLst>
      <p:ext uri="{BB962C8B-B14F-4D97-AF65-F5344CB8AC3E}">
        <p14:creationId xmlns:p14="http://schemas.microsoft.com/office/powerpoint/2010/main" val="12436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303110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baike.so.com/doc/4915223-5133919.html" TargetMode="External"/><Relationship Id="rId2" Type="http://schemas.openxmlformats.org/officeDocument/2006/relationships/hyperlink" Target="http://baike.so.com/doc/5331327-5566564.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6.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619" y="2996952"/>
            <a:ext cx="3401893" cy="646331"/>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购买本书，加韩立刚老师微信</a:t>
            </a:r>
            <a:endParaRPr lang="en-US" altLang="zh-CN" b="1" dirty="0">
              <a:solidFill>
                <a:schemeClr val="bg1"/>
              </a:solidFill>
              <a:latin typeface="微软雅黑" pitchFamily="34" charset="-122"/>
              <a:ea typeface="微软雅黑" pitchFamily="34" charset="-122"/>
            </a:endParaRPr>
          </a:p>
          <a:p>
            <a:pPr>
              <a:defRPr/>
            </a:pPr>
            <a:r>
              <a:rPr lang="zh-CN" altLang="en-US" b="1" dirty="0">
                <a:solidFill>
                  <a:schemeClr val="bg1"/>
                </a:solidFill>
                <a:latin typeface="微软雅黑" pitchFamily="34" charset="-122"/>
                <a:ea typeface="微软雅黑" pitchFamily="34" charset="-122"/>
              </a:rPr>
              <a:t>微信号：</a:t>
            </a:r>
            <a:r>
              <a:rPr lang="en-US" altLang="zh-CN" b="1" dirty="0">
                <a:solidFill>
                  <a:schemeClr val="bg1"/>
                </a:solidFill>
                <a:latin typeface="微软雅黑" pitchFamily="34" charset="-122"/>
                <a:ea typeface="微软雅黑" pitchFamily="34" charset="-122"/>
              </a:rPr>
              <a:t>hanligangdongqing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85" y="2279455"/>
            <a:ext cx="3953539" cy="4221088"/>
          </a:xfrm>
          <a:prstGeom prst="rect">
            <a:avLst/>
          </a:prstGeom>
        </p:spPr>
      </p:pic>
    </p:spTree>
    <p:extLst>
      <p:ext uri="{BB962C8B-B14F-4D97-AF65-F5344CB8AC3E}">
        <p14:creationId xmlns:p14="http://schemas.microsoft.com/office/powerpoint/2010/main" val="42412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712368" y="3041088"/>
            <a:ext cx="6840760" cy="3456384"/>
          </a:xfrm>
          <a:prstGeom prst="rect">
            <a:avLst/>
          </a:prstGeom>
          <a:noFill/>
          <a:ln>
            <a:noFill/>
          </a:ln>
        </p:spPr>
      </p:pic>
      <p:sp>
        <p:nvSpPr>
          <p:cNvPr id="2" name="标题 1"/>
          <p:cNvSpPr>
            <a:spLocks noGrp="1"/>
          </p:cNvSpPr>
          <p:nvPr>
            <p:ph type="title"/>
          </p:nvPr>
        </p:nvSpPr>
        <p:spPr/>
        <p:txBody>
          <a:bodyPr>
            <a:normAutofit fontScale="90000"/>
          </a:bodyPr>
          <a:lstStyle/>
          <a:p>
            <a:r>
              <a:rPr lang="en-US" altLang="zh-CN" dirty="0"/>
              <a:t>5.2.2 IP</a:t>
            </a:r>
            <a:r>
              <a:rPr lang="zh-CN" altLang="zh-CN" dirty="0"/>
              <a:t>地址的组成</a:t>
            </a:r>
            <a:endParaRPr lang="zh-CN" altLang="en-US" dirty="0"/>
          </a:p>
        </p:txBody>
      </p:sp>
      <p:sp>
        <p:nvSpPr>
          <p:cNvPr id="3" name="内容占位符 2"/>
          <p:cNvSpPr>
            <a:spLocks noGrp="1"/>
          </p:cNvSpPr>
          <p:nvPr>
            <p:ph idx="1"/>
          </p:nvPr>
        </p:nvSpPr>
        <p:spPr>
          <a:xfrm>
            <a:off x="323528" y="764704"/>
            <a:ext cx="8229600" cy="4525963"/>
          </a:xfrm>
        </p:spPr>
        <p:txBody>
          <a:bodyPr/>
          <a:lstStyle/>
          <a:p>
            <a:r>
              <a:rPr lang="zh-CN" altLang="zh-CN" sz="1800" dirty="0"/>
              <a:t>计算机的</a:t>
            </a:r>
            <a:r>
              <a:rPr lang="en-US" altLang="zh-CN" sz="1800" dirty="0"/>
              <a:t>IP</a:t>
            </a:r>
            <a:r>
              <a:rPr lang="zh-CN" altLang="zh-CN" sz="1800" dirty="0"/>
              <a:t>地址也有两部分组成，一部分为网络标识，一部分为主机标识，同一网段的计算机网络部分相同，路由器连接不同网段，负责不同网段之间的数据转发，交换机连接的是同一网段的计算机。</a:t>
            </a:r>
            <a:endParaRPr lang="en-US" altLang="zh-CN" sz="1800" dirty="0"/>
          </a:p>
          <a:p>
            <a:r>
              <a:rPr lang="zh-CN" altLang="zh-CN" sz="1800" dirty="0"/>
              <a:t>计算机在和其他计算机通信之前，首先要判断目标</a:t>
            </a:r>
            <a:r>
              <a:rPr lang="en-US" altLang="zh-CN" sz="1800" dirty="0"/>
              <a:t>IP</a:t>
            </a:r>
            <a:r>
              <a:rPr lang="zh-CN" altLang="zh-CN" sz="1800" dirty="0"/>
              <a:t>地址和自己的</a:t>
            </a:r>
            <a:r>
              <a:rPr lang="en-US" altLang="zh-CN" sz="1800" dirty="0"/>
              <a:t>IP</a:t>
            </a:r>
            <a:r>
              <a:rPr lang="zh-CN" altLang="zh-CN" sz="1800" dirty="0"/>
              <a:t>地址是否在一个网段，这决定了数据链层的目标</a:t>
            </a:r>
            <a:r>
              <a:rPr lang="en-US" altLang="zh-CN" sz="1800" dirty="0"/>
              <a:t>MAC</a:t>
            </a:r>
            <a:r>
              <a:rPr lang="zh-CN" altLang="zh-CN" sz="1800" dirty="0"/>
              <a:t>地址是目标计算机的还是路由器接口的</a:t>
            </a:r>
            <a:r>
              <a:rPr lang="en-US" altLang="zh-CN" sz="1800" dirty="0"/>
              <a:t>MAC</a:t>
            </a:r>
            <a:r>
              <a:rPr lang="zh-CN" altLang="zh-CN" sz="1800" dirty="0"/>
              <a:t>地址。</a:t>
            </a:r>
          </a:p>
          <a:p>
            <a:endParaRPr lang="zh-CN" altLang="en-US" dirty="0"/>
          </a:p>
        </p:txBody>
      </p:sp>
    </p:spTree>
    <p:extLst>
      <p:ext uri="{BB962C8B-B14F-4D97-AF65-F5344CB8AC3E}">
        <p14:creationId xmlns:p14="http://schemas.microsoft.com/office/powerpoint/2010/main" val="171424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5.2.3 IP</a:t>
            </a:r>
            <a:r>
              <a:rPr lang="zh-CN" altLang="zh-CN" dirty="0"/>
              <a:t>地址格式</a:t>
            </a:r>
          </a:p>
        </p:txBody>
      </p:sp>
      <p:sp>
        <p:nvSpPr>
          <p:cNvPr id="3" name="内容占位符 2"/>
          <p:cNvSpPr>
            <a:spLocks noGrp="1"/>
          </p:cNvSpPr>
          <p:nvPr>
            <p:ph idx="1"/>
          </p:nvPr>
        </p:nvSpPr>
        <p:spPr>
          <a:xfrm>
            <a:off x="395536" y="1124744"/>
            <a:ext cx="8229600" cy="5400600"/>
          </a:xfrm>
        </p:spPr>
        <p:txBody>
          <a:bodyPr/>
          <a:lstStyle/>
          <a:p>
            <a:r>
              <a:rPr lang="en-US" altLang="zh-CN" dirty="0"/>
              <a:t>IP</a:t>
            </a:r>
            <a:r>
              <a:rPr lang="zh-CN" altLang="zh-CN" dirty="0"/>
              <a:t>地址用</a:t>
            </a:r>
            <a:r>
              <a:rPr lang="en-US" altLang="zh-CN" dirty="0"/>
              <a:t>32</a:t>
            </a:r>
            <a:r>
              <a:rPr lang="zh-CN" altLang="zh-CN" dirty="0"/>
              <a:t>位二进制来表示，也就是</a:t>
            </a:r>
            <a:r>
              <a:rPr lang="en-US" altLang="zh-CN" dirty="0"/>
              <a:t>32</a:t>
            </a:r>
            <a:r>
              <a:rPr lang="zh-CN" altLang="zh-CN" dirty="0"/>
              <a:t>比特，换算成字节，就是</a:t>
            </a:r>
            <a:r>
              <a:rPr lang="en-US" altLang="zh-CN" dirty="0"/>
              <a:t>4</a:t>
            </a:r>
            <a:r>
              <a:rPr lang="zh-CN" altLang="zh-CN" dirty="0"/>
              <a:t>个字节。</a:t>
            </a:r>
            <a:endParaRPr lang="en-US" altLang="zh-CN" dirty="0"/>
          </a:p>
          <a:p>
            <a:r>
              <a:rPr lang="zh-CN" altLang="zh-CN" dirty="0"/>
              <a:t>这些位通常被分割为</a:t>
            </a:r>
            <a:r>
              <a:rPr lang="en-US" altLang="zh-CN" dirty="0"/>
              <a:t>4</a:t>
            </a:r>
            <a:r>
              <a:rPr lang="zh-CN" altLang="zh-CN" dirty="0"/>
              <a:t>个部分，每一部分</a:t>
            </a:r>
            <a:r>
              <a:rPr lang="en-US" altLang="zh-CN" dirty="0"/>
              <a:t>8</a:t>
            </a:r>
            <a:r>
              <a:rPr lang="zh-CN" altLang="zh-CN" dirty="0"/>
              <a:t>位二进制，中间使用符号“</a:t>
            </a:r>
            <a:r>
              <a:rPr lang="en-US" altLang="zh-CN" dirty="0"/>
              <a:t>.</a:t>
            </a:r>
            <a:r>
              <a:rPr lang="zh-CN" altLang="zh-CN" dirty="0"/>
              <a:t>”分开，分成</a:t>
            </a:r>
            <a:r>
              <a:rPr lang="en-US" altLang="zh-CN" dirty="0"/>
              <a:t>4</a:t>
            </a:r>
            <a:r>
              <a:rPr lang="zh-CN" altLang="zh-CN" dirty="0"/>
              <a:t>部分的二进制地址，</a:t>
            </a:r>
            <a:r>
              <a:rPr lang="en-US" altLang="zh-CN" dirty="0"/>
              <a:t>10101100.00010000.00011110.00111000</a:t>
            </a:r>
            <a:r>
              <a:rPr lang="zh-CN" altLang="zh-CN" dirty="0"/>
              <a:t>，</a:t>
            </a:r>
            <a:r>
              <a:rPr lang="en-US" altLang="zh-CN" dirty="0"/>
              <a:t> IP</a:t>
            </a:r>
            <a:r>
              <a:rPr lang="zh-CN" altLang="zh-CN" dirty="0"/>
              <a:t>地址经常被写成十进制的形式，于是，上面的</a:t>
            </a:r>
            <a:r>
              <a:rPr lang="en-US" altLang="zh-CN" dirty="0"/>
              <a:t>IP</a:t>
            </a:r>
            <a:r>
              <a:rPr lang="zh-CN" altLang="zh-CN" dirty="0"/>
              <a:t>地址可以表示为“</a:t>
            </a:r>
            <a:r>
              <a:rPr lang="en-US" altLang="zh-CN" dirty="0"/>
              <a:t>172.16.30.56</a:t>
            </a:r>
            <a:r>
              <a:rPr lang="zh-CN" altLang="zh-CN" dirty="0"/>
              <a:t>”。</a:t>
            </a:r>
            <a:r>
              <a:rPr lang="en-US" altLang="zh-CN" dirty="0"/>
              <a:t>IP</a:t>
            </a:r>
            <a:r>
              <a:rPr lang="zh-CN" altLang="zh-CN" dirty="0"/>
              <a:t>地址的这种表示法叫做“点分十进制表示法”，</a:t>
            </a:r>
            <a:endParaRPr lang="zh-CN" altLang="en-US" dirty="0"/>
          </a:p>
        </p:txBody>
      </p:sp>
    </p:spTree>
    <p:extLst>
      <p:ext uri="{BB962C8B-B14F-4D97-AF65-F5344CB8AC3E}">
        <p14:creationId xmlns:p14="http://schemas.microsoft.com/office/powerpoint/2010/main" val="50843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5.2.3 IP</a:t>
            </a:r>
            <a:r>
              <a:rPr lang="zh-CN" altLang="zh-CN" dirty="0"/>
              <a:t>地址格式</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7784" y="1495078"/>
            <a:ext cx="5328592" cy="4968552"/>
          </a:xfrm>
          <a:prstGeom prst="rect">
            <a:avLst/>
          </a:prstGeom>
          <a:noFill/>
          <a:ln>
            <a:noFill/>
          </a:ln>
        </p:spPr>
      </p:pic>
      <p:sp>
        <p:nvSpPr>
          <p:cNvPr id="5" name="内容占位符 2"/>
          <p:cNvSpPr txBox="1">
            <a:spLocks/>
          </p:cNvSpPr>
          <p:nvPr/>
        </p:nvSpPr>
        <p:spPr>
          <a:xfrm>
            <a:off x="395536" y="836712"/>
            <a:ext cx="8229600" cy="5400600"/>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本书为了方便说明，将</a:t>
            </a:r>
            <a:r>
              <a:rPr lang="en-US" altLang="zh-CN" dirty="0"/>
              <a:t>IP</a:t>
            </a:r>
            <a:r>
              <a:rPr lang="zh-CN" altLang="en-US" dirty="0"/>
              <a:t>地址分为第</a:t>
            </a:r>
            <a:r>
              <a:rPr lang="en-US" altLang="zh-CN" dirty="0"/>
              <a:t>1</a:t>
            </a:r>
            <a:r>
              <a:rPr lang="zh-CN" altLang="en-US" dirty="0"/>
              <a:t>部分，第</a:t>
            </a:r>
            <a:r>
              <a:rPr lang="en-US" altLang="zh-CN" dirty="0"/>
              <a:t>2</a:t>
            </a:r>
            <a:r>
              <a:rPr lang="zh-CN" altLang="en-US" dirty="0"/>
              <a:t>部分、第</a:t>
            </a:r>
            <a:r>
              <a:rPr lang="en-US" altLang="zh-CN" dirty="0"/>
              <a:t>3</a:t>
            </a:r>
            <a:r>
              <a:rPr lang="zh-CN" altLang="en-US" dirty="0"/>
              <a:t>部分和第</a:t>
            </a:r>
            <a:r>
              <a:rPr lang="en-US" altLang="zh-CN" dirty="0"/>
              <a:t>4</a:t>
            </a:r>
            <a:r>
              <a:rPr lang="zh-CN" altLang="en-US" dirty="0"/>
              <a:t>部分。</a:t>
            </a:r>
            <a:endParaRPr lang="en-US" altLang="zh-CN" dirty="0"/>
          </a:p>
        </p:txBody>
      </p:sp>
    </p:spTree>
    <p:extLst>
      <p:ext uri="{BB962C8B-B14F-4D97-AF65-F5344CB8AC3E}">
        <p14:creationId xmlns:p14="http://schemas.microsoft.com/office/powerpoint/2010/main" val="791634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5.2.4</a:t>
            </a:r>
            <a:r>
              <a:rPr lang="zh-CN" altLang="zh-CN" dirty="0"/>
              <a:t>子网掩码的作用</a:t>
            </a:r>
            <a:endParaRPr lang="zh-CN" altLang="en-US" dirty="0"/>
          </a:p>
        </p:txBody>
      </p:sp>
      <p:sp>
        <p:nvSpPr>
          <p:cNvPr id="3" name="内容占位符 2"/>
          <p:cNvSpPr>
            <a:spLocks noGrp="1"/>
          </p:cNvSpPr>
          <p:nvPr>
            <p:ph idx="1"/>
          </p:nvPr>
        </p:nvSpPr>
        <p:spPr>
          <a:xfrm>
            <a:off x="467544" y="764704"/>
            <a:ext cx="8229600" cy="2406998"/>
          </a:xfrm>
        </p:spPr>
        <p:txBody>
          <a:bodyPr/>
          <a:lstStyle/>
          <a:p>
            <a:r>
              <a:rPr lang="zh-CN" altLang="zh-CN" dirty="0"/>
              <a:t>子网掩码（</a:t>
            </a:r>
            <a:r>
              <a:rPr lang="en-US" altLang="zh-CN" dirty="0"/>
              <a:t>Subnet Mask</a:t>
            </a:r>
            <a:r>
              <a:rPr lang="zh-CN" altLang="zh-CN" dirty="0"/>
              <a:t>）又叫网络掩码、地址掩码，它是一种用来指明一个</a:t>
            </a:r>
            <a:r>
              <a:rPr lang="en-US" altLang="zh-CN" dirty="0"/>
              <a:t>IP</a:t>
            </a:r>
            <a:r>
              <a:rPr lang="zh-CN" altLang="zh-CN" dirty="0"/>
              <a:t>地址的哪些位标识的是主机所在的子网以及哪些位标识的是主机的位掩码。子网掩码只有一个作用，就是将某个</a:t>
            </a:r>
            <a:r>
              <a:rPr lang="en-US" altLang="zh-CN" dirty="0"/>
              <a:t>IP</a:t>
            </a:r>
            <a:r>
              <a:rPr lang="zh-CN" altLang="zh-CN" dirty="0"/>
              <a:t>地址划分成网络地址和主机地址两部分。</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51520" y="2852936"/>
            <a:ext cx="3960440" cy="4005064"/>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852936"/>
            <a:ext cx="4269160" cy="4005064"/>
          </a:xfrm>
          <a:prstGeom prst="rect">
            <a:avLst/>
          </a:prstGeom>
          <a:noFill/>
          <a:ln>
            <a:noFill/>
          </a:ln>
        </p:spPr>
      </p:pic>
    </p:spTree>
    <p:extLst>
      <p:ext uri="{BB962C8B-B14F-4D97-AF65-F5344CB8AC3E}">
        <p14:creationId xmlns:p14="http://schemas.microsoft.com/office/powerpoint/2010/main" val="304374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5.2.4</a:t>
            </a:r>
            <a:r>
              <a:rPr lang="zh-CN" altLang="zh-CN" dirty="0"/>
              <a:t>子网掩码的作用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496" y="1125538"/>
            <a:ext cx="7365183" cy="4525962"/>
          </a:xfrm>
          <a:prstGeom prst="rect">
            <a:avLst/>
          </a:prstGeom>
          <a:noFill/>
          <a:ln>
            <a:noFill/>
          </a:ln>
        </p:spPr>
      </p:pic>
    </p:spTree>
    <p:extLst>
      <p:ext uri="{BB962C8B-B14F-4D97-AF65-F5344CB8AC3E}">
        <p14:creationId xmlns:p14="http://schemas.microsoft.com/office/powerpoint/2010/main" val="267598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5.2.4</a:t>
            </a:r>
            <a:r>
              <a:rPr lang="zh-CN" altLang="zh-CN" dirty="0"/>
              <a:t>子网掩码的作用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3329708"/>
            <a:ext cx="9036496" cy="2952328"/>
          </a:xfrm>
          <a:prstGeom prst="rect">
            <a:avLst/>
          </a:prstGeom>
          <a:noFill/>
          <a:ln>
            <a:noFill/>
          </a:ln>
        </p:spPr>
      </p:pic>
      <p:sp>
        <p:nvSpPr>
          <p:cNvPr id="6" name="内容占位符 2"/>
          <p:cNvSpPr txBox="1">
            <a:spLocks/>
          </p:cNvSpPr>
          <p:nvPr/>
        </p:nvSpPr>
        <p:spPr>
          <a:xfrm>
            <a:off x="467544" y="764704"/>
            <a:ext cx="8229600" cy="2406998"/>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zh-CN" dirty="0"/>
              <a:t>同一个网段的中的计算机子网掩码相同，计算机的网关就就是到其他网段的出口，也就是路由器接口地址。路由器接口使用的地址可以是本网段中任何一个地址，不过通常使用该网段的第一个可用的地址或最后一个可用的地址，这是为了尽可能避免和网络中的计算机地址冲突。</a:t>
            </a:r>
          </a:p>
          <a:p>
            <a:pPr fontAlgn="auto">
              <a:spcAft>
                <a:spcPts val="0"/>
              </a:spcAft>
            </a:pPr>
            <a:endParaRPr lang="zh-CN" altLang="en-US" dirty="0"/>
          </a:p>
        </p:txBody>
      </p:sp>
    </p:spTree>
    <p:extLst>
      <p:ext uri="{BB962C8B-B14F-4D97-AF65-F5344CB8AC3E}">
        <p14:creationId xmlns:p14="http://schemas.microsoft.com/office/powerpoint/2010/main" val="349856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5.3 IP</a:t>
            </a:r>
            <a:r>
              <a:rPr lang="zh-CN" altLang="zh-CN" dirty="0"/>
              <a:t>地址分类</a:t>
            </a:r>
            <a:endParaRPr lang="zh-CN" altLang="en-US" dirty="0"/>
          </a:p>
        </p:txBody>
      </p:sp>
      <p:sp>
        <p:nvSpPr>
          <p:cNvPr id="3" name="内容占位符 2"/>
          <p:cNvSpPr>
            <a:spLocks noGrp="1"/>
          </p:cNvSpPr>
          <p:nvPr>
            <p:ph idx="1"/>
          </p:nvPr>
        </p:nvSpPr>
        <p:spPr/>
        <p:txBody>
          <a:bodyPr/>
          <a:lstStyle/>
          <a:p>
            <a:r>
              <a:rPr lang="en-US" altLang="zh-CN" b="1" dirty="0"/>
              <a:t>5.3.1 A</a:t>
            </a:r>
            <a:r>
              <a:rPr lang="zh-CN" altLang="zh-CN" b="1" dirty="0"/>
              <a:t>类地址</a:t>
            </a:r>
          </a:p>
          <a:p>
            <a:r>
              <a:rPr lang="en-US" altLang="zh-CN" b="1" dirty="0"/>
              <a:t>5.3.2 B</a:t>
            </a:r>
            <a:r>
              <a:rPr lang="zh-CN" altLang="zh-CN" b="1" dirty="0"/>
              <a:t>类地址</a:t>
            </a:r>
          </a:p>
          <a:p>
            <a:r>
              <a:rPr lang="en-US" altLang="zh-CN" b="1" dirty="0"/>
              <a:t>5.3.3 C</a:t>
            </a:r>
            <a:r>
              <a:rPr lang="zh-CN" altLang="zh-CN" b="1" dirty="0"/>
              <a:t>类地址</a:t>
            </a:r>
          </a:p>
          <a:p>
            <a:r>
              <a:rPr lang="en-US" altLang="zh-CN" b="1" dirty="0"/>
              <a:t>5.3.4 D</a:t>
            </a:r>
            <a:r>
              <a:rPr lang="zh-CN" altLang="zh-CN" b="1" dirty="0"/>
              <a:t>类和</a:t>
            </a:r>
            <a:r>
              <a:rPr lang="en-US" altLang="zh-CN" b="1" dirty="0"/>
              <a:t>E</a:t>
            </a:r>
            <a:r>
              <a:rPr lang="zh-CN" altLang="zh-CN" b="1" dirty="0"/>
              <a:t>类地址</a:t>
            </a:r>
          </a:p>
          <a:p>
            <a:r>
              <a:rPr lang="en-US" altLang="zh-CN" b="1" dirty="0"/>
              <a:t>5.3.5</a:t>
            </a:r>
            <a:r>
              <a:rPr lang="zh-CN" altLang="zh-CN" b="1" dirty="0"/>
              <a:t>保留的</a:t>
            </a:r>
            <a:r>
              <a:rPr lang="en-US" altLang="zh-CN" b="1" dirty="0"/>
              <a:t>IP</a:t>
            </a:r>
            <a:r>
              <a:rPr lang="zh-CN" altLang="zh-CN" b="1" dirty="0"/>
              <a:t>地址</a:t>
            </a:r>
          </a:p>
          <a:p>
            <a:r>
              <a:rPr lang="en-US" altLang="zh-CN" b="1" dirty="0"/>
              <a:t>5.3.6</a:t>
            </a:r>
            <a:r>
              <a:rPr lang="zh-CN" altLang="zh-CN" b="1" dirty="0"/>
              <a:t>实战：本地环回地址</a:t>
            </a:r>
          </a:p>
          <a:p>
            <a:r>
              <a:rPr lang="en-US" altLang="zh-CN" b="1" dirty="0"/>
              <a:t>5.3.7</a:t>
            </a:r>
            <a:r>
              <a:rPr lang="zh-CN" altLang="zh-CN" b="1" dirty="0"/>
              <a:t>实战：给本网段发送广播</a:t>
            </a:r>
          </a:p>
          <a:p>
            <a:endParaRPr lang="zh-CN" altLang="en-US" dirty="0"/>
          </a:p>
        </p:txBody>
      </p:sp>
    </p:spTree>
    <p:extLst>
      <p:ext uri="{BB962C8B-B14F-4D97-AF65-F5344CB8AC3E}">
        <p14:creationId xmlns:p14="http://schemas.microsoft.com/office/powerpoint/2010/main" val="4032598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5.3.1 A</a:t>
            </a:r>
            <a:r>
              <a:rPr lang="zh-CN" altLang="zh-CN"/>
              <a:t>类地址</a:t>
            </a:r>
          </a:p>
        </p:txBody>
      </p:sp>
      <p:sp>
        <p:nvSpPr>
          <p:cNvPr id="3" name="内容占位符 2"/>
          <p:cNvSpPr>
            <a:spLocks noGrp="1"/>
          </p:cNvSpPr>
          <p:nvPr>
            <p:ph idx="1"/>
          </p:nvPr>
        </p:nvSpPr>
        <p:spPr>
          <a:xfrm>
            <a:off x="395536" y="836712"/>
            <a:ext cx="8229600" cy="4525963"/>
          </a:xfrm>
        </p:spPr>
        <p:txBody>
          <a:bodyPr/>
          <a:lstStyle/>
          <a:p>
            <a:r>
              <a:rPr lang="zh-CN" altLang="zh-CN" dirty="0"/>
              <a:t>网络地址的最高位是</a:t>
            </a:r>
            <a:r>
              <a:rPr lang="en-US" altLang="zh-CN" dirty="0"/>
              <a:t>0</a:t>
            </a:r>
            <a:r>
              <a:rPr lang="zh-CN" altLang="zh-CN" dirty="0"/>
              <a:t>的地址为</a:t>
            </a:r>
            <a:r>
              <a:rPr lang="en-US" altLang="zh-CN" dirty="0"/>
              <a:t>A</a:t>
            </a:r>
            <a:r>
              <a:rPr lang="zh-CN" altLang="zh-CN" dirty="0"/>
              <a:t>类地址。网络</a:t>
            </a:r>
            <a:r>
              <a:rPr lang="en-US" altLang="zh-CN" dirty="0"/>
              <a:t>ID</a:t>
            </a:r>
            <a:r>
              <a:rPr lang="zh-CN" altLang="zh-CN" dirty="0"/>
              <a:t>是</a:t>
            </a:r>
            <a:r>
              <a:rPr lang="en-US" altLang="zh-CN" dirty="0"/>
              <a:t>0</a:t>
            </a:r>
            <a:r>
              <a:rPr lang="zh-CN" altLang="zh-CN" dirty="0"/>
              <a:t>不能用，</a:t>
            </a:r>
            <a:r>
              <a:rPr lang="en-US" altLang="zh-CN" dirty="0"/>
              <a:t>127</a:t>
            </a:r>
            <a:r>
              <a:rPr lang="zh-CN" altLang="zh-CN" dirty="0"/>
              <a:t>作为保留网段，因此</a:t>
            </a:r>
            <a:r>
              <a:rPr lang="en-US" altLang="zh-CN" dirty="0"/>
              <a:t>A</a:t>
            </a:r>
            <a:r>
              <a:rPr lang="zh-CN" altLang="zh-CN" dirty="0"/>
              <a:t>类地址的第</a:t>
            </a:r>
            <a:r>
              <a:rPr lang="en-US" altLang="zh-CN" dirty="0"/>
              <a:t>1</a:t>
            </a:r>
            <a:r>
              <a:rPr lang="zh-CN" altLang="zh-CN" dirty="0"/>
              <a:t>部分取值范围</a:t>
            </a:r>
            <a:r>
              <a:rPr lang="en-US" altLang="zh-CN" dirty="0"/>
              <a:t>1-126</a:t>
            </a:r>
            <a:r>
              <a:rPr lang="zh-CN" altLang="zh-CN" dirty="0"/>
              <a:t>。</a:t>
            </a:r>
            <a:endParaRPr lang="en-US" altLang="zh-CN" dirty="0"/>
          </a:p>
          <a:p>
            <a:r>
              <a:rPr lang="en-US" altLang="zh-CN" dirty="0"/>
              <a:t>A</a:t>
            </a:r>
            <a:r>
              <a:rPr lang="zh-CN" altLang="zh-CN" dirty="0"/>
              <a:t>类网络默认子网掩码为</a:t>
            </a:r>
            <a:r>
              <a:rPr lang="en-US" altLang="zh-CN" dirty="0"/>
              <a:t>255.0.0.0</a:t>
            </a:r>
            <a:r>
              <a:rPr lang="zh-CN" altLang="zh-CN" dirty="0"/>
              <a:t>。主机</a:t>
            </a:r>
            <a:r>
              <a:rPr lang="en-US" altLang="zh-CN" dirty="0"/>
              <a:t>ID</a:t>
            </a:r>
            <a:r>
              <a:rPr lang="zh-CN" altLang="zh-CN" dirty="0"/>
              <a:t>由第</a:t>
            </a:r>
            <a:r>
              <a:rPr lang="en-US" altLang="zh-CN" dirty="0"/>
              <a:t>2</a:t>
            </a:r>
            <a:r>
              <a:rPr lang="zh-CN" altLang="zh-CN" dirty="0"/>
              <a:t>部分、第</a:t>
            </a:r>
            <a:r>
              <a:rPr lang="en-US" altLang="zh-CN" dirty="0"/>
              <a:t>3</a:t>
            </a:r>
            <a:r>
              <a:rPr lang="zh-CN" altLang="zh-CN" dirty="0"/>
              <a:t>部分和第</a:t>
            </a:r>
            <a:r>
              <a:rPr lang="en-US" altLang="zh-CN" dirty="0"/>
              <a:t>4</a:t>
            </a:r>
            <a:r>
              <a:rPr lang="zh-CN" altLang="zh-CN" dirty="0"/>
              <a:t>部分组成，每部分的取值范围</a:t>
            </a:r>
            <a:r>
              <a:rPr lang="en-US" altLang="zh-CN" dirty="0"/>
              <a:t>0-255</a:t>
            </a:r>
            <a:r>
              <a:rPr lang="zh-CN" altLang="zh-CN" dirty="0"/>
              <a:t>，共</a:t>
            </a:r>
            <a:r>
              <a:rPr lang="en-US" altLang="zh-CN" dirty="0"/>
              <a:t>256</a:t>
            </a:r>
            <a:r>
              <a:rPr lang="zh-CN" altLang="zh-CN" dirty="0"/>
              <a:t>种取值，你要是学过排列组合就知道，一个</a:t>
            </a:r>
            <a:r>
              <a:rPr lang="en-US" altLang="zh-CN" dirty="0"/>
              <a:t>A</a:t>
            </a:r>
            <a:r>
              <a:rPr lang="zh-CN" altLang="zh-CN" dirty="0"/>
              <a:t>类网络主机数量是</a:t>
            </a:r>
            <a:r>
              <a:rPr lang="en-US" altLang="zh-CN" dirty="0"/>
              <a:t>256</a:t>
            </a:r>
            <a:r>
              <a:rPr lang="zh-CN" altLang="zh-CN" dirty="0"/>
              <a:t>×</a:t>
            </a:r>
            <a:r>
              <a:rPr lang="en-US" altLang="zh-CN" dirty="0"/>
              <a:t>256</a:t>
            </a:r>
            <a:r>
              <a:rPr lang="zh-CN" altLang="zh-CN" dirty="0"/>
              <a:t>×</a:t>
            </a:r>
            <a:r>
              <a:rPr lang="en-US" altLang="zh-CN" dirty="0"/>
              <a:t>256=166777216</a:t>
            </a:r>
            <a:r>
              <a:rPr lang="zh-CN" altLang="zh-CN" dirty="0"/>
              <a:t>，这里还需减去</a:t>
            </a:r>
            <a:r>
              <a:rPr lang="en-US" altLang="zh-CN" dirty="0"/>
              <a:t>2</a:t>
            </a:r>
            <a:r>
              <a:rPr lang="zh-CN" altLang="zh-CN" dirty="0"/>
              <a:t>，主机</a:t>
            </a:r>
            <a:r>
              <a:rPr lang="en-US" altLang="zh-CN" dirty="0"/>
              <a:t>ID</a:t>
            </a:r>
            <a:r>
              <a:rPr lang="zh-CN" altLang="zh-CN" dirty="0"/>
              <a:t>全</a:t>
            </a:r>
            <a:r>
              <a:rPr lang="en-US" altLang="zh-CN" dirty="0"/>
              <a:t>0</a:t>
            </a:r>
            <a:r>
              <a:rPr lang="zh-CN" altLang="zh-CN" dirty="0"/>
              <a:t>的地址为网络地址，而主机</a:t>
            </a:r>
            <a:r>
              <a:rPr lang="en-US" altLang="zh-CN" dirty="0"/>
              <a:t>ID</a:t>
            </a:r>
            <a:r>
              <a:rPr lang="zh-CN" altLang="zh-CN" dirty="0"/>
              <a:t>全部为</a:t>
            </a:r>
            <a:r>
              <a:rPr lang="en-US" altLang="zh-CN" dirty="0"/>
              <a:t>1</a:t>
            </a:r>
            <a:r>
              <a:rPr lang="zh-CN" altLang="zh-CN" dirty="0"/>
              <a:t>的地址为广播地址，</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61964" y="4584577"/>
            <a:ext cx="6696744" cy="2016224"/>
          </a:xfrm>
          <a:prstGeom prst="rect">
            <a:avLst/>
          </a:prstGeom>
          <a:noFill/>
          <a:ln>
            <a:noFill/>
          </a:ln>
        </p:spPr>
      </p:pic>
    </p:spTree>
    <p:extLst>
      <p:ext uri="{BB962C8B-B14F-4D97-AF65-F5344CB8AC3E}">
        <p14:creationId xmlns:p14="http://schemas.microsoft.com/office/powerpoint/2010/main" val="289631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5.3.2 B</a:t>
            </a:r>
            <a:r>
              <a:rPr lang="zh-CN" altLang="zh-CN"/>
              <a:t>类地址</a:t>
            </a:r>
          </a:p>
        </p:txBody>
      </p:sp>
      <p:sp>
        <p:nvSpPr>
          <p:cNvPr id="3" name="内容占位符 2"/>
          <p:cNvSpPr>
            <a:spLocks noGrp="1"/>
          </p:cNvSpPr>
          <p:nvPr>
            <p:ph idx="1"/>
          </p:nvPr>
        </p:nvSpPr>
        <p:spPr/>
        <p:txBody>
          <a:bodyPr/>
          <a:lstStyle/>
          <a:p>
            <a:r>
              <a:rPr lang="zh-CN" altLang="zh-CN" dirty="0"/>
              <a:t>网络地址的最高位是</a:t>
            </a:r>
            <a:r>
              <a:rPr lang="en-US" altLang="zh-CN" dirty="0"/>
              <a:t>10</a:t>
            </a:r>
            <a:r>
              <a:rPr lang="zh-CN" altLang="zh-CN" dirty="0"/>
              <a:t>的地址为</a:t>
            </a:r>
            <a:r>
              <a:rPr lang="en-US" altLang="zh-CN" dirty="0"/>
              <a:t>B</a:t>
            </a:r>
            <a:r>
              <a:rPr lang="zh-CN" altLang="zh-CN" dirty="0"/>
              <a:t>类地址。</a:t>
            </a:r>
            <a:r>
              <a:rPr lang="en-US" altLang="zh-CN" dirty="0"/>
              <a:t>IP</a:t>
            </a:r>
            <a:r>
              <a:rPr lang="zh-CN" altLang="zh-CN" dirty="0"/>
              <a:t>地址第</a:t>
            </a:r>
            <a:r>
              <a:rPr lang="en-US" altLang="zh-CN" dirty="0"/>
              <a:t>1</a:t>
            </a:r>
            <a:r>
              <a:rPr lang="zh-CN" altLang="zh-CN" dirty="0"/>
              <a:t>部分的取值范围为</a:t>
            </a:r>
            <a:r>
              <a:rPr lang="en-US" altLang="zh-CN" dirty="0"/>
              <a:t>128-191</a:t>
            </a:r>
            <a:r>
              <a:rPr lang="zh-CN" altLang="zh-CN" dirty="0"/>
              <a:t>。</a:t>
            </a:r>
            <a:endParaRPr lang="en-US" altLang="zh-CN" dirty="0"/>
          </a:p>
          <a:p>
            <a:r>
              <a:rPr lang="en-US" altLang="zh-CN" dirty="0"/>
              <a:t>B</a:t>
            </a:r>
            <a:r>
              <a:rPr lang="zh-CN" altLang="zh-CN" dirty="0"/>
              <a:t>类网络默认子网掩码为</a:t>
            </a:r>
            <a:r>
              <a:rPr lang="en-US" altLang="zh-CN" dirty="0"/>
              <a:t>255.255.0.0</a:t>
            </a:r>
            <a:r>
              <a:rPr lang="zh-CN" altLang="zh-CN" dirty="0"/>
              <a:t>。主机</a:t>
            </a:r>
            <a:r>
              <a:rPr lang="en-US" altLang="zh-CN" dirty="0"/>
              <a:t>ID</a:t>
            </a:r>
            <a:r>
              <a:rPr lang="zh-CN" altLang="zh-CN" dirty="0"/>
              <a:t>由第</a:t>
            </a:r>
            <a:r>
              <a:rPr lang="en-US" altLang="zh-CN" dirty="0"/>
              <a:t>3</a:t>
            </a:r>
            <a:r>
              <a:rPr lang="zh-CN" altLang="zh-CN" dirty="0"/>
              <a:t>部分和第</a:t>
            </a:r>
            <a:r>
              <a:rPr lang="en-US" altLang="zh-CN" dirty="0"/>
              <a:t>4</a:t>
            </a:r>
            <a:r>
              <a:rPr lang="zh-CN" altLang="zh-CN" dirty="0"/>
              <a:t>部分组成，每个</a:t>
            </a:r>
            <a:r>
              <a:rPr lang="en-US" altLang="zh-CN" dirty="0"/>
              <a:t>B</a:t>
            </a:r>
            <a:r>
              <a:rPr lang="zh-CN" altLang="zh-CN" dirty="0"/>
              <a:t>类网络可以容纳的最大主机数量</a:t>
            </a:r>
            <a:r>
              <a:rPr lang="en-US" altLang="zh-CN" dirty="0"/>
              <a:t>256</a:t>
            </a:r>
            <a:r>
              <a:rPr lang="zh-CN" altLang="zh-CN" dirty="0"/>
              <a:t>×</a:t>
            </a:r>
            <a:r>
              <a:rPr lang="en-US" altLang="zh-CN" dirty="0"/>
              <a:t>256-2=65023</a:t>
            </a:r>
            <a:r>
              <a:rPr lang="zh-CN" altLang="zh-CN" dirty="0"/>
              <a:t>。 </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05980" y="3573016"/>
            <a:ext cx="6552728" cy="2376264"/>
          </a:xfrm>
          <a:prstGeom prst="rect">
            <a:avLst/>
          </a:prstGeom>
          <a:noFill/>
          <a:ln>
            <a:noFill/>
          </a:ln>
        </p:spPr>
      </p:pic>
    </p:spTree>
    <p:extLst>
      <p:ext uri="{BB962C8B-B14F-4D97-AF65-F5344CB8AC3E}">
        <p14:creationId xmlns:p14="http://schemas.microsoft.com/office/powerpoint/2010/main" val="103225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5.3.3 C</a:t>
            </a:r>
            <a:r>
              <a:rPr lang="zh-CN" altLang="zh-CN" dirty="0"/>
              <a:t>类地址</a:t>
            </a:r>
            <a:endParaRPr lang="zh-CN" altLang="en-US" dirty="0"/>
          </a:p>
        </p:txBody>
      </p:sp>
      <p:sp>
        <p:nvSpPr>
          <p:cNvPr id="3" name="内容占位符 2"/>
          <p:cNvSpPr>
            <a:spLocks noGrp="1"/>
          </p:cNvSpPr>
          <p:nvPr>
            <p:ph idx="1"/>
          </p:nvPr>
        </p:nvSpPr>
        <p:spPr/>
        <p:txBody>
          <a:bodyPr/>
          <a:lstStyle/>
          <a:p>
            <a:r>
              <a:rPr lang="zh-CN" altLang="zh-CN" dirty="0"/>
              <a:t>网络地址的最高位是</a:t>
            </a:r>
            <a:r>
              <a:rPr lang="en-US" altLang="zh-CN" dirty="0"/>
              <a:t>110</a:t>
            </a:r>
            <a:r>
              <a:rPr lang="zh-CN" altLang="zh-CN" dirty="0"/>
              <a:t>的地址为</a:t>
            </a:r>
            <a:r>
              <a:rPr lang="en-US" altLang="zh-CN" dirty="0"/>
              <a:t>C</a:t>
            </a:r>
            <a:r>
              <a:rPr lang="zh-CN" altLang="zh-CN" dirty="0"/>
              <a:t>类地址。</a:t>
            </a:r>
            <a:r>
              <a:rPr lang="en-US" altLang="zh-CN" dirty="0"/>
              <a:t>IP</a:t>
            </a:r>
            <a:r>
              <a:rPr lang="zh-CN" altLang="zh-CN" dirty="0"/>
              <a:t>地址第</a:t>
            </a:r>
            <a:r>
              <a:rPr lang="en-US" altLang="zh-CN" dirty="0"/>
              <a:t>1</a:t>
            </a:r>
            <a:r>
              <a:rPr lang="zh-CN" altLang="zh-CN" dirty="0"/>
              <a:t>部分的取值范围为</a:t>
            </a:r>
            <a:r>
              <a:rPr lang="en-US" altLang="zh-CN" dirty="0"/>
              <a:t>192-223</a:t>
            </a:r>
            <a:r>
              <a:rPr lang="zh-CN" altLang="zh-CN" dirty="0"/>
              <a:t>。</a:t>
            </a:r>
            <a:endParaRPr lang="en-US" altLang="zh-CN" dirty="0"/>
          </a:p>
          <a:p>
            <a:r>
              <a:rPr lang="en-US" altLang="zh-CN" dirty="0"/>
              <a:t>C</a:t>
            </a:r>
            <a:r>
              <a:rPr lang="zh-CN" altLang="zh-CN" dirty="0"/>
              <a:t>类网络默认子网掩码为</a:t>
            </a:r>
            <a:r>
              <a:rPr lang="en-US" altLang="zh-CN" dirty="0"/>
              <a:t>255.255.255.0</a:t>
            </a:r>
            <a:r>
              <a:rPr lang="zh-CN" altLang="zh-CN" dirty="0"/>
              <a:t>。主机</a:t>
            </a:r>
            <a:r>
              <a:rPr lang="en-US" altLang="zh-CN" dirty="0"/>
              <a:t>ID</a:t>
            </a:r>
            <a:r>
              <a:rPr lang="zh-CN" altLang="zh-CN" dirty="0"/>
              <a:t>由第</a:t>
            </a:r>
            <a:r>
              <a:rPr lang="en-US" altLang="zh-CN" dirty="0"/>
              <a:t>4</a:t>
            </a:r>
            <a:r>
              <a:rPr lang="zh-CN" altLang="zh-CN" dirty="0"/>
              <a:t>部分组成，每个</a:t>
            </a:r>
            <a:r>
              <a:rPr lang="en-US" altLang="zh-CN" dirty="0"/>
              <a:t>C</a:t>
            </a:r>
            <a:r>
              <a:rPr lang="zh-CN" altLang="zh-CN" dirty="0"/>
              <a:t>类网络可以容纳的最大主机数量</a:t>
            </a:r>
            <a:r>
              <a:rPr lang="en-US" altLang="zh-CN" dirty="0"/>
              <a:t>256-2=254</a:t>
            </a:r>
            <a:r>
              <a:rPr lang="zh-CN" altLang="zh-CN" dirty="0"/>
              <a:t>。 </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77988" y="3860306"/>
            <a:ext cx="6264696" cy="2300807"/>
          </a:xfrm>
          <a:prstGeom prst="rect">
            <a:avLst/>
          </a:prstGeom>
          <a:noFill/>
          <a:ln>
            <a:noFill/>
          </a:ln>
        </p:spPr>
      </p:pic>
    </p:spTree>
    <p:extLst>
      <p:ext uri="{BB962C8B-B14F-4D97-AF65-F5344CB8AC3E}">
        <p14:creationId xmlns:p14="http://schemas.microsoft.com/office/powerpoint/2010/main" val="398876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691680" y="1510014"/>
            <a:ext cx="6507984" cy="769441"/>
          </a:xfrm>
          <a:prstGeom prst="rect">
            <a:avLst/>
          </a:prstGeom>
          <a:noFill/>
          <a:ln w="9525">
            <a:noFill/>
            <a:miter lim="800000"/>
            <a:headEnd/>
            <a:tailEnd/>
          </a:ln>
        </p:spPr>
        <p:txBody>
          <a:bodyPr wrap="square">
            <a:spAutoFit/>
          </a:bodyPr>
          <a:lstStyle/>
          <a:p>
            <a:pPr>
              <a:defRPr/>
            </a:pPr>
            <a:r>
              <a:rPr lang="zh-CN" altLang="en-US" sz="4400" b="1" dirty="0">
                <a:solidFill>
                  <a:schemeClr val="accent5">
                    <a:lumMod val="20000"/>
                    <a:lumOff val="80000"/>
                  </a:schemeClr>
                </a:solidFill>
                <a:latin typeface="微软雅黑" pitchFamily="34" charset="-122"/>
                <a:ea typeface="微软雅黑" pitchFamily="34" charset="-122"/>
              </a:rPr>
              <a:t>第</a:t>
            </a:r>
            <a:r>
              <a:rPr lang="en-US" altLang="zh-CN" sz="4400" b="1" dirty="0">
                <a:solidFill>
                  <a:schemeClr val="accent5">
                    <a:lumMod val="20000"/>
                    <a:lumOff val="80000"/>
                  </a:schemeClr>
                </a:solidFill>
                <a:latin typeface="微软雅黑" pitchFamily="34" charset="-122"/>
                <a:ea typeface="微软雅黑" pitchFamily="34" charset="-122"/>
              </a:rPr>
              <a:t>5</a:t>
            </a:r>
            <a:r>
              <a:rPr lang="zh-CN" altLang="en-US" sz="4400" b="1" dirty="0">
                <a:solidFill>
                  <a:schemeClr val="accent5">
                    <a:lumMod val="20000"/>
                    <a:lumOff val="80000"/>
                  </a:schemeClr>
                </a:solidFill>
                <a:latin typeface="微软雅黑" pitchFamily="34" charset="-122"/>
                <a:ea typeface="微软雅黑" pitchFamily="34" charset="-122"/>
              </a:rPr>
              <a:t>章  </a:t>
            </a:r>
            <a:r>
              <a:rPr lang="en-US" altLang="zh-CN" sz="4400" b="1" dirty="0">
                <a:solidFill>
                  <a:schemeClr val="accent5">
                    <a:lumMod val="20000"/>
                    <a:lumOff val="80000"/>
                  </a:schemeClr>
                </a:solidFill>
                <a:latin typeface="微软雅黑" pitchFamily="34" charset="-122"/>
                <a:ea typeface="微软雅黑" pitchFamily="34" charset="-122"/>
              </a:rPr>
              <a:t>IP</a:t>
            </a:r>
            <a:r>
              <a:rPr lang="zh-CN" altLang="en-US" sz="4400" b="1" dirty="0">
                <a:solidFill>
                  <a:schemeClr val="accent5">
                    <a:lumMod val="20000"/>
                    <a:lumOff val="80000"/>
                  </a:schemeClr>
                </a:solidFill>
                <a:latin typeface="微软雅黑" pitchFamily="34" charset="-122"/>
                <a:ea typeface="微软雅黑" pitchFamily="34" charset="-122"/>
              </a:rPr>
              <a:t>地址和子网划分</a:t>
            </a:r>
            <a:endParaRPr lang="en-US" altLang="zh-CN" sz="4400" b="1" dirty="0">
              <a:solidFill>
                <a:schemeClr val="accent5">
                  <a:lumMod val="20000"/>
                  <a:lumOff val="80000"/>
                </a:schemeClr>
              </a:solidFill>
              <a:latin typeface="微软雅黑" pitchFamily="34" charset="-122"/>
              <a:ea typeface="微软雅黑"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6" y="2564904"/>
            <a:ext cx="3352800"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38260" y="4821039"/>
            <a:ext cx="4572000" cy="1200329"/>
          </a:xfrm>
          <a:prstGeom prst="rect">
            <a:avLst/>
          </a:prstGeom>
        </p:spPr>
        <p:txBody>
          <a:bodyPr>
            <a:spAutoFit/>
          </a:bodyPr>
          <a:lstStyle/>
          <a:p>
            <a:pPr algn="ctr"/>
            <a:r>
              <a:rPr lang="zh-CN" altLang="en-US" b="1">
                <a:solidFill>
                  <a:schemeClr val="bg1"/>
                </a:solidFill>
              </a:rPr>
              <a:t>讲师：韩立刚</a:t>
            </a:r>
            <a:endParaRPr lang="en-US" altLang="zh-CN" b="1">
              <a:solidFill>
                <a:schemeClr val="bg1"/>
              </a:solidFill>
            </a:endParaRPr>
          </a:p>
          <a:p>
            <a:r>
              <a:rPr lang="zh-CN" altLang="en-US" b="1">
                <a:solidFill>
                  <a:schemeClr val="bg1"/>
                </a:solidFill>
              </a:rPr>
              <a:t>             河北师大软件学院讲师  </a:t>
            </a:r>
            <a:endParaRPr lang="en-US" altLang="zh-CN" b="1">
              <a:solidFill>
                <a:schemeClr val="bg1"/>
              </a:solidFill>
            </a:endParaRPr>
          </a:p>
          <a:p>
            <a:pPr algn="ctr"/>
            <a:r>
              <a:rPr lang="zh-CN" altLang="en-US" b="1">
                <a:solidFill>
                  <a:schemeClr val="bg1"/>
                </a:solidFill>
              </a:rPr>
              <a:t>微软最有价值专家（</a:t>
            </a:r>
            <a:r>
              <a:rPr lang="en-US" altLang="zh-CN" b="1">
                <a:solidFill>
                  <a:schemeClr val="bg1"/>
                </a:solidFill>
              </a:rPr>
              <a:t>MVP</a:t>
            </a:r>
            <a:r>
              <a:rPr lang="zh-CN" altLang="en-US" b="1">
                <a:solidFill>
                  <a:schemeClr val="bg1"/>
                </a:solidFill>
              </a:rPr>
              <a:t>）</a:t>
            </a:r>
            <a:endParaRPr lang="en-US" altLang="zh-CN" b="1">
              <a:solidFill>
                <a:schemeClr val="bg1"/>
              </a:solidFill>
            </a:endParaRPr>
          </a:p>
          <a:p>
            <a:pPr algn="ctr"/>
            <a:r>
              <a:rPr lang="zh-CN" altLang="en-US" b="1">
                <a:solidFill>
                  <a:schemeClr val="bg1"/>
                </a:solidFill>
              </a:rPr>
              <a:t>微软企业护航专家（</a:t>
            </a:r>
            <a:r>
              <a:rPr lang="en-US" altLang="zh-CN" b="1">
                <a:solidFill>
                  <a:schemeClr val="bg1"/>
                </a:solidFill>
              </a:rPr>
              <a:t>ESS</a:t>
            </a:r>
            <a:r>
              <a:rPr lang="zh-CN" altLang="en-US" b="1">
                <a:solidFill>
                  <a:schemeClr val="bg1"/>
                </a:solidFill>
              </a:rPr>
              <a:t>）</a:t>
            </a:r>
            <a:endParaRPr lang="zh-CN" altLang="en-US"/>
          </a:p>
        </p:txBody>
      </p:sp>
      <p:sp>
        <p:nvSpPr>
          <p:cNvPr id="5" name="矩形 4"/>
          <p:cNvSpPr/>
          <p:nvPr/>
        </p:nvSpPr>
        <p:spPr>
          <a:xfrm>
            <a:off x="4383619" y="2996952"/>
            <a:ext cx="3707040" cy="1477328"/>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韩老师</a:t>
            </a:r>
            <a:r>
              <a:rPr lang="en-US" altLang="zh-CN" b="1" dirty="0">
                <a:solidFill>
                  <a:schemeClr val="bg1"/>
                </a:solidFill>
                <a:latin typeface="微软雅黑" pitchFamily="34" charset="-122"/>
                <a:ea typeface="微软雅黑" pitchFamily="34" charset="-122"/>
              </a:rPr>
              <a:t>QQ 458717185</a:t>
            </a:r>
          </a:p>
          <a:p>
            <a:pPr>
              <a:defRPr/>
            </a:pPr>
            <a:r>
              <a:rPr lang="zh-CN" altLang="en-US" b="1" dirty="0">
                <a:solidFill>
                  <a:schemeClr val="bg1"/>
                </a:solidFill>
                <a:latin typeface="微软雅黑" pitchFamily="34" charset="-122"/>
                <a:ea typeface="微软雅黑" pitchFamily="34" charset="-122"/>
              </a:rPr>
              <a:t>韩老师视频课程学习路线</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www.91xueit.com</a:t>
            </a:r>
          </a:p>
          <a:p>
            <a:pPr>
              <a:defRPr/>
            </a:pPr>
            <a:r>
              <a:rPr lang="zh-CN" altLang="en-US" b="1" dirty="0">
                <a:solidFill>
                  <a:schemeClr val="bg1"/>
                </a:solidFill>
                <a:latin typeface="微软雅黑" pitchFamily="34" charset="-122"/>
                <a:ea typeface="微软雅黑" pitchFamily="34" charset="-122"/>
              </a:rPr>
              <a:t>韩老师博客</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http://91xueit.blog.51cto.com</a:t>
            </a:r>
            <a:endParaRPr lang="en-US" altLang="zh-CN" b="1" dirty="0">
              <a:solidFill>
                <a:schemeClr val="tx2"/>
              </a:solidFill>
              <a:latin typeface="微软雅黑" pitchFamily="34" charset="-122"/>
              <a:ea typeface="微软雅黑" pitchFamily="34" charset="-122"/>
            </a:endParaRPr>
          </a:p>
        </p:txBody>
      </p:sp>
      <p:sp>
        <p:nvSpPr>
          <p:cNvPr id="6" name="矩形 5"/>
          <p:cNvSpPr/>
          <p:nvPr/>
        </p:nvSpPr>
        <p:spPr>
          <a:xfrm>
            <a:off x="2771800" y="6235351"/>
            <a:ext cx="3050835" cy="369332"/>
          </a:xfrm>
          <a:prstGeom prst="rect">
            <a:avLst/>
          </a:prstGeom>
        </p:spPr>
        <p:txBody>
          <a:bodyPr wrap="none">
            <a:spAutoFit/>
          </a:bodyPr>
          <a:lstStyle/>
          <a:p>
            <a:pPr>
              <a:defRPr/>
            </a:pPr>
            <a:r>
              <a:rPr lang="en-US" altLang="zh-CN" b="1" dirty="0">
                <a:solidFill>
                  <a:schemeClr val="bg1"/>
                </a:solidFill>
                <a:latin typeface="微软雅黑" pitchFamily="34" charset="-122"/>
                <a:ea typeface="微软雅黑" pitchFamily="34" charset="-122"/>
              </a:rPr>
              <a:t>2016</a:t>
            </a:r>
            <a:r>
              <a:rPr lang="zh-CN" altLang="en-US" b="1" dirty="0">
                <a:solidFill>
                  <a:schemeClr val="bg1"/>
                </a:solidFill>
                <a:latin typeface="微软雅黑" pitchFamily="34" charset="-122"/>
                <a:ea typeface="微软雅黑" pitchFamily="34" charset="-122"/>
              </a:rPr>
              <a:t>年</a:t>
            </a:r>
            <a:r>
              <a:rPr lang="en-US" altLang="zh-CN" b="1" dirty="0">
                <a:solidFill>
                  <a:schemeClr val="bg1"/>
                </a:solidFill>
                <a:latin typeface="微软雅黑" pitchFamily="34" charset="-122"/>
                <a:ea typeface="微软雅黑" pitchFamily="34" charset="-122"/>
              </a:rPr>
              <a:t>11</a:t>
            </a:r>
            <a:r>
              <a:rPr lang="zh-CN" altLang="en-US" b="1" dirty="0">
                <a:solidFill>
                  <a:schemeClr val="bg1"/>
                </a:solidFill>
                <a:latin typeface="微软雅黑" pitchFamily="34" charset="-122"/>
                <a:ea typeface="微软雅黑" pitchFamily="34" charset="-122"/>
              </a:rPr>
              <a:t>月</a:t>
            </a:r>
            <a:r>
              <a:rPr lang="en-US" altLang="zh-CN" b="1" dirty="0">
                <a:solidFill>
                  <a:schemeClr val="bg1"/>
                </a:solidFill>
                <a:latin typeface="微软雅黑" pitchFamily="34" charset="-122"/>
                <a:ea typeface="微软雅黑" pitchFamily="34" charset="-122"/>
              </a:rPr>
              <a:t>14</a:t>
            </a:r>
            <a:r>
              <a:rPr lang="zh-CN" altLang="en-US" b="1" dirty="0">
                <a:solidFill>
                  <a:schemeClr val="bg1"/>
                </a:solidFill>
                <a:latin typeface="微软雅黑" pitchFamily="34" charset="-122"/>
                <a:ea typeface="微软雅黑" pitchFamily="34" charset="-122"/>
              </a:rPr>
              <a:t>日深夜录制</a:t>
            </a:r>
            <a:r>
              <a:rPr lang="en-US" altLang="zh-CN" b="1"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35052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5.3.4 D</a:t>
            </a:r>
            <a:r>
              <a:rPr lang="zh-CN" altLang="zh-CN" dirty="0"/>
              <a:t>类和</a:t>
            </a:r>
            <a:r>
              <a:rPr lang="en-US" altLang="zh-CN" dirty="0"/>
              <a:t>E</a:t>
            </a:r>
            <a:r>
              <a:rPr lang="zh-CN" altLang="zh-CN" dirty="0"/>
              <a:t>类地址</a:t>
            </a:r>
          </a:p>
        </p:txBody>
      </p:sp>
      <p:sp>
        <p:nvSpPr>
          <p:cNvPr id="3" name="内容占位符 2"/>
          <p:cNvSpPr>
            <a:spLocks noGrp="1"/>
          </p:cNvSpPr>
          <p:nvPr>
            <p:ph idx="1"/>
          </p:nvPr>
        </p:nvSpPr>
        <p:spPr>
          <a:xfrm>
            <a:off x="395536" y="980728"/>
            <a:ext cx="8229600" cy="1512168"/>
          </a:xfrm>
        </p:spPr>
        <p:txBody>
          <a:bodyPr>
            <a:normAutofit lnSpcReduction="10000"/>
          </a:bodyPr>
          <a:lstStyle/>
          <a:p>
            <a:r>
              <a:rPr lang="zh-CN" altLang="zh-CN" dirty="0"/>
              <a:t>网络地址的最高位是</a:t>
            </a:r>
            <a:r>
              <a:rPr lang="en-US" altLang="zh-CN" dirty="0"/>
              <a:t>1110</a:t>
            </a:r>
            <a:r>
              <a:rPr lang="zh-CN" altLang="zh-CN" dirty="0"/>
              <a:t>的地址为</a:t>
            </a:r>
            <a:r>
              <a:rPr lang="en-US" altLang="zh-CN" dirty="0"/>
              <a:t>D</a:t>
            </a:r>
            <a:r>
              <a:rPr lang="zh-CN" altLang="zh-CN" dirty="0"/>
              <a:t>类地址。</a:t>
            </a:r>
            <a:r>
              <a:rPr lang="en-US" altLang="zh-CN" dirty="0"/>
              <a:t>D</a:t>
            </a:r>
            <a:r>
              <a:rPr lang="zh-CN" altLang="zh-CN" dirty="0"/>
              <a:t>类地址第</a:t>
            </a:r>
            <a:r>
              <a:rPr lang="en-US" altLang="zh-CN" dirty="0"/>
              <a:t>1</a:t>
            </a:r>
            <a:r>
              <a:rPr lang="zh-CN" altLang="zh-CN" dirty="0"/>
              <a:t>部分的取值范围为</a:t>
            </a:r>
            <a:r>
              <a:rPr lang="en-US" altLang="zh-CN" dirty="0"/>
              <a:t>224-239</a:t>
            </a:r>
            <a:r>
              <a:rPr lang="zh-CN" altLang="zh-CN" dirty="0"/>
              <a:t>。用于多播（也称为组播）的地址，组播地址没有子网掩码。</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13992" y="2458947"/>
            <a:ext cx="6336704" cy="1080120"/>
          </a:xfrm>
          <a:prstGeom prst="rect">
            <a:avLst/>
          </a:prstGeom>
          <a:noFill/>
          <a:ln>
            <a:noFill/>
          </a:ln>
        </p:spPr>
      </p:pic>
      <p:sp>
        <p:nvSpPr>
          <p:cNvPr id="5" name="内容占位符 2"/>
          <p:cNvSpPr txBox="1">
            <a:spLocks/>
          </p:cNvSpPr>
          <p:nvPr/>
        </p:nvSpPr>
        <p:spPr>
          <a:xfrm>
            <a:off x="380846" y="3755453"/>
            <a:ext cx="8229600" cy="1512168"/>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zh-CN" dirty="0"/>
              <a:t>网络地址的最高位是</a:t>
            </a:r>
            <a:r>
              <a:rPr lang="en-US" altLang="zh-CN" dirty="0"/>
              <a:t>11110</a:t>
            </a:r>
            <a:r>
              <a:rPr lang="zh-CN" altLang="zh-CN" dirty="0"/>
              <a:t>的地址为</a:t>
            </a:r>
            <a:r>
              <a:rPr lang="en-US" altLang="zh-CN" dirty="0"/>
              <a:t>E</a:t>
            </a:r>
            <a:r>
              <a:rPr lang="zh-CN" altLang="zh-CN" dirty="0"/>
              <a:t>类地址。第一部分取值范围</a:t>
            </a:r>
            <a:r>
              <a:rPr lang="en-US" altLang="zh-CN" dirty="0"/>
              <a:t>240-254</a:t>
            </a:r>
            <a:r>
              <a:rPr lang="zh-CN" altLang="zh-CN" dirty="0"/>
              <a:t>，保留为今后使用，在本书中并不讨论这些类型的地址（并且你也不要求了解这些内容）。</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294509"/>
            <a:ext cx="6527068" cy="978673"/>
          </a:xfrm>
          <a:prstGeom prst="rect">
            <a:avLst/>
          </a:prstGeom>
          <a:noFill/>
          <a:ln>
            <a:noFill/>
          </a:ln>
        </p:spPr>
      </p:pic>
    </p:spTree>
    <p:extLst>
      <p:ext uri="{BB962C8B-B14F-4D97-AF65-F5344CB8AC3E}">
        <p14:creationId xmlns:p14="http://schemas.microsoft.com/office/powerpoint/2010/main" val="1700216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5.3.4IP</a:t>
            </a:r>
            <a:r>
              <a:rPr lang="zh-CN" altLang="en-US" dirty="0"/>
              <a:t>地址分类示意图</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279330" cy="4525962"/>
          </a:xfrm>
          <a:prstGeom prst="rect">
            <a:avLst/>
          </a:prstGeom>
          <a:noFill/>
          <a:ln>
            <a:noFill/>
          </a:ln>
        </p:spPr>
      </p:pic>
    </p:spTree>
    <p:extLst>
      <p:ext uri="{BB962C8B-B14F-4D97-AF65-F5344CB8AC3E}">
        <p14:creationId xmlns:p14="http://schemas.microsoft.com/office/powerpoint/2010/main" val="120157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5.3.5</a:t>
            </a:r>
            <a:r>
              <a:rPr lang="zh-CN" altLang="zh-CN" dirty="0"/>
              <a:t>保留的</a:t>
            </a:r>
            <a:r>
              <a:rPr lang="en-US" altLang="zh-CN" dirty="0"/>
              <a:t>IP</a:t>
            </a:r>
            <a:r>
              <a:rPr lang="zh-CN" altLang="zh-CN" dirty="0"/>
              <a:t>地址</a:t>
            </a:r>
            <a:endParaRPr lang="zh-CN" altLang="en-US" dirty="0"/>
          </a:p>
        </p:txBody>
      </p:sp>
      <p:sp>
        <p:nvSpPr>
          <p:cNvPr id="3" name="内容占位符 2"/>
          <p:cNvSpPr>
            <a:spLocks noGrp="1"/>
          </p:cNvSpPr>
          <p:nvPr>
            <p:ph idx="1"/>
          </p:nvPr>
        </p:nvSpPr>
        <p:spPr>
          <a:xfrm>
            <a:off x="297868" y="908720"/>
            <a:ext cx="8568952" cy="5328592"/>
          </a:xfrm>
        </p:spPr>
        <p:txBody>
          <a:bodyPr>
            <a:normAutofit fontScale="92500"/>
          </a:bodyPr>
          <a:lstStyle/>
          <a:p>
            <a:pPr lvl="0"/>
            <a:r>
              <a:rPr lang="zh-CN" altLang="zh-CN" dirty="0"/>
              <a:t>主机</a:t>
            </a:r>
            <a:r>
              <a:rPr lang="en-US" altLang="zh-CN" dirty="0"/>
              <a:t>ID</a:t>
            </a:r>
            <a:r>
              <a:rPr lang="zh-CN" altLang="zh-CN" dirty="0"/>
              <a:t>全为</a:t>
            </a:r>
            <a:r>
              <a:rPr lang="en-US" altLang="zh-CN" dirty="0"/>
              <a:t>0</a:t>
            </a:r>
            <a:r>
              <a:rPr lang="zh-CN" altLang="zh-CN" dirty="0"/>
              <a:t>的地址：特指某个网段，比如</a:t>
            </a:r>
            <a:r>
              <a:rPr lang="en-US" altLang="zh-CN" dirty="0"/>
              <a:t>192.168.10.0 255.255.255.0</a:t>
            </a:r>
            <a:r>
              <a:rPr lang="zh-CN" altLang="zh-CN" dirty="0"/>
              <a:t>，指</a:t>
            </a:r>
            <a:r>
              <a:rPr lang="en-US" altLang="zh-CN" dirty="0"/>
              <a:t>192.168.10.0</a:t>
            </a:r>
            <a:r>
              <a:rPr lang="zh-CN" altLang="zh-CN" dirty="0"/>
              <a:t>网段。</a:t>
            </a:r>
          </a:p>
          <a:p>
            <a:r>
              <a:rPr lang="zh-CN" altLang="zh-CN" dirty="0"/>
              <a:t>主机</a:t>
            </a:r>
            <a:r>
              <a:rPr lang="en-US" altLang="zh-CN" dirty="0"/>
              <a:t>ID</a:t>
            </a:r>
            <a:r>
              <a:rPr lang="zh-CN" altLang="zh-CN" dirty="0"/>
              <a:t>全为</a:t>
            </a:r>
            <a:r>
              <a:rPr lang="en-US" altLang="zh-CN" dirty="0"/>
              <a:t>1</a:t>
            </a:r>
            <a:r>
              <a:rPr lang="zh-CN" altLang="zh-CN" dirty="0"/>
              <a:t>的地址：特指该网段的全部主机，如果你的计算机发送数据包使用主机</a:t>
            </a:r>
            <a:r>
              <a:rPr lang="en-US" altLang="zh-CN" dirty="0"/>
              <a:t>ID</a:t>
            </a:r>
            <a:r>
              <a:rPr lang="zh-CN" altLang="zh-CN" dirty="0"/>
              <a:t>全是</a:t>
            </a:r>
            <a:r>
              <a:rPr lang="en-US" altLang="zh-CN" dirty="0"/>
              <a:t>1</a:t>
            </a:r>
            <a:r>
              <a:rPr lang="zh-CN" altLang="zh-CN" dirty="0"/>
              <a:t>的</a:t>
            </a:r>
            <a:r>
              <a:rPr lang="en-US" altLang="zh-CN" dirty="0"/>
              <a:t>IP</a:t>
            </a:r>
            <a:r>
              <a:rPr lang="zh-CN" altLang="zh-CN" dirty="0"/>
              <a:t>地址，数据链层地址用广播地址</a:t>
            </a:r>
            <a:r>
              <a:rPr lang="en-US" altLang="zh-CN" dirty="0"/>
              <a:t>FF-FF-FF-FF-FF-FF</a:t>
            </a:r>
            <a:r>
              <a:rPr lang="zh-CN" altLang="zh-CN" dirty="0"/>
              <a:t>。</a:t>
            </a:r>
            <a:endParaRPr lang="en-US" altLang="zh-CN" dirty="0"/>
          </a:p>
          <a:p>
            <a:r>
              <a:rPr lang="en-US" altLang="zh-CN" dirty="0"/>
              <a:t>127.0.0.1</a:t>
            </a:r>
            <a:r>
              <a:rPr lang="zh-CN" altLang="zh-CN" dirty="0"/>
              <a:t>：是</a:t>
            </a:r>
            <a:r>
              <a:rPr lang="zh-CN" altLang="en-US" dirty="0"/>
              <a:t>本地环回地址</a:t>
            </a:r>
            <a:r>
              <a:rPr lang="zh-CN" altLang="zh-CN" dirty="0"/>
              <a:t>，指本机地址，一般用来测试使用。回送地址</a:t>
            </a:r>
            <a:r>
              <a:rPr lang="en-US" altLang="zh-CN" dirty="0"/>
              <a:t>(127.x.x.x)</a:t>
            </a:r>
            <a:r>
              <a:rPr lang="zh-CN" altLang="zh-CN" dirty="0"/>
              <a:t>是本机回送地址</a:t>
            </a:r>
            <a:r>
              <a:rPr lang="en-US" altLang="zh-CN" dirty="0"/>
              <a:t>(Loopback Address)</a:t>
            </a:r>
            <a:r>
              <a:rPr lang="zh-CN" altLang="zh-CN" dirty="0"/>
              <a:t>，即</a:t>
            </a:r>
            <a:r>
              <a:rPr lang="en-US" altLang="zh-CN" dirty="0" err="1">
                <a:hlinkClick r:id="rId2"/>
              </a:rPr>
              <a:t>主机</a:t>
            </a:r>
            <a:r>
              <a:rPr lang="en-US" altLang="zh-CN" dirty="0" err="1"/>
              <a:t>IP</a:t>
            </a:r>
            <a:r>
              <a:rPr lang="en-US" altLang="zh-CN" dirty="0" err="1">
                <a:hlinkClick r:id="rId3"/>
              </a:rPr>
              <a:t>堆栈</a:t>
            </a:r>
            <a:r>
              <a:rPr lang="zh-CN" altLang="zh-CN" dirty="0"/>
              <a:t>内部的</a:t>
            </a:r>
            <a:r>
              <a:rPr lang="en-US" altLang="zh-CN" dirty="0"/>
              <a:t>IP</a:t>
            </a:r>
            <a:r>
              <a:rPr lang="zh-CN" altLang="zh-CN" dirty="0"/>
              <a:t>地址</a:t>
            </a:r>
            <a:r>
              <a:rPr lang="zh-CN" altLang="en-US" dirty="0"/>
              <a:t>。</a:t>
            </a:r>
            <a:endParaRPr lang="en-US" altLang="zh-CN" dirty="0"/>
          </a:p>
          <a:p>
            <a:r>
              <a:rPr lang="en-US" altLang="zh-CN" dirty="0"/>
              <a:t>169.254.0.0</a:t>
            </a:r>
            <a:r>
              <a:rPr lang="zh-CN" altLang="zh-CN" dirty="0"/>
              <a:t>：</a:t>
            </a:r>
            <a:r>
              <a:rPr lang="en-US" altLang="zh-CN" dirty="0"/>
              <a:t>169.254.0.0-169.254.255.255</a:t>
            </a:r>
            <a:r>
              <a:rPr lang="zh-CN" altLang="zh-CN" dirty="0"/>
              <a:t>实际上是自动私有</a:t>
            </a:r>
            <a:r>
              <a:rPr lang="en-US" altLang="zh-CN" dirty="0"/>
              <a:t>IP</a:t>
            </a:r>
            <a:r>
              <a:rPr lang="zh-CN" altLang="zh-CN" dirty="0"/>
              <a:t>地址。</a:t>
            </a:r>
            <a:endParaRPr lang="en-US" altLang="zh-CN" dirty="0"/>
          </a:p>
          <a:p>
            <a:r>
              <a:rPr lang="en-US" altLang="zh-CN" dirty="0"/>
              <a:t>0.0.0.0</a:t>
            </a:r>
            <a:r>
              <a:rPr lang="zh-CN" altLang="zh-CN" dirty="0"/>
              <a:t>：如果计算机的</a:t>
            </a:r>
            <a:r>
              <a:rPr lang="en-US" altLang="zh-CN" dirty="0"/>
              <a:t>IP</a:t>
            </a:r>
            <a:r>
              <a:rPr lang="zh-CN" altLang="zh-CN" dirty="0"/>
              <a:t>地址和网络中的其他计算机地址冲突，使用</a:t>
            </a:r>
            <a:r>
              <a:rPr lang="en-US" altLang="zh-CN" dirty="0"/>
              <a:t>ipconfig</a:t>
            </a:r>
            <a:r>
              <a:rPr lang="zh-CN" altLang="zh-CN" dirty="0"/>
              <a:t>命令看到的就是</a:t>
            </a:r>
            <a:r>
              <a:rPr lang="en-US" altLang="zh-CN" dirty="0"/>
              <a:t>0.0.0.0</a:t>
            </a:r>
            <a:r>
              <a:rPr lang="zh-CN" altLang="zh-CN" dirty="0"/>
              <a:t>，子网掩码也是</a:t>
            </a:r>
            <a:r>
              <a:rPr lang="en-US" altLang="zh-CN" dirty="0"/>
              <a:t>0.0.0.0</a:t>
            </a:r>
            <a:r>
              <a:rPr lang="zh-CN" altLang="zh-CN" dirty="0"/>
              <a:t>，</a:t>
            </a:r>
            <a:endParaRPr lang="zh-CN" altLang="en-US" dirty="0"/>
          </a:p>
        </p:txBody>
      </p:sp>
    </p:spTree>
    <p:extLst>
      <p:ext uri="{BB962C8B-B14F-4D97-AF65-F5344CB8AC3E}">
        <p14:creationId xmlns:p14="http://schemas.microsoft.com/office/powerpoint/2010/main" val="334343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实战演示</a:t>
            </a:r>
          </a:p>
        </p:txBody>
      </p:sp>
      <p:sp>
        <p:nvSpPr>
          <p:cNvPr id="3" name="内容占位符 2"/>
          <p:cNvSpPr>
            <a:spLocks noGrp="1"/>
          </p:cNvSpPr>
          <p:nvPr>
            <p:ph idx="1"/>
          </p:nvPr>
        </p:nvSpPr>
        <p:spPr/>
        <p:txBody>
          <a:bodyPr/>
          <a:lstStyle/>
          <a:p>
            <a:r>
              <a:rPr lang="zh-CN" altLang="en-US" dirty="0"/>
              <a:t>实战</a:t>
            </a:r>
            <a:r>
              <a:rPr lang="en-US" altLang="zh-CN" dirty="0"/>
              <a:t>1</a:t>
            </a:r>
            <a:r>
              <a:rPr lang="zh-CN" altLang="en-US" dirty="0"/>
              <a:t>：本地环回地址</a:t>
            </a:r>
            <a:endParaRPr lang="en-US" altLang="zh-CN" dirty="0"/>
          </a:p>
          <a:p>
            <a:r>
              <a:rPr lang="zh-CN" altLang="en-US" dirty="0"/>
              <a:t>实战</a:t>
            </a:r>
            <a:r>
              <a:rPr lang="en-US" altLang="zh-CN" dirty="0"/>
              <a:t>2</a:t>
            </a:r>
            <a:r>
              <a:rPr lang="zh-CN" altLang="en-US" dirty="0"/>
              <a:t>：给本网段发送广播</a:t>
            </a:r>
          </a:p>
        </p:txBody>
      </p:sp>
    </p:spTree>
    <p:extLst>
      <p:ext uri="{BB962C8B-B14F-4D97-AF65-F5344CB8AC3E}">
        <p14:creationId xmlns:p14="http://schemas.microsoft.com/office/powerpoint/2010/main" val="2932819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a:t>
            </a:r>
            <a:r>
              <a:rPr lang="zh-CN" altLang="zh-CN" dirty="0"/>
              <a:t>私网地址和公网地址</a:t>
            </a:r>
            <a:endParaRPr lang="zh-CN" altLang="en-US" dirty="0"/>
          </a:p>
        </p:txBody>
      </p:sp>
      <p:sp>
        <p:nvSpPr>
          <p:cNvPr id="3" name="内容占位符 2"/>
          <p:cNvSpPr>
            <a:spLocks noGrp="1"/>
          </p:cNvSpPr>
          <p:nvPr>
            <p:ph idx="1"/>
          </p:nvPr>
        </p:nvSpPr>
        <p:spPr>
          <a:xfrm>
            <a:off x="395536" y="1124744"/>
            <a:ext cx="8640960" cy="5400600"/>
          </a:xfrm>
        </p:spPr>
        <p:txBody>
          <a:bodyPr/>
          <a:lstStyle/>
          <a:p>
            <a:r>
              <a:rPr lang="en-US" altLang="zh-CN" sz="2400" b="1" dirty="0"/>
              <a:t>5.4.1</a:t>
            </a:r>
            <a:r>
              <a:rPr lang="zh-CN" altLang="zh-CN" sz="2400" b="1" dirty="0"/>
              <a:t>公网地址</a:t>
            </a:r>
            <a:endParaRPr lang="en-US" altLang="zh-CN" sz="2400" b="1" dirty="0"/>
          </a:p>
          <a:p>
            <a:pPr lvl="1"/>
            <a:r>
              <a:rPr lang="zh-CN" altLang="zh-CN" sz="2000" dirty="0"/>
              <a:t>公有地址分配和管理由</a:t>
            </a:r>
            <a:r>
              <a:rPr lang="en-US" altLang="zh-CN" sz="2000" dirty="0"/>
              <a:t>Inter NIC</a:t>
            </a:r>
            <a:r>
              <a:rPr lang="zh-CN" altLang="zh-CN" sz="2000" dirty="0"/>
              <a:t>（</a:t>
            </a:r>
            <a:r>
              <a:rPr lang="en-US" altLang="zh-CN" sz="2000" dirty="0"/>
              <a:t>Internet Network Information Center </a:t>
            </a:r>
            <a:r>
              <a:rPr lang="zh-CN" altLang="zh-CN" sz="2000" dirty="0"/>
              <a:t>因特网信息中心）负责。各级</a:t>
            </a:r>
            <a:r>
              <a:rPr lang="en-US" altLang="zh-CN" sz="2000" dirty="0"/>
              <a:t>ISP</a:t>
            </a:r>
            <a:r>
              <a:rPr lang="zh-CN" altLang="zh-CN" sz="2000" dirty="0"/>
              <a:t>使用的公网地址都需要向</a:t>
            </a:r>
            <a:r>
              <a:rPr lang="en-US" altLang="zh-CN" sz="2000" dirty="0"/>
              <a:t>Inter NIC</a:t>
            </a:r>
            <a:r>
              <a:rPr lang="zh-CN" altLang="zh-CN" sz="2000" dirty="0"/>
              <a:t>提出申请，有</a:t>
            </a:r>
            <a:r>
              <a:rPr lang="en-US" altLang="zh-CN" sz="2000" dirty="0"/>
              <a:t>Inter NIC</a:t>
            </a:r>
            <a:r>
              <a:rPr lang="zh-CN" altLang="zh-CN" sz="2000" dirty="0"/>
              <a:t>统一发放，这样就能确保地址块不冲突。</a:t>
            </a:r>
          </a:p>
          <a:p>
            <a:r>
              <a:rPr lang="en-US" altLang="zh-CN" sz="2400" b="1" dirty="0"/>
              <a:t>5.4.2</a:t>
            </a:r>
            <a:r>
              <a:rPr lang="zh-CN" altLang="zh-CN" sz="2400" b="1" dirty="0"/>
              <a:t>私网地址</a:t>
            </a:r>
            <a:endParaRPr lang="en-US" altLang="zh-CN" sz="2400" b="1" dirty="0"/>
          </a:p>
          <a:p>
            <a:pPr lvl="1"/>
            <a:r>
              <a:rPr lang="zh-CN" altLang="zh-CN" sz="2000" dirty="0"/>
              <a:t>创建</a:t>
            </a:r>
            <a:r>
              <a:rPr lang="en-US" altLang="zh-CN" sz="2000" dirty="0"/>
              <a:t>IP</a:t>
            </a:r>
            <a:r>
              <a:rPr lang="zh-CN" altLang="zh-CN" sz="2000" dirty="0"/>
              <a:t>寻址方案的人也创建了私网</a:t>
            </a:r>
            <a:r>
              <a:rPr lang="en-US" altLang="zh-CN" sz="2000" dirty="0"/>
              <a:t>IP</a:t>
            </a:r>
            <a:r>
              <a:rPr lang="zh-CN" altLang="zh-CN" sz="2000" dirty="0"/>
              <a:t>地址。这些地址可以被用于私有网络，在</a:t>
            </a:r>
            <a:r>
              <a:rPr lang="en-US" altLang="zh-CN" sz="2000" dirty="0"/>
              <a:t>Internet</a:t>
            </a:r>
            <a:r>
              <a:rPr lang="zh-CN" altLang="zh-CN" sz="2000" dirty="0"/>
              <a:t>没有这些</a:t>
            </a:r>
            <a:r>
              <a:rPr lang="en-US" altLang="zh-CN" sz="2000" dirty="0"/>
              <a:t>IP</a:t>
            </a:r>
            <a:r>
              <a:rPr lang="zh-CN" altLang="zh-CN" sz="2000" dirty="0"/>
              <a:t>地址，</a:t>
            </a:r>
            <a:r>
              <a:rPr lang="en-US" altLang="zh-CN" sz="2000" dirty="0"/>
              <a:t>Internet</a:t>
            </a:r>
            <a:r>
              <a:rPr lang="zh-CN" altLang="zh-CN" sz="2000" dirty="0"/>
              <a:t>上的路由器也没有到私有网络的路由表。</a:t>
            </a:r>
            <a:endParaRPr lang="zh-CN" altLang="zh-CN" sz="2000" b="1" dirty="0"/>
          </a:p>
          <a:p>
            <a:endParaRPr lang="zh-CN" altLang="en-US" dirty="0"/>
          </a:p>
        </p:txBody>
      </p:sp>
    </p:spTree>
    <p:extLst>
      <p:ext uri="{BB962C8B-B14F-4D97-AF65-F5344CB8AC3E}">
        <p14:creationId xmlns:p14="http://schemas.microsoft.com/office/powerpoint/2010/main" val="638158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5.4.2</a:t>
            </a:r>
            <a:r>
              <a:rPr lang="zh-CN" altLang="zh-CN" dirty="0"/>
              <a:t>私网地址</a:t>
            </a:r>
          </a:p>
        </p:txBody>
      </p:sp>
      <p:sp>
        <p:nvSpPr>
          <p:cNvPr id="3" name="内容占位符 2"/>
          <p:cNvSpPr>
            <a:spLocks noGrp="1"/>
          </p:cNvSpPr>
          <p:nvPr>
            <p:ph idx="1"/>
          </p:nvPr>
        </p:nvSpPr>
        <p:spPr/>
        <p:txBody>
          <a:bodyPr/>
          <a:lstStyle/>
          <a:p>
            <a:pPr lvl="0"/>
            <a:r>
              <a:rPr lang="en-US" altLang="zh-CN" dirty="0"/>
              <a:t>A</a:t>
            </a:r>
            <a:r>
              <a:rPr lang="zh-CN" altLang="zh-CN" dirty="0"/>
              <a:t>类：</a:t>
            </a:r>
            <a:r>
              <a:rPr lang="en-US" altLang="zh-CN" dirty="0"/>
              <a:t>10.0.0.0 255.0.0.0</a:t>
            </a:r>
            <a:r>
              <a:rPr lang="zh-CN" altLang="zh-CN" dirty="0"/>
              <a:t>，保留了一个</a:t>
            </a:r>
            <a:r>
              <a:rPr lang="en-US" altLang="zh-CN" dirty="0"/>
              <a:t>A</a:t>
            </a:r>
            <a:r>
              <a:rPr lang="zh-CN" altLang="zh-CN" dirty="0"/>
              <a:t>类网络。</a:t>
            </a:r>
          </a:p>
          <a:p>
            <a:pPr lvl="0"/>
            <a:r>
              <a:rPr lang="en-US" altLang="zh-CN" dirty="0"/>
              <a:t>B</a:t>
            </a:r>
            <a:r>
              <a:rPr lang="zh-CN" altLang="zh-CN" dirty="0"/>
              <a:t>类：</a:t>
            </a:r>
            <a:r>
              <a:rPr lang="en-US" altLang="zh-CN" dirty="0"/>
              <a:t>172.16.0.0 255.255.0.0</a:t>
            </a:r>
            <a:r>
              <a:rPr lang="zh-CN" altLang="zh-CN" dirty="0"/>
              <a:t>～</a:t>
            </a:r>
            <a:r>
              <a:rPr lang="en-US" altLang="zh-CN" dirty="0"/>
              <a:t>172.31.0.0  255.255.0.0</a:t>
            </a:r>
            <a:r>
              <a:rPr lang="zh-CN" altLang="zh-CN" dirty="0"/>
              <a:t>，保留了</a:t>
            </a:r>
            <a:r>
              <a:rPr lang="en-US" altLang="zh-CN" dirty="0"/>
              <a:t>16</a:t>
            </a:r>
            <a:r>
              <a:rPr lang="zh-CN" altLang="zh-CN" dirty="0"/>
              <a:t>个</a:t>
            </a:r>
            <a:r>
              <a:rPr lang="en-US" altLang="zh-CN" dirty="0"/>
              <a:t>B</a:t>
            </a:r>
            <a:r>
              <a:rPr lang="zh-CN" altLang="zh-CN" dirty="0"/>
              <a:t>类网络。</a:t>
            </a:r>
          </a:p>
          <a:p>
            <a:pPr lvl="0"/>
            <a:r>
              <a:rPr lang="en-US" altLang="zh-CN" dirty="0"/>
              <a:t>C</a:t>
            </a:r>
            <a:r>
              <a:rPr lang="zh-CN" altLang="zh-CN" dirty="0"/>
              <a:t>类：</a:t>
            </a:r>
            <a:r>
              <a:rPr lang="en-US" altLang="zh-CN" dirty="0"/>
              <a:t>192.168.0.0 255.255.255.0</a:t>
            </a:r>
            <a:r>
              <a:rPr lang="zh-CN" altLang="zh-CN" dirty="0"/>
              <a:t>～</a:t>
            </a:r>
            <a:r>
              <a:rPr lang="en-US" altLang="zh-CN" dirty="0"/>
              <a:t>192.168.255.0 255.255.255.0</a:t>
            </a:r>
            <a:r>
              <a:rPr lang="zh-CN" altLang="zh-CN" dirty="0"/>
              <a:t>，保留了</a:t>
            </a:r>
            <a:r>
              <a:rPr lang="en-US" altLang="zh-CN" dirty="0"/>
              <a:t>256</a:t>
            </a:r>
            <a:r>
              <a:rPr lang="zh-CN" altLang="zh-CN" dirty="0"/>
              <a:t>个</a:t>
            </a:r>
            <a:r>
              <a:rPr lang="en-US" altLang="zh-CN" dirty="0"/>
              <a:t>C</a:t>
            </a:r>
            <a:r>
              <a:rPr lang="zh-CN" altLang="zh-CN" dirty="0"/>
              <a:t>类网络。</a:t>
            </a:r>
          </a:p>
          <a:p>
            <a:endParaRPr lang="zh-CN" altLang="en-US" dirty="0"/>
          </a:p>
        </p:txBody>
      </p:sp>
    </p:spTree>
    <p:extLst>
      <p:ext uri="{BB962C8B-B14F-4D97-AF65-F5344CB8AC3E}">
        <p14:creationId xmlns:p14="http://schemas.microsoft.com/office/powerpoint/2010/main" val="299813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5.4.2</a:t>
            </a:r>
            <a:r>
              <a:rPr lang="zh-CN" altLang="zh-CN" dirty="0"/>
              <a:t>私网地址</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8229600" cy="4404864"/>
          </a:xfrm>
          <a:prstGeom prst="rect">
            <a:avLst/>
          </a:prstGeom>
          <a:noFill/>
          <a:ln>
            <a:noFill/>
          </a:ln>
        </p:spPr>
      </p:pic>
      <p:sp>
        <p:nvSpPr>
          <p:cNvPr id="5" name="内容占位符 2"/>
          <p:cNvSpPr txBox="1">
            <a:spLocks/>
          </p:cNvSpPr>
          <p:nvPr/>
        </p:nvSpPr>
        <p:spPr>
          <a:xfrm>
            <a:off x="323528" y="908721"/>
            <a:ext cx="8229600" cy="792088"/>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私网地址访问</a:t>
            </a:r>
            <a:r>
              <a:rPr lang="en-US" altLang="zh-CN" dirty="0"/>
              <a:t>Internet</a:t>
            </a:r>
            <a:r>
              <a:rPr lang="zh-CN" altLang="en-US" dirty="0"/>
              <a:t>需要</a:t>
            </a:r>
            <a:r>
              <a:rPr lang="en-US" altLang="zh-CN" dirty="0"/>
              <a:t>NAT</a:t>
            </a:r>
            <a:r>
              <a:rPr lang="zh-CN" altLang="en-US" dirty="0"/>
              <a:t>或</a:t>
            </a:r>
            <a:r>
              <a:rPr lang="en-US" altLang="zh-CN" dirty="0"/>
              <a:t>PAT</a:t>
            </a:r>
            <a:endParaRPr lang="zh-CN" altLang="en-US" dirty="0"/>
          </a:p>
        </p:txBody>
      </p:sp>
    </p:spTree>
    <p:extLst>
      <p:ext uri="{BB962C8B-B14F-4D97-AF65-F5344CB8AC3E}">
        <p14:creationId xmlns:p14="http://schemas.microsoft.com/office/powerpoint/2010/main" val="328667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a:t>
            </a:r>
            <a:r>
              <a:rPr lang="zh-CN" altLang="zh-CN" dirty="0"/>
              <a:t>子网划分</a:t>
            </a:r>
            <a:endParaRPr lang="zh-CN" altLang="en-US" dirty="0"/>
          </a:p>
        </p:txBody>
      </p:sp>
      <p:sp>
        <p:nvSpPr>
          <p:cNvPr id="3" name="内容占位符 2"/>
          <p:cNvSpPr>
            <a:spLocks noGrp="1"/>
          </p:cNvSpPr>
          <p:nvPr>
            <p:ph idx="1"/>
          </p:nvPr>
        </p:nvSpPr>
        <p:spPr/>
        <p:txBody>
          <a:bodyPr/>
          <a:lstStyle/>
          <a:p>
            <a:r>
              <a:rPr lang="en-US" altLang="zh-CN" b="1" dirty="0"/>
              <a:t>5.5.1</a:t>
            </a:r>
            <a:r>
              <a:rPr lang="zh-CN" altLang="zh-CN" b="1" dirty="0"/>
              <a:t>地址浪费</a:t>
            </a:r>
          </a:p>
          <a:p>
            <a:r>
              <a:rPr lang="en-US" altLang="zh-CN" b="1" dirty="0"/>
              <a:t>5.5.2</a:t>
            </a:r>
            <a:r>
              <a:rPr lang="zh-CN" altLang="zh-CN" b="1" dirty="0"/>
              <a:t>等长子网划分</a:t>
            </a:r>
          </a:p>
          <a:p>
            <a:r>
              <a:rPr lang="en-US" altLang="zh-CN" b="1" dirty="0"/>
              <a:t>5.5.3 B</a:t>
            </a:r>
            <a:r>
              <a:rPr lang="zh-CN" altLang="zh-CN" b="1" dirty="0"/>
              <a:t>类网络子网划分</a:t>
            </a:r>
          </a:p>
          <a:p>
            <a:r>
              <a:rPr lang="en-US" altLang="zh-CN" b="1" dirty="0"/>
              <a:t>5.5.4 A</a:t>
            </a:r>
            <a:r>
              <a:rPr lang="zh-CN" altLang="zh-CN" b="1" dirty="0"/>
              <a:t>类地址子网划分</a:t>
            </a:r>
          </a:p>
          <a:p>
            <a:endParaRPr lang="zh-CN" altLang="en-US" dirty="0"/>
          </a:p>
        </p:txBody>
      </p:sp>
    </p:spTree>
    <p:extLst>
      <p:ext uri="{BB962C8B-B14F-4D97-AF65-F5344CB8AC3E}">
        <p14:creationId xmlns:p14="http://schemas.microsoft.com/office/powerpoint/2010/main" val="3936256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5.5.1</a:t>
            </a:r>
            <a:r>
              <a:rPr lang="zh-CN" altLang="zh-CN" dirty="0"/>
              <a:t>地址浪费</a:t>
            </a:r>
            <a:endParaRPr lang="zh-CN" altLang="en-US" dirty="0"/>
          </a:p>
        </p:txBody>
      </p:sp>
      <p:sp>
        <p:nvSpPr>
          <p:cNvPr id="3" name="内容占位符 2"/>
          <p:cNvSpPr>
            <a:spLocks noGrp="1"/>
          </p:cNvSpPr>
          <p:nvPr>
            <p:ph idx="1"/>
          </p:nvPr>
        </p:nvSpPr>
        <p:spPr>
          <a:xfrm>
            <a:off x="395536" y="836712"/>
            <a:ext cx="8229600" cy="4525963"/>
          </a:xfrm>
        </p:spPr>
        <p:txBody>
          <a:bodyPr/>
          <a:lstStyle/>
          <a:p>
            <a:r>
              <a:rPr lang="zh-CN" altLang="zh-CN" dirty="0"/>
              <a:t>按着</a:t>
            </a:r>
            <a:r>
              <a:rPr lang="en-US" altLang="zh-CN" dirty="0"/>
              <a:t>IP</a:t>
            </a:r>
            <a:r>
              <a:rPr lang="zh-CN" altLang="zh-CN" dirty="0"/>
              <a:t>地址传统的分类方法，一个网段有</a:t>
            </a:r>
            <a:r>
              <a:rPr lang="en-US" altLang="zh-CN" dirty="0"/>
              <a:t>200</a:t>
            </a:r>
            <a:r>
              <a:rPr lang="zh-CN" altLang="zh-CN" dirty="0"/>
              <a:t>台计算机，分配一个</a:t>
            </a:r>
            <a:r>
              <a:rPr lang="en-US" altLang="zh-CN" dirty="0"/>
              <a:t>C</a:t>
            </a:r>
            <a:r>
              <a:rPr lang="zh-CN" altLang="zh-CN" dirty="0"/>
              <a:t>类网络，</a:t>
            </a:r>
            <a:r>
              <a:rPr lang="en-US" altLang="zh-CN" dirty="0"/>
              <a:t>212.2.3.0 255.255.255.0</a:t>
            </a:r>
            <a:r>
              <a:rPr lang="zh-CN" altLang="zh-CN" dirty="0"/>
              <a:t>，可用的地址范围</a:t>
            </a:r>
            <a:r>
              <a:rPr lang="en-US" altLang="zh-CN" dirty="0"/>
              <a:t>212.2.3.1—212.2.3.254</a:t>
            </a:r>
            <a:r>
              <a:rPr lang="zh-CN" altLang="zh-CN" dirty="0"/>
              <a:t>，虽然没有全部用完，这种情况还不算是极大浪费。</a:t>
            </a:r>
            <a:endParaRPr lang="en-US" altLang="zh-CN" dirty="0"/>
          </a:p>
          <a:p>
            <a:r>
              <a:rPr lang="zh-CN" altLang="zh-CN" dirty="0"/>
              <a:t>如果一个网络中有</a:t>
            </a:r>
            <a:r>
              <a:rPr lang="en-US" altLang="zh-CN" dirty="0"/>
              <a:t>400</a:t>
            </a:r>
            <a:r>
              <a:rPr lang="zh-CN" altLang="zh-CN" dirty="0"/>
              <a:t>台计算机，分配一个</a:t>
            </a:r>
            <a:r>
              <a:rPr lang="en-US" altLang="zh-CN" dirty="0"/>
              <a:t>C</a:t>
            </a:r>
            <a:r>
              <a:rPr lang="zh-CN" altLang="zh-CN" dirty="0"/>
              <a:t>类网络，地址就不够用了，那就分配一个</a:t>
            </a:r>
            <a:r>
              <a:rPr lang="en-US" altLang="zh-CN" dirty="0"/>
              <a:t>B</a:t>
            </a:r>
            <a:r>
              <a:rPr lang="zh-CN" altLang="zh-CN" dirty="0"/>
              <a:t>类网络，</a:t>
            </a:r>
            <a:r>
              <a:rPr lang="en-US" altLang="zh-CN" dirty="0"/>
              <a:t>131.107.0.0 255.255.0.0</a:t>
            </a:r>
            <a:r>
              <a:rPr lang="zh-CN" altLang="zh-CN" dirty="0"/>
              <a:t>，该</a:t>
            </a:r>
            <a:r>
              <a:rPr lang="en-US" altLang="zh-CN" dirty="0"/>
              <a:t>B</a:t>
            </a:r>
            <a:r>
              <a:rPr lang="zh-CN" altLang="zh-CN" dirty="0"/>
              <a:t>类网络可用的地址范围</a:t>
            </a:r>
            <a:r>
              <a:rPr lang="en-US" altLang="zh-CN" dirty="0"/>
              <a:t>131.107.0.1—131.107.255.254</a:t>
            </a:r>
            <a:r>
              <a:rPr lang="zh-CN" altLang="zh-CN" dirty="0"/>
              <a:t>，一共有</a:t>
            </a:r>
            <a:r>
              <a:rPr lang="en-US" altLang="zh-CN" dirty="0"/>
              <a:t>56634</a:t>
            </a:r>
            <a:r>
              <a:rPr lang="zh-CN" altLang="zh-CN" dirty="0"/>
              <a:t>个地址可用，这就造成了极大浪费。</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47564" y="4559673"/>
            <a:ext cx="7725544" cy="2066031"/>
          </a:xfrm>
          <a:prstGeom prst="rect">
            <a:avLst/>
          </a:prstGeom>
          <a:noFill/>
          <a:ln>
            <a:noFill/>
          </a:ln>
        </p:spPr>
      </p:pic>
    </p:spTree>
    <p:extLst>
      <p:ext uri="{BB962C8B-B14F-4D97-AF65-F5344CB8AC3E}">
        <p14:creationId xmlns:p14="http://schemas.microsoft.com/office/powerpoint/2010/main" val="213366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5.5.2</a:t>
            </a:r>
            <a:r>
              <a:rPr lang="zh-CN" altLang="zh-CN" dirty="0"/>
              <a:t>等长子网划分</a:t>
            </a:r>
            <a:endParaRPr lang="zh-CN" altLang="en-US" dirty="0"/>
          </a:p>
        </p:txBody>
      </p:sp>
      <p:sp>
        <p:nvSpPr>
          <p:cNvPr id="3" name="内容占位符 2"/>
          <p:cNvSpPr>
            <a:spLocks noGrp="1"/>
          </p:cNvSpPr>
          <p:nvPr>
            <p:ph idx="1"/>
          </p:nvPr>
        </p:nvSpPr>
        <p:spPr/>
        <p:txBody>
          <a:bodyPr/>
          <a:lstStyle/>
          <a:p>
            <a:r>
              <a:rPr lang="zh-CN" altLang="zh-CN" dirty="0"/>
              <a:t>子网划分，就是借用现有网段的主机位做子网位，划分出多个子网。子网划分的任务包括两部分：</a:t>
            </a:r>
          </a:p>
          <a:p>
            <a:r>
              <a:rPr lang="zh-CN" altLang="zh-CN" dirty="0"/>
              <a:t>等长子网划分就是将一个网段等分成多个网段，也就是等分成多个子网。</a:t>
            </a:r>
          </a:p>
          <a:p>
            <a:pPr lvl="1"/>
            <a:r>
              <a:rPr lang="zh-CN" altLang="zh-CN" dirty="0"/>
              <a:t>确定子网掩码的长度。</a:t>
            </a:r>
          </a:p>
          <a:p>
            <a:pPr lvl="1"/>
            <a:r>
              <a:rPr lang="zh-CN" altLang="zh-CN" dirty="0"/>
              <a:t>确定子网中第一个可用的</a:t>
            </a:r>
            <a:r>
              <a:rPr lang="en-US" altLang="zh-CN" dirty="0"/>
              <a:t>IP</a:t>
            </a:r>
            <a:r>
              <a:rPr lang="zh-CN" altLang="zh-CN" dirty="0"/>
              <a:t>地址和最后一个可用的</a:t>
            </a:r>
            <a:r>
              <a:rPr lang="en-US" altLang="zh-CN" dirty="0"/>
              <a:t>IP</a:t>
            </a:r>
            <a:r>
              <a:rPr lang="zh-CN" altLang="zh-CN" dirty="0"/>
              <a:t>地址。</a:t>
            </a:r>
          </a:p>
          <a:p>
            <a:endParaRPr lang="zh-CN" altLang="en-US" dirty="0"/>
          </a:p>
        </p:txBody>
      </p:sp>
    </p:spTree>
    <p:extLst>
      <p:ext uri="{BB962C8B-B14F-4D97-AF65-F5344CB8AC3E}">
        <p14:creationId xmlns:p14="http://schemas.microsoft.com/office/powerpoint/2010/main" val="258471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a:t>本章内容</a:t>
            </a:r>
          </a:p>
        </p:txBody>
      </p:sp>
      <p:sp>
        <p:nvSpPr>
          <p:cNvPr id="3" name="内容占位符 2"/>
          <p:cNvSpPr>
            <a:spLocks noGrp="1"/>
          </p:cNvSpPr>
          <p:nvPr>
            <p:ph idx="1"/>
          </p:nvPr>
        </p:nvSpPr>
        <p:spPr/>
        <p:txBody>
          <a:bodyPr>
            <a:normAutofit lnSpcReduction="10000"/>
          </a:bodyPr>
          <a:lstStyle/>
          <a:p>
            <a:pPr lvl="0" fontAlgn="base"/>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地址层次结构</a:t>
            </a:r>
          </a:p>
          <a:p>
            <a:pPr lvl="0" fontAlgn="base"/>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地址分类</a:t>
            </a:r>
          </a:p>
          <a:p>
            <a:pPr lvl="0" fontAlgn="base"/>
            <a:r>
              <a:rPr lang="zh-CN" altLang="zh-CN" dirty="0">
                <a:effectLst>
                  <a:glow>
                    <a:srgbClr val="000000"/>
                  </a:glow>
                  <a:outerShdw sx="0" sy="0">
                    <a:srgbClr val="000000"/>
                  </a:outerShdw>
                  <a:reflection stA="0" endPos="0" fadeDir="0" sx="0" sy="0"/>
                </a:effectLst>
              </a:rPr>
              <a:t>公网地址</a:t>
            </a:r>
          </a:p>
          <a:p>
            <a:pPr lvl="0" fontAlgn="base"/>
            <a:r>
              <a:rPr lang="zh-CN" altLang="zh-CN" dirty="0">
                <a:effectLst>
                  <a:glow>
                    <a:srgbClr val="000000"/>
                  </a:glow>
                  <a:outerShdw sx="0" sy="0">
                    <a:srgbClr val="000000"/>
                  </a:outerShdw>
                  <a:reflection stA="0" endPos="0" fadeDir="0" sx="0" sy="0"/>
                </a:effectLst>
              </a:rPr>
              <a:t>私有地址</a:t>
            </a:r>
          </a:p>
          <a:p>
            <a:pPr lvl="0" fontAlgn="base"/>
            <a:r>
              <a:rPr lang="zh-CN" altLang="zh-CN" dirty="0">
                <a:effectLst>
                  <a:glow>
                    <a:srgbClr val="000000"/>
                  </a:glow>
                  <a:outerShdw sx="0" sy="0">
                    <a:srgbClr val="000000"/>
                  </a:outerShdw>
                  <a:reflection stA="0" endPos="0" fadeDir="0" sx="0" sy="0"/>
                </a:effectLst>
              </a:rPr>
              <a:t>保留的</a:t>
            </a:r>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地址</a:t>
            </a:r>
          </a:p>
          <a:p>
            <a:pPr lvl="0" fontAlgn="base"/>
            <a:r>
              <a:rPr lang="zh-CN" altLang="zh-CN" dirty="0">
                <a:effectLst>
                  <a:glow>
                    <a:srgbClr val="000000"/>
                  </a:glow>
                  <a:outerShdw sx="0" sy="0">
                    <a:srgbClr val="000000"/>
                  </a:outerShdw>
                  <a:reflection stA="0" endPos="0" fadeDir="0" sx="0" sy="0"/>
                </a:effectLst>
              </a:rPr>
              <a:t>等长子网划分</a:t>
            </a:r>
          </a:p>
          <a:p>
            <a:pPr lvl="0" fontAlgn="base"/>
            <a:r>
              <a:rPr lang="zh-CN" altLang="zh-CN" dirty="0">
                <a:effectLst>
                  <a:glow>
                    <a:srgbClr val="000000"/>
                  </a:glow>
                  <a:outerShdw sx="0" sy="0">
                    <a:srgbClr val="000000"/>
                  </a:outerShdw>
                  <a:reflection stA="0" endPos="0" fadeDir="0" sx="0" sy="0"/>
                </a:effectLst>
              </a:rPr>
              <a:t>变长子网划分</a:t>
            </a:r>
          </a:p>
          <a:p>
            <a:pPr lvl="0" fontAlgn="base"/>
            <a:r>
              <a:rPr lang="zh-CN" altLang="zh-CN" dirty="0">
                <a:effectLst>
                  <a:glow>
                    <a:srgbClr val="000000"/>
                  </a:glow>
                  <a:outerShdw sx="0" sy="0">
                    <a:srgbClr val="000000"/>
                  </a:outerShdw>
                  <a:reflection stA="0" endPos="0" fadeDir="0" sx="0" sy="0"/>
                </a:effectLst>
              </a:rPr>
              <a:t>超网</a:t>
            </a:r>
          </a:p>
        </p:txBody>
      </p:sp>
    </p:spTree>
    <p:extLst>
      <p:ext uri="{BB962C8B-B14F-4D97-AF65-F5344CB8AC3E}">
        <p14:creationId xmlns:p14="http://schemas.microsoft.com/office/powerpoint/2010/main" val="253475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5.5.2</a:t>
            </a:r>
            <a:r>
              <a:rPr lang="zh-CN" altLang="zh-CN" dirty="0"/>
              <a:t>等长子网划分</a:t>
            </a:r>
            <a:endParaRPr lang="zh-CN" altLang="en-US" dirty="0"/>
          </a:p>
        </p:txBody>
      </p:sp>
      <p:sp>
        <p:nvSpPr>
          <p:cNvPr id="3" name="内容占位符 2"/>
          <p:cNvSpPr>
            <a:spLocks noGrp="1"/>
          </p:cNvSpPr>
          <p:nvPr>
            <p:ph idx="1"/>
          </p:nvPr>
        </p:nvSpPr>
        <p:spPr>
          <a:xfrm>
            <a:off x="458003" y="809171"/>
            <a:ext cx="5194117" cy="2115773"/>
          </a:xfrm>
        </p:spPr>
        <p:txBody>
          <a:bodyPr/>
          <a:lstStyle/>
          <a:p>
            <a:r>
              <a:rPr lang="zh-CN" altLang="zh-CN" dirty="0"/>
              <a:t>（</a:t>
            </a:r>
            <a:r>
              <a:rPr lang="en-US" altLang="zh-CN" dirty="0"/>
              <a:t>1</a:t>
            </a:r>
            <a:r>
              <a:rPr lang="zh-CN" altLang="zh-CN" dirty="0"/>
              <a:t>）等分成两个子网</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24944"/>
            <a:ext cx="7200800" cy="1861076"/>
          </a:xfrm>
          <a:prstGeom prst="rect">
            <a:avLst/>
          </a:prstGeom>
          <a:noFill/>
          <a:ln>
            <a:noFill/>
          </a:ln>
        </p:spPr>
      </p:pic>
    </p:spTree>
    <p:extLst>
      <p:ext uri="{BB962C8B-B14F-4D97-AF65-F5344CB8AC3E}">
        <p14:creationId xmlns:p14="http://schemas.microsoft.com/office/powerpoint/2010/main" val="1686028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a:t>
            </a:r>
            <a:r>
              <a:rPr lang="en-US" altLang="zh-CN" dirty="0"/>
              <a:t>1</a:t>
            </a:r>
            <a:r>
              <a:rPr lang="zh-CN" altLang="zh-CN" dirty="0"/>
              <a:t>）等分成两个子网</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5960" y="1124744"/>
            <a:ext cx="6912768" cy="4536504"/>
          </a:xfrm>
          <a:prstGeom prst="rect">
            <a:avLst/>
          </a:prstGeom>
          <a:noFill/>
          <a:ln>
            <a:noFill/>
          </a:ln>
        </p:spPr>
      </p:pic>
    </p:spTree>
    <p:extLst>
      <p:ext uri="{BB962C8B-B14F-4D97-AF65-F5344CB8AC3E}">
        <p14:creationId xmlns:p14="http://schemas.microsoft.com/office/powerpoint/2010/main" val="2740472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a:t>
            </a:r>
            <a:r>
              <a:rPr lang="en-US" altLang="zh-CN" dirty="0"/>
              <a:t>1</a:t>
            </a:r>
            <a:r>
              <a:rPr lang="zh-CN" altLang="zh-CN" dirty="0"/>
              <a:t>）等分成两个子网</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3019405"/>
            <a:ext cx="4392488" cy="1129675"/>
          </a:xfrm>
          <a:prstGeom prst="rect">
            <a:avLst/>
          </a:prstGeom>
          <a:noFill/>
          <a:ln>
            <a:noFill/>
          </a:ln>
        </p:spPr>
      </p:pic>
      <p:sp>
        <p:nvSpPr>
          <p:cNvPr id="6" name="内容占位符 2"/>
          <p:cNvSpPr txBox="1">
            <a:spLocks/>
          </p:cNvSpPr>
          <p:nvPr/>
        </p:nvSpPr>
        <p:spPr>
          <a:xfrm>
            <a:off x="458003" y="809171"/>
            <a:ext cx="8239141" cy="2835853"/>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dirty="0"/>
              <a:t>A</a:t>
            </a:r>
            <a:r>
              <a:rPr lang="zh-CN" altLang="en-US" dirty="0"/>
              <a:t>和</a:t>
            </a:r>
            <a:r>
              <a:rPr lang="en-US" altLang="zh-CN" dirty="0"/>
              <a:t>B</a:t>
            </a:r>
            <a:r>
              <a:rPr lang="zh-CN" altLang="en-US" dirty="0"/>
              <a:t>两个子网的子网掩码都为</a:t>
            </a:r>
            <a:r>
              <a:rPr lang="en-US" altLang="zh-CN" dirty="0"/>
              <a:t>255.255.255.128</a:t>
            </a:r>
            <a:r>
              <a:rPr lang="zh-CN" altLang="en-US" dirty="0"/>
              <a:t>。</a:t>
            </a:r>
          </a:p>
          <a:p>
            <a:pPr fontAlgn="auto">
              <a:spcAft>
                <a:spcPts val="0"/>
              </a:spcAft>
            </a:pPr>
            <a:r>
              <a:rPr lang="en-US" altLang="zh-CN" dirty="0"/>
              <a:t>A</a:t>
            </a:r>
            <a:r>
              <a:rPr lang="zh-CN" altLang="en-US" dirty="0"/>
              <a:t>子网可用的地址范围为</a:t>
            </a:r>
            <a:r>
              <a:rPr lang="en-US" altLang="zh-CN" dirty="0"/>
              <a:t>192.168.0.1</a:t>
            </a:r>
            <a:r>
              <a:rPr lang="zh-CN" altLang="en-US" dirty="0"/>
              <a:t>～</a:t>
            </a:r>
            <a:r>
              <a:rPr lang="en-US" altLang="zh-CN" dirty="0"/>
              <a:t>192.168.0.126</a:t>
            </a:r>
            <a:r>
              <a:rPr lang="zh-CN" altLang="en-US" dirty="0"/>
              <a:t>，</a:t>
            </a:r>
            <a:r>
              <a:rPr lang="en-US" altLang="zh-CN" dirty="0"/>
              <a:t>IP</a:t>
            </a:r>
            <a:r>
              <a:rPr lang="zh-CN" altLang="en-US" dirty="0"/>
              <a:t>地址</a:t>
            </a:r>
            <a:r>
              <a:rPr lang="en-US" altLang="zh-CN" dirty="0"/>
              <a:t>192.168.0.0</a:t>
            </a:r>
            <a:r>
              <a:rPr lang="zh-CN" altLang="en-US" dirty="0"/>
              <a:t>由于主机位全为</a:t>
            </a:r>
            <a:r>
              <a:rPr lang="en-US" altLang="zh-CN" dirty="0"/>
              <a:t>0</a:t>
            </a:r>
            <a:r>
              <a:rPr lang="zh-CN" altLang="en-US" dirty="0"/>
              <a:t>，不能分配给计算机使用，如图</a:t>
            </a:r>
            <a:r>
              <a:rPr lang="en-US" altLang="zh-CN" dirty="0"/>
              <a:t>5-36</a:t>
            </a:r>
            <a:r>
              <a:rPr lang="zh-CN" altLang="en-US" dirty="0"/>
              <a:t>所示，</a:t>
            </a:r>
            <a:r>
              <a:rPr lang="en-US" altLang="zh-CN" dirty="0"/>
              <a:t>192.168.0.127</a:t>
            </a:r>
            <a:r>
              <a:rPr lang="zh-CN" altLang="en-US" dirty="0"/>
              <a:t>由于其主机位全为</a:t>
            </a:r>
            <a:r>
              <a:rPr lang="en-US" altLang="zh-CN" dirty="0"/>
              <a:t>1</a:t>
            </a:r>
            <a:r>
              <a:rPr lang="zh-CN" altLang="en-US" dirty="0"/>
              <a:t>，不能分配计算机。</a:t>
            </a:r>
          </a:p>
          <a:p>
            <a:pPr fontAlgn="auto">
              <a:spcAft>
                <a:spcPts val="0"/>
              </a:spcAft>
            </a:pPr>
            <a:endParaRPr lang="zh-CN" altLang="en-US" dirty="0"/>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611560" y="4365104"/>
            <a:ext cx="7301830" cy="2304256"/>
          </a:xfrm>
          <a:prstGeom prst="rect">
            <a:avLst/>
          </a:prstGeom>
          <a:noFill/>
          <a:ln>
            <a:noFill/>
          </a:ln>
        </p:spPr>
      </p:pic>
    </p:spTree>
    <p:extLst>
      <p:ext uri="{BB962C8B-B14F-4D97-AF65-F5344CB8AC3E}">
        <p14:creationId xmlns:p14="http://schemas.microsoft.com/office/powerpoint/2010/main" val="2460163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a:t>
            </a:r>
            <a:r>
              <a:rPr lang="en-US" altLang="zh-CN" dirty="0"/>
              <a:t>2</a:t>
            </a:r>
            <a:r>
              <a:rPr lang="zh-CN" altLang="zh-CN" dirty="0"/>
              <a:t>）等分成四个子网</a:t>
            </a:r>
            <a:endParaRPr lang="zh-CN" altLang="en-US" dirty="0"/>
          </a:p>
        </p:txBody>
      </p:sp>
      <p:sp>
        <p:nvSpPr>
          <p:cNvPr id="3" name="内容占位符 2"/>
          <p:cNvSpPr>
            <a:spLocks noGrp="1"/>
          </p:cNvSpPr>
          <p:nvPr>
            <p:ph idx="1"/>
          </p:nvPr>
        </p:nvSpPr>
        <p:spPr>
          <a:xfrm>
            <a:off x="323528" y="836712"/>
            <a:ext cx="8229600" cy="4525963"/>
          </a:xfrm>
        </p:spPr>
        <p:txBody>
          <a:bodyPr/>
          <a:lstStyle/>
          <a:p>
            <a:r>
              <a:rPr lang="zh-CN" altLang="zh-CN" dirty="0"/>
              <a:t>要想分成</a:t>
            </a:r>
            <a:r>
              <a:rPr lang="en-US" altLang="zh-CN" dirty="0"/>
              <a:t>4</a:t>
            </a:r>
            <a:r>
              <a:rPr lang="zh-CN" altLang="zh-CN" dirty="0"/>
              <a:t>个子网，你需要将子网掩码往右移动两位，这样第</a:t>
            </a:r>
            <a:r>
              <a:rPr lang="en-US" altLang="zh-CN" dirty="0"/>
              <a:t>1</a:t>
            </a:r>
            <a:r>
              <a:rPr lang="zh-CN" altLang="zh-CN" dirty="0"/>
              <a:t>位和第</a:t>
            </a:r>
            <a:r>
              <a:rPr lang="en-US" altLang="zh-CN" dirty="0"/>
              <a:t>2</a:t>
            </a:r>
            <a:r>
              <a:rPr lang="zh-CN" altLang="zh-CN" dirty="0"/>
              <a:t>位就变为网络位。你就可以分成</a:t>
            </a:r>
            <a:r>
              <a:rPr lang="en-US" altLang="zh-CN" dirty="0"/>
              <a:t>4</a:t>
            </a:r>
            <a:r>
              <a:rPr lang="zh-CN" altLang="zh-CN" dirty="0"/>
              <a:t>个子网，第</a:t>
            </a:r>
            <a:r>
              <a:rPr lang="en-US" altLang="zh-CN" dirty="0"/>
              <a:t>1</a:t>
            </a:r>
            <a:r>
              <a:rPr lang="zh-CN" altLang="zh-CN" dirty="0"/>
              <a:t>位和第</a:t>
            </a:r>
            <a:r>
              <a:rPr lang="en-US" altLang="zh-CN" dirty="0"/>
              <a:t>2</a:t>
            </a:r>
            <a:r>
              <a:rPr lang="zh-CN" altLang="zh-CN" dirty="0"/>
              <a:t>位为</a:t>
            </a:r>
            <a:r>
              <a:rPr lang="en-US" altLang="zh-CN" dirty="0"/>
              <a:t>00</a:t>
            </a:r>
            <a:r>
              <a:rPr lang="zh-CN" altLang="zh-CN" dirty="0"/>
              <a:t>是</a:t>
            </a:r>
            <a:r>
              <a:rPr lang="en-US" altLang="zh-CN" dirty="0"/>
              <a:t>A</a:t>
            </a:r>
            <a:r>
              <a:rPr lang="zh-CN" altLang="zh-CN" dirty="0"/>
              <a:t>子网，</a:t>
            </a:r>
            <a:r>
              <a:rPr lang="en-US" altLang="zh-CN" dirty="0"/>
              <a:t>01</a:t>
            </a:r>
            <a:r>
              <a:rPr lang="zh-CN" altLang="zh-CN" dirty="0"/>
              <a:t>是</a:t>
            </a:r>
            <a:r>
              <a:rPr lang="en-US" altLang="zh-CN" dirty="0"/>
              <a:t>B</a:t>
            </a:r>
            <a:r>
              <a:rPr lang="zh-CN" altLang="zh-CN" dirty="0"/>
              <a:t>子网，</a:t>
            </a:r>
            <a:r>
              <a:rPr lang="en-US" altLang="zh-CN" dirty="0"/>
              <a:t>10</a:t>
            </a:r>
            <a:r>
              <a:rPr lang="zh-CN" altLang="zh-CN" dirty="0"/>
              <a:t>是</a:t>
            </a:r>
            <a:r>
              <a:rPr lang="en-US" altLang="zh-CN" dirty="0"/>
              <a:t>C</a:t>
            </a:r>
            <a:r>
              <a:rPr lang="zh-CN" altLang="zh-CN" dirty="0"/>
              <a:t>子网，</a:t>
            </a:r>
            <a:r>
              <a:rPr lang="en-US" altLang="zh-CN" dirty="0"/>
              <a:t>11</a:t>
            </a:r>
            <a:r>
              <a:rPr lang="zh-CN" altLang="zh-CN" dirty="0"/>
              <a:t>是</a:t>
            </a:r>
            <a:r>
              <a:rPr lang="en-US" altLang="zh-CN" dirty="0"/>
              <a:t>D</a:t>
            </a:r>
            <a:r>
              <a:rPr lang="zh-CN" altLang="zh-CN" dirty="0"/>
              <a:t>子网。</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1584" y="936104"/>
            <a:ext cx="9159824" cy="4365104"/>
          </a:xfrm>
          <a:prstGeom prst="rect">
            <a:avLst/>
          </a:prstGeom>
          <a:noFill/>
          <a:ln>
            <a:noFill/>
          </a:ln>
        </p:spPr>
      </p:pic>
    </p:spTree>
    <p:extLst>
      <p:ext uri="{BB962C8B-B14F-4D97-AF65-F5344CB8AC3E}">
        <p14:creationId xmlns:p14="http://schemas.microsoft.com/office/powerpoint/2010/main" val="995548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679446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a:t>
            </a:r>
            <a:r>
              <a:rPr lang="en-US" altLang="zh-CN" dirty="0"/>
              <a:t>2</a:t>
            </a:r>
            <a:r>
              <a:rPr lang="zh-CN" altLang="zh-CN" dirty="0"/>
              <a:t>）等分成四个子网</a:t>
            </a:r>
            <a:endParaRPr lang="zh-CN" altLang="en-US" dirty="0"/>
          </a:p>
        </p:txBody>
      </p:sp>
      <p:sp>
        <p:nvSpPr>
          <p:cNvPr id="3" name="内容占位符 2"/>
          <p:cNvSpPr>
            <a:spLocks noGrp="1"/>
          </p:cNvSpPr>
          <p:nvPr>
            <p:ph idx="1"/>
          </p:nvPr>
        </p:nvSpPr>
        <p:spPr/>
        <p:txBody>
          <a:bodyPr/>
          <a:lstStyle/>
          <a:p>
            <a:r>
              <a:rPr lang="zh-CN" altLang="zh-CN" dirty="0"/>
              <a:t>每个子网的最后一个地址都是本子网的广播地址，不能分配给计算机使用，的</a:t>
            </a:r>
            <a:r>
              <a:rPr lang="en-US" altLang="zh-CN" dirty="0"/>
              <a:t>A</a:t>
            </a:r>
            <a:r>
              <a:rPr lang="zh-CN" altLang="zh-CN" dirty="0"/>
              <a:t>子网的</a:t>
            </a:r>
            <a:r>
              <a:rPr lang="en-US" altLang="zh-CN" dirty="0"/>
              <a:t>63</a:t>
            </a:r>
            <a:r>
              <a:rPr lang="zh-CN" altLang="zh-CN" dirty="0"/>
              <a:t>、</a:t>
            </a:r>
            <a:r>
              <a:rPr lang="en-US" altLang="zh-CN" dirty="0"/>
              <a:t>B</a:t>
            </a:r>
            <a:r>
              <a:rPr lang="zh-CN" altLang="zh-CN" dirty="0"/>
              <a:t>子网的</a:t>
            </a:r>
            <a:r>
              <a:rPr lang="en-US" altLang="zh-CN" dirty="0"/>
              <a:t>127</a:t>
            </a:r>
            <a:r>
              <a:rPr lang="zh-CN" altLang="zh-CN" dirty="0"/>
              <a:t>、</a:t>
            </a:r>
            <a:r>
              <a:rPr lang="en-US" altLang="zh-CN" dirty="0"/>
              <a:t>C</a:t>
            </a:r>
            <a:r>
              <a:rPr lang="zh-CN" altLang="zh-CN" dirty="0"/>
              <a:t>子网的</a:t>
            </a:r>
            <a:r>
              <a:rPr lang="en-US" altLang="zh-CN" dirty="0"/>
              <a:t>191</a:t>
            </a:r>
            <a:r>
              <a:rPr lang="zh-CN" altLang="zh-CN" dirty="0"/>
              <a:t>和</a:t>
            </a:r>
            <a:r>
              <a:rPr lang="en-US" altLang="zh-CN" dirty="0"/>
              <a:t>D</a:t>
            </a:r>
            <a:r>
              <a:rPr lang="zh-CN" altLang="zh-CN" dirty="0"/>
              <a:t>子网的</a:t>
            </a:r>
            <a:r>
              <a:rPr lang="en-US" altLang="zh-CN" dirty="0"/>
              <a:t>255</a:t>
            </a:r>
            <a:r>
              <a:rPr lang="zh-CN" altLang="zh-CN" dirty="0"/>
              <a:t>。</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413992" y="2348880"/>
            <a:ext cx="6192688" cy="3528392"/>
          </a:xfrm>
          <a:prstGeom prst="rect">
            <a:avLst/>
          </a:prstGeom>
          <a:noFill/>
          <a:ln>
            <a:noFill/>
          </a:ln>
        </p:spPr>
      </p:pic>
    </p:spTree>
    <p:extLst>
      <p:ext uri="{BB962C8B-B14F-4D97-AF65-F5344CB8AC3E}">
        <p14:creationId xmlns:p14="http://schemas.microsoft.com/office/powerpoint/2010/main" val="145205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a:t>
            </a:r>
            <a:r>
              <a:rPr lang="en-US" altLang="zh-CN"/>
              <a:t>3</a:t>
            </a:r>
            <a:r>
              <a:rPr lang="zh-CN" altLang="zh-CN"/>
              <a:t>）等分为八个子网</a:t>
            </a:r>
          </a:p>
        </p:txBody>
      </p:sp>
      <p:sp>
        <p:nvSpPr>
          <p:cNvPr id="3" name="内容占位符 2"/>
          <p:cNvSpPr>
            <a:spLocks noGrp="1"/>
          </p:cNvSpPr>
          <p:nvPr>
            <p:ph idx="1"/>
          </p:nvPr>
        </p:nvSpPr>
        <p:spPr>
          <a:xfrm>
            <a:off x="323528" y="836712"/>
            <a:ext cx="8229600" cy="4525963"/>
          </a:xfrm>
        </p:spPr>
        <p:txBody>
          <a:bodyPr/>
          <a:lstStyle/>
          <a:p>
            <a:r>
              <a:rPr lang="zh-CN" altLang="zh-CN" dirty="0"/>
              <a:t>把一个</a:t>
            </a:r>
            <a:r>
              <a:rPr lang="en-US" altLang="zh-CN" dirty="0"/>
              <a:t>C</a:t>
            </a:r>
            <a:r>
              <a:rPr lang="zh-CN" altLang="zh-CN" dirty="0"/>
              <a:t>类网络等分成</a:t>
            </a:r>
            <a:r>
              <a:rPr lang="en-US" altLang="zh-CN" dirty="0"/>
              <a:t>8</a:t>
            </a:r>
            <a:r>
              <a:rPr lang="zh-CN" altLang="zh-CN" dirty="0"/>
              <a:t>个子网，如图</a:t>
            </a:r>
            <a:r>
              <a:rPr lang="en-US" altLang="zh-CN" dirty="0"/>
              <a:t>5-40</a:t>
            </a:r>
            <a:r>
              <a:rPr lang="zh-CN" altLang="zh-CN" dirty="0"/>
              <a:t>所示，子网掩码需要往右移</a:t>
            </a:r>
            <a:r>
              <a:rPr lang="en-US" altLang="zh-CN" dirty="0"/>
              <a:t>3</a:t>
            </a:r>
            <a:r>
              <a:rPr lang="zh-CN" altLang="zh-CN" dirty="0"/>
              <a:t>位。才能划分出</a:t>
            </a:r>
            <a:r>
              <a:rPr lang="en-US" altLang="zh-CN" dirty="0"/>
              <a:t>8</a:t>
            </a:r>
            <a:r>
              <a:rPr lang="zh-CN" altLang="zh-CN" dirty="0"/>
              <a:t>个子网，第</a:t>
            </a:r>
            <a:r>
              <a:rPr lang="en-US" altLang="zh-CN" dirty="0"/>
              <a:t>1</a:t>
            </a:r>
            <a:r>
              <a:rPr lang="zh-CN" altLang="zh-CN" dirty="0"/>
              <a:t>位、第</a:t>
            </a:r>
            <a:r>
              <a:rPr lang="en-US" altLang="zh-CN" dirty="0"/>
              <a:t>2</a:t>
            </a:r>
            <a:r>
              <a:rPr lang="zh-CN" altLang="zh-CN" dirty="0"/>
              <a:t>位和第</a:t>
            </a:r>
            <a:r>
              <a:rPr lang="en-US" altLang="zh-CN" dirty="0"/>
              <a:t>3</a:t>
            </a:r>
            <a:r>
              <a:rPr lang="zh-CN" altLang="zh-CN" dirty="0"/>
              <a:t>位都变成网络位。</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3528" y="2492896"/>
            <a:ext cx="9577064" cy="4176463"/>
          </a:xfrm>
          <a:prstGeom prst="rect">
            <a:avLst/>
          </a:prstGeom>
          <a:noFill/>
          <a:ln>
            <a:noFill/>
          </a:ln>
        </p:spPr>
      </p:pic>
    </p:spTree>
    <p:extLst>
      <p:ext uri="{BB962C8B-B14F-4D97-AF65-F5344CB8AC3E}">
        <p14:creationId xmlns:p14="http://schemas.microsoft.com/office/powerpoint/2010/main" val="1489503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5.5.3 B</a:t>
            </a:r>
            <a:r>
              <a:rPr lang="zh-CN" altLang="zh-CN" dirty="0"/>
              <a:t>类网络子网划分</a:t>
            </a:r>
          </a:p>
        </p:txBody>
      </p:sp>
      <p:sp>
        <p:nvSpPr>
          <p:cNvPr id="3" name="内容占位符 2"/>
          <p:cNvSpPr>
            <a:spLocks noGrp="1"/>
          </p:cNvSpPr>
          <p:nvPr>
            <p:ph idx="1"/>
          </p:nvPr>
        </p:nvSpPr>
        <p:spPr/>
        <p:txBody>
          <a:bodyPr/>
          <a:lstStyle/>
          <a:p>
            <a:r>
              <a:rPr lang="zh-CN" altLang="zh-CN" dirty="0"/>
              <a:t>将</a:t>
            </a:r>
            <a:r>
              <a:rPr lang="en-US" altLang="zh-CN" dirty="0"/>
              <a:t>131.107.0.0 255.255.0.0</a:t>
            </a:r>
            <a:r>
              <a:rPr lang="zh-CN" altLang="zh-CN" dirty="0"/>
              <a:t>等分成</a:t>
            </a:r>
            <a:r>
              <a:rPr lang="en-US" altLang="zh-CN" dirty="0"/>
              <a:t>2</a:t>
            </a:r>
            <a:r>
              <a:rPr lang="zh-CN" altLang="zh-CN" dirty="0"/>
              <a:t>个子网。子网掩码往右移动</a:t>
            </a:r>
            <a:r>
              <a:rPr lang="en-US" altLang="zh-CN" dirty="0"/>
              <a:t>1</a:t>
            </a:r>
            <a:r>
              <a:rPr lang="zh-CN" altLang="zh-CN" dirty="0"/>
              <a:t>位，就能等分成两个子网。</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348880"/>
            <a:ext cx="6696744" cy="3134520"/>
          </a:xfrm>
          <a:prstGeom prst="rect">
            <a:avLst/>
          </a:prstGeom>
          <a:noFill/>
          <a:ln>
            <a:noFill/>
          </a:ln>
        </p:spPr>
      </p:pic>
    </p:spTree>
    <p:extLst>
      <p:ext uri="{BB962C8B-B14F-4D97-AF65-F5344CB8AC3E}">
        <p14:creationId xmlns:p14="http://schemas.microsoft.com/office/powerpoint/2010/main" val="97542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5.5.3 B</a:t>
            </a:r>
            <a:r>
              <a:rPr lang="zh-CN" altLang="zh-CN" dirty="0"/>
              <a:t>类网络子网划分</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908720"/>
            <a:ext cx="7344816" cy="2232248"/>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1000318" y="3717032"/>
            <a:ext cx="7172082" cy="2016224"/>
          </a:xfrm>
          <a:prstGeom prst="rect">
            <a:avLst/>
          </a:prstGeom>
          <a:noFill/>
          <a:ln>
            <a:noFill/>
          </a:ln>
        </p:spPr>
      </p:pic>
    </p:spTree>
    <p:extLst>
      <p:ext uri="{BB962C8B-B14F-4D97-AF65-F5344CB8AC3E}">
        <p14:creationId xmlns:p14="http://schemas.microsoft.com/office/powerpoint/2010/main" val="3594586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5.5.4 A</a:t>
            </a:r>
            <a:r>
              <a:rPr lang="zh-CN" altLang="zh-CN" dirty="0"/>
              <a:t>类地址子网划分</a:t>
            </a:r>
            <a:endParaRPr lang="zh-CN" altLang="en-US" dirty="0"/>
          </a:p>
        </p:txBody>
      </p:sp>
      <p:sp>
        <p:nvSpPr>
          <p:cNvPr id="3" name="内容占位符 2"/>
          <p:cNvSpPr>
            <a:spLocks noGrp="1"/>
          </p:cNvSpPr>
          <p:nvPr>
            <p:ph idx="1"/>
          </p:nvPr>
        </p:nvSpPr>
        <p:spPr>
          <a:xfrm>
            <a:off x="446714" y="908720"/>
            <a:ext cx="8229600" cy="4525963"/>
          </a:xfrm>
        </p:spPr>
        <p:txBody>
          <a:bodyPr/>
          <a:lstStyle/>
          <a:p>
            <a:r>
              <a:rPr lang="en-US" altLang="zh-CN" dirty="0"/>
              <a:t>A</a:t>
            </a:r>
            <a:r>
              <a:rPr lang="zh-CN" altLang="zh-CN" dirty="0"/>
              <a:t>类网络</a:t>
            </a:r>
            <a:r>
              <a:rPr lang="en-US" altLang="zh-CN" dirty="0"/>
              <a:t>42.0.0.0 255.0.0.0</a:t>
            </a:r>
            <a:r>
              <a:rPr lang="zh-CN" altLang="zh-CN" dirty="0"/>
              <a:t>等分成</a:t>
            </a:r>
            <a:r>
              <a:rPr lang="en-US" altLang="zh-CN" dirty="0"/>
              <a:t>4</a:t>
            </a:r>
            <a:r>
              <a:rPr lang="zh-CN" altLang="zh-CN" dirty="0"/>
              <a:t>个子网为例，写出各个子网的第一个和最后一个可用的</a:t>
            </a:r>
            <a:r>
              <a:rPr lang="en-US" altLang="zh-CN" dirty="0"/>
              <a:t>IP</a:t>
            </a:r>
            <a:r>
              <a:rPr lang="zh-CN" altLang="zh-CN" dirty="0"/>
              <a:t>地址。</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94625"/>
            <a:ext cx="7200800" cy="3742080"/>
          </a:xfrm>
          <a:prstGeom prst="rect">
            <a:avLst/>
          </a:prstGeom>
          <a:noFill/>
          <a:ln>
            <a:noFill/>
          </a:ln>
        </p:spPr>
      </p:pic>
    </p:spTree>
    <p:extLst>
      <p:ext uri="{BB962C8B-B14F-4D97-AF65-F5344CB8AC3E}">
        <p14:creationId xmlns:p14="http://schemas.microsoft.com/office/powerpoint/2010/main" val="402523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5.1</a:t>
            </a:r>
            <a:r>
              <a:rPr lang="zh-CN" altLang="zh-CN" dirty="0"/>
              <a:t>学习</a:t>
            </a:r>
            <a:r>
              <a:rPr lang="en-US" altLang="zh-CN" dirty="0"/>
              <a:t>IP</a:t>
            </a:r>
            <a:r>
              <a:rPr lang="zh-CN" altLang="zh-CN" dirty="0"/>
              <a:t>地址预备知识</a:t>
            </a:r>
            <a:endParaRPr lang="zh-CN" altLang="en-US" dirty="0"/>
          </a:p>
        </p:txBody>
      </p:sp>
      <p:sp>
        <p:nvSpPr>
          <p:cNvPr id="3" name="内容占位符 2"/>
          <p:cNvSpPr>
            <a:spLocks noGrp="1"/>
          </p:cNvSpPr>
          <p:nvPr>
            <p:ph idx="1"/>
          </p:nvPr>
        </p:nvSpPr>
        <p:spPr>
          <a:xfrm>
            <a:off x="4582344" y="1124743"/>
            <a:ext cx="3240360" cy="4525963"/>
          </a:xfrm>
        </p:spPr>
        <p:txBody>
          <a:bodyPr>
            <a:normAutofit fontScale="92500" lnSpcReduction="20000"/>
          </a:bodyPr>
          <a:lstStyle/>
          <a:p>
            <a:r>
              <a:rPr lang="zh-CN" altLang="zh-CN" b="1" dirty="0"/>
              <a:t>二进制</a:t>
            </a:r>
            <a:r>
              <a:rPr lang="en-US" altLang="zh-CN" b="1" dirty="0"/>
              <a:t>       </a:t>
            </a:r>
            <a:r>
              <a:rPr lang="zh-CN" altLang="zh-CN" b="1" dirty="0"/>
              <a:t>十进制</a:t>
            </a:r>
            <a:endParaRPr lang="zh-CN" altLang="zh-CN" dirty="0"/>
          </a:p>
          <a:p>
            <a:r>
              <a:rPr lang="en-US" altLang="zh-CN" dirty="0"/>
              <a:t>1000 0000          128 </a:t>
            </a:r>
            <a:endParaRPr lang="zh-CN" altLang="zh-CN" dirty="0"/>
          </a:p>
          <a:p>
            <a:r>
              <a:rPr lang="en-US" altLang="zh-CN" dirty="0"/>
              <a:t>1100 0000          192</a:t>
            </a:r>
            <a:endParaRPr lang="zh-CN" altLang="zh-CN" dirty="0"/>
          </a:p>
          <a:p>
            <a:r>
              <a:rPr lang="en-US" altLang="zh-CN" dirty="0"/>
              <a:t>1110 0000          224</a:t>
            </a:r>
            <a:endParaRPr lang="zh-CN" altLang="zh-CN" dirty="0"/>
          </a:p>
          <a:p>
            <a:r>
              <a:rPr lang="en-US" altLang="zh-CN" dirty="0"/>
              <a:t>1111 0000          240          </a:t>
            </a:r>
          </a:p>
          <a:p>
            <a:r>
              <a:rPr lang="en-US" altLang="zh-CN" dirty="0"/>
              <a:t>1111 1000          248</a:t>
            </a:r>
            <a:endParaRPr lang="zh-CN" altLang="zh-CN" dirty="0"/>
          </a:p>
          <a:p>
            <a:r>
              <a:rPr lang="en-US" altLang="zh-CN" dirty="0"/>
              <a:t>1111 1100          252</a:t>
            </a:r>
            <a:endParaRPr lang="zh-CN" altLang="zh-CN" dirty="0"/>
          </a:p>
          <a:p>
            <a:r>
              <a:rPr lang="en-US" altLang="zh-CN" dirty="0"/>
              <a:t>1111 1110          254</a:t>
            </a:r>
            <a:endParaRPr lang="zh-CN" altLang="zh-CN" dirty="0"/>
          </a:p>
          <a:p>
            <a:r>
              <a:rPr lang="en-US" altLang="zh-CN" dirty="0"/>
              <a:t>1111 1111          255</a:t>
            </a:r>
            <a:endParaRPr lang="zh-CN" altLang="en-US" dirty="0"/>
          </a:p>
        </p:txBody>
      </p:sp>
      <p:sp>
        <p:nvSpPr>
          <p:cNvPr id="4" name="内容占位符 2"/>
          <p:cNvSpPr txBox="1">
            <a:spLocks/>
          </p:cNvSpPr>
          <p:nvPr/>
        </p:nvSpPr>
        <p:spPr>
          <a:xfrm>
            <a:off x="539552" y="1124743"/>
            <a:ext cx="2952328" cy="4525963"/>
          </a:xfrm>
          <a:prstGeom prst="rect">
            <a:avLst/>
          </a:prstGeom>
        </p:spPr>
        <p:txBody>
          <a:bodyPr vert="horz" lIns="91440" tIns="45720" rIns="91440" bIns="45720" rtlCol="0">
            <a:normAutofit fontScale="92500" lnSpcReduction="2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zh-CN" b="1" dirty="0"/>
              <a:t>二进制</a:t>
            </a:r>
            <a:r>
              <a:rPr lang="en-US" altLang="zh-CN" b="1" dirty="0"/>
              <a:t>           </a:t>
            </a:r>
            <a:r>
              <a:rPr lang="zh-CN" altLang="zh-CN" b="1" dirty="0"/>
              <a:t>十进制</a:t>
            </a:r>
            <a:endParaRPr lang="zh-CN" altLang="zh-CN" dirty="0"/>
          </a:p>
          <a:p>
            <a:pPr fontAlgn="auto">
              <a:spcAft>
                <a:spcPts val="0"/>
              </a:spcAft>
            </a:pPr>
            <a:r>
              <a:rPr lang="en-US" altLang="zh-CN" dirty="0"/>
              <a:t>               1            1</a:t>
            </a:r>
            <a:endParaRPr lang="zh-CN" altLang="zh-CN" dirty="0"/>
          </a:p>
          <a:p>
            <a:pPr fontAlgn="auto">
              <a:spcAft>
                <a:spcPts val="0"/>
              </a:spcAft>
            </a:pPr>
            <a:r>
              <a:rPr lang="en-US" altLang="zh-CN" dirty="0"/>
              <a:t>             10            2</a:t>
            </a:r>
            <a:endParaRPr lang="zh-CN" altLang="zh-CN" dirty="0"/>
          </a:p>
          <a:p>
            <a:pPr fontAlgn="auto">
              <a:spcAft>
                <a:spcPts val="0"/>
              </a:spcAft>
            </a:pPr>
            <a:r>
              <a:rPr lang="en-US" altLang="zh-CN" dirty="0"/>
              <a:t>           100            4</a:t>
            </a:r>
            <a:endParaRPr lang="zh-CN" altLang="zh-CN" dirty="0"/>
          </a:p>
          <a:p>
            <a:pPr fontAlgn="auto">
              <a:spcAft>
                <a:spcPts val="0"/>
              </a:spcAft>
            </a:pPr>
            <a:r>
              <a:rPr lang="en-US" altLang="zh-CN" dirty="0"/>
              <a:t>         1000            8</a:t>
            </a:r>
            <a:endParaRPr lang="zh-CN" altLang="zh-CN" dirty="0"/>
          </a:p>
          <a:p>
            <a:pPr fontAlgn="auto">
              <a:spcAft>
                <a:spcPts val="0"/>
              </a:spcAft>
            </a:pPr>
            <a:r>
              <a:rPr lang="en-US" altLang="zh-CN" dirty="0"/>
              <a:t>      1 0000           16</a:t>
            </a:r>
            <a:endParaRPr lang="zh-CN" altLang="zh-CN" dirty="0"/>
          </a:p>
          <a:p>
            <a:pPr fontAlgn="auto">
              <a:spcAft>
                <a:spcPts val="0"/>
              </a:spcAft>
            </a:pPr>
            <a:r>
              <a:rPr lang="en-US" altLang="zh-CN" dirty="0"/>
              <a:t>    10 0000           32</a:t>
            </a:r>
            <a:endParaRPr lang="zh-CN" altLang="zh-CN" dirty="0"/>
          </a:p>
          <a:p>
            <a:pPr fontAlgn="auto">
              <a:spcAft>
                <a:spcPts val="0"/>
              </a:spcAft>
            </a:pPr>
            <a:r>
              <a:rPr lang="en-US" altLang="zh-CN" dirty="0"/>
              <a:t>  100 0000           64</a:t>
            </a:r>
            <a:endParaRPr lang="zh-CN" altLang="zh-CN" dirty="0"/>
          </a:p>
          <a:p>
            <a:pPr fontAlgn="auto">
              <a:spcAft>
                <a:spcPts val="0"/>
              </a:spcAft>
            </a:pPr>
            <a:r>
              <a:rPr lang="en-US" altLang="zh-CN" dirty="0"/>
              <a:t>1000 0000          128</a:t>
            </a:r>
            <a:endParaRPr lang="zh-CN" altLang="zh-CN" dirty="0"/>
          </a:p>
          <a:p>
            <a:pPr fontAlgn="auto">
              <a:spcAft>
                <a:spcPts val="0"/>
              </a:spcAft>
            </a:pPr>
            <a:endParaRPr lang="zh-CN" altLang="en-US" dirty="0"/>
          </a:p>
        </p:txBody>
      </p:sp>
    </p:spTree>
    <p:extLst>
      <p:ext uri="{BB962C8B-B14F-4D97-AF65-F5344CB8AC3E}">
        <p14:creationId xmlns:p14="http://schemas.microsoft.com/office/powerpoint/2010/main" val="194566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每个子网第一个和最后一个可用地址</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908720"/>
            <a:ext cx="6912768" cy="5544616"/>
          </a:xfrm>
          <a:prstGeom prst="rect">
            <a:avLst/>
          </a:prstGeom>
          <a:noFill/>
          <a:ln>
            <a:noFill/>
          </a:ln>
        </p:spPr>
      </p:pic>
    </p:spTree>
    <p:extLst>
      <p:ext uri="{BB962C8B-B14F-4D97-AF65-F5344CB8AC3E}">
        <p14:creationId xmlns:p14="http://schemas.microsoft.com/office/powerpoint/2010/main" val="1750471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5.6</a:t>
            </a:r>
            <a:r>
              <a:rPr lang="zh-CN" altLang="zh-CN" dirty="0"/>
              <a:t>变长子网划分</a:t>
            </a:r>
          </a:p>
        </p:txBody>
      </p:sp>
      <p:sp>
        <p:nvSpPr>
          <p:cNvPr id="3" name="内容占位符 2"/>
          <p:cNvSpPr>
            <a:spLocks noGrp="1"/>
          </p:cNvSpPr>
          <p:nvPr>
            <p:ph idx="1"/>
          </p:nvPr>
        </p:nvSpPr>
        <p:spPr/>
        <p:txBody>
          <a:bodyPr/>
          <a:lstStyle/>
          <a:p>
            <a:r>
              <a:rPr lang="en-US" altLang="zh-CN" b="1" dirty="0"/>
              <a:t>5.6.1</a:t>
            </a:r>
            <a:r>
              <a:rPr lang="zh-CN" altLang="zh-CN" b="1" dirty="0"/>
              <a:t>变长子网划分</a:t>
            </a:r>
          </a:p>
          <a:p>
            <a:r>
              <a:rPr lang="en-US" altLang="zh-CN" b="1" dirty="0"/>
              <a:t>5.6.2</a:t>
            </a:r>
            <a:r>
              <a:rPr lang="zh-CN" altLang="zh-CN" b="1" dirty="0"/>
              <a:t>点到点网络的子网掩码</a:t>
            </a:r>
          </a:p>
          <a:p>
            <a:r>
              <a:rPr lang="en-US" altLang="zh-CN" b="1" dirty="0"/>
              <a:t>5.6.3</a:t>
            </a:r>
            <a:r>
              <a:rPr lang="zh-CN" altLang="zh-CN" b="1" dirty="0"/>
              <a:t>子网掩码另一种表示方法</a:t>
            </a:r>
            <a:r>
              <a:rPr lang="en-US" altLang="zh-CN" b="1" dirty="0"/>
              <a:t>-CIDR</a:t>
            </a:r>
            <a:endParaRPr lang="zh-CN" altLang="zh-CN" b="1" dirty="0"/>
          </a:p>
          <a:p>
            <a:r>
              <a:rPr lang="en-US" altLang="zh-CN" b="1" dirty="0"/>
              <a:t>5.6.4</a:t>
            </a:r>
            <a:r>
              <a:rPr lang="zh-CN" altLang="zh-CN" b="1" dirty="0"/>
              <a:t>判断</a:t>
            </a:r>
            <a:r>
              <a:rPr lang="en-US" altLang="zh-CN" b="1" dirty="0"/>
              <a:t>IP</a:t>
            </a:r>
            <a:r>
              <a:rPr lang="zh-CN" altLang="zh-CN" b="1" dirty="0"/>
              <a:t>地址所属的网段</a:t>
            </a:r>
          </a:p>
          <a:p>
            <a:r>
              <a:rPr lang="en-US" altLang="zh-CN" b="1" dirty="0"/>
              <a:t>5.6.5</a:t>
            </a:r>
            <a:r>
              <a:rPr lang="zh-CN" altLang="zh-CN" b="1" dirty="0"/>
              <a:t>子网划分需要注意几个问题</a:t>
            </a:r>
          </a:p>
          <a:p>
            <a:endParaRPr lang="zh-CN" altLang="en-US" dirty="0"/>
          </a:p>
        </p:txBody>
      </p:sp>
    </p:spTree>
    <p:extLst>
      <p:ext uri="{BB962C8B-B14F-4D97-AF65-F5344CB8AC3E}">
        <p14:creationId xmlns:p14="http://schemas.microsoft.com/office/powerpoint/2010/main" val="177253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5.6.1</a:t>
            </a:r>
            <a:r>
              <a:rPr lang="zh-CN" altLang="zh-CN" dirty="0"/>
              <a:t>变长子网划分</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8388424" cy="5544616"/>
          </a:xfrm>
          <a:prstGeom prst="rect">
            <a:avLst/>
          </a:prstGeom>
          <a:noFill/>
          <a:ln>
            <a:noFill/>
          </a:ln>
        </p:spPr>
      </p:pic>
    </p:spTree>
    <p:extLst>
      <p:ext uri="{BB962C8B-B14F-4D97-AF65-F5344CB8AC3E}">
        <p14:creationId xmlns:p14="http://schemas.microsoft.com/office/powerpoint/2010/main" val="10547820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变长子网划分规律</a:t>
            </a:r>
          </a:p>
        </p:txBody>
      </p:sp>
      <p:sp>
        <p:nvSpPr>
          <p:cNvPr id="3" name="内容占位符 2"/>
          <p:cNvSpPr>
            <a:spLocks noGrp="1"/>
          </p:cNvSpPr>
          <p:nvPr>
            <p:ph idx="1"/>
          </p:nvPr>
        </p:nvSpPr>
        <p:spPr>
          <a:xfrm>
            <a:off x="611560" y="1124744"/>
            <a:ext cx="8229600" cy="4525963"/>
          </a:xfrm>
        </p:spPr>
        <p:txBody>
          <a:bodyPr/>
          <a:lstStyle/>
          <a:p>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规律：如果一个子网地址块是原来网段的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3600" baseline="30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，子网掩码就</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在原网段的基础上后移</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位，不等长子网</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子网掩码也不同。</a:t>
            </a:r>
          </a:p>
          <a:p>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765920" y="2828244"/>
            <a:ext cx="7931224" cy="1032804"/>
          </a:xfrm>
          <a:prstGeom prst="rect">
            <a:avLst/>
          </a:prstGeom>
          <a:noFill/>
          <a:ln>
            <a:noFill/>
          </a:ln>
        </p:spPr>
      </p:pic>
      <p:graphicFrame>
        <p:nvGraphicFramePr>
          <p:cNvPr id="14" name="对象 13"/>
          <p:cNvGraphicFramePr>
            <a:graphicFrameLocks noChangeAspect="1"/>
          </p:cNvGraphicFramePr>
          <p:nvPr>
            <p:extLst>
              <p:ext uri="{D42A27DB-BD31-4B8C-83A1-F6EECF244321}">
                <p14:modId xmlns:p14="http://schemas.microsoft.com/office/powerpoint/2010/main" val="719483381"/>
              </p:ext>
            </p:extLst>
          </p:nvPr>
        </p:nvGraphicFramePr>
        <p:xfrm>
          <a:off x="5724128" y="1021007"/>
          <a:ext cx="317301" cy="861246"/>
        </p:xfrm>
        <a:graphic>
          <a:graphicData uri="http://schemas.openxmlformats.org/presentationml/2006/ole">
            <mc:AlternateContent xmlns:mc="http://schemas.openxmlformats.org/markup-compatibility/2006">
              <mc:Choice xmlns:v="urn:schemas-microsoft-com:vml" Requires="v">
                <p:oleObj spid="_x0000_s1064" name="公式" r:id="rId4" imgW="152268" imgH="406048" progId="Equation.3">
                  <p:embed/>
                </p:oleObj>
              </mc:Choice>
              <mc:Fallback>
                <p:oleObj name="公式" r:id="rId4" imgW="152268" imgH="406048" progId="Equation.3">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128" y="1021007"/>
                        <a:ext cx="317301" cy="861246"/>
                      </a:xfrm>
                      <a:prstGeom prst="rect">
                        <a:avLst/>
                      </a:prstGeom>
                      <a:noFill/>
                    </p:spPr>
                  </p:pic>
                </p:oleObj>
              </mc:Fallback>
            </mc:AlternateContent>
          </a:graphicData>
        </a:graphic>
      </p:graphicFrame>
    </p:spTree>
    <p:extLst>
      <p:ext uri="{BB962C8B-B14F-4D97-AF65-F5344CB8AC3E}">
        <p14:creationId xmlns:p14="http://schemas.microsoft.com/office/powerpoint/2010/main" val="3721241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5.6.2</a:t>
            </a:r>
            <a:r>
              <a:rPr lang="zh-CN" altLang="zh-CN"/>
              <a:t>点到点网络的子网掩码</a:t>
            </a:r>
          </a:p>
        </p:txBody>
      </p:sp>
      <p:sp>
        <p:nvSpPr>
          <p:cNvPr id="3" name="内容占位符 2"/>
          <p:cNvSpPr>
            <a:spLocks noGrp="1"/>
          </p:cNvSpPr>
          <p:nvPr>
            <p:ph idx="1"/>
          </p:nvPr>
        </p:nvSpPr>
        <p:spPr/>
        <p:txBody>
          <a:bodyPr/>
          <a:lstStyle/>
          <a:p>
            <a:r>
              <a:rPr lang="zh-CN" altLang="zh-CN" dirty="0"/>
              <a:t>每个子网是原来网络的</a:t>
            </a:r>
            <a:r>
              <a:rPr lang="en-US" altLang="zh-CN" dirty="0"/>
              <a:t>                                   </a:t>
            </a:r>
            <a:r>
              <a:rPr lang="zh-CN" altLang="en-US" dirty="0"/>
              <a:t>也就是</a:t>
            </a:r>
            <a:r>
              <a:rPr lang="en-US" altLang="zh-CN" dirty="0"/>
              <a:t> </a:t>
            </a:r>
          </a:p>
          <a:p>
            <a:r>
              <a:rPr lang="zh-CN" altLang="zh-CN" dirty="0"/>
              <a:t>子网掩码向后移动</a:t>
            </a:r>
            <a:r>
              <a:rPr lang="en-US" altLang="zh-CN" dirty="0"/>
              <a:t>6</a:t>
            </a:r>
            <a:r>
              <a:rPr lang="zh-CN" altLang="zh-CN" dirty="0"/>
              <a:t>位，</a:t>
            </a:r>
            <a:r>
              <a:rPr lang="en-US" altLang="zh-CN" dirty="0"/>
              <a:t>11111111.11111111.11111111.11111100</a:t>
            </a:r>
            <a:r>
              <a:rPr lang="zh-CN" altLang="zh-CN" dirty="0"/>
              <a:t>写成十进制子网掩码也就是</a:t>
            </a:r>
            <a:r>
              <a:rPr lang="en-US" altLang="zh-CN" dirty="0"/>
              <a:t>255.255.255.252</a:t>
            </a:r>
            <a:r>
              <a:rPr lang="zh-CN" altLang="zh-CN" dirty="0"/>
              <a:t>。</a:t>
            </a:r>
            <a:endParaRPr lang="zh-CN" altLang="en-US" dirty="0"/>
          </a:p>
        </p:txBody>
      </p:sp>
      <p:pic>
        <p:nvPicPr>
          <p:cNvPr id="62" name="图片 61"/>
          <p:cNvPicPr>
            <a:picLocks noChangeAspect="1"/>
          </p:cNvPicPr>
          <p:nvPr/>
        </p:nvPicPr>
        <p:blipFill>
          <a:blip r:embed="rId2"/>
          <a:stretch>
            <a:fillRect/>
          </a:stretch>
        </p:blipFill>
        <p:spPr>
          <a:xfrm>
            <a:off x="3491880" y="1102084"/>
            <a:ext cx="2520280" cy="648934"/>
          </a:xfrm>
          <a:prstGeom prst="rect">
            <a:avLst/>
          </a:prstGeom>
        </p:spPr>
      </p:pic>
      <p:pic>
        <p:nvPicPr>
          <p:cNvPr id="63" name="图片 62"/>
          <p:cNvPicPr>
            <a:picLocks noChangeAspect="1"/>
          </p:cNvPicPr>
          <p:nvPr/>
        </p:nvPicPr>
        <p:blipFill>
          <a:blip r:embed="rId3"/>
          <a:stretch>
            <a:fillRect/>
          </a:stretch>
        </p:blipFill>
        <p:spPr>
          <a:xfrm>
            <a:off x="6804248" y="1175892"/>
            <a:ext cx="576064" cy="590465"/>
          </a:xfrm>
          <a:prstGeom prst="rect">
            <a:avLst/>
          </a:prstGeom>
        </p:spPr>
      </p:pic>
      <p:pic>
        <p:nvPicPr>
          <p:cNvPr id="64" name="图片 63"/>
          <p:cNvPicPr/>
          <p:nvPr/>
        </p:nvPicPr>
        <p:blipFill>
          <a:blip r:embed="rId4">
            <a:extLst>
              <a:ext uri="{28A0092B-C50C-407E-A947-70E740481C1C}">
                <a14:useLocalDpi xmlns:a14="http://schemas.microsoft.com/office/drawing/2010/main" val="0"/>
              </a:ext>
            </a:extLst>
          </a:blip>
          <a:srcRect/>
          <a:stretch>
            <a:fillRect/>
          </a:stretch>
        </p:blipFill>
        <p:spPr bwMode="auto">
          <a:xfrm>
            <a:off x="130188" y="3573016"/>
            <a:ext cx="9013812" cy="1296144"/>
          </a:xfrm>
          <a:prstGeom prst="rect">
            <a:avLst/>
          </a:prstGeom>
          <a:noFill/>
          <a:ln>
            <a:noFill/>
          </a:ln>
        </p:spPr>
      </p:pic>
    </p:spTree>
    <p:extLst>
      <p:ext uri="{BB962C8B-B14F-4D97-AF65-F5344CB8AC3E}">
        <p14:creationId xmlns:p14="http://schemas.microsoft.com/office/powerpoint/2010/main" val="1118159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36639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5.6.3</a:t>
            </a:r>
            <a:r>
              <a:rPr lang="zh-CN" altLang="zh-CN" dirty="0"/>
              <a:t>子网掩码另一种表示方法</a:t>
            </a:r>
            <a:r>
              <a:rPr lang="en-US" altLang="zh-CN" dirty="0"/>
              <a:t>-CIDR</a:t>
            </a:r>
            <a:endParaRPr lang="zh-CN" altLang="en-US" dirty="0"/>
          </a:p>
        </p:txBody>
      </p:sp>
      <p:sp>
        <p:nvSpPr>
          <p:cNvPr id="3" name="内容占位符 2"/>
          <p:cNvSpPr>
            <a:spLocks noGrp="1"/>
          </p:cNvSpPr>
          <p:nvPr>
            <p:ph idx="1"/>
          </p:nvPr>
        </p:nvSpPr>
        <p:spPr/>
        <p:txBody>
          <a:bodyPr/>
          <a:lstStyle/>
          <a:p>
            <a:r>
              <a:rPr lang="en-US" altLang="zh-CN" dirty="0"/>
              <a:t>IP</a:t>
            </a:r>
            <a:r>
              <a:rPr lang="zh-CN" altLang="zh-CN" dirty="0"/>
              <a:t>地址有“类”的概念，</a:t>
            </a:r>
            <a:r>
              <a:rPr lang="en-US" altLang="zh-CN" dirty="0"/>
              <a:t>A</a:t>
            </a:r>
            <a:r>
              <a:rPr lang="zh-CN" altLang="zh-CN" dirty="0"/>
              <a:t>类地址默认子网掩码</a:t>
            </a:r>
            <a:r>
              <a:rPr lang="en-US" altLang="zh-CN" dirty="0"/>
              <a:t>255.0.0.0</a:t>
            </a:r>
            <a:r>
              <a:rPr lang="zh-CN" altLang="zh-CN" dirty="0"/>
              <a:t>、</a:t>
            </a:r>
            <a:r>
              <a:rPr lang="en-US" altLang="zh-CN" dirty="0"/>
              <a:t>B</a:t>
            </a:r>
            <a:r>
              <a:rPr lang="zh-CN" altLang="zh-CN" dirty="0"/>
              <a:t>类地址默认子网掩码</a:t>
            </a:r>
            <a:r>
              <a:rPr lang="en-US" altLang="zh-CN" dirty="0"/>
              <a:t>255.255.0.0</a:t>
            </a:r>
            <a:r>
              <a:rPr lang="zh-CN" altLang="zh-CN" dirty="0"/>
              <a:t>、</a:t>
            </a:r>
            <a:r>
              <a:rPr lang="en-US" altLang="zh-CN" dirty="0"/>
              <a:t>C</a:t>
            </a:r>
            <a:r>
              <a:rPr lang="zh-CN" altLang="zh-CN" dirty="0"/>
              <a:t>类地址默认子网掩码</a:t>
            </a:r>
            <a:r>
              <a:rPr lang="en-US" altLang="zh-CN" dirty="0"/>
              <a:t>255.255.255.0</a:t>
            </a:r>
            <a:r>
              <a:rPr lang="zh-CN" altLang="zh-CN" dirty="0"/>
              <a:t>。等长子网划分和变长子网划分，打破了</a:t>
            </a:r>
            <a:r>
              <a:rPr lang="en-US" altLang="zh-CN" dirty="0"/>
              <a:t>IP</a:t>
            </a:r>
            <a:r>
              <a:rPr lang="zh-CN" altLang="zh-CN" dirty="0"/>
              <a:t>地址“类”的概念，子网掩码也打破了字节的限制，这种子网掩码被称为</a:t>
            </a:r>
            <a:r>
              <a:rPr lang="en-US" altLang="zh-CN" dirty="0"/>
              <a:t>VLSM</a:t>
            </a:r>
            <a:r>
              <a:rPr lang="zh-CN" altLang="zh-CN" dirty="0"/>
              <a:t>（</a:t>
            </a:r>
            <a:r>
              <a:rPr lang="en-US" altLang="zh-CN" dirty="0"/>
              <a:t>Variable Length Subnet Masking</a:t>
            </a:r>
            <a:r>
              <a:rPr lang="zh-CN" altLang="zh-CN" dirty="0"/>
              <a:t>，可变长子网掩码）</a:t>
            </a:r>
            <a:endParaRPr lang="en-US" altLang="zh-CN" dirty="0"/>
          </a:p>
          <a:p>
            <a:r>
              <a:rPr lang="zh-CN" altLang="zh-CN" dirty="0"/>
              <a:t>这种方式的也可以使得</a:t>
            </a:r>
            <a:r>
              <a:rPr lang="en-US" altLang="zh-CN" dirty="0"/>
              <a:t>Internet</a:t>
            </a:r>
            <a:r>
              <a:rPr lang="zh-CN" altLang="zh-CN" dirty="0"/>
              <a:t>上的路由器路由表大大精简，被称为</a:t>
            </a:r>
            <a:r>
              <a:rPr lang="en-US" altLang="zh-CN" dirty="0"/>
              <a:t>CIDR</a:t>
            </a:r>
            <a:r>
              <a:rPr lang="zh-CN" altLang="zh-CN" dirty="0"/>
              <a:t>（无类域间路由，</a:t>
            </a:r>
            <a:r>
              <a:rPr lang="en-US" altLang="zh-CN" dirty="0"/>
              <a:t>Classless Inter-Domain Routing</a:t>
            </a:r>
            <a:r>
              <a:rPr lang="zh-CN" altLang="zh-CN" dirty="0"/>
              <a:t>），子网掩码中</a:t>
            </a:r>
            <a:r>
              <a:rPr lang="en-US" altLang="zh-CN" dirty="0"/>
              <a:t>1</a:t>
            </a:r>
            <a:r>
              <a:rPr lang="zh-CN" altLang="zh-CN" dirty="0"/>
              <a:t>的个数被称为</a:t>
            </a:r>
            <a:r>
              <a:rPr lang="en-US" altLang="zh-CN" dirty="0"/>
              <a:t>CIDR</a:t>
            </a:r>
            <a:r>
              <a:rPr lang="zh-CN" altLang="zh-CN" dirty="0"/>
              <a:t>值。</a:t>
            </a:r>
            <a:endParaRPr lang="zh-CN" altLang="en-US" dirty="0"/>
          </a:p>
        </p:txBody>
      </p:sp>
    </p:spTree>
    <p:extLst>
      <p:ext uri="{BB962C8B-B14F-4D97-AF65-F5344CB8AC3E}">
        <p14:creationId xmlns:p14="http://schemas.microsoft.com/office/powerpoint/2010/main" val="22402783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561642" cy="490066"/>
          </a:xfrm>
        </p:spPr>
        <p:txBody>
          <a:bodyPr>
            <a:normAutofit/>
          </a:bodyPr>
          <a:lstStyle/>
          <a:p>
            <a:r>
              <a:rPr lang="zh-CN" altLang="zh-CN" sz="2800" dirty="0"/>
              <a:t>子网掩码的二进制写法以及相对应的</a:t>
            </a:r>
            <a:r>
              <a:rPr lang="en-US" altLang="zh-CN" sz="2800" dirty="0"/>
              <a:t>CIDR</a:t>
            </a:r>
            <a:r>
              <a:rPr lang="zh-CN" altLang="zh-CN" sz="2800" dirty="0"/>
              <a:t>的斜线表示</a:t>
            </a:r>
            <a:endParaRPr lang="zh-CN" altLang="en-US" sz="2800" dirty="0"/>
          </a:p>
        </p:txBody>
      </p:sp>
      <p:sp>
        <p:nvSpPr>
          <p:cNvPr id="3" name="内容占位符 2"/>
          <p:cNvSpPr>
            <a:spLocks noGrp="1"/>
          </p:cNvSpPr>
          <p:nvPr>
            <p:ph idx="1"/>
          </p:nvPr>
        </p:nvSpPr>
        <p:spPr>
          <a:xfrm>
            <a:off x="467544" y="908720"/>
            <a:ext cx="7848872" cy="5616624"/>
          </a:xfrm>
        </p:spPr>
        <p:txBody>
          <a:bodyPr>
            <a:normAutofit fontScale="85000" lnSpcReduction="20000"/>
          </a:bodyPr>
          <a:lstStyle/>
          <a:p>
            <a:r>
              <a:rPr lang="zh-CN" altLang="zh-CN" dirty="0"/>
              <a:t>二进制子网掩码</a:t>
            </a:r>
            <a:r>
              <a:rPr lang="en-US" altLang="zh-CN" dirty="0"/>
              <a:t>                         </a:t>
            </a:r>
            <a:r>
              <a:rPr lang="zh-CN" altLang="zh-CN" dirty="0"/>
              <a:t>子网掩码</a:t>
            </a:r>
            <a:r>
              <a:rPr lang="en-US" altLang="zh-CN" dirty="0"/>
              <a:t>    CIDR</a:t>
            </a:r>
            <a:r>
              <a:rPr lang="zh-CN" altLang="zh-CN" dirty="0"/>
              <a:t>值</a:t>
            </a:r>
          </a:p>
          <a:p>
            <a:r>
              <a:rPr lang="en-US" altLang="zh-CN" dirty="0"/>
              <a:t>11111111. 00000000. 00000000.00000000  255.0.0.0        /8</a:t>
            </a:r>
            <a:endParaRPr lang="zh-CN" altLang="zh-CN" dirty="0"/>
          </a:p>
          <a:p>
            <a:r>
              <a:rPr lang="en-US" altLang="zh-CN" dirty="0"/>
              <a:t>11111111. 10000000. 00000000.00000000  255.128.0.0      /9</a:t>
            </a:r>
            <a:endParaRPr lang="zh-CN" altLang="zh-CN" dirty="0"/>
          </a:p>
          <a:p>
            <a:r>
              <a:rPr lang="en-US" altLang="zh-CN" dirty="0"/>
              <a:t>11111111. 11000000. 00000000.00000000  255.192.0.0      /10</a:t>
            </a:r>
            <a:endParaRPr lang="zh-CN" altLang="zh-CN" dirty="0"/>
          </a:p>
          <a:p>
            <a:r>
              <a:rPr lang="en-US" altLang="zh-CN" dirty="0"/>
              <a:t>11111111. 11100000. 00000000.00000000  255.224.0.0      /11</a:t>
            </a:r>
            <a:endParaRPr lang="zh-CN" altLang="zh-CN" dirty="0"/>
          </a:p>
          <a:p>
            <a:r>
              <a:rPr lang="en-US" altLang="zh-CN" dirty="0"/>
              <a:t>11111111. 11110000. 00000000.00000000  255.240.0.0      /12</a:t>
            </a:r>
            <a:endParaRPr lang="zh-CN" altLang="zh-CN" dirty="0"/>
          </a:p>
          <a:p>
            <a:r>
              <a:rPr lang="en-US" altLang="zh-CN" dirty="0"/>
              <a:t>11111111. 11111000. 00000000.00000000  255.248.0.0      /13</a:t>
            </a:r>
            <a:endParaRPr lang="zh-CN" altLang="zh-CN" dirty="0"/>
          </a:p>
          <a:p>
            <a:r>
              <a:rPr lang="en-US" altLang="zh-CN" dirty="0"/>
              <a:t>11111111. 11111100. 00000000.00000000  255.252.0.0      /14</a:t>
            </a:r>
            <a:endParaRPr lang="zh-CN" altLang="zh-CN" dirty="0"/>
          </a:p>
          <a:p>
            <a:r>
              <a:rPr lang="en-US" altLang="zh-CN" dirty="0"/>
              <a:t>11111111. 11111110. 00000000.00000000  255.254.0.0      /15</a:t>
            </a:r>
            <a:endParaRPr lang="zh-CN" altLang="zh-CN" dirty="0"/>
          </a:p>
          <a:p>
            <a:r>
              <a:rPr lang="en-US" altLang="zh-CN" dirty="0"/>
              <a:t>11111111. 11111111. 00000000.00000000  255.255.0.0      /16</a:t>
            </a:r>
            <a:endParaRPr lang="zh-CN" altLang="zh-CN" dirty="0"/>
          </a:p>
          <a:p>
            <a:r>
              <a:rPr lang="en-US" altLang="zh-CN" dirty="0"/>
              <a:t>11111111. 11111111. 10000000.00000000  255.255.128.0    /17</a:t>
            </a:r>
          </a:p>
          <a:p>
            <a:r>
              <a:rPr lang="en-US" altLang="zh-CN" dirty="0"/>
              <a:t>11111111. 11111111. 11000000.00000000  255.255.192.0    /18</a:t>
            </a:r>
            <a:endParaRPr lang="zh-CN" altLang="zh-CN" dirty="0"/>
          </a:p>
        </p:txBody>
      </p:sp>
    </p:spTree>
    <p:extLst>
      <p:ext uri="{BB962C8B-B14F-4D97-AF65-F5344CB8AC3E}">
        <p14:creationId xmlns:p14="http://schemas.microsoft.com/office/powerpoint/2010/main" val="606658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284" y="188640"/>
            <a:ext cx="8229600" cy="490066"/>
          </a:xfrm>
        </p:spPr>
        <p:txBody>
          <a:bodyPr>
            <a:noAutofit/>
          </a:bodyPr>
          <a:lstStyle/>
          <a:p>
            <a:r>
              <a:rPr lang="zh-CN" altLang="zh-CN" sz="2400" dirty="0"/>
              <a:t>子网掩码的二进制写法以及相对应的</a:t>
            </a:r>
            <a:r>
              <a:rPr lang="en-US" altLang="zh-CN" sz="2400" dirty="0"/>
              <a:t>CIDR</a:t>
            </a:r>
            <a:r>
              <a:rPr lang="zh-CN" altLang="zh-CN" sz="2400" dirty="0"/>
              <a:t>的斜线表示</a:t>
            </a:r>
            <a:r>
              <a:rPr lang="en-US" altLang="zh-CN" sz="2400" dirty="0"/>
              <a:t>2</a:t>
            </a:r>
            <a:endParaRPr lang="zh-CN" altLang="en-US" sz="2400" dirty="0"/>
          </a:p>
        </p:txBody>
      </p:sp>
      <p:sp>
        <p:nvSpPr>
          <p:cNvPr id="4" name="内容占位符 2"/>
          <p:cNvSpPr txBox="1">
            <a:spLocks noGrp="1"/>
          </p:cNvSpPr>
          <p:nvPr>
            <p:ph idx="1"/>
          </p:nvPr>
        </p:nvSpPr>
        <p:spPr>
          <a:xfrm>
            <a:off x="323528" y="908720"/>
            <a:ext cx="8136904" cy="5472608"/>
          </a:xfrm>
          <a:prstGeom prst="rect">
            <a:avLst/>
          </a:prstGeom>
        </p:spPr>
        <p:txBody>
          <a:bodyPr vert="horz" lIns="91440" tIns="45720" rIns="91440" bIns="45720" rtlCol="0">
            <a:normAutofit fontScale="77500" lnSpcReduction="2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dirty="0"/>
              <a:t>          </a:t>
            </a:r>
            <a:r>
              <a:rPr lang="zh-CN" altLang="zh-CN" dirty="0"/>
              <a:t>二进制子网掩码</a:t>
            </a:r>
            <a:r>
              <a:rPr lang="en-US" altLang="zh-CN" dirty="0"/>
              <a:t>             </a:t>
            </a:r>
            <a:r>
              <a:rPr lang="zh-CN" altLang="zh-CN" dirty="0"/>
              <a:t>子网掩码</a:t>
            </a:r>
            <a:r>
              <a:rPr lang="en-US" altLang="zh-CN" dirty="0"/>
              <a:t>                            CIDR</a:t>
            </a:r>
            <a:r>
              <a:rPr lang="zh-CN" altLang="zh-CN" dirty="0"/>
              <a:t>值</a:t>
            </a:r>
          </a:p>
          <a:p>
            <a:pPr fontAlgn="auto">
              <a:spcAft>
                <a:spcPts val="0"/>
              </a:spcAft>
            </a:pPr>
            <a:r>
              <a:rPr lang="en-US" altLang="zh-CN" dirty="0"/>
              <a:t>11111111. 11111111. 11100000.00000000  255.255.224.0    /19</a:t>
            </a:r>
            <a:endParaRPr lang="zh-CN" altLang="zh-CN" dirty="0"/>
          </a:p>
          <a:p>
            <a:pPr fontAlgn="auto">
              <a:spcAft>
                <a:spcPts val="0"/>
              </a:spcAft>
            </a:pPr>
            <a:r>
              <a:rPr lang="en-US" altLang="zh-CN" dirty="0"/>
              <a:t>11111111. 11111111. 11110000.00000000  255.255.240.0    /20</a:t>
            </a:r>
            <a:endParaRPr lang="zh-CN" altLang="zh-CN" dirty="0"/>
          </a:p>
          <a:p>
            <a:pPr fontAlgn="auto">
              <a:spcAft>
                <a:spcPts val="0"/>
              </a:spcAft>
            </a:pPr>
            <a:r>
              <a:rPr lang="en-US" altLang="zh-CN" dirty="0"/>
              <a:t>11111111. 11111111. 11111000.00000000  255.255.248.0    /21</a:t>
            </a:r>
            <a:endParaRPr lang="zh-CN" altLang="zh-CN" dirty="0"/>
          </a:p>
          <a:p>
            <a:pPr fontAlgn="auto">
              <a:spcAft>
                <a:spcPts val="0"/>
              </a:spcAft>
            </a:pPr>
            <a:r>
              <a:rPr lang="en-US" altLang="zh-CN" dirty="0"/>
              <a:t>11111111. 11111111. 11111100.00000000  255.255.252.0    /22</a:t>
            </a:r>
            <a:endParaRPr lang="zh-CN" altLang="zh-CN" dirty="0"/>
          </a:p>
          <a:p>
            <a:pPr fontAlgn="auto">
              <a:spcAft>
                <a:spcPts val="0"/>
              </a:spcAft>
            </a:pPr>
            <a:r>
              <a:rPr lang="en-US" altLang="zh-CN" dirty="0"/>
              <a:t>11111111. 11111111. 11111110.00000000  255.255.254.0    /23</a:t>
            </a:r>
            <a:endParaRPr lang="zh-CN" altLang="zh-CN" dirty="0"/>
          </a:p>
          <a:p>
            <a:pPr fontAlgn="auto">
              <a:spcAft>
                <a:spcPts val="0"/>
              </a:spcAft>
            </a:pPr>
            <a:r>
              <a:rPr lang="en-US" altLang="zh-CN" dirty="0"/>
              <a:t>11111111. 11111111. 11111111.00000000  255.255.255.0    /24</a:t>
            </a:r>
            <a:endParaRPr lang="zh-CN" altLang="zh-CN" dirty="0"/>
          </a:p>
          <a:p>
            <a:pPr fontAlgn="auto">
              <a:spcAft>
                <a:spcPts val="0"/>
              </a:spcAft>
            </a:pPr>
            <a:r>
              <a:rPr lang="en-US" altLang="zh-CN" dirty="0"/>
              <a:t>11111111. 11111111. 11111111.10000000  255.255.255.128  /25</a:t>
            </a:r>
            <a:endParaRPr lang="zh-CN" altLang="zh-CN" dirty="0"/>
          </a:p>
          <a:p>
            <a:pPr fontAlgn="auto">
              <a:spcAft>
                <a:spcPts val="0"/>
              </a:spcAft>
            </a:pPr>
            <a:r>
              <a:rPr lang="en-US" altLang="zh-CN" dirty="0"/>
              <a:t>11111111. 11111111. 11111111.11000000  255.255.255.192  /26</a:t>
            </a:r>
            <a:endParaRPr lang="zh-CN" altLang="zh-CN" dirty="0"/>
          </a:p>
          <a:p>
            <a:pPr fontAlgn="auto">
              <a:spcAft>
                <a:spcPts val="0"/>
              </a:spcAft>
            </a:pPr>
            <a:r>
              <a:rPr lang="en-US" altLang="zh-CN" dirty="0"/>
              <a:t>11111111. 11111111. 11111111.11100000  255.255.255.224  /27</a:t>
            </a:r>
            <a:endParaRPr lang="zh-CN" altLang="zh-CN" dirty="0"/>
          </a:p>
          <a:p>
            <a:pPr fontAlgn="auto">
              <a:spcAft>
                <a:spcPts val="0"/>
              </a:spcAft>
            </a:pPr>
            <a:r>
              <a:rPr lang="en-US" altLang="zh-CN" dirty="0"/>
              <a:t>11111111. 11111111. 11111111.11110000  255.255.255.240  /28</a:t>
            </a:r>
            <a:endParaRPr lang="zh-CN" altLang="zh-CN" dirty="0"/>
          </a:p>
          <a:p>
            <a:pPr fontAlgn="auto">
              <a:spcAft>
                <a:spcPts val="0"/>
              </a:spcAft>
            </a:pPr>
            <a:r>
              <a:rPr lang="en-US" altLang="zh-CN" dirty="0"/>
              <a:t>11111111. 11111111. 11111111.11111000  255.255.255.248  /29</a:t>
            </a:r>
            <a:endParaRPr lang="zh-CN" altLang="zh-CN" dirty="0"/>
          </a:p>
          <a:p>
            <a:pPr fontAlgn="auto">
              <a:spcAft>
                <a:spcPts val="0"/>
              </a:spcAft>
            </a:pPr>
            <a:r>
              <a:rPr lang="en-US" altLang="zh-CN" dirty="0"/>
              <a:t>11111111. 11111111. 11111111.11111100  255.255.255.252  /30</a:t>
            </a:r>
            <a:endParaRPr lang="zh-CN" altLang="zh-CN" dirty="0"/>
          </a:p>
          <a:p>
            <a:pPr fontAlgn="auto">
              <a:spcAft>
                <a:spcPts val="0"/>
              </a:spcAft>
            </a:pPr>
            <a:endParaRPr lang="zh-CN" altLang="en-US" dirty="0"/>
          </a:p>
        </p:txBody>
      </p:sp>
    </p:spTree>
    <p:extLst>
      <p:ext uri="{BB962C8B-B14F-4D97-AF65-F5344CB8AC3E}">
        <p14:creationId xmlns:p14="http://schemas.microsoft.com/office/powerpoint/2010/main" val="4970212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5.6.4</a:t>
            </a:r>
            <a:r>
              <a:rPr lang="zh-CN" altLang="zh-CN" dirty="0"/>
              <a:t>判断</a:t>
            </a:r>
            <a:r>
              <a:rPr lang="en-US" altLang="zh-CN" dirty="0"/>
              <a:t>IP</a:t>
            </a:r>
            <a:r>
              <a:rPr lang="zh-CN" altLang="zh-CN" dirty="0"/>
              <a:t>地址所属的网段</a:t>
            </a:r>
            <a:r>
              <a:rPr lang="en-US" altLang="zh-CN" dirty="0"/>
              <a:t>1</a:t>
            </a:r>
            <a:endParaRPr lang="zh-CN" altLang="zh-CN" dirty="0"/>
          </a:p>
        </p:txBody>
      </p:sp>
      <p:sp>
        <p:nvSpPr>
          <p:cNvPr id="3" name="内容占位符 2"/>
          <p:cNvSpPr>
            <a:spLocks noGrp="1"/>
          </p:cNvSpPr>
          <p:nvPr>
            <p:ph idx="1"/>
          </p:nvPr>
        </p:nvSpPr>
        <p:spPr>
          <a:xfrm>
            <a:off x="433890" y="908720"/>
            <a:ext cx="8229600" cy="4525963"/>
          </a:xfrm>
        </p:spPr>
        <p:txBody>
          <a:bodyPr/>
          <a:lstStyle/>
          <a:p>
            <a:r>
              <a:rPr lang="en-US" altLang="zh-CN"/>
              <a:t>IP</a:t>
            </a:r>
            <a:r>
              <a:rPr lang="zh-CN" altLang="zh-CN" dirty="0"/>
              <a:t>地址中主机位归</a:t>
            </a:r>
            <a:r>
              <a:rPr lang="en-US" altLang="zh-CN" dirty="0"/>
              <a:t>0</a:t>
            </a:r>
            <a:r>
              <a:rPr lang="zh-CN" altLang="zh-CN" dirty="0"/>
              <a:t>就是该主机所在的网段。</a:t>
            </a:r>
          </a:p>
          <a:p>
            <a:r>
              <a:rPr lang="zh-CN" altLang="zh-CN" dirty="0"/>
              <a:t>判断</a:t>
            </a:r>
            <a:r>
              <a:rPr lang="en-US" altLang="zh-CN" dirty="0"/>
              <a:t>192.168.0.101/26</a:t>
            </a:r>
            <a:r>
              <a:rPr lang="zh-CN" altLang="zh-CN" dirty="0"/>
              <a:t>所属的子网。</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8388424" cy="4797152"/>
          </a:xfrm>
          <a:prstGeom prst="rect">
            <a:avLst/>
          </a:prstGeom>
          <a:noFill/>
          <a:ln>
            <a:noFill/>
          </a:ln>
        </p:spPr>
      </p:pic>
    </p:spTree>
    <p:extLst>
      <p:ext uri="{BB962C8B-B14F-4D97-AF65-F5344CB8AC3E}">
        <p14:creationId xmlns:p14="http://schemas.microsoft.com/office/powerpoint/2010/main" val="72175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a:t>
            </a:r>
            <a:r>
              <a:rPr lang="zh-CN" altLang="en-US" dirty="0"/>
              <a:t>十进制和二进制对应关系</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301608" cy="3672408"/>
          </a:xfrm>
          <a:prstGeom prst="rect">
            <a:avLst/>
          </a:prstGeom>
          <a:noFill/>
          <a:ln>
            <a:noFill/>
          </a:ln>
        </p:spPr>
      </p:pic>
    </p:spTree>
    <p:extLst>
      <p:ext uri="{BB962C8B-B14F-4D97-AF65-F5344CB8AC3E}">
        <p14:creationId xmlns:p14="http://schemas.microsoft.com/office/powerpoint/2010/main" val="3008522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5.6.4</a:t>
            </a:r>
            <a:r>
              <a:rPr lang="zh-CN" altLang="zh-CN" dirty="0"/>
              <a:t>判断</a:t>
            </a:r>
            <a:r>
              <a:rPr lang="en-US" altLang="zh-CN" dirty="0"/>
              <a:t>IP</a:t>
            </a:r>
            <a:r>
              <a:rPr lang="zh-CN" altLang="zh-CN" dirty="0"/>
              <a:t>地址所属的网段</a:t>
            </a:r>
            <a:r>
              <a:rPr lang="en-US" altLang="zh-CN" dirty="0"/>
              <a:t>1</a:t>
            </a:r>
            <a:endParaRPr lang="zh-CN" altLang="en-US" dirty="0"/>
          </a:p>
        </p:txBody>
      </p:sp>
      <p:sp>
        <p:nvSpPr>
          <p:cNvPr id="3" name="内容占位符 2"/>
          <p:cNvSpPr>
            <a:spLocks noGrp="1"/>
          </p:cNvSpPr>
          <p:nvPr>
            <p:ph idx="1"/>
          </p:nvPr>
        </p:nvSpPr>
        <p:spPr>
          <a:xfrm>
            <a:off x="395536" y="875337"/>
            <a:ext cx="8229600" cy="4525963"/>
          </a:xfrm>
        </p:spPr>
        <p:txBody>
          <a:bodyPr/>
          <a:lstStyle/>
          <a:p>
            <a:r>
              <a:rPr lang="zh-CN" altLang="zh-CN" dirty="0"/>
              <a:t>判断</a:t>
            </a:r>
            <a:r>
              <a:rPr lang="en-US" altLang="zh-CN" dirty="0"/>
              <a:t>192.168.0.101/27</a:t>
            </a:r>
            <a:r>
              <a:rPr lang="zh-CN" altLang="zh-CN" dirty="0"/>
              <a:t>所属的子网。</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036496" cy="4464496"/>
          </a:xfrm>
          <a:prstGeom prst="rect">
            <a:avLst/>
          </a:prstGeom>
          <a:noFill/>
          <a:ln>
            <a:noFill/>
          </a:ln>
        </p:spPr>
      </p:pic>
    </p:spTree>
    <p:extLst>
      <p:ext uri="{BB962C8B-B14F-4D97-AF65-F5344CB8AC3E}">
        <p14:creationId xmlns:p14="http://schemas.microsoft.com/office/powerpoint/2010/main" val="1916640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总结</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128792" cy="3024336"/>
          </a:xfrm>
          <a:prstGeom prst="rect">
            <a:avLst/>
          </a:prstGeom>
          <a:noFill/>
          <a:ln>
            <a:noFill/>
          </a:ln>
        </p:spPr>
      </p:pic>
    </p:spTree>
    <p:extLst>
      <p:ext uri="{BB962C8B-B14F-4D97-AF65-F5344CB8AC3E}">
        <p14:creationId xmlns:p14="http://schemas.microsoft.com/office/powerpoint/2010/main" val="1797049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5.6.5</a:t>
            </a:r>
            <a:r>
              <a:rPr lang="zh-CN" altLang="zh-CN"/>
              <a:t>子网划分需要注意几个问题</a:t>
            </a:r>
          </a:p>
        </p:txBody>
      </p:sp>
      <p:sp>
        <p:nvSpPr>
          <p:cNvPr id="3" name="内容占位符 2"/>
          <p:cNvSpPr>
            <a:spLocks noGrp="1"/>
          </p:cNvSpPr>
          <p:nvPr>
            <p:ph idx="1"/>
          </p:nvPr>
        </p:nvSpPr>
        <p:spPr>
          <a:xfrm>
            <a:off x="436960" y="1166018"/>
            <a:ext cx="8229600" cy="4525963"/>
          </a:xfrm>
        </p:spPr>
        <p:txBody>
          <a:bodyPr/>
          <a:lstStyle/>
          <a:p>
            <a:r>
              <a:rPr lang="zh-CN" altLang="zh-CN" dirty="0"/>
              <a:t>子网划分需要注意的几点：</a:t>
            </a:r>
          </a:p>
          <a:p>
            <a:pPr lvl="1"/>
            <a:r>
              <a:rPr lang="zh-CN" altLang="zh-CN" dirty="0"/>
              <a:t>将一个网络等分成</a:t>
            </a:r>
            <a:r>
              <a:rPr lang="en-US" altLang="zh-CN" dirty="0"/>
              <a:t>2</a:t>
            </a:r>
            <a:r>
              <a:rPr lang="zh-CN" altLang="zh-CN" dirty="0"/>
              <a:t>个子网，每个子网肯定是原来的一半。</a:t>
            </a:r>
            <a:endParaRPr lang="en-US" altLang="zh-CN" dirty="0"/>
          </a:p>
          <a:p>
            <a:pPr lvl="1"/>
            <a:endParaRPr lang="en-US" altLang="zh-CN" dirty="0"/>
          </a:p>
          <a:p>
            <a:pPr marL="457200" lvl="1" indent="0">
              <a:buNone/>
            </a:pPr>
            <a:endParaRPr lang="en-US" altLang="zh-CN" dirty="0"/>
          </a:p>
          <a:p>
            <a:pPr lvl="1"/>
            <a:r>
              <a:rPr lang="zh-CN" altLang="zh-CN" dirty="0"/>
              <a:t>子网地址范围不可重叠</a:t>
            </a:r>
          </a:p>
          <a:p>
            <a:pPr marL="457200" lvl="1" indent="0">
              <a:buNone/>
            </a:pP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76872"/>
            <a:ext cx="6552728" cy="115212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036364" y="4383911"/>
            <a:ext cx="7352059" cy="1061313"/>
          </a:xfrm>
          <a:prstGeom prst="rect">
            <a:avLst/>
          </a:prstGeom>
          <a:noFill/>
          <a:ln>
            <a:noFill/>
          </a:ln>
        </p:spPr>
      </p:pic>
    </p:spTree>
    <p:extLst>
      <p:ext uri="{BB962C8B-B14F-4D97-AF65-F5344CB8AC3E}">
        <p14:creationId xmlns:p14="http://schemas.microsoft.com/office/powerpoint/2010/main" val="1617328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5.7</a:t>
            </a:r>
            <a:r>
              <a:rPr lang="zh-CN" altLang="zh-CN"/>
              <a:t>超网合并网段</a:t>
            </a:r>
          </a:p>
        </p:txBody>
      </p:sp>
      <p:sp>
        <p:nvSpPr>
          <p:cNvPr id="3" name="内容占位符 2"/>
          <p:cNvSpPr>
            <a:spLocks noGrp="1"/>
          </p:cNvSpPr>
          <p:nvPr>
            <p:ph idx="1"/>
          </p:nvPr>
        </p:nvSpPr>
        <p:spPr/>
        <p:txBody>
          <a:bodyPr/>
          <a:lstStyle/>
          <a:p>
            <a:r>
              <a:rPr lang="en-US" altLang="zh-CN" b="1" dirty="0"/>
              <a:t>5.7.1</a:t>
            </a:r>
            <a:r>
              <a:rPr lang="zh-CN" altLang="zh-CN" b="1" dirty="0"/>
              <a:t>合并网段</a:t>
            </a:r>
          </a:p>
          <a:p>
            <a:r>
              <a:rPr lang="en-US" altLang="zh-CN" b="1" dirty="0"/>
              <a:t>5.7.2</a:t>
            </a:r>
            <a:r>
              <a:rPr lang="zh-CN" altLang="zh-CN" b="1" dirty="0"/>
              <a:t>不是任何连续的网段都能合并</a:t>
            </a:r>
          </a:p>
          <a:p>
            <a:r>
              <a:rPr lang="en-US" altLang="zh-CN" b="1" dirty="0"/>
              <a:t>5.7.3</a:t>
            </a:r>
            <a:r>
              <a:rPr lang="zh-CN" altLang="zh-CN" b="1" dirty="0"/>
              <a:t>哪些连续的网段能够合并</a:t>
            </a:r>
          </a:p>
          <a:p>
            <a:r>
              <a:rPr lang="en-US" altLang="zh-CN" b="1" dirty="0"/>
              <a:t>5.7.4</a:t>
            </a:r>
            <a:r>
              <a:rPr lang="zh-CN" altLang="zh-CN" b="1" dirty="0"/>
              <a:t>网段合并的规律</a:t>
            </a:r>
          </a:p>
          <a:p>
            <a:r>
              <a:rPr lang="en-US" altLang="zh-CN" b="1" dirty="0"/>
              <a:t>5.7.5</a:t>
            </a:r>
            <a:r>
              <a:rPr lang="zh-CN" altLang="zh-CN" b="1" dirty="0"/>
              <a:t>判断一个网段是超网还是子网</a:t>
            </a:r>
          </a:p>
          <a:p>
            <a:endParaRPr lang="zh-CN" altLang="en-US" dirty="0"/>
          </a:p>
        </p:txBody>
      </p:sp>
    </p:spTree>
    <p:extLst>
      <p:ext uri="{BB962C8B-B14F-4D97-AF65-F5344CB8AC3E}">
        <p14:creationId xmlns:p14="http://schemas.microsoft.com/office/powerpoint/2010/main" val="4014268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5.7.1</a:t>
            </a:r>
            <a:r>
              <a:rPr lang="zh-CN" altLang="zh-CN"/>
              <a:t>合并网段</a:t>
            </a:r>
          </a:p>
        </p:txBody>
      </p:sp>
      <p:sp>
        <p:nvSpPr>
          <p:cNvPr id="3" name="内容占位符 2"/>
          <p:cNvSpPr>
            <a:spLocks noGrp="1"/>
          </p:cNvSpPr>
          <p:nvPr>
            <p:ph idx="1"/>
          </p:nvPr>
        </p:nvSpPr>
        <p:spPr>
          <a:xfrm>
            <a:off x="467544" y="980728"/>
            <a:ext cx="8229600" cy="4525963"/>
          </a:xfrm>
        </p:spPr>
        <p:txBody>
          <a:bodyPr/>
          <a:lstStyle/>
          <a:p>
            <a:r>
              <a:rPr lang="zh-CN" altLang="zh-CN" dirty="0"/>
              <a:t>某企业有一个网段，该网段有</a:t>
            </a:r>
            <a:r>
              <a:rPr lang="en-US" altLang="zh-CN" dirty="0"/>
              <a:t>200</a:t>
            </a:r>
            <a:r>
              <a:rPr lang="zh-CN" altLang="zh-CN" dirty="0"/>
              <a:t>台计算机，使用</a:t>
            </a:r>
            <a:r>
              <a:rPr lang="en-US" altLang="zh-CN" dirty="0"/>
              <a:t>192.168.0.0 255.255.255.0</a:t>
            </a:r>
            <a:r>
              <a:rPr lang="zh-CN" altLang="zh-CN" dirty="0"/>
              <a:t>网段，后来计算机数量增加到</a:t>
            </a:r>
            <a:r>
              <a:rPr lang="en-US" altLang="zh-CN" dirty="0"/>
              <a:t>400</a:t>
            </a:r>
            <a:r>
              <a:rPr lang="zh-CN" altLang="zh-CN" dirty="0"/>
              <a:t>台。</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48880"/>
            <a:ext cx="8676456" cy="4320480"/>
          </a:xfrm>
          <a:prstGeom prst="rect">
            <a:avLst/>
          </a:prstGeom>
          <a:noFill/>
          <a:ln>
            <a:noFill/>
          </a:ln>
        </p:spPr>
      </p:pic>
    </p:spTree>
    <p:extLst>
      <p:ext uri="{BB962C8B-B14F-4D97-AF65-F5344CB8AC3E}">
        <p14:creationId xmlns:p14="http://schemas.microsoft.com/office/powerpoint/2010/main" val="2718343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5.7.1</a:t>
            </a:r>
            <a:r>
              <a:rPr lang="zh-CN" altLang="zh-CN" dirty="0"/>
              <a:t>合并网段</a:t>
            </a:r>
            <a:endParaRPr lang="zh-CN" altLang="en-US" dirty="0"/>
          </a:p>
        </p:txBody>
      </p:sp>
      <p:sp>
        <p:nvSpPr>
          <p:cNvPr id="3" name="内容占位符 2"/>
          <p:cNvSpPr>
            <a:spLocks noGrp="1"/>
          </p:cNvSpPr>
          <p:nvPr>
            <p:ph idx="1"/>
          </p:nvPr>
        </p:nvSpPr>
        <p:spPr/>
        <p:txBody>
          <a:bodyPr/>
          <a:lstStyle/>
          <a:p>
            <a:r>
              <a:rPr lang="zh-CN" altLang="zh-CN"/>
              <a:t>有没有更好的办法，让这两个</a:t>
            </a:r>
            <a:r>
              <a:rPr lang="en-US" altLang="zh-CN"/>
              <a:t>C</a:t>
            </a:r>
            <a:r>
              <a:rPr lang="zh-CN" altLang="zh-CN"/>
              <a:t>类网段的计算机认为在一个网段？这就需要将</a:t>
            </a:r>
            <a:r>
              <a:rPr lang="en-US" altLang="zh-CN"/>
              <a:t>192.168.0.0/24</a:t>
            </a:r>
            <a:r>
              <a:rPr lang="zh-CN" altLang="zh-CN"/>
              <a:t>和</a:t>
            </a:r>
            <a:r>
              <a:rPr lang="en-US" altLang="zh-CN"/>
              <a:t>192.168.1.0/24 </a:t>
            </a:r>
            <a:r>
              <a:rPr lang="zh-CN" altLang="zh-CN"/>
              <a:t>两个</a:t>
            </a:r>
            <a:r>
              <a:rPr lang="en-US" altLang="zh-CN"/>
              <a:t>C</a:t>
            </a:r>
            <a:r>
              <a:rPr lang="zh-CN" altLang="zh-CN"/>
              <a:t>类网络合并。</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49896" y="980728"/>
            <a:ext cx="8064896" cy="3050381"/>
          </a:xfrm>
          <a:prstGeom prst="rect">
            <a:avLst/>
          </a:prstGeom>
          <a:noFill/>
          <a:ln>
            <a:noFill/>
          </a:ln>
        </p:spPr>
      </p:pic>
    </p:spTree>
    <p:extLst>
      <p:ext uri="{BB962C8B-B14F-4D97-AF65-F5344CB8AC3E}">
        <p14:creationId xmlns:p14="http://schemas.microsoft.com/office/powerpoint/2010/main" val="826825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59632"/>
            <a:ext cx="8229600" cy="490066"/>
          </a:xfrm>
        </p:spPr>
        <p:txBody>
          <a:bodyPr>
            <a:normAutofit fontScale="90000"/>
          </a:bodyPr>
          <a:lstStyle/>
          <a:p>
            <a:r>
              <a:rPr lang="en-US" altLang="zh-CN" dirty="0"/>
              <a:t>  </a:t>
            </a:r>
            <a:r>
              <a:rPr lang="zh-CN" altLang="en-US" dirty="0"/>
              <a:t>合并网段的规律</a:t>
            </a:r>
          </a:p>
        </p:txBody>
      </p:sp>
      <p:sp>
        <p:nvSpPr>
          <p:cNvPr id="3" name="内容占位符 2"/>
          <p:cNvSpPr>
            <a:spLocks noGrp="1"/>
          </p:cNvSpPr>
          <p:nvPr>
            <p:ph idx="1"/>
          </p:nvPr>
        </p:nvSpPr>
        <p:spPr>
          <a:xfrm>
            <a:off x="395536" y="1124745"/>
            <a:ext cx="8229600" cy="648072"/>
          </a:xfrm>
        </p:spPr>
        <p:txBody>
          <a:bodyPr/>
          <a:lstStyle/>
          <a:p>
            <a:r>
              <a:rPr lang="zh-CN" altLang="zh-CN" dirty="0"/>
              <a:t>合并之后，</a:t>
            </a:r>
            <a:r>
              <a:rPr lang="en-US" altLang="zh-CN" dirty="0"/>
              <a:t>IP</a:t>
            </a:r>
            <a:r>
              <a:rPr lang="zh-CN" altLang="zh-CN" dirty="0"/>
              <a:t>地址</a:t>
            </a:r>
            <a:r>
              <a:rPr lang="en-US" altLang="zh-CN" dirty="0"/>
              <a:t>192.168.0.255/23</a:t>
            </a:r>
            <a:r>
              <a:rPr lang="zh-CN" altLang="zh-CN" dirty="0"/>
              <a:t>就可以给计算机使用</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416824" cy="1440160"/>
          </a:xfrm>
          <a:prstGeom prst="rect">
            <a:avLst/>
          </a:prstGeom>
          <a:noFill/>
          <a:ln>
            <a:noFill/>
          </a:ln>
        </p:spPr>
      </p:pic>
      <p:sp>
        <p:nvSpPr>
          <p:cNvPr id="6" name="内容占位符 2"/>
          <p:cNvSpPr txBox="1">
            <a:spLocks/>
          </p:cNvSpPr>
          <p:nvPr/>
        </p:nvSpPr>
        <p:spPr>
          <a:xfrm>
            <a:off x="148904" y="4077072"/>
            <a:ext cx="8476232" cy="2088232"/>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67970">
              <a:lnSpc>
                <a:spcPts val="1560"/>
              </a:lnSpc>
              <a:spcBef>
                <a:spcPts val="600"/>
              </a:spcBef>
              <a:spcAft>
                <a:spcPts val="600"/>
              </a:spcAft>
            </a:pPr>
            <a:r>
              <a:rPr lang="zh-CN" altLang="zh-CN" b="1" kern="100" dirty="0">
                <a:latin typeface="Calibri" panose="020F0502020204030204" pitchFamily="34" charset="0"/>
                <a:cs typeface="Times New Roman" panose="02020603050405020304" pitchFamily="18" charset="0"/>
              </a:rPr>
              <a:t>规律</a:t>
            </a:r>
            <a:endParaRPr lang="en-US" altLang="zh-CN" b="1" kern="100" dirty="0">
              <a:latin typeface="Calibri" panose="020F0502020204030204" pitchFamily="34" charset="0"/>
              <a:cs typeface="Times New Roman" panose="02020603050405020304" pitchFamily="18" charset="0"/>
            </a:endParaRPr>
          </a:p>
          <a:p>
            <a:pPr indent="267970">
              <a:lnSpc>
                <a:spcPts val="1560"/>
              </a:lnSpc>
              <a:spcBef>
                <a:spcPts val="600"/>
              </a:spcBef>
              <a:spcAft>
                <a:spcPts val="600"/>
              </a:spcAft>
            </a:pPr>
            <a:endParaRPr lang="en-US" altLang="zh-CN" b="1" kern="100" dirty="0">
              <a:latin typeface="Calibri" panose="020F0502020204030204" pitchFamily="34" charset="0"/>
              <a:cs typeface="Times New Roman" panose="02020603050405020304" pitchFamily="18" charset="0"/>
            </a:endParaRPr>
          </a:p>
          <a:p>
            <a:pPr lvl="1" indent="267970">
              <a:lnSpc>
                <a:spcPts val="1560"/>
              </a:lnSpc>
            </a:pPr>
            <a:r>
              <a:rPr lang="zh-CN" altLang="zh-CN" b="1" kern="100" dirty="0">
                <a:latin typeface="Calibri" panose="020F0502020204030204" pitchFamily="34" charset="0"/>
                <a:cs typeface="Times New Roman" panose="02020603050405020304" pitchFamily="18" charset="0"/>
              </a:rPr>
              <a:t>子网掩码往左移</a:t>
            </a:r>
            <a:r>
              <a:rPr lang="en-US" altLang="zh-CN" b="1" kern="100" dirty="0">
                <a:latin typeface="Calibri" panose="020F0502020204030204" pitchFamily="34" charset="0"/>
                <a:cs typeface="Times New Roman" panose="02020603050405020304" pitchFamily="18" charset="0"/>
              </a:rPr>
              <a:t>1</a:t>
            </a:r>
            <a:r>
              <a:rPr lang="zh-CN" altLang="zh-CN" b="1" kern="100" dirty="0">
                <a:latin typeface="Calibri" panose="020F0502020204030204" pitchFamily="34" charset="0"/>
                <a:cs typeface="Times New Roman" panose="02020603050405020304" pitchFamily="18" charset="0"/>
              </a:rPr>
              <a:t>位，能够合并两个连续的网段，但不是任何连续的网段</a:t>
            </a:r>
            <a:endParaRPr lang="en-US" altLang="zh-CN" b="1" kern="100" dirty="0">
              <a:latin typeface="Calibri" panose="020F0502020204030204" pitchFamily="34" charset="0"/>
              <a:cs typeface="Times New Roman" panose="02020603050405020304" pitchFamily="18" charset="0"/>
            </a:endParaRPr>
          </a:p>
          <a:p>
            <a:pPr lvl="1" indent="0">
              <a:lnSpc>
                <a:spcPts val="1560"/>
              </a:lnSpc>
              <a:buNone/>
            </a:pPr>
            <a:r>
              <a:rPr lang="en-US" altLang="zh-CN" b="1" kern="100" dirty="0">
                <a:latin typeface="Calibri" panose="020F0502020204030204" pitchFamily="34" charset="0"/>
                <a:cs typeface="Times New Roman" panose="02020603050405020304" pitchFamily="18" charset="0"/>
              </a:rPr>
              <a:t>    </a:t>
            </a:r>
            <a:r>
              <a:rPr lang="zh-CN" altLang="zh-CN" b="1" kern="100" dirty="0">
                <a:latin typeface="Calibri" panose="020F0502020204030204" pitchFamily="34" charset="0"/>
                <a:cs typeface="Times New Roman" panose="02020603050405020304" pitchFamily="18" charset="0"/>
              </a:rPr>
              <a:t>都能合并。</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37268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5.7.2</a:t>
            </a:r>
            <a:r>
              <a:rPr lang="zh-CN" altLang="zh-CN"/>
              <a:t>不是任何连续的网段都能合并</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7344815" cy="2088232"/>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0" y="2079340"/>
            <a:ext cx="9289032" cy="4392488"/>
          </a:xfrm>
          <a:prstGeom prst="rect">
            <a:avLst/>
          </a:prstGeom>
          <a:noFill/>
          <a:ln>
            <a:noFill/>
          </a:ln>
        </p:spPr>
      </p:pic>
    </p:spTree>
    <p:extLst>
      <p:ext uri="{BB962C8B-B14F-4D97-AF65-F5344CB8AC3E}">
        <p14:creationId xmlns:p14="http://schemas.microsoft.com/office/powerpoint/2010/main" val="881815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5.7.3</a:t>
            </a:r>
            <a:r>
              <a:rPr lang="zh-CN" altLang="zh-CN" dirty="0"/>
              <a:t>哪些连续的网段能够合并</a:t>
            </a:r>
            <a:endParaRPr lang="zh-CN" altLang="en-US" dirty="0"/>
          </a:p>
        </p:txBody>
      </p:sp>
      <p:sp>
        <p:nvSpPr>
          <p:cNvPr id="3" name="内容占位符 2"/>
          <p:cNvSpPr>
            <a:spLocks noGrp="1"/>
          </p:cNvSpPr>
          <p:nvPr>
            <p:ph idx="1"/>
          </p:nvPr>
        </p:nvSpPr>
        <p:spPr>
          <a:xfrm>
            <a:off x="467544" y="847252"/>
            <a:ext cx="8229600" cy="5750100"/>
          </a:xfrm>
        </p:spPr>
        <p:txBody>
          <a:bodyPr>
            <a:normAutofit fontScale="92500" lnSpcReduction="20000"/>
          </a:bodyPr>
          <a:lstStyle/>
          <a:p>
            <a:r>
              <a:rPr lang="zh-CN" altLang="zh-CN" dirty="0"/>
              <a:t>（</a:t>
            </a:r>
            <a:r>
              <a:rPr lang="en-US" altLang="zh-CN" dirty="0"/>
              <a:t>1</a:t>
            </a:r>
            <a:r>
              <a:rPr lang="zh-CN" altLang="zh-CN" dirty="0"/>
              <a:t>）判断两个子网是否能够合并。</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b="1" dirty="0"/>
              <a:t>结论：判断连续的</a:t>
            </a:r>
            <a:r>
              <a:rPr lang="en-US" altLang="zh-CN" b="1" dirty="0"/>
              <a:t>2</a:t>
            </a:r>
            <a:r>
              <a:rPr lang="zh-CN" altLang="zh-CN" b="1" dirty="0"/>
              <a:t>个网段是否能够合并，只要第一个网络号能被</a:t>
            </a:r>
            <a:r>
              <a:rPr lang="en-US" altLang="zh-CN" b="1" dirty="0"/>
              <a:t>2</a:t>
            </a:r>
            <a:r>
              <a:rPr lang="zh-CN" altLang="zh-CN" b="1" dirty="0"/>
              <a:t>整除，就能够通过左移</a:t>
            </a:r>
            <a:r>
              <a:rPr lang="en-US" altLang="zh-CN" b="1" dirty="0"/>
              <a:t>1</a:t>
            </a:r>
            <a:r>
              <a:rPr lang="zh-CN" altLang="zh-CN" b="1" dirty="0"/>
              <a:t>位子网掩码合并。</a:t>
            </a: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18137" y="1407879"/>
            <a:ext cx="6624736" cy="1512168"/>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278690" y="3429000"/>
            <a:ext cx="6607307" cy="1476887"/>
          </a:xfrm>
          <a:prstGeom prst="rect">
            <a:avLst/>
          </a:prstGeom>
          <a:noFill/>
          <a:ln>
            <a:noFill/>
          </a:ln>
        </p:spPr>
      </p:pic>
    </p:spTree>
    <p:extLst>
      <p:ext uri="{BB962C8B-B14F-4D97-AF65-F5344CB8AC3E}">
        <p14:creationId xmlns:p14="http://schemas.microsoft.com/office/powerpoint/2010/main" val="1888272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思考</a:t>
            </a:r>
          </a:p>
        </p:txBody>
      </p:sp>
      <p:sp>
        <p:nvSpPr>
          <p:cNvPr id="3" name="内容占位符 2"/>
          <p:cNvSpPr>
            <a:spLocks noGrp="1"/>
          </p:cNvSpPr>
          <p:nvPr>
            <p:ph idx="1"/>
          </p:nvPr>
        </p:nvSpPr>
        <p:spPr/>
        <p:txBody>
          <a:bodyPr/>
          <a:lstStyle/>
          <a:p>
            <a:r>
              <a:rPr lang="en-US" altLang="zh-CN" dirty="0"/>
              <a:t>131.107.31.0/24</a:t>
            </a:r>
            <a:r>
              <a:rPr lang="zh-CN" altLang="zh-CN" dirty="0"/>
              <a:t>和</a:t>
            </a:r>
            <a:r>
              <a:rPr lang="en-US" altLang="zh-CN" dirty="0"/>
              <a:t>131.107.32.0/24</a:t>
            </a:r>
            <a:r>
              <a:rPr lang="zh-CN" altLang="zh-CN" dirty="0"/>
              <a:t>是否能够左移</a:t>
            </a:r>
            <a:r>
              <a:rPr lang="en-US" altLang="zh-CN" dirty="0"/>
              <a:t>1</a:t>
            </a:r>
            <a:r>
              <a:rPr lang="zh-CN" altLang="zh-CN" dirty="0"/>
              <a:t>位子网掩码合并？</a:t>
            </a:r>
          </a:p>
          <a:p>
            <a:r>
              <a:rPr lang="en-US" altLang="zh-CN" dirty="0"/>
              <a:t>131.107.142.0/24</a:t>
            </a:r>
            <a:r>
              <a:rPr lang="zh-CN" altLang="zh-CN" dirty="0"/>
              <a:t>和</a:t>
            </a:r>
            <a:r>
              <a:rPr lang="en-US" altLang="zh-CN" dirty="0"/>
              <a:t>131.107.143.0/24</a:t>
            </a:r>
            <a:r>
              <a:rPr lang="zh-CN" altLang="zh-CN" dirty="0"/>
              <a:t>是否能够左移</a:t>
            </a:r>
            <a:r>
              <a:rPr lang="en-US" altLang="zh-CN" dirty="0"/>
              <a:t>1</a:t>
            </a:r>
            <a:r>
              <a:rPr lang="zh-CN" altLang="zh-CN" dirty="0"/>
              <a:t>位子网掩码合并？</a:t>
            </a:r>
          </a:p>
        </p:txBody>
      </p:sp>
    </p:spTree>
    <p:extLst>
      <p:ext uri="{BB962C8B-B14F-4D97-AF65-F5344CB8AC3E}">
        <p14:creationId xmlns:p14="http://schemas.microsoft.com/office/powerpoint/2010/main" val="171615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2.1</a:t>
            </a:r>
            <a:r>
              <a:rPr lang="zh-CN" altLang="zh-CN" dirty="0"/>
              <a:t>二进制数的规律</a:t>
            </a:r>
            <a:endParaRPr lang="zh-CN" altLang="en-US" dirty="0"/>
          </a:p>
        </p:txBody>
      </p:sp>
      <p:sp>
        <p:nvSpPr>
          <p:cNvPr id="3" name="内容占位符 2"/>
          <p:cNvSpPr>
            <a:spLocks noGrp="1"/>
          </p:cNvSpPr>
          <p:nvPr>
            <p:ph idx="1"/>
          </p:nvPr>
        </p:nvSpPr>
        <p:spPr>
          <a:xfrm>
            <a:off x="153852" y="836712"/>
            <a:ext cx="8856984" cy="4525963"/>
          </a:xfrm>
        </p:spPr>
        <p:txBody>
          <a:bodyPr>
            <a:normAutofit/>
          </a:bodyPr>
          <a:lstStyle/>
          <a:p>
            <a:r>
              <a:rPr lang="zh-CN" altLang="zh-CN" sz="1800" dirty="0"/>
              <a:t>能够被</a:t>
            </a:r>
            <a:r>
              <a:rPr lang="en-US" altLang="zh-CN" sz="1800" dirty="0"/>
              <a:t>2</a:t>
            </a:r>
            <a:r>
              <a:rPr lang="zh-CN" altLang="zh-CN" sz="1800" dirty="0"/>
              <a:t>整除的数，写成二进制形式，后一位是</a:t>
            </a:r>
            <a:r>
              <a:rPr lang="en-US" altLang="zh-CN" sz="1800" dirty="0"/>
              <a:t>0</a:t>
            </a:r>
            <a:r>
              <a:rPr lang="zh-CN" altLang="zh-CN" sz="1800" dirty="0"/>
              <a:t>。如果余数是</a:t>
            </a:r>
            <a:r>
              <a:rPr lang="en-US" altLang="zh-CN" sz="1800" dirty="0"/>
              <a:t>1</a:t>
            </a:r>
            <a:r>
              <a:rPr lang="zh-CN" altLang="zh-CN" sz="1800" dirty="0"/>
              <a:t>，则最后一位是</a:t>
            </a:r>
            <a:r>
              <a:rPr lang="en-US" altLang="zh-CN" sz="1800" dirty="0"/>
              <a:t>1</a:t>
            </a:r>
            <a:r>
              <a:rPr lang="zh-CN" altLang="zh-CN" sz="1800" dirty="0"/>
              <a:t>。</a:t>
            </a:r>
          </a:p>
          <a:p>
            <a:r>
              <a:rPr lang="zh-CN" altLang="zh-CN" sz="1800" dirty="0"/>
              <a:t>能够被</a:t>
            </a:r>
            <a:r>
              <a:rPr lang="en-US" altLang="zh-CN" sz="1800" dirty="0"/>
              <a:t>4</a:t>
            </a:r>
            <a:r>
              <a:rPr lang="zh-CN" altLang="zh-CN" sz="1800" dirty="0"/>
              <a:t>整除的数，写成二进制形式，后两位是</a:t>
            </a:r>
            <a:r>
              <a:rPr lang="en-US" altLang="zh-CN" sz="1800" dirty="0"/>
              <a:t>00</a:t>
            </a:r>
            <a:r>
              <a:rPr lang="zh-CN" altLang="zh-CN" sz="1800" dirty="0"/>
              <a:t>。如果余数是</a:t>
            </a:r>
            <a:r>
              <a:rPr lang="en-US" altLang="zh-CN" sz="1800" dirty="0"/>
              <a:t>2</a:t>
            </a:r>
            <a:r>
              <a:rPr lang="zh-CN" altLang="zh-CN" sz="1800" dirty="0"/>
              <a:t>，那就把</a:t>
            </a:r>
            <a:r>
              <a:rPr lang="en-US" altLang="zh-CN" sz="1800" dirty="0"/>
              <a:t>2</a:t>
            </a:r>
            <a:r>
              <a:rPr lang="zh-CN" altLang="zh-CN" sz="1800" dirty="0"/>
              <a:t>写成二进制，后两位</a:t>
            </a:r>
            <a:r>
              <a:rPr lang="en-US" altLang="zh-CN" sz="1800" dirty="0"/>
              <a:t>10</a:t>
            </a:r>
            <a:r>
              <a:rPr lang="zh-CN" altLang="zh-CN" sz="1800" dirty="0"/>
              <a:t>。</a:t>
            </a:r>
          </a:p>
          <a:p>
            <a:r>
              <a:rPr lang="zh-CN" altLang="zh-CN" sz="1800" dirty="0"/>
              <a:t>能够够</a:t>
            </a:r>
            <a:r>
              <a:rPr lang="en-US" altLang="zh-CN" sz="1800" dirty="0"/>
              <a:t>8</a:t>
            </a:r>
            <a:r>
              <a:rPr lang="zh-CN" altLang="zh-CN" sz="1800" dirty="0"/>
              <a:t>整除的数，写成二进制形式，最后三位是</a:t>
            </a:r>
            <a:r>
              <a:rPr lang="en-US" altLang="zh-CN" sz="1800" dirty="0"/>
              <a:t>000</a:t>
            </a:r>
            <a:r>
              <a:rPr lang="zh-CN" altLang="zh-CN" sz="1800" dirty="0"/>
              <a:t>。如果余</a:t>
            </a:r>
            <a:r>
              <a:rPr lang="en-US" altLang="zh-CN" sz="1800" dirty="0"/>
              <a:t>5</a:t>
            </a:r>
            <a:r>
              <a:rPr lang="zh-CN" altLang="zh-CN" sz="1800" dirty="0"/>
              <a:t>，就把</a:t>
            </a:r>
            <a:r>
              <a:rPr lang="en-US" altLang="zh-CN" sz="1800" dirty="0"/>
              <a:t>5</a:t>
            </a:r>
            <a:r>
              <a:rPr lang="zh-CN" altLang="zh-CN" sz="1800" dirty="0"/>
              <a:t>写成位二进制，后三位</a:t>
            </a:r>
            <a:r>
              <a:rPr lang="en-US" altLang="zh-CN" sz="1800" dirty="0"/>
              <a:t>101</a:t>
            </a:r>
            <a:r>
              <a:rPr lang="zh-CN" altLang="zh-CN" sz="1800" dirty="0"/>
              <a:t>。</a:t>
            </a:r>
          </a:p>
          <a:p>
            <a:r>
              <a:rPr lang="zh-CN" altLang="zh-CN" sz="1800" dirty="0"/>
              <a:t>能够被</a:t>
            </a:r>
            <a:r>
              <a:rPr lang="en-US" altLang="zh-CN" sz="1800" dirty="0"/>
              <a:t>16</a:t>
            </a:r>
            <a:r>
              <a:rPr lang="zh-CN" altLang="zh-CN" sz="1800" dirty="0"/>
              <a:t>整除的数，写成二进制形式，最后四位都是</a:t>
            </a:r>
            <a:r>
              <a:rPr lang="en-US" altLang="zh-CN" sz="1800" dirty="0"/>
              <a:t>0000</a:t>
            </a:r>
            <a:r>
              <a:rPr lang="zh-CN" altLang="zh-CN" sz="1800" dirty="0"/>
              <a:t>。如果余</a:t>
            </a:r>
            <a:r>
              <a:rPr lang="en-US" altLang="zh-CN" sz="1800" dirty="0"/>
              <a:t>6</a:t>
            </a:r>
            <a:r>
              <a:rPr lang="zh-CN" altLang="zh-CN" sz="1800" dirty="0"/>
              <a:t>，就把</a:t>
            </a:r>
            <a:r>
              <a:rPr lang="en-US" altLang="zh-CN" sz="1800" dirty="0"/>
              <a:t>6</a:t>
            </a:r>
            <a:r>
              <a:rPr lang="zh-CN" altLang="zh-CN" sz="1800" dirty="0"/>
              <a:t>写成二进制，最后四位</a:t>
            </a:r>
            <a:r>
              <a:rPr lang="en-US" altLang="zh-CN" sz="1800" dirty="0"/>
              <a:t>0110</a:t>
            </a:r>
            <a:r>
              <a:rPr lang="zh-CN" altLang="zh-CN" sz="1800" dirty="0"/>
              <a:t>。</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3852" y="836712"/>
            <a:ext cx="8738628" cy="4525963"/>
          </a:xfrm>
          <a:prstGeom prst="rect">
            <a:avLst/>
          </a:prstGeom>
          <a:noFill/>
          <a:ln>
            <a:noFill/>
          </a:ln>
        </p:spPr>
      </p:pic>
    </p:spTree>
    <p:extLst>
      <p:ext uri="{BB962C8B-B14F-4D97-AF65-F5344CB8AC3E}">
        <p14:creationId xmlns:p14="http://schemas.microsoft.com/office/powerpoint/2010/main" val="31263504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a:t>
            </a:r>
            <a:r>
              <a:rPr lang="en-US" altLang="zh-CN" dirty="0"/>
              <a:t>2</a:t>
            </a:r>
            <a:r>
              <a:rPr lang="zh-CN" altLang="zh-CN" dirty="0"/>
              <a:t>）判断</a:t>
            </a:r>
            <a:r>
              <a:rPr lang="en-US" altLang="zh-CN" dirty="0"/>
              <a:t>4</a:t>
            </a:r>
            <a:r>
              <a:rPr lang="zh-CN" altLang="zh-CN" dirty="0"/>
              <a:t>个网段是否能合并</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34639" y="908720"/>
            <a:ext cx="7200800" cy="2441947"/>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685977" y="3933056"/>
            <a:ext cx="7298125" cy="2448272"/>
          </a:xfrm>
          <a:prstGeom prst="rect">
            <a:avLst/>
          </a:prstGeom>
          <a:noFill/>
          <a:ln>
            <a:noFill/>
          </a:ln>
        </p:spPr>
      </p:pic>
    </p:spTree>
    <p:extLst>
      <p:ext uri="{BB962C8B-B14F-4D97-AF65-F5344CB8AC3E}">
        <p14:creationId xmlns:p14="http://schemas.microsoft.com/office/powerpoint/2010/main" val="4025625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a:t>
            </a:r>
            <a:r>
              <a:rPr lang="en-US" altLang="zh-CN" dirty="0"/>
              <a:t>2</a:t>
            </a:r>
            <a:r>
              <a:rPr lang="zh-CN" altLang="zh-CN" dirty="0"/>
              <a:t>）判断</a:t>
            </a:r>
            <a:r>
              <a:rPr lang="en-US" altLang="zh-CN" dirty="0"/>
              <a:t>4</a:t>
            </a:r>
            <a:r>
              <a:rPr lang="zh-CN" altLang="zh-CN" dirty="0"/>
              <a:t>个网段是否能合并</a:t>
            </a:r>
            <a:endParaRPr lang="zh-CN" altLang="en-US" dirty="0"/>
          </a:p>
        </p:txBody>
      </p:sp>
      <p:sp>
        <p:nvSpPr>
          <p:cNvPr id="3" name="内容占位符 2"/>
          <p:cNvSpPr>
            <a:spLocks noGrp="1"/>
          </p:cNvSpPr>
          <p:nvPr>
            <p:ph idx="1"/>
          </p:nvPr>
        </p:nvSpPr>
        <p:spPr>
          <a:xfrm>
            <a:off x="395536" y="1124744"/>
            <a:ext cx="8229600" cy="5328592"/>
          </a:xfrm>
        </p:spPr>
        <p:txBody>
          <a:bodyPr>
            <a:normAutofit/>
          </a:bodyPr>
          <a:lstStyle/>
          <a:p>
            <a:r>
              <a:rPr lang="zh-CN" altLang="zh-CN" dirty="0"/>
              <a:t>规律：要合并连续的四个网络，只要第一个网络的网络号写成二进制后面两位是</a:t>
            </a:r>
            <a:r>
              <a:rPr lang="en-US" altLang="zh-CN" dirty="0"/>
              <a:t>00</a:t>
            </a:r>
            <a:r>
              <a:rPr lang="zh-CN" altLang="zh-CN" dirty="0"/>
              <a:t>，这四个网段就能合并，根据</a:t>
            </a:r>
            <a:r>
              <a:rPr lang="en-US" altLang="zh-CN" dirty="0"/>
              <a:t>5.1.2</a:t>
            </a:r>
            <a:r>
              <a:rPr lang="zh-CN" altLang="zh-CN" dirty="0"/>
              <a:t>讲到的二进制数的规律，只要一个数能够被</a:t>
            </a:r>
            <a:r>
              <a:rPr lang="en-US" altLang="zh-CN" dirty="0"/>
              <a:t>4</a:t>
            </a:r>
            <a:r>
              <a:rPr lang="zh-CN" altLang="zh-CN" dirty="0"/>
              <a:t>整除，写成二进制最后两位肯定是</a:t>
            </a:r>
            <a:r>
              <a:rPr lang="en-US" altLang="zh-CN" dirty="0"/>
              <a:t>00</a:t>
            </a:r>
            <a:r>
              <a:rPr lang="zh-CN" altLang="zh-CN" dirty="0"/>
              <a:t>。</a:t>
            </a:r>
            <a:r>
              <a:rPr lang="zh-CN" altLang="zh-CN" b="1" dirty="0"/>
              <a:t> </a:t>
            </a:r>
            <a:endParaRPr lang="zh-CN" altLang="zh-CN" dirty="0"/>
          </a:p>
          <a:p>
            <a:r>
              <a:rPr lang="zh-CN" altLang="zh-CN" b="1" dirty="0"/>
              <a:t>结论：判断连续的</a:t>
            </a:r>
            <a:r>
              <a:rPr lang="en-US" altLang="zh-CN" b="1" dirty="0"/>
              <a:t>4</a:t>
            </a:r>
            <a:r>
              <a:rPr lang="zh-CN" altLang="zh-CN" b="1" dirty="0"/>
              <a:t>个网段是否能够合并，只要第一个网络号能被</a:t>
            </a:r>
            <a:r>
              <a:rPr lang="en-US" altLang="zh-CN" b="1" dirty="0"/>
              <a:t>4</a:t>
            </a:r>
            <a:r>
              <a:rPr lang="zh-CN" altLang="zh-CN" b="1" dirty="0"/>
              <a:t>整除，就能够通过左移</a:t>
            </a:r>
            <a:r>
              <a:rPr lang="en-US" altLang="zh-CN" b="1" dirty="0"/>
              <a:t>2</a:t>
            </a:r>
            <a:r>
              <a:rPr lang="zh-CN" altLang="zh-CN" b="1" dirty="0"/>
              <a:t>位子网掩码合并将这</a:t>
            </a:r>
            <a:r>
              <a:rPr lang="en-US" altLang="zh-CN" b="1" dirty="0"/>
              <a:t>4</a:t>
            </a:r>
            <a:r>
              <a:rPr lang="zh-CN" altLang="zh-CN" b="1" dirty="0"/>
              <a:t>个网段合并。</a:t>
            </a:r>
            <a:endParaRPr lang="en-US" altLang="zh-CN" b="1" dirty="0"/>
          </a:p>
          <a:p>
            <a:r>
              <a:rPr lang="zh-CN" altLang="zh-CN" b="1" dirty="0"/>
              <a:t>依次类推，要想判断连续的</a:t>
            </a:r>
            <a:r>
              <a:rPr lang="en-US" altLang="zh-CN" b="1" dirty="0"/>
              <a:t>8</a:t>
            </a:r>
            <a:r>
              <a:rPr lang="zh-CN" altLang="zh-CN" b="1" dirty="0"/>
              <a:t>个网段是否能够合并，只要第一个网络号能被</a:t>
            </a:r>
            <a:r>
              <a:rPr lang="en-US" altLang="zh-CN" b="1" dirty="0"/>
              <a:t>8</a:t>
            </a:r>
            <a:r>
              <a:rPr lang="zh-CN" altLang="zh-CN" b="1" dirty="0"/>
              <a:t>整除，这</a:t>
            </a:r>
            <a:r>
              <a:rPr lang="en-US" altLang="zh-CN" b="1" dirty="0"/>
              <a:t>8</a:t>
            </a:r>
            <a:r>
              <a:rPr lang="zh-CN" altLang="zh-CN" b="1" dirty="0"/>
              <a:t>个连续的网段就能够通过左移</a:t>
            </a:r>
            <a:r>
              <a:rPr lang="en-US" altLang="zh-CN" b="1" dirty="0"/>
              <a:t>3</a:t>
            </a:r>
            <a:r>
              <a:rPr lang="zh-CN" altLang="zh-CN" b="1" dirty="0"/>
              <a:t>位子网掩码合并。</a:t>
            </a:r>
            <a:endParaRPr lang="zh-CN" altLang="zh-CN" dirty="0"/>
          </a:p>
          <a:p>
            <a:endParaRPr lang="en-US" altLang="zh-CN" b="1" dirty="0"/>
          </a:p>
          <a:p>
            <a:endParaRPr lang="zh-CN" altLang="zh-CN" dirty="0"/>
          </a:p>
          <a:p>
            <a:endParaRPr lang="zh-CN" altLang="en-US" dirty="0"/>
          </a:p>
        </p:txBody>
      </p:sp>
    </p:spTree>
    <p:extLst>
      <p:ext uri="{BB962C8B-B14F-4D97-AF65-F5344CB8AC3E}">
        <p14:creationId xmlns:p14="http://schemas.microsoft.com/office/powerpoint/2010/main" val="3177955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思考</a:t>
            </a:r>
          </a:p>
        </p:txBody>
      </p:sp>
      <p:sp>
        <p:nvSpPr>
          <p:cNvPr id="3" name="内容占位符 2"/>
          <p:cNvSpPr>
            <a:spLocks noGrp="1"/>
          </p:cNvSpPr>
          <p:nvPr>
            <p:ph idx="1"/>
          </p:nvPr>
        </p:nvSpPr>
        <p:spPr/>
        <p:txBody>
          <a:bodyPr/>
          <a:lstStyle/>
          <a:p>
            <a:r>
              <a:rPr lang="zh-CN" altLang="zh-CN" dirty="0"/>
              <a:t>判断</a:t>
            </a:r>
            <a:r>
              <a:rPr lang="en-US" altLang="zh-CN" dirty="0"/>
              <a:t>131.107.232.0/24</a:t>
            </a:r>
            <a:r>
              <a:rPr lang="zh-CN" altLang="zh-CN" dirty="0"/>
              <a:t>、</a:t>
            </a:r>
            <a:r>
              <a:rPr lang="en-US" altLang="zh-CN" dirty="0"/>
              <a:t>131.107.233.0/24</a:t>
            </a:r>
            <a:r>
              <a:rPr lang="zh-CN" altLang="zh-CN" dirty="0"/>
              <a:t>、</a:t>
            </a:r>
            <a:r>
              <a:rPr lang="en-US" altLang="zh-CN" dirty="0"/>
              <a:t>131.107.234.0/24</a:t>
            </a:r>
            <a:r>
              <a:rPr lang="zh-CN" altLang="zh-CN" dirty="0"/>
              <a:t>和</a:t>
            </a:r>
            <a:r>
              <a:rPr lang="en-US" altLang="zh-CN" dirty="0"/>
              <a:t>131.107.235.0/24</a:t>
            </a:r>
            <a:r>
              <a:rPr lang="zh-CN" altLang="zh-CN" dirty="0"/>
              <a:t>这四个网段是否能够左移</a:t>
            </a:r>
            <a:r>
              <a:rPr lang="en-US" altLang="zh-CN" dirty="0"/>
              <a:t>2</a:t>
            </a:r>
            <a:r>
              <a:rPr lang="zh-CN" altLang="zh-CN" dirty="0"/>
              <a:t>位子网掩码合并成一个网段。</a:t>
            </a:r>
          </a:p>
          <a:p>
            <a:endParaRPr lang="zh-CN" altLang="en-US" dirty="0"/>
          </a:p>
        </p:txBody>
      </p:sp>
    </p:spTree>
    <p:extLst>
      <p:ext uri="{BB962C8B-B14F-4D97-AF65-F5344CB8AC3E}">
        <p14:creationId xmlns:p14="http://schemas.microsoft.com/office/powerpoint/2010/main" val="900866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5.7.4</a:t>
            </a:r>
            <a:r>
              <a:rPr lang="zh-CN" altLang="zh-CN"/>
              <a:t>网段合并的规律</a:t>
            </a:r>
          </a:p>
        </p:txBody>
      </p:sp>
      <p:sp>
        <p:nvSpPr>
          <p:cNvPr id="3" name="内容占位符 2"/>
          <p:cNvSpPr>
            <a:spLocks noGrp="1"/>
          </p:cNvSpPr>
          <p:nvPr>
            <p:ph idx="1"/>
          </p:nvPr>
        </p:nvSpPr>
        <p:spPr/>
        <p:txBody>
          <a:bodyPr/>
          <a:lstStyle/>
          <a:p>
            <a:r>
              <a:rPr lang="zh-CN" altLang="zh-CN" dirty="0"/>
              <a:t>网段合并的规律，子网掩码左移</a:t>
            </a:r>
            <a:r>
              <a:rPr lang="en-US" altLang="zh-CN" dirty="0"/>
              <a:t>1</a:t>
            </a:r>
            <a:r>
              <a:rPr lang="zh-CN" altLang="zh-CN" dirty="0"/>
              <a:t>位能够将能够合并两个网段，左移</a:t>
            </a:r>
            <a:r>
              <a:rPr lang="en-US" altLang="zh-CN" dirty="0"/>
              <a:t>2</a:t>
            </a:r>
            <a:r>
              <a:rPr lang="zh-CN" altLang="zh-CN" dirty="0"/>
              <a:t>位，能够合并四个网段，左移</a:t>
            </a:r>
            <a:r>
              <a:rPr lang="en-US" altLang="zh-CN" dirty="0"/>
              <a:t>3</a:t>
            </a:r>
            <a:r>
              <a:rPr lang="zh-CN" altLang="zh-CN" dirty="0"/>
              <a:t>位，能够合并</a:t>
            </a:r>
            <a:r>
              <a:rPr lang="en-US" altLang="zh-CN" dirty="0"/>
              <a:t>8</a:t>
            </a:r>
            <a:r>
              <a:rPr lang="zh-CN" altLang="zh-CN" dirty="0"/>
              <a:t>个网段。</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493192" y="2492896"/>
            <a:ext cx="8203952" cy="3528392"/>
          </a:xfrm>
          <a:prstGeom prst="rect">
            <a:avLst/>
          </a:prstGeom>
          <a:noFill/>
          <a:ln>
            <a:noFill/>
          </a:ln>
        </p:spPr>
      </p:pic>
    </p:spTree>
    <p:extLst>
      <p:ext uri="{BB962C8B-B14F-4D97-AF65-F5344CB8AC3E}">
        <p14:creationId xmlns:p14="http://schemas.microsoft.com/office/powerpoint/2010/main" val="185384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5.7.5</a:t>
            </a:r>
            <a:r>
              <a:rPr lang="zh-CN" altLang="zh-CN"/>
              <a:t>判断一个网段是超网还是子网</a:t>
            </a:r>
          </a:p>
        </p:txBody>
      </p:sp>
      <p:sp>
        <p:nvSpPr>
          <p:cNvPr id="3" name="内容占位符 2"/>
          <p:cNvSpPr>
            <a:spLocks noGrp="1"/>
          </p:cNvSpPr>
          <p:nvPr>
            <p:ph idx="1"/>
          </p:nvPr>
        </p:nvSpPr>
        <p:spPr/>
        <p:txBody>
          <a:bodyPr/>
          <a:lstStyle/>
          <a:p>
            <a:r>
              <a:rPr lang="zh-CN" altLang="zh-CN" dirty="0"/>
              <a:t>通过左移子网掩码合并多个网段，右移子网掩码将一个网段划分成多个子网，使得</a:t>
            </a:r>
            <a:r>
              <a:rPr lang="en-US" altLang="zh-CN" dirty="0"/>
              <a:t>IP</a:t>
            </a:r>
            <a:r>
              <a:rPr lang="zh-CN" altLang="zh-CN" dirty="0"/>
              <a:t>地址打破了传统的</a:t>
            </a:r>
            <a:r>
              <a:rPr lang="en-US" altLang="zh-CN" dirty="0"/>
              <a:t>A</a:t>
            </a:r>
            <a:r>
              <a:rPr lang="zh-CN" altLang="zh-CN" dirty="0"/>
              <a:t>类、</a:t>
            </a:r>
            <a:r>
              <a:rPr lang="en-US" altLang="zh-CN" dirty="0"/>
              <a:t>B</a:t>
            </a:r>
            <a:r>
              <a:rPr lang="zh-CN" altLang="zh-CN" dirty="0"/>
              <a:t>类、</a:t>
            </a:r>
            <a:r>
              <a:rPr lang="en-US" altLang="zh-CN" dirty="0"/>
              <a:t>C</a:t>
            </a:r>
            <a:r>
              <a:rPr lang="zh-CN" altLang="zh-CN" dirty="0"/>
              <a:t>类的界限。</a:t>
            </a:r>
          </a:p>
          <a:p>
            <a:r>
              <a:rPr lang="zh-CN" altLang="zh-CN" dirty="0"/>
              <a:t>判断一个网段到底是子网还是超网，就要看该网段是</a:t>
            </a:r>
            <a:r>
              <a:rPr lang="en-US" altLang="zh-CN" dirty="0"/>
              <a:t>A</a:t>
            </a:r>
            <a:r>
              <a:rPr lang="zh-CN" altLang="zh-CN" dirty="0"/>
              <a:t>类网络、还是</a:t>
            </a:r>
            <a:r>
              <a:rPr lang="en-US" altLang="zh-CN" dirty="0"/>
              <a:t>B</a:t>
            </a:r>
            <a:r>
              <a:rPr lang="zh-CN" altLang="zh-CN" dirty="0"/>
              <a:t>类网络、还是</a:t>
            </a:r>
            <a:r>
              <a:rPr lang="en-US" altLang="zh-CN" dirty="0"/>
              <a:t>C</a:t>
            </a:r>
            <a:r>
              <a:rPr lang="zh-CN" altLang="zh-CN" dirty="0"/>
              <a:t>类网络，默认</a:t>
            </a:r>
            <a:r>
              <a:rPr lang="en-US" altLang="zh-CN" dirty="0"/>
              <a:t>A</a:t>
            </a:r>
            <a:r>
              <a:rPr lang="zh-CN" altLang="zh-CN" dirty="0"/>
              <a:t>类子网掩码</a:t>
            </a:r>
            <a:r>
              <a:rPr lang="en-US" altLang="zh-CN" dirty="0"/>
              <a:t>/8</a:t>
            </a:r>
            <a:r>
              <a:rPr lang="zh-CN" altLang="zh-CN" dirty="0"/>
              <a:t>，</a:t>
            </a:r>
            <a:r>
              <a:rPr lang="en-US" altLang="zh-CN" dirty="0"/>
              <a:t>B</a:t>
            </a:r>
            <a:r>
              <a:rPr lang="zh-CN" altLang="zh-CN" dirty="0"/>
              <a:t>类子网掩码是</a:t>
            </a:r>
            <a:r>
              <a:rPr lang="en-US" altLang="zh-CN" dirty="0"/>
              <a:t>/16</a:t>
            </a:r>
            <a:r>
              <a:rPr lang="zh-CN" altLang="zh-CN" dirty="0"/>
              <a:t>，</a:t>
            </a:r>
            <a:r>
              <a:rPr lang="en-US" altLang="zh-CN" dirty="0"/>
              <a:t>C</a:t>
            </a:r>
            <a:r>
              <a:rPr lang="zh-CN" altLang="zh-CN" dirty="0"/>
              <a:t>类子网掩码是</a:t>
            </a:r>
            <a:r>
              <a:rPr lang="en-US" altLang="zh-CN" dirty="0"/>
              <a:t>/24</a:t>
            </a:r>
            <a:r>
              <a:rPr lang="zh-CN" altLang="zh-CN" dirty="0"/>
              <a:t>。</a:t>
            </a:r>
            <a:endParaRPr lang="en-US" altLang="zh-CN" dirty="0"/>
          </a:p>
          <a:p>
            <a:r>
              <a:rPr lang="zh-CN" altLang="zh-CN" dirty="0"/>
              <a:t>如果该网段的子网掩码比默认子网掩码长，就是子网，如果该网段的子网掩码比默认子网掩码短，则是超网。</a:t>
            </a:r>
          </a:p>
          <a:p>
            <a:endParaRPr lang="zh-CN" altLang="en-US" dirty="0"/>
          </a:p>
        </p:txBody>
      </p:sp>
    </p:spTree>
    <p:extLst>
      <p:ext uri="{BB962C8B-B14F-4D97-AF65-F5344CB8AC3E}">
        <p14:creationId xmlns:p14="http://schemas.microsoft.com/office/powerpoint/2010/main" val="889276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思考</a:t>
            </a:r>
          </a:p>
        </p:txBody>
      </p:sp>
      <p:sp>
        <p:nvSpPr>
          <p:cNvPr id="3" name="内容占位符 2"/>
          <p:cNvSpPr>
            <a:spLocks noGrp="1"/>
          </p:cNvSpPr>
          <p:nvPr>
            <p:ph idx="1"/>
          </p:nvPr>
        </p:nvSpPr>
        <p:spPr/>
        <p:txBody>
          <a:bodyPr/>
          <a:lstStyle/>
          <a:p>
            <a:r>
              <a:rPr lang="en-US" altLang="zh-CN" dirty="0"/>
              <a:t>12.3.0.0/16</a:t>
            </a:r>
            <a:r>
              <a:rPr lang="zh-CN" altLang="zh-CN" dirty="0"/>
              <a:t>这是</a:t>
            </a:r>
            <a:r>
              <a:rPr lang="en-US" altLang="zh-CN" dirty="0"/>
              <a:t>A</a:t>
            </a:r>
            <a:r>
              <a:rPr lang="zh-CN" altLang="zh-CN" dirty="0"/>
              <a:t>类网络还是</a:t>
            </a:r>
            <a:r>
              <a:rPr lang="en-US" altLang="zh-CN" dirty="0"/>
              <a:t>C</a:t>
            </a:r>
            <a:r>
              <a:rPr lang="zh-CN" altLang="zh-CN" dirty="0"/>
              <a:t>类网络呢？是超网还是子网呢？</a:t>
            </a:r>
          </a:p>
          <a:p>
            <a:r>
              <a:rPr lang="en-US" altLang="zh-CN" dirty="0"/>
              <a:t>IP</a:t>
            </a:r>
            <a:r>
              <a:rPr lang="zh-CN" altLang="zh-CN" dirty="0"/>
              <a:t>地址的第一部分是</a:t>
            </a:r>
            <a:r>
              <a:rPr lang="en-US" altLang="zh-CN" dirty="0"/>
              <a:t>12</a:t>
            </a:r>
            <a:r>
              <a:rPr lang="zh-CN" altLang="zh-CN" dirty="0"/>
              <a:t>，这是一个</a:t>
            </a:r>
            <a:r>
              <a:rPr lang="en-US" altLang="zh-CN" dirty="0"/>
              <a:t>A</a:t>
            </a:r>
            <a:r>
              <a:rPr lang="zh-CN" altLang="zh-CN" dirty="0"/>
              <a:t>类网络，</a:t>
            </a:r>
            <a:r>
              <a:rPr lang="en-US" altLang="zh-CN" dirty="0"/>
              <a:t>A</a:t>
            </a:r>
            <a:r>
              <a:rPr lang="zh-CN" altLang="zh-CN" dirty="0"/>
              <a:t>类地址默认子网掩码是</a:t>
            </a:r>
            <a:r>
              <a:rPr lang="en-US" altLang="zh-CN" dirty="0"/>
              <a:t>/8</a:t>
            </a:r>
            <a:r>
              <a:rPr lang="zh-CN" altLang="zh-CN" dirty="0"/>
              <a:t>，该网络的子网掩码是</a:t>
            </a:r>
            <a:r>
              <a:rPr lang="en-US" altLang="zh-CN" dirty="0"/>
              <a:t>/16</a:t>
            </a:r>
            <a:r>
              <a:rPr lang="zh-CN" altLang="zh-CN" dirty="0"/>
              <a:t>，比默认子网掩码长，所以说这是</a:t>
            </a:r>
            <a:r>
              <a:rPr lang="en-US" altLang="zh-CN" dirty="0"/>
              <a:t>A</a:t>
            </a:r>
            <a:r>
              <a:rPr lang="zh-CN" altLang="zh-CN" dirty="0"/>
              <a:t>类网的一个子网。</a:t>
            </a:r>
          </a:p>
          <a:p>
            <a:r>
              <a:rPr lang="en-US" altLang="zh-CN" dirty="0"/>
              <a:t>222.3.0.0/16</a:t>
            </a:r>
            <a:r>
              <a:rPr lang="zh-CN" altLang="zh-CN" dirty="0"/>
              <a:t>这是</a:t>
            </a:r>
            <a:r>
              <a:rPr lang="en-US" altLang="zh-CN" dirty="0"/>
              <a:t>C</a:t>
            </a:r>
            <a:r>
              <a:rPr lang="zh-CN" altLang="zh-CN" dirty="0"/>
              <a:t>类网络还是</a:t>
            </a:r>
            <a:r>
              <a:rPr lang="en-US" altLang="zh-CN" dirty="0"/>
              <a:t>B</a:t>
            </a:r>
            <a:r>
              <a:rPr lang="zh-CN" altLang="zh-CN" dirty="0"/>
              <a:t>类网络呢？是超网还是子网呢？</a:t>
            </a:r>
          </a:p>
          <a:p>
            <a:endParaRPr lang="zh-CN" altLang="en-US" dirty="0"/>
          </a:p>
        </p:txBody>
      </p:sp>
    </p:spTree>
    <p:extLst>
      <p:ext uri="{BB962C8B-B14F-4D97-AF65-F5344CB8AC3E}">
        <p14:creationId xmlns:p14="http://schemas.microsoft.com/office/powerpoint/2010/main" val="299012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5.2</a:t>
            </a:r>
            <a:r>
              <a:rPr lang="zh-CN" altLang="zh-CN"/>
              <a:t>理解</a:t>
            </a:r>
            <a:r>
              <a:rPr lang="en-US" altLang="zh-CN"/>
              <a:t>IP</a:t>
            </a:r>
            <a:r>
              <a:rPr lang="zh-CN" altLang="zh-CN"/>
              <a:t>地址</a:t>
            </a:r>
          </a:p>
        </p:txBody>
      </p:sp>
      <p:sp>
        <p:nvSpPr>
          <p:cNvPr id="3" name="内容占位符 2"/>
          <p:cNvSpPr>
            <a:spLocks noGrp="1"/>
          </p:cNvSpPr>
          <p:nvPr>
            <p:ph idx="1"/>
          </p:nvPr>
        </p:nvSpPr>
        <p:spPr/>
        <p:txBody>
          <a:bodyPr/>
          <a:lstStyle/>
          <a:p>
            <a:r>
              <a:rPr lang="en-US" altLang="zh-CN" b="1" dirty="0"/>
              <a:t>5.2.1 MAC</a:t>
            </a:r>
            <a:r>
              <a:rPr lang="zh-CN" altLang="zh-CN" b="1" dirty="0"/>
              <a:t>地址和</a:t>
            </a:r>
            <a:r>
              <a:rPr lang="en-US" altLang="zh-CN" b="1" dirty="0"/>
              <a:t>IP</a:t>
            </a:r>
            <a:r>
              <a:rPr lang="zh-CN" altLang="zh-CN" b="1" dirty="0"/>
              <a:t>地址</a:t>
            </a:r>
            <a:endParaRPr lang="en-US" altLang="zh-CN" b="1" dirty="0"/>
          </a:p>
          <a:p>
            <a:r>
              <a:rPr lang="en-US" altLang="zh-CN" b="1" dirty="0"/>
              <a:t>5.2.2 IP</a:t>
            </a:r>
            <a:r>
              <a:rPr lang="zh-CN" altLang="zh-CN" b="1" dirty="0"/>
              <a:t>地址的组成</a:t>
            </a:r>
          </a:p>
          <a:p>
            <a:r>
              <a:rPr lang="en-US" altLang="zh-CN" b="1" dirty="0"/>
              <a:t>5.2.3 IP</a:t>
            </a:r>
            <a:r>
              <a:rPr lang="zh-CN" altLang="zh-CN" b="1" dirty="0"/>
              <a:t>地址格式</a:t>
            </a:r>
          </a:p>
          <a:p>
            <a:r>
              <a:rPr lang="en-US" altLang="zh-CN" b="1" dirty="0"/>
              <a:t>5.2.4</a:t>
            </a:r>
            <a:r>
              <a:rPr lang="zh-CN" altLang="zh-CN" b="1" dirty="0"/>
              <a:t>子网掩码的作用</a:t>
            </a:r>
          </a:p>
          <a:p>
            <a:endParaRPr lang="zh-CN" altLang="zh-CN" b="1" dirty="0"/>
          </a:p>
          <a:p>
            <a:endParaRPr lang="zh-CN" altLang="en-US" dirty="0"/>
          </a:p>
        </p:txBody>
      </p:sp>
    </p:spTree>
    <p:extLst>
      <p:ext uri="{BB962C8B-B14F-4D97-AF65-F5344CB8AC3E}">
        <p14:creationId xmlns:p14="http://schemas.microsoft.com/office/powerpoint/2010/main" val="57355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5.2.1 MAC</a:t>
            </a:r>
            <a:r>
              <a:rPr lang="zh-CN" altLang="zh-CN" dirty="0"/>
              <a:t>地址和</a:t>
            </a:r>
            <a:r>
              <a:rPr lang="en-US" altLang="zh-CN" dirty="0"/>
              <a:t>IP</a:t>
            </a:r>
            <a:r>
              <a:rPr lang="zh-CN" altLang="zh-CN" dirty="0"/>
              <a:t>地址</a:t>
            </a:r>
            <a:endParaRPr lang="zh-CN" altLang="en-US" dirty="0"/>
          </a:p>
        </p:txBody>
      </p:sp>
      <p:sp>
        <p:nvSpPr>
          <p:cNvPr id="3" name="内容占位符 2"/>
          <p:cNvSpPr>
            <a:spLocks noGrp="1"/>
          </p:cNvSpPr>
          <p:nvPr>
            <p:ph idx="1"/>
          </p:nvPr>
        </p:nvSpPr>
        <p:spPr/>
        <p:txBody>
          <a:bodyPr/>
          <a:lstStyle/>
          <a:p>
            <a:r>
              <a:rPr lang="zh-CN" altLang="zh-CN" dirty="0"/>
              <a:t>数据包的目标</a:t>
            </a:r>
            <a:r>
              <a:rPr lang="en-US" altLang="zh-CN" dirty="0"/>
              <a:t>IP</a:t>
            </a:r>
            <a:r>
              <a:rPr lang="zh-CN" altLang="zh-CN" dirty="0"/>
              <a:t>地址决定了数据包最终到达哪一个计算机，而目标</a:t>
            </a:r>
            <a:r>
              <a:rPr lang="en-US" altLang="zh-CN" dirty="0"/>
              <a:t>MAC</a:t>
            </a:r>
            <a:r>
              <a:rPr lang="zh-CN" altLang="zh-CN" dirty="0"/>
              <a:t>地址决定了该数据包下一跳由哪个设备接收，不一定是终点。</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74688" y="2852936"/>
            <a:ext cx="8615312" cy="2592288"/>
          </a:xfrm>
          <a:prstGeom prst="rect">
            <a:avLst/>
          </a:prstGeom>
          <a:noFill/>
          <a:ln>
            <a:noFill/>
          </a:ln>
        </p:spPr>
      </p:pic>
    </p:spTree>
    <p:extLst>
      <p:ext uri="{BB962C8B-B14F-4D97-AF65-F5344CB8AC3E}">
        <p14:creationId xmlns:p14="http://schemas.microsoft.com/office/powerpoint/2010/main" val="415234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5.2.2 IP</a:t>
            </a:r>
            <a:r>
              <a:rPr lang="zh-CN" altLang="zh-CN" dirty="0"/>
              <a:t>地址的组成</a:t>
            </a:r>
            <a:endParaRPr lang="zh-CN" altLang="en-US" dirty="0"/>
          </a:p>
        </p:txBody>
      </p:sp>
      <p:pic>
        <p:nvPicPr>
          <p:cNvPr id="4" name="内容占位符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124744"/>
            <a:ext cx="5879019" cy="4525962"/>
          </a:xfrm>
          <a:prstGeom prst="rect">
            <a:avLst/>
          </a:prstGeom>
          <a:noFill/>
          <a:ln>
            <a:noFill/>
          </a:ln>
        </p:spPr>
      </p:pic>
    </p:spTree>
    <p:extLst>
      <p:ext uri="{BB962C8B-B14F-4D97-AF65-F5344CB8AC3E}">
        <p14:creationId xmlns:p14="http://schemas.microsoft.com/office/powerpoint/2010/main" val="8340600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16499</TotalTime>
  <Words>3250</Words>
  <Application>Microsoft Office PowerPoint</Application>
  <PresentationFormat>全屏显示(4:3)</PresentationFormat>
  <Paragraphs>245</Paragraphs>
  <Slides>65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5" baseType="lpstr">
      <vt:lpstr>等线</vt:lpstr>
      <vt:lpstr>等线 Light</vt:lpstr>
      <vt:lpstr>宋体</vt:lpstr>
      <vt:lpstr>微软雅黑</vt:lpstr>
      <vt:lpstr>Arial</vt:lpstr>
      <vt:lpstr>Calibri</vt:lpstr>
      <vt:lpstr>Times New Roman</vt:lpstr>
      <vt:lpstr>Wingdings</vt:lpstr>
      <vt:lpstr>Office 主题​​</vt:lpstr>
      <vt:lpstr>公式</vt:lpstr>
      <vt:lpstr>PowerPoint 演示文稿</vt:lpstr>
      <vt:lpstr>PowerPoint 演示文稿</vt:lpstr>
      <vt:lpstr>本章内容</vt:lpstr>
      <vt:lpstr>5.1学习IP地址预备知识</vt:lpstr>
      <vt:lpstr>2.1十进制和二进制对应关系</vt:lpstr>
      <vt:lpstr>2.1二进制数的规律</vt:lpstr>
      <vt:lpstr>5.2理解IP地址</vt:lpstr>
      <vt:lpstr>5.2.1 MAC地址和IP地址</vt:lpstr>
      <vt:lpstr>5.2.2 IP地址的组成</vt:lpstr>
      <vt:lpstr>5.2.2 IP地址的组成</vt:lpstr>
      <vt:lpstr>5.2.3 IP地址格式</vt:lpstr>
      <vt:lpstr>5.2.3 IP地址格式</vt:lpstr>
      <vt:lpstr>5.2.4子网掩码的作用</vt:lpstr>
      <vt:lpstr>5.2.4子网掩码的作用</vt:lpstr>
      <vt:lpstr>5.2.4子网掩码的作用</vt:lpstr>
      <vt:lpstr>5.3 IP地址分类</vt:lpstr>
      <vt:lpstr>5.3.1 A类地址</vt:lpstr>
      <vt:lpstr>5.3.2 B类地址</vt:lpstr>
      <vt:lpstr>5.3.3 C类地址</vt:lpstr>
      <vt:lpstr>5.3.4 D类和E类地址</vt:lpstr>
      <vt:lpstr>5.3.4IP地址分类示意图</vt:lpstr>
      <vt:lpstr>5.3.5保留的IP地址</vt:lpstr>
      <vt:lpstr>实战演示</vt:lpstr>
      <vt:lpstr>5.4私网地址和公网地址</vt:lpstr>
      <vt:lpstr>5.4.2私网地址</vt:lpstr>
      <vt:lpstr>5.4.2私网地址</vt:lpstr>
      <vt:lpstr>5.5子网划分</vt:lpstr>
      <vt:lpstr>5.5.1地址浪费</vt:lpstr>
      <vt:lpstr>5.5.2等长子网划分</vt:lpstr>
      <vt:lpstr>5.5.2等长子网划分</vt:lpstr>
      <vt:lpstr>（1）等分成两个子网</vt:lpstr>
      <vt:lpstr>（1）等分成两个子网</vt:lpstr>
      <vt:lpstr>（2）等分成四个子网</vt:lpstr>
      <vt:lpstr>PowerPoint 演示文稿</vt:lpstr>
      <vt:lpstr>（2）等分成四个子网</vt:lpstr>
      <vt:lpstr>（3）等分为八个子网</vt:lpstr>
      <vt:lpstr>5.5.3 B类网络子网划分</vt:lpstr>
      <vt:lpstr>5.5.3 B类网络子网划分</vt:lpstr>
      <vt:lpstr>5.5.4 A类地址子网划分</vt:lpstr>
      <vt:lpstr>每个子网第一个和最后一个可用地址</vt:lpstr>
      <vt:lpstr>5.6变长子网划分</vt:lpstr>
      <vt:lpstr>5.6.1变长子网划分</vt:lpstr>
      <vt:lpstr>变长子网划分规律</vt:lpstr>
      <vt:lpstr>5.6.2点到点网络的子网掩码</vt:lpstr>
      <vt:lpstr>PowerPoint 演示文稿</vt:lpstr>
      <vt:lpstr>5.6.3子网掩码另一种表示方法-CIDR</vt:lpstr>
      <vt:lpstr>子网掩码的二进制写法以及相对应的CIDR的斜线表示</vt:lpstr>
      <vt:lpstr>子网掩码的二进制写法以及相对应的CIDR的斜线表示2</vt:lpstr>
      <vt:lpstr>5.6.4判断IP地址所属的网段1</vt:lpstr>
      <vt:lpstr>5.6.4判断IP地址所属的网段1</vt:lpstr>
      <vt:lpstr>总结</vt:lpstr>
      <vt:lpstr>5.6.5子网划分需要注意几个问题</vt:lpstr>
      <vt:lpstr>5.7超网合并网段</vt:lpstr>
      <vt:lpstr>5.7.1合并网段</vt:lpstr>
      <vt:lpstr>5.7.1合并网段</vt:lpstr>
      <vt:lpstr>  合并网段的规律</vt:lpstr>
      <vt:lpstr>5.7.2不是任何连续的网段都能合并</vt:lpstr>
      <vt:lpstr>5.7.3哪些连续的网段能够合并</vt:lpstr>
      <vt:lpstr>思考</vt:lpstr>
      <vt:lpstr>（2）判断4个网段是否能合并</vt:lpstr>
      <vt:lpstr>（2）判断4个网段是否能合并</vt:lpstr>
      <vt:lpstr>思考</vt:lpstr>
      <vt:lpstr>5.7.4网段合并的规律</vt:lpstr>
      <vt:lpstr>5.7.5判断一个网段是超网还是子网</vt:lpstr>
      <vt:lpstr>思考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1010</cp:revision>
  <dcterms:created xsi:type="dcterms:W3CDTF">2010-12-10T07:47:22Z</dcterms:created>
  <dcterms:modified xsi:type="dcterms:W3CDTF">2017-02-14T12:46:18Z</dcterms:modified>
</cp:coreProperties>
</file>