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3"/>
  </p:notesMasterIdLst>
  <p:handoutMasterIdLst>
    <p:handoutMasterId r:id="rId64"/>
  </p:handoutMasterIdLst>
  <p:sldIdLst>
    <p:sldId id="481" r:id="rId2"/>
    <p:sldId id="373" r:id="rId3"/>
    <p:sldId id="422" r:id="rId4"/>
    <p:sldId id="423" r:id="rId5"/>
    <p:sldId id="424" r:id="rId6"/>
    <p:sldId id="425" r:id="rId7"/>
    <p:sldId id="426" r:id="rId8"/>
    <p:sldId id="427" r:id="rId9"/>
    <p:sldId id="428" r:id="rId10"/>
    <p:sldId id="429" r:id="rId11"/>
    <p:sldId id="430" r:id="rId12"/>
    <p:sldId id="431" r:id="rId13"/>
    <p:sldId id="432" r:id="rId14"/>
    <p:sldId id="433" r:id="rId15"/>
    <p:sldId id="434" r:id="rId16"/>
    <p:sldId id="436" r:id="rId17"/>
    <p:sldId id="479" r:id="rId18"/>
    <p:sldId id="435" r:id="rId19"/>
    <p:sldId id="437" r:id="rId20"/>
    <p:sldId id="438" r:id="rId21"/>
    <p:sldId id="439" r:id="rId22"/>
    <p:sldId id="440" r:id="rId23"/>
    <p:sldId id="441" r:id="rId24"/>
    <p:sldId id="442" r:id="rId25"/>
    <p:sldId id="453" r:id="rId26"/>
    <p:sldId id="443" r:id="rId27"/>
    <p:sldId id="444" r:id="rId28"/>
    <p:sldId id="445" r:id="rId29"/>
    <p:sldId id="446" r:id="rId30"/>
    <p:sldId id="447" r:id="rId31"/>
    <p:sldId id="448" r:id="rId32"/>
    <p:sldId id="449" r:id="rId33"/>
    <p:sldId id="450" r:id="rId34"/>
    <p:sldId id="451" r:id="rId35"/>
    <p:sldId id="452"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80" r:id="rId59"/>
    <p:sldId id="476" r:id="rId60"/>
    <p:sldId id="477" r:id="rId61"/>
    <p:sldId id="478" r:id="rId6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 autoAdjust="0"/>
    <p:restoredTop sz="90792" autoAdjust="0"/>
  </p:normalViewPr>
  <p:slideViewPr>
    <p:cSldViewPr>
      <p:cViewPr varScale="1">
        <p:scale>
          <a:sx n="114" d="100"/>
          <a:sy n="114" d="100"/>
        </p:scale>
        <p:origin x="21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思科路由器添加静态路由的命令</a:t>
            </a:r>
          </a:p>
        </p:txBody>
      </p:sp>
      <p:sp>
        <p:nvSpPr>
          <p:cNvPr id="3" name="内容占位符 2"/>
          <p:cNvSpPr>
            <a:spLocks noGrp="1"/>
          </p:cNvSpPr>
          <p:nvPr>
            <p:ph idx="1"/>
          </p:nvPr>
        </p:nvSpPr>
        <p:spPr>
          <a:xfrm>
            <a:off x="395536" y="836712"/>
            <a:ext cx="8229600" cy="4525963"/>
          </a:xfrm>
        </p:spPr>
        <p:txBody>
          <a:bodyPr/>
          <a:lstStyle/>
          <a:p>
            <a:r>
              <a:rPr lang="en-US" altLang="zh-CN" sz="1600" dirty="0"/>
              <a:t>R1</a:t>
            </a:r>
            <a:r>
              <a:rPr lang="zh-CN" altLang="zh-CN" sz="1600" dirty="0"/>
              <a:t>路由器直连</a:t>
            </a:r>
            <a:r>
              <a:rPr lang="en-US" altLang="zh-CN" sz="1600" dirty="0"/>
              <a:t>A</a:t>
            </a:r>
            <a:r>
              <a:rPr lang="zh-CN" altLang="zh-CN" sz="1600" dirty="0"/>
              <a:t>、</a:t>
            </a:r>
            <a:r>
              <a:rPr lang="en-US" altLang="zh-CN" sz="1600" dirty="0"/>
              <a:t>B</a:t>
            </a:r>
            <a:r>
              <a:rPr lang="zh-CN" altLang="zh-CN" sz="1600" dirty="0"/>
              <a:t>两个网段，</a:t>
            </a:r>
            <a:r>
              <a:rPr lang="en-US" altLang="zh-CN" sz="1600" dirty="0"/>
              <a:t>C</a:t>
            </a:r>
            <a:r>
              <a:rPr lang="zh-CN" altLang="zh-CN" sz="1600" dirty="0"/>
              <a:t>、</a:t>
            </a:r>
            <a:r>
              <a:rPr lang="en-US" altLang="zh-CN" sz="1600" dirty="0"/>
              <a:t>D</a:t>
            </a:r>
            <a:r>
              <a:rPr lang="zh-CN" altLang="zh-CN" sz="1600" dirty="0"/>
              <a:t>网段没有直连，你需要添加到</a:t>
            </a:r>
            <a:r>
              <a:rPr lang="en-US" altLang="zh-CN" sz="1600" dirty="0"/>
              <a:t>C</a:t>
            </a:r>
            <a:r>
              <a:rPr lang="zh-CN" altLang="zh-CN" sz="1600" dirty="0"/>
              <a:t>、</a:t>
            </a:r>
            <a:r>
              <a:rPr lang="en-US" altLang="zh-CN" sz="1600" dirty="0"/>
              <a:t>D</a:t>
            </a:r>
            <a:r>
              <a:rPr lang="zh-CN" altLang="zh-CN" sz="1600" dirty="0"/>
              <a:t>网段的路由。</a:t>
            </a:r>
          </a:p>
          <a:p>
            <a:r>
              <a:rPr lang="en-US" altLang="zh-CN" sz="1600" dirty="0"/>
              <a:t>R2</a:t>
            </a:r>
            <a:r>
              <a:rPr lang="zh-CN" altLang="zh-CN" sz="1600" dirty="0"/>
              <a:t>路由器直连</a:t>
            </a:r>
            <a:r>
              <a:rPr lang="en-US" altLang="zh-CN" sz="1600" dirty="0"/>
              <a:t>B</a:t>
            </a:r>
            <a:r>
              <a:rPr lang="zh-CN" altLang="zh-CN" sz="1600" dirty="0"/>
              <a:t>、</a:t>
            </a:r>
            <a:r>
              <a:rPr lang="en-US" altLang="zh-CN" sz="1600" dirty="0"/>
              <a:t>C</a:t>
            </a:r>
            <a:r>
              <a:rPr lang="zh-CN" altLang="zh-CN" sz="1600" dirty="0"/>
              <a:t>两个网段，</a:t>
            </a:r>
            <a:r>
              <a:rPr lang="en-US" altLang="zh-CN" sz="1600" dirty="0"/>
              <a:t>A</a:t>
            </a:r>
            <a:r>
              <a:rPr lang="zh-CN" altLang="zh-CN" sz="1600" dirty="0"/>
              <a:t>、</a:t>
            </a:r>
            <a:r>
              <a:rPr lang="en-US" altLang="zh-CN" sz="1600" dirty="0"/>
              <a:t>D</a:t>
            </a:r>
            <a:r>
              <a:rPr lang="zh-CN" altLang="zh-CN" sz="1600" dirty="0"/>
              <a:t>网段没有直连，你需要添加到</a:t>
            </a:r>
            <a:r>
              <a:rPr lang="en-US" altLang="zh-CN" sz="1600" dirty="0"/>
              <a:t>A</a:t>
            </a:r>
            <a:r>
              <a:rPr lang="zh-CN" altLang="zh-CN" sz="1600" dirty="0"/>
              <a:t>、</a:t>
            </a:r>
            <a:r>
              <a:rPr lang="en-US" altLang="zh-CN" sz="1600" dirty="0"/>
              <a:t>D</a:t>
            </a:r>
            <a:r>
              <a:rPr lang="zh-CN" altLang="zh-CN" sz="1600" dirty="0"/>
              <a:t>网段的路由。</a:t>
            </a:r>
          </a:p>
          <a:p>
            <a:r>
              <a:rPr lang="en-US" altLang="zh-CN" sz="1600" dirty="0"/>
              <a:t>R3</a:t>
            </a:r>
            <a:r>
              <a:rPr lang="zh-CN" altLang="zh-CN" sz="1600" dirty="0"/>
              <a:t>路由器直连</a:t>
            </a:r>
            <a:r>
              <a:rPr lang="en-US" altLang="zh-CN" sz="1600" dirty="0"/>
              <a:t>C</a:t>
            </a:r>
            <a:r>
              <a:rPr lang="zh-CN" altLang="zh-CN" sz="1600" dirty="0"/>
              <a:t>、</a:t>
            </a:r>
            <a:r>
              <a:rPr lang="en-US" altLang="zh-CN" sz="1600" dirty="0"/>
              <a:t>D</a:t>
            </a:r>
            <a:r>
              <a:rPr lang="zh-CN" altLang="zh-CN" sz="1600" dirty="0"/>
              <a:t>两个网段，</a:t>
            </a:r>
            <a:r>
              <a:rPr lang="en-US" altLang="zh-CN" sz="1600" dirty="0"/>
              <a:t>A</a:t>
            </a:r>
            <a:r>
              <a:rPr lang="zh-CN" altLang="zh-CN" sz="1600" dirty="0"/>
              <a:t>、</a:t>
            </a:r>
            <a:r>
              <a:rPr lang="en-US" altLang="zh-CN" sz="1600" dirty="0"/>
              <a:t>B</a:t>
            </a:r>
            <a:r>
              <a:rPr lang="zh-CN" altLang="zh-CN" sz="1600" dirty="0"/>
              <a:t>网段没有直连，你需要添加到</a:t>
            </a:r>
            <a:r>
              <a:rPr lang="en-US" altLang="zh-CN" sz="1600" dirty="0"/>
              <a:t>A</a:t>
            </a:r>
            <a:r>
              <a:rPr lang="zh-CN" altLang="zh-CN" sz="1600" dirty="0"/>
              <a:t>、</a:t>
            </a:r>
            <a:r>
              <a:rPr lang="en-US" altLang="zh-CN" sz="1600" dirty="0"/>
              <a:t>B</a:t>
            </a:r>
            <a:r>
              <a:rPr lang="zh-CN" altLang="zh-CN" sz="1600" dirty="0"/>
              <a:t>网段的路由。</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8208912" cy="4581128"/>
          </a:xfrm>
          <a:prstGeom prst="rect">
            <a:avLst/>
          </a:prstGeom>
          <a:noFill/>
          <a:ln>
            <a:noFill/>
          </a:ln>
        </p:spPr>
      </p:pic>
    </p:spTree>
    <p:extLst>
      <p:ext uri="{BB962C8B-B14F-4D97-AF65-F5344CB8AC3E}">
        <p14:creationId xmlns:p14="http://schemas.microsoft.com/office/powerpoint/2010/main" val="260474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点到点链路静态路由下一跳</a:t>
            </a:r>
          </a:p>
        </p:txBody>
      </p:sp>
      <p:sp>
        <p:nvSpPr>
          <p:cNvPr id="3" name="内容占位符 2"/>
          <p:cNvSpPr>
            <a:spLocks noGrp="1"/>
          </p:cNvSpPr>
          <p:nvPr>
            <p:ph idx="1"/>
          </p:nvPr>
        </p:nvSpPr>
        <p:spPr>
          <a:xfrm>
            <a:off x="386811" y="836712"/>
            <a:ext cx="8229600" cy="4525963"/>
          </a:xfrm>
        </p:spPr>
        <p:txBody>
          <a:bodyPr/>
          <a:lstStyle/>
          <a:p>
            <a:r>
              <a:rPr lang="zh-CN" altLang="en-US" dirty="0"/>
              <a:t>点到点链路下一跳可以是数据包的转发出口</a:t>
            </a:r>
            <a:endParaRPr lang="en-US" altLang="zh-CN" dirty="0"/>
          </a:p>
          <a:p>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136104" y="2102985"/>
            <a:ext cx="8892480" cy="1251151"/>
          </a:xfrm>
          <a:prstGeom prst="rect">
            <a:avLst/>
          </a:prstGeom>
        </p:spPr>
      </p:pic>
      <p:sp>
        <p:nvSpPr>
          <p:cNvPr id="6" name="内容占位符 2"/>
          <p:cNvSpPr txBox="1">
            <a:spLocks/>
          </p:cNvSpPr>
          <p:nvPr/>
        </p:nvSpPr>
        <p:spPr>
          <a:xfrm>
            <a:off x="395536" y="3770813"/>
            <a:ext cx="8229600" cy="2088232"/>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在</a:t>
            </a:r>
            <a:r>
              <a:rPr lang="en-US" altLang="zh-CN" dirty="0"/>
              <a:t>R1</a:t>
            </a:r>
            <a:r>
              <a:rPr lang="zh-CN" altLang="en-US" dirty="0"/>
              <a:t>上添加到</a:t>
            </a:r>
            <a:r>
              <a:rPr lang="en-US" altLang="zh-CN" dirty="0"/>
              <a:t>192.168.1.0/24</a:t>
            </a:r>
            <a:r>
              <a:rPr lang="zh-CN" altLang="en-US" dirty="0"/>
              <a:t>网段的路由可以使用以下命令</a:t>
            </a:r>
            <a:r>
              <a:rPr lang="en-US" altLang="zh-CN" dirty="0"/>
              <a:t>R1(</a:t>
            </a:r>
            <a:r>
              <a:rPr lang="en-US" altLang="zh-CN" dirty="0" err="1"/>
              <a:t>config</a:t>
            </a:r>
            <a:r>
              <a:rPr lang="en-US" altLang="zh-CN" dirty="0"/>
              <a:t>)#</a:t>
            </a:r>
            <a:r>
              <a:rPr lang="en-US" altLang="zh-CN" dirty="0" err="1"/>
              <a:t>ip</a:t>
            </a:r>
            <a:r>
              <a:rPr lang="en-US" altLang="zh-CN" dirty="0"/>
              <a:t> route 192.168.1.0 255.255.255.0 serial 2/0</a:t>
            </a:r>
          </a:p>
          <a:p>
            <a:pPr fontAlgn="auto">
              <a:spcAft>
                <a:spcPts val="0"/>
              </a:spcAft>
            </a:pPr>
            <a:r>
              <a:rPr lang="zh-CN" altLang="en-US" dirty="0"/>
              <a:t>注意：</a:t>
            </a:r>
            <a:r>
              <a:rPr lang="en-US" altLang="zh-CN" dirty="0">
                <a:solidFill>
                  <a:srgbClr val="FF0000"/>
                </a:solidFill>
              </a:rPr>
              <a:t>Serial 2/0</a:t>
            </a:r>
            <a:r>
              <a:rPr lang="zh-CN" altLang="en-US" dirty="0">
                <a:solidFill>
                  <a:srgbClr val="FF0000"/>
                </a:solidFill>
              </a:rPr>
              <a:t>是路由器</a:t>
            </a:r>
            <a:r>
              <a:rPr lang="en-US" altLang="zh-CN" dirty="0">
                <a:solidFill>
                  <a:srgbClr val="FF0000"/>
                </a:solidFill>
              </a:rPr>
              <a:t>R1</a:t>
            </a:r>
            <a:r>
              <a:rPr lang="zh-CN" altLang="en-US" dirty="0">
                <a:solidFill>
                  <a:srgbClr val="FF0000"/>
                </a:solidFill>
              </a:rPr>
              <a:t>接口</a:t>
            </a:r>
          </a:p>
        </p:txBody>
      </p:sp>
      <p:sp>
        <p:nvSpPr>
          <p:cNvPr id="7" name="椭圆 6"/>
          <p:cNvSpPr/>
          <p:nvPr/>
        </p:nvSpPr>
        <p:spPr>
          <a:xfrm>
            <a:off x="107504" y="1628800"/>
            <a:ext cx="2592288" cy="2037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41873" y="1866235"/>
            <a:ext cx="1723549" cy="369332"/>
          </a:xfrm>
          <a:prstGeom prst="rect">
            <a:avLst/>
          </a:prstGeom>
          <a:noFill/>
        </p:spPr>
        <p:txBody>
          <a:bodyPr wrap="none" rtlCol="0">
            <a:spAutoFit/>
          </a:bodyPr>
          <a:lstStyle/>
          <a:p>
            <a:r>
              <a:rPr lang="en-US" altLang="zh-CN" dirty="0"/>
              <a:t>192.168.0.0/24</a:t>
            </a:r>
            <a:endParaRPr lang="zh-CN" altLang="en-US" dirty="0"/>
          </a:p>
        </p:txBody>
      </p:sp>
      <p:sp>
        <p:nvSpPr>
          <p:cNvPr id="10" name="椭圆 9"/>
          <p:cNvSpPr/>
          <p:nvPr/>
        </p:nvSpPr>
        <p:spPr>
          <a:xfrm>
            <a:off x="6116191" y="1680884"/>
            <a:ext cx="2592288" cy="203784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550560" y="1918319"/>
            <a:ext cx="1723549" cy="369332"/>
          </a:xfrm>
          <a:prstGeom prst="rect">
            <a:avLst/>
          </a:prstGeom>
          <a:noFill/>
        </p:spPr>
        <p:txBody>
          <a:bodyPr wrap="none" rtlCol="0">
            <a:spAutoFit/>
          </a:bodyPr>
          <a:lstStyle/>
          <a:p>
            <a:r>
              <a:rPr lang="en-US" altLang="zh-CN" dirty="0"/>
              <a:t>192.168.1.0/24</a:t>
            </a:r>
            <a:endParaRPr lang="zh-CN" altLang="en-US" dirty="0"/>
          </a:p>
        </p:txBody>
      </p:sp>
      <p:sp>
        <p:nvSpPr>
          <p:cNvPr id="12" name="文本框 11"/>
          <p:cNvSpPr txBox="1"/>
          <p:nvPr/>
        </p:nvSpPr>
        <p:spPr>
          <a:xfrm>
            <a:off x="3738577" y="2235567"/>
            <a:ext cx="1338828" cy="369332"/>
          </a:xfrm>
          <a:prstGeom prst="rect">
            <a:avLst/>
          </a:prstGeom>
          <a:noFill/>
        </p:spPr>
        <p:txBody>
          <a:bodyPr wrap="none" rtlCol="0">
            <a:spAutoFit/>
          </a:bodyPr>
          <a:lstStyle/>
          <a:p>
            <a:r>
              <a:rPr lang="zh-CN" altLang="en-US" dirty="0"/>
              <a:t>点到点链路</a:t>
            </a:r>
          </a:p>
        </p:txBody>
      </p:sp>
      <p:sp>
        <p:nvSpPr>
          <p:cNvPr id="13" name="文本框 12"/>
          <p:cNvSpPr txBox="1"/>
          <p:nvPr/>
        </p:nvSpPr>
        <p:spPr>
          <a:xfrm>
            <a:off x="4517468" y="1738393"/>
            <a:ext cx="1595309" cy="369332"/>
          </a:xfrm>
          <a:prstGeom prst="rect">
            <a:avLst/>
          </a:prstGeom>
          <a:noFill/>
        </p:spPr>
        <p:txBody>
          <a:bodyPr wrap="none" rtlCol="0">
            <a:spAutoFit/>
          </a:bodyPr>
          <a:lstStyle/>
          <a:p>
            <a:r>
              <a:rPr lang="en-US" altLang="zh-CN" dirty="0"/>
              <a:t>172.16.1.2/24</a:t>
            </a:r>
            <a:endParaRPr lang="zh-CN" altLang="en-US" dirty="0"/>
          </a:p>
        </p:txBody>
      </p:sp>
      <p:sp>
        <p:nvSpPr>
          <p:cNvPr id="14" name="文本框 13"/>
          <p:cNvSpPr txBox="1"/>
          <p:nvPr/>
        </p:nvSpPr>
        <p:spPr>
          <a:xfrm>
            <a:off x="2896377" y="1722268"/>
            <a:ext cx="1595309" cy="369332"/>
          </a:xfrm>
          <a:prstGeom prst="rect">
            <a:avLst/>
          </a:prstGeom>
          <a:noFill/>
        </p:spPr>
        <p:txBody>
          <a:bodyPr wrap="none" rtlCol="0">
            <a:spAutoFit/>
          </a:bodyPr>
          <a:lstStyle/>
          <a:p>
            <a:r>
              <a:rPr lang="en-US" altLang="zh-CN" dirty="0"/>
              <a:t>172.16.1.1/24</a:t>
            </a:r>
            <a:endParaRPr lang="zh-CN" altLang="en-US" dirty="0"/>
          </a:p>
        </p:txBody>
      </p:sp>
      <p:cxnSp>
        <p:nvCxnSpPr>
          <p:cNvPr id="16" name="直接箭头连接符 15"/>
          <p:cNvCxnSpPr/>
          <p:nvPr/>
        </p:nvCxnSpPr>
        <p:spPr>
          <a:xfrm flipV="1">
            <a:off x="5322798" y="2235567"/>
            <a:ext cx="0" cy="317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3491880" y="2194822"/>
            <a:ext cx="0" cy="317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53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路由器只关心到某个网段如何转发</a:t>
            </a:r>
          </a:p>
        </p:txBody>
      </p:sp>
      <p:sp>
        <p:nvSpPr>
          <p:cNvPr id="3" name="内容占位符 2"/>
          <p:cNvSpPr>
            <a:spLocks noGrp="1"/>
          </p:cNvSpPr>
          <p:nvPr>
            <p:ph idx="1"/>
          </p:nvPr>
        </p:nvSpPr>
        <p:spPr>
          <a:xfrm>
            <a:off x="395536" y="908720"/>
            <a:ext cx="8229600" cy="5544616"/>
          </a:xfrm>
        </p:spPr>
        <p:txBody>
          <a:bodyPr>
            <a:normAutofit/>
          </a:bodyPr>
          <a:lstStyle/>
          <a:p>
            <a:r>
              <a:rPr lang="zh-CN" altLang="zh-CN" dirty="0"/>
              <a:t>路由器只关心到某个网段如何转发数据包，因此我们在路由器上添加路由，必须是到某个网段（子网）的路由，不能添加到某个特定地址的路由。</a:t>
            </a:r>
            <a:endParaRPr lang="en-US" altLang="zh-CN" dirty="0"/>
          </a:p>
          <a:p>
            <a:r>
              <a:rPr lang="zh-CN" altLang="en-US" dirty="0"/>
              <a:t>以下命令试图添加到一个</a:t>
            </a:r>
            <a:r>
              <a:rPr lang="en-US" altLang="zh-CN" dirty="0"/>
              <a:t>IP</a:t>
            </a:r>
            <a:r>
              <a:rPr lang="zh-CN" altLang="en-US" dirty="0"/>
              <a:t>地址的路由，路由器报错。</a:t>
            </a:r>
            <a:endParaRPr lang="en-US" altLang="zh-CN" dirty="0"/>
          </a:p>
          <a:p>
            <a:pPr lvl="1"/>
            <a:r>
              <a:rPr lang="zh-CN" altLang="zh-CN" dirty="0"/>
              <a:t> </a:t>
            </a:r>
            <a:r>
              <a:rPr lang="en-US" altLang="zh-CN" dirty="0"/>
              <a:t>R1(</a:t>
            </a:r>
            <a:r>
              <a:rPr lang="en-US" altLang="zh-CN" dirty="0" err="1"/>
              <a:t>config</a:t>
            </a:r>
            <a:r>
              <a:rPr lang="en-US" altLang="zh-CN" dirty="0"/>
              <a:t>)#</a:t>
            </a:r>
            <a:r>
              <a:rPr lang="en-US" altLang="zh-CN" dirty="0" err="1"/>
              <a:t>ip</a:t>
            </a:r>
            <a:r>
              <a:rPr lang="en-US" altLang="zh-CN" dirty="0"/>
              <a:t> route 192.168.1.3 255.255.255.0 172.16.0.2</a:t>
            </a:r>
            <a:endParaRPr lang="zh-CN" altLang="zh-CN" dirty="0"/>
          </a:p>
          <a:p>
            <a:pPr lvl="1"/>
            <a:r>
              <a:rPr lang="en-US" altLang="zh-CN" dirty="0"/>
              <a:t>%Inconsistent address and mask                  --</a:t>
            </a:r>
            <a:r>
              <a:rPr lang="zh-CN" altLang="zh-CN" dirty="0"/>
              <a:t>错误的地址和子网掩码</a:t>
            </a:r>
          </a:p>
          <a:p>
            <a:r>
              <a:rPr lang="zh-CN" altLang="zh-CN" dirty="0"/>
              <a:t>如果你就想让路由器转发到一个</a:t>
            </a:r>
            <a:r>
              <a:rPr lang="en-US" altLang="zh-CN" dirty="0"/>
              <a:t>IP</a:t>
            </a:r>
            <a:r>
              <a:rPr lang="zh-CN" altLang="zh-CN" dirty="0"/>
              <a:t>地址的路由，子网掩码要写成四个</a:t>
            </a:r>
            <a:r>
              <a:rPr lang="en-US" altLang="zh-CN" dirty="0"/>
              <a:t>255</a:t>
            </a:r>
            <a:r>
              <a:rPr lang="zh-CN" altLang="zh-CN" dirty="0"/>
              <a:t>，这就意味着</a:t>
            </a:r>
            <a:r>
              <a:rPr lang="en-US" altLang="zh-CN" dirty="0"/>
              <a:t>IP</a:t>
            </a:r>
            <a:r>
              <a:rPr lang="zh-CN" altLang="zh-CN" dirty="0"/>
              <a:t>地址的</a:t>
            </a:r>
            <a:r>
              <a:rPr lang="en-US" altLang="zh-CN" dirty="0"/>
              <a:t>32</a:t>
            </a:r>
            <a:r>
              <a:rPr lang="zh-CN" altLang="zh-CN" dirty="0"/>
              <a:t>位二进制是全部的网络位，该网段中就这一个地址。</a:t>
            </a:r>
            <a:endParaRPr lang="en-US" altLang="zh-CN" dirty="0"/>
          </a:p>
          <a:p>
            <a:pPr lvl="1"/>
            <a:r>
              <a:rPr lang="en-US" altLang="zh-CN" dirty="0"/>
              <a:t>R1(</a:t>
            </a:r>
            <a:r>
              <a:rPr lang="en-US" altLang="zh-CN" dirty="0" err="1"/>
              <a:t>config</a:t>
            </a:r>
            <a:r>
              <a:rPr lang="en-US" altLang="zh-CN" dirty="0"/>
              <a:t>)#</a:t>
            </a:r>
            <a:r>
              <a:rPr lang="en-US" altLang="zh-CN" dirty="0" err="1"/>
              <a:t>ip</a:t>
            </a:r>
            <a:r>
              <a:rPr lang="en-US" altLang="zh-CN" dirty="0"/>
              <a:t> route 192.168.1.3 255.255.255.255 172.16.0.2</a:t>
            </a:r>
            <a:endParaRPr lang="zh-CN" altLang="zh-CN" dirty="0"/>
          </a:p>
          <a:p>
            <a:endParaRPr lang="zh-CN" altLang="zh-CN" dirty="0"/>
          </a:p>
        </p:txBody>
      </p:sp>
    </p:spTree>
    <p:extLst>
      <p:ext uri="{BB962C8B-B14F-4D97-AF65-F5344CB8AC3E}">
        <p14:creationId xmlns:p14="http://schemas.microsoft.com/office/powerpoint/2010/main" val="3709904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6.2</a:t>
            </a:r>
            <a:r>
              <a:rPr lang="zh-CN" altLang="zh-CN" dirty="0"/>
              <a:t>实战：配置静态路由</a:t>
            </a:r>
            <a:endParaRPr lang="zh-CN" altLang="en-US" dirty="0"/>
          </a:p>
        </p:txBody>
      </p:sp>
      <p:sp>
        <p:nvSpPr>
          <p:cNvPr id="3" name="内容占位符 2"/>
          <p:cNvSpPr>
            <a:spLocks noGrp="1"/>
          </p:cNvSpPr>
          <p:nvPr>
            <p:ph idx="1"/>
          </p:nvPr>
        </p:nvSpPr>
        <p:spPr>
          <a:xfrm>
            <a:off x="349188" y="836712"/>
            <a:ext cx="8229600" cy="4525963"/>
          </a:xfrm>
        </p:spPr>
        <p:txBody>
          <a:bodyPr/>
          <a:lstStyle/>
          <a:p>
            <a:r>
              <a:rPr lang="en-US" altLang="zh-CN" b="1" dirty="0"/>
              <a:t>6.2.1</a:t>
            </a:r>
            <a:r>
              <a:rPr lang="zh-CN" altLang="zh-CN" b="1" dirty="0"/>
              <a:t>查看路由表</a:t>
            </a:r>
            <a:endParaRPr lang="en-US" altLang="zh-CN" b="1" dirty="0"/>
          </a:p>
          <a:p>
            <a:r>
              <a:rPr lang="en-US" altLang="zh-CN" b="1" dirty="0"/>
              <a:t>6.2.2</a:t>
            </a:r>
            <a:r>
              <a:rPr lang="zh-CN" altLang="zh-CN" b="1" dirty="0"/>
              <a:t>添加静态路由</a:t>
            </a:r>
          </a:p>
          <a:p>
            <a:r>
              <a:rPr lang="en-US" altLang="zh-CN" b="1" dirty="0"/>
              <a:t>6.2.3</a:t>
            </a:r>
            <a:r>
              <a:rPr lang="zh-CN" altLang="zh-CN" b="1" dirty="0"/>
              <a:t>测试网络是否畅通</a:t>
            </a:r>
          </a:p>
          <a:p>
            <a:r>
              <a:rPr lang="en-US" altLang="zh-CN" b="1" dirty="0"/>
              <a:t>6.2.4</a:t>
            </a:r>
            <a:r>
              <a:rPr lang="zh-CN" altLang="zh-CN" b="1" dirty="0"/>
              <a:t>删除静态路由</a:t>
            </a:r>
          </a:p>
          <a:p>
            <a:endParaRPr lang="zh-CN" altLang="zh-CN" b="1"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61864" y="3429000"/>
            <a:ext cx="8640960" cy="2575881"/>
          </a:xfrm>
          <a:prstGeom prst="rect">
            <a:avLst/>
          </a:prstGeom>
          <a:noFill/>
          <a:ln>
            <a:noFill/>
          </a:ln>
        </p:spPr>
      </p:pic>
    </p:spTree>
    <p:extLst>
      <p:ext uri="{BB962C8B-B14F-4D97-AF65-F5344CB8AC3E}">
        <p14:creationId xmlns:p14="http://schemas.microsoft.com/office/powerpoint/2010/main" val="131625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a:t>
            </a:r>
            <a:r>
              <a:rPr lang="zh-CN" altLang="zh-CN" dirty="0"/>
              <a:t>路由汇总</a:t>
            </a:r>
            <a:endParaRPr lang="zh-CN" altLang="en-US" dirty="0"/>
          </a:p>
        </p:txBody>
      </p:sp>
      <p:sp>
        <p:nvSpPr>
          <p:cNvPr id="3" name="内容占位符 2"/>
          <p:cNvSpPr>
            <a:spLocks noGrp="1"/>
          </p:cNvSpPr>
          <p:nvPr>
            <p:ph idx="1"/>
          </p:nvPr>
        </p:nvSpPr>
        <p:spPr/>
        <p:txBody>
          <a:bodyPr/>
          <a:lstStyle/>
          <a:p>
            <a:r>
              <a:rPr lang="en-US" altLang="zh-CN" dirty="0"/>
              <a:t>Internet</a:t>
            </a:r>
            <a:r>
              <a:rPr lang="zh-CN" altLang="zh-CN" dirty="0"/>
              <a:t>是全球最大的互联网，如果</a:t>
            </a:r>
            <a:r>
              <a:rPr lang="en-US" altLang="zh-CN" dirty="0"/>
              <a:t>Internet</a:t>
            </a:r>
            <a:r>
              <a:rPr lang="zh-CN" altLang="zh-CN" dirty="0"/>
              <a:t>上的路由器把全球所有的网段都添加到路由表，那将是一个非常庞大的路由表。路由器每转发一个数据包，都要检查路由表为该数据包选择转发接口，庞大的路由表势必会增加处理时延。</a:t>
            </a:r>
          </a:p>
          <a:p>
            <a:r>
              <a:rPr lang="zh-CN" altLang="en-US" dirty="0"/>
              <a:t>通过合理的地址规划，可以</a:t>
            </a:r>
            <a:r>
              <a:rPr lang="zh-CN" altLang="zh-CN" dirty="0"/>
              <a:t>通过路由汇总简化路由表</a:t>
            </a:r>
            <a:r>
              <a:rPr lang="zh-CN" altLang="en-US" dirty="0"/>
              <a:t>。</a:t>
            </a:r>
            <a:endParaRPr lang="en-US" altLang="zh-CN" dirty="0"/>
          </a:p>
          <a:p>
            <a:r>
              <a:rPr lang="zh-CN" altLang="zh-CN" dirty="0"/>
              <a:t>将物理位置连续的网络分配地址连续的网段，就可以在边界路由器上将远程的网络合并成一条路由，这就是路由汇总。</a:t>
            </a:r>
            <a:endParaRPr lang="zh-CN" altLang="en-US" dirty="0"/>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143559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6.3.1</a:t>
            </a:r>
            <a:r>
              <a:rPr lang="zh-CN" altLang="zh-CN" dirty="0"/>
              <a:t>通过路由汇总简化路由表</a:t>
            </a:r>
            <a:r>
              <a:rPr lang="en-US" altLang="zh-CN" dirty="0"/>
              <a:t>1</a:t>
            </a:r>
            <a:endParaRPr lang="zh-CN" altLang="en-US" dirty="0"/>
          </a:p>
        </p:txBody>
      </p:sp>
      <p:sp>
        <p:nvSpPr>
          <p:cNvPr id="6" name="内容占位符 2"/>
          <p:cNvSpPr txBox="1">
            <a:spLocks/>
          </p:cNvSpPr>
          <p:nvPr/>
        </p:nvSpPr>
        <p:spPr>
          <a:xfrm>
            <a:off x="395536" y="908720"/>
            <a:ext cx="8229600" cy="648072"/>
          </a:xfrm>
          <a:prstGeom prst="rect">
            <a:avLst/>
          </a:prstGeom>
        </p:spPr>
        <p:txBody>
          <a:bodyPr vert="horz" lIns="91440" tIns="45720" rIns="91440" bIns="45720" rtlCol="0">
            <a:normAutofit fontScale="92500" lnSpcReduction="1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800" dirty="0"/>
              <a:t>不汇总的路由表</a:t>
            </a:r>
            <a:endParaRPr lang="zh-CN" altLang="zh-CN" sz="2800" dirty="0"/>
          </a:p>
          <a:p>
            <a:pPr fontAlgn="auto">
              <a:spcAft>
                <a:spcPts val="0"/>
              </a:spcAft>
            </a:pPr>
            <a:endParaRPr lang="zh-CN" altLang="en-US" dirty="0"/>
          </a:p>
        </p:txBody>
      </p:sp>
      <p:pic>
        <p:nvPicPr>
          <p:cNvPr id="5" name="内容占位符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6" y="1864210"/>
            <a:ext cx="9145016" cy="4810546"/>
          </a:xfrm>
          <a:prstGeom prst="rect">
            <a:avLst/>
          </a:prstGeom>
          <a:noFill/>
          <a:ln>
            <a:noFill/>
          </a:ln>
        </p:spPr>
      </p:pic>
    </p:spTree>
    <p:extLst>
      <p:ext uri="{BB962C8B-B14F-4D97-AF65-F5344CB8AC3E}">
        <p14:creationId xmlns:p14="http://schemas.microsoft.com/office/powerpoint/2010/main" val="234272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6.3.1</a:t>
            </a:r>
            <a:r>
              <a:rPr lang="zh-CN" altLang="zh-CN" dirty="0"/>
              <a:t>通过路由汇总简化路由表</a:t>
            </a:r>
            <a:r>
              <a:rPr lang="en-US" altLang="zh-CN" dirty="0"/>
              <a:t>2</a:t>
            </a:r>
            <a:endParaRPr lang="zh-CN" altLang="en-US" dirty="0"/>
          </a:p>
        </p:txBody>
      </p:sp>
      <p:sp>
        <p:nvSpPr>
          <p:cNvPr id="6" name="内容占位符 2"/>
          <p:cNvSpPr txBox="1">
            <a:spLocks/>
          </p:cNvSpPr>
          <p:nvPr/>
        </p:nvSpPr>
        <p:spPr>
          <a:xfrm>
            <a:off x="395536" y="908720"/>
            <a:ext cx="8229600" cy="648072"/>
          </a:xfrm>
          <a:prstGeom prst="rect">
            <a:avLst/>
          </a:prstGeom>
        </p:spPr>
        <p:txBody>
          <a:bodyPr vert="horz" lIns="91440" tIns="45720" rIns="91440" bIns="45720" rtlCol="0">
            <a:normAutofit fontScale="92500" lnSpcReduction="10000"/>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sz="2800" dirty="0"/>
              <a:t>汇总后的路由表</a:t>
            </a:r>
            <a:endParaRPr lang="zh-CN" altLang="zh-CN" sz="2800" dirty="0"/>
          </a:p>
          <a:p>
            <a:pPr fontAlgn="auto">
              <a:spcAft>
                <a:spcPts val="0"/>
              </a:spcAft>
            </a:pPr>
            <a:endParaRPr lang="zh-CN" altLang="en-US" dirty="0"/>
          </a:p>
        </p:txBody>
      </p:sp>
      <p:pic>
        <p:nvPicPr>
          <p:cNvPr id="7" name="内容占位符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8219" y="908720"/>
            <a:ext cx="9044715" cy="5512902"/>
          </a:xfrm>
          <a:prstGeom prst="rect">
            <a:avLst/>
          </a:prstGeom>
          <a:noFill/>
          <a:ln>
            <a:noFill/>
          </a:ln>
        </p:spPr>
      </p:pic>
    </p:spTree>
    <p:extLst>
      <p:ext uri="{BB962C8B-B14F-4D97-AF65-F5344CB8AC3E}">
        <p14:creationId xmlns:p14="http://schemas.microsoft.com/office/powerpoint/2010/main" val="3002880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6.3.1</a:t>
            </a:r>
            <a:r>
              <a:rPr lang="zh-CN" altLang="zh-CN" dirty="0"/>
              <a:t>通过路由汇总简化路由表</a:t>
            </a:r>
            <a:r>
              <a:rPr lang="en-US" altLang="zh-CN" dirty="0"/>
              <a:t>3</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20688"/>
            <a:ext cx="9144000" cy="5760640"/>
          </a:xfrm>
          <a:prstGeom prst="rect">
            <a:avLst/>
          </a:prstGeom>
          <a:noFill/>
          <a:ln>
            <a:noFill/>
          </a:ln>
        </p:spPr>
      </p:pic>
    </p:spTree>
    <p:extLst>
      <p:ext uri="{BB962C8B-B14F-4D97-AF65-F5344CB8AC3E}">
        <p14:creationId xmlns:p14="http://schemas.microsoft.com/office/powerpoint/2010/main" val="381518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6.3.2</a:t>
            </a:r>
            <a:r>
              <a:rPr lang="zh-CN" altLang="zh-CN" dirty="0"/>
              <a:t>路由汇总例外</a:t>
            </a:r>
            <a:endParaRPr lang="zh-CN" altLang="en-US" dirty="0"/>
          </a:p>
        </p:txBody>
      </p:sp>
      <p:pic>
        <p:nvPicPr>
          <p:cNvPr id="6" name="内容占位符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53" y="836712"/>
            <a:ext cx="9123312" cy="5760640"/>
          </a:xfrm>
          <a:prstGeom prst="rect">
            <a:avLst/>
          </a:prstGeom>
          <a:noFill/>
          <a:ln>
            <a:noFill/>
          </a:ln>
        </p:spPr>
      </p:pic>
    </p:spTree>
    <p:extLst>
      <p:ext uri="{BB962C8B-B14F-4D97-AF65-F5344CB8AC3E}">
        <p14:creationId xmlns:p14="http://schemas.microsoft.com/office/powerpoint/2010/main" val="191235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6.3.3</a:t>
            </a:r>
            <a:r>
              <a:rPr lang="zh-CN" altLang="zh-CN" dirty="0"/>
              <a:t>无类域间路由（</a:t>
            </a:r>
            <a:r>
              <a:rPr lang="en-US" altLang="zh-CN" dirty="0"/>
              <a:t>CIDR</a:t>
            </a:r>
            <a:r>
              <a:rPr lang="zh-CN" altLang="zh-CN" dirty="0"/>
              <a:t>）</a:t>
            </a:r>
            <a:endParaRPr lang="zh-CN" altLang="en-US" dirty="0"/>
          </a:p>
        </p:txBody>
      </p:sp>
      <p:sp>
        <p:nvSpPr>
          <p:cNvPr id="3" name="内容占位符 2"/>
          <p:cNvSpPr>
            <a:spLocks noGrp="1"/>
          </p:cNvSpPr>
          <p:nvPr>
            <p:ph idx="1"/>
          </p:nvPr>
        </p:nvSpPr>
        <p:spPr>
          <a:xfrm>
            <a:off x="323528" y="908720"/>
            <a:ext cx="8229600" cy="4525963"/>
          </a:xfrm>
        </p:spPr>
        <p:txBody>
          <a:bodyPr/>
          <a:lstStyle/>
          <a:p>
            <a:r>
              <a:rPr lang="zh-CN" altLang="zh-CN" dirty="0"/>
              <a:t>无类域间路由（</a:t>
            </a:r>
            <a:r>
              <a:rPr lang="en-US" altLang="zh-CN" dirty="0"/>
              <a:t>CIDR</a:t>
            </a:r>
            <a:r>
              <a:rPr lang="zh-CN" altLang="zh-CN" dirty="0"/>
              <a:t>）采用</a:t>
            </a:r>
            <a:r>
              <a:rPr lang="en-US" altLang="zh-CN" dirty="0"/>
              <a:t>13</a:t>
            </a:r>
            <a:r>
              <a:rPr lang="zh-CN" altLang="zh-CN" dirty="0"/>
              <a:t>～</a:t>
            </a:r>
            <a:r>
              <a:rPr lang="en-US" altLang="zh-CN" dirty="0"/>
              <a:t>27</a:t>
            </a:r>
            <a:r>
              <a:rPr lang="zh-CN" altLang="zh-CN" dirty="0"/>
              <a:t>位可变网络</a:t>
            </a:r>
            <a:r>
              <a:rPr lang="en-US" altLang="zh-CN" dirty="0"/>
              <a:t>ID</a:t>
            </a:r>
            <a:r>
              <a:rPr lang="zh-CN" altLang="zh-CN" dirty="0"/>
              <a:t>，而不是</a:t>
            </a:r>
            <a:r>
              <a:rPr lang="en-US" altLang="zh-CN" dirty="0"/>
              <a:t>A</a:t>
            </a:r>
            <a:r>
              <a:rPr lang="zh-CN" altLang="zh-CN" dirty="0"/>
              <a:t>、</a:t>
            </a:r>
            <a:r>
              <a:rPr lang="en-US" altLang="zh-CN" dirty="0"/>
              <a:t>B</a:t>
            </a:r>
            <a:r>
              <a:rPr lang="zh-CN" altLang="zh-CN" dirty="0"/>
              <a:t>、</a:t>
            </a:r>
            <a:r>
              <a:rPr lang="en-US" altLang="zh-CN" dirty="0"/>
              <a:t>C</a:t>
            </a:r>
            <a:r>
              <a:rPr lang="zh-CN" altLang="zh-CN" dirty="0"/>
              <a:t>类网络</a:t>
            </a:r>
            <a:r>
              <a:rPr lang="en-US" altLang="zh-CN" dirty="0"/>
              <a:t>ID</a:t>
            </a:r>
            <a:r>
              <a:rPr lang="zh-CN" altLang="zh-CN" dirty="0"/>
              <a:t>所用的固定的</a:t>
            </a:r>
            <a:r>
              <a:rPr lang="en-US" altLang="zh-CN" dirty="0"/>
              <a:t>8</a:t>
            </a:r>
            <a:r>
              <a:rPr lang="zh-CN" altLang="zh-CN" dirty="0"/>
              <a:t>、</a:t>
            </a:r>
            <a:r>
              <a:rPr lang="en-US" altLang="zh-CN" dirty="0"/>
              <a:t>16</a:t>
            </a:r>
            <a:r>
              <a:rPr lang="zh-CN" altLang="zh-CN" dirty="0"/>
              <a:t>和</a:t>
            </a:r>
            <a:r>
              <a:rPr lang="en-US" altLang="zh-CN" dirty="0"/>
              <a:t>24</a:t>
            </a:r>
            <a:r>
              <a:rPr lang="zh-CN" altLang="zh-CN" dirty="0"/>
              <a:t>位。</a:t>
            </a:r>
            <a:endParaRPr lang="en-US" altLang="zh-CN" dirty="0"/>
          </a:p>
          <a:p>
            <a:r>
              <a:rPr lang="zh-CN" altLang="zh-CN" dirty="0"/>
              <a:t>这样我们可以将子网掩码向左移动</a:t>
            </a:r>
            <a:r>
              <a:rPr lang="en-US" altLang="zh-CN" dirty="0"/>
              <a:t>1</a:t>
            </a:r>
            <a:r>
              <a:rPr lang="zh-CN" altLang="zh-CN" dirty="0"/>
              <a:t>位，合并两个网段；向左移动</a:t>
            </a:r>
            <a:r>
              <a:rPr lang="en-US" altLang="zh-CN" dirty="0"/>
              <a:t>2</a:t>
            </a:r>
            <a:r>
              <a:rPr lang="zh-CN" altLang="zh-CN" dirty="0"/>
              <a:t>位合并</a:t>
            </a:r>
            <a:r>
              <a:rPr lang="en-US" altLang="zh-CN" dirty="0"/>
              <a:t>4</a:t>
            </a:r>
            <a:r>
              <a:rPr lang="zh-CN" altLang="zh-CN" dirty="0"/>
              <a:t>个网段；向左移动</a:t>
            </a:r>
            <a:r>
              <a:rPr lang="en-US" altLang="zh-CN" dirty="0"/>
              <a:t>3</a:t>
            </a:r>
            <a:r>
              <a:rPr lang="zh-CN" altLang="zh-CN" dirty="0"/>
              <a:t>位合并</a:t>
            </a:r>
            <a:r>
              <a:rPr lang="en-US" altLang="zh-CN" dirty="0"/>
              <a:t>8</a:t>
            </a:r>
            <a:r>
              <a:rPr lang="zh-CN" altLang="zh-CN" dirty="0"/>
              <a:t>个网段；向左移动</a:t>
            </a:r>
            <a:r>
              <a:rPr lang="en-US" altLang="zh-CN" dirty="0"/>
              <a:t>n</a:t>
            </a:r>
            <a:r>
              <a:rPr lang="zh-CN" altLang="zh-CN" dirty="0"/>
              <a:t>位，就可以合并</a:t>
            </a:r>
            <a:r>
              <a:rPr lang="en-US" altLang="zh-CN" dirty="0"/>
              <a:t>2</a:t>
            </a:r>
            <a:r>
              <a:rPr lang="en-US" altLang="zh-CN" baseline="30000" dirty="0"/>
              <a:t>n</a:t>
            </a:r>
            <a:r>
              <a:rPr lang="zh-CN" altLang="zh-CN" dirty="0"/>
              <a:t>个网段。</a:t>
            </a:r>
            <a:endParaRPr lang="zh-CN" altLang="en-US" dirty="0"/>
          </a:p>
        </p:txBody>
      </p:sp>
    </p:spTree>
    <p:extLst>
      <p:ext uri="{BB962C8B-B14F-4D97-AF65-F5344CB8AC3E}">
        <p14:creationId xmlns:p14="http://schemas.microsoft.com/office/powerpoint/2010/main" val="130711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187624" y="1541126"/>
            <a:ext cx="7200800"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6</a:t>
            </a:r>
            <a:r>
              <a:rPr lang="zh-CN" altLang="en-US" sz="4400" b="1" dirty="0">
                <a:solidFill>
                  <a:schemeClr val="accent5">
                    <a:lumMod val="20000"/>
                    <a:lumOff val="80000"/>
                  </a:schemeClr>
                </a:solidFill>
                <a:latin typeface="微软雅黑" pitchFamily="34" charset="-122"/>
                <a:ea typeface="微软雅黑" pitchFamily="34" charset="-122"/>
              </a:rPr>
              <a:t>章  静态路由和动态路由</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383619" y="2996952"/>
            <a:ext cx="3816045" cy="1477328"/>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a:solidFill>
                  <a:schemeClr val="bg1"/>
                </a:solidFill>
                <a:latin typeface="微软雅黑" pitchFamily="34" charset="-122"/>
                <a:ea typeface="微软雅黑" pitchFamily="34" charset="-122"/>
              </a:rPr>
              <a:t>韩老师</a:t>
            </a:r>
            <a:r>
              <a:rPr lang="zh-CN" altLang="en-US" b="1" dirty="0">
                <a:solidFill>
                  <a:schemeClr val="bg1"/>
                </a:solidFill>
                <a:latin typeface="微软雅黑" pitchFamily="34" charset="-122"/>
                <a:ea typeface="微软雅黑" pitchFamily="34" charset="-122"/>
              </a:rPr>
              <a:t>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r>
              <a:rPr lang="en-US" altLang="zh-CN" b="1" dirty="0">
                <a:solidFill>
                  <a:schemeClr val="tx2"/>
                </a:solidFill>
                <a:latin typeface="微软雅黑" pitchFamily="34" charset="-122"/>
                <a:ea typeface="微软雅黑" pitchFamily="34" charset="-122"/>
              </a:rPr>
              <a:t>/</a:t>
            </a:r>
          </a:p>
        </p:txBody>
      </p:sp>
      <p:sp>
        <p:nvSpPr>
          <p:cNvPr id="6" name="矩形 5"/>
          <p:cNvSpPr/>
          <p:nvPr/>
        </p:nvSpPr>
        <p:spPr>
          <a:xfrm>
            <a:off x="2771800" y="6235351"/>
            <a:ext cx="3050835"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19</a:t>
            </a:r>
            <a:r>
              <a:rPr lang="zh-CN" altLang="en-US" b="1" dirty="0">
                <a:solidFill>
                  <a:schemeClr val="bg1"/>
                </a:solidFill>
                <a:latin typeface="微软雅黑" pitchFamily="34" charset="-122"/>
                <a:ea typeface="微软雅黑" pitchFamily="34" charset="-122"/>
              </a:rPr>
              <a:t>日上午录制</a:t>
            </a:r>
            <a:r>
              <a:rPr lang="en-US" altLang="zh-CN" b="1"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6.3.3</a:t>
            </a:r>
            <a:r>
              <a:rPr lang="zh-CN" altLang="zh-CN" dirty="0"/>
              <a:t>无类域间路由（</a:t>
            </a:r>
            <a:r>
              <a:rPr lang="en-US" altLang="zh-CN" dirty="0"/>
              <a:t>CIDR</a:t>
            </a:r>
            <a:r>
              <a:rPr lang="zh-CN" altLang="zh-CN" dirty="0"/>
              <a:t>）</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4678" y="1484784"/>
            <a:ext cx="9327197" cy="4680520"/>
          </a:xfrm>
          <a:prstGeom prst="rect">
            <a:avLst/>
          </a:prstGeom>
          <a:noFill/>
          <a:ln>
            <a:noFill/>
          </a:ln>
        </p:spPr>
      </p:pic>
    </p:spTree>
    <p:extLst>
      <p:ext uri="{BB962C8B-B14F-4D97-AF65-F5344CB8AC3E}">
        <p14:creationId xmlns:p14="http://schemas.microsoft.com/office/powerpoint/2010/main" val="3059711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a:t>
            </a:r>
            <a:r>
              <a:rPr lang="zh-CN" altLang="zh-CN" dirty="0"/>
              <a:t>默认路由</a:t>
            </a:r>
            <a:endParaRPr lang="zh-CN" altLang="en-US" dirty="0"/>
          </a:p>
        </p:txBody>
      </p:sp>
      <p:sp>
        <p:nvSpPr>
          <p:cNvPr id="3" name="内容占位符 2"/>
          <p:cNvSpPr>
            <a:spLocks noGrp="1"/>
          </p:cNvSpPr>
          <p:nvPr>
            <p:ph idx="1"/>
          </p:nvPr>
        </p:nvSpPr>
        <p:spPr/>
        <p:txBody>
          <a:bodyPr/>
          <a:lstStyle/>
          <a:p>
            <a:r>
              <a:rPr lang="en-US" altLang="zh-CN" b="1" dirty="0"/>
              <a:t>6.4.1</a:t>
            </a:r>
            <a:r>
              <a:rPr lang="zh-CN" altLang="zh-CN" b="1" dirty="0"/>
              <a:t>全球最大的网段</a:t>
            </a:r>
          </a:p>
          <a:p>
            <a:r>
              <a:rPr lang="en-US" altLang="zh-CN" b="1" dirty="0"/>
              <a:t>6.4.2</a:t>
            </a:r>
            <a:r>
              <a:rPr lang="zh-CN" altLang="zh-CN" b="1" dirty="0"/>
              <a:t>使用默认路由作为指向</a:t>
            </a:r>
            <a:r>
              <a:rPr lang="en-US" altLang="zh-CN" b="1" dirty="0"/>
              <a:t>Internet</a:t>
            </a:r>
            <a:r>
              <a:rPr lang="zh-CN" altLang="zh-CN" b="1" dirty="0"/>
              <a:t>的路由</a:t>
            </a:r>
          </a:p>
          <a:p>
            <a:r>
              <a:rPr lang="en-US" altLang="zh-CN" b="1" dirty="0"/>
              <a:t>6.4.3</a:t>
            </a:r>
            <a:r>
              <a:rPr lang="zh-CN" altLang="zh-CN" b="1" dirty="0"/>
              <a:t>让默认路由代替大多数网段的路由</a:t>
            </a:r>
          </a:p>
          <a:p>
            <a:r>
              <a:rPr lang="en-US" altLang="zh-CN" b="1" dirty="0"/>
              <a:t>6.4.4</a:t>
            </a:r>
            <a:r>
              <a:rPr lang="zh-CN" altLang="zh-CN" b="1" dirty="0"/>
              <a:t>默认路由和环状网络</a:t>
            </a:r>
          </a:p>
          <a:p>
            <a:r>
              <a:rPr lang="en-US" altLang="zh-CN" b="1" dirty="0"/>
              <a:t>6.4.5</a:t>
            </a:r>
            <a:r>
              <a:rPr lang="zh-CN" altLang="zh-CN" b="1" dirty="0"/>
              <a:t>默认路由造成的往复转发</a:t>
            </a:r>
          </a:p>
          <a:p>
            <a:r>
              <a:rPr lang="en-US" altLang="zh-CN" b="1" dirty="0"/>
              <a:t>6.4.6</a:t>
            </a:r>
            <a:r>
              <a:rPr lang="zh-CN" altLang="zh-CN" b="1" dirty="0"/>
              <a:t>使用默认路由和路由汇总简化路由表</a:t>
            </a:r>
          </a:p>
          <a:p>
            <a:r>
              <a:rPr lang="en-US" altLang="zh-CN" b="1" dirty="0"/>
              <a:t>6.4.7Windows</a:t>
            </a:r>
            <a:r>
              <a:rPr lang="zh-CN" altLang="zh-CN" b="1" dirty="0"/>
              <a:t>上的默认路由和网关</a:t>
            </a:r>
          </a:p>
          <a:p>
            <a:endParaRPr lang="zh-CN" altLang="en-US" dirty="0"/>
          </a:p>
        </p:txBody>
      </p:sp>
    </p:spTree>
    <p:extLst>
      <p:ext uri="{BB962C8B-B14F-4D97-AF65-F5344CB8AC3E}">
        <p14:creationId xmlns:p14="http://schemas.microsoft.com/office/powerpoint/2010/main" val="2264491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6.4.1</a:t>
            </a:r>
            <a:r>
              <a:rPr lang="zh-CN" altLang="zh-CN"/>
              <a:t>全球最大的网段</a:t>
            </a:r>
            <a:endParaRPr lang="zh-CN" altLang="zh-CN" dirty="0"/>
          </a:p>
        </p:txBody>
      </p:sp>
      <p:sp>
        <p:nvSpPr>
          <p:cNvPr id="3" name="内容占位符 2"/>
          <p:cNvSpPr>
            <a:spLocks noGrp="1"/>
          </p:cNvSpPr>
          <p:nvPr>
            <p:ph idx="1"/>
          </p:nvPr>
        </p:nvSpPr>
        <p:spPr/>
        <p:txBody>
          <a:bodyPr>
            <a:normAutofit/>
          </a:bodyPr>
          <a:lstStyle/>
          <a:p>
            <a:r>
              <a:rPr lang="zh-CN" altLang="zh-CN" dirty="0"/>
              <a:t>我们在路由器上添加以下三条路由。</a:t>
            </a:r>
          </a:p>
          <a:p>
            <a:pPr lvl="1"/>
            <a:r>
              <a:rPr lang="en-US" altLang="zh-CN" dirty="0"/>
              <a:t>R1(</a:t>
            </a:r>
            <a:r>
              <a:rPr lang="en-US" altLang="zh-CN" dirty="0" err="1"/>
              <a:t>config</a:t>
            </a:r>
            <a:r>
              <a:rPr lang="en-US" altLang="zh-CN" dirty="0"/>
              <a:t>)#</a:t>
            </a:r>
            <a:r>
              <a:rPr lang="en-US" altLang="zh-CN" dirty="0" err="1"/>
              <a:t>ip</a:t>
            </a:r>
            <a:r>
              <a:rPr lang="en-US" altLang="zh-CN" dirty="0"/>
              <a:t> route 172.0.0.0  255.0.0.0  10.0.0.2                   --</a:t>
            </a:r>
            <a:r>
              <a:rPr lang="zh-CN" altLang="zh-CN" dirty="0"/>
              <a:t>第</a:t>
            </a:r>
            <a:r>
              <a:rPr lang="en-US" altLang="zh-CN" dirty="0"/>
              <a:t>1</a:t>
            </a:r>
            <a:r>
              <a:rPr lang="zh-CN" altLang="zh-CN" dirty="0"/>
              <a:t>条路由</a:t>
            </a:r>
          </a:p>
          <a:p>
            <a:pPr lvl="1"/>
            <a:r>
              <a:rPr lang="en-US" altLang="zh-CN" dirty="0"/>
              <a:t>R1(</a:t>
            </a:r>
            <a:r>
              <a:rPr lang="en-US" altLang="zh-CN" dirty="0" err="1"/>
              <a:t>config</a:t>
            </a:r>
            <a:r>
              <a:rPr lang="en-US" altLang="zh-CN" dirty="0"/>
              <a:t>)#</a:t>
            </a:r>
            <a:r>
              <a:rPr lang="en-US" altLang="zh-CN" dirty="0" err="1"/>
              <a:t>ip</a:t>
            </a:r>
            <a:r>
              <a:rPr lang="en-US" altLang="zh-CN" dirty="0"/>
              <a:t> route 172.16.0.0  255.255.0.0  10.0.1.2              --</a:t>
            </a:r>
            <a:r>
              <a:rPr lang="zh-CN" altLang="zh-CN" dirty="0"/>
              <a:t>第</a:t>
            </a:r>
            <a:r>
              <a:rPr lang="en-US" altLang="zh-CN" dirty="0"/>
              <a:t>2</a:t>
            </a:r>
            <a:r>
              <a:rPr lang="zh-CN" altLang="zh-CN" dirty="0"/>
              <a:t>条路由</a:t>
            </a:r>
          </a:p>
          <a:p>
            <a:pPr lvl="1"/>
            <a:r>
              <a:rPr lang="en-US" altLang="zh-CN" dirty="0"/>
              <a:t>R1(</a:t>
            </a:r>
            <a:r>
              <a:rPr lang="en-US" altLang="zh-CN" dirty="0" err="1"/>
              <a:t>config</a:t>
            </a:r>
            <a:r>
              <a:rPr lang="en-US" altLang="zh-CN" dirty="0"/>
              <a:t>)#</a:t>
            </a:r>
            <a:r>
              <a:rPr lang="en-US" altLang="zh-CN" dirty="0" err="1"/>
              <a:t>ip</a:t>
            </a:r>
            <a:r>
              <a:rPr lang="en-US" altLang="zh-CN" dirty="0"/>
              <a:t> route 172.16.10.0  255.255.255.0  10.0.3.2       --</a:t>
            </a:r>
            <a:r>
              <a:rPr lang="zh-CN" altLang="zh-CN" dirty="0"/>
              <a:t>第</a:t>
            </a:r>
            <a:r>
              <a:rPr lang="en-US" altLang="zh-CN" dirty="0"/>
              <a:t>3</a:t>
            </a:r>
            <a:r>
              <a:rPr lang="zh-CN" altLang="zh-CN" dirty="0"/>
              <a:t>条路由</a:t>
            </a:r>
          </a:p>
          <a:p>
            <a:r>
              <a:rPr lang="zh-CN" altLang="zh-CN" dirty="0"/>
              <a:t>从上面</a:t>
            </a:r>
            <a:r>
              <a:rPr lang="en-US" altLang="zh-CN" dirty="0"/>
              <a:t>3</a:t>
            </a:r>
            <a:r>
              <a:rPr lang="zh-CN" altLang="zh-CN" dirty="0"/>
              <a:t>条路由可以看出，子网掩码越短（子网掩码写成二进制形式</a:t>
            </a:r>
            <a:r>
              <a:rPr lang="en-US" altLang="zh-CN" dirty="0"/>
              <a:t>1</a:t>
            </a:r>
            <a:r>
              <a:rPr lang="zh-CN" altLang="zh-CN" dirty="0"/>
              <a:t>的个数越少），主机位越多，该网段的地址数量就越大。</a:t>
            </a:r>
          </a:p>
        </p:txBody>
      </p:sp>
    </p:spTree>
    <p:extLst>
      <p:ext uri="{BB962C8B-B14F-4D97-AF65-F5344CB8AC3E}">
        <p14:creationId xmlns:p14="http://schemas.microsoft.com/office/powerpoint/2010/main" val="280471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6.4.1</a:t>
            </a:r>
            <a:r>
              <a:rPr lang="zh-CN" altLang="zh-CN" dirty="0"/>
              <a:t>全球最大的网段</a:t>
            </a:r>
            <a:endParaRPr lang="zh-CN" altLang="en-US" dirty="0"/>
          </a:p>
        </p:txBody>
      </p:sp>
      <p:sp>
        <p:nvSpPr>
          <p:cNvPr id="3" name="内容占位符 2"/>
          <p:cNvSpPr>
            <a:spLocks noGrp="1"/>
          </p:cNvSpPr>
          <p:nvPr>
            <p:ph idx="1"/>
          </p:nvPr>
        </p:nvSpPr>
        <p:spPr>
          <a:xfrm>
            <a:off x="457011" y="980728"/>
            <a:ext cx="8568952" cy="5544616"/>
          </a:xfrm>
        </p:spPr>
        <p:txBody>
          <a:bodyPr>
            <a:normAutofit/>
          </a:bodyPr>
          <a:lstStyle/>
          <a:p>
            <a:r>
              <a:rPr lang="zh-CN" altLang="zh-CN" dirty="0"/>
              <a:t>如果想让一个网段包括全部的</a:t>
            </a:r>
            <a:r>
              <a:rPr lang="en-US" altLang="zh-CN" dirty="0"/>
              <a:t>IP</a:t>
            </a:r>
            <a:r>
              <a:rPr lang="zh-CN" altLang="zh-CN" dirty="0"/>
              <a:t>地址，这就要求子网掩码短到极限，最短就是</a:t>
            </a:r>
            <a:r>
              <a:rPr lang="en-US" altLang="zh-CN" dirty="0"/>
              <a:t>0</a:t>
            </a:r>
            <a:r>
              <a:rPr lang="zh-CN" altLang="zh-CN" dirty="0"/>
              <a:t>，子网掩码变成了</a:t>
            </a:r>
            <a:r>
              <a:rPr lang="en-US" altLang="zh-CN" dirty="0"/>
              <a:t>0.0.0.0</a:t>
            </a:r>
            <a:r>
              <a:rPr lang="zh-CN" altLang="zh-CN" dirty="0"/>
              <a:t>，这就意味着该网段的</a:t>
            </a:r>
            <a:r>
              <a:rPr lang="en-US" altLang="zh-CN" dirty="0"/>
              <a:t>32</a:t>
            </a:r>
            <a:r>
              <a:rPr lang="zh-CN" altLang="zh-CN" dirty="0"/>
              <a:t>位二进制的</a:t>
            </a:r>
            <a:r>
              <a:rPr lang="en-US" altLang="zh-CN" dirty="0"/>
              <a:t>IP</a:t>
            </a:r>
            <a:r>
              <a:rPr lang="zh-CN" altLang="zh-CN" dirty="0"/>
              <a:t>地址都是主机位，任何一个地址都属于该网段。因此</a:t>
            </a:r>
            <a:r>
              <a:rPr lang="en-US" altLang="zh-CN" dirty="0"/>
              <a:t>0.0.0.0 </a:t>
            </a:r>
            <a:r>
              <a:rPr lang="zh-CN" altLang="zh-CN" dirty="0"/>
              <a:t>子网掩码</a:t>
            </a:r>
            <a:r>
              <a:rPr lang="en-US" altLang="zh-CN" dirty="0"/>
              <a:t>0.0.0.0</a:t>
            </a:r>
            <a:r>
              <a:rPr lang="zh-CN" altLang="zh-CN" dirty="0"/>
              <a:t>网段包括了全球所有</a:t>
            </a:r>
            <a:r>
              <a:rPr lang="en-US" altLang="zh-CN" dirty="0"/>
              <a:t>IPv4</a:t>
            </a:r>
            <a:r>
              <a:rPr lang="zh-CN" altLang="zh-CN" dirty="0"/>
              <a:t>地址，也就是全球最大的网段，换一种写法就是</a:t>
            </a:r>
            <a:r>
              <a:rPr lang="en-US" altLang="zh-CN" dirty="0"/>
              <a:t>0.0.0.0/0</a:t>
            </a:r>
            <a:r>
              <a:rPr lang="zh-CN" altLang="zh-CN" dirty="0"/>
              <a:t>。</a:t>
            </a:r>
          </a:p>
          <a:p>
            <a:r>
              <a:rPr lang="zh-CN" altLang="zh-CN" dirty="0"/>
              <a:t>在路由器上添加添加到</a:t>
            </a:r>
            <a:r>
              <a:rPr lang="en-US" altLang="zh-CN" dirty="0"/>
              <a:t>0.0.0.0 0.0.0.0</a:t>
            </a:r>
            <a:r>
              <a:rPr lang="zh-CN" altLang="zh-CN" dirty="0"/>
              <a:t>网段的路由，就是默认路由。</a:t>
            </a:r>
          </a:p>
          <a:p>
            <a:pPr lvl="1"/>
            <a:r>
              <a:rPr lang="en-US" altLang="zh-CN" dirty="0"/>
              <a:t>R1(</a:t>
            </a:r>
            <a:r>
              <a:rPr lang="en-US" altLang="zh-CN" dirty="0" err="1"/>
              <a:t>config</a:t>
            </a:r>
            <a:r>
              <a:rPr lang="en-US" altLang="zh-CN" dirty="0"/>
              <a:t>)#</a:t>
            </a:r>
            <a:r>
              <a:rPr lang="en-US" altLang="zh-CN" dirty="0" err="1"/>
              <a:t>ip</a:t>
            </a:r>
            <a:r>
              <a:rPr lang="en-US" altLang="zh-CN" dirty="0"/>
              <a:t> route 0.0.0.0 0.0.0.0 10.0.0.2          --</a:t>
            </a:r>
            <a:r>
              <a:rPr lang="zh-CN" altLang="zh-CN" dirty="0"/>
              <a:t>第</a:t>
            </a:r>
            <a:r>
              <a:rPr lang="en-US" altLang="zh-CN" dirty="0"/>
              <a:t>4</a:t>
            </a:r>
            <a:r>
              <a:rPr lang="zh-CN" altLang="zh-CN" dirty="0"/>
              <a:t>条路由</a:t>
            </a:r>
          </a:p>
          <a:p>
            <a:r>
              <a:rPr lang="zh-CN" altLang="zh-CN" dirty="0"/>
              <a:t>任何一个目标地址都与默认路由匹配，根据前面讲的“最长前缀匹配”算法，默认路由是在路由器没有为数据包找到更为精确匹配的路由，最后匹配的一条路由。</a:t>
            </a:r>
          </a:p>
          <a:p>
            <a:endParaRPr lang="zh-CN" altLang="en-US" dirty="0"/>
          </a:p>
        </p:txBody>
      </p:sp>
    </p:spTree>
    <p:extLst>
      <p:ext uri="{BB962C8B-B14F-4D97-AF65-F5344CB8AC3E}">
        <p14:creationId xmlns:p14="http://schemas.microsoft.com/office/powerpoint/2010/main" val="3647128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6.4.2</a:t>
            </a:r>
            <a:r>
              <a:rPr lang="zh-CN" altLang="zh-CN" dirty="0"/>
              <a:t>使用默认路由作为指向</a:t>
            </a:r>
            <a:r>
              <a:rPr lang="en-US" altLang="zh-CN" dirty="0"/>
              <a:t>Internet</a:t>
            </a:r>
            <a:r>
              <a:rPr lang="zh-CN" altLang="zh-CN" dirty="0"/>
              <a:t>的路由</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7992888" cy="5688632"/>
          </a:xfrm>
          <a:prstGeom prst="rect">
            <a:avLst/>
          </a:prstGeom>
          <a:noFill/>
          <a:ln>
            <a:noFill/>
          </a:ln>
        </p:spPr>
      </p:pic>
    </p:spTree>
    <p:extLst>
      <p:ext uri="{BB962C8B-B14F-4D97-AF65-F5344CB8AC3E}">
        <p14:creationId xmlns:p14="http://schemas.microsoft.com/office/powerpoint/2010/main" val="127322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RA</a:t>
            </a:r>
            <a:r>
              <a:rPr lang="zh-CN" altLang="en-US" dirty="0"/>
              <a:t>路由器上的路由表也可以精简</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904" y="980728"/>
            <a:ext cx="7920880" cy="5616624"/>
          </a:xfrm>
          <a:prstGeom prst="rect">
            <a:avLst/>
          </a:prstGeom>
          <a:noFill/>
          <a:ln>
            <a:noFill/>
          </a:ln>
        </p:spPr>
      </p:pic>
    </p:spTree>
    <p:extLst>
      <p:ext uri="{BB962C8B-B14F-4D97-AF65-F5344CB8AC3E}">
        <p14:creationId xmlns:p14="http://schemas.microsoft.com/office/powerpoint/2010/main" val="194545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6.4.3</a:t>
            </a:r>
            <a:r>
              <a:rPr lang="zh-CN" altLang="zh-CN" dirty="0"/>
              <a:t>让默认路由代替大多数网段的路由</a:t>
            </a:r>
            <a:endParaRPr lang="zh-CN" altLang="en-US" dirty="0"/>
          </a:p>
        </p:txBody>
      </p:sp>
      <p:pic>
        <p:nvPicPr>
          <p:cNvPr id="5" name="图片 4"/>
          <p:cNvPicPr>
            <a:picLocks noChangeAspect="1"/>
          </p:cNvPicPr>
          <p:nvPr/>
        </p:nvPicPr>
        <p:blipFill>
          <a:blip r:embed="rId2"/>
          <a:stretch>
            <a:fillRect/>
          </a:stretch>
        </p:blipFill>
        <p:spPr>
          <a:xfrm>
            <a:off x="0" y="1412776"/>
            <a:ext cx="8955951" cy="4608512"/>
          </a:xfrm>
          <a:prstGeom prst="rect">
            <a:avLst/>
          </a:prstGeom>
        </p:spPr>
      </p:pic>
    </p:spTree>
    <p:extLst>
      <p:ext uri="{BB962C8B-B14F-4D97-AF65-F5344CB8AC3E}">
        <p14:creationId xmlns:p14="http://schemas.microsoft.com/office/powerpoint/2010/main" val="621591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6.4.4</a:t>
            </a:r>
            <a:r>
              <a:rPr lang="zh-CN" altLang="zh-CN" dirty="0"/>
              <a:t>默认路由和环状网络</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764288" cy="5616624"/>
          </a:xfrm>
          <a:prstGeom prst="rect">
            <a:avLst/>
          </a:prstGeom>
          <a:noFill/>
          <a:ln>
            <a:noFill/>
          </a:ln>
        </p:spPr>
      </p:pic>
    </p:spTree>
    <p:extLst>
      <p:ext uri="{BB962C8B-B14F-4D97-AF65-F5344CB8AC3E}">
        <p14:creationId xmlns:p14="http://schemas.microsoft.com/office/powerpoint/2010/main" val="3714922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6.4.5</a:t>
            </a:r>
            <a:r>
              <a:rPr lang="zh-CN" altLang="zh-CN"/>
              <a:t>默认路由造成的往复转发</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882" y="1988840"/>
            <a:ext cx="8522923" cy="3312368"/>
          </a:xfrm>
          <a:prstGeom prst="rect">
            <a:avLst/>
          </a:prstGeom>
          <a:noFill/>
          <a:ln>
            <a:noFill/>
          </a:ln>
        </p:spPr>
      </p:pic>
    </p:spTree>
    <p:extLst>
      <p:ext uri="{BB962C8B-B14F-4D97-AF65-F5344CB8AC3E}">
        <p14:creationId xmlns:p14="http://schemas.microsoft.com/office/powerpoint/2010/main" val="1788508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6.4.6</a:t>
            </a:r>
            <a:r>
              <a:rPr lang="zh-CN" altLang="zh-CN" dirty="0"/>
              <a:t>使用默认路由和路由汇总简化路由表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036496" cy="6021288"/>
          </a:xfrm>
          <a:prstGeom prst="rect">
            <a:avLst/>
          </a:prstGeom>
          <a:noFill/>
          <a:ln>
            <a:noFill/>
          </a:ln>
        </p:spPr>
      </p:pic>
    </p:spTree>
    <p:extLst>
      <p:ext uri="{BB962C8B-B14F-4D97-AF65-F5344CB8AC3E}">
        <p14:creationId xmlns:p14="http://schemas.microsoft.com/office/powerpoint/2010/main" val="43301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p:txBody>
          <a:bodyPr>
            <a:normAutofit lnSpcReduction="10000"/>
          </a:bodyPr>
          <a:lstStyle/>
          <a:p>
            <a:pPr lvl="0" fontAlgn="base"/>
            <a:r>
              <a:rPr lang="en-US" altLang="zh-CN" dirty="0">
                <a:effectLst>
                  <a:glow>
                    <a:srgbClr val="000000"/>
                  </a:glow>
                  <a:outerShdw sx="0" sy="0">
                    <a:srgbClr val="000000"/>
                  </a:outerShdw>
                  <a:reflection stA="0" endPos="0" fadeDir="0" sx="0" sy="0"/>
                </a:effectLst>
              </a:rPr>
              <a:t>IP</a:t>
            </a:r>
            <a:r>
              <a:rPr lang="zh-CN" altLang="zh-CN" dirty="0">
                <a:effectLst>
                  <a:glow>
                    <a:srgbClr val="000000"/>
                  </a:glow>
                  <a:outerShdw sx="0" sy="0">
                    <a:srgbClr val="000000"/>
                  </a:outerShdw>
                  <a:reflection stA="0" endPos="0" fadeDir="0" sx="0" sy="0"/>
                </a:effectLst>
              </a:rPr>
              <a:t>路由</a:t>
            </a:r>
            <a:r>
              <a:rPr lang="en-US" altLang="zh-CN" dirty="0">
                <a:effectLst>
                  <a:glow>
                    <a:srgbClr val="000000"/>
                  </a:glow>
                  <a:outerShdw sx="0" sy="0">
                    <a:srgbClr val="000000"/>
                  </a:outerShdw>
                  <a:reflection stA="0" endPos="0" fadeDir="0" sx="0" sy="0"/>
                </a:effectLst>
              </a:rPr>
              <a:t>-</a:t>
            </a:r>
            <a:r>
              <a:rPr lang="zh-CN" altLang="zh-CN" dirty="0">
                <a:effectLst>
                  <a:glow>
                    <a:srgbClr val="000000"/>
                  </a:glow>
                  <a:outerShdw sx="0" sy="0">
                    <a:srgbClr val="000000"/>
                  </a:outerShdw>
                  <a:reflection stA="0" endPos="0" fadeDir="0" sx="0" sy="0"/>
                </a:effectLst>
              </a:rPr>
              <a:t>网络层实现的功能</a:t>
            </a:r>
          </a:p>
          <a:p>
            <a:pPr lvl="0" fontAlgn="base"/>
            <a:r>
              <a:rPr lang="zh-CN" altLang="zh-CN" dirty="0">
                <a:effectLst>
                  <a:glow>
                    <a:srgbClr val="000000"/>
                  </a:glow>
                  <a:outerShdw sx="0" sy="0">
                    <a:srgbClr val="000000"/>
                  </a:outerShdw>
                  <a:reflection stA="0" endPos="0" fadeDir="0" sx="0" sy="0"/>
                </a:effectLst>
              </a:rPr>
              <a:t>网络畅通的条件</a:t>
            </a:r>
          </a:p>
          <a:p>
            <a:pPr lvl="0" fontAlgn="base"/>
            <a:r>
              <a:rPr lang="zh-CN" altLang="zh-CN" dirty="0">
                <a:effectLst>
                  <a:glow>
                    <a:srgbClr val="000000"/>
                  </a:glow>
                  <a:outerShdw sx="0" sy="0">
                    <a:srgbClr val="000000"/>
                  </a:outerShdw>
                  <a:reflection stA="0" endPos="0" fadeDir="0" sx="0" sy="0"/>
                </a:effectLst>
              </a:rPr>
              <a:t>静态路由</a:t>
            </a:r>
          </a:p>
          <a:p>
            <a:pPr lvl="0" fontAlgn="base"/>
            <a:r>
              <a:rPr lang="zh-CN" altLang="zh-CN" dirty="0">
                <a:effectLst>
                  <a:glow>
                    <a:srgbClr val="000000"/>
                  </a:glow>
                  <a:outerShdw sx="0" sy="0">
                    <a:srgbClr val="000000"/>
                  </a:outerShdw>
                  <a:reflection stA="0" endPos="0" fadeDir="0" sx="0" sy="0"/>
                </a:effectLst>
              </a:rPr>
              <a:t>路由汇总</a:t>
            </a:r>
          </a:p>
          <a:p>
            <a:pPr lvl="0" fontAlgn="base"/>
            <a:r>
              <a:rPr lang="zh-CN" altLang="zh-CN" dirty="0">
                <a:effectLst>
                  <a:glow>
                    <a:srgbClr val="000000"/>
                  </a:glow>
                  <a:outerShdw sx="0" sy="0">
                    <a:srgbClr val="000000"/>
                  </a:outerShdw>
                  <a:reflection stA="0" endPos="0" fadeDir="0" sx="0" sy="0"/>
                </a:effectLst>
              </a:rPr>
              <a:t>默认路由</a:t>
            </a:r>
          </a:p>
          <a:p>
            <a:pPr lvl="0" fontAlgn="base"/>
            <a:r>
              <a:rPr lang="en-US" altLang="zh-CN" dirty="0">
                <a:effectLst>
                  <a:glow>
                    <a:srgbClr val="000000"/>
                  </a:glow>
                  <a:outerShdw sx="0" sy="0">
                    <a:srgbClr val="000000"/>
                  </a:outerShdw>
                  <a:reflection stA="0" endPos="0" fadeDir="0" sx="0" sy="0"/>
                </a:effectLst>
              </a:rPr>
              <a:t>Windows</a:t>
            </a:r>
            <a:r>
              <a:rPr lang="zh-CN" altLang="zh-CN" dirty="0">
                <a:effectLst>
                  <a:glow>
                    <a:srgbClr val="000000"/>
                  </a:glow>
                  <a:outerShdw sx="0" sy="0">
                    <a:srgbClr val="000000"/>
                  </a:outerShdw>
                  <a:reflection stA="0" endPos="0" fadeDir="0" sx="0" sy="0"/>
                </a:effectLst>
              </a:rPr>
              <a:t>上的路由表和默认路由</a:t>
            </a:r>
          </a:p>
          <a:p>
            <a:pPr lvl="0" fontAlgn="base"/>
            <a:r>
              <a:rPr lang="zh-CN" altLang="zh-CN" dirty="0">
                <a:effectLst>
                  <a:glow>
                    <a:srgbClr val="000000"/>
                  </a:glow>
                  <a:outerShdw sx="0" sy="0">
                    <a:srgbClr val="000000"/>
                  </a:outerShdw>
                  <a:reflection stA="0" endPos="0" fadeDir="0" sx="0" sy="0"/>
                </a:effectLst>
              </a:rPr>
              <a:t>什么是动态路由</a:t>
            </a:r>
          </a:p>
          <a:p>
            <a:r>
              <a:rPr lang="en-US" altLang="zh-CN" dirty="0"/>
              <a:t>RIP</a:t>
            </a:r>
            <a:r>
              <a:rPr lang="zh-CN" altLang="zh-CN" dirty="0"/>
              <a:t>协议和</a:t>
            </a:r>
            <a:r>
              <a:rPr lang="en-US" altLang="zh-CN" dirty="0"/>
              <a:t>OSPF</a:t>
            </a:r>
            <a:r>
              <a:rPr lang="zh-CN" altLang="zh-CN" dirty="0"/>
              <a:t>协议</a:t>
            </a:r>
            <a:endParaRPr lang="zh-CN" altLang="zh-CN" dirty="0">
              <a:effectLst>
                <a:glow>
                  <a:srgbClr val="000000"/>
                </a:glow>
                <a:outerShdw sx="0" sy="0">
                  <a:srgbClr val="000000"/>
                </a:outerShdw>
                <a:reflection stA="0" endPos="0" fadeDir="0" sx="0" sy="0"/>
              </a:effectLst>
            </a:endParaRPr>
          </a:p>
        </p:txBody>
      </p:sp>
    </p:spTree>
    <p:extLst>
      <p:ext uri="{BB962C8B-B14F-4D97-AF65-F5344CB8AC3E}">
        <p14:creationId xmlns:p14="http://schemas.microsoft.com/office/powerpoint/2010/main" val="253475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6.4.6</a:t>
            </a:r>
            <a:r>
              <a:rPr lang="zh-CN" altLang="zh-CN" dirty="0"/>
              <a:t>使用默认路由和路由汇总简化路由表</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4421"/>
            <a:ext cx="9252520" cy="6050963"/>
          </a:xfrm>
          <a:prstGeom prst="rect">
            <a:avLst/>
          </a:prstGeom>
          <a:noFill/>
          <a:ln>
            <a:noFill/>
          </a:ln>
        </p:spPr>
      </p:pic>
    </p:spTree>
    <p:extLst>
      <p:ext uri="{BB962C8B-B14F-4D97-AF65-F5344CB8AC3E}">
        <p14:creationId xmlns:p14="http://schemas.microsoft.com/office/powerpoint/2010/main" val="3877086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6.4.7Windows</a:t>
            </a:r>
            <a:r>
              <a:rPr lang="zh-CN" altLang="zh-CN"/>
              <a:t>上的默认路由和网关</a:t>
            </a:r>
          </a:p>
        </p:txBody>
      </p:sp>
      <p:sp>
        <p:nvSpPr>
          <p:cNvPr id="3" name="内容占位符 2"/>
          <p:cNvSpPr>
            <a:spLocks noGrp="1"/>
          </p:cNvSpPr>
          <p:nvPr>
            <p:ph idx="1"/>
          </p:nvPr>
        </p:nvSpPr>
        <p:spPr>
          <a:xfrm>
            <a:off x="246159" y="836712"/>
            <a:ext cx="8229600" cy="4525963"/>
          </a:xfrm>
        </p:spPr>
        <p:txBody>
          <a:bodyPr/>
          <a:lstStyle/>
          <a:p>
            <a:r>
              <a:rPr lang="zh-CN" altLang="zh-CN" dirty="0"/>
              <a:t>计算机也有路由表，我们可以在</a:t>
            </a:r>
            <a:r>
              <a:rPr lang="en-US" altLang="zh-CN" dirty="0"/>
              <a:t>Windows</a:t>
            </a:r>
            <a:r>
              <a:rPr lang="zh-CN" altLang="zh-CN" dirty="0"/>
              <a:t>操作系统上运行</a:t>
            </a:r>
            <a:r>
              <a:rPr lang="en-US" altLang="zh-CN" dirty="0"/>
              <a:t>route print</a:t>
            </a:r>
            <a:r>
              <a:rPr lang="zh-CN" altLang="zh-CN" dirty="0"/>
              <a:t>显示</a:t>
            </a:r>
            <a:r>
              <a:rPr lang="en-US" altLang="zh-CN" dirty="0"/>
              <a:t>Windows</a:t>
            </a:r>
            <a:r>
              <a:rPr lang="zh-CN" altLang="zh-CN" dirty="0"/>
              <a:t>操作系统上的路由表，也可以运行</a:t>
            </a:r>
            <a:r>
              <a:rPr lang="en-US" altLang="zh-CN" dirty="0" err="1"/>
              <a:t>netstat</a:t>
            </a:r>
            <a:r>
              <a:rPr lang="en-US" altLang="zh-CN" dirty="0"/>
              <a:t> –r</a:t>
            </a:r>
            <a:r>
              <a:rPr lang="zh-CN" altLang="zh-CN" dirty="0"/>
              <a:t>显示</a:t>
            </a:r>
            <a:r>
              <a:rPr lang="en-US" altLang="zh-CN" dirty="0"/>
              <a:t>Windows</a:t>
            </a:r>
            <a:r>
              <a:rPr lang="zh-CN" altLang="zh-CN" dirty="0"/>
              <a:t>操作系统上的路由表。</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4584" y="836712"/>
            <a:ext cx="10903721" cy="5904656"/>
          </a:xfrm>
          <a:prstGeom prst="rect">
            <a:avLst/>
          </a:prstGeom>
          <a:noFill/>
          <a:ln>
            <a:noFill/>
          </a:ln>
        </p:spPr>
      </p:pic>
    </p:spTree>
    <p:extLst>
      <p:ext uri="{BB962C8B-B14F-4D97-AF65-F5344CB8AC3E}">
        <p14:creationId xmlns:p14="http://schemas.microsoft.com/office/powerpoint/2010/main" val="197685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查看</a:t>
            </a:r>
            <a:r>
              <a:rPr lang="en-US" altLang="zh-CN" dirty="0"/>
              <a:t>Windows</a:t>
            </a:r>
            <a:r>
              <a:rPr lang="zh-CN" altLang="en-US" dirty="0"/>
              <a:t>上的路由表</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8534" y="1412776"/>
            <a:ext cx="6447619" cy="4514286"/>
          </a:xfrm>
          <a:prstGeom prst="rect">
            <a:avLst/>
          </a:prstGeom>
          <a:noFill/>
          <a:ln>
            <a:noFill/>
          </a:ln>
        </p:spPr>
      </p:pic>
    </p:spTree>
    <p:extLst>
      <p:ext uri="{BB962C8B-B14F-4D97-AF65-F5344CB8AC3E}">
        <p14:creationId xmlns:p14="http://schemas.microsoft.com/office/powerpoint/2010/main" val="487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在</a:t>
            </a:r>
            <a:r>
              <a:rPr lang="en-US" altLang="zh-CN" dirty="0"/>
              <a:t>Windows</a:t>
            </a:r>
            <a:r>
              <a:rPr lang="zh-CN" altLang="en-US" dirty="0"/>
              <a:t>上添加默认路由</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764704"/>
            <a:ext cx="6912768" cy="5760640"/>
          </a:xfrm>
          <a:prstGeom prst="rect">
            <a:avLst/>
          </a:prstGeom>
          <a:noFill/>
          <a:ln>
            <a:noFill/>
          </a:ln>
        </p:spPr>
      </p:pic>
    </p:spTree>
    <p:extLst>
      <p:ext uri="{BB962C8B-B14F-4D97-AF65-F5344CB8AC3E}">
        <p14:creationId xmlns:p14="http://schemas.microsoft.com/office/powerpoint/2010/main" val="1643431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在</a:t>
            </a:r>
            <a:r>
              <a:rPr lang="en-US" altLang="zh-CN" dirty="0"/>
              <a:t>Web</a:t>
            </a:r>
            <a:r>
              <a:rPr lang="zh-CN" altLang="en-US" dirty="0"/>
              <a:t>服务器上需要添加到内网的路由</a:t>
            </a:r>
          </a:p>
        </p:txBody>
      </p:sp>
      <p:sp>
        <p:nvSpPr>
          <p:cNvPr id="3" name="内容占位符 2"/>
          <p:cNvSpPr>
            <a:spLocks noGrp="1"/>
          </p:cNvSpPr>
          <p:nvPr>
            <p:ph idx="1"/>
          </p:nvPr>
        </p:nvSpPr>
        <p:spPr>
          <a:xfrm>
            <a:off x="432685" y="786063"/>
            <a:ext cx="8229600" cy="4525963"/>
          </a:xfrm>
        </p:spPr>
        <p:txBody>
          <a:bodyPr/>
          <a:lstStyle/>
          <a:p>
            <a:r>
              <a:rPr lang="zh-CN" altLang="en-US" dirty="0"/>
              <a:t>添加到某个网段的路由</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3978" y="1412776"/>
            <a:ext cx="8660892" cy="2520280"/>
          </a:xfrm>
          <a:prstGeom prst="rect">
            <a:avLst/>
          </a:prstGeom>
          <a:noFill/>
          <a:ln>
            <a:noFill/>
          </a:ln>
        </p:spPr>
      </p:pic>
      <p:pic>
        <p:nvPicPr>
          <p:cNvPr id="5" name="图片 4"/>
          <p:cNvPicPr/>
          <p:nvPr/>
        </p:nvPicPr>
        <p:blipFill>
          <a:blip r:embed="rId3"/>
          <a:stretch>
            <a:fillRect/>
          </a:stretch>
        </p:blipFill>
        <p:spPr>
          <a:xfrm>
            <a:off x="1802808" y="3716847"/>
            <a:ext cx="6840760" cy="1837015"/>
          </a:xfrm>
          <a:prstGeom prst="rect">
            <a:avLst/>
          </a:prstGeom>
        </p:spPr>
      </p:pic>
      <p:sp>
        <p:nvSpPr>
          <p:cNvPr id="6" name="矩形 5"/>
          <p:cNvSpPr/>
          <p:nvPr/>
        </p:nvSpPr>
        <p:spPr>
          <a:xfrm>
            <a:off x="539552" y="5795699"/>
            <a:ext cx="7416824" cy="656590"/>
          </a:xfrm>
          <a:prstGeom prst="rect">
            <a:avLst/>
          </a:prstGeom>
        </p:spPr>
        <p:txBody>
          <a:bodyPr wrap="square">
            <a:spAutoFit/>
          </a:bodyPr>
          <a:lstStyle/>
          <a:p>
            <a:pPr indent="266700" algn="just">
              <a:lnSpc>
                <a:spcPts val="1600"/>
              </a:lnSpc>
              <a:spcBef>
                <a:spcPts val="600"/>
              </a:spcBef>
              <a:spcAft>
                <a:spcPts val="600"/>
              </a:spcAft>
            </a:pPr>
            <a:r>
              <a:rPr lang="zh-CN" altLang="zh-CN" kern="100" dirty="0">
                <a:latin typeface="Times New Roman" panose="02020603050405020304" pitchFamily="18" charset="0"/>
              </a:rPr>
              <a:t>如果想删除到</a:t>
            </a:r>
            <a:r>
              <a:rPr lang="en-US" altLang="zh-CN" kern="100" dirty="0">
                <a:latin typeface="Times New Roman" panose="02020603050405020304" pitchFamily="18" charset="0"/>
              </a:rPr>
              <a:t>172.16.0.0 255.255.255.0</a:t>
            </a:r>
            <a:r>
              <a:rPr lang="zh-CN" altLang="zh-CN" kern="100" dirty="0">
                <a:latin typeface="Times New Roman" panose="02020603050405020304" pitchFamily="18" charset="0"/>
              </a:rPr>
              <a:t>网段的路由，指向以下命令。</a:t>
            </a:r>
          </a:p>
          <a:p>
            <a:pPr indent="266700" algn="just">
              <a:lnSpc>
                <a:spcPts val="1600"/>
              </a:lnSpc>
              <a:spcBef>
                <a:spcPts val="600"/>
              </a:spcBef>
              <a:spcAft>
                <a:spcPts val="600"/>
              </a:spcAft>
            </a:pPr>
            <a:r>
              <a:rPr lang="en-US" altLang="zh-CN" kern="100" dirty="0">
                <a:latin typeface="Times New Roman" panose="02020603050405020304" pitchFamily="18" charset="0"/>
              </a:rPr>
              <a:t>route delete 172.16.0.0 mask 255.255.255.0</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3289907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6.5</a:t>
            </a:r>
            <a:r>
              <a:rPr lang="zh-CN" altLang="zh-CN" dirty="0"/>
              <a:t>网络排错案例</a:t>
            </a:r>
            <a:endParaRPr lang="zh-CN" altLang="en-US" dirty="0"/>
          </a:p>
        </p:txBody>
      </p:sp>
      <p:sp>
        <p:nvSpPr>
          <p:cNvPr id="3" name="内容占位符 2"/>
          <p:cNvSpPr>
            <a:spLocks noGrp="1"/>
          </p:cNvSpPr>
          <p:nvPr>
            <p:ph idx="1"/>
          </p:nvPr>
        </p:nvSpPr>
        <p:spPr>
          <a:xfrm>
            <a:off x="395536" y="980728"/>
            <a:ext cx="8229600" cy="4525963"/>
          </a:xfrm>
        </p:spPr>
        <p:txBody>
          <a:bodyPr/>
          <a:lstStyle/>
          <a:p>
            <a:r>
              <a:rPr lang="zh-CN" altLang="en-US" dirty="0"/>
              <a:t>在石家庄</a:t>
            </a:r>
            <a:endParaRPr lang="en-US" altLang="zh-CN" dirty="0"/>
          </a:p>
          <a:p>
            <a:endParaRPr lang="zh-CN" altLang="en-US" dirty="0"/>
          </a:p>
        </p:txBody>
      </p:sp>
      <p:pic>
        <p:nvPicPr>
          <p:cNvPr id="5" name="图片 4"/>
          <p:cNvPicPr>
            <a:picLocks noChangeAspect="1"/>
          </p:cNvPicPr>
          <p:nvPr/>
        </p:nvPicPr>
        <p:blipFill>
          <a:blip r:embed="rId2"/>
          <a:stretch>
            <a:fillRect/>
          </a:stretch>
        </p:blipFill>
        <p:spPr>
          <a:xfrm>
            <a:off x="0" y="1772816"/>
            <a:ext cx="9077325" cy="4652392"/>
          </a:xfrm>
          <a:prstGeom prst="rect">
            <a:avLst/>
          </a:prstGeom>
        </p:spPr>
      </p:pic>
    </p:spTree>
    <p:extLst>
      <p:ext uri="{BB962C8B-B14F-4D97-AF65-F5344CB8AC3E}">
        <p14:creationId xmlns:p14="http://schemas.microsoft.com/office/powerpoint/2010/main" val="3490944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6.5.2</a:t>
            </a:r>
            <a:r>
              <a:rPr lang="zh-CN" altLang="zh-CN" dirty="0"/>
              <a:t>计算机网关也很重要</a:t>
            </a:r>
            <a:endParaRPr lang="zh-CN" altLang="en-US" dirty="0"/>
          </a:p>
        </p:txBody>
      </p:sp>
      <p:sp>
        <p:nvSpPr>
          <p:cNvPr id="3" name="内容占位符 2"/>
          <p:cNvSpPr>
            <a:spLocks noGrp="1"/>
          </p:cNvSpPr>
          <p:nvPr>
            <p:ph idx="1"/>
          </p:nvPr>
        </p:nvSpPr>
        <p:spPr>
          <a:xfrm>
            <a:off x="395536" y="908720"/>
            <a:ext cx="8229600" cy="4525963"/>
          </a:xfrm>
        </p:spPr>
        <p:txBody>
          <a:bodyPr/>
          <a:lstStyle/>
          <a:p>
            <a:r>
              <a:rPr lang="zh-CN" altLang="en-US" dirty="0"/>
              <a:t>某单位网络故障</a:t>
            </a:r>
            <a:endParaRPr lang="en-US" altLang="zh-CN" dirty="0"/>
          </a:p>
          <a:p>
            <a:r>
              <a:rPr lang="zh-CN" altLang="en-US" dirty="0"/>
              <a:t>办公室计算机不能和机房服务器通信</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365070"/>
            <a:ext cx="7653536" cy="3384376"/>
          </a:xfrm>
          <a:prstGeom prst="rect">
            <a:avLst/>
          </a:prstGeom>
          <a:noFill/>
          <a:ln>
            <a:noFill/>
          </a:ln>
        </p:spPr>
      </p:pic>
    </p:spTree>
    <p:extLst>
      <p:ext uri="{BB962C8B-B14F-4D97-AF65-F5344CB8AC3E}">
        <p14:creationId xmlns:p14="http://schemas.microsoft.com/office/powerpoint/2010/main" val="2122410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a:t>
            </a:r>
            <a:r>
              <a:rPr lang="zh-CN" altLang="zh-CN" dirty="0"/>
              <a:t>动态路由</a:t>
            </a:r>
            <a:r>
              <a:rPr lang="en-US" altLang="zh-CN" dirty="0"/>
              <a:t>-RIP</a:t>
            </a:r>
            <a:r>
              <a:rPr lang="zh-CN" altLang="zh-CN" dirty="0"/>
              <a:t>协议</a:t>
            </a:r>
            <a:endParaRPr lang="zh-CN" altLang="en-US" dirty="0"/>
          </a:p>
        </p:txBody>
      </p:sp>
      <p:sp>
        <p:nvSpPr>
          <p:cNvPr id="3" name="内容占位符 2"/>
          <p:cNvSpPr>
            <a:spLocks noGrp="1"/>
          </p:cNvSpPr>
          <p:nvPr>
            <p:ph idx="1"/>
          </p:nvPr>
        </p:nvSpPr>
        <p:spPr>
          <a:xfrm>
            <a:off x="208112" y="908720"/>
            <a:ext cx="8748464" cy="5472608"/>
          </a:xfrm>
        </p:spPr>
        <p:txBody>
          <a:bodyPr>
            <a:normAutofit/>
          </a:bodyPr>
          <a:lstStyle/>
          <a:p>
            <a:r>
              <a:rPr lang="en-US" altLang="zh-CN" b="1" dirty="0"/>
              <a:t>6.6.1 RIP</a:t>
            </a:r>
            <a:r>
              <a:rPr lang="zh-CN" altLang="zh-CN" b="1" dirty="0"/>
              <a:t>协议</a:t>
            </a:r>
          </a:p>
          <a:p>
            <a:r>
              <a:rPr lang="en-US" altLang="zh-CN" b="1" dirty="0"/>
              <a:t>6.6.2 RIP</a:t>
            </a:r>
            <a:r>
              <a:rPr lang="zh-CN" altLang="zh-CN" b="1" dirty="0"/>
              <a:t>协议工作原理</a:t>
            </a:r>
          </a:p>
          <a:p>
            <a:r>
              <a:rPr lang="en-US" altLang="zh-CN" b="1" dirty="0"/>
              <a:t>6.6.3</a:t>
            </a:r>
            <a:r>
              <a:rPr lang="zh-CN" altLang="zh-CN" b="1" dirty="0"/>
              <a:t>在路由器上配置</a:t>
            </a:r>
            <a:r>
              <a:rPr lang="en-US" altLang="zh-CN" b="1" dirty="0"/>
              <a:t>RIP</a:t>
            </a:r>
            <a:r>
              <a:rPr lang="zh-CN" altLang="zh-CN" b="1" dirty="0"/>
              <a:t>协议</a:t>
            </a:r>
          </a:p>
          <a:p>
            <a:r>
              <a:rPr lang="en-US" altLang="zh-CN" b="1" dirty="0"/>
              <a:t>6.6.4</a:t>
            </a:r>
            <a:r>
              <a:rPr lang="zh-CN" altLang="zh-CN" b="1" dirty="0"/>
              <a:t>查看路由表 </a:t>
            </a:r>
          </a:p>
          <a:p>
            <a:r>
              <a:rPr lang="en-US" altLang="zh-CN" b="1" dirty="0"/>
              <a:t>6.6.5</a:t>
            </a:r>
            <a:r>
              <a:rPr lang="zh-CN" altLang="zh-CN" b="1" dirty="0"/>
              <a:t>观察</a:t>
            </a:r>
            <a:r>
              <a:rPr lang="en-US" altLang="zh-CN" b="1" dirty="0"/>
              <a:t>RIP</a:t>
            </a:r>
            <a:r>
              <a:rPr lang="zh-CN" altLang="zh-CN" b="1" dirty="0"/>
              <a:t>协议路由更新活动</a:t>
            </a:r>
          </a:p>
          <a:p>
            <a:r>
              <a:rPr lang="en-US" altLang="zh-CN" b="1" dirty="0"/>
              <a:t>6.6.6</a:t>
            </a:r>
            <a:r>
              <a:rPr lang="zh-CN" altLang="zh-CN" b="1" dirty="0"/>
              <a:t>测试</a:t>
            </a:r>
            <a:r>
              <a:rPr lang="en-US" altLang="zh-CN" b="1" dirty="0"/>
              <a:t>RIP</a:t>
            </a:r>
            <a:r>
              <a:rPr lang="zh-CN" altLang="zh-CN" b="1" dirty="0"/>
              <a:t>协议健壮性</a:t>
            </a:r>
          </a:p>
          <a:p>
            <a:r>
              <a:rPr lang="en-US" altLang="zh-CN" b="1" dirty="0"/>
              <a:t>6.6.7 RIP</a:t>
            </a:r>
            <a:r>
              <a:rPr lang="zh-CN" altLang="zh-CN" b="1" dirty="0"/>
              <a:t>协议排错</a:t>
            </a:r>
          </a:p>
          <a:p>
            <a:r>
              <a:rPr lang="en-US" altLang="zh-CN" b="1" dirty="0"/>
              <a:t>6.6.8RIP</a:t>
            </a:r>
            <a:r>
              <a:rPr lang="zh-CN" altLang="zh-CN" b="1" dirty="0"/>
              <a:t>协议数据包报文格式</a:t>
            </a:r>
          </a:p>
          <a:p>
            <a:endParaRPr lang="zh-CN" altLang="en-US" dirty="0"/>
          </a:p>
        </p:txBody>
      </p:sp>
    </p:spTree>
    <p:extLst>
      <p:ext uri="{BB962C8B-B14F-4D97-AF65-F5344CB8AC3E}">
        <p14:creationId xmlns:p14="http://schemas.microsoft.com/office/powerpoint/2010/main" val="3805572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6.6.1 </a:t>
            </a:r>
            <a:r>
              <a:rPr lang="zh-CN" altLang="en-US" dirty="0"/>
              <a:t>介绍</a:t>
            </a:r>
            <a:r>
              <a:rPr lang="en-US" altLang="zh-CN" dirty="0"/>
              <a:t>RIP</a:t>
            </a:r>
            <a:r>
              <a:rPr lang="zh-CN" altLang="zh-CN" dirty="0"/>
              <a:t>协议</a:t>
            </a:r>
          </a:p>
        </p:txBody>
      </p:sp>
      <p:sp>
        <p:nvSpPr>
          <p:cNvPr id="3" name="内容占位符 2"/>
          <p:cNvSpPr>
            <a:spLocks noGrp="1"/>
          </p:cNvSpPr>
          <p:nvPr>
            <p:ph idx="1"/>
          </p:nvPr>
        </p:nvSpPr>
        <p:spPr>
          <a:xfrm>
            <a:off x="395536" y="1124744"/>
            <a:ext cx="8229600" cy="5328592"/>
          </a:xfrm>
        </p:spPr>
        <p:txBody>
          <a:bodyPr>
            <a:normAutofit/>
          </a:bodyPr>
          <a:lstStyle/>
          <a:p>
            <a:r>
              <a:rPr lang="zh-CN" altLang="zh-CN" dirty="0"/>
              <a:t>路由信息协议</a:t>
            </a:r>
            <a:r>
              <a:rPr lang="en-US" altLang="zh-CN" dirty="0"/>
              <a:t>RIP</a:t>
            </a:r>
            <a:r>
              <a:rPr lang="zh-CN" altLang="zh-CN" dirty="0"/>
              <a:t>（</a:t>
            </a:r>
            <a:r>
              <a:rPr lang="en-US" altLang="zh-CN" dirty="0"/>
              <a:t>Routing Information Protocol</a:t>
            </a:r>
            <a:r>
              <a:rPr lang="zh-CN" altLang="zh-CN" dirty="0"/>
              <a:t>）是一个真正的距离矢量路由选择协议。</a:t>
            </a:r>
            <a:endParaRPr lang="en-US" altLang="zh-CN" dirty="0"/>
          </a:p>
          <a:p>
            <a:r>
              <a:rPr lang="zh-CN" altLang="zh-CN" dirty="0"/>
              <a:t>它每隔</a:t>
            </a:r>
            <a:r>
              <a:rPr lang="en-US" altLang="zh-CN" dirty="0"/>
              <a:t>30</a:t>
            </a:r>
            <a:r>
              <a:rPr lang="zh-CN" altLang="zh-CN" dirty="0"/>
              <a:t>秒就送出自己完整的路由表到所有激活的接口。</a:t>
            </a:r>
            <a:endParaRPr lang="en-US" altLang="zh-CN" dirty="0"/>
          </a:p>
          <a:p>
            <a:r>
              <a:rPr lang="en-US" altLang="zh-CN" dirty="0"/>
              <a:t>RIP</a:t>
            </a:r>
            <a:r>
              <a:rPr lang="zh-CN" altLang="zh-CN" dirty="0"/>
              <a:t>协议选择最佳路径的标准就是跳数，认为到达目标网络经过的路由器最少的路径就是最佳路径。</a:t>
            </a:r>
            <a:endParaRPr lang="en-US" altLang="zh-CN" dirty="0"/>
          </a:p>
          <a:p>
            <a:r>
              <a:rPr lang="zh-CN" altLang="zh-CN" dirty="0"/>
              <a:t>默认它所允许的最大跳数为</a:t>
            </a:r>
            <a:r>
              <a:rPr lang="en-US" altLang="zh-CN" dirty="0"/>
              <a:t>15</a:t>
            </a:r>
            <a:r>
              <a:rPr lang="zh-CN" altLang="zh-CN" dirty="0"/>
              <a:t>跳，也就是说</a:t>
            </a:r>
            <a:r>
              <a:rPr lang="en-US" altLang="zh-CN" dirty="0"/>
              <a:t>16</a:t>
            </a:r>
            <a:r>
              <a:rPr lang="zh-CN" altLang="zh-CN" dirty="0"/>
              <a:t>跳的距离将被认为是不可达的。</a:t>
            </a:r>
            <a:endParaRPr lang="en-US" altLang="zh-CN" dirty="0"/>
          </a:p>
          <a:p>
            <a:r>
              <a:rPr lang="zh-CN" altLang="zh-CN" dirty="0"/>
              <a:t>在小型网络中，</a:t>
            </a:r>
            <a:r>
              <a:rPr lang="en-US" altLang="zh-CN" dirty="0"/>
              <a:t>RIP</a:t>
            </a:r>
            <a:r>
              <a:rPr lang="zh-CN" altLang="zh-CN" dirty="0"/>
              <a:t>会运转良好，但是对于使用慢速</a:t>
            </a:r>
            <a:r>
              <a:rPr lang="en-US" altLang="zh-CN" dirty="0"/>
              <a:t>WAN</a:t>
            </a:r>
            <a:r>
              <a:rPr lang="zh-CN" altLang="zh-CN" dirty="0"/>
              <a:t>连接的大型网络或者安装有大量路由器的网络来说，它的效率就很低了。</a:t>
            </a:r>
          </a:p>
        </p:txBody>
      </p:sp>
    </p:spTree>
    <p:extLst>
      <p:ext uri="{BB962C8B-B14F-4D97-AF65-F5344CB8AC3E}">
        <p14:creationId xmlns:p14="http://schemas.microsoft.com/office/powerpoint/2010/main" val="35062671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6.6.2 RIP</a:t>
            </a:r>
            <a:r>
              <a:rPr lang="zh-CN" altLang="zh-CN" dirty="0"/>
              <a:t>协议工作原理</a:t>
            </a:r>
            <a:endParaRPr lang="zh-CN" altLang="en-US" dirty="0"/>
          </a:p>
        </p:txBody>
      </p:sp>
      <p:sp>
        <p:nvSpPr>
          <p:cNvPr id="3" name="内容占位符 2"/>
          <p:cNvSpPr>
            <a:spLocks noGrp="1"/>
          </p:cNvSpPr>
          <p:nvPr>
            <p:ph idx="1"/>
          </p:nvPr>
        </p:nvSpPr>
        <p:spPr>
          <a:xfrm>
            <a:off x="395536" y="908720"/>
            <a:ext cx="8229600" cy="4525963"/>
          </a:xfrm>
        </p:spPr>
        <p:txBody>
          <a:bodyPr/>
          <a:lstStyle/>
          <a:p>
            <a:r>
              <a:rPr lang="zh-CN" altLang="en-US" dirty="0"/>
              <a:t>举例说明 </a:t>
            </a:r>
            <a:r>
              <a:rPr lang="en-US" altLang="zh-CN" dirty="0"/>
              <a:t>192.168.10.0/24</a:t>
            </a:r>
            <a:r>
              <a:rPr lang="zh-CN" altLang="en-US" dirty="0"/>
              <a:t>网段如何通过</a:t>
            </a:r>
            <a:r>
              <a:rPr lang="en-US" altLang="zh-CN" dirty="0"/>
              <a:t>RIP</a:t>
            </a:r>
            <a:r>
              <a:rPr lang="zh-CN" altLang="en-US" dirty="0"/>
              <a:t>协议通告给网络中的其他路由器的。</a:t>
            </a:r>
            <a:endParaRPr lang="en-US" altLang="zh-CN" dirty="0"/>
          </a:p>
          <a:p>
            <a:r>
              <a:rPr lang="zh-CN" altLang="en-US" dirty="0"/>
              <a:t>如果学到到一个网段有两条路径，只保留最佳路径。</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36912"/>
            <a:ext cx="8856984" cy="3888432"/>
          </a:xfrm>
          <a:prstGeom prst="rect">
            <a:avLst/>
          </a:prstGeom>
          <a:noFill/>
          <a:ln>
            <a:noFill/>
          </a:ln>
        </p:spPr>
      </p:pic>
    </p:spTree>
    <p:extLst>
      <p:ext uri="{BB962C8B-B14F-4D97-AF65-F5344CB8AC3E}">
        <p14:creationId xmlns:p14="http://schemas.microsoft.com/office/powerpoint/2010/main" val="238856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6.1路由-网络层实现的功能</a:t>
            </a:r>
          </a:p>
        </p:txBody>
      </p:sp>
      <p:sp>
        <p:nvSpPr>
          <p:cNvPr id="3" name="内容占位符 2"/>
          <p:cNvSpPr>
            <a:spLocks noGrp="1"/>
          </p:cNvSpPr>
          <p:nvPr>
            <p:ph idx="1"/>
          </p:nvPr>
        </p:nvSpPr>
        <p:spPr>
          <a:xfrm>
            <a:off x="323528" y="908720"/>
            <a:ext cx="8229600" cy="4525963"/>
          </a:xfrm>
        </p:spPr>
        <p:txBody>
          <a:bodyPr>
            <a:noAutofit/>
          </a:bodyPr>
          <a:lstStyle/>
          <a:p>
            <a:r>
              <a:rPr lang="zh-CN" altLang="zh-CN" sz="2400" dirty="0"/>
              <a:t>网络层功能就是给传输层协议提供简单灵活的、无连接的、尽最大努力交付的数据包服务。</a:t>
            </a:r>
            <a:endParaRPr lang="en-US" altLang="zh-CN" sz="2400" dirty="0"/>
          </a:p>
          <a:p>
            <a:r>
              <a:rPr lang="zh-CN" altLang="zh-CN" sz="2400" dirty="0"/>
              <a:t>通俗一点来讲，网络中的路由器为每一个数据包单独的选择转发路径，网络层不提供服务质量的承诺</a:t>
            </a:r>
            <a:r>
              <a:rPr lang="zh-CN" altLang="en-US" sz="2400" dirty="0"/>
              <a:t>。</a:t>
            </a:r>
            <a:endParaRPr lang="en-US" altLang="zh-CN" sz="2400" dirty="0"/>
          </a:p>
          <a:p>
            <a:r>
              <a:rPr lang="zh-CN" altLang="zh-CN" sz="2400" dirty="0"/>
              <a:t>也就说路由器直接丢弃传输过程中出错的数据包，如果网络中待发的数据包太多，路由器处理不了就直接丢弃，路由器也不判断数据包是否重复，也不确保数据包按发送顺序到达终点。</a:t>
            </a:r>
            <a:endParaRPr lang="zh-CN" altLang="en-US" sz="2400" dirty="0"/>
          </a:p>
        </p:txBody>
      </p:sp>
    </p:spTree>
    <p:extLst>
      <p:ext uri="{BB962C8B-B14F-4D97-AF65-F5344CB8AC3E}">
        <p14:creationId xmlns:p14="http://schemas.microsoft.com/office/powerpoint/2010/main" val="3355271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6.6.3</a:t>
            </a:r>
            <a:r>
              <a:rPr lang="zh-CN" altLang="zh-CN" dirty="0"/>
              <a:t>在路由器上配置</a:t>
            </a:r>
            <a:r>
              <a:rPr lang="en-US" altLang="zh-CN" dirty="0"/>
              <a:t>RIP</a:t>
            </a:r>
            <a:r>
              <a:rPr lang="zh-CN" altLang="zh-CN" dirty="0"/>
              <a:t>协议</a:t>
            </a:r>
            <a:endParaRPr lang="zh-CN" altLang="en-US" dirty="0"/>
          </a:p>
        </p:txBody>
      </p:sp>
      <p:sp>
        <p:nvSpPr>
          <p:cNvPr id="3" name="内容占位符 2"/>
          <p:cNvSpPr>
            <a:spLocks noGrp="1"/>
          </p:cNvSpPr>
          <p:nvPr>
            <p:ph idx="1"/>
          </p:nvPr>
        </p:nvSpPr>
        <p:spPr/>
        <p:txBody>
          <a:bodyPr/>
          <a:lstStyle/>
          <a:p>
            <a:r>
              <a:rPr lang="zh-CN" altLang="en-US" dirty="0"/>
              <a:t>实验环境</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7504" y="2132856"/>
            <a:ext cx="8928992" cy="3312368"/>
          </a:xfrm>
          <a:prstGeom prst="rect">
            <a:avLst/>
          </a:prstGeom>
          <a:noFill/>
          <a:ln>
            <a:noFill/>
          </a:ln>
        </p:spPr>
      </p:pic>
    </p:spTree>
    <p:extLst>
      <p:ext uri="{BB962C8B-B14F-4D97-AF65-F5344CB8AC3E}">
        <p14:creationId xmlns:p14="http://schemas.microsoft.com/office/powerpoint/2010/main" val="3850615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在</a:t>
            </a:r>
            <a:r>
              <a:rPr lang="en-US" altLang="zh-CN" dirty="0"/>
              <a:t>R1</a:t>
            </a:r>
            <a:r>
              <a:rPr lang="zh-CN" altLang="en-US" dirty="0"/>
              <a:t>上的配置</a:t>
            </a:r>
          </a:p>
        </p:txBody>
      </p:sp>
      <p:sp>
        <p:nvSpPr>
          <p:cNvPr id="3" name="内容占位符 2"/>
          <p:cNvSpPr>
            <a:spLocks noGrp="1"/>
          </p:cNvSpPr>
          <p:nvPr>
            <p:ph idx="1"/>
          </p:nvPr>
        </p:nvSpPr>
        <p:spPr/>
        <p:txBody>
          <a:bodyPr>
            <a:normAutofit/>
          </a:bodyPr>
          <a:lstStyle/>
          <a:p>
            <a:r>
              <a:rPr lang="en-US" altLang="zh-CN" sz="2000" dirty="0"/>
              <a:t>R1#config t</a:t>
            </a:r>
            <a:endParaRPr lang="zh-CN" altLang="zh-CN" sz="2000" dirty="0"/>
          </a:p>
          <a:p>
            <a:r>
              <a:rPr lang="en-US" altLang="zh-CN" sz="2000" dirty="0"/>
              <a:t>Enter configuration commands, one per line.  End with CNTL/Z.</a:t>
            </a:r>
            <a:endParaRPr lang="zh-CN" altLang="zh-CN" sz="2000" dirty="0"/>
          </a:p>
          <a:p>
            <a:r>
              <a:rPr lang="en-US" altLang="zh-CN" sz="2000" dirty="0"/>
              <a:t>R1(</a:t>
            </a:r>
            <a:r>
              <a:rPr lang="en-US" altLang="zh-CN" sz="2000" dirty="0" err="1"/>
              <a:t>config</a:t>
            </a:r>
            <a:r>
              <a:rPr lang="en-US" altLang="zh-CN" sz="2000" dirty="0"/>
              <a:t>)#router rip</a:t>
            </a:r>
            <a:endParaRPr lang="zh-CN" altLang="zh-CN" sz="2000" dirty="0"/>
          </a:p>
          <a:p>
            <a:r>
              <a:rPr lang="en-US" altLang="zh-CN" sz="2000" dirty="0"/>
              <a:t>R1(</a:t>
            </a:r>
            <a:r>
              <a:rPr lang="en-US" altLang="zh-CN" sz="2000" dirty="0" err="1"/>
              <a:t>config</a:t>
            </a:r>
            <a:r>
              <a:rPr lang="en-US" altLang="zh-CN" sz="2000" dirty="0"/>
              <a:t>-router)#network 192.168.0.0</a:t>
            </a:r>
            <a:endParaRPr lang="zh-CN" altLang="zh-CN" sz="2000" dirty="0"/>
          </a:p>
          <a:p>
            <a:r>
              <a:rPr lang="en-US" altLang="zh-CN" sz="2000" dirty="0"/>
              <a:t>R1(</a:t>
            </a:r>
            <a:r>
              <a:rPr lang="en-US" altLang="zh-CN" sz="2000" dirty="0" err="1"/>
              <a:t>config</a:t>
            </a:r>
            <a:r>
              <a:rPr lang="en-US" altLang="zh-CN" sz="2000" dirty="0"/>
              <a:t>-router)#network 192.168.1.0</a:t>
            </a:r>
            <a:endParaRPr lang="zh-CN" altLang="zh-CN" sz="2000" dirty="0"/>
          </a:p>
          <a:p>
            <a:r>
              <a:rPr lang="en-US" altLang="zh-CN" sz="2000" dirty="0"/>
              <a:t>R1(</a:t>
            </a:r>
            <a:r>
              <a:rPr lang="en-US" altLang="zh-CN" sz="2000" dirty="0" err="1"/>
              <a:t>config</a:t>
            </a:r>
            <a:r>
              <a:rPr lang="en-US" altLang="zh-CN" sz="2000" dirty="0"/>
              <a:t>-router)#network 192.168.4.0</a:t>
            </a:r>
            <a:endParaRPr lang="zh-CN" altLang="zh-CN" sz="2000" dirty="0"/>
          </a:p>
          <a:p>
            <a:r>
              <a:rPr lang="en-US" altLang="zh-CN" sz="2000" dirty="0"/>
              <a:t>R1(</a:t>
            </a:r>
            <a:r>
              <a:rPr lang="en-US" altLang="zh-CN" sz="2000" dirty="0" err="1"/>
              <a:t>config</a:t>
            </a:r>
            <a:r>
              <a:rPr lang="en-US" altLang="zh-CN" sz="2000" dirty="0"/>
              <a:t>-router)#version 2</a:t>
            </a:r>
            <a:endParaRPr lang="zh-CN" altLang="zh-CN" sz="2000" dirty="0"/>
          </a:p>
        </p:txBody>
      </p:sp>
    </p:spTree>
    <p:extLst>
      <p:ext uri="{BB962C8B-B14F-4D97-AF65-F5344CB8AC3E}">
        <p14:creationId xmlns:p14="http://schemas.microsoft.com/office/powerpoint/2010/main" val="2392537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network</a:t>
            </a:r>
            <a:r>
              <a:rPr lang="zh-CN" altLang="en-US" dirty="0"/>
              <a:t>的应该怎么写</a:t>
            </a:r>
          </a:p>
        </p:txBody>
      </p:sp>
      <p:sp>
        <p:nvSpPr>
          <p:cNvPr id="3" name="内容占位符 2"/>
          <p:cNvSpPr>
            <a:spLocks noGrp="1"/>
          </p:cNvSpPr>
          <p:nvPr>
            <p:ph idx="1"/>
          </p:nvPr>
        </p:nvSpPr>
        <p:spPr/>
        <p:txBody>
          <a:bodyPr/>
          <a:lstStyle/>
          <a:p>
            <a:r>
              <a:rPr lang="zh-CN" altLang="en-US" dirty="0"/>
              <a:t>就要看接口属于哪个网络，多个接口属于同一个网段（按</a:t>
            </a:r>
            <a:r>
              <a:rPr lang="en-US" altLang="zh-CN" dirty="0"/>
              <a:t>A</a:t>
            </a:r>
            <a:r>
              <a:rPr lang="zh-CN" altLang="en-US" dirty="0"/>
              <a:t>、</a:t>
            </a:r>
            <a:r>
              <a:rPr lang="en-US" altLang="zh-CN" dirty="0"/>
              <a:t>B</a:t>
            </a:r>
            <a:r>
              <a:rPr lang="zh-CN" altLang="en-US" dirty="0"/>
              <a:t>、</a:t>
            </a:r>
            <a:r>
              <a:rPr lang="en-US" altLang="zh-CN" dirty="0"/>
              <a:t>C</a:t>
            </a:r>
            <a:r>
              <a:rPr lang="zh-CN" altLang="en-US" dirty="0"/>
              <a:t>分类），只需写一个。</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583005" y="2245572"/>
            <a:ext cx="4464496" cy="1728192"/>
          </a:xfrm>
          <a:prstGeom prst="rect">
            <a:avLst/>
          </a:prstGeom>
          <a:noFill/>
          <a:ln>
            <a:noFill/>
          </a:ln>
        </p:spPr>
      </p:pic>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7112" y="4689649"/>
            <a:ext cx="4513431" cy="1691679"/>
          </a:xfrm>
          <a:prstGeom prst="rect">
            <a:avLst/>
          </a:prstGeom>
          <a:noFill/>
          <a:ln>
            <a:noFill/>
          </a:ln>
        </p:spPr>
      </p:pic>
      <p:sp>
        <p:nvSpPr>
          <p:cNvPr id="7" name="矩形 6"/>
          <p:cNvSpPr/>
          <p:nvPr/>
        </p:nvSpPr>
        <p:spPr>
          <a:xfrm>
            <a:off x="27112" y="2709559"/>
            <a:ext cx="4572000" cy="800219"/>
          </a:xfrm>
          <a:prstGeom prst="rect">
            <a:avLst/>
          </a:prstGeom>
        </p:spPr>
        <p:txBody>
          <a:bodyPr>
            <a:spAutoFit/>
          </a:bodyPr>
          <a:lstStyle/>
          <a:p>
            <a:pPr indent="226695">
              <a:spcBef>
                <a:spcPts val="600"/>
              </a:spcBef>
              <a:spcAft>
                <a:spcPts val="600"/>
              </a:spcAft>
            </a:pPr>
            <a:r>
              <a:rPr lang="en-US" altLang="zh-CN" dirty="0">
                <a:latin typeface="Cambria" panose="02040503050406030204" pitchFamily="18" charset="0"/>
                <a:ea typeface="楷体_GB2312"/>
                <a:cs typeface="Times New Roman" panose="02020603050405020304" pitchFamily="18" charset="0"/>
              </a:rPr>
              <a:t>RA(</a:t>
            </a:r>
            <a:r>
              <a:rPr lang="en-US" altLang="zh-CN" dirty="0" err="1">
                <a:latin typeface="Cambria" panose="02040503050406030204" pitchFamily="18" charset="0"/>
                <a:ea typeface="楷体_GB2312"/>
                <a:cs typeface="Times New Roman" panose="02020603050405020304" pitchFamily="18" charset="0"/>
              </a:rPr>
              <a:t>config</a:t>
            </a:r>
            <a:r>
              <a:rPr lang="en-US" altLang="zh-CN" dirty="0">
                <a:latin typeface="Cambria" panose="02040503050406030204" pitchFamily="18" charset="0"/>
                <a:ea typeface="楷体_GB2312"/>
                <a:cs typeface="Times New Roman" panose="02020603050405020304" pitchFamily="18" charset="0"/>
              </a:rPr>
              <a:t>-router)#network 172.16.0.0</a:t>
            </a:r>
            <a:endParaRPr lang="zh-CN" altLang="zh-CN" dirty="0">
              <a:latin typeface="Cambria" panose="02040503050406030204" pitchFamily="18" charset="0"/>
              <a:ea typeface="楷体_GB2312"/>
              <a:cs typeface="Times New Roman" panose="02020603050405020304" pitchFamily="18" charset="0"/>
            </a:endParaRPr>
          </a:p>
          <a:p>
            <a:pPr indent="226695">
              <a:spcBef>
                <a:spcPts val="600"/>
              </a:spcBef>
              <a:spcAft>
                <a:spcPts val="600"/>
              </a:spcAft>
            </a:pPr>
            <a:r>
              <a:rPr lang="en-US" altLang="zh-CN" dirty="0">
                <a:latin typeface="Cambria" panose="02040503050406030204" pitchFamily="18" charset="0"/>
                <a:ea typeface="楷体_GB2312"/>
                <a:cs typeface="Times New Roman" panose="02020603050405020304" pitchFamily="18" charset="0"/>
              </a:rPr>
              <a:t>RA(</a:t>
            </a:r>
            <a:r>
              <a:rPr lang="en-US" altLang="zh-CN" dirty="0" err="1">
                <a:latin typeface="Cambria" panose="02040503050406030204" pitchFamily="18" charset="0"/>
                <a:ea typeface="楷体_GB2312"/>
                <a:cs typeface="Times New Roman" panose="02020603050405020304" pitchFamily="18" charset="0"/>
              </a:rPr>
              <a:t>config</a:t>
            </a:r>
            <a:r>
              <a:rPr lang="en-US" altLang="zh-CN" dirty="0">
                <a:latin typeface="Cambria" panose="02040503050406030204" pitchFamily="18" charset="0"/>
                <a:ea typeface="楷体_GB2312"/>
                <a:cs typeface="Times New Roman" panose="02020603050405020304" pitchFamily="18" charset="0"/>
              </a:rPr>
              <a:t>-router)#network 192.168.10.0</a:t>
            </a:r>
            <a:endParaRPr lang="zh-CN" altLang="zh-CN" sz="1800" dirty="0">
              <a:effectLst/>
              <a:latin typeface="Cambria" panose="02040503050406030204" pitchFamily="18" charset="0"/>
              <a:ea typeface="楷体_GB2312"/>
              <a:cs typeface="Times New Roman" panose="02020603050405020304" pitchFamily="18" charset="0"/>
            </a:endParaRPr>
          </a:p>
        </p:txBody>
      </p:sp>
      <p:sp>
        <p:nvSpPr>
          <p:cNvPr id="8" name="矩形 7"/>
          <p:cNvSpPr/>
          <p:nvPr/>
        </p:nvSpPr>
        <p:spPr>
          <a:xfrm>
            <a:off x="4475501" y="5250597"/>
            <a:ext cx="4572000" cy="800219"/>
          </a:xfrm>
          <a:prstGeom prst="rect">
            <a:avLst/>
          </a:prstGeom>
        </p:spPr>
        <p:txBody>
          <a:bodyPr>
            <a:spAutoFit/>
          </a:bodyPr>
          <a:lstStyle/>
          <a:p>
            <a:pPr indent="226695">
              <a:spcBef>
                <a:spcPts val="600"/>
              </a:spcBef>
              <a:spcAft>
                <a:spcPts val="600"/>
              </a:spcAft>
            </a:pPr>
            <a:r>
              <a:rPr lang="en-US" altLang="zh-CN" dirty="0">
                <a:latin typeface="Cambria" panose="02040503050406030204" pitchFamily="18" charset="0"/>
                <a:ea typeface="楷体_GB2312"/>
                <a:cs typeface="Times New Roman" panose="02020603050405020304" pitchFamily="18" charset="0"/>
              </a:rPr>
              <a:t>RA(</a:t>
            </a:r>
            <a:r>
              <a:rPr lang="en-US" altLang="zh-CN" dirty="0" err="1">
                <a:latin typeface="Cambria" panose="02040503050406030204" pitchFamily="18" charset="0"/>
                <a:ea typeface="楷体_GB2312"/>
                <a:cs typeface="Times New Roman" panose="02020603050405020304" pitchFamily="18" charset="0"/>
              </a:rPr>
              <a:t>config</a:t>
            </a:r>
            <a:r>
              <a:rPr lang="en-US" altLang="zh-CN" dirty="0">
                <a:latin typeface="Cambria" panose="02040503050406030204" pitchFamily="18" charset="0"/>
                <a:ea typeface="楷体_GB2312"/>
                <a:cs typeface="Times New Roman" panose="02020603050405020304" pitchFamily="18" charset="0"/>
              </a:rPr>
              <a:t>-router)#network 172.16.0.0</a:t>
            </a:r>
            <a:endParaRPr lang="zh-CN" altLang="zh-CN" dirty="0">
              <a:latin typeface="Cambria" panose="02040503050406030204" pitchFamily="18" charset="0"/>
              <a:ea typeface="楷体_GB2312"/>
              <a:cs typeface="Times New Roman" panose="02020603050405020304" pitchFamily="18" charset="0"/>
            </a:endParaRPr>
          </a:p>
          <a:p>
            <a:pPr indent="226695">
              <a:spcBef>
                <a:spcPts val="600"/>
              </a:spcBef>
              <a:spcAft>
                <a:spcPts val="600"/>
              </a:spcAft>
            </a:pPr>
            <a:r>
              <a:rPr lang="en-US" altLang="zh-CN" dirty="0">
                <a:latin typeface="Cambria" panose="02040503050406030204" pitchFamily="18" charset="0"/>
                <a:ea typeface="楷体_GB2312"/>
                <a:cs typeface="Times New Roman" panose="02020603050405020304" pitchFamily="18" charset="0"/>
              </a:rPr>
              <a:t>RA(</a:t>
            </a:r>
            <a:r>
              <a:rPr lang="en-US" altLang="zh-CN" dirty="0" err="1">
                <a:latin typeface="Cambria" panose="02040503050406030204" pitchFamily="18" charset="0"/>
                <a:ea typeface="楷体_GB2312"/>
                <a:cs typeface="Times New Roman" panose="02020603050405020304" pitchFamily="18" charset="0"/>
              </a:rPr>
              <a:t>config</a:t>
            </a:r>
            <a:r>
              <a:rPr lang="en-US" altLang="zh-CN" dirty="0">
                <a:latin typeface="Cambria" panose="02040503050406030204" pitchFamily="18" charset="0"/>
                <a:ea typeface="楷体_GB2312"/>
                <a:cs typeface="Times New Roman" panose="02020603050405020304" pitchFamily="18" charset="0"/>
              </a:rPr>
              <a:t>-router)#network 172.17. 0.0</a:t>
            </a:r>
            <a:endParaRPr lang="zh-CN" altLang="zh-CN" sz="1800" dirty="0">
              <a:effectLst/>
              <a:latin typeface="Cambria" panose="020405030504060302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3488456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6.6.4</a:t>
            </a:r>
            <a:r>
              <a:rPr lang="zh-CN" altLang="zh-CN" dirty="0"/>
              <a:t>查看路由表 </a:t>
            </a:r>
            <a:endParaRPr lang="zh-CN" altLang="en-US" dirty="0"/>
          </a:p>
        </p:txBody>
      </p:sp>
      <p:sp>
        <p:nvSpPr>
          <p:cNvPr id="3" name="内容占位符 2"/>
          <p:cNvSpPr>
            <a:spLocks noGrp="1"/>
          </p:cNvSpPr>
          <p:nvPr>
            <p:ph idx="1"/>
          </p:nvPr>
        </p:nvSpPr>
        <p:spPr>
          <a:xfrm>
            <a:off x="467544" y="836712"/>
            <a:ext cx="8568952" cy="6021288"/>
          </a:xfrm>
        </p:spPr>
        <p:txBody>
          <a:bodyPr>
            <a:normAutofit/>
          </a:bodyPr>
          <a:lstStyle/>
          <a:p>
            <a:r>
              <a:rPr lang="en-US" altLang="zh-CN" dirty="0"/>
              <a:t>R3#show </a:t>
            </a:r>
            <a:r>
              <a:rPr lang="en-US" altLang="zh-CN" dirty="0" err="1"/>
              <a:t>ip</a:t>
            </a:r>
            <a:r>
              <a:rPr lang="en-US" altLang="zh-CN" dirty="0"/>
              <a:t> route</a:t>
            </a:r>
            <a:endParaRPr lang="zh-CN" altLang="zh-CN" dirty="0"/>
          </a:p>
          <a:p>
            <a:r>
              <a:rPr lang="en-US" altLang="zh-CN" dirty="0"/>
              <a:t>R    192.168.4.0/24 [120/2] via 192.168.6.1, 00:00:08, Serial2/0</a:t>
            </a:r>
            <a:endParaRPr lang="zh-CN" altLang="zh-CN" dirty="0"/>
          </a:p>
          <a:p>
            <a:r>
              <a:rPr lang="en-US" altLang="zh-CN" dirty="0"/>
              <a:t>                    [120/2] via 192.168.2.1, 00:00:02, Serial2/1</a:t>
            </a:r>
            <a:endParaRPr lang="zh-CN" altLang="zh-CN" dirty="0"/>
          </a:p>
          <a:p>
            <a:r>
              <a:rPr lang="en-US" altLang="zh-CN" dirty="0"/>
              <a:t>R    192.168.5.0/24 [120/1] via 192.168.6.1, 00:00:08, Serial2/0</a:t>
            </a:r>
            <a:endParaRPr lang="zh-CN" altLang="zh-CN" dirty="0"/>
          </a:p>
          <a:p>
            <a:r>
              <a:rPr lang="en-US" altLang="zh-CN" dirty="0"/>
              <a:t>C    192.168.6.0/24 is directly connected, Serial2/0</a:t>
            </a:r>
            <a:endParaRPr lang="zh-CN" altLang="zh-CN" dirty="0"/>
          </a:p>
          <a:p>
            <a:r>
              <a:rPr lang="en-US" altLang="zh-CN" dirty="0"/>
              <a:t>R    192.168.0.0/24 [120/2] via 192.168.2.1, 00:00:02, Serial2/1</a:t>
            </a:r>
            <a:endParaRPr lang="zh-CN" altLang="zh-CN" dirty="0"/>
          </a:p>
          <a:p>
            <a:r>
              <a:rPr lang="en-US" altLang="zh-CN" dirty="0"/>
              <a:t>R    192.168.1.0/24 [120/1] via 192.168.2.1, 00:00:02, Serial2/1</a:t>
            </a:r>
            <a:endParaRPr lang="zh-CN" altLang="zh-CN" dirty="0"/>
          </a:p>
          <a:p>
            <a:r>
              <a:rPr lang="en-US" altLang="zh-CN" dirty="0"/>
              <a:t>C    192.168.2.0/24 is directly connected, Serial2/1</a:t>
            </a:r>
            <a:endParaRPr lang="zh-CN" altLang="zh-CN" dirty="0"/>
          </a:p>
          <a:p>
            <a:r>
              <a:rPr lang="en-US" altLang="zh-CN" dirty="0"/>
              <a:t>C    192.168.3.0/24 is directly connected, FastEthernet0/0</a:t>
            </a:r>
            <a:endParaRPr lang="zh-CN" altLang="zh-CN" dirty="0"/>
          </a:p>
        </p:txBody>
      </p:sp>
    </p:spTree>
    <p:extLst>
      <p:ext uri="{BB962C8B-B14F-4D97-AF65-F5344CB8AC3E}">
        <p14:creationId xmlns:p14="http://schemas.microsoft.com/office/powerpoint/2010/main" val="1962978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路由条目的详细说明</a:t>
            </a:r>
            <a:endParaRPr lang="zh-CN" altLang="en-US" dirty="0"/>
          </a:p>
        </p:txBody>
      </p:sp>
      <p:sp>
        <p:nvSpPr>
          <p:cNvPr id="3" name="内容占位符 2"/>
          <p:cNvSpPr>
            <a:spLocks noGrp="1"/>
          </p:cNvSpPr>
          <p:nvPr>
            <p:ph idx="1"/>
          </p:nvPr>
        </p:nvSpPr>
        <p:spPr>
          <a:xfrm>
            <a:off x="395536" y="2636214"/>
            <a:ext cx="8229600" cy="4221088"/>
          </a:xfrm>
        </p:spPr>
        <p:txBody>
          <a:bodyPr>
            <a:normAutofit/>
          </a:bodyPr>
          <a:lstStyle/>
          <a:p>
            <a:r>
              <a:rPr lang="zh-CN" altLang="zh-CN" dirty="0"/>
              <a:t>管理距离是指一种路由协议的路由可信度。每一种路由协议按可靠性从高到低，依次分配一个信任等级，这个信任等级就叫管理距离（</a:t>
            </a:r>
            <a:r>
              <a:rPr lang="en-US" altLang="zh-CN" dirty="0"/>
              <a:t>administrative distance</a:t>
            </a:r>
            <a:r>
              <a:rPr lang="zh-CN" altLang="zh-CN" dirty="0"/>
              <a:t>，缩写：</a:t>
            </a:r>
            <a:r>
              <a:rPr lang="en-US" altLang="zh-CN" dirty="0"/>
              <a:t>AD</a:t>
            </a:r>
            <a:r>
              <a:rPr lang="zh-CN" altLang="zh-CN" dirty="0"/>
              <a:t>）。</a:t>
            </a:r>
          </a:p>
          <a:p>
            <a:r>
              <a:rPr lang="en-US" altLang="zh-CN" dirty="0"/>
              <a:t>AD</a:t>
            </a:r>
            <a:r>
              <a:rPr lang="zh-CN" altLang="zh-CN" dirty="0"/>
              <a:t>值越低，则它的优先级越高。 一个管理距离是一个从</a:t>
            </a:r>
            <a:r>
              <a:rPr lang="en-US" altLang="zh-CN" dirty="0"/>
              <a:t>0-255</a:t>
            </a:r>
            <a:r>
              <a:rPr lang="zh-CN" altLang="zh-CN" dirty="0"/>
              <a:t>的整数值，</a:t>
            </a:r>
            <a:r>
              <a:rPr lang="en-US" altLang="zh-CN" dirty="0"/>
              <a:t>0</a:t>
            </a:r>
            <a:r>
              <a:rPr lang="zh-CN" altLang="zh-CN" dirty="0"/>
              <a:t>是最可信赖的，而</a:t>
            </a:r>
            <a:r>
              <a:rPr lang="en-US" altLang="zh-CN" dirty="0"/>
              <a:t>255</a:t>
            </a:r>
            <a:r>
              <a:rPr lang="zh-CN" altLang="zh-CN" dirty="0"/>
              <a:t>则意味着不会有业务量通过这个路由。</a:t>
            </a:r>
          </a:p>
          <a:p>
            <a:r>
              <a:rPr lang="zh-CN" altLang="zh-CN" dirty="0"/>
              <a:t>默认情况下的管理距离值</a:t>
            </a:r>
            <a:r>
              <a:rPr lang="zh-CN" altLang="en-US" dirty="0"/>
              <a:t>：</a:t>
            </a:r>
            <a:r>
              <a:rPr lang="zh-CN" altLang="zh-CN" dirty="0"/>
              <a:t>直连接口</a:t>
            </a:r>
            <a:r>
              <a:rPr lang="en-US" altLang="zh-CN" dirty="0"/>
              <a:t> 0 </a:t>
            </a:r>
            <a:r>
              <a:rPr lang="zh-CN" altLang="en-US" dirty="0"/>
              <a:t>，</a:t>
            </a:r>
            <a:r>
              <a:rPr lang="zh-CN" altLang="zh-CN" dirty="0"/>
              <a:t>静态路由</a:t>
            </a:r>
            <a:r>
              <a:rPr lang="en-US" altLang="zh-CN" dirty="0"/>
              <a:t> 1</a:t>
            </a:r>
            <a:r>
              <a:rPr lang="zh-CN" altLang="en-US" dirty="0"/>
              <a:t>，</a:t>
            </a:r>
            <a:r>
              <a:rPr lang="en-US" altLang="zh-CN" dirty="0"/>
              <a:t>OSPF 110</a:t>
            </a:r>
            <a:r>
              <a:rPr lang="zh-CN" altLang="en-US" dirty="0"/>
              <a:t>，</a:t>
            </a:r>
            <a:r>
              <a:rPr lang="en-US" altLang="zh-CN" dirty="0"/>
              <a:t>RIP 120</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79512" y="815009"/>
            <a:ext cx="8064896" cy="1640160"/>
          </a:xfrm>
          <a:prstGeom prst="rect">
            <a:avLst/>
          </a:prstGeom>
          <a:noFill/>
          <a:ln>
            <a:noFill/>
          </a:ln>
        </p:spPr>
      </p:pic>
    </p:spTree>
    <p:extLst>
      <p:ext uri="{BB962C8B-B14F-4D97-AF65-F5344CB8AC3E}">
        <p14:creationId xmlns:p14="http://schemas.microsoft.com/office/powerpoint/2010/main" val="7760960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6.6.5</a:t>
            </a:r>
            <a:r>
              <a:rPr lang="zh-CN" altLang="zh-CN" dirty="0"/>
              <a:t>观察</a:t>
            </a:r>
            <a:r>
              <a:rPr lang="en-US" altLang="zh-CN" dirty="0"/>
              <a:t>RIP</a:t>
            </a:r>
            <a:r>
              <a:rPr lang="zh-CN" altLang="zh-CN" dirty="0"/>
              <a:t>协议路由更新活动</a:t>
            </a:r>
            <a:endParaRPr lang="zh-CN" altLang="en-US" dirty="0"/>
          </a:p>
        </p:txBody>
      </p:sp>
      <p:sp>
        <p:nvSpPr>
          <p:cNvPr id="3" name="内容占位符 2"/>
          <p:cNvSpPr>
            <a:spLocks noGrp="1"/>
          </p:cNvSpPr>
          <p:nvPr>
            <p:ph idx="1"/>
          </p:nvPr>
        </p:nvSpPr>
        <p:spPr>
          <a:xfrm>
            <a:off x="395536" y="1124744"/>
            <a:ext cx="8229600" cy="5400600"/>
          </a:xfrm>
        </p:spPr>
        <p:txBody>
          <a:bodyPr>
            <a:normAutofit fontScale="77500" lnSpcReduction="20000"/>
          </a:bodyPr>
          <a:lstStyle/>
          <a:p>
            <a:r>
              <a:rPr lang="zh-CN" altLang="zh-CN" dirty="0"/>
              <a:t>默认情况下</a:t>
            </a:r>
            <a:r>
              <a:rPr lang="en-US" altLang="zh-CN" dirty="0"/>
              <a:t>RIP</a:t>
            </a:r>
            <a:r>
              <a:rPr lang="zh-CN" altLang="zh-CN" dirty="0"/>
              <a:t>协议发送和接收路由更新信息以及构造路由表的细节是不显示的，如果我们想观察</a:t>
            </a:r>
            <a:r>
              <a:rPr lang="en-US" altLang="zh-CN" dirty="0"/>
              <a:t>RIP</a:t>
            </a:r>
            <a:r>
              <a:rPr lang="zh-CN" altLang="zh-CN" dirty="0"/>
              <a:t>协议路由更新的活动，可以输入命令</a:t>
            </a:r>
            <a:r>
              <a:rPr lang="en-US" altLang="zh-CN" dirty="0"/>
              <a:t>debug </a:t>
            </a:r>
            <a:r>
              <a:rPr lang="en-US" altLang="zh-CN" dirty="0" err="1"/>
              <a:t>ip</a:t>
            </a:r>
            <a:r>
              <a:rPr lang="en-US" altLang="zh-CN" dirty="0"/>
              <a:t> rip </a:t>
            </a:r>
            <a:r>
              <a:rPr lang="zh-CN" altLang="zh-CN" dirty="0"/>
              <a:t>命令，输入该命令后将显示发送和接收到的</a:t>
            </a:r>
            <a:r>
              <a:rPr lang="en-US" altLang="zh-CN" dirty="0"/>
              <a:t>RIP</a:t>
            </a:r>
            <a:r>
              <a:rPr lang="zh-CN" altLang="zh-CN" dirty="0"/>
              <a:t>路由更新信息，显示路由器使用了</a:t>
            </a:r>
            <a:r>
              <a:rPr lang="en-US" altLang="zh-CN" dirty="0"/>
              <a:t>RIP</a:t>
            </a:r>
            <a:r>
              <a:rPr lang="zh-CN" altLang="zh-CN" dirty="0"/>
              <a:t>的</a:t>
            </a:r>
            <a:r>
              <a:rPr lang="en-US" altLang="zh-CN" dirty="0"/>
              <a:t>V1</a:t>
            </a:r>
            <a:r>
              <a:rPr lang="zh-CN" altLang="zh-CN" dirty="0"/>
              <a:t>版还是</a:t>
            </a:r>
            <a:r>
              <a:rPr lang="en-US" altLang="zh-CN" dirty="0"/>
              <a:t>V2</a:t>
            </a:r>
            <a:r>
              <a:rPr lang="zh-CN" altLang="zh-CN" dirty="0"/>
              <a:t>版本。可以看到发送路由消息使用的多播地址是</a:t>
            </a:r>
            <a:r>
              <a:rPr lang="en-US" altLang="zh-CN" dirty="0"/>
              <a:t>224.0.0.9</a:t>
            </a:r>
            <a:r>
              <a:rPr lang="zh-CN" altLang="zh-CN" dirty="0"/>
              <a:t>， 输入</a:t>
            </a:r>
            <a:r>
              <a:rPr lang="en-US" altLang="zh-CN" dirty="0" err="1"/>
              <a:t>undebug</a:t>
            </a:r>
            <a:r>
              <a:rPr lang="en-US" altLang="zh-CN" dirty="0"/>
              <a:t> all</a:t>
            </a:r>
            <a:r>
              <a:rPr lang="zh-CN" altLang="zh-CN" dirty="0"/>
              <a:t>关闭所有诊断输出。</a:t>
            </a:r>
          </a:p>
          <a:p>
            <a:r>
              <a:rPr lang="en-US" altLang="zh-CN" dirty="0"/>
              <a:t>R3#debug </a:t>
            </a:r>
            <a:r>
              <a:rPr lang="en-US" altLang="zh-CN" dirty="0" err="1"/>
              <a:t>ip</a:t>
            </a:r>
            <a:r>
              <a:rPr lang="en-US" altLang="zh-CN" dirty="0"/>
              <a:t> rip</a:t>
            </a:r>
            <a:endParaRPr lang="zh-CN" altLang="zh-CN" dirty="0"/>
          </a:p>
          <a:p>
            <a:r>
              <a:rPr lang="en-US" altLang="zh-CN" dirty="0"/>
              <a:t>RIP protocol debugging is on</a:t>
            </a:r>
            <a:endParaRPr lang="zh-CN" altLang="zh-CN" dirty="0"/>
          </a:p>
          <a:p>
            <a:r>
              <a:rPr lang="en-US" altLang="zh-CN" dirty="0"/>
              <a:t>*Mar  1 01:22:52.703: RIP: sending v2 update to 224.0.0.9 via FastEthernet0/0 (192.168.3.1 </a:t>
            </a:r>
            <a:endParaRPr lang="zh-CN" altLang="zh-CN" dirty="0"/>
          </a:p>
          <a:p>
            <a:r>
              <a:rPr lang="en-US" altLang="zh-CN" dirty="0"/>
              <a:t>*Mar  1 01:22:52.703: RIP: build update entries                                     --</a:t>
            </a:r>
            <a:r>
              <a:rPr lang="zh-CN" altLang="zh-CN" dirty="0"/>
              <a:t>更新路由表</a:t>
            </a:r>
          </a:p>
          <a:p>
            <a:r>
              <a:rPr lang="en-US" altLang="zh-CN" dirty="0"/>
              <a:t>*Mar  1 01:22:52.703:   192.168.0.0/24 via 0.0.0.0, metric 3, tag 0</a:t>
            </a:r>
            <a:endParaRPr lang="zh-CN" altLang="zh-CN" dirty="0"/>
          </a:p>
          <a:p>
            <a:r>
              <a:rPr lang="en-US" altLang="zh-CN" dirty="0"/>
              <a:t>*Mar  1 01:22:52.703:   192.168.1.0/24 via 0.0.0.0, metric 2, tag 0</a:t>
            </a:r>
            <a:endParaRPr lang="zh-CN" altLang="zh-CN" dirty="0"/>
          </a:p>
          <a:p>
            <a:r>
              <a:rPr lang="en-US" altLang="zh-CN" dirty="0"/>
              <a:t>*Mar  1 01:22:52.703:   192.168.2.0/24 via 0.0.0.0, metric 1, tag 0</a:t>
            </a:r>
            <a:endParaRPr lang="zh-CN" altLang="zh-CN" dirty="0"/>
          </a:p>
          <a:p>
            <a:r>
              <a:rPr lang="en-US" altLang="zh-CN" dirty="0"/>
              <a:t>*Mar  1 01:22:52.703:   192.168.4.0/24 via 0.0.0.0, metric 3, tag 0</a:t>
            </a:r>
            <a:endParaRPr lang="zh-CN" altLang="zh-CN" dirty="0"/>
          </a:p>
          <a:p>
            <a:endParaRPr lang="zh-CN" altLang="en-US" dirty="0"/>
          </a:p>
        </p:txBody>
      </p:sp>
    </p:spTree>
    <p:extLst>
      <p:ext uri="{BB962C8B-B14F-4D97-AF65-F5344CB8AC3E}">
        <p14:creationId xmlns:p14="http://schemas.microsoft.com/office/powerpoint/2010/main" val="29326978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6.6.6</a:t>
            </a:r>
            <a:r>
              <a:rPr lang="zh-CN" altLang="zh-CN" dirty="0"/>
              <a:t>测试</a:t>
            </a:r>
            <a:r>
              <a:rPr lang="en-US" altLang="zh-CN" dirty="0"/>
              <a:t>RIP</a:t>
            </a:r>
            <a:r>
              <a:rPr lang="zh-CN" altLang="zh-CN" dirty="0"/>
              <a:t>协议健壮性</a:t>
            </a:r>
            <a:endParaRPr lang="zh-CN" altLang="en-US" dirty="0"/>
          </a:p>
        </p:txBody>
      </p:sp>
      <p:sp>
        <p:nvSpPr>
          <p:cNvPr id="3" name="内容占位符 2"/>
          <p:cNvSpPr>
            <a:spLocks noGrp="1"/>
          </p:cNvSpPr>
          <p:nvPr>
            <p:ph idx="1"/>
          </p:nvPr>
        </p:nvSpPr>
        <p:spPr/>
        <p:txBody>
          <a:bodyPr/>
          <a:lstStyle/>
          <a:p>
            <a:r>
              <a:rPr lang="zh-CN" altLang="zh-CN" dirty="0"/>
              <a:t>动态路由协议会随着网络的变化重新生成到各个网络的路由，当最佳路径没有了，就会从备用路径中重新选择一个最佳路径</a:t>
            </a:r>
            <a:endParaRPr lang="zh-CN" altLang="en-US" dirty="0"/>
          </a:p>
        </p:txBody>
      </p:sp>
    </p:spTree>
    <p:extLst>
      <p:ext uri="{BB962C8B-B14F-4D97-AF65-F5344CB8AC3E}">
        <p14:creationId xmlns:p14="http://schemas.microsoft.com/office/powerpoint/2010/main" val="226837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6.6.7 RIP</a:t>
            </a:r>
            <a:r>
              <a:rPr lang="zh-CN" altLang="zh-CN" dirty="0"/>
              <a:t>协议排错</a:t>
            </a:r>
            <a:endParaRPr lang="zh-CN" altLang="en-US" dirty="0"/>
          </a:p>
        </p:txBody>
      </p:sp>
      <p:sp>
        <p:nvSpPr>
          <p:cNvPr id="3" name="内容占位符 2"/>
          <p:cNvSpPr>
            <a:spLocks noGrp="1"/>
          </p:cNvSpPr>
          <p:nvPr>
            <p:ph idx="1"/>
          </p:nvPr>
        </p:nvSpPr>
        <p:spPr/>
        <p:txBody>
          <a:bodyPr/>
          <a:lstStyle/>
          <a:p>
            <a:r>
              <a:rPr lang="zh-CN" altLang="zh-CN" dirty="0"/>
              <a:t>如果网络中的路由配置了</a:t>
            </a:r>
            <a:r>
              <a:rPr lang="en-US" altLang="zh-CN" dirty="0"/>
              <a:t>RIP</a:t>
            </a:r>
            <a:r>
              <a:rPr lang="zh-CN" altLang="zh-CN" dirty="0"/>
              <a:t>协议，但没有从邻居路由器学习到路由，就要测试网络中的直连的路由之间是否能够通信，确保</a:t>
            </a:r>
            <a:r>
              <a:rPr lang="en-US" altLang="zh-CN" dirty="0"/>
              <a:t>IP</a:t>
            </a:r>
            <a:r>
              <a:rPr lang="zh-CN" altLang="zh-CN" dirty="0"/>
              <a:t>地址子网掩码配置正确，路由器使用串口相连，还要确保在</a:t>
            </a:r>
            <a:r>
              <a:rPr lang="en-US" altLang="zh-CN" dirty="0"/>
              <a:t>DCE</a:t>
            </a:r>
            <a:r>
              <a:rPr lang="zh-CN" altLang="zh-CN" dirty="0"/>
              <a:t>端配置了时钟频率。</a:t>
            </a:r>
          </a:p>
          <a:p>
            <a:r>
              <a:rPr lang="zh-CN" altLang="zh-CN" dirty="0"/>
              <a:t>再就是检测</a:t>
            </a:r>
            <a:r>
              <a:rPr lang="en-US" altLang="zh-CN" dirty="0"/>
              <a:t>RIP</a:t>
            </a:r>
            <a:r>
              <a:rPr lang="zh-CN" altLang="zh-CN" dirty="0"/>
              <a:t>协议是否配置正确，网络中的路由最好都使用相同版本的</a:t>
            </a:r>
            <a:r>
              <a:rPr lang="en-US" altLang="zh-CN" dirty="0"/>
              <a:t>RIP</a:t>
            </a:r>
            <a:r>
              <a:rPr lang="zh-CN" altLang="zh-CN" dirty="0"/>
              <a:t>协议，</a:t>
            </a:r>
            <a:r>
              <a:rPr lang="en-US" altLang="zh-CN" dirty="0"/>
              <a:t>Network</a:t>
            </a:r>
            <a:r>
              <a:rPr lang="zh-CN" altLang="zh-CN" dirty="0"/>
              <a:t>命令后面的网段是否正确。</a:t>
            </a:r>
          </a:p>
          <a:p>
            <a:r>
              <a:rPr lang="zh-CN" altLang="zh-CN" dirty="0"/>
              <a:t>查看路由器上的</a:t>
            </a:r>
            <a:r>
              <a:rPr lang="en-US" altLang="zh-CN" dirty="0"/>
              <a:t>RIP</a:t>
            </a:r>
            <a:r>
              <a:rPr lang="zh-CN" altLang="zh-CN" dirty="0"/>
              <a:t>协议配置，输入</a:t>
            </a:r>
            <a:r>
              <a:rPr lang="en-US" altLang="zh-CN" dirty="0"/>
              <a:t>show </a:t>
            </a:r>
            <a:r>
              <a:rPr lang="en-US" altLang="zh-CN" dirty="0" err="1"/>
              <a:t>ip</a:t>
            </a:r>
            <a:r>
              <a:rPr lang="en-US" altLang="zh-CN" dirty="0"/>
              <a:t> protocols</a:t>
            </a:r>
            <a:r>
              <a:rPr lang="zh-CN" altLang="zh-CN" dirty="0"/>
              <a:t>。</a:t>
            </a:r>
          </a:p>
          <a:p>
            <a:endParaRPr lang="zh-CN" altLang="en-US" dirty="0"/>
          </a:p>
        </p:txBody>
      </p:sp>
    </p:spTree>
    <p:extLst>
      <p:ext uri="{BB962C8B-B14F-4D97-AF65-F5344CB8AC3E}">
        <p14:creationId xmlns:p14="http://schemas.microsoft.com/office/powerpoint/2010/main" val="992767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查看运行的</a:t>
            </a:r>
            <a:r>
              <a:rPr lang="en-US" altLang="zh-CN" dirty="0"/>
              <a:t>IP</a:t>
            </a:r>
            <a:r>
              <a:rPr lang="zh-CN" altLang="en-US" dirty="0"/>
              <a:t>协议</a:t>
            </a:r>
          </a:p>
        </p:txBody>
      </p:sp>
      <p:sp>
        <p:nvSpPr>
          <p:cNvPr id="3" name="内容占位符 2"/>
          <p:cNvSpPr>
            <a:spLocks noGrp="1"/>
          </p:cNvSpPr>
          <p:nvPr>
            <p:ph idx="1"/>
          </p:nvPr>
        </p:nvSpPr>
        <p:spPr>
          <a:xfrm>
            <a:off x="323528" y="764704"/>
            <a:ext cx="8229600" cy="5904656"/>
          </a:xfrm>
        </p:spPr>
        <p:txBody>
          <a:bodyPr>
            <a:normAutofit fontScale="92500" lnSpcReduction="20000"/>
          </a:bodyPr>
          <a:lstStyle/>
          <a:p>
            <a:r>
              <a:rPr lang="en-US" altLang="zh-CN" dirty="0"/>
              <a:t>R1#show </a:t>
            </a:r>
            <a:r>
              <a:rPr lang="en-US" altLang="zh-CN" dirty="0" err="1"/>
              <a:t>ip</a:t>
            </a:r>
            <a:r>
              <a:rPr lang="en-US" altLang="zh-CN" dirty="0"/>
              <a:t> protocols</a:t>
            </a:r>
            <a:endParaRPr lang="zh-CN" altLang="zh-CN" dirty="0"/>
          </a:p>
          <a:p>
            <a:r>
              <a:rPr lang="en-US" altLang="zh-CN" dirty="0"/>
              <a:t>Routing Protocol is "rip"</a:t>
            </a:r>
            <a:endParaRPr lang="zh-CN" altLang="zh-CN" dirty="0"/>
          </a:p>
          <a:p>
            <a:r>
              <a:rPr lang="en-US" altLang="zh-CN" dirty="0"/>
              <a:t>Maximum path: 4</a:t>
            </a:r>
            <a:endParaRPr lang="zh-CN" altLang="zh-CN" dirty="0"/>
          </a:p>
          <a:p>
            <a:r>
              <a:rPr lang="en-US" altLang="zh-CN" dirty="0"/>
              <a:t>  Routing for Networks:</a:t>
            </a:r>
            <a:endParaRPr lang="zh-CN" altLang="zh-CN" dirty="0"/>
          </a:p>
          <a:p>
            <a:r>
              <a:rPr lang="en-US" altLang="zh-CN" dirty="0"/>
              <a:t>    192.168.0.0</a:t>
            </a:r>
            <a:endParaRPr lang="zh-CN" altLang="zh-CN" dirty="0"/>
          </a:p>
          <a:p>
            <a:r>
              <a:rPr lang="en-US" altLang="zh-CN" dirty="0"/>
              <a:t>    192.168.1.0</a:t>
            </a:r>
            <a:endParaRPr lang="zh-CN" altLang="zh-CN" dirty="0"/>
          </a:p>
          <a:p>
            <a:r>
              <a:rPr lang="en-US" altLang="zh-CN" dirty="0"/>
              <a:t>    192.168.4.0</a:t>
            </a:r>
            <a:endParaRPr lang="zh-CN" altLang="zh-CN" dirty="0"/>
          </a:p>
          <a:p>
            <a:r>
              <a:rPr lang="en-US" altLang="zh-CN" dirty="0"/>
              <a:t>  Routing Information Sources:</a:t>
            </a:r>
            <a:endParaRPr lang="zh-CN" altLang="zh-CN" dirty="0"/>
          </a:p>
          <a:p>
            <a:r>
              <a:rPr lang="en-US" altLang="zh-CN" dirty="0"/>
              <a:t>    Gateway         Distance      Last Update</a:t>
            </a:r>
            <a:endParaRPr lang="zh-CN" altLang="zh-CN" dirty="0"/>
          </a:p>
          <a:p>
            <a:r>
              <a:rPr lang="en-US" altLang="zh-CN" dirty="0"/>
              <a:t>    192.168.1.2          120      00:00:06</a:t>
            </a:r>
            <a:endParaRPr lang="zh-CN" altLang="zh-CN" dirty="0"/>
          </a:p>
          <a:p>
            <a:r>
              <a:rPr lang="en-US" altLang="zh-CN" dirty="0"/>
              <a:t>    192.168.4.2          120      00:00:23</a:t>
            </a:r>
            <a:endParaRPr lang="zh-CN" altLang="zh-CN" dirty="0"/>
          </a:p>
          <a:p>
            <a:r>
              <a:rPr lang="en-US" altLang="zh-CN" dirty="0"/>
              <a:t>  Distance: (default is 120)</a:t>
            </a:r>
            <a:endParaRPr lang="zh-CN" altLang="zh-CN" dirty="0"/>
          </a:p>
        </p:txBody>
      </p:sp>
    </p:spTree>
    <p:extLst>
      <p:ext uri="{BB962C8B-B14F-4D97-AF65-F5344CB8AC3E}">
        <p14:creationId xmlns:p14="http://schemas.microsoft.com/office/powerpoint/2010/main" val="42798914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6.6.8RIP</a:t>
            </a:r>
            <a:r>
              <a:rPr lang="zh-CN" altLang="zh-CN" dirty="0"/>
              <a:t>协议数据包报文格式</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669360"/>
          </a:xfrm>
          <a:prstGeom prst="rect">
            <a:avLst/>
          </a:prstGeom>
          <a:noFill/>
          <a:ln>
            <a:noFill/>
          </a:ln>
        </p:spPr>
      </p:pic>
    </p:spTree>
    <p:extLst>
      <p:ext uri="{BB962C8B-B14F-4D97-AF65-F5344CB8AC3E}">
        <p14:creationId xmlns:p14="http://schemas.microsoft.com/office/powerpoint/2010/main" val="14694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6.1路由-网络层实现的功能</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872" y="1340768"/>
            <a:ext cx="8496944" cy="4608512"/>
          </a:xfrm>
          <a:prstGeom prst="rect">
            <a:avLst/>
          </a:prstGeom>
          <a:noFill/>
          <a:ln>
            <a:noFill/>
          </a:ln>
        </p:spPr>
      </p:pic>
    </p:spTree>
    <p:extLst>
      <p:ext uri="{BB962C8B-B14F-4D97-AF65-F5344CB8AC3E}">
        <p14:creationId xmlns:p14="http://schemas.microsoft.com/office/powerpoint/2010/main" val="1258327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6.6.8RIP</a:t>
            </a:r>
            <a:r>
              <a:rPr lang="zh-CN" altLang="zh-CN" dirty="0"/>
              <a:t>协议数据包报文格式</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115" y="1124744"/>
            <a:ext cx="8442365" cy="5328592"/>
          </a:xfrm>
          <a:prstGeom prst="rect">
            <a:avLst/>
          </a:prstGeom>
          <a:noFill/>
          <a:ln>
            <a:noFill/>
          </a:ln>
        </p:spPr>
      </p:pic>
    </p:spTree>
    <p:extLst>
      <p:ext uri="{BB962C8B-B14F-4D97-AF65-F5344CB8AC3E}">
        <p14:creationId xmlns:p14="http://schemas.microsoft.com/office/powerpoint/2010/main" val="2182910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6.7</a:t>
            </a:r>
            <a:r>
              <a:rPr lang="zh-CN" altLang="zh-CN" dirty="0"/>
              <a:t>动态路由</a:t>
            </a:r>
            <a:r>
              <a:rPr lang="en-US" altLang="zh-CN" dirty="0"/>
              <a:t>-OSPF</a:t>
            </a:r>
            <a:r>
              <a:rPr lang="zh-CN" altLang="zh-CN" dirty="0"/>
              <a:t>协议</a:t>
            </a:r>
            <a:endParaRPr lang="zh-CN" altLang="en-US" dirty="0"/>
          </a:p>
        </p:txBody>
      </p:sp>
      <p:sp>
        <p:nvSpPr>
          <p:cNvPr id="3" name="内容占位符 2"/>
          <p:cNvSpPr>
            <a:spLocks noGrp="1"/>
          </p:cNvSpPr>
          <p:nvPr>
            <p:ph idx="1"/>
          </p:nvPr>
        </p:nvSpPr>
        <p:spPr/>
        <p:txBody>
          <a:bodyPr/>
          <a:lstStyle/>
          <a:p>
            <a:r>
              <a:rPr lang="en-US" altLang="zh-CN" b="1" dirty="0"/>
              <a:t>6.7.1</a:t>
            </a:r>
            <a:r>
              <a:rPr lang="zh-CN" altLang="zh-CN" b="1" dirty="0"/>
              <a:t>什么是最短路径优先</a:t>
            </a:r>
          </a:p>
          <a:p>
            <a:r>
              <a:rPr lang="en-US" altLang="zh-CN" b="1" dirty="0"/>
              <a:t>6.7.2 OSPF</a:t>
            </a:r>
            <a:r>
              <a:rPr lang="zh-CN" altLang="zh-CN" b="1" dirty="0"/>
              <a:t>术语</a:t>
            </a:r>
          </a:p>
          <a:p>
            <a:r>
              <a:rPr lang="en-US" altLang="zh-CN" b="1" dirty="0"/>
              <a:t>6.7.3OSPF</a:t>
            </a:r>
            <a:r>
              <a:rPr lang="zh-CN" altLang="zh-CN" b="1" dirty="0"/>
              <a:t>协议工作过程</a:t>
            </a:r>
          </a:p>
          <a:p>
            <a:r>
              <a:rPr lang="en-US" altLang="zh-CN" b="1" dirty="0"/>
              <a:t>6.7.4 OSPF</a:t>
            </a:r>
            <a:r>
              <a:rPr lang="zh-CN" altLang="zh-CN" b="1" dirty="0"/>
              <a:t>的</a:t>
            </a:r>
            <a:r>
              <a:rPr lang="en-US" altLang="zh-CN" b="1" dirty="0"/>
              <a:t>5</a:t>
            </a:r>
            <a:r>
              <a:rPr lang="zh-CN" altLang="zh-CN" b="1" dirty="0"/>
              <a:t>种报文</a:t>
            </a:r>
          </a:p>
          <a:p>
            <a:r>
              <a:rPr lang="en-US" altLang="zh-CN" b="1" dirty="0"/>
              <a:t>6.7.5OSPF</a:t>
            </a:r>
            <a:r>
              <a:rPr lang="zh-CN" altLang="zh-CN" b="1" dirty="0"/>
              <a:t>支持多区域</a:t>
            </a:r>
          </a:p>
          <a:p>
            <a:endParaRPr lang="zh-CN" altLang="en-US" dirty="0"/>
          </a:p>
        </p:txBody>
      </p:sp>
    </p:spTree>
    <p:extLst>
      <p:ext uri="{BB962C8B-B14F-4D97-AF65-F5344CB8AC3E}">
        <p14:creationId xmlns:p14="http://schemas.microsoft.com/office/powerpoint/2010/main" val="3978717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6.7.1</a:t>
            </a:r>
            <a:r>
              <a:rPr lang="zh-CN" altLang="zh-CN"/>
              <a:t>什么是最短路径优先</a:t>
            </a:r>
          </a:p>
        </p:txBody>
      </p:sp>
      <p:sp>
        <p:nvSpPr>
          <p:cNvPr id="3" name="内容占位符 2"/>
          <p:cNvSpPr>
            <a:spLocks noGrp="1"/>
          </p:cNvSpPr>
          <p:nvPr>
            <p:ph idx="1"/>
          </p:nvPr>
        </p:nvSpPr>
        <p:spPr>
          <a:xfrm>
            <a:off x="378225" y="908720"/>
            <a:ext cx="8229600" cy="4525963"/>
          </a:xfrm>
        </p:spPr>
        <p:txBody>
          <a:bodyPr/>
          <a:lstStyle/>
          <a:p>
            <a:r>
              <a:rPr lang="zh-CN" altLang="zh-CN" dirty="0"/>
              <a:t>最短路径优先</a:t>
            </a:r>
            <a:r>
              <a:rPr lang="zh-CN" altLang="en-US" dirty="0"/>
              <a:t>示意图</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6556" y="836712"/>
            <a:ext cx="8784976" cy="5688632"/>
          </a:xfrm>
          <a:prstGeom prst="rect">
            <a:avLst/>
          </a:prstGeom>
          <a:noFill/>
          <a:ln>
            <a:noFill/>
          </a:ln>
        </p:spPr>
      </p:pic>
    </p:spTree>
    <p:extLst>
      <p:ext uri="{BB962C8B-B14F-4D97-AF65-F5344CB8AC3E}">
        <p14:creationId xmlns:p14="http://schemas.microsoft.com/office/powerpoint/2010/main" val="1159155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计算最短路径</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8964488" cy="5661248"/>
          </a:xfrm>
          <a:prstGeom prst="rect">
            <a:avLst/>
          </a:prstGeom>
          <a:noFill/>
          <a:ln>
            <a:noFill/>
          </a:ln>
        </p:spPr>
      </p:pic>
    </p:spTree>
    <p:extLst>
      <p:ext uri="{BB962C8B-B14F-4D97-AF65-F5344CB8AC3E}">
        <p14:creationId xmlns:p14="http://schemas.microsoft.com/office/powerpoint/2010/main" val="24171340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6.7.2 OSPF</a:t>
            </a:r>
            <a:r>
              <a:rPr lang="zh-CN" altLang="zh-CN" dirty="0"/>
              <a:t>术语</a:t>
            </a:r>
            <a:endParaRPr lang="zh-CN" altLang="en-US" dirty="0"/>
          </a:p>
        </p:txBody>
      </p:sp>
      <p:sp>
        <p:nvSpPr>
          <p:cNvPr id="3" name="内容占位符 2"/>
          <p:cNvSpPr>
            <a:spLocks noGrp="1"/>
          </p:cNvSpPr>
          <p:nvPr>
            <p:ph idx="1"/>
          </p:nvPr>
        </p:nvSpPr>
        <p:spPr>
          <a:xfrm>
            <a:off x="395536" y="764704"/>
            <a:ext cx="8229600" cy="5904656"/>
          </a:xfrm>
        </p:spPr>
        <p:txBody>
          <a:bodyPr>
            <a:normAutofit fontScale="77500" lnSpcReduction="20000"/>
          </a:bodyPr>
          <a:lstStyle/>
          <a:p>
            <a:r>
              <a:rPr lang="zh-CN" altLang="zh-CN" sz="2300" dirty="0"/>
              <a:t>（</a:t>
            </a:r>
            <a:r>
              <a:rPr lang="en-US" altLang="zh-CN" sz="2300" dirty="0"/>
              <a:t>1</a:t>
            </a:r>
            <a:r>
              <a:rPr lang="zh-CN" altLang="zh-CN" sz="2300" dirty="0"/>
              <a:t>）</a:t>
            </a:r>
            <a:r>
              <a:rPr lang="en-US" altLang="zh-CN" sz="2300" dirty="0"/>
              <a:t>Router-ID</a:t>
            </a:r>
            <a:endParaRPr lang="zh-CN" altLang="zh-CN" sz="2300" dirty="0"/>
          </a:p>
          <a:p>
            <a:pPr lvl="1"/>
            <a:r>
              <a:rPr lang="zh-CN" altLang="zh-CN" dirty="0"/>
              <a:t>网络中运行</a:t>
            </a:r>
            <a:r>
              <a:rPr lang="en-US" altLang="zh-CN" dirty="0"/>
              <a:t>OSPF</a:t>
            </a:r>
            <a:r>
              <a:rPr lang="zh-CN" altLang="zh-CN" dirty="0"/>
              <a:t>协议的路由器都要有一个唯一的标识，这就是</a:t>
            </a:r>
            <a:r>
              <a:rPr lang="en-US" altLang="zh-CN" dirty="0"/>
              <a:t>Router-ID</a:t>
            </a:r>
            <a:r>
              <a:rPr lang="zh-CN" altLang="zh-CN" dirty="0"/>
              <a:t>，并且</a:t>
            </a:r>
            <a:r>
              <a:rPr lang="en-US" altLang="zh-CN" dirty="0"/>
              <a:t>Router-ID</a:t>
            </a:r>
            <a:r>
              <a:rPr lang="zh-CN" altLang="zh-CN" dirty="0"/>
              <a:t>在网络中绝对不可以有重复</a:t>
            </a:r>
            <a:r>
              <a:rPr lang="zh-CN" altLang="en-US" dirty="0"/>
              <a:t>。</a:t>
            </a:r>
            <a:endParaRPr lang="en-US" altLang="zh-CN" dirty="0"/>
          </a:p>
          <a:p>
            <a:r>
              <a:rPr lang="zh-CN" altLang="zh-CN" sz="2300" dirty="0"/>
              <a:t>（</a:t>
            </a:r>
            <a:r>
              <a:rPr lang="en-US" altLang="zh-CN" sz="2300" dirty="0"/>
              <a:t>2</a:t>
            </a:r>
            <a:r>
              <a:rPr lang="zh-CN" altLang="zh-CN" sz="2300" dirty="0"/>
              <a:t>）</a:t>
            </a:r>
            <a:r>
              <a:rPr lang="en-US" altLang="zh-CN" sz="2300" dirty="0"/>
              <a:t>COST</a:t>
            </a:r>
            <a:r>
              <a:rPr lang="zh-CN" altLang="zh-CN" sz="2300" dirty="0"/>
              <a:t>（开销）</a:t>
            </a:r>
          </a:p>
          <a:p>
            <a:pPr lvl="1"/>
            <a:r>
              <a:rPr lang="en-US" altLang="zh-CN" dirty="0"/>
              <a:t>OSPF</a:t>
            </a:r>
            <a:r>
              <a:rPr lang="zh-CN" altLang="zh-CN" dirty="0"/>
              <a:t>协议选择最佳路径的标准是带宽，带宽越高计算出来的开销越低。到达目标网络的各个链路累计开销最低的，就是最佳路径。</a:t>
            </a:r>
            <a:endParaRPr lang="en-US" altLang="zh-CN" dirty="0"/>
          </a:p>
          <a:p>
            <a:r>
              <a:rPr lang="zh-CN" altLang="zh-CN" sz="2300" dirty="0"/>
              <a:t>（</a:t>
            </a:r>
            <a:r>
              <a:rPr lang="en-US" altLang="zh-CN" sz="2300" dirty="0"/>
              <a:t>3</a:t>
            </a:r>
            <a:r>
              <a:rPr lang="zh-CN" altLang="zh-CN" sz="2300" dirty="0"/>
              <a:t>）链路（</a:t>
            </a:r>
            <a:r>
              <a:rPr lang="en-US" altLang="zh-CN" sz="2300" dirty="0"/>
              <a:t>Link</a:t>
            </a:r>
            <a:r>
              <a:rPr lang="zh-CN" altLang="zh-CN" sz="2300" dirty="0"/>
              <a:t>）</a:t>
            </a:r>
          </a:p>
          <a:p>
            <a:pPr lvl="1"/>
            <a:r>
              <a:rPr lang="zh-CN" altLang="zh-CN" dirty="0"/>
              <a:t>就是路由器上的接口，在这里，应该指运行在</a:t>
            </a:r>
            <a:r>
              <a:rPr lang="en-US" altLang="zh-CN" dirty="0"/>
              <a:t>OSPF</a:t>
            </a:r>
            <a:r>
              <a:rPr lang="zh-CN" altLang="zh-CN" dirty="0"/>
              <a:t>进程下的接口。</a:t>
            </a:r>
            <a:endParaRPr lang="en-US" altLang="zh-CN" dirty="0"/>
          </a:p>
          <a:p>
            <a:r>
              <a:rPr lang="zh-CN" altLang="zh-CN" sz="2300" dirty="0"/>
              <a:t>（</a:t>
            </a:r>
            <a:r>
              <a:rPr lang="en-US" altLang="zh-CN" sz="2300" dirty="0"/>
              <a:t>4</a:t>
            </a:r>
            <a:r>
              <a:rPr lang="zh-CN" altLang="zh-CN" sz="2300" dirty="0"/>
              <a:t>）链路状态（</a:t>
            </a:r>
            <a:r>
              <a:rPr lang="en-US" altLang="zh-CN" sz="2300" dirty="0"/>
              <a:t>Link-State</a:t>
            </a:r>
            <a:r>
              <a:rPr lang="zh-CN" altLang="zh-CN" sz="2300" dirty="0"/>
              <a:t>）</a:t>
            </a:r>
          </a:p>
          <a:p>
            <a:pPr lvl="1"/>
            <a:r>
              <a:rPr lang="zh-CN" altLang="zh-CN" sz="2000" dirty="0"/>
              <a:t>链路状态（</a:t>
            </a:r>
            <a:r>
              <a:rPr lang="en-US" altLang="zh-CN" sz="2000" dirty="0"/>
              <a:t>LSA</a:t>
            </a:r>
            <a:r>
              <a:rPr lang="zh-CN" altLang="zh-CN" sz="2000" dirty="0"/>
              <a:t>）</a:t>
            </a:r>
            <a:r>
              <a:rPr lang="zh-CN" altLang="zh-CN" sz="2100" dirty="0"/>
              <a:t>就是</a:t>
            </a:r>
            <a:r>
              <a:rPr lang="en-US" altLang="zh-CN" sz="2100" dirty="0"/>
              <a:t>OSPF</a:t>
            </a:r>
            <a:r>
              <a:rPr lang="zh-CN" altLang="zh-CN" sz="2100" dirty="0"/>
              <a:t>接口上的描述信息，例如接口上的</a:t>
            </a:r>
            <a:r>
              <a:rPr lang="en-US" altLang="zh-CN" sz="2100" dirty="0"/>
              <a:t>IP</a:t>
            </a:r>
            <a:r>
              <a:rPr lang="zh-CN" altLang="zh-CN" sz="2100" dirty="0"/>
              <a:t>地址，子网掩码，网络类型，</a:t>
            </a:r>
            <a:r>
              <a:rPr lang="en-US" altLang="zh-CN" sz="2100" dirty="0"/>
              <a:t>Cost</a:t>
            </a:r>
            <a:r>
              <a:rPr lang="zh-CN" altLang="zh-CN" sz="2100" dirty="0"/>
              <a:t>值等等，</a:t>
            </a:r>
            <a:r>
              <a:rPr lang="en-US" altLang="zh-CN" sz="2100" dirty="0"/>
              <a:t>OSPF</a:t>
            </a:r>
            <a:r>
              <a:rPr lang="zh-CN" altLang="zh-CN" sz="2100" dirty="0"/>
              <a:t>路由器之间交换的并不是路由表，而是链路状态（</a:t>
            </a:r>
            <a:r>
              <a:rPr lang="en-US" altLang="zh-CN" sz="2100" dirty="0"/>
              <a:t>LSA</a:t>
            </a:r>
            <a:r>
              <a:rPr lang="zh-CN" altLang="zh-CN" sz="2100" dirty="0"/>
              <a:t>）</a:t>
            </a:r>
            <a:r>
              <a:rPr lang="zh-CN" altLang="en-US" sz="2100" dirty="0"/>
              <a:t>。</a:t>
            </a:r>
            <a:endParaRPr lang="en-US" altLang="zh-CN" sz="2100" dirty="0"/>
          </a:p>
          <a:p>
            <a:r>
              <a:rPr lang="zh-CN" altLang="zh-CN" sz="2300" dirty="0"/>
              <a:t>（</a:t>
            </a:r>
            <a:r>
              <a:rPr lang="en-US" altLang="zh-CN" sz="2300" dirty="0"/>
              <a:t>5</a:t>
            </a:r>
            <a:r>
              <a:rPr lang="zh-CN" altLang="zh-CN" sz="2300" dirty="0"/>
              <a:t>）邻居（</a:t>
            </a:r>
            <a:r>
              <a:rPr lang="en-US" altLang="zh-CN" sz="2300" dirty="0"/>
              <a:t>Neighbor</a:t>
            </a:r>
            <a:r>
              <a:rPr lang="zh-CN" altLang="zh-CN" sz="2300" dirty="0"/>
              <a:t>）</a:t>
            </a:r>
          </a:p>
          <a:p>
            <a:pPr lvl="1"/>
            <a:r>
              <a:rPr lang="en-US" altLang="zh-CN" sz="2100" dirty="0"/>
              <a:t>OSPF</a:t>
            </a:r>
            <a:r>
              <a:rPr lang="zh-CN" altLang="zh-CN" sz="2100" dirty="0"/>
              <a:t>只有邻接状态才会交换</a:t>
            </a:r>
            <a:r>
              <a:rPr lang="en-US" altLang="zh-CN" sz="2100" dirty="0"/>
              <a:t>LSA</a:t>
            </a:r>
            <a:r>
              <a:rPr lang="zh-CN" altLang="en-US" sz="2100" dirty="0"/>
              <a:t>。</a:t>
            </a:r>
            <a:endParaRPr lang="zh-CN" altLang="zh-CN" dirty="0"/>
          </a:p>
          <a:p>
            <a:pPr lvl="1"/>
            <a:endParaRPr lang="zh-CN" altLang="zh-CN" sz="2100" dirty="0"/>
          </a:p>
          <a:p>
            <a:pPr lvl="1"/>
            <a:endParaRPr lang="zh-CN" altLang="en-US" dirty="0"/>
          </a:p>
        </p:txBody>
      </p:sp>
    </p:spTree>
    <p:extLst>
      <p:ext uri="{BB962C8B-B14F-4D97-AF65-F5344CB8AC3E}">
        <p14:creationId xmlns:p14="http://schemas.microsoft.com/office/powerpoint/2010/main" val="26967404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6.7.3OSPF</a:t>
            </a:r>
            <a:r>
              <a:rPr lang="zh-CN" altLang="zh-CN" dirty="0"/>
              <a:t>协议工作过程</a:t>
            </a:r>
            <a:endParaRPr lang="zh-CN" altLang="en-US" dirty="0"/>
          </a:p>
        </p:txBody>
      </p:sp>
      <p:sp>
        <p:nvSpPr>
          <p:cNvPr id="3" name="内容占位符 2"/>
          <p:cNvSpPr>
            <a:spLocks noGrp="1"/>
          </p:cNvSpPr>
          <p:nvPr>
            <p:ph idx="1"/>
          </p:nvPr>
        </p:nvSpPr>
        <p:spPr/>
        <p:txBody>
          <a:bodyPr/>
          <a:lstStyle/>
          <a:p>
            <a:r>
              <a:rPr lang="zh-CN" altLang="zh-CN" dirty="0"/>
              <a:t>运行</a:t>
            </a:r>
            <a:r>
              <a:rPr lang="en-US" altLang="zh-CN" dirty="0"/>
              <a:t>OSPF</a:t>
            </a:r>
            <a:r>
              <a:rPr lang="zh-CN" altLang="zh-CN" dirty="0"/>
              <a:t>协议的路由器有</a:t>
            </a:r>
            <a:r>
              <a:rPr lang="en-US" altLang="zh-CN" dirty="0"/>
              <a:t>3</a:t>
            </a:r>
            <a:r>
              <a:rPr lang="zh-CN" altLang="zh-CN" dirty="0"/>
              <a:t>张表，邻居表、链路状态表和路由表。下面以这三张表的产生过程为线索，来分析在这个过程中，路由器发生了那些变化，从而说明</a:t>
            </a:r>
            <a:r>
              <a:rPr lang="en-US" altLang="zh-CN" dirty="0"/>
              <a:t>OSPF</a:t>
            </a:r>
            <a:r>
              <a:rPr lang="zh-CN" altLang="zh-CN" dirty="0"/>
              <a:t>协议的工作过程。</a:t>
            </a:r>
          </a:p>
          <a:p>
            <a:endParaRPr lang="zh-CN" altLang="en-US" dirty="0"/>
          </a:p>
        </p:txBody>
      </p:sp>
    </p:spTree>
    <p:extLst>
      <p:ext uri="{BB962C8B-B14F-4D97-AF65-F5344CB8AC3E}">
        <p14:creationId xmlns:p14="http://schemas.microsoft.com/office/powerpoint/2010/main" val="3986693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8" y="0"/>
            <a:ext cx="9124162" cy="6597352"/>
          </a:xfrm>
          <a:prstGeom prst="rect">
            <a:avLst/>
          </a:prstGeom>
          <a:noFill/>
          <a:ln>
            <a:noFill/>
          </a:ln>
        </p:spPr>
      </p:pic>
    </p:spTree>
    <p:extLst>
      <p:ext uri="{BB962C8B-B14F-4D97-AF65-F5344CB8AC3E}">
        <p14:creationId xmlns:p14="http://schemas.microsoft.com/office/powerpoint/2010/main" val="32824557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6.7.4 OSPF</a:t>
            </a:r>
            <a:r>
              <a:rPr lang="zh-CN" altLang="zh-CN"/>
              <a:t>的</a:t>
            </a:r>
            <a:r>
              <a:rPr lang="en-US" altLang="zh-CN"/>
              <a:t>5</a:t>
            </a:r>
            <a:r>
              <a:rPr lang="zh-CN" altLang="zh-CN"/>
              <a:t>种报文</a:t>
            </a:r>
          </a:p>
        </p:txBody>
      </p:sp>
      <p:sp>
        <p:nvSpPr>
          <p:cNvPr id="3" name="内容占位符 2"/>
          <p:cNvSpPr>
            <a:spLocks noGrp="1"/>
          </p:cNvSpPr>
          <p:nvPr>
            <p:ph idx="1"/>
          </p:nvPr>
        </p:nvSpPr>
        <p:spPr>
          <a:xfrm>
            <a:off x="251520" y="908720"/>
            <a:ext cx="8229600" cy="5328592"/>
          </a:xfrm>
        </p:spPr>
        <p:txBody>
          <a:bodyPr>
            <a:normAutofit fontScale="92500"/>
          </a:bodyPr>
          <a:lstStyle/>
          <a:p>
            <a:r>
              <a:rPr lang="zh-CN" altLang="zh-CN" dirty="0"/>
              <a:t>类型</a:t>
            </a:r>
            <a:r>
              <a:rPr lang="en-US" altLang="zh-CN" dirty="0"/>
              <a:t>1</a:t>
            </a:r>
            <a:r>
              <a:rPr lang="zh-CN" altLang="zh-CN" dirty="0"/>
              <a:t>，问候（</a:t>
            </a:r>
            <a:r>
              <a:rPr lang="en-US" altLang="zh-CN" dirty="0"/>
              <a:t>Hello</a:t>
            </a:r>
            <a:r>
              <a:rPr lang="zh-CN" altLang="zh-CN" dirty="0"/>
              <a:t>）数据包，发现并建立邻接关系。</a:t>
            </a:r>
          </a:p>
          <a:p>
            <a:r>
              <a:rPr lang="zh-CN" altLang="zh-CN" dirty="0"/>
              <a:t>类型</a:t>
            </a:r>
            <a:r>
              <a:rPr lang="en-US" altLang="zh-CN" dirty="0"/>
              <a:t>2</a:t>
            </a:r>
            <a:r>
              <a:rPr lang="zh-CN" altLang="zh-CN" dirty="0"/>
              <a:t>，数据库描述（</a:t>
            </a:r>
            <a:r>
              <a:rPr lang="en-US" altLang="zh-CN" dirty="0"/>
              <a:t>Database Description</a:t>
            </a:r>
            <a:r>
              <a:rPr lang="zh-CN" altLang="zh-CN" dirty="0"/>
              <a:t>）数据包，向邻居给出自己的链路状态数据库中的所有链路状态项目的摘要信息。</a:t>
            </a:r>
          </a:p>
          <a:p>
            <a:r>
              <a:rPr lang="zh-CN" altLang="zh-CN" dirty="0"/>
              <a:t>类型</a:t>
            </a:r>
            <a:r>
              <a:rPr lang="en-US" altLang="zh-CN" dirty="0"/>
              <a:t>3</a:t>
            </a:r>
            <a:r>
              <a:rPr lang="zh-CN" altLang="zh-CN" dirty="0"/>
              <a:t>，链路状态请求（</a:t>
            </a:r>
            <a:r>
              <a:rPr lang="en-US" altLang="zh-CN" dirty="0"/>
              <a:t>Link State Request</a:t>
            </a:r>
            <a:r>
              <a:rPr lang="zh-CN" altLang="zh-CN" dirty="0"/>
              <a:t>，</a:t>
            </a:r>
            <a:r>
              <a:rPr lang="en-US" altLang="zh-CN" dirty="0"/>
              <a:t>LSR</a:t>
            </a:r>
            <a:r>
              <a:rPr lang="zh-CN" altLang="zh-CN" dirty="0"/>
              <a:t>）数据包，向对方请求某些链路状态项目的完整信息。</a:t>
            </a:r>
          </a:p>
          <a:p>
            <a:r>
              <a:rPr lang="zh-CN" altLang="zh-CN" dirty="0"/>
              <a:t>类型</a:t>
            </a:r>
            <a:r>
              <a:rPr lang="en-US" altLang="zh-CN" dirty="0"/>
              <a:t>4</a:t>
            </a:r>
            <a:r>
              <a:rPr lang="zh-CN" altLang="zh-CN" dirty="0"/>
              <a:t>，链路状态更新（</a:t>
            </a:r>
            <a:r>
              <a:rPr lang="en-US" altLang="zh-CN" dirty="0"/>
              <a:t>Link State Update</a:t>
            </a:r>
            <a:r>
              <a:rPr lang="zh-CN" altLang="zh-CN" dirty="0"/>
              <a:t>，</a:t>
            </a:r>
            <a:r>
              <a:rPr lang="en-US" altLang="zh-CN" dirty="0"/>
              <a:t>LSU</a:t>
            </a:r>
            <a:r>
              <a:rPr lang="zh-CN" altLang="zh-CN" dirty="0"/>
              <a:t>）数据包，用洪泛法对全网更新链路状态。这种数据包是最复杂的，也是</a:t>
            </a:r>
            <a:r>
              <a:rPr lang="en-US" altLang="zh-CN" dirty="0"/>
              <a:t>OSPF</a:t>
            </a:r>
            <a:r>
              <a:rPr lang="zh-CN" altLang="zh-CN" dirty="0"/>
              <a:t>协议最核心的部分。路由器使用这种数据包将其链路状态通知给相邻路由器。在</a:t>
            </a:r>
            <a:r>
              <a:rPr lang="en-US" altLang="zh-CN" dirty="0"/>
              <a:t>OSPF</a:t>
            </a:r>
            <a:r>
              <a:rPr lang="zh-CN" altLang="zh-CN" dirty="0"/>
              <a:t>中，只有</a:t>
            </a:r>
            <a:r>
              <a:rPr lang="en-US" altLang="zh-CN" dirty="0"/>
              <a:t>LSU</a:t>
            </a:r>
            <a:r>
              <a:rPr lang="zh-CN" altLang="zh-CN" dirty="0"/>
              <a:t>需要显示确认。</a:t>
            </a:r>
            <a:endParaRPr lang="en-US" altLang="zh-CN" dirty="0"/>
          </a:p>
          <a:p>
            <a:r>
              <a:rPr lang="zh-CN" altLang="zh-CN" dirty="0"/>
              <a:t>类型</a:t>
            </a:r>
            <a:r>
              <a:rPr lang="en-US" altLang="zh-CN" dirty="0"/>
              <a:t>5</a:t>
            </a:r>
            <a:r>
              <a:rPr lang="zh-CN" altLang="zh-CN" dirty="0"/>
              <a:t>，链路状态确认（</a:t>
            </a:r>
            <a:r>
              <a:rPr lang="en-US" altLang="zh-CN" dirty="0"/>
              <a:t>Link State Acknowledgement</a:t>
            </a:r>
            <a:r>
              <a:rPr lang="zh-CN" altLang="zh-CN" dirty="0"/>
              <a:t>，</a:t>
            </a:r>
            <a:r>
              <a:rPr lang="en-US" altLang="zh-CN" dirty="0" err="1"/>
              <a:t>LSAck</a:t>
            </a:r>
            <a:r>
              <a:rPr lang="zh-CN" altLang="zh-CN" dirty="0"/>
              <a:t>）数据包，对</a:t>
            </a:r>
            <a:r>
              <a:rPr lang="en-US" altLang="zh-CN" dirty="0"/>
              <a:t>LSU</a:t>
            </a:r>
            <a:r>
              <a:rPr lang="zh-CN" altLang="zh-CN" dirty="0"/>
              <a:t>做确认。</a:t>
            </a:r>
          </a:p>
          <a:p>
            <a:endParaRPr lang="zh-CN" altLang="zh-CN" dirty="0"/>
          </a:p>
          <a:p>
            <a:endParaRPr lang="zh-CN" altLang="en-US" dirty="0"/>
          </a:p>
        </p:txBody>
      </p:sp>
    </p:spTree>
    <p:extLst>
      <p:ext uri="{BB962C8B-B14F-4D97-AF65-F5344CB8AC3E}">
        <p14:creationId xmlns:p14="http://schemas.microsoft.com/office/powerpoint/2010/main" val="237284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79578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6.7.5OSPF</a:t>
            </a:r>
            <a:r>
              <a:rPr lang="zh-CN" altLang="zh-CN" dirty="0"/>
              <a:t>支持多区域</a:t>
            </a:r>
            <a:endParaRPr lang="zh-CN" altLang="en-US" dirty="0"/>
          </a:p>
        </p:txBody>
      </p:sp>
      <p:sp>
        <p:nvSpPr>
          <p:cNvPr id="3" name="内容占位符 2"/>
          <p:cNvSpPr>
            <a:spLocks noGrp="1"/>
          </p:cNvSpPr>
          <p:nvPr>
            <p:ph idx="1"/>
          </p:nvPr>
        </p:nvSpPr>
        <p:spPr>
          <a:xfrm>
            <a:off x="251520" y="692696"/>
            <a:ext cx="8229600" cy="4525963"/>
          </a:xfrm>
        </p:spPr>
        <p:txBody>
          <a:bodyPr>
            <a:normAutofit/>
          </a:bodyPr>
          <a:lstStyle/>
          <a:p>
            <a:r>
              <a:rPr lang="zh-CN" altLang="zh-CN" sz="1800" dirty="0"/>
              <a:t>划分区域的好处就是把利用洪泛法交换链路状态信息的范围局限于每一个区域而不是整个的自治系统，这就减少了整个网络上的通信量。在一个区域内部的路由器只知道本区域的完整网络拓扑，而不需知道其他区域的网络拓扑的情况。</a:t>
            </a:r>
            <a:endParaRPr lang="zh-CN" altLang="en-US" sz="18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0788" y="836712"/>
            <a:ext cx="8923112" cy="5846557"/>
          </a:xfrm>
          <a:prstGeom prst="rect">
            <a:avLst/>
          </a:prstGeom>
          <a:noFill/>
          <a:ln>
            <a:noFill/>
          </a:ln>
        </p:spPr>
      </p:pic>
    </p:spTree>
    <p:extLst>
      <p:ext uri="{BB962C8B-B14F-4D97-AF65-F5344CB8AC3E}">
        <p14:creationId xmlns:p14="http://schemas.microsoft.com/office/powerpoint/2010/main" val="392277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6.1.1网络畅通的条件</a:t>
            </a:r>
            <a:endParaRPr lang="zh-CN" altLang="en-US" dirty="0"/>
          </a:p>
        </p:txBody>
      </p:sp>
      <p:sp>
        <p:nvSpPr>
          <p:cNvPr id="3" name="内容占位符 2"/>
          <p:cNvSpPr>
            <a:spLocks noGrp="1"/>
          </p:cNvSpPr>
          <p:nvPr>
            <p:ph idx="1"/>
          </p:nvPr>
        </p:nvSpPr>
        <p:spPr/>
        <p:txBody>
          <a:bodyPr/>
          <a:lstStyle/>
          <a:p>
            <a:r>
              <a:rPr lang="zh-CN" altLang="zh-CN" dirty="0"/>
              <a:t>计算机网络畅通的条件就是数据包能去能回，道理很简单、也很好理解，却是我们排除网络故障的理论依据。</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5840" y="2564904"/>
            <a:ext cx="9073008" cy="2448272"/>
          </a:xfrm>
          <a:prstGeom prst="rect">
            <a:avLst/>
          </a:prstGeom>
          <a:noFill/>
          <a:ln>
            <a:noFill/>
          </a:ln>
        </p:spPr>
      </p:pic>
    </p:spTree>
    <p:extLst>
      <p:ext uri="{BB962C8B-B14F-4D97-AF65-F5344CB8AC3E}">
        <p14:creationId xmlns:p14="http://schemas.microsoft.com/office/powerpoint/2010/main" val="4201785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6.8</a:t>
            </a:r>
            <a:r>
              <a:rPr lang="zh-CN" altLang="zh-CN"/>
              <a:t>配置</a:t>
            </a:r>
            <a:r>
              <a:rPr lang="en-US" altLang="zh-CN"/>
              <a:t>OSPF</a:t>
            </a:r>
            <a:r>
              <a:rPr lang="zh-CN" altLang="zh-CN"/>
              <a:t>协议</a:t>
            </a:r>
          </a:p>
        </p:txBody>
      </p:sp>
      <p:sp>
        <p:nvSpPr>
          <p:cNvPr id="3" name="内容占位符 2"/>
          <p:cNvSpPr>
            <a:spLocks noGrp="1"/>
          </p:cNvSpPr>
          <p:nvPr>
            <p:ph idx="1"/>
          </p:nvPr>
        </p:nvSpPr>
        <p:spPr/>
        <p:txBody>
          <a:bodyPr/>
          <a:lstStyle/>
          <a:p>
            <a:r>
              <a:rPr lang="en-US" altLang="zh-CN" b="1" dirty="0"/>
              <a:t>6.8.1</a:t>
            </a:r>
            <a:r>
              <a:rPr lang="zh-CN" altLang="zh-CN" b="1" dirty="0"/>
              <a:t>配置</a:t>
            </a:r>
            <a:r>
              <a:rPr lang="en-US" altLang="zh-CN" b="1" dirty="0"/>
              <a:t>OSPF</a:t>
            </a:r>
            <a:r>
              <a:rPr lang="zh-CN" altLang="zh-CN" b="1" dirty="0"/>
              <a:t>协议</a:t>
            </a:r>
          </a:p>
          <a:p>
            <a:r>
              <a:rPr lang="en-US" altLang="zh-CN" b="1" dirty="0"/>
              <a:t>6.8.2</a:t>
            </a:r>
            <a:r>
              <a:rPr lang="zh-CN" altLang="zh-CN" b="1" dirty="0"/>
              <a:t>查看</a:t>
            </a:r>
            <a:r>
              <a:rPr lang="en-US" altLang="zh-CN" b="1" dirty="0"/>
              <a:t>OSPF</a:t>
            </a:r>
            <a:r>
              <a:rPr lang="zh-CN" altLang="zh-CN" b="1" dirty="0"/>
              <a:t>协议三张表</a:t>
            </a:r>
          </a:p>
          <a:p>
            <a:r>
              <a:rPr lang="en-US" altLang="zh-CN" b="1" dirty="0"/>
              <a:t>6.8.3</a:t>
            </a:r>
            <a:r>
              <a:rPr lang="zh-CN" altLang="zh-CN" b="1" dirty="0"/>
              <a:t>监控</a:t>
            </a:r>
            <a:r>
              <a:rPr lang="en-US" altLang="zh-CN" b="1" dirty="0"/>
              <a:t>OSPF</a:t>
            </a:r>
            <a:r>
              <a:rPr lang="zh-CN" altLang="zh-CN" b="1" dirty="0"/>
              <a:t>协议的活动</a:t>
            </a:r>
          </a:p>
          <a:p>
            <a:r>
              <a:rPr lang="en-US" altLang="zh-CN" b="1" dirty="0"/>
              <a:t>6.8.4</a:t>
            </a:r>
            <a:r>
              <a:rPr lang="zh-CN" altLang="zh-CN" b="1" dirty="0"/>
              <a:t>验证</a:t>
            </a:r>
            <a:r>
              <a:rPr lang="en-US" altLang="zh-CN" b="1" dirty="0"/>
              <a:t>OSPF</a:t>
            </a:r>
            <a:r>
              <a:rPr lang="zh-CN" altLang="zh-CN" b="1" dirty="0"/>
              <a:t>协议健壮性</a:t>
            </a:r>
          </a:p>
          <a:p>
            <a:r>
              <a:rPr lang="en-US" altLang="zh-CN" b="1" dirty="0"/>
              <a:t>6.8.5 OSPF</a:t>
            </a:r>
            <a:r>
              <a:rPr lang="zh-CN" altLang="zh-CN" b="1" dirty="0"/>
              <a:t>协议配置排错</a:t>
            </a:r>
          </a:p>
          <a:p>
            <a:endParaRPr lang="zh-CN" altLang="en-US" dirty="0"/>
          </a:p>
        </p:txBody>
      </p:sp>
    </p:spTree>
    <p:extLst>
      <p:ext uri="{BB962C8B-B14F-4D97-AF65-F5344CB8AC3E}">
        <p14:creationId xmlns:p14="http://schemas.microsoft.com/office/powerpoint/2010/main" val="3313486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实战：</a:t>
            </a:r>
            <a:r>
              <a:rPr lang="zh-CN" altLang="zh-CN" dirty="0"/>
              <a:t>配置</a:t>
            </a:r>
            <a:r>
              <a:rPr lang="en-US" altLang="zh-CN" dirty="0"/>
              <a:t>OSPF</a:t>
            </a:r>
            <a:r>
              <a:rPr lang="zh-CN" altLang="zh-CN" dirty="0"/>
              <a:t>协议</a:t>
            </a:r>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344" y="1268760"/>
            <a:ext cx="9144000" cy="4392488"/>
          </a:xfrm>
          <a:prstGeom prst="rect">
            <a:avLst/>
          </a:prstGeom>
          <a:noFill/>
          <a:ln>
            <a:noFill/>
          </a:ln>
        </p:spPr>
      </p:pic>
    </p:spTree>
    <p:extLst>
      <p:ext uri="{BB962C8B-B14F-4D97-AF65-F5344CB8AC3E}">
        <p14:creationId xmlns:p14="http://schemas.microsoft.com/office/powerpoint/2010/main" val="424340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以下情况网络不通</a:t>
            </a:r>
          </a:p>
        </p:txBody>
      </p:sp>
      <p:sp>
        <p:nvSpPr>
          <p:cNvPr id="3" name="内容占位符 2"/>
          <p:cNvSpPr>
            <a:spLocks noGrp="1"/>
          </p:cNvSpPr>
          <p:nvPr>
            <p:ph idx="1"/>
          </p:nvPr>
        </p:nvSpPr>
        <p:spPr>
          <a:xfrm>
            <a:off x="395536" y="930733"/>
            <a:ext cx="8229600" cy="864096"/>
          </a:xfrm>
        </p:spPr>
        <p:txBody>
          <a:bodyPr/>
          <a:lstStyle/>
          <a:p>
            <a:r>
              <a:rPr lang="zh-CN" altLang="en-US" dirty="0"/>
              <a:t>目标主机不可到达</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96583"/>
            <a:ext cx="5822233" cy="2232248"/>
          </a:xfrm>
          <a:prstGeom prst="rect">
            <a:avLst/>
          </a:prstGeom>
          <a:noFill/>
          <a:ln>
            <a:noFill/>
          </a:ln>
        </p:spPr>
      </p:pic>
      <p:sp>
        <p:nvSpPr>
          <p:cNvPr id="5" name="内容占位符 2"/>
          <p:cNvSpPr txBox="1">
            <a:spLocks/>
          </p:cNvSpPr>
          <p:nvPr/>
        </p:nvSpPr>
        <p:spPr>
          <a:xfrm>
            <a:off x="467544" y="3862633"/>
            <a:ext cx="8229600" cy="864096"/>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zh-CN" dirty="0"/>
              <a:t>请求超时</a:t>
            </a:r>
            <a:endParaRPr lang="zh-CN" altLang="en-US" dirty="0"/>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885789"/>
            <a:ext cx="6213376" cy="2545361"/>
          </a:xfrm>
          <a:prstGeom prst="rect">
            <a:avLst/>
          </a:prstGeom>
          <a:noFill/>
          <a:ln>
            <a:noFill/>
          </a:ln>
        </p:spPr>
      </p:pic>
    </p:spTree>
    <p:extLst>
      <p:ext uri="{BB962C8B-B14F-4D97-AF65-F5344CB8AC3E}">
        <p14:creationId xmlns:p14="http://schemas.microsoft.com/office/powerpoint/2010/main" val="239331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网络排错</a:t>
            </a:r>
          </a:p>
        </p:txBody>
      </p:sp>
      <p:sp>
        <p:nvSpPr>
          <p:cNvPr id="3" name="内容占位符 2"/>
          <p:cNvSpPr>
            <a:spLocks noGrp="1"/>
          </p:cNvSpPr>
          <p:nvPr>
            <p:ph idx="1"/>
          </p:nvPr>
        </p:nvSpPr>
        <p:spPr/>
        <p:txBody>
          <a:bodyPr/>
          <a:lstStyle/>
          <a:p>
            <a:r>
              <a:rPr lang="zh-CN" altLang="en-US" dirty="0"/>
              <a:t>明白了网络畅通的条件</a:t>
            </a:r>
            <a:r>
              <a:rPr lang="zh-CN" altLang="zh-CN" dirty="0"/>
              <a:t>，网络排错就变得简单了。</a:t>
            </a:r>
            <a:endParaRPr lang="en-US" altLang="zh-CN" dirty="0"/>
          </a:p>
          <a:p>
            <a:r>
              <a:rPr lang="zh-CN" altLang="zh-CN" dirty="0"/>
              <a:t>先检查数据包是否能够到达目标网络</a:t>
            </a:r>
            <a:endParaRPr lang="en-US" altLang="zh-CN" dirty="0"/>
          </a:p>
          <a:p>
            <a:r>
              <a:rPr lang="zh-CN" altLang="zh-CN" dirty="0"/>
              <a:t>再检查数据包是否能够返回来。</a:t>
            </a:r>
            <a:endParaRPr lang="en-US" altLang="zh-CN" dirty="0"/>
          </a:p>
          <a:p>
            <a:r>
              <a:rPr lang="zh-CN" altLang="zh-CN" dirty="0"/>
              <a:t>如果网络不通，您就要检查计算机是否配置了正确的</a:t>
            </a:r>
            <a:r>
              <a:rPr lang="en-US" altLang="zh-CN" dirty="0"/>
              <a:t>IP</a:t>
            </a:r>
            <a:r>
              <a:rPr lang="zh-CN" altLang="zh-CN" dirty="0"/>
              <a:t>地址子网掩码以及网关，再逐一检查沿途路由器上的路由表，查看是否有到达目标网络的路由；然后逐一检查沿途路由器上的路由表，检查是否有数据包返回所需的路由。</a:t>
            </a:r>
          </a:p>
          <a:p>
            <a:endParaRPr lang="zh-CN" altLang="en-US" dirty="0"/>
          </a:p>
        </p:txBody>
      </p:sp>
    </p:spTree>
    <p:extLst>
      <p:ext uri="{BB962C8B-B14F-4D97-AF65-F5344CB8AC3E}">
        <p14:creationId xmlns:p14="http://schemas.microsoft.com/office/powerpoint/2010/main" val="249816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6.1.2</a:t>
            </a:r>
            <a:r>
              <a:rPr lang="zh-CN" altLang="zh-CN" dirty="0"/>
              <a:t>静态路由</a:t>
            </a:r>
            <a:endParaRPr lang="zh-CN" altLang="en-US" dirty="0"/>
          </a:p>
        </p:txBody>
      </p:sp>
      <p:sp>
        <p:nvSpPr>
          <p:cNvPr id="3" name="内容占位符 2"/>
          <p:cNvSpPr>
            <a:spLocks noGrp="1"/>
          </p:cNvSpPr>
          <p:nvPr>
            <p:ph idx="1"/>
          </p:nvPr>
        </p:nvSpPr>
        <p:spPr/>
        <p:txBody>
          <a:bodyPr/>
          <a:lstStyle/>
          <a:p>
            <a:r>
              <a:rPr lang="zh-CN" altLang="zh-CN" dirty="0"/>
              <a:t>要想实现全网通信，也就是网络中的任意两个节点都能通信，这就要求每个路由器的路由表中必须有到所有网段的路由。</a:t>
            </a:r>
            <a:endParaRPr lang="en-US" altLang="zh-CN" dirty="0"/>
          </a:p>
          <a:p>
            <a:r>
              <a:rPr lang="zh-CN" altLang="zh-CN" dirty="0"/>
              <a:t>对于路由器来说，它只知道自己直连的网段，对于没有直连的网段，需要管理员人工添加到这些网段的路由。</a:t>
            </a:r>
            <a:endParaRPr lang="en-US" altLang="zh-CN" dirty="0"/>
          </a:p>
          <a:p>
            <a:r>
              <a:rPr lang="zh-CN" altLang="en-US" dirty="0"/>
              <a:t>管理员人工添加到某个网段如何转发，就是静态路由。</a:t>
            </a:r>
            <a:endParaRPr lang="en-US" altLang="zh-CN" dirty="0"/>
          </a:p>
          <a:p>
            <a:r>
              <a:rPr lang="zh-CN" altLang="en-US" dirty="0"/>
              <a:t>后面还会讲到配置网络中的路由器使用动态路由协议（</a:t>
            </a:r>
            <a:r>
              <a:rPr lang="en-US" altLang="zh-CN" dirty="0"/>
              <a:t>RIP</a:t>
            </a:r>
            <a:r>
              <a:rPr lang="zh-CN" altLang="en-US" dirty="0"/>
              <a:t>、</a:t>
            </a:r>
            <a:r>
              <a:rPr lang="en-US" altLang="zh-CN" dirty="0"/>
              <a:t>OSPF</a:t>
            </a:r>
            <a:r>
              <a:rPr lang="zh-CN" altLang="en-US" dirty="0"/>
              <a:t>）自动构建路由表，就是动态路由。</a:t>
            </a:r>
            <a:endParaRPr lang="zh-CN" altLang="zh-CN" dirty="0"/>
          </a:p>
          <a:p>
            <a:endParaRPr lang="zh-CN" altLang="en-US" dirty="0"/>
          </a:p>
        </p:txBody>
      </p:sp>
    </p:spTree>
    <p:extLst>
      <p:ext uri="{BB962C8B-B14F-4D97-AF65-F5344CB8AC3E}">
        <p14:creationId xmlns:p14="http://schemas.microsoft.com/office/powerpoint/2010/main" val="15278971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17546</TotalTime>
  <Words>3048</Words>
  <Application>Microsoft Office PowerPoint</Application>
  <PresentationFormat>全屏显示(4:3)</PresentationFormat>
  <Paragraphs>237</Paragraphs>
  <Slides>61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61</vt:i4>
      </vt:variant>
    </vt:vector>
  </HeadingPairs>
  <TitlesOfParts>
    <vt:vector size="72" baseType="lpstr">
      <vt:lpstr>等线</vt:lpstr>
      <vt:lpstr>等线 Light</vt:lpstr>
      <vt:lpstr>楷体_GB2312</vt:lpstr>
      <vt:lpstr>宋体</vt:lpstr>
      <vt:lpstr>微软雅黑</vt:lpstr>
      <vt:lpstr>Arial</vt:lpstr>
      <vt:lpstr>Calibri</vt:lpstr>
      <vt:lpstr>Cambria</vt:lpstr>
      <vt:lpstr>Times New Roman</vt:lpstr>
      <vt:lpstr>Wingdings</vt:lpstr>
      <vt:lpstr>Office 主题​​</vt:lpstr>
      <vt:lpstr>PowerPoint 演示文稿</vt:lpstr>
      <vt:lpstr>PowerPoint 演示文稿</vt:lpstr>
      <vt:lpstr>本章内容</vt:lpstr>
      <vt:lpstr>6.1路由-网络层实现的功能</vt:lpstr>
      <vt:lpstr>6.1路由-网络层实现的功能</vt:lpstr>
      <vt:lpstr>6.1.1网络畅通的条件</vt:lpstr>
      <vt:lpstr>以下情况网络不通</vt:lpstr>
      <vt:lpstr>网络排错</vt:lpstr>
      <vt:lpstr>6.1.2静态路由</vt:lpstr>
      <vt:lpstr>思科路由器添加静态路由的命令</vt:lpstr>
      <vt:lpstr>点到点链路静态路由下一跳</vt:lpstr>
      <vt:lpstr>路由器只关心到某个网段如何转发</vt:lpstr>
      <vt:lpstr>6.2实战：配置静态路由</vt:lpstr>
      <vt:lpstr>6.3路由汇总</vt:lpstr>
      <vt:lpstr>6.3.1通过路由汇总简化路由表1</vt:lpstr>
      <vt:lpstr>6.3.1通过路由汇总简化路由表2</vt:lpstr>
      <vt:lpstr>6.3.1通过路由汇总简化路由表3</vt:lpstr>
      <vt:lpstr>6.3.2路由汇总例外</vt:lpstr>
      <vt:lpstr>6.3.3无类域间路由（CIDR）</vt:lpstr>
      <vt:lpstr>6.3.3无类域间路由（CIDR）</vt:lpstr>
      <vt:lpstr>6.4默认路由</vt:lpstr>
      <vt:lpstr>6.4.1全球最大的网段</vt:lpstr>
      <vt:lpstr>6.4.1全球最大的网段</vt:lpstr>
      <vt:lpstr>6.4.2使用默认路由作为指向Internet的路由</vt:lpstr>
      <vt:lpstr>RA路由器上的路由表也可以精简</vt:lpstr>
      <vt:lpstr>6.4.3让默认路由代替大多数网段的路由</vt:lpstr>
      <vt:lpstr>6.4.4默认路由和环状网络</vt:lpstr>
      <vt:lpstr>6.4.5默认路由造成的往复转发</vt:lpstr>
      <vt:lpstr>6.4.6使用默认路由和路由汇总简化路由表</vt:lpstr>
      <vt:lpstr>6.4.6使用默认路由和路由汇总简化路由表</vt:lpstr>
      <vt:lpstr>6.4.7Windows上的默认路由和网关</vt:lpstr>
      <vt:lpstr>查看Windows上的路由表</vt:lpstr>
      <vt:lpstr>在Windows上添加默认路由</vt:lpstr>
      <vt:lpstr>在Web服务器上需要添加到内网的路由</vt:lpstr>
      <vt:lpstr>6.5网络排错案例</vt:lpstr>
      <vt:lpstr>6.5.2计算机网关也很重要</vt:lpstr>
      <vt:lpstr>6.6动态路由-RIP协议</vt:lpstr>
      <vt:lpstr>6.6.1 介绍RIP协议</vt:lpstr>
      <vt:lpstr>6.6.2 RIP协议工作原理</vt:lpstr>
      <vt:lpstr>6.6.3在路由器上配置RIP协议</vt:lpstr>
      <vt:lpstr>在R1上的配置</vt:lpstr>
      <vt:lpstr>network的应该怎么写</vt:lpstr>
      <vt:lpstr>6.6.4查看路由表 </vt:lpstr>
      <vt:lpstr>路由条目的详细说明</vt:lpstr>
      <vt:lpstr>6.6.5观察RIP协议路由更新活动</vt:lpstr>
      <vt:lpstr>6.6.6测试RIP协议健壮性</vt:lpstr>
      <vt:lpstr>6.6.7 RIP协议排错</vt:lpstr>
      <vt:lpstr>查看运行的IP协议</vt:lpstr>
      <vt:lpstr>6.6.8RIP协议数据包报文格式</vt:lpstr>
      <vt:lpstr>6.6.8RIP协议数据包报文格式</vt:lpstr>
      <vt:lpstr>6.7动态路由-OSPF协议</vt:lpstr>
      <vt:lpstr>6.7.1什么是最短路径优先</vt:lpstr>
      <vt:lpstr>计算最短路径</vt:lpstr>
      <vt:lpstr>6.7.2 OSPF术语</vt:lpstr>
      <vt:lpstr>6.7.3OSPF协议工作过程</vt:lpstr>
      <vt:lpstr>PowerPoint 演示文稿</vt:lpstr>
      <vt:lpstr>6.7.4 OSPF的5种报文</vt:lpstr>
      <vt:lpstr>PowerPoint 演示文稿</vt:lpstr>
      <vt:lpstr>6.7.5OSPF支持多区域</vt:lpstr>
      <vt:lpstr>6.8配置OSPF协议</vt:lpstr>
      <vt:lpstr>实战：配置OSPF协议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1081</cp:revision>
  <dcterms:created xsi:type="dcterms:W3CDTF">2010-12-10T07:47:22Z</dcterms:created>
  <dcterms:modified xsi:type="dcterms:W3CDTF">2017-02-14T12:46:43Z</dcterms:modified>
</cp:coreProperties>
</file>