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4" r:id="rId1"/>
  </p:sldMasterIdLst>
  <p:notesMasterIdLst>
    <p:notesMasterId r:id="rId73"/>
  </p:notesMasterIdLst>
  <p:handoutMasterIdLst>
    <p:handoutMasterId r:id="rId74"/>
  </p:handoutMasterIdLst>
  <p:sldIdLst>
    <p:sldId id="491" r:id="rId2"/>
    <p:sldId id="373" r:id="rId3"/>
    <p:sldId id="490" r:id="rId4"/>
    <p:sldId id="422" r:id="rId5"/>
    <p:sldId id="423" r:id="rId6"/>
    <p:sldId id="424" r:id="rId7"/>
    <p:sldId id="425" r:id="rId8"/>
    <p:sldId id="426" r:id="rId9"/>
    <p:sldId id="427" r:id="rId10"/>
    <p:sldId id="428" r:id="rId11"/>
    <p:sldId id="429" r:id="rId12"/>
    <p:sldId id="430" r:id="rId13"/>
    <p:sldId id="431" r:id="rId14"/>
    <p:sldId id="432" r:id="rId15"/>
    <p:sldId id="433" r:id="rId16"/>
    <p:sldId id="434" r:id="rId17"/>
    <p:sldId id="435" r:id="rId18"/>
    <p:sldId id="436" r:id="rId19"/>
    <p:sldId id="437" r:id="rId20"/>
    <p:sldId id="438" r:id="rId21"/>
    <p:sldId id="439" r:id="rId22"/>
    <p:sldId id="440" r:id="rId23"/>
    <p:sldId id="441" r:id="rId24"/>
    <p:sldId id="442" r:id="rId25"/>
    <p:sldId id="443" r:id="rId26"/>
    <p:sldId id="444" r:id="rId27"/>
    <p:sldId id="445" r:id="rId28"/>
    <p:sldId id="446" r:id="rId29"/>
    <p:sldId id="447" r:id="rId30"/>
    <p:sldId id="448" r:id="rId31"/>
    <p:sldId id="449" r:id="rId32"/>
    <p:sldId id="450" r:id="rId33"/>
    <p:sldId id="451" r:id="rId34"/>
    <p:sldId id="452" r:id="rId35"/>
    <p:sldId id="453" r:id="rId36"/>
    <p:sldId id="454" r:id="rId37"/>
    <p:sldId id="455" r:id="rId38"/>
    <p:sldId id="456" r:id="rId39"/>
    <p:sldId id="457" r:id="rId40"/>
    <p:sldId id="458" r:id="rId41"/>
    <p:sldId id="459" r:id="rId42"/>
    <p:sldId id="460" r:id="rId43"/>
    <p:sldId id="461" r:id="rId44"/>
    <p:sldId id="462" r:id="rId45"/>
    <p:sldId id="463" r:id="rId46"/>
    <p:sldId id="464" r:id="rId47"/>
    <p:sldId id="465" r:id="rId48"/>
    <p:sldId id="466" r:id="rId49"/>
    <p:sldId id="467" r:id="rId50"/>
    <p:sldId id="468" r:id="rId51"/>
    <p:sldId id="469" r:id="rId52"/>
    <p:sldId id="470" r:id="rId53"/>
    <p:sldId id="471" r:id="rId54"/>
    <p:sldId id="472" r:id="rId55"/>
    <p:sldId id="473" r:id="rId56"/>
    <p:sldId id="474" r:id="rId57"/>
    <p:sldId id="475" r:id="rId58"/>
    <p:sldId id="476" r:id="rId59"/>
    <p:sldId id="477" r:id="rId60"/>
    <p:sldId id="478" r:id="rId61"/>
    <p:sldId id="479" r:id="rId62"/>
    <p:sldId id="480" r:id="rId63"/>
    <p:sldId id="481" r:id="rId64"/>
    <p:sldId id="482" r:id="rId65"/>
    <p:sldId id="483" r:id="rId66"/>
    <p:sldId id="484" r:id="rId67"/>
    <p:sldId id="485" r:id="rId68"/>
    <p:sldId id="486" r:id="rId69"/>
    <p:sldId id="487" r:id="rId70"/>
    <p:sldId id="488" r:id="rId71"/>
    <p:sldId id="489" r:id="rId72"/>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66"/>
    <a:srgbClr val="EFE285"/>
    <a:srgbClr val="F9EFD7"/>
    <a:srgbClr val="FDF4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456" autoAdjust="0"/>
    <p:restoredTop sz="90792" autoAdjust="0"/>
  </p:normalViewPr>
  <p:slideViewPr>
    <p:cSldViewPr>
      <p:cViewPr varScale="1">
        <p:scale>
          <a:sx n="114" d="100"/>
          <a:sy n="114" d="100"/>
        </p:scale>
        <p:origin x="2160" y="10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606"/>
    </p:cViewPr>
  </p:sorterViewPr>
  <p:notesViewPr>
    <p:cSldViewPr>
      <p:cViewPr varScale="1">
        <p:scale>
          <a:sx n="56" d="100"/>
          <a:sy n="56" d="100"/>
        </p:scale>
        <p:origin x="2856" y="6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notesMaster" Target="notesMasters/notesMaster1.xml"/><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dirty="0"/>
          </a:p>
        </p:txBody>
      </p:sp>
      <p:sp>
        <p:nvSpPr>
          <p:cNvPr id="3" name="日期占位符 2"/>
          <p:cNvSpPr>
            <a:spLocks noGrp="1"/>
          </p:cNvSpPr>
          <p:nvPr>
            <p:ph type="dt" sz="quarter" idx="1"/>
          </p:nvPr>
        </p:nvSpPr>
        <p:spPr>
          <a:xfrm>
            <a:off x="1857364" y="8686800"/>
            <a:ext cx="2971800" cy="457200"/>
          </a:xfrm>
          <a:prstGeom prst="rect">
            <a:avLst/>
          </a:prstGeom>
        </p:spPr>
        <p:txBody>
          <a:bodyPr vert="horz" lIns="91440" tIns="45720" rIns="91440" bIns="45720" rtlCol="0"/>
          <a:lstStyle>
            <a:lvl1pPr algn="r">
              <a:defRPr sz="1200"/>
            </a:lvl1pPr>
          </a:lstStyle>
          <a:p>
            <a:fld id="{F4C79F0A-F8B0-4DB7-B284-E444BCF4E297}" type="datetimeFigureOut">
              <a:rPr lang="zh-CN" altLang="en-US" smtClean="0"/>
              <a:pPr/>
              <a:t>2017/2/14</a:t>
            </a:fld>
            <a:endParaRPr lang="zh-CN" altLang="en-US" dirty="0"/>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Tree>
    <p:extLst>
      <p:ext uri="{BB962C8B-B14F-4D97-AF65-F5344CB8AC3E}">
        <p14:creationId xmlns:p14="http://schemas.microsoft.com/office/powerpoint/2010/main" val="179896216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ea typeface="宋体" charset="-122"/>
              </a:defRPr>
            </a:lvl1pPr>
          </a:lstStyle>
          <a:p>
            <a:pPr>
              <a:defRPr/>
            </a:pPr>
            <a:fld id="{AFFE8FEB-B2FE-44CD-8896-E5B458F3FD0E}" type="datetimeFigureOut">
              <a:rPr lang="zh-CN" altLang="en-US"/>
              <a:pPr>
                <a:defRPr/>
              </a:pPr>
              <a:t>2017/2/14</a:t>
            </a:fld>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ea typeface="宋体" charset="-122"/>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ea typeface="宋体" charset="-122"/>
              </a:defRPr>
            </a:lvl1pPr>
          </a:lstStyle>
          <a:p>
            <a:pPr>
              <a:defRPr/>
            </a:pPr>
            <a:fld id="{4884A4E1-D8BB-4D06-A50D-6835E28B5320}" type="slidenum">
              <a:rPr lang="zh-CN" altLang="en-US"/>
              <a:pPr>
                <a:defRPr/>
              </a:pPr>
              <a:t>‹#›</a:t>
            </a:fld>
            <a:endParaRPr lang="zh-CN" altLang="en-US"/>
          </a:p>
        </p:txBody>
      </p:sp>
      <p:sp>
        <p:nvSpPr>
          <p:cNvPr id="8" name="页眉占位符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11" name="幻灯片图像占位符 10"/>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Tree>
    <p:extLst>
      <p:ext uri="{BB962C8B-B14F-4D97-AF65-F5344CB8AC3E}">
        <p14:creationId xmlns:p14="http://schemas.microsoft.com/office/powerpoint/2010/main" val="193989814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单击以编辑母版副标题样式</a:t>
            </a:r>
          </a:p>
        </p:txBody>
      </p:sp>
      <p:sp>
        <p:nvSpPr>
          <p:cNvPr id="4" name="日期占位符 3"/>
          <p:cNvSpPr>
            <a:spLocks noGrp="1"/>
          </p:cNvSpPr>
          <p:nvPr>
            <p:ph type="dt" sz="half" idx="10"/>
          </p:nvPr>
        </p:nvSpPr>
        <p:spPr/>
        <p:txBody>
          <a:bodyPr/>
          <a:lstStyle/>
          <a:p>
            <a:pPr>
              <a:defRPr/>
            </a:pPr>
            <a:fld id="{E229D944-9215-465B-A932-37C570278C56}" type="datetimeFigureOut">
              <a:rPr lang="zh-CN" altLang="en-US" smtClean="0"/>
              <a:pPr>
                <a:defRPr/>
              </a:pPr>
              <a:t>2017/2/14</a:t>
            </a:fld>
            <a:endParaRPr lang="zh-CN" altLang="en-US"/>
          </a:p>
        </p:txBody>
      </p:sp>
      <p:sp>
        <p:nvSpPr>
          <p:cNvPr id="5" name="页脚占位符 4"/>
          <p:cNvSpPr>
            <a:spLocks noGrp="1"/>
          </p:cNvSpPr>
          <p:nvPr>
            <p:ph type="ftr" sz="quarter" idx="11"/>
          </p:nvPr>
        </p:nvSpPr>
        <p:spPr/>
        <p:txBody>
          <a:bodyPr/>
          <a:lstStyle/>
          <a:p>
            <a:pPr>
              <a:defRPr/>
            </a:pPr>
            <a:endParaRPr lang="zh-CN" altLang="en-US"/>
          </a:p>
        </p:txBody>
      </p:sp>
      <p:sp>
        <p:nvSpPr>
          <p:cNvPr id="6" name="灯片编号占位符 5"/>
          <p:cNvSpPr>
            <a:spLocks noGrp="1"/>
          </p:cNvSpPr>
          <p:nvPr>
            <p:ph type="sldNum" sz="quarter" idx="12"/>
          </p:nvPr>
        </p:nvSpPr>
        <p:spPr/>
        <p:txBody>
          <a:bodyPr/>
          <a:lstStyle/>
          <a:p>
            <a:pPr>
              <a:defRPr/>
            </a:pPr>
            <a:fld id="{DEA886DC-3D52-4FE3-BF85-F837C02B6816}" type="slidenum">
              <a:rPr lang="zh-CN" altLang="en-US" smtClean="0"/>
              <a:pPr>
                <a:defRPr/>
              </a:pPr>
              <a:t>‹#›</a:t>
            </a:fld>
            <a:endParaRPr lang="zh-CN" altLang="en-US"/>
          </a:p>
        </p:txBody>
      </p:sp>
    </p:spTree>
    <p:extLst>
      <p:ext uri="{BB962C8B-B14F-4D97-AF65-F5344CB8AC3E}">
        <p14:creationId xmlns:p14="http://schemas.microsoft.com/office/powerpoint/2010/main" val="12089706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a:defRPr/>
            </a:pPr>
            <a:fld id="{26F98E12-335E-454B-8BFA-0691BA035ACA}" type="datetimeFigureOut">
              <a:rPr lang="zh-CN" altLang="en-US" smtClean="0"/>
              <a:pPr>
                <a:defRPr/>
              </a:pPr>
              <a:t>2017/2/14</a:t>
            </a:fld>
            <a:endParaRPr lang="zh-CN" altLang="en-US"/>
          </a:p>
        </p:txBody>
      </p:sp>
      <p:sp>
        <p:nvSpPr>
          <p:cNvPr id="5" name="页脚占位符 4"/>
          <p:cNvSpPr>
            <a:spLocks noGrp="1"/>
          </p:cNvSpPr>
          <p:nvPr>
            <p:ph type="ftr" sz="quarter" idx="11"/>
          </p:nvPr>
        </p:nvSpPr>
        <p:spPr/>
        <p:txBody>
          <a:bodyPr/>
          <a:lstStyle/>
          <a:p>
            <a:pPr>
              <a:defRPr/>
            </a:pPr>
            <a:endParaRPr lang="zh-CN" altLang="en-US"/>
          </a:p>
        </p:txBody>
      </p:sp>
      <p:sp>
        <p:nvSpPr>
          <p:cNvPr id="6" name="灯片编号占位符 5"/>
          <p:cNvSpPr>
            <a:spLocks noGrp="1"/>
          </p:cNvSpPr>
          <p:nvPr>
            <p:ph type="sldNum" sz="quarter" idx="12"/>
          </p:nvPr>
        </p:nvSpPr>
        <p:spPr/>
        <p:txBody>
          <a:bodyPr/>
          <a:lstStyle/>
          <a:p>
            <a:pPr>
              <a:defRPr/>
            </a:pPr>
            <a:fld id="{BF41980A-DD5A-4DB1-8FC4-399D2BA121D5}" type="slidenum">
              <a:rPr lang="zh-CN" altLang="en-US" smtClean="0"/>
              <a:pPr>
                <a:defRPr/>
              </a:pPr>
              <a:t>‹#›</a:t>
            </a:fld>
            <a:endParaRPr lang="zh-CN" altLang="en-US"/>
          </a:p>
        </p:txBody>
      </p:sp>
    </p:spTree>
    <p:extLst>
      <p:ext uri="{BB962C8B-B14F-4D97-AF65-F5344CB8AC3E}">
        <p14:creationId xmlns:p14="http://schemas.microsoft.com/office/powerpoint/2010/main" val="19063442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28650" y="365125"/>
            <a:ext cx="5800725"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a:defRPr/>
            </a:pPr>
            <a:fld id="{FCAB9BE4-F8EA-40B1-B17D-E6CD4178B709}" type="datetimeFigureOut">
              <a:rPr lang="zh-CN" altLang="en-US" smtClean="0"/>
              <a:pPr>
                <a:defRPr/>
              </a:pPr>
              <a:t>2017/2/14</a:t>
            </a:fld>
            <a:endParaRPr lang="zh-CN" altLang="en-US"/>
          </a:p>
        </p:txBody>
      </p:sp>
      <p:sp>
        <p:nvSpPr>
          <p:cNvPr id="5" name="页脚占位符 4"/>
          <p:cNvSpPr>
            <a:spLocks noGrp="1"/>
          </p:cNvSpPr>
          <p:nvPr>
            <p:ph type="ftr" sz="quarter" idx="11"/>
          </p:nvPr>
        </p:nvSpPr>
        <p:spPr/>
        <p:txBody>
          <a:bodyPr/>
          <a:lstStyle/>
          <a:p>
            <a:pPr>
              <a:defRPr/>
            </a:pPr>
            <a:endParaRPr lang="zh-CN" altLang="en-US"/>
          </a:p>
        </p:txBody>
      </p:sp>
      <p:sp>
        <p:nvSpPr>
          <p:cNvPr id="6" name="灯片编号占位符 5"/>
          <p:cNvSpPr>
            <a:spLocks noGrp="1"/>
          </p:cNvSpPr>
          <p:nvPr>
            <p:ph type="sldNum" sz="quarter" idx="12"/>
          </p:nvPr>
        </p:nvSpPr>
        <p:spPr/>
        <p:txBody>
          <a:bodyPr/>
          <a:lstStyle/>
          <a:p>
            <a:pPr>
              <a:defRPr/>
            </a:pPr>
            <a:fld id="{1F89760A-C796-4C90-BB9F-A5603A7139D1}" type="slidenum">
              <a:rPr lang="zh-CN" altLang="en-US" smtClean="0"/>
              <a:pPr>
                <a:defRPr/>
              </a:pPr>
              <a:t>‹#›</a:t>
            </a:fld>
            <a:endParaRPr lang="zh-CN" altLang="en-US"/>
          </a:p>
        </p:txBody>
      </p:sp>
    </p:spTree>
    <p:extLst>
      <p:ext uri="{BB962C8B-B14F-4D97-AF65-F5344CB8AC3E}">
        <p14:creationId xmlns:p14="http://schemas.microsoft.com/office/powerpoint/2010/main" val="5764597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自定义版式">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560197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仅标题">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标题 1"/>
          <p:cNvSpPr>
            <a:spLocks noGrp="1"/>
          </p:cNvSpPr>
          <p:nvPr>
            <p:ph type="title"/>
          </p:nvPr>
        </p:nvSpPr>
        <p:spPr>
          <a:xfrm>
            <a:off x="467544" y="116632"/>
            <a:ext cx="8229600" cy="490066"/>
          </a:xfrm>
        </p:spPr>
        <p:txBody>
          <a:bodyPr/>
          <a:lstStyle>
            <a:lvl1pPr algn="l">
              <a:defRPr sz="3600" b="1">
                <a:solidFill>
                  <a:schemeClr val="bg1"/>
                </a:solidFill>
              </a:defRPr>
            </a:lvl1pPr>
          </a:lstStyle>
          <a:p>
            <a:r>
              <a:rPr lang="zh-CN" altLang="en-US"/>
              <a:t>单击此处编辑母版标题样式</a:t>
            </a:r>
          </a:p>
        </p:txBody>
      </p:sp>
      <p:sp>
        <p:nvSpPr>
          <p:cNvPr id="7" name="内容占位符 2"/>
          <p:cNvSpPr>
            <a:spLocks noGrp="1"/>
          </p:cNvSpPr>
          <p:nvPr>
            <p:ph idx="1"/>
          </p:nvPr>
        </p:nvSpPr>
        <p:spPr>
          <a:xfrm>
            <a:off x="395536" y="1124744"/>
            <a:ext cx="8229600" cy="4525963"/>
          </a:xfrm>
        </p:spPr>
        <p:txBody>
          <a:bodyPr/>
          <a:lstStyle>
            <a:lvl1pPr marL="342900" indent="-342900">
              <a:lnSpc>
                <a:spcPct val="150000"/>
              </a:lnSpc>
              <a:buClr>
                <a:srgbClr val="002060"/>
              </a:buClr>
              <a:buFont typeface="Wingdings" panose="05000000000000000000" pitchFamily="2" charset="2"/>
              <a:buChar char="n"/>
              <a:defRPr/>
            </a:lvl1pPr>
            <a:lvl2pPr marL="742950" indent="-285750">
              <a:lnSpc>
                <a:spcPct val="150000"/>
              </a:lnSpc>
              <a:spcBef>
                <a:spcPts val="600"/>
              </a:spcBef>
              <a:spcAft>
                <a:spcPts val="600"/>
              </a:spcAft>
              <a:buClr>
                <a:schemeClr val="tx2">
                  <a:lumMod val="75000"/>
                </a:schemeClr>
              </a:buClr>
              <a:buSzPct val="50000"/>
              <a:buFont typeface="Wingdings" panose="05000000000000000000" pitchFamily="2" charset="2"/>
              <a:buChar char="p"/>
              <a:defRPr/>
            </a:lvl2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38386587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pPr>
              <a:defRPr/>
            </a:pPr>
            <a:fld id="{FCAB9BE4-F8EA-40B1-B17D-E6CD4178B709}" type="datetimeFigureOut">
              <a:rPr lang="zh-CN" altLang="en-US" smtClean="0"/>
              <a:pPr>
                <a:defRPr/>
              </a:pPr>
              <a:t>2017/2/14</a:t>
            </a:fld>
            <a:endParaRPr lang="zh-CN" altLang="en-US"/>
          </a:p>
        </p:txBody>
      </p:sp>
      <p:sp>
        <p:nvSpPr>
          <p:cNvPr id="4" name="页脚占位符 3"/>
          <p:cNvSpPr>
            <a:spLocks noGrp="1"/>
          </p:cNvSpPr>
          <p:nvPr>
            <p:ph type="ftr" sz="quarter" idx="11"/>
          </p:nvPr>
        </p:nvSpPr>
        <p:spPr/>
        <p:txBody>
          <a:bodyPr/>
          <a:lstStyle/>
          <a:p>
            <a:pPr>
              <a:defRPr/>
            </a:pPr>
            <a:endParaRPr lang="zh-CN" altLang="en-US"/>
          </a:p>
        </p:txBody>
      </p:sp>
      <p:sp>
        <p:nvSpPr>
          <p:cNvPr id="5" name="灯片编号占位符 4"/>
          <p:cNvSpPr>
            <a:spLocks noGrp="1"/>
          </p:cNvSpPr>
          <p:nvPr>
            <p:ph type="sldNum" sz="quarter" idx="12"/>
          </p:nvPr>
        </p:nvSpPr>
        <p:spPr/>
        <p:txBody>
          <a:bodyPr/>
          <a:lstStyle/>
          <a:p>
            <a:pPr>
              <a:defRPr/>
            </a:pPr>
            <a:fld id="{1F89760A-C796-4C90-BB9F-A5603A7139D1}" type="slidenum">
              <a:rPr lang="zh-CN" altLang="en-US" smtClean="0"/>
              <a:pPr>
                <a:defRPr/>
              </a:pPr>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仅标题">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909764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a:defRPr/>
            </a:pPr>
            <a:fld id="{9CA3A77D-823D-48D3-A755-3744EBA39511}" type="datetimeFigureOut">
              <a:rPr lang="zh-CN" altLang="en-US" smtClean="0"/>
              <a:pPr>
                <a:defRPr/>
              </a:pPr>
              <a:t>2017/2/14</a:t>
            </a:fld>
            <a:endParaRPr lang="zh-CN" altLang="en-US"/>
          </a:p>
        </p:txBody>
      </p:sp>
      <p:sp>
        <p:nvSpPr>
          <p:cNvPr id="5" name="页脚占位符 4"/>
          <p:cNvSpPr>
            <a:spLocks noGrp="1"/>
          </p:cNvSpPr>
          <p:nvPr>
            <p:ph type="ftr" sz="quarter" idx="11"/>
          </p:nvPr>
        </p:nvSpPr>
        <p:spPr/>
        <p:txBody>
          <a:bodyPr/>
          <a:lstStyle/>
          <a:p>
            <a:pPr>
              <a:defRPr/>
            </a:pPr>
            <a:endParaRPr lang="zh-CN" altLang="en-US"/>
          </a:p>
        </p:txBody>
      </p:sp>
      <p:sp>
        <p:nvSpPr>
          <p:cNvPr id="6" name="灯片编号占位符 5"/>
          <p:cNvSpPr>
            <a:spLocks noGrp="1"/>
          </p:cNvSpPr>
          <p:nvPr>
            <p:ph type="sldNum" sz="quarter" idx="12"/>
          </p:nvPr>
        </p:nvSpPr>
        <p:spPr/>
        <p:txBody>
          <a:bodyPr/>
          <a:lstStyle/>
          <a:p>
            <a:pPr>
              <a:defRPr/>
            </a:pPr>
            <a:fld id="{8269E723-BC6C-4ED8-9BE1-1F179F6B24E3}" type="slidenum">
              <a:rPr lang="zh-CN" altLang="en-US" smtClean="0"/>
              <a:pPr>
                <a:defRPr/>
              </a:pPr>
              <a:t>‹#›</a:t>
            </a:fld>
            <a:endParaRPr lang="zh-CN" altLang="en-US"/>
          </a:p>
        </p:txBody>
      </p:sp>
    </p:spTree>
    <p:extLst>
      <p:ext uri="{BB962C8B-B14F-4D97-AF65-F5344CB8AC3E}">
        <p14:creationId xmlns:p14="http://schemas.microsoft.com/office/powerpoint/2010/main" val="15576242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9"/>
            <a:ext cx="7886700" cy="2852737"/>
          </a:xfrm>
        </p:spPr>
        <p:txBody>
          <a:bodyPr anchor="b"/>
          <a:lstStyle>
            <a:lvl1pPr>
              <a:defRPr sz="4500"/>
            </a:lvl1pPr>
          </a:lstStyle>
          <a:p>
            <a:r>
              <a:rPr lang="zh-CN" altLang="en-US"/>
              <a:t>单击此处编辑母版标题样式</a:t>
            </a:r>
          </a:p>
        </p:txBody>
      </p:sp>
      <p:sp>
        <p:nvSpPr>
          <p:cNvPr id="3" name="文本占位符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pPr>
              <a:defRPr/>
            </a:pPr>
            <a:fld id="{D33A3815-A536-4BB9-A1D1-8BC5DB98DF79}" type="datetimeFigureOut">
              <a:rPr lang="zh-CN" altLang="en-US" smtClean="0"/>
              <a:pPr>
                <a:defRPr/>
              </a:pPr>
              <a:t>2017/2/14</a:t>
            </a:fld>
            <a:endParaRPr lang="zh-CN" altLang="en-US"/>
          </a:p>
        </p:txBody>
      </p:sp>
      <p:sp>
        <p:nvSpPr>
          <p:cNvPr id="5" name="页脚占位符 4"/>
          <p:cNvSpPr>
            <a:spLocks noGrp="1"/>
          </p:cNvSpPr>
          <p:nvPr>
            <p:ph type="ftr" sz="quarter" idx="11"/>
          </p:nvPr>
        </p:nvSpPr>
        <p:spPr/>
        <p:txBody>
          <a:bodyPr/>
          <a:lstStyle/>
          <a:p>
            <a:pPr>
              <a:defRPr/>
            </a:pPr>
            <a:endParaRPr lang="zh-CN" altLang="en-US"/>
          </a:p>
        </p:txBody>
      </p:sp>
      <p:sp>
        <p:nvSpPr>
          <p:cNvPr id="6" name="灯片编号占位符 5"/>
          <p:cNvSpPr>
            <a:spLocks noGrp="1"/>
          </p:cNvSpPr>
          <p:nvPr>
            <p:ph type="sldNum" sz="quarter" idx="12"/>
          </p:nvPr>
        </p:nvSpPr>
        <p:spPr/>
        <p:txBody>
          <a:bodyPr/>
          <a:lstStyle/>
          <a:p>
            <a:pPr>
              <a:defRPr/>
            </a:pPr>
            <a:fld id="{A5C862E5-AA46-4A4F-9C1C-33AF64129592}" type="slidenum">
              <a:rPr lang="zh-CN" altLang="en-US" smtClean="0"/>
              <a:pPr>
                <a:defRPr/>
              </a:pPr>
              <a:t>‹#›</a:t>
            </a:fld>
            <a:endParaRPr lang="zh-CN" altLang="en-US"/>
          </a:p>
        </p:txBody>
      </p:sp>
    </p:spTree>
    <p:extLst>
      <p:ext uri="{BB962C8B-B14F-4D97-AF65-F5344CB8AC3E}">
        <p14:creationId xmlns:p14="http://schemas.microsoft.com/office/powerpoint/2010/main" val="13092861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286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291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pPr>
              <a:defRPr/>
            </a:pPr>
            <a:fld id="{B65A4913-41A6-4DB7-99EC-D1785E6884C2}" type="datetimeFigureOut">
              <a:rPr lang="zh-CN" altLang="en-US" smtClean="0"/>
              <a:pPr>
                <a:defRPr/>
              </a:pPr>
              <a:t>2017/2/14</a:t>
            </a:fld>
            <a:endParaRPr lang="zh-CN" altLang="en-US"/>
          </a:p>
        </p:txBody>
      </p:sp>
      <p:sp>
        <p:nvSpPr>
          <p:cNvPr id="6" name="页脚占位符 5"/>
          <p:cNvSpPr>
            <a:spLocks noGrp="1"/>
          </p:cNvSpPr>
          <p:nvPr>
            <p:ph type="ftr" sz="quarter" idx="11"/>
          </p:nvPr>
        </p:nvSpPr>
        <p:spPr/>
        <p:txBody>
          <a:bodyPr/>
          <a:lstStyle/>
          <a:p>
            <a:pPr>
              <a:defRPr/>
            </a:pPr>
            <a:endParaRPr lang="zh-CN" altLang="en-US"/>
          </a:p>
        </p:txBody>
      </p:sp>
      <p:sp>
        <p:nvSpPr>
          <p:cNvPr id="7" name="灯片编号占位符 6"/>
          <p:cNvSpPr>
            <a:spLocks noGrp="1"/>
          </p:cNvSpPr>
          <p:nvPr>
            <p:ph type="sldNum" sz="quarter" idx="12"/>
          </p:nvPr>
        </p:nvSpPr>
        <p:spPr/>
        <p:txBody>
          <a:bodyPr/>
          <a:lstStyle/>
          <a:p>
            <a:pPr>
              <a:defRPr/>
            </a:pPr>
            <a:fld id="{344EADF3-6401-4255-AA19-5BE2F3D30D68}" type="slidenum">
              <a:rPr lang="zh-CN" altLang="en-US" smtClean="0"/>
              <a:pPr>
                <a:defRPr/>
              </a:pPr>
              <a:t>‹#›</a:t>
            </a:fld>
            <a:endParaRPr lang="zh-CN" altLang="en-US"/>
          </a:p>
        </p:txBody>
      </p:sp>
    </p:spTree>
    <p:extLst>
      <p:ext uri="{BB962C8B-B14F-4D97-AF65-F5344CB8AC3E}">
        <p14:creationId xmlns:p14="http://schemas.microsoft.com/office/powerpoint/2010/main" val="91443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6"/>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4" name="内容占位符 3"/>
          <p:cNvSpPr>
            <a:spLocks noGrp="1"/>
          </p:cNvSpPr>
          <p:nvPr>
            <p:ph sz="half" idx="2"/>
          </p:nvPr>
        </p:nvSpPr>
        <p:spPr>
          <a:xfrm>
            <a:off x="629842" y="2505075"/>
            <a:ext cx="3868340"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6" name="内容占位符 5"/>
          <p:cNvSpPr>
            <a:spLocks noGrp="1"/>
          </p:cNvSpPr>
          <p:nvPr>
            <p:ph sz="quarter" idx="4"/>
          </p:nvPr>
        </p:nvSpPr>
        <p:spPr>
          <a:xfrm>
            <a:off x="4629150" y="2505075"/>
            <a:ext cx="3887391"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pPr>
              <a:defRPr/>
            </a:pPr>
            <a:fld id="{D943FF61-E92C-4177-B6D5-DB2A5A2089D1}" type="datetimeFigureOut">
              <a:rPr lang="zh-CN" altLang="en-US" smtClean="0"/>
              <a:pPr>
                <a:defRPr/>
              </a:pPr>
              <a:t>2017/2/14</a:t>
            </a:fld>
            <a:endParaRPr lang="zh-CN" altLang="en-US"/>
          </a:p>
        </p:txBody>
      </p:sp>
      <p:sp>
        <p:nvSpPr>
          <p:cNvPr id="8" name="页脚占位符 7"/>
          <p:cNvSpPr>
            <a:spLocks noGrp="1"/>
          </p:cNvSpPr>
          <p:nvPr>
            <p:ph type="ftr" sz="quarter" idx="11"/>
          </p:nvPr>
        </p:nvSpPr>
        <p:spPr/>
        <p:txBody>
          <a:bodyPr/>
          <a:lstStyle/>
          <a:p>
            <a:pPr>
              <a:defRPr/>
            </a:pPr>
            <a:endParaRPr lang="zh-CN" altLang="en-US"/>
          </a:p>
        </p:txBody>
      </p:sp>
      <p:sp>
        <p:nvSpPr>
          <p:cNvPr id="9" name="灯片编号占位符 8"/>
          <p:cNvSpPr>
            <a:spLocks noGrp="1"/>
          </p:cNvSpPr>
          <p:nvPr>
            <p:ph type="sldNum" sz="quarter" idx="12"/>
          </p:nvPr>
        </p:nvSpPr>
        <p:spPr/>
        <p:txBody>
          <a:bodyPr/>
          <a:lstStyle/>
          <a:p>
            <a:pPr>
              <a:defRPr/>
            </a:pPr>
            <a:fld id="{3ED6F58D-0797-4AD0-B004-02BF488D14D9}" type="slidenum">
              <a:rPr lang="zh-CN" altLang="en-US" smtClean="0"/>
              <a:pPr>
                <a:defRPr/>
              </a:pPr>
              <a:t>‹#›</a:t>
            </a:fld>
            <a:endParaRPr lang="zh-CN" altLang="en-US"/>
          </a:p>
        </p:txBody>
      </p:sp>
    </p:spTree>
    <p:extLst>
      <p:ext uri="{BB962C8B-B14F-4D97-AF65-F5344CB8AC3E}">
        <p14:creationId xmlns:p14="http://schemas.microsoft.com/office/powerpoint/2010/main" val="18862120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pPr>
              <a:defRPr/>
            </a:pPr>
            <a:fld id="{321A3A19-6222-442F-B708-08616CF24DB9}" type="datetimeFigureOut">
              <a:rPr lang="zh-CN" altLang="en-US" smtClean="0"/>
              <a:pPr>
                <a:defRPr/>
              </a:pPr>
              <a:t>2017/2/14</a:t>
            </a:fld>
            <a:endParaRPr lang="zh-CN" altLang="en-US"/>
          </a:p>
        </p:txBody>
      </p:sp>
      <p:sp>
        <p:nvSpPr>
          <p:cNvPr id="4" name="页脚占位符 3"/>
          <p:cNvSpPr>
            <a:spLocks noGrp="1"/>
          </p:cNvSpPr>
          <p:nvPr>
            <p:ph type="ftr" sz="quarter" idx="11"/>
          </p:nvPr>
        </p:nvSpPr>
        <p:spPr/>
        <p:txBody>
          <a:bodyPr/>
          <a:lstStyle/>
          <a:p>
            <a:pPr>
              <a:defRPr/>
            </a:pPr>
            <a:endParaRPr lang="zh-CN" altLang="en-US"/>
          </a:p>
        </p:txBody>
      </p:sp>
      <p:sp>
        <p:nvSpPr>
          <p:cNvPr id="5" name="灯片编号占位符 4"/>
          <p:cNvSpPr>
            <a:spLocks noGrp="1"/>
          </p:cNvSpPr>
          <p:nvPr>
            <p:ph type="sldNum" sz="quarter" idx="12"/>
          </p:nvPr>
        </p:nvSpPr>
        <p:spPr/>
        <p:txBody>
          <a:bodyPr/>
          <a:lstStyle/>
          <a:p>
            <a:pPr>
              <a:defRPr/>
            </a:pPr>
            <a:fld id="{06347588-549D-4050-ABB4-AF101263FCD5}" type="slidenum">
              <a:rPr lang="zh-CN" altLang="en-US" smtClean="0"/>
              <a:pPr>
                <a:defRPr/>
              </a:pPr>
              <a:t>‹#›</a:t>
            </a:fld>
            <a:endParaRPr lang="zh-CN" altLang="en-US"/>
          </a:p>
        </p:txBody>
      </p:sp>
    </p:spTree>
    <p:extLst>
      <p:ext uri="{BB962C8B-B14F-4D97-AF65-F5344CB8AC3E}">
        <p14:creationId xmlns:p14="http://schemas.microsoft.com/office/powerpoint/2010/main" val="27043554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fld id="{90AE2C77-2161-4682-8AF6-A04B4CAA1D2E}" type="datetimeFigureOut">
              <a:rPr lang="zh-CN" altLang="en-US" smtClean="0"/>
              <a:pPr>
                <a:defRPr/>
              </a:pPr>
              <a:t>2017/2/14</a:t>
            </a:fld>
            <a:endParaRPr lang="zh-CN" altLang="en-US"/>
          </a:p>
        </p:txBody>
      </p:sp>
      <p:sp>
        <p:nvSpPr>
          <p:cNvPr id="3" name="页脚占位符 2"/>
          <p:cNvSpPr>
            <a:spLocks noGrp="1"/>
          </p:cNvSpPr>
          <p:nvPr>
            <p:ph type="ftr" sz="quarter" idx="11"/>
          </p:nvPr>
        </p:nvSpPr>
        <p:spPr/>
        <p:txBody>
          <a:bodyPr/>
          <a:lstStyle/>
          <a:p>
            <a:pPr>
              <a:defRPr/>
            </a:pPr>
            <a:endParaRPr lang="zh-CN" altLang="en-US"/>
          </a:p>
        </p:txBody>
      </p:sp>
      <p:sp>
        <p:nvSpPr>
          <p:cNvPr id="4" name="灯片编号占位符 3"/>
          <p:cNvSpPr>
            <a:spLocks noGrp="1"/>
          </p:cNvSpPr>
          <p:nvPr>
            <p:ph type="sldNum" sz="quarter" idx="12"/>
          </p:nvPr>
        </p:nvSpPr>
        <p:spPr/>
        <p:txBody>
          <a:bodyPr/>
          <a:lstStyle/>
          <a:p>
            <a:pPr>
              <a:defRPr/>
            </a:pPr>
            <a:fld id="{C1DAC281-8E6F-4CE5-BE4E-9709F55EBF89}" type="slidenum">
              <a:rPr lang="zh-CN" altLang="en-US" smtClean="0"/>
              <a:pPr>
                <a:defRPr/>
              </a:pPr>
              <a:t>‹#›</a:t>
            </a:fld>
            <a:endParaRPr lang="zh-CN" altLang="en-US"/>
          </a:p>
        </p:txBody>
      </p:sp>
    </p:spTree>
    <p:extLst>
      <p:ext uri="{BB962C8B-B14F-4D97-AF65-F5344CB8AC3E}">
        <p14:creationId xmlns:p14="http://schemas.microsoft.com/office/powerpoint/2010/main" val="30395952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内容占位符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p>
        </p:txBody>
      </p:sp>
      <p:sp>
        <p:nvSpPr>
          <p:cNvPr id="5" name="日期占位符 4"/>
          <p:cNvSpPr>
            <a:spLocks noGrp="1"/>
          </p:cNvSpPr>
          <p:nvPr>
            <p:ph type="dt" sz="half" idx="10"/>
          </p:nvPr>
        </p:nvSpPr>
        <p:spPr/>
        <p:txBody>
          <a:bodyPr/>
          <a:lstStyle/>
          <a:p>
            <a:pPr>
              <a:defRPr/>
            </a:pPr>
            <a:fld id="{4F0CD32B-A7FD-4CB8-ADB8-B15CB4DCAC9A}" type="datetimeFigureOut">
              <a:rPr lang="zh-CN" altLang="en-US" smtClean="0"/>
              <a:pPr>
                <a:defRPr/>
              </a:pPr>
              <a:t>2017/2/14</a:t>
            </a:fld>
            <a:endParaRPr lang="zh-CN" altLang="en-US"/>
          </a:p>
        </p:txBody>
      </p:sp>
      <p:sp>
        <p:nvSpPr>
          <p:cNvPr id="6" name="页脚占位符 5"/>
          <p:cNvSpPr>
            <a:spLocks noGrp="1"/>
          </p:cNvSpPr>
          <p:nvPr>
            <p:ph type="ftr" sz="quarter" idx="11"/>
          </p:nvPr>
        </p:nvSpPr>
        <p:spPr/>
        <p:txBody>
          <a:bodyPr/>
          <a:lstStyle/>
          <a:p>
            <a:pPr>
              <a:defRPr/>
            </a:pPr>
            <a:endParaRPr lang="zh-CN" altLang="en-US"/>
          </a:p>
        </p:txBody>
      </p:sp>
      <p:sp>
        <p:nvSpPr>
          <p:cNvPr id="7" name="灯片编号占位符 6"/>
          <p:cNvSpPr>
            <a:spLocks noGrp="1"/>
          </p:cNvSpPr>
          <p:nvPr>
            <p:ph type="sldNum" sz="quarter" idx="12"/>
          </p:nvPr>
        </p:nvSpPr>
        <p:spPr/>
        <p:txBody>
          <a:bodyPr/>
          <a:lstStyle/>
          <a:p>
            <a:pPr>
              <a:defRPr/>
            </a:pPr>
            <a:fld id="{E341F9FC-96B0-4C23-959A-42ACFB335BC1}" type="slidenum">
              <a:rPr lang="zh-CN" altLang="en-US" smtClean="0"/>
              <a:pPr>
                <a:defRPr/>
              </a:pPr>
              <a:t>‹#›</a:t>
            </a:fld>
            <a:endParaRPr lang="zh-CN" altLang="en-US"/>
          </a:p>
        </p:txBody>
      </p:sp>
    </p:spTree>
    <p:extLst>
      <p:ext uri="{BB962C8B-B14F-4D97-AF65-F5344CB8AC3E}">
        <p14:creationId xmlns:p14="http://schemas.microsoft.com/office/powerpoint/2010/main" val="36971303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图片占位符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p>
        </p:txBody>
      </p:sp>
      <p:sp>
        <p:nvSpPr>
          <p:cNvPr id="5" name="日期占位符 4"/>
          <p:cNvSpPr>
            <a:spLocks noGrp="1"/>
          </p:cNvSpPr>
          <p:nvPr>
            <p:ph type="dt" sz="half" idx="10"/>
          </p:nvPr>
        </p:nvSpPr>
        <p:spPr/>
        <p:txBody>
          <a:bodyPr/>
          <a:lstStyle/>
          <a:p>
            <a:pPr>
              <a:defRPr/>
            </a:pPr>
            <a:fld id="{4FC5C0D8-F11B-4995-BC57-A01BBC80A2AC}" type="datetimeFigureOut">
              <a:rPr lang="zh-CN" altLang="en-US" smtClean="0"/>
              <a:pPr>
                <a:defRPr/>
              </a:pPr>
              <a:t>2017/2/14</a:t>
            </a:fld>
            <a:endParaRPr lang="zh-CN" altLang="en-US"/>
          </a:p>
        </p:txBody>
      </p:sp>
      <p:sp>
        <p:nvSpPr>
          <p:cNvPr id="6" name="页脚占位符 5"/>
          <p:cNvSpPr>
            <a:spLocks noGrp="1"/>
          </p:cNvSpPr>
          <p:nvPr>
            <p:ph type="ftr" sz="quarter" idx="11"/>
          </p:nvPr>
        </p:nvSpPr>
        <p:spPr/>
        <p:txBody>
          <a:bodyPr/>
          <a:lstStyle/>
          <a:p>
            <a:pPr>
              <a:defRPr/>
            </a:pPr>
            <a:endParaRPr lang="zh-CN" altLang="en-US"/>
          </a:p>
        </p:txBody>
      </p:sp>
      <p:sp>
        <p:nvSpPr>
          <p:cNvPr id="7" name="灯片编号占位符 6"/>
          <p:cNvSpPr>
            <a:spLocks noGrp="1"/>
          </p:cNvSpPr>
          <p:nvPr>
            <p:ph type="sldNum" sz="quarter" idx="12"/>
          </p:nvPr>
        </p:nvSpPr>
        <p:spPr/>
        <p:txBody>
          <a:bodyPr/>
          <a:lstStyle/>
          <a:p>
            <a:pPr>
              <a:defRPr/>
            </a:pPr>
            <a:fld id="{44F3E12E-8A8C-4943-B7AE-D365BFE2010E}" type="slidenum">
              <a:rPr lang="zh-CN" altLang="en-US" smtClean="0"/>
              <a:pPr>
                <a:defRPr/>
              </a:pPr>
              <a:t>‹#›</a:t>
            </a:fld>
            <a:endParaRPr lang="zh-CN" altLang="en-US"/>
          </a:p>
        </p:txBody>
      </p:sp>
    </p:spTree>
    <p:extLst>
      <p:ext uri="{BB962C8B-B14F-4D97-AF65-F5344CB8AC3E}">
        <p14:creationId xmlns:p14="http://schemas.microsoft.com/office/powerpoint/2010/main" val="12436745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fld id="{FCAB9BE4-F8EA-40B1-B17D-E6CD4178B709}" type="datetimeFigureOut">
              <a:rPr lang="zh-CN" altLang="en-US" smtClean="0"/>
              <a:pPr>
                <a:defRPr/>
              </a:pPr>
              <a:t>2017/2/14</a:t>
            </a:fld>
            <a:endParaRPr lang="zh-CN" altLang="en-US"/>
          </a:p>
        </p:txBody>
      </p:sp>
      <p:sp>
        <p:nvSpPr>
          <p:cNvPr id="5" name="页脚占位符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a:defRPr/>
            </a:pPr>
            <a:endParaRPr lang="zh-CN" altLang="en-US"/>
          </a:p>
        </p:txBody>
      </p:sp>
      <p:sp>
        <p:nvSpPr>
          <p:cNvPr id="6" name="灯片编号占位符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a:defRPr/>
            </a:pPr>
            <a:fld id="{1F89760A-C796-4C90-BB9F-A5603A7139D1}" type="slidenum">
              <a:rPr lang="zh-CN" altLang="en-US" smtClean="0"/>
              <a:pPr>
                <a:defRPr/>
              </a:pPr>
              <a:t>‹#›</a:t>
            </a:fld>
            <a:endParaRPr lang="zh-CN" altLang="en-US"/>
          </a:p>
        </p:txBody>
      </p:sp>
    </p:spTree>
    <p:extLst>
      <p:ext uri="{BB962C8B-B14F-4D97-AF65-F5344CB8AC3E}">
        <p14:creationId xmlns:p14="http://schemas.microsoft.com/office/powerpoint/2010/main" val="303110005"/>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 id="2147483676" r:id="rId12"/>
    <p:sldLayoutId id="2147483677" r:id="rId13"/>
    <p:sldLayoutId id="2147483660" r:id="rId14"/>
    <p:sldLayoutId id="2147483662" r:id="rId15"/>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13.xml"/></Relationships>
</file>

<file path=ppt/slides/_rels/slide65.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7.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13.xml"/></Relationships>
</file>

<file path=ppt/slides/_rels/slide68.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13.xml"/></Relationships>
</file>

<file path=ppt/slides/_rels/slide69.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70.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1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4383619" y="2996952"/>
            <a:ext cx="3401893" cy="646331"/>
          </a:xfrm>
          <a:prstGeom prst="rect">
            <a:avLst/>
          </a:prstGeom>
        </p:spPr>
        <p:txBody>
          <a:bodyPr wrap="none">
            <a:spAutoFit/>
          </a:bodyPr>
          <a:lstStyle/>
          <a:p>
            <a:pPr>
              <a:defRPr/>
            </a:pPr>
            <a:r>
              <a:rPr lang="zh-CN" altLang="en-US" b="1" dirty="0">
                <a:solidFill>
                  <a:schemeClr val="bg1"/>
                </a:solidFill>
                <a:latin typeface="微软雅黑" pitchFamily="34" charset="-122"/>
                <a:ea typeface="微软雅黑" pitchFamily="34" charset="-122"/>
              </a:rPr>
              <a:t>购买本书，加韩立刚老师微信</a:t>
            </a:r>
            <a:endParaRPr lang="en-US" altLang="zh-CN" b="1" dirty="0">
              <a:solidFill>
                <a:schemeClr val="bg1"/>
              </a:solidFill>
              <a:latin typeface="微软雅黑" pitchFamily="34" charset="-122"/>
              <a:ea typeface="微软雅黑" pitchFamily="34" charset="-122"/>
            </a:endParaRPr>
          </a:p>
          <a:p>
            <a:pPr>
              <a:defRPr/>
            </a:pPr>
            <a:r>
              <a:rPr lang="zh-CN" altLang="en-US" b="1" dirty="0">
                <a:solidFill>
                  <a:schemeClr val="bg1"/>
                </a:solidFill>
                <a:latin typeface="微软雅黑" pitchFamily="34" charset="-122"/>
                <a:ea typeface="微软雅黑" pitchFamily="34" charset="-122"/>
              </a:rPr>
              <a:t>微信号：</a:t>
            </a:r>
            <a:r>
              <a:rPr lang="en-US" altLang="zh-CN" b="1" dirty="0">
                <a:solidFill>
                  <a:schemeClr val="bg1"/>
                </a:solidFill>
                <a:latin typeface="微软雅黑" pitchFamily="34" charset="-122"/>
                <a:ea typeface="微软雅黑" pitchFamily="34" charset="-122"/>
              </a:rPr>
              <a:t>hanligangdongqing</a:t>
            </a:r>
          </a:p>
        </p:txBody>
      </p:sp>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8885" y="2279455"/>
            <a:ext cx="3953539" cy="4221088"/>
          </a:xfrm>
          <a:prstGeom prst="rect">
            <a:avLst/>
          </a:prstGeom>
        </p:spPr>
      </p:pic>
    </p:spTree>
    <p:extLst>
      <p:ext uri="{BB962C8B-B14F-4D97-AF65-F5344CB8AC3E}">
        <p14:creationId xmlns:p14="http://schemas.microsoft.com/office/powerpoint/2010/main" val="42412590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zh-CN" dirty="0"/>
              <a:t>网络层首部固定部分各个字段</a:t>
            </a:r>
            <a:r>
              <a:rPr lang="en-US" altLang="zh-CN" dirty="0"/>
              <a:t>(3)</a:t>
            </a:r>
            <a:endParaRPr lang="zh-CN" altLang="en-US" dirty="0"/>
          </a:p>
        </p:txBody>
      </p:sp>
      <p:sp>
        <p:nvSpPr>
          <p:cNvPr id="3" name="内容占位符 2"/>
          <p:cNvSpPr>
            <a:spLocks noGrp="1"/>
          </p:cNvSpPr>
          <p:nvPr>
            <p:ph idx="1"/>
          </p:nvPr>
        </p:nvSpPr>
        <p:spPr>
          <a:xfrm>
            <a:off x="467544" y="908720"/>
            <a:ext cx="8229600" cy="5472608"/>
          </a:xfrm>
        </p:spPr>
        <p:txBody>
          <a:bodyPr>
            <a:normAutofit fontScale="92500"/>
          </a:bodyPr>
          <a:lstStyle/>
          <a:p>
            <a:r>
              <a:rPr lang="zh-CN" altLang="zh-CN" dirty="0"/>
              <a:t>（</a:t>
            </a:r>
            <a:r>
              <a:rPr lang="en-US" altLang="zh-CN" dirty="0"/>
              <a:t>5</a:t>
            </a:r>
            <a:r>
              <a:rPr lang="zh-CN" altLang="zh-CN" dirty="0"/>
              <a:t>）标识（</a:t>
            </a:r>
            <a:r>
              <a:rPr lang="en-US" altLang="zh-CN" dirty="0"/>
              <a:t>identification</a:t>
            </a:r>
            <a:r>
              <a:rPr lang="zh-CN" altLang="zh-CN" dirty="0"/>
              <a:t>） 占</a:t>
            </a:r>
            <a:r>
              <a:rPr lang="en-US" altLang="zh-CN" dirty="0"/>
              <a:t>16</a:t>
            </a:r>
            <a:r>
              <a:rPr lang="zh-CN" altLang="zh-CN" dirty="0"/>
              <a:t>位。</a:t>
            </a:r>
            <a:r>
              <a:rPr lang="en-US" altLang="zh-CN" dirty="0"/>
              <a:t>IP</a:t>
            </a:r>
            <a:r>
              <a:rPr lang="zh-CN" altLang="zh-CN" dirty="0"/>
              <a:t>软件在存储器中维持一个计数器，每产生一个数据包，计数器就加</a:t>
            </a:r>
            <a:r>
              <a:rPr lang="en-US" altLang="zh-CN" dirty="0"/>
              <a:t>1</a:t>
            </a:r>
            <a:r>
              <a:rPr lang="zh-CN" altLang="zh-CN" dirty="0"/>
              <a:t>，并将此值赋给标识字段。但这个“标识”并不是序号，因为</a:t>
            </a:r>
            <a:r>
              <a:rPr lang="en-US" altLang="zh-CN" dirty="0"/>
              <a:t>IP</a:t>
            </a:r>
            <a:r>
              <a:rPr lang="zh-CN" altLang="zh-CN" dirty="0"/>
              <a:t>是无连接服务，数据包不存在按序接收的问题。当数据包由于长度超过网络的</a:t>
            </a:r>
            <a:r>
              <a:rPr lang="en-US" altLang="zh-CN" dirty="0"/>
              <a:t>MTU</a:t>
            </a:r>
            <a:r>
              <a:rPr lang="zh-CN" altLang="zh-CN" dirty="0"/>
              <a:t>而必须分片时，同一个数据包被分成多个片，这些片的标识都一样，也就是数据包这个标识字段的值就被复制到所有的数据包分片的标识字段中。相同的标识字段的值使分片后的各数据包片最后能正确地重装成为原来的数据包。</a:t>
            </a:r>
            <a:endParaRPr lang="en-US" altLang="zh-CN" dirty="0"/>
          </a:p>
          <a:p>
            <a:r>
              <a:rPr lang="zh-CN" altLang="zh-CN" dirty="0"/>
              <a:t>（</a:t>
            </a:r>
            <a:r>
              <a:rPr lang="en-US" altLang="zh-CN" dirty="0"/>
              <a:t>6</a:t>
            </a:r>
            <a:r>
              <a:rPr lang="zh-CN" altLang="zh-CN" dirty="0"/>
              <a:t>）标志（</a:t>
            </a:r>
            <a:r>
              <a:rPr lang="en-US" altLang="zh-CN" dirty="0"/>
              <a:t>flag</a:t>
            </a:r>
            <a:r>
              <a:rPr lang="zh-CN" altLang="zh-CN" dirty="0"/>
              <a:t>） 占</a:t>
            </a:r>
            <a:r>
              <a:rPr lang="en-US" altLang="zh-CN" dirty="0"/>
              <a:t>3</a:t>
            </a:r>
            <a:r>
              <a:rPr lang="zh-CN" altLang="zh-CN" dirty="0"/>
              <a:t>位，但目前只有两位有意义。标志字段中的最低位记为</a:t>
            </a:r>
            <a:r>
              <a:rPr lang="en-US" altLang="zh-CN" dirty="0"/>
              <a:t>MF</a:t>
            </a:r>
            <a:r>
              <a:rPr lang="zh-CN" altLang="zh-CN" dirty="0"/>
              <a:t>（</a:t>
            </a:r>
            <a:r>
              <a:rPr lang="en-US" altLang="zh-CN" dirty="0"/>
              <a:t>More Fragment</a:t>
            </a:r>
            <a:r>
              <a:rPr lang="zh-CN" altLang="zh-CN" dirty="0"/>
              <a:t>）。</a:t>
            </a:r>
            <a:r>
              <a:rPr lang="en-US" altLang="zh-CN" dirty="0"/>
              <a:t>MF=1</a:t>
            </a:r>
            <a:r>
              <a:rPr lang="zh-CN" altLang="zh-CN" dirty="0"/>
              <a:t>即表示后面“还有分片”的数据包。</a:t>
            </a:r>
            <a:r>
              <a:rPr lang="en-US" altLang="zh-CN" dirty="0"/>
              <a:t>MF=0</a:t>
            </a:r>
            <a:r>
              <a:rPr lang="zh-CN" altLang="zh-CN" dirty="0"/>
              <a:t>表示这己是若干数据包片中的最后一个。标志字段中间的一位记为</a:t>
            </a:r>
            <a:r>
              <a:rPr lang="en-US" altLang="zh-CN" dirty="0"/>
              <a:t>DF</a:t>
            </a:r>
            <a:r>
              <a:rPr lang="zh-CN" altLang="zh-CN" dirty="0"/>
              <a:t>（</a:t>
            </a:r>
            <a:r>
              <a:rPr lang="en-US" altLang="zh-CN" dirty="0"/>
              <a:t>Don’t Fragment</a:t>
            </a:r>
            <a:r>
              <a:rPr lang="zh-CN" altLang="zh-CN" dirty="0"/>
              <a:t>），意思是“不能分片”。只有当</a:t>
            </a:r>
            <a:r>
              <a:rPr lang="en-US" altLang="zh-CN" dirty="0"/>
              <a:t>DF=0</a:t>
            </a:r>
            <a:r>
              <a:rPr lang="zh-CN" altLang="zh-CN" dirty="0"/>
              <a:t>时才一允许分片。</a:t>
            </a:r>
          </a:p>
          <a:p>
            <a:endParaRPr lang="zh-CN" altLang="zh-CN" dirty="0"/>
          </a:p>
          <a:p>
            <a:endParaRPr lang="zh-CN" altLang="en-US" dirty="0"/>
          </a:p>
        </p:txBody>
      </p:sp>
    </p:spTree>
    <p:extLst>
      <p:ext uri="{BB962C8B-B14F-4D97-AF65-F5344CB8AC3E}">
        <p14:creationId xmlns:p14="http://schemas.microsoft.com/office/powerpoint/2010/main" val="1677958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zh-CN" dirty="0"/>
              <a:t>网络层首部固定部分各个字段</a:t>
            </a:r>
            <a:r>
              <a:rPr lang="en-US" altLang="zh-CN" dirty="0"/>
              <a:t>(4)</a:t>
            </a:r>
            <a:endParaRPr lang="zh-CN" altLang="en-US" dirty="0"/>
          </a:p>
        </p:txBody>
      </p:sp>
      <p:sp>
        <p:nvSpPr>
          <p:cNvPr id="3" name="内容占位符 2"/>
          <p:cNvSpPr>
            <a:spLocks noGrp="1"/>
          </p:cNvSpPr>
          <p:nvPr>
            <p:ph idx="1"/>
          </p:nvPr>
        </p:nvSpPr>
        <p:spPr>
          <a:xfrm>
            <a:off x="355624" y="908720"/>
            <a:ext cx="8229600" cy="4525963"/>
          </a:xfrm>
        </p:spPr>
        <p:txBody>
          <a:bodyPr/>
          <a:lstStyle/>
          <a:p>
            <a:r>
              <a:rPr lang="zh-CN" altLang="zh-CN" dirty="0"/>
              <a:t>（</a:t>
            </a:r>
            <a:r>
              <a:rPr lang="en-US" altLang="zh-CN" dirty="0"/>
              <a:t>7</a:t>
            </a:r>
            <a:r>
              <a:rPr lang="zh-CN" altLang="zh-CN" dirty="0"/>
              <a:t>）片偏移</a:t>
            </a:r>
            <a:r>
              <a:rPr lang="en-US" altLang="zh-CN" dirty="0"/>
              <a:t>   </a:t>
            </a:r>
            <a:r>
              <a:rPr lang="zh-CN" altLang="zh-CN" dirty="0"/>
              <a:t>占</a:t>
            </a:r>
            <a:r>
              <a:rPr lang="en-US" altLang="zh-CN" dirty="0"/>
              <a:t>13</a:t>
            </a:r>
            <a:r>
              <a:rPr lang="zh-CN" altLang="zh-CN" dirty="0"/>
              <a:t>位。片偏移指出：较长的分组在分片后，某片在原分组中的相对位置。也就是说，相对于用户数据字段的起点，该片从何处开始。片偏移以</a:t>
            </a:r>
            <a:r>
              <a:rPr lang="en-US" altLang="zh-CN" dirty="0"/>
              <a:t>8</a:t>
            </a:r>
            <a:r>
              <a:rPr lang="zh-CN" altLang="zh-CN" dirty="0"/>
              <a:t>个字节为偏移单位。这就是说，每个分片的长度一定是</a:t>
            </a:r>
            <a:r>
              <a:rPr lang="en-US" altLang="zh-CN" dirty="0"/>
              <a:t>8</a:t>
            </a:r>
            <a:r>
              <a:rPr lang="zh-CN" altLang="zh-CN" dirty="0"/>
              <a:t>字节（</a:t>
            </a:r>
            <a:r>
              <a:rPr lang="en-US" altLang="zh-CN" dirty="0"/>
              <a:t>64</a:t>
            </a:r>
            <a:r>
              <a:rPr lang="zh-CN" altLang="zh-CN" dirty="0"/>
              <a:t>位）的整数倍。</a:t>
            </a:r>
          </a:p>
          <a:p>
            <a:endParaRPr lang="zh-CN" altLang="en-US" dirty="0"/>
          </a:p>
        </p:txBody>
      </p:sp>
      <p:pic>
        <p:nvPicPr>
          <p:cNvPr id="4" name="图片 3"/>
          <p:cNvPicPr/>
          <p:nvPr/>
        </p:nvPicPr>
        <p:blipFill>
          <a:blip r:embed="rId2">
            <a:extLst>
              <a:ext uri="{28A0092B-C50C-407E-A947-70E740481C1C}">
                <a14:useLocalDpi xmlns:a14="http://schemas.microsoft.com/office/drawing/2010/main" val="0"/>
              </a:ext>
            </a:extLst>
          </a:blip>
          <a:srcRect/>
          <a:stretch>
            <a:fillRect/>
          </a:stretch>
        </p:blipFill>
        <p:spPr bwMode="auto">
          <a:xfrm>
            <a:off x="5928" y="3356992"/>
            <a:ext cx="8928992" cy="3240360"/>
          </a:xfrm>
          <a:prstGeom prst="rect">
            <a:avLst/>
          </a:prstGeom>
          <a:noFill/>
          <a:ln>
            <a:noFill/>
          </a:ln>
        </p:spPr>
      </p:pic>
    </p:spTree>
    <p:extLst>
      <p:ext uri="{BB962C8B-B14F-4D97-AF65-F5344CB8AC3E}">
        <p14:creationId xmlns:p14="http://schemas.microsoft.com/office/powerpoint/2010/main" val="26877714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zh-CN" dirty="0"/>
              <a:t>网络层首部固定部分各个字段</a:t>
            </a:r>
            <a:r>
              <a:rPr lang="en-US" altLang="zh-CN" dirty="0"/>
              <a:t>(5)</a:t>
            </a:r>
            <a:endParaRPr lang="zh-CN" altLang="en-US" dirty="0"/>
          </a:p>
        </p:txBody>
      </p:sp>
      <p:sp>
        <p:nvSpPr>
          <p:cNvPr id="3" name="内容占位符 2"/>
          <p:cNvSpPr>
            <a:spLocks noGrp="1"/>
          </p:cNvSpPr>
          <p:nvPr>
            <p:ph idx="1"/>
          </p:nvPr>
        </p:nvSpPr>
        <p:spPr/>
        <p:txBody>
          <a:bodyPr/>
          <a:lstStyle/>
          <a:p>
            <a:r>
              <a:rPr lang="zh-CN" altLang="zh-CN" dirty="0"/>
              <a:t>（</a:t>
            </a:r>
            <a:r>
              <a:rPr lang="en-US" altLang="zh-CN" dirty="0"/>
              <a:t>7</a:t>
            </a:r>
            <a:r>
              <a:rPr lang="zh-CN" altLang="zh-CN" dirty="0"/>
              <a:t>）片偏移</a:t>
            </a:r>
            <a:r>
              <a:rPr lang="en-US" altLang="zh-CN" dirty="0"/>
              <a:t> </a:t>
            </a:r>
            <a:r>
              <a:rPr lang="zh-CN" altLang="en-US" dirty="0"/>
              <a:t>示例</a:t>
            </a:r>
            <a:endParaRPr lang="en-US" altLang="zh-CN" dirty="0"/>
          </a:p>
          <a:p>
            <a:endParaRPr lang="zh-CN" altLang="en-US" dirty="0"/>
          </a:p>
        </p:txBody>
      </p:sp>
      <p:pic>
        <p:nvPicPr>
          <p:cNvPr id="5" name="图片 4"/>
          <p:cNvPicPr/>
          <p:nvPr/>
        </p:nvPicPr>
        <p:blipFill>
          <a:blip r:embed="rId2">
            <a:extLst>
              <a:ext uri="{28A0092B-C50C-407E-A947-70E740481C1C}">
                <a14:useLocalDpi xmlns:a14="http://schemas.microsoft.com/office/drawing/2010/main" val="0"/>
              </a:ext>
            </a:extLst>
          </a:blip>
          <a:srcRect/>
          <a:stretch>
            <a:fillRect/>
          </a:stretch>
        </p:blipFill>
        <p:spPr bwMode="auto">
          <a:xfrm>
            <a:off x="1043608" y="2780928"/>
            <a:ext cx="6480720" cy="1800200"/>
          </a:xfrm>
          <a:prstGeom prst="rect">
            <a:avLst/>
          </a:prstGeom>
          <a:noFill/>
          <a:ln>
            <a:noFill/>
          </a:ln>
        </p:spPr>
      </p:pic>
    </p:spTree>
    <p:extLst>
      <p:ext uri="{BB962C8B-B14F-4D97-AF65-F5344CB8AC3E}">
        <p14:creationId xmlns:p14="http://schemas.microsoft.com/office/powerpoint/2010/main" val="23536857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zh-CN" dirty="0"/>
              <a:t>网络层首部固定部分各个字段</a:t>
            </a:r>
            <a:r>
              <a:rPr lang="en-US" altLang="zh-CN" dirty="0"/>
              <a:t>(6)</a:t>
            </a:r>
            <a:endParaRPr lang="zh-CN" altLang="en-US" dirty="0"/>
          </a:p>
        </p:txBody>
      </p:sp>
      <p:sp>
        <p:nvSpPr>
          <p:cNvPr id="3" name="内容占位符 2"/>
          <p:cNvSpPr>
            <a:spLocks noGrp="1"/>
          </p:cNvSpPr>
          <p:nvPr>
            <p:ph idx="1"/>
          </p:nvPr>
        </p:nvSpPr>
        <p:spPr/>
        <p:txBody>
          <a:bodyPr/>
          <a:lstStyle/>
          <a:p>
            <a:r>
              <a:rPr lang="zh-CN" altLang="zh-CN" dirty="0"/>
              <a:t>（</a:t>
            </a:r>
            <a:r>
              <a:rPr lang="en-US" altLang="zh-CN" dirty="0"/>
              <a:t>8</a:t>
            </a:r>
            <a:r>
              <a:rPr lang="zh-CN" altLang="zh-CN" dirty="0"/>
              <a:t>）生存时间</a:t>
            </a:r>
            <a:r>
              <a:rPr lang="en-US" altLang="zh-CN" dirty="0"/>
              <a:t>  </a:t>
            </a:r>
            <a:r>
              <a:rPr lang="zh-CN" altLang="zh-CN" dirty="0"/>
              <a:t>生存时间字段常用的英文缩写是</a:t>
            </a:r>
            <a:r>
              <a:rPr lang="en-US" altLang="zh-CN" dirty="0"/>
              <a:t>TTL</a:t>
            </a:r>
            <a:r>
              <a:rPr lang="zh-CN" altLang="zh-CN" dirty="0"/>
              <a:t>（</a:t>
            </a:r>
            <a:r>
              <a:rPr lang="en-US" altLang="zh-CN" dirty="0"/>
              <a:t>Time To Live</a:t>
            </a:r>
            <a:r>
              <a:rPr lang="zh-CN" altLang="zh-CN" dirty="0"/>
              <a:t>），表明是数据包在网络中的寿命。</a:t>
            </a:r>
            <a:r>
              <a:rPr lang="zh-CN" altLang="en-US" dirty="0"/>
              <a:t>现在</a:t>
            </a:r>
            <a:r>
              <a:rPr lang="en-US" altLang="zh-CN" dirty="0"/>
              <a:t>TTL</a:t>
            </a:r>
            <a:r>
              <a:rPr lang="zh-CN" altLang="zh-CN" dirty="0"/>
              <a:t>字段的功能改为“跳数限制”</a:t>
            </a:r>
            <a:r>
              <a:rPr lang="zh-CN" altLang="en-US" dirty="0"/>
              <a:t>。</a:t>
            </a:r>
            <a:endParaRPr lang="en-US" altLang="zh-CN" dirty="0"/>
          </a:p>
          <a:p>
            <a:r>
              <a:rPr lang="zh-CN" altLang="en-US" dirty="0"/>
              <a:t>（</a:t>
            </a:r>
            <a:r>
              <a:rPr lang="en-US" altLang="zh-CN" dirty="0"/>
              <a:t>9</a:t>
            </a:r>
            <a:r>
              <a:rPr lang="zh-CN" altLang="en-US" dirty="0"/>
              <a:t>）</a:t>
            </a:r>
            <a:r>
              <a:rPr lang="zh-CN" altLang="zh-CN" dirty="0"/>
              <a:t>协议</a:t>
            </a:r>
            <a:r>
              <a:rPr lang="en-US" altLang="zh-CN" dirty="0"/>
              <a:t>  </a:t>
            </a:r>
            <a:r>
              <a:rPr lang="zh-CN" altLang="zh-CN" dirty="0"/>
              <a:t>占</a:t>
            </a:r>
            <a:r>
              <a:rPr lang="en-US" altLang="zh-CN" dirty="0"/>
              <a:t>8</a:t>
            </a:r>
            <a:r>
              <a:rPr lang="zh-CN" altLang="zh-CN" dirty="0"/>
              <a:t>位，协议字段指出此数据包携带的数据是使用何种协议，以便使目的主机的网络层知道应将数据部分上交给哪个处理过程。</a:t>
            </a:r>
            <a:endParaRPr lang="zh-CN" altLang="en-US" dirty="0"/>
          </a:p>
        </p:txBody>
      </p:sp>
      <p:pic>
        <p:nvPicPr>
          <p:cNvPr id="4" name="图片 3"/>
          <p:cNvPicPr/>
          <p:nvPr/>
        </p:nvPicPr>
        <p:blipFill>
          <a:blip r:embed="rId2">
            <a:extLst>
              <a:ext uri="{28A0092B-C50C-407E-A947-70E740481C1C}">
                <a14:useLocalDpi xmlns:a14="http://schemas.microsoft.com/office/drawing/2010/main" val="0"/>
              </a:ext>
            </a:extLst>
          </a:blip>
          <a:srcRect/>
          <a:stretch>
            <a:fillRect/>
          </a:stretch>
        </p:blipFill>
        <p:spPr bwMode="auto">
          <a:xfrm>
            <a:off x="438974" y="4581128"/>
            <a:ext cx="8229600" cy="853555"/>
          </a:xfrm>
          <a:prstGeom prst="rect">
            <a:avLst/>
          </a:prstGeom>
          <a:noFill/>
          <a:ln>
            <a:noFill/>
          </a:ln>
        </p:spPr>
      </p:pic>
    </p:spTree>
    <p:extLst>
      <p:ext uri="{BB962C8B-B14F-4D97-AF65-F5344CB8AC3E}">
        <p14:creationId xmlns:p14="http://schemas.microsoft.com/office/powerpoint/2010/main" val="32740971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zh-CN" dirty="0"/>
              <a:t>网络层首部固定部分各个字段</a:t>
            </a:r>
            <a:r>
              <a:rPr lang="en-US" altLang="zh-CN" dirty="0"/>
              <a:t>(7)</a:t>
            </a:r>
            <a:endParaRPr lang="zh-CN" altLang="en-US" dirty="0"/>
          </a:p>
        </p:txBody>
      </p:sp>
      <p:sp>
        <p:nvSpPr>
          <p:cNvPr id="3" name="内容占位符 2"/>
          <p:cNvSpPr>
            <a:spLocks noGrp="1"/>
          </p:cNvSpPr>
          <p:nvPr>
            <p:ph idx="1"/>
          </p:nvPr>
        </p:nvSpPr>
        <p:spPr/>
        <p:txBody>
          <a:bodyPr/>
          <a:lstStyle/>
          <a:p>
            <a:r>
              <a:rPr lang="zh-CN" altLang="zh-CN" dirty="0"/>
              <a:t>（</a:t>
            </a:r>
            <a:r>
              <a:rPr lang="en-US" altLang="zh-CN" dirty="0"/>
              <a:t>10</a:t>
            </a:r>
            <a:r>
              <a:rPr lang="zh-CN" altLang="zh-CN" dirty="0"/>
              <a:t>）首部检验和</a:t>
            </a:r>
            <a:r>
              <a:rPr lang="en-US" altLang="zh-CN" dirty="0"/>
              <a:t>  </a:t>
            </a:r>
            <a:r>
              <a:rPr lang="zh-CN" altLang="zh-CN" dirty="0"/>
              <a:t>占</a:t>
            </a:r>
            <a:r>
              <a:rPr lang="en-US" altLang="zh-CN" dirty="0"/>
              <a:t>16</a:t>
            </a:r>
            <a:r>
              <a:rPr lang="zh-CN" altLang="zh-CN" dirty="0"/>
              <a:t>位，这个字段只检验数据报的首部，但不包括数据部分。这是因为数据报每经过一个路由器，路由器都要重新计算一下首部检验和（一些字段，如生存时间、标志、片偏移等都可能发生变化）。不检验数据部分可减少计算的工作量。</a:t>
            </a:r>
            <a:endParaRPr lang="zh-CN" altLang="en-US" dirty="0"/>
          </a:p>
        </p:txBody>
      </p:sp>
    </p:spTree>
    <p:extLst>
      <p:ext uri="{BB962C8B-B14F-4D97-AF65-F5344CB8AC3E}">
        <p14:creationId xmlns:p14="http://schemas.microsoft.com/office/powerpoint/2010/main" val="4128980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7.1.3</a:t>
            </a:r>
            <a:r>
              <a:rPr lang="zh-CN" altLang="zh-CN" dirty="0"/>
              <a:t>实战：查看协议版本和首部长度</a:t>
            </a:r>
            <a:r>
              <a:rPr lang="en-US" altLang="zh-CN" dirty="0"/>
              <a:t>1</a:t>
            </a:r>
            <a:endParaRPr lang="zh-CN" altLang="zh-CN" dirty="0"/>
          </a:p>
        </p:txBody>
      </p:sp>
      <p:pic>
        <p:nvPicPr>
          <p:cNvPr id="4" name="内容占位符 3"/>
          <p:cNvPicPr>
            <a:picLocks noGrp="1"/>
          </p:cNvPicPr>
          <p:nvPr>
            <p:ph idx="1"/>
          </p:nvPr>
        </p:nvPicPr>
        <p:blipFill>
          <a:blip r:embed="rId2"/>
          <a:stretch>
            <a:fillRect/>
          </a:stretch>
        </p:blipFill>
        <p:spPr>
          <a:xfrm>
            <a:off x="467544" y="908720"/>
            <a:ext cx="8352928" cy="5760640"/>
          </a:xfrm>
          <a:prstGeom prst="rect">
            <a:avLst/>
          </a:prstGeom>
        </p:spPr>
      </p:pic>
    </p:spTree>
    <p:extLst>
      <p:ext uri="{BB962C8B-B14F-4D97-AF65-F5344CB8AC3E}">
        <p14:creationId xmlns:p14="http://schemas.microsoft.com/office/powerpoint/2010/main" val="36766672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7.1.3</a:t>
            </a:r>
            <a:r>
              <a:rPr lang="zh-CN" altLang="zh-CN" dirty="0"/>
              <a:t>实战：查看协议版本和首部长度</a:t>
            </a:r>
            <a:r>
              <a:rPr lang="en-US" altLang="zh-CN" dirty="0"/>
              <a:t>2</a:t>
            </a:r>
            <a:endParaRPr lang="zh-CN" altLang="en-US" dirty="0"/>
          </a:p>
        </p:txBody>
      </p:sp>
      <p:pic>
        <p:nvPicPr>
          <p:cNvPr id="4" name="内容占位符 3"/>
          <p:cNvPicPr>
            <a:picLocks noGrp="1"/>
          </p:cNvPicPr>
          <p:nvPr>
            <p:ph idx="1"/>
          </p:nvPr>
        </p:nvPicPr>
        <p:blipFill>
          <a:blip r:embed="rId2"/>
          <a:stretch>
            <a:fillRect/>
          </a:stretch>
        </p:blipFill>
        <p:spPr>
          <a:xfrm>
            <a:off x="333872" y="836712"/>
            <a:ext cx="8496944" cy="5688632"/>
          </a:xfrm>
          <a:prstGeom prst="rect">
            <a:avLst/>
          </a:prstGeom>
        </p:spPr>
      </p:pic>
    </p:spTree>
    <p:extLst>
      <p:ext uri="{BB962C8B-B14F-4D97-AF65-F5344CB8AC3E}">
        <p14:creationId xmlns:p14="http://schemas.microsoft.com/office/powerpoint/2010/main" val="21430463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7.1.4</a:t>
            </a:r>
            <a:r>
              <a:rPr lang="zh-CN" altLang="zh-CN" dirty="0"/>
              <a:t>实战：给数据包设置区分服务字段</a:t>
            </a:r>
          </a:p>
        </p:txBody>
      </p:sp>
      <p:pic>
        <p:nvPicPr>
          <p:cNvPr id="4" name="内容占位符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73932" y="1700808"/>
            <a:ext cx="7416824" cy="2909397"/>
          </a:xfrm>
          <a:prstGeom prst="rect">
            <a:avLst/>
          </a:prstGeom>
          <a:noFill/>
          <a:ln>
            <a:noFill/>
          </a:ln>
        </p:spPr>
      </p:pic>
    </p:spTree>
    <p:extLst>
      <p:ext uri="{BB962C8B-B14F-4D97-AF65-F5344CB8AC3E}">
        <p14:creationId xmlns:p14="http://schemas.microsoft.com/office/powerpoint/2010/main" val="10405037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7.1.4</a:t>
            </a:r>
            <a:r>
              <a:rPr lang="zh-CN" altLang="zh-CN" dirty="0"/>
              <a:t>实战：给数据包设置区分服务字段</a:t>
            </a:r>
            <a:endParaRPr lang="zh-CN" altLang="en-US" dirty="0"/>
          </a:p>
        </p:txBody>
      </p:sp>
      <p:pic>
        <p:nvPicPr>
          <p:cNvPr id="4" name="内容占位符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9512" y="764704"/>
            <a:ext cx="8856984" cy="5832648"/>
          </a:xfrm>
          <a:prstGeom prst="rect">
            <a:avLst/>
          </a:prstGeom>
          <a:noFill/>
          <a:ln>
            <a:noFill/>
          </a:ln>
        </p:spPr>
      </p:pic>
    </p:spTree>
    <p:extLst>
      <p:ext uri="{BB962C8B-B14F-4D97-AF65-F5344CB8AC3E}">
        <p14:creationId xmlns:p14="http://schemas.microsoft.com/office/powerpoint/2010/main" val="14291614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7.1.5</a:t>
            </a:r>
            <a:r>
              <a:rPr lang="zh-CN" altLang="zh-CN" dirty="0"/>
              <a:t>数据分片详解</a:t>
            </a:r>
          </a:p>
        </p:txBody>
      </p:sp>
      <p:sp>
        <p:nvSpPr>
          <p:cNvPr id="3" name="内容占位符 2"/>
          <p:cNvSpPr>
            <a:spLocks noGrp="1"/>
          </p:cNvSpPr>
          <p:nvPr>
            <p:ph idx="1"/>
          </p:nvPr>
        </p:nvSpPr>
        <p:spPr/>
        <p:txBody>
          <a:bodyPr/>
          <a:lstStyle/>
          <a:p>
            <a:r>
              <a:rPr lang="zh-CN" altLang="zh-CN" dirty="0"/>
              <a:t>在</a:t>
            </a:r>
            <a:r>
              <a:rPr lang="en-US" altLang="zh-CN" dirty="0"/>
              <a:t>IP</a:t>
            </a:r>
            <a:r>
              <a:rPr lang="zh-CN" altLang="zh-CN" dirty="0"/>
              <a:t>层下面的每一种数据链路层都有其特有的帧格式，帧格式也定义了帧中数据字段的最大长度，数据字段最大长度称为最大传送单元</a:t>
            </a:r>
            <a:r>
              <a:rPr lang="en-US" altLang="zh-CN" dirty="0"/>
              <a:t>MTU</a:t>
            </a:r>
            <a:r>
              <a:rPr lang="zh-CN" altLang="zh-CN" dirty="0"/>
              <a:t>（</a:t>
            </a:r>
            <a:r>
              <a:rPr lang="en-US" altLang="zh-CN" dirty="0"/>
              <a:t>Maximum Transfer Unit</a:t>
            </a:r>
            <a:r>
              <a:rPr lang="zh-CN" altLang="zh-CN" dirty="0"/>
              <a:t>）。当一个</a:t>
            </a:r>
            <a:r>
              <a:rPr lang="en-US" altLang="zh-CN" dirty="0"/>
              <a:t>IP</a:t>
            </a:r>
            <a:r>
              <a:rPr lang="zh-CN" altLang="zh-CN" dirty="0"/>
              <a:t>数据包封装成链路层的帧时，此数据包的总长度（即首部加上数据部分）一定不能超过下面的数据链路层的</a:t>
            </a:r>
            <a:r>
              <a:rPr lang="en-US" altLang="zh-CN" dirty="0"/>
              <a:t>MTU</a:t>
            </a:r>
            <a:r>
              <a:rPr lang="zh-CN" altLang="zh-CN" dirty="0"/>
              <a:t>值。例如以太网就规定其</a:t>
            </a:r>
            <a:r>
              <a:rPr lang="en-US" altLang="zh-CN" dirty="0"/>
              <a:t>MTU</a:t>
            </a:r>
            <a:r>
              <a:rPr lang="zh-CN" altLang="zh-CN" dirty="0"/>
              <a:t>值是</a:t>
            </a:r>
            <a:r>
              <a:rPr lang="en-US" altLang="zh-CN" dirty="0"/>
              <a:t>1500</a:t>
            </a:r>
            <a:r>
              <a:rPr lang="zh-CN" altLang="zh-CN" dirty="0"/>
              <a:t>字节。若所传送的数据包长度超过数据链路层的</a:t>
            </a:r>
            <a:r>
              <a:rPr lang="en-US" altLang="zh-CN" dirty="0"/>
              <a:t>MTU</a:t>
            </a:r>
            <a:r>
              <a:rPr lang="zh-CN" altLang="zh-CN" dirty="0"/>
              <a:t>值，就必须把过长的数据包进行分片处理。</a:t>
            </a:r>
          </a:p>
          <a:p>
            <a:endParaRPr lang="zh-CN" altLang="en-US" dirty="0"/>
          </a:p>
        </p:txBody>
      </p:sp>
    </p:spTree>
    <p:extLst>
      <p:ext uri="{BB962C8B-B14F-4D97-AF65-F5344CB8AC3E}">
        <p14:creationId xmlns:p14="http://schemas.microsoft.com/office/powerpoint/2010/main" val="26406976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2"/>
          <p:cNvSpPr txBox="1">
            <a:spLocks noChangeArrowheads="1"/>
          </p:cNvSpPr>
          <p:nvPr/>
        </p:nvSpPr>
        <p:spPr bwMode="auto">
          <a:xfrm>
            <a:off x="1187624" y="1541126"/>
            <a:ext cx="7200800" cy="769441"/>
          </a:xfrm>
          <a:prstGeom prst="rect">
            <a:avLst/>
          </a:prstGeom>
          <a:noFill/>
          <a:ln w="9525">
            <a:noFill/>
            <a:miter lim="800000"/>
            <a:headEnd/>
            <a:tailEnd/>
          </a:ln>
        </p:spPr>
        <p:txBody>
          <a:bodyPr wrap="square">
            <a:spAutoFit/>
          </a:bodyPr>
          <a:lstStyle/>
          <a:p>
            <a:pPr>
              <a:defRPr/>
            </a:pPr>
            <a:r>
              <a:rPr lang="zh-CN" altLang="en-US" sz="4400" b="1" dirty="0">
                <a:solidFill>
                  <a:schemeClr val="accent5">
                    <a:lumMod val="20000"/>
                    <a:lumOff val="80000"/>
                  </a:schemeClr>
                </a:solidFill>
                <a:latin typeface="微软雅黑" pitchFamily="34" charset="-122"/>
                <a:ea typeface="微软雅黑" pitchFamily="34" charset="-122"/>
              </a:rPr>
              <a:t>第</a:t>
            </a:r>
            <a:r>
              <a:rPr lang="en-US" altLang="zh-CN" sz="4400" b="1" dirty="0">
                <a:solidFill>
                  <a:schemeClr val="accent5">
                    <a:lumMod val="20000"/>
                    <a:lumOff val="80000"/>
                  </a:schemeClr>
                </a:solidFill>
                <a:latin typeface="微软雅黑" pitchFamily="34" charset="-122"/>
                <a:ea typeface="微软雅黑" pitchFamily="34" charset="-122"/>
              </a:rPr>
              <a:t>7</a:t>
            </a:r>
            <a:r>
              <a:rPr lang="zh-CN" altLang="en-US" sz="4400" b="1" dirty="0">
                <a:solidFill>
                  <a:schemeClr val="accent5">
                    <a:lumMod val="20000"/>
                    <a:lumOff val="80000"/>
                  </a:schemeClr>
                </a:solidFill>
                <a:latin typeface="微软雅黑" pitchFamily="34" charset="-122"/>
                <a:ea typeface="微软雅黑" pitchFamily="34" charset="-122"/>
              </a:rPr>
              <a:t>章  网络层协议</a:t>
            </a:r>
            <a:endParaRPr lang="en-US" altLang="zh-CN" sz="4400" b="1" dirty="0">
              <a:solidFill>
                <a:schemeClr val="accent5">
                  <a:lumMod val="20000"/>
                  <a:lumOff val="80000"/>
                </a:schemeClr>
              </a:solidFill>
              <a:latin typeface="微软雅黑" pitchFamily="34" charset="-122"/>
              <a:ea typeface="微软雅黑" pitchFamily="34" charset="-122"/>
            </a:endParaRPr>
          </a:p>
        </p:txBody>
      </p:sp>
      <p:pic>
        <p:nvPicPr>
          <p:cNvPr id="3"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466" y="2564904"/>
            <a:ext cx="3352800" cy="2717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矩形 1"/>
          <p:cNvSpPr/>
          <p:nvPr/>
        </p:nvSpPr>
        <p:spPr>
          <a:xfrm>
            <a:off x="4038260" y="4821039"/>
            <a:ext cx="4572000" cy="1200329"/>
          </a:xfrm>
          <a:prstGeom prst="rect">
            <a:avLst/>
          </a:prstGeom>
        </p:spPr>
        <p:txBody>
          <a:bodyPr>
            <a:spAutoFit/>
          </a:bodyPr>
          <a:lstStyle/>
          <a:p>
            <a:pPr algn="ctr"/>
            <a:r>
              <a:rPr lang="zh-CN" altLang="en-US" b="1">
                <a:solidFill>
                  <a:schemeClr val="bg1"/>
                </a:solidFill>
              </a:rPr>
              <a:t>讲师：韩立刚</a:t>
            </a:r>
            <a:endParaRPr lang="en-US" altLang="zh-CN" b="1">
              <a:solidFill>
                <a:schemeClr val="bg1"/>
              </a:solidFill>
            </a:endParaRPr>
          </a:p>
          <a:p>
            <a:r>
              <a:rPr lang="zh-CN" altLang="en-US" b="1">
                <a:solidFill>
                  <a:schemeClr val="bg1"/>
                </a:solidFill>
              </a:rPr>
              <a:t>             河北师大软件学院讲师  </a:t>
            </a:r>
            <a:endParaRPr lang="en-US" altLang="zh-CN" b="1">
              <a:solidFill>
                <a:schemeClr val="bg1"/>
              </a:solidFill>
            </a:endParaRPr>
          </a:p>
          <a:p>
            <a:pPr algn="ctr"/>
            <a:r>
              <a:rPr lang="zh-CN" altLang="en-US" b="1">
                <a:solidFill>
                  <a:schemeClr val="bg1"/>
                </a:solidFill>
              </a:rPr>
              <a:t>微软最有价值专家（</a:t>
            </a:r>
            <a:r>
              <a:rPr lang="en-US" altLang="zh-CN" b="1">
                <a:solidFill>
                  <a:schemeClr val="bg1"/>
                </a:solidFill>
              </a:rPr>
              <a:t>MVP</a:t>
            </a:r>
            <a:r>
              <a:rPr lang="zh-CN" altLang="en-US" b="1">
                <a:solidFill>
                  <a:schemeClr val="bg1"/>
                </a:solidFill>
              </a:rPr>
              <a:t>）</a:t>
            </a:r>
            <a:endParaRPr lang="en-US" altLang="zh-CN" b="1">
              <a:solidFill>
                <a:schemeClr val="bg1"/>
              </a:solidFill>
            </a:endParaRPr>
          </a:p>
          <a:p>
            <a:pPr algn="ctr"/>
            <a:r>
              <a:rPr lang="zh-CN" altLang="en-US" b="1">
                <a:solidFill>
                  <a:schemeClr val="bg1"/>
                </a:solidFill>
              </a:rPr>
              <a:t>微软企业护航专家（</a:t>
            </a:r>
            <a:r>
              <a:rPr lang="en-US" altLang="zh-CN" b="1">
                <a:solidFill>
                  <a:schemeClr val="bg1"/>
                </a:solidFill>
              </a:rPr>
              <a:t>ESS</a:t>
            </a:r>
            <a:r>
              <a:rPr lang="zh-CN" altLang="en-US" b="1">
                <a:solidFill>
                  <a:schemeClr val="bg1"/>
                </a:solidFill>
              </a:rPr>
              <a:t>）</a:t>
            </a:r>
            <a:endParaRPr lang="zh-CN" altLang="en-US"/>
          </a:p>
        </p:txBody>
      </p:sp>
      <p:sp>
        <p:nvSpPr>
          <p:cNvPr id="5" name="矩形 4"/>
          <p:cNvSpPr/>
          <p:nvPr/>
        </p:nvSpPr>
        <p:spPr>
          <a:xfrm>
            <a:off x="4383619" y="2996952"/>
            <a:ext cx="3816045" cy="1477328"/>
          </a:xfrm>
          <a:prstGeom prst="rect">
            <a:avLst/>
          </a:prstGeom>
        </p:spPr>
        <p:txBody>
          <a:bodyPr wrap="none">
            <a:spAutoFit/>
          </a:bodyPr>
          <a:lstStyle/>
          <a:p>
            <a:pPr>
              <a:defRPr/>
            </a:pPr>
            <a:r>
              <a:rPr lang="zh-CN" altLang="en-US" b="1" dirty="0">
                <a:solidFill>
                  <a:schemeClr val="bg1"/>
                </a:solidFill>
                <a:latin typeface="微软雅黑" pitchFamily="34" charset="-122"/>
                <a:ea typeface="微软雅黑" pitchFamily="34" charset="-122"/>
              </a:rPr>
              <a:t>韩老师</a:t>
            </a:r>
            <a:r>
              <a:rPr lang="en-US" altLang="zh-CN" b="1" dirty="0">
                <a:solidFill>
                  <a:schemeClr val="bg1"/>
                </a:solidFill>
                <a:latin typeface="微软雅黑" pitchFamily="34" charset="-122"/>
                <a:ea typeface="微软雅黑" pitchFamily="34" charset="-122"/>
              </a:rPr>
              <a:t>QQ 458717185</a:t>
            </a:r>
          </a:p>
          <a:p>
            <a:pPr>
              <a:defRPr/>
            </a:pPr>
            <a:r>
              <a:rPr lang="zh-CN" altLang="en-US" b="1" dirty="0">
                <a:solidFill>
                  <a:schemeClr val="bg1"/>
                </a:solidFill>
                <a:latin typeface="微软雅黑" pitchFamily="34" charset="-122"/>
                <a:ea typeface="微软雅黑" pitchFamily="34" charset="-122"/>
              </a:rPr>
              <a:t>韩老师视频课程学习路线</a:t>
            </a:r>
            <a:endParaRPr lang="en-US" altLang="zh-CN" b="1" dirty="0">
              <a:solidFill>
                <a:schemeClr val="bg1"/>
              </a:solidFill>
              <a:latin typeface="微软雅黑" pitchFamily="34" charset="-122"/>
              <a:ea typeface="微软雅黑" pitchFamily="34" charset="-122"/>
            </a:endParaRPr>
          </a:p>
          <a:p>
            <a:pPr>
              <a:defRPr/>
            </a:pPr>
            <a:r>
              <a:rPr lang="en-US" altLang="zh-CN" b="1" dirty="0">
                <a:solidFill>
                  <a:schemeClr val="bg1"/>
                </a:solidFill>
                <a:latin typeface="微软雅黑" pitchFamily="34" charset="-122"/>
                <a:ea typeface="微软雅黑" pitchFamily="34" charset="-122"/>
              </a:rPr>
              <a:t>www.91xueit.com</a:t>
            </a:r>
          </a:p>
          <a:p>
            <a:pPr>
              <a:defRPr/>
            </a:pPr>
            <a:r>
              <a:rPr lang="zh-CN" altLang="en-US" b="1" dirty="0">
                <a:solidFill>
                  <a:schemeClr val="bg1"/>
                </a:solidFill>
                <a:latin typeface="微软雅黑" pitchFamily="34" charset="-122"/>
                <a:ea typeface="微软雅黑" pitchFamily="34" charset="-122"/>
              </a:rPr>
              <a:t>韩老师博客</a:t>
            </a:r>
            <a:endParaRPr lang="en-US" altLang="zh-CN" b="1" dirty="0">
              <a:solidFill>
                <a:schemeClr val="bg1"/>
              </a:solidFill>
              <a:latin typeface="微软雅黑" pitchFamily="34" charset="-122"/>
              <a:ea typeface="微软雅黑" pitchFamily="34" charset="-122"/>
            </a:endParaRPr>
          </a:p>
          <a:p>
            <a:pPr>
              <a:defRPr/>
            </a:pPr>
            <a:r>
              <a:rPr lang="en-US" altLang="zh-CN" b="1" dirty="0">
                <a:solidFill>
                  <a:schemeClr val="bg1"/>
                </a:solidFill>
                <a:latin typeface="微软雅黑" pitchFamily="34" charset="-122"/>
                <a:ea typeface="微软雅黑" pitchFamily="34" charset="-122"/>
              </a:rPr>
              <a:t>http://91xueit.blog.51cto.com</a:t>
            </a:r>
            <a:r>
              <a:rPr lang="en-US" altLang="zh-CN" b="1" dirty="0">
                <a:solidFill>
                  <a:schemeClr val="tx2"/>
                </a:solidFill>
                <a:latin typeface="微软雅黑" pitchFamily="34" charset="-122"/>
                <a:ea typeface="微软雅黑" pitchFamily="34" charset="-122"/>
              </a:rPr>
              <a:t>/</a:t>
            </a:r>
          </a:p>
        </p:txBody>
      </p:sp>
      <p:sp>
        <p:nvSpPr>
          <p:cNvPr id="6" name="矩形 5"/>
          <p:cNvSpPr/>
          <p:nvPr/>
        </p:nvSpPr>
        <p:spPr>
          <a:xfrm>
            <a:off x="2771800" y="6235351"/>
            <a:ext cx="2820003" cy="369332"/>
          </a:xfrm>
          <a:prstGeom prst="rect">
            <a:avLst/>
          </a:prstGeom>
        </p:spPr>
        <p:txBody>
          <a:bodyPr wrap="none">
            <a:spAutoFit/>
          </a:bodyPr>
          <a:lstStyle/>
          <a:p>
            <a:pPr>
              <a:defRPr/>
            </a:pPr>
            <a:r>
              <a:rPr lang="en-US" altLang="zh-CN" b="1" dirty="0">
                <a:solidFill>
                  <a:schemeClr val="bg1"/>
                </a:solidFill>
                <a:latin typeface="微软雅黑" pitchFamily="34" charset="-122"/>
                <a:ea typeface="微软雅黑" pitchFamily="34" charset="-122"/>
              </a:rPr>
              <a:t>2016</a:t>
            </a:r>
            <a:r>
              <a:rPr lang="zh-CN" altLang="en-US" b="1" dirty="0">
                <a:solidFill>
                  <a:schemeClr val="bg1"/>
                </a:solidFill>
                <a:latin typeface="微软雅黑" pitchFamily="34" charset="-122"/>
                <a:ea typeface="微软雅黑" pitchFamily="34" charset="-122"/>
              </a:rPr>
              <a:t>年</a:t>
            </a:r>
            <a:r>
              <a:rPr lang="en-US" altLang="zh-CN" b="1" dirty="0">
                <a:solidFill>
                  <a:schemeClr val="bg1"/>
                </a:solidFill>
                <a:latin typeface="微软雅黑" pitchFamily="34" charset="-122"/>
                <a:ea typeface="微软雅黑" pitchFamily="34" charset="-122"/>
              </a:rPr>
              <a:t>11</a:t>
            </a:r>
            <a:r>
              <a:rPr lang="zh-CN" altLang="en-US" b="1" dirty="0">
                <a:solidFill>
                  <a:schemeClr val="bg1"/>
                </a:solidFill>
                <a:latin typeface="微软雅黑" pitchFamily="34" charset="-122"/>
                <a:ea typeface="微软雅黑" pitchFamily="34" charset="-122"/>
              </a:rPr>
              <a:t>月</a:t>
            </a:r>
            <a:r>
              <a:rPr lang="en-US" altLang="zh-CN" b="1" dirty="0">
                <a:solidFill>
                  <a:schemeClr val="bg1"/>
                </a:solidFill>
                <a:latin typeface="微软雅黑" pitchFamily="34" charset="-122"/>
                <a:ea typeface="微软雅黑" pitchFamily="34" charset="-122"/>
              </a:rPr>
              <a:t>21</a:t>
            </a:r>
            <a:r>
              <a:rPr lang="zh-CN" altLang="en-US" b="1" dirty="0">
                <a:solidFill>
                  <a:schemeClr val="bg1"/>
                </a:solidFill>
                <a:latin typeface="微软雅黑" pitchFamily="34" charset="-122"/>
                <a:ea typeface="微软雅黑" pitchFamily="34" charset="-122"/>
              </a:rPr>
              <a:t>日晚录制</a:t>
            </a:r>
            <a:r>
              <a:rPr lang="en-US" altLang="zh-CN" b="1" dirty="0">
                <a:solidFill>
                  <a:schemeClr val="tx2"/>
                </a:solidFill>
                <a:latin typeface="微软雅黑" pitchFamily="34" charset="-122"/>
                <a:ea typeface="微软雅黑" pitchFamily="34" charset="-122"/>
              </a:rPr>
              <a:t>/</a:t>
            </a:r>
          </a:p>
        </p:txBody>
      </p:sp>
    </p:spTree>
    <p:extLst>
      <p:ext uri="{BB962C8B-B14F-4D97-AF65-F5344CB8AC3E}">
        <p14:creationId xmlns:p14="http://schemas.microsoft.com/office/powerpoint/2010/main" val="35052243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a:t>7.1.5</a:t>
            </a:r>
            <a:r>
              <a:rPr lang="zh-CN" altLang="zh-CN"/>
              <a:t>数据分片详解</a:t>
            </a:r>
            <a:endParaRPr lang="zh-CN" altLang="en-US"/>
          </a:p>
        </p:txBody>
      </p:sp>
      <p:pic>
        <p:nvPicPr>
          <p:cNvPr id="4" name="内容占位符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95536" y="1711725"/>
            <a:ext cx="8229600" cy="1843480"/>
          </a:xfrm>
          <a:prstGeom prst="rect">
            <a:avLst/>
          </a:prstGeom>
          <a:noFill/>
          <a:ln>
            <a:noFill/>
          </a:ln>
        </p:spPr>
      </p:pic>
      <p:sp>
        <p:nvSpPr>
          <p:cNvPr id="5" name="内容占位符 2"/>
          <p:cNvSpPr txBox="1">
            <a:spLocks/>
          </p:cNvSpPr>
          <p:nvPr/>
        </p:nvSpPr>
        <p:spPr>
          <a:xfrm>
            <a:off x="388191" y="908720"/>
            <a:ext cx="8229600" cy="2232248"/>
          </a:xfrm>
          <a:prstGeom prst="rect">
            <a:avLst/>
          </a:prstGeom>
        </p:spPr>
        <p:txBody>
          <a:bodyPr vert="horz" lIns="91440" tIns="45720" rIns="91440" bIns="45720" rtlCol="0">
            <a:normAutofit/>
          </a:bodyPr>
          <a:lstStyle>
            <a:lvl1pPr marL="342900" indent="-342900" algn="l" defTabSz="685800" rtl="0" eaLnBrk="1" latinLnBrk="0" hangingPunct="1">
              <a:lnSpc>
                <a:spcPct val="150000"/>
              </a:lnSpc>
              <a:spcBef>
                <a:spcPts val="750"/>
              </a:spcBef>
              <a:buClr>
                <a:srgbClr val="002060"/>
              </a:buClr>
              <a:buFont typeface="Wingdings" panose="05000000000000000000" pitchFamily="2" charset="2"/>
              <a:buChar char="n"/>
              <a:defRPr sz="2100" kern="1200">
                <a:solidFill>
                  <a:schemeClr val="tx1"/>
                </a:solidFill>
                <a:latin typeface="+mn-lt"/>
                <a:ea typeface="+mn-ea"/>
                <a:cs typeface="+mn-cs"/>
              </a:defRPr>
            </a:lvl1pPr>
            <a:lvl2pPr marL="742950" indent="-285750" algn="l" defTabSz="685800" rtl="0" eaLnBrk="1" latinLnBrk="0" hangingPunct="1">
              <a:lnSpc>
                <a:spcPct val="150000"/>
              </a:lnSpc>
              <a:spcBef>
                <a:spcPts val="600"/>
              </a:spcBef>
              <a:spcAft>
                <a:spcPts val="600"/>
              </a:spcAft>
              <a:buClr>
                <a:schemeClr val="tx2">
                  <a:lumMod val="75000"/>
                </a:schemeClr>
              </a:buClr>
              <a:buSzPct val="50000"/>
              <a:buFont typeface="Wingdings" panose="05000000000000000000" pitchFamily="2" charset="2"/>
              <a:buChar char="p"/>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fontAlgn="auto">
              <a:spcAft>
                <a:spcPts val="0"/>
              </a:spcAft>
            </a:pPr>
            <a:r>
              <a:rPr lang="zh-CN" altLang="en-US" dirty="0"/>
              <a:t>在计算机</a:t>
            </a:r>
            <a:r>
              <a:rPr lang="en-US" altLang="zh-CN" dirty="0"/>
              <a:t>A</a:t>
            </a:r>
            <a:r>
              <a:rPr lang="zh-CN" altLang="en-US" dirty="0"/>
              <a:t>的数据链路层分片</a:t>
            </a:r>
          </a:p>
        </p:txBody>
      </p:sp>
      <p:pic>
        <p:nvPicPr>
          <p:cNvPr id="6" name="图片 5"/>
          <p:cNvPicPr/>
          <p:nvPr/>
        </p:nvPicPr>
        <p:blipFill>
          <a:blip r:embed="rId3">
            <a:extLst>
              <a:ext uri="{28A0092B-C50C-407E-A947-70E740481C1C}">
                <a14:useLocalDpi xmlns:a14="http://schemas.microsoft.com/office/drawing/2010/main" val="0"/>
              </a:ext>
            </a:extLst>
          </a:blip>
          <a:srcRect/>
          <a:stretch>
            <a:fillRect/>
          </a:stretch>
        </p:blipFill>
        <p:spPr bwMode="auto">
          <a:xfrm>
            <a:off x="611560" y="4293096"/>
            <a:ext cx="8085584" cy="2232248"/>
          </a:xfrm>
          <a:prstGeom prst="rect">
            <a:avLst/>
          </a:prstGeom>
          <a:noFill/>
          <a:ln>
            <a:noFill/>
          </a:ln>
        </p:spPr>
      </p:pic>
      <p:sp>
        <p:nvSpPr>
          <p:cNvPr id="7" name="内容占位符 2"/>
          <p:cNvSpPr txBox="1">
            <a:spLocks/>
          </p:cNvSpPr>
          <p:nvPr/>
        </p:nvSpPr>
        <p:spPr>
          <a:xfrm>
            <a:off x="539552" y="3559026"/>
            <a:ext cx="8229600" cy="734070"/>
          </a:xfrm>
          <a:prstGeom prst="rect">
            <a:avLst/>
          </a:prstGeom>
        </p:spPr>
        <p:txBody>
          <a:bodyPr vert="horz" lIns="91440" tIns="45720" rIns="91440" bIns="45720" rtlCol="0">
            <a:normAutofit/>
          </a:bodyPr>
          <a:lstStyle>
            <a:lvl1pPr marL="342900" indent="-342900" algn="l" defTabSz="685800" rtl="0" eaLnBrk="1" latinLnBrk="0" hangingPunct="1">
              <a:lnSpc>
                <a:spcPct val="150000"/>
              </a:lnSpc>
              <a:spcBef>
                <a:spcPts val="750"/>
              </a:spcBef>
              <a:buClr>
                <a:srgbClr val="002060"/>
              </a:buClr>
              <a:buFont typeface="Wingdings" panose="05000000000000000000" pitchFamily="2" charset="2"/>
              <a:buChar char="n"/>
              <a:defRPr sz="2100" kern="1200">
                <a:solidFill>
                  <a:schemeClr val="tx1"/>
                </a:solidFill>
                <a:latin typeface="+mn-lt"/>
                <a:ea typeface="+mn-ea"/>
                <a:cs typeface="+mn-cs"/>
              </a:defRPr>
            </a:lvl1pPr>
            <a:lvl2pPr marL="742950" indent="-285750" algn="l" defTabSz="685800" rtl="0" eaLnBrk="1" latinLnBrk="0" hangingPunct="1">
              <a:lnSpc>
                <a:spcPct val="150000"/>
              </a:lnSpc>
              <a:spcBef>
                <a:spcPts val="600"/>
              </a:spcBef>
              <a:spcAft>
                <a:spcPts val="600"/>
              </a:spcAft>
              <a:buClr>
                <a:schemeClr val="tx2">
                  <a:lumMod val="75000"/>
                </a:schemeClr>
              </a:buClr>
              <a:buSzPct val="50000"/>
              <a:buFont typeface="Wingdings" panose="05000000000000000000" pitchFamily="2" charset="2"/>
              <a:buChar char="p"/>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fontAlgn="auto">
              <a:spcAft>
                <a:spcPts val="0"/>
              </a:spcAft>
            </a:pPr>
            <a:r>
              <a:rPr lang="zh-CN" altLang="en-US" dirty="0"/>
              <a:t>在</a:t>
            </a:r>
            <a:r>
              <a:rPr lang="en-US" altLang="zh-CN" dirty="0"/>
              <a:t>R1</a:t>
            </a:r>
            <a:r>
              <a:rPr lang="zh-CN" altLang="en-US" dirty="0"/>
              <a:t>和</a:t>
            </a:r>
            <a:r>
              <a:rPr lang="en-US" altLang="zh-CN" dirty="0"/>
              <a:t>R2</a:t>
            </a:r>
            <a:r>
              <a:rPr lang="zh-CN" altLang="en-US" dirty="0"/>
              <a:t>链路的数据链路层分片</a:t>
            </a:r>
          </a:p>
        </p:txBody>
      </p:sp>
    </p:spTree>
    <p:extLst>
      <p:ext uri="{BB962C8B-B14F-4D97-AF65-F5344CB8AC3E}">
        <p14:creationId xmlns:p14="http://schemas.microsoft.com/office/powerpoint/2010/main" val="9723364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7.1.6</a:t>
            </a:r>
            <a:r>
              <a:rPr lang="zh-CN" altLang="zh-CN" dirty="0"/>
              <a:t>实战：捕获并观察数据包分片</a:t>
            </a:r>
            <a:r>
              <a:rPr lang="zh-CN" altLang="en-US" dirty="0"/>
              <a:t>（</a:t>
            </a:r>
            <a:r>
              <a:rPr lang="en-US" altLang="zh-CN" dirty="0"/>
              <a:t>1</a:t>
            </a:r>
            <a:r>
              <a:rPr lang="zh-CN" altLang="en-US" dirty="0"/>
              <a:t>）</a:t>
            </a:r>
            <a:endParaRPr lang="zh-CN" altLang="zh-CN" dirty="0"/>
          </a:p>
        </p:txBody>
      </p:sp>
      <p:sp>
        <p:nvSpPr>
          <p:cNvPr id="3" name="内容占位符 2"/>
          <p:cNvSpPr>
            <a:spLocks noGrp="1"/>
          </p:cNvSpPr>
          <p:nvPr>
            <p:ph idx="1"/>
          </p:nvPr>
        </p:nvSpPr>
        <p:spPr/>
        <p:txBody>
          <a:bodyPr>
            <a:normAutofit/>
          </a:bodyPr>
          <a:lstStyle/>
          <a:p>
            <a:r>
              <a:rPr lang="en-US" altLang="zh-CN" dirty="0"/>
              <a:t>C:\Users\win7&gt;ping www.cctv.com -l 3500</a:t>
            </a:r>
            <a:endParaRPr lang="zh-CN" altLang="zh-CN" dirty="0"/>
          </a:p>
          <a:p>
            <a:pPr lvl="1"/>
            <a:r>
              <a:rPr lang="en-US" altLang="zh-CN" dirty="0"/>
              <a:t> </a:t>
            </a:r>
            <a:r>
              <a:rPr lang="zh-CN" altLang="zh-CN" dirty="0"/>
              <a:t>正在</a:t>
            </a:r>
            <a:r>
              <a:rPr lang="en-US" altLang="zh-CN" dirty="0"/>
              <a:t> Ping cctv.xdwscache.ourglb0.com [111.11.31.114] </a:t>
            </a:r>
            <a:r>
              <a:rPr lang="zh-CN" altLang="zh-CN" dirty="0"/>
              <a:t>具有</a:t>
            </a:r>
            <a:r>
              <a:rPr lang="en-US" altLang="zh-CN" dirty="0"/>
              <a:t> 3500 </a:t>
            </a:r>
            <a:r>
              <a:rPr lang="zh-CN" altLang="zh-CN" dirty="0"/>
              <a:t>字节的数据</a:t>
            </a:r>
            <a:r>
              <a:rPr lang="en-US" altLang="zh-CN" dirty="0"/>
              <a:t>:</a:t>
            </a:r>
            <a:endParaRPr lang="zh-CN" altLang="zh-CN" dirty="0"/>
          </a:p>
          <a:p>
            <a:pPr lvl="1"/>
            <a:r>
              <a:rPr lang="zh-CN" altLang="zh-CN" dirty="0"/>
              <a:t>来自</a:t>
            </a:r>
            <a:r>
              <a:rPr lang="en-US" altLang="zh-CN" dirty="0"/>
              <a:t> 111.11.31.114 </a:t>
            </a:r>
            <a:r>
              <a:rPr lang="zh-CN" altLang="zh-CN" dirty="0"/>
              <a:t>的回复</a:t>
            </a:r>
            <a:r>
              <a:rPr lang="en-US" altLang="zh-CN" dirty="0"/>
              <a:t>: </a:t>
            </a:r>
            <a:r>
              <a:rPr lang="zh-CN" altLang="zh-CN" dirty="0"/>
              <a:t>字节</a:t>
            </a:r>
            <a:r>
              <a:rPr lang="en-US" altLang="zh-CN" dirty="0"/>
              <a:t>=3500 </a:t>
            </a:r>
            <a:r>
              <a:rPr lang="zh-CN" altLang="zh-CN" dirty="0"/>
              <a:t>时间</a:t>
            </a:r>
            <a:r>
              <a:rPr lang="en-US" altLang="zh-CN" dirty="0"/>
              <a:t>=10ms TTL=128</a:t>
            </a:r>
            <a:endParaRPr lang="zh-CN" altLang="zh-CN" dirty="0"/>
          </a:p>
          <a:p>
            <a:pPr lvl="1"/>
            <a:r>
              <a:rPr lang="zh-CN" altLang="zh-CN" dirty="0"/>
              <a:t>来自</a:t>
            </a:r>
            <a:r>
              <a:rPr lang="en-US" altLang="zh-CN" dirty="0"/>
              <a:t> 111.11.31.114 </a:t>
            </a:r>
            <a:r>
              <a:rPr lang="zh-CN" altLang="zh-CN" dirty="0"/>
              <a:t>的回复</a:t>
            </a:r>
            <a:r>
              <a:rPr lang="en-US" altLang="zh-CN" dirty="0"/>
              <a:t>: </a:t>
            </a:r>
            <a:r>
              <a:rPr lang="zh-CN" altLang="zh-CN" dirty="0"/>
              <a:t>字节</a:t>
            </a:r>
            <a:r>
              <a:rPr lang="en-US" altLang="zh-CN" dirty="0"/>
              <a:t>=3500 </a:t>
            </a:r>
            <a:r>
              <a:rPr lang="zh-CN" altLang="zh-CN" dirty="0"/>
              <a:t>时间</a:t>
            </a:r>
            <a:r>
              <a:rPr lang="en-US" altLang="zh-CN" dirty="0"/>
              <a:t>=11ms TTL=128</a:t>
            </a:r>
            <a:endParaRPr lang="zh-CN" altLang="zh-CN" dirty="0"/>
          </a:p>
          <a:p>
            <a:pPr lvl="1"/>
            <a:r>
              <a:rPr lang="zh-CN" altLang="zh-CN" dirty="0"/>
              <a:t>来自</a:t>
            </a:r>
            <a:r>
              <a:rPr lang="en-US" altLang="zh-CN" dirty="0"/>
              <a:t> 111.11.31.114 </a:t>
            </a:r>
            <a:r>
              <a:rPr lang="zh-CN" altLang="zh-CN" dirty="0"/>
              <a:t>的回复</a:t>
            </a:r>
            <a:r>
              <a:rPr lang="en-US" altLang="zh-CN" dirty="0"/>
              <a:t>: </a:t>
            </a:r>
            <a:r>
              <a:rPr lang="zh-CN" altLang="zh-CN" dirty="0"/>
              <a:t>字节</a:t>
            </a:r>
            <a:r>
              <a:rPr lang="en-US" altLang="zh-CN" dirty="0"/>
              <a:t>=3500 </a:t>
            </a:r>
            <a:r>
              <a:rPr lang="zh-CN" altLang="zh-CN" dirty="0"/>
              <a:t>时间</a:t>
            </a:r>
            <a:r>
              <a:rPr lang="en-US" altLang="zh-CN" dirty="0"/>
              <a:t>=10ms TTL=128</a:t>
            </a:r>
            <a:endParaRPr lang="zh-CN" altLang="zh-CN" dirty="0"/>
          </a:p>
          <a:p>
            <a:pPr lvl="1"/>
            <a:r>
              <a:rPr lang="zh-CN" altLang="zh-CN" dirty="0"/>
              <a:t>来自</a:t>
            </a:r>
            <a:r>
              <a:rPr lang="en-US" altLang="zh-CN" dirty="0"/>
              <a:t> 111.11.31.114 </a:t>
            </a:r>
            <a:r>
              <a:rPr lang="zh-CN" altLang="zh-CN" dirty="0"/>
              <a:t>的回复</a:t>
            </a:r>
            <a:r>
              <a:rPr lang="en-US" altLang="zh-CN" dirty="0"/>
              <a:t>: </a:t>
            </a:r>
            <a:r>
              <a:rPr lang="zh-CN" altLang="zh-CN" dirty="0"/>
              <a:t>字节</a:t>
            </a:r>
            <a:r>
              <a:rPr lang="en-US" altLang="zh-CN" dirty="0"/>
              <a:t>=3500 </a:t>
            </a:r>
            <a:r>
              <a:rPr lang="zh-CN" altLang="zh-CN" dirty="0"/>
              <a:t>时间</a:t>
            </a:r>
            <a:r>
              <a:rPr lang="en-US" altLang="zh-CN" dirty="0"/>
              <a:t>=11ms TTL=128</a:t>
            </a:r>
            <a:endParaRPr lang="zh-CN" altLang="zh-CN" dirty="0"/>
          </a:p>
          <a:p>
            <a:endParaRPr lang="zh-CN" altLang="en-US" dirty="0"/>
          </a:p>
        </p:txBody>
      </p:sp>
    </p:spTree>
    <p:extLst>
      <p:ext uri="{BB962C8B-B14F-4D97-AF65-F5344CB8AC3E}">
        <p14:creationId xmlns:p14="http://schemas.microsoft.com/office/powerpoint/2010/main" val="34216003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7.1.6</a:t>
            </a:r>
            <a:r>
              <a:rPr lang="zh-CN" altLang="zh-CN" dirty="0"/>
              <a:t>实战：捕获并观察数据包分片</a:t>
            </a:r>
            <a:r>
              <a:rPr lang="zh-CN" altLang="en-US" dirty="0"/>
              <a:t>（</a:t>
            </a:r>
            <a:r>
              <a:rPr lang="en-US" altLang="zh-CN" dirty="0"/>
              <a:t>2</a:t>
            </a:r>
            <a:r>
              <a:rPr lang="zh-CN" altLang="en-US" dirty="0"/>
              <a:t>）</a:t>
            </a:r>
          </a:p>
        </p:txBody>
      </p:sp>
      <p:pic>
        <p:nvPicPr>
          <p:cNvPr id="4" name="内容占位符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67544" y="764704"/>
            <a:ext cx="8136904" cy="5976664"/>
          </a:xfrm>
          <a:prstGeom prst="rect">
            <a:avLst/>
          </a:prstGeom>
          <a:noFill/>
          <a:ln>
            <a:noFill/>
          </a:ln>
        </p:spPr>
      </p:pic>
    </p:spTree>
    <p:extLst>
      <p:ext uri="{BB962C8B-B14F-4D97-AF65-F5344CB8AC3E}">
        <p14:creationId xmlns:p14="http://schemas.microsoft.com/office/powerpoint/2010/main" val="40088348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7.1.6</a:t>
            </a:r>
            <a:r>
              <a:rPr lang="zh-CN" altLang="zh-CN" dirty="0"/>
              <a:t>实战：捕获并观察数据包分片</a:t>
            </a:r>
            <a:r>
              <a:rPr lang="zh-CN" altLang="en-US" dirty="0"/>
              <a:t>（</a:t>
            </a:r>
            <a:r>
              <a:rPr lang="en-US" altLang="zh-CN" dirty="0"/>
              <a:t>3</a:t>
            </a:r>
            <a:r>
              <a:rPr lang="zh-CN" altLang="en-US" dirty="0"/>
              <a:t>）</a:t>
            </a:r>
          </a:p>
        </p:txBody>
      </p:sp>
      <p:pic>
        <p:nvPicPr>
          <p:cNvPr id="4" name="内容占位符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836" y="764704"/>
            <a:ext cx="9145016" cy="5472608"/>
          </a:xfrm>
          <a:prstGeom prst="rect">
            <a:avLst/>
          </a:prstGeom>
          <a:noFill/>
          <a:ln>
            <a:noFill/>
          </a:ln>
        </p:spPr>
      </p:pic>
    </p:spTree>
    <p:extLst>
      <p:ext uri="{BB962C8B-B14F-4D97-AF65-F5344CB8AC3E}">
        <p14:creationId xmlns:p14="http://schemas.microsoft.com/office/powerpoint/2010/main" val="41775999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7504" y="908720"/>
            <a:ext cx="8928992" cy="5688632"/>
          </a:xfrm>
          <a:prstGeom prst="rect">
            <a:avLst/>
          </a:prstGeom>
          <a:noFill/>
          <a:ln>
            <a:noFill/>
          </a:ln>
        </p:spPr>
      </p:pic>
      <p:sp>
        <p:nvSpPr>
          <p:cNvPr id="5" name="标题 1"/>
          <p:cNvSpPr>
            <a:spLocks noGrp="1"/>
          </p:cNvSpPr>
          <p:nvPr>
            <p:ph type="title"/>
          </p:nvPr>
        </p:nvSpPr>
        <p:spPr/>
        <p:txBody>
          <a:bodyPr>
            <a:normAutofit fontScale="90000"/>
          </a:bodyPr>
          <a:lstStyle/>
          <a:p>
            <a:r>
              <a:rPr lang="en-US" altLang="zh-CN" dirty="0"/>
              <a:t>7.1.6</a:t>
            </a:r>
            <a:r>
              <a:rPr lang="zh-CN" altLang="zh-CN" dirty="0"/>
              <a:t>实战：捕获并观察数据包分片</a:t>
            </a:r>
            <a:r>
              <a:rPr lang="zh-CN" altLang="en-US" dirty="0"/>
              <a:t>（</a:t>
            </a:r>
            <a:r>
              <a:rPr lang="en-US" altLang="zh-CN" dirty="0"/>
              <a:t>4</a:t>
            </a:r>
            <a:r>
              <a:rPr lang="zh-CN" altLang="en-US" dirty="0"/>
              <a:t>）</a:t>
            </a:r>
          </a:p>
        </p:txBody>
      </p:sp>
    </p:spTree>
    <p:extLst>
      <p:ext uri="{BB962C8B-B14F-4D97-AF65-F5344CB8AC3E}">
        <p14:creationId xmlns:p14="http://schemas.microsoft.com/office/powerpoint/2010/main" val="7634852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6734" y="1124744"/>
            <a:ext cx="9144000" cy="5400600"/>
          </a:xfrm>
          <a:prstGeom prst="rect">
            <a:avLst/>
          </a:prstGeom>
          <a:noFill/>
          <a:ln>
            <a:noFill/>
          </a:ln>
        </p:spPr>
      </p:pic>
      <p:sp>
        <p:nvSpPr>
          <p:cNvPr id="5" name="标题 1"/>
          <p:cNvSpPr>
            <a:spLocks noGrp="1"/>
          </p:cNvSpPr>
          <p:nvPr>
            <p:ph type="title"/>
          </p:nvPr>
        </p:nvSpPr>
        <p:spPr/>
        <p:txBody>
          <a:bodyPr>
            <a:normAutofit fontScale="90000"/>
          </a:bodyPr>
          <a:lstStyle/>
          <a:p>
            <a:r>
              <a:rPr lang="en-US" altLang="zh-CN" dirty="0"/>
              <a:t>7.1.6</a:t>
            </a:r>
            <a:r>
              <a:rPr lang="zh-CN" altLang="zh-CN" dirty="0"/>
              <a:t>实战：捕获并观察数据包分片</a:t>
            </a:r>
            <a:r>
              <a:rPr lang="zh-CN" altLang="en-US" dirty="0"/>
              <a:t>（</a:t>
            </a:r>
            <a:r>
              <a:rPr lang="en-US" altLang="zh-CN" dirty="0"/>
              <a:t>5</a:t>
            </a:r>
            <a:r>
              <a:rPr lang="zh-CN" altLang="en-US" dirty="0"/>
              <a:t>）</a:t>
            </a:r>
          </a:p>
        </p:txBody>
      </p:sp>
    </p:spTree>
    <p:extLst>
      <p:ext uri="{BB962C8B-B14F-4D97-AF65-F5344CB8AC3E}">
        <p14:creationId xmlns:p14="http://schemas.microsoft.com/office/powerpoint/2010/main" val="34292285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980728"/>
            <a:ext cx="9144000" cy="5544616"/>
          </a:xfrm>
          <a:prstGeom prst="rect">
            <a:avLst/>
          </a:prstGeom>
          <a:noFill/>
          <a:ln>
            <a:noFill/>
          </a:ln>
        </p:spPr>
      </p:pic>
      <p:sp>
        <p:nvSpPr>
          <p:cNvPr id="5" name="标题 1"/>
          <p:cNvSpPr>
            <a:spLocks noGrp="1"/>
          </p:cNvSpPr>
          <p:nvPr>
            <p:ph type="title"/>
          </p:nvPr>
        </p:nvSpPr>
        <p:spPr/>
        <p:txBody>
          <a:bodyPr>
            <a:normAutofit fontScale="90000"/>
          </a:bodyPr>
          <a:lstStyle/>
          <a:p>
            <a:r>
              <a:rPr lang="en-US" altLang="zh-CN" dirty="0"/>
              <a:t>7.1.6</a:t>
            </a:r>
            <a:r>
              <a:rPr lang="zh-CN" altLang="zh-CN" dirty="0"/>
              <a:t>实战：捕获并观察数据包分片</a:t>
            </a:r>
            <a:r>
              <a:rPr lang="zh-CN" altLang="en-US" dirty="0"/>
              <a:t>（</a:t>
            </a:r>
            <a:r>
              <a:rPr lang="en-US" altLang="zh-CN" dirty="0"/>
              <a:t>6</a:t>
            </a:r>
            <a:r>
              <a:rPr lang="zh-CN" altLang="en-US" dirty="0"/>
              <a:t>）</a:t>
            </a:r>
          </a:p>
        </p:txBody>
      </p:sp>
    </p:spTree>
    <p:extLst>
      <p:ext uri="{BB962C8B-B14F-4D97-AF65-F5344CB8AC3E}">
        <p14:creationId xmlns:p14="http://schemas.microsoft.com/office/powerpoint/2010/main" val="19593135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7.1.7</a:t>
            </a:r>
            <a:r>
              <a:rPr lang="zh-CN" altLang="zh-CN" dirty="0"/>
              <a:t>实战：查看和配置链路</a:t>
            </a:r>
            <a:r>
              <a:rPr lang="en-US" altLang="zh-CN" dirty="0"/>
              <a:t>MTU</a:t>
            </a:r>
            <a:r>
              <a:rPr lang="zh-CN" altLang="en-US" dirty="0"/>
              <a:t>（</a:t>
            </a:r>
            <a:r>
              <a:rPr lang="en-US" altLang="zh-CN" dirty="0"/>
              <a:t>1</a:t>
            </a:r>
            <a:r>
              <a:rPr lang="zh-CN" altLang="en-US" dirty="0"/>
              <a:t>）</a:t>
            </a:r>
            <a:endParaRPr lang="zh-CN" altLang="zh-CN" dirty="0"/>
          </a:p>
        </p:txBody>
      </p:sp>
      <p:sp>
        <p:nvSpPr>
          <p:cNvPr id="3" name="内容占位符 2"/>
          <p:cNvSpPr>
            <a:spLocks noGrp="1"/>
          </p:cNvSpPr>
          <p:nvPr>
            <p:ph idx="1"/>
          </p:nvPr>
        </p:nvSpPr>
        <p:spPr>
          <a:xfrm>
            <a:off x="323528" y="908720"/>
            <a:ext cx="8229600" cy="5328592"/>
          </a:xfrm>
        </p:spPr>
        <p:txBody>
          <a:bodyPr>
            <a:normAutofit fontScale="92500"/>
          </a:bodyPr>
          <a:lstStyle/>
          <a:p>
            <a:r>
              <a:rPr lang="zh-CN" altLang="zh-CN" dirty="0"/>
              <a:t>可以设置路由器接口的</a:t>
            </a:r>
            <a:r>
              <a:rPr lang="en-US" altLang="zh-CN" dirty="0"/>
              <a:t>MTU</a:t>
            </a:r>
            <a:r>
              <a:rPr lang="zh-CN" altLang="en-US" dirty="0"/>
              <a:t>。</a:t>
            </a:r>
            <a:endParaRPr lang="en-US" altLang="zh-CN" dirty="0"/>
          </a:p>
          <a:p>
            <a:endParaRPr lang="en-US" altLang="zh-CN" dirty="0"/>
          </a:p>
          <a:p>
            <a:endParaRPr lang="en-US" altLang="zh-CN" dirty="0"/>
          </a:p>
          <a:p>
            <a:endParaRPr lang="en-US" altLang="zh-CN" dirty="0"/>
          </a:p>
          <a:p>
            <a:endParaRPr lang="en-US" altLang="zh-CN" dirty="0"/>
          </a:p>
          <a:p>
            <a:r>
              <a:rPr lang="en-US" altLang="zh-CN" dirty="0"/>
              <a:t>R1#show interfaces serial 1/0</a:t>
            </a:r>
            <a:endParaRPr lang="zh-CN" altLang="zh-CN" dirty="0"/>
          </a:p>
          <a:p>
            <a:r>
              <a:rPr lang="en-US" altLang="zh-CN" dirty="0"/>
              <a:t>Serial1/0 is up, line protocol is up</a:t>
            </a:r>
            <a:endParaRPr lang="zh-CN" altLang="zh-CN" dirty="0"/>
          </a:p>
          <a:p>
            <a:pPr lvl="1"/>
            <a:r>
              <a:rPr lang="en-US" altLang="zh-CN" dirty="0"/>
              <a:t>  Hardware is M4T</a:t>
            </a:r>
            <a:endParaRPr lang="zh-CN" altLang="zh-CN" dirty="0"/>
          </a:p>
          <a:p>
            <a:pPr lvl="1"/>
            <a:r>
              <a:rPr lang="en-US" altLang="zh-CN" dirty="0"/>
              <a:t>  Internet address is 172.16.0.1/24</a:t>
            </a:r>
            <a:endParaRPr lang="zh-CN" altLang="zh-CN" dirty="0"/>
          </a:p>
          <a:p>
            <a:pPr lvl="1"/>
            <a:r>
              <a:rPr lang="en-US" altLang="zh-CN" dirty="0">
                <a:solidFill>
                  <a:srgbClr val="FF0000"/>
                </a:solidFill>
              </a:rPr>
              <a:t>  MTU 1500 bytes</a:t>
            </a:r>
            <a:r>
              <a:rPr lang="en-US" altLang="zh-CN" dirty="0"/>
              <a:t>, BW 1544 Kbit, DLY 20000 </a:t>
            </a:r>
            <a:r>
              <a:rPr lang="en-US" altLang="zh-CN" dirty="0" err="1"/>
              <a:t>usec</a:t>
            </a:r>
            <a:r>
              <a:rPr lang="en-US" altLang="zh-CN" dirty="0"/>
              <a:t>, </a:t>
            </a:r>
            <a:endParaRPr lang="zh-CN" altLang="en-US" dirty="0"/>
          </a:p>
        </p:txBody>
      </p:sp>
      <p:pic>
        <p:nvPicPr>
          <p:cNvPr id="4" name="图片 3"/>
          <p:cNvPicPr/>
          <p:nvPr/>
        </p:nvPicPr>
        <p:blipFill>
          <a:blip r:embed="rId2">
            <a:extLst>
              <a:ext uri="{28A0092B-C50C-407E-A947-70E740481C1C}">
                <a14:useLocalDpi xmlns:a14="http://schemas.microsoft.com/office/drawing/2010/main" val="0"/>
              </a:ext>
            </a:extLst>
          </a:blip>
          <a:srcRect/>
          <a:stretch>
            <a:fillRect/>
          </a:stretch>
        </p:blipFill>
        <p:spPr bwMode="auto">
          <a:xfrm>
            <a:off x="330755" y="1376771"/>
            <a:ext cx="8280920" cy="1944216"/>
          </a:xfrm>
          <a:prstGeom prst="rect">
            <a:avLst/>
          </a:prstGeom>
          <a:noFill/>
          <a:ln>
            <a:noFill/>
          </a:ln>
        </p:spPr>
      </p:pic>
    </p:spTree>
    <p:extLst>
      <p:ext uri="{BB962C8B-B14F-4D97-AF65-F5344CB8AC3E}">
        <p14:creationId xmlns:p14="http://schemas.microsoft.com/office/powerpoint/2010/main" val="31349614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15587" y="260648"/>
            <a:ext cx="8229600" cy="490066"/>
          </a:xfrm>
        </p:spPr>
        <p:txBody>
          <a:bodyPr>
            <a:normAutofit fontScale="90000"/>
          </a:bodyPr>
          <a:lstStyle/>
          <a:p>
            <a:r>
              <a:rPr lang="en-US" altLang="zh-CN" dirty="0"/>
              <a:t>7.1.7</a:t>
            </a:r>
            <a:r>
              <a:rPr lang="zh-CN" altLang="zh-CN" dirty="0"/>
              <a:t>实战：查看和配置链路</a:t>
            </a:r>
            <a:r>
              <a:rPr lang="en-US" altLang="zh-CN" dirty="0"/>
              <a:t>MTU</a:t>
            </a:r>
            <a:r>
              <a:rPr lang="zh-CN" altLang="en-US" dirty="0"/>
              <a:t>（</a:t>
            </a:r>
            <a:r>
              <a:rPr lang="en-US" altLang="zh-CN" dirty="0"/>
              <a:t>2</a:t>
            </a:r>
            <a:r>
              <a:rPr lang="zh-CN" altLang="en-US" dirty="0"/>
              <a:t>）</a:t>
            </a:r>
          </a:p>
        </p:txBody>
      </p:sp>
      <p:sp>
        <p:nvSpPr>
          <p:cNvPr id="3" name="内容占位符 2"/>
          <p:cNvSpPr>
            <a:spLocks noGrp="1"/>
          </p:cNvSpPr>
          <p:nvPr>
            <p:ph idx="1"/>
          </p:nvPr>
        </p:nvSpPr>
        <p:spPr>
          <a:xfrm>
            <a:off x="415587" y="1484784"/>
            <a:ext cx="8229600" cy="4824536"/>
          </a:xfrm>
        </p:spPr>
        <p:txBody>
          <a:bodyPr/>
          <a:lstStyle/>
          <a:p>
            <a:r>
              <a:rPr lang="zh-CN" altLang="en-US" dirty="0"/>
              <a:t>设置接口的</a:t>
            </a:r>
            <a:r>
              <a:rPr lang="en-US" altLang="zh-CN" dirty="0"/>
              <a:t>MTU</a:t>
            </a:r>
          </a:p>
          <a:p>
            <a:r>
              <a:rPr lang="en-US" altLang="zh-CN" dirty="0"/>
              <a:t>R1(</a:t>
            </a:r>
            <a:r>
              <a:rPr lang="en-US" altLang="zh-CN" dirty="0" err="1"/>
              <a:t>config</a:t>
            </a:r>
            <a:r>
              <a:rPr lang="en-US" altLang="zh-CN" dirty="0"/>
              <a:t>)#interface serial 1/0</a:t>
            </a:r>
            <a:endParaRPr lang="zh-CN" altLang="zh-CN" dirty="0"/>
          </a:p>
          <a:p>
            <a:r>
              <a:rPr lang="en-US" altLang="zh-CN" dirty="0"/>
              <a:t>R1(</a:t>
            </a:r>
            <a:r>
              <a:rPr lang="en-US" altLang="zh-CN" dirty="0" err="1"/>
              <a:t>config</a:t>
            </a:r>
            <a:r>
              <a:rPr lang="en-US" altLang="zh-CN" dirty="0"/>
              <a:t>-if)#</a:t>
            </a:r>
            <a:r>
              <a:rPr lang="en-US" altLang="zh-CN" dirty="0" err="1"/>
              <a:t>mtu</a:t>
            </a:r>
            <a:r>
              <a:rPr lang="en-US" altLang="zh-CN" dirty="0"/>
              <a:t> 500</a:t>
            </a:r>
            <a:endParaRPr lang="zh-CN" altLang="zh-CN" dirty="0"/>
          </a:p>
          <a:p>
            <a:endParaRPr lang="zh-CN" altLang="en-US" dirty="0"/>
          </a:p>
        </p:txBody>
      </p:sp>
    </p:spTree>
    <p:extLst>
      <p:ext uri="{BB962C8B-B14F-4D97-AF65-F5344CB8AC3E}">
        <p14:creationId xmlns:p14="http://schemas.microsoft.com/office/powerpoint/2010/main" val="18293855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7.1.8</a:t>
            </a:r>
            <a:r>
              <a:rPr lang="zh-CN" altLang="zh-CN" dirty="0"/>
              <a:t>数据包生存时间（</a:t>
            </a:r>
            <a:r>
              <a:rPr lang="en-US" altLang="zh-CN" dirty="0"/>
              <a:t>TTL</a:t>
            </a:r>
            <a:r>
              <a:rPr lang="zh-CN" altLang="zh-CN" dirty="0"/>
              <a:t>）详解</a:t>
            </a:r>
            <a:r>
              <a:rPr lang="zh-CN" altLang="en-US" dirty="0"/>
              <a:t>（</a:t>
            </a:r>
            <a:r>
              <a:rPr lang="en-US" altLang="zh-CN" dirty="0"/>
              <a:t>1</a:t>
            </a:r>
            <a:r>
              <a:rPr lang="zh-CN" altLang="en-US" dirty="0"/>
              <a:t>）</a:t>
            </a:r>
            <a:endParaRPr lang="zh-CN" altLang="zh-CN" dirty="0"/>
          </a:p>
        </p:txBody>
      </p:sp>
      <p:sp>
        <p:nvSpPr>
          <p:cNvPr id="3" name="内容占位符 2"/>
          <p:cNvSpPr>
            <a:spLocks noGrp="1"/>
          </p:cNvSpPr>
          <p:nvPr>
            <p:ph idx="1"/>
          </p:nvPr>
        </p:nvSpPr>
        <p:spPr/>
        <p:txBody>
          <a:bodyPr/>
          <a:lstStyle/>
          <a:p>
            <a:r>
              <a:rPr lang="zh-CN" altLang="zh-CN" dirty="0"/>
              <a:t>各种操作系统发送数据包，在网络首部都要给</a:t>
            </a:r>
            <a:r>
              <a:rPr lang="en-US" altLang="zh-CN" dirty="0"/>
              <a:t>TTL</a:t>
            </a:r>
            <a:r>
              <a:rPr lang="zh-CN" altLang="zh-CN" dirty="0"/>
              <a:t>字段赋值，用来限制该数据包能够通过的路由器数量，下面列出一些操作系统发送数据包默认的</a:t>
            </a:r>
            <a:r>
              <a:rPr lang="en-US" altLang="zh-CN" dirty="0"/>
              <a:t>TTL</a:t>
            </a:r>
            <a:r>
              <a:rPr lang="zh-CN" altLang="zh-CN" dirty="0"/>
              <a:t>值。</a:t>
            </a:r>
          </a:p>
          <a:p>
            <a:pPr lvl="1"/>
            <a:r>
              <a:rPr lang="en-US" altLang="zh-CN" dirty="0"/>
              <a:t>Windows NT 4.0/2000/XP/2003  128 </a:t>
            </a:r>
            <a:endParaRPr lang="zh-CN" altLang="zh-CN" dirty="0"/>
          </a:p>
          <a:p>
            <a:pPr lvl="1"/>
            <a:r>
              <a:rPr lang="en-US" altLang="zh-CN" dirty="0"/>
              <a:t>MS Windows 95/98/NT 3.51        32 </a:t>
            </a:r>
            <a:endParaRPr lang="zh-CN" altLang="zh-CN" dirty="0"/>
          </a:p>
          <a:p>
            <a:pPr lvl="1"/>
            <a:r>
              <a:rPr lang="en-US" altLang="zh-CN" dirty="0"/>
              <a:t>Linux                                             64  </a:t>
            </a:r>
            <a:endParaRPr lang="zh-CN" altLang="zh-CN" dirty="0"/>
          </a:p>
          <a:p>
            <a:pPr lvl="1"/>
            <a:r>
              <a:rPr lang="en-US" altLang="zh-CN" dirty="0" err="1"/>
              <a:t>MacOS</a:t>
            </a:r>
            <a:r>
              <a:rPr lang="en-US" altLang="zh-CN" dirty="0"/>
              <a:t>/</a:t>
            </a:r>
            <a:r>
              <a:rPr lang="en-US" altLang="zh-CN" dirty="0" err="1"/>
              <a:t>MacTCP</a:t>
            </a:r>
            <a:r>
              <a:rPr lang="en-US" altLang="zh-CN" dirty="0"/>
              <a:t> 2.0.x                   60   </a:t>
            </a:r>
            <a:endParaRPr lang="zh-CN" altLang="zh-CN" dirty="0"/>
          </a:p>
          <a:p>
            <a:endParaRPr lang="zh-CN" altLang="en-US" dirty="0"/>
          </a:p>
        </p:txBody>
      </p:sp>
    </p:spTree>
    <p:extLst>
      <p:ext uri="{BB962C8B-B14F-4D97-AF65-F5344CB8AC3E}">
        <p14:creationId xmlns:p14="http://schemas.microsoft.com/office/powerpoint/2010/main" val="283286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本章重点</a:t>
            </a:r>
          </a:p>
        </p:txBody>
      </p:sp>
      <p:pic>
        <p:nvPicPr>
          <p:cNvPr id="4" name="内容占位符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25960" y="836712"/>
            <a:ext cx="6912768" cy="5184576"/>
          </a:xfrm>
          <a:prstGeom prst="rect">
            <a:avLst/>
          </a:prstGeom>
          <a:noFill/>
          <a:ln>
            <a:noFill/>
          </a:ln>
        </p:spPr>
      </p:pic>
    </p:spTree>
    <p:extLst>
      <p:ext uri="{BB962C8B-B14F-4D97-AF65-F5344CB8AC3E}">
        <p14:creationId xmlns:p14="http://schemas.microsoft.com/office/powerpoint/2010/main" val="22909752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7.1.8</a:t>
            </a:r>
            <a:r>
              <a:rPr lang="zh-CN" altLang="zh-CN" dirty="0"/>
              <a:t>数据包生存时间（</a:t>
            </a:r>
            <a:r>
              <a:rPr lang="en-US" altLang="zh-CN" dirty="0"/>
              <a:t>TTL</a:t>
            </a:r>
            <a:r>
              <a:rPr lang="zh-CN" altLang="zh-CN" dirty="0"/>
              <a:t>）详解</a:t>
            </a:r>
            <a:r>
              <a:rPr lang="zh-CN" altLang="en-US" dirty="0"/>
              <a:t>（</a:t>
            </a:r>
            <a:r>
              <a:rPr lang="en-US" altLang="zh-CN" dirty="0"/>
              <a:t>2</a:t>
            </a:r>
            <a:r>
              <a:rPr lang="zh-CN" altLang="en-US" dirty="0"/>
              <a:t>）</a:t>
            </a:r>
          </a:p>
        </p:txBody>
      </p:sp>
      <p:pic>
        <p:nvPicPr>
          <p:cNvPr id="4" name="内容占位符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23528" y="980728"/>
            <a:ext cx="8640960" cy="5328592"/>
          </a:xfrm>
          <a:prstGeom prst="rect">
            <a:avLst/>
          </a:prstGeom>
          <a:noFill/>
          <a:ln>
            <a:noFill/>
          </a:ln>
        </p:spPr>
      </p:pic>
    </p:spTree>
    <p:extLst>
      <p:ext uri="{BB962C8B-B14F-4D97-AF65-F5344CB8AC3E}">
        <p14:creationId xmlns:p14="http://schemas.microsoft.com/office/powerpoint/2010/main" val="347510419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20936" y="188640"/>
            <a:ext cx="8676456" cy="490066"/>
          </a:xfrm>
        </p:spPr>
        <p:txBody>
          <a:bodyPr>
            <a:normAutofit fontScale="90000"/>
          </a:bodyPr>
          <a:lstStyle/>
          <a:p>
            <a:r>
              <a:rPr lang="en-US" altLang="zh-CN" dirty="0"/>
              <a:t>7.1.9</a:t>
            </a:r>
            <a:r>
              <a:rPr lang="zh-CN" altLang="zh-CN" dirty="0"/>
              <a:t>实战：指定</a:t>
            </a:r>
            <a:r>
              <a:rPr lang="en-US" altLang="zh-CN" dirty="0"/>
              <a:t>ping</a:t>
            </a:r>
            <a:r>
              <a:rPr lang="zh-CN" altLang="zh-CN" dirty="0"/>
              <a:t>命令发送数据包的</a:t>
            </a:r>
            <a:r>
              <a:rPr lang="en-US" altLang="zh-CN" dirty="0"/>
              <a:t>TTL</a:t>
            </a:r>
            <a:r>
              <a:rPr lang="zh-CN" altLang="zh-CN" dirty="0"/>
              <a:t>值</a:t>
            </a:r>
            <a:r>
              <a:rPr lang="zh-CN" altLang="en-US" dirty="0"/>
              <a:t>（</a:t>
            </a:r>
            <a:r>
              <a:rPr lang="en-US" altLang="zh-CN" dirty="0"/>
              <a:t>1</a:t>
            </a:r>
            <a:r>
              <a:rPr lang="zh-CN" altLang="en-US" dirty="0"/>
              <a:t>）</a:t>
            </a:r>
          </a:p>
        </p:txBody>
      </p:sp>
      <p:sp>
        <p:nvSpPr>
          <p:cNvPr id="3" name="内容占位符 2"/>
          <p:cNvSpPr>
            <a:spLocks noGrp="1"/>
          </p:cNvSpPr>
          <p:nvPr>
            <p:ph idx="1"/>
          </p:nvPr>
        </p:nvSpPr>
        <p:spPr/>
        <p:txBody>
          <a:bodyPr/>
          <a:lstStyle/>
          <a:p>
            <a:r>
              <a:rPr lang="zh-CN" altLang="zh-CN" dirty="0"/>
              <a:t>虽然操作系统会给发送的数据包指默认的</a:t>
            </a:r>
            <a:r>
              <a:rPr lang="en-US" altLang="zh-CN" dirty="0"/>
              <a:t>TTL</a:t>
            </a:r>
            <a:r>
              <a:rPr lang="zh-CN" altLang="zh-CN" dirty="0"/>
              <a:t>值，但是</a:t>
            </a:r>
            <a:r>
              <a:rPr lang="en-US" altLang="zh-CN" dirty="0"/>
              <a:t>ping</a:t>
            </a:r>
            <a:r>
              <a:rPr lang="zh-CN" altLang="zh-CN" dirty="0"/>
              <a:t>命令允许我们使用参数</a:t>
            </a:r>
            <a:r>
              <a:rPr lang="en-US" altLang="zh-CN" dirty="0"/>
              <a:t>-</a:t>
            </a:r>
            <a:r>
              <a:rPr lang="en-US" altLang="zh-CN" dirty="0" err="1"/>
              <a:t>i</a:t>
            </a:r>
            <a:r>
              <a:rPr lang="zh-CN" altLang="zh-CN" dirty="0"/>
              <a:t>指定发送的</a:t>
            </a:r>
            <a:r>
              <a:rPr lang="en-US" altLang="zh-CN" dirty="0"/>
              <a:t>ICMP</a:t>
            </a:r>
            <a:r>
              <a:rPr lang="zh-CN" altLang="zh-CN" dirty="0"/>
              <a:t>请求数据包的</a:t>
            </a:r>
            <a:r>
              <a:rPr lang="en-US" altLang="zh-CN" dirty="0"/>
              <a:t>TTL</a:t>
            </a:r>
            <a:r>
              <a:rPr lang="zh-CN" altLang="zh-CN" dirty="0"/>
              <a:t>值。</a:t>
            </a:r>
          </a:p>
          <a:p>
            <a:r>
              <a:rPr lang="zh-CN" altLang="zh-CN" dirty="0"/>
              <a:t>一个路由器在转发数据包之前将该数据包的</a:t>
            </a:r>
            <a:r>
              <a:rPr lang="en-US" altLang="zh-CN" dirty="0"/>
              <a:t>TTL</a:t>
            </a:r>
            <a:r>
              <a:rPr lang="zh-CN" altLang="zh-CN" dirty="0"/>
              <a:t>减</a:t>
            </a:r>
            <a:r>
              <a:rPr lang="en-US" altLang="zh-CN" dirty="0"/>
              <a:t>1</a:t>
            </a:r>
            <a:r>
              <a:rPr lang="zh-CN" altLang="zh-CN" dirty="0"/>
              <a:t>，如果减</a:t>
            </a:r>
            <a:r>
              <a:rPr lang="en-US" altLang="zh-CN" dirty="0"/>
              <a:t>1</a:t>
            </a:r>
            <a:r>
              <a:rPr lang="zh-CN" altLang="zh-CN" dirty="0"/>
              <a:t>后</a:t>
            </a:r>
            <a:r>
              <a:rPr lang="en-US" altLang="zh-CN" dirty="0"/>
              <a:t>TTL</a:t>
            </a:r>
            <a:r>
              <a:rPr lang="zh-CN" altLang="zh-CN" dirty="0"/>
              <a:t>变为</a:t>
            </a:r>
            <a:r>
              <a:rPr lang="en-US" altLang="zh-CN" dirty="0"/>
              <a:t>0</a:t>
            </a:r>
            <a:r>
              <a:rPr lang="zh-CN" altLang="zh-CN" dirty="0"/>
              <a:t>，路由器就会丢弃该数据包，然后产生一个</a:t>
            </a:r>
            <a:r>
              <a:rPr lang="en-US" altLang="zh-CN" dirty="0"/>
              <a:t>ICMP</a:t>
            </a:r>
            <a:r>
              <a:rPr lang="zh-CN" altLang="zh-CN" dirty="0"/>
              <a:t>响应数据包给发送者，说明</a:t>
            </a:r>
            <a:r>
              <a:rPr lang="en-US" altLang="zh-CN" dirty="0"/>
              <a:t>TTL</a:t>
            </a:r>
            <a:r>
              <a:rPr lang="zh-CN" altLang="zh-CN" dirty="0"/>
              <a:t>耗尽。通过这种方式，你能够知道到达目标地址经过哪些路由器。</a:t>
            </a:r>
          </a:p>
          <a:p>
            <a:endParaRPr lang="zh-CN" altLang="en-US" dirty="0"/>
          </a:p>
        </p:txBody>
      </p:sp>
      <p:pic>
        <p:nvPicPr>
          <p:cNvPr id="4" name="图片 3"/>
          <p:cNvPicPr/>
          <p:nvPr/>
        </p:nvPicPr>
        <p:blipFill>
          <a:blip r:embed="rId2">
            <a:extLst>
              <a:ext uri="{28A0092B-C50C-407E-A947-70E740481C1C}">
                <a14:useLocalDpi xmlns:a14="http://schemas.microsoft.com/office/drawing/2010/main" val="0"/>
              </a:ext>
            </a:extLst>
          </a:blip>
          <a:srcRect/>
          <a:stretch>
            <a:fillRect/>
          </a:stretch>
        </p:blipFill>
        <p:spPr bwMode="auto">
          <a:xfrm>
            <a:off x="251520" y="4509120"/>
            <a:ext cx="8496944" cy="1944216"/>
          </a:xfrm>
          <a:prstGeom prst="rect">
            <a:avLst/>
          </a:prstGeom>
          <a:noFill/>
          <a:ln>
            <a:noFill/>
          </a:ln>
        </p:spPr>
      </p:pic>
    </p:spTree>
    <p:extLst>
      <p:ext uri="{BB962C8B-B14F-4D97-AF65-F5344CB8AC3E}">
        <p14:creationId xmlns:p14="http://schemas.microsoft.com/office/powerpoint/2010/main" val="30850810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en-US" altLang="zh-CN" sz="1200" dirty="0"/>
              <a:t>C:\Users\han&gt;ping edu.51cto.com -</a:t>
            </a:r>
            <a:r>
              <a:rPr lang="en-US" altLang="zh-CN" sz="1200" dirty="0" err="1"/>
              <a:t>i</a:t>
            </a:r>
            <a:r>
              <a:rPr lang="en-US" altLang="zh-CN" sz="1200" dirty="0"/>
              <a:t> 2</a:t>
            </a:r>
            <a:endParaRPr lang="zh-CN" altLang="zh-CN" sz="1200" dirty="0"/>
          </a:p>
          <a:p>
            <a:r>
              <a:rPr lang="en-US" altLang="zh-CN" sz="1200" dirty="0"/>
              <a:t> </a:t>
            </a:r>
            <a:r>
              <a:rPr lang="zh-CN" altLang="zh-CN" sz="1200" dirty="0"/>
              <a:t>正在</a:t>
            </a:r>
            <a:r>
              <a:rPr lang="en-US" altLang="zh-CN" sz="1200" dirty="0"/>
              <a:t> Ping yun.dns.51cto.com [120.55.239.108] </a:t>
            </a:r>
            <a:r>
              <a:rPr lang="zh-CN" altLang="zh-CN" sz="1200" dirty="0"/>
              <a:t>具有</a:t>
            </a:r>
            <a:r>
              <a:rPr lang="en-US" altLang="zh-CN" sz="1200" dirty="0"/>
              <a:t> 32 </a:t>
            </a:r>
            <a:r>
              <a:rPr lang="zh-CN" altLang="zh-CN" sz="1200" dirty="0"/>
              <a:t>字节的数据</a:t>
            </a:r>
            <a:r>
              <a:rPr lang="en-US" altLang="zh-CN" sz="1200" dirty="0"/>
              <a:t>:</a:t>
            </a:r>
            <a:endParaRPr lang="zh-CN" altLang="zh-CN" sz="1200" dirty="0"/>
          </a:p>
          <a:p>
            <a:r>
              <a:rPr lang="zh-CN" altLang="zh-CN" sz="1200" dirty="0"/>
              <a:t>来自</a:t>
            </a:r>
            <a:r>
              <a:rPr lang="en-US" altLang="zh-CN" sz="1200" dirty="0"/>
              <a:t> 172.16.0.250 </a:t>
            </a:r>
            <a:r>
              <a:rPr lang="zh-CN" altLang="zh-CN" sz="1200" dirty="0"/>
              <a:t>的回复</a:t>
            </a:r>
            <a:r>
              <a:rPr lang="en-US" altLang="zh-CN" sz="1200" dirty="0"/>
              <a:t>: TTL </a:t>
            </a:r>
            <a:r>
              <a:rPr lang="zh-CN" altLang="zh-CN" sz="1200" dirty="0"/>
              <a:t>传输中过期。</a:t>
            </a:r>
          </a:p>
          <a:p>
            <a:r>
              <a:rPr lang="zh-CN" altLang="zh-CN" sz="1200" dirty="0"/>
              <a:t>来自</a:t>
            </a:r>
            <a:r>
              <a:rPr lang="en-US" altLang="zh-CN" sz="1200" dirty="0"/>
              <a:t> 172.16.0.250 </a:t>
            </a:r>
            <a:r>
              <a:rPr lang="zh-CN" altLang="zh-CN" sz="1200" dirty="0"/>
              <a:t>的回复</a:t>
            </a:r>
            <a:r>
              <a:rPr lang="en-US" altLang="zh-CN" sz="1200" dirty="0"/>
              <a:t>: TTL </a:t>
            </a:r>
            <a:r>
              <a:rPr lang="zh-CN" altLang="zh-CN" sz="1200" dirty="0"/>
              <a:t>传输中过期。</a:t>
            </a:r>
          </a:p>
          <a:p>
            <a:r>
              <a:rPr lang="zh-CN" altLang="zh-CN" sz="1200" dirty="0"/>
              <a:t>来自</a:t>
            </a:r>
            <a:r>
              <a:rPr lang="en-US" altLang="zh-CN" sz="1200" dirty="0"/>
              <a:t> 172.16.0.250 </a:t>
            </a:r>
            <a:r>
              <a:rPr lang="zh-CN" altLang="zh-CN" sz="1200" dirty="0"/>
              <a:t>的回复</a:t>
            </a:r>
            <a:r>
              <a:rPr lang="en-US" altLang="zh-CN" sz="1200" dirty="0"/>
              <a:t>: TTL </a:t>
            </a:r>
            <a:r>
              <a:rPr lang="zh-CN" altLang="zh-CN" sz="1200" dirty="0"/>
              <a:t>传输中过期。</a:t>
            </a:r>
          </a:p>
          <a:p>
            <a:r>
              <a:rPr lang="zh-CN" altLang="zh-CN" sz="1200" dirty="0"/>
              <a:t>来自</a:t>
            </a:r>
            <a:r>
              <a:rPr lang="en-US" altLang="zh-CN" sz="1200" dirty="0"/>
              <a:t> 172.16.0.250 </a:t>
            </a:r>
            <a:r>
              <a:rPr lang="zh-CN" altLang="zh-CN" sz="1200" dirty="0"/>
              <a:t>的回复</a:t>
            </a:r>
            <a:r>
              <a:rPr lang="en-US" altLang="zh-CN" sz="1200" dirty="0"/>
              <a:t>: TTL </a:t>
            </a:r>
            <a:r>
              <a:rPr lang="zh-CN" altLang="zh-CN" sz="1200" dirty="0"/>
              <a:t>传输中过期。</a:t>
            </a:r>
          </a:p>
          <a:p>
            <a:endParaRPr lang="zh-CN" altLang="en-US" dirty="0"/>
          </a:p>
        </p:txBody>
      </p:sp>
      <p:sp>
        <p:nvSpPr>
          <p:cNvPr id="4" name="标题 1"/>
          <p:cNvSpPr>
            <a:spLocks noGrp="1"/>
          </p:cNvSpPr>
          <p:nvPr>
            <p:ph type="title"/>
          </p:nvPr>
        </p:nvSpPr>
        <p:spPr>
          <a:xfrm>
            <a:off x="107504" y="116632"/>
            <a:ext cx="8928992" cy="490066"/>
          </a:xfrm>
        </p:spPr>
        <p:txBody>
          <a:bodyPr>
            <a:normAutofit fontScale="90000"/>
          </a:bodyPr>
          <a:lstStyle/>
          <a:p>
            <a:r>
              <a:rPr lang="en-US" altLang="zh-CN" dirty="0"/>
              <a:t>7.1.9</a:t>
            </a:r>
            <a:r>
              <a:rPr lang="zh-CN" altLang="zh-CN" dirty="0"/>
              <a:t>实战：指定</a:t>
            </a:r>
            <a:r>
              <a:rPr lang="en-US" altLang="zh-CN" dirty="0"/>
              <a:t>ping</a:t>
            </a:r>
            <a:r>
              <a:rPr lang="zh-CN" altLang="zh-CN" dirty="0"/>
              <a:t>命令发送数据包的</a:t>
            </a:r>
            <a:r>
              <a:rPr lang="en-US" altLang="zh-CN" dirty="0"/>
              <a:t>TTL</a:t>
            </a:r>
            <a:r>
              <a:rPr lang="zh-CN" altLang="zh-CN" dirty="0"/>
              <a:t>值</a:t>
            </a:r>
            <a:r>
              <a:rPr lang="zh-CN" altLang="en-US" dirty="0"/>
              <a:t>（</a:t>
            </a:r>
            <a:r>
              <a:rPr lang="en-US" altLang="zh-CN" dirty="0"/>
              <a:t>2</a:t>
            </a:r>
            <a:r>
              <a:rPr lang="zh-CN" altLang="en-US" dirty="0"/>
              <a:t>）</a:t>
            </a:r>
          </a:p>
        </p:txBody>
      </p:sp>
      <p:pic>
        <p:nvPicPr>
          <p:cNvPr id="5" name="图片 4"/>
          <p:cNvPicPr/>
          <p:nvPr/>
        </p:nvPicPr>
        <p:blipFill>
          <a:blip r:embed="rId2">
            <a:extLst>
              <a:ext uri="{28A0092B-C50C-407E-A947-70E740481C1C}">
                <a14:useLocalDpi xmlns:a14="http://schemas.microsoft.com/office/drawing/2010/main" val="0"/>
              </a:ext>
            </a:extLst>
          </a:blip>
          <a:srcRect/>
          <a:stretch>
            <a:fillRect/>
          </a:stretch>
        </p:blipFill>
        <p:spPr bwMode="auto">
          <a:xfrm>
            <a:off x="330624" y="4108137"/>
            <a:ext cx="8784976" cy="2016224"/>
          </a:xfrm>
          <a:prstGeom prst="rect">
            <a:avLst/>
          </a:prstGeom>
          <a:noFill/>
          <a:ln>
            <a:noFill/>
          </a:ln>
        </p:spPr>
      </p:pic>
    </p:spTree>
    <p:extLst>
      <p:ext uri="{BB962C8B-B14F-4D97-AF65-F5344CB8AC3E}">
        <p14:creationId xmlns:p14="http://schemas.microsoft.com/office/powerpoint/2010/main" val="232579080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504" y="116632"/>
            <a:ext cx="9145016" cy="490066"/>
          </a:xfrm>
        </p:spPr>
        <p:txBody>
          <a:bodyPr>
            <a:normAutofit fontScale="90000"/>
          </a:bodyPr>
          <a:lstStyle/>
          <a:p>
            <a:r>
              <a:rPr lang="en-US" altLang="zh-CN" dirty="0"/>
              <a:t>7.1.9</a:t>
            </a:r>
            <a:r>
              <a:rPr lang="zh-CN" altLang="zh-CN" dirty="0"/>
              <a:t>实战：指定</a:t>
            </a:r>
            <a:r>
              <a:rPr lang="en-US" altLang="zh-CN" dirty="0"/>
              <a:t>ping</a:t>
            </a:r>
            <a:r>
              <a:rPr lang="zh-CN" altLang="zh-CN" dirty="0"/>
              <a:t>命令发送数据包的</a:t>
            </a:r>
            <a:r>
              <a:rPr lang="en-US" altLang="zh-CN" dirty="0"/>
              <a:t>TTL</a:t>
            </a:r>
            <a:r>
              <a:rPr lang="zh-CN" altLang="zh-CN" dirty="0"/>
              <a:t>值</a:t>
            </a:r>
            <a:r>
              <a:rPr lang="zh-CN" altLang="en-US" dirty="0"/>
              <a:t>（</a:t>
            </a:r>
            <a:r>
              <a:rPr lang="en-US" altLang="zh-CN" dirty="0"/>
              <a:t>3</a:t>
            </a:r>
            <a:r>
              <a:rPr lang="zh-CN" altLang="en-US" dirty="0"/>
              <a:t>）</a:t>
            </a:r>
          </a:p>
        </p:txBody>
      </p:sp>
      <p:pic>
        <p:nvPicPr>
          <p:cNvPr id="4" name="内容占位符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7504" y="2276872"/>
            <a:ext cx="9036496" cy="2376264"/>
          </a:xfrm>
          <a:prstGeom prst="rect">
            <a:avLst/>
          </a:prstGeom>
          <a:noFill/>
          <a:ln>
            <a:noFill/>
          </a:ln>
        </p:spPr>
      </p:pic>
    </p:spTree>
    <p:extLst>
      <p:ext uri="{BB962C8B-B14F-4D97-AF65-F5344CB8AC3E}">
        <p14:creationId xmlns:p14="http://schemas.microsoft.com/office/powerpoint/2010/main" val="267564732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1520" y="188640"/>
            <a:ext cx="8229600" cy="490066"/>
          </a:xfrm>
        </p:spPr>
        <p:txBody>
          <a:bodyPr>
            <a:normAutofit fontScale="90000"/>
          </a:bodyPr>
          <a:lstStyle/>
          <a:p>
            <a:r>
              <a:rPr lang="en-US" altLang="zh-CN" dirty="0"/>
              <a:t>7.1.10</a:t>
            </a:r>
            <a:r>
              <a:rPr lang="zh-CN" altLang="zh-CN" dirty="0"/>
              <a:t>实战：抓包查看数据包的</a:t>
            </a:r>
            <a:r>
              <a:rPr lang="en-US" altLang="zh-CN" dirty="0"/>
              <a:t>TTL</a:t>
            </a:r>
            <a:r>
              <a:rPr lang="zh-CN" altLang="zh-CN" dirty="0"/>
              <a:t>变化</a:t>
            </a:r>
            <a:r>
              <a:rPr lang="zh-CN" altLang="en-US" dirty="0"/>
              <a:t>（</a:t>
            </a:r>
            <a:r>
              <a:rPr lang="en-US" altLang="zh-CN" dirty="0"/>
              <a:t>1</a:t>
            </a:r>
            <a:r>
              <a:rPr lang="zh-CN" altLang="en-US" dirty="0"/>
              <a:t>）</a:t>
            </a:r>
          </a:p>
        </p:txBody>
      </p:sp>
      <p:pic>
        <p:nvPicPr>
          <p:cNvPr id="4" name="内容占位符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04" y="1700808"/>
            <a:ext cx="9036496" cy="3456384"/>
          </a:xfrm>
          <a:prstGeom prst="rect">
            <a:avLst/>
          </a:prstGeom>
          <a:noFill/>
          <a:ln>
            <a:noFill/>
          </a:ln>
        </p:spPr>
      </p:pic>
    </p:spTree>
    <p:extLst>
      <p:ext uri="{BB962C8B-B14F-4D97-AF65-F5344CB8AC3E}">
        <p14:creationId xmlns:p14="http://schemas.microsoft.com/office/powerpoint/2010/main" val="254823201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p:nvPr/>
        </p:nvPicPr>
        <p:blipFill>
          <a:blip r:embed="rId2">
            <a:extLst>
              <a:ext uri="{28A0092B-C50C-407E-A947-70E740481C1C}">
                <a14:useLocalDpi xmlns:a14="http://schemas.microsoft.com/office/drawing/2010/main" val="0"/>
              </a:ext>
            </a:extLst>
          </a:blip>
          <a:srcRect/>
          <a:stretch>
            <a:fillRect/>
          </a:stretch>
        </p:blipFill>
        <p:spPr bwMode="auto">
          <a:xfrm>
            <a:off x="0" y="836712"/>
            <a:ext cx="9144000" cy="5760640"/>
          </a:xfrm>
          <a:prstGeom prst="rect">
            <a:avLst/>
          </a:prstGeom>
          <a:noFill/>
          <a:ln>
            <a:noFill/>
          </a:ln>
        </p:spPr>
      </p:pic>
      <p:sp>
        <p:nvSpPr>
          <p:cNvPr id="5" name="标题 1"/>
          <p:cNvSpPr>
            <a:spLocks noGrp="1"/>
          </p:cNvSpPr>
          <p:nvPr>
            <p:ph type="title"/>
          </p:nvPr>
        </p:nvSpPr>
        <p:spPr/>
        <p:txBody>
          <a:bodyPr>
            <a:normAutofit fontScale="90000"/>
          </a:bodyPr>
          <a:lstStyle/>
          <a:p>
            <a:r>
              <a:rPr lang="en-US" altLang="zh-CN" dirty="0"/>
              <a:t>7.1.10</a:t>
            </a:r>
            <a:r>
              <a:rPr lang="zh-CN" altLang="zh-CN" dirty="0"/>
              <a:t>实战：抓包查看数据包的</a:t>
            </a:r>
            <a:r>
              <a:rPr lang="en-US" altLang="zh-CN" dirty="0"/>
              <a:t>TTL</a:t>
            </a:r>
            <a:r>
              <a:rPr lang="zh-CN" altLang="zh-CN" dirty="0"/>
              <a:t>变化</a:t>
            </a:r>
            <a:r>
              <a:rPr lang="zh-CN" altLang="en-US" dirty="0"/>
              <a:t>（</a:t>
            </a:r>
            <a:r>
              <a:rPr lang="en-US" altLang="zh-CN" dirty="0"/>
              <a:t>2</a:t>
            </a:r>
            <a:r>
              <a:rPr lang="zh-CN" altLang="en-US" dirty="0"/>
              <a:t>）</a:t>
            </a:r>
          </a:p>
        </p:txBody>
      </p:sp>
    </p:spTree>
    <p:extLst>
      <p:ext uri="{BB962C8B-B14F-4D97-AF65-F5344CB8AC3E}">
        <p14:creationId xmlns:p14="http://schemas.microsoft.com/office/powerpoint/2010/main" val="206291194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7.2 ICMP</a:t>
            </a:r>
            <a:r>
              <a:rPr lang="zh-CN" altLang="zh-CN" dirty="0"/>
              <a:t>协议</a:t>
            </a:r>
            <a:endParaRPr lang="zh-CN" altLang="en-US" dirty="0"/>
          </a:p>
        </p:txBody>
      </p:sp>
      <p:sp>
        <p:nvSpPr>
          <p:cNvPr id="3" name="内容占位符 2"/>
          <p:cNvSpPr>
            <a:spLocks noGrp="1"/>
          </p:cNvSpPr>
          <p:nvPr>
            <p:ph idx="1"/>
          </p:nvPr>
        </p:nvSpPr>
        <p:spPr/>
        <p:txBody>
          <a:bodyPr/>
          <a:lstStyle/>
          <a:p>
            <a:r>
              <a:rPr lang="en-US" altLang="zh-CN" dirty="0"/>
              <a:t>ICMP</a:t>
            </a:r>
            <a:r>
              <a:rPr lang="zh-CN" altLang="zh-CN" dirty="0"/>
              <a:t>协议是</a:t>
            </a:r>
            <a:r>
              <a:rPr lang="en-US" altLang="zh-CN" dirty="0"/>
              <a:t>TCP/IP</a:t>
            </a:r>
            <a:r>
              <a:rPr lang="zh-CN" altLang="zh-CN" dirty="0"/>
              <a:t>协议栈中的网络层的一个协议，</a:t>
            </a:r>
            <a:r>
              <a:rPr lang="en-US" altLang="zh-CN" dirty="0"/>
              <a:t>ICMP</a:t>
            </a:r>
            <a:r>
              <a:rPr lang="zh-CN" altLang="zh-CN" dirty="0"/>
              <a:t>是（</a:t>
            </a:r>
            <a:r>
              <a:rPr lang="en-US" altLang="zh-CN" dirty="0"/>
              <a:t>Internet Control Message Protocol</a:t>
            </a:r>
            <a:r>
              <a:rPr lang="zh-CN" altLang="zh-CN" dirty="0"/>
              <a:t>）</a:t>
            </a:r>
            <a:r>
              <a:rPr lang="en-US" altLang="zh-CN" dirty="0"/>
              <a:t>Internet</a:t>
            </a:r>
            <a:r>
              <a:rPr lang="zh-CN" altLang="zh-CN" dirty="0"/>
              <a:t>控制报文协议，用于在</a:t>
            </a:r>
            <a:r>
              <a:rPr lang="en-US" altLang="zh-CN" dirty="0"/>
              <a:t>IP</a:t>
            </a:r>
            <a:r>
              <a:rPr lang="zh-CN" altLang="zh-CN" dirty="0"/>
              <a:t>主机、路由器之间传递控制消息。控制消息是指网络通不通、主机是否可达、路由是否可用等网络本身的消息。</a:t>
            </a:r>
          </a:p>
          <a:p>
            <a:r>
              <a:rPr lang="en-US" altLang="zh-CN" dirty="0"/>
              <a:t>ICMP</a:t>
            </a:r>
            <a:r>
              <a:rPr lang="zh-CN" altLang="zh-CN" dirty="0"/>
              <a:t>报文是在</a:t>
            </a:r>
            <a:r>
              <a:rPr lang="en-US" altLang="zh-CN" dirty="0"/>
              <a:t>IP</a:t>
            </a:r>
            <a:r>
              <a:rPr lang="zh-CN" altLang="zh-CN" dirty="0"/>
              <a:t>数据报内部被传输的，它封装在</a:t>
            </a:r>
            <a:r>
              <a:rPr lang="en-US" altLang="zh-CN" dirty="0"/>
              <a:t>IP</a:t>
            </a:r>
            <a:r>
              <a:rPr lang="zh-CN" altLang="zh-CN" dirty="0"/>
              <a:t>数据报内。</a:t>
            </a:r>
            <a:r>
              <a:rPr lang="en-US" altLang="zh-CN" dirty="0"/>
              <a:t>ICMP</a:t>
            </a:r>
            <a:r>
              <a:rPr lang="zh-CN" altLang="zh-CN" dirty="0"/>
              <a:t>报文通常被</a:t>
            </a:r>
            <a:r>
              <a:rPr lang="en-US" altLang="zh-CN" dirty="0"/>
              <a:t>IP</a:t>
            </a:r>
            <a:r>
              <a:rPr lang="zh-CN" altLang="zh-CN" dirty="0"/>
              <a:t>层或更层协议（</a:t>
            </a:r>
            <a:r>
              <a:rPr lang="en-US" altLang="zh-CN" dirty="0"/>
              <a:t>TCP</a:t>
            </a:r>
            <a:r>
              <a:rPr lang="zh-CN" altLang="zh-CN" dirty="0"/>
              <a:t>或</a:t>
            </a:r>
            <a:r>
              <a:rPr lang="en-US" altLang="zh-CN" dirty="0"/>
              <a:t>UDP</a:t>
            </a:r>
            <a:r>
              <a:rPr lang="zh-CN" altLang="zh-CN" dirty="0"/>
              <a:t>）使用。一些</a:t>
            </a:r>
            <a:r>
              <a:rPr lang="en-US" altLang="zh-CN" dirty="0"/>
              <a:t>ICMP</a:t>
            </a:r>
            <a:r>
              <a:rPr lang="zh-CN" altLang="zh-CN" dirty="0"/>
              <a:t>报文把差错报文返回给用户进程。</a:t>
            </a:r>
          </a:p>
          <a:p>
            <a:endParaRPr lang="zh-CN" altLang="en-US" dirty="0"/>
          </a:p>
        </p:txBody>
      </p:sp>
    </p:spTree>
    <p:extLst>
      <p:ext uri="{BB962C8B-B14F-4D97-AF65-F5344CB8AC3E}">
        <p14:creationId xmlns:p14="http://schemas.microsoft.com/office/powerpoint/2010/main" val="368532154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7.2.1</a:t>
            </a:r>
            <a:r>
              <a:rPr lang="zh-CN" altLang="zh-CN" dirty="0"/>
              <a:t>抓包查看</a:t>
            </a:r>
            <a:r>
              <a:rPr lang="en-US" altLang="zh-CN" dirty="0"/>
              <a:t>ICMP</a:t>
            </a:r>
            <a:r>
              <a:rPr lang="zh-CN" altLang="zh-CN" dirty="0"/>
              <a:t>报文格式</a:t>
            </a:r>
            <a:endParaRPr lang="zh-CN" altLang="en-US" dirty="0"/>
          </a:p>
        </p:txBody>
      </p:sp>
      <p:sp>
        <p:nvSpPr>
          <p:cNvPr id="3" name="内容占位符 2"/>
          <p:cNvSpPr>
            <a:spLocks noGrp="1"/>
          </p:cNvSpPr>
          <p:nvPr>
            <p:ph idx="1"/>
          </p:nvPr>
        </p:nvSpPr>
        <p:spPr>
          <a:xfrm>
            <a:off x="395536" y="908720"/>
            <a:ext cx="8229600" cy="5472608"/>
          </a:xfrm>
        </p:spPr>
        <p:txBody>
          <a:bodyPr/>
          <a:lstStyle/>
          <a:p>
            <a:r>
              <a:rPr lang="en-US" altLang="zh-CN" dirty="0"/>
              <a:t>ICMP</a:t>
            </a:r>
            <a:r>
              <a:rPr lang="zh-CN" altLang="en-US" dirty="0"/>
              <a:t>报文分为：</a:t>
            </a:r>
            <a:endParaRPr lang="en-US" altLang="zh-CN" dirty="0"/>
          </a:p>
          <a:p>
            <a:pPr lvl="1"/>
            <a:r>
              <a:rPr lang="en-US" altLang="zh-CN" dirty="0"/>
              <a:t>ICMP</a:t>
            </a:r>
            <a:r>
              <a:rPr lang="zh-CN" altLang="en-US" dirty="0"/>
              <a:t>请求报文</a:t>
            </a:r>
            <a:endParaRPr lang="en-US" altLang="zh-CN" dirty="0"/>
          </a:p>
          <a:p>
            <a:pPr lvl="1"/>
            <a:r>
              <a:rPr lang="en-US" altLang="zh-CN" dirty="0"/>
              <a:t>ICMP</a:t>
            </a:r>
            <a:r>
              <a:rPr lang="zh-CN" altLang="en-US" dirty="0"/>
              <a:t>响应报文</a:t>
            </a:r>
            <a:endParaRPr lang="en-US" altLang="zh-CN" dirty="0"/>
          </a:p>
          <a:p>
            <a:pPr lvl="1"/>
            <a:r>
              <a:rPr lang="en-US" altLang="zh-CN" dirty="0"/>
              <a:t>ICMP</a:t>
            </a:r>
            <a:r>
              <a:rPr lang="zh-CN" altLang="en-US" dirty="0"/>
              <a:t>差错报告报文</a:t>
            </a:r>
          </a:p>
        </p:txBody>
      </p:sp>
      <p:pic>
        <p:nvPicPr>
          <p:cNvPr id="5" name="图片 4"/>
          <p:cNvPicPr/>
          <p:nvPr/>
        </p:nvPicPr>
        <p:blipFill>
          <a:blip r:embed="rId2">
            <a:extLst>
              <a:ext uri="{28A0092B-C50C-407E-A947-70E740481C1C}">
                <a14:useLocalDpi xmlns:a14="http://schemas.microsoft.com/office/drawing/2010/main" val="0"/>
              </a:ext>
            </a:extLst>
          </a:blip>
          <a:srcRect/>
          <a:stretch>
            <a:fillRect/>
          </a:stretch>
        </p:blipFill>
        <p:spPr bwMode="auto">
          <a:xfrm>
            <a:off x="369876" y="3643524"/>
            <a:ext cx="8424936" cy="2520280"/>
          </a:xfrm>
          <a:prstGeom prst="rect">
            <a:avLst/>
          </a:prstGeom>
          <a:noFill/>
          <a:ln>
            <a:noFill/>
          </a:ln>
        </p:spPr>
      </p:pic>
    </p:spTree>
    <p:extLst>
      <p:ext uri="{BB962C8B-B14F-4D97-AF65-F5344CB8AC3E}">
        <p14:creationId xmlns:p14="http://schemas.microsoft.com/office/powerpoint/2010/main" val="337814407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ICMP</a:t>
            </a:r>
            <a:r>
              <a:rPr lang="zh-CN" altLang="en-US" dirty="0"/>
              <a:t>请求报文</a:t>
            </a:r>
          </a:p>
        </p:txBody>
      </p:sp>
      <p:pic>
        <p:nvPicPr>
          <p:cNvPr id="4" name="内容占位符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119940"/>
            <a:ext cx="9540552" cy="6837452"/>
          </a:xfrm>
          <a:prstGeom prst="rect">
            <a:avLst/>
          </a:prstGeom>
          <a:noFill/>
          <a:ln>
            <a:noFill/>
          </a:ln>
        </p:spPr>
      </p:pic>
    </p:spTree>
    <p:extLst>
      <p:ext uri="{BB962C8B-B14F-4D97-AF65-F5344CB8AC3E}">
        <p14:creationId xmlns:p14="http://schemas.microsoft.com/office/powerpoint/2010/main" val="129492726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ICMP</a:t>
            </a:r>
            <a:r>
              <a:rPr lang="zh-CN" altLang="en-US" dirty="0"/>
              <a:t>响应报文</a:t>
            </a:r>
          </a:p>
        </p:txBody>
      </p:sp>
      <p:pic>
        <p:nvPicPr>
          <p:cNvPr id="4" name="内容占位符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7504" y="764704"/>
            <a:ext cx="8784976" cy="5832648"/>
          </a:xfrm>
          <a:prstGeom prst="rect">
            <a:avLst/>
          </a:prstGeom>
          <a:noFill/>
          <a:ln>
            <a:noFill/>
          </a:ln>
        </p:spPr>
      </p:pic>
    </p:spTree>
    <p:extLst>
      <p:ext uri="{BB962C8B-B14F-4D97-AF65-F5344CB8AC3E}">
        <p14:creationId xmlns:p14="http://schemas.microsoft.com/office/powerpoint/2010/main" val="18176375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defRPr/>
            </a:pPr>
            <a:r>
              <a:rPr lang="zh-CN" altLang="en-US" dirty="0"/>
              <a:t>本章内容</a:t>
            </a:r>
          </a:p>
        </p:txBody>
      </p:sp>
      <p:sp>
        <p:nvSpPr>
          <p:cNvPr id="3" name="内容占位符 2"/>
          <p:cNvSpPr>
            <a:spLocks noGrp="1"/>
          </p:cNvSpPr>
          <p:nvPr>
            <p:ph idx="1"/>
          </p:nvPr>
        </p:nvSpPr>
        <p:spPr/>
        <p:txBody>
          <a:bodyPr>
            <a:normAutofit/>
          </a:bodyPr>
          <a:lstStyle/>
          <a:p>
            <a:pPr lvl="0" fontAlgn="base"/>
            <a:r>
              <a:rPr lang="zh-CN" altLang="zh-CN" b="1" dirty="0"/>
              <a:t>网络层首部</a:t>
            </a:r>
            <a:endParaRPr lang="en-US" altLang="zh-CN" b="1" dirty="0"/>
          </a:p>
          <a:p>
            <a:pPr fontAlgn="base"/>
            <a:r>
              <a:rPr lang="en-US" altLang="zh-CN" b="1" dirty="0"/>
              <a:t>ICMP</a:t>
            </a:r>
            <a:r>
              <a:rPr lang="zh-CN" altLang="zh-CN" b="1" dirty="0"/>
              <a:t>协议</a:t>
            </a:r>
            <a:endParaRPr lang="en-US" altLang="zh-CN" b="1" dirty="0"/>
          </a:p>
          <a:p>
            <a:pPr fontAlgn="base"/>
            <a:r>
              <a:rPr lang="zh-CN" altLang="zh-CN" b="1" dirty="0"/>
              <a:t>使用</a:t>
            </a:r>
            <a:r>
              <a:rPr lang="en-US" altLang="zh-CN" b="1" dirty="0"/>
              <a:t>ICMP</a:t>
            </a:r>
            <a:r>
              <a:rPr lang="zh-CN" altLang="zh-CN" b="1" dirty="0"/>
              <a:t>排除网络故障案例</a:t>
            </a:r>
            <a:endParaRPr lang="en-US" altLang="zh-CN" b="1" dirty="0"/>
          </a:p>
          <a:p>
            <a:pPr fontAlgn="base"/>
            <a:r>
              <a:rPr lang="en-US" altLang="zh-CN" b="1" dirty="0"/>
              <a:t>ARP</a:t>
            </a:r>
            <a:r>
              <a:rPr lang="zh-CN" altLang="zh-CN" b="1" dirty="0"/>
              <a:t>协议</a:t>
            </a:r>
            <a:endParaRPr lang="en-US" altLang="zh-CN" b="1" dirty="0"/>
          </a:p>
          <a:p>
            <a:pPr fontAlgn="base"/>
            <a:r>
              <a:rPr lang="en-US" altLang="zh-CN" b="1" dirty="0"/>
              <a:t>IGMP</a:t>
            </a:r>
            <a:r>
              <a:rPr lang="zh-CN" altLang="zh-CN" b="1" dirty="0"/>
              <a:t>协议</a:t>
            </a:r>
            <a:endParaRPr lang="en-US" altLang="zh-CN" b="1" dirty="0"/>
          </a:p>
          <a:p>
            <a:pPr fontAlgn="base"/>
            <a:r>
              <a:rPr lang="zh-CN" altLang="zh-CN" b="1" dirty="0"/>
              <a:t>实战：跨网段观看组播视频</a:t>
            </a:r>
          </a:p>
          <a:p>
            <a:pPr fontAlgn="base"/>
            <a:endParaRPr lang="zh-CN" altLang="zh-CN" b="1" dirty="0"/>
          </a:p>
          <a:p>
            <a:pPr fontAlgn="base"/>
            <a:endParaRPr lang="zh-CN" altLang="zh-CN" b="1" dirty="0"/>
          </a:p>
          <a:p>
            <a:pPr fontAlgn="base"/>
            <a:endParaRPr lang="zh-CN" altLang="zh-CN" b="1" dirty="0"/>
          </a:p>
          <a:p>
            <a:pPr lvl="0" fontAlgn="base"/>
            <a:endParaRPr lang="zh-CN" altLang="zh-CN" dirty="0">
              <a:effectLst>
                <a:glow>
                  <a:srgbClr val="000000"/>
                </a:glow>
                <a:outerShdw sx="0" sy="0">
                  <a:srgbClr val="000000"/>
                </a:outerShdw>
                <a:reflection stA="0" endPos="0" fadeDir="0" sx="0" sy="0"/>
              </a:effectLst>
            </a:endParaRPr>
          </a:p>
        </p:txBody>
      </p:sp>
    </p:spTree>
    <p:extLst>
      <p:ext uri="{BB962C8B-B14F-4D97-AF65-F5344CB8AC3E}">
        <p14:creationId xmlns:p14="http://schemas.microsoft.com/office/powerpoint/2010/main" val="253475895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ICMP</a:t>
            </a:r>
            <a:r>
              <a:rPr lang="zh-CN" altLang="en-US" dirty="0"/>
              <a:t>报文类型和代码</a:t>
            </a:r>
          </a:p>
        </p:txBody>
      </p:sp>
      <p:pic>
        <p:nvPicPr>
          <p:cNvPr id="4" name="内容占位符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67544" y="1124744"/>
            <a:ext cx="8229600" cy="5112568"/>
          </a:xfrm>
          <a:prstGeom prst="rect">
            <a:avLst/>
          </a:prstGeom>
          <a:noFill/>
          <a:ln>
            <a:noFill/>
          </a:ln>
        </p:spPr>
      </p:pic>
    </p:spTree>
    <p:extLst>
      <p:ext uri="{BB962C8B-B14F-4D97-AF65-F5344CB8AC3E}">
        <p14:creationId xmlns:p14="http://schemas.microsoft.com/office/powerpoint/2010/main" val="328025111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ICMP</a:t>
            </a:r>
            <a:r>
              <a:rPr lang="zh-CN" altLang="en-US" dirty="0"/>
              <a:t>报文类型和代码</a:t>
            </a:r>
          </a:p>
        </p:txBody>
      </p:sp>
      <p:sp>
        <p:nvSpPr>
          <p:cNvPr id="3" name="内容占位符 2"/>
          <p:cNvSpPr>
            <a:spLocks noGrp="1"/>
          </p:cNvSpPr>
          <p:nvPr>
            <p:ph idx="1"/>
          </p:nvPr>
        </p:nvSpPr>
        <p:spPr>
          <a:xfrm>
            <a:off x="323528" y="908720"/>
            <a:ext cx="8229600" cy="5544616"/>
          </a:xfrm>
        </p:spPr>
        <p:txBody>
          <a:bodyPr>
            <a:normAutofit fontScale="92500" lnSpcReduction="10000"/>
          </a:bodyPr>
          <a:lstStyle/>
          <a:p>
            <a:r>
              <a:rPr lang="zh-CN" altLang="zh-CN"/>
              <a:t>（</a:t>
            </a:r>
            <a:r>
              <a:rPr lang="en-US" altLang="zh-CN"/>
              <a:t>1</a:t>
            </a:r>
            <a:r>
              <a:rPr lang="zh-CN" altLang="zh-CN"/>
              <a:t>）终点不可到达  当路由器或主机没有到达目标地址的路由时，就丢弃该数据包，给源点发送终点不可到达报文。</a:t>
            </a:r>
          </a:p>
          <a:p>
            <a:r>
              <a:rPr lang="zh-CN" altLang="zh-CN"/>
              <a:t>（</a:t>
            </a:r>
            <a:r>
              <a:rPr lang="en-US" altLang="zh-CN"/>
              <a:t>2</a:t>
            </a:r>
            <a:r>
              <a:rPr lang="zh-CN" altLang="zh-CN"/>
              <a:t>）源点抑制</a:t>
            </a:r>
            <a:r>
              <a:rPr lang="en-US" altLang="zh-CN"/>
              <a:t>  </a:t>
            </a:r>
            <a:r>
              <a:rPr lang="zh-CN" altLang="zh-CN"/>
              <a:t>当路由器或主机由于拥塞而丢弃数据包时，就会向源点发送源点抑制报文，使源点知道应当降低数据包的发送速率。</a:t>
            </a:r>
          </a:p>
          <a:p>
            <a:r>
              <a:rPr lang="zh-CN" altLang="zh-CN"/>
              <a:t>（</a:t>
            </a:r>
            <a:r>
              <a:rPr lang="en-US" altLang="zh-CN"/>
              <a:t>3</a:t>
            </a:r>
            <a:r>
              <a:rPr lang="zh-CN" altLang="zh-CN"/>
              <a:t>）时间超时</a:t>
            </a:r>
            <a:r>
              <a:rPr lang="en-US" altLang="zh-CN"/>
              <a:t>  </a:t>
            </a:r>
            <a:r>
              <a:rPr lang="zh-CN" altLang="zh-CN"/>
              <a:t>当路由器收到生存时间为零的数据报时，除丢弃该数据报外，还要向源点发送时间超过报文。当终点在预先规定的时间内不能收到一个数据报的全部数据报片时，就把己收到的数据报片都丢弃，并向源点发送时间超过报文。</a:t>
            </a:r>
          </a:p>
          <a:p>
            <a:r>
              <a:rPr lang="zh-CN" altLang="zh-CN"/>
              <a:t>（</a:t>
            </a:r>
            <a:r>
              <a:rPr lang="en-US" altLang="zh-CN"/>
              <a:t>4</a:t>
            </a:r>
            <a:r>
              <a:rPr lang="zh-CN" altLang="zh-CN"/>
              <a:t>）参数问题</a:t>
            </a:r>
            <a:r>
              <a:rPr lang="en-US" altLang="zh-CN"/>
              <a:t>  </a:t>
            </a:r>
            <a:r>
              <a:rPr lang="zh-CN" altLang="zh-CN"/>
              <a:t>当路由器或目的主机收到的数据报的首部中有的字段的值不正确时，就丢弃该数据报，并向源点发送参数问题报文。</a:t>
            </a:r>
          </a:p>
          <a:p>
            <a:r>
              <a:rPr lang="zh-CN" altLang="zh-CN"/>
              <a:t>（</a:t>
            </a:r>
            <a:r>
              <a:rPr lang="en-US" altLang="zh-CN"/>
              <a:t>5</a:t>
            </a:r>
            <a:r>
              <a:rPr lang="zh-CN" altLang="zh-CN"/>
              <a:t>）改变路由（重定向） 路由器把改变路由报文发送给主机，让主机知道下次应将数据报发送给另外的路由器（可通过更好的路由）。</a:t>
            </a:r>
          </a:p>
        </p:txBody>
      </p:sp>
    </p:spTree>
    <p:extLst>
      <p:ext uri="{BB962C8B-B14F-4D97-AF65-F5344CB8AC3E}">
        <p14:creationId xmlns:p14="http://schemas.microsoft.com/office/powerpoint/2010/main" val="130763698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7.2.2 ICMP</a:t>
            </a:r>
            <a:r>
              <a:rPr lang="zh-CN" altLang="zh-CN" dirty="0"/>
              <a:t>报文格式</a:t>
            </a:r>
            <a:r>
              <a:rPr lang="zh-CN" altLang="en-US" dirty="0"/>
              <a:t>（</a:t>
            </a:r>
            <a:r>
              <a:rPr lang="en-US" altLang="zh-CN" dirty="0"/>
              <a:t>1</a:t>
            </a:r>
            <a:r>
              <a:rPr lang="zh-CN" altLang="en-US" dirty="0"/>
              <a:t>）</a:t>
            </a:r>
            <a:endParaRPr lang="zh-CN" altLang="zh-CN" dirty="0"/>
          </a:p>
        </p:txBody>
      </p:sp>
      <p:sp>
        <p:nvSpPr>
          <p:cNvPr id="3" name="内容占位符 2"/>
          <p:cNvSpPr>
            <a:spLocks noGrp="1"/>
          </p:cNvSpPr>
          <p:nvPr>
            <p:ph idx="1"/>
          </p:nvPr>
        </p:nvSpPr>
        <p:spPr>
          <a:xfrm>
            <a:off x="395536" y="908721"/>
            <a:ext cx="8229600" cy="1440160"/>
          </a:xfrm>
        </p:spPr>
        <p:txBody>
          <a:bodyPr/>
          <a:lstStyle/>
          <a:p>
            <a:r>
              <a:rPr lang="en-US" altLang="zh-CN" dirty="0"/>
              <a:t>ICMP</a:t>
            </a:r>
            <a:r>
              <a:rPr lang="zh-CN" altLang="zh-CN" dirty="0"/>
              <a:t>报文的前</a:t>
            </a:r>
            <a:r>
              <a:rPr lang="en-US" altLang="zh-CN" dirty="0"/>
              <a:t>4</a:t>
            </a:r>
            <a:r>
              <a:rPr lang="zh-CN" altLang="zh-CN" dirty="0"/>
              <a:t>个字节是统一的格式，共有三个字段：即类型、代码和检验和。接着</a:t>
            </a:r>
            <a:r>
              <a:rPr lang="en-US" altLang="zh-CN" dirty="0"/>
              <a:t>4</a:t>
            </a:r>
            <a:r>
              <a:rPr lang="zh-CN" altLang="zh-CN" dirty="0"/>
              <a:t>个字节的内容与</a:t>
            </a:r>
            <a:r>
              <a:rPr lang="en-US" altLang="zh-CN" dirty="0"/>
              <a:t>ICMP</a:t>
            </a:r>
            <a:r>
              <a:rPr lang="zh-CN" altLang="zh-CN" dirty="0"/>
              <a:t>的类型有关。</a:t>
            </a:r>
            <a:endParaRPr lang="zh-CN" altLang="en-US" dirty="0"/>
          </a:p>
        </p:txBody>
      </p:sp>
      <p:pic>
        <p:nvPicPr>
          <p:cNvPr id="4" name="图片 3"/>
          <p:cNvPicPr/>
          <p:nvPr/>
        </p:nvPicPr>
        <p:blipFill>
          <a:blip r:embed="rId2">
            <a:extLst>
              <a:ext uri="{28A0092B-C50C-407E-A947-70E740481C1C}">
                <a14:useLocalDpi xmlns:a14="http://schemas.microsoft.com/office/drawing/2010/main" val="0"/>
              </a:ext>
            </a:extLst>
          </a:blip>
          <a:srcRect/>
          <a:stretch>
            <a:fillRect/>
          </a:stretch>
        </p:blipFill>
        <p:spPr bwMode="auto">
          <a:xfrm>
            <a:off x="445840" y="1988840"/>
            <a:ext cx="7941568" cy="4322057"/>
          </a:xfrm>
          <a:prstGeom prst="rect">
            <a:avLst/>
          </a:prstGeom>
          <a:noFill/>
          <a:ln>
            <a:noFill/>
          </a:ln>
        </p:spPr>
      </p:pic>
    </p:spTree>
    <p:extLst>
      <p:ext uri="{BB962C8B-B14F-4D97-AF65-F5344CB8AC3E}">
        <p14:creationId xmlns:p14="http://schemas.microsoft.com/office/powerpoint/2010/main" val="243036430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7.2.2 ICMP</a:t>
            </a:r>
            <a:r>
              <a:rPr lang="zh-CN" altLang="zh-CN" dirty="0"/>
              <a:t>报文格式</a:t>
            </a:r>
            <a:r>
              <a:rPr lang="zh-CN" altLang="en-US" dirty="0"/>
              <a:t>（</a:t>
            </a:r>
            <a:r>
              <a:rPr lang="en-US" altLang="zh-CN" dirty="0"/>
              <a:t>2</a:t>
            </a:r>
            <a:r>
              <a:rPr lang="zh-CN" altLang="en-US" dirty="0"/>
              <a:t>）</a:t>
            </a:r>
          </a:p>
        </p:txBody>
      </p:sp>
      <p:pic>
        <p:nvPicPr>
          <p:cNvPr id="4" name="内容占位符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41476" y="1916832"/>
            <a:ext cx="8352928" cy="4320480"/>
          </a:xfrm>
          <a:prstGeom prst="rect">
            <a:avLst/>
          </a:prstGeom>
          <a:noFill/>
          <a:ln>
            <a:noFill/>
          </a:ln>
        </p:spPr>
      </p:pic>
      <p:sp>
        <p:nvSpPr>
          <p:cNvPr id="5" name="内容占位符 2"/>
          <p:cNvSpPr txBox="1">
            <a:spLocks/>
          </p:cNvSpPr>
          <p:nvPr/>
        </p:nvSpPr>
        <p:spPr>
          <a:xfrm>
            <a:off x="395536" y="908721"/>
            <a:ext cx="8229600" cy="864095"/>
          </a:xfrm>
          <a:prstGeom prst="rect">
            <a:avLst/>
          </a:prstGeom>
        </p:spPr>
        <p:txBody>
          <a:bodyPr vert="horz" lIns="91440" tIns="45720" rIns="91440" bIns="45720" rtlCol="0">
            <a:normAutofit/>
          </a:bodyPr>
          <a:lstStyle>
            <a:lvl1pPr marL="342900" indent="-342900" algn="l" defTabSz="685800" rtl="0" eaLnBrk="1" latinLnBrk="0" hangingPunct="1">
              <a:lnSpc>
                <a:spcPct val="150000"/>
              </a:lnSpc>
              <a:spcBef>
                <a:spcPts val="750"/>
              </a:spcBef>
              <a:buClr>
                <a:srgbClr val="002060"/>
              </a:buClr>
              <a:buFont typeface="Wingdings" panose="05000000000000000000" pitchFamily="2" charset="2"/>
              <a:buChar char="n"/>
              <a:defRPr sz="2100" kern="1200">
                <a:solidFill>
                  <a:schemeClr val="tx1"/>
                </a:solidFill>
                <a:latin typeface="+mn-lt"/>
                <a:ea typeface="+mn-ea"/>
                <a:cs typeface="+mn-cs"/>
              </a:defRPr>
            </a:lvl1pPr>
            <a:lvl2pPr marL="742950" indent="-285750" algn="l" defTabSz="685800" rtl="0" eaLnBrk="1" latinLnBrk="0" hangingPunct="1">
              <a:lnSpc>
                <a:spcPct val="150000"/>
              </a:lnSpc>
              <a:spcBef>
                <a:spcPts val="600"/>
              </a:spcBef>
              <a:spcAft>
                <a:spcPts val="600"/>
              </a:spcAft>
              <a:buClr>
                <a:schemeClr val="tx2">
                  <a:lumMod val="75000"/>
                </a:schemeClr>
              </a:buClr>
              <a:buSzPct val="50000"/>
              <a:buFont typeface="Wingdings" panose="05000000000000000000" pitchFamily="2" charset="2"/>
              <a:buChar char="p"/>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fontAlgn="auto">
              <a:spcAft>
                <a:spcPts val="0"/>
              </a:spcAft>
            </a:pPr>
            <a:r>
              <a:rPr lang="en-US" altLang="zh-CN" dirty="0"/>
              <a:t>ICMP</a:t>
            </a:r>
            <a:r>
              <a:rPr lang="zh-CN" altLang="zh-CN" dirty="0"/>
              <a:t>差错报告报文的数据字段的内容</a:t>
            </a:r>
            <a:endParaRPr lang="zh-CN" altLang="en-US" dirty="0"/>
          </a:p>
        </p:txBody>
      </p:sp>
    </p:spTree>
    <p:extLst>
      <p:ext uri="{BB962C8B-B14F-4D97-AF65-F5344CB8AC3E}">
        <p14:creationId xmlns:p14="http://schemas.microsoft.com/office/powerpoint/2010/main" val="296122692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7.2.3 ICMP</a:t>
            </a:r>
            <a:r>
              <a:rPr lang="zh-CN" altLang="zh-CN" dirty="0"/>
              <a:t>差错报告报文</a:t>
            </a:r>
            <a:r>
              <a:rPr lang="en-US" altLang="zh-CN" dirty="0"/>
              <a:t>-TTL</a:t>
            </a:r>
            <a:r>
              <a:rPr lang="zh-CN" altLang="zh-CN" dirty="0"/>
              <a:t>过期</a:t>
            </a:r>
            <a:endParaRPr lang="zh-CN" altLang="en-US" dirty="0"/>
          </a:p>
        </p:txBody>
      </p:sp>
      <p:pic>
        <p:nvPicPr>
          <p:cNvPr id="4" name="内容占位符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7504" y="864096"/>
            <a:ext cx="9036496" cy="6021288"/>
          </a:xfrm>
          <a:prstGeom prst="rect">
            <a:avLst/>
          </a:prstGeom>
          <a:noFill/>
          <a:ln>
            <a:noFill/>
          </a:ln>
        </p:spPr>
      </p:pic>
    </p:spTree>
    <p:extLst>
      <p:ext uri="{BB962C8B-B14F-4D97-AF65-F5344CB8AC3E}">
        <p14:creationId xmlns:p14="http://schemas.microsoft.com/office/powerpoint/2010/main" val="296958893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7.2.4 ICMP</a:t>
            </a:r>
            <a:r>
              <a:rPr lang="zh-CN" altLang="zh-CN" dirty="0"/>
              <a:t>差错报告报文</a:t>
            </a:r>
            <a:r>
              <a:rPr lang="en-US" altLang="zh-CN" dirty="0"/>
              <a:t>-</a:t>
            </a:r>
            <a:r>
              <a:rPr lang="zh-CN" altLang="zh-CN" dirty="0"/>
              <a:t>目标主机不可到达</a:t>
            </a:r>
            <a:endParaRPr lang="zh-CN" altLang="en-US" dirty="0"/>
          </a:p>
        </p:txBody>
      </p:sp>
      <p:pic>
        <p:nvPicPr>
          <p:cNvPr id="4" name="内容占位符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836712"/>
            <a:ext cx="9144000" cy="6021288"/>
          </a:xfrm>
          <a:prstGeom prst="rect">
            <a:avLst/>
          </a:prstGeom>
          <a:noFill/>
          <a:ln>
            <a:noFill/>
          </a:ln>
        </p:spPr>
      </p:pic>
    </p:spTree>
    <p:extLst>
      <p:ext uri="{BB962C8B-B14F-4D97-AF65-F5344CB8AC3E}">
        <p14:creationId xmlns:p14="http://schemas.microsoft.com/office/powerpoint/2010/main" val="202875365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7.2.5 ICMP</a:t>
            </a:r>
            <a:r>
              <a:rPr lang="zh-CN" altLang="zh-CN" dirty="0"/>
              <a:t>差错报告报文</a:t>
            </a:r>
            <a:r>
              <a:rPr lang="en-US" altLang="zh-CN" dirty="0"/>
              <a:t>-</a:t>
            </a:r>
            <a:r>
              <a:rPr lang="zh-CN" altLang="zh-CN" dirty="0"/>
              <a:t>路由重定向</a:t>
            </a:r>
            <a:r>
              <a:rPr lang="zh-CN" altLang="en-US" dirty="0"/>
              <a:t>（</a:t>
            </a:r>
            <a:r>
              <a:rPr lang="en-US" altLang="zh-CN" dirty="0"/>
              <a:t>1</a:t>
            </a:r>
            <a:r>
              <a:rPr lang="zh-CN" altLang="en-US" dirty="0"/>
              <a:t>）</a:t>
            </a:r>
          </a:p>
        </p:txBody>
      </p:sp>
      <p:pic>
        <p:nvPicPr>
          <p:cNvPr id="4" name="内容占位符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1628800"/>
            <a:ext cx="9144000" cy="4176464"/>
          </a:xfrm>
          <a:prstGeom prst="rect">
            <a:avLst/>
          </a:prstGeom>
          <a:noFill/>
          <a:ln>
            <a:noFill/>
          </a:ln>
        </p:spPr>
      </p:pic>
    </p:spTree>
    <p:extLst>
      <p:ext uri="{BB962C8B-B14F-4D97-AF65-F5344CB8AC3E}">
        <p14:creationId xmlns:p14="http://schemas.microsoft.com/office/powerpoint/2010/main" val="85310343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916" y="908720"/>
            <a:ext cx="9122084" cy="5688632"/>
          </a:xfrm>
          <a:prstGeom prst="rect">
            <a:avLst/>
          </a:prstGeom>
          <a:noFill/>
          <a:ln>
            <a:noFill/>
          </a:ln>
        </p:spPr>
      </p:pic>
      <p:sp>
        <p:nvSpPr>
          <p:cNvPr id="5" name="标题 1"/>
          <p:cNvSpPr>
            <a:spLocks noGrp="1"/>
          </p:cNvSpPr>
          <p:nvPr>
            <p:ph type="title"/>
          </p:nvPr>
        </p:nvSpPr>
        <p:spPr/>
        <p:txBody>
          <a:bodyPr>
            <a:normAutofit fontScale="90000"/>
          </a:bodyPr>
          <a:lstStyle/>
          <a:p>
            <a:r>
              <a:rPr lang="en-US" altLang="zh-CN" dirty="0"/>
              <a:t>7.2.5 ICMP</a:t>
            </a:r>
            <a:r>
              <a:rPr lang="zh-CN" altLang="zh-CN" dirty="0"/>
              <a:t>差错报告报文</a:t>
            </a:r>
            <a:r>
              <a:rPr lang="en-US" altLang="zh-CN" dirty="0"/>
              <a:t>-</a:t>
            </a:r>
            <a:r>
              <a:rPr lang="zh-CN" altLang="zh-CN" dirty="0"/>
              <a:t>路由重定向</a:t>
            </a:r>
            <a:r>
              <a:rPr lang="zh-CN" altLang="en-US" dirty="0"/>
              <a:t>（</a:t>
            </a:r>
            <a:r>
              <a:rPr lang="en-US" altLang="zh-CN" dirty="0"/>
              <a:t>2</a:t>
            </a:r>
            <a:r>
              <a:rPr lang="zh-CN" altLang="en-US" dirty="0"/>
              <a:t>）</a:t>
            </a:r>
          </a:p>
        </p:txBody>
      </p:sp>
    </p:spTree>
    <p:extLst>
      <p:ext uri="{BB962C8B-B14F-4D97-AF65-F5344CB8AC3E}">
        <p14:creationId xmlns:p14="http://schemas.microsoft.com/office/powerpoint/2010/main" val="240776660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512" y="188640"/>
            <a:ext cx="8784976" cy="490066"/>
          </a:xfrm>
        </p:spPr>
        <p:txBody>
          <a:bodyPr>
            <a:normAutofit fontScale="90000"/>
          </a:bodyPr>
          <a:lstStyle/>
          <a:p>
            <a:r>
              <a:rPr lang="en-US" altLang="zh-CN" dirty="0"/>
              <a:t>7.2.6 ICMP</a:t>
            </a:r>
            <a:r>
              <a:rPr lang="zh-CN" altLang="zh-CN" dirty="0"/>
              <a:t>差错报告报文</a:t>
            </a:r>
            <a:r>
              <a:rPr lang="en-US" altLang="zh-CN" dirty="0"/>
              <a:t>-</a:t>
            </a:r>
            <a:r>
              <a:rPr lang="zh-CN" altLang="zh-CN" dirty="0"/>
              <a:t>给程序返回错误消息</a:t>
            </a:r>
            <a:endParaRPr lang="zh-CN" altLang="en-US" dirty="0"/>
          </a:p>
        </p:txBody>
      </p:sp>
      <p:pic>
        <p:nvPicPr>
          <p:cNvPr id="4" name="内容占位符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1340" y="2204864"/>
            <a:ext cx="9144000" cy="2880320"/>
          </a:xfrm>
          <a:prstGeom prst="rect">
            <a:avLst/>
          </a:prstGeom>
          <a:noFill/>
          <a:ln>
            <a:noFill/>
          </a:ln>
        </p:spPr>
      </p:pic>
    </p:spTree>
    <p:extLst>
      <p:ext uri="{BB962C8B-B14F-4D97-AF65-F5344CB8AC3E}">
        <p14:creationId xmlns:p14="http://schemas.microsoft.com/office/powerpoint/2010/main" val="253832210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endParaRPr lang="zh-CN" altLang="en-US"/>
          </a:p>
        </p:txBody>
      </p:sp>
      <p:pic>
        <p:nvPicPr>
          <p:cNvPr id="4" name="内容占位符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p:spPr>
      </p:pic>
    </p:spTree>
    <p:extLst>
      <p:ext uri="{BB962C8B-B14F-4D97-AF65-F5344CB8AC3E}">
        <p14:creationId xmlns:p14="http://schemas.microsoft.com/office/powerpoint/2010/main" val="5186841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7.1</a:t>
            </a:r>
            <a:r>
              <a:rPr lang="zh-CN" altLang="zh-CN" dirty="0"/>
              <a:t>网络层首部</a:t>
            </a:r>
            <a:endParaRPr lang="zh-CN" altLang="en-US" dirty="0"/>
          </a:p>
        </p:txBody>
      </p:sp>
      <p:sp>
        <p:nvSpPr>
          <p:cNvPr id="3" name="内容占位符 2"/>
          <p:cNvSpPr>
            <a:spLocks noGrp="1"/>
          </p:cNvSpPr>
          <p:nvPr>
            <p:ph idx="1"/>
          </p:nvPr>
        </p:nvSpPr>
        <p:spPr>
          <a:xfrm>
            <a:off x="323528" y="908720"/>
            <a:ext cx="8229600" cy="5544616"/>
          </a:xfrm>
        </p:spPr>
        <p:txBody>
          <a:bodyPr>
            <a:normAutofit lnSpcReduction="10000"/>
          </a:bodyPr>
          <a:lstStyle/>
          <a:p>
            <a:r>
              <a:rPr lang="en-US" altLang="zh-CN" b="1" dirty="0"/>
              <a:t>7.1.1</a:t>
            </a:r>
            <a:r>
              <a:rPr lang="zh-CN" altLang="zh-CN" b="1" dirty="0"/>
              <a:t>抓包查看网络层首部</a:t>
            </a:r>
          </a:p>
          <a:p>
            <a:r>
              <a:rPr lang="en-US" altLang="zh-CN" b="1" dirty="0"/>
              <a:t>7.1.2</a:t>
            </a:r>
            <a:r>
              <a:rPr lang="zh-CN" altLang="zh-CN" b="1" dirty="0"/>
              <a:t>网络层首部格式</a:t>
            </a:r>
          </a:p>
          <a:p>
            <a:r>
              <a:rPr lang="en-US" altLang="zh-CN" b="1" dirty="0"/>
              <a:t>7.1.3</a:t>
            </a:r>
            <a:r>
              <a:rPr lang="zh-CN" altLang="zh-CN" b="1" dirty="0"/>
              <a:t>实战：查看协议版本和首部长度</a:t>
            </a:r>
          </a:p>
          <a:p>
            <a:r>
              <a:rPr lang="en-US" altLang="zh-CN" b="1" dirty="0"/>
              <a:t>7.1.4</a:t>
            </a:r>
            <a:r>
              <a:rPr lang="zh-CN" altLang="zh-CN" b="1" dirty="0"/>
              <a:t>实战：给数据包设置区分服务字段</a:t>
            </a:r>
          </a:p>
          <a:p>
            <a:r>
              <a:rPr lang="en-US" altLang="zh-CN" b="1" dirty="0"/>
              <a:t>7.1.5</a:t>
            </a:r>
            <a:r>
              <a:rPr lang="zh-CN" altLang="zh-CN" b="1" dirty="0"/>
              <a:t>数据分片详解</a:t>
            </a:r>
          </a:p>
          <a:p>
            <a:r>
              <a:rPr lang="en-US" altLang="zh-CN" b="1" dirty="0"/>
              <a:t>7.1.6</a:t>
            </a:r>
            <a:r>
              <a:rPr lang="zh-CN" altLang="zh-CN" b="1" dirty="0"/>
              <a:t>实战：捕获并观察数据包分片</a:t>
            </a:r>
          </a:p>
          <a:p>
            <a:r>
              <a:rPr lang="en-US" altLang="zh-CN" b="1" dirty="0"/>
              <a:t>7.1.7</a:t>
            </a:r>
            <a:r>
              <a:rPr lang="zh-CN" altLang="zh-CN" b="1" dirty="0"/>
              <a:t>实战：查看和配置链路</a:t>
            </a:r>
            <a:r>
              <a:rPr lang="en-US" altLang="zh-CN" b="1" dirty="0"/>
              <a:t>MTU</a:t>
            </a:r>
            <a:endParaRPr lang="zh-CN" altLang="zh-CN" b="1" dirty="0"/>
          </a:p>
          <a:p>
            <a:r>
              <a:rPr lang="en-US" altLang="zh-CN" b="1" dirty="0"/>
              <a:t>7.1.8</a:t>
            </a:r>
            <a:r>
              <a:rPr lang="zh-CN" altLang="zh-CN" b="1" dirty="0"/>
              <a:t>数据包生存时间（</a:t>
            </a:r>
            <a:r>
              <a:rPr lang="en-US" altLang="zh-CN" b="1" dirty="0"/>
              <a:t>TTL</a:t>
            </a:r>
            <a:r>
              <a:rPr lang="zh-CN" altLang="zh-CN" b="1" dirty="0"/>
              <a:t>）详解</a:t>
            </a:r>
          </a:p>
          <a:p>
            <a:r>
              <a:rPr lang="en-US" altLang="zh-CN" b="1" dirty="0"/>
              <a:t>7.1.9</a:t>
            </a:r>
            <a:r>
              <a:rPr lang="zh-CN" altLang="zh-CN" b="1" dirty="0"/>
              <a:t>实战：指定</a:t>
            </a:r>
            <a:r>
              <a:rPr lang="en-US" altLang="zh-CN" b="1" dirty="0"/>
              <a:t>ping</a:t>
            </a:r>
            <a:r>
              <a:rPr lang="zh-CN" altLang="zh-CN" b="1" dirty="0"/>
              <a:t>命令发送数据包的</a:t>
            </a:r>
            <a:r>
              <a:rPr lang="en-US" altLang="zh-CN" b="1" dirty="0"/>
              <a:t>TTL</a:t>
            </a:r>
            <a:r>
              <a:rPr lang="zh-CN" altLang="zh-CN" b="1" dirty="0"/>
              <a:t>值</a:t>
            </a:r>
          </a:p>
          <a:p>
            <a:r>
              <a:rPr lang="en-US" altLang="zh-CN" b="1" dirty="0"/>
              <a:t>7.1.10</a:t>
            </a:r>
            <a:r>
              <a:rPr lang="zh-CN" altLang="zh-CN" b="1" dirty="0"/>
              <a:t>实战：抓包查看数据包的</a:t>
            </a:r>
            <a:r>
              <a:rPr lang="en-US" altLang="zh-CN" b="1" dirty="0"/>
              <a:t>TTL</a:t>
            </a:r>
            <a:r>
              <a:rPr lang="zh-CN" altLang="zh-CN" b="1" dirty="0"/>
              <a:t>变化</a:t>
            </a:r>
          </a:p>
          <a:p>
            <a:endParaRPr lang="zh-CN" altLang="en-US" dirty="0"/>
          </a:p>
        </p:txBody>
      </p:sp>
    </p:spTree>
    <p:extLst>
      <p:ext uri="{BB962C8B-B14F-4D97-AF65-F5344CB8AC3E}">
        <p14:creationId xmlns:p14="http://schemas.microsoft.com/office/powerpoint/2010/main" val="327405299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7.3</a:t>
            </a:r>
            <a:r>
              <a:rPr lang="zh-CN" altLang="zh-CN" dirty="0"/>
              <a:t>使用</a:t>
            </a:r>
            <a:r>
              <a:rPr lang="en-US" altLang="zh-CN" dirty="0"/>
              <a:t>ICMP</a:t>
            </a:r>
            <a:r>
              <a:rPr lang="zh-CN" altLang="zh-CN" dirty="0"/>
              <a:t>排除网络故障案例</a:t>
            </a:r>
            <a:endParaRPr lang="zh-CN" altLang="en-US" dirty="0"/>
          </a:p>
        </p:txBody>
      </p:sp>
      <p:sp>
        <p:nvSpPr>
          <p:cNvPr id="3" name="内容占位符 2"/>
          <p:cNvSpPr>
            <a:spLocks noGrp="1"/>
          </p:cNvSpPr>
          <p:nvPr>
            <p:ph idx="1"/>
          </p:nvPr>
        </p:nvSpPr>
        <p:spPr/>
        <p:txBody>
          <a:bodyPr/>
          <a:lstStyle/>
          <a:p>
            <a:r>
              <a:rPr lang="en-US" altLang="zh-CN" b="1" dirty="0"/>
              <a:t>7.3.1 </a:t>
            </a:r>
            <a:r>
              <a:rPr lang="zh-CN" altLang="zh-CN" b="1" dirty="0"/>
              <a:t>使用</a:t>
            </a:r>
            <a:r>
              <a:rPr lang="en-US" altLang="zh-CN" b="1" dirty="0"/>
              <a:t>ping</a:t>
            </a:r>
            <a:r>
              <a:rPr lang="zh-CN" altLang="zh-CN" b="1" dirty="0"/>
              <a:t>命令诊断网络故障</a:t>
            </a:r>
          </a:p>
          <a:p>
            <a:r>
              <a:rPr lang="en-US" altLang="zh-CN" b="1" dirty="0"/>
              <a:t>7.3.2</a:t>
            </a:r>
            <a:r>
              <a:rPr lang="zh-CN" altLang="zh-CN" b="1" dirty="0"/>
              <a:t>使用</a:t>
            </a:r>
            <a:r>
              <a:rPr lang="en-US" altLang="zh-CN" b="1" dirty="0"/>
              <a:t>ping</a:t>
            </a:r>
            <a:r>
              <a:rPr lang="zh-CN" altLang="zh-CN" b="1" dirty="0"/>
              <a:t>断定哪一段链路出现故障</a:t>
            </a:r>
          </a:p>
          <a:p>
            <a:r>
              <a:rPr lang="en-US" altLang="zh-CN" b="1" dirty="0"/>
              <a:t>7.3.3</a:t>
            </a:r>
            <a:r>
              <a:rPr lang="zh-CN" altLang="zh-CN" b="1" dirty="0"/>
              <a:t>使用</a:t>
            </a:r>
            <a:r>
              <a:rPr lang="en-US" altLang="zh-CN" b="1" dirty="0" err="1"/>
              <a:t>tracert</a:t>
            </a:r>
            <a:r>
              <a:rPr lang="zh-CN" altLang="zh-CN" b="1" dirty="0"/>
              <a:t>跟踪数据包路径</a:t>
            </a:r>
          </a:p>
          <a:p>
            <a:r>
              <a:rPr lang="en-US" altLang="zh-CN" b="1" dirty="0"/>
              <a:t>7.3.4</a:t>
            </a:r>
            <a:r>
              <a:rPr lang="zh-CN" altLang="zh-CN" b="1" dirty="0"/>
              <a:t>使用</a:t>
            </a:r>
            <a:r>
              <a:rPr lang="en-US" altLang="zh-CN" b="1" dirty="0" err="1"/>
              <a:t>pathping</a:t>
            </a:r>
            <a:r>
              <a:rPr lang="zh-CN" altLang="zh-CN" b="1" dirty="0"/>
              <a:t>跟踪数据包路径</a:t>
            </a:r>
          </a:p>
          <a:p>
            <a:endParaRPr lang="zh-CN" altLang="en-US" dirty="0"/>
          </a:p>
        </p:txBody>
      </p:sp>
    </p:spTree>
    <p:extLst>
      <p:ext uri="{BB962C8B-B14F-4D97-AF65-F5344CB8AC3E}">
        <p14:creationId xmlns:p14="http://schemas.microsoft.com/office/powerpoint/2010/main" val="7332605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a:t>7.3.1 </a:t>
            </a:r>
            <a:r>
              <a:rPr lang="zh-CN" altLang="zh-CN"/>
              <a:t>使用</a:t>
            </a:r>
            <a:r>
              <a:rPr lang="en-US" altLang="zh-CN"/>
              <a:t>ping</a:t>
            </a:r>
            <a:r>
              <a:rPr lang="zh-CN" altLang="zh-CN"/>
              <a:t>命令诊断网络故障</a:t>
            </a:r>
          </a:p>
        </p:txBody>
      </p:sp>
      <p:pic>
        <p:nvPicPr>
          <p:cNvPr id="4" name="内容占位符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764704"/>
            <a:ext cx="9144000" cy="5832648"/>
          </a:xfrm>
          <a:prstGeom prst="rect">
            <a:avLst/>
          </a:prstGeom>
          <a:noFill/>
          <a:ln>
            <a:noFill/>
          </a:ln>
        </p:spPr>
      </p:pic>
    </p:spTree>
    <p:extLst>
      <p:ext uri="{BB962C8B-B14F-4D97-AF65-F5344CB8AC3E}">
        <p14:creationId xmlns:p14="http://schemas.microsoft.com/office/powerpoint/2010/main" val="400621925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7.3.2</a:t>
            </a:r>
            <a:r>
              <a:rPr lang="zh-CN" altLang="zh-CN" dirty="0"/>
              <a:t>使用</a:t>
            </a:r>
            <a:r>
              <a:rPr lang="en-US" altLang="zh-CN" dirty="0"/>
              <a:t>ping</a:t>
            </a:r>
            <a:r>
              <a:rPr lang="zh-CN" altLang="zh-CN" dirty="0"/>
              <a:t>断定哪一段链路出现故障</a:t>
            </a:r>
          </a:p>
        </p:txBody>
      </p:sp>
      <p:pic>
        <p:nvPicPr>
          <p:cNvPr id="4" name="图片 3"/>
          <p:cNvPicPr/>
          <p:nvPr/>
        </p:nvPicPr>
        <p:blipFill>
          <a:blip r:embed="rId2">
            <a:extLst>
              <a:ext uri="{28A0092B-C50C-407E-A947-70E740481C1C}">
                <a14:useLocalDpi xmlns:a14="http://schemas.microsoft.com/office/drawing/2010/main" val="0"/>
              </a:ext>
            </a:extLst>
          </a:blip>
          <a:srcRect/>
          <a:stretch>
            <a:fillRect/>
          </a:stretch>
        </p:blipFill>
        <p:spPr bwMode="auto">
          <a:xfrm>
            <a:off x="323528" y="980728"/>
            <a:ext cx="8568952" cy="5184576"/>
          </a:xfrm>
          <a:prstGeom prst="rect">
            <a:avLst/>
          </a:prstGeom>
          <a:noFill/>
          <a:ln>
            <a:noFill/>
          </a:ln>
        </p:spPr>
      </p:pic>
    </p:spTree>
    <p:extLst>
      <p:ext uri="{BB962C8B-B14F-4D97-AF65-F5344CB8AC3E}">
        <p14:creationId xmlns:p14="http://schemas.microsoft.com/office/powerpoint/2010/main" val="315157234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测试哪一段链路丢包</a:t>
            </a:r>
          </a:p>
        </p:txBody>
      </p:sp>
      <p:pic>
        <p:nvPicPr>
          <p:cNvPr id="4" name="内容占位符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9512" y="1124744"/>
            <a:ext cx="8964488" cy="4968552"/>
          </a:xfrm>
          <a:prstGeom prst="rect">
            <a:avLst/>
          </a:prstGeom>
          <a:noFill/>
          <a:ln>
            <a:noFill/>
          </a:ln>
        </p:spPr>
      </p:pic>
    </p:spTree>
    <p:extLst>
      <p:ext uri="{BB962C8B-B14F-4D97-AF65-F5344CB8AC3E}">
        <p14:creationId xmlns:p14="http://schemas.microsoft.com/office/powerpoint/2010/main" val="418279970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1520" y="188640"/>
            <a:ext cx="8229600" cy="490066"/>
          </a:xfrm>
        </p:spPr>
        <p:txBody>
          <a:bodyPr>
            <a:normAutofit fontScale="90000"/>
          </a:bodyPr>
          <a:lstStyle/>
          <a:p>
            <a:r>
              <a:rPr lang="zh-CN" altLang="en-US" dirty="0"/>
              <a:t>断定是整个机房堵塞还是服务器网络堵塞</a:t>
            </a:r>
          </a:p>
        </p:txBody>
      </p:sp>
      <p:pic>
        <p:nvPicPr>
          <p:cNvPr id="4" name="内容占位符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1628800"/>
            <a:ext cx="9144000" cy="4824536"/>
          </a:xfrm>
          <a:prstGeom prst="rect">
            <a:avLst/>
          </a:prstGeom>
          <a:noFill/>
          <a:ln>
            <a:noFill/>
          </a:ln>
        </p:spPr>
      </p:pic>
    </p:spTree>
    <p:extLst>
      <p:ext uri="{BB962C8B-B14F-4D97-AF65-F5344CB8AC3E}">
        <p14:creationId xmlns:p14="http://schemas.microsoft.com/office/powerpoint/2010/main" val="202951461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a:t>7.3.3</a:t>
            </a:r>
            <a:r>
              <a:rPr lang="zh-CN" altLang="zh-CN"/>
              <a:t>使用</a:t>
            </a:r>
            <a:r>
              <a:rPr lang="en-US" altLang="zh-CN"/>
              <a:t>tracert</a:t>
            </a:r>
            <a:r>
              <a:rPr lang="zh-CN" altLang="zh-CN"/>
              <a:t>跟踪数据包路径</a:t>
            </a:r>
          </a:p>
        </p:txBody>
      </p:sp>
      <p:sp>
        <p:nvSpPr>
          <p:cNvPr id="3" name="内容占位符 2"/>
          <p:cNvSpPr>
            <a:spLocks noGrp="1"/>
          </p:cNvSpPr>
          <p:nvPr>
            <p:ph idx="1"/>
          </p:nvPr>
        </p:nvSpPr>
        <p:spPr/>
        <p:txBody>
          <a:bodyPr/>
          <a:lstStyle/>
          <a:p>
            <a:r>
              <a:rPr lang="en-US" altLang="zh-CN" sz="1600" dirty="0"/>
              <a:t>Ping</a:t>
            </a:r>
            <a:r>
              <a:rPr lang="zh-CN" altLang="zh-CN" sz="1600" dirty="0"/>
              <a:t>命令并不能跟踪从源地址到目标地址沿途经过了哪些路由器， </a:t>
            </a:r>
            <a:r>
              <a:rPr lang="en-US" altLang="zh-CN" sz="1600" dirty="0"/>
              <a:t>Windows</a:t>
            </a:r>
            <a:r>
              <a:rPr lang="zh-CN" altLang="zh-CN" sz="1600" dirty="0"/>
              <a:t>操作系统中的</a:t>
            </a:r>
            <a:r>
              <a:rPr lang="en-US" altLang="zh-CN" sz="1600" dirty="0" err="1"/>
              <a:t>tracert</a:t>
            </a:r>
            <a:r>
              <a:rPr lang="zh-CN" altLang="zh-CN" sz="1600" dirty="0"/>
              <a:t>命令是路由跟踪实用程序，用于确定</a:t>
            </a:r>
            <a:r>
              <a:rPr lang="en-US" altLang="zh-CN" sz="1600" dirty="0"/>
              <a:t>IP</a:t>
            </a:r>
            <a:r>
              <a:rPr lang="zh-CN" altLang="zh-CN" sz="1600" dirty="0"/>
              <a:t>数据报访问目标地址路径，能够帮助我们发现到达目标网络到底是哪一条链路出现了故障。</a:t>
            </a:r>
            <a:r>
              <a:rPr lang="en-US" altLang="zh-CN" sz="1600" dirty="0" err="1"/>
              <a:t>Tracert</a:t>
            </a:r>
            <a:r>
              <a:rPr lang="en-US" altLang="zh-CN" sz="1600" dirty="0"/>
              <a:t> </a:t>
            </a:r>
            <a:r>
              <a:rPr lang="zh-CN" altLang="zh-CN" sz="1600" dirty="0"/>
              <a:t>命令就是</a:t>
            </a:r>
            <a:r>
              <a:rPr lang="en-US" altLang="zh-CN" sz="1600" dirty="0"/>
              <a:t>ping</a:t>
            </a:r>
            <a:r>
              <a:rPr lang="zh-CN" altLang="zh-CN" sz="1600" dirty="0"/>
              <a:t>命令的扩展，用</a:t>
            </a:r>
            <a:r>
              <a:rPr lang="en-US" altLang="zh-CN" sz="1600" dirty="0"/>
              <a:t> IP</a:t>
            </a:r>
            <a:r>
              <a:rPr lang="zh-CN" altLang="zh-CN" sz="1600" dirty="0"/>
              <a:t>报文生存时间 （</a:t>
            </a:r>
            <a:r>
              <a:rPr lang="en-US" altLang="zh-CN" sz="1600" dirty="0"/>
              <a:t>TTL</a:t>
            </a:r>
            <a:r>
              <a:rPr lang="zh-CN" altLang="zh-CN" sz="1600" dirty="0"/>
              <a:t>）字段和</a:t>
            </a:r>
            <a:r>
              <a:rPr lang="en-US" altLang="zh-CN" sz="1600" dirty="0"/>
              <a:t> ICMP</a:t>
            </a:r>
            <a:r>
              <a:rPr lang="zh-CN" altLang="zh-CN" sz="1600" dirty="0"/>
              <a:t>差错报告报文来确定沿途经过的路由器。</a:t>
            </a:r>
            <a:endParaRPr lang="en-US" altLang="zh-CN" sz="1600" dirty="0"/>
          </a:p>
          <a:p>
            <a:r>
              <a:rPr lang="en-US" altLang="zh-CN" sz="1600" dirty="0" err="1"/>
              <a:t>Tracert</a:t>
            </a:r>
            <a:r>
              <a:rPr lang="zh-CN" altLang="en-US" sz="1600" dirty="0"/>
              <a:t>工作原理如下图所示。</a:t>
            </a:r>
            <a:endParaRPr lang="zh-CN" altLang="zh-CN" sz="1600" dirty="0"/>
          </a:p>
          <a:p>
            <a:endParaRPr lang="zh-CN" altLang="en-US" dirty="0"/>
          </a:p>
        </p:txBody>
      </p:sp>
      <p:pic>
        <p:nvPicPr>
          <p:cNvPr id="4" name="图片 3"/>
          <p:cNvPicPr/>
          <p:nvPr/>
        </p:nvPicPr>
        <p:blipFill>
          <a:blip r:embed="rId2">
            <a:extLst>
              <a:ext uri="{28A0092B-C50C-407E-A947-70E740481C1C}">
                <a14:useLocalDpi xmlns:a14="http://schemas.microsoft.com/office/drawing/2010/main" val="0"/>
              </a:ext>
            </a:extLst>
          </a:blip>
          <a:srcRect/>
          <a:stretch>
            <a:fillRect/>
          </a:stretch>
        </p:blipFill>
        <p:spPr bwMode="auto">
          <a:xfrm>
            <a:off x="128192" y="3501008"/>
            <a:ext cx="8908304" cy="2955777"/>
          </a:xfrm>
          <a:prstGeom prst="rect">
            <a:avLst/>
          </a:prstGeom>
          <a:noFill/>
          <a:ln>
            <a:noFill/>
          </a:ln>
        </p:spPr>
      </p:pic>
    </p:spTree>
    <p:extLst>
      <p:ext uri="{BB962C8B-B14F-4D97-AF65-F5344CB8AC3E}">
        <p14:creationId xmlns:p14="http://schemas.microsoft.com/office/powerpoint/2010/main" val="112767097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7.3.4</a:t>
            </a:r>
            <a:r>
              <a:rPr lang="zh-CN" altLang="zh-CN" dirty="0"/>
              <a:t>使用</a:t>
            </a:r>
            <a:r>
              <a:rPr lang="en-US" altLang="zh-CN" dirty="0" err="1"/>
              <a:t>pathping</a:t>
            </a:r>
            <a:r>
              <a:rPr lang="zh-CN" altLang="zh-CN" dirty="0"/>
              <a:t>跟踪数据包路径</a:t>
            </a:r>
            <a:r>
              <a:rPr lang="en-US" altLang="zh-CN" dirty="0"/>
              <a:t>(1)</a:t>
            </a:r>
            <a:endParaRPr lang="zh-CN" altLang="en-US" dirty="0"/>
          </a:p>
        </p:txBody>
      </p:sp>
      <p:sp>
        <p:nvSpPr>
          <p:cNvPr id="3" name="内容占位符 2"/>
          <p:cNvSpPr>
            <a:spLocks noGrp="1"/>
          </p:cNvSpPr>
          <p:nvPr>
            <p:ph idx="1"/>
          </p:nvPr>
        </p:nvSpPr>
        <p:spPr/>
        <p:txBody>
          <a:bodyPr/>
          <a:lstStyle/>
          <a:p>
            <a:r>
              <a:rPr lang="en-US" altLang="zh-CN" dirty="0" err="1"/>
              <a:t>Pathping</a:t>
            </a:r>
            <a:r>
              <a:rPr lang="zh-CN" altLang="zh-CN" dirty="0"/>
              <a:t>是一个基于</a:t>
            </a:r>
            <a:r>
              <a:rPr lang="en-US" altLang="zh-CN" dirty="0"/>
              <a:t>TCP/IP</a:t>
            </a:r>
            <a:r>
              <a:rPr lang="zh-CN" altLang="zh-CN" dirty="0"/>
              <a:t>的命令行工具，该命令不但可以跟踪数据包从源主机到目标主机所经过的路径，还可以统计计算机网络延时以及丢包率，帮助我们解决网络问题，跟踪数据包路径的原理和</a:t>
            </a:r>
            <a:r>
              <a:rPr lang="en-US" altLang="zh-CN" dirty="0" err="1"/>
              <a:t>tracert</a:t>
            </a:r>
            <a:r>
              <a:rPr lang="zh-CN" altLang="zh-CN" dirty="0"/>
              <a:t>命令一样。</a:t>
            </a:r>
          </a:p>
          <a:p>
            <a:endParaRPr lang="zh-CN" altLang="en-US" dirty="0"/>
          </a:p>
        </p:txBody>
      </p:sp>
    </p:spTree>
    <p:extLst>
      <p:ext uri="{BB962C8B-B14F-4D97-AF65-F5344CB8AC3E}">
        <p14:creationId xmlns:p14="http://schemas.microsoft.com/office/powerpoint/2010/main" val="55709616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7.3.4</a:t>
            </a:r>
            <a:r>
              <a:rPr lang="zh-CN" altLang="zh-CN" dirty="0"/>
              <a:t>使用</a:t>
            </a:r>
            <a:r>
              <a:rPr lang="en-US" altLang="zh-CN" dirty="0" err="1"/>
              <a:t>pathping</a:t>
            </a:r>
            <a:r>
              <a:rPr lang="zh-CN" altLang="zh-CN" dirty="0"/>
              <a:t>跟踪数据包路径</a:t>
            </a:r>
            <a:r>
              <a:rPr lang="en-US" altLang="zh-CN" dirty="0"/>
              <a:t>(2)</a:t>
            </a:r>
            <a:endParaRPr lang="zh-CN" altLang="en-US" dirty="0"/>
          </a:p>
        </p:txBody>
      </p:sp>
      <p:pic>
        <p:nvPicPr>
          <p:cNvPr id="4" name="内容占位符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71600" y="606698"/>
            <a:ext cx="6201816" cy="6364088"/>
          </a:xfrm>
          <a:prstGeom prst="rect">
            <a:avLst/>
          </a:prstGeom>
          <a:noFill/>
          <a:ln>
            <a:noFill/>
          </a:ln>
        </p:spPr>
      </p:pic>
    </p:spTree>
    <p:extLst>
      <p:ext uri="{BB962C8B-B14F-4D97-AF65-F5344CB8AC3E}">
        <p14:creationId xmlns:p14="http://schemas.microsoft.com/office/powerpoint/2010/main" val="300394679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a:t>7.4 ARP</a:t>
            </a:r>
            <a:r>
              <a:rPr lang="zh-CN" altLang="zh-CN"/>
              <a:t>协议</a:t>
            </a:r>
          </a:p>
        </p:txBody>
      </p:sp>
      <p:sp>
        <p:nvSpPr>
          <p:cNvPr id="3" name="内容占位符 2"/>
          <p:cNvSpPr>
            <a:spLocks noGrp="1"/>
          </p:cNvSpPr>
          <p:nvPr>
            <p:ph idx="1"/>
          </p:nvPr>
        </p:nvSpPr>
        <p:spPr/>
        <p:txBody>
          <a:bodyPr/>
          <a:lstStyle/>
          <a:p>
            <a:r>
              <a:rPr lang="en-US" altLang="zh-CN" dirty="0"/>
              <a:t>ARP</a:t>
            </a:r>
            <a:r>
              <a:rPr lang="zh-CN" altLang="en-US" dirty="0"/>
              <a:t>协议的作用，将以太网中的计算机的</a:t>
            </a:r>
            <a:r>
              <a:rPr lang="en-US" altLang="zh-CN" dirty="0"/>
              <a:t>IP</a:t>
            </a:r>
            <a:r>
              <a:rPr lang="zh-CN" altLang="en-US" dirty="0"/>
              <a:t>地址解析成</a:t>
            </a:r>
            <a:r>
              <a:rPr lang="en-US" altLang="zh-CN" dirty="0"/>
              <a:t>MAC</a:t>
            </a:r>
            <a:r>
              <a:rPr lang="zh-CN" altLang="en-US" dirty="0"/>
              <a:t>地址。</a:t>
            </a:r>
            <a:endParaRPr lang="en-US" altLang="zh-CN" dirty="0"/>
          </a:p>
          <a:p>
            <a:r>
              <a:rPr lang="zh-CN" altLang="en-US" dirty="0"/>
              <a:t>点到点链路使用</a:t>
            </a:r>
            <a:r>
              <a:rPr lang="en-US" altLang="zh-CN" dirty="0"/>
              <a:t>PPP</a:t>
            </a:r>
            <a:r>
              <a:rPr lang="zh-CN" altLang="en-US" dirty="0"/>
              <a:t>协议，不需要</a:t>
            </a:r>
            <a:r>
              <a:rPr lang="en-US" altLang="zh-CN" dirty="0"/>
              <a:t>ARP</a:t>
            </a:r>
            <a:r>
              <a:rPr lang="zh-CN" altLang="en-US" dirty="0"/>
              <a:t>协议。</a:t>
            </a:r>
            <a:endParaRPr lang="en-US" altLang="zh-CN" dirty="0"/>
          </a:p>
          <a:p>
            <a:endParaRPr lang="zh-CN" altLang="en-US" dirty="0"/>
          </a:p>
        </p:txBody>
      </p:sp>
      <p:pic>
        <p:nvPicPr>
          <p:cNvPr id="5" name="图片 4"/>
          <p:cNvPicPr/>
          <p:nvPr/>
        </p:nvPicPr>
        <p:blipFill>
          <a:blip r:embed="rId2">
            <a:extLst>
              <a:ext uri="{28A0092B-C50C-407E-A947-70E740481C1C}">
                <a14:useLocalDpi xmlns:a14="http://schemas.microsoft.com/office/drawing/2010/main" val="0"/>
              </a:ext>
            </a:extLst>
          </a:blip>
          <a:srcRect/>
          <a:stretch>
            <a:fillRect/>
          </a:stretch>
        </p:blipFill>
        <p:spPr bwMode="auto">
          <a:xfrm>
            <a:off x="467544" y="2924944"/>
            <a:ext cx="8424936" cy="3406428"/>
          </a:xfrm>
          <a:prstGeom prst="rect">
            <a:avLst/>
          </a:prstGeom>
          <a:noFill/>
          <a:ln>
            <a:noFill/>
          </a:ln>
        </p:spPr>
      </p:pic>
    </p:spTree>
    <p:extLst>
      <p:ext uri="{BB962C8B-B14F-4D97-AF65-F5344CB8AC3E}">
        <p14:creationId xmlns:p14="http://schemas.microsoft.com/office/powerpoint/2010/main" val="202024835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7.4.1ARP</a:t>
            </a:r>
            <a:r>
              <a:rPr lang="zh-CN" altLang="zh-CN" dirty="0"/>
              <a:t>协议的工作过程和安全隐患</a:t>
            </a:r>
            <a:endParaRPr lang="zh-CN" altLang="en-US" dirty="0"/>
          </a:p>
        </p:txBody>
      </p:sp>
      <p:sp>
        <p:nvSpPr>
          <p:cNvPr id="3" name="内容占位符 2"/>
          <p:cNvSpPr>
            <a:spLocks noGrp="1"/>
          </p:cNvSpPr>
          <p:nvPr>
            <p:ph idx="1"/>
          </p:nvPr>
        </p:nvSpPr>
        <p:spPr/>
        <p:txBody>
          <a:bodyPr/>
          <a:lstStyle/>
          <a:p>
            <a:r>
              <a:rPr lang="en-US" altLang="zh-CN" dirty="0"/>
              <a:t>ARP</a:t>
            </a:r>
            <a:r>
              <a:rPr lang="zh-CN" altLang="zh-CN" dirty="0"/>
              <a:t>协议是建立在网络中各个主机互相信任的基础上的，计算机</a:t>
            </a:r>
            <a:r>
              <a:rPr lang="en-US" altLang="zh-CN" dirty="0"/>
              <a:t>A</a:t>
            </a:r>
            <a:r>
              <a:rPr lang="zh-CN" altLang="zh-CN" dirty="0"/>
              <a:t>发送</a:t>
            </a:r>
            <a:r>
              <a:rPr lang="en-US" altLang="zh-CN" dirty="0"/>
              <a:t>ARP</a:t>
            </a:r>
            <a:r>
              <a:rPr lang="zh-CN" altLang="zh-CN" dirty="0"/>
              <a:t>广播帧解析计算机</a:t>
            </a:r>
            <a:r>
              <a:rPr lang="en-US" altLang="zh-CN" dirty="0"/>
              <a:t>C</a:t>
            </a:r>
            <a:r>
              <a:rPr lang="zh-CN" altLang="zh-CN" dirty="0"/>
              <a:t>的</a:t>
            </a:r>
            <a:r>
              <a:rPr lang="en-US" altLang="zh-CN" dirty="0"/>
              <a:t>MAC</a:t>
            </a:r>
            <a:r>
              <a:rPr lang="zh-CN" altLang="zh-CN" dirty="0"/>
              <a:t>地址，同一个网段中的计算机都能够收到这个</a:t>
            </a:r>
            <a:r>
              <a:rPr lang="en-US" altLang="zh-CN" dirty="0"/>
              <a:t>ARP</a:t>
            </a:r>
            <a:r>
              <a:rPr lang="zh-CN" altLang="zh-CN" dirty="0"/>
              <a:t>请求消息，任何一个主机都可以给计算机</a:t>
            </a:r>
            <a:r>
              <a:rPr lang="en-US" altLang="zh-CN" dirty="0"/>
              <a:t>A</a:t>
            </a:r>
            <a:r>
              <a:rPr lang="zh-CN" altLang="zh-CN" dirty="0"/>
              <a:t>发送</a:t>
            </a:r>
            <a:r>
              <a:rPr lang="en-US" altLang="zh-CN" dirty="0"/>
              <a:t>ARP</a:t>
            </a:r>
            <a:r>
              <a:rPr lang="zh-CN" altLang="zh-CN" dirty="0"/>
              <a:t>应答消息，可以告诉计算机</a:t>
            </a:r>
            <a:r>
              <a:rPr lang="en-US" altLang="zh-CN" dirty="0"/>
              <a:t>A</a:t>
            </a:r>
            <a:r>
              <a:rPr lang="zh-CN" altLang="zh-CN" dirty="0"/>
              <a:t>一个错误的</a:t>
            </a:r>
            <a:r>
              <a:rPr lang="en-US" altLang="zh-CN" dirty="0"/>
              <a:t>MAC</a:t>
            </a:r>
            <a:r>
              <a:rPr lang="zh-CN" altLang="zh-CN" dirty="0"/>
              <a:t>地址，计算机</a:t>
            </a:r>
            <a:r>
              <a:rPr lang="en-US" altLang="zh-CN" dirty="0"/>
              <a:t>A</a:t>
            </a:r>
            <a:r>
              <a:rPr lang="zh-CN" altLang="zh-CN" dirty="0"/>
              <a:t>收到</a:t>
            </a:r>
            <a:r>
              <a:rPr lang="en-US" altLang="zh-CN" dirty="0"/>
              <a:t>ARP</a:t>
            </a:r>
            <a:r>
              <a:rPr lang="zh-CN" altLang="zh-CN" dirty="0"/>
              <a:t>应答报文时并不会检测该报文的真实性，就会将其记入本机</a:t>
            </a:r>
            <a:r>
              <a:rPr lang="en-US" altLang="zh-CN" dirty="0"/>
              <a:t>ARP</a:t>
            </a:r>
            <a:r>
              <a:rPr lang="zh-CN" altLang="zh-CN" dirty="0"/>
              <a:t>缓存，这就存在一个安全隐患</a:t>
            </a:r>
            <a:r>
              <a:rPr lang="en-US" altLang="zh-CN" dirty="0"/>
              <a:t>--ARP</a:t>
            </a:r>
            <a:r>
              <a:rPr lang="zh-CN" altLang="zh-CN" dirty="0"/>
              <a:t>欺骗。</a:t>
            </a:r>
          </a:p>
          <a:p>
            <a:endParaRPr lang="zh-CN" altLang="en-US" dirty="0"/>
          </a:p>
        </p:txBody>
      </p:sp>
    </p:spTree>
    <p:extLst>
      <p:ext uri="{BB962C8B-B14F-4D97-AF65-F5344CB8AC3E}">
        <p14:creationId xmlns:p14="http://schemas.microsoft.com/office/powerpoint/2010/main" val="36105359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7.1.1</a:t>
            </a:r>
            <a:r>
              <a:rPr lang="zh-CN" altLang="zh-CN" dirty="0"/>
              <a:t>抓包查看网络层首部</a:t>
            </a:r>
            <a:endParaRPr lang="zh-CN" altLang="en-US" dirty="0"/>
          </a:p>
        </p:txBody>
      </p:sp>
      <p:pic>
        <p:nvPicPr>
          <p:cNvPr id="4" name="图片 3"/>
          <p:cNvPicPr/>
          <p:nvPr/>
        </p:nvPicPr>
        <p:blipFill>
          <a:blip r:embed="rId2">
            <a:extLst>
              <a:ext uri="{28A0092B-C50C-407E-A947-70E740481C1C}">
                <a14:useLocalDpi xmlns:a14="http://schemas.microsoft.com/office/drawing/2010/main" val="0"/>
              </a:ext>
            </a:extLst>
          </a:blip>
          <a:srcRect/>
          <a:stretch>
            <a:fillRect/>
          </a:stretch>
        </p:blipFill>
        <p:spPr bwMode="auto">
          <a:xfrm>
            <a:off x="179512" y="836712"/>
            <a:ext cx="8640960" cy="5760640"/>
          </a:xfrm>
          <a:prstGeom prst="rect">
            <a:avLst/>
          </a:prstGeom>
          <a:noFill/>
          <a:ln>
            <a:noFill/>
          </a:ln>
        </p:spPr>
      </p:pic>
    </p:spTree>
    <p:extLst>
      <p:ext uri="{BB962C8B-B14F-4D97-AF65-F5344CB8AC3E}">
        <p14:creationId xmlns:p14="http://schemas.microsoft.com/office/powerpoint/2010/main" val="408022237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a:t>7.4.2 ARP</a:t>
            </a:r>
            <a:r>
              <a:rPr lang="zh-CN" altLang="zh-CN"/>
              <a:t>欺骗之网络执法官</a:t>
            </a:r>
          </a:p>
        </p:txBody>
      </p:sp>
      <p:sp>
        <p:nvSpPr>
          <p:cNvPr id="3" name="内容占位符 2"/>
          <p:cNvSpPr>
            <a:spLocks noGrp="1"/>
          </p:cNvSpPr>
          <p:nvPr>
            <p:ph idx="1"/>
          </p:nvPr>
        </p:nvSpPr>
        <p:spPr/>
        <p:txBody>
          <a:bodyPr/>
          <a:lstStyle/>
          <a:p>
            <a:r>
              <a:rPr lang="zh-CN" altLang="en-US" dirty="0"/>
              <a:t>网络执法官软件可以控制以太网中的计算机通信</a:t>
            </a:r>
            <a:endParaRPr lang="en-US" altLang="zh-CN" dirty="0"/>
          </a:p>
          <a:p>
            <a:endParaRPr lang="zh-CN" altLang="en-US" dirty="0"/>
          </a:p>
        </p:txBody>
      </p:sp>
      <p:pic>
        <p:nvPicPr>
          <p:cNvPr id="4" name="图片 3"/>
          <p:cNvPicPr/>
          <p:nvPr/>
        </p:nvPicPr>
        <p:blipFill>
          <a:blip r:embed="rId2">
            <a:extLst>
              <a:ext uri="{28A0092B-C50C-407E-A947-70E740481C1C}">
                <a14:useLocalDpi xmlns:a14="http://schemas.microsoft.com/office/drawing/2010/main" val="0"/>
              </a:ext>
            </a:extLst>
          </a:blip>
          <a:srcRect/>
          <a:stretch>
            <a:fillRect/>
          </a:stretch>
        </p:blipFill>
        <p:spPr bwMode="auto">
          <a:xfrm>
            <a:off x="441884" y="1830834"/>
            <a:ext cx="8136904" cy="3819873"/>
          </a:xfrm>
          <a:prstGeom prst="rect">
            <a:avLst/>
          </a:prstGeom>
          <a:noFill/>
          <a:ln>
            <a:noFill/>
          </a:ln>
        </p:spPr>
      </p:pic>
    </p:spTree>
    <p:extLst>
      <p:ext uri="{BB962C8B-B14F-4D97-AF65-F5344CB8AC3E}">
        <p14:creationId xmlns:p14="http://schemas.microsoft.com/office/powerpoint/2010/main" val="299660921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查看解析的</a:t>
            </a:r>
            <a:r>
              <a:rPr lang="en-US" altLang="zh-CN" dirty="0"/>
              <a:t>MAC</a:t>
            </a:r>
            <a:r>
              <a:rPr lang="zh-CN" altLang="en-US" dirty="0"/>
              <a:t>地址</a:t>
            </a:r>
          </a:p>
        </p:txBody>
      </p:sp>
      <p:pic>
        <p:nvPicPr>
          <p:cNvPr id="5" name="图片 4"/>
          <p:cNvPicPr/>
          <p:nvPr/>
        </p:nvPicPr>
        <p:blipFill>
          <a:blip r:embed="rId2">
            <a:extLst>
              <a:ext uri="{28A0092B-C50C-407E-A947-70E740481C1C}">
                <a14:useLocalDpi xmlns:a14="http://schemas.microsoft.com/office/drawing/2010/main" val="0"/>
              </a:ext>
            </a:extLst>
          </a:blip>
          <a:srcRect/>
          <a:stretch>
            <a:fillRect/>
          </a:stretch>
        </p:blipFill>
        <p:spPr bwMode="auto">
          <a:xfrm>
            <a:off x="495718" y="836712"/>
            <a:ext cx="8108729" cy="5760640"/>
          </a:xfrm>
          <a:prstGeom prst="rect">
            <a:avLst/>
          </a:prstGeom>
          <a:noFill/>
          <a:ln>
            <a:noFill/>
          </a:ln>
        </p:spPr>
      </p:pic>
    </p:spTree>
    <p:extLst>
      <p:ext uri="{BB962C8B-B14F-4D97-AF65-F5344CB8AC3E}">
        <p14:creationId xmlns:p14="http://schemas.microsoft.com/office/powerpoint/2010/main" val="242088514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a:t>7.4.3</a:t>
            </a:r>
            <a:r>
              <a:rPr lang="zh-CN" altLang="zh-CN"/>
              <a:t>判断和防止</a:t>
            </a:r>
            <a:r>
              <a:rPr lang="en-US" altLang="zh-CN"/>
              <a:t>ARP</a:t>
            </a:r>
            <a:r>
              <a:rPr lang="zh-CN" altLang="zh-CN"/>
              <a:t>欺骗的方法</a:t>
            </a:r>
          </a:p>
        </p:txBody>
      </p:sp>
      <p:pic>
        <p:nvPicPr>
          <p:cNvPr id="4" name="内容占位符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67544" y="836712"/>
            <a:ext cx="8352928" cy="5760640"/>
          </a:xfrm>
          <a:prstGeom prst="rect">
            <a:avLst/>
          </a:prstGeom>
          <a:noFill/>
          <a:ln>
            <a:noFill/>
          </a:ln>
        </p:spPr>
      </p:pic>
    </p:spTree>
    <p:extLst>
      <p:ext uri="{BB962C8B-B14F-4D97-AF65-F5344CB8AC3E}">
        <p14:creationId xmlns:p14="http://schemas.microsoft.com/office/powerpoint/2010/main" val="341222557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a:t>7.5 IGMP</a:t>
            </a:r>
            <a:r>
              <a:rPr lang="zh-CN" altLang="zh-CN"/>
              <a:t>协议</a:t>
            </a:r>
          </a:p>
        </p:txBody>
      </p:sp>
      <p:sp>
        <p:nvSpPr>
          <p:cNvPr id="3" name="内容占位符 2"/>
          <p:cNvSpPr>
            <a:spLocks noGrp="1"/>
          </p:cNvSpPr>
          <p:nvPr>
            <p:ph idx="1"/>
          </p:nvPr>
        </p:nvSpPr>
        <p:spPr/>
        <p:txBody>
          <a:bodyPr/>
          <a:lstStyle/>
          <a:p>
            <a:r>
              <a:rPr lang="en-US" altLang="zh-CN" b="1" dirty="0"/>
              <a:t>7.5.1</a:t>
            </a:r>
            <a:r>
              <a:rPr lang="zh-CN" altLang="zh-CN" b="1" dirty="0"/>
              <a:t>什么是组播</a:t>
            </a:r>
          </a:p>
          <a:p>
            <a:r>
              <a:rPr lang="en-US" altLang="zh-CN" b="1" dirty="0"/>
              <a:t>7.5.2</a:t>
            </a:r>
            <a:r>
              <a:rPr lang="zh-CN" altLang="zh-CN" b="1" dirty="0"/>
              <a:t>组播</a:t>
            </a:r>
            <a:r>
              <a:rPr lang="en-US" altLang="zh-CN" b="1" dirty="0"/>
              <a:t>IP</a:t>
            </a:r>
            <a:r>
              <a:rPr lang="zh-CN" altLang="zh-CN" b="1" dirty="0"/>
              <a:t>地址</a:t>
            </a:r>
          </a:p>
          <a:p>
            <a:r>
              <a:rPr lang="en-US" altLang="zh-CN" b="1" dirty="0"/>
              <a:t>7.5.3</a:t>
            </a:r>
            <a:r>
              <a:rPr lang="zh-CN" altLang="zh-CN" b="1" dirty="0"/>
              <a:t>组播</a:t>
            </a:r>
            <a:r>
              <a:rPr lang="en-US" altLang="zh-CN" b="1" dirty="0"/>
              <a:t>MAC</a:t>
            </a:r>
            <a:r>
              <a:rPr lang="zh-CN" altLang="zh-CN" b="1" dirty="0"/>
              <a:t>地址</a:t>
            </a:r>
          </a:p>
          <a:p>
            <a:r>
              <a:rPr lang="en-US" altLang="zh-CN" b="1" dirty="0"/>
              <a:t>7.5.4</a:t>
            </a:r>
            <a:r>
              <a:rPr lang="zh-CN" altLang="zh-CN" b="1" dirty="0"/>
              <a:t>组播管理协议（</a:t>
            </a:r>
            <a:r>
              <a:rPr lang="en-US" altLang="zh-CN" b="1" dirty="0"/>
              <a:t>IGMP</a:t>
            </a:r>
            <a:r>
              <a:rPr lang="zh-CN" altLang="zh-CN" b="1" dirty="0"/>
              <a:t>）</a:t>
            </a:r>
          </a:p>
          <a:p>
            <a:endParaRPr lang="zh-CN" altLang="en-US" dirty="0"/>
          </a:p>
        </p:txBody>
      </p:sp>
    </p:spTree>
    <p:extLst>
      <p:ext uri="{BB962C8B-B14F-4D97-AF65-F5344CB8AC3E}">
        <p14:creationId xmlns:p14="http://schemas.microsoft.com/office/powerpoint/2010/main" val="423542874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a:t>7.5.1</a:t>
            </a:r>
            <a:r>
              <a:rPr lang="zh-CN" altLang="zh-CN"/>
              <a:t>什么是组播</a:t>
            </a:r>
            <a:endParaRPr lang="zh-CN" altLang="zh-CN" dirty="0"/>
          </a:p>
        </p:txBody>
      </p:sp>
      <p:sp>
        <p:nvSpPr>
          <p:cNvPr id="3" name="内容占位符 2"/>
          <p:cNvSpPr>
            <a:spLocks noGrp="1"/>
          </p:cNvSpPr>
          <p:nvPr>
            <p:ph idx="1"/>
          </p:nvPr>
        </p:nvSpPr>
        <p:spPr>
          <a:xfrm>
            <a:off x="241176" y="764704"/>
            <a:ext cx="8229600" cy="4525963"/>
          </a:xfrm>
        </p:spPr>
        <p:txBody>
          <a:bodyPr/>
          <a:lstStyle/>
          <a:p>
            <a:r>
              <a:rPr lang="en-US" altLang="zh-CN" sz="1800" dirty="0"/>
              <a:t>Internet </a:t>
            </a:r>
            <a:r>
              <a:rPr lang="zh-CN" altLang="zh-CN" sz="1800" dirty="0"/>
              <a:t>组管理协议称为</a:t>
            </a:r>
            <a:r>
              <a:rPr lang="en-US" altLang="zh-CN" sz="1800" dirty="0"/>
              <a:t>IGMP</a:t>
            </a:r>
            <a:r>
              <a:rPr lang="zh-CN" altLang="zh-CN" sz="1800" dirty="0"/>
              <a:t>协议（</a:t>
            </a:r>
            <a:r>
              <a:rPr lang="en-US" altLang="zh-CN" sz="1800" dirty="0"/>
              <a:t>Internet Group Management Protocol</a:t>
            </a:r>
            <a:r>
              <a:rPr lang="zh-CN" altLang="zh-CN" sz="1800" dirty="0"/>
              <a:t>），是因特网协议家族中的一个组播协议。该协议运行在主机和组播路由器之间，</a:t>
            </a:r>
            <a:r>
              <a:rPr lang="en-US" altLang="zh-CN" sz="1800" dirty="0"/>
              <a:t>IGMP</a:t>
            </a:r>
            <a:r>
              <a:rPr lang="zh-CN" altLang="zh-CN" sz="1800" dirty="0"/>
              <a:t>协议是网络层协议。要想搞明白</a:t>
            </a:r>
            <a:r>
              <a:rPr lang="en-US" altLang="zh-CN" sz="1800" dirty="0"/>
              <a:t>IGMP</a:t>
            </a:r>
            <a:r>
              <a:rPr lang="zh-CN" altLang="zh-CN" sz="1800" dirty="0"/>
              <a:t>协议的作用和用途，先要搞明白什么是组播通信，组播也称为多播。</a:t>
            </a:r>
          </a:p>
          <a:p>
            <a:endParaRPr lang="zh-CN" altLang="en-US" dirty="0"/>
          </a:p>
        </p:txBody>
      </p:sp>
      <p:pic>
        <p:nvPicPr>
          <p:cNvPr id="4" name="图片 3"/>
          <p:cNvPicPr/>
          <p:nvPr/>
        </p:nvPicPr>
        <p:blipFill>
          <a:blip r:embed="rId2">
            <a:extLst>
              <a:ext uri="{28A0092B-C50C-407E-A947-70E740481C1C}">
                <a14:useLocalDpi xmlns:a14="http://schemas.microsoft.com/office/drawing/2010/main" val="0"/>
              </a:ext>
            </a:extLst>
          </a:blip>
          <a:srcRect/>
          <a:stretch>
            <a:fillRect/>
          </a:stretch>
        </p:blipFill>
        <p:spPr bwMode="auto">
          <a:xfrm>
            <a:off x="3491880" y="2492896"/>
            <a:ext cx="5472608" cy="3959141"/>
          </a:xfrm>
          <a:prstGeom prst="rect">
            <a:avLst/>
          </a:prstGeom>
          <a:noFill/>
          <a:ln>
            <a:noFill/>
          </a:ln>
        </p:spPr>
      </p:pic>
      <p:sp>
        <p:nvSpPr>
          <p:cNvPr id="5" name="矩形 4"/>
          <p:cNvSpPr/>
          <p:nvPr/>
        </p:nvSpPr>
        <p:spPr>
          <a:xfrm>
            <a:off x="4788024" y="6116489"/>
            <a:ext cx="2095445" cy="369332"/>
          </a:xfrm>
          <a:prstGeom prst="rect">
            <a:avLst/>
          </a:prstGeom>
        </p:spPr>
        <p:txBody>
          <a:bodyPr wrap="none">
            <a:spAutoFit/>
          </a:bodyPr>
          <a:lstStyle/>
          <a:p>
            <a:r>
              <a:rPr lang="zh-CN" altLang="zh-CN" dirty="0">
                <a:ea typeface="Calibri" panose="020F0502020204030204" pitchFamily="34" charset="0"/>
                <a:cs typeface="Times New Roman" panose="02020603050405020304" pitchFamily="18" charset="0"/>
              </a:rPr>
              <a:t> </a:t>
            </a:r>
            <a:r>
              <a:rPr lang="zh-CN" altLang="zh-CN" dirty="0">
                <a:latin typeface="Calibri" panose="020F0502020204030204" pitchFamily="34" charset="0"/>
                <a:cs typeface="Times New Roman" panose="02020603050405020304" pitchFamily="18" charset="0"/>
              </a:rPr>
              <a:t>点到点通信示意图</a:t>
            </a:r>
            <a:endParaRPr lang="zh-CN" altLang="en-US" dirty="0"/>
          </a:p>
        </p:txBody>
      </p:sp>
    </p:spTree>
    <p:extLst>
      <p:ext uri="{BB962C8B-B14F-4D97-AF65-F5344CB8AC3E}">
        <p14:creationId xmlns:p14="http://schemas.microsoft.com/office/powerpoint/2010/main" val="190385984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组播节省网络带宽</a:t>
            </a:r>
          </a:p>
        </p:txBody>
      </p:sp>
      <p:pic>
        <p:nvPicPr>
          <p:cNvPr id="4" name="内容占位符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71600" y="836712"/>
            <a:ext cx="7560840" cy="5688632"/>
          </a:xfrm>
          <a:prstGeom prst="rect">
            <a:avLst/>
          </a:prstGeom>
          <a:noFill/>
          <a:ln>
            <a:noFill/>
          </a:ln>
        </p:spPr>
      </p:pic>
    </p:spTree>
    <p:extLst>
      <p:ext uri="{BB962C8B-B14F-4D97-AF65-F5344CB8AC3E}">
        <p14:creationId xmlns:p14="http://schemas.microsoft.com/office/powerpoint/2010/main" val="256820320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a:t>7.5.2</a:t>
            </a:r>
            <a:r>
              <a:rPr lang="zh-CN" altLang="zh-CN"/>
              <a:t>组播</a:t>
            </a:r>
            <a:r>
              <a:rPr lang="en-US" altLang="zh-CN"/>
              <a:t>IP</a:t>
            </a:r>
            <a:r>
              <a:rPr lang="zh-CN" altLang="zh-CN"/>
              <a:t>地址</a:t>
            </a:r>
          </a:p>
        </p:txBody>
      </p:sp>
      <p:sp>
        <p:nvSpPr>
          <p:cNvPr id="3" name="内容占位符 2"/>
          <p:cNvSpPr>
            <a:spLocks noGrp="1"/>
          </p:cNvSpPr>
          <p:nvPr>
            <p:ph idx="1"/>
          </p:nvPr>
        </p:nvSpPr>
        <p:spPr>
          <a:xfrm>
            <a:off x="208112" y="908720"/>
            <a:ext cx="8748464" cy="5544616"/>
          </a:xfrm>
        </p:spPr>
        <p:txBody>
          <a:bodyPr>
            <a:normAutofit fontScale="77500" lnSpcReduction="20000"/>
          </a:bodyPr>
          <a:lstStyle/>
          <a:p>
            <a:r>
              <a:rPr lang="en-US" altLang="zh-CN" dirty="0"/>
              <a:t>IP</a:t>
            </a:r>
            <a:r>
              <a:rPr lang="zh-CN" altLang="zh-CN" dirty="0"/>
              <a:t>地址中的</a:t>
            </a:r>
            <a:r>
              <a:rPr lang="en-US" altLang="zh-CN" dirty="0"/>
              <a:t>D</a:t>
            </a:r>
            <a:r>
              <a:rPr lang="zh-CN" altLang="zh-CN" dirty="0"/>
              <a:t>类地址是组播地址。</a:t>
            </a:r>
            <a:r>
              <a:rPr lang="en-US" altLang="zh-CN" dirty="0"/>
              <a:t>D</a:t>
            </a:r>
            <a:r>
              <a:rPr lang="zh-CN" altLang="zh-CN" dirty="0"/>
              <a:t>类</a:t>
            </a:r>
            <a:r>
              <a:rPr lang="en-US" altLang="zh-CN" dirty="0"/>
              <a:t>IP</a:t>
            </a:r>
            <a:r>
              <a:rPr lang="zh-CN" altLang="zh-CN" dirty="0"/>
              <a:t>地址的前四位是</a:t>
            </a:r>
            <a:r>
              <a:rPr lang="en-US" altLang="zh-CN" dirty="0"/>
              <a:t>1110</a:t>
            </a:r>
            <a:r>
              <a:rPr lang="zh-CN" altLang="zh-CN" dirty="0"/>
              <a:t>，因此</a:t>
            </a:r>
            <a:r>
              <a:rPr lang="en-US" altLang="zh-CN" dirty="0"/>
              <a:t>D</a:t>
            </a:r>
            <a:r>
              <a:rPr lang="zh-CN" altLang="zh-CN" dirty="0"/>
              <a:t>类地址范围是</a:t>
            </a:r>
            <a:r>
              <a:rPr lang="en-US" altLang="zh-CN" dirty="0"/>
              <a:t>224.0.0.0</a:t>
            </a:r>
            <a:r>
              <a:rPr lang="zh-CN" altLang="zh-CN" dirty="0"/>
              <a:t>到</a:t>
            </a:r>
            <a:r>
              <a:rPr lang="en-US" altLang="zh-CN" dirty="0"/>
              <a:t>239.255.255.255</a:t>
            </a:r>
            <a:r>
              <a:rPr lang="zh-CN" altLang="zh-CN" dirty="0"/>
              <a:t>。我们就用每一个</a:t>
            </a:r>
            <a:r>
              <a:rPr lang="en-US" altLang="zh-CN" dirty="0"/>
              <a:t>D</a:t>
            </a:r>
            <a:r>
              <a:rPr lang="zh-CN" altLang="zh-CN" dirty="0"/>
              <a:t>类地址标志一个多播组。</a:t>
            </a:r>
            <a:endParaRPr lang="en-US" altLang="zh-CN" dirty="0"/>
          </a:p>
          <a:p>
            <a:r>
              <a:rPr lang="zh-CN" altLang="zh-CN" dirty="0"/>
              <a:t>多播地址只能用于目的地址，而不能用于源地址。</a:t>
            </a:r>
            <a:endParaRPr lang="en-US" altLang="zh-CN" dirty="0"/>
          </a:p>
          <a:p>
            <a:r>
              <a:rPr lang="en-US" altLang="zh-CN" dirty="0"/>
              <a:t>D</a:t>
            </a:r>
            <a:r>
              <a:rPr lang="zh-CN" altLang="zh-CN" dirty="0"/>
              <a:t>类地址中有一些是不能随意使用的，因为有的地址己经被</a:t>
            </a:r>
            <a:r>
              <a:rPr lang="en-US" altLang="zh-CN" dirty="0"/>
              <a:t>IANA</a:t>
            </a:r>
            <a:r>
              <a:rPr lang="zh-CN" altLang="zh-CN" dirty="0"/>
              <a:t>指派为永久组地址了</a:t>
            </a:r>
            <a:r>
              <a:rPr lang="en-US" altLang="zh-CN" dirty="0"/>
              <a:t>[RFC3330]</a:t>
            </a:r>
            <a:r>
              <a:rPr lang="zh-CN" altLang="zh-CN" dirty="0"/>
              <a:t>。例如：</a:t>
            </a:r>
          </a:p>
          <a:p>
            <a:pPr lvl="1"/>
            <a:r>
              <a:rPr lang="en-US" altLang="zh-CN" dirty="0"/>
              <a:t>224.0.0.0</a:t>
            </a:r>
            <a:r>
              <a:rPr lang="zh-CN" altLang="zh-CN" dirty="0"/>
              <a:t>基地址（保留）</a:t>
            </a:r>
          </a:p>
          <a:p>
            <a:pPr lvl="1"/>
            <a:r>
              <a:rPr lang="en-US" altLang="zh-CN" dirty="0"/>
              <a:t>224.0.0.1</a:t>
            </a:r>
            <a:r>
              <a:rPr lang="zh-CN" altLang="zh-CN" dirty="0"/>
              <a:t>在本子网上的所有参加多播的主机和路由器</a:t>
            </a:r>
          </a:p>
          <a:p>
            <a:pPr lvl="1"/>
            <a:r>
              <a:rPr lang="en-US" altLang="zh-CN" dirty="0"/>
              <a:t>224.0.0.2</a:t>
            </a:r>
            <a:r>
              <a:rPr lang="zh-CN" altLang="zh-CN" dirty="0"/>
              <a:t>在本子网上的所有参加组播的路由器</a:t>
            </a:r>
          </a:p>
          <a:p>
            <a:pPr lvl="1"/>
            <a:r>
              <a:rPr lang="en-US" altLang="zh-CN" dirty="0"/>
              <a:t>224.0.0.3</a:t>
            </a:r>
            <a:r>
              <a:rPr lang="zh-CN" altLang="zh-CN" dirty="0"/>
              <a:t>未指派</a:t>
            </a:r>
          </a:p>
          <a:p>
            <a:pPr lvl="1"/>
            <a:r>
              <a:rPr lang="en-US" altLang="zh-CN" dirty="0"/>
              <a:t>224.0.0.4 DVMRP</a:t>
            </a:r>
            <a:r>
              <a:rPr lang="zh-CN" altLang="zh-CN" dirty="0"/>
              <a:t>路由器</a:t>
            </a:r>
          </a:p>
          <a:p>
            <a:pPr lvl="1"/>
            <a:r>
              <a:rPr lang="en-US" altLang="zh-CN" dirty="0"/>
              <a:t>…….</a:t>
            </a:r>
            <a:endParaRPr lang="zh-CN" altLang="zh-CN" dirty="0"/>
          </a:p>
          <a:p>
            <a:pPr lvl="1"/>
            <a:r>
              <a:rPr lang="en-US" altLang="zh-CN" dirty="0"/>
              <a:t>224.0.1.0</a:t>
            </a:r>
            <a:r>
              <a:rPr lang="zh-CN" altLang="zh-CN" dirty="0"/>
              <a:t>至</a:t>
            </a:r>
            <a:r>
              <a:rPr lang="en-US" altLang="zh-CN" dirty="0"/>
              <a:t>238.255.255.255</a:t>
            </a:r>
            <a:r>
              <a:rPr lang="zh-CN" altLang="zh-CN" dirty="0"/>
              <a:t>全球范围都可使用的组播地址</a:t>
            </a:r>
          </a:p>
          <a:p>
            <a:pPr lvl="1"/>
            <a:r>
              <a:rPr lang="en-US" altLang="zh-CN" dirty="0"/>
              <a:t>239.0.0.0</a:t>
            </a:r>
            <a:r>
              <a:rPr lang="zh-CN" altLang="zh-CN" dirty="0"/>
              <a:t>至</a:t>
            </a:r>
            <a:r>
              <a:rPr lang="en-US" altLang="zh-CN" dirty="0"/>
              <a:t>239.255.255.255</a:t>
            </a:r>
            <a:r>
              <a:rPr lang="zh-CN" altLang="zh-CN" dirty="0"/>
              <a:t>限制在一个组织的范围</a:t>
            </a:r>
          </a:p>
          <a:p>
            <a:endParaRPr lang="zh-CN" altLang="en-US" dirty="0"/>
          </a:p>
        </p:txBody>
      </p:sp>
    </p:spTree>
    <p:extLst>
      <p:ext uri="{BB962C8B-B14F-4D97-AF65-F5344CB8AC3E}">
        <p14:creationId xmlns:p14="http://schemas.microsoft.com/office/powerpoint/2010/main" val="207627537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7.5.3</a:t>
            </a:r>
            <a:r>
              <a:rPr lang="zh-CN" altLang="zh-CN" dirty="0"/>
              <a:t>组播</a:t>
            </a:r>
            <a:r>
              <a:rPr lang="en-US" altLang="zh-CN" dirty="0"/>
              <a:t>MAC</a:t>
            </a:r>
            <a:r>
              <a:rPr lang="zh-CN" altLang="zh-CN" dirty="0"/>
              <a:t>地址</a:t>
            </a:r>
            <a:endParaRPr lang="zh-CN" altLang="en-US" dirty="0"/>
          </a:p>
        </p:txBody>
      </p:sp>
      <p:sp>
        <p:nvSpPr>
          <p:cNvPr id="3" name="内容占位符 2"/>
          <p:cNvSpPr>
            <a:spLocks noGrp="1"/>
          </p:cNvSpPr>
          <p:nvPr>
            <p:ph idx="1"/>
          </p:nvPr>
        </p:nvSpPr>
        <p:spPr>
          <a:xfrm>
            <a:off x="415044" y="754952"/>
            <a:ext cx="8229600" cy="3240360"/>
          </a:xfrm>
        </p:spPr>
        <p:txBody>
          <a:bodyPr/>
          <a:lstStyle/>
          <a:p>
            <a:r>
              <a:rPr lang="zh-CN" altLang="zh-CN" sz="1800" dirty="0"/>
              <a:t>目标地址是组播</a:t>
            </a:r>
            <a:r>
              <a:rPr lang="en-US" altLang="zh-CN" sz="1800" dirty="0"/>
              <a:t>IP</a:t>
            </a:r>
            <a:r>
              <a:rPr lang="zh-CN" altLang="zh-CN" sz="1800" dirty="0"/>
              <a:t>地址的数据包到达以太网，就要使用组播</a:t>
            </a:r>
            <a:r>
              <a:rPr lang="en-US" altLang="zh-CN" sz="1800" dirty="0"/>
              <a:t>MAC</a:t>
            </a:r>
            <a:r>
              <a:rPr lang="zh-CN" altLang="zh-CN" sz="1800" dirty="0"/>
              <a:t>地址封装，组播</a:t>
            </a:r>
            <a:r>
              <a:rPr lang="en-US" altLang="zh-CN" sz="1800" dirty="0"/>
              <a:t>MAC</a:t>
            </a:r>
            <a:r>
              <a:rPr lang="zh-CN" altLang="zh-CN" sz="1800" dirty="0"/>
              <a:t>地址使用组播</a:t>
            </a:r>
            <a:r>
              <a:rPr lang="en-US" altLang="zh-CN" sz="1800" dirty="0"/>
              <a:t>IP</a:t>
            </a:r>
            <a:r>
              <a:rPr lang="zh-CN" altLang="zh-CN" sz="1800" dirty="0"/>
              <a:t>地址构造。</a:t>
            </a:r>
          </a:p>
          <a:p>
            <a:r>
              <a:rPr lang="zh-CN" altLang="zh-CN" sz="1800" dirty="0"/>
              <a:t>为了支持</a:t>
            </a:r>
            <a:r>
              <a:rPr lang="en-US" altLang="zh-CN" sz="1800" dirty="0"/>
              <a:t>IP </a:t>
            </a:r>
            <a:r>
              <a:rPr lang="zh-CN" altLang="zh-CN" sz="1800" dirty="0"/>
              <a:t>组播，因特网号码指派管理局</a:t>
            </a:r>
            <a:r>
              <a:rPr lang="en-US" altLang="zh-CN" sz="1800" dirty="0"/>
              <a:t>IANA</a:t>
            </a:r>
            <a:r>
              <a:rPr lang="zh-CN" altLang="zh-CN" sz="1800" dirty="0"/>
              <a:t>已经为</a:t>
            </a:r>
            <a:r>
              <a:rPr lang="en-US" altLang="zh-CN" sz="1800" dirty="0"/>
              <a:t> Ethernet</a:t>
            </a:r>
            <a:r>
              <a:rPr lang="zh-CN" altLang="zh-CN" sz="1800" dirty="0"/>
              <a:t>的</a:t>
            </a:r>
            <a:r>
              <a:rPr lang="en-US" altLang="zh-CN" sz="1800" dirty="0"/>
              <a:t>MAC</a:t>
            </a:r>
            <a:r>
              <a:rPr lang="zh-CN" altLang="zh-CN" sz="1800" dirty="0"/>
              <a:t>地址保留了一个组播地址区间：</a:t>
            </a:r>
            <a:r>
              <a:rPr lang="en-US" altLang="zh-CN" sz="1800" dirty="0"/>
              <a:t>01-00-5E-00-00-00 </a:t>
            </a:r>
            <a:r>
              <a:rPr lang="zh-CN" altLang="zh-CN" sz="1800" dirty="0"/>
              <a:t>到</a:t>
            </a:r>
            <a:r>
              <a:rPr lang="en-US" altLang="zh-CN" sz="1800" dirty="0"/>
              <a:t> 01-00-5E-7F-FF-FF</a:t>
            </a:r>
            <a:r>
              <a:rPr lang="zh-CN" altLang="zh-CN" sz="1800" dirty="0"/>
              <a:t>。如图</a:t>
            </a:r>
            <a:r>
              <a:rPr lang="en-US" altLang="zh-CN" sz="1800" dirty="0"/>
              <a:t>7-84</a:t>
            </a:r>
            <a:r>
              <a:rPr lang="zh-CN" altLang="zh-CN" sz="1800" dirty="0"/>
              <a:t>所示，组播</a:t>
            </a:r>
            <a:r>
              <a:rPr lang="en-US" altLang="zh-CN" sz="1800" dirty="0"/>
              <a:t>MAC</a:t>
            </a:r>
            <a:r>
              <a:rPr lang="zh-CN" altLang="zh-CN" sz="1800" dirty="0"/>
              <a:t>地址</a:t>
            </a:r>
            <a:r>
              <a:rPr lang="en-US" altLang="zh-CN" sz="1800" dirty="0"/>
              <a:t>48</a:t>
            </a:r>
            <a:r>
              <a:rPr lang="zh-CN" altLang="zh-CN" sz="1800" dirty="0"/>
              <a:t>位的</a:t>
            </a:r>
            <a:r>
              <a:rPr lang="en-US" altLang="zh-CN" sz="1800" dirty="0"/>
              <a:t>MAC</a:t>
            </a:r>
            <a:r>
              <a:rPr lang="zh-CN" altLang="zh-CN" sz="1800" dirty="0"/>
              <a:t>地址中的高</a:t>
            </a:r>
            <a:r>
              <a:rPr lang="en-US" altLang="zh-CN" sz="1800" dirty="0"/>
              <a:t>25</a:t>
            </a:r>
            <a:r>
              <a:rPr lang="zh-CN" altLang="zh-CN" sz="1800" dirty="0"/>
              <a:t>位是固定的，为了映射一个</a:t>
            </a:r>
            <a:r>
              <a:rPr lang="en-US" altLang="zh-CN" sz="1800" dirty="0"/>
              <a:t>IP </a:t>
            </a:r>
            <a:r>
              <a:rPr lang="zh-CN" altLang="zh-CN" sz="1800" dirty="0"/>
              <a:t>多播地址到</a:t>
            </a:r>
            <a:r>
              <a:rPr lang="en-US" altLang="zh-CN" sz="1800" dirty="0"/>
              <a:t>MAC</a:t>
            </a:r>
            <a:r>
              <a:rPr lang="zh-CN" altLang="zh-CN" sz="1800" dirty="0"/>
              <a:t>层的组播地址，</a:t>
            </a:r>
            <a:r>
              <a:rPr lang="en-US" altLang="zh-CN" sz="1800" dirty="0"/>
              <a:t>IP</a:t>
            </a:r>
            <a:r>
              <a:rPr lang="zh-CN" altLang="zh-CN" sz="1800" dirty="0"/>
              <a:t>多播地址的低</a:t>
            </a:r>
            <a:r>
              <a:rPr lang="en-US" altLang="zh-CN" sz="1800" dirty="0"/>
              <a:t>23</a:t>
            </a:r>
            <a:r>
              <a:rPr lang="zh-CN" altLang="zh-CN" sz="1800" dirty="0"/>
              <a:t>位可以直接映射为</a:t>
            </a:r>
            <a:r>
              <a:rPr lang="en-US" altLang="zh-CN" sz="1800" dirty="0"/>
              <a:t>MAC</a:t>
            </a:r>
            <a:r>
              <a:rPr lang="zh-CN" altLang="zh-CN" sz="1800" dirty="0"/>
              <a:t>层组播地址的低</a:t>
            </a:r>
            <a:r>
              <a:rPr lang="en-US" altLang="zh-CN" sz="1800" dirty="0"/>
              <a:t>23</a:t>
            </a:r>
            <a:r>
              <a:rPr lang="zh-CN" altLang="zh-CN" sz="1800" dirty="0"/>
              <a:t>位。</a:t>
            </a:r>
          </a:p>
          <a:p>
            <a:endParaRPr lang="zh-CN" altLang="en-US" dirty="0"/>
          </a:p>
        </p:txBody>
      </p:sp>
      <p:pic>
        <p:nvPicPr>
          <p:cNvPr id="4" name="图片 3"/>
          <p:cNvPicPr/>
          <p:nvPr/>
        </p:nvPicPr>
        <p:blipFill>
          <a:blip r:embed="rId2">
            <a:extLst>
              <a:ext uri="{28A0092B-C50C-407E-A947-70E740481C1C}">
                <a14:useLocalDpi xmlns:a14="http://schemas.microsoft.com/office/drawing/2010/main" val="0"/>
              </a:ext>
            </a:extLst>
          </a:blip>
          <a:srcRect/>
          <a:stretch>
            <a:fillRect/>
          </a:stretch>
        </p:blipFill>
        <p:spPr bwMode="auto">
          <a:xfrm>
            <a:off x="625210" y="3861048"/>
            <a:ext cx="7914267" cy="2458320"/>
          </a:xfrm>
          <a:prstGeom prst="rect">
            <a:avLst/>
          </a:prstGeom>
          <a:noFill/>
          <a:ln>
            <a:noFill/>
          </a:ln>
        </p:spPr>
      </p:pic>
    </p:spTree>
    <p:extLst>
      <p:ext uri="{BB962C8B-B14F-4D97-AF65-F5344CB8AC3E}">
        <p14:creationId xmlns:p14="http://schemas.microsoft.com/office/powerpoint/2010/main" val="207543631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116632"/>
            <a:ext cx="9324528" cy="490066"/>
          </a:xfrm>
        </p:spPr>
        <p:txBody>
          <a:bodyPr>
            <a:normAutofit fontScale="90000"/>
          </a:bodyPr>
          <a:lstStyle/>
          <a:p>
            <a:r>
              <a:rPr lang="zh-CN" altLang="en-US" dirty="0"/>
              <a:t>不同的组播</a:t>
            </a:r>
            <a:r>
              <a:rPr lang="en-US" altLang="zh-CN" dirty="0"/>
              <a:t>IP</a:t>
            </a:r>
            <a:r>
              <a:rPr lang="zh-CN" altLang="en-US" dirty="0"/>
              <a:t>地址可能构造出相同的多播</a:t>
            </a:r>
            <a:r>
              <a:rPr lang="en-US" altLang="zh-CN" dirty="0"/>
              <a:t>MAC</a:t>
            </a:r>
            <a:r>
              <a:rPr lang="zh-CN" altLang="en-US" dirty="0"/>
              <a:t>地址</a:t>
            </a:r>
          </a:p>
        </p:txBody>
      </p:sp>
      <p:sp>
        <p:nvSpPr>
          <p:cNvPr id="3" name="内容占位符 2"/>
          <p:cNvSpPr>
            <a:spLocks noGrp="1"/>
          </p:cNvSpPr>
          <p:nvPr>
            <p:ph idx="1"/>
          </p:nvPr>
        </p:nvSpPr>
        <p:spPr>
          <a:xfrm>
            <a:off x="423924" y="881152"/>
            <a:ext cx="8229600" cy="4525963"/>
          </a:xfrm>
        </p:spPr>
        <p:txBody>
          <a:bodyPr/>
          <a:lstStyle/>
          <a:p>
            <a:r>
              <a:rPr lang="zh-CN" altLang="zh-CN" dirty="0"/>
              <a:t>比如组播</a:t>
            </a:r>
            <a:r>
              <a:rPr lang="en-US" altLang="zh-CN" dirty="0"/>
              <a:t>IP</a:t>
            </a:r>
            <a:r>
              <a:rPr lang="zh-CN" altLang="zh-CN" dirty="0"/>
              <a:t>地址</a:t>
            </a:r>
            <a:r>
              <a:rPr lang="en-US" altLang="zh-CN" dirty="0"/>
              <a:t>224.128.64.32</a:t>
            </a:r>
            <a:r>
              <a:rPr lang="zh-CN" altLang="zh-CN" dirty="0"/>
              <a:t>，如图</a:t>
            </a:r>
            <a:r>
              <a:rPr lang="en-US" altLang="zh-CN" dirty="0"/>
              <a:t>7-85</a:t>
            </a:r>
            <a:r>
              <a:rPr lang="zh-CN" altLang="zh-CN" dirty="0"/>
              <a:t>所示，使用上面的方法构造出的</a:t>
            </a:r>
            <a:r>
              <a:rPr lang="en-US" altLang="zh-CN" dirty="0"/>
              <a:t>MAC</a:t>
            </a:r>
            <a:r>
              <a:rPr lang="zh-CN" altLang="zh-CN" dirty="0"/>
              <a:t>地址为</a:t>
            </a:r>
            <a:r>
              <a:rPr lang="en-US" altLang="zh-CN" dirty="0"/>
              <a:t>01-00-5E-00-40-20</a:t>
            </a:r>
            <a:r>
              <a:rPr lang="zh-CN" altLang="zh-CN" dirty="0"/>
              <a:t>。</a:t>
            </a:r>
          </a:p>
          <a:p>
            <a:endParaRPr lang="en-US" altLang="zh-CN" dirty="0"/>
          </a:p>
          <a:p>
            <a:endParaRPr lang="en-US" altLang="zh-CN" dirty="0"/>
          </a:p>
          <a:p>
            <a:endParaRPr lang="en-US" altLang="zh-CN" dirty="0"/>
          </a:p>
          <a:p>
            <a:r>
              <a:rPr lang="zh-CN" altLang="zh-CN" dirty="0"/>
              <a:t>组播</a:t>
            </a:r>
            <a:r>
              <a:rPr lang="en-US" altLang="zh-CN" dirty="0"/>
              <a:t>IP</a:t>
            </a:r>
            <a:r>
              <a:rPr lang="zh-CN" altLang="zh-CN" dirty="0"/>
              <a:t>地址</a:t>
            </a:r>
            <a:r>
              <a:rPr lang="en-US" altLang="zh-CN" dirty="0"/>
              <a:t>224.0.64.32</a:t>
            </a:r>
            <a:r>
              <a:rPr lang="zh-CN" altLang="zh-CN" dirty="0"/>
              <a:t>，如下图</a:t>
            </a:r>
            <a:r>
              <a:rPr lang="en-US" altLang="zh-CN" dirty="0"/>
              <a:t>7-86</a:t>
            </a:r>
            <a:r>
              <a:rPr lang="zh-CN" altLang="zh-CN" dirty="0"/>
              <a:t>所示，使用上面的方法构造出的</a:t>
            </a:r>
            <a:r>
              <a:rPr lang="en-US" altLang="zh-CN" dirty="0"/>
              <a:t>MAC</a:t>
            </a:r>
            <a:r>
              <a:rPr lang="zh-CN" altLang="zh-CN" dirty="0"/>
              <a:t>地址也为</a:t>
            </a:r>
            <a:r>
              <a:rPr lang="en-US" altLang="zh-CN" dirty="0"/>
              <a:t>01-00-5E-00-40-20</a:t>
            </a:r>
            <a:r>
              <a:rPr lang="zh-CN" altLang="zh-CN" dirty="0"/>
              <a:t>。</a:t>
            </a:r>
          </a:p>
          <a:p>
            <a:endParaRPr lang="zh-CN" altLang="en-US" dirty="0"/>
          </a:p>
        </p:txBody>
      </p:sp>
      <p:pic>
        <p:nvPicPr>
          <p:cNvPr id="4" name="图片 3"/>
          <p:cNvPicPr/>
          <p:nvPr/>
        </p:nvPicPr>
        <p:blipFill>
          <a:blip r:embed="rId2">
            <a:extLst>
              <a:ext uri="{28A0092B-C50C-407E-A947-70E740481C1C}">
                <a14:useLocalDpi xmlns:a14="http://schemas.microsoft.com/office/drawing/2010/main" val="0"/>
              </a:ext>
            </a:extLst>
          </a:blip>
          <a:srcRect/>
          <a:stretch>
            <a:fillRect/>
          </a:stretch>
        </p:blipFill>
        <p:spPr bwMode="auto">
          <a:xfrm>
            <a:off x="791828" y="1956519"/>
            <a:ext cx="7488832" cy="1577841"/>
          </a:xfrm>
          <a:prstGeom prst="rect">
            <a:avLst/>
          </a:prstGeom>
          <a:noFill/>
          <a:ln>
            <a:noFill/>
          </a:ln>
        </p:spPr>
      </p:pic>
      <p:pic>
        <p:nvPicPr>
          <p:cNvPr id="5" name="图片 4"/>
          <p:cNvPicPr/>
          <p:nvPr/>
        </p:nvPicPr>
        <p:blipFill>
          <a:blip r:embed="rId3">
            <a:extLst>
              <a:ext uri="{28A0092B-C50C-407E-A947-70E740481C1C}">
                <a14:useLocalDpi xmlns:a14="http://schemas.microsoft.com/office/drawing/2010/main" val="0"/>
              </a:ext>
            </a:extLst>
          </a:blip>
          <a:srcRect/>
          <a:stretch>
            <a:fillRect/>
          </a:stretch>
        </p:blipFill>
        <p:spPr bwMode="auto">
          <a:xfrm>
            <a:off x="804652" y="4629270"/>
            <a:ext cx="7848872" cy="1556792"/>
          </a:xfrm>
          <a:prstGeom prst="rect">
            <a:avLst/>
          </a:prstGeom>
          <a:noFill/>
          <a:ln>
            <a:noFill/>
          </a:ln>
        </p:spPr>
      </p:pic>
    </p:spTree>
    <p:extLst>
      <p:ext uri="{BB962C8B-B14F-4D97-AF65-F5344CB8AC3E}">
        <p14:creationId xmlns:p14="http://schemas.microsoft.com/office/powerpoint/2010/main" val="350346627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504" y="188640"/>
            <a:ext cx="8229600" cy="490066"/>
          </a:xfrm>
        </p:spPr>
        <p:txBody>
          <a:bodyPr>
            <a:normAutofit fontScale="90000"/>
          </a:bodyPr>
          <a:lstStyle/>
          <a:p>
            <a:r>
              <a:rPr lang="en-US" altLang="zh-CN" dirty="0"/>
              <a:t>7.5.4</a:t>
            </a:r>
            <a:r>
              <a:rPr lang="zh-CN" altLang="zh-CN" dirty="0"/>
              <a:t>组播管理协议（</a:t>
            </a:r>
            <a:r>
              <a:rPr lang="en-US" altLang="zh-CN" dirty="0"/>
              <a:t>IGMP</a:t>
            </a:r>
            <a:r>
              <a:rPr lang="zh-CN" altLang="zh-CN" dirty="0"/>
              <a:t>）</a:t>
            </a:r>
            <a:endParaRPr lang="zh-CN" altLang="en-US" dirty="0"/>
          </a:p>
        </p:txBody>
      </p:sp>
      <p:pic>
        <p:nvPicPr>
          <p:cNvPr id="4" name="内容占位符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1889448"/>
            <a:ext cx="9132262" cy="4968552"/>
          </a:xfrm>
          <a:prstGeom prst="rect">
            <a:avLst/>
          </a:prstGeom>
          <a:noFill/>
          <a:ln>
            <a:noFill/>
          </a:ln>
        </p:spPr>
      </p:pic>
      <p:sp>
        <p:nvSpPr>
          <p:cNvPr id="5" name="矩形 4"/>
          <p:cNvSpPr/>
          <p:nvPr/>
        </p:nvSpPr>
        <p:spPr>
          <a:xfrm>
            <a:off x="2051720" y="836712"/>
            <a:ext cx="7048872" cy="1620957"/>
          </a:xfrm>
          <a:prstGeom prst="rect">
            <a:avLst/>
          </a:prstGeom>
        </p:spPr>
        <p:txBody>
          <a:bodyPr wrap="square">
            <a:spAutoFit/>
          </a:bodyPr>
          <a:lstStyle/>
          <a:p>
            <a:pPr indent="266700">
              <a:lnSpc>
                <a:spcPts val="1560"/>
              </a:lnSpc>
              <a:spcBef>
                <a:spcPts val="600"/>
              </a:spcBef>
              <a:spcAft>
                <a:spcPts val="600"/>
              </a:spcAft>
              <a:tabLst>
                <a:tab pos="5105400" algn="l"/>
              </a:tabLst>
            </a:pPr>
            <a:r>
              <a:rPr lang="en-US" altLang="zh-CN" kern="100" dirty="0">
                <a:latin typeface="Calibri" panose="020F0502020204030204" pitchFamily="34" charset="0"/>
                <a:cs typeface="Times New Roman" panose="02020603050405020304" pitchFamily="18" charset="0"/>
              </a:rPr>
              <a:t>IGMP</a:t>
            </a:r>
            <a:r>
              <a:rPr lang="zh-CN" altLang="zh-CN" kern="100" dirty="0">
                <a:latin typeface="Calibri" panose="020F0502020204030204" pitchFamily="34" charset="0"/>
                <a:cs typeface="Times New Roman" panose="02020603050405020304" pitchFamily="18" charset="0"/>
              </a:rPr>
              <a:t>实现如下双向的功能：</a:t>
            </a:r>
          </a:p>
          <a:p>
            <a:pPr marL="342900" lvl="0" indent="-342900">
              <a:lnSpc>
                <a:spcPct val="150000"/>
              </a:lnSpc>
              <a:spcAft>
                <a:spcPts val="0"/>
              </a:spcAft>
              <a:buFont typeface="+mj-lt"/>
              <a:buAutoNum type="arabicPeriod"/>
            </a:pPr>
            <a:r>
              <a:rPr lang="zh-CN" altLang="zh-CN" dirty="0">
                <a:latin typeface="Calibri" panose="020F0502020204030204" pitchFamily="34" charset="0"/>
                <a:ea typeface="新宋体" panose="02010609030101010101" pitchFamily="49" charset="-122"/>
                <a:cs typeface="Times New Roman" panose="02020603050405020304" pitchFamily="18" charset="0"/>
              </a:rPr>
              <a:t>主机通过</a:t>
            </a:r>
            <a:r>
              <a:rPr lang="en-US" altLang="zh-CN" dirty="0">
                <a:latin typeface="Calibri" panose="020F0502020204030204" pitchFamily="34" charset="0"/>
                <a:ea typeface="新宋体" panose="02010609030101010101" pitchFamily="49" charset="-122"/>
                <a:cs typeface="Times New Roman" panose="02020603050405020304" pitchFamily="18" charset="0"/>
              </a:rPr>
              <a:t>IGMP</a:t>
            </a:r>
            <a:r>
              <a:rPr lang="zh-CN" altLang="zh-CN" dirty="0">
                <a:latin typeface="Calibri" panose="020F0502020204030204" pitchFamily="34" charset="0"/>
                <a:ea typeface="新宋体" panose="02010609030101010101" pitchFamily="49" charset="-122"/>
                <a:cs typeface="Times New Roman" panose="02020603050405020304" pitchFamily="18" charset="0"/>
              </a:rPr>
              <a:t>通知路由器希望接收或离开某个特定组播组的信息。</a:t>
            </a:r>
          </a:p>
          <a:p>
            <a:pPr marL="342900" lvl="0" indent="-342900">
              <a:lnSpc>
                <a:spcPct val="150000"/>
              </a:lnSpc>
              <a:spcAft>
                <a:spcPts val="0"/>
              </a:spcAft>
              <a:buFont typeface="+mj-lt"/>
              <a:buAutoNum type="arabicPeriod"/>
            </a:pPr>
            <a:r>
              <a:rPr lang="zh-CN" altLang="zh-CN" dirty="0">
                <a:latin typeface="Calibri" panose="020F0502020204030204" pitchFamily="34" charset="0"/>
                <a:ea typeface="新宋体" panose="02010609030101010101" pitchFamily="49" charset="-122"/>
                <a:cs typeface="Times New Roman" panose="02020603050405020304" pitchFamily="18" charset="0"/>
              </a:rPr>
              <a:t>路由器通过</a:t>
            </a:r>
            <a:r>
              <a:rPr lang="en-US" altLang="zh-CN" dirty="0">
                <a:latin typeface="Calibri" panose="020F0502020204030204" pitchFamily="34" charset="0"/>
                <a:ea typeface="新宋体" panose="02010609030101010101" pitchFamily="49" charset="-122"/>
                <a:cs typeface="Times New Roman" panose="02020603050405020304" pitchFamily="18" charset="0"/>
              </a:rPr>
              <a:t>IGMP</a:t>
            </a:r>
            <a:r>
              <a:rPr lang="zh-CN" altLang="zh-CN" dirty="0">
                <a:latin typeface="Calibri" panose="020F0502020204030204" pitchFamily="34" charset="0"/>
                <a:ea typeface="新宋体" panose="02010609030101010101" pitchFamily="49" charset="-122"/>
                <a:cs typeface="Times New Roman" panose="02020603050405020304" pitchFamily="18" charset="0"/>
              </a:rPr>
              <a:t>周期性地查询局域网内的组播组成员是否处于活动状态，实现所连网段组成员关系的收集与维护。</a:t>
            </a:r>
            <a:endParaRPr lang="zh-CN" altLang="zh-CN" sz="1800" dirty="0">
              <a:effectLst/>
              <a:latin typeface="Calibri" panose="020F0502020204030204" pitchFamily="34" charset="0"/>
              <a:ea typeface="新宋体" panose="02010609030101010101" pitchFamily="49" charset="-122"/>
              <a:cs typeface="Times New Roman" panose="02020603050405020304" pitchFamily="18" charset="0"/>
            </a:endParaRPr>
          </a:p>
        </p:txBody>
      </p:sp>
    </p:spTree>
    <p:extLst>
      <p:ext uri="{BB962C8B-B14F-4D97-AF65-F5344CB8AC3E}">
        <p14:creationId xmlns:p14="http://schemas.microsoft.com/office/powerpoint/2010/main" val="18728626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7.1.2</a:t>
            </a:r>
            <a:r>
              <a:rPr lang="zh-CN" altLang="zh-CN" dirty="0"/>
              <a:t>网络层首部格式</a:t>
            </a:r>
            <a:endParaRPr lang="zh-CN" altLang="en-US" dirty="0"/>
          </a:p>
        </p:txBody>
      </p:sp>
      <p:sp>
        <p:nvSpPr>
          <p:cNvPr id="3" name="内容占位符 2"/>
          <p:cNvSpPr>
            <a:spLocks noGrp="1"/>
          </p:cNvSpPr>
          <p:nvPr>
            <p:ph idx="1"/>
          </p:nvPr>
        </p:nvSpPr>
        <p:spPr>
          <a:xfrm>
            <a:off x="313184" y="836712"/>
            <a:ext cx="8229600" cy="4525963"/>
          </a:xfrm>
        </p:spPr>
        <p:txBody>
          <a:bodyPr/>
          <a:lstStyle/>
          <a:p>
            <a:r>
              <a:rPr lang="en-US" altLang="zh-CN" dirty="0"/>
              <a:t>IP</a:t>
            </a:r>
            <a:r>
              <a:rPr lang="zh-CN" altLang="zh-CN" dirty="0"/>
              <a:t>数据包首部的格式能够说明</a:t>
            </a:r>
            <a:r>
              <a:rPr lang="en-US" altLang="zh-CN" dirty="0"/>
              <a:t>IP</a:t>
            </a:r>
            <a:r>
              <a:rPr lang="zh-CN" altLang="zh-CN" dirty="0"/>
              <a:t>协议都具有什么功能。</a:t>
            </a:r>
            <a:r>
              <a:rPr lang="en-US" altLang="zh-CN" dirty="0"/>
              <a:t> </a:t>
            </a:r>
            <a:endParaRPr lang="zh-CN" altLang="zh-CN" dirty="0"/>
          </a:p>
          <a:p>
            <a:r>
              <a:rPr lang="en-US" altLang="zh-CN" dirty="0"/>
              <a:t>IP</a:t>
            </a:r>
            <a:r>
              <a:rPr lang="zh-CN" altLang="zh-CN" dirty="0"/>
              <a:t>数据包由首部和数据两部分组成。首部的前一部分是固定长度，共</a:t>
            </a:r>
            <a:r>
              <a:rPr lang="en-US" altLang="zh-CN" dirty="0"/>
              <a:t>20</a:t>
            </a:r>
            <a:r>
              <a:rPr lang="zh-CN" altLang="zh-CN" dirty="0"/>
              <a:t>个字节，是所有</a:t>
            </a:r>
            <a:r>
              <a:rPr lang="en-US" altLang="zh-CN" dirty="0"/>
              <a:t>IP</a:t>
            </a:r>
            <a:r>
              <a:rPr lang="zh-CN" altLang="zh-CN" dirty="0"/>
              <a:t>数据包必须有的。在首部的固定部分的后面是一些可选字段，其长度是可变的。</a:t>
            </a:r>
          </a:p>
          <a:p>
            <a:endParaRPr lang="zh-CN" altLang="en-US" dirty="0"/>
          </a:p>
        </p:txBody>
      </p:sp>
      <p:pic>
        <p:nvPicPr>
          <p:cNvPr id="4" name="图片 3"/>
          <p:cNvPicPr/>
          <p:nvPr/>
        </p:nvPicPr>
        <p:blipFill>
          <a:blip r:embed="rId2">
            <a:extLst>
              <a:ext uri="{28A0092B-C50C-407E-A947-70E740481C1C}">
                <a14:useLocalDpi xmlns:a14="http://schemas.microsoft.com/office/drawing/2010/main" val="0"/>
              </a:ext>
            </a:extLst>
          </a:blip>
          <a:srcRect/>
          <a:stretch>
            <a:fillRect/>
          </a:stretch>
        </p:blipFill>
        <p:spPr bwMode="auto">
          <a:xfrm>
            <a:off x="32001" y="2996952"/>
            <a:ext cx="8640960" cy="3356196"/>
          </a:xfrm>
          <a:prstGeom prst="rect">
            <a:avLst/>
          </a:prstGeom>
          <a:noFill/>
          <a:ln>
            <a:noFill/>
          </a:ln>
        </p:spPr>
      </p:pic>
    </p:spTree>
    <p:extLst>
      <p:ext uri="{BB962C8B-B14F-4D97-AF65-F5344CB8AC3E}">
        <p14:creationId xmlns:p14="http://schemas.microsoft.com/office/powerpoint/2010/main" val="98604582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7.6</a:t>
            </a:r>
            <a:r>
              <a:rPr lang="zh-CN" altLang="zh-CN" dirty="0"/>
              <a:t>实战：跨网段观看组播视频</a:t>
            </a:r>
            <a:endParaRPr lang="zh-CN" altLang="en-US" dirty="0"/>
          </a:p>
        </p:txBody>
      </p:sp>
      <p:sp>
        <p:nvSpPr>
          <p:cNvPr id="3" name="内容占位符 2"/>
          <p:cNvSpPr>
            <a:spLocks noGrp="1"/>
          </p:cNvSpPr>
          <p:nvPr>
            <p:ph idx="1"/>
          </p:nvPr>
        </p:nvSpPr>
        <p:spPr/>
        <p:txBody>
          <a:bodyPr/>
          <a:lstStyle/>
          <a:p>
            <a:r>
              <a:rPr lang="en-US" altLang="zh-CN" b="1" dirty="0"/>
              <a:t>7.6.1</a:t>
            </a:r>
            <a:r>
              <a:rPr lang="zh-CN" altLang="zh-CN" b="1" dirty="0"/>
              <a:t>搭建流媒体服务器</a:t>
            </a:r>
          </a:p>
          <a:p>
            <a:r>
              <a:rPr lang="en-US" altLang="zh-CN" b="1" dirty="0"/>
              <a:t>7.6.2</a:t>
            </a:r>
            <a:r>
              <a:rPr lang="zh-CN" altLang="zh-CN" b="1" dirty="0"/>
              <a:t>点播视频</a:t>
            </a:r>
          </a:p>
          <a:p>
            <a:r>
              <a:rPr lang="en-US" altLang="zh-CN" b="1" dirty="0"/>
              <a:t>7.6.3</a:t>
            </a:r>
            <a:r>
              <a:rPr lang="zh-CN" altLang="zh-CN" b="1" dirty="0"/>
              <a:t>访问多播视频</a:t>
            </a:r>
          </a:p>
          <a:p>
            <a:r>
              <a:rPr lang="en-US" altLang="zh-CN" b="1" dirty="0"/>
              <a:t>7.6.4</a:t>
            </a:r>
            <a:r>
              <a:rPr lang="zh-CN" altLang="zh-CN" b="1" dirty="0"/>
              <a:t>跨网段多播</a:t>
            </a:r>
          </a:p>
          <a:p>
            <a:endParaRPr lang="zh-CN" altLang="en-US" dirty="0"/>
          </a:p>
        </p:txBody>
      </p:sp>
      <p:pic>
        <p:nvPicPr>
          <p:cNvPr id="4" name="图片 3"/>
          <p:cNvPicPr/>
          <p:nvPr/>
        </p:nvPicPr>
        <p:blipFill>
          <a:blip r:embed="rId2">
            <a:extLst>
              <a:ext uri="{28A0092B-C50C-407E-A947-70E740481C1C}">
                <a14:useLocalDpi xmlns:a14="http://schemas.microsoft.com/office/drawing/2010/main" val="0"/>
              </a:ext>
            </a:extLst>
          </a:blip>
          <a:srcRect/>
          <a:stretch>
            <a:fillRect/>
          </a:stretch>
        </p:blipFill>
        <p:spPr bwMode="auto">
          <a:xfrm>
            <a:off x="477888" y="3933056"/>
            <a:ext cx="8414592" cy="2235697"/>
          </a:xfrm>
          <a:prstGeom prst="rect">
            <a:avLst/>
          </a:prstGeom>
          <a:noFill/>
          <a:ln>
            <a:noFill/>
          </a:ln>
        </p:spPr>
      </p:pic>
    </p:spTree>
    <p:extLst>
      <p:ext uri="{BB962C8B-B14F-4D97-AF65-F5344CB8AC3E}">
        <p14:creationId xmlns:p14="http://schemas.microsoft.com/office/powerpoint/2010/main" val="272426340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7.6.4</a:t>
            </a:r>
            <a:r>
              <a:rPr lang="zh-CN" altLang="zh-CN" dirty="0"/>
              <a:t>跨网段多播</a:t>
            </a:r>
            <a:endParaRPr lang="zh-CN" altLang="en-US" dirty="0"/>
          </a:p>
        </p:txBody>
      </p:sp>
      <p:sp>
        <p:nvSpPr>
          <p:cNvPr id="3" name="内容占位符 2"/>
          <p:cNvSpPr>
            <a:spLocks noGrp="1"/>
          </p:cNvSpPr>
          <p:nvPr>
            <p:ph idx="1"/>
          </p:nvPr>
        </p:nvSpPr>
        <p:spPr>
          <a:xfrm>
            <a:off x="395536" y="1124744"/>
            <a:ext cx="8229600" cy="5544616"/>
          </a:xfrm>
        </p:spPr>
        <p:txBody>
          <a:bodyPr>
            <a:normAutofit fontScale="77500" lnSpcReduction="20000"/>
          </a:bodyPr>
          <a:lstStyle/>
          <a:p>
            <a:r>
              <a:rPr lang="en-US" altLang="zh-CN" dirty="0"/>
              <a:t>R2#debug </a:t>
            </a:r>
            <a:r>
              <a:rPr lang="en-US" altLang="zh-CN" dirty="0" err="1"/>
              <a:t>ip</a:t>
            </a:r>
            <a:r>
              <a:rPr lang="en-US" altLang="zh-CN" dirty="0"/>
              <a:t> </a:t>
            </a:r>
            <a:r>
              <a:rPr lang="en-US" altLang="zh-CN" dirty="0" err="1"/>
              <a:t>igmp</a:t>
            </a:r>
            <a:endParaRPr lang="zh-CN" altLang="zh-CN" dirty="0"/>
          </a:p>
          <a:p>
            <a:r>
              <a:rPr lang="en-US" altLang="zh-CN" dirty="0"/>
              <a:t>*Mar  1 01:04:38.235: IGMP(0): Received Group record for group 239.192.44.166, mode 2 from 192.168.80.111 for 0 sources</a:t>
            </a:r>
            <a:endParaRPr lang="zh-CN" altLang="zh-CN" dirty="0"/>
          </a:p>
          <a:p>
            <a:r>
              <a:rPr lang="en-US" altLang="zh-CN" dirty="0"/>
              <a:t>*Mar  1 01:04:38.239: IGMP(0): WAVL Insert group: 239.192.44.166 interface: FastEthernet0/0Successful</a:t>
            </a:r>
            <a:endParaRPr lang="zh-CN" altLang="zh-CN" dirty="0"/>
          </a:p>
          <a:p>
            <a:r>
              <a:rPr lang="en-US" altLang="zh-CN" dirty="0"/>
              <a:t>*Mar  1 01:04:38.239: IGMP(0): Switching to EXCLUDE mode for 239.192.44.166 on FastEthernet0/0</a:t>
            </a:r>
            <a:endParaRPr lang="zh-CN" altLang="zh-CN" dirty="0"/>
          </a:p>
          <a:p>
            <a:r>
              <a:rPr lang="en-US" altLang="zh-CN" dirty="0"/>
              <a:t>*Mar  1 01:05:06.487: IGMP(0): Send v2 general Query on FastEthernet0/0</a:t>
            </a:r>
            <a:endParaRPr lang="zh-CN" altLang="zh-CN" dirty="0"/>
          </a:p>
          <a:p>
            <a:r>
              <a:rPr lang="en-US" altLang="zh-CN" dirty="0"/>
              <a:t>*Mar  1 01:05:16.111: IGMP(0): Received v2 Report on FastEthernet0/0 from 192.168.80.111 for 239.192.44.166</a:t>
            </a:r>
            <a:endParaRPr lang="zh-CN" altLang="zh-CN" dirty="0"/>
          </a:p>
          <a:p>
            <a:r>
              <a:rPr lang="en-US" altLang="zh-CN" dirty="0"/>
              <a:t>*Mar  1 01:06:11.115: IGMP(0): Received Leave from 192.168.80.111 (FastEthernet0/0) for 239.192.44.166</a:t>
            </a:r>
            <a:endParaRPr lang="zh-CN" altLang="zh-CN" dirty="0"/>
          </a:p>
          <a:p>
            <a:r>
              <a:rPr lang="en-US" altLang="zh-CN" dirty="0"/>
              <a:t>*Mar  1 01:06:11.119: IGMP(0): Send v2 Query on FastEthernet0/0 for group 239.192.44.166</a:t>
            </a:r>
            <a:endParaRPr lang="zh-CN" altLang="zh-CN" dirty="0"/>
          </a:p>
          <a:p>
            <a:endParaRPr lang="zh-CN" altLang="en-US" dirty="0"/>
          </a:p>
        </p:txBody>
      </p:sp>
    </p:spTree>
    <p:extLst>
      <p:ext uri="{BB962C8B-B14F-4D97-AF65-F5344CB8AC3E}">
        <p14:creationId xmlns:p14="http://schemas.microsoft.com/office/powerpoint/2010/main" val="17876137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zh-CN" dirty="0"/>
              <a:t>网络层首部固定部分各个字段</a:t>
            </a:r>
            <a:r>
              <a:rPr lang="en-US" altLang="zh-CN" dirty="0"/>
              <a:t>(1)</a:t>
            </a:r>
            <a:endParaRPr lang="zh-CN" altLang="en-US" dirty="0"/>
          </a:p>
        </p:txBody>
      </p:sp>
      <p:sp>
        <p:nvSpPr>
          <p:cNvPr id="3" name="内容占位符 2"/>
          <p:cNvSpPr>
            <a:spLocks noGrp="1"/>
          </p:cNvSpPr>
          <p:nvPr>
            <p:ph idx="1"/>
          </p:nvPr>
        </p:nvSpPr>
        <p:spPr>
          <a:xfrm>
            <a:off x="323528" y="980728"/>
            <a:ext cx="8229600" cy="5688632"/>
          </a:xfrm>
        </p:spPr>
        <p:txBody>
          <a:bodyPr>
            <a:normAutofit lnSpcReduction="10000"/>
          </a:bodyPr>
          <a:lstStyle/>
          <a:p>
            <a:r>
              <a:rPr lang="zh-CN" altLang="zh-CN" dirty="0"/>
              <a:t>（</a:t>
            </a:r>
            <a:r>
              <a:rPr lang="en-US" altLang="zh-CN" dirty="0"/>
              <a:t>1</a:t>
            </a:r>
            <a:r>
              <a:rPr lang="zh-CN" altLang="zh-CN" dirty="0"/>
              <a:t>）版本 占</a:t>
            </a:r>
            <a:r>
              <a:rPr lang="en-US" altLang="zh-CN" dirty="0"/>
              <a:t>4</a:t>
            </a:r>
            <a:r>
              <a:rPr lang="zh-CN" altLang="zh-CN" dirty="0"/>
              <a:t>位，指</a:t>
            </a:r>
            <a:r>
              <a:rPr lang="en-US" altLang="zh-CN" dirty="0"/>
              <a:t>IP</a:t>
            </a:r>
            <a:r>
              <a:rPr lang="zh-CN" altLang="zh-CN" dirty="0"/>
              <a:t>协议的版本。</a:t>
            </a:r>
            <a:r>
              <a:rPr lang="en-US" altLang="zh-CN" dirty="0"/>
              <a:t>IP</a:t>
            </a:r>
            <a:r>
              <a:rPr lang="zh-CN" altLang="zh-CN" dirty="0"/>
              <a:t>协议目前有两个版本</a:t>
            </a:r>
            <a:r>
              <a:rPr lang="en-US" altLang="zh-CN" dirty="0"/>
              <a:t>IPv4</a:t>
            </a:r>
            <a:r>
              <a:rPr lang="zh-CN" altLang="zh-CN" dirty="0"/>
              <a:t>和</a:t>
            </a:r>
            <a:r>
              <a:rPr lang="en-US" altLang="zh-CN" dirty="0"/>
              <a:t>IPv6</a:t>
            </a:r>
            <a:r>
              <a:rPr lang="zh-CN" altLang="zh-CN" dirty="0"/>
              <a:t>。通信双方使用的</a:t>
            </a:r>
            <a:r>
              <a:rPr lang="en-US" altLang="zh-CN" dirty="0"/>
              <a:t>IP</a:t>
            </a:r>
            <a:r>
              <a:rPr lang="zh-CN" altLang="zh-CN" dirty="0"/>
              <a:t>协议版本必须一致。目前广泛使用的</a:t>
            </a:r>
            <a:r>
              <a:rPr lang="en-US" altLang="zh-CN" dirty="0"/>
              <a:t>IP</a:t>
            </a:r>
            <a:r>
              <a:rPr lang="zh-CN" altLang="zh-CN" dirty="0"/>
              <a:t>协议版本号为</a:t>
            </a:r>
            <a:r>
              <a:rPr lang="en-US" altLang="zh-CN" dirty="0"/>
              <a:t>4</a:t>
            </a:r>
            <a:r>
              <a:rPr lang="zh-CN" altLang="zh-CN" dirty="0"/>
              <a:t>（即</a:t>
            </a:r>
            <a:r>
              <a:rPr lang="en-US" altLang="zh-CN" dirty="0"/>
              <a:t>IPv4</a:t>
            </a:r>
            <a:r>
              <a:rPr lang="zh-CN" altLang="zh-CN" dirty="0"/>
              <a:t>）。</a:t>
            </a:r>
          </a:p>
          <a:p>
            <a:r>
              <a:rPr lang="zh-CN" altLang="zh-CN" dirty="0"/>
              <a:t>（</a:t>
            </a:r>
            <a:r>
              <a:rPr lang="en-US" altLang="zh-CN" dirty="0"/>
              <a:t>2</a:t>
            </a:r>
            <a:r>
              <a:rPr lang="zh-CN" altLang="zh-CN" dirty="0"/>
              <a:t>）首部长度 占</a:t>
            </a:r>
            <a:r>
              <a:rPr lang="en-US" altLang="zh-CN" dirty="0"/>
              <a:t>4</a:t>
            </a:r>
            <a:r>
              <a:rPr lang="zh-CN" altLang="zh-CN" dirty="0"/>
              <a:t>位，可表示的最大十进制数值是</a:t>
            </a:r>
            <a:r>
              <a:rPr lang="en-US" altLang="zh-CN" dirty="0"/>
              <a:t>15</a:t>
            </a:r>
            <a:r>
              <a:rPr lang="zh-CN" altLang="zh-CN" dirty="0"/>
              <a:t>。请注意，这个字段所表示数的单位是</a:t>
            </a:r>
            <a:r>
              <a:rPr lang="en-US" altLang="zh-CN" dirty="0"/>
              <a:t>32</a:t>
            </a:r>
            <a:r>
              <a:rPr lang="zh-CN" altLang="zh-CN" dirty="0"/>
              <a:t>位二进制数（即</a:t>
            </a:r>
            <a:r>
              <a:rPr lang="en-US" altLang="zh-CN" dirty="0"/>
              <a:t>4</a:t>
            </a:r>
            <a:r>
              <a:rPr lang="zh-CN" altLang="zh-CN" dirty="0"/>
              <a:t>个字节），因此，当</a:t>
            </a:r>
            <a:r>
              <a:rPr lang="en-US" altLang="zh-CN" dirty="0"/>
              <a:t>IP</a:t>
            </a:r>
            <a:r>
              <a:rPr lang="zh-CN" altLang="zh-CN" dirty="0"/>
              <a:t>的首部长度为</a:t>
            </a:r>
            <a:r>
              <a:rPr lang="en-US" altLang="zh-CN" dirty="0"/>
              <a:t>1111</a:t>
            </a:r>
            <a:r>
              <a:rPr lang="zh-CN" altLang="zh-CN" dirty="0"/>
              <a:t>时（即十进制的</a:t>
            </a:r>
            <a:r>
              <a:rPr lang="en-US" altLang="zh-CN" dirty="0"/>
              <a:t>15</a:t>
            </a:r>
            <a:r>
              <a:rPr lang="zh-CN" altLang="zh-CN" dirty="0"/>
              <a:t>），首部长度就达到</a:t>
            </a:r>
            <a:r>
              <a:rPr lang="en-US" altLang="zh-CN" dirty="0"/>
              <a:t>60</a:t>
            </a:r>
            <a:r>
              <a:rPr lang="zh-CN" altLang="zh-CN" dirty="0"/>
              <a:t>字节。</a:t>
            </a:r>
            <a:r>
              <a:rPr lang="en-US" altLang="zh-CN" dirty="0"/>
              <a:t> </a:t>
            </a:r>
          </a:p>
          <a:p>
            <a:r>
              <a:rPr lang="zh-CN" altLang="zh-CN" dirty="0"/>
              <a:t>（</a:t>
            </a:r>
            <a:r>
              <a:rPr lang="en-US" altLang="zh-CN" dirty="0"/>
              <a:t>3</a:t>
            </a:r>
            <a:r>
              <a:rPr lang="zh-CN" altLang="zh-CN" dirty="0"/>
              <a:t>）区分服务　占</a:t>
            </a:r>
            <a:r>
              <a:rPr lang="en-US" altLang="zh-CN" dirty="0"/>
              <a:t>8</a:t>
            </a:r>
            <a:r>
              <a:rPr lang="zh-CN" altLang="zh-CN" dirty="0"/>
              <a:t>位，配置计算机给特定应用程序的数据包添加一个标志，然后再配置网络中的路由器优先转发这些带标志的数据包，在网络带宽比较紧张的情况下，也能确保这种应用的带宽有保障，这就是区分服务，为这种服务确保服务质量（</a:t>
            </a:r>
            <a:r>
              <a:rPr lang="en-US" altLang="zh-CN" dirty="0"/>
              <a:t>Quality of Service</a:t>
            </a:r>
            <a:r>
              <a:rPr lang="zh-CN" altLang="zh-CN" dirty="0"/>
              <a:t>，</a:t>
            </a:r>
            <a:r>
              <a:rPr lang="en-US" altLang="zh-CN" dirty="0" err="1"/>
              <a:t>QoS</a:t>
            </a:r>
            <a:r>
              <a:rPr lang="zh-CN" altLang="zh-CN" dirty="0"/>
              <a:t>）。</a:t>
            </a:r>
            <a:endParaRPr lang="en-US" altLang="zh-CN" dirty="0"/>
          </a:p>
          <a:p>
            <a:endParaRPr lang="zh-CN" altLang="en-US" dirty="0"/>
          </a:p>
        </p:txBody>
      </p:sp>
    </p:spTree>
    <p:extLst>
      <p:ext uri="{BB962C8B-B14F-4D97-AF65-F5344CB8AC3E}">
        <p14:creationId xmlns:p14="http://schemas.microsoft.com/office/powerpoint/2010/main" val="10829879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zh-CN" dirty="0"/>
              <a:t>网络层首部固定部分各个字段</a:t>
            </a:r>
            <a:r>
              <a:rPr lang="en-US" altLang="zh-CN" dirty="0"/>
              <a:t>(2)</a:t>
            </a:r>
            <a:endParaRPr lang="zh-CN" altLang="en-US" dirty="0"/>
          </a:p>
        </p:txBody>
      </p:sp>
      <p:sp>
        <p:nvSpPr>
          <p:cNvPr id="3" name="内容占位符 2"/>
          <p:cNvSpPr>
            <a:spLocks noGrp="1"/>
          </p:cNvSpPr>
          <p:nvPr>
            <p:ph idx="1"/>
          </p:nvPr>
        </p:nvSpPr>
        <p:spPr>
          <a:xfrm>
            <a:off x="392466" y="908720"/>
            <a:ext cx="8229600" cy="4525963"/>
          </a:xfrm>
        </p:spPr>
        <p:txBody>
          <a:bodyPr/>
          <a:lstStyle/>
          <a:p>
            <a:r>
              <a:rPr lang="zh-CN" altLang="zh-CN" dirty="0"/>
              <a:t>（</a:t>
            </a:r>
            <a:r>
              <a:rPr lang="en-US" altLang="zh-CN" dirty="0"/>
              <a:t>4</a:t>
            </a:r>
            <a:r>
              <a:rPr lang="zh-CN" altLang="zh-CN" dirty="0"/>
              <a:t>）总长度  总长度指</a:t>
            </a:r>
            <a:r>
              <a:rPr lang="en-US" altLang="zh-CN" dirty="0"/>
              <a:t>IP</a:t>
            </a:r>
            <a:r>
              <a:rPr lang="zh-CN" altLang="zh-CN" dirty="0"/>
              <a:t>首部和数据之和的长度，也就是数据包的长度，单位为字节。总长度字段为</a:t>
            </a:r>
            <a:r>
              <a:rPr lang="en-US" altLang="zh-CN" dirty="0"/>
              <a:t>16</a:t>
            </a:r>
            <a:r>
              <a:rPr lang="zh-CN" altLang="zh-CN" dirty="0"/>
              <a:t>位，因此数据包的最大长度为</a:t>
            </a:r>
            <a:r>
              <a:rPr lang="en-US" altLang="zh-CN" dirty="0"/>
              <a:t>2</a:t>
            </a:r>
            <a:r>
              <a:rPr lang="en-US" altLang="zh-CN" baseline="30000" dirty="0"/>
              <a:t>16</a:t>
            </a:r>
            <a:r>
              <a:rPr lang="en-US" altLang="zh-CN" dirty="0"/>
              <a:t>-1=65535</a:t>
            </a:r>
            <a:r>
              <a:rPr lang="zh-CN" altLang="zh-CN" dirty="0"/>
              <a:t>字节。实际上传输这样长的数据包在现实中是极少遇到的。</a:t>
            </a:r>
          </a:p>
          <a:p>
            <a:endParaRPr lang="zh-CN" altLang="en-US" dirty="0"/>
          </a:p>
        </p:txBody>
      </p:sp>
      <p:pic>
        <p:nvPicPr>
          <p:cNvPr id="4" name="图片 3"/>
          <p:cNvPicPr/>
          <p:nvPr/>
        </p:nvPicPr>
        <p:blipFill>
          <a:blip r:embed="rId2">
            <a:extLst>
              <a:ext uri="{28A0092B-C50C-407E-A947-70E740481C1C}">
                <a14:useLocalDpi xmlns:a14="http://schemas.microsoft.com/office/drawing/2010/main" val="0"/>
              </a:ext>
            </a:extLst>
          </a:blip>
          <a:srcRect/>
          <a:stretch>
            <a:fillRect/>
          </a:stretch>
        </p:blipFill>
        <p:spPr bwMode="auto">
          <a:xfrm>
            <a:off x="1156166" y="2924944"/>
            <a:ext cx="7437512" cy="3302430"/>
          </a:xfrm>
          <a:prstGeom prst="rect">
            <a:avLst/>
          </a:prstGeom>
          <a:noFill/>
          <a:ln>
            <a:noFill/>
          </a:ln>
        </p:spPr>
      </p:pic>
    </p:spTree>
    <p:extLst>
      <p:ext uri="{BB962C8B-B14F-4D97-AF65-F5344CB8AC3E}">
        <p14:creationId xmlns:p14="http://schemas.microsoft.com/office/powerpoint/2010/main" val="874682819"/>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18424</TotalTime>
  <Words>2974</Words>
  <Application>Microsoft Office PowerPoint</Application>
  <PresentationFormat>全屏显示(4:3)</PresentationFormat>
  <Paragraphs>210</Paragraphs>
  <Slides>71</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71</vt:i4>
      </vt:variant>
    </vt:vector>
  </HeadingPairs>
  <TitlesOfParts>
    <vt:vector size="81" baseType="lpstr">
      <vt:lpstr>等线</vt:lpstr>
      <vt:lpstr>等线 Light</vt:lpstr>
      <vt:lpstr>宋体</vt:lpstr>
      <vt:lpstr>微软雅黑</vt:lpstr>
      <vt:lpstr>新宋体</vt:lpstr>
      <vt:lpstr>Arial</vt:lpstr>
      <vt:lpstr>Calibri</vt:lpstr>
      <vt:lpstr>Times New Roman</vt:lpstr>
      <vt:lpstr>Wingdings</vt:lpstr>
      <vt:lpstr>Office 主题​​</vt:lpstr>
      <vt:lpstr>PowerPoint 演示文稿</vt:lpstr>
      <vt:lpstr>PowerPoint 演示文稿</vt:lpstr>
      <vt:lpstr>本章重点</vt:lpstr>
      <vt:lpstr>本章内容</vt:lpstr>
      <vt:lpstr>7.1网络层首部</vt:lpstr>
      <vt:lpstr>7.1.1抓包查看网络层首部</vt:lpstr>
      <vt:lpstr>7.1.2网络层首部格式</vt:lpstr>
      <vt:lpstr>网络层首部固定部分各个字段(1)</vt:lpstr>
      <vt:lpstr>网络层首部固定部分各个字段(2)</vt:lpstr>
      <vt:lpstr>网络层首部固定部分各个字段(3)</vt:lpstr>
      <vt:lpstr>网络层首部固定部分各个字段(4)</vt:lpstr>
      <vt:lpstr>网络层首部固定部分各个字段(5)</vt:lpstr>
      <vt:lpstr>网络层首部固定部分各个字段(6)</vt:lpstr>
      <vt:lpstr>网络层首部固定部分各个字段(7)</vt:lpstr>
      <vt:lpstr>7.1.3实战：查看协议版本和首部长度1</vt:lpstr>
      <vt:lpstr>7.1.3实战：查看协议版本和首部长度2</vt:lpstr>
      <vt:lpstr>7.1.4实战：给数据包设置区分服务字段</vt:lpstr>
      <vt:lpstr>7.1.4实战：给数据包设置区分服务字段</vt:lpstr>
      <vt:lpstr>7.1.5数据分片详解</vt:lpstr>
      <vt:lpstr>7.1.5数据分片详解</vt:lpstr>
      <vt:lpstr>7.1.6实战：捕获并观察数据包分片（1）</vt:lpstr>
      <vt:lpstr>7.1.6实战：捕获并观察数据包分片（2）</vt:lpstr>
      <vt:lpstr>7.1.6实战：捕获并观察数据包分片（3）</vt:lpstr>
      <vt:lpstr>7.1.6实战：捕获并观察数据包分片（4）</vt:lpstr>
      <vt:lpstr>7.1.6实战：捕获并观察数据包分片（5）</vt:lpstr>
      <vt:lpstr>7.1.6实战：捕获并观察数据包分片（6）</vt:lpstr>
      <vt:lpstr>7.1.7实战：查看和配置链路MTU（1）</vt:lpstr>
      <vt:lpstr>7.1.7实战：查看和配置链路MTU（2）</vt:lpstr>
      <vt:lpstr>7.1.8数据包生存时间（TTL）详解（1）</vt:lpstr>
      <vt:lpstr>7.1.8数据包生存时间（TTL）详解（2）</vt:lpstr>
      <vt:lpstr>7.1.9实战：指定ping命令发送数据包的TTL值（1）</vt:lpstr>
      <vt:lpstr>7.1.9实战：指定ping命令发送数据包的TTL值（2）</vt:lpstr>
      <vt:lpstr>7.1.9实战：指定ping命令发送数据包的TTL值（3）</vt:lpstr>
      <vt:lpstr>7.1.10实战：抓包查看数据包的TTL变化（1）</vt:lpstr>
      <vt:lpstr>7.1.10实战：抓包查看数据包的TTL变化（2）</vt:lpstr>
      <vt:lpstr>7.2 ICMP协议</vt:lpstr>
      <vt:lpstr>7.2.1抓包查看ICMP报文格式</vt:lpstr>
      <vt:lpstr>ICMP请求报文</vt:lpstr>
      <vt:lpstr>ICMP响应报文</vt:lpstr>
      <vt:lpstr>ICMP报文类型和代码</vt:lpstr>
      <vt:lpstr>ICMP报文类型和代码</vt:lpstr>
      <vt:lpstr>7.2.2 ICMP报文格式（1）</vt:lpstr>
      <vt:lpstr>7.2.2 ICMP报文格式（2）</vt:lpstr>
      <vt:lpstr>7.2.3 ICMP差错报告报文-TTL过期</vt:lpstr>
      <vt:lpstr>7.2.4 ICMP差错报告报文-目标主机不可到达</vt:lpstr>
      <vt:lpstr>7.2.5 ICMP差错报告报文-路由重定向（1）</vt:lpstr>
      <vt:lpstr>7.2.5 ICMP差错报告报文-路由重定向（2）</vt:lpstr>
      <vt:lpstr>7.2.6 ICMP差错报告报文-给程序返回错误消息</vt:lpstr>
      <vt:lpstr>PowerPoint 演示文稿</vt:lpstr>
      <vt:lpstr>7.3使用ICMP排除网络故障案例</vt:lpstr>
      <vt:lpstr>7.3.1 使用ping命令诊断网络故障</vt:lpstr>
      <vt:lpstr>7.3.2使用ping断定哪一段链路出现故障</vt:lpstr>
      <vt:lpstr>测试哪一段链路丢包</vt:lpstr>
      <vt:lpstr>断定是整个机房堵塞还是服务器网络堵塞</vt:lpstr>
      <vt:lpstr>7.3.3使用tracert跟踪数据包路径</vt:lpstr>
      <vt:lpstr>7.3.4使用pathping跟踪数据包路径(1)</vt:lpstr>
      <vt:lpstr>7.3.4使用pathping跟踪数据包路径(2)</vt:lpstr>
      <vt:lpstr>7.4 ARP协议</vt:lpstr>
      <vt:lpstr>7.4.1ARP协议的工作过程和安全隐患</vt:lpstr>
      <vt:lpstr>7.4.2 ARP欺骗之网络执法官</vt:lpstr>
      <vt:lpstr>查看解析的MAC地址</vt:lpstr>
      <vt:lpstr>7.4.3判断和防止ARP欺骗的方法</vt:lpstr>
      <vt:lpstr>7.5 IGMP协议</vt:lpstr>
      <vt:lpstr>7.5.1什么是组播</vt:lpstr>
      <vt:lpstr>组播节省网络带宽</vt:lpstr>
      <vt:lpstr>7.5.2组播IP地址</vt:lpstr>
      <vt:lpstr>7.5.3组播MAC地址</vt:lpstr>
      <vt:lpstr>不同的组播IP地址可能构造出相同的多播MAC地址</vt:lpstr>
      <vt:lpstr>7.5.4组播管理协议（IGMP）</vt:lpstr>
      <vt:lpstr>7.6实战：跨网段观看组播视频</vt:lpstr>
      <vt:lpstr>7.6.4跨网段多播</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ThinkPad</dc:creator>
  <cp:lastModifiedBy>han</cp:lastModifiedBy>
  <cp:revision>1167</cp:revision>
  <dcterms:created xsi:type="dcterms:W3CDTF">2010-12-10T07:47:22Z</dcterms:created>
  <dcterms:modified xsi:type="dcterms:W3CDTF">2017-02-14T12:50:48Z</dcterms:modified>
</cp:coreProperties>
</file>