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1"/>
  </p:notesMasterIdLst>
  <p:handoutMasterIdLst>
    <p:handoutMasterId r:id="rId72"/>
  </p:handoutMasterIdLst>
  <p:sldIdLst>
    <p:sldId id="489" r:id="rId2"/>
    <p:sldId id="373" r:id="rId3"/>
    <p:sldId id="485" r:id="rId4"/>
    <p:sldId id="422" r:id="rId5"/>
    <p:sldId id="423" r:id="rId6"/>
    <p:sldId id="424" r:id="rId7"/>
    <p:sldId id="425" r:id="rId8"/>
    <p:sldId id="426" r:id="rId9"/>
    <p:sldId id="486" r:id="rId10"/>
    <p:sldId id="487" r:id="rId11"/>
    <p:sldId id="427" r:id="rId12"/>
    <p:sldId id="428" r:id="rId13"/>
    <p:sldId id="429" r:id="rId14"/>
    <p:sldId id="488" r:id="rId15"/>
    <p:sldId id="430" r:id="rId16"/>
    <p:sldId id="431" r:id="rId17"/>
    <p:sldId id="432" r:id="rId18"/>
    <p:sldId id="433" r:id="rId19"/>
    <p:sldId id="435" r:id="rId20"/>
    <p:sldId id="434"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478" r:id="rId64"/>
    <p:sldId id="479" r:id="rId65"/>
    <p:sldId id="480" r:id="rId66"/>
    <p:sldId id="481" r:id="rId67"/>
    <p:sldId id="482" r:id="rId68"/>
    <p:sldId id="483" r:id="rId69"/>
    <p:sldId id="484"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6" autoAdjust="0"/>
    <p:restoredTop sz="90792" autoAdjust="0"/>
  </p:normalViewPr>
  <p:slideViewPr>
    <p:cSldViewPr>
      <p:cViewPr varScale="1">
        <p:scale>
          <a:sx n="114" d="100"/>
          <a:sy n="114" d="100"/>
        </p:scale>
        <p:origin x="21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56" d="100"/>
          <a:sy n="56" d="100"/>
        </p:scale>
        <p:origin x="285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1857364" y="8686800"/>
            <a:ext cx="2971800" cy="457200"/>
          </a:xfrm>
          <a:prstGeom prst="rect">
            <a:avLst/>
          </a:prstGeom>
        </p:spPr>
        <p:txBody>
          <a:bodyPr vert="horz" lIns="91440" tIns="45720" rIns="91440" bIns="45720" rtlCol="0"/>
          <a:lstStyle>
            <a:lvl1pPr algn="r">
              <a:defRPr sz="1200"/>
            </a:lvl1pPr>
          </a:lstStyle>
          <a:p>
            <a:fld id="{F4C79F0A-F8B0-4DB7-B284-E444BCF4E297}" type="datetimeFigureOut">
              <a:rPr lang="zh-CN" altLang="en-US" smtClean="0"/>
              <a:pPr/>
              <a:t>2017/2/14</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798962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AFFE8FEB-B2FE-44CD-8896-E5B458F3FD0E}" type="datetimeFigureOut">
              <a:rPr lang="zh-CN" altLang="en-US"/>
              <a:pPr>
                <a:defRPr/>
              </a:pPr>
              <a:t>2017/2/14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4884A4E1-D8BB-4D06-A50D-6835E28B5320}"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193989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a:defRPr/>
            </a:pPr>
            <a:fld id="{E229D944-9215-465B-A932-37C570278C56}"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EA886DC-3D52-4FE3-BF85-F837C02B6816}" type="slidenum">
              <a:rPr lang="zh-CN" altLang="en-US" smtClean="0"/>
              <a:pPr>
                <a:defRPr/>
              </a:pPr>
              <a:t>‹#›</a:t>
            </a:fld>
            <a:endParaRPr lang="zh-CN" altLang="en-US"/>
          </a:p>
        </p:txBody>
      </p:sp>
    </p:spTree>
    <p:extLst>
      <p:ext uri="{BB962C8B-B14F-4D97-AF65-F5344CB8AC3E}">
        <p14:creationId xmlns:p14="http://schemas.microsoft.com/office/powerpoint/2010/main" val="120897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26F98E12-335E-454B-8BFA-0691BA035ACA}"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F41980A-DD5A-4DB1-8FC4-399D2BA121D5}" type="slidenum">
              <a:rPr lang="zh-CN" altLang="en-US" smtClean="0"/>
              <a:pPr>
                <a:defRPr/>
              </a:pPr>
              <a:t>‹#›</a:t>
            </a:fld>
            <a:endParaRPr lang="zh-CN" altLang="en-US"/>
          </a:p>
        </p:txBody>
      </p:sp>
    </p:spTree>
    <p:extLst>
      <p:ext uri="{BB962C8B-B14F-4D97-AF65-F5344CB8AC3E}">
        <p14:creationId xmlns:p14="http://schemas.microsoft.com/office/powerpoint/2010/main" val="19063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57645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019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467544" y="116632"/>
            <a:ext cx="8229600" cy="490066"/>
          </a:xfrm>
        </p:spPr>
        <p:txBody>
          <a:bodyPr/>
          <a:lstStyle>
            <a:lvl1pPr algn="l">
              <a:defRPr sz="3600" b="1">
                <a:solidFill>
                  <a:schemeClr val="bg1"/>
                </a:solidFill>
              </a:defRPr>
            </a:lvl1pPr>
          </a:lstStyle>
          <a:p>
            <a:r>
              <a:rPr lang="zh-CN" altLang="en-US"/>
              <a:t>单击此处编辑母版标题样式</a:t>
            </a:r>
          </a:p>
        </p:txBody>
      </p:sp>
      <p:sp>
        <p:nvSpPr>
          <p:cNvPr id="7" name="内容占位符 2"/>
          <p:cNvSpPr>
            <a:spLocks noGrp="1"/>
          </p:cNvSpPr>
          <p:nvPr>
            <p:ph idx="1"/>
          </p:nvPr>
        </p:nvSpPr>
        <p:spPr>
          <a:xfrm>
            <a:off x="395536" y="1124744"/>
            <a:ext cx="8229600" cy="4525963"/>
          </a:xfrm>
        </p:spPr>
        <p:txBody>
          <a:bodyPr/>
          <a:lstStyle>
            <a:lvl1pPr marL="342900" indent="-342900">
              <a:lnSpc>
                <a:spcPct val="150000"/>
              </a:lnSpc>
              <a:buClr>
                <a:srgbClr val="002060"/>
              </a:buClr>
              <a:buFont typeface="Wingdings" panose="05000000000000000000" pitchFamily="2" charset="2"/>
              <a:buChar char="n"/>
              <a:defRPr/>
            </a:lvl1pPr>
            <a:lvl2pPr marL="742950" indent="-285750">
              <a:lnSpc>
                <a:spcPct val="150000"/>
              </a:lnSpc>
              <a:spcBef>
                <a:spcPts val="600"/>
              </a:spcBef>
              <a:spcAft>
                <a:spcPts val="600"/>
              </a:spcAft>
              <a:buClr>
                <a:schemeClr val="tx2">
                  <a:lumMod val="75000"/>
                </a:schemeClr>
              </a:buClr>
              <a:buSzPct val="50000"/>
              <a:buFont typeface="Wingdings" panose="05000000000000000000"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83865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97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9CA3A77D-823D-48D3-A755-3744EBA39511}"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269E723-BC6C-4ED8-9BE1-1F179F6B24E3}" type="slidenum">
              <a:rPr lang="zh-CN" altLang="en-US" smtClean="0"/>
              <a:pPr>
                <a:defRPr/>
              </a:pPr>
              <a:t>‹#›</a:t>
            </a:fld>
            <a:endParaRPr lang="zh-CN" altLang="en-US"/>
          </a:p>
        </p:txBody>
      </p:sp>
    </p:spTree>
    <p:extLst>
      <p:ext uri="{BB962C8B-B14F-4D97-AF65-F5344CB8AC3E}">
        <p14:creationId xmlns:p14="http://schemas.microsoft.com/office/powerpoint/2010/main" val="15576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a:defRPr/>
            </a:pPr>
            <a:fld id="{D33A3815-A536-4BB9-A1D1-8BC5DB98DF7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5C862E5-AA46-4A4F-9C1C-33AF64129592}" type="slidenum">
              <a:rPr lang="zh-CN" altLang="en-US" smtClean="0"/>
              <a:pPr>
                <a:defRPr/>
              </a:pPr>
              <a:t>‹#›</a:t>
            </a:fld>
            <a:endParaRPr lang="zh-CN" altLang="en-US"/>
          </a:p>
        </p:txBody>
      </p:sp>
    </p:spTree>
    <p:extLst>
      <p:ext uri="{BB962C8B-B14F-4D97-AF65-F5344CB8AC3E}">
        <p14:creationId xmlns:p14="http://schemas.microsoft.com/office/powerpoint/2010/main" val="130928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B65A4913-41A6-4DB7-99EC-D1785E6884C2}"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44EADF3-6401-4255-AA19-5BE2F3D30D68}" type="slidenum">
              <a:rPr lang="zh-CN" altLang="en-US" smtClean="0"/>
              <a:pPr>
                <a:defRPr/>
              </a:pPr>
              <a:t>‹#›</a:t>
            </a:fld>
            <a:endParaRPr lang="zh-CN" altLang="en-US"/>
          </a:p>
        </p:txBody>
      </p:sp>
    </p:spTree>
    <p:extLst>
      <p:ext uri="{BB962C8B-B14F-4D97-AF65-F5344CB8AC3E}">
        <p14:creationId xmlns:p14="http://schemas.microsoft.com/office/powerpoint/2010/main" val="9144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D943FF61-E92C-4177-B6D5-DB2A5A2089D1}" type="datetimeFigureOut">
              <a:rPr lang="zh-CN" altLang="en-US" smtClean="0"/>
              <a:pPr>
                <a:defRPr/>
              </a:pPr>
              <a:t>2017/2/14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ED6F58D-0797-4AD0-B004-02BF488D14D9}" type="slidenum">
              <a:rPr lang="zh-CN" altLang="en-US" smtClean="0"/>
              <a:pPr>
                <a:defRPr/>
              </a:pPr>
              <a:t>‹#›</a:t>
            </a:fld>
            <a:endParaRPr lang="zh-CN" altLang="en-US"/>
          </a:p>
        </p:txBody>
      </p:sp>
    </p:spTree>
    <p:extLst>
      <p:ext uri="{BB962C8B-B14F-4D97-AF65-F5344CB8AC3E}">
        <p14:creationId xmlns:p14="http://schemas.microsoft.com/office/powerpoint/2010/main" val="188621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21A3A19-6222-442F-B708-08616CF24DB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06347588-549D-4050-ABB4-AF101263FCD5}" type="slidenum">
              <a:rPr lang="zh-CN" altLang="en-US" smtClean="0"/>
              <a:pPr>
                <a:defRPr/>
              </a:pPr>
              <a:t>‹#›</a:t>
            </a:fld>
            <a:endParaRPr lang="zh-CN" altLang="en-US"/>
          </a:p>
        </p:txBody>
      </p:sp>
    </p:spTree>
    <p:extLst>
      <p:ext uri="{BB962C8B-B14F-4D97-AF65-F5344CB8AC3E}">
        <p14:creationId xmlns:p14="http://schemas.microsoft.com/office/powerpoint/2010/main" val="27043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0AE2C77-2161-4682-8AF6-A04B4CAA1D2E}" type="datetimeFigureOut">
              <a:rPr lang="zh-CN" altLang="en-US" smtClean="0"/>
              <a:pPr>
                <a:defRPr/>
              </a:pPr>
              <a:t>2017/2/14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C1DAC281-8E6F-4CE5-BE4E-9709F55EBF89}" type="slidenum">
              <a:rPr lang="zh-CN" altLang="en-US" smtClean="0"/>
              <a:pPr>
                <a:defRPr/>
              </a:pPr>
              <a:t>‹#›</a:t>
            </a:fld>
            <a:endParaRPr lang="zh-CN" altLang="en-US"/>
          </a:p>
        </p:txBody>
      </p:sp>
    </p:spTree>
    <p:extLst>
      <p:ext uri="{BB962C8B-B14F-4D97-AF65-F5344CB8AC3E}">
        <p14:creationId xmlns:p14="http://schemas.microsoft.com/office/powerpoint/2010/main" val="303959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0CD32B-A7FD-4CB8-ADB8-B15CB4DCAC9A}"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341F9FC-96B0-4C23-959A-42ACFB335BC1}" type="slidenum">
              <a:rPr lang="zh-CN" altLang="en-US" smtClean="0"/>
              <a:pPr>
                <a:defRPr/>
              </a:pPr>
              <a:t>‹#›</a:t>
            </a:fld>
            <a:endParaRPr lang="zh-CN" altLang="en-US"/>
          </a:p>
        </p:txBody>
      </p:sp>
    </p:spTree>
    <p:extLst>
      <p:ext uri="{BB962C8B-B14F-4D97-AF65-F5344CB8AC3E}">
        <p14:creationId xmlns:p14="http://schemas.microsoft.com/office/powerpoint/2010/main" val="36971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C5C0D8-F11B-4995-BC57-A01BBC80A2AC}"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44F3E12E-8A8C-4943-B7AE-D365BFE2010E}" type="slidenum">
              <a:rPr lang="zh-CN" altLang="en-US" smtClean="0"/>
              <a:pPr>
                <a:defRPr/>
              </a:pPr>
              <a:t>‹#›</a:t>
            </a:fld>
            <a:endParaRPr lang="zh-CN" altLang="en-US"/>
          </a:p>
        </p:txBody>
      </p:sp>
    </p:spTree>
    <p:extLst>
      <p:ext uri="{BB962C8B-B14F-4D97-AF65-F5344CB8AC3E}">
        <p14:creationId xmlns:p14="http://schemas.microsoft.com/office/powerpoint/2010/main" val="124367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30311000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0" r:id="rId14"/>
    <p:sldLayoutId id="214748366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3619" y="2996952"/>
            <a:ext cx="3401893" cy="646331"/>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购买本书，加韩立刚老师微信</a:t>
            </a:r>
            <a:endParaRPr lang="en-US" altLang="zh-CN" b="1" dirty="0">
              <a:solidFill>
                <a:schemeClr val="bg1"/>
              </a:solidFill>
              <a:latin typeface="微软雅黑" pitchFamily="34" charset="-122"/>
              <a:ea typeface="微软雅黑" pitchFamily="34" charset="-122"/>
            </a:endParaRPr>
          </a:p>
          <a:p>
            <a:pPr>
              <a:defRPr/>
            </a:pPr>
            <a:r>
              <a:rPr lang="zh-CN" altLang="en-US" b="1" dirty="0">
                <a:solidFill>
                  <a:schemeClr val="bg1"/>
                </a:solidFill>
                <a:latin typeface="微软雅黑" pitchFamily="34" charset="-122"/>
                <a:ea typeface="微软雅黑" pitchFamily="34" charset="-122"/>
              </a:rPr>
              <a:t>微信号：</a:t>
            </a:r>
            <a:r>
              <a:rPr lang="en-US" altLang="zh-CN" b="1" dirty="0">
                <a:solidFill>
                  <a:schemeClr val="bg1"/>
                </a:solidFill>
                <a:latin typeface="微软雅黑" pitchFamily="34" charset="-122"/>
                <a:ea typeface="微软雅黑" pitchFamily="34" charset="-122"/>
              </a:rPr>
              <a:t>hanligangdongqing</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885" y="2279455"/>
            <a:ext cx="3953539" cy="4221088"/>
          </a:xfrm>
          <a:prstGeom prst="rect">
            <a:avLst/>
          </a:prstGeom>
        </p:spPr>
      </p:pic>
    </p:spTree>
    <p:extLst>
      <p:ext uri="{BB962C8B-B14F-4D97-AF65-F5344CB8AC3E}">
        <p14:creationId xmlns:p14="http://schemas.microsoft.com/office/powerpoint/2010/main" val="424125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客户端端口的作用</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06" y="1988840"/>
            <a:ext cx="9125694" cy="3528392"/>
          </a:xfrm>
          <a:prstGeom prst="rect">
            <a:avLst/>
          </a:prstGeom>
          <a:noFill/>
          <a:ln>
            <a:noFill/>
          </a:ln>
        </p:spPr>
      </p:pic>
    </p:spTree>
    <p:extLst>
      <p:ext uri="{BB962C8B-B14F-4D97-AF65-F5344CB8AC3E}">
        <p14:creationId xmlns:p14="http://schemas.microsoft.com/office/powerpoint/2010/main" val="258537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60648"/>
            <a:ext cx="9145016" cy="490066"/>
          </a:xfrm>
        </p:spPr>
        <p:txBody>
          <a:bodyPr>
            <a:normAutofit fontScale="90000"/>
          </a:bodyPr>
          <a:lstStyle/>
          <a:p>
            <a:r>
              <a:rPr lang="en-US" altLang="zh-CN" dirty="0"/>
              <a:t>8.1.4</a:t>
            </a:r>
            <a:r>
              <a:rPr lang="zh-CN" altLang="zh-CN" dirty="0"/>
              <a:t>实战：服务器端口冲突造成服务启动失败</a:t>
            </a:r>
            <a:endParaRPr lang="zh-CN" altLang="en-US" dirty="0"/>
          </a:p>
        </p:txBody>
      </p:sp>
      <p:sp>
        <p:nvSpPr>
          <p:cNvPr id="3" name="内容占位符 2"/>
          <p:cNvSpPr>
            <a:spLocks noGrp="1"/>
          </p:cNvSpPr>
          <p:nvPr>
            <p:ph idx="1"/>
          </p:nvPr>
        </p:nvSpPr>
        <p:spPr>
          <a:xfrm>
            <a:off x="305780" y="980728"/>
            <a:ext cx="8748464" cy="864096"/>
          </a:xfrm>
        </p:spPr>
        <p:txBody>
          <a:bodyPr/>
          <a:lstStyle/>
          <a:p>
            <a:r>
              <a:rPr lang="zh-CN" altLang="zh-CN" dirty="0"/>
              <a:t>服务器上的服务侦听的端口不能冲突，否则将会造成服务启动失败。</a:t>
            </a:r>
          </a:p>
          <a:p>
            <a:endParaRPr lang="zh-CN" altLang="en-US" dirty="0"/>
          </a:p>
        </p:txBody>
      </p:sp>
      <p:pic>
        <p:nvPicPr>
          <p:cNvPr id="4" name="图片 3"/>
          <p:cNvPicPr/>
          <p:nvPr/>
        </p:nvPicPr>
        <p:blipFill>
          <a:blip r:embed="rId2" cstate="print"/>
          <a:srcRect/>
          <a:stretch>
            <a:fillRect/>
          </a:stretch>
        </p:blipFill>
        <p:spPr bwMode="auto">
          <a:xfrm>
            <a:off x="294370" y="1700808"/>
            <a:ext cx="8238070" cy="5040560"/>
          </a:xfrm>
          <a:prstGeom prst="rect">
            <a:avLst/>
          </a:prstGeom>
          <a:noFill/>
          <a:ln w="9525">
            <a:noFill/>
            <a:miter lim="800000"/>
            <a:headEnd/>
            <a:tailEnd/>
          </a:ln>
        </p:spPr>
      </p:pic>
    </p:spTree>
    <p:extLst>
      <p:ext uri="{BB962C8B-B14F-4D97-AF65-F5344CB8AC3E}">
        <p14:creationId xmlns:p14="http://schemas.microsoft.com/office/powerpoint/2010/main" val="20489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8.1.5</a:t>
            </a:r>
            <a:r>
              <a:rPr lang="zh-CN" altLang="zh-CN" dirty="0"/>
              <a:t>实战：更改服务使用的默认端口</a:t>
            </a:r>
            <a:endParaRPr lang="zh-CN" altLang="en-US" dirty="0"/>
          </a:p>
        </p:txBody>
      </p:sp>
      <p:sp>
        <p:nvSpPr>
          <p:cNvPr id="3" name="内容占位符 2"/>
          <p:cNvSpPr>
            <a:spLocks noGrp="1"/>
          </p:cNvSpPr>
          <p:nvPr>
            <p:ph idx="1"/>
          </p:nvPr>
        </p:nvSpPr>
        <p:spPr>
          <a:xfrm>
            <a:off x="323528" y="836712"/>
            <a:ext cx="8229600" cy="4525963"/>
          </a:xfrm>
        </p:spPr>
        <p:txBody>
          <a:bodyPr/>
          <a:lstStyle/>
          <a:p>
            <a:r>
              <a:rPr lang="zh-CN" altLang="zh-CN" dirty="0"/>
              <a:t>应用层协议也可以不使用默认端口和客户端通信。</a:t>
            </a:r>
            <a:endParaRPr lang="en-US" altLang="zh-CN" dirty="0"/>
          </a:p>
          <a:p>
            <a:r>
              <a:rPr lang="zh-CN" altLang="en-US" dirty="0"/>
              <a:t>如果不适用默认端口通信，客户度需要指明使用的端口。</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2035" y="2132856"/>
            <a:ext cx="6361087" cy="4464496"/>
          </a:xfrm>
          <a:prstGeom prst="rect">
            <a:avLst/>
          </a:prstGeom>
          <a:noFill/>
          <a:ln>
            <a:noFill/>
          </a:ln>
        </p:spPr>
      </p:pic>
      <p:pic>
        <p:nvPicPr>
          <p:cNvPr id="5" name="图片 4"/>
          <p:cNvPicPr/>
          <p:nvPr/>
        </p:nvPicPr>
        <p:blipFill>
          <a:blip r:embed="rId3"/>
          <a:stretch>
            <a:fillRect/>
          </a:stretch>
        </p:blipFill>
        <p:spPr>
          <a:xfrm>
            <a:off x="4335577" y="2780928"/>
            <a:ext cx="4808423" cy="3960440"/>
          </a:xfrm>
          <a:prstGeom prst="rect">
            <a:avLst/>
          </a:prstGeom>
        </p:spPr>
      </p:pic>
    </p:spTree>
    <p:extLst>
      <p:ext uri="{BB962C8B-B14F-4D97-AF65-F5344CB8AC3E}">
        <p14:creationId xmlns:p14="http://schemas.microsoft.com/office/powerpoint/2010/main" val="2087148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8.1.6</a:t>
            </a:r>
            <a:r>
              <a:rPr lang="zh-CN" altLang="zh-CN" dirty="0"/>
              <a:t>端口和网络安全的关系</a:t>
            </a:r>
            <a:r>
              <a:rPr lang="en-US" altLang="zh-CN" dirty="0"/>
              <a:t>1</a:t>
            </a:r>
            <a:endParaRPr lang="zh-CN" altLang="zh-CN" dirty="0"/>
          </a:p>
        </p:txBody>
      </p:sp>
      <p:sp>
        <p:nvSpPr>
          <p:cNvPr id="3" name="内容占位符 2"/>
          <p:cNvSpPr>
            <a:spLocks noGrp="1"/>
          </p:cNvSpPr>
          <p:nvPr>
            <p:ph idx="1"/>
          </p:nvPr>
        </p:nvSpPr>
        <p:spPr>
          <a:xfrm>
            <a:off x="395536" y="836712"/>
            <a:ext cx="8229600" cy="4525963"/>
          </a:xfrm>
        </p:spPr>
        <p:txBody>
          <a:bodyPr/>
          <a:lstStyle/>
          <a:p>
            <a:r>
              <a:rPr lang="zh-CN" altLang="zh-CN" dirty="0"/>
              <a:t>客户端和服务器之间的通信使用应用层协议，应用层协议使用传输层协议</a:t>
            </a:r>
            <a:r>
              <a:rPr lang="en-US" altLang="zh-CN" dirty="0"/>
              <a:t>+</a:t>
            </a:r>
            <a:r>
              <a:rPr lang="zh-CN" altLang="zh-CN" dirty="0"/>
              <a:t>端口标识</a:t>
            </a:r>
            <a:r>
              <a:rPr lang="zh-CN" altLang="en-US" dirty="0"/>
              <a:t>，如果在网络设备封掉</a:t>
            </a:r>
            <a:r>
              <a:rPr lang="en-US" altLang="zh-CN" dirty="0"/>
              <a:t>TCP</a:t>
            </a:r>
            <a:r>
              <a:rPr lang="zh-CN" altLang="en-US" dirty="0"/>
              <a:t>或</a:t>
            </a:r>
            <a:r>
              <a:rPr lang="en-US" altLang="zh-CN" dirty="0"/>
              <a:t>UDP</a:t>
            </a:r>
            <a:r>
              <a:rPr lang="zh-CN" altLang="en-US" dirty="0"/>
              <a:t>的某个端口，就不能访问其对应的服务，就可以实现网络安全。</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74452" y="2492896"/>
            <a:ext cx="7920880" cy="3888432"/>
          </a:xfrm>
          <a:prstGeom prst="rect">
            <a:avLst/>
          </a:prstGeom>
          <a:noFill/>
          <a:ln>
            <a:noFill/>
          </a:ln>
        </p:spPr>
      </p:pic>
    </p:spTree>
    <p:extLst>
      <p:ext uri="{BB962C8B-B14F-4D97-AF65-F5344CB8AC3E}">
        <p14:creationId xmlns:p14="http://schemas.microsoft.com/office/powerpoint/2010/main" val="199111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只开放必要的端口</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88" y="1261156"/>
            <a:ext cx="8229600" cy="4254726"/>
          </a:xfrm>
          <a:prstGeom prst="rect">
            <a:avLst/>
          </a:prstGeom>
          <a:noFill/>
          <a:ln>
            <a:noFill/>
          </a:ln>
        </p:spPr>
      </p:pic>
    </p:spTree>
    <p:extLst>
      <p:ext uri="{BB962C8B-B14F-4D97-AF65-F5344CB8AC3E}">
        <p14:creationId xmlns:p14="http://schemas.microsoft.com/office/powerpoint/2010/main" val="363310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8.1.6</a:t>
            </a:r>
            <a:r>
              <a:rPr lang="zh-CN" altLang="zh-CN" dirty="0"/>
              <a:t>端口和网络安全的关系</a:t>
            </a:r>
            <a:r>
              <a:rPr lang="en-US" altLang="zh-CN" dirty="0"/>
              <a:t>2</a:t>
            </a:r>
            <a:endParaRPr lang="zh-CN" altLang="en-US" dirty="0"/>
          </a:p>
        </p:txBody>
      </p:sp>
      <p:sp>
        <p:nvSpPr>
          <p:cNvPr id="3" name="内容占位符 2"/>
          <p:cNvSpPr>
            <a:spLocks noGrp="1"/>
          </p:cNvSpPr>
          <p:nvPr>
            <p:ph idx="1"/>
          </p:nvPr>
        </p:nvSpPr>
        <p:spPr>
          <a:xfrm>
            <a:off x="367408" y="908720"/>
            <a:ext cx="8229600" cy="648072"/>
          </a:xfrm>
        </p:spPr>
        <p:txBody>
          <a:bodyPr/>
          <a:lstStyle/>
          <a:p>
            <a:r>
              <a:rPr lang="zh-CN" altLang="en-US" dirty="0"/>
              <a:t>在网络设备上控制端口</a:t>
            </a:r>
            <a:endParaRPr lang="en-US" altLang="zh-CN" dirty="0"/>
          </a:p>
          <a:p>
            <a:endParaRPr lang="zh-CN" altLang="en-US" b="1"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33872" y="1772816"/>
            <a:ext cx="8496944" cy="4680520"/>
          </a:xfrm>
          <a:prstGeom prst="rect">
            <a:avLst/>
          </a:prstGeom>
          <a:noFill/>
          <a:ln>
            <a:noFill/>
          </a:ln>
        </p:spPr>
      </p:pic>
    </p:spTree>
    <p:extLst>
      <p:ext uri="{BB962C8B-B14F-4D97-AF65-F5344CB8AC3E}">
        <p14:creationId xmlns:p14="http://schemas.microsoft.com/office/powerpoint/2010/main" val="350155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700" dirty="0"/>
              <a:t>8.1.7</a:t>
            </a:r>
            <a:r>
              <a:rPr lang="zh-CN" altLang="zh-CN" sz="2700" dirty="0"/>
              <a:t>实战：</a:t>
            </a:r>
            <a:r>
              <a:rPr lang="en-US" altLang="zh-CN" sz="2700" dirty="0"/>
              <a:t>Windows</a:t>
            </a:r>
            <a:r>
              <a:rPr lang="zh-CN" altLang="zh-CN" sz="2700" dirty="0"/>
              <a:t>防火墙和</a:t>
            </a:r>
            <a:r>
              <a:rPr lang="en-US" altLang="zh-CN" sz="2700" dirty="0"/>
              <a:t>TCP/IP</a:t>
            </a:r>
            <a:r>
              <a:rPr lang="zh-CN" altLang="zh-CN" sz="2700" dirty="0"/>
              <a:t>筛选实现网络安全</a:t>
            </a:r>
            <a:r>
              <a:rPr lang="en-US" altLang="zh-CN" sz="2700" dirty="0"/>
              <a:t>1</a:t>
            </a:r>
            <a:endParaRPr lang="zh-CN" altLang="en-US" dirty="0"/>
          </a:p>
        </p:txBody>
      </p:sp>
      <p:pic>
        <p:nvPicPr>
          <p:cNvPr id="4" name="内容占位符 3"/>
          <p:cNvPicPr>
            <a:picLocks noGrp="1"/>
          </p:cNvPicPr>
          <p:nvPr>
            <p:ph idx="1"/>
          </p:nvPr>
        </p:nvPicPr>
        <p:blipFill>
          <a:blip r:embed="rId2"/>
          <a:stretch>
            <a:fillRect/>
          </a:stretch>
        </p:blipFill>
        <p:spPr>
          <a:xfrm>
            <a:off x="827584" y="836712"/>
            <a:ext cx="7200800" cy="5760640"/>
          </a:xfrm>
          <a:prstGeom prst="rect">
            <a:avLst/>
          </a:prstGeom>
        </p:spPr>
      </p:pic>
    </p:spTree>
    <p:extLst>
      <p:ext uri="{BB962C8B-B14F-4D97-AF65-F5344CB8AC3E}">
        <p14:creationId xmlns:p14="http://schemas.microsoft.com/office/powerpoint/2010/main" val="331817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490066"/>
          </a:xfrm>
        </p:spPr>
        <p:txBody>
          <a:bodyPr>
            <a:noAutofit/>
          </a:bodyPr>
          <a:lstStyle/>
          <a:p>
            <a:r>
              <a:rPr lang="en-US" altLang="zh-CN" sz="2400" dirty="0"/>
              <a:t>8.1.7</a:t>
            </a:r>
            <a:r>
              <a:rPr lang="zh-CN" altLang="zh-CN" sz="2400" dirty="0"/>
              <a:t>实战：</a:t>
            </a:r>
            <a:r>
              <a:rPr lang="en-US" altLang="zh-CN" sz="2400" dirty="0"/>
              <a:t>Windows</a:t>
            </a:r>
            <a:r>
              <a:rPr lang="zh-CN" altLang="zh-CN" sz="2400" dirty="0"/>
              <a:t>防火墙和</a:t>
            </a:r>
            <a:r>
              <a:rPr lang="en-US" altLang="zh-CN" sz="2400" dirty="0"/>
              <a:t>TCP/IP</a:t>
            </a:r>
            <a:r>
              <a:rPr lang="zh-CN" altLang="zh-CN" sz="2400" dirty="0"/>
              <a:t>筛选实现网络安全</a:t>
            </a:r>
            <a:r>
              <a:rPr lang="en-US" altLang="zh-CN" sz="2400" dirty="0"/>
              <a:t>2</a:t>
            </a:r>
            <a:endParaRPr lang="zh-CN" altLang="en-US" sz="2400"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7632848" cy="6093296"/>
          </a:xfrm>
          <a:prstGeom prst="rect">
            <a:avLst/>
          </a:prstGeom>
          <a:noFill/>
          <a:ln>
            <a:noFill/>
          </a:ln>
        </p:spPr>
      </p:pic>
    </p:spTree>
    <p:extLst>
      <p:ext uri="{BB962C8B-B14F-4D97-AF65-F5344CB8AC3E}">
        <p14:creationId xmlns:p14="http://schemas.microsoft.com/office/powerpoint/2010/main" val="177566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8.2</a:t>
            </a:r>
            <a:r>
              <a:rPr lang="zh-CN" altLang="zh-CN" dirty="0"/>
              <a:t>用户数据报协议</a:t>
            </a:r>
            <a:r>
              <a:rPr lang="en-US" altLang="zh-CN" dirty="0"/>
              <a:t>UDP</a:t>
            </a:r>
            <a:endParaRPr lang="zh-CN" altLang="en-US" dirty="0"/>
          </a:p>
        </p:txBody>
      </p:sp>
      <p:sp>
        <p:nvSpPr>
          <p:cNvPr id="3" name="内容占位符 2"/>
          <p:cNvSpPr>
            <a:spLocks noGrp="1"/>
          </p:cNvSpPr>
          <p:nvPr>
            <p:ph idx="1"/>
          </p:nvPr>
        </p:nvSpPr>
        <p:spPr/>
        <p:txBody>
          <a:bodyPr/>
          <a:lstStyle/>
          <a:p>
            <a:r>
              <a:rPr lang="en-US" altLang="zh-CN" b="1" dirty="0"/>
              <a:t>8.2.1UDP</a:t>
            </a:r>
            <a:r>
              <a:rPr lang="zh-CN" altLang="zh-CN" b="1" dirty="0"/>
              <a:t>协议的特点</a:t>
            </a:r>
          </a:p>
          <a:p>
            <a:r>
              <a:rPr lang="en-US" altLang="zh-CN" b="1" dirty="0"/>
              <a:t>8.2.2UDP</a:t>
            </a:r>
            <a:r>
              <a:rPr lang="zh-CN" altLang="zh-CN" b="1" dirty="0"/>
              <a:t>的首部格式</a:t>
            </a:r>
          </a:p>
          <a:p>
            <a:endParaRPr lang="zh-CN" altLang="en-US" dirty="0"/>
          </a:p>
        </p:txBody>
      </p:sp>
    </p:spTree>
    <p:extLst>
      <p:ext uri="{BB962C8B-B14F-4D97-AF65-F5344CB8AC3E}">
        <p14:creationId xmlns:p14="http://schemas.microsoft.com/office/powerpoint/2010/main" val="16030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568352" y="4221088"/>
            <a:ext cx="6984776" cy="2088232"/>
          </a:xfrm>
          <a:prstGeom prst="rect">
            <a:avLst/>
          </a:prstGeom>
          <a:noFill/>
          <a:ln>
            <a:noFill/>
          </a:ln>
        </p:spPr>
      </p:pic>
      <p:sp>
        <p:nvSpPr>
          <p:cNvPr id="2" name="标题 1"/>
          <p:cNvSpPr>
            <a:spLocks noGrp="1"/>
          </p:cNvSpPr>
          <p:nvPr>
            <p:ph type="title"/>
          </p:nvPr>
        </p:nvSpPr>
        <p:spPr/>
        <p:txBody>
          <a:bodyPr>
            <a:normAutofit fontScale="90000"/>
          </a:bodyPr>
          <a:lstStyle/>
          <a:p>
            <a:r>
              <a:rPr lang="en-US" altLang="zh-CN" dirty="0"/>
              <a:t>8.2.1UDP</a:t>
            </a:r>
            <a:r>
              <a:rPr lang="zh-CN" altLang="zh-CN" dirty="0"/>
              <a:t>协议的特点</a:t>
            </a:r>
            <a:r>
              <a:rPr lang="en-US" altLang="zh-CN" dirty="0"/>
              <a:t>1</a:t>
            </a:r>
            <a:endParaRPr lang="zh-CN" altLang="zh-CN" dirty="0"/>
          </a:p>
        </p:txBody>
      </p:sp>
      <p:sp>
        <p:nvSpPr>
          <p:cNvPr id="3" name="内容占位符 2"/>
          <p:cNvSpPr>
            <a:spLocks noGrp="1"/>
          </p:cNvSpPr>
          <p:nvPr>
            <p:ph idx="1"/>
          </p:nvPr>
        </p:nvSpPr>
        <p:spPr>
          <a:xfrm>
            <a:off x="323528" y="908720"/>
            <a:ext cx="8229600" cy="5328592"/>
          </a:xfrm>
        </p:spPr>
        <p:txBody>
          <a:bodyPr>
            <a:normAutofit/>
          </a:bodyPr>
          <a:lstStyle/>
          <a:p>
            <a:r>
              <a:rPr lang="zh-CN" altLang="zh-CN" sz="1800" dirty="0"/>
              <a:t>（</a:t>
            </a:r>
            <a:r>
              <a:rPr lang="en-US" altLang="zh-CN" sz="1800" dirty="0"/>
              <a:t>1</a:t>
            </a:r>
            <a:r>
              <a:rPr lang="zh-CN" altLang="zh-CN" sz="1800" dirty="0"/>
              <a:t>）</a:t>
            </a:r>
            <a:r>
              <a:rPr lang="en-US" altLang="zh-CN" sz="1800" dirty="0"/>
              <a:t>UDP</a:t>
            </a:r>
            <a:r>
              <a:rPr lang="zh-CN" altLang="zh-CN" sz="1800" dirty="0"/>
              <a:t>是无连接的，即发送数据之前不需要建立连接（当然发送数据结束时也没有连接可释放），因此减少了开销和发送数据之前的时延。</a:t>
            </a:r>
          </a:p>
          <a:p>
            <a:r>
              <a:rPr lang="zh-CN" altLang="zh-CN" sz="1800" dirty="0"/>
              <a:t>（</a:t>
            </a:r>
            <a:r>
              <a:rPr lang="en-US" altLang="zh-CN" sz="1800" dirty="0"/>
              <a:t>2</a:t>
            </a:r>
            <a:r>
              <a:rPr lang="zh-CN" altLang="zh-CN" sz="1800" dirty="0"/>
              <a:t>）</a:t>
            </a:r>
            <a:r>
              <a:rPr lang="en-US" altLang="zh-CN" sz="1800" dirty="0"/>
              <a:t>UDP</a:t>
            </a:r>
            <a:r>
              <a:rPr lang="zh-CN" altLang="zh-CN" sz="1800" dirty="0"/>
              <a:t>使用尽最大努力交付，即不保证可靠交付，因此主机不需要维持复杂的连接状态表（这里面有许多参数），通信的两端不用保持连接，因此节省系统资源。</a:t>
            </a:r>
          </a:p>
          <a:p>
            <a:r>
              <a:rPr lang="zh-CN" altLang="zh-CN" sz="1800" dirty="0"/>
              <a:t>（</a:t>
            </a:r>
            <a:r>
              <a:rPr lang="en-US" altLang="zh-CN" sz="1800" dirty="0"/>
              <a:t>3</a:t>
            </a:r>
            <a:r>
              <a:rPr lang="zh-CN" altLang="zh-CN" sz="1800" dirty="0"/>
              <a:t>）</a:t>
            </a:r>
            <a:r>
              <a:rPr lang="en-US" altLang="zh-CN" sz="1800" dirty="0"/>
              <a:t>UDP</a:t>
            </a:r>
            <a:r>
              <a:rPr lang="zh-CN" altLang="zh-CN" sz="1800" dirty="0"/>
              <a:t>是面向报文的，发送方的</a:t>
            </a:r>
            <a:r>
              <a:rPr lang="en-US" altLang="zh-CN" sz="1800" dirty="0"/>
              <a:t>UDP</a:t>
            </a:r>
            <a:r>
              <a:rPr lang="zh-CN" altLang="zh-CN" sz="1800" dirty="0"/>
              <a:t>对应用程序交下来的报文，在添加首部后就向下交付给网络层。</a:t>
            </a:r>
            <a:r>
              <a:rPr lang="en-US" altLang="zh-CN" sz="1800" dirty="0"/>
              <a:t>UDP</a:t>
            </a:r>
            <a:r>
              <a:rPr lang="zh-CN" altLang="zh-CN" sz="1800" dirty="0"/>
              <a:t>对应用层交下来的报文，既不合并，也不拆分，而是保留这些报文的边界。</a:t>
            </a:r>
            <a:endParaRPr lang="en-US" altLang="zh-CN" sz="1800" dirty="0"/>
          </a:p>
        </p:txBody>
      </p:sp>
    </p:spTree>
    <p:extLst>
      <p:ext uri="{BB962C8B-B14F-4D97-AF65-F5344CB8AC3E}">
        <p14:creationId xmlns:p14="http://schemas.microsoft.com/office/powerpoint/2010/main" val="329103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1187624" y="1541126"/>
            <a:ext cx="7200800" cy="769441"/>
          </a:xfrm>
          <a:prstGeom prst="rect">
            <a:avLst/>
          </a:prstGeom>
          <a:noFill/>
          <a:ln w="9525">
            <a:noFill/>
            <a:miter lim="800000"/>
            <a:headEnd/>
            <a:tailEnd/>
          </a:ln>
        </p:spPr>
        <p:txBody>
          <a:bodyPr wrap="square">
            <a:spAutoFit/>
          </a:bodyPr>
          <a:lstStyle/>
          <a:p>
            <a:pPr>
              <a:defRPr/>
            </a:pPr>
            <a:r>
              <a:rPr lang="zh-CN" altLang="en-US" sz="4400" b="1" dirty="0">
                <a:solidFill>
                  <a:schemeClr val="accent5">
                    <a:lumMod val="20000"/>
                    <a:lumOff val="80000"/>
                  </a:schemeClr>
                </a:solidFill>
                <a:latin typeface="微软雅黑" pitchFamily="34" charset="-122"/>
                <a:ea typeface="微软雅黑" pitchFamily="34" charset="-122"/>
              </a:rPr>
              <a:t>第</a:t>
            </a:r>
            <a:r>
              <a:rPr lang="en-US" altLang="zh-CN" sz="4400" b="1" dirty="0">
                <a:solidFill>
                  <a:schemeClr val="accent5">
                    <a:lumMod val="20000"/>
                    <a:lumOff val="80000"/>
                  </a:schemeClr>
                </a:solidFill>
                <a:latin typeface="微软雅黑" pitchFamily="34" charset="-122"/>
                <a:ea typeface="微软雅黑" pitchFamily="34" charset="-122"/>
              </a:rPr>
              <a:t>8</a:t>
            </a:r>
            <a:r>
              <a:rPr lang="zh-CN" altLang="en-US" sz="4400" b="1" dirty="0">
                <a:solidFill>
                  <a:schemeClr val="accent5">
                    <a:lumMod val="20000"/>
                    <a:lumOff val="80000"/>
                  </a:schemeClr>
                </a:solidFill>
                <a:latin typeface="微软雅黑" pitchFamily="34" charset="-122"/>
                <a:ea typeface="微软雅黑" pitchFamily="34" charset="-122"/>
              </a:rPr>
              <a:t>章  传输层</a:t>
            </a:r>
            <a:endParaRPr lang="en-US" altLang="zh-CN" sz="4400" b="1" dirty="0">
              <a:solidFill>
                <a:schemeClr val="accent5">
                  <a:lumMod val="20000"/>
                  <a:lumOff val="80000"/>
                </a:schemeClr>
              </a:solidFill>
              <a:latin typeface="微软雅黑" pitchFamily="34" charset="-122"/>
              <a:ea typeface="微软雅黑" pitchFamily="34" charset="-122"/>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66" y="2564904"/>
            <a:ext cx="3352800" cy="271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38260" y="4821039"/>
            <a:ext cx="4572000" cy="1200329"/>
          </a:xfrm>
          <a:prstGeom prst="rect">
            <a:avLst/>
          </a:prstGeom>
        </p:spPr>
        <p:txBody>
          <a:bodyPr>
            <a:spAutoFit/>
          </a:bodyPr>
          <a:lstStyle/>
          <a:p>
            <a:pPr algn="ctr"/>
            <a:r>
              <a:rPr lang="zh-CN" altLang="en-US" b="1">
                <a:solidFill>
                  <a:schemeClr val="bg1"/>
                </a:solidFill>
              </a:rPr>
              <a:t>讲师：韩立刚</a:t>
            </a:r>
            <a:endParaRPr lang="en-US" altLang="zh-CN" b="1">
              <a:solidFill>
                <a:schemeClr val="bg1"/>
              </a:solidFill>
            </a:endParaRPr>
          </a:p>
          <a:p>
            <a:r>
              <a:rPr lang="zh-CN" altLang="en-US" b="1">
                <a:solidFill>
                  <a:schemeClr val="bg1"/>
                </a:solidFill>
              </a:rPr>
              <a:t>             河北师大软件学院讲师  </a:t>
            </a:r>
            <a:endParaRPr lang="en-US" altLang="zh-CN" b="1">
              <a:solidFill>
                <a:schemeClr val="bg1"/>
              </a:solidFill>
            </a:endParaRPr>
          </a:p>
          <a:p>
            <a:pPr algn="ctr"/>
            <a:r>
              <a:rPr lang="zh-CN" altLang="en-US" b="1">
                <a:solidFill>
                  <a:schemeClr val="bg1"/>
                </a:solidFill>
              </a:rPr>
              <a:t>微软最有价值专家（</a:t>
            </a:r>
            <a:r>
              <a:rPr lang="en-US" altLang="zh-CN" b="1">
                <a:solidFill>
                  <a:schemeClr val="bg1"/>
                </a:solidFill>
              </a:rPr>
              <a:t>MVP</a:t>
            </a:r>
            <a:r>
              <a:rPr lang="zh-CN" altLang="en-US" b="1">
                <a:solidFill>
                  <a:schemeClr val="bg1"/>
                </a:solidFill>
              </a:rPr>
              <a:t>）</a:t>
            </a:r>
            <a:endParaRPr lang="en-US" altLang="zh-CN" b="1">
              <a:solidFill>
                <a:schemeClr val="bg1"/>
              </a:solidFill>
            </a:endParaRPr>
          </a:p>
          <a:p>
            <a:pPr algn="ctr"/>
            <a:r>
              <a:rPr lang="zh-CN" altLang="en-US" b="1">
                <a:solidFill>
                  <a:schemeClr val="bg1"/>
                </a:solidFill>
              </a:rPr>
              <a:t>微软企业护航专家（</a:t>
            </a:r>
            <a:r>
              <a:rPr lang="en-US" altLang="zh-CN" b="1">
                <a:solidFill>
                  <a:schemeClr val="bg1"/>
                </a:solidFill>
              </a:rPr>
              <a:t>ESS</a:t>
            </a:r>
            <a:r>
              <a:rPr lang="zh-CN" altLang="en-US" b="1">
                <a:solidFill>
                  <a:schemeClr val="bg1"/>
                </a:solidFill>
              </a:rPr>
              <a:t>）</a:t>
            </a:r>
            <a:endParaRPr lang="zh-CN" altLang="en-US"/>
          </a:p>
        </p:txBody>
      </p:sp>
      <p:sp>
        <p:nvSpPr>
          <p:cNvPr id="5" name="矩形 4"/>
          <p:cNvSpPr/>
          <p:nvPr/>
        </p:nvSpPr>
        <p:spPr>
          <a:xfrm>
            <a:off x="4572379" y="2852730"/>
            <a:ext cx="3816045" cy="1754326"/>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韩老师</a:t>
            </a:r>
            <a:r>
              <a:rPr lang="en-US" altLang="zh-CN" b="1" dirty="0">
                <a:solidFill>
                  <a:schemeClr val="bg1"/>
                </a:solidFill>
                <a:latin typeface="微软雅黑" pitchFamily="34" charset="-122"/>
                <a:ea typeface="微软雅黑" pitchFamily="34" charset="-122"/>
              </a:rPr>
              <a:t>QQ 458717185</a:t>
            </a:r>
          </a:p>
          <a:p>
            <a:pPr>
              <a:defRPr/>
            </a:pPr>
            <a:r>
              <a:rPr lang="zh-CN" altLang="en-US" b="1" dirty="0">
                <a:solidFill>
                  <a:schemeClr val="bg1"/>
                </a:solidFill>
                <a:latin typeface="微软雅黑" pitchFamily="34" charset="-122"/>
                <a:ea typeface="微软雅黑" pitchFamily="34" charset="-122"/>
              </a:rPr>
              <a:t>韩老师视频课程学习路线</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www.91xueit.com</a:t>
            </a:r>
          </a:p>
          <a:p>
            <a:pPr>
              <a:defRPr/>
            </a:pPr>
            <a:r>
              <a:rPr lang="zh-CN" altLang="en-US" b="1" dirty="0">
                <a:solidFill>
                  <a:schemeClr val="bg1"/>
                </a:solidFill>
                <a:latin typeface="微软雅黑" pitchFamily="34" charset="-122"/>
                <a:ea typeface="微软雅黑" pitchFamily="34" charset="-122"/>
              </a:rPr>
              <a:t>韩老师博客</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http://91xueit.blog.51cto.com</a:t>
            </a:r>
            <a:r>
              <a:rPr lang="en-US" altLang="zh-CN" b="1" dirty="0">
                <a:solidFill>
                  <a:schemeClr val="tx2"/>
                </a:solidFill>
                <a:latin typeface="微软雅黑" pitchFamily="34" charset="-122"/>
                <a:ea typeface="微软雅黑" pitchFamily="34" charset="-122"/>
              </a:rPr>
              <a:t>/</a:t>
            </a:r>
          </a:p>
          <a:p>
            <a:pPr>
              <a:defRPr/>
            </a:pPr>
            <a:endParaRPr lang="en-US" altLang="zh-CN" b="1" dirty="0">
              <a:solidFill>
                <a:schemeClr val="tx2"/>
              </a:solidFill>
              <a:latin typeface="微软雅黑" pitchFamily="34" charset="-122"/>
              <a:ea typeface="微软雅黑" pitchFamily="34" charset="-122"/>
            </a:endParaRPr>
          </a:p>
        </p:txBody>
      </p:sp>
      <p:sp>
        <p:nvSpPr>
          <p:cNvPr id="6" name="矩形 5"/>
          <p:cNvSpPr/>
          <p:nvPr/>
        </p:nvSpPr>
        <p:spPr>
          <a:xfrm>
            <a:off x="2771800" y="6235351"/>
            <a:ext cx="3650358" cy="369332"/>
          </a:xfrm>
          <a:prstGeom prst="rect">
            <a:avLst/>
          </a:prstGeom>
        </p:spPr>
        <p:txBody>
          <a:bodyPr wrap="none">
            <a:spAutoFit/>
          </a:bodyPr>
          <a:lstStyle/>
          <a:p>
            <a:pPr>
              <a:defRPr/>
            </a:pPr>
            <a:r>
              <a:rPr lang="en-US" altLang="zh-CN" b="1" dirty="0">
                <a:solidFill>
                  <a:schemeClr val="bg1"/>
                </a:solidFill>
                <a:latin typeface="微软雅黑" pitchFamily="34" charset="-122"/>
                <a:ea typeface="微软雅黑" pitchFamily="34" charset="-122"/>
              </a:rPr>
              <a:t>2016</a:t>
            </a:r>
            <a:r>
              <a:rPr lang="zh-CN" altLang="en-US" b="1" dirty="0">
                <a:solidFill>
                  <a:schemeClr val="bg1"/>
                </a:solidFill>
                <a:latin typeface="微软雅黑" pitchFamily="34" charset="-122"/>
                <a:ea typeface="微软雅黑" pitchFamily="34" charset="-122"/>
              </a:rPr>
              <a:t>年</a:t>
            </a:r>
            <a:r>
              <a:rPr lang="en-US" altLang="zh-CN" b="1" dirty="0">
                <a:solidFill>
                  <a:schemeClr val="bg1"/>
                </a:solidFill>
                <a:latin typeface="微软雅黑" pitchFamily="34" charset="-122"/>
                <a:ea typeface="微软雅黑" pitchFamily="34" charset="-122"/>
              </a:rPr>
              <a:t>11</a:t>
            </a:r>
            <a:r>
              <a:rPr lang="zh-CN" altLang="en-US" b="1" dirty="0">
                <a:solidFill>
                  <a:schemeClr val="bg1"/>
                </a:solidFill>
                <a:latin typeface="微软雅黑" pitchFamily="34" charset="-122"/>
                <a:ea typeface="微软雅黑" pitchFamily="34" charset="-122"/>
              </a:rPr>
              <a:t>月</a:t>
            </a:r>
            <a:r>
              <a:rPr lang="en-US" altLang="zh-CN" b="1" dirty="0">
                <a:solidFill>
                  <a:schemeClr val="bg1"/>
                </a:solidFill>
                <a:latin typeface="微软雅黑" pitchFamily="34" charset="-122"/>
                <a:ea typeface="微软雅黑" pitchFamily="34" charset="-122"/>
              </a:rPr>
              <a:t>24</a:t>
            </a:r>
            <a:r>
              <a:rPr lang="zh-CN" altLang="en-US" b="1" dirty="0">
                <a:solidFill>
                  <a:schemeClr val="bg1"/>
                </a:solidFill>
                <a:latin typeface="微软雅黑" pitchFamily="34" charset="-122"/>
                <a:ea typeface="微软雅黑" pitchFamily="34" charset="-122"/>
              </a:rPr>
              <a:t>日整理 </a:t>
            </a:r>
            <a:r>
              <a:rPr lang="en-US" altLang="zh-CN" b="1" dirty="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晚上录制</a:t>
            </a:r>
            <a:endParaRPr lang="en-US" altLang="zh-CN"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052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8.2.1UDP</a:t>
            </a:r>
            <a:r>
              <a:rPr lang="zh-CN" altLang="zh-CN" dirty="0"/>
              <a:t>协议的特点</a:t>
            </a:r>
            <a:r>
              <a:rPr lang="en-US" altLang="zh-CN" dirty="0"/>
              <a:t>2</a:t>
            </a:r>
            <a:endParaRPr lang="zh-CN" altLang="zh-CN" dirty="0"/>
          </a:p>
        </p:txBody>
      </p:sp>
      <p:sp>
        <p:nvSpPr>
          <p:cNvPr id="3" name="内容占位符 2"/>
          <p:cNvSpPr>
            <a:spLocks noGrp="1"/>
          </p:cNvSpPr>
          <p:nvPr>
            <p:ph idx="1"/>
          </p:nvPr>
        </p:nvSpPr>
        <p:spPr/>
        <p:txBody>
          <a:bodyPr/>
          <a:lstStyle/>
          <a:p>
            <a:r>
              <a:rPr lang="zh-CN" altLang="en-US" dirty="0"/>
              <a:t>（</a:t>
            </a:r>
            <a:r>
              <a:rPr lang="en-US" altLang="zh-CN" dirty="0"/>
              <a:t>4</a:t>
            </a:r>
            <a:r>
              <a:rPr lang="zh-CN" altLang="en-US" dirty="0"/>
              <a:t>）</a:t>
            </a:r>
            <a:r>
              <a:rPr lang="en-US" altLang="zh-CN" dirty="0"/>
              <a:t>UDP</a:t>
            </a:r>
            <a:r>
              <a:rPr lang="zh-CN" altLang="zh-CN" dirty="0"/>
              <a:t>没有拥塞控制，因此网络出现的拥塞不会使源主机的发送速率降低。这对某些实时应用是很重要的。</a:t>
            </a:r>
            <a:endParaRPr lang="en-US" altLang="zh-CN" dirty="0"/>
          </a:p>
          <a:p>
            <a:r>
              <a:rPr lang="zh-CN" altLang="zh-CN" dirty="0"/>
              <a:t>（</a:t>
            </a:r>
            <a:r>
              <a:rPr lang="en-US" altLang="zh-CN" dirty="0"/>
              <a:t>5</a:t>
            </a:r>
            <a:r>
              <a:rPr lang="zh-CN" altLang="zh-CN" dirty="0"/>
              <a:t>）</a:t>
            </a:r>
            <a:r>
              <a:rPr lang="en-US" altLang="zh-CN" dirty="0"/>
              <a:t>UDP</a:t>
            </a:r>
            <a:r>
              <a:rPr lang="zh-CN" altLang="zh-CN" dirty="0"/>
              <a:t>支持一对一、一对多、多对一和多对多的交互通信。 </a:t>
            </a:r>
          </a:p>
          <a:p>
            <a:r>
              <a:rPr lang="zh-CN" altLang="zh-CN" dirty="0"/>
              <a:t>（</a:t>
            </a:r>
            <a:r>
              <a:rPr lang="en-US" altLang="zh-CN" dirty="0"/>
              <a:t>6</a:t>
            </a:r>
            <a:r>
              <a:rPr lang="zh-CN" altLang="zh-CN" dirty="0"/>
              <a:t>）</a:t>
            </a:r>
            <a:r>
              <a:rPr lang="en-US" altLang="zh-CN" dirty="0"/>
              <a:t>UDP</a:t>
            </a:r>
            <a:r>
              <a:rPr lang="zh-CN" altLang="zh-CN" dirty="0"/>
              <a:t>的首部开销小，只有</a:t>
            </a:r>
            <a:r>
              <a:rPr lang="en-US" altLang="zh-CN" dirty="0"/>
              <a:t>8</a:t>
            </a:r>
            <a:r>
              <a:rPr lang="zh-CN" altLang="zh-CN" dirty="0"/>
              <a:t>个字节，比</a:t>
            </a:r>
            <a:r>
              <a:rPr lang="en-US" altLang="zh-CN" dirty="0"/>
              <a:t>TCP</a:t>
            </a:r>
            <a:r>
              <a:rPr lang="zh-CN" altLang="zh-CN" dirty="0"/>
              <a:t>的</a:t>
            </a:r>
            <a:r>
              <a:rPr lang="en-US" altLang="zh-CN" dirty="0"/>
              <a:t>20</a:t>
            </a:r>
            <a:r>
              <a:rPr lang="zh-CN" altLang="zh-CN" dirty="0"/>
              <a:t>个字节的首部要短。</a:t>
            </a:r>
          </a:p>
          <a:p>
            <a:endParaRPr lang="zh-CN" altLang="en-US" dirty="0"/>
          </a:p>
          <a:p>
            <a:endParaRPr lang="zh-CN" altLang="en-US" dirty="0"/>
          </a:p>
        </p:txBody>
      </p:sp>
    </p:spTree>
    <p:extLst>
      <p:ext uri="{BB962C8B-B14F-4D97-AF65-F5344CB8AC3E}">
        <p14:creationId xmlns:p14="http://schemas.microsoft.com/office/powerpoint/2010/main" val="3713363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8.2.2UDP</a:t>
            </a:r>
            <a:r>
              <a:rPr lang="zh-CN" altLang="zh-CN" dirty="0"/>
              <a:t>的首部格式</a:t>
            </a:r>
            <a:r>
              <a:rPr lang="en-US" altLang="zh-CN" dirty="0"/>
              <a:t>1</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2850"/>
            <a:ext cx="9144000" cy="6890008"/>
          </a:xfrm>
          <a:prstGeom prst="rect">
            <a:avLst/>
          </a:prstGeom>
          <a:noFill/>
          <a:ln>
            <a:noFill/>
          </a:ln>
        </p:spPr>
      </p:pic>
    </p:spTree>
    <p:extLst>
      <p:ext uri="{BB962C8B-B14F-4D97-AF65-F5344CB8AC3E}">
        <p14:creationId xmlns:p14="http://schemas.microsoft.com/office/powerpoint/2010/main" val="216048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8.2.2UDP</a:t>
            </a:r>
            <a:r>
              <a:rPr lang="zh-CN" altLang="zh-CN" dirty="0"/>
              <a:t>的首部格式</a:t>
            </a:r>
            <a:r>
              <a:rPr lang="en-US" altLang="zh-CN" dirty="0"/>
              <a:t>2</a:t>
            </a:r>
            <a:endParaRPr lang="zh-CN" altLang="en-US" dirty="0"/>
          </a:p>
        </p:txBody>
      </p:sp>
      <p:sp>
        <p:nvSpPr>
          <p:cNvPr id="3" name="内容占位符 2"/>
          <p:cNvSpPr>
            <a:spLocks noGrp="1"/>
          </p:cNvSpPr>
          <p:nvPr>
            <p:ph idx="1"/>
          </p:nvPr>
        </p:nvSpPr>
        <p:spPr>
          <a:xfrm>
            <a:off x="323528" y="692697"/>
            <a:ext cx="8229600" cy="2088232"/>
          </a:xfrm>
        </p:spPr>
        <p:txBody>
          <a:bodyPr/>
          <a:lstStyle/>
          <a:p>
            <a:r>
              <a:rPr lang="en-US" altLang="zh-CN" sz="2000" dirty="0"/>
              <a:t>UDP</a:t>
            </a:r>
            <a:r>
              <a:rPr lang="zh-CN" altLang="zh-CN" sz="2000" dirty="0"/>
              <a:t>的首部包括四个字段，源端口、目标端口、长度和校验和，每个字段的长度是两个字节。</a:t>
            </a:r>
            <a:endParaRPr lang="en-US" altLang="zh-CN" sz="2000" dirty="0"/>
          </a:p>
          <a:p>
            <a:r>
              <a:rPr lang="zh-CN" altLang="en-US" sz="2000" dirty="0"/>
              <a:t>伪首部包括：源地址、目的地址、</a:t>
            </a:r>
            <a:r>
              <a:rPr lang="en-US" altLang="zh-CN" sz="2000" dirty="0"/>
              <a:t>UDP</a:t>
            </a:r>
            <a:r>
              <a:rPr lang="zh-CN" altLang="en-US" sz="2000" dirty="0"/>
              <a:t>数据长度、协议类型（</a:t>
            </a:r>
            <a:r>
              <a:rPr lang="en-US" altLang="zh-CN" sz="2000" dirty="0"/>
              <a:t>0x11</a:t>
            </a:r>
            <a:r>
              <a:rPr lang="zh-CN" altLang="en-US" sz="2000" dirty="0"/>
              <a:t>），协议类型就一个字节，但需要补一个字节的</a:t>
            </a:r>
            <a:r>
              <a:rPr lang="en-US" altLang="zh-CN" sz="2000" dirty="0"/>
              <a:t>0x0</a:t>
            </a:r>
            <a:r>
              <a:rPr lang="zh-CN" altLang="en-US" sz="2000" dirty="0"/>
              <a:t>，构成</a:t>
            </a:r>
            <a:r>
              <a:rPr lang="en-US" altLang="zh-CN" sz="2000" dirty="0"/>
              <a:t>12</a:t>
            </a:r>
            <a:r>
              <a:rPr lang="zh-CN" altLang="en-US" sz="2000" dirty="0"/>
              <a:t>个字节。</a:t>
            </a:r>
            <a:endParaRPr lang="en-US" altLang="zh-CN" sz="2000"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780928"/>
            <a:ext cx="5637312" cy="3569667"/>
          </a:xfrm>
          <a:prstGeom prst="rect">
            <a:avLst/>
          </a:prstGeom>
          <a:noFill/>
          <a:ln>
            <a:noFill/>
          </a:ln>
        </p:spPr>
      </p:pic>
    </p:spTree>
    <p:extLst>
      <p:ext uri="{BB962C8B-B14F-4D97-AF65-F5344CB8AC3E}">
        <p14:creationId xmlns:p14="http://schemas.microsoft.com/office/powerpoint/2010/main" val="272957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计算</a:t>
            </a:r>
            <a:r>
              <a:rPr lang="en-US" altLang="zh-CN" dirty="0"/>
              <a:t>UDP</a:t>
            </a:r>
            <a:r>
              <a:rPr lang="zh-CN" altLang="zh-CN" dirty="0"/>
              <a:t>检验和的例子</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2" y="1124744"/>
            <a:ext cx="9122508" cy="5256584"/>
          </a:xfrm>
          <a:prstGeom prst="rect">
            <a:avLst/>
          </a:prstGeom>
          <a:noFill/>
          <a:ln>
            <a:noFill/>
          </a:ln>
        </p:spPr>
      </p:pic>
    </p:spTree>
    <p:extLst>
      <p:ext uri="{BB962C8B-B14F-4D97-AF65-F5344CB8AC3E}">
        <p14:creationId xmlns:p14="http://schemas.microsoft.com/office/powerpoint/2010/main" val="174458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8.3</a:t>
            </a:r>
            <a:r>
              <a:rPr lang="zh-CN" altLang="zh-CN"/>
              <a:t>传输控制协议</a:t>
            </a:r>
            <a:r>
              <a:rPr lang="en-US" altLang="zh-CN"/>
              <a:t>TCP</a:t>
            </a:r>
            <a:endParaRPr lang="zh-CN" altLang="zh-CN"/>
          </a:p>
        </p:txBody>
      </p:sp>
      <p:sp>
        <p:nvSpPr>
          <p:cNvPr id="3" name="内容占位符 2"/>
          <p:cNvSpPr>
            <a:spLocks noGrp="1"/>
          </p:cNvSpPr>
          <p:nvPr>
            <p:ph idx="1"/>
          </p:nvPr>
        </p:nvSpPr>
        <p:spPr/>
        <p:txBody>
          <a:bodyPr/>
          <a:lstStyle/>
          <a:p>
            <a:r>
              <a:rPr lang="en-US" altLang="zh-CN" b="1" dirty="0"/>
              <a:t>8.3.1TCP</a:t>
            </a:r>
            <a:r>
              <a:rPr lang="zh-CN" altLang="zh-CN" b="1" dirty="0"/>
              <a:t>协议的主要特点</a:t>
            </a:r>
          </a:p>
          <a:p>
            <a:r>
              <a:rPr lang="en-US" altLang="zh-CN" b="1" dirty="0"/>
              <a:t>8.3.2TCP</a:t>
            </a:r>
            <a:r>
              <a:rPr lang="zh-CN" altLang="zh-CN" b="1" dirty="0"/>
              <a:t>报文的首部格式</a:t>
            </a:r>
          </a:p>
          <a:p>
            <a:endParaRPr lang="zh-CN" altLang="en-US" dirty="0"/>
          </a:p>
        </p:txBody>
      </p:sp>
    </p:spTree>
    <p:extLst>
      <p:ext uri="{BB962C8B-B14F-4D97-AF65-F5344CB8AC3E}">
        <p14:creationId xmlns:p14="http://schemas.microsoft.com/office/powerpoint/2010/main" val="368723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8.3.1TCP</a:t>
            </a:r>
            <a:r>
              <a:rPr lang="zh-CN" altLang="zh-CN"/>
              <a:t>协议的主要特点</a:t>
            </a:r>
          </a:p>
        </p:txBody>
      </p:sp>
      <p:sp>
        <p:nvSpPr>
          <p:cNvPr id="3" name="内容占位符 2"/>
          <p:cNvSpPr>
            <a:spLocks noGrp="1"/>
          </p:cNvSpPr>
          <p:nvPr>
            <p:ph idx="1"/>
          </p:nvPr>
        </p:nvSpPr>
        <p:spPr>
          <a:xfrm>
            <a:off x="10344" y="737320"/>
            <a:ext cx="9144000" cy="6120680"/>
          </a:xfrm>
        </p:spPr>
        <p:txBody>
          <a:bodyPr>
            <a:normAutofit fontScale="85000" lnSpcReduction="20000"/>
          </a:bodyPr>
          <a:lstStyle/>
          <a:p>
            <a:r>
              <a:rPr lang="zh-CN" altLang="zh-CN" dirty="0"/>
              <a:t>（</a:t>
            </a:r>
            <a:r>
              <a:rPr lang="en-US" altLang="zh-CN" dirty="0"/>
              <a:t>1</a:t>
            </a:r>
            <a:r>
              <a:rPr lang="zh-CN" altLang="zh-CN" dirty="0"/>
              <a:t>）</a:t>
            </a:r>
            <a:r>
              <a:rPr lang="en-US" altLang="zh-CN" dirty="0"/>
              <a:t>TCP</a:t>
            </a:r>
            <a:r>
              <a:rPr lang="zh-CN" altLang="zh-CN" dirty="0"/>
              <a:t>是面向连接的传输层协议。这就是说，应用程序在使用</a:t>
            </a:r>
            <a:r>
              <a:rPr lang="en-US" altLang="zh-CN" dirty="0"/>
              <a:t>TCP</a:t>
            </a:r>
            <a:r>
              <a:rPr lang="zh-CN" altLang="zh-CN" dirty="0"/>
              <a:t>协议之前，必须先建立</a:t>
            </a:r>
            <a:r>
              <a:rPr lang="en-US" altLang="zh-CN" dirty="0"/>
              <a:t>TCP</a:t>
            </a:r>
            <a:r>
              <a:rPr lang="zh-CN" altLang="zh-CN" dirty="0"/>
              <a:t>连接。在传送数据完毕后，必须释放已经建立的</a:t>
            </a:r>
            <a:r>
              <a:rPr lang="en-US" altLang="zh-CN" dirty="0"/>
              <a:t>TCP</a:t>
            </a:r>
            <a:r>
              <a:rPr lang="zh-CN" altLang="zh-CN" dirty="0"/>
              <a:t>连接。这就是说，应用进程之间的通信好像在“打电话”：通话前要先拨号建立连接，通话结束后要挂机释放连接。</a:t>
            </a:r>
          </a:p>
          <a:p>
            <a:r>
              <a:rPr lang="zh-CN" altLang="zh-CN" dirty="0"/>
              <a:t>（</a:t>
            </a:r>
            <a:r>
              <a:rPr lang="en-US" altLang="zh-CN" dirty="0"/>
              <a:t>2</a:t>
            </a:r>
            <a:r>
              <a:rPr lang="zh-CN" altLang="zh-CN" dirty="0"/>
              <a:t>）每一条</a:t>
            </a:r>
            <a:r>
              <a:rPr lang="en-US" altLang="zh-CN" dirty="0"/>
              <a:t>TCP</a:t>
            </a:r>
            <a:r>
              <a:rPr lang="zh-CN" altLang="zh-CN" dirty="0"/>
              <a:t>连接只能有两个端点（</a:t>
            </a:r>
            <a:r>
              <a:rPr lang="en-US" altLang="zh-CN" dirty="0"/>
              <a:t>endpoint</a:t>
            </a:r>
            <a:r>
              <a:rPr lang="zh-CN" altLang="zh-CN" dirty="0"/>
              <a:t>），每一条</a:t>
            </a:r>
            <a:r>
              <a:rPr lang="en-US" altLang="zh-CN" dirty="0"/>
              <a:t>TCP</a:t>
            </a:r>
            <a:r>
              <a:rPr lang="zh-CN" altLang="zh-CN" dirty="0"/>
              <a:t>连接只能是点对点的（一对一）。</a:t>
            </a:r>
          </a:p>
          <a:p>
            <a:r>
              <a:rPr lang="zh-CN" altLang="zh-CN" dirty="0"/>
              <a:t>（</a:t>
            </a:r>
            <a:r>
              <a:rPr lang="en-US" altLang="zh-CN" dirty="0"/>
              <a:t>3</a:t>
            </a:r>
            <a:r>
              <a:rPr lang="zh-CN" altLang="zh-CN" dirty="0"/>
              <a:t>）</a:t>
            </a:r>
            <a:r>
              <a:rPr lang="en-US" altLang="zh-CN" dirty="0"/>
              <a:t>TCP</a:t>
            </a:r>
            <a:r>
              <a:rPr lang="zh-CN" altLang="zh-CN" dirty="0"/>
              <a:t>提供可靠交付的服务。也就是说，通过</a:t>
            </a:r>
            <a:r>
              <a:rPr lang="en-US" altLang="zh-CN" dirty="0"/>
              <a:t>TCP</a:t>
            </a:r>
            <a:r>
              <a:rPr lang="zh-CN" altLang="zh-CN" dirty="0"/>
              <a:t>连接传送的数据，无差错、不丢失、不重复、且按序发送。</a:t>
            </a:r>
          </a:p>
          <a:p>
            <a:r>
              <a:rPr lang="zh-CN" altLang="zh-CN" dirty="0"/>
              <a:t>（</a:t>
            </a:r>
            <a:r>
              <a:rPr lang="en-US" altLang="zh-CN" dirty="0"/>
              <a:t>4</a:t>
            </a:r>
            <a:r>
              <a:rPr lang="zh-CN" altLang="zh-CN" dirty="0"/>
              <a:t>）</a:t>
            </a:r>
            <a:r>
              <a:rPr lang="en-US" altLang="zh-CN" dirty="0"/>
              <a:t>TCP</a:t>
            </a:r>
            <a:r>
              <a:rPr lang="zh-CN" altLang="zh-CN" dirty="0"/>
              <a:t>提供全双工通信。</a:t>
            </a:r>
            <a:r>
              <a:rPr lang="en-US" altLang="zh-CN" dirty="0"/>
              <a:t>TCP</a:t>
            </a:r>
            <a:r>
              <a:rPr lang="zh-CN" altLang="zh-CN" dirty="0"/>
              <a:t>允许通信双方的应用进程在任何时候都能发送数据。</a:t>
            </a:r>
            <a:r>
              <a:rPr lang="en-US" altLang="zh-CN" dirty="0"/>
              <a:t>TCP</a:t>
            </a:r>
            <a:r>
              <a:rPr lang="zh-CN" altLang="zh-CN" dirty="0"/>
              <a:t>连接的两端都设有发送缓存和接收缓存，用来临时存放双向通信的数据。在发送时，应用程序把数据传送给</a:t>
            </a:r>
            <a:r>
              <a:rPr lang="en-US" altLang="zh-CN" dirty="0"/>
              <a:t>TCP</a:t>
            </a:r>
            <a:r>
              <a:rPr lang="zh-CN" altLang="zh-CN" dirty="0"/>
              <a:t>的缓存后，就可以做自己的事，而</a:t>
            </a:r>
            <a:r>
              <a:rPr lang="en-US" altLang="zh-CN" dirty="0"/>
              <a:t>TCP</a:t>
            </a:r>
            <a:r>
              <a:rPr lang="zh-CN" altLang="zh-CN" dirty="0"/>
              <a:t>在合适的时候把数据发送出去。在接收时，</a:t>
            </a:r>
            <a:r>
              <a:rPr lang="en-US" altLang="zh-CN" dirty="0"/>
              <a:t>TCP</a:t>
            </a:r>
            <a:r>
              <a:rPr lang="zh-CN" altLang="zh-CN" dirty="0"/>
              <a:t>把收到的数据放入缓存，上层的应用进程在合适的时候读取缓存中的数据。</a:t>
            </a:r>
          </a:p>
          <a:p>
            <a:r>
              <a:rPr lang="zh-CN" altLang="zh-CN" dirty="0"/>
              <a:t>（</a:t>
            </a:r>
            <a:r>
              <a:rPr lang="en-US" altLang="zh-CN" dirty="0"/>
              <a:t>5</a:t>
            </a:r>
            <a:r>
              <a:rPr lang="zh-CN" altLang="zh-CN" dirty="0"/>
              <a:t>）面向字节流。</a:t>
            </a:r>
            <a:r>
              <a:rPr lang="en-US" altLang="zh-CN" dirty="0"/>
              <a:t>TCP</a:t>
            </a:r>
            <a:r>
              <a:rPr lang="zh-CN" altLang="zh-CN" dirty="0"/>
              <a:t>中的“流”（</a:t>
            </a:r>
            <a:r>
              <a:rPr lang="en-US" altLang="zh-CN" dirty="0"/>
              <a:t>steam</a:t>
            </a:r>
            <a:r>
              <a:rPr lang="zh-CN" altLang="zh-CN" dirty="0"/>
              <a:t>）指的是流入到进程或从进程流出的字节序列。</a:t>
            </a:r>
            <a:endParaRPr lang="zh-CN" altLang="en-US" dirty="0"/>
          </a:p>
        </p:txBody>
      </p:sp>
    </p:spTree>
    <p:extLst>
      <p:ext uri="{BB962C8B-B14F-4D97-AF65-F5344CB8AC3E}">
        <p14:creationId xmlns:p14="http://schemas.microsoft.com/office/powerpoint/2010/main" val="4060398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5832648"/>
          </a:xfrm>
          <a:prstGeom prst="rect">
            <a:avLst/>
          </a:prstGeom>
          <a:noFill/>
          <a:ln>
            <a:noFill/>
          </a:ln>
        </p:spPr>
      </p:pic>
    </p:spTree>
    <p:extLst>
      <p:ext uri="{BB962C8B-B14F-4D97-AF65-F5344CB8AC3E}">
        <p14:creationId xmlns:p14="http://schemas.microsoft.com/office/powerpoint/2010/main" val="123456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8.3.2TCP</a:t>
            </a:r>
            <a:r>
              <a:rPr lang="zh-CN" altLang="zh-CN" dirty="0"/>
              <a:t>报文的首部格式</a:t>
            </a:r>
            <a:r>
              <a:rPr lang="en-US" altLang="zh-CN" dirty="0"/>
              <a:t>1</a:t>
            </a:r>
            <a:endParaRPr lang="zh-CN" altLang="zh-CN" dirty="0"/>
          </a:p>
        </p:txBody>
      </p:sp>
      <p:sp>
        <p:nvSpPr>
          <p:cNvPr id="3" name="内容占位符 2"/>
          <p:cNvSpPr>
            <a:spLocks noGrp="1"/>
          </p:cNvSpPr>
          <p:nvPr>
            <p:ph idx="1"/>
          </p:nvPr>
        </p:nvSpPr>
        <p:spPr>
          <a:xfrm>
            <a:off x="323528" y="1052736"/>
            <a:ext cx="8229600" cy="4525963"/>
          </a:xfrm>
        </p:spPr>
        <p:txBody>
          <a:bodyPr/>
          <a:lstStyle/>
          <a:p>
            <a:r>
              <a:rPr lang="en-US" altLang="zh-CN" dirty="0"/>
              <a:t>TCP</a:t>
            </a:r>
            <a:r>
              <a:rPr lang="zh-CN" altLang="zh-CN" dirty="0"/>
              <a:t>协议是能够实现数据分段传输、可靠传输、流量控制、网络拥塞避免等功能，因此</a:t>
            </a:r>
            <a:r>
              <a:rPr lang="en-US" altLang="zh-CN" dirty="0"/>
              <a:t>TCP</a:t>
            </a:r>
            <a:r>
              <a:rPr lang="zh-CN" altLang="zh-CN" dirty="0"/>
              <a:t>报文的首部要比</a:t>
            </a:r>
            <a:r>
              <a:rPr lang="en-US" altLang="zh-CN" dirty="0"/>
              <a:t>UDP</a:t>
            </a:r>
            <a:r>
              <a:rPr lang="zh-CN" altLang="zh-CN" dirty="0"/>
              <a:t>报文首部字段要多，并且首部长度不固定。</a:t>
            </a:r>
            <a:endParaRPr lang="zh-CN" altLang="en-US" dirty="0"/>
          </a:p>
        </p:txBody>
      </p:sp>
    </p:spTree>
    <p:extLst>
      <p:ext uri="{BB962C8B-B14F-4D97-AF65-F5344CB8AC3E}">
        <p14:creationId xmlns:p14="http://schemas.microsoft.com/office/powerpoint/2010/main" val="3729192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8306" y="-1134888"/>
            <a:ext cx="9649072" cy="7992888"/>
          </a:xfrm>
          <a:prstGeom prst="rect">
            <a:avLst/>
          </a:prstGeom>
          <a:noFill/>
          <a:ln>
            <a:noFill/>
          </a:ln>
        </p:spPr>
      </p:pic>
    </p:spTree>
    <p:extLst>
      <p:ext uri="{BB962C8B-B14F-4D97-AF65-F5344CB8AC3E}">
        <p14:creationId xmlns:p14="http://schemas.microsoft.com/office/powerpoint/2010/main" val="4192994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8.3.2TCP</a:t>
            </a:r>
            <a:r>
              <a:rPr lang="zh-CN" altLang="zh-CN" dirty="0"/>
              <a:t>报文的首部格式</a:t>
            </a:r>
            <a:r>
              <a:rPr lang="en-US" altLang="zh-CN" dirty="0"/>
              <a:t>2</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8208912" cy="5544616"/>
          </a:xfrm>
          <a:prstGeom prst="rect">
            <a:avLst/>
          </a:prstGeom>
          <a:noFill/>
          <a:ln>
            <a:noFill/>
          </a:ln>
        </p:spPr>
      </p:pic>
    </p:spTree>
    <p:extLst>
      <p:ext uri="{BB962C8B-B14F-4D97-AF65-F5344CB8AC3E}">
        <p14:creationId xmlns:p14="http://schemas.microsoft.com/office/powerpoint/2010/main" val="171108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本章讲解</a:t>
            </a:r>
            <a:r>
              <a:rPr lang="en-US" altLang="zh-CN" dirty="0"/>
              <a:t>TCP/IP</a:t>
            </a:r>
            <a:r>
              <a:rPr lang="zh-CN" altLang="en-US" dirty="0"/>
              <a:t>协议传输层</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836712"/>
            <a:ext cx="6120680" cy="5616624"/>
          </a:xfrm>
          <a:prstGeom prst="rect">
            <a:avLst/>
          </a:prstGeom>
          <a:noFill/>
          <a:ln>
            <a:noFill/>
          </a:ln>
        </p:spPr>
      </p:pic>
    </p:spTree>
    <p:extLst>
      <p:ext uri="{BB962C8B-B14F-4D97-AF65-F5344CB8AC3E}">
        <p14:creationId xmlns:p14="http://schemas.microsoft.com/office/powerpoint/2010/main" val="1661157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8.3.2TCP</a:t>
            </a:r>
            <a:r>
              <a:rPr lang="zh-CN" altLang="zh-CN" dirty="0"/>
              <a:t>报文的首部格式</a:t>
            </a:r>
            <a:r>
              <a:rPr lang="en-US" altLang="zh-CN" dirty="0"/>
              <a:t>3</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）源端口和目的端口各占</a:t>
            </a:r>
            <a:r>
              <a:rPr lang="en-US" altLang="zh-CN" dirty="0"/>
              <a:t>2</a:t>
            </a:r>
            <a:r>
              <a:rPr lang="zh-CN" altLang="zh-CN" dirty="0"/>
              <a:t>个字节，分别写入源端口号和目的端口号。和前面图所示的</a:t>
            </a:r>
            <a:r>
              <a:rPr lang="en-US" altLang="zh-CN" dirty="0"/>
              <a:t>UDP</a:t>
            </a:r>
            <a:r>
              <a:rPr lang="zh-CN" altLang="zh-CN" dirty="0"/>
              <a:t>的分用相似，</a:t>
            </a:r>
            <a:r>
              <a:rPr lang="en-US" altLang="zh-CN" dirty="0"/>
              <a:t>TCP</a:t>
            </a:r>
            <a:r>
              <a:rPr lang="zh-CN" altLang="zh-CN" dirty="0"/>
              <a:t>的分用功能也是通过端口实现的。</a:t>
            </a:r>
          </a:p>
          <a:p>
            <a:r>
              <a:rPr lang="zh-CN" altLang="zh-CN" dirty="0"/>
              <a:t>（</a:t>
            </a:r>
            <a:r>
              <a:rPr lang="en-US" altLang="zh-CN" dirty="0"/>
              <a:t>2</a:t>
            </a:r>
            <a:r>
              <a:rPr lang="zh-CN" altLang="zh-CN" dirty="0"/>
              <a:t>）序号占</a:t>
            </a:r>
            <a:r>
              <a:rPr lang="en-US" altLang="zh-CN" dirty="0"/>
              <a:t>4</a:t>
            </a:r>
            <a:r>
              <a:rPr lang="zh-CN" altLang="zh-CN" dirty="0"/>
              <a:t>字节。序号范围是</a:t>
            </a:r>
            <a:r>
              <a:rPr lang="en-US" altLang="zh-CN" dirty="0"/>
              <a:t>[0</a:t>
            </a:r>
            <a:r>
              <a:rPr lang="zh-CN" altLang="zh-CN" dirty="0"/>
              <a:t>，</a:t>
            </a:r>
            <a:r>
              <a:rPr lang="en-US" altLang="zh-CN" dirty="0"/>
              <a:t>2</a:t>
            </a:r>
            <a:r>
              <a:rPr lang="en-US" altLang="zh-CN" baseline="30000" dirty="0"/>
              <a:t>32</a:t>
            </a:r>
            <a:r>
              <a:rPr lang="en-US" altLang="zh-CN" dirty="0"/>
              <a:t>-1]</a:t>
            </a:r>
            <a:r>
              <a:rPr lang="zh-CN" altLang="zh-CN" dirty="0"/>
              <a:t>，共</a:t>
            </a:r>
            <a:r>
              <a:rPr lang="en-US" altLang="zh-CN" dirty="0"/>
              <a:t>2</a:t>
            </a:r>
            <a:r>
              <a:rPr lang="en-US" altLang="zh-CN" baseline="30000" dirty="0"/>
              <a:t>32</a:t>
            </a:r>
            <a:r>
              <a:rPr lang="zh-CN" altLang="zh-CN" dirty="0"/>
              <a:t>（即</a:t>
            </a:r>
            <a:r>
              <a:rPr lang="en-US" altLang="zh-CN" dirty="0"/>
              <a:t>4 294 967 296</a:t>
            </a:r>
            <a:r>
              <a:rPr lang="zh-CN" altLang="zh-CN" dirty="0"/>
              <a:t>）个序号。序号增加到</a:t>
            </a:r>
            <a:r>
              <a:rPr lang="en-US" altLang="zh-CN" dirty="0"/>
              <a:t>2</a:t>
            </a:r>
            <a:r>
              <a:rPr lang="en-US" altLang="zh-CN" baseline="30000" dirty="0"/>
              <a:t>32</a:t>
            </a:r>
            <a:r>
              <a:rPr lang="en-US" altLang="zh-CN" dirty="0"/>
              <a:t>-1</a:t>
            </a:r>
            <a:r>
              <a:rPr lang="zh-CN" altLang="zh-CN" dirty="0"/>
              <a:t>后，下一个序号就又回到</a:t>
            </a:r>
            <a:r>
              <a:rPr lang="en-US" altLang="zh-CN" dirty="0"/>
              <a:t>0</a:t>
            </a:r>
            <a:r>
              <a:rPr lang="zh-CN" altLang="zh-CN" dirty="0"/>
              <a:t>。</a:t>
            </a:r>
            <a:r>
              <a:rPr lang="en-US" altLang="zh-CN" dirty="0"/>
              <a:t>TCP</a:t>
            </a:r>
            <a:r>
              <a:rPr lang="zh-CN" altLang="zh-CN" dirty="0"/>
              <a:t>是面向字节流的。在一个</a:t>
            </a:r>
            <a:r>
              <a:rPr lang="en-US" altLang="zh-CN" dirty="0"/>
              <a:t>TCP</a:t>
            </a:r>
            <a:r>
              <a:rPr lang="zh-CN" altLang="zh-CN" dirty="0"/>
              <a:t>连接中传送的字节流中的每一个字节都按顺序编号</a:t>
            </a:r>
            <a:endParaRPr lang="zh-CN" altLang="en-US" dirty="0"/>
          </a:p>
        </p:txBody>
      </p:sp>
    </p:spTree>
    <p:extLst>
      <p:ext uri="{BB962C8B-B14F-4D97-AF65-F5344CB8AC3E}">
        <p14:creationId xmlns:p14="http://schemas.microsoft.com/office/powerpoint/2010/main" val="80742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序号</a:t>
            </a:r>
            <a:r>
              <a:rPr lang="en-US" altLang="zh-CN" dirty="0"/>
              <a:t> </a:t>
            </a:r>
            <a:r>
              <a:rPr lang="zh-CN" altLang="en-US" dirty="0"/>
              <a:t>字段的意义</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319723" cy="5688632"/>
          </a:xfrm>
          <a:prstGeom prst="rect">
            <a:avLst/>
          </a:prstGeom>
          <a:noFill/>
          <a:ln>
            <a:noFill/>
          </a:ln>
        </p:spPr>
      </p:pic>
    </p:spTree>
    <p:extLst>
      <p:ext uri="{BB962C8B-B14F-4D97-AF65-F5344CB8AC3E}">
        <p14:creationId xmlns:p14="http://schemas.microsoft.com/office/powerpoint/2010/main" val="7578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5328592"/>
          </a:xfrm>
        </p:spPr>
        <p:txBody>
          <a:bodyPr>
            <a:normAutofit fontScale="92500"/>
          </a:bodyPr>
          <a:lstStyle/>
          <a:p>
            <a:r>
              <a:rPr lang="zh-CN" altLang="zh-CN" dirty="0"/>
              <a:t>（</a:t>
            </a:r>
            <a:r>
              <a:rPr lang="en-US" altLang="zh-CN" dirty="0"/>
              <a:t>3</a:t>
            </a:r>
            <a:r>
              <a:rPr lang="zh-CN" altLang="zh-CN" dirty="0"/>
              <a:t>）确认号</a:t>
            </a:r>
            <a:r>
              <a:rPr lang="en-US" altLang="zh-CN" dirty="0"/>
              <a:t>  </a:t>
            </a:r>
            <a:r>
              <a:rPr lang="zh-CN" altLang="zh-CN" dirty="0"/>
              <a:t>占</a:t>
            </a:r>
            <a:r>
              <a:rPr lang="en-US" altLang="zh-CN" dirty="0"/>
              <a:t>4</a:t>
            </a:r>
            <a:r>
              <a:rPr lang="zh-CN" altLang="zh-CN" dirty="0"/>
              <a:t>字节，是期望收到对方下一个报文段的第一个数据字节的序号。</a:t>
            </a:r>
          </a:p>
          <a:p>
            <a:pPr lvl="1"/>
            <a:r>
              <a:rPr lang="en-US" altLang="zh-CN" dirty="0"/>
              <a:t>TCP</a:t>
            </a:r>
            <a:r>
              <a:rPr lang="zh-CN" altLang="zh-CN" dirty="0"/>
              <a:t>协议能够实现可靠传输，接收方收到几个数据包后，就会给发送方一个确认数据包，告诉发送方下一个数据包该发第多少个字节了。</a:t>
            </a:r>
            <a:endParaRPr lang="en-US" altLang="zh-CN" dirty="0"/>
          </a:p>
          <a:p>
            <a:pPr lvl="1"/>
            <a:r>
              <a:rPr lang="zh-CN" altLang="zh-CN" dirty="0"/>
              <a:t>若确认号是</a:t>
            </a:r>
            <a:r>
              <a:rPr lang="en-US" altLang="zh-CN" dirty="0"/>
              <a:t>N</a:t>
            </a:r>
            <a:r>
              <a:rPr lang="zh-CN" altLang="zh-CN" dirty="0"/>
              <a:t>，则表明：到序号</a:t>
            </a:r>
            <a:r>
              <a:rPr lang="en-US" altLang="zh-CN" dirty="0"/>
              <a:t>N-1</a:t>
            </a:r>
            <a:r>
              <a:rPr lang="zh-CN" altLang="zh-CN" dirty="0"/>
              <a:t>为止的所有数据都已正确收到。</a:t>
            </a:r>
            <a:endParaRPr lang="en-US" altLang="zh-CN" dirty="0"/>
          </a:p>
          <a:p>
            <a:r>
              <a:rPr lang="zh-CN" altLang="en-US" dirty="0"/>
              <a:t>（</a:t>
            </a:r>
            <a:r>
              <a:rPr lang="en-US" altLang="zh-CN" dirty="0"/>
              <a:t>4</a:t>
            </a:r>
            <a:r>
              <a:rPr lang="zh-CN" altLang="en-US" dirty="0"/>
              <a:t>）</a:t>
            </a:r>
            <a:r>
              <a:rPr lang="zh-CN" altLang="zh-CN" dirty="0"/>
              <a:t>数据偏移</a:t>
            </a:r>
            <a:r>
              <a:rPr lang="en-US" altLang="zh-CN" dirty="0"/>
              <a:t>  </a:t>
            </a:r>
            <a:r>
              <a:rPr lang="zh-CN" altLang="zh-CN" dirty="0"/>
              <a:t>占</a:t>
            </a:r>
            <a:r>
              <a:rPr lang="en-US" altLang="zh-CN" dirty="0"/>
              <a:t>4</a:t>
            </a:r>
            <a:r>
              <a:rPr lang="zh-CN" altLang="zh-CN" dirty="0"/>
              <a:t>位，它指出</a:t>
            </a:r>
            <a:r>
              <a:rPr lang="en-US" altLang="zh-CN" dirty="0"/>
              <a:t>TCP</a:t>
            </a:r>
            <a:r>
              <a:rPr lang="zh-CN" altLang="zh-CN" dirty="0"/>
              <a:t>报文段的数据起始处距离</a:t>
            </a:r>
            <a:r>
              <a:rPr lang="en-US" altLang="zh-CN" dirty="0"/>
              <a:t>TCP</a:t>
            </a:r>
            <a:r>
              <a:rPr lang="zh-CN" altLang="zh-CN" dirty="0"/>
              <a:t>报文段的起始处有多远。这个字段实际上是指出</a:t>
            </a:r>
            <a:r>
              <a:rPr lang="en-US" altLang="zh-CN" dirty="0"/>
              <a:t>TCP</a:t>
            </a:r>
            <a:r>
              <a:rPr lang="zh-CN" altLang="zh-CN" dirty="0"/>
              <a:t>报文段的首部长度。由于首部中还有长度不确定的选项字段，因此数据偏移字段是必要的。但请注意，“数据偏移”的单位为</a:t>
            </a:r>
            <a:r>
              <a:rPr lang="en-US" altLang="zh-CN" dirty="0"/>
              <a:t>4</a:t>
            </a:r>
            <a:r>
              <a:rPr lang="zh-CN" altLang="zh-CN" dirty="0"/>
              <a:t>字节，由于</a:t>
            </a:r>
            <a:r>
              <a:rPr lang="en-US" altLang="zh-CN" dirty="0"/>
              <a:t>4</a:t>
            </a:r>
            <a:r>
              <a:rPr lang="zh-CN" altLang="zh-CN" dirty="0"/>
              <a:t>位二进制数能够表示的最大十进制数字是</a:t>
            </a:r>
            <a:r>
              <a:rPr lang="en-US" altLang="zh-CN" dirty="0"/>
              <a:t>15</a:t>
            </a:r>
            <a:r>
              <a:rPr lang="zh-CN" altLang="zh-CN" dirty="0"/>
              <a:t>，因此数据偏移的最大值是</a:t>
            </a:r>
            <a:r>
              <a:rPr lang="en-US" altLang="zh-CN" dirty="0"/>
              <a:t>60</a:t>
            </a:r>
            <a:r>
              <a:rPr lang="zh-CN" altLang="zh-CN" dirty="0"/>
              <a:t>字节，这也是</a:t>
            </a:r>
            <a:r>
              <a:rPr lang="en-US" altLang="zh-CN" dirty="0"/>
              <a:t>TCP</a:t>
            </a:r>
            <a:r>
              <a:rPr lang="zh-CN" altLang="zh-CN" dirty="0"/>
              <a:t>首部的最大长度，这也就意味着选项长度不能超过</a:t>
            </a:r>
            <a:r>
              <a:rPr lang="en-US" altLang="zh-CN" dirty="0"/>
              <a:t>40</a:t>
            </a:r>
            <a:r>
              <a:rPr lang="zh-CN" altLang="zh-CN" dirty="0"/>
              <a:t>字节。</a:t>
            </a:r>
            <a:endParaRPr lang="zh-CN" altLang="en-US" dirty="0"/>
          </a:p>
        </p:txBody>
      </p:sp>
      <p:sp>
        <p:nvSpPr>
          <p:cNvPr id="4" name="标题 1"/>
          <p:cNvSpPr>
            <a:spLocks noGrp="1"/>
          </p:cNvSpPr>
          <p:nvPr>
            <p:ph type="title"/>
          </p:nvPr>
        </p:nvSpPr>
        <p:spPr/>
        <p:txBody>
          <a:bodyPr>
            <a:normAutofit fontScale="90000"/>
          </a:bodyPr>
          <a:lstStyle/>
          <a:p>
            <a:r>
              <a:rPr lang="en-US" altLang="zh-CN" dirty="0"/>
              <a:t>8.3.2TCP</a:t>
            </a:r>
            <a:r>
              <a:rPr lang="zh-CN" altLang="zh-CN" dirty="0"/>
              <a:t>报文的首部格式</a:t>
            </a:r>
            <a:r>
              <a:rPr lang="en-US" altLang="zh-CN" dirty="0"/>
              <a:t>4</a:t>
            </a:r>
            <a:endParaRPr lang="zh-CN" altLang="en-US" dirty="0"/>
          </a:p>
        </p:txBody>
      </p:sp>
    </p:spTree>
    <p:extLst>
      <p:ext uri="{BB962C8B-B14F-4D97-AF65-F5344CB8AC3E}">
        <p14:creationId xmlns:p14="http://schemas.microsoft.com/office/powerpoint/2010/main" val="301323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zh-CN" dirty="0"/>
              <a:t>（</a:t>
            </a:r>
            <a:r>
              <a:rPr lang="en-US" altLang="zh-CN" dirty="0"/>
              <a:t>6</a:t>
            </a:r>
            <a:r>
              <a:rPr lang="zh-CN" altLang="zh-CN" dirty="0"/>
              <a:t>）保留</a:t>
            </a:r>
            <a:r>
              <a:rPr lang="en-US" altLang="zh-CN" dirty="0"/>
              <a:t>  </a:t>
            </a:r>
            <a:r>
              <a:rPr lang="zh-CN" altLang="zh-CN" dirty="0"/>
              <a:t>占</a:t>
            </a:r>
            <a:r>
              <a:rPr lang="en-US" altLang="zh-CN" dirty="0"/>
              <a:t>6</a:t>
            </a:r>
            <a:r>
              <a:rPr lang="zh-CN" altLang="zh-CN" dirty="0"/>
              <a:t>位，保留为今后使用，但目前应置为</a:t>
            </a:r>
            <a:r>
              <a:rPr lang="en-US" altLang="zh-CN" dirty="0"/>
              <a:t>0</a:t>
            </a:r>
            <a:r>
              <a:rPr lang="zh-CN" altLang="zh-CN" dirty="0"/>
              <a:t>。</a:t>
            </a:r>
          </a:p>
          <a:p>
            <a:r>
              <a:rPr lang="zh-CN" altLang="zh-CN" dirty="0"/>
              <a:t>（</a:t>
            </a:r>
            <a:r>
              <a:rPr lang="en-US" altLang="zh-CN" dirty="0"/>
              <a:t>7</a:t>
            </a:r>
            <a:r>
              <a:rPr lang="zh-CN" altLang="zh-CN" dirty="0"/>
              <a:t>）紧急</a:t>
            </a:r>
            <a:r>
              <a:rPr lang="en-US" altLang="zh-CN" dirty="0"/>
              <a:t>URG</a:t>
            </a:r>
            <a:r>
              <a:rPr lang="zh-CN" altLang="zh-CN" dirty="0"/>
              <a:t>（</a:t>
            </a:r>
            <a:r>
              <a:rPr lang="en-US" altLang="zh-CN" dirty="0" err="1"/>
              <a:t>URGent</a:t>
            </a:r>
            <a:r>
              <a:rPr lang="zh-CN" altLang="zh-CN" dirty="0"/>
              <a:t>） 当</a:t>
            </a:r>
            <a:r>
              <a:rPr lang="en-US" altLang="zh-CN" dirty="0"/>
              <a:t>URG=l</a:t>
            </a:r>
            <a:r>
              <a:rPr lang="zh-CN" altLang="zh-CN" dirty="0"/>
              <a:t>时，表明紧急指针字段有效。它告诉系统此报文段中有紧急数据，应尽快传送（相当于高优先级的数据</a:t>
            </a:r>
            <a:r>
              <a:rPr lang="zh-CN" altLang="en-US" dirty="0"/>
              <a:t>）</a:t>
            </a:r>
            <a:r>
              <a:rPr lang="zh-CN" altLang="zh-CN" dirty="0"/>
              <a:t>，而不要按原来的排队顺序来传送。</a:t>
            </a:r>
            <a:endParaRPr lang="en-US" altLang="zh-CN" dirty="0"/>
          </a:p>
          <a:p>
            <a:r>
              <a:rPr lang="zh-CN" altLang="zh-CN" dirty="0"/>
              <a:t>确认</a:t>
            </a:r>
            <a:r>
              <a:rPr lang="en-US" altLang="zh-CN" dirty="0"/>
              <a:t>ACK</a:t>
            </a:r>
            <a:r>
              <a:rPr lang="zh-CN" altLang="zh-CN" dirty="0"/>
              <a:t>（</a:t>
            </a:r>
            <a:r>
              <a:rPr lang="en-US" altLang="zh-CN" dirty="0" err="1"/>
              <a:t>ACKnowlegment</a:t>
            </a:r>
            <a:r>
              <a:rPr lang="zh-CN" altLang="zh-CN" dirty="0"/>
              <a:t>） 仅当</a:t>
            </a:r>
            <a:r>
              <a:rPr lang="en-US" altLang="zh-CN" dirty="0"/>
              <a:t>ACK=1</a:t>
            </a:r>
            <a:r>
              <a:rPr lang="zh-CN" altLang="zh-CN" dirty="0"/>
              <a:t>时确认号字段才有效。当</a:t>
            </a:r>
            <a:r>
              <a:rPr lang="en-US" altLang="zh-CN" dirty="0"/>
              <a:t>ACK=0</a:t>
            </a:r>
            <a:r>
              <a:rPr lang="zh-CN" altLang="zh-CN" dirty="0"/>
              <a:t>时，确认号无效。</a:t>
            </a:r>
            <a:r>
              <a:rPr lang="en-US" altLang="zh-CN" dirty="0"/>
              <a:t>TCP</a:t>
            </a:r>
            <a:r>
              <a:rPr lang="zh-CN" altLang="zh-CN" dirty="0"/>
              <a:t>规定，在连接建立后所有传送的报文段都必须把</a:t>
            </a:r>
            <a:r>
              <a:rPr lang="en-US" altLang="zh-CN" dirty="0"/>
              <a:t>ACK</a:t>
            </a:r>
            <a:r>
              <a:rPr lang="zh-CN" altLang="zh-CN" dirty="0"/>
              <a:t>置</a:t>
            </a:r>
            <a:r>
              <a:rPr lang="en-US" altLang="zh-CN" dirty="0"/>
              <a:t>1</a:t>
            </a:r>
            <a:r>
              <a:rPr lang="zh-CN" altLang="zh-CN" dirty="0"/>
              <a:t>。</a:t>
            </a:r>
          </a:p>
          <a:p>
            <a:r>
              <a:rPr lang="zh-CN" altLang="zh-CN" dirty="0"/>
              <a:t>（</a:t>
            </a:r>
            <a:r>
              <a:rPr lang="en-US" altLang="zh-CN" dirty="0"/>
              <a:t>9</a:t>
            </a:r>
            <a:r>
              <a:rPr lang="zh-CN" altLang="zh-CN" dirty="0"/>
              <a:t>）推送</a:t>
            </a:r>
            <a:r>
              <a:rPr lang="en-US" altLang="zh-CN" dirty="0"/>
              <a:t>PSH</a:t>
            </a:r>
            <a:r>
              <a:rPr lang="zh-CN" altLang="zh-CN" dirty="0"/>
              <a:t>（</a:t>
            </a:r>
            <a:r>
              <a:rPr lang="en-US" altLang="zh-CN" dirty="0" err="1"/>
              <a:t>PuSH</a:t>
            </a:r>
            <a:r>
              <a:rPr lang="zh-CN" altLang="zh-CN" dirty="0"/>
              <a:t>） 当两个应用进程进行交互式的通信时，有时在一端的应用进程希望在键入一个命令后立即就能够收到对方的响应。</a:t>
            </a:r>
            <a:endParaRPr lang="zh-CN" altLang="en-US" dirty="0"/>
          </a:p>
        </p:txBody>
      </p:sp>
      <p:sp>
        <p:nvSpPr>
          <p:cNvPr id="4" name="标题 1"/>
          <p:cNvSpPr>
            <a:spLocks noGrp="1"/>
          </p:cNvSpPr>
          <p:nvPr>
            <p:ph type="title"/>
          </p:nvPr>
        </p:nvSpPr>
        <p:spPr/>
        <p:txBody>
          <a:bodyPr>
            <a:normAutofit fontScale="90000"/>
          </a:bodyPr>
          <a:lstStyle/>
          <a:p>
            <a:r>
              <a:rPr lang="en-US" altLang="zh-CN" dirty="0"/>
              <a:t>8.3.2TCP</a:t>
            </a:r>
            <a:r>
              <a:rPr lang="zh-CN" altLang="zh-CN" dirty="0"/>
              <a:t>报文的首部格式</a:t>
            </a:r>
            <a:r>
              <a:rPr lang="en-US" altLang="zh-CN" dirty="0"/>
              <a:t>5</a:t>
            </a:r>
            <a:endParaRPr lang="zh-CN" altLang="en-US" dirty="0"/>
          </a:p>
        </p:txBody>
      </p:sp>
    </p:spTree>
    <p:extLst>
      <p:ext uri="{BB962C8B-B14F-4D97-AF65-F5344CB8AC3E}">
        <p14:creationId xmlns:p14="http://schemas.microsoft.com/office/powerpoint/2010/main" val="3794491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5328592"/>
          </a:xfrm>
        </p:spPr>
        <p:txBody>
          <a:bodyPr>
            <a:normAutofit/>
          </a:bodyPr>
          <a:lstStyle/>
          <a:p>
            <a:r>
              <a:rPr lang="zh-CN" altLang="en-US" dirty="0"/>
              <a:t>（</a:t>
            </a:r>
            <a:r>
              <a:rPr lang="en-US" altLang="zh-CN" dirty="0"/>
              <a:t>10</a:t>
            </a:r>
            <a:r>
              <a:rPr lang="zh-CN" altLang="zh-CN" dirty="0"/>
              <a:t>）复位</a:t>
            </a:r>
            <a:r>
              <a:rPr lang="en-US" altLang="zh-CN" dirty="0"/>
              <a:t>RST</a:t>
            </a:r>
            <a:r>
              <a:rPr lang="zh-CN" altLang="zh-CN" dirty="0"/>
              <a:t>（</a:t>
            </a:r>
            <a:r>
              <a:rPr lang="en-US" altLang="zh-CN" dirty="0" err="1"/>
              <a:t>ReSeT</a:t>
            </a:r>
            <a:r>
              <a:rPr lang="zh-CN" altLang="zh-CN" dirty="0"/>
              <a:t>） 当</a:t>
            </a:r>
            <a:r>
              <a:rPr lang="en-US" altLang="zh-CN" dirty="0"/>
              <a:t>RST=l</a:t>
            </a:r>
            <a:r>
              <a:rPr lang="zh-CN" altLang="zh-CN" dirty="0"/>
              <a:t>时，表明</a:t>
            </a:r>
            <a:r>
              <a:rPr lang="en-US" altLang="zh-CN" dirty="0"/>
              <a:t>TCP</a:t>
            </a:r>
            <a:r>
              <a:rPr lang="zh-CN" altLang="zh-CN" dirty="0"/>
              <a:t>连接中出现严重差错（如由于主机崩溃或其他原因），必须释放连接，然后再重新建立运输连接。</a:t>
            </a:r>
            <a:endParaRPr lang="en-US" altLang="zh-CN" dirty="0"/>
          </a:p>
          <a:p>
            <a:r>
              <a:rPr lang="zh-CN" altLang="zh-CN" dirty="0"/>
              <a:t>（</a:t>
            </a:r>
            <a:r>
              <a:rPr lang="en-US" altLang="zh-CN" dirty="0"/>
              <a:t>11</a:t>
            </a:r>
            <a:r>
              <a:rPr lang="zh-CN" altLang="zh-CN" dirty="0"/>
              <a:t>）同步</a:t>
            </a:r>
            <a:r>
              <a:rPr lang="en-US" altLang="zh-CN" dirty="0"/>
              <a:t>SYN</a:t>
            </a:r>
            <a:r>
              <a:rPr lang="zh-CN" altLang="zh-CN" dirty="0"/>
              <a:t>（</a:t>
            </a:r>
            <a:r>
              <a:rPr lang="en-US" altLang="zh-CN" dirty="0" err="1"/>
              <a:t>SYNchronization</a:t>
            </a:r>
            <a:r>
              <a:rPr lang="zh-CN" altLang="zh-CN" dirty="0"/>
              <a:t>） 在连接建立时用来同步序号。当</a:t>
            </a:r>
            <a:r>
              <a:rPr lang="en-US" altLang="zh-CN" dirty="0"/>
              <a:t>SYN=1</a:t>
            </a:r>
            <a:r>
              <a:rPr lang="zh-CN" altLang="zh-CN" dirty="0"/>
              <a:t>而</a:t>
            </a:r>
            <a:r>
              <a:rPr lang="en-US" altLang="zh-CN" dirty="0"/>
              <a:t>ACK=0</a:t>
            </a:r>
            <a:r>
              <a:rPr lang="zh-CN" altLang="zh-CN" dirty="0"/>
              <a:t>时，表明这是一个连接请求报文段。对方若同意建立连接，则应在响应的报文段中使</a:t>
            </a:r>
            <a:r>
              <a:rPr lang="en-US" altLang="zh-CN" dirty="0"/>
              <a:t>SYN=1</a:t>
            </a:r>
            <a:r>
              <a:rPr lang="zh-CN" altLang="zh-CN" dirty="0"/>
              <a:t>和</a:t>
            </a:r>
            <a:r>
              <a:rPr lang="en-US" altLang="zh-CN" dirty="0"/>
              <a:t>ACK=1</a:t>
            </a:r>
            <a:r>
              <a:rPr lang="zh-CN" altLang="zh-CN" dirty="0"/>
              <a:t>。因此，</a:t>
            </a:r>
            <a:r>
              <a:rPr lang="en-US" altLang="zh-CN" dirty="0"/>
              <a:t>SYN</a:t>
            </a:r>
            <a:r>
              <a:rPr lang="zh-CN" altLang="zh-CN" dirty="0"/>
              <a:t>置为</a:t>
            </a:r>
            <a:r>
              <a:rPr lang="en-US" altLang="zh-CN" dirty="0"/>
              <a:t>1</a:t>
            </a:r>
            <a:r>
              <a:rPr lang="zh-CN" altLang="zh-CN" dirty="0"/>
              <a:t>就表示这是一个连接请求或连接接受报文。</a:t>
            </a:r>
            <a:endParaRPr lang="en-US" altLang="zh-CN" dirty="0"/>
          </a:p>
          <a:p>
            <a:r>
              <a:rPr lang="zh-CN" altLang="zh-CN" dirty="0"/>
              <a:t>（</a:t>
            </a:r>
            <a:r>
              <a:rPr lang="en-US" altLang="zh-CN" dirty="0"/>
              <a:t>12</a:t>
            </a:r>
            <a:r>
              <a:rPr lang="zh-CN" altLang="zh-CN" dirty="0"/>
              <a:t>）终止</a:t>
            </a:r>
            <a:r>
              <a:rPr lang="en-US" altLang="zh-CN" dirty="0"/>
              <a:t>FIN</a:t>
            </a:r>
            <a:r>
              <a:rPr lang="zh-CN" altLang="zh-CN" dirty="0"/>
              <a:t>（</a:t>
            </a:r>
            <a:r>
              <a:rPr lang="en-US" altLang="zh-CN" dirty="0" err="1"/>
              <a:t>FINish</a:t>
            </a:r>
            <a:r>
              <a:rPr lang="zh-CN" altLang="zh-CN" dirty="0"/>
              <a:t>意思是“完”、“终”） 用来释放一个连接。当</a:t>
            </a:r>
            <a:r>
              <a:rPr lang="en-US" altLang="zh-CN" dirty="0"/>
              <a:t>FIN=1</a:t>
            </a:r>
            <a:r>
              <a:rPr lang="zh-CN" altLang="zh-CN" dirty="0"/>
              <a:t>时，表明此报文段的发送方的数据己发送完毕，并要求释放传输连接。</a:t>
            </a:r>
          </a:p>
          <a:p>
            <a:endParaRPr lang="zh-CN" altLang="en-US" dirty="0"/>
          </a:p>
        </p:txBody>
      </p:sp>
      <p:sp>
        <p:nvSpPr>
          <p:cNvPr id="4" name="标题 1"/>
          <p:cNvSpPr>
            <a:spLocks noGrp="1"/>
          </p:cNvSpPr>
          <p:nvPr>
            <p:ph type="title"/>
          </p:nvPr>
        </p:nvSpPr>
        <p:spPr/>
        <p:txBody>
          <a:bodyPr>
            <a:normAutofit fontScale="90000"/>
          </a:bodyPr>
          <a:lstStyle/>
          <a:p>
            <a:r>
              <a:rPr lang="en-US" altLang="zh-CN" dirty="0"/>
              <a:t>8.3.2TCP</a:t>
            </a:r>
            <a:r>
              <a:rPr lang="zh-CN" altLang="zh-CN" dirty="0"/>
              <a:t>报文的首部格式</a:t>
            </a:r>
            <a:r>
              <a:rPr lang="en-US" altLang="zh-CN" dirty="0"/>
              <a:t>6</a:t>
            </a:r>
            <a:endParaRPr lang="zh-CN" altLang="en-US" dirty="0"/>
          </a:p>
        </p:txBody>
      </p:sp>
    </p:spTree>
    <p:extLst>
      <p:ext uri="{BB962C8B-B14F-4D97-AF65-F5344CB8AC3E}">
        <p14:creationId xmlns:p14="http://schemas.microsoft.com/office/powerpoint/2010/main" val="2157420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5616624"/>
          </a:xfrm>
        </p:spPr>
        <p:txBody>
          <a:bodyPr>
            <a:normAutofit fontScale="92500"/>
          </a:bodyPr>
          <a:lstStyle/>
          <a:p>
            <a:r>
              <a:rPr lang="zh-CN" altLang="zh-CN" dirty="0"/>
              <a:t>（</a:t>
            </a:r>
            <a:r>
              <a:rPr lang="en-US" altLang="zh-CN" dirty="0"/>
              <a:t>13</a:t>
            </a:r>
            <a:r>
              <a:rPr lang="zh-CN" altLang="zh-CN" dirty="0"/>
              <a:t>）窗口</a:t>
            </a:r>
            <a:r>
              <a:rPr lang="en-US" altLang="zh-CN" dirty="0"/>
              <a:t>  </a:t>
            </a:r>
            <a:r>
              <a:rPr lang="zh-CN" altLang="zh-CN" dirty="0"/>
              <a:t>占</a:t>
            </a:r>
            <a:r>
              <a:rPr lang="en-US" altLang="zh-CN" dirty="0"/>
              <a:t>2</a:t>
            </a:r>
            <a:r>
              <a:rPr lang="zh-CN" altLang="zh-CN" dirty="0"/>
              <a:t>字节。窗口值是</a:t>
            </a:r>
            <a:r>
              <a:rPr lang="en-US" altLang="zh-CN" dirty="0"/>
              <a:t>[0</a:t>
            </a:r>
            <a:r>
              <a:rPr lang="zh-CN" altLang="zh-CN" dirty="0"/>
              <a:t>，</a:t>
            </a:r>
            <a:r>
              <a:rPr lang="en-US" altLang="zh-CN" dirty="0"/>
              <a:t>2</a:t>
            </a:r>
            <a:r>
              <a:rPr lang="en-US" altLang="zh-CN" baseline="30000" dirty="0"/>
              <a:t>16</a:t>
            </a:r>
            <a:r>
              <a:rPr lang="en-US" altLang="zh-CN" dirty="0"/>
              <a:t>-1]</a:t>
            </a:r>
            <a:r>
              <a:rPr lang="zh-CN" altLang="zh-CN" dirty="0"/>
              <a:t>之间的整数。</a:t>
            </a:r>
            <a:r>
              <a:rPr lang="en-US" altLang="zh-CN" dirty="0"/>
              <a:t>TCP</a:t>
            </a:r>
            <a:r>
              <a:rPr lang="zh-CN" altLang="zh-CN" dirty="0"/>
              <a:t>协议有流量控制功能，窗口值告诉对方：从本报文段首部中的确认号算起，接收方目前允许对方发送的数据量（单位是字节）。</a:t>
            </a:r>
            <a:endParaRPr lang="en-US" altLang="zh-CN" dirty="0"/>
          </a:p>
          <a:p>
            <a:r>
              <a:rPr lang="zh-CN" altLang="zh-CN" dirty="0"/>
              <a:t>（</a:t>
            </a:r>
            <a:r>
              <a:rPr lang="en-US" altLang="zh-CN" dirty="0"/>
              <a:t>14</a:t>
            </a:r>
            <a:r>
              <a:rPr lang="zh-CN" altLang="zh-CN" dirty="0"/>
              <a:t>）检验和 占</a:t>
            </a:r>
            <a:r>
              <a:rPr lang="en-US" altLang="zh-CN" dirty="0"/>
              <a:t>2</a:t>
            </a:r>
            <a:r>
              <a:rPr lang="zh-CN" altLang="zh-CN" dirty="0"/>
              <a:t>字节。检验和字段检验的范围包括首部和数据这两部分。和</a:t>
            </a:r>
            <a:r>
              <a:rPr lang="en-US" altLang="zh-CN" dirty="0"/>
              <a:t>UDP</a:t>
            </a:r>
            <a:r>
              <a:rPr lang="zh-CN" altLang="zh-CN" dirty="0"/>
              <a:t>用户数据报一样，在计算检验和时，要在</a:t>
            </a:r>
            <a:r>
              <a:rPr lang="en-US" altLang="zh-CN" dirty="0"/>
              <a:t>TCP</a:t>
            </a:r>
            <a:r>
              <a:rPr lang="zh-CN" altLang="zh-CN" dirty="0"/>
              <a:t>报文段的前面加上</a:t>
            </a:r>
            <a:r>
              <a:rPr lang="en-US" altLang="zh-CN" dirty="0"/>
              <a:t>12</a:t>
            </a:r>
            <a:r>
              <a:rPr lang="zh-CN" altLang="zh-CN" dirty="0"/>
              <a:t>字节的伪首部。</a:t>
            </a:r>
            <a:endParaRPr lang="en-US" altLang="zh-CN" dirty="0"/>
          </a:p>
          <a:p>
            <a:r>
              <a:rPr lang="zh-CN" altLang="zh-CN" dirty="0"/>
              <a:t>（</a:t>
            </a:r>
            <a:r>
              <a:rPr lang="en-US" altLang="zh-CN" dirty="0"/>
              <a:t>15</a:t>
            </a:r>
            <a:r>
              <a:rPr lang="zh-CN" altLang="zh-CN" dirty="0"/>
              <a:t>）紧急指针 占</a:t>
            </a:r>
            <a:r>
              <a:rPr lang="en-US" altLang="zh-CN" dirty="0"/>
              <a:t>2</a:t>
            </a:r>
            <a:r>
              <a:rPr lang="zh-CN" altLang="zh-CN" dirty="0"/>
              <a:t>字节。紧急指针仅在</a:t>
            </a:r>
            <a:r>
              <a:rPr lang="en-US" altLang="zh-CN" dirty="0"/>
              <a:t>URG=1</a:t>
            </a:r>
            <a:r>
              <a:rPr lang="zh-CN" altLang="zh-CN" dirty="0"/>
              <a:t>时才有意义，它指出本报文段中的紧急数据的字节数（紧急数据结束后就是普通数据）。因此紧急指针指出了紧急数据的末尾在报文段中的位置。</a:t>
            </a:r>
            <a:endParaRPr lang="en-US" altLang="zh-CN" dirty="0"/>
          </a:p>
          <a:p>
            <a:r>
              <a:rPr lang="zh-CN" altLang="zh-CN" dirty="0"/>
              <a:t>（</a:t>
            </a:r>
            <a:r>
              <a:rPr lang="en-US" altLang="zh-CN" dirty="0"/>
              <a:t>16</a:t>
            </a:r>
            <a:r>
              <a:rPr lang="zh-CN" altLang="zh-CN" dirty="0"/>
              <a:t>）选项 长度可变，最长可达</a:t>
            </a:r>
            <a:r>
              <a:rPr lang="en-US" altLang="zh-CN" dirty="0"/>
              <a:t>40</a:t>
            </a:r>
            <a:r>
              <a:rPr lang="zh-CN" altLang="zh-CN" dirty="0"/>
              <a:t>个字节。当没有使用选项时，</a:t>
            </a:r>
            <a:r>
              <a:rPr lang="en-US" altLang="zh-CN" dirty="0"/>
              <a:t>TCP</a:t>
            </a:r>
            <a:r>
              <a:rPr lang="zh-CN" altLang="zh-CN" dirty="0"/>
              <a:t>的首部长度是</a:t>
            </a:r>
            <a:r>
              <a:rPr lang="en-US" altLang="zh-CN" dirty="0"/>
              <a:t>20</a:t>
            </a:r>
            <a:r>
              <a:rPr lang="zh-CN" altLang="zh-CN" dirty="0"/>
              <a:t>字节。</a:t>
            </a:r>
            <a:r>
              <a:rPr lang="en-US" altLang="zh-CN" dirty="0"/>
              <a:t>TCP</a:t>
            </a:r>
            <a:r>
              <a:rPr lang="zh-CN" altLang="zh-CN" dirty="0"/>
              <a:t>最初只规定了一种选项，即最大报文段长度</a:t>
            </a:r>
            <a:r>
              <a:rPr lang="en-US" altLang="zh-CN" dirty="0"/>
              <a:t>MSS</a:t>
            </a:r>
            <a:r>
              <a:rPr lang="zh-CN" altLang="zh-CN" dirty="0"/>
              <a:t>（</a:t>
            </a:r>
            <a:r>
              <a:rPr lang="en-US" altLang="zh-CN" dirty="0"/>
              <a:t>Maximum Segment Size</a:t>
            </a:r>
            <a:r>
              <a:rPr lang="zh-CN" altLang="zh-CN" dirty="0"/>
              <a:t>）。</a:t>
            </a:r>
            <a:endParaRPr lang="zh-CN" altLang="en-US" dirty="0"/>
          </a:p>
        </p:txBody>
      </p:sp>
      <p:sp>
        <p:nvSpPr>
          <p:cNvPr id="4" name="标题 1"/>
          <p:cNvSpPr>
            <a:spLocks noGrp="1"/>
          </p:cNvSpPr>
          <p:nvPr>
            <p:ph type="title"/>
          </p:nvPr>
        </p:nvSpPr>
        <p:spPr/>
        <p:txBody>
          <a:bodyPr>
            <a:normAutofit fontScale="90000"/>
          </a:bodyPr>
          <a:lstStyle/>
          <a:p>
            <a:r>
              <a:rPr lang="en-US" altLang="zh-CN" dirty="0"/>
              <a:t>8.3.2TCP</a:t>
            </a:r>
            <a:r>
              <a:rPr lang="zh-CN" altLang="zh-CN" dirty="0"/>
              <a:t>报文的首部格式</a:t>
            </a:r>
            <a:r>
              <a:rPr lang="en-US" altLang="zh-CN" dirty="0"/>
              <a:t>7</a:t>
            </a:r>
            <a:endParaRPr lang="zh-CN" altLang="en-US" dirty="0"/>
          </a:p>
        </p:txBody>
      </p:sp>
    </p:spTree>
    <p:extLst>
      <p:ext uri="{BB962C8B-B14F-4D97-AF65-F5344CB8AC3E}">
        <p14:creationId xmlns:p14="http://schemas.microsoft.com/office/powerpoint/2010/main" val="81349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8.4</a:t>
            </a:r>
            <a:r>
              <a:rPr lang="zh-CN" altLang="zh-CN" dirty="0"/>
              <a:t>可靠传输</a:t>
            </a:r>
            <a:endParaRPr lang="zh-CN" altLang="en-US" dirty="0"/>
          </a:p>
        </p:txBody>
      </p:sp>
      <p:sp>
        <p:nvSpPr>
          <p:cNvPr id="3" name="内容占位符 2"/>
          <p:cNvSpPr>
            <a:spLocks noGrp="1"/>
          </p:cNvSpPr>
          <p:nvPr>
            <p:ph idx="1"/>
          </p:nvPr>
        </p:nvSpPr>
        <p:spPr/>
        <p:txBody>
          <a:bodyPr/>
          <a:lstStyle/>
          <a:p>
            <a:r>
              <a:rPr lang="en-US" altLang="zh-CN" b="1" dirty="0"/>
              <a:t>8.4.1TCP</a:t>
            </a:r>
            <a:r>
              <a:rPr lang="zh-CN" altLang="zh-CN" b="1" dirty="0"/>
              <a:t>可靠传输的实现</a:t>
            </a:r>
            <a:r>
              <a:rPr lang="en-US" altLang="zh-CN" b="1" dirty="0"/>
              <a:t>-</a:t>
            </a:r>
            <a:r>
              <a:rPr lang="zh-CN" altLang="zh-CN" b="1" dirty="0"/>
              <a:t>停止等待协议</a:t>
            </a:r>
          </a:p>
          <a:p>
            <a:r>
              <a:rPr lang="en-US" altLang="zh-CN" b="1" dirty="0"/>
              <a:t>8.4.2</a:t>
            </a:r>
            <a:r>
              <a:rPr lang="zh-CN" altLang="zh-CN" b="1" dirty="0"/>
              <a:t>连续</a:t>
            </a:r>
            <a:r>
              <a:rPr lang="en-US" altLang="zh-CN" b="1" dirty="0"/>
              <a:t>ARQ</a:t>
            </a:r>
            <a:r>
              <a:rPr lang="zh-CN" altLang="zh-CN" b="1" dirty="0"/>
              <a:t>协议和滑动窗口协议</a:t>
            </a:r>
            <a:r>
              <a:rPr lang="en-US" altLang="zh-CN" b="1" dirty="0"/>
              <a:t>-</a:t>
            </a:r>
            <a:r>
              <a:rPr lang="zh-CN" altLang="zh-CN" b="1" dirty="0"/>
              <a:t>改进的停止等待协议</a:t>
            </a:r>
          </a:p>
          <a:p>
            <a:r>
              <a:rPr lang="en-US" altLang="zh-CN" b="1" dirty="0"/>
              <a:t>8.4.3</a:t>
            </a:r>
            <a:r>
              <a:rPr lang="zh-CN" altLang="zh-CN" b="1" dirty="0"/>
              <a:t>以字节为单位的滑动窗口技术详解</a:t>
            </a:r>
          </a:p>
          <a:p>
            <a:r>
              <a:rPr lang="en-US" altLang="zh-CN" b="1" dirty="0"/>
              <a:t>8.4.4</a:t>
            </a:r>
            <a:r>
              <a:rPr lang="zh-CN" altLang="zh-CN" b="1" dirty="0"/>
              <a:t>改进的确认</a:t>
            </a:r>
            <a:r>
              <a:rPr lang="en-US" altLang="zh-CN" b="1" dirty="0"/>
              <a:t>-</a:t>
            </a:r>
            <a:r>
              <a:rPr lang="zh-CN" altLang="zh-CN" b="1" dirty="0"/>
              <a:t>选择确认（</a:t>
            </a:r>
            <a:r>
              <a:rPr lang="en-US" altLang="zh-CN" b="1" dirty="0"/>
              <a:t>SACK</a:t>
            </a:r>
            <a:r>
              <a:rPr lang="zh-CN" altLang="zh-CN" b="1" dirty="0"/>
              <a:t>）</a:t>
            </a:r>
          </a:p>
          <a:p>
            <a:r>
              <a:rPr lang="en-US" altLang="zh-CN" b="1" dirty="0"/>
              <a:t>8.4.5</a:t>
            </a:r>
            <a:r>
              <a:rPr lang="zh-CN" altLang="zh-CN" b="1" dirty="0"/>
              <a:t>超时重传的时间调整</a:t>
            </a:r>
          </a:p>
          <a:p>
            <a:endParaRPr lang="zh-CN" altLang="en-US" dirty="0"/>
          </a:p>
        </p:txBody>
      </p:sp>
    </p:spTree>
    <p:extLst>
      <p:ext uri="{BB962C8B-B14F-4D97-AF65-F5344CB8AC3E}">
        <p14:creationId xmlns:p14="http://schemas.microsoft.com/office/powerpoint/2010/main" val="1701058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8.4.1TCP</a:t>
            </a:r>
            <a:r>
              <a:rPr lang="zh-CN" altLang="zh-CN" dirty="0"/>
              <a:t>可靠传输的实现</a:t>
            </a:r>
            <a:r>
              <a:rPr lang="en-US" altLang="zh-CN" dirty="0"/>
              <a:t>-</a:t>
            </a:r>
            <a:r>
              <a:rPr lang="zh-CN" altLang="zh-CN" dirty="0"/>
              <a:t>停止等待协议</a:t>
            </a:r>
            <a:r>
              <a:rPr lang="en-US" altLang="zh-CN" dirty="0"/>
              <a:t>1</a:t>
            </a:r>
            <a:endParaRPr lang="zh-CN" altLang="zh-CN" dirty="0"/>
          </a:p>
        </p:txBody>
      </p:sp>
      <p:sp>
        <p:nvSpPr>
          <p:cNvPr id="3" name="内容占位符 2"/>
          <p:cNvSpPr>
            <a:spLocks noGrp="1"/>
          </p:cNvSpPr>
          <p:nvPr>
            <p:ph idx="1"/>
          </p:nvPr>
        </p:nvSpPr>
        <p:spPr>
          <a:xfrm>
            <a:off x="395536" y="908721"/>
            <a:ext cx="8229600" cy="720080"/>
          </a:xfrm>
        </p:spPr>
        <p:txBody>
          <a:bodyPr/>
          <a:lstStyle/>
          <a:p>
            <a:r>
              <a:rPr lang="zh-CN" altLang="zh-CN" dirty="0"/>
              <a:t>无差错情况</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7560840" cy="4176464"/>
          </a:xfrm>
          <a:prstGeom prst="rect">
            <a:avLst/>
          </a:prstGeom>
          <a:noFill/>
          <a:ln>
            <a:noFill/>
          </a:ln>
        </p:spPr>
      </p:pic>
    </p:spTree>
    <p:extLst>
      <p:ext uri="{BB962C8B-B14F-4D97-AF65-F5344CB8AC3E}">
        <p14:creationId xmlns:p14="http://schemas.microsoft.com/office/powerpoint/2010/main" val="121077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8.4.1TCP</a:t>
            </a:r>
            <a:r>
              <a:rPr lang="zh-CN" altLang="zh-CN" dirty="0"/>
              <a:t>可靠传输的实现</a:t>
            </a:r>
            <a:r>
              <a:rPr lang="en-US" altLang="zh-CN" dirty="0"/>
              <a:t>-</a:t>
            </a:r>
            <a:r>
              <a:rPr lang="zh-CN" altLang="zh-CN" dirty="0"/>
              <a:t>停止等待协议</a:t>
            </a:r>
            <a:r>
              <a:rPr lang="en-US" altLang="zh-CN" dirty="0"/>
              <a:t>2</a:t>
            </a:r>
            <a:endParaRPr lang="zh-CN" altLang="en-US" dirty="0"/>
          </a:p>
        </p:txBody>
      </p:sp>
      <p:sp>
        <p:nvSpPr>
          <p:cNvPr id="3" name="内容占位符 2"/>
          <p:cNvSpPr>
            <a:spLocks noGrp="1"/>
          </p:cNvSpPr>
          <p:nvPr>
            <p:ph idx="1"/>
          </p:nvPr>
        </p:nvSpPr>
        <p:spPr>
          <a:xfrm>
            <a:off x="395536" y="908720"/>
            <a:ext cx="8229600" cy="4525963"/>
          </a:xfrm>
        </p:spPr>
        <p:txBody>
          <a:bodyPr/>
          <a:lstStyle/>
          <a:p>
            <a:pPr lvl="0"/>
            <a:r>
              <a:rPr lang="zh-CN" altLang="zh-CN" dirty="0"/>
              <a:t>出现差错或丢失</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3030"/>
            <a:ext cx="7560840" cy="4086271"/>
          </a:xfrm>
          <a:prstGeom prst="rect">
            <a:avLst/>
          </a:prstGeom>
          <a:noFill/>
          <a:ln>
            <a:noFill/>
          </a:ln>
        </p:spPr>
      </p:pic>
    </p:spTree>
    <p:extLst>
      <p:ext uri="{BB962C8B-B14F-4D97-AF65-F5344CB8AC3E}">
        <p14:creationId xmlns:p14="http://schemas.microsoft.com/office/powerpoint/2010/main" val="4085480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700" dirty="0"/>
              <a:t>8.4.2</a:t>
            </a:r>
            <a:r>
              <a:rPr lang="zh-CN" altLang="zh-CN" sz="2700" dirty="0"/>
              <a:t>连续</a:t>
            </a:r>
            <a:r>
              <a:rPr lang="en-US" altLang="zh-CN" sz="2700" dirty="0"/>
              <a:t>ARQ</a:t>
            </a:r>
            <a:r>
              <a:rPr lang="zh-CN" altLang="zh-CN" sz="2700" dirty="0"/>
              <a:t>协议和滑动窗口协议</a:t>
            </a:r>
            <a:r>
              <a:rPr lang="en-US" altLang="zh-CN" sz="2700" dirty="0"/>
              <a:t>-</a:t>
            </a:r>
            <a:r>
              <a:rPr lang="zh-CN" altLang="zh-CN" sz="2700" dirty="0"/>
              <a:t>改进的停止等待协议</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84584" y="-16014"/>
            <a:ext cx="10369152" cy="6685374"/>
          </a:xfrm>
          <a:prstGeom prst="rect">
            <a:avLst/>
          </a:prstGeom>
          <a:noFill/>
          <a:ln>
            <a:noFill/>
          </a:ln>
        </p:spPr>
      </p:pic>
    </p:spTree>
    <p:extLst>
      <p:ext uri="{BB962C8B-B14F-4D97-AF65-F5344CB8AC3E}">
        <p14:creationId xmlns:p14="http://schemas.microsoft.com/office/powerpoint/2010/main" val="302458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a:t>本章内容</a:t>
            </a:r>
          </a:p>
        </p:txBody>
      </p:sp>
      <p:sp>
        <p:nvSpPr>
          <p:cNvPr id="3" name="内容占位符 2"/>
          <p:cNvSpPr>
            <a:spLocks noGrp="1"/>
          </p:cNvSpPr>
          <p:nvPr>
            <p:ph idx="1"/>
          </p:nvPr>
        </p:nvSpPr>
        <p:spPr>
          <a:xfrm>
            <a:off x="323528" y="908720"/>
            <a:ext cx="8229600" cy="4525963"/>
          </a:xfrm>
        </p:spPr>
        <p:txBody>
          <a:bodyPr>
            <a:normAutofit/>
          </a:bodyPr>
          <a:lstStyle/>
          <a:p>
            <a:r>
              <a:rPr lang="en-US" altLang="zh-CN" b="1" dirty="0"/>
              <a:t>8.1</a:t>
            </a:r>
            <a:r>
              <a:rPr lang="zh-CN" altLang="zh-CN" b="1" dirty="0"/>
              <a:t>传输层的两个协议</a:t>
            </a:r>
          </a:p>
          <a:p>
            <a:pPr fontAlgn="base"/>
            <a:r>
              <a:rPr lang="en-US" altLang="zh-CN" b="1" dirty="0"/>
              <a:t>8.2</a:t>
            </a:r>
            <a:r>
              <a:rPr lang="zh-CN" altLang="zh-CN" b="1" dirty="0"/>
              <a:t>用户数据报协议</a:t>
            </a:r>
            <a:r>
              <a:rPr lang="en-US" altLang="zh-CN" b="1" dirty="0"/>
              <a:t>UDP</a:t>
            </a:r>
            <a:endParaRPr lang="zh-CN" altLang="zh-CN" b="1" dirty="0"/>
          </a:p>
          <a:p>
            <a:pPr fontAlgn="base"/>
            <a:r>
              <a:rPr lang="en-US" altLang="zh-CN" b="1" dirty="0"/>
              <a:t>8.3</a:t>
            </a:r>
            <a:r>
              <a:rPr lang="zh-CN" altLang="zh-CN" b="1" dirty="0"/>
              <a:t>传输控制协议</a:t>
            </a:r>
            <a:r>
              <a:rPr lang="en-US" altLang="zh-CN" b="1" dirty="0"/>
              <a:t>TCP</a:t>
            </a:r>
            <a:endParaRPr lang="zh-CN" altLang="zh-CN" b="1" dirty="0"/>
          </a:p>
          <a:p>
            <a:pPr fontAlgn="base"/>
            <a:r>
              <a:rPr lang="en-US" altLang="zh-CN" b="1" dirty="0"/>
              <a:t>8.4</a:t>
            </a:r>
            <a:r>
              <a:rPr lang="zh-CN" altLang="zh-CN" b="1" dirty="0"/>
              <a:t>可靠传输</a:t>
            </a:r>
          </a:p>
          <a:p>
            <a:pPr fontAlgn="base"/>
            <a:r>
              <a:rPr lang="en-US" altLang="zh-CN" b="1" dirty="0"/>
              <a:t>8.5</a:t>
            </a:r>
            <a:r>
              <a:rPr lang="zh-CN" altLang="zh-CN" b="1" dirty="0"/>
              <a:t>流量控制</a:t>
            </a:r>
          </a:p>
          <a:p>
            <a:pPr fontAlgn="base"/>
            <a:r>
              <a:rPr lang="en-US" altLang="zh-CN" b="1" dirty="0"/>
              <a:t>8.6</a:t>
            </a:r>
            <a:r>
              <a:rPr lang="zh-CN" altLang="zh-CN" b="1" dirty="0"/>
              <a:t>拥塞控制</a:t>
            </a:r>
          </a:p>
          <a:p>
            <a:pPr fontAlgn="base"/>
            <a:r>
              <a:rPr lang="en-US" altLang="zh-CN" b="1" dirty="0"/>
              <a:t>8.7 TCP</a:t>
            </a:r>
            <a:r>
              <a:rPr lang="zh-CN" altLang="zh-CN" b="1" dirty="0"/>
              <a:t>连接管理</a:t>
            </a:r>
          </a:p>
          <a:p>
            <a:pPr fontAlgn="base"/>
            <a:endParaRPr lang="zh-CN" altLang="zh-CN" b="1" dirty="0"/>
          </a:p>
          <a:p>
            <a:pPr fontAlgn="base"/>
            <a:endParaRPr lang="zh-CN" altLang="zh-CN" b="1" dirty="0"/>
          </a:p>
          <a:p>
            <a:pPr fontAlgn="base"/>
            <a:endParaRPr lang="zh-CN" altLang="zh-CN" b="1" dirty="0"/>
          </a:p>
          <a:p>
            <a:pPr lvl="0" fontAlgn="base"/>
            <a:endParaRPr lang="zh-CN" altLang="zh-CN" dirty="0">
              <a:effectLst>
                <a:glow>
                  <a:srgbClr val="000000"/>
                </a:glow>
                <a:outerShdw sx="0" sy="0">
                  <a:srgbClr val="000000"/>
                </a:outerShdw>
                <a:reflection stA="0" endPos="0" fadeDir="0" sx="0" sy="0"/>
              </a:effectLst>
            </a:endParaRPr>
          </a:p>
        </p:txBody>
      </p:sp>
    </p:spTree>
    <p:extLst>
      <p:ext uri="{BB962C8B-B14F-4D97-AF65-F5344CB8AC3E}">
        <p14:creationId xmlns:p14="http://schemas.microsoft.com/office/powerpoint/2010/main" val="2534758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8.4.3</a:t>
            </a:r>
            <a:r>
              <a:rPr lang="zh-CN" altLang="zh-CN" dirty="0"/>
              <a:t>以字节为单位的滑动窗口技术详解</a:t>
            </a:r>
            <a:endParaRPr lang="zh-CN" altLang="en-US" dirty="0"/>
          </a:p>
        </p:txBody>
      </p:sp>
      <p:sp>
        <p:nvSpPr>
          <p:cNvPr id="3" name="内容占位符 2"/>
          <p:cNvSpPr>
            <a:spLocks noGrp="1"/>
          </p:cNvSpPr>
          <p:nvPr>
            <p:ph idx="1"/>
          </p:nvPr>
        </p:nvSpPr>
        <p:spPr>
          <a:xfrm>
            <a:off x="323528" y="908721"/>
            <a:ext cx="8712968" cy="2088232"/>
          </a:xfrm>
        </p:spPr>
        <p:txBody>
          <a:bodyPr/>
          <a:lstStyle/>
          <a:p>
            <a:r>
              <a:rPr lang="zh-CN" altLang="zh-CN" dirty="0"/>
              <a:t>滑动窗口是面向字节流的，为了方便大家记住每个分组的序号，下面的讲解每一个分组就假设</a:t>
            </a:r>
            <a:r>
              <a:rPr lang="en-US" altLang="zh-CN" dirty="0"/>
              <a:t>100</a:t>
            </a:r>
            <a:r>
              <a:rPr lang="zh-CN" altLang="zh-CN" dirty="0"/>
              <a:t>个字节，为了方便画图表示，将分组进行编号简化表示，如图所示，不过你要记住，每一个分组的序号是多少。</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2708920"/>
            <a:ext cx="9252520" cy="3240360"/>
          </a:xfrm>
          <a:prstGeom prst="rect">
            <a:avLst/>
          </a:prstGeom>
          <a:noFill/>
          <a:ln>
            <a:noFill/>
          </a:ln>
        </p:spPr>
      </p:pic>
    </p:spTree>
    <p:extLst>
      <p:ext uri="{BB962C8B-B14F-4D97-AF65-F5344CB8AC3E}">
        <p14:creationId xmlns:p14="http://schemas.microsoft.com/office/powerpoint/2010/main" val="3247202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00608" y="-2979712"/>
            <a:ext cx="10873208" cy="10915222"/>
          </a:xfrm>
          <a:prstGeom prst="rect">
            <a:avLst/>
          </a:prstGeom>
        </p:spPr>
      </p:pic>
    </p:spTree>
    <p:extLst>
      <p:ext uri="{BB962C8B-B14F-4D97-AF65-F5344CB8AC3E}">
        <p14:creationId xmlns:p14="http://schemas.microsoft.com/office/powerpoint/2010/main" val="1593087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8.4.4</a:t>
            </a:r>
            <a:r>
              <a:rPr lang="zh-CN" altLang="zh-CN" dirty="0"/>
              <a:t>改进的确认</a:t>
            </a:r>
            <a:r>
              <a:rPr lang="en-US" altLang="zh-CN" dirty="0"/>
              <a:t>-</a:t>
            </a:r>
            <a:r>
              <a:rPr lang="zh-CN" altLang="zh-CN" dirty="0"/>
              <a:t>选择确认（</a:t>
            </a:r>
            <a:r>
              <a:rPr lang="en-US" altLang="zh-CN" dirty="0"/>
              <a:t>SACK</a:t>
            </a:r>
            <a:r>
              <a:rPr lang="zh-CN" altLang="zh-CN" dirty="0"/>
              <a:t>）</a:t>
            </a:r>
            <a:endParaRPr lang="zh-CN" altLang="en-US" dirty="0"/>
          </a:p>
        </p:txBody>
      </p:sp>
      <p:sp>
        <p:nvSpPr>
          <p:cNvPr id="3" name="内容占位符 2"/>
          <p:cNvSpPr>
            <a:spLocks noGrp="1"/>
          </p:cNvSpPr>
          <p:nvPr>
            <p:ph idx="1"/>
          </p:nvPr>
        </p:nvSpPr>
        <p:spPr/>
        <p:txBody>
          <a:bodyPr/>
          <a:lstStyle/>
          <a:p>
            <a:r>
              <a:rPr lang="en-US" altLang="zh-CN" dirty="0"/>
              <a:t>TCP</a:t>
            </a:r>
            <a:r>
              <a:rPr lang="zh-CN" altLang="zh-CN" dirty="0"/>
              <a:t>通信时，如果发送序列中间某个数据包丢失，</a:t>
            </a:r>
            <a:r>
              <a:rPr lang="en-US" altLang="zh-CN" dirty="0"/>
              <a:t>TCP</a:t>
            </a:r>
            <a:r>
              <a:rPr lang="zh-CN" altLang="zh-CN" dirty="0"/>
              <a:t>会通过重传最后确认的分组后续的分组，这样原先已经正确传输的分组也可能重复发送，降低了</a:t>
            </a:r>
            <a:r>
              <a:rPr lang="en-US" altLang="zh-CN" dirty="0"/>
              <a:t>TCP</a:t>
            </a:r>
            <a:r>
              <a:rPr lang="zh-CN" altLang="zh-CN" dirty="0"/>
              <a:t>性能。为改善这种情况，发展出</a:t>
            </a:r>
            <a:r>
              <a:rPr lang="en-US" altLang="zh-CN" dirty="0"/>
              <a:t>SACK</a:t>
            </a:r>
            <a:r>
              <a:rPr lang="zh-CN" altLang="zh-CN" dirty="0"/>
              <a:t>（</a:t>
            </a:r>
            <a:r>
              <a:rPr lang="en-US" altLang="zh-CN" dirty="0"/>
              <a:t>Selective Acknowledgment</a:t>
            </a:r>
            <a:r>
              <a:rPr lang="zh-CN" altLang="zh-CN" dirty="0"/>
              <a:t>，选择确认）技术，使</a:t>
            </a:r>
            <a:r>
              <a:rPr lang="en-US" altLang="zh-CN" dirty="0"/>
              <a:t>TCP</a:t>
            </a:r>
            <a:r>
              <a:rPr lang="zh-CN" altLang="zh-CN" dirty="0"/>
              <a:t>只重新发送丢失的包，不用发送后续所有的分组，而且提供相应机制使接收方能告诉发送方哪些数据丢失，哪些数据已经提前收到等。</a:t>
            </a:r>
            <a:endParaRPr lang="zh-CN" altLang="en-US" dirty="0"/>
          </a:p>
        </p:txBody>
      </p:sp>
    </p:spTree>
    <p:extLst>
      <p:ext uri="{BB962C8B-B14F-4D97-AF65-F5344CB8AC3E}">
        <p14:creationId xmlns:p14="http://schemas.microsoft.com/office/powerpoint/2010/main" val="3614428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8.4.4</a:t>
            </a:r>
            <a:r>
              <a:rPr lang="zh-CN" altLang="zh-CN" dirty="0"/>
              <a:t>改进的确认</a:t>
            </a:r>
            <a:r>
              <a:rPr lang="en-US" altLang="zh-CN" dirty="0"/>
              <a:t>-</a:t>
            </a:r>
            <a:r>
              <a:rPr lang="zh-CN" altLang="zh-CN" dirty="0"/>
              <a:t>选择确认（</a:t>
            </a:r>
            <a:r>
              <a:rPr lang="en-US" altLang="zh-CN" dirty="0"/>
              <a:t>SACK</a:t>
            </a:r>
            <a:r>
              <a:rPr lang="zh-CN" altLang="en-US" dirty="0"/>
              <a:t>）</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6632" y="-1953334"/>
            <a:ext cx="11233248" cy="8829600"/>
          </a:xfrm>
          <a:prstGeom prst="rect">
            <a:avLst/>
          </a:prstGeom>
          <a:noFill/>
          <a:ln>
            <a:noFill/>
          </a:ln>
        </p:spPr>
      </p:pic>
    </p:spTree>
    <p:extLst>
      <p:ext uri="{BB962C8B-B14F-4D97-AF65-F5344CB8AC3E}">
        <p14:creationId xmlns:p14="http://schemas.microsoft.com/office/powerpoint/2010/main" val="3972796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选择性确认最多表示</a:t>
            </a:r>
            <a:r>
              <a:rPr lang="en-US" altLang="zh-CN" dirty="0"/>
              <a:t>4</a:t>
            </a:r>
            <a:r>
              <a:rPr lang="zh-CN" altLang="zh-CN" dirty="0"/>
              <a:t>个边界</a:t>
            </a:r>
            <a:endParaRPr lang="zh-CN" altLang="en-US" dirty="0"/>
          </a:p>
        </p:txBody>
      </p:sp>
      <p:sp>
        <p:nvSpPr>
          <p:cNvPr id="3" name="内容占位符 2"/>
          <p:cNvSpPr>
            <a:spLocks noGrp="1"/>
          </p:cNvSpPr>
          <p:nvPr>
            <p:ph idx="1"/>
          </p:nvPr>
        </p:nvSpPr>
        <p:spPr>
          <a:xfrm>
            <a:off x="323528" y="836712"/>
            <a:ext cx="8229600" cy="4525963"/>
          </a:xfrm>
        </p:spPr>
        <p:txBody>
          <a:bodyPr>
            <a:normAutofit/>
          </a:bodyPr>
          <a:lstStyle/>
          <a:p>
            <a:r>
              <a:rPr lang="zh-CN" altLang="zh-CN" sz="2000" dirty="0"/>
              <a:t>由于</a:t>
            </a:r>
            <a:r>
              <a:rPr lang="en-US" altLang="zh-CN" sz="2000" dirty="0"/>
              <a:t>TCP</a:t>
            </a:r>
            <a:r>
              <a:rPr lang="zh-CN" altLang="zh-CN" sz="2000" dirty="0"/>
              <a:t>首部选项最长</a:t>
            </a:r>
            <a:r>
              <a:rPr lang="en-US" altLang="zh-CN" sz="2000" dirty="0"/>
              <a:t>40</a:t>
            </a:r>
            <a:r>
              <a:rPr lang="zh-CN" altLang="zh-CN" sz="2000" dirty="0"/>
              <a:t>个字节，而指明一个边界需要用掉</a:t>
            </a:r>
            <a:r>
              <a:rPr lang="en-US" altLang="zh-CN" sz="2000" dirty="0"/>
              <a:t>4</a:t>
            </a:r>
            <a:r>
              <a:rPr lang="zh-CN" altLang="zh-CN" sz="2000" dirty="0"/>
              <a:t>个字节（因为序号有</a:t>
            </a:r>
            <a:r>
              <a:rPr lang="en-US" altLang="zh-CN" sz="2000" dirty="0"/>
              <a:t>32</a:t>
            </a:r>
            <a:r>
              <a:rPr lang="zh-CN" altLang="zh-CN" sz="2000" dirty="0"/>
              <a:t>位，需要使用</a:t>
            </a:r>
            <a:r>
              <a:rPr lang="en-US" altLang="zh-CN" sz="2000" dirty="0"/>
              <a:t>4</a:t>
            </a:r>
            <a:r>
              <a:rPr lang="zh-CN" altLang="zh-CN" sz="2000" dirty="0"/>
              <a:t>个字节表示），因此在</a:t>
            </a:r>
            <a:r>
              <a:rPr lang="en-US" altLang="zh-CN" sz="2000" dirty="0"/>
              <a:t>TCP</a:t>
            </a:r>
            <a:r>
              <a:rPr lang="zh-CN" altLang="zh-CN" sz="2000" dirty="0"/>
              <a:t>选项中一次最多只能指明</a:t>
            </a:r>
            <a:r>
              <a:rPr lang="en-US" altLang="zh-CN" sz="2000" dirty="0"/>
              <a:t>4</a:t>
            </a:r>
            <a:r>
              <a:rPr lang="zh-CN" altLang="zh-CN" sz="2000" dirty="0"/>
              <a:t>个字节块的边界信息。这是因为</a:t>
            </a:r>
            <a:r>
              <a:rPr lang="en-US" altLang="zh-CN" sz="2000" dirty="0"/>
              <a:t>4</a:t>
            </a:r>
            <a:r>
              <a:rPr lang="zh-CN" altLang="zh-CN" sz="2000" dirty="0"/>
              <a:t>个字节块有</a:t>
            </a:r>
            <a:r>
              <a:rPr lang="en-US" altLang="zh-CN" sz="2000" dirty="0"/>
              <a:t>8</a:t>
            </a:r>
            <a:r>
              <a:rPr lang="zh-CN" altLang="zh-CN" sz="2000" dirty="0"/>
              <a:t>个边界，一个边界占用</a:t>
            </a:r>
            <a:r>
              <a:rPr lang="en-US" altLang="zh-CN" sz="2000" dirty="0"/>
              <a:t>4</a:t>
            </a:r>
            <a:r>
              <a:rPr lang="zh-CN" altLang="zh-CN" sz="2000" dirty="0"/>
              <a:t>个字节，占用</a:t>
            </a:r>
            <a:r>
              <a:rPr lang="en-US" altLang="zh-CN" sz="2000" dirty="0"/>
              <a:t>32</a:t>
            </a:r>
            <a:r>
              <a:rPr lang="zh-CN" altLang="zh-CN" sz="2000" dirty="0"/>
              <a:t>个字节，另外还需要</a:t>
            </a:r>
            <a:r>
              <a:rPr lang="en-US" altLang="zh-CN" sz="2000" dirty="0"/>
              <a:t>2</a:t>
            </a:r>
            <a:r>
              <a:rPr lang="zh-CN" altLang="zh-CN" sz="2000" dirty="0"/>
              <a:t>个字节，一个字节用来指明是</a:t>
            </a:r>
            <a:r>
              <a:rPr lang="en-US" altLang="zh-CN" sz="2000" dirty="0"/>
              <a:t>SACK</a:t>
            </a:r>
            <a:r>
              <a:rPr lang="zh-CN" altLang="zh-CN" sz="2000" dirty="0"/>
              <a:t>选项，另一个字节指明这个选项占多少字节。</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46593" y="3573016"/>
            <a:ext cx="9071501" cy="2520280"/>
          </a:xfrm>
          <a:prstGeom prst="rect">
            <a:avLst/>
          </a:prstGeom>
          <a:noFill/>
          <a:ln>
            <a:noFill/>
          </a:ln>
        </p:spPr>
      </p:pic>
    </p:spTree>
    <p:extLst>
      <p:ext uri="{BB962C8B-B14F-4D97-AF65-F5344CB8AC3E}">
        <p14:creationId xmlns:p14="http://schemas.microsoft.com/office/powerpoint/2010/main" val="2513902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8.4.5</a:t>
            </a:r>
            <a:r>
              <a:rPr lang="zh-CN" altLang="zh-CN"/>
              <a:t>超时重传的时间调整</a:t>
            </a:r>
          </a:p>
        </p:txBody>
      </p:sp>
      <p:sp>
        <p:nvSpPr>
          <p:cNvPr id="3" name="内容占位符 2"/>
          <p:cNvSpPr>
            <a:spLocks noGrp="1"/>
          </p:cNvSpPr>
          <p:nvPr>
            <p:ph idx="1"/>
          </p:nvPr>
        </p:nvSpPr>
        <p:spPr>
          <a:xfrm>
            <a:off x="323528" y="836712"/>
            <a:ext cx="8229600" cy="5616624"/>
          </a:xfrm>
        </p:spPr>
        <p:txBody>
          <a:bodyPr>
            <a:normAutofit fontScale="85000" lnSpcReduction="10000"/>
          </a:bodyPr>
          <a:lstStyle/>
          <a:p>
            <a:r>
              <a:rPr lang="en-US" altLang="zh-CN" dirty="0"/>
              <a:t>TCP</a:t>
            </a:r>
            <a:r>
              <a:rPr lang="zh-CN" altLang="zh-CN" dirty="0"/>
              <a:t>的发送方在规定的时间内没有收到确认就要重传己发送的报文段。这种重传的概念是很简单的，但重传时间的选择却是</a:t>
            </a:r>
            <a:r>
              <a:rPr lang="en-US" altLang="zh-CN" dirty="0"/>
              <a:t>TCP</a:t>
            </a:r>
            <a:r>
              <a:rPr lang="zh-CN" altLang="zh-CN" dirty="0"/>
              <a:t>最复杂的问题之一。</a:t>
            </a:r>
            <a:endParaRPr lang="en-US" altLang="zh-CN" dirty="0"/>
          </a:p>
          <a:p>
            <a:r>
              <a:rPr lang="zh-CN" altLang="zh-CN" dirty="0"/>
              <a:t>传输层的超时计时器的超时重传时间究竟应设置为多大呢？</a:t>
            </a:r>
            <a:r>
              <a:rPr lang="en-US" altLang="zh-CN" dirty="0"/>
              <a:t>TCP</a:t>
            </a:r>
            <a:r>
              <a:rPr lang="zh-CN" altLang="zh-CN" dirty="0"/>
              <a:t>往返传输时间（</a:t>
            </a:r>
            <a:r>
              <a:rPr lang="en-US" altLang="zh-CN" dirty="0"/>
              <a:t>RTT</a:t>
            </a:r>
            <a:r>
              <a:rPr lang="zh-CN" altLang="zh-CN" dirty="0"/>
              <a:t>） 的测量可以采用两种方法：</a:t>
            </a:r>
          </a:p>
          <a:p>
            <a:pPr lvl="0" fontAlgn="base"/>
            <a:r>
              <a:rPr lang="en-US" altLang="zh-CN" dirty="0">
                <a:effectLst>
                  <a:glow>
                    <a:srgbClr val="000000"/>
                  </a:glow>
                  <a:outerShdw sx="0" sy="0">
                    <a:srgbClr val="000000"/>
                  </a:outerShdw>
                  <a:reflection stA="0" endPos="0" fadeDir="0" sx="0" sy="0"/>
                </a:effectLst>
              </a:rPr>
              <a:t>TCP Timestamp</a:t>
            </a:r>
            <a:r>
              <a:rPr lang="zh-CN" altLang="zh-CN" dirty="0">
                <a:effectLst>
                  <a:glow>
                    <a:srgbClr val="000000"/>
                  </a:glow>
                  <a:outerShdw sx="0" sy="0">
                    <a:srgbClr val="000000"/>
                  </a:outerShdw>
                  <a:reflection stA="0" endPos="0" fadeDir="0" sx="0" sy="0"/>
                </a:effectLst>
              </a:rPr>
              <a:t>选项</a:t>
            </a:r>
          </a:p>
          <a:p>
            <a:pPr lvl="1"/>
            <a:r>
              <a:rPr lang="en-US" altLang="zh-CN" dirty="0"/>
              <a:t>TCP</a:t>
            </a:r>
            <a:r>
              <a:rPr lang="zh-CN" altLang="zh-CN" dirty="0"/>
              <a:t>时间戳选项可以用来精确的测量</a:t>
            </a:r>
            <a:r>
              <a:rPr lang="en-US" altLang="zh-CN" dirty="0"/>
              <a:t>RTT</a:t>
            </a:r>
            <a:r>
              <a:rPr lang="zh-CN" altLang="zh-CN" dirty="0"/>
              <a:t>。发送方在发送报文段时把当前时钟的时间值放入时间戳字段，接收方在确认该报文段时把时间戳字段值复制到时间戳回送回答字段。因此，发送方在收到确认报文后，可以准确地计算出</a:t>
            </a:r>
            <a:r>
              <a:rPr lang="en-US" altLang="zh-CN" dirty="0"/>
              <a:t>RTT</a:t>
            </a:r>
            <a:r>
              <a:rPr lang="zh-CN" altLang="zh-CN" dirty="0"/>
              <a:t>来。</a:t>
            </a:r>
            <a:r>
              <a:rPr lang="en-US" altLang="zh-CN" dirty="0"/>
              <a:t>RTT=</a:t>
            </a:r>
            <a:r>
              <a:rPr lang="zh-CN" altLang="zh-CN" dirty="0"/>
              <a:t>当前时间</a:t>
            </a:r>
            <a:r>
              <a:rPr lang="en-US" altLang="zh-CN" dirty="0"/>
              <a:t>-</a:t>
            </a:r>
            <a:r>
              <a:rPr lang="zh-CN" altLang="zh-CN" dirty="0"/>
              <a:t>数据包中</a:t>
            </a:r>
            <a:r>
              <a:rPr lang="en-US" altLang="zh-CN" dirty="0"/>
              <a:t>Timestamp</a:t>
            </a:r>
            <a:r>
              <a:rPr lang="zh-CN" altLang="zh-CN" dirty="0"/>
              <a:t>选项的回显时间。 </a:t>
            </a:r>
            <a:endParaRPr lang="en-US" altLang="zh-CN" dirty="0"/>
          </a:p>
          <a:p>
            <a:pPr lvl="0" fontAlgn="base"/>
            <a:r>
              <a:rPr lang="zh-CN" altLang="zh-CN" dirty="0"/>
              <a:t>重传队列中数据包的</a:t>
            </a:r>
            <a:r>
              <a:rPr lang="en-US" altLang="zh-CN" dirty="0"/>
              <a:t>TCP</a:t>
            </a:r>
            <a:r>
              <a:rPr lang="zh-CN" altLang="zh-CN" dirty="0"/>
              <a:t>控制块</a:t>
            </a:r>
          </a:p>
          <a:p>
            <a:pPr lvl="1"/>
            <a:r>
              <a:rPr lang="zh-CN" altLang="zh-CN" dirty="0"/>
              <a:t>在</a:t>
            </a:r>
            <a:r>
              <a:rPr lang="en-US" altLang="zh-CN" dirty="0"/>
              <a:t>TCP</a:t>
            </a:r>
            <a:r>
              <a:rPr lang="zh-CN" altLang="zh-CN" dirty="0"/>
              <a:t>发送窗口中保存着发送而未被确认的数据包，数据包</a:t>
            </a:r>
            <a:r>
              <a:rPr lang="en-US" altLang="zh-CN" dirty="0" err="1"/>
              <a:t>skb</a:t>
            </a:r>
            <a:r>
              <a:rPr lang="zh-CN" altLang="zh-CN" dirty="0"/>
              <a:t>中的</a:t>
            </a:r>
            <a:r>
              <a:rPr lang="en-US" altLang="zh-CN" dirty="0"/>
              <a:t>TCP</a:t>
            </a:r>
            <a:r>
              <a:rPr lang="zh-CN" altLang="zh-CN" dirty="0"/>
              <a:t>控制块包含着一个变量，</a:t>
            </a:r>
            <a:r>
              <a:rPr lang="en-US" altLang="zh-CN" dirty="0"/>
              <a:t> </a:t>
            </a:r>
            <a:r>
              <a:rPr lang="en-US" altLang="zh-CN" dirty="0" err="1"/>
              <a:t>tcp_skb_cb</a:t>
            </a:r>
            <a:r>
              <a:rPr lang="en-US" altLang="zh-CN" dirty="0" err="1">
                <a:sym typeface="Wingdings" panose="05000000000000000000" pitchFamily="2" charset="2"/>
              </a:rPr>
              <a:t></a:t>
            </a:r>
            <a:r>
              <a:rPr lang="en-US" altLang="zh-CN" dirty="0" err="1"/>
              <a:t>when</a:t>
            </a:r>
            <a:r>
              <a:rPr lang="zh-CN" altLang="zh-CN" dirty="0"/>
              <a:t>，记录了该数据包的第一次发送时间，当收到该数据包确认，就可以计算</a:t>
            </a:r>
            <a:r>
              <a:rPr lang="en-US" altLang="zh-CN" dirty="0"/>
              <a:t>RTT</a:t>
            </a:r>
            <a:r>
              <a:rPr lang="zh-CN" altLang="zh-CN" dirty="0"/>
              <a:t>，</a:t>
            </a:r>
            <a:r>
              <a:rPr lang="en-US" altLang="zh-CN" dirty="0"/>
              <a:t>RTT=</a:t>
            </a:r>
            <a:r>
              <a:rPr lang="zh-CN" altLang="zh-CN" dirty="0"/>
              <a:t>当前时间</a:t>
            </a:r>
            <a:r>
              <a:rPr lang="en-US" altLang="zh-CN" dirty="0"/>
              <a:t>-when</a:t>
            </a:r>
            <a:r>
              <a:rPr lang="zh-CN" altLang="zh-CN" dirty="0"/>
              <a:t>。这就意味着发送端收到一个确认，就能计算新的</a:t>
            </a:r>
            <a:r>
              <a:rPr lang="en-US" altLang="zh-CN" dirty="0"/>
              <a:t>RTT</a:t>
            </a:r>
            <a:r>
              <a:rPr lang="zh-CN" altLang="zh-CN" dirty="0"/>
              <a:t>。</a:t>
            </a:r>
          </a:p>
          <a:p>
            <a:pPr lvl="1"/>
            <a:endParaRPr lang="zh-CN" altLang="zh-CN" dirty="0"/>
          </a:p>
          <a:p>
            <a:endParaRPr lang="zh-CN" altLang="en-US" dirty="0"/>
          </a:p>
        </p:txBody>
      </p:sp>
    </p:spTree>
    <p:extLst>
      <p:ext uri="{BB962C8B-B14F-4D97-AF65-F5344CB8AC3E}">
        <p14:creationId xmlns:p14="http://schemas.microsoft.com/office/powerpoint/2010/main" val="2867048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57392"/>
          </a:xfrm>
          <a:prstGeom prst="rect">
            <a:avLst/>
          </a:prstGeom>
          <a:noFill/>
          <a:ln>
            <a:noFill/>
          </a:ln>
        </p:spPr>
      </p:pic>
    </p:spTree>
    <p:extLst>
      <p:ext uri="{BB962C8B-B14F-4D97-AF65-F5344CB8AC3E}">
        <p14:creationId xmlns:p14="http://schemas.microsoft.com/office/powerpoint/2010/main" val="1028049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RTT</a:t>
            </a:r>
            <a:r>
              <a:rPr lang="zh-CN" altLang="en-US" dirty="0"/>
              <a:t>的调整</a:t>
            </a:r>
          </a:p>
        </p:txBody>
      </p:sp>
      <p:sp>
        <p:nvSpPr>
          <p:cNvPr id="3" name="内容占位符 2"/>
          <p:cNvSpPr>
            <a:spLocks noGrp="1"/>
          </p:cNvSpPr>
          <p:nvPr>
            <p:ph idx="1"/>
          </p:nvPr>
        </p:nvSpPr>
        <p:spPr/>
        <p:txBody>
          <a:bodyPr>
            <a:normAutofit fontScale="92500" lnSpcReduction="20000"/>
          </a:bodyPr>
          <a:lstStyle/>
          <a:p>
            <a:r>
              <a:rPr lang="en-US" altLang="zh-CN" dirty="0"/>
              <a:t>RTT</a:t>
            </a:r>
            <a:r>
              <a:rPr lang="zh-CN" altLang="zh-CN" dirty="0"/>
              <a:t>是随着网络状态动态的变化的，</a:t>
            </a:r>
            <a:r>
              <a:rPr lang="en-US" altLang="zh-CN" dirty="0"/>
              <a:t>TCP</a:t>
            </a:r>
            <a:r>
              <a:rPr lang="zh-CN" altLang="zh-CN" dirty="0"/>
              <a:t>保留了</a:t>
            </a:r>
            <a:r>
              <a:rPr lang="en-US" altLang="zh-CN" dirty="0"/>
              <a:t>RTT</a:t>
            </a:r>
            <a:r>
              <a:rPr lang="zh-CN" altLang="zh-CN" dirty="0"/>
              <a:t>的一个加权平均往返时间</a:t>
            </a:r>
            <a:r>
              <a:rPr lang="en-US" altLang="zh-CN" dirty="0"/>
              <a:t>RTTs</a:t>
            </a:r>
            <a:r>
              <a:rPr lang="zh-CN" altLang="zh-CN" dirty="0"/>
              <a:t>（这又称为平滑的往返时间，</a:t>
            </a:r>
            <a:r>
              <a:rPr lang="en-US" altLang="zh-CN" dirty="0"/>
              <a:t>S</a:t>
            </a:r>
            <a:r>
              <a:rPr lang="zh-CN" altLang="zh-CN" dirty="0"/>
              <a:t>表示</a:t>
            </a:r>
            <a:r>
              <a:rPr lang="en-US" altLang="zh-CN" dirty="0"/>
              <a:t>Smoothed</a:t>
            </a:r>
            <a:r>
              <a:rPr lang="zh-CN" altLang="zh-CN" dirty="0"/>
              <a:t>。因为进行的是加权平均，因此得出的结果更加平滑）。每当第一次测量到</a:t>
            </a:r>
            <a:r>
              <a:rPr lang="en-US" altLang="zh-CN" dirty="0"/>
              <a:t>RTT</a:t>
            </a:r>
            <a:r>
              <a:rPr lang="zh-CN" altLang="zh-CN" dirty="0"/>
              <a:t>样本时，</a:t>
            </a:r>
            <a:r>
              <a:rPr lang="en-US" altLang="zh-CN" dirty="0"/>
              <a:t>RTTs</a:t>
            </a:r>
            <a:r>
              <a:rPr lang="zh-CN" altLang="zh-CN" dirty="0"/>
              <a:t>值就取为所测量到的</a:t>
            </a:r>
            <a:r>
              <a:rPr lang="en-US" altLang="zh-CN" dirty="0"/>
              <a:t>RTT</a:t>
            </a:r>
            <a:r>
              <a:rPr lang="zh-CN" altLang="zh-CN" dirty="0"/>
              <a:t>样本值。但以后每测量到一个新的</a:t>
            </a:r>
            <a:r>
              <a:rPr lang="en-US" altLang="zh-CN" dirty="0"/>
              <a:t>RTT</a:t>
            </a:r>
            <a:r>
              <a:rPr lang="zh-CN" altLang="zh-CN" dirty="0"/>
              <a:t>样本，就按下式重新计算一次</a:t>
            </a:r>
            <a:r>
              <a:rPr lang="en-US" altLang="zh-CN" dirty="0"/>
              <a:t>RTTs:</a:t>
            </a:r>
            <a:endParaRPr lang="zh-CN" altLang="zh-CN" dirty="0"/>
          </a:p>
          <a:p>
            <a:pPr marL="0" indent="0" algn="ctr">
              <a:buNone/>
            </a:pPr>
            <a:r>
              <a:rPr lang="zh-CN" altLang="zh-CN" dirty="0"/>
              <a:t>新的</a:t>
            </a:r>
            <a:r>
              <a:rPr lang="en-US" altLang="zh-CN" dirty="0"/>
              <a:t>RTTs</a:t>
            </a:r>
            <a:r>
              <a:rPr lang="zh-CN" altLang="zh-CN" dirty="0"/>
              <a:t>＝（</a:t>
            </a:r>
            <a:r>
              <a:rPr lang="en-US" altLang="zh-CN" dirty="0"/>
              <a:t>1-</a:t>
            </a:r>
            <a:r>
              <a:rPr lang="zh-CN" altLang="zh-CN" dirty="0"/>
              <a:t>α）×（旧的</a:t>
            </a:r>
            <a:r>
              <a:rPr lang="en-US" altLang="zh-CN" dirty="0"/>
              <a:t>RTTs</a:t>
            </a:r>
            <a:r>
              <a:rPr lang="zh-CN" altLang="zh-CN" dirty="0"/>
              <a:t>）</a:t>
            </a:r>
            <a:r>
              <a:rPr lang="en-US" altLang="zh-CN" dirty="0"/>
              <a:t>+</a:t>
            </a:r>
            <a:r>
              <a:rPr lang="zh-CN" altLang="zh-CN" dirty="0"/>
              <a:t>α×（新的</a:t>
            </a:r>
            <a:r>
              <a:rPr lang="en-US" altLang="zh-CN" dirty="0"/>
              <a:t>RTT</a:t>
            </a:r>
            <a:r>
              <a:rPr lang="zh-CN" altLang="zh-CN" dirty="0"/>
              <a:t>样本）</a:t>
            </a:r>
          </a:p>
          <a:p>
            <a:r>
              <a:rPr lang="zh-CN" altLang="zh-CN" dirty="0"/>
              <a:t>在上式中，</a:t>
            </a:r>
            <a:r>
              <a:rPr lang="en-US" altLang="zh-CN" dirty="0"/>
              <a:t>0</a:t>
            </a:r>
            <a:r>
              <a:rPr lang="zh-CN" altLang="zh-CN" dirty="0"/>
              <a:t>≤α＜</a:t>
            </a:r>
            <a:r>
              <a:rPr lang="en-US" altLang="zh-CN" dirty="0"/>
              <a:t>l</a:t>
            </a:r>
            <a:r>
              <a:rPr lang="zh-CN" altLang="zh-CN" dirty="0"/>
              <a:t>。若α很接近于零，表示新的</a:t>
            </a:r>
            <a:r>
              <a:rPr lang="en-US" altLang="zh-CN" dirty="0"/>
              <a:t>RTTs</a:t>
            </a:r>
            <a:r>
              <a:rPr lang="zh-CN" altLang="zh-CN" dirty="0"/>
              <a:t>值和旧的</a:t>
            </a:r>
            <a:r>
              <a:rPr lang="en-US" altLang="zh-CN" dirty="0"/>
              <a:t>RTT</a:t>
            </a:r>
            <a:r>
              <a:rPr lang="zh-CN" altLang="zh-CN" dirty="0"/>
              <a:t>：值相比变化不大，而对新的</a:t>
            </a:r>
            <a:r>
              <a:rPr lang="en-US" altLang="zh-CN" dirty="0"/>
              <a:t>RTF</a:t>
            </a:r>
            <a:r>
              <a:rPr lang="zh-CN" altLang="zh-CN" dirty="0"/>
              <a:t>样本影响不大，</a:t>
            </a:r>
            <a:r>
              <a:rPr lang="en-US" altLang="zh-CN" dirty="0"/>
              <a:t>RTT</a:t>
            </a:r>
            <a:r>
              <a:rPr lang="zh-CN" altLang="zh-CN" dirty="0"/>
              <a:t>值更新较慢）。若选择α接近于</a:t>
            </a:r>
            <a:r>
              <a:rPr lang="en-US" altLang="zh-CN" dirty="0"/>
              <a:t>1</a:t>
            </a:r>
            <a:r>
              <a:rPr lang="zh-CN" altLang="zh-CN" dirty="0"/>
              <a:t>，则表示新的</a:t>
            </a:r>
            <a:r>
              <a:rPr lang="en-US" altLang="zh-CN" dirty="0"/>
              <a:t>RTTs</a:t>
            </a:r>
            <a:r>
              <a:rPr lang="zh-CN" altLang="zh-CN" dirty="0"/>
              <a:t>值受新的</a:t>
            </a:r>
            <a:r>
              <a:rPr lang="en-US" altLang="zh-CN" dirty="0"/>
              <a:t>RTT</a:t>
            </a:r>
            <a:r>
              <a:rPr lang="zh-CN" altLang="zh-CN" dirty="0"/>
              <a:t>样本的影响较大（</a:t>
            </a:r>
            <a:r>
              <a:rPr lang="en-US" altLang="zh-CN" dirty="0"/>
              <a:t>RTT</a:t>
            </a:r>
            <a:r>
              <a:rPr lang="zh-CN" altLang="zh-CN" dirty="0"/>
              <a:t>值更新较快），</a:t>
            </a:r>
            <a:r>
              <a:rPr lang="en-US" altLang="zh-CN" dirty="0"/>
              <a:t>RFC2988</a:t>
            </a:r>
            <a:r>
              <a:rPr lang="zh-CN" altLang="zh-CN" dirty="0"/>
              <a:t>推荐的α值为</a:t>
            </a:r>
            <a:r>
              <a:rPr lang="en-US" altLang="zh-CN" dirty="0"/>
              <a:t>1/8</a:t>
            </a:r>
            <a:r>
              <a:rPr lang="zh-CN" altLang="zh-CN" dirty="0"/>
              <a:t>，即</a:t>
            </a:r>
            <a:r>
              <a:rPr lang="en-US" altLang="zh-CN" dirty="0"/>
              <a:t>0.125</a:t>
            </a:r>
            <a:r>
              <a:rPr lang="zh-CN" altLang="zh-CN" dirty="0"/>
              <a:t>。用这种方法得出的加权平均往返时间</a:t>
            </a:r>
            <a:r>
              <a:rPr lang="en-US" altLang="zh-CN" dirty="0"/>
              <a:t>RTTs</a:t>
            </a:r>
            <a:r>
              <a:rPr lang="zh-CN" altLang="zh-CN" dirty="0"/>
              <a:t>就比测量出的</a:t>
            </a:r>
            <a:r>
              <a:rPr lang="en-US" altLang="zh-CN" dirty="0"/>
              <a:t>RTT</a:t>
            </a:r>
            <a:r>
              <a:rPr lang="zh-CN" altLang="zh-CN" dirty="0"/>
              <a:t>值更加平滑。</a:t>
            </a:r>
          </a:p>
          <a:p>
            <a:endParaRPr lang="zh-CN" altLang="en-US" dirty="0"/>
          </a:p>
        </p:txBody>
      </p:sp>
    </p:spTree>
    <p:extLst>
      <p:ext uri="{BB962C8B-B14F-4D97-AF65-F5344CB8AC3E}">
        <p14:creationId xmlns:p14="http://schemas.microsoft.com/office/powerpoint/2010/main" val="2894248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超时计时器设置的超时重传时间</a:t>
            </a:r>
            <a:r>
              <a:rPr lang="en-US" altLang="zh-CN" dirty="0"/>
              <a:t>RTO</a:t>
            </a:r>
            <a:endParaRPr lang="zh-CN" altLang="en-US" dirty="0"/>
          </a:p>
        </p:txBody>
      </p:sp>
      <p:sp>
        <p:nvSpPr>
          <p:cNvPr id="3" name="内容占位符 2"/>
          <p:cNvSpPr>
            <a:spLocks noGrp="1"/>
          </p:cNvSpPr>
          <p:nvPr>
            <p:ph idx="1"/>
          </p:nvPr>
        </p:nvSpPr>
        <p:spPr/>
        <p:txBody>
          <a:bodyPr>
            <a:normAutofit fontScale="92500"/>
          </a:bodyPr>
          <a:lstStyle/>
          <a:p>
            <a:r>
              <a:rPr lang="zh-CN" altLang="zh-CN" dirty="0"/>
              <a:t>超时计时器设置的超时重传时间</a:t>
            </a:r>
            <a:r>
              <a:rPr lang="en-US" altLang="zh-CN" dirty="0"/>
              <a:t>RTO</a:t>
            </a:r>
            <a:r>
              <a:rPr lang="zh-CN" altLang="zh-CN" dirty="0"/>
              <a:t>（ </a:t>
            </a:r>
            <a:r>
              <a:rPr lang="en-US" altLang="zh-CN" dirty="0" err="1"/>
              <a:t>RetransmissionTime</a:t>
            </a:r>
            <a:r>
              <a:rPr lang="en-US" altLang="zh-CN" dirty="0"/>
              <a:t>-Out</a:t>
            </a:r>
            <a:r>
              <a:rPr lang="zh-CN" altLang="zh-CN" dirty="0"/>
              <a:t>）应略大于上面得出的加权平均往返时间</a:t>
            </a:r>
            <a:r>
              <a:rPr lang="en-US" altLang="zh-CN" dirty="0"/>
              <a:t>RTTs</a:t>
            </a:r>
            <a:r>
              <a:rPr lang="zh-CN" altLang="zh-CN" dirty="0"/>
              <a:t>。</a:t>
            </a:r>
            <a:r>
              <a:rPr lang="en-US" altLang="zh-CN" dirty="0"/>
              <a:t>RFC2988</a:t>
            </a:r>
            <a:r>
              <a:rPr lang="zh-CN" altLang="zh-CN" dirty="0"/>
              <a:t>建议使用下式计算</a:t>
            </a:r>
            <a:r>
              <a:rPr lang="en-US" altLang="zh-CN" dirty="0"/>
              <a:t>RTO</a:t>
            </a:r>
            <a:r>
              <a:rPr lang="zh-CN" altLang="zh-CN" dirty="0"/>
              <a:t>：</a:t>
            </a:r>
          </a:p>
          <a:p>
            <a:pPr marL="0" indent="0" algn="ctr">
              <a:buNone/>
            </a:pPr>
            <a:r>
              <a:rPr lang="en-US" altLang="zh-CN" dirty="0"/>
              <a:t>RTO=RTTs+4</a:t>
            </a:r>
            <a:r>
              <a:rPr lang="zh-CN" altLang="zh-CN" dirty="0"/>
              <a:t>×</a:t>
            </a:r>
            <a:r>
              <a:rPr lang="en-US" altLang="zh-CN" dirty="0"/>
              <a:t>RTT</a:t>
            </a:r>
            <a:r>
              <a:rPr lang="en-US" altLang="zh-CN" baseline="-25000" dirty="0"/>
              <a:t>D</a:t>
            </a:r>
            <a:endParaRPr lang="zh-CN" altLang="zh-CN" dirty="0"/>
          </a:p>
          <a:p>
            <a:r>
              <a:rPr lang="zh-CN" altLang="zh-CN" dirty="0"/>
              <a:t>而</a:t>
            </a:r>
            <a:r>
              <a:rPr lang="en-US" altLang="zh-CN" dirty="0"/>
              <a:t>RTT</a:t>
            </a:r>
            <a:r>
              <a:rPr lang="en-US" altLang="zh-CN" baseline="-25000" dirty="0"/>
              <a:t>D</a:t>
            </a:r>
            <a:r>
              <a:rPr lang="zh-CN" altLang="zh-CN" dirty="0"/>
              <a:t>是</a:t>
            </a:r>
            <a:r>
              <a:rPr lang="en-US" altLang="zh-CN" dirty="0"/>
              <a:t>RTT</a:t>
            </a:r>
            <a:r>
              <a:rPr lang="zh-CN" altLang="zh-CN" dirty="0"/>
              <a:t>的偏差的加权平均值，它与</a:t>
            </a:r>
            <a:r>
              <a:rPr lang="en-US" altLang="zh-CN" dirty="0"/>
              <a:t>RTTs</a:t>
            </a:r>
            <a:r>
              <a:rPr lang="zh-CN" altLang="zh-CN" dirty="0"/>
              <a:t>和新的</a:t>
            </a:r>
            <a:r>
              <a:rPr lang="en-US" altLang="zh-CN" dirty="0"/>
              <a:t>RTT</a:t>
            </a:r>
            <a:r>
              <a:rPr lang="zh-CN" altLang="zh-CN" dirty="0"/>
              <a:t>样本之差有关。</a:t>
            </a:r>
            <a:r>
              <a:rPr lang="en-US" altLang="zh-CN" dirty="0"/>
              <a:t>RFC2988</a:t>
            </a:r>
            <a:r>
              <a:rPr lang="zh-CN" altLang="zh-CN" dirty="0"/>
              <a:t>建议这样计算</a:t>
            </a:r>
            <a:r>
              <a:rPr lang="en-US" altLang="zh-CN" dirty="0"/>
              <a:t>RTT</a:t>
            </a:r>
            <a:r>
              <a:rPr lang="en-US" altLang="zh-CN" baseline="-25000" dirty="0"/>
              <a:t>D</a:t>
            </a:r>
            <a:r>
              <a:rPr lang="zh-CN" altLang="zh-CN" dirty="0"/>
              <a:t>。当第一次测量时，</a:t>
            </a:r>
            <a:r>
              <a:rPr lang="en-US" altLang="zh-CN" dirty="0"/>
              <a:t>RTT</a:t>
            </a:r>
            <a:r>
              <a:rPr lang="en-US" altLang="zh-CN" baseline="-25000" dirty="0"/>
              <a:t>D</a:t>
            </a:r>
            <a:r>
              <a:rPr lang="zh-CN" altLang="zh-CN" dirty="0"/>
              <a:t>值取为测量到的</a:t>
            </a:r>
            <a:r>
              <a:rPr lang="en-US" altLang="zh-CN" dirty="0"/>
              <a:t>RTT</a:t>
            </a:r>
            <a:r>
              <a:rPr lang="zh-CN" altLang="zh-CN" dirty="0"/>
              <a:t>样本值的一半。在以后的测量中，则使用下式计算加权平均的</a:t>
            </a:r>
            <a:r>
              <a:rPr lang="en-US" altLang="zh-CN" dirty="0"/>
              <a:t>RTT</a:t>
            </a:r>
            <a:r>
              <a:rPr lang="en-US" altLang="zh-CN" baseline="-25000" dirty="0"/>
              <a:t>D</a:t>
            </a:r>
            <a:r>
              <a:rPr lang="zh-CN" altLang="zh-CN" baseline="-25000" dirty="0"/>
              <a:t>。</a:t>
            </a:r>
            <a:endParaRPr lang="zh-CN" altLang="zh-CN" dirty="0"/>
          </a:p>
          <a:p>
            <a:pPr marL="0" indent="0" algn="ctr">
              <a:buNone/>
            </a:pPr>
            <a:r>
              <a:rPr lang="zh-CN" altLang="zh-CN" dirty="0"/>
              <a:t>新的</a:t>
            </a:r>
            <a:r>
              <a:rPr lang="en-US" altLang="zh-CN" dirty="0"/>
              <a:t>RTT</a:t>
            </a:r>
            <a:r>
              <a:rPr lang="en-US" altLang="zh-CN" baseline="-25000" dirty="0"/>
              <a:t>D</a:t>
            </a:r>
            <a:r>
              <a:rPr lang="en-US" altLang="zh-CN" dirty="0"/>
              <a:t>=</a:t>
            </a:r>
            <a:r>
              <a:rPr lang="zh-CN" altLang="zh-CN" dirty="0"/>
              <a:t>（</a:t>
            </a:r>
            <a:r>
              <a:rPr lang="en-US" altLang="zh-CN" dirty="0"/>
              <a:t>1-</a:t>
            </a:r>
            <a:r>
              <a:rPr lang="zh-CN" altLang="zh-CN" dirty="0"/>
              <a:t>β）×（旧的</a:t>
            </a:r>
            <a:r>
              <a:rPr lang="en-US" altLang="zh-CN" dirty="0"/>
              <a:t>RTT</a:t>
            </a:r>
            <a:r>
              <a:rPr lang="en-US" altLang="zh-CN" baseline="-25000" dirty="0"/>
              <a:t>D</a:t>
            </a:r>
            <a:r>
              <a:rPr lang="zh-CN" altLang="zh-CN" dirty="0"/>
              <a:t>）</a:t>
            </a:r>
            <a:r>
              <a:rPr lang="en-US" altLang="zh-CN" dirty="0"/>
              <a:t>+ </a:t>
            </a:r>
            <a:r>
              <a:rPr lang="zh-CN" altLang="zh-CN" dirty="0"/>
              <a:t>β×｜</a:t>
            </a:r>
            <a:r>
              <a:rPr lang="en-US" altLang="zh-CN" dirty="0"/>
              <a:t>RTTs-</a:t>
            </a:r>
            <a:r>
              <a:rPr lang="zh-CN" altLang="zh-CN" dirty="0"/>
              <a:t>新的</a:t>
            </a:r>
            <a:r>
              <a:rPr lang="en-US" altLang="zh-CN" dirty="0"/>
              <a:t>RTT</a:t>
            </a:r>
            <a:r>
              <a:rPr lang="zh-CN" altLang="zh-CN" dirty="0"/>
              <a:t>样本｜</a:t>
            </a:r>
          </a:p>
          <a:p>
            <a:r>
              <a:rPr lang="zh-CN" altLang="zh-CN" dirty="0"/>
              <a:t>这里β是个小于</a:t>
            </a:r>
            <a:r>
              <a:rPr lang="en-US" altLang="zh-CN" dirty="0"/>
              <a:t>1</a:t>
            </a:r>
            <a:r>
              <a:rPr lang="zh-CN" altLang="zh-CN" dirty="0"/>
              <a:t>的系数，它的推荐值是</a:t>
            </a:r>
            <a:r>
              <a:rPr lang="en-US" altLang="zh-CN" dirty="0"/>
              <a:t>1/4</a:t>
            </a:r>
            <a:r>
              <a:rPr lang="zh-CN" altLang="zh-CN" dirty="0"/>
              <a:t>，即</a:t>
            </a:r>
            <a:r>
              <a:rPr lang="en-US" altLang="zh-CN" dirty="0"/>
              <a:t>0.25</a:t>
            </a:r>
            <a:r>
              <a:rPr lang="zh-CN" altLang="zh-CN" dirty="0"/>
              <a:t>。</a:t>
            </a:r>
            <a:endParaRPr lang="zh-CN" altLang="en-US" dirty="0"/>
          </a:p>
        </p:txBody>
      </p:sp>
    </p:spTree>
    <p:extLst>
      <p:ext uri="{BB962C8B-B14F-4D97-AF65-F5344CB8AC3E}">
        <p14:creationId xmlns:p14="http://schemas.microsoft.com/office/powerpoint/2010/main" val="2044719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8.5</a:t>
            </a:r>
            <a:r>
              <a:rPr lang="zh-CN" altLang="zh-CN" dirty="0"/>
              <a:t>流量控制</a:t>
            </a:r>
            <a:r>
              <a:rPr lang="en-US" altLang="zh-CN" dirty="0"/>
              <a:t>1</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904656"/>
          </a:xfrm>
          <a:prstGeom prst="rect">
            <a:avLst/>
          </a:prstGeom>
          <a:noFill/>
          <a:ln>
            <a:noFill/>
          </a:ln>
        </p:spPr>
      </p:pic>
    </p:spTree>
    <p:extLst>
      <p:ext uri="{BB962C8B-B14F-4D97-AF65-F5344CB8AC3E}">
        <p14:creationId xmlns:p14="http://schemas.microsoft.com/office/powerpoint/2010/main" val="74911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8.1.1TCP</a:t>
            </a:r>
            <a:r>
              <a:rPr lang="zh-CN" altLang="zh-CN" dirty="0"/>
              <a:t>和</a:t>
            </a:r>
            <a:r>
              <a:rPr lang="en-US" altLang="zh-CN" dirty="0"/>
              <a:t>UDP</a:t>
            </a:r>
            <a:r>
              <a:rPr lang="zh-CN" altLang="zh-CN" dirty="0"/>
              <a:t>协议的应用场景</a:t>
            </a:r>
            <a:endParaRPr lang="zh-CN" altLang="en-US" dirty="0"/>
          </a:p>
        </p:txBody>
      </p:sp>
      <p:sp>
        <p:nvSpPr>
          <p:cNvPr id="3" name="内容占位符 2"/>
          <p:cNvSpPr>
            <a:spLocks noGrp="1"/>
          </p:cNvSpPr>
          <p:nvPr>
            <p:ph idx="1"/>
          </p:nvPr>
        </p:nvSpPr>
        <p:spPr/>
        <p:txBody>
          <a:bodyPr/>
          <a:lstStyle/>
          <a:p>
            <a:r>
              <a:rPr lang="zh-CN" altLang="zh-CN" dirty="0"/>
              <a:t>网络中的计算机通信无外乎有以下两种情况：</a:t>
            </a:r>
          </a:p>
          <a:p>
            <a:pPr lvl="1"/>
            <a:r>
              <a:rPr lang="en-US" altLang="zh-CN" dirty="0"/>
              <a:t>1.</a:t>
            </a:r>
            <a:r>
              <a:rPr lang="zh-CN" altLang="zh-CN" dirty="0"/>
              <a:t>要发送的内容多，需要将发送的内容分成多个数据包发送。</a:t>
            </a:r>
          </a:p>
          <a:p>
            <a:pPr lvl="1"/>
            <a:r>
              <a:rPr lang="en-US" altLang="zh-CN" dirty="0"/>
              <a:t>2.</a:t>
            </a:r>
            <a:r>
              <a:rPr lang="zh-CN" altLang="zh-CN" dirty="0"/>
              <a:t>要发送的内容少，一个数据包就能发送全部内容。</a:t>
            </a:r>
          </a:p>
          <a:p>
            <a:r>
              <a:rPr lang="zh-CN" altLang="zh-CN" dirty="0"/>
              <a:t>针对这两种情况，在传输层有两个协议，</a:t>
            </a:r>
            <a:r>
              <a:rPr lang="en-US" altLang="zh-CN" dirty="0"/>
              <a:t>TCP</a:t>
            </a:r>
            <a:r>
              <a:rPr lang="zh-CN" altLang="zh-CN" dirty="0"/>
              <a:t>（</a:t>
            </a:r>
            <a:r>
              <a:rPr lang="en-US" altLang="zh-CN" dirty="0"/>
              <a:t>Transmission Control Protocol </a:t>
            </a:r>
            <a:r>
              <a:rPr lang="zh-CN" altLang="zh-CN" dirty="0"/>
              <a:t>即传输控制协议）和</a:t>
            </a:r>
            <a:r>
              <a:rPr lang="en-US" altLang="zh-CN" dirty="0"/>
              <a:t>UDP</a:t>
            </a:r>
            <a:r>
              <a:rPr lang="zh-CN" altLang="zh-CN" dirty="0"/>
              <a:t>（</a:t>
            </a:r>
            <a:r>
              <a:rPr lang="en-US" altLang="zh-CN" dirty="0"/>
              <a:t>User Datagram Protocol</a:t>
            </a:r>
            <a:r>
              <a:rPr lang="zh-CN" altLang="zh-CN" dirty="0"/>
              <a:t>即用户数据报协议）。</a:t>
            </a:r>
          </a:p>
          <a:p>
            <a:r>
              <a:rPr lang="en-US" altLang="zh-CN" dirty="0"/>
              <a:t>·</a:t>
            </a:r>
            <a:endParaRPr lang="zh-CN" altLang="en-US" dirty="0"/>
          </a:p>
        </p:txBody>
      </p:sp>
    </p:spTree>
    <p:extLst>
      <p:ext uri="{BB962C8B-B14F-4D97-AF65-F5344CB8AC3E}">
        <p14:creationId xmlns:p14="http://schemas.microsoft.com/office/powerpoint/2010/main" val="2569361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8.5</a:t>
            </a:r>
            <a:r>
              <a:rPr lang="zh-CN" altLang="zh-CN" dirty="0"/>
              <a:t>流量控制</a:t>
            </a:r>
            <a:r>
              <a:rPr lang="en-US" altLang="zh-CN" dirty="0"/>
              <a:t>2</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848" y="764705"/>
            <a:ext cx="8928992" cy="6093296"/>
          </a:xfrm>
          <a:prstGeom prst="rect">
            <a:avLst/>
          </a:prstGeom>
          <a:noFill/>
          <a:ln>
            <a:noFill/>
          </a:ln>
        </p:spPr>
      </p:pic>
    </p:spTree>
    <p:extLst>
      <p:ext uri="{BB962C8B-B14F-4D97-AF65-F5344CB8AC3E}">
        <p14:creationId xmlns:p14="http://schemas.microsoft.com/office/powerpoint/2010/main" val="1543120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8.6</a:t>
            </a:r>
            <a:r>
              <a:rPr lang="zh-CN" altLang="zh-CN"/>
              <a:t>拥塞控制</a:t>
            </a:r>
          </a:p>
        </p:txBody>
      </p:sp>
      <p:sp>
        <p:nvSpPr>
          <p:cNvPr id="3" name="内容占位符 2"/>
          <p:cNvSpPr>
            <a:spLocks noGrp="1"/>
          </p:cNvSpPr>
          <p:nvPr>
            <p:ph idx="1"/>
          </p:nvPr>
        </p:nvSpPr>
        <p:spPr/>
        <p:txBody>
          <a:bodyPr/>
          <a:lstStyle/>
          <a:p>
            <a:r>
              <a:rPr lang="en-US" altLang="zh-CN" b="1" dirty="0"/>
              <a:t>8.6.1</a:t>
            </a:r>
            <a:r>
              <a:rPr lang="zh-CN" altLang="zh-CN" b="1" dirty="0"/>
              <a:t>拥塞控制的原理</a:t>
            </a:r>
          </a:p>
          <a:p>
            <a:r>
              <a:rPr lang="en-US" altLang="zh-CN" b="1" dirty="0"/>
              <a:t>8.6.2</a:t>
            </a:r>
            <a:r>
              <a:rPr lang="zh-CN" altLang="zh-CN" b="1" dirty="0"/>
              <a:t>拥塞控制方法</a:t>
            </a:r>
            <a:r>
              <a:rPr lang="en-US" altLang="zh-CN" b="1" dirty="0"/>
              <a:t>-</a:t>
            </a:r>
            <a:r>
              <a:rPr lang="zh-CN" altLang="zh-CN" b="1" dirty="0"/>
              <a:t>慢开始和拥塞避免</a:t>
            </a:r>
          </a:p>
          <a:p>
            <a:r>
              <a:rPr lang="en-US" altLang="zh-CN" b="1" dirty="0"/>
              <a:t>8.6.3</a:t>
            </a:r>
            <a:r>
              <a:rPr lang="zh-CN" altLang="zh-CN" b="1" dirty="0"/>
              <a:t>拥塞控制方法</a:t>
            </a:r>
            <a:r>
              <a:rPr lang="en-US" altLang="zh-CN" b="1" dirty="0"/>
              <a:t>-</a:t>
            </a:r>
            <a:r>
              <a:rPr lang="zh-CN" altLang="zh-CN" b="1" dirty="0"/>
              <a:t>快重传和快恢复</a:t>
            </a:r>
          </a:p>
          <a:p>
            <a:r>
              <a:rPr lang="en-US" altLang="zh-CN" b="1" dirty="0"/>
              <a:t>8.6.4</a:t>
            </a:r>
            <a:r>
              <a:rPr lang="zh-CN" altLang="zh-CN" b="1" dirty="0"/>
              <a:t>发送窗口的上限</a:t>
            </a:r>
          </a:p>
          <a:p>
            <a:endParaRPr lang="zh-CN" altLang="en-US" dirty="0"/>
          </a:p>
        </p:txBody>
      </p:sp>
    </p:spTree>
    <p:extLst>
      <p:ext uri="{BB962C8B-B14F-4D97-AF65-F5344CB8AC3E}">
        <p14:creationId xmlns:p14="http://schemas.microsoft.com/office/powerpoint/2010/main" val="291467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8.6.1</a:t>
            </a:r>
            <a:r>
              <a:rPr lang="zh-CN" altLang="zh-CN" dirty="0"/>
              <a:t>拥塞控制的原理</a:t>
            </a:r>
            <a:endParaRPr lang="zh-CN" altLang="en-US" dirty="0"/>
          </a:p>
        </p:txBody>
      </p:sp>
      <p:sp>
        <p:nvSpPr>
          <p:cNvPr id="3" name="内容占位符 2"/>
          <p:cNvSpPr>
            <a:spLocks noGrp="1"/>
          </p:cNvSpPr>
          <p:nvPr>
            <p:ph idx="1"/>
          </p:nvPr>
        </p:nvSpPr>
        <p:spPr>
          <a:xfrm>
            <a:off x="29870" y="836712"/>
            <a:ext cx="8229600" cy="4525963"/>
          </a:xfrm>
        </p:spPr>
        <p:txBody>
          <a:bodyPr/>
          <a:lstStyle/>
          <a:p>
            <a:r>
              <a:rPr lang="zh-CN" altLang="en-US" dirty="0"/>
              <a:t>有</a:t>
            </a:r>
            <a:r>
              <a:rPr lang="zh-CN" altLang="zh-CN" dirty="0"/>
              <a:t>拥塞控制</a:t>
            </a:r>
            <a:r>
              <a:rPr lang="zh-CN" altLang="en-US" dirty="0"/>
              <a:t>的网络</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7324" y="1412776"/>
            <a:ext cx="9289032" cy="5157192"/>
          </a:xfrm>
          <a:prstGeom prst="rect">
            <a:avLst/>
          </a:prstGeom>
          <a:noFill/>
          <a:ln>
            <a:noFill/>
          </a:ln>
        </p:spPr>
      </p:pic>
    </p:spTree>
    <p:extLst>
      <p:ext uri="{BB962C8B-B14F-4D97-AF65-F5344CB8AC3E}">
        <p14:creationId xmlns:p14="http://schemas.microsoft.com/office/powerpoint/2010/main" val="3020770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606698"/>
            <a:ext cx="10729262" cy="7461448"/>
          </a:xfrm>
          <a:prstGeom prst="rect">
            <a:avLst/>
          </a:prstGeom>
          <a:noFill/>
          <a:ln>
            <a:noFill/>
          </a:ln>
        </p:spPr>
      </p:pic>
      <p:sp>
        <p:nvSpPr>
          <p:cNvPr id="2" name="标题 1"/>
          <p:cNvSpPr>
            <a:spLocks noGrp="1"/>
          </p:cNvSpPr>
          <p:nvPr>
            <p:ph type="title"/>
          </p:nvPr>
        </p:nvSpPr>
        <p:spPr/>
        <p:txBody>
          <a:bodyPr>
            <a:normAutofit fontScale="90000"/>
          </a:bodyPr>
          <a:lstStyle/>
          <a:p>
            <a:r>
              <a:rPr lang="en-US" altLang="zh-CN" dirty="0"/>
              <a:t>8.6.2</a:t>
            </a:r>
            <a:r>
              <a:rPr lang="zh-CN" altLang="zh-CN" dirty="0"/>
              <a:t>拥塞控制方法</a:t>
            </a:r>
            <a:r>
              <a:rPr lang="en-US" altLang="zh-CN" dirty="0"/>
              <a:t>-</a:t>
            </a:r>
            <a:r>
              <a:rPr lang="zh-CN" altLang="zh-CN" dirty="0"/>
              <a:t>慢开始和拥塞避免</a:t>
            </a:r>
            <a:r>
              <a:rPr lang="en-US" altLang="zh-CN" dirty="0"/>
              <a:t>1</a:t>
            </a:r>
            <a:endParaRPr lang="zh-CN" altLang="en-US" dirty="0"/>
          </a:p>
        </p:txBody>
      </p:sp>
      <p:sp>
        <p:nvSpPr>
          <p:cNvPr id="3" name="内容占位符 2"/>
          <p:cNvSpPr>
            <a:spLocks noGrp="1"/>
          </p:cNvSpPr>
          <p:nvPr>
            <p:ph idx="1"/>
          </p:nvPr>
        </p:nvSpPr>
        <p:spPr>
          <a:xfrm>
            <a:off x="179512" y="785631"/>
            <a:ext cx="8229600" cy="4525963"/>
          </a:xfrm>
        </p:spPr>
        <p:txBody>
          <a:bodyPr/>
          <a:lstStyle/>
          <a:p>
            <a:r>
              <a:rPr lang="en-US" altLang="zh-CN" dirty="0"/>
              <a:t>1.</a:t>
            </a:r>
            <a:r>
              <a:rPr lang="zh-CN" altLang="zh-CN" dirty="0"/>
              <a:t>慢开始</a:t>
            </a:r>
          </a:p>
          <a:p>
            <a:endParaRPr lang="zh-CN" altLang="en-US" dirty="0"/>
          </a:p>
        </p:txBody>
      </p:sp>
    </p:spTree>
    <p:extLst>
      <p:ext uri="{BB962C8B-B14F-4D97-AF65-F5344CB8AC3E}">
        <p14:creationId xmlns:p14="http://schemas.microsoft.com/office/powerpoint/2010/main" val="2928620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8.6.2</a:t>
            </a:r>
            <a:r>
              <a:rPr lang="zh-CN" altLang="zh-CN" dirty="0"/>
              <a:t>拥塞控制方法</a:t>
            </a:r>
            <a:r>
              <a:rPr lang="en-US" altLang="zh-CN" dirty="0"/>
              <a:t>-</a:t>
            </a:r>
            <a:r>
              <a:rPr lang="zh-CN" altLang="zh-CN" dirty="0"/>
              <a:t>慢开始和拥塞避免</a:t>
            </a:r>
            <a:r>
              <a:rPr lang="en-US" altLang="zh-CN" dirty="0"/>
              <a:t>2</a:t>
            </a:r>
            <a:endParaRPr lang="zh-CN" altLang="en-US" dirty="0"/>
          </a:p>
        </p:txBody>
      </p:sp>
      <p:sp>
        <p:nvSpPr>
          <p:cNvPr id="3" name="内容占位符 2"/>
          <p:cNvSpPr>
            <a:spLocks noGrp="1"/>
          </p:cNvSpPr>
          <p:nvPr>
            <p:ph idx="1"/>
          </p:nvPr>
        </p:nvSpPr>
        <p:spPr>
          <a:xfrm>
            <a:off x="251520" y="764704"/>
            <a:ext cx="8229600" cy="4525963"/>
          </a:xfrm>
        </p:spPr>
        <p:txBody>
          <a:bodyPr/>
          <a:lstStyle/>
          <a:p>
            <a:r>
              <a:rPr lang="en-US" altLang="zh-CN" dirty="0"/>
              <a:t>2.</a:t>
            </a:r>
            <a:r>
              <a:rPr lang="zh-CN" altLang="zh-CN" dirty="0"/>
              <a:t>拥塞避免</a:t>
            </a:r>
            <a:r>
              <a:rPr lang="zh-CN" altLang="en-US" dirty="0"/>
              <a:t>算法</a:t>
            </a:r>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094404" cy="4680520"/>
          </a:xfrm>
          <a:prstGeom prst="rect">
            <a:avLst/>
          </a:prstGeom>
          <a:noFill/>
          <a:ln>
            <a:noFill/>
          </a:ln>
        </p:spPr>
      </p:pic>
    </p:spTree>
    <p:extLst>
      <p:ext uri="{BB962C8B-B14F-4D97-AF65-F5344CB8AC3E}">
        <p14:creationId xmlns:p14="http://schemas.microsoft.com/office/powerpoint/2010/main" val="439086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8.6.3</a:t>
            </a:r>
            <a:r>
              <a:rPr lang="zh-CN" altLang="zh-CN" dirty="0"/>
              <a:t>拥塞控制方法</a:t>
            </a:r>
            <a:r>
              <a:rPr lang="en-US" altLang="zh-CN" dirty="0"/>
              <a:t>-</a:t>
            </a:r>
            <a:r>
              <a:rPr lang="zh-CN" altLang="zh-CN" dirty="0"/>
              <a:t>快重传和快恢复</a:t>
            </a:r>
          </a:p>
        </p:txBody>
      </p:sp>
      <p:sp>
        <p:nvSpPr>
          <p:cNvPr id="3" name="内容占位符 2"/>
          <p:cNvSpPr>
            <a:spLocks noGrp="1"/>
          </p:cNvSpPr>
          <p:nvPr>
            <p:ph idx="1"/>
          </p:nvPr>
        </p:nvSpPr>
        <p:spPr>
          <a:xfrm>
            <a:off x="251520" y="764704"/>
            <a:ext cx="8229600" cy="4525963"/>
          </a:xfrm>
        </p:spPr>
        <p:txBody>
          <a:bodyPr/>
          <a:lstStyle/>
          <a:p>
            <a:r>
              <a:rPr lang="zh-CN" altLang="zh-CN" dirty="0"/>
              <a:t>快重传</a:t>
            </a:r>
            <a:r>
              <a:rPr lang="en-US" altLang="zh-CN" dirty="0"/>
              <a:t> </a:t>
            </a:r>
          </a:p>
          <a:p>
            <a:pPr lvl="1"/>
            <a:r>
              <a:rPr lang="zh-CN" altLang="zh-CN" dirty="0"/>
              <a:t>快重传算法首先要求接收方每收到一个失序的分组后就立即发出重复确认（为的是使发送方及早知道有分组没有到达对方）而不要等待自己发送数据时才进行捎带确认。</a:t>
            </a:r>
            <a:endParaRPr lang="en-US" altLang="zh-CN" dirty="0"/>
          </a:p>
          <a:p>
            <a:pPr lvl="1"/>
            <a:r>
              <a:rPr lang="zh-CN" altLang="zh-CN" dirty="0"/>
              <a:t>快重传算法规定，发送方只要一连收到三个重复确认就应当立即重传对方尚未收到的报文段</a:t>
            </a:r>
            <a:r>
              <a:rPr lang="en-US" altLang="zh-CN" dirty="0"/>
              <a:t>M3</a:t>
            </a:r>
            <a:r>
              <a:rPr lang="zh-CN" altLang="zh-CN" dirty="0"/>
              <a:t>，而不必继续等待为</a:t>
            </a:r>
            <a:r>
              <a:rPr lang="en-US" altLang="zh-CN" dirty="0"/>
              <a:t>M3</a:t>
            </a:r>
            <a:r>
              <a:rPr lang="zh-CN" altLang="zh-CN" dirty="0"/>
              <a:t>设置的重传计时器到期。</a:t>
            </a:r>
            <a:endParaRPr lang="zh-CN" altLang="en-US" sz="1700" dirty="0"/>
          </a:p>
        </p:txBody>
      </p:sp>
    </p:spTree>
    <p:extLst>
      <p:ext uri="{BB962C8B-B14F-4D97-AF65-F5344CB8AC3E}">
        <p14:creationId xmlns:p14="http://schemas.microsoft.com/office/powerpoint/2010/main" val="926495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快重传</a:t>
            </a:r>
            <a:r>
              <a:rPr lang="en-US" altLang="zh-CN" dirty="0"/>
              <a:t> </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46" y="836712"/>
            <a:ext cx="8431288" cy="5760640"/>
          </a:xfrm>
          <a:prstGeom prst="rect">
            <a:avLst/>
          </a:prstGeom>
          <a:noFill/>
          <a:ln>
            <a:noFill/>
          </a:ln>
        </p:spPr>
      </p:pic>
    </p:spTree>
    <p:extLst>
      <p:ext uri="{BB962C8B-B14F-4D97-AF65-F5344CB8AC3E}">
        <p14:creationId xmlns:p14="http://schemas.microsoft.com/office/powerpoint/2010/main" val="2497174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8.6.3</a:t>
            </a:r>
            <a:r>
              <a:rPr lang="zh-CN" altLang="zh-CN" dirty="0"/>
              <a:t>拥塞控制方法</a:t>
            </a:r>
            <a:r>
              <a:rPr lang="en-US" altLang="zh-CN" dirty="0"/>
              <a:t>-</a:t>
            </a:r>
            <a:r>
              <a:rPr lang="zh-CN" altLang="zh-CN" dirty="0"/>
              <a:t>快重传和快恢复</a:t>
            </a:r>
            <a:endParaRPr lang="zh-CN" altLang="en-US" dirty="0"/>
          </a:p>
        </p:txBody>
      </p:sp>
      <p:sp>
        <p:nvSpPr>
          <p:cNvPr id="3" name="内容占位符 2"/>
          <p:cNvSpPr>
            <a:spLocks noGrp="1"/>
          </p:cNvSpPr>
          <p:nvPr>
            <p:ph idx="1"/>
          </p:nvPr>
        </p:nvSpPr>
        <p:spPr>
          <a:xfrm>
            <a:off x="251520" y="836712"/>
            <a:ext cx="8229600" cy="4525963"/>
          </a:xfrm>
        </p:spPr>
        <p:txBody>
          <a:bodyPr/>
          <a:lstStyle/>
          <a:p>
            <a:r>
              <a:rPr lang="zh-CN" altLang="zh-CN" dirty="0"/>
              <a:t>与快重传配合使用的还有快恢复算法</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908" y="1988840"/>
            <a:ext cx="9119937" cy="4176464"/>
          </a:xfrm>
          <a:prstGeom prst="rect">
            <a:avLst/>
          </a:prstGeom>
          <a:noFill/>
          <a:ln>
            <a:noFill/>
          </a:ln>
        </p:spPr>
      </p:pic>
    </p:spTree>
    <p:extLst>
      <p:ext uri="{BB962C8B-B14F-4D97-AF65-F5344CB8AC3E}">
        <p14:creationId xmlns:p14="http://schemas.microsoft.com/office/powerpoint/2010/main" val="31086457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8.6.4</a:t>
            </a:r>
            <a:r>
              <a:rPr lang="zh-CN" altLang="zh-CN" dirty="0"/>
              <a:t>发送窗口的上限</a:t>
            </a:r>
            <a:endParaRPr lang="zh-CN" altLang="en-US" dirty="0"/>
          </a:p>
        </p:txBody>
      </p:sp>
      <p:sp>
        <p:nvSpPr>
          <p:cNvPr id="3" name="内容占位符 2"/>
          <p:cNvSpPr>
            <a:spLocks noGrp="1"/>
          </p:cNvSpPr>
          <p:nvPr>
            <p:ph idx="1"/>
          </p:nvPr>
        </p:nvSpPr>
        <p:spPr/>
        <p:txBody>
          <a:bodyPr/>
          <a:lstStyle/>
          <a:p>
            <a:r>
              <a:rPr lang="zh-CN" altLang="zh-CN" dirty="0"/>
              <a:t>如果把本节所讨论的拥塞控制和接收方对发送方的流量控制一起考虑，那么很显然，发送方的窗口的上限值应当取为接收方窗口</a:t>
            </a:r>
            <a:r>
              <a:rPr lang="en-US" altLang="zh-CN" dirty="0" err="1"/>
              <a:t>rwnd</a:t>
            </a:r>
            <a:r>
              <a:rPr lang="zh-CN" altLang="zh-CN" dirty="0"/>
              <a:t>和拥塞窗口</a:t>
            </a:r>
            <a:r>
              <a:rPr lang="en-US" altLang="zh-CN" dirty="0" err="1"/>
              <a:t>cwnd</a:t>
            </a:r>
            <a:r>
              <a:rPr lang="zh-CN" altLang="zh-CN" dirty="0"/>
              <a:t>这两个变量中较小的一个，也就是说：</a:t>
            </a:r>
          </a:p>
          <a:p>
            <a:pPr marL="0" indent="0" algn="ctr">
              <a:buNone/>
            </a:pPr>
            <a:r>
              <a:rPr lang="zh-CN" altLang="zh-CN" b="1" dirty="0"/>
              <a:t>发送方窗口的上限值</a:t>
            </a:r>
            <a:r>
              <a:rPr lang="en-US" altLang="zh-CN" b="1" dirty="0"/>
              <a:t> = Min [</a:t>
            </a:r>
            <a:r>
              <a:rPr lang="en-US" altLang="zh-CN" b="1" dirty="0" err="1"/>
              <a:t>rwnd</a:t>
            </a:r>
            <a:r>
              <a:rPr lang="zh-CN" altLang="zh-CN" b="1" dirty="0"/>
              <a:t>，</a:t>
            </a:r>
            <a:r>
              <a:rPr lang="en-US" altLang="zh-CN" b="1" dirty="0" err="1"/>
              <a:t>cwnd</a:t>
            </a:r>
            <a:r>
              <a:rPr lang="en-US" altLang="zh-CN" b="1" dirty="0"/>
              <a:t>]</a:t>
            </a:r>
            <a:endParaRPr lang="zh-CN" altLang="zh-CN" b="1" dirty="0"/>
          </a:p>
          <a:p>
            <a:r>
              <a:rPr lang="zh-CN" altLang="zh-CN" dirty="0"/>
              <a:t>当</a:t>
            </a:r>
            <a:r>
              <a:rPr lang="en-US" altLang="zh-CN" dirty="0" err="1"/>
              <a:t>rwnd</a:t>
            </a:r>
            <a:r>
              <a:rPr lang="en-US" altLang="zh-CN" dirty="0"/>
              <a:t>&lt;</a:t>
            </a:r>
            <a:r>
              <a:rPr lang="en-US" altLang="zh-CN" dirty="0" err="1"/>
              <a:t>cwnd</a:t>
            </a:r>
            <a:r>
              <a:rPr lang="zh-CN" altLang="zh-CN" dirty="0"/>
              <a:t>时，是接收方的接收能力限制发送方窗口的最大值。</a:t>
            </a:r>
          </a:p>
          <a:p>
            <a:r>
              <a:rPr lang="zh-CN" altLang="zh-CN" dirty="0"/>
              <a:t>反之，当</a:t>
            </a:r>
            <a:r>
              <a:rPr lang="en-US" altLang="zh-CN" dirty="0" err="1"/>
              <a:t>cwnd</a:t>
            </a:r>
            <a:r>
              <a:rPr lang="en-US" altLang="zh-CN" dirty="0"/>
              <a:t>&lt;</a:t>
            </a:r>
            <a:r>
              <a:rPr lang="en-US" altLang="zh-CN" dirty="0" err="1"/>
              <a:t>rwnd</a:t>
            </a:r>
            <a:r>
              <a:rPr lang="zh-CN" altLang="zh-CN" dirty="0"/>
              <a:t>时，则是网络的拥塞限制发送方窗口的最大值。</a:t>
            </a:r>
          </a:p>
          <a:p>
            <a:r>
              <a:rPr lang="zh-CN" altLang="zh-CN" dirty="0"/>
              <a:t>也就是说，</a:t>
            </a:r>
            <a:r>
              <a:rPr lang="en-US" altLang="zh-CN" dirty="0" err="1"/>
              <a:t>rwnd</a:t>
            </a:r>
            <a:r>
              <a:rPr lang="zh-CN" altLang="zh-CN" dirty="0"/>
              <a:t>和</a:t>
            </a:r>
            <a:r>
              <a:rPr lang="en-US" altLang="zh-CN" dirty="0" err="1"/>
              <a:t>cwnd</a:t>
            </a:r>
            <a:r>
              <a:rPr lang="zh-CN" altLang="zh-CN" dirty="0"/>
              <a:t>中较小的一个控制发送方发送数据的速率。</a:t>
            </a:r>
          </a:p>
          <a:p>
            <a:endParaRPr lang="zh-CN" altLang="en-US" dirty="0"/>
          </a:p>
        </p:txBody>
      </p:sp>
    </p:spTree>
    <p:extLst>
      <p:ext uri="{BB962C8B-B14F-4D97-AF65-F5344CB8AC3E}">
        <p14:creationId xmlns:p14="http://schemas.microsoft.com/office/powerpoint/2010/main" val="2268261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8.7 TCP</a:t>
            </a:r>
            <a:r>
              <a:rPr lang="zh-CN" altLang="zh-CN"/>
              <a:t>连接管理</a:t>
            </a:r>
          </a:p>
        </p:txBody>
      </p:sp>
      <p:sp>
        <p:nvSpPr>
          <p:cNvPr id="3" name="内容占位符 2"/>
          <p:cNvSpPr>
            <a:spLocks noGrp="1"/>
          </p:cNvSpPr>
          <p:nvPr>
            <p:ph idx="1"/>
          </p:nvPr>
        </p:nvSpPr>
        <p:spPr/>
        <p:txBody>
          <a:bodyPr/>
          <a:lstStyle/>
          <a:p>
            <a:r>
              <a:rPr lang="en-US" altLang="zh-CN" b="1" dirty="0"/>
              <a:t>8.7.1 TCP</a:t>
            </a:r>
            <a:r>
              <a:rPr lang="zh-CN" altLang="zh-CN" b="1" dirty="0"/>
              <a:t>的连接建立</a:t>
            </a:r>
          </a:p>
          <a:p>
            <a:r>
              <a:rPr lang="en-US" altLang="zh-CN" b="1" dirty="0"/>
              <a:t>8.7.2TCP</a:t>
            </a:r>
            <a:r>
              <a:rPr lang="zh-CN" altLang="zh-CN" b="1" dirty="0"/>
              <a:t>连接释放</a:t>
            </a:r>
          </a:p>
          <a:p>
            <a:r>
              <a:rPr lang="en-US" altLang="zh-CN" b="1" dirty="0"/>
              <a:t>8.7.3</a:t>
            </a:r>
            <a:r>
              <a:rPr lang="zh-CN" altLang="zh-CN" b="1" dirty="0"/>
              <a:t>实战：查看</a:t>
            </a:r>
            <a:r>
              <a:rPr lang="en-US" altLang="zh-CN" b="1" dirty="0"/>
              <a:t>TCP</a:t>
            </a:r>
            <a:r>
              <a:rPr lang="zh-CN" altLang="zh-CN" b="1" dirty="0"/>
              <a:t>释放连接的数据包</a:t>
            </a:r>
          </a:p>
          <a:p>
            <a:r>
              <a:rPr lang="en-US" altLang="zh-CN" b="1" dirty="0"/>
              <a:t>8.7.4</a:t>
            </a:r>
            <a:r>
              <a:rPr lang="zh-CN" altLang="zh-CN" b="1" dirty="0"/>
              <a:t>实战：</a:t>
            </a:r>
            <a:r>
              <a:rPr lang="en-US" altLang="zh-CN" b="1" dirty="0"/>
              <a:t>SYN</a:t>
            </a:r>
            <a:r>
              <a:rPr lang="zh-CN" altLang="zh-CN" b="1" dirty="0"/>
              <a:t>攻击</a:t>
            </a:r>
          </a:p>
          <a:p>
            <a:endParaRPr lang="zh-CN" altLang="en-US" dirty="0"/>
          </a:p>
        </p:txBody>
      </p:sp>
    </p:spTree>
    <p:extLst>
      <p:ext uri="{BB962C8B-B14F-4D97-AF65-F5344CB8AC3E}">
        <p14:creationId xmlns:p14="http://schemas.microsoft.com/office/powerpoint/2010/main" val="390097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8229600" cy="490066"/>
          </a:xfrm>
        </p:spPr>
        <p:txBody>
          <a:bodyPr>
            <a:normAutofit fontScale="90000"/>
          </a:bodyPr>
          <a:lstStyle/>
          <a:p>
            <a:r>
              <a:rPr lang="en-US" altLang="zh-CN" dirty="0"/>
              <a:t>8.1.2</a:t>
            </a:r>
            <a:r>
              <a:rPr lang="zh-CN" altLang="zh-CN" dirty="0"/>
              <a:t>传输层协议和应用层协议之间的关系</a:t>
            </a:r>
            <a:r>
              <a:rPr lang="en-US" altLang="zh-CN" dirty="0"/>
              <a:t>1</a:t>
            </a:r>
            <a:endParaRPr lang="zh-CN" altLang="en-US" dirty="0"/>
          </a:p>
        </p:txBody>
      </p:sp>
      <p:sp>
        <p:nvSpPr>
          <p:cNvPr id="3" name="内容占位符 2"/>
          <p:cNvSpPr>
            <a:spLocks noGrp="1"/>
          </p:cNvSpPr>
          <p:nvPr>
            <p:ph idx="1"/>
          </p:nvPr>
        </p:nvSpPr>
        <p:spPr/>
        <p:txBody>
          <a:bodyPr/>
          <a:lstStyle/>
          <a:p>
            <a:r>
              <a:rPr lang="zh-CN" altLang="zh-CN" dirty="0"/>
              <a:t>应用层协议很多，传输层就两个协议，如何使用传输层两个协议标识应用层协议呢？</a:t>
            </a:r>
          </a:p>
          <a:p>
            <a:r>
              <a:rPr lang="zh-CN" altLang="zh-CN" dirty="0"/>
              <a:t>传输层协议加一个端口号来标识一个应用层协议，展示了传输层协议和应用层协议之间的关系。</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56274" y="3645024"/>
            <a:ext cx="7968862" cy="1656184"/>
          </a:xfrm>
          <a:prstGeom prst="rect">
            <a:avLst/>
          </a:prstGeom>
          <a:noFill/>
          <a:ln>
            <a:noFill/>
          </a:ln>
        </p:spPr>
      </p:pic>
    </p:spTree>
    <p:extLst>
      <p:ext uri="{BB962C8B-B14F-4D97-AF65-F5344CB8AC3E}">
        <p14:creationId xmlns:p14="http://schemas.microsoft.com/office/powerpoint/2010/main" val="34318314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908720"/>
            <a:ext cx="9144000" cy="5457720"/>
          </a:xfrm>
          <a:prstGeom prst="rect">
            <a:avLst/>
          </a:prstGeom>
        </p:spPr>
      </p:pic>
      <p:sp>
        <p:nvSpPr>
          <p:cNvPr id="8" name="矩形 7"/>
          <p:cNvSpPr/>
          <p:nvPr/>
        </p:nvSpPr>
        <p:spPr>
          <a:xfrm>
            <a:off x="-324544" y="404664"/>
            <a:ext cx="9036496" cy="297517"/>
          </a:xfrm>
          <a:prstGeom prst="rect">
            <a:avLst/>
          </a:prstGeom>
        </p:spPr>
        <p:txBody>
          <a:bodyPr wrap="square">
            <a:spAutoFit/>
          </a:bodyPr>
          <a:lstStyle/>
          <a:p>
            <a:pPr marL="266700" algn="ctr">
              <a:lnSpc>
                <a:spcPts val="1560"/>
              </a:lnSpc>
              <a:spcBef>
                <a:spcPts val="100"/>
              </a:spcBef>
              <a:spcAft>
                <a:spcPts val="300"/>
              </a:spcAft>
              <a:tabLst>
                <a:tab pos="540385" algn="l"/>
              </a:tabLst>
            </a:pPr>
            <a:r>
              <a:rPr lang="en-US" altLang="zh-CN" sz="3600" kern="900" dirty="0">
                <a:solidFill>
                  <a:schemeClr val="bg1"/>
                </a:solidFill>
                <a:latin typeface="Cambria" panose="02040503050406030204" pitchFamily="18" charset="0"/>
                <a:ea typeface="新宋体" panose="02010609030101010101" pitchFamily="49" charset="-122"/>
                <a:cs typeface="Times New Roman" panose="02020603050405020304" pitchFamily="18" charset="0"/>
              </a:rPr>
              <a:t>8.7.1 TCP</a:t>
            </a:r>
            <a:r>
              <a:rPr lang="zh-CN" altLang="en-US" sz="3600" kern="900" dirty="0">
                <a:solidFill>
                  <a:schemeClr val="bg1"/>
                </a:solidFill>
                <a:latin typeface="Cambria" panose="02040503050406030204" pitchFamily="18" charset="0"/>
                <a:ea typeface="新宋体" panose="02010609030101010101" pitchFamily="49" charset="-122"/>
                <a:cs typeface="Times New Roman" panose="02020603050405020304" pitchFamily="18" charset="0"/>
              </a:rPr>
              <a:t>建立连接</a:t>
            </a:r>
            <a:r>
              <a:rPr lang="en-US" altLang="zh-CN" sz="3600" kern="900" dirty="0">
                <a:solidFill>
                  <a:schemeClr val="bg1"/>
                </a:solidFill>
                <a:latin typeface="Cambria" panose="02040503050406030204" pitchFamily="18" charset="0"/>
                <a:ea typeface="新宋体" panose="02010609030101010101" pitchFamily="49" charset="-122"/>
                <a:cs typeface="Times New Roman" panose="02020603050405020304" pitchFamily="18" charset="0"/>
              </a:rPr>
              <a:t>-</a:t>
            </a:r>
            <a:r>
              <a:rPr lang="zh-CN" altLang="zh-CN" sz="2800" kern="900" dirty="0">
                <a:solidFill>
                  <a:schemeClr val="bg1"/>
                </a:solidFill>
                <a:latin typeface="Cambria" panose="02040503050406030204" pitchFamily="18" charset="0"/>
                <a:ea typeface="新宋体" panose="02010609030101010101" pitchFamily="49" charset="-122"/>
                <a:cs typeface="Times New Roman" panose="02020603050405020304" pitchFamily="18" charset="0"/>
              </a:rPr>
              <a:t>请求建立</a:t>
            </a:r>
            <a:r>
              <a:rPr lang="en-US" altLang="zh-CN" sz="2800" kern="900" dirty="0">
                <a:solidFill>
                  <a:schemeClr val="bg1"/>
                </a:solidFill>
                <a:latin typeface="Cambria" panose="02040503050406030204" pitchFamily="18" charset="0"/>
                <a:ea typeface="新宋体" panose="02010609030101010101" pitchFamily="49" charset="-122"/>
                <a:cs typeface="Times New Roman" panose="02020603050405020304" pitchFamily="18" charset="0"/>
              </a:rPr>
              <a:t>TCP</a:t>
            </a:r>
            <a:r>
              <a:rPr lang="zh-CN" altLang="zh-CN" sz="2800" kern="900" dirty="0">
                <a:solidFill>
                  <a:schemeClr val="bg1"/>
                </a:solidFill>
                <a:latin typeface="Cambria" panose="02040503050406030204" pitchFamily="18" charset="0"/>
                <a:ea typeface="新宋体" panose="02010609030101010101" pitchFamily="49" charset="-122"/>
                <a:cs typeface="Times New Roman" panose="02020603050405020304" pitchFamily="18" charset="0"/>
              </a:rPr>
              <a:t>连接的数据包</a:t>
            </a:r>
            <a:endParaRPr lang="zh-CN" altLang="zh-CN" sz="3600" kern="900" dirty="0">
              <a:solidFill>
                <a:schemeClr val="bg1"/>
              </a:solidFill>
              <a:effectLst/>
              <a:latin typeface="Cambria" panose="02040503050406030204" pitchFamily="18" charset="0"/>
              <a:ea typeface="新宋体"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2245314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kern="900" dirty="0">
                <a:latin typeface="Cambria" panose="02040503050406030204" pitchFamily="18" charset="0"/>
                <a:ea typeface="新宋体" panose="02010609030101010101" pitchFamily="49" charset="-122"/>
                <a:cs typeface="Times New Roman" panose="02020603050405020304" pitchFamily="18" charset="0"/>
              </a:rPr>
              <a:t>8.7.1 TCP</a:t>
            </a:r>
            <a:r>
              <a:rPr lang="zh-CN" altLang="en-US" kern="900" dirty="0">
                <a:latin typeface="Cambria" panose="02040503050406030204" pitchFamily="18" charset="0"/>
                <a:ea typeface="新宋体" panose="02010609030101010101" pitchFamily="49" charset="-122"/>
                <a:cs typeface="Times New Roman" panose="02020603050405020304" pitchFamily="18" charset="0"/>
              </a:rPr>
              <a:t>建立连接</a:t>
            </a:r>
            <a:r>
              <a:rPr lang="en-US" altLang="zh-CN" kern="900" dirty="0">
                <a:latin typeface="Cambria" panose="02040503050406030204" pitchFamily="18" charset="0"/>
                <a:ea typeface="新宋体" panose="02010609030101010101" pitchFamily="49" charset="-122"/>
                <a:cs typeface="Times New Roman" panose="02020603050405020304" pitchFamily="18" charset="0"/>
              </a:rPr>
              <a:t>- </a:t>
            </a:r>
            <a:r>
              <a:rPr lang="en-US" altLang="zh-CN" dirty="0"/>
              <a:t>TCP</a:t>
            </a:r>
            <a:r>
              <a:rPr lang="zh-CN" altLang="zh-CN" dirty="0"/>
              <a:t>连接确认数据包</a:t>
            </a:r>
            <a:endParaRPr lang="zh-CN" altLang="en-US" dirty="0"/>
          </a:p>
        </p:txBody>
      </p:sp>
      <p:pic>
        <p:nvPicPr>
          <p:cNvPr id="4" name="内容占位符 3"/>
          <p:cNvPicPr>
            <a:picLocks noGrp="1" noChangeAspect="1"/>
          </p:cNvPicPr>
          <p:nvPr>
            <p:ph idx="1"/>
          </p:nvPr>
        </p:nvPicPr>
        <p:blipFill>
          <a:blip r:embed="rId2"/>
          <a:stretch>
            <a:fillRect/>
          </a:stretch>
        </p:blipFill>
        <p:spPr>
          <a:xfrm>
            <a:off x="11669" y="1196752"/>
            <a:ext cx="8890172" cy="4968552"/>
          </a:xfrm>
          <a:prstGeom prst="rect">
            <a:avLst/>
          </a:prstGeom>
        </p:spPr>
      </p:pic>
    </p:spTree>
    <p:extLst>
      <p:ext uri="{BB962C8B-B14F-4D97-AF65-F5344CB8AC3E}">
        <p14:creationId xmlns:p14="http://schemas.microsoft.com/office/powerpoint/2010/main" val="33835087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kern="900" dirty="0">
                <a:latin typeface="Cambria" panose="02040503050406030204" pitchFamily="18" charset="0"/>
                <a:ea typeface="新宋体" panose="02010609030101010101" pitchFamily="49" charset="-122"/>
                <a:cs typeface="Times New Roman" panose="02020603050405020304" pitchFamily="18" charset="0"/>
              </a:rPr>
              <a:t>8.7.1 TCP</a:t>
            </a:r>
            <a:r>
              <a:rPr lang="zh-CN" altLang="en-US" kern="900" dirty="0">
                <a:latin typeface="Cambria" panose="02040503050406030204" pitchFamily="18" charset="0"/>
                <a:ea typeface="新宋体" panose="02010609030101010101" pitchFamily="49" charset="-122"/>
                <a:cs typeface="Times New Roman" panose="02020603050405020304" pitchFamily="18" charset="0"/>
              </a:rPr>
              <a:t>建立连接</a:t>
            </a:r>
            <a:r>
              <a:rPr lang="en-US" altLang="zh-CN" kern="900" dirty="0">
                <a:latin typeface="Cambria" panose="02040503050406030204" pitchFamily="18" charset="0"/>
                <a:ea typeface="新宋体" panose="02010609030101010101" pitchFamily="49" charset="-122"/>
                <a:cs typeface="Times New Roman" panose="02020603050405020304" pitchFamily="18" charset="0"/>
              </a:rPr>
              <a:t>-</a:t>
            </a:r>
            <a:r>
              <a:rPr lang="zh-CN" altLang="zh-CN" dirty="0"/>
              <a:t>确认的确认</a:t>
            </a:r>
            <a:endParaRPr lang="zh-CN" altLang="en-US" dirty="0"/>
          </a:p>
        </p:txBody>
      </p:sp>
      <p:pic>
        <p:nvPicPr>
          <p:cNvPr id="6" name="图片 5"/>
          <p:cNvPicPr>
            <a:picLocks noChangeAspect="1"/>
          </p:cNvPicPr>
          <p:nvPr/>
        </p:nvPicPr>
        <p:blipFill>
          <a:blip r:embed="rId2"/>
          <a:stretch>
            <a:fillRect/>
          </a:stretch>
        </p:blipFill>
        <p:spPr>
          <a:xfrm>
            <a:off x="10344" y="1412776"/>
            <a:ext cx="9144000" cy="4323767"/>
          </a:xfrm>
          <a:prstGeom prst="rect">
            <a:avLst/>
          </a:prstGeom>
        </p:spPr>
      </p:pic>
    </p:spTree>
    <p:extLst>
      <p:ext uri="{BB962C8B-B14F-4D97-AF65-F5344CB8AC3E}">
        <p14:creationId xmlns:p14="http://schemas.microsoft.com/office/powerpoint/2010/main" val="4407840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8.7.1 TCP</a:t>
            </a:r>
            <a:r>
              <a:rPr lang="zh-CN" altLang="zh-CN" dirty="0"/>
              <a:t>的连接建立</a:t>
            </a:r>
            <a:r>
              <a:rPr lang="zh-CN" altLang="en-US" dirty="0"/>
              <a:t>的过程</a:t>
            </a:r>
            <a:endParaRPr lang="zh-CN" altLang="zh-CN"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836712"/>
            <a:ext cx="8964488" cy="5688632"/>
          </a:xfrm>
          <a:prstGeom prst="rect">
            <a:avLst/>
          </a:prstGeom>
          <a:noFill/>
          <a:ln>
            <a:noFill/>
          </a:ln>
        </p:spPr>
      </p:pic>
    </p:spTree>
    <p:extLst>
      <p:ext uri="{BB962C8B-B14F-4D97-AF65-F5344CB8AC3E}">
        <p14:creationId xmlns:p14="http://schemas.microsoft.com/office/powerpoint/2010/main" val="24305294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8.7.2TCP</a:t>
            </a:r>
            <a:r>
              <a:rPr lang="zh-CN" altLang="zh-CN" dirty="0"/>
              <a:t>连接释放</a:t>
            </a:r>
          </a:p>
        </p:txBody>
      </p:sp>
      <p:sp>
        <p:nvSpPr>
          <p:cNvPr id="3" name="内容占位符 2"/>
          <p:cNvSpPr>
            <a:spLocks noGrp="1"/>
          </p:cNvSpPr>
          <p:nvPr>
            <p:ph idx="1"/>
          </p:nvPr>
        </p:nvSpPr>
        <p:spPr/>
        <p:txBody>
          <a:bodyPr/>
          <a:lstStyle/>
          <a:p>
            <a:r>
              <a:rPr lang="en-US" altLang="zh-CN" dirty="0"/>
              <a:t>TCP</a:t>
            </a:r>
            <a:r>
              <a:rPr lang="zh-CN" altLang="zh-CN" dirty="0"/>
              <a:t>协议通信结束后，需要释放连接，</a:t>
            </a:r>
            <a:r>
              <a:rPr lang="en-US" altLang="zh-CN" dirty="0"/>
              <a:t>TCP</a:t>
            </a:r>
            <a:r>
              <a:rPr lang="zh-CN" altLang="zh-CN" dirty="0"/>
              <a:t>连接释放过程比较复杂，我们仍结合双方状态的改变来阐明连接释放的过程。</a:t>
            </a:r>
            <a:endParaRPr lang="en-US" altLang="zh-CN" dirty="0"/>
          </a:p>
          <a:p>
            <a:r>
              <a:rPr lang="zh-CN" altLang="zh-CN" dirty="0"/>
              <a:t>数据传输结束后，通信的双方都可释放连接。如图</a:t>
            </a:r>
            <a:r>
              <a:rPr lang="en-US" altLang="zh-CN" dirty="0"/>
              <a:t>8-74</a:t>
            </a:r>
            <a:r>
              <a:rPr lang="zh-CN" altLang="zh-CN" dirty="0"/>
              <a:t>所示，现在</a:t>
            </a:r>
            <a:r>
              <a:rPr lang="en-US" altLang="zh-CN" dirty="0"/>
              <a:t>A</a:t>
            </a:r>
            <a:r>
              <a:rPr lang="zh-CN" altLang="zh-CN" dirty="0"/>
              <a:t>和</a:t>
            </a:r>
            <a:r>
              <a:rPr lang="en-US" altLang="zh-CN" dirty="0"/>
              <a:t>B</a:t>
            </a:r>
            <a:r>
              <a:rPr lang="zh-CN" altLang="zh-CN" dirty="0"/>
              <a:t>都处于</a:t>
            </a:r>
            <a:r>
              <a:rPr lang="en-US" altLang="zh-CN" dirty="0"/>
              <a:t>ESIABLISHED</a:t>
            </a:r>
            <a:r>
              <a:rPr lang="zh-CN" altLang="zh-CN" dirty="0"/>
              <a:t>状态，</a:t>
            </a:r>
            <a:r>
              <a:rPr lang="en-US" altLang="zh-CN" dirty="0"/>
              <a:t>A</a:t>
            </a:r>
            <a:r>
              <a:rPr lang="zh-CN" altLang="zh-CN" dirty="0"/>
              <a:t>的应用进程先向其</a:t>
            </a:r>
            <a:r>
              <a:rPr lang="en-US" altLang="zh-CN" dirty="0"/>
              <a:t>TCP</a:t>
            </a:r>
            <a:r>
              <a:rPr lang="zh-CN" altLang="zh-CN" dirty="0"/>
              <a:t>发出连接释放报文段，并停止再发送数据，主动关闭</a:t>
            </a:r>
            <a:r>
              <a:rPr lang="en-US" altLang="zh-CN" dirty="0"/>
              <a:t>TCP</a:t>
            </a:r>
            <a:r>
              <a:rPr lang="zh-CN" altLang="zh-CN" dirty="0"/>
              <a:t>连接。</a:t>
            </a:r>
            <a:r>
              <a:rPr lang="en-US" altLang="zh-CN" dirty="0"/>
              <a:t>A</a:t>
            </a:r>
            <a:r>
              <a:rPr lang="zh-CN" altLang="zh-CN" dirty="0"/>
              <a:t>把连接释放报文段首部的</a:t>
            </a:r>
            <a:r>
              <a:rPr lang="en-US" altLang="zh-CN" dirty="0"/>
              <a:t>FIN</a:t>
            </a:r>
            <a:r>
              <a:rPr lang="zh-CN" altLang="zh-CN" dirty="0"/>
              <a:t>置</a:t>
            </a:r>
            <a:r>
              <a:rPr lang="en-US" altLang="zh-CN" dirty="0"/>
              <a:t>1</a:t>
            </a:r>
            <a:r>
              <a:rPr lang="zh-CN" altLang="zh-CN" dirty="0"/>
              <a:t>，其序号</a:t>
            </a:r>
            <a:r>
              <a:rPr lang="en-US" altLang="zh-CN" dirty="0" err="1"/>
              <a:t>seq</a:t>
            </a:r>
            <a:r>
              <a:rPr lang="en-US" altLang="zh-CN" dirty="0"/>
              <a:t>=u</a:t>
            </a:r>
            <a:r>
              <a:rPr lang="zh-CN" altLang="zh-CN" dirty="0"/>
              <a:t>，它等于前面已传送过的数据的最后一个字节的序号加</a:t>
            </a:r>
            <a:r>
              <a:rPr lang="en-US" altLang="zh-CN" dirty="0"/>
              <a:t>1</a:t>
            </a:r>
            <a:r>
              <a:rPr lang="zh-CN" altLang="zh-CN" dirty="0"/>
              <a:t>。这时</a:t>
            </a:r>
            <a:r>
              <a:rPr lang="en-US" altLang="zh-CN" dirty="0"/>
              <a:t>A</a:t>
            </a:r>
            <a:r>
              <a:rPr lang="zh-CN" altLang="zh-CN" dirty="0"/>
              <a:t>进入</a:t>
            </a:r>
            <a:r>
              <a:rPr lang="en-US" altLang="zh-CN" dirty="0"/>
              <a:t>FIN-WAIT-1</a:t>
            </a:r>
            <a:r>
              <a:rPr lang="zh-CN" altLang="zh-CN" dirty="0"/>
              <a:t>（终止等待</a:t>
            </a:r>
            <a:r>
              <a:rPr lang="en-US" altLang="zh-CN" dirty="0"/>
              <a:t>l</a:t>
            </a:r>
            <a:r>
              <a:rPr lang="zh-CN" altLang="zh-CN" dirty="0"/>
              <a:t>）状态，等待</a:t>
            </a:r>
            <a:r>
              <a:rPr lang="en-US" altLang="zh-CN" dirty="0"/>
              <a:t>B</a:t>
            </a:r>
            <a:r>
              <a:rPr lang="zh-CN" altLang="zh-CN" dirty="0"/>
              <a:t>的确认。</a:t>
            </a:r>
          </a:p>
          <a:p>
            <a:endParaRPr lang="zh-CN" altLang="en-US" dirty="0"/>
          </a:p>
        </p:txBody>
      </p:sp>
    </p:spTree>
    <p:extLst>
      <p:ext uri="{BB962C8B-B14F-4D97-AF65-F5344CB8AC3E}">
        <p14:creationId xmlns:p14="http://schemas.microsoft.com/office/powerpoint/2010/main" val="1729683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8.7.2TCP</a:t>
            </a:r>
            <a:r>
              <a:rPr lang="zh-CN" altLang="zh-CN" dirty="0"/>
              <a:t>连接释放</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16124"/>
            <a:ext cx="9144000" cy="6041876"/>
          </a:xfrm>
          <a:prstGeom prst="rect">
            <a:avLst/>
          </a:prstGeom>
          <a:noFill/>
          <a:ln>
            <a:noFill/>
          </a:ln>
        </p:spPr>
      </p:pic>
    </p:spTree>
    <p:extLst>
      <p:ext uri="{BB962C8B-B14F-4D97-AF65-F5344CB8AC3E}">
        <p14:creationId xmlns:p14="http://schemas.microsoft.com/office/powerpoint/2010/main" val="3665828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8.7.3</a:t>
            </a:r>
            <a:r>
              <a:rPr lang="zh-CN" altLang="zh-CN" dirty="0"/>
              <a:t>实战：查看</a:t>
            </a:r>
            <a:r>
              <a:rPr lang="en-US" altLang="zh-CN" dirty="0"/>
              <a:t>TCP</a:t>
            </a:r>
            <a:r>
              <a:rPr lang="zh-CN" altLang="zh-CN" dirty="0"/>
              <a:t>释放连接的数据包</a:t>
            </a:r>
            <a:r>
              <a:rPr lang="en-US" altLang="zh-CN" dirty="0"/>
              <a:t>1</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16" y="1124744"/>
            <a:ext cx="9145016" cy="5256584"/>
          </a:xfrm>
          <a:prstGeom prst="rect">
            <a:avLst/>
          </a:prstGeom>
          <a:noFill/>
          <a:ln>
            <a:noFill/>
          </a:ln>
        </p:spPr>
      </p:pic>
    </p:spTree>
    <p:extLst>
      <p:ext uri="{BB962C8B-B14F-4D97-AF65-F5344CB8AC3E}">
        <p14:creationId xmlns:p14="http://schemas.microsoft.com/office/powerpoint/2010/main" val="15287333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8.7.3</a:t>
            </a:r>
            <a:r>
              <a:rPr lang="zh-CN" altLang="zh-CN" dirty="0"/>
              <a:t>实战：查看</a:t>
            </a:r>
            <a:r>
              <a:rPr lang="en-US" altLang="zh-CN" dirty="0"/>
              <a:t>TCP</a:t>
            </a:r>
            <a:r>
              <a:rPr lang="zh-CN" altLang="zh-CN" dirty="0"/>
              <a:t>释放连接的数据包</a:t>
            </a:r>
            <a:r>
              <a:rPr lang="en-US" altLang="zh-CN" dirty="0"/>
              <a:t>2</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8337448" cy="5832648"/>
          </a:xfrm>
          <a:prstGeom prst="rect">
            <a:avLst/>
          </a:prstGeom>
          <a:noFill/>
          <a:ln>
            <a:noFill/>
          </a:ln>
        </p:spPr>
      </p:pic>
    </p:spTree>
    <p:extLst>
      <p:ext uri="{BB962C8B-B14F-4D97-AF65-F5344CB8AC3E}">
        <p14:creationId xmlns:p14="http://schemas.microsoft.com/office/powerpoint/2010/main" val="648946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8.7.4</a:t>
            </a:r>
            <a:r>
              <a:rPr lang="zh-CN" altLang="zh-CN" dirty="0"/>
              <a:t>实战：</a:t>
            </a:r>
            <a:r>
              <a:rPr lang="en-US" altLang="zh-CN" dirty="0"/>
              <a:t>SYN</a:t>
            </a:r>
            <a:r>
              <a:rPr lang="zh-CN" altLang="zh-CN" dirty="0"/>
              <a:t>攻击</a:t>
            </a:r>
            <a:r>
              <a:rPr lang="en-US" altLang="zh-CN" dirty="0"/>
              <a:t>1</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836712"/>
            <a:ext cx="8496944" cy="5616624"/>
          </a:xfrm>
          <a:prstGeom prst="rect">
            <a:avLst/>
          </a:prstGeom>
          <a:noFill/>
          <a:ln>
            <a:noFill/>
          </a:ln>
        </p:spPr>
      </p:pic>
    </p:spTree>
    <p:extLst>
      <p:ext uri="{BB962C8B-B14F-4D97-AF65-F5344CB8AC3E}">
        <p14:creationId xmlns:p14="http://schemas.microsoft.com/office/powerpoint/2010/main" val="4106428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8.7.4</a:t>
            </a:r>
            <a:r>
              <a:rPr lang="zh-CN" altLang="zh-CN" dirty="0"/>
              <a:t>实战：</a:t>
            </a:r>
            <a:r>
              <a:rPr lang="en-US" altLang="zh-CN" dirty="0"/>
              <a:t>SYN</a:t>
            </a:r>
            <a:r>
              <a:rPr lang="zh-CN" altLang="zh-CN" dirty="0"/>
              <a:t>攻击</a:t>
            </a:r>
            <a:r>
              <a:rPr lang="en-US" altLang="zh-CN" dirty="0"/>
              <a:t>2</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832648"/>
          </a:xfrm>
          <a:prstGeom prst="rect">
            <a:avLst/>
          </a:prstGeom>
          <a:noFill/>
          <a:ln>
            <a:noFill/>
          </a:ln>
        </p:spPr>
      </p:pic>
    </p:spTree>
    <p:extLst>
      <p:ext uri="{BB962C8B-B14F-4D97-AF65-F5344CB8AC3E}">
        <p14:creationId xmlns:p14="http://schemas.microsoft.com/office/powerpoint/2010/main" val="53160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229600" cy="5832648"/>
          </a:xfrm>
        </p:spPr>
        <p:txBody>
          <a:bodyPr>
            <a:normAutofit fontScale="92500" lnSpcReduction="20000"/>
          </a:bodyPr>
          <a:lstStyle/>
          <a:p>
            <a:r>
              <a:rPr lang="zh-CN" altLang="zh-CN" dirty="0"/>
              <a:t>些常见的应用层协议和传输层协议，以及它们之间的关系。</a:t>
            </a:r>
          </a:p>
          <a:p>
            <a:pPr lvl="1"/>
            <a:r>
              <a:rPr lang="en-US" altLang="zh-CN" dirty="0"/>
              <a:t>HTTP</a:t>
            </a:r>
            <a:r>
              <a:rPr lang="zh-CN" altLang="zh-CN" dirty="0"/>
              <a:t>默认使用</a:t>
            </a:r>
            <a:r>
              <a:rPr lang="en-US" altLang="zh-CN" dirty="0"/>
              <a:t>TCP</a:t>
            </a:r>
            <a:r>
              <a:rPr lang="zh-CN" altLang="zh-CN" dirty="0"/>
              <a:t>的</a:t>
            </a:r>
            <a:r>
              <a:rPr lang="en-US" altLang="zh-CN" dirty="0"/>
              <a:t>80</a:t>
            </a:r>
            <a:r>
              <a:rPr lang="zh-CN" altLang="zh-CN" dirty="0"/>
              <a:t>端口标识。</a:t>
            </a:r>
          </a:p>
          <a:p>
            <a:pPr lvl="1"/>
            <a:r>
              <a:rPr lang="en-US" altLang="zh-CN" dirty="0"/>
              <a:t>FTP</a:t>
            </a:r>
            <a:r>
              <a:rPr lang="zh-CN" altLang="zh-CN" dirty="0"/>
              <a:t>默认使用</a:t>
            </a:r>
            <a:r>
              <a:rPr lang="en-US" altLang="zh-CN" dirty="0"/>
              <a:t>TCP</a:t>
            </a:r>
            <a:r>
              <a:rPr lang="zh-CN" altLang="zh-CN" dirty="0"/>
              <a:t>的</a:t>
            </a:r>
            <a:r>
              <a:rPr lang="en-US" altLang="zh-CN" dirty="0"/>
              <a:t>21</a:t>
            </a:r>
            <a:r>
              <a:rPr lang="zh-CN" altLang="zh-CN" dirty="0"/>
              <a:t>端口标识。</a:t>
            </a:r>
          </a:p>
          <a:p>
            <a:pPr lvl="1"/>
            <a:r>
              <a:rPr lang="en-US" altLang="zh-CN" dirty="0"/>
              <a:t>SMTP</a:t>
            </a:r>
            <a:r>
              <a:rPr lang="zh-CN" altLang="zh-CN" dirty="0"/>
              <a:t>默认使用</a:t>
            </a:r>
            <a:r>
              <a:rPr lang="en-US" altLang="zh-CN" dirty="0"/>
              <a:t>TCP</a:t>
            </a:r>
            <a:r>
              <a:rPr lang="zh-CN" altLang="zh-CN" dirty="0"/>
              <a:t>的</a:t>
            </a:r>
            <a:r>
              <a:rPr lang="en-US" altLang="zh-CN" dirty="0"/>
              <a:t>25</a:t>
            </a:r>
            <a:r>
              <a:rPr lang="zh-CN" altLang="zh-CN" dirty="0"/>
              <a:t>端口标识。</a:t>
            </a:r>
          </a:p>
          <a:p>
            <a:pPr lvl="1"/>
            <a:r>
              <a:rPr lang="en-US" altLang="zh-CN" dirty="0"/>
              <a:t>POP3</a:t>
            </a:r>
            <a:r>
              <a:rPr lang="zh-CN" altLang="zh-CN" dirty="0"/>
              <a:t>默认使用</a:t>
            </a:r>
            <a:r>
              <a:rPr lang="en-US" altLang="zh-CN" dirty="0"/>
              <a:t>TCP</a:t>
            </a:r>
            <a:r>
              <a:rPr lang="zh-CN" altLang="zh-CN" dirty="0"/>
              <a:t>的</a:t>
            </a:r>
            <a:r>
              <a:rPr lang="en-US" altLang="zh-CN" dirty="0"/>
              <a:t>110</a:t>
            </a:r>
            <a:r>
              <a:rPr lang="zh-CN" altLang="zh-CN" dirty="0"/>
              <a:t>端口。</a:t>
            </a:r>
          </a:p>
          <a:p>
            <a:pPr lvl="1"/>
            <a:r>
              <a:rPr lang="en-US" altLang="zh-CN" dirty="0"/>
              <a:t>HTTPS</a:t>
            </a:r>
            <a:r>
              <a:rPr lang="zh-CN" altLang="zh-CN" dirty="0"/>
              <a:t>默认使用</a:t>
            </a:r>
            <a:r>
              <a:rPr lang="en-US" altLang="zh-CN" dirty="0"/>
              <a:t>TCP</a:t>
            </a:r>
            <a:r>
              <a:rPr lang="zh-CN" altLang="zh-CN" dirty="0"/>
              <a:t>的</a:t>
            </a:r>
            <a:r>
              <a:rPr lang="en-US" altLang="zh-CN" dirty="0"/>
              <a:t>443</a:t>
            </a:r>
            <a:r>
              <a:rPr lang="zh-CN" altLang="zh-CN" dirty="0"/>
              <a:t>端口。</a:t>
            </a:r>
          </a:p>
          <a:p>
            <a:pPr lvl="1"/>
            <a:r>
              <a:rPr lang="en-US" altLang="zh-CN" dirty="0"/>
              <a:t>DNS</a:t>
            </a:r>
            <a:r>
              <a:rPr lang="zh-CN" altLang="zh-CN" dirty="0"/>
              <a:t>使用</a:t>
            </a:r>
            <a:r>
              <a:rPr lang="en-US" altLang="zh-CN" dirty="0"/>
              <a:t>UDP</a:t>
            </a:r>
            <a:r>
              <a:rPr lang="zh-CN" altLang="zh-CN" dirty="0"/>
              <a:t>的</a:t>
            </a:r>
            <a:r>
              <a:rPr lang="en-US" altLang="zh-CN" dirty="0"/>
              <a:t>53</a:t>
            </a:r>
            <a:r>
              <a:rPr lang="zh-CN" altLang="zh-CN" dirty="0"/>
              <a:t>端口。</a:t>
            </a:r>
          </a:p>
          <a:p>
            <a:pPr lvl="1"/>
            <a:r>
              <a:rPr lang="zh-CN" altLang="zh-CN" dirty="0"/>
              <a:t>远程桌面协议（</a:t>
            </a:r>
            <a:r>
              <a:rPr lang="en-US" altLang="zh-CN" dirty="0"/>
              <a:t>RDP</a:t>
            </a:r>
            <a:r>
              <a:rPr lang="zh-CN" altLang="zh-CN" dirty="0"/>
              <a:t>）默认使用</a:t>
            </a:r>
            <a:r>
              <a:rPr lang="en-US" altLang="zh-CN" dirty="0"/>
              <a:t>TCP</a:t>
            </a:r>
            <a:r>
              <a:rPr lang="zh-CN" altLang="zh-CN" dirty="0"/>
              <a:t>的</a:t>
            </a:r>
            <a:r>
              <a:rPr lang="en-US" altLang="zh-CN" dirty="0"/>
              <a:t>3389</a:t>
            </a:r>
            <a:r>
              <a:rPr lang="zh-CN" altLang="zh-CN" dirty="0"/>
              <a:t>端口。</a:t>
            </a:r>
          </a:p>
          <a:p>
            <a:pPr lvl="1"/>
            <a:r>
              <a:rPr lang="en-US" altLang="zh-CN" dirty="0"/>
              <a:t>Telnet</a:t>
            </a:r>
            <a:r>
              <a:rPr lang="zh-CN" altLang="zh-CN" dirty="0"/>
              <a:t>使用</a:t>
            </a:r>
            <a:r>
              <a:rPr lang="en-US" altLang="zh-CN" dirty="0"/>
              <a:t>TCP</a:t>
            </a:r>
            <a:r>
              <a:rPr lang="zh-CN" altLang="zh-CN" dirty="0"/>
              <a:t>的</a:t>
            </a:r>
            <a:r>
              <a:rPr lang="en-US" altLang="zh-CN" dirty="0"/>
              <a:t>23</a:t>
            </a:r>
            <a:r>
              <a:rPr lang="zh-CN" altLang="zh-CN" dirty="0"/>
              <a:t>端口。</a:t>
            </a:r>
          </a:p>
          <a:p>
            <a:pPr lvl="1"/>
            <a:r>
              <a:rPr lang="en-US" altLang="zh-CN" dirty="0"/>
              <a:t>Windows</a:t>
            </a:r>
            <a:r>
              <a:rPr lang="zh-CN" altLang="zh-CN" dirty="0"/>
              <a:t>访问共享资源使用</a:t>
            </a:r>
            <a:r>
              <a:rPr lang="en-US" altLang="zh-CN" dirty="0"/>
              <a:t>TCP</a:t>
            </a:r>
            <a:r>
              <a:rPr lang="zh-CN" altLang="zh-CN" dirty="0"/>
              <a:t>的</a:t>
            </a:r>
            <a:r>
              <a:rPr lang="en-US" altLang="zh-CN" dirty="0"/>
              <a:t>445</a:t>
            </a:r>
            <a:r>
              <a:rPr lang="zh-CN" altLang="zh-CN" dirty="0"/>
              <a:t>端口。</a:t>
            </a:r>
          </a:p>
          <a:p>
            <a:pPr lvl="1"/>
            <a:r>
              <a:rPr lang="zh-CN" altLang="zh-CN" dirty="0"/>
              <a:t>微软</a:t>
            </a:r>
            <a:r>
              <a:rPr lang="en-US" altLang="zh-CN" dirty="0"/>
              <a:t>SQL</a:t>
            </a:r>
            <a:r>
              <a:rPr lang="zh-CN" altLang="zh-CN" dirty="0"/>
              <a:t>数据库默认使用</a:t>
            </a:r>
            <a:r>
              <a:rPr lang="en-US" altLang="zh-CN" dirty="0"/>
              <a:t>TCP</a:t>
            </a:r>
            <a:r>
              <a:rPr lang="zh-CN" altLang="zh-CN" dirty="0"/>
              <a:t>的</a:t>
            </a:r>
            <a:r>
              <a:rPr lang="en-US" altLang="zh-CN" dirty="0"/>
              <a:t>1433</a:t>
            </a:r>
            <a:r>
              <a:rPr lang="zh-CN" altLang="zh-CN" dirty="0"/>
              <a:t>端口。</a:t>
            </a:r>
          </a:p>
          <a:p>
            <a:pPr lvl="1"/>
            <a:r>
              <a:rPr lang="en-US" altLang="zh-CN" dirty="0" err="1"/>
              <a:t>mySQL</a:t>
            </a:r>
            <a:r>
              <a:rPr lang="zh-CN" altLang="zh-CN" dirty="0"/>
              <a:t>数据库默认使用</a:t>
            </a:r>
            <a:r>
              <a:rPr lang="en-US" altLang="zh-CN" dirty="0"/>
              <a:t>TCP</a:t>
            </a:r>
            <a:r>
              <a:rPr lang="zh-CN" altLang="zh-CN" dirty="0"/>
              <a:t>的</a:t>
            </a:r>
            <a:r>
              <a:rPr lang="en-US" altLang="zh-CN" dirty="0"/>
              <a:t>3306</a:t>
            </a:r>
            <a:r>
              <a:rPr lang="zh-CN" altLang="zh-CN" dirty="0"/>
              <a:t>端口。</a:t>
            </a:r>
          </a:p>
        </p:txBody>
      </p:sp>
      <p:sp>
        <p:nvSpPr>
          <p:cNvPr id="4" name="标题 1"/>
          <p:cNvSpPr>
            <a:spLocks noGrp="1"/>
          </p:cNvSpPr>
          <p:nvPr>
            <p:ph type="title"/>
          </p:nvPr>
        </p:nvSpPr>
        <p:spPr/>
        <p:txBody>
          <a:bodyPr>
            <a:normAutofit fontScale="90000"/>
          </a:bodyPr>
          <a:lstStyle/>
          <a:p>
            <a:r>
              <a:rPr lang="en-US" altLang="zh-CN" dirty="0"/>
              <a:t>8.1.2</a:t>
            </a:r>
            <a:r>
              <a:rPr lang="zh-CN" altLang="zh-CN" dirty="0"/>
              <a:t>传输层协议和应用层协议之间的关系</a:t>
            </a:r>
            <a:r>
              <a:rPr lang="en-US" altLang="zh-CN" dirty="0"/>
              <a:t>2</a:t>
            </a:r>
            <a:endParaRPr lang="zh-CN" altLang="en-US" dirty="0"/>
          </a:p>
        </p:txBody>
      </p:sp>
    </p:spTree>
    <p:extLst>
      <p:ext uri="{BB962C8B-B14F-4D97-AF65-F5344CB8AC3E}">
        <p14:creationId xmlns:p14="http://schemas.microsoft.com/office/powerpoint/2010/main" val="46265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8.1.3</a:t>
            </a:r>
            <a:r>
              <a:rPr lang="zh-CN" altLang="zh-CN" dirty="0"/>
              <a:t>服务和端口之间的关系</a:t>
            </a:r>
            <a:endParaRPr lang="zh-CN" altLang="en-US" dirty="0"/>
          </a:p>
        </p:txBody>
      </p:sp>
      <p:sp>
        <p:nvSpPr>
          <p:cNvPr id="3" name="内容占位符 2"/>
          <p:cNvSpPr>
            <a:spLocks noGrp="1"/>
          </p:cNvSpPr>
          <p:nvPr>
            <p:ph idx="1"/>
          </p:nvPr>
        </p:nvSpPr>
        <p:spPr>
          <a:xfrm>
            <a:off x="323528" y="764704"/>
            <a:ext cx="8229600" cy="5733256"/>
          </a:xfrm>
        </p:spPr>
        <p:txBody>
          <a:bodyPr>
            <a:normAutofit/>
          </a:bodyPr>
          <a:lstStyle/>
          <a:p>
            <a:r>
              <a:rPr lang="en-US" altLang="zh-CN" sz="2000" dirty="0"/>
              <a:t>Windows</a:t>
            </a:r>
            <a:r>
              <a:rPr lang="zh-CN" altLang="en-US" sz="2000" dirty="0"/>
              <a:t>和</a:t>
            </a:r>
            <a:r>
              <a:rPr lang="en-US" altLang="zh-CN" sz="2000" dirty="0"/>
              <a:t>Linux</a:t>
            </a:r>
            <a:r>
              <a:rPr lang="zh-CN" altLang="en-US" sz="2000" dirty="0"/>
              <a:t>操作系统</a:t>
            </a:r>
            <a:r>
              <a:rPr lang="zh-CN" altLang="zh-CN" sz="2000" dirty="0"/>
              <a:t>有些服务为本地计算机提供服务，有些服务为网络中的计算机提供服务。</a:t>
            </a:r>
            <a:endParaRPr lang="en-US" altLang="zh-CN" sz="2000" dirty="0"/>
          </a:p>
          <a:p>
            <a:r>
              <a:rPr lang="zh-CN" altLang="en-US" sz="2000" dirty="0"/>
              <a:t>为网络中计算机提供服务的服务，一旦启动就会使用</a:t>
            </a:r>
            <a:r>
              <a:rPr lang="en-US" altLang="zh-CN" sz="2000" dirty="0"/>
              <a:t>TCP</a:t>
            </a:r>
            <a:r>
              <a:rPr lang="zh-CN" altLang="en-US" sz="2000" dirty="0"/>
              <a:t>或</a:t>
            </a:r>
            <a:r>
              <a:rPr lang="en-US" altLang="zh-CN" sz="2000" dirty="0"/>
              <a:t>UDP</a:t>
            </a:r>
            <a:r>
              <a:rPr lang="zh-CN" altLang="en-US" sz="2000" dirty="0"/>
              <a:t>的某个端口侦听客户端的请求。</a:t>
            </a:r>
          </a:p>
        </p:txBody>
      </p:sp>
      <p:pic>
        <p:nvPicPr>
          <p:cNvPr id="4" name="图片 3"/>
          <p:cNvPicPr/>
          <p:nvPr/>
        </p:nvPicPr>
        <p:blipFill>
          <a:blip r:embed="rId2"/>
          <a:stretch>
            <a:fillRect/>
          </a:stretch>
        </p:blipFill>
        <p:spPr>
          <a:xfrm>
            <a:off x="1630016" y="2924944"/>
            <a:ext cx="5904656" cy="3816424"/>
          </a:xfrm>
          <a:prstGeom prst="rect">
            <a:avLst/>
          </a:prstGeom>
        </p:spPr>
      </p:pic>
    </p:spTree>
    <p:extLst>
      <p:ext uri="{BB962C8B-B14F-4D97-AF65-F5344CB8AC3E}">
        <p14:creationId xmlns:p14="http://schemas.microsoft.com/office/powerpoint/2010/main" val="217671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服务和端口的关系</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4664" y="980728"/>
            <a:ext cx="11603632" cy="4838526"/>
          </a:xfrm>
          <a:prstGeom prst="rect">
            <a:avLst/>
          </a:prstGeom>
          <a:noFill/>
          <a:ln>
            <a:noFill/>
          </a:ln>
        </p:spPr>
      </p:pic>
    </p:spTree>
    <p:extLst>
      <p:ext uri="{BB962C8B-B14F-4D97-AF65-F5344CB8AC3E}">
        <p14:creationId xmlns:p14="http://schemas.microsoft.com/office/powerpoint/2010/main" val="11213161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21018</TotalTime>
  <Words>3682</Words>
  <Application>Microsoft Office PowerPoint</Application>
  <PresentationFormat>全屏显示(4:3)</PresentationFormat>
  <Paragraphs>192</Paragraphs>
  <Slides>69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等线</vt:lpstr>
      <vt:lpstr>等线 Light</vt:lpstr>
      <vt:lpstr>宋体</vt:lpstr>
      <vt:lpstr>微软雅黑</vt:lpstr>
      <vt:lpstr>新宋体</vt:lpstr>
      <vt:lpstr>Arial</vt:lpstr>
      <vt:lpstr>Calibri</vt:lpstr>
      <vt:lpstr>Cambria</vt:lpstr>
      <vt:lpstr>Times New Roman</vt:lpstr>
      <vt:lpstr>Wingdings</vt:lpstr>
      <vt:lpstr>Office 主题​​</vt:lpstr>
      <vt:lpstr>PowerPoint 演示文稿</vt:lpstr>
      <vt:lpstr>PowerPoint 演示文稿</vt:lpstr>
      <vt:lpstr>本章讲解TCP/IP协议传输层</vt:lpstr>
      <vt:lpstr>本章内容</vt:lpstr>
      <vt:lpstr>8.1.1TCP和UDP协议的应用场景</vt:lpstr>
      <vt:lpstr>8.1.2传输层协议和应用层协议之间的关系1</vt:lpstr>
      <vt:lpstr>8.1.2传输层协议和应用层协议之间的关系2</vt:lpstr>
      <vt:lpstr>8.1.3服务和端口之间的关系</vt:lpstr>
      <vt:lpstr>服务和端口的关系</vt:lpstr>
      <vt:lpstr>客户端端口的作用</vt:lpstr>
      <vt:lpstr>8.1.4实战：服务器端口冲突造成服务启动失败</vt:lpstr>
      <vt:lpstr>8.1.5实战：更改服务使用的默认端口</vt:lpstr>
      <vt:lpstr>8.1.6端口和网络安全的关系1</vt:lpstr>
      <vt:lpstr>只开放必要的端口</vt:lpstr>
      <vt:lpstr>8.1.6端口和网络安全的关系2</vt:lpstr>
      <vt:lpstr>8.1.7实战：Windows防火墙和TCP/IP筛选实现网络安全1</vt:lpstr>
      <vt:lpstr>8.1.7实战：Windows防火墙和TCP/IP筛选实现网络安全2</vt:lpstr>
      <vt:lpstr>8.2用户数据报协议UDP</vt:lpstr>
      <vt:lpstr>8.2.1UDP协议的特点1</vt:lpstr>
      <vt:lpstr>8.2.1UDP协议的特点2</vt:lpstr>
      <vt:lpstr>8.2.2UDP的首部格式1</vt:lpstr>
      <vt:lpstr>8.2.2UDP的首部格式2</vt:lpstr>
      <vt:lpstr>计算UDP检验和的例子</vt:lpstr>
      <vt:lpstr>8.3传输控制协议TCP</vt:lpstr>
      <vt:lpstr>8.3.1TCP协议的主要特点</vt:lpstr>
      <vt:lpstr>PowerPoint 演示文稿</vt:lpstr>
      <vt:lpstr>8.3.2TCP报文的首部格式1</vt:lpstr>
      <vt:lpstr>PowerPoint 演示文稿</vt:lpstr>
      <vt:lpstr>8.3.2TCP报文的首部格式2</vt:lpstr>
      <vt:lpstr>8.3.2TCP报文的首部格式3</vt:lpstr>
      <vt:lpstr>序号 字段的意义</vt:lpstr>
      <vt:lpstr>8.3.2TCP报文的首部格式4</vt:lpstr>
      <vt:lpstr>8.3.2TCP报文的首部格式5</vt:lpstr>
      <vt:lpstr>8.3.2TCP报文的首部格式6</vt:lpstr>
      <vt:lpstr>8.3.2TCP报文的首部格式7</vt:lpstr>
      <vt:lpstr>8.4可靠传输</vt:lpstr>
      <vt:lpstr>8.4.1TCP可靠传输的实现-停止等待协议1</vt:lpstr>
      <vt:lpstr>8.4.1TCP可靠传输的实现-停止等待协议2</vt:lpstr>
      <vt:lpstr>8.4.2连续ARQ协议和滑动窗口协议-改进的停止等待协议</vt:lpstr>
      <vt:lpstr>8.4.3以字节为单位的滑动窗口技术详解</vt:lpstr>
      <vt:lpstr>PowerPoint 演示文稿</vt:lpstr>
      <vt:lpstr>8.4.4改进的确认-选择确认（SACK）</vt:lpstr>
      <vt:lpstr>8.4.4改进的确认-选择确认（SACK）</vt:lpstr>
      <vt:lpstr>选择性确认最多表示4个边界</vt:lpstr>
      <vt:lpstr>8.4.5超时重传的时间调整</vt:lpstr>
      <vt:lpstr>PowerPoint 演示文稿</vt:lpstr>
      <vt:lpstr>RTT的调整</vt:lpstr>
      <vt:lpstr>超时计时器设置的超时重传时间RTO</vt:lpstr>
      <vt:lpstr>8.5流量控制1</vt:lpstr>
      <vt:lpstr>8.5流量控制2</vt:lpstr>
      <vt:lpstr>8.6拥塞控制</vt:lpstr>
      <vt:lpstr>8.6.1拥塞控制的原理</vt:lpstr>
      <vt:lpstr>8.6.2拥塞控制方法-慢开始和拥塞避免1</vt:lpstr>
      <vt:lpstr>8.6.2拥塞控制方法-慢开始和拥塞避免2</vt:lpstr>
      <vt:lpstr>8.6.3拥塞控制方法-快重传和快恢复</vt:lpstr>
      <vt:lpstr>快重传 </vt:lpstr>
      <vt:lpstr>8.6.3拥塞控制方法-快重传和快恢复</vt:lpstr>
      <vt:lpstr>8.6.4发送窗口的上限</vt:lpstr>
      <vt:lpstr>8.7 TCP连接管理</vt:lpstr>
      <vt:lpstr>PowerPoint 演示文稿</vt:lpstr>
      <vt:lpstr>8.7.1 TCP建立连接- TCP连接确认数据包</vt:lpstr>
      <vt:lpstr>8.7.1 TCP建立连接-确认的确认</vt:lpstr>
      <vt:lpstr>8.7.1 TCP的连接建立的过程</vt:lpstr>
      <vt:lpstr>8.7.2TCP连接释放</vt:lpstr>
      <vt:lpstr>8.7.2TCP连接释放</vt:lpstr>
      <vt:lpstr>8.7.3实战：查看TCP释放连接的数据包1</vt:lpstr>
      <vt:lpstr>8.7.3实战：查看TCP释放连接的数据包2</vt:lpstr>
      <vt:lpstr>8.7.4实战：SYN攻击1</vt:lpstr>
      <vt:lpstr>8.7.4实战：SYN攻击2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1260</cp:revision>
  <dcterms:created xsi:type="dcterms:W3CDTF">2010-12-10T07:47:22Z</dcterms:created>
  <dcterms:modified xsi:type="dcterms:W3CDTF">2017-02-14T12:50:34Z</dcterms:modified>
</cp:coreProperties>
</file>