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1"/>
  </p:notesMasterIdLst>
  <p:handoutMasterIdLst>
    <p:handoutMasterId r:id="rId82"/>
  </p:handoutMasterIdLst>
  <p:sldIdLst>
    <p:sldId id="499" r:id="rId2"/>
    <p:sldId id="373" r:id="rId3"/>
    <p:sldId id="42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51" r:id="rId33"/>
    <p:sldId id="452" r:id="rId34"/>
    <p:sldId id="455" r:id="rId35"/>
    <p:sldId id="453" r:id="rId36"/>
    <p:sldId id="454" r:id="rId37"/>
    <p:sldId id="456" r:id="rId38"/>
    <p:sldId id="457" r:id="rId39"/>
    <p:sldId id="458" r:id="rId40"/>
    <p:sldId id="459" r:id="rId41"/>
    <p:sldId id="460" r:id="rId42"/>
    <p:sldId id="461" r:id="rId43"/>
    <p:sldId id="462" r:id="rId44"/>
    <p:sldId id="463" r:id="rId45"/>
    <p:sldId id="464" r:id="rId46"/>
    <p:sldId id="465" r:id="rId47"/>
    <p:sldId id="466" r:id="rId48"/>
    <p:sldId id="467" r:id="rId49"/>
    <p:sldId id="468" r:id="rId50"/>
    <p:sldId id="469" r:id="rId51"/>
    <p:sldId id="470" r:id="rId52"/>
    <p:sldId id="471" r:id="rId53"/>
    <p:sldId id="472" r:id="rId54"/>
    <p:sldId id="473" r:id="rId55"/>
    <p:sldId id="474" r:id="rId56"/>
    <p:sldId id="475" r:id="rId57"/>
    <p:sldId id="476" r:id="rId58"/>
    <p:sldId id="477" r:id="rId59"/>
    <p:sldId id="478" r:id="rId60"/>
    <p:sldId id="479" r:id="rId61"/>
    <p:sldId id="480" r:id="rId62"/>
    <p:sldId id="481" r:id="rId63"/>
    <p:sldId id="482" r:id="rId64"/>
    <p:sldId id="483" r:id="rId65"/>
    <p:sldId id="484" r:id="rId66"/>
    <p:sldId id="485" r:id="rId67"/>
    <p:sldId id="486" r:id="rId68"/>
    <p:sldId id="487" r:id="rId69"/>
    <p:sldId id="488" r:id="rId70"/>
    <p:sldId id="489" r:id="rId71"/>
    <p:sldId id="490" r:id="rId72"/>
    <p:sldId id="491" r:id="rId73"/>
    <p:sldId id="492" r:id="rId74"/>
    <p:sldId id="493" r:id="rId75"/>
    <p:sldId id="494" r:id="rId76"/>
    <p:sldId id="495" r:id="rId77"/>
    <p:sldId id="496" r:id="rId78"/>
    <p:sldId id="497" r:id="rId79"/>
    <p:sldId id="498" r:id="rId8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 autoAdjust="0"/>
    <p:restoredTop sz="90792" autoAdjust="0"/>
  </p:normalViewPr>
  <p:slideViewPr>
    <p:cSldViewPr>
      <p:cViewPr varScale="1">
        <p:scale>
          <a:sx n="114" d="100"/>
          <a:sy n="114" d="100"/>
        </p:scale>
        <p:origin x="21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56" d="100"/>
          <a:sy n="56" d="100"/>
        </p:scale>
        <p:origin x="285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1857364" y="8686800"/>
            <a:ext cx="2971800" cy="457200"/>
          </a:xfrm>
          <a:prstGeom prst="rect">
            <a:avLst/>
          </a:prstGeom>
        </p:spPr>
        <p:txBody>
          <a:bodyPr vert="horz" lIns="91440" tIns="45720" rIns="91440" bIns="45720" rtlCol="0"/>
          <a:lstStyle>
            <a:lvl1pPr algn="r">
              <a:defRPr sz="1200"/>
            </a:lvl1pPr>
          </a:lstStyle>
          <a:p>
            <a:fld id="{F4C79F0A-F8B0-4DB7-B284-E444BCF4E297}" type="datetimeFigureOut">
              <a:rPr lang="zh-CN" altLang="en-US" smtClean="0"/>
              <a:pPr/>
              <a:t>2017/2/14</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798962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AFFE8FEB-B2FE-44CD-8896-E5B458F3FD0E}" type="datetimeFigureOut">
              <a:rPr lang="zh-CN" altLang="en-US"/>
              <a:pPr>
                <a:defRPr/>
              </a:pPr>
              <a:t>2017/2/14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884A4E1-D8BB-4D06-A50D-6835E28B5320}"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193989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a:defRPr/>
            </a:pPr>
            <a:fld id="{E229D944-9215-465B-A932-37C570278C56}"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EA886DC-3D52-4FE3-BF85-F837C02B6816}" type="slidenum">
              <a:rPr lang="zh-CN" altLang="en-US" smtClean="0"/>
              <a:pPr>
                <a:defRPr/>
              </a:pPr>
              <a:t>‹#›</a:t>
            </a:fld>
            <a:endParaRPr lang="zh-CN" altLang="en-US"/>
          </a:p>
        </p:txBody>
      </p:sp>
    </p:spTree>
    <p:extLst>
      <p:ext uri="{BB962C8B-B14F-4D97-AF65-F5344CB8AC3E}">
        <p14:creationId xmlns:p14="http://schemas.microsoft.com/office/powerpoint/2010/main" val="12089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26F98E12-335E-454B-8BFA-0691BA035ACA}"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F41980A-DD5A-4DB1-8FC4-399D2BA121D5}" type="slidenum">
              <a:rPr lang="zh-CN" altLang="en-US" smtClean="0"/>
              <a:pPr>
                <a:defRPr/>
              </a:pPr>
              <a:t>‹#›</a:t>
            </a:fld>
            <a:endParaRPr lang="zh-CN" altLang="en-US"/>
          </a:p>
        </p:txBody>
      </p:sp>
    </p:spTree>
    <p:extLst>
      <p:ext uri="{BB962C8B-B14F-4D97-AF65-F5344CB8AC3E}">
        <p14:creationId xmlns:p14="http://schemas.microsoft.com/office/powerpoint/2010/main" val="19063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57645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01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467544" y="116632"/>
            <a:ext cx="8229600" cy="490066"/>
          </a:xfrm>
        </p:spPr>
        <p:txBody>
          <a:bodyPr/>
          <a:lstStyle>
            <a:lvl1pPr algn="l">
              <a:defRPr sz="3600" b="1">
                <a:solidFill>
                  <a:schemeClr val="bg1"/>
                </a:solidFill>
              </a:defRPr>
            </a:lvl1pPr>
          </a:lstStyle>
          <a:p>
            <a:r>
              <a:rPr lang="zh-CN" altLang="en-US"/>
              <a:t>单击此处编辑母版标题样式</a:t>
            </a:r>
          </a:p>
        </p:txBody>
      </p:sp>
      <p:sp>
        <p:nvSpPr>
          <p:cNvPr id="7" name="内容占位符 2"/>
          <p:cNvSpPr>
            <a:spLocks noGrp="1"/>
          </p:cNvSpPr>
          <p:nvPr>
            <p:ph idx="1"/>
          </p:nvPr>
        </p:nvSpPr>
        <p:spPr>
          <a:xfrm>
            <a:off x="395536" y="1124744"/>
            <a:ext cx="8229600" cy="4525963"/>
          </a:xfrm>
        </p:spPr>
        <p:txBody>
          <a:bodyPr/>
          <a:lstStyle>
            <a:lvl1pPr marL="342900" indent="-342900">
              <a:lnSpc>
                <a:spcPct val="150000"/>
              </a:lnSpc>
              <a:buClr>
                <a:srgbClr val="002060"/>
              </a:buClr>
              <a:buFont typeface="Wingdings" panose="05000000000000000000" pitchFamily="2" charset="2"/>
              <a:buChar char="n"/>
              <a:defRPr/>
            </a:lvl1pPr>
            <a:lvl2pPr marL="742950" indent="-285750">
              <a:lnSpc>
                <a:spcPct val="150000"/>
              </a:lnSpc>
              <a:spcBef>
                <a:spcPts val="600"/>
              </a:spcBef>
              <a:spcAft>
                <a:spcPts val="600"/>
              </a:spcAft>
              <a:buClr>
                <a:schemeClr val="tx2">
                  <a:lumMod val="75000"/>
                </a:schemeClr>
              </a:buClr>
              <a:buSzPct val="50000"/>
              <a:buFont typeface="Wingdings" panose="05000000000000000000"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8386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97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9CA3A77D-823D-48D3-A755-3744EBA39511}"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269E723-BC6C-4ED8-9BE1-1F179F6B24E3}" type="slidenum">
              <a:rPr lang="zh-CN" altLang="en-US" smtClean="0"/>
              <a:pPr>
                <a:defRPr/>
              </a:pPr>
              <a:t>‹#›</a:t>
            </a:fld>
            <a:endParaRPr lang="zh-CN" altLang="en-US"/>
          </a:p>
        </p:txBody>
      </p:sp>
    </p:spTree>
    <p:extLst>
      <p:ext uri="{BB962C8B-B14F-4D97-AF65-F5344CB8AC3E}">
        <p14:creationId xmlns:p14="http://schemas.microsoft.com/office/powerpoint/2010/main" val="15576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a:defRPr/>
            </a:pPr>
            <a:fld id="{D33A3815-A536-4BB9-A1D1-8BC5DB98DF7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5C862E5-AA46-4A4F-9C1C-33AF64129592}" type="slidenum">
              <a:rPr lang="zh-CN" altLang="en-US" smtClean="0"/>
              <a:pPr>
                <a:defRPr/>
              </a:pPr>
              <a:t>‹#›</a:t>
            </a:fld>
            <a:endParaRPr lang="zh-CN" altLang="en-US"/>
          </a:p>
        </p:txBody>
      </p:sp>
    </p:spTree>
    <p:extLst>
      <p:ext uri="{BB962C8B-B14F-4D97-AF65-F5344CB8AC3E}">
        <p14:creationId xmlns:p14="http://schemas.microsoft.com/office/powerpoint/2010/main" val="130928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B65A4913-41A6-4DB7-99EC-D1785E6884C2}"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44EADF3-6401-4255-AA19-5BE2F3D30D68}" type="slidenum">
              <a:rPr lang="zh-CN" altLang="en-US" smtClean="0"/>
              <a:pPr>
                <a:defRPr/>
              </a:pPr>
              <a:t>‹#›</a:t>
            </a:fld>
            <a:endParaRPr lang="zh-CN" altLang="en-US"/>
          </a:p>
        </p:txBody>
      </p:sp>
    </p:spTree>
    <p:extLst>
      <p:ext uri="{BB962C8B-B14F-4D97-AF65-F5344CB8AC3E}">
        <p14:creationId xmlns:p14="http://schemas.microsoft.com/office/powerpoint/2010/main" val="9144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D943FF61-E92C-4177-B6D5-DB2A5A2089D1}" type="datetimeFigureOut">
              <a:rPr lang="zh-CN" altLang="en-US" smtClean="0"/>
              <a:pPr>
                <a:defRPr/>
              </a:pPr>
              <a:t>2017/2/14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ED6F58D-0797-4AD0-B004-02BF488D14D9}" type="slidenum">
              <a:rPr lang="zh-CN" altLang="en-US" smtClean="0"/>
              <a:pPr>
                <a:defRPr/>
              </a:pPr>
              <a:t>‹#›</a:t>
            </a:fld>
            <a:endParaRPr lang="zh-CN" altLang="en-US"/>
          </a:p>
        </p:txBody>
      </p:sp>
    </p:spTree>
    <p:extLst>
      <p:ext uri="{BB962C8B-B14F-4D97-AF65-F5344CB8AC3E}">
        <p14:creationId xmlns:p14="http://schemas.microsoft.com/office/powerpoint/2010/main" val="188621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21A3A19-6222-442F-B708-08616CF24DB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06347588-549D-4050-ABB4-AF101263FCD5}" type="slidenum">
              <a:rPr lang="zh-CN" altLang="en-US" smtClean="0"/>
              <a:pPr>
                <a:defRPr/>
              </a:pPr>
              <a:t>‹#›</a:t>
            </a:fld>
            <a:endParaRPr lang="zh-CN" altLang="en-US"/>
          </a:p>
        </p:txBody>
      </p:sp>
    </p:spTree>
    <p:extLst>
      <p:ext uri="{BB962C8B-B14F-4D97-AF65-F5344CB8AC3E}">
        <p14:creationId xmlns:p14="http://schemas.microsoft.com/office/powerpoint/2010/main" val="27043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0AE2C77-2161-4682-8AF6-A04B4CAA1D2E}" type="datetimeFigureOut">
              <a:rPr lang="zh-CN" altLang="en-US" smtClean="0"/>
              <a:pPr>
                <a:defRPr/>
              </a:pPr>
              <a:t>2017/2/14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1DAC281-8E6F-4CE5-BE4E-9709F55EBF89}" type="slidenum">
              <a:rPr lang="zh-CN" altLang="en-US" smtClean="0"/>
              <a:pPr>
                <a:defRPr/>
              </a:pPr>
              <a:t>‹#›</a:t>
            </a:fld>
            <a:endParaRPr lang="zh-CN" altLang="en-US"/>
          </a:p>
        </p:txBody>
      </p:sp>
    </p:spTree>
    <p:extLst>
      <p:ext uri="{BB962C8B-B14F-4D97-AF65-F5344CB8AC3E}">
        <p14:creationId xmlns:p14="http://schemas.microsoft.com/office/powerpoint/2010/main" val="30395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0CD32B-A7FD-4CB8-ADB8-B15CB4DCAC9A}"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341F9FC-96B0-4C23-959A-42ACFB335BC1}" type="slidenum">
              <a:rPr lang="zh-CN" altLang="en-US" smtClean="0"/>
              <a:pPr>
                <a:defRPr/>
              </a:pPr>
              <a:t>‹#›</a:t>
            </a:fld>
            <a:endParaRPr lang="zh-CN" altLang="en-US"/>
          </a:p>
        </p:txBody>
      </p:sp>
    </p:spTree>
    <p:extLst>
      <p:ext uri="{BB962C8B-B14F-4D97-AF65-F5344CB8AC3E}">
        <p14:creationId xmlns:p14="http://schemas.microsoft.com/office/powerpoint/2010/main" val="36971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C5C0D8-F11B-4995-BC57-A01BBC80A2AC}"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4F3E12E-8A8C-4943-B7AE-D365BFE2010E}" type="slidenum">
              <a:rPr lang="zh-CN" altLang="en-US" smtClean="0"/>
              <a:pPr>
                <a:defRPr/>
              </a:pPr>
              <a:t>‹#›</a:t>
            </a:fld>
            <a:endParaRPr lang="zh-CN" altLang="en-US"/>
          </a:p>
        </p:txBody>
      </p:sp>
    </p:spTree>
    <p:extLst>
      <p:ext uri="{BB962C8B-B14F-4D97-AF65-F5344CB8AC3E}">
        <p14:creationId xmlns:p14="http://schemas.microsoft.com/office/powerpoint/2010/main" val="12436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303110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0" r:id="rId14"/>
    <p:sldLayoutId id="214748366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3619" y="2996952"/>
            <a:ext cx="3401893" cy="646331"/>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购买本书，加韩立刚老师微信</a:t>
            </a:r>
            <a:endParaRPr lang="en-US" altLang="zh-CN" b="1" dirty="0">
              <a:solidFill>
                <a:schemeClr val="bg1"/>
              </a:solidFill>
              <a:latin typeface="微软雅黑" pitchFamily="34" charset="-122"/>
              <a:ea typeface="微软雅黑" pitchFamily="34" charset="-122"/>
            </a:endParaRPr>
          </a:p>
          <a:p>
            <a:pPr>
              <a:defRPr/>
            </a:pPr>
            <a:r>
              <a:rPr lang="zh-CN" altLang="en-US" b="1" dirty="0">
                <a:solidFill>
                  <a:schemeClr val="bg1"/>
                </a:solidFill>
                <a:latin typeface="微软雅黑" pitchFamily="34" charset="-122"/>
                <a:ea typeface="微软雅黑" pitchFamily="34" charset="-122"/>
              </a:rPr>
              <a:t>微信号：</a:t>
            </a:r>
            <a:r>
              <a:rPr lang="en-US" altLang="zh-CN" b="1" dirty="0">
                <a:solidFill>
                  <a:schemeClr val="bg1"/>
                </a:solidFill>
                <a:latin typeface="微软雅黑" pitchFamily="34" charset="-122"/>
                <a:ea typeface="微软雅黑" pitchFamily="34" charset="-122"/>
              </a:rPr>
              <a:t>hanligangdongqing</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885" y="2279455"/>
            <a:ext cx="3953539" cy="4221088"/>
          </a:xfrm>
          <a:prstGeom prst="rect">
            <a:avLst/>
          </a:prstGeom>
        </p:spPr>
      </p:pic>
    </p:spTree>
    <p:extLst>
      <p:ext uri="{BB962C8B-B14F-4D97-AF65-F5344CB8AC3E}">
        <p14:creationId xmlns:p14="http://schemas.microsoft.com/office/powerpoint/2010/main" val="42412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9.1.3Internet</a:t>
            </a:r>
            <a:r>
              <a:rPr lang="zh-CN" altLang="zh-CN" dirty="0"/>
              <a:t>中的域名服务器</a:t>
            </a:r>
            <a:endParaRPr lang="zh-CN" altLang="en-US" dirty="0"/>
          </a:p>
        </p:txBody>
      </p:sp>
      <p:sp>
        <p:nvSpPr>
          <p:cNvPr id="3" name="内容占位符 2"/>
          <p:cNvSpPr>
            <a:spLocks noGrp="1"/>
          </p:cNvSpPr>
          <p:nvPr>
            <p:ph idx="1"/>
          </p:nvPr>
        </p:nvSpPr>
        <p:spPr>
          <a:xfrm>
            <a:off x="179512" y="836712"/>
            <a:ext cx="8229600" cy="4525963"/>
          </a:xfrm>
        </p:spPr>
        <p:txBody>
          <a:bodyPr/>
          <a:lstStyle/>
          <a:p>
            <a:r>
              <a:rPr lang="zh-CN" altLang="zh-CN" dirty="0"/>
              <a:t>当我们通过域名访问网站或点击网页中的超链接跳转到其他网站，计算机需要将域名解析成</a:t>
            </a:r>
            <a:r>
              <a:rPr lang="en-US" altLang="zh-CN" dirty="0"/>
              <a:t>IP</a:t>
            </a:r>
            <a:r>
              <a:rPr lang="zh-CN" altLang="zh-CN" dirty="0"/>
              <a:t>地址才能访问这些网站。</a:t>
            </a:r>
            <a:r>
              <a:rPr lang="en-US" altLang="zh-CN" dirty="0"/>
              <a:t>DNS</a:t>
            </a:r>
            <a:r>
              <a:rPr lang="zh-CN" altLang="zh-CN" dirty="0"/>
              <a:t>服务器负责域名解析，因此你必须配置计算机使用哪些</a:t>
            </a:r>
            <a:r>
              <a:rPr lang="en-US" altLang="zh-CN" dirty="0"/>
              <a:t>DNS</a:t>
            </a:r>
            <a:r>
              <a:rPr lang="zh-CN" altLang="zh-CN" dirty="0"/>
              <a:t>服务器进行域名解析。</a:t>
            </a:r>
            <a:endParaRPr lang="zh-CN" altLang="en-US" dirty="0"/>
          </a:p>
        </p:txBody>
      </p:sp>
      <p:pic>
        <p:nvPicPr>
          <p:cNvPr id="4" name="图片 3"/>
          <p:cNvPicPr/>
          <p:nvPr/>
        </p:nvPicPr>
        <p:blipFill>
          <a:blip r:embed="rId2"/>
          <a:stretch>
            <a:fillRect/>
          </a:stretch>
        </p:blipFill>
        <p:spPr>
          <a:xfrm>
            <a:off x="4283968" y="2437284"/>
            <a:ext cx="4320480" cy="4420716"/>
          </a:xfrm>
          <a:prstGeom prst="rect">
            <a:avLst/>
          </a:prstGeom>
        </p:spPr>
      </p:pic>
    </p:spTree>
    <p:extLst>
      <p:ext uri="{BB962C8B-B14F-4D97-AF65-F5344CB8AC3E}">
        <p14:creationId xmlns:p14="http://schemas.microsoft.com/office/powerpoint/2010/main" val="327056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DNS</a:t>
            </a:r>
            <a:r>
              <a:rPr lang="zh-CN" altLang="zh-CN" dirty="0"/>
              <a:t>服务器的层次</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6021288"/>
          </a:xfrm>
          <a:prstGeom prst="rect">
            <a:avLst/>
          </a:prstGeom>
          <a:noFill/>
          <a:ln>
            <a:noFill/>
          </a:ln>
        </p:spPr>
      </p:pic>
    </p:spTree>
    <p:extLst>
      <p:ext uri="{BB962C8B-B14F-4D97-AF65-F5344CB8AC3E}">
        <p14:creationId xmlns:p14="http://schemas.microsoft.com/office/powerpoint/2010/main" val="189844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9.1.4</a:t>
            </a:r>
            <a:r>
              <a:rPr lang="zh-CN" altLang="zh-CN" dirty="0"/>
              <a:t>域名解析过程</a:t>
            </a:r>
            <a:r>
              <a:rPr lang="en-US" altLang="zh-CN" dirty="0"/>
              <a:t>1</a:t>
            </a:r>
            <a:endParaRPr lang="zh-CN" altLang="en-US" dirty="0"/>
          </a:p>
        </p:txBody>
      </p:sp>
      <p:pic>
        <p:nvPicPr>
          <p:cNvPr id="4" name="内容占位符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2576" y="0"/>
            <a:ext cx="10264110" cy="6730826"/>
          </a:xfrm>
          <a:prstGeom prst="rect">
            <a:avLst/>
          </a:prstGeom>
          <a:noFill/>
          <a:ln>
            <a:noFill/>
          </a:ln>
        </p:spPr>
      </p:pic>
    </p:spTree>
    <p:extLst>
      <p:ext uri="{BB962C8B-B14F-4D97-AF65-F5344CB8AC3E}">
        <p14:creationId xmlns:p14="http://schemas.microsoft.com/office/powerpoint/2010/main" val="252469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9.1.4</a:t>
            </a:r>
            <a:r>
              <a:rPr lang="zh-CN" altLang="zh-CN" dirty="0"/>
              <a:t>域名解析过程</a:t>
            </a:r>
            <a:r>
              <a:rPr lang="en-US" altLang="zh-CN" dirty="0"/>
              <a:t>2</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819870"/>
            <a:ext cx="8424936" cy="6038130"/>
          </a:xfrm>
          <a:prstGeom prst="rect">
            <a:avLst/>
          </a:prstGeom>
          <a:noFill/>
          <a:ln>
            <a:noFill/>
          </a:ln>
        </p:spPr>
      </p:pic>
    </p:spTree>
    <p:extLst>
      <p:ext uri="{BB962C8B-B14F-4D97-AF65-F5344CB8AC3E}">
        <p14:creationId xmlns:p14="http://schemas.microsoft.com/office/powerpoint/2010/main" val="2769395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9.1.5</a:t>
            </a:r>
            <a:r>
              <a:rPr lang="zh-CN" altLang="zh-CN" dirty="0"/>
              <a:t>实战</a:t>
            </a:r>
            <a:r>
              <a:rPr lang="en-US" altLang="zh-CN" dirty="0"/>
              <a:t>1</a:t>
            </a:r>
            <a:r>
              <a:rPr lang="zh-CN" altLang="zh-CN" dirty="0"/>
              <a:t>：搭建企业内网的</a:t>
            </a:r>
            <a:r>
              <a:rPr lang="en-US" altLang="zh-CN" dirty="0"/>
              <a:t>DNS</a:t>
            </a:r>
            <a:r>
              <a:rPr lang="zh-CN" altLang="zh-CN" dirty="0"/>
              <a:t>服务</a:t>
            </a:r>
            <a:endParaRPr lang="zh-CN" altLang="en-US" dirty="0"/>
          </a:p>
        </p:txBody>
      </p:sp>
      <p:sp>
        <p:nvSpPr>
          <p:cNvPr id="3" name="内容占位符 2"/>
          <p:cNvSpPr>
            <a:spLocks noGrp="1"/>
          </p:cNvSpPr>
          <p:nvPr>
            <p:ph idx="1"/>
          </p:nvPr>
        </p:nvSpPr>
        <p:spPr>
          <a:xfrm>
            <a:off x="251520" y="764704"/>
            <a:ext cx="8229600" cy="4525963"/>
          </a:xfrm>
        </p:spPr>
        <p:txBody>
          <a:bodyPr/>
          <a:lstStyle/>
          <a:p>
            <a:r>
              <a:rPr lang="zh-CN" altLang="en-US" dirty="0"/>
              <a:t>搭建内网</a:t>
            </a:r>
            <a:r>
              <a:rPr lang="en-US" altLang="zh-CN" dirty="0"/>
              <a:t>DNS</a:t>
            </a:r>
            <a:r>
              <a:rPr lang="zh-CN" altLang="en-US" dirty="0"/>
              <a:t>服务器解析内网服务器域名</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7394" y="1268760"/>
            <a:ext cx="9144000" cy="5256584"/>
          </a:xfrm>
          <a:prstGeom prst="rect">
            <a:avLst/>
          </a:prstGeom>
          <a:noFill/>
          <a:ln>
            <a:noFill/>
          </a:ln>
        </p:spPr>
      </p:pic>
    </p:spTree>
    <p:extLst>
      <p:ext uri="{BB962C8B-B14F-4D97-AF65-F5344CB8AC3E}">
        <p14:creationId xmlns:p14="http://schemas.microsoft.com/office/powerpoint/2010/main" val="348728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9.1.6</a:t>
            </a:r>
            <a:r>
              <a:rPr lang="zh-CN" altLang="zh-CN" dirty="0"/>
              <a:t>实战</a:t>
            </a:r>
            <a:r>
              <a:rPr lang="en-US" altLang="zh-CN" dirty="0"/>
              <a:t>2</a:t>
            </a:r>
            <a:r>
              <a:rPr lang="zh-CN" altLang="zh-CN" dirty="0"/>
              <a:t>：测试域名解析</a:t>
            </a:r>
            <a:endParaRPr lang="zh-CN" altLang="en-US" dirty="0"/>
          </a:p>
        </p:txBody>
      </p:sp>
      <p:sp>
        <p:nvSpPr>
          <p:cNvPr id="3" name="内容占位符 2"/>
          <p:cNvSpPr>
            <a:spLocks noGrp="1"/>
          </p:cNvSpPr>
          <p:nvPr>
            <p:ph idx="1"/>
          </p:nvPr>
        </p:nvSpPr>
        <p:spPr>
          <a:xfrm>
            <a:off x="448132" y="908720"/>
            <a:ext cx="8229600" cy="4525963"/>
          </a:xfrm>
        </p:spPr>
        <p:txBody>
          <a:bodyPr/>
          <a:lstStyle/>
          <a:p>
            <a:r>
              <a:rPr lang="zh-CN" altLang="zh-CN" dirty="0"/>
              <a:t>使用</a:t>
            </a:r>
            <a:r>
              <a:rPr lang="en-US" altLang="zh-CN" dirty="0"/>
              <a:t>ipconfig /</a:t>
            </a:r>
            <a:r>
              <a:rPr lang="en-US" altLang="zh-CN" dirty="0" err="1"/>
              <a:t>displaydns</a:t>
            </a:r>
            <a:r>
              <a:rPr lang="zh-CN" altLang="zh-CN" dirty="0"/>
              <a:t>显示本地缓存的域名解析结果</a:t>
            </a:r>
            <a:r>
              <a:rPr lang="zh-CN" altLang="en-US" dirty="0"/>
              <a:t>。</a:t>
            </a:r>
            <a:endParaRPr lang="en-US" altLang="zh-CN" dirty="0"/>
          </a:p>
          <a:p>
            <a:r>
              <a:rPr lang="zh-CN" altLang="zh-CN" dirty="0"/>
              <a:t>使用</a:t>
            </a:r>
            <a:r>
              <a:rPr lang="en-US" altLang="zh-CN" dirty="0"/>
              <a:t>ipconfig /</a:t>
            </a:r>
            <a:r>
              <a:rPr lang="en-US" altLang="zh-CN" dirty="0" err="1"/>
              <a:t>flushdns</a:t>
            </a:r>
            <a:r>
              <a:rPr lang="zh-CN" altLang="zh-CN" dirty="0"/>
              <a:t>清空缓存的结果</a:t>
            </a:r>
            <a:r>
              <a:rPr lang="zh-CN" altLang="en-US" dirty="0"/>
              <a:t>。</a:t>
            </a:r>
            <a:endParaRPr lang="en-US" altLang="zh-CN" dirty="0"/>
          </a:p>
          <a:p>
            <a:r>
              <a:rPr lang="zh-CN" altLang="zh-CN" dirty="0"/>
              <a:t>使用</a:t>
            </a:r>
            <a:r>
              <a:rPr lang="en-US" altLang="zh-CN" dirty="0" err="1"/>
              <a:t>nslookup</a:t>
            </a:r>
            <a:r>
              <a:rPr lang="zh-CN" altLang="zh-CN" dirty="0"/>
              <a:t>命令测试域名解析，在</a:t>
            </a:r>
            <a:r>
              <a:rPr lang="en-US" altLang="zh-CN" dirty="0"/>
              <a:t>DNS</a:t>
            </a:r>
            <a:r>
              <a:rPr lang="zh-CN" altLang="zh-CN" dirty="0"/>
              <a:t>服务器查看缓存的结果。</a:t>
            </a:r>
          </a:p>
          <a:p>
            <a:endParaRPr lang="zh-CN" altLang="en-US" dirty="0"/>
          </a:p>
        </p:txBody>
      </p:sp>
    </p:spTree>
    <p:extLst>
      <p:ext uri="{BB962C8B-B14F-4D97-AF65-F5344CB8AC3E}">
        <p14:creationId xmlns:p14="http://schemas.microsoft.com/office/powerpoint/2010/main" val="349106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9.1.7</a:t>
            </a:r>
            <a:r>
              <a:rPr lang="zh-CN" altLang="zh-CN" dirty="0"/>
              <a:t>实战</a:t>
            </a:r>
            <a:r>
              <a:rPr lang="en-US" altLang="zh-CN" dirty="0"/>
              <a:t>3</a:t>
            </a:r>
            <a:r>
              <a:rPr lang="zh-CN" altLang="zh-CN" dirty="0"/>
              <a:t>：抓包分析域名解析的过程</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022" y="764704"/>
            <a:ext cx="9135978" cy="6193135"/>
          </a:xfrm>
          <a:prstGeom prst="rect">
            <a:avLst/>
          </a:prstGeom>
          <a:noFill/>
          <a:ln>
            <a:noFill/>
          </a:ln>
        </p:spPr>
      </p:pic>
    </p:spTree>
    <p:extLst>
      <p:ext uri="{BB962C8B-B14F-4D97-AF65-F5344CB8AC3E}">
        <p14:creationId xmlns:p14="http://schemas.microsoft.com/office/powerpoint/2010/main" val="345689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DNS</a:t>
            </a:r>
            <a:r>
              <a:rPr lang="zh-CN" altLang="en-US" dirty="0"/>
              <a:t>解析的最终结果</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764704"/>
            <a:ext cx="6480720" cy="5923123"/>
          </a:xfrm>
          <a:prstGeom prst="rect">
            <a:avLst/>
          </a:prstGeom>
          <a:noFill/>
          <a:ln>
            <a:noFill/>
          </a:ln>
        </p:spPr>
      </p:pic>
    </p:spTree>
    <p:extLst>
      <p:ext uri="{BB962C8B-B14F-4D97-AF65-F5344CB8AC3E}">
        <p14:creationId xmlns:p14="http://schemas.microsoft.com/office/powerpoint/2010/main" val="43249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a:t>
            </a:r>
            <a:r>
              <a:rPr lang="zh-CN" altLang="zh-CN" dirty="0"/>
              <a:t>动态主机配置协议</a:t>
            </a:r>
            <a:r>
              <a:rPr lang="en-US" altLang="zh-CN" dirty="0"/>
              <a:t>DHCP</a:t>
            </a:r>
            <a:endParaRPr lang="zh-CN" altLang="en-US" dirty="0"/>
          </a:p>
        </p:txBody>
      </p:sp>
      <p:sp>
        <p:nvSpPr>
          <p:cNvPr id="3" name="内容占位符 2"/>
          <p:cNvSpPr>
            <a:spLocks noGrp="1"/>
          </p:cNvSpPr>
          <p:nvPr>
            <p:ph idx="1"/>
          </p:nvPr>
        </p:nvSpPr>
        <p:spPr/>
        <p:txBody>
          <a:bodyPr/>
          <a:lstStyle/>
          <a:p>
            <a:r>
              <a:rPr lang="en-US" altLang="zh-CN" b="1" dirty="0"/>
              <a:t>9.2.1</a:t>
            </a:r>
            <a:r>
              <a:rPr lang="zh-CN" altLang="zh-CN" b="1" dirty="0"/>
              <a:t>静态地址和动态地址应用场景</a:t>
            </a:r>
          </a:p>
          <a:p>
            <a:r>
              <a:rPr lang="en-US" altLang="zh-CN" b="1" dirty="0"/>
              <a:t>9.2.2DHCP</a:t>
            </a:r>
            <a:r>
              <a:rPr lang="zh-CN" altLang="zh-CN" b="1" dirty="0"/>
              <a:t>地址租约</a:t>
            </a:r>
          </a:p>
          <a:p>
            <a:r>
              <a:rPr lang="en-US" altLang="zh-CN" b="1" dirty="0"/>
              <a:t>9.2.3DHCP</a:t>
            </a:r>
            <a:r>
              <a:rPr lang="zh-CN" altLang="zh-CN" b="1" dirty="0"/>
              <a:t>租约生成过程</a:t>
            </a:r>
          </a:p>
          <a:p>
            <a:r>
              <a:rPr lang="en-US" altLang="zh-CN" b="1" dirty="0"/>
              <a:t>9.2.4DHCP</a:t>
            </a:r>
            <a:r>
              <a:rPr lang="zh-CN" altLang="zh-CN" b="1" dirty="0"/>
              <a:t>地址租约更新</a:t>
            </a:r>
          </a:p>
          <a:p>
            <a:r>
              <a:rPr lang="en-US" altLang="zh-CN" b="1" dirty="0"/>
              <a:t>9.2.5</a:t>
            </a:r>
            <a:r>
              <a:rPr lang="zh-CN" altLang="zh-CN" b="1" dirty="0"/>
              <a:t>实战</a:t>
            </a:r>
            <a:r>
              <a:rPr lang="en-US" altLang="zh-CN" b="1" dirty="0"/>
              <a:t>1</a:t>
            </a:r>
            <a:r>
              <a:rPr lang="zh-CN" altLang="zh-CN" b="1" dirty="0"/>
              <a:t>：安装和配置</a:t>
            </a:r>
            <a:r>
              <a:rPr lang="en-US" altLang="zh-CN" b="1" dirty="0"/>
              <a:t>DHCP</a:t>
            </a:r>
            <a:r>
              <a:rPr lang="zh-CN" altLang="zh-CN" b="1" dirty="0"/>
              <a:t>服务</a:t>
            </a:r>
          </a:p>
          <a:p>
            <a:r>
              <a:rPr lang="en-US" altLang="zh-CN" b="1" dirty="0"/>
              <a:t>9.2.6</a:t>
            </a:r>
            <a:r>
              <a:rPr lang="zh-CN" altLang="zh-CN" b="1" dirty="0"/>
              <a:t>实战</a:t>
            </a:r>
            <a:r>
              <a:rPr lang="en-US" altLang="zh-CN" b="1" dirty="0"/>
              <a:t>2</a:t>
            </a:r>
            <a:r>
              <a:rPr lang="zh-CN" altLang="zh-CN" b="1" dirty="0"/>
              <a:t>：查看 刷新 释放租约</a:t>
            </a:r>
          </a:p>
          <a:p>
            <a:r>
              <a:rPr lang="en-US" altLang="zh-CN" b="1" dirty="0"/>
              <a:t>9.2.7</a:t>
            </a:r>
            <a:r>
              <a:rPr lang="zh-CN" altLang="zh-CN" b="1" dirty="0"/>
              <a:t>实战</a:t>
            </a:r>
            <a:r>
              <a:rPr lang="en-US" altLang="zh-CN" b="1" dirty="0"/>
              <a:t>3</a:t>
            </a:r>
            <a:r>
              <a:rPr lang="zh-CN" altLang="zh-CN" b="1" dirty="0"/>
              <a:t>：跨网段分配</a:t>
            </a:r>
            <a:r>
              <a:rPr lang="en-US" altLang="zh-CN" b="1" dirty="0"/>
              <a:t>IP</a:t>
            </a:r>
            <a:r>
              <a:rPr lang="zh-CN" altLang="zh-CN" b="1" dirty="0"/>
              <a:t>地址</a:t>
            </a:r>
          </a:p>
          <a:p>
            <a:endParaRPr lang="zh-CN" altLang="en-US" dirty="0"/>
          </a:p>
        </p:txBody>
      </p:sp>
    </p:spTree>
    <p:extLst>
      <p:ext uri="{BB962C8B-B14F-4D97-AF65-F5344CB8AC3E}">
        <p14:creationId xmlns:p14="http://schemas.microsoft.com/office/powerpoint/2010/main" val="3413672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9.2.1</a:t>
            </a:r>
            <a:r>
              <a:rPr lang="zh-CN" altLang="zh-CN" dirty="0"/>
              <a:t>静态地址和动态地址应用场景</a:t>
            </a:r>
            <a:endParaRPr lang="zh-CN" altLang="en-US" dirty="0"/>
          </a:p>
        </p:txBody>
      </p:sp>
      <p:sp>
        <p:nvSpPr>
          <p:cNvPr id="3" name="内容占位符 2"/>
          <p:cNvSpPr>
            <a:spLocks noGrp="1"/>
          </p:cNvSpPr>
          <p:nvPr>
            <p:ph idx="1"/>
          </p:nvPr>
        </p:nvSpPr>
        <p:spPr>
          <a:xfrm>
            <a:off x="251520" y="908720"/>
            <a:ext cx="8229600" cy="5472608"/>
          </a:xfrm>
        </p:spPr>
        <p:txBody>
          <a:bodyPr>
            <a:normAutofit/>
          </a:bodyPr>
          <a:lstStyle/>
          <a:p>
            <a:r>
              <a:rPr lang="zh-CN" altLang="zh-CN" dirty="0"/>
              <a:t>使用静态地址的情况：</a:t>
            </a:r>
          </a:p>
          <a:p>
            <a:pPr lvl="1"/>
            <a:r>
              <a:rPr lang="en-US" altLang="zh-CN" dirty="0"/>
              <a:t>IP</a:t>
            </a:r>
            <a:r>
              <a:rPr lang="zh-CN" altLang="zh-CN" dirty="0"/>
              <a:t>地址不经常更改的设备就使用静态地址。比如企业中服务器会单独在一个网段，很少更改</a:t>
            </a:r>
            <a:r>
              <a:rPr lang="en-US" altLang="zh-CN" dirty="0"/>
              <a:t>IP</a:t>
            </a:r>
            <a:r>
              <a:rPr lang="zh-CN" altLang="zh-CN" dirty="0"/>
              <a:t>地址或移动到到其他网段，这些服务器通常使用静态地址，使用静态地址还方便企业员工使用地址访问这些服务器。比如学校机房，都是台式机，很少移动，这些计算机最好也使用静态地址</a:t>
            </a:r>
            <a:r>
              <a:rPr lang="zh-CN" altLang="en-US" dirty="0"/>
              <a:t>。</a:t>
            </a:r>
            <a:endParaRPr lang="zh-CN" altLang="zh-CN" dirty="0"/>
          </a:p>
          <a:p>
            <a:r>
              <a:rPr lang="zh-CN" altLang="zh-CN" dirty="0"/>
              <a:t>使用动态地址的情况：</a:t>
            </a:r>
          </a:p>
          <a:p>
            <a:pPr lvl="1"/>
            <a:r>
              <a:rPr lang="zh-CN" altLang="zh-CN" dirty="0"/>
              <a:t>网络中的计算机不固定，就应该使用动态地址。</a:t>
            </a:r>
            <a:endParaRPr lang="en-US" altLang="zh-CN" dirty="0"/>
          </a:p>
          <a:p>
            <a:pPr lvl="1"/>
            <a:r>
              <a:rPr lang="zh-CN" altLang="zh-CN" dirty="0"/>
              <a:t>无线设备最好也使用动态地址。</a:t>
            </a:r>
            <a:endParaRPr lang="en-US" altLang="zh-CN" dirty="0"/>
          </a:p>
          <a:p>
            <a:pPr lvl="1"/>
            <a:r>
              <a:rPr lang="en-US" altLang="zh-CN" dirty="0"/>
              <a:t>ADSL</a:t>
            </a:r>
            <a:r>
              <a:rPr lang="zh-CN" altLang="zh-CN" dirty="0"/>
              <a:t>拨号上网通常也是使用自动获得</a:t>
            </a:r>
            <a:r>
              <a:rPr lang="en-US" altLang="zh-CN" dirty="0"/>
              <a:t>IP</a:t>
            </a:r>
            <a:r>
              <a:rPr lang="zh-CN" altLang="zh-CN" dirty="0"/>
              <a:t>地址。</a:t>
            </a:r>
            <a:br>
              <a:rPr lang="en-US" altLang="zh-CN" dirty="0"/>
            </a:br>
            <a:endParaRPr lang="zh-CN" altLang="en-US" dirty="0"/>
          </a:p>
        </p:txBody>
      </p:sp>
    </p:spTree>
    <p:extLst>
      <p:ext uri="{BB962C8B-B14F-4D97-AF65-F5344CB8AC3E}">
        <p14:creationId xmlns:p14="http://schemas.microsoft.com/office/powerpoint/2010/main" val="81324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187624" y="1541126"/>
            <a:ext cx="7200800" cy="769441"/>
          </a:xfrm>
          <a:prstGeom prst="rect">
            <a:avLst/>
          </a:prstGeom>
          <a:noFill/>
          <a:ln w="9525">
            <a:noFill/>
            <a:miter lim="800000"/>
            <a:headEnd/>
            <a:tailEnd/>
          </a:ln>
        </p:spPr>
        <p:txBody>
          <a:bodyPr wrap="square">
            <a:spAutoFit/>
          </a:bodyPr>
          <a:lstStyle/>
          <a:p>
            <a:pPr>
              <a:defRPr/>
            </a:pPr>
            <a:r>
              <a:rPr lang="zh-CN" altLang="en-US" sz="4400" b="1" dirty="0">
                <a:solidFill>
                  <a:schemeClr val="accent5">
                    <a:lumMod val="20000"/>
                    <a:lumOff val="80000"/>
                  </a:schemeClr>
                </a:solidFill>
                <a:latin typeface="微软雅黑" pitchFamily="34" charset="-122"/>
                <a:ea typeface="微软雅黑" pitchFamily="34" charset="-122"/>
              </a:rPr>
              <a:t>第</a:t>
            </a:r>
            <a:r>
              <a:rPr lang="en-US" altLang="zh-CN" sz="4400" b="1" dirty="0">
                <a:solidFill>
                  <a:schemeClr val="accent5">
                    <a:lumMod val="20000"/>
                    <a:lumOff val="80000"/>
                  </a:schemeClr>
                </a:solidFill>
                <a:latin typeface="微软雅黑" pitchFamily="34" charset="-122"/>
                <a:ea typeface="微软雅黑" pitchFamily="34" charset="-122"/>
              </a:rPr>
              <a:t>9</a:t>
            </a:r>
            <a:r>
              <a:rPr lang="zh-CN" altLang="en-US" sz="4400" b="1" dirty="0">
                <a:solidFill>
                  <a:schemeClr val="accent5">
                    <a:lumMod val="20000"/>
                    <a:lumOff val="80000"/>
                  </a:schemeClr>
                </a:solidFill>
                <a:latin typeface="微软雅黑" pitchFamily="34" charset="-122"/>
                <a:ea typeface="微软雅黑" pitchFamily="34" charset="-122"/>
              </a:rPr>
              <a:t>章  应用层协议</a:t>
            </a:r>
            <a:endParaRPr lang="en-US" altLang="zh-CN" sz="4400" b="1" dirty="0">
              <a:solidFill>
                <a:schemeClr val="accent5">
                  <a:lumMod val="20000"/>
                  <a:lumOff val="80000"/>
                </a:schemeClr>
              </a:solidFill>
              <a:latin typeface="微软雅黑" pitchFamily="34" charset="-122"/>
              <a:ea typeface="微软雅黑"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66" y="2564904"/>
            <a:ext cx="3352800"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38260" y="4821039"/>
            <a:ext cx="4572000" cy="1200329"/>
          </a:xfrm>
          <a:prstGeom prst="rect">
            <a:avLst/>
          </a:prstGeom>
        </p:spPr>
        <p:txBody>
          <a:bodyPr>
            <a:spAutoFit/>
          </a:bodyPr>
          <a:lstStyle/>
          <a:p>
            <a:pPr algn="ctr"/>
            <a:r>
              <a:rPr lang="zh-CN" altLang="en-US" b="1">
                <a:solidFill>
                  <a:schemeClr val="bg1"/>
                </a:solidFill>
              </a:rPr>
              <a:t>讲师：韩立刚</a:t>
            </a:r>
            <a:endParaRPr lang="en-US" altLang="zh-CN" b="1">
              <a:solidFill>
                <a:schemeClr val="bg1"/>
              </a:solidFill>
            </a:endParaRPr>
          </a:p>
          <a:p>
            <a:r>
              <a:rPr lang="zh-CN" altLang="en-US" b="1">
                <a:solidFill>
                  <a:schemeClr val="bg1"/>
                </a:solidFill>
              </a:rPr>
              <a:t>             河北师大软件学院讲师  </a:t>
            </a:r>
            <a:endParaRPr lang="en-US" altLang="zh-CN" b="1">
              <a:solidFill>
                <a:schemeClr val="bg1"/>
              </a:solidFill>
            </a:endParaRPr>
          </a:p>
          <a:p>
            <a:pPr algn="ctr"/>
            <a:r>
              <a:rPr lang="zh-CN" altLang="en-US" b="1">
                <a:solidFill>
                  <a:schemeClr val="bg1"/>
                </a:solidFill>
              </a:rPr>
              <a:t>微软最有价值专家（</a:t>
            </a:r>
            <a:r>
              <a:rPr lang="en-US" altLang="zh-CN" b="1">
                <a:solidFill>
                  <a:schemeClr val="bg1"/>
                </a:solidFill>
              </a:rPr>
              <a:t>MVP</a:t>
            </a:r>
            <a:r>
              <a:rPr lang="zh-CN" altLang="en-US" b="1">
                <a:solidFill>
                  <a:schemeClr val="bg1"/>
                </a:solidFill>
              </a:rPr>
              <a:t>）</a:t>
            </a:r>
            <a:endParaRPr lang="en-US" altLang="zh-CN" b="1">
              <a:solidFill>
                <a:schemeClr val="bg1"/>
              </a:solidFill>
            </a:endParaRPr>
          </a:p>
          <a:p>
            <a:pPr algn="ctr"/>
            <a:r>
              <a:rPr lang="zh-CN" altLang="en-US" b="1">
                <a:solidFill>
                  <a:schemeClr val="bg1"/>
                </a:solidFill>
              </a:rPr>
              <a:t>微软企业护航专家（</a:t>
            </a:r>
            <a:r>
              <a:rPr lang="en-US" altLang="zh-CN" b="1">
                <a:solidFill>
                  <a:schemeClr val="bg1"/>
                </a:solidFill>
              </a:rPr>
              <a:t>ESS</a:t>
            </a:r>
            <a:r>
              <a:rPr lang="zh-CN" altLang="en-US" b="1">
                <a:solidFill>
                  <a:schemeClr val="bg1"/>
                </a:solidFill>
              </a:rPr>
              <a:t>）</a:t>
            </a:r>
            <a:endParaRPr lang="zh-CN" altLang="en-US"/>
          </a:p>
        </p:txBody>
      </p:sp>
      <p:sp>
        <p:nvSpPr>
          <p:cNvPr id="5" name="矩形 4"/>
          <p:cNvSpPr/>
          <p:nvPr/>
        </p:nvSpPr>
        <p:spPr>
          <a:xfrm>
            <a:off x="4383619" y="2996952"/>
            <a:ext cx="3707040" cy="1477328"/>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韩老师</a:t>
            </a:r>
            <a:r>
              <a:rPr lang="en-US" altLang="zh-CN" b="1" dirty="0">
                <a:solidFill>
                  <a:schemeClr val="bg1"/>
                </a:solidFill>
                <a:latin typeface="微软雅黑" pitchFamily="34" charset="-122"/>
                <a:ea typeface="微软雅黑" pitchFamily="34" charset="-122"/>
              </a:rPr>
              <a:t>QQ 458717185</a:t>
            </a:r>
          </a:p>
          <a:p>
            <a:pPr>
              <a:defRPr/>
            </a:pPr>
            <a:r>
              <a:rPr lang="zh-CN" altLang="en-US" b="1" dirty="0">
                <a:solidFill>
                  <a:schemeClr val="bg1"/>
                </a:solidFill>
                <a:latin typeface="微软雅黑" pitchFamily="34" charset="-122"/>
                <a:ea typeface="微软雅黑" pitchFamily="34" charset="-122"/>
              </a:rPr>
              <a:t>韩老师视频课程学习路线</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www.91xueit.com</a:t>
            </a:r>
          </a:p>
          <a:p>
            <a:pPr>
              <a:defRPr/>
            </a:pPr>
            <a:r>
              <a:rPr lang="zh-CN" altLang="en-US" b="1" dirty="0">
                <a:solidFill>
                  <a:schemeClr val="bg1"/>
                </a:solidFill>
                <a:latin typeface="微软雅黑" pitchFamily="34" charset="-122"/>
                <a:ea typeface="微软雅黑" pitchFamily="34" charset="-122"/>
              </a:rPr>
              <a:t>韩老师博客</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http://91xueit.blog.51cto.com</a:t>
            </a:r>
            <a:endParaRPr lang="en-US" altLang="zh-CN" b="1" dirty="0">
              <a:solidFill>
                <a:schemeClr val="tx2"/>
              </a:solidFill>
              <a:latin typeface="微软雅黑" pitchFamily="34" charset="-122"/>
              <a:ea typeface="微软雅黑" pitchFamily="34" charset="-122"/>
            </a:endParaRPr>
          </a:p>
        </p:txBody>
      </p:sp>
      <p:sp>
        <p:nvSpPr>
          <p:cNvPr id="6" name="矩形 5"/>
          <p:cNvSpPr/>
          <p:nvPr/>
        </p:nvSpPr>
        <p:spPr>
          <a:xfrm>
            <a:off x="2771800" y="6235351"/>
            <a:ext cx="2589170" cy="369332"/>
          </a:xfrm>
          <a:prstGeom prst="rect">
            <a:avLst/>
          </a:prstGeom>
        </p:spPr>
        <p:txBody>
          <a:bodyPr wrap="none">
            <a:spAutoFit/>
          </a:bodyPr>
          <a:lstStyle/>
          <a:p>
            <a:pPr>
              <a:defRPr/>
            </a:pPr>
            <a:r>
              <a:rPr lang="en-US" altLang="zh-CN" b="1" dirty="0">
                <a:solidFill>
                  <a:schemeClr val="bg1"/>
                </a:solidFill>
                <a:latin typeface="微软雅黑" pitchFamily="34" charset="-122"/>
                <a:ea typeface="微软雅黑" pitchFamily="34" charset="-122"/>
              </a:rPr>
              <a:t>2016</a:t>
            </a:r>
            <a:r>
              <a:rPr lang="zh-CN" altLang="en-US" b="1" dirty="0">
                <a:solidFill>
                  <a:schemeClr val="bg1"/>
                </a:solidFill>
                <a:latin typeface="微软雅黑" pitchFamily="34" charset="-122"/>
                <a:ea typeface="微软雅黑" pitchFamily="34" charset="-122"/>
              </a:rPr>
              <a:t>年</a:t>
            </a:r>
            <a:r>
              <a:rPr lang="en-US" altLang="zh-CN" b="1" dirty="0">
                <a:solidFill>
                  <a:schemeClr val="bg1"/>
                </a:solidFill>
                <a:latin typeface="微软雅黑" pitchFamily="34" charset="-122"/>
                <a:ea typeface="微软雅黑" pitchFamily="34" charset="-122"/>
              </a:rPr>
              <a:t>11</a:t>
            </a:r>
            <a:r>
              <a:rPr lang="zh-CN" altLang="en-US" b="1" dirty="0">
                <a:solidFill>
                  <a:schemeClr val="bg1"/>
                </a:solidFill>
                <a:latin typeface="微软雅黑" pitchFamily="34" charset="-122"/>
                <a:ea typeface="微软雅黑" pitchFamily="34" charset="-122"/>
              </a:rPr>
              <a:t>月</a:t>
            </a:r>
            <a:r>
              <a:rPr lang="en-US" altLang="zh-CN" b="1" dirty="0">
                <a:solidFill>
                  <a:schemeClr val="bg1"/>
                </a:solidFill>
                <a:latin typeface="微软雅黑" pitchFamily="34" charset="-122"/>
                <a:ea typeface="微软雅黑" pitchFamily="34" charset="-122"/>
              </a:rPr>
              <a:t>28</a:t>
            </a:r>
            <a:r>
              <a:rPr lang="zh-CN" altLang="en-US" b="1" dirty="0">
                <a:solidFill>
                  <a:schemeClr val="bg1"/>
                </a:solidFill>
                <a:latin typeface="微软雅黑" pitchFamily="34" charset="-122"/>
                <a:ea typeface="微软雅黑" pitchFamily="34" charset="-122"/>
              </a:rPr>
              <a:t>日整理</a:t>
            </a:r>
            <a:r>
              <a:rPr lang="en-US" altLang="zh-CN" b="1"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val="35052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9.2.2DHCP</a:t>
            </a:r>
            <a:r>
              <a:rPr lang="zh-CN" altLang="zh-CN" dirty="0"/>
              <a:t>地址租约</a:t>
            </a:r>
            <a:endParaRPr lang="zh-CN" altLang="en-US" dirty="0"/>
          </a:p>
        </p:txBody>
      </p:sp>
      <p:sp>
        <p:nvSpPr>
          <p:cNvPr id="3" name="内容占位符 2"/>
          <p:cNvSpPr>
            <a:spLocks noGrp="1"/>
          </p:cNvSpPr>
          <p:nvPr>
            <p:ph idx="1"/>
          </p:nvPr>
        </p:nvSpPr>
        <p:spPr/>
        <p:txBody>
          <a:bodyPr/>
          <a:lstStyle/>
          <a:p>
            <a:r>
              <a:rPr lang="zh-CN" altLang="zh-CN" dirty="0"/>
              <a:t>地址以租约的形式提供给客户端</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92896"/>
            <a:ext cx="8157592" cy="2952328"/>
          </a:xfrm>
          <a:prstGeom prst="rect">
            <a:avLst/>
          </a:prstGeom>
          <a:noFill/>
          <a:ln>
            <a:noFill/>
          </a:ln>
        </p:spPr>
      </p:pic>
    </p:spTree>
    <p:extLst>
      <p:ext uri="{BB962C8B-B14F-4D97-AF65-F5344CB8AC3E}">
        <p14:creationId xmlns:p14="http://schemas.microsoft.com/office/powerpoint/2010/main" val="116259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9.2.3DHCP</a:t>
            </a:r>
            <a:r>
              <a:rPr lang="zh-CN" altLang="zh-CN" dirty="0"/>
              <a:t>租约生成过程</a:t>
            </a:r>
            <a:r>
              <a:rPr lang="en-US" altLang="zh-CN" dirty="0"/>
              <a:t>1</a:t>
            </a:r>
            <a:endParaRPr lang="zh-CN" altLang="en-US" dirty="0"/>
          </a:p>
        </p:txBody>
      </p:sp>
      <p:sp>
        <p:nvSpPr>
          <p:cNvPr id="3" name="内容占位符 2"/>
          <p:cNvSpPr>
            <a:spLocks noGrp="1"/>
          </p:cNvSpPr>
          <p:nvPr>
            <p:ph idx="1"/>
          </p:nvPr>
        </p:nvSpPr>
        <p:spPr>
          <a:xfrm>
            <a:off x="395536" y="1124744"/>
            <a:ext cx="8229600" cy="5256584"/>
          </a:xfrm>
        </p:spPr>
        <p:txBody>
          <a:bodyPr>
            <a:normAutofit/>
          </a:bodyPr>
          <a:lstStyle/>
          <a:p>
            <a:r>
              <a:rPr lang="en-US" altLang="zh-CN" dirty="0"/>
              <a:t>DHCP</a:t>
            </a:r>
            <a:r>
              <a:rPr lang="zh-CN" altLang="zh-CN" dirty="0"/>
              <a:t>客户端会在以下所列举的几种情况下，从</a:t>
            </a:r>
            <a:r>
              <a:rPr lang="en-US" altLang="zh-CN" dirty="0"/>
              <a:t>DHCP</a:t>
            </a:r>
            <a:r>
              <a:rPr lang="zh-CN" altLang="zh-CN" dirty="0"/>
              <a:t>服务器获取一个新的</a:t>
            </a:r>
            <a:r>
              <a:rPr lang="en-US" altLang="zh-CN" dirty="0"/>
              <a:t>IP</a:t>
            </a:r>
            <a:r>
              <a:rPr lang="zh-CN" altLang="zh-CN" dirty="0"/>
              <a:t>地址。</a:t>
            </a:r>
          </a:p>
          <a:p>
            <a:pPr lvl="1"/>
            <a:r>
              <a:rPr lang="zh-CN" altLang="zh-CN" dirty="0"/>
              <a:t>该客户端计算机是第一次从</a:t>
            </a:r>
            <a:r>
              <a:rPr lang="en-US" altLang="zh-CN" dirty="0"/>
              <a:t>DHCP</a:t>
            </a:r>
            <a:r>
              <a:rPr lang="zh-CN" altLang="zh-CN" dirty="0"/>
              <a:t>服务器获取</a:t>
            </a:r>
            <a:r>
              <a:rPr lang="en-US" altLang="zh-CN" dirty="0"/>
              <a:t>IP</a:t>
            </a:r>
            <a:r>
              <a:rPr lang="zh-CN" altLang="zh-CN" dirty="0"/>
              <a:t>地址。</a:t>
            </a:r>
          </a:p>
          <a:p>
            <a:pPr lvl="1"/>
            <a:r>
              <a:rPr lang="zh-CN" altLang="zh-CN" dirty="0"/>
              <a:t>该客户端计算机原先所租用的</a:t>
            </a:r>
            <a:r>
              <a:rPr lang="en-US" altLang="zh-CN" dirty="0"/>
              <a:t>IP</a:t>
            </a:r>
            <a:r>
              <a:rPr lang="zh-CN" altLang="zh-CN" dirty="0"/>
              <a:t>地址已经被</a:t>
            </a:r>
            <a:r>
              <a:rPr lang="en-US" altLang="zh-CN" dirty="0"/>
              <a:t>DHCP</a:t>
            </a:r>
            <a:r>
              <a:rPr lang="zh-CN" altLang="zh-CN" dirty="0"/>
              <a:t>服务器收回，而且已经又租给其他计算机了，因此该客户端需要重新从</a:t>
            </a:r>
            <a:r>
              <a:rPr lang="en-US" altLang="zh-CN" dirty="0"/>
              <a:t>DHCP</a:t>
            </a:r>
            <a:r>
              <a:rPr lang="zh-CN" altLang="zh-CN" dirty="0"/>
              <a:t>服务器租用一个新的</a:t>
            </a:r>
            <a:r>
              <a:rPr lang="en-US" altLang="zh-CN" dirty="0"/>
              <a:t>IP</a:t>
            </a:r>
            <a:r>
              <a:rPr lang="zh-CN" altLang="zh-CN" dirty="0"/>
              <a:t>地址。</a:t>
            </a:r>
          </a:p>
          <a:p>
            <a:pPr lvl="1"/>
            <a:r>
              <a:rPr lang="zh-CN" altLang="zh-CN" dirty="0"/>
              <a:t>该客户端自己释放原先所租用的</a:t>
            </a:r>
            <a:r>
              <a:rPr lang="en-US" altLang="zh-CN" dirty="0"/>
              <a:t>IP</a:t>
            </a:r>
            <a:r>
              <a:rPr lang="zh-CN" altLang="zh-CN" dirty="0"/>
              <a:t>地址，并要求租用一个新的</a:t>
            </a:r>
            <a:r>
              <a:rPr lang="en-US" altLang="zh-CN" dirty="0"/>
              <a:t>IP</a:t>
            </a:r>
            <a:r>
              <a:rPr lang="zh-CN" altLang="zh-CN" dirty="0"/>
              <a:t>地址。</a:t>
            </a:r>
          </a:p>
          <a:p>
            <a:pPr lvl="1"/>
            <a:r>
              <a:rPr lang="zh-CN" altLang="zh-CN" dirty="0"/>
              <a:t>客户端计算机更换了网卡。</a:t>
            </a:r>
          </a:p>
          <a:p>
            <a:pPr lvl="1"/>
            <a:r>
              <a:rPr lang="zh-CN" altLang="zh-CN" dirty="0"/>
              <a:t>客户端计算机转移到另一个网段。</a:t>
            </a:r>
          </a:p>
          <a:p>
            <a:endParaRPr lang="zh-CN" altLang="en-US" dirty="0"/>
          </a:p>
        </p:txBody>
      </p:sp>
    </p:spTree>
    <p:extLst>
      <p:ext uri="{BB962C8B-B14F-4D97-AF65-F5344CB8AC3E}">
        <p14:creationId xmlns:p14="http://schemas.microsoft.com/office/powerpoint/2010/main" val="1484863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9.2.3DHCP</a:t>
            </a:r>
            <a:r>
              <a:rPr lang="zh-CN" altLang="zh-CN" dirty="0"/>
              <a:t>租约生成过程</a:t>
            </a:r>
            <a:r>
              <a:rPr lang="en-US" altLang="zh-CN" dirty="0"/>
              <a:t>2</a:t>
            </a:r>
            <a:endParaRPr lang="zh-CN" altLang="en-US" dirty="0"/>
          </a:p>
        </p:txBody>
      </p:sp>
      <p:sp>
        <p:nvSpPr>
          <p:cNvPr id="3" name="内容占位符 2"/>
          <p:cNvSpPr>
            <a:spLocks noGrp="1"/>
          </p:cNvSpPr>
          <p:nvPr>
            <p:ph idx="1"/>
          </p:nvPr>
        </p:nvSpPr>
        <p:spPr>
          <a:xfrm>
            <a:off x="179512" y="764704"/>
            <a:ext cx="8964488" cy="5256584"/>
          </a:xfrm>
        </p:spPr>
        <p:txBody>
          <a:bodyPr>
            <a:normAutofit/>
          </a:bodyPr>
          <a:lstStyle/>
          <a:p>
            <a:pPr marL="57150" indent="0">
              <a:buNone/>
            </a:pPr>
            <a:r>
              <a:rPr lang="zh-CN" altLang="zh-CN" sz="1800" dirty="0"/>
              <a:t>（</a:t>
            </a:r>
            <a:r>
              <a:rPr lang="en-US" altLang="zh-CN" sz="1800" dirty="0"/>
              <a:t>1</a:t>
            </a:r>
            <a:r>
              <a:rPr lang="zh-CN" altLang="zh-CN" sz="1800" dirty="0"/>
              <a:t>）</a:t>
            </a:r>
            <a:r>
              <a:rPr lang="en-US" altLang="zh-CN" sz="1800" dirty="0"/>
              <a:t>DHCPDISCOVER  DHCP</a:t>
            </a:r>
            <a:r>
              <a:rPr lang="zh-CN" altLang="zh-CN" sz="1800" dirty="0"/>
              <a:t>客户端会先送出</a:t>
            </a:r>
            <a:r>
              <a:rPr lang="en-US" altLang="zh-CN" sz="1800" dirty="0"/>
              <a:t>DHCPDISCOVER</a:t>
            </a:r>
            <a:r>
              <a:rPr lang="zh-CN" altLang="zh-CN" sz="1800" dirty="0"/>
              <a:t>的广播信息到网络，以便寻找一台能够提供</a:t>
            </a:r>
            <a:r>
              <a:rPr lang="en-US" altLang="zh-CN" sz="1800" dirty="0"/>
              <a:t>IP</a:t>
            </a:r>
            <a:r>
              <a:rPr lang="zh-CN" altLang="zh-CN" sz="1800" dirty="0"/>
              <a:t>地址的</a:t>
            </a:r>
            <a:r>
              <a:rPr lang="en-US" altLang="zh-CN" sz="1800" dirty="0"/>
              <a:t>DHCP</a:t>
            </a:r>
            <a:r>
              <a:rPr lang="zh-CN" altLang="zh-CN" sz="1800" dirty="0"/>
              <a:t>服务器。</a:t>
            </a:r>
          </a:p>
          <a:p>
            <a:pPr marL="57150" indent="0">
              <a:buNone/>
            </a:pPr>
            <a:r>
              <a:rPr lang="zh-CN" altLang="en-US" sz="1800" dirty="0"/>
              <a:t>（</a:t>
            </a:r>
            <a:r>
              <a:rPr lang="en-US" altLang="zh-CN" sz="1800" dirty="0"/>
              <a:t>2</a:t>
            </a:r>
            <a:r>
              <a:rPr lang="zh-CN" altLang="zh-CN" sz="1800" dirty="0"/>
              <a:t>）</a:t>
            </a:r>
            <a:r>
              <a:rPr lang="en-US" altLang="zh-CN" sz="1800" dirty="0"/>
              <a:t>DHCPOFFER  </a:t>
            </a:r>
            <a:r>
              <a:rPr lang="zh-CN" altLang="zh-CN" sz="1800" dirty="0"/>
              <a:t>当网络中的</a:t>
            </a:r>
            <a:r>
              <a:rPr lang="en-US" altLang="zh-CN" sz="1800" dirty="0"/>
              <a:t>DHCP</a:t>
            </a:r>
            <a:r>
              <a:rPr lang="zh-CN" altLang="zh-CN" sz="1800" dirty="0"/>
              <a:t>服务器收到</a:t>
            </a:r>
            <a:r>
              <a:rPr lang="en-US" altLang="zh-CN" sz="1800" dirty="0"/>
              <a:t>DHCP</a:t>
            </a:r>
            <a:r>
              <a:rPr lang="zh-CN" altLang="zh-CN" sz="1800" dirty="0"/>
              <a:t>客户端的</a:t>
            </a:r>
            <a:r>
              <a:rPr lang="en-US" altLang="zh-CN" sz="1800" dirty="0"/>
              <a:t>DHCPDISCOVER</a:t>
            </a:r>
            <a:r>
              <a:rPr lang="zh-CN" altLang="zh-CN" sz="1800" dirty="0"/>
              <a:t>信息后，就会从</a:t>
            </a:r>
            <a:r>
              <a:rPr lang="en-US" altLang="zh-CN" sz="1800" dirty="0"/>
              <a:t>IP</a:t>
            </a:r>
            <a:r>
              <a:rPr lang="zh-CN" altLang="zh-CN" sz="1800" dirty="0"/>
              <a:t>地址池中，挑选一个尚未出租的</a:t>
            </a:r>
            <a:r>
              <a:rPr lang="en-US" altLang="zh-CN" sz="1800" dirty="0"/>
              <a:t>IP</a:t>
            </a:r>
            <a:r>
              <a:rPr lang="zh-CN" altLang="zh-CN" sz="1800" dirty="0"/>
              <a:t>地址，然后利用广播的方式传送给</a:t>
            </a:r>
            <a:r>
              <a:rPr lang="en-US" altLang="zh-CN" sz="1800" dirty="0"/>
              <a:t>DHCP</a:t>
            </a:r>
            <a:r>
              <a:rPr lang="zh-CN" altLang="zh-CN" sz="1800" dirty="0"/>
              <a:t>客户端。</a:t>
            </a:r>
            <a:endParaRPr lang="en-US" altLang="zh-CN" sz="1800" dirty="0"/>
          </a:p>
          <a:p>
            <a:pPr marL="57150" indent="0">
              <a:buNone/>
            </a:pPr>
            <a:r>
              <a:rPr lang="zh-CN" altLang="en-US" sz="1800" dirty="0"/>
              <a:t>（</a:t>
            </a:r>
            <a:r>
              <a:rPr lang="en-US" altLang="zh-CN" sz="1800" dirty="0"/>
              <a:t>3</a:t>
            </a:r>
            <a:r>
              <a:rPr lang="zh-CN" altLang="en-US" sz="1800" dirty="0"/>
              <a:t>）</a:t>
            </a:r>
            <a:r>
              <a:rPr lang="en-US" altLang="zh-CN" sz="1800" dirty="0"/>
              <a:t>DHCPREQUEST  </a:t>
            </a:r>
            <a:r>
              <a:rPr lang="zh-CN" altLang="zh-CN" sz="1800" dirty="0"/>
              <a:t>当</a:t>
            </a:r>
            <a:r>
              <a:rPr lang="en-US" altLang="zh-CN" sz="1800" dirty="0"/>
              <a:t>DHCP</a:t>
            </a:r>
            <a:r>
              <a:rPr lang="zh-CN" altLang="zh-CN" sz="1800" dirty="0"/>
              <a:t>客户端挑选好第一个收到的</a:t>
            </a:r>
            <a:r>
              <a:rPr lang="en-US" altLang="zh-CN" sz="1800" dirty="0"/>
              <a:t>DHCPOFFER</a:t>
            </a:r>
            <a:r>
              <a:rPr lang="zh-CN" altLang="zh-CN" sz="1800" dirty="0"/>
              <a:t>信息后，它就利用广播的方式，响应一个</a:t>
            </a:r>
            <a:r>
              <a:rPr lang="en-US" altLang="zh-CN" sz="1800" dirty="0"/>
              <a:t>DHCPREQUEST</a:t>
            </a:r>
            <a:r>
              <a:rPr lang="zh-CN" altLang="zh-CN" sz="1800" dirty="0"/>
              <a:t>信息给</a:t>
            </a:r>
            <a:r>
              <a:rPr lang="en-US" altLang="zh-CN" sz="1800" dirty="0"/>
              <a:t>DHCP</a:t>
            </a:r>
            <a:r>
              <a:rPr lang="zh-CN" altLang="zh-CN" sz="1800" dirty="0"/>
              <a:t>服务器。</a:t>
            </a:r>
            <a:endParaRPr lang="en-US" altLang="zh-CN" sz="1800" dirty="0"/>
          </a:p>
          <a:p>
            <a:pPr marL="57150" indent="0">
              <a:buNone/>
            </a:pPr>
            <a:r>
              <a:rPr lang="zh-CN" altLang="zh-CN" sz="1800" dirty="0"/>
              <a:t>（</a:t>
            </a:r>
            <a:r>
              <a:rPr lang="en-US" altLang="zh-CN" sz="1800" dirty="0"/>
              <a:t>4</a:t>
            </a:r>
            <a:r>
              <a:rPr lang="zh-CN" altLang="zh-CN" sz="1800" dirty="0"/>
              <a:t>）</a:t>
            </a:r>
            <a:r>
              <a:rPr lang="en-US" altLang="zh-CN" sz="1800" dirty="0"/>
              <a:t> DHCPACK  DHCP</a:t>
            </a:r>
            <a:r>
              <a:rPr lang="zh-CN" altLang="zh-CN" sz="1800" dirty="0"/>
              <a:t>服务器收到</a:t>
            </a:r>
            <a:r>
              <a:rPr lang="en-US" altLang="zh-CN" sz="1800" dirty="0"/>
              <a:t>DHCP</a:t>
            </a:r>
            <a:r>
              <a:rPr lang="zh-CN" altLang="zh-CN" sz="1800" dirty="0"/>
              <a:t>客户端要求</a:t>
            </a:r>
            <a:r>
              <a:rPr lang="en-US" altLang="zh-CN" sz="1800" dirty="0"/>
              <a:t>IP</a:t>
            </a:r>
            <a:r>
              <a:rPr lang="zh-CN" altLang="zh-CN" sz="1800" dirty="0"/>
              <a:t>地址的</a:t>
            </a:r>
            <a:r>
              <a:rPr lang="en-US" altLang="zh-CN" sz="1800" dirty="0"/>
              <a:t>DHCPREQUEST</a:t>
            </a:r>
            <a:r>
              <a:rPr lang="zh-CN" altLang="zh-CN" sz="1800" dirty="0"/>
              <a:t>信息后，就会利用广播的方式送出</a:t>
            </a:r>
            <a:r>
              <a:rPr lang="en-US" altLang="zh-CN" sz="1800" dirty="0"/>
              <a:t>DHCPACK</a:t>
            </a:r>
            <a:r>
              <a:rPr lang="zh-CN" altLang="zh-CN" sz="1800" dirty="0"/>
              <a:t>确认信息给</a:t>
            </a:r>
            <a:r>
              <a:rPr lang="en-US" altLang="zh-CN" sz="1800" dirty="0"/>
              <a:t>DHCP</a:t>
            </a:r>
            <a:r>
              <a:rPr lang="zh-CN" altLang="zh-CN" sz="1800" dirty="0"/>
              <a:t>客户端。</a:t>
            </a:r>
            <a:endParaRPr lang="zh-CN" altLang="en-US" sz="18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12168" y="4437112"/>
            <a:ext cx="7740352" cy="2016224"/>
          </a:xfrm>
          <a:prstGeom prst="rect">
            <a:avLst/>
          </a:prstGeom>
          <a:noFill/>
          <a:ln>
            <a:noFill/>
          </a:ln>
        </p:spPr>
      </p:pic>
    </p:spTree>
    <p:extLst>
      <p:ext uri="{BB962C8B-B14F-4D97-AF65-F5344CB8AC3E}">
        <p14:creationId xmlns:p14="http://schemas.microsoft.com/office/powerpoint/2010/main" val="618136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9.2.4DHCP</a:t>
            </a:r>
            <a:r>
              <a:rPr lang="zh-CN" altLang="zh-CN" dirty="0"/>
              <a:t>地址租约更新</a:t>
            </a:r>
            <a:r>
              <a:rPr lang="en-US" altLang="zh-CN" dirty="0"/>
              <a:t>-</a:t>
            </a:r>
            <a:r>
              <a:rPr lang="zh-CN" altLang="en-US" dirty="0"/>
              <a:t>更新时机</a:t>
            </a:r>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）当租约时间过去一半时，客户机向</a:t>
            </a:r>
            <a:r>
              <a:rPr lang="en-US" altLang="zh-CN" dirty="0"/>
              <a:t>DHCP</a:t>
            </a:r>
            <a:r>
              <a:rPr lang="zh-CN" altLang="zh-CN" dirty="0"/>
              <a:t>服务器发送一个请求，请求更新和延长当前租约。客户机直接向</a:t>
            </a:r>
            <a:r>
              <a:rPr lang="en-US" altLang="zh-CN" dirty="0"/>
              <a:t>DHCP</a:t>
            </a:r>
            <a:r>
              <a:rPr lang="zh-CN" altLang="zh-CN" dirty="0"/>
              <a:t>服务器发请求，最多可重发三次，分别在</a:t>
            </a:r>
            <a:r>
              <a:rPr lang="en-US" altLang="zh-CN" dirty="0"/>
              <a:t>4</a:t>
            </a:r>
            <a:r>
              <a:rPr lang="zh-CN" altLang="zh-CN" dirty="0"/>
              <a:t>、</a:t>
            </a:r>
            <a:r>
              <a:rPr lang="en-US" altLang="zh-CN" dirty="0"/>
              <a:t>8</a:t>
            </a:r>
            <a:r>
              <a:rPr lang="zh-CN" altLang="zh-CN" dirty="0"/>
              <a:t>和</a:t>
            </a:r>
            <a:r>
              <a:rPr lang="en-US" altLang="zh-CN" dirty="0"/>
              <a:t>16s</a:t>
            </a:r>
            <a:r>
              <a:rPr lang="zh-CN" altLang="zh-CN" dirty="0"/>
              <a:t>时。</a:t>
            </a:r>
          </a:p>
          <a:p>
            <a:r>
              <a:rPr lang="zh-CN" altLang="zh-CN" dirty="0"/>
              <a:t>（</a:t>
            </a:r>
            <a:r>
              <a:rPr lang="en-US" altLang="zh-CN" dirty="0"/>
              <a:t>2</a:t>
            </a:r>
            <a:r>
              <a:rPr lang="zh-CN" altLang="zh-CN" dirty="0"/>
              <a:t>）如果某台服务器应答一个</a:t>
            </a:r>
            <a:r>
              <a:rPr lang="en-US" altLang="zh-CN" dirty="0"/>
              <a:t>DHCP Offer</a:t>
            </a:r>
            <a:r>
              <a:rPr lang="zh-CN" altLang="zh-CN" dirty="0"/>
              <a:t>消息，以更新客户机的当前租约，客户机就用服务器提供的信息更新租约并继续工作。</a:t>
            </a:r>
          </a:p>
          <a:p>
            <a:r>
              <a:rPr lang="zh-CN" altLang="zh-CN" dirty="0"/>
              <a:t>（</a:t>
            </a:r>
            <a:r>
              <a:rPr lang="en-US" altLang="zh-CN" dirty="0"/>
              <a:t>3</a:t>
            </a:r>
            <a:r>
              <a:rPr lang="zh-CN" altLang="zh-CN" dirty="0"/>
              <a:t>）如果租约终止而且没有连接到服务器，客户机必须立即停止使用其租约</a:t>
            </a:r>
            <a:r>
              <a:rPr lang="en-US" altLang="zh-CN" dirty="0"/>
              <a:t>IP</a:t>
            </a:r>
            <a:r>
              <a:rPr lang="zh-CN" altLang="zh-CN" dirty="0"/>
              <a:t>地址。然后，客户机执行与它初始启动期间相同的过程来获得新的</a:t>
            </a:r>
            <a:r>
              <a:rPr lang="en-US" altLang="zh-CN" dirty="0"/>
              <a:t>IP</a:t>
            </a:r>
            <a:r>
              <a:rPr lang="zh-CN" altLang="zh-CN" dirty="0"/>
              <a:t>地址租约。</a:t>
            </a:r>
          </a:p>
          <a:p>
            <a:endParaRPr lang="zh-CN" altLang="en-US" dirty="0"/>
          </a:p>
        </p:txBody>
      </p:sp>
    </p:spTree>
    <p:extLst>
      <p:ext uri="{BB962C8B-B14F-4D97-AF65-F5344CB8AC3E}">
        <p14:creationId xmlns:p14="http://schemas.microsoft.com/office/powerpoint/2010/main" val="195949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229600" cy="5328592"/>
          </a:xfrm>
        </p:spPr>
        <p:txBody>
          <a:bodyPr>
            <a:normAutofit fontScale="85000" lnSpcReduction="10000"/>
          </a:bodyPr>
          <a:lstStyle/>
          <a:p>
            <a:r>
              <a:rPr lang="zh-CN" altLang="zh-CN" dirty="0"/>
              <a:t>方法一：自动更新</a:t>
            </a:r>
          </a:p>
          <a:p>
            <a:pPr lvl="1"/>
            <a:r>
              <a:rPr lang="en-US" altLang="zh-CN" dirty="0"/>
              <a:t>DHCP</a:t>
            </a:r>
            <a:r>
              <a:rPr lang="zh-CN" altLang="zh-CN" dirty="0"/>
              <a:t>服务自动进行租约的更新，也就是前面部分描述的租约更新的过程，当租约期达到租约期限</a:t>
            </a:r>
            <a:r>
              <a:rPr lang="en-US" altLang="zh-CN" dirty="0"/>
              <a:t>50</a:t>
            </a:r>
            <a:r>
              <a:rPr lang="zh-CN" altLang="zh-CN" dirty="0"/>
              <a:t>％时，</a:t>
            </a:r>
            <a:r>
              <a:rPr lang="en-US" altLang="zh-CN" dirty="0"/>
              <a:t>DHCP</a:t>
            </a:r>
            <a:r>
              <a:rPr lang="zh-CN" altLang="zh-CN" dirty="0"/>
              <a:t>客户端将自动开始尝试续租该租约。每次</a:t>
            </a:r>
            <a:r>
              <a:rPr lang="en-US" altLang="zh-CN" dirty="0"/>
              <a:t>DHCP</a:t>
            </a:r>
            <a:r>
              <a:rPr lang="zh-CN" altLang="zh-CN" dirty="0"/>
              <a:t>客户端重新启动的时候也将尝试续租该租约。为了续租其租约，</a:t>
            </a:r>
            <a:r>
              <a:rPr lang="en-US" altLang="zh-CN" dirty="0"/>
              <a:t>DHCP</a:t>
            </a:r>
            <a:r>
              <a:rPr lang="zh-CN" altLang="zh-CN" dirty="0"/>
              <a:t>客户端为它提供租约的</a:t>
            </a:r>
            <a:r>
              <a:rPr lang="en-US" altLang="zh-CN" dirty="0"/>
              <a:t>DHCP</a:t>
            </a:r>
            <a:r>
              <a:rPr lang="zh-CN" altLang="zh-CN" dirty="0"/>
              <a:t>服务器发出一个</a:t>
            </a:r>
            <a:r>
              <a:rPr lang="en-US" altLang="zh-CN" dirty="0"/>
              <a:t>DHCPREQUEST</a:t>
            </a:r>
            <a:r>
              <a:rPr lang="zh-CN" altLang="zh-CN" dirty="0"/>
              <a:t>请求数据包。如果该</a:t>
            </a:r>
            <a:r>
              <a:rPr lang="en-US" altLang="zh-CN" dirty="0"/>
              <a:t>DHCP</a:t>
            </a:r>
            <a:r>
              <a:rPr lang="zh-CN" altLang="zh-CN" dirty="0"/>
              <a:t>服务器可用，它将续租该租约并向</a:t>
            </a:r>
            <a:r>
              <a:rPr lang="en-US" altLang="zh-CN" dirty="0"/>
              <a:t>DHCP</a:t>
            </a:r>
            <a:r>
              <a:rPr lang="zh-CN" altLang="zh-CN" dirty="0"/>
              <a:t>客户端提供一个包含新的租约期和任何需要更新的配置参数值的</a:t>
            </a:r>
            <a:r>
              <a:rPr lang="en-US" altLang="zh-CN" dirty="0"/>
              <a:t>DHCPACK</a:t>
            </a:r>
            <a:r>
              <a:rPr lang="zh-CN" altLang="zh-CN" dirty="0"/>
              <a:t>数据包。当客户端收到该确认数据包后更新自己的配置。如果</a:t>
            </a:r>
            <a:r>
              <a:rPr lang="en-US" altLang="zh-CN" dirty="0"/>
              <a:t>DHCP</a:t>
            </a:r>
            <a:r>
              <a:rPr lang="zh-CN" altLang="zh-CN" dirty="0"/>
              <a:t>服务器不可用，客户端将继续使用现有的配置。</a:t>
            </a:r>
          </a:p>
          <a:p>
            <a:r>
              <a:rPr lang="zh-CN" altLang="zh-CN" dirty="0"/>
              <a:t>方法二：手动更新</a:t>
            </a:r>
          </a:p>
          <a:p>
            <a:pPr lvl="1"/>
            <a:r>
              <a:rPr lang="zh-CN" altLang="zh-CN" dirty="0"/>
              <a:t>如果需要立即更新</a:t>
            </a:r>
            <a:r>
              <a:rPr lang="en-US" altLang="zh-CN" dirty="0"/>
              <a:t>DHCP</a:t>
            </a:r>
            <a:r>
              <a:rPr lang="zh-CN" altLang="zh-CN" dirty="0"/>
              <a:t>配置信息，可以手工对</a:t>
            </a:r>
            <a:r>
              <a:rPr lang="en-US" altLang="zh-CN" dirty="0"/>
              <a:t>IP</a:t>
            </a:r>
            <a:r>
              <a:rPr lang="zh-CN" altLang="zh-CN" dirty="0"/>
              <a:t>地址租约进行续租操作，例如：如果我们希望</a:t>
            </a:r>
            <a:r>
              <a:rPr lang="en-US" altLang="zh-CN" dirty="0"/>
              <a:t>DHCP</a:t>
            </a:r>
            <a:r>
              <a:rPr lang="zh-CN" altLang="zh-CN" dirty="0"/>
              <a:t>客户端立即从</a:t>
            </a:r>
            <a:r>
              <a:rPr lang="en-US" altLang="zh-CN" dirty="0"/>
              <a:t>DHCP</a:t>
            </a:r>
            <a:r>
              <a:rPr lang="zh-CN" altLang="zh-CN" dirty="0"/>
              <a:t>服务器上得到一台新安装的路由器的地址，只需简单地在客户端做续租操作就可以了。</a:t>
            </a:r>
          </a:p>
          <a:p>
            <a:pPr lvl="1"/>
            <a:r>
              <a:rPr lang="zh-CN" altLang="zh-CN" dirty="0"/>
              <a:t>直接在客户机上的命令提示符下，执行命令：</a:t>
            </a:r>
            <a:r>
              <a:rPr lang="en-US" altLang="zh-CN" dirty="0"/>
              <a:t>Ipconfig  /renew</a:t>
            </a:r>
            <a:endParaRPr lang="zh-CN" altLang="zh-CN" dirty="0"/>
          </a:p>
          <a:p>
            <a:endParaRPr lang="zh-CN" altLang="en-US" dirty="0"/>
          </a:p>
        </p:txBody>
      </p:sp>
      <p:sp>
        <p:nvSpPr>
          <p:cNvPr id="4" name="标题 1"/>
          <p:cNvSpPr>
            <a:spLocks noGrp="1"/>
          </p:cNvSpPr>
          <p:nvPr>
            <p:ph type="title"/>
          </p:nvPr>
        </p:nvSpPr>
        <p:spPr/>
        <p:txBody>
          <a:bodyPr>
            <a:normAutofit fontScale="90000"/>
          </a:bodyPr>
          <a:lstStyle/>
          <a:p>
            <a:r>
              <a:rPr lang="en-US" altLang="zh-CN" dirty="0"/>
              <a:t>9.2.4DHCP</a:t>
            </a:r>
            <a:r>
              <a:rPr lang="zh-CN" altLang="zh-CN" dirty="0"/>
              <a:t>地址租约更新</a:t>
            </a:r>
            <a:r>
              <a:rPr lang="en-US" altLang="zh-CN" dirty="0"/>
              <a:t>-</a:t>
            </a:r>
            <a:r>
              <a:rPr lang="zh-CN" altLang="en-US" dirty="0"/>
              <a:t>更新方法</a:t>
            </a:r>
          </a:p>
        </p:txBody>
      </p:sp>
    </p:spTree>
    <p:extLst>
      <p:ext uri="{BB962C8B-B14F-4D97-AF65-F5344CB8AC3E}">
        <p14:creationId xmlns:p14="http://schemas.microsoft.com/office/powerpoint/2010/main" val="2945196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9.2.5</a:t>
            </a:r>
            <a:r>
              <a:rPr lang="zh-CN" altLang="zh-CN" dirty="0"/>
              <a:t>实战</a:t>
            </a:r>
            <a:r>
              <a:rPr lang="en-US" altLang="zh-CN" dirty="0"/>
              <a:t>1</a:t>
            </a:r>
            <a:r>
              <a:rPr lang="zh-CN" altLang="zh-CN" dirty="0"/>
              <a:t>：安装和配置</a:t>
            </a:r>
            <a:r>
              <a:rPr lang="en-US" altLang="zh-CN" dirty="0"/>
              <a:t>DHCP</a:t>
            </a:r>
            <a:r>
              <a:rPr lang="zh-CN" altLang="zh-CN" dirty="0"/>
              <a:t>服务</a:t>
            </a:r>
            <a:endParaRPr lang="zh-CN" altLang="en-US" dirty="0"/>
          </a:p>
        </p:txBody>
      </p:sp>
      <p:sp>
        <p:nvSpPr>
          <p:cNvPr id="3" name="内容占位符 2"/>
          <p:cNvSpPr>
            <a:spLocks noGrp="1"/>
          </p:cNvSpPr>
          <p:nvPr>
            <p:ph idx="1"/>
          </p:nvPr>
        </p:nvSpPr>
        <p:spPr>
          <a:xfrm>
            <a:off x="323528" y="764704"/>
            <a:ext cx="8229600" cy="4525963"/>
          </a:xfrm>
        </p:spPr>
        <p:txBody>
          <a:bodyPr/>
          <a:lstStyle/>
          <a:p>
            <a:r>
              <a:rPr lang="zh-CN" altLang="zh-CN" dirty="0"/>
              <a:t>单网段环境下安装</a:t>
            </a:r>
            <a:r>
              <a:rPr lang="en-US" altLang="zh-CN" dirty="0"/>
              <a:t>DHCP</a:t>
            </a:r>
            <a:r>
              <a:rPr lang="zh-CN" altLang="zh-CN" dirty="0"/>
              <a:t>服务器，网络环境如图所示，配置</a:t>
            </a:r>
            <a:r>
              <a:rPr lang="en-US" altLang="zh-CN" dirty="0"/>
              <a:t>DHCP</a:t>
            </a:r>
            <a:r>
              <a:rPr lang="zh-CN" altLang="zh-CN" dirty="0"/>
              <a:t>服务器给本网段计算机分配</a:t>
            </a:r>
            <a:r>
              <a:rPr lang="en-US" altLang="zh-CN" dirty="0"/>
              <a:t>IP</a:t>
            </a:r>
            <a:r>
              <a:rPr lang="zh-CN" altLang="zh-CN" dirty="0"/>
              <a:t>地址。将演示如何配置</a:t>
            </a:r>
            <a:r>
              <a:rPr lang="en-US" altLang="zh-CN" dirty="0"/>
              <a:t>DHCP</a:t>
            </a:r>
            <a:r>
              <a:rPr lang="zh-CN" altLang="zh-CN" dirty="0"/>
              <a:t>作用域，查看</a:t>
            </a:r>
            <a:r>
              <a:rPr lang="en-US" altLang="zh-CN" dirty="0"/>
              <a:t>DHCP</a:t>
            </a:r>
            <a:r>
              <a:rPr lang="zh-CN" altLang="zh-CN" dirty="0"/>
              <a:t>客户端记录的租约和</a:t>
            </a:r>
            <a:r>
              <a:rPr lang="en-US" altLang="zh-CN" dirty="0"/>
              <a:t>DHCP</a:t>
            </a:r>
            <a:r>
              <a:rPr lang="zh-CN" altLang="zh-CN" dirty="0"/>
              <a:t>服务器记录的租约，在</a:t>
            </a:r>
            <a:r>
              <a:rPr lang="en-US" altLang="zh-CN" dirty="0"/>
              <a:t>DHCP</a:t>
            </a:r>
            <a:r>
              <a:rPr lang="zh-CN" altLang="zh-CN" dirty="0"/>
              <a:t>服务器上使用抓包工具捕获生成租约、更新租约、释放租约的数据包。</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6992"/>
            <a:ext cx="5507028" cy="2835786"/>
          </a:xfrm>
          <a:prstGeom prst="rect">
            <a:avLst/>
          </a:prstGeom>
          <a:noFill/>
          <a:ln>
            <a:noFill/>
          </a:ln>
        </p:spPr>
      </p:pic>
    </p:spTree>
    <p:extLst>
      <p:ext uri="{BB962C8B-B14F-4D97-AF65-F5344CB8AC3E}">
        <p14:creationId xmlns:p14="http://schemas.microsoft.com/office/powerpoint/2010/main" val="2193545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9.2.6</a:t>
            </a:r>
            <a:r>
              <a:rPr lang="zh-CN" altLang="zh-CN" dirty="0"/>
              <a:t>实战</a:t>
            </a:r>
            <a:r>
              <a:rPr lang="en-US" altLang="zh-CN" dirty="0"/>
              <a:t>2</a:t>
            </a:r>
            <a:r>
              <a:rPr lang="zh-CN" altLang="zh-CN" dirty="0"/>
              <a:t>：查看 刷新 释放租约</a:t>
            </a:r>
            <a:r>
              <a:rPr lang="en-US" altLang="zh-CN" dirty="0"/>
              <a:t>1</a:t>
            </a:r>
            <a:endParaRPr lang="zh-CN" altLang="en-US" dirty="0"/>
          </a:p>
        </p:txBody>
      </p:sp>
      <p:sp>
        <p:nvSpPr>
          <p:cNvPr id="3" name="内容占位符 2"/>
          <p:cNvSpPr>
            <a:spLocks noGrp="1"/>
          </p:cNvSpPr>
          <p:nvPr>
            <p:ph idx="1"/>
          </p:nvPr>
        </p:nvSpPr>
        <p:spPr>
          <a:xfrm>
            <a:off x="107504" y="831056"/>
            <a:ext cx="7416824" cy="4525963"/>
          </a:xfrm>
        </p:spPr>
        <p:txBody>
          <a:bodyPr>
            <a:normAutofit/>
          </a:bodyPr>
          <a:lstStyle/>
          <a:p>
            <a:r>
              <a:rPr lang="zh-CN" altLang="zh-CN" dirty="0"/>
              <a:t>获</a:t>
            </a:r>
            <a:r>
              <a:rPr lang="en-US" altLang="zh-CN" dirty="0"/>
              <a:t>DHCP</a:t>
            </a:r>
            <a:r>
              <a:rPr lang="zh-CN" altLang="zh-CN" dirty="0"/>
              <a:t>客户端请求地址的产生的数据包</a:t>
            </a:r>
            <a:r>
              <a:rPr lang="zh-CN" altLang="en-US" dirty="0"/>
              <a:t>。</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560840" cy="5373216"/>
          </a:xfrm>
          <a:prstGeom prst="rect">
            <a:avLst/>
          </a:prstGeom>
          <a:noFill/>
          <a:ln>
            <a:noFill/>
          </a:ln>
        </p:spPr>
      </p:pic>
    </p:spTree>
    <p:extLst>
      <p:ext uri="{BB962C8B-B14F-4D97-AF65-F5344CB8AC3E}">
        <p14:creationId xmlns:p14="http://schemas.microsoft.com/office/powerpoint/2010/main" val="99836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9.2.6</a:t>
            </a:r>
            <a:r>
              <a:rPr lang="zh-CN" altLang="zh-CN"/>
              <a:t>实战</a:t>
            </a:r>
            <a:r>
              <a:rPr lang="en-US" altLang="zh-CN"/>
              <a:t>2</a:t>
            </a:r>
            <a:r>
              <a:rPr lang="zh-CN" altLang="zh-CN"/>
              <a:t>：查看 刷新 释放租约</a:t>
            </a:r>
            <a:r>
              <a:rPr lang="en-US" altLang="zh-CN"/>
              <a:t>1</a:t>
            </a:r>
            <a:endParaRPr lang="zh-CN" altLang="en-US"/>
          </a:p>
        </p:txBody>
      </p:sp>
      <p:sp>
        <p:nvSpPr>
          <p:cNvPr id="3" name="内容占位符 2"/>
          <p:cNvSpPr>
            <a:spLocks noGrp="1"/>
          </p:cNvSpPr>
          <p:nvPr>
            <p:ph idx="1"/>
          </p:nvPr>
        </p:nvSpPr>
        <p:spPr>
          <a:xfrm>
            <a:off x="323528" y="836712"/>
            <a:ext cx="8229600" cy="4525963"/>
          </a:xfrm>
        </p:spPr>
        <p:txBody>
          <a:bodyPr/>
          <a:lstStyle/>
          <a:p>
            <a:r>
              <a:rPr lang="en-US" altLang="zh-CN" dirty="0"/>
              <a:t>ipconfig /all</a:t>
            </a:r>
            <a:r>
              <a:rPr lang="zh-CN" altLang="zh-CN" dirty="0"/>
              <a:t>可以</a:t>
            </a:r>
            <a:r>
              <a:rPr lang="zh-CN" altLang="en-US" dirty="0"/>
              <a:t>查看地址</a:t>
            </a:r>
            <a:r>
              <a:rPr lang="zh-CN" altLang="zh-CN" dirty="0"/>
              <a:t>租约。</a:t>
            </a:r>
          </a:p>
          <a:p>
            <a:r>
              <a:rPr lang="en-US" altLang="zh-CN" dirty="0"/>
              <a:t>ipconfig  /release</a:t>
            </a:r>
            <a:r>
              <a:rPr lang="zh-CN" altLang="zh-CN" dirty="0"/>
              <a:t>能够释放租约</a:t>
            </a:r>
            <a:r>
              <a:rPr lang="zh-CN" altLang="en-US" dirty="0"/>
              <a:t>。</a:t>
            </a:r>
            <a:endParaRPr lang="en-US" altLang="zh-CN" dirty="0"/>
          </a:p>
          <a:p>
            <a:r>
              <a:rPr lang="en-US" altLang="zh-CN" dirty="0"/>
              <a:t>ipconfig /renew </a:t>
            </a:r>
            <a:r>
              <a:rPr lang="zh-CN" altLang="zh-CN" dirty="0"/>
              <a:t>更新租约</a:t>
            </a:r>
            <a:r>
              <a:rPr lang="zh-CN" altLang="en-US" dirty="0"/>
              <a:t>。</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7504" y="2822055"/>
            <a:ext cx="4320480" cy="3778746"/>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132856"/>
            <a:ext cx="4716016" cy="4593694"/>
          </a:xfrm>
          <a:prstGeom prst="rect">
            <a:avLst/>
          </a:prstGeom>
          <a:noFill/>
          <a:ln>
            <a:noFill/>
          </a:ln>
        </p:spPr>
      </p:pic>
    </p:spTree>
    <p:extLst>
      <p:ext uri="{BB962C8B-B14F-4D97-AF65-F5344CB8AC3E}">
        <p14:creationId xmlns:p14="http://schemas.microsoft.com/office/powerpoint/2010/main" val="150320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9.2.7</a:t>
            </a:r>
            <a:r>
              <a:rPr lang="zh-CN" altLang="zh-CN" dirty="0"/>
              <a:t>实战</a:t>
            </a:r>
            <a:r>
              <a:rPr lang="en-US" altLang="zh-CN" dirty="0"/>
              <a:t>3</a:t>
            </a:r>
            <a:r>
              <a:rPr lang="zh-CN" altLang="zh-CN" dirty="0"/>
              <a:t>：跨网段分配</a:t>
            </a:r>
            <a:r>
              <a:rPr lang="en-US" altLang="zh-CN" dirty="0"/>
              <a:t>IP</a:t>
            </a:r>
            <a:r>
              <a:rPr lang="zh-CN" altLang="zh-CN" dirty="0"/>
              <a:t>地址</a:t>
            </a:r>
            <a:r>
              <a:rPr lang="en-US" altLang="zh-CN" dirty="0"/>
              <a:t>1</a:t>
            </a:r>
            <a:endParaRPr lang="zh-CN" altLang="zh-CN"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848872" cy="5976664"/>
          </a:xfrm>
          <a:prstGeom prst="rect">
            <a:avLst/>
          </a:prstGeom>
          <a:noFill/>
          <a:ln>
            <a:noFill/>
          </a:ln>
        </p:spPr>
      </p:pic>
    </p:spTree>
    <p:extLst>
      <p:ext uri="{BB962C8B-B14F-4D97-AF65-F5344CB8AC3E}">
        <p14:creationId xmlns:p14="http://schemas.microsoft.com/office/powerpoint/2010/main" val="414165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9.2.7</a:t>
            </a:r>
            <a:r>
              <a:rPr lang="zh-CN" altLang="zh-CN" dirty="0"/>
              <a:t>实战</a:t>
            </a:r>
            <a:r>
              <a:rPr lang="en-US" altLang="zh-CN" dirty="0"/>
              <a:t>3</a:t>
            </a:r>
            <a:r>
              <a:rPr lang="zh-CN" altLang="zh-CN" dirty="0"/>
              <a:t>：跨网段分配</a:t>
            </a:r>
            <a:r>
              <a:rPr lang="en-US" altLang="zh-CN" dirty="0"/>
              <a:t>IP</a:t>
            </a:r>
            <a:r>
              <a:rPr lang="zh-CN" altLang="zh-CN" dirty="0"/>
              <a:t>地址</a:t>
            </a:r>
            <a:r>
              <a:rPr lang="en-US" altLang="zh-CN" dirty="0"/>
              <a:t>2</a:t>
            </a:r>
            <a:endParaRPr lang="zh-CN" altLang="en-US" dirty="0"/>
          </a:p>
        </p:txBody>
      </p:sp>
      <p:sp>
        <p:nvSpPr>
          <p:cNvPr id="3" name="内容占位符 2"/>
          <p:cNvSpPr>
            <a:spLocks noGrp="1"/>
          </p:cNvSpPr>
          <p:nvPr>
            <p:ph idx="1"/>
          </p:nvPr>
        </p:nvSpPr>
        <p:spPr>
          <a:xfrm>
            <a:off x="323528" y="980728"/>
            <a:ext cx="8229600" cy="5544616"/>
          </a:xfrm>
        </p:spPr>
        <p:txBody>
          <a:bodyPr>
            <a:normAutofit fontScale="85000" lnSpcReduction="10000"/>
          </a:bodyPr>
          <a:lstStyle/>
          <a:p>
            <a:r>
              <a:rPr lang="zh-CN" altLang="zh-CN" sz="2300" dirty="0"/>
              <a:t>需要在路由器上为</a:t>
            </a:r>
            <a:r>
              <a:rPr lang="en-US" altLang="zh-CN" sz="2300" dirty="0"/>
              <a:t>VMNet8</a:t>
            </a:r>
            <a:r>
              <a:rPr lang="zh-CN" altLang="zh-CN" sz="2300" dirty="0"/>
              <a:t>和</a:t>
            </a:r>
            <a:r>
              <a:rPr lang="en-US" altLang="zh-CN" sz="2300" dirty="0"/>
              <a:t>VMNet6</a:t>
            </a:r>
            <a:r>
              <a:rPr lang="zh-CN" altLang="zh-CN" sz="2300" dirty="0"/>
              <a:t>启用</a:t>
            </a:r>
            <a:r>
              <a:rPr lang="en-US" altLang="zh-CN" sz="2300" dirty="0"/>
              <a:t>DHCP</a:t>
            </a:r>
            <a:r>
              <a:rPr lang="zh-CN" altLang="zh-CN" sz="2300" dirty="0"/>
              <a:t>中继代理，命令如下：</a:t>
            </a:r>
          </a:p>
          <a:p>
            <a:pPr lvl="1"/>
            <a:r>
              <a:rPr lang="en-US" altLang="zh-CN" sz="2100" dirty="0"/>
              <a:t>Router</a:t>
            </a:r>
            <a:r>
              <a:rPr lang="zh-CN" altLang="zh-CN" sz="2100" dirty="0"/>
              <a:t>（</a:t>
            </a:r>
            <a:r>
              <a:rPr lang="en-US" altLang="zh-CN" sz="2100" dirty="0"/>
              <a:t>config</a:t>
            </a:r>
            <a:r>
              <a:rPr lang="zh-CN" altLang="zh-CN" sz="2100" dirty="0"/>
              <a:t>）</a:t>
            </a:r>
            <a:r>
              <a:rPr lang="en-US" altLang="zh-CN" sz="2100" dirty="0"/>
              <a:t>#interface </a:t>
            </a:r>
            <a:r>
              <a:rPr lang="en-US" altLang="zh-CN" sz="2100" dirty="0" err="1"/>
              <a:t>fastEthernet</a:t>
            </a:r>
            <a:r>
              <a:rPr lang="en-US" altLang="zh-CN" sz="2100" dirty="0"/>
              <a:t> 0/0</a:t>
            </a:r>
            <a:endParaRPr lang="zh-CN" altLang="zh-CN" sz="2100" dirty="0"/>
          </a:p>
          <a:p>
            <a:pPr lvl="1"/>
            <a:r>
              <a:rPr lang="en-US" altLang="zh-CN" sz="2100" dirty="0"/>
              <a:t>Router</a:t>
            </a:r>
            <a:r>
              <a:rPr lang="zh-CN" altLang="zh-CN" sz="2100" dirty="0"/>
              <a:t>（</a:t>
            </a:r>
            <a:r>
              <a:rPr lang="en-US" altLang="zh-CN" sz="2100" dirty="0"/>
              <a:t>config-if</a:t>
            </a:r>
            <a:r>
              <a:rPr lang="zh-CN" altLang="zh-CN" sz="2100" dirty="0"/>
              <a:t>）</a:t>
            </a:r>
            <a:r>
              <a:rPr lang="en-US" altLang="zh-CN" sz="2100" dirty="0"/>
              <a:t>#</a:t>
            </a:r>
            <a:r>
              <a:rPr lang="en-US" altLang="zh-CN" sz="2100" dirty="0" err="1"/>
              <a:t>ip</a:t>
            </a:r>
            <a:r>
              <a:rPr lang="en-US" altLang="zh-CN" sz="2100" dirty="0"/>
              <a:t> helper-address 192.168.10.20</a:t>
            </a:r>
            <a:endParaRPr lang="zh-CN" altLang="zh-CN" sz="2100" dirty="0"/>
          </a:p>
          <a:p>
            <a:pPr lvl="1"/>
            <a:r>
              <a:rPr lang="en-US" altLang="zh-CN" sz="2100" dirty="0"/>
              <a:t>Router</a:t>
            </a:r>
            <a:r>
              <a:rPr lang="zh-CN" altLang="zh-CN" sz="2100" dirty="0"/>
              <a:t>（</a:t>
            </a:r>
            <a:r>
              <a:rPr lang="en-US" altLang="zh-CN" sz="2100" dirty="0"/>
              <a:t>config-if</a:t>
            </a:r>
            <a:r>
              <a:rPr lang="zh-CN" altLang="zh-CN" sz="2100" dirty="0"/>
              <a:t>）</a:t>
            </a:r>
            <a:r>
              <a:rPr lang="en-US" altLang="zh-CN" sz="2100" dirty="0"/>
              <a:t>#exit</a:t>
            </a:r>
            <a:endParaRPr lang="zh-CN" altLang="zh-CN" sz="2100" dirty="0"/>
          </a:p>
          <a:p>
            <a:pPr lvl="1"/>
            <a:r>
              <a:rPr lang="en-US" altLang="zh-CN" sz="2100" dirty="0"/>
              <a:t>Router</a:t>
            </a:r>
            <a:r>
              <a:rPr lang="zh-CN" altLang="zh-CN" sz="2100" dirty="0"/>
              <a:t>（</a:t>
            </a:r>
            <a:r>
              <a:rPr lang="en-US" altLang="zh-CN" sz="2100" dirty="0"/>
              <a:t>config</a:t>
            </a:r>
            <a:r>
              <a:rPr lang="zh-CN" altLang="zh-CN" sz="2100" dirty="0"/>
              <a:t>）</a:t>
            </a:r>
            <a:r>
              <a:rPr lang="en-US" altLang="zh-CN" sz="2100" dirty="0"/>
              <a:t>#interface </a:t>
            </a:r>
            <a:r>
              <a:rPr lang="en-US" altLang="zh-CN" sz="2100" dirty="0" err="1"/>
              <a:t>fastEthernet</a:t>
            </a:r>
            <a:r>
              <a:rPr lang="en-US" altLang="zh-CN" sz="2100" dirty="0"/>
              <a:t> 0/1</a:t>
            </a:r>
            <a:endParaRPr lang="zh-CN" altLang="zh-CN" sz="2100" dirty="0"/>
          </a:p>
          <a:p>
            <a:pPr lvl="1"/>
            <a:r>
              <a:rPr lang="en-US" altLang="zh-CN" sz="2100" dirty="0"/>
              <a:t>Router</a:t>
            </a:r>
            <a:r>
              <a:rPr lang="zh-CN" altLang="zh-CN" sz="2100" dirty="0"/>
              <a:t>（</a:t>
            </a:r>
            <a:r>
              <a:rPr lang="en-US" altLang="zh-CN" sz="2100" dirty="0"/>
              <a:t>config-if</a:t>
            </a:r>
            <a:r>
              <a:rPr lang="zh-CN" altLang="zh-CN" sz="2100" dirty="0"/>
              <a:t>）</a:t>
            </a:r>
            <a:r>
              <a:rPr lang="en-US" altLang="zh-CN" sz="2100" dirty="0"/>
              <a:t>#</a:t>
            </a:r>
            <a:r>
              <a:rPr lang="en-US" altLang="zh-CN" sz="2100" dirty="0" err="1"/>
              <a:t>ip</a:t>
            </a:r>
            <a:r>
              <a:rPr lang="en-US" altLang="zh-CN" sz="2100" dirty="0"/>
              <a:t> helper-address 192.168.10.20</a:t>
            </a:r>
            <a:endParaRPr lang="zh-CN" altLang="zh-CN" sz="2100" dirty="0"/>
          </a:p>
          <a:p>
            <a:r>
              <a:rPr lang="zh-CN" altLang="zh-CN" sz="2300" dirty="0"/>
              <a:t>在接口模式下输入</a:t>
            </a:r>
            <a:r>
              <a:rPr lang="en-US" altLang="zh-CN" sz="2300" dirty="0" err="1"/>
              <a:t>ip</a:t>
            </a:r>
            <a:r>
              <a:rPr lang="en-US" altLang="zh-CN" sz="2300" dirty="0"/>
              <a:t> helper-address 192.168.10.20</a:t>
            </a:r>
            <a:r>
              <a:rPr lang="zh-CN" altLang="zh-CN" sz="2300" dirty="0"/>
              <a:t>，就是告诉路由器，该接口如果收到</a:t>
            </a:r>
            <a:r>
              <a:rPr lang="en-US" altLang="zh-CN" sz="2300" dirty="0"/>
              <a:t>DHCP Discover</a:t>
            </a:r>
            <a:r>
              <a:rPr lang="zh-CN" altLang="zh-CN" sz="2300" dirty="0"/>
              <a:t>广播，就由该接口产生一个</a:t>
            </a:r>
            <a:r>
              <a:rPr lang="en-US" altLang="zh-CN" sz="2300" dirty="0"/>
              <a:t>DHCP</a:t>
            </a:r>
            <a:r>
              <a:rPr lang="zh-CN" altLang="zh-CN" sz="2300" dirty="0"/>
              <a:t>请求包，目标地址是</a:t>
            </a:r>
            <a:r>
              <a:rPr lang="en-US" altLang="zh-CN" sz="2300" dirty="0"/>
              <a:t>192.168.10.20</a:t>
            </a:r>
            <a:r>
              <a:rPr lang="zh-CN" altLang="zh-CN" sz="2300" dirty="0"/>
              <a:t>，源地址是收到该广播包的接口地址。</a:t>
            </a:r>
            <a:r>
              <a:rPr lang="en-US" altLang="zh-CN" sz="2300" dirty="0"/>
              <a:t>DHCP</a:t>
            </a:r>
            <a:r>
              <a:rPr lang="zh-CN" altLang="zh-CN" sz="2300" dirty="0"/>
              <a:t>服务器收到这样的一个</a:t>
            </a:r>
            <a:r>
              <a:rPr lang="en-US" altLang="zh-CN" sz="2300" dirty="0"/>
              <a:t>DHCP Discover</a:t>
            </a:r>
            <a:r>
              <a:rPr lang="zh-CN" altLang="zh-CN" sz="2300" dirty="0"/>
              <a:t>，就知道这是来自哪个网段的请求，就会从相应的作用域选择一个地址提供。</a:t>
            </a:r>
          </a:p>
          <a:p>
            <a:endParaRPr lang="zh-CN" altLang="en-US" dirty="0"/>
          </a:p>
        </p:txBody>
      </p:sp>
    </p:spTree>
    <p:extLst>
      <p:ext uri="{BB962C8B-B14F-4D97-AF65-F5344CB8AC3E}">
        <p14:creationId xmlns:p14="http://schemas.microsoft.com/office/powerpoint/2010/main" val="270086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a:t>本章内容</a:t>
            </a:r>
          </a:p>
        </p:txBody>
      </p:sp>
      <p:sp>
        <p:nvSpPr>
          <p:cNvPr id="3" name="内容占位符 2"/>
          <p:cNvSpPr>
            <a:spLocks noGrp="1"/>
          </p:cNvSpPr>
          <p:nvPr>
            <p:ph idx="1"/>
          </p:nvPr>
        </p:nvSpPr>
        <p:spPr/>
        <p:txBody>
          <a:bodyPr>
            <a:normAutofit/>
          </a:bodyPr>
          <a:lstStyle/>
          <a:p>
            <a:r>
              <a:rPr lang="zh-CN" altLang="zh-CN" dirty="0"/>
              <a:t>域名系统</a:t>
            </a:r>
            <a:r>
              <a:rPr lang="en-US" altLang="zh-CN" dirty="0"/>
              <a:t>DNS</a:t>
            </a:r>
            <a:endParaRPr lang="zh-CN" altLang="zh-CN" dirty="0"/>
          </a:p>
          <a:p>
            <a:r>
              <a:rPr lang="zh-CN" altLang="zh-CN" dirty="0"/>
              <a:t>动态主机配置协议</a:t>
            </a:r>
            <a:r>
              <a:rPr lang="en-US" altLang="zh-CN" dirty="0"/>
              <a:t>DHCP</a:t>
            </a:r>
            <a:endParaRPr lang="zh-CN" altLang="zh-CN" dirty="0"/>
          </a:p>
          <a:p>
            <a:r>
              <a:rPr lang="zh-CN" altLang="zh-CN" dirty="0"/>
              <a:t>超级文本传输协议</a:t>
            </a:r>
            <a:r>
              <a:rPr lang="en-US" altLang="zh-CN" dirty="0"/>
              <a:t>HTTP</a:t>
            </a:r>
            <a:endParaRPr lang="zh-CN" altLang="zh-CN" dirty="0"/>
          </a:p>
          <a:p>
            <a:r>
              <a:rPr lang="zh-CN" altLang="zh-CN" dirty="0"/>
              <a:t>文件传输协议</a:t>
            </a:r>
            <a:r>
              <a:rPr lang="en-US" altLang="zh-CN" dirty="0"/>
              <a:t>FTP</a:t>
            </a:r>
            <a:endParaRPr lang="zh-CN" altLang="zh-CN" dirty="0"/>
          </a:p>
          <a:p>
            <a:r>
              <a:rPr lang="en-US" altLang="zh-CN" dirty="0"/>
              <a:t>Telnet</a:t>
            </a:r>
            <a:r>
              <a:rPr lang="zh-CN" altLang="zh-CN" dirty="0"/>
              <a:t>协议和</a:t>
            </a:r>
            <a:r>
              <a:rPr lang="en-US" altLang="zh-CN" dirty="0"/>
              <a:t>RDP</a:t>
            </a:r>
            <a:r>
              <a:rPr lang="zh-CN" altLang="zh-CN" dirty="0"/>
              <a:t>（远程桌面协议）</a:t>
            </a:r>
          </a:p>
          <a:p>
            <a:r>
              <a:rPr lang="zh-CN" altLang="zh-CN" dirty="0"/>
              <a:t>发送电子邮件的协议</a:t>
            </a:r>
            <a:r>
              <a:rPr lang="en-US" altLang="zh-CN" dirty="0"/>
              <a:t>SMTP </a:t>
            </a:r>
            <a:endParaRPr lang="zh-CN" altLang="zh-CN" dirty="0"/>
          </a:p>
          <a:p>
            <a:r>
              <a:rPr lang="zh-CN" altLang="zh-CN" dirty="0"/>
              <a:t>接收电子邮件的协议</a:t>
            </a:r>
            <a:r>
              <a:rPr lang="en-US" altLang="zh-CN" dirty="0"/>
              <a:t>POP3</a:t>
            </a:r>
            <a:r>
              <a:rPr lang="zh-CN" altLang="zh-CN" dirty="0"/>
              <a:t>和</a:t>
            </a:r>
            <a:r>
              <a:rPr lang="en-US" altLang="zh-CN" dirty="0"/>
              <a:t>IMAP </a:t>
            </a:r>
            <a:endParaRPr lang="zh-CN" altLang="zh-CN" b="1" dirty="0"/>
          </a:p>
          <a:p>
            <a:pPr fontAlgn="base"/>
            <a:endParaRPr lang="zh-CN" altLang="zh-CN" b="1" dirty="0"/>
          </a:p>
          <a:p>
            <a:pPr fontAlgn="base"/>
            <a:endParaRPr lang="zh-CN" altLang="zh-CN" b="1" dirty="0"/>
          </a:p>
          <a:p>
            <a:pPr lvl="0" fontAlgn="base"/>
            <a:endParaRPr lang="zh-CN" altLang="zh-CN" dirty="0">
              <a:effectLst>
                <a:glow>
                  <a:srgbClr val="000000"/>
                </a:glow>
                <a:outerShdw sx="0" sy="0">
                  <a:srgbClr val="000000"/>
                </a:outerShdw>
                <a:reflection stA="0" endPos="0" fadeDir="0" sx="0" sy="0"/>
              </a:effectLst>
            </a:endParaRPr>
          </a:p>
        </p:txBody>
      </p:sp>
    </p:spTree>
    <p:extLst>
      <p:ext uri="{BB962C8B-B14F-4D97-AF65-F5344CB8AC3E}">
        <p14:creationId xmlns:p14="http://schemas.microsoft.com/office/powerpoint/2010/main" val="2534758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9.3Telnet</a:t>
            </a:r>
            <a:r>
              <a:rPr lang="zh-CN" altLang="zh-CN" dirty="0"/>
              <a:t>协议</a:t>
            </a:r>
            <a:endParaRPr lang="zh-CN" altLang="en-US" dirty="0"/>
          </a:p>
        </p:txBody>
      </p:sp>
      <p:sp>
        <p:nvSpPr>
          <p:cNvPr id="3" name="内容占位符 2"/>
          <p:cNvSpPr>
            <a:spLocks noGrp="1"/>
          </p:cNvSpPr>
          <p:nvPr>
            <p:ph idx="1"/>
          </p:nvPr>
        </p:nvSpPr>
        <p:spPr>
          <a:xfrm>
            <a:off x="395536" y="1124744"/>
            <a:ext cx="8229600" cy="5328592"/>
          </a:xfrm>
        </p:spPr>
        <p:txBody>
          <a:bodyPr>
            <a:normAutofit fontScale="92500"/>
          </a:bodyPr>
          <a:lstStyle/>
          <a:p>
            <a:r>
              <a:rPr lang="en-US" altLang="zh-CN" dirty="0"/>
              <a:t>TELNET</a:t>
            </a:r>
            <a:r>
              <a:rPr lang="zh-CN" altLang="zh-CN" dirty="0"/>
              <a:t>是一个简单的远程终端协议，它也是因特网的正式标准。用户使用</a:t>
            </a:r>
            <a:r>
              <a:rPr lang="en-US" altLang="zh-CN" dirty="0"/>
              <a:t>telnet</a:t>
            </a:r>
            <a:r>
              <a:rPr lang="zh-CN" altLang="zh-CN" dirty="0"/>
              <a:t>客户端就可以连接到远程运行</a:t>
            </a:r>
            <a:r>
              <a:rPr lang="en-US" altLang="zh-CN" dirty="0"/>
              <a:t>Telnet</a:t>
            </a:r>
            <a:r>
              <a:rPr lang="zh-CN" altLang="zh-CN" dirty="0"/>
              <a:t>服务的设备（可以是网络设备比如路由器、交换机，也可以是操作系统，比如</a:t>
            </a:r>
            <a:r>
              <a:rPr lang="en-US" altLang="zh-CN" dirty="0"/>
              <a:t>Windows</a:t>
            </a:r>
            <a:r>
              <a:rPr lang="zh-CN" altLang="zh-CN" dirty="0"/>
              <a:t>或</a:t>
            </a:r>
            <a:r>
              <a:rPr lang="en-US" altLang="zh-CN" dirty="0"/>
              <a:t>Linux</a:t>
            </a:r>
            <a:r>
              <a:rPr lang="zh-CN" altLang="zh-CN" dirty="0"/>
              <a:t>），进行远程管理。</a:t>
            </a:r>
          </a:p>
          <a:p>
            <a:r>
              <a:rPr lang="en-US" altLang="zh-CN" dirty="0"/>
              <a:t>TELNET</a:t>
            </a:r>
            <a:r>
              <a:rPr lang="zh-CN" altLang="zh-CN" dirty="0"/>
              <a:t>能将用户的键盘指令传到远地主机，同时也能将远地主机的输出通过</a:t>
            </a:r>
            <a:r>
              <a:rPr lang="en-US" altLang="zh-CN" dirty="0"/>
              <a:t>TCP</a:t>
            </a:r>
            <a:r>
              <a:rPr lang="zh-CN" altLang="zh-CN" dirty="0"/>
              <a:t>连接返回到用户屏幕。这种服务是透明的，因为用户感觉到好像键盘和显示器是直接连在远地主机上。因此，</a:t>
            </a:r>
            <a:r>
              <a:rPr lang="en-US" altLang="zh-CN" dirty="0"/>
              <a:t>TELNET</a:t>
            </a:r>
            <a:r>
              <a:rPr lang="zh-CN" altLang="zh-CN" dirty="0"/>
              <a:t>又称为终端仿真协议。</a:t>
            </a:r>
          </a:p>
          <a:p>
            <a:r>
              <a:rPr lang="en-US" altLang="zh-CN" dirty="0"/>
              <a:t>TELNET</a:t>
            </a:r>
            <a:r>
              <a:rPr lang="zh-CN" altLang="zh-CN" dirty="0"/>
              <a:t>并不复杂，以前应用得很多。现在由于操作系统（</a:t>
            </a:r>
            <a:r>
              <a:rPr lang="en-US" altLang="zh-CN" dirty="0"/>
              <a:t>Windows</a:t>
            </a:r>
            <a:r>
              <a:rPr lang="zh-CN" altLang="zh-CN" dirty="0"/>
              <a:t>和</a:t>
            </a:r>
            <a:r>
              <a:rPr lang="en-US" altLang="zh-CN" dirty="0"/>
              <a:t>Linux</a:t>
            </a:r>
            <a:r>
              <a:rPr lang="zh-CN" altLang="zh-CN" dirty="0"/>
              <a:t>）功能越来越强，用户己较少使用</a:t>
            </a:r>
            <a:r>
              <a:rPr lang="en-US" altLang="zh-CN" dirty="0"/>
              <a:t>TELNET</a:t>
            </a:r>
            <a:r>
              <a:rPr lang="zh-CN" altLang="zh-CN" dirty="0"/>
              <a:t>了。不过配置</a:t>
            </a:r>
            <a:r>
              <a:rPr lang="en-US" altLang="zh-CN" dirty="0"/>
              <a:t>Linux</a:t>
            </a:r>
            <a:r>
              <a:rPr lang="zh-CN" altLang="zh-CN" dirty="0"/>
              <a:t>服务器和网络设备还是需要</a:t>
            </a:r>
            <a:r>
              <a:rPr lang="en-US" altLang="zh-CN" dirty="0"/>
              <a:t>TELNET</a:t>
            </a:r>
            <a:r>
              <a:rPr lang="zh-CN" altLang="zh-CN" dirty="0"/>
              <a:t>来实现远程管理和配置</a:t>
            </a:r>
            <a:endParaRPr lang="zh-CN" altLang="en-US" dirty="0"/>
          </a:p>
        </p:txBody>
      </p:sp>
    </p:spTree>
    <p:extLst>
      <p:ext uri="{BB962C8B-B14F-4D97-AF65-F5344CB8AC3E}">
        <p14:creationId xmlns:p14="http://schemas.microsoft.com/office/powerpoint/2010/main" val="382380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9.3.1Telnet</a:t>
            </a:r>
            <a:r>
              <a:rPr lang="zh-CN" altLang="zh-CN"/>
              <a:t>协议工作方式</a:t>
            </a:r>
          </a:p>
        </p:txBody>
      </p:sp>
      <p:sp>
        <p:nvSpPr>
          <p:cNvPr id="3" name="内容占位符 2"/>
          <p:cNvSpPr>
            <a:spLocks noGrp="1"/>
          </p:cNvSpPr>
          <p:nvPr>
            <p:ph idx="1"/>
          </p:nvPr>
        </p:nvSpPr>
        <p:spPr>
          <a:xfrm>
            <a:off x="323528" y="759829"/>
            <a:ext cx="8229600" cy="5256584"/>
          </a:xfrm>
        </p:spPr>
        <p:txBody>
          <a:bodyPr>
            <a:normAutofit/>
          </a:bodyPr>
          <a:lstStyle/>
          <a:p>
            <a:r>
              <a:rPr lang="en-US" altLang="zh-CN" sz="1600" dirty="0"/>
              <a:t>TELNET</a:t>
            </a:r>
            <a:r>
              <a:rPr lang="zh-CN" altLang="zh-CN" sz="1600" dirty="0"/>
              <a:t>也使用客户端</a:t>
            </a:r>
            <a:r>
              <a:rPr lang="en-US" altLang="zh-CN" sz="1600" dirty="0"/>
              <a:t>-</a:t>
            </a:r>
            <a:r>
              <a:rPr lang="zh-CN" altLang="zh-CN" sz="1600" dirty="0"/>
              <a:t>服务端方式。在本地系统运行</a:t>
            </a:r>
            <a:r>
              <a:rPr lang="en-US" altLang="zh-CN" sz="1600" dirty="0"/>
              <a:t>TELNET</a:t>
            </a:r>
            <a:r>
              <a:rPr lang="zh-CN" altLang="zh-CN" sz="1600" dirty="0"/>
              <a:t>客户进程，而在远地主机则运行</a:t>
            </a:r>
            <a:r>
              <a:rPr lang="en-US" altLang="zh-CN" sz="1600" dirty="0"/>
              <a:t>TELNET</a:t>
            </a:r>
            <a:r>
              <a:rPr lang="zh-CN" altLang="zh-CN" sz="1600" dirty="0"/>
              <a:t>服务器进程。服务器中的主进程等待新的请求，并产生从属进程来处理每一个连接。</a:t>
            </a:r>
          </a:p>
          <a:p>
            <a:r>
              <a:rPr lang="en-US" altLang="zh-CN" sz="1600" dirty="0"/>
              <a:t>TELNET</a:t>
            </a:r>
            <a:r>
              <a:rPr lang="zh-CN" altLang="zh-CN" sz="1600" dirty="0"/>
              <a:t>能够适应许多计算机和操作系统的差异。例如，对于文本中一行的结束，有的系统使用</a:t>
            </a:r>
            <a:r>
              <a:rPr lang="en-US" altLang="zh-CN" sz="1600" dirty="0"/>
              <a:t>ASCII</a:t>
            </a:r>
            <a:r>
              <a:rPr lang="zh-CN" altLang="zh-CN" sz="1600" dirty="0"/>
              <a:t>码的回车（</a:t>
            </a:r>
            <a:r>
              <a:rPr lang="en-US" altLang="zh-CN" sz="1600" dirty="0"/>
              <a:t>CR</a:t>
            </a:r>
            <a:r>
              <a:rPr lang="zh-CN" altLang="zh-CN" sz="1600" dirty="0"/>
              <a:t>），有的系统使用换行（</a:t>
            </a:r>
            <a:r>
              <a:rPr lang="en-US" altLang="zh-CN" sz="1600" dirty="0"/>
              <a:t>LF</a:t>
            </a:r>
            <a:r>
              <a:rPr lang="zh-CN" altLang="zh-CN" sz="1600" dirty="0"/>
              <a:t>）</a:t>
            </a:r>
            <a:r>
              <a:rPr lang="zh-CN" altLang="en-US" sz="1600" dirty="0"/>
              <a:t>。</a:t>
            </a:r>
            <a:r>
              <a:rPr lang="zh-CN" altLang="zh-CN" sz="1600" dirty="0"/>
              <a:t>还有的系统使用两个字符，回车</a:t>
            </a:r>
            <a:r>
              <a:rPr lang="en-US" altLang="zh-CN" sz="1600" dirty="0"/>
              <a:t>-</a:t>
            </a:r>
            <a:r>
              <a:rPr lang="zh-CN" altLang="zh-CN" sz="1600" dirty="0"/>
              <a:t>换行（</a:t>
            </a:r>
            <a:r>
              <a:rPr lang="en-US" altLang="zh-CN" sz="1600" dirty="0"/>
              <a:t>CR-LF</a:t>
            </a:r>
            <a:r>
              <a:rPr lang="zh-CN" altLang="zh-CN" sz="1600" dirty="0"/>
              <a:t>）。又如，在中断一个程序时，许多系统使用</a:t>
            </a:r>
            <a:r>
              <a:rPr lang="en-US" altLang="zh-CN" sz="1600" dirty="0"/>
              <a:t>Control-C</a:t>
            </a:r>
            <a:r>
              <a:rPr lang="zh-CN" altLang="zh-CN" sz="1600" dirty="0"/>
              <a:t>，但也有系统使用</a:t>
            </a:r>
            <a:r>
              <a:rPr lang="en-US" altLang="zh-CN" sz="1600" dirty="0"/>
              <a:t>ESC</a:t>
            </a:r>
            <a:r>
              <a:rPr lang="zh-CN" altLang="zh-CN" sz="1600" dirty="0"/>
              <a:t>按键。</a:t>
            </a:r>
            <a:endParaRPr lang="en-US" altLang="zh-CN" sz="1600" dirty="0"/>
          </a:p>
          <a:p>
            <a:r>
              <a:rPr lang="en-US" altLang="zh-CN" sz="1600" dirty="0"/>
              <a:t>TELNET</a:t>
            </a:r>
            <a:r>
              <a:rPr lang="zh-CN" altLang="zh-CN" sz="1600" dirty="0"/>
              <a:t>定义了数据和命令应怎样通过网络。这些定义就是所谓的网络虚拟终端</a:t>
            </a:r>
            <a:r>
              <a:rPr lang="en-US" altLang="zh-CN" sz="1600" dirty="0"/>
              <a:t>NVT</a:t>
            </a:r>
            <a:r>
              <a:rPr lang="zh-CN" altLang="zh-CN" sz="1600" dirty="0"/>
              <a:t>（</a:t>
            </a:r>
            <a:r>
              <a:rPr lang="en-US" altLang="zh-CN" sz="1600" dirty="0"/>
              <a:t>Network Virtual Terminal</a:t>
            </a:r>
            <a:r>
              <a:rPr lang="zh-CN" altLang="zh-CN" sz="1600" dirty="0"/>
              <a:t>），还有的系统使用两个字符，回车</a:t>
            </a:r>
            <a:r>
              <a:rPr lang="en-US" altLang="zh-CN" sz="1600" dirty="0"/>
              <a:t>-</a:t>
            </a:r>
            <a:r>
              <a:rPr lang="zh-CN" altLang="zh-CN" sz="1600" dirty="0"/>
              <a:t>换行（</a:t>
            </a:r>
            <a:r>
              <a:rPr lang="en-US" altLang="zh-CN" sz="1600" dirty="0"/>
              <a:t>CR-LF</a:t>
            </a:r>
            <a:r>
              <a:rPr lang="zh-CN" altLang="zh-CN" sz="1600" dirty="0"/>
              <a:t>）。</a:t>
            </a:r>
            <a:endParaRPr lang="zh-CN" altLang="en-US" sz="16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437112"/>
            <a:ext cx="6264696" cy="2115222"/>
          </a:xfrm>
          <a:prstGeom prst="rect">
            <a:avLst/>
          </a:prstGeom>
          <a:noFill/>
          <a:ln>
            <a:noFill/>
          </a:ln>
        </p:spPr>
      </p:pic>
    </p:spTree>
    <p:extLst>
      <p:ext uri="{BB962C8B-B14F-4D97-AF65-F5344CB8AC3E}">
        <p14:creationId xmlns:p14="http://schemas.microsoft.com/office/powerpoint/2010/main" val="259978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9.3.2</a:t>
            </a:r>
            <a:r>
              <a:rPr lang="zh-CN" altLang="zh-CN"/>
              <a:t>实战：</a:t>
            </a:r>
            <a:r>
              <a:rPr lang="en-US" altLang="zh-CN"/>
              <a:t>telnet</a:t>
            </a:r>
            <a:r>
              <a:rPr lang="zh-CN" altLang="zh-CN"/>
              <a:t>管理</a:t>
            </a:r>
            <a:r>
              <a:rPr lang="en-US" altLang="zh-CN"/>
              <a:t>Windows</a:t>
            </a:r>
            <a:r>
              <a:rPr lang="zh-CN" altLang="zh-CN"/>
              <a:t>系统</a:t>
            </a:r>
          </a:p>
        </p:txBody>
      </p:sp>
      <p:sp>
        <p:nvSpPr>
          <p:cNvPr id="3" name="内容占位符 2"/>
          <p:cNvSpPr>
            <a:spLocks noGrp="1"/>
          </p:cNvSpPr>
          <p:nvPr>
            <p:ph idx="1"/>
          </p:nvPr>
        </p:nvSpPr>
        <p:spPr>
          <a:xfrm>
            <a:off x="251520" y="764704"/>
            <a:ext cx="8229600" cy="4525963"/>
          </a:xfrm>
        </p:spPr>
        <p:txBody>
          <a:bodyPr/>
          <a:lstStyle/>
          <a:p>
            <a:r>
              <a:rPr lang="zh-CN" altLang="en-US" dirty="0"/>
              <a:t>（</a:t>
            </a:r>
            <a:r>
              <a:rPr lang="en-US" altLang="zh-CN" dirty="0"/>
              <a:t>1</a:t>
            </a:r>
            <a:r>
              <a:rPr lang="zh-CN" altLang="en-US" dirty="0"/>
              <a:t>）开启</a:t>
            </a:r>
            <a:r>
              <a:rPr lang="en-US" altLang="zh-CN" dirty="0"/>
              <a:t>telnet</a:t>
            </a:r>
            <a:r>
              <a:rPr lang="zh-CN" altLang="en-US" dirty="0"/>
              <a:t>服务</a:t>
            </a:r>
            <a:endParaRPr lang="en-US" altLang="zh-CN" dirty="0"/>
          </a:p>
          <a:p>
            <a:r>
              <a:rPr lang="zh-CN" altLang="en-US" dirty="0"/>
              <a:t>（</a:t>
            </a:r>
            <a:r>
              <a:rPr lang="en-US" altLang="zh-CN" dirty="0"/>
              <a:t>2</a:t>
            </a:r>
            <a:r>
              <a:rPr lang="zh-CN" altLang="en-US" dirty="0"/>
              <a:t>）在客户端</a:t>
            </a:r>
            <a:r>
              <a:rPr lang="en-US" altLang="zh-CN" dirty="0"/>
              <a:t>telnet</a:t>
            </a:r>
            <a:r>
              <a:rPr lang="zh-CN" altLang="en-US" dirty="0"/>
              <a:t>服务器</a:t>
            </a:r>
            <a:endParaRPr lang="en-US" altLang="zh-CN" dirty="0"/>
          </a:p>
          <a:p>
            <a:endParaRPr lang="en-US" altLang="zh-CN" dirty="0"/>
          </a:p>
          <a:p>
            <a:endParaRPr lang="zh-CN" altLang="en-US" dirty="0"/>
          </a:p>
        </p:txBody>
      </p:sp>
      <p:pic>
        <p:nvPicPr>
          <p:cNvPr id="4" name="图片 3"/>
          <p:cNvPicPr/>
          <p:nvPr/>
        </p:nvPicPr>
        <p:blipFill>
          <a:blip r:embed="rId2"/>
          <a:stretch>
            <a:fillRect/>
          </a:stretch>
        </p:blipFill>
        <p:spPr>
          <a:xfrm>
            <a:off x="107504" y="2204864"/>
            <a:ext cx="4752528" cy="4298677"/>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247456" y="1844824"/>
            <a:ext cx="4896544" cy="5013176"/>
          </a:xfrm>
          <a:prstGeom prst="rect">
            <a:avLst/>
          </a:prstGeom>
          <a:noFill/>
          <a:ln>
            <a:noFill/>
          </a:ln>
        </p:spPr>
      </p:pic>
    </p:spTree>
    <p:extLst>
      <p:ext uri="{BB962C8B-B14F-4D97-AF65-F5344CB8AC3E}">
        <p14:creationId xmlns:p14="http://schemas.microsoft.com/office/powerpoint/2010/main" val="705339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9.3.3</a:t>
            </a:r>
            <a:r>
              <a:rPr lang="zh-CN" altLang="zh-CN" dirty="0"/>
              <a:t>实战：</a:t>
            </a:r>
            <a:r>
              <a:rPr lang="en-US" altLang="zh-CN" dirty="0"/>
              <a:t>telnet</a:t>
            </a:r>
            <a:r>
              <a:rPr lang="zh-CN" altLang="zh-CN" dirty="0"/>
              <a:t>管理网络设备</a:t>
            </a:r>
            <a:endParaRPr lang="zh-CN" altLang="en-US" dirty="0"/>
          </a:p>
        </p:txBody>
      </p:sp>
      <p:sp>
        <p:nvSpPr>
          <p:cNvPr id="3" name="内容占位符 2"/>
          <p:cNvSpPr>
            <a:spLocks noGrp="1"/>
          </p:cNvSpPr>
          <p:nvPr>
            <p:ph idx="1"/>
          </p:nvPr>
        </p:nvSpPr>
        <p:spPr>
          <a:xfrm>
            <a:off x="323528" y="908720"/>
            <a:ext cx="8229600" cy="5616624"/>
          </a:xfrm>
        </p:spPr>
        <p:txBody>
          <a:bodyPr>
            <a:normAutofit fontScale="85000" lnSpcReduction="20000"/>
          </a:bodyPr>
          <a:lstStyle/>
          <a:p>
            <a:r>
              <a:rPr lang="zh-CN" altLang="zh-CN" dirty="0"/>
              <a:t>在</a:t>
            </a:r>
            <a:r>
              <a:rPr lang="en-US" altLang="zh-CN" dirty="0"/>
              <a:t>R1</a:t>
            </a:r>
            <a:r>
              <a:rPr lang="zh-CN" altLang="zh-CN" dirty="0"/>
              <a:t>路由器上配置</a:t>
            </a:r>
            <a:r>
              <a:rPr lang="en-US" altLang="zh-CN" dirty="0"/>
              <a:t>telnet</a:t>
            </a:r>
            <a:r>
              <a:rPr lang="zh-CN" altLang="zh-CN" dirty="0"/>
              <a:t>虚拟接口，设置</a:t>
            </a:r>
            <a:r>
              <a:rPr lang="en-US" altLang="zh-CN" dirty="0"/>
              <a:t>telnet</a:t>
            </a:r>
            <a:r>
              <a:rPr lang="zh-CN" altLang="zh-CN" dirty="0"/>
              <a:t>密码和</a:t>
            </a:r>
            <a:r>
              <a:rPr lang="en-US" altLang="zh-CN" dirty="0"/>
              <a:t>enable</a:t>
            </a:r>
            <a:r>
              <a:rPr lang="zh-CN" altLang="zh-CN" dirty="0"/>
              <a:t>密码。</a:t>
            </a:r>
          </a:p>
          <a:p>
            <a:pPr lvl="1"/>
            <a:r>
              <a:rPr lang="en-US" altLang="zh-CN" dirty="0" err="1"/>
              <a:t>Router#config</a:t>
            </a:r>
            <a:r>
              <a:rPr lang="en-US" altLang="zh-CN" dirty="0"/>
              <a:t> t                                            --</a:t>
            </a:r>
            <a:r>
              <a:rPr lang="zh-CN" altLang="zh-CN" dirty="0"/>
              <a:t>进入全局配置模式</a:t>
            </a:r>
          </a:p>
          <a:p>
            <a:pPr lvl="1"/>
            <a:r>
              <a:rPr lang="en-US" altLang="zh-CN" dirty="0"/>
              <a:t>Enter configuration commands, one per line.  End with CNTL/Z.</a:t>
            </a:r>
            <a:endParaRPr lang="zh-CN" altLang="zh-CN" dirty="0"/>
          </a:p>
          <a:p>
            <a:pPr lvl="1"/>
            <a:r>
              <a:rPr lang="en-US" altLang="zh-CN" dirty="0"/>
              <a:t>Router</a:t>
            </a:r>
            <a:r>
              <a:rPr lang="zh-CN" altLang="zh-CN" dirty="0"/>
              <a:t>（</a:t>
            </a:r>
            <a:r>
              <a:rPr lang="en-US" altLang="zh-CN" dirty="0"/>
              <a:t>config</a:t>
            </a:r>
            <a:r>
              <a:rPr lang="zh-CN" altLang="zh-CN" dirty="0"/>
              <a:t>）</a:t>
            </a:r>
            <a:r>
              <a:rPr lang="en-US" altLang="zh-CN" dirty="0"/>
              <a:t>#line </a:t>
            </a:r>
            <a:r>
              <a:rPr lang="en-US" altLang="zh-CN" dirty="0" err="1"/>
              <a:t>vty</a:t>
            </a:r>
            <a:r>
              <a:rPr lang="en-US" altLang="zh-CN" dirty="0"/>
              <a:t> 0 ?                                  --</a:t>
            </a:r>
            <a:r>
              <a:rPr lang="zh-CN" altLang="zh-CN" dirty="0"/>
              <a:t>查看</a:t>
            </a:r>
            <a:r>
              <a:rPr lang="en-US" altLang="zh-CN" dirty="0"/>
              <a:t>telnet</a:t>
            </a:r>
            <a:r>
              <a:rPr lang="zh-CN" altLang="zh-CN" dirty="0"/>
              <a:t>虚拟接口数量</a:t>
            </a:r>
          </a:p>
          <a:p>
            <a:pPr lvl="1"/>
            <a:r>
              <a:rPr lang="en-US" altLang="zh-CN" dirty="0"/>
              <a:t>  &lt;1-871&gt;  Last Line number</a:t>
            </a:r>
            <a:endParaRPr lang="zh-CN" altLang="zh-CN" dirty="0"/>
          </a:p>
          <a:p>
            <a:pPr lvl="1"/>
            <a:r>
              <a:rPr lang="en-US" altLang="zh-CN" dirty="0"/>
              <a:t>  &lt;</a:t>
            </a:r>
            <a:r>
              <a:rPr lang="en-US" altLang="zh-CN" dirty="0" err="1"/>
              <a:t>cr</a:t>
            </a:r>
            <a:r>
              <a:rPr lang="en-US" altLang="zh-CN" dirty="0"/>
              <a:t>&gt;</a:t>
            </a:r>
            <a:endParaRPr lang="zh-CN" altLang="zh-CN" dirty="0"/>
          </a:p>
          <a:p>
            <a:pPr lvl="1"/>
            <a:r>
              <a:rPr lang="en-US" altLang="zh-CN" dirty="0"/>
              <a:t>Router</a:t>
            </a:r>
            <a:r>
              <a:rPr lang="zh-CN" altLang="zh-CN" dirty="0"/>
              <a:t>（</a:t>
            </a:r>
            <a:r>
              <a:rPr lang="en-US" altLang="zh-CN" dirty="0"/>
              <a:t>config</a:t>
            </a:r>
            <a:r>
              <a:rPr lang="zh-CN" altLang="zh-CN" dirty="0"/>
              <a:t>）</a:t>
            </a:r>
            <a:r>
              <a:rPr lang="en-US" altLang="zh-CN" dirty="0"/>
              <a:t>#line </a:t>
            </a:r>
            <a:r>
              <a:rPr lang="en-US" altLang="zh-CN" dirty="0" err="1"/>
              <a:t>vty</a:t>
            </a:r>
            <a:r>
              <a:rPr lang="en-US" altLang="zh-CN" dirty="0"/>
              <a:t> 0 871                              --</a:t>
            </a:r>
            <a:r>
              <a:rPr lang="zh-CN" altLang="zh-CN" dirty="0"/>
              <a:t>进入虚拟接口配置模式</a:t>
            </a:r>
          </a:p>
          <a:p>
            <a:pPr lvl="1"/>
            <a:r>
              <a:rPr lang="en-US" altLang="zh-CN" dirty="0"/>
              <a:t>Router</a:t>
            </a:r>
            <a:r>
              <a:rPr lang="zh-CN" altLang="zh-CN" dirty="0"/>
              <a:t>（</a:t>
            </a:r>
            <a:r>
              <a:rPr lang="en-US" altLang="zh-CN" dirty="0"/>
              <a:t>config-line</a:t>
            </a:r>
            <a:r>
              <a:rPr lang="zh-CN" altLang="zh-CN" dirty="0"/>
              <a:t>）</a:t>
            </a:r>
            <a:r>
              <a:rPr lang="en-US" altLang="zh-CN" dirty="0"/>
              <a:t>#password 91xueit                        --</a:t>
            </a:r>
            <a:r>
              <a:rPr lang="zh-CN" altLang="zh-CN" dirty="0"/>
              <a:t>设置</a:t>
            </a:r>
            <a:r>
              <a:rPr lang="en-US" altLang="zh-CN" dirty="0"/>
              <a:t>telnet</a:t>
            </a:r>
            <a:r>
              <a:rPr lang="zh-CN" altLang="zh-CN" dirty="0"/>
              <a:t>连接密码</a:t>
            </a:r>
          </a:p>
          <a:p>
            <a:pPr lvl="1"/>
            <a:r>
              <a:rPr lang="en-US" altLang="zh-CN" dirty="0"/>
              <a:t>Router</a:t>
            </a:r>
            <a:r>
              <a:rPr lang="zh-CN" altLang="zh-CN" dirty="0"/>
              <a:t>（</a:t>
            </a:r>
            <a:r>
              <a:rPr lang="en-US" altLang="zh-CN" dirty="0"/>
              <a:t>config-line</a:t>
            </a:r>
            <a:r>
              <a:rPr lang="zh-CN" altLang="zh-CN" dirty="0"/>
              <a:t>）</a:t>
            </a:r>
            <a:r>
              <a:rPr lang="en-US" altLang="zh-CN" dirty="0"/>
              <a:t>#login                                  --</a:t>
            </a:r>
            <a:r>
              <a:rPr lang="zh-CN" altLang="zh-CN" dirty="0"/>
              <a:t>必须登录才能</a:t>
            </a:r>
            <a:r>
              <a:rPr lang="en-US" altLang="zh-CN" dirty="0"/>
              <a:t>telnet</a:t>
            </a:r>
            <a:r>
              <a:rPr lang="zh-CN" altLang="zh-CN" dirty="0"/>
              <a:t>连接</a:t>
            </a:r>
          </a:p>
          <a:p>
            <a:pPr lvl="1"/>
            <a:r>
              <a:rPr lang="en-US" altLang="zh-CN" dirty="0"/>
              <a:t>Router</a:t>
            </a:r>
            <a:r>
              <a:rPr lang="zh-CN" altLang="zh-CN" dirty="0"/>
              <a:t>（</a:t>
            </a:r>
            <a:r>
              <a:rPr lang="en-US" altLang="zh-CN" dirty="0"/>
              <a:t>config-line</a:t>
            </a:r>
            <a:r>
              <a:rPr lang="zh-CN" altLang="zh-CN" dirty="0"/>
              <a:t>）</a:t>
            </a:r>
            <a:r>
              <a:rPr lang="en-US" altLang="zh-CN" dirty="0"/>
              <a:t>#exit                                   --</a:t>
            </a:r>
            <a:r>
              <a:rPr lang="zh-CN" altLang="zh-CN" dirty="0"/>
              <a:t>退出</a:t>
            </a:r>
            <a:r>
              <a:rPr lang="en-US" altLang="zh-CN" dirty="0"/>
              <a:t>telnet</a:t>
            </a:r>
            <a:r>
              <a:rPr lang="zh-CN" altLang="zh-CN" dirty="0"/>
              <a:t>虚拟接口</a:t>
            </a:r>
          </a:p>
          <a:p>
            <a:pPr lvl="1"/>
            <a:r>
              <a:rPr lang="en-US" altLang="zh-CN" dirty="0"/>
              <a:t>Router</a:t>
            </a:r>
            <a:r>
              <a:rPr lang="zh-CN" altLang="zh-CN" dirty="0"/>
              <a:t>（</a:t>
            </a:r>
            <a:r>
              <a:rPr lang="en-US" altLang="zh-CN" dirty="0"/>
              <a:t>config</a:t>
            </a:r>
            <a:r>
              <a:rPr lang="zh-CN" altLang="zh-CN" dirty="0"/>
              <a:t>）</a:t>
            </a:r>
            <a:r>
              <a:rPr lang="en-US" altLang="zh-CN" dirty="0"/>
              <a:t>#enable password 51cto                       --</a:t>
            </a:r>
            <a:r>
              <a:rPr lang="zh-CN" altLang="zh-CN" dirty="0"/>
              <a:t>设置</a:t>
            </a:r>
            <a:r>
              <a:rPr lang="en-US" altLang="zh-CN" dirty="0"/>
              <a:t>enabled</a:t>
            </a:r>
            <a:r>
              <a:rPr lang="zh-CN" altLang="zh-CN" dirty="0"/>
              <a:t>密码</a:t>
            </a:r>
          </a:p>
          <a:p>
            <a:pPr lvl="1"/>
            <a:r>
              <a:rPr lang="en-US" altLang="zh-CN" dirty="0"/>
              <a:t>Router</a:t>
            </a:r>
            <a:r>
              <a:rPr lang="zh-CN" altLang="zh-CN" dirty="0"/>
              <a:t>（</a:t>
            </a:r>
            <a:r>
              <a:rPr lang="en-US" altLang="zh-CN" dirty="0"/>
              <a:t>config</a:t>
            </a:r>
            <a:r>
              <a:rPr lang="zh-CN" altLang="zh-CN" dirty="0"/>
              <a:t>）</a:t>
            </a:r>
            <a:r>
              <a:rPr lang="en-US" altLang="zh-CN" dirty="0"/>
              <a:t>#exit</a:t>
            </a:r>
            <a:endParaRPr lang="zh-CN" altLang="zh-CN" dirty="0"/>
          </a:p>
          <a:p>
            <a:endParaRPr lang="zh-CN" altLang="en-US" dirty="0"/>
          </a:p>
        </p:txBody>
      </p:sp>
    </p:spTree>
    <p:extLst>
      <p:ext uri="{BB962C8B-B14F-4D97-AF65-F5344CB8AC3E}">
        <p14:creationId xmlns:p14="http://schemas.microsoft.com/office/powerpoint/2010/main" val="280972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9.4</a:t>
            </a:r>
            <a:r>
              <a:rPr lang="zh-CN" altLang="zh-CN" dirty="0"/>
              <a:t>远程桌面协议</a:t>
            </a:r>
            <a:r>
              <a:rPr lang="en-US" altLang="zh-CN" dirty="0"/>
              <a:t>RDP1</a:t>
            </a:r>
            <a:endParaRPr lang="zh-CN" altLang="en-US" dirty="0"/>
          </a:p>
        </p:txBody>
      </p:sp>
      <p:sp>
        <p:nvSpPr>
          <p:cNvPr id="3" name="内容占位符 2"/>
          <p:cNvSpPr>
            <a:spLocks noGrp="1"/>
          </p:cNvSpPr>
          <p:nvPr>
            <p:ph idx="1"/>
          </p:nvPr>
        </p:nvSpPr>
        <p:spPr/>
        <p:txBody>
          <a:bodyPr/>
          <a:lstStyle/>
          <a:p>
            <a:r>
              <a:rPr lang="zh-CN" altLang="zh-CN" dirty="0"/>
              <a:t>现在</a:t>
            </a:r>
            <a:r>
              <a:rPr lang="en-US" altLang="zh-CN" dirty="0"/>
              <a:t>Windows</a:t>
            </a:r>
            <a:r>
              <a:rPr lang="zh-CN" altLang="zh-CN" dirty="0"/>
              <a:t>操作系统很少使用</a:t>
            </a:r>
            <a:r>
              <a:rPr lang="en-US" altLang="zh-CN" dirty="0"/>
              <a:t>telnet</a:t>
            </a:r>
            <a:r>
              <a:rPr lang="zh-CN" altLang="zh-CN" dirty="0"/>
              <a:t>进行远程管理了，更多是使用远程桌面进行远程管理。</a:t>
            </a:r>
            <a:r>
              <a:rPr lang="en-US" altLang="zh-CN" dirty="0"/>
              <a:t>Windows</a:t>
            </a:r>
            <a:r>
              <a:rPr lang="zh-CN" altLang="zh-CN" dirty="0"/>
              <a:t>系统启用远程桌面，客户端使用远程桌面客户端（</a:t>
            </a:r>
            <a:r>
              <a:rPr lang="en-US" altLang="zh-CN" dirty="0" err="1"/>
              <a:t>mstsc</a:t>
            </a:r>
            <a:r>
              <a:rPr lang="zh-CN" altLang="zh-CN" dirty="0"/>
              <a:t>）进行连接。它们之间使用</a:t>
            </a:r>
            <a:r>
              <a:rPr lang="en-US" altLang="zh-CN" dirty="0"/>
              <a:t>RDP</a:t>
            </a:r>
            <a:r>
              <a:rPr lang="zh-CN" altLang="zh-CN" dirty="0"/>
              <a:t>协议进行通信，</a:t>
            </a:r>
            <a:r>
              <a:rPr lang="en-US" altLang="zh-CN" dirty="0"/>
              <a:t>RDP</a:t>
            </a:r>
            <a:r>
              <a:rPr lang="zh-CN" altLang="zh-CN" dirty="0"/>
              <a:t>协议默认使用</a:t>
            </a:r>
            <a:r>
              <a:rPr lang="en-US" altLang="zh-CN" dirty="0"/>
              <a:t>TCP</a:t>
            </a:r>
            <a:r>
              <a:rPr lang="zh-CN" altLang="zh-CN" dirty="0"/>
              <a:t>的</a:t>
            </a:r>
            <a:r>
              <a:rPr lang="en-US" altLang="zh-CN" dirty="0"/>
              <a:t>3389</a:t>
            </a:r>
            <a:r>
              <a:rPr lang="zh-CN" altLang="zh-CN" dirty="0"/>
              <a:t>端口。</a:t>
            </a:r>
          </a:p>
          <a:p>
            <a:endParaRPr lang="zh-CN" altLang="en-US" dirty="0"/>
          </a:p>
        </p:txBody>
      </p:sp>
    </p:spTree>
    <p:extLst>
      <p:ext uri="{BB962C8B-B14F-4D97-AF65-F5344CB8AC3E}">
        <p14:creationId xmlns:p14="http://schemas.microsoft.com/office/powerpoint/2010/main" val="1037662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9.4</a:t>
            </a:r>
            <a:r>
              <a:rPr lang="zh-CN" altLang="zh-CN" dirty="0"/>
              <a:t>远程桌面协议</a:t>
            </a:r>
            <a:r>
              <a:rPr lang="en-US" altLang="zh-CN" dirty="0"/>
              <a:t>RDP2</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6984776" cy="5462066"/>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99893" y="615826"/>
            <a:ext cx="5544108" cy="4896544"/>
          </a:xfrm>
          <a:prstGeom prst="rect">
            <a:avLst/>
          </a:prstGeom>
          <a:noFill/>
          <a:ln>
            <a:noFill/>
          </a:ln>
        </p:spPr>
      </p:pic>
    </p:spTree>
    <p:extLst>
      <p:ext uri="{BB962C8B-B14F-4D97-AF65-F5344CB8AC3E}">
        <p14:creationId xmlns:p14="http://schemas.microsoft.com/office/powerpoint/2010/main" val="76387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9.5</a:t>
            </a:r>
            <a:r>
              <a:rPr lang="zh-CN" altLang="zh-CN" dirty="0"/>
              <a:t>超级文本传输协议</a:t>
            </a:r>
            <a:r>
              <a:rPr lang="en-US" altLang="zh-CN" dirty="0"/>
              <a:t>HTTP</a:t>
            </a:r>
            <a:endParaRPr lang="zh-CN" altLang="en-US" dirty="0"/>
          </a:p>
        </p:txBody>
      </p:sp>
      <p:sp>
        <p:nvSpPr>
          <p:cNvPr id="3" name="内容占位符 2"/>
          <p:cNvSpPr>
            <a:spLocks noGrp="1"/>
          </p:cNvSpPr>
          <p:nvPr>
            <p:ph idx="1"/>
          </p:nvPr>
        </p:nvSpPr>
        <p:spPr>
          <a:xfrm>
            <a:off x="395536" y="1124744"/>
            <a:ext cx="8229600" cy="5472608"/>
          </a:xfrm>
        </p:spPr>
        <p:txBody>
          <a:bodyPr>
            <a:normAutofit/>
          </a:bodyPr>
          <a:lstStyle/>
          <a:p>
            <a:r>
              <a:rPr lang="en-US" altLang="zh-CN" b="1" dirty="0"/>
              <a:t>9.5.1</a:t>
            </a:r>
            <a:r>
              <a:rPr lang="zh-CN" altLang="zh-CN" b="1" dirty="0"/>
              <a:t>创建网页</a:t>
            </a:r>
          </a:p>
          <a:p>
            <a:r>
              <a:rPr lang="en-US" altLang="zh-CN" b="1" dirty="0"/>
              <a:t>9.5.2</a:t>
            </a:r>
            <a:r>
              <a:rPr lang="zh-CN" altLang="zh-CN" b="1" dirty="0"/>
              <a:t>统一资源定位符</a:t>
            </a:r>
            <a:r>
              <a:rPr lang="en-US" altLang="zh-CN" b="1" dirty="0"/>
              <a:t>URL</a:t>
            </a:r>
            <a:endParaRPr lang="zh-CN" altLang="zh-CN" b="1" dirty="0"/>
          </a:p>
          <a:p>
            <a:r>
              <a:rPr lang="en-US" altLang="zh-CN" b="1" dirty="0"/>
              <a:t>9.5.3</a:t>
            </a:r>
            <a:r>
              <a:rPr lang="zh-CN" altLang="zh-CN" b="1" dirty="0"/>
              <a:t>绝对路径和相对路径</a:t>
            </a:r>
          </a:p>
          <a:p>
            <a:r>
              <a:rPr lang="en-US" altLang="zh-CN" b="1" dirty="0"/>
              <a:t>9.5.4</a:t>
            </a:r>
            <a:r>
              <a:rPr lang="zh-CN" altLang="zh-CN" b="1" dirty="0"/>
              <a:t>创建</a:t>
            </a:r>
            <a:r>
              <a:rPr lang="en-US" altLang="zh-CN" b="1" dirty="0"/>
              <a:t>Web</a:t>
            </a:r>
            <a:r>
              <a:rPr lang="zh-CN" altLang="zh-CN" b="1" dirty="0"/>
              <a:t>站点</a:t>
            </a:r>
          </a:p>
          <a:p>
            <a:r>
              <a:rPr lang="en-US" altLang="zh-CN" b="1" dirty="0"/>
              <a:t>9.5.5HTTP</a:t>
            </a:r>
            <a:r>
              <a:rPr lang="zh-CN" altLang="zh-CN" b="1" dirty="0"/>
              <a:t>协议版本</a:t>
            </a:r>
          </a:p>
          <a:p>
            <a:r>
              <a:rPr lang="en-US" altLang="zh-CN" b="1" dirty="0"/>
              <a:t>9.5.6HTTP</a:t>
            </a:r>
            <a:r>
              <a:rPr lang="zh-CN" altLang="zh-CN" b="1" dirty="0"/>
              <a:t>请求报文和响应报文</a:t>
            </a:r>
          </a:p>
          <a:p>
            <a:r>
              <a:rPr lang="en-US" altLang="zh-CN" b="1" dirty="0"/>
              <a:t>9.5.7HTTP</a:t>
            </a:r>
            <a:r>
              <a:rPr lang="zh-CN" altLang="zh-CN" b="1" dirty="0"/>
              <a:t>响应报文：</a:t>
            </a:r>
          </a:p>
          <a:p>
            <a:r>
              <a:rPr lang="en-US" altLang="zh-CN" b="1" dirty="0"/>
              <a:t>9.5.8 Cookie</a:t>
            </a:r>
            <a:endParaRPr lang="zh-CN" altLang="zh-CN" b="1" dirty="0"/>
          </a:p>
          <a:p>
            <a:r>
              <a:rPr lang="en-US" altLang="zh-CN" b="1" dirty="0"/>
              <a:t>9.5.9</a:t>
            </a:r>
            <a:r>
              <a:rPr lang="zh-CN" altLang="zh-CN" b="1" dirty="0"/>
              <a:t>通过代理服务器访问网站</a:t>
            </a:r>
          </a:p>
          <a:p>
            <a:endParaRPr lang="zh-CN" altLang="en-US" dirty="0"/>
          </a:p>
        </p:txBody>
      </p:sp>
    </p:spTree>
    <p:extLst>
      <p:ext uri="{BB962C8B-B14F-4D97-AF65-F5344CB8AC3E}">
        <p14:creationId xmlns:p14="http://schemas.microsoft.com/office/powerpoint/2010/main" val="1363741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9.5.1</a:t>
            </a:r>
            <a:r>
              <a:rPr lang="zh-CN" altLang="zh-CN" dirty="0"/>
              <a:t>创建网页</a:t>
            </a:r>
            <a:endParaRPr lang="zh-CN" altLang="en-US" dirty="0"/>
          </a:p>
        </p:txBody>
      </p:sp>
      <p:sp>
        <p:nvSpPr>
          <p:cNvPr id="3" name="内容占位符 2"/>
          <p:cNvSpPr>
            <a:spLocks noGrp="1"/>
          </p:cNvSpPr>
          <p:nvPr>
            <p:ph idx="1"/>
          </p:nvPr>
        </p:nvSpPr>
        <p:spPr>
          <a:xfrm>
            <a:off x="358840" y="764704"/>
            <a:ext cx="8229600" cy="4525963"/>
          </a:xfrm>
        </p:spPr>
        <p:txBody>
          <a:bodyPr>
            <a:normAutofit/>
          </a:bodyPr>
          <a:lstStyle/>
          <a:p>
            <a:r>
              <a:rPr lang="en-US" altLang="zh-CN" sz="1800" dirty="0"/>
              <a:t>HTTP</a:t>
            </a:r>
            <a:r>
              <a:rPr lang="zh-CN" altLang="zh-CN" sz="1800" dirty="0"/>
              <a:t>协议是超级文本传输协议，先看看什么是超级文本。 </a:t>
            </a:r>
          </a:p>
          <a:p>
            <a:r>
              <a:rPr lang="zh-CN" altLang="zh-CN" sz="1800" dirty="0"/>
              <a:t>一个网站通常是由一组网页组成，其中一个网页是首页，通过首页的超链接可以访问到该网站的其他网页，超链接也可以链接到其他网站。</a:t>
            </a:r>
            <a:endParaRPr lang="zh-CN" altLang="en-US" sz="18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3852" y="2276872"/>
            <a:ext cx="8856984" cy="4248472"/>
          </a:xfrm>
          <a:prstGeom prst="rect">
            <a:avLst/>
          </a:prstGeom>
          <a:noFill/>
          <a:ln>
            <a:noFill/>
          </a:ln>
        </p:spPr>
      </p:pic>
    </p:spTree>
    <p:extLst>
      <p:ext uri="{BB962C8B-B14F-4D97-AF65-F5344CB8AC3E}">
        <p14:creationId xmlns:p14="http://schemas.microsoft.com/office/powerpoint/2010/main" val="3330487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HTML</a:t>
            </a:r>
            <a:r>
              <a:rPr lang="zh-CN" altLang="zh-CN" dirty="0"/>
              <a:t>文件结构</a:t>
            </a:r>
            <a:endParaRPr lang="zh-CN" altLang="en-US" dirty="0"/>
          </a:p>
        </p:txBody>
      </p:sp>
      <p:sp>
        <p:nvSpPr>
          <p:cNvPr id="3" name="内容占位符 2"/>
          <p:cNvSpPr>
            <a:spLocks noGrp="1"/>
          </p:cNvSpPr>
          <p:nvPr>
            <p:ph idx="1"/>
          </p:nvPr>
        </p:nvSpPr>
        <p:spPr>
          <a:xfrm>
            <a:off x="283518" y="764704"/>
            <a:ext cx="8229600" cy="4525963"/>
          </a:xfrm>
        </p:spPr>
        <p:txBody>
          <a:bodyPr/>
          <a:lstStyle/>
          <a:p>
            <a:r>
              <a:rPr lang="en-US" altLang="zh-CN" sz="2000" dirty="0"/>
              <a:t>HTML</a:t>
            </a:r>
            <a:r>
              <a:rPr lang="zh-CN" altLang="zh-CN" sz="2000" dirty="0"/>
              <a:t>文件均以</a:t>
            </a:r>
            <a:r>
              <a:rPr lang="en-US" altLang="zh-CN" sz="2000" dirty="0"/>
              <a:t>&lt;html&gt;</a:t>
            </a:r>
            <a:r>
              <a:rPr lang="zh-CN" altLang="zh-CN" sz="2000" dirty="0"/>
              <a:t>标记开始，以</a:t>
            </a:r>
            <a:r>
              <a:rPr lang="en-US" altLang="zh-CN" sz="2000" dirty="0"/>
              <a:t>&lt;/html&gt;</a:t>
            </a:r>
            <a:r>
              <a:rPr lang="zh-CN" altLang="zh-CN" sz="2000" dirty="0"/>
              <a:t>标记结束。</a:t>
            </a:r>
          </a:p>
          <a:p>
            <a:r>
              <a:rPr lang="en-US" altLang="zh-CN" sz="2000" dirty="0"/>
              <a:t>&lt;head&gt;...&lt;/head&gt;</a:t>
            </a:r>
            <a:r>
              <a:rPr lang="zh-CN" altLang="zh-CN" sz="2000" dirty="0"/>
              <a:t>标记之间的内容用于描述页面的头部信息，如页面的标题、作者、摘要、关键词、版权、自动刷新等信息。</a:t>
            </a:r>
          </a:p>
          <a:p>
            <a:r>
              <a:rPr lang="zh-CN" altLang="zh-CN" sz="2000" dirty="0"/>
              <a:t>在</a:t>
            </a:r>
            <a:r>
              <a:rPr lang="en-US" altLang="zh-CN" sz="2000" dirty="0"/>
              <a:t>&lt;body&gt;...&lt;/body&gt;</a:t>
            </a:r>
            <a:r>
              <a:rPr lang="zh-CN" altLang="zh-CN" sz="2000" dirty="0"/>
              <a:t>标记之间的内容为页面的主体内容。</a:t>
            </a:r>
          </a:p>
          <a:p>
            <a:r>
              <a:rPr lang="en-US" altLang="zh-CN" sz="2000" dirty="0"/>
              <a:t>HTML</a:t>
            </a:r>
            <a:r>
              <a:rPr lang="zh-CN" altLang="zh-CN" sz="2000" dirty="0"/>
              <a:t>文件的整体结构及对应的预览效果如图所示。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8712968" cy="2893551"/>
          </a:xfrm>
          <a:prstGeom prst="rect">
            <a:avLst/>
          </a:prstGeom>
          <a:noFill/>
          <a:ln>
            <a:noFill/>
          </a:ln>
        </p:spPr>
      </p:pic>
    </p:spTree>
    <p:extLst>
      <p:ext uri="{BB962C8B-B14F-4D97-AF65-F5344CB8AC3E}">
        <p14:creationId xmlns:p14="http://schemas.microsoft.com/office/powerpoint/2010/main" val="3057395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9.5.2</a:t>
            </a:r>
            <a:r>
              <a:rPr lang="zh-CN" altLang="zh-CN"/>
              <a:t>统一资源定位符</a:t>
            </a:r>
            <a:r>
              <a:rPr lang="en-US" altLang="zh-CN"/>
              <a:t>URL</a:t>
            </a:r>
            <a:endParaRPr lang="zh-CN" altLang="zh-CN"/>
          </a:p>
        </p:txBody>
      </p:sp>
      <p:sp>
        <p:nvSpPr>
          <p:cNvPr id="3" name="内容占位符 2"/>
          <p:cNvSpPr>
            <a:spLocks noGrp="1"/>
          </p:cNvSpPr>
          <p:nvPr>
            <p:ph idx="1"/>
          </p:nvPr>
        </p:nvSpPr>
        <p:spPr>
          <a:xfrm>
            <a:off x="395536" y="1124744"/>
            <a:ext cx="8229600" cy="5328592"/>
          </a:xfrm>
        </p:spPr>
        <p:txBody>
          <a:bodyPr>
            <a:normAutofit/>
          </a:bodyPr>
          <a:lstStyle/>
          <a:p>
            <a:r>
              <a:rPr lang="zh-CN" altLang="zh-CN" dirty="0"/>
              <a:t>统一资源定位符</a:t>
            </a:r>
            <a:r>
              <a:rPr lang="en-US" altLang="zh-CN" dirty="0"/>
              <a:t>URL</a:t>
            </a:r>
            <a:r>
              <a:rPr lang="zh-CN" altLang="zh-CN" dirty="0"/>
              <a:t>（</a:t>
            </a:r>
            <a:r>
              <a:rPr lang="en-US" altLang="zh-CN" dirty="0"/>
              <a:t>Uniform </a:t>
            </a:r>
            <a:r>
              <a:rPr lang="en-US" altLang="zh-CN" dirty="0" err="1"/>
              <a:t>Resoure</a:t>
            </a:r>
            <a:r>
              <a:rPr lang="en-US" altLang="zh-CN" dirty="0"/>
              <a:t> Locator</a:t>
            </a:r>
            <a:r>
              <a:rPr lang="zh-CN" altLang="zh-CN" dirty="0"/>
              <a:t>）是用来表示从因特网上得到的资源位置和访问这些资源的方法。</a:t>
            </a:r>
            <a:r>
              <a:rPr lang="en-US" altLang="zh-CN" dirty="0"/>
              <a:t>URL</a:t>
            </a:r>
            <a:r>
              <a:rPr lang="zh-CN" altLang="zh-CN" dirty="0"/>
              <a:t>给资源的位置提供一种抽象的识别方法，并用这种方法给资源定位。只要能够对资源定位，系统就可以对资源进行各种操作，如存取、更新、替换和查找其属性。</a:t>
            </a:r>
          </a:p>
          <a:p>
            <a:r>
              <a:rPr lang="en-US" altLang="zh-CN" dirty="0"/>
              <a:t>URL</a:t>
            </a:r>
            <a:r>
              <a:rPr lang="zh-CN" altLang="zh-CN" dirty="0"/>
              <a:t>是与因特网相连的机器上的任何可访问对象的一个指针。由于访问不同对象所使用的协议不同，所以</a:t>
            </a:r>
            <a:r>
              <a:rPr lang="en-US" altLang="zh-CN" dirty="0"/>
              <a:t>URL</a:t>
            </a:r>
            <a:r>
              <a:rPr lang="zh-CN" altLang="zh-CN" dirty="0"/>
              <a:t>还指出读取某个对象时所使用的协议。</a:t>
            </a:r>
            <a:r>
              <a:rPr lang="en-US" altLang="zh-CN" dirty="0"/>
              <a:t>URL</a:t>
            </a:r>
            <a:r>
              <a:rPr lang="zh-CN" altLang="zh-CN" dirty="0"/>
              <a:t>的一般形式由以下四个部分组成：</a:t>
            </a:r>
          </a:p>
          <a:p>
            <a:pPr marL="0" indent="0" algn="ctr">
              <a:buNone/>
            </a:pPr>
            <a:r>
              <a:rPr lang="en-US" altLang="zh-CN" dirty="0"/>
              <a:t>&lt;</a:t>
            </a:r>
            <a:r>
              <a:rPr lang="zh-CN" altLang="zh-CN" dirty="0"/>
              <a:t>协议</a:t>
            </a:r>
            <a:r>
              <a:rPr lang="en-US" altLang="zh-CN" dirty="0"/>
              <a:t>&gt;://&lt;</a:t>
            </a:r>
            <a:r>
              <a:rPr lang="zh-CN" altLang="zh-CN" dirty="0"/>
              <a:t>主机</a:t>
            </a:r>
            <a:r>
              <a:rPr lang="en-US" altLang="zh-CN" dirty="0"/>
              <a:t>&gt;:&lt;</a:t>
            </a:r>
            <a:r>
              <a:rPr lang="zh-CN" altLang="zh-CN" dirty="0"/>
              <a:t>端口</a:t>
            </a:r>
            <a:r>
              <a:rPr lang="en-US" altLang="zh-CN" dirty="0"/>
              <a:t>&gt;/&lt;</a:t>
            </a:r>
            <a:r>
              <a:rPr lang="zh-CN" altLang="zh-CN" dirty="0"/>
              <a:t>路径</a:t>
            </a:r>
            <a:r>
              <a:rPr lang="en-US" altLang="zh-CN" dirty="0"/>
              <a:t>&gt;</a:t>
            </a:r>
            <a:endParaRPr lang="zh-CN" altLang="zh-CN" dirty="0"/>
          </a:p>
          <a:p>
            <a:endParaRPr lang="zh-CN" altLang="en-US" dirty="0"/>
          </a:p>
        </p:txBody>
      </p:sp>
    </p:spTree>
    <p:extLst>
      <p:ext uri="{BB962C8B-B14F-4D97-AF65-F5344CB8AC3E}">
        <p14:creationId xmlns:p14="http://schemas.microsoft.com/office/powerpoint/2010/main" val="339246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a:t>
            </a:r>
            <a:r>
              <a:rPr lang="zh-CN" altLang="zh-CN" dirty="0"/>
              <a:t>域名系统</a:t>
            </a:r>
            <a:r>
              <a:rPr lang="en-US" altLang="zh-CN" dirty="0"/>
              <a:t>DNS</a:t>
            </a:r>
            <a:endParaRPr lang="zh-CN" altLang="zh-CN" dirty="0"/>
          </a:p>
        </p:txBody>
      </p:sp>
      <p:sp>
        <p:nvSpPr>
          <p:cNvPr id="3" name="内容占位符 2"/>
          <p:cNvSpPr>
            <a:spLocks noGrp="1"/>
          </p:cNvSpPr>
          <p:nvPr>
            <p:ph idx="1"/>
          </p:nvPr>
        </p:nvSpPr>
        <p:spPr>
          <a:xfrm>
            <a:off x="323528" y="908720"/>
            <a:ext cx="8229600" cy="5544616"/>
          </a:xfrm>
        </p:spPr>
        <p:txBody>
          <a:bodyPr>
            <a:normAutofit/>
          </a:bodyPr>
          <a:lstStyle/>
          <a:p>
            <a:r>
              <a:rPr lang="en-US" altLang="zh-CN" b="1" dirty="0"/>
              <a:t>9.1.1</a:t>
            </a:r>
            <a:r>
              <a:rPr lang="zh-CN" altLang="zh-CN" b="1" dirty="0"/>
              <a:t>什么是域名</a:t>
            </a:r>
            <a:endParaRPr lang="en-US" altLang="zh-CN" b="1" dirty="0"/>
          </a:p>
          <a:p>
            <a:r>
              <a:rPr lang="en-US" altLang="zh-CN" b="1" dirty="0"/>
              <a:t>9.1.2</a:t>
            </a:r>
            <a:r>
              <a:rPr lang="zh-CN" altLang="zh-CN" b="1" dirty="0"/>
              <a:t>域名的结构</a:t>
            </a:r>
            <a:endParaRPr lang="en-US" altLang="zh-CN" b="1" dirty="0"/>
          </a:p>
          <a:p>
            <a:r>
              <a:rPr lang="en-US" altLang="zh-CN" b="1" dirty="0"/>
              <a:t>9.1.3Internet</a:t>
            </a:r>
            <a:r>
              <a:rPr lang="zh-CN" altLang="zh-CN" b="1" dirty="0"/>
              <a:t>中的域名服务器</a:t>
            </a:r>
          </a:p>
          <a:p>
            <a:r>
              <a:rPr lang="en-US" altLang="zh-CN" b="1" dirty="0"/>
              <a:t>9.1.4</a:t>
            </a:r>
            <a:r>
              <a:rPr lang="zh-CN" altLang="zh-CN" b="1" dirty="0"/>
              <a:t>域名解析过程</a:t>
            </a:r>
          </a:p>
          <a:p>
            <a:r>
              <a:rPr lang="en-US" altLang="zh-CN" b="1" dirty="0"/>
              <a:t>9.1.5</a:t>
            </a:r>
            <a:r>
              <a:rPr lang="zh-CN" altLang="zh-CN" b="1" dirty="0"/>
              <a:t>实战</a:t>
            </a:r>
            <a:r>
              <a:rPr lang="en-US" altLang="zh-CN" b="1" dirty="0"/>
              <a:t>1</a:t>
            </a:r>
            <a:r>
              <a:rPr lang="zh-CN" altLang="zh-CN" b="1" dirty="0"/>
              <a:t>：搭建企业内网的</a:t>
            </a:r>
            <a:r>
              <a:rPr lang="en-US" altLang="zh-CN" b="1" dirty="0"/>
              <a:t>DNS</a:t>
            </a:r>
            <a:r>
              <a:rPr lang="zh-CN" altLang="zh-CN" b="1" dirty="0"/>
              <a:t>服务</a:t>
            </a:r>
          </a:p>
          <a:p>
            <a:r>
              <a:rPr lang="en-US" altLang="zh-CN" b="1" dirty="0"/>
              <a:t>9.1.6</a:t>
            </a:r>
            <a:r>
              <a:rPr lang="zh-CN" altLang="zh-CN" b="1" dirty="0"/>
              <a:t>实战</a:t>
            </a:r>
            <a:r>
              <a:rPr lang="en-US" altLang="zh-CN" b="1" dirty="0"/>
              <a:t>2</a:t>
            </a:r>
            <a:r>
              <a:rPr lang="zh-CN" altLang="zh-CN" b="1" dirty="0"/>
              <a:t>：测试域名解析</a:t>
            </a:r>
          </a:p>
          <a:p>
            <a:r>
              <a:rPr lang="en-US" altLang="zh-CN" b="1" dirty="0"/>
              <a:t>9.1.7</a:t>
            </a:r>
            <a:r>
              <a:rPr lang="zh-CN" altLang="zh-CN" b="1" dirty="0"/>
              <a:t>实战</a:t>
            </a:r>
            <a:r>
              <a:rPr lang="en-US" altLang="zh-CN" b="1" dirty="0"/>
              <a:t>3</a:t>
            </a:r>
            <a:r>
              <a:rPr lang="zh-CN" altLang="zh-CN" b="1" dirty="0"/>
              <a:t>：抓包分析域名解析的过程</a:t>
            </a:r>
          </a:p>
          <a:p>
            <a:endParaRPr lang="zh-CN" altLang="zh-CN" b="1" dirty="0"/>
          </a:p>
          <a:p>
            <a:endParaRPr lang="zh-CN" altLang="zh-CN" b="1" dirty="0"/>
          </a:p>
          <a:p>
            <a:endParaRPr lang="zh-CN" altLang="en-US" dirty="0"/>
          </a:p>
        </p:txBody>
      </p:sp>
    </p:spTree>
    <p:extLst>
      <p:ext uri="{BB962C8B-B14F-4D97-AF65-F5344CB8AC3E}">
        <p14:creationId xmlns:p14="http://schemas.microsoft.com/office/powerpoint/2010/main" val="3274052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下面</a:t>
            </a:r>
            <a:r>
              <a:rPr lang="zh-CN" altLang="en-US" dirty="0"/>
              <a:t>是</a:t>
            </a:r>
            <a:r>
              <a:rPr lang="zh-CN" altLang="zh-CN" dirty="0"/>
              <a:t>使用得最多的两种</a:t>
            </a:r>
            <a:r>
              <a:rPr lang="en-US" altLang="zh-CN" dirty="0"/>
              <a:t>URL</a:t>
            </a:r>
            <a:endParaRPr lang="zh-CN" altLang="en-US" dirty="0"/>
          </a:p>
        </p:txBody>
      </p:sp>
      <p:sp>
        <p:nvSpPr>
          <p:cNvPr id="3" name="内容占位符 2"/>
          <p:cNvSpPr>
            <a:spLocks noGrp="1"/>
          </p:cNvSpPr>
          <p:nvPr>
            <p:ph idx="1"/>
          </p:nvPr>
        </p:nvSpPr>
        <p:spPr>
          <a:xfrm>
            <a:off x="261864" y="980728"/>
            <a:ext cx="8640960" cy="5616624"/>
          </a:xfrm>
        </p:spPr>
        <p:txBody>
          <a:bodyPr>
            <a:normAutofit lnSpcReduction="10000"/>
          </a:bodyPr>
          <a:lstStyle/>
          <a:p>
            <a:r>
              <a:rPr lang="zh-CN" altLang="zh-CN" dirty="0"/>
              <a:t>（</a:t>
            </a:r>
            <a:r>
              <a:rPr lang="en-US" altLang="zh-CN" dirty="0"/>
              <a:t>1</a:t>
            </a:r>
            <a:r>
              <a:rPr lang="zh-CN" altLang="zh-CN" dirty="0"/>
              <a:t>）</a:t>
            </a:r>
            <a:r>
              <a:rPr lang="en-US" altLang="zh-CN" dirty="0"/>
              <a:t>HTTP</a:t>
            </a:r>
            <a:r>
              <a:rPr lang="zh-CN" altLang="zh-CN" dirty="0"/>
              <a:t>的</a:t>
            </a:r>
            <a:r>
              <a:rPr lang="en-US" altLang="zh-CN" dirty="0"/>
              <a:t>URL</a:t>
            </a:r>
            <a:r>
              <a:rPr lang="zh-CN" altLang="zh-CN" dirty="0"/>
              <a:t>的一般格式是：</a:t>
            </a:r>
          </a:p>
          <a:p>
            <a:pPr marL="0" indent="0" algn="ctr">
              <a:buNone/>
            </a:pPr>
            <a:r>
              <a:rPr lang="en-US" altLang="zh-CN" dirty="0"/>
              <a:t>http://&lt;</a:t>
            </a:r>
            <a:r>
              <a:rPr lang="zh-CN" altLang="zh-CN" dirty="0"/>
              <a:t>主机</a:t>
            </a:r>
            <a:r>
              <a:rPr lang="en-US" altLang="zh-CN" dirty="0"/>
              <a:t>&gt;:&lt;</a:t>
            </a:r>
            <a:r>
              <a:rPr lang="zh-CN" altLang="zh-CN" dirty="0"/>
              <a:t>端口</a:t>
            </a:r>
            <a:r>
              <a:rPr lang="en-US" altLang="zh-CN" dirty="0"/>
              <a:t>&gt;/&lt;</a:t>
            </a:r>
            <a:r>
              <a:rPr lang="zh-CN" altLang="zh-CN" dirty="0"/>
              <a:t>路径</a:t>
            </a:r>
            <a:r>
              <a:rPr lang="en-US" altLang="zh-CN" dirty="0"/>
              <a:t>&gt;</a:t>
            </a:r>
            <a:endParaRPr lang="zh-CN" altLang="zh-CN" dirty="0"/>
          </a:p>
          <a:p>
            <a:pPr lvl="1"/>
            <a:r>
              <a:rPr lang="zh-CN" altLang="zh-CN" dirty="0"/>
              <a:t>如果</a:t>
            </a:r>
            <a:r>
              <a:rPr lang="en-US" altLang="zh-CN" dirty="0"/>
              <a:t>HTTP</a:t>
            </a:r>
            <a:r>
              <a:rPr lang="zh-CN" altLang="zh-CN" dirty="0"/>
              <a:t>使用的是默认端口号是</a:t>
            </a:r>
            <a:r>
              <a:rPr lang="en-US" altLang="zh-CN" dirty="0"/>
              <a:t>80</a:t>
            </a:r>
            <a:r>
              <a:rPr lang="zh-CN" altLang="zh-CN" dirty="0"/>
              <a:t>，通常可省略。若再省略文件的＜路径＞项，则</a:t>
            </a:r>
            <a:r>
              <a:rPr lang="en-US" altLang="zh-CN" dirty="0"/>
              <a:t>URL</a:t>
            </a:r>
            <a:r>
              <a:rPr lang="zh-CN" altLang="zh-CN" dirty="0"/>
              <a:t>就指到该网站的根目录下的主页（</a:t>
            </a:r>
            <a:r>
              <a:rPr lang="en-US" altLang="zh-CN" dirty="0"/>
              <a:t>homepage</a:t>
            </a:r>
            <a:r>
              <a:rPr lang="zh-CN" altLang="zh-CN" dirty="0"/>
              <a:t>）。</a:t>
            </a:r>
          </a:p>
          <a:p>
            <a:pPr lvl="1"/>
            <a:r>
              <a:rPr lang="zh-CN" altLang="zh-CN" dirty="0"/>
              <a:t>更复杂一点的</a:t>
            </a:r>
            <a:r>
              <a:rPr lang="en-US" altLang="zh-CN" dirty="0"/>
              <a:t>URL</a:t>
            </a:r>
            <a:r>
              <a:rPr lang="zh-CN" altLang="zh-CN" dirty="0"/>
              <a:t>是指向网站第二级或第三级目录的网页。</a:t>
            </a:r>
          </a:p>
          <a:p>
            <a:pPr lvl="1"/>
            <a:r>
              <a:rPr lang="en-US" altLang="zh-CN" dirty="0"/>
              <a:t>http://edu.51cto.com/member/id-2_1.html</a:t>
            </a:r>
            <a:endParaRPr lang="zh-CN" altLang="zh-CN" dirty="0"/>
          </a:p>
          <a:p>
            <a:r>
              <a:rPr lang="zh-CN" altLang="zh-CN" dirty="0"/>
              <a:t>（</a:t>
            </a:r>
            <a:r>
              <a:rPr lang="en-US" altLang="zh-CN" dirty="0"/>
              <a:t>2</a:t>
            </a:r>
            <a:r>
              <a:rPr lang="zh-CN" altLang="zh-CN" dirty="0"/>
              <a:t>） </a:t>
            </a:r>
            <a:r>
              <a:rPr lang="en-US" altLang="zh-CN" dirty="0"/>
              <a:t>FTP</a:t>
            </a:r>
            <a:r>
              <a:rPr lang="zh-CN" altLang="zh-CN" dirty="0"/>
              <a:t>的</a:t>
            </a:r>
            <a:r>
              <a:rPr lang="en-US" altLang="zh-CN" dirty="0"/>
              <a:t>URL</a:t>
            </a:r>
            <a:r>
              <a:rPr lang="zh-CN" altLang="zh-CN" dirty="0"/>
              <a:t>的一般格式：</a:t>
            </a:r>
          </a:p>
          <a:p>
            <a:pPr lvl="1"/>
            <a:r>
              <a:rPr lang="en-US" altLang="zh-CN" dirty="0"/>
              <a:t>ftp:// &lt;</a:t>
            </a:r>
            <a:r>
              <a:rPr lang="zh-CN" altLang="zh-CN" dirty="0"/>
              <a:t>主机</a:t>
            </a:r>
            <a:r>
              <a:rPr lang="en-US" altLang="zh-CN" dirty="0"/>
              <a:t>&gt;:&lt;</a:t>
            </a:r>
            <a:r>
              <a:rPr lang="zh-CN" altLang="zh-CN" dirty="0"/>
              <a:t>端口</a:t>
            </a:r>
            <a:r>
              <a:rPr lang="en-US" altLang="zh-CN" dirty="0"/>
              <a:t>&gt;/&lt;</a:t>
            </a:r>
            <a:r>
              <a:rPr lang="zh-CN" altLang="zh-CN" dirty="0"/>
              <a:t>路径</a:t>
            </a:r>
            <a:r>
              <a:rPr lang="en-US" altLang="zh-CN" dirty="0"/>
              <a:t>&gt;</a:t>
            </a:r>
            <a:endParaRPr lang="zh-CN" altLang="zh-CN" dirty="0"/>
          </a:p>
          <a:p>
            <a:pPr lvl="1"/>
            <a:r>
              <a:rPr lang="zh-CN" altLang="zh-CN" dirty="0"/>
              <a:t>比如北京邮电</a:t>
            </a:r>
            <a:r>
              <a:rPr lang="en-US" altLang="zh-CN" dirty="0"/>
              <a:t>FTP</a:t>
            </a:r>
            <a:r>
              <a:rPr lang="zh-CN" altLang="zh-CN" dirty="0"/>
              <a:t>服务器，</a:t>
            </a:r>
            <a:r>
              <a:rPr lang="en-US" altLang="zh-CN" dirty="0"/>
              <a:t>ftp://ftp.bupt.edu.cn</a:t>
            </a:r>
            <a:r>
              <a:rPr lang="zh-CN" altLang="zh-CN" dirty="0"/>
              <a:t>。</a:t>
            </a:r>
            <a:r>
              <a:rPr lang="en-US" altLang="zh-CN" dirty="0"/>
              <a:t>FTP</a:t>
            </a:r>
            <a:r>
              <a:rPr lang="zh-CN" altLang="zh-CN" dirty="0"/>
              <a:t>的</a:t>
            </a:r>
            <a:r>
              <a:rPr lang="en-US" altLang="zh-CN" dirty="0"/>
              <a:t>URL</a:t>
            </a:r>
            <a:r>
              <a:rPr lang="zh-CN" altLang="zh-CN" dirty="0"/>
              <a:t>中还可以包括登录</a:t>
            </a:r>
            <a:r>
              <a:rPr lang="en-US" altLang="zh-CN" dirty="0"/>
              <a:t>FTP</a:t>
            </a:r>
            <a:r>
              <a:rPr lang="zh-CN" altLang="zh-CN" dirty="0"/>
              <a:t>服务器的账户和密码，比如</a:t>
            </a:r>
            <a:r>
              <a:rPr lang="en-US" altLang="zh-CN" dirty="0"/>
              <a:t>ftp://stargate:sg1@61.155.39.141:9921</a:t>
            </a:r>
            <a:r>
              <a:rPr lang="zh-CN" altLang="zh-CN" dirty="0"/>
              <a:t>，其中登录名为</a:t>
            </a:r>
            <a:r>
              <a:rPr lang="en-US" altLang="zh-CN" dirty="0" err="1"/>
              <a:t>stargate</a:t>
            </a:r>
            <a:r>
              <a:rPr lang="zh-CN" altLang="zh-CN" dirty="0"/>
              <a:t>，密码为</a:t>
            </a:r>
            <a:r>
              <a:rPr lang="en-US" altLang="zh-CN" dirty="0"/>
              <a:t>sg1</a:t>
            </a:r>
            <a:r>
              <a:rPr lang="zh-CN" altLang="zh-CN" dirty="0"/>
              <a:t>，</a:t>
            </a:r>
            <a:r>
              <a:rPr lang="en-US" altLang="zh-CN" dirty="0"/>
              <a:t>FTP</a:t>
            </a:r>
            <a:r>
              <a:rPr lang="zh-CN" altLang="zh-CN" dirty="0"/>
              <a:t>服务器</a:t>
            </a:r>
            <a:r>
              <a:rPr lang="en-US" altLang="zh-CN" dirty="0"/>
              <a:t>IP</a:t>
            </a:r>
            <a:r>
              <a:rPr lang="zh-CN" altLang="zh-CN" dirty="0"/>
              <a:t>地址</a:t>
            </a:r>
            <a:r>
              <a:rPr lang="en-US" altLang="zh-CN" dirty="0"/>
              <a:t>61.155.39.141</a:t>
            </a:r>
            <a:r>
              <a:rPr lang="zh-CN" altLang="zh-CN" dirty="0"/>
              <a:t>，端口为</a:t>
            </a:r>
            <a:r>
              <a:rPr lang="en-US" altLang="zh-CN" dirty="0"/>
              <a:t>9921</a:t>
            </a:r>
            <a:r>
              <a:rPr lang="zh-CN" altLang="zh-CN" dirty="0"/>
              <a:t>。</a:t>
            </a:r>
          </a:p>
          <a:p>
            <a:endParaRPr lang="zh-CN" altLang="en-US" dirty="0"/>
          </a:p>
        </p:txBody>
      </p:sp>
    </p:spTree>
    <p:extLst>
      <p:ext uri="{BB962C8B-B14F-4D97-AF65-F5344CB8AC3E}">
        <p14:creationId xmlns:p14="http://schemas.microsoft.com/office/powerpoint/2010/main" val="4076553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9.5.3</a:t>
            </a:r>
            <a:r>
              <a:rPr lang="zh-CN" altLang="zh-CN" dirty="0"/>
              <a:t>绝对路径和相对路径</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在</a:t>
            </a:r>
            <a:r>
              <a:rPr lang="en-US" altLang="zh-CN" dirty="0"/>
              <a:t>Internet</a:t>
            </a:r>
            <a:r>
              <a:rPr lang="zh-CN" altLang="zh-CN" dirty="0"/>
              <a:t>上访问资源时使用</a:t>
            </a:r>
            <a:r>
              <a:rPr lang="en-US" altLang="zh-CN" dirty="0"/>
              <a:t>URL</a:t>
            </a:r>
            <a:r>
              <a:rPr lang="zh-CN" altLang="zh-CN" dirty="0"/>
              <a:t>，网页中的超级链接指向其他网站的资源时也需要使用</a:t>
            </a:r>
            <a:r>
              <a:rPr lang="en-US" altLang="zh-CN" dirty="0"/>
              <a:t>URL</a:t>
            </a:r>
            <a:r>
              <a:rPr lang="zh-CN" altLang="zh-CN" dirty="0"/>
              <a:t>，网页中的超链接如果指向的同一个网站下的其他网页，就可以使用相对路径或根路径。在网页中添加超级链接需要搞明白使用绝对路径、相对路径还是根路径，需要确定当前文档同站点根目录之间的相对路径关系。链接可以分为以下</a:t>
            </a:r>
            <a:r>
              <a:rPr lang="en-US" altLang="zh-CN" dirty="0"/>
              <a:t>3</a:t>
            </a:r>
            <a:r>
              <a:rPr lang="zh-CN" altLang="zh-CN" dirty="0"/>
              <a:t>种：</a:t>
            </a:r>
          </a:p>
          <a:p>
            <a:pPr lvl="1"/>
            <a:r>
              <a:rPr lang="zh-CN" altLang="zh-CN" dirty="0"/>
              <a:t>绝对路径，如</a:t>
            </a:r>
            <a:r>
              <a:rPr lang="en-US" altLang="zh-CN" dirty="0"/>
              <a:t>http://www.webjx.com</a:t>
            </a:r>
            <a:endParaRPr lang="zh-CN" altLang="zh-CN" dirty="0"/>
          </a:p>
          <a:p>
            <a:pPr lvl="1"/>
            <a:r>
              <a:rPr lang="zh-CN" altLang="zh-CN" dirty="0"/>
              <a:t>相对路径，如</a:t>
            </a:r>
            <a:r>
              <a:rPr lang="en-US" altLang="zh-CN" dirty="0"/>
              <a:t>news/default.htm</a:t>
            </a:r>
            <a:endParaRPr lang="zh-CN" altLang="zh-CN" dirty="0"/>
          </a:p>
          <a:p>
            <a:pPr lvl="1"/>
            <a:r>
              <a:rPr lang="zh-CN" altLang="zh-CN" dirty="0"/>
              <a:t>根路径，如</a:t>
            </a:r>
            <a:r>
              <a:rPr lang="en-US" altLang="zh-CN" dirty="0"/>
              <a:t>/website/news/default.htm</a:t>
            </a:r>
            <a:endParaRPr lang="zh-CN" altLang="zh-CN" dirty="0"/>
          </a:p>
          <a:p>
            <a:endParaRPr lang="zh-CN" altLang="en-US" dirty="0"/>
          </a:p>
        </p:txBody>
      </p:sp>
    </p:spTree>
    <p:extLst>
      <p:ext uri="{BB962C8B-B14F-4D97-AF65-F5344CB8AC3E}">
        <p14:creationId xmlns:p14="http://schemas.microsoft.com/office/powerpoint/2010/main" val="2053446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9.5.4</a:t>
            </a:r>
            <a:r>
              <a:rPr lang="zh-CN" altLang="zh-CN"/>
              <a:t>创建</a:t>
            </a:r>
            <a:r>
              <a:rPr lang="en-US" altLang="zh-CN"/>
              <a:t>Web</a:t>
            </a:r>
            <a:r>
              <a:rPr lang="zh-CN" altLang="zh-CN"/>
              <a:t>站点</a:t>
            </a:r>
          </a:p>
        </p:txBody>
      </p:sp>
      <p:sp>
        <p:nvSpPr>
          <p:cNvPr id="3" name="内容占位符 2"/>
          <p:cNvSpPr>
            <a:spLocks noGrp="1"/>
          </p:cNvSpPr>
          <p:nvPr>
            <p:ph idx="1"/>
          </p:nvPr>
        </p:nvSpPr>
        <p:spPr>
          <a:xfrm>
            <a:off x="179512" y="692696"/>
            <a:ext cx="8229600" cy="4525963"/>
          </a:xfrm>
        </p:spPr>
        <p:txBody>
          <a:bodyPr/>
          <a:lstStyle/>
          <a:p>
            <a:r>
              <a:rPr lang="zh-CN" altLang="zh-CN" dirty="0"/>
              <a:t>将网页通过网站发布出去，网络中的用户才能访问。</a:t>
            </a:r>
            <a:r>
              <a:rPr lang="en-US" altLang="zh-CN" dirty="0"/>
              <a:t>IIS</a:t>
            </a:r>
            <a:r>
              <a:rPr lang="zh-CN" altLang="zh-CN" dirty="0"/>
              <a:t>、</a:t>
            </a:r>
            <a:r>
              <a:rPr lang="en-US" altLang="zh-CN" dirty="0"/>
              <a:t>Apache</a:t>
            </a:r>
            <a:r>
              <a:rPr lang="zh-CN" altLang="zh-CN" dirty="0"/>
              <a:t>、</a:t>
            </a:r>
            <a:r>
              <a:rPr lang="en-US" altLang="zh-CN" dirty="0"/>
              <a:t>Tomcat</a:t>
            </a:r>
            <a:r>
              <a:rPr lang="zh-CN" altLang="zh-CN" dirty="0"/>
              <a:t>都可以搭建</a:t>
            </a:r>
            <a:r>
              <a:rPr lang="en-US" altLang="zh-CN" dirty="0"/>
              <a:t>Web</a:t>
            </a:r>
            <a:r>
              <a:rPr lang="zh-CN" altLang="zh-CN" dirty="0"/>
              <a:t>服务器，</a:t>
            </a:r>
            <a:r>
              <a:rPr lang="en-US" altLang="zh-CN" dirty="0"/>
              <a:t>IIS</a:t>
            </a:r>
            <a:r>
              <a:rPr lang="zh-CN" altLang="zh-CN" dirty="0"/>
              <a:t>服务是</a:t>
            </a:r>
            <a:r>
              <a:rPr lang="en-US" altLang="zh-CN" dirty="0"/>
              <a:t>Windows</a:t>
            </a:r>
            <a:r>
              <a:rPr lang="zh-CN" altLang="zh-CN" dirty="0"/>
              <a:t>操作系统的一个组件，安装后就可以创建</a:t>
            </a:r>
            <a:r>
              <a:rPr lang="en-US" altLang="zh-CN" dirty="0"/>
              <a:t>Web</a:t>
            </a:r>
            <a:r>
              <a:rPr lang="zh-CN" altLang="zh-CN" dirty="0"/>
              <a:t>站点，将编辑好的网页发布出去。</a:t>
            </a:r>
          </a:p>
          <a:p>
            <a:r>
              <a:rPr lang="zh-CN" altLang="zh-CN" dirty="0"/>
              <a:t>在</a:t>
            </a:r>
            <a:r>
              <a:rPr lang="en-US" altLang="zh-CN" dirty="0"/>
              <a:t>WindowsServer2003</a:t>
            </a:r>
            <a:r>
              <a:rPr lang="zh-CN" altLang="zh-CN" dirty="0"/>
              <a:t>上安装</a:t>
            </a:r>
            <a:r>
              <a:rPr lang="en-US" altLang="zh-CN" dirty="0"/>
              <a:t>IIS</a:t>
            </a:r>
            <a:r>
              <a:rPr lang="zh-CN" altLang="zh-CN" dirty="0"/>
              <a:t>服务，创建</a:t>
            </a:r>
            <a:r>
              <a:rPr lang="en-US" altLang="zh-CN" dirty="0"/>
              <a:t>Web</a:t>
            </a:r>
            <a:r>
              <a:rPr lang="zh-CN" altLang="zh-CN" dirty="0"/>
              <a:t>站点</a:t>
            </a:r>
            <a:r>
              <a:rPr lang="zh-CN" altLang="en-US" dirty="0"/>
              <a:t>。</a:t>
            </a:r>
            <a:endParaRPr lang="zh-CN" altLang="en-US" b="1"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924944"/>
            <a:ext cx="5277272" cy="4048616"/>
          </a:xfrm>
          <a:prstGeom prst="rect">
            <a:avLst/>
          </a:prstGeom>
          <a:noFill/>
          <a:ln>
            <a:noFill/>
          </a:ln>
        </p:spPr>
      </p:pic>
    </p:spTree>
    <p:extLst>
      <p:ext uri="{BB962C8B-B14F-4D97-AF65-F5344CB8AC3E}">
        <p14:creationId xmlns:p14="http://schemas.microsoft.com/office/powerpoint/2010/main" val="137927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9.5.5HTTP</a:t>
            </a:r>
            <a:r>
              <a:rPr lang="zh-CN" altLang="zh-CN"/>
              <a:t>协议版本</a:t>
            </a:r>
          </a:p>
        </p:txBody>
      </p:sp>
      <p:sp>
        <p:nvSpPr>
          <p:cNvPr id="3" name="内容占位符 2"/>
          <p:cNvSpPr>
            <a:spLocks noGrp="1"/>
          </p:cNvSpPr>
          <p:nvPr>
            <p:ph idx="1"/>
          </p:nvPr>
        </p:nvSpPr>
        <p:spPr>
          <a:xfrm>
            <a:off x="251520" y="908720"/>
            <a:ext cx="8496944" cy="1728192"/>
          </a:xfrm>
        </p:spPr>
        <p:txBody>
          <a:bodyPr>
            <a:normAutofit/>
          </a:bodyPr>
          <a:lstStyle/>
          <a:p>
            <a:r>
              <a:rPr lang="zh-CN" altLang="zh-CN" sz="2000" dirty="0"/>
              <a:t>设计</a:t>
            </a:r>
            <a:r>
              <a:rPr lang="en-US" altLang="zh-CN" sz="2000" dirty="0"/>
              <a:t>HTTP</a:t>
            </a:r>
            <a:r>
              <a:rPr lang="zh-CN" altLang="zh-CN" sz="2000" dirty="0"/>
              <a:t>最初的目的是为了提供一种发布和接收</a:t>
            </a:r>
            <a:r>
              <a:rPr lang="en-US" altLang="zh-CN" sz="2000" dirty="0"/>
              <a:t>HTML</a:t>
            </a:r>
            <a:r>
              <a:rPr lang="zh-CN" altLang="zh-CN" sz="2000" dirty="0"/>
              <a:t>页面的方法。</a:t>
            </a:r>
            <a:r>
              <a:rPr lang="en-US" altLang="zh-CN" sz="2000" dirty="0"/>
              <a:t>HTTP</a:t>
            </a:r>
            <a:r>
              <a:rPr lang="zh-CN" altLang="zh-CN" sz="2000" dirty="0"/>
              <a:t>协议有三个版本</a:t>
            </a:r>
            <a:r>
              <a:rPr lang="en-US" altLang="zh-CN" sz="2000" dirty="0"/>
              <a:t>HTTP/0.9</a:t>
            </a:r>
            <a:r>
              <a:rPr lang="zh-CN" altLang="zh-CN" sz="2000" dirty="0"/>
              <a:t>、</a:t>
            </a:r>
            <a:r>
              <a:rPr lang="en-US" altLang="zh-CN" sz="2000" dirty="0"/>
              <a:t> HTTP/1.0</a:t>
            </a:r>
            <a:r>
              <a:rPr lang="zh-CN" altLang="zh-CN" sz="2000" dirty="0"/>
              <a:t>、</a:t>
            </a:r>
            <a:r>
              <a:rPr lang="en-US" altLang="zh-CN" sz="2000" dirty="0"/>
              <a:t>HTTP/1.1</a:t>
            </a:r>
            <a:r>
              <a:rPr lang="zh-CN" altLang="zh-CN" sz="2000" dirty="0"/>
              <a:t>，</a:t>
            </a:r>
            <a:r>
              <a:rPr lang="en-US" altLang="zh-CN" sz="2000" dirty="0"/>
              <a:t>HTTP2.0 </a:t>
            </a:r>
            <a:r>
              <a:rPr lang="zh-CN" altLang="zh-CN" sz="2000" dirty="0"/>
              <a:t>目前</a:t>
            </a:r>
            <a:r>
              <a:rPr lang="en-US" altLang="zh-CN" sz="2000" dirty="0"/>
              <a:t>HTTP/1.0</a:t>
            </a:r>
            <a:r>
              <a:rPr lang="zh-CN" altLang="zh-CN" sz="2000" dirty="0"/>
              <a:t>和</a:t>
            </a:r>
            <a:r>
              <a:rPr lang="en-US" altLang="zh-CN" sz="2000" dirty="0"/>
              <a:t>1.1</a:t>
            </a:r>
            <a:r>
              <a:rPr lang="zh-CN" altLang="zh-CN" sz="2000" dirty="0"/>
              <a:t>被广泛应用。</a:t>
            </a:r>
          </a:p>
        </p:txBody>
      </p:sp>
      <p:sp>
        <p:nvSpPr>
          <p:cNvPr id="5" name="内容占位符 2"/>
          <p:cNvSpPr txBox="1">
            <a:spLocks/>
          </p:cNvSpPr>
          <p:nvPr/>
        </p:nvSpPr>
        <p:spPr>
          <a:xfrm>
            <a:off x="125720" y="2553464"/>
            <a:ext cx="4536504" cy="381642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HTTP 1.0</a:t>
            </a:r>
            <a:r>
              <a:rPr lang="zh-CN" altLang="zh-CN" dirty="0"/>
              <a:t>与</a:t>
            </a:r>
            <a:r>
              <a:rPr lang="en-US" altLang="zh-CN" dirty="0"/>
              <a:t>HTTP 1.1</a:t>
            </a:r>
            <a:r>
              <a:rPr lang="zh-CN" altLang="zh-CN" dirty="0"/>
              <a:t>的比较：</a:t>
            </a:r>
          </a:p>
          <a:p>
            <a:pPr lvl="1"/>
            <a:r>
              <a:rPr lang="zh-CN" altLang="zh-CN" dirty="0"/>
              <a:t>一个</a:t>
            </a:r>
            <a:r>
              <a:rPr lang="en-US" altLang="zh-CN" dirty="0"/>
              <a:t>WEB</a:t>
            </a:r>
            <a:r>
              <a:rPr lang="zh-CN" altLang="zh-CN" dirty="0"/>
              <a:t>站点每天可能要接收到上百万的用户请求，为了提高系统的效率，</a:t>
            </a:r>
            <a:r>
              <a:rPr lang="en-US" altLang="zh-CN" dirty="0"/>
              <a:t>HTTP 1.0</a:t>
            </a:r>
            <a:r>
              <a:rPr lang="zh-CN" altLang="zh-CN" dirty="0"/>
              <a:t>规定浏览器与服务器只保持短暂的连接，浏览器的每次请求都需要与服务器建立一个</a:t>
            </a:r>
            <a:r>
              <a:rPr lang="en-US" altLang="zh-CN" dirty="0"/>
              <a:t>TCP</a:t>
            </a:r>
            <a:r>
              <a:rPr lang="zh-CN" altLang="zh-CN" dirty="0"/>
              <a:t>连接，服务器完成请求处理后立即断开</a:t>
            </a:r>
            <a:r>
              <a:rPr lang="en-US" altLang="zh-CN" dirty="0"/>
              <a:t>TCP</a:t>
            </a:r>
            <a:r>
              <a:rPr lang="zh-CN" altLang="zh-CN" dirty="0"/>
              <a:t>连接，服务器不跟踪每个客户也不记录过去的请求。</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681626" y="2204864"/>
            <a:ext cx="4086240" cy="3960440"/>
          </a:xfrm>
          <a:prstGeom prst="rect">
            <a:avLst/>
          </a:prstGeom>
          <a:noFill/>
          <a:ln>
            <a:noFill/>
          </a:ln>
        </p:spPr>
      </p:pic>
    </p:spTree>
    <p:extLst>
      <p:ext uri="{BB962C8B-B14F-4D97-AF65-F5344CB8AC3E}">
        <p14:creationId xmlns:p14="http://schemas.microsoft.com/office/powerpoint/2010/main" val="763247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HTTP 1.1</a:t>
            </a:r>
            <a:r>
              <a:rPr lang="zh-CN" altLang="en-US" dirty="0"/>
              <a:t>支持持续连接</a:t>
            </a:r>
          </a:p>
        </p:txBody>
      </p:sp>
      <p:sp>
        <p:nvSpPr>
          <p:cNvPr id="3" name="内容占位符 2"/>
          <p:cNvSpPr>
            <a:spLocks noGrp="1"/>
          </p:cNvSpPr>
          <p:nvPr>
            <p:ph idx="1"/>
          </p:nvPr>
        </p:nvSpPr>
        <p:spPr>
          <a:xfrm>
            <a:off x="268710" y="836712"/>
            <a:ext cx="8875290" cy="4525963"/>
          </a:xfrm>
        </p:spPr>
        <p:txBody>
          <a:bodyPr>
            <a:normAutofit/>
          </a:bodyPr>
          <a:lstStyle/>
          <a:p>
            <a:r>
              <a:rPr lang="zh-CN" altLang="zh-CN" sz="1800" dirty="0"/>
              <a:t>为了克服</a:t>
            </a:r>
            <a:r>
              <a:rPr lang="en-US" altLang="zh-CN" sz="1800" dirty="0"/>
              <a:t>HTTP 1.0</a:t>
            </a:r>
            <a:r>
              <a:rPr lang="zh-CN" altLang="zh-CN" sz="1800" dirty="0"/>
              <a:t>的这个缺陷，</a:t>
            </a:r>
            <a:r>
              <a:rPr lang="en-US" altLang="zh-CN" sz="1800" dirty="0"/>
              <a:t> HTTP 1.1</a:t>
            </a:r>
            <a:r>
              <a:rPr lang="zh-CN" altLang="zh-CN" sz="1800" dirty="0"/>
              <a:t>支持持续连接，持续连接就是</a:t>
            </a:r>
            <a:r>
              <a:rPr lang="en-US" altLang="zh-CN" sz="1800" dirty="0"/>
              <a:t>Web</a:t>
            </a:r>
            <a:r>
              <a:rPr lang="zh-CN" altLang="zh-CN" sz="1800" dirty="0"/>
              <a:t>服务器在发送响应后仍然在一段时间内保持这条连接，使同一个客户（浏览器）和该服务器可以继续在这条连接上传送后续的</a:t>
            </a:r>
            <a:r>
              <a:rPr lang="en-US" altLang="zh-CN" sz="1800" dirty="0"/>
              <a:t>HTTP</a:t>
            </a:r>
            <a:r>
              <a:rPr lang="zh-CN" altLang="zh-CN" sz="1800" dirty="0"/>
              <a:t>请求报文和响应报文。</a:t>
            </a:r>
            <a:endParaRPr lang="zh-CN" altLang="en-US" sz="1800" dirty="0"/>
          </a:p>
        </p:txBody>
      </p:sp>
      <p:pic>
        <p:nvPicPr>
          <p:cNvPr id="4" name="图片 3"/>
          <p:cNvPicPr/>
          <p:nvPr/>
        </p:nvPicPr>
        <p:blipFill>
          <a:blip r:embed="rId2"/>
          <a:stretch>
            <a:fillRect/>
          </a:stretch>
        </p:blipFill>
        <p:spPr>
          <a:xfrm>
            <a:off x="2422104" y="2132856"/>
            <a:ext cx="4320480" cy="4365104"/>
          </a:xfrm>
          <a:prstGeom prst="rect">
            <a:avLst/>
          </a:prstGeom>
        </p:spPr>
      </p:pic>
    </p:spTree>
    <p:extLst>
      <p:ext uri="{BB962C8B-B14F-4D97-AF65-F5344CB8AC3E}">
        <p14:creationId xmlns:p14="http://schemas.microsoft.com/office/powerpoint/2010/main" val="3070700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HTTP/1.1</a:t>
            </a:r>
            <a:r>
              <a:rPr lang="zh-CN" altLang="zh-CN" dirty="0"/>
              <a:t>协议的持续连接有两种工作方式</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02785"/>
            <a:ext cx="4330754" cy="4392488"/>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84784"/>
            <a:ext cx="4298776" cy="4310489"/>
          </a:xfrm>
          <a:prstGeom prst="rect">
            <a:avLst/>
          </a:prstGeom>
          <a:noFill/>
          <a:ln>
            <a:noFill/>
          </a:ln>
        </p:spPr>
      </p:pic>
    </p:spTree>
    <p:extLst>
      <p:ext uri="{BB962C8B-B14F-4D97-AF65-F5344CB8AC3E}">
        <p14:creationId xmlns:p14="http://schemas.microsoft.com/office/powerpoint/2010/main" val="688718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9.5.6HTTP</a:t>
            </a:r>
            <a:r>
              <a:rPr lang="zh-CN" altLang="zh-CN" dirty="0"/>
              <a:t>请求报文和响应报文</a:t>
            </a:r>
            <a:endParaRPr lang="zh-CN" altLang="en-US" dirty="0"/>
          </a:p>
        </p:txBody>
      </p:sp>
      <p:sp>
        <p:nvSpPr>
          <p:cNvPr id="3" name="内容占位符 2"/>
          <p:cNvSpPr>
            <a:spLocks noGrp="1"/>
          </p:cNvSpPr>
          <p:nvPr>
            <p:ph idx="1"/>
          </p:nvPr>
        </p:nvSpPr>
        <p:spPr>
          <a:xfrm>
            <a:off x="432108" y="836712"/>
            <a:ext cx="8229600" cy="4525963"/>
          </a:xfrm>
        </p:spPr>
        <p:txBody>
          <a:bodyPr/>
          <a:lstStyle/>
          <a:p>
            <a:r>
              <a:rPr lang="en-US" altLang="zh-CN" dirty="0"/>
              <a:t>HTTP</a:t>
            </a:r>
            <a:r>
              <a:rPr lang="zh-CN" altLang="zh-CN" dirty="0"/>
              <a:t>有两类报文：</a:t>
            </a:r>
          </a:p>
          <a:p>
            <a:pPr marL="457200" lvl="1" indent="0">
              <a:buNone/>
            </a:pPr>
            <a:r>
              <a:rPr lang="zh-CN" altLang="zh-CN" dirty="0"/>
              <a:t>（</a:t>
            </a:r>
            <a:r>
              <a:rPr lang="en-US" altLang="zh-CN" dirty="0"/>
              <a:t>1</a:t>
            </a:r>
            <a:r>
              <a:rPr lang="zh-CN" altLang="zh-CN" dirty="0"/>
              <a:t>）请求报文</a:t>
            </a:r>
            <a:r>
              <a:rPr lang="en-US" altLang="zh-CN" dirty="0"/>
              <a:t>-</a:t>
            </a:r>
            <a:r>
              <a:rPr lang="zh-CN" altLang="zh-CN" dirty="0"/>
              <a:t>从客户端向服务器发送请求报文。</a:t>
            </a:r>
          </a:p>
          <a:p>
            <a:pPr marL="457200" lvl="1" indent="0">
              <a:buNone/>
            </a:pPr>
            <a:r>
              <a:rPr lang="zh-CN" altLang="zh-CN" dirty="0"/>
              <a:t>（</a:t>
            </a:r>
            <a:r>
              <a:rPr lang="en-US" altLang="zh-CN" dirty="0"/>
              <a:t>2</a:t>
            </a:r>
            <a:r>
              <a:rPr lang="zh-CN" altLang="zh-CN" dirty="0"/>
              <a:t>）响应报文</a:t>
            </a:r>
            <a:r>
              <a:rPr lang="en-US" altLang="zh-CN" dirty="0"/>
              <a:t>-</a:t>
            </a:r>
            <a:r>
              <a:rPr lang="zh-CN" altLang="zh-CN" dirty="0"/>
              <a:t>从服务器到客户端的应答。</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0928"/>
            <a:ext cx="8968384" cy="3564999"/>
          </a:xfrm>
          <a:prstGeom prst="rect">
            <a:avLst/>
          </a:prstGeom>
          <a:noFill/>
          <a:ln>
            <a:noFill/>
          </a:ln>
        </p:spPr>
      </p:pic>
    </p:spTree>
    <p:extLst>
      <p:ext uri="{BB962C8B-B14F-4D97-AF65-F5344CB8AC3E}">
        <p14:creationId xmlns:p14="http://schemas.microsoft.com/office/powerpoint/2010/main" val="3178915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HTTP</a:t>
            </a:r>
            <a:r>
              <a:rPr lang="zh-CN" altLang="zh-CN" dirty="0"/>
              <a:t>请求报文由三个部分组成</a:t>
            </a:r>
            <a:endParaRPr lang="zh-CN" altLang="en-US" b="0" dirty="0"/>
          </a:p>
        </p:txBody>
      </p:sp>
      <p:sp>
        <p:nvSpPr>
          <p:cNvPr id="3" name="内容占位符 2"/>
          <p:cNvSpPr>
            <a:spLocks noGrp="1"/>
          </p:cNvSpPr>
          <p:nvPr>
            <p:ph idx="1"/>
          </p:nvPr>
        </p:nvSpPr>
        <p:spPr>
          <a:xfrm>
            <a:off x="395536" y="980728"/>
            <a:ext cx="8229600" cy="5472608"/>
          </a:xfrm>
        </p:spPr>
        <p:txBody>
          <a:bodyPr>
            <a:normAutofit fontScale="92500" lnSpcReduction="20000"/>
          </a:bodyPr>
          <a:lstStyle/>
          <a:p>
            <a:r>
              <a:rPr lang="zh-CN" altLang="zh-CN" dirty="0"/>
              <a:t>由于</a:t>
            </a:r>
            <a:r>
              <a:rPr lang="en-US" altLang="zh-CN" dirty="0"/>
              <a:t>HTTP</a:t>
            </a:r>
            <a:r>
              <a:rPr lang="zh-CN" altLang="zh-CN" dirty="0"/>
              <a:t>是面向文本的（</a:t>
            </a:r>
            <a:r>
              <a:rPr lang="en-US" altLang="zh-CN" dirty="0"/>
              <a:t>text-oriented</a:t>
            </a:r>
            <a:r>
              <a:rPr lang="zh-CN" altLang="zh-CN" dirty="0"/>
              <a:t>），因此在报文中的每一个字段都是一些</a:t>
            </a:r>
            <a:r>
              <a:rPr lang="en-US" altLang="zh-CN" dirty="0"/>
              <a:t>ASCII</a:t>
            </a:r>
            <a:r>
              <a:rPr lang="zh-CN" altLang="zh-CN" dirty="0"/>
              <a:t>码串，因而各个字段的长度都是不确定的。</a:t>
            </a:r>
            <a:endParaRPr lang="en-US" altLang="zh-CN" dirty="0"/>
          </a:p>
          <a:p>
            <a:r>
              <a:rPr lang="en-US" altLang="zh-CN" dirty="0"/>
              <a:t>HTTP</a:t>
            </a:r>
            <a:r>
              <a:rPr lang="zh-CN" altLang="zh-CN" dirty="0"/>
              <a:t>请求报文由三个部分组成。可以看出，这两种报文格式的区别就是开始行不同。</a:t>
            </a:r>
          </a:p>
          <a:p>
            <a:pPr lvl="1"/>
            <a:r>
              <a:rPr lang="zh-CN" altLang="zh-CN" dirty="0"/>
              <a:t>（</a:t>
            </a:r>
            <a:r>
              <a:rPr lang="en-US" altLang="zh-CN" dirty="0"/>
              <a:t>1</a:t>
            </a:r>
            <a:r>
              <a:rPr lang="zh-CN" altLang="zh-CN" dirty="0"/>
              <a:t>）开始行，用于区分是请求报文还是响应报文。在请求报文中的开始行叫做请求行（</a:t>
            </a:r>
            <a:r>
              <a:rPr lang="en-US" altLang="zh-CN" dirty="0"/>
              <a:t>Request-Line</a:t>
            </a:r>
            <a:r>
              <a:rPr lang="zh-CN" altLang="zh-CN" dirty="0"/>
              <a:t>），而在响应报文中的开始行叫做状态行（</a:t>
            </a:r>
            <a:r>
              <a:rPr lang="en-US" altLang="zh-CN" dirty="0"/>
              <a:t>status-Line</a:t>
            </a:r>
            <a:r>
              <a:rPr lang="zh-CN" altLang="zh-CN" dirty="0"/>
              <a:t>）。在开始行的三个字段之间都以空格分隔开，最后的“</a:t>
            </a:r>
            <a:r>
              <a:rPr lang="en-US" altLang="zh-CN" dirty="0"/>
              <a:t>CR</a:t>
            </a:r>
            <a:r>
              <a:rPr lang="zh-CN" altLang="zh-CN" dirty="0"/>
              <a:t>”和“</a:t>
            </a:r>
            <a:r>
              <a:rPr lang="en-US" altLang="zh-CN" dirty="0"/>
              <a:t>LF</a:t>
            </a:r>
            <a:r>
              <a:rPr lang="zh-CN" altLang="zh-CN" dirty="0"/>
              <a:t>”分别代表“回车”和“换行”。</a:t>
            </a:r>
          </a:p>
          <a:p>
            <a:pPr lvl="1"/>
            <a:r>
              <a:rPr lang="zh-CN" altLang="zh-CN" dirty="0"/>
              <a:t>（</a:t>
            </a:r>
            <a:r>
              <a:rPr lang="en-US" altLang="zh-CN" dirty="0"/>
              <a:t>2</a:t>
            </a:r>
            <a:r>
              <a:rPr lang="zh-CN" altLang="zh-CN" dirty="0"/>
              <a:t>）首部行，用来说明浏览器、服务器或报文主体的一些信息。首部可以有好几行，但也可以不使用。在每一个首部行中都有首部字段名和它的值，每一行在结束的地方都要有“回车”和“换行”。整个首部行结束时，还有一空行将首部行和后面的实体主体分开。</a:t>
            </a:r>
          </a:p>
          <a:p>
            <a:pPr lvl="1"/>
            <a:r>
              <a:rPr lang="zh-CN" altLang="zh-CN" dirty="0"/>
              <a:t>（</a:t>
            </a:r>
            <a:r>
              <a:rPr lang="en-US" altLang="zh-CN" dirty="0"/>
              <a:t>3</a:t>
            </a:r>
            <a:r>
              <a:rPr lang="zh-CN" altLang="zh-CN" dirty="0"/>
              <a:t>）实体主体（</a:t>
            </a:r>
            <a:r>
              <a:rPr lang="en-US" altLang="zh-CN" dirty="0"/>
              <a:t>entity body</a:t>
            </a:r>
            <a:r>
              <a:rPr lang="zh-CN" altLang="zh-CN" dirty="0"/>
              <a:t>），在请求报文中一般都不用这个字段，而在响应报文中也可能没有这个字段。</a:t>
            </a:r>
          </a:p>
        </p:txBody>
      </p:sp>
    </p:spTree>
    <p:extLst>
      <p:ext uri="{BB962C8B-B14F-4D97-AF65-F5344CB8AC3E}">
        <p14:creationId xmlns:p14="http://schemas.microsoft.com/office/powerpoint/2010/main" val="399576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HTTP</a:t>
            </a:r>
            <a:r>
              <a:rPr lang="zh-CN" altLang="zh-CN" dirty="0"/>
              <a:t>请求报文</a:t>
            </a:r>
            <a:r>
              <a:rPr lang="zh-CN" altLang="en-US" dirty="0"/>
              <a:t>特点和方法</a:t>
            </a:r>
          </a:p>
        </p:txBody>
      </p:sp>
      <p:sp>
        <p:nvSpPr>
          <p:cNvPr id="3" name="内容占位符 2"/>
          <p:cNvSpPr>
            <a:spLocks noGrp="1"/>
          </p:cNvSpPr>
          <p:nvPr>
            <p:ph idx="1"/>
          </p:nvPr>
        </p:nvSpPr>
        <p:spPr>
          <a:xfrm>
            <a:off x="323528" y="908720"/>
            <a:ext cx="8229600" cy="5949280"/>
          </a:xfrm>
        </p:spPr>
        <p:txBody>
          <a:bodyPr>
            <a:normAutofit fontScale="85000" lnSpcReduction="20000"/>
          </a:bodyPr>
          <a:lstStyle/>
          <a:p>
            <a:r>
              <a:rPr lang="zh-CN" altLang="zh-CN" dirty="0"/>
              <a:t>先介绍</a:t>
            </a:r>
            <a:r>
              <a:rPr lang="en-US" altLang="zh-CN" dirty="0"/>
              <a:t>HTTP</a:t>
            </a:r>
            <a:r>
              <a:rPr lang="zh-CN" altLang="zh-CN" dirty="0"/>
              <a:t>请求报文最主要的一些主要特点。请求报文的第一行“请求行”只有三个内容，即方法，请求资源的</a:t>
            </a:r>
            <a:r>
              <a:rPr lang="en-US" altLang="zh-CN" dirty="0"/>
              <a:t>URL</a:t>
            </a:r>
            <a:r>
              <a:rPr lang="zh-CN" altLang="zh-CN" dirty="0"/>
              <a:t>，以及</a:t>
            </a:r>
            <a:r>
              <a:rPr lang="en-US" altLang="zh-CN" dirty="0"/>
              <a:t>HTTP</a:t>
            </a:r>
            <a:r>
              <a:rPr lang="zh-CN" altLang="zh-CN" dirty="0"/>
              <a:t>的版本。</a:t>
            </a:r>
            <a:endParaRPr lang="en-US" altLang="zh-CN" dirty="0"/>
          </a:p>
          <a:p>
            <a:r>
              <a:rPr lang="en-US" altLang="zh-CN" dirty="0"/>
              <a:t>HTTP/1.1</a:t>
            </a:r>
            <a:r>
              <a:rPr lang="zh-CN" altLang="zh-CN" dirty="0"/>
              <a:t>协议中共定义了八种方法（有时也叫“动作”）来表明</a:t>
            </a:r>
            <a:r>
              <a:rPr lang="en-US" altLang="zh-CN" dirty="0"/>
              <a:t>Request-URL</a:t>
            </a:r>
            <a:r>
              <a:rPr lang="zh-CN" altLang="zh-CN" dirty="0"/>
              <a:t>指定的资源的不同操作方式：</a:t>
            </a:r>
          </a:p>
          <a:p>
            <a:pPr lvl="1"/>
            <a:r>
              <a:rPr lang="en-US" altLang="zh-CN" dirty="0"/>
              <a:t>GET</a:t>
            </a:r>
            <a:r>
              <a:rPr lang="zh-CN" altLang="zh-CN" dirty="0"/>
              <a:t>：请求获取</a:t>
            </a:r>
            <a:r>
              <a:rPr lang="en-US" altLang="zh-CN" dirty="0"/>
              <a:t>Request-URL</a:t>
            </a:r>
            <a:r>
              <a:rPr lang="zh-CN" altLang="zh-CN" dirty="0"/>
              <a:t>所标识的资源。在浏览器的地址栏中输入网址的方式访问网页时，浏览器采用</a:t>
            </a:r>
            <a:r>
              <a:rPr lang="en-US" altLang="zh-CN" dirty="0"/>
              <a:t>GET</a:t>
            </a:r>
            <a:r>
              <a:rPr lang="zh-CN" altLang="zh-CN" dirty="0"/>
              <a:t>方法向服务器请求网页</a:t>
            </a:r>
          </a:p>
          <a:p>
            <a:pPr lvl="1"/>
            <a:r>
              <a:rPr lang="en-US" altLang="zh-CN" dirty="0"/>
              <a:t>POST</a:t>
            </a:r>
            <a:r>
              <a:rPr lang="zh-CN" altLang="zh-CN" dirty="0"/>
              <a:t>：在</a:t>
            </a:r>
            <a:r>
              <a:rPr lang="en-US" altLang="zh-CN" dirty="0"/>
              <a:t>Request-URL</a:t>
            </a:r>
            <a:r>
              <a:rPr lang="zh-CN" altLang="zh-CN" dirty="0"/>
              <a:t>所标识的资源后附加新的数据。要求被请求服务器接受附在请求后面的数据，常用于提交表单。比如向服务器提交信息、发帖、登录。</a:t>
            </a:r>
          </a:p>
          <a:p>
            <a:pPr lvl="1"/>
            <a:r>
              <a:rPr lang="en-US" altLang="zh-CN" dirty="0"/>
              <a:t>HEAD</a:t>
            </a:r>
            <a:r>
              <a:rPr lang="zh-CN" altLang="zh-CN" dirty="0"/>
              <a:t>：请求获取由</a:t>
            </a:r>
            <a:r>
              <a:rPr lang="en-US" altLang="zh-CN" dirty="0"/>
              <a:t>Request-URL</a:t>
            </a:r>
            <a:r>
              <a:rPr lang="zh-CN" altLang="zh-CN" dirty="0"/>
              <a:t>所标识的资源的响应消息报头。</a:t>
            </a:r>
          </a:p>
          <a:p>
            <a:pPr lvl="1"/>
            <a:r>
              <a:rPr lang="en-US" altLang="zh-CN" dirty="0"/>
              <a:t>PUT</a:t>
            </a:r>
            <a:r>
              <a:rPr lang="zh-CN" altLang="zh-CN" dirty="0"/>
              <a:t>：请求服务器存储一个资源，并用</a:t>
            </a:r>
            <a:r>
              <a:rPr lang="en-US" altLang="zh-CN" dirty="0"/>
              <a:t>Request-URL</a:t>
            </a:r>
            <a:r>
              <a:rPr lang="zh-CN" altLang="zh-CN" dirty="0"/>
              <a:t>作为其标识。</a:t>
            </a:r>
          </a:p>
          <a:p>
            <a:pPr lvl="1"/>
            <a:r>
              <a:rPr lang="en-US" altLang="zh-CN" dirty="0"/>
              <a:t>DELETE</a:t>
            </a:r>
            <a:r>
              <a:rPr lang="zh-CN" altLang="zh-CN" dirty="0"/>
              <a:t>：请求服务器删除</a:t>
            </a:r>
            <a:r>
              <a:rPr lang="en-US" altLang="zh-CN" dirty="0"/>
              <a:t>Request-URL</a:t>
            </a:r>
            <a:r>
              <a:rPr lang="zh-CN" altLang="zh-CN" dirty="0"/>
              <a:t>所标识的资源。</a:t>
            </a:r>
          </a:p>
          <a:p>
            <a:pPr lvl="1"/>
            <a:r>
              <a:rPr lang="en-US" altLang="zh-CN" dirty="0"/>
              <a:t>TRACE</a:t>
            </a:r>
            <a:r>
              <a:rPr lang="zh-CN" altLang="zh-CN" dirty="0"/>
              <a:t>：请求服务器回送收到的请求信息，主要用于测试或诊断。</a:t>
            </a:r>
          </a:p>
          <a:p>
            <a:pPr lvl="1"/>
            <a:r>
              <a:rPr lang="en-US" altLang="zh-CN" dirty="0"/>
              <a:t>CONNECT</a:t>
            </a:r>
            <a:r>
              <a:rPr lang="zh-CN" altLang="zh-CN" dirty="0"/>
              <a:t>：用于代理服务器。</a:t>
            </a:r>
          </a:p>
          <a:p>
            <a:pPr lvl="1"/>
            <a:r>
              <a:rPr lang="en-US" altLang="zh-CN" dirty="0"/>
              <a:t>OPTIONS</a:t>
            </a:r>
            <a:r>
              <a:rPr lang="zh-CN" altLang="zh-CN" dirty="0"/>
              <a:t>：请求查询服务器的性能，或者查询与资源相关的选项和需求。</a:t>
            </a:r>
          </a:p>
          <a:p>
            <a:endParaRPr lang="zh-CN" altLang="zh-CN" dirty="0"/>
          </a:p>
        </p:txBody>
      </p:sp>
    </p:spTree>
    <p:extLst>
      <p:ext uri="{BB962C8B-B14F-4D97-AF65-F5344CB8AC3E}">
        <p14:creationId xmlns:p14="http://schemas.microsoft.com/office/powerpoint/2010/main" val="579092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9.5.7HTTP</a:t>
            </a:r>
            <a:r>
              <a:rPr lang="zh-CN" altLang="zh-CN" dirty="0"/>
              <a:t>响应报文</a:t>
            </a:r>
            <a:endParaRPr lang="zh-CN" altLang="en-US" dirty="0"/>
          </a:p>
        </p:txBody>
      </p:sp>
      <p:sp>
        <p:nvSpPr>
          <p:cNvPr id="3" name="内容占位符 2"/>
          <p:cNvSpPr>
            <a:spLocks noGrp="1"/>
          </p:cNvSpPr>
          <p:nvPr>
            <p:ph idx="1"/>
          </p:nvPr>
        </p:nvSpPr>
        <p:spPr>
          <a:xfrm>
            <a:off x="323528" y="923658"/>
            <a:ext cx="8229600" cy="5904656"/>
          </a:xfrm>
        </p:spPr>
        <p:txBody>
          <a:bodyPr>
            <a:normAutofit fontScale="92500" lnSpcReduction="20000"/>
          </a:bodyPr>
          <a:lstStyle/>
          <a:p>
            <a:r>
              <a:rPr lang="zh-CN" altLang="zh-CN" dirty="0"/>
              <a:t>状态码（</a:t>
            </a:r>
            <a:r>
              <a:rPr lang="en-US" altLang="zh-CN" dirty="0"/>
              <a:t>Status-Code</a:t>
            </a:r>
            <a:r>
              <a:rPr lang="zh-CN" altLang="zh-CN" dirty="0"/>
              <a:t>）都是三位数字的，分为</a:t>
            </a:r>
            <a:r>
              <a:rPr lang="en-US" altLang="zh-CN" dirty="0"/>
              <a:t>5</a:t>
            </a:r>
            <a:r>
              <a:rPr lang="zh-CN" altLang="zh-CN" dirty="0"/>
              <a:t>大类共</a:t>
            </a:r>
            <a:r>
              <a:rPr lang="en-US" altLang="zh-CN" dirty="0"/>
              <a:t>33</a:t>
            </a:r>
            <a:r>
              <a:rPr lang="zh-CN" altLang="zh-CN" dirty="0"/>
              <a:t>种，例如：</a:t>
            </a:r>
          </a:p>
          <a:p>
            <a:pPr lvl="1"/>
            <a:r>
              <a:rPr lang="en-US" altLang="zh-CN" sz="2100" dirty="0"/>
              <a:t>lxx</a:t>
            </a:r>
            <a:r>
              <a:rPr lang="zh-CN" altLang="zh-CN" sz="2100" dirty="0"/>
              <a:t>表示通知信息的，如请求收到了或正在进行处理。</a:t>
            </a:r>
          </a:p>
          <a:p>
            <a:pPr lvl="1"/>
            <a:r>
              <a:rPr lang="en-US" altLang="zh-CN" sz="2100" dirty="0"/>
              <a:t>2xx</a:t>
            </a:r>
            <a:r>
              <a:rPr lang="zh-CN" altLang="zh-CN" sz="2100" dirty="0"/>
              <a:t>表示成功，如接受或知道了。</a:t>
            </a:r>
          </a:p>
          <a:p>
            <a:pPr lvl="1"/>
            <a:r>
              <a:rPr lang="en-US" altLang="zh-CN" sz="2100" dirty="0"/>
              <a:t>3xx</a:t>
            </a:r>
            <a:r>
              <a:rPr lang="zh-CN" altLang="zh-CN" sz="2100" dirty="0"/>
              <a:t>表示重定向，如要完成请求还必须采取进一步的行动。</a:t>
            </a:r>
          </a:p>
          <a:p>
            <a:pPr lvl="1"/>
            <a:r>
              <a:rPr lang="en-US" altLang="zh-CN" sz="2100" dirty="0"/>
              <a:t>4xx </a:t>
            </a:r>
            <a:r>
              <a:rPr lang="zh-CN" altLang="zh-CN" sz="2100" dirty="0"/>
              <a:t>表示客户端错误，如请求中有错误的语法或不能完成。</a:t>
            </a:r>
          </a:p>
          <a:p>
            <a:pPr lvl="1"/>
            <a:r>
              <a:rPr lang="en-US" altLang="zh-CN" sz="2100" dirty="0"/>
              <a:t>5xx</a:t>
            </a:r>
            <a:r>
              <a:rPr lang="zh-CN" altLang="zh-CN" sz="2100" dirty="0"/>
              <a:t>表示服务器的差错，如服务器失效无法完成请求。</a:t>
            </a:r>
            <a:endParaRPr lang="en-US" altLang="zh-CN" sz="2100" dirty="0"/>
          </a:p>
          <a:p>
            <a:r>
              <a:rPr lang="zh-CN" altLang="zh-CN" dirty="0"/>
              <a:t>下面三种状态行在响应报文中是经常见到的。</a:t>
            </a:r>
            <a:endParaRPr lang="en-US" altLang="zh-CN" dirty="0"/>
          </a:p>
          <a:p>
            <a:pPr lvl="1"/>
            <a:r>
              <a:rPr lang="en-US" altLang="zh-CN" sz="2100" dirty="0"/>
              <a:t>HTTP/1.1  200  Success </a:t>
            </a:r>
            <a:r>
              <a:rPr lang="zh-CN" altLang="en-US" sz="2100" dirty="0"/>
              <a:t>（成功）</a:t>
            </a:r>
            <a:endParaRPr lang="zh-CN" altLang="zh-CN" sz="2100" dirty="0"/>
          </a:p>
          <a:p>
            <a:pPr lvl="1"/>
            <a:r>
              <a:rPr lang="en-US" altLang="zh-CN" sz="2100" dirty="0"/>
              <a:t>HTTP/1.1  202  Accepted  </a:t>
            </a:r>
            <a:r>
              <a:rPr lang="zh-CN" altLang="zh-CN" sz="2100" dirty="0"/>
              <a:t>（接受）</a:t>
            </a:r>
          </a:p>
          <a:p>
            <a:pPr lvl="1"/>
            <a:r>
              <a:rPr lang="en-US" altLang="zh-CN" sz="2100" dirty="0"/>
              <a:t>HTTP/1.1  400  Bad Request </a:t>
            </a:r>
            <a:r>
              <a:rPr lang="zh-CN" altLang="zh-CN" sz="2100" dirty="0"/>
              <a:t>（错误的请求）</a:t>
            </a:r>
          </a:p>
          <a:p>
            <a:pPr lvl="1"/>
            <a:r>
              <a:rPr lang="en-US" altLang="zh-CN" sz="2100" dirty="0"/>
              <a:t>HTTP/1.1  404  Not Found  </a:t>
            </a:r>
            <a:r>
              <a:rPr lang="zh-CN" altLang="zh-CN" sz="2100" dirty="0"/>
              <a:t>（找不到）</a:t>
            </a:r>
          </a:p>
          <a:p>
            <a:pPr lvl="1"/>
            <a:endParaRPr lang="zh-CN" altLang="en-US" dirty="0"/>
          </a:p>
        </p:txBody>
      </p:sp>
    </p:spTree>
    <p:extLst>
      <p:ext uri="{BB962C8B-B14F-4D97-AF65-F5344CB8AC3E}">
        <p14:creationId xmlns:p14="http://schemas.microsoft.com/office/powerpoint/2010/main" val="17085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9.1.1</a:t>
            </a:r>
            <a:r>
              <a:rPr lang="zh-CN" altLang="zh-CN" dirty="0"/>
              <a:t>什么是域名</a:t>
            </a:r>
            <a:endParaRPr lang="zh-CN" altLang="en-US" dirty="0"/>
          </a:p>
        </p:txBody>
      </p:sp>
      <p:sp>
        <p:nvSpPr>
          <p:cNvPr id="3" name="内容占位符 2"/>
          <p:cNvSpPr>
            <a:spLocks noGrp="1"/>
          </p:cNvSpPr>
          <p:nvPr>
            <p:ph idx="1"/>
          </p:nvPr>
        </p:nvSpPr>
        <p:spPr/>
        <p:txBody>
          <a:bodyPr/>
          <a:lstStyle/>
          <a:p>
            <a:r>
              <a:rPr lang="zh-CN" altLang="zh-CN" dirty="0"/>
              <a:t>整个</a:t>
            </a:r>
            <a:r>
              <a:rPr lang="en-US" altLang="zh-CN" dirty="0"/>
              <a:t>Internet</a:t>
            </a:r>
            <a:r>
              <a:rPr lang="zh-CN" altLang="zh-CN" dirty="0"/>
              <a:t>网站和各种服务器数量众多，各个组织的服务器都需要给一个名称，这就很容易重名。如何确保</a:t>
            </a:r>
            <a:r>
              <a:rPr lang="en-US" altLang="zh-CN" dirty="0"/>
              <a:t>Internet</a:t>
            </a:r>
            <a:r>
              <a:rPr lang="zh-CN" altLang="zh-CN" dirty="0"/>
              <a:t>上的服务器名称在整个</a:t>
            </a:r>
            <a:r>
              <a:rPr lang="en-US" altLang="zh-CN" dirty="0"/>
              <a:t>Internet</a:t>
            </a:r>
            <a:r>
              <a:rPr lang="zh-CN" altLang="zh-CN" dirty="0"/>
              <a:t>唯一呢？这就需要</a:t>
            </a:r>
            <a:r>
              <a:rPr lang="en-US" altLang="zh-CN" dirty="0"/>
              <a:t>Internet</a:t>
            </a:r>
            <a:r>
              <a:rPr lang="zh-CN" altLang="zh-CN" dirty="0"/>
              <a:t>上有域名管理认证机构进行统一管理。如果你的公司在互联网上有一组服务器（邮件服务器、</a:t>
            </a:r>
            <a:r>
              <a:rPr lang="en-US" altLang="zh-CN" dirty="0"/>
              <a:t>FTP</a:t>
            </a:r>
            <a:r>
              <a:rPr lang="zh-CN" altLang="zh-CN" dirty="0"/>
              <a:t>服务器、</a:t>
            </a:r>
            <a:r>
              <a:rPr lang="en-US" altLang="zh-CN" dirty="0"/>
              <a:t>Web</a:t>
            </a:r>
            <a:r>
              <a:rPr lang="zh-CN" altLang="zh-CN" dirty="0"/>
              <a:t>服务器等），你需要为你的公司先申请一个域名，也就是向管理认证机构注册一个域名。</a:t>
            </a:r>
          </a:p>
          <a:p>
            <a:r>
              <a:rPr lang="zh-CN" altLang="zh-CN" dirty="0"/>
              <a:t>域名的注册遵循先申请先注册为原则，管理认证机构要确保每一个域名的注册都是独一无二、不可重复的。</a:t>
            </a:r>
            <a:endParaRPr lang="zh-CN" altLang="en-US" dirty="0"/>
          </a:p>
        </p:txBody>
      </p:sp>
    </p:spTree>
    <p:extLst>
      <p:ext uri="{BB962C8B-B14F-4D97-AF65-F5344CB8AC3E}">
        <p14:creationId xmlns:p14="http://schemas.microsoft.com/office/powerpoint/2010/main" val="2107213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9.5.8 Cookie</a:t>
            </a:r>
            <a:endParaRPr lang="zh-CN" altLang="en-US" dirty="0"/>
          </a:p>
        </p:txBody>
      </p:sp>
      <p:sp>
        <p:nvSpPr>
          <p:cNvPr id="3" name="内容占位符 2"/>
          <p:cNvSpPr>
            <a:spLocks noGrp="1"/>
          </p:cNvSpPr>
          <p:nvPr>
            <p:ph idx="1"/>
          </p:nvPr>
        </p:nvSpPr>
        <p:spPr/>
        <p:txBody>
          <a:bodyPr/>
          <a:lstStyle/>
          <a:p>
            <a:r>
              <a:rPr lang="en-US" altLang="zh-CN" b="1" dirty="0"/>
              <a:t>Cookie</a:t>
            </a:r>
            <a:r>
              <a:rPr lang="zh-CN" altLang="en-US" b="1" dirty="0"/>
              <a:t>意为“甜饼”，是由</a:t>
            </a:r>
            <a:r>
              <a:rPr lang="en-US" altLang="zh-CN" b="1" dirty="0"/>
              <a:t>W3C</a:t>
            </a:r>
            <a:r>
              <a:rPr lang="zh-CN" altLang="en-US" b="1" dirty="0"/>
              <a:t>组织提出，最早由</a:t>
            </a:r>
            <a:r>
              <a:rPr lang="en-US" altLang="zh-CN" b="1" dirty="0"/>
              <a:t>Netscape</a:t>
            </a:r>
            <a:r>
              <a:rPr lang="zh-CN" altLang="en-US" b="1" dirty="0"/>
              <a:t>社区发展的一种机制。目前</a:t>
            </a:r>
            <a:r>
              <a:rPr lang="en-US" altLang="zh-CN" b="1" dirty="0"/>
              <a:t>Cookie</a:t>
            </a:r>
            <a:r>
              <a:rPr lang="zh-CN" altLang="en-US" b="1" dirty="0"/>
              <a:t>已经成为标准，所有的主流浏览器如</a:t>
            </a:r>
            <a:r>
              <a:rPr lang="en-US" altLang="zh-CN" b="1" dirty="0"/>
              <a:t>IE</a:t>
            </a:r>
            <a:r>
              <a:rPr lang="zh-CN" altLang="en-US" b="1" dirty="0"/>
              <a:t>、</a:t>
            </a:r>
            <a:r>
              <a:rPr lang="en-US" altLang="zh-CN" b="1" dirty="0"/>
              <a:t>Netscape</a:t>
            </a:r>
            <a:r>
              <a:rPr lang="zh-CN" altLang="en-US" b="1" dirty="0"/>
              <a:t>、</a:t>
            </a:r>
            <a:r>
              <a:rPr lang="en-US" altLang="zh-CN" b="1" dirty="0"/>
              <a:t>Firefox</a:t>
            </a:r>
            <a:r>
              <a:rPr lang="zh-CN" altLang="en-US" b="1" dirty="0"/>
              <a:t>、</a:t>
            </a:r>
            <a:r>
              <a:rPr lang="en-US" altLang="zh-CN" b="1" dirty="0"/>
              <a:t>Opera</a:t>
            </a:r>
            <a:r>
              <a:rPr lang="zh-CN" altLang="en-US" b="1" dirty="0"/>
              <a:t>等都支持</a:t>
            </a:r>
            <a:r>
              <a:rPr lang="en-US" altLang="zh-CN" b="1" dirty="0"/>
              <a:t>Cookie</a:t>
            </a:r>
            <a:r>
              <a:rPr lang="zh-CN" altLang="en-US" b="1" dirty="0"/>
              <a:t>。</a:t>
            </a:r>
          </a:p>
          <a:p>
            <a:r>
              <a:rPr lang="zh-CN" altLang="en-US" b="1" dirty="0"/>
              <a:t>由于</a:t>
            </a:r>
            <a:r>
              <a:rPr lang="en-US" altLang="zh-CN" b="1" dirty="0"/>
              <a:t>HTTP</a:t>
            </a:r>
            <a:r>
              <a:rPr lang="zh-CN" altLang="en-US" b="1" dirty="0"/>
              <a:t>是一种无状态的协议，服务器单从网络连接上无从知道客户身份。怎么办呢？就给客户端们颁发一个通行证吧，每人一个，无论谁访问都必须携带自己通行证。这样服务器就能从通行证上确认客户身份了。这就是</a:t>
            </a:r>
            <a:r>
              <a:rPr lang="en-US" altLang="zh-CN" b="1" dirty="0"/>
              <a:t>Cookie</a:t>
            </a:r>
            <a:r>
              <a:rPr lang="zh-CN" altLang="en-US" b="1" dirty="0"/>
              <a:t>的工作原理。</a:t>
            </a:r>
            <a:endParaRPr lang="en-US" altLang="zh-CN" b="1" dirty="0"/>
          </a:p>
          <a:p>
            <a:r>
              <a:rPr lang="en-US" altLang="zh-CN" b="1" dirty="0"/>
              <a:t>Cookie</a:t>
            </a:r>
            <a:r>
              <a:rPr lang="zh-CN" altLang="en-US" b="1" dirty="0"/>
              <a:t>可以导出导入。</a:t>
            </a:r>
          </a:p>
          <a:p>
            <a:endParaRPr lang="zh-CN" altLang="en-US" dirty="0"/>
          </a:p>
        </p:txBody>
      </p:sp>
    </p:spTree>
    <p:extLst>
      <p:ext uri="{BB962C8B-B14F-4D97-AF65-F5344CB8AC3E}">
        <p14:creationId xmlns:p14="http://schemas.microsoft.com/office/powerpoint/2010/main" val="499137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9.5.9</a:t>
            </a:r>
            <a:r>
              <a:rPr lang="zh-CN" altLang="zh-CN"/>
              <a:t>通过代理服务器访问网站</a:t>
            </a:r>
          </a:p>
        </p:txBody>
      </p:sp>
      <p:sp>
        <p:nvSpPr>
          <p:cNvPr id="3" name="内容占位符 2"/>
          <p:cNvSpPr>
            <a:spLocks noGrp="1"/>
          </p:cNvSpPr>
          <p:nvPr>
            <p:ph idx="1"/>
          </p:nvPr>
        </p:nvSpPr>
        <p:spPr>
          <a:xfrm>
            <a:off x="438964" y="808172"/>
            <a:ext cx="8229600" cy="1512168"/>
          </a:xfrm>
        </p:spPr>
        <p:txBody>
          <a:bodyPr>
            <a:normAutofit lnSpcReduction="10000"/>
          </a:bodyPr>
          <a:lstStyle/>
          <a:p>
            <a:r>
              <a:rPr lang="zh-CN" altLang="zh-CN" dirty="0"/>
              <a:t>代理服务器英文全称是（</a:t>
            </a:r>
            <a:r>
              <a:rPr lang="en-US" altLang="zh-CN" dirty="0"/>
              <a:t>Proxy Server</a:t>
            </a:r>
            <a:r>
              <a:rPr lang="zh-CN" altLang="zh-CN" dirty="0"/>
              <a:t>），其功能就是代理网络用户去取得网络信息。我们可以配置计算机通过</a:t>
            </a:r>
            <a:r>
              <a:rPr lang="en-US" altLang="zh-CN" dirty="0"/>
              <a:t>Web</a:t>
            </a:r>
            <a:r>
              <a:rPr lang="zh-CN" altLang="zh-CN" dirty="0"/>
              <a:t>代理服务器访问</a:t>
            </a:r>
            <a:r>
              <a:rPr lang="en-US" altLang="zh-CN" dirty="0"/>
              <a:t>Web</a:t>
            </a:r>
            <a:r>
              <a:rPr lang="zh-CN" altLang="zh-CN" dirty="0"/>
              <a:t>站点，而不直接访问网站。</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0888"/>
            <a:ext cx="8136904" cy="4150593"/>
          </a:xfrm>
          <a:prstGeom prst="rect">
            <a:avLst/>
          </a:prstGeom>
          <a:noFill/>
          <a:ln>
            <a:noFill/>
          </a:ln>
        </p:spPr>
      </p:pic>
    </p:spTree>
    <p:extLst>
      <p:ext uri="{BB962C8B-B14F-4D97-AF65-F5344CB8AC3E}">
        <p14:creationId xmlns:p14="http://schemas.microsoft.com/office/powerpoint/2010/main" val="1181422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9.6</a:t>
            </a:r>
            <a:r>
              <a:rPr lang="zh-CN" altLang="zh-CN" dirty="0"/>
              <a:t>文件传输协议</a:t>
            </a:r>
            <a:r>
              <a:rPr lang="en-US" altLang="zh-CN" dirty="0"/>
              <a:t>FTP</a:t>
            </a:r>
            <a:endParaRPr lang="zh-CN" altLang="en-US" dirty="0"/>
          </a:p>
        </p:txBody>
      </p:sp>
      <p:sp>
        <p:nvSpPr>
          <p:cNvPr id="3" name="内容占位符 2"/>
          <p:cNvSpPr>
            <a:spLocks noGrp="1"/>
          </p:cNvSpPr>
          <p:nvPr>
            <p:ph idx="1"/>
          </p:nvPr>
        </p:nvSpPr>
        <p:spPr/>
        <p:txBody>
          <a:bodyPr/>
          <a:lstStyle/>
          <a:p>
            <a:r>
              <a:rPr lang="en-US" altLang="zh-CN" dirty="0"/>
              <a:t>FTP </a:t>
            </a:r>
            <a:r>
              <a:rPr lang="zh-CN" altLang="zh-CN" dirty="0"/>
              <a:t>是</a:t>
            </a:r>
            <a:r>
              <a:rPr lang="en-US" altLang="zh-CN" dirty="0"/>
              <a:t>File Transfer Protocol</a:t>
            </a:r>
            <a:r>
              <a:rPr lang="zh-CN" altLang="zh-CN" dirty="0"/>
              <a:t>（文件传输协议）的英文简称。用于</a:t>
            </a:r>
            <a:r>
              <a:rPr lang="en-US" altLang="zh-CN" dirty="0"/>
              <a:t>Internet</a:t>
            </a:r>
            <a:r>
              <a:rPr lang="zh-CN" altLang="zh-CN" dirty="0"/>
              <a:t>上的控制文件的双向传输。基于不同的操作系统有不同的</a:t>
            </a:r>
            <a:r>
              <a:rPr lang="en-US" altLang="zh-CN" dirty="0"/>
              <a:t>FTP</a:t>
            </a:r>
            <a:r>
              <a:rPr lang="zh-CN" altLang="zh-CN" dirty="0"/>
              <a:t>应用程序，而所有这些应用程序都遵守同一种协议以传输文件。在</a:t>
            </a:r>
            <a:r>
              <a:rPr lang="en-US" altLang="zh-CN" dirty="0"/>
              <a:t>FTP</a:t>
            </a:r>
            <a:r>
              <a:rPr lang="zh-CN" altLang="zh-CN" dirty="0"/>
              <a:t>的使用当中，用户经常遇到两个概念：“下载”（</a:t>
            </a:r>
            <a:r>
              <a:rPr lang="en-US" altLang="zh-CN" dirty="0"/>
              <a:t>Download</a:t>
            </a:r>
            <a:r>
              <a:rPr lang="zh-CN" altLang="zh-CN" dirty="0"/>
              <a:t>）和“上传”（</a:t>
            </a:r>
            <a:r>
              <a:rPr lang="en-US" altLang="zh-CN" dirty="0"/>
              <a:t>Upload</a:t>
            </a:r>
            <a:r>
              <a:rPr lang="zh-CN" altLang="zh-CN" dirty="0"/>
              <a:t>）。“下载”文件就是从远程主机拷贝文件至自己的计算机上；“上传”文件就是将文件从自己的计算机中拷贝至远程主机上。用</a:t>
            </a:r>
            <a:r>
              <a:rPr lang="en-US" altLang="zh-CN" dirty="0"/>
              <a:t>Internet</a:t>
            </a:r>
            <a:r>
              <a:rPr lang="zh-CN" altLang="zh-CN" dirty="0"/>
              <a:t>语言来说，用户可通过客户机程序向（从）远程主机上传（下载）文件。</a:t>
            </a:r>
          </a:p>
          <a:p>
            <a:r>
              <a:rPr lang="zh-CN" altLang="zh-CN" dirty="0"/>
              <a:t>简单地说，支持</a:t>
            </a:r>
            <a:r>
              <a:rPr lang="en-US" altLang="zh-CN" dirty="0"/>
              <a:t>FTP</a:t>
            </a:r>
            <a:r>
              <a:rPr lang="zh-CN" altLang="zh-CN" dirty="0"/>
              <a:t>协议的服务器就是</a:t>
            </a:r>
            <a:r>
              <a:rPr lang="en-US" altLang="zh-CN" dirty="0"/>
              <a:t>FTP</a:t>
            </a:r>
            <a:r>
              <a:rPr lang="zh-CN" altLang="zh-CN" dirty="0"/>
              <a:t>服务器。</a:t>
            </a:r>
          </a:p>
          <a:p>
            <a:endParaRPr lang="zh-CN" altLang="en-US" dirty="0"/>
          </a:p>
        </p:txBody>
      </p:sp>
    </p:spTree>
    <p:extLst>
      <p:ext uri="{BB962C8B-B14F-4D97-AF65-F5344CB8AC3E}">
        <p14:creationId xmlns:p14="http://schemas.microsoft.com/office/powerpoint/2010/main" val="4288062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9.6.1FTP</a:t>
            </a:r>
            <a:r>
              <a:rPr lang="zh-CN" altLang="zh-CN" dirty="0"/>
              <a:t>主动模式和被动模式</a:t>
            </a:r>
            <a:endParaRPr lang="zh-CN" altLang="en-US" dirty="0"/>
          </a:p>
        </p:txBody>
      </p:sp>
      <p:sp>
        <p:nvSpPr>
          <p:cNvPr id="3" name="内容占位符 2"/>
          <p:cNvSpPr>
            <a:spLocks noGrp="1"/>
          </p:cNvSpPr>
          <p:nvPr>
            <p:ph idx="1"/>
          </p:nvPr>
        </p:nvSpPr>
        <p:spPr/>
        <p:txBody>
          <a:bodyPr/>
          <a:lstStyle/>
          <a:p>
            <a:r>
              <a:rPr lang="en-US" altLang="zh-CN" dirty="0"/>
              <a:t>FTP</a:t>
            </a:r>
            <a:r>
              <a:rPr lang="zh-CN" altLang="zh-CN" dirty="0"/>
              <a:t>协议和其他协议不一样的地方就是客户端访问</a:t>
            </a:r>
            <a:r>
              <a:rPr lang="en-US" altLang="zh-CN" dirty="0"/>
              <a:t>FTP</a:t>
            </a:r>
            <a:r>
              <a:rPr lang="zh-CN" altLang="zh-CN" dirty="0"/>
              <a:t>服务器需要建立两个</a:t>
            </a:r>
            <a:r>
              <a:rPr lang="en-US" altLang="zh-CN" dirty="0"/>
              <a:t>TCP</a:t>
            </a:r>
            <a:r>
              <a:rPr lang="zh-CN" altLang="zh-CN" dirty="0"/>
              <a:t>连接，一个是用来传输</a:t>
            </a:r>
            <a:r>
              <a:rPr lang="en-US" altLang="zh-CN" dirty="0"/>
              <a:t>FTP</a:t>
            </a:r>
            <a:r>
              <a:rPr lang="zh-CN" altLang="zh-CN" dirty="0"/>
              <a:t>命令，一个用来传输数据。在</a:t>
            </a:r>
            <a:r>
              <a:rPr lang="en-US" altLang="zh-CN" dirty="0"/>
              <a:t>FTP</a:t>
            </a:r>
            <a:r>
              <a:rPr lang="zh-CN" altLang="zh-CN" dirty="0"/>
              <a:t>服务器上需要开放两个端口，一个命令端口（或称为控制端口）和一个数据端口。通常</a:t>
            </a:r>
            <a:r>
              <a:rPr lang="en-US" altLang="zh-CN" dirty="0"/>
              <a:t>21</a:t>
            </a:r>
            <a:r>
              <a:rPr lang="zh-CN" altLang="zh-CN" dirty="0"/>
              <a:t>端口是命令端口，</a:t>
            </a:r>
            <a:r>
              <a:rPr lang="en-US" altLang="zh-CN" dirty="0"/>
              <a:t>20</a:t>
            </a:r>
            <a:r>
              <a:rPr lang="zh-CN" altLang="zh-CN" dirty="0"/>
              <a:t>端口是数据端口。当混入主动</a:t>
            </a:r>
            <a:r>
              <a:rPr lang="en-US" altLang="zh-CN" dirty="0"/>
              <a:t>/</a:t>
            </a:r>
            <a:r>
              <a:rPr lang="zh-CN" altLang="zh-CN" dirty="0"/>
              <a:t>被动模式的概念时，数据端口就有可能不是</a:t>
            </a:r>
            <a:r>
              <a:rPr lang="en-US" altLang="zh-CN" dirty="0"/>
              <a:t>20</a:t>
            </a:r>
            <a:r>
              <a:rPr lang="zh-CN" altLang="zh-CN" dirty="0"/>
              <a:t>了。</a:t>
            </a:r>
            <a:endParaRPr lang="zh-CN" altLang="en-US" dirty="0"/>
          </a:p>
        </p:txBody>
      </p:sp>
    </p:spTree>
    <p:extLst>
      <p:ext uri="{BB962C8B-B14F-4D97-AF65-F5344CB8AC3E}">
        <p14:creationId xmlns:p14="http://schemas.microsoft.com/office/powerpoint/2010/main" val="329521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FTP</a:t>
            </a:r>
            <a:r>
              <a:rPr lang="zh-CN" altLang="en-US" dirty="0"/>
              <a:t>主动模式</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7776864" cy="5688632"/>
          </a:xfrm>
          <a:prstGeom prst="rect">
            <a:avLst/>
          </a:prstGeom>
          <a:noFill/>
          <a:ln>
            <a:noFill/>
          </a:ln>
        </p:spPr>
      </p:pic>
    </p:spTree>
    <p:extLst>
      <p:ext uri="{BB962C8B-B14F-4D97-AF65-F5344CB8AC3E}">
        <p14:creationId xmlns:p14="http://schemas.microsoft.com/office/powerpoint/2010/main" val="3373793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被动模式</a:t>
            </a:r>
            <a:r>
              <a:rPr lang="en-US" altLang="zh-CN" dirty="0"/>
              <a:t>FTP</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74" y="1196752"/>
            <a:ext cx="9122326" cy="5328592"/>
          </a:xfrm>
          <a:prstGeom prst="rect">
            <a:avLst/>
          </a:prstGeom>
          <a:noFill/>
          <a:ln>
            <a:noFill/>
          </a:ln>
        </p:spPr>
      </p:pic>
    </p:spTree>
    <p:extLst>
      <p:ext uri="{BB962C8B-B14F-4D97-AF65-F5344CB8AC3E}">
        <p14:creationId xmlns:p14="http://schemas.microsoft.com/office/powerpoint/2010/main" val="1100409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9.6.2</a:t>
            </a:r>
            <a:r>
              <a:rPr lang="zh-CN" altLang="zh-CN" dirty="0"/>
              <a:t>安装和创建</a:t>
            </a:r>
            <a:r>
              <a:rPr lang="en-US" altLang="zh-CN" dirty="0"/>
              <a:t>FTP</a:t>
            </a:r>
            <a:r>
              <a:rPr lang="zh-CN" altLang="zh-CN" dirty="0"/>
              <a:t>站点</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857588"/>
            <a:ext cx="7416824" cy="5966122"/>
          </a:xfrm>
          <a:prstGeom prst="rect">
            <a:avLst/>
          </a:prstGeom>
          <a:noFill/>
          <a:ln>
            <a:noFill/>
          </a:ln>
        </p:spPr>
      </p:pic>
    </p:spTree>
    <p:extLst>
      <p:ext uri="{BB962C8B-B14F-4D97-AF65-F5344CB8AC3E}">
        <p14:creationId xmlns:p14="http://schemas.microsoft.com/office/powerpoint/2010/main" val="209328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9.6.3</a:t>
            </a:r>
            <a:r>
              <a:rPr lang="zh-CN" altLang="zh-CN" dirty="0"/>
              <a:t>访问</a:t>
            </a:r>
            <a:r>
              <a:rPr lang="en-US" altLang="zh-CN" dirty="0"/>
              <a:t>FTP</a:t>
            </a:r>
            <a:r>
              <a:rPr lang="zh-CN" altLang="zh-CN" dirty="0"/>
              <a:t>服务器</a:t>
            </a:r>
            <a:endParaRPr lang="zh-CN" altLang="en-US" dirty="0"/>
          </a:p>
        </p:txBody>
      </p:sp>
      <p:sp>
        <p:nvSpPr>
          <p:cNvPr id="3" name="内容占位符 2"/>
          <p:cNvSpPr>
            <a:spLocks noGrp="1"/>
          </p:cNvSpPr>
          <p:nvPr>
            <p:ph idx="1"/>
          </p:nvPr>
        </p:nvSpPr>
        <p:spPr>
          <a:xfrm>
            <a:off x="107504" y="980728"/>
            <a:ext cx="8229600" cy="4525963"/>
          </a:xfrm>
        </p:spPr>
        <p:txBody>
          <a:bodyPr/>
          <a:lstStyle/>
          <a:p>
            <a:r>
              <a:rPr lang="zh-CN" altLang="en-US" dirty="0"/>
              <a:t>被动模式</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943200" y="980728"/>
            <a:ext cx="7200800" cy="5293965"/>
          </a:xfrm>
          <a:prstGeom prst="rect">
            <a:avLst/>
          </a:prstGeom>
          <a:noFill/>
          <a:ln>
            <a:noFill/>
          </a:ln>
        </p:spPr>
      </p:pic>
    </p:spTree>
    <p:extLst>
      <p:ext uri="{BB962C8B-B14F-4D97-AF65-F5344CB8AC3E}">
        <p14:creationId xmlns:p14="http://schemas.microsoft.com/office/powerpoint/2010/main" val="1996640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更改成主动模式</a:t>
            </a:r>
          </a:p>
        </p:txBody>
      </p:sp>
      <p:pic>
        <p:nvPicPr>
          <p:cNvPr id="5" name="图片 4"/>
          <p:cNvPicPr/>
          <p:nvPr/>
        </p:nvPicPr>
        <p:blipFill>
          <a:blip r:embed="rId2"/>
          <a:stretch>
            <a:fillRect/>
          </a:stretch>
        </p:blipFill>
        <p:spPr>
          <a:xfrm>
            <a:off x="20598" y="980728"/>
            <a:ext cx="4386878" cy="4248471"/>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3584576" y="1412776"/>
            <a:ext cx="5739952" cy="5117432"/>
          </a:xfrm>
          <a:prstGeom prst="rect">
            <a:avLst/>
          </a:prstGeom>
          <a:noFill/>
          <a:ln>
            <a:noFill/>
          </a:ln>
        </p:spPr>
      </p:pic>
    </p:spTree>
    <p:extLst>
      <p:ext uri="{BB962C8B-B14F-4D97-AF65-F5344CB8AC3E}">
        <p14:creationId xmlns:p14="http://schemas.microsoft.com/office/powerpoint/2010/main" val="31400343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9.6.4FTP</a:t>
            </a:r>
            <a:r>
              <a:rPr lang="zh-CN" altLang="zh-CN"/>
              <a:t>命令访问</a:t>
            </a:r>
            <a:r>
              <a:rPr lang="en-US" altLang="zh-CN"/>
              <a:t>FTP</a:t>
            </a:r>
            <a:r>
              <a:rPr lang="zh-CN" altLang="zh-CN"/>
              <a:t>服务器</a:t>
            </a:r>
          </a:p>
        </p:txBody>
      </p:sp>
      <p:sp>
        <p:nvSpPr>
          <p:cNvPr id="3" name="内容占位符 2"/>
          <p:cNvSpPr>
            <a:spLocks noGrp="1"/>
          </p:cNvSpPr>
          <p:nvPr>
            <p:ph idx="1"/>
          </p:nvPr>
        </p:nvSpPr>
        <p:spPr>
          <a:xfrm>
            <a:off x="395536" y="1124744"/>
            <a:ext cx="8229600" cy="5328592"/>
          </a:xfrm>
        </p:spPr>
        <p:txBody>
          <a:bodyPr>
            <a:normAutofit fontScale="70000" lnSpcReduction="20000"/>
          </a:bodyPr>
          <a:lstStyle/>
          <a:p>
            <a:r>
              <a:rPr lang="en-US" altLang="zh-CN" dirty="0"/>
              <a:t>C:\Documents and Settings\</a:t>
            </a:r>
            <a:r>
              <a:rPr lang="en-US" altLang="zh-CN" dirty="0" err="1"/>
              <a:t>han</a:t>
            </a:r>
            <a:r>
              <a:rPr lang="en-US" altLang="zh-CN" dirty="0"/>
              <a:t>&gt;ftp</a:t>
            </a:r>
            <a:endParaRPr lang="zh-CN" altLang="zh-CN" dirty="0"/>
          </a:p>
          <a:p>
            <a:r>
              <a:rPr lang="en-US" altLang="zh-CN" dirty="0"/>
              <a:t>ftp&gt; open 192.168.80.20                                   --</a:t>
            </a:r>
            <a:r>
              <a:rPr lang="zh-CN" altLang="zh-CN" dirty="0"/>
              <a:t>连接到</a:t>
            </a:r>
            <a:r>
              <a:rPr lang="en-US" altLang="zh-CN" dirty="0"/>
              <a:t>FTP</a:t>
            </a:r>
            <a:r>
              <a:rPr lang="zh-CN" altLang="zh-CN" dirty="0"/>
              <a:t>服务器</a:t>
            </a:r>
          </a:p>
          <a:p>
            <a:r>
              <a:rPr lang="en-US" altLang="zh-CN" dirty="0"/>
              <a:t>Connected to 192.168.80.20.</a:t>
            </a:r>
            <a:endParaRPr lang="zh-CN" altLang="zh-CN" dirty="0"/>
          </a:p>
          <a:p>
            <a:r>
              <a:rPr lang="en-US" altLang="zh-CN" dirty="0"/>
              <a:t>220 Microsoft FTP Service</a:t>
            </a:r>
            <a:endParaRPr lang="zh-CN" altLang="zh-CN" dirty="0"/>
          </a:p>
          <a:p>
            <a:r>
              <a:rPr lang="en-US" altLang="zh-CN" dirty="0"/>
              <a:t>User </a:t>
            </a:r>
            <a:r>
              <a:rPr lang="zh-CN" altLang="zh-CN" dirty="0"/>
              <a:t>（</a:t>
            </a:r>
            <a:r>
              <a:rPr lang="en-US" altLang="zh-CN" dirty="0"/>
              <a:t>192.168.80.20:</a:t>
            </a:r>
            <a:r>
              <a:rPr lang="zh-CN" altLang="zh-CN" dirty="0"/>
              <a:t>（</a:t>
            </a:r>
            <a:r>
              <a:rPr lang="en-US" altLang="zh-CN" dirty="0"/>
              <a:t>none</a:t>
            </a:r>
            <a:r>
              <a:rPr lang="zh-CN" altLang="zh-CN" dirty="0"/>
              <a:t>））</a:t>
            </a:r>
            <a:r>
              <a:rPr lang="en-US" altLang="zh-CN" dirty="0"/>
              <a:t>: administrator                 --</a:t>
            </a:r>
            <a:r>
              <a:rPr lang="zh-CN" altLang="zh-CN" dirty="0"/>
              <a:t>输入账户</a:t>
            </a:r>
          </a:p>
          <a:p>
            <a:r>
              <a:rPr lang="en-US" altLang="zh-CN" dirty="0"/>
              <a:t>331 Password required for administrator.</a:t>
            </a:r>
            <a:endParaRPr lang="zh-CN" altLang="zh-CN" dirty="0"/>
          </a:p>
          <a:p>
            <a:r>
              <a:rPr lang="en-US" altLang="zh-CN" dirty="0"/>
              <a:t>Password:                                           --</a:t>
            </a:r>
            <a:r>
              <a:rPr lang="zh-CN" altLang="zh-CN" dirty="0"/>
              <a:t>输入密码，不回显输入，不能是空密码</a:t>
            </a:r>
          </a:p>
          <a:p>
            <a:r>
              <a:rPr lang="en-US" altLang="zh-CN" dirty="0"/>
              <a:t>230 User administrator logged in.</a:t>
            </a:r>
            <a:endParaRPr lang="zh-CN" altLang="zh-CN" dirty="0"/>
          </a:p>
          <a:p>
            <a:r>
              <a:rPr lang="en-US" altLang="zh-CN" dirty="0"/>
              <a:t>ftp&gt; ls                                               --</a:t>
            </a:r>
            <a:r>
              <a:rPr lang="zh-CN" altLang="zh-CN" dirty="0"/>
              <a:t>列出</a:t>
            </a:r>
            <a:r>
              <a:rPr lang="en-US" altLang="zh-CN" dirty="0"/>
              <a:t>FTP</a:t>
            </a:r>
            <a:r>
              <a:rPr lang="zh-CN" altLang="zh-CN" dirty="0"/>
              <a:t>服务器上的内容</a:t>
            </a:r>
          </a:p>
          <a:p>
            <a:r>
              <a:rPr lang="en-US" altLang="zh-CN" dirty="0"/>
              <a:t>200 PORT command successful.</a:t>
            </a:r>
            <a:endParaRPr lang="zh-CN" altLang="zh-CN" dirty="0"/>
          </a:p>
          <a:p>
            <a:r>
              <a:rPr lang="en-US" altLang="zh-CN" dirty="0"/>
              <a:t>150 Opening ASCII mode data connection for file list.</a:t>
            </a:r>
            <a:endParaRPr lang="zh-CN" altLang="zh-CN" dirty="0"/>
          </a:p>
          <a:p>
            <a:r>
              <a:rPr lang="en-US" altLang="zh-CN" dirty="0"/>
              <a:t>01 </a:t>
            </a:r>
            <a:r>
              <a:rPr lang="zh-CN" altLang="zh-CN" dirty="0"/>
              <a:t>地址分配方式</a:t>
            </a:r>
            <a:r>
              <a:rPr lang="en-US" altLang="zh-CN" dirty="0"/>
              <a:t>OK.mp4                              --</a:t>
            </a:r>
            <a:r>
              <a:rPr lang="zh-CN" altLang="zh-CN" dirty="0"/>
              <a:t>一个</a:t>
            </a:r>
            <a:r>
              <a:rPr lang="en-US" altLang="zh-CN" dirty="0"/>
              <a:t>MP4</a:t>
            </a:r>
            <a:r>
              <a:rPr lang="zh-CN" altLang="zh-CN" dirty="0"/>
              <a:t>文件</a:t>
            </a:r>
          </a:p>
          <a:p>
            <a:r>
              <a:rPr lang="en-US" altLang="zh-CN" dirty="0"/>
              <a:t>226 Transfer complete.</a:t>
            </a:r>
            <a:endParaRPr lang="zh-CN" altLang="zh-CN" dirty="0"/>
          </a:p>
          <a:p>
            <a:endParaRPr lang="zh-CN" altLang="en-US" dirty="0"/>
          </a:p>
        </p:txBody>
      </p:sp>
    </p:spTree>
    <p:extLst>
      <p:ext uri="{BB962C8B-B14F-4D97-AF65-F5344CB8AC3E}">
        <p14:creationId xmlns:p14="http://schemas.microsoft.com/office/powerpoint/2010/main" val="85915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9.1.2</a:t>
            </a:r>
            <a:r>
              <a:rPr lang="zh-CN" altLang="zh-CN" dirty="0"/>
              <a:t>域名的结构</a:t>
            </a:r>
            <a:r>
              <a:rPr lang="en-US" altLang="zh-CN" dirty="0"/>
              <a:t>1</a:t>
            </a:r>
            <a:endParaRPr lang="zh-CN" altLang="en-US" dirty="0"/>
          </a:p>
        </p:txBody>
      </p:sp>
      <p:sp>
        <p:nvSpPr>
          <p:cNvPr id="3" name="内容占位符 2"/>
          <p:cNvSpPr>
            <a:spLocks noGrp="1"/>
          </p:cNvSpPr>
          <p:nvPr>
            <p:ph idx="1"/>
          </p:nvPr>
        </p:nvSpPr>
        <p:spPr>
          <a:xfrm>
            <a:off x="323528" y="764704"/>
            <a:ext cx="8229600" cy="4525963"/>
          </a:xfrm>
        </p:spPr>
        <p:txBody>
          <a:bodyPr/>
          <a:lstStyle/>
          <a:p>
            <a:r>
              <a:rPr lang="zh-CN" altLang="zh-CN" sz="1800" dirty="0"/>
              <a:t>一个域名下可以有多个主机，域名全球唯一，主机名</a:t>
            </a:r>
            <a:r>
              <a:rPr lang="en-US" altLang="zh-CN" sz="1800" dirty="0"/>
              <a:t>+</a:t>
            </a:r>
            <a:r>
              <a:rPr lang="zh-CN" altLang="zh-CN" sz="1800" dirty="0"/>
              <a:t>域名肯定也是全球唯一的，主机名</a:t>
            </a:r>
            <a:r>
              <a:rPr lang="en-US" altLang="zh-CN" sz="1800" dirty="0"/>
              <a:t>+</a:t>
            </a:r>
            <a:r>
              <a:rPr lang="zh-CN" altLang="zh-CN" sz="1800" dirty="0"/>
              <a:t>域名称为完全限定域名（</a:t>
            </a:r>
            <a:r>
              <a:rPr lang="en-US" altLang="zh-CN" sz="1800" dirty="0"/>
              <a:t>FQDN</a:t>
            </a:r>
            <a:r>
              <a:rPr lang="zh-CN" altLang="zh-CN" sz="1800" dirty="0"/>
              <a:t>）。</a:t>
            </a:r>
          </a:p>
          <a:p>
            <a:r>
              <a:rPr lang="en-US" altLang="zh-CN" sz="1800" dirty="0"/>
              <a:t>FQDN</a:t>
            </a:r>
            <a:r>
              <a:rPr lang="zh-CN" altLang="zh-CN" sz="1800" dirty="0"/>
              <a:t>是</a:t>
            </a:r>
            <a:r>
              <a:rPr lang="en-US" altLang="zh-CN" sz="1800" dirty="0"/>
              <a:t>Fully Qualified Domain Name</a:t>
            </a:r>
            <a:r>
              <a:rPr lang="zh-CN" altLang="zh-CN" sz="1800" dirty="0"/>
              <a:t>的缩写</a:t>
            </a:r>
            <a:r>
              <a:rPr lang="en-US" altLang="zh-CN" sz="1800" dirty="0"/>
              <a:t>, </a:t>
            </a:r>
            <a:r>
              <a:rPr lang="zh-CN" altLang="zh-CN" sz="1800" dirty="0"/>
              <a:t>含义是完整的域名。例如，一台机器主机名（</a:t>
            </a:r>
            <a:r>
              <a:rPr lang="en-US" altLang="zh-CN" sz="1800" dirty="0"/>
              <a:t>hostname</a:t>
            </a:r>
            <a:r>
              <a:rPr lang="zh-CN" altLang="zh-CN" sz="1800" dirty="0"/>
              <a:t>）是</a:t>
            </a:r>
            <a:r>
              <a:rPr lang="en-US" altLang="zh-CN" sz="1800" dirty="0"/>
              <a:t>www, </a:t>
            </a:r>
            <a:r>
              <a:rPr lang="zh-CN" altLang="zh-CN" sz="1800" dirty="0"/>
              <a:t>域名后缀（</a:t>
            </a:r>
            <a:r>
              <a:rPr lang="en-US" altLang="zh-CN" sz="1800" dirty="0"/>
              <a:t>domain</a:t>
            </a:r>
            <a:r>
              <a:rPr lang="zh-CN" altLang="zh-CN" sz="1800" dirty="0"/>
              <a:t>）是</a:t>
            </a:r>
            <a:r>
              <a:rPr lang="en-US" altLang="zh-CN" sz="1800" dirty="0"/>
              <a:t>51cto.com, </a:t>
            </a:r>
            <a:r>
              <a:rPr lang="zh-CN" altLang="zh-CN" sz="1800" dirty="0"/>
              <a:t>那么该主机的</a:t>
            </a:r>
            <a:r>
              <a:rPr lang="en-US" altLang="zh-CN" sz="1800" dirty="0"/>
              <a:t>FQDN</a:t>
            </a:r>
            <a:r>
              <a:rPr lang="zh-CN" altLang="zh-CN" sz="1800" dirty="0"/>
              <a:t>应该是</a:t>
            </a:r>
            <a:r>
              <a:rPr lang="en-US" altLang="zh-CN" sz="1800" dirty="0"/>
              <a:t>www.51cto.com.</a:t>
            </a:r>
            <a:r>
              <a:rPr lang="zh-CN" altLang="zh-CN" sz="1800" dirty="0"/>
              <a:t>。</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40968"/>
            <a:ext cx="7488832" cy="3717032"/>
          </a:xfrm>
          <a:prstGeom prst="rect">
            <a:avLst/>
          </a:prstGeom>
          <a:noFill/>
          <a:ln>
            <a:noFill/>
          </a:ln>
        </p:spPr>
      </p:pic>
    </p:spTree>
    <p:extLst>
      <p:ext uri="{BB962C8B-B14F-4D97-AF65-F5344CB8AC3E}">
        <p14:creationId xmlns:p14="http://schemas.microsoft.com/office/powerpoint/2010/main" val="2748665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9.7</a:t>
            </a:r>
            <a:r>
              <a:rPr lang="zh-CN" altLang="zh-CN"/>
              <a:t>电子邮件</a:t>
            </a:r>
          </a:p>
        </p:txBody>
      </p:sp>
      <p:sp>
        <p:nvSpPr>
          <p:cNvPr id="3" name="内容占位符 2"/>
          <p:cNvSpPr>
            <a:spLocks noGrp="1"/>
          </p:cNvSpPr>
          <p:nvPr>
            <p:ph idx="1"/>
          </p:nvPr>
        </p:nvSpPr>
        <p:spPr/>
        <p:txBody>
          <a:bodyPr/>
          <a:lstStyle/>
          <a:p>
            <a:r>
              <a:rPr lang="en-US" altLang="zh-CN" b="1" dirty="0"/>
              <a:t>9.7.1</a:t>
            </a:r>
            <a:r>
              <a:rPr lang="zh-CN" altLang="zh-CN" b="1" dirty="0"/>
              <a:t>电子邮件发送和接收过程</a:t>
            </a:r>
          </a:p>
          <a:p>
            <a:r>
              <a:rPr lang="en-US" altLang="zh-CN" b="1" dirty="0"/>
              <a:t>9.7.2</a:t>
            </a:r>
            <a:r>
              <a:rPr lang="zh-CN" altLang="zh-CN" b="1" dirty="0"/>
              <a:t>电子邮件信息格式</a:t>
            </a:r>
          </a:p>
          <a:p>
            <a:r>
              <a:rPr lang="en-US" altLang="zh-CN" b="1" dirty="0"/>
              <a:t>9.7.3SMTP</a:t>
            </a:r>
            <a:r>
              <a:rPr lang="zh-CN" altLang="zh-CN" b="1" dirty="0"/>
              <a:t>协议</a:t>
            </a:r>
          </a:p>
          <a:p>
            <a:r>
              <a:rPr lang="en-US" altLang="zh-CN" b="1" dirty="0"/>
              <a:t>9.7.4POP3</a:t>
            </a:r>
            <a:r>
              <a:rPr lang="zh-CN" altLang="zh-CN" b="1" dirty="0"/>
              <a:t>协议和</a:t>
            </a:r>
            <a:r>
              <a:rPr lang="en-US" altLang="zh-CN" b="1" dirty="0"/>
              <a:t>IMAP</a:t>
            </a:r>
            <a:r>
              <a:rPr lang="zh-CN" altLang="zh-CN" b="1" dirty="0"/>
              <a:t>协议</a:t>
            </a:r>
          </a:p>
          <a:p>
            <a:r>
              <a:rPr lang="en-US" altLang="zh-CN" b="1" dirty="0"/>
              <a:t>9.7.5</a:t>
            </a:r>
            <a:r>
              <a:rPr lang="zh-CN" altLang="zh-CN" b="1" dirty="0"/>
              <a:t>部署企业内部邮件服务器</a:t>
            </a:r>
          </a:p>
          <a:p>
            <a:endParaRPr lang="zh-CN" altLang="en-US" dirty="0"/>
          </a:p>
        </p:txBody>
      </p:sp>
    </p:spTree>
    <p:extLst>
      <p:ext uri="{BB962C8B-B14F-4D97-AF65-F5344CB8AC3E}">
        <p14:creationId xmlns:p14="http://schemas.microsoft.com/office/powerpoint/2010/main" val="670306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9.7.1</a:t>
            </a:r>
            <a:r>
              <a:rPr lang="zh-CN" altLang="zh-CN" dirty="0"/>
              <a:t>电子邮件发送和接收过程</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8" y="764704"/>
            <a:ext cx="9170278" cy="6093296"/>
          </a:xfrm>
          <a:prstGeom prst="rect">
            <a:avLst/>
          </a:prstGeom>
          <a:noFill/>
          <a:ln>
            <a:noFill/>
          </a:ln>
        </p:spPr>
      </p:pic>
    </p:spTree>
    <p:extLst>
      <p:ext uri="{BB962C8B-B14F-4D97-AF65-F5344CB8AC3E}">
        <p14:creationId xmlns:p14="http://schemas.microsoft.com/office/powerpoint/2010/main" val="3422154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9.7.2</a:t>
            </a:r>
            <a:r>
              <a:rPr lang="zh-CN" altLang="zh-CN" dirty="0"/>
              <a:t>电子邮件信息格式</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928992" cy="5949280"/>
          </a:xfrm>
          <a:prstGeom prst="rect">
            <a:avLst/>
          </a:prstGeom>
          <a:noFill/>
          <a:ln>
            <a:noFill/>
          </a:ln>
        </p:spPr>
      </p:pic>
    </p:spTree>
    <p:extLst>
      <p:ext uri="{BB962C8B-B14F-4D97-AF65-F5344CB8AC3E}">
        <p14:creationId xmlns:p14="http://schemas.microsoft.com/office/powerpoint/2010/main" val="472619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9.7.3SMTP</a:t>
            </a:r>
            <a:r>
              <a:rPr lang="zh-CN" altLang="zh-CN"/>
              <a:t>协议</a:t>
            </a:r>
          </a:p>
        </p:txBody>
      </p:sp>
      <p:sp>
        <p:nvSpPr>
          <p:cNvPr id="3" name="内容占位符 2"/>
          <p:cNvSpPr>
            <a:spLocks noGrp="1"/>
          </p:cNvSpPr>
          <p:nvPr>
            <p:ph idx="1"/>
          </p:nvPr>
        </p:nvSpPr>
        <p:spPr>
          <a:xfrm>
            <a:off x="395536" y="692696"/>
            <a:ext cx="8229600" cy="4525963"/>
          </a:xfrm>
        </p:spPr>
        <p:txBody>
          <a:bodyPr/>
          <a:lstStyle/>
          <a:p>
            <a:r>
              <a:rPr lang="en-US" altLang="zh-CN" dirty="0"/>
              <a:t>SMTP</a:t>
            </a:r>
            <a:r>
              <a:rPr lang="zh-CN" altLang="zh-CN" dirty="0"/>
              <a:t>规定了</a:t>
            </a:r>
            <a:r>
              <a:rPr lang="en-US" altLang="zh-CN" dirty="0"/>
              <a:t>14</a:t>
            </a:r>
            <a:r>
              <a:rPr lang="zh-CN" altLang="zh-CN" dirty="0"/>
              <a:t>条命令和</a:t>
            </a:r>
            <a:r>
              <a:rPr lang="en-US" altLang="zh-CN" dirty="0"/>
              <a:t>21</a:t>
            </a:r>
            <a:r>
              <a:rPr lang="zh-CN" altLang="zh-CN" dirty="0"/>
              <a:t>种应答信息。每条命令用</a:t>
            </a:r>
            <a:r>
              <a:rPr lang="en-US" altLang="zh-CN" dirty="0"/>
              <a:t>4</a:t>
            </a:r>
            <a:r>
              <a:rPr lang="zh-CN" altLang="zh-CN" dirty="0"/>
              <a:t>个字母组成，而每一种应答信息一般只有一行信息，由一个</a:t>
            </a:r>
            <a:r>
              <a:rPr lang="en-US" altLang="zh-CN" dirty="0"/>
              <a:t>3</a:t>
            </a:r>
            <a:r>
              <a:rPr lang="zh-CN" altLang="zh-CN" dirty="0"/>
              <a:t>位数字的代码开始，后面附上（也可不附上）很简单的文字说明。</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97968" y="2420888"/>
            <a:ext cx="6624736" cy="4221842"/>
          </a:xfrm>
          <a:prstGeom prst="rect">
            <a:avLst/>
          </a:prstGeom>
          <a:noFill/>
          <a:ln>
            <a:noFill/>
          </a:ln>
        </p:spPr>
      </p:pic>
    </p:spTree>
    <p:extLst>
      <p:ext uri="{BB962C8B-B14F-4D97-AF65-F5344CB8AC3E}">
        <p14:creationId xmlns:p14="http://schemas.microsoft.com/office/powerpoint/2010/main" val="1292077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使用</a:t>
            </a:r>
            <a:r>
              <a:rPr lang="en-US" altLang="zh-CN" dirty="0" err="1"/>
              <a:t>nslookup</a:t>
            </a:r>
            <a:r>
              <a:rPr lang="zh-CN" altLang="en-US" dirty="0"/>
              <a:t>查找某个域名的邮件服务器</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65312"/>
            <a:ext cx="9144000" cy="6192688"/>
          </a:xfrm>
          <a:prstGeom prst="rect">
            <a:avLst/>
          </a:prstGeom>
          <a:noFill/>
          <a:ln>
            <a:noFill/>
          </a:ln>
        </p:spPr>
      </p:pic>
    </p:spTree>
    <p:extLst>
      <p:ext uri="{BB962C8B-B14F-4D97-AF65-F5344CB8AC3E}">
        <p14:creationId xmlns:p14="http://schemas.microsoft.com/office/powerpoint/2010/main" val="3271650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80728"/>
            <a:ext cx="1368152" cy="5184576"/>
          </a:xfrm>
        </p:spPr>
        <p:txBody>
          <a:bodyPr>
            <a:normAutofit/>
          </a:bodyPr>
          <a:lstStyle/>
          <a:p>
            <a:r>
              <a:rPr lang="zh-CN" altLang="en-US" dirty="0">
                <a:solidFill>
                  <a:schemeClr val="accent1">
                    <a:lumMod val="75000"/>
                  </a:schemeClr>
                </a:solidFill>
              </a:rPr>
              <a:t>使用</a:t>
            </a:r>
            <a:r>
              <a:rPr lang="en-US" altLang="zh-CN" dirty="0">
                <a:solidFill>
                  <a:schemeClr val="accent1">
                    <a:lumMod val="75000"/>
                  </a:schemeClr>
                </a:solidFill>
              </a:rPr>
              <a:t>telnet</a:t>
            </a:r>
            <a:r>
              <a:rPr lang="zh-CN" altLang="en-US" dirty="0">
                <a:solidFill>
                  <a:schemeClr val="accent1">
                    <a:lumMod val="75000"/>
                  </a:schemeClr>
                </a:solidFill>
              </a:rPr>
              <a:t>发送一封电子邮件</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8032"/>
            <a:ext cx="7416824" cy="6855698"/>
          </a:xfrm>
          <a:prstGeom prst="rect">
            <a:avLst/>
          </a:prstGeom>
          <a:noFill/>
          <a:ln>
            <a:noFill/>
          </a:ln>
        </p:spPr>
      </p:pic>
    </p:spTree>
    <p:extLst>
      <p:ext uri="{BB962C8B-B14F-4D97-AF65-F5344CB8AC3E}">
        <p14:creationId xmlns:p14="http://schemas.microsoft.com/office/powerpoint/2010/main" val="25403348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9.7.4POP3</a:t>
            </a:r>
            <a:r>
              <a:rPr lang="zh-CN" altLang="zh-CN" dirty="0"/>
              <a:t>协议和</a:t>
            </a:r>
            <a:r>
              <a:rPr lang="en-US" altLang="zh-CN" dirty="0"/>
              <a:t>IMAP</a:t>
            </a:r>
            <a:r>
              <a:rPr lang="zh-CN" altLang="zh-CN" dirty="0"/>
              <a:t>协议</a:t>
            </a:r>
            <a:endParaRPr lang="zh-CN" altLang="en-US" dirty="0"/>
          </a:p>
        </p:txBody>
      </p:sp>
      <p:sp>
        <p:nvSpPr>
          <p:cNvPr id="3" name="内容占位符 2"/>
          <p:cNvSpPr>
            <a:spLocks noGrp="1"/>
          </p:cNvSpPr>
          <p:nvPr>
            <p:ph idx="1"/>
          </p:nvPr>
        </p:nvSpPr>
        <p:spPr/>
        <p:txBody>
          <a:bodyPr/>
          <a:lstStyle/>
          <a:p>
            <a:r>
              <a:rPr lang="zh-CN" altLang="zh-CN" dirty="0"/>
              <a:t>邮局协议</a:t>
            </a:r>
            <a:r>
              <a:rPr lang="en-US" altLang="zh-CN" dirty="0"/>
              <a:t>POP</a:t>
            </a:r>
            <a:r>
              <a:rPr lang="zh-CN" altLang="zh-CN" dirty="0"/>
              <a:t>是一个非常简单、功能有限的邮件读取协议。邮局协议</a:t>
            </a:r>
            <a:r>
              <a:rPr lang="en-US" altLang="zh-CN" dirty="0"/>
              <a:t>POP</a:t>
            </a:r>
            <a:r>
              <a:rPr lang="zh-CN" altLang="zh-CN" dirty="0"/>
              <a:t>最初公布于</a:t>
            </a:r>
            <a:r>
              <a:rPr lang="en-US" altLang="zh-CN" dirty="0"/>
              <a:t>1984</a:t>
            </a:r>
            <a:r>
              <a:rPr lang="zh-CN" altLang="zh-CN" dirty="0"/>
              <a:t>年</a:t>
            </a:r>
            <a:r>
              <a:rPr lang="en-US" altLang="zh-CN" dirty="0"/>
              <a:t>[RFC 918]</a:t>
            </a:r>
            <a:r>
              <a:rPr lang="zh-CN" altLang="zh-CN" dirty="0"/>
              <a:t>。经过几次更新，现在使用的是</a:t>
            </a:r>
            <a:r>
              <a:rPr lang="en-US" altLang="zh-CN" dirty="0"/>
              <a:t>1996</a:t>
            </a:r>
            <a:r>
              <a:rPr lang="zh-CN" altLang="zh-CN" dirty="0"/>
              <a:t>年的版本</a:t>
            </a:r>
            <a:r>
              <a:rPr lang="en-US" altLang="zh-CN" dirty="0"/>
              <a:t>POP3[RFC1939]</a:t>
            </a:r>
            <a:r>
              <a:rPr lang="zh-CN" altLang="zh-CN" dirty="0"/>
              <a:t>，它已成为因特网的正式标准。大多数的</a:t>
            </a:r>
            <a:r>
              <a:rPr lang="en-US" altLang="zh-CN" dirty="0"/>
              <a:t>ISP</a:t>
            </a:r>
            <a:r>
              <a:rPr lang="zh-CN" altLang="zh-CN" dirty="0"/>
              <a:t>都支持</a:t>
            </a:r>
            <a:r>
              <a:rPr lang="en-US" altLang="zh-CN" dirty="0"/>
              <a:t>POP</a:t>
            </a:r>
            <a:r>
              <a:rPr lang="zh-CN" altLang="zh-CN" dirty="0"/>
              <a:t>，</a:t>
            </a:r>
            <a:r>
              <a:rPr lang="en-US" altLang="zh-CN" dirty="0"/>
              <a:t>POP3</a:t>
            </a:r>
            <a:r>
              <a:rPr lang="zh-CN" altLang="zh-CN" dirty="0"/>
              <a:t>可简称为</a:t>
            </a:r>
            <a:r>
              <a:rPr lang="en-US" altLang="zh-CN" dirty="0"/>
              <a:t>POP</a:t>
            </a:r>
            <a:r>
              <a:rPr lang="zh-CN" altLang="zh-CN" dirty="0"/>
              <a:t>。</a:t>
            </a:r>
          </a:p>
          <a:p>
            <a:r>
              <a:rPr lang="zh-CN" altLang="zh-CN" dirty="0"/>
              <a:t>另一个读取邮件的协议是网际报文存取协议</a:t>
            </a:r>
            <a:r>
              <a:rPr lang="en-US" altLang="zh-CN" dirty="0"/>
              <a:t>IMAP</a:t>
            </a:r>
            <a:r>
              <a:rPr lang="zh-CN" altLang="zh-CN" dirty="0"/>
              <a:t>，它比</a:t>
            </a:r>
            <a:r>
              <a:rPr lang="en-US" altLang="zh-CN" dirty="0"/>
              <a:t>POP3</a:t>
            </a:r>
            <a:r>
              <a:rPr lang="zh-CN" altLang="zh-CN" dirty="0"/>
              <a:t>复杂得多。</a:t>
            </a:r>
            <a:r>
              <a:rPr lang="en-US" altLang="zh-CN" dirty="0"/>
              <a:t>IMAP</a:t>
            </a:r>
            <a:r>
              <a:rPr lang="zh-CN" altLang="zh-CN" dirty="0"/>
              <a:t>和</a:t>
            </a:r>
            <a:r>
              <a:rPr lang="en-US" altLang="zh-CN" dirty="0"/>
              <a:t>POP</a:t>
            </a:r>
            <a:r>
              <a:rPr lang="zh-CN" altLang="zh-CN" dirty="0"/>
              <a:t>都按客户服务器方式工作，但它们有很大的差别。现在较新的版本是</a:t>
            </a:r>
            <a:r>
              <a:rPr lang="en-US" altLang="zh-CN" dirty="0"/>
              <a:t>2003</a:t>
            </a:r>
            <a:r>
              <a:rPr lang="zh-CN" altLang="zh-CN" dirty="0"/>
              <a:t>年</a:t>
            </a:r>
            <a:r>
              <a:rPr lang="en-US" altLang="zh-CN" dirty="0"/>
              <a:t>3</a:t>
            </a:r>
            <a:r>
              <a:rPr lang="zh-CN" altLang="zh-CN" dirty="0"/>
              <a:t>月修订的版本</a:t>
            </a:r>
            <a:r>
              <a:rPr lang="en-US" altLang="zh-CN" dirty="0"/>
              <a:t>4</a:t>
            </a:r>
            <a:r>
              <a:rPr lang="zh-CN" altLang="zh-CN" dirty="0"/>
              <a:t>，即</a:t>
            </a:r>
            <a:r>
              <a:rPr lang="en-US" altLang="zh-CN" dirty="0"/>
              <a:t>IMAP4[RFC 3501]</a:t>
            </a:r>
            <a:r>
              <a:rPr lang="zh-CN" altLang="zh-CN" dirty="0"/>
              <a:t>，它目前还只是因特网的建议标准。</a:t>
            </a:r>
          </a:p>
          <a:p>
            <a:endParaRPr lang="zh-CN" altLang="en-US" dirty="0"/>
          </a:p>
        </p:txBody>
      </p:sp>
    </p:spTree>
    <p:extLst>
      <p:ext uri="{BB962C8B-B14F-4D97-AF65-F5344CB8AC3E}">
        <p14:creationId xmlns:p14="http://schemas.microsoft.com/office/powerpoint/2010/main" val="3924267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9.7.5</a:t>
            </a:r>
            <a:r>
              <a:rPr lang="zh-CN" altLang="zh-CN" dirty="0"/>
              <a:t>部署企业内部邮件服务器</a:t>
            </a:r>
            <a:r>
              <a:rPr lang="en-US" altLang="zh-CN" dirty="0"/>
              <a:t>1</a:t>
            </a:r>
            <a:endParaRPr lang="zh-CN" altLang="en-US" dirty="0"/>
          </a:p>
        </p:txBody>
      </p:sp>
      <p:sp>
        <p:nvSpPr>
          <p:cNvPr id="3" name="内容占位符 2"/>
          <p:cNvSpPr>
            <a:spLocks noGrp="1"/>
          </p:cNvSpPr>
          <p:nvPr>
            <p:ph idx="1"/>
          </p:nvPr>
        </p:nvSpPr>
        <p:spPr/>
        <p:txBody>
          <a:bodyPr/>
          <a:lstStyle/>
          <a:p>
            <a:r>
              <a:rPr lang="zh-CN" altLang="zh-CN" dirty="0"/>
              <a:t>第一种情况：在内网部署一个邮件服务器，实现内网员工之间用户相互发送接收邮件，向</a:t>
            </a:r>
            <a:r>
              <a:rPr lang="en-US" altLang="zh-CN" dirty="0"/>
              <a:t>Internet</a:t>
            </a:r>
            <a:r>
              <a:rPr lang="zh-CN" altLang="zh-CN" dirty="0"/>
              <a:t>发送电子邮件，不需要接收来自</a:t>
            </a:r>
            <a:r>
              <a:rPr lang="en-US" altLang="zh-CN" dirty="0"/>
              <a:t>Internet</a:t>
            </a:r>
            <a:r>
              <a:rPr lang="zh-CN" altLang="zh-CN" dirty="0"/>
              <a:t>的邮件。</a:t>
            </a:r>
          </a:p>
          <a:p>
            <a:pPr lvl="1"/>
            <a:r>
              <a:rPr lang="zh-CN" altLang="zh-CN" dirty="0"/>
              <a:t>这种情况，内网的邮箱后缀可以随便指定，不用考虑和</a:t>
            </a:r>
            <a:r>
              <a:rPr lang="en-US" altLang="zh-CN" dirty="0"/>
              <a:t>Internet</a:t>
            </a:r>
            <a:r>
              <a:rPr lang="zh-CN" altLang="zh-CN" dirty="0"/>
              <a:t>上的域名是否冲突的问题，企业在内网部署了一个邮件服务器，邮箱后缀为</a:t>
            </a:r>
            <a:r>
              <a:rPr lang="en-US" altLang="zh-CN" dirty="0"/>
              <a:t>abc.com</a:t>
            </a:r>
            <a:r>
              <a:rPr lang="zh-CN" altLang="zh-CN" dirty="0"/>
              <a:t>，内网的计算机使用域名</a:t>
            </a:r>
            <a:r>
              <a:rPr lang="en-US" altLang="zh-CN" dirty="0"/>
              <a:t>mail.abc.com</a:t>
            </a:r>
            <a:r>
              <a:rPr lang="zh-CN" altLang="zh-CN" dirty="0"/>
              <a:t>访问内网邮件服务器，因此在内网部署一个</a:t>
            </a:r>
            <a:r>
              <a:rPr lang="en-US" altLang="zh-CN" dirty="0"/>
              <a:t>DNS</a:t>
            </a:r>
            <a:r>
              <a:rPr lang="zh-CN" altLang="zh-CN" dirty="0"/>
              <a:t>服务器，创建</a:t>
            </a:r>
            <a:r>
              <a:rPr lang="en-US" altLang="zh-CN" dirty="0"/>
              <a:t>abc.com</a:t>
            </a:r>
            <a:r>
              <a:rPr lang="zh-CN" altLang="zh-CN" dirty="0"/>
              <a:t>正向查找区，添加主机记录</a:t>
            </a:r>
            <a:r>
              <a:rPr lang="en-US" altLang="zh-CN" dirty="0"/>
              <a:t>mail</a:t>
            </a:r>
            <a:r>
              <a:rPr lang="zh-CN" altLang="zh-CN" dirty="0"/>
              <a:t>，添加邮件交换记录</a:t>
            </a:r>
            <a:r>
              <a:rPr lang="en-US" altLang="zh-CN" dirty="0"/>
              <a:t>MX</a:t>
            </a:r>
            <a:r>
              <a:rPr lang="zh-CN" altLang="zh-CN" dirty="0"/>
              <a:t>，指向</a:t>
            </a:r>
            <a:r>
              <a:rPr lang="en-US" altLang="zh-CN" dirty="0"/>
              <a:t>mail.abc.com</a:t>
            </a:r>
            <a:r>
              <a:rPr lang="zh-CN" altLang="zh-CN" dirty="0"/>
              <a:t>。</a:t>
            </a:r>
          </a:p>
          <a:p>
            <a:endParaRPr lang="zh-CN" altLang="en-US" dirty="0"/>
          </a:p>
        </p:txBody>
      </p:sp>
    </p:spTree>
    <p:extLst>
      <p:ext uri="{BB962C8B-B14F-4D97-AF65-F5344CB8AC3E}">
        <p14:creationId xmlns:p14="http://schemas.microsoft.com/office/powerpoint/2010/main" val="3712901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9.7.5</a:t>
            </a:r>
            <a:r>
              <a:rPr lang="zh-CN" altLang="zh-CN" dirty="0"/>
              <a:t>部署企业内部邮件服务器</a:t>
            </a:r>
            <a:r>
              <a:rPr lang="en-US" altLang="zh-CN" dirty="0"/>
              <a:t>2</a:t>
            </a:r>
            <a:endParaRPr lang="zh-CN" altLang="en-US" dirty="0"/>
          </a:p>
        </p:txBody>
      </p:sp>
      <p:sp>
        <p:nvSpPr>
          <p:cNvPr id="3" name="内容占位符 2"/>
          <p:cNvSpPr>
            <a:spLocks noGrp="1"/>
          </p:cNvSpPr>
          <p:nvPr>
            <p:ph idx="1"/>
          </p:nvPr>
        </p:nvSpPr>
        <p:spPr>
          <a:xfrm>
            <a:off x="395536" y="692696"/>
            <a:ext cx="8229600" cy="4525963"/>
          </a:xfrm>
        </p:spPr>
        <p:txBody>
          <a:bodyPr>
            <a:normAutofit/>
          </a:bodyPr>
          <a:lstStyle/>
          <a:p>
            <a:r>
              <a:rPr lang="zh-CN" altLang="zh-CN" dirty="0"/>
              <a:t>第二种情况：如图所示，在内网部署一个能够向</a:t>
            </a:r>
            <a:r>
              <a:rPr lang="en-US" altLang="zh-CN" dirty="0"/>
              <a:t>Internet</a:t>
            </a:r>
            <a:r>
              <a:rPr lang="zh-CN" altLang="zh-CN" dirty="0"/>
              <a:t>发送邮件，也能够接收来自</a:t>
            </a:r>
            <a:r>
              <a:rPr lang="en-US" altLang="zh-CN" dirty="0"/>
              <a:t>Internet</a:t>
            </a:r>
            <a:r>
              <a:rPr lang="zh-CN" altLang="zh-CN" dirty="0"/>
              <a:t>的邮件的服务器。</a:t>
            </a:r>
            <a:endParaRPr lang="en-US" altLang="zh-CN" dirty="0"/>
          </a:p>
          <a:p>
            <a:r>
              <a:rPr lang="zh-CN" altLang="zh-CN" dirty="0"/>
              <a:t>要想让内网的邮件服务器收到来自</a:t>
            </a:r>
            <a:r>
              <a:rPr lang="en-US" altLang="zh-CN" dirty="0"/>
              <a:t>Internet</a:t>
            </a:r>
            <a:r>
              <a:rPr lang="zh-CN" altLang="zh-CN" dirty="0"/>
              <a:t>的邮件，需要满足两个条件：</a:t>
            </a:r>
          </a:p>
          <a:p>
            <a:pPr lvl="1"/>
            <a:r>
              <a:rPr lang="zh-CN" altLang="zh-CN" dirty="0"/>
              <a:t>第一、需要企业在</a:t>
            </a:r>
            <a:r>
              <a:rPr lang="en-US" altLang="zh-CN" dirty="0"/>
              <a:t>Internet</a:t>
            </a:r>
            <a:r>
              <a:rPr lang="zh-CN" altLang="zh-CN" dirty="0"/>
              <a:t>上注册一个域名（比如是</a:t>
            </a:r>
            <a:r>
              <a:rPr lang="en-US" altLang="zh-CN" dirty="0"/>
              <a:t>abc.com</a:t>
            </a:r>
            <a:r>
              <a:rPr lang="zh-CN" altLang="zh-CN" dirty="0"/>
              <a:t>），添加邮件交换记录（</a:t>
            </a:r>
            <a:r>
              <a:rPr lang="en-US" altLang="zh-CN" dirty="0"/>
              <a:t>MX</a:t>
            </a:r>
            <a:r>
              <a:rPr lang="zh-CN" altLang="zh-CN" dirty="0"/>
              <a:t>记录），指向企业的公网地址。</a:t>
            </a:r>
          </a:p>
          <a:p>
            <a:pPr lvl="1"/>
            <a:r>
              <a:rPr lang="zh-CN" altLang="zh-CN" dirty="0"/>
              <a:t>第二、在企业具有公网地址的网络设备上做端口映射，将</a:t>
            </a:r>
            <a:r>
              <a:rPr lang="en-US" altLang="zh-CN" dirty="0"/>
              <a:t>TCP</a:t>
            </a:r>
            <a:r>
              <a:rPr lang="zh-CN" altLang="zh-CN" dirty="0"/>
              <a:t>的</a:t>
            </a:r>
            <a:r>
              <a:rPr lang="en-US" altLang="zh-CN" dirty="0"/>
              <a:t>25</a:t>
            </a:r>
            <a:r>
              <a:rPr lang="zh-CN" altLang="zh-CN" dirty="0"/>
              <a:t>端口映射到内网的</a:t>
            </a:r>
            <a:r>
              <a:rPr lang="en-US" altLang="zh-CN" dirty="0"/>
              <a:t>SMTP</a:t>
            </a:r>
            <a:r>
              <a:rPr lang="zh-CN" altLang="zh-CN" dirty="0"/>
              <a:t>服务器。这样发给企业公网地址的邮件便能到达内网</a:t>
            </a:r>
            <a:r>
              <a:rPr lang="en-US" altLang="zh-CN" dirty="0"/>
              <a:t>SMTP</a:t>
            </a:r>
            <a:r>
              <a:rPr lang="zh-CN" altLang="zh-CN" dirty="0"/>
              <a:t>服务器。</a:t>
            </a:r>
          </a:p>
          <a:p>
            <a:endParaRPr lang="zh-CN" altLang="zh-CN" dirty="0"/>
          </a:p>
        </p:txBody>
      </p:sp>
    </p:spTree>
    <p:extLst>
      <p:ext uri="{BB962C8B-B14F-4D97-AF65-F5344CB8AC3E}">
        <p14:creationId xmlns:p14="http://schemas.microsoft.com/office/powerpoint/2010/main" val="3195013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内网邮件服务器能够接受</a:t>
            </a:r>
            <a:r>
              <a:rPr lang="en-US" altLang="zh-CN" dirty="0"/>
              <a:t>Internet</a:t>
            </a:r>
            <a:r>
              <a:rPr lang="zh-CN" altLang="en-US" dirty="0"/>
              <a:t>邮件的条件</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93" y="764704"/>
            <a:ext cx="8557502" cy="5822106"/>
          </a:xfrm>
          <a:prstGeom prst="rect">
            <a:avLst/>
          </a:prstGeom>
          <a:noFill/>
          <a:ln>
            <a:noFill/>
          </a:ln>
        </p:spPr>
      </p:pic>
    </p:spTree>
    <p:extLst>
      <p:ext uri="{BB962C8B-B14F-4D97-AF65-F5344CB8AC3E}">
        <p14:creationId xmlns:p14="http://schemas.microsoft.com/office/powerpoint/2010/main" val="257937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9.1.2</a:t>
            </a:r>
            <a:r>
              <a:rPr lang="zh-CN" altLang="zh-CN" dirty="0"/>
              <a:t>域名的结构</a:t>
            </a:r>
            <a:r>
              <a:rPr lang="en-US" altLang="zh-CN" dirty="0"/>
              <a:t>2</a:t>
            </a:r>
            <a:endParaRPr lang="zh-CN" altLang="en-US" dirty="0"/>
          </a:p>
        </p:txBody>
      </p:sp>
      <p:sp>
        <p:nvSpPr>
          <p:cNvPr id="3" name="内容占位符 2"/>
          <p:cNvSpPr>
            <a:spLocks noGrp="1"/>
          </p:cNvSpPr>
          <p:nvPr>
            <p:ph idx="1"/>
          </p:nvPr>
        </p:nvSpPr>
        <p:spPr>
          <a:xfrm>
            <a:off x="456154" y="908720"/>
            <a:ext cx="8229600" cy="4525963"/>
          </a:xfrm>
        </p:spPr>
        <p:txBody>
          <a:bodyPr/>
          <a:lstStyle/>
          <a:p>
            <a:r>
              <a:rPr lang="zh-CN" altLang="zh-CN" dirty="0"/>
              <a:t> 域名的层次结构</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9036496" cy="5184576"/>
          </a:xfrm>
          <a:prstGeom prst="rect">
            <a:avLst/>
          </a:prstGeom>
          <a:noFill/>
          <a:ln>
            <a:noFill/>
          </a:ln>
        </p:spPr>
      </p:pic>
    </p:spTree>
    <p:extLst>
      <p:ext uri="{BB962C8B-B14F-4D97-AF65-F5344CB8AC3E}">
        <p14:creationId xmlns:p14="http://schemas.microsoft.com/office/powerpoint/2010/main" val="9635392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100" dirty="0"/>
              <a:t>9.8</a:t>
            </a:r>
            <a:r>
              <a:rPr lang="zh-CN" altLang="zh-CN" sz="3100" dirty="0"/>
              <a:t>实战：在内网部署邮件服务器向</a:t>
            </a:r>
            <a:r>
              <a:rPr lang="en-US" altLang="zh-CN" sz="3100" dirty="0"/>
              <a:t>Internet</a:t>
            </a:r>
            <a:r>
              <a:rPr lang="zh-CN" altLang="zh-CN" sz="3100" dirty="0"/>
              <a:t>发送邮件</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496944" cy="5174034"/>
          </a:xfrm>
          <a:prstGeom prst="rect">
            <a:avLst/>
          </a:prstGeom>
          <a:noFill/>
          <a:ln>
            <a:noFill/>
          </a:ln>
        </p:spPr>
      </p:pic>
    </p:spTree>
    <p:extLst>
      <p:ext uri="{BB962C8B-B14F-4D97-AF65-F5344CB8AC3E}">
        <p14:creationId xmlns:p14="http://schemas.microsoft.com/office/powerpoint/2010/main" val="3394235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9.8.1</a:t>
            </a:r>
            <a:r>
              <a:rPr lang="zh-CN" altLang="zh-CN"/>
              <a:t>安装邮件服务器</a:t>
            </a:r>
          </a:p>
        </p:txBody>
      </p:sp>
      <p:sp>
        <p:nvSpPr>
          <p:cNvPr id="3" name="内容占位符 2"/>
          <p:cNvSpPr>
            <a:spLocks noGrp="1"/>
          </p:cNvSpPr>
          <p:nvPr>
            <p:ph idx="1"/>
          </p:nvPr>
        </p:nvSpPr>
        <p:spPr>
          <a:xfrm>
            <a:off x="107504" y="980728"/>
            <a:ext cx="8229600" cy="4525963"/>
          </a:xfrm>
        </p:spPr>
        <p:txBody>
          <a:bodyPr/>
          <a:lstStyle/>
          <a:p>
            <a:r>
              <a:rPr lang="zh-CN" altLang="en-US" dirty="0"/>
              <a:t>安装</a:t>
            </a:r>
            <a:r>
              <a:rPr lang="en-US" altLang="zh-CN" dirty="0"/>
              <a:t>POP3</a:t>
            </a:r>
            <a:r>
              <a:rPr lang="zh-CN" altLang="en-US" dirty="0"/>
              <a:t>和</a:t>
            </a:r>
            <a:r>
              <a:rPr lang="en-US" altLang="zh-CN" dirty="0"/>
              <a:t>SMTP</a:t>
            </a:r>
            <a:r>
              <a:rPr lang="zh-CN" altLang="en-US" dirty="0"/>
              <a:t>服务</a:t>
            </a:r>
          </a:p>
        </p:txBody>
      </p:sp>
      <p:pic>
        <p:nvPicPr>
          <p:cNvPr id="4" name="图片 3"/>
          <p:cNvPicPr/>
          <p:nvPr/>
        </p:nvPicPr>
        <p:blipFill>
          <a:blip r:embed="rId2"/>
          <a:stretch>
            <a:fillRect/>
          </a:stretch>
        </p:blipFill>
        <p:spPr>
          <a:xfrm>
            <a:off x="0" y="1772816"/>
            <a:ext cx="5616624" cy="4826228"/>
          </a:xfrm>
          <a:prstGeom prst="rect">
            <a:avLst/>
          </a:prstGeom>
        </p:spPr>
      </p:pic>
      <p:pic>
        <p:nvPicPr>
          <p:cNvPr id="5" name="图片 4"/>
          <p:cNvPicPr/>
          <p:nvPr/>
        </p:nvPicPr>
        <p:blipFill>
          <a:blip r:embed="rId3"/>
          <a:stretch>
            <a:fillRect/>
          </a:stretch>
        </p:blipFill>
        <p:spPr>
          <a:xfrm>
            <a:off x="3869300" y="848035"/>
            <a:ext cx="5274700" cy="5079379"/>
          </a:xfrm>
          <a:prstGeom prst="rect">
            <a:avLst/>
          </a:prstGeom>
        </p:spPr>
      </p:pic>
    </p:spTree>
    <p:extLst>
      <p:ext uri="{BB962C8B-B14F-4D97-AF65-F5344CB8AC3E}">
        <p14:creationId xmlns:p14="http://schemas.microsoft.com/office/powerpoint/2010/main" val="21407796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9.8.2</a:t>
            </a:r>
            <a:r>
              <a:rPr lang="zh-CN" altLang="zh-CN" dirty="0"/>
              <a:t>在</a:t>
            </a:r>
            <a:r>
              <a:rPr lang="en-US" altLang="zh-CN" dirty="0"/>
              <a:t>DNS</a:t>
            </a:r>
            <a:r>
              <a:rPr lang="zh-CN" altLang="zh-CN" dirty="0"/>
              <a:t>服务器上添加</a:t>
            </a:r>
            <a:r>
              <a:rPr lang="en-US" altLang="zh-CN" dirty="0"/>
              <a:t>MX</a:t>
            </a:r>
            <a:r>
              <a:rPr lang="zh-CN" altLang="zh-CN" dirty="0"/>
              <a:t>记录</a:t>
            </a:r>
            <a:endParaRPr lang="zh-CN" altLang="en-US" dirty="0"/>
          </a:p>
        </p:txBody>
      </p:sp>
      <p:sp>
        <p:nvSpPr>
          <p:cNvPr id="3" name="内容占位符 2"/>
          <p:cNvSpPr>
            <a:spLocks noGrp="1"/>
          </p:cNvSpPr>
          <p:nvPr>
            <p:ph idx="1"/>
          </p:nvPr>
        </p:nvSpPr>
        <p:spPr>
          <a:xfrm>
            <a:off x="467544" y="836712"/>
            <a:ext cx="8784976" cy="4525963"/>
          </a:xfrm>
        </p:spPr>
        <p:txBody>
          <a:bodyPr/>
          <a:lstStyle/>
          <a:p>
            <a:r>
              <a:rPr lang="zh-CN" altLang="zh-CN" dirty="0"/>
              <a:t>要想让内网中的计算机通过</a:t>
            </a:r>
            <a:r>
              <a:rPr lang="en-US" altLang="zh-CN" dirty="0"/>
              <a:t>DNS</a:t>
            </a:r>
            <a:r>
              <a:rPr lang="zh-CN" altLang="zh-CN" dirty="0"/>
              <a:t>服务器解析到</a:t>
            </a:r>
            <a:r>
              <a:rPr lang="en-US" altLang="zh-CN" dirty="0"/>
              <a:t>abc.com</a:t>
            </a:r>
            <a:r>
              <a:rPr lang="zh-CN" altLang="zh-CN" dirty="0"/>
              <a:t>邮件服务器，需要在</a:t>
            </a:r>
            <a:r>
              <a:rPr lang="en-US" altLang="zh-CN" dirty="0"/>
              <a:t>DNS</a:t>
            </a:r>
            <a:r>
              <a:rPr lang="zh-CN" altLang="zh-CN" dirty="0"/>
              <a:t>服务器上的</a:t>
            </a:r>
            <a:r>
              <a:rPr lang="en-US" altLang="zh-CN" dirty="0"/>
              <a:t>abc.com</a:t>
            </a:r>
            <a:r>
              <a:rPr lang="zh-CN" altLang="zh-CN" dirty="0"/>
              <a:t>区域添加邮件交换记录（</a:t>
            </a:r>
            <a:r>
              <a:rPr lang="en-US" altLang="zh-CN" dirty="0"/>
              <a:t>MX</a:t>
            </a:r>
            <a:r>
              <a:rPr lang="zh-CN" altLang="zh-CN" dirty="0"/>
              <a:t>记录）。</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722" y="2348881"/>
            <a:ext cx="5350366" cy="450912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151412" y="1916832"/>
            <a:ext cx="4968552" cy="4366119"/>
          </a:xfrm>
          <a:prstGeom prst="rect">
            <a:avLst/>
          </a:prstGeom>
          <a:noFill/>
          <a:ln>
            <a:noFill/>
          </a:ln>
        </p:spPr>
      </p:pic>
    </p:spTree>
    <p:extLst>
      <p:ext uri="{BB962C8B-B14F-4D97-AF65-F5344CB8AC3E}">
        <p14:creationId xmlns:p14="http://schemas.microsoft.com/office/powerpoint/2010/main" val="1246432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9.8.3</a:t>
            </a:r>
            <a:r>
              <a:rPr lang="zh-CN" altLang="zh-CN" dirty="0"/>
              <a:t>为用户创建邮箱</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88840"/>
            <a:ext cx="5292080" cy="4453954"/>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638238" y="908720"/>
            <a:ext cx="5472608" cy="4463524"/>
          </a:xfrm>
          <a:prstGeom prst="rect">
            <a:avLst/>
          </a:prstGeom>
          <a:noFill/>
          <a:ln>
            <a:noFill/>
          </a:ln>
        </p:spPr>
      </p:pic>
    </p:spTree>
    <p:extLst>
      <p:ext uri="{BB962C8B-B14F-4D97-AF65-F5344CB8AC3E}">
        <p14:creationId xmlns:p14="http://schemas.microsoft.com/office/powerpoint/2010/main" val="26225155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100" dirty="0"/>
              <a:t>9.8.4</a:t>
            </a:r>
            <a:r>
              <a:rPr lang="zh-CN" altLang="zh-CN" sz="3100" dirty="0"/>
              <a:t>配置</a:t>
            </a:r>
            <a:r>
              <a:rPr lang="en-US" altLang="zh-CN" sz="3100" dirty="0"/>
              <a:t>SMTP</a:t>
            </a:r>
            <a:r>
              <a:rPr lang="zh-CN" altLang="zh-CN" sz="3100" dirty="0"/>
              <a:t>服务允许向</a:t>
            </a:r>
            <a:r>
              <a:rPr lang="en-US" altLang="zh-CN" sz="3100" dirty="0"/>
              <a:t>Internet</a:t>
            </a:r>
            <a:r>
              <a:rPr lang="zh-CN" altLang="zh-CN" sz="3100" dirty="0"/>
              <a:t>发送电子邮件</a:t>
            </a:r>
            <a:endParaRPr lang="zh-CN" altLang="en-US" dirty="0"/>
          </a:p>
        </p:txBody>
      </p:sp>
      <p:sp>
        <p:nvSpPr>
          <p:cNvPr id="3" name="内容占位符 2"/>
          <p:cNvSpPr>
            <a:spLocks noGrp="1"/>
          </p:cNvSpPr>
          <p:nvPr>
            <p:ph idx="1"/>
          </p:nvPr>
        </p:nvSpPr>
        <p:spPr>
          <a:xfrm>
            <a:off x="260678" y="836712"/>
            <a:ext cx="8229600" cy="4525963"/>
          </a:xfrm>
        </p:spPr>
        <p:txBody>
          <a:bodyPr/>
          <a:lstStyle/>
          <a:p>
            <a:r>
              <a:rPr lang="zh-CN" altLang="zh-CN" sz="2000" dirty="0"/>
              <a:t>在</a:t>
            </a:r>
            <a:r>
              <a:rPr lang="en-US" altLang="zh-CN" sz="2000" dirty="0"/>
              <a:t>WindowsServer2003</a:t>
            </a:r>
            <a:r>
              <a:rPr lang="zh-CN" altLang="zh-CN" sz="2000" dirty="0"/>
              <a:t>上安装了</a:t>
            </a:r>
            <a:r>
              <a:rPr lang="en-US" altLang="zh-CN" sz="2000" dirty="0"/>
              <a:t>SMTP</a:t>
            </a:r>
            <a:r>
              <a:rPr lang="zh-CN" altLang="zh-CN" sz="2000" dirty="0"/>
              <a:t>服务，默认情况下，是不允许向</a:t>
            </a:r>
            <a:r>
              <a:rPr lang="en-US" altLang="zh-CN" sz="2000" dirty="0"/>
              <a:t>Internet</a:t>
            </a:r>
            <a:r>
              <a:rPr lang="zh-CN" altLang="zh-CN" sz="2000" dirty="0"/>
              <a:t>发送电子邮件的，需要配置</a:t>
            </a:r>
            <a:r>
              <a:rPr lang="en-US" altLang="zh-CN" sz="2000" dirty="0"/>
              <a:t>SMTP</a:t>
            </a:r>
            <a:r>
              <a:rPr lang="zh-CN" altLang="zh-CN" sz="2000" dirty="0"/>
              <a:t>服务器，指定可以向远程哪些域名转发电子邮件。</a:t>
            </a:r>
            <a:endParaRPr lang="en-US" altLang="zh-CN" sz="2000" dirty="0"/>
          </a:p>
          <a:p>
            <a:endParaRPr lang="zh-CN" altLang="en-US" dirty="0"/>
          </a:p>
        </p:txBody>
      </p:sp>
      <p:pic>
        <p:nvPicPr>
          <p:cNvPr id="4" name="图片 3"/>
          <p:cNvPicPr/>
          <p:nvPr/>
        </p:nvPicPr>
        <p:blipFill>
          <a:blip r:embed="rId2"/>
          <a:stretch>
            <a:fillRect/>
          </a:stretch>
        </p:blipFill>
        <p:spPr>
          <a:xfrm>
            <a:off x="251520" y="2276872"/>
            <a:ext cx="4680520" cy="4388718"/>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046858"/>
            <a:ext cx="5006320" cy="4496237"/>
          </a:xfrm>
          <a:prstGeom prst="rect">
            <a:avLst/>
          </a:prstGeom>
          <a:noFill/>
          <a:ln>
            <a:noFill/>
          </a:ln>
        </p:spPr>
      </p:pic>
    </p:spTree>
    <p:extLst>
      <p:ext uri="{BB962C8B-B14F-4D97-AF65-F5344CB8AC3E}">
        <p14:creationId xmlns:p14="http://schemas.microsoft.com/office/powerpoint/2010/main" val="26969586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9.8.5</a:t>
            </a:r>
            <a:r>
              <a:rPr lang="zh-CN" altLang="zh-CN"/>
              <a:t>配置邮件客户端连接邮件服务器</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66" y="1268760"/>
            <a:ext cx="5783594" cy="5174034"/>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63888" y="764704"/>
            <a:ext cx="5580112" cy="4866997"/>
          </a:xfrm>
          <a:prstGeom prst="rect">
            <a:avLst/>
          </a:prstGeom>
          <a:noFill/>
          <a:ln>
            <a:noFill/>
          </a:ln>
        </p:spPr>
      </p:pic>
    </p:spTree>
    <p:extLst>
      <p:ext uri="{BB962C8B-B14F-4D97-AF65-F5344CB8AC3E}">
        <p14:creationId xmlns:p14="http://schemas.microsoft.com/office/powerpoint/2010/main" val="5417187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9.8.6</a:t>
            </a:r>
            <a:r>
              <a:rPr lang="zh-CN" altLang="zh-CN"/>
              <a:t>向</a:t>
            </a:r>
            <a:r>
              <a:rPr lang="en-US" altLang="zh-CN"/>
              <a:t>Internet</a:t>
            </a:r>
            <a:r>
              <a:rPr lang="zh-CN" altLang="zh-CN"/>
              <a:t>发送电子邮件</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7344816" cy="5606082"/>
          </a:xfrm>
          <a:prstGeom prst="rect">
            <a:avLst/>
          </a:prstGeom>
          <a:noFill/>
          <a:ln>
            <a:noFill/>
          </a:ln>
        </p:spPr>
      </p:pic>
    </p:spTree>
    <p:extLst>
      <p:ext uri="{BB962C8B-B14F-4D97-AF65-F5344CB8AC3E}">
        <p14:creationId xmlns:p14="http://schemas.microsoft.com/office/powerpoint/2010/main" val="13971807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36" y="0"/>
            <a:ext cx="9222784" cy="6832858"/>
          </a:xfrm>
          <a:prstGeom prst="rect">
            <a:avLst/>
          </a:prstGeom>
          <a:noFill/>
          <a:ln>
            <a:noFill/>
          </a:ln>
        </p:spPr>
      </p:pic>
    </p:spTree>
    <p:extLst>
      <p:ext uri="{BB962C8B-B14F-4D97-AF65-F5344CB8AC3E}">
        <p14:creationId xmlns:p14="http://schemas.microsoft.com/office/powerpoint/2010/main" val="3174866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9.9</a:t>
            </a:r>
            <a:r>
              <a:rPr lang="zh-CN" altLang="zh-CN" dirty="0"/>
              <a:t>总结</a:t>
            </a:r>
            <a:r>
              <a:rPr lang="en-US" altLang="zh-CN" dirty="0"/>
              <a:t>1</a:t>
            </a:r>
            <a:endParaRPr lang="zh-CN" altLang="en-US" dirty="0"/>
          </a:p>
        </p:txBody>
      </p:sp>
      <p:sp>
        <p:nvSpPr>
          <p:cNvPr id="3" name="内容占位符 2"/>
          <p:cNvSpPr>
            <a:spLocks noGrp="1"/>
          </p:cNvSpPr>
          <p:nvPr>
            <p:ph idx="1"/>
          </p:nvPr>
        </p:nvSpPr>
        <p:spPr>
          <a:xfrm>
            <a:off x="323528" y="908720"/>
            <a:ext cx="8229600" cy="5616624"/>
          </a:xfrm>
        </p:spPr>
        <p:txBody>
          <a:bodyPr>
            <a:normAutofit lnSpcReduction="10000"/>
          </a:bodyPr>
          <a:lstStyle/>
          <a:p>
            <a:r>
              <a:rPr lang="zh-CN" altLang="zh-CN" dirty="0"/>
              <a:t>通本章给大家介绍了几个常见的应用层协议，我们能够的到什么结论呢？</a:t>
            </a:r>
          </a:p>
          <a:p>
            <a:pPr lvl="1"/>
            <a:r>
              <a:rPr lang="zh-CN" altLang="zh-CN" dirty="0"/>
              <a:t>每个应用层协议都是为了解决特定问题、实现特定功能。比如</a:t>
            </a:r>
            <a:r>
              <a:rPr lang="en-US" altLang="zh-CN" dirty="0"/>
              <a:t>HTTP</a:t>
            </a:r>
            <a:r>
              <a:rPr lang="zh-CN" altLang="zh-CN" dirty="0"/>
              <a:t>协议为了让了浏览器请求网页、</a:t>
            </a:r>
            <a:r>
              <a:rPr lang="en-US" altLang="zh-CN" dirty="0"/>
              <a:t>Web</a:t>
            </a:r>
            <a:r>
              <a:rPr lang="zh-CN" altLang="zh-CN" dirty="0"/>
              <a:t>服务器给客户端返回网页，</a:t>
            </a:r>
            <a:r>
              <a:rPr lang="en-US" altLang="zh-CN" dirty="0"/>
              <a:t>DNS</a:t>
            </a:r>
            <a:r>
              <a:rPr lang="zh-CN" altLang="zh-CN" dirty="0"/>
              <a:t>协议为了实现域名解析，</a:t>
            </a:r>
            <a:r>
              <a:rPr lang="en-US" altLang="zh-CN" dirty="0"/>
              <a:t>FTP</a:t>
            </a:r>
            <a:r>
              <a:rPr lang="zh-CN" altLang="zh-CN" dirty="0"/>
              <a:t>协议为了实现文件上传下载，</a:t>
            </a:r>
            <a:r>
              <a:rPr lang="en-US" altLang="zh-CN" dirty="0"/>
              <a:t>SMTP</a:t>
            </a:r>
            <a:r>
              <a:rPr lang="zh-CN" altLang="zh-CN" dirty="0"/>
              <a:t>协议为了实现发送电子邮件，</a:t>
            </a:r>
            <a:r>
              <a:rPr lang="en-US" altLang="zh-CN" dirty="0"/>
              <a:t>POP3</a:t>
            </a:r>
            <a:r>
              <a:rPr lang="zh-CN" altLang="zh-CN" dirty="0"/>
              <a:t>为了实现让电子邮件客户端从服务器下载电子邮件，</a:t>
            </a:r>
            <a:r>
              <a:rPr lang="en-US" altLang="zh-CN" dirty="0"/>
              <a:t>DHCP</a:t>
            </a:r>
            <a:r>
              <a:rPr lang="zh-CN" altLang="zh-CN" dirty="0"/>
              <a:t>协议为了</a:t>
            </a:r>
            <a:r>
              <a:rPr lang="en-US" altLang="zh-CN" dirty="0"/>
              <a:t>DHCP</a:t>
            </a:r>
            <a:r>
              <a:rPr lang="zh-CN" altLang="zh-CN" dirty="0"/>
              <a:t>服务器给计算机分配</a:t>
            </a:r>
            <a:r>
              <a:rPr lang="en-US" altLang="zh-CN" dirty="0"/>
              <a:t>IP</a:t>
            </a:r>
            <a:r>
              <a:rPr lang="zh-CN" altLang="zh-CN" dirty="0"/>
              <a:t>地址。</a:t>
            </a:r>
          </a:p>
          <a:p>
            <a:pPr lvl="1"/>
            <a:r>
              <a:rPr lang="zh-CN" altLang="zh-CN" dirty="0"/>
              <a:t>应用层协议就是为了让客户端和服务器端能够交换信息提前定义好一些规范。比如客户端需要向服务器发送哪些操作请求（比如</a:t>
            </a:r>
            <a:r>
              <a:rPr lang="en-US" altLang="zh-CN" dirty="0"/>
              <a:t>HTTP</a:t>
            </a:r>
            <a:r>
              <a:rPr lang="zh-CN" altLang="zh-CN" dirty="0"/>
              <a:t>协议定义的访问网站的</a:t>
            </a:r>
            <a:r>
              <a:rPr lang="en-US" altLang="zh-CN" dirty="0"/>
              <a:t>GET</a:t>
            </a:r>
            <a:r>
              <a:rPr lang="zh-CN" altLang="zh-CN" dirty="0"/>
              <a:t>、</a:t>
            </a:r>
            <a:r>
              <a:rPr lang="en-US" altLang="zh-CN" dirty="0"/>
              <a:t>POST</a:t>
            </a:r>
            <a:r>
              <a:rPr lang="zh-CN" altLang="zh-CN" dirty="0"/>
              <a:t>等方法，</a:t>
            </a:r>
            <a:r>
              <a:rPr lang="en-US" altLang="zh-CN" dirty="0"/>
              <a:t>SMTP</a:t>
            </a:r>
            <a:r>
              <a:rPr lang="zh-CN" altLang="zh-CN" dirty="0"/>
              <a:t>协议定义的发送邮件的命令</a:t>
            </a:r>
            <a:r>
              <a:rPr lang="en-US" altLang="zh-CN" dirty="0"/>
              <a:t>HELO</a:t>
            </a:r>
            <a:r>
              <a:rPr lang="zh-CN" altLang="zh-CN" dirty="0"/>
              <a:t>、</a:t>
            </a:r>
            <a:r>
              <a:rPr lang="en-US" altLang="zh-CN" dirty="0"/>
              <a:t>RCPT TO</a:t>
            </a:r>
            <a:r>
              <a:rPr lang="zh-CN" altLang="zh-CN" dirty="0"/>
              <a:t>等），服务器向客户端发送哪些响应（比如网站响应状态代码，</a:t>
            </a:r>
            <a:r>
              <a:rPr lang="en-US" altLang="zh-CN" dirty="0"/>
              <a:t>SMTP</a:t>
            </a:r>
            <a:r>
              <a:rPr lang="zh-CN" altLang="zh-CN" dirty="0"/>
              <a:t>服务器给</a:t>
            </a:r>
            <a:r>
              <a:rPr lang="en-US" altLang="zh-CN" dirty="0"/>
              <a:t>SMTP</a:t>
            </a:r>
            <a:r>
              <a:rPr lang="zh-CN" altLang="zh-CN" dirty="0"/>
              <a:t>客户端返回的状态代码，客户端要能够明白代码代表的意思）。</a:t>
            </a:r>
            <a:endParaRPr lang="zh-CN" altLang="en-US" dirty="0"/>
          </a:p>
        </p:txBody>
      </p:sp>
    </p:spTree>
    <p:extLst>
      <p:ext uri="{BB962C8B-B14F-4D97-AF65-F5344CB8AC3E}">
        <p14:creationId xmlns:p14="http://schemas.microsoft.com/office/powerpoint/2010/main" val="22238828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9.9</a:t>
            </a:r>
            <a:r>
              <a:rPr lang="zh-CN" altLang="zh-CN" dirty="0"/>
              <a:t>总结</a:t>
            </a:r>
            <a:r>
              <a:rPr lang="en-US" altLang="zh-CN" dirty="0"/>
              <a:t>2</a:t>
            </a:r>
            <a:endParaRPr lang="zh-CN" altLang="en-US" dirty="0"/>
          </a:p>
        </p:txBody>
      </p:sp>
      <p:sp>
        <p:nvSpPr>
          <p:cNvPr id="3" name="内容占位符 2"/>
          <p:cNvSpPr>
            <a:spLocks noGrp="1"/>
          </p:cNvSpPr>
          <p:nvPr>
            <p:ph idx="1"/>
          </p:nvPr>
        </p:nvSpPr>
        <p:spPr/>
        <p:txBody>
          <a:bodyPr/>
          <a:lstStyle/>
          <a:p>
            <a:r>
              <a:rPr lang="zh-CN" altLang="zh-CN" dirty="0"/>
              <a:t>咱们在第一章，讲到协议三要素，语法、语义和同步。那时你可能不好理解这是什么意思，学完本章再来理解协议三要素。</a:t>
            </a:r>
          </a:p>
          <a:p>
            <a:pPr lvl="1"/>
            <a:r>
              <a:rPr lang="zh-CN" altLang="zh-CN" dirty="0"/>
              <a:t>请求报文和响应报文格式就是协议的语法。</a:t>
            </a:r>
          </a:p>
          <a:p>
            <a:pPr lvl="1"/>
            <a:r>
              <a:rPr lang="zh-CN" altLang="zh-CN" dirty="0"/>
              <a:t>报文中的每个字段不同的值的所代表的意义就是协议的语义。</a:t>
            </a:r>
          </a:p>
          <a:p>
            <a:pPr lvl="1"/>
            <a:r>
              <a:rPr lang="zh-CN" altLang="zh-CN" dirty="0"/>
              <a:t>客户端和服务器交互顺序（比如命令执行的顺序）就是协议的同步。</a:t>
            </a:r>
          </a:p>
          <a:p>
            <a:endParaRPr lang="zh-CN" altLang="en-US" dirty="0"/>
          </a:p>
        </p:txBody>
      </p:sp>
    </p:spTree>
    <p:extLst>
      <p:ext uri="{BB962C8B-B14F-4D97-AF65-F5344CB8AC3E}">
        <p14:creationId xmlns:p14="http://schemas.microsoft.com/office/powerpoint/2010/main" val="154040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9.1.2</a:t>
            </a:r>
            <a:r>
              <a:rPr lang="zh-CN" altLang="zh-CN" dirty="0"/>
              <a:t>域名的结构</a:t>
            </a:r>
            <a:r>
              <a:rPr lang="en-US" altLang="zh-CN" dirty="0"/>
              <a:t>3</a:t>
            </a:r>
            <a:endParaRPr lang="zh-CN" altLang="en-US" dirty="0"/>
          </a:p>
        </p:txBody>
      </p:sp>
      <p:sp>
        <p:nvSpPr>
          <p:cNvPr id="3" name="内容占位符 2"/>
          <p:cNvSpPr>
            <a:spLocks noGrp="1"/>
          </p:cNvSpPr>
          <p:nvPr>
            <p:ph idx="1"/>
          </p:nvPr>
        </p:nvSpPr>
        <p:spPr>
          <a:xfrm>
            <a:off x="323528" y="980728"/>
            <a:ext cx="8229600" cy="4525963"/>
          </a:xfrm>
        </p:spPr>
        <p:txBody>
          <a:bodyPr/>
          <a:lstStyle/>
          <a:p>
            <a:r>
              <a:rPr lang="zh-CN" altLang="zh-CN" dirty="0"/>
              <a:t>企业或个人申请了域名后，可以在该域名下添加多个主机名，也可以根据需要创建子域名，子域名下面，亦可以有多个主机名，</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378074"/>
            <a:ext cx="5832648" cy="4075261"/>
          </a:xfrm>
          <a:prstGeom prst="rect">
            <a:avLst/>
          </a:prstGeom>
          <a:noFill/>
          <a:ln>
            <a:noFill/>
          </a:ln>
        </p:spPr>
      </p:pic>
    </p:spTree>
    <p:extLst>
      <p:ext uri="{BB962C8B-B14F-4D97-AF65-F5344CB8AC3E}">
        <p14:creationId xmlns:p14="http://schemas.microsoft.com/office/powerpoint/2010/main" val="273868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9.1.2</a:t>
            </a:r>
            <a:r>
              <a:rPr lang="zh-CN" altLang="zh-CN" dirty="0"/>
              <a:t>域名的结构</a:t>
            </a:r>
            <a:r>
              <a:rPr lang="en-US" altLang="zh-CN" dirty="0"/>
              <a:t>4</a:t>
            </a:r>
            <a:endParaRPr lang="zh-CN" altLang="en-US" dirty="0"/>
          </a:p>
        </p:txBody>
      </p:sp>
      <p:sp>
        <p:nvSpPr>
          <p:cNvPr id="3" name="内容占位符 2"/>
          <p:cNvSpPr>
            <a:spLocks noGrp="1"/>
          </p:cNvSpPr>
          <p:nvPr>
            <p:ph idx="1"/>
          </p:nvPr>
        </p:nvSpPr>
        <p:spPr>
          <a:xfrm>
            <a:off x="251520" y="836712"/>
            <a:ext cx="8229600" cy="4525963"/>
          </a:xfrm>
        </p:spPr>
        <p:txBody>
          <a:bodyPr/>
          <a:lstStyle/>
          <a:p>
            <a:r>
              <a:rPr lang="zh-CN" altLang="en-US" dirty="0"/>
              <a:t>所有域名都是以 开始，不过我们在使用时，域名最后的 经常被省去，如图所示，在命令提示符下</a:t>
            </a:r>
            <a:r>
              <a:rPr lang="en-US" altLang="zh-CN" dirty="0"/>
              <a:t>ping www.91xueit.com.</a:t>
            </a:r>
            <a:r>
              <a:rPr lang="zh-CN" altLang="en-US" dirty="0"/>
              <a:t>和</a:t>
            </a:r>
            <a:r>
              <a:rPr lang="en-US" altLang="zh-CN" dirty="0"/>
              <a:t>ping www.91xueit.com</a:t>
            </a:r>
            <a:r>
              <a:rPr lang="zh-CN" altLang="en-US" dirty="0"/>
              <a:t>是一样的。</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4244008" y="1916832"/>
            <a:ext cx="4896544" cy="4779248"/>
          </a:xfrm>
          <a:prstGeom prst="rect">
            <a:avLst/>
          </a:prstGeom>
          <a:noFill/>
          <a:ln>
            <a:noFill/>
          </a:ln>
        </p:spPr>
      </p:pic>
    </p:spTree>
    <p:extLst>
      <p:ext uri="{BB962C8B-B14F-4D97-AF65-F5344CB8AC3E}">
        <p14:creationId xmlns:p14="http://schemas.microsoft.com/office/powerpoint/2010/main" val="39046311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20828</TotalTime>
  <Words>5286</Words>
  <Application>Microsoft Office PowerPoint</Application>
  <PresentationFormat>全屏显示(4:3)</PresentationFormat>
  <Paragraphs>292</Paragraphs>
  <Slides>79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79</vt:i4>
      </vt:variant>
    </vt:vector>
  </HeadingPairs>
  <TitlesOfParts>
    <vt:vector size="87" baseType="lpstr">
      <vt:lpstr>等线</vt:lpstr>
      <vt:lpstr>等线 Light</vt:lpstr>
      <vt:lpstr>宋体</vt:lpstr>
      <vt:lpstr>微软雅黑</vt:lpstr>
      <vt:lpstr>Arial</vt:lpstr>
      <vt:lpstr>Calibri</vt:lpstr>
      <vt:lpstr>Wingdings</vt:lpstr>
      <vt:lpstr>Office 主题​​</vt:lpstr>
      <vt:lpstr>PowerPoint 演示文稿</vt:lpstr>
      <vt:lpstr>PowerPoint 演示文稿</vt:lpstr>
      <vt:lpstr>本章内容</vt:lpstr>
      <vt:lpstr>9.1域名系统DNS</vt:lpstr>
      <vt:lpstr>9.1.1什么是域名</vt:lpstr>
      <vt:lpstr>9.1.2域名的结构1</vt:lpstr>
      <vt:lpstr>9.1.2域名的结构2</vt:lpstr>
      <vt:lpstr>9.1.2域名的结构3</vt:lpstr>
      <vt:lpstr>9.1.2域名的结构4</vt:lpstr>
      <vt:lpstr>9.1.3Internet中的域名服务器</vt:lpstr>
      <vt:lpstr> DNS服务器的层次</vt:lpstr>
      <vt:lpstr>9.1.4域名解析过程1</vt:lpstr>
      <vt:lpstr>9.1.4域名解析过程2</vt:lpstr>
      <vt:lpstr>9.1.5实战1：搭建企业内网的DNS服务</vt:lpstr>
      <vt:lpstr>9.1.6实战2：测试域名解析</vt:lpstr>
      <vt:lpstr>9.1.7实战3：抓包分析域名解析的过程</vt:lpstr>
      <vt:lpstr>DNS解析的最终结果</vt:lpstr>
      <vt:lpstr>9.2动态主机配置协议DHCP</vt:lpstr>
      <vt:lpstr>9.2.1静态地址和动态地址应用场景</vt:lpstr>
      <vt:lpstr>9.2.2DHCP地址租约</vt:lpstr>
      <vt:lpstr>9.2.3DHCP租约生成过程1</vt:lpstr>
      <vt:lpstr>9.2.3DHCP租约生成过程2</vt:lpstr>
      <vt:lpstr>9.2.4DHCP地址租约更新-更新时机</vt:lpstr>
      <vt:lpstr>9.2.4DHCP地址租约更新-更新方法</vt:lpstr>
      <vt:lpstr>9.2.5实战1：安装和配置DHCP服务</vt:lpstr>
      <vt:lpstr>9.2.6实战2：查看 刷新 释放租约1</vt:lpstr>
      <vt:lpstr>9.2.6实战2：查看 刷新 释放租约1</vt:lpstr>
      <vt:lpstr>9.2.7实战3：跨网段分配IP地址1</vt:lpstr>
      <vt:lpstr>9.2.7实战3：跨网段分配IP地址2</vt:lpstr>
      <vt:lpstr>9.3Telnet协议</vt:lpstr>
      <vt:lpstr>9.3.1Telnet协议工作方式</vt:lpstr>
      <vt:lpstr>9.3.2实战：telnet管理Windows系统</vt:lpstr>
      <vt:lpstr>9.3.3实战：telnet管理网络设备</vt:lpstr>
      <vt:lpstr>9.4远程桌面协议RDP1</vt:lpstr>
      <vt:lpstr>9.4远程桌面协议RDP2</vt:lpstr>
      <vt:lpstr>9.5超级文本传输协议HTTP</vt:lpstr>
      <vt:lpstr>9.5.1创建网页</vt:lpstr>
      <vt:lpstr>HTML文件结构</vt:lpstr>
      <vt:lpstr>9.5.2统一资源定位符URL</vt:lpstr>
      <vt:lpstr>下面是使用得最多的两种URL</vt:lpstr>
      <vt:lpstr>9.5.3绝对路径和相对路径</vt:lpstr>
      <vt:lpstr>9.5.4创建Web站点</vt:lpstr>
      <vt:lpstr>9.5.5HTTP协议版本</vt:lpstr>
      <vt:lpstr>HTTP 1.1支持持续连接</vt:lpstr>
      <vt:lpstr>HTTP/1.1协议的持续连接有两种工作方式</vt:lpstr>
      <vt:lpstr>9.5.6HTTP请求报文和响应报文</vt:lpstr>
      <vt:lpstr>HTTP请求报文由三个部分组成</vt:lpstr>
      <vt:lpstr>HTTP请求报文特点和方法</vt:lpstr>
      <vt:lpstr>9.5.7HTTP响应报文</vt:lpstr>
      <vt:lpstr>9.5.8 Cookie</vt:lpstr>
      <vt:lpstr>9.5.9通过代理服务器访问网站</vt:lpstr>
      <vt:lpstr>9.6文件传输协议FTP</vt:lpstr>
      <vt:lpstr>9.6.1FTP主动模式和被动模式</vt:lpstr>
      <vt:lpstr>FTP主动模式</vt:lpstr>
      <vt:lpstr>被动模式FTP</vt:lpstr>
      <vt:lpstr>9.6.2安装和创建FTP站点</vt:lpstr>
      <vt:lpstr>9.6.3访问FTP服务器</vt:lpstr>
      <vt:lpstr>更改成主动模式</vt:lpstr>
      <vt:lpstr>9.6.4FTP命令访问FTP服务器</vt:lpstr>
      <vt:lpstr>9.7电子邮件</vt:lpstr>
      <vt:lpstr>9.7.1电子邮件发送和接收过程</vt:lpstr>
      <vt:lpstr>9.7.2电子邮件信息格式</vt:lpstr>
      <vt:lpstr>9.7.3SMTP协议</vt:lpstr>
      <vt:lpstr>使用nslookup查找某个域名的邮件服务器</vt:lpstr>
      <vt:lpstr>使用telnet发送一封电子邮件</vt:lpstr>
      <vt:lpstr>9.7.4POP3协议和IMAP协议</vt:lpstr>
      <vt:lpstr>9.7.5部署企业内部邮件服务器1</vt:lpstr>
      <vt:lpstr>9.7.5部署企业内部邮件服务器2</vt:lpstr>
      <vt:lpstr>内网邮件服务器能够接受Internet邮件的条件</vt:lpstr>
      <vt:lpstr>9.8实战：在内网部署邮件服务器向Internet发送邮件</vt:lpstr>
      <vt:lpstr>9.8.1安装邮件服务器</vt:lpstr>
      <vt:lpstr>9.8.2在DNS服务器上添加MX记录</vt:lpstr>
      <vt:lpstr>9.8.3为用户创建邮箱</vt:lpstr>
      <vt:lpstr>9.8.4配置SMTP服务允许向Internet发送电子邮件</vt:lpstr>
      <vt:lpstr>9.8.5配置邮件客户端连接邮件服务器</vt:lpstr>
      <vt:lpstr>9.8.6向Internet发送电子邮件</vt:lpstr>
      <vt:lpstr>PowerPoint 演示文稿</vt:lpstr>
      <vt:lpstr>9.9总结1</vt:lpstr>
      <vt:lpstr>9.9总结2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1239</cp:revision>
  <dcterms:created xsi:type="dcterms:W3CDTF">2010-12-10T07:47:22Z</dcterms:created>
  <dcterms:modified xsi:type="dcterms:W3CDTF">2017-02-14T12:50:09Z</dcterms:modified>
</cp:coreProperties>
</file>